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77" r:id="rId5"/>
    <p:sldId id="289" r:id="rId6"/>
    <p:sldId id="276" r:id="rId7"/>
    <p:sldId id="281" r:id="rId8"/>
    <p:sldId id="282" r:id="rId9"/>
    <p:sldId id="278" r:id="rId10"/>
    <p:sldId id="279" r:id="rId11"/>
    <p:sldId id="280" r:id="rId12"/>
    <p:sldId id="264" r:id="rId13"/>
    <p:sldId id="265" r:id="rId14"/>
    <p:sldId id="267" r:id="rId15"/>
    <p:sldId id="270" r:id="rId16"/>
    <p:sldId id="259" r:id="rId17"/>
    <p:sldId id="260" r:id="rId18"/>
    <p:sldId id="261" r:id="rId19"/>
    <p:sldId id="262" r:id="rId20"/>
    <p:sldId id="275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58" r:id="rId29"/>
    <p:sldId id="283" r:id="rId30"/>
    <p:sldId id="286" r:id="rId31"/>
    <p:sldId id="287" r:id="rId32"/>
    <p:sldId id="288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isel, Marie" initials="BM" lastIdx="13" clrIdx="0">
    <p:extLst>
      <p:ext uri="{19B8F6BF-5375-455C-9EA6-DF929625EA0E}">
        <p15:presenceInfo xmlns:p15="http://schemas.microsoft.com/office/powerpoint/2012/main" userId="S-1-5-21-151606367-2082624055-312552118-111204" providerId="AD"/>
      </p:ext>
    </p:extLst>
  </p:cmAuthor>
  <p:cmAuthor id="2" name="Fraley, Sarah" initials="FS" lastIdx="3" clrIdx="1">
    <p:extLst>
      <p:ext uri="{19B8F6BF-5375-455C-9EA6-DF929625EA0E}">
        <p15:presenceInfo xmlns:p15="http://schemas.microsoft.com/office/powerpoint/2012/main" userId="S-1-5-21-151606367-2082624055-312552118-325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44"/>
    </p:cViewPr>
  </p:sorter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1T14:50:42.979" idx="8">
    <p:pos x="4828" y="2948"/>
    <p:text>CHeck on this and see if there is a generic statement about the list that works for CPC+, SIM, PDCM, PH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1T19:51:08.805" idx="1">
    <p:pos x="10" y="10"/>
    <p:text>what does dist'n in first column</p:text>
    <p:extLst>
      <p:ext uri="{C676402C-5697-4E1C-873F-D02D1690AC5C}">
        <p15:threadingInfo xmlns:p15="http://schemas.microsoft.com/office/powerpoint/2012/main" timeZoneBias="300"/>
      </p:ext>
    </p:extLst>
  </p:cm>
  <p:cm authorId="1" dt="2019-02-12T05:56:20.364" idx="11">
    <p:pos x="10" y="106"/>
    <p:text>distribution</p:text>
    <p:extLst>
      <p:ext uri="{C676402C-5697-4E1C-873F-D02D1690AC5C}">
        <p15:threadingInfo xmlns:p15="http://schemas.microsoft.com/office/powerpoint/2012/main" timeZoneBias="300">
          <p15:parentCm authorId="2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16:51:54.425" idx="4">
    <p:pos x="10" y="10"/>
    <p:text>Would we eliminate the statement about CMS?  Seems like this would be confusing for the CMs.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1T20:01:15.282" idx="3">
    <p:pos x="10" y="10"/>
    <p:text>what are the documentation requirements listed above?</p:text>
    <p:extLst>
      <p:ext uri="{C676402C-5697-4E1C-873F-D02D1690AC5C}">
        <p15:threadingInfo xmlns:p15="http://schemas.microsoft.com/office/powerpoint/2012/main" timeZoneBias="300"/>
      </p:ext>
    </p:extLst>
  </p:cm>
  <p:cm authorId="1" dt="2019-02-12T06:19:17.330" idx="13">
    <p:pos x="10" y="106"/>
    <p:text>The PH documentation requrirements will be provided in a table as a handout.</p:text>
    <p:extLst>
      <p:ext uri="{C676402C-5697-4E1C-873F-D02D1690AC5C}">
        <p15:threadingInfo xmlns:p15="http://schemas.microsoft.com/office/powerpoint/2012/main" timeZoneBias="300">
          <p15:parentCm authorId="2" idx="3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7T21:00:05.391" idx="3">
    <p:pos x="10" y="10"/>
    <p:text>For the CCM course will we follow this - not able to advise about Medicare Billing?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7T18:07:04.677" idx="1">
    <p:pos x="2663" y="1839"/>
    <p:text>Marie - to verify it is at the practice level for SIM, PH</p:text>
    <p:extLst>
      <p:ext uri="{C676402C-5697-4E1C-873F-D02D1690AC5C}">
        <p15:threadingInfo xmlns:p15="http://schemas.microsoft.com/office/powerpoint/2012/main" timeZoneBias="300"/>
      </p:ext>
    </p:extLst>
  </p:cm>
  <p:cm authorId="1" dt="2019-01-31T14:55:04.192" idx="10">
    <p:pos x="4714" y="2713"/>
    <p:text>Marie to add content here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16:54:20.689" idx="6">
    <p:pos x="10" y="10"/>
    <p:text>Check these recourses - up to date?</p:text>
    <p:extLst>
      <p:ext uri="{C676402C-5697-4E1C-873F-D02D1690AC5C}">
        <p15:threadingInfo xmlns:p15="http://schemas.microsoft.com/office/powerpoint/2012/main" timeZoneBias="300"/>
      </p:ext>
    </p:extLst>
  </p:cm>
  <p:cm authorId="1" dt="2019-01-30T16:58:28.069" idx="7">
    <p:pos x="10" y="106"/>
    <p:text>Are we not addressing CMS billing in the course?</p:text>
    <p:extLst>
      <p:ext uri="{C676402C-5697-4E1C-873F-D02D1690AC5C}">
        <p15:threadingInfo xmlns:p15="http://schemas.microsoft.com/office/powerpoint/2012/main" timeZoneBias="300">
          <p15:parentCm authorId="1" idx="6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7454-EA38-4BAB-89B0-AA40EA359853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ABA3-4852-4534-B69F-90D6928E2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CFEC-F0DB-41DD-8A60-8F1C5265B21C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14B53-A1B5-4123-9234-9FA55944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7D53-AE67-436B-99A2-0DED76C3FB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1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7D53-AE67-436B-99A2-0DED76C3FBC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1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 idx="4294967295"/>
          </p:nvPr>
        </p:nvSpPr>
        <p:spPr>
          <a:xfrm>
            <a:off x="1108986" y="3606800"/>
            <a:ext cx="7577814" cy="1470025"/>
          </a:xfrm>
        </p:spPr>
        <p:txBody>
          <a:bodyPr>
            <a:normAutofit/>
          </a:bodyPr>
          <a:lstStyle/>
          <a:p>
            <a:pPr algn="r"/>
            <a:r>
              <a:rPr lang="en-US" sz="4000" smtClean="0">
                <a:latin typeface="Corbel" panose="020B0503020204020204" pitchFamily="34" charset="0"/>
              </a:rPr>
              <a:t>Click to edit Master title style</a:t>
            </a:r>
            <a:endParaRPr lang="en-US" sz="4000" dirty="0">
              <a:latin typeface="Corbel" panose="020B0503020204020204" pitchFamily="34" charset="0"/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4294967295"/>
          </p:nvPr>
        </p:nvSpPr>
        <p:spPr>
          <a:xfrm>
            <a:off x="2492734" y="5094577"/>
            <a:ext cx="6194066" cy="9252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smtClean="0"/>
              <a:t>Click to edit Master subtitle style</a:t>
            </a:r>
            <a:endParaRPr lang="en-US" sz="2800" dirty="0"/>
          </a:p>
        </p:txBody>
      </p:sp>
      <p:pic>
        <p:nvPicPr>
          <p:cNvPr id="9" name="Picture 2" descr="D:\scojoh\Desktop\header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5" y="3810000"/>
            <a:ext cx="4191574" cy="23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438724" y="6084300"/>
            <a:ext cx="3200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Michigan Care Management Resource Center</a:t>
            </a:r>
            <a:endParaRPr lang="en-US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9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8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6193331"/>
            <a:ext cx="9144000" cy="664669"/>
          </a:xfrm>
          <a:prstGeom prst="rect">
            <a:avLst/>
          </a:prstGeom>
          <a:solidFill>
            <a:srgbClr val="00153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7" descr="Signature-Marketing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25833"/>
            <a:ext cx="3197225" cy="3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77862" y="1227667"/>
            <a:ext cx="7080250" cy="41592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77862" y="95250"/>
            <a:ext cx="7534275" cy="6556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032" y="6326188"/>
            <a:ext cx="3651250" cy="39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rgbClr val="FFFFFF"/>
                </a:solidFill>
                <a:latin typeface="Univers LT Std 57 Cn"/>
                <a:cs typeface="Univers LT Std 57 Cn"/>
              </a:defRPr>
            </a:lvl1pPr>
          </a:lstStyle>
          <a:p>
            <a:pPr lvl="0"/>
            <a:r>
              <a:rPr lang="en-US" dirty="0"/>
              <a:t>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21215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Jackson </a:t>
            </a:r>
            <a:r>
              <a:rPr dirty="0"/>
              <a:t>Health</a:t>
            </a:r>
            <a:r>
              <a:rPr spc="-85" dirty="0"/>
              <a:t> </a:t>
            </a:r>
            <a:r>
              <a:rPr dirty="0"/>
              <a:t>Network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03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Jackson </a:t>
            </a:r>
            <a:r>
              <a:rPr dirty="0"/>
              <a:t>Health</a:t>
            </a:r>
            <a:r>
              <a:rPr spc="-85" dirty="0"/>
              <a:t> </a:t>
            </a:r>
            <a:r>
              <a:rPr dirty="0"/>
              <a:t>Network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04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Jackson </a:t>
            </a:r>
            <a:r>
              <a:rPr dirty="0"/>
              <a:t>Health</a:t>
            </a:r>
            <a:r>
              <a:rPr spc="-85" dirty="0"/>
              <a:t> </a:t>
            </a:r>
            <a:r>
              <a:rPr dirty="0"/>
              <a:t>Network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78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Jackson </a:t>
            </a:r>
            <a:r>
              <a:rPr dirty="0"/>
              <a:t>Health</a:t>
            </a:r>
            <a:r>
              <a:rPr spc="-85" dirty="0"/>
              <a:t> </a:t>
            </a:r>
            <a:r>
              <a:rPr dirty="0"/>
              <a:t>Network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75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302260"/>
          </a:xfrm>
          <a:custGeom>
            <a:avLst/>
            <a:gdLst/>
            <a:ahLst/>
            <a:cxnLst/>
            <a:rect l="l" t="t" r="r" b="b"/>
            <a:pathLst>
              <a:path w="9144000" h="302260">
                <a:moveTo>
                  <a:pt x="0" y="301751"/>
                </a:moveTo>
                <a:lnTo>
                  <a:pt x="9144000" y="301751"/>
                </a:lnTo>
                <a:lnTo>
                  <a:pt x="9144000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7A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73952"/>
            <a:ext cx="9144000" cy="384175"/>
          </a:xfrm>
          <a:custGeom>
            <a:avLst/>
            <a:gdLst/>
            <a:ahLst/>
            <a:cxnLst/>
            <a:rect l="l" t="t" r="r" b="b"/>
            <a:pathLst>
              <a:path w="9144000" h="384175">
                <a:moveTo>
                  <a:pt x="0" y="384048"/>
                </a:moveTo>
                <a:lnTo>
                  <a:pt x="9144000" y="384048"/>
                </a:lnTo>
                <a:lnTo>
                  <a:pt x="9144000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003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0395" y="0"/>
            <a:ext cx="8901683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Jackson </a:t>
            </a:r>
            <a:r>
              <a:rPr dirty="0"/>
              <a:t>Health</a:t>
            </a:r>
            <a:r>
              <a:rPr spc="-85" dirty="0"/>
              <a:t> </a:t>
            </a:r>
            <a:r>
              <a:rPr dirty="0"/>
              <a:t>Network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3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399"/>
            <a:ext cx="1511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2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9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5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8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24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2C8E-B1A0-4C1A-B89F-E25B25D4FFC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0618-72C0-4AF3-8FAD-5249F01E13F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7760" y="178846"/>
            <a:ext cx="8767640" cy="451178"/>
            <a:chOff x="147760" y="178846"/>
            <a:chExt cx="8767640" cy="45117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180599" y="409224"/>
              <a:ext cx="6734801" cy="220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47760" y="178846"/>
              <a:ext cx="4719844" cy="216897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341580" y="280700"/>
              <a:ext cx="2704506" cy="12428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16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302260"/>
          </a:xfrm>
          <a:custGeom>
            <a:avLst/>
            <a:gdLst/>
            <a:ahLst/>
            <a:cxnLst/>
            <a:rect l="l" t="t" r="r" b="b"/>
            <a:pathLst>
              <a:path w="9144000" h="302260">
                <a:moveTo>
                  <a:pt x="0" y="301751"/>
                </a:moveTo>
                <a:lnTo>
                  <a:pt x="9144000" y="301751"/>
                </a:lnTo>
                <a:lnTo>
                  <a:pt x="9144000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7A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73952"/>
            <a:ext cx="9144000" cy="384175"/>
          </a:xfrm>
          <a:custGeom>
            <a:avLst/>
            <a:gdLst/>
            <a:ahLst/>
            <a:cxnLst/>
            <a:rect l="l" t="t" r="r" b="b"/>
            <a:pathLst>
              <a:path w="9144000" h="384175">
                <a:moveTo>
                  <a:pt x="0" y="384048"/>
                </a:moveTo>
                <a:lnTo>
                  <a:pt x="9144000" y="384048"/>
                </a:lnTo>
                <a:lnTo>
                  <a:pt x="9144000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003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3083" y="485966"/>
            <a:ext cx="6037833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96988" y="6567503"/>
            <a:ext cx="1667509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Jackson </a:t>
            </a:r>
            <a:r>
              <a:rPr dirty="0"/>
              <a:t>Health</a:t>
            </a:r>
            <a:r>
              <a:rPr spc="-85" dirty="0"/>
              <a:t> </a:t>
            </a:r>
            <a:r>
              <a:rPr dirty="0"/>
              <a:t>Network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3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icmrc.org/training/care-management-billing-resourc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comments" Target="../comments/comment7.xml"/><Relationship Id="rId3" Type="http://schemas.openxmlformats.org/officeDocument/2006/relationships/hyperlink" Target="https://www.cms.gov/Outreach-and-Education/Medicare-Learning-Network-MLN/MLNProducts/Downloads/ChronicCareManagement.pdf" TargetMode="Externa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hyperlink" Target="https://www.cms.gov/Outreach-and-Education/Medicare-Learning-Network-MLN/MLNProducts/Downloads/Transitional-Care-Management-Services-Fact-Sheet-ICN908628.pdf" TargetMode="External"/><Relationship Id="rId9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 idx="4294967295"/>
          </p:nvPr>
        </p:nvSpPr>
        <p:spPr>
          <a:xfrm>
            <a:off x="228600" y="1371600"/>
            <a:ext cx="90678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</a:rPr>
              <a:t>MICMT Complex Care Management Course</a:t>
            </a:r>
            <a:endParaRPr lang="en-US" dirty="0"/>
          </a:p>
        </p:txBody>
      </p:sp>
      <p:sp>
        <p:nvSpPr>
          <p:cNvPr id="5" name="Subtitle 1"/>
          <p:cNvSpPr>
            <a:spLocks noGrp="1"/>
          </p:cNvSpPr>
          <p:nvPr>
            <p:ph type="subTitle" idx="4294967295"/>
          </p:nvPr>
        </p:nvSpPr>
        <p:spPr>
          <a:xfrm>
            <a:off x="1143000" y="3221346"/>
            <a:ext cx="7565666" cy="92522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Day in a Life Financial Aspect of a Care Manager’s Day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400800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1100" dirty="0">
                <a:latin typeface="Arial" charset="0"/>
                <a:cs typeface="Arial" charset="0"/>
              </a:rPr>
              <a:t>© 2018 by the Regents of the University of Michigan.  For questions or permissions please contact micmrc-requests@med.umich.edu</a:t>
            </a:r>
          </a:p>
        </p:txBody>
      </p:sp>
    </p:spTree>
    <p:extLst>
      <p:ext uri="{BB962C8B-B14F-4D97-AF65-F5344CB8AC3E}">
        <p14:creationId xmlns:p14="http://schemas.microsoft.com/office/powerpoint/2010/main" val="351466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533400"/>
            <a:ext cx="7534275" cy="655638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And the fees are pretty good…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(BCBSM &amp; Priority Health are comparable; SIM tracks the codes submitted)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3988" y="1370599"/>
            <a:ext cx="8793508" cy="30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Care Management Billing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077200" cy="5105400"/>
          </a:xfrm>
        </p:spPr>
        <p:txBody>
          <a:bodyPr>
            <a:noAutofit/>
          </a:bodyPr>
          <a:lstStyle/>
          <a:p>
            <a:pPr lvl="1" indent="-342900"/>
            <a:r>
              <a:rPr lang="es-PR" sz="1800" dirty="0" err="1" smtClean="0"/>
              <a:t>Face</a:t>
            </a:r>
            <a:r>
              <a:rPr lang="es-PR" sz="1800" dirty="0" smtClean="0"/>
              <a:t>-to-</a:t>
            </a:r>
            <a:r>
              <a:rPr lang="es-PR" sz="1800" dirty="0" err="1" smtClean="0"/>
              <a:t>Face</a:t>
            </a:r>
            <a:r>
              <a:rPr lang="es-PR" sz="1800" dirty="0" smtClean="0"/>
              <a:t>: G9002 </a:t>
            </a:r>
          </a:p>
          <a:p>
            <a:pPr lvl="2" indent="-342900"/>
            <a:r>
              <a:rPr lang="en-US" sz="1800" dirty="0" smtClean="0"/>
              <a:t>BCBSM (Commercial and Medicare Advantage): Quantity Billing</a:t>
            </a:r>
          </a:p>
          <a:p>
            <a:pPr lvl="3" indent="-342900"/>
            <a:r>
              <a:rPr lang="en-US" sz="1800" dirty="0"/>
              <a:t>If the total cumulative time with the patient adds up to: </a:t>
            </a:r>
          </a:p>
          <a:p>
            <a:pPr lvl="4" indent="-342900"/>
            <a:r>
              <a:rPr lang="en-US" sz="1600" dirty="0" smtClean="0"/>
              <a:t>1 </a:t>
            </a:r>
            <a:r>
              <a:rPr lang="en-US" sz="1600" dirty="0"/>
              <a:t>to 45 minutes, report a quantity of </a:t>
            </a:r>
            <a:r>
              <a:rPr lang="en-US" sz="1600" dirty="0" smtClean="0"/>
              <a:t>one; 46 </a:t>
            </a:r>
            <a:r>
              <a:rPr lang="en-US" sz="1600" dirty="0"/>
              <a:t>to 75 minutes, report a quantity of </a:t>
            </a:r>
            <a:r>
              <a:rPr lang="en-US" sz="1600" dirty="0" smtClean="0"/>
              <a:t>two;76 </a:t>
            </a:r>
            <a:r>
              <a:rPr lang="en-US" sz="1600" dirty="0"/>
              <a:t>to 105 minutes, report a quantity of </a:t>
            </a:r>
            <a:r>
              <a:rPr lang="en-US" sz="1600" dirty="0" smtClean="0"/>
              <a:t>three;106 </a:t>
            </a:r>
            <a:r>
              <a:rPr lang="en-US" sz="1600" dirty="0"/>
              <a:t>to 135 minutes, report a quantity of </a:t>
            </a:r>
            <a:r>
              <a:rPr lang="en-US" sz="1600" dirty="0" smtClean="0"/>
              <a:t>four</a:t>
            </a:r>
          </a:p>
          <a:p>
            <a:pPr marL="1714500" lvl="4" indent="0">
              <a:buNone/>
            </a:pPr>
            <a:endParaRPr lang="en-US" sz="1600" dirty="0" smtClean="0"/>
          </a:p>
          <a:p>
            <a:pPr lvl="2" indent="-342900"/>
            <a:r>
              <a:rPr lang="en-US" sz="1800" dirty="0" smtClean="0"/>
              <a:t>Priority Health (Commercial, Medicare Advantage, Medicaid): No Quantity Billing</a:t>
            </a:r>
          </a:p>
          <a:p>
            <a:pPr lvl="3" indent="-342900"/>
            <a:r>
              <a:rPr lang="en-US" sz="1800" dirty="0" smtClean="0"/>
              <a:t>1 </a:t>
            </a:r>
            <a:r>
              <a:rPr lang="en-US" sz="1800" dirty="0"/>
              <a:t>time per date of service when billed under the same provider </a:t>
            </a:r>
            <a:r>
              <a:rPr lang="en-US" sz="1800" dirty="0" smtClean="0"/>
              <a:t>group</a:t>
            </a:r>
          </a:p>
          <a:p>
            <a:pPr lvl="3" indent="-342900"/>
            <a:r>
              <a:rPr lang="en-US" sz="1800" dirty="0" smtClean="0"/>
              <a:t>Used for treatment plan, self management education, medication therapy, risk factors, unmet care, ,physical status, emotional status, community resources, readiness to change</a:t>
            </a:r>
          </a:p>
          <a:p>
            <a:pPr lvl="3" indent="-342900"/>
            <a:r>
              <a:rPr lang="es-PR" sz="1800" dirty="0" err="1" smtClean="0"/>
              <a:t>Telephone</a:t>
            </a:r>
            <a:r>
              <a:rPr lang="es-PR" sz="1800" dirty="0" smtClean="0"/>
              <a:t> Services: 98966 for </a:t>
            </a:r>
            <a:r>
              <a:rPr lang="es-PR" sz="1800" dirty="0"/>
              <a:t>5-10 </a:t>
            </a:r>
            <a:r>
              <a:rPr lang="es-PR" sz="1800" dirty="0" smtClean="0"/>
              <a:t>minutes;98967 </a:t>
            </a:r>
            <a:r>
              <a:rPr lang="es-PR" sz="1800" dirty="0"/>
              <a:t>for 11-20 </a:t>
            </a:r>
            <a:r>
              <a:rPr lang="es-PR" sz="1800" dirty="0" smtClean="0"/>
              <a:t>minutes; </a:t>
            </a:r>
            <a:r>
              <a:rPr lang="es-PR" sz="1800" dirty="0"/>
              <a:t>98968 </a:t>
            </a:r>
            <a:r>
              <a:rPr lang="es-PR" sz="1800" dirty="0" smtClean="0"/>
              <a:t>for 21-30 minutes</a:t>
            </a:r>
          </a:p>
          <a:p>
            <a:pPr marL="662940" lvl="2" indent="0">
              <a:buNone/>
            </a:pPr>
            <a:endParaRPr lang="es-PR" dirty="0" smtClean="0"/>
          </a:p>
        </p:txBody>
      </p:sp>
    </p:spTree>
    <p:extLst>
      <p:ext uri="{BB962C8B-B14F-4D97-AF65-F5344CB8AC3E}">
        <p14:creationId xmlns:p14="http://schemas.microsoft.com/office/powerpoint/2010/main" val="28937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Management Billing </a:t>
            </a:r>
            <a:r>
              <a:rPr lang="en-US" dirty="0" smtClean="0"/>
              <a:t>Codes (</a:t>
            </a:r>
            <a:r>
              <a:rPr lang="en-US" dirty="0"/>
              <a:t>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1740705"/>
            <a:ext cx="8481060" cy="4525963"/>
          </a:xfrm>
        </p:spPr>
        <p:txBody>
          <a:bodyPr/>
          <a:lstStyle/>
          <a:p>
            <a:pPr lvl="1" indent="-342900"/>
            <a:r>
              <a:rPr lang="es-PR" sz="1800" dirty="0" err="1" smtClean="0"/>
              <a:t>Team</a:t>
            </a:r>
            <a:r>
              <a:rPr lang="es-PR" sz="1800" dirty="0" smtClean="0"/>
              <a:t> </a:t>
            </a:r>
            <a:r>
              <a:rPr lang="es-PR" sz="1800" dirty="0"/>
              <a:t>Conferences: G9007</a:t>
            </a:r>
          </a:p>
          <a:p>
            <a:pPr lvl="2" indent="-342900"/>
            <a:r>
              <a:rPr lang="en-US" sz="1800" dirty="0" smtClean="0"/>
              <a:t>PCP </a:t>
            </a:r>
            <a:r>
              <a:rPr lang="en-US" sz="1800" dirty="0"/>
              <a:t>and the care manager to formally discuss a patient’s care plan</a:t>
            </a:r>
          </a:p>
          <a:p>
            <a:pPr lvl="2" indent="-342900"/>
            <a:r>
              <a:rPr lang="en-US" sz="1800" dirty="0"/>
              <a:t>Can be billed once per day per patient regardless of time </a:t>
            </a:r>
            <a:r>
              <a:rPr lang="en-US" sz="1800" dirty="0" smtClean="0"/>
              <a:t>spent</a:t>
            </a:r>
          </a:p>
          <a:p>
            <a:pPr marL="800100" lvl="2" indent="0">
              <a:buNone/>
            </a:pPr>
            <a:endParaRPr lang="en-US" dirty="0"/>
          </a:p>
          <a:p>
            <a:pPr lvl="1" indent="-342900"/>
            <a:r>
              <a:rPr lang="es-PR" sz="1800" dirty="0" smtClean="0"/>
              <a:t>Provider </a:t>
            </a:r>
            <a:r>
              <a:rPr lang="es-PR" sz="1800" dirty="0"/>
              <a:t>liability if </a:t>
            </a:r>
            <a:r>
              <a:rPr lang="es-PR" sz="1800" dirty="0" err="1"/>
              <a:t>patient</a:t>
            </a:r>
            <a:r>
              <a:rPr lang="es-PR" sz="1800" dirty="0"/>
              <a:t> </a:t>
            </a:r>
            <a:r>
              <a:rPr lang="es-PR" sz="1800" dirty="0" err="1" smtClean="0"/>
              <a:t>does</a:t>
            </a:r>
            <a:r>
              <a:rPr lang="es-PR" sz="1800" dirty="0" smtClean="0"/>
              <a:t> </a:t>
            </a:r>
            <a:r>
              <a:rPr lang="es-PR" sz="1800" dirty="0" err="1" smtClean="0"/>
              <a:t>not</a:t>
            </a:r>
            <a:r>
              <a:rPr lang="es-PR" sz="1800" dirty="0" smtClean="0"/>
              <a:t> </a:t>
            </a:r>
            <a:r>
              <a:rPr lang="es-PR" sz="1800" dirty="0" err="1"/>
              <a:t>have</a:t>
            </a:r>
            <a:r>
              <a:rPr lang="es-PR" sz="1800" dirty="0"/>
              <a:t> </a:t>
            </a:r>
            <a:r>
              <a:rPr lang="es-PR" sz="1800" dirty="0" err="1" smtClean="0"/>
              <a:t>Provider</a:t>
            </a:r>
            <a:r>
              <a:rPr lang="es-PR" sz="1800" dirty="0" smtClean="0"/>
              <a:t> </a:t>
            </a:r>
            <a:r>
              <a:rPr lang="es-PR" sz="1800" dirty="0" err="1" smtClean="0"/>
              <a:t>Delivered</a:t>
            </a:r>
            <a:r>
              <a:rPr lang="es-PR" sz="1800" dirty="0" smtClean="0"/>
              <a:t> </a:t>
            </a:r>
            <a:r>
              <a:rPr lang="es-PR" sz="1800" dirty="0" err="1" smtClean="0"/>
              <a:t>Care</a:t>
            </a:r>
            <a:r>
              <a:rPr lang="es-PR" sz="1800" dirty="0" smtClean="0"/>
              <a:t> Management </a:t>
            </a:r>
            <a:r>
              <a:rPr lang="es-PR" sz="1800" dirty="0" err="1" smtClean="0"/>
              <a:t>Benefit</a:t>
            </a:r>
            <a:r>
              <a:rPr lang="es-PR" sz="1800" dirty="0" smtClean="0"/>
              <a:t> (BCBSM)</a:t>
            </a:r>
            <a:endParaRPr lang="es-PR" sz="1800" dirty="0"/>
          </a:p>
          <a:p>
            <a:pPr marL="800100" lvl="2" indent="0">
              <a:buNone/>
            </a:pPr>
            <a:endParaRPr lang="es-P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6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001000" cy="677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Priority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Priority </a:t>
            </a:r>
            <a:r>
              <a:rPr lang="en-US" dirty="0"/>
              <a:t>Health </a:t>
            </a:r>
            <a:r>
              <a:rPr lang="en-US" dirty="0" smtClean="0"/>
              <a:t>reimburses for </a:t>
            </a:r>
            <a:r>
              <a:rPr lang="en-US" dirty="0"/>
              <a:t>care management </a:t>
            </a:r>
            <a:r>
              <a:rPr lang="en-US" dirty="0" smtClean="0"/>
              <a:t>codes </a:t>
            </a:r>
          </a:p>
          <a:p>
            <a:pPr lvl="1"/>
            <a:r>
              <a:rPr lang="en-US" dirty="0" smtClean="0"/>
              <a:t>Reimbursement </a:t>
            </a:r>
            <a:r>
              <a:rPr lang="en-US" dirty="0"/>
              <a:t>is available to primary care and specialty </a:t>
            </a:r>
            <a:r>
              <a:rPr lang="en-US" dirty="0" smtClean="0"/>
              <a:t>physicians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enrolled in care </a:t>
            </a:r>
            <a:r>
              <a:rPr lang="en-US" dirty="0" smtClean="0"/>
              <a:t>management:</a:t>
            </a:r>
            <a:endParaRPr lang="en-US" dirty="0"/>
          </a:p>
          <a:p>
            <a:pPr lvl="1"/>
            <a:r>
              <a:rPr lang="en-US" sz="1800" dirty="0" smtClean="0"/>
              <a:t>Are </a:t>
            </a:r>
            <a:r>
              <a:rPr lang="en-US" sz="1800" dirty="0"/>
              <a:t>classified as moderate or high risk based on health history</a:t>
            </a:r>
          </a:p>
          <a:p>
            <a:pPr lvl="1"/>
            <a:r>
              <a:rPr lang="en-US" sz="1800" dirty="0"/>
              <a:t>Have one or more chronic conditions</a:t>
            </a:r>
          </a:p>
          <a:p>
            <a:pPr lvl="1"/>
            <a:r>
              <a:rPr lang="en-US" sz="1800" dirty="0"/>
              <a:t>Have a completed care plan which includes the documentation requirements </a:t>
            </a:r>
            <a:endParaRPr lang="en-US" sz="1800" dirty="0" smtClean="0"/>
          </a:p>
          <a:p>
            <a:pPr lvl="1"/>
            <a:r>
              <a:rPr lang="en-US" sz="1800" dirty="0" smtClean="0"/>
              <a:t>Receive </a:t>
            </a:r>
            <a:r>
              <a:rPr lang="en-US" sz="1800" dirty="0"/>
              <a:t>care by a trained qualified health </a:t>
            </a:r>
            <a:r>
              <a:rPr lang="en-US" sz="1800" dirty="0" smtClean="0"/>
              <a:t>provider </a:t>
            </a:r>
            <a:r>
              <a:rPr lang="en-US" sz="1800" dirty="0"/>
              <a:t>(QHP) and working within a structured care </a:t>
            </a:r>
            <a:r>
              <a:rPr lang="en-US" sz="1800" dirty="0" smtClean="0"/>
              <a:t>team</a:t>
            </a:r>
          </a:p>
          <a:p>
            <a:pPr lvl="2"/>
            <a:r>
              <a:rPr lang="en-US" sz="1400" dirty="0" smtClean="0"/>
              <a:t>QHPs include: RNs, certified PS-Cs, NPs, licensed Mater Social Workers, psychologists (LLPs and PHDs) certified diabetic educators (CDEs), Registered Dieticians, </a:t>
            </a:r>
            <a:r>
              <a:rPr lang="en-US" sz="1400" dirty="0" err="1" smtClean="0"/>
              <a:t>Masters’trained</a:t>
            </a:r>
            <a:r>
              <a:rPr lang="en-US" sz="1400" dirty="0" smtClean="0"/>
              <a:t> nutritionists, clinical pharmacists and respiratory therapists   </a:t>
            </a: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5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Billing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not able to advise you on Medicare billing practices due to nuances in financial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However, the following slides contain information regarding “incident to” billing, which your practice may want to explore further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394" y="2505265"/>
            <a:ext cx="7139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JHN </a:t>
            </a:r>
            <a:r>
              <a:rPr spc="-5" dirty="0"/>
              <a:t>Pharmacy</a:t>
            </a:r>
            <a:r>
              <a:rPr spc="-60" dirty="0"/>
              <a:t> </a:t>
            </a:r>
            <a:r>
              <a:rPr spc="-5" dirty="0"/>
              <a:t>Integration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Jackson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Health</a:t>
            </a:r>
            <a:r>
              <a:rPr kumimoji="0" sz="1100" b="1" i="0" u="none" strike="noStrike" kern="120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9489" y="3813231"/>
            <a:ext cx="4643120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7870" marR="727710" lvl="0" indent="0" algn="ctr" defTabSz="914400" rtl="0" eaLnBrk="1" fontAlgn="auto" latinLnBrk="0" hangingPunct="1">
              <a:lnSpc>
                <a:spcPct val="12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Margaret</a:t>
            </a:r>
            <a:r>
              <a:rPr kumimoji="0" sz="3200" b="0" i="0" u="none" strike="noStrike" kern="1200" cap="none" spc="-8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Brown 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Erika</a:t>
            </a:r>
            <a:r>
              <a:rPr kumimoji="0" sz="3200" b="0" i="0" u="none" strike="noStrike" kern="1200" cap="none" spc="-3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Dochoda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Donna</a:t>
            </a:r>
            <a:r>
              <a:rPr kumimoji="0" sz="3200" b="0" i="0" u="none" strike="noStrike" kern="1200" cap="none" spc="-6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Eberly-Paquette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545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770" y="485966"/>
            <a:ext cx="49339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Practice</a:t>
            </a:r>
            <a:r>
              <a:rPr spc="-40" dirty="0"/>
              <a:t> </a:t>
            </a:r>
            <a:r>
              <a:rPr spc="-5" dirty="0"/>
              <a:t>Selection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01168" y="1676400"/>
            <a:ext cx="8741663" cy="3211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Jackson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Health</a:t>
            </a:r>
            <a:r>
              <a:rPr kumimoji="0" sz="1100" b="1" i="0" u="none" strike="noStrike" kern="120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65392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083" y="485966"/>
            <a:ext cx="60356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Financial</a:t>
            </a:r>
            <a:r>
              <a:rPr spc="-55" dirty="0"/>
              <a:t> </a:t>
            </a:r>
            <a:r>
              <a:rPr spc="-5" dirty="0"/>
              <a:t>Sustainability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76400"/>
            <a:ext cx="8229599" cy="403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Jackson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Health</a:t>
            </a:r>
            <a:r>
              <a:rPr kumimoji="0" sz="1100" b="1" i="0" u="none" strike="noStrike" kern="120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23013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Jackson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Health</a:t>
            </a:r>
            <a:r>
              <a:rPr kumimoji="0" sz="1100" b="1" i="0" u="none" strike="noStrike" kern="120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71052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04800"/>
            <a:ext cx="1035336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Care Management Activities billed/coded per week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Daily work of care manager and office team </a:t>
            </a:r>
          </a:p>
          <a:p>
            <a:pPr lvl="1"/>
            <a:r>
              <a:rPr lang="en-US" dirty="0" smtClean="0"/>
              <a:t>Which patients will count in the program metrics: Patients who are attributed, have the health plan benefit, care is delivered and code is submitted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about the patient list – why it maters?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See MDC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Relate care manager activities to the tracking and billing codes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Relate caseload and care management activity billing to sustainability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Demonstrate use of billing codes in daily care management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4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en-US" dirty="0" smtClean="0"/>
              <a:t>Billing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Assessment and Care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 patient comes onto the office to be evaluated by their PCP. After the evaluation the PCP introduces the patient to the care manager (CM).</a:t>
            </a:r>
          </a:p>
          <a:p>
            <a:r>
              <a:rPr lang="en-US" dirty="0" smtClean="0"/>
              <a:t>During the CMs conversation with the patient you assess that there is not a clear understanding about asthma management</a:t>
            </a:r>
          </a:p>
          <a:p>
            <a:endParaRPr lang="en-US" dirty="0" smtClean="0"/>
          </a:p>
          <a:p>
            <a:r>
              <a:rPr lang="en-US" dirty="0" smtClean="0"/>
              <a:t>CM conducts a medication review,  teaches how to use peak flow and keep a log, provides an asthma action plan</a:t>
            </a:r>
          </a:p>
          <a:p>
            <a:endParaRPr lang="en-US" dirty="0" smtClean="0"/>
          </a:p>
          <a:p>
            <a:r>
              <a:rPr lang="en-US" dirty="0" smtClean="0"/>
              <a:t>CM and patient agree to follow up in one week via a phone visit.</a:t>
            </a:r>
          </a:p>
          <a:p>
            <a:r>
              <a:rPr lang="en-US" dirty="0" smtClean="0"/>
              <a:t>This initial visit with the patient was 60 minutes.  PCP and patient agree with the care plan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Identify the billing code: G9001, G9008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RN Care manager contacts the home health agency to schedule in-home visits and conduct a safety assessment.</a:t>
            </a:r>
          </a:p>
          <a:p>
            <a:r>
              <a:rPr lang="en-US" dirty="0" smtClean="0"/>
              <a:t>In addition a call was made to the DME provider to arrange for delivery of home O2. Time spent coordinating care was 35 minutes.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Identify the billing code: 99487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2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</a:t>
            </a:r>
            <a:r>
              <a:rPr lang="en-US" dirty="0"/>
              <a:t>T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Patient with diagnosis of diabetes, COPD and HTN.  Patient screens positive for SDOH – food insecurity, struggling to afford medications, lacks caregiver support  </a:t>
            </a:r>
          </a:p>
          <a:p>
            <a:endParaRPr lang="en-US" dirty="0"/>
          </a:p>
          <a:p>
            <a:r>
              <a:rPr lang="en-US" dirty="0" smtClean="0"/>
              <a:t>An interdisciplinary team conference was held with the RN CM, SW CM and PCP to modify the plan and discuss the initial plan of care with the team.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Identify billing code: G9007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3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CM speaks with a patient via the telephone.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CM reviews the patient’s action plan and reinforces the symptoms that indicate exacerbations. </a:t>
            </a:r>
          </a:p>
          <a:p>
            <a:r>
              <a:rPr lang="en-US" sz="1800" dirty="0" smtClean="0"/>
              <a:t>Also reinforces when to call the office. </a:t>
            </a:r>
          </a:p>
          <a:p>
            <a:r>
              <a:rPr lang="en-US" sz="1800" dirty="0" smtClean="0"/>
              <a:t>In addition, CM asks the patient about interest in attending an asthma Group Visit.  Patient indicates interest and CM provides the information regarding the  asthma Group Visit.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CM and patient agree on follow up in one week via in person visit at the office.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This meeting takes 20 minutes.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Identify the billing code: 98967</a:t>
            </a:r>
          </a:p>
        </p:txBody>
      </p:sp>
    </p:spTree>
    <p:extLst>
      <p:ext uri="{BB962C8B-B14F-4D97-AF65-F5344CB8AC3E}">
        <p14:creationId xmlns:p14="http://schemas.microsoft.com/office/powerpoint/2010/main" val="1487181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Visit – Face to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patient returns to the office one week later to meet with CM:</a:t>
            </a:r>
          </a:p>
          <a:p>
            <a:r>
              <a:rPr lang="en-US" dirty="0" smtClean="0"/>
              <a:t>During the visit CM and patient discuss symptoms, medications, SMART goals </a:t>
            </a:r>
          </a:p>
          <a:p>
            <a:r>
              <a:rPr lang="en-US" dirty="0" smtClean="0"/>
              <a:t>Patient states he/she has not needed to use the rescue inhaler.   and feels they now have a better understanding of how to care for them self. You again review the action plan and state you will follow up in one month.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Identify the billing code: G9002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2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CM conducts a 20 minute in person meeting with a patient regarding their advance directives. </a:t>
            </a:r>
          </a:p>
          <a:p>
            <a:r>
              <a:rPr lang="en-US" dirty="0" smtClean="0"/>
              <a:t>During the discussion information is given to the patient to review regarding advance directives</a:t>
            </a:r>
          </a:p>
          <a:p>
            <a:r>
              <a:rPr lang="en-US" dirty="0" smtClean="0"/>
              <a:t>Discussion includes :  how the patient prefers to be treated, what the patient wishes others to know</a:t>
            </a:r>
          </a:p>
          <a:p>
            <a:r>
              <a:rPr lang="en-US" dirty="0" smtClean="0"/>
              <a:t>CM and patient agree to follow up via a phone call in 2 weeks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Identify the billing code: S0257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73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G/CPT Billing Code Resources – Care Management services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micmrc.org/training/care-management-billing-resources</a:t>
            </a:r>
            <a:endParaRPr lang="en-US" sz="2000" dirty="0" smtClean="0"/>
          </a:p>
          <a:p>
            <a:endParaRPr lang="en-US" sz="2000" b="1" i="1" dirty="0"/>
          </a:p>
          <a:p>
            <a:pPr marL="0" indent="0">
              <a:buNone/>
            </a:pPr>
            <a:r>
              <a:rPr lang="en-US" sz="2000" b="1" i="1" dirty="0" smtClean="0"/>
              <a:t>New Billing/Coding Tools and Resources:</a:t>
            </a:r>
          </a:p>
          <a:p>
            <a:r>
              <a:rPr lang="en-US" sz="2000" dirty="0" smtClean="0"/>
              <a:t>“Ready to Bill G/CPT Codes? What needs to be in Place in the PCP practice”</a:t>
            </a:r>
          </a:p>
          <a:p>
            <a:endParaRPr lang="en-US" sz="2000" dirty="0"/>
          </a:p>
          <a:p>
            <a:r>
              <a:rPr lang="en-US" sz="2000" dirty="0" smtClean="0"/>
              <a:t>Place holder:  micmrc.org NEW web page – Billing Operations</a:t>
            </a:r>
          </a:p>
          <a:p>
            <a:endParaRPr lang="en-US" sz="2000" dirty="0"/>
          </a:p>
          <a:p>
            <a:r>
              <a:rPr lang="en-US" sz="2000" dirty="0" smtClean="0"/>
              <a:t>Financial Stability = Primary Care Practice Meeting the Goals for Financial Incentives – add link to : examples of tools  to identify number of  billed care management activities per month/week    </a:t>
            </a:r>
          </a:p>
          <a:p>
            <a:endParaRPr lang="en-US" sz="2000" dirty="0" smtClean="0"/>
          </a:p>
          <a:p>
            <a:r>
              <a:rPr lang="en-US" sz="2000" dirty="0" smtClean="0"/>
              <a:t>Michigan Data Collaborative  Handout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081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0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Comprehensive Medication Review (CMR) Medicare Part D/Advantage Plans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800" dirty="0" smtClean="0"/>
              <a:t>Humana, Priority Health, BCBSM</a:t>
            </a:r>
            <a:r>
              <a:rPr lang="en-US" sz="8800" dirty="0"/>
              <a:t> </a:t>
            </a:r>
            <a:r>
              <a:rPr lang="en-US" sz="8800" dirty="0" smtClean="0"/>
              <a:t>Advantage contract </a:t>
            </a:r>
            <a:r>
              <a:rPr lang="en-US" sz="8800" dirty="0"/>
              <a:t>with OutcomesMTM to deliver </a:t>
            </a:r>
            <a:r>
              <a:rPr lang="en-US" sz="8800" dirty="0" smtClean="0"/>
              <a:t>CMR</a:t>
            </a:r>
            <a:r>
              <a:rPr lang="en-US" sz="8800" dirty="0"/>
              <a:t> </a:t>
            </a:r>
            <a:r>
              <a:rPr lang="en-US" sz="8800" dirty="0" smtClean="0"/>
              <a:t>services to </a:t>
            </a:r>
            <a:r>
              <a:rPr lang="en-US" sz="8800" dirty="0"/>
              <a:t>eligible </a:t>
            </a:r>
            <a:r>
              <a:rPr lang="en-US" sz="8800" dirty="0" smtClean="0"/>
              <a:t>members.</a:t>
            </a:r>
          </a:p>
          <a:p>
            <a:pPr marL="0" indent="0">
              <a:buNone/>
            </a:pPr>
            <a:endParaRPr lang="en-US" sz="8800" dirty="0" smtClean="0"/>
          </a:p>
          <a:p>
            <a:r>
              <a:rPr lang="en-US" sz="8800" dirty="0" smtClean="0"/>
              <a:t>Priority Health:</a:t>
            </a:r>
          </a:p>
          <a:p>
            <a:pPr lvl="1"/>
            <a:r>
              <a:rPr lang="en-US" sz="7200" dirty="0" smtClean="0"/>
              <a:t>Medicare Advantage Plan: </a:t>
            </a:r>
            <a:r>
              <a:rPr lang="en-US" sz="7200" b="1" dirty="0" smtClean="0"/>
              <a:t>4+ </a:t>
            </a:r>
            <a:r>
              <a:rPr lang="en-US" sz="7200" b="1" dirty="0"/>
              <a:t>chronic </a:t>
            </a:r>
            <a:r>
              <a:rPr lang="en-US" sz="7200" b="1" dirty="0" smtClean="0"/>
              <a:t>medications, 3+ </a:t>
            </a:r>
            <a:r>
              <a:rPr lang="en-US" sz="7200" b="1" dirty="0"/>
              <a:t>chronic </a:t>
            </a:r>
            <a:r>
              <a:rPr lang="en-US" sz="7200" b="1" dirty="0" smtClean="0"/>
              <a:t>conditions</a:t>
            </a:r>
            <a:r>
              <a:rPr lang="en-US" sz="7200" dirty="0" smtClean="0"/>
              <a:t>, and </a:t>
            </a:r>
            <a:r>
              <a:rPr lang="en-US" sz="7200" dirty="0"/>
              <a:t>incur the CMS defined annual drug spend for CMR</a:t>
            </a:r>
            <a:r>
              <a:rPr lang="en-US" sz="7200" dirty="0" smtClean="0"/>
              <a:t>. </a:t>
            </a:r>
            <a:r>
              <a:rPr lang="en-US" sz="7200" dirty="0"/>
              <a:t>Pharmacist can identify members outside of this criteria and “add” them for a CMR service. </a:t>
            </a:r>
            <a:r>
              <a:rPr lang="en-US" sz="7200" dirty="0" smtClean="0"/>
              <a:t>Must call OutcomesMTM to add a patient (3-day </a:t>
            </a:r>
            <a:r>
              <a:rPr lang="en-US" sz="7200" dirty="0"/>
              <a:t>turn around</a:t>
            </a:r>
            <a:r>
              <a:rPr lang="en-US" sz="7200" dirty="0" smtClean="0"/>
              <a:t>).</a:t>
            </a:r>
          </a:p>
          <a:p>
            <a:pPr lvl="1"/>
            <a:r>
              <a:rPr lang="en-US" sz="7200" dirty="0" smtClean="0"/>
              <a:t>Commercial Plan/Medicaid: 4</a:t>
            </a:r>
            <a:r>
              <a:rPr lang="en-US" sz="7200" dirty="0"/>
              <a:t>+ chronic </a:t>
            </a:r>
            <a:r>
              <a:rPr lang="en-US" sz="7200" dirty="0" smtClean="0"/>
              <a:t>medications</a:t>
            </a:r>
            <a:r>
              <a:rPr lang="en-US" sz="7200" dirty="0"/>
              <a:t>  </a:t>
            </a:r>
            <a:r>
              <a:rPr lang="en-US" sz="7200" dirty="0" smtClean="0"/>
              <a:t>Pharmacist can identify </a:t>
            </a:r>
            <a:r>
              <a:rPr lang="en-US" sz="7200" dirty="0"/>
              <a:t>members outside of this criteria and “add” them for a CMR </a:t>
            </a:r>
            <a:r>
              <a:rPr lang="en-US" sz="7200" dirty="0" smtClean="0"/>
              <a:t>service. There is </a:t>
            </a:r>
            <a:r>
              <a:rPr lang="en-US" sz="7200" dirty="0"/>
              <a:t>an option to “add patient” in the Connect platform.  No </a:t>
            </a:r>
            <a:r>
              <a:rPr lang="en-US" sz="7200" dirty="0" smtClean="0"/>
              <a:t>need to call </a:t>
            </a:r>
            <a:r>
              <a:rPr lang="en-US" sz="7200" dirty="0"/>
              <a:t>to </a:t>
            </a:r>
            <a:r>
              <a:rPr lang="en-US" sz="7200" dirty="0" smtClean="0"/>
              <a:t>OutcomesMTM.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885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Redesign:  Pay for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 Decreased cost and Improved patient outcomes</a:t>
            </a:r>
          </a:p>
          <a:p>
            <a:r>
              <a:rPr lang="en-US" dirty="0" smtClean="0"/>
              <a:t>Success </a:t>
            </a:r>
            <a:r>
              <a:rPr lang="en-US" dirty="0"/>
              <a:t>for the practice </a:t>
            </a:r>
          </a:p>
          <a:p>
            <a:pPr lvl="1"/>
            <a:r>
              <a:rPr lang="en-US" dirty="0" smtClean="0"/>
              <a:t>Practice meeting </a:t>
            </a:r>
            <a:r>
              <a:rPr lang="en-US" dirty="0"/>
              <a:t>the </a:t>
            </a:r>
            <a:r>
              <a:rPr lang="en-US" dirty="0" smtClean="0"/>
              <a:t>benchmark(s) earn financial incentives </a:t>
            </a:r>
            <a:r>
              <a:rPr lang="en-US" dirty="0"/>
              <a:t>paid to the </a:t>
            </a:r>
            <a:r>
              <a:rPr lang="en-US" dirty="0" smtClean="0"/>
              <a:t>practice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7886"/>
          </a:xfrm>
        </p:spPr>
        <p:txBody>
          <a:bodyPr/>
          <a:lstStyle/>
          <a:p>
            <a:r>
              <a:rPr lang="en-US" sz="4000" dirty="0"/>
              <a:t>Comprehensive Medication </a:t>
            </a:r>
            <a:r>
              <a:rPr lang="en-US" sz="4000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CMR is generally provided once a year.  However, per pharmacist’s discretion, more than 1 CMR can be reimbursed.  Need to call OutcomesMTM for additional CMRs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OutcomesMTM allows for either face to face or telephonic </a:t>
            </a:r>
            <a:r>
              <a:rPr lang="en-US" dirty="0" smtClean="0"/>
              <a:t>CMR. </a:t>
            </a:r>
            <a:r>
              <a:rPr lang="en-US" dirty="0"/>
              <a:t>V</a:t>
            </a:r>
            <a:r>
              <a:rPr lang="en-US" dirty="0" smtClean="0"/>
              <a:t>irtual/</a:t>
            </a:r>
            <a:r>
              <a:rPr lang="en-US" dirty="0" err="1" smtClean="0"/>
              <a:t>telehealth</a:t>
            </a:r>
            <a:r>
              <a:rPr lang="en-US" dirty="0" smtClean="0"/>
              <a:t> </a:t>
            </a:r>
            <a:r>
              <a:rPr lang="en-US" dirty="0"/>
              <a:t>visits </a:t>
            </a:r>
            <a:r>
              <a:rPr lang="en-US" dirty="0" smtClean="0"/>
              <a:t>= “</a:t>
            </a:r>
            <a:r>
              <a:rPr lang="en-US" dirty="0"/>
              <a:t>in person” </a:t>
            </a:r>
            <a:r>
              <a:rPr lang="en-US" dirty="0" smtClean="0"/>
              <a:t>visit.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Standardized “Take Away” medication list must be documented and generated through OutcomesMTM Platform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Medicare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Hospital-based Clinic – Pharmacist “incident to” billing</a:t>
            </a:r>
          </a:p>
          <a:p>
            <a:pPr lvl="1"/>
            <a:r>
              <a:rPr lang="en-US" dirty="0" smtClean="0"/>
              <a:t>Medicare Benefit Policy Manual – Chapter 6, 20.5.2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Office Based Clinic – 99211 billing</a:t>
            </a:r>
          </a:p>
          <a:p>
            <a:pPr lvl="1"/>
            <a:r>
              <a:rPr lang="en-US" dirty="0" smtClean="0"/>
              <a:t>Medicare Claims Processing Manual – Chapter 12, 30.6.4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“Incident to” billing information</a:t>
            </a:r>
          </a:p>
          <a:p>
            <a:pPr lvl="1"/>
            <a:r>
              <a:rPr lang="en-US" dirty="0" smtClean="0"/>
              <a:t>Medicare Benefit Policy Manual – Chapter 15, 60.1 and 60.3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“Incident to” Services – Documentation and Correct Billing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CMS Chronic Care Management </a:t>
            </a:r>
            <a:r>
              <a:rPr lang="en-US" dirty="0" smtClean="0"/>
              <a:t>Services</a:t>
            </a:r>
          </a:p>
          <a:p>
            <a:pPr marL="0" lvl="1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www.cms.gov/Outreach-and-Education/Medicare-Learning-Network-MLN/MLNProducts/Downloads/ChronicCareManagement.pdf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CMS Transitional Care Management Services</a:t>
            </a:r>
            <a:endParaRPr lang="en-US" dirty="0"/>
          </a:p>
          <a:p>
            <a:pPr marL="0" lvl="1" indent="0">
              <a:buNone/>
            </a:pPr>
            <a:r>
              <a:rPr lang="en-US" dirty="0">
                <a:hlinkClick r:id="rId4"/>
              </a:rPr>
              <a:t>https://www.cms.gov/Outreach-and-Education/Medicare-Learning-Network-MLN/MLNProducts/Downloads/Transitional-Care-Management-Services-Fact-Sheet-ICN908628.pdf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156858" y="3611880"/>
          <a:ext cx="63329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Acrobat Document" showAsIcon="1" r:id="rId5" imgW="914400" imgH="792360" progId="AcroExch.Document.11">
                  <p:embed/>
                </p:oleObj>
              </mc:Choice>
              <mc:Fallback>
                <p:oleObj name="Acrobat Document" showAsIcon="1" r:id="rId5" imgW="914400" imgH="792360" progId="AcroExch.Document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6858" y="3611880"/>
                        <a:ext cx="633299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72101" y="1859280"/>
          <a:ext cx="63329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Acrobat Document" showAsIcon="1" r:id="rId7" imgW="914400" imgH="792360" progId="AcroExch.Document.11">
                  <p:embed/>
                </p:oleObj>
              </mc:Choice>
              <mc:Fallback>
                <p:oleObj name="Acrobat Document" showAsIcon="1" r:id="rId7" imgW="914400" imgH="792360" progId="AcroExch.Document.11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2101" y="1859280"/>
                        <a:ext cx="633299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821681" y="2522220"/>
          <a:ext cx="63329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Acrobat Document" showAsIcon="1" r:id="rId9" imgW="914400" imgH="792360" progId="AcroExch.Document.11">
                  <p:embed/>
                </p:oleObj>
              </mc:Choice>
              <mc:Fallback>
                <p:oleObj name="Acrobat Document" showAsIcon="1" r:id="rId9" imgW="914400" imgH="792360" progId="AcroExch.Document.11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21681" y="2522220"/>
                        <a:ext cx="633299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081600" y="3169920"/>
          <a:ext cx="63329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Acrobat Document" showAsIcon="1" r:id="rId11" imgW="914400" imgH="792360" progId="AcroExch.Document.11">
                  <p:embed/>
                </p:oleObj>
              </mc:Choice>
              <mc:Fallback>
                <p:oleObj name="Acrobat Document" showAsIcon="1" r:id="rId11" imgW="914400" imgH="792360" progId="AcroExch.Document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81600" y="3169920"/>
                        <a:ext cx="633299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2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8600" y="1295400"/>
          <a:ext cx="4098092" cy="530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Acrobat Document" r:id="rId3" imgW="4663440" imgH="6035040" progId="AcroExch.Document.11">
                  <p:embed/>
                </p:oleObj>
              </mc:Choice>
              <mc:Fallback>
                <p:oleObj name="Acrobat Document" r:id="rId3" imgW="4663440" imgH="6035040" progId="AcroExch.Document.11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95400"/>
                        <a:ext cx="4098092" cy="530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“Incident to” Billing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465274"/>
            <a:ext cx="4800600" cy="147732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your letter, you ask that we confirm your impression that if all the requirements of the "incident to" statute and regulations are met, a physician may bill for services provided by a pharmacist as "incident to" services. We agree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.”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>
            <a:spLocks noChangeAspect="1"/>
          </p:cNvSpPr>
          <p:nvPr/>
        </p:nvSpPr>
        <p:spPr>
          <a:xfrm>
            <a:off x="3475892" y="2198076"/>
            <a:ext cx="1143000" cy="5486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“incident to” Billing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906588" y="1606550"/>
          <a:ext cx="5291137" cy="448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3" imgW="5956042" imgH="5034441" progId="Word.Document.12">
                  <p:embed/>
                </p:oleObj>
              </mc:Choice>
              <mc:Fallback>
                <p:oleObj name="Document" r:id="rId3" imgW="5956042" imgH="5034441" progId="Word.Documen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588" y="1606550"/>
                        <a:ext cx="5291137" cy="448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5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BCBSM Provider Delivered Care Management (PDCM)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Physician Lead health are teams deliver services that are billed by qualified practitioners</a:t>
            </a:r>
          </a:p>
          <a:p>
            <a:endParaRPr lang="en-US" dirty="0" smtClean="0"/>
          </a:p>
          <a:p>
            <a:r>
              <a:rPr lang="en-US" dirty="0" smtClean="0"/>
              <a:t>Goals - Improved outcomes</a:t>
            </a:r>
          </a:p>
          <a:p>
            <a:pPr lvl="1"/>
            <a:r>
              <a:rPr lang="en-US" dirty="0" smtClean="0"/>
              <a:t>decrease emergency department visits</a:t>
            </a:r>
          </a:p>
          <a:p>
            <a:pPr lvl="1"/>
            <a:r>
              <a:rPr lang="en-US" dirty="0" smtClean="0"/>
              <a:t>decrease hospital readmissions</a:t>
            </a:r>
          </a:p>
          <a:p>
            <a:pPr lvl="1"/>
            <a:r>
              <a:rPr lang="en-US" dirty="0" smtClean="0"/>
              <a:t>consistent delivery of recommended services</a:t>
            </a:r>
          </a:p>
          <a:p>
            <a:pPr lvl="2"/>
            <a:r>
              <a:rPr lang="en-US" dirty="0" smtClean="0"/>
              <a:t>Controlled HgA1c</a:t>
            </a:r>
          </a:p>
          <a:p>
            <a:pPr lvl="2"/>
            <a:r>
              <a:rPr lang="en-US" dirty="0" smtClean="0"/>
              <a:t>Controlled Blood Pressure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 Management Activities – Billing and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Program sets benchmarks for number of patients receiving care management services at the practice </a:t>
            </a:r>
            <a:r>
              <a:rPr lang="en-US" dirty="0" smtClean="0"/>
              <a:t>level</a:t>
            </a:r>
          </a:p>
          <a:p>
            <a:endParaRPr lang="en-US" dirty="0" smtClean="0"/>
          </a:p>
          <a:p>
            <a:r>
              <a:rPr lang="en-US" dirty="0" smtClean="0"/>
              <a:t>Data Reports available to the practice – tracks the number of care management activities based on billing/coding </a:t>
            </a:r>
          </a:p>
          <a:p>
            <a:pPr lvl="1"/>
            <a:r>
              <a:rPr lang="en-US" dirty="0" smtClean="0"/>
              <a:t>Who shows up in the report?  </a:t>
            </a:r>
          </a:p>
          <a:p>
            <a:pPr lvl="2"/>
            <a:r>
              <a:rPr lang="en-US" dirty="0" smtClean="0"/>
              <a:t>Ex. BCBSM:  patients is seen at a PDCM-participating practice, is eligible for care management, and has an active Blue Cross contract</a:t>
            </a:r>
          </a:p>
          <a:p>
            <a:pPr lvl="1"/>
            <a:r>
              <a:rPr lang="en-US" dirty="0" smtClean="0"/>
              <a:t>For Complex Patients enrolled in care management – should have longitudinal follow up</a:t>
            </a:r>
          </a:p>
          <a:p>
            <a:pPr lvl="2"/>
            <a:r>
              <a:rPr lang="en-US" dirty="0" smtClean="0"/>
              <a:t> expectation over time, more than one visit/activity is billed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74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List - BCBSM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BCBSM – provides patient list distributed monthly by Michigan Data Collaborative.</a:t>
            </a:r>
          </a:p>
          <a:p>
            <a:pPr lvl="1"/>
            <a:r>
              <a:rPr lang="en-US" dirty="0"/>
              <a:t>Ex. BCBSM:  patients is seen at a PDCM-participating practice, is eligible for care management, and has an active Blue Cross </a:t>
            </a:r>
            <a:r>
              <a:rPr lang="en-US" dirty="0" smtClean="0"/>
              <a:t>contract</a:t>
            </a:r>
          </a:p>
          <a:p>
            <a:pPr lvl="1"/>
            <a:endParaRPr lang="en-US" dirty="0"/>
          </a:p>
          <a:p>
            <a:r>
              <a:rPr lang="en-US" dirty="0" smtClean="0"/>
              <a:t>The patient list is not an indicator of which patients are eligible for care management, rather, tis is a guide to assist clinical decision-makers in determine which patients are candidates for care management based on clinical indicators and previous health care utilization </a:t>
            </a:r>
          </a:p>
          <a:p>
            <a:pPr lvl="1"/>
            <a:r>
              <a:rPr lang="en-US" dirty="0" smtClean="0"/>
              <a:t>Commercial, Medicare Plus Blue patients</a:t>
            </a:r>
          </a:p>
          <a:p>
            <a:pPr lvl="1"/>
            <a:r>
              <a:rPr lang="en-US" dirty="0" smtClean="0"/>
              <a:t>Includes information based on claims history</a:t>
            </a:r>
          </a:p>
          <a:p>
            <a:pPr lvl="2"/>
            <a:r>
              <a:rPr lang="en-US" dirty="0" smtClean="0"/>
              <a:t>Risk scores, chronic condition flags, high cost flags, etc.</a:t>
            </a:r>
          </a:p>
          <a:p>
            <a:pPr lvl="2"/>
            <a:endParaRPr lang="en-US" dirty="0" smtClean="0"/>
          </a:p>
          <a:p>
            <a:r>
              <a:rPr lang="en-US" dirty="0"/>
              <a:t>Important:  confirm patient has an active health plan with the PDCM/care management </a:t>
            </a:r>
            <a:r>
              <a:rPr lang="en-US" dirty="0" smtClean="0"/>
              <a:t>benefit</a:t>
            </a:r>
          </a:p>
          <a:p>
            <a:pPr lvl="1"/>
            <a:r>
              <a:rPr lang="en-US" dirty="0" smtClean="0"/>
              <a:t>A Medicare Plus Blue member is not eligible for PDCM services if an insurer other than BCBSM is the primary insurer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List – Priority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4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1450" y="1555897"/>
            <a:ext cx="2886075" cy="4435328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 smtClean="0"/>
              <a:t>BCBSM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Value Based Reimbursement (i.e. increase on every E&amp;M code and PDCM code)</a:t>
            </a:r>
          </a:p>
          <a:p>
            <a:pPr lvl="1"/>
            <a:r>
              <a:rPr lang="en-US" sz="1500" dirty="0" smtClean="0"/>
              <a:t>Up to 150% available; average ACU at UMMG: 117.5%</a:t>
            </a:r>
          </a:p>
          <a:p>
            <a:pPr lvl="2"/>
            <a:r>
              <a:rPr lang="en-US" sz="1500" dirty="0" smtClean="0"/>
              <a:t>10% of this 50% opportunity is for 2 billed codes on 5% of the BCBSM commercial population.</a:t>
            </a:r>
          </a:p>
          <a:p>
            <a:r>
              <a:rPr lang="en-US" sz="1500" dirty="0" smtClean="0"/>
              <a:t>Fee For Service on all codes billed; </a:t>
            </a:r>
            <a:r>
              <a:rPr lang="en-US" sz="1500" b="1" dirty="0" smtClean="0"/>
              <a:t>no patient co-pay</a:t>
            </a:r>
          </a:p>
          <a:p>
            <a:r>
              <a:rPr lang="en-US" sz="1500" dirty="0" smtClean="0"/>
              <a:t>Additional  1 time yearly distribution of to the PO paid in 2018.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623399"/>
            <a:ext cx="7534275" cy="655638"/>
          </a:xfrm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Incentive Programs for Care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57525" y="1490703"/>
            <a:ext cx="2714625" cy="378191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 smtClean="0"/>
              <a:t>Priority Health</a:t>
            </a:r>
          </a:p>
          <a:p>
            <a:r>
              <a:rPr lang="en-US" sz="1500" dirty="0" smtClean="0"/>
              <a:t>Annual PMPM payment if outreach to up to 4% of the population has 2 billed codes (average $2.64pmpm) – over $300K</a:t>
            </a:r>
          </a:p>
          <a:p>
            <a:r>
              <a:rPr lang="en-US" sz="1500" dirty="0" smtClean="0"/>
              <a:t>Fee For Service on all codes billed; </a:t>
            </a:r>
            <a:r>
              <a:rPr lang="en-US" sz="1500" b="1" dirty="0" smtClean="0"/>
              <a:t>no patient co-pay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972175" y="1490703"/>
            <a:ext cx="2714625" cy="378191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 smtClean="0"/>
              <a:t>SIM</a:t>
            </a:r>
          </a:p>
          <a:p>
            <a:r>
              <a:rPr lang="en-US" sz="1500" dirty="0" smtClean="0"/>
              <a:t>$2.75 - $7.00 PMPM care management and care coordination payments on Medicaid patients, assuming the goal of 2.5% eligible patients with a ‘billed’ code is achieved (reduction by $0.15 if not achieved).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endParaRPr lang="en-US" sz="1500" dirty="0" smtClean="0"/>
          </a:p>
          <a:p>
            <a:endParaRPr lang="en-US" sz="1500" dirty="0"/>
          </a:p>
        </p:txBody>
      </p:sp>
      <p:sp>
        <p:nvSpPr>
          <p:cNvPr id="8" name="Rounded Rectangle 7"/>
          <p:cNvSpPr/>
          <p:nvPr/>
        </p:nvSpPr>
        <p:spPr>
          <a:xfrm>
            <a:off x="4737538" y="4477407"/>
            <a:ext cx="3618186" cy="116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CPC+ also includes care management, but it isn’t so specific in it’s funding.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62600" y="1498387"/>
            <a:ext cx="8189513" cy="4387582"/>
          </a:xfrm>
        </p:spPr>
        <p:txBody>
          <a:bodyPr/>
          <a:lstStyle/>
          <a:p>
            <a:r>
              <a:rPr lang="en-US" sz="1300" dirty="0" smtClean="0"/>
              <a:t>G9001 </a:t>
            </a:r>
            <a:r>
              <a:rPr lang="en-US" sz="1300" dirty="0"/>
              <a:t>- Initiation of Care Management (Comprehensive Assessment) </a:t>
            </a:r>
          </a:p>
          <a:p>
            <a:r>
              <a:rPr lang="en-US" sz="1300" dirty="0" smtClean="0"/>
              <a:t>G9002 </a:t>
            </a:r>
            <a:r>
              <a:rPr lang="en-US" sz="1300" dirty="0"/>
              <a:t>- Individual Face-to-Face Visit </a:t>
            </a:r>
          </a:p>
          <a:p>
            <a:r>
              <a:rPr lang="en-US" sz="1300" dirty="0" smtClean="0"/>
              <a:t>98961 </a:t>
            </a:r>
            <a:r>
              <a:rPr lang="en-US" sz="1300" dirty="0"/>
              <a:t>- Education and training for patient self-management for 2–4 patients; 30 </a:t>
            </a:r>
            <a:r>
              <a:rPr lang="en-US" sz="1300" dirty="0" smtClean="0"/>
              <a:t>minutes</a:t>
            </a:r>
          </a:p>
          <a:p>
            <a:r>
              <a:rPr lang="en-US" sz="1300" dirty="0" smtClean="0"/>
              <a:t>98962 </a:t>
            </a:r>
            <a:r>
              <a:rPr lang="en-US" sz="1300" dirty="0"/>
              <a:t>- Education and training for patient self-management for 5–8 patients; 30 </a:t>
            </a:r>
            <a:r>
              <a:rPr lang="en-US" sz="1300" dirty="0" smtClean="0"/>
              <a:t>minutes</a:t>
            </a:r>
          </a:p>
          <a:p>
            <a:r>
              <a:rPr lang="en-US" sz="1300" dirty="0" smtClean="0"/>
              <a:t>98966 </a:t>
            </a:r>
            <a:r>
              <a:rPr lang="en-US" sz="1300" dirty="0"/>
              <a:t>- Telephone assessment 5-10 minutes of medical </a:t>
            </a:r>
            <a:r>
              <a:rPr lang="en-US" sz="1300" dirty="0" smtClean="0"/>
              <a:t>discussion</a:t>
            </a:r>
          </a:p>
          <a:p>
            <a:r>
              <a:rPr lang="en-US" sz="1300" dirty="0" smtClean="0"/>
              <a:t>98967 </a:t>
            </a:r>
            <a:r>
              <a:rPr lang="en-US" sz="1300" dirty="0"/>
              <a:t>- Telephone assessment 11-20 minutes of medical </a:t>
            </a:r>
            <a:r>
              <a:rPr lang="en-US" sz="1300" dirty="0" smtClean="0"/>
              <a:t>discussion</a:t>
            </a:r>
          </a:p>
          <a:p>
            <a:r>
              <a:rPr lang="en-US" sz="1300" dirty="0" smtClean="0"/>
              <a:t>98968 </a:t>
            </a:r>
            <a:r>
              <a:rPr lang="en-US" sz="1300" dirty="0"/>
              <a:t>- Telephone assessment 21-30 minutes of medical </a:t>
            </a:r>
            <a:r>
              <a:rPr lang="en-US" sz="1300" dirty="0" smtClean="0"/>
              <a:t>discussion</a:t>
            </a:r>
          </a:p>
          <a:p>
            <a:r>
              <a:rPr lang="en-US" sz="1300" dirty="0" smtClean="0"/>
              <a:t>99487 </a:t>
            </a:r>
            <a:r>
              <a:rPr lang="en-US" sz="1300" dirty="0"/>
              <a:t>- First hour of clinical staff time directed by a physician or other qualified health care professional with no face-to-face visit, per calendar </a:t>
            </a:r>
            <a:r>
              <a:rPr lang="en-US" sz="1300" dirty="0" smtClean="0"/>
              <a:t>month</a:t>
            </a:r>
          </a:p>
          <a:p>
            <a:r>
              <a:rPr lang="en-US" sz="1300" dirty="0" smtClean="0"/>
              <a:t>99489 </a:t>
            </a:r>
            <a:r>
              <a:rPr lang="en-US" sz="1300" dirty="0"/>
              <a:t>- Each additional 30 minutes of clinical staff time directed by a physician or other qualified health care professional, per calendar month. (An add-on code that should be reported in conjunction with </a:t>
            </a:r>
            <a:r>
              <a:rPr lang="en-US" sz="1300" dirty="0" smtClean="0"/>
              <a:t>99487)</a:t>
            </a:r>
          </a:p>
          <a:p>
            <a:r>
              <a:rPr lang="en-US" sz="1300" dirty="0" smtClean="0"/>
              <a:t>G9007 </a:t>
            </a:r>
            <a:r>
              <a:rPr lang="en-US" sz="1300" dirty="0"/>
              <a:t>- Coordinated care fee, scheduled team </a:t>
            </a:r>
            <a:r>
              <a:rPr lang="en-US" sz="1300" dirty="0" smtClean="0"/>
              <a:t>conference</a:t>
            </a:r>
          </a:p>
          <a:p>
            <a:r>
              <a:rPr lang="en-US" sz="1300" dirty="0" smtClean="0"/>
              <a:t>G9008 </a:t>
            </a:r>
            <a:r>
              <a:rPr lang="en-US" sz="1300" dirty="0"/>
              <a:t>- Physician Coordinated Care Oversight Services (Enrollment </a:t>
            </a:r>
            <a:r>
              <a:rPr lang="en-US" sz="1300" dirty="0" smtClean="0"/>
              <a:t>Fee)</a:t>
            </a:r>
          </a:p>
          <a:p>
            <a:r>
              <a:rPr lang="en-US" sz="1300" dirty="0" smtClean="0"/>
              <a:t>S0257 </a:t>
            </a:r>
            <a:r>
              <a:rPr lang="en-US" sz="1300" dirty="0"/>
              <a:t>- Counseling and discussion regarding advance directives or end of life care planning and decisions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488" y="622640"/>
            <a:ext cx="8429625" cy="655638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Good news: BCBSM, PH, SIM use the same codes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CMS doesn’t care which codes we use!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MRC Slide Dec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y in a Life Financials.potx" id="{5B48347D-1887-4813-A9FD-B909862BAB91}" vid="{59FFF7D4-9E34-4BC3-8C63-18A4EEC708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y in a Life Financials.potx" id="{5B48347D-1887-4813-A9FD-B909862BAB91}" vid="{E63D54BE-D9AE-4ACD-BE82-550CA2139C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 in a Life Financials</Template>
  <TotalTime>299</TotalTime>
  <Words>1920</Words>
  <Application>Microsoft Office PowerPoint</Application>
  <PresentationFormat>On-screen Show (4:3)</PresentationFormat>
  <Paragraphs>227</Paragraphs>
  <Slides>33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Calibri</vt:lpstr>
      <vt:lpstr>Century Gothic</vt:lpstr>
      <vt:lpstr>Corbel</vt:lpstr>
      <vt:lpstr>Univers LT Std 57 Cn</vt:lpstr>
      <vt:lpstr>MICMRC Slide Deck Template</vt:lpstr>
      <vt:lpstr>Office Theme</vt:lpstr>
      <vt:lpstr>Acrobat Document</vt:lpstr>
      <vt:lpstr>Document</vt:lpstr>
      <vt:lpstr>MICMT Complex Care Management Course</vt:lpstr>
      <vt:lpstr>Objectives</vt:lpstr>
      <vt:lpstr>Payment Redesign:  Pay for Value</vt:lpstr>
      <vt:lpstr>BCBSM Provider Delivered Care Management (PDCM) - Goals</vt:lpstr>
      <vt:lpstr>Care Management Activities – Billing and Coding</vt:lpstr>
      <vt:lpstr>Patient List - BCBSM</vt:lpstr>
      <vt:lpstr>Patient List – Priority Health</vt:lpstr>
      <vt:lpstr>PowerPoint Presentation</vt:lpstr>
      <vt:lpstr>PowerPoint Presentation</vt:lpstr>
      <vt:lpstr>PowerPoint Presentation</vt:lpstr>
      <vt:lpstr>Care Management Billing Codes</vt:lpstr>
      <vt:lpstr>Care Management Billing Codes (cont’d)</vt:lpstr>
      <vt:lpstr>Priority Health</vt:lpstr>
      <vt:lpstr>Medicare Billing</vt:lpstr>
      <vt:lpstr>JHN Pharmacy Integration</vt:lpstr>
      <vt:lpstr>Practice Selection</vt:lpstr>
      <vt:lpstr>Financial Sustainability</vt:lpstr>
      <vt:lpstr>PowerPoint Presentation</vt:lpstr>
      <vt:lpstr>Care Management Activities billed/coded per week</vt:lpstr>
      <vt:lpstr>Billing Examples</vt:lpstr>
      <vt:lpstr>Initial Assessment and Care Plan</vt:lpstr>
      <vt:lpstr>Coordination of Care</vt:lpstr>
      <vt:lpstr>Interdisciplinary Team Conference</vt:lpstr>
      <vt:lpstr>Phone Service</vt:lpstr>
      <vt:lpstr>Patient Visit – Face to Face</vt:lpstr>
      <vt:lpstr>Advance Directives</vt:lpstr>
      <vt:lpstr>G/CPT Billing Code Resources – Care Management services  </vt:lpstr>
      <vt:lpstr>Appendix</vt:lpstr>
      <vt:lpstr>Comprehensive Medication Review (CMR) Medicare Part D/Advantage Plans</vt:lpstr>
      <vt:lpstr>Comprehensive Medication Review</vt:lpstr>
      <vt:lpstr>Additional Medicare Resources</vt:lpstr>
      <vt:lpstr>“Incident to” Billing</vt:lpstr>
      <vt:lpstr>Medicare “incident to” Billing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MICMT Complex Care Management Course</dc:title>
  <dc:creator>Beisel, Marie</dc:creator>
  <cp:lastModifiedBy>Johnson, Scott</cp:lastModifiedBy>
  <cp:revision>25</cp:revision>
  <dcterms:created xsi:type="dcterms:W3CDTF">2019-01-30T21:41:40Z</dcterms:created>
  <dcterms:modified xsi:type="dcterms:W3CDTF">2019-02-12T13:30:02Z</dcterms:modified>
</cp:coreProperties>
</file>