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comments/comment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23.jpg" ContentType="image/jpg"/>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7"/>
  </p:notesMasterIdLst>
  <p:handoutMasterIdLst>
    <p:handoutMasterId r:id="rId58"/>
  </p:handoutMasterIdLst>
  <p:sldIdLst>
    <p:sldId id="258" r:id="rId3"/>
    <p:sldId id="351" r:id="rId4"/>
    <p:sldId id="493" r:id="rId5"/>
    <p:sldId id="482" r:id="rId6"/>
    <p:sldId id="466" r:id="rId7"/>
    <p:sldId id="462" r:id="rId8"/>
    <p:sldId id="501" r:id="rId9"/>
    <p:sldId id="502" r:id="rId10"/>
    <p:sldId id="464" r:id="rId11"/>
    <p:sldId id="399" r:id="rId12"/>
    <p:sldId id="405" r:id="rId13"/>
    <p:sldId id="500" r:id="rId14"/>
    <p:sldId id="354" r:id="rId15"/>
    <p:sldId id="415" r:id="rId16"/>
    <p:sldId id="423" r:id="rId17"/>
    <p:sldId id="437" r:id="rId18"/>
    <p:sldId id="438" r:id="rId19"/>
    <p:sldId id="439" r:id="rId20"/>
    <p:sldId id="440" r:id="rId21"/>
    <p:sldId id="441" r:id="rId22"/>
    <p:sldId id="481" r:id="rId23"/>
    <p:sldId id="472" r:id="rId24"/>
    <p:sldId id="473" r:id="rId25"/>
    <p:sldId id="397" r:id="rId26"/>
    <p:sldId id="448" r:id="rId27"/>
    <p:sldId id="492" r:id="rId28"/>
    <p:sldId id="388" r:id="rId29"/>
    <p:sldId id="408" r:id="rId30"/>
    <p:sldId id="372" r:id="rId31"/>
    <p:sldId id="483" r:id="rId32"/>
    <p:sldId id="499" r:id="rId33"/>
    <p:sldId id="508" r:id="rId34"/>
    <p:sldId id="469" r:id="rId35"/>
    <p:sldId id="506" r:id="rId36"/>
    <p:sldId id="509" r:id="rId37"/>
    <p:sldId id="504" r:id="rId38"/>
    <p:sldId id="470" r:id="rId39"/>
    <p:sldId id="485" r:id="rId40"/>
    <p:sldId id="494" r:id="rId41"/>
    <p:sldId id="467" r:id="rId42"/>
    <p:sldId id="428" r:id="rId43"/>
    <p:sldId id="475" r:id="rId44"/>
    <p:sldId id="477" r:id="rId45"/>
    <p:sldId id="479" r:id="rId46"/>
    <p:sldId id="480" r:id="rId47"/>
    <p:sldId id="450" r:id="rId48"/>
    <p:sldId id="451" r:id="rId49"/>
    <p:sldId id="460" r:id="rId50"/>
    <p:sldId id="453" r:id="rId51"/>
    <p:sldId id="392" r:id="rId52"/>
    <p:sldId id="486" r:id="rId53"/>
    <p:sldId id="487" r:id="rId54"/>
    <p:sldId id="488" r:id="rId55"/>
    <p:sldId id="489"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isel, Marie" initials="BM" lastIdx="2" clrIdx="0">
    <p:extLst>
      <p:ext uri="{19B8F6BF-5375-455C-9EA6-DF929625EA0E}">
        <p15:presenceInfo xmlns:p15="http://schemas.microsoft.com/office/powerpoint/2012/main" userId="S-1-5-21-151606367-2082624055-312552118-1112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p:cViewPr varScale="1">
        <p:scale>
          <a:sx n="131" d="100"/>
          <a:sy n="131" d="100"/>
        </p:scale>
        <p:origin x="1092" y="126"/>
      </p:cViewPr>
      <p:guideLst>
        <p:guide orient="horz" pos="2160"/>
        <p:guide pos="2880"/>
      </p:guideLst>
    </p:cSldViewPr>
  </p:slideViewPr>
  <p:notesTextViewPr>
    <p:cViewPr>
      <p:scale>
        <a:sx n="3" d="2"/>
        <a:sy n="3" d="2"/>
      </p:scale>
      <p:origin x="0" y="0"/>
    </p:cViewPr>
  </p:notesTextViewPr>
  <p:sorterViewPr>
    <p:cViewPr varScale="1">
      <p:scale>
        <a:sx n="1" d="1"/>
        <a:sy n="1" d="1"/>
      </p:scale>
      <p:origin x="0" y="-11028"/>
    </p:cViewPr>
  </p:sorterViewPr>
  <p:notesViewPr>
    <p:cSldViewPr>
      <p:cViewPr>
        <p:scale>
          <a:sx n="100" d="100"/>
          <a:sy n="100" d="100"/>
        </p:scale>
        <p:origin x="1308" y="-19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2T07:52:29.699" idx="1">
    <p:pos x="5472" y="1173"/>
    <p:text>place holder slide:  idea is to add example of metrics and web links as available to the list of each programs set of metrics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12T08:01:23.018" idx="2">
    <p:pos x="10" y="10"/>
    <p:text>TBD:  I need to add content here.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126EE7-CE29-4DDE-98E0-42EE94E2994E}" type="doc">
      <dgm:prSet loTypeId="urn:microsoft.com/office/officeart/2005/8/layout/cycle8" loCatId="cycle" qsTypeId="urn:microsoft.com/office/officeart/2005/8/quickstyle/simple1" qsCatId="simple" csTypeId="urn:microsoft.com/office/officeart/2005/8/colors/accent1_2" csCatId="accent1" phldr="1"/>
      <dgm:spPr/>
    </dgm:pt>
    <dgm:pt modelId="{A4DF3023-8C84-40B4-A512-382879693AFC}">
      <dgm:prSet phldrT="[Text]"/>
      <dgm:spPr>
        <a:solidFill>
          <a:schemeClr val="accent5">
            <a:lumMod val="50000"/>
          </a:schemeClr>
        </a:solidFill>
      </dgm:spPr>
      <dgm:t>
        <a:bodyPr/>
        <a:lstStyle/>
        <a:p>
          <a:r>
            <a:rPr lang="en-US" dirty="0"/>
            <a:t>Practice Transformation</a:t>
          </a:r>
        </a:p>
      </dgm:t>
    </dgm:pt>
    <dgm:pt modelId="{FD61FE86-230D-4DF2-98F0-80E72AD9193A}" type="parTrans" cxnId="{93DF93AC-5FAE-4015-B026-54CEF4C815E3}">
      <dgm:prSet/>
      <dgm:spPr/>
      <dgm:t>
        <a:bodyPr/>
        <a:lstStyle/>
        <a:p>
          <a:endParaRPr lang="en-US"/>
        </a:p>
      </dgm:t>
    </dgm:pt>
    <dgm:pt modelId="{8C4A3AA0-6C25-47D6-AC8A-6B4E79716A6D}" type="sibTrans" cxnId="{93DF93AC-5FAE-4015-B026-54CEF4C815E3}">
      <dgm:prSet/>
      <dgm:spPr/>
      <dgm:t>
        <a:bodyPr/>
        <a:lstStyle/>
        <a:p>
          <a:endParaRPr lang="en-US"/>
        </a:p>
      </dgm:t>
    </dgm:pt>
    <dgm:pt modelId="{6A0EA873-A884-4276-BD94-CCF9BF8AD049}">
      <dgm:prSet phldrT="[Text]"/>
      <dgm:spPr>
        <a:solidFill>
          <a:schemeClr val="accent5">
            <a:lumMod val="50000"/>
          </a:schemeClr>
        </a:solidFill>
      </dgm:spPr>
      <dgm:t>
        <a:bodyPr/>
        <a:lstStyle/>
        <a:p>
          <a:r>
            <a:rPr lang="en-US" dirty="0" smtClean="0"/>
            <a:t>Metrics:  Outcomes and Quality</a:t>
          </a:r>
          <a:endParaRPr lang="en-US" dirty="0"/>
        </a:p>
      </dgm:t>
    </dgm:pt>
    <dgm:pt modelId="{703ACA98-413E-4664-BA44-F616B3AB1E75}" type="parTrans" cxnId="{40EA4BC3-8BB9-4AC4-A21D-7BBDF37E473C}">
      <dgm:prSet/>
      <dgm:spPr/>
      <dgm:t>
        <a:bodyPr/>
        <a:lstStyle/>
        <a:p>
          <a:endParaRPr lang="en-US"/>
        </a:p>
      </dgm:t>
    </dgm:pt>
    <dgm:pt modelId="{12F60FCD-2A25-4449-8697-E5D30F2EB709}" type="sibTrans" cxnId="{40EA4BC3-8BB9-4AC4-A21D-7BBDF37E473C}">
      <dgm:prSet/>
      <dgm:spPr/>
      <dgm:t>
        <a:bodyPr/>
        <a:lstStyle/>
        <a:p>
          <a:endParaRPr lang="en-US"/>
        </a:p>
      </dgm:t>
    </dgm:pt>
    <dgm:pt modelId="{5BF88FD6-9E31-4E52-860F-CAEB8E516D2D}">
      <dgm:prSet phldrT="[Text]"/>
      <dgm:spPr>
        <a:solidFill>
          <a:schemeClr val="accent3">
            <a:lumMod val="75000"/>
          </a:schemeClr>
        </a:solidFill>
      </dgm:spPr>
      <dgm:t>
        <a:bodyPr/>
        <a:lstStyle/>
        <a:p>
          <a:r>
            <a:rPr lang="en-US" dirty="0"/>
            <a:t>Care Management</a:t>
          </a:r>
        </a:p>
      </dgm:t>
    </dgm:pt>
    <dgm:pt modelId="{2877B46F-9485-4201-AC94-DCC9EBD014D7}" type="parTrans" cxnId="{2EC6D172-4DF8-4325-81E5-DDAEEB0EC4FD}">
      <dgm:prSet/>
      <dgm:spPr/>
      <dgm:t>
        <a:bodyPr/>
        <a:lstStyle/>
        <a:p>
          <a:endParaRPr lang="en-US"/>
        </a:p>
      </dgm:t>
    </dgm:pt>
    <dgm:pt modelId="{6C73A312-A919-49D5-B6F2-2950EA497047}" type="sibTrans" cxnId="{2EC6D172-4DF8-4325-81E5-DDAEEB0EC4FD}">
      <dgm:prSet/>
      <dgm:spPr/>
      <dgm:t>
        <a:bodyPr/>
        <a:lstStyle/>
        <a:p>
          <a:endParaRPr lang="en-US"/>
        </a:p>
      </dgm:t>
    </dgm:pt>
    <dgm:pt modelId="{C9774F35-1771-44AC-9E68-C687FED8DA21}">
      <dgm:prSet phldrT="[Text]"/>
      <dgm:spPr>
        <a:solidFill>
          <a:schemeClr val="accent4">
            <a:lumMod val="75000"/>
          </a:schemeClr>
        </a:solidFill>
      </dgm:spPr>
      <dgm:t>
        <a:bodyPr/>
        <a:lstStyle/>
        <a:p>
          <a:r>
            <a:rPr lang="en-US" dirty="0"/>
            <a:t>Organizational Support</a:t>
          </a:r>
        </a:p>
      </dgm:t>
    </dgm:pt>
    <dgm:pt modelId="{1BD68BA2-3639-4818-9A99-FC7E2420AC34}" type="parTrans" cxnId="{87CC8A29-D09C-415E-9522-5E7879FDB5BD}">
      <dgm:prSet/>
      <dgm:spPr/>
      <dgm:t>
        <a:bodyPr/>
        <a:lstStyle/>
        <a:p>
          <a:endParaRPr lang="en-US"/>
        </a:p>
      </dgm:t>
    </dgm:pt>
    <dgm:pt modelId="{BCF6272E-8EDA-4F10-A2BE-0B41ADD611F1}" type="sibTrans" cxnId="{87CC8A29-D09C-415E-9522-5E7879FDB5BD}">
      <dgm:prSet/>
      <dgm:spPr/>
      <dgm:t>
        <a:bodyPr/>
        <a:lstStyle/>
        <a:p>
          <a:endParaRPr lang="en-US"/>
        </a:p>
      </dgm:t>
    </dgm:pt>
    <dgm:pt modelId="{E43A4489-9AF8-460A-9C19-43BB76E34AB3}" type="pres">
      <dgm:prSet presAssocID="{A8126EE7-CE29-4DDE-98E0-42EE94E2994E}" presName="compositeShape" presStyleCnt="0">
        <dgm:presLayoutVars>
          <dgm:chMax val="7"/>
          <dgm:dir/>
          <dgm:resizeHandles val="exact"/>
        </dgm:presLayoutVars>
      </dgm:prSet>
      <dgm:spPr/>
    </dgm:pt>
    <dgm:pt modelId="{F2C512A8-5D72-4C69-9DCC-31BA661F4DCE}" type="pres">
      <dgm:prSet presAssocID="{A8126EE7-CE29-4DDE-98E0-42EE94E2994E}" presName="wedge1" presStyleLbl="node1" presStyleIdx="0" presStyleCnt="4"/>
      <dgm:spPr/>
      <dgm:t>
        <a:bodyPr/>
        <a:lstStyle/>
        <a:p>
          <a:endParaRPr lang="en-US"/>
        </a:p>
      </dgm:t>
    </dgm:pt>
    <dgm:pt modelId="{F035A4A9-2088-4698-B780-766EB3832D8B}" type="pres">
      <dgm:prSet presAssocID="{A8126EE7-CE29-4DDE-98E0-42EE94E2994E}" presName="dummy1a" presStyleCnt="0"/>
      <dgm:spPr/>
    </dgm:pt>
    <dgm:pt modelId="{BC88EF02-8BF7-44BC-9997-2038A0EB889A}" type="pres">
      <dgm:prSet presAssocID="{A8126EE7-CE29-4DDE-98E0-42EE94E2994E}" presName="dummy1b" presStyleCnt="0"/>
      <dgm:spPr/>
    </dgm:pt>
    <dgm:pt modelId="{549C31F2-C167-4415-9B00-200E05E070AC}" type="pres">
      <dgm:prSet presAssocID="{A8126EE7-CE29-4DDE-98E0-42EE94E2994E}" presName="wedge1Tx" presStyleLbl="node1" presStyleIdx="0" presStyleCnt="4">
        <dgm:presLayoutVars>
          <dgm:chMax val="0"/>
          <dgm:chPref val="0"/>
          <dgm:bulletEnabled val="1"/>
        </dgm:presLayoutVars>
      </dgm:prSet>
      <dgm:spPr/>
      <dgm:t>
        <a:bodyPr/>
        <a:lstStyle/>
        <a:p>
          <a:endParaRPr lang="en-US"/>
        </a:p>
      </dgm:t>
    </dgm:pt>
    <dgm:pt modelId="{F201DE35-2519-4794-8D5F-2538294B048D}" type="pres">
      <dgm:prSet presAssocID="{A8126EE7-CE29-4DDE-98E0-42EE94E2994E}" presName="wedge2" presStyleLbl="node1" presStyleIdx="1" presStyleCnt="4"/>
      <dgm:spPr/>
      <dgm:t>
        <a:bodyPr/>
        <a:lstStyle/>
        <a:p>
          <a:endParaRPr lang="en-US"/>
        </a:p>
      </dgm:t>
    </dgm:pt>
    <dgm:pt modelId="{E08B7C59-F9B2-445B-B067-352A84391402}" type="pres">
      <dgm:prSet presAssocID="{A8126EE7-CE29-4DDE-98E0-42EE94E2994E}" presName="dummy2a" presStyleCnt="0"/>
      <dgm:spPr/>
    </dgm:pt>
    <dgm:pt modelId="{86CDF13E-5BC7-41C1-86A2-13B19259CD11}" type="pres">
      <dgm:prSet presAssocID="{A8126EE7-CE29-4DDE-98E0-42EE94E2994E}" presName="dummy2b" presStyleCnt="0"/>
      <dgm:spPr/>
    </dgm:pt>
    <dgm:pt modelId="{8C5147F5-7B6F-4CCB-86B1-DD8AEE69E6F5}" type="pres">
      <dgm:prSet presAssocID="{A8126EE7-CE29-4DDE-98E0-42EE94E2994E}" presName="wedge2Tx" presStyleLbl="node1" presStyleIdx="1" presStyleCnt="4">
        <dgm:presLayoutVars>
          <dgm:chMax val="0"/>
          <dgm:chPref val="0"/>
          <dgm:bulletEnabled val="1"/>
        </dgm:presLayoutVars>
      </dgm:prSet>
      <dgm:spPr/>
      <dgm:t>
        <a:bodyPr/>
        <a:lstStyle/>
        <a:p>
          <a:endParaRPr lang="en-US"/>
        </a:p>
      </dgm:t>
    </dgm:pt>
    <dgm:pt modelId="{D4934C58-E530-4BF3-A080-7ED63A12027D}" type="pres">
      <dgm:prSet presAssocID="{A8126EE7-CE29-4DDE-98E0-42EE94E2994E}" presName="wedge3" presStyleLbl="node1" presStyleIdx="2" presStyleCnt="4"/>
      <dgm:spPr/>
      <dgm:t>
        <a:bodyPr/>
        <a:lstStyle/>
        <a:p>
          <a:endParaRPr lang="en-US"/>
        </a:p>
      </dgm:t>
    </dgm:pt>
    <dgm:pt modelId="{A405908C-5B00-4720-8BF4-BF3E4FB95D2D}" type="pres">
      <dgm:prSet presAssocID="{A8126EE7-CE29-4DDE-98E0-42EE94E2994E}" presName="dummy3a" presStyleCnt="0"/>
      <dgm:spPr/>
    </dgm:pt>
    <dgm:pt modelId="{43656A4C-04E3-44FE-BB5E-F9151B15A386}" type="pres">
      <dgm:prSet presAssocID="{A8126EE7-CE29-4DDE-98E0-42EE94E2994E}" presName="dummy3b" presStyleCnt="0"/>
      <dgm:spPr/>
    </dgm:pt>
    <dgm:pt modelId="{501B68AF-210C-4590-B9D1-A66BF5BB41F4}" type="pres">
      <dgm:prSet presAssocID="{A8126EE7-CE29-4DDE-98E0-42EE94E2994E}" presName="wedge3Tx" presStyleLbl="node1" presStyleIdx="2" presStyleCnt="4">
        <dgm:presLayoutVars>
          <dgm:chMax val="0"/>
          <dgm:chPref val="0"/>
          <dgm:bulletEnabled val="1"/>
        </dgm:presLayoutVars>
      </dgm:prSet>
      <dgm:spPr/>
      <dgm:t>
        <a:bodyPr/>
        <a:lstStyle/>
        <a:p>
          <a:endParaRPr lang="en-US"/>
        </a:p>
      </dgm:t>
    </dgm:pt>
    <dgm:pt modelId="{2DE48202-D1F9-4599-B737-B660B0B61034}" type="pres">
      <dgm:prSet presAssocID="{A8126EE7-CE29-4DDE-98E0-42EE94E2994E}" presName="wedge4" presStyleLbl="node1" presStyleIdx="3" presStyleCnt="4"/>
      <dgm:spPr/>
      <dgm:t>
        <a:bodyPr/>
        <a:lstStyle/>
        <a:p>
          <a:endParaRPr lang="en-US"/>
        </a:p>
      </dgm:t>
    </dgm:pt>
    <dgm:pt modelId="{DD135C9A-712C-46AF-AB7B-995EB95B89F5}" type="pres">
      <dgm:prSet presAssocID="{A8126EE7-CE29-4DDE-98E0-42EE94E2994E}" presName="dummy4a" presStyleCnt="0"/>
      <dgm:spPr/>
    </dgm:pt>
    <dgm:pt modelId="{E5B14F6C-D9CD-431E-A6AC-F8B978C1AA6D}" type="pres">
      <dgm:prSet presAssocID="{A8126EE7-CE29-4DDE-98E0-42EE94E2994E}" presName="dummy4b" presStyleCnt="0"/>
      <dgm:spPr/>
    </dgm:pt>
    <dgm:pt modelId="{1E4E8EC1-1F0F-4E70-8B7A-905CD9021629}" type="pres">
      <dgm:prSet presAssocID="{A8126EE7-CE29-4DDE-98E0-42EE94E2994E}" presName="wedge4Tx" presStyleLbl="node1" presStyleIdx="3" presStyleCnt="4">
        <dgm:presLayoutVars>
          <dgm:chMax val="0"/>
          <dgm:chPref val="0"/>
          <dgm:bulletEnabled val="1"/>
        </dgm:presLayoutVars>
      </dgm:prSet>
      <dgm:spPr/>
      <dgm:t>
        <a:bodyPr/>
        <a:lstStyle/>
        <a:p>
          <a:endParaRPr lang="en-US"/>
        </a:p>
      </dgm:t>
    </dgm:pt>
    <dgm:pt modelId="{717E6732-546B-4732-90BF-58ADA87B4FBD}" type="pres">
      <dgm:prSet presAssocID="{8C4A3AA0-6C25-47D6-AC8A-6B4E79716A6D}" presName="arrowWedge1" presStyleLbl="fgSibTrans2D1" presStyleIdx="0" presStyleCnt="4"/>
      <dgm:spPr/>
    </dgm:pt>
    <dgm:pt modelId="{599D989A-3381-42AF-96E0-A07E8A5C1327}" type="pres">
      <dgm:prSet presAssocID="{12F60FCD-2A25-4449-8697-E5D30F2EB709}" presName="arrowWedge2" presStyleLbl="fgSibTrans2D1" presStyleIdx="1" presStyleCnt="4"/>
      <dgm:spPr/>
    </dgm:pt>
    <dgm:pt modelId="{73D06FD5-088E-4510-8CE9-D1D9762CC4A9}" type="pres">
      <dgm:prSet presAssocID="{6C73A312-A919-49D5-B6F2-2950EA497047}" presName="arrowWedge3" presStyleLbl="fgSibTrans2D1" presStyleIdx="2" presStyleCnt="4"/>
      <dgm:spPr/>
    </dgm:pt>
    <dgm:pt modelId="{FF2CDAB9-5B56-4FBA-B772-5874C65FEE42}" type="pres">
      <dgm:prSet presAssocID="{BCF6272E-8EDA-4F10-A2BE-0B41ADD611F1}" presName="arrowWedge4" presStyleLbl="fgSibTrans2D1" presStyleIdx="3" presStyleCnt="4"/>
      <dgm:spPr/>
      <dgm:t>
        <a:bodyPr/>
        <a:lstStyle/>
        <a:p>
          <a:endParaRPr lang="en-US"/>
        </a:p>
      </dgm:t>
    </dgm:pt>
  </dgm:ptLst>
  <dgm:cxnLst>
    <dgm:cxn modelId="{48934909-51FC-4983-BC27-EE280B57FCE1}" type="presOf" srcId="{C9774F35-1771-44AC-9E68-C687FED8DA21}" destId="{1E4E8EC1-1F0F-4E70-8B7A-905CD9021629}" srcOrd="1" destOrd="0" presId="urn:microsoft.com/office/officeart/2005/8/layout/cycle8"/>
    <dgm:cxn modelId="{93DF93AC-5FAE-4015-B026-54CEF4C815E3}" srcId="{A8126EE7-CE29-4DDE-98E0-42EE94E2994E}" destId="{A4DF3023-8C84-40B4-A512-382879693AFC}" srcOrd="0" destOrd="0" parTransId="{FD61FE86-230D-4DF2-98F0-80E72AD9193A}" sibTransId="{8C4A3AA0-6C25-47D6-AC8A-6B4E79716A6D}"/>
    <dgm:cxn modelId="{4210B9D2-B490-4A64-9F30-47D475CF3B56}" type="presOf" srcId="{C9774F35-1771-44AC-9E68-C687FED8DA21}" destId="{2DE48202-D1F9-4599-B737-B660B0B61034}" srcOrd="0" destOrd="0" presId="urn:microsoft.com/office/officeart/2005/8/layout/cycle8"/>
    <dgm:cxn modelId="{87CC8A29-D09C-415E-9522-5E7879FDB5BD}" srcId="{A8126EE7-CE29-4DDE-98E0-42EE94E2994E}" destId="{C9774F35-1771-44AC-9E68-C687FED8DA21}" srcOrd="3" destOrd="0" parTransId="{1BD68BA2-3639-4818-9A99-FC7E2420AC34}" sibTransId="{BCF6272E-8EDA-4F10-A2BE-0B41ADD611F1}"/>
    <dgm:cxn modelId="{40EA4BC3-8BB9-4AC4-A21D-7BBDF37E473C}" srcId="{A8126EE7-CE29-4DDE-98E0-42EE94E2994E}" destId="{6A0EA873-A884-4276-BD94-CCF9BF8AD049}" srcOrd="1" destOrd="0" parTransId="{703ACA98-413E-4664-BA44-F616B3AB1E75}" sibTransId="{12F60FCD-2A25-4449-8697-E5D30F2EB709}"/>
    <dgm:cxn modelId="{0EF96C23-3D11-41AF-B646-BAB6C2EDA100}" type="presOf" srcId="{5BF88FD6-9E31-4E52-860F-CAEB8E516D2D}" destId="{D4934C58-E530-4BF3-A080-7ED63A12027D}" srcOrd="0" destOrd="0" presId="urn:microsoft.com/office/officeart/2005/8/layout/cycle8"/>
    <dgm:cxn modelId="{B7125760-DF8C-40A0-BBAF-4810771DC10A}" type="presOf" srcId="{A4DF3023-8C84-40B4-A512-382879693AFC}" destId="{549C31F2-C167-4415-9B00-200E05E070AC}" srcOrd="1" destOrd="0" presId="urn:microsoft.com/office/officeart/2005/8/layout/cycle8"/>
    <dgm:cxn modelId="{BAC9068D-D076-4274-811D-7F51FF3B558A}" type="presOf" srcId="{A4DF3023-8C84-40B4-A512-382879693AFC}" destId="{F2C512A8-5D72-4C69-9DCC-31BA661F4DCE}" srcOrd="0" destOrd="0" presId="urn:microsoft.com/office/officeart/2005/8/layout/cycle8"/>
    <dgm:cxn modelId="{C32D68EF-1DAC-41A1-B0FB-530673E7522A}" type="presOf" srcId="{5BF88FD6-9E31-4E52-860F-CAEB8E516D2D}" destId="{501B68AF-210C-4590-B9D1-A66BF5BB41F4}" srcOrd="1" destOrd="0" presId="urn:microsoft.com/office/officeart/2005/8/layout/cycle8"/>
    <dgm:cxn modelId="{FC5192C4-468A-4F14-951A-2C44222AF899}" type="presOf" srcId="{A8126EE7-CE29-4DDE-98E0-42EE94E2994E}" destId="{E43A4489-9AF8-460A-9C19-43BB76E34AB3}" srcOrd="0" destOrd="0" presId="urn:microsoft.com/office/officeart/2005/8/layout/cycle8"/>
    <dgm:cxn modelId="{2EC6D172-4DF8-4325-81E5-DDAEEB0EC4FD}" srcId="{A8126EE7-CE29-4DDE-98E0-42EE94E2994E}" destId="{5BF88FD6-9E31-4E52-860F-CAEB8E516D2D}" srcOrd="2" destOrd="0" parTransId="{2877B46F-9485-4201-AC94-DCC9EBD014D7}" sibTransId="{6C73A312-A919-49D5-B6F2-2950EA497047}"/>
    <dgm:cxn modelId="{D2FED95D-6622-49AD-A054-1BC0948EF443}" type="presOf" srcId="{6A0EA873-A884-4276-BD94-CCF9BF8AD049}" destId="{F201DE35-2519-4794-8D5F-2538294B048D}" srcOrd="0" destOrd="0" presId="urn:microsoft.com/office/officeart/2005/8/layout/cycle8"/>
    <dgm:cxn modelId="{817BD67F-E1AA-44D3-84D3-B12CB3AE552D}" type="presOf" srcId="{6A0EA873-A884-4276-BD94-CCF9BF8AD049}" destId="{8C5147F5-7B6F-4CCB-86B1-DD8AEE69E6F5}" srcOrd="1" destOrd="0" presId="urn:microsoft.com/office/officeart/2005/8/layout/cycle8"/>
    <dgm:cxn modelId="{2263F216-EA78-4550-A4D6-D19094F74AE8}" type="presParOf" srcId="{E43A4489-9AF8-460A-9C19-43BB76E34AB3}" destId="{F2C512A8-5D72-4C69-9DCC-31BA661F4DCE}" srcOrd="0" destOrd="0" presId="urn:microsoft.com/office/officeart/2005/8/layout/cycle8"/>
    <dgm:cxn modelId="{691F08EC-8F65-434C-BB0A-789F69E80FA8}" type="presParOf" srcId="{E43A4489-9AF8-460A-9C19-43BB76E34AB3}" destId="{F035A4A9-2088-4698-B780-766EB3832D8B}" srcOrd="1" destOrd="0" presId="urn:microsoft.com/office/officeart/2005/8/layout/cycle8"/>
    <dgm:cxn modelId="{9C12AFF0-8D05-4324-9DEB-D332B578329F}" type="presParOf" srcId="{E43A4489-9AF8-460A-9C19-43BB76E34AB3}" destId="{BC88EF02-8BF7-44BC-9997-2038A0EB889A}" srcOrd="2" destOrd="0" presId="urn:microsoft.com/office/officeart/2005/8/layout/cycle8"/>
    <dgm:cxn modelId="{71D3C249-86DA-4BC8-BB9A-4D90D17E52EB}" type="presParOf" srcId="{E43A4489-9AF8-460A-9C19-43BB76E34AB3}" destId="{549C31F2-C167-4415-9B00-200E05E070AC}" srcOrd="3" destOrd="0" presId="urn:microsoft.com/office/officeart/2005/8/layout/cycle8"/>
    <dgm:cxn modelId="{3C7CB126-02CF-4847-B123-6B1B3C4A198F}" type="presParOf" srcId="{E43A4489-9AF8-460A-9C19-43BB76E34AB3}" destId="{F201DE35-2519-4794-8D5F-2538294B048D}" srcOrd="4" destOrd="0" presId="urn:microsoft.com/office/officeart/2005/8/layout/cycle8"/>
    <dgm:cxn modelId="{08475029-56E5-4B70-95EE-13B8C19BFE56}" type="presParOf" srcId="{E43A4489-9AF8-460A-9C19-43BB76E34AB3}" destId="{E08B7C59-F9B2-445B-B067-352A84391402}" srcOrd="5" destOrd="0" presId="urn:microsoft.com/office/officeart/2005/8/layout/cycle8"/>
    <dgm:cxn modelId="{7E3A7689-4E8C-4987-9953-E9DD16683F05}" type="presParOf" srcId="{E43A4489-9AF8-460A-9C19-43BB76E34AB3}" destId="{86CDF13E-5BC7-41C1-86A2-13B19259CD11}" srcOrd="6" destOrd="0" presId="urn:microsoft.com/office/officeart/2005/8/layout/cycle8"/>
    <dgm:cxn modelId="{BF80707C-6C18-4FFC-8922-01790EC6CDFA}" type="presParOf" srcId="{E43A4489-9AF8-460A-9C19-43BB76E34AB3}" destId="{8C5147F5-7B6F-4CCB-86B1-DD8AEE69E6F5}" srcOrd="7" destOrd="0" presId="urn:microsoft.com/office/officeart/2005/8/layout/cycle8"/>
    <dgm:cxn modelId="{536756DA-7F78-4442-8473-6887D4743B5B}" type="presParOf" srcId="{E43A4489-9AF8-460A-9C19-43BB76E34AB3}" destId="{D4934C58-E530-4BF3-A080-7ED63A12027D}" srcOrd="8" destOrd="0" presId="urn:microsoft.com/office/officeart/2005/8/layout/cycle8"/>
    <dgm:cxn modelId="{EF956801-0DF5-4062-9EC7-8F46F1A67B62}" type="presParOf" srcId="{E43A4489-9AF8-460A-9C19-43BB76E34AB3}" destId="{A405908C-5B00-4720-8BF4-BF3E4FB95D2D}" srcOrd="9" destOrd="0" presId="urn:microsoft.com/office/officeart/2005/8/layout/cycle8"/>
    <dgm:cxn modelId="{EE935A3F-632D-43CC-A97F-4A431FBAF1F3}" type="presParOf" srcId="{E43A4489-9AF8-460A-9C19-43BB76E34AB3}" destId="{43656A4C-04E3-44FE-BB5E-F9151B15A386}" srcOrd="10" destOrd="0" presId="urn:microsoft.com/office/officeart/2005/8/layout/cycle8"/>
    <dgm:cxn modelId="{FF160732-C5BC-423B-9D9A-3A32E4EE0F3B}" type="presParOf" srcId="{E43A4489-9AF8-460A-9C19-43BB76E34AB3}" destId="{501B68AF-210C-4590-B9D1-A66BF5BB41F4}" srcOrd="11" destOrd="0" presId="urn:microsoft.com/office/officeart/2005/8/layout/cycle8"/>
    <dgm:cxn modelId="{1710B29F-3B0D-4FE7-8500-46FF59662A1B}" type="presParOf" srcId="{E43A4489-9AF8-460A-9C19-43BB76E34AB3}" destId="{2DE48202-D1F9-4599-B737-B660B0B61034}" srcOrd="12" destOrd="0" presId="urn:microsoft.com/office/officeart/2005/8/layout/cycle8"/>
    <dgm:cxn modelId="{BFE6F383-613D-4A0B-B6F8-1C029690FE76}" type="presParOf" srcId="{E43A4489-9AF8-460A-9C19-43BB76E34AB3}" destId="{DD135C9A-712C-46AF-AB7B-995EB95B89F5}" srcOrd="13" destOrd="0" presId="urn:microsoft.com/office/officeart/2005/8/layout/cycle8"/>
    <dgm:cxn modelId="{744F307B-B27D-43FF-9780-9AEBC278C41C}" type="presParOf" srcId="{E43A4489-9AF8-460A-9C19-43BB76E34AB3}" destId="{E5B14F6C-D9CD-431E-A6AC-F8B978C1AA6D}" srcOrd="14" destOrd="0" presId="urn:microsoft.com/office/officeart/2005/8/layout/cycle8"/>
    <dgm:cxn modelId="{CF69F94D-3B12-493F-8223-77B265578C81}" type="presParOf" srcId="{E43A4489-9AF8-460A-9C19-43BB76E34AB3}" destId="{1E4E8EC1-1F0F-4E70-8B7A-905CD9021629}" srcOrd="15" destOrd="0" presId="urn:microsoft.com/office/officeart/2005/8/layout/cycle8"/>
    <dgm:cxn modelId="{355342BC-3A96-4782-B3BA-4A4F71C02FE7}" type="presParOf" srcId="{E43A4489-9AF8-460A-9C19-43BB76E34AB3}" destId="{717E6732-546B-4732-90BF-58ADA87B4FBD}" srcOrd="16" destOrd="0" presId="urn:microsoft.com/office/officeart/2005/8/layout/cycle8"/>
    <dgm:cxn modelId="{5013AAAF-E8EE-4A9B-98AA-B8FB2FBD5266}" type="presParOf" srcId="{E43A4489-9AF8-460A-9C19-43BB76E34AB3}" destId="{599D989A-3381-42AF-96E0-A07E8A5C1327}" srcOrd="17" destOrd="0" presId="urn:microsoft.com/office/officeart/2005/8/layout/cycle8"/>
    <dgm:cxn modelId="{29E38C40-345A-4BD4-BC20-7B5B692B4407}" type="presParOf" srcId="{E43A4489-9AF8-460A-9C19-43BB76E34AB3}" destId="{73D06FD5-088E-4510-8CE9-D1D9762CC4A9}" srcOrd="18" destOrd="0" presId="urn:microsoft.com/office/officeart/2005/8/layout/cycle8"/>
    <dgm:cxn modelId="{1E2F976F-E651-4F46-87F6-374871D5DEE0}" type="presParOf" srcId="{E43A4489-9AF8-460A-9C19-43BB76E34AB3}" destId="{FF2CDAB9-5B56-4FBA-B772-5874C65FEE42}"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603B79-6D31-49DB-A231-D0065D971C5D}" type="doc">
      <dgm:prSet loTypeId="urn:microsoft.com/office/officeart/2005/8/layout/chevron1" loCatId="process" qsTypeId="urn:microsoft.com/office/officeart/2005/8/quickstyle/simple1" qsCatId="simple" csTypeId="urn:microsoft.com/office/officeart/2005/8/colors/accent1_2" csCatId="accent1" phldr="1"/>
      <dgm:spPr/>
    </dgm:pt>
    <dgm:pt modelId="{90DEAED0-AD10-4795-A48E-8037C2D156EB}">
      <dgm:prSet phldrT="[Text]" custT="1"/>
      <dgm:spPr/>
      <dgm:t>
        <a:bodyPr/>
        <a:lstStyle/>
        <a:p>
          <a:r>
            <a:rPr lang="en-US" sz="1600" b="1" dirty="0">
              <a:solidFill>
                <a:schemeClr val="tx1"/>
              </a:solidFill>
            </a:rPr>
            <a:t>Practice transformation to build capabilities</a:t>
          </a:r>
        </a:p>
      </dgm:t>
    </dgm:pt>
    <dgm:pt modelId="{FCDA717E-BF07-43DC-B654-3BDACE5B4E3E}" type="parTrans" cxnId="{9384E967-C49D-4D18-A39F-0B21A90D8A01}">
      <dgm:prSet/>
      <dgm:spPr/>
      <dgm:t>
        <a:bodyPr/>
        <a:lstStyle/>
        <a:p>
          <a:endParaRPr lang="en-US"/>
        </a:p>
      </dgm:t>
    </dgm:pt>
    <dgm:pt modelId="{CD2F64CA-BB8C-4001-B57F-7210C6F53810}" type="sibTrans" cxnId="{9384E967-C49D-4D18-A39F-0B21A90D8A01}">
      <dgm:prSet/>
      <dgm:spPr/>
      <dgm:t>
        <a:bodyPr/>
        <a:lstStyle/>
        <a:p>
          <a:endParaRPr lang="en-US"/>
        </a:p>
      </dgm:t>
    </dgm:pt>
    <dgm:pt modelId="{98FA7F9F-19B7-4D70-BFF0-51EB992E704E}">
      <dgm:prSet phldrT="[Text]" custT="1"/>
      <dgm:spPr/>
      <dgm:t>
        <a:bodyPr/>
        <a:lstStyle/>
        <a:p>
          <a:pPr marL="0" lvl="0" indent="0" algn="ctr" defTabSz="711200">
            <a:lnSpc>
              <a:spcPct val="90000"/>
            </a:lnSpc>
            <a:spcBef>
              <a:spcPct val="0"/>
            </a:spcBef>
            <a:spcAft>
              <a:spcPct val="35000"/>
            </a:spcAft>
            <a:buNone/>
          </a:pPr>
          <a:r>
            <a:rPr lang="en-US" sz="1600" b="1" kern="1200" dirty="0">
              <a:solidFill>
                <a:prstClr val="black"/>
              </a:solidFill>
              <a:latin typeface="Calibri"/>
              <a:ea typeface="+mn-ea"/>
              <a:cs typeface="+mn-cs"/>
            </a:rPr>
            <a:t>Sufficient capabilities in place to nominate </a:t>
          </a:r>
        </a:p>
      </dgm:t>
    </dgm:pt>
    <dgm:pt modelId="{0DFA45D6-7CA8-49E5-8E2A-825622BA9F7A}" type="parTrans" cxnId="{D059F3A0-5A95-4B54-A03F-A677DC847472}">
      <dgm:prSet/>
      <dgm:spPr/>
      <dgm:t>
        <a:bodyPr/>
        <a:lstStyle/>
        <a:p>
          <a:endParaRPr lang="en-US"/>
        </a:p>
      </dgm:t>
    </dgm:pt>
    <dgm:pt modelId="{FDA36949-C7BC-4CCA-8534-2E32B0DA1761}" type="sibTrans" cxnId="{D059F3A0-5A95-4B54-A03F-A677DC847472}">
      <dgm:prSet/>
      <dgm:spPr/>
      <dgm:t>
        <a:bodyPr/>
        <a:lstStyle/>
        <a:p>
          <a:endParaRPr lang="en-US"/>
        </a:p>
      </dgm:t>
    </dgm:pt>
    <dgm:pt modelId="{7D7935F5-BE9A-459E-AE87-A6A01CBD6496}">
      <dgm:prSet phldrT="[Text]" custT="1"/>
      <dgm:spPr/>
      <dgm:t>
        <a:bodyPr/>
        <a:lstStyle/>
        <a:p>
          <a:pPr marL="0" lvl="0" indent="0" algn="ctr" defTabSz="711200">
            <a:lnSpc>
              <a:spcPct val="90000"/>
            </a:lnSpc>
            <a:spcBef>
              <a:spcPct val="0"/>
            </a:spcBef>
            <a:spcAft>
              <a:spcPct val="35000"/>
            </a:spcAft>
            <a:buNone/>
          </a:pPr>
          <a:r>
            <a:rPr lang="en-US" sz="1600" b="1" kern="1200" dirty="0">
              <a:solidFill>
                <a:prstClr val="black"/>
              </a:solidFill>
              <a:latin typeface="Calibri"/>
              <a:ea typeface="+mn-ea"/>
              <a:cs typeface="+mn-cs"/>
            </a:rPr>
            <a:t>Achieve/ maintain high quality of care</a:t>
          </a:r>
        </a:p>
      </dgm:t>
    </dgm:pt>
    <dgm:pt modelId="{9FF1F212-02A0-4533-9EBD-25B46CF6C724}" type="parTrans" cxnId="{6EA1CC4E-B643-4A99-B0B6-D65FE462A357}">
      <dgm:prSet/>
      <dgm:spPr/>
      <dgm:t>
        <a:bodyPr/>
        <a:lstStyle/>
        <a:p>
          <a:endParaRPr lang="en-US"/>
        </a:p>
      </dgm:t>
    </dgm:pt>
    <dgm:pt modelId="{8148C85D-35CA-43C0-848E-53CD05D7AF1F}" type="sibTrans" cxnId="{6EA1CC4E-B643-4A99-B0B6-D65FE462A357}">
      <dgm:prSet/>
      <dgm:spPr/>
      <dgm:t>
        <a:bodyPr/>
        <a:lstStyle/>
        <a:p>
          <a:endParaRPr lang="en-US"/>
        </a:p>
      </dgm:t>
    </dgm:pt>
    <dgm:pt modelId="{E152959C-C7DD-4ABA-885A-3D6066B19F3C}">
      <dgm:prSet phldrT="[Text]" custT="1"/>
      <dgm:spPr/>
      <dgm:t>
        <a:bodyPr/>
        <a:lstStyle/>
        <a:p>
          <a:pPr marL="0" lvl="0" indent="0" algn="ctr" defTabSz="711200">
            <a:lnSpc>
              <a:spcPct val="90000"/>
            </a:lnSpc>
            <a:spcBef>
              <a:spcPct val="0"/>
            </a:spcBef>
            <a:spcAft>
              <a:spcPct val="35000"/>
            </a:spcAft>
            <a:buNone/>
          </a:pPr>
          <a:r>
            <a:rPr lang="en-US" sz="1600" b="1" kern="1200" dirty="0">
              <a:solidFill>
                <a:prstClr val="black"/>
              </a:solidFill>
              <a:latin typeface="Calibri"/>
              <a:ea typeface="+mn-ea"/>
              <a:cs typeface="+mn-cs"/>
            </a:rPr>
            <a:t>Earn PCMH designation and VBR</a:t>
          </a:r>
        </a:p>
      </dgm:t>
    </dgm:pt>
    <dgm:pt modelId="{934EC8D3-6C31-4834-AC7E-5464CF456CC8}" type="parTrans" cxnId="{59D15691-FEBC-4FD1-8971-B919A586E84D}">
      <dgm:prSet/>
      <dgm:spPr/>
      <dgm:t>
        <a:bodyPr/>
        <a:lstStyle/>
        <a:p>
          <a:endParaRPr lang="en-US"/>
        </a:p>
      </dgm:t>
    </dgm:pt>
    <dgm:pt modelId="{A8F1E2F4-6304-4D75-AEA1-C3E05E0280F3}" type="sibTrans" cxnId="{59D15691-FEBC-4FD1-8971-B919A586E84D}">
      <dgm:prSet/>
      <dgm:spPr/>
      <dgm:t>
        <a:bodyPr/>
        <a:lstStyle/>
        <a:p>
          <a:endParaRPr lang="en-US"/>
        </a:p>
      </dgm:t>
    </dgm:pt>
    <dgm:pt modelId="{2D1C5911-A192-4D21-BD3F-D19E83B99919}" type="pres">
      <dgm:prSet presAssocID="{EF603B79-6D31-49DB-A231-D0065D971C5D}" presName="Name0" presStyleCnt="0">
        <dgm:presLayoutVars>
          <dgm:dir/>
          <dgm:animLvl val="lvl"/>
          <dgm:resizeHandles val="exact"/>
        </dgm:presLayoutVars>
      </dgm:prSet>
      <dgm:spPr/>
    </dgm:pt>
    <dgm:pt modelId="{5E2A4002-54E3-4BA5-B50F-CD5A936733B3}" type="pres">
      <dgm:prSet presAssocID="{90DEAED0-AD10-4795-A48E-8037C2D156EB}" presName="parTxOnly" presStyleLbl="node1" presStyleIdx="0" presStyleCnt="4">
        <dgm:presLayoutVars>
          <dgm:chMax val="0"/>
          <dgm:chPref val="0"/>
          <dgm:bulletEnabled val="1"/>
        </dgm:presLayoutVars>
      </dgm:prSet>
      <dgm:spPr/>
      <dgm:t>
        <a:bodyPr/>
        <a:lstStyle/>
        <a:p>
          <a:endParaRPr lang="en-US"/>
        </a:p>
      </dgm:t>
    </dgm:pt>
    <dgm:pt modelId="{03272119-BE0F-476F-B171-89A1E3CD52AF}" type="pres">
      <dgm:prSet presAssocID="{CD2F64CA-BB8C-4001-B57F-7210C6F53810}" presName="parTxOnlySpace" presStyleCnt="0"/>
      <dgm:spPr/>
    </dgm:pt>
    <dgm:pt modelId="{F8B72AF7-D076-4505-BBBE-DA610C99D99D}" type="pres">
      <dgm:prSet presAssocID="{98FA7F9F-19B7-4D70-BFF0-51EB992E704E}" presName="parTxOnly" presStyleLbl="node1" presStyleIdx="1" presStyleCnt="4">
        <dgm:presLayoutVars>
          <dgm:chMax val="0"/>
          <dgm:chPref val="0"/>
          <dgm:bulletEnabled val="1"/>
        </dgm:presLayoutVars>
      </dgm:prSet>
      <dgm:spPr/>
      <dgm:t>
        <a:bodyPr/>
        <a:lstStyle/>
        <a:p>
          <a:endParaRPr lang="en-US"/>
        </a:p>
      </dgm:t>
    </dgm:pt>
    <dgm:pt modelId="{1EA77CB7-3A95-41D0-9447-4D14E2114A17}" type="pres">
      <dgm:prSet presAssocID="{FDA36949-C7BC-4CCA-8534-2E32B0DA1761}" presName="parTxOnlySpace" presStyleCnt="0"/>
      <dgm:spPr/>
    </dgm:pt>
    <dgm:pt modelId="{A434D2D5-3B6D-43B7-8829-22658DF0EB69}" type="pres">
      <dgm:prSet presAssocID="{7D7935F5-BE9A-459E-AE87-A6A01CBD6496}" presName="parTxOnly" presStyleLbl="node1" presStyleIdx="2" presStyleCnt="4">
        <dgm:presLayoutVars>
          <dgm:chMax val="0"/>
          <dgm:chPref val="0"/>
          <dgm:bulletEnabled val="1"/>
        </dgm:presLayoutVars>
      </dgm:prSet>
      <dgm:spPr/>
      <dgm:t>
        <a:bodyPr/>
        <a:lstStyle/>
        <a:p>
          <a:endParaRPr lang="en-US"/>
        </a:p>
      </dgm:t>
    </dgm:pt>
    <dgm:pt modelId="{D71B2DE8-6E58-4F54-B42A-63075A5DE63A}" type="pres">
      <dgm:prSet presAssocID="{8148C85D-35CA-43C0-848E-53CD05D7AF1F}" presName="parTxOnlySpace" presStyleCnt="0"/>
      <dgm:spPr/>
    </dgm:pt>
    <dgm:pt modelId="{B2E1B171-F9D6-4A5E-AD45-6F40DA45645D}" type="pres">
      <dgm:prSet presAssocID="{E152959C-C7DD-4ABA-885A-3D6066B19F3C}" presName="parTxOnly" presStyleLbl="node1" presStyleIdx="3" presStyleCnt="4">
        <dgm:presLayoutVars>
          <dgm:chMax val="0"/>
          <dgm:chPref val="0"/>
          <dgm:bulletEnabled val="1"/>
        </dgm:presLayoutVars>
      </dgm:prSet>
      <dgm:spPr/>
      <dgm:t>
        <a:bodyPr/>
        <a:lstStyle/>
        <a:p>
          <a:endParaRPr lang="en-US"/>
        </a:p>
      </dgm:t>
    </dgm:pt>
  </dgm:ptLst>
  <dgm:cxnLst>
    <dgm:cxn modelId="{D059F3A0-5A95-4B54-A03F-A677DC847472}" srcId="{EF603B79-6D31-49DB-A231-D0065D971C5D}" destId="{98FA7F9F-19B7-4D70-BFF0-51EB992E704E}" srcOrd="1" destOrd="0" parTransId="{0DFA45D6-7CA8-49E5-8E2A-825622BA9F7A}" sibTransId="{FDA36949-C7BC-4CCA-8534-2E32B0DA1761}"/>
    <dgm:cxn modelId="{EFB367F6-56C0-4BD2-95B5-33D248854215}" type="presOf" srcId="{98FA7F9F-19B7-4D70-BFF0-51EB992E704E}" destId="{F8B72AF7-D076-4505-BBBE-DA610C99D99D}" srcOrd="0" destOrd="0" presId="urn:microsoft.com/office/officeart/2005/8/layout/chevron1"/>
    <dgm:cxn modelId="{5FF6F38D-6DBF-48D2-A972-410C7FD01412}" type="presOf" srcId="{EF603B79-6D31-49DB-A231-D0065D971C5D}" destId="{2D1C5911-A192-4D21-BD3F-D19E83B99919}" srcOrd="0" destOrd="0" presId="urn:microsoft.com/office/officeart/2005/8/layout/chevron1"/>
    <dgm:cxn modelId="{59D15691-FEBC-4FD1-8971-B919A586E84D}" srcId="{EF603B79-6D31-49DB-A231-D0065D971C5D}" destId="{E152959C-C7DD-4ABA-885A-3D6066B19F3C}" srcOrd="3" destOrd="0" parTransId="{934EC8D3-6C31-4834-AC7E-5464CF456CC8}" sibTransId="{A8F1E2F4-6304-4D75-AEA1-C3E05E0280F3}"/>
    <dgm:cxn modelId="{9384E967-C49D-4D18-A39F-0B21A90D8A01}" srcId="{EF603B79-6D31-49DB-A231-D0065D971C5D}" destId="{90DEAED0-AD10-4795-A48E-8037C2D156EB}" srcOrd="0" destOrd="0" parTransId="{FCDA717E-BF07-43DC-B654-3BDACE5B4E3E}" sibTransId="{CD2F64CA-BB8C-4001-B57F-7210C6F53810}"/>
    <dgm:cxn modelId="{4047A7CB-C32B-4AE4-85B1-172803F91E10}" type="presOf" srcId="{E152959C-C7DD-4ABA-885A-3D6066B19F3C}" destId="{B2E1B171-F9D6-4A5E-AD45-6F40DA45645D}" srcOrd="0" destOrd="0" presId="urn:microsoft.com/office/officeart/2005/8/layout/chevron1"/>
    <dgm:cxn modelId="{DE2E0458-4AE6-492E-A5F7-689B8F2D0888}" type="presOf" srcId="{90DEAED0-AD10-4795-A48E-8037C2D156EB}" destId="{5E2A4002-54E3-4BA5-B50F-CD5A936733B3}" srcOrd="0" destOrd="0" presId="urn:microsoft.com/office/officeart/2005/8/layout/chevron1"/>
    <dgm:cxn modelId="{6EA1CC4E-B643-4A99-B0B6-D65FE462A357}" srcId="{EF603B79-6D31-49DB-A231-D0065D971C5D}" destId="{7D7935F5-BE9A-459E-AE87-A6A01CBD6496}" srcOrd="2" destOrd="0" parTransId="{9FF1F212-02A0-4533-9EBD-25B46CF6C724}" sibTransId="{8148C85D-35CA-43C0-848E-53CD05D7AF1F}"/>
    <dgm:cxn modelId="{D9C102E8-3CF9-4091-ACC2-834CECB4486A}" type="presOf" srcId="{7D7935F5-BE9A-459E-AE87-A6A01CBD6496}" destId="{A434D2D5-3B6D-43B7-8829-22658DF0EB69}" srcOrd="0" destOrd="0" presId="urn:microsoft.com/office/officeart/2005/8/layout/chevron1"/>
    <dgm:cxn modelId="{BDE3788B-332E-4332-B17F-939F5498ACBB}" type="presParOf" srcId="{2D1C5911-A192-4D21-BD3F-D19E83B99919}" destId="{5E2A4002-54E3-4BA5-B50F-CD5A936733B3}" srcOrd="0" destOrd="0" presId="urn:microsoft.com/office/officeart/2005/8/layout/chevron1"/>
    <dgm:cxn modelId="{EE12B874-81ED-438F-B7AA-2CC1BAA49B9D}" type="presParOf" srcId="{2D1C5911-A192-4D21-BD3F-D19E83B99919}" destId="{03272119-BE0F-476F-B171-89A1E3CD52AF}" srcOrd="1" destOrd="0" presId="urn:microsoft.com/office/officeart/2005/8/layout/chevron1"/>
    <dgm:cxn modelId="{1948BD37-605C-4DC3-A607-E8DCC3A3BAA9}" type="presParOf" srcId="{2D1C5911-A192-4D21-BD3F-D19E83B99919}" destId="{F8B72AF7-D076-4505-BBBE-DA610C99D99D}" srcOrd="2" destOrd="0" presId="urn:microsoft.com/office/officeart/2005/8/layout/chevron1"/>
    <dgm:cxn modelId="{CE846B15-C864-4C48-B593-058157789D55}" type="presParOf" srcId="{2D1C5911-A192-4D21-BD3F-D19E83B99919}" destId="{1EA77CB7-3A95-41D0-9447-4D14E2114A17}" srcOrd="3" destOrd="0" presId="urn:microsoft.com/office/officeart/2005/8/layout/chevron1"/>
    <dgm:cxn modelId="{7E72F840-5516-4BF5-8B6A-6228F9FB86D2}" type="presParOf" srcId="{2D1C5911-A192-4D21-BD3F-D19E83B99919}" destId="{A434D2D5-3B6D-43B7-8829-22658DF0EB69}" srcOrd="4" destOrd="0" presId="urn:microsoft.com/office/officeart/2005/8/layout/chevron1"/>
    <dgm:cxn modelId="{7A485FDB-E523-41E7-9158-3F2B409C3FFC}" type="presParOf" srcId="{2D1C5911-A192-4D21-BD3F-D19E83B99919}" destId="{D71B2DE8-6E58-4F54-B42A-63075A5DE63A}" srcOrd="5" destOrd="0" presId="urn:microsoft.com/office/officeart/2005/8/layout/chevron1"/>
    <dgm:cxn modelId="{607289DE-FF78-42CE-AA29-BB4BF340547F}" type="presParOf" srcId="{2D1C5911-A192-4D21-BD3F-D19E83B99919}" destId="{B2E1B171-F9D6-4A5E-AD45-6F40DA45645D}"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126EE7-CE29-4DDE-98E0-42EE94E2994E}" type="doc">
      <dgm:prSet loTypeId="urn:microsoft.com/office/officeart/2005/8/layout/cycle8" loCatId="cycle" qsTypeId="urn:microsoft.com/office/officeart/2005/8/quickstyle/simple1" qsCatId="simple" csTypeId="urn:microsoft.com/office/officeart/2005/8/colors/accent1_2" csCatId="accent1" phldr="1"/>
      <dgm:spPr/>
    </dgm:pt>
    <dgm:pt modelId="{A4DF3023-8C84-40B4-A512-382879693AFC}">
      <dgm:prSet phldrT="[Text]"/>
      <dgm:spPr>
        <a:solidFill>
          <a:schemeClr val="accent5">
            <a:lumMod val="50000"/>
          </a:schemeClr>
        </a:solidFill>
      </dgm:spPr>
      <dgm:t>
        <a:bodyPr/>
        <a:lstStyle/>
        <a:p>
          <a:r>
            <a:rPr lang="en-US" dirty="0"/>
            <a:t>Practice Transformation</a:t>
          </a:r>
        </a:p>
      </dgm:t>
    </dgm:pt>
    <dgm:pt modelId="{FD61FE86-230D-4DF2-98F0-80E72AD9193A}" type="parTrans" cxnId="{93DF93AC-5FAE-4015-B026-54CEF4C815E3}">
      <dgm:prSet/>
      <dgm:spPr/>
      <dgm:t>
        <a:bodyPr/>
        <a:lstStyle/>
        <a:p>
          <a:endParaRPr lang="en-US"/>
        </a:p>
      </dgm:t>
    </dgm:pt>
    <dgm:pt modelId="{8C4A3AA0-6C25-47D6-AC8A-6B4E79716A6D}" type="sibTrans" cxnId="{93DF93AC-5FAE-4015-B026-54CEF4C815E3}">
      <dgm:prSet/>
      <dgm:spPr/>
      <dgm:t>
        <a:bodyPr/>
        <a:lstStyle/>
        <a:p>
          <a:endParaRPr lang="en-US"/>
        </a:p>
      </dgm:t>
    </dgm:pt>
    <dgm:pt modelId="{6A0EA873-A884-4276-BD94-CCF9BF8AD049}">
      <dgm:prSet phldrT="[Text]"/>
      <dgm:spPr>
        <a:solidFill>
          <a:schemeClr val="accent5">
            <a:lumMod val="50000"/>
          </a:schemeClr>
        </a:solidFill>
      </dgm:spPr>
      <dgm:t>
        <a:bodyPr/>
        <a:lstStyle/>
        <a:p>
          <a:r>
            <a:rPr lang="en-US" dirty="0" smtClean="0"/>
            <a:t>Metrics:  Outcomes and Quality</a:t>
          </a:r>
          <a:endParaRPr lang="en-US" dirty="0"/>
        </a:p>
      </dgm:t>
    </dgm:pt>
    <dgm:pt modelId="{703ACA98-413E-4664-BA44-F616B3AB1E75}" type="parTrans" cxnId="{40EA4BC3-8BB9-4AC4-A21D-7BBDF37E473C}">
      <dgm:prSet/>
      <dgm:spPr/>
      <dgm:t>
        <a:bodyPr/>
        <a:lstStyle/>
        <a:p>
          <a:endParaRPr lang="en-US"/>
        </a:p>
      </dgm:t>
    </dgm:pt>
    <dgm:pt modelId="{12F60FCD-2A25-4449-8697-E5D30F2EB709}" type="sibTrans" cxnId="{40EA4BC3-8BB9-4AC4-A21D-7BBDF37E473C}">
      <dgm:prSet/>
      <dgm:spPr/>
      <dgm:t>
        <a:bodyPr/>
        <a:lstStyle/>
        <a:p>
          <a:endParaRPr lang="en-US"/>
        </a:p>
      </dgm:t>
    </dgm:pt>
    <dgm:pt modelId="{5BF88FD6-9E31-4E52-860F-CAEB8E516D2D}">
      <dgm:prSet phldrT="[Text]"/>
      <dgm:spPr>
        <a:solidFill>
          <a:schemeClr val="accent3">
            <a:lumMod val="75000"/>
          </a:schemeClr>
        </a:solidFill>
      </dgm:spPr>
      <dgm:t>
        <a:bodyPr/>
        <a:lstStyle/>
        <a:p>
          <a:r>
            <a:rPr lang="en-US" dirty="0"/>
            <a:t>Care Management</a:t>
          </a:r>
        </a:p>
      </dgm:t>
    </dgm:pt>
    <dgm:pt modelId="{2877B46F-9485-4201-AC94-DCC9EBD014D7}" type="parTrans" cxnId="{2EC6D172-4DF8-4325-81E5-DDAEEB0EC4FD}">
      <dgm:prSet/>
      <dgm:spPr/>
      <dgm:t>
        <a:bodyPr/>
        <a:lstStyle/>
        <a:p>
          <a:endParaRPr lang="en-US"/>
        </a:p>
      </dgm:t>
    </dgm:pt>
    <dgm:pt modelId="{6C73A312-A919-49D5-B6F2-2950EA497047}" type="sibTrans" cxnId="{2EC6D172-4DF8-4325-81E5-DDAEEB0EC4FD}">
      <dgm:prSet/>
      <dgm:spPr/>
      <dgm:t>
        <a:bodyPr/>
        <a:lstStyle/>
        <a:p>
          <a:endParaRPr lang="en-US"/>
        </a:p>
      </dgm:t>
    </dgm:pt>
    <dgm:pt modelId="{C9774F35-1771-44AC-9E68-C687FED8DA21}">
      <dgm:prSet phldrT="[Text]"/>
      <dgm:spPr>
        <a:solidFill>
          <a:schemeClr val="accent4">
            <a:lumMod val="75000"/>
          </a:schemeClr>
        </a:solidFill>
      </dgm:spPr>
      <dgm:t>
        <a:bodyPr/>
        <a:lstStyle/>
        <a:p>
          <a:r>
            <a:rPr lang="en-US" dirty="0"/>
            <a:t>Organizational Support</a:t>
          </a:r>
        </a:p>
      </dgm:t>
    </dgm:pt>
    <dgm:pt modelId="{1BD68BA2-3639-4818-9A99-FC7E2420AC34}" type="parTrans" cxnId="{87CC8A29-D09C-415E-9522-5E7879FDB5BD}">
      <dgm:prSet/>
      <dgm:spPr/>
      <dgm:t>
        <a:bodyPr/>
        <a:lstStyle/>
        <a:p>
          <a:endParaRPr lang="en-US"/>
        </a:p>
      </dgm:t>
    </dgm:pt>
    <dgm:pt modelId="{BCF6272E-8EDA-4F10-A2BE-0B41ADD611F1}" type="sibTrans" cxnId="{87CC8A29-D09C-415E-9522-5E7879FDB5BD}">
      <dgm:prSet/>
      <dgm:spPr/>
      <dgm:t>
        <a:bodyPr/>
        <a:lstStyle/>
        <a:p>
          <a:endParaRPr lang="en-US"/>
        </a:p>
      </dgm:t>
    </dgm:pt>
    <dgm:pt modelId="{E43A4489-9AF8-460A-9C19-43BB76E34AB3}" type="pres">
      <dgm:prSet presAssocID="{A8126EE7-CE29-4DDE-98E0-42EE94E2994E}" presName="compositeShape" presStyleCnt="0">
        <dgm:presLayoutVars>
          <dgm:chMax val="7"/>
          <dgm:dir/>
          <dgm:resizeHandles val="exact"/>
        </dgm:presLayoutVars>
      </dgm:prSet>
      <dgm:spPr/>
    </dgm:pt>
    <dgm:pt modelId="{F2C512A8-5D72-4C69-9DCC-31BA661F4DCE}" type="pres">
      <dgm:prSet presAssocID="{A8126EE7-CE29-4DDE-98E0-42EE94E2994E}" presName="wedge1" presStyleLbl="node1" presStyleIdx="0" presStyleCnt="4"/>
      <dgm:spPr/>
      <dgm:t>
        <a:bodyPr/>
        <a:lstStyle/>
        <a:p>
          <a:endParaRPr lang="en-US"/>
        </a:p>
      </dgm:t>
    </dgm:pt>
    <dgm:pt modelId="{F035A4A9-2088-4698-B780-766EB3832D8B}" type="pres">
      <dgm:prSet presAssocID="{A8126EE7-CE29-4DDE-98E0-42EE94E2994E}" presName="dummy1a" presStyleCnt="0"/>
      <dgm:spPr/>
    </dgm:pt>
    <dgm:pt modelId="{BC88EF02-8BF7-44BC-9997-2038A0EB889A}" type="pres">
      <dgm:prSet presAssocID="{A8126EE7-CE29-4DDE-98E0-42EE94E2994E}" presName="dummy1b" presStyleCnt="0"/>
      <dgm:spPr/>
    </dgm:pt>
    <dgm:pt modelId="{549C31F2-C167-4415-9B00-200E05E070AC}" type="pres">
      <dgm:prSet presAssocID="{A8126EE7-CE29-4DDE-98E0-42EE94E2994E}" presName="wedge1Tx" presStyleLbl="node1" presStyleIdx="0" presStyleCnt="4">
        <dgm:presLayoutVars>
          <dgm:chMax val="0"/>
          <dgm:chPref val="0"/>
          <dgm:bulletEnabled val="1"/>
        </dgm:presLayoutVars>
      </dgm:prSet>
      <dgm:spPr/>
      <dgm:t>
        <a:bodyPr/>
        <a:lstStyle/>
        <a:p>
          <a:endParaRPr lang="en-US"/>
        </a:p>
      </dgm:t>
    </dgm:pt>
    <dgm:pt modelId="{F201DE35-2519-4794-8D5F-2538294B048D}" type="pres">
      <dgm:prSet presAssocID="{A8126EE7-CE29-4DDE-98E0-42EE94E2994E}" presName="wedge2" presStyleLbl="node1" presStyleIdx="1" presStyleCnt="4"/>
      <dgm:spPr/>
      <dgm:t>
        <a:bodyPr/>
        <a:lstStyle/>
        <a:p>
          <a:endParaRPr lang="en-US"/>
        </a:p>
      </dgm:t>
    </dgm:pt>
    <dgm:pt modelId="{E08B7C59-F9B2-445B-B067-352A84391402}" type="pres">
      <dgm:prSet presAssocID="{A8126EE7-CE29-4DDE-98E0-42EE94E2994E}" presName="dummy2a" presStyleCnt="0"/>
      <dgm:spPr/>
    </dgm:pt>
    <dgm:pt modelId="{86CDF13E-5BC7-41C1-86A2-13B19259CD11}" type="pres">
      <dgm:prSet presAssocID="{A8126EE7-CE29-4DDE-98E0-42EE94E2994E}" presName="dummy2b" presStyleCnt="0"/>
      <dgm:spPr/>
    </dgm:pt>
    <dgm:pt modelId="{8C5147F5-7B6F-4CCB-86B1-DD8AEE69E6F5}" type="pres">
      <dgm:prSet presAssocID="{A8126EE7-CE29-4DDE-98E0-42EE94E2994E}" presName="wedge2Tx" presStyleLbl="node1" presStyleIdx="1" presStyleCnt="4">
        <dgm:presLayoutVars>
          <dgm:chMax val="0"/>
          <dgm:chPref val="0"/>
          <dgm:bulletEnabled val="1"/>
        </dgm:presLayoutVars>
      </dgm:prSet>
      <dgm:spPr/>
      <dgm:t>
        <a:bodyPr/>
        <a:lstStyle/>
        <a:p>
          <a:endParaRPr lang="en-US"/>
        </a:p>
      </dgm:t>
    </dgm:pt>
    <dgm:pt modelId="{D4934C58-E530-4BF3-A080-7ED63A12027D}" type="pres">
      <dgm:prSet presAssocID="{A8126EE7-CE29-4DDE-98E0-42EE94E2994E}" presName="wedge3" presStyleLbl="node1" presStyleIdx="2" presStyleCnt="4"/>
      <dgm:spPr/>
      <dgm:t>
        <a:bodyPr/>
        <a:lstStyle/>
        <a:p>
          <a:endParaRPr lang="en-US"/>
        </a:p>
      </dgm:t>
    </dgm:pt>
    <dgm:pt modelId="{A405908C-5B00-4720-8BF4-BF3E4FB95D2D}" type="pres">
      <dgm:prSet presAssocID="{A8126EE7-CE29-4DDE-98E0-42EE94E2994E}" presName="dummy3a" presStyleCnt="0"/>
      <dgm:spPr/>
    </dgm:pt>
    <dgm:pt modelId="{43656A4C-04E3-44FE-BB5E-F9151B15A386}" type="pres">
      <dgm:prSet presAssocID="{A8126EE7-CE29-4DDE-98E0-42EE94E2994E}" presName="dummy3b" presStyleCnt="0"/>
      <dgm:spPr/>
    </dgm:pt>
    <dgm:pt modelId="{501B68AF-210C-4590-B9D1-A66BF5BB41F4}" type="pres">
      <dgm:prSet presAssocID="{A8126EE7-CE29-4DDE-98E0-42EE94E2994E}" presName="wedge3Tx" presStyleLbl="node1" presStyleIdx="2" presStyleCnt="4">
        <dgm:presLayoutVars>
          <dgm:chMax val="0"/>
          <dgm:chPref val="0"/>
          <dgm:bulletEnabled val="1"/>
        </dgm:presLayoutVars>
      </dgm:prSet>
      <dgm:spPr/>
      <dgm:t>
        <a:bodyPr/>
        <a:lstStyle/>
        <a:p>
          <a:endParaRPr lang="en-US"/>
        </a:p>
      </dgm:t>
    </dgm:pt>
    <dgm:pt modelId="{2DE48202-D1F9-4599-B737-B660B0B61034}" type="pres">
      <dgm:prSet presAssocID="{A8126EE7-CE29-4DDE-98E0-42EE94E2994E}" presName="wedge4" presStyleLbl="node1" presStyleIdx="3" presStyleCnt="4"/>
      <dgm:spPr/>
      <dgm:t>
        <a:bodyPr/>
        <a:lstStyle/>
        <a:p>
          <a:endParaRPr lang="en-US"/>
        </a:p>
      </dgm:t>
    </dgm:pt>
    <dgm:pt modelId="{DD135C9A-712C-46AF-AB7B-995EB95B89F5}" type="pres">
      <dgm:prSet presAssocID="{A8126EE7-CE29-4DDE-98E0-42EE94E2994E}" presName="dummy4a" presStyleCnt="0"/>
      <dgm:spPr/>
    </dgm:pt>
    <dgm:pt modelId="{E5B14F6C-D9CD-431E-A6AC-F8B978C1AA6D}" type="pres">
      <dgm:prSet presAssocID="{A8126EE7-CE29-4DDE-98E0-42EE94E2994E}" presName="dummy4b" presStyleCnt="0"/>
      <dgm:spPr/>
    </dgm:pt>
    <dgm:pt modelId="{1E4E8EC1-1F0F-4E70-8B7A-905CD9021629}" type="pres">
      <dgm:prSet presAssocID="{A8126EE7-CE29-4DDE-98E0-42EE94E2994E}" presName="wedge4Tx" presStyleLbl="node1" presStyleIdx="3" presStyleCnt="4">
        <dgm:presLayoutVars>
          <dgm:chMax val="0"/>
          <dgm:chPref val="0"/>
          <dgm:bulletEnabled val="1"/>
        </dgm:presLayoutVars>
      </dgm:prSet>
      <dgm:spPr/>
      <dgm:t>
        <a:bodyPr/>
        <a:lstStyle/>
        <a:p>
          <a:endParaRPr lang="en-US"/>
        </a:p>
      </dgm:t>
    </dgm:pt>
    <dgm:pt modelId="{717E6732-546B-4732-90BF-58ADA87B4FBD}" type="pres">
      <dgm:prSet presAssocID="{8C4A3AA0-6C25-47D6-AC8A-6B4E79716A6D}" presName="arrowWedge1" presStyleLbl="fgSibTrans2D1" presStyleIdx="0" presStyleCnt="4"/>
      <dgm:spPr/>
    </dgm:pt>
    <dgm:pt modelId="{599D989A-3381-42AF-96E0-A07E8A5C1327}" type="pres">
      <dgm:prSet presAssocID="{12F60FCD-2A25-4449-8697-E5D30F2EB709}" presName="arrowWedge2" presStyleLbl="fgSibTrans2D1" presStyleIdx="1" presStyleCnt="4"/>
      <dgm:spPr/>
    </dgm:pt>
    <dgm:pt modelId="{73D06FD5-088E-4510-8CE9-D1D9762CC4A9}" type="pres">
      <dgm:prSet presAssocID="{6C73A312-A919-49D5-B6F2-2950EA497047}" presName="arrowWedge3" presStyleLbl="fgSibTrans2D1" presStyleIdx="2" presStyleCnt="4"/>
      <dgm:spPr/>
    </dgm:pt>
    <dgm:pt modelId="{FF2CDAB9-5B56-4FBA-B772-5874C65FEE42}" type="pres">
      <dgm:prSet presAssocID="{BCF6272E-8EDA-4F10-A2BE-0B41ADD611F1}" presName="arrowWedge4" presStyleLbl="fgSibTrans2D1" presStyleIdx="3" presStyleCnt="4"/>
      <dgm:spPr/>
      <dgm:t>
        <a:bodyPr/>
        <a:lstStyle/>
        <a:p>
          <a:endParaRPr lang="en-US"/>
        </a:p>
      </dgm:t>
    </dgm:pt>
  </dgm:ptLst>
  <dgm:cxnLst>
    <dgm:cxn modelId="{48934909-51FC-4983-BC27-EE280B57FCE1}" type="presOf" srcId="{C9774F35-1771-44AC-9E68-C687FED8DA21}" destId="{1E4E8EC1-1F0F-4E70-8B7A-905CD9021629}" srcOrd="1" destOrd="0" presId="urn:microsoft.com/office/officeart/2005/8/layout/cycle8"/>
    <dgm:cxn modelId="{93DF93AC-5FAE-4015-B026-54CEF4C815E3}" srcId="{A8126EE7-CE29-4DDE-98E0-42EE94E2994E}" destId="{A4DF3023-8C84-40B4-A512-382879693AFC}" srcOrd="0" destOrd="0" parTransId="{FD61FE86-230D-4DF2-98F0-80E72AD9193A}" sibTransId="{8C4A3AA0-6C25-47D6-AC8A-6B4E79716A6D}"/>
    <dgm:cxn modelId="{4210B9D2-B490-4A64-9F30-47D475CF3B56}" type="presOf" srcId="{C9774F35-1771-44AC-9E68-C687FED8DA21}" destId="{2DE48202-D1F9-4599-B737-B660B0B61034}" srcOrd="0" destOrd="0" presId="urn:microsoft.com/office/officeart/2005/8/layout/cycle8"/>
    <dgm:cxn modelId="{87CC8A29-D09C-415E-9522-5E7879FDB5BD}" srcId="{A8126EE7-CE29-4DDE-98E0-42EE94E2994E}" destId="{C9774F35-1771-44AC-9E68-C687FED8DA21}" srcOrd="3" destOrd="0" parTransId="{1BD68BA2-3639-4818-9A99-FC7E2420AC34}" sibTransId="{BCF6272E-8EDA-4F10-A2BE-0B41ADD611F1}"/>
    <dgm:cxn modelId="{40EA4BC3-8BB9-4AC4-A21D-7BBDF37E473C}" srcId="{A8126EE7-CE29-4DDE-98E0-42EE94E2994E}" destId="{6A0EA873-A884-4276-BD94-CCF9BF8AD049}" srcOrd="1" destOrd="0" parTransId="{703ACA98-413E-4664-BA44-F616B3AB1E75}" sibTransId="{12F60FCD-2A25-4449-8697-E5D30F2EB709}"/>
    <dgm:cxn modelId="{0EF96C23-3D11-41AF-B646-BAB6C2EDA100}" type="presOf" srcId="{5BF88FD6-9E31-4E52-860F-CAEB8E516D2D}" destId="{D4934C58-E530-4BF3-A080-7ED63A12027D}" srcOrd="0" destOrd="0" presId="urn:microsoft.com/office/officeart/2005/8/layout/cycle8"/>
    <dgm:cxn modelId="{B7125760-DF8C-40A0-BBAF-4810771DC10A}" type="presOf" srcId="{A4DF3023-8C84-40B4-A512-382879693AFC}" destId="{549C31F2-C167-4415-9B00-200E05E070AC}" srcOrd="1" destOrd="0" presId="urn:microsoft.com/office/officeart/2005/8/layout/cycle8"/>
    <dgm:cxn modelId="{BAC9068D-D076-4274-811D-7F51FF3B558A}" type="presOf" srcId="{A4DF3023-8C84-40B4-A512-382879693AFC}" destId="{F2C512A8-5D72-4C69-9DCC-31BA661F4DCE}" srcOrd="0" destOrd="0" presId="urn:microsoft.com/office/officeart/2005/8/layout/cycle8"/>
    <dgm:cxn modelId="{C32D68EF-1DAC-41A1-B0FB-530673E7522A}" type="presOf" srcId="{5BF88FD6-9E31-4E52-860F-CAEB8E516D2D}" destId="{501B68AF-210C-4590-B9D1-A66BF5BB41F4}" srcOrd="1" destOrd="0" presId="urn:microsoft.com/office/officeart/2005/8/layout/cycle8"/>
    <dgm:cxn modelId="{FC5192C4-468A-4F14-951A-2C44222AF899}" type="presOf" srcId="{A8126EE7-CE29-4DDE-98E0-42EE94E2994E}" destId="{E43A4489-9AF8-460A-9C19-43BB76E34AB3}" srcOrd="0" destOrd="0" presId="urn:microsoft.com/office/officeart/2005/8/layout/cycle8"/>
    <dgm:cxn modelId="{2EC6D172-4DF8-4325-81E5-DDAEEB0EC4FD}" srcId="{A8126EE7-CE29-4DDE-98E0-42EE94E2994E}" destId="{5BF88FD6-9E31-4E52-860F-CAEB8E516D2D}" srcOrd="2" destOrd="0" parTransId="{2877B46F-9485-4201-AC94-DCC9EBD014D7}" sibTransId="{6C73A312-A919-49D5-B6F2-2950EA497047}"/>
    <dgm:cxn modelId="{D2FED95D-6622-49AD-A054-1BC0948EF443}" type="presOf" srcId="{6A0EA873-A884-4276-BD94-CCF9BF8AD049}" destId="{F201DE35-2519-4794-8D5F-2538294B048D}" srcOrd="0" destOrd="0" presId="urn:microsoft.com/office/officeart/2005/8/layout/cycle8"/>
    <dgm:cxn modelId="{817BD67F-E1AA-44D3-84D3-B12CB3AE552D}" type="presOf" srcId="{6A0EA873-A884-4276-BD94-CCF9BF8AD049}" destId="{8C5147F5-7B6F-4CCB-86B1-DD8AEE69E6F5}" srcOrd="1" destOrd="0" presId="urn:microsoft.com/office/officeart/2005/8/layout/cycle8"/>
    <dgm:cxn modelId="{2263F216-EA78-4550-A4D6-D19094F74AE8}" type="presParOf" srcId="{E43A4489-9AF8-460A-9C19-43BB76E34AB3}" destId="{F2C512A8-5D72-4C69-9DCC-31BA661F4DCE}" srcOrd="0" destOrd="0" presId="urn:microsoft.com/office/officeart/2005/8/layout/cycle8"/>
    <dgm:cxn modelId="{691F08EC-8F65-434C-BB0A-789F69E80FA8}" type="presParOf" srcId="{E43A4489-9AF8-460A-9C19-43BB76E34AB3}" destId="{F035A4A9-2088-4698-B780-766EB3832D8B}" srcOrd="1" destOrd="0" presId="urn:microsoft.com/office/officeart/2005/8/layout/cycle8"/>
    <dgm:cxn modelId="{9C12AFF0-8D05-4324-9DEB-D332B578329F}" type="presParOf" srcId="{E43A4489-9AF8-460A-9C19-43BB76E34AB3}" destId="{BC88EF02-8BF7-44BC-9997-2038A0EB889A}" srcOrd="2" destOrd="0" presId="urn:microsoft.com/office/officeart/2005/8/layout/cycle8"/>
    <dgm:cxn modelId="{71D3C249-86DA-4BC8-BB9A-4D90D17E52EB}" type="presParOf" srcId="{E43A4489-9AF8-460A-9C19-43BB76E34AB3}" destId="{549C31F2-C167-4415-9B00-200E05E070AC}" srcOrd="3" destOrd="0" presId="urn:microsoft.com/office/officeart/2005/8/layout/cycle8"/>
    <dgm:cxn modelId="{3C7CB126-02CF-4847-B123-6B1B3C4A198F}" type="presParOf" srcId="{E43A4489-9AF8-460A-9C19-43BB76E34AB3}" destId="{F201DE35-2519-4794-8D5F-2538294B048D}" srcOrd="4" destOrd="0" presId="urn:microsoft.com/office/officeart/2005/8/layout/cycle8"/>
    <dgm:cxn modelId="{08475029-56E5-4B70-95EE-13B8C19BFE56}" type="presParOf" srcId="{E43A4489-9AF8-460A-9C19-43BB76E34AB3}" destId="{E08B7C59-F9B2-445B-B067-352A84391402}" srcOrd="5" destOrd="0" presId="urn:microsoft.com/office/officeart/2005/8/layout/cycle8"/>
    <dgm:cxn modelId="{7E3A7689-4E8C-4987-9953-E9DD16683F05}" type="presParOf" srcId="{E43A4489-9AF8-460A-9C19-43BB76E34AB3}" destId="{86CDF13E-5BC7-41C1-86A2-13B19259CD11}" srcOrd="6" destOrd="0" presId="urn:microsoft.com/office/officeart/2005/8/layout/cycle8"/>
    <dgm:cxn modelId="{BF80707C-6C18-4FFC-8922-01790EC6CDFA}" type="presParOf" srcId="{E43A4489-9AF8-460A-9C19-43BB76E34AB3}" destId="{8C5147F5-7B6F-4CCB-86B1-DD8AEE69E6F5}" srcOrd="7" destOrd="0" presId="urn:microsoft.com/office/officeart/2005/8/layout/cycle8"/>
    <dgm:cxn modelId="{536756DA-7F78-4442-8473-6887D4743B5B}" type="presParOf" srcId="{E43A4489-9AF8-460A-9C19-43BB76E34AB3}" destId="{D4934C58-E530-4BF3-A080-7ED63A12027D}" srcOrd="8" destOrd="0" presId="urn:microsoft.com/office/officeart/2005/8/layout/cycle8"/>
    <dgm:cxn modelId="{EF956801-0DF5-4062-9EC7-8F46F1A67B62}" type="presParOf" srcId="{E43A4489-9AF8-460A-9C19-43BB76E34AB3}" destId="{A405908C-5B00-4720-8BF4-BF3E4FB95D2D}" srcOrd="9" destOrd="0" presId="urn:microsoft.com/office/officeart/2005/8/layout/cycle8"/>
    <dgm:cxn modelId="{EE935A3F-632D-43CC-A97F-4A431FBAF1F3}" type="presParOf" srcId="{E43A4489-9AF8-460A-9C19-43BB76E34AB3}" destId="{43656A4C-04E3-44FE-BB5E-F9151B15A386}" srcOrd="10" destOrd="0" presId="urn:microsoft.com/office/officeart/2005/8/layout/cycle8"/>
    <dgm:cxn modelId="{FF160732-C5BC-423B-9D9A-3A32E4EE0F3B}" type="presParOf" srcId="{E43A4489-9AF8-460A-9C19-43BB76E34AB3}" destId="{501B68AF-210C-4590-B9D1-A66BF5BB41F4}" srcOrd="11" destOrd="0" presId="urn:microsoft.com/office/officeart/2005/8/layout/cycle8"/>
    <dgm:cxn modelId="{1710B29F-3B0D-4FE7-8500-46FF59662A1B}" type="presParOf" srcId="{E43A4489-9AF8-460A-9C19-43BB76E34AB3}" destId="{2DE48202-D1F9-4599-B737-B660B0B61034}" srcOrd="12" destOrd="0" presId="urn:microsoft.com/office/officeart/2005/8/layout/cycle8"/>
    <dgm:cxn modelId="{BFE6F383-613D-4A0B-B6F8-1C029690FE76}" type="presParOf" srcId="{E43A4489-9AF8-460A-9C19-43BB76E34AB3}" destId="{DD135C9A-712C-46AF-AB7B-995EB95B89F5}" srcOrd="13" destOrd="0" presId="urn:microsoft.com/office/officeart/2005/8/layout/cycle8"/>
    <dgm:cxn modelId="{744F307B-B27D-43FF-9780-9AEBC278C41C}" type="presParOf" srcId="{E43A4489-9AF8-460A-9C19-43BB76E34AB3}" destId="{E5B14F6C-D9CD-431E-A6AC-F8B978C1AA6D}" srcOrd="14" destOrd="0" presId="urn:microsoft.com/office/officeart/2005/8/layout/cycle8"/>
    <dgm:cxn modelId="{CF69F94D-3B12-493F-8223-77B265578C81}" type="presParOf" srcId="{E43A4489-9AF8-460A-9C19-43BB76E34AB3}" destId="{1E4E8EC1-1F0F-4E70-8B7A-905CD9021629}" srcOrd="15" destOrd="0" presId="urn:microsoft.com/office/officeart/2005/8/layout/cycle8"/>
    <dgm:cxn modelId="{355342BC-3A96-4782-B3BA-4A4F71C02FE7}" type="presParOf" srcId="{E43A4489-9AF8-460A-9C19-43BB76E34AB3}" destId="{717E6732-546B-4732-90BF-58ADA87B4FBD}" srcOrd="16" destOrd="0" presId="urn:microsoft.com/office/officeart/2005/8/layout/cycle8"/>
    <dgm:cxn modelId="{5013AAAF-E8EE-4A9B-98AA-B8FB2FBD5266}" type="presParOf" srcId="{E43A4489-9AF8-460A-9C19-43BB76E34AB3}" destId="{599D989A-3381-42AF-96E0-A07E8A5C1327}" srcOrd="17" destOrd="0" presId="urn:microsoft.com/office/officeart/2005/8/layout/cycle8"/>
    <dgm:cxn modelId="{29E38C40-345A-4BD4-BC20-7B5B692B4407}" type="presParOf" srcId="{E43A4489-9AF8-460A-9C19-43BB76E34AB3}" destId="{73D06FD5-088E-4510-8CE9-D1D9762CC4A9}" srcOrd="18" destOrd="0" presId="urn:microsoft.com/office/officeart/2005/8/layout/cycle8"/>
    <dgm:cxn modelId="{1E2F976F-E651-4F46-87F6-374871D5DEE0}" type="presParOf" srcId="{E43A4489-9AF8-460A-9C19-43BB76E34AB3}" destId="{FF2CDAB9-5B56-4FBA-B772-5874C65FEE42}"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512A8-5D72-4C69-9DCC-31BA661F4DCE}">
      <dsp:nvSpPr>
        <dsp:cNvPr id="0" name=""/>
        <dsp:cNvSpPr/>
      </dsp:nvSpPr>
      <dsp:spPr>
        <a:xfrm>
          <a:off x="1380422" y="249817"/>
          <a:ext cx="3413760" cy="3413760"/>
        </a:xfrm>
        <a:prstGeom prst="pie">
          <a:avLst>
            <a:gd name="adj1" fmla="val 16200000"/>
            <a:gd name="adj2" fmla="val 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Practice Transformation</a:t>
          </a:r>
        </a:p>
      </dsp:txBody>
      <dsp:txXfrm>
        <a:off x="3192560" y="957360"/>
        <a:ext cx="1259840" cy="934720"/>
      </dsp:txXfrm>
    </dsp:sp>
    <dsp:sp modelId="{F201DE35-2519-4794-8D5F-2538294B048D}">
      <dsp:nvSpPr>
        <dsp:cNvPr id="0" name=""/>
        <dsp:cNvSpPr/>
      </dsp:nvSpPr>
      <dsp:spPr>
        <a:xfrm>
          <a:off x="1380422" y="364422"/>
          <a:ext cx="3413760" cy="3413760"/>
        </a:xfrm>
        <a:prstGeom prst="pie">
          <a:avLst>
            <a:gd name="adj1" fmla="val 0"/>
            <a:gd name="adj2" fmla="val 540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Metrics:  Outcomes and Quality</a:t>
          </a:r>
          <a:endParaRPr lang="en-US" sz="1500" kern="1200" dirty="0"/>
        </a:p>
      </dsp:txBody>
      <dsp:txXfrm>
        <a:off x="3192560" y="2135920"/>
        <a:ext cx="1259840" cy="934720"/>
      </dsp:txXfrm>
    </dsp:sp>
    <dsp:sp modelId="{D4934C58-E530-4BF3-A080-7ED63A12027D}">
      <dsp:nvSpPr>
        <dsp:cNvPr id="0" name=""/>
        <dsp:cNvSpPr/>
      </dsp:nvSpPr>
      <dsp:spPr>
        <a:xfrm>
          <a:off x="1265817" y="364422"/>
          <a:ext cx="3413760" cy="3413760"/>
        </a:xfrm>
        <a:prstGeom prst="pie">
          <a:avLst>
            <a:gd name="adj1" fmla="val 5400000"/>
            <a:gd name="adj2" fmla="val 1080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Care Management</a:t>
          </a:r>
        </a:p>
      </dsp:txBody>
      <dsp:txXfrm>
        <a:off x="1607600" y="2135920"/>
        <a:ext cx="1259840" cy="934720"/>
      </dsp:txXfrm>
    </dsp:sp>
    <dsp:sp modelId="{2DE48202-D1F9-4599-B737-B660B0B61034}">
      <dsp:nvSpPr>
        <dsp:cNvPr id="0" name=""/>
        <dsp:cNvSpPr/>
      </dsp:nvSpPr>
      <dsp:spPr>
        <a:xfrm>
          <a:off x="1265817" y="249817"/>
          <a:ext cx="3413760" cy="3413760"/>
        </a:xfrm>
        <a:prstGeom prst="pie">
          <a:avLst>
            <a:gd name="adj1" fmla="val 10800000"/>
            <a:gd name="adj2" fmla="val 1620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Organizational Support</a:t>
          </a:r>
        </a:p>
      </dsp:txBody>
      <dsp:txXfrm>
        <a:off x="1607600" y="957360"/>
        <a:ext cx="1259840" cy="934720"/>
      </dsp:txXfrm>
    </dsp:sp>
    <dsp:sp modelId="{717E6732-546B-4732-90BF-58ADA87B4FBD}">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9D989A-3381-42AF-96E0-A07E8A5C1327}">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D06FD5-088E-4510-8CE9-D1D9762CC4A9}">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2CDAB9-5B56-4FBA-B772-5874C65FEE42}">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A4002-54E3-4BA5-B50F-CD5A936733B3}">
      <dsp:nvSpPr>
        <dsp:cNvPr id="0" name=""/>
        <dsp:cNvSpPr/>
      </dsp:nvSpPr>
      <dsp:spPr>
        <a:xfrm>
          <a:off x="4100" y="2049948"/>
          <a:ext cx="2386756" cy="9547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Practice transformation to build capabilities</a:t>
          </a:r>
        </a:p>
      </dsp:txBody>
      <dsp:txXfrm>
        <a:off x="481451" y="2049948"/>
        <a:ext cx="1432054" cy="954702"/>
      </dsp:txXfrm>
    </dsp:sp>
    <dsp:sp modelId="{F8B72AF7-D076-4505-BBBE-DA610C99D99D}">
      <dsp:nvSpPr>
        <dsp:cNvPr id="0" name=""/>
        <dsp:cNvSpPr/>
      </dsp:nvSpPr>
      <dsp:spPr>
        <a:xfrm>
          <a:off x="2152180" y="2049948"/>
          <a:ext cx="2386756" cy="9547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solidFill>
              <a:latin typeface="Calibri"/>
              <a:ea typeface="+mn-ea"/>
              <a:cs typeface="+mn-cs"/>
            </a:rPr>
            <a:t>Sufficient capabilities in place to nominate </a:t>
          </a:r>
        </a:p>
      </dsp:txBody>
      <dsp:txXfrm>
        <a:off x="2629531" y="2049948"/>
        <a:ext cx="1432054" cy="954702"/>
      </dsp:txXfrm>
    </dsp:sp>
    <dsp:sp modelId="{A434D2D5-3B6D-43B7-8829-22658DF0EB69}">
      <dsp:nvSpPr>
        <dsp:cNvPr id="0" name=""/>
        <dsp:cNvSpPr/>
      </dsp:nvSpPr>
      <dsp:spPr>
        <a:xfrm>
          <a:off x="4300261" y="2049948"/>
          <a:ext cx="2386756" cy="9547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solidFill>
              <a:latin typeface="Calibri"/>
              <a:ea typeface="+mn-ea"/>
              <a:cs typeface="+mn-cs"/>
            </a:rPr>
            <a:t>Achieve/ maintain high quality of care</a:t>
          </a:r>
        </a:p>
      </dsp:txBody>
      <dsp:txXfrm>
        <a:off x="4777612" y="2049948"/>
        <a:ext cx="1432054" cy="954702"/>
      </dsp:txXfrm>
    </dsp:sp>
    <dsp:sp modelId="{B2E1B171-F9D6-4A5E-AD45-6F40DA45645D}">
      <dsp:nvSpPr>
        <dsp:cNvPr id="0" name=""/>
        <dsp:cNvSpPr/>
      </dsp:nvSpPr>
      <dsp:spPr>
        <a:xfrm>
          <a:off x="6448342" y="2049948"/>
          <a:ext cx="2386756" cy="9547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solidFill>
              <a:latin typeface="Calibri"/>
              <a:ea typeface="+mn-ea"/>
              <a:cs typeface="+mn-cs"/>
            </a:rPr>
            <a:t>Earn PCMH designation and VBR</a:t>
          </a:r>
        </a:p>
      </dsp:txBody>
      <dsp:txXfrm>
        <a:off x="6925693" y="2049948"/>
        <a:ext cx="1432054" cy="954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512A8-5D72-4C69-9DCC-31BA661F4DCE}">
      <dsp:nvSpPr>
        <dsp:cNvPr id="0" name=""/>
        <dsp:cNvSpPr/>
      </dsp:nvSpPr>
      <dsp:spPr>
        <a:xfrm>
          <a:off x="2259711" y="280260"/>
          <a:ext cx="3801808" cy="3801808"/>
        </a:xfrm>
        <a:prstGeom prst="pie">
          <a:avLst>
            <a:gd name="adj1" fmla="val 16200000"/>
            <a:gd name="adj2" fmla="val 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Practice Transformation</a:t>
          </a:r>
        </a:p>
      </dsp:txBody>
      <dsp:txXfrm>
        <a:off x="4277838" y="1068231"/>
        <a:ext cx="1403048" cy="1040971"/>
      </dsp:txXfrm>
    </dsp:sp>
    <dsp:sp modelId="{F201DE35-2519-4794-8D5F-2538294B048D}">
      <dsp:nvSpPr>
        <dsp:cNvPr id="0" name=""/>
        <dsp:cNvSpPr/>
      </dsp:nvSpPr>
      <dsp:spPr>
        <a:xfrm>
          <a:off x="2259711" y="407893"/>
          <a:ext cx="3801808" cy="3801808"/>
        </a:xfrm>
        <a:prstGeom prst="pie">
          <a:avLst>
            <a:gd name="adj1" fmla="val 0"/>
            <a:gd name="adj2" fmla="val 540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Metrics:  Outcomes and Quality</a:t>
          </a:r>
          <a:endParaRPr lang="en-US" sz="1700" kern="1200" dirty="0"/>
        </a:p>
      </dsp:txBody>
      <dsp:txXfrm>
        <a:off x="4277838" y="2380760"/>
        <a:ext cx="1403048" cy="1040971"/>
      </dsp:txXfrm>
    </dsp:sp>
    <dsp:sp modelId="{D4934C58-E530-4BF3-A080-7ED63A12027D}">
      <dsp:nvSpPr>
        <dsp:cNvPr id="0" name=""/>
        <dsp:cNvSpPr/>
      </dsp:nvSpPr>
      <dsp:spPr>
        <a:xfrm>
          <a:off x="2132079" y="407893"/>
          <a:ext cx="3801808" cy="3801808"/>
        </a:xfrm>
        <a:prstGeom prst="pie">
          <a:avLst>
            <a:gd name="adj1" fmla="val 5400000"/>
            <a:gd name="adj2" fmla="val 1080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Care Management</a:t>
          </a:r>
        </a:p>
      </dsp:txBody>
      <dsp:txXfrm>
        <a:off x="2512712" y="2380760"/>
        <a:ext cx="1403048" cy="1040971"/>
      </dsp:txXfrm>
    </dsp:sp>
    <dsp:sp modelId="{2DE48202-D1F9-4599-B737-B660B0B61034}">
      <dsp:nvSpPr>
        <dsp:cNvPr id="0" name=""/>
        <dsp:cNvSpPr/>
      </dsp:nvSpPr>
      <dsp:spPr>
        <a:xfrm>
          <a:off x="2132079" y="280260"/>
          <a:ext cx="3801808" cy="3801808"/>
        </a:xfrm>
        <a:prstGeom prst="pie">
          <a:avLst>
            <a:gd name="adj1" fmla="val 10800000"/>
            <a:gd name="adj2" fmla="val 1620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Organizational Support</a:t>
          </a:r>
        </a:p>
      </dsp:txBody>
      <dsp:txXfrm>
        <a:off x="2512712" y="1068231"/>
        <a:ext cx="1403048" cy="1040971"/>
      </dsp:txXfrm>
    </dsp:sp>
    <dsp:sp modelId="{717E6732-546B-4732-90BF-58ADA87B4FBD}">
      <dsp:nvSpPr>
        <dsp:cNvPr id="0" name=""/>
        <dsp:cNvSpPr/>
      </dsp:nvSpPr>
      <dsp:spPr>
        <a:xfrm>
          <a:off x="2024361" y="44910"/>
          <a:ext cx="4272509" cy="4272509"/>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9D989A-3381-42AF-96E0-A07E8A5C1327}">
      <dsp:nvSpPr>
        <dsp:cNvPr id="0" name=""/>
        <dsp:cNvSpPr/>
      </dsp:nvSpPr>
      <dsp:spPr>
        <a:xfrm>
          <a:off x="2024361" y="172543"/>
          <a:ext cx="4272509" cy="4272509"/>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D06FD5-088E-4510-8CE9-D1D9762CC4A9}">
      <dsp:nvSpPr>
        <dsp:cNvPr id="0" name=""/>
        <dsp:cNvSpPr/>
      </dsp:nvSpPr>
      <dsp:spPr>
        <a:xfrm>
          <a:off x="1896729" y="172543"/>
          <a:ext cx="4272509" cy="4272509"/>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2CDAB9-5B56-4FBA-B772-5874C65FEE42}">
      <dsp:nvSpPr>
        <dsp:cNvPr id="0" name=""/>
        <dsp:cNvSpPr/>
      </dsp:nvSpPr>
      <dsp:spPr>
        <a:xfrm>
          <a:off x="1896729" y="44910"/>
          <a:ext cx="4272509" cy="4272509"/>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E397454-EA38-4BAB-89B0-AA40EA359853}" type="datetimeFigureOut">
              <a:rPr lang="en-US" smtClean="0"/>
              <a:t>2/12/2019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E93ABA3-4852-4534-B69F-90D6928E28AC}" type="slidenum">
              <a:rPr lang="en-US" smtClean="0"/>
              <a:t>‹#›</a:t>
            </a:fld>
            <a:endParaRPr lang="en-US" dirty="0"/>
          </a:p>
        </p:txBody>
      </p:sp>
    </p:spTree>
    <p:extLst>
      <p:ext uri="{BB962C8B-B14F-4D97-AF65-F5344CB8AC3E}">
        <p14:creationId xmlns:p14="http://schemas.microsoft.com/office/powerpoint/2010/main" val="759101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DAB557A-12D1-4F83-816E-57647B4E4C0D}" type="datetimeFigureOut">
              <a:rPr lang="en-US" smtClean="0"/>
              <a:t>2/12/2019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52C8A57-24D8-43FB-9D40-74F49D15AF98}" type="slidenum">
              <a:rPr lang="en-US" smtClean="0"/>
              <a:t>‹#›</a:t>
            </a:fld>
            <a:endParaRPr lang="en-US" dirty="0"/>
          </a:p>
        </p:txBody>
      </p:sp>
    </p:spTree>
    <p:extLst>
      <p:ext uri="{BB962C8B-B14F-4D97-AF65-F5344CB8AC3E}">
        <p14:creationId xmlns:p14="http://schemas.microsoft.com/office/powerpoint/2010/main" val="112637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Opening Statement</a:t>
            </a:r>
          </a:p>
          <a:p>
            <a:pPr>
              <a:defRPr/>
            </a:pPr>
            <a:r>
              <a:rPr lang="en-US" altLang="en-US" dirty="0"/>
              <a:t>Welcome and thank you for joining us for the MiPCT Care Management Afternoon Session. We’re excited about the expert facilitators that we have today for this interactive educational activity. The focus for this afternoon will be Brief Action Planning (BAP), Patient Engagement &amp; Agenda Setting</a:t>
            </a:r>
          </a:p>
          <a:p>
            <a:pPr>
              <a:defRPr/>
            </a:pPr>
            <a:r>
              <a:rPr lang="en-US" altLang="en-US" dirty="0"/>
              <a:t>Before we get started, just a few points:</a:t>
            </a:r>
          </a:p>
          <a:p>
            <a:pPr>
              <a:defRPr/>
            </a:pPr>
            <a:r>
              <a:rPr lang="en-US" altLang="en-US" dirty="0"/>
              <a:t>• In order to make best use of the time that we have with our experts this afternoon, we will not have scheduled break times. Snacks will be provided in this room, and please break as you need to.</a:t>
            </a:r>
          </a:p>
          <a:p>
            <a:pPr>
              <a:defRPr/>
            </a:pPr>
            <a:r>
              <a:rPr lang="en-US" altLang="en-US" dirty="0"/>
              <a:t>• You will all stay in this room for the remainder of the afternoon, and our three experts facilitators will rotate through; each presenting a different topic for approximately one hour on each topic.</a:t>
            </a:r>
          </a:p>
          <a:p>
            <a:pPr marL="174698" indent="-174698">
              <a:buFont typeface="Arial" panose="020B0604020202020204" pitchFamily="34" charset="0"/>
              <a:buChar char="•"/>
              <a:defRPr/>
            </a:pPr>
            <a:r>
              <a:rPr lang="en-US" altLang="en-US" dirty="0"/>
              <a:t>Does everyone have a packet of handouts? They include:</a:t>
            </a:r>
          </a:p>
          <a:p>
            <a:pPr marL="640559" lvl="1" indent="-174698">
              <a:buFont typeface="Arial" panose="020B0604020202020204" pitchFamily="34" charset="0"/>
              <a:buChar char="•"/>
              <a:defRPr/>
            </a:pPr>
            <a:r>
              <a:rPr lang="en-US" altLang="en-US" dirty="0"/>
              <a:t>Agenda/Evaluation instructions</a:t>
            </a:r>
          </a:p>
          <a:p>
            <a:pPr marL="640559" lvl="1" indent="-174698">
              <a:buFont typeface="Arial" panose="020B0604020202020204" pitchFamily="34" charset="0"/>
              <a:buChar char="•"/>
              <a:defRPr/>
            </a:pPr>
            <a:r>
              <a:rPr lang="en-US" altLang="en-US" dirty="0"/>
              <a:t>BAP Flow</a:t>
            </a:r>
          </a:p>
          <a:p>
            <a:pPr marL="640559" lvl="1" indent="-174698">
              <a:buFont typeface="Arial" panose="020B0604020202020204" pitchFamily="34" charset="0"/>
              <a:buChar char="•"/>
              <a:defRPr/>
            </a:pPr>
            <a:r>
              <a:rPr lang="en-US" altLang="en-US" dirty="0"/>
              <a:t>Case Study</a:t>
            </a:r>
          </a:p>
          <a:p>
            <a:pPr>
              <a:defRPr/>
            </a:pPr>
            <a:endParaRPr lang="en-US" altLang="en-US" dirty="0"/>
          </a:p>
          <a:p>
            <a:pPr>
              <a:defRPr/>
            </a:pPr>
            <a:endParaRPr lang="en-US" altLang="en-US" dirty="0"/>
          </a:p>
        </p:txBody>
      </p:sp>
    </p:spTree>
    <p:extLst>
      <p:ext uri="{BB962C8B-B14F-4D97-AF65-F5344CB8AC3E}">
        <p14:creationId xmlns:p14="http://schemas.microsoft.com/office/powerpoint/2010/main" val="3998274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F4973-0E9A-4C5A-BA3E-67805E16B6EE}" type="slidenum">
              <a:rPr lang="en-US" smtClean="0"/>
              <a:t>18</a:t>
            </a:fld>
            <a:endParaRPr lang="en-US" dirty="0"/>
          </a:p>
        </p:txBody>
      </p:sp>
    </p:spTree>
    <p:extLst>
      <p:ext uri="{BB962C8B-B14F-4D97-AF65-F5344CB8AC3E}">
        <p14:creationId xmlns:p14="http://schemas.microsoft.com/office/powerpoint/2010/main" val="3229539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F4973-0E9A-4C5A-BA3E-67805E16B6EE}" type="slidenum">
              <a:rPr lang="en-US" smtClean="0"/>
              <a:t>19</a:t>
            </a:fld>
            <a:endParaRPr lang="en-US" dirty="0"/>
          </a:p>
        </p:txBody>
      </p:sp>
    </p:spTree>
    <p:extLst>
      <p:ext uri="{BB962C8B-B14F-4D97-AF65-F5344CB8AC3E}">
        <p14:creationId xmlns:p14="http://schemas.microsoft.com/office/powerpoint/2010/main" val="129487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MB Comment:  Capabilities bullet 3:  Does BCBSM use the term payer case manager or care manager?</a:t>
            </a:r>
          </a:p>
        </p:txBody>
      </p:sp>
      <p:sp>
        <p:nvSpPr>
          <p:cNvPr id="4" name="Slide Number Placeholder 3"/>
          <p:cNvSpPr>
            <a:spLocks noGrp="1"/>
          </p:cNvSpPr>
          <p:nvPr>
            <p:ph type="sldNum" sz="quarter" idx="10"/>
          </p:nvPr>
        </p:nvSpPr>
        <p:spPr/>
        <p:txBody>
          <a:bodyPr/>
          <a:lstStyle/>
          <a:p>
            <a:fld id="{C6BF4973-0E9A-4C5A-BA3E-67805E16B6EE}" type="slidenum">
              <a:rPr lang="en-US" smtClean="0"/>
              <a:t>20</a:t>
            </a:fld>
            <a:endParaRPr lang="en-US" dirty="0"/>
          </a:p>
        </p:txBody>
      </p:sp>
    </p:spTree>
    <p:extLst>
      <p:ext uri="{BB962C8B-B14F-4D97-AF65-F5344CB8AC3E}">
        <p14:creationId xmlns:p14="http://schemas.microsoft.com/office/powerpoint/2010/main" val="937666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4294967295"/>
          </p:nvPr>
        </p:nvSpPr>
        <p:spPr bwMode="auto">
          <a:xfrm>
            <a:off x="4058568" y="8976836"/>
            <a:ext cx="3105997" cy="4728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766B59-75C3-45B2-9BA4-64D88BF7C577}"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97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A1313-2B59-4999-8949-D673C0318B8B}" type="slidenum">
              <a:rPr lang="en-US" smtClean="0"/>
              <a:t>26</a:t>
            </a:fld>
            <a:endParaRPr lang="en-US" dirty="0"/>
          </a:p>
        </p:txBody>
      </p:sp>
    </p:spTree>
    <p:extLst>
      <p:ext uri="{BB962C8B-B14F-4D97-AF65-F5344CB8AC3E}">
        <p14:creationId xmlns:p14="http://schemas.microsoft.com/office/powerpoint/2010/main" val="1775184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Opening Statement</a:t>
            </a:r>
          </a:p>
          <a:p>
            <a:pPr>
              <a:defRPr/>
            </a:pPr>
            <a:r>
              <a:rPr lang="en-US" altLang="en-US" dirty="0"/>
              <a:t>Welcome and thank you for joining us for the MiPCT Care Management Afternoon Session. We’re excited about the expert facilitators that we have today for this interactive educational activity. The focus for this afternoon will be Brief Action Planning (BAP), Patient Engagement &amp; Agenda Setting</a:t>
            </a:r>
          </a:p>
          <a:p>
            <a:pPr>
              <a:defRPr/>
            </a:pPr>
            <a:r>
              <a:rPr lang="en-US" altLang="en-US" dirty="0"/>
              <a:t>Before we get started, just a few points:</a:t>
            </a:r>
          </a:p>
          <a:p>
            <a:pPr>
              <a:defRPr/>
            </a:pPr>
            <a:r>
              <a:rPr lang="en-US" altLang="en-US" dirty="0"/>
              <a:t>• In order to make best use of the time that we have with our experts this afternoon, we will not have scheduled break times. Snacks will be provided in this room, and please break as you need to.</a:t>
            </a:r>
          </a:p>
          <a:p>
            <a:pPr>
              <a:defRPr/>
            </a:pPr>
            <a:r>
              <a:rPr lang="en-US" altLang="en-US" dirty="0"/>
              <a:t>• You will all stay in this room for the remainder of the afternoon, and our three experts facilitators will rotate through; each presenting a different topic for approximately one hour on each topic.</a:t>
            </a:r>
          </a:p>
          <a:p>
            <a:pPr marL="174698" indent="-174698">
              <a:buFont typeface="Arial" panose="020B0604020202020204" pitchFamily="34" charset="0"/>
              <a:buChar char="•"/>
              <a:defRPr/>
            </a:pPr>
            <a:r>
              <a:rPr lang="en-US" altLang="en-US" dirty="0"/>
              <a:t>Does everyone have a packet of handouts? They include:</a:t>
            </a:r>
          </a:p>
          <a:p>
            <a:pPr marL="640559" lvl="1" indent="-174698">
              <a:buFont typeface="Arial" panose="020B0604020202020204" pitchFamily="34" charset="0"/>
              <a:buChar char="•"/>
              <a:defRPr/>
            </a:pPr>
            <a:r>
              <a:rPr lang="en-US" altLang="en-US" dirty="0"/>
              <a:t>Agenda/Evaluation instructions</a:t>
            </a:r>
          </a:p>
          <a:p>
            <a:pPr marL="640559" lvl="1" indent="-174698">
              <a:buFont typeface="Arial" panose="020B0604020202020204" pitchFamily="34" charset="0"/>
              <a:buChar char="•"/>
              <a:defRPr/>
            </a:pPr>
            <a:r>
              <a:rPr lang="en-US" altLang="en-US" dirty="0"/>
              <a:t>BAP Flow</a:t>
            </a:r>
          </a:p>
          <a:p>
            <a:pPr marL="640559" lvl="1" indent="-174698">
              <a:buFont typeface="Arial" panose="020B0604020202020204" pitchFamily="34" charset="0"/>
              <a:buChar char="•"/>
              <a:defRPr/>
            </a:pPr>
            <a:r>
              <a:rPr lang="en-US" altLang="en-US" dirty="0"/>
              <a:t>Case Study</a:t>
            </a:r>
          </a:p>
          <a:p>
            <a:pPr>
              <a:defRPr/>
            </a:pPr>
            <a:endParaRPr lang="en-US" altLang="en-US" dirty="0"/>
          </a:p>
          <a:p>
            <a:pPr>
              <a:defRPr/>
            </a:pPr>
            <a:endParaRPr lang="en-US" altLang="en-US" dirty="0"/>
          </a:p>
        </p:txBody>
      </p:sp>
    </p:spTree>
    <p:extLst>
      <p:ext uri="{BB962C8B-B14F-4D97-AF65-F5344CB8AC3E}">
        <p14:creationId xmlns:p14="http://schemas.microsoft.com/office/powerpoint/2010/main" val="1431041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2C8A57-24D8-43FB-9D40-74F49D15AF98}" type="slidenum">
              <a:rPr lang="en-US" smtClean="0"/>
              <a:t>32</a:t>
            </a:fld>
            <a:endParaRPr lang="en-US" dirty="0"/>
          </a:p>
        </p:txBody>
      </p:sp>
    </p:spTree>
    <p:extLst>
      <p:ext uri="{BB962C8B-B14F-4D97-AF65-F5344CB8AC3E}">
        <p14:creationId xmlns:p14="http://schemas.microsoft.com/office/powerpoint/2010/main" val="1256848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2C8A57-24D8-43FB-9D40-74F49D15AF98}" type="slidenum">
              <a:rPr lang="en-US" smtClean="0"/>
              <a:t>34</a:t>
            </a:fld>
            <a:endParaRPr lang="en-US" dirty="0"/>
          </a:p>
        </p:txBody>
      </p:sp>
    </p:spTree>
    <p:extLst>
      <p:ext uri="{BB962C8B-B14F-4D97-AF65-F5344CB8AC3E}">
        <p14:creationId xmlns:p14="http://schemas.microsoft.com/office/powerpoint/2010/main" val="2153039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or refined staff roles focused on care coordination were central features of most initiatives. Irrespective of titles and credentials, across the models, these new staff (referred to as care coordinators) were credited with driving much of the improved care coordination that providers and patients experienced</a:t>
            </a:r>
            <a:endParaRPr lang="en-US" dirty="0"/>
          </a:p>
        </p:txBody>
      </p:sp>
      <p:sp>
        <p:nvSpPr>
          <p:cNvPr id="4" name="Slide Number Placeholder 3"/>
          <p:cNvSpPr>
            <a:spLocks noGrp="1"/>
          </p:cNvSpPr>
          <p:nvPr>
            <p:ph type="sldNum" sz="quarter" idx="10"/>
          </p:nvPr>
        </p:nvSpPr>
        <p:spPr/>
        <p:txBody>
          <a:bodyPr/>
          <a:lstStyle/>
          <a:p>
            <a:fld id="{2F1A1313-2B59-4999-8949-D673C0318B8B}" type="slidenum">
              <a:rPr lang="en-US" smtClean="0"/>
              <a:t>39</a:t>
            </a:fld>
            <a:endParaRPr lang="en-US" dirty="0"/>
          </a:p>
        </p:txBody>
      </p:sp>
    </p:spTree>
    <p:extLst>
      <p:ext uri="{BB962C8B-B14F-4D97-AF65-F5344CB8AC3E}">
        <p14:creationId xmlns:p14="http://schemas.microsoft.com/office/powerpoint/2010/main" val="953523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C8A57-24D8-43FB-9D40-74F49D15AF98}" type="slidenum">
              <a:rPr lang="en-US" smtClean="0"/>
              <a:t>40</a:t>
            </a:fld>
            <a:endParaRPr lang="en-US" dirty="0"/>
          </a:p>
        </p:txBody>
      </p:sp>
    </p:spTree>
    <p:extLst>
      <p:ext uri="{BB962C8B-B14F-4D97-AF65-F5344CB8AC3E}">
        <p14:creationId xmlns:p14="http://schemas.microsoft.com/office/powerpoint/2010/main" val="227149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2C8A57-24D8-43FB-9D40-74F49D15AF98}" type="slidenum">
              <a:rPr lang="en-US" smtClean="0"/>
              <a:t>2</a:t>
            </a:fld>
            <a:endParaRPr lang="en-US" dirty="0"/>
          </a:p>
        </p:txBody>
      </p:sp>
    </p:spTree>
    <p:extLst>
      <p:ext uri="{BB962C8B-B14F-4D97-AF65-F5344CB8AC3E}">
        <p14:creationId xmlns:p14="http://schemas.microsoft.com/office/powerpoint/2010/main" val="2599687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320 primary care practices are participating in the SIM PCMH Initiative. These practices represent more than 2,200 primary care providers and 340,000 Medicaid beneficiaries</a:t>
            </a:r>
          </a:p>
          <a:p>
            <a:endParaRPr lang="en-US" dirty="0"/>
          </a:p>
        </p:txBody>
      </p:sp>
      <p:sp>
        <p:nvSpPr>
          <p:cNvPr id="4" name="Slide Number Placeholder 3"/>
          <p:cNvSpPr>
            <a:spLocks noGrp="1"/>
          </p:cNvSpPr>
          <p:nvPr>
            <p:ph type="sldNum" sz="quarter" idx="10"/>
          </p:nvPr>
        </p:nvSpPr>
        <p:spPr/>
        <p:txBody>
          <a:bodyPr/>
          <a:lstStyle/>
          <a:p>
            <a:fld id="{F52C8A57-24D8-43FB-9D40-74F49D15AF98}" type="slidenum">
              <a:rPr lang="en-US" smtClean="0"/>
              <a:t>41</a:t>
            </a:fld>
            <a:endParaRPr lang="en-US" dirty="0"/>
          </a:p>
        </p:txBody>
      </p:sp>
    </p:spTree>
    <p:extLst>
      <p:ext uri="{BB962C8B-B14F-4D97-AF65-F5344CB8AC3E}">
        <p14:creationId xmlns:p14="http://schemas.microsoft.com/office/powerpoint/2010/main" val="1196275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461322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 – look up</a:t>
            </a:r>
          </a:p>
        </p:txBody>
      </p:sp>
      <p:sp>
        <p:nvSpPr>
          <p:cNvPr id="4" name="Slide Number Placeholder 3"/>
          <p:cNvSpPr>
            <a:spLocks noGrp="1"/>
          </p:cNvSpPr>
          <p:nvPr>
            <p:ph type="sldNum" sz="quarter" idx="10"/>
          </p:nvPr>
        </p:nvSpPr>
        <p:spPr/>
        <p:txBody>
          <a:bodyPr/>
          <a:lstStyle/>
          <a:p>
            <a:fld id="{F52C8A57-24D8-43FB-9D40-74F49D15AF98}" type="slidenum">
              <a:rPr lang="en-US" smtClean="0"/>
              <a:t>52</a:t>
            </a:fld>
            <a:endParaRPr lang="en-US" dirty="0"/>
          </a:p>
        </p:txBody>
      </p:sp>
    </p:spTree>
    <p:extLst>
      <p:ext uri="{BB962C8B-B14F-4D97-AF65-F5344CB8AC3E}">
        <p14:creationId xmlns:p14="http://schemas.microsoft.com/office/powerpoint/2010/main" val="314268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is on Population health:  </a:t>
            </a:r>
          </a:p>
          <a:p>
            <a:r>
              <a:rPr lang="en-US" dirty="0" smtClean="0"/>
              <a:t>In Primary Care Practices the quality performance is based on all patients attributed to the practice – </a:t>
            </a:r>
          </a:p>
          <a:p>
            <a:r>
              <a:rPr lang="en-US" dirty="0" smtClean="0"/>
              <a:t>If patients are attributed to the practice and have not been seen in over a year – they still contribute to the quality metrics for the practice.  </a:t>
            </a:r>
          </a:p>
          <a:p>
            <a:r>
              <a:rPr lang="en-US" dirty="0" smtClean="0"/>
              <a:t>Mounting expectations for outreach to work with ALL patients – rising risk patients, healthy/preventive and the complex patients. </a:t>
            </a:r>
            <a:endParaRPr lang="en-US" dirty="0"/>
          </a:p>
        </p:txBody>
      </p:sp>
      <p:sp>
        <p:nvSpPr>
          <p:cNvPr id="4" name="Slide Number Placeholder 3"/>
          <p:cNvSpPr>
            <a:spLocks noGrp="1"/>
          </p:cNvSpPr>
          <p:nvPr>
            <p:ph type="sldNum" sz="quarter" idx="10"/>
          </p:nvPr>
        </p:nvSpPr>
        <p:spPr/>
        <p:txBody>
          <a:bodyPr/>
          <a:lstStyle/>
          <a:p>
            <a:fld id="{2F1A1313-2B59-4999-8949-D673C0318B8B}" type="slidenum">
              <a:rPr lang="en-US" smtClean="0"/>
              <a:t>3</a:t>
            </a:fld>
            <a:endParaRPr lang="en-US" dirty="0"/>
          </a:p>
        </p:txBody>
      </p:sp>
    </p:spTree>
    <p:extLst>
      <p:ext uri="{BB962C8B-B14F-4D97-AF65-F5344CB8AC3E}">
        <p14:creationId xmlns:p14="http://schemas.microsoft.com/office/powerpoint/2010/main" val="2326309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PHO:  An </a:t>
            </a:r>
            <a:r>
              <a:rPr lang="en-US" b="1" dirty="0"/>
              <a:t>organization</a:t>
            </a:r>
            <a:r>
              <a:rPr lang="en-US" dirty="0"/>
              <a:t> representing </a:t>
            </a:r>
            <a:r>
              <a:rPr lang="en-US" b="1" dirty="0"/>
              <a:t>hospitals</a:t>
            </a:r>
            <a:r>
              <a:rPr lang="en-US" dirty="0"/>
              <a:t> and </a:t>
            </a:r>
            <a:r>
              <a:rPr lang="en-US" b="1" dirty="0"/>
              <a:t>physicians</a:t>
            </a:r>
            <a:r>
              <a:rPr lang="en-US" dirty="0"/>
              <a:t> as an agent. A legal entity formed by a </a:t>
            </a:r>
            <a:r>
              <a:rPr lang="en-US" b="1" dirty="0"/>
              <a:t>hospital</a:t>
            </a:r>
            <a:r>
              <a:rPr lang="en-US" dirty="0"/>
              <a:t> and a group of </a:t>
            </a:r>
            <a:r>
              <a:rPr lang="en-US" b="1" dirty="0"/>
              <a:t>physicians</a:t>
            </a:r>
            <a:r>
              <a:rPr lang="en-US" dirty="0"/>
              <a:t> to further mutual interests and to achieve market objectives. A PHO generally combines </a:t>
            </a:r>
            <a:r>
              <a:rPr lang="en-US" b="1" dirty="0"/>
              <a:t>physicians</a:t>
            </a:r>
            <a:r>
              <a:rPr lang="en-US" dirty="0"/>
              <a:t> and a </a:t>
            </a:r>
            <a:r>
              <a:rPr lang="en-US" b="1" dirty="0"/>
              <a:t>hospital</a:t>
            </a:r>
            <a:r>
              <a:rPr lang="en-US" dirty="0"/>
              <a:t> into a single </a:t>
            </a:r>
            <a:r>
              <a:rPr lang="en-US" b="1" dirty="0"/>
              <a:t>organization</a:t>
            </a:r>
            <a:r>
              <a:rPr lang="en-US" dirty="0"/>
              <a:t> for the purpose of obtaining payer contracts.</a:t>
            </a:r>
          </a:p>
        </p:txBody>
      </p:sp>
      <p:sp>
        <p:nvSpPr>
          <p:cNvPr id="4" name="Slide Number Placeholder 3"/>
          <p:cNvSpPr>
            <a:spLocks noGrp="1"/>
          </p:cNvSpPr>
          <p:nvPr>
            <p:ph type="sldNum" sz="quarter" idx="10"/>
          </p:nvPr>
        </p:nvSpPr>
        <p:spPr/>
        <p:txBody>
          <a:bodyPr/>
          <a:lstStyle/>
          <a:p>
            <a:fld id="{F52C8A57-24D8-43FB-9D40-74F49D15AF98}" type="slidenum">
              <a:rPr lang="en-US" smtClean="0"/>
              <a:t>11</a:t>
            </a:fld>
            <a:endParaRPr lang="en-US" dirty="0"/>
          </a:p>
        </p:txBody>
      </p:sp>
    </p:spTree>
    <p:extLst>
      <p:ext uri="{BB962C8B-B14F-4D97-AF65-F5344CB8AC3E}">
        <p14:creationId xmlns:p14="http://schemas.microsoft.com/office/powerpoint/2010/main" val="1696952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Wagner, E. H., </a:t>
            </a:r>
            <a:r>
              <a:rPr lang="en-US" dirty="0" err="1"/>
              <a:t>Flinter</a:t>
            </a:r>
            <a:r>
              <a:rPr lang="en-US" dirty="0"/>
              <a:t>, M., Hsu, C., </a:t>
            </a:r>
            <a:r>
              <a:rPr lang="en-US" dirty="0" err="1"/>
              <a:t>Cromp</a:t>
            </a:r>
            <a:r>
              <a:rPr lang="en-US" dirty="0"/>
              <a:t>, D., Austin, B. T., </a:t>
            </a:r>
            <a:r>
              <a:rPr lang="en-US" dirty="0" err="1"/>
              <a:t>Etz</a:t>
            </a:r>
            <a:r>
              <a:rPr lang="en-US" dirty="0"/>
              <a:t>, R., Crabtree, B. F., … </a:t>
            </a:r>
            <a:r>
              <a:rPr lang="en-US" dirty="0" err="1"/>
              <a:t>Ladden</a:t>
            </a:r>
            <a:r>
              <a:rPr lang="en-US" dirty="0"/>
              <a:t>, M. D. (2017). Effective team-based primary care: observations from innovative practices. </a:t>
            </a:r>
            <a:r>
              <a:rPr lang="en-US" i="1" dirty="0"/>
              <a:t>BMC family practice</a:t>
            </a:r>
            <a:r>
              <a:rPr lang="en-US" dirty="0"/>
              <a:t>, </a:t>
            </a:r>
            <a:r>
              <a:rPr lang="en-US" i="1" dirty="0"/>
              <a:t>18</a:t>
            </a:r>
            <a:r>
              <a:rPr lang="en-US" dirty="0"/>
              <a:t>(1), 13. doi:10.1186/s12875-017-0590-8</a:t>
            </a:r>
          </a:p>
        </p:txBody>
      </p:sp>
      <p:sp>
        <p:nvSpPr>
          <p:cNvPr id="4" name="Slide Number Placeholder 3"/>
          <p:cNvSpPr>
            <a:spLocks noGrp="1"/>
          </p:cNvSpPr>
          <p:nvPr>
            <p:ph type="sldNum" sz="quarter" idx="10"/>
          </p:nvPr>
        </p:nvSpPr>
        <p:spPr/>
        <p:txBody>
          <a:bodyPr/>
          <a:lstStyle/>
          <a:p>
            <a:fld id="{F52C8A57-24D8-43FB-9D40-74F49D15AF98}" type="slidenum">
              <a:rPr lang="en-US" smtClean="0"/>
              <a:t>12</a:t>
            </a:fld>
            <a:endParaRPr lang="en-US" dirty="0"/>
          </a:p>
        </p:txBody>
      </p:sp>
    </p:spTree>
    <p:extLst>
      <p:ext uri="{BB962C8B-B14F-4D97-AF65-F5344CB8AC3E}">
        <p14:creationId xmlns:p14="http://schemas.microsoft.com/office/powerpoint/2010/main" val="255446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2C8A57-24D8-43FB-9D40-74F49D15AF98}" type="slidenum">
              <a:rPr lang="en-US" smtClean="0"/>
              <a:t>13</a:t>
            </a:fld>
            <a:endParaRPr lang="en-US" dirty="0"/>
          </a:p>
        </p:txBody>
      </p:sp>
    </p:spTree>
    <p:extLst>
      <p:ext uri="{BB962C8B-B14F-4D97-AF65-F5344CB8AC3E}">
        <p14:creationId xmlns:p14="http://schemas.microsoft.com/office/powerpoint/2010/main" val="59852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F4973-0E9A-4C5A-BA3E-67805E16B6EE}" type="slidenum">
              <a:rPr lang="en-US" smtClean="0"/>
              <a:t>15</a:t>
            </a:fld>
            <a:endParaRPr lang="en-US" dirty="0"/>
          </a:p>
        </p:txBody>
      </p:sp>
    </p:spTree>
    <p:extLst>
      <p:ext uri="{BB962C8B-B14F-4D97-AF65-F5344CB8AC3E}">
        <p14:creationId xmlns:p14="http://schemas.microsoft.com/office/powerpoint/2010/main" val="127893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F4973-0E9A-4C5A-BA3E-67805E16B6EE}" type="slidenum">
              <a:rPr lang="en-US" smtClean="0"/>
              <a:t>16</a:t>
            </a:fld>
            <a:endParaRPr lang="en-US" dirty="0"/>
          </a:p>
        </p:txBody>
      </p:sp>
    </p:spTree>
    <p:extLst>
      <p:ext uri="{BB962C8B-B14F-4D97-AF65-F5344CB8AC3E}">
        <p14:creationId xmlns:p14="http://schemas.microsoft.com/office/powerpoint/2010/main" val="1693567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F4973-0E9A-4C5A-BA3E-67805E16B6EE}" type="slidenum">
              <a:rPr lang="en-US" smtClean="0"/>
              <a:t>17</a:t>
            </a:fld>
            <a:endParaRPr lang="en-US" dirty="0"/>
          </a:p>
        </p:txBody>
      </p:sp>
    </p:spTree>
    <p:extLst>
      <p:ext uri="{BB962C8B-B14F-4D97-AF65-F5344CB8AC3E}">
        <p14:creationId xmlns:p14="http://schemas.microsoft.com/office/powerpoint/2010/main" val="1224721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 name="Title 2"/>
          <p:cNvSpPr>
            <a:spLocks noGrp="1"/>
          </p:cNvSpPr>
          <p:nvPr>
            <p:ph type="ctrTitle" idx="4294967295"/>
          </p:nvPr>
        </p:nvSpPr>
        <p:spPr>
          <a:xfrm>
            <a:off x="1108986" y="3606800"/>
            <a:ext cx="7577814" cy="1470025"/>
          </a:xfrm>
        </p:spPr>
        <p:txBody>
          <a:bodyPr>
            <a:normAutofit/>
          </a:bodyPr>
          <a:lstStyle/>
          <a:p>
            <a:pPr algn="r"/>
            <a:r>
              <a:rPr lang="en-US" sz="4000">
                <a:latin typeface="Corbel" panose="020B0503020204020204" pitchFamily="34" charset="0"/>
              </a:rPr>
              <a:t>Click to edit Master title style</a:t>
            </a:r>
            <a:endParaRPr lang="en-US" sz="4000" dirty="0">
              <a:latin typeface="Corbel" panose="020B0503020204020204" pitchFamily="34" charset="0"/>
            </a:endParaRPr>
          </a:p>
        </p:txBody>
      </p:sp>
      <p:sp>
        <p:nvSpPr>
          <p:cNvPr id="8" name="Subtitle 1"/>
          <p:cNvSpPr>
            <a:spLocks noGrp="1"/>
          </p:cNvSpPr>
          <p:nvPr>
            <p:ph type="subTitle" idx="4294967295"/>
          </p:nvPr>
        </p:nvSpPr>
        <p:spPr>
          <a:xfrm>
            <a:off x="2492734" y="5094577"/>
            <a:ext cx="6194066" cy="925223"/>
          </a:xfrm>
        </p:spPr>
        <p:txBody>
          <a:bodyPr>
            <a:normAutofit/>
          </a:bodyPr>
          <a:lstStyle/>
          <a:p>
            <a:pPr marL="0" indent="0" algn="r">
              <a:buNone/>
            </a:pPr>
            <a:r>
              <a:rPr lang="en-US" sz="2800"/>
              <a:t>Click to edit Master subtitle style</a:t>
            </a:r>
            <a:endParaRPr lang="en-US" sz="2800" dirty="0"/>
          </a:p>
        </p:txBody>
      </p:sp>
      <p:pic>
        <p:nvPicPr>
          <p:cNvPr id="9" name="Picture 2" descr="D:\scojoh\Desktop\header-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445" y="3810000"/>
            <a:ext cx="4191574" cy="23974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438724" y="6084300"/>
            <a:ext cx="3200974" cy="246221"/>
          </a:xfrm>
          <a:prstGeom prst="rect">
            <a:avLst/>
          </a:prstGeom>
          <a:noFill/>
        </p:spPr>
        <p:txBody>
          <a:bodyPr wrap="square" rtlCol="0">
            <a:spAutoFit/>
          </a:bodyPr>
          <a:lstStyle/>
          <a:p>
            <a:r>
              <a:rPr lang="en-US" sz="1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The Michigan Care Management Resource Center</a:t>
            </a:r>
          </a:p>
        </p:txBody>
      </p:sp>
    </p:spTree>
    <p:extLst>
      <p:ext uri="{BB962C8B-B14F-4D97-AF65-F5344CB8AC3E}">
        <p14:creationId xmlns:p14="http://schemas.microsoft.com/office/powerpoint/2010/main" val="694693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A5B4D-6E64-4A97-AE6A-FD38E3C7AB48}" type="datetime1">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7F0618-72C0-4AF3-8FAD-5249F01E13FE}" type="slidenum">
              <a:rPr lang="en-US" smtClean="0"/>
              <a:t>‹#›</a:t>
            </a:fld>
            <a:endParaRPr lang="en-US" dirty="0"/>
          </a:p>
        </p:txBody>
      </p:sp>
    </p:spTree>
    <p:extLst>
      <p:ext uri="{BB962C8B-B14F-4D97-AF65-F5344CB8AC3E}">
        <p14:creationId xmlns:p14="http://schemas.microsoft.com/office/powerpoint/2010/main" val="198308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909C8-6B81-48A9-AFD1-198360104FA6}" type="datetime1">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7F0618-72C0-4AF3-8FAD-5249F01E13FE}" type="slidenum">
              <a:rPr lang="en-US" smtClean="0"/>
              <a:t>‹#›</a:t>
            </a:fld>
            <a:endParaRPr lang="en-US" dirty="0"/>
          </a:p>
        </p:txBody>
      </p:sp>
    </p:spTree>
    <p:extLst>
      <p:ext uri="{BB962C8B-B14F-4D97-AF65-F5344CB8AC3E}">
        <p14:creationId xmlns:p14="http://schemas.microsoft.com/office/powerpoint/2010/main" val="93408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 name="Title 2"/>
          <p:cNvSpPr>
            <a:spLocks noGrp="1"/>
          </p:cNvSpPr>
          <p:nvPr>
            <p:ph type="ctrTitle" idx="4294967295"/>
          </p:nvPr>
        </p:nvSpPr>
        <p:spPr>
          <a:xfrm>
            <a:off x="1108986" y="3606800"/>
            <a:ext cx="7577814" cy="1470025"/>
          </a:xfrm>
        </p:spPr>
        <p:txBody>
          <a:bodyPr>
            <a:normAutofit/>
          </a:bodyPr>
          <a:lstStyle/>
          <a:p>
            <a:pPr algn="r"/>
            <a:r>
              <a:rPr lang="en-US" sz="4000" smtClean="0">
                <a:latin typeface="Corbel" panose="020B0503020204020204" pitchFamily="34" charset="0"/>
              </a:rPr>
              <a:t>Click to edit Master title style</a:t>
            </a:r>
            <a:endParaRPr lang="en-US" sz="4000" dirty="0">
              <a:latin typeface="Corbel" panose="020B0503020204020204" pitchFamily="34" charset="0"/>
            </a:endParaRPr>
          </a:p>
        </p:txBody>
      </p:sp>
      <p:sp>
        <p:nvSpPr>
          <p:cNvPr id="8" name="Subtitle 1"/>
          <p:cNvSpPr>
            <a:spLocks noGrp="1"/>
          </p:cNvSpPr>
          <p:nvPr>
            <p:ph type="subTitle" idx="4294967295"/>
          </p:nvPr>
        </p:nvSpPr>
        <p:spPr>
          <a:xfrm>
            <a:off x="2492734" y="5094577"/>
            <a:ext cx="6194066" cy="925223"/>
          </a:xfrm>
        </p:spPr>
        <p:txBody>
          <a:bodyPr>
            <a:normAutofit/>
          </a:bodyPr>
          <a:lstStyle/>
          <a:p>
            <a:pPr marL="0" indent="0" algn="r">
              <a:buNone/>
            </a:pPr>
            <a:r>
              <a:rPr lang="en-US" sz="2800" smtClean="0"/>
              <a:t>Click to edit Master subtitle style</a:t>
            </a:r>
            <a:endParaRPr lang="en-US" sz="2800" dirty="0"/>
          </a:p>
        </p:txBody>
      </p:sp>
      <p:pic>
        <p:nvPicPr>
          <p:cNvPr id="9" name="Picture 2" descr="D:\scojoh\Desktop\header-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45" y="3810000"/>
            <a:ext cx="4191574" cy="23974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38724" y="6084300"/>
            <a:ext cx="3200974" cy="246221"/>
          </a:xfrm>
          <a:prstGeom prst="rect">
            <a:avLst/>
          </a:prstGeom>
          <a:noFill/>
        </p:spPr>
        <p:txBody>
          <a:bodyPr wrap="square" rtlCol="0">
            <a:spAutoFit/>
          </a:bodyPr>
          <a:lstStyle/>
          <a:p>
            <a:r>
              <a:rPr lang="en-US" sz="1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The Michigan Care Management Resource Center</a:t>
            </a:r>
            <a:endParaRPr lang="en-US" sz="1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74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20E0E-F0BD-442B-AB97-4137E167F886}" type="datetimeFigureOut">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8A5CF5-E007-4EF7-96E7-FBDB0E000E9B}" type="slidenum">
              <a:rPr lang="en-US" smtClean="0"/>
              <a:t>‹#›</a:t>
            </a:fld>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486399"/>
            <a:ext cx="1511300"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Tree>
    <p:extLst>
      <p:ext uri="{BB962C8B-B14F-4D97-AF65-F5344CB8AC3E}">
        <p14:creationId xmlns:p14="http://schemas.microsoft.com/office/powerpoint/2010/main" val="429398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820E0E-F0BD-442B-AB97-4137E167F886}" type="datetimeFigureOut">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8A5CF5-E007-4EF7-96E7-FBDB0E000E9B}" type="slidenum">
              <a:rPr lang="en-US" smtClean="0"/>
              <a:t>‹#›</a:t>
            </a:fld>
            <a:endParaRPr lang="en-US" dirty="0"/>
          </a:p>
        </p:txBody>
      </p:sp>
    </p:spTree>
    <p:extLst>
      <p:ext uri="{BB962C8B-B14F-4D97-AF65-F5344CB8AC3E}">
        <p14:creationId xmlns:p14="http://schemas.microsoft.com/office/powerpoint/2010/main" val="2427943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820E0E-F0BD-442B-AB97-4137E167F886}" type="datetimeFigureOut">
              <a:rPr lang="en-US" smtClean="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8A5CF5-E007-4EF7-96E7-FBDB0E000E9B}" type="slidenum">
              <a:rPr lang="en-US" smtClean="0"/>
              <a:t>‹#›</a:t>
            </a:fld>
            <a:endParaRPr lang="en-US" dirty="0"/>
          </a:p>
        </p:txBody>
      </p:sp>
    </p:spTree>
    <p:extLst>
      <p:ext uri="{BB962C8B-B14F-4D97-AF65-F5344CB8AC3E}">
        <p14:creationId xmlns:p14="http://schemas.microsoft.com/office/powerpoint/2010/main" val="1385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820E0E-F0BD-442B-AB97-4137E167F886}" type="datetimeFigureOut">
              <a:rPr lang="en-US" smtClean="0"/>
              <a:t>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8A5CF5-E007-4EF7-96E7-FBDB0E000E9B}" type="slidenum">
              <a:rPr lang="en-US" smtClean="0"/>
              <a:t>‹#›</a:t>
            </a:fld>
            <a:endParaRPr lang="en-US" dirty="0"/>
          </a:p>
        </p:txBody>
      </p:sp>
    </p:spTree>
    <p:extLst>
      <p:ext uri="{BB962C8B-B14F-4D97-AF65-F5344CB8AC3E}">
        <p14:creationId xmlns:p14="http://schemas.microsoft.com/office/powerpoint/2010/main" val="3041732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820E0E-F0BD-442B-AB97-4137E167F886}" type="datetimeFigureOut">
              <a:rPr lang="en-US" smtClean="0"/>
              <a:t>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8A5CF5-E007-4EF7-96E7-FBDB0E000E9B}" type="slidenum">
              <a:rPr lang="en-US" smtClean="0"/>
              <a:t>‹#›</a:t>
            </a:fld>
            <a:endParaRPr lang="en-US" dirty="0"/>
          </a:p>
        </p:txBody>
      </p:sp>
    </p:spTree>
    <p:extLst>
      <p:ext uri="{BB962C8B-B14F-4D97-AF65-F5344CB8AC3E}">
        <p14:creationId xmlns:p14="http://schemas.microsoft.com/office/powerpoint/2010/main" val="2418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20E0E-F0BD-442B-AB97-4137E167F886}" type="datetimeFigureOut">
              <a:rPr lang="en-US" smtClean="0"/>
              <a:t>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8A5CF5-E007-4EF7-96E7-FBDB0E000E9B}" type="slidenum">
              <a:rPr lang="en-US" smtClean="0"/>
              <a:t>‹#›</a:t>
            </a:fld>
            <a:endParaRPr lang="en-US" dirty="0"/>
          </a:p>
        </p:txBody>
      </p:sp>
    </p:spTree>
    <p:extLst>
      <p:ext uri="{BB962C8B-B14F-4D97-AF65-F5344CB8AC3E}">
        <p14:creationId xmlns:p14="http://schemas.microsoft.com/office/powerpoint/2010/main" val="3746950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0820E0E-F0BD-442B-AB97-4137E167F886}" type="datetimeFigureOut">
              <a:rPr lang="en-US" smtClean="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8A5CF5-E007-4EF7-96E7-FBDB0E000E9B}" type="slidenum">
              <a:rPr lang="en-US" smtClean="0"/>
              <a:t>‹#›</a:t>
            </a:fld>
            <a:endParaRPr lang="en-US" dirty="0"/>
          </a:p>
        </p:txBody>
      </p:sp>
    </p:spTree>
    <p:extLst>
      <p:ext uri="{BB962C8B-B14F-4D97-AF65-F5344CB8AC3E}">
        <p14:creationId xmlns:p14="http://schemas.microsoft.com/office/powerpoint/2010/main" val="292613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B8151-E370-4688-B950-9F1F487DE567}" type="datetime1">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7F0618-72C0-4AF3-8FAD-5249F01E13FE}" type="slidenum">
              <a:rPr lang="en-US" smtClean="0"/>
              <a:t>‹#›</a:t>
            </a:fld>
            <a:endParaRPr lang="en-US" dirty="0"/>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5486399"/>
            <a:ext cx="1511300"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Tree>
    <p:extLst>
      <p:ext uri="{BB962C8B-B14F-4D97-AF65-F5344CB8AC3E}">
        <p14:creationId xmlns:p14="http://schemas.microsoft.com/office/powerpoint/2010/main" val="1381926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0820E0E-F0BD-442B-AB97-4137E167F886}" type="datetimeFigureOut">
              <a:rPr lang="en-US" smtClean="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8A5CF5-E007-4EF7-96E7-FBDB0E000E9B}" type="slidenum">
              <a:rPr lang="en-US" smtClean="0"/>
              <a:t>‹#›</a:t>
            </a:fld>
            <a:endParaRPr lang="en-US" dirty="0"/>
          </a:p>
        </p:txBody>
      </p:sp>
    </p:spTree>
    <p:extLst>
      <p:ext uri="{BB962C8B-B14F-4D97-AF65-F5344CB8AC3E}">
        <p14:creationId xmlns:p14="http://schemas.microsoft.com/office/powerpoint/2010/main" val="1977146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20E0E-F0BD-442B-AB97-4137E167F886}" type="datetimeFigureOut">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8A5CF5-E007-4EF7-96E7-FBDB0E000E9B}" type="slidenum">
              <a:rPr lang="en-US" smtClean="0"/>
              <a:t>‹#›</a:t>
            </a:fld>
            <a:endParaRPr lang="en-US" dirty="0"/>
          </a:p>
        </p:txBody>
      </p:sp>
    </p:spTree>
    <p:extLst>
      <p:ext uri="{BB962C8B-B14F-4D97-AF65-F5344CB8AC3E}">
        <p14:creationId xmlns:p14="http://schemas.microsoft.com/office/powerpoint/2010/main" val="513657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20E0E-F0BD-442B-AB97-4137E167F886}" type="datetimeFigureOut">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8A5CF5-E007-4EF7-96E7-FBDB0E000E9B}" type="slidenum">
              <a:rPr lang="en-US" smtClean="0"/>
              <a:t>‹#›</a:t>
            </a:fld>
            <a:endParaRPr lang="en-US" dirty="0"/>
          </a:p>
        </p:txBody>
      </p:sp>
    </p:spTree>
    <p:extLst>
      <p:ext uri="{BB962C8B-B14F-4D97-AF65-F5344CB8AC3E}">
        <p14:creationId xmlns:p14="http://schemas.microsoft.com/office/powerpoint/2010/main" val="183146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212CD0-ABE7-4A8B-949D-94CE8C0275AA}" type="datetime1">
              <a:rPr lang="en-US" smtClean="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7F0618-72C0-4AF3-8FAD-5249F01E13FE}" type="slidenum">
              <a:rPr lang="en-US" smtClean="0"/>
              <a:t>‹#›</a:t>
            </a:fld>
            <a:endParaRPr lang="en-US" dirty="0"/>
          </a:p>
        </p:txBody>
      </p:sp>
    </p:spTree>
    <p:extLst>
      <p:ext uri="{BB962C8B-B14F-4D97-AF65-F5344CB8AC3E}">
        <p14:creationId xmlns:p14="http://schemas.microsoft.com/office/powerpoint/2010/main" val="399469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B48BAA-BDCA-4055-85AA-34710C89F4D1}" type="datetime1">
              <a:rPr lang="en-US" smtClean="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7F0618-72C0-4AF3-8FAD-5249F01E13FE}" type="slidenum">
              <a:rPr lang="en-US" smtClean="0"/>
              <a:t>‹#›</a:t>
            </a:fld>
            <a:endParaRPr lang="en-US" dirty="0"/>
          </a:p>
        </p:txBody>
      </p:sp>
    </p:spTree>
    <p:extLst>
      <p:ext uri="{BB962C8B-B14F-4D97-AF65-F5344CB8AC3E}">
        <p14:creationId xmlns:p14="http://schemas.microsoft.com/office/powerpoint/2010/main" val="352699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95AE0-5E6D-49F0-85DD-C1A58B62F622}" type="datetime1">
              <a:rPr lang="en-US" smtClean="0"/>
              <a:t>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7F0618-72C0-4AF3-8FAD-5249F01E13FE}" type="slidenum">
              <a:rPr lang="en-US" smtClean="0"/>
              <a:t>‹#›</a:t>
            </a:fld>
            <a:endParaRPr lang="en-US" dirty="0"/>
          </a:p>
        </p:txBody>
      </p:sp>
    </p:spTree>
    <p:extLst>
      <p:ext uri="{BB962C8B-B14F-4D97-AF65-F5344CB8AC3E}">
        <p14:creationId xmlns:p14="http://schemas.microsoft.com/office/powerpoint/2010/main" val="204129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DFADB4-7F01-4201-AC6C-89B1421CF7EE}" type="datetime1">
              <a:rPr lang="en-US" smtClean="0"/>
              <a:t>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7F0618-72C0-4AF3-8FAD-5249F01E13FE}" type="slidenum">
              <a:rPr lang="en-US" smtClean="0"/>
              <a:t>‹#›</a:t>
            </a:fld>
            <a:endParaRPr lang="en-US" dirty="0"/>
          </a:p>
        </p:txBody>
      </p:sp>
    </p:spTree>
    <p:extLst>
      <p:ext uri="{BB962C8B-B14F-4D97-AF65-F5344CB8AC3E}">
        <p14:creationId xmlns:p14="http://schemas.microsoft.com/office/powerpoint/2010/main" val="2645130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64B68-5D99-48CB-B138-7995AA5F774E}" type="datetime1">
              <a:rPr lang="en-US" smtClean="0"/>
              <a:t>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7F0618-72C0-4AF3-8FAD-5249F01E13FE}" type="slidenum">
              <a:rPr lang="en-US" smtClean="0"/>
              <a:t>‹#›</a:t>
            </a:fld>
            <a:endParaRPr lang="en-US" dirty="0"/>
          </a:p>
        </p:txBody>
      </p:sp>
    </p:spTree>
    <p:extLst>
      <p:ext uri="{BB962C8B-B14F-4D97-AF65-F5344CB8AC3E}">
        <p14:creationId xmlns:p14="http://schemas.microsoft.com/office/powerpoint/2010/main" val="278974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88B016C-EA1B-42C6-B57D-86C0ADF762BA}" type="datetime1">
              <a:rPr lang="en-US" smtClean="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7F0618-72C0-4AF3-8FAD-5249F01E13FE}" type="slidenum">
              <a:rPr lang="en-US" smtClean="0"/>
              <a:t>‹#›</a:t>
            </a:fld>
            <a:endParaRPr lang="en-US" dirty="0"/>
          </a:p>
        </p:txBody>
      </p:sp>
    </p:spTree>
    <p:extLst>
      <p:ext uri="{BB962C8B-B14F-4D97-AF65-F5344CB8AC3E}">
        <p14:creationId xmlns:p14="http://schemas.microsoft.com/office/powerpoint/2010/main" val="415435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395FD03-F0BD-48C6-96B0-A9C5DB8E2DD1}" type="datetime1">
              <a:rPr lang="en-US" smtClean="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7F0618-72C0-4AF3-8FAD-5249F01E13FE}" type="slidenum">
              <a:rPr lang="en-US" smtClean="0"/>
              <a:t>‹#›</a:t>
            </a:fld>
            <a:endParaRPr lang="en-US" dirty="0"/>
          </a:p>
        </p:txBody>
      </p:sp>
    </p:spTree>
    <p:extLst>
      <p:ext uri="{BB962C8B-B14F-4D97-AF65-F5344CB8AC3E}">
        <p14:creationId xmlns:p14="http://schemas.microsoft.com/office/powerpoint/2010/main" val="3112885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5244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050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96539-3FBD-4729-A03D-2578D4EFEB26}" type="datetime1">
              <a:rPr lang="en-US" smtClean="0"/>
              <a:t>2/12/2019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F0618-72C0-4AF3-8FAD-5249F01E13FE}" type="slidenum">
              <a:rPr lang="en-US" smtClean="0"/>
              <a:t>‹#›</a:t>
            </a:fld>
            <a:endParaRPr lang="en-US" dirty="0"/>
          </a:p>
        </p:txBody>
      </p:sp>
      <p:grpSp>
        <p:nvGrpSpPr>
          <p:cNvPr id="7" name="Group 6"/>
          <p:cNvGrpSpPr/>
          <p:nvPr/>
        </p:nvGrpSpPr>
        <p:grpSpPr>
          <a:xfrm>
            <a:off x="147760" y="178846"/>
            <a:ext cx="8767640" cy="451178"/>
            <a:chOff x="147760" y="178846"/>
            <a:chExt cx="8767640" cy="451178"/>
          </a:xfrm>
        </p:grpSpPr>
        <p:sp>
          <p:nvSpPr>
            <p:cNvPr id="8" name="Rectangle 3"/>
            <p:cNvSpPr>
              <a:spLocks noChangeArrowheads="1"/>
            </p:cNvSpPr>
            <p:nvPr/>
          </p:nvSpPr>
          <p:spPr bwMode="auto">
            <a:xfrm>
              <a:off x="2180599" y="409224"/>
              <a:ext cx="6734801" cy="220800"/>
            </a:xfrm>
            <a:prstGeom prst="rect">
              <a:avLst/>
            </a:prstGeom>
            <a:solidFill>
              <a:schemeClr val="accent6">
                <a:lumMod val="60000"/>
                <a:lumOff val="40000"/>
              </a:schemeClr>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9" name="Rectangle 4"/>
            <p:cNvSpPr>
              <a:spLocks noChangeArrowheads="1"/>
            </p:cNvSpPr>
            <p:nvPr/>
          </p:nvSpPr>
          <p:spPr bwMode="auto">
            <a:xfrm>
              <a:off x="147760" y="178846"/>
              <a:ext cx="4719844" cy="216897"/>
            </a:xfrm>
            <a:prstGeom prst="rect">
              <a:avLst/>
            </a:prstGeom>
            <a:solidFill>
              <a:srgbClr val="1F497D"/>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Rectangle 5"/>
            <p:cNvSpPr>
              <a:spLocks noChangeArrowheads="1"/>
            </p:cNvSpPr>
            <p:nvPr/>
          </p:nvSpPr>
          <p:spPr bwMode="auto">
            <a:xfrm>
              <a:off x="4341580" y="280700"/>
              <a:ext cx="2704506" cy="124283"/>
            </a:xfrm>
            <a:prstGeom prst="rect">
              <a:avLst/>
            </a:prstGeom>
            <a:solidFill>
              <a:srgbClr val="4F81BD"/>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416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5244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9050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12700">
              <a:lnSpc>
                <a:spcPct val="100000"/>
              </a:lnSpc>
            </a:pPr>
            <a:r>
              <a:rPr lang="en-US" spc="-10" dirty="0" smtClean="0"/>
              <a:t>Comprehensive Primary </a:t>
            </a:r>
            <a:r>
              <a:rPr lang="en-US" spc="-5" dirty="0" smtClean="0"/>
              <a:t>Care</a:t>
            </a:r>
            <a:r>
              <a:rPr lang="en-US" spc="35" dirty="0" smtClean="0"/>
              <a:t> </a:t>
            </a:r>
            <a:r>
              <a:rPr lang="en-US" spc="-10" dirty="0" smtClean="0"/>
              <a:t>Plus</a:t>
            </a:r>
            <a:endParaRPr lang="en-US" spc="-1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12700">
              <a:lnSpc>
                <a:spcPct val="100000"/>
              </a:lnSpc>
            </a:pPr>
            <a:r>
              <a:rPr lang="en-US" spc="-10" dirty="0" smtClean="0"/>
              <a:t>Center </a:t>
            </a:r>
            <a:r>
              <a:rPr lang="en-US" spc="-5" dirty="0" smtClean="0"/>
              <a:t>for </a:t>
            </a:r>
            <a:r>
              <a:rPr lang="en-US" spc="-10" dirty="0" smtClean="0"/>
              <a:t>Medicare </a:t>
            </a:r>
            <a:r>
              <a:rPr lang="en-US" spc="-5" dirty="0" smtClean="0"/>
              <a:t>&amp; </a:t>
            </a:r>
            <a:r>
              <a:rPr lang="en-US" spc="-10" dirty="0" smtClean="0"/>
              <a:t>Medicaid</a:t>
            </a:r>
            <a:r>
              <a:rPr lang="en-US" spc="60" dirty="0" smtClean="0"/>
              <a:t> </a:t>
            </a:r>
            <a:r>
              <a:rPr lang="en-US" spc="-10" dirty="0" smtClean="0"/>
              <a:t>Innovation</a:t>
            </a:r>
            <a:endParaRPr lang="en-US" spc="-1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25400">
              <a:lnSpc>
                <a:spcPts val="1425"/>
              </a:lnSpc>
            </a:pPr>
            <a:fld id="{81D60167-4931-47E6-BA6A-407CBD079E47}" type="slidenum">
              <a:rPr lang="en-US" spc="-5" smtClean="0"/>
              <a:t>‹#›</a:t>
            </a:fld>
            <a:endParaRPr lang="en-US" spc="-5" dirty="0"/>
          </a:p>
        </p:txBody>
      </p:sp>
      <p:grpSp>
        <p:nvGrpSpPr>
          <p:cNvPr id="7" name="Group 6"/>
          <p:cNvGrpSpPr/>
          <p:nvPr/>
        </p:nvGrpSpPr>
        <p:grpSpPr>
          <a:xfrm>
            <a:off x="147760" y="178846"/>
            <a:ext cx="8767640" cy="451178"/>
            <a:chOff x="147760" y="178846"/>
            <a:chExt cx="8767640" cy="451178"/>
          </a:xfrm>
        </p:grpSpPr>
        <p:sp>
          <p:nvSpPr>
            <p:cNvPr id="8" name="Rectangle 3"/>
            <p:cNvSpPr>
              <a:spLocks noChangeArrowheads="1"/>
            </p:cNvSpPr>
            <p:nvPr/>
          </p:nvSpPr>
          <p:spPr bwMode="auto">
            <a:xfrm>
              <a:off x="2180599" y="409224"/>
              <a:ext cx="6734801" cy="220800"/>
            </a:xfrm>
            <a:prstGeom prst="rect">
              <a:avLst/>
            </a:prstGeom>
            <a:solidFill>
              <a:schemeClr val="accent6">
                <a:lumMod val="60000"/>
                <a:lumOff val="40000"/>
              </a:schemeClr>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9" name="Rectangle 4"/>
            <p:cNvSpPr>
              <a:spLocks noChangeArrowheads="1"/>
            </p:cNvSpPr>
            <p:nvPr/>
          </p:nvSpPr>
          <p:spPr bwMode="auto">
            <a:xfrm>
              <a:off x="147760" y="178846"/>
              <a:ext cx="4719844" cy="216897"/>
            </a:xfrm>
            <a:prstGeom prst="rect">
              <a:avLst/>
            </a:prstGeom>
            <a:solidFill>
              <a:srgbClr val="1F497D"/>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Rectangle 5"/>
            <p:cNvSpPr>
              <a:spLocks noChangeArrowheads="1"/>
            </p:cNvSpPr>
            <p:nvPr/>
          </p:nvSpPr>
          <p:spPr bwMode="auto">
            <a:xfrm>
              <a:off x="4341580" y="280700"/>
              <a:ext cx="2704506" cy="124283"/>
            </a:xfrm>
            <a:prstGeom prst="rect">
              <a:avLst/>
            </a:prstGeom>
            <a:solidFill>
              <a:srgbClr val="4F81BD"/>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388990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cbsm.com/providers/value-partnerships/physician-group-incentive-prog.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cpcc.org/sites/default/files/resources/pcmh_evidence_report_08-1-17%20FINAL.pdf" TargetMode="Externa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www.bcbsm.com/providers/value-partnerships/physician-group-incentive-prog/models-of-care.html" TargetMode="External"/><Relationship Id="rId7" Type="http://schemas.openxmlformats.org/officeDocument/2006/relationships/diagramColors" Target="../diagrams/colors2.xml"/><Relationship Id="rId2" Type="http://schemas.openxmlformats.org/officeDocument/2006/relationships/hyperlink" Target="http://www.bcbsm.com/content/dam/public/Providers/Documents/value/patient-centered-medical-home-fact-sheet.pdf" TargetMode="Externa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hyperlink" Target="http://www.valuepartnership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valuepartnerships@bcbsm.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michigan.gov/documents/mdhhs/SIM_Operational_Plan_Year_3_FINAL_20180131_612773_7.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michigan.gov/documents/mdhhs/2018_SIM_PCMH_Initiative_Participation_Guide_604730_7.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michigan.gov/mdhhs/0,5885,7-339-71551_2945_64491_76092_77452---,00.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cms.gov/Newsroom/MediaReleaseDatabase/Fact-sheets/2017-Fact-Sheet-items/2017-05-17.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app.innovation.cms.gov/CPCPlusConnect/069t0000000tTam?retUrl=/CPCPlusConnect/_ui/search/ui/UnifiedSearchResults?str%3Dimplementation%2Bguid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downloads.cms.gov/files/cmmi/mapcp-finalevalrpt.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downloads.cms.gov/files/cmmi/mapcp-finalevalrpt.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downloads.cms.gov/files/cmmi/mapcp-finalevalrpt.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idx="4294967295"/>
          </p:nvPr>
        </p:nvSpPr>
        <p:spPr>
          <a:xfrm>
            <a:off x="457200" y="914400"/>
            <a:ext cx="8458200" cy="1981200"/>
          </a:xfrm>
        </p:spPr>
        <p:txBody>
          <a:bodyPr/>
          <a:lstStyle/>
          <a:p>
            <a:pPr algn="ctr" eaLnBrk="1" hangingPunct="1"/>
            <a:r>
              <a:rPr lang="en-US" altLang="en-US" b="1" dirty="0" smtClean="0">
                <a:latin typeface="Calibri" panose="020F0502020204030204" pitchFamily="34" charset="0"/>
              </a:rPr>
              <a:t>MICMT </a:t>
            </a:r>
            <a:r>
              <a:rPr lang="en-US" altLang="en-US" b="1" dirty="0">
                <a:latin typeface="Calibri" panose="020F0502020204030204" pitchFamily="34" charset="0"/>
              </a:rPr>
              <a:t>Complex Care Management Course</a:t>
            </a:r>
          </a:p>
        </p:txBody>
      </p:sp>
      <p:sp>
        <p:nvSpPr>
          <p:cNvPr id="5123" name="Subtitle 2"/>
          <p:cNvSpPr>
            <a:spLocks noGrp="1"/>
          </p:cNvSpPr>
          <p:nvPr>
            <p:ph type="subTitle" idx="4294967295"/>
          </p:nvPr>
        </p:nvSpPr>
        <p:spPr>
          <a:xfrm>
            <a:off x="855133" y="2743200"/>
            <a:ext cx="7696200" cy="1600200"/>
          </a:xfrm>
        </p:spPr>
        <p:txBody>
          <a:bodyPr/>
          <a:lstStyle/>
          <a:p>
            <a:pPr marL="0" indent="0" algn="ctr">
              <a:buNone/>
            </a:pPr>
            <a:r>
              <a:rPr lang="en-US" altLang="en-US" sz="2200" b="1" dirty="0" smtClean="0">
                <a:latin typeface="Calibri" panose="020F0502020204030204" pitchFamily="34" charset="0"/>
                <a:ea typeface="Calibri" panose="020F0502020204030204" pitchFamily="34" charset="0"/>
                <a:cs typeface="Calibri" panose="020F0502020204030204" pitchFamily="34" charset="0"/>
              </a:rPr>
              <a:t>Care Management Delivery in the Primary Care Setting</a:t>
            </a:r>
            <a:endParaRPr lang="en-US" altLang="en-US" sz="22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p:cNvSpPr/>
          <p:nvPr/>
        </p:nvSpPr>
        <p:spPr>
          <a:xfrm>
            <a:off x="304800" y="6426200"/>
            <a:ext cx="8229600" cy="254000"/>
          </a:xfrm>
          <a:prstGeom prst="rect">
            <a:avLst/>
          </a:prstGeom>
        </p:spPr>
        <p:txBody>
          <a:bodyPr>
            <a:spAutoFit/>
          </a:bodyPr>
          <a:lstStyle/>
          <a:p>
            <a:pPr>
              <a:defRPr/>
            </a:pPr>
            <a:r>
              <a:rPr lang="en-US" altLang="en-US" sz="1050" dirty="0">
                <a:solidFill>
                  <a:prstClr val="black"/>
                </a:solidFill>
                <a:latin typeface="Arial" charset="0"/>
                <a:cs typeface="Arial" charset="0"/>
              </a:rPr>
              <a:t>© 2018 by the Regents of the University of Michigan.  For questions or permissions please contact micmrc-requests@med.umich.edu</a:t>
            </a:r>
          </a:p>
        </p:txBody>
      </p:sp>
    </p:spTree>
    <p:extLst>
      <p:ext uri="{BB962C8B-B14F-4D97-AF65-F5344CB8AC3E}">
        <p14:creationId xmlns:p14="http://schemas.microsoft.com/office/powerpoint/2010/main" val="176973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D87C-01CE-41F0-AB48-FC0E5AD71D2E}"/>
              </a:ext>
            </a:extLst>
          </p:cNvPr>
          <p:cNvSpPr>
            <a:spLocks noGrp="1"/>
          </p:cNvSpPr>
          <p:nvPr>
            <p:ph type="title"/>
          </p:nvPr>
        </p:nvSpPr>
        <p:spPr/>
        <p:txBody>
          <a:bodyPr>
            <a:normAutofit fontScale="90000"/>
          </a:bodyPr>
          <a:lstStyle/>
          <a:p>
            <a:r>
              <a:rPr lang="en-US" dirty="0"/>
              <a:t>Reinforcing Elements of </a:t>
            </a:r>
            <a:br>
              <a:rPr lang="en-US" dirty="0"/>
            </a:br>
            <a:r>
              <a:rPr lang="en-US" dirty="0"/>
              <a:t>Primary Care Value</a:t>
            </a:r>
          </a:p>
        </p:txBody>
      </p:sp>
      <p:graphicFrame>
        <p:nvGraphicFramePr>
          <p:cNvPr id="3" name="Diagram 2">
            <a:extLst>
              <a:ext uri="{FF2B5EF4-FFF2-40B4-BE49-F238E27FC236}">
                <a16:creationId xmlns:a16="http://schemas.microsoft.com/office/drawing/2014/main" id="{32CFABB5-37EC-4015-9C77-8F0FBC79665D}"/>
              </a:ext>
            </a:extLst>
          </p:cNvPr>
          <p:cNvGraphicFramePr/>
          <p:nvPr>
            <p:extLst>
              <p:ext uri="{D42A27DB-BD31-4B8C-83A1-F6EECF244321}">
                <p14:modId xmlns:p14="http://schemas.microsoft.com/office/powerpoint/2010/main" val="2296944128"/>
              </p:ext>
            </p:extLst>
          </p:nvPr>
        </p:nvGraphicFramePr>
        <p:xfrm>
          <a:off x="-152400" y="21971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Right 3">
            <a:extLst>
              <a:ext uri="{FF2B5EF4-FFF2-40B4-BE49-F238E27FC236}">
                <a16:creationId xmlns:a16="http://schemas.microsoft.com/office/drawing/2014/main" id="{7F4300B3-BEE4-4EBD-BE32-A623E4D422B3}"/>
              </a:ext>
            </a:extLst>
          </p:cNvPr>
          <p:cNvSpPr/>
          <p:nvPr/>
        </p:nvSpPr>
        <p:spPr>
          <a:xfrm>
            <a:off x="4953000" y="3657600"/>
            <a:ext cx="1600200" cy="114300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C70505E-4833-4A46-A330-1252FE83B897}"/>
              </a:ext>
            </a:extLst>
          </p:cNvPr>
          <p:cNvSpPr txBox="1"/>
          <p:nvPr/>
        </p:nvSpPr>
        <p:spPr>
          <a:xfrm>
            <a:off x="6629400" y="2971800"/>
            <a:ext cx="1752600" cy="2308324"/>
          </a:xfrm>
          <a:prstGeom prst="rect">
            <a:avLst/>
          </a:prstGeom>
          <a:noFill/>
        </p:spPr>
        <p:txBody>
          <a:bodyPr wrap="square" rtlCol="0">
            <a:spAutoFit/>
          </a:bodyPr>
          <a:lstStyle/>
          <a:p>
            <a:pPr algn="ctr"/>
            <a:r>
              <a:rPr lang="en-US" sz="2400" b="1" dirty="0"/>
              <a:t>Make up the core of Patient Centered Medical Home</a:t>
            </a:r>
          </a:p>
        </p:txBody>
      </p:sp>
    </p:spTree>
    <p:extLst>
      <p:ext uri="{BB962C8B-B14F-4D97-AF65-F5344CB8AC3E}">
        <p14:creationId xmlns:p14="http://schemas.microsoft.com/office/powerpoint/2010/main" val="202800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7447-F673-4581-849E-4B16A5443549}"/>
              </a:ext>
            </a:extLst>
          </p:cNvPr>
          <p:cNvSpPr>
            <a:spLocks noGrp="1"/>
          </p:cNvSpPr>
          <p:nvPr>
            <p:ph type="title"/>
          </p:nvPr>
        </p:nvSpPr>
        <p:spPr/>
        <p:txBody>
          <a:bodyPr>
            <a:noAutofit/>
          </a:bodyPr>
          <a:lstStyle/>
          <a:p>
            <a:r>
              <a:rPr lang="en-US" sz="3600" dirty="0"/>
              <a:t>Organizational Support for Michigan Physician Offices</a:t>
            </a:r>
          </a:p>
        </p:txBody>
      </p:sp>
      <p:sp>
        <p:nvSpPr>
          <p:cNvPr id="3" name="Content Placeholder 2">
            <a:extLst>
              <a:ext uri="{FF2B5EF4-FFF2-40B4-BE49-F238E27FC236}">
                <a16:creationId xmlns:a16="http://schemas.microsoft.com/office/drawing/2014/main" id="{BB2ECAA5-DFCF-4F84-A8AE-DC5F9B9F03BB}"/>
              </a:ext>
            </a:extLst>
          </p:cNvPr>
          <p:cNvSpPr>
            <a:spLocks noGrp="1"/>
          </p:cNvSpPr>
          <p:nvPr>
            <p:ph idx="1"/>
          </p:nvPr>
        </p:nvSpPr>
        <p:spPr>
          <a:xfrm>
            <a:off x="3124200" y="1905000"/>
            <a:ext cx="4419600" cy="4754563"/>
          </a:xfrm>
        </p:spPr>
        <p:txBody>
          <a:bodyPr>
            <a:normAutofit fontScale="85000" lnSpcReduction="20000"/>
          </a:bodyPr>
          <a:lstStyle/>
          <a:p>
            <a:r>
              <a:rPr lang="en-US" sz="2400" dirty="0"/>
              <a:t>Examples of Organizations who support the Physician Office team(s): </a:t>
            </a:r>
          </a:p>
          <a:p>
            <a:pPr lvl="1"/>
            <a:r>
              <a:rPr lang="en-US" sz="2000" dirty="0"/>
              <a:t>Provider Organizations (POs) </a:t>
            </a:r>
          </a:p>
          <a:p>
            <a:pPr lvl="1"/>
            <a:r>
              <a:rPr lang="en-US" sz="2000" dirty="0"/>
              <a:t>Provider Hospital Organizations (PHOs)</a:t>
            </a:r>
          </a:p>
          <a:p>
            <a:pPr lvl="1"/>
            <a:r>
              <a:rPr lang="en-US" sz="2000" dirty="0"/>
              <a:t>Federally Qualified Health Centers (FQHC)</a:t>
            </a:r>
          </a:p>
          <a:p>
            <a:pPr lvl="1"/>
            <a:r>
              <a:rPr lang="en-US" sz="2000" dirty="0"/>
              <a:t>Rural Health Clinics (RHC)</a:t>
            </a:r>
          </a:p>
          <a:p>
            <a:pPr lvl="1"/>
            <a:r>
              <a:rPr lang="en-US" sz="2000" dirty="0"/>
              <a:t>Leaders of Independent Practice </a:t>
            </a:r>
          </a:p>
          <a:p>
            <a:pPr lvl="1"/>
            <a:r>
              <a:rPr lang="en-US" sz="2000" dirty="0"/>
              <a:t>Others</a:t>
            </a:r>
          </a:p>
          <a:p>
            <a:r>
              <a:rPr lang="en-US" sz="2400" dirty="0"/>
              <a:t>These organizations provide infrastructure and support.  </a:t>
            </a:r>
          </a:p>
          <a:p>
            <a:pPr lvl="1"/>
            <a:r>
              <a:rPr lang="en-US" sz="2000" dirty="0"/>
              <a:t>Examples include: </a:t>
            </a:r>
          </a:p>
          <a:p>
            <a:pPr lvl="2"/>
            <a:r>
              <a:rPr lang="en-US" sz="1600" dirty="0"/>
              <a:t>Technology tools such as registries and/or discounted EHR</a:t>
            </a:r>
          </a:p>
          <a:p>
            <a:pPr lvl="2"/>
            <a:r>
              <a:rPr lang="en-US" sz="1600" dirty="0"/>
              <a:t>Shared resources; such as care managers and quality improvement staff</a:t>
            </a:r>
          </a:p>
          <a:p>
            <a:pPr lvl="2"/>
            <a:r>
              <a:rPr lang="en-US" sz="1600" dirty="0"/>
              <a:t>Support for practice transformation to attain PCMH recognition and other initiatives </a:t>
            </a:r>
          </a:p>
        </p:txBody>
      </p:sp>
      <p:pic>
        <p:nvPicPr>
          <p:cNvPr id="4" name="Content Placeholder 3">
            <a:extLst>
              <a:ext uri="{FF2B5EF4-FFF2-40B4-BE49-F238E27FC236}">
                <a16:creationId xmlns:a16="http://schemas.microsoft.com/office/drawing/2014/main" id="{147632C7-C67B-4576-9D8B-CB351069C927}"/>
              </a:ext>
            </a:extLst>
          </p:cNvPr>
          <p:cNvPicPr>
            <a:picLocks noChangeAspect="1"/>
          </p:cNvPicPr>
          <p:nvPr/>
        </p:nvPicPr>
        <p:blipFill>
          <a:blip r:embed="rId3"/>
          <a:stretch>
            <a:fillRect/>
          </a:stretch>
        </p:blipFill>
        <p:spPr>
          <a:xfrm>
            <a:off x="457200" y="2362200"/>
            <a:ext cx="2449902" cy="2438400"/>
          </a:xfrm>
          <a:prstGeom prst="rect">
            <a:avLst/>
          </a:prstGeom>
        </p:spPr>
      </p:pic>
    </p:spTree>
    <p:extLst>
      <p:ext uri="{BB962C8B-B14F-4D97-AF65-F5344CB8AC3E}">
        <p14:creationId xmlns:p14="http://schemas.microsoft.com/office/powerpoint/2010/main" val="3157057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527" y="305718"/>
            <a:ext cx="8229600" cy="1143000"/>
          </a:xfrm>
        </p:spPr>
        <p:txBody>
          <a:bodyPr/>
          <a:lstStyle/>
          <a:p>
            <a:pPr algn="l"/>
            <a:r>
              <a:rPr lang="en-US" dirty="0"/>
              <a:t>10 </a:t>
            </a:r>
            <a:r>
              <a:rPr lang="en-US" dirty="0" smtClean="0"/>
              <a:t>Building Blocks </a:t>
            </a:r>
            <a:r>
              <a:rPr lang="en-US" dirty="0"/>
              <a:t>of </a:t>
            </a:r>
            <a:r>
              <a:rPr lang="en-US" dirty="0" smtClean="0"/>
              <a:t>Primary Care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48011" y="1143000"/>
            <a:ext cx="5109989" cy="5086035"/>
          </a:xfrm>
        </p:spPr>
      </p:pic>
      <p:sp>
        <p:nvSpPr>
          <p:cNvPr id="5" name="TextBox 4"/>
          <p:cNvSpPr txBox="1"/>
          <p:nvPr/>
        </p:nvSpPr>
        <p:spPr>
          <a:xfrm>
            <a:off x="6858000" y="4800600"/>
            <a:ext cx="2209800" cy="533400"/>
          </a:xfrm>
          <a:prstGeom prst="rect">
            <a:avLst/>
          </a:prstGeom>
          <a:noFill/>
        </p:spPr>
        <p:txBody>
          <a:bodyPr wrap="square" rtlCol="0">
            <a:spAutoFit/>
          </a:bodyPr>
          <a:lstStyle/>
          <a:p>
            <a:endParaRPr lang="en-US" dirty="0"/>
          </a:p>
        </p:txBody>
      </p:sp>
      <p:grpSp>
        <p:nvGrpSpPr>
          <p:cNvPr id="6" name="Group 5"/>
          <p:cNvGrpSpPr/>
          <p:nvPr/>
        </p:nvGrpSpPr>
        <p:grpSpPr>
          <a:xfrm>
            <a:off x="-1143000" y="1386840"/>
            <a:ext cx="3413760" cy="3413760"/>
            <a:chOff x="1380422" y="249817"/>
            <a:chExt cx="3413760" cy="3413760"/>
          </a:xfrm>
        </p:grpSpPr>
        <p:sp>
          <p:nvSpPr>
            <p:cNvPr id="7" name="Pie 6"/>
            <p:cNvSpPr/>
            <p:nvPr/>
          </p:nvSpPr>
          <p:spPr>
            <a:xfrm>
              <a:off x="1380422" y="249817"/>
              <a:ext cx="3413760" cy="3413760"/>
            </a:xfrm>
            <a:prstGeom prst="pie">
              <a:avLst>
                <a:gd name="adj1" fmla="val 16200000"/>
                <a:gd name="adj2" fmla="val 0"/>
              </a:avLst>
            </a:pr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ie 4"/>
            <p:cNvSpPr txBox="1"/>
            <p:nvPr/>
          </p:nvSpPr>
          <p:spPr>
            <a:xfrm>
              <a:off x="3192560" y="957360"/>
              <a:ext cx="1259840" cy="9347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Practice Transformation</a:t>
              </a:r>
            </a:p>
          </p:txBody>
        </p:sp>
      </p:grpSp>
      <p:sp>
        <p:nvSpPr>
          <p:cNvPr id="9" name="TextBox 8"/>
          <p:cNvSpPr txBox="1"/>
          <p:nvPr/>
        </p:nvSpPr>
        <p:spPr>
          <a:xfrm>
            <a:off x="425527" y="6376511"/>
            <a:ext cx="8337473" cy="400110"/>
          </a:xfrm>
          <a:prstGeom prst="rect">
            <a:avLst/>
          </a:prstGeom>
          <a:noFill/>
        </p:spPr>
        <p:txBody>
          <a:bodyPr wrap="square" rtlCol="0">
            <a:spAutoFit/>
          </a:bodyPr>
          <a:lstStyle/>
          <a:p>
            <a:r>
              <a:rPr lang="en-US" sz="1000" dirty="0"/>
              <a:t>Wagner, E. H., </a:t>
            </a:r>
            <a:r>
              <a:rPr lang="en-US" sz="1000" dirty="0" err="1"/>
              <a:t>Flinter</a:t>
            </a:r>
            <a:r>
              <a:rPr lang="en-US" sz="1000" dirty="0"/>
              <a:t>, M., Hsu, C., </a:t>
            </a:r>
            <a:r>
              <a:rPr lang="en-US" sz="1000" dirty="0" err="1"/>
              <a:t>Cromp</a:t>
            </a:r>
            <a:r>
              <a:rPr lang="en-US" sz="1000" dirty="0"/>
              <a:t>, D., Austin, B. T., </a:t>
            </a:r>
            <a:r>
              <a:rPr lang="en-US" sz="1000" dirty="0" err="1"/>
              <a:t>Etz</a:t>
            </a:r>
            <a:r>
              <a:rPr lang="en-US" sz="1000" dirty="0"/>
              <a:t>, R., Crabtree, B. F., … </a:t>
            </a:r>
            <a:r>
              <a:rPr lang="en-US" sz="1000" dirty="0" err="1"/>
              <a:t>Ladden</a:t>
            </a:r>
            <a:r>
              <a:rPr lang="en-US" sz="1000" dirty="0"/>
              <a:t>, M. D. (2017). Effective team-based primary care: observations from innovative practices. </a:t>
            </a:r>
            <a:r>
              <a:rPr lang="en-US" sz="1000" i="1" dirty="0"/>
              <a:t>BMC family practice</a:t>
            </a:r>
            <a:r>
              <a:rPr lang="en-US" sz="1000" dirty="0"/>
              <a:t>, </a:t>
            </a:r>
            <a:r>
              <a:rPr lang="en-US" sz="1000" i="1" dirty="0"/>
              <a:t>18</a:t>
            </a:r>
            <a:r>
              <a:rPr lang="en-US" sz="1000" dirty="0"/>
              <a:t>(1), 13. doi:10.1186/s12875-017-0590-8</a:t>
            </a:r>
          </a:p>
        </p:txBody>
      </p:sp>
    </p:spTree>
    <p:extLst>
      <p:ext uri="{BB962C8B-B14F-4D97-AF65-F5344CB8AC3E}">
        <p14:creationId xmlns:p14="http://schemas.microsoft.com/office/powerpoint/2010/main" val="3855636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304800"/>
            <a:ext cx="8229600" cy="1143000"/>
          </a:xfrm>
        </p:spPr>
        <p:txBody>
          <a:bodyPr>
            <a:normAutofit fontScale="90000"/>
          </a:bodyPr>
          <a:lstStyle/>
          <a:p>
            <a:pPr algn="l"/>
            <a:r>
              <a:rPr lang="en-US" altLang="en-US" dirty="0"/>
              <a:t>BCBSM </a:t>
            </a:r>
            <a:r>
              <a:rPr lang="en-US" dirty="0"/>
              <a:t>Physician Group Incentive Program </a:t>
            </a:r>
            <a:r>
              <a:rPr lang="en-US" dirty="0" smtClean="0"/>
              <a:t>(</a:t>
            </a:r>
            <a:r>
              <a:rPr lang="en-US" altLang="en-US" dirty="0" smtClean="0"/>
              <a:t>PGIP)</a:t>
            </a:r>
            <a:endParaRPr lang="en-US" altLang="en-US" dirty="0"/>
          </a:p>
        </p:txBody>
      </p:sp>
      <p:sp>
        <p:nvSpPr>
          <p:cNvPr id="3" name="Content Placeholder 2"/>
          <p:cNvSpPr>
            <a:spLocks noGrp="1"/>
          </p:cNvSpPr>
          <p:nvPr>
            <p:ph idx="1"/>
          </p:nvPr>
        </p:nvSpPr>
        <p:spPr>
          <a:xfrm>
            <a:off x="457200" y="1219200"/>
            <a:ext cx="9067800" cy="4876800"/>
          </a:xfrm>
        </p:spPr>
        <p:txBody>
          <a:bodyPr>
            <a:normAutofit fontScale="62500" lnSpcReduction="20000"/>
          </a:bodyPr>
          <a:lstStyle/>
          <a:p>
            <a:pPr marL="109487" indent="0">
              <a:buFont typeface="Georgia" panose="02040502050405020303" pitchFamily="18" charset="0"/>
              <a:buNone/>
              <a:defRPr/>
            </a:pPr>
            <a:endParaRPr lang="en-US" sz="3100" dirty="0"/>
          </a:p>
          <a:p>
            <a:pPr marL="0" lvl="0" indent="0">
              <a:buNone/>
            </a:pPr>
            <a:r>
              <a:rPr lang="en-US" sz="4000" dirty="0" smtClean="0"/>
              <a:t>BCBSM Physician </a:t>
            </a:r>
            <a:r>
              <a:rPr lang="en-US" sz="4000" dirty="0"/>
              <a:t>Group Incentive Program (PGIP), established </a:t>
            </a:r>
            <a:r>
              <a:rPr lang="en-US" sz="4000" dirty="0" smtClean="0"/>
              <a:t>in 2005:</a:t>
            </a:r>
          </a:p>
          <a:p>
            <a:pPr lvl="0"/>
            <a:endParaRPr lang="en-US" sz="4000" dirty="0"/>
          </a:p>
          <a:p>
            <a:pPr lvl="0"/>
            <a:r>
              <a:rPr lang="en-US" sz="4000" dirty="0"/>
              <a:t>Supports provider partnership and transformation</a:t>
            </a:r>
          </a:p>
          <a:p>
            <a:pPr lvl="1"/>
            <a:r>
              <a:rPr lang="en-US" sz="3400" dirty="0"/>
              <a:t>Brings together &gt;40 Physician Organizations (POs) </a:t>
            </a:r>
          </a:p>
          <a:p>
            <a:pPr lvl="1"/>
            <a:r>
              <a:rPr lang="en-US" sz="3400" dirty="0"/>
              <a:t>“Combination of incentive reward payments to POs and value-based reimbursement for individual physicians to ensure providers have the financial support needed to succeed</a:t>
            </a:r>
            <a:r>
              <a:rPr lang="en-US" sz="3400" dirty="0" smtClean="0"/>
              <a:t>”</a:t>
            </a:r>
          </a:p>
          <a:p>
            <a:pPr lvl="1"/>
            <a:endParaRPr lang="en-US" sz="3400" dirty="0"/>
          </a:p>
          <a:p>
            <a:pPr lvl="0"/>
            <a:r>
              <a:rPr lang="en-US" sz="4000" dirty="0"/>
              <a:t>Encourages all payer </a:t>
            </a:r>
            <a:r>
              <a:rPr lang="en-US" sz="4000" dirty="0" smtClean="0"/>
              <a:t>collaboration</a:t>
            </a:r>
          </a:p>
          <a:p>
            <a:pPr lvl="0"/>
            <a:endParaRPr lang="en-US" sz="4000" dirty="0"/>
          </a:p>
          <a:p>
            <a:pPr lvl="0"/>
            <a:r>
              <a:rPr lang="en-US" sz="4000" dirty="0"/>
              <a:t>Motto of “relentless incrementalism”</a:t>
            </a:r>
          </a:p>
          <a:p>
            <a:pPr lvl="1"/>
            <a:r>
              <a:rPr lang="en-US" sz="3400" dirty="0"/>
              <a:t>Designs initiatives to support and reward step-by-step progress</a:t>
            </a:r>
            <a:endParaRPr lang="en-US" sz="2600" dirty="0"/>
          </a:p>
        </p:txBody>
      </p:sp>
      <p:sp>
        <p:nvSpPr>
          <p:cNvPr id="4" name="TextBox 3">
            <a:extLst>
              <a:ext uri="{FF2B5EF4-FFF2-40B4-BE49-F238E27FC236}">
                <a16:creationId xmlns:a16="http://schemas.microsoft.com/office/drawing/2014/main" id="{3DFC3BAE-97A4-444F-A78C-1076AA872A66}"/>
              </a:ext>
            </a:extLst>
          </p:cNvPr>
          <p:cNvSpPr txBox="1"/>
          <p:nvPr/>
        </p:nvSpPr>
        <p:spPr>
          <a:xfrm>
            <a:off x="457200" y="5821363"/>
            <a:ext cx="7239000" cy="1738938"/>
          </a:xfrm>
          <a:prstGeom prst="rect">
            <a:avLst/>
          </a:prstGeom>
          <a:noFill/>
        </p:spPr>
        <p:txBody>
          <a:bodyPr wrap="square" rtlCol="0">
            <a:spAutoFit/>
          </a:bodyPr>
          <a:lstStyle/>
          <a:p>
            <a:r>
              <a:rPr lang="en-US" sz="1000" dirty="0"/>
              <a:t>About the Physician Group Incentive Program. Accessed 9/28/217. </a:t>
            </a:r>
            <a:r>
              <a:rPr lang="en-US" sz="1000" dirty="0">
                <a:hlinkClick r:id="rId3"/>
              </a:rPr>
              <a:t>http://www.bcbsm.com/providers/value-partnerships/physician-group-incentive-prog.html</a:t>
            </a:r>
            <a:endParaRPr lang="en-US" sz="1000" dirty="0"/>
          </a:p>
          <a:p>
            <a:r>
              <a:rPr lang="en-US" sz="1050" dirty="0"/>
              <a:t>The Impact of Primary Care Practice Transformation on Cost, Quality, and Utilization A SYSTEMATIC REVIEW OF RESEARCH PUBLISHED IN 2016.  Patient-Centered Primary Care Collaborative.  July 2017. </a:t>
            </a:r>
            <a:r>
              <a:rPr lang="en-US" sz="1050" dirty="0">
                <a:hlinkClick r:id="rId4"/>
              </a:rPr>
              <a:t>https://www.pcpcc.org/sites/default/files/resources/pcmh_evidence_report_08-1-17%20FINAL.pdf</a:t>
            </a:r>
            <a:endParaRPr lang="en-US" sz="1050" dirty="0"/>
          </a:p>
          <a:p>
            <a:endParaRPr lang="en-US" dirty="0"/>
          </a:p>
          <a:p>
            <a:endParaRPr lang="en-US" dirty="0"/>
          </a:p>
          <a:p>
            <a:endParaRPr lang="en-US" dirty="0"/>
          </a:p>
        </p:txBody>
      </p:sp>
    </p:spTree>
    <p:extLst>
      <p:ext uri="{BB962C8B-B14F-4D97-AF65-F5344CB8AC3E}">
        <p14:creationId xmlns:p14="http://schemas.microsoft.com/office/powerpoint/2010/main" val="376737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a:r>
              <a:rPr lang="en-US" altLang="en-US" dirty="0"/>
              <a:t>BCBSM PGIP PCMH and PCMH-N</a:t>
            </a:r>
          </a:p>
        </p:txBody>
      </p:sp>
      <p:sp>
        <p:nvSpPr>
          <p:cNvPr id="3" name="Content Placeholder 2"/>
          <p:cNvSpPr>
            <a:spLocks noGrp="1"/>
          </p:cNvSpPr>
          <p:nvPr>
            <p:ph idx="1"/>
          </p:nvPr>
        </p:nvSpPr>
        <p:spPr>
          <a:xfrm>
            <a:off x="519289" y="1295400"/>
            <a:ext cx="8229600" cy="4142264"/>
          </a:xfrm>
        </p:spPr>
        <p:txBody>
          <a:bodyPr>
            <a:normAutofit fontScale="70000" lnSpcReduction="20000"/>
          </a:bodyPr>
          <a:lstStyle/>
          <a:p>
            <a:pPr marL="109487" indent="0">
              <a:buFont typeface="Georgia" panose="02040502050405020303" pitchFamily="18" charset="0"/>
              <a:buNone/>
              <a:defRPr/>
            </a:pPr>
            <a:endParaRPr lang="en-US" sz="3100" dirty="0"/>
          </a:p>
          <a:p>
            <a:r>
              <a:rPr lang="en-US" sz="4000" dirty="0"/>
              <a:t>BCBSM’s Patient-Centered Medical Home program </a:t>
            </a:r>
          </a:p>
          <a:p>
            <a:pPr lvl="1"/>
            <a:r>
              <a:rPr lang="en-US" sz="3600" dirty="0"/>
              <a:t>Largest recognition program in the country</a:t>
            </a:r>
          </a:p>
          <a:p>
            <a:pPr lvl="1"/>
            <a:r>
              <a:rPr lang="en-US" sz="3600" dirty="0"/>
              <a:t>Practices adopt PCMH capabilities and tools to transform physician practices	 </a:t>
            </a:r>
          </a:p>
          <a:p>
            <a:pPr lvl="1"/>
            <a:r>
              <a:rPr lang="en-US" sz="3600" b="1" dirty="0"/>
              <a:t>EVERY YEAR</a:t>
            </a:r>
            <a:r>
              <a:rPr lang="en-US" sz="3600" dirty="0"/>
              <a:t>, practices are scored on capabilities, quality and use to earn PCMH designation </a:t>
            </a:r>
          </a:p>
          <a:p>
            <a:pPr lvl="2"/>
            <a:r>
              <a:rPr lang="en-US" sz="3200" dirty="0"/>
              <a:t>Continuous improvement necessary</a:t>
            </a:r>
          </a:p>
          <a:p>
            <a:pPr lvl="1"/>
            <a:r>
              <a:rPr lang="en-US" sz="3600" dirty="0"/>
              <a:t>PCMH-designated practices receive Value-Based Reimbursement</a:t>
            </a:r>
            <a:r>
              <a:rPr lang="en-US" dirty="0"/>
              <a:t> </a:t>
            </a:r>
          </a:p>
          <a:p>
            <a:pPr lvl="1"/>
            <a:r>
              <a:rPr lang="en-US" sz="3600" dirty="0"/>
              <a:t>Other health plans often reward this achievement</a:t>
            </a:r>
          </a:p>
          <a:p>
            <a:pPr lvl="0"/>
            <a:endParaRPr lang="en-US" sz="4000" dirty="0"/>
          </a:p>
          <a:p>
            <a:pPr lvl="0"/>
            <a:endParaRPr lang="en-US" sz="4000" dirty="0"/>
          </a:p>
        </p:txBody>
      </p:sp>
      <p:sp>
        <p:nvSpPr>
          <p:cNvPr id="4" name="TextBox 3">
            <a:extLst>
              <a:ext uri="{FF2B5EF4-FFF2-40B4-BE49-F238E27FC236}">
                <a16:creationId xmlns:a16="http://schemas.microsoft.com/office/drawing/2014/main" id="{3DFC3BAE-97A4-444F-A78C-1076AA872A66}"/>
              </a:ext>
            </a:extLst>
          </p:cNvPr>
          <p:cNvSpPr txBox="1"/>
          <p:nvPr/>
        </p:nvSpPr>
        <p:spPr>
          <a:xfrm>
            <a:off x="443060" y="6172200"/>
            <a:ext cx="7239000" cy="738664"/>
          </a:xfrm>
          <a:prstGeom prst="rect">
            <a:avLst/>
          </a:prstGeom>
          <a:noFill/>
        </p:spPr>
        <p:txBody>
          <a:bodyPr wrap="square" rtlCol="0">
            <a:spAutoFit/>
          </a:bodyPr>
          <a:lstStyle/>
          <a:p>
            <a:r>
              <a:rPr lang="en-US" sz="1050" b="1" dirty="0">
                <a:hlinkClick r:id="rId2"/>
              </a:rPr>
              <a:t>http://www.bcbsm.com/content/dam/public/Providers/Documents/value/patient-centered-medical-home-fact-sheet.pdf</a:t>
            </a:r>
            <a:endParaRPr lang="en-US" sz="1050" b="1" dirty="0"/>
          </a:p>
          <a:p>
            <a:r>
              <a:rPr lang="en-US" sz="1050" b="1" dirty="0"/>
              <a:t>Models of Care.  Blue Cross Blue Shield of Michigan website.  Accessed 9/28/217.  </a:t>
            </a:r>
            <a:r>
              <a:rPr lang="en-US" sz="1050" dirty="0">
                <a:hlinkClick r:id="rId3"/>
              </a:rPr>
              <a:t>http://www.bcbsm.com/providers/value-partnerships/physician-group-incentive-prog/models-of-care.html</a:t>
            </a:r>
            <a:endParaRPr lang="en-US" sz="1050" dirty="0"/>
          </a:p>
          <a:p>
            <a:endParaRPr lang="en-US" sz="1050" dirty="0"/>
          </a:p>
        </p:txBody>
      </p:sp>
      <p:graphicFrame>
        <p:nvGraphicFramePr>
          <p:cNvPr id="2" name="Diagram 1">
            <a:extLst>
              <a:ext uri="{FF2B5EF4-FFF2-40B4-BE49-F238E27FC236}">
                <a16:creationId xmlns:a16="http://schemas.microsoft.com/office/drawing/2014/main" id="{E187282D-F5C2-4A49-BA97-35EF38D8DDB9}"/>
              </a:ext>
            </a:extLst>
          </p:cNvPr>
          <p:cNvGraphicFramePr/>
          <p:nvPr>
            <p:extLst>
              <p:ext uri="{D42A27DB-BD31-4B8C-83A1-F6EECF244321}">
                <p14:modId xmlns:p14="http://schemas.microsoft.com/office/powerpoint/2010/main" val="3674569319"/>
              </p:ext>
            </p:extLst>
          </p:nvPr>
        </p:nvGraphicFramePr>
        <p:xfrm>
          <a:off x="329154" y="3124200"/>
          <a:ext cx="8839199" cy="505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8367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29658" y="304800"/>
            <a:ext cx="7772400" cy="1143000"/>
          </a:xfrm>
        </p:spPr>
        <p:txBody>
          <a:bodyPr/>
          <a:lstStyle/>
          <a:p>
            <a:pPr eaLnBrk="1" hangingPunct="1"/>
            <a:r>
              <a:rPr lang="en-US" altLang="en-US" dirty="0">
                <a:cs typeface="Times New Roman" panose="02020603050405020304" pitchFamily="18" charset="0"/>
              </a:rPr>
              <a:t>The PGIP PCMH Capabilities</a:t>
            </a:r>
          </a:p>
        </p:txBody>
      </p:sp>
      <p:sp>
        <p:nvSpPr>
          <p:cNvPr id="7171" name="Rectangle 3"/>
          <p:cNvSpPr>
            <a:spLocks noGrp="1" noChangeArrowheads="1"/>
          </p:cNvSpPr>
          <p:nvPr>
            <p:ph type="body" idx="1"/>
          </p:nvPr>
        </p:nvSpPr>
        <p:spPr>
          <a:xfrm>
            <a:off x="429658" y="1295400"/>
            <a:ext cx="3581400" cy="4648200"/>
          </a:xfrm>
        </p:spPr>
        <p:txBody>
          <a:bodyPr>
            <a:normAutofit fontScale="92500" lnSpcReduction="10000"/>
          </a:bodyPr>
          <a:lstStyle/>
          <a:p>
            <a:r>
              <a:rPr lang="en-US" altLang="en-US" sz="2400" dirty="0"/>
              <a:t>Patient-Provider Partnership</a:t>
            </a:r>
          </a:p>
          <a:p>
            <a:r>
              <a:rPr lang="en-US" altLang="en-US" sz="2400" b="1" dirty="0">
                <a:solidFill>
                  <a:srgbClr val="0070C0"/>
                </a:solidFill>
              </a:rPr>
              <a:t>Patient Registry</a:t>
            </a:r>
          </a:p>
          <a:p>
            <a:r>
              <a:rPr lang="en-US" altLang="en-US" sz="2400" dirty="0"/>
              <a:t>Performance Reporting</a:t>
            </a:r>
          </a:p>
          <a:p>
            <a:r>
              <a:rPr lang="en-US" altLang="en-US" sz="2400" b="1" dirty="0">
                <a:solidFill>
                  <a:srgbClr val="0070C0"/>
                </a:solidFill>
              </a:rPr>
              <a:t>Individual Care Management</a:t>
            </a:r>
          </a:p>
          <a:p>
            <a:r>
              <a:rPr lang="en-US" altLang="en-US" sz="2400" dirty="0"/>
              <a:t>Extended Access</a:t>
            </a:r>
          </a:p>
          <a:p>
            <a:r>
              <a:rPr lang="en-US" altLang="en-US" sz="2400" dirty="0"/>
              <a:t>Test Results Tracking and Follow-Up</a:t>
            </a:r>
          </a:p>
          <a:p>
            <a:r>
              <a:rPr lang="en-US" altLang="en-US" sz="2400" dirty="0"/>
              <a:t>Electronic Prescribing and Management of Controlled Substance Prescriptions</a:t>
            </a:r>
          </a:p>
          <a:p>
            <a:pPr eaLnBrk="1" hangingPunct="1">
              <a:buFont typeface="Arial" panose="020B0604020202020204" pitchFamily="34" charset="0"/>
              <a:buChar char="•"/>
            </a:pPr>
            <a:endParaRPr lang="en-US" altLang="en-US" sz="2400" dirty="0"/>
          </a:p>
          <a:p>
            <a:pPr eaLnBrk="1" hangingPunct="1">
              <a:buFont typeface="Arial" panose="020B0604020202020204" pitchFamily="34" charset="0"/>
              <a:buChar char="•"/>
            </a:pPr>
            <a:endParaRPr lang="en-US" altLang="en-US" sz="2400" dirty="0"/>
          </a:p>
        </p:txBody>
      </p:sp>
      <p:sp>
        <p:nvSpPr>
          <p:cNvPr id="7172" name="Rectangle 3"/>
          <p:cNvSpPr txBox="1">
            <a:spLocks noChangeArrowheads="1"/>
          </p:cNvSpPr>
          <p:nvPr/>
        </p:nvSpPr>
        <p:spPr bwMode="auto">
          <a:xfrm>
            <a:off x="4495800" y="1283465"/>
            <a:ext cx="3581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657225" indent="-246063"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922338" indent="-219075"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179513" indent="-200025"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1389063" indent="-182563" eaLnBrk="0" hangingPunct="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18462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3034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27606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2178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buClrTx/>
              <a:buFont typeface="Arial" panose="020B0604020202020204" pitchFamily="34" charset="0"/>
              <a:buChar char="•"/>
            </a:pPr>
            <a:r>
              <a:rPr lang="en-US" altLang="en-US" sz="2400" dirty="0">
                <a:latin typeface="+mn-lt"/>
              </a:rPr>
              <a:t>Preventive Services</a:t>
            </a:r>
          </a:p>
          <a:p>
            <a:pPr marL="342900" indent="-342900" eaLnBrk="1" hangingPunct="1">
              <a:spcBef>
                <a:spcPct val="20000"/>
              </a:spcBef>
              <a:buClrTx/>
              <a:buFont typeface="Arial" panose="020B0604020202020204" pitchFamily="34" charset="0"/>
              <a:buChar char="•"/>
            </a:pPr>
            <a:r>
              <a:rPr lang="en-US" altLang="en-US" sz="2400" b="1" dirty="0">
                <a:solidFill>
                  <a:srgbClr val="0070C0"/>
                </a:solidFill>
                <a:latin typeface="+mn-lt"/>
              </a:rPr>
              <a:t>Linkage to Community Services</a:t>
            </a:r>
          </a:p>
          <a:p>
            <a:pPr marL="342900" indent="-342900" eaLnBrk="1" hangingPunct="1">
              <a:spcBef>
                <a:spcPct val="20000"/>
              </a:spcBef>
              <a:buClrTx/>
              <a:buFont typeface="Arial" panose="020B0604020202020204" pitchFamily="34" charset="0"/>
              <a:buChar char="•"/>
            </a:pPr>
            <a:r>
              <a:rPr lang="en-US" altLang="en-US" sz="2400" b="1" dirty="0">
                <a:solidFill>
                  <a:srgbClr val="0070C0"/>
                </a:solidFill>
                <a:latin typeface="+mn-lt"/>
              </a:rPr>
              <a:t>Self-Management Support</a:t>
            </a:r>
          </a:p>
          <a:p>
            <a:pPr eaLnBrk="1" hangingPunct="1">
              <a:buClrTx/>
              <a:buFont typeface="Arial" panose="020B0604020202020204" pitchFamily="34" charset="0"/>
              <a:buChar char="•"/>
            </a:pPr>
            <a:r>
              <a:rPr lang="en-US" altLang="en-US" sz="2400" dirty="0">
                <a:latin typeface="+mn-lt"/>
              </a:rPr>
              <a:t>Patient Web Portal</a:t>
            </a:r>
          </a:p>
          <a:p>
            <a:pPr marL="342900" indent="-342900" eaLnBrk="1" hangingPunct="1">
              <a:spcBef>
                <a:spcPct val="20000"/>
              </a:spcBef>
              <a:buClrTx/>
              <a:buFont typeface="Arial" panose="020B0604020202020204" pitchFamily="34" charset="0"/>
              <a:buChar char="•"/>
            </a:pPr>
            <a:r>
              <a:rPr lang="en-US" altLang="en-US" sz="2400" b="1" dirty="0">
                <a:solidFill>
                  <a:srgbClr val="0070C0"/>
                </a:solidFill>
                <a:latin typeface="+mn-lt"/>
              </a:rPr>
              <a:t>Coordination of Care</a:t>
            </a:r>
          </a:p>
          <a:p>
            <a:pPr eaLnBrk="1" hangingPunct="1">
              <a:buClrTx/>
              <a:buFont typeface="Arial" panose="020B0604020202020204" pitchFamily="34" charset="0"/>
              <a:buChar char="•"/>
            </a:pPr>
            <a:r>
              <a:rPr lang="en-US" altLang="en-US" sz="2400" dirty="0">
                <a:latin typeface="+mn-lt"/>
              </a:rPr>
              <a:t>Specialist Pre-Consultation and Referral Process</a:t>
            </a:r>
          </a:p>
          <a:p>
            <a:pPr eaLnBrk="1" hangingPunct="1">
              <a:buFont typeface="Arial" panose="020B0604020202020204" pitchFamily="34" charset="0"/>
              <a:buChar char="•"/>
            </a:pPr>
            <a:endParaRPr lang="en-US" altLang="en-US" sz="2400" dirty="0"/>
          </a:p>
          <a:p>
            <a:pPr eaLnBrk="1" hangingPunct="1">
              <a:buFont typeface="Arial" panose="020B0604020202020204" pitchFamily="34" charset="0"/>
              <a:buChar char="•"/>
            </a:pPr>
            <a:endParaRPr lang="en-US" altLang="en-US" sz="2400" dirty="0"/>
          </a:p>
          <a:p>
            <a:pPr eaLnBrk="1" hangingPunct="1">
              <a:buFont typeface="Arial" panose="020B0604020202020204" pitchFamily="34" charset="0"/>
              <a:buChar char="•"/>
            </a:pPr>
            <a:endParaRPr lang="en-US" altLang="en-US" sz="2400" dirty="0"/>
          </a:p>
        </p:txBody>
      </p:sp>
      <p:sp>
        <p:nvSpPr>
          <p:cNvPr id="2" name="Rectangle 1"/>
          <p:cNvSpPr/>
          <p:nvPr/>
        </p:nvSpPr>
        <p:spPr>
          <a:xfrm>
            <a:off x="417723" y="6019800"/>
            <a:ext cx="7772400" cy="553998"/>
          </a:xfrm>
          <a:prstGeom prst="rect">
            <a:avLst/>
          </a:prstGeom>
        </p:spPr>
        <p:txBody>
          <a:bodyPr wrap="square">
            <a:spAutoFit/>
          </a:bodyPr>
          <a:lstStyle/>
          <a:p>
            <a:pPr marL="107950">
              <a:defRPr/>
            </a:pPr>
            <a:r>
              <a:rPr lang="en-US" altLang="en-US" sz="1000" dirty="0">
                <a:cs typeface="Times New Roman" pitchFamily="18" charset="0"/>
              </a:rPr>
              <a:t>BCBSM Physician Group Incentive </a:t>
            </a:r>
            <a:r>
              <a:rPr lang="en-US" altLang="en-US" sz="1000" dirty="0" smtClean="0">
                <a:cs typeface="Times New Roman" pitchFamily="18" charset="0"/>
              </a:rPr>
              <a:t>Program, Patient-Centered </a:t>
            </a:r>
            <a:r>
              <a:rPr lang="en-US" altLang="en-US" sz="1000" dirty="0">
                <a:cs typeface="Times New Roman" pitchFamily="18" charset="0"/>
              </a:rPr>
              <a:t>medical Home and Patient-Centered Medical Home – Neighbor</a:t>
            </a:r>
          </a:p>
          <a:p>
            <a:pPr marL="107950">
              <a:defRPr/>
            </a:pPr>
            <a:r>
              <a:rPr lang="en-US" altLang="en-US" sz="1000" dirty="0">
                <a:cs typeface="Times New Roman" pitchFamily="18" charset="0"/>
              </a:rPr>
              <a:t>Domains of </a:t>
            </a:r>
            <a:r>
              <a:rPr lang="en-US" altLang="en-US" sz="1000" dirty="0" smtClean="0">
                <a:cs typeface="Times New Roman" pitchFamily="18" charset="0"/>
              </a:rPr>
              <a:t>Functions; Interpretative Guideline; 2018-2019</a:t>
            </a:r>
            <a:endParaRPr lang="en-US" altLang="en-US" sz="1000" dirty="0">
              <a:latin typeface="Times New Roman" pitchFamily="18" charset="0"/>
              <a:cs typeface="Times New Roman" pitchFamily="18" charset="0"/>
            </a:endParaRPr>
          </a:p>
          <a:p>
            <a:pPr marL="107950">
              <a:defRPr/>
            </a:pPr>
            <a:r>
              <a:rPr lang="en-US" altLang="en-US" sz="1000" b="1" i="1" u="sng" dirty="0">
                <a:solidFill>
                  <a:schemeClr val="accent6">
                    <a:lumMod val="50000"/>
                  </a:schemeClr>
                </a:solidFill>
                <a:hlinkClick r:id="rId3"/>
              </a:rPr>
              <a:t>Value Partnerships – Improving Health Care in Michigan</a:t>
            </a:r>
            <a:endParaRPr lang="en-US" altLang="en-US" sz="1000" dirty="0">
              <a:solidFill>
                <a:schemeClr val="accent6">
                  <a:lumMod val="50000"/>
                </a:schemeClr>
              </a:solidFill>
            </a:endParaRPr>
          </a:p>
        </p:txBody>
      </p:sp>
    </p:spTree>
    <p:extLst>
      <p:ext uri="{BB962C8B-B14F-4D97-AF65-F5344CB8AC3E}">
        <p14:creationId xmlns:p14="http://schemas.microsoft.com/office/powerpoint/2010/main" val="96455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533400"/>
            <a:ext cx="8229600" cy="1066800"/>
          </a:xfrm>
        </p:spPr>
        <p:txBody>
          <a:bodyPr/>
          <a:lstStyle/>
          <a:p>
            <a:r>
              <a:rPr lang="en-US" altLang="en-US" dirty="0"/>
              <a:t>2.0 Patient Registry</a:t>
            </a:r>
          </a:p>
        </p:txBody>
      </p:sp>
      <p:sp>
        <p:nvSpPr>
          <p:cNvPr id="11267" name="Content Placeholder 2"/>
          <p:cNvSpPr>
            <a:spLocks noGrp="1"/>
          </p:cNvSpPr>
          <p:nvPr>
            <p:ph idx="1"/>
          </p:nvPr>
        </p:nvSpPr>
        <p:spPr>
          <a:xfrm>
            <a:off x="381000" y="1447800"/>
            <a:ext cx="8229600" cy="4724400"/>
          </a:xfrm>
        </p:spPr>
        <p:txBody>
          <a:bodyPr>
            <a:normAutofit/>
          </a:bodyPr>
          <a:lstStyle/>
          <a:p>
            <a:pPr marL="107950" indent="0">
              <a:buFont typeface="Georgia" panose="02040502050405020303" pitchFamily="18" charset="0"/>
              <a:buNone/>
            </a:pPr>
            <a:r>
              <a:rPr lang="en-US" sz="1600" b="1" dirty="0"/>
              <a:t>Goal:</a:t>
            </a:r>
          </a:p>
          <a:p>
            <a:pPr marL="565150" indent="-457200"/>
            <a:r>
              <a:rPr lang="en-US" sz="1600" dirty="0"/>
              <a:t>Enable providers to manage their patients both at the population level and at point of care through use of a comprehensive patient registry </a:t>
            </a:r>
          </a:p>
          <a:p>
            <a:pPr marL="107950" indent="0">
              <a:buNone/>
            </a:pPr>
            <a:endParaRPr lang="en-US" sz="1600" dirty="0"/>
          </a:p>
          <a:p>
            <a:pPr marL="107950" indent="0">
              <a:buFont typeface="Georgia" panose="02040502050405020303" pitchFamily="18" charset="0"/>
              <a:buNone/>
            </a:pPr>
            <a:r>
              <a:rPr lang="en-US" altLang="en-US" sz="1600" b="1" dirty="0"/>
              <a:t>Capabilities: </a:t>
            </a:r>
          </a:p>
          <a:p>
            <a:pPr marL="565150" indent="-457200"/>
            <a:r>
              <a:rPr lang="en-US" altLang="en-US" sz="1600" dirty="0"/>
              <a:t>A paper or electronic all-payer registry is being used to manage all established patients in the Practice Unit </a:t>
            </a:r>
          </a:p>
          <a:p>
            <a:pPr marL="565150" indent="-457200"/>
            <a:r>
              <a:rPr lang="en-US" altLang="en-US" sz="1600" dirty="0"/>
              <a:t>Registry incorporates evidence-based care guidelines</a:t>
            </a:r>
          </a:p>
          <a:p>
            <a:pPr marL="565150" indent="-457200"/>
            <a:r>
              <a:rPr lang="en-US" altLang="en-US" sz="1600" dirty="0"/>
              <a:t>Registry information is available and in use by the Practice Unit team at the point of care</a:t>
            </a:r>
          </a:p>
          <a:p>
            <a:pPr marL="565150" indent="-457200"/>
            <a:r>
              <a:rPr lang="en-US" altLang="en-US" sz="1600" dirty="0"/>
              <a:t>Registry is being used to flag gaps in care for every patient currently in the registry</a:t>
            </a:r>
          </a:p>
          <a:p>
            <a:pPr marL="565150" indent="-457200"/>
            <a:r>
              <a:rPr lang="en-US" altLang="en-US" sz="1600" dirty="0"/>
              <a:t>Registry is fully electronic, comprehensive and integrated, with analytic capabilities</a:t>
            </a:r>
          </a:p>
          <a:p>
            <a:pPr marL="565150" indent="-457200"/>
            <a:r>
              <a:rPr lang="en-US" altLang="en-US" sz="1600" dirty="0"/>
              <a:t>Registry incorporates preventive services guidelines and is being used to generate routine, systematic communication to all patients in the practice regarding needed preventive services</a:t>
            </a:r>
          </a:p>
          <a:p>
            <a:pPr marL="565150" indent="-457200"/>
            <a:r>
              <a:rPr lang="en-US" altLang="en-US" sz="1600" dirty="0"/>
              <a:t>Registry contains information identifying the individual care manager for every patient currently in the registry who has an assigned care manager</a:t>
            </a:r>
          </a:p>
          <a:p>
            <a:pPr marL="457200" lvl="1" indent="0">
              <a:buNone/>
            </a:pPr>
            <a:endParaRPr lang="en-US" altLang="en-US" dirty="0"/>
          </a:p>
          <a:p>
            <a:pPr lvl="1"/>
            <a:endParaRPr lang="en-US" altLang="en-US" dirty="0"/>
          </a:p>
        </p:txBody>
      </p:sp>
    </p:spTree>
    <p:extLst>
      <p:ext uri="{BB962C8B-B14F-4D97-AF65-F5344CB8AC3E}">
        <p14:creationId xmlns:p14="http://schemas.microsoft.com/office/powerpoint/2010/main" val="3958876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533400"/>
            <a:ext cx="8229600" cy="1066800"/>
          </a:xfrm>
        </p:spPr>
        <p:txBody>
          <a:bodyPr/>
          <a:lstStyle/>
          <a:p>
            <a:r>
              <a:rPr lang="en-US" altLang="en-US" dirty="0"/>
              <a:t>4.0 Individual Care Management</a:t>
            </a:r>
          </a:p>
        </p:txBody>
      </p:sp>
      <p:sp>
        <p:nvSpPr>
          <p:cNvPr id="11267" name="Content Placeholder 2"/>
          <p:cNvSpPr>
            <a:spLocks noGrp="1"/>
          </p:cNvSpPr>
          <p:nvPr>
            <p:ph idx="1"/>
          </p:nvPr>
        </p:nvSpPr>
        <p:spPr>
          <a:xfrm>
            <a:off x="304800" y="1597572"/>
            <a:ext cx="8229600" cy="4267200"/>
          </a:xfrm>
        </p:spPr>
        <p:txBody>
          <a:bodyPr>
            <a:normAutofit lnSpcReduction="10000"/>
          </a:bodyPr>
          <a:lstStyle/>
          <a:p>
            <a:pPr marL="107950" indent="0">
              <a:buFont typeface="Georgia" panose="02040502050405020303" pitchFamily="18" charset="0"/>
              <a:buNone/>
            </a:pPr>
            <a:r>
              <a:rPr lang="en-US" sz="1600" b="1" dirty="0"/>
              <a:t>Goal:</a:t>
            </a:r>
          </a:p>
          <a:p>
            <a:pPr marL="565150" indent="-457200"/>
            <a:r>
              <a:rPr lang="en-US" sz="1600" dirty="0"/>
              <a:t>Patients receive organized, planned care that also empowers them to take greater responsibility for their health</a:t>
            </a:r>
          </a:p>
          <a:p>
            <a:pPr marL="107950" indent="0">
              <a:buNone/>
            </a:pPr>
            <a:endParaRPr lang="en-US" sz="1600" dirty="0"/>
          </a:p>
          <a:p>
            <a:pPr marL="107950" indent="0">
              <a:buNone/>
            </a:pPr>
            <a:r>
              <a:rPr lang="en-US" altLang="en-US" sz="1600" b="1" dirty="0"/>
              <a:t>Capabilities: </a:t>
            </a:r>
          </a:p>
          <a:p>
            <a:pPr marL="393700" indent="-285750"/>
            <a:r>
              <a:rPr lang="en-US" altLang="en-US" sz="1600" dirty="0"/>
              <a:t>Practice Unit has developed an integrated team of multi-disciplinary providers and a systematic approach is in place to deliver coordinated care management services that address patients' full range of health care needs for the patient population selected for initial focus</a:t>
            </a:r>
          </a:p>
          <a:p>
            <a:pPr marL="393700" indent="-285750"/>
            <a:r>
              <a:rPr lang="en-US" altLang="en-US" sz="1600" dirty="0"/>
              <a:t>Medication review and management is provided at every visit for all patients with conditions requiring management</a:t>
            </a:r>
          </a:p>
          <a:p>
            <a:pPr marL="393700" indent="-285750"/>
            <a:r>
              <a:rPr lang="en-US" altLang="en-US" sz="1600" dirty="0"/>
              <a:t>Systematic process is in place to identify patients who would benefit from care management services based on clinical conditions and ED, inpatient, and other service use</a:t>
            </a:r>
          </a:p>
          <a:p>
            <a:pPr marL="393700" indent="-285750"/>
            <a:r>
              <a:rPr lang="en-US" altLang="en-US" sz="1600" dirty="0"/>
              <a:t>Systematic process is in place to inform patients about availability of care management services</a:t>
            </a:r>
          </a:p>
          <a:p>
            <a:pPr marL="393700" indent="-285750"/>
            <a:r>
              <a:rPr lang="en-US" altLang="en-US" sz="1600" dirty="0"/>
              <a:t>Multi-disciplinary team meetings are held regularly to conduct patient case reviews, with development and review of comprehensive care plans for medically complex patients</a:t>
            </a:r>
          </a:p>
          <a:p>
            <a:pPr marL="107950" indent="0">
              <a:buNone/>
            </a:pPr>
            <a:endParaRPr lang="en-US" altLang="en-US" sz="1800" dirty="0"/>
          </a:p>
          <a:p>
            <a:pPr lvl="1"/>
            <a:endParaRPr lang="en-US" altLang="en-US" dirty="0"/>
          </a:p>
        </p:txBody>
      </p:sp>
    </p:spTree>
    <p:extLst>
      <p:ext uri="{BB962C8B-B14F-4D97-AF65-F5344CB8AC3E}">
        <p14:creationId xmlns:p14="http://schemas.microsoft.com/office/powerpoint/2010/main" val="1770469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609600"/>
            <a:ext cx="8229600" cy="1066800"/>
          </a:xfrm>
        </p:spPr>
        <p:txBody>
          <a:bodyPr>
            <a:normAutofit fontScale="90000"/>
          </a:bodyPr>
          <a:lstStyle/>
          <a:p>
            <a:pPr algn="ctr"/>
            <a:r>
              <a:rPr lang="en-US" altLang="en-US" dirty="0"/>
              <a:t>10.0 Linkage to Community Services</a:t>
            </a:r>
          </a:p>
        </p:txBody>
      </p:sp>
      <p:sp>
        <p:nvSpPr>
          <p:cNvPr id="12291" name="Content Placeholder 2"/>
          <p:cNvSpPr>
            <a:spLocks noGrp="1"/>
          </p:cNvSpPr>
          <p:nvPr>
            <p:ph idx="1"/>
          </p:nvPr>
        </p:nvSpPr>
        <p:spPr>
          <a:xfrm>
            <a:off x="381000" y="1676400"/>
            <a:ext cx="8229600" cy="4324350"/>
          </a:xfrm>
        </p:spPr>
        <p:txBody>
          <a:bodyPr>
            <a:normAutofit lnSpcReduction="10000"/>
          </a:bodyPr>
          <a:lstStyle/>
          <a:p>
            <a:pPr marL="107950" indent="0">
              <a:buFont typeface="Georgia" panose="02040502050405020303" pitchFamily="18" charset="0"/>
              <a:buNone/>
            </a:pPr>
            <a:r>
              <a:rPr lang="en-US" altLang="en-US" sz="1600" b="1" dirty="0"/>
              <a:t>Goal:</a:t>
            </a:r>
          </a:p>
          <a:p>
            <a:pPr marL="565150" indent="-457200"/>
            <a:r>
              <a:rPr lang="en-US" sz="1600" dirty="0"/>
              <a:t>Expand the PCMH-Neighborhood to include community resources. Incorporate use of community resources into patients’ care plans and assist patients in accessing community services </a:t>
            </a:r>
          </a:p>
          <a:p>
            <a:pPr marL="107950" indent="0">
              <a:buNone/>
            </a:pPr>
            <a:endParaRPr lang="en-US" sz="1600" dirty="0"/>
          </a:p>
          <a:p>
            <a:pPr marL="107950" indent="0">
              <a:buNone/>
            </a:pPr>
            <a:r>
              <a:rPr lang="en-US" sz="1600" b="1" dirty="0"/>
              <a:t>Capabilities: </a:t>
            </a:r>
          </a:p>
          <a:p>
            <a:pPr marL="565150" indent="-457200"/>
            <a:r>
              <a:rPr lang="en-US" sz="1600" dirty="0"/>
              <a:t>PO has conducted a comprehensive review of community resources for the geographic population that they serve, in conjunction with Practice Units</a:t>
            </a:r>
          </a:p>
          <a:p>
            <a:pPr marL="565150" indent="-457200"/>
            <a:r>
              <a:rPr lang="en-US" sz="1600" dirty="0"/>
              <a:t>PO in conjunction with Practice Units has established collaborative relationships with appropriate community-based agencies and organizations</a:t>
            </a:r>
          </a:p>
          <a:p>
            <a:pPr marL="565150" indent="-457200"/>
            <a:r>
              <a:rPr lang="en-US" sz="1600" dirty="0"/>
              <a:t>Systematic team approach is in place for educating all patients about availability of community resources and assessing and discussing the need for referral</a:t>
            </a:r>
          </a:p>
          <a:p>
            <a:pPr marL="565150" indent="-457200"/>
            <a:r>
              <a:rPr lang="en-US" sz="1600" dirty="0"/>
              <a:t>Systematic approach is in place for referring patients to community resources</a:t>
            </a:r>
          </a:p>
          <a:p>
            <a:pPr marL="565150" indent="-457200"/>
            <a:r>
              <a:rPr lang="en-US" sz="1600" dirty="0"/>
              <a:t>Systematic approach is in place for tracking referrals of high-risk patients to community resources made by the care team, and making every effort to ensure that patients complete the referral activity</a:t>
            </a:r>
          </a:p>
        </p:txBody>
      </p:sp>
    </p:spTree>
    <p:extLst>
      <p:ext uri="{BB962C8B-B14F-4D97-AF65-F5344CB8AC3E}">
        <p14:creationId xmlns:p14="http://schemas.microsoft.com/office/powerpoint/2010/main" val="353646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546100"/>
            <a:ext cx="8229600" cy="1066800"/>
          </a:xfrm>
        </p:spPr>
        <p:txBody>
          <a:bodyPr/>
          <a:lstStyle/>
          <a:p>
            <a:r>
              <a:rPr lang="en-US" altLang="en-US" dirty="0"/>
              <a:t>11.0 Self-Management Support</a:t>
            </a:r>
          </a:p>
        </p:txBody>
      </p:sp>
      <p:sp>
        <p:nvSpPr>
          <p:cNvPr id="12291" name="Content Placeholder 2"/>
          <p:cNvSpPr>
            <a:spLocks noGrp="1"/>
          </p:cNvSpPr>
          <p:nvPr>
            <p:ph idx="1"/>
          </p:nvPr>
        </p:nvSpPr>
        <p:spPr>
          <a:xfrm>
            <a:off x="381000" y="1752600"/>
            <a:ext cx="8229600" cy="4324350"/>
          </a:xfrm>
        </p:spPr>
        <p:txBody>
          <a:bodyPr>
            <a:normAutofit/>
          </a:bodyPr>
          <a:lstStyle/>
          <a:p>
            <a:pPr marL="109537" indent="0">
              <a:buFont typeface="Georgia" panose="02040502050405020303" pitchFamily="18" charset="0"/>
              <a:buNone/>
              <a:defRPr/>
            </a:pPr>
            <a:r>
              <a:rPr lang="en-US" altLang="en-US" sz="1600" b="1" dirty="0"/>
              <a:t>Goal:</a:t>
            </a:r>
            <a:r>
              <a:rPr lang="en-US" sz="1600" b="1" dirty="0"/>
              <a:t> </a:t>
            </a:r>
          </a:p>
          <a:p>
            <a:pPr marL="566737" indent="-457200">
              <a:defRPr/>
            </a:pPr>
            <a:r>
              <a:rPr lang="en-US" sz="1600" dirty="0"/>
              <a:t>Systematic approach to empowering patients to understand their central role in effectively managing their illness, making informed decisions about care, and engaging in healthy behaviors</a:t>
            </a:r>
          </a:p>
          <a:p>
            <a:pPr marL="109537" indent="0">
              <a:buNone/>
              <a:defRPr/>
            </a:pPr>
            <a:endParaRPr lang="en-US" sz="1600" dirty="0"/>
          </a:p>
          <a:p>
            <a:pPr marL="109537" indent="0">
              <a:buNone/>
              <a:defRPr/>
            </a:pPr>
            <a:r>
              <a:rPr lang="en-US" sz="1600" b="1" dirty="0"/>
              <a:t>Capabilities:</a:t>
            </a:r>
          </a:p>
          <a:p>
            <a:pPr marL="395287" indent="-285750">
              <a:defRPr/>
            </a:pPr>
            <a:r>
              <a:rPr lang="en-US" sz="1600" dirty="0"/>
              <a:t>Structured self-management support is systematically offered to all patients in the patient population selected for initial focus (based on need, suitability, and patient interest)</a:t>
            </a:r>
          </a:p>
          <a:p>
            <a:pPr marL="395287" indent="-285750">
              <a:defRPr/>
            </a:pPr>
            <a:r>
              <a:rPr lang="en-US" sz="1600" dirty="0"/>
              <a:t>Systematic follow-up occurs for all patients in the patient population selected for initial focus who are engaged in self-management support to discuss action plans and goals, and provide supportive reminders</a:t>
            </a:r>
          </a:p>
          <a:p>
            <a:pPr marL="395287" indent="-285750">
              <a:defRPr/>
            </a:pPr>
            <a:r>
              <a:rPr lang="en-US" sz="1600" dirty="0"/>
              <a:t>Support and guidance in establishing and working towards a self-management goal is offered to every patient, including well patients (e.g., asking well patients about health goals)</a:t>
            </a:r>
          </a:p>
          <a:p>
            <a:pPr marL="395287" indent="-285750">
              <a:defRPr/>
            </a:pPr>
            <a:endParaRPr lang="en-US" sz="1600" dirty="0"/>
          </a:p>
        </p:txBody>
      </p:sp>
    </p:spTree>
    <p:extLst>
      <p:ext uri="{BB962C8B-B14F-4D97-AF65-F5344CB8AC3E}">
        <p14:creationId xmlns:p14="http://schemas.microsoft.com/office/powerpoint/2010/main" val="1921616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Learning Objectives</a:t>
            </a:r>
          </a:p>
        </p:txBody>
      </p:sp>
      <p:sp>
        <p:nvSpPr>
          <p:cNvPr id="3" name="Content Placeholder 2"/>
          <p:cNvSpPr>
            <a:spLocks noGrp="1"/>
          </p:cNvSpPr>
          <p:nvPr>
            <p:ph idx="1"/>
          </p:nvPr>
        </p:nvSpPr>
        <p:spPr>
          <a:xfrm>
            <a:off x="519289" y="1295400"/>
            <a:ext cx="8229600" cy="4525963"/>
          </a:xfrm>
        </p:spPr>
        <p:txBody>
          <a:bodyPr>
            <a:normAutofit/>
          </a:bodyPr>
          <a:lstStyle/>
          <a:p>
            <a:pPr marL="109487" indent="0">
              <a:buFont typeface="Georgia" panose="02040502050405020303" pitchFamily="18" charset="0"/>
              <a:buNone/>
              <a:defRPr/>
            </a:pPr>
            <a:endParaRPr lang="en-US" sz="2600" dirty="0"/>
          </a:p>
          <a:p>
            <a:pPr marL="364955" indent="-255471">
              <a:defRPr/>
            </a:pPr>
            <a:r>
              <a:rPr lang="en-US" sz="2600" dirty="0" smtClean="0"/>
              <a:t>Describe </a:t>
            </a:r>
            <a:r>
              <a:rPr lang="en-US" sz="2600" dirty="0"/>
              <a:t>Comprehensive Primary Care Functions</a:t>
            </a:r>
          </a:p>
          <a:p>
            <a:pPr marL="364955" indent="-255471">
              <a:defRPr/>
            </a:pPr>
            <a:r>
              <a:rPr lang="en-US" sz="2600" dirty="0" smtClean="0"/>
              <a:t>Explain the </a:t>
            </a:r>
            <a:r>
              <a:rPr lang="en-US" sz="2600" dirty="0"/>
              <a:t>key elements of successful high need, high cost patient care models</a:t>
            </a:r>
          </a:p>
          <a:p>
            <a:pPr marL="364955" indent="-255471">
              <a:defRPr/>
            </a:pPr>
            <a:r>
              <a:rPr lang="en-US" sz="2600" dirty="0" smtClean="0"/>
              <a:t>Relate </a:t>
            </a:r>
            <a:r>
              <a:rPr lang="en-US" sz="2600" dirty="0"/>
              <a:t>the Blue Cross Blue Shield of Michigan (BCBSM) PCMH PGIP Initiatives alignment with care management program </a:t>
            </a:r>
            <a:r>
              <a:rPr lang="en-US" sz="2600" dirty="0" smtClean="0"/>
              <a:t>metrics</a:t>
            </a:r>
          </a:p>
          <a:p>
            <a:pPr marL="364955" indent="-255471">
              <a:defRPr/>
            </a:pPr>
            <a:r>
              <a:rPr lang="en-US" sz="2600" dirty="0" smtClean="0"/>
              <a:t>Explain BCBSM PDCM, SIM, CPC+ program benchmarks, outcomes for patients, and success for the practice.  </a:t>
            </a:r>
            <a:endParaRPr lang="en-US" sz="2600" dirty="0"/>
          </a:p>
          <a:p>
            <a:pPr marL="364955" indent="-255471">
              <a:defRPr/>
            </a:pPr>
            <a:endParaRPr lang="en-US" sz="2600" dirty="0"/>
          </a:p>
          <a:p>
            <a:pPr marL="364955" indent="-255471">
              <a:defRPr/>
            </a:pPr>
            <a:endParaRPr lang="en-US" sz="2600" dirty="0"/>
          </a:p>
          <a:p>
            <a:pPr marL="109487" indent="0">
              <a:buFont typeface="Georgia" panose="02040502050405020303" pitchFamily="18" charset="0"/>
              <a:buNone/>
              <a:defRPr/>
            </a:pPr>
            <a:endParaRPr lang="en-US" sz="2600" dirty="0"/>
          </a:p>
        </p:txBody>
      </p:sp>
    </p:spTree>
    <p:extLst>
      <p:ext uri="{BB962C8B-B14F-4D97-AF65-F5344CB8AC3E}">
        <p14:creationId xmlns:p14="http://schemas.microsoft.com/office/powerpoint/2010/main" val="874336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685800"/>
            <a:ext cx="8229600" cy="1066800"/>
          </a:xfrm>
        </p:spPr>
        <p:txBody>
          <a:bodyPr/>
          <a:lstStyle/>
          <a:p>
            <a:r>
              <a:rPr lang="en-US" altLang="en-US" dirty="0"/>
              <a:t>13.0 Coordination of Care</a:t>
            </a:r>
          </a:p>
        </p:txBody>
      </p:sp>
      <p:sp>
        <p:nvSpPr>
          <p:cNvPr id="13315" name="Content Placeholder 2"/>
          <p:cNvSpPr>
            <a:spLocks noGrp="1"/>
          </p:cNvSpPr>
          <p:nvPr>
            <p:ph idx="1"/>
          </p:nvPr>
        </p:nvSpPr>
        <p:spPr>
          <a:xfrm>
            <a:off x="457200" y="1600200"/>
            <a:ext cx="8229600" cy="4324350"/>
          </a:xfrm>
        </p:spPr>
        <p:txBody>
          <a:bodyPr>
            <a:noAutofit/>
          </a:bodyPr>
          <a:lstStyle/>
          <a:p>
            <a:pPr marL="109537" indent="0">
              <a:buFont typeface="Georgia" panose="02040502050405020303" pitchFamily="18" charset="0"/>
              <a:buNone/>
              <a:defRPr/>
            </a:pPr>
            <a:r>
              <a:rPr lang="en-US" altLang="en-US" sz="1600" b="1" dirty="0"/>
              <a:t>Goal:</a:t>
            </a:r>
          </a:p>
          <a:p>
            <a:pPr marL="566737" indent="-457200">
              <a:defRPr/>
            </a:pPr>
            <a:r>
              <a:rPr lang="en-US" sz="1600" dirty="0"/>
              <a:t>Patient transitions are well-managed and patient care is coordinated across health care settings through a process of active communication and collaboration among providers, patients and their caregivers </a:t>
            </a:r>
          </a:p>
          <a:p>
            <a:pPr marL="109537" indent="0">
              <a:buNone/>
              <a:defRPr/>
            </a:pPr>
            <a:endParaRPr lang="en-US" sz="1600" dirty="0"/>
          </a:p>
          <a:p>
            <a:pPr marL="109537" indent="0">
              <a:buNone/>
              <a:defRPr/>
            </a:pPr>
            <a:r>
              <a:rPr lang="en-US" sz="1600" b="1" dirty="0"/>
              <a:t>Capabilities: </a:t>
            </a:r>
          </a:p>
          <a:p>
            <a:pPr marL="395287" indent="-285750">
              <a:defRPr/>
            </a:pPr>
            <a:r>
              <a:rPr lang="en-US" sz="1600" dirty="0"/>
              <a:t>Process is in place for exchanging necessary medical records and discussing continued care arrangements with other providers, including facilities, for patient population selected for initial focus</a:t>
            </a:r>
          </a:p>
          <a:p>
            <a:pPr marL="395287" indent="-285750">
              <a:defRPr/>
            </a:pPr>
            <a:r>
              <a:rPr lang="en-US" sz="1600" dirty="0"/>
              <a:t>Process is in place to systematically flag for immediate attention any patient issue that indicates a potentially time-sensitive health issue for patient population selected for initial focus</a:t>
            </a:r>
          </a:p>
          <a:p>
            <a:pPr marL="395287" indent="-285750">
              <a:defRPr/>
            </a:pPr>
            <a:r>
              <a:rPr lang="en-US" sz="1600" dirty="0"/>
              <a:t>Process is in place to coordinate care with payer case manager for patients with complex or catastrophic conditions</a:t>
            </a:r>
          </a:p>
          <a:p>
            <a:pPr marL="395287" indent="-285750">
              <a:defRPr/>
            </a:pPr>
            <a:r>
              <a:rPr lang="en-US" sz="1600" dirty="0"/>
              <a:t>Practice is actively participating in the Michigan Admission, Discharge, Transfer (ADT) Initiative</a:t>
            </a:r>
          </a:p>
        </p:txBody>
      </p:sp>
    </p:spTree>
    <p:extLst>
      <p:ext uri="{BB962C8B-B14F-4D97-AF65-F5344CB8AC3E}">
        <p14:creationId xmlns:p14="http://schemas.microsoft.com/office/powerpoint/2010/main" val="3443093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a:t>
            </a:r>
            <a:endParaRPr lang="en-US" dirty="0"/>
          </a:p>
        </p:txBody>
      </p:sp>
      <p:sp>
        <p:nvSpPr>
          <p:cNvPr id="3" name="Content Placeholder 2"/>
          <p:cNvSpPr>
            <a:spLocks noGrp="1"/>
          </p:cNvSpPr>
          <p:nvPr>
            <p:ph idx="1"/>
          </p:nvPr>
        </p:nvSpPr>
        <p:spPr>
          <a:xfrm>
            <a:off x="457200" y="1524000"/>
            <a:ext cx="8229600" cy="4906963"/>
          </a:xfrm>
        </p:spPr>
        <p:txBody>
          <a:bodyPr/>
          <a:lstStyle/>
          <a:p>
            <a:pPr marL="0" indent="0">
              <a:buNone/>
            </a:pPr>
            <a:r>
              <a:rPr lang="en-US" dirty="0" smtClean="0"/>
              <a:t>BCBSM PGIP Patient-Centered Medical Home and Patient-Centered Medical Home- Neighbor </a:t>
            </a:r>
            <a:r>
              <a:rPr lang="en-US" sz="2800" dirty="0" smtClean="0"/>
              <a:t>Interpretive Guidelines 2017-2018 (see reference </a:t>
            </a:r>
            <a:r>
              <a:rPr lang="en-US" sz="2800" smtClean="0"/>
              <a:t>guide pg. </a:t>
            </a:r>
            <a:r>
              <a:rPr lang="en-US" sz="2800" dirty="0" smtClean="0"/>
              <a:t>28)</a:t>
            </a:r>
          </a:p>
          <a:p>
            <a:pPr marL="0" indent="0">
              <a:buNone/>
            </a:pPr>
            <a:r>
              <a:rPr lang="en-US" dirty="0" smtClean="0"/>
              <a:t>  2.0   Patient Registry</a:t>
            </a:r>
          </a:p>
          <a:p>
            <a:pPr marL="0" indent="0">
              <a:buNone/>
            </a:pPr>
            <a:r>
              <a:rPr lang="en-US" dirty="0" smtClean="0"/>
              <a:t>  4.0   Individual Care Management</a:t>
            </a:r>
          </a:p>
          <a:p>
            <a:pPr marL="0" indent="0">
              <a:buNone/>
            </a:pPr>
            <a:r>
              <a:rPr lang="en-US" dirty="0" smtClean="0"/>
              <a:t>10.0   Linkage to Community Services</a:t>
            </a:r>
          </a:p>
          <a:p>
            <a:pPr marL="0" indent="0">
              <a:buNone/>
            </a:pPr>
            <a:r>
              <a:rPr lang="en-US" dirty="0" smtClean="0"/>
              <a:t>11.0   Self-Management Support</a:t>
            </a:r>
          </a:p>
          <a:p>
            <a:pPr marL="0" indent="0">
              <a:buNone/>
            </a:pPr>
            <a:r>
              <a:rPr lang="en-US" dirty="0" smtClean="0"/>
              <a:t>13.0   Coordination of Care</a:t>
            </a:r>
            <a:endParaRPr lang="en-US" dirty="0"/>
          </a:p>
        </p:txBody>
      </p:sp>
    </p:spTree>
    <p:extLst>
      <p:ext uri="{BB962C8B-B14F-4D97-AF65-F5344CB8AC3E}">
        <p14:creationId xmlns:p14="http://schemas.microsoft.com/office/powerpoint/2010/main" val="3535377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ea typeface="Calibri" panose="020F0502020204030204" pitchFamily="34" charset="0"/>
                <a:cs typeface="Calibri" panose="020F0502020204030204" pitchFamily="34" charset="0"/>
              </a:rPr>
              <a:t>Care Management</a:t>
            </a:r>
            <a:endParaRPr lang="en-US" dirty="0"/>
          </a:p>
        </p:txBody>
      </p:sp>
      <p:pic>
        <p:nvPicPr>
          <p:cNvPr id="4" name="Content Placeholder 3">
            <a:extLst>
              <a:ext uri="{FF2B5EF4-FFF2-40B4-BE49-F238E27FC236}">
                <a16:creationId xmlns:a16="http://schemas.microsoft.com/office/drawing/2014/main" id="{4AD0451F-DBE2-4FFC-9FCE-6520A01A43E4}"/>
              </a:ext>
            </a:extLst>
          </p:cNvPr>
          <p:cNvPicPr>
            <a:picLocks noGrp="1" noChangeAspect="1"/>
          </p:cNvPicPr>
          <p:nvPr>
            <p:ph sz="half" idx="1"/>
          </p:nvPr>
        </p:nvPicPr>
        <p:blipFill>
          <a:blip r:embed="rId2"/>
          <a:stretch>
            <a:fillRect/>
          </a:stretch>
        </p:blipFill>
        <p:spPr>
          <a:xfrm>
            <a:off x="76200" y="1752600"/>
            <a:ext cx="3068581" cy="3137694"/>
          </a:xfrm>
          <a:prstGeom prst="rect">
            <a:avLst/>
          </a:prstGeom>
        </p:spPr>
      </p:pic>
      <p:sp>
        <p:nvSpPr>
          <p:cNvPr id="6" name="Content Placeholder 5"/>
          <p:cNvSpPr>
            <a:spLocks noGrp="1"/>
          </p:cNvSpPr>
          <p:nvPr>
            <p:ph sz="half" idx="2"/>
          </p:nvPr>
        </p:nvSpPr>
        <p:spPr>
          <a:xfrm>
            <a:off x="3505200" y="1524000"/>
            <a:ext cx="5184183" cy="4525963"/>
          </a:xfrm>
        </p:spPr>
        <p:txBody>
          <a:bodyPr>
            <a:normAutofit/>
          </a:bodyPr>
          <a:lstStyle/>
          <a:p>
            <a:pPr marL="0" indent="0">
              <a:buNone/>
            </a:pPr>
            <a:r>
              <a:rPr lang="en-US" i="1" dirty="0"/>
              <a:t>Definition:  “</a:t>
            </a:r>
            <a:r>
              <a:rPr lang="en-US" dirty="0"/>
              <a:t>Care management programs apply systems, science, incentives, and information to improve medical practice and assist consumers and their support system to become engaged in a collaborative process designed to manage medical/social/mental health conditions more effectively.” </a:t>
            </a:r>
          </a:p>
        </p:txBody>
      </p:sp>
      <p:sp>
        <p:nvSpPr>
          <p:cNvPr id="7" name="TextBox 6"/>
          <p:cNvSpPr txBox="1"/>
          <p:nvPr/>
        </p:nvSpPr>
        <p:spPr>
          <a:xfrm>
            <a:off x="431369" y="6049963"/>
            <a:ext cx="7696200" cy="646331"/>
          </a:xfrm>
          <a:prstGeom prst="rect">
            <a:avLst/>
          </a:prstGeom>
          <a:noFill/>
        </p:spPr>
        <p:txBody>
          <a:bodyPr wrap="square" rtlCol="0">
            <a:spAutoFit/>
          </a:bodyPr>
          <a:lstStyle/>
          <a:p>
            <a:r>
              <a:rPr lang="en-US" dirty="0"/>
              <a:t>Ref: “Care Management Definition and Framework.” Center for Health Care Strategies, 2007 (www.chcs.org/usf_ doc/Care Management Framework. pdf). </a:t>
            </a:r>
          </a:p>
        </p:txBody>
      </p:sp>
    </p:spTree>
    <p:extLst>
      <p:ext uri="{BB962C8B-B14F-4D97-AF65-F5344CB8AC3E}">
        <p14:creationId xmlns:p14="http://schemas.microsoft.com/office/powerpoint/2010/main" val="3955024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ea typeface="Calibri" panose="020F0502020204030204" pitchFamily="34" charset="0"/>
                <a:cs typeface="Calibri" panose="020F0502020204030204" pitchFamily="34" charset="0"/>
              </a:rPr>
              <a:t>Care Management</a:t>
            </a:r>
            <a:endParaRPr lang="en-US" dirty="0"/>
          </a:p>
        </p:txBody>
      </p:sp>
      <p:pic>
        <p:nvPicPr>
          <p:cNvPr id="4" name="Content Placeholder 3">
            <a:extLst>
              <a:ext uri="{FF2B5EF4-FFF2-40B4-BE49-F238E27FC236}">
                <a16:creationId xmlns:a16="http://schemas.microsoft.com/office/drawing/2014/main" id="{4AD0451F-DBE2-4FFC-9FCE-6520A01A43E4}"/>
              </a:ext>
            </a:extLst>
          </p:cNvPr>
          <p:cNvPicPr>
            <a:picLocks noGrp="1" noChangeAspect="1"/>
          </p:cNvPicPr>
          <p:nvPr>
            <p:ph sz="half" idx="1"/>
          </p:nvPr>
        </p:nvPicPr>
        <p:blipFill>
          <a:blip r:embed="rId2"/>
          <a:stretch>
            <a:fillRect/>
          </a:stretch>
        </p:blipFill>
        <p:spPr>
          <a:xfrm>
            <a:off x="492071" y="2120106"/>
            <a:ext cx="3068581" cy="3137694"/>
          </a:xfrm>
          <a:prstGeom prst="rect">
            <a:avLst/>
          </a:prstGeom>
        </p:spPr>
      </p:pic>
      <p:sp>
        <p:nvSpPr>
          <p:cNvPr id="6" name="Content Placeholder 5"/>
          <p:cNvSpPr>
            <a:spLocks noGrp="1"/>
          </p:cNvSpPr>
          <p:nvPr>
            <p:ph sz="half" idx="2"/>
          </p:nvPr>
        </p:nvSpPr>
        <p:spPr>
          <a:xfrm>
            <a:off x="3733800" y="1524000"/>
            <a:ext cx="4955583" cy="4525963"/>
          </a:xfrm>
        </p:spPr>
        <p:txBody>
          <a:bodyPr>
            <a:normAutofit lnSpcReduction="10000"/>
          </a:bodyPr>
          <a:lstStyle/>
          <a:p>
            <a:r>
              <a:rPr lang="en-US" b="1" i="1" dirty="0"/>
              <a:t>The goals of care management </a:t>
            </a:r>
            <a:endParaRPr lang="en-US" b="1" dirty="0"/>
          </a:p>
          <a:p>
            <a:pPr lvl="1"/>
            <a:r>
              <a:rPr lang="en-US" dirty="0"/>
              <a:t>to improve patients’ functional health status, </a:t>
            </a:r>
          </a:p>
          <a:p>
            <a:pPr lvl="1"/>
            <a:r>
              <a:rPr lang="en-US" dirty="0"/>
              <a:t>enhance coordination of care, </a:t>
            </a:r>
          </a:p>
          <a:p>
            <a:pPr lvl="1"/>
            <a:r>
              <a:rPr lang="en-US" dirty="0"/>
              <a:t>eliminate duplication of services, </a:t>
            </a:r>
          </a:p>
          <a:p>
            <a:pPr lvl="1"/>
            <a:r>
              <a:rPr lang="en-US" dirty="0"/>
              <a:t>reduce the need for expensive medical services, </a:t>
            </a:r>
          </a:p>
          <a:p>
            <a:pPr lvl="1"/>
            <a:r>
              <a:rPr lang="en-US" dirty="0"/>
              <a:t>and increase patient engagement in self care </a:t>
            </a:r>
          </a:p>
        </p:txBody>
      </p:sp>
      <p:sp>
        <p:nvSpPr>
          <p:cNvPr id="7" name="TextBox 6"/>
          <p:cNvSpPr txBox="1"/>
          <p:nvPr/>
        </p:nvSpPr>
        <p:spPr>
          <a:xfrm>
            <a:off x="431369" y="6049963"/>
            <a:ext cx="7696200" cy="646331"/>
          </a:xfrm>
          <a:prstGeom prst="rect">
            <a:avLst/>
          </a:prstGeom>
          <a:noFill/>
        </p:spPr>
        <p:txBody>
          <a:bodyPr wrap="square" rtlCol="0">
            <a:spAutoFit/>
          </a:bodyPr>
          <a:lstStyle/>
          <a:p>
            <a:r>
              <a:rPr lang="en-US" dirty="0"/>
              <a:t>Ref: “Care Management Definition and Framework.” Center for Health Care Strategies, 2007 (www.chcs.org/usf_ doc/Care Management Framework. pdf). </a:t>
            </a:r>
          </a:p>
        </p:txBody>
      </p:sp>
    </p:spTree>
    <p:extLst>
      <p:ext uri="{BB962C8B-B14F-4D97-AF65-F5344CB8AC3E}">
        <p14:creationId xmlns:p14="http://schemas.microsoft.com/office/powerpoint/2010/main" val="1874573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35000" y="385763"/>
            <a:ext cx="8229600" cy="1066800"/>
          </a:xfrm>
        </p:spPr>
        <p:txBody>
          <a:bodyPr/>
          <a:lstStyle/>
          <a:p>
            <a:r>
              <a:rPr lang="en-US" altLang="en-US" dirty="0">
                <a:solidFill>
                  <a:schemeClr val="tx1"/>
                </a:solidFill>
                <a:ea typeface="Calibri" panose="020F0502020204030204" pitchFamily="34" charset="0"/>
                <a:cs typeface="Calibri" panose="020F0502020204030204" pitchFamily="34" charset="0"/>
              </a:rPr>
              <a:t>Care Management</a:t>
            </a:r>
          </a:p>
        </p:txBody>
      </p:sp>
      <p:sp>
        <p:nvSpPr>
          <p:cNvPr id="3" name="Content Placeholder 2"/>
          <p:cNvSpPr>
            <a:spLocks noGrp="1"/>
          </p:cNvSpPr>
          <p:nvPr>
            <p:ph idx="1"/>
          </p:nvPr>
        </p:nvSpPr>
        <p:spPr>
          <a:xfrm>
            <a:off x="3285663" y="1152525"/>
            <a:ext cx="5578937" cy="4552950"/>
          </a:xfrm>
        </p:spPr>
        <p:txBody>
          <a:bodyPr>
            <a:noAutofit/>
          </a:bodyPr>
          <a:lstStyle/>
          <a:p>
            <a:pPr marL="109484" indent="0">
              <a:buNone/>
              <a:defRPr/>
            </a:pPr>
            <a:endParaRPr lang="en-US" sz="1800" dirty="0"/>
          </a:p>
          <a:p>
            <a:pPr marL="109484" indent="0">
              <a:lnSpc>
                <a:spcPct val="90000"/>
              </a:lnSpc>
              <a:buFont typeface="Arial" panose="020B0604020202020204" pitchFamily="34" charset="0"/>
              <a:buNone/>
              <a:defRPr/>
            </a:pPr>
            <a:r>
              <a:rPr lang="en-US" sz="2000" dirty="0"/>
              <a:t>Care Management is maximized when</a:t>
            </a:r>
          </a:p>
          <a:p>
            <a:pPr marL="852434" lvl="1">
              <a:lnSpc>
                <a:spcPct val="90000"/>
              </a:lnSpc>
              <a:defRPr/>
            </a:pPr>
            <a:r>
              <a:rPr lang="en-US" sz="2000" dirty="0"/>
              <a:t>Care Manager is embedded within practice care team</a:t>
            </a:r>
          </a:p>
          <a:p>
            <a:pPr marL="852434" lvl="1">
              <a:lnSpc>
                <a:spcPct val="90000"/>
              </a:lnSpc>
              <a:defRPr/>
            </a:pPr>
            <a:r>
              <a:rPr lang="en-US" sz="2000" dirty="0"/>
              <a:t>Interventions and goals are aligned with patients’ goals and priorities</a:t>
            </a:r>
          </a:p>
          <a:p>
            <a:pPr marL="852434" lvl="1">
              <a:lnSpc>
                <a:spcPct val="90000"/>
              </a:lnSpc>
              <a:defRPr/>
            </a:pPr>
            <a:r>
              <a:rPr lang="en-US" sz="2000" dirty="0"/>
              <a:t>Focus includes increasing patient engagement in self-care</a:t>
            </a:r>
          </a:p>
          <a:p>
            <a:pPr marL="852434" lvl="1">
              <a:lnSpc>
                <a:spcPct val="90000"/>
              </a:lnSpc>
              <a:defRPr/>
            </a:pPr>
            <a:r>
              <a:rPr lang="en-US" sz="2000" dirty="0"/>
              <a:t>Targeting individuals likely to benefit and include team input</a:t>
            </a:r>
          </a:p>
          <a:p>
            <a:pPr marL="109484" indent="0">
              <a:lnSpc>
                <a:spcPct val="90000"/>
              </a:lnSpc>
              <a:buFont typeface="Arial" panose="020B0604020202020204" pitchFamily="34" charset="0"/>
              <a:buNone/>
              <a:defRPr/>
            </a:pPr>
            <a:r>
              <a:rPr lang="en-US" sz="2000" dirty="0"/>
              <a:t>Successful evidence-based interventions</a:t>
            </a:r>
          </a:p>
          <a:p>
            <a:pPr marL="852434" lvl="1">
              <a:lnSpc>
                <a:spcPct val="90000"/>
              </a:lnSpc>
              <a:defRPr/>
            </a:pPr>
            <a:r>
              <a:rPr lang="en-US" sz="2000" dirty="0"/>
              <a:t>Comprehensive care planning for complex patients</a:t>
            </a:r>
          </a:p>
          <a:p>
            <a:pPr marL="852434" lvl="1">
              <a:lnSpc>
                <a:spcPct val="90000"/>
              </a:lnSpc>
              <a:defRPr/>
            </a:pPr>
            <a:r>
              <a:rPr lang="en-US" sz="2000" dirty="0"/>
              <a:t>Coordination with specialists and community resources</a:t>
            </a:r>
          </a:p>
          <a:p>
            <a:pPr marL="852434" lvl="1">
              <a:lnSpc>
                <a:spcPct val="90000"/>
              </a:lnSpc>
              <a:defRPr/>
            </a:pPr>
            <a:r>
              <a:rPr lang="en-US" sz="2000" dirty="0"/>
              <a:t>Medication reconciliation</a:t>
            </a:r>
          </a:p>
          <a:p>
            <a:pPr marL="852434" lvl="1">
              <a:lnSpc>
                <a:spcPct val="90000"/>
              </a:lnSpc>
              <a:defRPr/>
            </a:pPr>
            <a:r>
              <a:rPr lang="en-US" sz="2000" dirty="0"/>
              <a:t>Care transition support</a:t>
            </a:r>
          </a:p>
          <a:p>
            <a:pPr marL="852434" lvl="1">
              <a:lnSpc>
                <a:spcPct val="90000"/>
              </a:lnSpc>
              <a:defRPr/>
            </a:pPr>
            <a:r>
              <a:rPr lang="en-US" sz="1800" dirty="0"/>
              <a:t>Individualized care plan </a:t>
            </a:r>
          </a:p>
        </p:txBody>
      </p:sp>
      <p:pic>
        <p:nvPicPr>
          <p:cNvPr id="2" name="Picture 1">
            <a:extLst>
              <a:ext uri="{FF2B5EF4-FFF2-40B4-BE49-F238E27FC236}">
                <a16:creationId xmlns:a16="http://schemas.microsoft.com/office/drawing/2014/main" id="{4AD0451F-DBE2-4FFC-9FCE-6520A01A43E4}"/>
              </a:ext>
            </a:extLst>
          </p:cNvPr>
          <p:cNvPicPr>
            <a:picLocks noChangeAspect="1"/>
          </p:cNvPicPr>
          <p:nvPr/>
        </p:nvPicPr>
        <p:blipFill>
          <a:blip r:embed="rId3"/>
          <a:stretch>
            <a:fillRect/>
          </a:stretch>
        </p:blipFill>
        <p:spPr>
          <a:xfrm>
            <a:off x="304800" y="1905000"/>
            <a:ext cx="2980863" cy="3048000"/>
          </a:xfrm>
          <a:prstGeom prst="rect">
            <a:avLst/>
          </a:prstGeom>
        </p:spPr>
      </p:pic>
    </p:spTree>
    <p:extLst>
      <p:ext uri="{BB962C8B-B14F-4D97-AF65-F5344CB8AC3E}">
        <p14:creationId xmlns:p14="http://schemas.microsoft.com/office/powerpoint/2010/main" val="1075622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7AED-9992-4EBC-A562-0CBFE2E6862E}"/>
              </a:ext>
            </a:extLst>
          </p:cNvPr>
          <p:cNvSpPr>
            <a:spLocks noGrp="1"/>
          </p:cNvSpPr>
          <p:nvPr>
            <p:ph type="title"/>
          </p:nvPr>
        </p:nvSpPr>
        <p:spPr/>
        <p:txBody>
          <a:bodyPr/>
          <a:lstStyle/>
          <a:p>
            <a:r>
              <a:rPr lang="en-US" dirty="0"/>
              <a:t>Methods for CM Success</a:t>
            </a:r>
          </a:p>
        </p:txBody>
      </p:sp>
      <p:sp>
        <p:nvSpPr>
          <p:cNvPr id="3" name="Content Placeholder 2">
            <a:extLst>
              <a:ext uri="{FF2B5EF4-FFF2-40B4-BE49-F238E27FC236}">
                <a16:creationId xmlns:a16="http://schemas.microsoft.com/office/drawing/2014/main" id="{662ACBAF-158F-4BC1-80D4-3C8726F80937}"/>
              </a:ext>
            </a:extLst>
          </p:cNvPr>
          <p:cNvSpPr>
            <a:spLocks noGrp="1"/>
          </p:cNvSpPr>
          <p:nvPr>
            <p:ph idx="1"/>
          </p:nvPr>
        </p:nvSpPr>
        <p:spPr>
          <a:xfrm>
            <a:off x="483909" y="1600200"/>
            <a:ext cx="8229600" cy="5010151"/>
          </a:xfrm>
        </p:spPr>
        <p:txBody>
          <a:bodyPr>
            <a:normAutofit lnSpcReduction="10000"/>
          </a:bodyPr>
          <a:lstStyle/>
          <a:p>
            <a:r>
              <a:rPr lang="en-US" sz="2400" dirty="0"/>
              <a:t>Interdisciplinary team work</a:t>
            </a:r>
          </a:p>
          <a:p>
            <a:pPr lvl="1"/>
            <a:r>
              <a:rPr lang="en-US" sz="2200" dirty="0"/>
              <a:t>Defined roles and responsibilities</a:t>
            </a:r>
          </a:p>
          <a:p>
            <a:pPr lvl="1"/>
            <a:r>
              <a:rPr lang="en-US" sz="2200" dirty="0"/>
              <a:t>Use of team meetings</a:t>
            </a:r>
          </a:p>
          <a:p>
            <a:r>
              <a:rPr lang="en-US" sz="2400" dirty="0"/>
              <a:t>Relationship-focused</a:t>
            </a:r>
          </a:p>
          <a:p>
            <a:pPr lvl="1"/>
            <a:r>
              <a:rPr lang="en-US" sz="2200" dirty="0"/>
              <a:t>Face-to-face contact with patients to build and sustain trust</a:t>
            </a:r>
          </a:p>
          <a:p>
            <a:pPr lvl="1"/>
            <a:r>
              <a:rPr lang="en-US" sz="2200" dirty="0"/>
              <a:t>Collaborative relationship with physicians and team members</a:t>
            </a:r>
          </a:p>
          <a:p>
            <a:r>
              <a:rPr lang="en-US" sz="2400" dirty="0"/>
              <a:t>Use of standardized processes</a:t>
            </a:r>
          </a:p>
          <a:p>
            <a:pPr lvl="1"/>
            <a:r>
              <a:rPr lang="en-US" sz="2200" dirty="0"/>
              <a:t>Particularly medication management, advanced care planning</a:t>
            </a:r>
          </a:p>
          <a:p>
            <a:r>
              <a:rPr lang="en-US" sz="2400" dirty="0"/>
              <a:t>Effective use of health IT</a:t>
            </a:r>
          </a:p>
          <a:p>
            <a:pPr lvl="1"/>
            <a:r>
              <a:rPr lang="en-US" sz="2200" dirty="0"/>
              <a:t>Timely and reliable information on hospital use</a:t>
            </a:r>
          </a:p>
          <a:p>
            <a:pPr lvl="1"/>
            <a:r>
              <a:rPr lang="en-US" sz="2200" dirty="0"/>
              <a:t>Analysis and patient risk information </a:t>
            </a:r>
          </a:p>
          <a:p>
            <a:r>
              <a:rPr lang="en-US" sz="2400" dirty="0"/>
              <a:t>Outcomes measurement to evaluate and improve performance </a:t>
            </a:r>
          </a:p>
        </p:txBody>
      </p:sp>
    </p:spTree>
    <p:extLst>
      <p:ext uri="{BB962C8B-B14F-4D97-AF65-F5344CB8AC3E}">
        <p14:creationId xmlns:p14="http://schemas.microsoft.com/office/powerpoint/2010/main" val="219467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Characteristics of Successful Complex Care Management Models</a:t>
            </a:r>
          </a:p>
        </p:txBody>
      </p:sp>
      <p:sp>
        <p:nvSpPr>
          <p:cNvPr id="3" name="Content Placeholder 2"/>
          <p:cNvSpPr>
            <a:spLocks noGrp="1"/>
          </p:cNvSpPr>
          <p:nvPr>
            <p:ph idx="1"/>
          </p:nvPr>
        </p:nvSpPr>
        <p:spPr/>
        <p:txBody>
          <a:bodyPr>
            <a:normAutofit fontScale="55000" lnSpcReduction="20000"/>
          </a:bodyPr>
          <a:lstStyle/>
          <a:p>
            <a:pPr lvl="0" eaLnBrk="0" hangingPunct="0"/>
            <a:r>
              <a:rPr lang="en-US" dirty="0" smtClean="0"/>
              <a:t>Target </a:t>
            </a:r>
            <a:r>
              <a:rPr lang="en-US" dirty="0"/>
              <a:t>individuals most likely to benefit from </a:t>
            </a:r>
            <a:r>
              <a:rPr lang="en-US" dirty="0" smtClean="0"/>
              <a:t>intervention</a:t>
            </a:r>
          </a:p>
          <a:p>
            <a:pPr lvl="0" eaLnBrk="0" hangingPunct="0"/>
            <a:endParaRPr lang="en-US" dirty="0"/>
          </a:p>
          <a:p>
            <a:pPr lvl="0" eaLnBrk="0" hangingPunct="0"/>
            <a:r>
              <a:rPr lang="en-US" dirty="0"/>
              <a:t>Comprehensive assessment of patients’ health-related risks and </a:t>
            </a:r>
            <a:r>
              <a:rPr lang="en-US" dirty="0" smtClean="0"/>
              <a:t>needs</a:t>
            </a:r>
          </a:p>
          <a:p>
            <a:pPr lvl="0" eaLnBrk="0" hangingPunct="0"/>
            <a:endParaRPr lang="en-US" dirty="0"/>
          </a:p>
          <a:p>
            <a:pPr lvl="0" eaLnBrk="0" hangingPunct="0"/>
            <a:r>
              <a:rPr lang="en-US" dirty="0"/>
              <a:t>Evidence-based care planning and routine patient </a:t>
            </a:r>
            <a:r>
              <a:rPr lang="en-US" dirty="0" smtClean="0"/>
              <a:t>monitoring</a:t>
            </a:r>
          </a:p>
          <a:p>
            <a:pPr lvl="0" eaLnBrk="0" hangingPunct="0"/>
            <a:endParaRPr lang="en-US" dirty="0"/>
          </a:p>
          <a:p>
            <a:pPr lvl="0" eaLnBrk="0" hangingPunct="0"/>
            <a:r>
              <a:rPr lang="en-US" dirty="0"/>
              <a:t>Promotion of patients’ and family caregivers’ engagement in patient </a:t>
            </a:r>
            <a:r>
              <a:rPr lang="en-US" dirty="0" smtClean="0"/>
              <a:t>self-care</a:t>
            </a:r>
          </a:p>
          <a:p>
            <a:pPr lvl="0" eaLnBrk="0" hangingPunct="0"/>
            <a:endParaRPr lang="en-US" dirty="0"/>
          </a:p>
          <a:p>
            <a:pPr lvl="0" eaLnBrk="0" hangingPunct="0"/>
            <a:r>
              <a:rPr lang="en-US" dirty="0"/>
              <a:t>Coordination of care and communication among the patient and care </a:t>
            </a:r>
            <a:r>
              <a:rPr lang="en-US" dirty="0" smtClean="0"/>
              <a:t>team</a:t>
            </a:r>
          </a:p>
          <a:p>
            <a:pPr lvl="0" eaLnBrk="0" hangingPunct="0"/>
            <a:endParaRPr lang="en-US" dirty="0"/>
          </a:p>
          <a:p>
            <a:pPr lvl="0" eaLnBrk="0" hangingPunct="0"/>
            <a:r>
              <a:rPr lang="en-US" dirty="0"/>
              <a:t>Facilitation of transitions </a:t>
            </a:r>
            <a:endParaRPr lang="en-US" dirty="0" smtClean="0"/>
          </a:p>
          <a:p>
            <a:pPr lvl="1" eaLnBrk="0" hangingPunct="0"/>
            <a:r>
              <a:rPr lang="en-US" b="1" i="1" u="sng" dirty="0" smtClean="0">
                <a:solidFill>
                  <a:schemeClr val="tx2">
                    <a:lumMod val="75000"/>
                  </a:schemeClr>
                </a:solidFill>
              </a:rPr>
              <a:t>from </a:t>
            </a:r>
            <a:r>
              <a:rPr lang="en-US" b="1" i="1" u="sng" dirty="0">
                <a:solidFill>
                  <a:schemeClr val="tx2">
                    <a:lumMod val="75000"/>
                  </a:schemeClr>
                </a:solidFill>
              </a:rPr>
              <a:t>hospital to post- acute care and referral to community </a:t>
            </a:r>
            <a:r>
              <a:rPr lang="en-US" b="1" i="1" u="sng" dirty="0" smtClean="0">
                <a:solidFill>
                  <a:schemeClr val="tx2">
                    <a:lumMod val="75000"/>
                  </a:schemeClr>
                </a:solidFill>
              </a:rPr>
              <a:t>resources</a:t>
            </a:r>
          </a:p>
          <a:p>
            <a:pPr lvl="0" eaLnBrk="0" hangingPunct="0"/>
            <a:endParaRPr lang="en-US" dirty="0"/>
          </a:p>
          <a:p>
            <a:r>
              <a:rPr lang="en-US" dirty="0"/>
              <a:t>Provision of appropriate care in accordance with patients’ goals and </a:t>
            </a:r>
            <a:r>
              <a:rPr lang="en-US" dirty="0" smtClean="0"/>
              <a:t>priorities</a:t>
            </a:r>
          </a:p>
          <a:p>
            <a:endParaRPr lang="en-US" dirty="0"/>
          </a:p>
          <a:p>
            <a:pPr marL="0" indent="0" eaLnBrk="0" hangingPunct="0">
              <a:buNone/>
            </a:pPr>
            <a:r>
              <a:rPr lang="en-US" sz="1900" i="1" dirty="0"/>
              <a:t>Reference:  McCarthy Douglas; Ran, Jamie; Klein, Sarah “Models of Care for High-Need, High-Cost patients: An evidence Synthesis”,</a:t>
            </a:r>
            <a:endParaRPr lang="en-US" sz="1900" dirty="0"/>
          </a:p>
          <a:p>
            <a:pPr marL="0" indent="0">
              <a:buNone/>
            </a:pPr>
            <a:r>
              <a:rPr lang="en-US" sz="1900" i="1" dirty="0"/>
              <a:t>Commonwealth Fund pub 1843 Vo 31; October 2015</a:t>
            </a:r>
            <a:endParaRPr lang="en-US" sz="1900" dirty="0"/>
          </a:p>
        </p:txBody>
      </p:sp>
    </p:spTree>
    <p:extLst>
      <p:ext uri="{BB962C8B-B14F-4D97-AF65-F5344CB8AC3E}">
        <p14:creationId xmlns:p14="http://schemas.microsoft.com/office/powerpoint/2010/main" val="933185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56" y="403579"/>
            <a:ext cx="9296400" cy="1143000"/>
          </a:xfrm>
        </p:spPr>
        <p:txBody>
          <a:bodyPr>
            <a:normAutofit/>
          </a:bodyPr>
          <a:lstStyle/>
          <a:p>
            <a:pPr algn="l"/>
            <a:r>
              <a:rPr lang="en-US" sz="3600" spc="-25" dirty="0"/>
              <a:t>Primary Care - Care</a:t>
            </a:r>
            <a:r>
              <a:rPr lang="en-US" sz="3600" spc="10" dirty="0"/>
              <a:t> </a:t>
            </a:r>
            <a:r>
              <a:rPr lang="en-US" sz="3600" spc="-25" dirty="0"/>
              <a:t>Manag</a:t>
            </a:r>
            <a:r>
              <a:rPr lang="en-US" sz="3600" spc="-40" dirty="0"/>
              <a:t>e</a:t>
            </a:r>
            <a:r>
              <a:rPr lang="en-US" sz="3600" spc="-25" dirty="0"/>
              <a:t>ment</a:t>
            </a:r>
            <a:r>
              <a:rPr lang="en-US" sz="3600" spc="45" dirty="0"/>
              <a:t> </a:t>
            </a:r>
            <a:r>
              <a:rPr lang="en-US" sz="3600" spc="-20" dirty="0"/>
              <a:t>Continuu</a:t>
            </a:r>
            <a:r>
              <a:rPr lang="en-US" sz="3600" spc="-50" dirty="0"/>
              <a:t>m</a:t>
            </a:r>
            <a:endParaRPr lang="en-US" sz="3600" dirty="0"/>
          </a:p>
        </p:txBody>
      </p:sp>
      <p:pic>
        <p:nvPicPr>
          <p:cNvPr id="4" name="Content Placeholder 3"/>
          <p:cNvPicPr>
            <a:picLocks noGrp="1"/>
          </p:cNvPicPr>
          <p:nvPr>
            <p:ph idx="1"/>
          </p:nvPr>
        </p:nvPicPr>
        <p:blipFill>
          <a:blip r:embed="rId2"/>
          <a:stretch>
            <a:fillRect/>
          </a:stretch>
        </p:blipFill>
        <p:spPr>
          <a:xfrm>
            <a:off x="228600" y="1524001"/>
            <a:ext cx="8686800" cy="5029200"/>
          </a:xfrm>
          <a:prstGeom prst="rect">
            <a:avLst/>
          </a:prstGeom>
        </p:spPr>
      </p:pic>
    </p:spTree>
    <p:extLst>
      <p:ext uri="{BB962C8B-B14F-4D97-AF65-F5344CB8AC3E}">
        <p14:creationId xmlns:p14="http://schemas.microsoft.com/office/powerpoint/2010/main" val="59850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idx="4294967295"/>
          </p:nvPr>
        </p:nvSpPr>
        <p:spPr>
          <a:xfrm>
            <a:off x="457200" y="914400"/>
            <a:ext cx="8458200" cy="1981200"/>
          </a:xfrm>
        </p:spPr>
        <p:txBody>
          <a:bodyPr/>
          <a:lstStyle/>
          <a:p>
            <a:pPr algn="ctr" eaLnBrk="1" hangingPunct="1"/>
            <a:r>
              <a:rPr lang="en-US" altLang="en-US" b="1" dirty="0" smtClean="0">
                <a:latin typeface="Calibri" panose="020F0502020204030204" pitchFamily="34" charset="0"/>
              </a:rPr>
              <a:t>MICMT </a:t>
            </a:r>
            <a:r>
              <a:rPr lang="en-US" altLang="en-US" b="1" dirty="0">
                <a:latin typeface="Calibri" panose="020F0502020204030204" pitchFamily="34" charset="0"/>
              </a:rPr>
              <a:t>Complex Care Management Course</a:t>
            </a:r>
          </a:p>
        </p:txBody>
      </p:sp>
      <p:sp>
        <p:nvSpPr>
          <p:cNvPr id="5123" name="Subtitle 2"/>
          <p:cNvSpPr>
            <a:spLocks noGrp="1"/>
          </p:cNvSpPr>
          <p:nvPr>
            <p:ph type="subTitle" idx="4294967295"/>
          </p:nvPr>
        </p:nvSpPr>
        <p:spPr>
          <a:xfrm>
            <a:off x="855133" y="2743200"/>
            <a:ext cx="7696200" cy="1600200"/>
          </a:xfrm>
        </p:spPr>
        <p:txBody>
          <a:bodyPr/>
          <a:lstStyle/>
          <a:p>
            <a:pPr marL="0" indent="0" algn="ctr">
              <a:buNone/>
            </a:pPr>
            <a:r>
              <a:rPr lang="en-US" sz="2400" dirty="0"/>
              <a:t>BCBSM PDCM, SIM, CPC+ </a:t>
            </a:r>
            <a:r>
              <a:rPr lang="en-US" sz="2400" dirty="0" smtClean="0"/>
              <a:t>Program Benchmarks</a:t>
            </a:r>
            <a:r>
              <a:rPr lang="en-US" sz="2400" dirty="0"/>
              <a:t>, </a:t>
            </a:r>
            <a:r>
              <a:rPr lang="en-US" sz="2400" dirty="0" smtClean="0"/>
              <a:t>Outcomes </a:t>
            </a:r>
            <a:r>
              <a:rPr lang="en-US" sz="2400" dirty="0"/>
              <a:t>for </a:t>
            </a:r>
            <a:r>
              <a:rPr lang="en-US" sz="2400" dirty="0" smtClean="0"/>
              <a:t>Patients</a:t>
            </a:r>
            <a:r>
              <a:rPr lang="en-US" sz="2400" dirty="0"/>
              <a:t>, and </a:t>
            </a:r>
            <a:r>
              <a:rPr lang="en-US" sz="2400" dirty="0" smtClean="0"/>
              <a:t>Success </a:t>
            </a:r>
            <a:r>
              <a:rPr lang="en-US" sz="2400" dirty="0"/>
              <a:t>for the </a:t>
            </a:r>
            <a:r>
              <a:rPr lang="en-US" sz="2400" dirty="0" smtClean="0"/>
              <a:t>Practice  </a:t>
            </a:r>
            <a:r>
              <a:rPr lang="en-US" sz="2400" dirty="0"/>
              <a:t/>
            </a:r>
            <a:br>
              <a:rPr lang="en-US" sz="2400" dirty="0"/>
            </a:br>
            <a:endParaRPr lang="en-US" altLang="en-US" sz="22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p:cNvSpPr/>
          <p:nvPr/>
        </p:nvSpPr>
        <p:spPr>
          <a:xfrm>
            <a:off x="304800" y="6426200"/>
            <a:ext cx="8229600" cy="254000"/>
          </a:xfrm>
          <a:prstGeom prst="rect">
            <a:avLst/>
          </a:prstGeom>
        </p:spPr>
        <p:txBody>
          <a:bodyPr>
            <a:spAutoFit/>
          </a:bodyPr>
          <a:lstStyle/>
          <a:p>
            <a:pPr>
              <a:defRPr/>
            </a:pPr>
            <a:r>
              <a:rPr lang="en-US" altLang="en-US" sz="1050" dirty="0">
                <a:solidFill>
                  <a:prstClr val="black"/>
                </a:solidFill>
                <a:latin typeface="Arial" charset="0"/>
                <a:cs typeface="Arial" charset="0"/>
              </a:rPr>
              <a:t>© 2015 by the Regents of the University of Michigan.  For questions or permissions please contact micmrc-requests@med.umich.edu</a:t>
            </a:r>
          </a:p>
        </p:txBody>
      </p:sp>
    </p:spTree>
    <p:extLst>
      <p:ext uri="{BB962C8B-B14F-4D97-AF65-F5344CB8AC3E}">
        <p14:creationId xmlns:p14="http://schemas.microsoft.com/office/powerpoint/2010/main" val="174875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2019 </a:t>
            </a:r>
            <a:r>
              <a:rPr lang="en-US" dirty="0"/>
              <a:t>Michigan Demonstration and Care Management Programs </a:t>
            </a:r>
          </a:p>
        </p:txBody>
      </p:sp>
      <p:sp>
        <p:nvSpPr>
          <p:cNvPr id="2" name="Text Placeholder 1"/>
          <p:cNvSpPr>
            <a:spLocks noGrp="1"/>
          </p:cNvSpPr>
          <p:nvPr>
            <p:ph type="body" idx="1"/>
          </p:nvPr>
        </p:nvSpPr>
        <p:spPr>
          <a:xfrm>
            <a:off x="4886363" y="1797446"/>
            <a:ext cx="4040188" cy="778670"/>
          </a:xfrm>
          <a:ln w="3175">
            <a:solidFill>
              <a:schemeClr val="tx1"/>
            </a:solidFill>
          </a:ln>
        </p:spPr>
        <p:txBody>
          <a:bodyPr>
            <a:normAutofit lnSpcReduction="10000"/>
          </a:bodyPr>
          <a:lstStyle/>
          <a:p>
            <a:pPr algn="ctr"/>
            <a:r>
              <a:rPr lang="en-US" dirty="0"/>
              <a:t>Centers for Medicare &amp; Medicaid Services (CMS)</a:t>
            </a:r>
          </a:p>
        </p:txBody>
      </p:sp>
      <p:sp>
        <p:nvSpPr>
          <p:cNvPr id="5" name="Content Placeholder 4"/>
          <p:cNvSpPr>
            <a:spLocks noGrp="1"/>
          </p:cNvSpPr>
          <p:nvPr>
            <p:ph sz="half" idx="2"/>
          </p:nvPr>
        </p:nvSpPr>
        <p:spPr>
          <a:xfrm>
            <a:off x="4884503" y="2576116"/>
            <a:ext cx="4040188" cy="3951288"/>
          </a:xfrm>
          <a:ln w="3175">
            <a:solidFill>
              <a:schemeClr val="tx1"/>
            </a:solidFill>
          </a:ln>
        </p:spPr>
        <p:txBody>
          <a:bodyPr>
            <a:normAutofit/>
          </a:bodyPr>
          <a:lstStyle/>
          <a:p>
            <a:r>
              <a:rPr lang="en-US" dirty="0"/>
              <a:t>Michigan State Innovation Model (SIM) </a:t>
            </a:r>
          </a:p>
          <a:p>
            <a:pPr lvl="1"/>
            <a:r>
              <a:rPr lang="en-US" dirty="0"/>
              <a:t>Medicaid Health Plans</a:t>
            </a:r>
          </a:p>
          <a:p>
            <a:pPr lvl="1"/>
            <a:r>
              <a:rPr lang="en-US" dirty="0"/>
              <a:t>BCBSM, Priority Health</a:t>
            </a:r>
          </a:p>
          <a:p>
            <a:endParaRPr lang="en-US" dirty="0"/>
          </a:p>
          <a:p>
            <a:r>
              <a:rPr lang="en-US" dirty="0"/>
              <a:t>Comprehensive Primary Care Plus (CPC+)</a:t>
            </a:r>
          </a:p>
          <a:p>
            <a:pPr lvl="1"/>
            <a:r>
              <a:rPr lang="en-US" dirty="0"/>
              <a:t>Medicare</a:t>
            </a:r>
          </a:p>
          <a:p>
            <a:pPr lvl="1"/>
            <a:r>
              <a:rPr lang="en-US" dirty="0"/>
              <a:t>BCBSM, Priority Health, HealthScope Benefits</a:t>
            </a:r>
            <a:endParaRPr lang="en-US" dirty="0">
              <a:solidFill>
                <a:srgbClr val="FF0000"/>
              </a:solidFill>
            </a:endParaRPr>
          </a:p>
          <a:p>
            <a:pPr lvl="1"/>
            <a:endParaRPr lang="en-US" dirty="0">
              <a:solidFill>
                <a:srgbClr val="FF0000"/>
              </a:solidFill>
            </a:endParaRPr>
          </a:p>
          <a:p>
            <a:endParaRPr lang="en-US" dirty="0"/>
          </a:p>
        </p:txBody>
      </p:sp>
      <p:sp>
        <p:nvSpPr>
          <p:cNvPr id="3" name="Text Placeholder 2"/>
          <p:cNvSpPr>
            <a:spLocks noGrp="1"/>
          </p:cNvSpPr>
          <p:nvPr>
            <p:ph type="body" sz="quarter" idx="3"/>
          </p:nvPr>
        </p:nvSpPr>
        <p:spPr>
          <a:xfrm>
            <a:off x="228600" y="1797446"/>
            <a:ext cx="4041775" cy="778670"/>
          </a:xfrm>
          <a:ln w="3175">
            <a:solidFill>
              <a:schemeClr val="tx1"/>
            </a:solidFill>
          </a:ln>
        </p:spPr>
        <p:txBody>
          <a:bodyPr>
            <a:noAutofit/>
          </a:bodyPr>
          <a:lstStyle/>
          <a:p>
            <a:pPr algn="ctr"/>
            <a:r>
              <a:rPr lang="en-US" dirty="0"/>
              <a:t>Michigan Commercial Health Plans</a:t>
            </a:r>
          </a:p>
        </p:txBody>
      </p:sp>
      <p:sp>
        <p:nvSpPr>
          <p:cNvPr id="6" name="Content Placeholder 5"/>
          <p:cNvSpPr>
            <a:spLocks noGrp="1"/>
          </p:cNvSpPr>
          <p:nvPr>
            <p:ph sz="quarter" idx="4"/>
          </p:nvPr>
        </p:nvSpPr>
        <p:spPr>
          <a:xfrm>
            <a:off x="228599" y="2576116"/>
            <a:ext cx="4041775" cy="3951288"/>
          </a:xfrm>
          <a:ln w="3175">
            <a:solidFill>
              <a:schemeClr val="tx1"/>
            </a:solidFill>
          </a:ln>
        </p:spPr>
        <p:txBody>
          <a:bodyPr>
            <a:normAutofit fontScale="47500" lnSpcReduction="20000"/>
          </a:bodyPr>
          <a:lstStyle/>
          <a:p>
            <a:r>
              <a:rPr lang="en-US" sz="5100" dirty="0"/>
              <a:t>BCBSM Provider Delivered Care Management (PDCM) </a:t>
            </a:r>
          </a:p>
          <a:p>
            <a:pPr lvl="1" indent="-342900"/>
            <a:r>
              <a:rPr lang="en-US" sz="3600" dirty="0"/>
              <a:t>statewide</a:t>
            </a:r>
          </a:p>
          <a:p>
            <a:endParaRPr lang="en-US" sz="3300" dirty="0"/>
          </a:p>
          <a:p>
            <a:r>
              <a:rPr lang="en-US" sz="5100" dirty="0"/>
              <a:t>Priority Health Care Management  </a:t>
            </a:r>
          </a:p>
          <a:p>
            <a:pPr lvl="1"/>
            <a:r>
              <a:rPr lang="en-US" sz="3600" dirty="0"/>
              <a:t>statewide</a:t>
            </a:r>
          </a:p>
          <a:p>
            <a:endParaRPr lang="en-US" sz="3300" dirty="0"/>
          </a:p>
          <a:p>
            <a:r>
              <a:rPr lang="en-US" sz="5100" dirty="0"/>
              <a:t>BCBSM High Intensity Care Model (HICM) </a:t>
            </a:r>
          </a:p>
          <a:p>
            <a:pPr lvl="1"/>
            <a:r>
              <a:rPr lang="en-US" sz="4200" dirty="0"/>
              <a:t>pilot</a:t>
            </a:r>
          </a:p>
          <a:p>
            <a:endParaRPr lang="en-US" sz="3300" dirty="0"/>
          </a:p>
          <a:p>
            <a:r>
              <a:rPr lang="en-US" sz="5100" dirty="0"/>
              <a:t>And Others</a:t>
            </a:r>
          </a:p>
          <a:p>
            <a:endParaRPr lang="en-US" dirty="0"/>
          </a:p>
        </p:txBody>
      </p:sp>
    </p:spTree>
    <p:extLst>
      <p:ext uri="{BB962C8B-B14F-4D97-AF65-F5344CB8AC3E}">
        <p14:creationId xmlns:p14="http://schemas.microsoft.com/office/powerpoint/2010/main" val="3210962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Reimagining Health Care in the US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6544" y="2405766"/>
            <a:ext cx="6070912" cy="3524431"/>
          </a:xfrm>
        </p:spPr>
      </p:pic>
      <p:sp>
        <p:nvSpPr>
          <p:cNvPr id="3" name="TextBox 2"/>
          <p:cNvSpPr txBox="1"/>
          <p:nvPr/>
        </p:nvSpPr>
        <p:spPr>
          <a:xfrm>
            <a:off x="381000" y="6400800"/>
            <a:ext cx="7620000" cy="369332"/>
          </a:xfrm>
          <a:prstGeom prst="rect">
            <a:avLst/>
          </a:prstGeom>
          <a:noFill/>
        </p:spPr>
        <p:txBody>
          <a:bodyPr wrap="square" rtlCol="0">
            <a:spAutoFit/>
          </a:bodyPr>
          <a:lstStyle/>
          <a:p>
            <a:r>
              <a:rPr lang="en-US" dirty="0"/>
              <a:t>https://pccinnovation.org/connected-communities-of-care/</a:t>
            </a:r>
          </a:p>
        </p:txBody>
      </p:sp>
    </p:spTree>
    <p:extLst>
      <p:ext uri="{BB962C8B-B14F-4D97-AF65-F5344CB8AC3E}">
        <p14:creationId xmlns:p14="http://schemas.microsoft.com/office/powerpoint/2010/main" val="4218931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677"/>
            <a:ext cx="8839200" cy="1143000"/>
          </a:xfrm>
        </p:spPr>
        <p:txBody>
          <a:bodyPr>
            <a:normAutofit/>
          </a:bodyPr>
          <a:lstStyle/>
          <a:p>
            <a:r>
              <a:rPr lang="en-US" sz="3200" dirty="0" smtClean="0"/>
              <a:t>Michigan – Centers for Medicare &amp; Medicaid Services (CMS) Funded Demonstrations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03520247"/>
              </p:ext>
            </p:extLst>
          </p:nvPr>
        </p:nvGraphicFramePr>
        <p:xfrm>
          <a:off x="234130" y="1905000"/>
          <a:ext cx="8724900" cy="3646543"/>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4079861448"/>
                    </a:ext>
                  </a:extLst>
                </a:gridCol>
                <a:gridCol w="4495800">
                  <a:extLst>
                    <a:ext uri="{9D8B030D-6E8A-4147-A177-3AD203B41FA5}">
                      <a16:colId xmlns:a16="http://schemas.microsoft.com/office/drawing/2014/main" val="472361164"/>
                    </a:ext>
                  </a:extLst>
                </a:gridCol>
              </a:tblGrid>
              <a:tr h="387305">
                <a:tc>
                  <a:txBody>
                    <a:bodyPr/>
                    <a:lstStyle/>
                    <a:p>
                      <a:r>
                        <a:rPr lang="en-US" dirty="0" smtClean="0"/>
                        <a:t>Demonstration</a:t>
                      </a:r>
                      <a:endParaRPr lang="en-US" dirty="0"/>
                    </a:p>
                  </a:txBody>
                  <a:tcPr/>
                </a:tc>
                <a:tc>
                  <a:txBody>
                    <a:bodyPr/>
                    <a:lstStyle/>
                    <a:p>
                      <a:r>
                        <a:rPr lang="en-US" dirty="0" smtClean="0"/>
                        <a:t>Brief Description of Intervention</a:t>
                      </a:r>
                      <a:endParaRPr lang="en-US" dirty="0"/>
                    </a:p>
                  </a:txBody>
                  <a:tcPr/>
                </a:tc>
                <a:extLst>
                  <a:ext uri="{0D108BD9-81ED-4DB2-BD59-A6C34878D82A}">
                    <a16:rowId xmlns:a16="http://schemas.microsoft.com/office/drawing/2014/main" val="681054872"/>
                  </a:ext>
                </a:extLst>
              </a:tr>
              <a:tr h="2100998">
                <a:tc>
                  <a:txBody>
                    <a:bodyPr/>
                    <a:lstStyle/>
                    <a:p>
                      <a:r>
                        <a:rPr lang="en-US" sz="1400" dirty="0" smtClean="0"/>
                        <a:t>Michigan State Innovation Model (MI-SIM)</a:t>
                      </a:r>
                    </a:p>
                    <a:p>
                      <a:endParaRPr lang="en-US" sz="1400" dirty="0" smtClean="0"/>
                    </a:p>
                    <a:p>
                      <a:r>
                        <a:rPr lang="en-US" sz="1400" dirty="0" smtClean="0"/>
                        <a:t>-</a:t>
                      </a:r>
                      <a:r>
                        <a:rPr lang="en-US" sz="1400" i="1" dirty="0" smtClean="0"/>
                        <a:t>Awarded to 11 States</a:t>
                      </a:r>
                      <a:endParaRPr lang="en-US" sz="1400" i="1" dirty="0"/>
                    </a:p>
                  </a:txBody>
                  <a:tcPr/>
                </a:tc>
                <a:tc>
                  <a:txBody>
                    <a:bodyPr/>
                    <a:lstStyle/>
                    <a:p>
                      <a:r>
                        <a:rPr lang="en-US" sz="1400" dirty="0" smtClean="0"/>
                        <a:t>1)  Design and testing of health care payment and service delivery models. </a:t>
                      </a:r>
                    </a:p>
                    <a:p>
                      <a:endParaRPr lang="en-US" sz="1400" dirty="0" smtClean="0"/>
                    </a:p>
                    <a:p>
                      <a:r>
                        <a:rPr lang="en-US" sz="1400" dirty="0" smtClean="0"/>
                        <a:t>2) For Michigan the Care Delivery focus is Social Determinants of Health screening in PCP practice and Clinical Community Linkages.  </a:t>
                      </a:r>
                      <a:endParaRPr lang="en-US" sz="1400" dirty="0"/>
                    </a:p>
                  </a:txBody>
                  <a:tcPr/>
                </a:tc>
                <a:extLst>
                  <a:ext uri="{0D108BD9-81ED-4DB2-BD59-A6C34878D82A}">
                    <a16:rowId xmlns:a16="http://schemas.microsoft.com/office/drawing/2014/main" val="3308331704"/>
                  </a:ext>
                </a:extLst>
              </a:tr>
              <a:tr h="954999">
                <a:tc>
                  <a:txBody>
                    <a:bodyPr/>
                    <a:lstStyle/>
                    <a:p>
                      <a:r>
                        <a:rPr lang="en-US" sz="1400" dirty="0" smtClean="0"/>
                        <a:t>Comprehensive Primary Care Plus (CPC+)</a:t>
                      </a:r>
                    </a:p>
                    <a:p>
                      <a:endParaRPr lang="en-US" sz="1400" dirty="0" smtClean="0"/>
                    </a:p>
                    <a:p>
                      <a:r>
                        <a:rPr lang="en-US" sz="1400" i="1" dirty="0" smtClean="0"/>
                        <a:t>-Awarded to 18 regions</a:t>
                      </a:r>
                      <a:endParaRPr lang="en-US" sz="1400" i="1" dirty="0"/>
                    </a:p>
                  </a:txBody>
                  <a:tcPr/>
                </a:tc>
                <a:tc>
                  <a:txBody>
                    <a:bodyPr/>
                    <a:lstStyle/>
                    <a:p>
                      <a:pPr marL="342900" indent="-342900">
                        <a:buAutoNum type="arabicParenR"/>
                      </a:pPr>
                      <a:r>
                        <a:rPr lang="en-US" sz="1400" b="0" i="0" kern="1200" dirty="0" smtClean="0">
                          <a:solidFill>
                            <a:schemeClr val="dk1"/>
                          </a:solidFill>
                          <a:effectLst/>
                          <a:latin typeface="+mn-lt"/>
                          <a:ea typeface="+mn-ea"/>
                          <a:cs typeface="+mn-cs"/>
                        </a:rPr>
                        <a:t>Access and Continuity; </a:t>
                      </a:r>
                    </a:p>
                    <a:p>
                      <a:pPr marL="342900" indent="-342900">
                        <a:buAutoNum type="arabicParenR"/>
                      </a:pPr>
                      <a:r>
                        <a:rPr lang="en-US" sz="1400" b="0" i="0" kern="1200" dirty="0" smtClean="0">
                          <a:solidFill>
                            <a:schemeClr val="dk1"/>
                          </a:solidFill>
                          <a:effectLst/>
                          <a:latin typeface="+mn-lt"/>
                          <a:ea typeface="+mn-ea"/>
                          <a:cs typeface="+mn-cs"/>
                        </a:rPr>
                        <a:t>Care Management;</a:t>
                      </a:r>
                    </a:p>
                    <a:p>
                      <a:pPr marL="342900" indent="-342900">
                        <a:buAutoNum type="arabicParenR"/>
                      </a:pPr>
                      <a:r>
                        <a:rPr lang="en-US" sz="1400" b="0" i="0" kern="1200" dirty="0" smtClean="0">
                          <a:solidFill>
                            <a:schemeClr val="dk1"/>
                          </a:solidFill>
                          <a:effectLst/>
                          <a:latin typeface="+mn-lt"/>
                          <a:ea typeface="+mn-ea"/>
                          <a:cs typeface="+mn-cs"/>
                        </a:rPr>
                        <a:t>Comprehensiveness and Coordination; </a:t>
                      </a:r>
                    </a:p>
                    <a:p>
                      <a:pPr marL="342900" indent="-342900">
                        <a:buAutoNum type="arabicParenR"/>
                      </a:pPr>
                      <a:r>
                        <a:rPr lang="en-US" sz="1400" b="0" i="0" kern="1200" dirty="0" smtClean="0">
                          <a:solidFill>
                            <a:schemeClr val="dk1"/>
                          </a:solidFill>
                          <a:effectLst/>
                          <a:latin typeface="+mn-lt"/>
                          <a:ea typeface="+mn-ea"/>
                          <a:cs typeface="+mn-cs"/>
                        </a:rPr>
                        <a:t>Patient and Caregiver Engagement; and</a:t>
                      </a:r>
                    </a:p>
                    <a:p>
                      <a:pPr marL="342900" indent="-342900">
                        <a:buAutoNum type="arabicParenR"/>
                      </a:pPr>
                      <a:r>
                        <a:rPr lang="en-US" sz="1400" b="0" i="0" kern="1200" dirty="0" smtClean="0">
                          <a:solidFill>
                            <a:schemeClr val="dk1"/>
                          </a:solidFill>
                          <a:effectLst/>
                          <a:latin typeface="+mn-lt"/>
                          <a:ea typeface="+mn-ea"/>
                          <a:cs typeface="+mn-cs"/>
                        </a:rPr>
                        <a:t>Planned Care and Population Health</a:t>
                      </a:r>
                      <a:endParaRPr lang="en-US" sz="1400" dirty="0"/>
                    </a:p>
                  </a:txBody>
                  <a:tcPr/>
                </a:tc>
                <a:extLst>
                  <a:ext uri="{0D108BD9-81ED-4DB2-BD59-A6C34878D82A}">
                    <a16:rowId xmlns:a16="http://schemas.microsoft.com/office/drawing/2014/main" val="2965726938"/>
                  </a:ext>
                </a:extLst>
              </a:tr>
            </a:tbl>
          </a:graphicData>
        </a:graphic>
      </p:graphicFrame>
      <p:sp>
        <p:nvSpPr>
          <p:cNvPr id="6" name="TextBox 5"/>
          <p:cNvSpPr txBox="1"/>
          <p:nvPr/>
        </p:nvSpPr>
        <p:spPr>
          <a:xfrm>
            <a:off x="0" y="6581001"/>
            <a:ext cx="91931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Ref:  CCMI State Based Initiatives – Lessons Learned Nov 2018; https</a:t>
            </a:r>
            <a:r>
              <a:rPr kumimoji="0" lang="en-US" sz="1200" b="0" i="0" u="none" strike="noStrike" kern="1200" cap="none" spc="0" normalizeH="0" baseline="0" noProof="0" dirty="0">
                <a:ln>
                  <a:noFill/>
                </a:ln>
                <a:solidFill>
                  <a:prstClr val="black"/>
                </a:solidFill>
                <a:effectLst/>
                <a:uLnTx/>
                <a:uFillTx/>
                <a:latin typeface="Calibri"/>
                <a:ea typeface="+mn-ea"/>
                <a:cs typeface="+mn-cs"/>
              </a:rPr>
              <a:t>://innovation.cms.gov/Files/reports/statebasedinitiatives-lessonslearned.pdf</a:t>
            </a:r>
          </a:p>
        </p:txBody>
      </p:sp>
    </p:spTree>
    <p:extLst>
      <p:ext uri="{BB962C8B-B14F-4D97-AF65-F5344CB8AC3E}">
        <p14:creationId xmlns:p14="http://schemas.microsoft.com/office/powerpoint/2010/main" val="3412776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Outcomes and Quality</a:t>
            </a:r>
            <a:endParaRPr lang="en-US" dirty="0"/>
          </a:p>
        </p:txBody>
      </p:sp>
      <p:graphicFrame>
        <p:nvGraphicFramePr>
          <p:cNvPr id="4" name="Content Placeholder 3">
            <a:extLst>
              <a:ext uri="{FF2B5EF4-FFF2-40B4-BE49-F238E27FC236}">
                <a16:creationId xmlns:a16="http://schemas.microsoft.com/office/drawing/2014/main" id="{32CFABB5-37EC-4015-9C77-8F0FBC79665D}"/>
              </a:ext>
            </a:extLst>
          </p:cNvPr>
          <p:cNvGraphicFramePr>
            <a:graphicFrameLocks noGrp="1"/>
          </p:cNvGraphicFramePr>
          <p:nvPr>
            <p:ph idx="1"/>
            <p:extLst>
              <p:ext uri="{D42A27DB-BD31-4B8C-83A1-F6EECF244321}">
                <p14:modId xmlns:p14="http://schemas.microsoft.com/office/powerpoint/2010/main" val="1420422565"/>
              </p:ext>
            </p:extLst>
          </p:nvPr>
        </p:nvGraphicFramePr>
        <p:xfrm>
          <a:off x="457200" y="1905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447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52" y="533400"/>
            <a:ext cx="9144000" cy="1143000"/>
          </a:xfrm>
        </p:spPr>
        <p:txBody>
          <a:bodyPr>
            <a:normAutofit/>
          </a:bodyPr>
          <a:lstStyle/>
          <a:p>
            <a:pPr algn="l"/>
            <a:r>
              <a:rPr lang="en-US" sz="3200" dirty="0" smtClean="0"/>
              <a:t>BCBSM PDCM, Priority Health, SIM, CPC+:  Alignment of Program Metrics</a:t>
            </a:r>
            <a:endParaRPr lang="en-US" sz="3200" dirty="0"/>
          </a:p>
        </p:txBody>
      </p:sp>
      <p:sp>
        <p:nvSpPr>
          <p:cNvPr id="3" name="Content Placeholder 2"/>
          <p:cNvSpPr>
            <a:spLocks noGrp="1"/>
          </p:cNvSpPr>
          <p:nvPr>
            <p:ph idx="1"/>
          </p:nvPr>
        </p:nvSpPr>
        <p:spPr>
          <a:xfrm>
            <a:off x="451692" y="1861852"/>
            <a:ext cx="8235108" cy="4569112"/>
          </a:xfrm>
        </p:spPr>
        <p:txBody>
          <a:bodyPr/>
          <a:lstStyle/>
          <a:p>
            <a:pPr marL="0" indent="0">
              <a:buNone/>
            </a:pPr>
            <a:endParaRPr lang="en-US" dirty="0" smtClean="0"/>
          </a:p>
          <a:p>
            <a:pPr marL="0" indent="0">
              <a:buNone/>
            </a:pPr>
            <a:endParaRPr lang="en-US" dirty="0"/>
          </a:p>
        </p:txBody>
      </p:sp>
      <p:sp>
        <p:nvSpPr>
          <p:cNvPr id="4" name="Right Arrow 3"/>
          <p:cNvSpPr/>
          <p:nvPr/>
        </p:nvSpPr>
        <p:spPr>
          <a:xfrm>
            <a:off x="5715000" y="4724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505637703"/>
              </p:ext>
            </p:extLst>
          </p:nvPr>
        </p:nvGraphicFramePr>
        <p:xfrm>
          <a:off x="838200" y="1692564"/>
          <a:ext cx="6686553" cy="5096680"/>
        </p:xfrm>
        <a:graphic>
          <a:graphicData uri="http://schemas.openxmlformats.org/drawingml/2006/table">
            <a:tbl>
              <a:tblPr firstRow="1" bandRow="1">
                <a:tableStyleId>{5C22544A-7EE6-4342-B048-85BDC9FD1C3A}</a:tableStyleId>
              </a:tblPr>
              <a:tblGrid>
                <a:gridCol w="2228851">
                  <a:extLst>
                    <a:ext uri="{9D8B030D-6E8A-4147-A177-3AD203B41FA5}">
                      <a16:colId xmlns:a16="http://schemas.microsoft.com/office/drawing/2014/main" val="851428227"/>
                    </a:ext>
                  </a:extLst>
                </a:gridCol>
                <a:gridCol w="2228851">
                  <a:extLst>
                    <a:ext uri="{9D8B030D-6E8A-4147-A177-3AD203B41FA5}">
                      <a16:colId xmlns:a16="http://schemas.microsoft.com/office/drawing/2014/main" val="1488628086"/>
                    </a:ext>
                  </a:extLst>
                </a:gridCol>
                <a:gridCol w="2228851">
                  <a:extLst>
                    <a:ext uri="{9D8B030D-6E8A-4147-A177-3AD203B41FA5}">
                      <a16:colId xmlns:a16="http://schemas.microsoft.com/office/drawing/2014/main" val="2588738126"/>
                    </a:ext>
                  </a:extLst>
                </a:gridCol>
              </a:tblGrid>
              <a:tr h="712759">
                <a:tc>
                  <a:txBody>
                    <a:bodyPr/>
                    <a:lstStyle/>
                    <a:p>
                      <a:r>
                        <a:rPr lang="en-US" dirty="0" smtClean="0"/>
                        <a:t>Program</a:t>
                      </a:r>
                      <a:endParaRPr lang="en-US" dirty="0"/>
                    </a:p>
                  </a:txBody>
                  <a:tcPr/>
                </a:tc>
                <a:tc>
                  <a:txBody>
                    <a:bodyPr/>
                    <a:lstStyle/>
                    <a:p>
                      <a:r>
                        <a:rPr lang="en-US" dirty="0" smtClean="0"/>
                        <a:t>Quality Metrics</a:t>
                      </a:r>
                      <a:endParaRPr lang="en-US" dirty="0"/>
                    </a:p>
                  </a:txBody>
                  <a:tcPr/>
                </a:tc>
                <a:tc>
                  <a:txBody>
                    <a:bodyPr/>
                    <a:lstStyle/>
                    <a:p>
                      <a:r>
                        <a:rPr lang="en-US" dirty="0" smtClean="0"/>
                        <a:t>Utilization Metrics</a:t>
                      </a:r>
                      <a:endParaRPr lang="en-US" dirty="0"/>
                    </a:p>
                  </a:txBody>
                  <a:tcPr/>
                </a:tc>
                <a:extLst>
                  <a:ext uri="{0D108BD9-81ED-4DB2-BD59-A6C34878D82A}">
                    <a16:rowId xmlns:a16="http://schemas.microsoft.com/office/drawing/2014/main" val="1805581180"/>
                  </a:ext>
                </a:extLst>
              </a:tr>
              <a:tr h="931167">
                <a:tc>
                  <a:txBody>
                    <a:bodyPr/>
                    <a:lstStyle/>
                    <a:p>
                      <a:r>
                        <a:rPr lang="en-US" dirty="0" smtClean="0"/>
                        <a:t>BCBSM PDCM</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45482932"/>
                  </a:ext>
                </a:extLst>
              </a:tr>
              <a:tr h="990600">
                <a:tc>
                  <a:txBody>
                    <a:bodyPr/>
                    <a:lstStyle/>
                    <a:p>
                      <a:r>
                        <a:rPr lang="en-US" dirty="0" smtClean="0"/>
                        <a:t>PH</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42105059"/>
                  </a:ext>
                </a:extLst>
              </a:tr>
              <a:tr h="1231077">
                <a:tc>
                  <a:txBody>
                    <a:bodyPr/>
                    <a:lstStyle/>
                    <a:p>
                      <a:r>
                        <a:rPr lang="en-US" dirty="0" smtClean="0"/>
                        <a:t>SIM</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37248081"/>
                  </a:ext>
                </a:extLst>
              </a:tr>
              <a:tr h="1231077">
                <a:tc>
                  <a:txBody>
                    <a:bodyPr/>
                    <a:lstStyle/>
                    <a:p>
                      <a:r>
                        <a:rPr lang="en-US" dirty="0" smtClean="0"/>
                        <a:t>CPC+</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80624343"/>
                  </a:ext>
                </a:extLst>
              </a:tr>
            </a:tbl>
          </a:graphicData>
        </a:graphic>
      </p:graphicFrame>
    </p:spTree>
    <p:extLst>
      <p:ext uri="{BB962C8B-B14F-4D97-AF65-F5344CB8AC3E}">
        <p14:creationId xmlns:p14="http://schemas.microsoft.com/office/powerpoint/2010/main" val="59331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sz="2800" dirty="0"/>
              <a:t>BCBSM Provider Delivered Care Management (PDCM)</a:t>
            </a:r>
          </a:p>
        </p:txBody>
      </p:sp>
      <p:sp>
        <p:nvSpPr>
          <p:cNvPr id="3" name="Content Placeholder 2"/>
          <p:cNvSpPr>
            <a:spLocks noGrp="1"/>
          </p:cNvSpPr>
          <p:nvPr>
            <p:ph idx="1"/>
          </p:nvPr>
        </p:nvSpPr>
        <p:spPr>
          <a:xfrm>
            <a:off x="381000" y="1295400"/>
            <a:ext cx="8229600" cy="4267200"/>
          </a:xfrm>
        </p:spPr>
        <p:txBody>
          <a:bodyPr>
            <a:noAutofit/>
          </a:bodyPr>
          <a:lstStyle/>
          <a:p>
            <a:pPr marL="0" indent="0">
              <a:buNone/>
            </a:pPr>
            <a:r>
              <a:rPr lang="en-US" sz="1800" dirty="0" smtClean="0"/>
              <a:t>BCBSM Provider-Delivered </a:t>
            </a:r>
            <a:r>
              <a:rPr lang="en-US" sz="1800" dirty="0"/>
              <a:t>Care Management is a model of care management delivered in the context of the doctor-patient relationship, which extends care management services into the clinical </a:t>
            </a:r>
            <a:r>
              <a:rPr lang="en-US" sz="1800" dirty="0" smtClean="0"/>
              <a:t>setting</a:t>
            </a:r>
          </a:p>
          <a:p>
            <a:pPr marL="0" indent="0">
              <a:buNone/>
            </a:pPr>
            <a:endParaRPr lang="en-US" sz="1800" dirty="0" smtClean="0"/>
          </a:p>
          <a:p>
            <a:pPr marL="0" indent="0">
              <a:buNone/>
            </a:pPr>
            <a:r>
              <a:rPr lang="en-US" sz="1800" b="1" i="1" dirty="0" smtClean="0"/>
              <a:t>2019 BCBSM PDCM Metrics focus:</a:t>
            </a:r>
          </a:p>
          <a:p>
            <a:pPr marL="0" indent="0">
              <a:buNone/>
            </a:pPr>
            <a:r>
              <a:rPr lang="en-US" sz="1800" dirty="0" smtClean="0"/>
              <a:t> Controlled Blood Pressure</a:t>
            </a:r>
          </a:p>
          <a:p>
            <a:pPr marL="0" indent="0">
              <a:buNone/>
            </a:pPr>
            <a:r>
              <a:rPr lang="en-US" sz="1800" dirty="0" smtClean="0"/>
              <a:t> Controlled HgA1C</a:t>
            </a:r>
          </a:p>
          <a:p>
            <a:pPr marL="0" indent="0">
              <a:buNone/>
            </a:pPr>
            <a:r>
              <a:rPr lang="en-US" sz="1800" dirty="0"/>
              <a:t> </a:t>
            </a:r>
            <a:r>
              <a:rPr lang="en-US" sz="1800" dirty="0" smtClean="0"/>
              <a:t>Decrease Hospital Readmissions</a:t>
            </a:r>
          </a:p>
          <a:p>
            <a:pPr marL="0" indent="0">
              <a:buNone/>
            </a:pPr>
            <a:r>
              <a:rPr lang="en-US" sz="1800" dirty="0"/>
              <a:t> </a:t>
            </a:r>
            <a:r>
              <a:rPr lang="en-US" sz="1800" dirty="0" smtClean="0"/>
              <a:t>Decrease Emergency Room Visits </a:t>
            </a:r>
          </a:p>
          <a:p>
            <a:pPr marL="0" indent="0">
              <a:buNone/>
            </a:pPr>
            <a:endParaRPr lang="en-US" sz="1800" dirty="0"/>
          </a:p>
          <a:p>
            <a:pPr marL="0" indent="0">
              <a:buNone/>
            </a:pPr>
            <a:endParaRPr lang="en-US" sz="1800" dirty="0"/>
          </a:p>
          <a:p>
            <a:pPr lvl="1"/>
            <a:endParaRPr lang="en-US" sz="1200" dirty="0"/>
          </a:p>
          <a:p>
            <a:endParaRPr lang="en-US" sz="1600" dirty="0"/>
          </a:p>
          <a:p>
            <a:endParaRPr lang="en-US" sz="1800" dirty="0">
              <a:solidFill>
                <a:schemeClr val="accent1">
                  <a:lumMod val="75000"/>
                </a:schemeClr>
              </a:solidFill>
            </a:endParaRPr>
          </a:p>
          <a:p>
            <a:endParaRPr lang="en-US" sz="1800" dirty="0" smtClean="0"/>
          </a:p>
          <a:p>
            <a:endParaRPr lang="en-US" sz="1800" dirty="0"/>
          </a:p>
          <a:p>
            <a:endParaRPr lang="en-US" sz="1800" dirty="0" smtClean="0"/>
          </a:p>
          <a:p>
            <a:pPr lvl="1"/>
            <a:endParaRPr lang="en-US" sz="1200" dirty="0"/>
          </a:p>
          <a:p>
            <a:pPr marL="0" indent="0">
              <a:buNone/>
            </a:pPr>
            <a:r>
              <a:rPr lang="en-US" sz="1200" dirty="0"/>
              <a:t>Please see the PDCM Frequently Asked Questions document by emailing </a:t>
            </a:r>
            <a:r>
              <a:rPr lang="en-US" sz="1200" dirty="0">
                <a:hlinkClick r:id="rId2"/>
              </a:rPr>
              <a:t>valuepartnerships@bcbsm.com</a:t>
            </a:r>
            <a:r>
              <a:rPr lang="en-US" sz="1200" dirty="0"/>
              <a:t>. </a:t>
            </a:r>
          </a:p>
          <a:p>
            <a:endParaRPr lang="en-US" sz="1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057400"/>
            <a:ext cx="2218263" cy="3332602"/>
          </a:xfrm>
          <a:prstGeom prst="rect">
            <a:avLst/>
          </a:prstGeom>
        </p:spPr>
      </p:pic>
    </p:spTree>
    <p:extLst>
      <p:ext uri="{BB962C8B-B14F-4D97-AF65-F5344CB8AC3E}">
        <p14:creationId xmlns:p14="http://schemas.microsoft.com/office/powerpoint/2010/main" val="347973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PLACE HOLDER:  Success for the Practice:  </a:t>
            </a:r>
            <a:r>
              <a:rPr lang="en-US" dirty="0" smtClean="0"/>
              <a:t>DRAFT PDCM PGIP Scorecard</a:t>
            </a:r>
            <a:endParaRPr lang="en-US" dirty="0"/>
          </a:p>
        </p:txBody>
      </p:sp>
      <p:pic>
        <p:nvPicPr>
          <p:cNvPr id="4" name="Content Placeholder 3"/>
          <p:cNvPicPr>
            <a:picLocks noGrp="1" noChangeAspect="1"/>
          </p:cNvPicPr>
          <p:nvPr>
            <p:ph idx="1"/>
          </p:nvPr>
        </p:nvPicPr>
        <p:blipFill>
          <a:blip r:embed="rId3"/>
          <a:stretch>
            <a:fillRect/>
          </a:stretch>
        </p:blipFill>
        <p:spPr>
          <a:xfrm>
            <a:off x="422787" y="1828800"/>
            <a:ext cx="7947979" cy="4345245"/>
          </a:xfrm>
          <a:prstGeom prst="rect">
            <a:avLst/>
          </a:prstGeom>
        </p:spPr>
      </p:pic>
    </p:spTree>
    <p:extLst>
      <p:ext uri="{BB962C8B-B14F-4D97-AF65-F5344CB8AC3E}">
        <p14:creationId xmlns:p14="http://schemas.microsoft.com/office/powerpoint/2010/main" val="4032271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for the Practice</a:t>
            </a:r>
            <a:endParaRPr lang="en-US" dirty="0"/>
          </a:p>
        </p:txBody>
      </p:sp>
      <p:sp>
        <p:nvSpPr>
          <p:cNvPr id="3" name="Content Placeholder 2"/>
          <p:cNvSpPr>
            <a:spLocks noGrp="1"/>
          </p:cNvSpPr>
          <p:nvPr>
            <p:ph idx="1"/>
          </p:nvPr>
        </p:nvSpPr>
        <p:spPr/>
        <p:txBody>
          <a:bodyPr/>
          <a:lstStyle/>
          <a:p>
            <a:r>
              <a:rPr lang="en-US" dirty="0" smtClean="0"/>
              <a:t>SIM</a:t>
            </a:r>
          </a:p>
          <a:p>
            <a:r>
              <a:rPr lang="en-US" dirty="0" smtClean="0"/>
              <a:t>CPC+</a:t>
            </a:r>
          </a:p>
          <a:p>
            <a:r>
              <a:rPr lang="en-US" dirty="0" smtClean="0"/>
              <a:t>Priority Health</a:t>
            </a:r>
            <a:endParaRPr lang="en-US" dirty="0"/>
          </a:p>
        </p:txBody>
      </p:sp>
    </p:spTree>
    <p:extLst>
      <p:ext uri="{BB962C8B-B14F-4D97-AF65-F5344CB8AC3E}">
        <p14:creationId xmlns:p14="http://schemas.microsoft.com/office/powerpoint/2010/main" val="3347597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for Patients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524000"/>
            <a:ext cx="5760904" cy="2919074"/>
          </a:xfrm>
        </p:spPr>
      </p:pic>
      <p:sp>
        <p:nvSpPr>
          <p:cNvPr id="3" name="TextBox 2"/>
          <p:cNvSpPr txBox="1"/>
          <p:nvPr/>
        </p:nvSpPr>
        <p:spPr>
          <a:xfrm>
            <a:off x="457200" y="4572000"/>
            <a:ext cx="6781800" cy="2308324"/>
          </a:xfrm>
          <a:prstGeom prst="rect">
            <a:avLst/>
          </a:prstGeom>
          <a:noFill/>
        </p:spPr>
        <p:txBody>
          <a:bodyPr wrap="square" rtlCol="0">
            <a:spAutoFit/>
          </a:bodyPr>
          <a:lstStyle/>
          <a:p>
            <a:r>
              <a:rPr lang="en-US" dirty="0" smtClean="0"/>
              <a:t>Outcomes for patients:  focus on population health</a:t>
            </a:r>
          </a:p>
          <a:p>
            <a:pPr marL="285750" indent="-285750">
              <a:buFontTx/>
              <a:buChar char="-"/>
            </a:pPr>
            <a:r>
              <a:rPr lang="en-US" dirty="0" smtClean="0"/>
              <a:t>Improved quality of life</a:t>
            </a:r>
          </a:p>
          <a:p>
            <a:pPr marL="285750" indent="-285750">
              <a:buFontTx/>
              <a:buChar char="-"/>
            </a:pPr>
            <a:r>
              <a:rPr lang="en-US" dirty="0" smtClean="0"/>
              <a:t>Preventive care and chronic care addressed based on evidence based guidelines</a:t>
            </a:r>
          </a:p>
          <a:p>
            <a:pPr marL="285750" indent="-285750">
              <a:buFontTx/>
              <a:buChar char="-"/>
            </a:pPr>
            <a:r>
              <a:rPr lang="en-US" dirty="0" smtClean="0"/>
              <a:t>Empowered to self manage, gain confidence and knowledge</a:t>
            </a:r>
          </a:p>
          <a:p>
            <a:pPr marL="285750" indent="-285750">
              <a:buFontTx/>
              <a:buChar char="-"/>
            </a:pPr>
            <a:r>
              <a:rPr lang="en-US" dirty="0" smtClean="0"/>
              <a:t>Add information here about avoid rising risk</a:t>
            </a:r>
          </a:p>
          <a:p>
            <a:pPr marL="285750" indent="-285750">
              <a:buFontTx/>
              <a:buChar char="-"/>
            </a:pPr>
            <a:r>
              <a:rPr lang="en-US" dirty="0" smtClean="0"/>
              <a:t>Chronic conditions managed optimally, delay or avoid </a:t>
            </a:r>
            <a:r>
              <a:rPr lang="en-US" dirty="0" err="1" smtClean="0"/>
              <a:t>diseade</a:t>
            </a:r>
            <a:r>
              <a:rPr lang="en-US" dirty="0" smtClean="0"/>
              <a:t> complications</a:t>
            </a:r>
            <a:endParaRPr lang="en-US" dirty="0"/>
          </a:p>
        </p:txBody>
      </p:sp>
    </p:spTree>
    <p:extLst>
      <p:ext uri="{BB962C8B-B14F-4D97-AF65-F5344CB8AC3E}">
        <p14:creationId xmlns:p14="http://schemas.microsoft.com/office/powerpoint/2010/main" val="408320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Guide</a:t>
            </a:r>
          </a:p>
        </p:txBody>
      </p:sp>
      <p:sp>
        <p:nvSpPr>
          <p:cNvPr id="3" name="Content Placeholder 2"/>
          <p:cNvSpPr>
            <a:spLocks noGrp="1"/>
          </p:cNvSpPr>
          <p:nvPr>
            <p:ph idx="1"/>
          </p:nvPr>
        </p:nvSpPr>
        <p:spPr/>
        <p:txBody>
          <a:bodyPr>
            <a:normAutofit/>
          </a:bodyPr>
          <a:lstStyle/>
          <a:p>
            <a:r>
              <a:rPr lang="en-US" sz="2000" b="1" dirty="0"/>
              <a:t>Acronym Definitions…………………………………………………….………………….….2</a:t>
            </a:r>
            <a:endParaRPr lang="en-US" sz="2000" dirty="0"/>
          </a:p>
          <a:p>
            <a:r>
              <a:rPr lang="en-US" sz="2000" b="1" dirty="0"/>
              <a:t>BCBSM Patient Centered Medical Home ……………………………………………15</a:t>
            </a:r>
            <a:endParaRPr lang="en-US" sz="2000" dirty="0"/>
          </a:p>
          <a:p>
            <a:r>
              <a:rPr lang="en-US" sz="2000" b="1" dirty="0"/>
              <a:t>SIM PCMH Key Roles of Care Coordinator/Care Manager………………..….17</a:t>
            </a:r>
            <a:endParaRPr lang="en-US" sz="2000" dirty="0"/>
          </a:p>
          <a:p>
            <a:r>
              <a:rPr lang="en-US" sz="2000" b="1" dirty="0">
                <a:solidFill>
                  <a:srgbClr val="C00000"/>
                </a:solidFill>
              </a:rPr>
              <a:t>BCBSM Physician Group Incentive Program</a:t>
            </a:r>
            <a:r>
              <a:rPr lang="en-US" sz="2000" b="1" dirty="0"/>
              <a:t>…………………………………………28</a:t>
            </a:r>
            <a:endParaRPr lang="en-US" sz="2000" dirty="0"/>
          </a:p>
          <a:p>
            <a:r>
              <a:rPr lang="en-US" sz="2000" b="1" dirty="0">
                <a:solidFill>
                  <a:srgbClr val="C00000"/>
                </a:solidFill>
              </a:rPr>
              <a:t>BCBSM Billing Webinar Monthly Q&amp;A</a:t>
            </a:r>
            <a:r>
              <a:rPr lang="en-US" sz="2000" b="1" dirty="0"/>
              <a:t>….……………………………………………162</a:t>
            </a:r>
            <a:endParaRPr lang="en-US" sz="2000" dirty="0"/>
          </a:p>
          <a:p>
            <a:pPr marL="0" indent="0">
              <a:buNone/>
            </a:pPr>
            <a:endParaRPr lang="en-US" dirty="0"/>
          </a:p>
        </p:txBody>
      </p:sp>
    </p:spTree>
    <p:extLst>
      <p:ext uri="{BB962C8B-B14F-4D97-AF65-F5344CB8AC3E}">
        <p14:creationId xmlns:p14="http://schemas.microsoft.com/office/powerpoint/2010/main" val="3941113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91976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04800"/>
            <a:ext cx="8229600" cy="1143000"/>
          </a:xfrm>
        </p:spPr>
        <p:txBody>
          <a:bodyPr>
            <a:normAutofit/>
          </a:bodyPr>
          <a:lstStyle/>
          <a:p>
            <a:pPr algn="l"/>
            <a:r>
              <a:rPr lang="en-US" sz="3200" dirty="0" smtClean="0"/>
              <a:t>CMS Demonstration Report:  Lessons Learned</a:t>
            </a:r>
            <a:endParaRPr lang="en-US" sz="3200" dirty="0"/>
          </a:p>
        </p:txBody>
      </p:sp>
      <p:sp>
        <p:nvSpPr>
          <p:cNvPr id="6" name="Content Placeholder 5"/>
          <p:cNvSpPr>
            <a:spLocks noGrp="1"/>
          </p:cNvSpPr>
          <p:nvPr>
            <p:ph idx="1"/>
          </p:nvPr>
        </p:nvSpPr>
        <p:spPr>
          <a:xfrm>
            <a:off x="304800" y="1219200"/>
            <a:ext cx="8229600" cy="4525963"/>
          </a:xfrm>
        </p:spPr>
        <p:txBody>
          <a:bodyPr>
            <a:normAutofit fontScale="62500" lnSpcReduction="20000"/>
          </a:bodyPr>
          <a:lstStyle/>
          <a:p>
            <a:r>
              <a:rPr lang="en-US" dirty="0"/>
              <a:t>Clearly defined roles, careful identification of appropriate staff, and training support help promote effective </a:t>
            </a:r>
            <a:r>
              <a:rPr lang="en-US" dirty="0" smtClean="0"/>
              <a:t>integration of care managers and care coordinators. </a:t>
            </a:r>
          </a:p>
          <a:p>
            <a:endParaRPr lang="en-US" dirty="0" smtClean="0"/>
          </a:p>
          <a:p>
            <a:r>
              <a:rPr lang="en-US" dirty="0"/>
              <a:t>In a number of models </a:t>
            </a:r>
            <a:r>
              <a:rPr lang="en-US" dirty="0" smtClean="0"/>
              <a:t>(ex. MAPCP), </a:t>
            </a:r>
            <a:r>
              <a:rPr lang="en-US" dirty="0"/>
              <a:t>patients facing multiple socioeconomic barriers such as lack of adequate housing, food insecurity, and unmet dental and behavioral health needs were challenging to reach and engage. </a:t>
            </a:r>
            <a:endParaRPr lang="en-US" dirty="0" smtClean="0"/>
          </a:p>
          <a:p>
            <a:endParaRPr lang="en-US" dirty="0"/>
          </a:p>
          <a:p>
            <a:r>
              <a:rPr lang="en-US" dirty="0" smtClean="0"/>
              <a:t>Tailored </a:t>
            </a:r>
            <a:r>
              <a:rPr lang="en-US" dirty="0"/>
              <a:t>outreach strategies based on culture, language, health literacy and social risk factors combined with </a:t>
            </a:r>
            <a:r>
              <a:rPr lang="en-US" i="1" u="sng" dirty="0">
                <a:solidFill>
                  <a:schemeClr val="accent1">
                    <a:lumMod val="75000"/>
                  </a:schemeClr>
                </a:solidFill>
              </a:rPr>
              <a:t>multiple modes of approach (e.g., in-person, cell-phone, via community-based resource networks) </a:t>
            </a:r>
            <a:r>
              <a:rPr lang="en-US" dirty="0"/>
              <a:t>increased beneficiary participation </a:t>
            </a:r>
            <a:endParaRPr lang="en-US" dirty="0" smtClean="0"/>
          </a:p>
          <a:p>
            <a:endParaRPr lang="en-US" dirty="0"/>
          </a:p>
          <a:p>
            <a:r>
              <a:rPr lang="en-US" dirty="0"/>
              <a:t>Ongoing reimbursement as well as the removal of obstacles that limit their roles is needed to allow full use of care coordinators. </a:t>
            </a:r>
          </a:p>
          <a:p>
            <a:endParaRPr lang="en-US" dirty="0"/>
          </a:p>
        </p:txBody>
      </p:sp>
      <p:sp>
        <p:nvSpPr>
          <p:cNvPr id="7" name="TextBox 6"/>
          <p:cNvSpPr txBox="1"/>
          <p:nvPr/>
        </p:nvSpPr>
        <p:spPr>
          <a:xfrm>
            <a:off x="304800" y="6172200"/>
            <a:ext cx="8686800" cy="646331"/>
          </a:xfrm>
          <a:prstGeom prst="rect">
            <a:avLst/>
          </a:prstGeom>
          <a:noFill/>
        </p:spPr>
        <p:txBody>
          <a:bodyPr wrap="square" rtlCol="0">
            <a:spAutoFit/>
          </a:bodyPr>
          <a:lstStyle/>
          <a:p>
            <a:endParaRPr lang="en-US" sz="1200" dirty="0" smtClean="0"/>
          </a:p>
          <a:p>
            <a:r>
              <a:rPr lang="en-US" sz="1200" dirty="0" smtClean="0"/>
              <a:t>Ref</a:t>
            </a:r>
            <a:r>
              <a:rPr lang="en-US" sz="1200" dirty="0"/>
              <a:t>:  CCMI State Based Initiatives – Lessons Learned Nov 2018; https://innovation.cms.gov/Files/reports/statebasedinitiatives-lessonslearned.pdf</a:t>
            </a:r>
          </a:p>
        </p:txBody>
      </p:sp>
    </p:spTree>
    <p:extLst>
      <p:ext uri="{BB962C8B-B14F-4D97-AF65-F5344CB8AC3E}">
        <p14:creationId xmlns:p14="http://schemas.microsoft.com/office/powerpoint/2010/main" val="233297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to Value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9596" y="2013045"/>
            <a:ext cx="6464808" cy="4309872"/>
          </a:xfrm>
        </p:spPr>
      </p:pic>
    </p:spTree>
    <p:extLst>
      <p:ext uri="{BB962C8B-B14F-4D97-AF65-F5344CB8AC3E}">
        <p14:creationId xmlns:p14="http://schemas.microsoft.com/office/powerpoint/2010/main" val="3188005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Health </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Priority Health reimburses, fee for service, for care management codes. Reimbursement is available to primary care and specialty physicians</a:t>
            </a:r>
          </a:p>
          <a:p>
            <a:endParaRPr lang="en-US" dirty="0"/>
          </a:p>
          <a:p>
            <a:pPr marL="0" indent="0">
              <a:buNone/>
            </a:pPr>
            <a:r>
              <a:rPr lang="en-US" dirty="0"/>
              <a:t>Eligible patients</a:t>
            </a:r>
          </a:p>
          <a:p>
            <a:r>
              <a:rPr lang="en-US" dirty="0"/>
              <a:t>Patients enrolled in care management should:</a:t>
            </a:r>
          </a:p>
          <a:p>
            <a:pPr lvl="1"/>
            <a:r>
              <a:rPr lang="en-US" dirty="0"/>
              <a:t>Be classified as moderate or high risk based on health history</a:t>
            </a:r>
          </a:p>
          <a:p>
            <a:pPr lvl="1"/>
            <a:r>
              <a:rPr lang="en-US" dirty="0"/>
              <a:t>Have one or more chronic conditions</a:t>
            </a:r>
          </a:p>
          <a:p>
            <a:pPr lvl="1"/>
            <a:r>
              <a:rPr lang="en-US" dirty="0"/>
              <a:t>Have a completed care plan which includes the documentation requirements listed above</a:t>
            </a:r>
          </a:p>
          <a:p>
            <a:pPr lvl="1"/>
            <a:r>
              <a:rPr lang="en-US" dirty="0"/>
              <a:t>Receive care by a trained qualified health provider* (QHP) and working within a structured care team</a:t>
            </a:r>
          </a:p>
          <a:p>
            <a:pPr lvl="1"/>
            <a:endParaRPr lang="en-US" dirty="0"/>
          </a:p>
        </p:txBody>
      </p:sp>
    </p:spTree>
    <p:extLst>
      <p:ext uri="{BB962C8B-B14F-4D97-AF65-F5344CB8AC3E}">
        <p14:creationId xmlns:p14="http://schemas.microsoft.com/office/powerpoint/2010/main" val="2143273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450B42-E43B-4358-BAA5-DCE5B2D12104}"/>
              </a:ext>
            </a:extLst>
          </p:cNvPr>
          <p:cNvSpPr>
            <a:spLocks noGrp="1"/>
          </p:cNvSpPr>
          <p:nvPr>
            <p:ph type="title"/>
          </p:nvPr>
        </p:nvSpPr>
        <p:spPr/>
        <p:txBody>
          <a:bodyPr/>
          <a:lstStyle/>
          <a:p>
            <a:r>
              <a:rPr lang="en-US" dirty="0"/>
              <a:t>State Innovation Model (SIM)</a:t>
            </a:r>
          </a:p>
        </p:txBody>
      </p:sp>
      <p:sp>
        <p:nvSpPr>
          <p:cNvPr id="8" name="Content Placeholder 7">
            <a:extLst>
              <a:ext uri="{FF2B5EF4-FFF2-40B4-BE49-F238E27FC236}">
                <a16:creationId xmlns:a16="http://schemas.microsoft.com/office/drawing/2014/main" id="{9B68A26A-BFD4-49B7-93C9-445F06ADDF57}"/>
              </a:ext>
            </a:extLst>
          </p:cNvPr>
          <p:cNvSpPr>
            <a:spLocks noGrp="1"/>
          </p:cNvSpPr>
          <p:nvPr>
            <p:ph idx="1"/>
          </p:nvPr>
        </p:nvSpPr>
        <p:spPr>
          <a:xfrm>
            <a:off x="457200" y="1687511"/>
            <a:ext cx="8229600" cy="4525963"/>
          </a:xfrm>
        </p:spPr>
        <p:txBody>
          <a:bodyPr>
            <a:normAutofit fontScale="77500" lnSpcReduction="20000"/>
          </a:bodyPr>
          <a:lstStyle/>
          <a:p>
            <a:r>
              <a:rPr lang="en-US" sz="2900" dirty="0"/>
              <a:t>Demonstration Project</a:t>
            </a:r>
          </a:p>
          <a:p>
            <a:pPr lvl="1"/>
            <a:r>
              <a:rPr lang="en-US" sz="2900" dirty="0"/>
              <a:t>State Innovation Model (SIM) is funded by Centers for Medicare &amp; Medicaid Services (CMS), led by the Michigan Department of Health and Human Services.</a:t>
            </a:r>
          </a:p>
          <a:p>
            <a:pPr lvl="1"/>
            <a:r>
              <a:rPr lang="en-US" sz="2900" dirty="0"/>
              <a:t>Michigan is 1 of 11 states to receive funding.</a:t>
            </a:r>
          </a:p>
          <a:p>
            <a:pPr lvl="1"/>
            <a:r>
              <a:rPr lang="en-US" sz="2900" dirty="0"/>
              <a:t>Timeline  February 1, 2015 – January 1, 2020.</a:t>
            </a:r>
          </a:p>
          <a:p>
            <a:pPr lvl="1"/>
            <a:endParaRPr lang="en-US" sz="2900" dirty="0"/>
          </a:p>
          <a:p>
            <a:r>
              <a:rPr lang="en-US" sz="2900" dirty="0"/>
              <a:t>Model Overview</a:t>
            </a:r>
          </a:p>
          <a:p>
            <a:pPr lvl="1"/>
            <a:r>
              <a:rPr lang="en-US" sz="2900" dirty="0"/>
              <a:t>Vision of empowerment: a person-centered health system that coordinates care across medical settings and with community organizations to address social determinants of health, improve health outcomes, and pursue community centered solutions to upstream factors related to poor health outcomes. </a:t>
            </a:r>
          </a:p>
          <a:p>
            <a:pPr marL="457200" lvl="1" indent="0">
              <a:buNone/>
            </a:pPr>
            <a:endParaRPr lang="en-US" sz="2900" i="1" dirty="0"/>
          </a:p>
          <a:p>
            <a:pPr lvl="1"/>
            <a:endParaRPr lang="en-US" sz="3300" dirty="0"/>
          </a:p>
          <a:p>
            <a:pPr lvl="1"/>
            <a:endParaRPr lang="en-US" dirty="0"/>
          </a:p>
          <a:p>
            <a:pPr marL="0" indent="0">
              <a:buNone/>
            </a:pPr>
            <a:endParaRPr lang="en-US" dirty="0"/>
          </a:p>
        </p:txBody>
      </p:sp>
      <p:sp>
        <p:nvSpPr>
          <p:cNvPr id="2" name="TextBox 1">
            <a:extLst>
              <a:ext uri="{FF2B5EF4-FFF2-40B4-BE49-F238E27FC236}">
                <a16:creationId xmlns:a16="http://schemas.microsoft.com/office/drawing/2014/main" id="{F35C3FE3-BCE6-4CED-A92F-5CF78FBBE4E4}"/>
              </a:ext>
            </a:extLst>
          </p:cNvPr>
          <p:cNvSpPr txBox="1"/>
          <p:nvPr/>
        </p:nvSpPr>
        <p:spPr>
          <a:xfrm>
            <a:off x="28492" y="6019800"/>
            <a:ext cx="9067800" cy="1015663"/>
          </a:xfrm>
          <a:prstGeom prst="rect">
            <a:avLst/>
          </a:prstGeom>
          <a:noFill/>
        </p:spPr>
        <p:txBody>
          <a:bodyPr wrap="square" rtlCol="0">
            <a:spAutoFit/>
          </a:bodyPr>
          <a:lstStyle/>
          <a:p>
            <a:pPr lvl="1"/>
            <a:r>
              <a:rPr lang="en-US" sz="1050" dirty="0"/>
              <a:t>References: Year 3 Michigan SIM Operational Plan, </a:t>
            </a:r>
            <a:r>
              <a:rPr lang="en-US" sz="1050" dirty="0">
                <a:hlinkClick r:id="rId3"/>
              </a:rPr>
              <a:t>http://www.michigan.gov/documents/mdhhs/SIM_Operational_Plan_Year_3_FINAL_20180131_612773_7.pdf</a:t>
            </a:r>
            <a:r>
              <a:rPr lang="en-US" sz="1050" dirty="0"/>
              <a:t>  PCMH Initiative accessed 4/4/2018. Participation Guide v </a:t>
            </a:r>
          </a:p>
          <a:p>
            <a:pPr lvl="1"/>
            <a:r>
              <a:rPr lang="en-US" sz="1050" dirty="0"/>
              <a:t>February 14</a:t>
            </a:r>
            <a:r>
              <a:rPr lang="en-US" sz="1050" baseline="30000" dirty="0"/>
              <a:t>th</a:t>
            </a:r>
            <a:r>
              <a:rPr lang="en-US" sz="1050" dirty="0"/>
              <a:t> 2018 </a:t>
            </a:r>
            <a:r>
              <a:rPr lang="en-US" sz="1050" dirty="0">
                <a:hlinkClick r:id="rId4"/>
              </a:rPr>
              <a:t>http://www.michigan.gov/documents/mdhhs/2018_SIM_PCMH_Initiative_Participation_Guide_604730_7.pdf</a:t>
            </a:r>
            <a:r>
              <a:rPr lang="en-US" sz="1050" dirty="0"/>
              <a:t> Accessed 03/27/2018</a:t>
            </a:r>
          </a:p>
          <a:p>
            <a:endParaRPr lang="en-US" dirty="0"/>
          </a:p>
        </p:txBody>
      </p:sp>
    </p:spTree>
    <p:extLst>
      <p:ext uri="{BB962C8B-B14F-4D97-AF65-F5344CB8AC3E}">
        <p14:creationId xmlns:p14="http://schemas.microsoft.com/office/powerpoint/2010/main" val="1083879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Michigan-SIM Components</a:t>
            </a:r>
          </a:p>
        </p:txBody>
      </p:sp>
      <p:grpSp>
        <p:nvGrpSpPr>
          <p:cNvPr id="23" name="Group 22"/>
          <p:cNvGrpSpPr/>
          <p:nvPr/>
        </p:nvGrpSpPr>
        <p:grpSpPr>
          <a:xfrm>
            <a:off x="906236" y="2246087"/>
            <a:ext cx="7460524" cy="3289299"/>
            <a:chOff x="260686" y="1506654"/>
            <a:chExt cx="11665618" cy="5015425"/>
          </a:xfrm>
        </p:grpSpPr>
        <p:grpSp>
          <p:nvGrpSpPr>
            <p:cNvPr id="24" name="Group 23"/>
            <p:cNvGrpSpPr/>
            <p:nvPr/>
          </p:nvGrpSpPr>
          <p:grpSpPr>
            <a:xfrm>
              <a:off x="3054351" y="4543638"/>
              <a:ext cx="6219790" cy="1978441"/>
              <a:chOff x="3054351" y="4543638"/>
              <a:chExt cx="6219790" cy="1978441"/>
            </a:xfrm>
          </p:grpSpPr>
          <p:sp>
            <p:nvSpPr>
              <p:cNvPr id="37" name="Rectangle 36">
                <a:extLst>
                  <a:ext uri="{FF2B5EF4-FFF2-40B4-BE49-F238E27FC236}">
                    <a16:creationId xmlns:a16="http://schemas.microsoft.com/office/drawing/2014/main" id="{89EB3958-8459-47C6-B068-8848B595589C}"/>
                  </a:ext>
                </a:extLst>
              </p:cNvPr>
              <p:cNvSpPr/>
              <p:nvPr/>
            </p:nvSpPr>
            <p:spPr>
              <a:xfrm>
                <a:off x="3054351" y="4543638"/>
                <a:ext cx="6219790" cy="197844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8" name="Picture 37"/>
              <p:cNvPicPr>
                <a:picLocks noChangeAspect="1"/>
              </p:cNvPicPr>
              <p:nvPr/>
            </p:nvPicPr>
            <p:blipFill>
              <a:blip r:embed="rId2"/>
              <a:stretch>
                <a:fillRect/>
              </a:stretch>
            </p:blipFill>
            <p:spPr>
              <a:xfrm>
                <a:off x="7973635" y="5047100"/>
                <a:ext cx="912068" cy="767016"/>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39" name="Picture 38"/>
              <p:cNvPicPr>
                <a:picLocks noChangeAspect="1"/>
              </p:cNvPicPr>
              <p:nvPr/>
            </p:nvPicPr>
            <p:blipFill>
              <a:blip r:embed="rId3"/>
              <a:stretch>
                <a:fillRect/>
              </a:stretch>
            </p:blipFill>
            <p:spPr>
              <a:xfrm>
                <a:off x="3321414" y="5048648"/>
                <a:ext cx="912068" cy="765468"/>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40" name="TextBox 39">
                <a:extLst>
                  <a:ext uri="{FF2B5EF4-FFF2-40B4-BE49-F238E27FC236}">
                    <a16:creationId xmlns:a16="http://schemas.microsoft.com/office/drawing/2014/main" id="{88F6F025-CBA8-48D6-B964-71973D90B6DB}"/>
                  </a:ext>
                </a:extLst>
              </p:cNvPr>
              <p:cNvSpPr txBox="1"/>
              <p:nvPr/>
            </p:nvSpPr>
            <p:spPr>
              <a:xfrm>
                <a:off x="4674573" y="4543638"/>
                <a:ext cx="2979346" cy="563146"/>
              </a:xfrm>
              <a:prstGeom prst="rect">
                <a:avLst/>
              </a:prstGeom>
              <a:noFill/>
            </p:spPr>
            <p:txBody>
              <a:bodyPr wrap="square" rtlCol="0">
                <a:spAutoFit/>
              </a:bodyPr>
              <a:lstStyle/>
              <a:p>
                <a:pPr algn="ctr"/>
                <a:r>
                  <a:rPr lang="en-US" b="1" dirty="0"/>
                  <a:t>Supported by:</a:t>
                </a:r>
              </a:p>
            </p:txBody>
          </p:sp>
          <p:sp>
            <p:nvSpPr>
              <p:cNvPr id="41" name="TextBox 40">
                <a:extLst>
                  <a:ext uri="{FF2B5EF4-FFF2-40B4-BE49-F238E27FC236}">
                    <a16:creationId xmlns:a16="http://schemas.microsoft.com/office/drawing/2014/main" id="{9EB2BB36-351B-43BA-B2E6-C309EE9D53A9}"/>
                  </a:ext>
                </a:extLst>
              </p:cNvPr>
              <p:cNvSpPr txBox="1"/>
              <p:nvPr/>
            </p:nvSpPr>
            <p:spPr>
              <a:xfrm>
                <a:off x="4150392" y="5133927"/>
                <a:ext cx="4027707" cy="1337472"/>
              </a:xfrm>
              <a:prstGeom prst="rect">
                <a:avLst/>
              </a:prstGeom>
              <a:noFill/>
            </p:spPr>
            <p:txBody>
              <a:bodyPr wrap="square" rtlCol="0">
                <a:spAutoFit/>
              </a:bodyPr>
              <a:lstStyle/>
              <a:p>
                <a:pPr algn="ctr">
                  <a:spcBef>
                    <a:spcPts val="900"/>
                  </a:spcBef>
                </a:pPr>
                <a:r>
                  <a:rPr lang="en-US" sz="1200" dirty="0"/>
                  <a:t>Stakeholder Engagement</a:t>
                </a:r>
              </a:p>
              <a:p>
                <a:pPr algn="ctr">
                  <a:spcBef>
                    <a:spcPts val="900"/>
                  </a:spcBef>
                </a:pPr>
                <a:r>
                  <a:rPr lang="en-US" sz="1200" dirty="0"/>
                  <a:t>Data Sharing and Interoperability</a:t>
                </a:r>
              </a:p>
              <a:p>
                <a:pPr algn="ctr">
                  <a:spcBef>
                    <a:spcPts val="900"/>
                  </a:spcBef>
                </a:pPr>
                <a:r>
                  <a:rPr lang="en-US" sz="1200" dirty="0"/>
                  <a:t>Consistent Performance Metrics</a:t>
                </a:r>
              </a:p>
            </p:txBody>
          </p:sp>
        </p:grpSp>
        <p:grpSp>
          <p:nvGrpSpPr>
            <p:cNvPr id="25" name="Group 24"/>
            <p:cNvGrpSpPr/>
            <p:nvPr/>
          </p:nvGrpSpPr>
          <p:grpSpPr>
            <a:xfrm>
              <a:off x="260686" y="1506654"/>
              <a:ext cx="5673868" cy="2132913"/>
              <a:chOff x="260686" y="1506654"/>
              <a:chExt cx="5673868" cy="2132913"/>
            </a:xfrm>
          </p:grpSpPr>
          <p:sp>
            <p:nvSpPr>
              <p:cNvPr id="33" name="Rectangle 32">
                <a:extLst>
                  <a:ext uri="{FF2B5EF4-FFF2-40B4-BE49-F238E27FC236}">
                    <a16:creationId xmlns:a16="http://schemas.microsoft.com/office/drawing/2014/main" id="{10AA58C1-AEAC-4DA8-A2B6-E1D4DBE82627}"/>
                  </a:ext>
                </a:extLst>
              </p:cNvPr>
              <p:cNvSpPr/>
              <p:nvPr/>
            </p:nvSpPr>
            <p:spPr>
              <a:xfrm>
                <a:off x="260686" y="1506654"/>
                <a:ext cx="5673868" cy="208042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4" name="Picture 33"/>
              <p:cNvPicPr>
                <a:picLocks noChangeAspect="1"/>
              </p:cNvPicPr>
              <p:nvPr/>
            </p:nvPicPr>
            <p:blipFill>
              <a:blip r:embed="rId4"/>
              <a:stretch>
                <a:fillRect/>
              </a:stretch>
            </p:blipFill>
            <p:spPr>
              <a:xfrm>
                <a:off x="415370" y="1858670"/>
                <a:ext cx="912068" cy="76441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 name="Picture 34"/>
              <p:cNvPicPr>
                <a:picLocks noChangeAspect="1"/>
              </p:cNvPicPr>
              <p:nvPr/>
            </p:nvPicPr>
            <p:blipFill>
              <a:blip r:embed="rId5"/>
              <a:stretch>
                <a:fillRect/>
              </a:stretch>
            </p:blipFill>
            <p:spPr>
              <a:xfrm>
                <a:off x="433949" y="2747886"/>
                <a:ext cx="912068" cy="734580"/>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6" name="TextBox 35">
                <a:extLst>
                  <a:ext uri="{FF2B5EF4-FFF2-40B4-BE49-F238E27FC236}">
                    <a16:creationId xmlns:a16="http://schemas.microsoft.com/office/drawing/2014/main" id="{09F877F9-B67C-43A2-A982-A6B10A020F9B}"/>
                  </a:ext>
                </a:extLst>
              </p:cNvPr>
              <p:cNvSpPr txBox="1"/>
              <p:nvPr/>
            </p:nvSpPr>
            <p:spPr>
              <a:xfrm>
                <a:off x="1374002" y="1703752"/>
                <a:ext cx="4560552" cy="1935815"/>
              </a:xfrm>
              <a:prstGeom prst="rect">
                <a:avLst/>
              </a:prstGeom>
              <a:noFill/>
            </p:spPr>
            <p:txBody>
              <a:bodyPr wrap="square" rtlCol="0">
                <a:spAutoFit/>
              </a:bodyPr>
              <a:lstStyle/>
              <a:p>
                <a:r>
                  <a:rPr lang="en-US" sz="2100" b="1" dirty="0"/>
                  <a:t>Care Delivery</a:t>
                </a:r>
              </a:p>
              <a:p>
                <a:endParaRPr lang="en-US" sz="300" dirty="0"/>
              </a:p>
              <a:p>
                <a:pPr marL="214313" indent="-214313">
                  <a:buFont typeface="Arial" panose="020B0604020202020204" pitchFamily="34" charset="0"/>
                  <a:buChar char="•"/>
                </a:pPr>
                <a:r>
                  <a:rPr lang="en-US" sz="1350" dirty="0"/>
                  <a:t>Patient-Centered Medical Home (PCMH) Initiative</a:t>
                </a:r>
                <a:endParaRPr lang="en-US" sz="600" dirty="0"/>
              </a:p>
              <a:p>
                <a:endParaRPr lang="en-US" sz="1200" dirty="0"/>
              </a:p>
              <a:p>
                <a:pPr marL="214313" indent="-214313">
                  <a:buFont typeface="Arial" panose="020B0604020202020204" pitchFamily="34" charset="0"/>
                  <a:buChar char="•"/>
                </a:pPr>
                <a:r>
                  <a:rPr lang="en-US" sz="1350" dirty="0"/>
                  <a:t>Advanced Payment Models</a:t>
                </a:r>
              </a:p>
            </p:txBody>
          </p:sp>
        </p:grpSp>
        <p:grpSp>
          <p:nvGrpSpPr>
            <p:cNvPr id="26" name="Group 25"/>
            <p:cNvGrpSpPr/>
            <p:nvPr/>
          </p:nvGrpSpPr>
          <p:grpSpPr>
            <a:xfrm>
              <a:off x="6110150" y="1507951"/>
              <a:ext cx="5816154" cy="2080427"/>
              <a:chOff x="6110150" y="1507951"/>
              <a:chExt cx="5816154" cy="2080427"/>
            </a:xfrm>
          </p:grpSpPr>
          <p:sp>
            <p:nvSpPr>
              <p:cNvPr id="30" name="Rectangle 29">
                <a:extLst>
                  <a:ext uri="{FF2B5EF4-FFF2-40B4-BE49-F238E27FC236}">
                    <a16:creationId xmlns:a16="http://schemas.microsoft.com/office/drawing/2014/main" id="{3B330988-2667-42C4-A211-A57ED9760E8D}"/>
                  </a:ext>
                </a:extLst>
              </p:cNvPr>
              <p:cNvSpPr/>
              <p:nvPr/>
            </p:nvSpPr>
            <p:spPr>
              <a:xfrm>
                <a:off x="6110150" y="1507951"/>
                <a:ext cx="5816154" cy="2080427"/>
              </a:xfrm>
              <a:prstGeom prst="rect">
                <a:avLst/>
              </a:prstGeom>
              <a:solidFill>
                <a:schemeClr val="accent3">
                  <a:lumMod val="10000"/>
                  <a:lumOff val="9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1" name="Picture 30"/>
              <p:cNvPicPr>
                <a:picLocks noChangeAspect="1"/>
              </p:cNvPicPr>
              <p:nvPr/>
            </p:nvPicPr>
            <p:blipFill>
              <a:blip r:embed="rId6"/>
              <a:stretch>
                <a:fillRect/>
              </a:stretch>
            </p:blipFill>
            <p:spPr>
              <a:xfrm>
                <a:off x="10838639" y="2071977"/>
                <a:ext cx="912068" cy="762026"/>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2" name="TextBox 31">
                <a:extLst>
                  <a:ext uri="{FF2B5EF4-FFF2-40B4-BE49-F238E27FC236}">
                    <a16:creationId xmlns:a16="http://schemas.microsoft.com/office/drawing/2014/main" id="{F13A0B23-AB80-4C0E-9E30-42CB28C70300}"/>
                  </a:ext>
                </a:extLst>
              </p:cNvPr>
              <p:cNvSpPr txBox="1"/>
              <p:nvPr/>
            </p:nvSpPr>
            <p:spPr>
              <a:xfrm>
                <a:off x="6110152" y="1637383"/>
                <a:ext cx="4919470" cy="1900618"/>
              </a:xfrm>
              <a:prstGeom prst="rect">
                <a:avLst/>
              </a:prstGeom>
              <a:noFill/>
            </p:spPr>
            <p:txBody>
              <a:bodyPr wrap="square" rtlCol="0">
                <a:spAutoFit/>
              </a:bodyPr>
              <a:lstStyle/>
              <a:p>
                <a:r>
                  <a:rPr lang="en-US" sz="2100" b="1" dirty="0"/>
                  <a:t>Population Health</a:t>
                </a:r>
              </a:p>
              <a:p>
                <a:endParaRPr lang="en-US" sz="1350" dirty="0"/>
              </a:p>
              <a:p>
                <a:pPr marL="214313" indent="-214313">
                  <a:buFont typeface="Arial" panose="020B0604020202020204" pitchFamily="34" charset="0"/>
                  <a:buChar char="•"/>
                </a:pPr>
                <a:r>
                  <a:rPr lang="en-US" sz="1350" dirty="0"/>
                  <a:t>Community Health Innovation Region (CHIR)</a:t>
                </a:r>
              </a:p>
              <a:p>
                <a:endParaRPr lang="en-US" sz="1350" dirty="0"/>
              </a:p>
            </p:txBody>
          </p:sp>
        </p:grpSp>
        <p:sp>
          <p:nvSpPr>
            <p:cNvPr id="27" name="TextBox 26">
              <a:extLst>
                <a:ext uri="{FF2B5EF4-FFF2-40B4-BE49-F238E27FC236}">
                  <a16:creationId xmlns:a16="http://schemas.microsoft.com/office/drawing/2014/main" id="{E3BA022D-4C30-49C9-8674-36D19283002D}"/>
                </a:ext>
              </a:extLst>
            </p:cNvPr>
            <p:cNvSpPr txBox="1"/>
            <p:nvPr/>
          </p:nvSpPr>
          <p:spPr>
            <a:xfrm>
              <a:off x="3054351" y="3701988"/>
              <a:ext cx="6219789" cy="879916"/>
            </a:xfrm>
            <a:prstGeom prst="rect">
              <a:avLst/>
            </a:prstGeom>
            <a:solidFill>
              <a:schemeClr val="tx2">
                <a:lumMod val="40000"/>
                <a:lumOff val="60000"/>
              </a:schemeClr>
            </a:solidFill>
            <a:ln>
              <a:solidFill>
                <a:schemeClr val="accent1">
                  <a:lumMod val="50000"/>
                </a:schemeClr>
              </a:solidFill>
            </a:ln>
          </p:spPr>
          <p:txBody>
            <a:bodyPr wrap="square" rtlCol="0">
              <a:spAutoFit/>
            </a:bodyPr>
            <a:lstStyle/>
            <a:p>
              <a:pPr algn="ctr"/>
              <a:r>
                <a:rPr lang="en-US" b="1" dirty="0"/>
                <a:t>Focused on:</a:t>
              </a:r>
            </a:p>
            <a:p>
              <a:pPr algn="ctr"/>
              <a:r>
                <a:rPr lang="en-US" sz="1350" dirty="0"/>
                <a:t>Clinical-Community Linkage</a:t>
              </a:r>
            </a:p>
          </p:txBody>
        </p:sp>
        <p:sp>
          <p:nvSpPr>
            <p:cNvPr id="28" name="Arrow: Right 18">
              <a:extLst>
                <a:ext uri="{FF2B5EF4-FFF2-40B4-BE49-F238E27FC236}">
                  <a16:creationId xmlns:a16="http://schemas.microsoft.com/office/drawing/2014/main" id="{42BAD2C6-CAE6-4817-96DA-8B416A1168E8}"/>
                </a:ext>
              </a:extLst>
            </p:cNvPr>
            <p:cNvSpPr/>
            <p:nvPr/>
          </p:nvSpPr>
          <p:spPr>
            <a:xfrm rot="1214497">
              <a:off x="1839637" y="3888192"/>
              <a:ext cx="1099262" cy="206089"/>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Arrow: Right 19">
              <a:extLst>
                <a:ext uri="{FF2B5EF4-FFF2-40B4-BE49-F238E27FC236}">
                  <a16:creationId xmlns:a16="http://schemas.microsoft.com/office/drawing/2014/main" id="{A871C356-A7C4-413C-B55C-69EB49A758C8}"/>
                </a:ext>
              </a:extLst>
            </p:cNvPr>
            <p:cNvSpPr/>
            <p:nvPr/>
          </p:nvSpPr>
          <p:spPr>
            <a:xfrm rot="9427984">
              <a:off x="9370157" y="3881116"/>
              <a:ext cx="1178459" cy="213962"/>
            </a:xfrm>
            <a:prstGeom prst="rightArrow">
              <a:avLst>
                <a:gd name="adj1" fmla="val 63363"/>
                <a:gd name="adj2"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621319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SIM PCMH Initiative: </a:t>
            </a:r>
            <a:br>
              <a:rPr lang="en-US" dirty="0"/>
            </a:br>
            <a:r>
              <a:rPr lang="en-US" sz="2700" i="1" dirty="0"/>
              <a:t>Core Components</a:t>
            </a:r>
          </a:p>
        </p:txBody>
      </p:sp>
      <p:sp>
        <p:nvSpPr>
          <p:cNvPr id="3" name="Content Placeholder 2"/>
          <p:cNvSpPr>
            <a:spLocks noGrp="1"/>
          </p:cNvSpPr>
          <p:nvPr>
            <p:ph idx="1"/>
          </p:nvPr>
        </p:nvSpPr>
        <p:spPr>
          <a:xfrm>
            <a:off x="457200" y="1600201"/>
            <a:ext cx="8229600" cy="4876799"/>
          </a:xfrm>
        </p:spPr>
        <p:txBody>
          <a:bodyPr>
            <a:normAutofit fontScale="70000" lnSpcReduction="20000"/>
          </a:bodyPr>
          <a:lstStyle/>
          <a:p>
            <a:pPr marL="0" indent="0">
              <a:spcBef>
                <a:spcPts val="0"/>
              </a:spcBef>
              <a:buNone/>
            </a:pPr>
            <a:r>
              <a:rPr lang="en-US" sz="2900" dirty="0"/>
              <a:t>1. Core Primary Care</a:t>
            </a:r>
          </a:p>
          <a:p>
            <a:pPr lvl="1">
              <a:spcBef>
                <a:spcPts val="0"/>
              </a:spcBef>
            </a:pPr>
            <a:r>
              <a:rPr lang="en-US" sz="2600" dirty="0"/>
              <a:t>PCMH Accreditation</a:t>
            </a:r>
          </a:p>
          <a:p>
            <a:pPr lvl="1">
              <a:spcBef>
                <a:spcPts val="0"/>
              </a:spcBef>
            </a:pPr>
            <a:r>
              <a:rPr lang="en-US" sz="2600" dirty="0"/>
              <a:t>24/7 access to a care team practitioner with real time access to the EHR</a:t>
            </a:r>
          </a:p>
          <a:p>
            <a:pPr lvl="1">
              <a:spcBef>
                <a:spcPts val="0"/>
              </a:spcBef>
            </a:pPr>
            <a:r>
              <a:rPr lang="en-US" sz="2600" dirty="0"/>
              <a:t>Care organized by team</a:t>
            </a:r>
          </a:p>
          <a:p>
            <a:pPr lvl="1">
              <a:spcBef>
                <a:spcPts val="0"/>
              </a:spcBef>
            </a:pPr>
            <a:r>
              <a:rPr lang="en-US" sz="2600" dirty="0"/>
              <a:t>Alternative to transitional office visits</a:t>
            </a:r>
          </a:p>
          <a:p>
            <a:pPr lvl="1">
              <a:spcBef>
                <a:spcPts val="0"/>
              </a:spcBef>
            </a:pPr>
            <a:r>
              <a:rPr lang="en-US" sz="2600" dirty="0"/>
              <a:t>At least 30% of available appointments reserved for same-day care</a:t>
            </a:r>
          </a:p>
          <a:p>
            <a:pPr lvl="1">
              <a:spcBef>
                <a:spcPts val="0"/>
              </a:spcBef>
            </a:pPr>
            <a:endParaRPr lang="en-US" dirty="0"/>
          </a:p>
          <a:p>
            <a:pPr marL="0" indent="0">
              <a:spcBef>
                <a:spcPts val="0"/>
              </a:spcBef>
              <a:buNone/>
            </a:pPr>
            <a:r>
              <a:rPr lang="en-US" dirty="0"/>
              <a:t>2. </a:t>
            </a:r>
            <a:r>
              <a:rPr lang="en-US" sz="2900" dirty="0"/>
              <a:t>Clinical Practice Improvement</a:t>
            </a:r>
          </a:p>
          <a:p>
            <a:pPr lvl="1">
              <a:spcBef>
                <a:spcPts val="0"/>
              </a:spcBef>
            </a:pPr>
            <a:r>
              <a:rPr lang="en-US" sz="2600" dirty="0"/>
              <a:t>Clinical Community Linkage</a:t>
            </a:r>
          </a:p>
          <a:p>
            <a:pPr lvl="2">
              <a:spcBef>
                <a:spcPts val="0"/>
              </a:spcBef>
            </a:pPr>
            <a:r>
              <a:rPr lang="en-US" sz="2000" dirty="0"/>
              <a:t>Screen clients for Social Determinants of Health needs using a brief screening tool.  </a:t>
            </a:r>
          </a:p>
          <a:p>
            <a:pPr lvl="2">
              <a:spcBef>
                <a:spcPts val="0"/>
              </a:spcBef>
            </a:pPr>
            <a:r>
              <a:rPr lang="en-US" sz="2000" dirty="0"/>
              <a:t>Provide Linkages to community-based organizations that support patient needs identified through screening.</a:t>
            </a:r>
          </a:p>
          <a:p>
            <a:pPr lvl="2">
              <a:spcBef>
                <a:spcPts val="0"/>
              </a:spcBef>
            </a:pPr>
            <a:r>
              <a:rPr lang="en-US" sz="2000" dirty="0"/>
              <a:t>Periodically review linkages made and the outcome to determine effectiveness of the Practice’s processes and community partnerships; assess process improvement and partnership opportunities.</a:t>
            </a:r>
          </a:p>
          <a:p>
            <a:pPr lvl="2">
              <a:spcBef>
                <a:spcPts val="0"/>
              </a:spcBef>
            </a:pPr>
            <a:r>
              <a:rPr lang="en-US" sz="2000" dirty="0"/>
              <a:t>Practices in CHIR regions: actively participate with the CHIR.</a:t>
            </a:r>
          </a:p>
          <a:p>
            <a:pPr marL="914400" lvl="2" indent="0">
              <a:spcBef>
                <a:spcPts val="0"/>
              </a:spcBef>
              <a:buNone/>
            </a:pPr>
            <a:endParaRPr lang="en-US" sz="2600" dirty="0"/>
          </a:p>
          <a:p>
            <a:pPr lvl="1">
              <a:spcBef>
                <a:spcPts val="0"/>
              </a:spcBef>
            </a:pPr>
            <a:r>
              <a:rPr lang="en-US" sz="2600" dirty="0"/>
              <a:t>Population Health Management</a:t>
            </a:r>
          </a:p>
          <a:p>
            <a:pPr lvl="2">
              <a:spcBef>
                <a:spcPts val="0"/>
              </a:spcBef>
            </a:pPr>
            <a:r>
              <a:rPr lang="en-US" sz="2000" dirty="0"/>
              <a:t>Ensure engagement of clinical and administrative leadership.</a:t>
            </a:r>
          </a:p>
          <a:p>
            <a:pPr lvl="2">
              <a:spcBef>
                <a:spcPts val="0"/>
              </a:spcBef>
            </a:pPr>
            <a:r>
              <a:rPr lang="en-US" sz="2000" dirty="0"/>
              <a:t>Empanel at least 95% of the Practice’s patient population.</a:t>
            </a:r>
          </a:p>
          <a:p>
            <a:pPr lvl="2">
              <a:spcBef>
                <a:spcPts val="0"/>
              </a:spcBef>
            </a:pPr>
            <a:r>
              <a:rPr lang="en-US" sz="2000" dirty="0"/>
              <a:t>Use feedback reports provided by MDHHS, other payers and/or practice systems to improve population health.  </a:t>
            </a:r>
          </a:p>
        </p:txBody>
      </p:sp>
    </p:spTree>
    <p:extLst>
      <p:ext uri="{BB962C8B-B14F-4D97-AF65-F5344CB8AC3E}">
        <p14:creationId xmlns:p14="http://schemas.microsoft.com/office/powerpoint/2010/main" val="391913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SIM PCMH Initiative: </a:t>
            </a:r>
            <a:br>
              <a:rPr lang="en-US" dirty="0"/>
            </a:br>
            <a:r>
              <a:rPr lang="en-US" sz="2700" i="1" dirty="0"/>
              <a:t>Core Components (cont.)</a:t>
            </a:r>
            <a:endParaRPr lang="en-US" i="1" dirty="0"/>
          </a:p>
        </p:txBody>
      </p:sp>
      <p:sp>
        <p:nvSpPr>
          <p:cNvPr id="3" name="Content Placeholder 2"/>
          <p:cNvSpPr>
            <a:spLocks noGrp="1"/>
          </p:cNvSpPr>
          <p:nvPr>
            <p:ph idx="1"/>
          </p:nvPr>
        </p:nvSpPr>
        <p:spPr>
          <a:xfrm>
            <a:off x="304800" y="1752600"/>
            <a:ext cx="8229600" cy="4221163"/>
          </a:xfrm>
        </p:spPr>
        <p:txBody>
          <a:bodyPr>
            <a:normAutofit fontScale="62500" lnSpcReduction="20000"/>
          </a:bodyPr>
          <a:lstStyle/>
          <a:p>
            <a:pPr marL="0" indent="0">
              <a:lnSpc>
                <a:spcPct val="80000"/>
              </a:lnSpc>
              <a:spcBef>
                <a:spcPts val="0"/>
              </a:spcBef>
              <a:buFont typeface="Arial" panose="020B0604020202020204" pitchFamily="34" charset="0"/>
              <a:buNone/>
            </a:pPr>
            <a:r>
              <a:rPr lang="en-US" sz="2400" dirty="0"/>
              <a:t>3</a:t>
            </a:r>
            <a:r>
              <a:rPr lang="en-US" sz="2900" dirty="0"/>
              <a:t>. Care Management and Coordination (examples)</a:t>
            </a:r>
          </a:p>
          <a:p>
            <a:pPr marL="0" indent="0">
              <a:lnSpc>
                <a:spcPct val="80000"/>
              </a:lnSpc>
              <a:spcBef>
                <a:spcPts val="0"/>
              </a:spcBef>
              <a:buFont typeface="Arial" panose="020B0604020202020204" pitchFamily="34" charset="0"/>
              <a:buNone/>
            </a:pPr>
            <a:endParaRPr lang="en-US" sz="2400" dirty="0"/>
          </a:p>
          <a:p>
            <a:pPr lvl="1">
              <a:spcBef>
                <a:spcPts val="0"/>
              </a:spcBef>
            </a:pPr>
            <a:r>
              <a:rPr lang="en-US" sz="2600" dirty="0"/>
              <a:t>Embed Care Management and Coordination Staff Members functioning as integral, fully-involved members of every participating care team.</a:t>
            </a:r>
          </a:p>
          <a:p>
            <a:pPr lvl="1">
              <a:spcBef>
                <a:spcPts val="0"/>
              </a:spcBef>
            </a:pPr>
            <a:r>
              <a:rPr lang="en-US" sz="2600" dirty="0"/>
              <a:t>Provide targeted, proactive, relationship-based (longitudinal) Care Management and coordination.</a:t>
            </a:r>
          </a:p>
          <a:p>
            <a:pPr lvl="1">
              <a:spcBef>
                <a:spcPts val="0"/>
              </a:spcBef>
            </a:pPr>
            <a:r>
              <a:rPr lang="en-US" sz="2600" dirty="0"/>
              <a:t>Provide short-term (episodic) care management and coordination.</a:t>
            </a:r>
          </a:p>
          <a:p>
            <a:pPr lvl="1">
              <a:spcBef>
                <a:spcPts val="0"/>
              </a:spcBef>
            </a:pPr>
            <a:r>
              <a:rPr lang="en-US" sz="2600" dirty="0"/>
              <a:t>Utilize a care plan.</a:t>
            </a:r>
          </a:p>
          <a:p>
            <a:pPr lvl="1">
              <a:spcBef>
                <a:spcPts val="0"/>
              </a:spcBef>
            </a:pPr>
            <a:r>
              <a:rPr lang="en-US" sz="2600" dirty="0"/>
              <a:t>Implement self-management support for at least 1 high risk condition.</a:t>
            </a:r>
          </a:p>
          <a:p>
            <a:pPr marL="457200" lvl="1" indent="0">
              <a:lnSpc>
                <a:spcPct val="80000"/>
              </a:lnSpc>
              <a:spcBef>
                <a:spcPts val="0"/>
              </a:spcBef>
              <a:buNone/>
            </a:pPr>
            <a:endParaRPr lang="en-US" sz="2400" dirty="0"/>
          </a:p>
          <a:p>
            <a:pPr marL="0" indent="0">
              <a:lnSpc>
                <a:spcPct val="80000"/>
              </a:lnSpc>
              <a:spcBef>
                <a:spcPts val="0"/>
              </a:spcBef>
              <a:buNone/>
            </a:pPr>
            <a:r>
              <a:rPr lang="en-US" sz="2400" dirty="0"/>
              <a:t>4. </a:t>
            </a:r>
            <a:r>
              <a:rPr lang="en-US" sz="2900" dirty="0"/>
              <a:t>Health Information Technology (examples)</a:t>
            </a:r>
          </a:p>
          <a:p>
            <a:pPr lvl="1">
              <a:spcBef>
                <a:spcPts val="0"/>
              </a:spcBef>
            </a:pPr>
            <a:endParaRPr lang="en-US" sz="2100" dirty="0"/>
          </a:p>
          <a:p>
            <a:pPr lvl="1">
              <a:spcBef>
                <a:spcPts val="0"/>
              </a:spcBef>
            </a:pPr>
            <a:r>
              <a:rPr lang="en-US" sz="2600" dirty="0"/>
              <a:t>Posses and utilize a fully implemented EHR.</a:t>
            </a:r>
          </a:p>
          <a:p>
            <a:pPr lvl="1">
              <a:spcBef>
                <a:spcPts val="0"/>
              </a:spcBef>
            </a:pPr>
            <a:r>
              <a:rPr lang="en-US" sz="2600" dirty="0"/>
              <a:t>Posses and utilize an All-Patient Registry or Registry Functionality.</a:t>
            </a:r>
          </a:p>
          <a:p>
            <a:pPr lvl="1">
              <a:spcBef>
                <a:spcPts val="0"/>
              </a:spcBef>
            </a:pPr>
            <a:r>
              <a:rPr lang="en-US" sz="2600" dirty="0"/>
              <a:t>Participate in the Michigan Health Information Network Health Information Exchange Use Cases.</a:t>
            </a:r>
          </a:p>
          <a:p>
            <a:pPr lvl="1">
              <a:spcBef>
                <a:spcPts val="0"/>
              </a:spcBef>
            </a:pPr>
            <a:r>
              <a:rPr lang="en-US" sz="2600" dirty="0"/>
              <a:t>Posses and utilize an electronic care management and coordination documentation tool.</a:t>
            </a:r>
          </a:p>
          <a:p>
            <a:pPr lvl="1">
              <a:spcBef>
                <a:spcPts val="0"/>
              </a:spcBef>
            </a:pPr>
            <a:r>
              <a:rPr lang="en-US" sz="2600" dirty="0"/>
              <a:t>Posses and utilize an electronic system capable of providing decision support prompts and care alerts to clinicians at the point of care. </a:t>
            </a:r>
          </a:p>
          <a:p>
            <a:pPr lvl="1">
              <a:lnSpc>
                <a:spcPct val="80000"/>
              </a:lnSpc>
              <a:spcBef>
                <a:spcPts val="0"/>
              </a:spcBef>
              <a:buFont typeface="Calibri" panose="020F0502020204030204" pitchFamily="34" charset="0"/>
              <a:buChar char="-"/>
            </a:pPr>
            <a:endParaRPr lang="en-US" sz="2200" dirty="0"/>
          </a:p>
          <a:p>
            <a:pPr lvl="1">
              <a:lnSpc>
                <a:spcPct val="80000"/>
              </a:lnSpc>
              <a:spcBef>
                <a:spcPts val="0"/>
              </a:spcBef>
              <a:buFont typeface="Calibri" panose="020F0502020204030204" pitchFamily="34" charset="0"/>
              <a:buChar char="-"/>
            </a:pPr>
            <a:endParaRPr lang="en-US" sz="2200" dirty="0"/>
          </a:p>
          <a:p>
            <a:pPr marL="0" indent="0">
              <a:spcBef>
                <a:spcPts val="0"/>
              </a:spcBef>
              <a:buNone/>
            </a:pPr>
            <a:r>
              <a:rPr lang="en-US" sz="2200" dirty="0"/>
              <a:t>	</a:t>
            </a:r>
          </a:p>
          <a:p>
            <a:pPr marL="0" indent="0">
              <a:buNone/>
            </a:pPr>
            <a:endParaRPr lang="en-US" sz="1950" dirty="0"/>
          </a:p>
          <a:p>
            <a:pPr marL="0" indent="0">
              <a:buNone/>
            </a:pPr>
            <a:endParaRPr lang="en-US" sz="1950" dirty="0"/>
          </a:p>
          <a:p>
            <a:pPr marL="0" indent="0">
              <a:buNone/>
            </a:pPr>
            <a:endParaRPr lang="en-US" sz="1950" dirty="0"/>
          </a:p>
          <a:p>
            <a:pPr marL="0" indent="0">
              <a:buNone/>
            </a:pPr>
            <a:endParaRPr lang="en-US" sz="1950" dirty="0"/>
          </a:p>
          <a:p>
            <a:pPr marL="0" indent="0">
              <a:buNone/>
            </a:pPr>
            <a:endParaRPr lang="en-US" sz="1950" dirty="0"/>
          </a:p>
        </p:txBody>
      </p:sp>
    </p:spTree>
    <p:extLst>
      <p:ext uri="{BB962C8B-B14F-4D97-AF65-F5344CB8AC3E}">
        <p14:creationId xmlns:p14="http://schemas.microsoft.com/office/powerpoint/2010/main" val="986353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EF85-FB62-43C1-A635-AC8176CBDC59}"/>
              </a:ext>
            </a:extLst>
          </p:cNvPr>
          <p:cNvSpPr>
            <a:spLocks noGrp="1"/>
          </p:cNvSpPr>
          <p:nvPr>
            <p:ph type="title"/>
          </p:nvPr>
        </p:nvSpPr>
        <p:spPr/>
        <p:txBody>
          <a:bodyPr/>
          <a:lstStyle/>
          <a:p>
            <a:r>
              <a:rPr lang="en-US" dirty="0"/>
              <a:t>SIM PCMH Initiative </a:t>
            </a:r>
          </a:p>
        </p:txBody>
      </p:sp>
      <p:sp>
        <p:nvSpPr>
          <p:cNvPr id="3" name="Content Placeholder 2">
            <a:extLst>
              <a:ext uri="{FF2B5EF4-FFF2-40B4-BE49-F238E27FC236}">
                <a16:creationId xmlns:a16="http://schemas.microsoft.com/office/drawing/2014/main" id="{C1B11DDE-674D-49F5-867B-7CCA5D1FEE8A}"/>
              </a:ext>
            </a:extLst>
          </p:cNvPr>
          <p:cNvSpPr>
            <a:spLocks noGrp="1"/>
          </p:cNvSpPr>
          <p:nvPr>
            <p:ph idx="1"/>
          </p:nvPr>
        </p:nvSpPr>
        <p:spPr/>
        <p:txBody>
          <a:bodyPr/>
          <a:lstStyle/>
          <a:p>
            <a:r>
              <a:rPr lang="en-US" sz="2800" dirty="0"/>
              <a:t>Geographic Reach</a:t>
            </a:r>
          </a:p>
          <a:p>
            <a:pPr lvl="1"/>
            <a:r>
              <a:rPr lang="en-US" dirty="0"/>
              <a:t>Statewide</a:t>
            </a:r>
          </a:p>
          <a:p>
            <a:pPr lvl="1"/>
            <a:r>
              <a:rPr lang="en-US" dirty="0"/>
              <a:t>337 practices</a:t>
            </a:r>
          </a:p>
          <a:p>
            <a:pPr lvl="1"/>
            <a:r>
              <a:rPr lang="en-US" dirty="0"/>
              <a:t>2,153 Providers participating</a:t>
            </a:r>
          </a:p>
          <a:p>
            <a:pPr lvl="1"/>
            <a:r>
              <a:rPr lang="en-US" dirty="0"/>
              <a:t>Serving 340,192 beneficiaries *</a:t>
            </a:r>
          </a:p>
          <a:p>
            <a:pPr lvl="1"/>
            <a:r>
              <a:rPr lang="en-US" dirty="0"/>
              <a:t>(*Number as of March 31, 2018) </a:t>
            </a:r>
          </a:p>
          <a:p>
            <a:r>
              <a:rPr lang="en-US" sz="2800" dirty="0"/>
              <a:t>For more information see the Care Delivery </a:t>
            </a:r>
            <a:r>
              <a:rPr lang="en-US" sz="2800" dirty="0">
                <a:hlinkClick r:id="rId2"/>
              </a:rPr>
              <a:t>website</a:t>
            </a:r>
            <a:r>
              <a:rPr lang="en-US" sz="2800" dirty="0"/>
              <a:t> which contains information on requirements, upcoming events, Newsletters, etc.</a:t>
            </a:r>
          </a:p>
          <a:p>
            <a:pPr lvl="1"/>
            <a:endParaRPr lang="en-US" sz="2900" dirty="0"/>
          </a:p>
          <a:p>
            <a:endParaRPr lang="en-US" dirty="0"/>
          </a:p>
        </p:txBody>
      </p:sp>
    </p:spTree>
    <p:extLst>
      <p:ext uri="{BB962C8B-B14F-4D97-AF65-F5344CB8AC3E}">
        <p14:creationId xmlns:p14="http://schemas.microsoft.com/office/powerpoint/2010/main" val="4220841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67200-D666-4F19-A797-928E5434BBD4}"/>
              </a:ext>
            </a:extLst>
          </p:cNvPr>
          <p:cNvSpPr>
            <a:spLocks noGrp="1"/>
          </p:cNvSpPr>
          <p:nvPr>
            <p:ph type="title"/>
          </p:nvPr>
        </p:nvSpPr>
        <p:spPr>
          <a:xfrm>
            <a:off x="312115" y="279806"/>
            <a:ext cx="8229600" cy="1143000"/>
          </a:xfrm>
        </p:spPr>
        <p:txBody>
          <a:bodyPr/>
          <a:lstStyle/>
          <a:p>
            <a:r>
              <a:rPr lang="en-US" dirty="0"/>
              <a:t>CPC+</a:t>
            </a:r>
          </a:p>
        </p:txBody>
      </p:sp>
      <p:sp>
        <p:nvSpPr>
          <p:cNvPr id="3" name="Content Placeholder 2">
            <a:extLst>
              <a:ext uri="{FF2B5EF4-FFF2-40B4-BE49-F238E27FC236}">
                <a16:creationId xmlns:a16="http://schemas.microsoft.com/office/drawing/2014/main" id="{C37D7DDC-F6BF-4DEA-9AEB-6CCC457F51A6}"/>
              </a:ext>
            </a:extLst>
          </p:cNvPr>
          <p:cNvSpPr>
            <a:spLocks noGrp="1"/>
          </p:cNvSpPr>
          <p:nvPr>
            <p:ph idx="1"/>
          </p:nvPr>
        </p:nvSpPr>
        <p:spPr>
          <a:xfrm>
            <a:off x="457200" y="1143000"/>
            <a:ext cx="8229600" cy="4525963"/>
          </a:xfrm>
        </p:spPr>
        <p:txBody>
          <a:bodyPr>
            <a:normAutofit fontScale="55000" lnSpcReduction="20000"/>
          </a:bodyPr>
          <a:lstStyle/>
          <a:p>
            <a:pPr marL="514350" indent="-457200"/>
            <a:r>
              <a:rPr lang="en-US" dirty="0"/>
              <a:t>Demonstration Program</a:t>
            </a:r>
          </a:p>
          <a:p>
            <a:pPr lvl="1"/>
            <a:r>
              <a:rPr lang="en-US" dirty="0"/>
              <a:t>Comprehensive Primary Care Plus funded by CMS to test an advanced PCMH model that aims to strengthen primary care through payment reform and care delivery transformation</a:t>
            </a:r>
          </a:p>
          <a:p>
            <a:pPr lvl="1"/>
            <a:r>
              <a:rPr lang="en-US" dirty="0"/>
              <a:t>Michigan selected as 1 of 18 regions </a:t>
            </a:r>
          </a:p>
          <a:p>
            <a:pPr lvl="1"/>
            <a:r>
              <a:rPr lang="en-US" dirty="0"/>
              <a:t>Implementation Timeline Jan 1, 2017 – Dec 31, 2021</a:t>
            </a:r>
          </a:p>
          <a:p>
            <a:pPr lvl="1"/>
            <a:endParaRPr lang="en-US" dirty="0"/>
          </a:p>
          <a:p>
            <a:r>
              <a:rPr lang="en-US" dirty="0"/>
              <a:t>Multipayer: Led by CMS </a:t>
            </a:r>
          </a:p>
          <a:p>
            <a:pPr lvl="1"/>
            <a:r>
              <a:rPr lang="en-US" dirty="0"/>
              <a:t>Commercial Health Plans: BCBSM, Priority Health, HealthSCOPE Benefits</a:t>
            </a:r>
          </a:p>
          <a:p>
            <a:endParaRPr lang="en-US" dirty="0"/>
          </a:p>
          <a:p>
            <a:r>
              <a:rPr lang="en-US" dirty="0"/>
              <a:t>Model Overview</a:t>
            </a:r>
          </a:p>
          <a:p>
            <a:pPr lvl="1"/>
            <a:r>
              <a:rPr lang="en-US" dirty="0"/>
              <a:t>Regionally-based, multi-payer care delivery and payment model </a:t>
            </a:r>
          </a:p>
          <a:p>
            <a:pPr lvl="1"/>
            <a:r>
              <a:rPr lang="en-US" dirty="0"/>
              <a:t>CPC+ Practice participating practices are either in Track 1 or Track 2</a:t>
            </a:r>
          </a:p>
          <a:p>
            <a:pPr lvl="2"/>
            <a:r>
              <a:rPr lang="en-US" dirty="0"/>
              <a:t>Track 2 practices requirements:  advanced health IT capabilities and advanced transformation </a:t>
            </a:r>
          </a:p>
          <a:p>
            <a:pPr lvl="2"/>
            <a:endParaRPr lang="en-US" dirty="0"/>
          </a:p>
          <a:p>
            <a:r>
              <a:rPr lang="en-US" dirty="0"/>
              <a:t>Geographic Reach</a:t>
            </a:r>
          </a:p>
          <a:p>
            <a:pPr lvl="1"/>
            <a:r>
              <a:rPr lang="en-US" dirty="0"/>
              <a:t>Statewide, Practices were selected by CMS</a:t>
            </a:r>
          </a:p>
          <a:p>
            <a:pPr lvl="1"/>
            <a:r>
              <a:rPr lang="en-US" dirty="0"/>
              <a:t>Reporting is at a practice level</a:t>
            </a:r>
          </a:p>
          <a:p>
            <a:endParaRPr lang="en-US" dirty="0"/>
          </a:p>
        </p:txBody>
      </p:sp>
      <p:sp>
        <p:nvSpPr>
          <p:cNvPr id="4" name="TextBox 3">
            <a:extLst>
              <a:ext uri="{FF2B5EF4-FFF2-40B4-BE49-F238E27FC236}">
                <a16:creationId xmlns:a16="http://schemas.microsoft.com/office/drawing/2014/main" id="{7609809F-2B62-406D-AF0D-0AFEBB789888}"/>
              </a:ext>
            </a:extLst>
          </p:cNvPr>
          <p:cNvSpPr txBox="1"/>
          <p:nvPr/>
        </p:nvSpPr>
        <p:spPr>
          <a:xfrm>
            <a:off x="304800" y="6211669"/>
            <a:ext cx="8077200" cy="276999"/>
          </a:xfrm>
          <a:prstGeom prst="rect">
            <a:avLst/>
          </a:prstGeom>
          <a:noFill/>
        </p:spPr>
        <p:txBody>
          <a:bodyPr wrap="square" rtlCol="0">
            <a:spAutoFit/>
          </a:bodyPr>
          <a:lstStyle/>
          <a:p>
            <a:r>
              <a:rPr lang="en-US" sz="1200" dirty="0">
                <a:hlinkClick r:id="rId2"/>
              </a:rPr>
              <a:t>https://www.cms.gov/Newsroom/MediaReleaseDatabase/Fact-sheets/2017-Fact-Sheet-items/2017-05-17.html</a:t>
            </a:r>
            <a:r>
              <a:rPr lang="en-US" sz="1200" dirty="0"/>
              <a:t>  </a:t>
            </a:r>
          </a:p>
        </p:txBody>
      </p:sp>
    </p:spTree>
    <p:extLst>
      <p:ext uri="{BB962C8B-B14F-4D97-AF65-F5344CB8AC3E}">
        <p14:creationId xmlns:p14="http://schemas.microsoft.com/office/powerpoint/2010/main" val="762362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450B42-E43B-4358-BAA5-DCE5B2D12104}"/>
              </a:ext>
            </a:extLst>
          </p:cNvPr>
          <p:cNvSpPr>
            <a:spLocks noGrp="1"/>
          </p:cNvSpPr>
          <p:nvPr>
            <p:ph type="title"/>
          </p:nvPr>
        </p:nvSpPr>
        <p:spPr>
          <a:xfrm>
            <a:off x="457200" y="304800"/>
            <a:ext cx="8252847" cy="1075517"/>
          </a:xfrm>
        </p:spPr>
        <p:txBody>
          <a:bodyPr/>
          <a:lstStyle/>
          <a:p>
            <a:r>
              <a:rPr lang="en-US" dirty="0"/>
              <a:t>CPC+</a:t>
            </a:r>
          </a:p>
        </p:txBody>
      </p:sp>
      <p:sp>
        <p:nvSpPr>
          <p:cNvPr id="8" name="Content Placeholder 7">
            <a:extLst>
              <a:ext uri="{FF2B5EF4-FFF2-40B4-BE49-F238E27FC236}">
                <a16:creationId xmlns:a16="http://schemas.microsoft.com/office/drawing/2014/main" id="{9B68A26A-BFD4-49B7-93C9-445F06ADDF57}"/>
              </a:ext>
            </a:extLst>
          </p:cNvPr>
          <p:cNvSpPr>
            <a:spLocks noGrp="1"/>
          </p:cNvSpPr>
          <p:nvPr>
            <p:ph idx="1"/>
          </p:nvPr>
        </p:nvSpPr>
        <p:spPr>
          <a:xfrm>
            <a:off x="416966" y="815736"/>
            <a:ext cx="8229600" cy="4525963"/>
          </a:xfrm>
        </p:spPr>
        <p:txBody>
          <a:bodyPr>
            <a:noAutofit/>
          </a:bodyPr>
          <a:lstStyle/>
          <a:p>
            <a:pPr lvl="1"/>
            <a:endParaRPr lang="en-US" sz="1600" dirty="0"/>
          </a:p>
          <a:p>
            <a:pPr marL="0" indent="0">
              <a:buNone/>
            </a:pPr>
            <a:r>
              <a:rPr lang="en-US" sz="2000" dirty="0"/>
              <a:t>Examples of Practice Transformation Focus (note this is a subset/overview  of areas of focus.  There are additional track 1 and 2 requirements)</a:t>
            </a:r>
          </a:p>
          <a:p>
            <a:pPr marL="0" indent="0">
              <a:buNone/>
            </a:pPr>
            <a:endParaRPr lang="en-US" sz="2000" dirty="0"/>
          </a:p>
          <a:p>
            <a:pPr marL="400050"/>
            <a:r>
              <a:rPr lang="en-US" sz="1800" dirty="0">
                <a:solidFill>
                  <a:schemeClr val="accent5">
                    <a:lumMod val="75000"/>
                  </a:schemeClr>
                </a:solidFill>
              </a:rPr>
              <a:t>Access and Continuity</a:t>
            </a:r>
          </a:p>
          <a:p>
            <a:pPr lvl="1"/>
            <a:r>
              <a:rPr lang="en-US" sz="1800" dirty="0"/>
              <a:t>Empanelment</a:t>
            </a:r>
            <a:r>
              <a:rPr lang="en-US" sz="1800" dirty="0">
                <a:solidFill>
                  <a:schemeClr val="accent5">
                    <a:lumMod val="75000"/>
                  </a:schemeClr>
                </a:solidFill>
              </a:rPr>
              <a:t> </a:t>
            </a:r>
            <a:r>
              <a:rPr lang="en-US" sz="1800" dirty="0"/>
              <a:t>to care practitioner or care teams </a:t>
            </a:r>
          </a:p>
          <a:p>
            <a:pPr lvl="1"/>
            <a:endParaRPr lang="en-US" sz="1800" dirty="0"/>
          </a:p>
          <a:p>
            <a:r>
              <a:rPr lang="en-US" sz="1800" dirty="0">
                <a:solidFill>
                  <a:schemeClr val="accent5">
                    <a:lumMod val="75000"/>
                  </a:schemeClr>
                </a:solidFill>
              </a:rPr>
              <a:t>Care Management </a:t>
            </a:r>
          </a:p>
          <a:p>
            <a:pPr lvl="1"/>
            <a:r>
              <a:rPr lang="en-US" sz="1800" dirty="0"/>
              <a:t>Use 2 step risk stratification,  risk stratification algorithm + PCP team input  </a:t>
            </a:r>
          </a:p>
          <a:p>
            <a:pPr lvl="1"/>
            <a:r>
              <a:rPr lang="en-US" sz="1800" dirty="0"/>
              <a:t>Episodic care management - transitions of care</a:t>
            </a:r>
          </a:p>
          <a:p>
            <a:pPr lvl="1"/>
            <a:r>
              <a:rPr lang="en-US" sz="1800" dirty="0"/>
              <a:t>Patient self-management support for at least 3 high risk chronic conditions</a:t>
            </a:r>
          </a:p>
          <a:p>
            <a:pPr lvl="1"/>
            <a:r>
              <a:rPr lang="en-US" sz="1800" dirty="0"/>
              <a:t>Longitudinal care management – plan of care based on assessment with updates to the plan of care as needed</a:t>
            </a:r>
          </a:p>
          <a:p>
            <a:endParaRPr lang="en-US" sz="2000" dirty="0"/>
          </a:p>
        </p:txBody>
      </p:sp>
      <p:sp>
        <p:nvSpPr>
          <p:cNvPr id="2" name="TextBox 1">
            <a:extLst>
              <a:ext uri="{FF2B5EF4-FFF2-40B4-BE49-F238E27FC236}">
                <a16:creationId xmlns:a16="http://schemas.microsoft.com/office/drawing/2014/main" id="{112FE865-9150-434B-B875-3EB4DCC30A03}"/>
              </a:ext>
            </a:extLst>
          </p:cNvPr>
          <p:cNvSpPr txBox="1"/>
          <p:nvPr/>
        </p:nvSpPr>
        <p:spPr>
          <a:xfrm>
            <a:off x="685800" y="6046242"/>
            <a:ext cx="7391400" cy="261610"/>
          </a:xfrm>
          <a:prstGeom prst="rect">
            <a:avLst/>
          </a:prstGeom>
          <a:noFill/>
        </p:spPr>
        <p:txBody>
          <a:bodyPr wrap="square" rtlCol="0">
            <a:spAutoFit/>
          </a:bodyPr>
          <a:lstStyle/>
          <a:p>
            <a:r>
              <a:rPr lang="en-US" sz="1100" dirty="0"/>
              <a:t>Reference:  2018 CPC+ IMPLEMENTATION GUIDE: GUIDING PRINCIPLES AND REPORTING (accessed Feb. 2018)</a:t>
            </a:r>
          </a:p>
        </p:txBody>
      </p:sp>
    </p:spTree>
    <p:extLst>
      <p:ext uri="{BB962C8B-B14F-4D97-AF65-F5344CB8AC3E}">
        <p14:creationId xmlns:p14="http://schemas.microsoft.com/office/powerpoint/2010/main" val="2860759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450B42-E43B-4358-BAA5-DCE5B2D12104}"/>
              </a:ext>
            </a:extLst>
          </p:cNvPr>
          <p:cNvSpPr>
            <a:spLocks noGrp="1"/>
          </p:cNvSpPr>
          <p:nvPr>
            <p:ph type="title"/>
          </p:nvPr>
        </p:nvSpPr>
        <p:spPr/>
        <p:txBody>
          <a:bodyPr/>
          <a:lstStyle/>
          <a:p>
            <a:r>
              <a:rPr lang="en-US" dirty="0"/>
              <a:t>CPC+</a:t>
            </a:r>
          </a:p>
        </p:txBody>
      </p:sp>
      <p:sp>
        <p:nvSpPr>
          <p:cNvPr id="8" name="Content Placeholder 7">
            <a:extLst>
              <a:ext uri="{FF2B5EF4-FFF2-40B4-BE49-F238E27FC236}">
                <a16:creationId xmlns:a16="http://schemas.microsoft.com/office/drawing/2014/main" id="{9B68A26A-BFD4-49B7-93C9-445F06ADDF57}"/>
              </a:ext>
            </a:extLst>
          </p:cNvPr>
          <p:cNvSpPr>
            <a:spLocks noGrp="1"/>
          </p:cNvSpPr>
          <p:nvPr>
            <p:ph idx="1"/>
          </p:nvPr>
        </p:nvSpPr>
        <p:spPr>
          <a:xfrm>
            <a:off x="304800" y="1371600"/>
            <a:ext cx="8382000" cy="4953000"/>
          </a:xfrm>
        </p:spPr>
        <p:txBody>
          <a:bodyPr>
            <a:noAutofit/>
          </a:bodyPr>
          <a:lstStyle/>
          <a:p>
            <a:pPr marL="0" indent="0">
              <a:buNone/>
            </a:pPr>
            <a:r>
              <a:rPr lang="en-US" sz="1800" dirty="0"/>
              <a:t>Examples of Practice Transformation Focus (note this is a subset/overview  of areas of focus.  There are additional track 1 and 2 requirements) cont.</a:t>
            </a:r>
          </a:p>
          <a:p>
            <a:r>
              <a:rPr lang="en-US" sz="1800" dirty="0">
                <a:solidFill>
                  <a:schemeClr val="accent5">
                    <a:lumMod val="75000"/>
                  </a:schemeClr>
                </a:solidFill>
              </a:rPr>
              <a:t>Patient and Caregiver Engagement</a:t>
            </a:r>
          </a:p>
          <a:p>
            <a:pPr lvl="1"/>
            <a:r>
              <a:rPr lang="en-US" sz="1400" dirty="0"/>
              <a:t>Patient and Family Advisory Council </a:t>
            </a:r>
          </a:p>
          <a:p>
            <a:pPr lvl="1"/>
            <a:endParaRPr lang="en-US" sz="1400" dirty="0"/>
          </a:p>
          <a:p>
            <a:r>
              <a:rPr lang="en-US" sz="1800" dirty="0">
                <a:solidFill>
                  <a:schemeClr val="accent5">
                    <a:lumMod val="75000"/>
                  </a:schemeClr>
                </a:solidFill>
              </a:rPr>
              <a:t>Comprehensiveness and Coordination</a:t>
            </a:r>
          </a:p>
          <a:p>
            <a:pPr lvl="1"/>
            <a:r>
              <a:rPr lang="en-US" sz="1400" dirty="0"/>
              <a:t>Integrate behavioral health into care</a:t>
            </a:r>
          </a:p>
          <a:p>
            <a:pPr lvl="1"/>
            <a:r>
              <a:rPr lang="en-US" sz="1400" dirty="0"/>
              <a:t>Clinical-community linkages- develop a process to ensure reliable resource connections for patients in your practice who have common social needs*</a:t>
            </a:r>
          </a:p>
          <a:p>
            <a:pPr lvl="1"/>
            <a:r>
              <a:rPr lang="en-US" sz="1400" dirty="0"/>
              <a:t>Maintain collaborative care agreements with at least 2 groups of specialists</a:t>
            </a:r>
          </a:p>
          <a:p>
            <a:pPr lvl="1"/>
            <a:endParaRPr lang="en-US" sz="1400" dirty="0"/>
          </a:p>
          <a:p>
            <a:r>
              <a:rPr lang="en-US" sz="1800" dirty="0">
                <a:solidFill>
                  <a:schemeClr val="accent5">
                    <a:lumMod val="75000"/>
                  </a:schemeClr>
                </a:solidFill>
              </a:rPr>
              <a:t>Planned Care and Population Health  </a:t>
            </a:r>
          </a:p>
          <a:p>
            <a:pPr lvl="1"/>
            <a:r>
              <a:rPr lang="en-US" sz="1400" dirty="0"/>
              <a:t>Care team meetings with data review</a:t>
            </a:r>
          </a:p>
          <a:p>
            <a:pPr lvl="1"/>
            <a:r>
              <a:rPr lang="en-US" sz="1400" dirty="0"/>
              <a:t>Use data at the practice level</a:t>
            </a:r>
          </a:p>
          <a:p>
            <a:pPr lvl="2"/>
            <a:r>
              <a:rPr lang="en-US" sz="1400" dirty="0"/>
              <a:t>At least 2 utilization measures </a:t>
            </a:r>
          </a:p>
          <a:p>
            <a:pPr lvl="2"/>
            <a:r>
              <a:rPr lang="en-US" sz="1400" dirty="0"/>
              <a:t>At least 3 electronic clinical quality measures</a:t>
            </a:r>
          </a:p>
          <a:p>
            <a:endParaRPr lang="en-US" sz="1400" dirty="0"/>
          </a:p>
          <a:p>
            <a:pPr marL="0" indent="0">
              <a:buNone/>
            </a:pPr>
            <a:r>
              <a:rPr lang="en-US" sz="1200" dirty="0"/>
              <a:t>*ex. Track 2 practice goal</a:t>
            </a:r>
          </a:p>
          <a:p>
            <a:pPr marL="0" indent="0">
              <a:buNone/>
            </a:pPr>
            <a:endParaRPr lang="en-US" sz="1800" dirty="0"/>
          </a:p>
        </p:txBody>
      </p:sp>
      <p:sp>
        <p:nvSpPr>
          <p:cNvPr id="3" name="TextBox 2"/>
          <p:cNvSpPr txBox="1"/>
          <p:nvPr/>
        </p:nvSpPr>
        <p:spPr>
          <a:xfrm>
            <a:off x="304800" y="6400800"/>
            <a:ext cx="6858000" cy="261610"/>
          </a:xfrm>
          <a:prstGeom prst="rect">
            <a:avLst/>
          </a:prstGeom>
          <a:noFill/>
        </p:spPr>
        <p:txBody>
          <a:bodyPr wrap="square" rtlCol="0">
            <a:spAutoFit/>
          </a:bodyPr>
          <a:lstStyle/>
          <a:p>
            <a:pPr lvl="0"/>
            <a:r>
              <a:rPr lang="en-US" sz="1100" dirty="0">
                <a:solidFill>
                  <a:prstClr val="black"/>
                </a:solidFill>
              </a:rPr>
              <a:t>Reference:  2018 CPC+ IMPLEMENTATION GUIDE: GUIDING PRINCIPLES AND REPORTING (accessed Feb. 2018)</a:t>
            </a:r>
          </a:p>
        </p:txBody>
      </p:sp>
    </p:spTree>
    <p:extLst>
      <p:ext uri="{BB962C8B-B14F-4D97-AF65-F5344CB8AC3E}">
        <p14:creationId xmlns:p14="http://schemas.microsoft.com/office/powerpoint/2010/main" val="291919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33400" y="565372"/>
            <a:ext cx="7684911" cy="677108"/>
          </a:xfrm>
          <a:prstGeom prst="rect">
            <a:avLst/>
          </a:prstGeom>
        </p:spPr>
        <p:txBody>
          <a:bodyPr vert="horz" wrap="square" lIns="0" tIns="0" rIns="0" bIns="0" rtlCol="0">
            <a:spAutoFit/>
          </a:bodyPr>
          <a:lstStyle/>
          <a:p>
            <a:pPr marL="12700">
              <a:lnSpc>
                <a:spcPct val="100000"/>
              </a:lnSpc>
            </a:pPr>
            <a:r>
              <a:rPr lang="en-US" dirty="0"/>
              <a:t>Alignment</a:t>
            </a:r>
            <a:endParaRPr dirty="0"/>
          </a:p>
        </p:txBody>
      </p:sp>
      <p:sp>
        <p:nvSpPr>
          <p:cNvPr id="5" name="object 5"/>
          <p:cNvSpPr/>
          <p:nvPr/>
        </p:nvSpPr>
        <p:spPr>
          <a:xfrm>
            <a:off x="1371600" y="1423814"/>
            <a:ext cx="5943600" cy="5215467"/>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228600" y="6401465"/>
            <a:ext cx="3426460" cy="492443"/>
          </a:xfrm>
          <a:prstGeom prst="rect">
            <a:avLst/>
          </a:prstGeom>
        </p:spPr>
        <p:txBody>
          <a:bodyPr vert="horz" wrap="square" lIns="0" tIns="0" rIns="0" bIns="0" rtlCol="0">
            <a:spAutoFit/>
          </a:bodyPr>
          <a:lstStyle/>
          <a:p>
            <a:pPr marL="12700">
              <a:lnSpc>
                <a:spcPct val="100000"/>
              </a:lnSpc>
            </a:pPr>
            <a:r>
              <a:rPr sz="800" i="1" dirty="0">
                <a:solidFill>
                  <a:srgbClr val="7E7E7E"/>
                </a:solidFill>
                <a:latin typeface="Georgia"/>
                <a:cs typeface="Georgia"/>
              </a:rPr>
              <a:t>Im</a:t>
            </a:r>
            <a:r>
              <a:rPr sz="800" i="1" spc="-10" dirty="0">
                <a:solidFill>
                  <a:srgbClr val="7E7E7E"/>
                </a:solidFill>
                <a:latin typeface="Georgia"/>
                <a:cs typeface="Georgia"/>
              </a:rPr>
              <a:t>a</a:t>
            </a:r>
            <a:r>
              <a:rPr sz="800" i="1" spc="-5" dirty="0">
                <a:solidFill>
                  <a:srgbClr val="7E7E7E"/>
                </a:solidFill>
                <a:latin typeface="Georgia"/>
                <a:cs typeface="Georgia"/>
              </a:rPr>
              <a:t>g</a:t>
            </a:r>
            <a:r>
              <a:rPr sz="800" i="1" dirty="0">
                <a:solidFill>
                  <a:srgbClr val="7E7E7E"/>
                </a:solidFill>
                <a:latin typeface="Georgia"/>
                <a:cs typeface="Georgia"/>
              </a:rPr>
              <a:t>e</a:t>
            </a:r>
            <a:r>
              <a:rPr sz="800" i="1" spc="-10" dirty="0">
                <a:solidFill>
                  <a:srgbClr val="7E7E7E"/>
                </a:solidFill>
                <a:latin typeface="Georgia"/>
                <a:cs typeface="Georgia"/>
              </a:rPr>
              <a:t> </a:t>
            </a:r>
            <a:r>
              <a:rPr sz="800" i="1" dirty="0">
                <a:solidFill>
                  <a:srgbClr val="7E7E7E"/>
                </a:solidFill>
                <a:latin typeface="Georgia"/>
                <a:cs typeface="Georgia"/>
              </a:rPr>
              <a:t>Cred</a:t>
            </a:r>
            <a:r>
              <a:rPr sz="800" i="1" spc="-5" dirty="0">
                <a:solidFill>
                  <a:srgbClr val="7E7E7E"/>
                </a:solidFill>
                <a:latin typeface="Georgia"/>
                <a:cs typeface="Georgia"/>
              </a:rPr>
              <a:t>it</a:t>
            </a:r>
            <a:r>
              <a:rPr sz="800" i="1" dirty="0">
                <a:solidFill>
                  <a:srgbClr val="7E7E7E"/>
                </a:solidFill>
                <a:latin typeface="Georgia"/>
                <a:cs typeface="Georgia"/>
              </a:rPr>
              <a:t>:</a:t>
            </a:r>
            <a:r>
              <a:rPr sz="800" i="1" spc="-20" dirty="0">
                <a:solidFill>
                  <a:srgbClr val="7E7E7E"/>
                </a:solidFill>
                <a:latin typeface="Georgia"/>
                <a:cs typeface="Georgia"/>
              </a:rPr>
              <a:t> </a:t>
            </a:r>
            <a:r>
              <a:rPr sz="800" i="1" dirty="0">
                <a:solidFill>
                  <a:srgbClr val="7E7E7E"/>
                </a:solidFill>
                <a:latin typeface="Georgia"/>
                <a:cs typeface="Georgia"/>
              </a:rPr>
              <a:t>CMS</a:t>
            </a:r>
            <a:r>
              <a:rPr lang="en-US" sz="800" i="1" dirty="0">
                <a:solidFill>
                  <a:srgbClr val="7E7E7E"/>
                </a:solidFill>
                <a:latin typeface="Georgia"/>
                <a:cs typeface="Georgia"/>
              </a:rPr>
              <a:t>  , CPC +</a:t>
            </a:r>
          </a:p>
          <a:p>
            <a:pPr marL="12700"/>
            <a:r>
              <a:rPr lang="en-US" sz="800" dirty="0"/>
              <a:t>2017 CPC+ IMPLEMENTATION GUIDE: GUIDING PRINCIPLES AND REPORTING v May 10, 2017 accessed at </a:t>
            </a:r>
            <a:r>
              <a:rPr lang="fr-FR" sz="800" b="1" dirty="0">
                <a:hlinkClick r:id="rId4"/>
              </a:rPr>
              <a:t>2017_CPCPlus_Implementation_Guide_FINAL</a:t>
            </a:r>
            <a:endParaRPr lang="en-US" sz="800" dirty="0"/>
          </a:p>
          <a:p>
            <a:pPr marL="12700">
              <a:lnSpc>
                <a:spcPct val="100000"/>
              </a:lnSpc>
            </a:pPr>
            <a:endParaRPr sz="800" dirty="0">
              <a:latin typeface="Georgia"/>
              <a:cs typeface="Georgia"/>
            </a:endParaRPr>
          </a:p>
        </p:txBody>
      </p:sp>
    </p:spTree>
    <p:extLst>
      <p:ext uri="{BB962C8B-B14F-4D97-AF65-F5344CB8AC3E}">
        <p14:creationId xmlns:p14="http://schemas.microsoft.com/office/powerpoint/2010/main" val="163077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Expanded Chronic Care Model</a:t>
            </a:r>
            <a:endParaRPr lang="en-US" dirty="0"/>
          </a:p>
        </p:txBody>
      </p:sp>
      <p:pic>
        <p:nvPicPr>
          <p:cNvPr id="6" name="Content Placeholder 5"/>
          <p:cNvPicPr>
            <a:picLocks noGrp="1" noChangeAspect="1"/>
          </p:cNvPicPr>
          <p:nvPr>
            <p:ph idx="1"/>
          </p:nvPr>
        </p:nvPicPr>
        <p:blipFill>
          <a:blip r:embed="rId2"/>
          <a:stretch>
            <a:fillRect/>
          </a:stretch>
        </p:blipFill>
        <p:spPr>
          <a:xfrm>
            <a:off x="457200" y="1524000"/>
            <a:ext cx="8382000" cy="4723960"/>
          </a:xfrm>
          <a:prstGeom prst="rect">
            <a:avLst/>
          </a:prstGeom>
        </p:spPr>
      </p:pic>
    </p:spTree>
    <p:extLst>
      <p:ext uri="{BB962C8B-B14F-4D97-AF65-F5344CB8AC3E}">
        <p14:creationId xmlns:p14="http://schemas.microsoft.com/office/powerpoint/2010/main" val="4073412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all </a:t>
            </a:r>
            <a:r>
              <a:rPr lang="en-US" i="1" dirty="0"/>
              <a:t>mean</a:t>
            </a:r>
            <a:r>
              <a:rPr lang="en-US" dirty="0"/>
              <a:t> for you? </a:t>
            </a:r>
          </a:p>
        </p:txBody>
      </p:sp>
      <p:pic>
        <p:nvPicPr>
          <p:cNvPr id="4" name="Content Placeholder 3"/>
          <p:cNvPicPr>
            <a:picLocks noGrp="1" noChangeAspect="1"/>
          </p:cNvPicPr>
          <p:nvPr>
            <p:ph idx="1"/>
          </p:nvPr>
        </p:nvPicPr>
        <p:blipFill>
          <a:blip r:embed="rId2"/>
          <a:stretch>
            <a:fillRect/>
          </a:stretch>
        </p:blipFill>
        <p:spPr>
          <a:xfrm>
            <a:off x="1524000" y="1695449"/>
            <a:ext cx="5763463" cy="4053681"/>
          </a:xfrm>
          <a:prstGeom prst="rect">
            <a:avLst/>
          </a:prstGeom>
        </p:spPr>
      </p:pic>
    </p:spTree>
    <p:extLst>
      <p:ext uri="{BB962C8B-B14F-4D97-AF65-F5344CB8AC3E}">
        <p14:creationId xmlns:p14="http://schemas.microsoft.com/office/powerpoint/2010/main" val="56998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267" y="1676400"/>
            <a:ext cx="8229600" cy="4525963"/>
          </a:xfrm>
        </p:spPr>
        <p:txBody>
          <a:bodyPr>
            <a:normAutofit/>
          </a:bodyPr>
          <a:lstStyle/>
          <a:p>
            <a:r>
              <a:rPr lang="en-US" sz="3000" dirty="0"/>
              <a:t>Model Overview</a:t>
            </a:r>
          </a:p>
          <a:p>
            <a:pPr lvl="1"/>
            <a:r>
              <a:rPr lang="en-US" sz="2200" dirty="0"/>
              <a:t>Primary care model with a heavy emphasis on care management to improve cost, quality, and patient experience within a PCMH</a:t>
            </a:r>
          </a:p>
          <a:p>
            <a:pPr lvl="1"/>
            <a:r>
              <a:rPr lang="en-US" sz="2200" dirty="0"/>
              <a:t>Support p</a:t>
            </a:r>
            <a:r>
              <a:rPr lang="en-US" altLang="en-US" sz="2400" dirty="0">
                <a:ea typeface="Calibri" panose="020F0502020204030204" pitchFamily="34" charset="0"/>
                <a:cs typeface="Calibri" panose="020F0502020204030204" pitchFamily="34" charset="0"/>
              </a:rPr>
              <a:t>ractice level population management via proactive patient outreach and point of care alerts</a:t>
            </a:r>
          </a:p>
          <a:p>
            <a:pPr lvl="1"/>
            <a:r>
              <a:rPr lang="en-US" altLang="en-US" sz="2400" dirty="0">
                <a:ea typeface="Calibri" panose="020F0502020204030204" pitchFamily="34" charset="0"/>
                <a:cs typeface="Calibri" panose="020F0502020204030204" pitchFamily="34" charset="0"/>
              </a:rPr>
              <a:t>Care management for appropriate high and moderate risk individuals </a:t>
            </a:r>
          </a:p>
          <a:p>
            <a:pPr lvl="1"/>
            <a:r>
              <a:rPr lang="en-US" altLang="en-US" sz="2400" dirty="0">
                <a:ea typeface="Calibri" panose="020F0502020204030204" pitchFamily="34" charset="0"/>
                <a:cs typeface="Calibri" panose="020F0502020204030204" pitchFamily="34" charset="0"/>
              </a:rPr>
              <a:t>Improve access to primary care services</a:t>
            </a:r>
          </a:p>
          <a:p>
            <a:endParaRPr lang="en-US" dirty="0"/>
          </a:p>
        </p:txBody>
      </p:sp>
      <p:sp>
        <p:nvSpPr>
          <p:cNvPr id="4" name="Title 3"/>
          <p:cNvSpPr txBox="1">
            <a:spLocks noGrp="1"/>
          </p:cNvSpPr>
          <p:nvPr>
            <p:ph type="title"/>
          </p:nvPr>
        </p:nvSpPr>
        <p:spPr>
          <a:xfrm>
            <a:off x="457200" y="739228"/>
            <a:ext cx="8229600" cy="769441"/>
          </a:xfrm>
          <a:prstGeom prst="rect">
            <a:avLst/>
          </a:prstGeom>
          <a:noFill/>
        </p:spPr>
        <p:txBody>
          <a:bodyPr wrap="square" rtlCol="0">
            <a:spAutoFit/>
          </a:bodyPr>
          <a:lstStyle/>
          <a:p>
            <a:r>
              <a:rPr lang="en-US" altLang="en-US" dirty="0"/>
              <a:t>MiPCT Experience</a:t>
            </a:r>
            <a:endParaRPr lang="en-US" dirty="0"/>
          </a:p>
        </p:txBody>
      </p:sp>
      <p:sp>
        <p:nvSpPr>
          <p:cNvPr id="5" name="TextBox 4">
            <a:extLst>
              <a:ext uri="{FF2B5EF4-FFF2-40B4-BE49-F238E27FC236}">
                <a16:creationId xmlns:a16="http://schemas.microsoft.com/office/drawing/2014/main" id="{989967B6-2852-4FE4-8AEB-A47BD34FE08D}"/>
              </a:ext>
            </a:extLst>
          </p:cNvPr>
          <p:cNvSpPr txBox="1"/>
          <p:nvPr/>
        </p:nvSpPr>
        <p:spPr>
          <a:xfrm>
            <a:off x="347133" y="6248400"/>
            <a:ext cx="8652933" cy="600164"/>
          </a:xfrm>
          <a:prstGeom prst="rect">
            <a:avLst/>
          </a:prstGeom>
          <a:noFill/>
        </p:spPr>
        <p:txBody>
          <a:bodyPr wrap="square" rtlCol="0">
            <a:spAutoFit/>
          </a:bodyPr>
          <a:lstStyle/>
          <a:p>
            <a:r>
              <a:rPr lang="en-US" sz="1100" dirty="0"/>
              <a:t>Evaluation of the Multi-Payer Advanced Primary Care Practice (MAPCP) Demonstration Final Report</a:t>
            </a:r>
          </a:p>
          <a:p>
            <a:r>
              <a:rPr lang="en-US" sz="1100" dirty="0"/>
              <a:t>By RTI International, Donald Nichols, Project Director June 2017. </a:t>
            </a:r>
            <a:r>
              <a:rPr lang="en-US" sz="1100" dirty="0">
                <a:hlinkClick r:id="rId2"/>
              </a:rPr>
              <a:t>https://downloads.cms.gov/files/cmmi/mapcp-finalevalrpt.pdf</a:t>
            </a:r>
            <a:endParaRPr lang="en-US" sz="1100" dirty="0"/>
          </a:p>
          <a:p>
            <a:endParaRPr lang="en-US" sz="1100" dirty="0"/>
          </a:p>
        </p:txBody>
      </p:sp>
    </p:spTree>
    <p:extLst>
      <p:ext uri="{BB962C8B-B14F-4D97-AF65-F5344CB8AC3E}">
        <p14:creationId xmlns:p14="http://schemas.microsoft.com/office/powerpoint/2010/main" val="809912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F80E7-C39A-4CA4-883B-5BC9303D73A7}"/>
              </a:ext>
            </a:extLst>
          </p:cNvPr>
          <p:cNvSpPr>
            <a:spLocks noGrp="1"/>
          </p:cNvSpPr>
          <p:nvPr>
            <p:ph type="title"/>
          </p:nvPr>
        </p:nvSpPr>
        <p:spPr/>
        <p:txBody>
          <a:bodyPr>
            <a:normAutofit/>
          </a:bodyPr>
          <a:lstStyle/>
          <a:p>
            <a:r>
              <a:rPr lang="en-US" dirty="0"/>
              <a:t>MiPCT Impact</a:t>
            </a:r>
          </a:p>
        </p:txBody>
      </p:sp>
      <p:sp>
        <p:nvSpPr>
          <p:cNvPr id="3" name="Content Placeholder 2">
            <a:extLst>
              <a:ext uri="{FF2B5EF4-FFF2-40B4-BE49-F238E27FC236}">
                <a16:creationId xmlns:a16="http://schemas.microsoft.com/office/drawing/2014/main" id="{72B58FFE-46C5-413E-A3D4-3AEA1EB21A66}"/>
              </a:ext>
            </a:extLst>
          </p:cNvPr>
          <p:cNvSpPr>
            <a:spLocks noGrp="1"/>
          </p:cNvSpPr>
          <p:nvPr>
            <p:ph idx="1"/>
          </p:nvPr>
        </p:nvSpPr>
        <p:spPr/>
        <p:txBody>
          <a:bodyPr>
            <a:normAutofit fontScale="92500" lnSpcReduction="20000"/>
          </a:bodyPr>
          <a:lstStyle/>
          <a:p>
            <a:r>
              <a:rPr lang="en-US" dirty="0"/>
              <a:t>Influence on primary care in Michigan</a:t>
            </a:r>
          </a:p>
          <a:p>
            <a:pPr lvl="1"/>
            <a:r>
              <a:rPr lang="en-US" dirty="0"/>
              <a:t>Introduced care managers into advanced primary care practices</a:t>
            </a:r>
          </a:p>
          <a:p>
            <a:pPr lvl="1"/>
            <a:r>
              <a:rPr lang="en-US" dirty="0"/>
              <a:t>Increased communication and uptake over the program</a:t>
            </a:r>
          </a:p>
          <a:p>
            <a:pPr lvl="1"/>
            <a:r>
              <a:rPr lang="en-US" dirty="0"/>
              <a:t>Improved patient experience </a:t>
            </a:r>
          </a:p>
          <a:p>
            <a:pPr lvl="1"/>
            <a:r>
              <a:rPr lang="en-US" dirty="0"/>
              <a:t>Improved care and quality processes </a:t>
            </a:r>
          </a:p>
          <a:p>
            <a:pPr lvl="1"/>
            <a:r>
              <a:rPr lang="en-US" dirty="0"/>
              <a:t>Built strong foundation for growth of ACO’s in region</a:t>
            </a:r>
          </a:p>
          <a:p>
            <a:pPr lvl="1"/>
            <a:r>
              <a:rPr lang="en-US" dirty="0"/>
              <a:t>Drew national attention, Michigan selected for demonstration programs</a:t>
            </a:r>
          </a:p>
          <a:p>
            <a:pPr lvl="2"/>
            <a:r>
              <a:rPr lang="en-US" dirty="0"/>
              <a:t>State Innovation Model (SIM)</a:t>
            </a:r>
          </a:p>
          <a:p>
            <a:pPr lvl="2"/>
            <a:r>
              <a:rPr lang="en-US" dirty="0"/>
              <a:t>Comprehensive Primary Care Plus (CPC+)</a:t>
            </a:r>
          </a:p>
          <a:p>
            <a:endParaRPr lang="en-US" dirty="0"/>
          </a:p>
        </p:txBody>
      </p:sp>
    </p:spTree>
    <p:extLst>
      <p:ext uri="{BB962C8B-B14F-4D97-AF65-F5344CB8AC3E}">
        <p14:creationId xmlns:p14="http://schemas.microsoft.com/office/powerpoint/2010/main" val="1120974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2458"/>
            <a:ext cx="7886700" cy="994172"/>
          </a:xfrm>
        </p:spPr>
        <p:txBody>
          <a:bodyPr>
            <a:normAutofit/>
          </a:bodyPr>
          <a:lstStyle/>
          <a:p>
            <a:r>
              <a:rPr lang="en-US" dirty="0"/>
              <a:t>MiPCT Experience</a:t>
            </a:r>
          </a:p>
        </p:txBody>
      </p:sp>
      <p:sp>
        <p:nvSpPr>
          <p:cNvPr id="5" name="TextBox 4"/>
          <p:cNvSpPr txBox="1"/>
          <p:nvPr/>
        </p:nvSpPr>
        <p:spPr>
          <a:xfrm>
            <a:off x="347133" y="6248400"/>
            <a:ext cx="8652933" cy="600164"/>
          </a:xfrm>
          <a:prstGeom prst="rect">
            <a:avLst/>
          </a:prstGeom>
          <a:noFill/>
        </p:spPr>
        <p:txBody>
          <a:bodyPr wrap="square" rtlCol="0">
            <a:spAutoFit/>
          </a:bodyPr>
          <a:lstStyle/>
          <a:p>
            <a:r>
              <a:rPr lang="en-US" sz="1100" dirty="0"/>
              <a:t>Evaluation of the Multi-Payer Advanced Primary Care Practice (MAPCP) Demonstration Final Report</a:t>
            </a:r>
          </a:p>
          <a:p>
            <a:r>
              <a:rPr lang="en-US" sz="1100" dirty="0"/>
              <a:t>By RTI International, Donald Nichols, Project Director June 2017. </a:t>
            </a:r>
            <a:r>
              <a:rPr lang="en-US" sz="1100" dirty="0">
                <a:hlinkClick r:id="rId2"/>
              </a:rPr>
              <a:t>https://downloads.cms.gov/files/cmmi/mapcp-finalevalrpt.pdf</a:t>
            </a:r>
            <a:endParaRPr lang="en-US" sz="1100" dirty="0"/>
          </a:p>
          <a:p>
            <a:endParaRPr lang="en-US" sz="1100" dirty="0"/>
          </a:p>
        </p:txBody>
      </p:sp>
      <p:graphicFrame>
        <p:nvGraphicFramePr>
          <p:cNvPr id="8" name="Content Placeholder 7">
            <a:extLst>
              <a:ext uri="{FF2B5EF4-FFF2-40B4-BE49-F238E27FC236}">
                <a16:creationId xmlns:a16="http://schemas.microsoft.com/office/drawing/2014/main" id="{8C3C581F-658E-46A7-B8A7-08328404CCCF}"/>
              </a:ext>
            </a:extLst>
          </p:cNvPr>
          <p:cNvGraphicFramePr>
            <a:graphicFrameLocks noGrp="1"/>
          </p:cNvGraphicFramePr>
          <p:nvPr>
            <p:ph idx="1"/>
            <p:extLst/>
          </p:nvPr>
        </p:nvGraphicFramePr>
        <p:xfrm>
          <a:off x="482599" y="1413393"/>
          <a:ext cx="8382000" cy="4128644"/>
        </p:xfrm>
        <a:graphic>
          <a:graphicData uri="http://schemas.openxmlformats.org/drawingml/2006/table">
            <a:tbl>
              <a:tblPr firstRow="1" firstCol="1" lastRow="1" lastCol="1" bandRow="1" bandCol="1"/>
              <a:tblGrid>
                <a:gridCol w="1450090">
                  <a:extLst>
                    <a:ext uri="{9D8B030D-6E8A-4147-A177-3AD203B41FA5}">
                      <a16:colId xmlns:a16="http://schemas.microsoft.com/office/drawing/2014/main" val="1013239278"/>
                    </a:ext>
                  </a:extLst>
                </a:gridCol>
                <a:gridCol w="1540425">
                  <a:extLst>
                    <a:ext uri="{9D8B030D-6E8A-4147-A177-3AD203B41FA5}">
                      <a16:colId xmlns:a16="http://schemas.microsoft.com/office/drawing/2014/main" val="2587345631"/>
                    </a:ext>
                  </a:extLst>
                </a:gridCol>
                <a:gridCol w="1450090">
                  <a:extLst>
                    <a:ext uri="{9D8B030D-6E8A-4147-A177-3AD203B41FA5}">
                      <a16:colId xmlns:a16="http://schemas.microsoft.com/office/drawing/2014/main" val="384937397"/>
                    </a:ext>
                  </a:extLst>
                </a:gridCol>
                <a:gridCol w="1374022">
                  <a:extLst>
                    <a:ext uri="{9D8B030D-6E8A-4147-A177-3AD203B41FA5}">
                      <a16:colId xmlns:a16="http://schemas.microsoft.com/office/drawing/2014/main" val="3883401330"/>
                    </a:ext>
                  </a:extLst>
                </a:gridCol>
                <a:gridCol w="1454845">
                  <a:extLst>
                    <a:ext uri="{9D8B030D-6E8A-4147-A177-3AD203B41FA5}">
                      <a16:colId xmlns:a16="http://schemas.microsoft.com/office/drawing/2014/main" val="2831712528"/>
                    </a:ext>
                  </a:extLst>
                </a:gridCol>
                <a:gridCol w="1112528">
                  <a:extLst>
                    <a:ext uri="{9D8B030D-6E8A-4147-A177-3AD203B41FA5}">
                      <a16:colId xmlns:a16="http://schemas.microsoft.com/office/drawing/2014/main" val="3075805382"/>
                    </a:ext>
                  </a:extLst>
                </a:gridCol>
              </a:tblGrid>
              <a:tr h="250203">
                <a:tc gridSpan="6">
                  <a:txBody>
                    <a:bodyPr/>
                    <a:lstStyle/>
                    <a:p>
                      <a:pPr marL="0" marR="0" algn="ctr">
                        <a:spcBef>
                          <a:spcPts val="0"/>
                        </a:spcBef>
                        <a:spcAft>
                          <a:spcPts val="0"/>
                        </a:spcAft>
                      </a:pPr>
                      <a:r>
                        <a:rPr lang="en-US" sz="2400" b="1" kern="1200" dirty="0">
                          <a:solidFill>
                            <a:schemeClr val="tx1"/>
                          </a:solidFill>
                          <a:effectLst/>
                          <a:latin typeface="+mn-lt"/>
                          <a:ea typeface="Times New Roman" panose="02020603050405020304" pitchFamily="18" charset="0"/>
                          <a:cs typeface="Times New Roman" panose="02020603050405020304" pitchFamily="18" charset="0"/>
                        </a:rPr>
                        <a:t>MAPCP Demonstration Final Report: State Comparison</a:t>
                      </a: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hMerge="1">
                  <a:txBody>
                    <a:bodyPr/>
                    <a:lstStyle/>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hMerge="1">
                  <a:txBody>
                    <a:bodyPr/>
                    <a:lstStyle/>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hMerge="1">
                  <a:txBody>
                    <a:bodyPr/>
                    <a:lstStyle/>
                    <a:p>
                      <a:pPr marL="1003935" marR="1003300" algn="ctr">
                        <a:spcBef>
                          <a:spcPts val="9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2215514"/>
                  </a:ext>
                </a:extLst>
              </a:tr>
              <a:tr h="250203">
                <a:tc>
                  <a:txBody>
                    <a:bodyPr/>
                    <a:lstStyle/>
                    <a:p>
                      <a:pPr marL="0" marR="0">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gridSpan="3">
                  <a:txBody>
                    <a:bodyPr/>
                    <a:lstStyle/>
                    <a:p>
                      <a:pPr marL="1003935" marR="1003300" algn="ctr">
                        <a:spcBef>
                          <a:spcPts val="90"/>
                        </a:spcBef>
                        <a:spcAft>
                          <a:spcPts val="0"/>
                        </a:spcAft>
                      </a:pPr>
                      <a:r>
                        <a:rPr lang="en-US" sz="1600" b="1" dirty="0">
                          <a:effectLst/>
                          <a:latin typeface="+mn-lt"/>
                          <a:ea typeface="Times New Roman" panose="02020603050405020304" pitchFamily="18" charset="0"/>
                          <a:cs typeface="Times New Roman" panose="02020603050405020304" pitchFamily="18" charset="0"/>
                        </a:rPr>
                        <a:t>Vs. PCMH</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3063980"/>
                  </a:ext>
                </a:extLst>
              </a:tr>
              <a:tr h="1166962">
                <a:tc>
                  <a:txBody>
                    <a:bodyPr/>
                    <a:lstStyle/>
                    <a:p>
                      <a:pPr marL="0" marR="0">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Times New Roman" panose="02020603050405020304" pitchFamily="18" charset="0"/>
                        <a:cs typeface="Times New Roman" panose="02020603050405020304" pitchFamily="18" charset="0"/>
                      </a:endParaRPr>
                    </a:p>
                    <a:p>
                      <a:pPr marL="0" marR="0">
                        <a:spcBef>
                          <a:spcPts val="35"/>
                        </a:spcBef>
                        <a:spcAft>
                          <a:spcPts val="0"/>
                        </a:spcAft>
                      </a:pPr>
                      <a:r>
                        <a:rPr lang="en-US" sz="1400" b="1"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Times New Roman" panose="02020603050405020304" pitchFamily="18" charset="0"/>
                        <a:cs typeface="Times New Roman" panose="02020603050405020304" pitchFamily="18" charset="0"/>
                      </a:endParaRPr>
                    </a:p>
                    <a:p>
                      <a:pPr marL="120650" marR="120015"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State</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207645" marR="194945" indent="95250">
                        <a:spcBef>
                          <a:spcPts val="100"/>
                        </a:spcBef>
                        <a:spcAft>
                          <a:spcPts val="0"/>
                        </a:spcAft>
                      </a:pPr>
                      <a:r>
                        <a:rPr lang="en-US" sz="1600" b="1" dirty="0">
                          <a:effectLst/>
                          <a:latin typeface="+mn-lt"/>
                          <a:ea typeface="Times New Roman" panose="02020603050405020304" pitchFamily="18" charset="0"/>
                          <a:cs typeface="Times New Roman" panose="02020603050405020304" pitchFamily="18" charset="0"/>
                        </a:rPr>
                        <a:t>Eligible beneficiary</a:t>
                      </a:r>
                      <a:endParaRPr lang="en-US" sz="2000" dirty="0">
                        <a:effectLst/>
                        <a:latin typeface="+mn-lt"/>
                        <a:ea typeface="Times New Roman" panose="02020603050405020304" pitchFamily="18" charset="0"/>
                        <a:cs typeface="Times New Roman" panose="02020603050405020304" pitchFamily="18" charset="0"/>
                      </a:endParaRPr>
                    </a:p>
                    <a:p>
                      <a:pPr marL="277495" marR="0">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quarters</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74930" marR="73660" indent="635" algn="ctr">
                        <a:spcBef>
                          <a:spcPts val="105"/>
                        </a:spcBef>
                        <a:spcAft>
                          <a:spcPts val="0"/>
                        </a:spcAft>
                      </a:pPr>
                      <a:r>
                        <a:rPr lang="en-US" sz="1600" b="1" dirty="0">
                          <a:effectLst/>
                          <a:latin typeface="+mn-lt"/>
                          <a:ea typeface="Times New Roman" panose="02020603050405020304" pitchFamily="18" charset="0"/>
                          <a:cs typeface="Times New Roman" panose="02020603050405020304" pitchFamily="18" charset="0"/>
                        </a:rPr>
                        <a:t>Total MAPCP Demonstration</a:t>
                      </a:r>
                      <a:endParaRPr lang="en-US" sz="2000" dirty="0">
                        <a:effectLst/>
                        <a:latin typeface="+mn-lt"/>
                        <a:ea typeface="Times New Roman" panose="02020603050405020304" pitchFamily="18" charset="0"/>
                        <a:cs typeface="Times New Roman" panose="02020603050405020304" pitchFamily="18" charset="0"/>
                      </a:endParaRPr>
                    </a:p>
                    <a:p>
                      <a:pPr marL="120650" marR="120650" algn="ctr">
                        <a:lnSpc>
                          <a:spcPts val="1150"/>
                        </a:lnSpc>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fees</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Times New Roman" panose="02020603050405020304" pitchFamily="18" charset="0"/>
                        <a:cs typeface="Times New Roman" panose="02020603050405020304" pitchFamily="18" charset="0"/>
                      </a:endParaRPr>
                    </a:p>
                    <a:p>
                      <a:pPr marL="0" marR="0">
                        <a:spcBef>
                          <a:spcPts val="40"/>
                        </a:spcBef>
                        <a:spcAft>
                          <a:spcPts val="0"/>
                        </a:spcAft>
                      </a:pPr>
                      <a:r>
                        <a:rPr lang="en-US" sz="1400" b="1"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Times New Roman" panose="02020603050405020304" pitchFamily="18" charset="0"/>
                        <a:cs typeface="Times New Roman" panose="02020603050405020304" pitchFamily="18" charset="0"/>
                      </a:endParaRPr>
                    </a:p>
                    <a:p>
                      <a:pPr marL="82550" marR="0">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Gross savings</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Times New Roman" panose="02020603050405020304" pitchFamily="18" charset="0"/>
                        <a:cs typeface="Times New Roman" panose="02020603050405020304" pitchFamily="18" charset="0"/>
                      </a:endParaRPr>
                    </a:p>
                    <a:p>
                      <a:pPr marL="0" marR="0">
                        <a:spcBef>
                          <a:spcPts val="40"/>
                        </a:spcBef>
                        <a:spcAft>
                          <a:spcPts val="0"/>
                        </a:spcAft>
                      </a:pPr>
                      <a:r>
                        <a:rPr lang="en-US" sz="1400" b="1"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Times New Roman" panose="02020603050405020304" pitchFamily="18" charset="0"/>
                        <a:cs typeface="Times New Roman" panose="02020603050405020304" pitchFamily="18" charset="0"/>
                      </a:endParaRPr>
                    </a:p>
                    <a:p>
                      <a:pPr marL="74930" marR="7493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Net savings</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spcBef>
                          <a:spcPts val="40"/>
                        </a:spcBef>
                        <a:spcAft>
                          <a:spcPts val="0"/>
                        </a:spcAft>
                      </a:pPr>
                      <a:r>
                        <a:rPr lang="en-US" sz="1800" b="1" dirty="0">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Times New Roman" panose="02020603050405020304" pitchFamily="18" charset="0"/>
                        <a:cs typeface="Times New Roman" panose="02020603050405020304" pitchFamily="18" charset="0"/>
                      </a:endParaRPr>
                    </a:p>
                    <a:p>
                      <a:pPr marL="265430" marR="79375" indent="-175260">
                        <a:lnSpc>
                          <a:spcPts val="1150"/>
                        </a:lnSpc>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Return on fees</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828551714"/>
                  </a:ext>
                </a:extLst>
              </a:tr>
              <a:tr h="250203">
                <a:tc>
                  <a:txBody>
                    <a:bodyPr/>
                    <a:lstStyle/>
                    <a:p>
                      <a:pPr marL="64770" marR="0">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New York</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marL="0" marR="280035" algn="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279,899</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marL="120650" marR="116840"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$5,750,926</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marL="125730" marR="0">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−$3,892,202</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marL="94615" marR="74295"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−$9,643,127</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marL="186690" marR="0">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−0.68</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extLst>
                  <a:ext uri="{0D108BD9-81ED-4DB2-BD59-A6C34878D82A}">
                    <a16:rowId xmlns:a16="http://schemas.microsoft.com/office/drawing/2014/main" val="3500761332"/>
                  </a:ext>
                </a:extLst>
              </a:tr>
              <a:tr h="250203">
                <a:tc>
                  <a:txBody>
                    <a:bodyPr/>
                    <a:lstStyle/>
                    <a:p>
                      <a:pPr marL="64770" marR="0">
                        <a:spcBef>
                          <a:spcPts val="85"/>
                        </a:spcBef>
                        <a:spcAft>
                          <a:spcPts val="0"/>
                        </a:spcAft>
                      </a:pPr>
                      <a:r>
                        <a:rPr lang="en-US" sz="1600" dirty="0">
                          <a:effectLst/>
                          <a:latin typeface="+mn-lt"/>
                          <a:ea typeface="Times New Roman" panose="02020603050405020304" pitchFamily="18" charset="0"/>
                          <a:cs typeface="Times New Roman" panose="02020603050405020304" pitchFamily="18" charset="0"/>
                        </a:rPr>
                        <a:t>Rhode Island</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280035" algn="r">
                        <a:spcBef>
                          <a:spcPts val="85"/>
                        </a:spcBef>
                        <a:spcAft>
                          <a:spcPts val="0"/>
                        </a:spcAft>
                      </a:pPr>
                      <a:r>
                        <a:rPr lang="en-US" sz="1600" dirty="0">
                          <a:effectLst/>
                          <a:latin typeface="+mn-lt"/>
                          <a:ea typeface="Times New Roman" panose="02020603050405020304" pitchFamily="18" charset="0"/>
                          <a:cs typeface="Times New Roman" panose="02020603050405020304" pitchFamily="18" charset="0"/>
                        </a:rPr>
                        <a:t>113,633</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120650" marR="117475" algn="ctr">
                        <a:spcBef>
                          <a:spcPts val="85"/>
                        </a:spcBef>
                        <a:spcAft>
                          <a:spcPts val="0"/>
                        </a:spcAft>
                      </a:pPr>
                      <a:r>
                        <a:rPr lang="en-US" sz="1600" dirty="0">
                          <a:effectLst/>
                          <a:latin typeface="+mn-lt"/>
                          <a:ea typeface="Times New Roman" panose="02020603050405020304" pitchFamily="18" charset="0"/>
                          <a:cs typeface="Times New Roman" panose="02020603050405020304" pitchFamily="18" charset="0"/>
                        </a:rPr>
                        <a:t>$1,974,907</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64770" marR="0">
                        <a:spcBef>
                          <a:spcPts val="85"/>
                        </a:spcBef>
                        <a:spcAft>
                          <a:spcPts val="0"/>
                        </a:spcAft>
                      </a:pPr>
                      <a:r>
                        <a:rPr lang="en-US" sz="1600" dirty="0">
                          <a:effectLst/>
                          <a:latin typeface="+mn-lt"/>
                          <a:ea typeface="Times New Roman" panose="02020603050405020304" pitchFamily="18" charset="0"/>
                          <a:cs typeface="Times New Roman" panose="02020603050405020304" pitchFamily="18" charset="0"/>
                        </a:rPr>
                        <a:t>−$12,383,617</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31750" marR="74930" algn="ctr">
                        <a:spcBef>
                          <a:spcPts val="85"/>
                        </a:spcBef>
                        <a:spcAft>
                          <a:spcPts val="0"/>
                        </a:spcAft>
                      </a:pPr>
                      <a:r>
                        <a:rPr lang="en-US" sz="1600" dirty="0">
                          <a:effectLst/>
                          <a:latin typeface="+mn-lt"/>
                          <a:ea typeface="Times New Roman" panose="02020603050405020304" pitchFamily="18" charset="0"/>
                          <a:cs typeface="Times New Roman" panose="02020603050405020304" pitchFamily="18" charset="0"/>
                        </a:rPr>
                        <a:t>−$14,358,525</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186690" marR="0">
                        <a:spcBef>
                          <a:spcPts val="85"/>
                        </a:spcBef>
                        <a:spcAft>
                          <a:spcPts val="0"/>
                        </a:spcAft>
                      </a:pPr>
                      <a:r>
                        <a:rPr lang="en-US" sz="1600" dirty="0">
                          <a:effectLst/>
                          <a:latin typeface="+mn-lt"/>
                          <a:ea typeface="Times New Roman" panose="02020603050405020304" pitchFamily="18" charset="0"/>
                          <a:cs typeface="Times New Roman" panose="02020603050405020304" pitchFamily="18" charset="0"/>
                        </a:rPr>
                        <a:t>−6.27</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769064296"/>
                  </a:ext>
                </a:extLst>
              </a:tr>
              <a:tr h="299710">
                <a:tc>
                  <a:txBody>
                    <a:bodyPr/>
                    <a:lstStyle/>
                    <a:p>
                      <a:pPr marL="64770" marR="0">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Vermont</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marL="0" marR="280035" algn="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760,427</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marL="120650" marR="179705"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$18,340,927</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marL="0" marR="75565" algn="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$82,271,080*</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marL="94615" marR="3175"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$63,930,154*</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marL="246380" marR="241935"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4.49</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extLst>
                  <a:ext uri="{0D108BD9-81ED-4DB2-BD59-A6C34878D82A}">
                    <a16:rowId xmlns:a16="http://schemas.microsoft.com/office/drawing/2014/main" val="3603968312"/>
                  </a:ext>
                </a:extLst>
              </a:tr>
              <a:tr h="304800">
                <a:tc>
                  <a:txBody>
                    <a:bodyPr/>
                    <a:lstStyle/>
                    <a:p>
                      <a:pPr marL="64770" marR="0">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North Carolina</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280035" algn="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243,933</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120650" marR="117475"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$6,524,816</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125730" marR="0">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−$7,674,949</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32385" marR="74930"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−$14,199,765</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187325" marR="0">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−1.18</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661300028"/>
                  </a:ext>
                </a:extLst>
              </a:tr>
              <a:tr h="250203">
                <a:tc>
                  <a:txBody>
                    <a:bodyPr/>
                    <a:lstStyle/>
                    <a:p>
                      <a:pPr marL="64770" marR="0">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Minnesota</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marL="0" marR="280035" algn="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836,922</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marL="120650" marR="116840"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$2,429,820</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marL="0" marR="635"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marL="0" marR="0"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tc>
                  <a:txBody>
                    <a:bodyPr/>
                    <a:lstStyle/>
                    <a:p>
                      <a:pPr marL="0" marR="0"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2F2F2"/>
                    </a:solidFill>
                  </a:tcPr>
                </a:tc>
                <a:extLst>
                  <a:ext uri="{0D108BD9-81ED-4DB2-BD59-A6C34878D82A}">
                    <a16:rowId xmlns:a16="http://schemas.microsoft.com/office/drawing/2014/main" val="2758622645"/>
                  </a:ext>
                </a:extLst>
              </a:tr>
              <a:tr h="359397">
                <a:tc>
                  <a:txBody>
                    <a:bodyPr/>
                    <a:lstStyle/>
                    <a:p>
                      <a:pPr marL="64770" marR="0">
                        <a:spcBef>
                          <a:spcPts val="85"/>
                        </a:spcBef>
                        <a:spcAft>
                          <a:spcPts val="0"/>
                        </a:spcAft>
                      </a:pPr>
                      <a:r>
                        <a:rPr lang="en-US" sz="1600" dirty="0">
                          <a:effectLst/>
                          <a:latin typeface="+mn-lt"/>
                          <a:ea typeface="Times New Roman" panose="02020603050405020304" pitchFamily="18" charset="0"/>
                          <a:cs typeface="Times New Roman" panose="02020603050405020304" pitchFamily="18" charset="0"/>
                        </a:rPr>
                        <a:t>Maine</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280035" algn="r">
                        <a:spcBef>
                          <a:spcPts val="85"/>
                        </a:spcBef>
                        <a:spcAft>
                          <a:spcPts val="0"/>
                        </a:spcAft>
                      </a:pPr>
                      <a:r>
                        <a:rPr lang="en-US" sz="1600" dirty="0">
                          <a:effectLst/>
                          <a:latin typeface="+mn-lt"/>
                          <a:ea typeface="Times New Roman" panose="02020603050405020304" pitchFamily="18" charset="0"/>
                          <a:cs typeface="Times New Roman" panose="02020603050405020304" pitchFamily="18" charset="0"/>
                        </a:rPr>
                        <a:t>424,920</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120650" marR="180340" algn="ctr">
                        <a:spcBef>
                          <a:spcPts val="85"/>
                        </a:spcBef>
                        <a:spcAft>
                          <a:spcPts val="0"/>
                        </a:spcAft>
                      </a:pPr>
                      <a:r>
                        <a:rPr lang="en-US" sz="1600" dirty="0">
                          <a:effectLst/>
                          <a:latin typeface="+mn-lt"/>
                          <a:ea typeface="Times New Roman" panose="02020603050405020304" pitchFamily="18" charset="0"/>
                          <a:cs typeface="Times New Roman" panose="02020603050405020304" pitchFamily="18" charset="0"/>
                        </a:rPr>
                        <a:t>$12,313,581</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64770" marR="0">
                        <a:spcBef>
                          <a:spcPts val="85"/>
                        </a:spcBef>
                        <a:spcAft>
                          <a:spcPts val="0"/>
                        </a:spcAft>
                      </a:pPr>
                      <a:r>
                        <a:rPr lang="en-US" sz="1600" dirty="0">
                          <a:effectLst/>
                          <a:latin typeface="+mn-lt"/>
                          <a:ea typeface="Times New Roman" panose="02020603050405020304" pitchFamily="18" charset="0"/>
                          <a:cs typeface="Times New Roman" panose="02020603050405020304" pitchFamily="18" charset="0"/>
                        </a:rPr>
                        <a:t>−$52,558,003</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94615" marR="74930" algn="ctr">
                        <a:spcBef>
                          <a:spcPts val="85"/>
                        </a:spcBef>
                        <a:spcAft>
                          <a:spcPts val="0"/>
                        </a:spcAft>
                      </a:pPr>
                      <a:r>
                        <a:rPr lang="en-US" sz="1600" dirty="0">
                          <a:effectLst/>
                          <a:latin typeface="+mn-lt"/>
                          <a:ea typeface="Times New Roman" panose="02020603050405020304" pitchFamily="18" charset="0"/>
                          <a:cs typeface="Times New Roman" panose="02020603050405020304" pitchFamily="18" charset="0"/>
                        </a:rPr>
                        <a:t>−$64,871,584*</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186690" marR="0">
                        <a:spcBef>
                          <a:spcPts val="85"/>
                        </a:spcBef>
                        <a:spcAft>
                          <a:spcPts val="0"/>
                        </a:spcAft>
                      </a:pPr>
                      <a:r>
                        <a:rPr lang="en-US" sz="1600" dirty="0">
                          <a:effectLst/>
                          <a:latin typeface="+mn-lt"/>
                          <a:ea typeface="Times New Roman" panose="02020603050405020304" pitchFamily="18" charset="0"/>
                          <a:cs typeface="Times New Roman" panose="02020603050405020304" pitchFamily="18" charset="0"/>
                        </a:rPr>
                        <a:t>−4.27</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874053269"/>
                  </a:ext>
                </a:extLst>
              </a:tr>
              <a:tr h="381000">
                <a:tc>
                  <a:txBody>
                    <a:bodyPr/>
                    <a:lstStyle/>
                    <a:p>
                      <a:pPr marL="64770" marR="0">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Michigan</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2">
                        <a:lumMod val="20000"/>
                        <a:lumOff val="80000"/>
                      </a:schemeClr>
                    </a:solidFill>
                  </a:tcPr>
                </a:tc>
                <a:tc>
                  <a:txBody>
                    <a:bodyPr/>
                    <a:lstStyle/>
                    <a:p>
                      <a:pPr marL="0" marR="280035" algn="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2,265,099</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2">
                        <a:lumMod val="20000"/>
                        <a:lumOff val="80000"/>
                      </a:schemeClr>
                    </a:solidFill>
                  </a:tcPr>
                </a:tc>
                <a:tc>
                  <a:txBody>
                    <a:bodyPr/>
                    <a:lstStyle/>
                    <a:p>
                      <a:pPr marL="120650" marR="179705"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$64,938,363</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2">
                        <a:lumMod val="20000"/>
                        <a:lumOff val="80000"/>
                      </a:schemeClr>
                    </a:solidFill>
                  </a:tcPr>
                </a:tc>
                <a:tc>
                  <a:txBody>
                    <a:bodyPr/>
                    <a:lstStyle/>
                    <a:p>
                      <a:pPr marL="70485" marR="0">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$294,714,755*</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2">
                        <a:lumMod val="20000"/>
                        <a:lumOff val="80000"/>
                      </a:schemeClr>
                    </a:solidFill>
                  </a:tcPr>
                </a:tc>
                <a:tc>
                  <a:txBody>
                    <a:bodyPr/>
                    <a:lstStyle/>
                    <a:p>
                      <a:pPr marL="94615" marR="66675"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$229,776,392*</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2">
                        <a:lumMod val="20000"/>
                        <a:lumOff val="80000"/>
                      </a:schemeClr>
                    </a:solidFill>
                  </a:tcPr>
                </a:tc>
                <a:tc>
                  <a:txBody>
                    <a:bodyPr/>
                    <a:lstStyle/>
                    <a:p>
                      <a:pPr marL="246380" marR="241935"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4.54</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67802843"/>
                  </a:ext>
                </a:extLst>
              </a:tr>
              <a:tr h="250203">
                <a:tc>
                  <a:txBody>
                    <a:bodyPr/>
                    <a:lstStyle/>
                    <a:p>
                      <a:pPr marL="64770" marR="0">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Pennsylvania</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280035" algn="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324,051</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120650" marR="117475"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$5,338,237</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75565" algn="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$36,633,819*</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94615" marR="7620" algn="ctr">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$24,158,656^</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258445" marR="0">
                        <a:spcBef>
                          <a:spcPts val="80"/>
                        </a:spcBef>
                        <a:spcAft>
                          <a:spcPts val="0"/>
                        </a:spcAft>
                      </a:pPr>
                      <a:r>
                        <a:rPr lang="en-US" sz="1600" dirty="0">
                          <a:effectLst/>
                          <a:latin typeface="+mn-lt"/>
                          <a:ea typeface="Times New Roman" panose="02020603050405020304" pitchFamily="18" charset="0"/>
                          <a:cs typeface="Times New Roman" panose="02020603050405020304" pitchFamily="18" charset="0"/>
                        </a:rPr>
                        <a:t>2.94^</a:t>
                      </a:r>
                      <a:endParaRPr lang="en-US" sz="20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66191536"/>
                  </a:ext>
                </a:extLst>
              </a:tr>
            </a:tbl>
          </a:graphicData>
        </a:graphic>
      </p:graphicFrame>
      <p:sp>
        <p:nvSpPr>
          <p:cNvPr id="9" name="TextBox 8">
            <a:extLst>
              <a:ext uri="{FF2B5EF4-FFF2-40B4-BE49-F238E27FC236}">
                <a16:creationId xmlns:a16="http://schemas.microsoft.com/office/drawing/2014/main" id="{6BF7D5D8-73A2-4FC8-828D-D5A753105B33}"/>
              </a:ext>
            </a:extLst>
          </p:cNvPr>
          <p:cNvSpPr txBox="1"/>
          <p:nvPr/>
        </p:nvSpPr>
        <p:spPr>
          <a:xfrm>
            <a:off x="367186" y="5638800"/>
            <a:ext cx="8686800" cy="523220"/>
          </a:xfrm>
          <a:prstGeom prst="rect">
            <a:avLst/>
          </a:prstGeom>
          <a:noFill/>
        </p:spPr>
        <p:txBody>
          <a:bodyPr wrap="square" rtlCol="0">
            <a:spAutoFit/>
          </a:bodyPr>
          <a:lstStyle/>
          <a:p>
            <a:r>
              <a:rPr lang="en-US" sz="1400" dirty="0"/>
              <a:t>*Statistically significant at the 10 percent level. ^ In Pennsylvania, net savings and return on fees include the shared savings payment in Year Three.</a:t>
            </a:r>
          </a:p>
        </p:txBody>
      </p:sp>
    </p:spTree>
    <p:extLst>
      <p:ext uri="{BB962C8B-B14F-4D97-AF65-F5344CB8AC3E}">
        <p14:creationId xmlns:p14="http://schemas.microsoft.com/office/powerpoint/2010/main" val="2240623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D212-750D-4CB4-992D-2A69F91415B4}"/>
              </a:ext>
            </a:extLst>
          </p:cNvPr>
          <p:cNvSpPr>
            <a:spLocks noGrp="1"/>
          </p:cNvSpPr>
          <p:nvPr>
            <p:ph type="title"/>
          </p:nvPr>
        </p:nvSpPr>
        <p:spPr/>
        <p:txBody>
          <a:bodyPr/>
          <a:lstStyle/>
          <a:p>
            <a:r>
              <a:rPr lang="en-US" dirty="0"/>
              <a:t>MiPCT Impact</a:t>
            </a:r>
          </a:p>
        </p:txBody>
      </p:sp>
      <p:sp>
        <p:nvSpPr>
          <p:cNvPr id="4" name="TextBox 3">
            <a:extLst>
              <a:ext uri="{FF2B5EF4-FFF2-40B4-BE49-F238E27FC236}">
                <a16:creationId xmlns:a16="http://schemas.microsoft.com/office/drawing/2014/main" id="{F2196793-69CD-4230-AFE7-72C1BA819EEA}"/>
              </a:ext>
            </a:extLst>
          </p:cNvPr>
          <p:cNvSpPr txBox="1"/>
          <p:nvPr/>
        </p:nvSpPr>
        <p:spPr>
          <a:xfrm>
            <a:off x="347133" y="6248400"/>
            <a:ext cx="8652933" cy="600164"/>
          </a:xfrm>
          <a:prstGeom prst="rect">
            <a:avLst/>
          </a:prstGeom>
          <a:noFill/>
        </p:spPr>
        <p:txBody>
          <a:bodyPr wrap="square" rtlCol="0">
            <a:spAutoFit/>
          </a:bodyPr>
          <a:lstStyle/>
          <a:p>
            <a:r>
              <a:rPr lang="en-US" sz="1100" dirty="0"/>
              <a:t>Evaluation of the Multi-Payer Advanced Primary Care Practice (MAPCP) Demonstration Final Report</a:t>
            </a:r>
          </a:p>
          <a:p>
            <a:r>
              <a:rPr lang="en-US" sz="1100" dirty="0"/>
              <a:t>By RTI International, Donald Nichols, Project Director June 2017. </a:t>
            </a:r>
            <a:r>
              <a:rPr lang="en-US" sz="1100" dirty="0">
                <a:hlinkClick r:id="rId2"/>
              </a:rPr>
              <a:t>https://downloads.cms.gov/files/cmmi/mapcp-finalevalrpt.pdf</a:t>
            </a:r>
            <a:endParaRPr lang="en-US" sz="1100" dirty="0"/>
          </a:p>
          <a:p>
            <a:endParaRPr lang="en-US" sz="1100" dirty="0"/>
          </a:p>
        </p:txBody>
      </p:sp>
      <p:sp>
        <p:nvSpPr>
          <p:cNvPr id="5" name="Speech Bubble: Oval 4">
            <a:extLst>
              <a:ext uri="{FF2B5EF4-FFF2-40B4-BE49-F238E27FC236}">
                <a16:creationId xmlns:a16="http://schemas.microsoft.com/office/drawing/2014/main" id="{6B2E7775-2318-4F22-97F4-FCAE68598EC5}"/>
              </a:ext>
            </a:extLst>
          </p:cNvPr>
          <p:cNvSpPr/>
          <p:nvPr/>
        </p:nvSpPr>
        <p:spPr>
          <a:xfrm>
            <a:off x="76200" y="1581151"/>
            <a:ext cx="7239001" cy="1905000"/>
          </a:xfrm>
          <a:prstGeom prst="wedgeEllipseCallou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“Among the many transformation activities in which practices engaged, </a:t>
            </a:r>
            <a:r>
              <a:rPr lang="en-US" b="1" u="sng" dirty="0">
                <a:solidFill>
                  <a:schemeClr val="tx1"/>
                </a:solidFill>
              </a:rPr>
              <a:t>care managers were described as the most central, transformative activity </a:t>
            </a:r>
            <a:r>
              <a:rPr lang="en-US" dirty="0">
                <a:solidFill>
                  <a:schemeClr val="tx1"/>
                </a:solidFill>
              </a:rPr>
              <a:t>of the MAPCP Demonstration.”</a:t>
            </a:r>
          </a:p>
          <a:p>
            <a:pPr algn="ctr"/>
            <a:endParaRPr lang="en-US" dirty="0"/>
          </a:p>
        </p:txBody>
      </p:sp>
      <p:sp>
        <p:nvSpPr>
          <p:cNvPr id="6" name="Speech Bubble: Oval 5">
            <a:extLst>
              <a:ext uri="{FF2B5EF4-FFF2-40B4-BE49-F238E27FC236}">
                <a16:creationId xmlns:a16="http://schemas.microsoft.com/office/drawing/2014/main" id="{DBDD708E-1B2A-47FA-92F2-4671AB51B4A8}"/>
              </a:ext>
            </a:extLst>
          </p:cNvPr>
          <p:cNvSpPr/>
          <p:nvPr/>
        </p:nvSpPr>
        <p:spPr>
          <a:xfrm flipH="1">
            <a:off x="532580" y="3657600"/>
            <a:ext cx="8492067" cy="2076449"/>
          </a:xfrm>
          <a:prstGeom prst="wedgeEllipseCallou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“The most important staffing change related to MiPCT was the hiring, training, and embedding of the care managers. Given the large number of people to be hired, </a:t>
            </a:r>
            <a:r>
              <a:rPr lang="en-US" b="1" u="sng" dirty="0">
                <a:solidFill>
                  <a:schemeClr val="tx1"/>
                </a:solidFill>
              </a:rPr>
              <a:t>MiPCT virtually invented care management in Michigan</a:t>
            </a:r>
            <a:r>
              <a:rPr lang="en-US" b="1" dirty="0">
                <a:solidFill>
                  <a:schemeClr val="tx1"/>
                </a:solidFill>
              </a:rPr>
              <a:t> </a:t>
            </a:r>
            <a:r>
              <a:rPr lang="en-US" dirty="0">
                <a:solidFill>
                  <a:schemeClr val="tx1"/>
                </a:solidFill>
              </a:rPr>
              <a:t>by financing the hiring of more than 400 care managers.”</a:t>
            </a:r>
          </a:p>
          <a:p>
            <a:pPr algn="ctr"/>
            <a:endParaRPr lang="en-US" dirty="0"/>
          </a:p>
        </p:txBody>
      </p:sp>
    </p:spTree>
    <p:extLst>
      <p:ext uri="{BB962C8B-B14F-4D97-AF65-F5344CB8AC3E}">
        <p14:creationId xmlns:p14="http://schemas.microsoft.com/office/powerpoint/2010/main" val="399026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AADE-616A-44F2-9E68-499909606579}"/>
              </a:ext>
            </a:extLst>
          </p:cNvPr>
          <p:cNvSpPr>
            <a:spLocks noGrp="1"/>
          </p:cNvSpPr>
          <p:nvPr>
            <p:ph type="title"/>
          </p:nvPr>
        </p:nvSpPr>
        <p:spPr/>
        <p:txBody>
          <a:bodyPr/>
          <a:lstStyle/>
          <a:p>
            <a:r>
              <a:rPr lang="en-US" dirty="0"/>
              <a:t>Including Providers</a:t>
            </a:r>
          </a:p>
        </p:txBody>
      </p:sp>
      <p:pic>
        <p:nvPicPr>
          <p:cNvPr id="4" name="Content Placeholder 3">
            <a:extLst>
              <a:ext uri="{FF2B5EF4-FFF2-40B4-BE49-F238E27FC236}">
                <a16:creationId xmlns:a16="http://schemas.microsoft.com/office/drawing/2014/main" id="{E90EA42F-32B2-4ACB-B9FA-1141A3D91E9F}"/>
              </a:ext>
            </a:extLst>
          </p:cNvPr>
          <p:cNvPicPr>
            <a:picLocks noGrp="1" noChangeAspect="1"/>
          </p:cNvPicPr>
          <p:nvPr>
            <p:ph idx="1"/>
          </p:nvPr>
        </p:nvPicPr>
        <p:blipFill rotWithShape="1">
          <a:blip r:embed="rId2"/>
          <a:srcRect l="2918" r="3711"/>
          <a:stretch/>
        </p:blipFill>
        <p:spPr>
          <a:xfrm>
            <a:off x="1066800" y="1447800"/>
            <a:ext cx="7315200" cy="4525963"/>
          </a:xfrm>
          <a:prstGeom prst="rect">
            <a:avLst/>
          </a:prstGeom>
        </p:spPr>
      </p:pic>
    </p:spTree>
    <p:extLst>
      <p:ext uri="{BB962C8B-B14F-4D97-AF65-F5344CB8AC3E}">
        <p14:creationId xmlns:p14="http://schemas.microsoft.com/office/powerpoint/2010/main" val="1933359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229600" cy="1143000"/>
          </a:xfrm>
        </p:spPr>
        <p:txBody>
          <a:bodyPr/>
          <a:lstStyle/>
          <a:p>
            <a:r>
              <a:rPr lang="en-US" dirty="0" smtClean="0"/>
              <a:t>Primary Care Practice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943" y="1123949"/>
            <a:ext cx="8036508" cy="5231708"/>
          </a:xfrm>
        </p:spPr>
      </p:pic>
      <p:sp>
        <p:nvSpPr>
          <p:cNvPr id="5" name="TextBox 4"/>
          <p:cNvSpPr txBox="1"/>
          <p:nvPr/>
        </p:nvSpPr>
        <p:spPr>
          <a:xfrm>
            <a:off x="457200" y="6324600"/>
            <a:ext cx="8077200" cy="646331"/>
          </a:xfrm>
          <a:prstGeom prst="rect">
            <a:avLst/>
          </a:prstGeom>
          <a:noFill/>
        </p:spPr>
        <p:txBody>
          <a:bodyPr wrap="square" rtlCol="0">
            <a:spAutoFit/>
          </a:bodyPr>
          <a:lstStyle/>
          <a:p>
            <a:r>
              <a:rPr lang="en-US" dirty="0"/>
              <a:t>https://www.slideshare.net/CHCConnecticut/advancing-teambased-care-building-your-primary-care-team-to-transform-your-practice</a:t>
            </a:r>
          </a:p>
        </p:txBody>
      </p:sp>
    </p:spTree>
    <p:extLst>
      <p:ext uri="{BB962C8B-B14F-4D97-AF65-F5344CB8AC3E}">
        <p14:creationId xmlns:p14="http://schemas.microsoft.com/office/powerpoint/2010/main" val="416097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818" y="76200"/>
            <a:ext cx="8986563" cy="5676207"/>
          </a:xfrm>
        </p:spPr>
      </p:pic>
      <p:sp>
        <p:nvSpPr>
          <p:cNvPr id="5" name="TextBox 4"/>
          <p:cNvSpPr txBox="1"/>
          <p:nvPr/>
        </p:nvSpPr>
        <p:spPr>
          <a:xfrm>
            <a:off x="228600" y="5752407"/>
            <a:ext cx="8305800" cy="646331"/>
          </a:xfrm>
          <a:prstGeom prst="rect">
            <a:avLst/>
          </a:prstGeom>
          <a:noFill/>
        </p:spPr>
        <p:txBody>
          <a:bodyPr wrap="square" rtlCol="0">
            <a:spAutoFit/>
          </a:bodyPr>
          <a:lstStyle/>
          <a:p>
            <a:r>
              <a:rPr lang="en-US" dirty="0"/>
              <a:t>https://www.slideshare.net/CHCConnecticut/advancing-teambased-care-building-your-primary-care-team-to-transform-your-practice</a:t>
            </a:r>
          </a:p>
        </p:txBody>
      </p:sp>
    </p:spTree>
    <p:extLst>
      <p:ext uri="{BB962C8B-B14F-4D97-AF65-F5344CB8AC3E}">
        <p14:creationId xmlns:p14="http://schemas.microsoft.com/office/powerpoint/2010/main" val="1630405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Achieving Value in Primary Care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9550" y="1719261"/>
            <a:ext cx="3733800" cy="134140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95700" y="1524000"/>
            <a:ext cx="5448300" cy="5162550"/>
          </a:xfrm>
        </p:spPr>
      </p:pic>
      <p:sp>
        <p:nvSpPr>
          <p:cNvPr id="7" name="TextBox 6"/>
          <p:cNvSpPr txBox="1"/>
          <p:nvPr/>
        </p:nvSpPr>
        <p:spPr>
          <a:xfrm>
            <a:off x="209550" y="6243548"/>
            <a:ext cx="3486150" cy="507831"/>
          </a:xfrm>
          <a:prstGeom prst="rect">
            <a:avLst/>
          </a:prstGeom>
          <a:noFill/>
        </p:spPr>
        <p:txBody>
          <a:bodyPr wrap="square" rtlCol="0">
            <a:spAutoFit/>
          </a:bodyPr>
          <a:lstStyle/>
          <a:p>
            <a:r>
              <a:rPr lang="en-US" sz="900" dirty="0"/>
              <a:t>Rollow, W., Cucchiara, P., Achieving Value in Primary Care:  The Primary Care Value Model, Annals of Family Medicine, Vol.14, No. 2, Mar/Apr 2016 </a:t>
            </a:r>
          </a:p>
        </p:txBody>
      </p:sp>
    </p:spTree>
    <p:extLst>
      <p:ext uri="{BB962C8B-B14F-4D97-AF65-F5344CB8AC3E}">
        <p14:creationId xmlns:p14="http://schemas.microsoft.com/office/powerpoint/2010/main" val="379397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MICMRC Slide Deck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ICMRC Slide Deck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MICMRC Slide Deck Template (2)</Template>
  <TotalTime>5771</TotalTime>
  <Words>4284</Words>
  <Application>Microsoft Office PowerPoint</Application>
  <PresentationFormat>On-screen Show (4:3)</PresentationFormat>
  <Paragraphs>584</Paragraphs>
  <Slides>54</Slides>
  <Notes>22</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Calibri</vt:lpstr>
      <vt:lpstr>Corbel</vt:lpstr>
      <vt:lpstr>Georgia</vt:lpstr>
      <vt:lpstr>Times New Roman</vt:lpstr>
      <vt:lpstr>MICMRC Slide Deck Template</vt:lpstr>
      <vt:lpstr>1_MICMRC Slide Deck Template</vt:lpstr>
      <vt:lpstr>MICMT Complex Care Management Course</vt:lpstr>
      <vt:lpstr>Learning Objectives</vt:lpstr>
      <vt:lpstr>Reimagining Health Care in the US   </vt:lpstr>
      <vt:lpstr>Moving to Value</vt:lpstr>
      <vt:lpstr>Expanded Chronic Care Model</vt:lpstr>
      <vt:lpstr>Including Providers</vt:lpstr>
      <vt:lpstr>Primary Care Practice</vt:lpstr>
      <vt:lpstr>PowerPoint Presentation</vt:lpstr>
      <vt:lpstr>Achieving Value in Primary Care</vt:lpstr>
      <vt:lpstr>Reinforcing Elements of  Primary Care Value</vt:lpstr>
      <vt:lpstr>Organizational Support for Michigan Physician Offices</vt:lpstr>
      <vt:lpstr>10 Building Blocks of Primary Care</vt:lpstr>
      <vt:lpstr>BCBSM Physician Group Incentive Program (PGIP)</vt:lpstr>
      <vt:lpstr>BCBSM PGIP PCMH and PCMH-N</vt:lpstr>
      <vt:lpstr>The PGIP PCMH Capabilities</vt:lpstr>
      <vt:lpstr>2.0 Patient Registry</vt:lpstr>
      <vt:lpstr>4.0 Individual Care Management</vt:lpstr>
      <vt:lpstr>10.0 Linkage to Community Services</vt:lpstr>
      <vt:lpstr>11.0 Self-Management Support</vt:lpstr>
      <vt:lpstr>13.0 Coordination of Care</vt:lpstr>
      <vt:lpstr>Group Activity</vt:lpstr>
      <vt:lpstr>Care Management</vt:lpstr>
      <vt:lpstr>Care Management</vt:lpstr>
      <vt:lpstr>Care Management</vt:lpstr>
      <vt:lpstr>Methods for CM Success</vt:lpstr>
      <vt:lpstr>Characteristics of Successful Complex Care Management Models</vt:lpstr>
      <vt:lpstr>Primary Care - Care Management Continuum</vt:lpstr>
      <vt:lpstr>MICMT Complex Care Management Course</vt:lpstr>
      <vt:lpstr>2019 Michigan Demonstration and Care Management Programs </vt:lpstr>
      <vt:lpstr>Michigan – Centers for Medicare &amp; Medicaid Services (CMS) Funded Demonstrations</vt:lpstr>
      <vt:lpstr>Metrics:  Outcomes and Quality</vt:lpstr>
      <vt:lpstr>BCBSM PDCM, Priority Health, SIM, CPC+:  Alignment of Program Metrics</vt:lpstr>
      <vt:lpstr>BCBSM Provider Delivered Care Management (PDCM)</vt:lpstr>
      <vt:lpstr>PLACE HOLDER:  Success for the Practice:  DRAFT PDCM PGIP Scorecard</vt:lpstr>
      <vt:lpstr>Success for the Practice</vt:lpstr>
      <vt:lpstr>Outcomes for Patients</vt:lpstr>
      <vt:lpstr>Reference Guide</vt:lpstr>
      <vt:lpstr>Appendix</vt:lpstr>
      <vt:lpstr>CMS Demonstration Report:  Lessons Learned</vt:lpstr>
      <vt:lpstr>Priority Health </vt:lpstr>
      <vt:lpstr>State Innovation Model (SIM)</vt:lpstr>
      <vt:lpstr>Michigan-SIM Components</vt:lpstr>
      <vt:lpstr>The SIM PCMH Initiative:  Core Components</vt:lpstr>
      <vt:lpstr>The SIM PCMH Initiative:  Core Components (cont.)</vt:lpstr>
      <vt:lpstr>SIM PCMH Initiative </vt:lpstr>
      <vt:lpstr>CPC+</vt:lpstr>
      <vt:lpstr>CPC+</vt:lpstr>
      <vt:lpstr>CPC+</vt:lpstr>
      <vt:lpstr>Alignment</vt:lpstr>
      <vt:lpstr>What does this all mean for you? </vt:lpstr>
      <vt:lpstr>MiPCT Experience</vt:lpstr>
      <vt:lpstr>MiPCT Impact</vt:lpstr>
      <vt:lpstr>MiPCT Experience</vt:lpstr>
      <vt:lpstr>MiPCT Impact</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MiCMRC Complex Care Management Course</dc:title>
  <dc:creator>Yaroch, Lauren</dc:creator>
  <cp:lastModifiedBy>Johnson, Scott</cp:lastModifiedBy>
  <cp:revision>196</cp:revision>
  <cp:lastPrinted>2019-02-06T22:06:45Z</cp:lastPrinted>
  <dcterms:created xsi:type="dcterms:W3CDTF">2016-11-08T13:11:30Z</dcterms:created>
  <dcterms:modified xsi:type="dcterms:W3CDTF">2019-02-12T13:29:28Z</dcterms:modified>
</cp:coreProperties>
</file>