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3" r:id="rId3"/>
    <p:sldId id="318" r:id="rId4"/>
    <p:sldId id="306" r:id="rId5"/>
    <p:sldId id="305" r:id="rId6"/>
    <p:sldId id="301" r:id="rId7"/>
    <p:sldId id="260" r:id="rId8"/>
    <p:sldId id="280" r:id="rId9"/>
    <p:sldId id="312" r:id="rId10"/>
    <p:sldId id="332" r:id="rId11"/>
    <p:sldId id="282" r:id="rId12"/>
    <p:sldId id="309" r:id="rId13"/>
    <p:sldId id="293" r:id="rId14"/>
    <p:sldId id="294" r:id="rId15"/>
    <p:sldId id="321" r:id="rId16"/>
    <p:sldId id="323" r:id="rId17"/>
    <p:sldId id="328" r:id="rId18"/>
    <p:sldId id="287" r:id="rId19"/>
    <p:sldId id="327" r:id="rId20"/>
    <p:sldId id="330" r:id="rId21"/>
    <p:sldId id="331" r:id="rId22"/>
    <p:sldId id="283" r:id="rId23"/>
    <p:sldId id="307" r:id="rId24"/>
    <p:sldId id="324" r:id="rId25"/>
    <p:sldId id="265" r:id="rId26"/>
    <p:sldId id="276" r:id="rId27"/>
    <p:sldId id="295" r:id="rId28"/>
    <p:sldId id="270" r:id="rId29"/>
    <p:sldId id="315" r:id="rId30"/>
    <p:sldId id="262" r:id="rId31"/>
    <p:sldId id="299" r:id="rId32"/>
    <p:sldId id="277" r:id="rId33"/>
    <p:sldId id="30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ley, Sarah" initials="FS" lastIdx="31" clrIdx="0">
    <p:extLst>
      <p:ext uri="{19B8F6BF-5375-455C-9EA6-DF929625EA0E}">
        <p15:presenceInfo xmlns:p15="http://schemas.microsoft.com/office/powerpoint/2012/main" userId="S-1-5-21-151606367-2082624055-312552118-325358" providerId="AD"/>
      </p:ext>
    </p:extLst>
  </p:cmAuthor>
  <p:cmAuthor id="2" name="Beisel, Marie" initials="BM" lastIdx="8" clrIdx="1">
    <p:extLst>
      <p:ext uri="{19B8F6BF-5375-455C-9EA6-DF929625EA0E}">
        <p15:presenceInfo xmlns:p15="http://schemas.microsoft.com/office/powerpoint/2012/main" userId="S-1-5-21-151606367-2082624055-312552118-111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09" autoAdjust="0"/>
    <p:restoredTop sz="76266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1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1T21:04:22.002" idx="8">
    <p:pos x="10" y="10"/>
    <p:text>The content is good and nice refresh of TOC.  I think we need to take some of the basic TOC information in this deck and place it in the self study.  I think we need to find some chronic condition work flows and keep the TOC work flows in this deck and more of a focus on team roles in TOC and chronic care management for high risk patiients.</p:text>
    <p:extLst>
      <p:ext uri="{C676402C-5697-4E1C-873F-D02D1690AC5C}">
        <p15:threadingInfo xmlns:p15="http://schemas.microsoft.com/office/powerpoint/2012/main" timeZoneBias="300"/>
      </p:ext>
    </p:extLst>
  </p:cm>
  <p:cm authorId="1" dt="2019-02-05T14:16:26.818" idx="14">
    <p:pos x="106" y="106"/>
    <p:text>I re-named some slides to get away from TOC.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2:33:30.852" idx="21">
    <p:pos x="10" y="10"/>
    <p:text>Keep this or cut it due to having 2 previous to this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1:28:08.878" idx="17">
    <p:pos x="1213" y="2598"/>
    <p:text>These can be changed to reflect different diseases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2:47:16.616" idx="23">
    <p:pos x="10" y="10"/>
    <p:text>Goal to show the use of more team members as risk gets higher</p:text>
    <p:extLst>
      <p:ext uri="{C676402C-5697-4E1C-873F-D02D1690AC5C}">
        <p15:threadingInfo xmlns:p15="http://schemas.microsoft.com/office/powerpoint/2012/main" timeZoneBias="300"/>
      </p:ext>
    </p:extLst>
  </p:cm>
  <p:cm authorId="1" dt="2019-02-08T12:51:44.889" idx="25">
    <p:pos x="10" y="106"/>
    <p:text>Not sure whether to put RN Care Manager? Still confusing regarding RN vs. LMSW CM</p:text>
    <p:extLst>
      <p:ext uri="{C676402C-5697-4E1C-873F-D02D1690AC5C}">
        <p15:threadingInfo xmlns:p15="http://schemas.microsoft.com/office/powerpoint/2012/main" timeZoneBias="300">
          <p15:parentCm authorId="1" idx="23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1:57:40.181" idx="18">
    <p:pos x="10" y="10"/>
    <p:text>Taken from resource page of CCM course. - Could be used to show what you do next realted to Care Plan...Where the CM would mainly be involved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4:09:30.671" idx="31">
    <p:pos x="10" y="10"/>
    <p:text>Do you want to add talking points here?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1T20:58:17.405" idx="7">
    <p:pos x="10" y="10"/>
    <p:text>I like the sucess story!  Wondering if there is a way to decrease the verbiage in this one slide,. Also, We are not suppose to use the term "non compliant". - could just take this out of the first bullet since the next bullet states "non adherent"</p:text>
    <p:extLst>
      <p:ext uri="{C676402C-5697-4E1C-873F-D02D1690AC5C}">
        <p15:threadingInfo xmlns:p15="http://schemas.microsoft.com/office/powerpoint/2012/main" timeZoneBias="300"/>
      </p:ext>
    </p:extLst>
  </p:cm>
  <p:cm authorId="1" dt="2019-02-08T13:58:10.908" idx="30">
    <p:pos x="10" y="106"/>
    <p:text>Made this slide easier to read. It may be both an example of team and an example of care planning post discharge</p:text>
    <p:extLst>
      <p:ext uri="{C676402C-5697-4E1C-873F-D02D1690AC5C}">
        <p15:threadingInfo xmlns:p15="http://schemas.microsoft.com/office/powerpoint/2012/main" timeZoneBias="300">
          <p15:parentCm authorId="2" idx="7"/>
        </p15:threadingInfo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5T14:15:28.887" idx="13">
    <p:pos x="10" y="10"/>
    <p:text>omit?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1:59:52.536" idx="19">
    <p:pos x="10" y="10"/>
    <p:text>Keep this or omit?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4T14:56:16.868" idx="5">
    <p:pos x="10" y="10"/>
    <p:text>need reference from Marie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4T15:47:52.841" idx="9">
    <p:pos x="10" y="10"/>
    <p:text>do we need this slide?</p:text>
    <p:extLst>
      <p:ext uri="{C676402C-5697-4E1C-873F-D02D1690AC5C}">
        <p15:threadingInfo xmlns:p15="http://schemas.microsoft.com/office/powerpoint/2012/main" timeZoneBias="300"/>
      </p:ext>
    </p:extLst>
  </p:cm>
  <p:cm authorId="1" dt="2019-02-05T14:12:44.298" idx="12">
    <p:pos x="10" y="106"/>
    <p:text>omit?</p:text>
    <p:extLst>
      <p:ext uri="{C676402C-5697-4E1C-873F-D02D1690AC5C}">
        <p15:threadingInfo xmlns:p15="http://schemas.microsoft.com/office/powerpoint/2012/main" timeZoneBias="300">
          <p15:parentCm authorId="1" idx="9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3:49:51.759" idx="28">
    <p:pos x="10" y="10"/>
    <p:text>Delete this slide?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3:46:40.850" idx="26">
    <p:pos x="10" y="10"/>
    <p:text>delete?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1T20:51:57.848" idx="3">
    <p:pos x="5088" y="2160"/>
    <p:text>I think it would be good to include common metric of number of days to have the PCP ro Specialist appt after hosipital discharge.</p:text>
    <p:extLst>
      <p:ext uri="{C676402C-5697-4E1C-873F-D02D1690AC5C}">
        <p15:threadingInfo xmlns:p15="http://schemas.microsoft.com/office/powerpoint/2012/main" timeZoneBias="300"/>
      </p:ext>
    </p:extLst>
  </p:cm>
  <p:cm authorId="1" dt="2019-02-05T06:01:37.777" idx="11">
    <p:pos x="5088" y="2256"/>
    <p:text>Marie to add metrics to this slide</p:text>
    <p:extLst>
      <p:ext uri="{C676402C-5697-4E1C-873F-D02D1690AC5C}">
        <p15:threadingInfo xmlns:p15="http://schemas.microsoft.com/office/powerpoint/2012/main" timeZoneBias="300">
          <p15:parentCm authorId="2" idx="3"/>
        </p15:threadingInfo>
      </p:ext>
    </p:extLst>
  </p:cm>
  <p:cm authorId="1" dt="2019-02-08T13:48:13.830" idx="27">
    <p:pos x="5088" y="2352"/>
    <p:text>Should we just delete this slide?</p:text>
    <p:extLst>
      <p:ext uri="{C676402C-5697-4E1C-873F-D02D1690AC5C}">
        <p15:threadingInfo xmlns:p15="http://schemas.microsoft.com/office/powerpoint/2012/main" timeZoneBias="300">
          <p15:parentCm authorId="2" idx="3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1T20:54:37.440" idx="4">
    <p:pos x="5664" y="480"/>
    <p:text>Was this slide from a webinar presentation by UMHS?  I think we need to reference the author for this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1T09:35:19.984" idx="1">
    <p:pos x="10" y="10"/>
    <p:text>could this be made bigger or be part of the binder for referene so it is readable. (provide a full page handour?)</p:text>
    <p:extLst>
      <p:ext uri="{C676402C-5697-4E1C-873F-D02D1690AC5C}">
        <p15:threadingInfo xmlns:p15="http://schemas.microsoft.com/office/powerpoint/2012/main" timeZoneBias="300"/>
      </p:ext>
    </p:extLst>
  </p:cm>
  <p:cm authorId="2" dt="2019-01-31T20:57:14.004" idx="5">
    <p:pos x="10" y="106"/>
    <p:text>I would like to see the document.  It sounds like yes, it could be a handout,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1T09:36:09.557" idx="2">
    <p:pos x="10" y="10"/>
    <p:text>Same here, provide a handout for discussion points?)</p:text>
    <p:extLst>
      <p:ext uri="{C676402C-5697-4E1C-873F-D02D1690AC5C}">
        <p15:threadingInfo xmlns:p15="http://schemas.microsoft.com/office/powerpoint/2012/main" timeZoneBias="300"/>
      </p:ext>
    </p:extLst>
  </p:cm>
  <p:cm authorId="2" dt="2019-01-31T20:57:55.242" idx="6">
    <p:pos x="10" y="106"/>
    <p:text>Agree.  Let's look at the document</p:text>
    <p:extLst>
      <p:ext uri="{C676402C-5697-4E1C-873F-D02D1690AC5C}">
        <p15:threadingInfo xmlns:p15="http://schemas.microsoft.com/office/powerpoint/2012/main" timeZoneBias="300">
          <p15:parentCm authorId="1" idx="2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97454-EA38-4BAB-89B0-AA40EA359853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3ABA3-4852-4534-B69F-90D6928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ACE462-7474-485C-A02A-4A592859091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B99BC9-F210-4E93-AB7C-1688D55A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</a:t>
            </a:r>
            <a:r>
              <a:rPr lang="en-US" baseline="0" dirty="0" smtClean="0"/>
              <a:t> of a TOC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0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0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gives examples of what different team members may be able to</a:t>
            </a:r>
            <a:r>
              <a:rPr lang="en-US" baseline="0" dirty="0" smtClean="0"/>
              <a:t> provide</a:t>
            </a:r>
            <a:r>
              <a:rPr lang="en-US" dirty="0" smtClean="0"/>
              <a:t> using post discharge information </a:t>
            </a:r>
          </a:p>
          <a:p>
            <a:r>
              <a:rPr lang="en-US" dirty="0" smtClean="0"/>
              <a:t>As you can see the CM is not involved in all risk levels and patient scenarios.</a:t>
            </a:r>
            <a:r>
              <a:rPr lang="en-US" baseline="0" dirty="0" smtClean="0"/>
              <a:t> The CM may become involved with a rising risk patient should the risk move up to moderate. Rising Risk patients need to be cared for by someone on the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of risk</a:t>
            </a:r>
            <a:r>
              <a:rPr lang="en-US" baseline="0" dirty="0" smtClean="0"/>
              <a:t> level using care plan goals to prevent further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</a:t>
            </a:r>
            <a:r>
              <a:rPr lang="en-US" dirty="0" err="1" smtClean="0"/>
              <a:t>MiCMRC</a:t>
            </a:r>
            <a:r>
              <a:rPr lang="en-US" dirty="0" smtClean="0"/>
              <a:t> success</a:t>
            </a:r>
            <a:r>
              <a:rPr lang="en-US" baseline="0" dirty="0" smtClean="0"/>
              <a:t> stories site – real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3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of a patient worksheet that can be used to help patients with engagement and self management post discharge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Keeping high risk patients out of the hospital and 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0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Who is notified of </a:t>
            </a:r>
            <a:r>
              <a:rPr lang="en-US" dirty="0" err="1" smtClean="0"/>
              <a:t>pt’s</a:t>
            </a:r>
            <a:r>
              <a:rPr lang="en-US" dirty="0" smtClean="0"/>
              <a:t> discharge from the hospital</a:t>
            </a:r>
            <a:r>
              <a:rPr lang="en-US" baseline="0" dirty="0" smtClean="0"/>
              <a:t> and how?</a:t>
            </a:r>
          </a:p>
          <a:p>
            <a:pPr lvl="1"/>
            <a:r>
              <a:rPr lang="en-US" baseline="0" dirty="0" smtClean="0"/>
              <a:t>ADT</a:t>
            </a:r>
          </a:p>
          <a:p>
            <a:pPr lvl="1"/>
            <a:r>
              <a:rPr lang="en-US" baseline="0" dirty="0" smtClean="0"/>
              <a:t>Fax</a:t>
            </a:r>
          </a:p>
          <a:p>
            <a:pPr lvl="1"/>
            <a:r>
              <a:rPr lang="en-US" baseline="0" dirty="0" smtClean="0"/>
              <a:t>Emailed discharge list</a:t>
            </a:r>
          </a:p>
          <a:p>
            <a:pPr lvl="1"/>
            <a:r>
              <a:rPr lang="en-US" baseline="0" dirty="0" smtClean="0"/>
              <a:t>Hospital portal</a:t>
            </a:r>
          </a:p>
          <a:p>
            <a:pPr lvl="1"/>
            <a:r>
              <a:rPr lang="en-US" baseline="0" dirty="0" smtClean="0"/>
              <a:t>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0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the benefit of obtaining discharge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Fewer than 50% of patients see their primary care providers within 2 weeks of hospital discharge.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information the CM can use from a </a:t>
            </a:r>
            <a:r>
              <a:rPr lang="en-US" baseline="0" dirty="0" err="1" smtClean="0"/>
              <a:t>pt’s</a:t>
            </a:r>
            <a:r>
              <a:rPr lang="en-US" baseline="0" dirty="0" smtClean="0"/>
              <a:t> discharge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demonstrates patients ranging from low to high risk of a re-hospitalization. </a:t>
            </a:r>
          </a:p>
          <a:p>
            <a:r>
              <a:rPr lang="en-US" dirty="0" smtClean="0"/>
              <a:t>Focus</a:t>
            </a:r>
            <a:r>
              <a:rPr lang="en-US" baseline="0" dirty="0" smtClean="0"/>
              <a:t> CM services on high risk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8A51F-A538-49D9-A5CF-B551F5A411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also need to pay attention to these patients in our risk determination. We’ll be talking more about risk stratification later in the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helps to look at in-patient involvement in transition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C9-F210-4E93-AB7C-1688D55A7E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3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 idx="4294967295"/>
          </p:nvPr>
        </p:nvSpPr>
        <p:spPr>
          <a:xfrm>
            <a:off x="1108986" y="3606800"/>
            <a:ext cx="7577814" cy="1470025"/>
          </a:xfrm>
        </p:spPr>
        <p:txBody>
          <a:bodyPr>
            <a:normAutofit/>
          </a:bodyPr>
          <a:lstStyle/>
          <a:p>
            <a:pPr algn="r"/>
            <a:r>
              <a:rPr lang="en-US" sz="4000" smtClean="0">
                <a:latin typeface="Corbel" panose="020B0503020204020204" pitchFamily="34" charset="0"/>
              </a:rPr>
              <a:t>Click to edit Master title style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4294967295"/>
          </p:nvPr>
        </p:nvSpPr>
        <p:spPr>
          <a:xfrm>
            <a:off x="2492734" y="5094577"/>
            <a:ext cx="6194066" cy="9252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smtClean="0"/>
              <a:t>Click to edit Master subtitle style</a:t>
            </a:r>
            <a:endParaRPr lang="en-US" sz="2800" dirty="0"/>
          </a:p>
        </p:txBody>
      </p:sp>
      <p:pic>
        <p:nvPicPr>
          <p:cNvPr id="9" name="Picture 2" descr="D:\scojoh\Desktop\header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5" y="3810000"/>
            <a:ext cx="4191574" cy="23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38724" y="6084300"/>
            <a:ext cx="3200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Michigan Care Management Resource Center</a:t>
            </a:r>
            <a:endParaRPr lang="en-US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8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399"/>
            <a:ext cx="1511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24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7760" y="178846"/>
            <a:ext cx="8767640" cy="451178"/>
            <a:chOff x="147760" y="178846"/>
            <a:chExt cx="8767640" cy="45117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180599" y="409224"/>
              <a:ext cx="6734801" cy="220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47760" y="178846"/>
              <a:ext cx="4719844" cy="216897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341580" y="280700"/>
              <a:ext cx="2704506" cy="12428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6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hyperlink" Target="https://micmrc.org/topics/transitions-of-ca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backtraining.org/" TargetMode="External"/><Relationship Id="rId2" Type="http://schemas.openxmlformats.org/officeDocument/2006/relationships/hyperlink" Target="http://www.ntocc.org/Portals/0/PDF/Resources/TOC_Checkli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etransitions.org/mdt_main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Outreach-and-Education/Medicare-Learning-Network-MLN/MLNProducts/Downloads/ChronicCareManagemen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Tools/HowtoGuideImprovingTransitionsfromHospitaltoHomeHealthCareReduceAvoidableHospitalizations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 idx="4294967295"/>
          </p:nvPr>
        </p:nvSpPr>
        <p:spPr>
          <a:xfrm>
            <a:off x="838200" y="838200"/>
            <a:ext cx="7577814" cy="147002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</a:rPr>
              <a:t>MICMT </a:t>
            </a:r>
            <a:r>
              <a:rPr lang="en-US" altLang="en-US" b="1" dirty="0">
                <a:latin typeface="Calibri" panose="020F0502020204030204" pitchFamily="34" charset="0"/>
              </a:rPr>
              <a:t>Complex Care Management Course</a:t>
            </a:r>
            <a:endParaRPr lang="en-US" dirty="0"/>
          </a:p>
        </p:txBody>
      </p:sp>
      <p:sp>
        <p:nvSpPr>
          <p:cNvPr id="5" name="Subtitle 1"/>
          <p:cNvSpPr>
            <a:spLocks noGrp="1"/>
          </p:cNvSpPr>
          <p:nvPr>
            <p:ph type="subTitle" idx="4294967295"/>
          </p:nvPr>
        </p:nvSpPr>
        <p:spPr>
          <a:xfrm>
            <a:off x="1530074" y="2305177"/>
            <a:ext cx="6194066" cy="925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/>
              <a:t>Care Management Delivery interventions and workflows for high risk patients 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6426200"/>
            <a:ext cx="82296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050">
                <a:solidFill>
                  <a:prstClr val="black"/>
                </a:solidFill>
                <a:latin typeface="Arial" charset="0"/>
                <a:cs typeface="Arial" charset="0"/>
              </a:rPr>
              <a:t>© </a:t>
            </a:r>
            <a:r>
              <a:rPr lang="en-US" altLang="en-US" sz="1050" smtClean="0">
                <a:solidFill>
                  <a:prstClr val="black"/>
                </a:solidFill>
                <a:latin typeface="Arial" charset="0"/>
                <a:cs typeface="Arial" charset="0"/>
              </a:rPr>
              <a:t>2018 </a:t>
            </a:r>
            <a:r>
              <a:rPr lang="en-US" altLang="en-US" sz="1050" dirty="0">
                <a:solidFill>
                  <a:prstClr val="black"/>
                </a:solidFill>
                <a:latin typeface="Arial" charset="0"/>
                <a:cs typeface="Arial" charset="0"/>
              </a:rPr>
              <a:t>by the Regents of the University of Michigan.  For questions or permissions please contact micmrc-requests@med.umich.edu</a:t>
            </a:r>
          </a:p>
        </p:txBody>
      </p:sp>
    </p:spTree>
    <p:extLst>
      <p:ext uri="{BB962C8B-B14F-4D97-AF65-F5344CB8AC3E}">
        <p14:creationId xmlns:p14="http://schemas.microsoft.com/office/powerpoint/2010/main" val="351466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Each year, about 18% of rising-risk patients escalate into the high-risk category when not managed.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019425"/>
            <a:ext cx="7391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311"/>
            <a:ext cx="8229600" cy="1143000"/>
          </a:xfrm>
        </p:spPr>
        <p:txBody>
          <a:bodyPr/>
          <a:lstStyle/>
          <a:p>
            <a:r>
              <a:rPr lang="en-US" dirty="0" smtClean="0"/>
              <a:t>LACE tool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30387"/>
            <a:ext cx="556260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425" y="261604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L - Length of hospital stay</a:t>
            </a:r>
          </a:p>
          <a:p>
            <a:r>
              <a:rPr lang="en-US" dirty="0"/>
              <a:t>• A - Acuity of admission</a:t>
            </a:r>
          </a:p>
          <a:p>
            <a:r>
              <a:rPr lang="en-US" dirty="0"/>
              <a:t>• C- Comorbidities</a:t>
            </a:r>
          </a:p>
          <a:p>
            <a:r>
              <a:rPr lang="en-US" dirty="0"/>
              <a:t>• E - Emergency Department visits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Evidence based tool to stratify patients at high</a:t>
            </a:r>
          </a:p>
          <a:p>
            <a:r>
              <a:rPr lang="en-US"/>
              <a:t>risk for hospital re-admission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642171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https://www.ncbi.nlm.nih.gov/pmc/articles/PMC5374974/</a:t>
            </a:r>
          </a:p>
        </p:txBody>
      </p:sp>
    </p:spTree>
    <p:extLst>
      <p:ext uri="{BB962C8B-B14F-4D97-AF65-F5344CB8AC3E}">
        <p14:creationId xmlns:p14="http://schemas.microsoft.com/office/powerpoint/2010/main" val="153711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8991600" cy="5289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micmrc.org/topics/transitions-of-care</a:t>
            </a:r>
            <a:r>
              <a:rPr lang="en-US" sz="1200" dirty="0" smtClean="0"/>
              <a:t> Della </a:t>
            </a:r>
            <a:r>
              <a:rPr lang="en-US" sz="1200" dirty="0" err="1"/>
              <a:t>Slavsky</a:t>
            </a:r>
            <a:r>
              <a:rPr lang="en-US" sz="1200" dirty="0"/>
              <a:t> RN, BSN, BA </a:t>
            </a:r>
            <a:r>
              <a:rPr lang="en-US" sz="1200" dirty="0" err="1"/>
              <a:t>MiPCT</a:t>
            </a:r>
            <a:r>
              <a:rPr lang="en-US" sz="1200" dirty="0"/>
              <a:t> Clinical Lead Upper Peninsula Health Plan Janet </a:t>
            </a:r>
            <a:r>
              <a:rPr lang="en-US" sz="1200" dirty="0" err="1"/>
              <a:t>Pund</a:t>
            </a:r>
            <a:r>
              <a:rPr lang="en-US" sz="1200" dirty="0"/>
              <a:t> BSN, RN-BC </a:t>
            </a:r>
            <a:r>
              <a:rPr lang="en-US" sz="1200" dirty="0" err="1"/>
              <a:t>MiPCT</a:t>
            </a:r>
            <a:r>
              <a:rPr lang="en-US" sz="1200" dirty="0"/>
              <a:t> Clinical Lead University of Michigan Health System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5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11" y="741947"/>
            <a:ext cx="5257800" cy="609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943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https://www.integration.samhsa.gov/workforce/team-members/Cambridge_Health_Alliance_Team-Based_Care_Toolkit.pdf</a:t>
            </a:r>
          </a:p>
        </p:txBody>
      </p:sp>
    </p:spTree>
    <p:extLst>
      <p:ext uri="{BB962C8B-B14F-4D97-AF65-F5344CB8AC3E}">
        <p14:creationId xmlns:p14="http://schemas.microsoft.com/office/powerpoint/2010/main" val="26260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3854"/>
            <a:ext cx="5029200" cy="5668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248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https://www.integration.samhsa.gov/workforce/team-members/Cambridge_Health_Alliance_Team-Based_Care_Toolkit.pdf</a:t>
            </a:r>
          </a:p>
        </p:txBody>
      </p:sp>
    </p:spTree>
    <p:extLst>
      <p:ext uri="{BB962C8B-B14F-4D97-AF65-F5344CB8AC3E}">
        <p14:creationId xmlns:p14="http://schemas.microsoft.com/office/powerpoint/2010/main" val="8606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6572250" cy="403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019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Baldonado</a:t>
            </a:r>
            <a:r>
              <a:rPr lang="en-US" sz="1000" dirty="0" smtClean="0"/>
              <a:t>, A., Hawk, O., Ormiston, T., Nelson, D. Transitional care management in the outpatient setting, (2017). </a:t>
            </a:r>
            <a:r>
              <a:rPr lang="en-US" sz="1000" i="1" dirty="0" smtClean="0"/>
              <a:t>BMJ </a:t>
            </a:r>
            <a:r>
              <a:rPr lang="en-US" sz="1000" i="1" dirty="0" err="1" smtClean="0"/>
              <a:t>Qual</a:t>
            </a:r>
            <a:r>
              <a:rPr lang="en-US" sz="1000" i="1" dirty="0"/>
              <a:t> </a:t>
            </a:r>
            <a:r>
              <a:rPr lang="en-US" sz="1000" i="1" dirty="0" err="1" smtClean="0"/>
              <a:t>Improv</a:t>
            </a:r>
            <a:r>
              <a:rPr lang="en-US" sz="1000" i="1" dirty="0" smtClean="0"/>
              <a:t> </a:t>
            </a:r>
            <a:r>
              <a:rPr lang="en-US" sz="1000" dirty="0" smtClean="0"/>
              <a:t>Rep. 6(1)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84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Management Should </a:t>
            </a:r>
            <a:r>
              <a:rPr lang="en-US" dirty="0"/>
              <a:t>I</a:t>
            </a:r>
            <a:r>
              <a:rPr lang="en-US" dirty="0" smtClean="0"/>
              <a:t>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tronger </a:t>
            </a:r>
            <a:r>
              <a:rPr lang="en-US" sz="2000" dirty="0"/>
              <a:t>team knowledge of patient care </a:t>
            </a:r>
            <a:r>
              <a:rPr lang="en-US" sz="2000" dirty="0" smtClean="0"/>
              <a:t>transitions</a:t>
            </a:r>
          </a:p>
          <a:p>
            <a:r>
              <a:rPr lang="en-US" sz="2000" dirty="0" smtClean="0"/>
              <a:t>Effective </a:t>
            </a:r>
            <a:r>
              <a:rPr lang="en-US" sz="2000" dirty="0"/>
              <a:t>inclusion of the patient as a member of the team by eliciting patient goals and </a:t>
            </a:r>
            <a:r>
              <a:rPr lang="en-US" sz="2000" dirty="0" smtClean="0"/>
              <a:t>educating the patient </a:t>
            </a:r>
            <a:r>
              <a:rPr lang="en-US" sz="2000" dirty="0"/>
              <a:t>on </a:t>
            </a:r>
            <a:r>
              <a:rPr lang="en-US" sz="2000" dirty="0" smtClean="0"/>
              <a:t>self-management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efficient provision of a reconciled medication list for the </a:t>
            </a:r>
            <a:r>
              <a:rPr lang="en-US" sz="2000" dirty="0" smtClean="0"/>
              <a:t>patient, </a:t>
            </a:r>
            <a:r>
              <a:rPr lang="en-US" sz="2000" dirty="0"/>
              <a:t>family members, caregivers, and home health </a:t>
            </a:r>
            <a:r>
              <a:rPr lang="en-US" sz="2000" dirty="0" smtClean="0"/>
              <a:t>staff</a:t>
            </a:r>
          </a:p>
          <a:p>
            <a:r>
              <a:rPr lang="en-US" sz="2000" dirty="0" smtClean="0"/>
              <a:t>Enhanced communication with hospital discharge teams and care coordination supports from local hospitals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Medication </a:t>
            </a:r>
            <a:r>
              <a:rPr lang="en-US" sz="2000" dirty="0"/>
              <a:t>management in particular is a mainstay of reorganized patient care transitions, and it is an area in which patient-centered care with physician-led teams is demonstrating an impact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Special attention is needed for patients who are repeat ED users as they demonstrate a greater correlation with SDOH.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35635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Khanna, N., </a:t>
            </a:r>
            <a:r>
              <a:rPr lang="en-US" sz="1100" dirty="0" err="1" smtClean="0"/>
              <a:t>Shaya</a:t>
            </a:r>
            <a:r>
              <a:rPr lang="en-US" sz="1100" dirty="0" smtClean="0"/>
              <a:t>, F.T., </a:t>
            </a:r>
            <a:r>
              <a:rPr lang="en-US" sz="1100" dirty="0" err="1" smtClean="0"/>
              <a:t>Chirikov</a:t>
            </a:r>
            <a:r>
              <a:rPr lang="en-US" sz="1100" dirty="0" smtClean="0"/>
              <a:t>, V.V., Sharp, D., Steffen, B. Patient-Centered teamwork in care transitions, (2015, June). </a:t>
            </a:r>
            <a:r>
              <a:rPr lang="en-US" sz="1100" i="1" dirty="0" smtClean="0"/>
              <a:t>The American Journal of Accountable Care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1955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Management Risk Level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842008"/>
              </p:ext>
            </p:extLst>
          </p:nvPr>
        </p:nvGraphicFramePr>
        <p:xfrm>
          <a:off x="457200" y="19050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80287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76086745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r>
                        <a:rPr lang="en-US" dirty="0" smtClean="0"/>
                        <a:t>LOW RISK </a:t>
                      </a:r>
                    </a:p>
                    <a:p>
                      <a:r>
                        <a:rPr lang="en-US" i="1" dirty="0" smtClean="0"/>
                        <a:t>Engaged</a:t>
                      </a:r>
                      <a:r>
                        <a:rPr lang="en-US" i="1" baseline="0" dirty="0" smtClean="0"/>
                        <a:t> patient with COPD who is self managing symptoms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RISK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 Patient with l</a:t>
                      </a:r>
                      <a:r>
                        <a:rPr lang="en-US" i="1" dirty="0" smtClean="0"/>
                        <a:t>ow blood sugar episode related to SDOH needs, (food</a:t>
                      </a:r>
                      <a:r>
                        <a:rPr lang="en-US" i="1" baseline="0" dirty="0" smtClean="0"/>
                        <a:t> inadequacy, housing instability)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98109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r>
                        <a:rPr lang="en-US" dirty="0" smtClean="0"/>
                        <a:t>RISING RISK </a:t>
                      </a:r>
                    </a:p>
                    <a:p>
                      <a:r>
                        <a:rPr lang="en-US" i="1" dirty="0" smtClean="0"/>
                        <a:t>Over</a:t>
                      </a:r>
                      <a:r>
                        <a:rPr lang="en-US" i="1" baseline="0" dirty="0" smtClean="0"/>
                        <a:t> weight p</a:t>
                      </a:r>
                      <a:r>
                        <a:rPr lang="en-US" i="1" dirty="0" smtClean="0"/>
                        <a:t>re-diabetic patient with A1C</a:t>
                      </a:r>
                      <a:r>
                        <a:rPr lang="en-US" i="1" baseline="0" dirty="0" smtClean="0"/>
                        <a:t> of 5.8 and low health literacy </a:t>
                      </a:r>
                      <a:endParaRPr lang="en-US" i="1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RISK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Poorly controlled diabetes and heart failure,</a:t>
                      </a:r>
                      <a:r>
                        <a:rPr lang="en-US" i="1" baseline="0" dirty="0" smtClean="0"/>
                        <a:t> 3 admissions and 2 ER visits over the last 6 months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914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85100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b="1" dirty="0" smtClean="0"/>
              <a:t>All patients recently discharged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472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Management and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Successful care transitions rely on multiple providers, including </a:t>
            </a:r>
            <a:endParaRPr lang="en-US" dirty="0" smtClean="0"/>
          </a:p>
          <a:p>
            <a:pPr lvl="1"/>
            <a:r>
              <a:rPr lang="en-US" sz="2400" dirty="0" smtClean="0"/>
              <a:t>physicians</a:t>
            </a:r>
            <a:r>
              <a:rPr lang="en-US" sz="2400" dirty="0"/>
              <a:t>, nurses, </a:t>
            </a:r>
            <a:r>
              <a:rPr lang="en-US" sz="2400" dirty="0" smtClean="0"/>
              <a:t>care </a:t>
            </a:r>
            <a:r>
              <a:rPr lang="en-US" sz="2400" dirty="0"/>
              <a:t>managers, </a:t>
            </a:r>
            <a:r>
              <a:rPr lang="en-US" sz="2400" dirty="0" smtClean="0"/>
              <a:t>pharmacists, medical assistants and </a:t>
            </a:r>
            <a:r>
              <a:rPr lang="en-US" sz="2400" dirty="0"/>
              <a:t>social workers, among others, to deliver coordinated care across an array of settings. </a:t>
            </a:r>
            <a:endParaRPr lang="en-US" sz="2400" dirty="0" smtClean="0"/>
          </a:p>
          <a:p>
            <a:r>
              <a:rPr lang="en-US" sz="2400" dirty="0" smtClean="0"/>
              <a:t>Each team member </a:t>
            </a:r>
            <a:r>
              <a:rPr lang="en-US" sz="2400" dirty="0"/>
              <a:t>must be engaged in care transitions and actively fulfill his or her roles in order for the program to result in </a:t>
            </a:r>
            <a:r>
              <a:rPr lang="en-US" sz="2400" dirty="0" smtClean="0"/>
              <a:t>improved care. </a:t>
            </a:r>
          </a:p>
          <a:p>
            <a:r>
              <a:rPr lang="en-US" sz="2400" dirty="0" smtClean="0"/>
              <a:t>Each team member prepared to use the standardized processes and tools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400412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https://www.achp.org/wp-content/uploads/ACHP-Avalere-Transitions-of-Care-Report.pdf</a:t>
            </a:r>
          </a:p>
        </p:txBody>
      </p:sp>
    </p:spTree>
    <p:extLst>
      <p:ext uri="{BB962C8B-B14F-4D97-AF65-F5344CB8AC3E}">
        <p14:creationId xmlns:p14="http://schemas.microsoft.com/office/powerpoint/2010/main" val="2189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49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61734"/>
              </p:ext>
            </p:extLst>
          </p:nvPr>
        </p:nvGraphicFramePr>
        <p:xfrm>
          <a:off x="457200" y="451362"/>
          <a:ext cx="8153400" cy="630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17">
                  <a:extLst>
                    <a:ext uri="{9D8B030D-6E8A-4147-A177-3AD203B41FA5}">
                      <a16:colId xmlns:a16="http://schemas.microsoft.com/office/drawing/2014/main" val="1518104260"/>
                    </a:ext>
                  </a:extLst>
                </a:gridCol>
                <a:gridCol w="1040717">
                  <a:extLst>
                    <a:ext uri="{9D8B030D-6E8A-4147-A177-3AD203B41FA5}">
                      <a16:colId xmlns:a16="http://schemas.microsoft.com/office/drawing/2014/main" val="3027581960"/>
                    </a:ext>
                  </a:extLst>
                </a:gridCol>
                <a:gridCol w="1050005">
                  <a:extLst>
                    <a:ext uri="{9D8B030D-6E8A-4147-A177-3AD203B41FA5}">
                      <a16:colId xmlns:a16="http://schemas.microsoft.com/office/drawing/2014/main" val="3366637059"/>
                    </a:ext>
                  </a:extLst>
                </a:gridCol>
                <a:gridCol w="1011657">
                  <a:extLst>
                    <a:ext uri="{9D8B030D-6E8A-4147-A177-3AD203B41FA5}">
                      <a16:colId xmlns:a16="http://schemas.microsoft.com/office/drawing/2014/main" val="50609271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03514966"/>
                    </a:ext>
                  </a:extLst>
                </a:gridCol>
                <a:gridCol w="996495">
                  <a:extLst>
                    <a:ext uri="{9D8B030D-6E8A-4147-A177-3AD203B41FA5}">
                      <a16:colId xmlns:a16="http://schemas.microsoft.com/office/drawing/2014/main" val="3481396320"/>
                    </a:ext>
                  </a:extLst>
                </a:gridCol>
                <a:gridCol w="905609">
                  <a:extLst>
                    <a:ext uri="{9D8B030D-6E8A-4147-A177-3AD203B41FA5}">
                      <a16:colId xmlns:a16="http://schemas.microsoft.com/office/drawing/2014/main" val="10906776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23001086"/>
                    </a:ext>
                  </a:extLst>
                </a:gridCol>
              </a:tblGrid>
              <a:tr h="8011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 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Patient Condition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Pharma -cist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Care Manager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Social Worker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Dietician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Community Health</a:t>
                      </a:r>
                      <a:r>
                        <a:rPr lang="en-US" sz="1400" baseline="0" dirty="0" smtClean="0"/>
                        <a:t> Worker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56911"/>
                  </a:ext>
                </a:extLst>
              </a:tr>
              <a:tr h="1068223">
                <a:tc>
                  <a:txBody>
                    <a:bodyPr/>
                    <a:lstStyle/>
                    <a:p>
                      <a:r>
                        <a:rPr lang="en-US" sz="1100" i="0" dirty="0" smtClean="0"/>
                        <a:t>LOW RISK</a:t>
                      </a: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 smtClean="0"/>
                        <a:t>Engaged</a:t>
                      </a:r>
                      <a:r>
                        <a:rPr lang="en-US" sz="1100" b="1" i="1" baseline="0" dirty="0" smtClean="0"/>
                        <a:t> patient with COPD who is self managing</a:t>
                      </a:r>
                      <a:endParaRPr lang="en-US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Monitor</a:t>
                      </a:r>
                      <a:r>
                        <a:rPr lang="en-US" sz="1100" baseline="0" dirty="0" smtClean="0"/>
                        <a:t> and encourage self-management goals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4308"/>
                  </a:ext>
                </a:extLst>
              </a:tr>
              <a:tr h="115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 smtClean="0"/>
                        <a:t>RISING</a:t>
                      </a:r>
                      <a:r>
                        <a:rPr lang="en-US" sz="1100" i="0" baseline="0" dirty="0" smtClean="0"/>
                        <a:t> RISK</a:t>
                      </a:r>
                      <a:endParaRPr lang="en-US" sz="11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/>
                        <a:t>Over</a:t>
                      </a:r>
                      <a:r>
                        <a:rPr lang="en-US" sz="1100" b="1" i="1" baseline="0" dirty="0" smtClean="0"/>
                        <a:t> weight p</a:t>
                      </a:r>
                      <a:r>
                        <a:rPr lang="en-US" sz="1100" b="1" i="1" dirty="0" smtClean="0"/>
                        <a:t>re-diabetic with A1C</a:t>
                      </a:r>
                      <a:r>
                        <a:rPr lang="en-US" sz="1100" b="1" i="1" baseline="0" dirty="0" smtClean="0"/>
                        <a:t> of 5.8 with poor health literacy </a:t>
                      </a:r>
                      <a:endParaRPr lang="en-US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Medication reconciliation/</a:t>
                      </a:r>
                      <a:r>
                        <a:rPr lang="en-US" sz="1100" baseline="0" dirty="0" smtClean="0"/>
                        <a:t> management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Assess diet and encourage weight loss plan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Literacy resource</a:t>
                      </a:r>
                    </a:p>
                    <a:p>
                      <a:r>
                        <a:rPr lang="en-US" sz="1100" dirty="0" smtClean="0"/>
                        <a:t>(or MA if no CHW)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94147"/>
                  </a:ext>
                </a:extLst>
              </a:tr>
              <a:tr h="1513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 smtClean="0"/>
                        <a:t>MODERATE</a:t>
                      </a:r>
                      <a:r>
                        <a:rPr lang="en-US" sz="1100" i="0" baseline="0" dirty="0" smtClean="0"/>
                        <a:t> RISK</a:t>
                      </a:r>
                      <a:endParaRPr lang="en-US" sz="11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/>
                        <a:t>Low blood sugar episode related to SDOH needs, (food</a:t>
                      </a:r>
                      <a:r>
                        <a:rPr lang="en-US" sz="1100" b="1" i="1" baseline="0" dirty="0" smtClean="0"/>
                        <a:t> inadequacy, housing instability)</a:t>
                      </a:r>
                      <a:endParaRPr lang="en-US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insulin usage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Coordinate team member involvement and  goals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for </a:t>
                      </a:r>
                      <a:r>
                        <a:rPr lang="en-US" sz="1100" dirty="0" smtClean="0"/>
                        <a:t> psycho-social factors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Assess diet,</a:t>
                      </a:r>
                      <a:r>
                        <a:rPr lang="en-US" sz="1100" baseline="0" dirty="0" smtClean="0"/>
                        <a:t> provide food resources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Address</a:t>
                      </a:r>
                      <a:r>
                        <a:rPr lang="en-US" sz="1100" baseline="0" dirty="0" smtClean="0"/>
                        <a:t> SDOH needs (or MA if no CHW)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21172"/>
                  </a:ext>
                </a:extLst>
              </a:tr>
              <a:tr h="1730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 smtClean="0"/>
                        <a:t>HIGH</a:t>
                      </a:r>
                      <a:r>
                        <a:rPr lang="en-US" sz="1100" i="0" baseline="0" dirty="0" smtClean="0"/>
                        <a:t> RISK</a:t>
                      </a:r>
                      <a:endParaRPr lang="en-US" sz="11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/>
                        <a:t>Poorly controlled diabetes and heart failure, (on 12 medications),</a:t>
                      </a:r>
                      <a:r>
                        <a:rPr lang="en-US" sz="1100" b="1" i="1" baseline="0" dirty="0" smtClean="0"/>
                        <a:t> 3 admissions and 2 ER visits over the last year</a:t>
                      </a:r>
                      <a:endParaRPr lang="en-US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Medication reconciliation /management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Acute</a:t>
                      </a:r>
                      <a:r>
                        <a:rPr lang="en-US" sz="1100" baseline="0" dirty="0" smtClean="0"/>
                        <a:t> and longitudinal care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Advanced</a:t>
                      </a:r>
                      <a:r>
                        <a:rPr lang="en-US" sz="1100" baseline="0" dirty="0" smtClean="0"/>
                        <a:t> directives and psycho-social support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Reminder</a:t>
                      </a:r>
                      <a:r>
                        <a:rPr lang="en-US" sz="1100" baseline="0" dirty="0" smtClean="0"/>
                        <a:t> calls for appointments labs etc.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diet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Referral to</a:t>
                      </a:r>
                      <a:r>
                        <a:rPr lang="en-US" sz="1100" baseline="0" dirty="0" smtClean="0"/>
                        <a:t> support group for patient and/or caregiver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113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867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                                        *All Patients post hospitalization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23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effective transitions of care processes in the primary care setting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Describe a workflow, which is a collaborative approach, to address chronic conditions with the aim of reducing hospital readmissions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3087" y="1924844"/>
            <a:ext cx="5457825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00873"/>
              </p:ext>
            </p:extLst>
          </p:nvPr>
        </p:nvGraphicFramePr>
        <p:xfrm>
          <a:off x="1843087" y="760742"/>
          <a:ext cx="53673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914">
                  <a:extLst>
                    <a:ext uri="{9D8B030D-6E8A-4147-A177-3AD203B41FA5}">
                      <a16:colId xmlns:a16="http://schemas.microsoft.com/office/drawing/2014/main" val="28792209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923272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1855387"/>
                    </a:ext>
                  </a:extLst>
                </a:gridCol>
                <a:gridCol w="1495426">
                  <a:extLst>
                    <a:ext uri="{9D8B030D-6E8A-4147-A177-3AD203B41FA5}">
                      <a16:colId xmlns:a16="http://schemas.microsoft.com/office/drawing/2014/main" val="196160727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Is</a:t>
                      </a:r>
                      <a:r>
                        <a:rPr lang="en-US" sz="1000" baseline="0" dirty="0" smtClean="0"/>
                        <a:t> the patient healthy yet a risk for chronic disease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Does the patient have one or more chronic diseases</a:t>
                      </a:r>
                      <a:r>
                        <a:rPr lang="en-US" sz="1000" baseline="0" dirty="0" smtClean="0"/>
                        <a:t>  with significant risk factors but is stable with and/or at desired </a:t>
                      </a:r>
                      <a:r>
                        <a:rPr lang="en-US" sz="1000" baseline="0" dirty="0" err="1" smtClean="0"/>
                        <a:t>tx</a:t>
                      </a:r>
                      <a:r>
                        <a:rPr lang="en-US" sz="1000" baseline="0" dirty="0" smtClean="0"/>
                        <a:t> goals?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Does</a:t>
                      </a:r>
                      <a:r>
                        <a:rPr lang="en-US" sz="1000" baseline="0" dirty="0" smtClean="0"/>
                        <a:t> the patient have one or more chronic diseases with significant risk factors and is unstable or not at </a:t>
                      </a:r>
                      <a:r>
                        <a:rPr lang="en-US" sz="1000" baseline="0" dirty="0" err="1" smtClean="0"/>
                        <a:t>tx</a:t>
                      </a:r>
                      <a:r>
                        <a:rPr lang="en-US" sz="1000" baseline="0" dirty="0" smtClean="0"/>
                        <a:t> goal(s)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Does the patient have multiple chronic disease,</a:t>
                      </a:r>
                      <a:r>
                        <a:rPr lang="en-US" sz="1000" baseline="0" dirty="0" smtClean="0"/>
                        <a:t> significant risk factors, complications and/or complex treatment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4139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6538912"/>
            <a:ext cx="531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Gregoire</a:t>
            </a:r>
            <a:r>
              <a:rPr lang="en-US" sz="800" dirty="0" smtClean="0"/>
              <a:t>, J.M., (2014). An Example of Risk </a:t>
            </a:r>
            <a:r>
              <a:rPr lang="en-US" sz="800" dirty="0" err="1" smtClean="0"/>
              <a:t>Stratisfication</a:t>
            </a:r>
            <a:r>
              <a:rPr lang="en-US" sz="800" dirty="0" smtClean="0"/>
              <a:t> for Case Management in Primary Care (Power Point Slides). </a:t>
            </a:r>
            <a:r>
              <a:rPr lang="en-US" sz="800" dirty="0"/>
              <a:t>Retrieved from https://www11.anthem.com/provider/noapplication/f1/s0/t0/pw_e225424.pdf?refer=ehpprovider</a:t>
            </a:r>
          </a:p>
        </p:txBody>
      </p:sp>
    </p:spTree>
    <p:extLst>
      <p:ext uri="{BB962C8B-B14F-4D97-AF65-F5344CB8AC3E}">
        <p14:creationId xmlns:p14="http://schemas.microsoft.com/office/powerpoint/2010/main" val="335636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Reducing Readmission </a:t>
            </a:r>
            <a:r>
              <a:rPr lang="en-US" sz="3200" dirty="0"/>
              <a:t>R</a:t>
            </a:r>
            <a:r>
              <a:rPr lang="en-US" sz="3200" dirty="0" smtClean="0"/>
              <a:t>ates with a Workflow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581210"/>
            <a:ext cx="6553201" cy="4906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Success Story with High Risk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/>
              <a:t>Brenda is a 60-year-old non-compliant diabetic who was </a:t>
            </a:r>
            <a:r>
              <a:rPr lang="en-US" sz="1900" dirty="0" smtClean="0"/>
              <a:t>hospitalized </a:t>
            </a:r>
            <a:r>
              <a:rPr lang="en-US" sz="1900" dirty="0"/>
              <a:t>for diabetic ketoacidosis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TCM call revealed </a:t>
            </a:r>
            <a:r>
              <a:rPr lang="en-US" sz="1900" dirty="0"/>
              <a:t>her non-adherent behavior, poor health literacy and her not so desire to change her </a:t>
            </a:r>
            <a:r>
              <a:rPr lang="en-US" sz="1900" dirty="0" smtClean="0"/>
              <a:t>health.</a:t>
            </a:r>
          </a:p>
          <a:p>
            <a:r>
              <a:rPr lang="en-US" sz="1900" dirty="0"/>
              <a:t>Goals developed with the </a:t>
            </a:r>
            <a:r>
              <a:rPr lang="en-US" sz="1900" dirty="0" smtClean="0"/>
              <a:t>patient and CM included:</a:t>
            </a:r>
          </a:p>
          <a:p>
            <a:pPr lvl="1"/>
            <a:r>
              <a:rPr lang="en-US" sz="1500" dirty="0" smtClean="0"/>
              <a:t> </a:t>
            </a:r>
            <a:r>
              <a:rPr lang="en-US" sz="1700" i="1" dirty="0"/>
              <a:t>measuring blood sugars twice daily</a:t>
            </a:r>
            <a:r>
              <a:rPr lang="en-US" sz="1700" i="1" dirty="0" smtClean="0"/>
              <a:t>,</a:t>
            </a:r>
          </a:p>
          <a:p>
            <a:pPr lvl="1"/>
            <a:r>
              <a:rPr lang="en-US" sz="1700" i="1" dirty="0" smtClean="0"/>
              <a:t> </a:t>
            </a:r>
            <a:r>
              <a:rPr lang="en-US" sz="1700" i="1" dirty="0"/>
              <a:t>attend diabetes education classes, and </a:t>
            </a:r>
            <a:endParaRPr lang="en-US" sz="1700" i="1" dirty="0" smtClean="0"/>
          </a:p>
          <a:p>
            <a:pPr lvl="1"/>
            <a:r>
              <a:rPr lang="en-US" sz="1700" i="1" dirty="0" smtClean="0"/>
              <a:t> going </a:t>
            </a:r>
            <a:r>
              <a:rPr lang="en-US" sz="1700" i="1" dirty="0"/>
              <a:t>to the gym twice a week</a:t>
            </a:r>
            <a:r>
              <a:rPr lang="en-US" sz="1500" dirty="0"/>
              <a:t>. </a:t>
            </a:r>
            <a:endParaRPr lang="en-US" sz="1500" dirty="0" smtClean="0"/>
          </a:p>
          <a:p>
            <a:pPr marL="457200" lvl="1" indent="0">
              <a:buNone/>
            </a:pPr>
            <a:endParaRPr lang="en-US" sz="1500" dirty="0" smtClean="0"/>
          </a:p>
          <a:p>
            <a:r>
              <a:rPr lang="en-US" sz="1900" dirty="0" smtClean="0"/>
              <a:t>The </a:t>
            </a:r>
            <a:r>
              <a:rPr lang="en-US" sz="1900" dirty="0"/>
              <a:t>care manager </a:t>
            </a:r>
            <a:r>
              <a:rPr lang="en-US" sz="1900" dirty="0" smtClean="0"/>
              <a:t>partnered </a:t>
            </a:r>
            <a:r>
              <a:rPr lang="en-US" sz="1900" dirty="0"/>
              <a:t>with the team </a:t>
            </a:r>
            <a:r>
              <a:rPr lang="en-US" sz="1900" dirty="0" smtClean="0"/>
              <a:t>pharmacist for medication management</a:t>
            </a:r>
          </a:p>
          <a:p>
            <a:r>
              <a:rPr lang="en-US" sz="1900" dirty="0"/>
              <a:t>By working together as a </a:t>
            </a:r>
            <a:r>
              <a:rPr lang="en-US" sz="1900" dirty="0" smtClean="0"/>
              <a:t>team, </a:t>
            </a:r>
            <a:r>
              <a:rPr lang="en-US" sz="1900" dirty="0"/>
              <a:t>the pharmacist and care manager were able to work with Brenda to help meet her needs. Without the intervention </a:t>
            </a:r>
            <a:r>
              <a:rPr lang="en-US" sz="1900" dirty="0" smtClean="0"/>
              <a:t>of the </a:t>
            </a:r>
            <a:r>
              <a:rPr lang="en-US" sz="1900" dirty="0"/>
              <a:t>care </a:t>
            </a:r>
            <a:r>
              <a:rPr lang="en-US" sz="1900" dirty="0" smtClean="0"/>
              <a:t>management team, the </a:t>
            </a:r>
            <a:r>
              <a:rPr lang="en-US" sz="1900" dirty="0"/>
              <a:t>patient may have continued to utilize the ED for crisis intervention. Instead the patient over time realized the importance of self-management and the increase in their quality of life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1200" dirty="0"/>
              <a:t>http://micmrc.org/system/files/CMRC%20Newsletter_FINAL_2.pdf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10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726280"/>
            <a:ext cx="6991917" cy="5592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6430963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http://www.ntocc.org/WhoWeServe/HealthCareProfessionals/tabid/89/Default.aspx</a:t>
            </a:r>
          </a:p>
        </p:txBody>
      </p:sp>
    </p:spTree>
    <p:extLst>
      <p:ext uri="{BB962C8B-B14F-4D97-AF65-F5344CB8AC3E}">
        <p14:creationId xmlns:p14="http://schemas.microsoft.com/office/powerpoint/2010/main" val="244694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Spotlight Action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430" y="1905000"/>
            <a:ext cx="5143139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55320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https://www.lung.org/assets/documents/copd/copd-action-plan.pdf</a:t>
            </a:r>
          </a:p>
        </p:txBody>
      </p:sp>
    </p:spTree>
    <p:extLst>
      <p:ext uri="{BB962C8B-B14F-4D97-AF65-F5344CB8AC3E}">
        <p14:creationId xmlns:p14="http://schemas.microsoft.com/office/powerpoint/2010/main" val="302115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your practice have a process for executing transitions of care? </a:t>
            </a:r>
          </a:p>
          <a:p>
            <a:pPr lvl="1"/>
            <a:r>
              <a:rPr lang="en-US" dirty="0" smtClean="0"/>
              <a:t>Who receives notifications?</a:t>
            </a:r>
          </a:p>
          <a:p>
            <a:pPr lvl="1"/>
            <a:r>
              <a:rPr lang="en-US" b="1" dirty="0"/>
              <a:t>Who is referred to care management? </a:t>
            </a:r>
            <a:endParaRPr lang="en-US" b="1" dirty="0" smtClean="0"/>
          </a:p>
          <a:p>
            <a:pPr lvl="1"/>
            <a:r>
              <a:rPr lang="en-US" i="1" dirty="0" smtClean="0"/>
              <a:t>How are patients prioritized? </a:t>
            </a:r>
          </a:p>
          <a:p>
            <a:pPr lvl="2"/>
            <a:r>
              <a:rPr lang="en-US" i="1" dirty="0" smtClean="0"/>
              <a:t>LACE Tool</a:t>
            </a:r>
          </a:p>
          <a:p>
            <a:pPr lvl="1"/>
            <a:r>
              <a:rPr lang="en-US" dirty="0" smtClean="0"/>
              <a:t>Who completes outreach?</a:t>
            </a:r>
          </a:p>
          <a:p>
            <a:pPr lvl="1"/>
            <a:r>
              <a:rPr lang="en-US" dirty="0" smtClean="0"/>
              <a:t>Who schedules PCP appointment?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5354" y="2177433"/>
            <a:ext cx="5442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you Able to Look Up Patient Information related to the patient’s discharge?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between the hospital and the primary care provider </a:t>
            </a:r>
            <a:r>
              <a:rPr lang="en-US" dirty="0" smtClean="0"/>
              <a:t>shows a significant reduction in </a:t>
            </a:r>
            <a:r>
              <a:rPr lang="en-US" dirty="0"/>
              <a:t>short-term readmission 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Question. . .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89" y="4419600"/>
            <a:ext cx="5867400" cy="25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3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Transitions of Care-Health Plan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199"/>
          </a:xfrm>
        </p:spPr>
        <p:txBody>
          <a:bodyPr>
            <a:normAutofit/>
          </a:bodyPr>
          <a:lstStyle/>
          <a:p>
            <a:r>
              <a:rPr lang="en-US" dirty="0"/>
              <a:t>Health plans </a:t>
            </a:r>
            <a:r>
              <a:rPr lang="en-US" dirty="0" smtClean="0"/>
              <a:t>recognize </a:t>
            </a:r>
            <a:r>
              <a:rPr lang="en-US" dirty="0"/>
              <a:t>that poor transitions contribute to hospital readmissions and medical </a:t>
            </a:r>
            <a:r>
              <a:rPr lang="en-US" dirty="0" smtClean="0"/>
              <a:t>errors and </a:t>
            </a:r>
            <a:r>
              <a:rPr lang="en-US" dirty="0"/>
              <a:t>are focusing on transitions of care case </a:t>
            </a:r>
            <a:r>
              <a:rPr lang="en-US" dirty="0" smtClean="0"/>
              <a:t>management</a:t>
            </a:r>
          </a:p>
          <a:p>
            <a:r>
              <a:rPr lang="en-US" dirty="0"/>
              <a:t>Several </a:t>
            </a:r>
            <a:r>
              <a:rPr lang="en-US" dirty="0" smtClean="0"/>
              <a:t>Alliance of Community Health Plans </a:t>
            </a:r>
            <a:r>
              <a:rPr lang="en-US" dirty="0"/>
              <a:t>described the importance of initial outreach to providers as a key factor in the ultimate success of their programs.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019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Plan Innovations in Patient-Centered Care:</a:t>
            </a:r>
          </a:p>
          <a:p>
            <a:r>
              <a:rPr lang="en-US" dirty="0"/>
              <a:t>Transitions of Care from Hospital to </a:t>
            </a:r>
            <a:r>
              <a:rPr lang="en-US" dirty="0" smtClean="0"/>
              <a:t>Home,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4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9"/>
            <a:ext cx="8229600" cy="55244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Transitions of </a:t>
            </a:r>
            <a:r>
              <a:rPr lang="en-US" sz="3600" dirty="0" smtClean="0"/>
              <a:t>Care-Collaboration at the Health Plan Level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r>
              <a:rPr lang="en-US" sz="2800" dirty="0" smtClean="0"/>
              <a:t>Shared responsibility, co-management</a:t>
            </a:r>
          </a:p>
          <a:p>
            <a:r>
              <a:rPr lang="en-US" sz="2800" dirty="0" smtClean="0"/>
              <a:t>Information and resource sharing</a:t>
            </a:r>
          </a:p>
          <a:p>
            <a:pPr lvl="1"/>
            <a:r>
              <a:rPr lang="en-US" sz="2400" dirty="0" smtClean="0"/>
              <a:t>Medications, history, assessments, </a:t>
            </a:r>
            <a:r>
              <a:rPr lang="en-US" sz="2400" b="1" dirty="0" smtClean="0"/>
              <a:t>care plans</a:t>
            </a:r>
          </a:p>
          <a:p>
            <a:r>
              <a:rPr lang="en-US" sz="2800" dirty="0" smtClean="0"/>
              <a:t>Eliminate barriers</a:t>
            </a:r>
          </a:p>
          <a:p>
            <a:pPr lvl="1"/>
            <a:r>
              <a:rPr lang="en-US" sz="2400" dirty="0" smtClean="0"/>
              <a:t>Identify areas of support</a:t>
            </a:r>
          </a:p>
          <a:p>
            <a:pPr lvl="1"/>
            <a:r>
              <a:rPr lang="en-US" sz="2400" dirty="0" smtClean="0"/>
              <a:t>Define roles and responsibilities</a:t>
            </a:r>
          </a:p>
          <a:p>
            <a:pPr lvl="1"/>
            <a:r>
              <a:rPr lang="en-US" sz="2400" dirty="0" smtClean="0"/>
              <a:t>Standardize process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Care Collaboration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43400"/>
            <a:ext cx="3429000" cy="2087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841942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0792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Patient scenarios to </a:t>
            </a:r>
            <a:r>
              <a:rPr lang="en-US" sz="2800" b="1" dirty="0" smtClean="0"/>
              <a:t>consider: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Overwhelmed with calls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Confused about who is who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receiving proper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6172200"/>
            <a:ext cx="32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https://blog.dana-farber.org/insight/wp-content/uploads/2018/08/hatena-1184896_1280.png</a:t>
            </a:r>
          </a:p>
        </p:txBody>
      </p:sp>
    </p:spTree>
    <p:extLst>
      <p:ext uri="{BB962C8B-B14F-4D97-AF65-F5344CB8AC3E}">
        <p14:creationId xmlns:p14="http://schemas.microsoft.com/office/powerpoint/2010/main" val="429238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processes of care coordination and </a:t>
            </a:r>
            <a:r>
              <a:rPr lang="en-US" dirty="0" smtClean="0"/>
              <a:t>transition </a:t>
            </a:r>
            <a:r>
              <a:rPr lang="fr-FR" dirty="0" smtClean="0"/>
              <a:t>management</a:t>
            </a:r>
            <a:r>
              <a:rPr lang="en-US" dirty="0" smtClean="0"/>
              <a:t> necessitate </a:t>
            </a:r>
            <a:r>
              <a:rPr lang="en-US" dirty="0"/>
              <a:t>professional assessment, patient </a:t>
            </a:r>
            <a:r>
              <a:rPr lang="en-US" dirty="0" smtClean="0"/>
              <a:t>risk identification </a:t>
            </a:r>
            <a:r>
              <a:rPr lang="en-US" dirty="0"/>
              <a:t>and stratification, and identification </a:t>
            </a:r>
            <a:r>
              <a:rPr lang="en-US" dirty="0" smtClean="0"/>
              <a:t>of individual </a:t>
            </a:r>
            <a:r>
              <a:rPr lang="en-US" dirty="0"/>
              <a:t>patient needs and preferences that require: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Interprofessional</a:t>
            </a:r>
            <a:r>
              <a:rPr lang="en-US" dirty="0"/>
              <a:t> collaboration and </a:t>
            </a:r>
            <a:r>
              <a:rPr lang="en-US" dirty="0" smtClean="0"/>
              <a:t>teamwork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Evidence-based care </a:t>
            </a:r>
            <a:r>
              <a:rPr lang="en-US" dirty="0" smtClean="0"/>
              <a:t>delivery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Patient and/or caregiver activation and </a:t>
            </a:r>
            <a:r>
              <a:rPr lang="en-US" dirty="0" smtClean="0"/>
              <a:t>		   empowerment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Utilization of quality and safety </a:t>
            </a:r>
            <a:r>
              <a:rPr lang="en-US" dirty="0" smtClean="0"/>
              <a:t>standards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Ability </a:t>
            </a:r>
            <a:r>
              <a:rPr lang="en-US" dirty="0" smtClean="0"/>
              <a:t>to assess and respond to resource 	              	  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 a transition that went well </a:t>
            </a:r>
          </a:p>
          <a:p>
            <a:pPr lvl="1"/>
            <a:r>
              <a:rPr lang="en-US" altLang="en-US" dirty="0" smtClean="0"/>
              <a:t>How did this impact the patient?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Describe a transition that went poorly</a:t>
            </a:r>
          </a:p>
          <a:p>
            <a:pPr lvl="1"/>
            <a:r>
              <a:rPr lang="en-US" altLang="en-US" dirty="0" smtClean="0"/>
              <a:t>How did this impact the patient?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for Improving Transitions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Improve </a:t>
            </a:r>
            <a:r>
              <a:rPr lang="en-US" dirty="0"/>
              <a:t>communication during transitions between providers, patients and family </a:t>
            </a:r>
            <a:r>
              <a:rPr lang="en-US" dirty="0" smtClean="0"/>
              <a:t>caregivers </a:t>
            </a:r>
          </a:p>
          <a:p>
            <a:r>
              <a:rPr lang="en-US" dirty="0" smtClean="0"/>
              <a:t>Implement </a:t>
            </a:r>
            <a:r>
              <a:rPr lang="en-US" dirty="0"/>
              <a:t>electronic health records that include standardized medication reconciliation </a:t>
            </a:r>
            <a:r>
              <a:rPr lang="en-US" dirty="0" smtClean="0"/>
              <a:t>elements </a:t>
            </a:r>
          </a:p>
          <a:p>
            <a:r>
              <a:rPr lang="en-US" dirty="0" smtClean="0"/>
              <a:t>Expand </a:t>
            </a:r>
            <a:r>
              <a:rPr lang="en-US" dirty="0"/>
              <a:t>the role of pharmacists in transitions of care in respect to medication </a:t>
            </a:r>
            <a:r>
              <a:rPr lang="en-US" dirty="0" smtClean="0"/>
              <a:t>reconciliation</a:t>
            </a:r>
          </a:p>
          <a:p>
            <a:r>
              <a:rPr lang="en-US" dirty="0" smtClean="0"/>
              <a:t>Establish </a:t>
            </a:r>
            <a:r>
              <a:rPr lang="en-US" dirty="0"/>
              <a:t>points of accountability for sending and receiving care, particularly for hospitalists, </a:t>
            </a:r>
            <a:r>
              <a:rPr lang="en-US" dirty="0" smtClean="0"/>
              <a:t>SNF, </a:t>
            </a:r>
            <a:r>
              <a:rPr lang="en-US" dirty="0"/>
              <a:t>primary care physicians and </a:t>
            </a:r>
            <a:r>
              <a:rPr lang="en-US" dirty="0" smtClean="0"/>
              <a:t>specialists </a:t>
            </a:r>
          </a:p>
          <a:p>
            <a:r>
              <a:rPr lang="en-US" dirty="0" smtClean="0"/>
              <a:t>Increase </a:t>
            </a:r>
            <a:r>
              <a:rPr lang="en-US" dirty="0"/>
              <a:t>the use of case </a:t>
            </a:r>
            <a:r>
              <a:rPr lang="en-US" dirty="0" smtClean="0"/>
              <a:t>management, care management </a:t>
            </a:r>
            <a:r>
              <a:rPr lang="en-US" dirty="0"/>
              <a:t>and professional care </a:t>
            </a:r>
            <a:r>
              <a:rPr lang="en-US" dirty="0" smtClean="0"/>
              <a:t>coordination </a:t>
            </a:r>
          </a:p>
          <a:p>
            <a:r>
              <a:rPr lang="en-US" dirty="0" smtClean="0"/>
              <a:t>Implement </a:t>
            </a:r>
            <a:r>
              <a:rPr lang="en-US" dirty="0"/>
              <a:t>payment systems that align </a:t>
            </a:r>
            <a:r>
              <a:rPr lang="en-US" dirty="0" smtClean="0"/>
              <a:t>incentives and </a:t>
            </a:r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performance measures to encourage better transitions of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3563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http://www.ntocc.org/portals/0/pdf/resources/ntoccissuebriefs.pdf</a:t>
            </a:r>
          </a:p>
        </p:txBody>
      </p:sp>
    </p:spTree>
    <p:extLst>
      <p:ext uri="{BB962C8B-B14F-4D97-AF65-F5344CB8AC3E}">
        <p14:creationId xmlns:p14="http://schemas.microsoft.com/office/powerpoint/2010/main" val="299278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Lace Tool</a:t>
            </a:r>
            <a:r>
              <a:rPr lang="en-US" sz="2000" b="1" dirty="0" smtClean="0"/>
              <a:t>………………………………………………………………………………………....</a:t>
            </a:r>
            <a:r>
              <a:rPr lang="en-US" sz="2000" b="1" dirty="0"/>
              <a:t>93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TOC Documentation Template</a:t>
            </a:r>
            <a:r>
              <a:rPr lang="en-US" sz="2000" b="1" dirty="0" smtClean="0"/>
              <a:t>…………………………………………………..….132a</a:t>
            </a:r>
          </a:p>
          <a:p>
            <a:r>
              <a:rPr lang="en-US" sz="2000" b="1" dirty="0"/>
              <a:t>Discharge Preparation Checklist………………………………………………………..90</a:t>
            </a:r>
            <a:endParaRPr lang="en-US" sz="2000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Transition of Care Case </a:t>
            </a:r>
            <a:r>
              <a:rPr lang="en-US" sz="2000" b="1" smtClean="0">
                <a:solidFill>
                  <a:srgbClr val="C00000"/>
                </a:solidFill>
              </a:rPr>
              <a:t>Study</a:t>
            </a:r>
            <a:r>
              <a:rPr lang="en-US" sz="2000" b="1" smtClean="0"/>
              <a:t>……………………………………………………………192</a:t>
            </a: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3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Elements of Excellence in Transitions of Care (TOC) TOC Checklist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www.ntocc.org/Portals/0/PDF/Resources/TOC_Checklist.pdf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Teach-Back Method Toolkit </a:t>
            </a:r>
            <a:r>
              <a:rPr lang="en-US" sz="2000" dirty="0">
                <a:hlinkClick r:id="rId3"/>
              </a:rPr>
              <a:t>www.teachbacktraining.org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This </a:t>
            </a:r>
            <a:r>
              <a:rPr lang="en-US" sz="2000" dirty="0"/>
              <a:t>website offers the “Always Use </a:t>
            </a:r>
            <a:r>
              <a:rPr lang="en-US" sz="2000" dirty="0" err="1"/>
              <a:t>Teach-back!”training</a:t>
            </a:r>
            <a:r>
              <a:rPr lang="en-US" sz="2000" dirty="0"/>
              <a:t> </a:t>
            </a:r>
            <a:r>
              <a:rPr lang="en-US" sz="2000" dirty="0" smtClean="0"/>
              <a:t>toolkit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www.caretransitions.org/mdt_main.asp</a:t>
            </a:r>
            <a:r>
              <a:rPr lang="en-US" sz="2000" dirty="0" smtClean="0"/>
              <a:t> </a:t>
            </a:r>
            <a:r>
              <a:rPr lang="en-US" sz="800" dirty="0" smtClean="0"/>
              <a:t> </a:t>
            </a:r>
            <a:r>
              <a:rPr lang="en-US" sz="1800" dirty="0"/>
              <a:t>This page offers access to the Medication Discrepancy Tool used in the Care Transitions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Transitional care refers to a collection of services aimed at ensuring optimal communication and coordination of services to </a:t>
            </a:r>
            <a:r>
              <a:rPr lang="en-US" dirty="0" smtClean="0"/>
              <a:t>provide:</a:t>
            </a:r>
          </a:p>
          <a:p>
            <a:pPr lvl="1"/>
            <a:r>
              <a:rPr lang="en-US" dirty="0"/>
              <a:t>C</a:t>
            </a:r>
            <a:r>
              <a:rPr lang="en-US" sz="2600" dirty="0" smtClean="0"/>
              <a:t>ontinuity </a:t>
            </a:r>
            <a:r>
              <a:rPr lang="en-US" sz="2600" dirty="0"/>
              <a:t>of safe, timely, high-quality care during transitions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Optimal management of care transitions includes patient and family education, coordination and arrangement of care in the post-acute care setting, and aiding communication among healthcare professionals involved in the patient’s care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172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Clark, C.L., Beck, E.H., Bourn, S., </a:t>
            </a:r>
            <a:r>
              <a:rPr lang="en-US" sz="1200" dirty="0" err="1" smtClean="0"/>
              <a:t>Castillo,D.J</a:t>
            </a:r>
            <a:r>
              <a:rPr lang="en-US" sz="1200" dirty="0" smtClean="0"/>
              <a:t>., </a:t>
            </a:r>
            <a:r>
              <a:rPr lang="en-US" sz="1200" dirty="0" err="1" smtClean="0"/>
              <a:t>Skoufalos</a:t>
            </a:r>
            <a:r>
              <a:rPr lang="en-US" sz="1200" dirty="0" smtClean="0"/>
              <a:t>, A. An innovation approach to health care delivery for patients with chronic conditions. (2017, February 1). Population Health Management; 20(1)23-30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58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Readmission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in five Medicare enrollees is readmitted to the hospital within 30 </a:t>
            </a:r>
            <a:r>
              <a:rPr lang="en-US" dirty="0" smtClean="0"/>
              <a:t>days</a:t>
            </a:r>
          </a:p>
          <a:p>
            <a:r>
              <a:rPr lang="en-US" dirty="0"/>
              <a:t>Comprehensive programs to enhance care during transitions between settings can reduce not only 30-day hospital readmissions but also readmissions for the entire year after the initial hospitalization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172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Transitional care can reduce hospital admissions, (2015, April)</a:t>
            </a:r>
            <a:r>
              <a:rPr lang="en-US" sz="1200" i="1" dirty="0" smtClean="0"/>
              <a:t> American Nurse Today, </a:t>
            </a:r>
            <a:r>
              <a:rPr lang="en-US" sz="1200" dirty="0" smtClean="0"/>
              <a:t>Vol</a:t>
            </a:r>
            <a:r>
              <a:rPr lang="en-US" sz="1200" dirty="0"/>
              <a:t>. 10 No. 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598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Effective Transition Management Activities: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900" dirty="0" smtClean="0"/>
          </a:p>
          <a:p>
            <a:r>
              <a:rPr lang="en-US" dirty="0"/>
              <a:t>P</a:t>
            </a:r>
            <a:r>
              <a:rPr lang="en-US" dirty="0" smtClean="0"/>
              <a:t>revent </a:t>
            </a:r>
            <a:r>
              <a:rPr lang="en-US" dirty="0"/>
              <a:t>medical errors</a:t>
            </a:r>
            <a:r>
              <a:rPr lang="en-US" dirty="0" smtClean="0"/>
              <a:t>,</a:t>
            </a:r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issues for early intervention,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vert </a:t>
            </a:r>
            <a:r>
              <a:rPr lang="en-US" dirty="0"/>
              <a:t>unnecessary hospitalizations and readmissions,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consumers' preferences and </a:t>
            </a:r>
            <a:r>
              <a:rPr lang="en-US" dirty="0" smtClean="0"/>
              <a:t>choices</a:t>
            </a:r>
          </a:p>
          <a:p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duplication of services, thereby improving the quality of care while utilizing resources more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Transition Management in the Primary Care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243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14400" dirty="0" smtClean="0"/>
              <a:t>Primary care team members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8000" dirty="0"/>
              <a:t>Manage transitions between and among health care providers and </a:t>
            </a:r>
            <a:r>
              <a:rPr lang="en-US" sz="8000" dirty="0" smtClean="0"/>
              <a:t>settings</a:t>
            </a:r>
          </a:p>
          <a:p>
            <a:pPr lvl="1">
              <a:defRPr/>
            </a:pPr>
            <a:r>
              <a:rPr lang="en-US" sz="8000" dirty="0"/>
              <a:t>Provide follow-up after an emergency department visit, after discharges from hospitals, skilled nursing facilities, or other health care </a:t>
            </a:r>
            <a:r>
              <a:rPr lang="en-US" sz="8000" dirty="0" smtClean="0"/>
              <a:t>facilities</a:t>
            </a:r>
          </a:p>
          <a:p>
            <a:pPr lvl="1">
              <a:defRPr/>
            </a:pPr>
            <a:r>
              <a:rPr lang="en-US" sz="8000" dirty="0" smtClean="0"/>
              <a:t>Ensure patient has appointment with PCP and/or Specialist as indicated</a:t>
            </a:r>
          </a:p>
          <a:p>
            <a:pPr>
              <a:defRPr/>
            </a:pPr>
            <a:r>
              <a:rPr lang="en-US" sz="8000" dirty="0" smtClean="0"/>
              <a:t>Coordinate care with home and community-based clinical service providers</a:t>
            </a:r>
          </a:p>
          <a:p>
            <a:pPr>
              <a:defRPr/>
            </a:pPr>
            <a:r>
              <a:rPr lang="en-US" sz="8000" dirty="0" smtClean="0"/>
              <a:t>Ensure all primary care team member have access to the patient’s care plan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80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1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100" u="sng" dirty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1400" u="sng" dirty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4400" u="sng" dirty="0" smtClean="0">
              <a:solidFill>
                <a:srgbClr val="1F497D"/>
              </a:solidFill>
              <a:latin typeface="Calibri"/>
              <a:ea typeface="Calibri"/>
              <a:cs typeface="Times New Roman"/>
              <a:hlinkClick r:id="rId3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4400" u="sng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  <a:hlinkClick r:id="rId3"/>
              </a:rPr>
              <a:t>http</a:t>
            </a:r>
            <a:r>
              <a:rPr lang="en-US" sz="4400" u="sng" dirty="0">
                <a:solidFill>
                  <a:srgbClr val="1F497D"/>
                </a:solidFill>
                <a:latin typeface="Calibri"/>
                <a:ea typeface="Calibri"/>
                <a:cs typeface="Times New Roman"/>
                <a:hlinkClick r:id="rId3"/>
              </a:rPr>
              <a:t>://www.cms.gov/Outreach-and-Education/Medicare-Learning-Network-MLN/MLNProducts/Downloads/ChronicCareManagement.pdf</a:t>
            </a:r>
            <a:endParaRPr lang="en-US" sz="4400" dirty="0">
              <a:solidFill>
                <a:prstClr val="black"/>
              </a:solidFill>
            </a:endParaRPr>
          </a:p>
          <a:p>
            <a:pPr marL="109537" indent="0" algn="ctr">
              <a:buFont typeface="Georgia" panose="02040502050405020303" pitchFamily="18" charset="0"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Focus in Primary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Utilize transition assessment to: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/>
              <a:t>Identify barriers/reasons for increased ED/hospital </a:t>
            </a:r>
            <a:r>
              <a:rPr lang="en-US" dirty="0" smtClean="0"/>
              <a:t>visits</a:t>
            </a:r>
          </a:p>
          <a:p>
            <a:pPr lvl="1"/>
            <a:r>
              <a:rPr lang="en-US" dirty="0" smtClean="0"/>
              <a:t>Aid in medication reconciliation and medication management </a:t>
            </a:r>
          </a:p>
          <a:p>
            <a:pPr lvl="1"/>
            <a:r>
              <a:rPr lang="en-US" b="1" dirty="0" smtClean="0"/>
              <a:t>Determine risk level of patient</a:t>
            </a:r>
          </a:p>
          <a:p>
            <a:pPr lvl="1"/>
            <a:r>
              <a:rPr lang="en-US" dirty="0" smtClean="0"/>
              <a:t>Determine patient’s ability to self-manage</a:t>
            </a:r>
          </a:p>
          <a:p>
            <a:pPr lvl="1"/>
            <a:r>
              <a:rPr lang="en-US" dirty="0" smtClean="0"/>
              <a:t>Ensure patient is scheduled for follow up appointments and has resources to follow through</a:t>
            </a:r>
          </a:p>
          <a:p>
            <a:pPr lvl="1"/>
            <a:r>
              <a:rPr lang="en-US" dirty="0" smtClean="0"/>
              <a:t>Ensure that discharge instructions are understood by the patient and the patient is able to follow and teach back</a:t>
            </a:r>
          </a:p>
          <a:p>
            <a:pPr lvl="1"/>
            <a:r>
              <a:rPr lang="en-US" dirty="0" smtClean="0"/>
              <a:t>Identify SDOH needs of the patient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29768" y="1981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26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 smtClean="0">
                          <a:latin typeface="Arial"/>
                        </a:rPr>
                        <a:t>High-Risk Patients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 smtClean="0">
                          <a:latin typeface="Arial"/>
                        </a:rPr>
                        <a:t>Moderate-Risk Patients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 smtClean="0">
                          <a:latin typeface="Arial"/>
                        </a:rPr>
                        <a:t>Low-Risk Patients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674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has been admitted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or more times in the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 year</a:t>
                      </a:r>
                    </a:p>
                    <a:p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is unable to Teach-Back, or the patient or family caregiver has a low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degree of confidence to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 out self-care 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has been admitted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 in the past year</a:t>
                      </a:r>
                    </a:p>
                    <a:p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or family caregiver has a moderate degree of confidence to carry out self-care at home, based on Teach Back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has had no other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admissions in the past year</a:t>
                      </a:r>
                    </a:p>
                    <a:p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or family caregiver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high degree of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confidence and can Teach-Back how to carry out self-care at home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86968" y="794377"/>
            <a:ext cx="73152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Post Hospitalizations:  Prioritization of High Risk Patients based on </a:t>
            </a:r>
          </a:p>
          <a:p>
            <a:pPr algn="ctr"/>
            <a:r>
              <a:rPr lang="en-US" b="1" dirty="0" smtClean="0"/>
              <a:t>Risk of Readmission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069" y="621602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</a:t>
            </a:r>
            <a:r>
              <a:rPr lang="en-US" sz="1200">
                <a:hlinkClick r:id="rId3"/>
              </a:rPr>
              <a:t>://</a:t>
            </a:r>
            <a:r>
              <a:rPr lang="en-US" sz="1200" smtClean="0">
                <a:hlinkClick r:id="rId3"/>
              </a:rPr>
              <a:t>www.ihi.org/resources/Pages/Tools/HowtoGuideImprovingTransitionsfromHospitaltoHomeHealthCareReduceAvoidableHospitalizations.aspx</a:t>
            </a:r>
            <a:r>
              <a:rPr lang="en-US" sz="120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05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MRC Slide Dec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MICMRC Slide Deck Template (2)</Template>
  <TotalTime>2951</TotalTime>
  <Words>2091</Words>
  <Application>Microsoft Office PowerPoint</Application>
  <PresentationFormat>On-screen Show (4:3)</PresentationFormat>
  <Paragraphs>306</Paragraphs>
  <Slides>33</Slides>
  <Notes>19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Corbel</vt:lpstr>
      <vt:lpstr>Georgia</vt:lpstr>
      <vt:lpstr>Times New Roman</vt:lpstr>
      <vt:lpstr>Wingdings</vt:lpstr>
      <vt:lpstr>MICMRC Slide Deck Template</vt:lpstr>
      <vt:lpstr>MICMT Complex Care Management Course</vt:lpstr>
      <vt:lpstr>Learning Objectives</vt:lpstr>
      <vt:lpstr>Transition Management:</vt:lpstr>
      <vt:lpstr>Transitional Care</vt:lpstr>
      <vt:lpstr>Readmission Rates</vt:lpstr>
      <vt:lpstr>Benefits of Effective Transition Management Activities:</vt:lpstr>
      <vt:lpstr>Transition Management in the Primary Care Setting</vt:lpstr>
      <vt:lpstr> Focus in Primary Care</vt:lpstr>
      <vt:lpstr>PowerPoint Presentation</vt:lpstr>
      <vt:lpstr>Rising Risk</vt:lpstr>
      <vt:lpstr>LACE tool</vt:lpstr>
      <vt:lpstr>PowerPoint Presentation</vt:lpstr>
      <vt:lpstr>PowerPoint Presentation</vt:lpstr>
      <vt:lpstr>PowerPoint Presentation</vt:lpstr>
      <vt:lpstr> </vt:lpstr>
      <vt:lpstr>Transition Management Should Include:</vt:lpstr>
      <vt:lpstr>Transition Management Risk Level</vt:lpstr>
      <vt:lpstr>Transition Management and Team</vt:lpstr>
      <vt:lpstr>PowerPoint Presentation</vt:lpstr>
      <vt:lpstr>PowerPoint Presentation</vt:lpstr>
      <vt:lpstr>Reducing Readmission Rates with a Workflow</vt:lpstr>
      <vt:lpstr>Team Success Story with High Risk Patient</vt:lpstr>
      <vt:lpstr>PowerPoint Presentation</vt:lpstr>
      <vt:lpstr>COPD Spotlight Action Plan</vt:lpstr>
      <vt:lpstr>PowerPoint Presentation</vt:lpstr>
      <vt:lpstr>PowerPoint Presentation</vt:lpstr>
      <vt:lpstr>Transitions of Care-Health Plan Level</vt:lpstr>
      <vt:lpstr>Transitions of Care-Collaboration at the Health Plan Level </vt:lpstr>
      <vt:lpstr> Care Collaboration</vt:lpstr>
      <vt:lpstr>Discussion</vt:lpstr>
      <vt:lpstr>Ideas for Improving Transitions Management</vt:lpstr>
      <vt:lpstr>Reference Guide</vt:lpstr>
      <vt:lpstr>Tools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of Care</dc:title>
  <dc:creator>Yaroch, Lauren</dc:creator>
  <cp:lastModifiedBy>Johnson, Scott</cp:lastModifiedBy>
  <cp:revision>171</cp:revision>
  <cp:lastPrinted>2018-04-12T15:01:57Z</cp:lastPrinted>
  <dcterms:created xsi:type="dcterms:W3CDTF">2016-12-15T15:53:50Z</dcterms:created>
  <dcterms:modified xsi:type="dcterms:W3CDTF">2019-02-12T13:33:13Z</dcterms:modified>
</cp:coreProperties>
</file>