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744" r:id="rId2"/>
    <p:sldMasterId id="2147483734" r:id="rId3"/>
  </p:sldMasterIdLst>
  <p:notesMasterIdLst>
    <p:notesMasterId r:id="rId152"/>
  </p:notesMasterIdLst>
  <p:handoutMasterIdLst>
    <p:handoutMasterId r:id="rId153"/>
  </p:handoutMasterIdLst>
  <p:sldIdLst>
    <p:sldId id="261" r:id="rId4"/>
    <p:sldId id="334" r:id="rId5"/>
    <p:sldId id="520" r:id="rId6"/>
    <p:sldId id="455" r:id="rId7"/>
    <p:sldId id="457" r:id="rId8"/>
    <p:sldId id="335" r:id="rId9"/>
    <p:sldId id="336" r:id="rId10"/>
    <p:sldId id="489" r:id="rId11"/>
    <p:sldId id="513" r:id="rId12"/>
    <p:sldId id="514" r:id="rId13"/>
    <p:sldId id="515" r:id="rId14"/>
    <p:sldId id="298" r:id="rId15"/>
    <p:sldId id="276" r:id="rId16"/>
    <p:sldId id="448" r:id="rId17"/>
    <p:sldId id="459" r:id="rId18"/>
    <p:sldId id="376" r:id="rId19"/>
    <p:sldId id="297" r:id="rId20"/>
    <p:sldId id="403" r:id="rId21"/>
    <p:sldId id="480" r:id="rId22"/>
    <p:sldId id="427" r:id="rId23"/>
    <p:sldId id="408" r:id="rId24"/>
    <p:sldId id="369" r:id="rId25"/>
    <p:sldId id="449" r:id="rId26"/>
    <p:sldId id="460" r:id="rId27"/>
    <p:sldId id="481" r:id="rId28"/>
    <p:sldId id="286" r:id="rId29"/>
    <p:sldId id="287" r:id="rId30"/>
    <p:sldId id="274" r:id="rId31"/>
    <p:sldId id="406" r:id="rId32"/>
    <p:sldId id="471" r:id="rId33"/>
    <p:sldId id="315" r:id="rId34"/>
    <p:sldId id="451" r:id="rId35"/>
    <p:sldId id="320" r:id="rId36"/>
    <p:sldId id="462" r:id="rId37"/>
    <p:sldId id="328" r:id="rId38"/>
    <p:sldId id="395" r:id="rId39"/>
    <p:sldId id="331" r:id="rId40"/>
    <p:sldId id="326" r:id="rId41"/>
    <p:sldId id="322" r:id="rId42"/>
    <p:sldId id="375" r:id="rId43"/>
    <p:sldId id="498" r:id="rId44"/>
    <p:sldId id="398" r:id="rId45"/>
    <p:sldId id="345" r:id="rId46"/>
    <p:sldId id="346" r:id="rId47"/>
    <p:sldId id="503" r:id="rId48"/>
    <p:sldId id="496" r:id="rId49"/>
    <p:sldId id="348" r:id="rId50"/>
    <p:sldId id="347" r:id="rId51"/>
    <p:sldId id="350" r:id="rId52"/>
    <p:sldId id="504" r:id="rId53"/>
    <p:sldId id="351" r:id="rId54"/>
    <p:sldId id="352" r:id="rId55"/>
    <p:sldId id="484" r:id="rId56"/>
    <p:sldId id="491" r:id="rId57"/>
    <p:sldId id="354" r:id="rId58"/>
    <p:sldId id="437" r:id="rId59"/>
    <p:sldId id="494" r:id="rId60"/>
    <p:sldId id="359" r:id="rId61"/>
    <p:sldId id="507" r:id="rId62"/>
    <p:sldId id="361" r:id="rId63"/>
    <p:sldId id="360" r:id="rId64"/>
    <p:sldId id="424" r:id="rId65"/>
    <p:sldId id="362" r:id="rId66"/>
    <p:sldId id="485" r:id="rId67"/>
    <p:sldId id="366" r:id="rId68"/>
    <p:sldId id="365" r:id="rId69"/>
    <p:sldId id="355" r:id="rId70"/>
    <p:sldId id="506" r:id="rId71"/>
    <p:sldId id="396" r:id="rId72"/>
    <p:sldId id="397" r:id="rId73"/>
    <p:sldId id="420" r:id="rId74"/>
    <p:sldId id="419" r:id="rId75"/>
    <p:sldId id="421" r:id="rId76"/>
    <p:sldId id="422" r:id="rId77"/>
    <p:sldId id="519" r:id="rId78"/>
    <p:sldId id="337" r:id="rId79"/>
    <p:sldId id="445" r:id="rId80"/>
    <p:sldId id="464" r:id="rId81"/>
    <p:sldId id="465" r:id="rId82"/>
    <p:sldId id="386" r:id="rId83"/>
    <p:sldId id="292" r:id="rId84"/>
    <p:sldId id="468" r:id="rId85"/>
    <p:sldId id="436" r:id="rId86"/>
    <p:sldId id="466" r:id="rId87"/>
    <p:sldId id="499" r:id="rId88"/>
    <p:sldId id="441" r:id="rId89"/>
    <p:sldId id="505" r:id="rId90"/>
    <p:sldId id="486" r:id="rId91"/>
    <p:sldId id="409" r:id="rId92"/>
    <p:sldId id="410" r:id="rId93"/>
    <p:sldId id="389" r:id="rId94"/>
    <p:sldId id="269" r:id="rId95"/>
    <p:sldId id="384" r:id="rId96"/>
    <p:sldId id="307" r:id="rId97"/>
    <p:sldId id="306" r:id="rId98"/>
    <p:sldId id="512" r:id="rId99"/>
    <p:sldId id="264" r:id="rId100"/>
    <p:sldId id="416" r:id="rId101"/>
    <p:sldId id="446" r:id="rId102"/>
    <p:sldId id="303" r:id="rId103"/>
    <p:sldId id="377" r:id="rId104"/>
    <p:sldId id="473" r:id="rId105"/>
    <p:sldId id="474" r:id="rId106"/>
    <p:sldId id="478" r:id="rId107"/>
    <p:sldId id="452" r:id="rId108"/>
    <p:sldId id="444" r:id="rId109"/>
    <p:sldId id="381" r:id="rId110"/>
    <p:sldId id="418" r:id="rId111"/>
    <p:sldId id="523" r:id="rId112"/>
    <p:sldId id="524" r:id="rId113"/>
    <p:sldId id="525" r:id="rId114"/>
    <p:sldId id="526" r:id="rId115"/>
    <p:sldId id="527" r:id="rId116"/>
    <p:sldId id="528" r:id="rId117"/>
    <p:sldId id="558" r:id="rId118"/>
    <p:sldId id="530" r:id="rId119"/>
    <p:sldId id="531" r:id="rId120"/>
    <p:sldId id="532" r:id="rId121"/>
    <p:sldId id="533" r:id="rId122"/>
    <p:sldId id="534" r:id="rId123"/>
    <p:sldId id="535" r:id="rId124"/>
    <p:sldId id="536" r:id="rId125"/>
    <p:sldId id="537" r:id="rId126"/>
    <p:sldId id="538" r:id="rId127"/>
    <p:sldId id="539" r:id="rId128"/>
    <p:sldId id="540" r:id="rId129"/>
    <p:sldId id="541" r:id="rId130"/>
    <p:sldId id="542" r:id="rId131"/>
    <p:sldId id="543" r:id="rId132"/>
    <p:sldId id="544" r:id="rId133"/>
    <p:sldId id="545" r:id="rId134"/>
    <p:sldId id="546" r:id="rId135"/>
    <p:sldId id="547" r:id="rId136"/>
    <p:sldId id="548" r:id="rId137"/>
    <p:sldId id="549" r:id="rId138"/>
    <p:sldId id="550" r:id="rId139"/>
    <p:sldId id="551" r:id="rId140"/>
    <p:sldId id="552" r:id="rId141"/>
    <p:sldId id="553" r:id="rId142"/>
    <p:sldId id="554" r:id="rId143"/>
    <p:sldId id="555" r:id="rId144"/>
    <p:sldId id="556" r:id="rId145"/>
    <p:sldId id="511" r:id="rId146"/>
    <p:sldId id="516" r:id="rId147"/>
    <p:sldId id="557" r:id="rId148"/>
    <p:sldId id="518" r:id="rId149"/>
    <p:sldId id="368" r:id="rId150"/>
    <p:sldId id="275" r:id="rId15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ley, Sarah" initials="FS" lastIdx="4" clrIdx="0">
    <p:extLst>
      <p:ext uri="{19B8F6BF-5375-455C-9EA6-DF929625EA0E}">
        <p15:presenceInfo xmlns:p15="http://schemas.microsoft.com/office/powerpoint/2012/main" userId="S-1-5-21-151606367-2082624055-312552118-3253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4559" autoAdjust="0"/>
  </p:normalViewPr>
  <p:slideViewPr>
    <p:cSldViewPr snapToGrid="0" snapToObjects="1">
      <p:cViewPr varScale="1">
        <p:scale>
          <a:sx n="111" d="100"/>
          <a:sy n="111" d="100"/>
        </p:scale>
        <p:origin x="1560" y="90"/>
      </p:cViewPr>
      <p:guideLst/>
    </p:cSldViewPr>
  </p:slideViewPr>
  <p:notesTextViewPr>
    <p:cViewPr>
      <p:scale>
        <a:sx n="66" d="100"/>
        <a:sy n="66" d="100"/>
      </p:scale>
      <p:origin x="0" y="0"/>
    </p:cViewPr>
  </p:notesTextViewPr>
  <p:sorterViewPr>
    <p:cViewPr varScale="1">
      <p:scale>
        <a:sx n="100" d="100"/>
        <a:sy n="100" d="100"/>
      </p:scale>
      <p:origin x="0" y="-197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commentAuthors" Target="commentAuthor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2D10B-617F-4EAE-A9A8-EACBD66F0078}" type="doc">
      <dgm:prSet loTypeId="urn:microsoft.com/office/officeart/2005/8/layout/hProcess3" loCatId="process" qsTypeId="urn:microsoft.com/office/officeart/2005/8/quickstyle/simple1" qsCatId="simple" csTypeId="urn:microsoft.com/office/officeart/2005/8/colors/accent1_2" csCatId="accent1" phldr="1"/>
      <dgm:spPr/>
    </dgm:pt>
    <dgm:pt modelId="{37C1E4E3-48EA-477D-9132-2296434BD887}">
      <dgm:prSet phldrT="[Text]"/>
      <dgm:spPr/>
      <dgm:t>
        <a:bodyPr/>
        <a:lstStyle/>
        <a:p>
          <a:r>
            <a:rPr lang="en-US" dirty="0" smtClean="0"/>
            <a:t>1</a:t>
          </a:r>
          <a:endParaRPr lang="en-US" dirty="0"/>
        </a:p>
      </dgm:t>
    </dgm:pt>
    <dgm:pt modelId="{4DCE3E91-7563-40CA-BAA5-25C5640BEA17}" type="parTrans" cxnId="{5CB9FCB1-1B10-4E20-8F8C-335960A87F32}">
      <dgm:prSet/>
      <dgm:spPr/>
      <dgm:t>
        <a:bodyPr/>
        <a:lstStyle/>
        <a:p>
          <a:endParaRPr lang="en-US"/>
        </a:p>
      </dgm:t>
    </dgm:pt>
    <dgm:pt modelId="{90451421-F421-4CAA-9A52-3CDAC2A57192}" type="sibTrans" cxnId="{5CB9FCB1-1B10-4E20-8F8C-335960A87F32}">
      <dgm:prSet/>
      <dgm:spPr/>
      <dgm:t>
        <a:bodyPr/>
        <a:lstStyle/>
        <a:p>
          <a:endParaRPr lang="en-US"/>
        </a:p>
      </dgm:t>
    </dgm:pt>
    <dgm:pt modelId="{22E57EA7-3D28-4A34-8664-B9F39BAB0F61}">
      <dgm:prSet phldrT="[Text]"/>
      <dgm:spPr/>
      <dgm:t>
        <a:bodyPr/>
        <a:lstStyle/>
        <a:p>
          <a:r>
            <a:rPr lang="en-US" dirty="0" smtClean="0"/>
            <a:t>2</a:t>
          </a:r>
          <a:endParaRPr lang="en-US" dirty="0"/>
        </a:p>
      </dgm:t>
    </dgm:pt>
    <dgm:pt modelId="{D3C294CB-D7F2-4B29-AA55-604C2A985324}" type="parTrans" cxnId="{DE6D6BD1-47AA-4DF3-872C-8CAF1C42BF64}">
      <dgm:prSet/>
      <dgm:spPr/>
      <dgm:t>
        <a:bodyPr/>
        <a:lstStyle/>
        <a:p>
          <a:endParaRPr lang="en-US"/>
        </a:p>
      </dgm:t>
    </dgm:pt>
    <dgm:pt modelId="{F93C9C8D-B774-4EA1-958F-B1326AC046BA}" type="sibTrans" cxnId="{DE6D6BD1-47AA-4DF3-872C-8CAF1C42BF64}">
      <dgm:prSet/>
      <dgm:spPr/>
      <dgm:t>
        <a:bodyPr/>
        <a:lstStyle/>
        <a:p>
          <a:endParaRPr lang="en-US"/>
        </a:p>
      </dgm:t>
    </dgm:pt>
    <dgm:pt modelId="{CC5B6A6F-67A6-4E20-8B9E-7ED5B752024D}">
      <dgm:prSet phldrT="[Text]"/>
      <dgm:spPr/>
      <dgm:t>
        <a:bodyPr/>
        <a:lstStyle/>
        <a:p>
          <a:r>
            <a:rPr lang="en-US" dirty="0" smtClean="0"/>
            <a:t>3…</a:t>
          </a:r>
          <a:endParaRPr lang="en-US" dirty="0"/>
        </a:p>
      </dgm:t>
    </dgm:pt>
    <dgm:pt modelId="{B91C9A45-9619-42AD-93DB-9A0C283BF5FD}" type="parTrans" cxnId="{3660F285-F1EF-4CAA-A790-194CE7568E7D}">
      <dgm:prSet/>
      <dgm:spPr/>
      <dgm:t>
        <a:bodyPr/>
        <a:lstStyle/>
        <a:p>
          <a:endParaRPr lang="en-US"/>
        </a:p>
      </dgm:t>
    </dgm:pt>
    <dgm:pt modelId="{1FB8E3C5-357B-4CE3-8FB2-5DFA8ACAC2A1}" type="sibTrans" cxnId="{3660F285-F1EF-4CAA-A790-194CE7568E7D}">
      <dgm:prSet/>
      <dgm:spPr/>
      <dgm:t>
        <a:bodyPr/>
        <a:lstStyle/>
        <a:p>
          <a:endParaRPr lang="en-US"/>
        </a:p>
      </dgm:t>
    </dgm:pt>
    <dgm:pt modelId="{C03540E1-4308-4675-8756-1BC26E669331}" type="pres">
      <dgm:prSet presAssocID="{10B2D10B-617F-4EAE-A9A8-EACBD66F0078}" presName="Name0" presStyleCnt="0">
        <dgm:presLayoutVars>
          <dgm:dir/>
          <dgm:animLvl val="lvl"/>
          <dgm:resizeHandles val="exact"/>
        </dgm:presLayoutVars>
      </dgm:prSet>
      <dgm:spPr/>
    </dgm:pt>
    <dgm:pt modelId="{692A7653-65AC-4FDF-8711-988E7F9A6901}" type="pres">
      <dgm:prSet presAssocID="{10B2D10B-617F-4EAE-A9A8-EACBD66F0078}" presName="dummy" presStyleCnt="0"/>
      <dgm:spPr/>
    </dgm:pt>
    <dgm:pt modelId="{38B0061A-44EC-4FA8-9B31-1B5384F16F44}" type="pres">
      <dgm:prSet presAssocID="{10B2D10B-617F-4EAE-A9A8-EACBD66F0078}" presName="linH" presStyleCnt="0"/>
      <dgm:spPr/>
    </dgm:pt>
    <dgm:pt modelId="{325BB70C-9C6A-4719-84F6-E7AFE0B2C9D2}" type="pres">
      <dgm:prSet presAssocID="{10B2D10B-617F-4EAE-A9A8-EACBD66F0078}" presName="padding1" presStyleCnt="0"/>
      <dgm:spPr/>
    </dgm:pt>
    <dgm:pt modelId="{B9A70457-3CA1-4CB8-86EF-F15BF8A4C6E0}" type="pres">
      <dgm:prSet presAssocID="{37C1E4E3-48EA-477D-9132-2296434BD887}" presName="linV" presStyleCnt="0"/>
      <dgm:spPr/>
    </dgm:pt>
    <dgm:pt modelId="{7D86B3E4-208E-43CA-9519-BDC233D5F02B}" type="pres">
      <dgm:prSet presAssocID="{37C1E4E3-48EA-477D-9132-2296434BD887}" presName="spVertical1" presStyleCnt="0"/>
      <dgm:spPr/>
    </dgm:pt>
    <dgm:pt modelId="{D0BEFBDD-0EC9-4CC6-908F-614C1AF95E91}" type="pres">
      <dgm:prSet presAssocID="{37C1E4E3-48EA-477D-9132-2296434BD887}" presName="parTx" presStyleLbl="revTx" presStyleIdx="0" presStyleCnt="3">
        <dgm:presLayoutVars>
          <dgm:chMax val="0"/>
          <dgm:chPref val="0"/>
          <dgm:bulletEnabled val="1"/>
        </dgm:presLayoutVars>
      </dgm:prSet>
      <dgm:spPr/>
      <dgm:t>
        <a:bodyPr/>
        <a:lstStyle/>
        <a:p>
          <a:endParaRPr lang="en-US"/>
        </a:p>
      </dgm:t>
    </dgm:pt>
    <dgm:pt modelId="{9979C2DE-07CC-47AA-AD09-81A4520F6D1D}" type="pres">
      <dgm:prSet presAssocID="{37C1E4E3-48EA-477D-9132-2296434BD887}" presName="spVertical2" presStyleCnt="0"/>
      <dgm:spPr/>
    </dgm:pt>
    <dgm:pt modelId="{E36E6C96-68F2-48B8-97E7-8FACB25C6154}" type="pres">
      <dgm:prSet presAssocID="{37C1E4E3-48EA-477D-9132-2296434BD887}" presName="spVertical3" presStyleCnt="0"/>
      <dgm:spPr/>
    </dgm:pt>
    <dgm:pt modelId="{CCE5222B-ED12-4B4C-AC0B-C3BB5F4BF7CE}" type="pres">
      <dgm:prSet presAssocID="{90451421-F421-4CAA-9A52-3CDAC2A57192}" presName="space" presStyleCnt="0"/>
      <dgm:spPr/>
    </dgm:pt>
    <dgm:pt modelId="{986C8432-91E9-4FC4-A85B-D6192A626DD0}" type="pres">
      <dgm:prSet presAssocID="{22E57EA7-3D28-4A34-8664-B9F39BAB0F61}" presName="linV" presStyleCnt="0"/>
      <dgm:spPr/>
    </dgm:pt>
    <dgm:pt modelId="{17C4744F-8744-4AA5-903F-ECAA5627BFD1}" type="pres">
      <dgm:prSet presAssocID="{22E57EA7-3D28-4A34-8664-B9F39BAB0F61}" presName="spVertical1" presStyleCnt="0"/>
      <dgm:spPr/>
    </dgm:pt>
    <dgm:pt modelId="{4B386935-1DEA-4412-8D9D-26BB212B40D5}" type="pres">
      <dgm:prSet presAssocID="{22E57EA7-3D28-4A34-8664-B9F39BAB0F61}" presName="parTx" presStyleLbl="revTx" presStyleIdx="1" presStyleCnt="3">
        <dgm:presLayoutVars>
          <dgm:chMax val="0"/>
          <dgm:chPref val="0"/>
          <dgm:bulletEnabled val="1"/>
        </dgm:presLayoutVars>
      </dgm:prSet>
      <dgm:spPr/>
      <dgm:t>
        <a:bodyPr/>
        <a:lstStyle/>
        <a:p>
          <a:endParaRPr lang="en-US"/>
        </a:p>
      </dgm:t>
    </dgm:pt>
    <dgm:pt modelId="{C2D0891E-67F0-49F6-9F3E-0FED41F1DA21}" type="pres">
      <dgm:prSet presAssocID="{22E57EA7-3D28-4A34-8664-B9F39BAB0F61}" presName="spVertical2" presStyleCnt="0"/>
      <dgm:spPr/>
    </dgm:pt>
    <dgm:pt modelId="{222585E1-4271-4865-9490-C81084B6C3EA}" type="pres">
      <dgm:prSet presAssocID="{22E57EA7-3D28-4A34-8664-B9F39BAB0F61}" presName="spVertical3" presStyleCnt="0"/>
      <dgm:spPr/>
    </dgm:pt>
    <dgm:pt modelId="{88EF070E-329A-4108-B3D2-C8AA82FAFCDA}" type="pres">
      <dgm:prSet presAssocID="{F93C9C8D-B774-4EA1-958F-B1326AC046BA}" presName="space" presStyleCnt="0"/>
      <dgm:spPr/>
    </dgm:pt>
    <dgm:pt modelId="{4F4FF4F9-5857-4D68-894A-8312D7ADF056}" type="pres">
      <dgm:prSet presAssocID="{CC5B6A6F-67A6-4E20-8B9E-7ED5B752024D}" presName="linV" presStyleCnt="0"/>
      <dgm:spPr/>
    </dgm:pt>
    <dgm:pt modelId="{219CFFAD-64E1-4787-9B61-8FFCACC1AB73}" type="pres">
      <dgm:prSet presAssocID="{CC5B6A6F-67A6-4E20-8B9E-7ED5B752024D}" presName="spVertical1" presStyleCnt="0"/>
      <dgm:spPr/>
    </dgm:pt>
    <dgm:pt modelId="{01185098-8D57-468B-8A21-8E4A7000F16F}" type="pres">
      <dgm:prSet presAssocID="{CC5B6A6F-67A6-4E20-8B9E-7ED5B752024D}" presName="parTx" presStyleLbl="revTx" presStyleIdx="2" presStyleCnt="3">
        <dgm:presLayoutVars>
          <dgm:chMax val="0"/>
          <dgm:chPref val="0"/>
          <dgm:bulletEnabled val="1"/>
        </dgm:presLayoutVars>
      </dgm:prSet>
      <dgm:spPr/>
      <dgm:t>
        <a:bodyPr/>
        <a:lstStyle/>
        <a:p>
          <a:endParaRPr lang="en-US"/>
        </a:p>
      </dgm:t>
    </dgm:pt>
    <dgm:pt modelId="{A90A2891-E249-420B-88EE-316C2BF1EE76}" type="pres">
      <dgm:prSet presAssocID="{CC5B6A6F-67A6-4E20-8B9E-7ED5B752024D}" presName="spVertical2" presStyleCnt="0"/>
      <dgm:spPr/>
    </dgm:pt>
    <dgm:pt modelId="{0D02EF4E-35E1-4E3A-95C2-4D729C160C7F}" type="pres">
      <dgm:prSet presAssocID="{CC5B6A6F-67A6-4E20-8B9E-7ED5B752024D}" presName="spVertical3" presStyleCnt="0"/>
      <dgm:spPr/>
    </dgm:pt>
    <dgm:pt modelId="{57CC4E4B-1BD8-4A8E-B369-E0EEAFF81764}" type="pres">
      <dgm:prSet presAssocID="{10B2D10B-617F-4EAE-A9A8-EACBD66F0078}" presName="padding2" presStyleCnt="0"/>
      <dgm:spPr/>
    </dgm:pt>
    <dgm:pt modelId="{7F6BC4CD-2741-4F82-AF96-07B54D3D3502}" type="pres">
      <dgm:prSet presAssocID="{10B2D10B-617F-4EAE-A9A8-EACBD66F0078}" presName="negArrow" presStyleCnt="0"/>
      <dgm:spPr/>
    </dgm:pt>
    <dgm:pt modelId="{5282FFC8-8F9E-41EB-BB8E-02ACFD2696A0}" type="pres">
      <dgm:prSet presAssocID="{10B2D10B-617F-4EAE-A9A8-EACBD66F0078}" presName="backgroundArrow" presStyleLbl="node1" presStyleIdx="0" presStyleCnt="1"/>
      <dgm:spPr/>
    </dgm:pt>
  </dgm:ptLst>
  <dgm:cxnLst>
    <dgm:cxn modelId="{CFF0C061-F493-456E-BC32-1C40944E0746}" type="presOf" srcId="{10B2D10B-617F-4EAE-A9A8-EACBD66F0078}" destId="{C03540E1-4308-4675-8756-1BC26E669331}" srcOrd="0" destOrd="0" presId="urn:microsoft.com/office/officeart/2005/8/layout/hProcess3"/>
    <dgm:cxn modelId="{20201B3E-EE0B-423E-BA2F-611315B4E86C}" type="presOf" srcId="{37C1E4E3-48EA-477D-9132-2296434BD887}" destId="{D0BEFBDD-0EC9-4CC6-908F-614C1AF95E91}" srcOrd="0" destOrd="0" presId="urn:microsoft.com/office/officeart/2005/8/layout/hProcess3"/>
    <dgm:cxn modelId="{5CB9FCB1-1B10-4E20-8F8C-335960A87F32}" srcId="{10B2D10B-617F-4EAE-A9A8-EACBD66F0078}" destId="{37C1E4E3-48EA-477D-9132-2296434BD887}" srcOrd="0" destOrd="0" parTransId="{4DCE3E91-7563-40CA-BAA5-25C5640BEA17}" sibTransId="{90451421-F421-4CAA-9A52-3CDAC2A57192}"/>
    <dgm:cxn modelId="{3660F285-F1EF-4CAA-A790-194CE7568E7D}" srcId="{10B2D10B-617F-4EAE-A9A8-EACBD66F0078}" destId="{CC5B6A6F-67A6-4E20-8B9E-7ED5B752024D}" srcOrd="2" destOrd="0" parTransId="{B91C9A45-9619-42AD-93DB-9A0C283BF5FD}" sibTransId="{1FB8E3C5-357B-4CE3-8FB2-5DFA8ACAC2A1}"/>
    <dgm:cxn modelId="{DE6D6BD1-47AA-4DF3-872C-8CAF1C42BF64}" srcId="{10B2D10B-617F-4EAE-A9A8-EACBD66F0078}" destId="{22E57EA7-3D28-4A34-8664-B9F39BAB0F61}" srcOrd="1" destOrd="0" parTransId="{D3C294CB-D7F2-4B29-AA55-604C2A985324}" sibTransId="{F93C9C8D-B774-4EA1-958F-B1326AC046BA}"/>
    <dgm:cxn modelId="{D7689D91-F232-4571-B71F-622415E46D29}" type="presOf" srcId="{CC5B6A6F-67A6-4E20-8B9E-7ED5B752024D}" destId="{01185098-8D57-468B-8A21-8E4A7000F16F}" srcOrd="0" destOrd="0" presId="urn:microsoft.com/office/officeart/2005/8/layout/hProcess3"/>
    <dgm:cxn modelId="{656A2AFA-A6B6-4740-9FE4-468A19D05399}" type="presOf" srcId="{22E57EA7-3D28-4A34-8664-B9F39BAB0F61}" destId="{4B386935-1DEA-4412-8D9D-26BB212B40D5}" srcOrd="0" destOrd="0" presId="urn:microsoft.com/office/officeart/2005/8/layout/hProcess3"/>
    <dgm:cxn modelId="{2A191659-F264-4DD8-8DB1-E8D96836D71C}" type="presParOf" srcId="{C03540E1-4308-4675-8756-1BC26E669331}" destId="{692A7653-65AC-4FDF-8711-988E7F9A6901}" srcOrd="0" destOrd="0" presId="urn:microsoft.com/office/officeart/2005/8/layout/hProcess3"/>
    <dgm:cxn modelId="{FDE0D02F-8E7C-4883-B696-6806ABF5B6DE}" type="presParOf" srcId="{C03540E1-4308-4675-8756-1BC26E669331}" destId="{38B0061A-44EC-4FA8-9B31-1B5384F16F44}" srcOrd="1" destOrd="0" presId="urn:microsoft.com/office/officeart/2005/8/layout/hProcess3"/>
    <dgm:cxn modelId="{AA3A925F-AADD-4C87-831C-AF0AA3ED3412}" type="presParOf" srcId="{38B0061A-44EC-4FA8-9B31-1B5384F16F44}" destId="{325BB70C-9C6A-4719-84F6-E7AFE0B2C9D2}" srcOrd="0" destOrd="0" presId="urn:microsoft.com/office/officeart/2005/8/layout/hProcess3"/>
    <dgm:cxn modelId="{510528D0-645E-4E3A-852D-0EA11BB88776}" type="presParOf" srcId="{38B0061A-44EC-4FA8-9B31-1B5384F16F44}" destId="{B9A70457-3CA1-4CB8-86EF-F15BF8A4C6E0}" srcOrd="1" destOrd="0" presId="urn:microsoft.com/office/officeart/2005/8/layout/hProcess3"/>
    <dgm:cxn modelId="{C51C87D9-E12C-4784-B042-B2A1B48B6155}" type="presParOf" srcId="{B9A70457-3CA1-4CB8-86EF-F15BF8A4C6E0}" destId="{7D86B3E4-208E-43CA-9519-BDC233D5F02B}" srcOrd="0" destOrd="0" presId="urn:microsoft.com/office/officeart/2005/8/layout/hProcess3"/>
    <dgm:cxn modelId="{386AA54E-FE9F-4121-BB1A-FA9DFB534F80}" type="presParOf" srcId="{B9A70457-3CA1-4CB8-86EF-F15BF8A4C6E0}" destId="{D0BEFBDD-0EC9-4CC6-908F-614C1AF95E91}" srcOrd="1" destOrd="0" presId="urn:microsoft.com/office/officeart/2005/8/layout/hProcess3"/>
    <dgm:cxn modelId="{BC29E15E-C04A-4F2C-8338-899CC04DBC0F}" type="presParOf" srcId="{B9A70457-3CA1-4CB8-86EF-F15BF8A4C6E0}" destId="{9979C2DE-07CC-47AA-AD09-81A4520F6D1D}" srcOrd="2" destOrd="0" presId="urn:microsoft.com/office/officeart/2005/8/layout/hProcess3"/>
    <dgm:cxn modelId="{B8CF2669-73BB-408C-A6F8-B5B6F213151C}" type="presParOf" srcId="{B9A70457-3CA1-4CB8-86EF-F15BF8A4C6E0}" destId="{E36E6C96-68F2-48B8-97E7-8FACB25C6154}" srcOrd="3" destOrd="0" presId="urn:microsoft.com/office/officeart/2005/8/layout/hProcess3"/>
    <dgm:cxn modelId="{730CC656-37BC-4AD9-80C3-87823E28CC91}" type="presParOf" srcId="{38B0061A-44EC-4FA8-9B31-1B5384F16F44}" destId="{CCE5222B-ED12-4B4C-AC0B-C3BB5F4BF7CE}" srcOrd="2" destOrd="0" presId="urn:microsoft.com/office/officeart/2005/8/layout/hProcess3"/>
    <dgm:cxn modelId="{06A68E1F-F97C-4E99-AEA3-D087978590FD}" type="presParOf" srcId="{38B0061A-44EC-4FA8-9B31-1B5384F16F44}" destId="{986C8432-91E9-4FC4-A85B-D6192A626DD0}" srcOrd="3" destOrd="0" presId="urn:microsoft.com/office/officeart/2005/8/layout/hProcess3"/>
    <dgm:cxn modelId="{7C8FA87E-FE3B-48C4-990B-E4FC3F611A67}" type="presParOf" srcId="{986C8432-91E9-4FC4-A85B-D6192A626DD0}" destId="{17C4744F-8744-4AA5-903F-ECAA5627BFD1}" srcOrd="0" destOrd="0" presId="urn:microsoft.com/office/officeart/2005/8/layout/hProcess3"/>
    <dgm:cxn modelId="{A865E4B0-5630-4C63-BBA6-D757D0AE8230}" type="presParOf" srcId="{986C8432-91E9-4FC4-A85B-D6192A626DD0}" destId="{4B386935-1DEA-4412-8D9D-26BB212B40D5}" srcOrd="1" destOrd="0" presId="urn:microsoft.com/office/officeart/2005/8/layout/hProcess3"/>
    <dgm:cxn modelId="{78B11C7F-B394-4121-BA7D-ED51A84F2832}" type="presParOf" srcId="{986C8432-91E9-4FC4-A85B-D6192A626DD0}" destId="{C2D0891E-67F0-49F6-9F3E-0FED41F1DA21}" srcOrd="2" destOrd="0" presId="urn:microsoft.com/office/officeart/2005/8/layout/hProcess3"/>
    <dgm:cxn modelId="{B2D25AB2-8F67-4A18-B96F-2D8BB95DB327}" type="presParOf" srcId="{986C8432-91E9-4FC4-A85B-D6192A626DD0}" destId="{222585E1-4271-4865-9490-C81084B6C3EA}" srcOrd="3" destOrd="0" presId="urn:microsoft.com/office/officeart/2005/8/layout/hProcess3"/>
    <dgm:cxn modelId="{3ACFAAEA-1777-49B1-BCDE-CA3109171610}" type="presParOf" srcId="{38B0061A-44EC-4FA8-9B31-1B5384F16F44}" destId="{88EF070E-329A-4108-B3D2-C8AA82FAFCDA}" srcOrd="4" destOrd="0" presId="urn:microsoft.com/office/officeart/2005/8/layout/hProcess3"/>
    <dgm:cxn modelId="{CEE646B7-20A6-409B-857F-12D5F859BDF3}" type="presParOf" srcId="{38B0061A-44EC-4FA8-9B31-1B5384F16F44}" destId="{4F4FF4F9-5857-4D68-894A-8312D7ADF056}" srcOrd="5" destOrd="0" presId="urn:microsoft.com/office/officeart/2005/8/layout/hProcess3"/>
    <dgm:cxn modelId="{B652ACDA-4FA4-4436-BEDA-B62B01821431}" type="presParOf" srcId="{4F4FF4F9-5857-4D68-894A-8312D7ADF056}" destId="{219CFFAD-64E1-4787-9B61-8FFCACC1AB73}" srcOrd="0" destOrd="0" presId="urn:microsoft.com/office/officeart/2005/8/layout/hProcess3"/>
    <dgm:cxn modelId="{ECFC689D-B788-470B-9FD7-326D2C46519C}" type="presParOf" srcId="{4F4FF4F9-5857-4D68-894A-8312D7ADF056}" destId="{01185098-8D57-468B-8A21-8E4A7000F16F}" srcOrd="1" destOrd="0" presId="urn:microsoft.com/office/officeart/2005/8/layout/hProcess3"/>
    <dgm:cxn modelId="{EFD25657-C1A0-4F82-A70F-7BF90E3297F9}" type="presParOf" srcId="{4F4FF4F9-5857-4D68-894A-8312D7ADF056}" destId="{A90A2891-E249-420B-88EE-316C2BF1EE76}" srcOrd="2" destOrd="0" presId="urn:microsoft.com/office/officeart/2005/8/layout/hProcess3"/>
    <dgm:cxn modelId="{90C23207-D9B5-4AB4-9762-8992B04EB03C}" type="presParOf" srcId="{4F4FF4F9-5857-4D68-894A-8312D7ADF056}" destId="{0D02EF4E-35E1-4E3A-95C2-4D729C160C7F}" srcOrd="3" destOrd="0" presId="urn:microsoft.com/office/officeart/2005/8/layout/hProcess3"/>
    <dgm:cxn modelId="{032615D8-C961-4F79-AE9C-888615475F5A}" type="presParOf" srcId="{38B0061A-44EC-4FA8-9B31-1B5384F16F44}" destId="{57CC4E4B-1BD8-4A8E-B369-E0EEAFF81764}" srcOrd="6" destOrd="0" presId="urn:microsoft.com/office/officeart/2005/8/layout/hProcess3"/>
    <dgm:cxn modelId="{8BC61E8E-2215-404B-B4A8-B98A2DA00268}" type="presParOf" srcId="{38B0061A-44EC-4FA8-9B31-1B5384F16F44}" destId="{7F6BC4CD-2741-4F82-AF96-07B54D3D3502}" srcOrd="7" destOrd="0" presId="urn:microsoft.com/office/officeart/2005/8/layout/hProcess3"/>
    <dgm:cxn modelId="{48179ECB-7DC1-4D69-A1EE-CAA60E7C6431}" type="presParOf" srcId="{38B0061A-44EC-4FA8-9B31-1B5384F16F44}" destId="{5282FFC8-8F9E-41EB-BB8E-02ACFD2696A0}"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BD05D-E057-40F3-9AE5-39A0EA2F1DA1}" type="doc">
      <dgm:prSet loTypeId="urn:microsoft.com/office/officeart/2005/8/layout/venn3" loCatId="relationship" qsTypeId="urn:microsoft.com/office/officeart/2005/8/quickstyle/3d4" qsCatId="3D" csTypeId="urn:microsoft.com/office/officeart/2005/8/colors/colorful1" csCatId="colorful" phldr="1"/>
      <dgm:spPr/>
      <dgm:t>
        <a:bodyPr/>
        <a:lstStyle/>
        <a:p>
          <a:endParaRPr lang="en-US"/>
        </a:p>
      </dgm:t>
    </dgm:pt>
    <dgm:pt modelId="{B98FA4B9-2C96-473D-9F69-E36773A8278C}">
      <dgm:prSet phldrT="[Text]" custT="1"/>
      <dgm:spPr/>
      <dgm:t>
        <a:bodyPr/>
        <a:lstStyle/>
        <a:p>
          <a:r>
            <a:rPr lang="en-US" sz="1400" b="1" dirty="0">
              <a:solidFill>
                <a:schemeClr val="bg2">
                  <a:lumMod val="10000"/>
                </a:schemeClr>
              </a:solidFill>
            </a:rPr>
            <a:t>Mi Bridges</a:t>
          </a:r>
        </a:p>
        <a:p>
          <a:r>
            <a:rPr lang="en-US" sz="1400" b="1" dirty="0">
              <a:solidFill>
                <a:schemeClr val="bg2">
                  <a:lumMod val="10000"/>
                </a:schemeClr>
              </a:solidFill>
            </a:rPr>
            <a:t>Health Plans</a:t>
          </a:r>
        </a:p>
        <a:p>
          <a:r>
            <a:rPr lang="en-US" sz="1400" b="1" dirty="0">
              <a:solidFill>
                <a:schemeClr val="bg2">
                  <a:lumMod val="10000"/>
                </a:schemeClr>
              </a:solidFill>
            </a:rPr>
            <a:t>211</a:t>
          </a:r>
        </a:p>
        <a:p>
          <a:r>
            <a:rPr lang="en-US" sz="1400" b="1" dirty="0">
              <a:solidFill>
                <a:schemeClr val="bg2">
                  <a:lumMod val="10000"/>
                </a:schemeClr>
              </a:solidFill>
            </a:rPr>
            <a:t>MIHP</a:t>
          </a:r>
        </a:p>
      </dgm:t>
    </dgm:pt>
    <dgm:pt modelId="{8E75A087-0F3C-44B0-88BE-D6CFD0324B9B}" type="parTrans" cxnId="{2E1CF6E5-4FDC-4BB5-87A1-DE45D7BE3D22}">
      <dgm:prSet/>
      <dgm:spPr/>
      <dgm:t>
        <a:bodyPr/>
        <a:lstStyle/>
        <a:p>
          <a:endParaRPr lang="en-US"/>
        </a:p>
      </dgm:t>
    </dgm:pt>
    <dgm:pt modelId="{F0C380F5-DCD6-4862-9892-71192DA2AD8A}" type="sibTrans" cxnId="{2E1CF6E5-4FDC-4BB5-87A1-DE45D7BE3D22}">
      <dgm:prSet/>
      <dgm:spPr/>
      <dgm:t>
        <a:bodyPr/>
        <a:lstStyle/>
        <a:p>
          <a:endParaRPr lang="en-US"/>
        </a:p>
      </dgm:t>
    </dgm:pt>
    <dgm:pt modelId="{70D40CB8-19A2-4063-8D8A-06470C5CA899}">
      <dgm:prSet phldrT="[Text]" custT="1"/>
      <dgm:spPr/>
      <dgm:t>
        <a:bodyPr/>
        <a:lstStyle/>
        <a:p>
          <a:r>
            <a:rPr lang="en-US" sz="1400" b="1" dirty="0">
              <a:solidFill>
                <a:schemeClr val="bg2">
                  <a:lumMod val="10000"/>
                </a:schemeClr>
              </a:solidFill>
            </a:rPr>
            <a:t>MDHHS</a:t>
          </a:r>
        </a:p>
        <a:p>
          <a:r>
            <a:rPr lang="en-US" sz="1400" b="1" dirty="0">
              <a:solidFill>
                <a:schemeClr val="bg2">
                  <a:lumMod val="10000"/>
                </a:schemeClr>
              </a:solidFill>
            </a:rPr>
            <a:t>Housing</a:t>
          </a:r>
        </a:p>
        <a:p>
          <a:r>
            <a:rPr lang="en-US" sz="1200" b="1" dirty="0" smtClean="0">
              <a:solidFill>
                <a:schemeClr val="bg2">
                  <a:lumMod val="10000"/>
                </a:schemeClr>
              </a:solidFill>
            </a:rPr>
            <a:t>Transportation</a:t>
          </a:r>
          <a:endParaRPr lang="en-US" sz="1200" b="1" dirty="0">
            <a:solidFill>
              <a:schemeClr val="bg2">
                <a:lumMod val="10000"/>
              </a:schemeClr>
            </a:solidFill>
          </a:endParaRPr>
        </a:p>
        <a:p>
          <a:r>
            <a:rPr lang="en-US" sz="1200" b="1" dirty="0">
              <a:solidFill>
                <a:schemeClr val="bg2">
                  <a:lumMod val="10000"/>
                </a:schemeClr>
              </a:solidFill>
            </a:rPr>
            <a:t>Area Agency on Aging</a:t>
          </a:r>
        </a:p>
        <a:p>
          <a:r>
            <a:rPr lang="en-US" sz="1400" b="1" dirty="0">
              <a:solidFill>
                <a:schemeClr val="bg2">
                  <a:lumMod val="10000"/>
                </a:schemeClr>
              </a:solidFill>
            </a:rPr>
            <a:t>Food Pantry</a:t>
          </a:r>
        </a:p>
        <a:p>
          <a:r>
            <a:rPr lang="en-US" sz="1400" b="1" dirty="0">
              <a:solidFill>
                <a:schemeClr val="bg2">
                  <a:lumMod val="10000"/>
                </a:schemeClr>
              </a:solidFill>
            </a:rPr>
            <a:t>Churches</a:t>
          </a:r>
        </a:p>
      </dgm:t>
    </dgm:pt>
    <dgm:pt modelId="{4B1DD4B7-0302-4672-948F-4D384A81B22D}" type="parTrans" cxnId="{7CED36CB-4D50-49C5-980E-970F3F7C4674}">
      <dgm:prSet/>
      <dgm:spPr/>
      <dgm:t>
        <a:bodyPr/>
        <a:lstStyle/>
        <a:p>
          <a:endParaRPr lang="en-US"/>
        </a:p>
      </dgm:t>
    </dgm:pt>
    <dgm:pt modelId="{54DFD87C-D613-4FFC-AFFB-AB375B8075A3}" type="sibTrans" cxnId="{7CED36CB-4D50-49C5-980E-970F3F7C4674}">
      <dgm:prSet/>
      <dgm:spPr/>
      <dgm:t>
        <a:bodyPr/>
        <a:lstStyle/>
        <a:p>
          <a:endParaRPr lang="en-US"/>
        </a:p>
      </dgm:t>
    </dgm:pt>
    <dgm:pt modelId="{0DAC3F72-4FC7-4788-9759-3A7EC02DAAFA}">
      <dgm:prSet phldrT="[Text]" custT="1"/>
      <dgm:spPr/>
      <dgm:t>
        <a:bodyPr/>
        <a:lstStyle/>
        <a:p>
          <a:r>
            <a:rPr lang="en-US" sz="1400" b="1" dirty="0">
              <a:solidFill>
                <a:schemeClr val="bg2">
                  <a:lumMod val="10000"/>
                </a:schemeClr>
              </a:solidFill>
            </a:rPr>
            <a:t>Acute Care</a:t>
          </a:r>
        </a:p>
        <a:p>
          <a:r>
            <a:rPr lang="en-US" sz="1400" b="1" dirty="0">
              <a:solidFill>
                <a:schemeClr val="bg2">
                  <a:lumMod val="10000"/>
                </a:schemeClr>
              </a:solidFill>
            </a:rPr>
            <a:t>Skilled Care</a:t>
          </a:r>
        </a:p>
        <a:p>
          <a:r>
            <a:rPr lang="en-US" sz="1400" b="1" dirty="0">
              <a:solidFill>
                <a:schemeClr val="bg2">
                  <a:lumMod val="10000"/>
                </a:schemeClr>
              </a:solidFill>
            </a:rPr>
            <a:t>Mental Health</a:t>
          </a:r>
        </a:p>
        <a:p>
          <a:r>
            <a:rPr lang="en-US" sz="1400" b="1" dirty="0">
              <a:solidFill>
                <a:schemeClr val="bg2">
                  <a:lumMod val="10000"/>
                </a:schemeClr>
              </a:solidFill>
            </a:rPr>
            <a:t>Homecare</a:t>
          </a:r>
        </a:p>
        <a:p>
          <a:r>
            <a:rPr lang="en-US" sz="1400" b="1" dirty="0">
              <a:solidFill>
                <a:schemeClr val="bg2">
                  <a:lumMod val="10000"/>
                </a:schemeClr>
              </a:solidFill>
            </a:rPr>
            <a:t>Specialists</a:t>
          </a:r>
        </a:p>
        <a:p>
          <a:r>
            <a:rPr lang="en-US" sz="1400" b="1" dirty="0">
              <a:solidFill>
                <a:schemeClr val="bg2">
                  <a:lumMod val="10000"/>
                </a:schemeClr>
              </a:solidFill>
            </a:rPr>
            <a:t>Paramedic </a:t>
          </a:r>
        </a:p>
        <a:p>
          <a:endParaRPr lang="en-US" sz="1400" dirty="0"/>
        </a:p>
      </dgm:t>
    </dgm:pt>
    <dgm:pt modelId="{EA67C496-6D80-49CF-9FE8-80867D4ABED6}" type="parTrans" cxnId="{6B58BB9E-7A57-4562-83A4-559AF5D28F14}">
      <dgm:prSet/>
      <dgm:spPr/>
      <dgm:t>
        <a:bodyPr/>
        <a:lstStyle/>
        <a:p>
          <a:endParaRPr lang="en-US"/>
        </a:p>
      </dgm:t>
    </dgm:pt>
    <dgm:pt modelId="{8CAF69CE-A6E9-47B4-9F24-8329EED5B583}" type="sibTrans" cxnId="{6B58BB9E-7A57-4562-83A4-559AF5D28F14}">
      <dgm:prSet/>
      <dgm:spPr/>
      <dgm:t>
        <a:bodyPr/>
        <a:lstStyle/>
        <a:p>
          <a:endParaRPr lang="en-US"/>
        </a:p>
      </dgm:t>
    </dgm:pt>
    <dgm:pt modelId="{37341719-8FFD-4852-832B-C4FD1094F824}">
      <dgm:prSet phldrT="[Text]" custT="1"/>
      <dgm:spPr/>
      <dgm:t>
        <a:bodyPr/>
        <a:lstStyle/>
        <a:p>
          <a:pPr>
            <a:lnSpc>
              <a:spcPct val="100000"/>
            </a:lnSpc>
          </a:pPr>
          <a:r>
            <a:rPr lang="en-US" sz="1400" dirty="0"/>
            <a:t> </a:t>
          </a:r>
        </a:p>
        <a:p>
          <a:pPr>
            <a:lnSpc>
              <a:spcPct val="100000"/>
            </a:lnSpc>
          </a:pPr>
          <a:endParaRPr lang="en-US" sz="1400" dirty="0"/>
        </a:p>
        <a:p>
          <a:pPr>
            <a:lnSpc>
              <a:spcPct val="100000"/>
            </a:lnSpc>
          </a:pPr>
          <a:r>
            <a:rPr lang="en-US" sz="1400" b="1" dirty="0">
              <a:solidFill>
                <a:schemeClr val="bg2">
                  <a:lumMod val="10000"/>
                </a:schemeClr>
              </a:solidFill>
            </a:rPr>
            <a:t>RN</a:t>
          </a:r>
        </a:p>
        <a:p>
          <a:pPr>
            <a:lnSpc>
              <a:spcPct val="100000"/>
            </a:lnSpc>
          </a:pPr>
          <a:r>
            <a:rPr lang="en-US" sz="1400" b="1" dirty="0">
              <a:solidFill>
                <a:schemeClr val="bg2">
                  <a:lumMod val="10000"/>
                </a:schemeClr>
              </a:solidFill>
            </a:rPr>
            <a:t>Social Worker</a:t>
          </a:r>
        </a:p>
        <a:p>
          <a:pPr>
            <a:lnSpc>
              <a:spcPct val="100000"/>
            </a:lnSpc>
          </a:pPr>
          <a:r>
            <a:rPr lang="en-US" sz="1400" b="1" dirty="0">
              <a:solidFill>
                <a:schemeClr val="bg2">
                  <a:lumMod val="10000"/>
                </a:schemeClr>
              </a:solidFill>
            </a:rPr>
            <a:t>Pharmacist</a:t>
          </a:r>
        </a:p>
        <a:p>
          <a:pPr>
            <a:lnSpc>
              <a:spcPct val="100000"/>
            </a:lnSpc>
          </a:pPr>
          <a:r>
            <a:rPr lang="en-US" sz="1400" b="1" dirty="0">
              <a:solidFill>
                <a:schemeClr val="bg2">
                  <a:lumMod val="10000"/>
                </a:schemeClr>
              </a:solidFill>
            </a:rPr>
            <a:t>Community Health Worker</a:t>
          </a:r>
        </a:p>
        <a:p>
          <a:pPr>
            <a:lnSpc>
              <a:spcPct val="100000"/>
            </a:lnSpc>
          </a:pPr>
          <a:r>
            <a:rPr lang="en-US" sz="1400" b="1" dirty="0">
              <a:solidFill>
                <a:schemeClr val="bg2">
                  <a:lumMod val="10000"/>
                </a:schemeClr>
              </a:solidFill>
            </a:rPr>
            <a:t>Educators</a:t>
          </a:r>
        </a:p>
        <a:p>
          <a:pPr>
            <a:lnSpc>
              <a:spcPct val="100000"/>
            </a:lnSpc>
          </a:pPr>
          <a:endParaRPr lang="en-US" sz="1400" dirty="0"/>
        </a:p>
        <a:p>
          <a:pPr>
            <a:lnSpc>
              <a:spcPct val="100000"/>
            </a:lnSpc>
          </a:pPr>
          <a:endParaRPr lang="en-US" sz="900" dirty="0"/>
        </a:p>
        <a:p>
          <a:pPr>
            <a:lnSpc>
              <a:spcPct val="100000"/>
            </a:lnSpc>
          </a:pPr>
          <a:endParaRPr lang="en-US" sz="900" dirty="0"/>
        </a:p>
      </dgm:t>
    </dgm:pt>
    <dgm:pt modelId="{745784A0-763F-46EB-A7BA-D5FAFAE72E1F}" type="sibTrans" cxnId="{52EE41FB-C000-484F-A0AE-85D4D45A8F1A}">
      <dgm:prSet/>
      <dgm:spPr/>
      <dgm:t>
        <a:bodyPr/>
        <a:lstStyle/>
        <a:p>
          <a:endParaRPr lang="en-US"/>
        </a:p>
      </dgm:t>
    </dgm:pt>
    <dgm:pt modelId="{8FEB0079-A70F-4454-9355-F091E99097AD}" type="parTrans" cxnId="{52EE41FB-C000-484F-A0AE-85D4D45A8F1A}">
      <dgm:prSet/>
      <dgm:spPr/>
      <dgm:t>
        <a:bodyPr/>
        <a:lstStyle/>
        <a:p>
          <a:endParaRPr lang="en-US"/>
        </a:p>
      </dgm:t>
    </dgm:pt>
    <dgm:pt modelId="{DA881D1B-9286-4D7D-B511-E6A6E4AB8290}" type="pres">
      <dgm:prSet presAssocID="{2C5BD05D-E057-40F3-9AE5-39A0EA2F1DA1}" presName="Name0" presStyleCnt="0">
        <dgm:presLayoutVars>
          <dgm:dir/>
          <dgm:resizeHandles val="exact"/>
        </dgm:presLayoutVars>
      </dgm:prSet>
      <dgm:spPr/>
      <dgm:t>
        <a:bodyPr/>
        <a:lstStyle/>
        <a:p>
          <a:endParaRPr lang="en-US"/>
        </a:p>
      </dgm:t>
    </dgm:pt>
    <dgm:pt modelId="{27473B6A-2F1C-4903-98A4-0DD5946DA85F}" type="pres">
      <dgm:prSet presAssocID="{B98FA4B9-2C96-473D-9F69-E36773A8278C}" presName="Name5" presStyleLbl="vennNode1" presStyleIdx="0" presStyleCnt="4" custScaleY="126975" custLinFactX="218314" custLinFactNeighborX="300000" custLinFactNeighborY="671">
        <dgm:presLayoutVars>
          <dgm:bulletEnabled val="1"/>
        </dgm:presLayoutVars>
      </dgm:prSet>
      <dgm:spPr/>
      <dgm:t>
        <a:bodyPr/>
        <a:lstStyle/>
        <a:p>
          <a:endParaRPr lang="en-US"/>
        </a:p>
      </dgm:t>
    </dgm:pt>
    <dgm:pt modelId="{3A3D9E78-A397-4FB3-8186-F357AABD8BC5}" type="pres">
      <dgm:prSet presAssocID="{F0C380F5-DCD6-4862-9892-71192DA2AD8A}" presName="space" presStyleCnt="0"/>
      <dgm:spPr/>
    </dgm:pt>
    <dgm:pt modelId="{66A46F09-5CFC-4055-9729-91E60E5A8174}" type="pres">
      <dgm:prSet presAssocID="{70D40CB8-19A2-4063-8D8A-06470C5CA899}" presName="Name5" presStyleLbl="vennNode1" presStyleIdx="1" presStyleCnt="4" custScaleY="121721" custLinFactX="57265" custLinFactNeighborX="100000" custLinFactNeighborY="-1705">
        <dgm:presLayoutVars>
          <dgm:bulletEnabled val="1"/>
        </dgm:presLayoutVars>
      </dgm:prSet>
      <dgm:spPr/>
      <dgm:t>
        <a:bodyPr/>
        <a:lstStyle/>
        <a:p>
          <a:endParaRPr lang="en-US"/>
        </a:p>
      </dgm:t>
    </dgm:pt>
    <dgm:pt modelId="{B1745F69-E912-444A-B9FF-CBEF4567F7E8}" type="pres">
      <dgm:prSet presAssocID="{54DFD87C-D613-4FFC-AFFB-AB375B8075A3}" presName="space" presStyleCnt="0"/>
      <dgm:spPr/>
    </dgm:pt>
    <dgm:pt modelId="{19C0EB7C-2A03-4899-B272-EA9E95297123}" type="pres">
      <dgm:prSet presAssocID="{0DAC3F72-4FC7-4788-9759-3A7EC02DAAFA}" presName="Name5" presStyleLbl="vennNode1" presStyleIdx="2" presStyleCnt="4" custScaleY="122335" custLinFactX="-63260" custLinFactNeighborX="-100000" custLinFactNeighborY="1679">
        <dgm:presLayoutVars>
          <dgm:bulletEnabled val="1"/>
        </dgm:presLayoutVars>
      </dgm:prSet>
      <dgm:spPr/>
      <dgm:t>
        <a:bodyPr/>
        <a:lstStyle/>
        <a:p>
          <a:endParaRPr lang="en-US"/>
        </a:p>
      </dgm:t>
    </dgm:pt>
    <dgm:pt modelId="{8918F888-3BF8-4C47-A1E1-8AED6856C62E}" type="pres">
      <dgm:prSet presAssocID="{8CAF69CE-A6E9-47B4-9F24-8329EED5B583}" presName="space" presStyleCnt="0"/>
      <dgm:spPr/>
    </dgm:pt>
    <dgm:pt modelId="{5AC036A3-E844-4249-B86B-81B5124AFDDC}" type="pres">
      <dgm:prSet presAssocID="{37341719-8FFD-4852-832B-C4FD1094F824}" presName="Name5" presStyleLbl="vennNode1" presStyleIdx="3" presStyleCnt="4" custScaleY="114411" custLinFactX="-200000" custLinFactNeighborX="-228640" custLinFactNeighborY="-619">
        <dgm:presLayoutVars>
          <dgm:bulletEnabled val="1"/>
        </dgm:presLayoutVars>
      </dgm:prSet>
      <dgm:spPr/>
      <dgm:t>
        <a:bodyPr/>
        <a:lstStyle/>
        <a:p>
          <a:endParaRPr lang="en-US"/>
        </a:p>
      </dgm:t>
    </dgm:pt>
  </dgm:ptLst>
  <dgm:cxnLst>
    <dgm:cxn modelId="{7CED36CB-4D50-49C5-980E-970F3F7C4674}" srcId="{2C5BD05D-E057-40F3-9AE5-39A0EA2F1DA1}" destId="{70D40CB8-19A2-4063-8D8A-06470C5CA899}" srcOrd="1" destOrd="0" parTransId="{4B1DD4B7-0302-4672-948F-4D384A81B22D}" sibTransId="{54DFD87C-D613-4FFC-AFFB-AB375B8075A3}"/>
    <dgm:cxn modelId="{6B58BB9E-7A57-4562-83A4-559AF5D28F14}" srcId="{2C5BD05D-E057-40F3-9AE5-39A0EA2F1DA1}" destId="{0DAC3F72-4FC7-4788-9759-3A7EC02DAAFA}" srcOrd="2" destOrd="0" parTransId="{EA67C496-6D80-49CF-9FE8-80867D4ABED6}" sibTransId="{8CAF69CE-A6E9-47B4-9F24-8329EED5B583}"/>
    <dgm:cxn modelId="{6CF235BD-62E5-4EE8-BC9E-884D83642609}" type="presOf" srcId="{B98FA4B9-2C96-473D-9F69-E36773A8278C}" destId="{27473B6A-2F1C-4903-98A4-0DD5946DA85F}" srcOrd="0" destOrd="0" presId="urn:microsoft.com/office/officeart/2005/8/layout/venn3"/>
    <dgm:cxn modelId="{DA633055-66F2-425F-A554-F2D5101A0C61}" type="presOf" srcId="{2C5BD05D-E057-40F3-9AE5-39A0EA2F1DA1}" destId="{DA881D1B-9286-4D7D-B511-E6A6E4AB8290}" srcOrd="0" destOrd="0" presId="urn:microsoft.com/office/officeart/2005/8/layout/venn3"/>
    <dgm:cxn modelId="{0D1A156B-93C5-4C25-8F75-709776138177}" type="presOf" srcId="{70D40CB8-19A2-4063-8D8A-06470C5CA899}" destId="{66A46F09-5CFC-4055-9729-91E60E5A8174}" srcOrd="0" destOrd="0" presId="urn:microsoft.com/office/officeart/2005/8/layout/venn3"/>
    <dgm:cxn modelId="{F859A07A-CF8E-4DFB-AE85-3FC349921902}" type="presOf" srcId="{37341719-8FFD-4852-832B-C4FD1094F824}" destId="{5AC036A3-E844-4249-B86B-81B5124AFDDC}" srcOrd="0" destOrd="0" presId="urn:microsoft.com/office/officeart/2005/8/layout/venn3"/>
    <dgm:cxn modelId="{96C89349-5C94-4818-ADC8-05053E7C870E}" type="presOf" srcId="{0DAC3F72-4FC7-4788-9759-3A7EC02DAAFA}" destId="{19C0EB7C-2A03-4899-B272-EA9E95297123}" srcOrd="0" destOrd="0" presId="urn:microsoft.com/office/officeart/2005/8/layout/venn3"/>
    <dgm:cxn modelId="{52EE41FB-C000-484F-A0AE-85D4D45A8F1A}" srcId="{2C5BD05D-E057-40F3-9AE5-39A0EA2F1DA1}" destId="{37341719-8FFD-4852-832B-C4FD1094F824}" srcOrd="3" destOrd="0" parTransId="{8FEB0079-A70F-4454-9355-F091E99097AD}" sibTransId="{745784A0-763F-46EB-A7BA-D5FAFAE72E1F}"/>
    <dgm:cxn modelId="{2E1CF6E5-4FDC-4BB5-87A1-DE45D7BE3D22}" srcId="{2C5BD05D-E057-40F3-9AE5-39A0EA2F1DA1}" destId="{B98FA4B9-2C96-473D-9F69-E36773A8278C}" srcOrd="0" destOrd="0" parTransId="{8E75A087-0F3C-44B0-88BE-D6CFD0324B9B}" sibTransId="{F0C380F5-DCD6-4862-9892-71192DA2AD8A}"/>
    <dgm:cxn modelId="{34DEC3C8-7796-4F9F-95E8-931594C4D505}" type="presParOf" srcId="{DA881D1B-9286-4D7D-B511-E6A6E4AB8290}" destId="{27473B6A-2F1C-4903-98A4-0DD5946DA85F}" srcOrd="0" destOrd="0" presId="urn:microsoft.com/office/officeart/2005/8/layout/venn3"/>
    <dgm:cxn modelId="{8A358CE6-C8ED-4FA5-8FF4-1BBDA4AAA785}" type="presParOf" srcId="{DA881D1B-9286-4D7D-B511-E6A6E4AB8290}" destId="{3A3D9E78-A397-4FB3-8186-F357AABD8BC5}" srcOrd="1" destOrd="0" presId="urn:microsoft.com/office/officeart/2005/8/layout/venn3"/>
    <dgm:cxn modelId="{13C36E72-65E2-4F59-BFF6-A104A2F039A9}" type="presParOf" srcId="{DA881D1B-9286-4D7D-B511-E6A6E4AB8290}" destId="{66A46F09-5CFC-4055-9729-91E60E5A8174}" srcOrd="2" destOrd="0" presId="urn:microsoft.com/office/officeart/2005/8/layout/venn3"/>
    <dgm:cxn modelId="{A77AC5E0-87B0-4A4B-A130-8DA170F827EB}" type="presParOf" srcId="{DA881D1B-9286-4D7D-B511-E6A6E4AB8290}" destId="{B1745F69-E912-444A-B9FF-CBEF4567F7E8}" srcOrd="3" destOrd="0" presId="urn:microsoft.com/office/officeart/2005/8/layout/venn3"/>
    <dgm:cxn modelId="{AC3F1589-7536-49DD-8F53-52A9557EF773}" type="presParOf" srcId="{DA881D1B-9286-4D7D-B511-E6A6E4AB8290}" destId="{19C0EB7C-2A03-4899-B272-EA9E95297123}" srcOrd="4" destOrd="0" presId="urn:microsoft.com/office/officeart/2005/8/layout/venn3"/>
    <dgm:cxn modelId="{4B01EB47-0A33-4F7D-BAC0-68D9C0DE58D0}" type="presParOf" srcId="{DA881D1B-9286-4D7D-B511-E6A6E4AB8290}" destId="{8918F888-3BF8-4C47-A1E1-8AED6856C62E}" srcOrd="5" destOrd="0" presId="urn:microsoft.com/office/officeart/2005/8/layout/venn3"/>
    <dgm:cxn modelId="{A0CB0D8B-37C1-4856-9D00-45F4BBB1EA38}" type="presParOf" srcId="{DA881D1B-9286-4D7D-B511-E6A6E4AB8290}" destId="{5AC036A3-E844-4249-B86B-81B5124AFDDC}"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2FFC8-8F9E-41EB-BB8E-02ACFD2696A0}">
      <dsp:nvSpPr>
        <dsp:cNvPr id="0" name=""/>
        <dsp:cNvSpPr/>
      </dsp:nvSpPr>
      <dsp:spPr>
        <a:xfrm>
          <a:off x="0" y="33362"/>
          <a:ext cx="8229600" cy="4464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85098-8D57-468B-8A21-8E4A7000F16F}">
      <dsp:nvSpPr>
        <dsp:cNvPr id="0" name=""/>
        <dsp:cNvSpPr/>
      </dsp:nvSpPr>
      <dsp:spPr>
        <a:xfrm>
          <a:off x="5423579" y="1149362"/>
          <a:ext cx="1983060" cy="22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9920" rIns="0" bIns="629920" numCol="1" spcCol="1270" anchor="ctr" anchorCtr="0">
          <a:noAutofit/>
        </a:bodyPr>
        <a:lstStyle/>
        <a:p>
          <a:pPr lvl="0" algn="ctr" defTabSz="2755900">
            <a:lnSpc>
              <a:spcPct val="90000"/>
            </a:lnSpc>
            <a:spcBef>
              <a:spcPct val="0"/>
            </a:spcBef>
            <a:spcAft>
              <a:spcPct val="35000"/>
            </a:spcAft>
          </a:pPr>
          <a:r>
            <a:rPr lang="en-US" sz="6200" kern="1200" dirty="0" smtClean="0"/>
            <a:t>3…</a:t>
          </a:r>
          <a:endParaRPr lang="en-US" sz="6200" kern="1200" dirty="0"/>
        </a:p>
      </dsp:txBody>
      <dsp:txXfrm>
        <a:off x="5423579" y="1149362"/>
        <a:ext cx="1983060" cy="2232000"/>
      </dsp:txXfrm>
    </dsp:sp>
    <dsp:sp modelId="{4B386935-1DEA-4412-8D9D-26BB212B40D5}">
      <dsp:nvSpPr>
        <dsp:cNvPr id="0" name=""/>
        <dsp:cNvSpPr/>
      </dsp:nvSpPr>
      <dsp:spPr>
        <a:xfrm>
          <a:off x="3043907" y="1149362"/>
          <a:ext cx="1983060" cy="22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9920" rIns="0" bIns="629920" numCol="1" spcCol="1270" anchor="ctr" anchorCtr="0">
          <a:noAutofit/>
        </a:bodyPr>
        <a:lstStyle/>
        <a:p>
          <a:pPr lvl="0" algn="ctr" defTabSz="2755900">
            <a:lnSpc>
              <a:spcPct val="90000"/>
            </a:lnSpc>
            <a:spcBef>
              <a:spcPct val="0"/>
            </a:spcBef>
            <a:spcAft>
              <a:spcPct val="35000"/>
            </a:spcAft>
          </a:pPr>
          <a:r>
            <a:rPr lang="en-US" sz="6200" kern="1200" dirty="0" smtClean="0"/>
            <a:t>2</a:t>
          </a:r>
          <a:endParaRPr lang="en-US" sz="6200" kern="1200" dirty="0"/>
        </a:p>
      </dsp:txBody>
      <dsp:txXfrm>
        <a:off x="3043907" y="1149362"/>
        <a:ext cx="1983060" cy="2232000"/>
      </dsp:txXfrm>
    </dsp:sp>
    <dsp:sp modelId="{D0BEFBDD-0EC9-4CC6-908F-614C1AF95E91}">
      <dsp:nvSpPr>
        <dsp:cNvPr id="0" name=""/>
        <dsp:cNvSpPr/>
      </dsp:nvSpPr>
      <dsp:spPr>
        <a:xfrm>
          <a:off x="664234" y="1149362"/>
          <a:ext cx="1983060" cy="22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9920" rIns="0" bIns="629920" numCol="1" spcCol="1270" anchor="ctr" anchorCtr="0">
          <a:noAutofit/>
        </a:bodyPr>
        <a:lstStyle/>
        <a:p>
          <a:pPr lvl="0" algn="ctr" defTabSz="2755900">
            <a:lnSpc>
              <a:spcPct val="90000"/>
            </a:lnSpc>
            <a:spcBef>
              <a:spcPct val="0"/>
            </a:spcBef>
            <a:spcAft>
              <a:spcPct val="35000"/>
            </a:spcAft>
          </a:pPr>
          <a:r>
            <a:rPr lang="en-US" sz="6200" kern="1200" dirty="0" smtClean="0"/>
            <a:t>1</a:t>
          </a:r>
          <a:endParaRPr lang="en-US" sz="6200" kern="1200" dirty="0"/>
        </a:p>
      </dsp:txBody>
      <dsp:txXfrm>
        <a:off x="664234" y="1149362"/>
        <a:ext cx="1983060" cy="223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73B6A-2F1C-4903-98A4-0DD5946DA85F}">
      <dsp:nvSpPr>
        <dsp:cNvPr id="0" name=""/>
        <dsp:cNvSpPr/>
      </dsp:nvSpPr>
      <dsp:spPr>
        <a:xfrm>
          <a:off x="4304109" y="906397"/>
          <a:ext cx="1791890" cy="2275253"/>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98614" tIns="17780" rIns="98614"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2">
                  <a:lumMod val="10000"/>
                </a:schemeClr>
              </a:solidFill>
            </a:rPr>
            <a:t>Mi Bridges</a:t>
          </a:r>
        </a:p>
        <a:p>
          <a:pPr lvl="0" algn="ctr" defTabSz="622300">
            <a:lnSpc>
              <a:spcPct val="90000"/>
            </a:lnSpc>
            <a:spcBef>
              <a:spcPct val="0"/>
            </a:spcBef>
            <a:spcAft>
              <a:spcPct val="35000"/>
            </a:spcAft>
          </a:pPr>
          <a:r>
            <a:rPr lang="en-US" sz="1400" b="1" kern="1200" dirty="0">
              <a:solidFill>
                <a:schemeClr val="bg2">
                  <a:lumMod val="10000"/>
                </a:schemeClr>
              </a:solidFill>
            </a:rPr>
            <a:t>Health Plans</a:t>
          </a:r>
        </a:p>
        <a:p>
          <a:pPr lvl="0" algn="ctr" defTabSz="622300">
            <a:lnSpc>
              <a:spcPct val="90000"/>
            </a:lnSpc>
            <a:spcBef>
              <a:spcPct val="0"/>
            </a:spcBef>
            <a:spcAft>
              <a:spcPct val="35000"/>
            </a:spcAft>
          </a:pPr>
          <a:r>
            <a:rPr lang="en-US" sz="1400" b="1" kern="1200" dirty="0">
              <a:solidFill>
                <a:schemeClr val="bg2">
                  <a:lumMod val="10000"/>
                </a:schemeClr>
              </a:solidFill>
            </a:rPr>
            <a:t>211</a:t>
          </a:r>
        </a:p>
        <a:p>
          <a:pPr lvl="0" algn="ctr" defTabSz="622300">
            <a:lnSpc>
              <a:spcPct val="90000"/>
            </a:lnSpc>
            <a:spcBef>
              <a:spcPct val="0"/>
            </a:spcBef>
            <a:spcAft>
              <a:spcPct val="35000"/>
            </a:spcAft>
          </a:pPr>
          <a:r>
            <a:rPr lang="en-US" sz="1400" b="1" kern="1200" dirty="0">
              <a:solidFill>
                <a:schemeClr val="bg2">
                  <a:lumMod val="10000"/>
                </a:schemeClr>
              </a:solidFill>
            </a:rPr>
            <a:t>MIHP</a:t>
          </a:r>
        </a:p>
      </dsp:txBody>
      <dsp:txXfrm>
        <a:off x="4566525" y="1239600"/>
        <a:ext cx="1267058" cy="1608847"/>
      </dsp:txXfrm>
    </dsp:sp>
    <dsp:sp modelId="{66A46F09-5CFC-4055-9729-91E60E5A8174}">
      <dsp:nvSpPr>
        <dsp:cNvPr id="0" name=""/>
        <dsp:cNvSpPr/>
      </dsp:nvSpPr>
      <dsp:spPr>
        <a:xfrm>
          <a:off x="2819802" y="910894"/>
          <a:ext cx="1791890" cy="2181107"/>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98614" tIns="17780" rIns="98614"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2">
                  <a:lumMod val="10000"/>
                </a:schemeClr>
              </a:solidFill>
            </a:rPr>
            <a:t>MDHHS</a:t>
          </a:r>
        </a:p>
        <a:p>
          <a:pPr lvl="0" algn="ctr" defTabSz="622300">
            <a:lnSpc>
              <a:spcPct val="90000"/>
            </a:lnSpc>
            <a:spcBef>
              <a:spcPct val="0"/>
            </a:spcBef>
            <a:spcAft>
              <a:spcPct val="35000"/>
            </a:spcAft>
          </a:pPr>
          <a:r>
            <a:rPr lang="en-US" sz="1400" b="1" kern="1200" dirty="0">
              <a:solidFill>
                <a:schemeClr val="bg2">
                  <a:lumMod val="10000"/>
                </a:schemeClr>
              </a:solidFill>
            </a:rPr>
            <a:t>Housing</a:t>
          </a:r>
        </a:p>
        <a:p>
          <a:pPr lvl="0" algn="ctr" defTabSz="622300">
            <a:lnSpc>
              <a:spcPct val="90000"/>
            </a:lnSpc>
            <a:spcBef>
              <a:spcPct val="0"/>
            </a:spcBef>
            <a:spcAft>
              <a:spcPct val="35000"/>
            </a:spcAft>
          </a:pPr>
          <a:r>
            <a:rPr lang="en-US" sz="1200" b="1" kern="1200" dirty="0" smtClean="0">
              <a:solidFill>
                <a:schemeClr val="bg2">
                  <a:lumMod val="10000"/>
                </a:schemeClr>
              </a:solidFill>
            </a:rPr>
            <a:t>Transportation</a:t>
          </a:r>
          <a:endParaRPr lang="en-US" sz="1200" b="1" kern="1200" dirty="0">
            <a:solidFill>
              <a:schemeClr val="bg2">
                <a:lumMod val="10000"/>
              </a:schemeClr>
            </a:solidFill>
          </a:endParaRPr>
        </a:p>
        <a:p>
          <a:pPr lvl="0" algn="ctr" defTabSz="622300">
            <a:lnSpc>
              <a:spcPct val="90000"/>
            </a:lnSpc>
            <a:spcBef>
              <a:spcPct val="0"/>
            </a:spcBef>
            <a:spcAft>
              <a:spcPct val="35000"/>
            </a:spcAft>
          </a:pPr>
          <a:r>
            <a:rPr lang="en-US" sz="1200" b="1" kern="1200" dirty="0">
              <a:solidFill>
                <a:schemeClr val="bg2">
                  <a:lumMod val="10000"/>
                </a:schemeClr>
              </a:solidFill>
            </a:rPr>
            <a:t>Area Agency on Aging</a:t>
          </a:r>
        </a:p>
        <a:p>
          <a:pPr lvl="0" algn="ctr" defTabSz="622300">
            <a:lnSpc>
              <a:spcPct val="90000"/>
            </a:lnSpc>
            <a:spcBef>
              <a:spcPct val="0"/>
            </a:spcBef>
            <a:spcAft>
              <a:spcPct val="35000"/>
            </a:spcAft>
          </a:pPr>
          <a:r>
            <a:rPr lang="en-US" sz="1400" b="1" kern="1200" dirty="0">
              <a:solidFill>
                <a:schemeClr val="bg2">
                  <a:lumMod val="10000"/>
                </a:schemeClr>
              </a:solidFill>
            </a:rPr>
            <a:t>Food Pantry</a:t>
          </a:r>
        </a:p>
        <a:p>
          <a:pPr lvl="0" algn="ctr" defTabSz="622300">
            <a:lnSpc>
              <a:spcPct val="90000"/>
            </a:lnSpc>
            <a:spcBef>
              <a:spcPct val="0"/>
            </a:spcBef>
            <a:spcAft>
              <a:spcPct val="35000"/>
            </a:spcAft>
          </a:pPr>
          <a:r>
            <a:rPr lang="en-US" sz="1400" b="1" kern="1200" dirty="0">
              <a:solidFill>
                <a:schemeClr val="bg2">
                  <a:lumMod val="10000"/>
                </a:schemeClr>
              </a:solidFill>
            </a:rPr>
            <a:t>Churches</a:t>
          </a:r>
        </a:p>
      </dsp:txBody>
      <dsp:txXfrm>
        <a:off x="3082218" y="1230310"/>
        <a:ext cx="1267058" cy="1542275"/>
      </dsp:txXfrm>
    </dsp:sp>
    <dsp:sp modelId="{19C0EB7C-2A03-4899-B272-EA9E95297123}">
      <dsp:nvSpPr>
        <dsp:cNvPr id="0" name=""/>
        <dsp:cNvSpPr/>
      </dsp:nvSpPr>
      <dsp:spPr>
        <a:xfrm>
          <a:off x="1376882" y="966031"/>
          <a:ext cx="1791890" cy="2192109"/>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98614" tIns="17780" rIns="98614"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2">
                  <a:lumMod val="10000"/>
                </a:schemeClr>
              </a:solidFill>
            </a:rPr>
            <a:t>Acute Care</a:t>
          </a:r>
        </a:p>
        <a:p>
          <a:pPr lvl="0" algn="ctr" defTabSz="622300">
            <a:lnSpc>
              <a:spcPct val="90000"/>
            </a:lnSpc>
            <a:spcBef>
              <a:spcPct val="0"/>
            </a:spcBef>
            <a:spcAft>
              <a:spcPct val="35000"/>
            </a:spcAft>
          </a:pPr>
          <a:r>
            <a:rPr lang="en-US" sz="1400" b="1" kern="1200" dirty="0">
              <a:solidFill>
                <a:schemeClr val="bg2">
                  <a:lumMod val="10000"/>
                </a:schemeClr>
              </a:solidFill>
            </a:rPr>
            <a:t>Skilled Care</a:t>
          </a:r>
        </a:p>
        <a:p>
          <a:pPr lvl="0" algn="ctr" defTabSz="622300">
            <a:lnSpc>
              <a:spcPct val="90000"/>
            </a:lnSpc>
            <a:spcBef>
              <a:spcPct val="0"/>
            </a:spcBef>
            <a:spcAft>
              <a:spcPct val="35000"/>
            </a:spcAft>
          </a:pPr>
          <a:r>
            <a:rPr lang="en-US" sz="1400" b="1" kern="1200" dirty="0">
              <a:solidFill>
                <a:schemeClr val="bg2">
                  <a:lumMod val="10000"/>
                </a:schemeClr>
              </a:solidFill>
            </a:rPr>
            <a:t>Mental Health</a:t>
          </a:r>
        </a:p>
        <a:p>
          <a:pPr lvl="0" algn="ctr" defTabSz="622300">
            <a:lnSpc>
              <a:spcPct val="90000"/>
            </a:lnSpc>
            <a:spcBef>
              <a:spcPct val="0"/>
            </a:spcBef>
            <a:spcAft>
              <a:spcPct val="35000"/>
            </a:spcAft>
          </a:pPr>
          <a:r>
            <a:rPr lang="en-US" sz="1400" b="1" kern="1200" dirty="0">
              <a:solidFill>
                <a:schemeClr val="bg2">
                  <a:lumMod val="10000"/>
                </a:schemeClr>
              </a:solidFill>
            </a:rPr>
            <a:t>Homecare</a:t>
          </a:r>
        </a:p>
        <a:p>
          <a:pPr lvl="0" algn="ctr" defTabSz="622300">
            <a:lnSpc>
              <a:spcPct val="90000"/>
            </a:lnSpc>
            <a:spcBef>
              <a:spcPct val="0"/>
            </a:spcBef>
            <a:spcAft>
              <a:spcPct val="35000"/>
            </a:spcAft>
          </a:pPr>
          <a:r>
            <a:rPr lang="en-US" sz="1400" b="1" kern="1200" dirty="0">
              <a:solidFill>
                <a:schemeClr val="bg2">
                  <a:lumMod val="10000"/>
                </a:schemeClr>
              </a:solidFill>
            </a:rPr>
            <a:t>Specialists</a:t>
          </a:r>
        </a:p>
        <a:p>
          <a:pPr lvl="0" algn="ctr" defTabSz="622300">
            <a:lnSpc>
              <a:spcPct val="90000"/>
            </a:lnSpc>
            <a:spcBef>
              <a:spcPct val="0"/>
            </a:spcBef>
            <a:spcAft>
              <a:spcPct val="35000"/>
            </a:spcAft>
          </a:pPr>
          <a:r>
            <a:rPr lang="en-US" sz="1400" b="1" kern="1200" dirty="0">
              <a:solidFill>
                <a:schemeClr val="bg2">
                  <a:lumMod val="10000"/>
                </a:schemeClr>
              </a:solidFill>
            </a:rPr>
            <a:t>Paramedic </a:t>
          </a:r>
        </a:p>
        <a:p>
          <a:pPr lvl="0" algn="ctr" defTabSz="622300">
            <a:lnSpc>
              <a:spcPct val="90000"/>
            </a:lnSpc>
            <a:spcBef>
              <a:spcPct val="0"/>
            </a:spcBef>
            <a:spcAft>
              <a:spcPct val="35000"/>
            </a:spcAft>
          </a:pPr>
          <a:endParaRPr lang="en-US" sz="1400" kern="1200" dirty="0"/>
        </a:p>
      </dsp:txBody>
      <dsp:txXfrm>
        <a:off x="1639298" y="1287058"/>
        <a:ext cx="1267058" cy="1550055"/>
      </dsp:txXfrm>
    </dsp:sp>
    <dsp:sp modelId="{5AC036A3-E844-4249-B86B-81B5124AFDDC}">
      <dsp:nvSpPr>
        <dsp:cNvPr id="0" name=""/>
        <dsp:cNvSpPr/>
      </dsp:nvSpPr>
      <dsp:spPr>
        <a:xfrm>
          <a:off x="0" y="995848"/>
          <a:ext cx="1791890" cy="2050119"/>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98614" tIns="17780" rIns="98614" bIns="17780" numCol="1" spcCol="1270" anchor="ctr" anchorCtr="0">
          <a:noAutofit/>
        </a:bodyPr>
        <a:lstStyle/>
        <a:p>
          <a:pPr lvl="0" algn="ctr" defTabSz="622300">
            <a:lnSpc>
              <a:spcPct val="100000"/>
            </a:lnSpc>
            <a:spcBef>
              <a:spcPct val="0"/>
            </a:spcBef>
            <a:spcAft>
              <a:spcPct val="35000"/>
            </a:spcAft>
          </a:pPr>
          <a:r>
            <a:rPr lang="en-US" sz="1400" kern="1200" dirty="0"/>
            <a:t> </a:t>
          </a:r>
        </a:p>
        <a:p>
          <a:pPr lvl="0" algn="ctr" defTabSz="622300">
            <a:lnSpc>
              <a:spcPct val="100000"/>
            </a:lnSpc>
            <a:spcBef>
              <a:spcPct val="0"/>
            </a:spcBef>
            <a:spcAft>
              <a:spcPct val="35000"/>
            </a:spcAft>
          </a:pPr>
          <a:endParaRPr lang="en-US" sz="1400" kern="1200" dirty="0"/>
        </a:p>
        <a:p>
          <a:pPr lvl="0" algn="ctr" defTabSz="622300">
            <a:lnSpc>
              <a:spcPct val="100000"/>
            </a:lnSpc>
            <a:spcBef>
              <a:spcPct val="0"/>
            </a:spcBef>
            <a:spcAft>
              <a:spcPct val="35000"/>
            </a:spcAft>
          </a:pPr>
          <a:r>
            <a:rPr lang="en-US" sz="1400" b="1" kern="1200" dirty="0">
              <a:solidFill>
                <a:schemeClr val="bg2">
                  <a:lumMod val="10000"/>
                </a:schemeClr>
              </a:solidFill>
            </a:rPr>
            <a:t>RN</a:t>
          </a:r>
        </a:p>
        <a:p>
          <a:pPr lvl="0" algn="ctr" defTabSz="622300">
            <a:lnSpc>
              <a:spcPct val="100000"/>
            </a:lnSpc>
            <a:spcBef>
              <a:spcPct val="0"/>
            </a:spcBef>
            <a:spcAft>
              <a:spcPct val="35000"/>
            </a:spcAft>
          </a:pPr>
          <a:r>
            <a:rPr lang="en-US" sz="1400" b="1" kern="1200" dirty="0">
              <a:solidFill>
                <a:schemeClr val="bg2">
                  <a:lumMod val="10000"/>
                </a:schemeClr>
              </a:solidFill>
            </a:rPr>
            <a:t>Social Worker</a:t>
          </a:r>
        </a:p>
        <a:p>
          <a:pPr lvl="0" algn="ctr" defTabSz="622300">
            <a:lnSpc>
              <a:spcPct val="100000"/>
            </a:lnSpc>
            <a:spcBef>
              <a:spcPct val="0"/>
            </a:spcBef>
            <a:spcAft>
              <a:spcPct val="35000"/>
            </a:spcAft>
          </a:pPr>
          <a:r>
            <a:rPr lang="en-US" sz="1400" b="1" kern="1200" dirty="0">
              <a:solidFill>
                <a:schemeClr val="bg2">
                  <a:lumMod val="10000"/>
                </a:schemeClr>
              </a:solidFill>
            </a:rPr>
            <a:t>Pharmacist</a:t>
          </a:r>
        </a:p>
        <a:p>
          <a:pPr lvl="0" algn="ctr" defTabSz="622300">
            <a:lnSpc>
              <a:spcPct val="100000"/>
            </a:lnSpc>
            <a:spcBef>
              <a:spcPct val="0"/>
            </a:spcBef>
            <a:spcAft>
              <a:spcPct val="35000"/>
            </a:spcAft>
          </a:pPr>
          <a:r>
            <a:rPr lang="en-US" sz="1400" b="1" kern="1200" dirty="0">
              <a:solidFill>
                <a:schemeClr val="bg2">
                  <a:lumMod val="10000"/>
                </a:schemeClr>
              </a:solidFill>
            </a:rPr>
            <a:t>Community Health Worker</a:t>
          </a:r>
        </a:p>
        <a:p>
          <a:pPr lvl="0" algn="ctr" defTabSz="622300">
            <a:lnSpc>
              <a:spcPct val="100000"/>
            </a:lnSpc>
            <a:spcBef>
              <a:spcPct val="0"/>
            </a:spcBef>
            <a:spcAft>
              <a:spcPct val="35000"/>
            </a:spcAft>
          </a:pPr>
          <a:r>
            <a:rPr lang="en-US" sz="1400" b="1" kern="1200" dirty="0">
              <a:solidFill>
                <a:schemeClr val="bg2">
                  <a:lumMod val="10000"/>
                </a:schemeClr>
              </a:solidFill>
            </a:rPr>
            <a:t>Educators</a:t>
          </a:r>
        </a:p>
        <a:p>
          <a:pPr lvl="0" algn="ctr" defTabSz="622300">
            <a:lnSpc>
              <a:spcPct val="100000"/>
            </a:lnSpc>
            <a:spcBef>
              <a:spcPct val="0"/>
            </a:spcBef>
            <a:spcAft>
              <a:spcPct val="35000"/>
            </a:spcAft>
          </a:pPr>
          <a:endParaRPr lang="en-US" sz="1400" kern="1200" dirty="0"/>
        </a:p>
        <a:p>
          <a:pPr lvl="0" algn="ctr" defTabSz="622300">
            <a:lnSpc>
              <a:spcPct val="100000"/>
            </a:lnSpc>
            <a:spcBef>
              <a:spcPct val="0"/>
            </a:spcBef>
            <a:spcAft>
              <a:spcPct val="35000"/>
            </a:spcAft>
          </a:pPr>
          <a:endParaRPr lang="en-US" sz="900" kern="1200" dirty="0"/>
        </a:p>
        <a:p>
          <a:pPr lvl="0" algn="ctr" defTabSz="622300">
            <a:lnSpc>
              <a:spcPct val="100000"/>
            </a:lnSpc>
            <a:spcBef>
              <a:spcPct val="0"/>
            </a:spcBef>
            <a:spcAft>
              <a:spcPct val="35000"/>
            </a:spcAft>
          </a:pPr>
          <a:endParaRPr lang="en-US" sz="900" kern="1200" dirty="0"/>
        </a:p>
      </dsp:txBody>
      <dsp:txXfrm>
        <a:off x="262416" y="1296081"/>
        <a:ext cx="1267058" cy="14496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B6F7398B-F308-4214-8ECB-3F34578DE92C}" type="datetimeFigureOut">
              <a:rPr lang="en-US" smtClean="0"/>
              <a:t>9/23/2019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F65EADDB-BBE5-40A8-931F-7C6D096C22A9}" type="slidenum">
              <a:rPr lang="en-US" smtClean="0"/>
              <a:t>‹#›</a:t>
            </a:fld>
            <a:endParaRPr lang="en-US"/>
          </a:p>
        </p:txBody>
      </p:sp>
    </p:spTree>
    <p:extLst>
      <p:ext uri="{BB962C8B-B14F-4D97-AF65-F5344CB8AC3E}">
        <p14:creationId xmlns:p14="http://schemas.microsoft.com/office/powerpoint/2010/main" val="288624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88716E7-7F68-2849-A621-0957A15E9333}" type="datetimeFigureOut">
              <a:rPr lang="en-US" smtClean="0"/>
              <a:t>9/23/2019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6BC81E9-723B-8147-B21A-BF09A793F99F}" type="slidenum">
              <a:rPr lang="en-US" smtClean="0"/>
              <a:t>‹#›</a:t>
            </a:fld>
            <a:endParaRPr lang="en-US"/>
          </a:p>
        </p:txBody>
      </p:sp>
    </p:spTree>
    <p:extLst>
      <p:ext uri="{BB962C8B-B14F-4D97-AF65-F5344CB8AC3E}">
        <p14:creationId xmlns:p14="http://schemas.microsoft.com/office/powerpoint/2010/main" val="338829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improvingchroniccare.org/downloads/selfmanagement_support_toolkit_for_clinicians_2012_update.pdf"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Location of bathrooms etc.</a:t>
            </a:r>
          </a:p>
          <a:p>
            <a:pPr marL="171450" indent="-171450">
              <a:buFont typeface="Arial" panose="020B0604020202020204" pitchFamily="34" charset="0"/>
              <a:buChar char="•"/>
            </a:pPr>
            <a:r>
              <a:rPr lang="en-US" dirty="0" smtClean="0"/>
              <a:t>Facilitators</a:t>
            </a:r>
            <a:r>
              <a:rPr lang="en-US" baseline="0" dirty="0" smtClean="0"/>
              <a:t> introduce themselves</a:t>
            </a:r>
          </a:p>
          <a:p>
            <a:pPr marL="171450" indent="-171450">
              <a:buFont typeface="Arial" panose="020B0604020202020204" pitchFamily="34" charset="0"/>
              <a:buChar char="•"/>
            </a:pPr>
            <a:r>
              <a:rPr lang="en-US" baseline="0" dirty="0" smtClean="0"/>
              <a:t>Acknowledge the hard work done with the self study portion of the class. Let learners know that we will building on the self study material through the class today</a:t>
            </a:r>
          </a:p>
          <a:p>
            <a:pPr marL="171450" indent="-171450">
              <a:buFont typeface="Arial" panose="020B0604020202020204" pitchFamily="34" charset="0"/>
              <a:buChar char="•"/>
            </a:pPr>
            <a:r>
              <a:rPr lang="en-US" baseline="0" dirty="0" smtClean="0"/>
              <a:t>Direct attendees to the notecards on their tables. These should be used throughout the day for attendees to write questions. Place them at designated spot in the room and try to answer them during the training. If unable to answer during the training day, follow up with emails to all with the questions and answers</a:t>
            </a:r>
            <a:endParaRPr lang="en-US" dirty="0"/>
          </a:p>
        </p:txBody>
      </p:sp>
    </p:spTree>
    <p:extLst>
      <p:ext uri="{BB962C8B-B14F-4D97-AF65-F5344CB8AC3E}">
        <p14:creationId xmlns:p14="http://schemas.microsoft.com/office/powerpoint/2010/main" val="3200914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participants that this is what we will be</a:t>
            </a:r>
            <a:r>
              <a:rPr lang="en-US" baseline="0" dirty="0" smtClean="0"/>
              <a:t> learning about throughout the day</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17</a:t>
            </a:fld>
            <a:endParaRPr lang="en-US"/>
          </a:p>
        </p:txBody>
      </p:sp>
    </p:spTree>
    <p:extLst>
      <p:ext uri="{BB962C8B-B14F-4D97-AF65-F5344CB8AC3E}">
        <p14:creationId xmlns:p14="http://schemas.microsoft.com/office/powerpoint/2010/main" val="407327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D8577-7006-4A8C-A2F1-71A7A3647B77}" type="slidenum">
              <a:rPr lang="en-US" altLang="en-US"/>
              <a:pPr/>
              <a:t>18</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70760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 test question</a:t>
            </a:r>
          </a:p>
          <a:p>
            <a:pPr lvl="0"/>
            <a:r>
              <a:rPr lang="en-US" sz="1200" kern="1200" dirty="0" smtClean="0">
                <a:solidFill>
                  <a:schemeClr val="tx1"/>
                </a:solidFill>
                <a:effectLst/>
                <a:latin typeface="+mn-lt"/>
                <a:ea typeface="+mn-ea"/>
                <a:cs typeface="+mn-cs"/>
              </a:rPr>
              <a:t>The six principles of self-management include which of the following:</a:t>
            </a:r>
          </a:p>
          <a:p>
            <a:pPr marL="1143000" lvl="2" indent="-228600">
              <a:buFont typeface="+mj-lt"/>
              <a:buAutoNum type="alphaLcPeriod"/>
            </a:pPr>
            <a:r>
              <a:rPr lang="en-US" sz="1200" kern="1200" dirty="0" smtClean="0">
                <a:solidFill>
                  <a:schemeClr val="tx1"/>
                </a:solidFill>
                <a:effectLst/>
                <a:latin typeface="+mn-lt"/>
                <a:ea typeface="+mn-ea"/>
                <a:cs typeface="+mn-cs"/>
              </a:rPr>
              <a:t>Knowledge of my condition</a:t>
            </a:r>
          </a:p>
          <a:p>
            <a:pPr marL="1143000" lvl="2" indent="-228600">
              <a:buFont typeface="+mj-lt"/>
              <a:buAutoNum type="alphaLcPeriod"/>
            </a:pPr>
            <a:r>
              <a:rPr lang="en-US" sz="1200" kern="1200" dirty="0" smtClean="0">
                <a:solidFill>
                  <a:schemeClr val="tx1"/>
                </a:solidFill>
                <a:effectLst/>
                <a:latin typeface="+mn-lt"/>
                <a:ea typeface="+mn-ea"/>
                <a:cs typeface="+mn-cs"/>
              </a:rPr>
              <a:t>Following a plan of care</a:t>
            </a:r>
          </a:p>
          <a:p>
            <a:pPr marL="1143000" lvl="2" indent="-228600">
              <a:buFont typeface="+mj-lt"/>
              <a:buAutoNum type="alphaLcPeriod"/>
            </a:pPr>
            <a:r>
              <a:rPr lang="en-US" sz="1200" kern="1200" dirty="0" smtClean="0">
                <a:solidFill>
                  <a:schemeClr val="tx1"/>
                </a:solidFill>
                <a:effectLst/>
                <a:latin typeface="+mn-lt"/>
                <a:ea typeface="+mn-ea"/>
                <a:cs typeface="+mn-cs"/>
              </a:rPr>
              <a:t>Actively participating in decision making </a:t>
            </a:r>
          </a:p>
          <a:p>
            <a:pPr marL="1143000" lvl="2" indent="-228600">
              <a:buFont typeface="+mj-lt"/>
              <a:buAutoNum type="alphaLcPeriod"/>
            </a:pPr>
            <a:r>
              <a:rPr lang="en-US" sz="1200" kern="1200" dirty="0" smtClean="0">
                <a:solidFill>
                  <a:schemeClr val="tx1"/>
                </a:solidFill>
                <a:effectLst/>
                <a:latin typeface="+mn-lt"/>
                <a:ea typeface="+mn-ea"/>
                <a:cs typeface="+mn-cs"/>
              </a:rPr>
              <a:t>Monitoring and managing my signs and symptoms</a:t>
            </a:r>
          </a:p>
          <a:p>
            <a:pPr marL="1143000" lvl="2" indent="-228600">
              <a:buFont typeface="+mj-lt"/>
              <a:buAutoNum type="alphaLcPeriod"/>
            </a:pPr>
            <a:r>
              <a:rPr lang="en-US" sz="1200" kern="1200" dirty="0" smtClean="0">
                <a:solidFill>
                  <a:schemeClr val="tx1"/>
                </a:solidFill>
                <a:effectLst/>
                <a:latin typeface="+mn-lt"/>
                <a:ea typeface="+mn-ea"/>
                <a:cs typeface="+mn-cs"/>
              </a:rPr>
              <a:t>Managing impact on physical, emotional and social life</a:t>
            </a:r>
          </a:p>
          <a:p>
            <a:pPr marL="1143000" lvl="2" indent="-228600">
              <a:buFont typeface="+mj-lt"/>
              <a:buAutoNum type="alphaLcPeriod"/>
            </a:pPr>
            <a:r>
              <a:rPr lang="en-US" sz="1200" kern="1200" dirty="0" smtClean="0">
                <a:solidFill>
                  <a:schemeClr val="tx1"/>
                </a:solidFill>
                <a:effectLst/>
                <a:latin typeface="+mn-lt"/>
                <a:ea typeface="+mn-ea"/>
                <a:cs typeface="+mn-cs"/>
              </a:rPr>
              <a:t>Adopting a life style that promotes healthy behavior</a:t>
            </a:r>
          </a:p>
          <a:p>
            <a:pPr lvl="1"/>
            <a:r>
              <a:rPr lang="en-US" sz="1200" kern="1200" dirty="0" smtClean="0">
                <a:solidFill>
                  <a:schemeClr val="tx1"/>
                </a:solidFill>
                <a:effectLst/>
                <a:latin typeface="+mn-lt"/>
                <a:ea typeface="+mn-ea"/>
                <a:cs typeface="+mn-cs"/>
              </a:rPr>
              <a:t>a, c, d and e only </a:t>
            </a:r>
          </a:p>
          <a:p>
            <a:pPr lvl="1"/>
            <a:r>
              <a:rPr lang="en-US" sz="1200" kern="1200" dirty="0" smtClean="0">
                <a:solidFill>
                  <a:schemeClr val="tx1"/>
                </a:solidFill>
                <a:effectLst/>
                <a:latin typeface="+mn-lt"/>
                <a:ea typeface="+mn-ea"/>
                <a:cs typeface="+mn-cs"/>
              </a:rPr>
              <a:t>a, b, and c only </a:t>
            </a:r>
          </a:p>
          <a:p>
            <a:pPr lvl="1"/>
            <a:r>
              <a:rPr lang="en-US" sz="1200" kern="1200" dirty="0" smtClean="0">
                <a:solidFill>
                  <a:schemeClr val="tx1"/>
                </a:solidFill>
                <a:effectLst/>
                <a:latin typeface="+mn-lt"/>
                <a:ea typeface="+mn-ea"/>
                <a:cs typeface="+mn-cs"/>
              </a:rPr>
              <a:t>b and c only </a:t>
            </a:r>
          </a:p>
          <a:p>
            <a:pPr lvl="1"/>
            <a:r>
              <a:rPr lang="en-US" sz="1200" b="1" i="1" kern="1200" dirty="0" smtClean="0">
                <a:solidFill>
                  <a:schemeClr val="tx1"/>
                </a:solidFill>
                <a:effectLst/>
                <a:latin typeface="+mn-lt"/>
                <a:ea typeface="+mn-ea"/>
                <a:cs typeface="+mn-cs"/>
              </a:rPr>
              <a:t>All of a, b, c, d, e, and f (in class 6 Principles of Self-Management slide16)</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None of a, b, c, d </a:t>
            </a:r>
          </a:p>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19</a:t>
            </a:fld>
            <a:endParaRPr lang="en-US"/>
          </a:p>
        </p:txBody>
      </p:sp>
    </p:spTree>
    <p:extLst>
      <p:ext uri="{BB962C8B-B14F-4D97-AF65-F5344CB8AC3E}">
        <p14:creationId xmlns:p14="http://schemas.microsoft.com/office/powerpoint/2010/main" val="288398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practice</a:t>
            </a:r>
            <a:r>
              <a:rPr lang="en-US" baseline="0" dirty="0" smtClean="0"/>
              <a:t> team is helping with</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20</a:t>
            </a:fld>
            <a:endParaRPr lang="en-US"/>
          </a:p>
        </p:txBody>
      </p:sp>
    </p:spTree>
    <p:extLst>
      <p:ext uri="{BB962C8B-B14F-4D97-AF65-F5344CB8AC3E}">
        <p14:creationId xmlns:p14="http://schemas.microsoft.com/office/powerpoint/2010/main" val="1351408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attendees name different chronic conditions. Ask for any additional that are not on his slide</a:t>
            </a:r>
          </a:p>
          <a:p>
            <a:r>
              <a:rPr lang="en-US" baseline="0" dirty="0" smtClean="0"/>
              <a:t>Posttest question</a:t>
            </a:r>
          </a:p>
          <a:p>
            <a:pPr lvl="0"/>
            <a:r>
              <a:rPr lang="en-US" sz="1200" kern="1200" dirty="0" smtClean="0">
                <a:solidFill>
                  <a:schemeClr val="tx1"/>
                </a:solidFill>
                <a:effectLst/>
                <a:latin typeface="+mn-lt"/>
                <a:ea typeface="+mn-ea"/>
                <a:cs typeface="+mn-cs"/>
              </a:rPr>
              <a:t>True or False: 6 out of 10 people in the US have a chronic condition and 4 out of 10 have two or more chronic conditions</a:t>
            </a:r>
          </a:p>
          <a:p>
            <a:pPr lvl="2"/>
            <a:r>
              <a:rPr lang="en-US" sz="1200" b="1" i="1" kern="1200" dirty="0" smtClean="0">
                <a:solidFill>
                  <a:schemeClr val="tx1"/>
                </a:solidFill>
                <a:effectLst/>
                <a:latin typeface="+mn-lt"/>
                <a:ea typeface="+mn-ea"/>
                <a:cs typeface="+mn-cs"/>
              </a:rPr>
              <a:t>True (in class slide 21)</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False</a:t>
            </a:r>
          </a:p>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25</a:t>
            </a:fld>
            <a:endParaRPr lang="en-US"/>
          </a:p>
        </p:txBody>
      </p:sp>
    </p:spTree>
    <p:extLst>
      <p:ext uri="{BB962C8B-B14F-4D97-AF65-F5344CB8AC3E}">
        <p14:creationId xmlns:p14="http://schemas.microsoft.com/office/powerpoint/2010/main" val="1958325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noTextEdit="1"/>
          </p:cNvSpPr>
          <p:nvPr>
            <p:ph type="sldImg"/>
          </p:nvPr>
        </p:nvSpPr>
        <p:spPr bwMode="auto">
          <a:xfrm>
            <a:off x="1184275" y="698500"/>
            <a:ext cx="4654550" cy="3490913"/>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43" name="Rectangle 3"/>
          <p:cNvSpPr>
            <a:spLocks noGrp="1" noChangeArrowheads="1"/>
          </p:cNvSpPr>
          <p:nvPr>
            <p:ph type="body" idx="1"/>
          </p:nvPr>
        </p:nvSpPr>
        <p:spPr bwMode="auto">
          <a:xfrm>
            <a:off x="936414" y="4421823"/>
            <a:ext cx="5150273" cy="41890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342266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Rot="1" noChangeAspect="1" noChangeArrowheads="1" noTextEdit="1"/>
          </p:cNvSpPr>
          <p:nvPr>
            <p:ph type="sldImg"/>
          </p:nvPr>
        </p:nvSpPr>
        <p:spPr bwMode="auto">
          <a:xfrm>
            <a:off x="1184275" y="698500"/>
            <a:ext cx="4654550" cy="3490913"/>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3619" name="Rectangle 3"/>
          <p:cNvSpPr>
            <a:spLocks noGrp="1" noChangeArrowheads="1"/>
          </p:cNvSpPr>
          <p:nvPr>
            <p:ph type="body" idx="1"/>
          </p:nvPr>
        </p:nvSpPr>
        <p:spPr bwMode="auto">
          <a:xfrm>
            <a:off x="936414" y="4421823"/>
            <a:ext cx="5150273" cy="41890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100"/>
              <a:t>The essential element of good chronic illness care is a productive interaction, versus current interactions that tend to be frustrating for both patients and providers. An interaction can be a face-to-face visit, a phone call or an email message. Productive means that the work of evidence-based chronic disease care gets done in a systematic way, and patient needs are met. </a:t>
            </a:r>
          </a:p>
          <a:p>
            <a:r>
              <a:rPr lang="en-US" altLang="en-US" sz="1100">
                <a:cs typeface="Arial" panose="020B0604020202020204" pitchFamily="34" charset="0"/>
              </a:rPr>
              <a:t>Wagner EH, Davis C, Schaefer J, Von Korff M, Austin B. A survey of leading chronic disease management programs: Are they consistent with the literature? </a:t>
            </a:r>
            <a:r>
              <a:rPr lang="en-US" altLang="en-US" sz="1100" i="1">
                <a:cs typeface="Arial" panose="020B0604020202020204" pitchFamily="34" charset="0"/>
              </a:rPr>
              <a:t>Managed Care Quarterly.</a:t>
            </a:r>
            <a:r>
              <a:rPr lang="en-US" altLang="en-US" sz="1100">
                <a:cs typeface="Arial" panose="020B0604020202020204" pitchFamily="34" charset="0"/>
              </a:rPr>
              <a:t> 1999; 7(3):56-66</a:t>
            </a:r>
          </a:p>
          <a:p>
            <a:endParaRPr lang="en-US" altLang="en-US" sz="1100" i="1"/>
          </a:p>
        </p:txBody>
      </p:sp>
    </p:spTree>
    <p:extLst>
      <p:ext uri="{BB962C8B-B14F-4D97-AF65-F5344CB8AC3E}">
        <p14:creationId xmlns:p14="http://schemas.microsoft.com/office/powerpoint/2010/main" val="3075086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1026"/>
          <p:cNvSpPr>
            <a:spLocks noGrp="1" noRot="1" noChangeAspect="1" noChangeArrowheads="1" noTextEdit="1"/>
          </p:cNvSpPr>
          <p:nvPr>
            <p:ph type="sldImg"/>
          </p:nvPr>
        </p:nvSpPr>
        <p:spPr bwMode="auto">
          <a:xfrm>
            <a:off x="1184275" y="698500"/>
            <a:ext cx="4654550" cy="3490913"/>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0451" name="Rectangle 1027"/>
          <p:cNvSpPr>
            <a:spLocks noGrp="1" noChangeArrowheads="1"/>
          </p:cNvSpPr>
          <p:nvPr>
            <p:ph type="body" idx="1"/>
          </p:nvPr>
        </p:nvSpPr>
        <p:spPr bwMode="auto">
          <a:xfrm>
            <a:off x="936414" y="4421823"/>
            <a:ext cx="5150273" cy="41890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i="1" dirty="0">
                <a:latin typeface="Arial" panose="020B0604020202020204" pitchFamily="34" charset="0"/>
                <a:cs typeface="Arial" panose="020B0604020202020204" pitchFamily="34" charset="0"/>
              </a:rPr>
              <a:t>We need to help our patients become more involved in their care. We need to allow for cultural and age cohort variations and personal preference in the amount of involvement.  Our interactions need to foster the patient’s sense of control and responsibility.</a:t>
            </a:r>
          </a:p>
          <a:p>
            <a:r>
              <a:rPr lang="en-US" altLang="en-US" dirty="0">
                <a:latin typeface="Arial" panose="020B0604020202020204" pitchFamily="34" charset="0"/>
                <a:cs typeface="Arial" panose="020B0604020202020204" pitchFamily="34" charset="0"/>
              </a:rPr>
              <a:t>Anderson R. Patient empowerment and the traditional medical model: A case of irreconcilable differences? </a:t>
            </a:r>
            <a:r>
              <a:rPr lang="en-US" altLang="en-US" i="1" dirty="0">
                <a:latin typeface="Arial" panose="020B0604020202020204" pitchFamily="34" charset="0"/>
                <a:cs typeface="Arial" panose="020B0604020202020204" pitchFamily="34" charset="0"/>
              </a:rPr>
              <a:t>Diabetes Care.</a:t>
            </a:r>
            <a:r>
              <a:rPr lang="en-US" altLang="en-US" dirty="0">
                <a:latin typeface="Arial" panose="020B0604020202020204" pitchFamily="34" charset="0"/>
                <a:cs typeface="Arial" panose="020B0604020202020204" pitchFamily="34" charset="0"/>
              </a:rPr>
              <a:t> 1995; March. 18(3): 412-415. </a:t>
            </a:r>
          </a:p>
          <a:p>
            <a:r>
              <a:rPr lang="en-US" altLang="en-US" dirty="0">
                <a:latin typeface="Arial" panose="020B0604020202020204" pitchFamily="34" charset="0"/>
                <a:cs typeface="Arial" panose="020B0604020202020204" pitchFamily="34" charset="0"/>
              </a:rPr>
              <a:t>Bodenheimer T, </a:t>
            </a:r>
            <a:r>
              <a:rPr lang="en-US" altLang="en-US" dirty="0" err="1">
                <a:latin typeface="Arial" panose="020B0604020202020204" pitchFamily="34" charset="0"/>
                <a:cs typeface="Arial" panose="020B0604020202020204" pitchFamily="34" charset="0"/>
              </a:rPr>
              <a:t>Lorig</a:t>
            </a:r>
            <a:r>
              <a:rPr lang="en-US" altLang="en-US" dirty="0">
                <a:latin typeface="Arial" panose="020B0604020202020204" pitchFamily="34" charset="0"/>
                <a:cs typeface="Arial" panose="020B0604020202020204" pitchFamily="34" charset="0"/>
              </a:rPr>
              <a:t> K, Holman H, </a:t>
            </a:r>
            <a:r>
              <a:rPr lang="en-US" altLang="en-US" dirty="0" err="1">
                <a:latin typeface="Arial" panose="020B0604020202020204" pitchFamily="34" charset="0"/>
                <a:cs typeface="Arial" panose="020B0604020202020204" pitchFamily="34" charset="0"/>
              </a:rPr>
              <a:t>Grumbach</a:t>
            </a:r>
            <a:r>
              <a:rPr lang="en-US" altLang="en-US" dirty="0">
                <a:latin typeface="Arial" panose="020B0604020202020204" pitchFamily="34" charset="0"/>
                <a:cs typeface="Arial" panose="020B0604020202020204" pitchFamily="34" charset="0"/>
              </a:rPr>
              <a:t> K. Patient self-management of chronic disease in primary care. </a:t>
            </a:r>
            <a:r>
              <a:rPr lang="en-US" altLang="en-US" i="1" dirty="0">
                <a:latin typeface="Arial" panose="020B0604020202020204" pitchFamily="34" charset="0"/>
                <a:cs typeface="Arial" panose="020B0604020202020204" pitchFamily="34" charset="0"/>
              </a:rPr>
              <a:t>JAMA</a:t>
            </a:r>
            <a:r>
              <a:rPr lang="en-US" altLang="en-US" dirty="0">
                <a:latin typeface="Arial" panose="020B0604020202020204" pitchFamily="34" charset="0"/>
                <a:cs typeface="Arial" panose="020B0604020202020204" pitchFamily="34" charset="0"/>
              </a:rPr>
              <a:t>. 2002; November. 288(19):2469-75. </a:t>
            </a:r>
          </a:p>
          <a:p>
            <a:r>
              <a:rPr lang="en-US" altLang="en-US" dirty="0" err="1">
                <a:latin typeface="Arial" panose="020B0604020202020204" pitchFamily="34" charset="0"/>
                <a:cs typeface="Arial" panose="020B0604020202020204" pitchFamily="34" charset="0"/>
              </a:rPr>
              <a:t>Lorig</a:t>
            </a:r>
            <a:r>
              <a:rPr lang="en-US" altLang="en-US" dirty="0">
                <a:latin typeface="Arial" panose="020B0604020202020204" pitchFamily="34" charset="0"/>
                <a:cs typeface="Arial" panose="020B0604020202020204" pitchFamily="34" charset="0"/>
              </a:rPr>
              <a:t> K, Holman H, Sobel D, Laurent D, Gonzalez V, Minor M. </a:t>
            </a:r>
            <a:r>
              <a:rPr lang="en-US" altLang="en-US" i="1" dirty="0">
                <a:latin typeface="Arial" panose="020B0604020202020204" pitchFamily="34" charset="0"/>
                <a:cs typeface="Arial" panose="020B0604020202020204" pitchFamily="34" charset="0"/>
              </a:rPr>
              <a:t>Living a healthy life with chronic conditions.</a:t>
            </a:r>
            <a:r>
              <a:rPr lang="en-US" altLang="en-US" dirty="0">
                <a:latin typeface="Arial" panose="020B0604020202020204" pitchFamily="34" charset="0"/>
                <a:cs typeface="Arial" panose="020B0604020202020204" pitchFamily="34" charset="0"/>
              </a:rPr>
              <a:t> Bull Publishing, Palo Alto, CA. </a:t>
            </a:r>
            <a:r>
              <a:rPr lang="en-US" altLang="en-US" dirty="0" smtClean="0">
                <a:latin typeface="Arial" panose="020B0604020202020204" pitchFamily="34" charset="0"/>
                <a:cs typeface="Arial" panose="020B0604020202020204" pitchFamily="34" charset="0"/>
              </a:rPr>
              <a:t>2000</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Posttest question</a:t>
            </a:r>
          </a:p>
          <a:p>
            <a:endParaRPr lang="en-US" altLang="en-US" dirty="0">
              <a:latin typeface="Arial" panose="020B0604020202020204" pitchFamily="34" charset="0"/>
              <a:cs typeface="Arial" panose="020B0604020202020204" pitchFamily="34" charset="0"/>
            </a:endParaRPr>
          </a:p>
          <a:p>
            <a:pPr lvl="0"/>
            <a:r>
              <a:rPr lang="en-US" sz="1200" kern="1200" dirty="0" smtClean="0">
                <a:solidFill>
                  <a:schemeClr val="tx1"/>
                </a:solidFill>
                <a:effectLst/>
                <a:latin typeface="+mn-lt"/>
                <a:ea typeface="+mn-ea"/>
                <a:cs typeface="+mn-cs"/>
              </a:rPr>
              <a:t>What are the characteristics of activated patient?</a:t>
            </a:r>
          </a:p>
          <a:p>
            <a:pPr marL="1143000" lvl="2" indent="-228600">
              <a:buFont typeface="+mj-lt"/>
              <a:buAutoNum type="alphaLcPeriod"/>
            </a:pPr>
            <a:r>
              <a:rPr lang="en-US" sz="1200" kern="1200" dirty="0" smtClean="0">
                <a:solidFill>
                  <a:schemeClr val="tx1"/>
                </a:solidFill>
                <a:effectLst/>
                <a:latin typeface="+mn-lt"/>
                <a:ea typeface="+mn-ea"/>
                <a:cs typeface="+mn-cs"/>
              </a:rPr>
              <a:t>Understands their disease process</a:t>
            </a:r>
          </a:p>
          <a:p>
            <a:pPr marL="1143000" lvl="2" indent="-228600">
              <a:buFont typeface="+mj-lt"/>
              <a:buAutoNum type="alphaLcPeriod"/>
            </a:pPr>
            <a:r>
              <a:rPr lang="en-US" sz="1200" kern="1200" dirty="0" smtClean="0">
                <a:solidFill>
                  <a:schemeClr val="tx1"/>
                </a:solidFill>
                <a:effectLst/>
                <a:latin typeface="+mn-lt"/>
                <a:ea typeface="+mn-ea"/>
                <a:cs typeface="+mn-cs"/>
              </a:rPr>
              <a:t>Realizes their role in daily self-management monitoring and managing symptoms</a:t>
            </a:r>
          </a:p>
          <a:p>
            <a:pPr marL="1143000" lvl="2" indent="-228600">
              <a:buFont typeface="+mj-lt"/>
              <a:buAutoNum type="alphaLcPeriod"/>
            </a:pPr>
            <a:r>
              <a:rPr lang="en-US" sz="1200" kern="1200" dirty="0" smtClean="0">
                <a:solidFill>
                  <a:schemeClr val="tx1"/>
                </a:solidFill>
                <a:effectLst/>
                <a:latin typeface="+mn-lt"/>
                <a:ea typeface="+mn-ea"/>
                <a:cs typeface="+mn-cs"/>
              </a:rPr>
              <a:t>Engaged family/care giver</a:t>
            </a:r>
          </a:p>
          <a:p>
            <a:pPr marL="1143000" lvl="2" indent="-228600">
              <a:buFont typeface="+mj-lt"/>
              <a:buAutoNum type="alphaLcPeriod"/>
            </a:pPr>
            <a:r>
              <a:rPr lang="en-US" sz="1200" kern="1200" dirty="0" smtClean="0">
                <a:solidFill>
                  <a:schemeClr val="tx1"/>
                </a:solidFill>
                <a:effectLst/>
                <a:latin typeface="+mn-lt"/>
                <a:ea typeface="+mn-ea"/>
                <a:cs typeface="+mn-cs"/>
              </a:rPr>
              <a:t>Views provider and staff as guides</a:t>
            </a:r>
          </a:p>
          <a:p>
            <a:pPr marL="1143000" lvl="2" indent="-228600">
              <a:buFont typeface="+mj-lt"/>
              <a:buAutoNum type="alphaLcPeriod"/>
            </a:pPr>
            <a:r>
              <a:rPr lang="en-US" sz="1200" kern="1200" dirty="0" smtClean="0">
                <a:solidFill>
                  <a:schemeClr val="tx1"/>
                </a:solidFill>
                <a:effectLst/>
                <a:latin typeface="+mn-lt"/>
                <a:ea typeface="+mn-ea"/>
                <a:cs typeface="+mn-cs"/>
              </a:rPr>
              <a:t>Uses the emergency room for symptom management</a:t>
            </a:r>
          </a:p>
          <a:p>
            <a:pPr lvl="1"/>
            <a:r>
              <a:rPr lang="en-US" sz="1200" kern="1200" dirty="0" smtClean="0">
                <a:solidFill>
                  <a:schemeClr val="tx1"/>
                </a:solidFill>
                <a:effectLst/>
                <a:latin typeface="+mn-lt"/>
                <a:ea typeface="+mn-ea"/>
                <a:cs typeface="+mn-cs"/>
              </a:rPr>
              <a:t>a, c, d and e only </a:t>
            </a:r>
          </a:p>
          <a:p>
            <a:pPr lvl="1"/>
            <a:r>
              <a:rPr lang="en-US" sz="1200" b="1" i="1" kern="1200" dirty="0" smtClean="0">
                <a:solidFill>
                  <a:schemeClr val="tx1"/>
                </a:solidFill>
                <a:effectLst/>
                <a:latin typeface="+mn-lt"/>
                <a:ea typeface="+mn-ea"/>
                <a:cs typeface="+mn-cs"/>
              </a:rPr>
              <a:t>a, b, c and d only (in class Informed and activated patient slide24)</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 and c only </a:t>
            </a:r>
          </a:p>
          <a:p>
            <a:pPr lvl="1"/>
            <a:r>
              <a:rPr lang="en-US" sz="1200" kern="1200" dirty="0" smtClean="0">
                <a:solidFill>
                  <a:schemeClr val="tx1"/>
                </a:solidFill>
                <a:effectLst/>
                <a:latin typeface="+mn-lt"/>
                <a:ea typeface="+mn-ea"/>
                <a:cs typeface="+mn-cs"/>
              </a:rPr>
              <a:t>All of the above a, b, c, d, and e </a:t>
            </a:r>
          </a:p>
          <a:p>
            <a:pPr lvl="1"/>
            <a:r>
              <a:rPr lang="en-US" sz="1200" kern="1200" dirty="0" smtClean="0">
                <a:solidFill>
                  <a:schemeClr val="tx1"/>
                </a:solidFill>
                <a:effectLst/>
                <a:latin typeface="+mn-lt"/>
                <a:ea typeface="+mn-ea"/>
                <a:cs typeface="+mn-cs"/>
              </a:rPr>
              <a:t>None of the above a, b, c, d, and e </a:t>
            </a:r>
          </a:p>
          <a:p>
            <a:endParaRPr lang="en-US" altLang="en-US" dirty="0"/>
          </a:p>
        </p:txBody>
      </p:sp>
    </p:spTree>
    <p:extLst>
      <p:ext uri="{BB962C8B-B14F-4D97-AF65-F5344CB8AC3E}">
        <p14:creationId xmlns:p14="http://schemas.microsoft.com/office/powerpoint/2010/main" val="252373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94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i="1" dirty="0">
                <a:latin typeface="Arial" panose="020B0604020202020204" pitchFamily="34" charset="0"/>
                <a:cs typeface="Arial" panose="020B0604020202020204" pitchFamily="34" charset="0"/>
              </a:rPr>
              <a:t>Let’s look at the two sides of the interaction in more detail.  </a:t>
            </a:r>
          </a:p>
          <a:p>
            <a:r>
              <a:rPr lang="en-US" altLang="en-US" dirty="0" err="1">
                <a:latin typeface="Arial" panose="020B0604020202020204" pitchFamily="34" charset="0"/>
                <a:cs typeface="Arial" panose="020B0604020202020204" pitchFamily="34" charset="0"/>
              </a:rPr>
              <a:t>Taplin</a:t>
            </a:r>
            <a:r>
              <a:rPr lang="en-US" altLang="en-US" dirty="0">
                <a:latin typeface="Arial" panose="020B0604020202020204" pitchFamily="34" charset="0"/>
                <a:cs typeface="Arial" panose="020B0604020202020204" pitchFamily="34" charset="0"/>
              </a:rPr>
              <a:t> S, Galvin MS, Payne T, </a:t>
            </a:r>
            <a:r>
              <a:rPr lang="en-US" altLang="en-US" dirty="0" err="1">
                <a:latin typeface="Arial" panose="020B0604020202020204" pitchFamily="34" charset="0"/>
                <a:cs typeface="Arial" panose="020B0604020202020204" pitchFamily="34" charset="0"/>
              </a:rPr>
              <a:t>Coole</a:t>
            </a:r>
            <a:r>
              <a:rPr lang="en-US" altLang="en-US" dirty="0">
                <a:latin typeface="Arial" panose="020B0604020202020204" pitchFamily="34" charset="0"/>
                <a:cs typeface="Arial" panose="020B0604020202020204" pitchFamily="34" charset="0"/>
              </a:rPr>
              <a:t> D, Wagner E. Putting Population-Based Care Into Practice: Real Option or Rhetoric? </a:t>
            </a:r>
            <a:r>
              <a:rPr lang="en-US" altLang="en-US" i="1" dirty="0">
                <a:latin typeface="Arial" panose="020B0604020202020204" pitchFamily="34" charset="0"/>
                <a:cs typeface="Arial" panose="020B0604020202020204" pitchFamily="34" charset="0"/>
              </a:rPr>
              <a:t>J Am Board Fam </a:t>
            </a:r>
            <a:r>
              <a:rPr lang="en-US" altLang="en-US" i="1" dirty="0" err="1">
                <a:latin typeface="Arial" panose="020B0604020202020204" pitchFamily="34" charset="0"/>
                <a:cs typeface="Arial" panose="020B0604020202020204" pitchFamily="34" charset="0"/>
              </a:rPr>
              <a:t>Pract</a:t>
            </a:r>
            <a:r>
              <a:rPr lang="en-US" altLang="en-US" i="1"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1998;11(2):116-26. </a:t>
            </a:r>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Posttest question</a:t>
            </a:r>
          </a:p>
          <a:p>
            <a:pPr lvl="0"/>
            <a:r>
              <a:rPr lang="en-US" sz="1200" kern="1200" dirty="0" smtClean="0">
                <a:solidFill>
                  <a:schemeClr val="tx1"/>
                </a:solidFill>
                <a:effectLst/>
                <a:latin typeface="+mn-lt"/>
                <a:ea typeface="+mn-ea"/>
                <a:cs typeface="+mn-cs"/>
              </a:rPr>
              <a:t>What are the characteristics of a Prepared Practice?</a:t>
            </a:r>
          </a:p>
          <a:p>
            <a:pPr marL="1143000" lvl="2" indent="-228600">
              <a:buFont typeface="+mj-lt"/>
              <a:buAutoNum type="alphaLcPeriod"/>
            </a:pPr>
            <a:r>
              <a:rPr lang="en-US" sz="1200" kern="1200" dirty="0" smtClean="0">
                <a:solidFill>
                  <a:schemeClr val="tx1"/>
                </a:solidFill>
                <a:effectLst/>
                <a:latin typeface="+mn-lt"/>
                <a:ea typeface="+mn-ea"/>
                <a:cs typeface="+mn-cs"/>
              </a:rPr>
              <a:t>Provides Patient Information for education and coaching</a:t>
            </a:r>
          </a:p>
          <a:p>
            <a:pPr marL="1143000" lvl="2" indent="-228600">
              <a:buFont typeface="+mj-lt"/>
              <a:buAutoNum type="alphaLcPeriod"/>
            </a:pPr>
            <a:r>
              <a:rPr lang="en-US" sz="1200" kern="1200" dirty="0" smtClean="0">
                <a:solidFill>
                  <a:schemeClr val="tx1"/>
                </a:solidFill>
                <a:effectLst/>
                <a:latin typeface="+mn-lt"/>
                <a:ea typeface="+mn-ea"/>
                <a:cs typeface="+mn-cs"/>
              </a:rPr>
              <a:t>Decision Support</a:t>
            </a:r>
          </a:p>
          <a:p>
            <a:pPr marL="1143000" lvl="2" indent="-228600">
              <a:buFont typeface="+mj-lt"/>
              <a:buAutoNum type="alphaLcPeriod"/>
            </a:pPr>
            <a:r>
              <a:rPr lang="en-US" sz="1200" kern="1200" dirty="0" smtClean="0">
                <a:solidFill>
                  <a:schemeClr val="tx1"/>
                </a:solidFill>
                <a:effectLst/>
                <a:latin typeface="+mn-lt"/>
                <a:ea typeface="+mn-ea"/>
                <a:cs typeface="+mn-cs"/>
              </a:rPr>
              <a:t>Delivers Evidence Base Care</a:t>
            </a:r>
          </a:p>
          <a:p>
            <a:pPr marL="1143000" lvl="2" indent="-228600">
              <a:buFont typeface="+mj-lt"/>
              <a:buAutoNum type="alphaLcPeriod"/>
            </a:pPr>
            <a:r>
              <a:rPr lang="en-US" sz="1200" kern="1200" dirty="0" smtClean="0">
                <a:solidFill>
                  <a:schemeClr val="tx1"/>
                </a:solidFill>
                <a:effectLst/>
                <a:latin typeface="+mn-lt"/>
                <a:ea typeface="+mn-ea"/>
                <a:cs typeface="+mn-cs"/>
              </a:rPr>
              <a:t>Delivers Self-management support</a:t>
            </a:r>
          </a:p>
          <a:p>
            <a:pPr marL="1143000" lvl="2" indent="-228600">
              <a:buFont typeface="+mj-lt"/>
              <a:buAutoNum type="alphaLcPeriod"/>
            </a:pPr>
            <a:r>
              <a:rPr lang="en-US" sz="1200" kern="1200" dirty="0" smtClean="0">
                <a:solidFill>
                  <a:schemeClr val="tx1"/>
                </a:solidFill>
                <a:effectLst/>
                <a:latin typeface="+mn-lt"/>
                <a:ea typeface="+mn-ea"/>
                <a:cs typeface="+mn-cs"/>
              </a:rPr>
              <a:t>Limits access to care</a:t>
            </a:r>
          </a:p>
          <a:p>
            <a:pPr lvl="1"/>
            <a:r>
              <a:rPr lang="en-US" sz="1200" kern="1200" dirty="0" smtClean="0">
                <a:solidFill>
                  <a:schemeClr val="tx1"/>
                </a:solidFill>
                <a:effectLst/>
                <a:latin typeface="+mn-lt"/>
                <a:ea typeface="+mn-ea"/>
                <a:cs typeface="+mn-cs"/>
              </a:rPr>
              <a:t>a, c, d and e only </a:t>
            </a:r>
          </a:p>
          <a:p>
            <a:pPr lvl="1"/>
            <a:r>
              <a:rPr lang="en-US" sz="1200" b="1" i="1" kern="1200" dirty="0" smtClean="0">
                <a:solidFill>
                  <a:schemeClr val="tx1"/>
                </a:solidFill>
                <a:effectLst/>
                <a:latin typeface="+mn-lt"/>
                <a:ea typeface="+mn-ea"/>
                <a:cs typeface="+mn-cs"/>
              </a:rPr>
              <a:t>a, b, c and d only (in class Prepared Practice Team slide25)</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 and c only </a:t>
            </a:r>
          </a:p>
          <a:p>
            <a:pPr lvl="1"/>
            <a:r>
              <a:rPr lang="en-US" sz="1200" kern="1200" dirty="0" smtClean="0">
                <a:solidFill>
                  <a:schemeClr val="tx1"/>
                </a:solidFill>
                <a:effectLst/>
                <a:latin typeface="+mn-lt"/>
                <a:ea typeface="+mn-ea"/>
                <a:cs typeface="+mn-cs"/>
              </a:rPr>
              <a:t>All of the above a, b, c, d, and e </a:t>
            </a:r>
          </a:p>
          <a:p>
            <a:pPr lvl="1"/>
            <a:r>
              <a:rPr lang="en-US" sz="1200" kern="1200" dirty="0" smtClean="0">
                <a:solidFill>
                  <a:schemeClr val="tx1"/>
                </a:solidFill>
                <a:effectLst/>
                <a:latin typeface="+mn-lt"/>
                <a:ea typeface="+mn-ea"/>
                <a:cs typeface="+mn-cs"/>
              </a:rPr>
              <a:t>None of the above a, b, c, d, and e </a:t>
            </a:r>
          </a:p>
          <a:p>
            <a:endParaRPr lang="en-US" altLang="en-US" dirty="0">
              <a:latin typeface="Arial" panose="020B0604020202020204" pitchFamily="34" charset="0"/>
              <a:cs typeface="Arial" panose="020B0604020202020204" pitchFamily="34" charset="0"/>
            </a:endParaRPr>
          </a:p>
          <a:p>
            <a:endParaRPr lang="en-US" altLang="en-US" dirty="0"/>
          </a:p>
        </p:txBody>
      </p:sp>
    </p:spTree>
    <p:extLst>
      <p:ext uri="{BB962C8B-B14F-4D97-AF65-F5344CB8AC3E}">
        <p14:creationId xmlns:p14="http://schemas.microsoft.com/office/powerpoint/2010/main" val="3013245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attendees pull out handout #  from their folder as this slide is difficult to see. Encourage attendees to keep this close at hand as we’ll be referring to it throughout the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Posttest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r>
              <a:rPr lang="en-US" sz="1200" kern="1200" dirty="0" smtClean="0">
                <a:solidFill>
                  <a:schemeClr val="tx1"/>
                </a:solidFill>
                <a:effectLst/>
                <a:latin typeface="+mn-lt"/>
                <a:ea typeface="+mn-ea"/>
                <a:cs typeface="+mn-cs"/>
              </a:rPr>
              <a:t>What are the 5 As of Self-Management Behavior Change?</a:t>
            </a:r>
          </a:p>
          <a:p>
            <a:pPr marL="1143000" lvl="2" indent="-228600">
              <a:buFont typeface="+mj-lt"/>
              <a:buAutoNum type="alphaLcPeriod"/>
            </a:pPr>
            <a:r>
              <a:rPr lang="en-US" sz="1200" kern="1200" dirty="0" smtClean="0">
                <a:solidFill>
                  <a:schemeClr val="tx1"/>
                </a:solidFill>
                <a:effectLst/>
                <a:latin typeface="+mn-lt"/>
                <a:ea typeface="+mn-ea"/>
                <a:cs typeface="+mn-cs"/>
              </a:rPr>
              <a:t>Assess: patient’s beliefs, behaviors and knowledge</a:t>
            </a:r>
          </a:p>
          <a:p>
            <a:pPr marL="1143000" lvl="2" indent="-228600">
              <a:buFont typeface="+mj-lt"/>
              <a:buAutoNum type="alphaLcPeriod"/>
            </a:pPr>
            <a:r>
              <a:rPr lang="en-US" sz="1200" kern="1200" dirty="0" smtClean="0">
                <a:solidFill>
                  <a:schemeClr val="tx1"/>
                </a:solidFill>
                <a:effectLst/>
                <a:latin typeface="+mn-lt"/>
                <a:ea typeface="+mn-ea"/>
                <a:cs typeface="+mn-cs"/>
              </a:rPr>
              <a:t>Advise: provide specific information </a:t>
            </a:r>
          </a:p>
          <a:p>
            <a:pPr marL="1143000" lvl="2" indent="-228600">
              <a:buFont typeface="+mj-lt"/>
              <a:buAutoNum type="alphaLcPeriod"/>
            </a:pPr>
            <a:r>
              <a:rPr lang="en-US" sz="1200" kern="1200" dirty="0" smtClean="0">
                <a:solidFill>
                  <a:schemeClr val="tx1"/>
                </a:solidFill>
                <a:effectLst/>
                <a:latin typeface="+mn-lt"/>
                <a:ea typeface="+mn-ea"/>
                <a:cs typeface="+mn-cs"/>
              </a:rPr>
              <a:t>Agree: Collaboratively set goals</a:t>
            </a:r>
          </a:p>
          <a:p>
            <a:pPr marL="1143000" lvl="2" indent="-228600">
              <a:buFont typeface="+mj-lt"/>
              <a:buAutoNum type="alphaLcPeriod"/>
            </a:pPr>
            <a:r>
              <a:rPr lang="en-US" sz="1200" kern="1200" dirty="0" smtClean="0">
                <a:solidFill>
                  <a:schemeClr val="tx1"/>
                </a:solidFill>
                <a:effectLst/>
                <a:latin typeface="+mn-lt"/>
                <a:ea typeface="+mn-ea"/>
                <a:cs typeface="+mn-cs"/>
              </a:rPr>
              <a:t>Assist: Identify barriers, problem solving and supports</a:t>
            </a:r>
          </a:p>
          <a:p>
            <a:pPr marL="1143000" lvl="2" indent="-228600">
              <a:buFont typeface="+mj-lt"/>
              <a:buAutoNum type="alphaLcPeriod"/>
            </a:pPr>
            <a:r>
              <a:rPr lang="en-US" sz="1200" kern="1200" dirty="0" smtClean="0">
                <a:solidFill>
                  <a:schemeClr val="tx1"/>
                </a:solidFill>
                <a:effectLst/>
                <a:latin typeface="+mn-lt"/>
                <a:ea typeface="+mn-ea"/>
                <a:cs typeface="+mn-cs"/>
              </a:rPr>
              <a:t>Action Plan: Based on clinical team’s goals </a:t>
            </a:r>
          </a:p>
          <a:p>
            <a:pPr marL="1143000" lvl="2" indent="-228600">
              <a:buFont typeface="+mj-lt"/>
              <a:buAutoNum type="alphaLcPeriod"/>
            </a:pPr>
            <a:r>
              <a:rPr lang="en-US" sz="1200" kern="1200" dirty="0" smtClean="0">
                <a:solidFill>
                  <a:schemeClr val="tx1"/>
                </a:solidFill>
                <a:effectLst/>
                <a:latin typeface="+mn-lt"/>
                <a:ea typeface="+mn-ea"/>
                <a:cs typeface="+mn-cs"/>
              </a:rPr>
              <a:t>Arrange: Plan for follow-up</a:t>
            </a:r>
          </a:p>
          <a:p>
            <a:pPr lvl="1"/>
            <a:r>
              <a:rPr lang="en-US" sz="1200" kern="1200" dirty="0" smtClean="0">
                <a:solidFill>
                  <a:schemeClr val="tx1"/>
                </a:solidFill>
                <a:effectLst/>
                <a:latin typeface="+mn-lt"/>
                <a:ea typeface="+mn-ea"/>
                <a:cs typeface="+mn-cs"/>
              </a:rPr>
              <a:t>a, c, d and e only </a:t>
            </a:r>
          </a:p>
          <a:p>
            <a:pPr lvl="1"/>
            <a:r>
              <a:rPr lang="en-US" sz="1200" b="1" i="1" kern="1200" dirty="0" smtClean="0">
                <a:solidFill>
                  <a:schemeClr val="tx1"/>
                </a:solidFill>
                <a:effectLst/>
                <a:latin typeface="+mn-lt"/>
                <a:ea typeface="+mn-ea"/>
                <a:cs typeface="+mn-cs"/>
              </a:rPr>
              <a:t>a, b, c, d and f only (in class 5 As of change slide26)</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 and c only </a:t>
            </a:r>
          </a:p>
          <a:p>
            <a:pPr lvl="1"/>
            <a:r>
              <a:rPr lang="en-US" sz="1200" kern="1200" dirty="0" smtClean="0">
                <a:solidFill>
                  <a:schemeClr val="tx1"/>
                </a:solidFill>
                <a:effectLst/>
                <a:latin typeface="+mn-lt"/>
                <a:ea typeface="+mn-ea"/>
                <a:cs typeface="+mn-cs"/>
              </a:rPr>
              <a:t>All of the above a, b, c, d, e and f </a:t>
            </a:r>
          </a:p>
          <a:p>
            <a:pPr lvl="1"/>
            <a:r>
              <a:rPr lang="en-US" sz="1200" kern="1200" dirty="0" smtClean="0">
                <a:solidFill>
                  <a:schemeClr val="tx1"/>
                </a:solidFill>
                <a:effectLst/>
                <a:latin typeface="+mn-lt"/>
                <a:ea typeface="+mn-ea"/>
                <a:cs typeface="+mn-cs"/>
              </a:rPr>
              <a:t>None of the above a, b, c, d, e and f </a:t>
            </a:r>
          </a:p>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30</a:t>
            </a:fld>
            <a:endParaRPr lang="en-US"/>
          </a:p>
        </p:txBody>
      </p:sp>
    </p:spTree>
    <p:extLst>
      <p:ext uri="{BB962C8B-B14F-4D97-AF65-F5344CB8AC3E}">
        <p14:creationId xmlns:p14="http://schemas.microsoft.com/office/powerpoint/2010/main" val="206495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4</a:t>
            </a:fld>
            <a:endParaRPr lang="en-US"/>
          </a:p>
        </p:txBody>
      </p:sp>
    </p:spTree>
    <p:extLst>
      <p:ext uri="{BB962C8B-B14F-4D97-AF65-F5344CB8AC3E}">
        <p14:creationId xmlns:p14="http://schemas.microsoft.com/office/powerpoint/2010/main" val="3039730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500" b="1" dirty="0" smtClean="0">
                <a:latin typeface="Cooper Black" panose="0208090404030B020404" pitchFamily="18" charset="0"/>
                <a:cs typeface="Arial" panose="020B0604020202020204" pitchFamily="34" charset="0"/>
              </a:rPr>
              <a:t>MI Elements</a:t>
            </a:r>
          </a:p>
          <a:p>
            <a:r>
              <a:rPr lang="en-US" altLang="en-US" sz="4500" b="1" dirty="0" smtClean="0">
                <a:latin typeface="Cooper Black" panose="0208090404030B020404" pitchFamily="18" charset="0"/>
                <a:cs typeface="Arial" panose="020B0604020202020204" pitchFamily="34" charset="0"/>
              </a:rPr>
              <a:t>Post test question</a:t>
            </a:r>
          </a:p>
          <a:p>
            <a:pPr lvl="0"/>
            <a:r>
              <a:rPr lang="en-US" sz="1200" kern="1200" dirty="0" smtClean="0">
                <a:solidFill>
                  <a:schemeClr val="tx1"/>
                </a:solidFill>
                <a:effectLst/>
                <a:latin typeface="+mn-lt"/>
                <a:ea typeface="+mn-ea"/>
                <a:cs typeface="+mn-cs"/>
              </a:rPr>
              <a:t>Motivational Interviewing comprises what four skills?</a:t>
            </a:r>
          </a:p>
          <a:p>
            <a:pPr marL="1143000" lvl="2" indent="-228600">
              <a:buFont typeface="+mj-lt"/>
              <a:buAutoNum type="alphaLcPeriod"/>
            </a:pPr>
            <a:r>
              <a:rPr lang="en-US" sz="1200" kern="1200" dirty="0" smtClean="0">
                <a:solidFill>
                  <a:schemeClr val="tx1"/>
                </a:solidFill>
                <a:effectLst/>
                <a:latin typeface="+mn-lt"/>
                <a:ea typeface="+mn-ea"/>
                <a:cs typeface="+mn-cs"/>
              </a:rPr>
              <a:t> OARS</a:t>
            </a:r>
          </a:p>
          <a:p>
            <a:pPr marL="1143000" lvl="2" indent="-228600">
              <a:buFont typeface="+mj-lt"/>
              <a:buAutoNum type="alphaLcPeriod"/>
            </a:pPr>
            <a:r>
              <a:rPr lang="en-US" sz="1200" kern="1200" dirty="0" smtClean="0">
                <a:solidFill>
                  <a:schemeClr val="tx1"/>
                </a:solidFill>
                <a:effectLst/>
                <a:latin typeface="+mn-lt"/>
                <a:ea typeface="+mn-ea"/>
                <a:cs typeface="+mn-cs"/>
              </a:rPr>
              <a:t> Spirit of MI</a:t>
            </a:r>
          </a:p>
          <a:p>
            <a:pPr marL="1143000" lvl="2" indent="-228600">
              <a:buFont typeface="+mj-lt"/>
              <a:buAutoNum type="alphaLcPeriod"/>
            </a:pPr>
            <a:r>
              <a:rPr lang="en-US" sz="1200" kern="1200" dirty="0" smtClean="0">
                <a:solidFill>
                  <a:schemeClr val="tx1"/>
                </a:solidFill>
                <a:effectLst/>
                <a:latin typeface="+mn-lt"/>
                <a:ea typeface="+mn-ea"/>
                <a:cs typeface="+mn-cs"/>
              </a:rPr>
              <a:t>Right Reflex</a:t>
            </a:r>
          </a:p>
          <a:p>
            <a:pPr marL="1143000" lvl="2" indent="-228600">
              <a:buFont typeface="+mj-lt"/>
              <a:buAutoNum type="alphaLcPeriod"/>
            </a:pPr>
            <a:r>
              <a:rPr lang="en-US" sz="1200" kern="1200" dirty="0" smtClean="0">
                <a:solidFill>
                  <a:schemeClr val="tx1"/>
                </a:solidFill>
                <a:effectLst/>
                <a:latin typeface="+mn-lt"/>
                <a:ea typeface="+mn-ea"/>
                <a:cs typeface="+mn-cs"/>
              </a:rPr>
              <a:t>Change Talk</a:t>
            </a:r>
          </a:p>
          <a:p>
            <a:pPr marL="1143000" lvl="2" indent="-228600">
              <a:buFont typeface="+mj-lt"/>
              <a:buAutoNum type="alphaLcPeriod"/>
            </a:pPr>
            <a:r>
              <a:rPr lang="en-US" sz="1200" kern="1200" dirty="0" smtClean="0">
                <a:solidFill>
                  <a:schemeClr val="tx1"/>
                </a:solidFill>
                <a:effectLst/>
                <a:latin typeface="+mn-lt"/>
                <a:ea typeface="+mn-ea"/>
                <a:cs typeface="+mn-cs"/>
              </a:rPr>
              <a:t>Process MI</a:t>
            </a:r>
          </a:p>
          <a:p>
            <a:pPr lvl="1"/>
            <a:r>
              <a:rPr lang="en-US" sz="1200" kern="1200" dirty="0" smtClean="0">
                <a:solidFill>
                  <a:schemeClr val="tx1"/>
                </a:solidFill>
                <a:effectLst/>
                <a:latin typeface="+mn-lt"/>
                <a:ea typeface="+mn-ea"/>
                <a:cs typeface="+mn-cs"/>
              </a:rPr>
              <a:t>a, c, d and e only </a:t>
            </a:r>
          </a:p>
          <a:p>
            <a:pPr lvl="1"/>
            <a:r>
              <a:rPr lang="en-US" sz="1200" b="1" i="1" kern="1200" dirty="0" smtClean="0">
                <a:solidFill>
                  <a:schemeClr val="tx1"/>
                </a:solidFill>
                <a:effectLst/>
                <a:latin typeface="+mn-lt"/>
                <a:ea typeface="+mn-ea"/>
                <a:cs typeface="+mn-cs"/>
              </a:rPr>
              <a:t>a, b, d and e only (in class MI slide32)</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 and c only </a:t>
            </a:r>
          </a:p>
          <a:p>
            <a:pPr lvl="1"/>
            <a:r>
              <a:rPr lang="en-US" sz="1200" kern="1200" dirty="0" smtClean="0">
                <a:solidFill>
                  <a:schemeClr val="tx1"/>
                </a:solidFill>
                <a:effectLst/>
                <a:latin typeface="+mn-lt"/>
                <a:ea typeface="+mn-ea"/>
                <a:cs typeface="+mn-cs"/>
              </a:rPr>
              <a:t>All of the above a, b, c, d, and e </a:t>
            </a:r>
          </a:p>
          <a:p>
            <a:pPr lvl="1"/>
            <a:r>
              <a:rPr lang="en-US" sz="1200" kern="1200" dirty="0" smtClean="0">
                <a:solidFill>
                  <a:schemeClr val="tx1"/>
                </a:solidFill>
                <a:effectLst/>
                <a:latin typeface="+mn-lt"/>
                <a:ea typeface="+mn-ea"/>
                <a:cs typeface="+mn-cs"/>
              </a:rPr>
              <a:t>None of the above a, b, c, d, and e </a:t>
            </a:r>
          </a:p>
          <a:p>
            <a:endParaRPr lang="en-US" altLang="en-US" sz="4500" b="1" dirty="0" smtClean="0">
              <a:latin typeface="Cooper Black" panose="0208090404030B020404" pitchFamily="18" charset="0"/>
              <a:cs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C3BF485-9B02-4F82-8CE6-DFA0DCF3A58D}" type="slidenum">
              <a:rPr lang="en-US" altLang="en-US" smtClean="0"/>
              <a:pPr>
                <a:spcBef>
                  <a:spcPct val="0"/>
                </a:spcBef>
              </a:pPr>
              <a:t>36</a:t>
            </a:fld>
            <a:endParaRPr lang="en-US" altLang="en-US" smtClean="0"/>
          </a:p>
        </p:txBody>
      </p:sp>
    </p:spTree>
    <p:extLst>
      <p:ext uri="{BB962C8B-B14F-4D97-AF65-F5344CB8AC3E}">
        <p14:creationId xmlns:p14="http://schemas.microsoft.com/office/powerpoint/2010/main" val="1334255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u="sng" kern="1200" dirty="0" smtClean="0">
                <a:solidFill>
                  <a:schemeClr val="tx1"/>
                </a:solidFill>
                <a:effectLst/>
                <a:latin typeface="+mn-lt"/>
                <a:ea typeface="+mn-ea"/>
                <a:cs typeface="+mn-cs"/>
              </a:rPr>
              <a:t>Spirit</a:t>
            </a:r>
            <a:r>
              <a:rPr lang="en-US" sz="1200" b="0" i="0" kern="1200" dirty="0" smtClean="0">
                <a:solidFill>
                  <a:schemeClr val="tx1"/>
                </a:solidFill>
                <a:effectLst/>
                <a:latin typeface="+mn-lt"/>
                <a:ea typeface="+mn-ea"/>
                <a:cs typeface="+mn-cs"/>
              </a:rPr>
              <a:t>" of Motivational Interviewing (</a:t>
            </a:r>
            <a:r>
              <a:rPr lang="en-US" sz="1200" b="1" i="0" kern="1200" dirty="0" smtClean="0">
                <a:solidFill>
                  <a:schemeClr val="tx1"/>
                </a:solidFill>
                <a:effectLst/>
                <a:latin typeface="+mn-lt"/>
                <a:ea typeface="+mn-ea"/>
                <a:cs typeface="+mn-cs"/>
              </a:rPr>
              <a:t>MI</a:t>
            </a:r>
            <a:r>
              <a:rPr lang="en-US" sz="1200" b="0" i="0" kern="1200" dirty="0" smtClean="0">
                <a:solidFill>
                  <a:schemeClr val="tx1"/>
                </a:solidFill>
                <a:effectLst/>
                <a:latin typeface="+mn-lt"/>
                <a:ea typeface="+mn-ea"/>
                <a:cs typeface="+mn-cs"/>
              </a:rPr>
              <a:t>) is more than the use of a set of technical interventions. It is characterized by a particular "way of being."  This way of being is described as the "</a:t>
            </a:r>
            <a:r>
              <a:rPr lang="en-US" sz="1200" b="1" i="0" u="sng" kern="1200" dirty="0" smtClean="0">
                <a:solidFill>
                  <a:schemeClr val="tx1"/>
                </a:solidFill>
                <a:effectLst/>
                <a:latin typeface="+mn-lt"/>
                <a:ea typeface="+mn-ea"/>
                <a:cs typeface="+mn-cs"/>
              </a:rPr>
              <a:t>Spirit of MI</a:t>
            </a:r>
            <a:r>
              <a:rPr lang="en-US" sz="1200" b="0" i="0" kern="1200" dirty="0" smtClean="0">
                <a:solidFill>
                  <a:schemeClr val="tx1"/>
                </a:solidFill>
                <a:effectLst/>
                <a:latin typeface="+mn-lt"/>
                <a:ea typeface="+mn-ea"/>
                <a:cs typeface="+mn-cs"/>
              </a:rPr>
              <a:t>."  The "</a:t>
            </a:r>
            <a:r>
              <a:rPr lang="en-US" sz="1200" b="1" i="0" u="sng" kern="1200" dirty="0" smtClean="0">
                <a:solidFill>
                  <a:schemeClr val="tx1"/>
                </a:solidFill>
                <a:effectLst/>
                <a:latin typeface="+mn-lt"/>
                <a:ea typeface="+mn-ea"/>
                <a:cs typeface="+mn-cs"/>
              </a:rPr>
              <a:t>Spirit of MI</a:t>
            </a:r>
            <a:r>
              <a:rPr lang="en-US" sz="1200" b="0" i="0" kern="1200" dirty="0" smtClean="0">
                <a:solidFill>
                  <a:schemeClr val="tx1"/>
                </a:solidFill>
                <a:effectLst/>
                <a:latin typeface="+mn-lt"/>
                <a:ea typeface="+mn-ea"/>
                <a:cs typeface="+mn-cs"/>
              </a:rPr>
              <a:t>" is the foundation of every </a:t>
            </a:r>
            <a:r>
              <a:rPr lang="en-US" sz="1200" b="1" i="0" kern="1200" dirty="0" smtClean="0">
                <a:solidFill>
                  <a:schemeClr val="tx1"/>
                </a:solidFill>
                <a:effectLst/>
                <a:latin typeface="+mn-lt"/>
                <a:ea typeface="+mn-ea"/>
                <a:cs typeface="+mn-cs"/>
              </a:rPr>
              <a:t>MI</a:t>
            </a:r>
            <a:r>
              <a:rPr lang="en-US" sz="1200" b="0" i="0" kern="1200" dirty="0" smtClean="0">
                <a:solidFill>
                  <a:schemeClr val="tx1"/>
                </a:solidFill>
                <a:effectLst/>
                <a:latin typeface="+mn-lt"/>
                <a:ea typeface="+mn-ea"/>
                <a:cs typeface="+mn-cs"/>
              </a:rPr>
              <a:t> conversation that takes place.  It communicates compassion, acceptance, partnership, and respect</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37</a:t>
            </a:fld>
            <a:endParaRPr lang="en-US"/>
          </a:p>
        </p:txBody>
      </p:sp>
    </p:spTree>
    <p:extLst>
      <p:ext uri="{BB962C8B-B14F-4D97-AF65-F5344CB8AC3E}">
        <p14:creationId xmlns:p14="http://schemas.microsoft.com/office/powerpoint/2010/main" val="1354581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Solicit answers:</a:t>
            </a:r>
            <a:r>
              <a:rPr lang="en-US" baseline="0" dirty="0" smtClean="0"/>
              <a:t> Lack of resources, paralysis, fear, don’t want to change, don’t know what to do about it, lack of motivation. resistance, comfort in what is familiar etc.</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38</a:t>
            </a:fld>
            <a:endParaRPr lang="en-US"/>
          </a:p>
        </p:txBody>
      </p:sp>
    </p:spTree>
    <p:extLst>
      <p:ext uri="{BB962C8B-B14F-4D97-AF65-F5344CB8AC3E}">
        <p14:creationId xmlns:p14="http://schemas.microsoft.com/office/powerpoint/2010/main" val="3211509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A4BD001-9851-4C2A-8BC1-72BAAFF1DE83}" type="slidenum">
              <a:rPr lang="en-US" altLang="en-US" smtClean="0"/>
              <a:pPr>
                <a:spcBef>
                  <a:spcPct val="0"/>
                </a:spcBef>
              </a:pPr>
              <a:t>39</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cs typeface="Arial" panose="020B0604020202020204" pitchFamily="34" charset="0"/>
              </a:rPr>
              <a:t>This</a:t>
            </a:r>
            <a:r>
              <a:rPr lang="en-US" altLang="en-US" baseline="0" dirty="0" smtClean="0">
                <a:latin typeface="Arial" panose="020B0604020202020204" pitchFamily="34" charset="0"/>
                <a:cs typeface="Arial" panose="020B0604020202020204" pitchFamily="34" charset="0"/>
              </a:rPr>
              <a:t> slide </a:t>
            </a:r>
            <a:r>
              <a:rPr lang="en-US" altLang="en-US" dirty="0" smtClean="0">
                <a:latin typeface="Arial" panose="020B0604020202020204" pitchFamily="34" charset="0"/>
                <a:cs typeface="Arial" panose="020B0604020202020204" pitchFamily="34" charset="0"/>
              </a:rPr>
              <a:t>illustrates the point that </a:t>
            </a:r>
          </a:p>
          <a:p>
            <a:r>
              <a:rPr lang="en-US" altLang="en-US" sz="3300" dirty="0" smtClean="0">
                <a:latin typeface="Arial" panose="020B0604020202020204" pitchFamily="34" charset="0"/>
                <a:cs typeface="Arial" panose="020B0604020202020204" pitchFamily="34" charset="0"/>
              </a:rPr>
              <a:t>what people </a:t>
            </a:r>
            <a:r>
              <a:rPr lang="en-US" altLang="en-US" sz="3300" b="1" dirty="0" smtClean="0">
                <a:latin typeface="Arial" panose="020B0604020202020204" pitchFamily="34" charset="0"/>
                <a:cs typeface="Arial" panose="020B0604020202020204" pitchFamily="34" charset="0"/>
              </a:rPr>
              <a:t>know</a:t>
            </a:r>
            <a:r>
              <a:rPr lang="en-US" altLang="en-US" sz="3300" dirty="0" smtClean="0">
                <a:latin typeface="Arial" panose="020B0604020202020204" pitchFamily="34" charset="0"/>
                <a:cs typeface="Arial" panose="020B0604020202020204" pitchFamily="34" charset="0"/>
              </a:rPr>
              <a:t> may not determine what they </a:t>
            </a:r>
            <a:r>
              <a:rPr lang="en-US" altLang="en-US" sz="3300" b="1" dirty="0" smtClean="0">
                <a:latin typeface="Arial" panose="020B0604020202020204" pitchFamily="34" charset="0"/>
                <a:cs typeface="Arial" panose="020B0604020202020204" pitchFamily="34" charset="0"/>
              </a:rPr>
              <a:t>do</a:t>
            </a:r>
            <a:r>
              <a:rPr lang="en-US" altLang="en-US" sz="3300" dirty="0" smtClean="0">
                <a:latin typeface="Arial" panose="020B0604020202020204" pitchFamily="34" charset="0"/>
                <a:cs typeface="Arial" panose="020B0604020202020204" pitchFamily="34" charset="0"/>
              </a:rPr>
              <a:t>. Although</a:t>
            </a:r>
            <a:r>
              <a:rPr lang="en-US" altLang="en-US" sz="3300" baseline="0" dirty="0" smtClean="0">
                <a:latin typeface="Arial" panose="020B0604020202020204" pitchFamily="34" charset="0"/>
                <a:cs typeface="Arial" panose="020B0604020202020204" pitchFamily="34" charset="0"/>
              </a:rPr>
              <a:t> someone may know the dangers of smoking they continue to engage in smoking cigarettes </a:t>
            </a:r>
            <a:endParaRPr lang="en-US" altLang="en-US" sz="2000" dirty="0" smtClean="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852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often, (especially in the standard approach),</a:t>
            </a:r>
            <a:r>
              <a:rPr lang="en-US" baseline="0" dirty="0" smtClean="0"/>
              <a:t> want to tell our patients what they are doing wrong, It is more effective to bring out from our patients what their concerns are about their health</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40</a:t>
            </a:fld>
            <a:endParaRPr lang="en-US"/>
          </a:p>
        </p:txBody>
      </p:sp>
    </p:spTree>
    <p:extLst>
      <p:ext uri="{BB962C8B-B14F-4D97-AF65-F5344CB8AC3E}">
        <p14:creationId xmlns:p14="http://schemas.microsoft.com/office/powerpoint/2010/main" val="1309863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introduce</a:t>
            </a:r>
            <a:r>
              <a:rPr lang="en-US" baseline="0" dirty="0" smtClean="0"/>
              <a:t> the techniques used in motivational interviewing to learn how to have conversations with patients and roll with resistance when we encounter it</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41</a:t>
            </a:fld>
            <a:endParaRPr lang="en-US"/>
          </a:p>
        </p:txBody>
      </p:sp>
    </p:spTree>
    <p:extLst>
      <p:ext uri="{BB962C8B-B14F-4D97-AF65-F5344CB8AC3E}">
        <p14:creationId xmlns:p14="http://schemas.microsoft.com/office/powerpoint/2010/main" val="2526689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500" b="1" smtClean="0">
                <a:latin typeface="Cooper Black" panose="0208090404030B020404" pitchFamily="18" charset="0"/>
                <a:cs typeface="Arial" panose="020B0604020202020204" pitchFamily="34" charset="0"/>
              </a:rPr>
              <a:t>MI Elements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C3BF485-9B02-4F82-8CE6-DFA0DCF3A58D}" type="slidenum">
              <a:rPr lang="en-US" altLang="en-US" smtClean="0"/>
              <a:pPr>
                <a:spcBef>
                  <a:spcPct val="0"/>
                </a:spcBef>
              </a:pPr>
              <a:t>42</a:t>
            </a:fld>
            <a:endParaRPr lang="en-US" altLang="en-US" smtClean="0"/>
          </a:p>
        </p:txBody>
      </p:sp>
    </p:spTree>
    <p:extLst>
      <p:ext uri="{BB962C8B-B14F-4D97-AF65-F5344CB8AC3E}">
        <p14:creationId xmlns:p14="http://schemas.microsoft.com/office/powerpoint/2010/main" val="1827006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the </a:t>
            </a:r>
            <a:r>
              <a:rPr lang="en-US" baseline="0" dirty="0" smtClean="0">
                <a:solidFill>
                  <a:srgbClr val="C00000"/>
                </a:solidFill>
              </a:rPr>
              <a:t>ASSESS </a:t>
            </a:r>
            <a:r>
              <a:rPr lang="en-US" baseline="0" dirty="0" smtClean="0"/>
              <a:t>part of the 5 As. These questions help with the assessment process – Beliefs, Behavior and Knowledge</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44</a:t>
            </a:fld>
            <a:endParaRPr lang="en-US"/>
          </a:p>
        </p:txBody>
      </p:sp>
    </p:spTree>
    <p:extLst>
      <p:ext uri="{BB962C8B-B14F-4D97-AF65-F5344CB8AC3E}">
        <p14:creationId xmlns:p14="http://schemas.microsoft.com/office/powerpoint/2010/main" val="2594361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46</a:t>
            </a:fld>
            <a:endParaRPr lang="en-US"/>
          </a:p>
        </p:txBody>
      </p:sp>
    </p:spTree>
    <p:extLst>
      <p:ext uri="{BB962C8B-B14F-4D97-AF65-F5344CB8AC3E}">
        <p14:creationId xmlns:p14="http://schemas.microsoft.com/office/powerpoint/2010/main" val="621520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part of strengths based practice along</a:t>
            </a:r>
            <a:r>
              <a:rPr lang="en-US" baseline="0" dirty="0" smtClean="0"/>
              <a:t> with the SPIRIT of MI</a:t>
            </a:r>
          </a:p>
          <a:p>
            <a:r>
              <a:rPr lang="en-US" baseline="0" dirty="0" smtClean="0"/>
              <a:t>We can’t control our patients but we can control ourselves</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48</a:t>
            </a:fld>
            <a:endParaRPr lang="en-US"/>
          </a:p>
        </p:txBody>
      </p:sp>
    </p:spTree>
    <p:extLst>
      <p:ext uri="{BB962C8B-B14F-4D97-AF65-F5344CB8AC3E}">
        <p14:creationId xmlns:p14="http://schemas.microsoft.com/office/powerpoint/2010/main" val="377985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 </a:t>
            </a:r>
            <a:r>
              <a:rPr lang="en-US" dirty="0" smtClean="0"/>
              <a:t>MICMT will comprehensively support the work of all care team members in the primary care setting</a:t>
            </a:r>
          </a:p>
          <a:p>
            <a:pPr marL="171450" indent="-171450">
              <a:buFont typeface="Arial" panose="020B0604020202020204" pitchFamily="34" charset="0"/>
              <a:buChar char="•"/>
            </a:pPr>
            <a:r>
              <a:rPr lang="en-US" dirty="0" smtClean="0"/>
              <a:t>And provide a mechanism for data collection and analysis about care management around the state.</a:t>
            </a:r>
          </a:p>
          <a:p>
            <a:pPr marL="171450" indent="-171450">
              <a:buFont typeface="Arial" panose="020B0604020202020204" pitchFamily="34" charset="0"/>
              <a:buChar char="•"/>
            </a:pPr>
            <a:r>
              <a:rPr lang="en-US" dirty="0" smtClean="0"/>
              <a:t> MICMT</a:t>
            </a:r>
            <a:r>
              <a:rPr lang="en-US" baseline="0" dirty="0" smtClean="0"/>
              <a:t> is</a:t>
            </a:r>
            <a:r>
              <a:rPr lang="en-US" dirty="0" smtClean="0"/>
              <a:t> a collaboration</a:t>
            </a:r>
            <a:r>
              <a:rPr lang="en-US" baseline="0" dirty="0" smtClean="0"/>
              <a:t> between Michigan Medicine and BCBSM</a:t>
            </a:r>
            <a:endParaRPr lang="en-US" dirty="0"/>
          </a:p>
        </p:txBody>
      </p:sp>
      <p:sp>
        <p:nvSpPr>
          <p:cNvPr id="4" name="Slide Number Placeholder 3"/>
          <p:cNvSpPr>
            <a:spLocks noGrp="1"/>
          </p:cNvSpPr>
          <p:nvPr>
            <p:ph type="sldNum" sz="quarter" idx="10"/>
          </p:nvPr>
        </p:nvSpPr>
        <p:spPr/>
        <p:txBody>
          <a:bodyPr/>
          <a:lstStyle/>
          <a:p>
            <a:fld id="{52233466-E059-44A5-BBC6-00857C847B8D}" type="slidenum">
              <a:rPr lang="en-US" smtClean="0"/>
              <a:t>6</a:t>
            </a:fld>
            <a:endParaRPr lang="en-US" dirty="0"/>
          </a:p>
        </p:txBody>
      </p:sp>
    </p:spTree>
    <p:extLst>
      <p:ext uri="{BB962C8B-B14F-4D97-AF65-F5344CB8AC3E}">
        <p14:creationId xmlns:p14="http://schemas.microsoft.com/office/powerpoint/2010/main" val="3561203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 of communication is non-verbal, 38% is tone and 7% is words</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57</a:t>
            </a:fld>
            <a:endParaRPr lang="en-US"/>
          </a:p>
        </p:txBody>
      </p:sp>
    </p:spTree>
    <p:extLst>
      <p:ext uri="{BB962C8B-B14F-4D97-AF65-F5344CB8AC3E}">
        <p14:creationId xmlns:p14="http://schemas.microsoft.com/office/powerpoint/2010/main" val="3368591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58</a:t>
            </a:fld>
            <a:endParaRPr lang="en-US"/>
          </a:p>
        </p:txBody>
      </p:sp>
    </p:spTree>
    <p:extLst>
      <p:ext uri="{BB962C8B-B14F-4D97-AF65-F5344CB8AC3E}">
        <p14:creationId xmlns:p14="http://schemas.microsoft.com/office/powerpoint/2010/main" val="817660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500" b="1" smtClean="0">
                <a:latin typeface="Cooper Black" panose="0208090404030B020404" pitchFamily="18" charset="0"/>
                <a:cs typeface="Arial" panose="020B0604020202020204" pitchFamily="34" charset="0"/>
              </a:rPr>
              <a:t>MI Elements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C3BF485-9B02-4F82-8CE6-DFA0DCF3A58D}" type="slidenum">
              <a:rPr lang="en-US" altLang="en-US" smtClean="0"/>
              <a:pPr>
                <a:spcBef>
                  <a:spcPct val="0"/>
                </a:spcBef>
              </a:pPr>
              <a:t>61</a:t>
            </a:fld>
            <a:endParaRPr lang="en-US" altLang="en-US" smtClean="0"/>
          </a:p>
        </p:txBody>
      </p:sp>
    </p:spTree>
    <p:extLst>
      <p:ext uri="{BB962C8B-B14F-4D97-AF65-F5344CB8AC3E}">
        <p14:creationId xmlns:p14="http://schemas.microsoft.com/office/powerpoint/2010/main" val="2731973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63</a:t>
            </a:fld>
            <a:endParaRPr lang="en-US"/>
          </a:p>
        </p:txBody>
      </p:sp>
    </p:spTree>
    <p:extLst>
      <p:ext uri="{BB962C8B-B14F-4D97-AF65-F5344CB8AC3E}">
        <p14:creationId xmlns:p14="http://schemas.microsoft.com/office/powerpoint/2010/main" val="279729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attendees try reflections related to this change talk</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64</a:t>
            </a:fld>
            <a:endParaRPr lang="en-US"/>
          </a:p>
        </p:txBody>
      </p:sp>
    </p:spTree>
    <p:extLst>
      <p:ext uri="{BB962C8B-B14F-4D97-AF65-F5344CB8AC3E}">
        <p14:creationId xmlns:p14="http://schemas.microsoft.com/office/powerpoint/2010/main" val="259370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Posttest question</a:t>
            </a:r>
          </a:p>
          <a:p>
            <a:pPr lvl="0"/>
            <a:r>
              <a:rPr lang="en-US" sz="1200" kern="1200" dirty="0" smtClean="0">
                <a:solidFill>
                  <a:schemeClr val="tx1"/>
                </a:solidFill>
                <a:effectLst/>
                <a:latin typeface="+mn-lt"/>
                <a:ea typeface="+mn-ea"/>
                <a:cs typeface="+mn-cs"/>
              </a:rPr>
              <a:t>Effective responses to change talk would be.</a:t>
            </a:r>
          </a:p>
          <a:p>
            <a:pPr marL="685800" lvl="1" indent="-228600">
              <a:buFont typeface="+mj-lt"/>
              <a:buAutoNum type="alphaLcPeriod"/>
            </a:pPr>
            <a:r>
              <a:rPr lang="en-US" sz="1200" kern="1200" dirty="0" smtClean="0">
                <a:solidFill>
                  <a:schemeClr val="tx1"/>
                </a:solidFill>
                <a:effectLst/>
                <a:latin typeface="+mn-lt"/>
                <a:ea typeface="+mn-ea"/>
                <a:cs typeface="+mn-cs"/>
              </a:rPr>
              <a:t>Elaborating on the change talk with an open-ended question</a:t>
            </a:r>
          </a:p>
          <a:p>
            <a:pPr marL="685800" lvl="1" indent="-228600">
              <a:buFont typeface="+mj-lt"/>
              <a:buAutoNum type="alphaLcPeriod"/>
            </a:pPr>
            <a:r>
              <a:rPr lang="en-US" sz="1200" kern="1200" dirty="0" smtClean="0">
                <a:solidFill>
                  <a:schemeClr val="tx1"/>
                </a:solidFill>
                <a:effectLst/>
                <a:latin typeface="+mn-lt"/>
                <a:ea typeface="+mn-ea"/>
                <a:cs typeface="+mn-cs"/>
              </a:rPr>
              <a:t>Reflect the patient’s change talk</a:t>
            </a:r>
          </a:p>
          <a:p>
            <a:pPr marL="685800" lvl="1" indent="-228600">
              <a:buFont typeface="+mj-lt"/>
              <a:buAutoNum type="alphaLcPeriod"/>
            </a:pPr>
            <a:r>
              <a:rPr lang="en-US" sz="1200" kern="1200" dirty="0" smtClean="0">
                <a:solidFill>
                  <a:schemeClr val="tx1"/>
                </a:solidFill>
                <a:effectLst/>
                <a:latin typeface="+mn-lt"/>
                <a:ea typeface="+mn-ea"/>
                <a:cs typeface="+mn-cs"/>
              </a:rPr>
              <a:t>Ask the patient to commit to a care plan</a:t>
            </a:r>
          </a:p>
          <a:p>
            <a:pPr marL="685800" lvl="1" indent="-228600">
              <a:buFont typeface="+mj-lt"/>
              <a:buAutoNum type="alphaLcPeriod"/>
            </a:pPr>
            <a:r>
              <a:rPr lang="en-US" sz="1200" kern="1200" dirty="0" smtClean="0">
                <a:solidFill>
                  <a:schemeClr val="tx1"/>
                </a:solidFill>
                <a:effectLst/>
                <a:latin typeface="+mn-lt"/>
                <a:ea typeface="+mn-ea"/>
                <a:cs typeface="+mn-cs"/>
              </a:rPr>
              <a:t>Summarize the patient change talk language</a:t>
            </a:r>
          </a:p>
          <a:p>
            <a:pPr lvl="0"/>
            <a:r>
              <a:rPr lang="en-US" sz="1200" kern="1200" dirty="0" smtClean="0">
                <a:solidFill>
                  <a:schemeClr val="tx1"/>
                </a:solidFill>
                <a:effectLst/>
                <a:latin typeface="+mn-lt"/>
                <a:ea typeface="+mn-ea"/>
                <a:cs typeface="+mn-cs"/>
              </a:rPr>
              <a:t>a, c, and d only </a:t>
            </a:r>
          </a:p>
          <a:p>
            <a:pPr lvl="0"/>
            <a:r>
              <a:rPr lang="en-US" sz="1200" b="1" i="1" kern="1200" dirty="0" smtClean="0">
                <a:solidFill>
                  <a:schemeClr val="tx1"/>
                </a:solidFill>
                <a:effectLst/>
                <a:latin typeface="+mn-lt"/>
                <a:ea typeface="+mn-ea"/>
                <a:cs typeface="+mn-cs"/>
              </a:rPr>
              <a:t>a, b, and d only (in class change Talk slide 61)</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 and c only </a:t>
            </a:r>
          </a:p>
          <a:p>
            <a:pPr lvl="0"/>
            <a:r>
              <a:rPr lang="en-US" sz="1200" kern="1200" dirty="0" smtClean="0">
                <a:solidFill>
                  <a:schemeClr val="tx1"/>
                </a:solidFill>
                <a:effectLst/>
                <a:latin typeface="+mn-lt"/>
                <a:ea typeface="+mn-ea"/>
                <a:cs typeface="+mn-cs"/>
              </a:rPr>
              <a:t>All of the above a, b, c, d, </a:t>
            </a:r>
          </a:p>
          <a:p>
            <a:pPr lvl="0"/>
            <a:r>
              <a:rPr lang="en-US" sz="1200" kern="1200" dirty="0" smtClean="0">
                <a:solidFill>
                  <a:schemeClr val="tx1"/>
                </a:solidFill>
                <a:effectLst/>
                <a:latin typeface="+mn-lt"/>
                <a:ea typeface="+mn-ea"/>
                <a:cs typeface="+mn-cs"/>
              </a:rPr>
              <a:t>None of the above a, b, c, d</a:t>
            </a:r>
          </a:p>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65</a:t>
            </a:fld>
            <a:endParaRPr lang="en-US"/>
          </a:p>
        </p:txBody>
      </p:sp>
    </p:spTree>
    <p:extLst>
      <p:ext uri="{BB962C8B-B14F-4D97-AF65-F5344CB8AC3E}">
        <p14:creationId xmlns:p14="http://schemas.microsoft.com/office/powerpoint/2010/main" val="2837662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ready is the person to</a:t>
            </a:r>
            <a:r>
              <a:rPr lang="en-US" baseline="0" dirty="0" smtClean="0"/>
              <a:t> make the change related to each – if someone is ready, they may not have the confidence necessary to complete the goal</a:t>
            </a:r>
          </a:p>
          <a:p>
            <a:r>
              <a:rPr lang="en-US" baseline="0" dirty="0" smtClean="0"/>
              <a:t>If someone sees the goal as important yet is not ready or confident, they require more attention. </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67</a:t>
            </a:fld>
            <a:endParaRPr lang="en-US"/>
          </a:p>
        </p:txBody>
      </p:sp>
    </p:spTree>
    <p:extLst>
      <p:ext uri="{BB962C8B-B14F-4D97-AF65-F5344CB8AC3E}">
        <p14:creationId xmlns:p14="http://schemas.microsoft.com/office/powerpoint/2010/main" val="4260255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500" b="1" smtClean="0">
                <a:latin typeface="Cooper Black" panose="0208090404030B020404" pitchFamily="18" charset="0"/>
                <a:cs typeface="Arial" panose="020B0604020202020204" pitchFamily="34" charset="0"/>
              </a:rPr>
              <a:t>MI Elements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C3BF485-9B02-4F82-8CE6-DFA0DCF3A58D}" type="slidenum">
              <a:rPr lang="en-US" altLang="en-US" smtClean="0"/>
              <a:pPr>
                <a:spcBef>
                  <a:spcPct val="0"/>
                </a:spcBef>
              </a:pPr>
              <a:t>69</a:t>
            </a:fld>
            <a:endParaRPr lang="en-US" altLang="en-US" smtClean="0"/>
          </a:p>
        </p:txBody>
      </p:sp>
    </p:spTree>
    <p:extLst>
      <p:ext uri="{BB962C8B-B14F-4D97-AF65-F5344CB8AC3E}">
        <p14:creationId xmlns:p14="http://schemas.microsoft.com/office/powerpoint/2010/main" val="4192125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Posttest</a:t>
            </a:r>
            <a:r>
              <a:rPr lang="en-US" baseline="0" dirty="0" smtClean="0"/>
              <a:t> question</a:t>
            </a:r>
          </a:p>
          <a:p>
            <a:pPr lvl="0"/>
            <a:r>
              <a:rPr lang="en-US" sz="1200" kern="1200" dirty="0" smtClean="0">
                <a:solidFill>
                  <a:schemeClr val="tx1"/>
                </a:solidFill>
                <a:effectLst/>
                <a:latin typeface="+mn-lt"/>
                <a:ea typeface="+mn-ea"/>
                <a:cs typeface="+mn-cs"/>
              </a:rPr>
              <a:t>The process of MI involves what four practices?</a:t>
            </a:r>
          </a:p>
          <a:p>
            <a:pPr marL="1143000" lvl="2" indent="-228600">
              <a:buFont typeface="+mj-lt"/>
              <a:buAutoNum type="alphaLcPeriod"/>
            </a:pPr>
            <a:r>
              <a:rPr lang="en-US" sz="1200" kern="1200" dirty="0" smtClean="0">
                <a:solidFill>
                  <a:schemeClr val="tx1"/>
                </a:solidFill>
                <a:effectLst/>
                <a:latin typeface="+mn-lt"/>
                <a:ea typeface="+mn-ea"/>
                <a:cs typeface="+mn-cs"/>
              </a:rPr>
              <a:t>Evoking: Drawing out patient’s ideas and reasons for change</a:t>
            </a:r>
          </a:p>
          <a:p>
            <a:pPr marL="1143000" lvl="2" indent="-228600">
              <a:buFont typeface="+mj-lt"/>
              <a:buAutoNum type="alphaLcPeriod"/>
            </a:pPr>
            <a:r>
              <a:rPr lang="en-US" sz="1200" kern="1200" dirty="0" smtClean="0">
                <a:solidFill>
                  <a:schemeClr val="tx1"/>
                </a:solidFill>
                <a:effectLst/>
                <a:latin typeface="+mn-lt"/>
                <a:ea typeface="+mn-ea"/>
                <a:cs typeface="+mn-cs"/>
              </a:rPr>
              <a:t>Engaging: Introduction and rapport building</a:t>
            </a:r>
          </a:p>
          <a:p>
            <a:pPr marL="1143000" lvl="2" indent="-228600">
              <a:buFont typeface="+mj-lt"/>
              <a:buAutoNum type="alphaLcPeriod"/>
            </a:pPr>
            <a:r>
              <a:rPr lang="en-US" sz="1200" kern="1200" dirty="0" smtClean="0">
                <a:solidFill>
                  <a:schemeClr val="tx1"/>
                </a:solidFill>
                <a:effectLst/>
                <a:latin typeface="+mn-lt"/>
                <a:ea typeface="+mn-ea"/>
                <a:cs typeface="+mn-cs"/>
              </a:rPr>
              <a:t>Directing: Telling patient clinical goals</a:t>
            </a:r>
          </a:p>
          <a:p>
            <a:pPr marL="1143000" lvl="2" indent="-228600">
              <a:buFont typeface="+mj-lt"/>
              <a:buAutoNum type="alphaLcPeriod"/>
            </a:pPr>
            <a:r>
              <a:rPr lang="en-US" sz="1200" kern="1200" dirty="0" smtClean="0">
                <a:solidFill>
                  <a:schemeClr val="tx1"/>
                </a:solidFill>
                <a:effectLst/>
                <a:latin typeface="+mn-lt"/>
                <a:ea typeface="+mn-ea"/>
                <a:cs typeface="+mn-cs"/>
              </a:rPr>
              <a:t>Focusing: Clarifying goals and direction for change</a:t>
            </a:r>
          </a:p>
          <a:p>
            <a:pPr marL="1143000" lvl="2" indent="-228600">
              <a:buFont typeface="+mj-lt"/>
              <a:buAutoNum type="alphaLcPeriod"/>
            </a:pPr>
            <a:r>
              <a:rPr lang="en-US" sz="1200" kern="1200" dirty="0" smtClean="0">
                <a:solidFill>
                  <a:schemeClr val="tx1"/>
                </a:solidFill>
                <a:effectLst/>
                <a:latin typeface="+mn-lt"/>
                <a:ea typeface="+mn-ea"/>
                <a:cs typeface="+mn-cs"/>
              </a:rPr>
              <a:t>Planning: Collaboratively developing change plan</a:t>
            </a:r>
          </a:p>
          <a:p>
            <a:pPr lvl="1"/>
            <a:r>
              <a:rPr lang="en-US" sz="1200" kern="1200" dirty="0" smtClean="0">
                <a:solidFill>
                  <a:schemeClr val="tx1"/>
                </a:solidFill>
                <a:effectLst/>
                <a:latin typeface="+mn-lt"/>
                <a:ea typeface="+mn-ea"/>
                <a:cs typeface="+mn-cs"/>
              </a:rPr>
              <a:t>a, c, d and e only </a:t>
            </a:r>
          </a:p>
          <a:p>
            <a:pPr lvl="1"/>
            <a:r>
              <a:rPr lang="en-US" sz="1200" b="1" i="1" kern="1200" dirty="0" smtClean="0">
                <a:solidFill>
                  <a:schemeClr val="tx1"/>
                </a:solidFill>
                <a:effectLst/>
                <a:latin typeface="+mn-lt"/>
                <a:ea typeface="+mn-ea"/>
                <a:cs typeface="+mn-cs"/>
              </a:rPr>
              <a:t>a, b, d and e only (in class MI slide 68 to 72)</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 and c only </a:t>
            </a:r>
          </a:p>
          <a:p>
            <a:pPr lvl="1"/>
            <a:r>
              <a:rPr lang="en-US" sz="1200" kern="1200" dirty="0" smtClean="0">
                <a:solidFill>
                  <a:schemeClr val="tx1"/>
                </a:solidFill>
                <a:effectLst/>
                <a:latin typeface="+mn-lt"/>
                <a:ea typeface="+mn-ea"/>
                <a:cs typeface="+mn-cs"/>
              </a:rPr>
              <a:t>All of the above a, b, c, d, and e </a:t>
            </a:r>
          </a:p>
          <a:p>
            <a:pPr lvl="1"/>
            <a:r>
              <a:rPr lang="en-US" sz="1200" kern="1200" dirty="0" smtClean="0">
                <a:solidFill>
                  <a:schemeClr val="tx1"/>
                </a:solidFill>
                <a:effectLst/>
                <a:latin typeface="+mn-lt"/>
                <a:ea typeface="+mn-ea"/>
                <a:cs typeface="+mn-cs"/>
              </a:rPr>
              <a:t>None of the above a, b, c, d, and e </a:t>
            </a:r>
          </a:p>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70</a:t>
            </a:fld>
            <a:endParaRPr lang="en-US"/>
          </a:p>
        </p:txBody>
      </p:sp>
    </p:spTree>
    <p:extLst>
      <p:ext uri="{BB962C8B-B14F-4D97-AF65-F5344CB8AC3E}">
        <p14:creationId xmlns:p14="http://schemas.microsoft.com/office/powerpoint/2010/main" val="3183219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self-study</a:t>
            </a:r>
            <a:r>
              <a:rPr lang="en-US" baseline="0" dirty="0" smtClean="0"/>
              <a:t> E-Learning Patient and Family Engagement</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71</a:t>
            </a:fld>
            <a:endParaRPr lang="en-US"/>
          </a:p>
        </p:txBody>
      </p:sp>
    </p:spTree>
    <p:extLst>
      <p:ext uri="{BB962C8B-B14F-4D97-AF65-F5344CB8AC3E}">
        <p14:creationId xmlns:p14="http://schemas.microsoft.com/office/powerpoint/2010/main" val="88672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1739076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important to the patient?</a:t>
            </a:r>
            <a:r>
              <a:rPr lang="en-US" baseline="0" dirty="0" smtClean="0"/>
              <a:t> It may be something seemingly outside of their “health condition.” Explain that this is part of agree portion of the 5 As</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72</a:t>
            </a:fld>
            <a:endParaRPr lang="en-US"/>
          </a:p>
        </p:txBody>
      </p:sp>
    </p:spTree>
    <p:extLst>
      <p:ext uri="{BB962C8B-B14F-4D97-AF65-F5344CB8AC3E}">
        <p14:creationId xmlns:p14="http://schemas.microsoft.com/office/powerpoint/2010/main" val="3122343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Evoking</a:t>
            </a:r>
            <a:r>
              <a:rPr lang="en-US" baseline="0" dirty="0" smtClean="0"/>
              <a:t> is part of ASSESSING– what are the patients beliefs, behaviors and knowledge about their chronic illness. We’ll be talking about this more throughout the day. The person’s reasons for making a change may be, “I want to be able to watch my grandson play baseball – walk to the bleachers etc. instead of “I want to lower my blood pressure.”</a:t>
            </a:r>
          </a:p>
          <a:p>
            <a:r>
              <a:rPr lang="en-US" baseline="0" dirty="0" smtClean="0"/>
              <a:t>We need to listen for our patient’s stories about their lives</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73</a:t>
            </a:fld>
            <a:endParaRPr lang="en-US"/>
          </a:p>
        </p:txBody>
      </p:sp>
    </p:spTree>
    <p:extLst>
      <p:ext uri="{BB962C8B-B14F-4D97-AF65-F5344CB8AC3E}">
        <p14:creationId xmlns:p14="http://schemas.microsoft.com/office/powerpoint/2010/main" val="1251008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part of AGREE. We’ll dive into this when we talk about ACTION PLANNING (difference between action plan/care plan etc.)</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74</a:t>
            </a:fld>
            <a:endParaRPr lang="en-US"/>
          </a:p>
        </p:txBody>
      </p:sp>
    </p:spTree>
    <p:extLst>
      <p:ext uri="{BB962C8B-B14F-4D97-AF65-F5344CB8AC3E}">
        <p14:creationId xmlns:p14="http://schemas.microsoft.com/office/powerpoint/2010/main" val="5524807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Review self-study information</a:t>
            </a:r>
          </a:p>
          <a:p>
            <a:pPr marL="174982" indent="-174982">
              <a:buFont typeface="Arial" panose="020B0604020202020204" pitchFamily="34" charset="0"/>
              <a:buChar char="•"/>
            </a:pPr>
            <a:r>
              <a:rPr lang="en-US" dirty="0" smtClean="0"/>
              <a:t>Resource </a:t>
            </a:r>
            <a:r>
              <a:rPr lang="en-US" dirty="0" smtClean="0">
                <a:hlinkClick r:id="rId3"/>
              </a:rPr>
              <a:t>http://www.improvingchroniccare.org/downloads/selfmanagement_support_toolkit_for_clinicians_2012_update.pdf</a:t>
            </a:r>
            <a:r>
              <a:rPr lang="en-US" dirty="0" smtClean="0"/>
              <a:t> Toolkit </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AB7F6F4-8E26-48D5-A95D-499F8ED08EE2}" type="slidenum">
              <a:rPr lang="en-US" smtClean="0"/>
              <a:t>80</a:t>
            </a:fld>
            <a:endParaRPr lang="en-US"/>
          </a:p>
        </p:txBody>
      </p:sp>
    </p:spTree>
    <p:extLst>
      <p:ext uri="{BB962C8B-B14F-4D97-AF65-F5344CB8AC3E}">
        <p14:creationId xmlns:p14="http://schemas.microsoft.com/office/powerpoint/2010/main" val="1138898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a:p>
            <a:r>
              <a:rPr lang="en-US" dirty="0"/>
              <a:t>Each member of the virtual team plays a unique role in guiding, providing or authorizing care. </a:t>
            </a:r>
          </a:p>
          <a:p>
            <a:r>
              <a:rPr lang="en-US" dirty="0" smtClean="0"/>
              <a:t>The</a:t>
            </a:r>
            <a:r>
              <a:rPr lang="en-US" baseline="0" dirty="0" smtClean="0"/>
              <a:t> patient may have needs that require going OUTSIDE of the primary care </a:t>
            </a:r>
            <a:r>
              <a:rPr lang="en-US" baseline="0" dirty="0" err="1" smtClean="0"/>
              <a:t>offec</a:t>
            </a:r>
            <a:r>
              <a:rPr lang="en-US" baseline="0" dirty="0" smtClean="0"/>
              <a:t>.</a:t>
            </a:r>
            <a:endParaRPr lang="en-US" dirty="0"/>
          </a:p>
          <a:p>
            <a:r>
              <a:rPr lang="en-US" dirty="0" smtClean="0"/>
              <a:t>A</a:t>
            </a:r>
            <a:r>
              <a:rPr lang="en-US" baseline="0" dirty="0" smtClean="0"/>
              <a:t> patient</a:t>
            </a:r>
            <a:r>
              <a:rPr lang="en-US" dirty="0" smtClean="0"/>
              <a:t> </a:t>
            </a:r>
            <a:r>
              <a:rPr lang="en-US" dirty="0"/>
              <a:t>in need of cardiac care may need services from PCP, cardiologist, personal care assistant, transportation, pharmacist,</a:t>
            </a:r>
            <a:r>
              <a:rPr lang="en-US" baseline="0" dirty="0"/>
              <a:t> meal delivery and health plan</a:t>
            </a:r>
          </a:p>
          <a:p>
            <a:r>
              <a:rPr lang="en-US" baseline="0" dirty="0"/>
              <a:t>Care manager starts by engaging all parties to understand goals and roles. </a:t>
            </a:r>
          </a:p>
          <a:p>
            <a:r>
              <a:rPr lang="en-US" baseline="0" dirty="0"/>
              <a:t>Establish a communication system to communicate urgent needs as well as provide updates or changes to care.</a:t>
            </a:r>
            <a:endParaRPr lang="en-US" dirty="0"/>
          </a:p>
        </p:txBody>
      </p:sp>
      <p:sp>
        <p:nvSpPr>
          <p:cNvPr id="4" name="Slide Number Placeholder 3"/>
          <p:cNvSpPr>
            <a:spLocks noGrp="1"/>
          </p:cNvSpPr>
          <p:nvPr>
            <p:ph type="sldNum" sz="quarter" idx="10"/>
          </p:nvPr>
        </p:nvSpPr>
        <p:spPr/>
        <p:txBody>
          <a:bodyPr/>
          <a:lstStyle/>
          <a:p>
            <a:fld id="{9AB7F6F4-8E26-48D5-A95D-499F8ED08EE2}" type="slidenum">
              <a:rPr lang="en-US" smtClean="0"/>
              <a:t>81</a:t>
            </a:fld>
            <a:endParaRPr lang="en-US"/>
          </a:p>
        </p:txBody>
      </p:sp>
    </p:spTree>
    <p:extLst>
      <p:ext uri="{BB962C8B-B14F-4D97-AF65-F5344CB8AC3E}">
        <p14:creationId xmlns:p14="http://schemas.microsoft.com/office/powerpoint/2010/main" val="827145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82</a:t>
            </a:fld>
            <a:endParaRPr lang="en-US"/>
          </a:p>
        </p:txBody>
      </p:sp>
    </p:spTree>
    <p:extLst>
      <p:ext uri="{BB962C8B-B14F-4D97-AF65-F5344CB8AC3E}">
        <p14:creationId xmlns:p14="http://schemas.microsoft.com/office/powerpoint/2010/main" val="112250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AGREE</a:t>
            </a:r>
            <a:r>
              <a:rPr lang="en-US" baseline="0" dirty="0" smtClean="0"/>
              <a:t> and </a:t>
            </a:r>
            <a:r>
              <a:rPr lang="en-US" dirty="0" smtClean="0"/>
              <a:t>ASSIST in the 5A process </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83</a:t>
            </a:fld>
            <a:endParaRPr lang="en-US"/>
          </a:p>
        </p:txBody>
      </p:sp>
    </p:spTree>
    <p:extLst>
      <p:ext uri="{BB962C8B-B14F-4D97-AF65-F5344CB8AC3E}">
        <p14:creationId xmlns:p14="http://schemas.microsoft.com/office/powerpoint/2010/main" val="4097300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looking for perfection from our patients. Small changes can make a big difference in symptoms</a:t>
            </a:r>
            <a:r>
              <a:rPr lang="en-US" baseline="0" dirty="0" smtClean="0"/>
              <a:t> of illness. We look to guide our patients not direct them. It’s much stronger for patient to maneuver their path with a guide.</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85</a:t>
            </a:fld>
            <a:endParaRPr lang="en-US"/>
          </a:p>
        </p:txBody>
      </p:sp>
    </p:spTree>
    <p:extLst>
      <p:ext uri="{BB962C8B-B14F-4D97-AF65-F5344CB8AC3E}">
        <p14:creationId xmlns:p14="http://schemas.microsoft.com/office/powerpoint/2010/main" val="22122540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an asthma action plan (explain the sections of green, yellow and red)</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87</a:t>
            </a:fld>
            <a:endParaRPr lang="en-US"/>
          </a:p>
        </p:txBody>
      </p:sp>
    </p:spTree>
    <p:extLst>
      <p:ext uri="{BB962C8B-B14F-4D97-AF65-F5344CB8AC3E}">
        <p14:creationId xmlns:p14="http://schemas.microsoft.com/office/powerpoint/2010/main" val="897970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
            </a:r>
            <a:r>
              <a:rPr lang="en-US" baseline="0" dirty="0" smtClean="0"/>
              <a:t> monitoring is an important part of any disease management</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88</a:t>
            </a:fld>
            <a:endParaRPr lang="en-US"/>
          </a:p>
        </p:txBody>
      </p:sp>
    </p:spTree>
    <p:extLst>
      <p:ext uri="{BB962C8B-B14F-4D97-AF65-F5344CB8AC3E}">
        <p14:creationId xmlns:p14="http://schemas.microsoft.com/office/powerpoint/2010/main" val="280090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to participants where to find resources such as billing and upcoming webinars. Inform participants that webinars occur</a:t>
            </a:r>
            <a:r>
              <a:rPr lang="en-US" baseline="0" dirty="0" smtClean="0"/>
              <a:t> both live and recorded so they can be watched at any time. Some webinars have CEs attached.</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8</a:t>
            </a:fld>
            <a:endParaRPr lang="en-US"/>
          </a:p>
        </p:txBody>
      </p:sp>
    </p:spTree>
    <p:extLst>
      <p:ext uri="{BB962C8B-B14F-4D97-AF65-F5344CB8AC3E}">
        <p14:creationId xmlns:p14="http://schemas.microsoft.com/office/powerpoint/2010/main" val="40446274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90</a:t>
            </a:fld>
            <a:endParaRPr lang="en-US"/>
          </a:p>
        </p:txBody>
      </p:sp>
    </p:spTree>
    <p:extLst>
      <p:ext uri="{BB962C8B-B14F-4D97-AF65-F5344CB8AC3E}">
        <p14:creationId xmlns:p14="http://schemas.microsoft.com/office/powerpoint/2010/main" val="4170822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attendees</a:t>
            </a:r>
            <a:r>
              <a:rPr lang="en-US" baseline="0" dirty="0" smtClean="0"/>
              <a:t> take their handout out of their folder. Go through flow chart explaining: </a:t>
            </a:r>
          </a:p>
          <a:p>
            <a:pPr marL="171450" indent="-171450">
              <a:buFont typeface="Arial" panose="020B0604020202020204" pitchFamily="34" charset="0"/>
              <a:buChar char="•"/>
            </a:pPr>
            <a:r>
              <a:rPr lang="en-US" baseline="0" dirty="0" smtClean="0"/>
              <a:t>Questions in blue you do every time</a:t>
            </a:r>
          </a:p>
          <a:p>
            <a:pPr marL="171450" indent="-171450">
              <a:buFont typeface="Arial" panose="020B0604020202020204" pitchFamily="34" charset="0"/>
              <a:buChar char="•"/>
            </a:pPr>
            <a:r>
              <a:rPr lang="en-US" baseline="0" dirty="0" smtClean="0"/>
              <a:t>Green boxes vary depending on how the person responds to yellow</a:t>
            </a:r>
          </a:p>
          <a:p>
            <a:pPr marL="171450" indent="-171450">
              <a:buFont typeface="Arial" panose="020B0604020202020204" pitchFamily="34" charset="0"/>
              <a:buChar char="•"/>
            </a:pPr>
            <a:r>
              <a:rPr lang="en-US" baseline="0" dirty="0" smtClean="0"/>
              <a:t>Tips and details are in orange</a:t>
            </a:r>
          </a:p>
          <a:p>
            <a:pPr marL="0" indent="0">
              <a:buFont typeface="Arial" panose="020B0604020202020204" pitchFamily="34" charset="0"/>
              <a:buNone/>
            </a:pPr>
            <a:r>
              <a:rPr lang="en-US" baseline="0" dirty="0" smtClean="0"/>
              <a:t>Remind attendees of the importance and effectiveness of asking permission to address issues of their health. “Is it alright if I share with you what has worked for other patients of mine?”</a:t>
            </a:r>
          </a:p>
          <a:p>
            <a:pPr marL="0" indent="0">
              <a:buFont typeface="Arial" panose="020B0604020202020204" pitchFamily="34" charset="0"/>
              <a:buNone/>
            </a:pPr>
            <a:r>
              <a:rPr lang="en-US" baseline="0" dirty="0" smtClean="0"/>
              <a:t>Posttest question</a:t>
            </a:r>
          </a:p>
          <a:p>
            <a:pPr lvl="0"/>
            <a:r>
              <a:rPr lang="en-US" sz="1200" kern="1200" dirty="0" smtClean="0">
                <a:solidFill>
                  <a:schemeClr val="tx1"/>
                </a:solidFill>
                <a:effectLst/>
                <a:latin typeface="+mn-lt"/>
                <a:ea typeface="+mn-ea"/>
                <a:cs typeface="+mn-cs"/>
              </a:rPr>
              <a:t>The three questions of Brief Action Planning used to help patients to create smart goals are:</a:t>
            </a:r>
          </a:p>
          <a:p>
            <a:pPr marL="1143000" lvl="2" indent="-228600">
              <a:buFont typeface="+mj-lt"/>
              <a:buAutoNum type="alphaLcPeriod"/>
            </a:pPr>
            <a:r>
              <a:rPr lang="en-US" sz="1200" kern="1200" dirty="0" smtClean="0">
                <a:solidFill>
                  <a:schemeClr val="tx1"/>
                </a:solidFill>
                <a:effectLst/>
                <a:latin typeface="+mn-lt"/>
                <a:ea typeface="+mn-ea"/>
                <a:cs typeface="+mn-cs"/>
              </a:rPr>
              <a:t> Is there anything you would like to do for your health in the next week or two?</a:t>
            </a:r>
          </a:p>
          <a:p>
            <a:pPr marL="1143000" lvl="2" indent="-228600">
              <a:buFont typeface="+mj-lt"/>
              <a:buAutoNum type="alphaLcPeriod"/>
            </a:pPr>
            <a:r>
              <a:rPr lang="en-US" sz="1200" kern="1200" dirty="0" smtClean="0">
                <a:solidFill>
                  <a:schemeClr val="tx1"/>
                </a:solidFill>
                <a:effectLst/>
                <a:latin typeface="+mn-lt"/>
                <a:ea typeface="+mn-ea"/>
                <a:cs typeface="+mn-cs"/>
              </a:rPr>
              <a:t> How confident or sure do you feel about carrying out your plan on a scale of 0 to 10?</a:t>
            </a:r>
          </a:p>
          <a:p>
            <a:pPr marL="1143000" lvl="2" indent="-228600">
              <a:buFont typeface="+mj-lt"/>
              <a:buAutoNum type="alphaLcPeriod"/>
            </a:pPr>
            <a:r>
              <a:rPr lang="en-US" sz="1200" kern="1200" dirty="0" smtClean="0">
                <a:solidFill>
                  <a:schemeClr val="tx1"/>
                </a:solidFill>
                <a:effectLst/>
                <a:latin typeface="+mn-lt"/>
                <a:ea typeface="+mn-ea"/>
                <a:cs typeface="+mn-cs"/>
              </a:rPr>
              <a:t> Would it be helpful to set up a time to check up on your plan?</a:t>
            </a:r>
          </a:p>
          <a:p>
            <a:pPr marL="1143000" lvl="2" indent="-228600">
              <a:buFont typeface="+mj-lt"/>
              <a:buAutoNum type="alphaLcPeriod"/>
            </a:pPr>
            <a:r>
              <a:rPr lang="en-US" sz="1200" kern="1200" dirty="0" smtClean="0">
                <a:solidFill>
                  <a:schemeClr val="tx1"/>
                </a:solidFill>
                <a:effectLst/>
                <a:latin typeface="+mn-lt"/>
                <a:ea typeface="+mn-ea"/>
                <a:cs typeface="+mn-cs"/>
              </a:rPr>
              <a:t>How do you think your life would be different if you changed?</a:t>
            </a:r>
          </a:p>
          <a:p>
            <a:pPr lvl="1"/>
            <a:r>
              <a:rPr lang="en-US" sz="1200" kern="1200" dirty="0" smtClean="0">
                <a:solidFill>
                  <a:schemeClr val="tx1"/>
                </a:solidFill>
                <a:effectLst/>
                <a:latin typeface="+mn-lt"/>
                <a:ea typeface="+mn-ea"/>
                <a:cs typeface="+mn-cs"/>
              </a:rPr>
              <a:t>a, c, and d only </a:t>
            </a:r>
          </a:p>
          <a:p>
            <a:pPr lvl="1"/>
            <a:r>
              <a:rPr lang="en-US" sz="1200" b="1" i="1" kern="1200" dirty="0" smtClean="0">
                <a:solidFill>
                  <a:schemeClr val="tx1"/>
                </a:solidFill>
                <a:effectLst/>
                <a:latin typeface="+mn-lt"/>
                <a:ea typeface="+mn-ea"/>
                <a:cs typeface="+mn-cs"/>
              </a:rPr>
              <a:t>a, b, and c only (in class BAP slide 89)</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 and c only </a:t>
            </a:r>
          </a:p>
          <a:p>
            <a:pPr lvl="1"/>
            <a:r>
              <a:rPr lang="en-US" sz="1200" kern="1200" dirty="0" smtClean="0">
                <a:solidFill>
                  <a:schemeClr val="tx1"/>
                </a:solidFill>
                <a:effectLst/>
                <a:latin typeface="+mn-lt"/>
                <a:ea typeface="+mn-ea"/>
                <a:cs typeface="+mn-cs"/>
              </a:rPr>
              <a:t>All of the above a, b, c, d, </a:t>
            </a:r>
          </a:p>
          <a:p>
            <a:pPr lvl="1"/>
            <a:r>
              <a:rPr lang="en-US" sz="1200" kern="1200" dirty="0" smtClean="0">
                <a:solidFill>
                  <a:schemeClr val="tx1"/>
                </a:solidFill>
                <a:effectLst/>
                <a:latin typeface="+mn-lt"/>
                <a:ea typeface="+mn-ea"/>
                <a:cs typeface="+mn-cs"/>
              </a:rPr>
              <a:t>None of the above a, b, c, 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91</a:t>
            </a:fld>
            <a:endParaRPr lang="en-US"/>
          </a:p>
        </p:txBody>
      </p:sp>
    </p:spTree>
    <p:extLst>
      <p:ext uri="{BB962C8B-B14F-4D97-AF65-F5344CB8AC3E}">
        <p14:creationId xmlns:p14="http://schemas.microsoft.com/office/powerpoint/2010/main" val="6809661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5 As</a:t>
            </a:r>
          </a:p>
          <a:p>
            <a:r>
              <a:rPr lang="en-US" baseline="0" dirty="0" smtClean="0"/>
              <a:t>Reminder: if someone is a 7 or higher, they are more likely to engage in change</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92</a:t>
            </a:fld>
            <a:endParaRPr lang="en-US"/>
          </a:p>
        </p:txBody>
      </p:sp>
    </p:spTree>
    <p:extLst>
      <p:ext uri="{BB962C8B-B14F-4D97-AF65-F5344CB8AC3E}">
        <p14:creationId xmlns:p14="http://schemas.microsoft.com/office/powerpoint/2010/main" val="1651120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the ADVISE step</a:t>
            </a:r>
            <a:r>
              <a:rPr lang="en-US" baseline="0" dirty="0" smtClean="0"/>
              <a:t> of the 5 As</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97</a:t>
            </a:fld>
            <a:endParaRPr lang="en-US"/>
          </a:p>
        </p:txBody>
      </p:sp>
    </p:spTree>
    <p:extLst>
      <p:ext uri="{BB962C8B-B14F-4D97-AF65-F5344CB8AC3E}">
        <p14:creationId xmlns:p14="http://schemas.microsoft.com/office/powerpoint/2010/main" val="28182727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r>
              <a:rPr lang="en-US" b="1" dirty="0" smtClean="0"/>
              <a:t>“What if anything</a:t>
            </a:r>
            <a:r>
              <a:rPr lang="en-US" b="1" baseline="0" dirty="0" smtClean="0"/>
              <a:t> would you like to focus on regarding your health?”  </a:t>
            </a:r>
            <a:r>
              <a:rPr lang="en-US" baseline="0" dirty="0" smtClean="0"/>
              <a:t>response:  “nothing”  </a:t>
            </a:r>
            <a:r>
              <a:rPr lang="en-US" b="1" baseline="0" dirty="0" smtClean="0"/>
              <a:t>“okay, if you’re not ready to set a goal today, we still have 10 minutes together, what would you like to talk about?”</a:t>
            </a:r>
            <a:endParaRPr lang="en-US" b="1" dirty="0"/>
          </a:p>
        </p:txBody>
      </p:sp>
      <p:sp>
        <p:nvSpPr>
          <p:cNvPr id="4" name="Slide Number Placeholder 3"/>
          <p:cNvSpPr>
            <a:spLocks noGrp="1"/>
          </p:cNvSpPr>
          <p:nvPr>
            <p:ph type="sldNum" sz="quarter" idx="10"/>
          </p:nvPr>
        </p:nvSpPr>
        <p:spPr/>
        <p:txBody>
          <a:bodyPr/>
          <a:lstStyle/>
          <a:p>
            <a:fld id="{C6BC81E9-723B-8147-B21A-BF09A793F99F}" type="slidenum">
              <a:rPr lang="en-US" smtClean="0"/>
              <a:t>99</a:t>
            </a:fld>
            <a:endParaRPr lang="en-US"/>
          </a:p>
        </p:txBody>
      </p:sp>
    </p:spTree>
    <p:extLst>
      <p:ext uri="{BB962C8B-B14F-4D97-AF65-F5344CB8AC3E}">
        <p14:creationId xmlns:p14="http://schemas.microsoft.com/office/powerpoint/2010/main" val="2557178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information was presented in the self-study curriculum attendees completed before the course.</a:t>
            </a:r>
          </a:p>
          <a:p>
            <a:r>
              <a:rPr lang="en-US" baseline="0" dirty="0" smtClean="0"/>
              <a:t>Explain that we are going to review that material now. Ask the following questions:</a:t>
            </a:r>
          </a:p>
          <a:p>
            <a:pPr marL="171450" indent="-171450">
              <a:buFont typeface="Arial" panose="020B0604020202020204" pitchFamily="34" charset="0"/>
              <a:buChar char="•"/>
            </a:pPr>
            <a:r>
              <a:rPr lang="en-US" baseline="0" dirty="0" smtClean="0"/>
              <a:t>What are Social Determinants of health? What are potential impacts on self-management?</a:t>
            </a:r>
          </a:p>
          <a:p>
            <a:pPr marL="171450" indent="-171450">
              <a:buFont typeface="Arial" panose="020B0604020202020204" pitchFamily="34" charset="0"/>
              <a:buChar char="•"/>
            </a:pPr>
            <a:r>
              <a:rPr lang="en-US" baseline="0" dirty="0" smtClean="0"/>
              <a:t>What does health literacy mean? Have attendees take out their homework assignment:  1)Relate a scenario from the video to the primary care environment. 2)How would you ASSESS for health literacy in this example and what would you do to assist the patient in overcoming the barriers of health literacy. Then ask,  “what aspects of the Team approach would come into play with this example? and what are a couple of examples from the video attendees viewed during self-study. </a:t>
            </a:r>
          </a:p>
          <a:p>
            <a:pPr marL="171450" indent="-171450">
              <a:buFont typeface="Arial" panose="020B0604020202020204" pitchFamily="34" charset="0"/>
              <a:buChar char="•"/>
            </a:pPr>
            <a:r>
              <a:rPr lang="en-US" baseline="0" dirty="0" smtClean="0"/>
              <a:t>What are some examples of physical barriers and how do we help patients with these?</a:t>
            </a:r>
          </a:p>
          <a:p>
            <a:pPr marL="0" indent="0">
              <a:buFont typeface="Arial" panose="020B0604020202020204" pitchFamily="34" charset="0"/>
              <a:buNone/>
            </a:pPr>
            <a:r>
              <a:rPr lang="en-US" dirty="0" smtClean="0"/>
              <a:t>Posttest question</a:t>
            </a:r>
          </a:p>
          <a:p>
            <a:pPr lvl="0"/>
            <a:r>
              <a:rPr lang="en-US" sz="1200" kern="1200" dirty="0" smtClean="0">
                <a:solidFill>
                  <a:schemeClr val="tx1"/>
                </a:solidFill>
                <a:effectLst/>
                <a:latin typeface="+mn-lt"/>
                <a:ea typeface="+mn-ea"/>
                <a:cs typeface="+mn-cs"/>
              </a:rPr>
              <a:t>Which of the following represent an example of a health literacy issue? </a:t>
            </a:r>
          </a:p>
          <a:p>
            <a:pPr marL="1600200" lvl="3" indent="-228600">
              <a:buFont typeface="+mj-lt"/>
              <a:buAutoNum type="alphaLcPeriod"/>
            </a:pPr>
            <a:r>
              <a:rPr lang="en-US" sz="1200" kern="1200" dirty="0" smtClean="0">
                <a:solidFill>
                  <a:schemeClr val="tx1"/>
                </a:solidFill>
                <a:effectLst/>
                <a:latin typeface="+mn-lt"/>
                <a:ea typeface="+mn-ea"/>
                <a:cs typeface="+mn-cs"/>
              </a:rPr>
              <a:t>Taking 2 pills in morning when the script reads 2x/day</a:t>
            </a:r>
          </a:p>
          <a:p>
            <a:pPr marL="1600200" lvl="3" indent="-228600">
              <a:buFont typeface="+mj-lt"/>
              <a:buAutoNum type="alphaLcPeriod"/>
            </a:pPr>
            <a:r>
              <a:rPr lang="en-US" sz="1200" kern="1200" dirty="0" smtClean="0">
                <a:solidFill>
                  <a:schemeClr val="tx1"/>
                </a:solidFill>
                <a:effectLst/>
                <a:latin typeface="+mn-lt"/>
                <a:ea typeface="+mn-ea"/>
                <a:cs typeface="+mn-cs"/>
              </a:rPr>
              <a:t>Unable to understand medical terminology for procedures</a:t>
            </a:r>
          </a:p>
          <a:p>
            <a:pPr marL="1600200" lvl="3" indent="-228600">
              <a:buFont typeface="+mj-lt"/>
              <a:buAutoNum type="alphaLcPeriod"/>
            </a:pPr>
            <a:r>
              <a:rPr lang="en-US" sz="1200" kern="1200" dirty="0" smtClean="0">
                <a:solidFill>
                  <a:schemeClr val="tx1"/>
                </a:solidFill>
                <a:effectLst/>
                <a:latin typeface="+mn-lt"/>
                <a:ea typeface="+mn-ea"/>
                <a:cs typeface="+mn-cs"/>
              </a:rPr>
              <a:t>Unable to read the forms given to the patient by the office staff</a:t>
            </a:r>
          </a:p>
          <a:p>
            <a:pPr marL="1600200" lvl="3" indent="-228600">
              <a:buFont typeface="+mj-lt"/>
              <a:buAutoNum type="alphaLcPeriod"/>
            </a:pPr>
            <a:r>
              <a:rPr lang="en-US" sz="1200" kern="1200" dirty="0" smtClean="0">
                <a:solidFill>
                  <a:schemeClr val="tx1"/>
                </a:solidFill>
                <a:effectLst/>
                <a:latin typeface="+mn-lt"/>
                <a:ea typeface="+mn-ea"/>
                <a:cs typeface="+mn-cs"/>
              </a:rPr>
              <a:t>Unable to pay for medication</a:t>
            </a:r>
          </a:p>
          <a:p>
            <a:pPr marL="1600200" lvl="3" indent="-228600">
              <a:buFont typeface="+mj-lt"/>
              <a:buAutoNum type="alphaLcPeriod"/>
            </a:pPr>
            <a:r>
              <a:rPr lang="en-US" sz="1200" kern="1200" dirty="0" smtClean="0">
                <a:solidFill>
                  <a:schemeClr val="tx1"/>
                </a:solidFill>
                <a:effectLst/>
                <a:latin typeface="+mn-lt"/>
                <a:ea typeface="+mn-ea"/>
                <a:cs typeface="+mn-cs"/>
              </a:rPr>
              <a:t>Unable to select correct Motrin dose for child</a:t>
            </a:r>
          </a:p>
          <a:p>
            <a:pPr lvl="1"/>
            <a:r>
              <a:rPr lang="en-US" sz="1200" kern="1200" dirty="0" smtClean="0">
                <a:solidFill>
                  <a:schemeClr val="tx1"/>
                </a:solidFill>
                <a:effectLst/>
                <a:latin typeface="+mn-lt"/>
                <a:ea typeface="+mn-ea"/>
                <a:cs typeface="+mn-cs"/>
              </a:rPr>
              <a:t>a, c, and d only </a:t>
            </a:r>
          </a:p>
          <a:p>
            <a:pPr lvl="1"/>
            <a:r>
              <a:rPr lang="en-US" sz="1200" b="1" i="1" kern="1200" dirty="0" smtClean="0">
                <a:solidFill>
                  <a:schemeClr val="tx1"/>
                </a:solidFill>
                <a:effectLst/>
                <a:latin typeface="+mn-lt"/>
                <a:ea typeface="+mn-ea"/>
                <a:cs typeface="+mn-cs"/>
              </a:rPr>
              <a:t>a, b, c and e only (Video from self-study &amp; in class Barriers slide 98)</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 and c only </a:t>
            </a:r>
          </a:p>
          <a:p>
            <a:pPr lvl="1"/>
            <a:r>
              <a:rPr lang="en-US" sz="1200" kern="1200" dirty="0" smtClean="0">
                <a:solidFill>
                  <a:schemeClr val="tx1"/>
                </a:solidFill>
                <a:effectLst/>
                <a:latin typeface="+mn-lt"/>
                <a:ea typeface="+mn-ea"/>
                <a:cs typeface="+mn-cs"/>
              </a:rPr>
              <a:t>All of the above a, b, c, d, e</a:t>
            </a:r>
          </a:p>
          <a:p>
            <a:pPr lvl="1"/>
            <a:r>
              <a:rPr lang="en-US" sz="1200" kern="1200" dirty="0" smtClean="0">
                <a:solidFill>
                  <a:schemeClr val="tx1"/>
                </a:solidFill>
                <a:effectLst/>
                <a:latin typeface="+mn-lt"/>
                <a:ea typeface="+mn-ea"/>
                <a:cs typeface="+mn-cs"/>
              </a:rPr>
              <a:t>None of the above a, b, c, d, 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100</a:t>
            </a:fld>
            <a:endParaRPr lang="en-US"/>
          </a:p>
        </p:txBody>
      </p:sp>
    </p:spTree>
    <p:extLst>
      <p:ext uri="{BB962C8B-B14F-4D97-AF65-F5344CB8AC3E}">
        <p14:creationId xmlns:p14="http://schemas.microsoft.com/office/powerpoint/2010/main" val="18252653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follow up by phone, patient portal etc. and in-person</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107</a:t>
            </a:fld>
            <a:endParaRPr lang="en-US"/>
          </a:p>
        </p:txBody>
      </p:sp>
    </p:spTree>
    <p:extLst>
      <p:ext uri="{BB962C8B-B14F-4D97-AF65-F5344CB8AC3E}">
        <p14:creationId xmlns:p14="http://schemas.microsoft.com/office/powerpoint/2010/main" val="1588918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as a handout in addition to the slide</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115</a:t>
            </a:fld>
            <a:endParaRPr lang="en-US" dirty="0"/>
          </a:p>
        </p:txBody>
      </p:sp>
    </p:spTree>
    <p:extLst>
      <p:ext uri="{BB962C8B-B14F-4D97-AF65-F5344CB8AC3E}">
        <p14:creationId xmlns:p14="http://schemas.microsoft.com/office/powerpoint/2010/main" val="12272791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576E7D53-AE67-436B-99A2-0DED76C3FBC9}" type="slidenum">
              <a:rPr lang="en-US" smtClean="0"/>
              <a:t>118</a:t>
            </a:fld>
            <a:endParaRPr lang="en-US" dirty="0"/>
          </a:p>
        </p:txBody>
      </p:sp>
    </p:spTree>
    <p:extLst>
      <p:ext uri="{BB962C8B-B14F-4D97-AF65-F5344CB8AC3E}">
        <p14:creationId xmlns:p14="http://schemas.microsoft.com/office/powerpoint/2010/main" val="26780040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 Year = calendar year; Payment year = 9/1 – 8/31 the following year</a:t>
            </a:r>
          </a:p>
          <a:p>
            <a:r>
              <a:rPr lang="en-US" dirty="0" smtClean="0"/>
              <a:t>Baseline BCBSM is traditional fee schedule, which hasn’t changed in YEARS.</a:t>
            </a:r>
          </a:p>
          <a:p>
            <a:pPr marL="171450" indent="-171450" algn="l">
              <a:buFont typeface="Arial" panose="020B0604020202020204" pitchFamily="34" charset="0"/>
              <a:buChar char="•"/>
            </a:pPr>
            <a:r>
              <a:rPr lang="en-US" dirty="0" smtClean="0"/>
              <a:t>PCMH</a:t>
            </a:r>
            <a:r>
              <a:rPr lang="en-US" baseline="0" dirty="0" smtClean="0"/>
              <a:t> = 10%</a:t>
            </a:r>
          </a:p>
          <a:p>
            <a:pPr marL="171450" indent="-171450" algn="l">
              <a:buFont typeface="Arial" panose="020B0604020202020204" pitchFamily="34" charset="0"/>
              <a:buChar char="•"/>
            </a:pPr>
            <a:r>
              <a:rPr lang="en-US" baseline="0" dirty="0" smtClean="0"/>
              <a:t>Clinical Quality = 5-15% (5%: 80</a:t>
            </a:r>
            <a:r>
              <a:rPr lang="en-US" baseline="30000" dirty="0" smtClean="0"/>
              <a:t>th</a:t>
            </a:r>
            <a:r>
              <a:rPr lang="en-US" baseline="0" dirty="0" smtClean="0"/>
              <a:t> – 85</a:t>
            </a:r>
            <a:r>
              <a:rPr lang="en-US" baseline="30000" dirty="0" smtClean="0"/>
              <a:t>th</a:t>
            </a:r>
            <a:r>
              <a:rPr lang="en-US" baseline="0" dirty="0" smtClean="0"/>
              <a:t> percentile; 10%: 85</a:t>
            </a:r>
            <a:r>
              <a:rPr lang="en-US" baseline="30000" dirty="0" smtClean="0"/>
              <a:t>th</a:t>
            </a:r>
            <a:r>
              <a:rPr lang="en-US" baseline="0" dirty="0" smtClean="0"/>
              <a:t> – 95</a:t>
            </a:r>
            <a:r>
              <a:rPr lang="en-US" baseline="30000" dirty="0" smtClean="0"/>
              <a:t>th</a:t>
            </a:r>
            <a:r>
              <a:rPr lang="en-US" baseline="0" dirty="0" smtClean="0"/>
              <a:t> percentile; 15%&gt;95</a:t>
            </a:r>
            <a:r>
              <a:rPr lang="en-US" baseline="30000" dirty="0" smtClean="0"/>
              <a:t>th</a:t>
            </a:r>
            <a:r>
              <a:rPr lang="en-US" baseline="0" dirty="0" smtClean="0"/>
              <a:t> percentile)</a:t>
            </a:r>
          </a:p>
          <a:p>
            <a:pPr marL="171450" indent="-171450" algn="l">
              <a:buFont typeface="Arial" panose="020B0604020202020204" pitchFamily="34" charset="0"/>
              <a:buChar char="•"/>
            </a:pPr>
            <a:r>
              <a:rPr lang="en-US" baseline="0" dirty="0" smtClean="0"/>
              <a:t>Cost Benchmark, graded at the PO Level = 5 – 15% unclear how the percentiles go, based on rankings of POs</a:t>
            </a:r>
          </a:p>
          <a:p>
            <a:pPr marL="171450" indent="-171450" algn="l">
              <a:buFont typeface="Arial" panose="020B0604020202020204" pitchFamily="34" charset="0"/>
              <a:buChar char="•"/>
            </a:pPr>
            <a:r>
              <a:rPr lang="en-US" b="1" baseline="0" dirty="0" smtClean="0"/>
              <a:t>PDCM Touches = 5% VBR for 3% outreach with 2 touches</a:t>
            </a:r>
          </a:p>
          <a:p>
            <a:pPr marL="171450" indent="-171450" algn="l">
              <a:buFont typeface="Arial" panose="020B0604020202020204" pitchFamily="34" charset="0"/>
              <a:buChar char="•"/>
            </a:pPr>
            <a:r>
              <a:rPr lang="en-US" b="1" baseline="0" dirty="0" smtClean="0"/>
              <a:t>PDCM Outcomes (graded at the PO level) = If the </a:t>
            </a:r>
            <a:r>
              <a:rPr lang="en-US" b="1" i="1" baseline="0" dirty="0" smtClean="0"/>
              <a:t>practice</a:t>
            </a:r>
            <a:r>
              <a:rPr lang="en-US" b="1" i="0" baseline="0" dirty="0" smtClean="0"/>
              <a:t> gets at least 1%, then they’re eligible.  They get the additional VBRs if the PO performance is high enough. 1.5% for each of the 4 measure:  A1c, BP, EDU, IPU</a:t>
            </a:r>
            <a:endParaRPr lang="en-US" b="1" baseline="0" dirty="0" smtClean="0"/>
          </a:p>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122</a:t>
            </a:fld>
            <a:endParaRPr lang="en-US" dirty="0"/>
          </a:p>
        </p:txBody>
      </p:sp>
    </p:spTree>
    <p:extLst>
      <p:ext uri="{BB962C8B-B14F-4D97-AF65-F5344CB8AC3E}">
        <p14:creationId xmlns:p14="http://schemas.microsoft.com/office/powerpoint/2010/main" val="76020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 participants that</a:t>
            </a:r>
            <a:r>
              <a:rPr lang="en-US" baseline="0" dirty="0" smtClean="0"/>
              <a:t> they may re-take the test right away without any penalty</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9</a:t>
            </a:fld>
            <a:endParaRPr lang="en-US"/>
          </a:p>
        </p:txBody>
      </p:sp>
    </p:spTree>
    <p:extLst>
      <p:ext uri="{BB962C8B-B14F-4D97-AF65-F5344CB8AC3E}">
        <p14:creationId xmlns:p14="http://schemas.microsoft.com/office/powerpoint/2010/main" val="16853859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on this slide!!</a:t>
            </a:r>
          </a:p>
          <a:p>
            <a:r>
              <a:rPr lang="en-US" dirty="0"/>
              <a:t>All</a:t>
            </a:r>
            <a:r>
              <a:rPr lang="en-US" baseline="0" dirty="0"/>
              <a:t> of our payers are looking at these 4 outcomes goals, so the care managers should work with their office and PO to understand what the strategy is and how they fit in.</a:t>
            </a:r>
            <a:endParaRPr lang="en-US" dirty="0"/>
          </a:p>
        </p:txBody>
      </p:sp>
      <p:sp>
        <p:nvSpPr>
          <p:cNvPr id="4" name="Slide Number Placeholder 3"/>
          <p:cNvSpPr>
            <a:spLocks noGrp="1"/>
          </p:cNvSpPr>
          <p:nvPr>
            <p:ph type="sldNum" sz="quarter" idx="10"/>
          </p:nvPr>
        </p:nvSpPr>
        <p:spPr/>
        <p:txBody>
          <a:bodyPr/>
          <a:lstStyle/>
          <a:p>
            <a:fld id="{07A14B53-A1B5-4123-9234-9FA55944EAF5}" type="slidenum">
              <a:rPr lang="en-US" smtClean="0"/>
              <a:t>124</a:t>
            </a:fld>
            <a:endParaRPr lang="en-US" dirty="0"/>
          </a:p>
        </p:txBody>
      </p:sp>
    </p:spTree>
    <p:extLst>
      <p:ext uri="{BB962C8B-B14F-4D97-AF65-F5344CB8AC3E}">
        <p14:creationId xmlns:p14="http://schemas.microsoft.com/office/powerpoint/2010/main" val="31851814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C81E9-723B-8147-B21A-BF09A793F99F}" type="slidenum">
              <a:rPr lang="en-US" smtClean="0"/>
              <a:t>129</a:t>
            </a:fld>
            <a:endParaRPr lang="en-US" dirty="0"/>
          </a:p>
        </p:txBody>
      </p:sp>
    </p:spTree>
    <p:extLst>
      <p:ext uri="{BB962C8B-B14F-4D97-AF65-F5344CB8AC3E}">
        <p14:creationId xmlns:p14="http://schemas.microsoft.com/office/powerpoint/2010/main" val="6717488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136</a:t>
            </a:fld>
            <a:endParaRPr lang="en-US" dirty="0"/>
          </a:p>
        </p:txBody>
      </p:sp>
    </p:spTree>
    <p:extLst>
      <p:ext uri="{BB962C8B-B14F-4D97-AF65-F5344CB8AC3E}">
        <p14:creationId xmlns:p14="http://schemas.microsoft.com/office/powerpoint/2010/main" val="42015756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 that Motivational Interviewing</a:t>
            </a:r>
            <a:r>
              <a:rPr lang="en-US" baseline="0" dirty="0" smtClean="0"/>
              <a:t> is a dance not a wresting match</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147</a:t>
            </a:fld>
            <a:endParaRPr lang="en-US"/>
          </a:p>
        </p:txBody>
      </p:sp>
    </p:spTree>
    <p:extLst>
      <p:ext uri="{BB962C8B-B14F-4D97-AF65-F5344CB8AC3E}">
        <p14:creationId xmlns:p14="http://schemas.microsoft.com/office/powerpoint/2010/main" val="27232028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add more here</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148</a:t>
            </a:fld>
            <a:endParaRPr lang="en-US"/>
          </a:p>
        </p:txBody>
      </p:sp>
    </p:spTree>
    <p:extLst>
      <p:ext uri="{BB962C8B-B14F-4D97-AF65-F5344CB8AC3E}">
        <p14:creationId xmlns:p14="http://schemas.microsoft.com/office/powerpoint/2010/main" val="383770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around the room and have attendees say their name, discipline</a:t>
            </a:r>
            <a:r>
              <a:rPr lang="en-US" baseline="0" dirty="0" smtClean="0"/>
              <a:t> and where they are practicing along with answering the questions on the slide</a:t>
            </a:r>
          </a:p>
          <a:p>
            <a:r>
              <a:rPr lang="en-US" baseline="0" dirty="0" smtClean="0"/>
              <a:t>Keep in mind the type of patients that are challenging and attempt to use them as examples throughout the days</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12</a:t>
            </a:fld>
            <a:endParaRPr lang="en-US"/>
          </a:p>
        </p:txBody>
      </p:sp>
    </p:spTree>
    <p:extLst>
      <p:ext uri="{BB962C8B-B14F-4D97-AF65-F5344CB8AC3E}">
        <p14:creationId xmlns:p14="http://schemas.microsoft.com/office/powerpoint/2010/main" val="340539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attendees t</a:t>
            </a:r>
            <a:r>
              <a:rPr lang="en-US" dirty="0" smtClean="0"/>
              <a:t>ake Activity</a:t>
            </a:r>
            <a:r>
              <a:rPr lang="en-US" baseline="0" dirty="0" smtClean="0"/>
              <a:t> 1 </a:t>
            </a:r>
            <a:r>
              <a:rPr lang="en-US" dirty="0" smtClean="0"/>
              <a:t>out of their folder and fill</a:t>
            </a:r>
            <a:r>
              <a:rPr lang="en-US" baseline="0" dirty="0" smtClean="0"/>
              <a:t> it out</a:t>
            </a:r>
          </a:p>
          <a:p>
            <a:r>
              <a:rPr lang="en-US" baseline="0" dirty="0" smtClean="0"/>
              <a:t>This will not be shared with other group members or the facilitator unless volunteered by attendee</a:t>
            </a:r>
          </a:p>
          <a:p>
            <a:r>
              <a:rPr lang="en-US" baseline="0" dirty="0" smtClean="0"/>
              <a:t>I</a:t>
            </a:r>
            <a:endParaRPr lang="en-US" dirty="0" smtClean="0"/>
          </a:p>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13</a:t>
            </a:fld>
            <a:endParaRPr lang="en-US"/>
          </a:p>
        </p:txBody>
      </p:sp>
    </p:spTree>
    <p:extLst>
      <p:ext uri="{BB962C8B-B14F-4D97-AF65-F5344CB8AC3E}">
        <p14:creationId xmlns:p14="http://schemas.microsoft.com/office/powerpoint/2010/main" val="415969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people have learned how to work with patients in the standard approach. The challenge for this training, is to open our minds up to other more collaborative ways to work with our patients and produce positive outcomes</a:t>
            </a:r>
          </a:p>
          <a:p>
            <a:r>
              <a:rPr lang="en-US" baseline="0" dirty="0" smtClean="0"/>
              <a:t>Post test question</a:t>
            </a:r>
          </a:p>
          <a:p>
            <a:r>
              <a:rPr lang="en-US" sz="1200" b="1" kern="1200" dirty="0" smtClean="0">
                <a:solidFill>
                  <a:schemeClr val="tx1"/>
                </a:solidFill>
                <a:effectLst/>
                <a:latin typeface="+mn-lt"/>
                <a:ea typeface="+mn-ea"/>
                <a:cs typeface="+mn-cs"/>
              </a:rPr>
              <a:t>A Self-Management</a:t>
            </a:r>
            <a:r>
              <a:rPr lang="en-US" sz="1200" b="1" kern="1200" baseline="0" dirty="0" smtClean="0">
                <a:solidFill>
                  <a:schemeClr val="tx1"/>
                </a:solidFill>
                <a:effectLst/>
                <a:latin typeface="+mn-lt"/>
                <a:ea typeface="+mn-ea"/>
                <a:cs typeface="+mn-cs"/>
              </a:rPr>
              <a:t> Support </a:t>
            </a:r>
            <a:r>
              <a:rPr lang="en-US" sz="1200" b="1" kern="1200" dirty="0" smtClean="0">
                <a:solidFill>
                  <a:schemeClr val="tx1"/>
                </a:solidFill>
                <a:effectLst/>
                <a:latin typeface="+mn-lt"/>
                <a:ea typeface="+mn-ea"/>
                <a:cs typeface="+mn-cs"/>
              </a:rPr>
              <a:t>patient centered approach to care management includes which of the following: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Focusing on the patient’s concerns and goals</a:t>
            </a:r>
          </a:p>
          <a:p>
            <a:r>
              <a:rPr lang="en-US" sz="1200" kern="1200" dirty="0" smtClean="0">
                <a:solidFill>
                  <a:schemeClr val="tx1"/>
                </a:solidFill>
                <a:effectLst/>
                <a:latin typeface="+mn-lt"/>
                <a:ea typeface="+mn-ea"/>
                <a:cs typeface="+mn-cs"/>
              </a:rPr>
              <a:t>b.      Matching interventions to the patient’s stage of change</a:t>
            </a:r>
          </a:p>
          <a:p>
            <a:r>
              <a:rPr lang="en-US" sz="1200" kern="1200" dirty="0" smtClean="0">
                <a:solidFill>
                  <a:schemeClr val="tx1"/>
                </a:solidFill>
                <a:effectLst/>
                <a:latin typeface="+mn-lt"/>
                <a:ea typeface="+mn-ea"/>
                <a:cs typeface="+mn-cs"/>
              </a:rPr>
              <a:t>c.      Accepting ambivalence as part of the change process</a:t>
            </a:r>
          </a:p>
          <a:p>
            <a:r>
              <a:rPr lang="en-US" sz="1200" kern="1200" dirty="0" smtClean="0">
                <a:solidFill>
                  <a:schemeClr val="tx1"/>
                </a:solidFill>
                <a:effectLst/>
                <a:latin typeface="+mn-lt"/>
                <a:ea typeface="+mn-ea"/>
                <a:cs typeface="+mn-cs"/>
              </a:rPr>
              <a:t>d.      Addressing the patient by advising, warning, and persuading </a:t>
            </a:r>
          </a:p>
          <a:p>
            <a:pPr lvl="0"/>
            <a:r>
              <a:rPr lang="en-US" sz="1200" kern="1200" dirty="0" smtClean="0">
                <a:solidFill>
                  <a:schemeClr val="tx1"/>
                </a:solidFill>
                <a:effectLst/>
                <a:latin typeface="+mn-lt"/>
                <a:ea typeface="+mn-ea"/>
                <a:cs typeface="+mn-cs"/>
              </a:rPr>
              <a:t>a and b only </a:t>
            </a:r>
          </a:p>
          <a:p>
            <a:pPr lvl="0"/>
            <a:r>
              <a:rPr lang="en-US" sz="1200" b="1" i="1" kern="1200" dirty="0" smtClean="0">
                <a:solidFill>
                  <a:schemeClr val="tx1"/>
                </a:solidFill>
                <a:effectLst/>
                <a:latin typeface="+mn-lt"/>
                <a:ea typeface="+mn-ea"/>
                <a:cs typeface="+mn-cs"/>
              </a:rPr>
              <a:t>a, b, and c only (in class Looking</a:t>
            </a:r>
            <a:r>
              <a:rPr lang="en-US" sz="1200" b="1" i="1" kern="1200" baseline="0" dirty="0" smtClean="0">
                <a:solidFill>
                  <a:schemeClr val="tx1"/>
                </a:solidFill>
                <a:effectLst/>
                <a:latin typeface="+mn-lt"/>
                <a:ea typeface="+mn-ea"/>
                <a:cs typeface="+mn-cs"/>
              </a:rPr>
              <a:t> through a new lens slide 12</a:t>
            </a:r>
            <a:r>
              <a:rPr lang="en-US" sz="1200" b="1"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 and c only </a:t>
            </a:r>
          </a:p>
          <a:p>
            <a:pPr lvl="0"/>
            <a:r>
              <a:rPr lang="en-US" sz="1200" kern="1200" dirty="0" smtClean="0">
                <a:solidFill>
                  <a:schemeClr val="tx1"/>
                </a:solidFill>
                <a:effectLst/>
                <a:latin typeface="+mn-lt"/>
                <a:ea typeface="+mn-ea"/>
                <a:cs typeface="+mn-cs"/>
              </a:rPr>
              <a:t>All of a, b, c, d </a:t>
            </a:r>
          </a:p>
          <a:p>
            <a:pPr lvl="0"/>
            <a:r>
              <a:rPr lang="en-US" sz="1200" kern="1200" dirty="0" smtClean="0">
                <a:solidFill>
                  <a:schemeClr val="tx1"/>
                </a:solidFill>
                <a:effectLst/>
                <a:latin typeface="+mn-lt"/>
                <a:ea typeface="+mn-ea"/>
                <a:cs typeface="+mn-cs"/>
              </a:rPr>
              <a:t>None of a, b, c, d </a:t>
            </a:r>
          </a:p>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16</a:t>
            </a:fld>
            <a:endParaRPr lang="en-US"/>
          </a:p>
        </p:txBody>
      </p:sp>
    </p:spTree>
    <p:extLst>
      <p:ext uri="{BB962C8B-B14F-4D97-AF65-F5344CB8AC3E}">
        <p14:creationId xmlns:p14="http://schemas.microsoft.com/office/powerpoint/2010/main" val="54533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A36B-7DF2-D84A-A26E-F996EC5B1D6F}"/>
              </a:ext>
            </a:extLst>
          </p:cNvPr>
          <p:cNvSpPr>
            <a:spLocks noGrp="1"/>
          </p:cNvSpPr>
          <p:nvPr>
            <p:ph type="title" hasCustomPrompt="1"/>
          </p:nvPr>
        </p:nvSpPr>
        <p:spPr>
          <a:xfrm>
            <a:off x="628650" y="2582266"/>
            <a:ext cx="5414704" cy="2188521"/>
          </a:xfrm>
          <a:prstGeom prst="rect">
            <a:avLst/>
          </a:prstGeom>
        </p:spPr>
        <p:txBody>
          <a:bodyPr lIns="0" anchor="b" anchorCtr="0"/>
          <a:lstStyle>
            <a:lvl1pPr>
              <a:defRPr sz="3600" b="1"/>
            </a:lvl1pPr>
          </a:lstStyle>
          <a:p>
            <a:r>
              <a:rPr lang="en-US" dirty="0"/>
              <a:t>Click to edit presentation title</a:t>
            </a:r>
          </a:p>
        </p:txBody>
      </p:sp>
      <p:sp>
        <p:nvSpPr>
          <p:cNvPr id="4" name="Text Placeholder 3">
            <a:extLst>
              <a:ext uri="{FF2B5EF4-FFF2-40B4-BE49-F238E27FC236}">
                <a16:creationId xmlns:a16="http://schemas.microsoft.com/office/drawing/2014/main" id="{77B0743D-7879-DC47-A161-2022DD086515}"/>
              </a:ext>
            </a:extLst>
          </p:cNvPr>
          <p:cNvSpPr>
            <a:spLocks noGrp="1"/>
          </p:cNvSpPr>
          <p:nvPr>
            <p:ph type="body" sz="quarter" idx="10" hasCustomPrompt="1"/>
          </p:nvPr>
        </p:nvSpPr>
        <p:spPr>
          <a:xfrm>
            <a:off x="628650" y="4890055"/>
            <a:ext cx="5414704" cy="627062"/>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DATE</a:t>
            </a:r>
          </a:p>
        </p:txBody>
      </p:sp>
    </p:spTree>
    <p:extLst>
      <p:ext uri="{BB962C8B-B14F-4D97-AF65-F5344CB8AC3E}">
        <p14:creationId xmlns:p14="http://schemas.microsoft.com/office/powerpoint/2010/main" val="330177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3887788" y="987425"/>
            <a:ext cx="462915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630238" y="2057400"/>
            <a:ext cx="2949575"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24369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28F327A-1F71-474C-91D0-2B93990BD826}" type="slidenum">
              <a:rPr lang="en-US" altLang="en-US"/>
              <a:pPr/>
              <a:t>‹#›</a:t>
            </a:fld>
            <a:endParaRPr lang="en-US" altLang="en-US"/>
          </a:p>
        </p:txBody>
      </p:sp>
    </p:spTree>
    <p:extLst>
      <p:ext uri="{BB962C8B-B14F-4D97-AF65-F5344CB8AC3E}">
        <p14:creationId xmlns:p14="http://schemas.microsoft.com/office/powerpoint/2010/main" val="309019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33BF2-40DD-4FC7-A671-BB3109DA1306}" type="slidenum">
              <a:rPr lang="en-US" altLang="en-US"/>
              <a:pPr>
                <a:defRPr/>
              </a:pPr>
              <a:t>‹#›</a:t>
            </a:fld>
            <a:endParaRPr lang="en-US" altLang="en-US"/>
          </a:p>
        </p:txBody>
      </p:sp>
    </p:spTree>
    <p:extLst>
      <p:ext uri="{BB962C8B-B14F-4D97-AF65-F5344CB8AC3E}">
        <p14:creationId xmlns:p14="http://schemas.microsoft.com/office/powerpoint/2010/main" val="1484047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FDA5087-6CCA-4779-88DC-4359E2369A6D}" type="slidenum">
              <a:rPr lang="en-US" altLang="en-US"/>
              <a:pPr>
                <a:defRPr/>
              </a:pPr>
              <a:t>‹#›</a:t>
            </a:fld>
            <a:endParaRPr lang="en-US" altLang="en-US"/>
          </a:p>
        </p:txBody>
      </p:sp>
    </p:spTree>
    <p:extLst>
      <p:ext uri="{BB962C8B-B14F-4D97-AF65-F5344CB8AC3E}">
        <p14:creationId xmlns:p14="http://schemas.microsoft.com/office/powerpoint/2010/main" val="1634398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77862" y="1227667"/>
            <a:ext cx="7080250" cy="4159250"/>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1"/>
          </p:nvPr>
        </p:nvSpPr>
        <p:spPr>
          <a:xfrm>
            <a:off x="677862" y="95250"/>
            <a:ext cx="7534275" cy="655638"/>
          </a:xfrm>
          <a:prstGeom prst="rect">
            <a:avLst/>
          </a:prstGeom>
        </p:spPr>
        <p:txBody>
          <a:bodyPr vert="horz"/>
          <a:lstStyle>
            <a:lvl1pPr marL="0" indent="0">
              <a:buNone/>
              <a:defRPr sz="2800">
                <a:solidFill>
                  <a:schemeClr val="bg1"/>
                </a:solidFill>
              </a:defRPr>
            </a:lvl1pPr>
          </a:lstStyle>
          <a:p>
            <a:pPr lvl="0"/>
            <a:r>
              <a:rPr lang="en-US" dirty="0"/>
              <a:t>Click to edit Master text styles</a:t>
            </a:r>
          </a:p>
        </p:txBody>
      </p:sp>
      <p:sp>
        <p:nvSpPr>
          <p:cNvPr id="15" name="Text Placeholder 14"/>
          <p:cNvSpPr>
            <a:spLocks noGrp="1"/>
          </p:cNvSpPr>
          <p:nvPr>
            <p:ph type="body" sz="quarter" idx="12" hasCustomPrompt="1"/>
          </p:nvPr>
        </p:nvSpPr>
        <p:spPr>
          <a:xfrm>
            <a:off x="64032" y="6326188"/>
            <a:ext cx="3651250" cy="393700"/>
          </a:xfrm>
          <a:prstGeom prst="rect">
            <a:avLst/>
          </a:prstGeom>
        </p:spPr>
        <p:txBody>
          <a:bodyPr vert="horz"/>
          <a:lstStyle>
            <a:lvl1pPr marL="0" indent="0">
              <a:buNone/>
              <a:defRPr sz="1800" b="0" i="0" baseline="0">
                <a:solidFill>
                  <a:srgbClr val="FFFFFF"/>
                </a:solidFill>
                <a:latin typeface="Univers LT Std 57 Cn"/>
                <a:cs typeface="Univers LT Std 57 Cn"/>
              </a:defRPr>
            </a:lvl1pPr>
          </a:lstStyle>
          <a:p>
            <a:pPr lvl="0"/>
            <a:r>
              <a:rPr lang="en-US" dirty="0"/>
              <a:t>DEPARTMENT NAME</a:t>
            </a:r>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5486399"/>
            <a:ext cx="151130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Tree>
    <p:extLst>
      <p:ext uri="{BB962C8B-B14F-4D97-AF65-F5344CB8AC3E}">
        <p14:creationId xmlns:p14="http://schemas.microsoft.com/office/powerpoint/2010/main" val="124268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628650" y="1825625"/>
            <a:ext cx="78867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86152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hasCustomPrompt="1"/>
          </p:nvPr>
        </p:nvSpPr>
        <p:spPr>
          <a:xfrm>
            <a:off x="1143000" y="2256186"/>
            <a:ext cx="6858000" cy="1591710"/>
          </a:xfrm>
          <a:prstGeom prst="rect">
            <a:avLst/>
          </a:prstGeom>
        </p:spPr>
        <p:txBody>
          <a:bodyPr anchor="b"/>
          <a:lstStyle>
            <a:lvl1pPr algn="ctr">
              <a:defRPr sz="3600" b="1">
                <a:solidFill>
                  <a:schemeClr val="accent2"/>
                </a:solidFill>
              </a:defRPr>
            </a:lvl1pPr>
          </a:lstStyle>
          <a:p>
            <a:r>
              <a:rPr lang="en-US" dirty="0"/>
              <a:t>Click to edit section title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939972"/>
            <a:ext cx="6858000" cy="1367528"/>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311430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143000" y="665163"/>
            <a:ext cx="6858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1448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72344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628650" y="1825625"/>
            <a:ext cx="78867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411072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74459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62865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464820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86282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630238"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630238" y="2505075"/>
            <a:ext cx="386873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4629150" y="2505075"/>
            <a:ext cx="3887788"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08540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3887788" y="987425"/>
            <a:ext cx="462915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630238" y="2057400"/>
            <a:ext cx="2949575"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329550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01194B-2399-6A44-AD49-BFF4558FFCCE}"/>
              </a:ext>
            </a:extLst>
          </p:cNvPr>
          <p:cNvPicPr>
            <a:picLocks noChangeAspect="1"/>
          </p:cNvPicPr>
          <p:nvPr userDrawn="1"/>
        </p:nvPicPr>
        <p:blipFill>
          <a:blip r:embed="rId4"/>
          <a:stretch>
            <a:fillRect/>
          </a:stretch>
        </p:blipFill>
        <p:spPr>
          <a:xfrm>
            <a:off x="6093561" y="423574"/>
            <a:ext cx="2395181" cy="2395181"/>
          </a:xfrm>
          <a:prstGeom prst="rect">
            <a:avLst/>
          </a:prstGeom>
          <a:effectLst>
            <a:reflection blurRad="6350" stA="25000" endPos="44000" dir="5400000" sy="-100000" algn="bl" rotWithShape="0"/>
          </a:effectLst>
        </p:spPr>
      </p:pic>
      <p:pic>
        <p:nvPicPr>
          <p:cNvPr id="12" name="Picture 11">
            <a:extLst>
              <a:ext uri="{FF2B5EF4-FFF2-40B4-BE49-F238E27FC236}">
                <a16:creationId xmlns:a16="http://schemas.microsoft.com/office/drawing/2014/main" id="{BF0C6E72-0F53-AE48-9DCA-A349F15365AF}"/>
              </a:ext>
            </a:extLst>
          </p:cNvPr>
          <p:cNvPicPr>
            <a:picLocks noChangeAspect="1"/>
          </p:cNvPicPr>
          <p:nvPr userDrawn="1"/>
        </p:nvPicPr>
        <p:blipFill>
          <a:blip r:embed="rId5"/>
          <a:stretch>
            <a:fillRect/>
          </a:stretch>
        </p:blipFill>
        <p:spPr>
          <a:xfrm>
            <a:off x="648394" y="991027"/>
            <a:ext cx="3740727" cy="1226958"/>
          </a:xfrm>
          <a:prstGeom prst="rect">
            <a:avLst/>
          </a:prstGeom>
        </p:spPr>
      </p:pic>
      <p:sp>
        <p:nvSpPr>
          <p:cNvPr id="4" name="Slide Number Placeholder 5">
            <a:extLst>
              <a:ext uri="{FF2B5EF4-FFF2-40B4-BE49-F238E27FC236}">
                <a16:creationId xmlns:a16="http://schemas.microsoft.com/office/drawing/2014/main" id="{F2FC1F86-9AFC-E14E-9B03-5DBFC68E440C}"/>
              </a:ext>
            </a:extLst>
          </p:cNvPr>
          <p:cNvSpPr txBox="1">
            <a:spLocks/>
          </p:cNvSpPr>
          <p:nvPr userDrawn="1"/>
        </p:nvSpPr>
        <p:spPr>
          <a:xfrm>
            <a:off x="4526280" y="6470374"/>
            <a:ext cx="4385640"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tx1">
                    <a:alpha val="45000"/>
                  </a:schemeClr>
                </a:solidFill>
              </a:rPr>
              <a:t>©2019 Michigan Institute for Care Management &amp; Transformation. All rights reserved.</a:t>
            </a:r>
          </a:p>
        </p:txBody>
      </p:sp>
    </p:spTree>
    <p:extLst>
      <p:ext uri="{BB962C8B-B14F-4D97-AF65-F5344CB8AC3E}">
        <p14:creationId xmlns:p14="http://schemas.microsoft.com/office/powerpoint/2010/main" val="965659812"/>
      </p:ext>
    </p:extLst>
  </p:cSld>
  <p:clrMap bg1="lt1" tx1="dk1" bg2="lt2" tx2="dk2" accent1="accent1" accent2="accent2" accent3="accent3" accent4="accent4" accent5="accent5" accent6="accent6" hlink="hlink" folHlink="folHlink"/>
  <p:sldLayoutIdLst>
    <p:sldLayoutId id="2147483733" r:id="rId1"/>
    <p:sldLayoutId id="21474837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43859C-E568-0947-A6D4-3AA1660A4DB2}"/>
              </a:ext>
            </a:extLst>
          </p:cNvPr>
          <p:cNvPicPr>
            <a:picLocks noChangeAspect="1"/>
          </p:cNvPicPr>
          <p:nvPr userDrawn="1"/>
        </p:nvPicPr>
        <p:blipFill>
          <a:blip r:embed="rId3"/>
          <a:stretch>
            <a:fillRect/>
          </a:stretch>
        </p:blipFill>
        <p:spPr>
          <a:xfrm>
            <a:off x="2442541" y="805262"/>
            <a:ext cx="4258918" cy="1162685"/>
          </a:xfrm>
          <a:prstGeom prst="rect">
            <a:avLst/>
          </a:prstGeom>
        </p:spPr>
      </p:pic>
      <p:sp>
        <p:nvSpPr>
          <p:cNvPr id="5" name="Rectangle 4">
            <a:extLst>
              <a:ext uri="{FF2B5EF4-FFF2-40B4-BE49-F238E27FC236}">
                <a16:creationId xmlns:a16="http://schemas.microsoft.com/office/drawing/2014/main" id="{5263F8C9-C7B4-5D4D-9697-DE5E6784FDCD}"/>
              </a:ext>
            </a:extLst>
          </p:cNvPr>
          <p:cNvSpPr/>
          <p:nvPr userDrawn="1"/>
        </p:nvSpPr>
        <p:spPr>
          <a:xfrm>
            <a:off x="0" y="1938130"/>
            <a:ext cx="9144000" cy="491987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BFF266FB-12C1-0B44-8F7D-47702432394A}"/>
              </a:ext>
            </a:extLst>
          </p:cNvPr>
          <p:cNvSpPr txBox="1">
            <a:spLocks/>
          </p:cNvSpPr>
          <p:nvPr userDrawn="1"/>
        </p:nvSpPr>
        <p:spPr>
          <a:xfrm>
            <a:off x="4526280" y="6470374"/>
            <a:ext cx="4405518"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1" name="Picture 10">
            <a:extLst>
              <a:ext uri="{FF2B5EF4-FFF2-40B4-BE49-F238E27FC236}">
                <a16:creationId xmlns:a16="http://schemas.microsoft.com/office/drawing/2014/main" id="{8B37B301-4C24-0343-B8C8-4FE4B5860FB5}"/>
              </a:ext>
            </a:extLst>
          </p:cNvPr>
          <p:cNvPicPr>
            <a:picLocks noChangeAspect="1"/>
          </p:cNvPicPr>
          <p:nvPr userDrawn="1"/>
        </p:nvPicPr>
        <p:blipFill>
          <a:blip r:embed="rId4">
            <a:alphaModFix amt="25000"/>
          </a:blip>
          <a:stretch>
            <a:fillRect/>
          </a:stretch>
        </p:blipFill>
        <p:spPr>
          <a:xfrm>
            <a:off x="224624" y="6406046"/>
            <a:ext cx="382693" cy="381174"/>
          </a:xfrm>
          <a:prstGeom prst="rect">
            <a:avLst/>
          </a:prstGeom>
        </p:spPr>
      </p:pic>
    </p:spTree>
    <p:extLst>
      <p:ext uri="{BB962C8B-B14F-4D97-AF65-F5344CB8AC3E}">
        <p14:creationId xmlns:p14="http://schemas.microsoft.com/office/powerpoint/2010/main" val="256430808"/>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9144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13"/>
          <a:stretch>
            <a:fillRect/>
          </a:stretch>
        </p:blipFill>
        <p:spPr>
          <a:xfrm>
            <a:off x="7398507" y="5763325"/>
            <a:ext cx="1533291"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4526280" y="6470374"/>
            <a:ext cx="4405518"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4">
            <a:alphaModFix amt="25000"/>
          </a:blip>
          <a:stretch>
            <a:fillRect/>
          </a:stretch>
        </p:blipFill>
        <p:spPr>
          <a:xfrm>
            <a:off x="224624" y="6406046"/>
            <a:ext cx="382693"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24624" y="5944844"/>
            <a:ext cx="382693"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398864514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41" r:id="rId3"/>
    <p:sldLayoutId id="2147483738" r:id="rId4"/>
    <p:sldLayoutId id="2147483739" r:id="rId5"/>
    <p:sldLayoutId id="2147483742" r:id="rId6"/>
    <p:sldLayoutId id="2147483743" r:id="rId7"/>
    <p:sldLayoutId id="2147483746" r:id="rId8"/>
    <p:sldLayoutId id="2147483748" r:id="rId9"/>
    <p:sldLayoutId id="2147483749"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hyperlink" Target="http://www.centrecmi.ca/"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hyperlink" Target="mailto:valuepartnerships@bcbsm.com" TargetMode="External"/><Relationship Id="rId2" Type="http://schemas.openxmlformats.org/officeDocument/2006/relationships/hyperlink" Target="http://www.micmrc.org/training/care-management-billing-resources" TargetMode="Externa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8" Type="http://schemas.openxmlformats.org/officeDocument/2006/relationships/hyperlink" Target="https://www.cms.gov/Outreach-and-Education/Medicare-Learning-Network-MLN/MLNProducts/Downloads/ChronicCareManagement.pdf" TargetMode="External"/><Relationship Id="rId3" Type="http://schemas.openxmlformats.org/officeDocument/2006/relationships/hyperlink" Target="https://micmrc.org/sites/default/files/PDCM%20Commercial%20Billing%20Guidelines%20FINAL%202019_1.pdf" TargetMode="External"/><Relationship Id="rId7" Type="http://schemas.openxmlformats.org/officeDocument/2006/relationships/hyperlink" Target="https://micmrc.org/system/files/Transitional-Care-Management-Services-Fact-Sheet-December%202016.pdf" TargetMode="External"/><Relationship Id="rId2" Type="http://schemas.openxmlformats.org/officeDocument/2006/relationships/hyperlink" Target="https://micmrc.org/webinars/2019-blue-cross-blue-shield-pdcm-online-billing-course" TargetMode="External"/><Relationship Id="rId1" Type="http://schemas.openxmlformats.org/officeDocument/2006/relationships/slideLayout" Target="../slideLayouts/slideLayout5.xml"/><Relationship Id="rId6" Type="http://schemas.openxmlformats.org/officeDocument/2006/relationships/hyperlink" Target="https://www.michigan.gov/documents/mdhhs/2019_PCMH_Initiative_Participant_Guide_DRAFT_647485_7.pdf" TargetMode="External"/><Relationship Id="rId5" Type="http://schemas.openxmlformats.org/officeDocument/2006/relationships/hyperlink" Target="https://www.priorityhealth.com/provider/manual/billing-and-payment/services/~/media/documents/provider-billing/expanded-services-billable-codes.pdf" TargetMode="External"/><Relationship Id="rId10" Type="http://schemas.openxmlformats.org/officeDocument/2006/relationships/hyperlink" Target="https://micmrc.org/training/care-management-billing-resources" TargetMode="External"/><Relationship Id="rId4" Type="http://schemas.openxmlformats.org/officeDocument/2006/relationships/hyperlink" Target="https://micmrc.org/sites/default/files/PDCM%20Medicare%20Advantage%20Billing%20Guidelines%20FINAL%202019_1.pdf" TargetMode="External"/><Relationship Id="rId9" Type="http://schemas.openxmlformats.org/officeDocument/2006/relationships/hyperlink" Target="https://micmrc.org/system/files/CMS%20Behavioral%20Health%20Integration%20jan%202018.pdf"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hyperlink" Target="mailto:svoor@med.umich.edu" TargetMode="Externa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hyperlink" Target="mailto:micmt-requests@med.umich.edu" TargetMode="Externa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3" Type="http://schemas.openxmlformats.org/officeDocument/2006/relationships/hyperlink" Target="http://www.youtube.com/watch?v=Pwe-pA6TaZk" TargetMode="Externa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3" Type="http://schemas.openxmlformats.org/officeDocument/2006/relationships/hyperlink" Target="http://www.improvingchroniccare.org/index.php?p=Presentations_&amp;_Slides&amp;s=397" TargetMode="External"/><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0z65EppMfHk"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indersprogram.com.au/"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dfs.semanticscholar.org/930c/f3266a05746c3cd49cb1fd15d7ed534f3ef2.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integration.samhsa.gov/about-us/CDSM_January_Webinar.pdf"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healthydebate.ca/opinions/patients-as-experts"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cdc.gov/chronicdisease/resources/infographic/chronic-diseases.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improvingchroniccare.org/index.php?p=Presentations_&amp;_Slides&amp;s=397"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improvingchroniccare.org/index.php?p=Presentations_&amp;_Slides&amp;s=397"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www.improvingchroniccare.org/index.php?p=Presentations_&amp;_Slides&amp;s=397"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improvingchroniccare.org/index.php?p=Presentations_&amp;_Slides&amp;s=397"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health.mo.gov/living/healthcondiseases/chronic/wisewoman/pdf/MIRollingwithResistance.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hyperlink" Target="https://www.franklincovey.com/the-7-habits/habit-5.html" TargetMode="Externa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s://www.psychologytoday.com/us/blog/beyond-words/201109/is-nonverbal-communication-numbers-game"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4VOubVB4CTU"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67I6g1I7Zao" TargetMode="External"/><Relationship Id="rId2" Type="http://schemas.openxmlformats.org/officeDocument/2006/relationships/hyperlink" Target="https://www.youtube.com/watch?v=_VlvanBFkvI" TargetMode="Externa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hyperlink" Target="http://sphweb.bumc.bu.edu/otlt/MPH-Modules/SB/BehavioralChangeTheories/BehavioralChangeTheories6.html"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hyperlink" Target="https://getasthmahelp.org/images/aim-action-plan-adult-revised-3-2019.jpg"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micmt-requests@med.umich.ed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hyperlink" Target="https://www.youtube.com/watch?v=bzpJJYF_tKY" TargetMode="Externa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hyperlink" Target="https://www.ahrq.gov/professionals/quality-patient-safety/quality-resources/tools/literacy-toolkit/healthlittoolkit2-tool5.html" TargetMode="Externa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hyperlink" Target="https://vimeo.com/48471644" TargetMode="Externa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hyperlink" Target="https://vimeo.com/85555368"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1AB0-B8E2-6B4F-BD96-84661D8CEC1B}"/>
              </a:ext>
            </a:extLst>
          </p:cNvPr>
          <p:cNvSpPr txBox="1">
            <a:spLocks/>
          </p:cNvSpPr>
          <p:nvPr/>
        </p:nvSpPr>
        <p:spPr>
          <a:xfrm>
            <a:off x="536172" y="3578911"/>
            <a:ext cx="4867101" cy="3129459"/>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accent3">
                  <a:lumMod val="75000"/>
                </a:schemeClr>
              </a:solidFill>
              <a:latin typeface="Gill Sans MT" panose="020B0502020104020203" pitchFamily="34" charset="77"/>
            </a:endParaRPr>
          </a:p>
        </p:txBody>
      </p:sp>
      <p:sp>
        <p:nvSpPr>
          <p:cNvPr id="3" name="Title 2">
            <a:extLst>
              <a:ext uri="{FF2B5EF4-FFF2-40B4-BE49-F238E27FC236}">
                <a16:creationId xmlns:a16="http://schemas.microsoft.com/office/drawing/2014/main" id="{27E6487F-63A7-8948-A101-B0BE1097FBB0}"/>
              </a:ext>
            </a:extLst>
          </p:cNvPr>
          <p:cNvSpPr>
            <a:spLocks noGrp="1"/>
          </p:cNvSpPr>
          <p:nvPr>
            <p:ph type="title"/>
          </p:nvPr>
        </p:nvSpPr>
        <p:spPr/>
        <p:txBody>
          <a:bodyPr/>
          <a:lstStyle/>
          <a:p>
            <a:r>
              <a:rPr lang="en-US" sz="4000" dirty="0" smtClean="0"/>
              <a:t>Self-Management Support Training</a:t>
            </a:r>
            <a:endParaRPr lang="en-US" sz="4000" dirty="0"/>
          </a:p>
        </p:txBody>
      </p:sp>
      <p:sp>
        <p:nvSpPr>
          <p:cNvPr id="4" name="Text Placeholder 3">
            <a:extLst>
              <a:ext uri="{FF2B5EF4-FFF2-40B4-BE49-F238E27FC236}">
                <a16:creationId xmlns:a16="http://schemas.microsoft.com/office/drawing/2014/main" id="{E062A29F-EEB0-EE47-B847-519210623E63}"/>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96651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Self-Management Support (SMS) Course Completion</a:t>
            </a:r>
            <a:endParaRPr lang="en-US" dirty="0"/>
          </a:p>
        </p:txBody>
      </p:sp>
      <p:sp>
        <p:nvSpPr>
          <p:cNvPr id="3" name="Content Placeholder 2"/>
          <p:cNvSpPr>
            <a:spLocks noGrp="1"/>
          </p:cNvSpPr>
          <p:nvPr>
            <p:ph idx="1"/>
          </p:nvPr>
        </p:nvSpPr>
        <p:spPr>
          <a:xfrm>
            <a:off x="628650" y="1305189"/>
            <a:ext cx="7886700" cy="3789984"/>
          </a:xfrm>
        </p:spPr>
        <p:txBody>
          <a:bodyPr/>
          <a:lstStyle/>
          <a:p>
            <a:pPr marL="0" indent="0">
              <a:buNone/>
            </a:pPr>
            <a:r>
              <a:rPr lang="en-US" dirty="0" smtClean="0">
                <a:solidFill>
                  <a:srgbClr val="000000"/>
                </a:solidFill>
              </a:rPr>
              <a:t>Successful Completion of the SMS course includes:</a:t>
            </a:r>
          </a:p>
          <a:p>
            <a:pPr marL="0" indent="0">
              <a:buNone/>
            </a:pPr>
            <a:r>
              <a:rPr lang="en-US" sz="2400" dirty="0" smtClean="0">
                <a:solidFill>
                  <a:srgbClr val="000000"/>
                </a:solidFill>
              </a:rPr>
              <a:t>1. Completion of the self-study modules</a:t>
            </a:r>
          </a:p>
          <a:p>
            <a:pPr marL="0" indent="0">
              <a:buNone/>
            </a:pPr>
            <a:r>
              <a:rPr lang="en-US" sz="2400" dirty="0" smtClean="0">
                <a:solidFill>
                  <a:srgbClr val="000000"/>
                </a:solidFill>
              </a:rPr>
              <a:t>2. Completion of the 1 day in-person</a:t>
            </a:r>
          </a:p>
          <a:p>
            <a:pPr marL="0" indent="0">
              <a:buNone/>
            </a:pPr>
            <a:r>
              <a:rPr lang="en-US" sz="2400" dirty="0" smtClean="0">
                <a:solidFill>
                  <a:srgbClr val="000000"/>
                </a:solidFill>
              </a:rPr>
              <a:t>3. Complete the Michigan Institute for Care Management and Transformation (MICMT) SMS Post Test and the MICMT Statewide course evaluation</a:t>
            </a:r>
          </a:p>
          <a:p>
            <a:pPr lvl="1"/>
            <a:r>
              <a:rPr lang="en-US" dirty="0" smtClean="0">
                <a:solidFill>
                  <a:srgbClr val="000000"/>
                </a:solidFill>
              </a:rPr>
              <a:t>Achieve a passing score on the Post Test of 80% or greater</a:t>
            </a:r>
          </a:p>
          <a:p>
            <a:pPr lvl="2"/>
            <a:r>
              <a:rPr lang="en-US" dirty="0" smtClean="0">
                <a:solidFill>
                  <a:srgbClr val="000000"/>
                </a:solidFill>
              </a:rPr>
              <a:t>If needed, you may retake the Post Test</a:t>
            </a:r>
          </a:p>
          <a:p>
            <a:pPr marL="0" indent="0">
              <a:buNone/>
            </a:pPr>
            <a:r>
              <a:rPr lang="en-US" sz="2400" dirty="0" smtClean="0">
                <a:solidFill>
                  <a:srgbClr val="000000"/>
                </a:solidFill>
              </a:rPr>
              <a:t>4. Complete a 30 minute Practice Phone Session</a:t>
            </a:r>
          </a:p>
        </p:txBody>
      </p:sp>
    </p:spTree>
    <p:extLst>
      <p:ext uri="{BB962C8B-B14F-4D97-AF65-F5344CB8AC3E}">
        <p14:creationId xmlns:p14="http://schemas.microsoft.com/office/powerpoint/2010/main" val="16106459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42265"/>
          </a:xfrm>
        </p:spPr>
        <p:txBody>
          <a:bodyPr/>
          <a:lstStyle/>
          <a:p>
            <a:r>
              <a:rPr lang="en-US" dirty="0" smtClean="0"/>
              <a:t>Barriers to Self Management </a:t>
            </a:r>
            <a:br>
              <a:rPr lang="en-US" dirty="0" smtClean="0"/>
            </a:br>
            <a:endParaRPr lang="en-US" sz="2800" dirty="0"/>
          </a:p>
        </p:txBody>
      </p:sp>
      <p:sp>
        <p:nvSpPr>
          <p:cNvPr id="3" name="Content Placeholder 2"/>
          <p:cNvSpPr>
            <a:spLocks noGrp="1"/>
          </p:cNvSpPr>
          <p:nvPr>
            <p:ph idx="1"/>
          </p:nvPr>
        </p:nvSpPr>
        <p:spPr/>
        <p:txBody>
          <a:bodyPr/>
          <a:lstStyle/>
          <a:p>
            <a:r>
              <a:rPr lang="en-US" dirty="0" smtClean="0">
                <a:solidFill>
                  <a:schemeClr val="bg2">
                    <a:lumMod val="10000"/>
                  </a:schemeClr>
                </a:solidFill>
              </a:rPr>
              <a:t>Social Determinants of Health</a:t>
            </a:r>
          </a:p>
          <a:p>
            <a:r>
              <a:rPr lang="en-US" dirty="0" smtClean="0">
                <a:solidFill>
                  <a:schemeClr val="bg2">
                    <a:lumMod val="10000"/>
                  </a:schemeClr>
                </a:solidFill>
              </a:rPr>
              <a:t>Health Literacy</a:t>
            </a:r>
          </a:p>
          <a:p>
            <a:r>
              <a:rPr lang="en-US" dirty="0" smtClean="0">
                <a:solidFill>
                  <a:schemeClr val="bg2">
                    <a:lumMod val="10000"/>
                  </a:schemeClr>
                </a:solidFill>
              </a:rPr>
              <a:t>Physical Barriers </a:t>
            </a:r>
            <a:endParaRPr lang="en-US" dirty="0">
              <a:solidFill>
                <a:schemeClr val="bg2">
                  <a:lumMod val="10000"/>
                </a:schemeClr>
              </a:solidFill>
            </a:endParaRPr>
          </a:p>
        </p:txBody>
      </p:sp>
      <p:sp>
        <p:nvSpPr>
          <p:cNvPr id="4" name="Rectangle 3"/>
          <p:cNvSpPr/>
          <p:nvPr/>
        </p:nvSpPr>
        <p:spPr>
          <a:xfrm>
            <a:off x="710484" y="1225034"/>
            <a:ext cx="6700039" cy="646331"/>
          </a:xfrm>
          <a:prstGeom prst="rect">
            <a:avLst/>
          </a:prstGeom>
        </p:spPr>
        <p:txBody>
          <a:bodyPr wrap="none">
            <a:spAutoFit/>
          </a:bodyPr>
          <a:lstStyle/>
          <a:p>
            <a:r>
              <a:rPr lang="en-US" sz="3600" dirty="0">
                <a:solidFill>
                  <a:schemeClr val="bg2">
                    <a:lumMod val="10000"/>
                  </a:schemeClr>
                </a:solidFill>
              </a:rPr>
              <a:t>Review from Self-Study Curriculum</a:t>
            </a:r>
          </a:p>
        </p:txBody>
      </p:sp>
    </p:spTree>
    <p:extLst>
      <p:ext uri="{BB962C8B-B14F-4D97-AF65-F5344CB8AC3E}">
        <p14:creationId xmlns:p14="http://schemas.microsoft.com/office/powerpoint/2010/main" val="14567090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4364191"/>
          </a:xfrm>
        </p:spPr>
        <p:txBody>
          <a:bodyPr/>
          <a:lstStyle/>
          <a:p>
            <a:r>
              <a:rPr lang="en-US" dirty="0" smtClean="0"/>
              <a:t>Problem Solving</a:t>
            </a:r>
            <a:br>
              <a:rPr lang="en-US" dirty="0" smtClean="0"/>
            </a:br>
            <a:endParaRPr lang="en-US" dirty="0"/>
          </a:p>
        </p:txBody>
      </p:sp>
      <p:sp>
        <p:nvSpPr>
          <p:cNvPr id="3" name="Content Placeholder 2"/>
          <p:cNvSpPr>
            <a:spLocks noGrp="1"/>
          </p:cNvSpPr>
          <p:nvPr>
            <p:ph idx="1"/>
          </p:nvPr>
        </p:nvSpPr>
        <p:spPr>
          <a:xfrm>
            <a:off x="628650" y="2448232"/>
            <a:ext cx="7886700" cy="3167377"/>
          </a:xfrm>
        </p:spPr>
        <p:txBody>
          <a:bodyPr/>
          <a:lstStyle/>
          <a:p>
            <a:pPr marL="0" indent="0" algn="ctr">
              <a:buNone/>
            </a:pPr>
            <a:r>
              <a:rPr lang="en-US" sz="3600" dirty="0" smtClean="0"/>
              <a:t>“</a:t>
            </a:r>
            <a:r>
              <a:rPr lang="en-US" dirty="0" smtClean="0">
                <a:solidFill>
                  <a:schemeClr val="bg2">
                    <a:lumMod val="10000"/>
                  </a:schemeClr>
                </a:solidFill>
              </a:rPr>
              <a:t>We </a:t>
            </a:r>
            <a:r>
              <a:rPr lang="en-US" dirty="0">
                <a:solidFill>
                  <a:schemeClr val="bg2">
                    <a:lumMod val="10000"/>
                  </a:schemeClr>
                </a:solidFill>
              </a:rPr>
              <a:t>cannot direct the wind but we can adjust the </a:t>
            </a:r>
            <a:r>
              <a:rPr lang="en-US" dirty="0" smtClean="0">
                <a:solidFill>
                  <a:schemeClr val="bg2">
                    <a:lumMod val="10000"/>
                  </a:schemeClr>
                </a:solidFill>
              </a:rPr>
              <a:t>sails.”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1953200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2">
                    <a:lumMod val="10000"/>
                  </a:schemeClr>
                </a:solidFill>
              </a:rPr>
              <a:t>Problems </a:t>
            </a:r>
            <a:r>
              <a:rPr lang="en-US" dirty="0">
                <a:solidFill>
                  <a:schemeClr val="bg2">
                    <a:lumMod val="10000"/>
                  </a:schemeClr>
                </a:solidFill>
              </a:rPr>
              <a:t>represent a discrepancy between your current state (what is) and your desired state (what I want). This discrepancy is a problem because of the existence of various obstacles that block the path when trying to reach your goals.</a:t>
            </a:r>
          </a:p>
          <a:p>
            <a:pPr marL="0" indent="0">
              <a:buNone/>
            </a:pPr>
            <a:endParaRPr lang="en-US" dirty="0"/>
          </a:p>
        </p:txBody>
      </p:sp>
    </p:spTree>
    <p:extLst>
      <p:ext uri="{BB962C8B-B14F-4D97-AF65-F5344CB8AC3E}">
        <p14:creationId xmlns:p14="http://schemas.microsoft.com/office/powerpoint/2010/main" val="25594082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idx="1"/>
          </p:nvPr>
        </p:nvSpPr>
        <p:spPr/>
        <p:txBody>
          <a:bodyPr/>
          <a:lstStyle/>
          <a:p>
            <a:pPr marL="0" indent="0">
              <a:buNone/>
            </a:pPr>
            <a:r>
              <a:rPr lang="en-US" dirty="0">
                <a:solidFill>
                  <a:schemeClr val="bg2">
                    <a:lumMod val="10000"/>
                  </a:schemeClr>
                </a:solidFill>
              </a:rPr>
              <a:t>A solution is a person’s attempt to change that nature of the situation so that it no longer represents a problem (obstacles are overcome) or changes a negative reaction to situations that cannot be changed.</a:t>
            </a:r>
          </a:p>
          <a:p>
            <a:endParaRPr lang="en-US" dirty="0"/>
          </a:p>
        </p:txBody>
      </p:sp>
    </p:spTree>
    <p:extLst>
      <p:ext uri="{BB962C8B-B14F-4D97-AF65-F5344CB8AC3E}">
        <p14:creationId xmlns:p14="http://schemas.microsoft.com/office/powerpoint/2010/main" val="26409400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Problem Solving</a:t>
            </a:r>
            <a:endParaRPr lang="en-US" dirty="0"/>
          </a:p>
        </p:txBody>
      </p:sp>
      <p:sp>
        <p:nvSpPr>
          <p:cNvPr id="3" name="Content Placeholder 2"/>
          <p:cNvSpPr>
            <a:spLocks noGrp="1"/>
          </p:cNvSpPr>
          <p:nvPr>
            <p:ph idx="1"/>
          </p:nvPr>
        </p:nvSpPr>
        <p:spPr>
          <a:xfrm>
            <a:off x="628650" y="1219200"/>
            <a:ext cx="7886700" cy="4621161"/>
          </a:xfrm>
        </p:spPr>
        <p:txBody>
          <a:bodyPr/>
          <a:lstStyle/>
          <a:p>
            <a:pPr marL="514350" indent="-514350">
              <a:buAutoNum type="arabicPeriod"/>
            </a:pPr>
            <a:r>
              <a:rPr lang="en-US" dirty="0" smtClean="0">
                <a:solidFill>
                  <a:schemeClr val="bg2">
                    <a:lumMod val="10000"/>
                  </a:schemeClr>
                </a:solidFill>
              </a:rPr>
              <a:t>Define the problem and explore the problem, (who, what, where, when, how)</a:t>
            </a:r>
          </a:p>
          <a:p>
            <a:pPr marL="514350" indent="-514350">
              <a:buAutoNum type="arabicPeriod"/>
            </a:pPr>
            <a:r>
              <a:rPr lang="en-US" dirty="0" smtClean="0">
                <a:solidFill>
                  <a:schemeClr val="bg2">
                    <a:lumMod val="10000"/>
                  </a:schemeClr>
                </a:solidFill>
              </a:rPr>
              <a:t>Define the goal</a:t>
            </a:r>
          </a:p>
          <a:p>
            <a:pPr marL="514350" indent="-514350">
              <a:buAutoNum type="arabicPeriod"/>
            </a:pPr>
            <a:r>
              <a:rPr lang="en-US" dirty="0" smtClean="0">
                <a:solidFill>
                  <a:schemeClr val="bg2">
                    <a:lumMod val="10000"/>
                  </a:schemeClr>
                </a:solidFill>
              </a:rPr>
              <a:t>Generating solutions (brainstorming)</a:t>
            </a:r>
          </a:p>
          <a:p>
            <a:pPr marL="514350" indent="-514350">
              <a:buAutoNum type="arabicPeriod"/>
            </a:pPr>
            <a:r>
              <a:rPr lang="en-US" dirty="0" smtClean="0">
                <a:solidFill>
                  <a:schemeClr val="bg2">
                    <a:lumMod val="10000"/>
                  </a:schemeClr>
                </a:solidFill>
              </a:rPr>
              <a:t>Decision making (pros and cons, decisional balance)</a:t>
            </a:r>
          </a:p>
          <a:p>
            <a:pPr marL="514350" indent="-514350">
              <a:buAutoNum type="arabicPeriod"/>
            </a:pPr>
            <a:r>
              <a:rPr lang="en-US" dirty="0" smtClean="0">
                <a:solidFill>
                  <a:schemeClr val="bg2">
                    <a:lumMod val="10000"/>
                  </a:schemeClr>
                </a:solidFill>
              </a:rPr>
              <a:t>Decide on a solution</a:t>
            </a:r>
          </a:p>
          <a:p>
            <a:pPr marL="514350" indent="-514350">
              <a:buAutoNum type="arabicPeriod"/>
            </a:pPr>
            <a:r>
              <a:rPr lang="en-US" dirty="0" smtClean="0">
                <a:solidFill>
                  <a:schemeClr val="bg2">
                    <a:lumMod val="10000"/>
                  </a:schemeClr>
                </a:solidFill>
              </a:rPr>
              <a:t>Implement the solution</a:t>
            </a:r>
          </a:p>
          <a:p>
            <a:pPr marL="514350" indent="-514350">
              <a:buAutoNum type="arabicPeriod"/>
            </a:pPr>
            <a:r>
              <a:rPr lang="en-US" dirty="0" smtClean="0">
                <a:solidFill>
                  <a:schemeClr val="bg2">
                    <a:lumMod val="10000"/>
                  </a:schemeClr>
                </a:solidFill>
              </a:rPr>
              <a:t>Evaluate the outcome</a:t>
            </a:r>
          </a:p>
          <a:p>
            <a:pPr marL="514350" indent="-514350">
              <a:buAutoNum type="arabicPeriod"/>
            </a:pPr>
            <a:endParaRPr lang="en-US" dirty="0"/>
          </a:p>
        </p:txBody>
      </p:sp>
    </p:spTree>
    <p:extLst>
      <p:ext uri="{BB962C8B-B14F-4D97-AF65-F5344CB8AC3E}">
        <p14:creationId xmlns:p14="http://schemas.microsoft.com/office/powerpoint/2010/main" val="7741488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600" dirty="0" smtClean="0">
                <a:solidFill>
                  <a:schemeClr val="accent2"/>
                </a:solidFill>
              </a:rPr>
              <a:t>ACTION PLAN FOLLOW UP</a:t>
            </a:r>
            <a:endParaRPr lang="en-US" sz="3600" dirty="0">
              <a:solidFill>
                <a:schemeClr val="accent2"/>
              </a:solidFill>
            </a:endParaRPr>
          </a:p>
        </p:txBody>
      </p:sp>
    </p:spTree>
    <p:extLst>
      <p:ext uri="{BB962C8B-B14F-4D97-AF65-F5344CB8AC3E}">
        <p14:creationId xmlns:p14="http://schemas.microsoft.com/office/powerpoint/2010/main" val="62028576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21080" y="1027906"/>
            <a:ext cx="6583679" cy="4578668"/>
          </a:xfrm>
          <a:prstGeom prst="rect">
            <a:avLst/>
          </a:prstGeom>
        </p:spPr>
      </p:pic>
      <p:sp>
        <p:nvSpPr>
          <p:cNvPr id="5" name="TextBox 4"/>
          <p:cNvSpPr txBox="1"/>
          <p:nvPr/>
        </p:nvSpPr>
        <p:spPr>
          <a:xfrm>
            <a:off x="779176" y="5928360"/>
            <a:ext cx="6385560" cy="538609"/>
          </a:xfrm>
          <a:prstGeom prst="rect">
            <a:avLst/>
          </a:prstGeom>
          <a:noFill/>
        </p:spPr>
        <p:txBody>
          <a:bodyPr wrap="square" rtlCol="0">
            <a:spAutoFit/>
          </a:bodyPr>
          <a:lstStyle/>
          <a:p>
            <a:r>
              <a:rPr lang="en-US" sz="1100" dirty="0" smtClean="0">
                <a:hlinkClick r:id="rId3"/>
              </a:rPr>
              <a:t>www.centreCMI.ca</a:t>
            </a:r>
            <a:endParaRPr lang="en-US" sz="1100" dirty="0" smtClean="0"/>
          </a:p>
          <a:p>
            <a:endParaRPr lang="en-US" dirty="0"/>
          </a:p>
        </p:txBody>
      </p:sp>
    </p:spTree>
    <p:extLst>
      <p:ext uri="{BB962C8B-B14F-4D97-AF65-F5344CB8AC3E}">
        <p14:creationId xmlns:p14="http://schemas.microsoft.com/office/powerpoint/2010/main" val="16119239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with Action Planning</a:t>
            </a:r>
            <a:br>
              <a:rPr lang="en-US" dirty="0" smtClean="0"/>
            </a:br>
            <a:r>
              <a:rPr lang="en-US" dirty="0"/>
              <a:t>	</a:t>
            </a:r>
            <a:r>
              <a:rPr lang="en-US" dirty="0" smtClean="0"/>
              <a:t>				         </a:t>
            </a:r>
            <a:endParaRPr lang="en-US" dirty="0"/>
          </a:p>
        </p:txBody>
      </p:sp>
      <p:sp>
        <p:nvSpPr>
          <p:cNvPr id="3" name="Content Placeholder 2"/>
          <p:cNvSpPr>
            <a:spLocks noGrp="1"/>
          </p:cNvSpPr>
          <p:nvPr>
            <p:ph idx="1"/>
          </p:nvPr>
        </p:nvSpPr>
        <p:spPr>
          <a:xfrm>
            <a:off x="628650" y="1234440"/>
            <a:ext cx="7886700" cy="4381169"/>
          </a:xfrm>
        </p:spPr>
        <p:txBody>
          <a:bodyPr/>
          <a:lstStyle/>
          <a:p>
            <a:pPr marL="0" indent="0">
              <a:buNone/>
            </a:pPr>
            <a:r>
              <a:rPr lang="en-US" dirty="0" smtClean="0">
                <a:solidFill>
                  <a:schemeClr val="accent2"/>
                </a:solidFill>
              </a:rPr>
              <a:t>Discuss Action Plans and Goals with supportive reminders: </a:t>
            </a:r>
            <a:endParaRPr lang="en-US" dirty="0">
              <a:solidFill>
                <a:schemeClr val="accent2"/>
              </a:solidFill>
            </a:endParaRPr>
          </a:p>
          <a:p>
            <a:r>
              <a:rPr lang="en-US" dirty="0" smtClean="0">
                <a:solidFill>
                  <a:schemeClr val="bg2">
                    <a:lumMod val="10000"/>
                  </a:schemeClr>
                </a:solidFill>
              </a:rPr>
              <a:t>Check often with new actions plans (remember to use the care team as appropriate) </a:t>
            </a:r>
          </a:p>
          <a:p>
            <a:r>
              <a:rPr lang="en-US" dirty="0" smtClean="0">
                <a:solidFill>
                  <a:schemeClr val="bg2">
                    <a:lumMod val="10000"/>
                  </a:schemeClr>
                </a:solidFill>
              </a:rPr>
              <a:t>Decrease frequency as behavior is more secure</a:t>
            </a:r>
          </a:p>
          <a:p>
            <a:r>
              <a:rPr lang="en-US" dirty="0" smtClean="0">
                <a:solidFill>
                  <a:schemeClr val="bg2">
                    <a:lumMod val="10000"/>
                  </a:schemeClr>
                </a:solidFill>
              </a:rPr>
              <a:t>Introduce problem solving as needed</a:t>
            </a:r>
          </a:p>
          <a:p>
            <a:r>
              <a:rPr lang="en-US" dirty="0" smtClean="0">
                <a:solidFill>
                  <a:schemeClr val="bg2">
                    <a:lumMod val="10000"/>
                  </a:schemeClr>
                </a:solidFill>
              </a:rPr>
              <a:t>Change goals if appropriate</a:t>
            </a:r>
          </a:p>
          <a:p>
            <a:pPr marL="0" indent="0">
              <a:buNone/>
            </a:pPr>
            <a:r>
              <a:rPr lang="en-US" b="1" dirty="0" smtClean="0">
                <a:solidFill>
                  <a:schemeClr val="bg2">
                    <a:lumMod val="10000"/>
                  </a:schemeClr>
                </a:solidFill>
              </a:rPr>
              <a:t>Goal is for patients to conduct BAP on their own</a:t>
            </a:r>
            <a:endParaRPr lang="en-US" b="1" dirty="0">
              <a:solidFill>
                <a:schemeClr val="bg2">
                  <a:lumMod val="10000"/>
                </a:schemeClr>
              </a:solidFill>
            </a:endParaRPr>
          </a:p>
        </p:txBody>
      </p:sp>
    </p:spTree>
    <p:extLst>
      <p:ext uri="{BB962C8B-B14F-4D97-AF65-F5344CB8AC3E}">
        <p14:creationId xmlns:p14="http://schemas.microsoft.com/office/powerpoint/2010/main" val="32290518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a:t>
            </a:r>
            <a:r>
              <a:rPr lang="en-US" dirty="0" smtClean="0"/>
              <a:t>Jim                   </a:t>
            </a:r>
            <a:r>
              <a:rPr lang="en-US" sz="2400" dirty="0" smtClean="0"/>
              <a:t>Activity #11A &amp; B*</a:t>
            </a:r>
            <a:endParaRPr lang="en-US" sz="2400"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83884696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600" dirty="0" smtClean="0">
                <a:solidFill>
                  <a:schemeClr val="accent2"/>
                </a:solidFill>
              </a:rPr>
              <a:t>Sustainability and Billing</a:t>
            </a:r>
            <a:endParaRPr lang="en-US" sz="3600" dirty="0">
              <a:solidFill>
                <a:schemeClr val="accent2"/>
              </a:solidFill>
            </a:endParaRPr>
          </a:p>
        </p:txBody>
      </p:sp>
    </p:spTree>
    <p:extLst>
      <p:ext uri="{BB962C8B-B14F-4D97-AF65-F5344CB8AC3E}">
        <p14:creationId xmlns:p14="http://schemas.microsoft.com/office/powerpoint/2010/main" val="170037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a:t>
            </a:r>
            <a:r>
              <a:rPr lang="en-US" dirty="0" smtClean="0"/>
              <a:t>Self-Management Support (SMS) </a:t>
            </a:r>
            <a:r>
              <a:rPr lang="en-US" dirty="0"/>
              <a:t>Course Completion</a:t>
            </a:r>
          </a:p>
        </p:txBody>
      </p:sp>
      <p:sp>
        <p:nvSpPr>
          <p:cNvPr id="3" name="Content Placeholder 2"/>
          <p:cNvSpPr>
            <a:spLocks noGrp="1"/>
          </p:cNvSpPr>
          <p:nvPr>
            <p:ph idx="1"/>
          </p:nvPr>
        </p:nvSpPr>
        <p:spPr/>
        <p:txBody>
          <a:bodyPr/>
          <a:lstStyle/>
          <a:p>
            <a:pPr marL="0" indent="0">
              <a:buNone/>
            </a:pPr>
            <a:r>
              <a:rPr lang="en-US" b="1" dirty="0" smtClean="0">
                <a:solidFill>
                  <a:srgbClr val="000000"/>
                </a:solidFill>
              </a:rPr>
              <a:t>*</a:t>
            </a:r>
            <a:r>
              <a:rPr lang="en-US" dirty="0">
                <a:solidFill>
                  <a:srgbClr val="000000"/>
                </a:solidFill>
              </a:rPr>
              <a:t>Please </a:t>
            </a:r>
            <a:r>
              <a:rPr lang="en-US" dirty="0" smtClean="0">
                <a:solidFill>
                  <a:srgbClr val="000000"/>
                </a:solidFill>
              </a:rPr>
              <a:t>note: </a:t>
            </a:r>
          </a:p>
          <a:p>
            <a:r>
              <a:rPr lang="en-US" sz="2400" dirty="0">
                <a:solidFill>
                  <a:srgbClr val="000000"/>
                </a:solidFill>
              </a:rPr>
              <a:t>Y</a:t>
            </a:r>
            <a:r>
              <a:rPr lang="en-US" sz="2400" dirty="0" smtClean="0">
                <a:solidFill>
                  <a:srgbClr val="000000"/>
                </a:solidFill>
              </a:rPr>
              <a:t>ou </a:t>
            </a:r>
            <a:r>
              <a:rPr lang="en-US" sz="2400" dirty="0">
                <a:solidFill>
                  <a:srgbClr val="000000"/>
                </a:solidFill>
              </a:rPr>
              <a:t>will have </a:t>
            </a:r>
            <a:r>
              <a:rPr lang="en-US" sz="2400" b="1" u="sng" dirty="0">
                <a:solidFill>
                  <a:srgbClr val="000000"/>
                </a:solidFill>
              </a:rPr>
              <a:t>5 business days </a:t>
            </a:r>
            <a:r>
              <a:rPr lang="en-US" sz="2400" dirty="0">
                <a:solidFill>
                  <a:srgbClr val="000000"/>
                </a:solidFill>
              </a:rPr>
              <a:t>to complete </a:t>
            </a:r>
            <a:r>
              <a:rPr lang="en-US" sz="2400" dirty="0" smtClean="0">
                <a:solidFill>
                  <a:srgbClr val="000000"/>
                </a:solidFill>
              </a:rPr>
              <a:t>the Statewide Self-Management Support Post Test </a:t>
            </a:r>
            <a:r>
              <a:rPr lang="en-US" sz="2400" dirty="0">
                <a:solidFill>
                  <a:srgbClr val="000000"/>
                </a:solidFill>
              </a:rPr>
              <a:t>and </a:t>
            </a:r>
            <a:r>
              <a:rPr lang="en-US" sz="2400" dirty="0" smtClean="0">
                <a:solidFill>
                  <a:srgbClr val="000000"/>
                </a:solidFill>
              </a:rPr>
              <a:t>evaluation</a:t>
            </a:r>
          </a:p>
          <a:p>
            <a:r>
              <a:rPr lang="en-US" sz="2400" dirty="0" smtClean="0">
                <a:solidFill>
                  <a:srgbClr val="000000"/>
                </a:solidFill>
              </a:rPr>
              <a:t>You will need to complete a 30 minute practice session with the SMS course trainer following your successful (pass status)completion of the post test.  An email will be sent to you within 1-2 weeks of completing the SMS post test enabling you to schedule the practice session.</a:t>
            </a:r>
          </a:p>
          <a:p>
            <a:r>
              <a:rPr lang="en-US" sz="2400" dirty="0" smtClean="0">
                <a:solidFill>
                  <a:srgbClr val="000000"/>
                </a:solidFill>
              </a:rPr>
              <a:t> You will </a:t>
            </a:r>
            <a:r>
              <a:rPr lang="en-US" sz="2400" dirty="0">
                <a:solidFill>
                  <a:srgbClr val="000000"/>
                </a:solidFill>
              </a:rPr>
              <a:t>receive </a:t>
            </a:r>
            <a:r>
              <a:rPr lang="en-US" sz="2400" dirty="0" smtClean="0">
                <a:solidFill>
                  <a:srgbClr val="000000"/>
                </a:solidFill>
              </a:rPr>
              <a:t>a certificate (Nursing CE, Social Work CE, or </a:t>
            </a:r>
            <a:r>
              <a:rPr lang="en-US" sz="2400" dirty="0">
                <a:solidFill>
                  <a:srgbClr val="000000"/>
                </a:solidFill>
              </a:rPr>
              <a:t>certificate of completion</a:t>
            </a:r>
            <a:r>
              <a:rPr lang="en-US" sz="2400" dirty="0" smtClean="0">
                <a:solidFill>
                  <a:srgbClr val="000000"/>
                </a:solidFill>
              </a:rPr>
              <a:t>) following the 30 minute practice session</a:t>
            </a:r>
            <a:endParaRPr lang="en-US" sz="2400"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40129530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0" indent="0">
              <a:buNone/>
            </a:pPr>
            <a:r>
              <a:rPr lang="en-US" dirty="0"/>
              <a:t>Relate care manager activities to the tracking and billing codes</a:t>
            </a:r>
          </a:p>
          <a:p>
            <a:pPr marL="0" indent="0">
              <a:buNone/>
            </a:pPr>
            <a:endParaRPr lang="en-US" dirty="0"/>
          </a:p>
          <a:p>
            <a:pPr marL="0" indent="0">
              <a:buNone/>
            </a:pPr>
            <a:r>
              <a:rPr lang="en-US" dirty="0"/>
              <a:t>Relate caseload and care management activity billing to sustainability</a:t>
            </a:r>
          </a:p>
          <a:p>
            <a:pPr marL="0" indent="0">
              <a:buNone/>
            </a:pPr>
            <a:endParaRPr lang="en-US" dirty="0"/>
          </a:p>
          <a:p>
            <a:pPr marL="0" indent="0">
              <a:buNone/>
            </a:pPr>
            <a:r>
              <a:rPr lang="en-US" dirty="0"/>
              <a:t>Demonstrate use of billing codes in daily care management work</a:t>
            </a:r>
          </a:p>
          <a:p>
            <a:endParaRPr lang="en-US" dirty="0"/>
          </a:p>
          <a:p>
            <a:endParaRPr lang="en-US" dirty="0"/>
          </a:p>
        </p:txBody>
      </p:sp>
    </p:spTree>
    <p:extLst>
      <p:ext uri="{BB962C8B-B14F-4D97-AF65-F5344CB8AC3E}">
        <p14:creationId xmlns:p14="http://schemas.microsoft.com/office/powerpoint/2010/main" val="79598631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Topics</a:t>
            </a:r>
          </a:p>
        </p:txBody>
      </p:sp>
      <p:sp>
        <p:nvSpPr>
          <p:cNvPr id="3" name="Content Placeholder 2"/>
          <p:cNvSpPr>
            <a:spLocks noGrp="1"/>
          </p:cNvSpPr>
          <p:nvPr>
            <p:ph idx="1"/>
          </p:nvPr>
        </p:nvSpPr>
        <p:spPr/>
        <p:txBody>
          <a:bodyPr>
            <a:normAutofit/>
          </a:bodyPr>
          <a:lstStyle/>
          <a:p>
            <a:pPr marL="0" indent="0">
              <a:buNone/>
            </a:pPr>
            <a:r>
              <a:rPr lang="en-US" dirty="0"/>
              <a:t>Describe the payment and value model for care management programs</a:t>
            </a:r>
          </a:p>
          <a:p>
            <a:pPr marL="0" indent="0">
              <a:buNone/>
            </a:pPr>
            <a:endParaRPr lang="en-US" dirty="0"/>
          </a:p>
          <a:p>
            <a:pPr marL="0" indent="0">
              <a:buNone/>
            </a:pPr>
            <a:r>
              <a:rPr lang="en-US" dirty="0"/>
              <a:t>Review the sustainability model for care management</a:t>
            </a:r>
          </a:p>
          <a:p>
            <a:pPr marL="0" indent="0">
              <a:buNone/>
            </a:pPr>
            <a:endParaRPr lang="en-US" dirty="0"/>
          </a:p>
          <a:p>
            <a:pPr marL="0" indent="0">
              <a:buNone/>
            </a:pPr>
            <a:r>
              <a:rPr lang="en-US" dirty="0"/>
              <a:t>Describe patient care situations and the corresponding billing codes</a:t>
            </a:r>
          </a:p>
          <a:p>
            <a:endParaRPr lang="en-US" dirty="0"/>
          </a:p>
        </p:txBody>
      </p:sp>
    </p:spTree>
    <p:extLst>
      <p:ext uri="{BB962C8B-B14F-4D97-AF65-F5344CB8AC3E}">
        <p14:creationId xmlns:p14="http://schemas.microsoft.com/office/powerpoint/2010/main" val="6266265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ACEF-5CA1-534D-92A6-3E366E2E693C}"/>
              </a:ext>
            </a:extLst>
          </p:cNvPr>
          <p:cNvSpPr>
            <a:spLocks noGrp="1"/>
          </p:cNvSpPr>
          <p:nvPr>
            <p:ph type="ctrTitle"/>
          </p:nvPr>
        </p:nvSpPr>
        <p:spPr/>
        <p:txBody>
          <a:bodyPr/>
          <a:lstStyle/>
          <a:p>
            <a:r>
              <a:rPr lang="en-US" dirty="0"/>
              <a:t>Payment and Value Model</a:t>
            </a:r>
          </a:p>
        </p:txBody>
      </p:sp>
      <p:sp>
        <p:nvSpPr>
          <p:cNvPr id="3" name="Subtitle 2">
            <a:extLst>
              <a:ext uri="{FF2B5EF4-FFF2-40B4-BE49-F238E27FC236}">
                <a16:creationId xmlns:a16="http://schemas.microsoft.com/office/drawing/2014/main" id="{C0FD6E36-426A-014B-9C17-A463CFC4C16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13998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Value of Care Management: </a:t>
            </a:r>
            <a:br>
              <a:rPr lang="en-US" dirty="0"/>
            </a:br>
            <a:r>
              <a:rPr lang="en-US" dirty="0"/>
              <a:t>a Practice Perspective</a:t>
            </a:r>
          </a:p>
        </p:txBody>
      </p:sp>
      <p:sp>
        <p:nvSpPr>
          <p:cNvPr id="3" name="Content Placeholder 2"/>
          <p:cNvSpPr>
            <a:spLocks noGrp="1"/>
          </p:cNvSpPr>
          <p:nvPr>
            <p:ph idx="1"/>
          </p:nvPr>
        </p:nvSpPr>
        <p:spPr/>
        <p:txBody>
          <a:bodyPr/>
          <a:lstStyle/>
          <a:p>
            <a:r>
              <a:rPr lang="en-US" dirty="0"/>
              <a:t>Value</a:t>
            </a:r>
          </a:p>
          <a:p>
            <a:pPr lvl="1"/>
            <a:r>
              <a:rPr lang="en-US" dirty="0"/>
              <a:t> Decreased cost and improved patient </a:t>
            </a:r>
            <a:r>
              <a:rPr lang="en-US" dirty="0" smtClean="0"/>
              <a:t>outcomes</a:t>
            </a:r>
          </a:p>
          <a:p>
            <a:r>
              <a:rPr lang="en-US" dirty="0" smtClean="0"/>
              <a:t>Success for the practice </a:t>
            </a:r>
          </a:p>
          <a:p>
            <a:pPr lvl="1"/>
            <a:r>
              <a:rPr lang="en-US" dirty="0" smtClean="0"/>
              <a:t>Making </a:t>
            </a:r>
            <a:r>
              <a:rPr lang="en-US" dirty="0"/>
              <a:t>it easier to take care of patients</a:t>
            </a:r>
          </a:p>
          <a:p>
            <a:pPr lvl="1"/>
            <a:r>
              <a:rPr lang="en-US" dirty="0"/>
              <a:t>Improving performance on payer quality / utilization programs </a:t>
            </a:r>
            <a:r>
              <a:rPr lang="en-US" i="1" dirty="0"/>
              <a:t>(i.e. earning incentive money and being financially sustainable)</a:t>
            </a:r>
            <a:endParaRPr lang="en-US" dirty="0"/>
          </a:p>
          <a:p>
            <a:pPr lvl="1"/>
            <a:endParaRPr lang="en-US" dirty="0"/>
          </a:p>
        </p:txBody>
      </p:sp>
    </p:spTree>
    <p:extLst>
      <p:ext uri="{BB962C8B-B14F-4D97-AF65-F5344CB8AC3E}">
        <p14:creationId xmlns:p14="http://schemas.microsoft.com/office/powerpoint/2010/main" val="8077673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Value of Care Management:</a:t>
            </a:r>
            <a:br>
              <a:rPr lang="en-US" dirty="0"/>
            </a:br>
            <a:r>
              <a:rPr lang="en-US" dirty="0"/>
              <a:t>a Payer Perspective</a:t>
            </a:r>
          </a:p>
        </p:txBody>
      </p:sp>
      <p:sp>
        <p:nvSpPr>
          <p:cNvPr id="3" name="Content Placeholder 2"/>
          <p:cNvSpPr>
            <a:spLocks noGrp="1"/>
          </p:cNvSpPr>
          <p:nvPr>
            <p:ph idx="1"/>
          </p:nvPr>
        </p:nvSpPr>
        <p:spPr/>
        <p:txBody>
          <a:bodyPr/>
          <a:lstStyle/>
          <a:p>
            <a:r>
              <a:rPr lang="en-US" dirty="0"/>
              <a:t>Payer programs that fund care management use billing codes and outcomes to evaluate the success of care management programs.</a:t>
            </a:r>
          </a:p>
          <a:p>
            <a:pPr lvl="1"/>
            <a:r>
              <a:rPr lang="en-US" dirty="0"/>
              <a:t>Billing shows how much of the population we’re able to reach</a:t>
            </a:r>
          </a:p>
          <a:p>
            <a:pPr lvl="1"/>
            <a:r>
              <a:rPr lang="en-US" dirty="0"/>
              <a:t>Outcomes show the impact of that outreach </a:t>
            </a:r>
            <a:r>
              <a:rPr lang="en-US" b="1" dirty="0"/>
              <a:t>(focus on A1c, BP, Inpatient Utilization, and ED Utilization)</a:t>
            </a:r>
          </a:p>
        </p:txBody>
      </p:sp>
      <p:sp>
        <p:nvSpPr>
          <p:cNvPr id="4" name="5-Point Star 3"/>
          <p:cNvSpPr/>
          <p:nvPr/>
        </p:nvSpPr>
        <p:spPr>
          <a:xfrm>
            <a:off x="1059402" y="4119239"/>
            <a:ext cx="323850" cy="3481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7506070" y="4119239"/>
            <a:ext cx="323850" cy="3481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607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81200" y="1498387"/>
            <a:ext cx="7075713" cy="3988013"/>
          </a:xfrm>
        </p:spPr>
        <p:txBody>
          <a:bodyPr>
            <a:normAutofit fontScale="92500" lnSpcReduction="20000"/>
          </a:bodyPr>
          <a:lstStyle/>
          <a:p>
            <a:r>
              <a:rPr lang="en-US" sz="1400" dirty="0">
                <a:solidFill>
                  <a:schemeClr val="bg2">
                    <a:lumMod val="10000"/>
                  </a:schemeClr>
                </a:solidFill>
              </a:rPr>
              <a:t>G9001 - Initiation of Care Management (Comprehensive Assessment) </a:t>
            </a:r>
          </a:p>
          <a:p>
            <a:r>
              <a:rPr lang="en-US" sz="1400" dirty="0">
                <a:solidFill>
                  <a:schemeClr val="bg2">
                    <a:lumMod val="10000"/>
                  </a:schemeClr>
                </a:solidFill>
              </a:rPr>
              <a:t>G9002 - Individual Face-to-Face Visit </a:t>
            </a:r>
          </a:p>
          <a:p>
            <a:r>
              <a:rPr lang="en-US" sz="1400" dirty="0">
                <a:solidFill>
                  <a:schemeClr val="bg2">
                    <a:lumMod val="10000"/>
                  </a:schemeClr>
                </a:solidFill>
              </a:rPr>
              <a:t>98961 - Education and training for patient self-management for 2–4 patients; 30 minutes</a:t>
            </a:r>
          </a:p>
          <a:p>
            <a:r>
              <a:rPr lang="en-US" sz="1400" dirty="0">
                <a:solidFill>
                  <a:schemeClr val="bg2">
                    <a:lumMod val="10000"/>
                  </a:schemeClr>
                </a:solidFill>
              </a:rPr>
              <a:t>98962 - Education and training for patient self-management for 5–8 patients; 30 minutes</a:t>
            </a:r>
          </a:p>
          <a:p>
            <a:r>
              <a:rPr lang="en-US" sz="1400" dirty="0">
                <a:solidFill>
                  <a:schemeClr val="bg2">
                    <a:lumMod val="10000"/>
                  </a:schemeClr>
                </a:solidFill>
              </a:rPr>
              <a:t>98966 - Telephone assessment 5-10 minutes of medical discussion</a:t>
            </a:r>
          </a:p>
          <a:p>
            <a:r>
              <a:rPr lang="en-US" sz="1400" dirty="0">
                <a:solidFill>
                  <a:schemeClr val="bg2">
                    <a:lumMod val="10000"/>
                  </a:schemeClr>
                </a:solidFill>
              </a:rPr>
              <a:t>98967 - Telephone assessment 11-20 minutes of medical discussion</a:t>
            </a:r>
          </a:p>
          <a:p>
            <a:r>
              <a:rPr lang="en-US" sz="1400" dirty="0">
                <a:solidFill>
                  <a:schemeClr val="bg2">
                    <a:lumMod val="10000"/>
                  </a:schemeClr>
                </a:solidFill>
              </a:rPr>
              <a:t>98968 - Telephone assessment 21-30 minutes of medical discussion</a:t>
            </a:r>
          </a:p>
          <a:p>
            <a:r>
              <a:rPr lang="en-US" sz="1400" dirty="0">
                <a:solidFill>
                  <a:schemeClr val="bg2">
                    <a:lumMod val="10000"/>
                  </a:schemeClr>
                </a:solidFill>
              </a:rPr>
              <a:t>99487 - First </a:t>
            </a:r>
            <a:r>
              <a:rPr lang="en-US" sz="1400" dirty="0" smtClean="0">
                <a:solidFill>
                  <a:schemeClr val="bg2">
                    <a:lumMod val="10000"/>
                  </a:schemeClr>
                </a:solidFill>
              </a:rPr>
              <a:t>31 to 75 minutes </a:t>
            </a:r>
            <a:r>
              <a:rPr lang="en-US" sz="1400" dirty="0">
                <a:solidFill>
                  <a:schemeClr val="bg2">
                    <a:lumMod val="10000"/>
                  </a:schemeClr>
                </a:solidFill>
              </a:rPr>
              <a:t>of clinical staff time directed by a physician or other qualified health care professional with no face-to-face visit, per calendar month</a:t>
            </a:r>
          </a:p>
          <a:p>
            <a:r>
              <a:rPr lang="en-US" sz="1400" dirty="0">
                <a:solidFill>
                  <a:schemeClr val="bg2">
                    <a:lumMod val="10000"/>
                  </a:schemeClr>
                </a:solidFill>
              </a:rPr>
              <a:t>99489 - Each additional 30 </a:t>
            </a:r>
            <a:r>
              <a:rPr lang="en-US" sz="1400" dirty="0" smtClean="0">
                <a:solidFill>
                  <a:schemeClr val="bg2">
                    <a:lumMod val="10000"/>
                  </a:schemeClr>
                </a:solidFill>
              </a:rPr>
              <a:t>minutes after initial 75 minutes </a:t>
            </a:r>
            <a:r>
              <a:rPr lang="en-US" sz="1400" dirty="0">
                <a:solidFill>
                  <a:schemeClr val="bg2">
                    <a:lumMod val="10000"/>
                  </a:schemeClr>
                </a:solidFill>
              </a:rPr>
              <a:t>of clinical staff time directed by a physician or other qualified health care professional, per calendar month. (An add-on code that should be reported in conjunction with 99487)</a:t>
            </a:r>
          </a:p>
          <a:p>
            <a:r>
              <a:rPr lang="en-US" sz="1400" dirty="0">
                <a:solidFill>
                  <a:schemeClr val="bg2">
                    <a:lumMod val="10000"/>
                  </a:schemeClr>
                </a:solidFill>
              </a:rPr>
              <a:t>G9007 - Coordinated care fee, scheduled team conference</a:t>
            </a:r>
          </a:p>
          <a:p>
            <a:r>
              <a:rPr lang="en-US" sz="1400" dirty="0">
                <a:solidFill>
                  <a:schemeClr val="bg2">
                    <a:lumMod val="10000"/>
                  </a:schemeClr>
                </a:solidFill>
              </a:rPr>
              <a:t>G9008 - Physician Coordinated Care Oversight Services (Enrollment Fee)</a:t>
            </a:r>
          </a:p>
          <a:p>
            <a:r>
              <a:rPr lang="en-US" sz="1400" dirty="0">
                <a:solidFill>
                  <a:schemeClr val="bg2">
                    <a:lumMod val="10000"/>
                  </a:schemeClr>
                </a:solidFill>
              </a:rPr>
              <a:t>S0257 - Counseling and discussion regarding advance directives or end of life care planning and decisions </a:t>
            </a:r>
          </a:p>
        </p:txBody>
      </p:sp>
      <p:sp>
        <p:nvSpPr>
          <p:cNvPr id="3" name="Text Placeholder 2"/>
          <p:cNvSpPr>
            <a:spLocks noGrp="1"/>
          </p:cNvSpPr>
          <p:nvPr>
            <p:ph type="body" sz="quarter" idx="11"/>
          </p:nvPr>
        </p:nvSpPr>
        <p:spPr>
          <a:xfrm>
            <a:off x="64032" y="730349"/>
            <a:ext cx="8992881" cy="655638"/>
          </a:xfrm>
        </p:spPr>
        <p:txBody>
          <a:bodyPr anchor="ctr">
            <a:noAutofit/>
          </a:bodyPr>
          <a:lstStyle/>
          <a:p>
            <a:r>
              <a:rPr lang="en-US" sz="3600" b="1" dirty="0">
                <a:solidFill>
                  <a:schemeClr val="accent2"/>
                </a:solidFill>
                <a:latin typeface="+mj-lt"/>
                <a:ea typeface="+mj-ea"/>
                <a:cs typeface="+mj-cs"/>
              </a:rPr>
              <a:t>Good news: BCBSM, PH, SIM use the same codes</a:t>
            </a:r>
          </a:p>
        </p:txBody>
      </p:sp>
      <p:sp>
        <p:nvSpPr>
          <p:cNvPr id="5" name="Rectangle 4"/>
          <p:cNvSpPr/>
          <p:nvPr/>
        </p:nvSpPr>
        <p:spPr>
          <a:xfrm>
            <a:off x="458425" y="5469238"/>
            <a:ext cx="859848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400050" lvl="1" indent="0" algn="ctr">
              <a:buNone/>
            </a:pPr>
            <a:endParaRPr lang="es-PR" dirty="0"/>
          </a:p>
          <a:p>
            <a:pPr marL="400050" lvl="1" indent="0" algn="ctr">
              <a:buNone/>
            </a:pPr>
            <a:r>
              <a:rPr lang="es-PR" dirty="0">
                <a:solidFill>
                  <a:schemeClr val="bg2">
                    <a:lumMod val="10000"/>
                  </a:schemeClr>
                </a:solidFill>
              </a:rPr>
              <a:t>For all BCBSM PDCM codes:  Provider liability if patient does not have Provider Delivered Care Management Benefit (BCBSM)</a:t>
            </a:r>
          </a:p>
          <a:p>
            <a:pPr marL="400050" lvl="1" indent="0" algn="ctr">
              <a:buNone/>
            </a:pPr>
            <a:endParaRPr lang="es-PR" dirty="0"/>
          </a:p>
        </p:txBody>
      </p:sp>
      <p:sp>
        <p:nvSpPr>
          <p:cNvPr id="6" name="Left Bracket 5"/>
          <p:cNvSpPr/>
          <p:nvPr/>
        </p:nvSpPr>
        <p:spPr>
          <a:xfrm>
            <a:off x="1905000" y="1544109"/>
            <a:ext cx="228600" cy="4828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39414" y="1669799"/>
            <a:ext cx="1865586" cy="292388"/>
          </a:xfrm>
          <a:prstGeom prst="rect">
            <a:avLst/>
          </a:prstGeom>
          <a:noFill/>
        </p:spPr>
        <p:txBody>
          <a:bodyPr wrap="square" rtlCol="0">
            <a:spAutoFit/>
          </a:bodyPr>
          <a:lstStyle/>
          <a:p>
            <a:r>
              <a:rPr lang="en-US" sz="1300" dirty="0">
                <a:solidFill>
                  <a:schemeClr val="bg2">
                    <a:lumMod val="10000"/>
                  </a:schemeClr>
                </a:solidFill>
              </a:rPr>
              <a:t>Face to face w/ patient</a:t>
            </a:r>
          </a:p>
        </p:txBody>
      </p:sp>
      <p:sp>
        <p:nvSpPr>
          <p:cNvPr id="8" name="Left Bracket 7"/>
          <p:cNvSpPr/>
          <p:nvPr/>
        </p:nvSpPr>
        <p:spPr>
          <a:xfrm>
            <a:off x="1905000" y="2601503"/>
            <a:ext cx="228600" cy="74647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39415" y="2828548"/>
            <a:ext cx="1820432" cy="292388"/>
          </a:xfrm>
          <a:prstGeom prst="rect">
            <a:avLst/>
          </a:prstGeom>
          <a:noFill/>
        </p:spPr>
        <p:txBody>
          <a:bodyPr wrap="square" rtlCol="0">
            <a:spAutoFit/>
          </a:bodyPr>
          <a:lstStyle/>
          <a:p>
            <a:r>
              <a:rPr lang="en-US" sz="1300" dirty="0">
                <a:solidFill>
                  <a:schemeClr val="bg2">
                    <a:lumMod val="10000"/>
                  </a:schemeClr>
                </a:solidFill>
              </a:rPr>
              <a:t>Telephone w/ patient</a:t>
            </a:r>
          </a:p>
        </p:txBody>
      </p:sp>
      <p:sp>
        <p:nvSpPr>
          <p:cNvPr id="10" name="Left Bracket 9"/>
          <p:cNvSpPr/>
          <p:nvPr/>
        </p:nvSpPr>
        <p:spPr>
          <a:xfrm>
            <a:off x="1905000" y="2086979"/>
            <a:ext cx="228600" cy="4828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18393" y="2193342"/>
            <a:ext cx="1865586" cy="292388"/>
          </a:xfrm>
          <a:prstGeom prst="rect">
            <a:avLst/>
          </a:prstGeom>
          <a:noFill/>
        </p:spPr>
        <p:txBody>
          <a:bodyPr wrap="square" rtlCol="0">
            <a:spAutoFit/>
          </a:bodyPr>
          <a:lstStyle/>
          <a:p>
            <a:r>
              <a:rPr lang="en-US" sz="1300" dirty="0">
                <a:solidFill>
                  <a:schemeClr val="bg2">
                    <a:lumMod val="10000"/>
                  </a:schemeClr>
                </a:solidFill>
              </a:rPr>
              <a:t>Group Visits w/ patient</a:t>
            </a:r>
          </a:p>
        </p:txBody>
      </p:sp>
      <p:sp>
        <p:nvSpPr>
          <p:cNvPr id="12" name="Left Bracket 11"/>
          <p:cNvSpPr/>
          <p:nvPr/>
        </p:nvSpPr>
        <p:spPr>
          <a:xfrm>
            <a:off x="1905000" y="3364032"/>
            <a:ext cx="207579" cy="81462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26276" y="3456359"/>
            <a:ext cx="1865586" cy="692497"/>
          </a:xfrm>
          <a:prstGeom prst="rect">
            <a:avLst/>
          </a:prstGeom>
          <a:noFill/>
        </p:spPr>
        <p:txBody>
          <a:bodyPr wrap="square" rtlCol="0">
            <a:spAutoFit/>
          </a:bodyPr>
          <a:lstStyle/>
          <a:p>
            <a:r>
              <a:rPr lang="en-US" sz="1300" dirty="0">
                <a:solidFill>
                  <a:schemeClr val="bg2">
                    <a:lumMod val="10000"/>
                  </a:schemeClr>
                </a:solidFill>
              </a:rPr>
              <a:t>Care Coordination on behalf of patient (not with patient or provider)</a:t>
            </a:r>
          </a:p>
        </p:txBody>
      </p:sp>
      <p:sp>
        <p:nvSpPr>
          <p:cNvPr id="14" name="Left Bracket 13"/>
          <p:cNvSpPr/>
          <p:nvPr/>
        </p:nvSpPr>
        <p:spPr>
          <a:xfrm>
            <a:off x="1883979" y="4215042"/>
            <a:ext cx="228600" cy="4828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18393" y="4343707"/>
            <a:ext cx="1865586" cy="292388"/>
          </a:xfrm>
          <a:prstGeom prst="rect">
            <a:avLst/>
          </a:prstGeom>
          <a:noFill/>
        </p:spPr>
        <p:txBody>
          <a:bodyPr wrap="square" rtlCol="0">
            <a:spAutoFit/>
          </a:bodyPr>
          <a:lstStyle/>
          <a:p>
            <a:r>
              <a:rPr lang="en-US" sz="1300" dirty="0">
                <a:solidFill>
                  <a:schemeClr val="bg2">
                    <a:lumMod val="10000"/>
                  </a:schemeClr>
                </a:solidFill>
              </a:rPr>
              <a:t>Provider engaging codes</a:t>
            </a:r>
          </a:p>
        </p:txBody>
      </p:sp>
      <p:sp>
        <p:nvSpPr>
          <p:cNvPr id="17" name="TextBox 16"/>
          <p:cNvSpPr txBox="1"/>
          <p:nvPr/>
        </p:nvSpPr>
        <p:spPr>
          <a:xfrm>
            <a:off x="18393" y="4820267"/>
            <a:ext cx="1865586" cy="292388"/>
          </a:xfrm>
          <a:prstGeom prst="rect">
            <a:avLst/>
          </a:prstGeom>
          <a:noFill/>
        </p:spPr>
        <p:txBody>
          <a:bodyPr wrap="square" rtlCol="0">
            <a:spAutoFit/>
          </a:bodyPr>
          <a:lstStyle/>
          <a:p>
            <a:r>
              <a:rPr lang="en-US" sz="1300" dirty="0">
                <a:solidFill>
                  <a:schemeClr val="bg2">
                    <a:lumMod val="10000"/>
                  </a:schemeClr>
                </a:solidFill>
              </a:rPr>
              <a:t>Advanced Care Planning</a:t>
            </a:r>
          </a:p>
        </p:txBody>
      </p:sp>
      <p:sp>
        <p:nvSpPr>
          <p:cNvPr id="18" name="Left Bracket 17"/>
          <p:cNvSpPr/>
          <p:nvPr/>
        </p:nvSpPr>
        <p:spPr>
          <a:xfrm>
            <a:off x="1891862" y="4703578"/>
            <a:ext cx="228600" cy="4828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9540665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G9001 – Comprehensive Assessment</a:t>
            </a:r>
          </a:p>
        </p:txBody>
      </p:sp>
      <p:sp>
        <p:nvSpPr>
          <p:cNvPr id="3" name="Content Placeholder 2"/>
          <p:cNvSpPr>
            <a:spLocks noGrp="1"/>
          </p:cNvSpPr>
          <p:nvPr>
            <p:ph idx="1"/>
          </p:nvPr>
        </p:nvSpPr>
        <p:spPr/>
        <p:txBody>
          <a:bodyPr>
            <a:normAutofit fontScale="92500" lnSpcReduction="20000"/>
          </a:bodyPr>
          <a:lstStyle/>
          <a:p>
            <a:r>
              <a:rPr lang="en-US" sz="2400" dirty="0"/>
              <a:t>BCBSM</a:t>
            </a:r>
          </a:p>
          <a:p>
            <a:pPr lvl="1"/>
            <a:r>
              <a:rPr lang="en-US" sz="2400" dirty="0"/>
              <a:t>Individual, face to face </a:t>
            </a:r>
            <a:r>
              <a:rPr lang="en-US" sz="2400" dirty="0" smtClean="0"/>
              <a:t>(or video for commercial)</a:t>
            </a:r>
            <a:endParaRPr lang="en-US" sz="2400" dirty="0"/>
          </a:p>
          <a:p>
            <a:pPr lvl="1"/>
            <a:r>
              <a:rPr lang="en-US" sz="2400" dirty="0"/>
              <a:t>One per patient per day</a:t>
            </a:r>
          </a:p>
          <a:p>
            <a:r>
              <a:rPr lang="en-US" sz="2400" dirty="0"/>
              <a:t>Priority Health</a:t>
            </a:r>
          </a:p>
          <a:p>
            <a:pPr lvl="1"/>
            <a:r>
              <a:rPr lang="en-US" sz="2400" dirty="0"/>
              <a:t>Individual, face to face</a:t>
            </a:r>
          </a:p>
          <a:p>
            <a:pPr lvl="1"/>
            <a:r>
              <a:rPr lang="en-US" sz="2400" dirty="0"/>
              <a:t>May be billed once annually for patients with ongoing care management</a:t>
            </a:r>
          </a:p>
          <a:p>
            <a:r>
              <a:rPr lang="en-US" sz="3000" dirty="0"/>
              <a:t>The goal is to develop a plan of care that is based on how well the patient is able to steward their own care and the provider’s care plan goals.</a:t>
            </a:r>
          </a:p>
          <a:p>
            <a:pPr lvl="1"/>
            <a:r>
              <a:rPr lang="en-US" sz="2400" dirty="0"/>
              <a:t>Patient self-management goals are an integral piece.</a:t>
            </a:r>
          </a:p>
          <a:p>
            <a:endParaRPr lang="en-US" dirty="0"/>
          </a:p>
        </p:txBody>
      </p:sp>
    </p:spTree>
    <p:extLst>
      <p:ext uri="{BB962C8B-B14F-4D97-AF65-F5344CB8AC3E}">
        <p14:creationId xmlns:p14="http://schemas.microsoft.com/office/powerpoint/2010/main" val="186931937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378"/>
            <a:ext cx="8229600" cy="677108"/>
          </a:xfrm>
        </p:spPr>
        <p:txBody>
          <a:bodyPr>
            <a:normAutofit/>
          </a:bodyPr>
          <a:lstStyle/>
          <a:p>
            <a:r>
              <a:rPr lang="en-US" dirty="0"/>
              <a:t>G9001 </a:t>
            </a:r>
          </a:p>
        </p:txBody>
      </p:sp>
      <p:sp>
        <p:nvSpPr>
          <p:cNvPr id="3" name="Content Placeholder 2"/>
          <p:cNvSpPr>
            <a:spLocks noGrp="1"/>
          </p:cNvSpPr>
          <p:nvPr>
            <p:ph idx="1"/>
          </p:nvPr>
        </p:nvSpPr>
        <p:spPr>
          <a:xfrm>
            <a:off x="457200" y="1345324"/>
            <a:ext cx="8229600" cy="4780839"/>
          </a:xfrm>
        </p:spPr>
        <p:txBody>
          <a:bodyPr>
            <a:noAutofit/>
          </a:bodyPr>
          <a:lstStyle/>
          <a:p>
            <a:r>
              <a:rPr lang="en-US" sz="2800" dirty="0"/>
              <a:t>The Comprehensive Assessment / G9001 is a face to face meeting that results in a care management plan that all care management team members and </a:t>
            </a:r>
            <a:r>
              <a:rPr lang="en-US" sz="2800" dirty="0" smtClean="0"/>
              <a:t>the patient </a:t>
            </a:r>
            <a:r>
              <a:rPr lang="en-US" sz="2800" dirty="0"/>
              <a:t>will follow.</a:t>
            </a:r>
          </a:p>
          <a:p>
            <a:endParaRPr lang="en-US" sz="2800" dirty="0"/>
          </a:p>
          <a:p>
            <a:r>
              <a:rPr lang="en-US" sz="2800" dirty="0"/>
              <a:t>The Care Management Plan consists of 2 main things:</a:t>
            </a:r>
            <a:endParaRPr lang="en-US" sz="1400" dirty="0"/>
          </a:p>
          <a:p>
            <a:pPr marL="1260475">
              <a:buFont typeface="+mj-lt"/>
              <a:buAutoNum type="arabicPeriod"/>
            </a:pPr>
            <a:r>
              <a:rPr lang="en-US" sz="2800" dirty="0"/>
              <a:t>Patient-driven goals</a:t>
            </a:r>
          </a:p>
          <a:p>
            <a:pPr marL="1260475">
              <a:buFont typeface="+mj-lt"/>
              <a:buAutoNum type="arabicPeriod"/>
            </a:pPr>
            <a:r>
              <a:rPr lang="en-US" sz="2800" dirty="0"/>
              <a:t>Follow up and support </a:t>
            </a:r>
            <a:r>
              <a:rPr lang="en-US" sz="2800" dirty="0" smtClean="0"/>
              <a:t>plan </a:t>
            </a:r>
            <a:endParaRPr lang="en-US" sz="2800" dirty="0"/>
          </a:p>
        </p:txBody>
      </p:sp>
    </p:spTree>
    <p:extLst>
      <p:ext uri="{BB962C8B-B14F-4D97-AF65-F5344CB8AC3E}">
        <p14:creationId xmlns:p14="http://schemas.microsoft.com/office/powerpoint/2010/main" val="142373704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1481"/>
            <a:ext cx="8229600" cy="584775"/>
          </a:xfrm>
        </p:spPr>
        <p:txBody>
          <a:bodyPr vert="horz" lIns="91440" tIns="45720" rIns="91440" bIns="45720" rtlCol="0" anchor="t" anchorCtr="0">
            <a:spAutoFit/>
          </a:bodyPr>
          <a:lstStyle/>
          <a:p>
            <a:pPr lvl="1"/>
            <a:r>
              <a:rPr lang="es-PR" sz="3200" dirty="0">
                <a:solidFill>
                  <a:schemeClr val="accent2"/>
                </a:solidFill>
                <a:latin typeface="Gotham Book"/>
              </a:rPr>
              <a:t>G9002 – Face to Face Visit</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1800" dirty="0"/>
              <a:t>BCBSM (Commercial and Medicare Advantage): Quantity Billing</a:t>
            </a:r>
          </a:p>
          <a:p>
            <a:pPr lvl="1" indent="-342900"/>
            <a:r>
              <a:rPr lang="en-US" sz="1800" dirty="0"/>
              <a:t>Individual, face to face or video</a:t>
            </a:r>
          </a:p>
          <a:p>
            <a:pPr lvl="1" indent="-342900"/>
            <a:r>
              <a:rPr lang="en-US" sz="1800" dirty="0"/>
              <a:t>If the total cumulative time with the patient adds up to: </a:t>
            </a:r>
          </a:p>
          <a:p>
            <a:pPr lvl="2" indent="-342900"/>
            <a:r>
              <a:rPr lang="en-US" sz="1800" dirty="0"/>
              <a:t>1 to 45 minutes, report a quantity of one; 46 to 75 minutes, report a quantity of two;76 to 105 minutes, report a quantity of three;106 to 135 minutes, report a quantity of four</a:t>
            </a:r>
          </a:p>
          <a:p>
            <a:pPr marL="800100" lvl="2" indent="0">
              <a:buNone/>
            </a:pPr>
            <a:endParaRPr lang="en-US" sz="1800" dirty="0"/>
          </a:p>
          <a:p>
            <a:pPr>
              <a:buFont typeface="Arial" panose="020B0604020202020204" pitchFamily="34" charset="0"/>
              <a:buChar char="•"/>
            </a:pPr>
            <a:r>
              <a:rPr lang="en-US" sz="1800" dirty="0"/>
              <a:t>Priority Health (Commercial, Medicare Advantage, Medicaid): No Quantity Billing</a:t>
            </a:r>
          </a:p>
          <a:p>
            <a:pPr marL="685800" lvl="1">
              <a:buFont typeface="Arial" panose="020B0604020202020204" pitchFamily="34" charset="0"/>
              <a:buChar char="•"/>
            </a:pPr>
            <a:r>
              <a:rPr lang="en-US" sz="1800" dirty="0"/>
              <a:t>In person visit with patient, may include caregiver involvement</a:t>
            </a:r>
          </a:p>
          <a:p>
            <a:pPr marL="685800" lvl="1">
              <a:buFont typeface="Arial" panose="020B0604020202020204" pitchFamily="34" charset="0"/>
              <a:buChar char="•"/>
            </a:pPr>
            <a:r>
              <a:rPr lang="en-US" sz="1800" dirty="0" smtClean="0"/>
              <a:t>Used </a:t>
            </a:r>
            <a:r>
              <a:rPr lang="en-US" sz="1800" dirty="0"/>
              <a:t>for treatment plan, self management education, medication therapy, risk factors, unmet care, physical status, emotional status, community resources, readiness to change</a:t>
            </a:r>
          </a:p>
          <a:p>
            <a:pPr lvl="2"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213879693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G9001 vs. G9002</a:t>
            </a:r>
          </a:p>
        </p:txBody>
      </p:sp>
      <p:sp>
        <p:nvSpPr>
          <p:cNvPr id="3" name="Content Placeholder 2"/>
          <p:cNvSpPr>
            <a:spLocks noGrp="1"/>
          </p:cNvSpPr>
          <p:nvPr>
            <p:ph idx="1"/>
          </p:nvPr>
        </p:nvSpPr>
        <p:spPr/>
        <p:txBody>
          <a:bodyPr>
            <a:normAutofit fontScale="85000" lnSpcReduction="20000"/>
          </a:bodyPr>
          <a:lstStyle/>
          <a:p>
            <a:r>
              <a:rPr lang="en-US" dirty="0"/>
              <a:t>G9001 is used to develop the holistic care management plan that will be followed by you and the patient.</a:t>
            </a:r>
          </a:p>
          <a:p>
            <a:endParaRPr lang="en-US" dirty="0"/>
          </a:p>
          <a:p>
            <a:r>
              <a:rPr lang="en-US" dirty="0"/>
              <a:t>G9002 is used to discuss specific aspects of a care plan either as part of the follow up steps within a developed care management plan or for the development of a focused care plan </a:t>
            </a:r>
            <a:r>
              <a:rPr lang="en-US" dirty="0" smtClean="0"/>
              <a:t>in </a:t>
            </a:r>
            <a:r>
              <a:rPr lang="en-US" dirty="0"/>
              <a:t>the absence of a comprehensive care management plan.</a:t>
            </a:r>
          </a:p>
          <a:p>
            <a:endParaRPr lang="en-US" dirty="0"/>
          </a:p>
          <a:p>
            <a:pPr marL="0" indent="0">
              <a:buNone/>
            </a:pPr>
            <a:r>
              <a:rPr lang="en-US" dirty="0"/>
              <a:t>** </a:t>
            </a:r>
            <a:r>
              <a:rPr lang="en-US" dirty="0" smtClean="0"/>
              <a:t>The </a:t>
            </a:r>
            <a:r>
              <a:rPr lang="en-US" dirty="0"/>
              <a:t>G9001 doesn’t have to be the first code billed on a patient. </a:t>
            </a:r>
          </a:p>
        </p:txBody>
      </p:sp>
    </p:spTree>
    <p:extLst>
      <p:ext uri="{BB962C8B-B14F-4D97-AF65-F5344CB8AC3E}">
        <p14:creationId xmlns:p14="http://schemas.microsoft.com/office/powerpoint/2010/main" val="1645862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t>
            </a:r>
            <a:endParaRPr lang="en-US" sz="2400"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 </a:t>
            </a:r>
            <a:r>
              <a:rPr lang="en-US" dirty="0" smtClean="0">
                <a:solidFill>
                  <a:schemeClr val="bg2">
                    <a:lumMod val="10000"/>
                  </a:schemeClr>
                </a:solidFill>
              </a:rPr>
              <a:t>What type of patient do you enjoy working with?</a:t>
            </a:r>
          </a:p>
          <a:p>
            <a:pPr>
              <a:buFont typeface="Wingdings" panose="05000000000000000000" pitchFamily="2" charset="2"/>
              <a:buChar char="v"/>
            </a:pPr>
            <a:endParaRPr lang="en-US" dirty="0">
              <a:solidFill>
                <a:schemeClr val="bg2">
                  <a:lumMod val="10000"/>
                </a:schemeClr>
              </a:solidFill>
            </a:endParaRPr>
          </a:p>
          <a:p>
            <a:pPr>
              <a:buFont typeface="Wingdings" panose="05000000000000000000" pitchFamily="2" charset="2"/>
              <a:buChar char="v"/>
            </a:pPr>
            <a:r>
              <a:rPr lang="en-US" dirty="0">
                <a:solidFill>
                  <a:schemeClr val="bg2">
                    <a:lumMod val="10000"/>
                  </a:schemeClr>
                </a:solidFill>
              </a:rPr>
              <a:t> </a:t>
            </a:r>
            <a:r>
              <a:rPr lang="en-US" dirty="0" smtClean="0">
                <a:solidFill>
                  <a:schemeClr val="bg2">
                    <a:lumMod val="10000"/>
                  </a:schemeClr>
                </a:solidFill>
              </a:rPr>
              <a:t>What type of patient do you find challenging?</a:t>
            </a:r>
            <a:endParaRPr lang="en-US" dirty="0">
              <a:solidFill>
                <a:schemeClr val="bg2">
                  <a:lumMod val="10000"/>
                </a:schemeClr>
              </a:solidFill>
            </a:endParaRPr>
          </a:p>
        </p:txBody>
      </p:sp>
    </p:spTree>
    <p:extLst>
      <p:ext uri="{BB962C8B-B14F-4D97-AF65-F5344CB8AC3E}">
        <p14:creationId xmlns:p14="http://schemas.microsoft.com/office/powerpoint/2010/main" val="405954319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G9007 – Team Conference</a:t>
            </a:r>
            <a:endParaRPr lang="en-US" dirty="0"/>
          </a:p>
        </p:txBody>
      </p:sp>
      <p:sp>
        <p:nvSpPr>
          <p:cNvPr id="3" name="Content Placeholder 2"/>
          <p:cNvSpPr>
            <a:spLocks noGrp="1"/>
          </p:cNvSpPr>
          <p:nvPr>
            <p:ph idx="1"/>
          </p:nvPr>
        </p:nvSpPr>
        <p:spPr>
          <a:xfrm>
            <a:off x="-209550" y="1825625"/>
            <a:ext cx="7886700" cy="3789984"/>
          </a:xfrm>
        </p:spPr>
        <p:txBody>
          <a:bodyPr/>
          <a:lstStyle/>
          <a:p>
            <a:pPr lvl="2" indent="-342900"/>
            <a:r>
              <a:rPr lang="en-US" sz="2400" dirty="0" smtClean="0"/>
              <a:t>PCP </a:t>
            </a:r>
            <a:r>
              <a:rPr lang="en-US" sz="2400" dirty="0"/>
              <a:t>and a care team member formally discuss a patient’s care plan</a:t>
            </a:r>
          </a:p>
          <a:p>
            <a:pPr lvl="2" indent="-342900"/>
            <a:r>
              <a:rPr lang="en-US" sz="2400" dirty="0"/>
              <a:t>Can be billed once per day per patient regardless of time spent</a:t>
            </a:r>
          </a:p>
          <a:p>
            <a:endParaRPr lang="en-US" dirty="0"/>
          </a:p>
        </p:txBody>
      </p:sp>
    </p:spTree>
    <p:extLst>
      <p:ext uri="{BB962C8B-B14F-4D97-AF65-F5344CB8AC3E}">
        <p14:creationId xmlns:p14="http://schemas.microsoft.com/office/powerpoint/2010/main" val="38184709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8204632" cy="1325563"/>
          </a:xfrm>
        </p:spPr>
        <p:txBody>
          <a:bodyPr/>
          <a:lstStyle/>
          <a:p>
            <a:r>
              <a:rPr lang="en-US" dirty="0" smtClean="0"/>
              <a:t>Phone Service Codes – 98966, 98967,98968</a:t>
            </a:r>
            <a:endParaRPr lang="en-US" dirty="0"/>
          </a:p>
        </p:txBody>
      </p:sp>
      <p:sp>
        <p:nvSpPr>
          <p:cNvPr id="3" name="Content Placeholder 2"/>
          <p:cNvSpPr>
            <a:spLocks noGrp="1"/>
          </p:cNvSpPr>
          <p:nvPr>
            <p:ph idx="1"/>
          </p:nvPr>
        </p:nvSpPr>
        <p:spPr/>
        <p:txBody>
          <a:bodyPr/>
          <a:lstStyle/>
          <a:p>
            <a:pPr lvl="2" indent="-342900"/>
            <a:r>
              <a:rPr lang="es-PR" sz="2400" dirty="0" smtClean="0"/>
              <a:t>98966 </a:t>
            </a:r>
            <a:r>
              <a:rPr lang="es-PR" sz="2400" dirty="0" err="1"/>
              <a:t>for</a:t>
            </a:r>
            <a:r>
              <a:rPr lang="es-PR" sz="2400" dirty="0"/>
              <a:t> 5-10 minutes;</a:t>
            </a:r>
          </a:p>
          <a:p>
            <a:pPr lvl="2" indent="-342900"/>
            <a:r>
              <a:rPr lang="es-PR" sz="2400" dirty="0"/>
              <a:t>98967 </a:t>
            </a:r>
            <a:r>
              <a:rPr lang="es-PR" sz="2400" dirty="0" err="1"/>
              <a:t>for</a:t>
            </a:r>
            <a:r>
              <a:rPr lang="es-PR" sz="2400" dirty="0"/>
              <a:t> 11-20 minutes; </a:t>
            </a:r>
          </a:p>
          <a:p>
            <a:pPr lvl="2" indent="-342900"/>
            <a:r>
              <a:rPr lang="es-PR" sz="2400" dirty="0"/>
              <a:t>98968 </a:t>
            </a:r>
            <a:r>
              <a:rPr lang="es-PR" sz="2400" dirty="0" err="1"/>
              <a:t>for</a:t>
            </a:r>
            <a:r>
              <a:rPr lang="es-PR" sz="2400" dirty="0"/>
              <a:t> 21-30 minutes</a:t>
            </a:r>
          </a:p>
          <a:p>
            <a:endParaRPr lang="en-US" dirty="0"/>
          </a:p>
        </p:txBody>
      </p:sp>
    </p:spTree>
    <p:extLst>
      <p:ext uri="{BB962C8B-B14F-4D97-AF65-F5344CB8AC3E}">
        <p14:creationId xmlns:p14="http://schemas.microsoft.com/office/powerpoint/2010/main" val="21693346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71450" y="1304916"/>
            <a:ext cx="2886075" cy="4435328"/>
          </a:xfrm>
        </p:spPr>
        <p:txBody>
          <a:bodyPr>
            <a:noAutofit/>
          </a:bodyPr>
          <a:lstStyle/>
          <a:p>
            <a:pPr marL="0" indent="0">
              <a:buNone/>
            </a:pPr>
            <a:r>
              <a:rPr lang="en-US" sz="1600" b="1" dirty="0">
                <a:solidFill>
                  <a:schemeClr val="bg2">
                    <a:lumMod val="10000"/>
                  </a:schemeClr>
                </a:solidFill>
              </a:rPr>
              <a:t>BCBSM</a:t>
            </a:r>
            <a:r>
              <a:rPr lang="en-US" sz="1600" dirty="0">
                <a:solidFill>
                  <a:schemeClr val="bg2">
                    <a:lumMod val="10000"/>
                  </a:schemeClr>
                </a:solidFill>
              </a:rPr>
              <a:t> </a:t>
            </a:r>
          </a:p>
          <a:p>
            <a:r>
              <a:rPr lang="en-US" sz="1600" dirty="0">
                <a:solidFill>
                  <a:schemeClr val="bg2">
                    <a:lumMod val="10000"/>
                  </a:schemeClr>
                </a:solidFill>
              </a:rPr>
              <a:t>Value Based Reimbursement (i.e. increase on every E&amp;M code and PDCM code)</a:t>
            </a:r>
          </a:p>
          <a:p>
            <a:pPr lvl="1"/>
            <a:r>
              <a:rPr lang="en-US" sz="1600" dirty="0">
                <a:solidFill>
                  <a:schemeClr val="bg2">
                    <a:lumMod val="10000"/>
                  </a:schemeClr>
                </a:solidFill>
              </a:rPr>
              <a:t>Up to 150% available</a:t>
            </a:r>
          </a:p>
          <a:p>
            <a:pPr lvl="1"/>
            <a:r>
              <a:rPr lang="en-US" sz="1600" dirty="0">
                <a:solidFill>
                  <a:schemeClr val="bg2">
                    <a:lumMod val="10000"/>
                  </a:schemeClr>
                </a:solidFill>
              </a:rPr>
              <a:t>In 2019:</a:t>
            </a:r>
          </a:p>
          <a:p>
            <a:pPr lvl="2"/>
            <a:r>
              <a:rPr lang="en-US" sz="1600" dirty="0">
                <a:solidFill>
                  <a:schemeClr val="bg2">
                    <a:lumMod val="10000"/>
                  </a:schemeClr>
                </a:solidFill>
              </a:rPr>
              <a:t>5% of this is VBR for the billing codes for having 2 touches on 3% of the population</a:t>
            </a:r>
          </a:p>
          <a:p>
            <a:pPr lvl="2"/>
            <a:r>
              <a:rPr lang="en-US" sz="1600" dirty="0">
                <a:solidFill>
                  <a:schemeClr val="bg2">
                    <a:lumMod val="10000"/>
                  </a:schemeClr>
                </a:solidFill>
              </a:rPr>
              <a:t>6% is for Quality and Outcomes, focusing on A1c, BP, IP utilization, and ED utilization </a:t>
            </a:r>
          </a:p>
          <a:p>
            <a:r>
              <a:rPr lang="en-US" sz="1600" dirty="0">
                <a:solidFill>
                  <a:schemeClr val="bg2">
                    <a:lumMod val="10000"/>
                  </a:schemeClr>
                </a:solidFill>
              </a:rPr>
              <a:t>Fee For Service on all codes billed</a:t>
            </a:r>
          </a:p>
          <a:p>
            <a:pPr lvl="1"/>
            <a:r>
              <a:rPr lang="en-US" sz="1600" b="1" dirty="0">
                <a:solidFill>
                  <a:schemeClr val="bg2">
                    <a:lumMod val="10000"/>
                  </a:schemeClr>
                </a:solidFill>
              </a:rPr>
              <a:t>no patient co-pay / provider liability</a:t>
            </a:r>
          </a:p>
        </p:txBody>
      </p:sp>
      <p:sp>
        <p:nvSpPr>
          <p:cNvPr id="3" name="Text Placeholder 2"/>
          <p:cNvSpPr>
            <a:spLocks noGrp="1"/>
          </p:cNvSpPr>
          <p:nvPr>
            <p:ph type="body" sz="quarter" idx="11"/>
          </p:nvPr>
        </p:nvSpPr>
        <p:spPr>
          <a:xfrm>
            <a:off x="304800" y="623399"/>
            <a:ext cx="8170127" cy="655638"/>
          </a:xfrm>
        </p:spPr>
        <p:txBody>
          <a:bodyPr anchor="ctr">
            <a:noAutofit/>
          </a:bodyPr>
          <a:lstStyle/>
          <a:p>
            <a:r>
              <a:rPr lang="en-US" sz="3600" b="1" dirty="0">
                <a:solidFill>
                  <a:schemeClr val="accent2"/>
                </a:solidFill>
                <a:latin typeface="+mj-lt"/>
                <a:ea typeface="+mj-ea"/>
                <a:cs typeface="+mj-cs"/>
              </a:rPr>
              <a:t>Incentive Programs for Care Management:</a:t>
            </a:r>
          </a:p>
        </p:txBody>
      </p:sp>
      <p:sp>
        <p:nvSpPr>
          <p:cNvPr id="5" name="Content Placeholder 1"/>
          <p:cNvSpPr txBox="1">
            <a:spLocks/>
          </p:cNvSpPr>
          <p:nvPr/>
        </p:nvSpPr>
        <p:spPr>
          <a:xfrm>
            <a:off x="3057525" y="1304924"/>
            <a:ext cx="2714625" cy="3781914"/>
          </a:xfrm>
          <a:prstGeom prst="rect">
            <a:avLst/>
          </a:prstGeom>
        </p:spPr>
        <p:txBody>
          <a:bodyPr vert="horz"/>
          <a:lst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2">
                    <a:lumMod val="10000"/>
                  </a:schemeClr>
                </a:solidFill>
              </a:rPr>
              <a:t>Priority Health</a:t>
            </a:r>
          </a:p>
          <a:p>
            <a:r>
              <a:rPr lang="en-US" sz="1600" dirty="0">
                <a:solidFill>
                  <a:schemeClr val="bg2">
                    <a:lumMod val="10000"/>
                  </a:schemeClr>
                </a:solidFill>
              </a:rPr>
              <a:t>Annual PMPM payment if outreach to up to 5% of the population has 2 billed codes (average $</a:t>
            </a:r>
            <a:r>
              <a:rPr lang="en-US" sz="1600" dirty="0" smtClean="0">
                <a:solidFill>
                  <a:schemeClr val="bg2">
                    <a:lumMod val="10000"/>
                  </a:schemeClr>
                </a:solidFill>
              </a:rPr>
              <a:t>2.64 </a:t>
            </a:r>
            <a:r>
              <a:rPr lang="en-US" sz="1600" dirty="0" err="1" smtClean="0">
                <a:solidFill>
                  <a:schemeClr val="bg2">
                    <a:lumMod val="10000"/>
                  </a:schemeClr>
                </a:solidFill>
              </a:rPr>
              <a:t>pmpm</a:t>
            </a:r>
            <a:r>
              <a:rPr lang="en-US" sz="1600" dirty="0">
                <a:solidFill>
                  <a:schemeClr val="bg2">
                    <a:lumMod val="10000"/>
                  </a:schemeClr>
                </a:solidFill>
              </a:rPr>
              <a:t>)</a:t>
            </a:r>
          </a:p>
          <a:p>
            <a:r>
              <a:rPr lang="en-US" sz="1600" dirty="0">
                <a:solidFill>
                  <a:schemeClr val="bg2">
                    <a:lumMod val="10000"/>
                  </a:schemeClr>
                </a:solidFill>
              </a:rPr>
              <a:t>Fee For Service on all codes billed</a:t>
            </a:r>
          </a:p>
          <a:p>
            <a:pPr lvl="1"/>
            <a:r>
              <a:rPr lang="en-US" sz="1600" b="1" dirty="0">
                <a:solidFill>
                  <a:schemeClr val="bg2">
                    <a:lumMod val="10000"/>
                  </a:schemeClr>
                </a:solidFill>
              </a:rPr>
              <a:t>no patient co-pay</a:t>
            </a:r>
          </a:p>
        </p:txBody>
      </p:sp>
      <p:sp>
        <p:nvSpPr>
          <p:cNvPr id="6" name="Content Placeholder 1"/>
          <p:cNvSpPr txBox="1">
            <a:spLocks/>
          </p:cNvSpPr>
          <p:nvPr/>
        </p:nvSpPr>
        <p:spPr>
          <a:xfrm>
            <a:off x="5972175" y="1304916"/>
            <a:ext cx="2714625" cy="3781914"/>
          </a:xfrm>
          <a:prstGeom prst="rect">
            <a:avLst/>
          </a:prstGeom>
        </p:spPr>
        <p:txBody>
          <a:bodyPr vert="horz"/>
          <a:lst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2">
                    <a:lumMod val="10000"/>
                  </a:schemeClr>
                </a:solidFill>
              </a:rPr>
              <a:t>SIM</a:t>
            </a:r>
          </a:p>
          <a:p>
            <a:r>
              <a:rPr lang="en-US" sz="1600" dirty="0">
                <a:solidFill>
                  <a:schemeClr val="bg2">
                    <a:lumMod val="10000"/>
                  </a:schemeClr>
                </a:solidFill>
              </a:rPr>
              <a:t>$2.75 - $7.00 PMPM care management and care coordination payments on Medicaid patients, assuming the goal of 2.5% eligible patients with a ‘billed’ code is achieved (reduction by $0.15 if not achieved</a:t>
            </a:r>
            <a:r>
              <a:rPr lang="en-US" sz="1600" dirty="0" smtClean="0">
                <a:solidFill>
                  <a:schemeClr val="bg2">
                    <a:lumMod val="10000"/>
                  </a:schemeClr>
                </a:solidFill>
              </a:rPr>
              <a:t>).</a:t>
            </a:r>
          </a:p>
          <a:p>
            <a:r>
              <a:rPr lang="en-US" sz="1600" dirty="0" smtClean="0">
                <a:solidFill>
                  <a:schemeClr val="bg2">
                    <a:lumMod val="10000"/>
                  </a:schemeClr>
                </a:solidFill>
              </a:rPr>
              <a:t>Incentive payment opportunity in 2019</a:t>
            </a:r>
            <a:endParaRPr lang="en-US" sz="1600" dirty="0">
              <a:solidFill>
                <a:schemeClr val="bg2">
                  <a:lumMod val="10000"/>
                </a:schemeClr>
              </a:solidFill>
            </a:endParaRPr>
          </a:p>
          <a:p>
            <a:pPr marL="457200" lvl="1" indent="0">
              <a:buNone/>
            </a:pPr>
            <a:endParaRPr lang="en-US" sz="1600" dirty="0"/>
          </a:p>
          <a:p>
            <a:pPr lvl="1"/>
            <a:endParaRPr lang="en-US" sz="1500" dirty="0"/>
          </a:p>
          <a:p>
            <a:endParaRPr lang="en-US" sz="1500" dirty="0"/>
          </a:p>
        </p:txBody>
      </p:sp>
      <p:sp>
        <p:nvSpPr>
          <p:cNvPr id="8" name="Rounded Rectangle 7"/>
          <p:cNvSpPr/>
          <p:nvPr/>
        </p:nvSpPr>
        <p:spPr>
          <a:xfrm>
            <a:off x="5348868" y="5145738"/>
            <a:ext cx="3618186" cy="1166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CPC+ also includes care management, but it isn’t so specific in it’s funding.</a:t>
            </a:r>
          </a:p>
        </p:txBody>
      </p:sp>
    </p:spTree>
    <p:extLst>
      <p:ext uri="{BB962C8B-B14F-4D97-AF65-F5344CB8AC3E}">
        <p14:creationId xmlns:p14="http://schemas.microsoft.com/office/powerpoint/2010/main" val="331583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P spid="8"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 Billing Progress Reports</a:t>
            </a:r>
          </a:p>
        </p:txBody>
      </p:sp>
      <p:sp>
        <p:nvSpPr>
          <p:cNvPr id="3" name="Content Placeholder 2"/>
          <p:cNvSpPr>
            <a:spLocks noGrp="1"/>
          </p:cNvSpPr>
          <p:nvPr>
            <p:ph idx="1"/>
          </p:nvPr>
        </p:nvSpPr>
        <p:spPr>
          <a:xfrm>
            <a:off x="383458" y="1315065"/>
            <a:ext cx="8229600" cy="4525963"/>
          </a:xfrm>
        </p:spPr>
        <p:txBody>
          <a:bodyPr>
            <a:normAutofit fontScale="92500"/>
          </a:bodyPr>
          <a:lstStyle/>
          <a:p>
            <a:r>
              <a:rPr lang="en-US" dirty="0"/>
              <a:t>Each Program sets benchmarks for number of patients receiving care management services at the practice </a:t>
            </a:r>
            <a:r>
              <a:rPr lang="en-US" dirty="0" smtClean="0"/>
              <a:t>level.</a:t>
            </a:r>
            <a:endParaRPr lang="en-US" dirty="0"/>
          </a:p>
          <a:p>
            <a:endParaRPr lang="en-US" dirty="0"/>
          </a:p>
          <a:p>
            <a:r>
              <a:rPr lang="en-US" dirty="0"/>
              <a:t>Each program also sends a progress report to the PO; </a:t>
            </a:r>
            <a:r>
              <a:rPr lang="en-US" b="1" dirty="0"/>
              <a:t>work with your PO to devise a best strategy for tracking progress towards program goals</a:t>
            </a:r>
            <a:r>
              <a:rPr lang="en-US" dirty="0"/>
              <a:t>.</a:t>
            </a:r>
          </a:p>
          <a:p>
            <a:pPr lvl="1"/>
            <a:r>
              <a:rPr lang="en-US" dirty="0"/>
              <a:t>Priority Health sends through Filemart to PO Representatives on a monthly basis.</a:t>
            </a:r>
          </a:p>
          <a:p>
            <a:pPr lvl="1"/>
            <a:r>
              <a:rPr lang="en-US" dirty="0"/>
              <a:t>BCBSM sends through the EDDI mailbox on approximately a quarterly basis.</a:t>
            </a:r>
          </a:p>
          <a:p>
            <a:pPr lvl="1"/>
            <a:r>
              <a:rPr lang="en-US" dirty="0"/>
              <a:t>SIM program updates through the MDC reports on an approximately monthly basis.</a:t>
            </a:r>
          </a:p>
          <a:p>
            <a:endParaRPr lang="en-US" dirty="0"/>
          </a:p>
        </p:txBody>
      </p:sp>
    </p:spTree>
    <p:extLst>
      <p:ext uri="{BB962C8B-B14F-4D97-AF65-F5344CB8AC3E}">
        <p14:creationId xmlns:p14="http://schemas.microsoft.com/office/powerpoint/2010/main" val="237250792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Outcomes Goals</a:t>
            </a:r>
          </a:p>
        </p:txBody>
      </p:sp>
      <p:sp>
        <p:nvSpPr>
          <p:cNvPr id="3" name="Content Placeholder 2"/>
          <p:cNvSpPr>
            <a:spLocks noGrp="1"/>
          </p:cNvSpPr>
          <p:nvPr>
            <p:ph idx="1"/>
          </p:nvPr>
        </p:nvSpPr>
        <p:spPr/>
        <p:txBody>
          <a:bodyPr>
            <a:normAutofit/>
          </a:bodyPr>
          <a:lstStyle/>
          <a:p>
            <a:r>
              <a:rPr lang="en-US" b="1" i="1" dirty="0">
                <a:solidFill>
                  <a:schemeClr val="tx2"/>
                </a:solidFill>
              </a:rPr>
              <a:t>Quality</a:t>
            </a:r>
          </a:p>
          <a:p>
            <a:pPr lvl="1"/>
            <a:r>
              <a:rPr lang="en-US" dirty="0"/>
              <a:t>Controlled HgA1c</a:t>
            </a:r>
          </a:p>
          <a:p>
            <a:pPr lvl="1"/>
            <a:r>
              <a:rPr lang="en-US" dirty="0"/>
              <a:t>Controlled Blood Pressure </a:t>
            </a:r>
          </a:p>
          <a:p>
            <a:r>
              <a:rPr lang="en-US" b="1" i="1" dirty="0">
                <a:solidFill>
                  <a:schemeClr val="tx2"/>
                </a:solidFill>
              </a:rPr>
              <a:t>Utilization</a:t>
            </a:r>
          </a:p>
          <a:p>
            <a:pPr lvl="1"/>
            <a:r>
              <a:rPr lang="en-US" dirty="0"/>
              <a:t>decrease emergency department visits</a:t>
            </a:r>
          </a:p>
          <a:p>
            <a:pPr lvl="1"/>
            <a:r>
              <a:rPr lang="en-US" dirty="0"/>
              <a:t>decrease hospital </a:t>
            </a:r>
            <a:r>
              <a:rPr lang="en-US" dirty="0" smtClean="0"/>
              <a:t>admissions</a:t>
            </a:r>
            <a:endParaRPr lang="en-US" dirty="0"/>
          </a:p>
        </p:txBody>
      </p:sp>
      <p:sp>
        <p:nvSpPr>
          <p:cNvPr id="4" name="5-Point Star 3"/>
          <p:cNvSpPr/>
          <p:nvPr/>
        </p:nvSpPr>
        <p:spPr>
          <a:xfrm>
            <a:off x="304800" y="5006009"/>
            <a:ext cx="1295400" cy="1219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1701033" y="4941405"/>
            <a:ext cx="1295400" cy="1219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3029924" y="4942795"/>
            <a:ext cx="1295400" cy="1219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4427483" y="5006009"/>
            <a:ext cx="1295400" cy="1219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5858533" y="4986345"/>
            <a:ext cx="1295400" cy="1219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912800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Outcomes Goals –</a:t>
            </a:r>
            <a:br>
              <a:rPr lang="en-US" dirty="0"/>
            </a:br>
            <a:r>
              <a:rPr lang="en-US" dirty="0"/>
              <a:t>Be Part of the Strategy</a:t>
            </a:r>
          </a:p>
        </p:txBody>
      </p:sp>
      <p:sp>
        <p:nvSpPr>
          <p:cNvPr id="3" name="Content Placeholder 2"/>
          <p:cNvSpPr>
            <a:spLocks noGrp="1"/>
          </p:cNvSpPr>
          <p:nvPr>
            <p:ph idx="1"/>
          </p:nvPr>
        </p:nvSpPr>
        <p:spPr/>
        <p:txBody>
          <a:bodyPr/>
          <a:lstStyle/>
          <a:p>
            <a:r>
              <a:rPr lang="en-US" dirty="0"/>
              <a:t>Each Care Manager should learn their PO’s strategy and which of the core measures the PO is focusing on.</a:t>
            </a:r>
          </a:p>
          <a:p>
            <a:r>
              <a:rPr lang="en-US" dirty="0"/>
              <a:t>Then, the Care Manager and office leadership should develop a plan for how they will also impact the selected metrics.</a:t>
            </a:r>
          </a:p>
        </p:txBody>
      </p:sp>
    </p:spTree>
    <p:extLst>
      <p:ext uri="{BB962C8B-B14F-4D97-AF65-F5344CB8AC3E}">
        <p14:creationId xmlns:p14="http://schemas.microsoft.com/office/powerpoint/2010/main" val="166587330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ACEF-5CA1-534D-92A6-3E366E2E693C}"/>
              </a:ext>
            </a:extLst>
          </p:cNvPr>
          <p:cNvSpPr>
            <a:spLocks noGrp="1"/>
          </p:cNvSpPr>
          <p:nvPr>
            <p:ph type="ctrTitle"/>
          </p:nvPr>
        </p:nvSpPr>
        <p:spPr/>
        <p:txBody>
          <a:bodyPr/>
          <a:lstStyle/>
          <a:p>
            <a:r>
              <a:rPr lang="en-US" dirty="0"/>
              <a:t>Sustainability Model</a:t>
            </a:r>
          </a:p>
        </p:txBody>
      </p:sp>
      <p:sp>
        <p:nvSpPr>
          <p:cNvPr id="3" name="Subtitle 2">
            <a:extLst>
              <a:ext uri="{FF2B5EF4-FFF2-40B4-BE49-F238E27FC236}">
                <a16:creationId xmlns:a16="http://schemas.microsoft.com/office/drawing/2014/main" id="{C0FD6E36-426A-014B-9C17-A463CFC4C16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80935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sustainability?</a:t>
            </a:r>
          </a:p>
        </p:txBody>
      </p:sp>
      <p:sp>
        <p:nvSpPr>
          <p:cNvPr id="3" name="Content Placeholder 2"/>
          <p:cNvSpPr>
            <a:spLocks noGrp="1"/>
          </p:cNvSpPr>
          <p:nvPr>
            <p:ph idx="1"/>
          </p:nvPr>
        </p:nvSpPr>
        <p:spPr>
          <a:xfrm>
            <a:off x="457200" y="1905001"/>
            <a:ext cx="8229600" cy="1905000"/>
          </a:xfrm>
        </p:spPr>
        <p:txBody>
          <a:bodyPr/>
          <a:lstStyle/>
          <a:p>
            <a:r>
              <a:rPr lang="en-US" dirty="0"/>
              <a:t>Sustainability is how the care manager service in your office maintains itself financially…</a:t>
            </a:r>
          </a:p>
          <a:p>
            <a:pPr lvl="1"/>
            <a:r>
              <a:rPr lang="en-US" dirty="0"/>
              <a:t>i.e. it’s how you pay for yourself!</a:t>
            </a:r>
          </a:p>
        </p:txBody>
      </p:sp>
      <p:pic>
        <p:nvPicPr>
          <p:cNvPr id="4" name="Picture 3"/>
          <p:cNvPicPr>
            <a:picLocks noChangeAspect="1"/>
          </p:cNvPicPr>
          <p:nvPr/>
        </p:nvPicPr>
        <p:blipFill>
          <a:blip r:embed="rId2"/>
          <a:stretch>
            <a:fillRect/>
          </a:stretch>
        </p:blipFill>
        <p:spPr>
          <a:xfrm>
            <a:off x="1828800" y="3657600"/>
            <a:ext cx="5267325" cy="3009900"/>
          </a:xfrm>
          <a:prstGeom prst="rect">
            <a:avLst/>
          </a:prstGeom>
        </p:spPr>
      </p:pic>
    </p:spTree>
    <p:extLst>
      <p:ext uri="{BB962C8B-B14F-4D97-AF65-F5344CB8AC3E}">
        <p14:creationId xmlns:p14="http://schemas.microsoft.com/office/powerpoint/2010/main" val="120585546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87577"/>
            <a:ext cx="7886700" cy="1325563"/>
          </a:xfrm>
        </p:spPr>
        <p:txBody>
          <a:bodyPr>
            <a:normAutofit/>
          </a:bodyPr>
          <a:lstStyle/>
          <a:p>
            <a:r>
              <a:rPr lang="en-US" dirty="0"/>
              <a:t>How can you help make your service  sustainable?</a:t>
            </a:r>
          </a:p>
        </p:txBody>
      </p:sp>
      <p:sp>
        <p:nvSpPr>
          <p:cNvPr id="3" name="Content Placeholder 2"/>
          <p:cNvSpPr>
            <a:spLocks noGrp="1"/>
          </p:cNvSpPr>
          <p:nvPr>
            <p:ph type="body" idx="1"/>
          </p:nvPr>
        </p:nvSpPr>
        <p:spPr>
          <a:xfrm>
            <a:off x="630238" y="972661"/>
            <a:ext cx="3868737" cy="823912"/>
          </a:xfrm>
        </p:spPr>
        <p:txBody>
          <a:bodyPr>
            <a:normAutofit/>
          </a:bodyPr>
          <a:lstStyle/>
          <a:p>
            <a:r>
              <a:rPr lang="en-US" dirty="0"/>
              <a:t>Program Financial Support</a:t>
            </a:r>
          </a:p>
        </p:txBody>
      </p:sp>
      <p:sp>
        <p:nvSpPr>
          <p:cNvPr id="4" name="Content Placeholder 3"/>
          <p:cNvSpPr>
            <a:spLocks noGrp="1"/>
          </p:cNvSpPr>
          <p:nvPr>
            <p:ph sz="half" idx="2"/>
          </p:nvPr>
        </p:nvSpPr>
        <p:spPr>
          <a:xfrm>
            <a:off x="630238" y="1774271"/>
            <a:ext cx="3868737" cy="3150290"/>
          </a:xfrm>
        </p:spPr>
        <p:txBody>
          <a:bodyPr>
            <a:noAutofit/>
          </a:bodyPr>
          <a:lstStyle/>
          <a:p>
            <a:pPr marL="0" indent="0">
              <a:buNone/>
            </a:pPr>
            <a:r>
              <a:rPr lang="en-US" sz="1600" dirty="0">
                <a:solidFill>
                  <a:schemeClr val="bg2">
                    <a:lumMod val="10000"/>
                  </a:schemeClr>
                </a:solidFill>
              </a:rPr>
              <a:t>Identify which programs your office(s) are in that support care management:</a:t>
            </a:r>
          </a:p>
          <a:p>
            <a:pPr marL="514350" indent="-287338"/>
            <a:r>
              <a:rPr lang="en-US" sz="1600" dirty="0">
                <a:solidFill>
                  <a:schemeClr val="bg2">
                    <a:lumMod val="10000"/>
                  </a:schemeClr>
                </a:solidFill>
              </a:rPr>
              <a:t>CMs help achieve program goals, and therefore can increase the program revenue.</a:t>
            </a:r>
          </a:p>
          <a:p>
            <a:pPr marL="514350" indent="-287338"/>
            <a:r>
              <a:rPr lang="en-US" sz="1600" dirty="0">
                <a:solidFill>
                  <a:schemeClr val="bg2">
                    <a:lumMod val="10000"/>
                  </a:schemeClr>
                </a:solidFill>
              </a:rPr>
              <a:t>Each CM should track and make sure that the outreach levels dictated by the payer programs are achieved.</a:t>
            </a:r>
          </a:p>
          <a:p>
            <a:pPr marL="914400" lvl="1" indent="-287338">
              <a:buFont typeface="Arial" panose="020B0604020202020204" pitchFamily="34" charset="0"/>
              <a:buChar char="•"/>
            </a:pPr>
            <a:r>
              <a:rPr lang="en-US" sz="1600" dirty="0">
                <a:solidFill>
                  <a:schemeClr val="bg2">
                    <a:lumMod val="10000"/>
                  </a:schemeClr>
                </a:solidFill>
              </a:rPr>
              <a:t>PO Leads can help provide reports that show progress.</a:t>
            </a:r>
          </a:p>
          <a:p>
            <a:pPr marL="914400" lvl="1" indent="-287338">
              <a:buFont typeface="Arial" panose="020B0604020202020204" pitchFamily="34" charset="0"/>
              <a:buChar char="•"/>
            </a:pPr>
            <a:r>
              <a:rPr lang="en-US" sz="1600" dirty="0">
                <a:solidFill>
                  <a:schemeClr val="bg2">
                    <a:lumMod val="10000"/>
                  </a:schemeClr>
                </a:solidFill>
              </a:rPr>
              <a:t>Some office managers don’t want to share the financial revenue. </a:t>
            </a:r>
            <a:r>
              <a:rPr lang="en-US" sz="1600" dirty="0" smtClean="0">
                <a:solidFill>
                  <a:schemeClr val="bg2">
                    <a:lumMod val="10000"/>
                  </a:schemeClr>
                </a:solidFill>
              </a:rPr>
              <a:t>If </a:t>
            </a:r>
            <a:r>
              <a:rPr lang="en-US" sz="1600" dirty="0">
                <a:solidFill>
                  <a:schemeClr val="bg2">
                    <a:lumMod val="10000"/>
                  </a:schemeClr>
                </a:solidFill>
              </a:rPr>
              <a:t>that’s the case, ask them to work with the PO lead to understand the program revenue coming to their office for care management work.</a:t>
            </a:r>
          </a:p>
          <a:p>
            <a:pPr marL="914400" lvl="1" indent="-287338">
              <a:buFont typeface="Arial" panose="020B0604020202020204" pitchFamily="34" charset="0"/>
              <a:buChar char="•"/>
            </a:pPr>
            <a:endParaRPr lang="en-US" sz="1600" dirty="0"/>
          </a:p>
        </p:txBody>
      </p:sp>
      <p:sp>
        <p:nvSpPr>
          <p:cNvPr id="5" name="Text Placeholder 4"/>
          <p:cNvSpPr>
            <a:spLocks noGrp="1"/>
          </p:cNvSpPr>
          <p:nvPr>
            <p:ph type="body" sz="quarter" idx="3"/>
          </p:nvPr>
        </p:nvSpPr>
        <p:spPr>
          <a:xfrm>
            <a:off x="4473036" y="961510"/>
            <a:ext cx="3887788" cy="823912"/>
          </a:xfrm>
        </p:spPr>
        <p:txBody>
          <a:bodyPr/>
          <a:lstStyle/>
          <a:p>
            <a:r>
              <a:rPr lang="en-US" dirty="0"/>
              <a:t>Billing Revenue</a:t>
            </a:r>
          </a:p>
        </p:txBody>
      </p:sp>
      <p:sp>
        <p:nvSpPr>
          <p:cNvPr id="6" name="Content Placeholder 5"/>
          <p:cNvSpPr>
            <a:spLocks noGrp="1"/>
          </p:cNvSpPr>
          <p:nvPr>
            <p:ph sz="quarter" idx="4"/>
          </p:nvPr>
        </p:nvSpPr>
        <p:spPr>
          <a:xfrm>
            <a:off x="4450734" y="1774264"/>
            <a:ext cx="3887788" cy="3150290"/>
          </a:xfrm>
        </p:spPr>
        <p:txBody>
          <a:bodyPr>
            <a:noAutofit/>
          </a:bodyPr>
          <a:lstStyle/>
          <a:p>
            <a:pPr marL="0" indent="0">
              <a:buNone/>
            </a:pPr>
            <a:r>
              <a:rPr lang="en-US" sz="1600" dirty="0">
                <a:solidFill>
                  <a:schemeClr val="bg2">
                    <a:lumMod val="10000"/>
                  </a:schemeClr>
                </a:solidFill>
              </a:rPr>
              <a:t>Work with the office manager / PO lead to identify a billing goal based on case mix in  your office.</a:t>
            </a:r>
          </a:p>
          <a:p>
            <a:pPr marL="514350" indent="-287338"/>
            <a:r>
              <a:rPr lang="en-US" sz="1600" dirty="0">
                <a:solidFill>
                  <a:schemeClr val="bg2">
                    <a:lumMod val="10000"/>
                  </a:schemeClr>
                </a:solidFill>
              </a:rPr>
              <a:t>It’s important for everyone to start out with common expectations of a billing goal.</a:t>
            </a:r>
          </a:p>
          <a:p>
            <a:pPr marL="514350" indent="-287338"/>
            <a:r>
              <a:rPr lang="en-US" sz="1600" dirty="0">
                <a:solidFill>
                  <a:schemeClr val="bg2">
                    <a:lumMod val="10000"/>
                  </a:schemeClr>
                </a:solidFill>
              </a:rPr>
              <a:t>What is an example of a billing goal?  </a:t>
            </a:r>
          </a:p>
          <a:p>
            <a:pPr marL="914400" lvl="1" indent="-287338"/>
            <a:r>
              <a:rPr lang="en-US" sz="1600" dirty="0">
                <a:solidFill>
                  <a:schemeClr val="bg2">
                    <a:lumMod val="10000"/>
                  </a:schemeClr>
                </a:solidFill>
              </a:rPr>
              <a:t>Some start with a minimum of 8-10 billable codes / day or 40-50 billable codes / week.  This includes face to faces, team conferences, etc.</a:t>
            </a:r>
          </a:p>
          <a:p>
            <a:pPr marL="514350" indent="-287338"/>
            <a:r>
              <a:rPr lang="en-US" sz="1600" dirty="0">
                <a:solidFill>
                  <a:schemeClr val="bg2">
                    <a:lumMod val="10000"/>
                  </a:schemeClr>
                </a:solidFill>
              </a:rPr>
              <a:t>Some offices only allow their care managers to work with patients whose insurance covers the service.  Others are more inclusive.  </a:t>
            </a:r>
          </a:p>
        </p:txBody>
      </p:sp>
    </p:spTree>
    <p:extLst>
      <p:ext uri="{BB962C8B-B14F-4D97-AF65-F5344CB8AC3E}">
        <p14:creationId xmlns:p14="http://schemas.microsoft.com/office/powerpoint/2010/main" val="336233438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 minimum of 8-10 codes in a day feasible??</a:t>
            </a:r>
          </a:p>
        </p:txBody>
      </p:sp>
      <p:sp>
        <p:nvSpPr>
          <p:cNvPr id="3" name="Content Placeholder 2"/>
          <p:cNvSpPr>
            <a:spLocks noGrp="1"/>
          </p:cNvSpPr>
          <p:nvPr>
            <p:ph idx="1"/>
          </p:nvPr>
        </p:nvSpPr>
        <p:spPr>
          <a:xfrm>
            <a:off x="3575050" y="762000"/>
            <a:ext cx="5111750" cy="5364163"/>
          </a:xfrm>
        </p:spPr>
        <p:txBody>
          <a:bodyPr>
            <a:normAutofit lnSpcReduction="10000"/>
          </a:bodyPr>
          <a:lstStyle/>
          <a:p>
            <a:pPr marL="0" indent="0">
              <a:buNone/>
            </a:pPr>
            <a:r>
              <a:rPr lang="en-US" sz="2000" dirty="0">
                <a:solidFill>
                  <a:schemeClr val="bg2">
                    <a:lumMod val="10000"/>
                  </a:schemeClr>
                </a:solidFill>
              </a:rPr>
              <a:t>Week-long review:</a:t>
            </a:r>
          </a:p>
          <a:p>
            <a:r>
              <a:rPr lang="en-US" sz="2000" dirty="0">
                <a:solidFill>
                  <a:schemeClr val="bg2">
                    <a:lumMod val="10000"/>
                  </a:schemeClr>
                </a:solidFill>
              </a:rPr>
              <a:t>Pre-work (before the week starts):  </a:t>
            </a:r>
          </a:p>
          <a:p>
            <a:pPr lvl="1"/>
            <a:r>
              <a:rPr lang="en-US" sz="1600" dirty="0">
                <a:solidFill>
                  <a:schemeClr val="bg2">
                    <a:lumMod val="10000"/>
                  </a:schemeClr>
                </a:solidFill>
              </a:rPr>
              <a:t>review schedule &amp; identify potential patients based on payer, risk, diagnoses. </a:t>
            </a:r>
            <a:r>
              <a:rPr lang="en-US" sz="1600" dirty="0" smtClean="0">
                <a:solidFill>
                  <a:schemeClr val="bg2">
                    <a:lumMod val="10000"/>
                  </a:schemeClr>
                </a:solidFill>
              </a:rPr>
              <a:t>Send </a:t>
            </a:r>
            <a:r>
              <a:rPr lang="en-US" sz="1600" dirty="0">
                <a:solidFill>
                  <a:schemeClr val="bg2">
                    <a:lumMod val="10000"/>
                  </a:schemeClr>
                </a:solidFill>
              </a:rPr>
              <a:t>those patients as a list to the provider.</a:t>
            </a:r>
          </a:p>
          <a:p>
            <a:r>
              <a:rPr lang="en-US" sz="2000" dirty="0">
                <a:solidFill>
                  <a:schemeClr val="bg2">
                    <a:lumMod val="10000"/>
                  </a:schemeClr>
                </a:solidFill>
              </a:rPr>
              <a:t>Scheduled weekly 15 minutes with Provider to review complex patients and face to face patients for that week (10 patients; 10 G9007 codes)</a:t>
            </a:r>
          </a:p>
          <a:p>
            <a:r>
              <a:rPr lang="en-US" sz="2000" dirty="0">
                <a:solidFill>
                  <a:schemeClr val="bg2">
                    <a:lumMod val="10000"/>
                  </a:schemeClr>
                </a:solidFill>
              </a:rPr>
              <a:t>Target seeing 1-3 new patients per week and 3-4 existing patients in face to face visits per day</a:t>
            </a:r>
          </a:p>
          <a:p>
            <a:pPr lvl="1"/>
            <a:r>
              <a:rPr lang="en-US" sz="1600" dirty="0">
                <a:solidFill>
                  <a:schemeClr val="bg2">
                    <a:lumMod val="10000"/>
                  </a:schemeClr>
                </a:solidFill>
              </a:rPr>
              <a:t>1-3 G9001 codes</a:t>
            </a:r>
          </a:p>
          <a:p>
            <a:pPr marL="685800" lvl="2">
              <a:lnSpc>
                <a:spcPct val="100000"/>
              </a:lnSpc>
              <a:spcBef>
                <a:spcPts val="1000"/>
              </a:spcBef>
            </a:pPr>
            <a:r>
              <a:rPr lang="en-US" sz="1600" dirty="0">
                <a:solidFill>
                  <a:schemeClr val="bg2">
                    <a:lumMod val="10000"/>
                  </a:schemeClr>
                </a:solidFill>
              </a:rPr>
              <a:t>15-20 G9002 codes</a:t>
            </a:r>
          </a:p>
          <a:p>
            <a:r>
              <a:rPr lang="en-US" sz="2000" dirty="0">
                <a:solidFill>
                  <a:schemeClr val="bg2">
                    <a:lumMod val="10000"/>
                  </a:schemeClr>
                </a:solidFill>
              </a:rPr>
              <a:t>Conduct follow up phone call visits; at least 4 phone calls per day</a:t>
            </a:r>
          </a:p>
          <a:p>
            <a:pPr lvl="1"/>
            <a:r>
              <a:rPr lang="en-US" sz="1600" dirty="0">
                <a:solidFill>
                  <a:schemeClr val="bg2">
                    <a:lumMod val="10000"/>
                  </a:schemeClr>
                </a:solidFill>
              </a:rPr>
              <a:t>20 phone calls / week (98966 -98968)</a:t>
            </a:r>
          </a:p>
          <a:p>
            <a:pPr marL="0" indent="0">
              <a:buNone/>
            </a:pPr>
            <a:r>
              <a:rPr lang="en-US" sz="2000" dirty="0">
                <a:solidFill>
                  <a:schemeClr val="bg2">
                    <a:lumMod val="10000"/>
                  </a:schemeClr>
                </a:solidFill>
              </a:rPr>
              <a:t>That sums to 46 - 53 codes per week</a:t>
            </a:r>
            <a:r>
              <a:rPr lang="en-US" sz="2000" dirty="0"/>
              <a:t>.</a:t>
            </a:r>
          </a:p>
        </p:txBody>
      </p:sp>
      <p:sp>
        <p:nvSpPr>
          <p:cNvPr id="4" name="Text Placeholder 3"/>
          <p:cNvSpPr>
            <a:spLocks noGrp="1"/>
          </p:cNvSpPr>
          <p:nvPr>
            <p:ph type="body" sz="half" idx="2"/>
          </p:nvPr>
        </p:nvSpPr>
        <p:spPr/>
        <p:txBody>
          <a:bodyPr/>
          <a:lstStyle/>
          <a:p>
            <a:r>
              <a:rPr lang="en-US" dirty="0">
                <a:solidFill>
                  <a:schemeClr val="bg2">
                    <a:lumMod val="10000"/>
                  </a:schemeClr>
                </a:solidFill>
              </a:rPr>
              <a:t>Many groups don’t evaluate on a day to day basis.  It’s easier to look at a month or a week, as the patient load on a given day is variable.</a:t>
            </a:r>
          </a:p>
          <a:p>
            <a:endParaRPr lang="en-US" dirty="0">
              <a:solidFill>
                <a:schemeClr val="bg2">
                  <a:lumMod val="10000"/>
                </a:schemeClr>
              </a:solidFill>
            </a:endParaRPr>
          </a:p>
          <a:p>
            <a:r>
              <a:rPr lang="en-US" dirty="0">
                <a:solidFill>
                  <a:schemeClr val="bg2">
                    <a:lumMod val="10000"/>
                  </a:schemeClr>
                </a:solidFill>
              </a:rPr>
              <a:t>Review the example to the right for a “day in the life” that shows how you might get up to 10 billable type activities per day or 50 per week.</a:t>
            </a:r>
          </a:p>
          <a:p>
            <a:endParaRPr lang="en-US" dirty="0"/>
          </a:p>
          <a:p>
            <a:endParaRPr lang="en-US" dirty="0"/>
          </a:p>
        </p:txBody>
      </p:sp>
    </p:spTree>
    <p:extLst>
      <p:ext uri="{BB962C8B-B14F-4D97-AF65-F5344CB8AC3E}">
        <p14:creationId xmlns:p14="http://schemas.microsoft.com/office/powerpoint/2010/main" val="441733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INTROSPECTION EXERCISE 	</a:t>
            </a:r>
            <a:r>
              <a:rPr lang="en-US" sz="2400" dirty="0" smtClean="0"/>
              <a:t>Activity #1*</a:t>
            </a:r>
            <a:endParaRPr lang="en-US" sz="2400" dirty="0"/>
          </a:p>
        </p:txBody>
      </p:sp>
      <p:sp>
        <p:nvSpPr>
          <p:cNvPr id="3" name="Content Placeholder 2"/>
          <p:cNvSpPr>
            <a:spLocks noGrp="1"/>
          </p:cNvSpPr>
          <p:nvPr>
            <p:ph idx="1"/>
          </p:nvPr>
        </p:nvSpPr>
        <p:spPr/>
        <p:txBody>
          <a:bodyPr/>
          <a:lstStyle/>
          <a:p>
            <a:pPr marL="0" indent="0">
              <a:buNone/>
            </a:pPr>
            <a:r>
              <a:rPr lang="en-US" b="1" dirty="0" smtClean="0">
                <a:solidFill>
                  <a:schemeClr val="bg2">
                    <a:lumMod val="10000"/>
                  </a:schemeClr>
                </a:solidFill>
              </a:rPr>
              <a:t>Looking at our own attempts at behavior change</a:t>
            </a:r>
            <a:endParaRPr lang="en-US" b="1" dirty="0">
              <a:solidFill>
                <a:schemeClr val="bg2">
                  <a:lumMod val="10000"/>
                </a:schemeClr>
              </a:solidFill>
            </a:endParaRPr>
          </a:p>
        </p:txBody>
      </p:sp>
    </p:spTree>
    <p:extLst>
      <p:ext uri="{BB962C8B-B14F-4D97-AF65-F5344CB8AC3E}">
        <p14:creationId xmlns:p14="http://schemas.microsoft.com/office/powerpoint/2010/main" val="356377387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ACEF-5CA1-534D-92A6-3E366E2E693C}"/>
              </a:ext>
            </a:extLst>
          </p:cNvPr>
          <p:cNvSpPr>
            <a:spLocks noGrp="1"/>
          </p:cNvSpPr>
          <p:nvPr>
            <p:ph type="ctrTitle"/>
          </p:nvPr>
        </p:nvSpPr>
        <p:spPr/>
        <p:txBody>
          <a:bodyPr/>
          <a:lstStyle/>
          <a:p>
            <a:r>
              <a:rPr lang="en-US" dirty="0"/>
              <a:t>Billing Examples</a:t>
            </a:r>
          </a:p>
        </p:txBody>
      </p:sp>
      <p:sp>
        <p:nvSpPr>
          <p:cNvPr id="3" name="Subtitle 2">
            <a:extLst>
              <a:ext uri="{FF2B5EF4-FFF2-40B4-BE49-F238E27FC236}">
                <a16:creationId xmlns:a16="http://schemas.microsoft.com/office/drawing/2014/main" id="{C0FD6E36-426A-014B-9C17-A463CFC4C16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5112801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start…                         Activity #12</a:t>
            </a:r>
            <a:endParaRPr lang="en-US" dirty="0"/>
          </a:p>
        </p:txBody>
      </p:sp>
      <p:sp>
        <p:nvSpPr>
          <p:cNvPr id="3" name="Content Placeholder 2"/>
          <p:cNvSpPr>
            <a:spLocks noGrp="1"/>
          </p:cNvSpPr>
          <p:nvPr>
            <p:ph idx="1"/>
          </p:nvPr>
        </p:nvSpPr>
        <p:spPr>
          <a:xfrm>
            <a:off x="628650" y="1303111"/>
            <a:ext cx="7886700" cy="3789984"/>
          </a:xfrm>
        </p:spPr>
        <p:txBody>
          <a:bodyPr/>
          <a:lstStyle/>
          <a:p>
            <a:r>
              <a:rPr lang="en-US" dirty="0" smtClean="0"/>
              <a:t>The following series of examples are intended to show a couple of common situations for billing codes.  </a:t>
            </a:r>
          </a:p>
          <a:p>
            <a:r>
              <a:rPr lang="en-US" dirty="0" smtClean="0"/>
              <a:t>They are NOT comprehensive.</a:t>
            </a:r>
          </a:p>
          <a:p>
            <a:r>
              <a:rPr lang="en-US" dirty="0" smtClean="0"/>
              <a:t>The 1</a:t>
            </a:r>
            <a:r>
              <a:rPr lang="en-US" baseline="30000" dirty="0" smtClean="0"/>
              <a:t>st</a:t>
            </a:r>
            <a:r>
              <a:rPr lang="en-US" dirty="0" smtClean="0"/>
              <a:t> Thursday of every month is a BCBSM Monthly Billing Q&amp;A session at noon (see reference guide for details, or </a:t>
            </a:r>
            <a:r>
              <a:rPr lang="en-US" dirty="0" smtClean="0">
                <a:hlinkClick r:id="rId2"/>
              </a:rPr>
              <a:t>www.micmrc.org/training/care-management-billing-resources</a:t>
            </a:r>
            <a:r>
              <a:rPr lang="en-US" dirty="0" smtClean="0"/>
              <a:t>) </a:t>
            </a:r>
          </a:p>
          <a:p>
            <a:r>
              <a:rPr lang="en-US" dirty="0" smtClean="0"/>
              <a:t>If you have questions on specific situations, please reach out to </a:t>
            </a:r>
            <a:r>
              <a:rPr lang="en-US" dirty="0" smtClean="0">
                <a:hlinkClick r:id="rId3"/>
              </a:rPr>
              <a:t>valuepartnerships@bcbsm.com</a:t>
            </a:r>
            <a:endParaRPr lang="en-US" dirty="0" smtClean="0"/>
          </a:p>
          <a:p>
            <a:endParaRPr lang="en-US" dirty="0"/>
          </a:p>
        </p:txBody>
      </p:sp>
    </p:spTree>
    <p:extLst>
      <p:ext uri="{BB962C8B-B14F-4D97-AF65-F5344CB8AC3E}">
        <p14:creationId xmlns:p14="http://schemas.microsoft.com/office/powerpoint/2010/main" val="202736346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Risk Patient</a:t>
            </a:r>
          </a:p>
        </p:txBody>
      </p:sp>
      <p:sp>
        <p:nvSpPr>
          <p:cNvPr id="3" name="Content Placeholder 2"/>
          <p:cNvSpPr>
            <a:spLocks noGrp="1"/>
          </p:cNvSpPr>
          <p:nvPr>
            <p:ph idx="1"/>
          </p:nvPr>
        </p:nvSpPr>
        <p:spPr>
          <a:xfrm>
            <a:off x="457200" y="1600201"/>
            <a:ext cx="8229600" cy="4264572"/>
          </a:xfrm>
        </p:spPr>
        <p:txBody>
          <a:bodyPr>
            <a:normAutofit fontScale="70000" lnSpcReduction="20000"/>
          </a:bodyPr>
          <a:lstStyle/>
          <a:p>
            <a:r>
              <a:rPr lang="en-US" dirty="0"/>
              <a:t>Patient is flagged as high risk by a payer list.</a:t>
            </a:r>
          </a:p>
          <a:p>
            <a:r>
              <a:rPr lang="en-US" sz="2900" dirty="0"/>
              <a:t>Care manager discusses </a:t>
            </a:r>
            <a:r>
              <a:rPr lang="en-US" sz="2900" dirty="0" smtClean="0"/>
              <a:t>overall care plan goals with provider, </a:t>
            </a:r>
            <a:r>
              <a:rPr lang="en-US" sz="2900" dirty="0"/>
              <a:t>and it is determined the patient is appropriate for care </a:t>
            </a:r>
            <a:r>
              <a:rPr lang="en-US" sz="2900" dirty="0" smtClean="0"/>
              <a:t>management.</a:t>
            </a:r>
            <a:endParaRPr lang="en-US" sz="2900" dirty="0"/>
          </a:p>
          <a:p>
            <a:r>
              <a:rPr lang="en-US" dirty="0"/>
              <a:t>Care manager reviews the chart, recent screenings (SDOH, PHQ-9), problem list, medications, and utilization history.</a:t>
            </a:r>
          </a:p>
          <a:p>
            <a:r>
              <a:rPr lang="en-US" dirty="0"/>
              <a:t>Care manager sees the patient in a face to face visit and evaluates the patient’s current ability to steward their health, identifying strengths, weaknesses, opportunities, and barriers.</a:t>
            </a:r>
          </a:p>
          <a:p>
            <a:r>
              <a:rPr lang="en-US" dirty="0"/>
              <a:t>Patient develops a SMART goal, and the care manager connects the patient with various resources that address identified barriers</a:t>
            </a:r>
            <a:r>
              <a:rPr lang="en-US" dirty="0" smtClean="0"/>
              <a:t>.</a:t>
            </a:r>
          </a:p>
          <a:p>
            <a:r>
              <a:rPr lang="en-US" dirty="0" smtClean="0"/>
              <a:t>Care manager discusses care plan with the provider. Provider agrees with the care plan. </a:t>
            </a:r>
            <a:endParaRPr lang="en-US" dirty="0"/>
          </a:p>
          <a:p>
            <a:r>
              <a:rPr lang="en-US" dirty="0"/>
              <a:t>Patient and care manager agree on a follow up plan.</a:t>
            </a:r>
          </a:p>
          <a:p>
            <a:r>
              <a:rPr lang="en-US" dirty="0"/>
              <a:t>Care manager documents in the chart and adds the appropriate billing codes.</a:t>
            </a:r>
          </a:p>
        </p:txBody>
      </p:sp>
      <p:sp>
        <p:nvSpPr>
          <p:cNvPr id="4" name="Rectangle 3"/>
          <p:cNvSpPr/>
          <p:nvPr/>
        </p:nvSpPr>
        <p:spPr>
          <a:xfrm>
            <a:off x="2191407" y="5864773"/>
            <a:ext cx="4572000" cy="369332"/>
          </a:xfrm>
          <a:prstGeom prst="rect">
            <a:avLst/>
          </a:prstGeom>
        </p:spPr>
        <p:txBody>
          <a:bodyPr>
            <a:spAutoFit/>
          </a:bodyPr>
          <a:lstStyle/>
          <a:p>
            <a:pPr algn="ctr"/>
            <a:r>
              <a:rPr lang="en-US" dirty="0"/>
              <a:t>Identify the billing code: </a:t>
            </a:r>
            <a:r>
              <a:rPr lang="en-US" dirty="0" smtClean="0"/>
              <a:t>G9007, </a:t>
            </a:r>
            <a:r>
              <a:rPr lang="en-US" dirty="0"/>
              <a:t>G9001</a:t>
            </a:r>
          </a:p>
        </p:txBody>
      </p:sp>
    </p:spTree>
    <p:extLst>
      <p:ext uri="{BB962C8B-B14F-4D97-AF65-F5344CB8AC3E}">
        <p14:creationId xmlns:p14="http://schemas.microsoft.com/office/powerpoint/2010/main" val="325524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Face to Face Visit and Follow Up Care Plan</a:t>
            </a:r>
          </a:p>
        </p:txBody>
      </p:sp>
      <p:sp>
        <p:nvSpPr>
          <p:cNvPr id="3" name="Content Placeholder 2"/>
          <p:cNvSpPr>
            <a:spLocks noGrp="1"/>
          </p:cNvSpPr>
          <p:nvPr>
            <p:ph idx="1"/>
          </p:nvPr>
        </p:nvSpPr>
        <p:spPr>
          <a:xfrm>
            <a:off x="457200" y="1027906"/>
            <a:ext cx="8229600" cy="3572258"/>
          </a:xfrm>
        </p:spPr>
        <p:txBody>
          <a:bodyPr>
            <a:noAutofit/>
          </a:bodyPr>
          <a:lstStyle/>
          <a:p>
            <a:pPr marL="0" indent="0">
              <a:buNone/>
            </a:pPr>
            <a:r>
              <a:rPr lang="en-US" sz="1800" dirty="0"/>
              <a:t>A patient comes </a:t>
            </a:r>
            <a:r>
              <a:rPr lang="en-US" sz="1800" dirty="0" smtClean="0"/>
              <a:t>into </a:t>
            </a:r>
            <a:r>
              <a:rPr lang="en-US" sz="1800" dirty="0"/>
              <a:t>the office to be evaluated by their PCP. After the evaluation the PCP introduces the patient to the care manager (CM).</a:t>
            </a:r>
          </a:p>
          <a:p>
            <a:pPr marL="0" indent="0">
              <a:buNone/>
            </a:pPr>
            <a:endParaRPr lang="en-US" sz="1800" dirty="0"/>
          </a:p>
          <a:p>
            <a:r>
              <a:rPr lang="en-US" sz="1800" dirty="0"/>
              <a:t>During the conversation with the patient the </a:t>
            </a:r>
            <a:r>
              <a:rPr lang="en-US" sz="1800" dirty="0" smtClean="0"/>
              <a:t>CM </a:t>
            </a:r>
            <a:r>
              <a:rPr lang="en-US" sz="1800" dirty="0"/>
              <a:t>assesses that there is not a clear understanding about asthma management.</a:t>
            </a:r>
          </a:p>
          <a:p>
            <a:endParaRPr lang="en-US" sz="1800" dirty="0"/>
          </a:p>
          <a:p>
            <a:r>
              <a:rPr lang="en-US" sz="1800" dirty="0"/>
              <a:t>CM conducts a medication review, teaches how to use peak flow and keep a log, provides an asthma action plan.</a:t>
            </a:r>
          </a:p>
          <a:p>
            <a:endParaRPr lang="en-US" sz="1800" dirty="0"/>
          </a:p>
          <a:p>
            <a:r>
              <a:rPr lang="en-US" sz="1800" dirty="0"/>
              <a:t>CM and patient agree to follow up in one week via a phone visit.</a:t>
            </a:r>
          </a:p>
          <a:p>
            <a:endParaRPr lang="en-US" sz="1800" dirty="0"/>
          </a:p>
          <a:p>
            <a:r>
              <a:rPr lang="en-US" sz="1800" dirty="0"/>
              <a:t>This initial visit with the patient was 60 minutes. PCP and patient agree with the care plan.</a:t>
            </a:r>
          </a:p>
        </p:txBody>
      </p:sp>
      <p:sp>
        <p:nvSpPr>
          <p:cNvPr id="4" name="5-Point Star 3"/>
          <p:cNvSpPr/>
          <p:nvPr/>
        </p:nvSpPr>
        <p:spPr>
          <a:xfrm>
            <a:off x="6327228" y="5202621"/>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509594" y="5223854"/>
            <a:ext cx="1786759" cy="923330"/>
          </a:xfrm>
          <a:prstGeom prst="rect">
            <a:avLst/>
          </a:prstGeom>
          <a:noFill/>
        </p:spPr>
        <p:txBody>
          <a:bodyPr wrap="square" rtlCol="0">
            <a:spAutoFit/>
          </a:bodyPr>
          <a:lstStyle/>
          <a:p>
            <a:r>
              <a:rPr lang="en-US" dirty="0">
                <a:solidFill>
                  <a:schemeClr val="bg2">
                    <a:lumMod val="10000"/>
                  </a:schemeClr>
                </a:solidFill>
              </a:rPr>
              <a:t>Note how this is different from the G9001!</a:t>
            </a:r>
          </a:p>
        </p:txBody>
      </p:sp>
      <p:sp>
        <p:nvSpPr>
          <p:cNvPr id="6" name="Rectangle 5"/>
          <p:cNvSpPr/>
          <p:nvPr/>
        </p:nvSpPr>
        <p:spPr>
          <a:xfrm>
            <a:off x="599221" y="5500853"/>
            <a:ext cx="3894083" cy="369332"/>
          </a:xfrm>
          <a:prstGeom prst="rect">
            <a:avLst/>
          </a:prstGeom>
        </p:spPr>
        <p:txBody>
          <a:bodyPr wrap="square">
            <a:spAutoFit/>
          </a:bodyPr>
          <a:lstStyle/>
          <a:p>
            <a:r>
              <a:rPr lang="en-US" dirty="0">
                <a:solidFill>
                  <a:schemeClr val="bg2">
                    <a:lumMod val="10000"/>
                  </a:schemeClr>
                </a:solidFill>
              </a:rPr>
              <a:t>Identify the billing code: G9002, G9008</a:t>
            </a:r>
          </a:p>
        </p:txBody>
      </p:sp>
    </p:spTree>
    <p:extLst>
      <p:ext uri="{BB962C8B-B14F-4D97-AF65-F5344CB8AC3E}">
        <p14:creationId xmlns:p14="http://schemas.microsoft.com/office/powerpoint/2010/main" val="886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Coordination of Care</a:t>
            </a:r>
          </a:p>
        </p:txBody>
      </p:sp>
      <p:sp>
        <p:nvSpPr>
          <p:cNvPr id="3" name="Content Placeholder 2"/>
          <p:cNvSpPr>
            <a:spLocks noGrp="1"/>
          </p:cNvSpPr>
          <p:nvPr>
            <p:ph idx="1"/>
          </p:nvPr>
        </p:nvSpPr>
        <p:spPr>
          <a:xfrm>
            <a:off x="457200" y="1600200"/>
            <a:ext cx="8229600" cy="3192517"/>
          </a:xfrm>
        </p:spPr>
        <p:txBody>
          <a:bodyPr>
            <a:normAutofit/>
          </a:bodyPr>
          <a:lstStyle/>
          <a:p>
            <a:r>
              <a:rPr lang="en-US" dirty="0"/>
              <a:t>Care manager contacts the home health agency to schedule in-home visits and conduct a safety assessment.</a:t>
            </a:r>
          </a:p>
          <a:p>
            <a:r>
              <a:rPr lang="en-US" dirty="0"/>
              <a:t>In addition a call was made to the DME provider to arrange for delivery of home O2. </a:t>
            </a:r>
          </a:p>
          <a:p>
            <a:r>
              <a:rPr lang="en-US" dirty="0"/>
              <a:t>Time spent coordinating care was 35 minutes.</a:t>
            </a:r>
          </a:p>
        </p:txBody>
      </p:sp>
      <p:sp>
        <p:nvSpPr>
          <p:cNvPr id="4" name="Rectangle 3"/>
          <p:cNvSpPr/>
          <p:nvPr/>
        </p:nvSpPr>
        <p:spPr>
          <a:xfrm>
            <a:off x="2918075" y="5230789"/>
            <a:ext cx="3097643" cy="369332"/>
          </a:xfrm>
          <a:prstGeom prst="rect">
            <a:avLst/>
          </a:prstGeom>
        </p:spPr>
        <p:txBody>
          <a:bodyPr wrap="none">
            <a:spAutoFit/>
          </a:bodyPr>
          <a:lstStyle/>
          <a:p>
            <a:r>
              <a:rPr lang="en-US" dirty="0">
                <a:solidFill>
                  <a:schemeClr val="bg2">
                    <a:lumMod val="10000"/>
                  </a:schemeClr>
                </a:solidFill>
              </a:rPr>
              <a:t>Identify the billing code: 99487</a:t>
            </a:r>
          </a:p>
        </p:txBody>
      </p:sp>
    </p:spTree>
    <p:extLst>
      <p:ext uri="{BB962C8B-B14F-4D97-AF65-F5344CB8AC3E}">
        <p14:creationId xmlns:p14="http://schemas.microsoft.com/office/powerpoint/2010/main" val="2354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Gaps in Care</a:t>
            </a:r>
          </a:p>
        </p:txBody>
      </p:sp>
      <p:sp>
        <p:nvSpPr>
          <p:cNvPr id="3" name="Content Placeholder 2"/>
          <p:cNvSpPr>
            <a:spLocks noGrp="1"/>
          </p:cNvSpPr>
          <p:nvPr>
            <p:ph idx="1"/>
          </p:nvPr>
        </p:nvSpPr>
        <p:spPr>
          <a:xfrm>
            <a:off x="457200" y="1600200"/>
            <a:ext cx="8229600" cy="2772103"/>
          </a:xfrm>
        </p:spPr>
        <p:txBody>
          <a:bodyPr>
            <a:normAutofit fontScale="77500" lnSpcReduction="20000"/>
          </a:bodyPr>
          <a:lstStyle/>
          <a:p>
            <a:r>
              <a:rPr lang="en-US" dirty="0"/>
              <a:t>RN notices during chart review that several of the patients who are in his/her patient population have not received their cancer screenings, even though the RN and provider reminded them.</a:t>
            </a:r>
          </a:p>
          <a:p>
            <a:endParaRPr lang="en-US" dirty="0"/>
          </a:p>
          <a:p>
            <a:r>
              <a:rPr lang="en-US" dirty="0"/>
              <a:t>RN shows the list to the Medical Assistant.</a:t>
            </a:r>
          </a:p>
          <a:p>
            <a:endParaRPr lang="en-US" dirty="0"/>
          </a:p>
          <a:p>
            <a:r>
              <a:rPr lang="en-US" dirty="0"/>
              <a:t>Medical Assistant calls the patient to discuss gaps in care and facilitate closing the gaps.</a:t>
            </a:r>
          </a:p>
          <a:p>
            <a:pPr marL="0" indent="0">
              <a:buNone/>
            </a:pPr>
            <a:endParaRPr lang="en-US" dirty="0"/>
          </a:p>
        </p:txBody>
      </p:sp>
      <p:sp>
        <p:nvSpPr>
          <p:cNvPr id="4" name="Rectangle 3"/>
          <p:cNvSpPr/>
          <p:nvPr/>
        </p:nvSpPr>
        <p:spPr>
          <a:xfrm>
            <a:off x="2949595" y="4633914"/>
            <a:ext cx="2761333" cy="369332"/>
          </a:xfrm>
          <a:prstGeom prst="rect">
            <a:avLst/>
          </a:prstGeom>
        </p:spPr>
        <p:txBody>
          <a:bodyPr wrap="none">
            <a:spAutoFit/>
          </a:bodyPr>
          <a:lstStyle/>
          <a:p>
            <a:r>
              <a:rPr lang="en-US" dirty="0">
                <a:solidFill>
                  <a:schemeClr val="bg2">
                    <a:lumMod val="10000"/>
                  </a:schemeClr>
                </a:solidFill>
              </a:rPr>
              <a:t>Identify Billing Code: 98966</a:t>
            </a:r>
          </a:p>
        </p:txBody>
      </p:sp>
    </p:spTree>
    <p:extLst>
      <p:ext uri="{BB962C8B-B14F-4D97-AF65-F5344CB8AC3E}">
        <p14:creationId xmlns:p14="http://schemas.microsoft.com/office/powerpoint/2010/main" val="2185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Interdisciplinary Team</a:t>
            </a:r>
          </a:p>
        </p:txBody>
      </p:sp>
      <p:sp>
        <p:nvSpPr>
          <p:cNvPr id="3" name="Content Placeholder 2"/>
          <p:cNvSpPr>
            <a:spLocks noGrp="1"/>
          </p:cNvSpPr>
          <p:nvPr>
            <p:ph idx="1"/>
          </p:nvPr>
        </p:nvSpPr>
        <p:spPr>
          <a:xfrm>
            <a:off x="320163" y="1027906"/>
            <a:ext cx="8229600" cy="3686503"/>
          </a:xfrm>
        </p:spPr>
        <p:txBody>
          <a:bodyPr>
            <a:noAutofit/>
          </a:bodyPr>
          <a:lstStyle/>
          <a:p>
            <a:r>
              <a:rPr lang="en-US" sz="2000" dirty="0"/>
              <a:t>Patient with diagnosis of diabetes, COPD and HTN.  Patient screens positive for SDOH – food insecurity, struggling to afford medications, lacks caregiver support.  </a:t>
            </a:r>
          </a:p>
          <a:p>
            <a:r>
              <a:rPr lang="en-US" sz="2000" dirty="0"/>
              <a:t>An interdisciplinary team conference was held with the </a:t>
            </a:r>
            <a:r>
              <a:rPr lang="en-US" sz="2000" dirty="0" smtClean="0"/>
              <a:t>Clinical Pharmacist, SW CM </a:t>
            </a:r>
            <a:r>
              <a:rPr lang="en-US" sz="2000" dirty="0"/>
              <a:t>and PCP to modify the plan and discuss the initial plan of care with the team, which includes:</a:t>
            </a:r>
          </a:p>
          <a:p>
            <a:endParaRPr lang="en-US" sz="2000" dirty="0"/>
          </a:p>
          <a:p>
            <a:pPr lvl="1"/>
            <a:r>
              <a:rPr lang="en-US" sz="2000" dirty="0"/>
              <a:t>The SW CM schedules a virtual face to face visit with the patient regarding the lack of caregiver support and social isolation, which is linked with </a:t>
            </a:r>
            <a:r>
              <a:rPr lang="en-US" sz="2000" dirty="0" smtClean="0"/>
              <a:t>admissions</a:t>
            </a:r>
            <a:r>
              <a:rPr lang="en-US" sz="2000" dirty="0"/>
              <a:t>.  </a:t>
            </a:r>
          </a:p>
          <a:p>
            <a:pPr lvl="1"/>
            <a:r>
              <a:rPr lang="en-US" sz="2000" dirty="0" smtClean="0"/>
              <a:t>The Clinical </a:t>
            </a:r>
            <a:r>
              <a:rPr lang="en-US" sz="2000" dirty="0"/>
              <a:t>Pharmacist follows up on the ability to afford medications and the chronic diseases, conducting a comprehensive assessment of the patient.</a:t>
            </a:r>
          </a:p>
          <a:p>
            <a:pPr lvl="1"/>
            <a:r>
              <a:rPr lang="en-US" sz="2000" dirty="0"/>
              <a:t>Both SW CM and </a:t>
            </a:r>
            <a:r>
              <a:rPr lang="en-US" sz="2000" dirty="0" smtClean="0"/>
              <a:t>Clinical Pharmacist </a:t>
            </a:r>
            <a:r>
              <a:rPr lang="en-US" sz="2000" dirty="0"/>
              <a:t>follow up with the team at their regular huddle.</a:t>
            </a:r>
          </a:p>
        </p:txBody>
      </p:sp>
      <p:sp>
        <p:nvSpPr>
          <p:cNvPr id="4" name="Rectangle 3"/>
          <p:cNvSpPr/>
          <p:nvPr/>
        </p:nvSpPr>
        <p:spPr>
          <a:xfrm>
            <a:off x="2330701" y="5835596"/>
            <a:ext cx="4208524" cy="369332"/>
          </a:xfrm>
          <a:prstGeom prst="rect">
            <a:avLst/>
          </a:prstGeom>
        </p:spPr>
        <p:txBody>
          <a:bodyPr wrap="none">
            <a:spAutoFit/>
          </a:bodyPr>
          <a:lstStyle/>
          <a:p>
            <a:r>
              <a:rPr lang="en-US" dirty="0">
                <a:solidFill>
                  <a:schemeClr val="bg2">
                    <a:lumMod val="10000"/>
                  </a:schemeClr>
                </a:solidFill>
              </a:rPr>
              <a:t>Identify billing code: G9007, G9001, G9002</a:t>
            </a:r>
          </a:p>
        </p:txBody>
      </p:sp>
    </p:spTree>
    <p:extLst>
      <p:ext uri="{BB962C8B-B14F-4D97-AF65-F5344CB8AC3E}">
        <p14:creationId xmlns:p14="http://schemas.microsoft.com/office/powerpoint/2010/main" val="405755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Directives </a:t>
            </a:r>
          </a:p>
        </p:txBody>
      </p:sp>
      <p:sp>
        <p:nvSpPr>
          <p:cNvPr id="3" name="Content Placeholder 2"/>
          <p:cNvSpPr>
            <a:spLocks noGrp="1"/>
          </p:cNvSpPr>
          <p:nvPr>
            <p:ph idx="1"/>
          </p:nvPr>
        </p:nvSpPr>
        <p:spPr>
          <a:xfrm>
            <a:off x="290666" y="1027906"/>
            <a:ext cx="8229600" cy="3139966"/>
          </a:xfrm>
        </p:spPr>
        <p:txBody>
          <a:bodyPr vert="horz" lIns="91440" tIns="45720" rIns="91440" bIns="45720" rtlCol="0">
            <a:noAutofit/>
          </a:bodyPr>
          <a:lstStyle/>
          <a:p>
            <a:r>
              <a:rPr lang="en-US" sz="2400" dirty="0"/>
              <a:t>CM conducts a 20 minute in person* meeting with a patient regarding their advance directives. </a:t>
            </a:r>
          </a:p>
          <a:p>
            <a:r>
              <a:rPr lang="en-US" sz="2400" dirty="0"/>
              <a:t>During the discussion information is given to the patient to review regarding advance directives.</a:t>
            </a:r>
          </a:p>
          <a:p>
            <a:r>
              <a:rPr lang="en-US" sz="2400" dirty="0"/>
              <a:t>Discussion includes: </a:t>
            </a:r>
          </a:p>
          <a:p>
            <a:pPr lvl="1"/>
            <a:r>
              <a:rPr lang="en-US" dirty="0"/>
              <a:t>how the patient prefers to be treated</a:t>
            </a:r>
          </a:p>
          <a:p>
            <a:pPr lvl="1"/>
            <a:r>
              <a:rPr lang="en-US" dirty="0"/>
              <a:t>what the patient wishes others to know</a:t>
            </a:r>
          </a:p>
          <a:p>
            <a:r>
              <a:rPr lang="en-US" sz="2400" dirty="0"/>
              <a:t>CM and patient agree to follow up via a phone call in 2 weeks.</a:t>
            </a:r>
          </a:p>
        </p:txBody>
      </p:sp>
      <p:sp>
        <p:nvSpPr>
          <p:cNvPr id="4" name="Rectangle 3"/>
          <p:cNvSpPr/>
          <p:nvPr/>
        </p:nvSpPr>
        <p:spPr>
          <a:xfrm>
            <a:off x="2722179" y="4724413"/>
            <a:ext cx="3699641" cy="1200329"/>
          </a:xfrm>
          <a:prstGeom prst="rect">
            <a:avLst/>
          </a:prstGeom>
        </p:spPr>
        <p:txBody>
          <a:bodyPr wrap="square">
            <a:spAutoFit/>
          </a:bodyPr>
          <a:lstStyle/>
          <a:p>
            <a:pPr algn="ctr"/>
            <a:r>
              <a:rPr lang="en-US" dirty="0">
                <a:solidFill>
                  <a:schemeClr val="bg2">
                    <a:lumMod val="10000"/>
                  </a:schemeClr>
                </a:solidFill>
              </a:rPr>
              <a:t>Identify the billing code: S0257</a:t>
            </a:r>
          </a:p>
          <a:p>
            <a:pPr algn="ctr"/>
            <a:r>
              <a:rPr lang="en-US" dirty="0">
                <a:solidFill>
                  <a:schemeClr val="bg2">
                    <a:lumMod val="10000"/>
                  </a:schemeClr>
                </a:solidFill>
              </a:rPr>
              <a:t>* Note:  this code allows for phone visit and meeting may be with the patient, care giver, or family member. </a:t>
            </a:r>
          </a:p>
        </p:txBody>
      </p:sp>
    </p:spTree>
    <p:extLst>
      <p:ext uri="{BB962C8B-B14F-4D97-AF65-F5344CB8AC3E}">
        <p14:creationId xmlns:p14="http://schemas.microsoft.com/office/powerpoint/2010/main" val="27596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ED visits</a:t>
            </a:r>
          </a:p>
        </p:txBody>
      </p:sp>
      <p:sp>
        <p:nvSpPr>
          <p:cNvPr id="3" name="Content Placeholder 2"/>
          <p:cNvSpPr>
            <a:spLocks noGrp="1"/>
          </p:cNvSpPr>
          <p:nvPr>
            <p:ph idx="1"/>
          </p:nvPr>
        </p:nvSpPr>
        <p:spPr>
          <a:xfrm>
            <a:off x="628650" y="983226"/>
            <a:ext cx="7886700" cy="4632383"/>
          </a:xfrm>
        </p:spPr>
        <p:txBody>
          <a:bodyPr>
            <a:normAutofit fontScale="62500" lnSpcReduction="20000"/>
          </a:bodyPr>
          <a:lstStyle/>
          <a:p>
            <a:r>
              <a:rPr lang="en-US" sz="3600" dirty="0"/>
              <a:t>Proactive patient education to consider the PCMH practice first for acute healthcare needs, suggesting nearby urgent care, or ED for true emergency.</a:t>
            </a:r>
          </a:p>
          <a:p>
            <a:endParaRPr lang="en-US" sz="3600" dirty="0"/>
          </a:p>
          <a:p>
            <a:r>
              <a:rPr lang="en-US" sz="3600" dirty="0"/>
              <a:t>Follow up each ED visit with a call to identify issues, coordinate follow up care, and encourage seeking care through the practice rather than the ED when appropriate. Often, this can be performed by a medical assistant.</a:t>
            </a:r>
          </a:p>
          <a:p>
            <a:endParaRPr lang="en-US" sz="3600" dirty="0"/>
          </a:p>
          <a:p>
            <a:r>
              <a:rPr lang="en-US" sz="3600" dirty="0"/>
              <a:t>Medical assistants, operating under a protocol, may call patients, ask if the ED physician recommended follow up care, coordinate the needed care, transfer to clinician for issues requiring immediate medical assessment or guidance, encourage the patient to bring in all medications, etc.</a:t>
            </a:r>
          </a:p>
          <a:p>
            <a:pPr marL="0" indent="0">
              <a:buNone/>
            </a:pPr>
            <a:endParaRPr lang="en-US" sz="4400" dirty="0">
              <a:solidFill>
                <a:schemeClr val="bg2">
                  <a:lumMod val="50000"/>
                </a:schemeClr>
              </a:solidFill>
            </a:endParaRPr>
          </a:p>
        </p:txBody>
      </p:sp>
      <p:sp>
        <p:nvSpPr>
          <p:cNvPr id="4" name="Rectangle 3"/>
          <p:cNvSpPr/>
          <p:nvPr/>
        </p:nvSpPr>
        <p:spPr>
          <a:xfrm>
            <a:off x="3205119" y="5430943"/>
            <a:ext cx="2733762" cy="369332"/>
          </a:xfrm>
          <a:prstGeom prst="rect">
            <a:avLst/>
          </a:prstGeom>
        </p:spPr>
        <p:txBody>
          <a:bodyPr wrap="none">
            <a:spAutoFit/>
          </a:bodyPr>
          <a:lstStyle/>
          <a:p>
            <a:r>
              <a:rPr lang="en-US" dirty="0">
                <a:solidFill>
                  <a:schemeClr val="bg2">
                    <a:lumMod val="10000"/>
                  </a:schemeClr>
                </a:solidFill>
              </a:rPr>
              <a:t>Identify Billing code: 98966</a:t>
            </a:r>
          </a:p>
        </p:txBody>
      </p:sp>
    </p:spTree>
    <p:extLst>
      <p:ext uri="{BB962C8B-B14F-4D97-AF65-F5344CB8AC3E}">
        <p14:creationId xmlns:p14="http://schemas.microsoft.com/office/powerpoint/2010/main" val="5304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Service</a:t>
            </a:r>
          </a:p>
        </p:txBody>
      </p:sp>
      <p:sp>
        <p:nvSpPr>
          <p:cNvPr id="3" name="Content Placeholder 2"/>
          <p:cNvSpPr>
            <a:spLocks noGrp="1"/>
          </p:cNvSpPr>
          <p:nvPr>
            <p:ph idx="1"/>
          </p:nvPr>
        </p:nvSpPr>
        <p:spPr>
          <a:xfrm>
            <a:off x="457200" y="1291686"/>
            <a:ext cx="8229600" cy="4525963"/>
          </a:xfrm>
        </p:spPr>
        <p:txBody>
          <a:bodyPr>
            <a:noAutofit/>
          </a:bodyPr>
          <a:lstStyle/>
          <a:p>
            <a:pPr marL="0" indent="0">
              <a:buNone/>
            </a:pPr>
            <a:r>
              <a:rPr lang="en-US" sz="1800" dirty="0"/>
              <a:t>CM speaks with a patient via the telephone. </a:t>
            </a:r>
          </a:p>
          <a:p>
            <a:pPr marL="0" indent="0">
              <a:buNone/>
            </a:pPr>
            <a:endParaRPr lang="en-US" sz="1800" dirty="0"/>
          </a:p>
          <a:p>
            <a:r>
              <a:rPr lang="en-US" sz="1800" dirty="0"/>
              <a:t>CM reviews the patient’s asthma action plan and reviews the symptoms that indicate worsening symptoms and asthma exacerbation. </a:t>
            </a:r>
          </a:p>
          <a:p>
            <a:r>
              <a:rPr lang="en-US" sz="1800" dirty="0"/>
              <a:t>Also reinforces when to call the office. </a:t>
            </a:r>
          </a:p>
          <a:p>
            <a:r>
              <a:rPr lang="en-US" sz="1800" dirty="0"/>
              <a:t>In addition, CM asks the patient about interest in attending an asthma Group Visit.  Patient indicates interest and CM provides the information regarding the asthma Group Visit.</a:t>
            </a:r>
          </a:p>
          <a:p>
            <a:pPr marL="0" indent="0">
              <a:buNone/>
            </a:pPr>
            <a:endParaRPr lang="en-US" sz="1800" dirty="0"/>
          </a:p>
          <a:p>
            <a:pPr marL="0" indent="0">
              <a:buNone/>
            </a:pPr>
            <a:r>
              <a:rPr lang="en-US" sz="1800" dirty="0"/>
              <a:t>CM and patient agree on follow up in one week via in person visit at the office.</a:t>
            </a:r>
          </a:p>
          <a:p>
            <a:pPr marL="0" indent="0">
              <a:buNone/>
            </a:pPr>
            <a:endParaRPr lang="en-US" sz="1800" dirty="0"/>
          </a:p>
          <a:p>
            <a:pPr marL="0" indent="0">
              <a:buNone/>
            </a:pPr>
            <a:r>
              <a:rPr lang="en-US" sz="1800" dirty="0"/>
              <a:t>This meeting takes 20 minutes</a:t>
            </a:r>
            <a:r>
              <a:rPr lang="en-US" sz="1800" dirty="0" smtClean="0"/>
              <a:t>.</a:t>
            </a:r>
            <a:endParaRPr lang="en-US" sz="1800" dirty="0"/>
          </a:p>
        </p:txBody>
      </p:sp>
      <p:sp>
        <p:nvSpPr>
          <p:cNvPr id="4" name="Rectangle 3"/>
          <p:cNvSpPr/>
          <p:nvPr/>
        </p:nvSpPr>
        <p:spPr>
          <a:xfrm>
            <a:off x="2743200" y="5782174"/>
            <a:ext cx="4572000" cy="369332"/>
          </a:xfrm>
          <a:prstGeom prst="rect">
            <a:avLst/>
          </a:prstGeom>
        </p:spPr>
        <p:txBody>
          <a:bodyPr>
            <a:spAutoFit/>
          </a:bodyPr>
          <a:lstStyle/>
          <a:p>
            <a:r>
              <a:rPr lang="en-US" dirty="0" smtClean="0">
                <a:solidFill>
                  <a:schemeClr val="bg2">
                    <a:lumMod val="10000"/>
                  </a:schemeClr>
                </a:solidFill>
              </a:rPr>
              <a:t>Identify </a:t>
            </a:r>
            <a:r>
              <a:rPr lang="en-US" dirty="0">
                <a:solidFill>
                  <a:schemeClr val="bg2">
                    <a:lumMod val="10000"/>
                  </a:schemeClr>
                </a:solidFill>
              </a:rPr>
              <a:t>the billing code: 98967</a:t>
            </a:r>
          </a:p>
        </p:txBody>
      </p:sp>
    </p:spTree>
    <p:extLst>
      <p:ext uri="{BB962C8B-B14F-4D97-AF65-F5344CB8AC3E}">
        <p14:creationId xmlns:p14="http://schemas.microsoft.com/office/powerpoint/2010/main" val="37583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t>
            </a:r>
            <a:r>
              <a:rPr lang="en-US" dirty="0" smtClean="0"/>
              <a:t>                              </a:t>
            </a:r>
            <a:r>
              <a:rPr lang="en-US" sz="4000" dirty="0" smtClean="0">
                <a:solidFill>
                  <a:schemeClr val="accent2"/>
                </a:solidFill>
              </a:rPr>
              <a:t> </a:t>
            </a:r>
          </a:p>
          <a:p>
            <a:pPr marL="0" indent="0" algn="ctr">
              <a:buNone/>
            </a:pPr>
            <a:r>
              <a:rPr lang="en-US" sz="4000" dirty="0" smtClean="0">
                <a:solidFill>
                  <a:schemeClr val="accent2"/>
                </a:solidFill>
              </a:rPr>
              <a:t>Self-Management</a:t>
            </a:r>
            <a:endParaRPr lang="en-US" sz="4000" dirty="0">
              <a:solidFill>
                <a:schemeClr val="accent2"/>
              </a:solidFill>
            </a:endParaRPr>
          </a:p>
        </p:txBody>
      </p:sp>
    </p:spTree>
    <p:extLst>
      <p:ext uri="{BB962C8B-B14F-4D97-AF65-F5344CB8AC3E}">
        <p14:creationId xmlns:p14="http://schemas.microsoft.com/office/powerpoint/2010/main" val="67942089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Visit – Face to Face</a:t>
            </a:r>
          </a:p>
        </p:txBody>
      </p:sp>
      <p:sp>
        <p:nvSpPr>
          <p:cNvPr id="3" name="Content Placeholder 2"/>
          <p:cNvSpPr>
            <a:spLocks noGrp="1"/>
          </p:cNvSpPr>
          <p:nvPr>
            <p:ph idx="1"/>
          </p:nvPr>
        </p:nvSpPr>
        <p:spPr/>
        <p:txBody>
          <a:bodyPr>
            <a:normAutofit lnSpcReduction="10000"/>
          </a:bodyPr>
          <a:lstStyle/>
          <a:p>
            <a:pPr marL="0" indent="0">
              <a:buNone/>
            </a:pPr>
            <a:r>
              <a:rPr lang="en-US" dirty="0"/>
              <a:t>The patient returns to the office one week later to meet with CM:</a:t>
            </a:r>
          </a:p>
          <a:p>
            <a:r>
              <a:rPr lang="en-US" dirty="0"/>
              <a:t>During the visit CM and patient discuss symptoms, medications, SMART goals. </a:t>
            </a:r>
          </a:p>
          <a:p>
            <a:r>
              <a:rPr lang="en-US" dirty="0"/>
              <a:t>Patient states he/she has not needed to use the rescue inhaler and feels they now have a better understanding of how to care for his/her self. You again review the action plan and state you will follow up in one month.</a:t>
            </a:r>
          </a:p>
          <a:p>
            <a:pPr marL="0" indent="0">
              <a:buNone/>
            </a:pPr>
            <a:endParaRPr lang="en-US" dirty="0"/>
          </a:p>
          <a:p>
            <a:pPr marL="0" indent="0">
              <a:buNone/>
            </a:pPr>
            <a:endParaRPr lang="en-US" dirty="0"/>
          </a:p>
          <a:p>
            <a:pPr marL="0" indent="0">
              <a:buNone/>
            </a:pPr>
            <a:endParaRPr lang="en-US" dirty="0"/>
          </a:p>
        </p:txBody>
      </p:sp>
      <p:sp>
        <p:nvSpPr>
          <p:cNvPr id="4" name="Rectangle 3"/>
          <p:cNvSpPr/>
          <p:nvPr/>
        </p:nvSpPr>
        <p:spPr>
          <a:xfrm>
            <a:off x="2698508" y="5750546"/>
            <a:ext cx="3126497" cy="369332"/>
          </a:xfrm>
          <a:prstGeom prst="rect">
            <a:avLst/>
          </a:prstGeom>
        </p:spPr>
        <p:txBody>
          <a:bodyPr wrap="none">
            <a:spAutoFit/>
          </a:bodyPr>
          <a:lstStyle/>
          <a:p>
            <a:r>
              <a:rPr lang="en-US" dirty="0">
                <a:solidFill>
                  <a:schemeClr val="bg2">
                    <a:lumMod val="10000"/>
                  </a:schemeClr>
                </a:solidFill>
              </a:rPr>
              <a:t>Identify the billing code: G9002</a:t>
            </a:r>
          </a:p>
        </p:txBody>
      </p:sp>
    </p:spTree>
    <p:extLst>
      <p:ext uri="{BB962C8B-B14F-4D97-AF65-F5344CB8AC3E}">
        <p14:creationId xmlns:p14="http://schemas.microsoft.com/office/powerpoint/2010/main" val="193262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a:t>G/CPT Billing Code Resources – Care Management </a:t>
            </a:r>
            <a:r>
              <a:rPr lang="en-US" dirty="0" smtClean="0"/>
              <a:t>Services </a:t>
            </a:r>
            <a:r>
              <a:rPr lang="en-US" dirty="0"/>
              <a:t/>
            </a:r>
            <a:br>
              <a:rPr lang="en-US" dirty="0"/>
            </a:br>
            <a:endParaRPr lang="en-US" dirty="0"/>
          </a:p>
        </p:txBody>
      </p:sp>
      <p:sp>
        <p:nvSpPr>
          <p:cNvPr id="3" name="Content Placeholder 2"/>
          <p:cNvSpPr>
            <a:spLocks noGrp="1"/>
          </p:cNvSpPr>
          <p:nvPr>
            <p:ph idx="1"/>
          </p:nvPr>
        </p:nvSpPr>
        <p:spPr>
          <a:xfrm>
            <a:off x="457200" y="1825625"/>
            <a:ext cx="7886700" cy="3789984"/>
          </a:xfrm>
        </p:spPr>
        <p:txBody>
          <a:bodyPr>
            <a:noAutofit/>
          </a:bodyPr>
          <a:lstStyle/>
          <a:p>
            <a:pPr marL="0" indent="0">
              <a:buNone/>
            </a:pPr>
            <a:r>
              <a:rPr lang="en-US" sz="2000" dirty="0" smtClean="0"/>
              <a:t>Billing resources – Michigan Care Management Resource Center website</a:t>
            </a:r>
          </a:p>
          <a:p>
            <a:r>
              <a:rPr lang="en-US" sz="2000" dirty="0" smtClean="0"/>
              <a:t>BCBSM - </a:t>
            </a:r>
            <a:r>
              <a:rPr lang="en-US" sz="2000" dirty="0" smtClean="0">
                <a:hlinkClick r:id="rId2"/>
              </a:rPr>
              <a:t>PDCM Billing online course</a:t>
            </a:r>
            <a:r>
              <a:rPr lang="en-US" sz="2000" dirty="0" smtClean="0"/>
              <a:t>, </a:t>
            </a:r>
            <a:r>
              <a:rPr lang="en-US" sz="2000" dirty="0" smtClean="0">
                <a:hlinkClick r:id="rId3"/>
              </a:rPr>
              <a:t>PDCM Billing Guidelines for Commercial </a:t>
            </a:r>
            <a:r>
              <a:rPr lang="en-US" sz="2000" dirty="0" smtClean="0"/>
              <a:t>and </a:t>
            </a:r>
            <a:r>
              <a:rPr lang="en-US" sz="2000" dirty="0" smtClean="0">
                <a:hlinkClick r:id="rId4"/>
              </a:rPr>
              <a:t>Medicare Advantage</a:t>
            </a:r>
            <a:endParaRPr lang="en-US" sz="2000" dirty="0" smtClean="0"/>
          </a:p>
          <a:p>
            <a:r>
              <a:rPr lang="en-US" sz="2000" dirty="0" smtClean="0">
                <a:hlinkClick r:id="rId5"/>
              </a:rPr>
              <a:t>Priority Health</a:t>
            </a:r>
            <a:endParaRPr lang="en-US" sz="2000" dirty="0" smtClean="0"/>
          </a:p>
          <a:p>
            <a:r>
              <a:rPr lang="en-US" sz="2000" dirty="0" smtClean="0">
                <a:hlinkClick r:id="rId6"/>
              </a:rPr>
              <a:t>State Innovation Model</a:t>
            </a:r>
            <a:endParaRPr lang="en-US" sz="2000" dirty="0" smtClean="0"/>
          </a:p>
          <a:p>
            <a:r>
              <a:rPr lang="en-US" sz="2000" dirty="0" smtClean="0"/>
              <a:t>Centers for Medicare &amp; Medicaid – </a:t>
            </a:r>
            <a:r>
              <a:rPr lang="en-US" sz="2000" dirty="0" smtClean="0">
                <a:hlinkClick r:id="rId7"/>
              </a:rPr>
              <a:t>Transitional Care Management</a:t>
            </a:r>
            <a:r>
              <a:rPr lang="en-US" sz="2000" dirty="0" smtClean="0"/>
              <a:t>, </a:t>
            </a:r>
            <a:r>
              <a:rPr lang="en-US" sz="2000" dirty="0" smtClean="0">
                <a:hlinkClick r:id="rId8"/>
              </a:rPr>
              <a:t>Chronic Care Management</a:t>
            </a:r>
            <a:r>
              <a:rPr lang="en-US" sz="2000" dirty="0" smtClean="0"/>
              <a:t>, </a:t>
            </a:r>
            <a:r>
              <a:rPr lang="en-US" sz="2000" dirty="0" smtClean="0">
                <a:hlinkClick r:id="rId9"/>
              </a:rPr>
              <a:t>Behavioral Health Integration </a:t>
            </a:r>
            <a:endParaRPr lang="en-US" sz="2000" dirty="0"/>
          </a:p>
          <a:p>
            <a:pPr marL="0" indent="0">
              <a:buNone/>
            </a:pPr>
            <a:endParaRPr lang="en-US" sz="2000" dirty="0" smtClean="0">
              <a:hlinkClick r:id="rId10"/>
            </a:endParaRPr>
          </a:p>
          <a:p>
            <a:pPr marL="0" indent="0">
              <a:buNone/>
            </a:pPr>
            <a:endParaRPr lang="en-US" sz="2000" dirty="0">
              <a:hlinkClick r:id="rId10"/>
            </a:endParaRPr>
          </a:p>
          <a:p>
            <a:pPr marL="0" indent="0">
              <a:buNone/>
            </a:pPr>
            <a:r>
              <a:rPr lang="en-US" sz="2000" dirty="0" smtClean="0"/>
              <a:t>Additional Billing resources: </a:t>
            </a:r>
            <a:r>
              <a:rPr lang="en-US" sz="2000" dirty="0" smtClean="0">
                <a:hlinkClick r:id="rId10"/>
              </a:rPr>
              <a:t>https</a:t>
            </a:r>
            <a:r>
              <a:rPr lang="en-US" sz="2000" dirty="0">
                <a:hlinkClick r:id="rId10"/>
              </a:rPr>
              <a:t>://micmrc.org/training/care-management-billing-resources</a:t>
            </a:r>
            <a:endParaRPr lang="en-US" sz="2000" dirty="0"/>
          </a:p>
          <a:p>
            <a:endParaRPr lang="en-US" sz="2000" b="1" i="1" dirty="0"/>
          </a:p>
        </p:txBody>
      </p:sp>
    </p:spTree>
    <p:extLst>
      <p:ext uri="{BB962C8B-B14F-4D97-AF65-F5344CB8AC3E}">
        <p14:creationId xmlns:p14="http://schemas.microsoft.com/office/powerpoint/2010/main" val="411904837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Medicare Billing</a:t>
            </a:r>
          </a:p>
        </p:txBody>
      </p:sp>
      <p:sp>
        <p:nvSpPr>
          <p:cNvPr id="5" name="Content Placeholder 4"/>
          <p:cNvSpPr>
            <a:spLocks noGrp="1"/>
          </p:cNvSpPr>
          <p:nvPr>
            <p:ph idx="1"/>
          </p:nvPr>
        </p:nvSpPr>
        <p:spPr/>
        <p:txBody>
          <a:bodyPr/>
          <a:lstStyle/>
          <a:p>
            <a:r>
              <a:rPr lang="en-US" dirty="0"/>
              <a:t>We are not able to advise you on Medicare billing practices due to nuances in financial </a:t>
            </a:r>
            <a:r>
              <a:rPr lang="en-US" dirty="0" smtClean="0"/>
              <a:t>structure.</a:t>
            </a:r>
            <a:endParaRPr lang="en-US" dirty="0"/>
          </a:p>
          <a:p>
            <a:pPr marL="0" indent="0">
              <a:buNone/>
            </a:pPr>
            <a:endParaRPr lang="en-US" dirty="0"/>
          </a:p>
          <a:p>
            <a:r>
              <a:rPr lang="en-US" dirty="0"/>
              <a:t>However, the following slides contain information regarding “incident to” billing, which your practice may want to explore further for Pharmacist </a:t>
            </a:r>
            <a:r>
              <a:rPr lang="en-US" dirty="0" smtClean="0"/>
              <a:t>billing.</a:t>
            </a:r>
            <a:endParaRPr lang="en-US" dirty="0"/>
          </a:p>
        </p:txBody>
      </p:sp>
    </p:spTree>
    <p:extLst>
      <p:ext uri="{BB962C8B-B14F-4D97-AF65-F5344CB8AC3E}">
        <p14:creationId xmlns:p14="http://schemas.microsoft.com/office/powerpoint/2010/main" val="40612354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  of Training:            Activity#13*</a:t>
            </a:r>
            <a:endParaRPr lang="en-US" dirty="0"/>
          </a:p>
        </p:txBody>
      </p:sp>
      <p:sp>
        <p:nvSpPr>
          <p:cNvPr id="3" name="Content Placeholder 2"/>
          <p:cNvSpPr>
            <a:spLocks noGrp="1"/>
          </p:cNvSpPr>
          <p:nvPr>
            <p:ph idx="1"/>
          </p:nvPr>
        </p:nvSpPr>
        <p:spPr>
          <a:xfrm>
            <a:off x="628650" y="1248697"/>
            <a:ext cx="7886700" cy="4366912"/>
          </a:xfrm>
        </p:spPr>
        <p:txBody>
          <a:bodyPr/>
          <a:lstStyle/>
          <a:p>
            <a:r>
              <a:rPr lang="en-US" dirty="0" smtClean="0">
                <a:solidFill>
                  <a:schemeClr val="bg2">
                    <a:lumMod val="10000"/>
                  </a:schemeClr>
                </a:solidFill>
              </a:rPr>
              <a:t>Review Activity 13 in your folder.</a:t>
            </a:r>
          </a:p>
          <a:p>
            <a:r>
              <a:rPr lang="en-US" dirty="0" smtClean="0">
                <a:solidFill>
                  <a:srgbClr val="FF0000"/>
                </a:solidFill>
              </a:rPr>
              <a:t>An email will be sent to you enabling you to make an appointment with the trainer </a:t>
            </a:r>
          </a:p>
          <a:p>
            <a:r>
              <a:rPr lang="en-US" dirty="0" smtClean="0">
                <a:solidFill>
                  <a:schemeClr val="bg2">
                    <a:lumMod val="10000"/>
                  </a:schemeClr>
                </a:solidFill>
              </a:rPr>
              <a:t>Complete the 30 minute practice session (if you are unable to make your appointment time, please email Sarah Fraley </a:t>
            </a:r>
            <a:r>
              <a:rPr lang="en-US" dirty="0" smtClean="0">
                <a:solidFill>
                  <a:schemeClr val="bg2">
                    <a:lumMod val="10000"/>
                  </a:schemeClr>
                </a:solidFill>
                <a:hlinkClick r:id="rId2"/>
              </a:rPr>
              <a:t>svoor@med.umich.edu</a:t>
            </a:r>
            <a:r>
              <a:rPr lang="en-US" dirty="0" smtClean="0">
                <a:solidFill>
                  <a:schemeClr val="bg2">
                    <a:lumMod val="10000"/>
                  </a:schemeClr>
                </a:solidFill>
              </a:rPr>
              <a:t> to re-schedule).</a:t>
            </a:r>
          </a:p>
          <a:p>
            <a:r>
              <a:rPr lang="en-US" dirty="0" smtClean="0">
                <a:solidFill>
                  <a:schemeClr val="bg2">
                    <a:lumMod val="10000"/>
                  </a:schemeClr>
                </a:solidFill>
              </a:rPr>
              <a:t>After completing the practice session, you will be considered as having completed the course.</a:t>
            </a:r>
            <a:endParaRPr lang="en-US" b="1" dirty="0" smtClean="0">
              <a:solidFill>
                <a:srgbClr val="FF0000"/>
              </a:solidFill>
            </a:endParaRPr>
          </a:p>
          <a:p>
            <a:endParaRPr lang="en-US" dirty="0"/>
          </a:p>
        </p:txBody>
      </p:sp>
    </p:spTree>
    <p:extLst>
      <p:ext uri="{BB962C8B-B14F-4D97-AF65-F5344CB8AC3E}">
        <p14:creationId xmlns:p14="http://schemas.microsoft.com/office/powerpoint/2010/main" val="40474809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MICMT Statewide Self-Management Support Course </a:t>
            </a:r>
            <a:r>
              <a:rPr lang="en-US" dirty="0"/>
              <a:t>Post Test and Evaluation</a:t>
            </a:r>
          </a:p>
        </p:txBody>
      </p:sp>
      <p:sp>
        <p:nvSpPr>
          <p:cNvPr id="3" name="Content Placeholder 2"/>
          <p:cNvSpPr>
            <a:spLocks noGrp="1"/>
          </p:cNvSpPr>
          <p:nvPr>
            <p:ph idx="1"/>
          </p:nvPr>
        </p:nvSpPr>
        <p:spPr>
          <a:xfrm>
            <a:off x="628650" y="2093254"/>
            <a:ext cx="7886700" cy="3789984"/>
          </a:xfrm>
        </p:spPr>
        <p:txBody>
          <a:bodyPr/>
          <a:lstStyle/>
          <a:p>
            <a:pPr marL="0" indent="0">
              <a:buNone/>
            </a:pPr>
            <a:r>
              <a:rPr lang="en-US" sz="2400" dirty="0" smtClean="0">
                <a:solidFill>
                  <a:srgbClr val="000000"/>
                </a:solidFill>
              </a:rPr>
              <a:t>Logistics:</a:t>
            </a:r>
          </a:p>
          <a:p>
            <a:r>
              <a:rPr lang="en-US" sz="2000" dirty="0" smtClean="0">
                <a:solidFill>
                  <a:srgbClr val="000000"/>
                </a:solidFill>
              </a:rPr>
              <a:t>The MICMT SMS Statewide Post Test and evaluation is web based</a:t>
            </a:r>
          </a:p>
          <a:p>
            <a:r>
              <a:rPr lang="en-US" sz="2000" dirty="0" smtClean="0">
                <a:solidFill>
                  <a:srgbClr val="000000"/>
                </a:solidFill>
              </a:rPr>
              <a:t>A web link to the SMS Post Test and evaluation will be sent to you via the e-mail you provided during registration</a:t>
            </a:r>
          </a:p>
          <a:p>
            <a:r>
              <a:rPr lang="en-US" sz="2000" dirty="0" smtClean="0">
                <a:solidFill>
                  <a:srgbClr val="000000"/>
                </a:solidFill>
              </a:rPr>
              <a:t>Test Scoring</a:t>
            </a:r>
          </a:p>
          <a:p>
            <a:pPr lvl="1"/>
            <a:r>
              <a:rPr lang="en-US" sz="1800" dirty="0" smtClean="0">
                <a:solidFill>
                  <a:srgbClr val="000000"/>
                </a:solidFill>
              </a:rPr>
              <a:t>Occurs real-time when you submit your responses. You will receive Pass/fail notification prior to closing the test</a:t>
            </a:r>
          </a:p>
          <a:p>
            <a:pPr lvl="1"/>
            <a:r>
              <a:rPr lang="en-US" sz="1800" dirty="0" smtClean="0">
                <a:solidFill>
                  <a:srgbClr val="000000"/>
                </a:solidFill>
              </a:rPr>
              <a:t>Upon achieving a passing test score, you will continue on to the evaluation</a:t>
            </a:r>
          </a:p>
          <a:p>
            <a:pPr lvl="1"/>
            <a:r>
              <a:rPr lang="en-US" sz="1800" dirty="0">
                <a:solidFill>
                  <a:srgbClr val="000000"/>
                </a:solidFill>
              </a:rPr>
              <a:t>Lastly an e-mail is sent to you with notification of MICMT CCM Course Post test “Pass” status</a:t>
            </a:r>
          </a:p>
          <a:p>
            <a:pPr lvl="1"/>
            <a:r>
              <a:rPr lang="en-US" sz="1800" dirty="0" smtClean="0">
                <a:solidFill>
                  <a:srgbClr val="000000"/>
                </a:solidFill>
              </a:rPr>
              <a:t>For Questions contact: </a:t>
            </a:r>
            <a:r>
              <a:rPr lang="en-US" sz="1800" b="1" dirty="0" smtClean="0">
                <a:hlinkClick r:id="rId2"/>
              </a:rPr>
              <a:t>micmt-requests@med.umich.edu</a:t>
            </a:r>
            <a:endParaRPr lang="en-US" sz="1800" b="1" dirty="0" smtClean="0"/>
          </a:p>
          <a:p>
            <a:pPr marL="457200" lvl="1" indent="0">
              <a:buNone/>
            </a:pPr>
            <a:endParaRPr lang="en-US" dirty="0"/>
          </a:p>
        </p:txBody>
      </p:sp>
    </p:spTree>
    <p:extLst>
      <p:ext uri="{BB962C8B-B14F-4D97-AF65-F5344CB8AC3E}">
        <p14:creationId xmlns:p14="http://schemas.microsoft.com/office/powerpoint/2010/main" val="8412517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a:t>
            </a:r>
            <a:r>
              <a:rPr lang="en-US" dirty="0" smtClean="0"/>
              <a:t>Self-Management Support (SMS) </a:t>
            </a:r>
            <a:r>
              <a:rPr lang="en-US" dirty="0"/>
              <a:t>Course Completion</a:t>
            </a:r>
          </a:p>
        </p:txBody>
      </p:sp>
      <p:sp>
        <p:nvSpPr>
          <p:cNvPr id="3" name="Content Placeholder 2"/>
          <p:cNvSpPr>
            <a:spLocks noGrp="1"/>
          </p:cNvSpPr>
          <p:nvPr>
            <p:ph idx="1"/>
          </p:nvPr>
        </p:nvSpPr>
        <p:spPr/>
        <p:txBody>
          <a:bodyPr/>
          <a:lstStyle/>
          <a:p>
            <a:pPr marL="0" indent="0">
              <a:buNone/>
            </a:pPr>
            <a:r>
              <a:rPr lang="en-US" b="1" dirty="0" smtClean="0">
                <a:solidFill>
                  <a:srgbClr val="000000"/>
                </a:solidFill>
              </a:rPr>
              <a:t>*</a:t>
            </a:r>
            <a:r>
              <a:rPr lang="en-US" dirty="0">
                <a:solidFill>
                  <a:srgbClr val="000000"/>
                </a:solidFill>
              </a:rPr>
              <a:t>Please </a:t>
            </a:r>
            <a:r>
              <a:rPr lang="en-US" dirty="0" smtClean="0">
                <a:solidFill>
                  <a:srgbClr val="000000"/>
                </a:solidFill>
              </a:rPr>
              <a:t>note: </a:t>
            </a:r>
          </a:p>
          <a:p>
            <a:r>
              <a:rPr lang="en-US" sz="2400" dirty="0">
                <a:solidFill>
                  <a:srgbClr val="000000"/>
                </a:solidFill>
              </a:rPr>
              <a:t>Y</a:t>
            </a:r>
            <a:r>
              <a:rPr lang="en-US" sz="2400" dirty="0" smtClean="0">
                <a:solidFill>
                  <a:srgbClr val="000000"/>
                </a:solidFill>
              </a:rPr>
              <a:t>ou </a:t>
            </a:r>
            <a:r>
              <a:rPr lang="en-US" sz="2400" dirty="0">
                <a:solidFill>
                  <a:srgbClr val="000000"/>
                </a:solidFill>
              </a:rPr>
              <a:t>will have </a:t>
            </a:r>
            <a:r>
              <a:rPr lang="en-US" sz="2400" b="1" u="sng" dirty="0">
                <a:solidFill>
                  <a:srgbClr val="000000"/>
                </a:solidFill>
              </a:rPr>
              <a:t>5 business days </a:t>
            </a:r>
            <a:r>
              <a:rPr lang="en-US" sz="2400" dirty="0">
                <a:solidFill>
                  <a:srgbClr val="000000"/>
                </a:solidFill>
              </a:rPr>
              <a:t>to complete </a:t>
            </a:r>
            <a:r>
              <a:rPr lang="en-US" sz="2400" dirty="0" smtClean="0">
                <a:solidFill>
                  <a:srgbClr val="000000"/>
                </a:solidFill>
              </a:rPr>
              <a:t>the Statewide Self-Management Support Post Test </a:t>
            </a:r>
            <a:r>
              <a:rPr lang="en-US" sz="2400" dirty="0">
                <a:solidFill>
                  <a:srgbClr val="000000"/>
                </a:solidFill>
              </a:rPr>
              <a:t>and </a:t>
            </a:r>
            <a:r>
              <a:rPr lang="en-US" sz="2400" dirty="0" smtClean="0">
                <a:solidFill>
                  <a:srgbClr val="000000"/>
                </a:solidFill>
              </a:rPr>
              <a:t>evaluation</a:t>
            </a:r>
          </a:p>
          <a:p>
            <a:r>
              <a:rPr lang="en-US" sz="2400" dirty="0" smtClean="0">
                <a:solidFill>
                  <a:srgbClr val="000000"/>
                </a:solidFill>
              </a:rPr>
              <a:t>You will need to complete a 30 minute practice session with the SMS course trainer following your successful (pass status)completion of the post test.  An email will be sent to you within 1-2 weeks of completing the SMS post test enabling you to schedule the practice session.</a:t>
            </a:r>
          </a:p>
          <a:p>
            <a:r>
              <a:rPr lang="en-US" sz="2400" dirty="0" smtClean="0">
                <a:solidFill>
                  <a:srgbClr val="000000"/>
                </a:solidFill>
              </a:rPr>
              <a:t> You will </a:t>
            </a:r>
            <a:r>
              <a:rPr lang="en-US" sz="2400" dirty="0">
                <a:solidFill>
                  <a:srgbClr val="000000"/>
                </a:solidFill>
              </a:rPr>
              <a:t>receive </a:t>
            </a:r>
            <a:r>
              <a:rPr lang="en-US" sz="2400" dirty="0" smtClean="0">
                <a:solidFill>
                  <a:srgbClr val="000000"/>
                </a:solidFill>
              </a:rPr>
              <a:t>a certificate (Nursing CE, Social Work CE, or </a:t>
            </a:r>
            <a:r>
              <a:rPr lang="en-US" sz="2400" dirty="0">
                <a:solidFill>
                  <a:srgbClr val="000000"/>
                </a:solidFill>
              </a:rPr>
              <a:t>certificate of completion</a:t>
            </a:r>
            <a:r>
              <a:rPr lang="en-US" sz="2400" dirty="0" smtClean="0">
                <a:solidFill>
                  <a:srgbClr val="000000"/>
                </a:solidFill>
              </a:rPr>
              <a:t>) following the 30 minute practice session</a:t>
            </a:r>
            <a:endParaRPr lang="en-US" sz="2400"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226762089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a:t>
            </a:r>
            <a:r>
              <a:rPr lang="en-US" dirty="0" smtClean="0"/>
              <a:t>Self-Management Support  (SMS) </a:t>
            </a:r>
            <a:r>
              <a:rPr lang="en-US" dirty="0"/>
              <a:t>Course Completion</a:t>
            </a:r>
          </a:p>
        </p:txBody>
      </p:sp>
      <p:sp>
        <p:nvSpPr>
          <p:cNvPr id="3" name="Content Placeholder 2"/>
          <p:cNvSpPr>
            <a:spLocks noGrp="1"/>
          </p:cNvSpPr>
          <p:nvPr>
            <p:ph idx="1"/>
          </p:nvPr>
        </p:nvSpPr>
        <p:spPr/>
        <p:txBody>
          <a:bodyPr/>
          <a:lstStyle/>
          <a:p>
            <a:pPr marL="0" indent="0">
              <a:buNone/>
            </a:pPr>
            <a:r>
              <a:rPr lang="en-US" b="1" dirty="0" smtClean="0">
                <a:solidFill>
                  <a:srgbClr val="000000"/>
                </a:solidFill>
              </a:rPr>
              <a:t>*</a:t>
            </a:r>
            <a:r>
              <a:rPr lang="en-US" dirty="0">
                <a:solidFill>
                  <a:srgbClr val="000000"/>
                </a:solidFill>
              </a:rPr>
              <a:t>Please note that you will have </a:t>
            </a:r>
            <a:r>
              <a:rPr lang="en-US" b="1" u="sng" dirty="0">
                <a:solidFill>
                  <a:srgbClr val="000000"/>
                </a:solidFill>
              </a:rPr>
              <a:t>5 business days </a:t>
            </a:r>
            <a:r>
              <a:rPr lang="en-US" dirty="0">
                <a:solidFill>
                  <a:srgbClr val="000000"/>
                </a:solidFill>
              </a:rPr>
              <a:t>to complete with a “Pass” score </a:t>
            </a:r>
            <a:r>
              <a:rPr lang="en-US" dirty="0" smtClean="0">
                <a:solidFill>
                  <a:srgbClr val="000000"/>
                </a:solidFill>
              </a:rPr>
              <a:t>on the </a:t>
            </a:r>
            <a:r>
              <a:rPr lang="en-US" dirty="0">
                <a:solidFill>
                  <a:srgbClr val="000000"/>
                </a:solidFill>
              </a:rPr>
              <a:t>Statewide </a:t>
            </a:r>
            <a:r>
              <a:rPr lang="en-US" dirty="0" smtClean="0">
                <a:solidFill>
                  <a:srgbClr val="000000"/>
                </a:solidFill>
              </a:rPr>
              <a:t>Self-Management Support </a:t>
            </a:r>
            <a:r>
              <a:rPr lang="en-US" dirty="0">
                <a:solidFill>
                  <a:srgbClr val="000000"/>
                </a:solidFill>
              </a:rPr>
              <a:t>Post Test and evaluation in order to receive </a:t>
            </a:r>
            <a:r>
              <a:rPr lang="en-US" dirty="0" smtClean="0">
                <a:solidFill>
                  <a:srgbClr val="000000"/>
                </a:solidFill>
              </a:rPr>
              <a:t>a certificate </a:t>
            </a:r>
            <a:r>
              <a:rPr lang="en-US" dirty="0">
                <a:solidFill>
                  <a:srgbClr val="000000"/>
                </a:solidFill>
              </a:rPr>
              <a:t>(CE, certificate of completion)</a:t>
            </a:r>
          </a:p>
          <a:p>
            <a:pPr marL="0" indent="0">
              <a:buNone/>
            </a:pPr>
            <a:endParaRPr lang="en-US" dirty="0">
              <a:solidFill>
                <a:srgbClr val="000000"/>
              </a:solidFill>
            </a:endParaRPr>
          </a:p>
        </p:txBody>
      </p:sp>
    </p:spTree>
    <p:extLst>
      <p:ext uri="{BB962C8B-B14F-4D97-AF65-F5344CB8AC3E}">
        <p14:creationId xmlns:p14="http://schemas.microsoft.com/office/powerpoint/2010/main" val="157897695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a:r>
              <a:rPr lang="en-US" altLang="en-US" dirty="0" smtClean="0"/>
              <a:t>THANK YOU!!</a:t>
            </a:r>
          </a:p>
        </p:txBody>
      </p:sp>
      <p:sp>
        <p:nvSpPr>
          <p:cNvPr id="75779" name="Content Placeholder 2"/>
          <p:cNvSpPr>
            <a:spLocks noGrp="1"/>
          </p:cNvSpPr>
          <p:nvPr>
            <p:ph idx="1"/>
          </p:nvPr>
        </p:nvSpPr>
        <p:spPr/>
        <p:txBody>
          <a:bodyPr/>
          <a:lstStyle/>
          <a:p>
            <a:pPr>
              <a:buFont typeface="Wingdings" panose="05000000000000000000" pitchFamily="2" charset="2"/>
              <a:buNone/>
            </a:pPr>
            <a:r>
              <a:rPr lang="en-US" altLang="en-US" dirty="0" smtClean="0">
                <a:hlinkClick r:id="rId3"/>
              </a:rPr>
              <a:t>http://www.youtube.com/watch?v=Pwe-pA6TaZk</a:t>
            </a:r>
            <a:endParaRPr lang="en-US" altLang="en-US" dirty="0" smtClean="0"/>
          </a:p>
          <a:p>
            <a:pPr>
              <a:buFont typeface="Wingdings" panose="05000000000000000000" pitchFamily="2" charset="2"/>
              <a:buNone/>
            </a:pPr>
            <a:endParaRPr lang="en-US" altLang="en-US" dirty="0" smtClean="0"/>
          </a:p>
          <a:p>
            <a:pPr>
              <a:buFont typeface="Wingdings" panose="05000000000000000000" pitchFamily="2" charset="2"/>
              <a:buNone/>
            </a:pPr>
            <a:endParaRPr lang="en-US" altLang="en-US" dirty="0" smtClean="0"/>
          </a:p>
          <a:p>
            <a:pPr>
              <a:buFont typeface="Wingdings" panose="05000000000000000000" pitchFamily="2" charset="2"/>
              <a:buNone/>
            </a:pPr>
            <a:endParaRPr lang="en-US" altLang="en-US" dirty="0" smtClean="0"/>
          </a:p>
          <a:p>
            <a:pPr>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44535898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br>
              <a:rPr lang="en-US" dirty="0" smtClean="0"/>
            </a:br>
            <a:endParaRPr lang="en-US" dirty="0"/>
          </a:p>
        </p:txBody>
      </p:sp>
      <p:sp>
        <p:nvSpPr>
          <p:cNvPr id="3" name="Content Placeholder 2"/>
          <p:cNvSpPr>
            <a:spLocks noGrp="1"/>
          </p:cNvSpPr>
          <p:nvPr>
            <p:ph idx="1"/>
          </p:nvPr>
        </p:nvSpPr>
        <p:spPr>
          <a:xfrm>
            <a:off x="628650" y="1672015"/>
            <a:ext cx="7886700" cy="3789984"/>
          </a:xfrm>
        </p:spPr>
        <p:txBody>
          <a:bodyPr/>
          <a:lstStyle/>
          <a:p>
            <a:r>
              <a:rPr lang="en-US" sz="1400" dirty="0">
                <a:solidFill>
                  <a:schemeClr val="bg2">
                    <a:lumMod val="10000"/>
                  </a:schemeClr>
                </a:solidFill>
              </a:rPr>
              <a:t>Improving Chronic Illness Care – The Chronic Care Model, Self </a:t>
            </a:r>
            <a:r>
              <a:rPr lang="en-US" sz="1400" dirty="0" smtClean="0">
                <a:solidFill>
                  <a:schemeClr val="bg2">
                    <a:lumMod val="10000"/>
                  </a:schemeClr>
                </a:solidFill>
              </a:rPr>
              <a:t>Management Support  </a:t>
            </a:r>
            <a:r>
              <a:rPr lang="en-US" sz="1400" dirty="0" smtClean="0">
                <a:solidFill>
                  <a:schemeClr val="bg2">
                    <a:lumMod val="10000"/>
                  </a:schemeClr>
                </a:solidFill>
                <a:hlinkClick r:id="rId3"/>
              </a:rPr>
              <a:t>http://www.improvingchroniccare.org/index.php?p=Presentations_&amp;_Slides&amp;s=397</a:t>
            </a:r>
            <a:r>
              <a:rPr lang="en-US" sz="1400" dirty="0" smtClean="0">
                <a:solidFill>
                  <a:schemeClr val="bg2">
                    <a:lumMod val="10000"/>
                  </a:schemeClr>
                </a:solidFill>
              </a:rPr>
              <a:t>  </a:t>
            </a:r>
          </a:p>
          <a:p>
            <a:r>
              <a:rPr lang="en-US" sz="1400" dirty="0" smtClean="0">
                <a:solidFill>
                  <a:schemeClr val="bg2">
                    <a:lumMod val="10000"/>
                  </a:schemeClr>
                </a:solidFill>
              </a:rPr>
              <a:t>Barlow, J., Wright, C., </a:t>
            </a:r>
            <a:r>
              <a:rPr lang="en-US" sz="1400" dirty="0" err="1" smtClean="0">
                <a:solidFill>
                  <a:schemeClr val="bg2">
                    <a:lumMod val="10000"/>
                  </a:schemeClr>
                </a:solidFill>
              </a:rPr>
              <a:t>Sheasby</a:t>
            </a:r>
            <a:r>
              <a:rPr lang="en-US" sz="1400" dirty="0" smtClean="0">
                <a:solidFill>
                  <a:schemeClr val="bg2">
                    <a:lumMod val="10000"/>
                  </a:schemeClr>
                </a:solidFill>
              </a:rPr>
              <a:t>, J., Turner, A., &amp; </a:t>
            </a:r>
            <a:r>
              <a:rPr lang="en-US" sz="1400" dirty="0" err="1" smtClean="0">
                <a:solidFill>
                  <a:schemeClr val="bg2">
                    <a:lumMod val="10000"/>
                  </a:schemeClr>
                </a:solidFill>
              </a:rPr>
              <a:t>Hainsworth</a:t>
            </a:r>
            <a:r>
              <a:rPr lang="en-US" sz="1400" dirty="0" smtClean="0">
                <a:solidFill>
                  <a:schemeClr val="bg2">
                    <a:lumMod val="10000"/>
                  </a:schemeClr>
                </a:solidFill>
              </a:rPr>
              <a:t>, J. (Oct-Nov. 2002). Self-management approaches for people with chronic conditions: a review. </a:t>
            </a:r>
            <a:r>
              <a:rPr lang="en-US" sz="1400" i="1" dirty="0" smtClean="0">
                <a:solidFill>
                  <a:schemeClr val="bg2">
                    <a:lumMod val="10000"/>
                  </a:schemeClr>
                </a:solidFill>
              </a:rPr>
              <a:t>Patient Education Council, 48(2) 177-187</a:t>
            </a:r>
          </a:p>
          <a:p>
            <a:r>
              <a:rPr lang="en-US" sz="1400" dirty="0" smtClean="0">
                <a:solidFill>
                  <a:schemeClr val="bg2">
                    <a:lumMod val="10000"/>
                  </a:schemeClr>
                </a:solidFill>
              </a:rPr>
              <a:t>Glasgow, R.E., </a:t>
            </a:r>
            <a:r>
              <a:rPr lang="en-US" sz="1400" dirty="0" err="1" smtClean="0">
                <a:solidFill>
                  <a:schemeClr val="bg2">
                    <a:lumMod val="10000"/>
                  </a:schemeClr>
                </a:solidFill>
              </a:rPr>
              <a:t>Emont</a:t>
            </a:r>
            <a:r>
              <a:rPr lang="en-US" sz="1400" dirty="0">
                <a:solidFill>
                  <a:schemeClr val="bg2">
                    <a:lumMod val="10000"/>
                  </a:schemeClr>
                </a:solidFill>
              </a:rPr>
              <a:t>,</a:t>
            </a:r>
            <a:r>
              <a:rPr lang="en-US" sz="1400" dirty="0" smtClean="0">
                <a:solidFill>
                  <a:schemeClr val="bg2">
                    <a:lumMod val="10000"/>
                  </a:schemeClr>
                </a:solidFill>
              </a:rPr>
              <a:t> S., &amp; Miller, D.(September 2006). Assessing </a:t>
            </a:r>
            <a:r>
              <a:rPr lang="en-US" sz="1400" dirty="0">
                <a:solidFill>
                  <a:schemeClr val="bg2">
                    <a:lumMod val="10000"/>
                  </a:schemeClr>
                </a:solidFill>
              </a:rPr>
              <a:t>d</a:t>
            </a:r>
            <a:r>
              <a:rPr lang="en-US" sz="1400" dirty="0" smtClean="0">
                <a:solidFill>
                  <a:schemeClr val="bg2">
                    <a:lumMod val="10000"/>
                  </a:schemeClr>
                </a:solidFill>
              </a:rPr>
              <a:t>elivery of the 5 A’s for person </a:t>
            </a:r>
            <a:r>
              <a:rPr lang="en-US" sz="1400" dirty="0">
                <a:solidFill>
                  <a:schemeClr val="bg2">
                    <a:lumMod val="10000"/>
                  </a:schemeClr>
                </a:solidFill>
              </a:rPr>
              <a:t>c</a:t>
            </a:r>
            <a:r>
              <a:rPr lang="en-US" sz="1400" dirty="0" smtClean="0">
                <a:solidFill>
                  <a:schemeClr val="bg2">
                    <a:lumMod val="10000"/>
                  </a:schemeClr>
                </a:solidFill>
              </a:rPr>
              <a:t>entered care. </a:t>
            </a:r>
            <a:r>
              <a:rPr lang="en-US" sz="1400" i="1" dirty="0" smtClean="0">
                <a:solidFill>
                  <a:schemeClr val="bg2">
                    <a:lumMod val="10000"/>
                  </a:schemeClr>
                </a:solidFill>
              </a:rPr>
              <a:t>Health </a:t>
            </a:r>
            <a:r>
              <a:rPr lang="en-US" sz="1400" i="1" dirty="0">
                <a:solidFill>
                  <a:schemeClr val="bg2">
                    <a:lumMod val="10000"/>
                  </a:schemeClr>
                </a:solidFill>
              </a:rPr>
              <a:t>Promotion International</a:t>
            </a:r>
            <a:r>
              <a:rPr lang="en-US" sz="1400" dirty="0">
                <a:solidFill>
                  <a:schemeClr val="bg2">
                    <a:lumMod val="10000"/>
                  </a:schemeClr>
                </a:solidFill>
              </a:rPr>
              <a:t>, </a:t>
            </a:r>
            <a:r>
              <a:rPr lang="en-US" sz="1400" dirty="0" smtClean="0">
                <a:solidFill>
                  <a:schemeClr val="bg2">
                    <a:lumMod val="10000"/>
                  </a:schemeClr>
                </a:solidFill>
              </a:rPr>
              <a:t>21(3)245–255</a:t>
            </a:r>
          </a:p>
          <a:p>
            <a:r>
              <a:rPr lang="en-US" sz="1400" dirty="0" smtClean="0">
                <a:solidFill>
                  <a:schemeClr val="bg2">
                    <a:lumMod val="10000"/>
                  </a:schemeClr>
                </a:solidFill>
              </a:rPr>
              <a:t>Green</a:t>
            </a:r>
            <a:r>
              <a:rPr lang="en-US" sz="1400" dirty="0">
                <a:solidFill>
                  <a:schemeClr val="bg2">
                    <a:lumMod val="10000"/>
                  </a:schemeClr>
                </a:solidFill>
              </a:rPr>
              <a:t>, S.D. et </a:t>
            </a:r>
            <a:r>
              <a:rPr lang="en-US" sz="1400" dirty="0" smtClean="0">
                <a:solidFill>
                  <a:schemeClr val="bg2">
                    <a:lumMod val="10000"/>
                  </a:schemeClr>
                </a:solidFill>
              </a:rPr>
              <a:t>al . (2012). Processes </a:t>
            </a:r>
            <a:r>
              <a:rPr lang="en-US" sz="1400" dirty="0">
                <a:solidFill>
                  <a:schemeClr val="bg2">
                    <a:lumMod val="10000"/>
                  </a:schemeClr>
                </a:solidFill>
              </a:rPr>
              <a:t>of </a:t>
            </a:r>
            <a:r>
              <a:rPr lang="en-US" sz="1400" dirty="0" smtClean="0">
                <a:solidFill>
                  <a:schemeClr val="bg2">
                    <a:lumMod val="10000"/>
                  </a:schemeClr>
                </a:solidFill>
              </a:rPr>
              <a:t>self-management </a:t>
            </a:r>
            <a:r>
              <a:rPr lang="en-US" sz="1400" dirty="0">
                <a:solidFill>
                  <a:schemeClr val="bg2">
                    <a:lumMod val="10000"/>
                  </a:schemeClr>
                </a:solidFill>
              </a:rPr>
              <a:t>in </a:t>
            </a:r>
            <a:r>
              <a:rPr lang="en-US" sz="1400" dirty="0" smtClean="0">
                <a:solidFill>
                  <a:schemeClr val="bg2">
                    <a:lumMod val="10000"/>
                  </a:schemeClr>
                </a:solidFill>
              </a:rPr>
              <a:t>chronic illness. </a:t>
            </a:r>
            <a:r>
              <a:rPr lang="en-US" sz="1400" i="1" dirty="0" smtClean="0">
                <a:solidFill>
                  <a:schemeClr val="bg2">
                    <a:lumMod val="10000"/>
                  </a:schemeClr>
                </a:solidFill>
              </a:rPr>
              <a:t>J </a:t>
            </a:r>
            <a:r>
              <a:rPr lang="en-US" sz="1400" i="1" dirty="0" err="1">
                <a:solidFill>
                  <a:schemeClr val="bg2">
                    <a:lumMod val="10000"/>
                  </a:schemeClr>
                </a:solidFill>
              </a:rPr>
              <a:t>Nurs</a:t>
            </a:r>
            <a:r>
              <a:rPr lang="en-US" sz="1400" i="1" dirty="0">
                <a:solidFill>
                  <a:schemeClr val="bg2">
                    <a:lumMod val="10000"/>
                  </a:schemeClr>
                </a:solidFill>
              </a:rPr>
              <a:t> </a:t>
            </a:r>
            <a:r>
              <a:rPr lang="en-US" sz="1400" i="1" dirty="0" err="1" smtClean="0">
                <a:solidFill>
                  <a:schemeClr val="bg2">
                    <a:lumMod val="10000"/>
                  </a:schemeClr>
                </a:solidFill>
              </a:rPr>
              <a:t>Scholarsh</a:t>
            </a:r>
            <a:r>
              <a:rPr lang="en-US" sz="1400" dirty="0" smtClean="0">
                <a:solidFill>
                  <a:schemeClr val="bg2">
                    <a:lumMod val="10000"/>
                  </a:schemeClr>
                </a:solidFill>
              </a:rPr>
              <a:t>., 44(2</a:t>
            </a:r>
            <a:r>
              <a:rPr lang="en-US" sz="1400" dirty="0">
                <a:solidFill>
                  <a:schemeClr val="bg2">
                    <a:lumMod val="10000"/>
                  </a:schemeClr>
                </a:solidFill>
              </a:rPr>
              <a:t>) </a:t>
            </a:r>
            <a:r>
              <a:rPr lang="en-US" sz="1400" dirty="0" smtClean="0">
                <a:solidFill>
                  <a:schemeClr val="bg2">
                    <a:lumMod val="10000"/>
                  </a:schemeClr>
                </a:solidFill>
              </a:rPr>
              <a:t>136-144</a:t>
            </a:r>
          </a:p>
          <a:p>
            <a:r>
              <a:rPr lang="en-US" sz="1400" dirty="0" err="1" smtClean="0">
                <a:solidFill>
                  <a:schemeClr val="bg2">
                    <a:lumMod val="10000"/>
                  </a:schemeClr>
                </a:solidFill>
              </a:rPr>
              <a:t>Lorig</a:t>
            </a:r>
            <a:r>
              <a:rPr lang="en-US" sz="1400" dirty="0" smtClean="0">
                <a:solidFill>
                  <a:schemeClr val="bg2">
                    <a:lumMod val="10000"/>
                  </a:schemeClr>
                </a:solidFill>
              </a:rPr>
              <a:t>, K.R., &amp; Holman, H.R.. (August 2003). Self-management education: History, definition, outcomes, and mechanisms. </a:t>
            </a:r>
            <a:r>
              <a:rPr lang="en-US" sz="1400" i="1" dirty="0" smtClean="0">
                <a:solidFill>
                  <a:schemeClr val="bg2">
                    <a:lumMod val="10000"/>
                  </a:schemeClr>
                </a:solidFill>
              </a:rPr>
              <a:t>Annals of Behavioral Medicine, 26(1) 1-7</a:t>
            </a:r>
          </a:p>
          <a:p>
            <a:r>
              <a:rPr lang="en-US" sz="1400" dirty="0" err="1" smtClean="0">
                <a:solidFill>
                  <a:schemeClr val="bg2">
                    <a:lumMod val="10000"/>
                  </a:schemeClr>
                </a:solidFill>
              </a:rPr>
              <a:t>Rollnick</a:t>
            </a:r>
            <a:r>
              <a:rPr lang="en-US" sz="1400" dirty="0" smtClean="0">
                <a:solidFill>
                  <a:schemeClr val="bg2">
                    <a:lumMod val="10000"/>
                  </a:schemeClr>
                </a:solidFill>
              </a:rPr>
              <a:t>, S., Miller, W.R., &amp; Butler, C.C. (2008). Motivational interviewing in healthcare. New York, New York: Guilford Press</a:t>
            </a:r>
          </a:p>
          <a:p>
            <a:r>
              <a:rPr lang="en-US" sz="1400" dirty="0" smtClean="0">
                <a:solidFill>
                  <a:schemeClr val="bg2">
                    <a:lumMod val="10000"/>
                  </a:schemeClr>
                </a:solidFill>
              </a:rPr>
              <a:t>Miller, W.R., &amp; </a:t>
            </a:r>
            <a:r>
              <a:rPr lang="en-US" sz="1400" dirty="0" err="1" smtClean="0">
                <a:solidFill>
                  <a:schemeClr val="bg2">
                    <a:lumMod val="10000"/>
                  </a:schemeClr>
                </a:solidFill>
              </a:rPr>
              <a:t>Rollnick</a:t>
            </a:r>
            <a:r>
              <a:rPr lang="en-US" sz="1400" dirty="0" smtClean="0">
                <a:solidFill>
                  <a:schemeClr val="bg2">
                    <a:lumMod val="10000"/>
                  </a:schemeClr>
                </a:solidFill>
              </a:rPr>
              <a:t>, S. (2013). Motivational Interviewing, helping people change, third edition. New York, New York: Guilford Press</a:t>
            </a:r>
          </a:p>
          <a:p>
            <a:r>
              <a:rPr lang="en-US" sz="1400" dirty="0" err="1" smtClean="0">
                <a:solidFill>
                  <a:schemeClr val="bg2">
                    <a:lumMod val="10000"/>
                  </a:schemeClr>
                </a:solidFill>
              </a:rPr>
              <a:t>Sherson</a:t>
            </a:r>
            <a:r>
              <a:rPr lang="en-US" sz="1400" dirty="0" smtClean="0">
                <a:solidFill>
                  <a:schemeClr val="bg2">
                    <a:lumMod val="10000"/>
                  </a:schemeClr>
                </a:solidFill>
              </a:rPr>
              <a:t>, E.A., Jimenez, E.Y., &amp; </a:t>
            </a:r>
            <a:r>
              <a:rPr lang="en-US" sz="1400" dirty="0" err="1" smtClean="0">
                <a:solidFill>
                  <a:schemeClr val="bg2">
                    <a:lumMod val="10000"/>
                  </a:schemeClr>
                </a:solidFill>
              </a:rPr>
              <a:t>Katalanos</a:t>
            </a:r>
            <a:r>
              <a:rPr lang="en-US" sz="1400" dirty="0" smtClean="0">
                <a:solidFill>
                  <a:schemeClr val="bg2">
                    <a:lumMod val="10000"/>
                  </a:schemeClr>
                </a:solidFill>
              </a:rPr>
              <a:t>, N. A review of the use of the 5 A’s model for weight loss counseling: differences between physician practice and patient demand. (2014) </a:t>
            </a:r>
            <a:r>
              <a:rPr lang="en-US" sz="1400" i="1" dirty="0" smtClean="0">
                <a:solidFill>
                  <a:schemeClr val="bg2">
                    <a:lumMod val="10000"/>
                  </a:schemeClr>
                </a:solidFill>
              </a:rPr>
              <a:t>Family Practice, </a:t>
            </a:r>
            <a:r>
              <a:rPr lang="en-US" sz="1400" dirty="0" smtClean="0">
                <a:solidFill>
                  <a:schemeClr val="bg2">
                    <a:lumMod val="10000"/>
                  </a:schemeClr>
                </a:solidFill>
              </a:rPr>
              <a:t>31(4)389-398</a:t>
            </a:r>
          </a:p>
          <a:p>
            <a:pPr marL="0" indent="0">
              <a:buNone/>
            </a:pPr>
            <a:endParaRPr lang="en-US" sz="1400" dirty="0"/>
          </a:p>
          <a:p>
            <a:pPr marL="0" indent="0">
              <a:buNone/>
            </a:pPr>
            <a:endParaRPr lang="en-US" sz="1400" dirty="0" smtClean="0"/>
          </a:p>
        </p:txBody>
      </p:sp>
    </p:spTree>
    <p:extLst>
      <p:ext uri="{BB962C8B-B14F-4D97-AF65-F5344CB8AC3E}">
        <p14:creationId xmlns:p14="http://schemas.microsoft.com/office/powerpoint/2010/main" val="2643747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3851"/>
            <a:ext cx="7886700" cy="1325563"/>
          </a:xfrm>
        </p:spPr>
        <p:txBody>
          <a:bodyPr/>
          <a:lstStyle/>
          <a:p>
            <a:r>
              <a:rPr lang="en-US" dirty="0"/>
              <a:t>Learning </a:t>
            </a:r>
            <a:r>
              <a:rPr lang="en-US" dirty="0" smtClean="0"/>
              <a:t>Objectives:</a:t>
            </a:r>
            <a:endParaRPr lang="en-US" dirty="0"/>
          </a:p>
        </p:txBody>
      </p:sp>
      <p:sp>
        <p:nvSpPr>
          <p:cNvPr id="3" name="Content Placeholder 2"/>
          <p:cNvSpPr>
            <a:spLocks noGrp="1"/>
          </p:cNvSpPr>
          <p:nvPr>
            <p:ph idx="1"/>
          </p:nvPr>
        </p:nvSpPr>
        <p:spPr/>
        <p:txBody>
          <a:bodyPr/>
          <a:lstStyle/>
          <a:p>
            <a:r>
              <a:rPr lang="en-US" dirty="0" smtClean="0">
                <a:solidFill>
                  <a:schemeClr val="bg2">
                    <a:lumMod val="10000"/>
                  </a:schemeClr>
                </a:solidFill>
              </a:rPr>
              <a:t> </a:t>
            </a:r>
            <a:r>
              <a:rPr lang="en-US" dirty="0">
                <a:solidFill>
                  <a:schemeClr val="bg2">
                    <a:lumMod val="10000"/>
                  </a:schemeClr>
                </a:solidFill>
              </a:rPr>
              <a:t>Define Self-Management</a:t>
            </a:r>
          </a:p>
          <a:p>
            <a:r>
              <a:rPr lang="en-US" dirty="0" smtClean="0">
                <a:solidFill>
                  <a:schemeClr val="bg2">
                    <a:lumMod val="10000"/>
                  </a:schemeClr>
                </a:solidFill>
              </a:rPr>
              <a:t> </a:t>
            </a:r>
            <a:r>
              <a:rPr lang="en-US" dirty="0">
                <a:solidFill>
                  <a:schemeClr val="bg2">
                    <a:lumMod val="10000"/>
                  </a:schemeClr>
                </a:solidFill>
              </a:rPr>
              <a:t>Describe Self-Management </a:t>
            </a:r>
            <a:r>
              <a:rPr lang="en-US" dirty="0" smtClean="0">
                <a:solidFill>
                  <a:schemeClr val="bg2">
                    <a:lumMod val="10000"/>
                  </a:schemeClr>
                </a:solidFill>
              </a:rPr>
              <a:t>Support</a:t>
            </a:r>
          </a:p>
          <a:p>
            <a:r>
              <a:rPr lang="en-US" dirty="0">
                <a:solidFill>
                  <a:schemeClr val="bg2">
                    <a:lumMod val="10000"/>
                  </a:schemeClr>
                </a:solidFill>
              </a:rPr>
              <a:t> </a:t>
            </a:r>
            <a:r>
              <a:rPr lang="en-US" dirty="0" smtClean="0">
                <a:solidFill>
                  <a:schemeClr val="bg2">
                    <a:lumMod val="10000"/>
                  </a:schemeClr>
                </a:solidFill>
              </a:rPr>
              <a:t>Define the 5A’s Behavior Change Model</a:t>
            </a:r>
            <a:endParaRPr lang="en-US" dirty="0">
              <a:solidFill>
                <a:schemeClr val="bg2">
                  <a:lumMod val="10000"/>
                </a:schemeClr>
              </a:solidFill>
            </a:endParaRPr>
          </a:p>
          <a:p>
            <a:endParaRPr lang="en-US" dirty="0"/>
          </a:p>
        </p:txBody>
      </p:sp>
    </p:spTree>
    <p:extLst>
      <p:ext uri="{BB962C8B-B14F-4D97-AF65-F5344CB8AC3E}">
        <p14:creationId xmlns:p14="http://schemas.microsoft.com/office/powerpoint/2010/main" val="708639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764" name="Group 108"/>
          <p:cNvGraphicFramePr>
            <a:graphicFrameLocks noGrp="1"/>
          </p:cNvGraphicFramePr>
          <p:nvPr>
            <p:ph type="tbl" idx="1"/>
            <p:extLst>
              <p:ext uri="{D42A27DB-BD31-4B8C-83A1-F6EECF244321}">
                <p14:modId xmlns:p14="http://schemas.microsoft.com/office/powerpoint/2010/main" val="1923350652"/>
              </p:ext>
            </p:extLst>
          </p:nvPr>
        </p:nvGraphicFramePr>
        <p:xfrm>
          <a:off x="294544" y="1060940"/>
          <a:ext cx="8600995" cy="4788219"/>
        </p:xfrm>
        <a:graphic>
          <a:graphicData uri="http://schemas.openxmlformats.org/drawingml/2006/table">
            <a:tbl>
              <a:tblPr/>
              <a:tblGrid>
                <a:gridCol w="4164912">
                  <a:extLst>
                    <a:ext uri="{9D8B030D-6E8A-4147-A177-3AD203B41FA5}">
                      <a16:colId xmlns:a16="http://schemas.microsoft.com/office/drawing/2014/main" val="20000"/>
                    </a:ext>
                  </a:extLst>
                </a:gridCol>
                <a:gridCol w="4436083">
                  <a:extLst>
                    <a:ext uri="{9D8B030D-6E8A-4147-A177-3AD203B41FA5}">
                      <a16:colId xmlns:a16="http://schemas.microsoft.com/office/drawing/2014/main" val="20001"/>
                    </a:ext>
                  </a:extLst>
                </a:gridCol>
              </a:tblGrid>
              <a:tr h="36921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Standard Approach</a:t>
                      </a:r>
                      <a:endPar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Self-Management Support Approach</a:t>
                      </a:r>
                      <a:endPar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9352">
                <a:tc>
                  <a:txBody>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rPr>
                        <a:t>Focused on fixing the problem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rPr>
                        <a:t>Focused on the patient’s concerns and perspectives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204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rPr>
                        <a:t>Paternalistic relationship</a:t>
                      </a:r>
                    </a:p>
                    <a:p>
                      <a:pPr marL="0" marR="0" lvl="0" indent="0" algn="l" defTabSz="914400" rtl="0" eaLnBrk="0" fontAlgn="base" latinLnBrk="0" hangingPunct="0">
                        <a:lnSpc>
                          <a:spcPct val="100000"/>
                        </a:lnSpc>
                        <a:spcBef>
                          <a:spcPct val="0"/>
                        </a:spcBef>
                        <a:spcAft>
                          <a:spcPct val="0"/>
                        </a:spcAft>
                        <a:buClrTx/>
                        <a:buSzTx/>
                        <a:buFont typeface="Symbol" pitchFamily="18" charset="2"/>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rPr>
                        <a:t>Egalitarian partnership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204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rPr>
                        <a:t>Confront, warn, persuade</a:t>
                      </a:r>
                    </a:p>
                    <a:p>
                      <a:pPr marL="0" marR="0" lvl="0" indent="0" algn="l" defTabSz="914400" rtl="0" eaLnBrk="0" fontAlgn="base" latinLnBrk="0" hangingPunct="0">
                        <a:lnSpc>
                          <a:spcPct val="100000"/>
                        </a:lnSpc>
                        <a:spcBef>
                          <a:spcPct val="0"/>
                        </a:spcBef>
                        <a:spcAft>
                          <a:spcPct val="0"/>
                        </a:spcAft>
                        <a:buClrTx/>
                        <a:buSzTx/>
                        <a:buFont typeface="Symbol" pitchFamily="18" charset="2"/>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rPr>
                        <a:t>Emphasizes personal choice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070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rPr>
                        <a:t>Ambivalence means that the patient is in denial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rPr>
                        <a:t>Ambivalence is a normal part of the change process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58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rPr>
                        <a:t>Goals are prescribed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rPr>
                        <a:t>Goals are collectively developed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407088" y="393290"/>
            <a:ext cx="8333789" cy="646331"/>
          </a:xfrm>
          <a:prstGeom prst="rect">
            <a:avLst/>
          </a:prstGeom>
          <a:noFill/>
        </p:spPr>
        <p:txBody>
          <a:bodyPr wrap="square" rtlCol="0">
            <a:spAutoFit/>
          </a:bodyPr>
          <a:lstStyle/>
          <a:p>
            <a:r>
              <a:rPr lang="en-US" sz="3600" dirty="0" smtClean="0">
                <a:solidFill>
                  <a:schemeClr val="accent2"/>
                </a:solidFill>
              </a:rPr>
              <a:t>Looking Through a New Lens:</a:t>
            </a:r>
            <a:endParaRPr lang="en-US" sz="3600" dirty="0">
              <a:solidFill>
                <a:schemeClr val="accent2"/>
              </a:solidFill>
            </a:endParaRPr>
          </a:p>
        </p:txBody>
      </p:sp>
    </p:spTree>
    <p:extLst>
      <p:ext uri="{BB962C8B-B14F-4D97-AF65-F5344CB8AC3E}">
        <p14:creationId xmlns:p14="http://schemas.microsoft.com/office/powerpoint/2010/main" val="3458841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4" name="Content Placeholder 3"/>
          <p:cNvSpPr>
            <a:spLocks noGrp="1"/>
          </p:cNvSpPr>
          <p:nvPr>
            <p:ph idx="1"/>
          </p:nvPr>
        </p:nvSpPr>
        <p:spPr/>
        <p:txBody>
          <a:bodyPr/>
          <a:lstStyle/>
          <a:p>
            <a:r>
              <a:rPr lang="en-US" dirty="0">
                <a:hlinkClick r:id="rId3"/>
              </a:rPr>
              <a:t>https://www.youtube.com/watch?v=0z65EppMfHk</a:t>
            </a:r>
            <a:endParaRPr lang="en-US" dirty="0"/>
          </a:p>
        </p:txBody>
      </p:sp>
    </p:spTree>
    <p:extLst>
      <p:ext uri="{BB962C8B-B14F-4D97-AF65-F5344CB8AC3E}">
        <p14:creationId xmlns:p14="http://schemas.microsoft.com/office/powerpoint/2010/main" val="2607149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p:txBody>
          <a:bodyPr/>
          <a:lstStyle/>
          <a:p>
            <a:r>
              <a:rPr lang="en-US" altLang="en-US" dirty="0" smtClean="0"/>
              <a:t>Self-Management</a:t>
            </a:r>
            <a:endParaRPr lang="en-US" altLang="en-US" dirty="0"/>
          </a:p>
        </p:txBody>
      </p:sp>
      <p:sp>
        <p:nvSpPr>
          <p:cNvPr id="54275" name="Rectangle 1027"/>
          <p:cNvSpPr>
            <a:spLocks noGrp="1" noChangeArrowheads="1"/>
          </p:cNvSpPr>
          <p:nvPr>
            <p:ph idx="1"/>
          </p:nvPr>
        </p:nvSpPr>
        <p:spPr/>
        <p:txBody>
          <a:bodyPr/>
          <a:lstStyle/>
          <a:p>
            <a:pPr>
              <a:buFontTx/>
              <a:buNone/>
            </a:pPr>
            <a:r>
              <a:rPr lang="en-US" altLang="en-US" dirty="0"/>
              <a:t>“</a:t>
            </a:r>
            <a:r>
              <a:rPr lang="en-US" altLang="en-US" dirty="0">
                <a:solidFill>
                  <a:schemeClr val="bg2">
                    <a:lumMod val="10000"/>
                  </a:schemeClr>
                </a:solidFill>
              </a:rPr>
              <a:t>The individual’s ability to manage the symptoms, treatment, physical and social consequences and lifestyle changes inherent in living with a chronic condition.”</a:t>
            </a:r>
          </a:p>
        </p:txBody>
      </p:sp>
      <p:sp>
        <p:nvSpPr>
          <p:cNvPr id="54276" name="Text Box 1028"/>
          <p:cNvSpPr txBox="1">
            <a:spLocks noChangeArrowheads="1"/>
          </p:cNvSpPr>
          <p:nvPr/>
        </p:nvSpPr>
        <p:spPr bwMode="auto">
          <a:xfrm>
            <a:off x="288925" y="5615609"/>
            <a:ext cx="6507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Barlow et al, Patient </a:t>
            </a:r>
            <a:r>
              <a:rPr lang="en-US" altLang="en-US" dirty="0" err="1">
                <a:latin typeface="Arial" panose="020B0604020202020204" pitchFamily="34" charset="0"/>
              </a:rPr>
              <a:t>Educ</a:t>
            </a:r>
            <a:r>
              <a:rPr lang="en-US" altLang="en-US" dirty="0">
                <a:latin typeface="Arial" panose="020B0604020202020204" pitchFamily="34" charset="0"/>
              </a:rPr>
              <a:t> </a:t>
            </a:r>
            <a:r>
              <a:rPr lang="en-US" altLang="en-US" dirty="0" err="1">
                <a:latin typeface="Arial" panose="020B0604020202020204" pitchFamily="34" charset="0"/>
              </a:rPr>
              <a:t>Couns</a:t>
            </a:r>
            <a:r>
              <a:rPr lang="en-US" altLang="en-US" dirty="0">
                <a:latin typeface="Arial" panose="020B0604020202020204" pitchFamily="34" charset="0"/>
              </a:rPr>
              <a:t> 2002;48:177 </a:t>
            </a:r>
          </a:p>
        </p:txBody>
      </p:sp>
    </p:spTree>
    <p:extLst>
      <p:ext uri="{BB962C8B-B14F-4D97-AF65-F5344CB8AC3E}">
        <p14:creationId xmlns:p14="http://schemas.microsoft.com/office/powerpoint/2010/main" val="619769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6 principles of Self-Management</a:t>
            </a:r>
            <a:br>
              <a:rPr lang="en-US" dirty="0" smtClean="0"/>
            </a:br>
            <a:r>
              <a:rPr lang="en-US" sz="2400" dirty="0" smtClean="0"/>
              <a:t>The Flinders Model</a:t>
            </a:r>
            <a:endParaRPr lang="en-US" sz="2400" dirty="0"/>
          </a:p>
        </p:txBody>
      </p:sp>
      <p:sp>
        <p:nvSpPr>
          <p:cNvPr id="4" name="Content Placeholder 3"/>
          <p:cNvSpPr>
            <a:spLocks noGrp="1"/>
          </p:cNvSpPr>
          <p:nvPr>
            <p:ph idx="1"/>
          </p:nvPr>
        </p:nvSpPr>
        <p:spPr/>
        <p:txBody>
          <a:bodyPr/>
          <a:lstStyle/>
          <a:p>
            <a:r>
              <a:rPr lang="en-US" dirty="0" smtClean="0">
                <a:solidFill>
                  <a:schemeClr val="bg2">
                    <a:lumMod val="10000"/>
                  </a:schemeClr>
                </a:solidFill>
              </a:rPr>
              <a:t>Knowledge of one’s condition</a:t>
            </a:r>
          </a:p>
          <a:p>
            <a:r>
              <a:rPr lang="en-US" dirty="0" smtClean="0">
                <a:solidFill>
                  <a:schemeClr val="bg2">
                    <a:lumMod val="10000"/>
                  </a:schemeClr>
                </a:solidFill>
              </a:rPr>
              <a:t>Follow a care plan</a:t>
            </a:r>
          </a:p>
          <a:p>
            <a:r>
              <a:rPr lang="en-US" dirty="0" smtClean="0">
                <a:solidFill>
                  <a:schemeClr val="bg2">
                    <a:lumMod val="10000"/>
                  </a:schemeClr>
                </a:solidFill>
              </a:rPr>
              <a:t>Actively share in decision-making</a:t>
            </a:r>
          </a:p>
          <a:p>
            <a:r>
              <a:rPr lang="en-US" dirty="0" smtClean="0">
                <a:solidFill>
                  <a:schemeClr val="bg2">
                    <a:lumMod val="10000"/>
                  </a:schemeClr>
                </a:solidFill>
              </a:rPr>
              <a:t>Monitor and manage signs and symptoms</a:t>
            </a:r>
          </a:p>
          <a:p>
            <a:r>
              <a:rPr lang="en-US" dirty="0" smtClean="0">
                <a:solidFill>
                  <a:schemeClr val="bg2">
                    <a:lumMod val="10000"/>
                  </a:schemeClr>
                </a:solidFill>
              </a:rPr>
              <a:t>Manage impact on physical, emotional and social life</a:t>
            </a:r>
          </a:p>
          <a:p>
            <a:r>
              <a:rPr lang="en-US" dirty="0" smtClean="0">
                <a:solidFill>
                  <a:schemeClr val="bg2">
                    <a:lumMod val="10000"/>
                  </a:schemeClr>
                </a:solidFill>
              </a:rPr>
              <a:t>Adopt lifestyles that promote health</a:t>
            </a:r>
            <a:endParaRPr lang="en-US" dirty="0">
              <a:solidFill>
                <a:schemeClr val="bg2">
                  <a:lumMod val="10000"/>
                </a:schemeClr>
              </a:solidFill>
            </a:endParaRPr>
          </a:p>
        </p:txBody>
      </p:sp>
      <p:sp>
        <p:nvSpPr>
          <p:cNvPr id="5" name="TextBox 4"/>
          <p:cNvSpPr txBox="1"/>
          <p:nvPr/>
        </p:nvSpPr>
        <p:spPr>
          <a:xfrm>
            <a:off x="729983" y="5824497"/>
            <a:ext cx="5524820" cy="369332"/>
          </a:xfrm>
          <a:prstGeom prst="rect">
            <a:avLst/>
          </a:prstGeom>
          <a:noFill/>
        </p:spPr>
        <p:txBody>
          <a:bodyPr wrap="square" rtlCol="0">
            <a:spAutoFit/>
          </a:bodyPr>
          <a:lstStyle/>
          <a:p>
            <a:r>
              <a:rPr lang="en-US" dirty="0">
                <a:hlinkClick r:id="rId3"/>
              </a:rPr>
              <a:t>h</a:t>
            </a:r>
            <a:r>
              <a:rPr lang="en-US" sz="1100" dirty="0">
                <a:hlinkClick r:id="rId3"/>
              </a:rPr>
              <a:t>ttps://www.flindersprogram.com.au/</a:t>
            </a:r>
            <a:endParaRPr lang="en-US" sz="1100" dirty="0"/>
          </a:p>
        </p:txBody>
      </p:sp>
    </p:spTree>
    <p:extLst>
      <p:ext uri="{BB962C8B-B14F-4D97-AF65-F5344CB8AC3E}">
        <p14:creationId xmlns:p14="http://schemas.microsoft.com/office/powerpoint/2010/main" val="212094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dirty="0" smtClean="0"/>
              <a:t>Welcome!</a:t>
            </a:r>
            <a:endParaRPr lang="en-US" sz="5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760" y="3048000"/>
            <a:ext cx="4696480" cy="2562529"/>
          </a:xfrm>
          <a:prstGeom prst="rect">
            <a:avLst/>
          </a:prstGeom>
        </p:spPr>
      </p:pic>
      <p:sp>
        <p:nvSpPr>
          <p:cNvPr id="3" name="TextBox 2"/>
          <p:cNvSpPr txBox="1"/>
          <p:nvPr/>
        </p:nvSpPr>
        <p:spPr>
          <a:xfrm>
            <a:off x="698090" y="2674374"/>
            <a:ext cx="4237704" cy="646331"/>
          </a:xfrm>
          <a:prstGeom prst="rect">
            <a:avLst/>
          </a:prstGeom>
          <a:noFill/>
        </p:spPr>
        <p:txBody>
          <a:bodyPr wrap="square" rtlCol="0">
            <a:spAutoFit/>
          </a:bodyPr>
          <a:lstStyle/>
          <a:p>
            <a:r>
              <a:rPr lang="en-US" sz="3600" b="1" dirty="0" smtClean="0">
                <a:solidFill>
                  <a:schemeClr val="accent2"/>
                </a:solidFill>
              </a:rPr>
              <a:t>HOUSE KEEPING</a:t>
            </a:r>
            <a:endParaRPr lang="en-US" sz="3600" b="1" dirty="0">
              <a:solidFill>
                <a:schemeClr val="accent2"/>
              </a:solidFill>
            </a:endParaRPr>
          </a:p>
        </p:txBody>
      </p:sp>
    </p:spTree>
    <p:extLst>
      <p:ext uri="{BB962C8B-B14F-4D97-AF65-F5344CB8AC3E}">
        <p14:creationId xmlns:p14="http://schemas.microsoft.com/office/powerpoint/2010/main" val="2780758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self-management support?</a:t>
            </a:r>
            <a:endParaRPr lang="en-US" dirty="0"/>
          </a:p>
        </p:txBody>
      </p:sp>
      <p:sp>
        <p:nvSpPr>
          <p:cNvPr id="3" name="Content Placeholder 2"/>
          <p:cNvSpPr>
            <a:spLocks noGrp="1"/>
          </p:cNvSpPr>
          <p:nvPr>
            <p:ph idx="1"/>
          </p:nvPr>
        </p:nvSpPr>
        <p:spPr/>
        <p:txBody>
          <a:bodyPr/>
          <a:lstStyle/>
          <a:p>
            <a:pPr marL="0" indent="0">
              <a:buNone/>
            </a:pPr>
            <a:r>
              <a:rPr lang="en-US" dirty="0">
                <a:solidFill>
                  <a:schemeClr val="bg2">
                    <a:lumMod val="10000"/>
                  </a:schemeClr>
                </a:solidFill>
              </a:rPr>
              <a:t>According to </a:t>
            </a:r>
            <a:r>
              <a:rPr lang="en-US" dirty="0" err="1">
                <a:solidFill>
                  <a:schemeClr val="bg2">
                    <a:lumMod val="10000"/>
                  </a:schemeClr>
                </a:solidFill>
              </a:rPr>
              <a:t>Bodenheimer</a:t>
            </a:r>
            <a:r>
              <a:rPr lang="en-US" dirty="0">
                <a:solidFill>
                  <a:schemeClr val="bg2">
                    <a:lumMod val="10000"/>
                  </a:schemeClr>
                </a:solidFill>
              </a:rPr>
              <a:t> et al., "Self-management support </a:t>
            </a:r>
            <a:r>
              <a:rPr lang="en-US" dirty="0" smtClean="0">
                <a:solidFill>
                  <a:schemeClr val="bg2">
                    <a:lumMod val="10000"/>
                  </a:schemeClr>
                </a:solidFill>
              </a:rPr>
              <a:t>involves:</a:t>
            </a:r>
          </a:p>
          <a:p>
            <a:pPr marL="0" indent="0">
              <a:buNone/>
            </a:pPr>
            <a:r>
              <a:rPr lang="en-US" dirty="0" smtClean="0">
                <a:solidFill>
                  <a:schemeClr val="bg2">
                    <a:lumMod val="10000"/>
                  </a:schemeClr>
                </a:solidFill>
              </a:rPr>
              <a:t>collaboratively </a:t>
            </a:r>
            <a:r>
              <a:rPr lang="en-US" dirty="0">
                <a:solidFill>
                  <a:schemeClr val="bg2">
                    <a:lumMod val="10000"/>
                  </a:schemeClr>
                </a:solidFill>
              </a:rPr>
              <a:t>helping patients and their families acquire the skills and confidence to manage their chronic illness, providing self-management tools </a:t>
            </a:r>
            <a:r>
              <a:rPr lang="en-US" dirty="0" smtClean="0">
                <a:solidFill>
                  <a:schemeClr val="bg2">
                    <a:lumMod val="10000"/>
                  </a:schemeClr>
                </a:solidFill>
              </a:rPr>
              <a:t>(e.g., </a:t>
            </a:r>
            <a:r>
              <a:rPr lang="en-US" dirty="0">
                <a:solidFill>
                  <a:schemeClr val="bg2">
                    <a:lumMod val="10000"/>
                  </a:schemeClr>
                </a:solidFill>
              </a:rPr>
              <a:t>blood pressure cuffs, glucometers, and referrals to community resources), and routinely assessing problems and </a:t>
            </a:r>
            <a:r>
              <a:rPr lang="en-US" dirty="0" smtClean="0">
                <a:solidFill>
                  <a:schemeClr val="bg2">
                    <a:lumMod val="10000"/>
                  </a:schemeClr>
                </a:solidFill>
              </a:rPr>
              <a:t>accomplishments</a:t>
            </a:r>
            <a:r>
              <a:rPr lang="en-US" dirty="0">
                <a:solidFill>
                  <a:schemeClr val="bg2">
                    <a:lumMod val="10000"/>
                  </a:schemeClr>
                </a:solidFill>
              </a:rPr>
              <a:t>" </a:t>
            </a:r>
            <a:endParaRPr lang="en-US" dirty="0" smtClean="0">
              <a:solidFill>
                <a:schemeClr val="bg2">
                  <a:lumMod val="10000"/>
                </a:schemeClr>
              </a:solidFill>
            </a:endParaRPr>
          </a:p>
          <a:p>
            <a:pPr marL="0" indent="0">
              <a:buNone/>
            </a:pPr>
            <a:endParaRPr lang="en-US" dirty="0"/>
          </a:p>
          <a:p>
            <a:pPr marL="0" indent="0">
              <a:buNone/>
            </a:pPr>
            <a:r>
              <a:rPr lang="en-US" sz="1100" dirty="0">
                <a:hlinkClick r:id="rId3"/>
              </a:rPr>
              <a:t>https://pdfs.semanticscholar.org/930c/f3266a05746c3cd49cb1fd15d7ed534f3ef2.pdf</a:t>
            </a:r>
            <a:endParaRPr lang="en-US" sz="1100" dirty="0"/>
          </a:p>
        </p:txBody>
      </p:sp>
    </p:spTree>
    <p:extLst>
      <p:ext uri="{BB962C8B-B14F-4D97-AF65-F5344CB8AC3E}">
        <p14:creationId xmlns:p14="http://schemas.microsoft.com/office/powerpoint/2010/main" val="1852316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dirty="0" smtClean="0">
                <a:solidFill>
                  <a:schemeClr val="accent2"/>
                </a:solidFill>
              </a:rPr>
              <a:t>Self-management programs focus on preparing people with chronic conditions for the 99% of the time they live outside of the health care system</a:t>
            </a:r>
            <a:endParaRPr lang="en-US" sz="3600" dirty="0">
              <a:solidFill>
                <a:schemeClr val="accent2"/>
              </a:solidFill>
            </a:endParaRPr>
          </a:p>
        </p:txBody>
      </p:sp>
      <p:sp>
        <p:nvSpPr>
          <p:cNvPr id="5" name="TextBox 4"/>
          <p:cNvSpPr txBox="1"/>
          <p:nvPr/>
        </p:nvSpPr>
        <p:spPr>
          <a:xfrm>
            <a:off x="717755" y="5545394"/>
            <a:ext cx="5417574" cy="261610"/>
          </a:xfrm>
          <a:prstGeom prst="rect">
            <a:avLst/>
          </a:prstGeom>
          <a:noFill/>
        </p:spPr>
        <p:txBody>
          <a:bodyPr wrap="square" rtlCol="0">
            <a:spAutoFit/>
          </a:bodyPr>
          <a:lstStyle/>
          <a:p>
            <a:r>
              <a:rPr lang="en-US" sz="1100" dirty="0">
                <a:solidFill>
                  <a:schemeClr val="tx2"/>
                </a:solidFill>
                <a:hlinkClick r:id="rId2"/>
              </a:rPr>
              <a:t>https://www.integration.samhsa.gov/about-us/CDSM_January_Webinar.pdf</a:t>
            </a:r>
            <a:endParaRPr lang="en-US" sz="1100" dirty="0">
              <a:solidFill>
                <a:schemeClr val="tx2"/>
              </a:solidFill>
            </a:endParaRPr>
          </a:p>
        </p:txBody>
      </p:sp>
    </p:spTree>
    <p:extLst>
      <p:ext uri="{BB962C8B-B14F-4D97-AF65-F5344CB8AC3E}">
        <p14:creationId xmlns:p14="http://schemas.microsoft.com/office/powerpoint/2010/main" val="1161171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600" b="1" dirty="0">
                <a:solidFill>
                  <a:schemeClr val="tx2">
                    <a:lumMod val="75000"/>
                    <a:lumOff val="25000"/>
                  </a:schemeClr>
                </a:solidFill>
              </a:rPr>
              <a:t>Professionals</a:t>
            </a:r>
            <a:r>
              <a:rPr lang="en-US" sz="3600" dirty="0"/>
              <a:t> </a:t>
            </a:r>
            <a:r>
              <a:rPr lang="en-US" sz="3600" dirty="0">
                <a:solidFill>
                  <a:schemeClr val="bg2">
                    <a:lumMod val="10000"/>
                  </a:schemeClr>
                </a:solidFill>
              </a:rPr>
              <a:t>are experts in </a:t>
            </a:r>
            <a:r>
              <a:rPr lang="en-US" sz="3600" b="1" dirty="0" smtClean="0">
                <a:solidFill>
                  <a:schemeClr val="tx2">
                    <a:lumMod val="75000"/>
                    <a:lumOff val="25000"/>
                  </a:schemeClr>
                </a:solidFill>
              </a:rPr>
              <a:t>diseases</a:t>
            </a:r>
          </a:p>
          <a:p>
            <a:endParaRPr lang="en-US" sz="3600" b="1" dirty="0"/>
          </a:p>
          <a:p>
            <a:pPr marL="0" indent="0" algn="ctr">
              <a:buNone/>
            </a:pPr>
            <a:r>
              <a:rPr lang="en-US" sz="3600" b="1" dirty="0" smtClean="0"/>
              <a:t> </a:t>
            </a:r>
            <a:r>
              <a:rPr lang="en-US" sz="3600" b="1" dirty="0" smtClean="0">
                <a:solidFill>
                  <a:schemeClr val="tx2">
                    <a:lumMod val="75000"/>
                    <a:lumOff val="25000"/>
                  </a:schemeClr>
                </a:solidFill>
              </a:rPr>
              <a:t>Patients</a:t>
            </a:r>
            <a:r>
              <a:rPr lang="en-US" sz="3600" b="1" dirty="0" smtClean="0"/>
              <a:t> </a:t>
            </a:r>
            <a:r>
              <a:rPr lang="en-US" sz="3600" dirty="0">
                <a:solidFill>
                  <a:schemeClr val="bg2">
                    <a:lumMod val="10000"/>
                  </a:schemeClr>
                </a:solidFill>
              </a:rPr>
              <a:t>are experts about </a:t>
            </a:r>
            <a:r>
              <a:rPr lang="en-US" sz="3600" b="1" dirty="0">
                <a:solidFill>
                  <a:schemeClr val="tx2">
                    <a:lumMod val="75000"/>
                    <a:lumOff val="25000"/>
                  </a:schemeClr>
                </a:solidFill>
              </a:rPr>
              <a:t>their own lives</a:t>
            </a:r>
          </a:p>
          <a:p>
            <a:endParaRPr lang="en-US" dirty="0"/>
          </a:p>
        </p:txBody>
      </p:sp>
      <p:sp>
        <p:nvSpPr>
          <p:cNvPr id="2" name="TextBox 1"/>
          <p:cNvSpPr txBox="1"/>
          <p:nvPr/>
        </p:nvSpPr>
        <p:spPr>
          <a:xfrm>
            <a:off x="628650" y="5290881"/>
            <a:ext cx="6909574" cy="923330"/>
          </a:xfrm>
          <a:prstGeom prst="rect">
            <a:avLst/>
          </a:prstGeom>
          <a:noFill/>
        </p:spPr>
        <p:txBody>
          <a:bodyPr wrap="square" rtlCol="0">
            <a:spAutoFit/>
          </a:bodyPr>
          <a:lstStyle/>
          <a:p>
            <a:r>
              <a:rPr lang="en-US" dirty="0">
                <a:hlinkClick r:id="rId2"/>
              </a:rPr>
              <a:t>https://</a:t>
            </a:r>
            <a:r>
              <a:rPr lang="en-US" dirty="0" smtClean="0">
                <a:hlinkClick r:id="rId2"/>
              </a:rPr>
              <a:t>healthydebate.ca/opinions/patients-as-experts</a:t>
            </a:r>
            <a:endParaRPr lang="en-US" dirty="0" smtClean="0"/>
          </a:p>
          <a:p>
            <a:r>
              <a:rPr lang="en-US" dirty="0" smtClean="0"/>
              <a:t>The risk of equating “lived experience “ with patient expertise, Frank Gavin 2/13/19</a:t>
            </a:r>
            <a:endParaRPr lang="en-US" dirty="0"/>
          </a:p>
        </p:txBody>
      </p:sp>
    </p:spTree>
    <p:extLst>
      <p:ext uri="{BB962C8B-B14F-4D97-AF65-F5344CB8AC3E}">
        <p14:creationId xmlns:p14="http://schemas.microsoft.com/office/powerpoint/2010/main" val="855690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37818"/>
            <a:ext cx="7886700" cy="3789984"/>
          </a:xfrm>
        </p:spPr>
        <p:txBody>
          <a:bodyPr/>
          <a:lstStyle/>
          <a:p>
            <a:pPr marL="0" indent="0" algn="ctr">
              <a:buNone/>
            </a:pPr>
            <a:r>
              <a:rPr lang="en-US" sz="3600" dirty="0" smtClean="0">
                <a:solidFill>
                  <a:schemeClr val="accent2"/>
                </a:solidFill>
              </a:rPr>
              <a:t>Chronic Illness and Self-Management</a:t>
            </a:r>
          </a:p>
          <a:p>
            <a:pPr marL="0" indent="0" algn="ctr">
              <a:buNone/>
            </a:pPr>
            <a:endParaRPr lang="en-US" sz="4000" dirty="0">
              <a:solidFill>
                <a:schemeClr val="accent2"/>
              </a:solidFill>
            </a:endParaRPr>
          </a:p>
          <a:p>
            <a:pPr marL="0" indent="0" algn="ctr">
              <a:buNone/>
            </a:pPr>
            <a:r>
              <a:rPr lang="en-US" dirty="0" smtClean="0">
                <a:solidFill>
                  <a:schemeClr val="accent2"/>
                </a:solidFill>
              </a:rPr>
              <a:t>The patients we are serving…</a:t>
            </a:r>
            <a:endParaRPr lang="en-US" dirty="0">
              <a:solidFill>
                <a:schemeClr val="accent2"/>
              </a:solidFill>
            </a:endParaRPr>
          </a:p>
        </p:txBody>
      </p:sp>
    </p:spTree>
    <p:extLst>
      <p:ext uri="{BB962C8B-B14F-4D97-AF65-F5344CB8AC3E}">
        <p14:creationId xmlns:p14="http://schemas.microsoft.com/office/powerpoint/2010/main" val="4274188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178" y="1162843"/>
            <a:ext cx="7886700" cy="1325563"/>
          </a:xfrm>
        </p:spPr>
        <p:txBody>
          <a:bodyPr/>
          <a:lstStyle/>
          <a:p>
            <a:r>
              <a:rPr lang="en-US" dirty="0"/>
              <a:t>Learning Objective:</a:t>
            </a:r>
          </a:p>
        </p:txBody>
      </p:sp>
      <p:sp>
        <p:nvSpPr>
          <p:cNvPr id="3" name="Content Placeholder 2"/>
          <p:cNvSpPr>
            <a:spLocks noGrp="1"/>
          </p:cNvSpPr>
          <p:nvPr>
            <p:ph idx="1"/>
          </p:nvPr>
        </p:nvSpPr>
        <p:spPr/>
        <p:txBody>
          <a:bodyPr/>
          <a:lstStyle/>
          <a:p>
            <a:r>
              <a:rPr lang="en-US" dirty="0">
                <a:solidFill>
                  <a:schemeClr val="bg2">
                    <a:lumMod val="10000"/>
                  </a:schemeClr>
                </a:solidFill>
              </a:rPr>
              <a:t>Describe chronic illness care </a:t>
            </a:r>
            <a:r>
              <a:rPr lang="en-US" dirty="0" smtClean="0">
                <a:solidFill>
                  <a:schemeClr val="bg2">
                    <a:lumMod val="10000"/>
                  </a:schemeClr>
                </a:solidFill>
              </a:rPr>
              <a:t>and the relationship to Self-Management</a:t>
            </a:r>
            <a:endParaRPr lang="en-US" dirty="0">
              <a:solidFill>
                <a:schemeClr val="bg2">
                  <a:lumMod val="10000"/>
                </a:schemeClr>
              </a:solidFill>
            </a:endParaRPr>
          </a:p>
        </p:txBody>
      </p:sp>
    </p:spTree>
    <p:extLst>
      <p:ext uri="{BB962C8B-B14F-4D97-AF65-F5344CB8AC3E}">
        <p14:creationId xmlns:p14="http://schemas.microsoft.com/office/powerpoint/2010/main" val="3741457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260183" y="995750"/>
            <a:ext cx="6631320" cy="4129500"/>
          </a:xfrm>
          <a:prstGeom prst="rect">
            <a:avLst/>
          </a:prstGeom>
        </p:spPr>
      </p:pic>
      <p:sp>
        <p:nvSpPr>
          <p:cNvPr id="5" name="TextBox 4"/>
          <p:cNvSpPr txBox="1"/>
          <p:nvPr/>
        </p:nvSpPr>
        <p:spPr>
          <a:xfrm>
            <a:off x="960504" y="5739973"/>
            <a:ext cx="5340404" cy="261610"/>
          </a:xfrm>
          <a:prstGeom prst="rect">
            <a:avLst/>
          </a:prstGeom>
          <a:noFill/>
        </p:spPr>
        <p:txBody>
          <a:bodyPr wrap="square" rtlCol="0">
            <a:spAutoFit/>
          </a:bodyPr>
          <a:lstStyle/>
          <a:p>
            <a:r>
              <a:rPr lang="en-US" sz="1100" dirty="0">
                <a:hlinkClick r:id="rId4"/>
              </a:rPr>
              <a:t>https://www.cdc.gov/chronicdisease/resources/infographic/chronic-diseases.htm</a:t>
            </a:r>
            <a:endParaRPr lang="en-US" sz="1100" dirty="0"/>
          </a:p>
        </p:txBody>
      </p:sp>
    </p:spTree>
    <p:extLst>
      <p:ext uri="{BB962C8B-B14F-4D97-AF65-F5344CB8AC3E}">
        <p14:creationId xmlns:p14="http://schemas.microsoft.com/office/powerpoint/2010/main" val="1595483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269310" y="250520"/>
            <a:ext cx="8686800" cy="1295400"/>
          </a:xfrm>
        </p:spPr>
        <p:txBody>
          <a:bodyPr/>
          <a:lstStyle/>
          <a:p>
            <a:pPr algn="ctr"/>
            <a:r>
              <a:rPr lang="en-US" altLang="en-US" sz="3600" b="1" dirty="0"/>
              <a:t>What Patients with Chronic Illnesses Need</a:t>
            </a:r>
          </a:p>
        </p:txBody>
      </p:sp>
      <p:sp>
        <p:nvSpPr>
          <p:cNvPr id="536579" name="Rectangle 3"/>
          <p:cNvSpPr>
            <a:spLocks noGrp="1" noChangeArrowheads="1"/>
          </p:cNvSpPr>
          <p:nvPr>
            <p:ph idx="1"/>
          </p:nvPr>
        </p:nvSpPr>
        <p:spPr>
          <a:xfrm>
            <a:off x="115956" y="1059528"/>
            <a:ext cx="8763000" cy="4191000"/>
          </a:xfrm>
        </p:spPr>
        <p:txBody>
          <a:bodyPr/>
          <a:lstStyle/>
          <a:p>
            <a:pPr>
              <a:lnSpc>
                <a:spcPct val="90000"/>
              </a:lnSpc>
            </a:pPr>
            <a:r>
              <a:rPr lang="en-US" altLang="en-US" dirty="0">
                <a:solidFill>
                  <a:schemeClr val="bg2">
                    <a:lumMod val="10000"/>
                  </a:schemeClr>
                </a:solidFill>
              </a:rPr>
              <a:t>A “continuous healing relationship” with a care team and practice system organized to meet their needs for:</a:t>
            </a:r>
          </a:p>
          <a:p>
            <a:pPr lvl="1"/>
            <a:r>
              <a:rPr lang="en-US" altLang="en-US" sz="2800" dirty="0">
                <a:solidFill>
                  <a:schemeClr val="bg2">
                    <a:lumMod val="10000"/>
                  </a:schemeClr>
                </a:solidFill>
              </a:rPr>
              <a:t>Effective Treatment (clinical, behavioral, supportive</a:t>
            </a:r>
            <a:r>
              <a:rPr lang="en-US" altLang="en-US" sz="2800" dirty="0" smtClean="0">
                <a:solidFill>
                  <a:schemeClr val="bg2">
                    <a:lumMod val="10000"/>
                  </a:schemeClr>
                </a:solidFill>
              </a:rPr>
              <a:t>)</a:t>
            </a:r>
            <a:endParaRPr lang="en-US" altLang="en-US" sz="2800" dirty="0">
              <a:solidFill>
                <a:schemeClr val="bg2">
                  <a:lumMod val="10000"/>
                </a:schemeClr>
              </a:solidFill>
            </a:endParaRPr>
          </a:p>
          <a:p>
            <a:pPr lvl="1"/>
            <a:r>
              <a:rPr lang="en-US" altLang="en-US" sz="2800" dirty="0">
                <a:solidFill>
                  <a:schemeClr val="bg2">
                    <a:lumMod val="10000"/>
                  </a:schemeClr>
                </a:solidFill>
              </a:rPr>
              <a:t>Information and support for their </a:t>
            </a:r>
            <a:r>
              <a:rPr lang="en-US" altLang="en-US" sz="2800" dirty="0" smtClean="0">
                <a:solidFill>
                  <a:schemeClr val="bg2">
                    <a:lumMod val="10000"/>
                  </a:schemeClr>
                </a:solidFill>
              </a:rPr>
              <a:t>self-management  </a:t>
            </a:r>
            <a:endParaRPr lang="en-US" altLang="en-US" sz="2800" dirty="0">
              <a:solidFill>
                <a:schemeClr val="bg2">
                  <a:lumMod val="10000"/>
                </a:schemeClr>
              </a:solidFill>
            </a:endParaRPr>
          </a:p>
          <a:p>
            <a:pPr lvl="1"/>
            <a:r>
              <a:rPr lang="en-US" altLang="en-US" sz="2800" dirty="0">
                <a:solidFill>
                  <a:schemeClr val="bg2">
                    <a:lumMod val="10000"/>
                  </a:schemeClr>
                </a:solidFill>
              </a:rPr>
              <a:t>Systematic follow-up and assessment tailored to clinical </a:t>
            </a:r>
            <a:r>
              <a:rPr lang="en-US" altLang="en-US" sz="2800" dirty="0" smtClean="0">
                <a:solidFill>
                  <a:schemeClr val="bg2">
                    <a:lumMod val="10000"/>
                  </a:schemeClr>
                </a:solidFill>
              </a:rPr>
              <a:t>severity </a:t>
            </a:r>
            <a:endParaRPr lang="en-US" altLang="en-US" sz="2800" dirty="0">
              <a:solidFill>
                <a:schemeClr val="bg2">
                  <a:lumMod val="10000"/>
                </a:schemeClr>
              </a:solidFill>
            </a:endParaRPr>
          </a:p>
          <a:p>
            <a:pPr lvl="1"/>
            <a:r>
              <a:rPr lang="en-US" altLang="en-US" sz="2800" dirty="0">
                <a:solidFill>
                  <a:schemeClr val="bg2">
                    <a:lumMod val="10000"/>
                  </a:schemeClr>
                </a:solidFill>
              </a:rPr>
              <a:t>More intensive management for those not meeting </a:t>
            </a:r>
            <a:r>
              <a:rPr lang="en-US" altLang="en-US" sz="2800" dirty="0" smtClean="0">
                <a:solidFill>
                  <a:schemeClr val="bg2">
                    <a:lumMod val="10000"/>
                  </a:schemeClr>
                </a:solidFill>
              </a:rPr>
              <a:t>targets</a:t>
            </a:r>
            <a:endParaRPr lang="en-US" altLang="en-US" sz="2800" dirty="0">
              <a:solidFill>
                <a:schemeClr val="bg2">
                  <a:lumMod val="10000"/>
                </a:schemeClr>
              </a:solidFill>
            </a:endParaRPr>
          </a:p>
          <a:p>
            <a:pPr lvl="1"/>
            <a:r>
              <a:rPr lang="en-US" altLang="en-US" sz="2800" dirty="0">
                <a:solidFill>
                  <a:schemeClr val="bg2">
                    <a:lumMod val="10000"/>
                  </a:schemeClr>
                </a:solidFill>
              </a:rPr>
              <a:t>Coordination of care across settings and professionals</a:t>
            </a:r>
          </a:p>
          <a:p>
            <a:pPr>
              <a:lnSpc>
                <a:spcPct val="90000"/>
              </a:lnSpc>
              <a:buFont typeface="Monotype Sorts" panose="01010601010101010101" pitchFamily="2" charset="2"/>
              <a:buChar char="4"/>
            </a:pPr>
            <a:endParaRPr lang="en-US" altLang="en-US" sz="2400" b="1" dirty="0"/>
          </a:p>
          <a:p>
            <a:pPr>
              <a:lnSpc>
                <a:spcPct val="90000"/>
              </a:lnSpc>
            </a:pPr>
            <a:endParaRPr lang="en-US" altLang="en-US" sz="2400" dirty="0"/>
          </a:p>
        </p:txBody>
      </p:sp>
      <p:sp>
        <p:nvSpPr>
          <p:cNvPr id="2" name="TextBox 1"/>
          <p:cNvSpPr txBox="1"/>
          <p:nvPr/>
        </p:nvSpPr>
        <p:spPr>
          <a:xfrm>
            <a:off x="681925" y="4974956"/>
            <a:ext cx="6912244" cy="1415772"/>
          </a:xfrm>
          <a:prstGeom prst="rect">
            <a:avLst/>
          </a:prstGeom>
          <a:noFill/>
        </p:spPr>
        <p:txBody>
          <a:bodyPr wrap="square" rtlCol="0">
            <a:spAutoFit/>
          </a:bodyPr>
          <a:lstStyle/>
          <a:p>
            <a:r>
              <a:rPr lang="en-US" sz="1200" dirty="0" smtClean="0"/>
              <a:t>Wagner, E., MD Redesigning Chronic Illness Care: The Chronic Care Model, accessed through </a:t>
            </a:r>
            <a:r>
              <a:rPr lang="en-US" sz="1200" dirty="0">
                <a:hlinkClick r:id="rId3"/>
              </a:rPr>
              <a:t>http://www.improvingchroniccare.org/index.php?p=Presentations_&amp;_</a:t>
            </a:r>
            <a:r>
              <a:rPr lang="en-US" sz="1200" dirty="0" smtClean="0">
                <a:hlinkClick r:id="rId3"/>
              </a:rPr>
              <a:t>Slides&amp;s=397</a:t>
            </a:r>
            <a:endParaRPr lang="en-US" sz="1200" dirty="0" smtClean="0"/>
          </a:p>
          <a:p>
            <a:endParaRPr lang="en-US" sz="1100" dirty="0"/>
          </a:p>
          <a:p>
            <a:r>
              <a:rPr lang="en-US" sz="1100" dirty="0"/>
              <a:t>"Copyright 1996-2018 The </a:t>
            </a:r>
            <a:r>
              <a:rPr lang="en-US" sz="1100" dirty="0" err="1"/>
              <a:t>MacColl</a:t>
            </a:r>
            <a:r>
              <a:rPr lang="en-US" sz="1100" dirty="0"/>
              <a:t> Center.  The Improving Chronic Illness Care program is supported by The Robert Wood Johnson Foundation, with direction and technical assistance provided by Group Health's </a:t>
            </a:r>
            <a:r>
              <a:rPr lang="en-US" sz="1100" dirty="0" err="1"/>
              <a:t>MacColl</a:t>
            </a:r>
            <a:r>
              <a:rPr lang="en-US" sz="1100" dirty="0"/>
              <a:t> Center for Health Care Innovation".</a:t>
            </a:r>
          </a:p>
          <a:p>
            <a:endParaRPr lang="en-US" dirty="0"/>
          </a:p>
        </p:txBody>
      </p:sp>
    </p:spTree>
    <p:extLst>
      <p:ext uri="{BB962C8B-B14F-4D97-AF65-F5344CB8AC3E}">
        <p14:creationId xmlns:p14="http://schemas.microsoft.com/office/powerpoint/2010/main" val="235229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457200" y="228600"/>
            <a:ext cx="8686800" cy="1295400"/>
          </a:xfrm>
        </p:spPr>
        <p:txBody>
          <a:bodyPr/>
          <a:lstStyle/>
          <a:p>
            <a:r>
              <a:rPr lang="en-US" altLang="en-US" sz="3800" b="1" dirty="0">
                <a:solidFill>
                  <a:schemeClr val="accent2"/>
                </a:solidFill>
              </a:rPr>
              <a:t>What distinguishes good chronic illness care from usual care?</a:t>
            </a:r>
            <a:endParaRPr lang="en-US" altLang="en-US" dirty="0">
              <a:solidFill>
                <a:schemeClr val="accent2"/>
              </a:solidFill>
            </a:endParaRPr>
          </a:p>
        </p:txBody>
      </p:sp>
      <p:sp>
        <p:nvSpPr>
          <p:cNvPr id="622595" name="Oval 3"/>
          <p:cNvSpPr>
            <a:spLocks noChangeArrowheads="1"/>
          </p:cNvSpPr>
          <p:nvPr/>
        </p:nvSpPr>
        <p:spPr bwMode="auto">
          <a:xfrm>
            <a:off x="5575300" y="2819400"/>
            <a:ext cx="2349500" cy="1447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596" name="Oval 4"/>
          <p:cNvSpPr>
            <a:spLocks noChangeArrowheads="1"/>
          </p:cNvSpPr>
          <p:nvPr/>
        </p:nvSpPr>
        <p:spPr bwMode="auto">
          <a:xfrm>
            <a:off x="1143000" y="2819400"/>
            <a:ext cx="2197100" cy="1447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597" name="Rectangle 5"/>
          <p:cNvSpPr>
            <a:spLocks noChangeArrowheads="1"/>
          </p:cNvSpPr>
          <p:nvPr/>
        </p:nvSpPr>
        <p:spPr bwMode="auto">
          <a:xfrm>
            <a:off x="1447800" y="2971800"/>
            <a:ext cx="144597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spcBef>
                <a:spcPct val="0"/>
              </a:spcBef>
              <a:spcAft>
                <a:spcPct val="0"/>
              </a:spcAft>
              <a:buFontTx/>
              <a:buNone/>
            </a:pPr>
            <a:r>
              <a:rPr lang="en-US" altLang="en-US" sz="2400" b="1" dirty="0">
                <a:solidFill>
                  <a:schemeClr val="bg2">
                    <a:lumMod val="10000"/>
                  </a:schemeClr>
                </a:solidFill>
              </a:rPr>
              <a:t>Informed,</a:t>
            </a:r>
          </a:p>
          <a:p>
            <a:pPr>
              <a:spcBef>
                <a:spcPct val="0"/>
              </a:spcBef>
              <a:spcAft>
                <a:spcPct val="0"/>
              </a:spcAft>
              <a:buFontTx/>
              <a:buNone/>
            </a:pPr>
            <a:r>
              <a:rPr lang="en-US" altLang="en-US" sz="2400" b="1" dirty="0">
                <a:solidFill>
                  <a:schemeClr val="bg2">
                    <a:lumMod val="10000"/>
                  </a:schemeClr>
                </a:solidFill>
              </a:rPr>
              <a:t>Activated</a:t>
            </a:r>
          </a:p>
          <a:p>
            <a:pPr>
              <a:spcBef>
                <a:spcPct val="0"/>
              </a:spcBef>
              <a:spcAft>
                <a:spcPct val="0"/>
              </a:spcAft>
              <a:buFontTx/>
              <a:buNone/>
            </a:pPr>
            <a:r>
              <a:rPr lang="en-US" altLang="en-US" sz="2400" b="1" dirty="0">
                <a:solidFill>
                  <a:schemeClr val="bg2">
                    <a:lumMod val="10000"/>
                  </a:schemeClr>
                </a:solidFill>
              </a:rPr>
              <a:t>Patient</a:t>
            </a:r>
          </a:p>
        </p:txBody>
      </p:sp>
      <p:sp>
        <p:nvSpPr>
          <p:cNvPr id="622598" name="Rectangle 6"/>
          <p:cNvSpPr>
            <a:spLocks noChangeArrowheads="1"/>
          </p:cNvSpPr>
          <p:nvPr/>
        </p:nvSpPr>
        <p:spPr bwMode="auto">
          <a:xfrm>
            <a:off x="3747604" y="3034990"/>
            <a:ext cx="1577561"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0"/>
              </a:spcBef>
              <a:spcAft>
                <a:spcPct val="0"/>
              </a:spcAft>
              <a:buFontTx/>
              <a:buNone/>
            </a:pPr>
            <a:r>
              <a:rPr lang="en-US" altLang="en-US" sz="2000" b="1" dirty="0">
                <a:solidFill>
                  <a:schemeClr val="bg2">
                    <a:lumMod val="10000"/>
                  </a:schemeClr>
                </a:solidFill>
              </a:rPr>
              <a:t>Productive</a:t>
            </a:r>
          </a:p>
          <a:p>
            <a:pPr>
              <a:spcBef>
                <a:spcPct val="0"/>
              </a:spcBef>
              <a:spcAft>
                <a:spcPct val="0"/>
              </a:spcAft>
              <a:buFontTx/>
              <a:buNone/>
            </a:pPr>
            <a:r>
              <a:rPr lang="en-US" altLang="en-US" sz="2000" b="1" dirty="0">
                <a:solidFill>
                  <a:schemeClr val="bg2">
                    <a:lumMod val="10000"/>
                  </a:schemeClr>
                </a:solidFill>
              </a:rPr>
              <a:t>Interactions</a:t>
            </a:r>
          </a:p>
          <a:p>
            <a:pPr eaLnBrk="1" hangingPunct="1">
              <a:spcBef>
                <a:spcPct val="0"/>
              </a:spcBef>
              <a:spcAft>
                <a:spcPct val="0"/>
              </a:spcAft>
              <a:buFontTx/>
              <a:buNone/>
            </a:pPr>
            <a:endParaRPr lang="en-US" altLang="en-US" sz="2400" b="1" dirty="0"/>
          </a:p>
        </p:txBody>
      </p:sp>
      <p:sp>
        <p:nvSpPr>
          <p:cNvPr id="622599" name="Line 7"/>
          <p:cNvSpPr>
            <a:spLocks noChangeShapeType="1"/>
          </p:cNvSpPr>
          <p:nvPr/>
        </p:nvSpPr>
        <p:spPr bwMode="auto">
          <a:xfrm>
            <a:off x="3348038" y="2967038"/>
            <a:ext cx="2297112"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600" name="Rectangle 8"/>
          <p:cNvSpPr>
            <a:spLocks noChangeArrowheads="1"/>
          </p:cNvSpPr>
          <p:nvPr/>
        </p:nvSpPr>
        <p:spPr bwMode="auto">
          <a:xfrm>
            <a:off x="5956300" y="2951163"/>
            <a:ext cx="1620838"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spcAft>
                <a:spcPct val="0"/>
              </a:spcAft>
              <a:buFontTx/>
              <a:buNone/>
            </a:pPr>
            <a:r>
              <a:rPr lang="en-US" altLang="en-US" sz="2400" b="1" dirty="0">
                <a:solidFill>
                  <a:schemeClr val="bg2">
                    <a:lumMod val="10000"/>
                  </a:schemeClr>
                </a:solidFill>
              </a:rPr>
              <a:t>Prepared</a:t>
            </a:r>
          </a:p>
          <a:p>
            <a:pPr>
              <a:spcBef>
                <a:spcPct val="0"/>
              </a:spcBef>
              <a:spcAft>
                <a:spcPct val="0"/>
              </a:spcAft>
              <a:buFontTx/>
              <a:buNone/>
            </a:pPr>
            <a:r>
              <a:rPr lang="en-US" altLang="en-US" sz="2400" b="1" dirty="0">
                <a:solidFill>
                  <a:schemeClr val="bg2">
                    <a:lumMod val="10000"/>
                  </a:schemeClr>
                </a:solidFill>
              </a:rPr>
              <a:t>Practice </a:t>
            </a:r>
          </a:p>
          <a:p>
            <a:pPr>
              <a:spcBef>
                <a:spcPct val="0"/>
              </a:spcBef>
              <a:spcAft>
                <a:spcPct val="0"/>
              </a:spcAft>
              <a:buFontTx/>
              <a:buNone/>
            </a:pPr>
            <a:r>
              <a:rPr lang="en-US" altLang="en-US" sz="2400" b="1" dirty="0">
                <a:solidFill>
                  <a:schemeClr val="bg2">
                    <a:lumMod val="10000"/>
                  </a:schemeClr>
                </a:solidFill>
              </a:rPr>
              <a:t>Team</a:t>
            </a:r>
            <a:endParaRPr lang="en-US" altLang="en-US" sz="2400" b="1" dirty="0">
              <a:solidFill>
                <a:schemeClr val="bg2">
                  <a:lumMod val="10000"/>
                </a:schemeClr>
              </a:solidFill>
              <a:latin typeface="Times New Roman" panose="02020603050405020304" pitchFamily="18" charset="0"/>
            </a:endParaRPr>
          </a:p>
        </p:txBody>
      </p:sp>
      <p:sp>
        <p:nvSpPr>
          <p:cNvPr id="622601" name="Line 9"/>
          <p:cNvSpPr>
            <a:spLocks noChangeShapeType="1"/>
          </p:cNvSpPr>
          <p:nvPr/>
        </p:nvSpPr>
        <p:spPr bwMode="auto">
          <a:xfrm>
            <a:off x="3352800" y="4038600"/>
            <a:ext cx="2297113"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602732" y="5549591"/>
            <a:ext cx="5951350" cy="276999"/>
          </a:xfrm>
          <a:prstGeom prst="rect">
            <a:avLst/>
          </a:prstGeom>
          <a:noFill/>
        </p:spPr>
        <p:txBody>
          <a:bodyPr wrap="square" rtlCol="0">
            <a:spAutoFit/>
          </a:bodyPr>
          <a:lstStyle/>
          <a:p>
            <a:r>
              <a:rPr lang="en-US" sz="1200" dirty="0" smtClean="0">
                <a:hlinkClick r:id="rId3"/>
              </a:rPr>
              <a:t>http</a:t>
            </a:r>
            <a:r>
              <a:rPr lang="en-US" sz="1200" dirty="0">
                <a:hlinkClick r:id="rId3"/>
              </a:rPr>
              <a:t>://www.improvingchroniccare.org/index.php?p=Presentations_&amp;_Slides&amp;s=397</a:t>
            </a:r>
            <a:endParaRPr lang="en-US" sz="1200" dirty="0"/>
          </a:p>
        </p:txBody>
      </p:sp>
      <p:sp>
        <p:nvSpPr>
          <p:cNvPr id="3" name="TextBox 2"/>
          <p:cNvSpPr txBox="1"/>
          <p:nvPr/>
        </p:nvSpPr>
        <p:spPr>
          <a:xfrm>
            <a:off x="836908" y="5854390"/>
            <a:ext cx="6232965" cy="577081"/>
          </a:xfrm>
          <a:prstGeom prst="rect">
            <a:avLst/>
          </a:prstGeom>
          <a:noFill/>
        </p:spPr>
        <p:txBody>
          <a:bodyPr wrap="square" rtlCol="0">
            <a:spAutoFit/>
          </a:bodyPr>
          <a:lstStyle/>
          <a:p>
            <a:r>
              <a:rPr lang="en-US" sz="1050" dirty="0"/>
              <a:t>"Copyright 1996-2018 The </a:t>
            </a:r>
            <a:r>
              <a:rPr lang="en-US" sz="1050" dirty="0" err="1"/>
              <a:t>MacColl</a:t>
            </a:r>
            <a:r>
              <a:rPr lang="en-US" sz="1050" dirty="0"/>
              <a:t> Center.  The Improving Chronic Illness Care program is supported by The Robert Wood Johnson Foundation, with direction and technical assistance provided by Group Health's </a:t>
            </a:r>
            <a:r>
              <a:rPr lang="en-US" sz="1050" dirty="0" err="1"/>
              <a:t>MacColl</a:t>
            </a:r>
            <a:r>
              <a:rPr lang="en-US" sz="1050" dirty="0"/>
              <a:t> Center for Health Care Innovation".</a:t>
            </a:r>
          </a:p>
        </p:txBody>
      </p:sp>
    </p:spTree>
    <p:extLst>
      <p:ext uri="{BB962C8B-B14F-4D97-AF65-F5344CB8AC3E}">
        <p14:creationId xmlns:p14="http://schemas.microsoft.com/office/powerpoint/2010/main" val="946701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026"/>
          <p:cNvSpPr>
            <a:spLocks noChangeArrowheads="1"/>
          </p:cNvSpPr>
          <p:nvPr/>
        </p:nvSpPr>
        <p:spPr bwMode="auto">
          <a:xfrm>
            <a:off x="457200" y="228600"/>
            <a:ext cx="8686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spcAft>
                <a:spcPct val="0"/>
              </a:spcAft>
              <a:defRPr sz="4600">
                <a:solidFill>
                  <a:schemeClr val="tx1"/>
                </a:solidFill>
                <a:latin typeface="Arial" panose="020B0604020202020204" pitchFamily="34" charset="0"/>
              </a:defRPr>
            </a:lvl1pPr>
            <a:lvl2pPr>
              <a:spcBef>
                <a:spcPct val="0"/>
              </a:spcBef>
              <a:spcAft>
                <a:spcPct val="0"/>
              </a:spcAft>
              <a:defRPr sz="4600">
                <a:solidFill>
                  <a:schemeClr val="tx1"/>
                </a:solidFill>
                <a:latin typeface="Arial" panose="020B0604020202020204" pitchFamily="34" charset="0"/>
              </a:defRPr>
            </a:lvl2pPr>
            <a:lvl3pPr>
              <a:spcBef>
                <a:spcPct val="0"/>
              </a:spcBef>
              <a:spcAft>
                <a:spcPct val="0"/>
              </a:spcAft>
              <a:defRPr sz="4600">
                <a:solidFill>
                  <a:schemeClr val="tx1"/>
                </a:solidFill>
                <a:latin typeface="Arial" panose="020B0604020202020204" pitchFamily="34" charset="0"/>
              </a:defRPr>
            </a:lvl3pPr>
            <a:lvl4pPr>
              <a:spcBef>
                <a:spcPct val="0"/>
              </a:spcBef>
              <a:spcAft>
                <a:spcPct val="0"/>
              </a:spcAft>
              <a:defRPr sz="4600">
                <a:solidFill>
                  <a:schemeClr val="tx1"/>
                </a:solidFill>
                <a:latin typeface="Arial" panose="020B0604020202020204" pitchFamily="34" charset="0"/>
              </a:defRPr>
            </a:lvl4pPr>
            <a:lvl5pPr>
              <a:spcBef>
                <a:spcPct val="0"/>
              </a:spcBef>
              <a:spcAft>
                <a:spcPct val="0"/>
              </a:spcAft>
              <a:defRPr sz="4600">
                <a:solidFill>
                  <a:schemeClr val="tx1"/>
                </a:solidFill>
                <a:latin typeface="Arial" panose="020B0604020202020204" pitchFamily="34" charset="0"/>
              </a:defRPr>
            </a:lvl5pPr>
            <a:lvl6pPr marL="457200" eaLnBrk="0" fontAlgn="base" hangingPunct="0">
              <a:spcBef>
                <a:spcPct val="0"/>
              </a:spcBef>
              <a:spcAft>
                <a:spcPct val="0"/>
              </a:spcAft>
              <a:defRPr sz="4600">
                <a:solidFill>
                  <a:schemeClr val="tx1"/>
                </a:solidFill>
                <a:latin typeface="Arial" panose="020B0604020202020204" pitchFamily="34" charset="0"/>
              </a:defRPr>
            </a:lvl6pPr>
            <a:lvl7pPr marL="914400" eaLnBrk="0" fontAlgn="base" hangingPunct="0">
              <a:spcBef>
                <a:spcPct val="0"/>
              </a:spcBef>
              <a:spcAft>
                <a:spcPct val="0"/>
              </a:spcAft>
              <a:defRPr sz="4600">
                <a:solidFill>
                  <a:schemeClr val="tx1"/>
                </a:solidFill>
                <a:latin typeface="Arial" panose="020B0604020202020204" pitchFamily="34" charset="0"/>
              </a:defRPr>
            </a:lvl7pPr>
            <a:lvl8pPr marL="1371600" eaLnBrk="0" fontAlgn="base" hangingPunct="0">
              <a:spcBef>
                <a:spcPct val="0"/>
              </a:spcBef>
              <a:spcAft>
                <a:spcPct val="0"/>
              </a:spcAft>
              <a:defRPr sz="4600">
                <a:solidFill>
                  <a:schemeClr val="tx1"/>
                </a:solidFill>
                <a:latin typeface="Arial" panose="020B0604020202020204" pitchFamily="34" charset="0"/>
              </a:defRPr>
            </a:lvl8pPr>
            <a:lvl9pPr marL="1828800" eaLnBrk="0" fontAlgn="base" hangingPunct="0">
              <a:spcBef>
                <a:spcPct val="0"/>
              </a:spcBef>
              <a:spcAft>
                <a:spcPct val="0"/>
              </a:spcAft>
              <a:defRPr sz="4600">
                <a:solidFill>
                  <a:schemeClr val="tx1"/>
                </a:solidFill>
                <a:latin typeface="Arial" panose="020B0604020202020204" pitchFamily="34" charset="0"/>
              </a:defRPr>
            </a:lvl9pPr>
          </a:lstStyle>
          <a:p>
            <a:pPr>
              <a:buFontTx/>
              <a:buNone/>
            </a:pPr>
            <a:r>
              <a:rPr lang="en-US" altLang="en-US" sz="3600" dirty="0">
                <a:solidFill>
                  <a:schemeClr val="accent2"/>
                </a:solidFill>
              </a:rPr>
              <a:t>What characterizes </a:t>
            </a:r>
            <a:r>
              <a:rPr lang="en-US" altLang="en-US" sz="3600" dirty="0" smtClean="0">
                <a:solidFill>
                  <a:schemeClr val="accent2"/>
                </a:solidFill>
              </a:rPr>
              <a:t>an </a:t>
            </a:r>
            <a:r>
              <a:rPr lang="en-US" altLang="en-US" sz="3600" dirty="0">
                <a:solidFill>
                  <a:schemeClr val="accent2"/>
                </a:solidFill>
              </a:rPr>
              <a:t>“informed, activated” patient?</a:t>
            </a:r>
          </a:p>
        </p:txBody>
      </p:sp>
      <p:sp>
        <p:nvSpPr>
          <p:cNvPr id="232451" name="Oval 1027"/>
          <p:cNvSpPr>
            <a:spLocks noChangeArrowheads="1"/>
          </p:cNvSpPr>
          <p:nvPr/>
        </p:nvSpPr>
        <p:spPr bwMode="auto">
          <a:xfrm>
            <a:off x="3200400" y="2133600"/>
            <a:ext cx="2349500" cy="1447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453" name="Text Box 1029"/>
          <p:cNvSpPr txBox="1">
            <a:spLocks noChangeArrowheads="1"/>
          </p:cNvSpPr>
          <p:nvPr/>
        </p:nvSpPr>
        <p:spPr bwMode="auto">
          <a:xfrm>
            <a:off x="1276936" y="3578880"/>
            <a:ext cx="662546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buFontTx/>
              <a:buNone/>
            </a:pPr>
            <a:r>
              <a:rPr lang="en-US" altLang="en-US" sz="2400" dirty="0">
                <a:solidFill>
                  <a:schemeClr val="bg2">
                    <a:lumMod val="10000"/>
                  </a:schemeClr>
                </a:solidFill>
              </a:rPr>
              <a:t>Patient understands the disease process, </a:t>
            </a:r>
          </a:p>
          <a:p>
            <a:pPr algn="ctr">
              <a:spcBef>
                <a:spcPct val="0"/>
              </a:spcBef>
              <a:spcAft>
                <a:spcPct val="0"/>
              </a:spcAft>
              <a:buFontTx/>
              <a:buNone/>
            </a:pPr>
            <a:r>
              <a:rPr lang="en-US" altLang="en-US" sz="2400" dirty="0">
                <a:solidFill>
                  <a:schemeClr val="bg2">
                    <a:lumMod val="10000"/>
                  </a:schemeClr>
                </a:solidFill>
              </a:rPr>
              <a:t>and realizes his/her role as the daily self manager. </a:t>
            </a:r>
          </a:p>
          <a:p>
            <a:pPr algn="ctr">
              <a:spcBef>
                <a:spcPct val="0"/>
              </a:spcBef>
              <a:spcAft>
                <a:spcPct val="0"/>
              </a:spcAft>
              <a:buFontTx/>
              <a:buNone/>
            </a:pPr>
            <a:r>
              <a:rPr lang="en-US" altLang="en-US" sz="2400" dirty="0">
                <a:solidFill>
                  <a:schemeClr val="bg2">
                    <a:lumMod val="10000"/>
                  </a:schemeClr>
                </a:solidFill>
              </a:rPr>
              <a:t>Family and caregivers are engaged in the patient’s </a:t>
            </a:r>
          </a:p>
          <a:p>
            <a:pPr algn="ctr">
              <a:spcBef>
                <a:spcPct val="0"/>
              </a:spcBef>
              <a:spcAft>
                <a:spcPct val="0"/>
              </a:spcAft>
              <a:buFontTx/>
              <a:buNone/>
            </a:pPr>
            <a:r>
              <a:rPr lang="en-US" altLang="en-US" sz="2400" dirty="0">
                <a:solidFill>
                  <a:schemeClr val="bg2">
                    <a:lumMod val="10000"/>
                  </a:schemeClr>
                </a:solidFill>
              </a:rPr>
              <a:t>self-management. </a:t>
            </a:r>
            <a:r>
              <a:rPr lang="en-US" altLang="en-US" sz="2400" dirty="0" smtClean="0">
                <a:solidFill>
                  <a:schemeClr val="bg2">
                    <a:lumMod val="10000"/>
                  </a:schemeClr>
                </a:solidFill>
              </a:rPr>
              <a:t>The </a:t>
            </a:r>
            <a:r>
              <a:rPr lang="en-US" altLang="en-US" sz="2400" dirty="0">
                <a:solidFill>
                  <a:schemeClr val="bg2">
                    <a:lumMod val="10000"/>
                  </a:schemeClr>
                </a:solidFill>
              </a:rPr>
              <a:t>provider is viewed </a:t>
            </a:r>
          </a:p>
          <a:p>
            <a:pPr algn="ctr">
              <a:spcBef>
                <a:spcPct val="0"/>
              </a:spcBef>
              <a:spcAft>
                <a:spcPct val="0"/>
              </a:spcAft>
              <a:buFontTx/>
              <a:buNone/>
            </a:pPr>
            <a:r>
              <a:rPr lang="en-US" altLang="en-US" sz="2400" dirty="0">
                <a:solidFill>
                  <a:schemeClr val="bg2">
                    <a:lumMod val="10000"/>
                  </a:schemeClr>
                </a:solidFill>
              </a:rPr>
              <a:t>as a guide on the side, not the sage on the stage! </a:t>
            </a:r>
          </a:p>
        </p:txBody>
      </p:sp>
      <p:sp>
        <p:nvSpPr>
          <p:cNvPr id="232454" name="Rectangle 1030"/>
          <p:cNvSpPr>
            <a:spLocks noChangeArrowheads="1"/>
          </p:cNvSpPr>
          <p:nvPr/>
        </p:nvSpPr>
        <p:spPr bwMode="auto">
          <a:xfrm>
            <a:off x="3581400" y="2286000"/>
            <a:ext cx="144597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0"/>
              </a:spcBef>
              <a:spcAft>
                <a:spcPct val="0"/>
              </a:spcAft>
              <a:buFontTx/>
              <a:buNone/>
            </a:pPr>
            <a:r>
              <a:rPr lang="en-US" altLang="en-US" sz="2400" b="1" dirty="0">
                <a:solidFill>
                  <a:schemeClr val="bg2">
                    <a:lumMod val="10000"/>
                  </a:schemeClr>
                </a:solidFill>
              </a:rPr>
              <a:t>Informed,</a:t>
            </a:r>
          </a:p>
          <a:p>
            <a:pPr>
              <a:spcBef>
                <a:spcPct val="0"/>
              </a:spcBef>
              <a:spcAft>
                <a:spcPct val="0"/>
              </a:spcAft>
              <a:buFontTx/>
              <a:buNone/>
            </a:pPr>
            <a:r>
              <a:rPr lang="en-US" altLang="en-US" sz="2400" b="1" dirty="0">
                <a:solidFill>
                  <a:schemeClr val="bg2">
                    <a:lumMod val="10000"/>
                  </a:schemeClr>
                </a:solidFill>
              </a:rPr>
              <a:t>Activated</a:t>
            </a:r>
          </a:p>
          <a:p>
            <a:pPr>
              <a:spcBef>
                <a:spcPct val="0"/>
              </a:spcBef>
              <a:spcAft>
                <a:spcPct val="0"/>
              </a:spcAft>
              <a:buFontTx/>
              <a:buNone/>
            </a:pPr>
            <a:r>
              <a:rPr lang="en-US" altLang="en-US" sz="2400" b="1" dirty="0">
                <a:solidFill>
                  <a:schemeClr val="bg2">
                    <a:lumMod val="10000"/>
                  </a:schemeClr>
                </a:solidFill>
              </a:rPr>
              <a:t>Patient</a:t>
            </a:r>
          </a:p>
        </p:txBody>
      </p:sp>
      <p:sp>
        <p:nvSpPr>
          <p:cNvPr id="4" name="TextBox 3"/>
          <p:cNvSpPr txBox="1"/>
          <p:nvPr/>
        </p:nvSpPr>
        <p:spPr>
          <a:xfrm>
            <a:off x="365717" y="5740838"/>
            <a:ext cx="7036231" cy="261610"/>
          </a:xfrm>
          <a:prstGeom prst="rect">
            <a:avLst/>
          </a:prstGeom>
          <a:noFill/>
        </p:spPr>
        <p:txBody>
          <a:bodyPr wrap="square" rtlCol="0">
            <a:spAutoFit/>
          </a:bodyPr>
          <a:lstStyle/>
          <a:p>
            <a:r>
              <a:rPr lang="en-US" sz="1100" dirty="0">
                <a:hlinkClick r:id="rId3"/>
              </a:rPr>
              <a:t>http://www.improvingchroniccare.org/index.php?p=Presentations_&amp;_Slides&amp;s=397</a:t>
            </a:r>
            <a:endParaRPr lang="en-US" sz="1100" dirty="0"/>
          </a:p>
        </p:txBody>
      </p:sp>
      <p:sp>
        <p:nvSpPr>
          <p:cNvPr id="2" name="TextBox 1"/>
          <p:cNvSpPr txBox="1"/>
          <p:nvPr/>
        </p:nvSpPr>
        <p:spPr>
          <a:xfrm>
            <a:off x="560934" y="5918025"/>
            <a:ext cx="5986691" cy="507831"/>
          </a:xfrm>
          <a:prstGeom prst="rect">
            <a:avLst/>
          </a:prstGeom>
          <a:noFill/>
        </p:spPr>
        <p:txBody>
          <a:bodyPr wrap="square" rtlCol="0">
            <a:spAutoFit/>
          </a:bodyPr>
          <a:lstStyle/>
          <a:p>
            <a:r>
              <a:rPr lang="en-US" sz="900" dirty="0"/>
              <a:t>"Copyright 1996-2018 The </a:t>
            </a:r>
            <a:r>
              <a:rPr lang="en-US" sz="900" dirty="0" err="1"/>
              <a:t>MacColl</a:t>
            </a:r>
            <a:r>
              <a:rPr lang="en-US" sz="900" dirty="0"/>
              <a:t> Center.  The Improving Chronic Illness Care program is supported by The Robert Wood Johnson Foundation, with direction and technical assistance provided by Group Health's </a:t>
            </a:r>
            <a:r>
              <a:rPr lang="en-US" sz="900" dirty="0" err="1"/>
              <a:t>MacColl</a:t>
            </a:r>
            <a:r>
              <a:rPr lang="en-US" sz="900" dirty="0"/>
              <a:t> Center for Health Care Innovation".</a:t>
            </a:r>
          </a:p>
        </p:txBody>
      </p:sp>
    </p:spTree>
    <p:extLst>
      <p:ext uri="{BB962C8B-B14F-4D97-AF65-F5344CB8AC3E}">
        <p14:creationId xmlns:p14="http://schemas.microsoft.com/office/powerpoint/2010/main" val="3524139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026"/>
          <p:cNvSpPr>
            <a:spLocks noGrp="1" noChangeArrowheads="1"/>
          </p:cNvSpPr>
          <p:nvPr>
            <p:ph type="title"/>
          </p:nvPr>
        </p:nvSpPr>
        <p:spPr>
          <a:xfrm>
            <a:off x="457200" y="228600"/>
            <a:ext cx="8686800" cy="1295400"/>
          </a:xfrm>
        </p:spPr>
        <p:txBody>
          <a:bodyPr/>
          <a:lstStyle/>
          <a:p>
            <a:r>
              <a:rPr lang="en-US" altLang="en-US" sz="3600" dirty="0">
                <a:solidFill>
                  <a:schemeClr val="accent2"/>
                </a:solidFill>
              </a:rPr>
              <a:t>What characterizes a “prepared” practice team?</a:t>
            </a:r>
          </a:p>
        </p:txBody>
      </p:sp>
      <p:sp>
        <p:nvSpPr>
          <p:cNvPr id="209923" name="Oval 1027"/>
          <p:cNvSpPr>
            <a:spLocks noChangeArrowheads="1"/>
          </p:cNvSpPr>
          <p:nvPr/>
        </p:nvSpPr>
        <p:spPr bwMode="auto">
          <a:xfrm>
            <a:off x="2985247" y="2041685"/>
            <a:ext cx="2349500" cy="1447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24" name="Rectangle 1028"/>
          <p:cNvSpPr>
            <a:spLocks noChangeArrowheads="1"/>
          </p:cNvSpPr>
          <p:nvPr/>
        </p:nvSpPr>
        <p:spPr bwMode="auto">
          <a:xfrm>
            <a:off x="3657600" y="2286000"/>
            <a:ext cx="1828800"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spcAft>
                <a:spcPct val="0"/>
              </a:spcAft>
              <a:buFontTx/>
              <a:buNone/>
            </a:pPr>
            <a:r>
              <a:rPr lang="en-US" altLang="en-US" sz="2400" b="1" dirty="0">
                <a:solidFill>
                  <a:schemeClr val="bg2">
                    <a:lumMod val="10000"/>
                  </a:schemeClr>
                </a:solidFill>
              </a:rPr>
              <a:t>Prepared</a:t>
            </a:r>
          </a:p>
          <a:p>
            <a:pPr>
              <a:spcBef>
                <a:spcPct val="0"/>
              </a:spcBef>
              <a:spcAft>
                <a:spcPct val="0"/>
              </a:spcAft>
              <a:buFontTx/>
              <a:buNone/>
            </a:pPr>
            <a:r>
              <a:rPr lang="en-US" altLang="en-US" sz="2400" b="1" dirty="0">
                <a:solidFill>
                  <a:schemeClr val="bg2">
                    <a:lumMod val="10000"/>
                  </a:schemeClr>
                </a:solidFill>
              </a:rPr>
              <a:t>Practice </a:t>
            </a:r>
          </a:p>
          <a:p>
            <a:pPr>
              <a:spcBef>
                <a:spcPct val="0"/>
              </a:spcBef>
              <a:spcAft>
                <a:spcPct val="0"/>
              </a:spcAft>
              <a:buFontTx/>
              <a:buNone/>
            </a:pPr>
            <a:r>
              <a:rPr lang="en-US" altLang="en-US" sz="2400" b="1" dirty="0">
                <a:solidFill>
                  <a:schemeClr val="bg2">
                    <a:lumMod val="10000"/>
                  </a:schemeClr>
                </a:solidFill>
              </a:rPr>
              <a:t>Team</a:t>
            </a:r>
            <a:endParaRPr lang="en-US" altLang="en-US" sz="2400" b="1" dirty="0">
              <a:solidFill>
                <a:schemeClr val="bg2">
                  <a:lumMod val="10000"/>
                </a:schemeClr>
              </a:solidFill>
              <a:latin typeface="Times New Roman" panose="02020603050405020304" pitchFamily="18" charset="0"/>
            </a:endParaRPr>
          </a:p>
        </p:txBody>
      </p:sp>
      <p:sp>
        <p:nvSpPr>
          <p:cNvPr id="209925" name="Text Box 1029"/>
          <p:cNvSpPr txBox="1">
            <a:spLocks noChangeArrowheads="1"/>
          </p:cNvSpPr>
          <p:nvPr/>
        </p:nvSpPr>
        <p:spPr bwMode="auto">
          <a:xfrm>
            <a:off x="1372436" y="3622675"/>
            <a:ext cx="6005427"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buFontTx/>
              <a:buNone/>
            </a:pPr>
            <a:r>
              <a:rPr lang="en-US" altLang="en-US" sz="2400" dirty="0">
                <a:solidFill>
                  <a:schemeClr val="bg2">
                    <a:lumMod val="10000"/>
                  </a:schemeClr>
                </a:solidFill>
              </a:rPr>
              <a:t>At the time of the visit, they have the patient </a:t>
            </a:r>
          </a:p>
          <a:p>
            <a:pPr algn="ctr">
              <a:spcBef>
                <a:spcPct val="0"/>
              </a:spcBef>
              <a:spcAft>
                <a:spcPct val="0"/>
              </a:spcAft>
              <a:buFontTx/>
              <a:buNone/>
            </a:pPr>
            <a:r>
              <a:rPr lang="en-US" altLang="en-US" sz="2400" dirty="0">
                <a:solidFill>
                  <a:schemeClr val="bg2">
                    <a:lumMod val="10000"/>
                  </a:schemeClr>
                </a:solidFill>
              </a:rPr>
              <a:t>information, decision support, people, </a:t>
            </a:r>
          </a:p>
          <a:p>
            <a:pPr algn="ctr">
              <a:spcBef>
                <a:spcPct val="0"/>
              </a:spcBef>
              <a:spcAft>
                <a:spcPct val="0"/>
              </a:spcAft>
              <a:buFontTx/>
              <a:buNone/>
            </a:pPr>
            <a:r>
              <a:rPr lang="en-US" altLang="en-US" sz="2400" dirty="0">
                <a:solidFill>
                  <a:schemeClr val="bg2">
                    <a:lumMod val="10000"/>
                  </a:schemeClr>
                </a:solidFill>
              </a:rPr>
              <a:t>equipment, and time required to deliver </a:t>
            </a:r>
          </a:p>
          <a:p>
            <a:pPr algn="ctr">
              <a:spcBef>
                <a:spcPct val="0"/>
              </a:spcBef>
              <a:spcAft>
                <a:spcPct val="0"/>
              </a:spcAft>
              <a:buFontTx/>
              <a:buNone/>
            </a:pPr>
            <a:r>
              <a:rPr lang="en-US" altLang="en-US" sz="2400" dirty="0">
                <a:solidFill>
                  <a:schemeClr val="bg2">
                    <a:lumMod val="10000"/>
                  </a:schemeClr>
                </a:solidFill>
              </a:rPr>
              <a:t>evidence-based clinical management and</a:t>
            </a:r>
          </a:p>
          <a:p>
            <a:pPr algn="ctr">
              <a:spcBef>
                <a:spcPct val="0"/>
              </a:spcBef>
              <a:spcAft>
                <a:spcPct val="0"/>
              </a:spcAft>
              <a:buFontTx/>
              <a:buNone/>
            </a:pPr>
            <a:r>
              <a:rPr lang="en-US" altLang="en-US" sz="2400" dirty="0">
                <a:solidFill>
                  <a:schemeClr val="bg2">
                    <a:lumMod val="10000"/>
                  </a:schemeClr>
                </a:solidFill>
              </a:rPr>
              <a:t> self-management support </a:t>
            </a:r>
          </a:p>
          <a:p>
            <a:pPr algn="ctr">
              <a:spcBef>
                <a:spcPct val="0"/>
              </a:spcBef>
              <a:spcAft>
                <a:spcPct val="0"/>
              </a:spcAft>
              <a:buFontTx/>
              <a:buNone/>
            </a:pPr>
            <a:endParaRPr lang="en-US" altLang="en-US" b="1" dirty="0">
              <a:latin typeface="Times New Roman" panose="02020603050405020304" pitchFamily="18" charset="0"/>
            </a:endParaRPr>
          </a:p>
        </p:txBody>
      </p:sp>
      <p:sp>
        <p:nvSpPr>
          <p:cNvPr id="2" name="TextBox 1"/>
          <p:cNvSpPr txBox="1"/>
          <p:nvPr/>
        </p:nvSpPr>
        <p:spPr>
          <a:xfrm>
            <a:off x="802888" y="5787483"/>
            <a:ext cx="6177775" cy="507831"/>
          </a:xfrm>
          <a:prstGeom prst="rect">
            <a:avLst/>
          </a:prstGeom>
          <a:noFill/>
        </p:spPr>
        <p:txBody>
          <a:bodyPr wrap="square" rtlCol="0">
            <a:spAutoFit/>
          </a:bodyPr>
          <a:lstStyle/>
          <a:p>
            <a:r>
              <a:rPr lang="en-US" sz="900" dirty="0"/>
              <a:t>"Copyright 1996-2018 The </a:t>
            </a:r>
            <a:r>
              <a:rPr lang="en-US" sz="900" dirty="0" err="1"/>
              <a:t>MacColl</a:t>
            </a:r>
            <a:r>
              <a:rPr lang="en-US" sz="900" dirty="0"/>
              <a:t> Center.  The Improving Chronic Illness Care program is supported by The Robert Wood Johnson Foundation, with direction and technical assistance provided by Group Health's </a:t>
            </a:r>
            <a:r>
              <a:rPr lang="en-US" sz="900" dirty="0" err="1"/>
              <a:t>MacColl</a:t>
            </a:r>
            <a:r>
              <a:rPr lang="en-US" sz="900" dirty="0"/>
              <a:t> Center for Health Care Innovation".</a:t>
            </a:r>
          </a:p>
        </p:txBody>
      </p:sp>
      <p:sp>
        <p:nvSpPr>
          <p:cNvPr id="3" name="TextBox 2"/>
          <p:cNvSpPr txBox="1"/>
          <p:nvPr/>
        </p:nvSpPr>
        <p:spPr>
          <a:xfrm>
            <a:off x="802888" y="5680547"/>
            <a:ext cx="4928839" cy="230832"/>
          </a:xfrm>
          <a:prstGeom prst="rect">
            <a:avLst/>
          </a:prstGeom>
          <a:noFill/>
        </p:spPr>
        <p:txBody>
          <a:bodyPr wrap="square" rtlCol="0">
            <a:spAutoFit/>
          </a:bodyPr>
          <a:lstStyle/>
          <a:p>
            <a:r>
              <a:rPr lang="en-US" sz="900" dirty="0">
                <a:hlinkClick r:id="rId3"/>
              </a:rPr>
              <a:t>http://www.improvingchroniccare.org/index.php?p=Presentations_&amp;_Slides&amp;s=397</a:t>
            </a:r>
            <a:endParaRPr lang="en-US" sz="900" dirty="0"/>
          </a:p>
        </p:txBody>
      </p:sp>
    </p:spTree>
    <p:extLst>
      <p:ext uri="{BB962C8B-B14F-4D97-AF65-F5344CB8AC3E}">
        <p14:creationId xmlns:p14="http://schemas.microsoft.com/office/powerpoint/2010/main" val="3096022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solidFill>
                  <a:schemeClr val="bg2">
                    <a:lumMod val="10000"/>
                  </a:schemeClr>
                </a:solidFill>
              </a:rPr>
              <a:t>Introduction</a:t>
            </a:r>
          </a:p>
          <a:p>
            <a:r>
              <a:rPr lang="en-US" dirty="0" smtClean="0">
                <a:solidFill>
                  <a:schemeClr val="bg2">
                    <a:lumMod val="10000"/>
                  </a:schemeClr>
                </a:solidFill>
              </a:rPr>
              <a:t>Self-Management</a:t>
            </a:r>
          </a:p>
          <a:p>
            <a:r>
              <a:rPr lang="en-US" dirty="0" smtClean="0">
                <a:solidFill>
                  <a:schemeClr val="bg2">
                    <a:lumMod val="10000"/>
                  </a:schemeClr>
                </a:solidFill>
              </a:rPr>
              <a:t>Chronic Illness and Self-Management </a:t>
            </a:r>
          </a:p>
          <a:p>
            <a:r>
              <a:rPr lang="en-US" dirty="0" smtClean="0">
                <a:solidFill>
                  <a:schemeClr val="bg2">
                    <a:lumMod val="10000"/>
                  </a:schemeClr>
                </a:solidFill>
              </a:rPr>
              <a:t>Motivational Interviewing</a:t>
            </a:r>
          </a:p>
          <a:p>
            <a:r>
              <a:rPr lang="en-US" dirty="0" smtClean="0">
                <a:solidFill>
                  <a:schemeClr val="bg2">
                    <a:lumMod val="10000"/>
                  </a:schemeClr>
                </a:solidFill>
              </a:rPr>
              <a:t>Team Based Care and Self-Management</a:t>
            </a:r>
          </a:p>
          <a:p>
            <a:r>
              <a:rPr lang="en-US" dirty="0" smtClean="0">
                <a:solidFill>
                  <a:schemeClr val="bg2">
                    <a:lumMod val="10000"/>
                  </a:schemeClr>
                </a:solidFill>
              </a:rPr>
              <a:t>Action Planning and Problem Solving</a:t>
            </a:r>
          </a:p>
          <a:p>
            <a:r>
              <a:rPr lang="en-US" dirty="0" smtClean="0">
                <a:solidFill>
                  <a:schemeClr val="bg2">
                    <a:lumMod val="10000"/>
                  </a:schemeClr>
                </a:solidFill>
              </a:rPr>
              <a:t>Billing and Sustainability</a:t>
            </a:r>
            <a:endParaRPr lang="en-US" dirty="0">
              <a:solidFill>
                <a:schemeClr val="bg2">
                  <a:lumMod val="10000"/>
                </a:schemeClr>
              </a:solidFill>
            </a:endParaRPr>
          </a:p>
        </p:txBody>
      </p:sp>
    </p:spTree>
    <p:extLst>
      <p:ext uri="{BB962C8B-B14F-4D97-AF65-F5344CB8AC3E}">
        <p14:creationId xmlns:p14="http://schemas.microsoft.com/office/powerpoint/2010/main" val="1367927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685800"/>
            <a:ext cx="7886700" cy="1004888"/>
          </a:xfrm>
        </p:spPr>
        <p:txBody>
          <a:bodyPr/>
          <a:lstStyle/>
          <a:p>
            <a:endParaRPr lang="en-US" dirty="0"/>
          </a:p>
        </p:txBody>
      </p:sp>
      <p:sp>
        <p:nvSpPr>
          <p:cNvPr id="5" name="Content Placeholder 4"/>
          <p:cNvSpPr>
            <a:spLocks noGrp="1"/>
          </p:cNvSpPr>
          <p:nvPr>
            <p:ph idx="1"/>
          </p:nvPr>
        </p:nvSpPr>
        <p:spPr>
          <a:xfrm>
            <a:off x="759279" y="1825625"/>
            <a:ext cx="7886700" cy="3789984"/>
          </a:xfrm>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64" y="685800"/>
            <a:ext cx="7251700" cy="5486400"/>
          </a:xfrm>
          <a:prstGeom prst="rect">
            <a:avLst/>
          </a:prstGeom>
        </p:spPr>
      </p:pic>
      <p:sp>
        <p:nvSpPr>
          <p:cNvPr id="6" name="TextBox 5"/>
          <p:cNvSpPr txBox="1"/>
          <p:nvPr/>
        </p:nvSpPr>
        <p:spPr>
          <a:xfrm>
            <a:off x="0" y="181531"/>
            <a:ext cx="8993688" cy="646331"/>
          </a:xfrm>
          <a:prstGeom prst="rect">
            <a:avLst/>
          </a:prstGeom>
          <a:noFill/>
        </p:spPr>
        <p:txBody>
          <a:bodyPr wrap="square" rtlCol="0">
            <a:spAutoFit/>
          </a:bodyPr>
          <a:lstStyle/>
          <a:p>
            <a:r>
              <a:rPr lang="en-US" sz="3600" dirty="0" smtClean="0">
                <a:solidFill>
                  <a:schemeClr val="accent2"/>
                </a:solidFill>
              </a:rPr>
              <a:t>The 5 As of Self-Management Behavior Change</a:t>
            </a:r>
            <a:endParaRPr lang="en-US" sz="3600" dirty="0">
              <a:solidFill>
                <a:schemeClr val="accent2"/>
              </a:solidFill>
            </a:endParaRPr>
          </a:p>
        </p:txBody>
      </p:sp>
    </p:spTree>
    <p:extLst>
      <p:ext uri="{BB962C8B-B14F-4D97-AF65-F5344CB8AC3E}">
        <p14:creationId xmlns:p14="http://schemas.microsoft.com/office/powerpoint/2010/main" val="775432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a:t>
            </a:r>
            <a:r>
              <a:rPr lang="en-US" sz="3600" dirty="0" smtClean="0">
                <a:solidFill>
                  <a:schemeClr val="accent1">
                    <a:lumMod val="75000"/>
                  </a:schemeClr>
                </a:solidFill>
              </a:rPr>
              <a:t>Self-Management is inevitable</a:t>
            </a:r>
            <a:r>
              <a:rPr lang="en-US" sz="3600" dirty="0" smtClean="0"/>
              <a:t>”</a:t>
            </a:r>
          </a:p>
          <a:p>
            <a:pPr marL="0" indent="0">
              <a:buNone/>
            </a:pPr>
            <a:endParaRPr lang="en-US" dirty="0"/>
          </a:p>
          <a:p>
            <a:pPr marL="0" indent="0">
              <a:buNone/>
            </a:pPr>
            <a:r>
              <a:rPr lang="en-US" dirty="0" smtClean="0"/>
              <a:t>				T. </a:t>
            </a:r>
            <a:r>
              <a:rPr lang="en-US" dirty="0" err="1" smtClean="0"/>
              <a:t>Bodenheimer</a:t>
            </a:r>
            <a:r>
              <a:rPr lang="en-US" dirty="0" smtClean="0"/>
              <a:t>, MD</a:t>
            </a:r>
            <a:endParaRPr lang="en-US" dirty="0"/>
          </a:p>
        </p:txBody>
      </p:sp>
    </p:spTree>
    <p:extLst>
      <p:ext uri="{BB962C8B-B14F-4D97-AF65-F5344CB8AC3E}">
        <p14:creationId xmlns:p14="http://schemas.microsoft.com/office/powerpoint/2010/main" val="1851428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000" dirty="0" smtClean="0">
              <a:solidFill>
                <a:schemeClr val="accent2"/>
              </a:solidFill>
            </a:endParaRPr>
          </a:p>
          <a:p>
            <a:pPr marL="0" indent="0" algn="ctr">
              <a:buNone/>
            </a:pPr>
            <a:r>
              <a:rPr lang="en-US" sz="3600" dirty="0" smtClean="0">
                <a:solidFill>
                  <a:schemeClr val="accent2"/>
                </a:solidFill>
              </a:rPr>
              <a:t>Motivational Interviewing</a:t>
            </a:r>
            <a:endParaRPr lang="en-US" sz="3600" dirty="0">
              <a:solidFill>
                <a:schemeClr val="accent2"/>
              </a:solidFill>
            </a:endParaRPr>
          </a:p>
          <a:p>
            <a:pPr marL="0" indent="0" algn="ctr">
              <a:buNone/>
            </a:pPr>
            <a:endParaRPr lang="en-US" sz="4000" dirty="0" smtClean="0">
              <a:solidFill>
                <a:schemeClr val="accent2"/>
              </a:solidFill>
            </a:endParaRPr>
          </a:p>
          <a:p>
            <a:pPr marL="0" indent="0" algn="ctr">
              <a:buNone/>
            </a:pPr>
            <a:r>
              <a:rPr lang="en-US" dirty="0" smtClean="0">
                <a:solidFill>
                  <a:schemeClr val="accent2"/>
                </a:solidFill>
              </a:rPr>
              <a:t>Having conversations with patients…</a:t>
            </a:r>
            <a:endParaRPr lang="en-US" dirty="0">
              <a:solidFill>
                <a:schemeClr val="accent2"/>
              </a:solidFill>
            </a:endParaRPr>
          </a:p>
        </p:txBody>
      </p:sp>
    </p:spTree>
    <p:extLst>
      <p:ext uri="{BB962C8B-B14F-4D97-AF65-F5344CB8AC3E}">
        <p14:creationId xmlns:p14="http://schemas.microsoft.com/office/powerpoint/2010/main" val="3542014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US" altLang="en-US" b="1" dirty="0" smtClean="0"/>
              <a:t>Ruler Line Up           </a:t>
            </a:r>
            <a:r>
              <a:rPr lang="en-US" altLang="en-US" sz="2400" b="1" dirty="0" smtClean="0"/>
              <a:t>Activity #2</a:t>
            </a:r>
          </a:p>
        </p:txBody>
      </p:sp>
      <p:graphicFrame>
        <p:nvGraphicFramePr>
          <p:cNvPr id="4" name="Content Placeholder 3"/>
          <p:cNvGraphicFramePr>
            <a:graphicFrameLocks noGrp="1"/>
          </p:cNvGraphicFramePr>
          <p:nvPr>
            <p:ph idx="1"/>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903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177" y="1041321"/>
            <a:ext cx="7886700" cy="1325563"/>
          </a:xfrm>
        </p:spPr>
        <p:txBody>
          <a:bodyPr/>
          <a:lstStyle/>
          <a:p>
            <a:r>
              <a:rPr lang="en-US" dirty="0" smtClean="0"/>
              <a:t> Learning Objectives:</a:t>
            </a:r>
            <a:br>
              <a:rPr lang="en-US" dirty="0" smtClean="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solidFill>
                  <a:schemeClr val="bg2">
                    <a:lumMod val="10000"/>
                  </a:schemeClr>
                </a:solidFill>
              </a:rPr>
              <a:t>Provide an understanding of the MI spirit</a:t>
            </a:r>
          </a:p>
          <a:p>
            <a:r>
              <a:rPr lang="en-US" dirty="0" smtClean="0">
                <a:solidFill>
                  <a:schemeClr val="bg2">
                    <a:lumMod val="10000"/>
                  </a:schemeClr>
                </a:solidFill>
              </a:rPr>
              <a:t>Illustrate </a:t>
            </a:r>
            <a:r>
              <a:rPr lang="en-US" dirty="0">
                <a:solidFill>
                  <a:schemeClr val="bg2">
                    <a:lumMod val="10000"/>
                  </a:schemeClr>
                </a:solidFill>
              </a:rPr>
              <a:t>how </a:t>
            </a:r>
            <a:r>
              <a:rPr lang="en-US" dirty="0" smtClean="0">
                <a:solidFill>
                  <a:schemeClr val="bg2">
                    <a:lumMod val="10000"/>
                  </a:schemeClr>
                </a:solidFill>
              </a:rPr>
              <a:t>strategies </a:t>
            </a:r>
            <a:r>
              <a:rPr lang="en-US" dirty="0">
                <a:solidFill>
                  <a:schemeClr val="bg2">
                    <a:lumMod val="10000"/>
                  </a:schemeClr>
                </a:solidFill>
              </a:rPr>
              <a:t>and applications of MI can support patient self-management</a:t>
            </a:r>
          </a:p>
        </p:txBody>
      </p:sp>
    </p:spTree>
    <p:extLst>
      <p:ext uri="{BB962C8B-B14F-4D97-AF65-F5344CB8AC3E}">
        <p14:creationId xmlns:p14="http://schemas.microsoft.com/office/powerpoint/2010/main" val="2932599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26571" y="820270"/>
            <a:ext cx="8229600" cy="4525963"/>
          </a:xfrm>
        </p:spPr>
        <p:txBody>
          <a:bodyPr/>
          <a:lstStyle/>
          <a:p>
            <a:pPr algn="ctr" eaLnBrk="1" hangingPunct="1">
              <a:buFont typeface="Wingdings" panose="05000000000000000000" pitchFamily="2" charset="2"/>
              <a:buNone/>
              <a:defRPr/>
            </a:pPr>
            <a:r>
              <a:rPr lang="en-US" sz="3600" b="1" dirty="0" smtClean="0">
                <a:solidFill>
                  <a:schemeClr val="accent2"/>
                </a:solidFill>
                <a:effectLst>
                  <a:outerShdw blurRad="38100" dist="38100" dir="2700000" algn="tl">
                    <a:srgbClr val="C0C0C0"/>
                  </a:outerShdw>
                </a:effectLst>
              </a:rPr>
              <a:t>Motivational Interviewing: </a:t>
            </a:r>
          </a:p>
          <a:p>
            <a:pPr algn="ctr" eaLnBrk="1" hangingPunct="1">
              <a:buFont typeface="Wingdings" panose="05000000000000000000" pitchFamily="2" charset="2"/>
              <a:buNone/>
              <a:defRPr/>
            </a:pPr>
            <a:endParaRPr lang="en-US" sz="4400" b="1" dirty="0" smtClean="0">
              <a:effectLst>
                <a:outerShdw blurRad="38100" dist="38100" dir="2700000" algn="tl">
                  <a:srgbClr val="C0C0C0"/>
                </a:outerShdw>
              </a:effectLst>
            </a:endParaRPr>
          </a:p>
          <a:p>
            <a:pPr eaLnBrk="1" hangingPunct="1">
              <a:buFont typeface="Wingdings" panose="05000000000000000000" pitchFamily="2" charset="2"/>
              <a:buNone/>
              <a:defRPr/>
            </a:pPr>
            <a:r>
              <a:rPr lang="en-US" i="1" dirty="0" smtClean="0">
                <a:solidFill>
                  <a:schemeClr val="bg2">
                    <a:lumMod val="10000"/>
                  </a:schemeClr>
                </a:solidFill>
              </a:rPr>
              <a:t>   A collaborative conversation style for strengthening a person’s own motivations and commitment to change</a:t>
            </a:r>
          </a:p>
          <a:p>
            <a:pPr lvl="2">
              <a:buFont typeface="Wingdings" panose="05000000000000000000" pitchFamily="2" charset="2"/>
              <a:buNone/>
              <a:defRPr/>
            </a:pPr>
            <a:endParaRPr lang="en-US" i="1" dirty="0"/>
          </a:p>
          <a:p>
            <a:pPr lvl="2">
              <a:buFont typeface="Wingdings" panose="05000000000000000000" pitchFamily="2" charset="2"/>
              <a:buNone/>
              <a:defRPr/>
            </a:pPr>
            <a:r>
              <a:rPr lang="en-US" i="1" dirty="0" smtClean="0"/>
              <a:t>    </a:t>
            </a:r>
            <a:r>
              <a:rPr lang="en-US" sz="2400" i="1" dirty="0" smtClean="0">
                <a:solidFill>
                  <a:schemeClr val="bg2">
                    <a:lumMod val="10000"/>
                  </a:schemeClr>
                </a:solidFill>
              </a:rPr>
              <a:t>Person centered counseling style for addressing the common problems of ambivalence about change</a:t>
            </a:r>
          </a:p>
        </p:txBody>
      </p:sp>
      <p:sp>
        <p:nvSpPr>
          <p:cNvPr id="2" name="TextBox 1"/>
          <p:cNvSpPr txBox="1"/>
          <p:nvPr/>
        </p:nvSpPr>
        <p:spPr>
          <a:xfrm>
            <a:off x="814508" y="5801445"/>
            <a:ext cx="5217458" cy="261610"/>
          </a:xfrm>
          <a:prstGeom prst="rect">
            <a:avLst/>
          </a:prstGeom>
          <a:noFill/>
        </p:spPr>
        <p:txBody>
          <a:bodyPr wrap="square" rtlCol="0">
            <a:spAutoFit/>
          </a:bodyPr>
          <a:lstStyle/>
          <a:p>
            <a:r>
              <a:rPr lang="en-US" sz="1100" dirty="0" smtClean="0"/>
              <a:t>Miller and </a:t>
            </a:r>
            <a:r>
              <a:rPr lang="en-US" sz="1100" dirty="0" err="1" smtClean="0"/>
              <a:t>Rollnick</a:t>
            </a:r>
            <a:r>
              <a:rPr lang="en-US" sz="1100" dirty="0" smtClean="0"/>
              <a:t> 2013</a:t>
            </a:r>
            <a:endParaRPr lang="en-US" sz="1100" dirty="0"/>
          </a:p>
        </p:txBody>
      </p:sp>
    </p:spTree>
    <p:extLst>
      <p:ext uri="{BB962C8B-B14F-4D97-AF65-F5344CB8AC3E}">
        <p14:creationId xmlns:p14="http://schemas.microsoft.com/office/powerpoint/2010/main" val="905453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048000" y="152400"/>
            <a:ext cx="3505200" cy="3657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chemeClr val="accent6">
              <a:lumMod val="60000"/>
              <a:lumOff val="40000"/>
              <a:alpha val="5000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42900" tIns="400049" rIns="342900" bIns="1628776" spcCol="1270" anchor="ctr"/>
          <a:lstStyle/>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r>
              <a:rPr lang="en-US" sz="2800" b="1" dirty="0">
                <a:latin typeface="Bodoni MT" pitchFamily="18" charset="0"/>
                <a:cs typeface="Times New Roman" pitchFamily="18" charset="0"/>
              </a:rPr>
              <a:t>MI spirit</a:t>
            </a: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p:txBody>
      </p:sp>
      <p:sp>
        <p:nvSpPr>
          <p:cNvPr id="10" name="Freeform 9"/>
          <p:cNvSpPr/>
          <p:nvPr/>
        </p:nvSpPr>
        <p:spPr>
          <a:xfrm>
            <a:off x="4191000" y="1600200"/>
            <a:ext cx="3886200" cy="3276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rgbClr val="FF99FF">
              <a:alpha val="50000"/>
            </a:srgb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1600200" tIns="342900" rIns="228600" bIns="342900" spcCol="1270" anchor="ctr"/>
          <a:lstStyle/>
          <a:p>
            <a:pPr algn="r" defTabSz="1244600" eaLnBrk="1" hangingPunct="1">
              <a:lnSpc>
                <a:spcPct val="90000"/>
              </a:lnSpc>
              <a:spcAft>
                <a:spcPct val="35000"/>
              </a:spcAft>
              <a:defRPr/>
            </a:pPr>
            <a:r>
              <a:rPr lang="en-US" sz="2800" b="1" dirty="0">
                <a:latin typeface="Bodoni MT" pitchFamily="18" charset="0"/>
              </a:rPr>
              <a:t>Change</a:t>
            </a:r>
            <a:r>
              <a:rPr lang="en-US" sz="2400" b="1" dirty="0">
                <a:latin typeface="Bodoni MT" pitchFamily="18" charset="0"/>
              </a:rPr>
              <a:t> </a:t>
            </a:r>
          </a:p>
          <a:p>
            <a:pPr algn="r" defTabSz="1244600" eaLnBrk="1" hangingPunct="1">
              <a:lnSpc>
                <a:spcPct val="90000"/>
              </a:lnSpc>
              <a:spcAft>
                <a:spcPct val="35000"/>
              </a:spcAft>
              <a:defRPr/>
            </a:pPr>
            <a:r>
              <a:rPr lang="en-US" sz="2800" b="1" dirty="0">
                <a:latin typeface="Bodoni MT" pitchFamily="18" charset="0"/>
              </a:rPr>
              <a:t>talk</a:t>
            </a:r>
          </a:p>
        </p:txBody>
      </p:sp>
      <p:sp>
        <p:nvSpPr>
          <p:cNvPr id="11" name="Freeform 10"/>
          <p:cNvSpPr/>
          <p:nvPr/>
        </p:nvSpPr>
        <p:spPr>
          <a:xfrm>
            <a:off x="2971800" y="2667000"/>
            <a:ext cx="3581400" cy="37338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chemeClr val="bg2">
              <a:alpha val="5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42900" tIns="1628775" rIns="342900" bIns="400050" spcCol="1270" anchor="ctr"/>
          <a:lstStyle/>
          <a:p>
            <a:pPr algn="ctr" defTabSz="1244600" eaLnBrk="1" hangingPunct="1">
              <a:lnSpc>
                <a:spcPct val="90000"/>
              </a:lnSpc>
              <a:spcAft>
                <a:spcPct val="35000"/>
              </a:spcAft>
              <a:defRPr/>
            </a:pPr>
            <a:endParaRPr lang="en-US" sz="2800" dirty="0">
              <a:latin typeface="Berlin Sans FB" pitchFamily="34" charset="0"/>
            </a:endParaRPr>
          </a:p>
          <a:p>
            <a:pPr algn="ctr" defTabSz="1244600" eaLnBrk="1" hangingPunct="1">
              <a:lnSpc>
                <a:spcPct val="90000"/>
              </a:lnSpc>
              <a:spcAft>
                <a:spcPct val="35000"/>
              </a:spcAft>
              <a:defRPr/>
            </a:pPr>
            <a:endParaRPr lang="en-US" sz="2800" dirty="0">
              <a:latin typeface="Berlin Sans FB" pitchFamily="34" charset="0"/>
            </a:endParaRPr>
          </a:p>
          <a:p>
            <a:pPr algn="ctr" defTabSz="1244600" eaLnBrk="1" hangingPunct="1">
              <a:lnSpc>
                <a:spcPct val="90000"/>
              </a:lnSpc>
              <a:spcAft>
                <a:spcPct val="35000"/>
              </a:spcAft>
              <a:defRPr/>
            </a:pPr>
            <a:endParaRPr lang="en-US" sz="2000" dirty="0">
              <a:latin typeface="Berlin Sans FB" pitchFamily="34" charset="0"/>
            </a:endParaRPr>
          </a:p>
          <a:p>
            <a:pPr algn="ctr" defTabSz="1244600" eaLnBrk="1" hangingPunct="1">
              <a:lnSpc>
                <a:spcPct val="90000"/>
              </a:lnSpc>
              <a:spcAft>
                <a:spcPct val="35000"/>
              </a:spcAft>
              <a:defRPr/>
            </a:pPr>
            <a:r>
              <a:rPr lang="en-US" sz="2800" b="1" dirty="0">
                <a:latin typeface="Bodoni MT" pitchFamily="18" charset="0"/>
              </a:rPr>
              <a:t>MI</a:t>
            </a:r>
            <a:r>
              <a:rPr lang="en-US" sz="2400" b="1" dirty="0">
                <a:latin typeface="Copperplate Gothic Bold" pitchFamily="34" charset="0"/>
              </a:rPr>
              <a:t> </a:t>
            </a:r>
            <a:r>
              <a:rPr lang="en-US" sz="2800" b="1" dirty="0" smtClean="0">
                <a:latin typeface="Bodoni MT" pitchFamily="18" charset="0"/>
              </a:rPr>
              <a:t>processes</a:t>
            </a:r>
            <a:endParaRPr lang="en-US" sz="2800" b="1" dirty="0">
              <a:latin typeface="Bodoni MT" pitchFamily="18" charset="0"/>
            </a:endParaRPr>
          </a:p>
        </p:txBody>
      </p:sp>
      <p:sp>
        <p:nvSpPr>
          <p:cNvPr id="12" name="Freeform 11"/>
          <p:cNvSpPr/>
          <p:nvPr/>
        </p:nvSpPr>
        <p:spPr>
          <a:xfrm>
            <a:off x="1295400" y="1676400"/>
            <a:ext cx="4038600" cy="3276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rgbClr val="FFFF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228600" tIns="342900" rIns="1600200" bIns="342900" spcCol="1270" anchor="ctr"/>
          <a:lstStyle/>
          <a:p>
            <a:pPr defTabSz="1244600" eaLnBrk="1" hangingPunct="1">
              <a:lnSpc>
                <a:spcPct val="90000"/>
              </a:lnSpc>
              <a:spcAft>
                <a:spcPct val="35000"/>
              </a:spcAft>
              <a:defRPr/>
            </a:pPr>
            <a:r>
              <a:rPr lang="en-US" sz="2800" b="1" dirty="0">
                <a:latin typeface="Bodoni MT" pitchFamily="18" charset="0"/>
              </a:rPr>
              <a:t>OARS</a:t>
            </a:r>
          </a:p>
        </p:txBody>
      </p:sp>
      <p:sp>
        <p:nvSpPr>
          <p:cNvPr id="61454" name="TextBox 15"/>
          <p:cNvSpPr txBox="1">
            <a:spLocks noChangeArrowheads="1"/>
          </p:cNvSpPr>
          <p:nvPr/>
        </p:nvSpPr>
        <p:spPr bwMode="auto">
          <a:xfrm>
            <a:off x="4343400" y="3048000"/>
            <a:ext cx="838200"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a:solidFill>
                  <a:srgbClr val="F92FC4"/>
                </a:solidFill>
                <a:latin typeface="Cooper Black" panose="0208090404030B020404" pitchFamily="18" charset="0"/>
              </a:rPr>
              <a:t>MI</a:t>
            </a:r>
          </a:p>
        </p:txBody>
      </p:sp>
    </p:spTree>
    <p:extLst>
      <p:ext uri="{BB962C8B-B14F-4D97-AF65-F5344CB8AC3E}">
        <p14:creationId xmlns:p14="http://schemas.microsoft.com/office/powerpoint/2010/main" val="624411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4230061" y="5229626"/>
            <a:ext cx="4038600" cy="4274591"/>
          </a:xfrm>
        </p:spPr>
        <p:txBody>
          <a:bodyPr/>
          <a:lstStyle/>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lvl="4" eaLnBrk="1" hangingPunct="1"/>
            <a:endParaRPr lang="en-US" altLang="en-US" sz="1800" dirty="0" smtClean="0"/>
          </a:p>
        </p:txBody>
      </p:sp>
      <p:pic>
        <p:nvPicPr>
          <p:cNvPr id="21508" name="Picture 4" descr="MPj0438323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1905000"/>
            <a:ext cx="3006725" cy="3540125"/>
          </a:xfrm>
          <a:noFill/>
        </p:spPr>
      </p:pic>
      <p:sp>
        <p:nvSpPr>
          <p:cNvPr id="21507" name="WordArt 3"/>
          <p:cNvSpPr>
            <a:spLocks noChangeArrowheads="1" noChangeShapeType="1" noTextEdit="1"/>
          </p:cNvSpPr>
          <p:nvPr/>
        </p:nvSpPr>
        <p:spPr bwMode="auto">
          <a:xfrm>
            <a:off x="5128496" y="1931987"/>
            <a:ext cx="2575432" cy="1743075"/>
          </a:xfrm>
          <a:prstGeom prst="rect">
            <a:avLst/>
          </a:prstGeom>
        </p:spPr>
        <p:txBody>
          <a:bodyPr wrap="none" fromWordArt="1">
            <a:prstTxWarp prst="textFadeUp">
              <a:avLst>
                <a:gd name="adj" fmla="val 9991"/>
              </a:avLst>
            </a:prstTxWarp>
          </a:bodyPr>
          <a:lstStyle/>
          <a:p>
            <a:pPr algn="ctr"/>
            <a:r>
              <a:rPr lang="en-US" sz="8000" kern="10" smtClean="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Spirit</a:t>
            </a:r>
            <a:endParaRPr lang="en-US" sz="80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endParaRPr>
          </a:p>
        </p:txBody>
      </p:sp>
      <p:sp>
        <p:nvSpPr>
          <p:cNvPr id="2" name="TextBox 1"/>
          <p:cNvSpPr txBox="1"/>
          <p:nvPr/>
        </p:nvSpPr>
        <p:spPr>
          <a:xfrm>
            <a:off x="933609" y="1569612"/>
            <a:ext cx="3923882" cy="2308324"/>
          </a:xfrm>
          <a:prstGeom prst="rect">
            <a:avLst/>
          </a:prstGeom>
          <a:noFill/>
        </p:spPr>
        <p:txBody>
          <a:bodyPr wrap="square" rtlCol="0">
            <a:spAutoFit/>
          </a:bodyPr>
          <a:lstStyle/>
          <a:p>
            <a:pPr marL="457200" indent="-457200">
              <a:buFont typeface="Arial" panose="020B0604020202020204" pitchFamily="34" charset="0"/>
              <a:buChar char="•"/>
            </a:pPr>
            <a:r>
              <a:rPr lang="en-US" sz="3600" b="1" dirty="0" smtClean="0">
                <a:solidFill>
                  <a:schemeClr val="tx2">
                    <a:lumMod val="75000"/>
                    <a:lumOff val="25000"/>
                  </a:schemeClr>
                </a:solidFill>
              </a:rPr>
              <a:t>Partnership</a:t>
            </a:r>
          </a:p>
          <a:p>
            <a:pPr marL="457200" indent="-457200">
              <a:buFont typeface="Arial" panose="020B0604020202020204" pitchFamily="34" charset="0"/>
              <a:buChar char="•"/>
            </a:pPr>
            <a:r>
              <a:rPr lang="en-US" sz="3600" b="1" dirty="0" smtClean="0">
                <a:solidFill>
                  <a:schemeClr val="tx2">
                    <a:lumMod val="75000"/>
                    <a:lumOff val="25000"/>
                  </a:schemeClr>
                </a:solidFill>
              </a:rPr>
              <a:t>Acceptance</a:t>
            </a:r>
            <a:endParaRPr lang="en-US" sz="3600" dirty="0" smtClean="0">
              <a:solidFill>
                <a:schemeClr val="tx2">
                  <a:lumMod val="75000"/>
                  <a:lumOff val="25000"/>
                </a:schemeClr>
              </a:solidFill>
            </a:endParaRPr>
          </a:p>
          <a:p>
            <a:pPr marL="457200" indent="-457200">
              <a:buFont typeface="Arial" panose="020B0604020202020204" pitchFamily="34" charset="0"/>
              <a:buChar char="•"/>
            </a:pPr>
            <a:r>
              <a:rPr lang="en-US" sz="3600" b="1" dirty="0" smtClean="0">
                <a:solidFill>
                  <a:schemeClr val="tx2">
                    <a:lumMod val="75000"/>
                    <a:lumOff val="25000"/>
                  </a:schemeClr>
                </a:solidFill>
              </a:rPr>
              <a:t>Compassion</a:t>
            </a:r>
          </a:p>
          <a:p>
            <a:pPr marL="457200" indent="-457200">
              <a:buFont typeface="Arial" panose="020B0604020202020204" pitchFamily="34" charset="0"/>
              <a:buChar char="•"/>
            </a:pPr>
            <a:r>
              <a:rPr lang="en-US" sz="3600" b="1" dirty="0" smtClean="0">
                <a:solidFill>
                  <a:schemeClr val="tx2">
                    <a:lumMod val="75000"/>
                    <a:lumOff val="25000"/>
                  </a:schemeClr>
                </a:solidFill>
              </a:rPr>
              <a:t>Evocation </a:t>
            </a:r>
            <a:endParaRPr lang="en-US" sz="3600" b="1" dirty="0">
              <a:solidFill>
                <a:schemeClr val="tx2">
                  <a:lumMod val="75000"/>
                  <a:lumOff val="25000"/>
                </a:schemeClr>
              </a:solidFill>
            </a:endParaRPr>
          </a:p>
        </p:txBody>
      </p:sp>
    </p:spTree>
    <p:extLst>
      <p:ext uri="{BB962C8B-B14F-4D97-AF65-F5344CB8AC3E}">
        <p14:creationId xmlns:p14="http://schemas.microsoft.com/office/powerpoint/2010/main" val="1971738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982481"/>
            <a:ext cx="8229600" cy="445674"/>
          </a:xfrm>
        </p:spPr>
        <p:txBody>
          <a:bodyPr/>
          <a:lstStyle/>
          <a:p>
            <a:pPr algn="ctr" eaLnBrk="1" hangingPunct="1">
              <a:defRPr/>
            </a:pPr>
            <a:r>
              <a:rPr lang="en-US" b="1" dirty="0" smtClean="0">
                <a:effectLst>
                  <a:outerShdw blurRad="38100" dist="38100" dir="2700000" algn="tl">
                    <a:srgbClr val="C0C0C0"/>
                  </a:outerShdw>
                </a:effectLst>
              </a:rPr>
              <a:t>Why don’t people just do what they should?</a:t>
            </a:r>
            <a:br>
              <a:rPr lang="en-US" b="1" dirty="0" smtClean="0">
                <a:effectLst>
                  <a:outerShdw blurRad="38100" dist="38100" dir="2700000" algn="tl">
                    <a:srgbClr val="C0C0C0"/>
                  </a:outerShdw>
                </a:effectLst>
              </a:rPr>
            </a:b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endParaRPr lang="en-US" b="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472204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600" b="1" dirty="0">
                <a:solidFill>
                  <a:schemeClr val="tx2"/>
                </a:solidFill>
                <a:latin typeface="Times New Roman" panose="02020603050405020304" pitchFamily="18" charset="0"/>
              </a:rPr>
              <a:t>Knowledge </a:t>
            </a:r>
            <a:r>
              <a:rPr lang="en-US" altLang="en-US" sz="3600" b="1" dirty="0">
                <a:solidFill>
                  <a:schemeClr val="tx2"/>
                </a:solidFill>
                <a:latin typeface="Times New Roman" panose="02020603050405020304" pitchFamily="18" charset="0"/>
                <a:sym typeface="Symbol" panose="05050102010706020507" pitchFamily="18" charset="2"/>
              </a:rPr>
              <a:t> Behavior Change</a:t>
            </a:r>
            <a:endParaRPr lang="en-US" altLang="en-US" sz="3600" b="1" dirty="0">
              <a:solidFill>
                <a:schemeClr val="tx2"/>
              </a:solidFill>
              <a:latin typeface="Times New Roman" panose="02020603050405020304" pitchFamily="18" charset="0"/>
            </a:endParaRPr>
          </a:p>
        </p:txBody>
      </p:sp>
      <p:sp>
        <p:nvSpPr>
          <p:cNvPr id="12291" name="Rectangle 3"/>
          <p:cNvSpPr>
            <a:spLocks noChangeArrowheads="1"/>
          </p:cNvSpPr>
          <p:nvPr/>
        </p:nvSpPr>
        <p:spPr bwMode="auto">
          <a:xfrm>
            <a:off x="2209800" y="2743200"/>
            <a:ext cx="251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buClrTx/>
              <a:buFontTx/>
              <a:buNone/>
            </a:pPr>
            <a:r>
              <a:rPr lang="en-US" altLang="en-US" dirty="0">
                <a:solidFill>
                  <a:schemeClr val="bg2">
                    <a:lumMod val="10000"/>
                  </a:schemeClr>
                </a:solidFill>
                <a:latin typeface="Times New Roman" panose="02020603050405020304" pitchFamily="18" charset="0"/>
              </a:rPr>
              <a:t>Behavior</a:t>
            </a:r>
          </a:p>
          <a:p>
            <a:pPr eaLnBrk="1" hangingPunct="1">
              <a:buClrTx/>
              <a:buFontTx/>
              <a:buNone/>
            </a:pPr>
            <a:endParaRPr lang="en-US" altLang="en-US" dirty="0">
              <a:solidFill>
                <a:schemeClr val="bg2">
                  <a:lumMod val="10000"/>
                </a:schemeClr>
              </a:solidFill>
              <a:latin typeface="Times New Roman" panose="02020603050405020304" pitchFamily="18" charset="0"/>
            </a:endParaRPr>
          </a:p>
          <a:p>
            <a:pPr eaLnBrk="1" hangingPunct="1">
              <a:buClrTx/>
              <a:buFontTx/>
              <a:buNone/>
            </a:pPr>
            <a:r>
              <a:rPr lang="en-US" altLang="en-US" dirty="0">
                <a:solidFill>
                  <a:schemeClr val="bg2">
                    <a:lumMod val="10000"/>
                  </a:schemeClr>
                </a:solidFill>
                <a:latin typeface="Times New Roman" panose="02020603050405020304" pitchFamily="18" charset="0"/>
              </a:rPr>
              <a:t>Intention</a:t>
            </a:r>
          </a:p>
          <a:p>
            <a:pPr eaLnBrk="1" hangingPunct="1">
              <a:buClrTx/>
              <a:buFontTx/>
              <a:buNone/>
            </a:pPr>
            <a:endParaRPr lang="en-US" altLang="en-US" dirty="0">
              <a:solidFill>
                <a:schemeClr val="bg2">
                  <a:lumMod val="10000"/>
                </a:schemeClr>
              </a:solidFill>
              <a:latin typeface="Times New Roman" panose="02020603050405020304" pitchFamily="18" charset="0"/>
            </a:endParaRPr>
          </a:p>
          <a:p>
            <a:pPr eaLnBrk="1" hangingPunct="1">
              <a:buClrTx/>
              <a:buFontTx/>
              <a:buNone/>
            </a:pPr>
            <a:r>
              <a:rPr lang="en-US" altLang="en-US" dirty="0">
                <a:solidFill>
                  <a:schemeClr val="bg2">
                    <a:lumMod val="10000"/>
                  </a:schemeClr>
                </a:solidFill>
                <a:latin typeface="Times New Roman" panose="02020603050405020304" pitchFamily="18" charset="0"/>
              </a:rPr>
              <a:t>Knowledge</a:t>
            </a:r>
            <a:endParaRPr lang="en-US" altLang="en-US" dirty="0">
              <a:solidFill>
                <a:schemeClr val="bg2">
                  <a:lumMod val="10000"/>
                </a:schemeClr>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2292" name="AutoShape 4"/>
          <p:cNvSpPr>
            <a:spLocks noChangeArrowheads="1"/>
          </p:cNvSpPr>
          <p:nvPr/>
        </p:nvSpPr>
        <p:spPr bwMode="auto">
          <a:xfrm>
            <a:off x="1066800" y="2286000"/>
            <a:ext cx="914400" cy="3581400"/>
          </a:xfrm>
          <a:prstGeom prst="upArrow">
            <a:avLst>
              <a:gd name="adj1" fmla="val 50000"/>
              <a:gd name="adj2" fmla="val 97917"/>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12293" name="WordArt 5"/>
          <p:cNvSpPr>
            <a:spLocks noChangeArrowheads="1" noChangeShapeType="1" noTextEdit="1"/>
          </p:cNvSpPr>
          <p:nvPr/>
        </p:nvSpPr>
        <p:spPr bwMode="auto">
          <a:xfrm rot="-5371621">
            <a:off x="-571500" y="4305300"/>
            <a:ext cx="2667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panose="020B0A04020102020204" pitchFamily="34" charset="0"/>
              </a:rPr>
              <a:t>Better Indicators</a:t>
            </a:r>
          </a:p>
        </p:txBody>
      </p:sp>
      <p:sp>
        <p:nvSpPr>
          <p:cNvPr id="12294" name="Rectangle 6"/>
          <p:cNvSpPr>
            <a:spLocks noChangeArrowheads="1"/>
          </p:cNvSpPr>
          <p:nvPr/>
        </p:nvSpPr>
        <p:spPr bwMode="auto">
          <a:xfrm>
            <a:off x="4572000" y="2362200"/>
            <a:ext cx="4114800" cy="3581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chemeClr val="folHlink"/>
              </a:buClr>
              <a:buSzPct val="60000"/>
              <a:buFont typeface="Wingdings" panose="05000000000000000000" pitchFamily="2" charset="2"/>
              <a:buNone/>
            </a:pPr>
            <a:r>
              <a:rPr lang="en-US" altLang="en-US" dirty="0">
                <a:latin typeface="Times New Roman" panose="02020603050405020304" pitchFamily="18" charset="0"/>
              </a:rPr>
              <a:t>	</a:t>
            </a:r>
            <a:r>
              <a:rPr lang="en-US" altLang="en-US" dirty="0">
                <a:solidFill>
                  <a:schemeClr val="bg2">
                    <a:lumMod val="10000"/>
                  </a:schemeClr>
                </a:solidFill>
                <a:latin typeface="Times New Roman" panose="02020603050405020304" pitchFamily="18" charset="0"/>
              </a:rPr>
              <a:t>Remember that what people </a:t>
            </a:r>
            <a:r>
              <a:rPr lang="en-US" altLang="en-US" b="1" dirty="0">
                <a:solidFill>
                  <a:schemeClr val="bg2">
                    <a:lumMod val="10000"/>
                  </a:schemeClr>
                </a:solidFill>
                <a:latin typeface="Times New Roman" panose="02020603050405020304" pitchFamily="18" charset="0"/>
              </a:rPr>
              <a:t>know</a:t>
            </a:r>
            <a:r>
              <a:rPr lang="en-US" altLang="en-US" dirty="0">
                <a:solidFill>
                  <a:schemeClr val="bg2">
                    <a:lumMod val="10000"/>
                  </a:schemeClr>
                </a:solidFill>
                <a:latin typeface="Times New Roman" panose="02020603050405020304" pitchFamily="18" charset="0"/>
              </a:rPr>
              <a:t> may not determine what they </a:t>
            </a:r>
            <a:r>
              <a:rPr lang="en-US" altLang="en-US" b="1" dirty="0">
                <a:solidFill>
                  <a:schemeClr val="bg2">
                    <a:lumMod val="10000"/>
                  </a:schemeClr>
                </a:solidFill>
                <a:latin typeface="Times New Roman" panose="02020603050405020304" pitchFamily="18" charset="0"/>
              </a:rPr>
              <a:t>do</a:t>
            </a:r>
            <a:r>
              <a:rPr lang="en-US" altLang="en-US" dirty="0">
                <a:solidFill>
                  <a:schemeClr val="bg2">
                    <a:lumMod val="10000"/>
                  </a:schemeClr>
                </a:solidFill>
                <a:latin typeface="Times New Roman" panose="02020603050405020304" pitchFamily="18" charset="0"/>
              </a:rPr>
              <a:t>.</a:t>
            </a:r>
          </a:p>
          <a:p>
            <a:pPr eaLnBrk="1" hangingPunct="1">
              <a:lnSpc>
                <a:spcPct val="90000"/>
              </a:lnSpc>
              <a:buClr>
                <a:schemeClr val="folHlink"/>
              </a:buClr>
              <a:buSzPct val="60000"/>
              <a:buFont typeface="Wingdings" panose="05000000000000000000" pitchFamily="2" charset="2"/>
              <a:buNone/>
            </a:pPr>
            <a:endParaRPr lang="en-US" altLang="en-US" dirty="0">
              <a:latin typeface="Times New Roman" panose="02020603050405020304" pitchFamily="18" charset="0"/>
            </a:endParaRPr>
          </a:p>
          <a:p>
            <a:pPr eaLnBrk="1" hangingPunct="1">
              <a:lnSpc>
                <a:spcPct val="90000"/>
              </a:lnSpc>
              <a:buClr>
                <a:schemeClr val="folHlink"/>
              </a:buClr>
              <a:buSzPct val="60000"/>
              <a:buFont typeface="Wingdings" panose="05000000000000000000" pitchFamily="2" charset="2"/>
              <a:buNone/>
            </a:pPr>
            <a:r>
              <a:rPr lang="en-US" altLang="en-US" dirty="0">
                <a:latin typeface="Times New Roman" panose="02020603050405020304" pitchFamily="18" charset="0"/>
              </a:rPr>
              <a:t>  </a:t>
            </a:r>
            <a:r>
              <a:rPr lang="en-US" altLang="en-US" dirty="0">
                <a:solidFill>
                  <a:schemeClr val="bg2">
                    <a:lumMod val="10000"/>
                  </a:schemeClr>
                </a:solidFill>
                <a:latin typeface="Times New Roman" panose="02020603050405020304" pitchFamily="18" charset="0"/>
              </a:rPr>
              <a:t>	Example</a:t>
            </a:r>
            <a:r>
              <a:rPr lang="en-US" altLang="en-US" dirty="0">
                <a:latin typeface="Times New Roman" panose="02020603050405020304" pitchFamily="18" charset="0"/>
              </a:rPr>
              <a:t>:</a:t>
            </a:r>
          </a:p>
          <a:p>
            <a:pPr eaLnBrk="1" hangingPunct="1">
              <a:lnSpc>
                <a:spcPct val="90000"/>
              </a:lnSpc>
              <a:buClr>
                <a:schemeClr val="folHlink"/>
              </a:buClr>
              <a:buSzPct val="60000"/>
              <a:buFont typeface="Wingdings" panose="05000000000000000000" pitchFamily="2" charset="2"/>
              <a:buNone/>
            </a:pPr>
            <a:endParaRPr lang="en-US" altLang="en-US" dirty="0">
              <a:latin typeface="Times New Roman" panose="02020603050405020304" pitchFamily="18" charset="0"/>
            </a:endParaRPr>
          </a:p>
          <a:p>
            <a:pPr eaLnBrk="1" hangingPunct="1">
              <a:lnSpc>
                <a:spcPct val="90000"/>
              </a:lnSpc>
              <a:buClr>
                <a:schemeClr val="folHlink"/>
              </a:buClr>
              <a:buSzPct val="60000"/>
              <a:buFont typeface="Wingdings" panose="05000000000000000000" pitchFamily="2" charset="2"/>
              <a:buNone/>
            </a:pPr>
            <a:endParaRPr lang="en-US" altLang="en-US" sz="3600" dirty="0">
              <a:latin typeface="Tahoma" panose="020B0604030504040204" pitchFamily="34" charset="0"/>
            </a:endParaRPr>
          </a:p>
          <a:p>
            <a:pPr eaLnBrk="1" hangingPunct="1">
              <a:lnSpc>
                <a:spcPct val="90000"/>
              </a:lnSpc>
              <a:buClr>
                <a:schemeClr val="folHlink"/>
              </a:buClr>
              <a:buSzPct val="60000"/>
              <a:buFont typeface="Wingdings" panose="05000000000000000000" pitchFamily="2" charset="2"/>
              <a:buNone/>
            </a:pPr>
            <a:endParaRPr lang="en-US" altLang="en-US" sz="3600" dirty="0">
              <a:latin typeface="Tahoma" panose="020B0604030504040204" pitchFamily="34" charset="0"/>
            </a:endParaRPr>
          </a:p>
          <a:p>
            <a:pPr eaLnBrk="1" hangingPunct="1">
              <a:lnSpc>
                <a:spcPct val="90000"/>
              </a:lnSpc>
              <a:buClr>
                <a:schemeClr val="folHlink"/>
              </a:buClr>
              <a:buSzPct val="60000"/>
              <a:buFont typeface="Wingdings" panose="05000000000000000000" pitchFamily="2" charset="2"/>
              <a:buNone/>
            </a:pPr>
            <a:r>
              <a:rPr lang="en-US" altLang="en-US" sz="2800" dirty="0">
                <a:latin typeface="Tahoma" panose="020B0604030504040204" pitchFamily="34" charset="0"/>
              </a:rPr>
              <a:t>	</a:t>
            </a:r>
          </a:p>
        </p:txBody>
      </p:sp>
      <p:pic>
        <p:nvPicPr>
          <p:cNvPr id="12295" name="Picture 7" descr="HH0011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572000"/>
            <a:ext cx="13335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762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smtClean="0">
                <a:solidFill>
                  <a:schemeClr val="accent2"/>
                </a:solidFill>
              </a:rPr>
              <a:t>Introduction</a:t>
            </a:r>
          </a:p>
          <a:p>
            <a:pPr marL="0" indent="0">
              <a:buNone/>
            </a:pPr>
            <a:endParaRPr lang="en-US" sz="4000" dirty="0" smtClean="0">
              <a:solidFill>
                <a:schemeClr val="accent2"/>
              </a:solidFill>
            </a:endParaRPr>
          </a:p>
          <a:p>
            <a:pPr marL="0" indent="0" algn="ctr">
              <a:buNone/>
            </a:pPr>
            <a:r>
              <a:rPr lang="en-US" dirty="0" smtClean="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2547134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 and Behavior Change</a:t>
            </a:r>
            <a:endParaRPr lang="en-US" dirty="0"/>
          </a:p>
        </p:txBody>
      </p:sp>
      <p:sp>
        <p:nvSpPr>
          <p:cNvPr id="3" name="Content Placeholder 2"/>
          <p:cNvSpPr>
            <a:spLocks noGrp="1"/>
          </p:cNvSpPr>
          <p:nvPr>
            <p:ph idx="1"/>
          </p:nvPr>
        </p:nvSpPr>
        <p:spPr/>
        <p:txBody>
          <a:bodyPr/>
          <a:lstStyle/>
          <a:p>
            <a:r>
              <a:rPr lang="en-US" b="1" dirty="0" smtClean="0">
                <a:solidFill>
                  <a:schemeClr val="tx2">
                    <a:lumMod val="75000"/>
                    <a:lumOff val="25000"/>
                  </a:schemeClr>
                </a:solidFill>
              </a:rPr>
              <a:t>R</a:t>
            </a:r>
            <a:r>
              <a:rPr lang="en-US" dirty="0" smtClean="0"/>
              <a:t>  </a:t>
            </a:r>
            <a:r>
              <a:rPr lang="en-US" dirty="0" smtClean="0">
                <a:solidFill>
                  <a:schemeClr val="bg2">
                    <a:lumMod val="10000"/>
                  </a:schemeClr>
                </a:solidFill>
              </a:rPr>
              <a:t>Resist the “Righting Reflex”</a:t>
            </a:r>
          </a:p>
          <a:p>
            <a:r>
              <a:rPr lang="en-US" b="1" dirty="0" smtClean="0">
                <a:solidFill>
                  <a:schemeClr val="tx2">
                    <a:lumMod val="75000"/>
                    <a:lumOff val="25000"/>
                  </a:schemeClr>
                </a:solidFill>
              </a:rPr>
              <a:t>U </a:t>
            </a:r>
            <a:r>
              <a:rPr lang="en-US" dirty="0" smtClean="0"/>
              <a:t> </a:t>
            </a:r>
            <a:r>
              <a:rPr lang="en-US" dirty="0" smtClean="0">
                <a:solidFill>
                  <a:schemeClr val="bg2">
                    <a:lumMod val="10000"/>
                  </a:schemeClr>
                </a:solidFill>
              </a:rPr>
              <a:t>Understand your patient’s motivations</a:t>
            </a:r>
          </a:p>
          <a:p>
            <a:r>
              <a:rPr lang="en-US" b="1" dirty="0" smtClean="0">
                <a:solidFill>
                  <a:schemeClr val="tx2">
                    <a:lumMod val="75000"/>
                    <a:lumOff val="25000"/>
                  </a:schemeClr>
                </a:solidFill>
              </a:rPr>
              <a:t>L</a:t>
            </a:r>
            <a:r>
              <a:rPr lang="en-US" dirty="0" smtClean="0">
                <a:solidFill>
                  <a:schemeClr val="tx2">
                    <a:lumMod val="75000"/>
                    <a:lumOff val="25000"/>
                  </a:schemeClr>
                </a:solidFill>
              </a:rPr>
              <a:t>  </a:t>
            </a:r>
            <a:r>
              <a:rPr lang="en-US" dirty="0" smtClean="0"/>
              <a:t> </a:t>
            </a:r>
            <a:r>
              <a:rPr lang="en-US" dirty="0" smtClean="0">
                <a:solidFill>
                  <a:schemeClr val="bg2">
                    <a:lumMod val="10000"/>
                  </a:schemeClr>
                </a:solidFill>
              </a:rPr>
              <a:t>Listen to your patient</a:t>
            </a:r>
          </a:p>
          <a:p>
            <a:r>
              <a:rPr lang="en-US" b="1" dirty="0" smtClean="0">
                <a:solidFill>
                  <a:schemeClr val="tx2">
                    <a:lumMod val="75000"/>
                    <a:lumOff val="25000"/>
                  </a:schemeClr>
                </a:solidFill>
              </a:rPr>
              <a:t>E </a:t>
            </a:r>
            <a:r>
              <a:rPr lang="en-US" dirty="0" smtClean="0"/>
              <a:t>  </a:t>
            </a:r>
            <a:r>
              <a:rPr lang="en-US" dirty="0" smtClean="0">
                <a:solidFill>
                  <a:schemeClr val="bg2">
                    <a:lumMod val="10000"/>
                  </a:schemeClr>
                </a:solidFill>
              </a:rPr>
              <a:t>Empower your patient                                           </a:t>
            </a:r>
            <a:endParaRPr lang="en-US" dirty="0">
              <a:solidFill>
                <a:schemeClr val="bg2">
                  <a:lumMod val="1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58" y="3748035"/>
            <a:ext cx="5150345" cy="2557116"/>
          </a:xfrm>
          <a:prstGeom prst="rect">
            <a:avLst/>
          </a:prstGeom>
        </p:spPr>
      </p:pic>
    </p:spTree>
    <p:extLst>
      <p:ext uri="{BB962C8B-B14F-4D97-AF65-F5344CB8AC3E}">
        <p14:creationId xmlns:p14="http://schemas.microsoft.com/office/powerpoint/2010/main" val="4080540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Roll with Resistance</a:t>
            </a:r>
            <a:endParaRPr lang="en-US" dirty="0"/>
          </a:p>
        </p:txBody>
      </p:sp>
      <p:sp>
        <p:nvSpPr>
          <p:cNvPr id="3" name="Content Placeholder 2"/>
          <p:cNvSpPr>
            <a:spLocks noGrp="1"/>
          </p:cNvSpPr>
          <p:nvPr>
            <p:ph idx="1"/>
          </p:nvPr>
        </p:nvSpPr>
        <p:spPr/>
        <p:txBody>
          <a:bodyPr/>
          <a:lstStyle/>
          <a:p>
            <a:r>
              <a:rPr lang="en-US" dirty="0">
                <a:solidFill>
                  <a:schemeClr val="bg2">
                    <a:lumMod val="10000"/>
                  </a:schemeClr>
                </a:solidFill>
              </a:rPr>
              <a:t>Resistance is what happens when we expect or push for change when the </a:t>
            </a:r>
            <a:r>
              <a:rPr lang="en-US" dirty="0" smtClean="0">
                <a:solidFill>
                  <a:schemeClr val="bg2">
                    <a:lumMod val="10000"/>
                  </a:schemeClr>
                </a:solidFill>
              </a:rPr>
              <a:t>patient </a:t>
            </a:r>
            <a:r>
              <a:rPr lang="en-US" dirty="0">
                <a:solidFill>
                  <a:schemeClr val="bg2">
                    <a:lumMod val="10000"/>
                  </a:schemeClr>
                </a:solidFill>
              </a:rPr>
              <a:t>is not ready for that change. </a:t>
            </a:r>
            <a:endParaRPr lang="en-US" dirty="0" smtClean="0">
              <a:solidFill>
                <a:schemeClr val="bg2">
                  <a:lumMod val="10000"/>
                </a:schemeClr>
              </a:solidFill>
            </a:endParaRPr>
          </a:p>
          <a:p>
            <a:r>
              <a:rPr lang="en-US" dirty="0" smtClean="0">
                <a:solidFill>
                  <a:schemeClr val="bg2">
                    <a:lumMod val="10000"/>
                  </a:schemeClr>
                </a:solidFill>
              </a:rPr>
              <a:t>Resistance </a:t>
            </a:r>
            <a:r>
              <a:rPr lang="en-US" dirty="0">
                <a:solidFill>
                  <a:schemeClr val="bg2">
                    <a:lumMod val="10000"/>
                  </a:schemeClr>
                </a:solidFill>
              </a:rPr>
              <a:t>often stems from fear of </a:t>
            </a:r>
            <a:r>
              <a:rPr lang="en-US" dirty="0" smtClean="0">
                <a:solidFill>
                  <a:schemeClr val="bg2">
                    <a:lumMod val="10000"/>
                  </a:schemeClr>
                </a:solidFill>
              </a:rPr>
              <a:t>change</a:t>
            </a:r>
          </a:p>
          <a:p>
            <a:pPr marL="0" indent="0">
              <a:buNone/>
            </a:pPr>
            <a:r>
              <a:rPr lang="en-US" i="1" dirty="0" smtClean="0">
                <a:solidFill>
                  <a:schemeClr val="bg2">
                    <a:lumMod val="10000"/>
                  </a:schemeClr>
                </a:solidFill>
              </a:rPr>
              <a:t>How </a:t>
            </a:r>
            <a:r>
              <a:rPr lang="en-US" i="1" dirty="0">
                <a:solidFill>
                  <a:schemeClr val="bg2">
                    <a:lumMod val="10000"/>
                  </a:schemeClr>
                </a:solidFill>
              </a:rPr>
              <a:t>we as providers respond to </a:t>
            </a:r>
            <a:r>
              <a:rPr lang="en-US" i="1" dirty="0" smtClean="0">
                <a:solidFill>
                  <a:schemeClr val="bg2">
                    <a:lumMod val="10000"/>
                  </a:schemeClr>
                </a:solidFill>
              </a:rPr>
              <a:t>patient </a:t>
            </a:r>
            <a:r>
              <a:rPr lang="en-US" i="1" dirty="0">
                <a:solidFill>
                  <a:schemeClr val="bg2">
                    <a:lumMod val="10000"/>
                  </a:schemeClr>
                </a:solidFill>
              </a:rPr>
              <a:t>resistance is a big determining factor in the outcome of our interaction with that </a:t>
            </a:r>
            <a:r>
              <a:rPr lang="en-US" i="1" dirty="0" smtClean="0">
                <a:solidFill>
                  <a:schemeClr val="bg2">
                    <a:lumMod val="10000"/>
                  </a:schemeClr>
                </a:solidFill>
              </a:rPr>
              <a:t>patient </a:t>
            </a:r>
            <a:r>
              <a:rPr lang="en-US" i="1" dirty="0">
                <a:solidFill>
                  <a:schemeClr val="bg2">
                    <a:lumMod val="10000"/>
                  </a:schemeClr>
                </a:solidFill>
              </a:rPr>
              <a:t>and the ability to help the </a:t>
            </a:r>
            <a:r>
              <a:rPr lang="en-US" i="1" dirty="0" smtClean="0">
                <a:solidFill>
                  <a:schemeClr val="bg2">
                    <a:lumMod val="10000"/>
                  </a:schemeClr>
                </a:solidFill>
              </a:rPr>
              <a:t>patient </a:t>
            </a:r>
            <a:r>
              <a:rPr lang="en-US" i="1" dirty="0">
                <a:solidFill>
                  <a:schemeClr val="bg2">
                    <a:lumMod val="10000"/>
                  </a:schemeClr>
                </a:solidFill>
              </a:rPr>
              <a:t>move toward behavior change.</a:t>
            </a:r>
          </a:p>
          <a:p>
            <a:pPr marL="0" indent="0">
              <a:buNone/>
            </a:pPr>
            <a:endParaRPr lang="en-US" dirty="0"/>
          </a:p>
        </p:txBody>
      </p:sp>
      <p:sp>
        <p:nvSpPr>
          <p:cNvPr id="4" name="TextBox 3"/>
          <p:cNvSpPr txBox="1"/>
          <p:nvPr/>
        </p:nvSpPr>
        <p:spPr>
          <a:xfrm>
            <a:off x="963561" y="5938684"/>
            <a:ext cx="6587613" cy="261610"/>
          </a:xfrm>
          <a:prstGeom prst="rect">
            <a:avLst/>
          </a:prstGeom>
          <a:noFill/>
        </p:spPr>
        <p:txBody>
          <a:bodyPr wrap="square" rtlCol="0">
            <a:spAutoFit/>
          </a:bodyPr>
          <a:lstStyle/>
          <a:p>
            <a:r>
              <a:rPr lang="en-US" sz="1100" dirty="0">
                <a:hlinkClick r:id="rId3"/>
              </a:rPr>
              <a:t>https://health.mo.gov/living/healthcondiseases/chronic/wisewoman/pdf/MIRollingwithResistance.pdf</a:t>
            </a:r>
            <a:endParaRPr lang="en-US" sz="1100" dirty="0"/>
          </a:p>
        </p:txBody>
      </p:sp>
    </p:spTree>
    <p:extLst>
      <p:ext uri="{BB962C8B-B14F-4D97-AF65-F5344CB8AC3E}">
        <p14:creationId xmlns:p14="http://schemas.microsoft.com/office/powerpoint/2010/main" val="1227052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048000" y="152400"/>
            <a:ext cx="3505200" cy="3657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chemeClr val="accent6">
              <a:lumMod val="60000"/>
              <a:lumOff val="40000"/>
              <a:alpha val="5000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42900" tIns="400049" rIns="342900" bIns="1628776" spcCol="1270" anchor="ctr"/>
          <a:lstStyle/>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r>
              <a:rPr lang="en-US" sz="2800" b="1" dirty="0">
                <a:latin typeface="Bodoni MT" pitchFamily="18" charset="0"/>
                <a:cs typeface="Times New Roman" pitchFamily="18" charset="0"/>
              </a:rPr>
              <a:t>MI spirit</a:t>
            </a: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p:txBody>
      </p:sp>
      <p:sp>
        <p:nvSpPr>
          <p:cNvPr id="10" name="Freeform 9"/>
          <p:cNvSpPr/>
          <p:nvPr/>
        </p:nvSpPr>
        <p:spPr>
          <a:xfrm>
            <a:off x="4191000" y="1600200"/>
            <a:ext cx="3886200" cy="3276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rgbClr val="FF99FF">
              <a:alpha val="50000"/>
            </a:srgb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1600200" tIns="342900" rIns="228600" bIns="342900" spcCol="1270" anchor="ctr"/>
          <a:lstStyle/>
          <a:p>
            <a:pPr algn="r" defTabSz="1244600" eaLnBrk="1" hangingPunct="1">
              <a:lnSpc>
                <a:spcPct val="90000"/>
              </a:lnSpc>
              <a:spcAft>
                <a:spcPct val="35000"/>
              </a:spcAft>
              <a:defRPr/>
            </a:pPr>
            <a:r>
              <a:rPr lang="en-US" sz="2800" b="1" dirty="0">
                <a:latin typeface="Bodoni MT" pitchFamily="18" charset="0"/>
              </a:rPr>
              <a:t>Change</a:t>
            </a:r>
            <a:r>
              <a:rPr lang="en-US" sz="2400" b="1" dirty="0">
                <a:latin typeface="Bodoni MT" pitchFamily="18" charset="0"/>
              </a:rPr>
              <a:t> </a:t>
            </a:r>
          </a:p>
          <a:p>
            <a:pPr algn="r" defTabSz="1244600" eaLnBrk="1" hangingPunct="1">
              <a:lnSpc>
                <a:spcPct val="90000"/>
              </a:lnSpc>
              <a:spcAft>
                <a:spcPct val="35000"/>
              </a:spcAft>
              <a:defRPr/>
            </a:pPr>
            <a:r>
              <a:rPr lang="en-US" sz="2800" b="1" dirty="0">
                <a:latin typeface="Bodoni MT" pitchFamily="18" charset="0"/>
              </a:rPr>
              <a:t>talk</a:t>
            </a:r>
          </a:p>
        </p:txBody>
      </p:sp>
      <p:sp>
        <p:nvSpPr>
          <p:cNvPr id="11" name="Freeform 10"/>
          <p:cNvSpPr/>
          <p:nvPr/>
        </p:nvSpPr>
        <p:spPr>
          <a:xfrm>
            <a:off x="2971800" y="2667000"/>
            <a:ext cx="3581400" cy="37338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chemeClr val="bg2">
              <a:alpha val="5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42900" tIns="1628775" rIns="342900" bIns="400050" spcCol="1270" anchor="ctr"/>
          <a:lstStyle/>
          <a:p>
            <a:pPr algn="ctr" defTabSz="1244600" eaLnBrk="1" hangingPunct="1">
              <a:lnSpc>
                <a:spcPct val="90000"/>
              </a:lnSpc>
              <a:spcAft>
                <a:spcPct val="35000"/>
              </a:spcAft>
              <a:defRPr/>
            </a:pPr>
            <a:endParaRPr lang="en-US" sz="2800" dirty="0">
              <a:latin typeface="Berlin Sans FB" pitchFamily="34" charset="0"/>
            </a:endParaRPr>
          </a:p>
          <a:p>
            <a:pPr algn="ctr" defTabSz="1244600" eaLnBrk="1" hangingPunct="1">
              <a:lnSpc>
                <a:spcPct val="90000"/>
              </a:lnSpc>
              <a:spcAft>
                <a:spcPct val="35000"/>
              </a:spcAft>
              <a:defRPr/>
            </a:pPr>
            <a:endParaRPr lang="en-US" sz="2800" dirty="0">
              <a:latin typeface="Berlin Sans FB" pitchFamily="34" charset="0"/>
            </a:endParaRPr>
          </a:p>
          <a:p>
            <a:pPr algn="ctr" defTabSz="1244600" eaLnBrk="1" hangingPunct="1">
              <a:lnSpc>
                <a:spcPct val="90000"/>
              </a:lnSpc>
              <a:spcAft>
                <a:spcPct val="35000"/>
              </a:spcAft>
              <a:defRPr/>
            </a:pPr>
            <a:endParaRPr lang="en-US" sz="2000" dirty="0">
              <a:latin typeface="Berlin Sans FB" pitchFamily="34" charset="0"/>
            </a:endParaRPr>
          </a:p>
          <a:p>
            <a:pPr algn="ctr" defTabSz="1244600" eaLnBrk="1" hangingPunct="1">
              <a:lnSpc>
                <a:spcPct val="90000"/>
              </a:lnSpc>
              <a:spcAft>
                <a:spcPct val="35000"/>
              </a:spcAft>
              <a:defRPr/>
            </a:pPr>
            <a:r>
              <a:rPr lang="en-US" sz="2800" b="1" dirty="0">
                <a:latin typeface="Bodoni MT" pitchFamily="18" charset="0"/>
              </a:rPr>
              <a:t>MI</a:t>
            </a:r>
            <a:r>
              <a:rPr lang="en-US" sz="2400" b="1" dirty="0">
                <a:latin typeface="Copperplate Gothic Bold" pitchFamily="34" charset="0"/>
              </a:rPr>
              <a:t> </a:t>
            </a:r>
            <a:r>
              <a:rPr lang="en-US" sz="2800" b="1" dirty="0" smtClean="0">
                <a:latin typeface="Bodoni MT" pitchFamily="18" charset="0"/>
              </a:rPr>
              <a:t>processes</a:t>
            </a:r>
            <a:endParaRPr lang="en-US" sz="2800" b="1" dirty="0">
              <a:latin typeface="Bodoni MT" pitchFamily="18" charset="0"/>
            </a:endParaRPr>
          </a:p>
        </p:txBody>
      </p:sp>
      <p:sp>
        <p:nvSpPr>
          <p:cNvPr id="12" name="Freeform 11"/>
          <p:cNvSpPr/>
          <p:nvPr/>
        </p:nvSpPr>
        <p:spPr>
          <a:xfrm>
            <a:off x="1295400" y="1676400"/>
            <a:ext cx="4038600" cy="3276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rgbClr val="FFFF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228600" tIns="342900" rIns="1600200" bIns="342900" spcCol="1270" anchor="ctr"/>
          <a:lstStyle/>
          <a:p>
            <a:pPr defTabSz="1244600" eaLnBrk="1" hangingPunct="1">
              <a:lnSpc>
                <a:spcPct val="90000"/>
              </a:lnSpc>
              <a:spcAft>
                <a:spcPct val="35000"/>
              </a:spcAft>
              <a:defRPr/>
            </a:pPr>
            <a:r>
              <a:rPr lang="en-US" sz="2800" b="1" dirty="0">
                <a:solidFill>
                  <a:srgbClr val="C00000"/>
                </a:solidFill>
                <a:latin typeface="Bodoni MT" pitchFamily="18" charset="0"/>
              </a:rPr>
              <a:t>OARS</a:t>
            </a:r>
          </a:p>
        </p:txBody>
      </p:sp>
      <p:sp>
        <p:nvSpPr>
          <p:cNvPr id="61454" name="TextBox 15"/>
          <p:cNvSpPr txBox="1">
            <a:spLocks noChangeArrowheads="1"/>
          </p:cNvSpPr>
          <p:nvPr/>
        </p:nvSpPr>
        <p:spPr bwMode="auto">
          <a:xfrm>
            <a:off x="4343400" y="3048000"/>
            <a:ext cx="838200"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a:solidFill>
                  <a:srgbClr val="F92FC4"/>
                </a:solidFill>
                <a:latin typeface="Cooper Black" panose="0208090404030B020404" pitchFamily="18" charset="0"/>
              </a:rPr>
              <a:t>MI</a:t>
            </a:r>
          </a:p>
        </p:txBody>
      </p:sp>
    </p:spTree>
    <p:extLst>
      <p:ext uri="{BB962C8B-B14F-4D97-AF65-F5344CB8AC3E}">
        <p14:creationId xmlns:p14="http://schemas.microsoft.com/office/powerpoint/2010/main" val="2757459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0"/>
            <a:ext cx="8229600" cy="1143000"/>
          </a:xfrm>
        </p:spPr>
        <p:txBody>
          <a:bodyPr/>
          <a:lstStyle/>
          <a:p>
            <a:pPr algn="ctr" eaLnBrk="1" hangingPunct="1">
              <a:defRPr/>
            </a:pPr>
            <a:r>
              <a:rPr lang="en-US" b="1" dirty="0" smtClean="0">
                <a:effectLst>
                  <a:outerShdw blurRad="38100" dist="38100" dir="2700000" algn="tl">
                    <a:srgbClr val="C0C0C0"/>
                  </a:outerShdw>
                </a:effectLst>
              </a:rPr>
              <a:t>MI Interviewing Strategies/Skills</a:t>
            </a:r>
          </a:p>
        </p:txBody>
      </p:sp>
      <p:sp>
        <p:nvSpPr>
          <p:cNvPr id="39939" name="Rectangle 3"/>
          <p:cNvSpPr>
            <a:spLocks noGrp="1" noChangeArrowheads="1"/>
          </p:cNvSpPr>
          <p:nvPr>
            <p:ph idx="1"/>
          </p:nvPr>
        </p:nvSpPr>
        <p:spPr>
          <a:xfrm>
            <a:off x="1676400" y="2971800"/>
            <a:ext cx="6019800" cy="3276600"/>
          </a:xfrm>
        </p:spPr>
        <p:txBody>
          <a:bodyPr/>
          <a:lstStyle/>
          <a:p>
            <a:pPr eaLnBrk="1" hangingPunct="1"/>
            <a:r>
              <a:rPr lang="en-US" altLang="en-US" sz="4000" b="1" dirty="0" smtClean="0">
                <a:solidFill>
                  <a:schemeClr val="bg2">
                    <a:lumMod val="10000"/>
                  </a:schemeClr>
                </a:solidFill>
              </a:rPr>
              <a:t>O</a:t>
            </a:r>
            <a:r>
              <a:rPr lang="en-US" altLang="en-US" dirty="0" smtClean="0">
                <a:solidFill>
                  <a:schemeClr val="bg2">
                    <a:lumMod val="10000"/>
                  </a:schemeClr>
                </a:solidFill>
              </a:rPr>
              <a:t>pen ended questions</a:t>
            </a:r>
          </a:p>
          <a:p>
            <a:pPr eaLnBrk="1" hangingPunct="1"/>
            <a:r>
              <a:rPr lang="en-US" altLang="en-US" sz="4000" b="1" dirty="0" smtClean="0">
                <a:solidFill>
                  <a:schemeClr val="bg2">
                    <a:lumMod val="10000"/>
                  </a:schemeClr>
                </a:solidFill>
              </a:rPr>
              <a:t>A</a:t>
            </a:r>
            <a:r>
              <a:rPr lang="en-US" altLang="en-US" dirty="0" smtClean="0">
                <a:solidFill>
                  <a:schemeClr val="bg2">
                    <a:lumMod val="10000"/>
                  </a:schemeClr>
                </a:solidFill>
              </a:rPr>
              <a:t>ffirmations</a:t>
            </a:r>
          </a:p>
          <a:p>
            <a:pPr eaLnBrk="1" hangingPunct="1"/>
            <a:r>
              <a:rPr lang="en-US" altLang="en-US" sz="4000" b="1" dirty="0" smtClean="0">
                <a:solidFill>
                  <a:schemeClr val="bg2">
                    <a:lumMod val="10000"/>
                  </a:schemeClr>
                </a:solidFill>
              </a:rPr>
              <a:t>R</a:t>
            </a:r>
            <a:r>
              <a:rPr lang="en-US" altLang="en-US" dirty="0" smtClean="0">
                <a:solidFill>
                  <a:schemeClr val="bg2">
                    <a:lumMod val="10000"/>
                  </a:schemeClr>
                </a:solidFill>
              </a:rPr>
              <a:t>eflections</a:t>
            </a:r>
          </a:p>
          <a:p>
            <a:pPr eaLnBrk="1" hangingPunct="1"/>
            <a:r>
              <a:rPr lang="en-US" altLang="en-US" sz="4000" b="1" dirty="0" smtClean="0">
                <a:solidFill>
                  <a:schemeClr val="bg2">
                    <a:lumMod val="10000"/>
                  </a:schemeClr>
                </a:solidFill>
              </a:rPr>
              <a:t>S</a:t>
            </a:r>
            <a:r>
              <a:rPr lang="en-US" altLang="en-US" dirty="0" smtClean="0">
                <a:solidFill>
                  <a:schemeClr val="bg2">
                    <a:lumMod val="10000"/>
                  </a:schemeClr>
                </a:solidFill>
              </a:rPr>
              <a:t>ummaries</a:t>
            </a:r>
          </a:p>
          <a:p>
            <a:pPr eaLnBrk="1" hangingPunct="1"/>
            <a:endParaRPr lang="en-US" altLang="en-US" dirty="0" smtClean="0"/>
          </a:p>
        </p:txBody>
      </p:sp>
    </p:spTree>
    <p:extLst>
      <p:ext uri="{BB962C8B-B14F-4D97-AF65-F5344CB8AC3E}">
        <p14:creationId xmlns:p14="http://schemas.microsoft.com/office/powerpoint/2010/main" val="1551834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2743200"/>
            <a:ext cx="8229600" cy="1143000"/>
          </a:xfrm>
        </p:spPr>
        <p:txBody>
          <a:bodyPr/>
          <a:lstStyle/>
          <a:p>
            <a:pPr algn="ctr" eaLnBrk="1" hangingPunct="1">
              <a:defRPr/>
            </a:pPr>
            <a:r>
              <a:rPr lang="en-US" sz="2800" b="1" dirty="0" smtClean="0">
                <a:effectLst>
                  <a:outerShdw blurRad="38100" dist="38100" dir="2700000" algn="tl">
                    <a:srgbClr val="C0C0C0"/>
                  </a:outerShdw>
                </a:effectLst>
              </a:rPr>
              <a:t>Open Ended Questions</a:t>
            </a:r>
            <a:br>
              <a:rPr lang="en-US" sz="2800" b="1" dirty="0" smtClean="0">
                <a:effectLst>
                  <a:outerShdw blurRad="38100" dist="38100" dir="2700000" algn="tl">
                    <a:srgbClr val="C0C0C0"/>
                  </a:outerShdw>
                </a:effectLst>
              </a:rPr>
            </a:br>
            <a:r>
              <a:rPr lang="en-US" sz="2800" b="1" dirty="0" smtClean="0">
                <a:effectLst>
                  <a:outerShdw blurRad="38100" dist="38100" dir="2700000" algn="tl">
                    <a:srgbClr val="C0C0C0"/>
                  </a:outerShdw>
                </a:effectLst>
              </a:rPr>
              <a:t>Activity…..</a:t>
            </a:r>
          </a:p>
        </p:txBody>
      </p:sp>
      <p:sp>
        <p:nvSpPr>
          <p:cNvPr id="2" name="TextBox 1"/>
          <p:cNvSpPr txBox="1"/>
          <p:nvPr/>
        </p:nvSpPr>
        <p:spPr>
          <a:xfrm>
            <a:off x="5278931" y="952820"/>
            <a:ext cx="3035194" cy="461665"/>
          </a:xfrm>
          <a:prstGeom prst="rect">
            <a:avLst/>
          </a:prstGeom>
          <a:noFill/>
        </p:spPr>
        <p:txBody>
          <a:bodyPr wrap="square" rtlCol="0">
            <a:spAutoFit/>
          </a:bodyPr>
          <a:lstStyle/>
          <a:p>
            <a:r>
              <a:rPr lang="en-US" sz="2400" dirty="0" smtClean="0">
                <a:solidFill>
                  <a:schemeClr val="accent2"/>
                </a:solidFill>
              </a:rPr>
              <a:t>Activity #3*</a:t>
            </a:r>
            <a:endParaRPr lang="en-US" sz="2400" dirty="0">
              <a:solidFill>
                <a:schemeClr val="accent2"/>
              </a:solidFill>
            </a:endParaRPr>
          </a:p>
        </p:txBody>
      </p:sp>
      <p:sp>
        <p:nvSpPr>
          <p:cNvPr id="3" name="TextBox 2"/>
          <p:cNvSpPr txBox="1"/>
          <p:nvPr/>
        </p:nvSpPr>
        <p:spPr>
          <a:xfrm>
            <a:off x="1559859" y="245889"/>
            <a:ext cx="4548948" cy="1015663"/>
          </a:xfrm>
          <a:prstGeom prst="rect">
            <a:avLst/>
          </a:prstGeom>
          <a:noFill/>
        </p:spPr>
        <p:txBody>
          <a:bodyPr wrap="square" rtlCol="0">
            <a:spAutoFit/>
          </a:bodyPr>
          <a:lstStyle/>
          <a:p>
            <a:pPr algn="ctr"/>
            <a:r>
              <a:rPr lang="en-US" sz="6000" b="1" dirty="0" smtClean="0">
                <a:solidFill>
                  <a:schemeClr val="bg2">
                    <a:lumMod val="10000"/>
                  </a:schemeClr>
                </a:solidFill>
              </a:rPr>
              <a:t>O</a:t>
            </a:r>
            <a:r>
              <a:rPr lang="en-US" sz="3600" dirty="0" smtClean="0">
                <a:solidFill>
                  <a:schemeClr val="accent2"/>
                </a:solidFill>
              </a:rPr>
              <a:t>ARS</a:t>
            </a:r>
            <a:endParaRPr lang="en-US" sz="3600" dirty="0">
              <a:solidFill>
                <a:schemeClr val="accent2"/>
              </a:solidFill>
            </a:endParaRPr>
          </a:p>
        </p:txBody>
      </p:sp>
    </p:spTree>
    <p:extLst>
      <p:ext uri="{BB962C8B-B14F-4D97-AF65-F5344CB8AC3E}">
        <p14:creationId xmlns:p14="http://schemas.microsoft.com/office/powerpoint/2010/main" val="22845293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Questions</a:t>
            </a:r>
            <a:endParaRPr lang="en-US" dirty="0"/>
          </a:p>
        </p:txBody>
      </p:sp>
      <p:sp>
        <p:nvSpPr>
          <p:cNvPr id="3" name="Content Placeholder 2"/>
          <p:cNvSpPr>
            <a:spLocks noGrp="1"/>
          </p:cNvSpPr>
          <p:nvPr>
            <p:ph idx="1"/>
          </p:nvPr>
        </p:nvSpPr>
        <p:spPr/>
        <p:txBody>
          <a:bodyPr/>
          <a:lstStyle/>
          <a:p>
            <a:r>
              <a:rPr lang="en-US" dirty="0" smtClean="0">
                <a:solidFill>
                  <a:schemeClr val="bg2">
                    <a:lumMod val="10000"/>
                  </a:schemeClr>
                </a:solidFill>
              </a:rPr>
              <a:t>Many patients have never been asked how they </a:t>
            </a:r>
            <a:r>
              <a:rPr lang="en-US" i="1" dirty="0" smtClean="0">
                <a:solidFill>
                  <a:schemeClr val="bg2">
                    <a:lumMod val="10000"/>
                  </a:schemeClr>
                </a:solidFill>
              </a:rPr>
              <a:t>feel</a:t>
            </a:r>
            <a:r>
              <a:rPr lang="en-US" dirty="0" smtClean="0">
                <a:solidFill>
                  <a:schemeClr val="bg2">
                    <a:lumMod val="10000"/>
                  </a:schemeClr>
                </a:solidFill>
              </a:rPr>
              <a:t> about their health or what </a:t>
            </a:r>
            <a:r>
              <a:rPr lang="en-US" i="1" dirty="0" smtClean="0">
                <a:solidFill>
                  <a:schemeClr val="bg2">
                    <a:lumMod val="10000"/>
                  </a:schemeClr>
                </a:solidFill>
              </a:rPr>
              <a:t>they </a:t>
            </a:r>
            <a:r>
              <a:rPr lang="en-US" dirty="0" smtClean="0">
                <a:solidFill>
                  <a:schemeClr val="bg2">
                    <a:lumMod val="10000"/>
                  </a:schemeClr>
                </a:solidFill>
              </a:rPr>
              <a:t>would like to change.</a:t>
            </a:r>
          </a:p>
          <a:p>
            <a:r>
              <a:rPr lang="en-US" dirty="0" smtClean="0">
                <a:solidFill>
                  <a:schemeClr val="bg2">
                    <a:lumMod val="10000"/>
                  </a:schemeClr>
                </a:solidFill>
              </a:rPr>
              <a:t>Asking questions can also help us understand why a patient may not be making progress</a:t>
            </a:r>
          </a:p>
          <a:p>
            <a:r>
              <a:rPr lang="en-US" dirty="0" smtClean="0">
                <a:solidFill>
                  <a:schemeClr val="bg2">
                    <a:lumMod val="10000"/>
                  </a:schemeClr>
                </a:solidFill>
              </a:rPr>
              <a:t>Questions help in the engagement process</a:t>
            </a:r>
            <a:endParaRPr lang="en-US" dirty="0">
              <a:solidFill>
                <a:schemeClr val="bg2">
                  <a:lumMod val="10000"/>
                </a:schemeClr>
              </a:solidFill>
            </a:endParaRPr>
          </a:p>
        </p:txBody>
      </p:sp>
    </p:spTree>
    <p:extLst>
      <p:ext uri="{BB962C8B-B14F-4D97-AF65-F5344CB8AC3E}">
        <p14:creationId xmlns:p14="http://schemas.microsoft.com/office/powerpoint/2010/main" val="2740998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5775"/>
            <a:ext cx="7886700" cy="516834"/>
          </a:xfrm>
        </p:spPr>
        <p:txBody>
          <a:bodyPr/>
          <a:lstStyle/>
          <a:p>
            <a:pPr algn="ctr"/>
            <a:r>
              <a:rPr lang="en-US" dirty="0" smtClean="0"/>
              <a:t>Explore --- Offer --- Explore</a:t>
            </a:r>
            <a:endParaRPr lang="en-US" dirty="0"/>
          </a:p>
        </p:txBody>
      </p:sp>
      <p:sp>
        <p:nvSpPr>
          <p:cNvPr id="3" name="Content Placeholder 2"/>
          <p:cNvSpPr>
            <a:spLocks noGrp="1"/>
          </p:cNvSpPr>
          <p:nvPr>
            <p:ph idx="1"/>
          </p:nvPr>
        </p:nvSpPr>
        <p:spPr>
          <a:xfrm>
            <a:off x="0" y="662609"/>
            <a:ext cx="7886700" cy="4727713"/>
          </a:xfrm>
        </p:spPr>
        <p:txBody>
          <a:bodyPr/>
          <a:lstStyle/>
          <a:p>
            <a:r>
              <a:rPr lang="en-US" b="1" dirty="0" smtClean="0">
                <a:solidFill>
                  <a:schemeClr val="bg2">
                    <a:lumMod val="10000"/>
                  </a:schemeClr>
                </a:solidFill>
              </a:rPr>
              <a:t>Explore</a:t>
            </a:r>
            <a:r>
              <a:rPr lang="en-US" dirty="0" smtClean="0">
                <a:solidFill>
                  <a:schemeClr val="bg2">
                    <a:lumMod val="10000"/>
                  </a:schemeClr>
                </a:solidFill>
              </a:rPr>
              <a:t> – ask what the patient knows, has heard, or would like to know</a:t>
            </a:r>
          </a:p>
          <a:p>
            <a:pPr lvl="1"/>
            <a:r>
              <a:rPr lang="en-US" sz="2800" dirty="0" smtClean="0">
                <a:solidFill>
                  <a:schemeClr val="bg2">
                    <a:lumMod val="10000"/>
                  </a:schemeClr>
                </a:solidFill>
              </a:rPr>
              <a:t>“When it comes to diabetes, what would be most helpful to know more about?”</a:t>
            </a:r>
          </a:p>
          <a:p>
            <a:r>
              <a:rPr lang="en-US" b="1" dirty="0" smtClean="0">
                <a:solidFill>
                  <a:schemeClr val="bg2">
                    <a:lumMod val="10000"/>
                  </a:schemeClr>
                </a:solidFill>
              </a:rPr>
              <a:t>Offer</a:t>
            </a:r>
            <a:r>
              <a:rPr lang="en-US" dirty="0" smtClean="0">
                <a:solidFill>
                  <a:schemeClr val="bg2">
                    <a:lumMod val="10000"/>
                  </a:schemeClr>
                </a:solidFill>
              </a:rPr>
              <a:t> -  offer information in a neutral, nonjudgmental manner</a:t>
            </a:r>
          </a:p>
          <a:p>
            <a:pPr lvl="1"/>
            <a:r>
              <a:rPr lang="en-US" sz="2800" dirty="0" smtClean="0">
                <a:solidFill>
                  <a:schemeClr val="bg2">
                    <a:lumMod val="10000"/>
                  </a:schemeClr>
                </a:solidFill>
              </a:rPr>
              <a:t>“Research suggests…”</a:t>
            </a:r>
          </a:p>
          <a:p>
            <a:pPr lvl="1"/>
            <a:r>
              <a:rPr lang="en-US" sz="2800" dirty="0" smtClean="0">
                <a:solidFill>
                  <a:schemeClr val="bg2">
                    <a:lumMod val="10000"/>
                  </a:schemeClr>
                </a:solidFill>
              </a:rPr>
              <a:t>“What we generally recommend is…”</a:t>
            </a:r>
          </a:p>
          <a:p>
            <a:r>
              <a:rPr lang="en-US" b="1" dirty="0" smtClean="0">
                <a:solidFill>
                  <a:schemeClr val="bg2">
                    <a:lumMod val="10000"/>
                  </a:schemeClr>
                </a:solidFill>
              </a:rPr>
              <a:t>Explore</a:t>
            </a:r>
            <a:r>
              <a:rPr lang="en-US" dirty="0" smtClean="0">
                <a:solidFill>
                  <a:schemeClr val="bg2">
                    <a:lumMod val="10000"/>
                  </a:schemeClr>
                </a:solidFill>
              </a:rPr>
              <a:t> – ask about thoughts, feelings, and reactions</a:t>
            </a:r>
          </a:p>
          <a:p>
            <a:pPr lvl="1"/>
            <a:r>
              <a:rPr lang="en-US" sz="2800" dirty="0" smtClean="0">
                <a:solidFill>
                  <a:schemeClr val="bg2">
                    <a:lumMod val="10000"/>
                  </a:schemeClr>
                </a:solidFill>
              </a:rPr>
              <a:t>“What do you think about this information?”</a:t>
            </a:r>
          </a:p>
          <a:p>
            <a:pPr lvl="1"/>
            <a:r>
              <a:rPr lang="en-US" sz="2800" dirty="0" smtClean="0">
                <a:solidFill>
                  <a:schemeClr val="bg2">
                    <a:lumMod val="10000"/>
                  </a:schemeClr>
                </a:solidFill>
              </a:rPr>
              <a:t>“Based on these ideas for healthy eating, what could you see yourself doing?”</a:t>
            </a:r>
          </a:p>
          <a:p>
            <a:pPr lvl="1"/>
            <a:endParaRPr lang="en-US" dirty="0"/>
          </a:p>
        </p:txBody>
      </p:sp>
    </p:spTree>
    <p:extLst>
      <p:ext uri="{BB962C8B-B14F-4D97-AF65-F5344CB8AC3E}">
        <p14:creationId xmlns:p14="http://schemas.microsoft.com/office/powerpoint/2010/main" val="1441792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219200"/>
            <a:ext cx="8229600" cy="1143000"/>
          </a:xfrm>
        </p:spPr>
        <p:txBody>
          <a:bodyPr/>
          <a:lstStyle/>
          <a:p>
            <a:pPr eaLnBrk="1" hangingPunct="1"/>
            <a:r>
              <a:rPr lang="en-US" altLang="en-US" b="1" dirty="0" smtClean="0"/>
              <a:t>Affirmations</a:t>
            </a:r>
          </a:p>
        </p:txBody>
      </p:sp>
      <p:sp>
        <p:nvSpPr>
          <p:cNvPr id="44035" name="Rectangle 3"/>
          <p:cNvSpPr>
            <a:spLocks noGrp="1" noChangeArrowheads="1"/>
          </p:cNvSpPr>
          <p:nvPr>
            <p:ph idx="1"/>
          </p:nvPr>
        </p:nvSpPr>
        <p:spPr>
          <a:xfrm>
            <a:off x="685800" y="2057400"/>
            <a:ext cx="8229600" cy="4530725"/>
          </a:xfrm>
        </p:spPr>
        <p:txBody>
          <a:bodyPr/>
          <a:lstStyle/>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r>
              <a:rPr lang="en-US" altLang="en-US" i="1" dirty="0" smtClean="0">
                <a:solidFill>
                  <a:schemeClr val="bg2">
                    <a:lumMod val="10000"/>
                  </a:schemeClr>
                </a:solidFill>
              </a:rPr>
              <a:t>In order to encourage and support the client during the change process, the MI provider frequently affirms the patient in the form of statements of appreciation or understanding ~e.g. – “It took courage to do that.”  “You have a lot of great ideas on how to move forward.”</a:t>
            </a:r>
          </a:p>
        </p:txBody>
      </p:sp>
      <p:sp>
        <p:nvSpPr>
          <p:cNvPr id="2" name="TextBox 1"/>
          <p:cNvSpPr txBox="1"/>
          <p:nvPr/>
        </p:nvSpPr>
        <p:spPr>
          <a:xfrm>
            <a:off x="2622176" y="203537"/>
            <a:ext cx="2403182" cy="1015663"/>
          </a:xfrm>
          <a:prstGeom prst="rect">
            <a:avLst/>
          </a:prstGeom>
          <a:noFill/>
        </p:spPr>
        <p:txBody>
          <a:bodyPr wrap="square" rtlCol="0">
            <a:spAutoFit/>
          </a:bodyPr>
          <a:lstStyle/>
          <a:p>
            <a:pPr algn="ctr"/>
            <a:r>
              <a:rPr lang="en-US" sz="3600" dirty="0" smtClean="0">
                <a:solidFill>
                  <a:schemeClr val="accent2"/>
                </a:solidFill>
              </a:rPr>
              <a:t>O</a:t>
            </a:r>
            <a:r>
              <a:rPr lang="en-US" sz="6000" dirty="0" smtClean="0">
                <a:solidFill>
                  <a:schemeClr val="bg2">
                    <a:lumMod val="10000"/>
                  </a:schemeClr>
                </a:solidFill>
              </a:rPr>
              <a:t>A</a:t>
            </a:r>
            <a:r>
              <a:rPr lang="en-US" sz="3600" dirty="0" smtClean="0">
                <a:solidFill>
                  <a:schemeClr val="accent2"/>
                </a:solidFill>
              </a:rPr>
              <a:t>RS</a:t>
            </a:r>
            <a:endParaRPr lang="en-US" sz="3600" dirty="0">
              <a:solidFill>
                <a:schemeClr val="accent2"/>
              </a:solidFill>
            </a:endParaRPr>
          </a:p>
        </p:txBody>
      </p:sp>
    </p:spTree>
    <p:extLst>
      <p:ext uri="{BB962C8B-B14F-4D97-AF65-F5344CB8AC3E}">
        <p14:creationId xmlns:p14="http://schemas.microsoft.com/office/powerpoint/2010/main" val="3376772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       </a:t>
            </a:r>
          </a:p>
        </p:txBody>
      </p:sp>
      <p:sp>
        <p:nvSpPr>
          <p:cNvPr id="43011" name="Content Placeholder 2"/>
          <p:cNvSpPr>
            <a:spLocks noGrp="1"/>
          </p:cNvSpPr>
          <p:nvPr>
            <p:ph idx="1"/>
          </p:nvPr>
        </p:nvSpPr>
        <p:spPr/>
        <p:txBody>
          <a:bodyPr/>
          <a:lstStyle/>
          <a:p>
            <a:pPr eaLnBrk="1" hangingPunct="1"/>
            <a:r>
              <a:rPr lang="en-US" altLang="en-US" i="1" dirty="0" smtClean="0">
                <a:solidFill>
                  <a:schemeClr val="bg2">
                    <a:lumMod val="10000"/>
                  </a:schemeClr>
                </a:solidFill>
              </a:rPr>
              <a:t>“If you treat an individual as he is, he will stay as he is, but if you treat him as if he were what he ought to be and could be, he will become what he ought to be and could be.”</a:t>
            </a:r>
          </a:p>
          <a:p>
            <a:pPr eaLnBrk="1" hangingPunct="1"/>
            <a:endParaRPr lang="en-US" altLang="en-US" i="1" dirty="0" smtClean="0">
              <a:solidFill>
                <a:schemeClr val="bg2">
                  <a:lumMod val="10000"/>
                </a:schemeClr>
              </a:solidFill>
            </a:endParaRPr>
          </a:p>
          <a:p>
            <a:pPr eaLnBrk="1" hangingPunct="1"/>
            <a:r>
              <a:rPr lang="en-US" altLang="en-US" dirty="0" smtClean="0">
                <a:solidFill>
                  <a:schemeClr val="bg2">
                    <a:lumMod val="10000"/>
                  </a:schemeClr>
                </a:solidFill>
              </a:rPr>
              <a:t> - Johann Wolfgang von Goethe</a:t>
            </a:r>
          </a:p>
        </p:txBody>
      </p:sp>
    </p:spTree>
    <p:extLst>
      <p:ext uri="{BB962C8B-B14F-4D97-AF65-F5344CB8AC3E}">
        <p14:creationId xmlns:p14="http://schemas.microsoft.com/office/powerpoint/2010/main" val="26889584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idx="1"/>
          </p:nvPr>
        </p:nvSpPr>
        <p:spPr>
          <a:xfrm>
            <a:off x="457200" y="1493838"/>
            <a:ext cx="8229600" cy="5364162"/>
          </a:xfrm>
        </p:spPr>
        <p:txBody>
          <a:bodyPr/>
          <a:lstStyle/>
          <a:p>
            <a:pPr eaLnBrk="1" hangingPunct="1">
              <a:lnSpc>
                <a:spcPct val="90000"/>
              </a:lnSpc>
              <a:buFont typeface="Wingdings" panose="05000000000000000000" pitchFamily="2" charset="2"/>
              <a:buNone/>
            </a:pPr>
            <a:r>
              <a:rPr lang="en-US" altLang="en-US" sz="3600" b="1" dirty="0" smtClean="0">
                <a:solidFill>
                  <a:schemeClr val="bg2">
                    <a:lumMod val="10000"/>
                  </a:schemeClr>
                </a:solidFill>
              </a:rPr>
              <a:t>Reflections:</a:t>
            </a:r>
          </a:p>
          <a:p>
            <a:pPr marL="0" indent="0" eaLnBrk="1" hangingPunct="1">
              <a:lnSpc>
                <a:spcPct val="90000"/>
              </a:lnSpc>
              <a:buNone/>
            </a:pPr>
            <a:endParaRPr lang="en-US" altLang="en-US" dirty="0" smtClean="0"/>
          </a:p>
          <a:p>
            <a:pPr eaLnBrk="1" hangingPunct="1">
              <a:lnSpc>
                <a:spcPct val="90000"/>
              </a:lnSpc>
            </a:pPr>
            <a:r>
              <a:rPr lang="en-US" altLang="en-US" dirty="0" smtClean="0">
                <a:solidFill>
                  <a:schemeClr val="bg2">
                    <a:lumMod val="10000"/>
                  </a:schemeClr>
                </a:solidFill>
              </a:rPr>
              <a:t>An active process (the provider decides what to reflect or ignore, what to emphasize, preferentially reflecting change talk)</a:t>
            </a:r>
          </a:p>
          <a:p>
            <a:r>
              <a:rPr lang="en-US" altLang="en-US" dirty="0">
                <a:solidFill>
                  <a:schemeClr val="bg2">
                    <a:lumMod val="10000"/>
                  </a:schemeClr>
                </a:solidFill>
              </a:rPr>
              <a:t>Statements rather than </a:t>
            </a:r>
            <a:r>
              <a:rPr lang="en-US" altLang="en-US" dirty="0" smtClean="0">
                <a:solidFill>
                  <a:schemeClr val="bg2">
                    <a:lumMod val="10000"/>
                  </a:schemeClr>
                </a:solidFill>
              </a:rPr>
              <a:t>questions</a:t>
            </a:r>
          </a:p>
          <a:p>
            <a:r>
              <a:rPr lang="en-US" altLang="en-US" dirty="0" smtClean="0">
                <a:solidFill>
                  <a:schemeClr val="bg2">
                    <a:lumMod val="10000"/>
                  </a:schemeClr>
                </a:solidFill>
              </a:rPr>
              <a:t>Mirror meaning of a preceding statement(s)</a:t>
            </a:r>
            <a:endParaRPr lang="en-US" altLang="en-US" dirty="0">
              <a:solidFill>
                <a:schemeClr val="bg2">
                  <a:lumMod val="10000"/>
                </a:schemeClr>
              </a:solidFill>
            </a:endParaRPr>
          </a:p>
          <a:p>
            <a:pPr marL="0" indent="0" eaLnBrk="1" hangingPunct="1">
              <a:lnSpc>
                <a:spcPct val="90000"/>
              </a:lnSpc>
              <a:buNone/>
            </a:pPr>
            <a:endParaRPr lang="en-US" altLang="en-US" dirty="0" smtClean="0"/>
          </a:p>
        </p:txBody>
      </p:sp>
      <p:sp>
        <p:nvSpPr>
          <p:cNvPr id="2" name="TextBox 1"/>
          <p:cNvSpPr txBox="1"/>
          <p:nvPr/>
        </p:nvSpPr>
        <p:spPr>
          <a:xfrm>
            <a:off x="2575654" y="170609"/>
            <a:ext cx="3327187" cy="1015663"/>
          </a:xfrm>
          <a:prstGeom prst="rect">
            <a:avLst/>
          </a:prstGeom>
          <a:noFill/>
        </p:spPr>
        <p:txBody>
          <a:bodyPr wrap="square" rtlCol="0">
            <a:spAutoFit/>
          </a:bodyPr>
          <a:lstStyle/>
          <a:p>
            <a:pPr algn="ctr"/>
            <a:r>
              <a:rPr lang="en-US" sz="3600" dirty="0" smtClean="0">
                <a:solidFill>
                  <a:schemeClr val="accent2"/>
                </a:solidFill>
              </a:rPr>
              <a:t>OA</a:t>
            </a:r>
            <a:r>
              <a:rPr lang="en-US" sz="6000" dirty="0" smtClean="0">
                <a:solidFill>
                  <a:schemeClr val="bg2">
                    <a:lumMod val="10000"/>
                  </a:schemeClr>
                </a:solidFill>
              </a:rPr>
              <a:t>R</a:t>
            </a:r>
            <a:r>
              <a:rPr lang="en-US" sz="3600" dirty="0" smtClean="0">
                <a:solidFill>
                  <a:schemeClr val="accent2"/>
                </a:solidFill>
              </a:rPr>
              <a:t>S</a:t>
            </a:r>
            <a:endParaRPr lang="en-US" sz="3600" dirty="0">
              <a:solidFill>
                <a:schemeClr val="accent2"/>
              </a:solidFill>
            </a:endParaRPr>
          </a:p>
        </p:txBody>
      </p:sp>
    </p:spTree>
    <p:extLst>
      <p:ext uri="{BB962C8B-B14F-4D97-AF65-F5344CB8AC3E}">
        <p14:creationId xmlns:p14="http://schemas.microsoft.com/office/powerpoint/2010/main" val="4245739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2843"/>
            <a:ext cx="7886700" cy="1325563"/>
          </a:xfrm>
        </p:spPr>
        <p:txBody>
          <a:bodyPr/>
          <a:lstStyle/>
          <a:p>
            <a:r>
              <a:rPr lang="en-US" dirty="0"/>
              <a:t>Learning </a:t>
            </a:r>
            <a:r>
              <a:rPr lang="en-US" dirty="0" smtClean="0"/>
              <a:t>Objectives: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bg2">
                    <a:lumMod val="10000"/>
                  </a:schemeClr>
                </a:solidFill>
              </a:rPr>
              <a:t>Describe </a:t>
            </a:r>
            <a:r>
              <a:rPr lang="en-US" dirty="0">
                <a:solidFill>
                  <a:schemeClr val="bg2">
                    <a:lumMod val="10000"/>
                  </a:schemeClr>
                </a:solidFill>
              </a:rPr>
              <a:t>Michigan Institute for Care Management and Transformation goals and resources available for physician office team members</a:t>
            </a:r>
          </a:p>
          <a:p>
            <a:r>
              <a:rPr lang="en-US" dirty="0" smtClean="0">
                <a:solidFill>
                  <a:schemeClr val="bg2">
                    <a:lumMod val="10000"/>
                  </a:schemeClr>
                </a:solidFill>
              </a:rPr>
              <a:t>Apply </a:t>
            </a:r>
            <a:r>
              <a:rPr lang="en-US" dirty="0">
                <a:solidFill>
                  <a:schemeClr val="bg2">
                    <a:lumMod val="10000"/>
                  </a:schemeClr>
                </a:solidFill>
              </a:rPr>
              <a:t>behavior change to personal goals </a:t>
            </a:r>
          </a:p>
          <a:p>
            <a:endParaRPr lang="en-US" dirty="0"/>
          </a:p>
        </p:txBody>
      </p:sp>
    </p:spTree>
    <p:extLst>
      <p:ext uri="{BB962C8B-B14F-4D97-AF65-F5344CB8AC3E}">
        <p14:creationId xmlns:p14="http://schemas.microsoft.com/office/powerpoint/2010/main" val="3509972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a:t>
            </a:r>
            <a:endParaRPr lang="en-US" dirty="0"/>
          </a:p>
        </p:txBody>
      </p:sp>
      <p:sp>
        <p:nvSpPr>
          <p:cNvPr id="3" name="Content Placeholder 2"/>
          <p:cNvSpPr>
            <a:spLocks noGrp="1"/>
          </p:cNvSpPr>
          <p:nvPr>
            <p:ph idx="1"/>
          </p:nvPr>
        </p:nvSpPr>
        <p:spPr/>
        <p:txBody>
          <a:bodyPr/>
          <a:lstStyle/>
          <a:p>
            <a:r>
              <a:rPr lang="en-US" dirty="0" smtClean="0">
                <a:solidFill>
                  <a:schemeClr val="bg2">
                    <a:lumMod val="10000"/>
                  </a:schemeClr>
                </a:solidFill>
              </a:rPr>
              <a:t>Help with letting our patients know we are listening to them</a:t>
            </a:r>
          </a:p>
          <a:p>
            <a:r>
              <a:rPr lang="en-US" dirty="0" smtClean="0">
                <a:solidFill>
                  <a:schemeClr val="bg2">
                    <a:lumMod val="10000"/>
                  </a:schemeClr>
                </a:solidFill>
              </a:rPr>
              <a:t>Help us understand if we’re on the right track in listening to our patients</a:t>
            </a:r>
          </a:p>
          <a:p>
            <a:r>
              <a:rPr lang="en-US" dirty="0" smtClean="0">
                <a:solidFill>
                  <a:schemeClr val="bg2">
                    <a:lumMod val="10000"/>
                  </a:schemeClr>
                </a:solidFill>
              </a:rPr>
              <a:t>Help our patients move forward in their thought process </a:t>
            </a:r>
          </a:p>
          <a:p>
            <a:r>
              <a:rPr lang="en-US" dirty="0" smtClean="0">
                <a:solidFill>
                  <a:schemeClr val="bg2">
                    <a:lumMod val="10000"/>
                  </a:schemeClr>
                </a:solidFill>
              </a:rPr>
              <a:t>Help patients look at their ambivalence </a:t>
            </a:r>
            <a:endParaRPr lang="en-US" dirty="0">
              <a:solidFill>
                <a:schemeClr val="bg2">
                  <a:lumMod val="10000"/>
                </a:schemeClr>
              </a:solidFill>
            </a:endParaRPr>
          </a:p>
        </p:txBody>
      </p:sp>
    </p:spTree>
    <p:extLst>
      <p:ext uri="{BB962C8B-B14F-4D97-AF65-F5344CB8AC3E}">
        <p14:creationId xmlns:p14="http://schemas.microsoft.com/office/powerpoint/2010/main" val="2087539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sz="half" idx="1"/>
          </p:nvPr>
        </p:nvSpPr>
        <p:spPr>
          <a:xfrm>
            <a:off x="457200" y="2689412"/>
            <a:ext cx="4038600" cy="3670114"/>
          </a:xfrm>
        </p:spPr>
        <p:txBody>
          <a:bodyPr/>
          <a:lstStyle/>
          <a:p>
            <a:pPr eaLnBrk="1" hangingPunct="1"/>
            <a:r>
              <a:rPr lang="en-US" altLang="en-US" b="1" dirty="0" smtClean="0">
                <a:solidFill>
                  <a:schemeClr val="bg2">
                    <a:lumMod val="10000"/>
                  </a:schemeClr>
                </a:solidFill>
              </a:rPr>
              <a:t>Repeat </a:t>
            </a:r>
            <a:r>
              <a:rPr lang="en-US" altLang="en-US" dirty="0" smtClean="0">
                <a:solidFill>
                  <a:schemeClr val="bg2">
                    <a:lumMod val="10000"/>
                  </a:schemeClr>
                </a:solidFill>
              </a:rPr>
              <a:t>– repeating an element of what the speaker said.</a:t>
            </a:r>
          </a:p>
          <a:p>
            <a:pPr eaLnBrk="1" hangingPunct="1"/>
            <a:r>
              <a:rPr lang="en-US" altLang="en-US" b="1" dirty="0" smtClean="0">
                <a:solidFill>
                  <a:schemeClr val="bg2">
                    <a:lumMod val="10000"/>
                  </a:schemeClr>
                </a:solidFill>
              </a:rPr>
              <a:t>Rephrase – </a:t>
            </a:r>
            <a:r>
              <a:rPr lang="en-US" altLang="en-US" dirty="0" smtClean="0">
                <a:solidFill>
                  <a:schemeClr val="bg2">
                    <a:lumMod val="10000"/>
                  </a:schemeClr>
                </a:solidFill>
              </a:rPr>
              <a:t>staying close to what the speaker has said with some rephrasing and synonyms</a:t>
            </a:r>
          </a:p>
          <a:p>
            <a:pPr eaLnBrk="1" hangingPunct="1"/>
            <a:endParaRPr lang="en-US" altLang="en-US" b="1" dirty="0" smtClean="0"/>
          </a:p>
        </p:txBody>
      </p:sp>
      <p:sp>
        <p:nvSpPr>
          <p:cNvPr id="47107" name="Rectangle 6"/>
          <p:cNvSpPr>
            <a:spLocks noGrp="1" noChangeArrowheads="1"/>
          </p:cNvSpPr>
          <p:nvPr>
            <p:ph sz="half" idx="2"/>
          </p:nvPr>
        </p:nvSpPr>
        <p:spPr>
          <a:xfrm>
            <a:off x="4572000" y="2689411"/>
            <a:ext cx="4038600" cy="4852815"/>
          </a:xfrm>
        </p:spPr>
        <p:txBody>
          <a:bodyPr/>
          <a:lstStyle/>
          <a:p>
            <a:pPr eaLnBrk="1" hangingPunct="1"/>
            <a:r>
              <a:rPr lang="en-US" altLang="en-US" dirty="0" smtClean="0">
                <a:solidFill>
                  <a:schemeClr val="bg2">
                    <a:lumMod val="10000"/>
                  </a:schemeClr>
                </a:solidFill>
              </a:rPr>
              <a:t>“You’ve been more depressed lately.”</a:t>
            </a:r>
          </a:p>
          <a:p>
            <a:pPr eaLnBrk="1" hangingPunct="1"/>
            <a:endParaRPr lang="en-US" altLang="en-US" dirty="0" smtClean="0">
              <a:solidFill>
                <a:schemeClr val="bg2">
                  <a:lumMod val="10000"/>
                </a:schemeClr>
              </a:solidFill>
            </a:endParaRPr>
          </a:p>
          <a:p>
            <a:pPr eaLnBrk="1" hangingPunct="1"/>
            <a:r>
              <a:rPr lang="en-US" altLang="en-US" dirty="0" smtClean="0">
                <a:solidFill>
                  <a:schemeClr val="bg2">
                    <a:lumMod val="10000"/>
                  </a:schemeClr>
                </a:solidFill>
              </a:rPr>
              <a:t>“So your sadness is getting worse and you don’t know why.”</a:t>
            </a:r>
          </a:p>
        </p:txBody>
      </p:sp>
      <p:sp>
        <p:nvSpPr>
          <p:cNvPr id="2" name="TextBox 1"/>
          <p:cNvSpPr txBox="1"/>
          <p:nvPr/>
        </p:nvSpPr>
        <p:spPr>
          <a:xfrm>
            <a:off x="1129553" y="683879"/>
            <a:ext cx="6877210" cy="2185214"/>
          </a:xfrm>
          <a:prstGeom prst="rect">
            <a:avLst/>
          </a:prstGeom>
          <a:noFill/>
        </p:spPr>
        <p:txBody>
          <a:bodyPr wrap="square" rtlCol="0">
            <a:spAutoFit/>
          </a:bodyPr>
          <a:lstStyle/>
          <a:p>
            <a:pPr algn="ctr"/>
            <a:r>
              <a:rPr lang="en-US" sz="3600" dirty="0" smtClean="0">
                <a:solidFill>
                  <a:schemeClr val="accent2"/>
                </a:solidFill>
              </a:rPr>
              <a:t>Simple Reflections</a:t>
            </a:r>
          </a:p>
          <a:p>
            <a:pPr algn="ctr"/>
            <a:r>
              <a:rPr lang="en-US" sz="3200" dirty="0" smtClean="0">
                <a:solidFill>
                  <a:schemeClr val="accent2"/>
                </a:solidFill>
              </a:rPr>
              <a:t>“</a:t>
            </a:r>
            <a:r>
              <a:rPr lang="en-US" sz="2800" dirty="0" smtClean="0">
                <a:solidFill>
                  <a:schemeClr val="accent2"/>
                </a:solidFill>
              </a:rPr>
              <a:t>I’ve been taking my medication but my depression is getting worse”</a:t>
            </a:r>
          </a:p>
          <a:p>
            <a:pPr algn="ctr"/>
            <a:r>
              <a:rPr lang="en-US" sz="3600" dirty="0" smtClean="0">
                <a:solidFill>
                  <a:schemeClr val="accent2"/>
                </a:solidFill>
              </a:rPr>
              <a:t> </a:t>
            </a:r>
            <a:endParaRPr lang="en-US" sz="3600" dirty="0">
              <a:solidFill>
                <a:schemeClr val="accent2"/>
              </a:solidFill>
            </a:endParaRPr>
          </a:p>
        </p:txBody>
      </p:sp>
    </p:spTree>
    <p:extLst>
      <p:ext uri="{BB962C8B-B14F-4D97-AF65-F5344CB8AC3E}">
        <p14:creationId xmlns:p14="http://schemas.microsoft.com/office/powerpoint/2010/main" val="761231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sz="half" idx="1"/>
          </p:nvPr>
        </p:nvSpPr>
        <p:spPr>
          <a:xfrm>
            <a:off x="434788" y="2332383"/>
            <a:ext cx="4038600" cy="6233701"/>
          </a:xfrm>
        </p:spPr>
        <p:txBody>
          <a:bodyPr/>
          <a:lstStyle/>
          <a:p>
            <a:pPr eaLnBrk="1" hangingPunct="1"/>
            <a:r>
              <a:rPr lang="en-US" altLang="en-US" b="1" dirty="0" smtClean="0">
                <a:solidFill>
                  <a:schemeClr val="bg2">
                    <a:lumMod val="10000"/>
                  </a:schemeClr>
                </a:solidFill>
              </a:rPr>
              <a:t>Reflect feeling – </a:t>
            </a:r>
            <a:r>
              <a:rPr lang="en-US" altLang="en-US" dirty="0" smtClean="0">
                <a:solidFill>
                  <a:schemeClr val="bg2">
                    <a:lumMod val="10000"/>
                  </a:schemeClr>
                </a:solidFill>
              </a:rPr>
              <a:t>Emphasizing the emotional dimension through feeling statements</a:t>
            </a:r>
          </a:p>
          <a:p>
            <a:r>
              <a:rPr lang="en-US" altLang="en-US" b="1" dirty="0" smtClean="0">
                <a:solidFill>
                  <a:schemeClr val="bg2">
                    <a:lumMod val="10000"/>
                  </a:schemeClr>
                </a:solidFill>
              </a:rPr>
              <a:t>Double-sided (reflect both sides of a patient’s ambivalence)</a:t>
            </a:r>
          </a:p>
        </p:txBody>
      </p:sp>
      <p:sp>
        <p:nvSpPr>
          <p:cNvPr id="48131" name="Rectangle 6"/>
          <p:cNvSpPr>
            <a:spLocks noGrp="1" noChangeArrowheads="1"/>
          </p:cNvSpPr>
          <p:nvPr>
            <p:ph sz="half" idx="2"/>
          </p:nvPr>
        </p:nvSpPr>
        <p:spPr>
          <a:xfrm>
            <a:off x="4648200" y="1272210"/>
            <a:ext cx="4038600" cy="4813546"/>
          </a:xfrm>
        </p:spPr>
        <p:txBody>
          <a:bodyPr/>
          <a:lstStyle/>
          <a:p>
            <a:pPr eaLnBrk="1" hangingPunct="1"/>
            <a:endParaRPr lang="en-US" altLang="en-US" dirty="0" smtClean="0"/>
          </a:p>
          <a:p>
            <a:pPr marL="0" indent="0" eaLnBrk="1" hangingPunct="1">
              <a:buNone/>
            </a:pPr>
            <a:endParaRPr lang="en-US" altLang="en-US" dirty="0"/>
          </a:p>
          <a:p>
            <a:r>
              <a:rPr lang="en-US" altLang="en-US" dirty="0" smtClean="0">
                <a:solidFill>
                  <a:schemeClr val="bg2">
                    <a:lumMod val="10000"/>
                  </a:schemeClr>
                </a:solidFill>
              </a:rPr>
              <a:t>“It’s scary not to be able to understand your depressed feelings.”</a:t>
            </a:r>
          </a:p>
          <a:p>
            <a:endParaRPr lang="en-US" altLang="en-US" dirty="0">
              <a:solidFill>
                <a:schemeClr val="bg2">
                  <a:lumMod val="10000"/>
                </a:schemeClr>
              </a:solidFill>
            </a:endParaRPr>
          </a:p>
          <a:p>
            <a:r>
              <a:rPr lang="en-US" altLang="en-US" dirty="0" smtClean="0">
                <a:solidFill>
                  <a:schemeClr val="bg2">
                    <a:lumMod val="10000"/>
                  </a:schemeClr>
                </a:solidFill>
              </a:rPr>
              <a:t>“You’re worried about your depression getting worse and you’re looking for ways to manage your symptoms”</a:t>
            </a:r>
          </a:p>
          <a:p>
            <a:endParaRPr lang="en-US" altLang="en-US" dirty="0"/>
          </a:p>
          <a:p>
            <a:endParaRPr lang="en-US" altLang="en-US" dirty="0" smtClean="0"/>
          </a:p>
          <a:p>
            <a:endParaRPr lang="en-US" altLang="en-US" dirty="0"/>
          </a:p>
        </p:txBody>
      </p:sp>
      <p:sp>
        <p:nvSpPr>
          <p:cNvPr id="2" name="TextBox 1"/>
          <p:cNvSpPr txBox="1"/>
          <p:nvPr/>
        </p:nvSpPr>
        <p:spPr>
          <a:xfrm>
            <a:off x="1383126" y="607039"/>
            <a:ext cx="6708161" cy="1508105"/>
          </a:xfrm>
          <a:prstGeom prst="rect">
            <a:avLst/>
          </a:prstGeom>
          <a:noFill/>
        </p:spPr>
        <p:txBody>
          <a:bodyPr wrap="square" rtlCol="0">
            <a:spAutoFit/>
          </a:bodyPr>
          <a:lstStyle/>
          <a:p>
            <a:pPr algn="ctr"/>
            <a:r>
              <a:rPr lang="en-US" sz="3600" dirty="0" smtClean="0">
                <a:solidFill>
                  <a:schemeClr val="accent2"/>
                </a:solidFill>
              </a:rPr>
              <a:t>Complex Reflections </a:t>
            </a:r>
          </a:p>
          <a:p>
            <a:pPr algn="ctr"/>
            <a:r>
              <a:rPr lang="en-US" sz="2800" dirty="0" smtClean="0">
                <a:solidFill>
                  <a:schemeClr val="accent2"/>
                </a:solidFill>
              </a:rPr>
              <a:t>I’ve </a:t>
            </a:r>
            <a:r>
              <a:rPr lang="en-US" sz="2800" dirty="0">
                <a:solidFill>
                  <a:schemeClr val="accent2"/>
                </a:solidFill>
              </a:rPr>
              <a:t>been taking my medication but my depression is getting worse”</a:t>
            </a:r>
          </a:p>
        </p:txBody>
      </p:sp>
    </p:spTree>
    <p:extLst>
      <p:ext uri="{BB962C8B-B14F-4D97-AF65-F5344CB8AC3E}">
        <p14:creationId xmlns:p14="http://schemas.microsoft.com/office/powerpoint/2010/main" val="13454062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457200" y="2057400"/>
            <a:ext cx="8229600" cy="3886200"/>
          </a:xfrm>
        </p:spPr>
        <p:txBody>
          <a:bodyPr/>
          <a:lstStyle/>
          <a:p>
            <a:pPr eaLnBrk="1" hangingPunct="1"/>
            <a:r>
              <a:rPr lang="en-US" altLang="en-US" dirty="0" smtClean="0">
                <a:solidFill>
                  <a:schemeClr val="bg2">
                    <a:lumMod val="10000"/>
                  </a:schemeClr>
                </a:solidFill>
              </a:rPr>
              <a:t>One thing that I like about myself is that….</a:t>
            </a:r>
          </a:p>
          <a:p>
            <a:pPr eaLnBrk="1" hangingPunct="1"/>
            <a:endParaRPr lang="en-US" altLang="en-US" dirty="0" smtClean="0">
              <a:solidFill>
                <a:schemeClr val="bg2">
                  <a:lumMod val="10000"/>
                </a:schemeClr>
              </a:solidFill>
            </a:endParaRPr>
          </a:p>
          <a:p>
            <a:pPr eaLnBrk="1" hangingPunct="1"/>
            <a:r>
              <a:rPr lang="en-US" altLang="en-US" dirty="0" smtClean="0">
                <a:solidFill>
                  <a:schemeClr val="bg2">
                    <a:lumMod val="10000"/>
                  </a:schemeClr>
                </a:solidFill>
              </a:rPr>
              <a:t>One thing you should know about me is….</a:t>
            </a:r>
          </a:p>
          <a:p>
            <a:pPr eaLnBrk="1" hangingPunct="1"/>
            <a:endParaRPr lang="en-US" altLang="en-US" dirty="0" smtClean="0">
              <a:solidFill>
                <a:schemeClr val="bg2">
                  <a:lumMod val="10000"/>
                </a:schemeClr>
              </a:solidFill>
            </a:endParaRPr>
          </a:p>
          <a:p>
            <a:pPr eaLnBrk="1" hangingPunct="1"/>
            <a:r>
              <a:rPr lang="en-US" altLang="en-US" dirty="0" smtClean="0">
                <a:solidFill>
                  <a:schemeClr val="bg2">
                    <a:lumMod val="10000"/>
                  </a:schemeClr>
                </a:solidFill>
              </a:rPr>
              <a:t>One thing about myself I’d like to change is…..</a:t>
            </a:r>
          </a:p>
        </p:txBody>
      </p:sp>
      <p:sp>
        <p:nvSpPr>
          <p:cNvPr id="2" name="TextBox 1"/>
          <p:cNvSpPr txBox="1"/>
          <p:nvPr/>
        </p:nvSpPr>
        <p:spPr>
          <a:xfrm>
            <a:off x="4180114" y="514830"/>
            <a:ext cx="3642232" cy="738664"/>
          </a:xfrm>
          <a:prstGeom prst="rect">
            <a:avLst/>
          </a:prstGeom>
          <a:noFill/>
        </p:spPr>
        <p:txBody>
          <a:bodyPr wrap="square" rtlCol="0">
            <a:spAutoFit/>
          </a:bodyPr>
          <a:lstStyle/>
          <a:p>
            <a:r>
              <a:rPr lang="en-US" dirty="0" smtClean="0"/>
              <a:t>                                         </a:t>
            </a:r>
            <a:r>
              <a:rPr lang="en-US" sz="2400" dirty="0">
                <a:solidFill>
                  <a:schemeClr val="accent2"/>
                </a:solidFill>
              </a:rPr>
              <a:t>Activity </a:t>
            </a:r>
            <a:r>
              <a:rPr lang="en-US" sz="2400" dirty="0" smtClean="0">
                <a:solidFill>
                  <a:schemeClr val="accent2"/>
                </a:solidFill>
              </a:rPr>
              <a:t>#4</a:t>
            </a:r>
            <a:endParaRPr lang="en-US" sz="2400" dirty="0">
              <a:solidFill>
                <a:schemeClr val="accent2"/>
              </a:solidFill>
            </a:endParaRPr>
          </a:p>
          <a:p>
            <a:r>
              <a:rPr lang="en-US" dirty="0" smtClean="0"/>
              <a:t>   </a:t>
            </a:r>
            <a:endParaRPr lang="en-US" sz="2400" dirty="0"/>
          </a:p>
        </p:txBody>
      </p:sp>
      <p:sp>
        <p:nvSpPr>
          <p:cNvPr id="3" name="TextBox 2"/>
          <p:cNvSpPr txBox="1"/>
          <p:nvPr/>
        </p:nvSpPr>
        <p:spPr>
          <a:xfrm>
            <a:off x="537882" y="1191025"/>
            <a:ext cx="6362380" cy="646331"/>
          </a:xfrm>
          <a:prstGeom prst="rect">
            <a:avLst/>
          </a:prstGeom>
          <a:noFill/>
        </p:spPr>
        <p:txBody>
          <a:bodyPr wrap="square" rtlCol="0">
            <a:spAutoFit/>
          </a:bodyPr>
          <a:lstStyle/>
          <a:p>
            <a:pPr algn="ctr"/>
            <a:r>
              <a:rPr lang="en-US" sz="3600" dirty="0" smtClean="0">
                <a:solidFill>
                  <a:schemeClr val="accent2"/>
                </a:solidFill>
              </a:rPr>
              <a:t>Reflections Activity</a:t>
            </a:r>
            <a:endParaRPr lang="en-US" sz="3600" dirty="0">
              <a:solidFill>
                <a:schemeClr val="accent2"/>
              </a:solidFill>
            </a:endParaRPr>
          </a:p>
        </p:txBody>
      </p:sp>
    </p:spTree>
    <p:extLst>
      <p:ext uri="{BB962C8B-B14F-4D97-AF65-F5344CB8AC3E}">
        <p14:creationId xmlns:p14="http://schemas.microsoft.com/office/powerpoint/2010/main" val="20769627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90688"/>
          </a:xfrm>
        </p:spPr>
        <p:txBody>
          <a:bodyPr/>
          <a:lstStyle/>
          <a:p>
            <a:pPr algn="ctr"/>
            <a:r>
              <a:rPr lang="en-US" dirty="0" smtClean="0"/>
              <a:t>                                                      </a:t>
            </a:r>
            <a:r>
              <a:rPr lang="en-US" sz="2400" dirty="0" smtClean="0"/>
              <a:t>Activity #5*</a:t>
            </a:r>
            <a:r>
              <a:rPr lang="en-US" dirty="0" smtClean="0"/>
              <a:t/>
            </a:r>
            <a:br>
              <a:rPr lang="en-US" dirty="0" smtClean="0"/>
            </a:br>
            <a:r>
              <a:rPr lang="en-US" dirty="0" smtClean="0"/>
              <a:t>Reflections Practice</a:t>
            </a:r>
            <a:r>
              <a:rPr lang="en-US" dirty="0"/>
              <a:t/>
            </a:r>
            <a:br>
              <a:rPr lang="en-US" dirty="0"/>
            </a:br>
            <a:endParaRPr lang="en-US" dirty="0"/>
          </a:p>
        </p:txBody>
      </p:sp>
      <p:sp>
        <p:nvSpPr>
          <p:cNvPr id="3" name="Content Placeholder 2"/>
          <p:cNvSpPr>
            <a:spLocks noGrp="1"/>
          </p:cNvSpPr>
          <p:nvPr>
            <p:ph idx="1"/>
          </p:nvPr>
        </p:nvSpPr>
        <p:spPr>
          <a:xfrm>
            <a:off x="403363" y="1308179"/>
            <a:ext cx="7886700" cy="3525552"/>
          </a:xfrm>
        </p:spPr>
        <p:txBody>
          <a:bodyPr/>
          <a:lstStyle/>
          <a:p>
            <a:r>
              <a:rPr lang="en-US" dirty="0" smtClean="0">
                <a:solidFill>
                  <a:schemeClr val="bg2">
                    <a:lumMod val="10000"/>
                  </a:schemeClr>
                </a:solidFill>
              </a:rPr>
              <a:t>“I really hate pricking my finger!”</a:t>
            </a:r>
          </a:p>
          <a:p>
            <a:r>
              <a:rPr lang="en-US" dirty="0" smtClean="0">
                <a:solidFill>
                  <a:schemeClr val="bg2">
                    <a:lumMod val="10000"/>
                  </a:schemeClr>
                </a:solidFill>
              </a:rPr>
              <a:t>“I’m not going to stop eating steak no matter what!”</a:t>
            </a:r>
          </a:p>
          <a:p>
            <a:r>
              <a:rPr lang="en-US" dirty="0" smtClean="0">
                <a:solidFill>
                  <a:schemeClr val="bg2">
                    <a:lumMod val="10000"/>
                  </a:schemeClr>
                </a:solidFill>
              </a:rPr>
              <a:t>“Well, I do drink most days, but not that much really.”</a:t>
            </a:r>
          </a:p>
          <a:p>
            <a:r>
              <a:rPr lang="en-US" dirty="0" smtClean="0">
                <a:solidFill>
                  <a:schemeClr val="bg2">
                    <a:lumMod val="10000"/>
                  </a:schemeClr>
                </a:solidFill>
              </a:rPr>
              <a:t>“I’m usually the rock of the family, and even at work, but now this!”</a:t>
            </a:r>
          </a:p>
          <a:p>
            <a:r>
              <a:rPr lang="en-US" dirty="0" smtClean="0">
                <a:solidFill>
                  <a:schemeClr val="bg2">
                    <a:lumMod val="10000"/>
                  </a:schemeClr>
                </a:solidFill>
              </a:rPr>
              <a:t>“I wouldn’t say that I miss many days, (of medication) but it’s not always so easy.”</a:t>
            </a:r>
          </a:p>
          <a:p>
            <a:r>
              <a:rPr lang="en-US" dirty="0" smtClean="0">
                <a:solidFill>
                  <a:schemeClr val="bg2">
                    <a:lumMod val="10000"/>
                  </a:schemeClr>
                </a:solidFill>
              </a:rPr>
              <a:t>“I really want to lose weight, but I hate exercising!” </a:t>
            </a:r>
          </a:p>
          <a:p>
            <a:pPr marL="0" indent="0">
              <a:buNone/>
            </a:pPr>
            <a:endParaRPr lang="en-US" dirty="0" smtClean="0"/>
          </a:p>
          <a:p>
            <a:endParaRPr lang="en-US" dirty="0"/>
          </a:p>
        </p:txBody>
      </p:sp>
    </p:spTree>
    <p:extLst>
      <p:ext uri="{BB962C8B-B14F-4D97-AF65-F5344CB8AC3E}">
        <p14:creationId xmlns:p14="http://schemas.microsoft.com/office/powerpoint/2010/main" val="2013390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219200"/>
            <a:ext cx="8229600" cy="1143000"/>
          </a:xfrm>
        </p:spPr>
        <p:txBody>
          <a:bodyPr/>
          <a:lstStyle/>
          <a:p>
            <a:pPr eaLnBrk="1" hangingPunct="1"/>
            <a:r>
              <a:rPr lang="en-US" altLang="en-US" b="1" dirty="0" smtClean="0"/>
              <a:t>Summaries</a:t>
            </a:r>
          </a:p>
        </p:txBody>
      </p:sp>
      <p:sp>
        <p:nvSpPr>
          <p:cNvPr id="51203" name="Rectangle 3"/>
          <p:cNvSpPr>
            <a:spLocks noGrp="1" noChangeArrowheads="1"/>
          </p:cNvSpPr>
          <p:nvPr>
            <p:ph idx="1"/>
          </p:nvPr>
        </p:nvSpPr>
        <p:spPr>
          <a:xfrm>
            <a:off x="381000" y="2327275"/>
            <a:ext cx="8229600" cy="4530725"/>
          </a:xfrm>
        </p:spPr>
        <p:txBody>
          <a:bodyPr/>
          <a:lstStyle/>
          <a:p>
            <a:pPr eaLnBrk="1" hangingPunct="1"/>
            <a:r>
              <a:rPr lang="en-US" altLang="en-US" dirty="0" smtClean="0">
                <a:solidFill>
                  <a:schemeClr val="bg2">
                    <a:lumMod val="10000"/>
                  </a:schemeClr>
                </a:solidFill>
              </a:rPr>
              <a:t>Show that the provider has been listening</a:t>
            </a:r>
          </a:p>
          <a:p>
            <a:pPr eaLnBrk="1" hangingPunct="1"/>
            <a:r>
              <a:rPr lang="en-US" altLang="en-US" dirty="0" smtClean="0">
                <a:solidFill>
                  <a:schemeClr val="bg2">
                    <a:lumMod val="10000"/>
                  </a:schemeClr>
                </a:solidFill>
              </a:rPr>
              <a:t>Link material together and can help emphasize certain points</a:t>
            </a:r>
          </a:p>
          <a:p>
            <a:pPr eaLnBrk="1" hangingPunct="1"/>
            <a:r>
              <a:rPr lang="en-US" altLang="en-US" dirty="0" smtClean="0">
                <a:solidFill>
                  <a:schemeClr val="bg2">
                    <a:lumMod val="10000"/>
                  </a:schemeClr>
                </a:solidFill>
              </a:rPr>
              <a:t>Can reinforce “change talk”</a:t>
            </a:r>
          </a:p>
          <a:p>
            <a:pPr eaLnBrk="1" hangingPunct="1"/>
            <a:r>
              <a:rPr lang="en-US" altLang="en-US" dirty="0" smtClean="0">
                <a:solidFill>
                  <a:schemeClr val="bg2">
                    <a:lumMod val="10000"/>
                  </a:schemeClr>
                </a:solidFill>
              </a:rPr>
              <a:t>Help to end talking points without losing material or end a session</a:t>
            </a:r>
          </a:p>
          <a:p>
            <a:pPr eaLnBrk="1" hangingPunct="1">
              <a:buFont typeface="Wingdings" panose="05000000000000000000" pitchFamily="2" charset="2"/>
              <a:buNone/>
            </a:pPr>
            <a:endParaRPr lang="en-US" altLang="en-US" dirty="0" smtClean="0"/>
          </a:p>
        </p:txBody>
      </p:sp>
      <p:sp>
        <p:nvSpPr>
          <p:cNvPr id="2" name="TextBox 1"/>
          <p:cNvSpPr txBox="1"/>
          <p:nvPr/>
        </p:nvSpPr>
        <p:spPr>
          <a:xfrm>
            <a:off x="3327187" y="249743"/>
            <a:ext cx="3649916" cy="1015663"/>
          </a:xfrm>
          <a:prstGeom prst="rect">
            <a:avLst/>
          </a:prstGeom>
          <a:noFill/>
        </p:spPr>
        <p:txBody>
          <a:bodyPr wrap="square" rtlCol="0">
            <a:spAutoFit/>
          </a:bodyPr>
          <a:lstStyle/>
          <a:p>
            <a:r>
              <a:rPr lang="en-US" sz="3600" dirty="0" smtClean="0">
                <a:solidFill>
                  <a:schemeClr val="accent2"/>
                </a:solidFill>
              </a:rPr>
              <a:t>OAR</a:t>
            </a:r>
            <a:r>
              <a:rPr lang="en-US" sz="6000" b="1" dirty="0" smtClean="0"/>
              <a:t>S</a:t>
            </a:r>
            <a:endParaRPr lang="en-US" sz="6000" b="1" dirty="0"/>
          </a:p>
        </p:txBody>
      </p:sp>
    </p:spTree>
    <p:extLst>
      <p:ext uri="{BB962C8B-B14F-4D97-AF65-F5344CB8AC3E}">
        <p14:creationId xmlns:p14="http://schemas.microsoft.com/office/powerpoint/2010/main" val="11107501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600" dirty="0" smtClean="0">
                <a:solidFill>
                  <a:schemeClr val="bg2">
                    <a:lumMod val="10000"/>
                  </a:schemeClr>
                </a:solidFill>
              </a:rPr>
              <a:t>Seek first to understand </a:t>
            </a:r>
          </a:p>
          <a:p>
            <a:pPr marL="0" indent="0" algn="ctr">
              <a:buNone/>
            </a:pPr>
            <a:r>
              <a:rPr lang="en-US" sz="3600" dirty="0" smtClean="0">
                <a:solidFill>
                  <a:schemeClr val="bg2">
                    <a:lumMod val="10000"/>
                  </a:schemeClr>
                </a:solidFill>
              </a:rPr>
              <a:t>before </a:t>
            </a:r>
          </a:p>
          <a:p>
            <a:pPr marL="0" indent="0" algn="ctr">
              <a:buNone/>
            </a:pPr>
            <a:r>
              <a:rPr lang="en-US" sz="3600" dirty="0" smtClean="0">
                <a:solidFill>
                  <a:schemeClr val="bg2">
                    <a:lumMod val="10000"/>
                  </a:schemeClr>
                </a:solidFill>
              </a:rPr>
              <a:t>seeking to be understood</a:t>
            </a:r>
          </a:p>
          <a:p>
            <a:pPr marL="0" indent="0" algn="ctr">
              <a:buNone/>
            </a:pPr>
            <a:endParaRPr lang="en-US" sz="4800" dirty="0"/>
          </a:p>
          <a:p>
            <a:pPr marL="0" indent="0">
              <a:buNone/>
            </a:pPr>
            <a:r>
              <a:rPr lang="en-US" sz="1100" dirty="0" smtClean="0"/>
              <a:t>Franklin Covey </a:t>
            </a:r>
            <a:r>
              <a:rPr lang="en-US" sz="1100" dirty="0">
                <a:hlinkClick r:id="rId2"/>
              </a:rPr>
              <a:t>https://www.franklincovey.com/the-7-habits/habit-5.html</a:t>
            </a:r>
            <a:endParaRPr lang="en-US" sz="1100" dirty="0"/>
          </a:p>
        </p:txBody>
      </p:sp>
    </p:spTree>
    <p:extLst>
      <p:ext uri="{BB962C8B-B14F-4D97-AF65-F5344CB8AC3E}">
        <p14:creationId xmlns:p14="http://schemas.microsoft.com/office/powerpoint/2010/main" val="71557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533400" y="461043"/>
            <a:ext cx="8229600" cy="6396958"/>
          </a:xfrm>
        </p:spPr>
        <p:txBody>
          <a:bodyPr/>
          <a:lstStyle/>
          <a:p>
            <a:pPr algn="ctr" eaLnBrk="1" hangingPunct="1">
              <a:buFont typeface="Wingdings" panose="05000000000000000000" pitchFamily="2" charset="2"/>
              <a:buNone/>
            </a:pPr>
            <a:r>
              <a:rPr lang="en-US" altLang="en-US" sz="3600" b="1" i="1" dirty="0" smtClean="0">
                <a:solidFill>
                  <a:schemeClr val="bg2">
                    <a:lumMod val="10000"/>
                  </a:schemeClr>
                </a:solidFill>
              </a:rPr>
              <a:t>“What people really need is a good listening to.”</a:t>
            </a:r>
          </a:p>
          <a:p>
            <a:pPr eaLnBrk="1" hangingPunct="1"/>
            <a:endParaRPr lang="en-US" altLang="en-US" b="1" i="1" dirty="0" smtClean="0"/>
          </a:p>
          <a:p>
            <a:pPr eaLnBrk="1" hangingPunct="1">
              <a:buFont typeface="Wingdings" panose="05000000000000000000" pitchFamily="2" charset="2"/>
              <a:buNone/>
            </a:pPr>
            <a:r>
              <a:rPr lang="en-US" altLang="en-US" b="1" i="1" dirty="0" smtClean="0"/>
              <a:t>				 </a:t>
            </a:r>
            <a:r>
              <a:rPr lang="en-US" altLang="en-US" i="1" dirty="0" smtClean="0">
                <a:solidFill>
                  <a:schemeClr val="bg2">
                    <a:lumMod val="10000"/>
                  </a:schemeClr>
                </a:solidFill>
              </a:rPr>
              <a:t>Mary Lou Casey</a:t>
            </a:r>
          </a:p>
          <a:p>
            <a:pPr eaLnBrk="1" hangingPunct="1">
              <a:buFont typeface="Wingdings" panose="05000000000000000000" pitchFamily="2" charset="2"/>
              <a:buNone/>
            </a:pPr>
            <a:endParaRPr lang="en-US" altLang="en-US" b="1" i="1" dirty="0"/>
          </a:p>
          <a:p>
            <a:pPr eaLnBrk="1" hangingPunct="1">
              <a:buFont typeface="Wingdings" panose="05000000000000000000" pitchFamily="2" charset="2"/>
              <a:buNone/>
            </a:pPr>
            <a:r>
              <a:rPr lang="en-US" altLang="en-US" i="1" dirty="0" smtClean="0">
                <a:solidFill>
                  <a:schemeClr val="bg2">
                    <a:lumMod val="10000"/>
                  </a:schemeClr>
                </a:solidFill>
              </a:rPr>
              <a:t>55% of communication is non-verbal</a:t>
            </a:r>
          </a:p>
          <a:p>
            <a:pPr eaLnBrk="1" hangingPunct="1">
              <a:buFont typeface="Wingdings" panose="05000000000000000000" pitchFamily="2" charset="2"/>
              <a:buNone/>
            </a:pPr>
            <a:r>
              <a:rPr lang="en-US" altLang="en-US" i="1" dirty="0" smtClean="0">
                <a:solidFill>
                  <a:schemeClr val="bg2">
                    <a:lumMod val="10000"/>
                  </a:schemeClr>
                </a:solidFill>
              </a:rPr>
              <a:t>38% is tone</a:t>
            </a:r>
          </a:p>
          <a:p>
            <a:pPr eaLnBrk="1" hangingPunct="1">
              <a:buFont typeface="Wingdings" panose="05000000000000000000" pitchFamily="2" charset="2"/>
              <a:buNone/>
            </a:pPr>
            <a:r>
              <a:rPr lang="en-US" altLang="en-US" i="1" dirty="0" smtClean="0">
                <a:solidFill>
                  <a:schemeClr val="bg2">
                    <a:lumMod val="10000"/>
                  </a:schemeClr>
                </a:solidFill>
              </a:rPr>
              <a:t>7% is words</a:t>
            </a:r>
          </a:p>
        </p:txBody>
      </p:sp>
      <p:sp>
        <p:nvSpPr>
          <p:cNvPr id="2" name="Rectangle 1"/>
          <p:cNvSpPr/>
          <p:nvPr/>
        </p:nvSpPr>
        <p:spPr>
          <a:xfrm>
            <a:off x="533400" y="5848848"/>
            <a:ext cx="4572000" cy="369332"/>
          </a:xfrm>
          <a:prstGeom prst="rect">
            <a:avLst/>
          </a:prstGeom>
        </p:spPr>
        <p:txBody>
          <a:bodyPr wrap="square">
            <a:spAutoFit/>
          </a:bodyPr>
          <a:lstStyle/>
          <a:p>
            <a:r>
              <a:rPr lang="en-US" sz="900" dirty="0">
                <a:hlinkClick r:id="rId3"/>
              </a:rPr>
              <a:t>https://www.psychologytoday.com/us/blog/beyond-words/201109/is-nonverbal-communication-numbers-game</a:t>
            </a:r>
            <a:endParaRPr lang="en-US" sz="900" dirty="0"/>
          </a:p>
        </p:txBody>
      </p:sp>
    </p:spTree>
    <p:extLst>
      <p:ext uri="{BB962C8B-B14F-4D97-AF65-F5344CB8AC3E}">
        <p14:creationId xmlns:p14="http://schemas.microsoft.com/office/powerpoint/2010/main" val="3269417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a:r>
              <a:rPr lang="en-US" altLang="en-US" dirty="0" smtClean="0"/>
              <a:t>Video – TV example</a:t>
            </a:r>
          </a:p>
        </p:txBody>
      </p:sp>
      <p:sp>
        <p:nvSpPr>
          <p:cNvPr id="60419" name="Content Placeholder 2"/>
          <p:cNvSpPr>
            <a:spLocks noGrp="1"/>
          </p:cNvSpPr>
          <p:nvPr>
            <p:ph idx="1"/>
          </p:nvPr>
        </p:nvSpPr>
        <p:spPr/>
        <p:txBody>
          <a:bodyPr/>
          <a:lstStyle/>
          <a:p>
            <a:r>
              <a:rPr lang="en-US" altLang="en-US" dirty="0" smtClean="0">
                <a:hlinkClick r:id="rId3"/>
              </a:rPr>
              <a:t>https://www.youtube.com/watch?v=4VOubVB4CTU</a:t>
            </a:r>
            <a:endParaRPr lang="en-US" altLang="en-US" dirty="0" smtClean="0"/>
          </a:p>
        </p:txBody>
      </p:sp>
    </p:spTree>
    <p:extLst>
      <p:ext uri="{BB962C8B-B14F-4D97-AF65-F5344CB8AC3E}">
        <p14:creationId xmlns:p14="http://schemas.microsoft.com/office/powerpoint/2010/main" val="30387092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Reflections to every question</a:t>
            </a:r>
            <a:br>
              <a:rPr lang="en-US" dirty="0"/>
            </a:br>
            <a:endParaRPr lang="en-US" dirty="0"/>
          </a:p>
        </p:txBody>
      </p:sp>
      <p:sp>
        <p:nvSpPr>
          <p:cNvPr id="3" name="Content Placeholder 2"/>
          <p:cNvSpPr>
            <a:spLocks noGrp="1"/>
          </p:cNvSpPr>
          <p:nvPr>
            <p:ph idx="1"/>
          </p:nvPr>
        </p:nvSpPr>
        <p:spPr>
          <a:xfrm>
            <a:off x="628650" y="1002890"/>
            <a:ext cx="7886700" cy="4612719"/>
          </a:xfrm>
        </p:spPr>
        <p:txBody>
          <a:bodyPr/>
          <a:lstStyle/>
          <a:p>
            <a:pPr marL="0" indent="0">
              <a:buNone/>
            </a:pPr>
            <a:r>
              <a:rPr lang="en-US" sz="4000" dirty="0" smtClean="0">
                <a:solidFill>
                  <a:schemeClr val="bg2">
                    <a:lumMod val="10000"/>
                  </a:schemeClr>
                </a:solidFill>
              </a:rPr>
              <a:t> </a:t>
            </a:r>
          </a:p>
          <a:p>
            <a:pPr marL="0" indent="0">
              <a:buNone/>
            </a:pPr>
            <a:r>
              <a:rPr lang="en-US" dirty="0">
                <a:solidFill>
                  <a:schemeClr val="bg2">
                    <a:lumMod val="10000"/>
                  </a:schemeClr>
                </a:solidFill>
              </a:rPr>
              <a:t>Q</a:t>
            </a:r>
            <a:r>
              <a:rPr lang="en-US" dirty="0" smtClean="0">
                <a:solidFill>
                  <a:schemeClr val="bg2">
                    <a:lumMod val="10000"/>
                  </a:schemeClr>
                </a:solidFill>
              </a:rPr>
              <a:t>  - </a:t>
            </a:r>
            <a:r>
              <a:rPr lang="en-US" b="1" dirty="0" smtClean="0">
                <a:solidFill>
                  <a:schemeClr val="bg2">
                    <a:lumMod val="10000"/>
                  </a:schemeClr>
                </a:solidFill>
              </a:rPr>
              <a:t>“Tell me what you typically eat at dinner.”</a:t>
            </a:r>
          </a:p>
          <a:p>
            <a:pPr marL="0" indent="0">
              <a:buNone/>
            </a:pPr>
            <a:r>
              <a:rPr lang="en-US" dirty="0" smtClean="0">
                <a:solidFill>
                  <a:schemeClr val="bg2">
                    <a:lumMod val="10000"/>
                  </a:schemeClr>
                </a:solidFill>
              </a:rPr>
              <a:t>“</a:t>
            </a:r>
            <a:r>
              <a:rPr lang="en-US" i="1" dirty="0" smtClean="0">
                <a:solidFill>
                  <a:schemeClr val="bg2">
                    <a:lumMod val="10000"/>
                  </a:schemeClr>
                </a:solidFill>
              </a:rPr>
              <a:t>Usually some kind of meat, maybe a potato and a          vegetable.”</a:t>
            </a:r>
          </a:p>
          <a:p>
            <a:pPr marL="0" indent="0">
              <a:buNone/>
            </a:pPr>
            <a:r>
              <a:rPr lang="en-US" dirty="0" smtClean="0">
                <a:solidFill>
                  <a:schemeClr val="bg2">
                    <a:lumMod val="10000"/>
                  </a:schemeClr>
                </a:solidFill>
              </a:rPr>
              <a:t>R  -  </a:t>
            </a:r>
            <a:r>
              <a:rPr lang="en-US" b="1" dirty="0" smtClean="0">
                <a:solidFill>
                  <a:schemeClr val="bg2">
                    <a:lumMod val="10000"/>
                  </a:schemeClr>
                </a:solidFill>
              </a:rPr>
              <a:t>“Vegetables are included in your dinners.”</a:t>
            </a:r>
          </a:p>
          <a:p>
            <a:pPr marL="0" indent="0">
              <a:buNone/>
            </a:pPr>
            <a:r>
              <a:rPr lang="en-US" dirty="0" smtClean="0">
                <a:solidFill>
                  <a:schemeClr val="bg2">
                    <a:lumMod val="10000"/>
                  </a:schemeClr>
                </a:solidFill>
              </a:rPr>
              <a:t>“</a:t>
            </a:r>
            <a:r>
              <a:rPr lang="en-US" i="1" dirty="0" smtClean="0">
                <a:solidFill>
                  <a:schemeClr val="bg2">
                    <a:lumMod val="10000"/>
                  </a:schemeClr>
                </a:solidFill>
              </a:rPr>
              <a:t>Yes, I know they’re important.”</a:t>
            </a:r>
          </a:p>
          <a:p>
            <a:pPr marL="0" indent="0">
              <a:buNone/>
            </a:pPr>
            <a:r>
              <a:rPr lang="en-US" dirty="0" smtClean="0">
                <a:solidFill>
                  <a:schemeClr val="bg2">
                    <a:lumMod val="10000"/>
                  </a:schemeClr>
                </a:solidFill>
              </a:rPr>
              <a:t>R -  </a:t>
            </a:r>
            <a:r>
              <a:rPr lang="en-US" b="1" dirty="0" smtClean="0">
                <a:solidFill>
                  <a:schemeClr val="bg2">
                    <a:lumMod val="10000"/>
                  </a:schemeClr>
                </a:solidFill>
              </a:rPr>
              <a:t>“Healthy eating is important to you.”</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24939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Michigan Institute for Care Management and Transformation (MICMT)</a:t>
            </a:r>
            <a:endParaRPr lang="en-US" sz="3600" dirty="0"/>
          </a:p>
        </p:txBody>
      </p:sp>
      <p:sp>
        <p:nvSpPr>
          <p:cNvPr id="3" name="Content Placeholder 2"/>
          <p:cNvSpPr>
            <a:spLocks noGrp="1"/>
          </p:cNvSpPr>
          <p:nvPr>
            <p:ph idx="1"/>
          </p:nvPr>
        </p:nvSpPr>
        <p:spPr/>
        <p:txBody>
          <a:bodyPr>
            <a:normAutofit fontScale="92500" lnSpcReduction="20000"/>
          </a:bodyPr>
          <a:lstStyle/>
          <a:p>
            <a:r>
              <a:rPr lang="en-US" i="1" dirty="0" smtClean="0">
                <a:solidFill>
                  <a:schemeClr val="bg2">
                    <a:lumMod val="10000"/>
                  </a:schemeClr>
                </a:solidFill>
              </a:rPr>
              <a:t>Who we are:  </a:t>
            </a:r>
          </a:p>
          <a:p>
            <a:pPr lvl="1"/>
            <a:r>
              <a:rPr lang="en-US" sz="3000" dirty="0" smtClean="0">
                <a:solidFill>
                  <a:schemeClr val="bg2">
                    <a:lumMod val="10000"/>
                  </a:schemeClr>
                </a:solidFill>
              </a:rPr>
              <a:t>Partnership between University of Michigan and BCBSM Physician Group Incentive Program</a:t>
            </a:r>
          </a:p>
          <a:p>
            <a:r>
              <a:rPr lang="en-US" i="1" dirty="0" smtClean="0">
                <a:solidFill>
                  <a:schemeClr val="bg2">
                    <a:lumMod val="10000"/>
                  </a:schemeClr>
                </a:solidFill>
              </a:rPr>
              <a:t>Goal of MICMT:</a:t>
            </a:r>
          </a:p>
          <a:p>
            <a:pPr lvl="1"/>
            <a:r>
              <a:rPr lang="en-US" sz="3000" dirty="0" smtClean="0">
                <a:solidFill>
                  <a:schemeClr val="bg2">
                    <a:lumMod val="10000"/>
                  </a:schemeClr>
                </a:solidFill>
              </a:rPr>
              <a:t>To help expand the adoption of and access to multidisciplinary care teams providing care management to populations served by the physician community in order to improve care coordination and outcomes for patients with complex illness, emerging risk, and transitions of care</a:t>
            </a:r>
          </a:p>
          <a:p>
            <a:pPr lvl="1"/>
            <a:endParaRPr lang="en-US" dirty="0"/>
          </a:p>
        </p:txBody>
      </p:sp>
    </p:spTree>
    <p:extLst>
      <p:ext uri="{BB962C8B-B14F-4D97-AF65-F5344CB8AC3E}">
        <p14:creationId xmlns:p14="http://schemas.microsoft.com/office/powerpoint/2010/main" val="8170425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p:txBody>
          <a:bodyPr/>
          <a:lstStyle/>
          <a:p>
            <a:pPr algn="ctr" eaLnBrk="1" hangingPunct="1"/>
            <a:r>
              <a:rPr lang="en-US" altLang="en-US" dirty="0" smtClean="0"/>
              <a:t>Virginia Reel</a:t>
            </a:r>
          </a:p>
        </p:txBody>
      </p:sp>
      <p:sp>
        <p:nvSpPr>
          <p:cNvPr id="63491" name="Subtitle 2"/>
          <p:cNvSpPr>
            <a:spLocks noGrp="1"/>
          </p:cNvSpPr>
          <p:nvPr>
            <p:ph type="subTitle" idx="1"/>
          </p:nvPr>
        </p:nvSpPr>
        <p:spPr/>
        <p:txBody>
          <a:bodyPr/>
          <a:lstStyle/>
          <a:p>
            <a:pPr algn="ctr" eaLnBrk="1" hangingPunct="1"/>
            <a:r>
              <a:rPr lang="en-US" altLang="en-US" sz="2800" dirty="0" smtClean="0"/>
              <a:t>Activity……</a:t>
            </a:r>
          </a:p>
        </p:txBody>
      </p:sp>
      <p:sp>
        <p:nvSpPr>
          <p:cNvPr id="2" name="TextBox 1"/>
          <p:cNvSpPr txBox="1"/>
          <p:nvPr/>
        </p:nvSpPr>
        <p:spPr>
          <a:xfrm>
            <a:off x="5294299" y="544373"/>
            <a:ext cx="2812356" cy="461665"/>
          </a:xfrm>
          <a:prstGeom prst="rect">
            <a:avLst/>
          </a:prstGeom>
          <a:noFill/>
        </p:spPr>
        <p:txBody>
          <a:bodyPr wrap="square" rtlCol="0">
            <a:spAutoFit/>
          </a:bodyPr>
          <a:lstStyle/>
          <a:p>
            <a:r>
              <a:rPr lang="en-US" sz="2400" dirty="0" smtClean="0">
                <a:solidFill>
                  <a:schemeClr val="accent2"/>
                </a:solidFill>
              </a:rPr>
              <a:t>Activity #6</a:t>
            </a:r>
            <a:endParaRPr lang="en-US" sz="2400" dirty="0">
              <a:solidFill>
                <a:schemeClr val="accent2"/>
              </a:solidFill>
            </a:endParaRPr>
          </a:p>
        </p:txBody>
      </p:sp>
    </p:spTree>
    <p:extLst>
      <p:ext uri="{BB962C8B-B14F-4D97-AF65-F5344CB8AC3E}">
        <p14:creationId xmlns:p14="http://schemas.microsoft.com/office/powerpoint/2010/main" val="28098158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048000" y="152400"/>
            <a:ext cx="3505200" cy="3657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chemeClr val="accent6">
              <a:lumMod val="60000"/>
              <a:lumOff val="40000"/>
              <a:alpha val="5000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42900" tIns="400049" rIns="342900" bIns="1628776" spcCol="1270" anchor="ctr"/>
          <a:lstStyle/>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r>
              <a:rPr lang="en-US" sz="2800" b="1" dirty="0">
                <a:latin typeface="Bodoni MT" pitchFamily="18" charset="0"/>
                <a:cs typeface="Times New Roman" pitchFamily="18" charset="0"/>
              </a:rPr>
              <a:t>MI spirit</a:t>
            </a: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p:txBody>
      </p:sp>
      <p:sp>
        <p:nvSpPr>
          <p:cNvPr id="10" name="Freeform 9"/>
          <p:cNvSpPr/>
          <p:nvPr/>
        </p:nvSpPr>
        <p:spPr>
          <a:xfrm>
            <a:off x="4191000" y="1600200"/>
            <a:ext cx="3886200" cy="3276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rgbClr val="FF99FF">
              <a:alpha val="50000"/>
            </a:srgb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1600200" tIns="342900" rIns="228600" bIns="342900" spcCol="1270" anchor="ctr"/>
          <a:lstStyle/>
          <a:p>
            <a:pPr algn="r" defTabSz="1244600" eaLnBrk="1" hangingPunct="1">
              <a:lnSpc>
                <a:spcPct val="90000"/>
              </a:lnSpc>
              <a:spcAft>
                <a:spcPct val="35000"/>
              </a:spcAft>
              <a:defRPr/>
            </a:pPr>
            <a:r>
              <a:rPr lang="en-US" sz="2800" b="1" dirty="0">
                <a:solidFill>
                  <a:srgbClr val="C00000"/>
                </a:solidFill>
                <a:latin typeface="Bodoni MT" pitchFamily="18" charset="0"/>
              </a:rPr>
              <a:t>Change</a:t>
            </a:r>
            <a:r>
              <a:rPr lang="en-US" sz="2400" b="1" dirty="0">
                <a:solidFill>
                  <a:srgbClr val="C00000"/>
                </a:solidFill>
                <a:latin typeface="Bodoni MT" pitchFamily="18" charset="0"/>
              </a:rPr>
              <a:t> </a:t>
            </a:r>
          </a:p>
          <a:p>
            <a:pPr algn="r" defTabSz="1244600" eaLnBrk="1" hangingPunct="1">
              <a:lnSpc>
                <a:spcPct val="90000"/>
              </a:lnSpc>
              <a:spcAft>
                <a:spcPct val="35000"/>
              </a:spcAft>
              <a:defRPr/>
            </a:pPr>
            <a:r>
              <a:rPr lang="en-US" sz="2800" b="1" dirty="0">
                <a:solidFill>
                  <a:srgbClr val="C00000"/>
                </a:solidFill>
                <a:latin typeface="Bodoni MT" pitchFamily="18" charset="0"/>
              </a:rPr>
              <a:t>talk</a:t>
            </a:r>
          </a:p>
        </p:txBody>
      </p:sp>
      <p:sp>
        <p:nvSpPr>
          <p:cNvPr id="11" name="Freeform 10"/>
          <p:cNvSpPr/>
          <p:nvPr/>
        </p:nvSpPr>
        <p:spPr>
          <a:xfrm>
            <a:off x="2971800" y="2667000"/>
            <a:ext cx="3581400" cy="37338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chemeClr val="bg2">
              <a:alpha val="5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42900" tIns="1628775" rIns="342900" bIns="400050" spcCol="1270" anchor="ctr"/>
          <a:lstStyle/>
          <a:p>
            <a:pPr algn="ctr" defTabSz="1244600" eaLnBrk="1" hangingPunct="1">
              <a:lnSpc>
                <a:spcPct val="90000"/>
              </a:lnSpc>
              <a:spcAft>
                <a:spcPct val="35000"/>
              </a:spcAft>
              <a:defRPr/>
            </a:pPr>
            <a:endParaRPr lang="en-US" sz="2800" dirty="0">
              <a:latin typeface="Berlin Sans FB" pitchFamily="34" charset="0"/>
            </a:endParaRPr>
          </a:p>
          <a:p>
            <a:pPr algn="ctr" defTabSz="1244600" eaLnBrk="1" hangingPunct="1">
              <a:lnSpc>
                <a:spcPct val="90000"/>
              </a:lnSpc>
              <a:spcAft>
                <a:spcPct val="35000"/>
              </a:spcAft>
              <a:defRPr/>
            </a:pPr>
            <a:endParaRPr lang="en-US" sz="2800" dirty="0">
              <a:latin typeface="Berlin Sans FB" pitchFamily="34" charset="0"/>
            </a:endParaRPr>
          </a:p>
          <a:p>
            <a:pPr algn="ctr" defTabSz="1244600" eaLnBrk="1" hangingPunct="1">
              <a:lnSpc>
                <a:spcPct val="90000"/>
              </a:lnSpc>
              <a:spcAft>
                <a:spcPct val="35000"/>
              </a:spcAft>
              <a:defRPr/>
            </a:pPr>
            <a:endParaRPr lang="en-US" sz="2000" dirty="0">
              <a:latin typeface="Berlin Sans FB" pitchFamily="34" charset="0"/>
            </a:endParaRPr>
          </a:p>
          <a:p>
            <a:pPr algn="ctr" defTabSz="1244600" eaLnBrk="1" hangingPunct="1">
              <a:lnSpc>
                <a:spcPct val="90000"/>
              </a:lnSpc>
              <a:spcAft>
                <a:spcPct val="35000"/>
              </a:spcAft>
              <a:defRPr/>
            </a:pPr>
            <a:r>
              <a:rPr lang="en-US" sz="2800" b="1" dirty="0">
                <a:latin typeface="Bodoni MT" pitchFamily="18" charset="0"/>
              </a:rPr>
              <a:t>MI</a:t>
            </a:r>
            <a:r>
              <a:rPr lang="en-US" sz="2400" b="1" dirty="0">
                <a:latin typeface="Copperplate Gothic Bold" pitchFamily="34" charset="0"/>
              </a:rPr>
              <a:t> </a:t>
            </a:r>
            <a:r>
              <a:rPr lang="en-US" sz="2800" b="1" dirty="0" smtClean="0">
                <a:latin typeface="Bodoni MT" pitchFamily="18" charset="0"/>
              </a:rPr>
              <a:t>Processes</a:t>
            </a:r>
            <a:endParaRPr lang="en-US" sz="2800" b="1" dirty="0">
              <a:latin typeface="Bodoni MT" pitchFamily="18" charset="0"/>
            </a:endParaRPr>
          </a:p>
        </p:txBody>
      </p:sp>
      <p:sp>
        <p:nvSpPr>
          <p:cNvPr id="12" name="Freeform 11"/>
          <p:cNvSpPr/>
          <p:nvPr/>
        </p:nvSpPr>
        <p:spPr>
          <a:xfrm>
            <a:off x="1295400" y="1676400"/>
            <a:ext cx="4038600" cy="3276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rgbClr val="FFFF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228600" tIns="342900" rIns="1600200" bIns="342900" spcCol="1270" anchor="ctr"/>
          <a:lstStyle/>
          <a:p>
            <a:pPr defTabSz="1244600" eaLnBrk="1" hangingPunct="1">
              <a:lnSpc>
                <a:spcPct val="90000"/>
              </a:lnSpc>
              <a:spcAft>
                <a:spcPct val="35000"/>
              </a:spcAft>
              <a:defRPr/>
            </a:pPr>
            <a:r>
              <a:rPr lang="en-US" sz="2800" b="1" dirty="0">
                <a:latin typeface="Bodoni MT" pitchFamily="18" charset="0"/>
              </a:rPr>
              <a:t>OARS</a:t>
            </a:r>
          </a:p>
        </p:txBody>
      </p:sp>
      <p:sp>
        <p:nvSpPr>
          <p:cNvPr id="61454" name="TextBox 15"/>
          <p:cNvSpPr txBox="1">
            <a:spLocks noChangeArrowheads="1"/>
          </p:cNvSpPr>
          <p:nvPr/>
        </p:nvSpPr>
        <p:spPr bwMode="auto">
          <a:xfrm>
            <a:off x="4343400" y="3048000"/>
            <a:ext cx="838200"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a:solidFill>
                  <a:srgbClr val="F92FC4"/>
                </a:solidFill>
                <a:latin typeface="Cooper Black" panose="0208090404030B020404" pitchFamily="18" charset="0"/>
              </a:rPr>
              <a:t>MI</a:t>
            </a:r>
          </a:p>
        </p:txBody>
      </p:sp>
    </p:spTree>
    <p:extLst>
      <p:ext uri="{BB962C8B-B14F-4D97-AF65-F5344CB8AC3E}">
        <p14:creationId xmlns:p14="http://schemas.microsoft.com/office/powerpoint/2010/main" val="23689093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Guiding Through Change </a:t>
            </a:r>
            <a:r>
              <a:rPr lang="en-US" altLang="en-US" dirty="0" smtClean="0"/>
              <a:t>Talk       </a:t>
            </a:r>
            <a:r>
              <a:rPr lang="en-US" altLang="en-US" dirty="0"/>
              <a:t>			</a:t>
            </a:r>
            <a:r>
              <a:rPr lang="en-US" altLang="en-US" dirty="0" smtClean="0"/>
              <a:t>                                             </a:t>
            </a:r>
            <a:r>
              <a:rPr lang="en-US" altLang="en-US" sz="2400" dirty="0"/>
              <a:t>Activity </a:t>
            </a:r>
            <a:r>
              <a:rPr lang="en-US" altLang="en-US" sz="2400" dirty="0" smtClean="0"/>
              <a:t>#7</a:t>
            </a:r>
            <a:endParaRPr lang="en-US" sz="24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285432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p:txBody>
          <a:bodyPr/>
          <a:lstStyle/>
          <a:p>
            <a:pPr marL="0" indent="0" eaLnBrk="1" hangingPunct="1">
              <a:buNone/>
            </a:pPr>
            <a:r>
              <a:rPr lang="en-US" altLang="en-US" sz="3600" b="1" dirty="0" smtClean="0">
                <a:solidFill>
                  <a:schemeClr val="bg2">
                    <a:lumMod val="10000"/>
                  </a:schemeClr>
                </a:solidFill>
              </a:rPr>
              <a:t>Change Talk</a:t>
            </a:r>
            <a:r>
              <a:rPr lang="en-US" altLang="en-US" dirty="0" smtClean="0">
                <a:solidFill>
                  <a:schemeClr val="bg2">
                    <a:lumMod val="10000"/>
                  </a:schemeClr>
                </a:solidFill>
              </a:rPr>
              <a:t>: Any patient speech that favors movement toward a particular change goal</a:t>
            </a:r>
          </a:p>
          <a:p>
            <a:pPr marL="0" indent="0" eaLnBrk="1" hangingPunct="1">
              <a:buNone/>
            </a:pPr>
            <a:endParaRPr lang="en-US" altLang="en-US" dirty="0">
              <a:solidFill>
                <a:schemeClr val="bg2">
                  <a:lumMod val="10000"/>
                </a:schemeClr>
              </a:solidFill>
            </a:endParaRPr>
          </a:p>
          <a:p>
            <a:pPr marL="0" indent="0" eaLnBrk="1" hangingPunct="1">
              <a:buNone/>
            </a:pPr>
            <a:r>
              <a:rPr lang="en-US" altLang="en-US" sz="3600" b="1" dirty="0" smtClean="0">
                <a:solidFill>
                  <a:schemeClr val="bg2">
                    <a:lumMod val="10000"/>
                  </a:schemeClr>
                </a:solidFill>
              </a:rPr>
              <a:t>Sustain Talk</a:t>
            </a:r>
            <a:r>
              <a:rPr lang="en-US" altLang="en-US" dirty="0" smtClean="0">
                <a:solidFill>
                  <a:schemeClr val="bg2">
                    <a:lumMod val="10000"/>
                  </a:schemeClr>
                </a:solidFill>
              </a:rPr>
              <a:t>: Any patient speech that favors status quo rather than a movement toward a change goal</a:t>
            </a:r>
          </a:p>
        </p:txBody>
      </p:sp>
    </p:spTree>
    <p:extLst>
      <p:ext uri="{BB962C8B-B14F-4D97-AF65-F5344CB8AC3E}">
        <p14:creationId xmlns:p14="http://schemas.microsoft.com/office/powerpoint/2010/main" val="24501306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435" y="1521438"/>
            <a:ext cx="7886700" cy="3464080"/>
          </a:xfrm>
        </p:spPr>
        <p:txBody>
          <a:bodyPr/>
          <a:lstStyle/>
          <a:p>
            <a:pPr>
              <a:lnSpc>
                <a:spcPct val="80000"/>
              </a:lnSpc>
              <a:buNone/>
            </a:pPr>
            <a:r>
              <a:rPr lang="en-US" altLang="en-US" sz="3600" b="1" dirty="0">
                <a:solidFill>
                  <a:schemeClr val="bg2">
                    <a:lumMod val="10000"/>
                  </a:schemeClr>
                </a:solidFill>
              </a:rPr>
              <a:t>DARN C</a:t>
            </a:r>
          </a:p>
          <a:p>
            <a:pPr>
              <a:lnSpc>
                <a:spcPct val="80000"/>
              </a:lnSpc>
            </a:pPr>
            <a:r>
              <a:rPr lang="en-US" altLang="en-US" b="1" dirty="0" smtClean="0">
                <a:solidFill>
                  <a:schemeClr val="accent2"/>
                </a:solidFill>
              </a:rPr>
              <a:t>Desire</a:t>
            </a:r>
            <a:r>
              <a:rPr lang="en-US" altLang="en-US" b="1" dirty="0" smtClean="0">
                <a:solidFill>
                  <a:schemeClr val="bg2">
                    <a:lumMod val="10000"/>
                  </a:schemeClr>
                </a:solidFill>
              </a:rPr>
              <a:t>  “I really want to fit into my old clothes.”           </a:t>
            </a:r>
            <a:endParaRPr lang="en-US" altLang="en-US" b="1" dirty="0">
              <a:solidFill>
                <a:schemeClr val="bg2">
                  <a:lumMod val="10000"/>
                </a:schemeClr>
              </a:solidFill>
            </a:endParaRPr>
          </a:p>
          <a:p>
            <a:pPr>
              <a:lnSpc>
                <a:spcPct val="80000"/>
              </a:lnSpc>
            </a:pPr>
            <a:r>
              <a:rPr lang="en-US" altLang="en-US" b="1" dirty="0" smtClean="0">
                <a:solidFill>
                  <a:schemeClr val="accent2"/>
                </a:solidFill>
              </a:rPr>
              <a:t>Ability</a:t>
            </a:r>
            <a:r>
              <a:rPr lang="en-US" altLang="en-US" b="1" dirty="0" smtClean="0">
                <a:solidFill>
                  <a:schemeClr val="bg2">
                    <a:lumMod val="10000"/>
                  </a:schemeClr>
                </a:solidFill>
              </a:rPr>
              <a:t>  “I could maybe not have a cigarette right when I wake up.”</a:t>
            </a:r>
            <a:endParaRPr lang="en-US" altLang="en-US" b="1" dirty="0">
              <a:solidFill>
                <a:schemeClr val="bg2">
                  <a:lumMod val="10000"/>
                </a:schemeClr>
              </a:solidFill>
            </a:endParaRPr>
          </a:p>
          <a:p>
            <a:pPr>
              <a:lnSpc>
                <a:spcPct val="80000"/>
              </a:lnSpc>
            </a:pPr>
            <a:r>
              <a:rPr lang="en-US" altLang="en-US" b="1" dirty="0">
                <a:solidFill>
                  <a:schemeClr val="accent2"/>
                </a:solidFill>
              </a:rPr>
              <a:t>Reasons (to, not to</a:t>
            </a:r>
            <a:r>
              <a:rPr lang="en-US" altLang="en-US" b="1" dirty="0" smtClean="0">
                <a:solidFill>
                  <a:schemeClr val="accent2"/>
                </a:solidFill>
              </a:rPr>
              <a:t>)  </a:t>
            </a:r>
            <a:r>
              <a:rPr lang="en-US" altLang="en-US" b="1" dirty="0" smtClean="0">
                <a:solidFill>
                  <a:schemeClr val="bg2">
                    <a:lumMod val="10000"/>
                  </a:schemeClr>
                </a:solidFill>
              </a:rPr>
              <a:t>“It would be better for my husband too if we ate better.”</a:t>
            </a:r>
            <a:endParaRPr lang="en-US" altLang="en-US" b="1" dirty="0">
              <a:solidFill>
                <a:schemeClr val="bg2">
                  <a:lumMod val="10000"/>
                </a:schemeClr>
              </a:solidFill>
            </a:endParaRPr>
          </a:p>
          <a:p>
            <a:pPr>
              <a:lnSpc>
                <a:spcPct val="80000"/>
              </a:lnSpc>
            </a:pPr>
            <a:r>
              <a:rPr lang="en-US" altLang="en-US" b="1" dirty="0" smtClean="0">
                <a:solidFill>
                  <a:schemeClr val="accent2"/>
                </a:solidFill>
              </a:rPr>
              <a:t>Need</a:t>
            </a:r>
            <a:r>
              <a:rPr lang="en-US" altLang="en-US" b="1" dirty="0" smtClean="0">
                <a:solidFill>
                  <a:schemeClr val="bg2">
                    <a:lumMod val="10000"/>
                  </a:schemeClr>
                </a:solidFill>
              </a:rPr>
              <a:t>  “The doctor said if I don’t start taking my insulin, my diabetes could get a lot worse.”  </a:t>
            </a:r>
            <a:endParaRPr lang="en-US" altLang="en-US" b="1" dirty="0">
              <a:solidFill>
                <a:schemeClr val="bg2">
                  <a:lumMod val="10000"/>
                </a:schemeClr>
              </a:solidFill>
            </a:endParaRPr>
          </a:p>
          <a:p>
            <a:pPr>
              <a:lnSpc>
                <a:spcPct val="80000"/>
              </a:lnSpc>
            </a:pPr>
            <a:r>
              <a:rPr lang="en-US" altLang="en-US" b="1" dirty="0" smtClean="0">
                <a:solidFill>
                  <a:schemeClr val="accent2"/>
                </a:solidFill>
              </a:rPr>
              <a:t>Commitment</a:t>
            </a:r>
            <a:r>
              <a:rPr lang="en-US" altLang="en-US" b="1" dirty="0" smtClean="0">
                <a:solidFill>
                  <a:schemeClr val="bg2">
                    <a:lumMod val="10000"/>
                  </a:schemeClr>
                </a:solidFill>
              </a:rPr>
              <a:t>  “I’m going to buy a scale on my way home from here.”</a:t>
            </a:r>
            <a:endParaRPr lang="en-US" altLang="en-US" b="1" dirty="0">
              <a:solidFill>
                <a:schemeClr val="bg2">
                  <a:lumMod val="10000"/>
                </a:schemeClr>
              </a:solidFill>
            </a:endParaRPr>
          </a:p>
          <a:p>
            <a:endParaRPr lang="en-US" dirty="0"/>
          </a:p>
        </p:txBody>
      </p:sp>
      <p:sp>
        <p:nvSpPr>
          <p:cNvPr id="4" name="TextBox 3"/>
          <p:cNvSpPr txBox="1"/>
          <p:nvPr/>
        </p:nvSpPr>
        <p:spPr>
          <a:xfrm>
            <a:off x="828435" y="699247"/>
            <a:ext cx="6894019" cy="646331"/>
          </a:xfrm>
          <a:prstGeom prst="rect">
            <a:avLst/>
          </a:prstGeom>
          <a:noFill/>
        </p:spPr>
        <p:txBody>
          <a:bodyPr wrap="square" rtlCol="0">
            <a:spAutoFit/>
          </a:bodyPr>
          <a:lstStyle/>
          <a:p>
            <a:r>
              <a:rPr lang="en-US" sz="3600" dirty="0" smtClean="0">
                <a:solidFill>
                  <a:schemeClr val="accent2"/>
                </a:solidFill>
              </a:rPr>
              <a:t>Change Talk</a:t>
            </a:r>
            <a:endParaRPr lang="en-US" sz="3600" dirty="0">
              <a:solidFill>
                <a:schemeClr val="accent2"/>
              </a:solidFill>
            </a:endParaRPr>
          </a:p>
        </p:txBody>
      </p:sp>
    </p:spTree>
    <p:extLst>
      <p:ext uri="{BB962C8B-B14F-4D97-AF65-F5344CB8AC3E}">
        <p14:creationId xmlns:p14="http://schemas.microsoft.com/office/powerpoint/2010/main" val="3797263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dirty="0" smtClean="0"/>
              <a:t>Responding to Change Talk</a:t>
            </a:r>
          </a:p>
        </p:txBody>
      </p:sp>
      <p:sp>
        <p:nvSpPr>
          <p:cNvPr id="68611" name="Rectangle 3"/>
          <p:cNvSpPr>
            <a:spLocks noGrp="1" noChangeArrowheads="1"/>
          </p:cNvSpPr>
          <p:nvPr>
            <p:ph idx="1"/>
          </p:nvPr>
        </p:nvSpPr>
        <p:spPr>
          <a:xfrm>
            <a:off x="628650" y="967410"/>
            <a:ext cx="7886700" cy="4648200"/>
          </a:xfrm>
        </p:spPr>
        <p:txBody>
          <a:bodyPr/>
          <a:lstStyle/>
          <a:p>
            <a:pPr eaLnBrk="1" hangingPunct="1">
              <a:lnSpc>
                <a:spcPct val="80000"/>
              </a:lnSpc>
            </a:pPr>
            <a:r>
              <a:rPr lang="en-US" altLang="en-US" sz="2400" b="1" dirty="0" smtClean="0">
                <a:solidFill>
                  <a:schemeClr val="accent2"/>
                </a:solidFill>
              </a:rPr>
              <a:t>Reflection</a:t>
            </a:r>
            <a:r>
              <a:rPr lang="en-US" altLang="en-US" sz="2400" dirty="0" smtClean="0">
                <a:solidFill>
                  <a:schemeClr val="accent2"/>
                </a:solidFill>
              </a:rPr>
              <a:t> </a:t>
            </a:r>
            <a:r>
              <a:rPr lang="en-US" altLang="en-US" sz="2400" dirty="0" smtClean="0">
                <a:solidFill>
                  <a:schemeClr val="bg2">
                    <a:lumMod val="10000"/>
                  </a:schemeClr>
                </a:solidFill>
              </a:rPr>
              <a:t>– “You don’t like the way this makes you feel sometimes, </a:t>
            </a:r>
            <a:r>
              <a:rPr lang="en-US" altLang="en-US" sz="2400" i="1" dirty="0" smtClean="0">
                <a:solidFill>
                  <a:schemeClr val="bg2">
                    <a:lumMod val="10000"/>
                  </a:schemeClr>
                </a:solidFill>
              </a:rPr>
              <a:t>and </a:t>
            </a:r>
            <a:r>
              <a:rPr lang="en-US" altLang="en-US" sz="2400" dirty="0" smtClean="0">
                <a:solidFill>
                  <a:schemeClr val="bg2">
                    <a:lumMod val="10000"/>
                  </a:schemeClr>
                </a:solidFill>
              </a:rPr>
              <a:t>you’re looking for ways you might change things.”</a:t>
            </a:r>
          </a:p>
          <a:p>
            <a:pPr eaLnBrk="1" hangingPunct="1">
              <a:lnSpc>
                <a:spcPct val="80000"/>
              </a:lnSpc>
            </a:pPr>
            <a:r>
              <a:rPr lang="en-US" altLang="en-US" sz="2400" b="1" dirty="0" smtClean="0">
                <a:solidFill>
                  <a:schemeClr val="accent2"/>
                </a:solidFill>
              </a:rPr>
              <a:t>Elaboration </a:t>
            </a:r>
            <a:r>
              <a:rPr lang="en-US" altLang="en-US" sz="2400" dirty="0" smtClean="0">
                <a:solidFill>
                  <a:schemeClr val="bg2">
                    <a:lumMod val="10000"/>
                  </a:schemeClr>
                </a:solidFill>
              </a:rPr>
              <a:t>– “What other concerns have you had about…? What other things have people told you about this? Tell me more about…”</a:t>
            </a:r>
          </a:p>
          <a:p>
            <a:pPr eaLnBrk="1" hangingPunct="1">
              <a:lnSpc>
                <a:spcPct val="80000"/>
              </a:lnSpc>
            </a:pPr>
            <a:r>
              <a:rPr lang="en-US" altLang="en-US" sz="2400" b="1" dirty="0" smtClean="0">
                <a:solidFill>
                  <a:schemeClr val="accent2"/>
                </a:solidFill>
              </a:rPr>
              <a:t>Summarizing</a:t>
            </a:r>
            <a:r>
              <a:rPr lang="en-US" altLang="en-US" sz="2400" dirty="0" smtClean="0">
                <a:solidFill>
                  <a:schemeClr val="bg2">
                    <a:lumMod val="10000"/>
                  </a:schemeClr>
                </a:solidFill>
              </a:rPr>
              <a:t> – “Let me see if I’ve got it so far…”(summarize client statements, including ambivalence)</a:t>
            </a:r>
          </a:p>
          <a:p>
            <a:pPr eaLnBrk="1" hangingPunct="1">
              <a:lnSpc>
                <a:spcPct val="80000"/>
              </a:lnSpc>
            </a:pPr>
            <a:r>
              <a:rPr lang="en-US" altLang="en-US" sz="2400" b="1" dirty="0" smtClean="0">
                <a:solidFill>
                  <a:schemeClr val="accent2"/>
                </a:solidFill>
              </a:rPr>
              <a:t>Affirming</a:t>
            </a:r>
            <a:r>
              <a:rPr lang="en-US" altLang="en-US" sz="2400" dirty="0" smtClean="0">
                <a:solidFill>
                  <a:schemeClr val="accent2"/>
                </a:solidFill>
              </a:rPr>
              <a:t> </a:t>
            </a:r>
            <a:r>
              <a:rPr lang="en-US" altLang="en-US" sz="2400" dirty="0" smtClean="0">
                <a:solidFill>
                  <a:schemeClr val="bg2">
                    <a:lumMod val="10000"/>
                  </a:schemeClr>
                </a:solidFill>
              </a:rPr>
              <a:t>– “; that sounds like a good idea”</a:t>
            </a:r>
          </a:p>
          <a:p>
            <a:pPr eaLnBrk="1" hangingPunct="1">
              <a:lnSpc>
                <a:spcPct val="80000"/>
              </a:lnSpc>
            </a:pPr>
            <a:r>
              <a:rPr lang="en-US" altLang="en-US" sz="2400" b="1" dirty="0" smtClean="0">
                <a:solidFill>
                  <a:schemeClr val="accent2"/>
                </a:solidFill>
              </a:rPr>
              <a:t>Clarifying Ambivalence </a:t>
            </a:r>
            <a:r>
              <a:rPr lang="en-US" altLang="en-US" sz="2400" dirty="0" smtClean="0">
                <a:solidFill>
                  <a:schemeClr val="bg2">
                    <a:lumMod val="10000"/>
                  </a:schemeClr>
                </a:solidFill>
              </a:rPr>
              <a:t>– explore both sides (e.g., “what do you like about drinking… what is the other side, things you don’t like?”)</a:t>
            </a:r>
          </a:p>
          <a:p>
            <a:pPr eaLnBrk="1" hangingPunct="1">
              <a:lnSpc>
                <a:spcPct val="80000"/>
              </a:lnSpc>
            </a:pPr>
            <a:r>
              <a:rPr lang="en-US" altLang="en-US" sz="2400" b="1" dirty="0" smtClean="0">
                <a:solidFill>
                  <a:schemeClr val="accent2"/>
                </a:solidFill>
              </a:rPr>
              <a:t>Clarify Values </a:t>
            </a:r>
            <a:r>
              <a:rPr lang="en-US" altLang="en-US" sz="2400" dirty="0" smtClean="0">
                <a:solidFill>
                  <a:schemeClr val="bg2">
                    <a:lumMod val="10000"/>
                  </a:schemeClr>
                </a:solidFill>
              </a:rPr>
              <a:t>– helps move beyond ambivalence, important aspects of tipping the decisional balance in favor of change “your children are really important to you”</a:t>
            </a:r>
          </a:p>
          <a:p>
            <a:pPr eaLnBrk="1" hangingPunct="1">
              <a:lnSpc>
                <a:spcPct val="80000"/>
              </a:lnSpc>
            </a:pPr>
            <a:endParaRPr lang="en-US" altLang="en-US" sz="2800" dirty="0" smtClean="0"/>
          </a:p>
        </p:txBody>
      </p:sp>
    </p:spTree>
    <p:extLst>
      <p:ext uri="{BB962C8B-B14F-4D97-AF65-F5344CB8AC3E}">
        <p14:creationId xmlns:p14="http://schemas.microsoft.com/office/powerpoint/2010/main" val="6760440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dirty="0" smtClean="0"/>
              <a:t>Enhancing Patient Confidence</a:t>
            </a:r>
          </a:p>
        </p:txBody>
      </p:sp>
      <p:sp>
        <p:nvSpPr>
          <p:cNvPr id="67587" name="Rectangle 3"/>
          <p:cNvSpPr>
            <a:spLocks noGrp="1" noChangeArrowheads="1"/>
          </p:cNvSpPr>
          <p:nvPr>
            <p:ph idx="1"/>
          </p:nvPr>
        </p:nvSpPr>
        <p:spPr>
          <a:xfrm>
            <a:off x="628650" y="1060397"/>
            <a:ext cx="7886700" cy="4555212"/>
          </a:xfrm>
        </p:spPr>
        <p:txBody>
          <a:bodyPr/>
          <a:lstStyle/>
          <a:p>
            <a:pPr eaLnBrk="1" hangingPunct="1">
              <a:lnSpc>
                <a:spcPct val="80000"/>
              </a:lnSpc>
            </a:pPr>
            <a:r>
              <a:rPr lang="en-US" altLang="en-US" sz="2400" b="1" dirty="0" smtClean="0">
                <a:solidFill>
                  <a:schemeClr val="accent2"/>
                </a:solidFill>
              </a:rPr>
              <a:t>Evocative Questions </a:t>
            </a:r>
            <a:r>
              <a:rPr lang="en-US" altLang="en-US" sz="2400" dirty="0" smtClean="0">
                <a:solidFill>
                  <a:schemeClr val="bg2">
                    <a:lumMod val="10000"/>
                  </a:schemeClr>
                </a:solidFill>
              </a:rPr>
              <a:t>– First steps? How might you…?</a:t>
            </a:r>
          </a:p>
          <a:p>
            <a:pPr eaLnBrk="1" hangingPunct="1">
              <a:lnSpc>
                <a:spcPct val="80000"/>
              </a:lnSpc>
            </a:pPr>
            <a:r>
              <a:rPr lang="en-US" altLang="en-US" sz="2400" b="1" dirty="0" smtClean="0">
                <a:solidFill>
                  <a:schemeClr val="accent2"/>
                </a:solidFill>
              </a:rPr>
              <a:t>Confidence Ruler </a:t>
            </a:r>
            <a:r>
              <a:rPr lang="en-US" altLang="en-US" sz="2400" dirty="0" smtClean="0">
                <a:solidFill>
                  <a:schemeClr val="bg2">
                    <a:lumMod val="10000"/>
                  </a:schemeClr>
                </a:solidFill>
              </a:rPr>
              <a:t>– How confident are you that you can start on this goal tomorrow from 0-10?</a:t>
            </a:r>
          </a:p>
          <a:p>
            <a:pPr eaLnBrk="1" hangingPunct="1">
              <a:lnSpc>
                <a:spcPct val="80000"/>
              </a:lnSpc>
            </a:pPr>
            <a:r>
              <a:rPr lang="en-US" altLang="en-US" sz="2400" b="1" dirty="0" smtClean="0">
                <a:solidFill>
                  <a:schemeClr val="accent2"/>
                </a:solidFill>
              </a:rPr>
              <a:t>Review Past Successes </a:t>
            </a:r>
            <a:r>
              <a:rPr lang="en-US" altLang="en-US" sz="2400" dirty="0" smtClean="0">
                <a:solidFill>
                  <a:schemeClr val="bg2">
                    <a:lumMod val="10000"/>
                  </a:schemeClr>
                </a:solidFill>
              </a:rPr>
              <a:t>– Other times in your life where you made up your mind about something and did it…</a:t>
            </a:r>
          </a:p>
          <a:p>
            <a:pPr eaLnBrk="1" hangingPunct="1">
              <a:lnSpc>
                <a:spcPct val="80000"/>
              </a:lnSpc>
            </a:pPr>
            <a:r>
              <a:rPr lang="en-US" altLang="en-US" sz="2400" b="1" dirty="0" smtClean="0">
                <a:solidFill>
                  <a:schemeClr val="accent2"/>
                </a:solidFill>
              </a:rPr>
              <a:t>Elicit Personal Strengths and Supports </a:t>
            </a:r>
            <a:r>
              <a:rPr lang="en-US" altLang="en-US" sz="2400" dirty="0" smtClean="0">
                <a:solidFill>
                  <a:schemeClr val="bg2">
                    <a:lumMod val="10000"/>
                  </a:schemeClr>
                </a:solidFill>
              </a:rPr>
              <a:t>– What strengths do you have that will help you succeed in changing?</a:t>
            </a:r>
          </a:p>
          <a:p>
            <a:pPr eaLnBrk="1" hangingPunct="1">
              <a:lnSpc>
                <a:spcPct val="80000"/>
              </a:lnSpc>
              <a:buFontTx/>
              <a:buNone/>
            </a:pPr>
            <a:r>
              <a:rPr lang="en-US" altLang="en-US" sz="2400" dirty="0" smtClean="0">
                <a:solidFill>
                  <a:schemeClr val="bg2">
                    <a:lumMod val="10000"/>
                  </a:schemeClr>
                </a:solidFill>
              </a:rPr>
              <a:t>	In an ideal world, what would you like to be able to say about yourself?</a:t>
            </a:r>
          </a:p>
          <a:p>
            <a:pPr eaLnBrk="1" hangingPunct="1">
              <a:lnSpc>
                <a:spcPct val="80000"/>
              </a:lnSpc>
            </a:pPr>
            <a:r>
              <a:rPr lang="en-US" altLang="en-US" sz="2400" b="1" dirty="0" smtClean="0">
                <a:solidFill>
                  <a:schemeClr val="accent2"/>
                </a:solidFill>
              </a:rPr>
              <a:t>Hypothetical Change </a:t>
            </a:r>
            <a:r>
              <a:rPr lang="en-US" altLang="en-US" sz="2400" dirty="0" smtClean="0">
                <a:solidFill>
                  <a:schemeClr val="bg2">
                    <a:lumMod val="10000"/>
                  </a:schemeClr>
                </a:solidFill>
              </a:rPr>
              <a:t>– Suppose you made a change and are looking back on it now.  How did it happen? What would you tell or say to someone else in this situation?</a:t>
            </a:r>
          </a:p>
        </p:txBody>
      </p:sp>
    </p:spTree>
    <p:extLst>
      <p:ext uri="{BB962C8B-B14F-4D97-AF65-F5344CB8AC3E}">
        <p14:creationId xmlns:p14="http://schemas.microsoft.com/office/powerpoint/2010/main" val="17656757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219200"/>
            <a:ext cx="8229600" cy="1143000"/>
          </a:xfrm>
        </p:spPr>
        <p:txBody>
          <a:bodyPr/>
          <a:lstStyle/>
          <a:p>
            <a:pPr eaLnBrk="1" hangingPunct="1"/>
            <a:r>
              <a:rPr lang="en-US" altLang="en-US" b="1" dirty="0" smtClean="0"/>
              <a:t>Readiness Ruler:</a:t>
            </a:r>
          </a:p>
        </p:txBody>
      </p:sp>
      <p:sp>
        <p:nvSpPr>
          <p:cNvPr id="53251" name="Rectangle 3"/>
          <p:cNvSpPr>
            <a:spLocks noGrp="1" noChangeArrowheads="1"/>
          </p:cNvSpPr>
          <p:nvPr>
            <p:ph idx="1"/>
          </p:nvPr>
        </p:nvSpPr>
        <p:spPr>
          <a:xfrm>
            <a:off x="1143000" y="2327275"/>
            <a:ext cx="6172200" cy="4530725"/>
          </a:xfrm>
        </p:spPr>
        <p:txBody>
          <a:bodyPr/>
          <a:lstStyle/>
          <a:p>
            <a:pPr marL="609600" indent="-609600" eaLnBrk="1" hangingPunct="1">
              <a:lnSpc>
                <a:spcPct val="90000"/>
              </a:lnSpc>
              <a:buFont typeface="Wingdings" panose="05000000000000000000" pitchFamily="2" charset="2"/>
              <a:buNone/>
            </a:pPr>
            <a:r>
              <a:rPr lang="en-US" altLang="en-US" sz="2800" dirty="0" smtClean="0">
                <a:solidFill>
                  <a:schemeClr val="bg2">
                    <a:lumMod val="10000"/>
                  </a:schemeClr>
                </a:solidFill>
              </a:rPr>
              <a:t>Using a scale to determine:</a:t>
            </a:r>
          </a:p>
          <a:p>
            <a:pPr marL="609600" indent="-609600" eaLnBrk="1" hangingPunct="1">
              <a:lnSpc>
                <a:spcPct val="90000"/>
              </a:lnSpc>
              <a:buFont typeface="Wingdings" panose="05000000000000000000" pitchFamily="2" charset="2"/>
              <a:buNone/>
            </a:pPr>
            <a:endParaRPr lang="en-US" altLang="en-US" sz="2800" dirty="0" smtClean="0">
              <a:solidFill>
                <a:schemeClr val="bg2">
                  <a:lumMod val="10000"/>
                </a:schemeClr>
              </a:solidFill>
            </a:endParaRPr>
          </a:p>
          <a:p>
            <a:pPr marL="609600" indent="-609600" eaLnBrk="1" hangingPunct="1">
              <a:lnSpc>
                <a:spcPct val="90000"/>
              </a:lnSpc>
            </a:pPr>
            <a:r>
              <a:rPr lang="en-US" altLang="en-US" sz="3600" dirty="0" smtClean="0">
                <a:solidFill>
                  <a:schemeClr val="bg2">
                    <a:lumMod val="10000"/>
                  </a:schemeClr>
                </a:solidFill>
              </a:rPr>
              <a:t>Importance</a:t>
            </a:r>
          </a:p>
          <a:p>
            <a:pPr marL="609600" indent="-609600" eaLnBrk="1" hangingPunct="1">
              <a:lnSpc>
                <a:spcPct val="90000"/>
              </a:lnSpc>
            </a:pPr>
            <a:r>
              <a:rPr lang="en-US" altLang="en-US" sz="3600" dirty="0" smtClean="0">
                <a:solidFill>
                  <a:schemeClr val="bg2">
                    <a:lumMod val="10000"/>
                  </a:schemeClr>
                </a:solidFill>
              </a:rPr>
              <a:t>Readiness </a:t>
            </a:r>
          </a:p>
          <a:p>
            <a:pPr marL="609600" indent="-609600" eaLnBrk="1" hangingPunct="1">
              <a:lnSpc>
                <a:spcPct val="90000"/>
              </a:lnSpc>
            </a:pPr>
            <a:r>
              <a:rPr lang="en-US" altLang="en-US" sz="3600" dirty="0" smtClean="0">
                <a:solidFill>
                  <a:schemeClr val="bg2">
                    <a:lumMod val="10000"/>
                  </a:schemeClr>
                </a:solidFill>
              </a:rPr>
              <a:t>Confidence</a:t>
            </a:r>
          </a:p>
          <a:p>
            <a:pPr marL="609600" indent="-609600" eaLnBrk="1" hangingPunct="1">
              <a:lnSpc>
                <a:spcPct val="90000"/>
              </a:lnSpc>
              <a:buFont typeface="Wingdings" panose="05000000000000000000" pitchFamily="2" charset="2"/>
              <a:buNone/>
            </a:pPr>
            <a:r>
              <a:rPr lang="en-US" altLang="en-US" sz="3600" dirty="0" smtClean="0">
                <a:solidFill>
                  <a:schemeClr val="bg2">
                    <a:lumMod val="10000"/>
                  </a:schemeClr>
                </a:solidFill>
              </a:rPr>
              <a:t>___________________</a:t>
            </a:r>
          </a:p>
          <a:p>
            <a:pPr marL="609600" indent="-609600" eaLnBrk="1" hangingPunct="1">
              <a:lnSpc>
                <a:spcPct val="90000"/>
              </a:lnSpc>
              <a:buFontTx/>
              <a:buAutoNum type="arabicPlain"/>
            </a:pPr>
            <a:r>
              <a:rPr lang="en-US" altLang="en-US" sz="2800" dirty="0" smtClean="0">
                <a:solidFill>
                  <a:schemeClr val="bg2">
                    <a:lumMod val="10000"/>
                  </a:schemeClr>
                </a:solidFill>
              </a:rPr>
              <a:t>2   3   4   5   6   7   8   9   10</a:t>
            </a:r>
          </a:p>
          <a:p>
            <a:pPr marL="609600" indent="-609600" eaLnBrk="1" hangingPunct="1">
              <a:lnSpc>
                <a:spcPct val="90000"/>
              </a:lnSpc>
              <a:buFontTx/>
              <a:buNone/>
            </a:pPr>
            <a:r>
              <a:rPr lang="en-US" altLang="en-US" sz="1800" dirty="0" smtClean="0"/>
              <a:t>Not Ready	     Unsure	             Ready</a:t>
            </a:r>
            <a:r>
              <a:rPr lang="en-US" altLang="en-US" sz="2800" dirty="0" smtClean="0"/>
              <a:t>	</a:t>
            </a:r>
          </a:p>
        </p:txBody>
      </p:sp>
    </p:spTree>
    <p:extLst>
      <p:ext uri="{BB962C8B-B14F-4D97-AF65-F5344CB8AC3E}">
        <p14:creationId xmlns:p14="http://schemas.microsoft.com/office/powerpoint/2010/main" val="10640918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628928"/>
          </a:xfrm>
        </p:spPr>
        <p:txBody>
          <a:bodyPr/>
          <a:lstStyle/>
          <a:p>
            <a:r>
              <a:rPr lang="en-US" dirty="0" smtClean="0"/>
              <a:t/>
            </a:r>
            <a:br>
              <a:rPr lang="en-US" dirty="0" smtClean="0"/>
            </a:br>
            <a:r>
              <a:rPr lang="en-US" dirty="0" smtClean="0"/>
              <a:t>Video Examples</a:t>
            </a:r>
            <a:r>
              <a:rPr lang="en-US" dirty="0"/>
              <a:t/>
            </a:r>
            <a:br>
              <a:rPr lang="en-US" dirty="0"/>
            </a:br>
            <a:r>
              <a:rPr lang="en-US" dirty="0" smtClean="0"/>
              <a:t>						</a:t>
            </a:r>
            <a:r>
              <a:rPr lang="en-US" sz="2800" dirty="0" smtClean="0"/>
              <a:t>Activity </a:t>
            </a:r>
            <a:r>
              <a:rPr lang="en-US" sz="2800" dirty="0"/>
              <a:t>#8*</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3657600" lvl="8" indent="0">
              <a:buNone/>
            </a:pPr>
            <a:r>
              <a:rPr lang="en-US" sz="2000" dirty="0" smtClean="0">
                <a:solidFill>
                  <a:schemeClr val="accent2"/>
                </a:solidFill>
              </a:rPr>
              <a:t>		</a:t>
            </a:r>
            <a:endParaRPr lang="en-US" sz="2400" dirty="0" smtClean="0">
              <a:solidFill>
                <a:schemeClr val="accent2"/>
              </a:solidFill>
            </a:endParaRPr>
          </a:p>
          <a:p>
            <a:pPr marL="3657600" lvl="8" indent="0">
              <a:buNone/>
            </a:pPr>
            <a:endParaRPr lang="en-US" sz="2400" dirty="0" smtClean="0">
              <a:solidFill>
                <a:schemeClr val="accent2"/>
              </a:solidFill>
            </a:endParaRPr>
          </a:p>
          <a:p>
            <a:pPr marL="0" indent="0">
              <a:buNone/>
            </a:pPr>
            <a:r>
              <a:rPr lang="en-US" sz="3600" dirty="0" smtClean="0">
                <a:hlinkClick r:id="rId2"/>
              </a:rPr>
              <a:t>https</a:t>
            </a:r>
            <a:r>
              <a:rPr lang="en-US" sz="3600" dirty="0">
                <a:hlinkClick r:id="rId2"/>
              </a:rPr>
              <a:t>://www.youtube.com/watch?v=_</a:t>
            </a:r>
            <a:r>
              <a:rPr lang="en-US" sz="3600" dirty="0" smtClean="0">
                <a:hlinkClick r:id="rId2"/>
              </a:rPr>
              <a:t>VlvanBFkvI</a:t>
            </a:r>
            <a:r>
              <a:rPr lang="en-US" sz="3600" dirty="0" smtClean="0"/>
              <a:t/>
            </a:r>
            <a:br>
              <a:rPr lang="en-US" sz="3600" dirty="0" smtClean="0"/>
            </a:br>
            <a:endParaRPr lang="en-US" sz="3600" dirty="0" smtClean="0"/>
          </a:p>
          <a:p>
            <a:pPr marL="0" indent="0">
              <a:buNone/>
            </a:pPr>
            <a:r>
              <a:rPr lang="en-US" sz="3600" dirty="0">
                <a:hlinkClick r:id="rId3"/>
              </a:rPr>
              <a:t>https://</a:t>
            </a:r>
            <a:r>
              <a:rPr lang="en-US" sz="3600" dirty="0" smtClean="0">
                <a:hlinkClick r:id="rId3"/>
              </a:rPr>
              <a:t>www.youtube.com/watch?v=67I6g1I7Zao</a:t>
            </a:r>
            <a:endParaRPr lang="en-US" sz="3600" dirty="0" smtClean="0"/>
          </a:p>
          <a:p>
            <a:pPr marL="0" indent="0">
              <a:buNone/>
            </a:pPr>
            <a:endParaRPr lang="en-US" sz="3600" dirty="0">
              <a:solidFill>
                <a:schemeClr val="accent2"/>
              </a:solidFill>
            </a:endParaRPr>
          </a:p>
          <a:p>
            <a:pPr marL="0" indent="0">
              <a:buNone/>
            </a:pPr>
            <a:endParaRPr lang="en-US" sz="3400" dirty="0">
              <a:solidFill>
                <a:schemeClr val="accent2"/>
              </a:solidFill>
            </a:endParaRPr>
          </a:p>
        </p:txBody>
      </p:sp>
    </p:spTree>
    <p:extLst>
      <p:ext uri="{BB962C8B-B14F-4D97-AF65-F5344CB8AC3E}">
        <p14:creationId xmlns:p14="http://schemas.microsoft.com/office/powerpoint/2010/main" val="23345216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048000" y="152400"/>
            <a:ext cx="3505200" cy="3657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chemeClr val="accent6">
              <a:lumMod val="60000"/>
              <a:lumOff val="40000"/>
              <a:alpha val="5000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42900" tIns="400049" rIns="342900" bIns="1628776" spcCol="1270" anchor="ctr"/>
          <a:lstStyle/>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r>
              <a:rPr lang="en-US" sz="2800" b="1" dirty="0">
                <a:latin typeface="Bodoni MT" pitchFamily="18" charset="0"/>
                <a:cs typeface="Times New Roman" pitchFamily="18" charset="0"/>
              </a:rPr>
              <a:t>MI spirit</a:t>
            </a: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a:p>
            <a:pPr algn="ctr" defTabSz="1244600" eaLnBrk="1" hangingPunct="1">
              <a:lnSpc>
                <a:spcPct val="90000"/>
              </a:lnSpc>
              <a:spcAft>
                <a:spcPct val="35000"/>
              </a:spcAft>
              <a:defRPr/>
            </a:pPr>
            <a:endParaRPr lang="en-US" sz="2800" dirty="0">
              <a:latin typeface="Berlin Sans FB" pitchFamily="34" charset="0"/>
              <a:cs typeface="Times New Roman" pitchFamily="18" charset="0"/>
            </a:endParaRPr>
          </a:p>
        </p:txBody>
      </p:sp>
      <p:sp>
        <p:nvSpPr>
          <p:cNvPr id="10" name="Freeform 9"/>
          <p:cNvSpPr/>
          <p:nvPr/>
        </p:nvSpPr>
        <p:spPr>
          <a:xfrm>
            <a:off x="4191000" y="1600200"/>
            <a:ext cx="3886200" cy="3276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rgbClr val="FF99FF">
              <a:alpha val="50000"/>
            </a:srgb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1600200" tIns="342900" rIns="228600" bIns="342900" spcCol="1270" anchor="ctr"/>
          <a:lstStyle/>
          <a:p>
            <a:pPr algn="r" defTabSz="1244600" eaLnBrk="1" hangingPunct="1">
              <a:lnSpc>
                <a:spcPct val="90000"/>
              </a:lnSpc>
              <a:spcAft>
                <a:spcPct val="35000"/>
              </a:spcAft>
              <a:defRPr/>
            </a:pPr>
            <a:r>
              <a:rPr lang="en-US" sz="2800" b="1" dirty="0">
                <a:latin typeface="Bodoni MT" pitchFamily="18" charset="0"/>
              </a:rPr>
              <a:t>Change</a:t>
            </a:r>
            <a:r>
              <a:rPr lang="en-US" sz="2400" b="1" dirty="0">
                <a:latin typeface="Bodoni MT" pitchFamily="18" charset="0"/>
              </a:rPr>
              <a:t> </a:t>
            </a:r>
          </a:p>
          <a:p>
            <a:pPr algn="r" defTabSz="1244600" eaLnBrk="1" hangingPunct="1">
              <a:lnSpc>
                <a:spcPct val="90000"/>
              </a:lnSpc>
              <a:spcAft>
                <a:spcPct val="35000"/>
              </a:spcAft>
              <a:defRPr/>
            </a:pPr>
            <a:r>
              <a:rPr lang="en-US" sz="2800" b="1" dirty="0">
                <a:latin typeface="Bodoni MT" pitchFamily="18" charset="0"/>
              </a:rPr>
              <a:t>talk</a:t>
            </a:r>
          </a:p>
        </p:txBody>
      </p:sp>
      <p:sp>
        <p:nvSpPr>
          <p:cNvPr id="11" name="Freeform 10"/>
          <p:cNvSpPr/>
          <p:nvPr/>
        </p:nvSpPr>
        <p:spPr>
          <a:xfrm>
            <a:off x="2971800" y="2667000"/>
            <a:ext cx="3581400" cy="37338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chemeClr val="bg2">
              <a:alpha val="5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42900" tIns="1628775" rIns="342900" bIns="400050" spcCol="1270" anchor="ctr"/>
          <a:lstStyle/>
          <a:p>
            <a:pPr algn="ctr" defTabSz="1244600" eaLnBrk="1" hangingPunct="1">
              <a:lnSpc>
                <a:spcPct val="90000"/>
              </a:lnSpc>
              <a:spcAft>
                <a:spcPct val="35000"/>
              </a:spcAft>
              <a:defRPr/>
            </a:pPr>
            <a:endParaRPr lang="en-US" sz="2800" dirty="0">
              <a:latin typeface="Berlin Sans FB" pitchFamily="34" charset="0"/>
            </a:endParaRPr>
          </a:p>
          <a:p>
            <a:pPr algn="ctr" defTabSz="1244600" eaLnBrk="1" hangingPunct="1">
              <a:lnSpc>
                <a:spcPct val="90000"/>
              </a:lnSpc>
              <a:spcAft>
                <a:spcPct val="35000"/>
              </a:spcAft>
              <a:defRPr/>
            </a:pPr>
            <a:endParaRPr lang="en-US" sz="2800" dirty="0">
              <a:latin typeface="Berlin Sans FB" pitchFamily="34" charset="0"/>
            </a:endParaRPr>
          </a:p>
          <a:p>
            <a:pPr algn="ctr" defTabSz="1244600" eaLnBrk="1" hangingPunct="1">
              <a:lnSpc>
                <a:spcPct val="90000"/>
              </a:lnSpc>
              <a:spcAft>
                <a:spcPct val="35000"/>
              </a:spcAft>
              <a:defRPr/>
            </a:pPr>
            <a:endParaRPr lang="en-US" sz="2000" dirty="0">
              <a:latin typeface="Berlin Sans FB" pitchFamily="34" charset="0"/>
            </a:endParaRPr>
          </a:p>
          <a:p>
            <a:pPr algn="ctr" defTabSz="1244600" eaLnBrk="1" hangingPunct="1">
              <a:lnSpc>
                <a:spcPct val="90000"/>
              </a:lnSpc>
              <a:spcAft>
                <a:spcPct val="35000"/>
              </a:spcAft>
              <a:defRPr/>
            </a:pPr>
            <a:r>
              <a:rPr lang="en-US" sz="2800" b="1" dirty="0">
                <a:solidFill>
                  <a:srgbClr val="C00000"/>
                </a:solidFill>
                <a:latin typeface="Bodoni MT" pitchFamily="18" charset="0"/>
              </a:rPr>
              <a:t>MI</a:t>
            </a:r>
            <a:r>
              <a:rPr lang="en-US" sz="2400" b="1" dirty="0">
                <a:solidFill>
                  <a:srgbClr val="C00000"/>
                </a:solidFill>
                <a:latin typeface="Copperplate Gothic Bold" pitchFamily="34" charset="0"/>
              </a:rPr>
              <a:t> </a:t>
            </a:r>
            <a:r>
              <a:rPr lang="en-US" sz="2800" b="1" dirty="0" smtClean="0">
                <a:solidFill>
                  <a:srgbClr val="C00000"/>
                </a:solidFill>
                <a:latin typeface="Bodoni MT" pitchFamily="18" charset="0"/>
              </a:rPr>
              <a:t>processes</a:t>
            </a:r>
            <a:endParaRPr lang="en-US" sz="2800" b="1" dirty="0">
              <a:solidFill>
                <a:srgbClr val="C00000"/>
              </a:solidFill>
              <a:latin typeface="Bodoni MT" pitchFamily="18" charset="0"/>
            </a:endParaRPr>
          </a:p>
        </p:txBody>
      </p:sp>
      <p:sp>
        <p:nvSpPr>
          <p:cNvPr id="12" name="Freeform 11"/>
          <p:cNvSpPr/>
          <p:nvPr/>
        </p:nvSpPr>
        <p:spPr>
          <a:xfrm>
            <a:off x="1295400" y="1676400"/>
            <a:ext cx="4038600" cy="3276600"/>
          </a:xfrm>
          <a:custGeom>
            <a:avLst/>
            <a:gdLst>
              <a:gd name="connsiteX0" fmla="*/ 0 w 2971800"/>
              <a:gd name="connsiteY0" fmla="*/ 1485900 h 2971800"/>
              <a:gd name="connsiteX1" fmla="*/ 435212 w 2971800"/>
              <a:gd name="connsiteY1" fmla="*/ 435210 h 2971800"/>
              <a:gd name="connsiteX2" fmla="*/ 1485903 w 2971800"/>
              <a:gd name="connsiteY2" fmla="*/ 1 h 2971800"/>
              <a:gd name="connsiteX3" fmla="*/ 2536593 w 2971800"/>
              <a:gd name="connsiteY3" fmla="*/ 435213 h 2971800"/>
              <a:gd name="connsiteX4" fmla="*/ 2971802 w 2971800"/>
              <a:gd name="connsiteY4" fmla="*/ 1485904 h 2971800"/>
              <a:gd name="connsiteX5" fmla="*/ 2536592 w 2971800"/>
              <a:gd name="connsiteY5" fmla="*/ 2536594 h 2971800"/>
              <a:gd name="connsiteX6" fmla="*/ 1485901 w 2971800"/>
              <a:gd name="connsiteY6" fmla="*/ 2971804 h 2971800"/>
              <a:gd name="connsiteX7" fmla="*/ 435211 w 2971800"/>
              <a:gd name="connsiteY7" fmla="*/ 2536593 h 2971800"/>
              <a:gd name="connsiteX8" fmla="*/ 2 w 2971800"/>
              <a:gd name="connsiteY8" fmla="*/ 1485902 h 2971800"/>
              <a:gd name="connsiteX9" fmla="*/ 0 w 2971800"/>
              <a:gd name="connsiteY9" fmla="*/ 14859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2971800">
                <a:moveTo>
                  <a:pt x="0" y="1485900"/>
                </a:moveTo>
                <a:cubicBezTo>
                  <a:pt x="0" y="1091815"/>
                  <a:pt x="156551" y="713870"/>
                  <a:pt x="435212" y="435210"/>
                </a:cubicBezTo>
                <a:cubicBezTo>
                  <a:pt x="713873" y="156550"/>
                  <a:pt x="1091818" y="1"/>
                  <a:pt x="1485903" y="1"/>
                </a:cubicBezTo>
                <a:cubicBezTo>
                  <a:pt x="1879988" y="1"/>
                  <a:pt x="2257933" y="156552"/>
                  <a:pt x="2536593" y="435213"/>
                </a:cubicBezTo>
                <a:cubicBezTo>
                  <a:pt x="2815253" y="713874"/>
                  <a:pt x="2971802" y="1091819"/>
                  <a:pt x="2971802" y="1485904"/>
                </a:cubicBezTo>
                <a:cubicBezTo>
                  <a:pt x="2971802" y="1879989"/>
                  <a:pt x="2815252" y="2257934"/>
                  <a:pt x="2536592" y="2536594"/>
                </a:cubicBezTo>
                <a:cubicBezTo>
                  <a:pt x="2257932" y="2815254"/>
                  <a:pt x="1879987" y="2971804"/>
                  <a:pt x="1485901" y="2971804"/>
                </a:cubicBezTo>
                <a:cubicBezTo>
                  <a:pt x="1091816" y="2971804"/>
                  <a:pt x="713871" y="2815254"/>
                  <a:pt x="435211" y="2536593"/>
                </a:cubicBezTo>
                <a:cubicBezTo>
                  <a:pt x="156551" y="2257932"/>
                  <a:pt x="1" y="1879988"/>
                  <a:pt x="2" y="1485902"/>
                </a:cubicBezTo>
                <a:lnTo>
                  <a:pt x="0" y="1485900"/>
                </a:lnTo>
                <a:close/>
              </a:path>
            </a:pathLst>
          </a:custGeom>
          <a:solidFill>
            <a:srgbClr val="FFFF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228600" tIns="342900" rIns="1600200" bIns="342900" spcCol="1270" anchor="ctr"/>
          <a:lstStyle/>
          <a:p>
            <a:pPr defTabSz="1244600" eaLnBrk="1" hangingPunct="1">
              <a:lnSpc>
                <a:spcPct val="90000"/>
              </a:lnSpc>
              <a:spcAft>
                <a:spcPct val="35000"/>
              </a:spcAft>
              <a:defRPr/>
            </a:pPr>
            <a:r>
              <a:rPr lang="en-US" sz="2800" b="1" dirty="0">
                <a:latin typeface="Bodoni MT" pitchFamily="18" charset="0"/>
              </a:rPr>
              <a:t>OARS</a:t>
            </a:r>
          </a:p>
        </p:txBody>
      </p:sp>
      <p:sp>
        <p:nvSpPr>
          <p:cNvPr id="61454" name="TextBox 15"/>
          <p:cNvSpPr txBox="1">
            <a:spLocks noChangeArrowheads="1"/>
          </p:cNvSpPr>
          <p:nvPr/>
        </p:nvSpPr>
        <p:spPr bwMode="auto">
          <a:xfrm>
            <a:off x="4343400" y="3048000"/>
            <a:ext cx="838200"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a:solidFill>
                  <a:srgbClr val="F92FC4"/>
                </a:solidFill>
                <a:latin typeface="Cooper Black" panose="0208090404030B020404" pitchFamily="18" charset="0"/>
              </a:rPr>
              <a:t>MI</a:t>
            </a:r>
          </a:p>
        </p:txBody>
      </p:sp>
    </p:spTree>
    <p:extLst>
      <p:ext uri="{BB962C8B-B14F-4D97-AF65-F5344CB8AC3E}">
        <p14:creationId xmlns:p14="http://schemas.microsoft.com/office/powerpoint/2010/main" val="4009378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0"/>
            <a:ext cx="8229600" cy="1066800"/>
          </a:xfrm>
        </p:spPr>
        <p:txBody>
          <a:bodyPr/>
          <a:lstStyle/>
          <a:p>
            <a:r>
              <a:rPr lang="en-US" altLang="en-US" dirty="0" smtClean="0"/>
              <a:t>MICMT Team Members</a:t>
            </a:r>
          </a:p>
        </p:txBody>
      </p:sp>
      <p:sp>
        <p:nvSpPr>
          <p:cNvPr id="16387" name="Content Placeholder 2"/>
          <p:cNvSpPr>
            <a:spLocks noGrp="1"/>
          </p:cNvSpPr>
          <p:nvPr>
            <p:ph sz="half" idx="1"/>
          </p:nvPr>
        </p:nvSpPr>
        <p:spPr>
          <a:xfrm>
            <a:off x="457200" y="1598343"/>
            <a:ext cx="4038600" cy="4876800"/>
          </a:xfrm>
        </p:spPr>
        <p:txBody>
          <a:bodyPr>
            <a:noAutofit/>
          </a:bodyPr>
          <a:lstStyle/>
          <a:p>
            <a:r>
              <a:rPr lang="en-US" altLang="en-US" sz="1400" dirty="0" smtClean="0">
                <a:solidFill>
                  <a:schemeClr val="bg2">
                    <a:lumMod val="10000"/>
                  </a:schemeClr>
                </a:solidFill>
              </a:rPr>
              <a:t>Hae Mi Choe, PharmD</a:t>
            </a:r>
          </a:p>
          <a:p>
            <a:pPr lvl="1"/>
            <a:r>
              <a:rPr lang="en-US" altLang="en-US" sz="1400" dirty="0" smtClean="0">
                <a:solidFill>
                  <a:schemeClr val="bg2">
                    <a:lumMod val="10000"/>
                  </a:schemeClr>
                </a:solidFill>
              </a:rPr>
              <a:t>Executive Director</a:t>
            </a:r>
          </a:p>
          <a:p>
            <a:pPr marL="457200" lvl="1" indent="0">
              <a:buNone/>
            </a:pPr>
            <a:endParaRPr lang="en-US" altLang="en-US" sz="1400" dirty="0" smtClean="0">
              <a:solidFill>
                <a:schemeClr val="bg2">
                  <a:lumMod val="10000"/>
                </a:schemeClr>
              </a:solidFill>
            </a:endParaRPr>
          </a:p>
          <a:p>
            <a:r>
              <a:rPr lang="en-US" altLang="en-US" sz="1400" dirty="0">
                <a:solidFill>
                  <a:schemeClr val="bg2">
                    <a:lumMod val="10000"/>
                  </a:schemeClr>
                </a:solidFill>
              </a:rPr>
              <a:t>Marie Beisel, MSN, RN, CCM, CPHQ </a:t>
            </a:r>
          </a:p>
          <a:p>
            <a:pPr lvl="1"/>
            <a:r>
              <a:rPr lang="en-US" sz="1400" dirty="0">
                <a:solidFill>
                  <a:schemeClr val="bg2">
                    <a:lumMod val="10000"/>
                  </a:schemeClr>
                </a:solidFill>
              </a:rPr>
              <a:t>Administrative Manager Senior Healthcare</a:t>
            </a:r>
          </a:p>
          <a:p>
            <a:pPr marL="457200" lvl="1" indent="0">
              <a:buNone/>
            </a:pPr>
            <a:endParaRPr lang="en-US" altLang="en-US" sz="1400" dirty="0">
              <a:solidFill>
                <a:schemeClr val="bg2">
                  <a:lumMod val="10000"/>
                </a:schemeClr>
              </a:solidFill>
            </a:endParaRPr>
          </a:p>
          <a:p>
            <a:r>
              <a:rPr lang="en-US" altLang="en-US" sz="1400" dirty="0">
                <a:solidFill>
                  <a:schemeClr val="bg2">
                    <a:lumMod val="10000"/>
                  </a:schemeClr>
                </a:solidFill>
              </a:rPr>
              <a:t>Alicia Majcher, MHSA</a:t>
            </a:r>
          </a:p>
          <a:p>
            <a:pPr lvl="1"/>
            <a:r>
              <a:rPr lang="en-US" sz="1400" dirty="0" smtClean="0">
                <a:solidFill>
                  <a:schemeClr val="bg2">
                    <a:lumMod val="10000"/>
                  </a:schemeClr>
                </a:solidFill>
              </a:rPr>
              <a:t>Operations Director</a:t>
            </a:r>
            <a:endParaRPr lang="en-US" sz="1400" dirty="0">
              <a:solidFill>
                <a:schemeClr val="bg2">
                  <a:lumMod val="10000"/>
                </a:schemeClr>
              </a:solidFill>
            </a:endParaRPr>
          </a:p>
          <a:p>
            <a:pPr marL="0" indent="0">
              <a:buNone/>
            </a:pPr>
            <a:endParaRPr lang="en-US" altLang="en-US" sz="1400" dirty="0" smtClean="0">
              <a:solidFill>
                <a:schemeClr val="bg2">
                  <a:lumMod val="10000"/>
                </a:schemeClr>
              </a:solidFill>
            </a:endParaRPr>
          </a:p>
          <a:p>
            <a:r>
              <a:rPr lang="en-US" altLang="en-US" sz="1400" dirty="0" smtClean="0">
                <a:solidFill>
                  <a:schemeClr val="bg2">
                    <a:lumMod val="10000"/>
                  </a:schemeClr>
                </a:solidFill>
              </a:rPr>
              <a:t>Julie Geyer, BBA</a:t>
            </a:r>
          </a:p>
          <a:p>
            <a:pPr lvl="1"/>
            <a:r>
              <a:rPr lang="en-US" altLang="en-US" sz="1400" dirty="0" smtClean="0">
                <a:solidFill>
                  <a:schemeClr val="bg2">
                    <a:lumMod val="10000"/>
                  </a:schemeClr>
                </a:solidFill>
              </a:rPr>
              <a:t>Senior Project Manager</a:t>
            </a:r>
          </a:p>
          <a:p>
            <a:pPr marL="457200" lvl="1" indent="0">
              <a:buNone/>
            </a:pPr>
            <a:endParaRPr lang="en-US" altLang="en-US" sz="1400" dirty="0" smtClean="0">
              <a:solidFill>
                <a:schemeClr val="bg2">
                  <a:lumMod val="10000"/>
                </a:schemeClr>
              </a:solidFill>
            </a:endParaRPr>
          </a:p>
          <a:p>
            <a:r>
              <a:rPr lang="en-US" altLang="en-US" sz="1400" dirty="0" smtClean="0">
                <a:solidFill>
                  <a:schemeClr val="bg2">
                    <a:lumMod val="10000"/>
                  </a:schemeClr>
                </a:solidFill>
              </a:rPr>
              <a:t>Sandy Becker, MA</a:t>
            </a:r>
            <a:endParaRPr lang="en-US" altLang="en-US" sz="1400" dirty="0">
              <a:solidFill>
                <a:schemeClr val="bg2">
                  <a:lumMod val="10000"/>
                </a:schemeClr>
              </a:solidFill>
            </a:endParaRPr>
          </a:p>
          <a:p>
            <a:pPr lvl="1"/>
            <a:r>
              <a:rPr lang="en-US" altLang="en-US" sz="1400" dirty="0">
                <a:solidFill>
                  <a:schemeClr val="bg2">
                    <a:lumMod val="10000"/>
                  </a:schemeClr>
                </a:solidFill>
              </a:rPr>
              <a:t>Data Analyst</a:t>
            </a:r>
          </a:p>
          <a:p>
            <a:pPr marL="457200" lvl="1" indent="0">
              <a:buNone/>
            </a:pPr>
            <a:endParaRPr lang="en-US" altLang="en-US" sz="1400" dirty="0" smtClean="0">
              <a:solidFill>
                <a:schemeClr val="bg2">
                  <a:lumMod val="10000"/>
                </a:schemeClr>
              </a:solidFill>
            </a:endParaRPr>
          </a:p>
          <a:p>
            <a:r>
              <a:rPr lang="en-US" altLang="en-US" sz="1400" dirty="0" smtClean="0">
                <a:solidFill>
                  <a:schemeClr val="bg2">
                    <a:lumMod val="10000"/>
                  </a:schemeClr>
                </a:solidFill>
              </a:rPr>
              <a:t>Judy Avie, BSN, M.Ed. IT, RN</a:t>
            </a:r>
          </a:p>
          <a:p>
            <a:pPr lvl="1"/>
            <a:r>
              <a:rPr lang="en-US" altLang="en-US" sz="1400" dirty="0" smtClean="0">
                <a:solidFill>
                  <a:schemeClr val="bg2">
                    <a:lumMod val="10000"/>
                  </a:schemeClr>
                </a:solidFill>
              </a:rPr>
              <a:t>Program Manager</a:t>
            </a:r>
          </a:p>
          <a:p>
            <a:pPr marL="0" indent="0">
              <a:buNone/>
            </a:pPr>
            <a:r>
              <a:rPr lang="en-US" altLang="en-US" sz="1400" dirty="0"/>
              <a:t>	</a:t>
            </a:r>
            <a:endParaRPr lang="en-US" altLang="en-US" sz="1400" dirty="0" smtClean="0"/>
          </a:p>
          <a:p>
            <a:pPr lvl="1"/>
            <a:endParaRPr lang="en-US" altLang="en-US" sz="1400" dirty="0" smtClean="0"/>
          </a:p>
          <a:p>
            <a:endParaRPr lang="en-US" altLang="en-US" sz="1400" dirty="0" smtClean="0"/>
          </a:p>
          <a:p>
            <a:endParaRPr lang="en-US" altLang="en-US" sz="1400" dirty="0"/>
          </a:p>
          <a:p>
            <a:endParaRPr lang="en-US" altLang="en-US" sz="1400" dirty="0" smtClean="0"/>
          </a:p>
          <a:p>
            <a:endParaRPr lang="en-US" altLang="en-US" sz="1400" dirty="0"/>
          </a:p>
          <a:p>
            <a:endParaRPr lang="en-US" altLang="en-US" sz="1400" dirty="0" smtClean="0"/>
          </a:p>
          <a:p>
            <a:endParaRPr lang="en-US" altLang="en-US" sz="1400" dirty="0"/>
          </a:p>
          <a:p>
            <a:endParaRPr lang="en-US" altLang="en-US" sz="1400" dirty="0" smtClean="0"/>
          </a:p>
          <a:p>
            <a:endParaRPr lang="en-US" altLang="en-US" sz="1400" dirty="0"/>
          </a:p>
          <a:p>
            <a:endParaRPr lang="en-US" altLang="en-US" sz="1400" dirty="0" smtClean="0"/>
          </a:p>
          <a:p>
            <a:endParaRPr lang="en-US" altLang="en-US" sz="1400" dirty="0"/>
          </a:p>
          <a:p>
            <a:r>
              <a:rPr lang="en-US" altLang="en-US" sz="1400" dirty="0" smtClean="0"/>
              <a:t>Sarah Fraley, LMSW, ACSW</a:t>
            </a:r>
          </a:p>
          <a:p>
            <a:pPr lvl="1"/>
            <a:r>
              <a:rPr lang="en-US" altLang="en-US" sz="1400" dirty="0" smtClean="0"/>
              <a:t>Project Manager</a:t>
            </a:r>
          </a:p>
        </p:txBody>
      </p:sp>
      <p:sp>
        <p:nvSpPr>
          <p:cNvPr id="16388" name="Content Placeholder 4"/>
          <p:cNvSpPr>
            <a:spLocks noGrp="1"/>
          </p:cNvSpPr>
          <p:nvPr>
            <p:ph sz="half" idx="2"/>
          </p:nvPr>
        </p:nvSpPr>
        <p:spPr>
          <a:xfrm>
            <a:off x="4588042" y="1591203"/>
            <a:ext cx="4038600" cy="4525963"/>
          </a:xfrm>
        </p:spPr>
        <p:txBody>
          <a:bodyPr>
            <a:normAutofit lnSpcReduction="10000"/>
          </a:bodyPr>
          <a:lstStyle/>
          <a:p>
            <a:r>
              <a:rPr lang="en-US" altLang="en-US" sz="1400" dirty="0" smtClean="0">
                <a:solidFill>
                  <a:schemeClr val="bg2">
                    <a:lumMod val="10000"/>
                  </a:schemeClr>
                </a:solidFill>
              </a:rPr>
              <a:t>Scott </a:t>
            </a:r>
            <a:r>
              <a:rPr lang="en-US" altLang="en-US" sz="1400" dirty="0">
                <a:solidFill>
                  <a:schemeClr val="bg2">
                    <a:lumMod val="10000"/>
                  </a:schemeClr>
                </a:solidFill>
              </a:rPr>
              <a:t>Johnson, BBA, MSA, RN</a:t>
            </a:r>
          </a:p>
          <a:p>
            <a:pPr lvl="1"/>
            <a:r>
              <a:rPr lang="en-US" altLang="en-US" sz="1400" dirty="0">
                <a:solidFill>
                  <a:schemeClr val="bg2">
                    <a:lumMod val="10000"/>
                  </a:schemeClr>
                </a:solidFill>
              </a:rPr>
              <a:t>Project </a:t>
            </a:r>
            <a:r>
              <a:rPr lang="en-US" altLang="en-US" sz="1400" dirty="0" smtClean="0">
                <a:solidFill>
                  <a:schemeClr val="bg2">
                    <a:lumMod val="10000"/>
                  </a:schemeClr>
                </a:solidFill>
              </a:rPr>
              <a:t>Manager</a:t>
            </a:r>
          </a:p>
          <a:p>
            <a:pPr marL="457200" lvl="1" indent="0">
              <a:buNone/>
            </a:pPr>
            <a:endParaRPr lang="en-US" altLang="en-US" sz="1400" dirty="0">
              <a:solidFill>
                <a:schemeClr val="bg2">
                  <a:lumMod val="10000"/>
                </a:schemeClr>
              </a:solidFill>
            </a:endParaRPr>
          </a:p>
          <a:p>
            <a:r>
              <a:rPr lang="en-US" altLang="en-US" sz="1400" dirty="0" smtClean="0">
                <a:solidFill>
                  <a:schemeClr val="bg2">
                    <a:lumMod val="10000"/>
                  </a:schemeClr>
                </a:solidFill>
              </a:rPr>
              <a:t>Sarah </a:t>
            </a:r>
            <a:r>
              <a:rPr lang="en-US" altLang="en-US" sz="1400" dirty="0">
                <a:solidFill>
                  <a:schemeClr val="bg2">
                    <a:lumMod val="10000"/>
                  </a:schemeClr>
                </a:solidFill>
              </a:rPr>
              <a:t>Fraley, LMSW, ACSW</a:t>
            </a:r>
          </a:p>
          <a:p>
            <a:pPr lvl="1"/>
            <a:r>
              <a:rPr lang="en-US" altLang="en-US" sz="1400" dirty="0">
                <a:solidFill>
                  <a:schemeClr val="bg2">
                    <a:lumMod val="10000"/>
                  </a:schemeClr>
                </a:solidFill>
              </a:rPr>
              <a:t>Project </a:t>
            </a:r>
            <a:r>
              <a:rPr lang="en-US" altLang="en-US" sz="1400" dirty="0" smtClean="0">
                <a:solidFill>
                  <a:schemeClr val="bg2">
                    <a:lumMod val="10000"/>
                  </a:schemeClr>
                </a:solidFill>
              </a:rPr>
              <a:t>Manager</a:t>
            </a:r>
          </a:p>
          <a:p>
            <a:pPr marL="457200" lvl="1" indent="0">
              <a:buNone/>
            </a:pPr>
            <a:endParaRPr lang="en-US" altLang="en-US" sz="1400" dirty="0">
              <a:solidFill>
                <a:schemeClr val="bg2">
                  <a:lumMod val="10000"/>
                </a:schemeClr>
              </a:solidFill>
            </a:endParaRPr>
          </a:p>
          <a:p>
            <a:r>
              <a:rPr lang="en-US" altLang="en-US" sz="1400" dirty="0" smtClean="0">
                <a:solidFill>
                  <a:schemeClr val="bg2">
                    <a:lumMod val="10000"/>
                  </a:schemeClr>
                </a:solidFill>
              </a:rPr>
              <a:t>Betty </a:t>
            </a:r>
            <a:r>
              <a:rPr lang="en-US" altLang="en-US" sz="1400" dirty="0">
                <a:solidFill>
                  <a:schemeClr val="bg2">
                    <a:lumMod val="10000"/>
                  </a:schemeClr>
                </a:solidFill>
              </a:rPr>
              <a:t>Rakowski, BSN, RN, </a:t>
            </a:r>
            <a:r>
              <a:rPr lang="en-US" altLang="en-US" sz="1400" dirty="0" smtClean="0">
                <a:solidFill>
                  <a:schemeClr val="bg2">
                    <a:lumMod val="10000"/>
                  </a:schemeClr>
                </a:solidFill>
              </a:rPr>
              <a:t>MA Ed</a:t>
            </a:r>
            <a:endParaRPr lang="en-US" altLang="en-US" sz="1400" dirty="0">
              <a:solidFill>
                <a:schemeClr val="bg2">
                  <a:lumMod val="10000"/>
                </a:schemeClr>
              </a:solidFill>
            </a:endParaRPr>
          </a:p>
          <a:p>
            <a:pPr lvl="1"/>
            <a:r>
              <a:rPr lang="en-US" altLang="en-US" sz="1400" dirty="0">
                <a:solidFill>
                  <a:schemeClr val="bg2">
                    <a:lumMod val="10000"/>
                  </a:schemeClr>
                </a:solidFill>
              </a:rPr>
              <a:t>Curriculum </a:t>
            </a:r>
            <a:r>
              <a:rPr lang="en-US" altLang="en-US" sz="1400" dirty="0" smtClean="0">
                <a:solidFill>
                  <a:schemeClr val="bg2">
                    <a:lumMod val="10000"/>
                  </a:schemeClr>
                </a:solidFill>
              </a:rPr>
              <a:t>Designer</a:t>
            </a:r>
          </a:p>
          <a:p>
            <a:pPr marL="457200" lvl="1" indent="0">
              <a:buNone/>
            </a:pPr>
            <a:endParaRPr lang="en-US" altLang="en-US" sz="1400" dirty="0" smtClean="0">
              <a:solidFill>
                <a:schemeClr val="bg2">
                  <a:lumMod val="10000"/>
                </a:schemeClr>
              </a:solidFill>
            </a:endParaRPr>
          </a:p>
          <a:p>
            <a:r>
              <a:rPr lang="en-US" altLang="en-US" sz="1400" dirty="0" smtClean="0">
                <a:solidFill>
                  <a:schemeClr val="bg2">
                    <a:lumMod val="10000"/>
                  </a:schemeClr>
                </a:solidFill>
              </a:rPr>
              <a:t>Nicole Rockey, PharmD</a:t>
            </a:r>
          </a:p>
          <a:p>
            <a:pPr lvl="1"/>
            <a:r>
              <a:rPr lang="en-US" altLang="en-US" sz="1400" dirty="0" smtClean="0">
                <a:solidFill>
                  <a:schemeClr val="bg2">
                    <a:lumMod val="10000"/>
                  </a:schemeClr>
                </a:solidFill>
              </a:rPr>
              <a:t>Pharmacist</a:t>
            </a:r>
          </a:p>
          <a:p>
            <a:pPr marL="457200" lvl="1" indent="0">
              <a:buNone/>
            </a:pPr>
            <a:endParaRPr lang="en-US" altLang="en-US" sz="1400" dirty="0">
              <a:solidFill>
                <a:schemeClr val="bg2">
                  <a:lumMod val="10000"/>
                </a:schemeClr>
              </a:solidFill>
            </a:endParaRPr>
          </a:p>
          <a:p>
            <a:r>
              <a:rPr lang="fr-FR" altLang="en-US" sz="1400" dirty="0" smtClean="0">
                <a:solidFill>
                  <a:schemeClr val="bg2">
                    <a:lumMod val="10000"/>
                  </a:schemeClr>
                </a:solidFill>
              </a:rPr>
              <a:t>Cindy Stevens</a:t>
            </a:r>
          </a:p>
          <a:p>
            <a:pPr lvl="1"/>
            <a:r>
              <a:rPr lang="fr-FR" altLang="en-US" sz="1400" dirty="0" smtClean="0">
                <a:solidFill>
                  <a:schemeClr val="bg2">
                    <a:lumMod val="10000"/>
                  </a:schemeClr>
                </a:solidFill>
              </a:rPr>
              <a:t>Administrative Assistant Sr.</a:t>
            </a:r>
          </a:p>
          <a:p>
            <a:pPr lvl="1"/>
            <a:endParaRPr lang="fr-FR" altLang="en-US" sz="1400" dirty="0" smtClean="0">
              <a:solidFill>
                <a:schemeClr val="bg2">
                  <a:lumMod val="10000"/>
                </a:schemeClr>
              </a:solidFill>
            </a:endParaRPr>
          </a:p>
          <a:p>
            <a:r>
              <a:rPr lang="fr-FR" altLang="en-US" sz="1400" dirty="0" smtClean="0">
                <a:solidFill>
                  <a:schemeClr val="bg2">
                    <a:lumMod val="10000"/>
                  </a:schemeClr>
                </a:solidFill>
              </a:rPr>
              <a:t>Julie Wolf</a:t>
            </a:r>
          </a:p>
          <a:p>
            <a:pPr lvl="1"/>
            <a:r>
              <a:rPr lang="fr-FR" altLang="en-US" sz="1400" dirty="0" smtClean="0">
                <a:solidFill>
                  <a:schemeClr val="bg2">
                    <a:lumMod val="10000"/>
                  </a:schemeClr>
                </a:solidFill>
              </a:rPr>
              <a:t>Administrative Assistant Sr.</a:t>
            </a:r>
          </a:p>
          <a:p>
            <a:endParaRPr lang="en-US" altLang="en-US" dirty="0" smtClean="0"/>
          </a:p>
        </p:txBody>
      </p:sp>
    </p:spTree>
    <p:extLst>
      <p:ext uri="{BB962C8B-B14F-4D97-AF65-F5344CB8AC3E}">
        <p14:creationId xmlns:p14="http://schemas.microsoft.com/office/powerpoint/2010/main" val="27351714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Broad Processes of MI</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bg2">
                    <a:lumMod val="10000"/>
                  </a:schemeClr>
                </a:solidFill>
              </a:rPr>
              <a:t>Engagin</a:t>
            </a:r>
            <a:r>
              <a:rPr lang="en-US" dirty="0">
                <a:solidFill>
                  <a:schemeClr val="bg2">
                    <a:lumMod val="10000"/>
                  </a:schemeClr>
                </a:solidFill>
              </a:rPr>
              <a:t>g</a:t>
            </a:r>
            <a:endParaRPr lang="en-US" dirty="0" smtClean="0">
              <a:solidFill>
                <a:schemeClr val="bg2">
                  <a:lumMod val="10000"/>
                </a:schemeClr>
              </a:solidFill>
            </a:endParaRPr>
          </a:p>
          <a:p>
            <a:pPr marL="514350" indent="-514350">
              <a:buFont typeface="+mj-lt"/>
              <a:buAutoNum type="arabicPeriod"/>
            </a:pPr>
            <a:r>
              <a:rPr lang="en-US" dirty="0" smtClean="0">
                <a:solidFill>
                  <a:schemeClr val="bg2">
                    <a:lumMod val="10000"/>
                  </a:schemeClr>
                </a:solidFill>
              </a:rPr>
              <a:t>Focusing</a:t>
            </a:r>
          </a:p>
          <a:p>
            <a:pPr marL="0" indent="0">
              <a:buNone/>
            </a:pPr>
            <a:r>
              <a:rPr lang="en-US" dirty="0" smtClean="0">
                <a:solidFill>
                  <a:schemeClr val="bg2">
                    <a:lumMod val="10000"/>
                  </a:schemeClr>
                </a:solidFill>
              </a:rPr>
              <a:t>3.  </a:t>
            </a:r>
            <a:r>
              <a:rPr lang="en-US" dirty="0">
                <a:solidFill>
                  <a:schemeClr val="bg2">
                    <a:lumMod val="10000"/>
                  </a:schemeClr>
                </a:solidFill>
              </a:rPr>
              <a:t> </a:t>
            </a:r>
            <a:r>
              <a:rPr lang="en-US" dirty="0" smtClean="0">
                <a:solidFill>
                  <a:schemeClr val="bg2">
                    <a:lumMod val="10000"/>
                  </a:schemeClr>
                </a:solidFill>
              </a:rPr>
              <a:t>Evoking</a:t>
            </a:r>
          </a:p>
          <a:p>
            <a:pPr marL="0" indent="0">
              <a:buNone/>
            </a:pPr>
            <a:r>
              <a:rPr lang="en-US" dirty="0" smtClean="0">
                <a:solidFill>
                  <a:schemeClr val="bg2">
                    <a:lumMod val="10000"/>
                  </a:schemeClr>
                </a:solidFill>
              </a:rPr>
              <a:t>4.   Planning </a:t>
            </a:r>
          </a:p>
          <a:p>
            <a:pPr marL="514350" indent="-514350">
              <a:buFont typeface="+mj-lt"/>
              <a:buAutoNum type="arabicPeriod"/>
            </a:pPr>
            <a:endParaRPr lang="en-US" dirty="0"/>
          </a:p>
        </p:txBody>
      </p:sp>
    </p:spTree>
    <p:extLst>
      <p:ext uri="{BB962C8B-B14F-4D97-AF65-F5344CB8AC3E}">
        <p14:creationId xmlns:p14="http://schemas.microsoft.com/office/powerpoint/2010/main" val="16130173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338" y="396395"/>
            <a:ext cx="7886700" cy="5205266"/>
          </a:xfrm>
        </p:spPr>
        <p:txBody>
          <a:bodyPr/>
          <a:lstStyle/>
          <a:p>
            <a:pPr marL="0" indent="0">
              <a:buNone/>
            </a:pPr>
            <a:r>
              <a:rPr lang="en-US" dirty="0">
                <a:solidFill>
                  <a:schemeClr val="bg2">
                    <a:lumMod val="10000"/>
                  </a:schemeClr>
                </a:solidFill>
              </a:rPr>
              <a:t>Processes of MI </a:t>
            </a:r>
          </a:p>
          <a:p>
            <a:pPr marL="0" indent="0">
              <a:buNone/>
            </a:pPr>
            <a:r>
              <a:rPr lang="en-US" dirty="0"/>
              <a:t> </a:t>
            </a:r>
            <a:r>
              <a:rPr lang="en-US" sz="3200" b="1" dirty="0" smtClean="0">
                <a:solidFill>
                  <a:schemeClr val="tx1">
                    <a:lumMod val="75000"/>
                  </a:schemeClr>
                </a:solidFill>
              </a:rPr>
              <a:t>1</a:t>
            </a:r>
            <a:r>
              <a:rPr lang="en-US" sz="3600" b="1" dirty="0" smtClean="0">
                <a:solidFill>
                  <a:schemeClr val="tx1">
                    <a:lumMod val="75000"/>
                  </a:schemeClr>
                </a:solidFill>
              </a:rPr>
              <a:t>. Engaging</a:t>
            </a:r>
          </a:p>
          <a:p>
            <a:r>
              <a:rPr lang="en-US" b="1" dirty="0" smtClean="0">
                <a:solidFill>
                  <a:schemeClr val="tx1">
                    <a:lumMod val="75000"/>
                  </a:schemeClr>
                </a:solidFill>
              </a:rPr>
              <a:t>Appropriate introduction and rapport building</a:t>
            </a:r>
          </a:p>
          <a:p>
            <a:pPr lvl="1"/>
            <a:r>
              <a:rPr lang="en-US" sz="2800" dirty="0" smtClean="0">
                <a:solidFill>
                  <a:schemeClr val="bg2">
                    <a:lumMod val="10000"/>
                  </a:schemeClr>
                </a:solidFill>
              </a:rPr>
              <a:t>Introduction of self and role</a:t>
            </a:r>
          </a:p>
          <a:p>
            <a:pPr lvl="1"/>
            <a:r>
              <a:rPr lang="en-US" sz="2800" dirty="0" smtClean="0">
                <a:solidFill>
                  <a:schemeClr val="bg2">
                    <a:lumMod val="10000"/>
                  </a:schemeClr>
                </a:solidFill>
              </a:rPr>
              <a:t>Establish agenda (“Dr. Smith asked me to talk with you about your diabetes.”)</a:t>
            </a:r>
          </a:p>
          <a:p>
            <a:pPr lvl="1"/>
            <a:r>
              <a:rPr lang="en-US" sz="2800" dirty="0" smtClean="0">
                <a:solidFill>
                  <a:schemeClr val="bg2">
                    <a:lumMod val="10000"/>
                  </a:schemeClr>
                </a:solidFill>
              </a:rPr>
              <a:t>Set a timeframe (“We have about 15 minutes to talk today.”)</a:t>
            </a:r>
          </a:p>
          <a:p>
            <a:pPr lvl="1"/>
            <a:r>
              <a:rPr lang="en-US" sz="2800" dirty="0" smtClean="0">
                <a:solidFill>
                  <a:schemeClr val="bg2">
                    <a:lumMod val="10000"/>
                  </a:schemeClr>
                </a:solidFill>
              </a:rPr>
              <a:t>Ask permission (“Dr. Smith asked me to talk with you today about your diabetes. Is it okay if we spend the next 15 minutes together?”)</a:t>
            </a:r>
          </a:p>
          <a:p>
            <a:pPr marL="457200" lvl="1" indent="0">
              <a:buNone/>
            </a:pPr>
            <a:endParaRPr lang="en-US" dirty="0" smtClean="0">
              <a:solidFill>
                <a:schemeClr val="tx1">
                  <a:lumMod val="75000"/>
                </a:schemeClr>
              </a:solidFill>
            </a:endParaRPr>
          </a:p>
          <a:p>
            <a:endParaRPr lang="en-US" sz="3200" b="1" dirty="0" smtClean="0">
              <a:solidFill>
                <a:schemeClr val="tx1">
                  <a:lumMod val="75000"/>
                </a:schemeClr>
              </a:solidFill>
            </a:endParaRPr>
          </a:p>
          <a:p>
            <a:pPr marL="0" indent="0">
              <a:buNone/>
            </a:pPr>
            <a:endParaRPr lang="en-US" sz="3200" b="1" dirty="0">
              <a:solidFill>
                <a:schemeClr val="tx1">
                  <a:lumMod val="75000"/>
                </a:schemeClr>
              </a:solidFill>
            </a:endParaRPr>
          </a:p>
          <a:p>
            <a:pPr marL="0" indent="0">
              <a:buNone/>
            </a:pPr>
            <a:endParaRPr lang="en-US" sz="3200" b="1" dirty="0" smtClean="0">
              <a:solidFill>
                <a:schemeClr val="tx1">
                  <a:lumMod val="75000"/>
                </a:schemeClr>
              </a:solidFill>
            </a:endParaRPr>
          </a:p>
          <a:p>
            <a:pPr marL="0" indent="0">
              <a:buNone/>
            </a:pPr>
            <a:endParaRPr lang="en-US" sz="3200" b="1" dirty="0">
              <a:solidFill>
                <a:schemeClr val="tx1">
                  <a:lumMod val="75000"/>
                </a:schemeClr>
              </a:solidFill>
            </a:endParaRPr>
          </a:p>
          <a:p>
            <a:pPr marL="0" indent="0">
              <a:buNone/>
            </a:pPr>
            <a:endParaRPr lang="en-US" dirty="0"/>
          </a:p>
        </p:txBody>
      </p:sp>
    </p:spTree>
    <p:extLst>
      <p:ext uri="{BB962C8B-B14F-4D97-AF65-F5344CB8AC3E}">
        <p14:creationId xmlns:p14="http://schemas.microsoft.com/office/powerpoint/2010/main" val="35354978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265" y="310238"/>
            <a:ext cx="7886700" cy="5005481"/>
          </a:xfrm>
        </p:spPr>
        <p:txBody>
          <a:bodyPr/>
          <a:lstStyle/>
          <a:p>
            <a:pPr marL="0" indent="0">
              <a:buNone/>
            </a:pPr>
            <a:r>
              <a:rPr lang="en-US" dirty="0" smtClean="0">
                <a:solidFill>
                  <a:schemeClr val="bg2">
                    <a:lumMod val="10000"/>
                  </a:schemeClr>
                </a:solidFill>
              </a:rPr>
              <a:t>Processes of MI </a:t>
            </a:r>
          </a:p>
          <a:p>
            <a:pPr marL="0" indent="0">
              <a:buNone/>
            </a:pPr>
            <a:r>
              <a:rPr lang="en-US" dirty="0" smtClean="0">
                <a:solidFill>
                  <a:schemeClr val="bg2">
                    <a:lumMod val="10000"/>
                  </a:schemeClr>
                </a:solidFill>
              </a:rPr>
              <a:t> </a:t>
            </a:r>
            <a:r>
              <a:rPr lang="en-US" sz="3200" b="1" dirty="0" smtClean="0">
                <a:solidFill>
                  <a:schemeClr val="bg2">
                    <a:lumMod val="10000"/>
                  </a:schemeClr>
                </a:solidFill>
              </a:rPr>
              <a:t>2</a:t>
            </a:r>
            <a:r>
              <a:rPr lang="en-US" sz="3600" b="1" dirty="0" smtClean="0">
                <a:solidFill>
                  <a:schemeClr val="bg2">
                    <a:lumMod val="10000"/>
                  </a:schemeClr>
                </a:solidFill>
              </a:rPr>
              <a:t>. Focusing                                </a:t>
            </a:r>
            <a:endParaRPr lang="en-US" sz="3600" dirty="0" smtClean="0">
              <a:solidFill>
                <a:schemeClr val="bg2">
                  <a:lumMod val="10000"/>
                </a:schemeClr>
              </a:solidFill>
            </a:endParaRPr>
          </a:p>
          <a:p>
            <a:r>
              <a:rPr lang="en-US" dirty="0">
                <a:solidFill>
                  <a:schemeClr val="bg2">
                    <a:lumMod val="10000"/>
                  </a:schemeClr>
                </a:solidFill>
              </a:rPr>
              <a:t>C</a:t>
            </a:r>
            <a:r>
              <a:rPr lang="en-US" dirty="0" smtClean="0">
                <a:solidFill>
                  <a:schemeClr val="bg2">
                    <a:lumMod val="10000"/>
                  </a:schemeClr>
                </a:solidFill>
              </a:rPr>
              <a:t>larifying a particular goal or direction for change</a:t>
            </a:r>
            <a:endParaRPr lang="en-US" dirty="0">
              <a:solidFill>
                <a:schemeClr val="bg2">
                  <a:lumMod val="10000"/>
                </a:schemeClr>
              </a:solidFill>
            </a:endParaRPr>
          </a:p>
          <a:p>
            <a:pPr marL="0" indent="0">
              <a:buNone/>
            </a:pPr>
            <a:endParaRPr lang="en-US" sz="3200" b="1" dirty="0">
              <a:solidFill>
                <a:schemeClr val="tx1">
                  <a:lumMod val="75000"/>
                </a:schemeClr>
              </a:solidFill>
            </a:endParaRPr>
          </a:p>
        </p:txBody>
      </p:sp>
      <p:sp>
        <p:nvSpPr>
          <p:cNvPr id="6" name="Oval 5"/>
          <p:cNvSpPr/>
          <p:nvPr/>
        </p:nvSpPr>
        <p:spPr>
          <a:xfrm>
            <a:off x="3347832" y="393965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Physical</a:t>
            </a:r>
          </a:p>
          <a:p>
            <a:pPr algn="ctr"/>
            <a:r>
              <a:rPr lang="en-US" sz="1200" dirty="0" smtClean="0"/>
              <a:t>activity</a:t>
            </a:r>
            <a:endParaRPr lang="en-US" sz="1200" dirty="0"/>
          </a:p>
        </p:txBody>
      </p:sp>
      <p:sp>
        <p:nvSpPr>
          <p:cNvPr id="7" name="Oval 6"/>
          <p:cNvSpPr/>
          <p:nvPr/>
        </p:nvSpPr>
        <p:spPr>
          <a:xfrm>
            <a:off x="7044816" y="437348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Oval 7"/>
          <p:cNvSpPr/>
          <p:nvPr/>
        </p:nvSpPr>
        <p:spPr>
          <a:xfrm>
            <a:off x="4703108" y="483068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Eating habits</a:t>
            </a:r>
            <a:endParaRPr lang="en-US" sz="1400" dirty="0"/>
          </a:p>
        </p:txBody>
      </p:sp>
      <p:sp>
        <p:nvSpPr>
          <p:cNvPr id="9" name="Oval 8"/>
          <p:cNvSpPr/>
          <p:nvPr/>
        </p:nvSpPr>
        <p:spPr>
          <a:xfrm>
            <a:off x="6033882" y="393965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support</a:t>
            </a:r>
            <a:endParaRPr lang="en-US" sz="1100" dirty="0"/>
          </a:p>
        </p:txBody>
      </p:sp>
      <p:sp>
        <p:nvSpPr>
          <p:cNvPr id="10" name="Rounded Rectangle 9"/>
          <p:cNvSpPr/>
          <p:nvPr/>
        </p:nvSpPr>
        <p:spPr>
          <a:xfrm>
            <a:off x="4790515" y="3687998"/>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exercise</a:t>
            </a:r>
            <a:endParaRPr lang="en-US" sz="1400" dirty="0"/>
          </a:p>
        </p:txBody>
      </p:sp>
      <p:sp>
        <p:nvSpPr>
          <p:cNvPr id="11" name="Rounded Rectangle 10"/>
          <p:cNvSpPr/>
          <p:nvPr/>
        </p:nvSpPr>
        <p:spPr>
          <a:xfrm>
            <a:off x="3254187" y="5315719"/>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004109" y="5403410"/>
            <a:ext cx="914400" cy="864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Checking blood sugar</a:t>
            </a:r>
            <a:r>
              <a:rPr lang="en-US" dirty="0" smtClean="0"/>
              <a:t> </a:t>
            </a:r>
            <a:endParaRPr lang="en-US" dirty="0"/>
          </a:p>
        </p:txBody>
      </p:sp>
      <p:sp>
        <p:nvSpPr>
          <p:cNvPr id="13" name="TextBox 12"/>
          <p:cNvSpPr txBox="1"/>
          <p:nvPr/>
        </p:nvSpPr>
        <p:spPr>
          <a:xfrm>
            <a:off x="817630" y="3593103"/>
            <a:ext cx="4365972" cy="400110"/>
          </a:xfrm>
          <a:prstGeom prst="rect">
            <a:avLst/>
          </a:prstGeom>
          <a:noFill/>
        </p:spPr>
        <p:txBody>
          <a:bodyPr wrap="square" rtlCol="0">
            <a:spAutoFit/>
          </a:bodyPr>
          <a:lstStyle/>
          <a:p>
            <a:r>
              <a:rPr lang="en-US" sz="2000" dirty="0" smtClean="0">
                <a:solidFill>
                  <a:schemeClr val="bg2">
                    <a:lumMod val="10000"/>
                  </a:schemeClr>
                </a:solidFill>
              </a:rPr>
              <a:t>     What would you like to focus on?</a:t>
            </a:r>
            <a:endParaRPr lang="en-US" sz="2000" dirty="0">
              <a:solidFill>
                <a:schemeClr val="bg2">
                  <a:lumMod val="10000"/>
                </a:schemeClr>
              </a:solidFill>
            </a:endParaRPr>
          </a:p>
        </p:txBody>
      </p:sp>
      <p:sp>
        <p:nvSpPr>
          <p:cNvPr id="14" name="TextBox 13"/>
          <p:cNvSpPr txBox="1"/>
          <p:nvPr/>
        </p:nvSpPr>
        <p:spPr>
          <a:xfrm>
            <a:off x="2099181" y="2871985"/>
            <a:ext cx="5382667" cy="523220"/>
          </a:xfrm>
          <a:prstGeom prst="rect">
            <a:avLst/>
          </a:prstGeom>
          <a:noFill/>
        </p:spPr>
        <p:txBody>
          <a:bodyPr wrap="square" rtlCol="0">
            <a:spAutoFit/>
          </a:bodyPr>
          <a:lstStyle/>
          <a:p>
            <a:r>
              <a:rPr lang="en-US" sz="2800" b="1" dirty="0" smtClean="0">
                <a:solidFill>
                  <a:schemeClr val="bg2">
                    <a:lumMod val="10000"/>
                  </a:schemeClr>
                </a:solidFill>
              </a:rPr>
              <a:t>Bubble Sheet for Agenda Mapping </a:t>
            </a:r>
            <a:endParaRPr lang="en-US" sz="2800" b="1" dirty="0">
              <a:solidFill>
                <a:schemeClr val="bg2">
                  <a:lumMod val="10000"/>
                </a:schemeClr>
              </a:solidFill>
            </a:endParaRPr>
          </a:p>
        </p:txBody>
      </p:sp>
    </p:spTree>
    <p:extLst>
      <p:ext uri="{BB962C8B-B14F-4D97-AF65-F5344CB8AC3E}">
        <p14:creationId xmlns:p14="http://schemas.microsoft.com/office/powerpoint/2010/main" val="3075690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65765"/>
            <a:ext cx="7886700" cy="5374315"/>
          </a:xfrm>
        </p:spPr>
        <p:txBody>
          <a:bodyPr/>
          <a:lstStyle/>
          <a:p>
            <a:pPr marL="0" indent="0">
              <a:buNone/>
            </a:pPr>
            <a:r>
              <a:rPr lang="en-US" dirty="0">
                <a:solidFill>
                  <a:schemeClr val="bg2">
                    <a:lumMod val="10000"/>
                  </a:schemeClr>
                </a:solidFill>
              </a:rPr>
              <a:t>Processes of MI </a:t>
            </a:r>
          </a:p>
          <a:p>
            <a:pPr marL="0" indent="0">
              <a:buNone/>
            </a:pPr>
            <a:r>
              <a:rPr lang="en-US" dirty="0"/>
              <a:t> </a:t>
            </a:r>
            <a:r>
              <a:rPr lang="en-US" sz="3200" b="1" dirty="0" smtClean="0">
                <a:solidFill>
                  <a:schemeClr val="tx1">
                    <a:lumMod val="75000"/>
                  </a:schemeClr>
                </a:solidFill>
              </a:rPr>
              <a:t>3. </a:t>
            </a:r>
            <a:r>
              <a:rPr lang="en-US" sz="3600" b="1" dirty="0" smtClean="0">
                <a:solidFill>
                  <a:schemeClr val="tx1">
                    <a:lumMod val="75000"/>
                  </a:schemeClr>
                </a:solidFill>
              </a:rPr>
              <a:t>Evoking</a:t>
            </a:r>
          </a:p>
          <a:p>
            <a:pPr marL="0" indent="0">
              <a:buNone/>
            </a:pPr>
            <a:endParaRPr lang="en-US" sz="3200" b="1" dirty="0">
              <a:solidFill>
                <a:schemeClr val="tx1">
                  <a:lumMod val="75000"/>
                </a:schemeClr>
              </a:solidFill>
            </a:endParaRPr>
          </a:p>
          <a:p>
            <a:r>
              <a:rPr lang="en-US" dirty="0" smtClean="0">
                <a:solidFill>
                  <a:schemeClr val="bg2">
                    <a:lumMod val="10000"/>
                  </a:schemeClr>
                </a:solidFill>
              </a:rPr>
              <a:t>Drawing </a:t>
            </a:r>
            <a:r>
              <a:rPr lang="en-US" dirty="0">
                <a:solidFill>
                  <a:schemeClr val="bg2">
                    <a:lumMod val="10000"/>
                  </a:schemeClr>
                </a:solidFill>
              </a:rPr>
              <a:t>out </a:t>
            </a:r>
            <a:r>
              <a:rPr lang="en-US" dirty="0" smtClean="0">
                <a:solidFill>
                  <a:schemeClr val="bg2">
                    <a:lumMod val="10000"/>
                  </a:schemeClr>
                </a:solidFill>
              </a:rPr>
              <a:t>patient’s </a:t>
            </a:r>
            <a:r>
              <a:rPr lang="en-US" dirty="0">
                <a:solidFill>
                  <a:schemeClr val="bg2">
                    <a:lumMod val="10000"/>
                  </a:schemeClr>
                </a:solidFill>
              </a:rPr>
              <a:t>own ideas and reasons for </a:t>
            </a:r>
            <a:r>
              <a:rPr lang="en-US" dirty="0" smtClean="0">
                <a:solidFill>
                  <a:schemeClr val="bg2">
                    <a:lumMod val="10000"/>
                  </a:schemeClr>
                </a:solidFill>
              </a:rPr>
              <a:t>change </a:t>
            </a:r>
          </a:p>
          <a:p>
            <a:pPr lvl="1"/>
            <a:r>
              <a:rPr lang="en-US" sz="2800" dirty="0" smtClean="0">
                <a:solidFill>
                  <a:schemeClr val="bg2">
                    <a:lumMod val="10000"/>
                  </a:schemeClr>
                </a:solidFill>
              </a:rPr>
              <a:t>“What are some reasons you chose this goal to work on?”</a:t>
            </a:r>
          </a:p>
          <a:p>
            <a:pPr lvl="1"/>
            <a:r>
              <a:rPr lang="en-US" sz="2800" dirty="0" smtClean="0">
                <a:solidFill>
                  <a:schemeClr val="bg2">
                    <a:lumMod val="10000"/>
                  </a:schemeClr>
                </a:solidFill>
              </a:rPr>
              <a:t>“What would be some benefits if you made this change?”</a:t>
            </a:r>
          </a:p>
          <a:p>
            <a:pPr lvl="1"/>
            <a:r>
              <a:rPr lang="en-US" sz="2800" dirty="0" smtClean="0">
                <a:solidFill>
                  <a:schemeClr val="bg2">
                    <a:lumMod val="10000"/>
                  </a:schemeClr>
                </a:solidFill>
              </a:rPr>
              <a:t>“How do you see your life being different if you decide to make this change?”</a:t>
            </a:r>
          </a:p>
          <a:p>
            <a:r>
              <a:rPr lang="en-US" dirty="0" smtClean="0">
                <a:solidFill>
                  <a:schemeClr val="bg2">
                    <a:lumMod val="10000"/>
                  </a:schemeClr>
                </a:solidFill>
              </a:rPr>
              <a:t>Assess </a:t>
            </a:r>
            <a:r>
              <a:rPr lang="en-US" dirty="0">
                <a:solidFill>
                  <a:schemeClr val="bg2">
                    <a:lumMod val="10000"/>
                  </a:schemeClr>
                </a:solidFill>
              </a:rPr>
              <a:t>readiness and confidence</a:t>
            </a:r>
          </a:p>
          <a:p>
            <a:endParaRPr lang="en-US" sz="3200" b="1" dirty="0">
              <a:solidFill>
                <a:schemeClr val="tx1">
                  <a:lumMod val="75000"/>
                </a:schemeClr>
              </a:solidFill>
            </a:endParaRPr>
          </a:p>
        </p:txBody>
      </p:sp>
    </p:spTree>
    <p:extLst>
      <p:ext uri="{BB962C8B-B14F-4D97-AF65-F5344CB8AC3E}">
        <p14:creationId xmlns:p14="http://schemas.microsoft.com/office/powerpoint/2010/main" val="9617428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3609"/>
            <a:ext cx="7886700" cy="5452575"/>
          </a:xfrm>
        </p:spPr>
        <p:txBody>
          <a:bodyPr/>
          <a:lstStyle/>
          <a:p>
            <a:pPr marL="0" indent="0">
              <a:buNone/>
            </a:pPr>
            <a:r>
              <a:rPr lang="en-US" dirty="0">
                <a:solidFill>
                  <a:schemeClr val="bg2">
                    <a:lumMod val="10000"/>
                  </a:schemeClr>
                </a:solidFill>
              </a:rPr>
              <a:t>Processes of MI </a:t>
            </a:r>
          </a:p>
          <a:p>
            <a:pPr marL="0" indent="0">
              <a:buNone/>
            </a:pPr>
            <a:r>
              <a:rPr lang="en-US" dirty="0">
                <a:solidFill>
                  <a:schemeClr val="bg2">
                    <a:lumMod val="10000"/>
                  </a:schemeClr>
                </a:solidFill>
              </a:rPr>
              <a:t> </a:t>
            </a:r>
            <a:r>
              <a:rPr lang="en-US" sz="3200" b="1" dirty="0" smtClean="0">
                <a:solidFill>
                  <a:schemeClr val="bg2">
                    <a:lumMod val="10000"/>
                  </a:schemeClr>
                </a:solidFill>
              </a:rPr>
              <a:t>4</a:t>
            </a:r>
            <a:r>
              <a:rPr lang="en-US" sz="3600" b="1" dirty="0" smtClean="0">
                <a:solidFill>
                  <a:schemeClr val="bg2">
                    <a:lumMod val="10000"/>
                  </a:schemeClr>
                </a:solidFill>
              </a:rPr>
              <a:t>. Planning</a:t>
            </a:r>
          </a:p>
          <a:p>
            <a:pPr marL="0" indent="0">
              <a:buNone/>
            </a:pPr>
            <a:endParaRPr lang="en-US" sz="3200" b="1" dirty="0" smtClean="0">
              <a:solidFill>
                <a:schemeClr val="tx1">
                  <a:lumMod val="75000"/>
                </a:schemeClr>
              </a:solidFill>
            </a:endParaRPr>
          </a:p>
          <a:p>
            <a:r>
              <a:rPr lang="en-US" dirty="0" smtClean="0">
                <a:solidFill>
                  <a:schemeClr val="bg2">
                    <a:lumMod val="10000"/>
                  </a:schemeClr>
                </a:solidFill>
              </a:rPr>
              <a:t>Collaboratively developing a specific change plan that a patient is willing to implement</a:t>
            </a:r>
          </a:p>
          <a:p>
            <a:r>
              <a:rPr lang="en-US" dirty="0" smtClean="0">
                <a:solidFill>
                  <a:schemeClr val="bg2">
                    <a:lumMod val="10000"/>
                  </a:schemeClr>
                </a:solidFill>
              </a:rPr>
              <a:t>Use SMART</a:t>
            </a:r>
          </a:p>
        </p:txBody>
      </p:sp>
    </p:spTree>
    <p:extLst>
      <p:ext uri="{BB962C8B-B14F-4D97-AF65-F5344CB8AC3E}">
        <p14:creationId xmlns:p14="http://schemas.microsoft.com/office/powerpoint/2010/main" val="37175735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Stages of Behavior Change:</a:t>
            </a:r>
            <a:br>
              <a:rPr lang="en-US" altLang="en-US" dirty="0"/>
            </a:br>
            <a:r>
              <a:rPr lang="en-US" altLang="en-US" dirty="0" err="1"/>
              <a:t>Transtheoretical</a:t>
            </a:r>
            <a:r>
              <a:rPr lang="en-US" altLang="en-US" dirty="0"/>
              <a:t> model</a:t>
            </a:r>
            <a:endParaRPr lang="en-US" dirty="0"/>
          </a:p>
        </p:txBody>
      </p:sp>
      <p:pic>
        <p:nvPicPr>
          <p:cNvPr id="4" name="Content Placeholder 3"/>
          <p:cNvPicPr>
            <a:picLocks noGrp="1" noChangeAspect="1"/>
          </p:cNvPicPr>
          <p:nvPr>
            <p:ph idx="1"/>
          </p:nvPr>
        </p:nvPicPr>
        <p:blipFill>
          <a:blip r:embed="rId2"/>
          <a:stretch>
            <a:fillRect/>
          </a:stretch>
        </p:blipFill>
        <p:spPr>
          <a:xfrm>
            <a:off x="1798065" y="1596806"/>
            <a:ext cx="5901338" cy="4141694"/>
          </a:xfrm>
          <a:prstGeom prst="rect">
            <a:avLst/>
          </a:prstGeom>
        </p:spPr>
      </p:pic>
      <p:sp>
        <p:nvSpPr>
          <p:cNvPr id="5" name="TextBox 4"/>
          <p:cNvSpPr txBox="1"/>
          <p:nvPr/>
        </p:nvSpPr>
        <p:spPr>
          <a:xfrm>
            <a:off x="399569" y="5878037"/>
            <a:ext cx="6446904" cy="246221"/>
          </a:xfrm>
          <a:prstGeom prst="rect">
            <a:avLst/>
          </a:prstGeom>
          <a:noFill/>
        </p:spPr>
        <p:txBody>
          <a:bodyPr wrap="square" rtlCol="0">
            <a:spAutoFit/>
          </a:bodyPr>
          <a:lstStyle/>
          <a:p>
            <a:r>
              <a:rPr lang="en-US" sz="1000" dirty="0">
                <a:hlinkClick r:id="rId3"/>
              </a:rPr>
              <a:t>http://sphweb.bumc.bu.edu/otlt/MPH-Modules/SB/BehavioralChangeTheories/BehavioralChangeTheories6.html</a:t>
            </a:r>
            <a:endParaRPr lang="en-US" sz="1000" dirty="0"/>
          </a:p>
        </p:txBody>
      </p:sp>
    </p:spTree>
    <p:extLst>
      <p:ext uri="{BB962C8B-B14F-4D97-AF65-F5344CB8AC3E}">
        <p14:creationId xmlns:p14="http://schemas.microsoft.com/office/powerpoint/2010/main" val="33305714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Stages of Change                      </a:t>
            </a:r>
            <a:endParaRPr lang="en-US" altLang="en-US" sz="2400" dirty="0" smtClean="0"/>
          </a:p>
        </p:txBody>
      </p:sp>
      <p:graphicFrame>
        <p:nvGraphicFramePr>
          <p:cNvPr id="4" name="Content Placeholder 3"/>
          <p:cNvGraphicFramePr>
            <a:graphicFrameLocks noGrp="1"/>
          </p:cNvGraphicFramePr>
          <p:nvPr>
            <p:ph idx="1"/>
            <p:extLst/>
          </p:nvPr>
        </p:nvGraphicFramePr>
        <p:xfrm>
          <a:off x="457200" y="973484"/>
          <a:ext cx="8229600" cy="4755090"/>
        </p:xfrm>
        <a:graphic>
          <a:graphicData uri="http://schemas.openxmlformats.org/drawingml/2006/table">
            <a:tbl>
              <a:tblPr firstRow="1" bandRow="1">
                <a:tableStyleId>{5C22544A-7EE6-4342-B048-85BDC9FD1C3A}</a:tableStyleId>
              </a:tblPr>
              <a:tblGrid>
                <a:gridCol w="3755204">
                  <a:extLst>
                    <a:ext uri="{9D8B030D-6E8A-4147-A177-3AD203B41FA5}">
                      <a16:colId xmlns:a16="http://schemas.microsoft.com/office/drawing/2014/main" val="387615148"/>
                    </a:ext>
                  </a:extLst>
                </a:gridCol>
                <a:gridCol w="4474396">
                  <a:extLst>
                    <a:ext uri="{9D8B030D-6E8A-4147-A177-3AD203B41FA5}">
                      <a16:colId xmlns:a16="http://schemas.microsoft.com/office/drawing/2014/main" val="471270302"/>
                    </a:ext>
                  </a:extLst>
                </a:gridCol>
              </a:tblGrid>
              <a:tr h="370906">
                <a:tc>
                  <a:txBody>
                    <a:bodyPr/>
                    <a:lstStyle/>
                    <a:p>
                      <a:r>
                        <a:rPr lang="en-US" sz="2000" dirty="0" smtClean="0"/>
                        <a:t>Stage </a:t>
                      </a:r>
                      <a:endParaRPr lang="en-US" sz="2000" dirty="0"/>
                    </a:p>
                  </a:txBody>
                  <a:tcPr marT="45728" marB="45728"/>
                </a:tc>
                <a:tc>
                  <a:txBody>
                    <a:bodyPr/>
                    <a:lstStyle/>
                    <a:p>
                      <a:r>
                        <a:rPr lang="en-US" sz="2000" dirty="0" smtClean="0"/>
                        <a:t>Patient Characteristic</a:t>
                      </a:r>
                      <a:r>
                        <a:rPr lang="en-US" sz="2000" baseline="0" dirty="0" smtClean="0"/>
                        <a:t>/Behavior</a:t>
                      </a:r>
                      <a:endParaRPr lang="en-US" sz="2000" dirty="0"/>
                    </a:p>
                  </a:txBody>
                  <a:tcPr marT="45728" marB="45728"/>
                </a:tc>
                <a:extLst>
                  <a:ext uri="{0D108BD9-81ED-4DB2-BD59-A6C34878D82A}">
                    <a16:rowId xmlns:a16="http://schemas.microsoft.com/office/drawing/2014/main" val="3880445557"/>
                  </a:ext>
                </a:extLst>
              </a:tr>
              <a:tr h="640194">
                <a:tc>
                  <a:txBody>
                    <a:bodyPr/>
                    <a:lstStyle/>
                    <a:p>
                      <a:pPr marL="285750" indent="-285750">
                        <a:buFont typeface="Arial" panose="020B0604020202020204" pitchFamily="34" charset="0"/>
                        <a:buChar char="•"/>
                      </a:pPr>
                      <a:r>
                        <a:rPr lang="en-US" sz="2000" dirty="0" smtClean="0"/>
                        <a:t>Pre-contemplation</a:t>
                      </a:r>
                      <a:endParaRPr lang="en-US" sz="2000" dirty="0"/>
                    </a:p>
                  </a:txBody>
                  <a:tcPr marT="45728" marB="45728"/>
                </a:tc>
                <a:tc>
                  <a:txBody>
                    <a:bodyPr/>
                    <a:lstStyle/>
                    <a:p>
                      <a:pPr marL="285750" indent="-285750">
                        <a:buFont typeface="Arial" panose="020B0604020202020204" pitchFamily="34" charset="0"/>
                        <a:buChar char="•"/>
                      </a:pPr>
                      <a:r>
                        <a:rPr lang="en-US" sz="2000" dirty="0" smtClean="0"/>
                        <a:t>Not</a:t>
                      </a:r>
                      <a:r>
                        <a:rPr lang="en-US" sz="2000" baseline="0" dirty="0" smtClean="0"/>
                        <a:t> thinking about making a change</a:t>
                      </a:r>
                    </a:p>
                    <a:p>
                      <a:endParaRPr lang="en-US" sz="2000" dirty="0"/>
                    </a:p>
                  </a:txBody>
                  <a:tcPr marT="45728" marB="45728"/>
                </a:tc>
                <a:extLst>
                  <a:ext uri="{0D108BD9-81ED-4DB2-BD59-A6C34878D82A}">
                    <a16:rowId xmlns:a16="http://schemas.microsoft.com/office/drawing/2014/main" val="3349495831"/>
                  </a:ext>
                </a:extLst>
              </a:tr>
              <a:tr h="640194">
                <a:tc>
                  <a:txBody>
                    <a:bodyPr/>
                    <a:lstStyle/>
                    <a:p>
                      <a:pPr marL="285750" indent="-285750">
                        <a:buFont typeface="Arial" panose="020B0604020202020204" pitchFamily="34" charset="0"/>
                        <a:buChar char="•"/>
                      </a:pPr>
                      <a:r>
                        <a:rPr lang="en-US" sz="2000" dirty="0" smtClean="0"/>
                        <a:t>Contemplation</a:t>
                      </a:r>
                      <a:endParaRPr lang="en-US" sz="2000" dirty="0"/>
                    </a:p>
                  </a:txBody>
                  <a:tcPr marT="45728" marB="45728"/>
                </a:tc>
                <a:tc>
                  <a:txBody>
                    <a:bodyPr/>
                    <a:lstStyle/>
                    <a:p>
                      <a:pPr marL="285750" indent="-285750">
                        <a:buFont typeface="Arial" panose="020B0604020202020204" pitchFamily="34" charset="0"/>
                        <a:buChar char="•"/>
                      </a:pPr>
                      <a:r>
                        <a:rPr lang="en-US" sz="2000" dirty="0" smtClean="0"/>
                        <a:t>Ambivalence</a:t>
                      </a:r>
                      <a:r>
                        <a:rPr lang="en-US" sz="2000" baseline="0" dirty="0" smtClean="0"/>
                        <a:t> about making a change</a:t>
                      </a:r>
                      <a:endParaRPr lang="en-US" sz="2000" dirty="0"/>
                    </a:p>
                  </a:txBody>
                  <a:tcPr marT="45728" marB="45728"/>
                </a:tc>
                <a:extLst>
                  <a:ext uri="{0D108BD9-81ED-4DB2-BD59-A6C34878D82A}">
                    <a16:rowId xmlns:a16="http://schemas.microsoft.com/office/drawing/2014/main" val="3533542346"/>
                  </a:ext>
                </a:extLst>
              </a:tr>
              <a:tr h="640194">
                <a:tc>
                  <a:txBody>
                    <a:bodyPr/>
                    <a:lstStyle/>
                    <a:p>
                      <a:pPr marL="285750" indent="-285750">
                        <a:buFont typeface="Arial" panose="020B0604020202020204" pitchFamily="34" charset="0"/>
                        <a:buChar char="•"/>
                      </a:pPr>
                      <a:r>
                        <a:rPr lang="en-US" sz="2000" dirty="0" smtClean="0"/>
                        <a:t>Preparation </a:t>
                      </a:r>
                      <a:endParaRPr lang="en-US" sz="2000" dirty="0"/>
                    </a:p>
                  </a:txBody>
                  <a:tcPr marT="45728" marB="45728"/>
                </a:tc>
                <a:tc>
                  <a:txBody>
                    <a:bodyPr/>
                    <a:lstStyle/>
                    <a:p>
                      <a:pPr marL="285750" indent="-285750">
                        <a:buFont typeface="Arial" panose="020B0604020202020204" pitchFamily="34" charset="0"/>
                        <a:buChar char="•"/>
                      </a:pPr>
                      <a:r>
                        <a:rPr lang="en-US" sz="2000" dirty="0" smtClean="0"/>
                        <a:t>Decision made to change in the near future</a:t>
                      </a:r>
                      <a:endParaRPr lang="en-US" sz="2000" dirty="0"/>
                    </a:p>
                  </a:txBody>
                  <a:tcPr marT="45728" marB="45728"/>
                </a:tc>
                <a:extLst>
                  <a:ext uri="{0D108BD9-81ED-4DB2-BD59-A6C34878D82A}">
                    <a16:rowId xmlns:a16="http://schemas.microsoft.com/office/drawing/2014/main" val="1455224503"/>
                  </a:ext>
                </a:extLst>
              </a:tr>
              <a:tr h="640194">
                <a:tc>
                  <a:txBody>
                    <a:bodyPr/>
                    <a:lstStyle/>
                    <a:p>
                      <a:pPr marL="285750" indent="-285750">
                        <a:buFont typeface="Arial" panose="020B0604020202020204" pitchFamily="34" charset="0"/>
                        <a:buChar char="•"/>
                      </a:pPr>
                      <a:r>
                        <a:rPr lang="en-US" sz="2000" dirty="0" smtClean="0"/>
                        <a:t>Action</a:t>
                      </a:r>
                      <a:endParaRPr lang="en-US" sz="2000" dirty="0"/>
                    </a:p>
                  </a:txBody>
                  <a:tcPr marT="45728" marB="45728"/>
                </a:tc>
                <a:tc>
                  <a:txBody>
                    <a:bodyPr/>
                    <a:lstStyle/>
                    <a:p>
                      <a:pPr marL="285750" indent="-285750">
                        <a:buFont typeface="Arial" panose="020B0604020202020204" pitchFamily="34" charset="0"/>
                        <a:buChar char="•"/>
                      </a:pPr>
                      <a:r>
                        <a:rPr lang="en-US" sz="2000" dirty="0" smtClean="0"/>
                        <a:t>Taking definite action to change</a:t>
                      </a:r>
                    </a:p>
                    <a:p>
                      <a:r>
                        <a:rPr lang="en-US" sz="2000" dirty="0" smtClean="0"/>
                        <a:t>     (&lt;6 months)</a:t>
                      </a:r>
                      <a:endParaRPr lang="en-US" sz="2000" dirty="0"/>
                    </a:p>
                  </a:txBody>
                  <a:tcPr marT="45728" marB="45728"/>
                </a:tc>
                <a:extLst>
                  <a:ext uri="{0D108BD9-81ED-4DB2-BD59-A6C34878D82A}">
                    <a16:rowId xmlns:a16="http://schemas.microsoft.com/office/drawing/2014/main" val="1135208200"/>
                  </a:ext>
                </a:extLst>
              </a:tr>
              <a:tr h="640194">
                <a:tc>
                  <a:txBody>
                    <a:bodyPr/>
                    <a:lstStyle/>
                    <a:p>
                      <a:pPr marL="285750" indent="-285750">
                        <a:buFont typeface="Arial" panose="020B0604020202020204" pitchFamily="34" charset="0"/>
                        <a:buChar char="•"/>
                      </a:pPr>
                      <a:r>
                        <a:rPr lang="en-US" sz="2000" dirty="0" smtClean="0"/>
                        <a:t>Maintenance</a:t>
                      </a:r>
                      <a:endParaRPr lang="en-US" sz="2000" dirty="0"/>
                    </a:p>
                  </a:txBody>
                  <a:tcPr marT="45728" marB="45728"/>
                </a:tc>
                <a:tc>
                  <a:txBody>
                    <a:bodyPr/>
                    <a:lstStyle/>
                    <a:p>
                      <a:pPr marL="285750" indent="-285750">
                        <a:buFont typeface="Arial" panose="020B0604020202020204" pitchFamily="34" charset="0"/>
                        <a:buChar char="•"/>
                      </a:pPr>
                      <a:r>
                        <a:rPr lang="en-US" sz="2000" dirty="0" smtClean="0"/>
                        <a:t>Making an</a:t>
                      </a:r>
                      <a:r>
                        <a:rPr lang="en-US" sz="2000" baseline="0" dirty="0" smtClean="0"/>
                        <a:t> effort to maintain new behavior over time (&gt;6 months)</a:t>
                      </a:r>
                      <a:endParaRPr lang="en-US" sz="2000" dirty="0"/>
                    </a:p>
                  </a:txBody>
                  <a:tcPr marT="45728" marB="45728"/>
                </a:tc>
                <a:extLst>
                  <a:ext uri="{0D108BD9-81ED-4DB2-BD59-A6C34878D82A}">
                    <a16:rowId xmlns:a16="http://schemas.microsoft.com/office/drawing/2014/main" val="209853543"/>
                  </a:ext>
                </a:extLst>
              </a:tr>
              <a:tr h="640194">
                <a:tc>
                  <a:txBody>
                    <a:bodyPr/>
                    <a:lstStyle/>
                    <a:p>
                      <a:pPr marL="285750" indent="-285750">
                        <a:buFont typeface="Arial" panose="020B0604020202020204" pitchFamily="34" charset="0"/>
                        <a:buChar char="•"/>
                      </a:pPr>
                      <a:r>
                        <a:rPr lang="en-US" sz="2000" dirty="0" smtClean="0"/>
                        <a:t>Relapse</a:t>
                      </a:r>
                      <a:endParaRPr lang="en-US" sz="2000" dirty="0"/>
                    </a:p>
                  </a:txBody>
                  <a:tcPr marT="45728" marB="45728"/>
                </a:tc>
                <a:tc>
                  <a:txBody>
                    <a:bodyPr/>
                    <a:lstStyle/>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Return to old behavior can occur</a:t>
                      </a:r>
                      <a:r>
                        <a:rPr lang="en-US" sz="1800" b="0" i="0" kern="1200" baseline="0" dirty="0" smtClean="0">
                          <a:solidFill>
                            <a:schemeClr val="dk1"/>
                          </a:solidFill>
                          <a:effectLst/>
                          <a:latin typeface="+mn-lt"/>
                          <a:ea typeface="+mn-ea"/>
                          <a:cs typeface="+mn-cs"/>
                        </a:rPr>
                        <a:t> at any stage</a:t>
                      </a:r>
                      <a:r>
                        <a:rPr lang="en-US" sz="1800" b="0" i="0" kern="1200" dirty="0" smtClean="0">
                          <a:solidFill>
                            <a:schemeClr val="dk1"/>
                          </a:solidFill>
                          <a:effectLst/>
                          <a:latin typeface="+mn-lt"/>
                          <a:ea typeface="+mn-ea"/>
                          <a:cs typeface="+mn-cs"/>
                        </a:rPr>
                        <a:t> causing feelings of disappointment, and frustration, focus on why - triggers</a:t>
                      </a:r>
                      <a:endParaRPr lang="en-US" sz="2000" dirty="0"/>
                    </a:p>
                  </a:txBody>
                  <a:tcPr marT="45728" marB="45728"/>
                </a:tc>
                <a:extLst>
                  <a:ext uri="{0D108BD9-81ED-4DB2-BD59-A6C34878D82A}">
                    <a16:rowId xmlns:a16="http://schemas.microsoft.com/office/drawing/2014/main" val="1691750083"/>
                  </a:ext>
                </a:extLst>
              </a:tr>
            </a:tbl>
          </a:graphicData>
        </a:graphic>
      </p:graphicFrame>
    </p:spTree>
    <p:extLst>
      <p:ext uri="{BB962C8B-B14F-4D97-AF65-F5344CB8AC3E}">
        <p14:creationId xmlns:p14="http://schemas.microsoft.com/office/powerpoint/2010/main" val="3333566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Planned Visits </a:t>
            </a:r>
            <a:endParaRPr lang="en-US" dirty="0"/>
          </a:p>
        </p:txBody>
      </p:sp>
      <p:sp>
        <p:nvSpPr>
          <p:cNvPr id="3" name="Content Placeholder 2"/>
          <p:cNvSpPr>
            <a:spLocks noGrp="1"/>
          </p:cNvSpPr>
          <p:nvPr>
            <p:ph idx="1"/>
          </p:nvPr>
        </p:nvSpPr>
        <p:spPr/>
        <p:txBody>
          <a:bodyPr/>
          <a:lstStyle/>
          <a:p>
            <a:r>
              <a:rPr lang="en-US" dirty="0" smtClean="0">
                <a:solidFill>
                  <a:schemeClr val="bg2">
                    <a:lumMod val="10000"/>
                  </a:schemeClr>
                </a:solidFill>
              </a:rPr>
              <a:t>How often do you see your patients?  </a:t>
            </a:r>
            <a:br>
              <a:rPr lang="en-US" dirty="0" smtClean="0">
                <a:solidFill>
                  <a:schemeClr val="bg2">
                    <a:lumMod val="10000"/>
                  </a:schemeClr>
                </a:solidFill>
              </a:rPr>
            </a:br>
            <a:r>
              <a:rPr lang="en-US" dirty="0" smtClean="0">
                <a:solidFill>
                  <a:schemeClr val="bg2">
                    <a:lumMod val="10000"/>
                  </a:schemeClr>
                </a:solidFill>
              </a:rPr>
              <a:t>Ex. A patient with diabetes with an appointment every 3 months.</a:t>
            </a:r>
          </a:p>
          <a:p>
            <a:r>
              <a:rPr lang="en-US" dirty="0" smtClean="0">
                <a:solidFill>
                  <a:schemeClr val="bg2">
                    <a:lumMod val="10000"/>
                  </a:schemeClr>
                </a:solidFill>
              </a:rPr>
              <a:t>How can you support self-management goals during a planned visit?</a:t>
            </a:r>
            <a:endParaRPr lang="en-US" dirty="0">
              <a:solidFill>
                <a:schemeClr val="bg2">
                  <a:lumMod val="10000"/>
                </a:schemeClr>
              </a:solidFill>
            </a:endParaRPr>
          </a:p>
        </p:txBody>
      </p:sp>
    </p:spTree>
    <p:extLst>
      <p:ext uri="{BB962C8B-B14F-4D97-AF65-F5344CB8AC3E}">
        <p14:creationId xmlns:p14="http://schemas.microsoft.com/office/powerpoint/2010/main" val="39768774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sz="3600" dirty="0">
                <a:solidFill>
                  <a:schemeClr val="accent2"/>
                </a:solidFill>
              </a:rPr>
              <a:t>Team Based Care and Self-Management Support</a:t>
            </a:r>
          </a:p>
        </p:txBody>
      </p:sp>
    </p:spTree>
    <p:extLst>
      <p:ext uri="{BB962C8B-B14F-4D97-AF65-F5344CB8AC3E}">
        <p14:creationId xmlns:p14="http://schemas.microsoft.com/office/powerpoint/2010/main" val="2796018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26" y="1271841"/>
            <a:ext cx="7886700" cy="1325563"/>
          </a:xfrm>
        </p:spPr>
        <p:txBody>
          <a:bodyPr/>
          <a:lstStyle/>
          <a:p>
            <a:r>
              <a:rPr lang="en-US" dirty="0"/>
              <a:t>Learning Objective</a:t>
            </a:r>
            <a:r>
              <a:rPr lang="en-US" dirty="0" smtClean="0"/>
              <a:t>:</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solidFill>
                <a:schemeClr val="bg2">
                  <a:lumMod val="10000"/>
                </a:schemeClr>
              </a:solidFill>
            </a:endParaRPr>
          </a:p>
          <a:p>
            <a:r>
              <a:rPr lang="en-US" dirty="0" smtClean="0">
                <a:solidFill>
                  <a:schemeClr val="bg2">
                    <a:lumMod val="10000"/>
                  </a:schemeClr>
                </a:solidFill>
              </a:rPr>
              <a:t>Define </a:t>
            </a:r>
            <a:r>
              <a:rPr lang="en-US" dirty="0">
                <a:solidFill>
                  <a:schemeClr val="bg2">
                    <a:lumMod val="10000"/>
                  </a:schemeClr>
                </a:solidFill>
              </a:rPr>
              <a:t>and relate team based care to self-management support</a:t>
            </a:r>
          </a:p>
        </p:txBody>
      </p:sp>
    </p:spTree>
    <p:extLst>
      <p:ext uri="{BB962C8B-B14F-4D97-AF65-F5344CB8AC3E}">
        <p14:creationId xmlns:p14="http://schemas.microsoft.com/office/powerpoint/2010/main" val="305999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68681" y="259080"/>
            <a:ext cx="7101840" cy="5669279"/>
          </a:xfrm>
          <a:prstGeom prst="rect">
            <a:avLst/>
          </a:prstGeom>
        </p:spPr>
      </p:pic>
    </p:spTree>
    <p:extLst>
      <p:ext uri="{BB962C8B-B14F-4D97-AF65-F5344CB8AC3E}">
        <p14:creationId xmlns:p14="http://schemas.microsoft.com/office/powerpoint/2010/main" val="5013344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86597"/>
          </a:xfrm>
        </p:spPr>
        <p:txBody>
          <a:bodyPr/>
          <a:lstStyle/>
          <a:p>
            <a:r>
              <a:rPr lang="en-US" dirty="0"/>
              <a:t>Team Based Care </a:t>
            </a:r>
            <a:r>
              <a:rPr lang="en-US" dirty="0" smtClean="0"/>
              <a:t>and Self-Management Support</a:t>
            </a:r>
            <a:endParaRPr lang="en-US" dirty="0"/>
          </a:p>
        </p:txBody>
      </p:sp>
      <p:sp>
        <p:nvSpPr>
          <p:cNvPr id="3" name="Content Placeholder 2"/>
          <p:cNvSpPr>
            <a:spLocks noGrp="1"/>
          </p:cNvSpPr>
          <p:nvPr>
            <p:ph idx="1"/>
          </p:nvPr>
        </p:nvSpPr>
        <p:spPr>
          <a:xfrm>
            <a:off x="628650" y="1669774"/>
            <a:ext cx="7886700" cy="3945835"/>
          </a:xfrm>
        </p:spPr>
        <p:txBody>
          <a:bodyPr>
            <a:normAutofit fontScale="92500" lnSpcReduction="20000"/>
          </a:bodyPr>
          <a:lstStyle/>
          <a:p>
            <a:pPr marL="0" indent="0">
              <a:buNone/>
            </a:pPr>
            <a:r>
              <a:rPr lang="en-US" dirty="0" smtClean="0">
                <a:solidFill>
                  <a:schemeClr val="bg2">
                    <a:lumMod val="10000"/>
                  </a:schemeClr>
                </a:solidFill>
              </a:rPr>
              <a:t> </a:t>
            </a:r>
            <a:r>
              <a:rPr lang="en-US" sz="3000" dirty="0" smtClean="0">
                <a:solidFill>
                  <a:schemeClr val="bg2">
                    <a:lumMod val="10000"/>
                  </a:schemeClr>
                </a:solidFill>
              </a:rPr>
              <a:t>2 or more healthcare staff….</a:t>
            </a:r>
          </a:p>
          <a:p>
            <a:r>
              <a:rPr lang="en-US" sz="3000" dirty="0" smtClean="0">
                <a:solidFill>
                  <a:schemeClr val="bg2">
                    <a:lumMod val="10000"/>
                  </a:schemeClr>
                </a:solidFill>
              </a:rPr>
              <a:t>working toward shared </a:t>
            </a:r>
            <a:r>
              <a:rPr lang="en-US" sz="3000" dirty="0">
                <a:solidFill>
                  <a:schemeClr val="bg2">
                    <a:lumMod val="10000"/>
                  </a:schemeClr>
                </a:solidFill>
              </a:rPr>
              <a:t>goals within and across settings to achieve coordinated, high-quality </a:t>
            </a:r>
            <a:r>
              <a:rPr lang="en-US" sz="3000" dirty="0" smtClean="0">
                <a:solidFill>
                  <a:schemeClr val="bg2">
                    <a:lumMod val="10000"/>
                  </a:schemeClr>
                </a:solidFill>
              </a:rPr>
              <a:t>care</a:t>
            </a:r>
          </a:p>
          <a:p>
            <a:r>
              <a:rPr lang="en-US" sz="3000" dirty="0">
                <a:solidFill>
                  <a:schemeClr val="bg2">
                    <a:lumMod val="10000"/>
                  </a:schemeClr>
                </a:solidFill>
              </a:rPr>
              <a:t>u</a:t>
            </a:r>
            <a:r>
              <a:rPr lang="en-US" sz="3000" dirty="0" smtClean="0">
                <a:solidFill>
                  <a:schemeClr val="bg2">
                    <a:lumMod val="10000"/>
                  </a:schemeClr>
                </a:solidFill>
              </a:rPr>
              <a:t>tilizing specific skills and roles within the practice to help patients toward self-management</a:t>
            </a:r>
          </a:p>
          <a:p>
            <a:pPr lvl="1"/>
            <a:r>
              <a:rPr lang="en-US" sz="3000" dirty="0" smtClean="0">
                <a:solidFill>
                  <a:schemeClr val="bg2">
                    <a:lumMod val="10000"/>
                  </a:schemeClr>
                </a:solidFill>
              </a:rPr>
              <a:t>MA, health coach, community health worker, care coordinator calling patient to check on action plan </a:t>
            </a:r>
          </a:p>
          <a:p>
            <a:pPr lvl="1"/>
            <a:r>
              <a:rPr lang="en-US" sz="3000" dirty="0" smtClean="0">
                <a:solidFill>
                  <a:schemeClr val="bg2">
                    <a:lumMod val="10000"/>
                  </a:schemeClr>
                </a:solidFill>
              </a:rPr>
              <a:t>Pharmacist addressing medication management</a:t>
            </a:r>
          </a:p>
          <a:p>
            <a:pPr lvl="1"/>
            <a:r>
              <a:rPr lang="en-US" sz="3000" dirty="0" smtClean="0">
                <a:solidFill>
                  <a:schemeClr val="bg2">
                    <a:lumMod val="10000"/>
                  </a:schemeClr>
                </a:solidFill>
              </a:rPr>
              <a:t>Behavioral health staff working with patients on psychosocial issues  </a:t>
            </a:r>
            <a:endParaRPr lang="en-US" sz="3000" dirty="0">
              <a:solidFill>
                <a:schemeClr val="bg2">
                  <a:lumMod val="10000"/>
                </a:schemeClr>
              </a:solidFill>
            </a:endParaRPr>
          </a:p>
        </p:txBody>
      </p:sp>
      <p:sp>
        <p:nvSpPr>
          <p:cNvPr id="4" name="Rectangle 3"/>
          <p:cNvSpPr/>
          <p:nvPr/>
        </p:nvSpPr>
        <p:spPr>
          <a:xfrm>
            <a:off x="507381" y="5993226"/>
            <a:ext cx="5474576" cy="261610"/>
          </a:xfrm>
          <a:prstGeom prst="rect">
            <a:avLst/>
          </a:prstGeom>
        </p:spPr>
        <p:txBody>
          <a:bodyPr wrap="none">
            <a:spAutoFit/>
          </a:bodyPr>
          <a:lstStyle/>
          <a:p>
            <a:r>
              <a:rPr lang="en-US" sz="1100" dirty="0"/>
              <a:t>https://www.pcmh.ahrq.gov/page/creating-patient-centered-team-based-primary-care#fig1</a:t>
            </a:r>
          </a:p>
        </p:txBody>
      </p:sp>
    </p:spTree>
    <p:extLst>
      <p:ext uri="{BB962C8B-B14F-4D97-AF65-F5344CB8AC3E}">
        <p14:creationId xmlns:p14="http://schemas.microsoft.com/office/powerpoint/2010/main" val="18491211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87851268"/>
              </p:ext>
            </p:extLst>
          </p:nvPr>
        </p:nvGraphicFramePr>
        <p:xfrm>
          <a:off x="2530335"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293395" y="1723124"/>
            <a:ext cx="2267953" cy="584775"/>
          </a:xfrm>
          <a:prstGeom prst="rect">
            <a:avLst/>
          </a:prstGeom>
          <a:noFill/>
        </p:spPr>
        <p:txBody>
          <a:bodyPr wrap="square" rtlCol="0">
            <a:spAutoFit/>
          </a:bodyPr>
          <a:lstStyle/>
          <a:p>
            <a:pPr algn="ctr"/>
            <a:r>
              <a:rPr lang="en-US" sz="1600" b="1" dirty="0">
                <a:solidFill>
                  <a:schemeClr val="bg2">
                    <a:lumMod val="10000"/>
                  </a:schemeClr>
                </a:solidFill>
              </a:rPr>
              <a:t>Patient Centered Medical Home</a:t>
            </a:r>
          </a:p>
        </p:txBody>
      </p:sp>
      <p:sp>
        <p:nvSpPr>
          <p:cNvPr id="5" name="TextBox 4"/>
          <p:cNvSpPr txBox="1"/>
          <p:nvPr/>
        </p:nvSpPr>
        <p:spPr>
          <a:xfrm>
            <a:off x="3944526" y="1761164"/>
            <a:ext cx="1690437" cy="584775"/>
          </a:xfrm>
          <a:prstGeom prst="rect">
            <a:avLst/>
          </a:prstGeom>
          <a:noFill/>
        </p:spPr>
        <p:txBody>
          <a:bodyPr wrap="square" rtlCol="0">
            <a:spAutoFit/>
          </a:bodyPr>
          <a:lstStyle/>
          <a:p>
            <a:pPr algn="ctr"/>
            <a:r>
              <a:rPr lang="en-US" sz="1600" b="1" dirty="0">
                <a:solidFill>
                  <a:schemeClr val="bg2">
                    <a:lumMod val="10000"/>
                  </a:schemeClr>
                </a:solidFill>
              </a:rPr>
              <a:t>Medical Neighborhood</a:t>
            </a:r>
          </a:p>
        </p:txBody>
      </p:sp>
      <p:sp>
        <p:nvSpPr>
          <p:cNvPr id="6" name="TextBox 5"/>
          <p:cNvSpPr txBox="1"/>
          <p:nvPr/>
        </p:nvSpPr>
        <p:spPr>
          <a:xfrm>
            <a:off x="5536226" y="1905000"/>
            <a:ext cx="1419726" cy="338554"/>
          </a:xfrm>
          <a:prstGeom prst="rect">
            <a:avLst/>
          </a:prstGeom>
          <a:noFill/>
        </p:spPr>
        <p:txBody>
          <a:bodyPr wrap="square" rtlCol="0">
            <a:spAutoFit/>
          </a:bodyPr>
          <a:lstStyle/>
          <a:p>
            <a:pPr algn="ctr"/>
            <a:r>
              <a:rPr lang="en-US" sz="1600" b="1" dirty="0">
                <a:solidFill>
                  <a:schemeClr val="bg2">
                    <a:lumMod val="10000"/>
                  </a:schemeClr>
                </a:solidFill>
              </a:rPr>
              <a:t>Community</a:t>
            </a:r>
          </a:p>
        </p:txBody>
      </p:sp>
      <p:sp>
        <p:nvSpPr>
          <p:cNvPr id="7" name="TextBox 6"/>
          <p:cNvSpPr txBox="1"/>
          <p:nvPr/>
        </p:nvSpPr>
        <p:spPr>
          <a:xfrm>
            <a:off x="6908131" y="1905000"/>
            <a:ext cx="1473869" cy="338554"/>
          </a:xfrm>
          <a:prstGeom prst="rect">
            <a:avLst/>
          </a:prstGeom>
          <a:noFill/>
        </p:spPr>
        <p:txBody>
          <a:bodyPr wrap="square" rtlCol="0">
            <a:spAutoFit/>
          </a:bodyPr>
          <a:lstStyle/>
          <a:p>
            <a:pPr algn="ctr"/>
            <a:r>
              <a:rPr lang="en-US" sz="1600" b="1" dirty="0">
                <a:solidFill>
                  <a:schemeClr val="bg2">
                    <a:lumMod val="10000"/>
                  </a:schemeClr>
                </a:solidFill>
              </a:rPr>
              <a:t>S</a:t>
            </a:r>
            <a:r>
              <a:rPr lang="en-US" sz="1400" b="1" dirty="0">
                <a:solidFill>
                  <a:schemeClr val="bg2">
                    <a:lumMod val="10000"/>
                  </a:schemeClr>
                </a:solidFill>
              </a:rPr>
              <a:t>tat</a:t>
            </a:r>
            <a:r>
              <a:rPr lang="en-US" sz="1600" b="1" dirty="0">
                <a:solidFill>
                  <a:schemeClr val="bg2">
                    <a:lumMod val="10000"/>
                  </a:schemeClr>
                </a:solidFill>
              </a:rPr>
              <a:t>e</a:t>
            </a:r>
          </a:p>
        </p:txBody>
      </p:sp>
      <p:sp>
        <p:nvSpPr>
          <p:cNvPr id="8" name="TextBox 7"/>
          <p:cNvSpPr txBox="1"/>
          <p:nvPr/>
        </p:nvSpPr>
        <p:spPr>
          <a:xfrm>
            <a:off x="664009" y="662085"/>
            <a:ext cx="3710349" cy="1200329"/>
          </a:xfrm>
          <a:prstGeom prst="rect">
            <a:avLst/>
          </a:prstGeom>
          <a:noFill/>
        </p:spPr>
        <p:txBody>
          <a:bodyPr wrap="square" rtlCol="0">
            <a:spAutoFit/>
          </a:bodyPr>
          <a:lstStyle/>
          <a:p>
            <a:r>
              <a:rPr lang="en-US" sz="3600" b="1" dirty="0">
                <a:solidFill>
                  <a:schemeClr val="accent2"/>
                </a:solidFill>
                <a:latin typeface="+mj-lt"/>
                <a:ea typeface="+mj-ea"/>
                <a:cs typeface="+mj-cs"/>
              </a:rPr>
              <a:t>Who is on the Team?</a:t>
            </a:r>
          </a:p>
        </p:txBody>
      </p:sp>
      <p:grpSp>
        <p:nvGrpSpPr>
          <p:cNvPr id="9" name="Group 8"/>
          <p:cNvGrpSpPr/>
          <p:nvPr/>
        </p:nvGrpSpPr>
        <p:grpSpPr>
          <a:xfrm>
            <a:off x="1293395" y="2623931"/>
            <a:ext cx="1554167" cy="1490870"/>
            <a:chOff x="0" y="1499950"/>
            <a:chExt cx="2389187" cy="2389187"/>
          </a:xfrm>
          <a:scene3d>
            <a:camera prst="orthographicFront"/>
            <a:lightRig rig="chilly" dir="t"/>
          </a:scene3d>
        </p:grpSpPr>
        <p:sp>
          <p:nvSpPr>
            <p:cNvPr id="10" name="Oval 9"/>
            <p:cNvSpPr/>
            <p:nvPr/>
          </p:nvSpPr>
          <p:spPr>
            <a:xfrm>
              <a:off x="0" y="1499950"/>
              <a:ext cx="2389187" cy="2389187"/>
            </a:xfrm>
            <a:prstGeom prst="ellipse">
              <a:avLst/>
            </a:prstGeom>
            <a:sp3d prstMaterial="translucentPowder">
              <a:bevelT w="127000" h="25400" prst="softRound"/>
            </a:sp3d>
          </p:spPr>
          <p:style>
            <a:lnRef idx="0">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1" name="Oval 4"/>
            <p:cNvSpPr txBox="1"/>
            <p:nvPr/>
          </p:nvSpPr>
          <p:spPr>
            <a:xfrm>
              <a:off x="349888" y="1849838"/>
              <a:ext cx="1689411" cy="168941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98614" tIns="13335" rIns="98614" bIns="13335" numCol="1" spcCol="1270" anchor="ctr" anchorCtr="0">
              <a:noAutofit/>
            </a:bodyPr>
            <a:lstStyle/>
            <a:p>
              <a:pPr algn="ctr" defTabSz="466725">
                <a:spcBef>
                  <a:spcPct val="0"/>
                </a:spcBef>
                <a:spcAft>
                  <a:spcPct val="35000"/>
                </a:spcAft>
              </a:pPr>
              <a:endParaRPr lang="en-US" sz="1050" dirty="0"/>
            </a:p>
            <a:p>
              <a:pPr algn="ctr" defTabSz="466725">
                <a:spcBef>
                  <a:spcPct val="0"/>
                </a:spcBef>
                <a:spcAft>
                  <a:spcPct val="35000"/>
                </a:spcAft>
              </a:pPr>
              <a:r>
                <a:rPr lang="en-US" sz="1400" b="1" dirty="0">
                  <a:solidFill>
                    <a:schemeClr val="bg2">
                      <a:lumMod val="10000"/>
                    </a:schemeClr>
                  </a:solidFill>
                </a:rPr>
                <a:t>Providers </a:t>
              </a:r>
            </a:p>
            <a:p>
              <a:pPr algn="ctr" defTabSz="466725">
                <a:spcBef>
                  <a:spcPct val="0"/>
                </a:spcBef>
                <a:spcAft>
                  <a:spcPct val="35000"/>
                </a:spcAft>
              </a:pPr>
              <a:r>
                <a:rPr lang="en-US" sz="1400" b="1" dirty="0">
                  <a:solidFill>
                    <a:schemeClr val="bg2">
                      <a:lumMod val="10000"/>
                    </a:schemeClr>
                  </a:solidFill>
                </a:rPr>
                <a:t>MA</a:t>
              </a:r>
            </a:p>
            <a:p>
              <a:pPr algn="ctr" defTabSz="466725">
                <a:spcBef>
                  <a:spcPct val="0"/>
                </a:spcBef>
                <a:spcAft>
                  <a:spcPct val="35000"/>
                </a:spcAft>
              </a:pPr>
              <a:r>
                <a:rPr lang="en-US" sz="1400" b="1" dirty="0">
                  <a:solidFill>
                    <a:schemeClr val="bg2">
                      <a:lumMod val="10000"/>
                    </a:schemeClr>
                  </a:solidFill>
                </a:rPr>
                <a:t>Patient</a:t>
              </a:r>
            </a:p>
            <a:p>
              <a:pPr algn="ctr" defTabSz="466725">
                <a:spcBef>
                  <a:spcPct val="0"/>
                </a:spcBef>
                <a:spcAft>
                  <a:spcPct val="35000"/>
                </a:spcAft>
              </a:pPr>
              <a:r>
                <a:rPr lang="en-US" sz="1400" b="1" dirty="0">
                  <a:solidFill>
                    <a:schemeClr val="bg2">
                      <a:lumMod val="10000"/>
                    </a:schemeClr>
                  </a:solidFill>
                </a:rPr>
                <a:t>Office Staff</a:t>
              </a:r>
            </a:p>
            <a:p>
              <a:pPr algn="ctr" defTabSz="466725">
                <a:spcBef>
                  <a:spcPct val="0"/>
                </a:spcBef>
                <a:spcAft>
                  <a:spcPct val="35000"/>
                </a:spcAft>
              </a:pPr>
              <a:endParaRPr lang="en-US" sz="675" dirty="0"/>
            </a:p>
            <a:p>
              <a:pPr algn="ctr" defTabSz="466725">
                <a:spcBef>
                  <a:spcPct val="0"/>
                </a:spcBef>
                <a:spcAft>
                  <a:spcPct val="35000"/>
                </a:spcAft>
              </a:pPr>
              <a:endParaRPr lang="en-US" sz="675" dirty="0"/>
            </a:p>
          </p:txBody>
        </p:sp>
      </p:grpSp>
      <p:sp>
        <p:nvSpPr>
          <p:cNvPr id="3" name="Left-Right Arrow 2"/>
          <p:cNvSpPr/>
          <p:nvPr/>
        </p:nvSpPr>
        <p:spPr>
          <a:xfrm>
            <a:off x="1520997" y="5029200"/>
            <a:ext cx="6480003"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Communication</a:t>
            </a:r>
          </a:p>
        </p:txBody>
      </p:sp>
    </p:spTree>
    <p:extLst>
      <p:ext uri="{BB962C8B-B14F-4D97-AF65-F5344CB8AC3E}">
        <p14:creationId xmlns:p14="http://schemas.microsoft.com/office/powerpoint/2010/main" val="19377152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Coaching </a:t>
            </a:r>
            <a:endParaRPr lang="en-US" dirty="0"/>
          </a:p>
        </p:txBody>
      </p:sp>
      <p:sp>
        <p:nvSpPr>
          <p:cNvPr id="3" name="Content Placeholder 2"/>
          <p:cNvSpPr>
            <a:spLocks noGrp="1"/>
          </p:cNvSpPr>
          <p:nvPr>
            <p:ph idx="1"/>
          </p:nvPr>
        </p:nvSpPr>
        <p:spPr>
          <a:xfrm>
            <a:off x="628650" y="1166191"/>
            <a:ext cx="7886700" cy="4449418"/>
          </a:xfrm>
        </p:spPr>
        <p:txBody>
          <a:bodyPr/>
          <a:lstStyle/>
          <a:p>
            <a:r>
              <a:rPr lang="en-US" dirty="0" smtClean="0">
                <a:solidFill>
                  <a:schemeClr val="bg2">
                    <a:lumMod val="10000"/>
                  </a:schemeClr>
                </a:solidFill>
              </a:rPr>
              <a:t>Once a goal is established, how do we follow up and continuing working with our patient?</a:t>
            </a:r>
          </a:p>
          <a:p>
            <a:pPr lvl="1"/>
            <a:r>
              <a:rPr lang="en-US" sz="2800" dirty="0" smtClean="0">
                <a:solidFill>
                  <a:schemeClr val="bg2">
                    <a:lumMod val="10000"/>
                  </a:schemeClr>
                </a:solidFill>
              </a:rPr>
              <a:t>Give support, “how did you do with walking around the block this week?” </a:t>
            </a:r>
          </a:p>
          <a:p>
            <a:pPr lvl="1"/>
            <a:r>
              <a:rPr lang="en-US" sz="2800" dirty="0" smtClean="0">
                <a:solidFill>
                  <a:schemeClr val="bg2">
                    <a:lumMod val="10000"/>
                  </a:schemeClr>
                </a:solidFill>
              </a:rPr>
              <a:t>Address barriers/challenges, “you weren’t able to walk this week, tell me about what got in the way”</a:t>
            </a:r>
          </a:p>
          <a:p>
            <a:pPr lvl="1"/>
            <a:r>
              <a:rPr lang="en-US" sz="2800" dirty="0" smtClean="0">
                <a:solidFill>
                  <a:schemeClr val="bg2">
                    <a:lumMod val="10000"/>
                  </a:schemeClr>
                </a:solidFill>
              </a:rPr>
              <a:t>Increase confidence, “you’ve done well with accomplishing your goal this week, you’re moving toward better management of your diabetes”</a:t>
            </a:r>
          </a:p>
          <a:p>
            <a:pPr lvl="1"/>
            <a:endParaRPr lang="en-US" dirty="0"/>
          </a:p>
          <a:p>
            <a:pPr lvl="1"/>
            <a:r>
              <a:rPr lang="en-US" dirty="0" smtClean="0">
                <a:solidFill>
                  <a:schemeClr val="accent2"/>
                </a:solidFill>
              </a:rPr>
              <a:t>Who can make these calls on the Care Team?</a:t>
            </a:r>
            <a:endParaRPr lang="en-US" dirty="0">
              <a:solidFill>
                <a:schemeClr val="accent2"/>
              </a:solidFill>
            </a:endParaRPr>
          </a:p>
        </p:txBody>
      </p:sp>
    </p:spTree>
    <p:extLst>
      <p:ext uri="{BB962C8B-B14F-4D97-AF65-F5344CB8AC3E}">
        <p14:creationId xmlns:p14="http://schemas.microsoft.com/office/powerpoint/2010/main" val="30347198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600" dirty="0" smtClean="0">
                <a:solidFill>
                  <a:schemeClr val="accent2"/>
                </a:solidFill>
              </a:rPr>
              <a:t>Action Planning and Problem Solving</a:t>
            </a:r>
            <a:endParaRPr lang="en-US" sz="3600" dirty="0">
              <a:solidFill>
                <a:schemeClr val="accent2"/>
              </a:solidFill>
            </a:endParaRPr>
          </a:p>
        </p:txBody>
      </p:sp>
    </p:spTree>
    <p:extLst>
      <p:ext uri="{BB962C8B-B14F-4D97-AF65-F5344CB8AC3E}">
        <p14:creationId xmlns:p14="http://schemas.microsoft.com/office/powerpoint/2010/main" val="24422006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177" y="1248788"/>
            <a:ext cx="7886700" cy="1325563"/>
          </a:xfrm>
        </p:spPr>
        <p:txBody>
          <a:bodyPr/>
          <a:lstStyle/>
          <a:p>
            <a:r>
              <a:rPr lang="en-US" dirty="0"/>
              <a:t>Learning </a:t>
            </a:r>
            <a:r>
              <a:rPr lang="en-US" dirty="0" smtClean="0"/>
              <a:t>Objectives:</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chemeClr val="bg2">
                    <a:lumMod val="10000"/>
                  </a:schemeClr>
                </a:solidFill>
              </a:rPr>
              <a:t>Define </a:t>
            </a:r>
            <a:r>
              <a:rPr lang="en-US" dirty="0">
                <a:solidFill>
                  <a:schemeClr val="bg2">
                    <a:lumMod val="10000"/>
                  </a:schemeClr>
                </a:solidFill>
              </a:rPr>
              <a:t>an action plan</a:t>
            </a:r>
          </a:p>
          <a:p>
            <a:r>
              <a:rPr lang="en-US" dirty="0" smtClean="0">
                <a:solidFill>
                  <a:schemeClr val="bg2">
                    <a:lumMod val="10000"/>
                  </a:schemeClr>
                </a:solidFill>
              </a:rPr>
              <a:t>Describe </a:t>
            </a:r>
            <a:r>
              <a:rPr lang="en-US" dirty="0">
                <a:solidFill>
                  <a:schemeClr val="bg2">
                    <a:lumMod val="10000"/>
                  </a:schemeClr>
                </a:solidFill>
              </a:rPr>
              <a:t>the use of brief action planning</a:t>
            </a:r>
          </a:p>
          <a:p>
            <a:r>
              <a:rPr lang="en-US" dirty="0" smtClean="0">
                <a:solidFill>
                  <a:schemeClr val="bg2">
                    <a:lumMod val="10000"/>
                  </a:schemeClr>
                </a:solidFill>
              </a:rPr>
              <a:t>Understand </a:t>
            </a:r>
            <a:r>
              <a:rPr lang="en-US" dirty="0">
                <a:solidFill>
                  <a:schemeClr val="bg2">
                    <a:lumMod val="10000"/>
                  </a:schemeClr>
                </a:solidFill>
              </a:rPr>
              <a:t>how problem solving can be helpful in addressing  barriers to care planning</a:t>
            </a:r>
            <a:endParaRPr lang="en-US" dirty="0" smtClean="0">
              <a:solidFill>
                <a:schemeClr val="bg2">
                  <a:lumMod val="10000"/>
                </a:schemeClr>
              </a:solidFill>
            </a:endParaRPr>
          </a:p>
        </p:txBody>
      </p:sp>
    </p:spTree>
    <p:extLst>
      <p:ext uri="{BB962C8B-B14F-4D97-AF65-F5344CB8AC3E}">
        <p14:creationId xmlns:p14="http://schemas.microsoft.com/office/powerpoint/2010/main" val="8059418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Behavior Change</a:t>
            </a:r>
            <a:endParaRPr lang="en-US" dirty="0"/>
          </a:p>
        </p:txBody>
      </p:sp>
      <p:sp>
        <p:nvSpPr>
          <p:cNvPr id="3" name="Content Placeholder 2"/>
          <p:cNvSpPr>
            <a:spLocks noGrp="1"/>
          </p:cNvSpPr>
          <p:nvPr>
            <p:ph idx="1"/>
          </p:nvPr>
        </p:nvSpPr>
        <p:spPr/>
        <p:txBody>
          <a:bodyPr/>
          <a:lstStyle/>
          <a:p>
            <a:r>
              <a:rPr lang="en-US" sz="3600" dirty="0" smtClean="0">
                <a:solidFill>
                  <a:schemeClr val="accent2"/>
                </a:solidFill>
              </a:rPr>
              <a:t>Progress not perfection</a:t>
            </a:r>
          </a:p>
          <a:p>
            <a:r>
              <a:rPr lang="en-US" sz="3600" dirty="0">
                <a:solidFill>
                  <a:schemeClr val="accent2"/>
                </a:solidFill>
              </a:rPr>
              <a:t>Guiding – </a:t>
            </a:r>
          </a:p>
          <a:p>
            <a:pPr marL="0" indent="0">
              <a:buNone/>
            </a:pPr>
            <a:r>
              <a:rPr lang="en-US" sz="3200" dirty="0" smtClean="0">
                <a:solidFill>
                  <a:schemeClr val="accent2"/>
                </a:solidFill>
              </a:rPr>
              <a:t>          </a:t>
            </a:r>
            <a:r>
              <a:rPr lang="en-US" dirty="0" smtClean="0">
                <a:solidFill>
                  <a:schemeClr val="accent2"/>
                </a:solidFill>
              </a:rPr>
              <a:t>“</a:t>
            </a:r>
            <a:r>
              <a:rPr lang="en-US" dirty="0">
                <a:solidFill>
                  <a:schemeClr val="accent2"/>
                </a:solidFill>
              </a:rPr>
              <a:t>I can help you to solve this for yourself.” </a:t>
            </a:r>
          </a:p>
          <a:p>
            <a:pPr marL="285750" indent="-285750"/>
            <a:endParaRPr lang="en-US" sz="3200" dirty="0">
              <a:solidFill>
                <a:schemeClr val="accent2"/>
              </a:solidFill>
            </a:endParaRPr>
          </a:p>
          <a:p>
            <a:pPr marL="285750" indent="-285750"/>
            <a:endParaRPr lang="en-US" sz="3200" dirty="0">
              <a:solidFill>
                <a:schemeClr val="accent2"/>
              </a:solidFill>
            </a:endParaRPr>
          </a:p>
          <a:p>
            <a:endParaRPr lang="en-US" sz="4800" dirty="0" smtClean="0">
              <a:solidFill>
                <a:schemeClr val="accent2"/>
              </a:solidFill>
            </a:endParaRPr>
          </a:p>
        </p:txBody>
      </p:sp>
    </p:spTree>
    <p:extLst>
      <p:ext uri="{BB962C8B-B14F-4D97-AF65-F5344CB8AC3E}">
        <p14:creationId xmlns:p14="http://schemas.microsoft.com/office/powerpoint/2010/main" val="42704829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dirty="0" smtClean="0">
                <a:solidFill>
                  <a:schemeClr val="bg2">
                    <a:lumMod val="10000"/>
                  </a:schemeClr>
                </a:solidFill>
              </a:rPr>
              <a:t>Know</a:t>
            </a:r>
            <a:r>
              <a:rPr lang="en-US" sz="3600" dirty="0" smtClean="0"/>
              <a:t> </a:t>
            </a:r>
            <a:r>
              <a:rPr lang="en-US" sz="3600" dirty="0" smtClean="0">
                <a:solidFill>
                  <a:schemeClr val="accent2"/>
                </a:solidFill>
              </a:rPr>
              <a:t>WHEN</a:t>
            </a:r>
            <a:r>
              <a:rPr lang="en-US" sz="3600" dirty="0" smtClean="0"/>
              <a:t> </a:t>
            </a:r>
            <a:r>
              <a:rPr lang="en-US" sz="3600" dirty="0" smtClean="0">
                <a:solidFill>
                  <a:schemeClr val="bg2">
                    <a:lumMod val="10000"/>
                  </a:schemeClr>
                </a:solidFill>
              </a:rPr>
              <a:t>to call your provider office</a:t>
            </a:r>
            <a:r>
              <a:rPr lang="en-US" sz="3600" dirty="0" smtClean="0"/>
              <a:t> </a:t>
            </a:r>
            <a:r>
              <a:rPr lang="en-US" sz="3600" dirty="0" smtClean="0">
                <a:solidFill>
                  <a:schemeClr val="bg2">
                    <a:lumMod val="10000"/>
                  </a:schemeClr>
                </a:solidFill>
              </a:rPr>
              <a:t>and </a:t>
            </a:r>
            <a:r>
              <a:rPr lang="en-US" sz="3600" dirty="0" smtClean="0">
                <a:solidFill>
                  <a:schemeClr val="accent2"/>
                </a:solidFill>
              </a:rPr>
              <a:t>HOW</a:t>
            </a:r>
          </a:p>
          <a:p>
            <a:pPr marL="0" indent="0">
              <a:buNone/>
            </a:pPr>
            <a:endParaRPr lang="en-US" sz="4400" dirty="0"/>
          </a:p>
          <a:p>
            <a:pPr marL="0" indent="0">
              <a:buNone/>
            </a:pPr>
            <a:r>
              <a:rPr lang="en-US" dirty="0" smtClean="0">
                <a:solidFill>
                  <a:schemeClr val="bg2">
                    <a:lumMod val="10000"/>
                  </a:schemeClr>
                </a:solidFill>
              </a:rPr>
              <a:t>Even when the office is closed</a:t>
            </a:r>
          </a:p>
          <a:p>
            <a:pPr marL="0" indent="0">
              <a:buNone/>
            </a:pPr>
            <a:endParaRPr lang="en-US" dirty="0">
              <a:solidFill>
                <a:schemeClr val="bg2">
                  <a:lumMod val="10000"/>
                </a:schemeClr>
              </a:solidFill>
            </a:endParaRPr>
          </a:p>
          <a:p>
            <a:pPr marL="0" indent="0">
              <a:buNone/>
            </a:pPr>
            <a:r>
              <a:rPr lang="en-US" dirty="0" smtClean="0">
                <a:solidFill>
                  <a:schemeClr val="bg2">
                    <a:lumMod val="10000"/>
                  </a:schemeClr>
                </a:solidFill>
              </a:rPr>
              <a:t>Ex: Asthma Action Plan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480855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4616" y="799140"/>
            <a:ext cx="7153275" cy="5305425"/>
          </a:xfrm>
          <a:prstGeom prst="rect">
            <a:avLst/>
          </a:prstGeom>
        </p:spPr>
      </p:pic>
      <p:sp>
        <p:nvSpPr>
          <p:cNvPr id="5" name="TextBox 4"/>
          <p:cNvSpPr txBox="1"/>
          <p:nvPr/>
        </p:nvSpPr>
        <p:spPr>
          <a:xfrm>
            <a:off x="868295" y="6104565"/>
            <a:ext cx="5801446" cy="261610"/>
          </a:xfrm>
          <a:prstGeom prst="rect">
            <a:avLst/>
          </a:prstGeom>
          <a:noFill/>
        </p:spPr>
        <p:txBody>
          <a:bodyPr wrap="square" rtlCol="0">
            <a:spAutoFit/>
          </a:bodyPr>
          <a:lstStyle/>
          <a:p>
            <a:r>
              <a:rPr lang="en-US" sz="1100" dirty="0">
                <a:hlinkClick r:id="rId4"/>
              </a:rPr>
              <a:t>https://getasthmahelp.org/images/aim-action-plan-adult-revised-3-2019.jpg</a:t>
            </a:r>
            <a:endParaRPr lang="en-US" sz="1100" dirty="0"/>
          </a:p>
        </p:txBody>
      </p:sp>
    </p:spTree>
    <p:extLst>
      <p:ext uri="{BB962C8B-B14F-4D97-AF65-F5344CB8AC3E}">
        <p14:creationId xmlns:p14="http://schemas.microsoft.com/office/powerpoint/2010/main" val="11937544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 Monitoring</a:t>
            </a:r>
            <a:endParaRPr lang="en-US" dirty="0"/>
          </a:p>
        </p:txBody>
      </p:sp>
      <p:pic>
        <p:nvPicPr>
          <p:cNvPr id="4" name="Content Placeholder 3"/>
          <p:cNvPicPr>
            <a:picLocks noGrp="1" noChangeAspect="1"/>
          </p:cNvPicPr>
          <p:nvPr>
            <p:ph idx="1"/>
          </p:nvPr>
        </p:nvPicPr>
        <p:blipFill>
          <a:blip r:embed="rId3"/>
          <a:stretch>
            <a:fillRect/>
          </a:stretch>
        </p:blipFill>
        <p:spPr>
          <a:xfrm>
            <a:off x="1229446" y="1306287"/>
            <a:ext cx="6189228" cy="4308702"/>
          </a:xfrm>
          <a:prstGeom prst="rect">
            <a:avLst/>
          </a:prstGeom>
        </p:spPr>
      </p:pic>
    </p:spTree>
    <p:extLst>
      <p:ext uri="{BB962C8B-B14F-4D97-AF65-F5344CB8AC3E}">
        <p14:creationId xmlns:p14="http://schemas.microsoft.com/office/powerpoint/2010/main" val="3519027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Action Planning</a:t>
            </a:r>
            <a:endParaRPr lang="en-US" dirty="0"/>
          </a:p>
        </p:txBody>
      </p:sp>
      <p:sp>
        <p:nvSpPr>
          <p:cNvPr id="3" name="Content Placeholder 2"/>
          <p:cNvSpPr>
            <a:spLocks noGrp="1"/>
          </p:cNvSpPr>
          <p:nvPr>
            <p:ph idx="1"/>
          </p:nvPr>
        </p:nvSpPr>
        <p:spPr/>
        <p:txBody>
          <a:bodyPr/>
          <a:lstStyle/>
          <a:p>
            <a:r>
              <a:rPr lang="en-US" dirty="0" smtClean="0">
                <a:solidFill>
                  <a:schemeClr val="bg2">
                    <a:lumMod val="10000"/>
                  </a:schemeClr>
                </a:solidFill>
              </a:rPr>
              <a:t>A structured conversation to help people make concrete action plans</a:t>
            </a:r>
          </a:p>
          <a:p>
            <a:r>
              <a:rPr lang="en-US" dirty="0" smtClean="0">
                <a:solidFill>
                  <a:schemeClr val="bg2">
                    <a:lumMod val="10000"/>
                  </a:schemeClr>
                </a:solidFill>
              </a:rPr>
              <a:t>Person centered approach</a:t>
            </a:r>
          </a:p>
          <a:p>
            <a:r>
              <a:rPr lang="en-US" dirty="0" smtClean="0">
                <a:solidFill>
                  <a:schemeClr val="bg2">
                    <a:lumMod val="10000"/>
                  </a:schemeClr>
                </a:solidFill>
              </a:rPr>
              <a:t>Based on the principles and practice of Motivational Interviewing</a:t>
            </a:r>
            <a:endParaRPr lang="en-US" dirty="0">
              <a:solidFill>
                <a:schemeClr val="bg2">
                  <a:lumMod val="10000"/>
                </a:schemeClr>
              </a:solidFill>
            </a:endParaRPr>
          </a:p>
        </p:txBody>
      </p:sp>
    </p:spTree>
    <p:extLst>
      <p:ext uri="{BB962C8B-B14F-4D97-AF65-F5344CB8AC3E}">
        <p14:creationId xmlns:p14="http://schemas.microsoft.com/office/powerpoint/2010/main" val="3202997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MICMT Statewide Self-Management Support </a:t>
            </a:r>
            <a:r>
              <a:rPr lang="en-US" dirty="0"/>
              <a:t>Course Post Test and Evaluation</a:t>
            </a:r>
          </a:p>
        </p:txBody>
      </p:sp>
      <p:sp>
        <p:nvSpPr>
          <p:cNvPr id="3" name="Content Placeholder 2"/>
          <p:cNvSpPr>
            <a:spLocks noGrp="1"/>
          </p:cNvSpPr>
          <p:nvPr>
            <p:ph idx="1"/>
          </p:nvPr>
        </p:nvSpPr>
        <p:spPr>
          <a:xfrm>
            <a:off x="628650" y="2093254"/>
            <a:ext cx="7886700" cy="3789984"/>
          </a:xfrm>
        </p:spPr>
        <p:txBody>
          <a:bodyPr/>
          <a:lstStyle/>
          <a:p>
            <a:pPr marL="0" indent="0">
              <a:buNone/>
            </a:pPr>
            <a:r>
              <a:rPr lang="en-US" sz="2400" dirty="0" smtClean="0">
                <a:solidFill>
                  <a:srgbClr val="000000"/>
                </a:solidFill>
              </a:rPr>
              <a:t>Logistics:</a:t>
            </a:r>
          </a:p>
          <a:p>
            <a:r>
              <a:rPr lang="en-US" sz="2000" dirty="0" smtClean="0">
                <a:solidFill>
                  <a:srgbClr val="000000"/>
                </a:solidFill>
              </a:rPr>
              <a:t>The MICMT SMS Statewide Post Test and evaluation is web based</a:t>
            </a:r>
          </a:p>
          <a:p>
            <a:r>
              <a:rPr lang="en-US" sz="2000" dirty="0" smtClean="0">
                <a:solidFill>
                  <a:srgbClr val="000000"/>
                </a:solidFill>
              </a:rPr>
              <a:t>A web link to the SMS Post Test and evaluation will be sent to you via the e-mail you provided during registration</a:t>
            </a:r>
          </a:p>
          <a:p>
            <a:r>
              <a:rPr lang="en-US" sz="2000" dirty="0" smtClean="0">
                <a:solidFill>
                  <a:srgbClr val="000000"/>
                </a:solidFill>
              </a:rPr>
              <a:t>Test Scoring</a:t>
            </a:r>
          </a:p>
          <a:p>
            <a:pPr lvl="1"/>
            <a:r>
              <a:rPr lang="en-US" sz="1800" dirty="0" smtClean="0">
                <a:solidFill>
                  <a:srgbClr val="000000"/>
                </a:solidFill>
              </a:rPr>
              <a:t>Occurs real-time when you submit your responses. You will receive Pass/Fail notification prior to closing the test</a:t>
            </a:r>
          </a:p>
          <a:p>
            <a:pPr lvl="1"/>
            <a:r>
              <a:rPr lang="en-US" sz="1800" dirty="0" smtClean="0">
                <a:solidFill>
                  <a:srgbClr val="000000"/>
                </a:solidFill>
              </a:rPr>
              <a:t>Upon achieving a passing test score, you will continue on to the evaluation</a:t>
            </a:r>
          </a:p>
          <a:p>
            <a:pPr lvl="1"/>
            <a:r>
              <a:rPr lang="en-US" sz="1800" dirty="0">
                <a:solidFill>
                  <a:srgbClr val="000000"/>
                </a:solidFill>
              </a:rPr>
              <a:t>Lastly an e-mail is sent to you with notification of MICMT SMS Course Post test “Pass” status</a:t>
            </a:r>
          </a:p>
          <a:p>
            <a:pPr lvl="1"/>
            <a:r>
              <a:rPr lang="en-US" sz="1800" dirty="0" smtClean="0">
                <a:solidFill>
                  <a:srgbClr val="000000"/>
                </a:solidFill>
              </a:rPr>
              <a:t>For Questions contact: </a:t>
            </a:r>
            <a:r>
              <a:rPr lang="en-US" sz="1800" b="1" dirty="0" smtClean="0">
                <a:hlinkClick r:id="rId3"/>
              </a:rPr>
              <a:t>micmt-requests@med.umich.edu</a:t>
            </a:r>
            <a:endParaRPr lang="en-US" sz="1800" b="1" dirty="0" smtClean="0"/>
          </a:p>
          <a:p>
            <a:pPr marL="457200" lvl="1" indent="0">
              <a:buNone/>
            </a:pPr>
            <a:endParaRPr lang="en-US" dirty="0"/>
          </a:p>
        </p:txBody>
      </p:sp>
    </p:spTree>
    <p:extLst>
      <p:ext uri="{BB962C8B-B14F-4D97-AF65-F5344CB8AC3E}">
        <p14:creationId xmlns:p14="http://schemas.microsoft.com/office/powerpoint/2010/main" val="27246203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Questions of Brief Action Planning</a:t>
            </a:r>
            <a:endParaRPr lang="en-US" dirty="0"/>
          </a:p>
        </p:txBody>
      </p:sp>
      <p:sp>
        <p:nvSpPr>
          <p:cNvPr id="3" name="Content Placeholder 2"/>
          <p:cNvSpPr>
            <a:spLocks noGrp="1"/>
          </p:cNvSpPr>
          <p:nvPr>
            <p:ph idx="1"/>
          </p:nvPr>
        </p:nvSpPr>
        <p:spPr/>
        <p:txBody>
          <a:bodyPr/>
          <a:lstStyle/>
          <a:p>
            <a:r>
              <a:rPr lang="en-US" sz="3600" dirty="0" smtClean="0">
                <a:solidFill>
                  <a:schemeClr val="bg2">
                    <a:lumMod val="10000"/>
                  </a:schemeClr>
                </a:solidFill>
              </a:rPr>
              <a:t>“</a:t>
            </a:r>
            <a:r>
              <a:rPr lang="en-US" dirty="0" smtClean="0">
                <a:solidFill>
                  <a:schemeClr val="bg2">
                    <a:lumMod val="10000"/>
                  </a:schemeClr>
                </a:solidFill>
              </a:rPr>
              <a:t>What, if anything, would you like to do for your  health in the next week or two</a:t>
            </a:r>
            <a:r>
              <a:rPr lang="en-US" dirty="0">
                <a:solidFill>
                  <a:schemeClr val="bg2">
                    <a:lumMod val="10000"/>
                  </a:schemeClr>
                </a:solidFill>
              </a:rPr>
              <a:t>?” </a:t>
            </a:r>
            <a:endParaRPr lang="en-US" dirty="0" smtClean="0">
              <a:solidFill>
                <a:schemeClr val="bg2">
                  <a:lumMod val="10000"/>
                </a:schemeClr>
              </a:solidFill>
            </a:endParaRPr>
          </a:p>
          <a:p>
            <a:r>
              <a:rPr lang="en-US" dirty="0" smtClean="0">
                <a:solidFill>
                  <a:schemeClr val="bg2">
                    <a:lumMod val="10000"/>
                  </a:schemeClr>
                </a:solidFill>
              </a:rPr>
              <a:t>“How </a:t>
            </a:r>
            <a:r>
              <a:rPr lang="en-US" dirty="0">
                <a:solidFill>
                  <a:schemeClr val="bg2">
                    <a:lumMod val="10000"/>
                  </a:schemeClr>
                </a:solidFill>
              </a:rPr>
              <a:t>confident or sure do you feel about carrying out your plan (on a scale from 0-10</a:t>
            </a:r>
            <a:r>
              <a:rPr lang="en-US" dirty="0" smtClean="0">
                <a:solidFill>
                  <a:schemeClr val="bg2">
                    <a:lumMod val="10000"/>
                  </a:schemeClr>
                </a:solidFill>
              </a:rPr>
              <a:t>)?”</a:t>
            </a:r>
          </a:p>
          <a:p>
            <a:r>
              <a:rPr lang="en-US" dirty="0" smtClean="0">
                <a:solidFill>
                  <a:schemeClr val="bg2">
                    <a:lumMod val="10000"/>
                  </a:schemeClr>
                </a:solidFill>
              </a:rPr>
              <a:t>“Would it be helpful to set up a time to check up on your plan?”</a:t>
            </a:r>
            <a:endParaRPr lang="en-US" dirty="0">
              <a:solidFill>
                <a:schemeClr val="bg2">
                  <a:lumMod val="10000"/>
                </a:schemeClr>
              </a:solidFill>
            </a:endParaRPr>
          </a:p>
          <a:p>
            <a:endParaRPr lang="en-US" sz="3600" dirty="0" smtClean="0"/>
          </a:p>
          <a:p>
            <a:endParaRPr lang="en-US" sz="3600" dirty="0"/>
          </a:p>
        </p:txBody>
      </p:sp>
    </p:spTree>
    <p:extLst>
      <p:ext uri="{BB962C8B-B14F-4D97-AF65-F5344CB8AC3E}">
        <p14:creationId xmlns:p14="http://schemas.microsoft.com/office/powerpoint/2010/main" val="64782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11" y="0"/>
            <a:ext cx="8539089" cy="1325563"/>
          </a:xfrm>
        </p:spPr>
        <p:txBody>
          <a:bodyPr/>
          <a:lstStyle/>
          <a:p>
            <a:r>
              <a:rPr lang="en-US" dirty="0" smtClean="0"/>
              <a:t>Brief Action Planning                             </a:t>
            </a:r>
            <a:r>
              <a:rPr lang="en-US" sz="2400" dirty="0" smtClean="0"/>
              <a:t>Activity #9*</a:t>
            </a:r>
            <a:r>
              <a:rPr lang="en-US" dirty="0" smtClean="0"/>
              <a:t/>
            </a:r>
            <a:br>
              <a:rPr lang="en-US" dirty="0" smtClean="0"/>
            </a:br>
            <a:r>
              <a:rPr lang="en-US" dirty="0" smtClean="0"/>
              <a:t/>
            </a:r>
            <a:br>
              <a:rPr lang="en-US" dirty="0" smtClean="0"/>
            </a:br>
            <a:r>
              <a:rPr lang="en-US" dirty="0" smtClean="0"/>
              <a:t>                                       </a:t>
            </a:r>
            <a:endParaRPr lang="en-US" sz="2400" dirty="0"/>
          </a:p>
        </p:txBody>
      </p:sp>
      <p:pic>
        <p:nvPicPr>
          <p:cNvPr id="4" name="Content Placeholder 3"/>
          <p:cNvPicPr>
            <a:picLocks noGrp="1" noChangeAspect="1"/>
          </p:cNvPicPr>
          <p:nvPr>
            <p:ph idx="1"/>
          </p:nvPr>
        </p:nvPicPr>
        <p:blipFill>
          <a:blip r:embed="rId3"/>
          <a:stretch>
            <a:fillRect/>
          </a:stretch>
        </p:blipFill>
        <p:spPr>
          <a:xfrm>
            <a:off x="948521" y="1025913"/>
            <a:ext cx="7246958" cy="4376081"/>
          </a:xfrm>
          <a:prstGeom prst="rect">
            <a:avLst/>
          </a:prstGeom>
        </p:spPr>
      </p:pic>
    </p:spTree>
    <p:extLst>
      <p:ext uri="{BB962C8B-B14F-4D97-AF65-F5344CB8AC3E}">
        <p14:creationId xmlns:p14="http://schemas.microsoft.com/office/powerpoint/2010/main" val="4572728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an Action Plan:</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2">
                    <a:lumMod val="10000"/>
                  </a:schemeClr>
                </a:solidFill>
              </a:rPr>
              <a:t>Something </a:t>
            </a:r>
            <a:r>
              <a:rPr lang="en-US" b="1" dirty="0" smtClean="0">
                <a:solidFill>
                  <a:schemeClr val="tx2">
                    <a:lumMod val="50000"/>
                    <a:lumOff val="50000"/>
                  </a:schemeClr>
                </a:solidFill>
              </a:rPr>
              <a:t>YOU </a:t>
            </a:r>
            <a:r>
              <a:rPr lang="en-US" b="1" dirty="0" smtClean="0"/>
              <a:t>want or decide to do</a:t>
            </a:r>
          </a:p>
          <a:p>
            <a:r>
              <a:rPr lang="en-US" dirty="0" smtClean="0">
                <a:solidFill>
                  <a:schemeClr val="bg2">
                    <a:lumMod val="10000"/>
                  </a:schemeClr>
                </a:solidFill>
              </a:rPr>
              <a:t>Achievable </a:t>
            </a:r>
          </a:p>
          <a:p>
            <a:r>
              <a:rPr lang="en-US" dirty="0" smtClean="0">
                <a:solidFill>
                  <a:schemeClr val="bg2">
                    <a:lumMod val="10000"/>
                  </a:schemeClr>
                </a:solidFill>
              </a:rPr>
              <a:t>Action Specific</a:t>
            </a:r>
            <a:r>
              <a:rPr lang="en-US" dirty="0" smtClean="0"/>
              <a:t>				</a:t>
            </a:r>
            <a:r>
              <a:rPr lang="en-US" b="1" dirty="0" smtClean="0">
                <a:solidFill>
                  <a:schemeClr val="tx2">
                    <a:lumMod val="50000"/>
                    <a:lumOff val="50000"/>
                  </a:schemeClr>
                </a:solidFill>
              </a:rPr>
              <a:t>Confidence of </a:t>
            </a:r>
          </a:p>
          <a:p>
            <a:r>
              <a:rPr lang="en-US" dirty="0" smtClean="0">
                <a:solidFill>
                  <a:schemeClr val="bg2">
                    <a:lumMod val="10000"/>
                  </a:schemeClr>
                </a:solidFill>
              </a:rPr>
              <a:t>Answers the questions:                         </a:t>
            </a:r>
            <a:r>
              <a:rPr lang="en-US" b="1" dirty="0" smtClean="0">
                <a:solidFill>
                  <a:schemeClr val="tx2">
                    <a:lumMod val="50000"/>
                    <a:lumOff val="50000"/>
                  </a:schemeClr>
                </a:solidFill>
              </a:rPr>
              <a:t>7 or more</a:t>
            </a:r>
          </a:p>
          <a:p>
            <a:pPr lvl="1"/>
            <a:r>
              <a:rPr lang="en-US" sz="2800" dirty="0" smtClean="0">
                <a:solidFill>
                  <a:schemeClr val="bg2">
                    <a:lumMod val="10000"/>
                  </a:schemeClr>
                </a:solidFill>
              </a:rPr>
              <a:t>What?</a:t>
            </a:r>
          </a:p>
          <a:p>
            <a:pPr lvl="1"/>
            <a:r>
              <a:rPr lang="en-US" sz="2800" dirty="0" smtClean="0">
                <a:solidFill>
                  <a:schemeClr val="bg2">
                    <a:lumMod val="10000"/>
                  </a:schemeClr>
                </a:solidFill>
              </a:rPr>
              <a:t>How much?</a:t>
            </a:r>
          </a:p>
          <a:p>
            <a:pPr lvl="1"/>
            <a:r>
              <a:rPr lang="en-US" sz="2800" dirty="0" smtClean="0">
                <a:solidFill>
                  <a:schemeClr val="bg2">
                    <a:lumMod val="10000"/>
                  </a:schemeClr>
                </a:solidFill>
              </a:rPr>
              <a:t>When?</a:t>
            </a:r>
          </a:p>
          <a:p>
            <a:pPr lvl="1"/>
            <a:r>
              <a:rPr lang="en-US" sz="2800" dirty="0" smtClean="0">
                <a:solidFill>
                  <a:schemeClr val="bg2">
                    <a:lumMod val="10000"/>
                  </a:schemeClr>
                </a:solidFill>
              </a:rPr>
              <a:t>How often?</a:t>
            </a:r>
            <a:endParaRPr lang="en-US" sz="2800" dirty="0">
              <a:solidFill>
                <a:schemeClr val="bg2">
                  <a:lumMod val="10000"/>
                </a:schemeClr>
              </a:solidFill>
            </a:endParaRPr>
          </a:p>
        </p:txBody>
      </p:sp>
      <p:sp>
        <p:nvSpPr>
          <p:cNvPr id="4" name="Right Arrow 3"/>
          <p:cNvSpPr/>
          <p:nvPr/>
        </p:nvSpPr>
        <p:spPr>
          <a:xfrm>
            <a:off x="5040726" y="3112034"/>
            <a:ext cx="116797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5988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a:t>
            </a:r>
            <a:r>
              <a:rPr lang="en-US" dirty="0" smtClean="0"/>
              <a:t>Goals                               </a:t>
            </a:r>
            <a:endParaRPr lang="en-US" dirty="0"/>
          </a:p>
        </p:txBody>
      </p:sp>
      <p:pic>
        <p:nvPicPr>
          <p:cNvPr id="6" name="Content Placeholder 5"/>
          <p:cNvPicPr>
            <a:picLocks noGrp="1" noChangeAspect="1"/>
          </p:cNvPicPr>
          <p:nvPr>
            <p:ph idx="1"/>
          </p:nvPr>
        </p:nvPicPr>
        <p:blipFill>
          <a:blip r:embed="rId2"/>
          <a:stretch>
            <a:fillRect/>
          </a:stretch>
        </p:blipFill>
        <p:spPr>
          <a:xfrm>
            <a:off x="457200" y="1600200"/>
            <a:ext cx="8229600" cy="4076005"/>
          </a:xfrm>
          <a:prstGeom prst="rect">
            <a:avLst/>
          </a:prstGeom>
        </p:spPr>
      </p:pic>
    </p:spTree>
    <p:extLst>
      <p:ext uri="{BB962C8B-B14F-4D97-AF65-F5344CB8AC3E}">
        <p14:creationId xmlns:p14="http://schemas.microsoft.com/office/powerpoint/2010/main" val="34395695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Back Video</a:t>
            </a:r>
            <a:endParaRPr lang="en-US" dirty="0"/>
          </a:p>
        </p:txBody>
      </p:sp>
      <p:sp>
        <p:nvSpPr>
          <p:cNvPr id="3" name="Content Placeholder 2"/>
          <p:cNvSpPr>
            <a:spLocks noGrp="1"/>
          </p:cNvSpPr>
          <p:nvPr>
            <p:ph idx="1"/>
          </p:nvPr>
        </p:nvSpPr>
        <p:spPr/>
        <p:txBody>
          <a:bodyPr/>
          <a:lstStyle/>
          <a:p>
            <a:r>
              <a:rPr lang="en-US" dirty="0">
                <a:hlinkClick r:id="rId2"/>
              </a:rPr>
              <a:t>https://www.youtube.com/watch?v=bzpJJYF_tKY</a:t>
            </a:r>
            <a:endParaRPr lang="en-US" dirty="0"/>
          </a:p>
        </p:txBody>
      </p:sp>
    </p:spTree>
    <p:extLst>
      <p:ext uri="{BB962C8B-B14F-4D97-AF65-F5344CB8AC3E}">
        <p14:creationId xmlns:p14="http://schemas.microsoft.com/office/powerpoint/2010/main" val="41397186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Teach back</a:t>
            </a:r>
            <a:endParaRPr lang="en-US" dirty="0"/>
          </a:p>
        </p:txBody>
      </p:sp>
      <p:sp>
        <p:nvSpPr>
          <p:cNvPr id="3" name="Content Placeholder 2"/>
          <p:cNvSpPr>
            <a:spLocks noGrp="1"/>
          </p:cNvSpPr>
          <p:nvPr>
            <p:ph idx="1"/>
          </p:nvPr>
        </p:nvSpPr>
        <p:spPr>
          <a:xfrm>
            <a:off x="628650" y="1742520"/>
            <a:ext cx="7886700" cy="3789984"/>
          </a:xfrm>
        </p:spPr>
        <p:txBody>
          <a:bodyPr/>
          <a:lstStyle/>
          <a:p>
            <a:r>
              <a:rPr lang="en-US" dirty="0" smtClean="0">
                <a:solidFill>
                  <a:schemeClr val="bg2">
                    <a:lumMod val="10000"/>
                  </a:schemeClr>
                </a:solidFill>
              </a:rPr>
              <a:t>Teach back is not a test of a patient’s knowledge. It’s a test of how well you explained the concept.</a:t>
            </a:r>
          </a:p>
          <a:p>
            <a:r>
              <a:rPr lang="en-US" dirty="0" smtClean="0">
                <a:solidFill>
                  <a:schemeClr val="bg2">
                    <a:lumMod val="10000"/>
                  </a:schemeClr>
                </a:solidFill>
              </a:rPr>
              <a:t>Chunk and Check</a:t>
            </a:r>
          </a:p>
          <a:p>
            <a:r>
              <a:rPr lang="en-US" dirty="0" smtClean="0">
                <a:solidFill>
                  <a:schemeClr val="bg2">
                    <a:lumMod val="10000"/>
                  </a:schemeClr>
                </a:solidFill>
              </a:rPr>
              <a:t>Clarify and check again</a:t>
            </a:r>
          </a:p>
          <a:p>
            <a:r>
              <a:rPr lang="en-US" dirty="0" smtClean="0">
                <a:solidFill>
                  <a:schemeClr val="bg2">
                    <a:lumMod val="10000"/>
                  </a:schemeClr>
                </a:solidFill>
              </a:rPr>
              <a:t>Use the show-me method</a:t>
            </a:r>
          </a:p>
          <a:p>
            <a:r>
              <a:rPr lang="en-US" dirty="0" smtClean="0">
                <a:solidFill>
                  <a:schemeClr val="bg2">
                    <a:lumMod val="10000"/>
                  </a:schemeClr>
                </a:solidFill>
              </a:rPr>
              <a:t>Ask open ended questions</a:t>
            </a:r>
          </a:p>
          <a:p>
            <a:r>
              <a:rPr lang="en-US" dirty="0" smtClean="0">
                <a:solidFill>
                  <a:schemeClr val="bg2">
                    <a:lumMod val="10000"/>
                  </a:schemeClr>
                </a:solidFill>
              </a:rPr>
              <a:t>Ask the patient to explain back using their own words</a:t>
            </a:r>
            <a:endParaRPr lang="en-US" dirty="0">
              <a:solidFill>
                <a:schemeClr val="bg2">
                  <a:lumMod val="10000"/>
                </a:schemeClr>
              </a:solidFill>
            </a:endParaRPr>
          </a:p>
        </p:txBody>
      </p:sp>
      <p:sp>
        <p:nvSpPr>
          <p:cNvPr id="5" name="TextBox 4"/>
          <p:cNvSpPr txBox="1"/>
          <p:nvPr/>
        </p:nvSpPr>
        <p:spPr>
          <a:xfrm>
            <a:off x="814508" y="5532504"/>
            <a:ext cx="6231751" cy="461665"/>
          </a:xfrm>
          <a:prstGeom prst="rect">
            <a:avLst/>
          </a:prstGeom>
          <a:noFill/>
        </p:spPr>
        <p:txBody>
          <a:bodyPr wrap="square" rtlCol="0">
            <a:spAutoFit/>
          </a:bodyPr>
          <a:lstStyle/>
          <a:p>
            <a:r>
              <a:rPr lang="en-US" sz="1200" dirty="0">
                <a:hlinkClick r:id="rId2"/>
              </a:rPr>
              <a:t>https://www.ahrq.gov/professionals/quality-patient-safety/quality-resources/tools/literacy-toolkit/healthlittoolkit2-tool5.html</a:t>
            </a:r>
            <a:endParaRPr lang="en-US" sz="1200" dirty="0"/>
          </a:p>
        </p:txBody>
      </p:sp>
    </p:spTree>
    <p:extLst>
      <p:ext uri="{BB962C8B-B14F-4D97-AF65-F5344CB8AC3E}">
        <p14:creationId xmlns:p14="http://schemas.microsoft.com/office/powerpoint/2010/main" val="26448424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Back Video</a:t>
            </a:r>
            <a:endParaRPr lang="en-US" dirty="0"/>
          </a:p>
        </p:txBody>
      </p:sp>
      <p:sp>
        <p:nvSpPr>
          <p:cNvPr id="3" name="Content Placeholder 2"/>
          <p:cNvSpPr>
            <a:spLocks noGrp="1"/>
          </p:cNvSpPr>
          <p:nvPr>
            <p:ph idx="1"/>
          </p:nvPr>
        </p:nvSpPr>
        <p:spPr/>
        <p:txBody>
          <a:bodyPr/>
          <a:lstStyle/>
          <a:p>
            <a:r>
              <a:rPr lang="en-US" dirty="0">
                <a:hlinkClick r:id="rId2"/>
              </a:rPr>
              <a:t>https://vimeo.com/48471644</a:t>
            </a:r>
            <a:endParaRPr lang="en-US" dirty="0"/>
          </a:p>
        </p:txBody>
      </p:sp>
    </p:spTree>
    <p:extLst>
      <p:ext uri="{BB962C8B-B14F-4D97-AF65-F5344CB8AC3E}">
        <p14:creationId xmlns:p14="http://schemas.microsoft.com/office/powerpoint/2010/main" val="8119889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ABE24-1791-4745-A456-B3A4534D3625}"/>
              </a:ext>
            </a:extLst>
          </p:cNvPr>
          <p:cNvSpPr>
            <a:spLocks noGrp="1"/>
          </p:cNvSpPr>
          <p:nvPr>
            <p:ph type="title"/>
          </p:nvPr>
        </p:nvSpPr>
        <p:spPr/>
        <p:txBody>
          <a:bodyPr/>
          <a:lstStyle/>
          <a:p>
            <a:r>
              <a:rPr lang="en-US" dirty="0" smtClean="0"/>
              <a:t>Ask – Tell – Ask                            </a:t>
            </a:r>
            <a:endParaRPr lang="en-US" dirty="0"/>
          </a:p>
        </p:txBody>
      </p:sp>
      <p:sp>
        <p:nvSpPr>
          <p:cNvPr id="4" name="Content Placeholder 3">
            <a:extLst>
              <a:ext uri="{FF2B5EF4-FFF2-40B4-BE49-F238E27FC236}">
                <a16:creationId xmlns:a16="http://schemas.microsoft.com/office/drawing/2014/main" id="{83AE7228-DC0B-DA44-971D-804312F0CC10}"/>
              </a:ext>
            </a:extLst>
          </p:cNvPr>
          <p:cNvSpPr>
            <a:spLocks noGrp="1"/>
          </p:cNvSpPr>
          <p:nvPr>
            <p:ph idx="1"/>
          </p:nvPr>
        </p:nvSpPr>
        <p:spPr/>
        <p:txBody>
          <a:bodyPr/>
          <a:lstStyle/>
          <a:p>
            <a:r>
              <a:rPr lang="en-US" dirty="0">
                <a:hlinkClick r:id="rId3"/>
              </a:rPr>
              <a:t>https://vimeo.com/85555368</a:t>
            </a:r>
            <a:endParaRPr lang="en-US" dirty="0"/>
          </a:p>
        </p:txBody>
      </p:sp>
    </p:spTree>
    <p:extLst>
      <p:ext uri="{BB962C8B-B14F-4D97-AF65-F5344CB8AC3E}">
        <p14:creationId xmlns:p14="http://schemas.microsoft.com/office/powerpoint/2010/main" val="19599107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Completed:               </a:t>
            </a:r>
            <a:r>
              <a:rPr lang="en-US" sz="2400" dirty="0" smtClean="0"/>
              <a:t>Activity 10*</a:t>
            </a:r>
            <a:endParaRPr lang="en-US" sz="2400" dirty="0"/>
          </a:p>
        </p:txBody>
      </p:sp>
      <p:sp>
        <p:nvSpPr>
          <p:cNvPr id="3" name="Content Placeholder 2"/>
          <p:cNvSpPr>
            <a:spLocks noGrp="1"/>
          </p:cNvSpPr>
          <p:nvPr>
            <p:ph idx="1"/>
          </p:nvPr>
        </p:nvSpPr>
        <p:spPr/>
        <p:txBody>
          <a:bodyPr/>
          <a:lstStyle/>
          <a:p>
            <a:pPr marL="0" indent="0">
              <a:buNone/>
            </a:pPr>
            <a:endParaRPr lang="en-US" sz="2400" b="1" dirty="0"/>
          </a:p>
        </p:txBody>
      </p:sp>
    </p:spTree>
    <p:extLst>
      <p:ext uri="{BB962C8B-B14F-4D97-AF65-F5344CB8AC3E}">
        <p14:creationId xmlns:p14="http://schemas.microsoft.com/office/powerpoint/2010/main" val="38667145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dirty="0" smtClean="0">
                <a:solidFill>
                  <a:schemeClr val="accent2"/>
                </a:solidFill>
              </a:rPr>
              <a:t>What if my patient hasn’t followed his/her action plan?</a:t>
            </a:r>
            <a:endParaRPr lang="en-US" sz="3600" dirty="0">
              <a:solidFill>
                <a:schemeClr val="accent2"/>
              </a:solidFill>
            </a:endParaRPr>
          </a:p>
        </p:txBody>
      </p:sp>
    </p:spTree>
    <p:extLst>
      <p:ext uri="{BB962C8B-B14F-4D97-AF65-F5344CB8AC3E}">
        <p14:creationId xmlns:p14="http://schemas.microsoft.com/office/powerpoint/2010/main" val="2366401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13977</TotalTime>
  <Words>9580</Words>
  <Application>Microsoft Office PowerPoint</Application>
  <PresentationFormat>On-screen Show (4:3)</PresentationFormat>
  <Paragraphs>1194</Paragraphs>
  <Slides>148</Slides>
  <Notes>64</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148</vt:i4>
      </vt:variant>
    </vt:vector>
  </HeadingPairs>
  <TitlesOfParts>
    <vt:vector size="168" baseType="lpstr">
      <vt:lpstr>ＭＳ Ｐゴシック</vt:lpstr>
      <vt:lpstr>Arial</vt:lpstr>
      <vt:lpstr>Arial Black</vt:lpstr>
      <vt:lpstr>Berlin Sans FB</vt:lpstr>
      <vt:lpstr>Bodoni MT</vt:lpstr>
      <vt:lpstr>Calibri</vt:lpstr>
      <vt:lpstr>Calibri Light</vt:lpstr>
      <vt:lpstr>Cooper Black</vt:lpstr>
      <vt:lpstr>Copperplate Gothic Bold</vt:lpstr>
      <vt:lpstr>Gill Sans MT</vt:lpstr>
      <vt:lpstr>Gotham Book</vt:lpstr>
      <vt:lpstr>Monotype Sorts</vt:lpstr>
      <vt:lpstr>Symbol</vt:lpstr>
      <vt:lpstr>Tahoma</vt:lpstr>
      <vt:lpstr>Times New Roman</vt:lpstr>
      <vt:lpstr>Univers LT Std 57 Cn</vt:lpstr>
      <vt:lpstr>Wingdings</vt:lpstr>
      <vt:lpstr>Title Master</vt:lpstr>
      <vt:lpstr>Section Master</vt:lpstr>
      <vt:lpstr>Content Master</vt:lpstr>
      <vt:lpstr>Self-Management Support Training</vt:lpstr>
      <vt:lpstr>Welcome!</vt:lpstr>
      <vt:lpstr>Today’s Agenda</vt:lpstr>
      <vt:lpstr>PowerPoint Presentation</vt:lpstr>
      <vt:lpstr>Learning Objectives: </vt:lpstr>
      <vt:lpstr>Michigan Institute for Care Management and Transformation (MICMT)</vt:lpstr>
      <vt:lpstr>MICMT Team Members</vt:lpstr>
      <vt:lpstr>PowerPoint Presentation</vt:lpstr>
      <vt:lpstr>MICMT Statewide Self-Management Support Course Post Test and Evaluation</vt:lpstr>
      <vt:lpstr>Statewide Self-Management Support (SMS) Course Completion</vt:lpstr>
      <vt:lpstr>Statewide Self-Management Support (SMS) Course Completion</vt:lpstr>
      <vt:lpstr>Introductions:                                </vt:lpstr>
      <vt:lpstr> INTROSPECTION EXERCISE  Activity #1*</vt:lpstr>
      <vt:lpstr>PowerPoint Presentation</vt:lpstr>
      <vt:lpstr>Learning Objectives:</vt:lpstr>
      <vt:lpstr>PowerPoint Presentation</vt:lpstr>
      <vt:lpstr>Video</vt:lpstr>
      <vt:lpstr>Self-Management</vt:lpstr>
      <vt:lpstr>The 6 principles of Self-Management The Flinders Model</vt:lpstr>
      <vt:lpstr>What is self-management support?</vt:lpstr>
      <vt:lpstr>PowerPoint Presentation</vt:lpstr>
      <vt:lpstr>PowerPoint Presentation</vt:lpstr>
      <vt:lpstr>PowerPoint Presentation</vt:lpstr>
      <vt:lpstr>Learning Objective:</vt:lpstr>
      <vt:lpstr>PowerPoint Presentation</vt:lpstr>
      <vt:lpstr>What Patients with Chronic Illnesses Need</vt:lpstr>
      <vt:lpstr>What distinguishes good chronic illness care from usual care?</vt:lpstr>
      <vt:lpstr>PowerPoint Presentation</vt:lpstr>
      <vt:lpstr>What characterizes a “prepared” practice team?</vt:lpstr>
      <vt:lpstr>PowerPoint Presentation</vt:lpstr>
      <vt:lpstr>PowerPoint Presentation</vt:lpstr>
      <vt:lpstr>PowerPoint Presentation</vt:lpstr>
      <vt:lpstr>Ruler Line Up           Activity #2</vt:lpstr>
      <vt:lpstr> Learning Objectives:   </vt:lpstr>
      <vt:lpstr>PowerPoint Presentation</vt:lpstr>
      <vt:lpstr>PowerPoint Presentation</vt:lpstr>
      <vt:lpstr>PowerPoint Presentation</vt:lpstr>
      <vt:lpstr>Why don’t people just do what they should?  </vt:lpstr>
      <vt:lpstr>PowerPoint Presentation</vt:lpstr>
      <vt:lpstr>Motivational Interviewing and Behavior Change</vt:lpstr>
      <vt:lpstr>Roll with Resistance</vt:lpstr>
      <vt:lpstr>PowerPoint Presentation</vt:lpstr>
      <vt:lpstr>MI Interviewing Strategies/Skills</vt:lpstr>
      <vt:lpstr>Open Ended Questions Activity…..</vt:lpstr>
      <vt:lpstr>Asking Questions</vt:lpstr>
      <vt:lpstr>Explore --- Offer --- Explore</vt:lpstr>
      <vt:lpstr>Affirmations</vt:lpstr>
      <vt:lpstr>       </vt:lpstr>
      <vt:lpstr>PowerPoint Presentation</vt:lpstr>
      <vt:lpstr>Reflections </vt:lpstr>
      <vt:lpstr>PowerPoint Presentation</vt:lpstr>
      <vt:lpstr>PowerPoint Presentation</vt:lpstr>
      <vt:lpstr>PowerPoint Presentation</vt:lpstr>
      <vt:lpstr>                                                      Activity #5* Reflections Practice </vt:lpstr>
      <vt:lpstr>Summaries</vt:lpstr>
      <vt:lpstr>PowerPoint Presentation</vt:lpstr>
      <vt:lpstr>PowerPoint Presentation</vt:lpstr>
      <vt:lpstr>Video – TV example</vt:lpstr>
      <vt:lpstr>2 Reflections to every question </vt:lpstr>
      <vt:lpstr>Virginia Reel</vt:lpstr>
      <vt:lpstr>PowerPoint Presentation</vt:lpstr>
      <vt:lpstr>Guiding Through Change Talk                                                       Activity #7</vt:lpstr>
      <vt:lpstr>PowerPoint Presentation</vt:lpstr>
      <vt:lpstr>PowerPoint Presentation</vt:lpstr>
      <vt:lpstr>Responding to Change Talk</vt:lpstr>
      <vt:lpstr>Enhancing Patient Confidence</vt:lpstr>
      <vt:lpstr>Readiness Ruler:</vt:lpstr>
      <vt:lpstr> Video Examples       Activity #8* </vt:lpstr>
      <vt:lpstr>PowerPoint Presentation</vt:lpstr>
      <vt:lpstr>4 Broad Processes of MI</vt:lpstr>
      <vt:lpstr>PowerPoint Presentation</vt:lpstr>
      <vt:lpstr>PowerPoint Presentation</vt:lpstr>
      <vt:lpstr>PowerPoint Presentation</vt:lpstr>
      <vt:lpstr>PowerPoint Presentation</vt:lpstr>
      <vt:lpstr>Stages of Behavior Change: Transtheoretical model</vt:lpstr>
      <vt:lpstr>Stages of Change                      </vt:lpstr>
      <vt:lpstr>Planned Visits </vt:lpstr>
      <vt:lpstr> </vt:lpstr>
      <vt:lpstr>Learning Objective:  </vt:lpstr>
      <vt:lpstr>Team Based Care and Self-Management Support</vt:lpstr>
      <vt:lpstr>PowerPoint Presentation</vt:lpstr>
      <vt:lpstr>Health Coaching </vt:lpstr>
      <vt:lpstr>PowerPoint Presentation</vt:lpstr>
      <vt:lpstr>Learning Objectives:</vt:lpstr>
      <vt:lpstr>Health Behavior Change</vt:lpstr>
      <vt:lpstr>PowerPoint Presentation</vt:lpstr>
      <vt:lpstr>PowerPoint Presentation</vt:lpstr>
      <vt:lpstr>Self - Monitoring</vt:lpstr>
      <vt:lpstr>Brief Action Planning</vt:lpstr>
      <vt:lpstr>3 Questions of Brief Action Planning</vt:lpstr>
      <vt:lpstr>Brief Action Planning                             Activity #9*                                         </vt:lpstr>
      <vt:lpstr>Parts of an Action Plan:</vt:lpstr>
      <vt:lpstr>SMART Goals                               </vt:lpstr>
      <vt:lpstr>Teach Back Video</vt:lpstr>
      <vt:lpstr> Teach back</vt:lpstr>
      <vt:lpstr>Teach Back Video</vt:lpstr>
      <vt:lpstr>Ask – Tell – Ask                            </vt:lpstr>
      <vt:lpstr>Action Plan Completed:               Activity 10*</vt:lpstr>
      <vt:lpstr>PowerPoint Presentation</vt:lpstr>
      <vt:lpstr>Barriers to Self Management  </vt:lpstr>
      <vt:lpstr>Problem Solving </vt:lpstr>
      <vt:lpstr>The Problem</vt:lpstr>
      <vt:lpstr>The Solution:</vt:lpstr>
      <vt:lpstr>Steps of Problem Solving</vt:lpstr>
      <vt:lpstr>PowerPoint Presentation</vt:lpstr>
      <vt:lpstr>PowerPoint Presentation</vt:lpstr>
      <vt:lpstr>Follow-Up with Action Planning               </vt:lpstr>
      <vt:lpstr>Case Study – Jim                   Activity #11A &amp; B*</vt:lpstr>
      <vt:lpstr>PowerPoint Presentation</vt:lpstr>
      <vt:lpstr>Objectives</vt:lpstr>
      <vt:lpstr>Key Topics</vt:lpstr>
      <vt:lpstr>Payment and Value Model</vt:lpstr>
      <vt:lpstr>The Value of Care Management:  a Practice Perspective</vt:lpstr>
      <vt:lpstr>The Value of Care Management: a Payer Perspective</vt:lpstr>
      <vt:lpstr>PowerPoint Presentation</vt:lpstr>
      <vt:lpstr>G9001 – Comprehensive Assessment</vt:lpstr>
      <vt:lpstr>G9001 </vt:lpstr>
      <vt:lpstr>G9002 – Face to Face Visit</vt:lpstr>
      <vt:lpstr>G9001 vs. G9002</vt:lpstr>
      <vt:lpstr>G9007 – Team Conference</vt:lpstr>
      <vt:lpstr>Phone Service Codes – 98966, 98967,98968</vt:lpstr>
      <vt:lpstr>PowerPoint Presentation</vt:lpstr>
      <vt:lpstr>Activity / Billing Progress Reports</vt:lpstr>
      <vt:lpstr>Common Outcomes Goals</vt:lpstr>
      <vt:lpstr>Outcomes Goals – Be Part of the Strategy</vt:lpstr>
      <vt:lpstr>Sustainability Model</vt:lpstr>
      <vt:lpstr>What is sustainability?</vt:lpstr>
      <vt:lpstr>How can you help make your service  sustainable?</vt:lpstr>
      <vt:lpstr>Is a minimum of 8-10 codes in a day feasible??</vt:lpstr>
      <vt:lpstr>Billing Examples</vt:lpstr>
      <vt:lpstr>Before we start…                         Activity #12</vt:lpstr>
      <vt:lpstr>High Risk Patient</vt:lpstr>
      <vt:lpstr>Face to Face Visit and Follow Up Care Plan</vt:lpstr>
      <vt:lpstr>Coordination of Care</vt:lpstr>
      <vt:lpstr>Gaps in Care</vt:lpstr>
      <vt:lpstr>Interdisciplinary Team</vt:lpstr>
      <vt:lpstr>Advance Directives </vt:lpstr>
      <vt:lpstr>Reducing ED visits</vt:lpstr>
      <vt:lpstr>Phone Service</vt:lpstr>
      <vt:lpstr>Patient Visit – Face to Face</vt:lpstr>
      <vt:lpstr>G/CPT Billing Code Resources – Care Management Services  </vt:lpstr>
      <vt:lpstr>Medicare Billing</vt:lpstr>
      <vt:lpstr>FINAL STEP  of Training:            Activity#13*</vt:lpstr>
      <vt:lpstr>MICMT Statewide Self-Management Support Course Post Test and Evaluation</vt:lpstr>
      <vt:lpstr>Statewide Self-Management Support (SMS) Course Completion</vt:lpstr>
      <vt:lpstr>Statewide Self-Management Support  (SMS) Course Completion</vt:lpstr>
      <vt:lpstr>THANK YOU!!</vt:lpstr>
      <vt:lpstr>Bibliography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Herold</dc:creator>
  <cp:lastModifiedBy>Johnson, Scott</cp:lastModifiedBy>
  <cp:revision>454</cp:revision>
  <cp:lastPrinted>2019-08-20T13:49:12Z</cp:lastPrinted>
  <dcterms:created xsi:type="dcterms:W3CDTF">2019-03-13T14:33:36Z</dcterms:created>
  <dcterms:modified xsi:type="dcterms:W3CDTF">2019-09-23T15:54:28Z</dcterms:modified>
</cp:coreProperties>
</file>