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85" r:id="rId3"/>
    <p:sldMasterId id="2147483708" r:id="rId4"/>
    <p:sldMasterId id="2147483724" r:id="rId5"/>
    <p:sldMasterId id="2147483742" r:id="rId6"/>
    <p:sldMasterId id="2147483759" r:id="rId7"/>
  </p:sldMasterIdLst>
  <p:notesMasterIdLst>
    <p:notesMasterId r:id="rId36"/>
  </p:notesMasterIdLst>
  <p:sldIdLst>
    <p:sldId id="802" r:id="rId8"/>
    <p:sldId id="261" r:id="rId9"/>
    <p:sldId id="664" r:id="rId10"/>
    <p:sldId id="798" r:id="rId11"/>
    <p:sldId id="618" r:id="rId12"/>
    <p:sldId id="808" r:id="rId13"/>
    <p:sldId id="674" r:id="rId14"/>
    <p:sldId id="281" r:id="rId15"/>
    <p:sldId id="271" r:id="rId16"/>
    <p:sldId id="334" r:id="rId17"/>
    <p:sldId id="263" r:id="rId18"/>
    <p:sldId id="817" r:id="rId19"/>
    <p:sldId id="804" r:id="rId20"/>
    <p:sldId id="298" r:id="rId21"/>
    <p:sldId id="800" r:id="rId22"/>
    <p:sldId id="814" r:id="rId23"/>
    <p:sldId id="809" r:id="rId24"/>
    <p:sldId id="683" r:id="rId25"/>
    <p:sldId id="668" r:id="rId26"/>
    <p:sldId id="542" r:id="rId27"/>
    <p:sldId id="543" r:id="rId28"/>
    <p:sldId id="813" r:id="rId29"/>
    <p:sldId id="805" r:id="rId30"/>
    <p:sldId id="810" r:id="rId31"/>
    <p:sldId id="811" r:id="rId32"/>
    <p:sldId id="812" r:id="rId33"/>
    <p:sldId id="803" r:id="rId34"/>
    <p:sldId id="29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578EDF-D38F-3243-0692-10C2D3416B56}" name="Erika Perpich" initials="EP" userId="S-1-5-21-3212689544-1387828375-1468663981-1156" providerId="AD"/>
  <p188:author id="{FE1010E6-4BC1-770F-BF10-1AA4F9BE18EA}" name="Wietzke, Julie" initials="WJ" userId="S::jwietzke@med.umich.edu::4640cfd2-44b8-47a5-a57f-133051c541cb" providerId="AD"/>
  <p188:author id="{B8F337E7-9A69-111C-3516-09CBE8260249}" name="Majcher, Alicia" initials="MA" userId="S::majchera@med.umich.edu::ae985191-e9d7-4577-a641-1e74804bef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87209" autoAdjust="0"/>
  </p:normalViewPr>
  <p:slideViewPr>
    <p:cSldViewPr snapToGrid="0">
      <p:cViewPr varScale="1">
        <p:scale>
          <a:sx n="140" d="100"/>
          <a:sy n="140" d="100"/>
        </p:scale>
        <p:origin x="956" y="92"/>
      </p:cViewPr>
      <p:guideLst/>
    </p:cSldViewPr>
  </p:slideViewPr>
  <p:notesTextViewPr>
    <p:cViewPr>
      <p:scale>
        <a:sx n="3" d="2"/>
        <a:sy n="3" d="2"/>
      </p:scale>
      <p:origin x="0" y="0"/>
    </p:cViewPr>
  </p:notesTextViewPr>
  <p:sorterViewPr>
    <p:cViewPr varScale="1">
      <p:scale>
        <a:sx n="100" d="100"/>
        <a:sy n="100" d="100"/>
      </p:scale>
      <p:origin x="0" y="-28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ata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38994B-FB2C-4990-AF4E-361C9C4D77B9}"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CBE278C4-98AE-4468-852D-CFDD1EFB5928}">
      <dgm:prSet phldrT="[Text]" phldr="1"/>
      <dgm:spPr/>
      <dgm:t>
        <a:bodyPr/>
        <a:lstStyle/>
        <a:p>
          <a:pPr algn="ctr"/>
          <a:endParaRPr lang="en-US" dirty="0">
            <a:noFill/>
          </a:endParaRPr>
        </a:p>
      </dgm:t>
    </dgm:pt>
    <dgm:pt modelId="{29D7F90D-DC63-4796-9C12-67E6CE72E3A9}" type="parTrans" cxnId="{EF9F3E83-6E79-4C51-8B90-641BEA5B3B07}">
      <dgm:prSet/>
      <dgm:spPr/>
      <dgm:t>
        <a:bodyPr/>
        <a:lstStyle/>
        <a:p>
          <a:pPr algn="ctr"/>
          <a:endParaRPr lang="en-US"/>
        </a:p>
      </dgm:t>
    </dgm:pt>
    <dgm:pt modelId="{DED62188-D7EB-459F-96FA-67E3D1AECEF0}" type="sibTrans" cxnId="{EF9F3E83-6E79-4C51-8B90-641BEA5B3B07}">
      <dgm:prSet/>
      <dgm:spPr/>
      <dgm:t>
        <a:bodyPr/>
        <a:lstStyle/>
        <a:p>
          <a:pPr algn="ctr"/>
          <a:endParaRPr lang="en-US"/>
        </a:p>
      </dgm:t>
    </dgm:pt>
    <dgm:pt modelId="{1D523CB2-0E39-4BAB-A3A0-7026E4F5E028}">
      <dgm:prSet phldrT="[Text]" phldr="1"/>
      <dgm:spPr/>
      <dgm:t>
        <a:bodyPr/>
        <a:lstStyle/>
        <a:p>
          <a:pPr algn="ctr"/>
          <a:endParaRPr lang="en-US" dirty="0">
            <a:noFill/>
          </a:endParaRPr>
        </a:p>
      </dgm:t>
    </dgm:pt>
    <dgm:pt modelId="{651A59BB-5962-46E4-8D94-967DF044D3F2}" type="parTrans" cxnId="{1443A78D-3BB4-4D1B-A416-3FC9FD01F0C4}">
      <dgm:prSet/>
      <dgm:spPr/>
      <dgm:t>
        <a:bodyPr/>
        <a:lstStyle/>
        <a:p>
          <a:pPr algn="ctr"/>
          <a:endParaRPr lang="en-US"/>
        </a:p>
      </dgm:t>
    </dgm:pt>
    <dgm:pt modelId="{DB2DD626-49E1-457C-8F00-DE4F47BE5C96}" type="sibTrans" cxnId="{1443A78D-3BB4-4D1B-A416-3FC9FD01F0C4}">
      <dgm:prSet/>
      <dgm:spPr/>
      <dgm:t>
        <a:bodyPr/>
        <a:lstStyle/>
        <a:p>
          <a:pPr algn="ctr"/>
          <a:endParaRPr lang="en-US"/>
        </a:p>
      </dgm:t>
    </dgm:pt>
    <dgm:pt modelId="{AA031EAF-2718-4945-A8F0-03A8C6755E2A}">
      <dgm:prSet phldrT="[Text]" phldr="1"/>
      <dgm:spPr/>
      <dgm:t>
        <a:bodyPr/>
        <a:lstStyle/>
        <a:p>
          <a:pPr algn="ctr"/>
          <a:endParaRPr lang="en-US" dirty="0">
            <a:noFill/>
          </a:endParaRPr>
        </a:p>
      </dgm:t>
    </dgm:pt>
    <dgm:pt modelId="{31A5AF3C-E134-4DB6-91AD-C86EB1C42D17}" type="parTrans" cxnId="{8DD0AF98-9F91-4218-89A4-39E6D9FB50C5}">
      <dgm:prSet/>
      <dgm:spPr/>
      <dgm:t>
        <a:bodyPr/>
        <a:lstStyle/>
        <a:p>
          <a:pPr algn="ctr"/>
          <a:endParaRPr lang="en-US"/>
        </a:p>
      </dgm:t>
    </dgm:pt>
    <dgm:pt modelId="{B8F81985-97ED-4D41-80E7-D0FFFC5D4294}" type="sibTrans" cxnId="{8DD0AF98-9F91-4218-89A4-39E6D9FB50C5}">
      <dgm:prSet/>
      <dgm:spPr/>
      <dgm:t>
        <a:bodyPr/>
        <a:lstStyle/>
        <a:p>
          <a:pPr algn="ctr"/>
          <a:endParaRPr lang="en-US"/>
        </a:p>
      </dgm:t>
    </dgm:pt>
    <dgm:pt modelId="{1C0B0891-7176-4442-AD69-F658BB7B7BF6}">
      <dgm:prSet phldrT="[Text]" phldr="1"/>
      <dgm:spPr/>
      <dgm:t>
        <a:bodyPr/>
        <a:lstStyle/>
        <a:p>
          <a:pPr algn="ctr"/>
          <a:endParaRPr lang="en-US" dirty="0">
            <a:noFill/>
          </a:endParaRPr>
        </a:p>
      </dgm:t>
    </dgm:pt>
    <dgm:pt modelId="{6C43EB3D-7994-4A32-9948-46A7678D70F5}" type="parTrans" cxnId="{390E8E68-979F-44B1-A2CF-947F5449E379}">
      <dgm:prSet/>
      <dgm:spPr/>
      <dgm:t>
        <a:bodyPr/>
        <a:lstStyle/>
        <a:p>
          <a:pPr algn="ctr"/>
          <a:endParaRPr lang="en-US"/>
        </a:p>
      </dgm:t>
    </dgm:pt>
    <dgm:pt modelId="{94EF6DB3-ED35-4517-963E-1D40B8A0FB4A}" type="sibTrans" cxnId="{390E8E68-979F-44B1-A2CF-947F5449E379}">
      <dgm:prSet/>
      <dgm:spPr/>
      <dgm:t>
        <a:bodyPr/>
        <a:lstStyle/>
        <a:p>
          <a:pPr algn="ctr"/>
          <a:endParaRPr lang="en-US"/>
        </a:p>
      </dgm:t>
    </dgm:pt>
    <dgm:pt modelId="{3CB04B0D-8C28-44CB-AB77-672300075D84}">
      <dgm:prSet phldrT="[Text]" phldr="1"/>
      <dgm:spPr/>
      <dgm:t>
        <a:bodyPr/>
        <a:lstStyle/>
        <a:p>
          <a:pPr algn="ctr"/>
          <a:endParaRPr lang="en-US" dirty="0">
            <a:noFill/>
          </a:endParaRPr>
        </a:p>
      </dgm:t>
    </dgm:pt>
    <dgm:pt modelId="{9140CD96-2D22-4DF5-B801-C668DDD1B907}" type="parTrans" cxnId="{DE21D0B2-5435-4D6F-A3CF-D341B9114AB9}">
      <dgm:prSet/>
      <dgm:spPr/>
      <dgm:t>
        <a:bodyPr/>
        <a:lstStyle/>
        <a:p>
          <a:pPr algn="ctr"/>
          <a:endParaRPr lang="en-US"/>
        </a:p>
      </dgm:t>
    </dgm:pt>
    <dgm:pt modelId="{3C80E89A-D2D4-43E2-8575-E80F3F4D69FC}" type="sibTrans" cxnId="{DE21D0B2-5435-4D6F-A3CF-D341B9114AB9}">
      <dgm:prSet/>
      <dgm:spPr/>
      <dgm:t>
        <a:bodyPr/>
        <a:lstStyle/>
        <a:p>
          <a:pPr algn="ctr"/>
          <a:endParaRPr lang="en-US"/>
        </a:p>
      </dgm:t>
    </dgm:pt>
    <dgm:pt modelId="{A60FD9D8-3FBD-4616-B606-392B6769E78B}">
      <dgm:prSet/>
      <dgm:spPr/>
      <dgm:t>
        <a:bodyPr/>
        <a:lstStyle/>
        <a:p>
          <a:pPr algn="ctr"/>
          <a:endParaRPr lang="en-US" dirty="0"/>
        </a:p>
      </dgm:t>
    </dgm:pt>
    <dgm:pt modelId="{7BF61620-93FD-409A-B5C9-87CF05B8BA03}" type="parTrans" cxnId="{DD49A20D-F748-4BCC-9AC4-B409AF5C1EEC}">
      <dgm:prSet/>
      <dgm:spPr/>
      <dgm:t>
        <a:bodyPr/>
        <a:lstStyle/>
        <a:p>
          <a:pPr algn="ctr"/>
          <a:endParaRPr lang="en-US"/>
        </a:p>
      </dgm:t>
    </dgm:pt>
    <dgm:pt modelId="{196F6A18-918B-4B41-84E3-00D2D4EE3988}" type="sibTrans" cxnId="{DD49A20D-F748-4BCC-9AC4-B409AF5C1EEC}">
      <dgm:prSet/>
      <dgm:spPr/>
      <dgm:t>
        <a:bodyPr/>
        <a:lstStyle/>
        <a:p>
          <a:pPr algn="ctr"/>
          <a:endParaRPr lang="en-US"/>
        </a:p>
      </dgm:t>
    </dgm:pt>
    <dgm:pt modelId="{6D1CC6AF-E014-46C7-9E8D-DE92249B2168}">
      <dgm:prSet/>
      <dgm:spPr/>
      <dgm:t>
        <a:bodyPr/>
        <a:lstStyle/>
        <a:p>
          <a:pPr algn="ctr"/>
          <a:endParaRPr lang="en-US" dirty="0"/>
        </a:p>
      </dgm:t>
    </dgm:pt>
    <dgm:pt modelId="{8ED0244B-3626-43FB-A742-03AA0B03B0B2}" type="parTrans" cxnId="{FF4F7A71-BEDD-4772-B797-4520207E59C2}">
      <dgm:prSet/>
      <dgm:spPr/>
      <dgm:t>
        <a:bodyPr/>
        <a:lstStyle/>
        <a:p>
          <a:pPr algn="ctr"/>
          <a:endParaRPr lang="en-US"/>
        </a:p>
      </dgm:t>
    </dgm:pt>
    <dgm:pt modelId="{B1776B6E-0828-461B-B283-B33FA31964D5}" type="sibTrans" cxnId="{FF4F7A71-BEDD-4772-B797-4520207E59C2}">
      <dgm:prSet/>
      <dgm:spPr/>
      <dgm:t>
        <a:bodyPr/>
        <a:lstStyle/>
        <a:p>
          <a:pPr algn="ctr"/>
          <a:endParaRPr lang="en-US"/>
        </a:p>
      </dgm:t>
    </dgm:pt>
    <dgm:pt modelId="{5A1EED15-5C2B-44E8-BA73-5AC43EE9AD1A}">
      <dgm:prSet/>
      <dgm:spPr/>
      <dgm:t>
        <a:bodyPr/>
        <a:lstStyle/>
        <a:p>
          <a:pPr algn="ctr"/>
          <a:endParaRPr lang="en-US" dirty="0"/>
        </a:p>
      </dgm:t>
    </dgm:pt>
    <dgm:pt modelId="{C2835A83-501A-405C-9666-981D67597C88}" type="parTrans" cxnId="{3FF37311-2438-45FF-A601-CD9C76CB1954}">
      <dgm:prSet/>
      <dgm:spPr/>
      <dgm:t>
        <a:bodyPr/>
        <a:lstStyle/>
        <a:p>
          <a:pPr algn="ctr"/>
          <a:endParaRPr lang="en-US"/>
        </a:p>
      </dgm:t>
    </dgm:pt>
    <dgm:pt modelId="{AF7E991B-541A-4250-B25E-EF99E462E25A}" type="sibTrans" cxnId="{3FF37311-2438-45FF-A601-CD9C76CB1954}">
      <dgm:prSet/>
      <dgm:spPr/>
      <dgm:t>
        <a:bodyPr/>
        <a:lstStyle/>
        <a:p>
          <a:pPr algn="ctr"/>
          <a:endParaRPr lang="en-US"/>
        </a:p>
      </dgm:t>
    </dgm:pt>
    <dgm:pt modelId="{9CB4E46B-5078-426B-BDE6-D4681F76732C}">
      <dgm:prSet/>
      <dgm:spPr/>
      <dgm:t>
        <a:bodyPr/>
        <a:lstStyle/>
        <a:p>
          <a:pPr algn="ctr"/>
          <a:endParaRPr lang="en-US" dirty="0"/>
        </a:p>
      </dgm:t>
    </dgm:pt>
    <dgm:pt modelId="{F0476CB6-A180-4E2D-AE51-85D2C499301C}" type="parTrans" cxnId="{13211396-0961-4FFF-9EA7-A190E4C0EDC3}">
      <dgm:prSet/>
      <dgm:spPr/>
      <dgm:t>
        <a:bodyPr/>
        <a:lstStyle/>
        <a:p>
          <a:pPr algn="ctr"/>
          <a:endParaRPr lang="en-US"/>
        </a:p>
      </dgm:t>
    </dgm:pt>
    <dgm:pt modelId="{3438BFBD-68AE-4863-84CF-AAC99EC68422}" type="sibTrans" cxnId="{13211396-0961-4FFF-9EA7-A190E4C0EDC3}">
      <dgm:prSet/>
      <dgm:spPr/>
      <dgm:t>
        <a:bodyPr/>
        <a:lstStyle/>
        <a:p>
          <a:pPr algn="ctr"/>
          <a:endParaRPr lang="en-US"/>
        </a:p>
      </dgm:t>
    </dgm:pt>
    <dgm:pt modelId="{93772E31-6A9A-4B72-AB8F-639D360747CC}">
      <dgm:prSet/>
      <dgm:spPr/>
      <dgm:t>
        <a:bodyPr/>
        <a:lstStyle/>
        <a:p>
          <a:pPr algn="ctr"/>
          <a:endParaRPr lang="en-US" dirty="0"/>
        </a:p>
      </dgm:t>
    </dgm:pt>
    <dgm:pt modelId="{42DBF4E9-7429-4D88-9AA4-95C46122E24D}" type="parTrans" cxnId="{69801C29-DE68-4B32-998B-50BC6542C918}">
      <dgm:prSet/>
      <dgm:spPr/>
      <dgm:t>
        <a:bodyPr/>
        <a:lstStyle/>
        <a:p>
          <a:pPr algn="ctr"/>
          <a:endParaRPr lang="en-US"/>
        </a:p>
      </dgm:t>
    </dgm:pt>
    <dgm:pt modelId="{97F817F0-91AA-4B20-96E7-49629E1D4DBD}" type="sibTrans" cxnId="{69801C29-DE68-4B32-998B-50BC6542C918}">
      <dgm:prSet/>
      <dgm:spPr/>
      <dgm:t>
        <a:bodyPr/>
        <a:lstStyle/>
        <a:p>
          <a:pPr algn="ctr"/>
          <a:endParaRPr lang="en-US"/>
        </a:p>
      </dgm:t>
    </dgm:pt>
    <dgm:pt modelId="{D07DDF55-C9E1-4B61-ACB0-B1C3439B1929}">
      <dgm:prSet/>
      <dgm:spPr/>
      <dgm:t>
        <a:bodyPr/>
        <a:lstStyle/>
        <a:p>
          <a:pPr algn="ctr"/>
          <a:endParaRPr lang="en-US" dirty="0"/>
        </a:p>
      </dgm:t>
    </dgm:pt>
    <dgm:pt modelId="{2C04DE72-B98B-4EE2-A5C9-6412835D9D4E}" type="parTrans" cxnId="{A711A51E-CF7E-4D08-AC88-E7132A3271C9}">
      <dgm:prSet/>
      <dgm:spPr/>
      <dgm:t>
        <a:bodyPr/>
        <a:lstStyle/>
        <a:p>
          <a:pPr algn="ctr"/>
          <a:endParaRPr lang="en-US"/>
        </a:p>
      </dgm:t>
    </dgm:pt>
    <dgm:pt modelId="{59A7EEDF-EA66-4052-A403-0F4D9E5DFA75}" type="sibTrans" cxnId="{A711A51E-CF7E-4D08-AC88-E7132A3271C9}">
      <dgm:prSet/>
      <dgm:spPr/>
      <dgm:t>
        <a:bodyPr/>
        <a:lstStyle/>
        <a:p>
          <a:pPr algn="ctr"/>
          <a:endParaRPr lang="en-US"/>
        </a:p>
      </dgm:t>
    </dgm:pt>
    <dgm:pt modelId="{F008CF4C-C224-445C-8EBD-E1251D9561E3}">
      <dgm:prSet/>
      <dgm:spPr/>
      <dgm:t>
        <a:bodyPr/>
        <a:lstStyle/>
        <a:p>
          <a:pPr algn="ctr"/>
          <a:endParaRPr lang="en-US" dirty="0"/>
        </a:p>
      </dgm:t>
    </dgm:pt>
    <dgm:pt modelId="{76A531FA-3C82-4265-859B-AE41359EDEBF}" type="parTrans" cxnId="{C3B2EBDB-DC7B-4CC4-A4F5-AB1E620EC129}">
      <dgm:prSet/>
      <dgm:spPr/>
      <dgm:t>
        <a:bodyPr/>
        <a:lstStyle/>
        <a:p>
          <a:pPr algn="ctr"/>
          <a:endParaRPr lang="en-US"/>
        </a:p>
      </dgm:t>
    </dgm:pt>
    <dgm:pt modelId="{E87FC980-5490-4EA1-B80C-2C48AF4693D1}" type="sibTrans" cxnId="{C3B2EBDB-DC7B-4CC4-A4F5-AB1E620EC129}">
      <dgm:prSet/>
      <dgm:spPr/>
      <dgm:t>
        <a:bodyPr/>
        <a:lstStyle/>
        <a:p>
          <a:pPr algn="ctr"/>
          <a:endParaRPr lang="en-US"/>
        </a:p>
      </dgm:t>
    </dgm:pt>
    <dgm:pt modelId="{49BD1DFB-EC63-4CF9-8DE7-A4134C0F6991}">
      <dgm:prSet/>
      <dgm:spPr/>
      <dgm:t>
        <a:bodyPr/>
        <a:lstStyle/>
        <a:p>
          <a:endParaRPr lang="en-US" dirty="0"/>
        </a:p>
      </dgm:t>
    </dgm:pt>
    <dgm:pt modelId="{8BA5C7F3-A165-43F9-900F-21D631FD047E}" type="parTrans" cxnId="{F7967E7C-1C7A-4A9C-97A9-C7AEE271CA8A}">
      <dgm:prSet/>
      <dgm:spPr/>
      <dgm:t>
        <a:bodyPr/>
        <a:lstStyle/>
        <a:p>
          <a:endParaRPr lang="en-US"/>
        </a:p>
      </dgm:t>
    </dgm:pt>
    <dgm:pt modelId="{5A5E43CC-1EB5-4CD8-9C53-B51CE9EDD192}" type="sibTrans" cxnId="{F7967E7C-1C7A-4A9C-97A9-C7AEE271CA8A}">
      <dgm:prSet/>
      <dgm:spPr/>
      <dgm:t>
        <a:bodyPr/>
        <a:lstStyle/>
        <a:p>
          <a:endParaRPr lang="en-US"/>
        </a:p>
      </dgm:t>
    </dgm:pt>
    <dgm:pt modelId="{C95C0D76-1590-4E08-99A2-C90976311BA6}" type="pres">
      <dgm:prSet presAssocID="{B138994B-FB2C-4990-AF4E-361C9C4D77B9}" presName="Name0" presStyleCnt="0">
        <dgm:presLayoutVars>
          <dgm:chMax val="1"/>
          <dgm:dir/>
          <dgm:animLvl val="ctr"/>
          <dgm:resizeHandles val="exact"/>
        </dgm:presLayoutVars>
      </dgm:prSet>
      <dgm:spPr/>
    </dgm:pt>
    <dgm:pt modelId="{33DDBEF5-4AC5-4226-B173-C947FFD59D3C}" type="pres">
      <dgm:prSet presAssocID="{CBE278C4-98AE-4468-852D-CFDD1EFB5928}" presName="centerShape" presStyleLbl="node0" presStyleIdx="0" presStyleCnt="1" custScaleX="230584" custScaleY="210932"/>
      <dgm:spPr/>
    </dgm:pt>
    <dgm:pt modelId="{099512E7-E1AF-4B06-8B48-4B19D9B6C20F}" type="pres">
      <dgm:prSet presAssocID="{1D523CB2-0E39-4BAB-A3A0-7026E4F5E028}" presName="node" presStyleLbl="node1" presStyleIdx="0" presStyleCnt="12">
        <dgm:presLayoutVars>
          <dgm:bulletEnabled val="1"/>
        </dgm:presLayoutVars>
      </dgm:prSet>
      <dgm:spPr/>
    </dgm:pt>
    <dgm:pt modelId="{49784AF4-06E3-42F3-BB29-87BE82C0F45C}" type="pres">
      <dgm:prSet presAssocID="{1D523CB2-0E39-4BAB-A3A0-7026E4F5E028}" presName="dummy" presStyleCnt="0"/>
      <dgm:spPr/>
    </dgm:pt>
    <dgm:pt modelId="{625E95B7-1E48-4313-ADE7-BDE4E0383C12}" type="pres">
      <dgm:prSet presAssocID="{DB2DD626-49E1-457C-8F00-DE4F47BE5C96}" presName="sibTrans" presStyleLbl="sibTrans2D1" presStyleIdx="0" presStyleCnt="12"/>
      <dgm:spPr/>
    </dgm:pt>
    <dgm:pt modelId="{6C57D90B-8D5E-4449-A3C8-8894F0AC6611}" type="pres">
      <dgm:prSet presAssocID="{AA031EAF-2718-4945-A8F0-03A8C6755E2A}" presName="node" presStyleLbl="node1" presStyleIdx="1" presStyleCnt="12" custScaleX="71819" custScaleY="70171">
        <dgm:presLayoutVars>
          <dgm:bulletEnabled val="1"/>
        </dgm:presLayoutVars>
      </dgm:prSet>
      <dgm:spPr/>
    </dgm:pt>
    <dgm:pt modelId="{0CD81C97-BF9C-4D7A-894A-37BD815E5269}" type="pres">
      <dgm:prSet presAssocID="{AA031EAF-2718-4945-A8F0-03A8C6755E2A}" presName="dummy" presStyleCnt="0"/>
      <dgm:spPr/>
    </dgm:pt>
    <dgm:pt modelId="{E498020F-6410-4DEA-8CFE-BA76525A8748}" type="pres">
      <dgm:prSet presAssocID="{B8F81985-97ED-4D41-80E7-D0FFFC5D4294}" presName="sibTrans" presStyleLbl="sibTrans2D1" presStyleIdx="1" presStyleCnt="12"/>
      <dgm:spPr/>
    </dgm:pt>
    <dgm:pt modelId="{FFC0DCF0-EC1E-49F9-B549-29E7FA0F5293}" type="pres">
      <dgm:prSet presAssocID="{1C0B0891-7176-4442-AD69-F658BB7B7BF6}" presName="node" presStyleLbl="node1" presStyleIdx="2" presStyleCnt="12" custScaleX="74780" custScaleY="80158">
        <dgm:presLayoutVars>
          <dgm:bulletEnabled val="1"/>
        </dgm:presLayoutVars>
      </dgm:prSet>
      <dgm:spPr/>
    </dgm:pt>
    <dgm:pt modelId="{CDEF04A2-5EB8-492C-BEC5-096455F60866}" type="pres">
      <dgm:prSet presAssocID="{1C0B0891-7176-4442-AD69-F658BB7B7BF6}" presName="dummy" presStyleCnt="0"/>
      <dgm:spPr/>
    </dgm:pt>
    <dgm:pt modelId="{5693BEA7-39F2-45ED-B9E4-18D1AB40474E}" type="pres">
      <dgm:prSet presAssocID="{94EF6DB3-ED35-4517-963E-1D40B8A0FB4A}" presName="sibTrans" presStyleLbl="sibTrans2D1" presStyleIdx="2" presStyleCnt="12" custLinFactNeighborX="-1688" custLinFactNeighborY="-4252"/>
      <dgm:spPr/>
    </dgm:pt>
    <dgm:pt modelId="{1227D64B-0CD2-4922-A134-5059BA8290BC}" type="pres">
      <dgm:prSet presAssocID="{9CB4E46B-5078-426B-BDE6-D4681F76732C}" presName="node" presStyleLbl="node1" presStyleIdx="3" presStyleCnt="12" custRadScaleRad="98798" custRadScaleInc="-2905">
        <dgm:presLayoutVars>
          <dgm:bulletEnabled val="1"/>
        </dgm:presLayoutVars>
      </dgm:prSet>
      <dgm:spPr/>
    </dgm:pt>
    <dgm:pt modelId="{57FEF28E-8D16-470F-B582-26AAE1DDC177}" type="pres">
      <dgm:prSet presAssocID="{9CB4E46B-5078-426B-BDE6-D4681F76732C}" presName="dummy" presStyleCnt="0"/>
      <dgm:spPr/>
    </dgm:pt>
    <dgm:pt modelId="{93283A57-3B04-44DE-84A2-06F6066CAF83}" type="pres">
      <dgm:prSet presAssocID="{3438BFBD-68AE-4863-84CF-AAC99EC68422}" presName="sibTrans" presStyleLbl="sibTrans2D1" presStyleIdx="3" presStyleCnt="12"/>
      <dgm:spPr/>
    </dgm:pt>
    <dgm:pt modelId="{7D878077-604E-45F8-8C35-5E775AD67AFE}" type="pres">
      <dgm:prSet presAssocID="{D07DDF55-C9E1-4B61-ACB0-B1C3439B1929}" presName="node" presStyleLbl="node1" presStyleIdx="4" presStyleCnt="12" custScaleX="65995" custScaleY="63611">
        <dgm:presLayoutVars>
          <dgm:bulletEnabled val="1"/>
        </dgm:presLayoutVars>
      </dgm:prSet>
      <dgm:spPr/>
    </dgm:pt>
    <dgm:pt modelId="{9FC21041-4C80-4076-A545-3F42C0CD54E7}" type="pres">
      <dgm:prSet presAssocID="{D07DDF55-C9E1-4B61-ACB0-B1C3439B1929}" presName="dummy" presStyleCnt="0"/>
      <dgm:spPr/>
    </dgm:pt>
    <dgm:pt modelId="{028B0958-E9D3-45B3-B82D-F1EE646A3A9A}" type="pres">
      <dgm:prSet presAssocID="{59A7EEDF-EA66-4052-A403-0F4D9E5DFA75}" presName="sibTrans" presStyleLbl="sibTrans2D1" presStyleIdx="4" presStyleCnt="12"/>
      <dgm:spPr/>
    </dgm:pt>
    <dgm:pt modelId="{0B444FB4-B501-45D9-B140-854F19E1EB8A}" type="pres">
      <dgm:prSet presAssocID="{49BD1DFB-EC63-4CF9-8DE7-A4134C0F6991}" presName="node" presStyleLbl="node1" presStyleIdx="5" presStyleCnt="12" custScaleX="67977" custScaleY="67716">
        <dgm:presLayoutVars>
          <dgm:bulletEnabled val="1"/>
        </dgm:presLayoutVars>
      </dgm:prSet>
      <dgm:spPr/>
    </dgm:pt>
    <dgm:pt modelId="{4344F073-5776-41AD-AE37-56C55854CFA6}" type="pres">
      <dgm:prSet presAssocID="{49BD1DFB-EC63-4CF9-8DE7-A4134C0F6991}" presName="dummy" presStyleCnt="0"/>
      <dgm:spPr/>
    </dgm:pt>
    <dgm:pt modelId="{3837FDAE-A209-41DD-838E-6183B4ECE134}" type="pres">
      <dgm:prSet presAssocID="{5A5E43CC-1EB5-4CD8-9C53-B51CE9EDD192}" presName="sibTrans" presStyleLbl="sibTrans2D1" presStyleIdx="5" presStyleCnt="12" custLinFactNeighborX="1322" custLinFactNeighborY="599"/>
      <dgm:spPr/>
    </dgm:pt>
    <dgm:pt modelId="{66A8B51E-D96F-4310-8F96-6A8857B7360F}" type="pres">
      <dgm:prSet presAssocID="{93772E31-6A9A-4B72-AB8F-639D360747CC}" presName="node" presStyleLbl="node1" presStyleIdx="6" presStyleCnt="12">
        <dgm:presLayoutVars>
          <dgm:bulletEnabled val="1"/>
        </dgm:presLayoutVars>
      </dgm:prSet>
      <dgm:spPr/>
    </dgm:pt>
    <dgm:pt modelId="{4C52C8C9-C280-4FA4-9312-150FC88A432B}" type="pres">
      <dgm:prSet presAssocID="{93772E31-6A9A-4B72-AB8F-639D360747CC}" presName="dummy" presStyleCnt="0"/>
      <dgm:spPr/>
    </dgm:pt>
    <dgm:pt modelId="{4EF6D874-2C73-4745-94E5-EBB61E9FEA31}" type="pres">
      <dgm:prSet presAssocID="{97F817F0-91AA-4B20-96E7-49629E1D4DBD}" presName="sibTrans" presStyleLbl="sibTrans2D1" presStyleIdx="6" presStyleCnt="12"/>
      <dgm:spPr/>
    </dgm:pt>
    <dgm:pt modelId="{4E74BC4E-B283-48EE-A6CA-8C3767F08D5C}" type="pres">
      <dgm:prSet presAssocID="{F008CF4C-C224-445C-8EBD-E1251D9561E3}" presName="node" presStyleLbl="node1" presStyleIdx="7" presStyleCnt="12" custScaleX="69129" custScaleY="70224" custRadScaleRad="98915" custRadScaleInc="4448">
        <dgm:presLayoutVars>
          <dgm:bulletEnabled val="1"/>
        </dgm:presLayoutVars>
      </dgm:prSet>
      <dgm:spPr/>
    </dgm:pt>
    <dgm:pt modelId="{C0CA051A-E9C3-4782-AED8-31186D188BC4}" type="pres">
      <dgm:prSet presAssocID="{F008CF4C-C224-445C-8EBD-E1251D9561E3}" presName="dummy" presStyleCnt="0"/>
      <dgm:spPr/>
    </dgm:pt>
    <dgm:pt modelId="{4769997A-C7CD-40E6-8815-9013DDFE338A}" type="pres">
      <dgm:prSet presAssocID="{E87FC980-5490-4EA1-B80C-2C48AF4693D1}" presName="sibTrans" presStyleLbl="sibTrans2D1" presStyleIdx="7" presStyleCnt="12"/>
      <dgm:spPr/>
    </dgm:pt>
    <dgm:pt modelId="{998562E7-4282-4E4E-A5DC-1D3D86D059F0}" type="pres">
      <dgm:prSet presAssocID="{A60FD9D8-3FBD-4616-B606-392B6769E78B}" presName="node" presStyleLbl="node1" presStyleIdx="8" presStyleCnt="12" custScaleX="66769" custScaleY="71649" custRadScaleRad="101620" custRadScaleInc="58751">
        <dgm:presLayoutVars>
          <dgm:bulletEnabled val="1"/>
        </dgm:presLayoutVars>
      </dgm:prSet>
      <dgm:spPr/>
    </dgm:pt>
    <dgm:pt modelId="{3AACBAA8-FC8D-485B-84B1-A4A40CCF58C8}" type="pres">
      <dgm:prSet presAssocID="{A60FD9D8-3FBD-4616-B606-392B6769E78B}" presName="dummy" presStyleCnt="0"/>
      <dgm:spPr/>
    </dgm:pt>
    <dgm:pt modelId="{36FA2ED9-326C-42B4-AAB2-5CD3AE5EAFEB}" type="pres">
      <dgm:prSet presAssocID="{196F6A18-918B-4B41-84E3-00D2D4EE3988}" presName="sibTrans" presStyleLbl="sibTrans2D1" presStyleIdx="8" presStyleCnt="12"/>
      <dgm:spPr/>
    </dgm:pt>
    <dgm:pt modelId="{D2420A68-1D22-40B3-9AB5-2692A2DE695C}" type="pres">
      <dgm:prSet presAssocID="{6D1CC6AF-E014-46C7-9E8D-DE92249B2168}" presName="node" presStyleLbl="node1" presStyleIdx="9" presStyleCnt="12">
        <dgm:presLayoutVars>
          <dgm:bulletEnabled val="1"/>
        </dgm:presLayoutVars>
      </dgm:prSet>
      <dgm:spPr/>
    </dgm:pt>
    <dgm:pt modelId="{510E1F82-813B-4E3B-BC24-048FC03F706E}" type="pres">
      <dgm:prSet presAssocID="{6D1CC6AF-E014-46C7-9E8D-DE92249B2168}" presName="dummy" presStyleCnt="0"/>
      <dgm:spPr/>
    </dgm:pt>
    <dgm:pt modelId="{85F74A45-E1DF-4EEE-A2F7-4FFCE5EC506C}" type="pres">
      <dgm:prSet presAssocID="{B1776B6E-0828-461B-B283-B33FA31964D5}" presName="sibTrans" presStyleLbl="sibTrans2D1" presStyleIdx="9" presStyleCnt="12"/>
      <dgm:spPr/>
    </dgm:pt>
    <dgm:pt modelId="{F00AD281-63D6-447A-950B-EE4F6D8CA41F}" type="pres">
      <dgm:prSet presAssocID="{5A1EED15-5C2B-44E8-BA73-5AC43EE9AD1A}" presName="node" presStyleLbl="node1" presStyleIdx="10" presStyleCnt="12" custScaleX="66769" custScaleY="67196">
        <dgm:presLayoutVars>
          <dgm:bulletEnabled val="1"/>
        </dgm:presLayoutVars>
      </dgm:prSet>
      <dgm:spPr/>
    </dgm:pt>
    <dgm:pt modelId="{F6230585-05A1-4C3A-9199-54A7B8662CCC}" type="pres">
      <dgm:prSet presAssocID="{5A1EED15-5C2B-44E8-BA73-5AC43EE9AD1A}" presName="dummy" presStyleCnt="0"/>
      <dgm:spPr/>
    </dgm:pt>
    <dgm:pt modelId="{85238C85-1FD3-4E56-90B8-C54058F9FD16}" type="pres">
      <dgm:prSet presAssocID="{AF7E991B-541A-4250-B25E-EF99E462E25A}" presName="sibTrans" presStyleLbl="sibTrans2D1" presStyleIdx="10" presStyleCnt="12"/>
      <dgm:spPr/>
    </dgm:pt>
    <dgm:pt modelId="{0F36D889-58A6-4C63-A5ED-382A4BB77FD7}" type="pres">
      <dgm:prSet presAssocID="{3CB04B0D-8C28-44CB-AB77-672300075D84}" presName="node" presStyleLbl="node1" presStyleIdx="11" presStyleCnt="12" custScaleX="71919" custScaleY="68156">
        <dgm:presLayoutVars>
          <dgm:bulletEnabled val="1"/>
        </dgm:presLayoutVars>
      </dgm:prSet>
      <dgm:spPr/>
    </dgm:pt>
    <dgm:pt modelId="{6D999B06-B48C-4225-9A55-11E608254745}" type="pres">
      <dgm:prSet presAssocID="{3CB04B0D-8C28-44CB-AB77-672300075D84}" presName="dummy" presStyleCnt="0"/>
      <dgm:spPr/>
    </dgm:pt>
    <dgm:pt modelId="{3A19D40F-0E2A-48C0-9CCD-8233DCEAA55F}" type="pres">
      <dgm:prSet presAssocID="{3C80E89A-D2D4-43E2-8575-E80F3F4D69FC}" presName="sibTrans" presStyleLbl="sibTrans2D1" presStyleIdx="11" presStyleCnt="12"/>
      <dgm:spPr/>
    </dgm:pt>
  </dgm:ptLst>
  <dgm:cxnLst>
    <dgm:cxn modelId="{3D524B01-24BC-4CD5-B712-92FB3A7A5760}" type="presOf" srcId="{3C80E89A-D2D4-43E2-8575-E80F3F4D69FC}" destId="{3A19D40F-0E2A-48C0-9CCD-8233DCEAA55F}" srcOrd="0" destOrd="0" presId="urn:microsoft.com/office/officeart/2005/8/layout/radial6"/>
    <dgm:cxn modelId="{6AEF270C-6F9F-46CB-8193-3C7B8F16C689}" type="presOf" srcId="{1D523CB2-0E39-4BAB-A3A0-7026E4F5E028}" destId="{099512E7-E1AF-4B06-8B48-4B19D9B6C20F}" srcOrd="0" destOrd="0" presId="urn:microsoft.com/office/officeart/2005/8/layout/radial6"/>
    <dgm:cxn modelId="{DD49A20D-F748-4BCC-9AC4-B409AF5C1EEC}" srcId="{CBE278C4-98AE-4468-852D-CFDD1EFB5928}" destId="{A60FD9D8-3FBD-4616-B606-392B6769E78B}" srcOrd="8" destOrd="0" parTransId="{7BF61620-93FD-409A-B5C9-87CF05B8BA03}" sibTransId="{196F6A18-918B-4B41-84E3-00D2D4EE3988}"/>
    <dgm:cxn modelId="{3FF37311-2438-45FF-A601-CD9C76CB1954}" srcId="{CBE278C4-98AE-4468-852D-CFDD1EFB5928}" destId="{5A1EED15-5C2B-44E8-BA73-5AC43EE9AD1A}" srcOrd="10" destOrd="0" parTransId="{C2835A83-501A-405C-9666-981D67597C88}" sibTransId="{AF7E991B-541A-4250-B25E-EF99E462E25A}"/>
    <dgm:cxn modelId="{15474812-A923-4CBB-B352-7B8B3B6F87FB}" type="presOf" srcId="{5A5E43CC-1EB5-4CD8-9C53-B51CE9EDD192}" destId="{3837FDAE-A209-41DD-838E-6183B4ECE134}" srcOrd="0" destOrd="0" presId="urn:microsoft.com/office/officeart/2005/8/layout/radial6"/>
    <dgm:cxn modelId="{21F3E614-1C7C-4E76-B041-BBAE946D6CEE}" type="presOf" srcId="{49BD1DFB-EC63-4CF9-8DE7-A4134C0F6991}" destId="{0B444FB4-B501-45D9-B140-854F19E1EB8A}" srcOrd="0" destOrd="0" presId="urn:microsoft.com/office/officeart/2005/8/layout/radial6"/>
    <dgm:cxn modelId="{7E1A9919-17D5-4630-AEB3-E35DCEFD2763}" type="presOf" srcId="{D07DDF55-C9E1-4B61-ACB0-B1C3439B1929}" destId="{7D878077-604E-45F8-8C35-5E775AD67AFE}" srcOrd="0" destOrd="0" presId="urn:microsoft.com/office/officeart/2005/8/layout/radial6"/>
    <dgm:cxn modelId="{A711A51E-CF7E-4D08-AC88-E7132A3271C9}" srcId="{CBE278C4-98AE-4468-852D-CFDD1EFB5928}" destId="{D07DDF55-C9E1-4B61-ACB0-B1C3439B1929}" srcOrd="4" destOrd="0" parTransId="{2C04DE72-B98B-4EE2-A5C9-6412835D9D4E}" sibTransId="{59A7EEDF-EA66-4052-A403-0F4D9E5DFA75}"/>
    <dgm:cxn modelId="{69801C29-DE68-4B32-998B-50BC6542C918}" srcId="{CBE278C4-98AE-4468-852D-CFDD1EFB5928}" destId="{93772E31-6A9A-4B72-AB8F-639D360747CC}" srcOrd="6" destOrd="0" parTransId="{42DBF4E9-7429-4D88-9AA4-95C46122E24D}" sibTransId="{97F817F0-91AA-4B20-96E7-49629E1D4DBD}"/>
    <dgm:cxn modelId="{40D9C72A-B5B8-4F2D-A5D6-B00BF4EBFA97}" type="presOf" srcId="{AA031EAF-2718-4945-A8F0-03A8C6755E2A}" destId="{6C57D90B-8D5E-4449-A3C8-8894F0AC6611}" srcOrd="0" destOrd="0" presId="urn:microsoft.com/office/officeart/2005/8/layout/radial6"/>
    <dgm:cxn modelId="{A513262E-9F91-4B32-B5AC-6C0E619B0A04}" type="presOf" srcId="{CBE278C4-98AE-4468-852D-CFDD1EFB5928}" destId="{33DDBEF5-4AC5-4226-B173-C947FFD59D3C}" srcOrd="0" destOrd="0" presId="urn:microsoft.com/office/officeart/2005/8/layout/radial6"/>
    <dgm:cxn modelId="{BC885F5C-B7D2-4D9D-ACCD-DEC4A5B43BA0}" type="presOf" srcId="{93772E31-6A9A-4B72-AB8F-639D360747CC}" destId="{66A8B51E-D96F-4310-8F96-6A8857B7360F}" srcOrd="0" destOrd="0" presId="urn:microsoft.com/office/officeart/2005/8/layout/radial6"/>
    <dgm:cxn modelId="{A7FCDE41-A355-4D32-B8BA-98E883340E43}" type="presOf" srcId="{97F817F0-91AA-4B20-96E7-49629E1D4DBD}" destId="{4EF6D874-2C73-4745-94E5-EBB61E9FEA31}" srcOrd="0" destOrd="0" presId="urn:microsoft.com/office/officeart/2005/8/layout/radial6"/>
    <dgm:cxn modelId="{C4EAFD41-6D04-4195-9C79-90DD0B634619}" type="presOf" srcId="{5A1EED15-5C2B-44E8-BA73-5AC43EE9AD1A}" destId="{F00AD281-63D6-447A-950B-EE4F6D8CA41F}" srcOrd="0" destOrd="0" presId="urn:microsoft.com/office/officeart/2005/8/layout/radial6"/>
    <dgm:cxn modelId="{390E8E68-979F-44B1-A2CF-947F5449E379}" srcId="{CBE278C4-98AE-4468-852D-CFDD1EFB5928}" destId="{1C0B0891-7176-4442-AD69-F658BB7B7BF6}" srcOrd="2" destOrd="0" parTransId="{6C43EB3D-7994-4A32-9948-46A7678D70F5}" sibTransId="{94EF6DB3-ED35-4517-963E-1D40B8A0FB4A}"/>
    <dgm:cxn modelId="{A4AD576D-04C9-48A1-9728-BBEDD7D1A256}" type="presOf" srcId="{3438BFBD-68AE-4863-84CF-AAC99EC68422}" destId="{93283A57-3B04-44DE-84A2-06F6066CAF83}" srcOrd="0" destOrd="0" presId="urn:microsoft.com/office/officeart/2005/8/layout/radial6"/>
    <dgm:cxn modelId="{11439A6F-2C16-49CD-B784-DC29B49C0FE3}" type="presOf" srcId="{DB2DD626-49E1-457C-8F00-DE4F47BE5C96}" destId="{625E95B7-1E48-4313-ADE7-BDE4E0383C12}" srcOrd="0" destOrd="0" presId="urn:microsoft.com/office/officeart/2005/8/layout/radial6"/>
    <dgm:cxn modelId="{FF4F7A71-BEDD-4772-B797-4520207E59C2}" srcId="{CBE278C4-98AE-4468-852D-CFDD1EFB5928}" destId="{6D1CC6AF-E014-46C7-9E8D-DE92249B2168}" srcOrd="9" destOrd="0" parTransId="{8ED0244B-3626-43FB-A742-03AA0B03B0B2}" sibTransId="{B1776B6E-0828-461B-B283-B33FA31964D5}"/>
    <dgm:cxn modelId="{95FF9B73-F735-4786-B387-FACB9E3F4E87}" type="presOf" srcId="{E87FC980-5490-4EA1-B80C-2C48AF4693D1}" destId="{4769997A-C7CD-40E6-8815-9013DDFE338A}" srcOrd="0" destOrd="0" presId="urn:microsoft.com/office/officeart/2005/8/layout/radial6"/>
    <dgm:cxn modelId="{0781D755-5D18-4D6D-B32B-606D8E04C0E7}" type="presOf" srcId="{B1776B6E-0828-461B-B283-B33FA31964D5}" destId="{85F74A45-E1DF-4EEE-A2F7-4FFCE5EC506C}" srcOrd="0" destOrd="0" presId="urn:microsoft.com/office/officeart/2005/8/layout/radial6"/>
    <dgm:cxn modelId="{F7967E7C-1C7A-4A9C-97A9-C7AEE271CA8A}" srcId="{CBE278C4-98AE-4468-852D-CFDD1EFB5928}" destId="{49BD1DFB-EC63-4CF9-8DE7-A4134C0F6991}" srcOrd="5" destOrd="0" parTransId="{8BA5C7F3-A165-43F9-900F-21D631FD047E}" sibTransId="{5A5E43CC-1EB5-4CD8-9C53-B51CE9EDD192}"/>
    <dgm:cxn modelId="{EF9F3E83-6E79-4C51-8B90-641BEA5B3B07}" srcId="{B138994B-FB2C-4990-AF4E-361C9C4D77B9}" destId="{CBE278C4-98AE-4468-852D-CFDD1EFB5928}" srcOrd="0" destOrd="0" parTransId="{29D7F90D-DC63-4796-9C12-67E6CE72E3A9}" sibTransId="{DED62188-D7EB-459F-96FA-67E3D1AECEF0}"/>
    <dgm:cxn modelId="{44EA0F87-8B13-4C1E-9805-4561CF6B4748}" type="presOf" srcId="{59A7EEDF-EA66-4052-A403-0F4D9E5DFA75}" destId="{028B0958-E9D3-45B3-B82D-F1EE646A3A9A}" srcOrd="0" destOrd="0" presId="urn:microsoft.com/office/officeart/2005/8/layout/radial6"/>
    <dgm:cxn modelId="{1443A78D-3BB4-4D1B-A416-3FC9FD01F0C4}" srcId="{CBE278C4-98AE-4468-852D-CFDD1EFB5928}" destId="{1D523CB2-0E39-4BAB-A3A0-7026E4F5E028}" srcOrd="0" destOrd="0" parTransId="{651A59BB-5962-46E4-8D94-967DF044D3F2}" sibTransId="{DB2DD626-49E1-457C-8F00-DE4F47BE5C96}"/>
    <dgm:cxn modelId="{968B698E-0FFB-403C-B8A9-00233A2A1D1D}" type="presOf" srcId="{196F6A18-918B-4B41-84E3-00D2D4EE3988}" destId="{36FA2ED9-326C-42B4-AAB2-5CD3AE5EAFEB}" srcOrd="0" destOrd="0" presId="urn:microsoft.com/office/officeart/2005/8/layout/radial6"/>
    <dgm:cxn modelId="{162A208F-24F4-46A3-91AB-84FA2681CD04}" type="presOf" srcId="{1C0B0891-7176-4442-AD69-F658BB7B7BF6}" destId="{FFC0DCF0-EC1E-49F9-B549-29E7FA0F5293}" srcOrd="0" destOrd="0" presId="urn:microsoft.com/office/officeart/2005/8/layout/radial6"/>
    <dgm:cxn modelId="{40225094-BC60-4ECF-87C3-791FF54910CE}" type="presOf" srcId="{94EF6DB3-ED35-4517-963E-1D40B8A0FB4A}" destId="{5693BEA7-39F2-45ED-B9E4-18D1AB40474E}" srcOrd="0" destOrd="0" presId="urn:microsoft.com/office/officeart/2005/8/layout/radial6"/>
    <dgm:cxn modelId="{13211396-0961-4FFF-9EA7-A190E4C0EDC3}" srcId="{CBE278C4-98AE-4468-852D-CFDD1EFB5928}" destId="{9CB4E46B-5078-426B-BDE6-D4681F76732C}" srcOrd="3" destOrd="0" parTransId="{F0476CB6-A180-4E2D-AE51-85D2C499301C}" sibTransId="{3438BFBD-68AE-4863-84CF-AAC99EC68422}"/>
    <dgm:cxn modelId="{8DD0AF98-9F91-4218-89A4-39E6D9FB50C5}" srcId="{CBE278C4-98AE-4468-852D-CFDD1EFB5928}" destId="{AA031EAF-2718-4945-A8F0-03A8C6755E2A}" srcOrd="1" destOrd="0" parTransId="{31A5AF3C-E134-4DB6-91AD-C86EB1C42D17}" sibTransId="{B8F81985-97ED-4D41-80E7-D0FFFC5D4294}"/>
    <dgm:cxn modelId="{B4A54EAC-7595-40F6-8E9F-3E2FDF0BFA61}" type="presOf" srcId="{B138994B-FB2C-4990-AF4E-361C9C4D77B9}" destId="{C95C0D76-1590-4E08-99A2-C90976311BA6}" srcOrd="0" destOrd="0" presId="urn:microsoft.com/office/officeart/2005/8/layout/radial6"/>
    <dgm:cxn modelId="{DE21D0B2-5435-4D6F-A3CF-D341B9114AB9}" srcId="{CBE278C4-98AE-4468-852D-CFDD1EFB5928}" destId="{3CB04B0D-8C28-44CB-AB77-672300075D84}" srcOrd="11" destOrd="0" parTransId="{9140CD96-2D22-4DF5-B801-C668DDD1B907}" sibTransId="{3C80E89A-D2D4-43E2-8575-E80F3F4D69FC}"/>
    <dgm:cxn modelId="{42B0D9B6-D344-4DA9-B22C-3208A9CA3B0A}" type="presOf" srcId="{B8F81985-97ED-4D41-80E7-D0FFFC5D4294}" destId="{E498020F-6410-4DEA-8CFE-BA76525A8748}" srcOrd="0" destOrd="0" presId="urn:microsoft.com/office/officeart/2005/8/layout/radial6"/>
    <dgm:cxn modelId="{B30B7EBD-ED3C-4582-9600-F55BC7C03346}" type="presOf" srcId="{A60FD9D8-3FBD-4616-B606-392B6769E78B}" destId="{998562E7-4282-4E4E-A5DC-1D3D86D059F0}" srcOrd="0" destOrd="0" presId="urn:microsoft.com/office/officeart/2005/8/layout/radial6"/>
    <dgm:cxn modelId="{91ECBCC2-DAA7-42C5-9DF6-F9AE003B08A1}" type="presOf" srcId="{6D1CC6AF-E014-46C7-9E8D-DE92249B2168}" destId="{D2420A68-1D22-40B3-9AB5-2692A2DE695C}" srcOrd="0" destOrd="0" presId="urn:microsoft.com/office/officeart/2005/8/layout/radial6"/>
    <dgm:cxn modelId="{C99938C9-3111-4245-BA8F-F5AE2E9AA81A}" type="presOf" srcId="{3CB04B0D-8C28-44CB-AB77-672300075D84}" destId="{0F36D889-58A6-4C63-A5ED-382A4BB77FD7}" srcOrd="0" destOrd="0" presId="urn:microsoft.com/office/officeart/2005/8/layout/radial6"/>
    <dgm:cxn modelId="{E66994D9-BE5B-4190-9E5D-E3CF8D6D8A00}" type="presOf" srcId="{AF7E991B-541A-4250-B25E-EF99E462E25A}" destId="{85238C85-1FD3-4E56-90B8-C54058F9FD16}" srcOrd="0" destOrd="0" presId="urn:microsoft.com/office/officeart/2005/8/layout/radial6"/>
    <dgm:cxn modelId="{C3B2EBDB-DC7B-4CC4-A4F5-AB1E620EC129}" srcId="{CBE278C4-98AE-4468-852D-CFDD1EFB5928}" destId="{F008CF4C-C224-445C-8EBD-E1251D9561E3}" srcOrd="7" destOrd="0" parTransId="{76A531FA-3C82-4265-859B-AE41359EDEBF}" sibTransId="{E87FC980-5490-4EA1-B80C-2C48AF4693D1}"/>
    <dgm:cxn modelId="{A42409EC-64E1-4078-977F-441DF8769E43}" type="presOf" srcId="{9CB4E46B-5078-426B-BDE6-D4681F76732C}" destId="{1227D64B-0CD2-4922-A134-5059BA8290BC}" srcOrd="0" destOrd="0" presId="urn:microsoft.com/office/officeart/2005/8/layout/radial6"/>
    <dgm:cxn modelId="{35C371EC-65B6-4756-AB30-65150EA08329}" type="presOf" srcId="{F008CF4C-C224-445C-8EBD-E1251D9561E3}" destId="{4E74BC4E-B283-48EE-A6CA-8C3767F08D5C}" srcOrd="0" destOrd="0" presId="urn:microsoft.com/office/officeart/2005/8/layout/radial6"/>
    <dgm:cxn modelId="{0CC84BDC-F87D-4868-A104-FF6CFA866966}" type="presParOf" srcId="{C95C0D76-1590-4E08-99A2-C90976311BA6}" destId="{33DDBEF5-4AC5-4226-B173-C947FFD59D3C}" srcOrd="0" destOrd="0" presId="urn:microsoft.com/office/officeart/2005/8/layout/radial6"/>
    <dgm:cxn modelId="{49298B4B-7804-4B94-A6B1-F5656C009726}" type="presParOf" srcId="{C95C0D76-1590-4E08-99A2-C90976311BA6}" destId="{099512E7-E1AF-4B06-8B48-4B19D9B6C20F}" srcOrd="1" destOrd="0" presId="urn:microsoft.com/office/officeart/2005/8/layout/radial6"/>
    <dgm:cxn modelId="{292E27B7-049D-451E-88B7-03FB954CCC4C}" type="presParOf" srcId="{C95C0D76-1590-4E08-99A2-C90976311BA6}" destId="{49784AF4-06E3-42F3-BB29-87BE82C0F45C}" srcOrd="2" destOrd="0" presId="urn:microsoft.com/office/officeart/2005/8/layout/radial6"/>
    <dgm:cxn modelId="{94089622-0864-49A7-A3A6-8352000E64D9}" type="presParOf" srcId="{C95C0D76-1590-4E08-99A2-C90976311BA6}" destId="{625E95B7-1E48-4313-ADE7-BDE4E0383C12}" srcOrd="3" destOrd="0" presId="urn:microsoft.com/office/officeart/2005/8/layout/radial6"/>
    <dgm:cxn modelId="{2B8DEA0D-2266-4E27-B7B4-97EFAC1E5793}" type="presParOf" srcId="{C95C0D76-1590-4E08-99A2-C90976311BA6}" destId="{6C57D90B-8D5E-4449-A3C8-8894F0AC6611}" srcOrd="4" destOrd="0" presId="urn:microsoft.com/office/officeart/2005/8/layout/radial6"/>
    <dgm:cxn modelId="{ABCEF735-0798-4E12-AFBB-31A42E6361C7}" type="presParOf" srcId="{C95C0D76-1590-4E08-99A2-C90976311BA6}" destId="{0CD81C97-BF9C-4D7A-894A-37BD815E5269}" srcOrd="5" destOrd="0" presId="urn:microsoft.com/office/officeart/2005/8/layout/radial6"/>
    <dgm:cxn modelId="{BE074FA5-D596-4454-A1B4-DE3B5AD94E70}" type="presParOf" srcId="{C95C0D76-1590-4E08-99A2-C90976311BA6}" destId="{E498020F-6410-4DEA-8CFE-BA76525A8748}" srcOrd="6" destOrd="0" presId="urn:microsoft.com/office/officeart/2005/8/layout/radial6"/>
    <dgm:cxn modelId="{9DF27710-243E-4A7A-8FE7-C9F3ACB239AA}" type="presParOf" srcId="{C95C0D76-1590-4E08-99A2-C90976311BA6}" destId="{FFC0DCF0-EC1E-49F9-B549-29E7FA0F5293}" srcOrd="7" destOrd="0" presId="urn:microsoft.com/office/officeart/2005/8/layout/radial6"/>
    <dgm:cxn modelId="{B8EFB8FF-4193-4EB4-AF1D-5C6B16039E24}" type="presParOf" srcId="{C95C0D76-1590-4E08-99A2-C90976311BA6}" destId="{CDEF04A2-5EB8-492C-BEC5-096455F60866}" srcOrd="8" destOrd="0" presId="urn:microsoft.com/office/officeart/2005/8/layout/radial6"/>
    <dgm:cxn modelId="{E4AF154C-F7A1-4445-BF65-DD4308799DCC}" type="presParOf" srcId="{C95C0D76-1590-4E08-99A2-C90976311BA6}" destId="{5693BEA7-39F2-45ED-B9E4-18D1AB40474E}" srcOrd="9" destOrd="0" presId="urn:microsoft.com/office/officeart/2005/8/layout/radial6"/>
    <dgm:cxn modelId="{E06E34BC-93E1-4880-BA42-5AC53654D54D}" type="presParOf" srcId="{C95C0D76-1590-4E08-99A2-C90976311BA6}" destId="{1227D64B-0CD2-4922-A134-5059BA8290BC}" srcOrd="10" destOrd="0" presId="urn:microsoft.com/office/officeart/2005/8/layout/radial6"/>
    <dgm:cxn modelId="{42929298-1640-4732-9503-62FF74EA4667}" type="presParOf" srcId="{C95C0D76-1590-4E08-99A2-C90976311BA6}" destId="{57FEF28E-8D16-470F-B582-26AAE1DDC177}" srcOrd="11" destOrd="0" presId="urn:microsoft.com/office/officeart/2005/8/layout/radial6"/>
    <dgm:cxn modelId="{FB3E8E19-B76B-4749-996E-49054B127ED2}" type="presParOf" srcId="{C95C0D76-1590-4E08-99A2-C90976311BA6}" destId="{93283A57-3B04-44DE-84A2-06F6066CAF83}" srcOrd="12" destOrd="0" presId="urn:microsoft.com/office/officeart/2005/8/layout/radial6"/>
    <dgm:cxn modelId="{484DC603-BE2F-4946-92F4-F95AF5EE5969}" type="presParOf" srcId="{C95C0D76-1590-4E08-99A2-C90976311BA6}" destId="{7D878077-604E-45F8-8C35-5E775AD67AFE}" srcOrd="13" destOrd="0" presId="urn:microsoft.com/office/officeart/2005/8/layout/radial6"/>
    <dgm:cxn modelId="{81141991-3292-42FE-BA98-1C9F7C92BF55}" type="presParOf" srcId="{C95C0D76-1590-4E08-99A2-C90976311BA6}" destId="{9FC21041-4C80-4076-A545-3F42C0CD54E7}" srcOrd="14" destOrd="0" presId="urn:microsoft.com/office/officeart/2005/8/layout/radial6"/>
    <dgm:cxn modelId="{2F2D88C0-15BE-433D-8538-680776BBA067}" type="presParOf" srcId="{C95C0D76-1590-4E08-99A2-C90976311BA6}" destId="{028B0958-E9D3-45B3-B82D-F1EE646A3A9A}" srcOrd="15" destOrd="0" presId="urn:microsoft.com/office/officeart/2005/8/layout/radial6"/>
    <dgm:cxn modelId="{4DD39137-A806-4D86-8919-69C6D2F9FD85}" type="presParOf" srcId="{C95C0D76-1590-4E08-99A2-C90976311BA6}" destId="{0B444FB4-B501-45D9-B140-854F19E1EB8A}" srcOrd="16" destOrd="0" presId="urn:microsoft.com/office/officeart/2005/8/layout/radial6"/>
    <dgm:cxn modelId="{9487E8D4-2D9E-48A6-8562-075D56CA4AD5}" type="presParOf" srcId="{C95C0D76-1590-4E08-99A2-C90976311BA6}" destId="{4344F073-5776-41AD-AE37-56C55854CFA6}" srcOrd="17" destOrd="0" presId="urn:microsoft.com/office/officeart/2005/8/layout/radial6"/>
    <dgm:cxn modelId="{3E407567-F6BA-4928-AD62-5EB34F6BA845}" type="presParOf" srcId="{C95C0D76-1590-4E08-99A2-C90976311BA6}" destId="{3837FDAE-A209-41DD-838E-6183B4ECE134}" srcOrd="18" destOrd="0" presId="urn:microsoft.com/office/officeart/2005/8/layout/radial6"/>
    <dgm:cxn modelId="{CCE02DA4-3DCB-47CB-B6BD-D580A8A18FCD}" type="presParOf" srcId="{C95C0D76-1590-4E08-99A2-C90976311BA6}" destId="{66A8B51E-D96F-4310-8F96-6A8857B7360F}" srcOrd="19" destOrd="0" presId="urn:microsoft.com/office/officeart/2005/8/layout/radial6"/>
    <dgm:cxn modelId="{1EE7500A-AB76-4A10-B085-999F18D4F28F}" type="presParOf" srcId="{C95C0D76-1590-4E08-99A2-C90976311BA6}" destId="{4C52C8C9-C280-4FA4-9312-150FC88A432B}" srcOrd="20" destOrd="0" presId="urn:microsoft.com/office/officeart/2005/8/layout/radial6"/>
    <dgm:cxn modelId="{7DC5D03D-5ABD-45E4-BFFA-1E189F9BE17A}" type="presParOf" srcId="{C95C0D76-1590-4E08-99A2-C90976311BA6}" destId="{4EF6D874-2C73-4745-94E5-EBB61E9FEA31}" srcOrd="21" destOrd="0" presId="urn:microsoft.com/office/officeart/2005/8/layout/radial6"/>
    <dgm:cxn modelId="{208532CB-0718-4A0D-BE5B-0E7CD86DD7ED}" type="presParOf" srcId="{C95C0D76-1590-4E08-99A2-C90976311BA6}" destId="{4E74BC4E-B283-48EE-A6CA-8C3767F08D5C}" srcOrd="22" destOrd="0" presId="urn:microsoft.com/office/officeart/2005/8/layout/radial6"/>
    <dgm:cxn modelId="{E49B0F19-5B9B-407E-A46D-04DD4CD75E10}" type="presParOf" srcId="{C95C0D76-1590-4E08-99A2-C90976311BA6}" destId="{C0CA051A-E9C3-4782-AED8-31186D188BC4}" srcOrd="23" destOrd="0" presId="urn:microsoft.com/office/officeart/2005/8/layout/radial6"/>
    <dgm:cxn modelId="{084D5951-340D-425F-9089-3E7D3B4A7CA2}" type="presParOf" srcId="{C95C0D76-1590-4E08-99A2-C90976311BA6}" destId="{4769997A-C7CD-40E6-8815-9013DDFE338A}" srcOrd="24" destOrd="0" presId="urn:microsoft.com/office/officeart/2005/8/layout/radial6"/>
    <dgm:cxn modelId="{A71CE0BC-1A27-4071-9716-B3C463ED6B67}" type="presParOf" srcId="{C95C0D76-1590-4E08-99A2-C90976311BA6}" destId="{998562E7-4282-4E4E-A5DC-1D3D86D059F0}" srcOrd="25" destOrd="0" presId="urn:microsoft.com/office/officeart/2005/8/layout/radial6"/>
    <dgm:cxn modelId="{EF69C3E9-F7D7-4AA0-B7EB-64D7CDCAA4B5}" type="presParOf" srcId="{C95C0D76-1590-4E08-99A2-C90976311BA6}" destId="{3AACBAA8-FC8D-485B-84B1-A4A40CCF58C8}" srcOrd="26" destOrd="0" presId="urn:microsoft.com/office/officeart/2005/8/layout/radial6"/>
    <dgm:cxn modelId="{AA89559B-376B-4158-8CF4-F469B0CF425C}" type="presParOf" srcId="{C95C0D76-1590-4E08-99A2-C90976311BA6}" destId="{36FA2ED9-326C-42B4-AAB2-5CD3AE5EAFEB}" srcOrd="27" destOrd="0" presId="urn:microsoft.com/office/officeart/2005/8/layout/radial6"/>
    <dgm:cxn modelId="{E75596BF-1C5E-4B98-81BE-10DBFA1480B8}" type="presParOf" srcId="{C95C0D76-1590-4E08-99A2-C90976311BA6}" destId="{D2420A68-1D22-40B3-9AB5-2692A2DE695C}" srcOrd="28" destOrd="0" presId="urn:microsoft.com/office/officeart/2005/8/layout/radial6"/>
    <dgm:cxn modelId="{2CDBFE36-D456-4D3D-882A-64E2FBA3825E}" type="presParOf" srcId="{C95C0D76-1590-4E08-99A2-C90976311BA6}" destId="{510E1F82-813B-4E3B-BC24-048FC03F706E}" srcOrd="29" destOrd="0" presId="urn:microsoft.com/office/officeart/2005/8/layout/radial6"/>
    <dgm:cxn modelId="{E15A1AD6-331C-4A16-895D-E926C68CC9D4}" type="presParOf" srcId="{C95C0D76-1590-4E08-99A2-C90976311BA6}" destId="{85F74A45-E1DF-4EEE-A2F7-4FFCE5EC506C}" srcOrd="30" destOrd="0" presId="urn:microsoft.com/office/officeart/2005/8/layout/radial6"/>
    <dgm:cxn modelId="{63E88FE7-CF4D-4821-BAB7-7B0453A3088E}" type="presParOf" srcId="{C95C0D76-1590-4E08-99A2-C90976311BA6}" destId="{F00AD281-63D6-447A-950B-EE4F6D8CA41F}" srcOrd="31" destOrd="0" presId="urn:microsoft.com/office/officeart/2005/8/layout/radial6"/>
    <dgm:cxn modelId="{E7C07939-7D13-4C77-9F07-38E437BCCDD9}" type="presParOf" srcId="{C95C0D76-1590-4E08-99A2-C90976311BA6}" destId="{F6230585-05A1-4C3A-9199-54A7B8662CCC}" srcOrd="32" destOrd="0" presId="urn:microsoft.com/office/officeart/2005/8/layout/radial6"/>
    <dgm:cxn modelId="{3BD6FFC0-D5A4-4706-A05A-FF73387B33C5}" type="presParOf" srcId="{C95C0D76-1590-4E08-99A2-C90976311BA6}" destId="{85238C85-1FD3-4E56-90B8-C54058F9FD16}" srcOrd="33" destOrd="0" presId="urn:microsoft.com/office/officeart/2005/8/layout/radial6"/>
    <dgm:cxn modelId="{E716CE07-98D2-4CF0-BC8F-B6C674BCAA36}" type="presParOf" srcId="{C95C0D76-1590-4E08-99A2-C90976311BA6}" destId="{0F36D889-58A6-4C63-A5ED-382A4BB77FD7}" srcOrd="34" destOrd="0" presId="urn:microsoft.com/office/officeart/2005/8/layout/radial6"/>
    <dgm:cxn modelId="{7BD925A8-B405-410E-B88D-A0AA91D6AA88}" type="presParOf" srcId="{C95C0D76-1590-4E08-99A2-C90976311BA6}" destId="{6D999B06-B48C-4225-9A55-11E608254745}" srcOrd="35" destOrd="0" presId="urn:microsoft.com/office/officeart/2005/8/layout/radial6"/>
    <dgm:cxn modelId="{5FA03D1A-06F5-47D1-AFF9-B6400DE1C642}" type="presParOf" srcId="{C95C0D76-1590-4E08-99A2-C90976311BA6}" destId="{3A19D40F-0E2A-48C0-9CCD-8233DCEAA55F}" srcOrd="36"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32790D-F9F1-4A94-BF64-D21189C4D3BB}" type="doc">
      <dgm:prSet loTypeId="urn:microsoft.com/office/officeart/2018/2/layout/IconVerticalSolidList" loCatId="icon" qsTypeId="urn:microsoft.com/office/officeart/2005/8/quickstyle/simple1" qsCatId="simple" csTypeId="urn:microsoft.com/office/officeart/2018/5/colors/Iconchunking_neutralbg_accent6_2" csCatId="accent6" phldr="1"/>
      <dgm:spPr/>
      <dgm:t>
        <a:bodyPr/>
        <a:lstStyle/>
        <a:p>
          <a:endParaRPr lang="en-US"/>
        </a:p>
      </dgm:t>
    </dgm:pt>
    <dgm:pt modelId="{7152E1DE-8251-4424-9C85-C03F472C5FBC}">
      <dgm:prSet/>
      <dgm:spPr/>
      <dgm:t>
        <a:bodyPr/>
        <a:lstStyle/>
        <a:p>
          <a:pPr>
            <a:lnSpc>
              <a:spcPct val="100000"/>
            </a:lnSpc>
          </a:pPr>
          <a:r>
            <a:rPr lang="en-US" dirty="0"/>
            <a:t>Increases quality scores</a:t>
          </a:r>
        </a:p>
      </dgm:t>
    </dgm:pt>
    <dgm:pt modelId="{DCFEED00-5EFD-4CEB-83FE-547EEF525038}" type="parTrans" cxnId="{70DBE05D-7E04-4691-B1B3-123C12106059}">
      <dgm:prSet/>
      <dgm:spPr/>
      <dgm:t>
        <a:bodyPr/>
        <a:lstStyle/>
        <a:p>
          <a:endParaRPr lang="en-US"/>
        </a:p>
      </dgm:t>
    </dgm:pt>
    <dgm:pt modelId="{E1F21D58-BD69-4220-AA55-0A54528649E8}" type="sibTrans" cxnId="{70DBE05D-7E04-4691-B1B3-123C12106059}">
      <dgm:prSet/>
      <dgm:spPr/>
      <dgm:t>
        <a:bodyPr/>
        <a:lstStyle/>
        <a:p>
          <a:endParaRPr lang="en-US"/>
        </a:p>
      </dgm:t>
    </dgm:pt>
    <dgm:pt modelId="{97860815-06D7-421D-A6F3-D9DC3E2538D2}">
      <dgm:prSet/>
      <dgm:spPr/>
      <dgm:t>
        <a:bodyPr/>
        <a:lstStyle/>
        <a:p>
          <a:pPr>
            <a:lnSpc>
              <a:spcPct val="100000"/>
            </a:lnSpc>
          </a:pPr>
          <a:r>
            <a:rPr lang="en-US" dirty="0"/>
            <a:t>Increases incentive payments</a:t>
          </a:r>
        </a:p>
      </dgm:t>
    </dgm:pt>
    <dgm:pt modelId="{6901A89C-92BE-4C21-9CE0-8B2C1B94C89C}" type="parTrans" cxnId="{3A73279F-0811-49EF-8B77-6166C60E4AA4}">
      <dgm:prSet/>
      <dgm:spPr/>
      <dgm:t>
        <a:bodyPr/>
        <a:lstStyle/>
        <a:p>
          <a:endParaRPr lang="en-US"/>
        </a:p>
      </dgm:t>
    </dgm:pt>
    <dgm:pt modelId="{53DDED9B-0B44-4C36-9FE8-451A157740BF}" type="sibTrans" cxnId="{3A73279F-0811-49EF-8B77-6166C60E4AA4}">
      <dgm:prSet/>
      <dgm:spPr/>
      <dgm:t>
        <a:bodyPr/>
        <a:lstStyle/>
        <a:p>
          <a:endParaRPr lang="en-US"/>
        </a:p>
      </dgm:t>
    </dgm:pt>
    <dgm:pt modelId="{410E6D57-F867-4F72-AFA5-B407E3BA093B}">
      <dgm:prSet/>
      <dgm:spPr/>
      <dgm:t>
        <a:bodyPr/>
        <a:lstStyle/>
        <a:p>
          <a:pPr>
            <a:lnSpc>
              <a:spcPct val="100000"/>
            </a:lnSpc>
          </a:pPr>
          <a:r>
            <a:rPr lang="en-US" dirty="0"/>
            <a:t>Increases physicians’</a:t>
          </a:r>
        </a:p>
        <a:p>
          <a:pPr>
            <a:lnSpc>
              <a:spcPct val="100000"/>
            </a:lnSpc>
          </a:pPr>
          <a:r>
            <a:rPr lang="en-US" dirty="0"/>
            <a:t> compensation</a:t>
          </a:r>
        </a:p>
      </dgm:t>
    </dgm:pt>
    <dgm:pt modelId="{F37BB0D8-CC70-4543-8467-08BEB447197E}" type="parTrans" cxnId="{8C437D7E-F68E-4434-9A42-91487FB24432}">
      <dgm:prSet/>
      <dgm:spPr/>
      <dgm:t>
        <a:bodyPr/>
        <a:lstStyle/>
        <a:p>
          <a:endParaRPr lang="en-US"/>
        </a:p>
      </dgm:t>
    </dgm:pt>
    <dgm:pt modelId="{84C5BEBC-79AA-4C2C-BE9C-DDF1BCF06180}" type="sibTrans" cxnId="{8C437D7E-F68E-4434-9A42-91487FB24432}">
      <dgm:prSet/>
      <dgm:spPr/>
      <dgm:t>
        <a:bodyPr/>
        <a:lstStyle/>
        <a:p>
          <a:endParaRPr lang="en-US"/>
        </a:p>
      </dgm:t>
    </dgm:pt>
    <dgm:pt modelId="{609EB16B-5E7C-4C06-82A7-05E86D0396ED}">
      <dgm:prSet/>
      <dgm:spPr/>
      <dgm:t>
        <a:bodyPr/>
        <a:lstStyle/>
        <a:p>
          <a:pPr>
            <a:lnSpc>
              <a:spcPct val="100000"/>
            </a:lnSpc>
          </a:pPr>
          <a:r>
            <a:rPr lang="en-US"/>
            <a:t>Expanded care team members have opportunity to engage patients/caregivers with time which builds trust and improves patient engagement and outcomes. </a:t>
          </a:r>
        </a:p>
      </dgm:t>
    </dgm:pt>
    <dgm:pt modelId="{60E7EE4E-5093-481C-A736-972BEFF6242F}" type="parTrans" cxnId="{CA792264-751C-4797-9B33-61BAB5500107}">
      <dgm:prSet/>
      <dgm:spPr/>
      <dgm:t>
        <a:bodyPr/>
        <a:lstStyle/>
        <a:p>
          <a:endParaRPr lang="en-US"/>
        </a:p>
      </dgm:t>
    </dgm:pt>
    <dgm:pt modelId="{CA346AF5-7029-484A-965D-EA86BE3A4559}" type="sibTrans" cxnId="{CA792264-751C-4797-9B33-61BAB5500107}">
      <dgm:prSet/>
      <dgm:spPr/>
      <dgm:t>
        <a:bodyPr/>
        <a:lstStyle/>
        <a:p>
          <a:endParaRPr lang="en-US"/>
        </a:p>
      </dgm:t>
    </dgm:pt>
    <dgm:pt modelId="{13FE2FD5-8CA3-4DD7-AE20-D0049DFECD93}">
      <dgm:prSet/>
      <dgm:spPr/>
      <dgm:t>
        <a:bodyPr/>
        <a:lstStyle/>
        <a:p>
          <a:pPr>
            <a:lnSpc>
              <a:spcPct val="100000"/>
            </a:lnSpc>
          </a:pPr>
          <a:r>
            <a:rPr lang="en-US"/>
            <a:t>Increases patient satisfaction</a:t>
          </a:r>
          <a:endParaRPr lang="en-US" dirty="0"/>
        </a:p>
      </dgm:t>
    </dgm:pt>
    <dgm:pt modelId="{D4B8DF95-A476-4D56-9329-9536C04A389E}" type="parTrans" cxnId="{26EF16A5-EADA-42E2-9494-534134665F0A}">
      <dgm:prSet/>
      <dgm:spPr/>
      <dgm:t>
        <a:bodyPr/>
        <a:lstStyle/>
        <a:p>
          <a:endParaRPr lang="en-US"/>
        </a:p>
      </dgm:t>
    </dgm:pt>
    <dgm:pt modelId="{024FF93B-67A2-4435-9C2B-DF516D634A56}" type="sibTrans" cxnId="{26EF16A5-EADA-42E2-9494-534134665F0A}">
      <dgm:prSet/>
      <dgm:spPr/>
      <dgm:t>
        <a:bodyPr/>
        <a:lstStyle/>
        <a:p>
          <a:endParaRPr lang="en-US"/>
        </a:p>
      </dgm:t>
    </dgm:pt>
    <dgm:pt modelId="{BB1A62C8-B595-453A-9336-9828BD8588E6}" type="pres">
      <dgm:prSet presAssocID="{0432790D-F9F1-4A94-BF64-D21189C4D3BB}" presName="root" presStyleCnt="0">
        <dgm:presLayoutVars>
          <dgm:dir/>
          <dgm:resizeHandles val="exact"/>
        </dgm:presLayoutVars>
      </dgm:prSet>
      <dgm:spPr/>
    </dgm:pt>
    <dgm:pt modelId="{688B712D-44DC-4BEE-AF95-26F8E34658CB}" type="pres">
      <dgm:prSet presAssocID="{7152E1DE-8251-4424-9C85-C03F472C5FBC}" presName="compNode" presStyleCnt="0"/>
      <dgm:spPr/>
    </dgm:pt>
    <dgm:pt modelId="{88431E63-A328-4537-AD0A-053259D17B48}" type="pres">
      <dgm:prSet presAssocID="{7152E1DE-8251-4424-9C85-C03F472C5FBC}" presName="bgRect" presStyleLbl="bgShp" presStyleIdx="0" presStyleCnt="5" custLinFactNeighborX="1130" custLinFactNeighborY="-4536"/>
      <dgm:spPr/>
    </dgm:pt>
    <dgm:pt modelId="{9D99740C-662B-4666-A056-2F85EE926349}" type="pres">
      <dgm:prSet presAssocID="{7152E1DE-8251-4424-9C85-C03F472C5FB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FF2782D1-3BE7-413D-A735-B176F99F820F}" type="pres">
      <dgm:prSet presAssocID="{7152E1DE-8251-4424-9C85-C03F472C5FBC}" presName="spaceRect" presStyleCnt="0"/>
      <dgm:spPr/>
    </dgm:pt>
    <dgm:pt modelId="{2988AA61-F13D-47E4-9F55-345EA37275B4}" type="pres">
      <dgm:prSet presAssocID="{7152E1DE-8251-4424-9C85-C03F472C5FBC}" presName="parTx" presStyleLbl="revTx" presStyleIdx="0" presStyleCnt="5">
        <dgm:presLayoutVars>
          <dgm:chMax val="0"/>
          <dgm:chPref val="0"/>
        </dgm:presLayoutVars>
      </dgm:prSet>
      <dgm:spPr/>
    </dgm:pt>
    <dgm:pt modelId="{C8AEB36B-C54A-476B-8BC7-3CD2F2A3F55C}" type="pres">
      <dgm:prSet presAssocID="{E1F21D58-BD69-4220-AA55-0A54528649E8}" presName="sibTrans" presStyleCnt="0"/>
      <dgm:spPr/>
    </dgm:pt>
    <dgm:pt modelId="{73A40C94-0182-444B-AFAA-5F3D9E69D31D}" type="pres">
      <dgm:prSet presAssocID="{97860815-06D7-421D-A6F3-D9DC3E2538D2}" presName="compNode" presStyleCnt="0"/>
      <dgm:spPr/>
    </dgm:pt>
    <dgm:pt modelId="{00E1E6AE-1F6B-4AC0-BD3D-9E0A7BED9419}" type="pres">
      <dgm:prSet presAssocID="{97860815-06D7-421D-A6F3-D9DC3E2538D2}" presName="bgRect" presStyleLbl="bgShp" presStyleIdx="1" presStyleCnt="5"/>
      <dgm:spPr/>
    </dgm:pt>
    <dgm:pt modelId="{8DF7F726-6E6F-4F6A-8489-5F03BF617F74}" type="pres">
      <dgm:prSet presAssocID="{97860815-06D7-421D-A6F3-D9DC3E2538D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23B2A980-C8D1-4773-9A72-5B19B3D72D72}" type="pres">
      <dgm:prSet presAssocID="{97860815-06D7-421D-A6F3-D9DC3E2538D2}" presName="spaceRect" presStyleCnt="0"/>
      <dgm:spPr/>
    </dgm:pt>
    <dgm:pt modelId="{D9305E8F-ADD0-43A0-81CA-5D59E56FA063}" type="pres">
      <dgm:prSet presAssocID="{97860815-06D7-421D-A6F3-D9DC3E2538D2}" presName="parTx" presStyleLbl="revTx" presStyleIdx="1" presStyleCnt="5">
        <dgm:presLayoutVars>
          <dgm:chMax val="0"/>
          <dgm:chPref val="0"/>
        </dgm:presLayoutVars>
      </dgm:prSet>
      <dgm:spPr/>
    </dgm:pt>
    <dgm:pt modelId="{71A9B366-F480-4706-92FF-85D0476E6076}" type="pres">
      <dgm:prSet presAssocID="{53DDED9B-0B44-4C36-9FE8-451A157740BF}" presName="sibTrans" presStyleCnt="0"/>
      <dgm:spPr/>
    </dgm:pt>
    <dgm:pt modelId="{69D6D228-36B9-4989-A121-DA5680EB9E69}" type="pres">
      <dgm:prSet presAssocID="{410E6D57-F867-4F72-AFA5-B407E3BA093B}" presName="compNode" presStyleCnt="0"/>
      <dgm:spPr/>
    </dgm:pt>
    <dgm:pt modelId="{82C0CC6F-7CC1-4087-896A-84C376B48332}" type="pres">
      <dgm:prSet presAssocID="{410E6D57-F867-4F72-AFA5-B407E3BA093B}" presName="bgRect" presStyleLbl="bgShp" presStyleIdx="2" presStyleCnt="5"/>
      <dgm:spPr/>
    </dgm:pt>
    <dgm:pt modelId="{80F3E24A-B494-4602-9BD2-3E780CAB0CB0}" type="pres">
      <dgm:prSet presAssocID="{410E6D57-F867-4F72-AFA5-B407E3BA093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miling Face with No Fill"/>
        </a:ext>
      </dgm:extLst>
    </dgm:pt>
    <dgm:pt modelId="{F0A3D347-B378-4195-8F84-3F93D5B8D41A}" type="pres">
      <dgm:prSet presAssocID="{410E6D57-F867-4F72-AFA5-B407E3BA093B}" presName="spaceRect" presStyleCnt="0"/>
      <dgm:spPr/>
    </dgm:pt>
    <dgm:pt modelId="{B3652843-17A3-46C0-80D7-2238EC98A764}" type="pres">
      <dgm:prSet presAssocID="{410E6D57-F867-4F72-AFA5-B407E3BA093B}" presName="parTx" presStyleLbl="revTx" presStyleIdx="2" presStyleCnt="5">
        <dgm:presLayoutVars>
          <dgm:chMax val="0"/>
          <dgm:chPref val="0"/>
        </dgm:presLayoutVars>
      </dgm:prSet>
      <dgm:spPr/>
    </dgm:pt>
    <dgm:pt modelId="{71D1C947-6133-416B-8AC1-FAFB9B2E9E5B}" type="pres">
      <dgm:prSet presAssocID="{84C5BEBC-79AA-4C2C-BE9C-DDF1BCF06180}" presName="sibTrans" presStyleCnt="0"/>
      <dgm:spPr/>
    </dgm:pt>
    <dgm:pt modelId="{19A861B6-252A-4C55-8778-623BC316D711}" type="pres">
      <dgm:prSet presAssocID="{13FE2FD5-8CA3-4DD7-AE20-D0049DFECD93}" presName="compNode" presStyleCnt="0"/>
      <dgm:spPr/>
    </dgm:pt>
    <dgm:pt modelId="{C61A4DE5-8358-4D75-9227-9A0C05A464E8}" type="pres">
      <dgm:prSet presAssocID="{13FE2FD5-8CA3-4DD7-AE20-D0049DFECD93}" presName="bgRect" presStyleLbl="bgShp" presStyleIdx="3" presStyleCnt="5"/>
      <dgm:spPr/>
    </dgm:pt>
    <dgm:pt modelId="{51DF2566-E99E-4C20-8462-CFB397480671}" type="pres">
      <dgm:prSet presAssocID="{13FE2FD5-8CA3-4DD7-AE20-D0049DFECD93}"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Grinning face with solid fill with solid fill"/>
        </a:ext>
      </dgm:extLst>
    </dgm:pt>
    <dgm:pt modelId="{AEA58656-BD6B-483D-A0CE-3839B0B84139}" type="pres">
      <dgm:prSet presAssocID="{13FE2FD5-8CA3-4DD7-AE20-D0049DFECD93}" presName="spaceRect" presStyleCnt="0"/>
      <dgm:spPr/>
    </dgm:pt>
    <dgm:pt modelId="{63425BBE-C81A-4963-8CA1-4604AB4DC086}" type="pres">
      <dgm:prSet presAssocID="{13FE2FD5-8CA3-4DD7-AE20-D0049DFECD93}" presName="parTx" presStyleLbl="revTx" presStyleIdx="3" presStyleCnt="5">
        <dgm:presLayoutVars>
          <dgm:chMax val="0"/>
          <dgm:chPref val="0"/>
        </dgm:presLayoutVars>
      </dgm:prSet>
      <dgm:spPr/>
    </dgm:pt>
    <dgm:pt modelId="{9A27473D-C3FD-4F73-A8A5-08B2FF714E8D}" type="pres">
      <dgm:prSet presAssocID="{024FF93B-67A2-4435-9C2B-DF516D634A56}" presName="sibTrans" presStyleCnt="0"/>
      <dgm:spPr/>
    </dgm:pt>
    <dgm:pt modelId="{F8159932-4C5E-4E4F-9558-FEDAB78AC7A9}" type="pres">
      <dgm:prSet presAssocID="{609EB16B-5E7C-4C06-82A7-05E86D0396ED}" presName="compNode" presStyleCnt="0"/>
      <dgm:spPr/>
    </dgm:pt>
    <dgm:pt modelId="{47CEC9FD-DF81-4853-8F80-49C776A0EFCE}" type="pres">
      <dgm:prSet presAssocID="{609EB16B-5E7C-4C06-82A7-05E86D0396ED}" presName="bgRect" presStyleLbl="bgShp" presStyleIdx="4" presStyleCnt="5"/>
      <dgm:spPr/>
    </dgm:pt>
    <dgm:pt modelId="{0AB687C3-7644-4BB7-A061-92D5F44A8DDE}" type="pres">
      <dgm:prSet presAssocID="{609EB16B-5E7C-4C06-82A7-05E86D0396E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ospital"/>
        </a:ext>
      </dgm:extLst>
    </dgm:pt>
    <dgm:pt modelId="{65BCE8E0-38E8-444B-8535-3DD00A34C363}" type="pres">
      <dgm:prSet presAssocID="{609EB16B-5E7C-4C06-82A7-05E86D0396ED}" presName="spaceRect" presStyleCnt="0"/>
      <dgm:spPr/>
    </dgm:pt>
    <dgm:pt modelId="{B9107913-C35B-47B8-B6E3-7C8CC1412131}" type="pres">
      <dgm:prSet presAssocID="{609EB16B-5E7C-4C06-82A7-05E86D0396ED}" presName="parTx" presStyleLbl="revTx" presStyleIdx="4" presStyleCnt="5">
        <dgm:presLayoutVars>
          <dgm:chMax val="0"/>
          <dgm:chPref val="0"/>
        </dgm:presLayoutVars>
      </dgm:prSet>
      <dgm:spPr/>
    </dgm:pt>
  </dgm:ptLst>
  <dgm:cxnLst>
    <dgm:cxn modelId="{248C0309-A6A7-40C4-972A-BFFCE7ECB709}" type="presOf" srcId="{0432790D-F9F1-4A94-BF64-D21189C4D3BB}" destId="{BB1A62C8-B595-453A-9336-9828BD8588E6}" srcOrd="0" destOrd="0" presId="urn:microsoft.com/office/officeart/2018/2/layout/IconVerticalSolidList"/>
    <dgm:cxn modelId="{F8A0EF26-371C-47D5-8DB0-24F1E8D072F3}" type="presOf" srcId="{13FE2FD5-8CA3-4DD7-AE20-D0049DFECD93}" destId="{63425BBE-C81A-4963-8CA1-4604AB4DC086}" srcOrd="0" destOrd="0" presId="urn:microsoft.com/office/officeart/2018/2/layout/IconVerticalSolidList"/>
    <dgm:cxn modelId="{70DBE05D-7E04-4691-B1B3-123C12106059}" srcId="{0432790D-F9F1-4A94-BF64-D21189C4D3BB}" destId="{7152E1DE-8251-4424-9C85-C03F472C5FBC}" srcOrd="0" destOrd="0" parTransId="{DCFEED00-5EFD-4CEB-83FE-547EEF525038}" sibTransId="{E1F21D58-BD69-4220-AA55-0A54528649E8}"/>
    <dgm:cxn modelId="{CA792264-751C-4797-9B33-61BAB5500107}" srcId="{0432790D-F9F1-4A94-BF64-D21189C4D3BB}" destId="{609EB16B-5E7C-4C06-82A7-05E86D0396ED}" srcOrd="4" destOrd="0" parTransId="{60E7EE4E-5093-481C-A736-972BEFF6242F}" sibTransId="{CA346AF5-7029-484A-965D-EA86BE3A4559}"/>
    <dgm:cxn modelId="{B900C27A-AB71-46AC-BF56-6160A98C00CC}" type="presOf" srcId="{97860815-06D7-421D-A6F3-D9DC3E2538D2}" destId="{D9305E8F-ADD0-43A0-81CA-5D59E56FA063}" srcOrd="0" destOrd="0" presId="urn:microsoft.com/office/officeart/2018/2/layout/IconVerticalSolidList"/>
    <dgm:cxn modelId="{8C437D7E-F68E-4434-9A42-91487FB24432}" srcId="{0432790D-F9F1-4A94-BF64-D21189C4D3BB}" destId="{410E6D57-F867-4F72-AFA5-B407E3BA093B}" srcOrd="2" destOrd="0" parTransId="{F37BB0D8-CC70-4543-8467-08BEB447197E}" sibTransId="{84C5BEBC-79AA-4C2C-BE9C-DDF1BCF06180}"/>
    <dgm:cxn modelId="{703DE89A-65E8-406A-877C-1C1CBFE5F4DB}" type="presOf" srcId="{410E6D57-F867-4F72-AFA5-B407E3BA093B}" destId="{B3652843-17A3-46C0-80D7-2238EC98A764}" srcOrd="0" destOrd="0" presId="urn:microsoft.com/office/officeart/2018/2/layout/IconVerticalSolidList"/>
    <dgm:cxn modelId="{3A73279F-0811-49EF-8B77-6166C60E4AA4}" srcId="{0432790D-F9F1-4A94-BF64-D21189C4D3BB}" destId="{97860815-06D7-421D-A6F3-D9DC3E2538D2}" srcOrd="1" destOrd="0" parTransId="{6901A89C-92BE-4C21-9CE0-8B2C1B94C89C}" sibTransId="{53DDED9B-0B44-4C36-9FE8-451A157740BF}"/>
    <dgm:cxn modelId="{26EF16A5-EADA-42E2-9494-534134665F0A}" srcId="{0432790D-F9F1-4A94-BF64-D21189C4D3BB}" destId="{13FE2FD5-8CA3-4DD7-AE20-D0049DFECD93}" srcOrd="3" destOrd="0" parTransId="{D4B8DF95-A476-4D56-9329-9536C04A389E}" sibTransId="{024FF93B-67A2-4435-9C2B-DF516D634A56}"/>
    <dgm:cxn modelId="{720562A9-A15A-4D37-89F5-23E0CB50DEEF}" type="presOf" srcId="{7152E1DE-8251-4424-9C85-C03F472C5FBC}" destId="{2988AA61-F13D-47E4-9F55-345EA37275B4}" srcOrd="0" destOrd="0" presId="urn:microsoft.com/office/officeart/2018/2/layout/IconVerticalSolidList"/>
    <dgm:cxn modelId="{19278DD6-59A8-4A0E-8C2E-95342F9B02B6}" type="presOf" srcId="{609EB16B-5E7C-4C06-82A7-05E86D0396ED}" destId="{B9107913-C35B-47B8-B6E3-7C8CC1412131}" srcOrd="0" destOrd="0" presId="urn:microsoft.com/office/officeart/2018/2/layout/IconVerticalSolidList"/>
    <dgm:cxn modelId="{ED8A48B8-90BC-4542-BA0E-1BF3169E19C3}" type="presParOf" srcId="{BB1A62C8-B595-453A-9336-9828BD8588E6}" destId="{688B712D-44DC-4BEE-AF95-26F8E34658CB}" srcOrd="0" destOrd="0" presId="urn:microsoft.com/office/officeart/2018/2/layout/IconVerticalSolidList"/>
    <dgm:cxn modelId="{F0736796-7B02-4BE8-A6EF-2F2DC05FE7DF}" type="presParOf" srcId="{688B712D-44DC-4BEE-AF95-26F8E34658CB}" destId="{88431E63-A328-4537-AD0A-053259D17B48}" srcOrd="0" destOrd="0" presId="urn:microsoft.com/office/officeart/2018/2/layout/IconVerticalSolidList"/>
    <dgm:cxn modelId="{363E77AF-AF26-46F8-A097-C56C84C6902F}" type="presParOf" srcId="{688B712D-44DC-4BEE-AF95-26F8E34658CB}" destId="{9D99740C-662B-4666-A056-2F85EE926349}" srcOrd="1" destOrd="0" presId="urn:microsoft.com/office/officeart/2018/2/layout/IconVerticalSolidList"/>
    <dgm:cxn modelId="{B2E56BCF-6131-46C0-B5C1-74C62884AAA5}" type="presParOf" srcId="{688B712D-44DC-4BEE-AF95-26F8E34658CB}" destId="{FF2782D1-3BE7-413D-A735-B176F99F820F}" srcOrd="2" destOrd="0" presId="urn:microsoft.com/office/officeart/2018/2/layout/IconVerticalSolidList"/>
    <dgm:cxn modelId="{76319DF7-0760-4F2D-AAFD-7DD5027F5B34}" type="presParOf" srcId="{688B712D-44DC-4BEE-AF95-26F8E34658CB}" destId="{2988AA61-F13D-47E4-9F55-345EA37275B4}" srcOrd="3" destOrd="0" presId="urn:microsoft.com/office/officeart/2018/2/layout/IconVerticalSolidList"/>
    <dgm:cxn modelId="{5D2D6FD7-D581-4F05-89B2-FB92D2AACB60}" type="presParOf" srcId="{BB1A62C8-B595-453A-9336-9828BD8588E6}" destId="{C8AEB36B-C54A-476B-8BC7-3CD2F2A3F55C}" srcOrd="1" destOrd="0" presId="urn:microsoft.com/office/officeart/2018/2/layout/IconVerticalSolidList"/>
    <dgm:cxn modelId="{AA961912-1D1D-4D11-9CD8-BC214943F5B6}" type="presParOf" srcId="{BB1A62C8-B595-453A-9336-9828BD8588E6}" destId="{73A40C94-0182-444B-AFAA-5F3D9E69D31D}" srcOrd="2" destOrd="0" presId="urn:microsoft.com/office/officeart/2018/2/layout/IconVerticalSolidList"/>
    <dgm:cxn modelId="{66405F31-90FB-40F7-9B79-9CA32224C188}" type="presParOf" srcId="{73A40C94-0182-444B-AFAA-5F3D9E69D31D}" destId="{00E1E6AE-1F6B-4AC0-BD3D-9E0A7BED9419}" srcOrd="0" destOrd="0" presId="urn:microsoft.com/office/officeart/2018/2/layout/IconVerticalSolidList"/>
    <dgm:cxn modelId="{4F31BBDC-CC47-4EB4-B252-4BE0709E08B5}" type="presParOf" srcId="{73A40C94-0182-444B-AFAA-5F3D9E69D31D}" destId="{8DF7F726-6E6F-4F6A-8489-5F03BF617F74}" srcOrd="1" destOrd="0" presId="urn:microsoft.com/office/officeart/2018/2/layout/IconVerticalSolidList"/>
    <dgm:cxn modelId="{FDD9A312-0130-41CC-91D2-7C593CA21572}" type="presParOf" srcId="{73A40C94-0182-444B-AFAA-5F3D9E69D31D}" destId="{23B2A980-C8D1-4773-9A72-5B19B3D72D72}" srcOrd="2" destOrd="0" presId="urn:microsoft.com/office/officeart/2018/2/layout/IconVerticalSolidList"/>
    <dgm:cxn modelId="{42F54A1C-F43B-4CD4-9B9F-F478DFCACA1D}" type="presParOf" srcId="{73A40C94-0182-444B-AFAA-5F3D9E69D31D}" destId="{D9305E8F-ADD0-43A0-81CA-5D59E56FA063}" srcOrd="3" destOrd="0" presId="urn:microsoft.com/office/officeart/2018/2/layout/IconVerticalSolidList"/>
    <dgm:cxn modelId="{263CF802-B386-43EB-AB03-90B65A3416DA}" type="presParOf" srcId="{BB1A62C8-B595-453A-9336-9828BD8588E6}" destId="{71A9B366-F480-4706-92FF-85D0476E6076}" srcOrd="3" destOrd="0" presId="urn:microsoft.com/office/officeart/2018/2/layout/IconVerticalSolidList"/>
    <dgm:cxn modelId="{71D3CD7B-9C87-4694-8322-DBB25EB0ADDE}" type="presParOf" srcId="{BB1A62C8-B595-453A-9336-9828BD8588E6}" destId="{69D6D228-36B9-4989-A121-DA5680EB9E69}" srcOrd="4" destOrd="0" presId="urn:microsoft.com/office/officeart/2018/2/layout/IconVerticalSolidList"/>
    <dgm:cxn modelId="{EB82E6D1-7A97-4446-A006-16261A05E18B}" type="presParOf" srcId="{69D6D228-36B9-4989-A121-DA5680EB9E69}" destId="{82C0CC6F-7CC1-4087-896A-84C376B48332}" srcOrd="0" destOrd="0" presId="urn:microsoft.com/office/officeart/2018/2/layout/IconVerticalSolidList"/>
    <dgm:cxn modelId="{956D293F-697B-4DA6-BBE5-1FEF49889122}" type="presParOf" srcId="{69D6D228-36B9-4989-A121-DA5680EB9E69}" destId="{80F3E24A-B494-4602-9BD2-3E780CAB0CB0}" srcOrd="1" destOrd="0" presId="urn:microsoft.com/office/officeart/2018/2/layout/IconVerticalSolidList"/>
    <dgm:cxn modelId="{C9A4D375-91FD-4A98-9395-F1FE14E2C7C7}" type="presParOf" srcId="{69D6D228-36B9-4989-A121-DA5680EB9E69}" destId="{F0A3D347-B378-4195-8F84-3F93D5B8D41A}" srcOrd="2" destOrd="0" presId="urn:microsoft.com/office/officeart/2018/2/layout/IconVerticalSolidList"/>
    <dgm:cxn modelId="{EFAC1D18-2D71-4467-A7D4-AF8C10152EFD}" type="presParOf" srcId="{69D6D228-36B9-4989-A121-DA5680EB9E69}" destId="{B3652843-17A3-46C0-80D7-2238EC98A764}" srcOrd="3" destOrd="0" presId="urn:microsoft.com/office/officeart/2018/2/layout/IconVerticalSolidList"/>
    <dgm:cxn modelId="{73F4FAC4-D514-4D1C-B3AE-BDD37BB05B76}" type="presParOf" srcId="{BB1A62C8-B595-453A-9336-9828BD8588E6}" destId="{71D1C947-6133-416B-8AC1-FAFB9B2E9E5B}" srcOrd="5" destOrd="0" presId="urn:microsoft.com/office/officeart/2018/2/layout/IconVerticalSolidList"/>
    <dgm:cxn modelId="{16EC5FAD-4C8B-436E-9430-8974307AEB5F}" type="presParOf" srcId="{BB1A62C8-B595-453A-9336-9828BD8588E6}" destId="{19A861B6-252A-4C55-8778-623BC316D711}" srcOrd="6" destOrd="0" presId="urn:microsoft.com/office/officeart/2018/2/layout/IconVerticalSolidList"/>
    <dgm:cxn modelId="{C54DB918-7B8E-439F-95C7-A3649B7DBEE6}" type="presParOf" srcId="{19A861B6-252A-4C55-8778-623BC316D711}" destId="{C61A4DE5-8358-4D75-9227-9A0C05A464E8}" srcOrd="0" destOrd="0" presId="urn:microsoft.com/office/officeart/2018/2/layout/IconVerticalSolidList"/>
    <dgm:cxn modelId="{494191CD-5C5F-4D18-9261-873790FDCB85}" type="presParOf" srcId="{19A861B6-252A-4C55-8778-623BC316D711}" destId="{51DF2566-E99E-4C20-8462-CFB397480671}" srcOrd="1" destOrd="0" presId="urn:microsoft.com/office/officeart/2018/2/layout/IconVerticalSolidList"/>
    <dgm:cxn modelId="{B1922251-926C-4503-9F9E-0B41CB3F7287}" type="presParOf" srcId="{19A861B6-252A-4C55-8778-623BC316D711}" destId="{AEA58656-BD6B-483D-A0CE-3839B0B84139}" srcOrd="2" destOrd="0" presId="urn:microsoft.com/office/officeart/2018/2/layout/IconVerticalSolidList"/>
    <dgm:cxn modelId="{E9FA1A6C-69C0-48F8-B464-1C07BD3BE127}" type="presParOf" srcId="{19A861B6-252A-4C55-8778-623BC316D711}" destId="{63425BBE-C81A-4963-8CA1-4604AB4DC086}" srcOrd="3" destOrd="0" presId="urn:microsoft.com/office/officeart/2018/2/layout/IconVerticalSolidList"/>
    <dgm:cxn modelId="{90677AF1-2672-4E07-B3AB-B1FE222EB850}" type="presParOf" srcId="{BB1A62C8-B595-453A-9336-9828BD8588E6}" destId="{9A27473D-C3FD-4F73-A8A5-08B2FF714E8D}" srcOrd="7" destOrd="0" presId="urn:microsoft.com/office/officeart/2018/2/layout/IconVerticalSolidList"/>
    <dgm:cxn modelId="{90226282-ECF9-4543-8C3F-BA6F56D1672D}" type="presParOf" srcId="{BB1A62C8-B595-453A-9336-9828BD8588E6}" destId="{F8159932-4C5E-4E4F-9558-FEDAB78AC7A9}" srcOrd="8" destOrd="0" presId="urn:microsoft.com/office/officeart/2018/2/layout/IconVerticalSolidList"/>
    <dgm:cxn modelId="{EEC80BEB-EB9F-4A38-AC23-A28FEDD4A48B}" type="presParOf" srcId="{F8159932-4C5E-4E4F-9558-FEDAB78AC7A9}" destId="{47CEC9FD-DF81-4853-8F80-49C776A0EFCE}" srcOrd="0" destOrd="0" presId="urn:microsoft.com/office/officeart/2018/2/layout/IconVerticalSolidList"/>
    <dgm:cxn modelId="{0C7AEFEE-A465-456B-AB5B-EAE1E3AA9855}" type="presParOf" srcId="{F8159932-4C5E-4E4F-9558-FEDAB78AC7A9}" destId="{0AB687C3-7644-4BB7-A061-92D5F44A8DDE}" srcOrd="1" destOrd="0" presId="urn:microsoft.com/office/officeart/2018/2/layout/IconVerticalSolidList"/>
    <dgm:cxn modelId="{9810A836-4768-4917-ACE3-8D5DEACFF42F}" type="presParOf" srcId="{F8159932-4C5E-4E4F-9558-FEDAB78AC7A9}" destId="{65BCE8E0-38E8-444B-8535-3DD00A34C363}" srcOrd="2" destOrd="0" presId="urn:microsoft.com/office/officeart/2018/2/layout/IconVerticalSolidList"/>
    <dgm:cxn modelId="{6F6DA360-B3F8-4686-ABD2-DEAF37160321}" type="presParOf" srcId="{F8159932-4C5E-4E4F-9558-FEDAB78AC7A9}" destId="{B9107913-C35B-47B8-B6E3-7C8CC141213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37ED1B-D608-45E7-8387-435972C86412}" type="doc">
      <dgm:prSet loTypeId="urn:microsoft.com/office/officeart/2005/8/layout/list1" loCatId="list" qsTypeId="urn:microsoft.com/office/officeart/2005/8/quickstyle/simple5" qsCatId="simple" csTypeId="urn:microsoft.com/office/officeart/2005/8/colors/accent0_2" csCatId="mainScheme"/>
      <dgm:spPr/>
      <dgm:t>
        <a:bodyPr/>
        <a:lstStyle/>
        <a:p>
          <a:endParaRPr lang="en-US"/>
        </a:p>
      </dgm:t>
    </dgm:pt>
    <dgm:pt modelId="{586288F7-CE80-4360-8436-2B5790672B90}">
      <dgm:prSet custT="1"/>
      <dgm:spPr/>
      <dgm:t>
        <a:bodyPr/>
        <a:lstStyle/>
        <a:p>
          <a:r>
            <a:rPr lang="en-US" sz="3200" dirty="0"/>
            <a:t>Collaborative Care Model </a:t>
          </a:r>
        </a:p>
      </dgm:t>
    </dgm:pt>
    <dgm:pt modelId="{4C2374C4-D1E6-4E3F-A5A0-49433C214C56}" type="parTrans" cxnId="{52D12437-27D0-4B06-B024-0193FE28B132}">
      <dgm:prSet/>
      <dgm:spPr/>
      <dgm:t>
        <a:bodyPr/>
        <a:lstStyle/>
        <a:p>
          <a:endParaRPr lang="en-US"/>
        </a:p>
      </dgm:t>
    </dgm:pt>
    <dgm:pt modelId="{4F21849C-5D1C-45FF-90B0-DE09066B840B}" type="sibTrans" cxnId="{52D12437-27D0-4B06-B024-0193FE28B132}">
      <dgm:prSet/>
      <dgm:spPr/>
      <dgm:t>
        <a:bodyPr/>
        <a:lstStyle/>
        <a:p>
          <a:endParaRPr lang="en-US"/>
        </a:p>
      </dgm:t>
    </dgm:pt>
    <dgm:pt modelId="{AD200DC9-38A5-4F2A-85D1-4D7289ADA664}">
      <dgm:prSet custT="1"/>
      <dgm:spPr/>
      <dgm:t>
        <a:bodyPr/>
        <a:lstStyle/>
        <a:p>
          <a:r>
            <a:rPr lang="en-US" sz="3200" dirty="0"/>
            <a:t>Specialist Team Based Care (STBC) </a:t>
          </a:r>
        </a:p>
      </dgm:t>
    </dgm:pt>
    <dgm:pt modelId="{124C2D7F-E3DB-44A7-80A3-2314B496A7E4}" type="parTrans" cxnId="{8C4A4FB1-EC8A-4E01-A44D-8B4FF1C51E4A}">
      <dgm:prSet/>
      <dgm:spPr/>
      <dgm:t>
        <a:bodyPr/>
        <a:lstStyle/>
        <a:p>
          <a:endParaRPr lang="en-US"/>
        </a:p>
      </dgm:t>
    </dgm:pt>
    <dgm:pt modelId="{6B25AEB1-BC50-4684-B681-37ADA225BAF1}" type="sibTrans" cxnId="{8C4A4FB1-EC8A-4E01-A44D-8B4FF1C51E4A}">
      <dgm:prSet/>
      <dgm:spPr/>
      <dgm:t>
        <a:bodyPr/>
        <a:lstStyle/>
        <a:p>
          <a:endParaRPr lang="en-US"/>
        </a:p>
      </dgm:t>
    </dgm:pt>
    <dgm:pt modelId="{9BAF4B7C-7EA4-4F4F-A273-3463F0BD7511}" type="pres">
      <dgm:prSet presAssocID="{2137ED1B-D608-45E7-8387-435972C86412}" presName="linear" presStyleCnt="0">
        <dgm:presLayoutVars>
          <dgm:dir/>
          <dgm:animLvl val="lvl"/>
          <dgm:resizeHandles val="exact"/>
        </dgm:presLayoutVars>
      </dgm:prSet>
      <dgm:spPr/>
    </dgm:pt>
    <dgm:pt modelId="{536DAD56-DCD7-4204-9742-6D5229278558}" type="pres">
      <dgm:prSet presAssocID="{586288F7-CE80-4360-8436-2B5790672B90}" presName="parentLin" presStyleCnt="0"/>
      <dgm:spPr/>
    </dgm:pt>
    <dgm:pt modelId="{1494CA49-B706-42BE-A791-30CF43464E07}" type="pres">
      <dgm:prSet presAssocID="{586288F7-CE80-4360-8436-2B5790672B90}" presName="parentLeftMargin" presStyleLbl="node1" presStyleIdx="0" presStyleCnt="2"/>
      <dgm:spPr/>
    </dgm:pt>
    <dgm:pt modelId="{7C881CDD-FE1D-4356-AEB8-2639E2DB1AF7}" type="pres">
      <dgm:prSet presAssocID="{586288F7-CE80-4360-8436-2B5790672B90}" presName="parentText" presStyleLbl="node1" presStyleIdx="0" presStyleCnt="2">
        <dgm:presLayoutVars>
          <dgm:chMax val="0"/>
          <dgm:bulletEnabled val="1"/>
        </dgm:presLayoutVars>
      </dgm:prSet>
      <dgm:spPr/>
    </dgm:pt>
    <dgm:pt modelId="{5B4C4A12-D29E-415E-BE52-6EC842644819}" type="pres">
      <dgm:prSet presAssocID="{586288F7-CE80-4360-8436-2B5790672B90}" presName="negativeSpace" presStyleCnt="0"/>
      <dgm:spPr/>
    </dgm:pt>
    <dgm:pt modelId="{A62E8D47-BB3F-421B-A265-9D46BAEDD405}" type="pres">
      <dgm:prSet presAssocID="{586288F7-CE80-4360-8436-2B5790672B90}" presName="childText" presStyleLbl="conFgAcc1" presStyleIdx="0" presStyleCnt="2">
        <dgm:presLayoutVars>
          <dgm:bulletEnabled val="1"/>
        </dgm:presLayoutVars>
      </dgm:prSet>
      <dgm:spPr/>
    </dgm:pt>
    <dgm:pt modelId="{5A011091-C734-40E5-A807-FEACE2CE650D}" type="pres">
      <dgm:prSet presAssocID="{4F21849C-5D1C-45FF-90B0-DE09066B840B}" presName="spaceBetweenRectangles" presStyleCnt="0"/>
      <dgm:spPr/>
    </dgm:pt>
    <dgm:pt modelId="{9683020E-DAFB-45A4-832E-7C41D941006F}" type="pres">
      <dgm:prSet presAssocID="{AD200DC9-38A5-4F2A-85D1-4D7289ADA664}" presName="parentLin" presStyleCnt="0"/>
      <dgm:spPr/>
    </dgm:pt>
    <dgm:pt modelId="{FD586A0D-B4AB-469B-A418-B1E868BA3917}" type="pres">
      <dgm:prSet presAssocID="{AD200DC9-38A5-4F2A-85D1-4D7289ADA664}" presName="parentLeftMargin" presStyleLbl="node1" presStyleIdx="0" presStyleCnt="2"/>
      <dgm:spPr/>
    </dgm:pt>
    <dgm:pt modelId="{A472DA84-950D-4BA7-9365-A0B00125C860}" type="pres">
      <dgm:prSet presAssocID="{AD200DC9-38A5-4F2A-85D1-4D7289ADA664}" presName="parentText" presStyleLbl="node1" presStyleIdx="1" presStyleCnt="2">
        <dgm:presLayoutVars>
          <dgm:chMax val="0"/>
          <dgm:bulletEnabled val="1"/>
        </dgm:presLayoutVars>
      </dgm:prSet>
      <dgm:spPr/>
    </dgm:pt>
    <dgm:pt modelId="{898F29E0-9739-4C2C-8E1E-FA03EC3BCA8C}" type="pres">
      <dgm:prSet presAssocID="{AD200DC9-38A5-4F2A-85D1-4D7289ADA664}" presName="negativeSpace" presStyleCnt="0"/>
      <dgm:spPr/>
    </dgm:pt>
    <dgm:pt modelId="{608426F9-BEEF-43B1-BA3C-92C97C4EDC04}" type="pres">
      <dgm:prSet presAssocID="{AD200DC9-38A5-4F2A-85D1-4D7289ADA664}" presName="childText" presStyleLbl="conFgAcc1" presStyleIdx="1" presStyleCnt="2">
        <dgm:presLayoutVars>
          <dgm:bulletEnabled val="1"/>
        </dgm:presLayoutVars>
      </dgm:prSet>
      <dgm:spPr/>
    </dgm:pt>
  </dgm:ptLst>
  <dgm:cxnLst>
    <dgm:cxn modelId="{0B022325-00FE-40AF-B214-85C2D67E3627}" type="presOf" srcId="{AD200DC9-38A5-4F2A-85D1-4D7289ADA664}" destId="{FD586A0D-B4AB-469B-A418-B1E868BA3917}" srcOrd="0" destOrd="0" presId="urn:microsoft.com/office/officeart/2005/8/layout/list1"/>
    <dgm:cxn modelId="{52D12437-27D0-4B06-B024-0193FE28B132}" srcId="{2137ED1B-D608-45E7-8387-435972C86412}" destId="{586288F7-CE80-4360-8436-2B5790672B90}" srcOrd="0" destOrd="0" parTransId="{4C2374C4-D1E6-4E3F-A5A0-49433C214C56}" sibTransId="{4F21849C-5D1C-45FF-90B0-DE09066B840B}"/>
    <dgm:cxn modelId="{470DDA64-D35E-4701-B8AC-990E8C0C1C0E}" type="presOf" srcId="{2137ED1B-D608-45E7-8387-435972C86412}" destId="{9BAF4B7C-7EA4-4F4F-A273-3463F0BD7511}" srcOrd="0" destOrd="0" presId="urn:microsoft.com/office/officeart/2005/8/layout/list1"/>
    <dgm:cxn modelId="{202739AD-AB47-410C-9D0D-ED64E955CFD0}" type="presOf" srcId="{AD200DC9-38A5-4F2A-85D1-4D7289ADA664}" destId="{A472DA84-950D-4BA7-9365-A0B00125C860}" srcOrd="1" destOrd="0" presId="urn:microsoft.com/office/officeart/2005/8/layout/list1"/>
    <dgm:cxn modelId="{8C4A4FB1-EC8A-4E01-A44D-8B4FF1C51E4A}" srcId="{2137ED1B-D608-45E7-8387-435972C86412}" destId="{AD200DC9-38A5-4F2A-85D1-4D7289ADA664}" srcOrd="1" destOrd="0" parTransId="{124C2D7F-E3DB-44A7-80A3-2314B496A7E4}" sibTransId="{6B25AEB1-BC50-4684-B681-37ADA225BAF1}"/>
    <dgm:cxn modelId="{6EE550B7-2E4C-40FF-B785-DD6B3F7616D2}" type="presOf" srcId="{586288F7-CE80-4360-8436-2B5790672B90}" destId="{7C881CDD-FE1D-4356-AEB8-2639E2DB1AF7}" srcOrd="1" destOrd="0" presId="urn:microsoft.com/office/officeart/2005/8/layout/list1"/>
    <dgm:cxn modelId="{CF1327F6-1FC9-4117-AA33-7B25565EA21F}" type="presOf" srcId="{586288F7-CE80-4360-8436-2B5790672B90}" destId="{1494CA49-B706-42BE-A791-30CF43464E07}" srcOrd="0" destOrd="0" presId="urn:microsoft.com/office/officeart/2005/8/layout/list1"/>
    <dgm:cxn modelId="{A0263552-BD61-463B-A6BC-DA39A73CCFDC}" type="presParOf" srcId="{9BAF4B7C-7EA4-4F4F-A273-3463F0BD7511}" destId="{536DAD56-DCD7-4204-9742-6D5229278558}" srcOrd="0" destOrd="0" presId="urn:microsoft.com/office/officeart/2005/8/layout/list1"/>
    <dgm:cxn modelId="{2AF15F5D-D4FB-4A88-BA87-1ED5913BEA71}" type="presParOf" srcId="{536DAD56-DCD7-4204-9742-6D5229278558}" destId="{1494CA49-B706-42BE-A791-30CF43464E07}" srcOrd="0" destOrd="0" presId="urn:microsoft.com/office/officeart/2005/8/layout/list1"/>
    <dgm:cxn modelId="{188A210E-18D7-4A2C-A20A-7439B7624028}" type="presParOf" srcId="{536DAD56-DCD7-4204-9742-6D5229278558}" destId="{7C881CDD-FE1D-4356-AEB8-2639E2DB1AF7}" srcOrd="1" destOrd="0" presId="urn:microsoft.com/office/officeart/2005/8/layout/list1"/>
    <dgm:cxn modelId="{2E669805-8EF2-4A46-B48E-9E88E9A758F4}" type="presParOf" srcId="{9BAF4B7C-7EA4-4F4F-A273-3463F0BD7511}" destId="{5B4C4A12-D29E-415E-BE52-6EC842644819}" srcOrd="1" destOrd="0" presId="urn:microsoft.com/office/officeart/2005/8/layout/list1"/>
    <dgm:cxn modelId="{3049C62C-3F93-482F-B1B7-F3F32A1A70E4}" type="presParOf" srcId="{9BAF4B7C-7EA4-4F4F-A273-3463F0BD7511}" destId="{A62E8D47-BB3F-421B-A265-9D46BAEDD405}" srcOrd="2" destOrd="0" presId="urn:microsoft.com/office/officeart/2005/8/layout/list1"/>
    <dgm:cxn modelId="{73F2BC94-1843-4B4E-B4AC-CD15C57562E3}" type="presParOf" srcId="{9BAF4B7C-7EA4-4F4F-A273-3463F0BD7511}" destId="{5A011091-C734-40E5-A807-FEACE2CE650D}" srcOrd="3" destOrd="0" presId="urn:microsoft.com/office/officeart/2005/8/layout/list1"/>
    <dgm:cxn modelId="{2FE5E6D3-BDA1-467C-AB6E-9B39E23E769C}" type="presParOf" srcId="{9BAF4B7C-7EA4-4F4F-A273-3463F0BD7511}" destId="{9683020E-DAFB-45A4-832E-7C41D941006F}" srcOrd="4" destOrd="0" presId="urn:microsoft.com/office/officeart/2005/8/layout/list1"/>
    <dgm:cxn modelId="{B168FE2D-2C7D-4CD8-812B-7EA7613FFE35}" type="presParOf" srcId="{9683020E-DAFB-45A4-832E-7C41D941006F}" destId="{FD586A0D-B4AB-469B-A418-B1E868BA3917}" srcOrd="0" destOrd="0" presId="urn:microsoft.com/office/officeart/2005/8/layout/list1"/>
    <dgm:cxn modelId="{8E19031E-1416-43F4-AD1D-8B5EB1E51FA7}" type="presParOf" srcId="{9683020E-DAFB-45A4-832E-7C41D941006F}" destId="{A472DA84-950D-4BA7-9365-A0B00125C860}" srcOrd="1" destOrd="0" presId="urn:microsoft.com/office/officeart/2005/8/layout/list1"/>
    <dgm:cxn modelId="{E3323740-5E36-439D-8639-98C85CBF0949}" type="presParOf" srcId="{9BAF4B7C-7EA4-4F4F-A273-3463F0BD7511}" destId="{898F29E0-9739-4C2C-8E1E-FA03EC3BCA8C}" srcOrd="5" destOrd="0" presId="urn:microsoft.com/office/officeart/2005/8/layout/list1"/>
    <dgm:cxn modelId="{823271A7-B1E1-4FFC-AABE-313AF6DF4EE8}" type="presParOf" srcId="{9BAF4B7C-7EA4-4F4F-A273-3463F0BD7511}" destId="{608426F9-BEEF-43B1-BA3C-92C97C4EDC0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99D5D3-6F18-4543-84B3-78EC66E07A0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AE317F3-2D99-4874-B02A-2A7349FB3B16}">
      <dgm:prSet/>
      <dgm:spPr/>
      <dgm:t>
        <a:bodyPr/>
        <a:lstStyle/>
        <a:p>
          <a:pPr>
            <a:lnSpc>
              <a:spcPct val="100000"/>
            </a:lnSpc>
          </a:pPr>
          <a:r>
            <a:rPr lang="en-US" b="0" i="0"/>
            <a:t>If your care team member’s hourly rate is $50/hr, and they work 20 hours per week, that’s $1000/week.</a:t>
          </a:r>
          <a:endParaRPr lang="en-US"/>
        </a:p>
      </dgm:t>
    </dgm:pt>
    <dgm:pt modelId="{ED5F7CBD-9504-4087-A296-E4E12656BB45}" type="parTrans" cxnId="{39BE9517-357F-4E5A-B177-5F838BBBC485}">
      <dgm:prSet/>
      <dgm:spPr/>
      <dgm:t>
        <a:bodyPr/>
        <a:lstStyle/>
        <a:p>
          <a:endParaRPr lang="en-US"/>
        </a:p>
      </dgm:t>
    </dgm:pt>
    <dgm:pt modelId="{ABF51282-110E-4E7F-9775-0AFAE3F09731}" type="sibTrans" cxnId="{39BE9517-357F-4E5A-B177-5F838BBBC485}">
      <dgm:prSet/>
      <dgm:spPr/>
      <dgm:t>
        <a:bodyPr/>
        <a:lstStyle/>
        <a:p>
          <a:endParaRPr lang="en-US"/>
        </a:p>
      </dgm:t>
    </dgm:pt>
    <dgm:pt modelId="{4D5E665E-A0B0-4209-B7C6-639712D5D5E8}">
      <dgm:prSet/>
      <dgm:spPr/>
      <dgm:t>
        <a:bodyPr/>
        <a:lstStyle/>
        <a:p>
          <a:pPr>
            <a:lnSpc>
              <a:spcPct val="100000"/>
            </a:lnSpc>
          </a:pPr>
          <a:r>
            <a:rPr lang="en-US" b="0" i="0" dirty="0"/>
            <a:t>That means your care team member would need to have 10 commercial encounters per week to break even.  </a:t>
          </a:r>
          <a:endParaRPr lang="en-US" dirty="0"/>
        </a:p>
      </dgm:t>
    </dgm:pt>
    <dgm:pt modelId="{FD4EAB6B-6FD4-4DA2-8748-7860B8FB04F0}" type="parTrans" cxnId="{EF6F9510-C835-47EF-8C87-276C8B8344BB}">
      <dgm:prSet/>
      <dgm:spPr/>
      <dgm:t>
        <a:bodyPr/>
        <a:lstStyle/>
        <a:p>
          <a:endParaRPr lang="en-US"/>
        </a:p>
      </dgm:t>
    </dgm:pt>
    <dgm:pt modelId="{78077111-93B1-4D12-82EF-D6C7751D9926}" type="sibTrans" cxnId="{EF6F9510-C835-47EF-8C87-276C8B8344BB}">
      <dgm:prSet/>
      <dgm:spPr/>
      <dgm:t>
        <a:bodyPr/>
        <a:lstStyle/>
        <a:p>
          <a:endParaRPr lang="en-US"/>
        </a:p>
      </dgm:t>
    </dgm:pt>
    <dgm:pt modelId="{6EF69C18-7CF8-4D91-9F50-6705E3EED79F}">
      <dgm:prSet/>
      <dgm:spPr/>
      <dgm:t>
        <a:bodyPr/>
        <a:lstStyle/>
        <a:p>
          <a:pPr>
            <a:lnSpc>
              <a:spcPct val="100000"/>
            </a:lnSpc>
          </a:pPr>
          <a:r>
            <a:rPr lang="en-US" b="0" i="0" dirty="0"/>
            <a:t>Note that the minimum recommendation is 4 encounters per half day.</a:t>
          </a:r>
          <a:endParaRPr lang="en-US" dirty="0"/>
        </a:p>
      </dgm:t>
    </dgm:pt>
    <dgm:pt modelId="{84BE3321-3CD2-4BE8-B947-633BACC22C29}" type="parTrans" cxnId="{74F159F1-4B9E-4FF2-BCB3-B2BC0AF1E9D8}">
      <dgm:prSet/>
      <dgm:spPr/>
      <dgm:t>
        <a:bodyPr/>
        <a:lstStyle/>
        <a:p>
          <a:endParaRPr lang="en-US"/>
        </a:p>
      </dgm:t>
    </dgm:pt>
    <dgm:pt modelId="{A0A4BC5F-6D65-44DE-94A4-A0AFA6006CC7}" type="sibTrans" cxnId="{74F159F1-4B9E-4FF2-BCB3-B2BC0AF1E9D8}">
      <dgm:prSet/>
      <dgm:spPr/>
      <dgm:t>
        <a:bodyPr/>
        <a:lstStyle/>
        <a:p>
          <a:endParaRPr lang="en-US"/>
        </a:p>
      </dgm:t>
    </dgm:pt>
    <dgm:pt modelId="{7565B103-BC01-4A28-957A-5299BB789644}" type="pres">
      <dgm:prSet presAssocID="{C299D5D3-6F18-4543-84B3-78EC66E07A00}" presName="root" presStyleCnt="0">
        <dgm:presLayoutVars>
          <dgm:dir/>
          <dgm:resizeHandles val="exact"/>
        </dgm:presLayoutVars>
      </dgm:prSet>
      <dgm:spPr/>
    </dgm:pt>
    <dgm:pt modelId="{B163D4AE-7447-4ECA-881E-25BD656AC27A}" type="pres">
      <dgm:prSet presAssocID="{6AE317F3-2D99-4874-B02A-2A7349FB3B16}" presName="compNode" presStyleCnt="0"/>
      <dgm:spPr/>
    </dgm:pt>
    <dgm:pt modelId="{1D409DCA-CCE0-46A6-A1A3-BF4C74499F5A}" type="pres">
      <dgm:prSet presAssocID="{6AE317F3-2D99-4874-B02A-2A7349FB3B16}" presName="bgRect" presStyleLbl="bgShp" presStyleIdx="0" presStyleCnt="3"/>
      <dgm:spPr/>
    </dgm:pt>
    <dgm:pt modelId="{77E634AE-E70A-4463-BAA1-8D785A728209}" type="pres">
      <dgm:prSet presAssocID="{6AE317F3-2D99-4874-B02A-2A7349FB3B1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ffice Worker"/>
        </a:ext>
      </dgm:extLst>
    </dgm:pt>
    <dgm:pt modelId="{7070346D-1172-4324-A104-2D4A834C69DD}" type="pres">
      <dgm:prSet presAssocID="{6AE317F3-2D99-4874-B02A-2A7349FB3B16}" presName="spaceRect" presStyleCnt="0"/>
      <dgm:spPr/>
    </dgm:pt>
    <dgm:pt modelId="{040E5A22-EDB6-48F5-8899-8B33B4A99701}" type="pres">
      <dgm:prSet presAssocID="{6AE317F3-2D99-4874-B02A-2A7349FB3B16}" presName="parTx" presStyleLbl="revTx" presStyleIdx="0" presStyleCnt="3">
        <dgm:presLayoutVars>
          <dgm:chMax val="0"/>
          <dgm:chPref val="0"/>
        </dgm:presLayoutVars>
      </dgm:prSet>
      <dgm:spPr/>
    </dgm:pt>
    <dgm:pt modelId="{4351CE84-477F-4A5C-99D2-D7AD19B4CF54}" type="pres">
      <dgm:prSet presAssocID="{ABF51282-110E-4E7F-9775-0AFAE3F09731}" presName="sibTrans" presStyleCnt="0"/>
      <dgm:spPr/>
    </dgm:pt>
    <dgm:pt modelId="{AD27DCB7-F6A4-4EF8-852C-4116F4A5958E}" type="pres">
      <dgm:prSet presAssocID="{4D5E665E-A0B0-4209-B7C6-639712D5D5E8}" presName="compNode" presStyleCnt="0"/>
      <dgm:spPr/>
    </dgm:pt>
    <dgm:pt modelId="{CD15CAC9-0C21-4691-A55C-E24040AA2BA1}" type="pres">
      <dgm:prSet presAssocID="{4D5E665E-A0B0-4209-B7C6-639712D5D5E8}" presName="bgRect" presStyleLbl="bgShp" presStyleIdx="1" presStyleCnt="3"/>
      <dgm:spPr/>
    </dgm:pt>
    <dgm:pt modelId="{69BA8563-6D86-42F8-92DB-A70E68F680C6}" type="pres">
      <dgm:prSet presAssocID="{4D5E665E-A0B0-4209-B7C6-639712D5D5E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of People"/>
        </a:ext>
      </dgm:extLst>
    </dgm:pt>
    <dgm:pt modelId="{50A286F4-BB81-4E68-9629-5BF1CD9037D8}" type="pres">
      <dgm:prSet presAssocID="{4D5E665E-A0B0-4209-B7C6-639712D5D5E8}" presName="spaceRect" presStyleCnt="0"/>
      <dgm:spPr/>
    </dgm:pt>
    <dgm:pt modelId="{ABDE3ECC-6C95-47D8-AC73-411DCD8479E7}" type="pres">
      <dgm:prSet presAssocID="{4D5E665E-A0B0-4209-B7C6-639712D5D5E8}" presName="parTx" presStyleLbl="revTx" presStyleIdx="1" presStyleCnt="3">
        <dgm:presLayoutVars>
          <dgm:chMax val="0"/>
          <dgm:chPref val="0"/>
        </dgm:presLayoutVars>
      </dgm:prSet>
      <dgm:spPr/>
    </dgm:pt>
    <dgm:pt modelId="{56860FB2-B086-43F2-B7BB-599B840590DF}" type="pres">
      <dgm:prSet presAssocID="{78077111-93B1-4D12-82EF-D6C7751D9926}" presName="sibTrans" presStyleCnt="0"/>
      <dgm:spPr/>
    </dgm:pt>
    <dgm:pt modelId="{91A507BA-EA5D-448B-8CBC-27F0538C452C}" type="pres">
      <dgm:prSet presAssocID="{6EF69C18-7CF8-4D91-9F50-6705E3EED79F}" presName="compNode" presStyleCnt="0"/>
      <dgm:spPr/>
    </dgm:pt>
    <dgm:pt modelId="{E651411F-0EB9-471E-9F30-DD1068B0EBF4}" type="pres">
      <dgm:prSet presAssocID="{6EF69C18-7CF8-4D91-9F50-6705E3EED79F}" presName="bgRect" presStyleLbl="bgShp" presStyleIdx="2" presStyleCnt="3"/>
      <dgm:spPr/>
    </dgm:pt>
    <dgm:pt modelId="{2F0A711B-B3D7-447E-8E03-8C623CA65176}" type="pres">
      <dgm:prSet presAssocID="{6EF69C18-7CF8-4D91-9F50-6705E3EED79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Open Quotation Mark"/>
        </a:ext>
      </dgm:extLst>
    </dgm:pt>
    <dgm:pt modelId="{A08610C3-F578-445E-A835-9182B355DC95}" type="pres">
      <dgm:prSet presAssocID="{6EF69C18-7CF8-4D91-9F50-6705E3EED79F}" presName="spaceRect" presStyleCnt="0"/>
      <dgm:spPr/>
    </dgm:pt>
    <dgm:pt modelId="{7D6BD343-9A23-4A85-B147-6B1330EF0775}" type="pres">
      <dgm:prSet presAssocID="{6EF69C18-7CF8-4D91-9F50-6705E3EED79F}" presName="parTx" presStyleLbl="revTx" presStyleIdx="2" presStyleCnt="3">
        <dgm:presLayoutVars>
          <dgm:chMax val="0"/>
          <dgm:chPref val="0"/>
        </dgm:presLayoutVars>
      </dgm:prSet>
      <dgm:spPr/>
    </dgm:pt>
  </dgm:ptLst>
  <dgm:cxnLst>
    <dgm:cxn modelId="{EF6F9510-C835-47EF-8C87-276C8B8344BB}" srcId="{C299D5D3-6F18-4543-84B3-78EC66E07A00}" destId="{4D5E665E-A0B0-4209-B7C6-639712D5D5E8}" srcOrd="1" destOrd="0" parTransId="{FD4EAB6B-6FD4-4DA2-8748-7860B8FB04F0}" sibTransId="{78077111-93B1-4D12-82EF-D6C7751D9926}"/>
    <dgm:cxn modelId="{B34F3215-D3CA-4058-87EF-D6FEA441075E}" type="presOf" srcId="{C299D5D3-6F18-4543-84B3-78EC66E07A00}" destId="{7565B103-BC01-4A28-957A-5299BB789644}" srcOrd="0" destOrd="0" presId="urn:microsoft.com/office/officeart/2018/2/layout/IconVerticalSolidList"/>
    <dgm:cxn modelId="{39BE9517-357F-4E5A-B177-5F838BBBC485}" srcId="{C299D5D3-6F18-4543-84B3-78EC66E07A00}" destId="{6AE317F3-2D99-4874-B02A-2A7349FB3B16}" srcOrd="0" destOrd="0" parTransId="{ED5F7CBD-9504-4087-A296-E4E12656BB45}" sibTransId="{ABF51282-110E-4E7F-9775-0AFAE3F09731}"/>
    <dgm:cxn modelId="{76C0562E-DAEB-4459-B77E-D5A0099CF939}" type="presOf" srcId="{4D5E665E-A0B0-4209-B7C6-639712D5D5E8}" destId="{ABDE3ECC-6C95-47D8-AC73-411DCD8479E7}" srcOrd="0" destOrd="0" presId="urn:microsoft.com/office/officeart/2018/2/layout/IconVerticalSolidList"/>
    <dgm:cxn modelId="{A02E2964-2174-43BC-B174-CC8AA1F20069}" type="presOf" srcId="{6AE317F3-2D99-4874-B02A-2A7349FB3B16}" destId="{040E5A22-EDB6-48F5-8899-8B33B4A99701}" srcOrd="0" destOrd="0" presId="urn:microsoft.com/office/officeart/2018/2/layout/IconVerticalSolidList"/>
    <dgm:cxn modelId="{43F3B849-BCB9-49A3-A674-64E06ACEF1CF}" type="presOf" srcId="{6EF69C18-7CF8-4D91-9F50-6705E3EED79F}" destId="{7D6BD343-9A23-4A85-B147-6B1330EF0775}" srcOrd="0" destOrd="0" presId="urn:microsoft.com/office/officeart/2018/2/layout/IconVerticalSolidList"/>
    <dgm:cxn modelId="{74F159F1-4B9E-4FF2-BCB3-B2BC0AF1E9D8}" srcId="{C299D5D3-6F18-4543-84B3-78EC66E07A00}" destId="{6EF69C18-7CF8-4D91-9F50-6705E3EED79F}" srcOrd="2" destOrd="0" parTransId="{84BE3321-3CD2-4BE8-B947-633BACC22C29}" sibTransId="{A0A4BC5F-6D65-44DE-94A4-A0AFA6006CC7}"/>
    <dgm:cxn modelId="{99B40824-64B2-473D-AEF6-CCB44C5F891B}" type="presParOf" srcId="{7565B103-BC01-4A28-957A-5299BB789644}" destId="{B163D4AE-7447-4ECA-881E-25BD656AC27A}" srcOrd="0" destOrd="0" presId="urn:microsoft.com/office/officeart/2018/2/layout/IconVerticalSolidList"/>
    <dgm:cxn modelId="{B6FC80E9-E59B-4990-A8E1-FE3E4E819569}" type="presParOf" srcId="{B163D4AE-7447-4ECA-881E-25BD656AC27A}" destId="{1D409DCA-CCE0-46A6-A1A3-BF4C74499F5A}" srcOrd="0" destOrd="0" presId="urn:microsoft.com/office/officeart/2018/2/layout/IconVerticalSolidList"/>
    <dgm:cxn modelId="{6E64B00B-BBFD-4B52-A35E-181089A14632}" type="presParOf" srcId="{B163D4AE-7447-4ECA-881E-25BD656AC27A}" destId="{77E634AE-E70A-4463-BAA1-8D785A728209}" srcOrd="1" destOrd="0" presId="urn:microsoft.com/office/officeart/2018/2/layout/IconVerticalSolidList"/>
    <dgm:cxn modelId="{33E21276-EBDF-40DF-B484-C38C591342C9}" type="presParOf" srcId="{B163D4AE-7447-4ECA-881E-25BD656AC27A}" destId="{7070346D-1172-4324-A104-2D4A834C69DD}" srcOrd="2" destOrd="0" presId="urn:microsoft.com/office/officeart/2018/2/layout/IconVerticalSolidList"/>
    <dgm:cxn modelId="{8E442A4C-965E-4A33-813C-1176BB6FABC9}" type="presParOf" srcId="{B163D4AE-7447-4ECA-881E-25BD656AC27A}" destId="{040E5A22-EDB6-48F5-8899-8B33B4A99701}" srcOrd="3" destOrd="0" presId="urn:microsoft.com/office/officeart/2018/2/layout/IconVerticalSolidList"/>
    <dgm:cxn modelId="{4AC5EEE5-E3A2-468F-B0C4-C12CC0207DBE}" type="presParOf" srcId="{7565B103-BC01-4A28-957A-5299BB789644}" destId="{4351CE84-477F-4A5C-99D2-D7AD19B4CF54}" srcOrd="1" destOrd="0" presId="urn:microsoft.com/office/officeart/2018/2/layout/IconVerticalSolidList"/>
    <dgm:cxn modelId="{2D5F5DEF-2796-4903-AA59-A11FEC1ECE22}" type="presParOf" srcId="{7565B103-BC01-4A28-957A-5299BB789644}" destId="{AD27DCB7-F6A4-4EF8-852C-4116F4A5958E}" srcOrd="2" destOrd="0" presId="urn:microsoft.com/office/officeart/2018/2/layout/IconVerticalSolidList"/>
    <dgm:cxn modelId="{8CF20ACB-B901-48E9-A733-6AACAE15DE6A}" type="presParOf" srcId="{AD27DCB7-F6A4-4EF8-852C-4116F4A5958E}" destId="{CD15CAC9-0C21-4691-A55C-E24040AA2BA1}" srcOrd="0" destOrd="0" presId="urn:microsoft.com/office/officeart/2018/2/layout/IconVerticalSolidList"/>
    <dgm:cxn modelId="{5C394F98-A8C6-4690-91E9-034680FE41A0}" type="presParOf" srcId="{AD27DCB7-F6A4-4EF8-852C-4116F4A5958E}" destId="{69BA8563-6D86-42F8-92DB-A70E68F680C6}" srcOrd="1" destOrd="0" presId="urn:microsoft.com/office/officeart/2018/2/layout/IconVerticalSolidList"/>
    <dgm:cxn modelId="{020C2850-7A78-460D-ABD8-493C85F4D0F2}" type="presParOf" srcId="{AD27DCB7-F6A4-4EF8-852C-4116F4A5958E}" destId="{50A286F4-BB81-4E68-9629-5BF1CD9037D8}" srcOrd="2" destOrd="0" presId="urn:microsoft.com/office/officeart/2018/2/layout/IconVerticalSolidList"/>
    <dgm:cxn modelId="{88BBCFA5-F046-4CB8-A97D-5E2DAA194BF0}" type="presParOf" srcId="{AD27DCB7-F6A4-4EF8-852C-4116F4A5958E}" destId="{ABDE3ECC-6C95-47D8-AC73-411DCD8479E7}" srcOrd="3" destOrd="0" presId="urn:microsoft.com/office/officeart/2018/2/layout/IconVerticalSolidList"/>
    <dgm:cxn modelId="{87DD1D07-3AEF-466B-932F-9B7980AAD862}" type="presParOf" srcId="{7565B103-BC01-4A28-957A-5299BB789644}" destId="{56860FB2-B086-43F2-B7BB-599B840590DF}" srcOrd="3" destOrd="0" presId="urn:microsoft.com/office/officeart/2018/2/layout/IconVerticalSolidList"/>
    <dgm:cxn modelId="{5C2C4F23-7DC0-4695-8571-DCD50B4A727D}" type="presParOf" srcId="{7565B103-BC01-4A28-957A-5299BB789644}" destId="{91A507BA-EA5D-448B-8CBC-27F0538C452C}" srcOrd="4" destOrd="0" presId="urn:microsoft.com/office/officeart/2018/2/layout/IconVerticalSolidList"/>
    <dgm:cxn modelId="{3FC4B0F6-2D13-48AE-BAFE-584367194425}" type="presParOf" srcId="{91A507BA-EA5D-448B-8CBC-27F0538C452C}" destId="{E651411F-0EB9-471E-9F30-DD1068B0EBF4}" srcOrd="0" destOrd="0" presId="urn:microsoft.com/office/officeart/2018/2/layout/IconVerticalSolidList"/>
    <dgm:cxn modelId="{8A93A3AD-1C47-457D-AB67-7C40FCC531B6}" type="presParOf" srcId="{91A507BA-EA5D-448B-8CBC-27F0538C452C}" destId="{2F0A711B-B3D7-447E-8E03-8C623CA65176}" srcOrd="1" destOrd="0" presId="urn:microsoft.com/office/officeart/2018/2/layout/IconVerticalSolidList"/>
    <dgm:cxn modelId="{A28F98C8-7B27-46DE-A2DC-489836C556F2}" type="presParOf" srcId="{91A507BA-EA5D-448B-8CBC-27F0538C452C}" destId="{A08610C3-F578-445E-A835-9182B355DC95}" srcOrd="2" destOrd="0" presId="urn:microsoft.com/office/officeart/2018/2/layout/IconVerticalSolidList"/>
    <dgm:cxn modelId="{504070EB-6A62-4A4C-8CE1-A3AA9D611553}" type="presParOf" srcId="{91A507BA-EA5D-448B-8CBC-27F0538C452C}" destId="{7D6BD343-9A23-4A85-B147-6B1330EF077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19D40F-0E2A-48C0-9CCD-8233DCEAA55F}">
      <dsp:nvSpPr>
        <dsp:cNvPr id="0" name=""/>
        <dsp:cNvSpPr/>
      </dsp:nvSpPr>
      <dsp:spPr>
        <a:xfrm>
          <a:off x="1737290" y="233816"/>
          <a:ext cx="3126244" cy="3126244"/>
        </a:xfrm>
        <a:prstGeom prst="blockArc">
          <a:avLst>
            <a:gd name="adj1" fmla="val 14400000"/>
            <a:gd name="adj2" fmla="val 16200000"/>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238C85-1FD3-4E56-90B8-C54058F9FD16}">
      <dsp:nvSpPr>
        <dsp:cNvPr id="0" name=""/>
        <dsp:cNvSpPr/>
      </dsp:nvSpPr>
      <dsp:spPr>
        <a:xfrm>
          <a:off x="1737290" y="233816"/>
          <a:ext cx="3126244" cy="3126244"/>
        </a:xfrm>
        <a:prstGeom prst="blockArc">
          <a:avLst>
            <a:gd name="adj1" fmla="val 12600000"/>
            <a:gd name="adj2" fmla="val 14400000"/>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F74A45-E1DF-4EEE-A2F7-4FFCE5EC506C}">
      <dsp:nvSpPr>
        <dsp:cNvPr id="0" name=""/>
        <dsp:cNvSpPr/>
      </dsp:nvSpPr>
      <dsp:spPr>
        <a:xfrm>
          <a:off x="1737290" y="233816"/>
          <a:ext cx="3126244" cy="3126244"/>
        </a:xfrm>
        <a:prstGeom prst="blockArc">
          <a:avLst>
            <a:gd name="adj1" fmla="val 10800000"/>
            <a:gd name="adj2" fmla="val 12600000"/>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FA2ED9-326C-42B4-AAB2-5CD3AE5EAFEB}">
      <dsp:nvSpPr>
        <dsp:cNvPr id="0" name=""/>
        <dsp:cNvSpPr/>
      </dsp:nvSpPr>
      <dsp:spPr>
        <a:xfrm>
          <a:off x="1736087" y="294778"/>
          <a:ext cx="3126244" cy="3126244"/>
        </a:xfrm>
        <a:prstGeom prst="blockArc">
          <a:avLst>
            <a:gd name="adj1" fmla="val 9475228"/>
            <a:gd name="adj2" fmla="val 10935673"/>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69997A-C7CD-40E6-8815-9013DDFE338A}">
      <dsp:nvSpPr>
        <dsp:cNvPr id="0" name=""/>
        <dsp:cNvSpPr/>
      </dsp:nvSpPr>
      <dsp:spPr>
        <a:xfrm>
          <a:off x="1687332" y="186691"/>
          <a:ext cx="3126244" cy="3126244"/>
        </a:xfrm>
        <a:prstGeom prst="blockArc">
          <a:avLst>
            <a:gd name="adj1" fmla="val 7077686"/>
            <a:gd name="adj2" fmla="val 9211343"/>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F6D874-2C73-4745-94E5-EBB61E9FEA31}">
      <dsp:nvSpPr>
        <dsp:cNvPr id="0" name=""/>
        <dsp:cNvSpPr/>
      </dsp:nvSpPr>
      <dsp:spPr>
        <a:xfrm>
          <a:off x="1770451" y="234172"/>
          <a:ext cx="3126244" cy="3126244"/>
        </a:xfrm>
        <a:prstGeom prst="blockArc">
          <a:avLst>
            <a:gd name="adj1" fmla="val 5473788"/>
            <a:gd name="adj2" fmla="val 7290702"/>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37FDAE-A209-41DD-838E-6183B4ECE134}">
      <dsp:nvSpPr>
        <dsp:cNvPr id="0" name=""/>
        <dsp:cNvSpPr/>
      </dsp:nvSpPr>
      <dsp:spPr>
        <a:xfrm>
          <a:off x="1778619" y="252542"/>
          <a:ext cx="3126244" cy="3126244"/>
        </a:xfrm>
        <a:prstGeom prst="blockArc">
          <a:avLst>
            <a:gd name="adj1" fmla="val 3600000"/>
            <a:gd name="adj2" fmla="val 5400000"/>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8B0958-E9D3-45B3-B82D-F1EE646A3A9A}">
      <dsp:nvSpPr>
        <dsp:cNvPr id="0" name=""/>
        <dsp:cNvSpPr/>
      </dsp:nvSpPr>
      <dsp:spPr>
        <a:xfrm>
          <a:off x="1737290" y="233816"/>
          <a:ext cx="3126244" cy="3126244"/>
        </a:xfrm>
        <a:prstGeom prst="blockArc">
          <a:avLst>
            <a:gd name="adj1" fmla="val 1800000"/>
            <a:gd name="adj2" fmla="val 3600000"/>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283A57-3B04-44DE-84A2-06F6066CAF83}">
      <dsp:nvSpPr>
        <dsp:cNvPr id="0" name=""/>
        <dsp:cNvSpPr/>
      </dsp:nvSpPr>
      <dsp:spPr>
        <a:xfrm>
          <a:off x="1719214" y="266006"/>
          <a:ext cx="3126244" cy="3126244"/>
        </a:xfrm>
        <a:prstGeom prst="blockArc">
          <a:avLst>
            <a:gd name="adj1" fmla="val 21511149"/>
            <a:gd name="adj2" fmla="val 1717858"/>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93BEA7-39F2-45ED-B9E4-18D1AB40474E}">
      <dsp:nvSpPr>
        <dsp:cNvPr id="0" name=""/>
        <dsp:cNvSpPr/>
      </dsp:nvSpPr>
      <dsp:spPr>
        <a:xfrm>
          <a:off x="1666130" y="68124"/>
          <a:ext cx="3126244" cy="3126244"/>
        </a:xfrm>
        <a:prstGeom prst="blockArc">
          <a:avLst>
            <a:gd name="adj1" fmla="val 19883598"/>
            <a:gd name="adj2" fmla="val 55681"/>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98020F-6410-4DEA-8CFE-BA76525A8748}">
      <dsp:nvSpPr>
        <dsp:cNvPr id="0" name=""/>
        <dsp:cNvSpPr/>
      </dsp:nvSpPr>
      <dsp:spPr>
        <a:xfrm>
          <a:off x="1737290" y="233816"/>
          <a:ext cx="3126244" cy="3126244"/>
        </a:xfrm>
        <a:prstGeom prst="blockArc">
          <a:avLst>
            <a:gd name="adj1" fmla="val 18000000"/>
            <a:gd name="adj2" fmla="val 19800000"/>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5E95B7-1E48-4313-ADE7-BDE4E0383C12}">
      <dsp:nvSpPr>
        <dsp:cNvPr id="0" name=""/>
        <dsp:cNvSpPr/>
      </dsp:nvSpPr>
      <dsp:spPr>
        <a:xfrm>
          <a:off x="1737290" y="233816"/>
          <a:ext cx="3126244" cy="3126244"/>
        </a:xfrm>
        <a:prstGeom prst="blockArc">
          <a:avLst>
            <a:gd name="adj1" fmla="val 16200000"/>
            <a:gd name="adj2" fmla="val 18000000"/>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DDBEF5-4AC5-4226-B173-C947FFD59D3C}">
      <dsp:nvSpPr>
        <dsp:cNvPr id="0" name=""/>
        <dsp:cNvSpPr/>
      </dsp:nvSpPr>
      <dsp:spPr>
        <a:xfrm>
          <a:off x="2475476" y="1042309"/>
          <a:ext cx="1649872" cy="15092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dirty="0">
            <a:noFill/>
          </a:endParaRPr>
        </a:p>
      </dsp:txBody>
      <dsp:txXfrm>
        <a:off x="2717094" y="1263335"/>
        <a:ext cx="1166636" cy="1067206"/>
      </dsp:txXfrm>
    </dsp:sp>
    <dsp:sp modelId="{099512E7-E1AF-4B06-8B48-4B19D9B6C20F}">
      <dsp:nvSpPr>
        <dsp:cNvPr id="0" name=""/>
        <dsp:cNvSpPr/>
      </dsp:nvSpPr>
      <dsp:spPr>
        <a:xfrm>
          <a:off x="3049980" y="1415"/>
          <a:ext cx="500863" cy="5008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noFill/>
          </a:endParaRPr>
        </a:p>
      </dsp:txBody>
      <dsp:txXfrm>
        <a:off x="3123330" y="74765"/>
        <a:ext cx="354163" cy="354163"/>
      </dsp:txXfrm>
    </dsp:sp>
    <dsp:sp modelId="{6C57D90B-8D5E-4449-A3C8-8894F0AC6611}">
      <dsp:nvSpPr>
        <dsp:cNvPr id="0" name=""/>
        <dsp:cNvSpPr/>
      </dsp:nvSpPr>
      <dsp:spPr>
        <a:xfrm>
          <a:off x="3893100" y="283119"/>
          <a:ext cx="359715" cy="3514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endParaRPr lang="en-US" sz="700" kern="1200" dirty="0">
            <a:noFill/>
          </a:endParaRPr>
        </a:p>
      </dsp:txBody>
      <dsp:txXfrm>
        <a:off x="3945779" y="334589"/>
        <a:ext cx="254357" cy="248520"/>
      </dsp:txXfrm>
    </dsp:sp>
    <dsp:sp modelId="{FFC0DCF0-EC1E-49F9-B549-29E7FA0F5293}">
      <dsp:nvSpPr>
        <dsp:cNvPr id="0" name=""/>
        <dsp:cNvSpPr/>
      </dsp:nvSpPr>
      <dsp:spPr>
        <a:xfrm>
          <a:off x="4451227" y="823651"/>
          <a:ext cx="374545" cy="40148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endParaRPr lang="en-US" sz="700" kern="1200" dirty="0">
            <a:noFill/>
          </a:endParaRPr>
        </a:p>
      </dsp:txBody>
      <dsp:txXfrm>
        <a:off x="4506078" y="882447"/>
        <a:ext cx="264843" cy="283890"/>
      </dsp:txXfrm>
    </dsp:sp>
    <dsp:sp modelId="{1227D64B-0CD2-4922-A134-5059BA8290BC}">
      <dsp:nvSpPr>
        <dsp:cNvPr id="0" name=""/>
        <dsp:cNvSpPr/>
      </dsp:nvSpPr>
      <dsp:spPr>
        <a:xfrm>
          <a:off x="4576480" y="1538767"/>
          <a:ext cx="500863" cy="5008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4649830" y="1612117"/>
        <a:ext cx="354163" cy="354163"/>
      </dsp:txXfrm>
    </dsp:sp>
    <dsp:sp modelId="{7D878077-604E-45F8-8C35-5E775AD67AFE}">
      <dsp:nvSpPr>
        <dsp:cNvPr id="0" name=""/>
        <dsp:cNvSpPr/>
      </dsp:nvSpPr>
      <dsp:spPr>
        <a:xfrm>
          <a:off x="4473228" y="2410181"/>
          <a:ext cx="330544" cy="31860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4521635" y="2456839"/>
        <a:ext cx="233730" cy="225288"/>
      </dsp:txXfrm>
    </dsp:sp>
    <dsp:sp modelId="{0B444FB4-B501-45D9-B140-854F19E1EB8A}">
      <dsp:nvSpPr>
        <dsp:cNvPr id="0" name=""/>
        <dsp:cNvSpPr/>
      </dsp:nvSpPr>
      <dsp:spPr>
        <a:xfrm>
          <a:off x="3902722" y="2965444"/>
          <a:ext cx="340471" cy="3391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3952583" y="3015113"/>
        <a:ext cx="240749" cy="239826"/>
      </dsp:txXfrm>
    </dsp:sp>
    <dsp:sp modelId="{66A8B51E-D96F-4310-8F96-6A8857B7360F}">
      <dsp:nvSpPr>
        <dsp:cNvPr id="0" name=""/>
        <dsp:cNvSpPr/>
      </dsp:nvSpPr>
      <dsp:spPr>
        <a:xfrm>
          <a:off x="3049980" y="3091597"/>
          <a:ext cx="500863" cy="5008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3123330" y="3164947"/>
        <a:ext cx="354163" cy="354163"/>
      </dsp:txXfrm>
    </dsp:sp>
    <dsp:sp modelId="{4E74BC4E-B283-48EE-A6CA-8C3767F08D5C}">
      <dsp:nvSpPr>
        <dsp:cNvPr id="0" name=""/>
        <dsp:cNvSpPr/>
      </dsp:nvSpPr>
      <dsp:spPr>
        <a:xfrm>
          <a:off x="2352876" y="2938673"/>
          <a:ext cx="346241" cy="3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403582" y="2990182"/>
        <a:ext cx="244829" cy="248708"/>
      </dsp:txXfrm>
    </dsp:sp>
    <dsp:sp modelId="{998562E7-4282-4E4E-A5DC-1D3D86D059F0}">
      <dsp:nvSpPr>
        <dsp:cNvPr id="0" name=""/>
        <dsp:cNvSpPr/>
      </dsp:nvSpPr>
      <dsp:spPr>
        <a:xfrm>
          <a:off x="1700219" y="2259257"/>
          <a:ext cx="334421" cy="3588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1749194" y="2311811"/>
        <a:ext cx="236471" cy="253755"/>
      </dsp:txXfrm>
    </dsp:sp>
    <dsp:sp modelId="{D2420A68-1D22-40B3-9AB5-2692A2DE695C}">
      <dsp:nvSpPr>
        <dsp:cNvPr id="0" name=""/>
        <dsp:cNvSpPr/>
      </dsp:nvSpPr>
      <dsp:spPr>
        <a:xfrm>
          <a:off x="1504889" y="1546506"/>
          <a:ext cx="500863" cy="5008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1578239" y="1619856"/>
        <a:ext cx="354163" cy="354163"/>
      </dsp:txXfrm>
    </dsp:sp>
    <dsp:sp modelId="{F00AD281-63D6-447A-950B-EE4F6D8CA41F}">
      <dsp:nvSpPr>
        <dsp:cNvPr id="0" name=""/>
        <dsp:cNvSpPr/>
      </dsp:nvSpPr>
      <dsp:spPr>
        <a:xfrm>
          <a:off x="1795113" y="856112"/>
          <a:ext cx="334421" cy="3365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1844088" y="905400"/>
        <a:ext cx="236471" cy="237984"/>
      </dsp:txXfrm>
    </dsp:sp>
    <dsp:sp modelId="{0F36D889-58A6-4C63-A5ED-382A4BB77FD7}">
      <dsp:nvSpPr>
        <dsp:cNvPr id="0" name=""/>
        <dsp:cNvSpPr/>
      </dsp:nvSpPr>
      <dsp:spPr>
        <a:xfrm>
          <a:off x="2347758" y="288166"/>
          <a:ext cx="360215" cy="3413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endParaRPr lang="en-US" sz="700" kern="1200" dirty="0">
            <a:noFill/>
          </a:endParaRPr>
        </a:p>
      </dsp:txBody>
      <dsp:txXfrm>
        <a:off x="2400510" y="338158"/>
        <a:ext cx="254711" cy="2413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31E63-A328-4537-AD0A-053259D17B48}">
      <dsp:nvSpPr>
        <dsp:cNvPr id="0" name=""/>
        <dsp:cNvSpPr/>
      </dsp:nvSpPr>
      <dsp:spPr>
        <a:xfrm>
          <a:off x="0" y="0"/>
          <a:ext cx="626364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99740C-662B-4666-A056-2F85EE926349}">
      <dsp:nvSpPr>
        <dsp:cNvPr id="0" name=""/>
        <dsp:cNvSpPr/>
      </dsp:nvSpPr>
      <dsp:spPr>
        <a:xfrm>
          <a:off x="277094" y="210403"/>
          <a:ext cx="503807" cy="5038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88AA61-F13D-47E4-9F55-345EA37275B4}">
      <dsp:nvSpPr>
        <dsp:cNvPr id="0" name=""/>
        <dsp:cNvSpPr/>
      </dsp:nvSpPr>
      <dsp:spPr>
        <a:xfrm>
          <a:off x="1057996" y="4300"/>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666750">
            <a:lnSpc>
              <a:spcPct val="100000"/>
            </a:lnSpc>
            <a:spcBef>
              <a:spcPct val="0"/>
            </a:spcBef>
            <a:spcAft>
              <a:spcPct val="35000"/>
            </a:spcAft>
            <a:buNone/>
          </a:pPr>
          <a:r>
            <a:rPr lang="en-US" sz="1500" kern="1200" dirty="0"/>
            <a:t>Increases quality scores</a:t>
          </a:r>
        </a:p>
      </dsp:txBody>
      <dsp:txXfrm>
        <a:off x="1057996" y="4300"/>
        <a:ext cx="5205643" cy="916014"/>
      </dsp:txXfrm>
    </dsp:sp>
    <dsp:sp modelId="{00E1E6AE-1F6B-4AC0-BD3D-9E0A7BED9419}">
      <dsp:nvSpPr>
        <dsp:cNvPr id="0" name=""/>
        <dsp:cNvSpPr/>
      </dsp:nvSpPr>
      <dsp:spPr>
        <a:xfrm>
          <a:off x="0" y="1149318"/>
          <a:ext cx="626364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F7F726-6E6F-4F6A-8489-5F03BF617F74}">
      <dsp:nvSpPr>
        <dsp:cNvPr id="0" name=""/>
        <dsp:cNvSpPr/>
      </dsp:nvSpPr>
      <dsp:spPr>
        <a:xfrm>
          <a:off x="277094" y="1355421"/>
          <a:ext cx="503807" cy="5038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305E8F-ADD0-43A0-81CA-5D59E56FA063}">
      <dsp:nvSpPr>
        <dsp:cNvPr id="0" name=""/>
        <dsp:cNvSpPr/>
      </dsp:nvSpPr>
      <dsp:spPr>
        <a:xfrm>
          <a:off x="1057996" y="1149318"/>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666750">
            <a:lnSpc>
              <a:spcPct val="100000"/>
            </a:lnSpc>
            <a:spcBef>
              <a:spcPct val="0"/>
            </a:spcBef>
            <a:spcAft>
              <a:spcPct val="35000"/>
            </a:spcAft>
            <a:buNone/>
          </a:pPr>
          <a:r>
            <a:rPr lang="en-US" sz="1500" kern="1200" dirty="0"/>
            <a:t>Increases incentive payments</a:t>
          </a:r>
        </a:p>
      </dsp:txBody>
      <dsp:txXfrm>
        <a:off x="1057996" y="1149318"/>
        <a:ext cx="5205643" cy="916014"/>
      </dsp:txXfrm>
    </dsp:sp>
    <dsp:sp modelId="{82C0CC6F-7CC1-4087-896A-84C376B48332}">
      <dsp:nvSpPr>
        <dsp:cNvPr id="0" name=""/>
        <dsp:cNvSpPr/>
      </dsp:nvSpPr>
      <dsp:spPr>
        <a:xfrm>
          <a:off x="0" y="2294336"/>
          <a:ext cx="626364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F3E24A-B494-4602-9BD2-3E780CAB0CB0}">
      <dsp:nvSpPr>
        <dsp:cNvPr id="0" name=""/>
        <dsp:cNvSpPr/>
      </dsp:nvSpPr>
      <dsp:spPr>
        <a:xfrm>
          <a:off x="277094" y="2500440"/>
          <a:ext cx="503807" cy="5038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652843-17A3-46C0-80D7-2238EC98A764}">
      <dsp:nvSpPr>
        <dsp:cNvPr id="0" name=""/>
        <dsp:cNvSpPr/>
      </dsp:nvSpPr>
      <dsp:spPr>
        <a:xfrm>
          <a:off x="1057996" y="2294336"/>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666750">
            <a:lnSpc>
              <a:spcPct val="100000"/>
            </a:lnSpc>
            <a:spcBef>
              <a:spcPct val="0"/>
            </a:spcBef>
            <a:spcAft>
              <a:spcPct val="35000"/>
            </a:spcAft>
            <a:buNone/>
          </a:pPr>
          <a:r>
            <a:rPr lang="en-US" sz="1500" kern="1200" dirty="0"/>
            <a:t>Increases physicians’</a:t>
          </a:r>
        </a:p>
        <a:p>
          <a:pPr marL="0" lvl="0" indent="0" algn="l" defTabSz="666750">
            <a:lnSpc>
              <a:spcPct val="100000"/>
            </a:lnSpc>
            <a:spcBef>
              <a:spcPct val="0"/>
            </a:spcBef>
            <a:spcAft>
              <a:spcPct val="35000"/>
            </a:spcAft>
            <a:buNone/>
          </a:pPr>
          <a:r>
            <a:rPr lang="en-US" sz="1500" kern="1200" dirty="0"/>
            <a:t> compensation</a:t>
          </a:r>
        </a:p>
      </dsp:txBody>
      <dsp:txXfrm>
        <a:off x="1057996" y="2294336"/>
        <a:ext cx="5205643" cy="916014"/>
      </dsp:txXfrm>
    </dsp:sp>
    <dsp:sp modelId="{C61A4DE5-8358-4D75-9227-9A0C05A464E8}">
      <dsp:nvSpPr>
        <dsp:cNvPr id="0" name=""/>
        <dsp:cNvSpPr/>
      </dsp:nvSpPr>
      <dsp:spPr>
        <a:xfrm>
          <a:off x="0" y="3439354"/>
          <a:ext cx="626364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DF2566-E99E-4C20-8462-CFB397480671}">
      <dsp:nvSpPr>
        <dsp:cNvPr id="0" name=""/>
        <dsp:cNvSpPr/>
      </dsp:nvSpPr>
      <dsp:spPr>
        <a:xfrm>
          <a:off x="277094" y="3645458"/>
          <a:ext cx="503807" cy="50380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425BBE-C81A-4963-8CA1-4604AB4DC086}">
      <dsp:nvSpPr>
        <dsp:cNvPr id="0" name=""/>
        <dsp:cNvSpPr/>
      </dsp:nvSpPr>
      <dsp:spPr>
        <a:xfrm>
          <a:off x="1057996" y="3439354"/>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666750">
            <a:lnSpc>
              <a:spcPct val="100000"/>
            </a:lnSpc>
            <a:spcBef>
              <a:spcPct val="0"/>
            </a:spcBef>
            <a:spcAft>
              <a:spcPct val="35000"/>
            </a:spcAft>
            <a:buNone/>
          </a:pPr>
          <a:r>
            <a:rPr lang="en-US" sz="1500" kern="1200"/>
            <a:t>Increases patient satisfaction</a:t>
          </a:r>
          <a:endParaRPr lang="en-US" sz="1500" kern="1200" dirty="0"/>
        </a:p>
      </dsp:txBody>
      <dsp:txXfrm>
        <a:off x="1057996" y="3439354"/>
        <a:ext cx="5205643" cy="916014"/>
      </dsp:txXfrm>
    </dsp:sp>
    <dsp:sp modelId="{47CEC9FD-DF81-4853-8F80-49C776A0EFCE}">
      <dsp:nvSpPr>
        <dsp:cNvPr id="0" name=""/>
        <dsp:cNvSpPr/>
      </dsp:nvSpPr>
      <dsp:spPr>
        <a:xfrm>
          <a:off x="0" y="4584372"/>
          <a:ext cx="626364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B687C3-7644-4BB7-A061-92D5F44A8DDE}">
      <dsp:nvSpPr>
        <dsp:cNvPr id="0" name=""/>
        <dsp:cNvSpPr/>
      </dsp:nvSpPr>
      <dsp:spPr>
        <a:xfrm>
          <a:off x="277094" y="4790476"/>
          <a:ext cx="503807" cy="50380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107913-C35B-47B8-B6E3-7C8CC1412131}">
      <dsp:nvSpPr>
        <dsp:cNvPr id="0" name=""/>
        <dsp:cNvSpPr/>
      </dsp:nvSpPr>
      <dsp:spPr>
        <a:xfrm>
          <a:off x="1057996" y="4584372"/>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666750">
            <a:lnSpc>
              <a:spcPct val="100000"/>
            </a:lnSpc>
            <a:spcBef>
              <a:spcPct val="0"/>
            </a:spcBef>
            <a:spcAft>
              <a:spcPct val="35000"/>
            </a:spcAft>
            <a:buNone/>
          </a:pPr>
          <a:r>
            <a:rPr lang="en-US" sz="1500" kern="1200"/>
            <a:t>Expanded care team members have opportunity to engage patients/caregivers with time which builds trust and improves patient engagement and outcomes. </a:t>
          </a:r>
        </a:p>
      </dsp:txBody>
      <dsp:txXfrm>
        <a:off x="1057996" y="4584372"/>
        <a:ext cx="5205643" cy="9160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E8D47-BB3F-421B-A265-9D46BAEDD405}">
      <dsp:nvSpPr>
        <dsp:cNvPr id="0" name=""/>
        <dsp:cNvSpPr/>
      </dsp:nvSpPr>
      <dsp:spPr>
        <a:xfrm>
          <a:off x="0" y="753371"/>
          <a:ext cx="10515600" cy="128520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7C881CDD-FE1D-4356-AEB8-2639E2DB1AF7}">
      <dsp:nvSpPr>
        <dsp:cNvPr id="0" name=""/>
        <dsp:cNvSpPr/>
      </dsp:nvSpPr>
      <dsp:spPr>
        <a:xfrm>
          <a:off x="525780" y="611"/>
          <a:ext cx="7360920" cy="150552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22400">
            <a:lnSpc>
              <a:spcPct val="90000"/>
            </a:lnSpc>
            <a:spcBef>
              <a:spcPct val="0"/>
            </a:spcBef>
            <a:spcAft>
              <a:spcPct val="35000"/>
            </a:spcAft>
            <a:buNone/>
          </a:pPr>
          <a:r>
            <a:rPr lang="en-US" sz="3200" kern="1200" dirty="0"/>
            <a:t>Collaborative Care Model </a:t>
          </a:r>
        </a:p>
      </dsp:txBody>
      <dsp:txXfrm>
        <a:off x="599273" y="74104"/>
        <a:ext cx="7213934" cy="1358534"/>
      </dsp:txXfrm>
    </dsp:sp>
    <dsp:sp modelId="{608426F9-BEEF-43B1-BA3C-92C97C4EDC04}">
      <dsp:nvSpPr>
        <dsp:cNvPr id="0" name=""/>
        <dsp:cNvSpPr/>
      </dsp:nvSpPr>
      <dsp:spPr>
        <a:xfrm>
          <a:off x="0" y="3066732"/>
          <a:ext cx="10515600" cy="128520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472DA84-950D-4BA7-9365-A0B00125C860}">
      <dsp:nvSpPr>
        <dsp:cNvPr id="0" name=""/>
        <dsp:cNvSpPr/>
      </dsp:nvSpPr>
      <dsp:spPr>
        <a:xfrm>
          <a:off x="525780" y="2313971"/>
          <a:ext cx="7360920" cy="150552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22400">
            <a:lnSpc>
              <a:spcPct val="90000"/>
            </a:lnSpc>
            <a:spcBef>
              <a:spcPct val="0"/>
            </a:spcBef>
            <a:spcAft>
              <a:spcPct val="35000"/>
            </a:spcAft>
            <a:buNone/>
          </a:pPr>
          <a:r>
            <a:rPr lang="en-US" sz="3200" kern="1200" dirty="0"/>
            <a:t>Specialist Team Based Care (STBC) </a:t>
          </a:r>
        </a:p>
      </dsp:txBody>
      <dsp:txXfrm>
        <a:off x="599273" y="2387464"/>
        <a:ext cx="7213934" cy="13585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09DCA-CCE0-46A6-A1A3-BF4C74499F5A}">
      <dsp:nvSpPr>
        <dsp:cNvPr id="0" name=""/>
        <dsp:cNvSpPr/>
      </dsp:nvSpPr>
      <dsp:spPr>
        <a:xfrm>
          <a:off x="0" y="542"/>
          <a:ext cx="4457700" cy="12687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E634AE-E70A-4463-BAA1-8D785A728209}">
      <dsp:nvSpPr>
        <dsp:cNvPr id="0" name=""/>
        <dsp:cNvSpPr/>
      </dsp:nvSpPr>
      <dsp:spPr>
        <a:xfrm>
          <a:off x="383806" y="286018"/>
          <a:ext cx="697830" cy="697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0E5A22-EDB6-48F5-8899-8B33B4A99701}">
      <dsp:nvSpPr>
        <dsp:cNvPr id="0" name=""/>
        <dsp:cNvSpPr/>
      </dsp:nvSpPr>
      <dsp:spPr>
        <a:xfrm>
          <a:off x="1465444" y="542"/>
          <a:ext cx="2992255" cy="1268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280" tIns="134280" rIns="134280" bIns="134280" numCol="1" spcCol="1270" anchor="ctr" anchorCtr="0">
          <a:noAutofit/>
        </a:bodyPr>
        <a:lstStyle/>
        <a:p>
          <a:pPr marL="0" lvl="0" indent="0" algn="l" defTabSz="711200">
            <a:lnSpc>
              <a:spcPct val="100000"/>
            </a:lnSpc>
            <a:spcBef>
              <a:spcPct val="0"/>
            </a:spcBef>
            <a:spcAft>
              <a:spcPct val="35000"/>
            </a:spcAft>
            <a:buNone/>
          </a:pPr>
          <a:r>
            <a:rPr lang="en-US" sz="1600" b="0" i="0" kern="1200"/>
            <a:t>If your care team member’s hourly rate is $50/hr, and they work 20 hours per week, that’s $1000/week.</a:t>
          </a:r>
          <a:endParaRPr lang="en-US" sz="1600" kern="1200"/>
        </a:p>
      </dsp:txBody>
      <dsp:txXfrm>
        <a:off x="1465444" y="542"/>
        <a:ext cx="2992255" cy="1268783"/>
      </dsp:txXfrm>
    </dsp:sp>
    <dsp:sp modelId="{CD15CAC9-0C21-4691-A55C-E24040AA2BA1}">
      <dsp:nvSpPr>
        <dsp:cNvPr id="0" name=""/>
        <dsp:cNvSpPr/>
      </dsp:nvSpPr>
      <dsp:spPr>
        <a:xfrm>
          <a:off x="0" y="1586520"/>
          <a:ext cx="4457700" cy="12687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BA8563-6D86-42F8-92DB-A70E68F680C6}">
      <dsp:nvSpPr>
        <dsp:cNvPr id="0" name=""/>
        <dsp:cNvSpPr/>
      </dsp:nvSpPr>
      <dsp:spPr>
        <a:xfrm>
          <a:off x="383806" y="1871997"/>
          <a:ext cx="697830" cy="697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DE3ECC-6C95-47D8-AC73-411DCD8479E7}">
      <dsp:nvSpPr>
        <dsp:cNvPr id="0" name=""/>
        <dsp:cNvSpPr/>
      </dsp:nvSpPr>
      <dsp:spPr>
        <a:xfrm>
          <a:off x="1465444" y="1586520"/>
          <a:ext cx="2992255" cy="1268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280" tIns="134280" rIns="134280" bIns="134280" numCol="1" spcCol="1270" anchor="ctr" anchorCtr="0">
          <a:noAutofit/>
        </a:bodyPr>
        <a:lstStyle/>
        <a:p>
          <a:pPr marL="0" lvl="0" indent="0" algn="l" defTabSz="711200">
            <a:lnSpc>
              <a:spcPct val="100000"/>
            </a:lnSpc>
            <a:spcBef>
              <a:spcPct val="0"/>
            </a:spcBef>
            <a:spcAft>
              <a:spcPct val="35000"/>
            </a:spcAft>
            <a:buNone/>
          </a:pPr>
          <a:r>
            <a:rPr lang="en-US" sz="1600" b="0" i="0" kern="1200" dirty="0"/>
            <a:t>That means your care team member would need to have 10 commercial encounters per week to break even.  </a:t>
          </a:r>
          <a:endParaRPr lang="en-US" sz="1600" kern="1200" dirty="0"/>
        </a:p>
      </dsp:txBody>
      <dsp:txXfrm>
        <a:off x="1465444" y="1586520"/>
        <a:ext cx="2992255" cy="1268783"/>
      </dsp:txXfrm>
    </dsp:sp>
    <dsp:sp modelId="{E651411F-0EB9-471E-9F30-DD1068B0EBF4}">
      <dsp:nvSpPr>
        <dsp:cNvPr id="0" name=""/>
        <dsp:cNvSpPr/>
      </dsp:nvSpPr>
      <dsp:spPr>
        <a:xfrm>
          <a:off x="0" y="3172499"/>
          <a:ext cx="4457700" cy="12687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0A711B-B3D7-447E-8E03-8C623CA65176}">
      <dsp:nvSpPr>
        <dsp:cNvPr id="0" name=""/>
        <dsp:cNvSpPr/>
      </dsp:nvSpPr>
      <dsp:spPr>
        <a:xfrm>
          <a:off x="383806" y="3457975"/>
          <a:ext cx="697830" cy="697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6BD343-9A23-4A85-B147-6B1330EF0775}">
      <dsp:nvSpPr>
        <dsp:cNvPr id="0" name=""/>
        <dsp:cNvSpPr/>
      </dsp:nvSpPr>
      <dsp:spPr>
        <a:xfrm>
          <a:off x="1465444" y="3172499"/>
          <a:ext cx="2992255" cy="1268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280" tIns="134280" rIns="134280" bIns="134280" numCol="1" spcCol="1270" anchor="ctr" anchorCtr="0">
          <a:noAutofit/>
        </a:bodyPr>
        <a:lstStyle/>
        <a:p>
          <a:pPr marL="0" lvl="0" indent="0" algn="l" defTabSz="711200">
            <a:lnSpc>
              <a:spcPct val="100000"/>
            </a:lnSpc>
            <a:spcBef>
              <a:spcPct val="0"/>
            </a:spcBef>
            <a:spcAft>
              <a:spcPct val="35000"/>
            </a:spcAft>
            <a:buNone/>
          </a:pPr>
          <a:r>
            <a:rPr lang="en-US" sz="1600" b="0" i="0" kern="1200" dirty="0"/>
            <a:t>Note that the minimum recommendation is 4 encounters per half day.</a:t>
          </a:r>
          <a:endParaRPr lang="en-US" sz="1600" kern="1200" dirty="0"/>
        </a:p>
      </dsp:txBody>
      <dsp:txXfrm>
        <a:off x="1465444" y="3172499"/>
        <a:ext cx="2992255" cy="126878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C7979F-5D83-454B-93AC-B9B277D3FE97}" type="datetimeFigureOut">
              <a:rPr lang="en-US" smtClean="0"/>
              <a:t>2/11/2026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C94432-B02C-41BA-85CF-FDC23E834E68}" type="slidenum">
              <a:rPr lang="en-US" smtClean="0"/>
              <a:t>‹#›</a:t>
            </a:fld>
            <a:endParaRPr lang="en-US"/>
          </a:p>
        </p:txBody>
      </p:sp>
    </p:spTree>
    <p:extLst>
      <p:ext uri="{BB962C8B-B14F-4D97-AF65-F5344CB8AC3E}">
        <p14:creationId xmlns:p14="http://schemas.microsoft.com/office/powerpoint/2010/main" val="3177718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nam.edu/wp-content/uploads/2015/06/VSRT-Team-Based-Care-Principles-Values.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C94432-B02C-41BA-85CF-FDC23E834E68}" type="slidenum">
              <a:rPr lang="en-US" smtClean="0"/>
              <a:t>1</a:t>
            </a:fld>
            <a:endParaRPr lang="en-US"/>
          </a:p>
        </p:txBody>
      </p:sp>
    </p:spTree>
    <p:extLst>
      <p:ext uri="{BB962C8B-B14F-4D97-AF65-F5344CB8AC3E}">
        <p14:creationId xmlns:p14="http://schemas.microsoft.com/office/powerpoint/2010/main" val="561330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8789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C94432-B02C-41BA-85CF-FDC23E834E68}" type="slidenum">
              <a:rPr lang="en-US" smtClean="0"/>
              <a:t>12</a:t>
            </a:fld>
            <a:endParaRPr lang="en-US"/>
          </a:p>
        </p:txBody>
      </p:sp>
    </p:spTree>
    <p:extLst>
      <p:ext uri="{BB962C8B-B14F-4D97-AF65-F5344CB8AC3E}">
        <p14:creationId xmlns:p14="http://schemas.microsoft.com/office/powerpoint/2010/main" val="675613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recognize it isn’t that easy to just bring on another person.  But, there are communication strategies and structures that can be put in place to help alleviate concerns and make sure that everyone is on the same page.</a:t>
            </a:r>
          </a:p>
          <a:p>
            <a:endParaRPr lang="en-US" dirty="0"/>
          </a:p>
          <a:p>
            <a:r>
              <a:rPr lang="en-US" dirty="0"/>
              <a:t>Payers have expectations of team having a source of education, requirement of basic training related to TBC along with ongoing expectation of knowledge of how TBC can work with their patients. MICMT provides this expected training. </a:t>
            </a:r>
          </a:p>
        </p:txBody>
      </p:sp>
      <p:sp>
        <p:nvSpPr>
          <p:cNvPr id="4" name="Slide Number Placeholder 3"/>
          <p:cNvSpPr>
            <a:spLocks noGrp="1"/>
          </p:cNvSpPr>
          <p:nvPr>
            <p:ph type="sldNum" sz="quarter" idx="5"/>
          </p:nvPr>
        </p:nvSpPr>
        <p:spPr/>
        <p:txBody>
          <a:bodyPr/>
          <a:lstStyle/>
          <a:p>
            <a:fld id="{33C94432-B02C-41BA-85CF-FDC23E834E68}" type="slidenum">
              <a:rPr lang="en-US" smtClean="0"/>
              <a:t>13</a:t>
            </a:fld>
            <a:endParaRPr lang="en-US"/>
          </a:p>
        </p:txBody>
      </p:sp>
    </p:spTree>
    <p:extLst>
      <p:ext uri="{BB962C8B-B14F-4D97-AF65-F5344CB8AC3E}">
        <p14:creationId xmlns:p14="http://schemas.microsoft.com/office/powerpoint/2010/main" val="2831623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ct val="100000"/>
              <a:buFont typeface="Arial" panose="020B0604020202020204" pitchFamily="34" charset="0"/>
              <a:buNone/>
            </a:pPr>
            <a:r>
              <a:rPr lang="en-US" sz="2500" b="1" dirty="0"/>
              <a:t>Team Structure/Communication -  </a:t>
            </a:r>
          </a:p>
          <a:p>
            <a:pPr marL="495300" marR="0" lvl="0" indent="-438150" algn="l" rtl="0">
              <a:lnSpc>
                <a:spcPct val="100000"/>
              </a:lnSpc>
              <a:spcBef>
                <a:spcPts val="0"/>
              </a:spcBef>
              <a:spcAft>
                <a:spcPts val="0"/>
              </a:spcAft>
              <a:buClr>
                <a:schemeClr val="dk1"/>
              </a:buClr>
              <a:buSzPts val="2700"/>
              <a:buFont typeface="Arial"/>
              <a:buChar char="•"/>
            </a:pPr>
            <a:r>
              <a:rPr lang="en-US" sz="2500" b="0" dirty="0"/>
              <a:t>Define the structure, roles and responsibilities for care team.</a:t>
            </a:r>
          </a:p>
          <a:p>
            <a:pPr marL="857250" marR="0" lvl="1" indent="-342900" algn="l" rtl="0">
              <a:lnSpc>
                <a:spcPct val="100000"/>
              </a:lnSpc>
              <a:spcBef>
                <a:spcPts val="0"/>
              </a:spcBef>
              <a:spcAft>
                <a:spcPts val="0"/>
              </a:spcAft>
              <a:buClr>
                <a:schemeClr val="dk1"/>
              </a:buClr>
              <a:buSzPts val="2700"/>
              <a:buFont typeface="Arial" panose="020B0604020202020204" pitchFamily="34" charset="0"/>
              <a:buChar char="•"/>
            </a:pPr>
            <a:r>
              <a:rPr lang="en-US" sz="2500" b="0" dirty="0"/>
              <a:t>CPA; </a:t>
            </a:r>
            <a:r>
              <a:rPr lang="en-US" sz="2800" b="0" dirty="0">
                <a:solidFill>
                  <a:schemeClr val="dk1"/>
                </a:solidFill>
                <a:latin typeface="Calibri"/>
                <a:ea typeface="Calibri"/>
                <a:cs typeface="Calibri"/>
                <a:sym typeface="Calibri"/>
              </a:rPr>
              <a:t>A legal agreement that formally defines the</a:t>
            </a:r>
            <a:r>
              <a:rPr lang="en-US" sz="2800" b="0" i="0" u="none" strike="noStrike" cap="none" dirty="0">
                <a:solidFill>
                  <a:schemeClr val="dk1"/>
                </a:solidFill>
                <a:latin typeface="Calibri"/>
                <a:ea typeface="Calibri"/>
                <a:cs typeface="Calibri"/>
                <a:sym typeface="Calibri"/>
              </a:rPr>
              <a:t> relationship between the </a:t>
            </a:r>
            <a:r>
              <a:rPr lang="en-US" sz="2800" b="0" dirty="0">
                <a:solidFill>
                  <a:schemeClr val="dk1"/>
                </a:solidFill>
                <a:latin typeface="Calibri"/>
                <a:ea typeface="Calibri"/>
                <a:cs typeface="Calibri"/>
                <a:sym typeface="Calibri"/>
              </a:rPr>
              <a:t>physician </a:t>
            </a:r>
            <a:r>
              <a:rPr lang="en-US" sz="2800" b="0" i="0" u="none" strike="noStrike" cap="none" dirty="0">
                <a:solidFill>
                  <a:schemeClr val="dk1"/>
                </a:solidFill>
                <a:latin typeface="Calibri"/>
                <a:ea typeface="Calibri"/>
                <a:cs typeface="Calibri"/>
                <a:sym typeface="Calibri"/>
              </a:rPr>
              <a:t>and </a:t>
            </a:r>
            <a:r>
              <a:rPr lang="en-US" sz="2800" b="0" dirty="0">
                <a:solidFill>
                  <a:schemeClr val="dk1"/>
                </a:solidFill>
                <a:latin typeface="Calibri"/>
                <a:ea typeface="Calibri"/>
                <a:cs typeface="Calibri"/>
                <a:sym typeface="Calibri"/>
              </a:rPr>
              <a:t>care team member (usually used with Pharmacists)</a:t>
            </a:r>
            <a:r>
              <a:rPr lang="en-US" sz="2800" b="0" i="0" u="none" strike="noStrike" cap="none" dirty="0">
                <a:solidFill>
                  <a:schemeClr val="dk1"/>
                </a:solidFill>
                <a:latin typeface="Calibri"/>
                <a:ea typeface="Calibri"/>
                <a:cs typeface="Calibri"/>
                <a:sym typeface="Calibri"/>
              </a:rPr>
              <a:t> </a:t>
            </a:r>
            <a:r>
              <a:rPr lang="en-US" sz="2800" b="0" dirty="0">
                <a:solidFill>
                  <a:schemeClr val="dk1"/>
                </a:solidFill>
                <a:latin typeface="Calibri"/>
                <a:ea typeface="Calibri"/>
                <a:cs typeface="Calibri"/>
                <a:sym typeface="Calibri"/>
              </a:rPr>
              <a:t>that expands the role of the care team member beyond the normal licensure confines. For pharmacists, this frequently gives</a:t>
            </a:r>
            <a:r>
              <a:rPr lang="en-US" sz="2800" b="0" i="0" u="none" strike="noStrike" cap="none" dirty="0">
                <a:solidFill>
                  <a:schemeClr val="dk1"/>
                </a:solidFill>
                <a:latin typeface="Calibri"/>
                <a:ea typeface="Calibri"/>
                <a:cs typeface="Calibri"/>
                <a:sym typeface="Calibri"/>
              </a:rPr>
              <a:t> the ability to provide medication management through titration of meds </a:t>
            </a:r>
            <a:r>
              <a:rPr lang="en-US" sz="2800" b="0" dirty="0">
                <a:solidFill>
                  <a:schemeClr val="dk1"/>
                </a:solidFill>
                <a:latin typeface="Calibri"/>
                <a:ea typeface="Calibri"/>
                <a:cs typeface="Calibri"/>
                <a:sym typeface="Calibri"/>
              </a:rPr>
              <a:t>and ordering supplies. </a:t>
            </a:r>
          </a:p>
          <a:p>
            <a:pPr marL="857250" marR="0" lvl="1" indent="-342900" algn="l" rtl="0">
              <a:lnSpc>
                <a:spcPct val="100000"/>
              </a:lnSpc>
              <a:spcBef>
                <a:spcPts val="0"/>
              </a:spcBef>
              <a:spcAft>
                <a:spcPts val="0"/>
              </a:spcAft>
              <a:buClr>
                <a:schemeClr val="dk1"/>
              </a:buClr>
              <a:buSzPts val="2700"/>
              <a:buFont typeface="Arial" panose="020B0604020202020204" pitchFamily="34" charset="0"/>
              <a:buChar char="•"/>
            </a:pPr>
            <a:r>
              <a:rPr lang="en-US" sz="2800" b="0" i="0" u="none" strike="noStrike" cap="none" dirty="0">
                <a:solidFill>
                  <a:schemeClr val="dk1"/>
                </a:solidFill>
                <a:latin typeface="Calibri"/>
                <a:ea typeface="Calibri"/>
                <a:cs typeface="Calibri"/>
                <a:sym typeface="Calibri"/>
              </a:rPr>
              <a:t>S</a:t>
            </a:r>
            <a:r>
              <a:rPr lang="en-US" sz="2800" b="0" dirty="0"/>
              <a:t>tanding Orders/Agreements facilitate team-based care by giving blanket agreement for proactive outreach by the care team</a:t>
            </a:r>
          </a:p>
          <a:p>
            <a:pPr marL="857250" marR="0" lvl="1" indent="-342900" algn="l" rtl="0">
              <a:lnSpc>
                <a:spcPct val="100000"/>
              </a:lnSpc>
              <a:spcBef>
                <a:spcPts val="0"/>
              </a:spcBef>
              <a:spcAft>
                <a:spcPts val="0"/>
              </a:spcAft>
              <a:buClr>
                <a:schemeClr val="dk1"/>
              </a:buClr>
              <a:buSzPts val="2700"/>
              <a:buFont typeface="Arial" panose="020B0604020202020204" pitchFamily="34" charset="0"/>
              <a:buChar char="•"/>
            </a:pPr>
            <a:r>
              <a:rPr lang="en-US" sz="2800" b="0" dirty="0"/>
              <a:t>Huddle/Meeting-  Describe the differences: </a:t>
            </a:r>
            <a:endParaRPr lang="en-US" sz="2500" b="0" dirty="0"/>
          </a:p>
          <a:p>
            <a:pPr marL="0" lvl="0" indent="0" algn="l" rtl="0">
              <a:lnSpc>
                <a:spcPct val="100000"/>
              </a:lnSpc>
              <a:spcBef>
                <a:spcPts val="0"/>
              </a:spcBef>
              <a:spcAft>
                <a:spcPts val="0"/>
              </a:spcAft>
              <a:buClr>
                <a:schemeClr val="dk1"/>
              </a:buClr>
              <a:buSzPct val="100000"/>
              <a:buFont typeface="Arial" panose="020B0604020202020204" pitchFamily="34" charset="0"/>
              <a:buNone/>
            </a:pPr>
            <a:endParaRPr lang="en-US" sz="2500" b="1" dirty="0"/>
          </a:p>
          <a:p>
            <a:pPr marL="0" lvl="0" indent="0" algn="l" rtl="0">
              <a:lnSpc>
                <a:spcPct val="100000"/>
              </a:lnSpc>
              <a:spcBef>
                <a:spcPts val="0"/>
              </a:spcBef>
              <a:spcAft>
                <a:spcPts val="0"/>
              </a:spcAft>
              <a:buClr>
                <a:schemeClr val="dk1"/>
              </a:buClr>
              <a:buSzPct val="100000"/>
              <a:buFont typeface="Arial" panose="020B0604020202020204" pitchFamily="34" charset="0"/>
              <a:buNone/>
            </a:pPr>
            <a:r>
              <a:rPr lang="en-US" sz="2500" b="1" dirty="0"/>
              <a:t>Tracking Quality - Metrics resources:</a:t>
            </a:r>
            <a:endParaRPr lang="en-US" sz="2500" dirty="0"/>
          </a:p>
          <a:p>
            <a:pPr marL="800100" lvl="1" indent="-349250" algn="l" rtl="0">
              <a:lnSpc>
                <a:spcPct val="100000"/>
              </a:lnSpc>
              <a:spcBef>
                <a:spcPts val="0"/>
              </a:spcBef>
              <a:spcAft>
                <a:spcPts val="0"/>
              </a:spcAft>
              <a:buSzPct val="100000"/>
              <a:buFont typeface="Arial"/>
              <a:buChar char="•"/>
            </a:pPr>
            <a:r>
              <a:rPr lang="en-US" sz="2500" b="1" dirty="0"/>
              <a:t>EHR </a:t>
            </a:r>
            <a:r>
              <a:rPr lang="en-US" sz="2500" dirty="0"/>
              <a:t>can provide a report on practice level performance</a:t>
            </a:r>
          </a:p>
          <a:p>
            <a:pPr marL="800100" lvl="1" indent="-349250" algn="l" rtl="0">
              <a:lnSpc>
                <a:spcPct val="100000"/>
              </a:lnSpc>
              <a:spcBef>
                <a:spcPts val="0"/>
              </a:spcBef>
              <a:spcAft>
                <a:spcPts val="0"/>
              </a:spcAft>
              <a:buSzPct val="100000"/>
              <a:buFont typeface="Arial"/>
              <a:buChar char="•"/>
            </a:pPr>
            <a:r>
              <a:rPr lang="en-US" sz="2500" b="1" dirty="0"/>
              <a:t>Registry </a:t>
            </a:r>
            <a:r>
              <a:rPr lang="en-US" sz="2500" dirty="0"/>
              <a:t>can provides a report on metrics</a:t>
            </a:r>
          </a:p>
          <a:p>
            <a:pPr marL="1257300" lvl="2" indent="-349250" algn="l" rtl="0">
              <a:lnSpc>
                <a:spcPct val="100000"/>
              </a:lnSpc>
              <a:spcBef>
                <a:spcPts val="0"/>
              </a:spcBef>
              <a:spcAft>
                <a:spcPts val="0"/>
              </a:spcAft>
              <a:buSzPts val="2500"/>
              <a:buFont typeface="Arial"/>
              <a:buChar char="•"/>
            </a:pPr>
            <a:r>
              <a:rPr lang="en-US" sz="2500" dirty="0"/>
              <a:t>List by payer or practice.  </a:t>
            </a:r>
          </a:p>
          <a:p>
            <a:pPr marL="1257300" lvl="2" indent="-349250" algn="l" rtl="0">
              <a:lnSpc>
                <a:spcPct val="100000"/>
              </a:lnSpc>
              <a:spcBef>
                <a:spcPts val="0"/>
              </a:spcBef>
              <a:spcAft>
                <a:spcPts val="0"/>
              </a:spcAft>
              <a:buSzPts val="2500"/>
              <a:buFont typeface="Arial"/>
              <a:buChar char="•"/>
            </a:pPr>
            <a:r>
              <a:rPr lang="en-US" sz="2500" dirty="0"/>
              <a:t>List of patients who are not in control or who are missing evidence-based care</a:t>
            </a:r>
          </a:p>
          <a:p>
            <a:pPr marL="342900" lvl="0" indent="-349250" algn="l" rtl="0">
              <a:lnSpc>
                <a:spcPct val="100000"/>
              </a:lnSpc>
              <a:spcBef>
                <a:spcPts val="0"/>
              </a:spcBef>
              <a:spcAft>
                <a:spcPts val="0"/>
              </a:spcAft>
              <a:buSzPct val="100000"/>
              <a:buFont typeface="Arial"/>
              <a:buChar char="•"/>
            </a:pPr>
            <a:r>
              <a:rPr lang="en-US" sz="2500" b="1" dirty="0"/>
              <a:t>Payer reports and websites </a:t>
            </a:r>
            <a:r>
              <a:rPr lang="en-US" sz="2500" dirty="0"/>
              <a:t>will additionally show your performance and the list of patients with a ‘gap’ in their care</a:t>
            </a:r>
            <a:endParaRPr lang="en-US" sz="2600"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kern="1200" dirty="0">
                <a:solidFill>
                  <a:srgbClr val="202124"/>
                </a:solidFill>
                <a:effectLst/>
                <a:latin typeface="Roboto" panose="02000000000000000000" pitchFamily="2" charset="0"/>
                <a:ea typeface="+mn-ea"/>
                <a:cs typeface="+mn-cs"/>
              </a:rPr>
              <a:t>Health care teams that communicate effectively and work collaboratively reduce the potential for error, resulting in enhanced patient safety and improved clinical performance. A key aspect in improving teamwork and communication in health care is engaging patients and families. </a:t>
            </a:r>
            <a:r>
              <a:rPr lang="en-US" sz="1200" kern="1200" dirty="0">
                <a:solidFill>
                  <a:srgbClr val="333333"/>
                </a:solidFill>
                <a:effectLst/>
                <a:latin typeface="Arial" panose="020B0604020202020204" pitchFamily="34" charset="0"/>
                <a:ea typeface="+mn-ea"/>
                <a:cs typeface="+mn-cs"/>
              </a:rPr>
              <a:t>Determining how patients and families want to be involved in their care and then engaging them in designing their plan of care increases their understanding of tests, procedures, and anticipated care outcomes.</a:t>
            </a:r>
            <a:r>
              <a:rPr lang="en-US" sz="1200" kern="1200" dirty="0">
                <a:solidFill>
                  <a:srgbClr val="000000"/>
                </a:solidFill>
                <a:effectLst/>
                <a:latin typeface="Roboto" panose="02000000000000000000" pitchFamily="2" charset="0"/>
                <a:ea typeface="+mn-ea"/>
                <a:cs typeface="+mn-cs"/>
              </a:rPr>
              <a:t> This results in an activated patient, one willing and able to self-manage.  A lack of teamwork is often identified as a primary point of vulnerability for quality and safety of care. </a:t>
            </a:r>
            <a:r>
              <a:rPr lang="en-US" sz="1200" kern="1200" dirty="0">
                <a:solidFill>
                  <a:srgbClr val="333333"/>
                </a:solidFill>
                <a:effectLst/>
                <a:latin typeface="Arial" panose="020B0604020202020204" pitchFamily="34" charset="0"/>
                <a:ea typeface="+mn-ea"/>
                <a:cs typeface="+mn-cs"/>
              </a:rPr>
              <a:t>Health care teams that communicate effectively and work collaboratively reduce the potential for error, resulting in enhanced patient safety and improved clinical outcomes.</a:t>
            </a:r>
            <a:endParaRPr lang="en-US" sz="1200" dirty="0">
              <a:effectLst/>
              <a:latin typeface="Times New Roman" panose="02020603050405020304" pitchFamily="18" charset="0"/>
              <a:ea typeface="Times New Roman" panose="02020603050405020304" pitchFamily="18" charset="0"/>
            </a:endParaRPr>
          </a:p>
          <a:p>
            <a:pPr marL="0" lvl="0" indent="0" algn="l" rtl="0">
              <a:lnSpc>
                <a:spcPct val="100000"/>
              </a:lnSpc>
              <a:spcBef>
                <a:spcPts val="0"/>
              </a:spcBef>
              <a:spcAft>
                <a:spcPts val="0"/>
              </a:spcAft>
              <a:buSzPts val="1400"/>
              <a:buNone/>
            </a:pPr>
            <a:endParaRPr lang="en-US" b="1" dirty="0"/>
          </a:p>
          <a:p>
            <a:pPr marL="0" lvl="0" indent="0" algn="l" rtl="0">
              <a:lnSpc>
                <a:spcPct val="100000"/>
              </a:lnSpc>
              <a:spcBef>
                <a:spcPts val="0"/>
              </a:spcBef>
              <a:spcAft>
                <a:spcPts val="0"/>
              </a:spcAft>
              <a:buSzPts val="1400"/>
              <a:buNone/>
            </a:pPr>
            <a:r>
              <a:rPr lang="en-US" b="1" dirty="0"/>
              <a:t>Common Goals =</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0" dirty="0"/>
              <a:t>Common Outcomes  like utilization </a:t>
            </a:r>
            <a:r>
              <a:rPr lang="en-US" dirty="0"/>
              <a:t>are the final measure of program success, but quality metrics and management of the patient’s disease drive the outcome measures as well. </a:t>
            </a:r>
          </a:p>
          <a:p>
            <a:pPr marL="0" lvl="0" indent="0" algn="l" rtl="0">
              <a:lnSpc>
                <a:spcPct val="100000"/>
              </a:lnSpc>
              <a:spcBef>
                <a:spcPts val="0"/>
              </a:spcBef>
              <a:spcAft>
                <a:spcPts val="0"/>
              </a:spcAft>
              <a:buSzPts val="1400"/>
              <a:buNone/>
            </a:pPr>
            <a:r>
              <a:rPr lang="en-US" dirty="0"/>
              <a:t>Many factors impact a patient’s health status.  Addressing the social needs and behavioral health and clinical management  within the assigned population leads to improved out come measures. (</a:t>
            </a:r>
            <a:r>
              <a:rPr lang="en-US" dirty="0" err="1"/>
              <a:t>ie</a:t>
            </a:r>
            <a:r>
              <a:rPr lang="en-US" dirty="0"/>
              <a:t>. decreased ED and hospital utilization).</a:t>
            </a:r>
          </a:p>
          <a:p>
            <a:pPr marL="0" lvl="0" indent="0" algn="l" rtl="0">
              <a:lnSpc>
                <a:spcPct val="100000"/>
              </a:lnSpc>
              <a:spcBef>
                <a:spcPts val="0"/>
              </a:spcBef>
              <a:spcAft>
                <a:spcPts val="0"/>
              </a:spcAft>
              <a:buSzPts val="1400"/>
              <a:buNone/>
            </a:pPr>
            <a:endParaRPr dirty="0"/>
          </a:p>
        </p:txBody>
      </p:sp>
      <p:sp>
        <p:nvSpPr>
          <p:cNvPr id="2" name="Footer Placeholder 1">
            <a:extLst>
              <a:ext uri="{FF2B5EF4-FFF2-40B4-BE49-F238E27FC236}">
                <a16:creationId xmlns:a16="http://schemas.microsoft.com/office/drawing/2014/main" id="{C34A3B52-FB9A-49D2-A013-1005276C7D04}"/>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Longitudinal approaches of patients enrolled in 2018-2020 to better understand how PDCM affects healthcare utilization</a:t>
            </a:r>
          </a:p>
          <a:p>
            <a:r>
              <a:rPr lang="en-US" dirty="0"/>
              <a:t>Our analysis, but BCBSM also did parallel analysis with similar results</a:t>
            </a:r>
          </a:p>
        </p:txBody>
      </p:sp>
      <p:sp>
        <p:nvSpPr>
          <p:cNvPr id="4" name="Slide Number Placeholder 3"/>
          <p:cNvSpPr>
            <a:spLocks noGrp="1"/>
          </p:cNvSpPr>
          <p:nvPr>
            <p:ph type="sldNum" sz="quarter" idx="5"/>
          </p:nvPr>
        </p:nvSpPr>
        <p:spPr/>
        <p:txBody>
          <a:bodyPr/>
          <a:lstStyle/>
          <a:p>
            <a:fld id="{33C94432-B02C-41BA-85CF-FDC23E834E68}" type="slidenum">
              <a:rPr lang="en-US" smtClean="0"/>
              <a:t>15</a:t>
            </a:fld>
            <a:endParaRPr lang="en-US"/>
          </a:p>
        </p:txBody>
      </p:sp>
    </p:spTree>
    <p:extLst>
      <p:ext uri="{BB962C8B-B14F-4D97-AF65-F5344CB8AC3E}">
        <p14:creationId xmlns:p14="http://schemas.microsoft.com/office/powerpoint/2010/main" val="3289274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000" b="1" dirty="0"/>
          </a:p>
        </p:txBody>
      </p:sp>
      <p:sp>
        <p:nvSpPr>
          <p:cNvPr id="2" name="Footer Placeholder 1">
            <a:extLst>
              <a:ext uri="{FF2B5EF4-FFF2-40B4-BE49-F238E27FC236}">
                <a16:creationId xmlns:a16="http://schemas.microsoft.com/office/drawing/2014/main" id="{49AC7230-5DF4-4117-AFB4-E0BC27381CA2}"/>
              </a:ext>
            </a:extLst>
          </p:cNvPr>
          <p:cNvSpPr>
            <a:spLocks noGrp="1"/>
          </p:cNvSpPr>
          <p:nvPr>
            <p:ph type="ftr" idx="1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Recommendation is to organize efforts so that care team members bill consistently for all interactions and have at minimum an average of 4 billable interactions per half day.</a:t>
            </a:r>
          </a:p>
          <a:p>
            <a:endParaRPr lang="en-US" dirty="0"/>
          </a:p>
          <a:p>
            <a:endParaRPr lang="en-US" dirty="0"/>
          </a:p>
          <a:p>
            <a:r>
              <a:rPr lang="en-US" dirty="0"/>
              <a:t>To receive value-based reimbursement:  providers must meet criteria related to being PCMH designated, billing PDCM services for a </a:t>
            </a:r>
          </a:p>
          <a:p>
            <a:r>
              <a:rPr lang="en-US" dirty="0"/>
              <a:t>proportion of eligible patients and having an engaged physician and staff. The third, started in </a:t>
            </a:r>
          </a:p>
          <a:p>
            <a:r>
              <a:rPr lang="en-US" dirty="0"/>
              <a:t>2020, is that providers can also receive a per attributed member per month payment (</a:t>
            </a:r>
            <a:r>
              <a:rPr lang="en-US" dirty="0" err="1"/>
              <a:t>PaMPM</a:t>
            </a:r>
            <a:r>
              <a:rPr lang="en-US" dirty="0"/>
              <a:t>) </a:t>
            </a:r>
          </a:p>
          <a:p>
            <a:r>
              <a:rPr lang="en-US" dirty="0"/>
              <a:t>for performance or improvement on clinical quality/use metrics.</a:t>
            </a:r>
          </a:p>
          <a:p>
            <a:endParaRPr lang="en-US" dirty="0"/>
          </a:p>
          <a:p>
            <a:endParaRPr lang="en-US" dirty="0"/>
          </a:p>
        </p:txBody>
      </p:sp>
      <p:sp>
        <p:nvSpPr>
          <p:cNvPr id="4" name="Slide Number Placeholder 3"/>
          <p:cNvSpPr>
            <a:spLocks noGrp="1"/>
          </p:cNvSpPr>
          <p:nvPr>
            <p:ph type="sldNum" sz="quarter" idx="5"/>
          </p:nvPr>
        </p:nvSpPr>
        <p:spPr/>
        <p:txBody>
          <a:bodyPr/>
          <a:lstStyle/>
          <a:p>
            <a:fld id="{33C94432-B02C-41BA-85CF-FDC23E834E68}" type="slidenum">
              <a:rPr lang="en-US" smtClean="0"/>
              <a:t>17</a:t>
            </a:fld>
            <a:endParaRPr lang="en-US"/>
          </a:p>
        </p:txBody>
      </p:sp>
    </p:spTree>
    <p:extLst>
      <p:ext uri="{BB962C8B-B14F-4D97-AF65-F5344CB8AC3E}">
        <p14:creationId xmlns:p14="http://schemas.microsoft.com/office/powerpoint/2010/main" val="1431761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Explanation of the codes additional details of these codes can be found on the MICMT website: https://micmt-cares.org/g9001-comprehensive-assessment</a:t>
            </a:r>
          </a:p>
          <a:p>
            <a:endParaRPr lang="en-US" dirty="0"/>
          </a:p>
        </p:txBody>
      </p:sp>
      <p:sp>
        <p:nvSpPr>
          <p:cNvPr id="5" name="Footer Placeholder 4">
            <a:extLst>
              <a:ext uri="{FF2B5EF4-FFF2-40B4-BE49-F238E27FC236}">
                <a16:creationId xmlns:a16="http://schemas.microsoft.com/office/drawing/2014/main" id="{1EAA53AC-3F42-4F97-9619-8AE55CFB9783}"/>
              </a:ext>
            </a:extLst>
          </p:cNvPr>
          <p:cNvSpPr>
            <a:spLocks noGrp="1"/>
          </p:cNvSpPr>
          <p:nvPr>
            <p:ph type="ftr" idx="11"/>
          </p:nvPr>
        </p:nvSpPr>
        <p:spPr/>
        <p:txBody>
          <a:bodyPr/>
          <a:lstStyle/>
          <a:p>
            <a:endParaRPr lang="en-US"/>
          </a:p>
        </p:txBody>
      </p:sp>
    </p:spTree>
    <p:extLst>
      <p:ext uri="{BB962C8B-B14F-4D97-AF65-F5344CB8AC3E}">
        <p14:creationId xmlns:p14="http://schemas.microsoft.com/office/powerpoint/2010/main" val="814208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9" name="Google Shape;1289;p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Incentive Program by Payer change year to year. These differences occur over a Measurement Year, Calendar Year or a Payment year. Your practice can help you know differences and impact. </a:t>
            </a:r>
            <a:endParaRPr dirty="0"/>
          </a:p>
          <a:p>
            <a:pPr marL="0" lvl="0" indent="0" algn="l" rtl="0">
              <a:lnSpc>
                <a:spcPct val="100000"/>
              </a:lnSpc>
              <a:spcBef>
                <a:spcPts val="0"/>
              </a:spcBef>
              <a:spcAft>
                <a:spcPts val="0"/>
              </a:spcAft>
              <a:buSzPts val="1400"/>
              <a:buNone/>
            </a:pPr>
            <a:endParaRPr dirty="0"/>
          </a:p>
          <a:p>
            <a:pPr marL="174981" lvl="0" indent="-174981" algn="l" rtl="0">
              <a:lnSpc>
                <a:spcPct val="100000"/>
              </a:lnSpc>
              <a:spcBef>
                <a:spcPts val="0"/>
              </a:spcBef>
              <a:spcAft>
                <a:spcPts val="0"/>
              </a:spcAft>
              <a:buClr>
                <a:schemeClr val="dk1"/>
              </a:buClr>
              <a:buSzPts val="1200"/>
              <a:buFont typeface="Arial"/>
              <a:buChar char="•"/>
            </a:pPr>
            <a:r>
              <a:rPr lang="en-US" b="0" dirty="0"/>
              <a:t>PCMH = 15% </a:t>
            </a:r>
            <a:endParaRPr dirty="0"/>
          </a:p>
          <a:p>
            <a:pPr marL="174981" lvl="0" indent="-174981" algn="l" rtl="0">
              <a:lnSpc>
                <a:spcPct val="100000"/>
              </a:lnSpc>
              <a:spcBef>
                <a:spcPts val="0"/>
              </a:spcBef>
              <a:spcAft>
                <a:spcPts val="0"/>
              </a:spcAft>
              <a:buClr>
                <a:schemeClr val="dk1"/>
              </a:buClr>
              <a:buSzPts val="1200"/>
              <a:buFont typeface="Arial"/>
              <a:buChar char="•"/>
            </a:pPr>
            <a:r>
              <a:rPr lang="en-US" b="0" dirty="0"/>
              <a:t>PDCM encounters = 7% VBR for 4% outreach with 2 encounters</a:t>
            </a:r>
            <a:endParaRPr dirty="0"/>
          </a:p>
          <a:p>
            <a:pPr marL="174981" lvl="0" indent="-174981" algn="l" rtl="0">
              <a:lnSpc>
                <a:spcPct val="100000"/>
              </a:lnSpc>
              <a:spcBef>
                <a:spcPts val="0"/>
              </a:spcBef>
              <a:spcAft>
                <a:spcPts val="0"/>
              </a:spcAft>
              <a:buClr>
                <a:schemeClr val="dk1"/>
              </a:buClr>
              <a:buSzPts val="1200"/>
              <a:buFont typeface="Arial"/>
              <a:buChar char="•"/>
            </a:pPr>
            <a:r>
              <a:rPr lang="en-US" b="0" dirty="0"/>
              <a:t>PDCM Outcomes </a:t>
            </a:r>
            <a:r>
              <a:rPr lang="en-US" b="0" i="0" dirty="0"/>
              <a:t>PO performance is high enough. $0.40 PaMPM% for each of the 4 measure:  A1c, BP, EDU, IPU. </a:t>
            </a:r>
            <a:endParaRPr dirty="0"/>
          </a:p>
          <a:p>
            <a:pPr marL="174981" lvl="0" indent="-174981" algn="l" rtl="0">
              <a:lnSpc>
                <a:spcPct val="100000"/>
              </a:lnSpc>
              <a:spcBef>
                <a:spcPts val="0"/>
              </a:spcBef>
              <a:spcAft>
                <a:spcPts val="0"/>
              </a:spcAft>
              <a:buClr>
                <a:schemeClr val="dk1"/>
              </a:buClr>
              <a:buSzPts val="1200"/>
              <a:buFont typeface="Arial"/>
              <a:buChar char="•"/>
            </a:pPr>
            <a:r>
              <a:rPr lang="en-US" dirty="0"/>
              <a:t>Clinical Quality = 5-15% (5%: 80</a:t>
            </a:r>
            <a:r>
              <a:rPr lang="en-US" baseline="30000" dirty="0"/>
              <a:t>th</a:t>
            </a:r>
            <a:r>
              <a:rPr lang="en-US" dirty="0"/>
              <a:t> – 85</a:t>
            </a:r>
            <a:r>
              <a:rPr lang="en-US" baseline="30000" dirty="0"/>
              <a:t>th</a:t>
            </a:r>
            <a:r>
              <a:rPr lang="en-US" dirty="0"/>
              <a:t> percentile; 10%: 85</a:t>
            </a:r>
            <a:r>
              <a:rPr lang="en-US" baseline="30000" dirty="0"/>
              <a:t>th</a:t>
            </a:r>
            <a:r>
              <a:rPr lang="en-US" dirty="0"/>
              <a:t> – 95</a:t>
            </a:r>
            <a:r>
              <a:rPr lang="en-US" baseline="30000" dirty="0"/>
              <a:t>th</a:t>
            </a:r>
            <a:r>
              <a:rPr lang="en-US" dirty="0"/>
              <a:t> percentile; 15%&gt;95</a:t>
            </a:r>
            <a:r>
              <a:rPr lang="en-US" baseline="30000" dirty="0"/>
              <a:t>th</a:t>
            </a:r>
            <a:r>
              <a:rPr lang="en-US" dirty="0"/>
              <a:t> percentile)</a:t>
            </a:r>
            <a:endParaRPr dirty="0"/>
          </a:p>
          <a:p>
            <a:pPr marL="174981" lvl="0" indent="-174981" algn="l" rtl="0">
              <a:lnSpc>
                <a:spcPct val="100000"/>
              </a:lnSpc>
              <a:spcBef>
                <a:spcPts val="0"/>
              </a:spcBef>
              <a:spcAft>
                <a:spcPts val="0"/>
              </a:spcAft>
              <a:buClr>
                <a:schemeClr val="dk1"/>
              </a:buClr>
              <a:buSzPts val="1200"/>
              <a:buFont typeface="Arial"/>
              <a:buChar char="•"/>
            </a:pPr>
            <a:r>
              <a:rPr lang="en-US" dirty="0"/>
              <a:t>Cost Benchmark, graded at the PO Level = 5 – 15% unclear how the percentiles go, based on rankings of POs</a:t>
            </a:r>
          </a:p>
          <a:p>
            <a:pPr marL="0" lvl="0" indent="0" algn="l" rtl="0">
              <a:lnSpc>
                <a:spcPct val="100000"/>
              </a:lnSpc>
              <a:spcBef>
                <a:spcPts val="0"/>
              </a:spcBef>
              <a:spcAft>
                <a:spcPts val="0"/>
              </a:spcAft>
              <a:buClr>
                <a:schemeClr val="dk1"/>
              </a:buClr>
              <a:buSzPts val="1200"/>
              <a:buFont typeface="Arial"/>
              <a:buNone/>
            </a:pPr>
            <a:endParaRPr b="1" dirty="0"/>
          </a:p>
          <a:p>
            <a:pPr marL="174981" lvl="0" indent="-98781"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SzPts val="1400"/>
              <a:buNone/>
            </a:pPr>
            <a:endParaRPr dirty="0"/>
          </a:p>
        </p:txBody>
      </p:sp>
      <p:sp>
        <p:nvSpPr>
          <p:cNvPr id="2" name="Footer Placeholder 1">
            <a:extLst>
              <a:ext uri="{FF2B5EF4-FFF2-40B4-BE49-F238E27FC236}">
                <a16:creationId xmlns:a16="http://schemas.microsoft.com/office/drawing/2014/main" id="{BA2BCDB6-A12E-460A-8678-D90FB6D54AAA}"/>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963168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8" name="Google Shape;1118;p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Note that this isn’t measured at a practice level for BCBSM.  Rather, it’s measured at a group level.  BCBSM takes all of the practices that have been identified as “PDCM Practices” and lumps them together for performance.  </a:t>
            </a:r>
            <a:endParaRPr dirty="0"/>
          </a:p>
          <a:p>
            <a:pPr marL="0" lvl="0" indent="0" algn="l" rtl="0">
              <a:lnSpc>
                <a:spcPct val="100000"/>
              </a:lnSpc>
              <a:spcBef>
                <a:spcPts val="0"/>
              </a:spcBef>
              <a:spcAft>
                <a:spcPts val="0"/>
              </a:spcAft>
              <a:buClr>
                <a:schemeClr val="dk1"/>
              </a:buClr>
              <a:buSzPts val="1200"/>
              <a:buFont typeface="Arial"/>
              <a:buNone/>
            </a:pPr>
            <a:r>
              <a:rPr lang="en-US" dirty="0"/>
              <a:t>A “PDCM Practice” is one that has reached at least 1% of their population with 2 billed and paid touches.  </a:t>
            </a:r>
            <a:endParaRPr dirty="0"/>
          </a:p>
          <a:p>
            <a:pPr marL="0" lvl="0" indent="0" algn="l" rtl="0">
              <a:lnSpc>
                <a:spcPct val="100000"/>
              </a:lnSpc>
              <a:spcBef>
                <a:spcPts val="0"/>
              </a:spcBef>
              <a:spcAft>
                <a:spcPts val="0"/>
              </a:spcAft>
              <a:buClr>
                <a:schemeClr val="dk1"/>
              </a:buClr>
              <a:buSzPts val="1200"/>
              <a:buFont typeface="Arial"/>
              <a:buNone/>
            </a:pPr>
            <a:endParaRPr dirty="0"/>
          </a:p>
          <a:p>
            <a:pPr rtl="0" fontAlgn="ctr"/>
            <a:r>
              <a:rPr lang="en-US" sz="1200" b="1" i="0" u="none" strike="noStrike" cap="none" dirty="0">
                <a:solidFill>
                  <a:schemeClr val="dk1"/>
                </a:solidFill>
                <a:effectLst/>
                <a:latin typeface="Calibri"/>
                <a:ea typeface="Calibri"/>
                <a:cs typeface="Calibri"/>
                <a:sym typeface="Calibri"/>
              </a:rPr>
              <a:t>Performance Source</a:t>
            </a:r>
            <a:endParaRPr lang="en-US" sz="1200" b="0" i="0" u="none" strike="noStrike" cap="none" dirty="0">
              <a:solidFill>
                <a:schemeClr val="dk1"/>
              </a:solidFill>
              <a:effectLst/>
              <a:latin typeface="Calibri"/>
              <a:ea typeface="Calibri"/>
              <a:cs typeface="Calibri"/>
              <a:sym typeface="Calibri"/>
            </a:endParaRPr>
          </a:p>
          <a:p>
            <a:pPr rtl="0" fontAlgn="ctr"/>
            <a:r>
              <a:rPr lang="en-US" sz="1200" b="0" i="0" u="none" strike="noStrike" cap="none" dirty="0">
                <a:solidFill>
                  <a:schemeClr val="dk1"/>
                </a:solidFill>
                <a:effectLst/>
                <a:latin typeface="Calibri"/>
                <a:ea typeface="Calibri"/>
                <a:cs typeface="Calibri"/>
                <a:sym typeface="Calibri"/>
              </a:rPr>
              <a:t>ED - </a:t>
            </a:r>
            <a:r>
              <a:rPr lang="en-US" sz="1200" b="0" i="0" u="none" strike="noStrike" cap="none" dirty="0" err="1">
                <a:solidFill>
                  <a:schemeClr val="dk1"/>
                </a:solidFill>
                <a:effectLst/>
                <a:latin typeface="Calibri"/>
                <a:ea typeface="Calibri"/>
                <a:cs typeface="Calibri"/>
                <a:sym typeface="Calibri"/>
              </a:rPr>
              <a:t>Milliman</a:t>
            </a:r>
            <a:r>
              <a:rPr lang="en-US" sz="1200" b="0" i="0" u="none" strike="noStrike" cap="none" dirty="0">
                <a:solidFill>
                  <a:schemeClr val="dk1"/>
                </a:solidFill>
                <a:effectLst/>
                <a:latin typeface="Calibri"/>
                <a:ea typeface="Calibri"/>
                <a:cs typeface="Calibri"/>
                <a:sym typeface="Calibri"/>
              </a:rPr>
              <a:t> Loosely Managed Benchmark (2018)</a:t>
            </a:r>
          </a:p>
          <a:p>
            <a:pPr rtl="0" fontAlgn="ctr"/>
            <a:r>
              <a:rPr lang="en-US" sz="1200" b="0" i="0" u="none" strike="noStrike" cap="none" dirty="0">
                <a:solidFill>
                  <a:schemeClr val="dk1"/>
                </a:solidFill>
                <a:effectLst/>
                <a:latin typeface="Calibri"/>
                <a:ea typeface="Calibri"/>
                <a:cs typeface="Calibri"/>
                <a:sym typeface="Calibri"/>
              </a:rPr>
              <a:t>IP -- </a:t>
            </a:r>
            <a:r>
              <a:rPr lang="en-US" sz="1200" b="0" i="0" u="none" strike="noStrike" cap="none" dirty="0" err="1">
                <a:solidFill>
                  <a:schemeClr val="dk1"/>
                </a:solidFill>
                <a:effectLst/>
                <a:latin typeface="Calibri"/>
                <a:ea typeface="Calibri"/>
                <a:cs typeface="Calibri"/>
                <a:sym typeface="Calibri"/>
              </a:rPr>
              <a:t>Milliman</a:t>
            </a:r>
            <a:r>
              <a:rPr lang="en-US" sz="1200" b="0" i="0" u="none" strike="noStrike" cap="none" dirty="0">
                <a:solidFill>
                  <a:schemeClr val="dk1"/>
                </a:solidFill>
                <a:effectLst/>
                <a:latin typeface="Calibri"/>
                <a:ea typeface="Calibri"/>
                <a:cs typeface="Calibri"/>
                <a:sym typeface="Calibri"/>
              </a:rPr>
              <a:t> Loosely Managed Benchmark (2018)</a:t>
            </a:r>
          </a:p>
          <a:p>
            <a:pPr rtl="0" fontAlgn="ctr"/>
            <a:r>
              <a:rPr lang="en-US" sz="1200" b="0" i="0" u="none" strike="noStrike" cap="none" dirty="0">
                <a:solidFill>
                  <a:schemeClr val="dk1"/>
                </a:solidFill>
                <a:effectLst/>
                <a:latin typeface="Calibri"/>
                <a:ea typeface="Calibri"/>
                <a:cs typeface="Calibri"/>
                <a:sym typeface="Calibri"/>
              </a:rPr>
              <a:t>HbA1c -- NCQA 75</a:t>
            </a:r>
            <a:r>
              <a:rPr lang="en-US" sz="1200" b="0" i="0" u="none" strike="noStrike" cap="none" baseline="30000" dirty="0">
                <a:solidFill>
                  <a:schemeClr val="dk1"/>
                </a:solidFill>
                <a:effectLst/>
                <a:latin typeface="Calibri"/>
                <a:ea typeface="Calibri"/>
                <a:cs typeface="Calibri"/>
                <a:sym typeface="Calibri"/>
              </a:rPr>
              <a:t>th</a:t>
            </a:r>
            <a:r>
              <a:rPr lang="en-US" sz="1200" b="0" i="0" u="none" strike="noStrike" cap="none" dirty="0">
                <a:solidFill>
                  <a:schemeClr val="dk1"/>
                </a:solidFill>
                <a:effectLst/>
                <a:latin typeface="Calibri"/>
                <a:ea typeface="Calibri"/>
                <a:cs typeface="Calibri"/>
                <a:sym typeface="Calibri"/>
              </a:rPr>
              <a:t> percentile (2018)</a:t>
            </a:r>
          </a:p>
          <a:p>
            <a:pPr rtl="0" fontAlgn="ctr"/>
            <a:r>
              <a:rPr lang="en-US" sz="1200" b="0" i="0" u="none" strike="noStrike" cap="none" dirty="0">
                <a:solidFill>
                  <a:schemeClr val="dk1"/>
                </a:solidFill>
                <a:effectLst/>
                <a:latin typeface="Calibri"/>
                <a:ea typeface="Calibri"/>
                <a:cs typeface="Calibri"/>
                <a:sym typeface="Calibri"/>
              </a:rPr>
              <a:t>BP -- NCQA 50</a:t>
            </a:r>
            <a:r>
              <a:rPr lang="en-US" sz="1200" b="0" i="0" u="none" strike="noStrike" cap="none" baseline="30000" dirty="0">
                <a:solidFill>
                  <a:schemeClr val="dk1"/>
                </a:solidFill>
                <a:effectLst/>
                <a:latin typeface="Calibri"/>
                <a:ea typeface="Calibri"/>
                <a:cs typeface="Calibri"/>
                <a:sym typeface="Calibri"/>
              </a:rPr>
              <a:t>th</a:t>
            </a:r>
            <a:r>
              <a:rPr lang="en-US" sz="1200" b="0" i="0" u="none" strike="noStrike" cap="none" dirty="0">
                <a:solidFill>
                  <a:schemeClr val="dk1"/>
                </a:solidFill>
                <a:effectLst/>
                <a:latin typeface="Calibri"/>
                <a:ea typeface="Calibri"/>
                <a:cs typeface="Calibri"/>
                <a:sym typeface="Calibri"/>
              </a:rPr>
              <a:t> percentile (2018)</a:t>
            </a:r>
          </a:p>
          <a:p>
            <a:pPr marL="0" lvl="0" indent="0" algn="l" rtl="0">
              <a:lnSpc>
                <a:spcPct val="100000"/>
              </a:lnSpc>
              <a:spcBef>
                <a:spcPts val="0"/>
              </a:spcBef>
              <a:spcAft>
                <a:spcPts val="0"/>
              </a:spcAft>
              <a:buClr>
                <a:schemeClr val="dk1"/>
              </a:buClr>
              <a:buSzPts val="1200"/>
              <a:buFont typeface="Arial"/>
              <a:buNone/>
            </a:pPr>
            <a:endParaRPr dirty="0"/>
          </a:p>
        </p:txBody>
      </p:sp>
      <p:sp>
        <p:nvSpPr>
          <p:cNvPr id="2" name="Footer Placeholder 1">
            <a:extLst>
              <a:ext uri="{FF2B5EF4-FFF2-40B4-BE49-F238E27FC236}">
                <a16:creationId xmlns:a16="http://schemas.microsoft.com/office/drawing/2014/main" id="{6F6D3FA1-B75B-43AC-ACA1-3D985C175E1D}"/>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51014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Footer Placeholder 1">
            <a:extLst>
              <a:ext uri="{FF2B5EF4-FFF2-40B4-BE49-F238E27FC236}">
                <a16:creationId xmlns:a16="http://schemas.microsoft.com/office/drawing/2014/main" id="{D94CE1B4-40BC-4A5E-A360-56B4211011D5}"/>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8" name="Google Shape;1118;p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Can earn based on Performance or Improvement.  </a:t>
            </a:r>
          </a:p>
          <a:p>
            <a:pPr marL="0" lvl="0" indent="0" algn="l" rtl="0">
              <a:lnSpc>
                <a:spcPct val="100000"/>
              </a:lnSpc>
              <a:spcBef>
                <a:spcPts val="0"/>
              </a:spcBef>
              <a:spcAft>
                <a:spcPts val="0"/>
              </a:spcAft>
              <a:buClr>
                <a:schemeClr val="dk1"/>
              </a:buClr>
              <a:buSzPts val="1200"/>
              <a:buFont typeface="Arial"/>
              <a:buNone/>
            </a:pPr>
            <a:r>
              <a:rPr lang="en-US" dirty="0"/>
              <a:t>*Please remove the Peds slide if not</a:t>
            </a:r>
            <a:r>
              <a:rPr lang="en-US" baseline="0" dirty="0"/>
              <a:t> needed in your presentation. </a:t>
            </a:r>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endParaRPr dirty="0"/>
          </a:p>
        </p:txBody>
      </p:sp>
      <p:sp>
        <p:nvSpPr>
          <p:cNvPr id="2" name="Footer Placeholder 1">
            <a:extLst>
              <a:ext uri="{FF2B5EF4-FFF2-40B4-BE49-F238E27FC236}">
                <a16:creationId xmlns:a16="http://schemas.microsoft.com/office/drawing/2014/main" id="{59BB173C-ACA7-47AE-994D-5F4F92E1FCDF}"/>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40291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 BCBSM specialty programs</a:t>
            </a:r>
          </a:p>
        </p:txBody>
      </p:sp>
      <p:sp>
        <p:nvSpPr>
          <p:cNvPr id="4" name="Slide Number Placeholder 3"/>
          <p:cNvSpPr>
            <a:spLocks noGrp="1"/>
          </p:cNvSpPr>
          <p:nvPr>
            <p:ph type="sldNum" sz="quarter" idx="5"/>
          </p:nvPr>
        </p:nvSpPr>
        <p:spPr/>
        <p:txBody>
          <a:bodyPr/>
          <a:lstStyle/>
          <a:p>
            <a:fld id="{33C94432-B02C-41BA-85CF-FDC23E834E68}" type="slidenum">
              <a:rPr lang="en-US" smtClean="0"/>
              <a:t>22</a:t>
            </a:fld>
            <a:endParaRPr lang="en-US"/>
          </a:p>
        </p:txBody>
      </p:sp>
    </p:spTree>
    <p:extLst>
      <p:ext uri="{BB962C8B-B14F-4D97-AF65-F5344CB8AC3E}">
        <p14:creationId xmlns:p14="http://schemas.microsoft.com/office/powerpoint/2010/main" val="4171841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C94432-B02C-41BA-85CF-FDC23E834E68}" type="slidenum">
              <a:rPr lang="en-US" smtClean="0"/>
              <a:t>27</a:t>
            </a:fld>
            <a:endParaRPr lang="en-US"/>
          </a:p>
        </p:txBody>
      </p:sp>
    </p:spTree>
    <p:extLst>
      <p:ext uri="{BB962C8B-B14F-4D97-AF65-F5344CB8AC3E}">
        <p14:creationId xmlns:p14="http://schemas.microsoft.com/office/powerpoint/2010/main" val="1481421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u="sng" dirty="0">
                <a:solidFill>
                  <a:schemeClr val="hlink"/>
                </a:solidFill>
                <a:latin typeface="Arial"/>
                <a:ea typeface="Arial"/>
                <a:cs typeface="Arial"/>
                <a:sym typeface="Arial"/>
                <a:hlinkClick r:id="rId3"/>
              </a:rPr>
              <a:t>https://nam.edu/wp-content/uploads/2015/06/VSRT-team-based-Care-Principles-Values.pdf</a:t>
            </a:r>
            <a:endParaRPr dirty="0"/>
          </a:p>
        </p:txBody>
      </p:sp>
      <p:sp>
        <p:nvSpPr>
          <p:cNvPr id="2" name="Footer Placeholder 1">
            <a:extLst>
              <a:ext uri="{FF2B5EF4-FFF2-40B4-BE49-F238E27FC236}">
                <a16:creationId xmlns:a16="http://schemas.microsoft.com/office/drawing/2014/main" id="{3283DE87-8104-48E4-907A-0C5FDAE09D79}"/>
              </a:ext>
            </a:extLst>
          </p:cNvPr>
          <p:cNvSpPr>
            <a:spLocks noGrp="1"/>
          </p:cNvSpPr>
          <p:nvPr>
            <p:ph type="ftr" idx="1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56266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Reinforce:</a:t>
            </a:r>
            <a:endParaRPr b="1" dirty="0"/>
          </a:p>
          <a:p>
            <a:pPr marL="171174" lvl="0" indent="-171174" algn="l" rtl="0">
              <a:lnSpc>
                <a:spcPct val="100000"/>
              </a:lnSpc>
              <a:spcBef>
                <a:spcPts val="0"/>
              </a:spcBef>
              <a:spcAft>
                <a:spcPts val="0"/>
              </a:spcAft>
              <a:buClr>
                <a:schemeClr val="dk1"/>
              </a:buClr>
              <a:buSzPts val="1200"/>
              <a:buChar char="•"/>
            </a:pPr>
            <a:r>
              <a:rPr lang="en-US" b="0" dirty="0"/>
              <a:t>Two or more health care providers</a:t>
            </a:r>
            <a:endParaRPr b="0" dirty="0"/>
          </a:p>
          <a:p>
            <a:pPr marL="174702" lvl="0" indent="-174702" algn="l" rtl="0">
              <a:lnSpc>
                <a:spcPct val="100000"/>
              </a:lnSpc>
              <a:spcBef>
                <a:spcPts val="0"/>
              </a:spcBef>
              <a:spcAft>
                <a:spcPts val="0"/>
              </a:spcAft>
              <a:buClr>
                <a:schemeClr val="dk1"/>
              </a:buClr>
              <a:buSzPts val="1200"/>
              <a:buChar char="•"/>
            </a:pPr>
            <a:r>
              <a:rPr lang="en-US" b="0" dirty="0"/>
              <a:t>Working collaboratively with patient and caregiver</a:t>
            </a:r>
            <a:endParaRPr b="0" dirty="0"/>
          </a:p>
          <a:p>
            <a:pPr marL="174702" lvl="0" indent="-174702" algn="l" rtl="0">
              <a:lnSpc>
                <a:spcPct val="100000"/>
              </a:lnSpc>
              <a:spcBef>
                <a:spcPts val="0"/>
              </a:spcBef>
              <a:spcAft>
                <a:spcPts val="0"/>
              </a:spcAft>
              <a:buClr>
                <a:schemeClr val="dk1"/>
              </a:buClr>
              <a:buSzPts val="1200"/>
              <a:buChar char="•"/>
            </a:pPr>
            <a:r>
              <a:rPr lang="en-US" b="0" dirty="0"/>
              <a:t>Accomplish shared goals in and across settings</a:t>
            </a:r>
            <a:endParaRPr b="0" dirty="0"/>
          </a:p>
          <a:p>
            <a:pPr marL="174702" lvl="0" indent="-174702" algn="l" rtl="0">
              <a:lnSpc>
                <a:spcPct val="100000"/>
              </a:lnSpc>
              <a:spcBef>
                <a:spcPts val="0"/>
              </a:spcBef>
              <a:spcAft>
                <a:spcPts val="0"/>
              </a:spcAft>
              <a:buClr>
                <a:schemeClr val="dk1"/>
              </a:buClr>
              <a:buSzPts val="1200"/>
              <a:buChar char="•"/>
            </a:pPr>
            <a:r>
              <a:rPr lang="en-US" b="0" dirty="0"/>
              <a:t>Achieve coordinated high-quality care</a:t>
            </a:r>
            <a:endParaRPr b="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solidFill>
                <a:srgbClr val="FF0000"/>
              </a:solidFill>
            </a:endParaRPr>
          </a:p>
        </p:txBody>
      </p:sp>
      <p:sp>
        <p:nvSpPr>
          <p:cNvPr id="239" name="Google Shape;239;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73105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Reinforce:</a:t>
            </a:r>
            <a:endParaRPr b="1" dirty="0"/>
          </a:p>
          <a:p>
            <a:pPr marL="171174" lvl="0" indent="-171174" algn="l" rtl="0">
              <a:lnSpc>
                <a:spcPct val="100000"/>
              </a:lnSpc>
              <a:spcBef>
                <a:spcPts val="0"/>
              </a:spcBef>
              <a:spcAft>
                <a:spcPts val="0"/>
              </a:spcAft>
              <a:buClr>
                <a:schemeClr val="dk1"/>
              </a:buClr>
              <a:buSzPts val="1200"/>
              <a:buChar char="•"/>
            </a:pPr>
            <a:r>
              <a:rPr lang="en-US" b="0" dirty="0"/>
              <a:t>Two or more health care providers</a:t>
            </a:r>
            <a:endParaRPr b="0" dirty="0"/>
          </a:p>
          <a:p>
            <a:pPr marL="174702" lvl="0" indent="-174702" algn="l" rtl="0">
              <a:lnSpc>
                <a:spcPct val="100000"/>
              </a:lnSpc>
              <a:spcBef>
                <a:spcPts val="0"/>
              </a:spcBef>
              <a:spcAft>
                <a:spcPts val="0"/>
              </a:spcAft>
              <a:buClr>
                <a:schemeClr val="dk1"/>
              </a:buClr>
              <a:buSzPts val="1200"/>
              <a:buChar char="•"/>
            </a:pPr>
            <a:r>
              <a:rPr lang="en-US" b="0" dirty="0"/>
              <a:t>Working collaboratively with patient and caregiver</a:t>
            </a:r>
            <a:endParaRPr b="0" dirty="0"/>
          </a:p>
          <a:p>
            <a:pPr marL="174702" lvl="0" indent="-174702" algn="l" rtl="0">
              <a:lnSpc>
                <a:spcPct val="100000"/>
              </a:lnSpc>
              <a:spcBef>
                <a:spcPts val="0"/>
              </a:spcBef>
              <a:spcAft>
                <a:spcPts val="0"/>
              </a:spcAft>
              <a:buClr>
                <a:schemeClr val="dk1"/>
              </a:buClr>
              <a:buSzPts val="1200"/>
              <a:buChar char="•"/>
            </a:pPr>
            <a:r>
              <a:rPr lang="en-US" b="0" dirty="0"/>
              <a:t>Accomplish shared goals in and across settings</a:t>
            </a:r>
            <a:endParaRPr b="0" dirty="0"/>
          </a:p>
          <a:p>
            <a:pPr marL="174702" lvl="0" indent="-174702" algn="l" rtl="0">
              <a:lnSpc>
                <a:spcPct val="100000"/>
              </a:lnSpc>
              <a:spcBef>
                <a:spcPts val="0"/>
              </a:spcBef>
              <a:spcAft>
                <a:spcPts val="0"/>
              </a:spcAft>
              <a:buClr>
                <a:schemeClr val="dk1"/>
              </a:buClr>
              <a:buSzPts val="1200"/>
              <a:buChar char="•"/>
            </a:pPr>
            <a:r>
              <a:rPr lang="en-US" b="0" dirty="0"/>
              <a:t>Achieve coordinated high-quality care</a:t>
            </a:r>
            <a:endParaRPr b="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solidFill>
                <a:srgbClr val="FF0000"/>
              </a:solidFill>
            </a:endParaRPr>
          </a:p>
        </p:txBody>
      </p:sp>
      <p:sp>
        <p:nvSpPr>
          <p:cNvPr id="239" name="Google Shape;239;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30849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slide will expand on the various roles.</a:t>
            </a:r>
          </a:p>
          <a:p>
            <a:endParaRPr lang="en-US" dirty="0"/>
          </a:p>
          <a:p>
            <a:endParaRPr lang="en-US" dirty="0"/>
          </a:p>
        </p:txBody>
      </p:sp>
      <p:sp>
        <p:nvSpPr>
          <p:cNvPr id="4" name="Slide Number Placeholder 3"/>
          <p:cNvSpPr>
            <a:spLocks noGrp="1"/>
          </p:cNvSpPr>
          <p:nvPr>
            <p:ph type="sldNum" sz="quarter" idx="5"/>
          </p:nvPr>
        </p:nvSpPr>
        <p:spPr/>
        <p:txBody>
          <a:bodyPr/>
          <a:lstStyle/>
          <a:p>
            <a:fld id="{33C94432-B02C-41BA-85CF-FDC23E834E68}" type="slidenum">
              <a:rPr lang="en-US" smtClean="0"/>
              <a:t>7</a:t>
            </a:fld>
            <a:endParaRPr lang="en-US"/>
          </a:p>
        </p:txBody>
      </p:sp>
    </p:spTree>
    <p:extLst>
      <p:ext uri="{BB962C8B-B14F-4D97-AF65-F5344CB8AC3E}">
        <p14:creationId xmlns:p14="http://schemas.microsoft.com/office/powerpoint/2010/main" val="3168392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858551d919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858551d919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dirty="0"/>
              <a:t>Health coaching call (MA, CMW, RN based on pre-established guidelines)</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Medication Management call (RN, pharmacists… based on pre-established guidelines)</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Symptom Management Assessment and reinforcement – weight gain, elevated BP, peak flow … (MA, CMW, RN, SW based on pre-established guidelines)</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Planned visit preparation (MA, CHW, …)</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Outreach for Gaps in Care (Office staff, MA, volunteers again based on pre-established guidelines)</a:t>
            </a:r>
            <a:endParaRPr dirty="0"/>
          </a:p>
        </p:txBody>
      </p:sp>
      <p:sp>
        <p:nvSpPr>
          <p:cNvPr id="369" name="Google Shape;369;g858551d919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Team-based Care can add value to the practice both in the increased utilization of resources and the increased services to the patient and family. Yes initially is an increased cost during implementation before patient outcomes are seen and VBR changes</a:t>
            </a:r>
            <a:endParaRPr dirty="0"/>
          </a:p>
          <a:p>
            <a:pPr marL="0" lvl="0" indent="0" algn="l" rtl="0">
              <a:lnSpc>
                <a:spcPct val="100000"/>
              </a:lnSpc>
              <a:spcBef>
                <a:spcPts val="0"/>
              </a:spcBef>
              <a:spcAft>
                <a:spcPts val="0"/>
              </a:spcAft>
              <a:buSzPts val="1400"/>
              <a:buNone/>
            </a:pPr>
            <a:r>
              <a:rPr lang="en-US" dirty="0"/>
              <a:t>Success for the practice:</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Full utilization of practice team</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Increased employee engagement</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Ownership of roles</a:t>
            </a:r>
            <a:endParaRPr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r>
              <a:rPr lang="en-US" dirty="0"/>
              <a:t>Specific examples how costs are decreasing:</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Early contact for yellow or early symptom management at the practice can avoid ED visit and hospitalization</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Improving patient understanding of medication can increase adherence and improve control of condition demonstrated by Lab or BP</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improved workflow can make provider visits more efficient and effective </a:t>
            </a:r>
            <a:endParaRPr dirty="0"/>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endParaRPr lang="en-US" dirty="0"/>
          </a:p>
          <a:p>
            <a:pPr marL="0" marR="0"/>
            <a:r>
              <a:rPr lang="en-US" sz="1800" dirty="0">
                <a:effectLst/>
                <a:latin typeface="Calibri" panose="020F0502020204030204" pitchFamily="34" charset="0"/>
                <a:ea typeface="Aptos" panose="020B0004020202020204" pitchFamily="34" charset="0"/>
                <a:cs typeface="Aptos" panose="020B0004020202020204" pitchFamily="34" charset="0"/>
              </a:rPr>
              <a:t>The Quintuple Aim for Health Care Improvement incorporates health equity as another key element necessary to achieving improved patient care, outcomes, and costs.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effectLst/>
                <a:latin typeface="Calibri" panose="020F0502020204030204" pitchFamily="34" charset="0"/>
                <a:ea typeface="Aptos" panose="020B0004020202020204" pitchFamily="34" charset="0"/>
                <a:cs typeface="Aptos" panose="020B0004020202020204" pitchFamily="34" charset="0"/>
              </a:rPr>
              <a:t>Social determinants of health drive 70% of health care outcomes.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effectLst/>
                <a:latin typeface="Calibri" panose="020F0502020204030204" pitchFamily="34" charset="0"/>
                <a:ea typeface="Aptos" panose="020B0004020202020204" pitchFamily="34" charset="0"/>
                <a:cs typeface="Aptos" panose="020B0004020202020204" pitchFamily="34" charset="0"/>
              </a:rPr>
              <a:t>The pursuit of health equity purposefully includes focusing on individuals and communities who need it most in all improvement and innovation efforts.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lvl="0" indent="0" algn="l" rtl="0">
              <a:lnSpc>
                <a:spcPct val="100000"/>
              </a:lnSpc>
              <a:spcBef>
                <a:spcPts val="0"/>
              </a:spcBef>
              <a:spcAft>
                <a:spcPts val="0"/>
              </a:spcAft>
              <a:buClr>
                <a:schemeClr val="dk1"/>
              </a:buClr>
              <a:buSzPts val="1200"/>
              <a:buFont typeface="Arial"/>
              <a:buNone/>
            </a:pPr>
            <a:endParaRPr dirty="0"/>
          </a:p>
        </p:txBody>
      </p:sp>
      <p:sp>
        <p:nvSpPr>
          <p:cNvPr id="260" name="Google Shape;260;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7FE55-B2A1-B84C-AB9D-D69DC87FC2EF}"/>
              </a:ext>
            </a:extLst>
          </p:cNvPr>
          <p:cNvSpPr>
            <a:spLocks noGrp="1"/>
          </p:cNvSpPr>
          <p:nvPr>
            <p:ph type="ctrTitle"/>
          </p:nvPr>
        </p:nvSpPr>
        <p:spPr>
          <a:xfrm>
            <a:off x="1524000" y="665163"/>
            <a:ext cx="9144000" cy="2387600"/>
          </a:xfrm>
          <a:prstGeom prst="rect">
            <a:avLst/>
          </a:prstGeom>
        </p:spPr>
        <p:txBody>
          <a:bodyPr anchor="b"/>
          <a:lstStyle>
            <a:lvl1pPr algn="ctr">
              <a:defRPr sz="3600" b="1">
                <a:solidFill>
                  <a:schemeClr val="accent2"/>
                </a:solidFill>
              </a:defRPr>
            </a:lvl1pPr>
          </a:lstStyle>
          <a:p>
            <a:r>
              <a:rPr lang="en-US" dirty="0"/>
              <a:t>Click to edit Master title style</a:t>
            </a:r>
          </a:p>
        </p:txBody>
      </p:sp>
      <p:sp>
        <p:nvSpPr>
          <p:cNvPr id="3" name="Subtitle 2">
            <a:extLst>
              <a:ext uri="{FF2B5EF4-FFF2-40B4-BE49-F238E27FC236}">
                <a16:creationId xmlns:a16="http://schemas.microsoft.com/office/drawing/2014/main" id="{FC7C0A35-DEFF-1741-A836-2436456A8211}"/>
              </a:ext>
            </a:extLst>
          </p:cNvPr>
          <p:cNvSpPr>
            <a:spLocks noGrp="1"/>
          </p:cNvSpPr>
          <p:nvPr>
            <p:ph type="subTitle" idx="1" hasCustomPrompt="1"/>
          </p:nvPr>
        </p:nvSpPr>
        <p:spPr>
          <a:xfrm>
            <a:off x="1524000" y="31448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Slide Number Placeholder 1">
            <a:extLst>
              <a:ext uri="{FF2B5EF4-FFF2-40B4-BE49-F238E27FC236}">
                <a16:creationId xmlns:a16="http://schemas.microsoft.com/office/drawing/2014/main" id="{897FEF5E-54D5-B043-B662-77D15D51C302}"/>
              </a:ext>
            </a:extLst>
          </p:cNvPr>
          <p:cNvSpPr txBox="1">
            <a:spLocks/>
          </p:cNvSpPr>
          <p:nvPr userDrawn="1"/>
        </p:nvSpPr>
        <p:spPr>
          <a:xfrm>
            <a:off x="299500" y="5944845"/>
            <a:ext cx="510257" cy="365125"/>
          </a:xfrm>
          <a:prstGeom prst="rect">
            <a:avLst/>
          </a:prstGeom>
        </p:spPr>
        <p:txBody>
          <a:bodyPr vert="horz" lIns="0" tIns="45720" rIns="0" bIns="45720" rtlCol="0" anchor="ctr"/>
          <a:lstStyle>
            <a:defPPr>
              <a:defRPr lang="en-US"/>
            </a:defPPr>
            <a:lvl1pPr marL="0" algn="ctr" defTabSz="457200" rtl="0" eaLnBrk="1" latinLnBrk="0" hangingPunct="1">
              <a:defRPr sz="900" b="1"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DEE2E87-D6C2-FE49-99B2-4600C721DDD0}" type="slidenum">
              <a:rPr lang="en-US" sz="1000" b="0" smtClean="0"/>
              <a:pPr/>
              <a:t>‹#›</a:t>
            </a:fld>
            <a:endParaRPr lang="en-US" sz="1000" b="0" dirty="0"/>
          </a:p>
        </p:txBody>
      </p:sp>
    </p:spTree>
    <p:extLst>
      <p:ext uri="{BB962C8B-B14F-4D97-AF65-F5344CB8AC3E}">
        <p14:creationId xmlns:p14="http://schemas.microsoft.com/office/powerpoint/2010/main" val="890946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1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1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7.2021</a:t>
            </a:r>
            <a:endParaRPr/>
          </a:p>
        </p:txBody>
      </p:sp>
      <p:sp>
        <p:nvSpPr>
          <p:cNvPr id="22" name="Google Shape;22;p1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09522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
        <p:cNvGrpSpPr/>
        <p:nvPr/>
      </p:nvGrpSpPr>
      <p:grpSpPr>
        <a:xfrm>
          <a:off x="0" y="0"/>
          <a:ext cx="0" cy="0"/>
          <a:chOff x="0" y="0"/>
          <a:chExt cx="0" cy="0"/>
        </a:xfrm>
      </p:grpSpPr>
      <p:sp>
        <p:nvSpPr>
          <p:cNvPr id="38" name="Google Shape;38;p1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7.2021</a:t>
            </a:r>
            <a:endParaRPr/>
          </a:p>
        </p:txBody>
      </p:sp>
      <p:sp>
        <p:nvSpPr>
          <p:cNvPr id="40" name="Google Shape;40;p1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68421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1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4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4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7.2021</a:t>
            </a:r>
            <a:endParaRPr/>
          </a:p>
        </p:txBody>
      </p:sp>
      <p:sp>
        <p:nvSpPr>
          <p:cNvPr id="47" name="Google Shape;47;p1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78229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9"/>
        <p:cNvGrpSpPr/>
        <p:nvPr/>
      </p:nvGrpSpPr>
      <p:grpSpPr>
        <a:xfrm>
          <a:off x="0" y="0"/>
          <a:ext cx="0" cy="0"/>
          <a:chOff x="0" y="0"/>
          <a:chExt cx="0" cy="0"/>
        </a:xfrm>
      </p:grpSpPr>
      <p:sp>
        <p:nvSpPr>
          <p:cNvPr id="50" name="Google Shape;50;p1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2" name="Google Shape;52;p1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 name="Google Shape;53;p1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7.2021</a:t>
            </a:r>
            <a:endParaRPr/>
          </a:p>
        </p:txBody>
      </p:sp>
      <p:sp>
        <p:nvSpPr>
          <p:cNvPr id="54" name="Google Shape;54;p1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239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0"/>
        <p:cNvGrpSpPr/>
        <p:nvPr/>
      </p:nvGrpSpPr>
      <p:grpSpPr>
        <a:xfrm>
          <a:off x="0" y="0"/>
          <a:ext cx="0" cy="0"/>
          <a:chOff x="0" y="0"/>
          <a:chExt cx="0" cy="0"/>
        </a:xfrm>
      </p:grpSpPr>
      <p:sp>
        <p:nvSpPr>
          <p:cNvPr id="61" name="Google Shape;61;p144"/>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44"/>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09219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3"/>
        <p:cNvGrpSpPr/>
        <p:nvPr/>
      </p:nvGrpSpPr>
      <p:grpSpPr>
        <a:xfrm>
          <a:off x="0" y="0"/>
          <a:ext cx="0" cy="0"/>
          <a:chOff x="0" y="0"/>
          <a:chExt cx="0" cy="0"/>
        </a:xfrm>
      </p:grpSpPr>
      <p:sp>
        <p:nvSpPr>
          <p:cNvPr id="64" name="Google Shape;64;p1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6" name="Google Shape;66;p1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7.2021</a:t>
            </a:r>
            <a:endParaRPr/>
          </a:p>
        </p:txBody>
      </p:sp>
      <p:sp>
        <p:nvSpPr>
          <p:cNvPr id="68" name="Google Shape;68;p1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29455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70"/>
        <p:cNvGrpSpPr/>
        <p:nvPr/>
      </p:nvGrpSpPr>
      <p:grpSpPr>
        <a:xfrm>
          <a:off x="0" y="0"/>
          <a:ext cx="0" cy="0"/>
          <a:chOff x="0" y="0"/>
          <a:chExt cx="0" cy="0"/>
        </a:xfrm>
      </p:grpSpPr>
      <p:sp>
        <p:nvSpPr>
          <p:cNvPr id="71" name="Google Shape;71;p146"/>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46"/>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26006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73"/>
        <p:cNvGrpSpPr/>
        <p:nvPr/>
      </p:nvGrpSpPr>
      <p:grpSpPr>
        <a:xfrm>
          <a:off x="0" y="0"/>
          <a:ext cx="0" cy="0"/>
          <a:chOff x="0" y="0"/>
          <a:chExt cx="0" cy="0"/>
        </a:xfrm>
      </p:grpSpPr>
      <p:sp>
        <p:nvSpPr>
          <p:cNvPr id="74" name="Google Shape;74;p147"/>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rgbClr val="171616"/>
              </a:buClr>
              <a:buSzPts val="3600"/>
              <a:buFont typeface="Calibri"/>
              <a:buNone/>
              <a:defRPr sz="3600" b="1">
                <a:solidFill>
                  <a:srgbClr val="17161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47"/>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3190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76"/>
        <p:cNvGrpSpPr/>
        <p:nvPr/>
      </p:nvGrpSpPr>
      <p:grpSpPr>
        <a:xfrm>
          <a:off x="0" y="0"/>
          <a:ext cx="0" cy="0"/>
          <a:chOff x="0" y="0"/>
          <a:chExt cx="0" cy="0"/>
        </a:xfrm>
      </p:grpSpPr>
      <p:sp>
        <p:nvSpPr>
          <p:cNvPr id="77" name="Google Shape;77;p148"/>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48"/>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47019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79"/>
        <p:cNvGrpSpPr/>
        <p:nvPr/>
      </p:nvGrpSpPr>
      <p:grpSpPr>
        <a:xfrm>
          <a:off x="0" y="0"/>
          <a:ext cx="0" cy="0"/>
          <a:chOff x="0" y="0"/>
          <a:chExt cx="0" cy="0"/>
        </a:xfrm>
      </p:grpSpPr>
      <p:sp>
        <p:nvSpPr>
          <p:cNvPr id="80" name="Google Shape;80;p14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4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2" name="Google Shape;82;p1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7.2021</a:t>
            </a:r>
            <a:endParaRPr/>
          </a:p>
        </p:txBody>
      </p:sp>
      <p:sp>
        <p:nvSpPr>
          <p:cNvPr id="83" name="Google Shape;83;p1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2454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4A777-1509-464E-9C89-29C03FCBF171}"/>
              </a:ext>
            </a:extLst>
          </p:cNvPr>
          <p:cNvSpPr>
            <a:spLocks noGrp="1"/>
          </p:cNvSpPr>
          <p:nvPr>
            <p:ph type="title"/>
          </p:nvPr>
        </p:nvSpPr>
        <p:spPr>
          <a:xfrm>
            <a:off x="838200" y="365126"/>
            <a:ext cx="10515600" cy="1325563"/>
          </a:xfrm>
          <a:prstGeom prst="rect">
            <a:avLst/>
          </a:prstGeom>
        </p:spPr>
        <p:txBody>
          <a:bodyPr/>
          <a:lstStyle>
            <a:lvl1pPr>
              <a:defRPr sz="3600" b="1">
                <a:solidFill>
                  <a:schemeClr val="accent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5804FFF-12B2-6D4A-8BE2-1D7AB894BDFF}"/>
              </a:ext>
            </a:extLst>
          </p:cNvPr>
          <p:cNvSpPr>
            <a:spLocks noGrp="1"/>
          </p:cNvSpPr>
          <p:nvPr>
            <p:ph idx="1"/>
          </p:nvPr>
        </p:nvSpPr>
        <p:spPr>
          <a:xfrm>
            <a:off x="838200" y="1825625"/>
            <a:ext cx="10515600" cy="378998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1">
            <a:extLst>
              <a:ext uri="{FF2B5EF4-FFF2-40B4-BE49-F238E27FC236}">
                <a16:creationId xmlns:a16="http://schemas.microsoft.com/office/drawing/2014/main" id="{DB46E837-332E-D948-BC23-F25872F9F6A4}"/>
              </a:ext>
            </a:extLst>
          </p:cNvPr>
          <p:cNvSpPr txBox="1">
            <a:spLocks/>
          </p:cNvSpPr>
          <p:nvPr userDrawn="1"/>
        </p:nvSpPr>
        <p:spPr>
          <a:xfrm>
            <a:off x="299500" y="5944845"/>
            <a:ext cx="510257" cy="365125"/>
          </a:xfrm>
          <a:prstGeom prst="rect">
            <a:avLst/>
          </a:prstGeom>
        </p:spPr>
        <p:txBody>
          <a:bodyPr vert="horz" lIns="0" tIns="45720" rIns="0" bIns="45720" rtlCol="0" anchor="ctr"/>
          <a:lstStyle>
            <a:defPPr>
              <a:defRPr lang="en-US"/>
            </a:defPPr>
            <a:lvl1pPr marL="0" algn="ctr" defTabSz="457200" rtl="0" eaLnBrk="1" latinLnBrk="0" hangingPunct="1">
              <a:defRPr sz="900" b="1"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DEE2E87-D6C2-FE49-99B2-4600C721DDD0}" type="slidenum">
              <a:rPr lang="en-US" sz="1000" b="0" smtClean="0"/>
              <a:pPr/>
              <a:t>‹#›</a:t>
            </a:fld>
            <a:endParaRPr lang="en-US" sz="1000" b="0" dirty="0"/>
          </a:p>
        </p:txBody>
      </p:sp>
    </p:spTree>
    <p:extLst>
      <p:ext uri="{BB962C8B-B14F-4D97-AF65-F5344CB8AC3E}">
        <p14:creationId xmlns:p14="http://schemas.microsoft.com/office/powerpoint/2010/main" val="767981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1"/>
        <p:cNvGrpSpPr/>
        <p:nvPr/>
      </p:nvGrpSpPr>
      <p:grpSpPr>
        <a:xfrm>
          <a:off x="0" y="0"/>
          <a:ext cx="0" cy="0"/>
          <a:chOff x="0" y="0"/>
          <a:chExt cx="0" cy="0"/>
        </a:xfrm>
      </p:grpSpPr>
      <p:sp>
        <p:nvSpPr>
          <p:cNvPr id="92" name="Google Shape;92;p1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5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7.2021</a:t>
            </a:r>
            <a:endParaRPr/>
          </a:p>
        </p:txBody>
      </p:sp>
      <p:sp>
        <p:nvSpPr>
          <p:cNvPr id="95" name="Google Shape;95;p1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83896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7"/>
        <p:cNvGrpSpPr/>
        <p:nvPr/>
      </p:nvGrpSpPr>
      <p:grpSpPr>
        <a:xfrm>
          <a:off x="0" y="0"/>
          <a:ext cx="0" cy="0"/>
          <a:chOff x="0" y="0"/>
          <a:chExt cx="0" cy="0"/>
        </a:xfrm>
      </p:grpSpPr>
      <p:sp>
        <p:nvSpPr>
          <p:cNvPr id="98" name="Google Shape;98;p15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5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7.2021</a:t>
            </a:r>
            <a:endParaRPr/>
          </a:p>
        </p:txBody>
      </p:sp>
      <p:sp>
        <p:nvSpPr>
          <p:cNvPr id="101" name="Google Shape;101;p1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79745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838200" y="2582268"/>
            <a:ext cx="7219605" cy="2188521"/>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chemeClr val="dk1"/>
              </a:buClr>
              <a:buSzPts val="2700"/>
              <a:buFont typeface="Calibri"/>
              <a:buNone/>
              <a:defRPr sz="36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14"/>
          <p:cNvSpPr txBox="1">
            <a:spLocks noGrp="1"/>
          </p:cNvSpPr>
          <p:nvPr>
            <p:ph type="body" idx="1"/>
          </p:nvPr>
        </p:nvSpPr>
        <p:spPr>
          <a:xfrm>
            <a:off x="838200" y="4890055"/>
            <a:ext cx="7219605" cy="627061"/>
          </a:xfrm>
          <a:prstGeom prst="rect">
            <a:avLst/>
          </a:prstGeom>
          <a:noFill/>
          <a:ln>
            <a:noFill/>
          </a:ln>
        </p:spPr>
        <p:txBody>
          <a:bodyPr spcFirstLastPara="1" wrap="square" lIns="0" tIns="34275" rIns="68575" bIns="34275" anchor="t" anchorCtr="0">
            <a:noAutofit/>
          </a:bodyPr>
          <a:lstStyle>
            <a:lvl1pPr marL="609585" lvl="0" indent="-304792" algn="l">
              <a:lnSpc>
                <a:spcPct val="90000"/>
              </a:lnSpc>
              <a:spcBef>
                <a:spcPts val="1067"/>
              </a:spcBef>
              <a:spcAft>
                <a:spcPts val="0"/>
              </a:spcAft>
              <a:buClr>
                <a:schemeClr val="accent1"/>
              </a:buClr>
              <a:buSzPts val="1400"/>
              <a:buNone/>
              <a:defRPr sz="1867" b="1">
                <a:solidFill>
                  <a:schemeClr val="accent1"/>
                </a:solidFill>
              </a:defRPr>
            </a:lvl1pPr>
            <a:lvl2pPr marL="1219170" lvl="1" indent="-304792" algn="l">
              <a:lnSpc>
                <a:spcPct val="90000"/>
              </a:lnSpc>
              <a:spcBef>
                <a:spcPts val="533"/>
              </a:spcBef>
              <a:spcAft>
                <a:spcPts val="0"/>
              </a:spcAft>
              <a:buClr>
                <a:schemeClr val="dk1"/>
              </a:buClr>
              <a:buSzPts val="1800"/>
              <a:buNone/>
              <a:defRPr/>
            </a:lvl2pPr>
            <a:lvl3pPr marL="1828754" lvl="2" indent="-304792" algn="l">
              <a:lnSpc>
                <a:spcPct val="90000"/>
              </a:lnSpc>
              <a:spcBef>
                <a:spcPts val="533"/>
              </a:spcBef>
              <a:spcAft>
                <a:spcPts val="0"/>
              </a:spcAft>
              <a:buClr>
                <a:schemeClr val="dk1"/>
              </a:buClr>
              <a:buSzPts val="15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880773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15"/>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61" name="Google Shape;61;p15"/>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r>
              <a:rPr lang="en-US" dirty="0"/>
              <a:t>Specialist Team-BasedCare V1 20210305</a:t>
            </a:r>
            <a:endParaRPr dirty="0"/>
          </a:p>
        </p:txBody>
      </p:sp>
      <p:sp>
        <p:nvSpPr>
          <p:cNvPr id="62" name="Google Shape;62;p15"/>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903943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839788"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 name="Google Shape;71;p17"/>
          <p:cNvSpPr txBox="1">
            <a:spLocks noGrp="1"/>
          </p:cNvSpPr>
          <p:nvPr>
            <p:ph type="body" idx="1"/>
          </p:nvPr>
        </p:nvSpPr>
        <p:spPr>
          <a:xfrm>
            <a:off x="839788" y="1681163"/>
            <a:ext cx="5157787" cy="823912"/>
          </a:xfrm>
          <a:prstGeom prst="rect">
            <a:avLst/>
          </a:prstGeom>
          <a:noFill/>
          <a:ln>
            <a:noFill/>
          </a:ln>
        </p:spPr>
        <p:txBody>
          <a:bodyPr spcFirstLastPara="1" wrap="square" lIns="68575" tIns="34275" rIns="68575" bIns="34275" anchor="b" anchorCtr="0">
            <a:no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72" name="Google Shape;72;p17"/>
          <p:cNvSpPr txBox="1">
            <a:spLocks noGrp="1"/>
          </p:cNvSpPr>
          <p:nvPr>
            <p:ph type="body" idx="2"/>
          </p:nvPr>
        </p:nvSpPr>
        <p:spPr>
          <a:xfrm>
            <a:off x="839788" y="2505075"/>
            <a:ext cx="5157787" cy="3684588"/>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3" name="Google Shape;73;p17"/>
          <p:cNvSpPr txBox="1">
            <a:spLocks noGrp="1"/>
          </p:cNvSpPr>
          <p:nvPr>
            <p:ph type="body" idx="3"/>
          </p:nvPr>
        </p:nvSpPr>
        <p:spPr>
          <a:xfrm>
            <a:off x="6172201" y="1681163"/>
            <a:ext cx="5183188" cy="823912"/>
          </a:xfrm>
          <a:prstGeom prst="rect">
            <a:avLst/>
          </a:prstGeom>
          <a:noFill/>
          <a:ln>
            <a:noFill/>
          </a:ln>
        </p:spPr>
        <p:txBody>
          <a:bodyPr spcFirstLastPara="1" wrap="square" lIns="68575" tIns="34275" rIns="68575" bIns="34275" anchor="b" anchorCtr="0">
            <a:no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74" name="Google Shape;74;p17"/>
          <p:cNvSpPr txBox="1">
            <a:spLocks noGrp="1"/>
          </p:cNvSpPr>
          <p:nvPr>
            <p:ph type="body" idx="4"/>
          </p:nvPr>
        </p:nvSpPr>
        <p:spPr>
          <a:xfrm>
            <a:off x="6172201" y="2505075"/>
            <a:ext cx="5183188" cy="3684588"/>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5" name="Google Shape;75;p17"/>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76" name="Google Shape;76;p17"/>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r>
              <a:rPr lang="en-US" dirty="0"/>
              <a:t>Specialist Team-BasedCare V1 20210305</a:t>
            </a:r>
            <a:endParaRPr dirty="0"/>
          </a:p>
        </p:txBody>
      </p:sp>
      <p:sp>
        <p:nvSpPr>
          <p:cNvPr id="77" name="Google Shape;77;p17"/>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4263068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78"/>
        <p:cNvGrpSpPr/>
        <p:nvPr/>
      </p:nvGrpSpPr>
      <p:grpSpPr>
        <a:xfrm>
          <a:off x="0" y="0"/>
          <a:ext cx="0" cy="0"/>
          <a:chOff x="0" y="0"/>
          <a:chExt cx="0" cy="0"/>
        </a:xfrm>
      </p:grpSpPr>
      <p:sp>
        <p:nvSpPr>
          <p:cNvPr id="79" name="Google Shape;79;p18"/>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18"/>
          <p:cNvSpPr txBox="1">
            <a:spLocks noGrp="1"/>
          </p:cNvSpPr>
          <p:nvPr>
            <p:ph type="subTitle" idx="1"/>
          </p:nvPr>
        </p:nvSpPr>
        <p:spPr>
          <a:xfrm>
            <a:off x="1524000" y="3602038"/>
            <a:ext cx="9144000" cy="1655761"/>
          </a:xfrm>
          <a:prstGeom prst="rect">
            <a:avLst/>
          </a:prstGeom>
          <a:noFill/>
          <a:ln>
            <a:noFill/>
          </a:ln>
        </p:spPr>
        <p:txBody>
          <a:bodyPr spcFirstLastPara="1" wrap="square" lIns="68575" tIns="34275" rIns="68575" bIns="34275" anchor="t" anchorCtr="0">
            <a:no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81" name="Google Shape;81;p18"/>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82" name="Google Shape;82;p18"/>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r>
              <a:rPr lang="en-US" dirty="0"/>
              <a:t>Specialist Team-BasedCare V1 20210305</a:t>
            </a:r>
            <a:endParaRPr dirty="0"/>
          </a:p>
        </p:txBody>
      </p:sp>
      <p:sp>
        <p:nvSpPr>
          <p:cNvPr id="83" name="Google Shape;83;p18"/>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7415496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21"/>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97" name="Google Shape;97;p21"/>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r>
              <a:rPr lang="en-US" dirty="0"/>
              <a:t>Specialist Team-BasedCare V1 20210305</a:t>
            </a:r>
            <a:endParaRPr dirty="0"/>
          </a:p>
        </p:txBody>
      </p:sp>
      <p:sp>
        <p:nvSpPr>
          <p:cNvPr id="98" name="Google Shape;98;p21"/>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332605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1" name="Google Shape;101;p22"/>
          <p:cNvSpPr txBox="1">
            <a:spLocks noGrp="1"/>
          </p:cNvSpPr>
          <p:nvPr>
            <p:ph type="body" idx="1"/>
          </p:nvPr>
        </p:nvSpPr>
        <p:spPr>
          <a:xfrm>
            <a:off x="5183188" y="987426"/>
            <a:ext cx="6172200" cy="4873625"/>
          </a:xfrm>
          <a:prstGeom prst="rect">
            <a:avLst/>
          </a:prstGeom>
          <a:noFill/>
          <a:ln>
            <a:noFill/>
          </a:ln>
        </p:spPr>
        <p:txBody>
          <a:bodyPr spcFirstLastPara="1" wrap="square" lIns="68575" tIns="34275" rIns="68575" bIns="34275" anchor="t" anchorCtr="0">
            <a:noAutofit/>
          </a:bodyPr>
          <a:lstStyle>
            <a:lvl1pPr marL="609585" lvl="0" indent="-507987" algn="l">
              <a:lnSpc>
                <a:spcPct val="90000"/>
              </a:lnSpc>
              <a:spcBef>
                <a:spcPts val="1067"/>
              </a:spcBef>
              <a:spcAft>
                <a:spcPts val="0"/>
              </a:spcAft>
              <a:buClr>
                <a:schemeClr val="dk1"/>
              </a:buClr>
              <a:buSzPts val="2400"/>
              <a:buChar char="•"/>
              <a:defRPr sz="3200"/>
            </a:lvl1pPr>
            <a:lvl2pPr marL="1219170" lvl="1" indent="-482588" algn="l">
              <a:lnSpc>
                <a:spcPct val="90000"/>
              </a:lnSpc>
              <a:spcBef>
                <a:spcPts val="533"/>
              </a:spcBef>
              <a:spcAft>
                <a:spcPts val="0"/>
              </a:spcAft>
              <a:buClr>
                <a:schemeClr val="dk1"/>
              </a:buClr>
              <a:buSzPts val="2100"/>
              <a:buChar char="•"/>
              <a:defRPr sz="2800"/>
            </a:lvl2pPr>
            <a:lvl3pPr marL="1828754" lvl="2" indent="-457189" algn="l">
              <a:lnSpc>
                <a:spcPct val="90000"/>
              </a:lnSpc>
              <a:spcBef>
                <a:spcPts val="533"/>
              </a:spcBef>
              <a:spcAft>
                <a:spcPts val="0"/>
              </a:spcAft>
              <a:buClr>
                <a:schemeClr val="dk1"/>
              </a:buClr>
              <a:buSzPts val="1800"/>
              <a:buChar char="•"/>
              <a:defRPr sz="2400"/>
            </a:lvl3pPr>
            <a:lvl4pPr marL="2438339" lvl="3" indent="-431789" algn="l">
              <a:lnSpc>
                <a:spcPct val="90000"/>
              </a:lnSpc>
              <a:spcBef>
                <a:spcPts val="533"/>
              </a:spcBef>
              <a:spcAft>
                <a:spcPts val="0"/>
              </a:spcAft>
              <a:buClr>
                <a:schemeClr val="dk1"/>
              </a:buClr>
              <a:buSzPts val="1500"/>
              <a:buChar char="•"/>
              <a:defRPr sz="2000"/>
            </a:lvl4pPr>
            <a:lvl5pPr marL="3047924" lvl="4" indent="-431789" algn="l">
              <a:lnSpc>
                <a:spcPct val="90000"/>
              </a:lnSpc>
              <a:spcBef>
                <a:spcPts val="533"/>
              </a:spcBef>
              <a:spcAft>
                <a:spcPts val="0"/>
              </a:spcAft>
              <a:buClr>
                <a:schemeClr val="dk1"/>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102" name="Google Shape;102;p22"/>
          <p:cNvSpPr txBox="1">
            <a:spLocks noGrp="1"/>
          </p:cNvSpPr>
          <p:nvPr>
            <p:ph type="body" idx="2"/>
          </p:nvPr>
        </p:nvSpPr>
        <p:spPr>
          <a:xfrm>
            <a:off x="839788" y="2057401"/>
            <a:ext cx="3932237" cy="3811588"/>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103" name="Google Shape;103;p22"/>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104" name="Google Shape;104;p22"/>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r>
              <a:rPr lang="en-US" dirty="0"/>
              <a:t>Specialist Team-BasedCare V1 20210305</a:t>
            </a:r>
            <a:endParaRPr dirty="0"/>
          </a:p>
        </p:txBody>
      </p:sp>
      <p:sp>
        <p:nvSpPr>
          <p:cNvPr id="105" name="Google Shape;105;p22"/>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342966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6"/>
        <p:cNvGrpSpPr/>
        <p:nvPr/>
      </p:nvGrpSpPr>
      <p:grpSpPr>
        <a:xfrm>
          <a:off x="0" y="0"/>
          <a:ext cx="0" cy="0"/>
          <a:chOff x="0" y="0"/>
          <a:chExt cx="0" cy="0"/>
        </a:xfrm>
      </p:grpSpPr>
      <p:sp>
        <p:nvSpPr>
          <p:cNvPr id="107" name="Google Shape;107;p23"/>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8" name="Google Shape;108;p23"/>
          <p:cNvSpPr>
            <a:spLocks noGrp="1"/>
          </p:cNvSpPr>
          <p:nvPr>
            <p:ph type="pic" idx="2"/>
          </p:nvPr>
        </p:nvSpPr>
        <p:spPr>
          <a:xfrm>
            <a:off x="5183188" y="987426"/>
            <a:ext cx="6172200" cy="4873625"/>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109" name="Google Shape;109;p23"/>
          <p:cNvSpPr txBox="1">
            <a:spLocks noGrp="1"/>
          </p:cNvSpPr>
          <p:nvPr>
            <p:ph type="body" idx="1"/>
          </p:nvPr>
        </p:nvSpPr>
        <p:spPr>
          <a:xfrm>
            <a:off x="839788" y="2057401"/>
            <a:ext cx="3932237" cy="3811588"/>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110" name="Google Shape;110;p2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111" name="Google Shape;111;p2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r>
              <a:rPr lang="en-US" dirty="0"/>
              <a:t>Specialist Team-BasedCare V1 20210305</a:t>
            </a:r>
            <a:endParaRPr dirty="0"/>
          </a:p>
        </p:txBody>
      </p:sp>
      <p:sp>
        <p:nvSpPr>
          <p:cNvPr id="112" name="Google Shape;112;p2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9281150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3"/>
        <p:cNvGrpSpPr/>
        <p:nvPr/>
      </p:nvGrpSpPr>
      <p:grpSpPr>
        <a:xfrm>
          <a:off x="0" y="0"/>
          <a:ext cx="0" cy="0"/>
          <a:chOff x="0" y="0"/>
          <a:chExt cx="0" cy="0"/>
        </a:xfrm>
      </p:grpSpPr>
      <p:sp>
        <p:nvSpPr>
          <p:cNvPr id="114" name="Google Shape;114;p24"/>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5" name="Google Shape;115;p24"/>
          <p:cNvSpPr txBox="1">
            <a:spLocks noGrp="1"/>
          </p:cNvSpPr>
          <p:nvPr>
            <p:ph type="body" idx="1"/>
          </p:nvPr>
        </p:nvSpPr>
        <p:spPr>
          <a:xfrm rot="5400000">
            <a:off x="3920331" y="-1256505"/>
            <a:ext cx="4351339" cy="105156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6" name="Google Shape;116;p2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117" name="Google Shape;117;p2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r>
              <a:rPr lang="en-US" dirty="0"/>
              <a:t>Specialist Team-BasedCare V1 20210305</a:t>
            </a:r>
            <a:endParaRPr dirty="0"/>
          </a:p>
        </p:txBody>
      </p:sp>
      <p:sp>
        <p:nvSpPr>
          <p:cNvPr id="118" name="Google Shape;118;p2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928529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487A459-CEDC-8540-BB7B-719F2774096B}"/>
              </a:ext>
            </a:extLst>
          </p:cNvPr>
          <p:cNvSpPr txBox="1">
            <a:spLocks/>
          </p:cNvSpPr>
          <p:nvPr userDrawn="1"/>
        </p:nvSpPr>
        <p:spPr>
          <a:xfrm>
            <a:off x="299500" y="5944845"/>
            <a:ext cx="510257" cy="365125"/>
          </a:xfrm>
          <a:prstGeom prst="rect">
            <a:avLst/>
          </a:prstGeom>
        </p:spPr>
        <p:txBody>
          <a:bodyPr vert="horz" lIns="0" tIns="45720" rIns="0" bIns="45720" rtlCol="0" anchor="ctr"/>
          <a:lstStyle>
            <a:defPPr>
              <a:defRPr lang="en-US"/>
            </a:defPPr>
            <a:lvl1pPr marL="0" algn="ctr" defTabSz="457200" rtl="0" eaLnBrk="1" latinLnBrk="0" hangingPunct="1">
              <a:defRPr sz="900" b="1"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DEE2E87-D6C2-FE49-99B2-4600C721DDD0}" type="slidenum">
              <a:rPr lang="en-US" sz="1000" b="0" smtClean="0"/>
              <a:pPr/>
              <a:t>‹#›</a:t>
            </a:fld>
            <a:endParaRPr lang="en-US" sz="1000" b="0" dirty="0"/>
          </a:p>
        </p:txBody>
      </p:sp>
    </p:spTree>
    <p:extLst>
      <p:ext uri="{BB962C8B-B14F-4D97-AF65-F5344CB8AC3E}">
        <p14:creationId xmlns:p14="http://schemas.microsoft.com/office/powerpoint/2010/main" val="2666179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9"/>
        <p:cNvGrpSpPr/>
        <p:nvPr/>
      </p:nvGrpSpPr>
      <p:grpSpPr>
        <a:xfrm>
          <a:off x="0" y="0"/>
          <a:ext cx="0" cy="0"/>
          <a:chOff x="0" y="0"/>
          <a:chExt cx="0" cy="0"/>
        </a:xfrm>
      </p:grpSpPr>
      <p:sp>
        <p:nvSpPr>
          <p:cNvPr id="120" name="Google Shape;120;p25"/>
          <p:cNvSpPr txBox="1">
            <a:spLocks noGrp="1"/>
          </p:cNvSpPr>
          <p:nvPr>
            <p:ph type="title"/>
          </p:nvPr>
        </p:nvSpPr>
        <p:spPr>
          <a:xfrm rot="5400000">
            <a:off x="7133431" y="1956595"/>
            <a:ext cx="5811839" cy="26289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p25"/>
          <p:cNvSpPr txBox="1">
            <a:spLocks noGrp="1"/>
          </p:cNvSpPr>
          <p:nvPr>
            <p:ph type="body" idx="1"/>
          </p:nvPr>
        </p:nvSpPr>
        <p:spPr>
          <a:xfrm rot="5400000">
            <a:off x="1799431" y="-596105"/>
            <a:ext cx="5811839" cy="77343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2" name="Google Shape;122;p25"/>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123" name="Google Shape;123;p25"/>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r>
              <a:rPr lang="en-US" dirty="0"/>
              <a:t>Specialist Team-BasedCare V1 20210305</a:t>
            </a:r>
            <a:endParaRPr dirty="0"/>
          </a:p>
        </p:txBody>
      </p:sp>
      <p:sp>
        <p:nvSpPr>
          <p:cNvPr id="124" name="Google Shape;124;p25"/>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8462086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
        <p:cNvGrpSpPr/>
        <p:nvPr/>
      </p:nvGrpSpPr>
      <p:grpSpPr>
        <a:xfrm>
          <a:off x="0" y="0"/>
          <a:ext cx="0" cy="0"/>
          <a:chOff x="0" y="0"/>
          <a:chExt cx="0" cy="0"/>
        </a:xfrm>
      </p:grpSpPr>
      <p:sp>
        <p:nvSpPr>
          <p:cNvPr id="16" name="Google Shape;16;p136"/>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36"/>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47248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1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1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22" name="Google Shape;22;p1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23" name="Google Shape;23;p1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17781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5" name="Google Shape;25;p1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26" name="Google Shape;26;p1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27" name="Google Shape;27;p1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05448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
        <p:cNvGrpSpPr/>
        <p:nvPr/>
      </p:nvGrpSpPr>
      <p:grpSpPr>
        <a:xfrm>
          <a:off x="0" y="0"/>
          <a:ext cx="0" cy="0"/>
          <a:chOff x="0" y="0"/>
          <a:chExt cx="0" cy="0"/>
        </a:xfrm>
      </p:grpSpPr>
      <p:sp>
        <p:nvSpPr>
          <p:cNvPr id="38" name="Google Shape;38;p1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40" name="Google Shape;40;p1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41" name="Google Shape;41;p1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254737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9"/>
        <p:cNvGrpSpPr/>
        <p:nvPr/>
      </p:nvGrpSpPr>
      <p:grpSpPr>
        <a:xfrm>
          <a:off x="0" y="0"/>
          <a:ext cx="0" cy="0"/>
          <a:chOff x="0" y="0"/>
          <a:chExt cx="0" cy="0"/>
        </a:xfrm>
      </p:grpSpPr>
      <p:sp>
        <p:nvSpPr>
          <p:cNvPr id="50" name="Google Shape;50;p1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2" name="Google Shape;52;p1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 name="Google Shape;53;p1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54" name="Google Shape;54;p1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55" name="Google Shape;55;p1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754657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0"/>
        <p:cNvGrpSpPr/>
        <p:nvPr/>
      </p:nvGrpSpPr>
      <p:grpSpPr>
        <a:xfrm>
          <a:off x="0" y="0"/>
          <a:ext cx="0" cy="0"/>
          <a:chOff x="0" y="0"/>
          <a:chExt cx="0" cy="0"/>
        </a:xfrm>
      </p:grpSpPr>
      <p:sp>
        <p:nvSpPr>
          <p:cNvPr id="61" name="Google Shape;61;p144"/>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44"/>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014184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70"/>
        <p:cNvGrpSpPr/>
        <p:nvPr/>
      </p:nvGrpSpPr>
      <p:grpSpPr>
        <a:xfrm>
          <a:off x="0" y="0"/>
          <a:ext cx="0" cy="0"/>
          <a:chOff x="0" y="0"/>
          <a:chExt cx="0" cy="0"/>
        </a:xfrm>
      </p:grpSpPr>
      <p:sp>
        <p:nvSpPr>
          <p:cNvPr id="71" name="Google Shape;71;p146"/>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46"/>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636479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73"/>
        <p:cNvGrpSpPr/>
        <p:nvPr/>
      </p:nvGrpSpPr>
      <p:grpSpPr>
        <a:xfrm>
          <a:off x="0" y="0"/>
          <a:ext cx="0" cy="0"/>
          <a:chOff x="0" y="0"/>
          <a:chExt cx="0" cy="0"/>
        </a:xfrm>
      </p:grpSpPr>
      <p:sp>
        <p:nvSpPr>
          <p:cNvPr id="74" name="Google Shape;74;p147"/>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rgbClr val="171616"/>
              </a:buClr>
              <a:buSzPts val="3600"/>
              <a:buFont typeface="Calibri"/>
              <a:buNone/>
              <a:defRPr sz="3600" b="1">
                <a:solidFill>
                  <a:srgbClr val="17161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47"/>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179932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76"/>
        <p:cNvGrpSpPr/>
        <p:nvPr/>
      </p:nvGrpSpPr>
      <p:grpSpPr>
        <a:xfrm>
          <a:off x="0" y="0"/>
          <a:ext cx="0" cy="0"/>
          <a:chOff x="0" y="0"/>
          <a:chExt cx="0" cy="0"/>
        </a:xfrm>
      </p:grpSpPr>
      <p:sp>
        <p:nvSpPr>
          <p:cNvPr id="77" name="Google Shape;77;p148"/>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48"/>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82948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7506B-5609-5446-8034-2A7E44AB0A8D}"/>
              </a:ext>
            </a:extLst>
          </p:cNvPr>
          <p:cNvSpPr>
            <a:spLocks noGrp="1"/>
          </p:cNvSpPr>
          <p:nvPr>
            <p:ph type="title"/>
          </p:nvPr>
        </p:nvSpPr>
        <p:spPr>
          <a:xfrm>
            <a:off x="838200" y="365126"/>
            <a:ext cx="10515600" cy="1325563"/>
          </a:xfrm>
          <a:prstGeom prst="rect">
            <a:avLst/>
          </a:prstGeom>
        </p:spPr>
        <p:txBody>
          <a:bodyPr/>
          <a:lstStyle>
            <a:lvl1pPr>
              <a:defRPr sz="3600" b="1">
                <a:solidFill>
                  <a:schemeClr val="accent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E898A1A-65C0-B243-9434-7CBC3B3467E8}"/>
              </a:ext>
            </a:extLst>
          </p:cNvPr>
          <p:cNvSpPr>
            <a:spLocks noGrp="1"/>
          </p:cNvSpPr>
          <p:nvPr>
            <p:ph sz="half" idx="1"/>
          </p:nvPr>
        </p:nvSpPr>
        <p:spPr>
          <a:xfrm>
            <a:off x="838200" y="1825625"/>
            <a:ext cx="5156200" cy="38098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574FB8A-AB2D-F841-A670-D00BA574DF37}"/>
              </a:ext>
            </a:extLst>
          </p:cNvPr>
          <p:cNvSpPr>
            <a:spLocks noGrp="1"/>
          </p:cNvSpPr>
          <p:nvPr>
            <p:ph sz="half" idx="2"/>
          </p:nvPr>
        </p:nvSpPr>
        <p:spPr>
          <a:xfrm>
            <a:off x="6197600" y="1825625"/>
            <a:ext cx="5156200" cy="38098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a:extLst>
              <a:ext uri="{FF2B5EF4-FFF2-40B4-BE49-F238E27FC236}">
                <a16:creationId xmlns:a16="http://schemas.microsoft.com/office/drawing/2014/main" id="{5C128BDE-112F-2E44-AD41-606DB691145E}"/>
              </a:ext>
            </a:extLst>
          </p:cNvPr>
          <p:cNvSpPr txBox="1">
            <a:spLocks/>
          </p:cNvSpPr>
          <p:nvPr userDrawn="1"/>
        </p:nvSpPr>
        <p:spPr>
          <a:xfrm>
            <a:off x="299500" y="5944845"/>
            <a:ext cx="510257" cy="365125"/>
          </a:xfrm>
          <a:prstGeom prst="rect">
            <a:avLst/>
          </a:prstGeom>
        </p:spPr>
        <p:txBody>
          <a:bodyPr vert="horz" lIns="0" tIns="45720" rIns="0" bIns="45720" rtlCol="0" anchor="ctr"/>
          <a:lstStyle>
            <a:defPPr>
              <a:defRPr lang="en-US"/>
            </a:defPPr>
            <a:lvl1pPr marL="0" algn="ctr" defTabSz="457200" rtl="0" eaLnBrk="1" latinLnBrk="0" hangingPunct="1">
              <a:defRPr sz="900" b="1"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DEE2E87-D6C2-FE49-99B2-4600C721DDD0}" type="slidenum">
              <a:rPr lang="en-US" sz="1000" b="0" smtClean="0"/>
              <a:pPr/>
              <a:t>‹#›</a:t>
            </a:fld>
            <a:endParaRPr lang="en-US" sz="1000" b="0" dirty="0"/>
          </a:p>
        </p:txBody>
      </p:sp>
    </p:spTree>
    <p:extLst>
      <p:ext uri="{BB962C8B-B14F-4D97-AF65-F5344CB8AC3E}">
        <p14:creationId xmlns:p14="http://schemas.microsoft.com/office/powerpoint/2010/main" val="10520736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79"/>
        <p:cNvGrpSpPr/>
        <p:nvPr/>
      </p:nvGrpSpPr>
      <p:grpSpPr>
        <a:xfrm>
          <a:off x="0" y="0"/>
          <a:ext cx="0" cy="0"/>
          <a:chOff x="0" y="0"/>
          <a:chExt cx="0" cy="0"/>
        </a:xfrm>
      </p:grpSpPr>
      <p:sp>
        <p:nvSpPr>
          <p:cNvPr id="80" name="Google Shape;80;p14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4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2" name="Google Shape;82;p1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83" name="Google Shape;83;p1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84" name="Google Shape;84;p1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040561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1"/>
        <p:cNvGrpSpPr/>
        <p:nvPr/>
      </p:nvGrpSpPr>
      <p:grpSpPr>
        <a:xfrm>
          <a:off x="0" y="0"/>
          <a:ext cx="0" cy="0"/>
          <a:chOff x="0" y="0"/>
          <a:chExt cx="0" cy="0"/>
        </a:xfrm>
      </p:grpSpPr>
      <p:sp>
        <p:nvSpPr>
          <p:cNvPr id="92" name="Google Shape;92;p1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5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95" name="Google Shape;95;p1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96" name="Google Shape;96;p1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817405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7"/>
        <p:cNvGrpSpPr/>
        <p:nvPr/>
      </p:nvGrpSpPr>
      <p:grpSpPr>
        <a:xfrm>
          <a:off x="0" y="0"/>
          <a:ext cx="0" cy="0"/>
          <a:chOff x="0" y="0"/>
          <a:chExt cx="0" cy="0"/>
        </a:xfrm>
      </p:grpSpPr>
      <p:sp>
        <p:nvSpPr>
          <p:cNvPr id="98" name="Google Shape;98;p15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5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101" name="Google Shape;101;p1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102" name="Google Shape;102;p1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33993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
        <p:cNvGrpSpPr/>
        <p:nvPr/>
      </p:nvGrpSpPr>
      <p:grpSpPr>
        <a:xfrm>
          <a:off x="0" y="0"/>
          <a:ext cx="0" cy="0"/>
          <a:chOff x="0" y="0"/>
          <a:chExt cx="0" cy="0"/>
        </a:xfrm>
      </p:grpSpPr>
      <p:sp>
        <p:nvSpPr>
          <p:cNvPr id="16" name="Google Shape;16;p136"/>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36"/>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781509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1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1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 to Team-Based Care V5 20201014</a:t>
            </a:r>
            <a:endParaRPr/>
          </a:p>
        </p:txBody>
      </p:sp>
      <p:sp>
        <p:nvSpPr>
          <p:cNvPr id="23" name="Google Shape;23;p1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236018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8"/>
        <p:cNvGrpSpPr/>
        <p:nvPr/>
      </p:nvGrpSpPr>
      <p:grpSpPr>
        <a:xfrm>
          <a:off x="0" y="0"/>
          <a:ext cx="0" cy="0"/>
          <a:chOff x="0" y="0"/>
          <a:chExt cx="0" cy="0"/>
        </a:xfrm>
      </p:grpSpPr>
      <p:sp>
        <p:nvSpPr>
          <p:cNvPr id="29" name="Google Shape;29;p1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1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1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 to Team-Based Care V5 20201014</a:t>
            </a:r>
            <a:endParaRPr/>
          </a:p>
        </p:txBody>
      </p:sp>
      <p:sp>
        <p:nvSpPr>
          <p:cNvPr id="36" name="Google Shape;36;p1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615920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
        <p:cNvGrpSpPr/>
        <p:nvPr/>
      </p:nvGrpSpPr>
      <p:grpSpPr>
        <a:xfrm>
          <a:off x="0" y="0"/>
          <a:ext cx="0" cy="0"/>
          <a:chOff x="0" y="0"/>
          <a:chExt cx="0" cy="0"/>
        </a:xfrm>
      </p:grpSpPr>
      <p:sp>
        <p:nvSpPr>
          <p:cNvPr id="38" name="Google Shape;38;p1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 to Team-Based Care V5 20201014</a:t>
            </a:r>
            <a:endParaRPr/>
          </a:p>
        </p:txBody>
      </p:sp>
      <p:sp>
        <p:nvSpPr>
          <p:cNvPr id="41" name="Google Shape;41;p1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95323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1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4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4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 to Team-Based Care V5 20201014</a:t>
            </a:r>
            <a:endParaRPr/>
          </a:p>
        </p:txBody>
      </p:sp>
      <p:sp>
        <p:nvSpPr>
          <p:cNvPr id="48" name="Google Shape;48;p1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16583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9"/>
        <p:cNvGrpSpPr/>
        <p:nvPr/>
      </p:nvGrpSpPr>
      <p:grpSpPr>
        <a:xfrm>
          <a:off x="0" y="0"/>
          <a:ext cx="0" cy="0"/>
          <a:chOff x="0" y="0"/>
          <a:chExt cx="0" cy="0"/>
        </a:xfrm>
      </p:grpSpPr>
      <p:sp>
        <p:nvSpPr>
          <p:cNvPr id="50" name="Google Shape;50;p1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2" name="Google Shape;52;p1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 name="Google Shape;53;p1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 to Team-Based Care V5 20201014</a:t>
            </a:r>
            <a:endParaRPr/>
          </a:p>
        </p:txBody>
      </p:sp>
      <p:sp>
        <p:nvSpPr>
          <p:cNvPr id="55" name="Google Shape;55;p1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318690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6"/>
        <p:cNvGrpSpPr/>
        <p:nvPr/>
      </p:nvGrpSpPr>
      <p:grpSpPr>
        <a:xfrm>
          <a:off x="0" y="0"/>
          <a:ext cx="0" cy="0"/>
          <a:chOff x="0" y="0"/>
          <a:chExt cx="0" cy="0"/>
        </a:xfrm>
      </p:grpSpPr>
      <p:sp>
        <p:nvSpPr>
          <p:cNvPr id="57" name="Google Shape;57;p143"/>
          <p:cNvSpPr txBox="1">
            <a:spLocks noGrp="1"/>
          </p:cNvSpPr>
          <p:nvPr>
            <p:ph type="body" idx="1"/>
          </p:nvPr>
        </p:nvSpPr>
        <p:spPr>
          <a:xfrm>
            <a:off x="903816" y="1227667"/>
            <a:ext cx="9440333" cy="415925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81000" algn="l">
              <a:lnSpc>
                <a:spcPct val="90000"/>
              </a:lnSpc>
              <a:spcBef>
                <a:spcPts val="500"/>
              </a:spcBef>
              <a:spcAft>
                <a:spcPts val="0"/>
              </a:spcAft>
              <a:buClr>
                <a:schemeClr val="dk1"/>
              </a:buClr>
              <a:buSzPts val="2400"/>
              <a:buChar char="•"/>
              <a:defRPr sz="2400"/>
            </a:lvl2pPr>
            <a:lvl3pPr marL="1371600" lvl="2" indent="-381000" algn="l">
              <a:lnSpc>
                <a:spcPct val="90000"/>
              </a:lnSpc>
              <a:spcBef>
                <a:spcPts val="500"/>
              </a:spcBef>
              <a:spcAft>
                <a:spcPts val="0"/>
              </a:spcAft>
              <a:buClr>
                <a:schemeClr val="dk1"/>
              </a:buClr>
              <a:buSzPts val="2400"/>
              <a:buChar char="•"/>
              <a:defRPr sz="2400"/>
            </a:lvl3pPr>
            <a:lvl4pPr marL="1828800" lvl="3" indent="-381000" algn="l">
              <a:lnSpc>
                <a:spcPct val="90000"/>
              </a:lnSpc>
              <a:spcBef>
                <a:spcPts val="500"/>
              </a:spcBef>
              <a:spcAft>
                <a:spcPts val="0"/>
              </a:spcAft>
              <a:buClr>
                <a:schemeClr val="dk1"/>
              </a:buClr>
              <a:buSzPts val="2400"/>
              <a:buChar char="•"/>
              <a:defRPr sz="2400"/>
            </a:lvl4pPr>
            <a:lvl5pPr marL="2286000" lvl="4" indent="-381000" algn="l">
              <a:lnSpc>
                <a:spcPct val="90000"/>
              </a:lnSpc>
              <a:spcBef>
                <a:spcPts val="500"/>
              </a:spcBef>
              <a:spcAft>
                <a:spcPts val="0"/>
              </a:spcAft>
              <a:buClr>
                <a:schemeClr val="dk1"/>
              </a:buClr>
              <a:buSzPts val="2400"/>
              <a:buChar char="•"/>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43"/>
          <p:cNvSpPr txBox="1">
            <a:spLocks noGrp="1"/>
          </p:cNvSpPr>
          <p:nvPr>
            <p:ph type="body" idx="2"/>
          </p:nvPr>
        </p:nvSpPr>
        <p:spPr>
          <a:xfrm>
            <a:off x="903817" y="95250"/>
            <a:ext cx="10045700" cy="6556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800"/>
              <a:buNone/>
              <a:defRPr sz="28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43"/>
          <p:cNvSpPr txBox="1">
            <a:spLocks noGrp="1"/>
          </p:cNvSpPr>
          <p:nvPr>
            <p:ph type="body" idx="3"/>
          </p:nvPr>
        </p:nvSpPr>
        <p:spPr>
          <a:xfrm>
            <a:off x="85376" y="6326188"/>
            <a:ext cx="4868333" cy="393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FFFFFF"/>
              </a:buClr>
              <a:buSzPts val="1800"/>
              <a:buNone/>
              <a:defRPr sz="1800" b="0" i="0">
                <a:solidFill>
                  <a:srgbClr val="FFFFFF"/>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76249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85E45-92B1-CC4F-BE3B-D6370073A9A0}"/>
              </a:ext>
            </a:extLst>
          </p:cNvPr>
          <p:cNvSpPr>
            <a:spLocks noGrp="1"/>
          </p:cNvSpPr>
          <p:nvPr>
            <p:ph type="title"/>
          </p:nvPr>
        </p:nvSpPr>
        <p:spPr>
          <a:xfrm>
            <a:off x="840317" y="365126"/>
            <a:ext cx="10515600" cy="1325563"/>
          </a:xfrm>
          <a:prstGeom prst="rect">
            <a:avLst/>
          </a:prstGeom>
        </p:spPr>
        <p:txBody>
          <a:bodyPr/>
          <a:lstStyle>
            <a:lvl1pPr>
              <a:defRPr sz="3600" b="1">
                <a:solidFill>
                  <a:schemeClr val="accent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5961F8A1-C0D5-C549-B748-D8F989A84DD6}"/>
              </a:ext>
            </a:extLst>
          </p:cNvPr>
          <p:cNvSpPr>
            <a:spLocks noGrp="1"/>
          </p:cNvSpPr>
          <p:nvPr>
            <p:ph type="body" idx="1"/>
          </p:nvPr>
        </p:nvSpPr>
        <p:spPr>
          <a:xfrm>
            <a:off x="840318" y="1681163"/>
            <a:ext cx="5158316" cy="823912"/>
          </a:xfrm>
          <a:prstGeom prst="rect">
            <a:avLst/>
          </a:prstGeo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C0B63F5-0D6D-E64C-B7CA-E2BA90EDD271}"/>
              </a:ext>
            </a:extLst>
          </p:cNvPr>
          <p:cNvSpPr>
            <a:spLocks noGrp="1"/>
          </p:cNvSpPr>
          <p:nvPr>
            <p:ph sz="half" idx="2"/>
          </p:nvPr>
        </p:nvSpPr>
        <p:spPr>
          <a:xfrm>
            <a:off x="840318" y="2505075"/>
            <a:ext cx="5158316" cy="315029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DC6B474-27B8-EE49-AFCD-F234AF2D5279}"/>
              </a:ext>
            </a:extLst>
          </p:cNvPr>
          <p:cNvSpPr>
            <a:spLocks noGrp="1"/>
          </p:cNvSpPr>
          <p:nvPr>
            <p:ph type="body" sz="quarter" idx="3"/>
          </p:nvPr>
        </p:nvSpPr>
        <p:spPr>
          <a:xfrm>
            <a:off x="6172200" y="1681163"/>
            <a:ext cx="5183717" cy="823912"/>
          </a:xfrm>
          <a:prstGeom prst="rect">
            <a:avLst/>
          </a:prstGeo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2DB0A8E9-11FE-684B-B09B-FC9BB14B54C2}"/>
              </a:ext>
            </a:extLst>
          </p:cNvPr>
          <p:cNvSpPr>
            <a:spLocks noGrp="1"/>
          </p:cNvSpPr>
          <p:nvPr>
            <p:ph sz="quarter" idx="4"/>
          </p:nvPr>
        </p:nvSpPr>
        <p:spPr>
          <a:xfrm>
            <a:off x="6172200" y="2505075"/>
            <a:ext cx="5183717" cy="315029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a:extLst>
              <a:ext uri="{FF2B5EF4-FFF2-40B4-BE49-F238E27FC236}">
                <a16:creationId xmlns:a16="http://schemas.microsoft.com/office/drawing/2014/main" id="{D2067E34-F653-C74E-98D7-5649BAD2867F}"/>
              </a:ext>
            </a:extLst>
          </p:cNvPr>
          <p:cNvSpPr txBox="1">
            <a:spLocks/>
          </p:cNvSpPr>
          <p:nvPr userDrawn="1"/>
        </p:nvSpPr>
        <p:spPr>
          <a:xfrm>
            <a:off x="299500" y="5944845"/>
            <a:ext cx="510257" cy="365125"/>
          </a:xfrm>
          <a:prstGeom prst="rect">
            <a:avLst/>
          </a:prstGeom>
        </p:spPr>
        <p:txBody>
          <a:bodyPr vert="horz" lIns="0" tIns="45720" rIns="0" bIns="45720" rtlCol="0" anchor="ctr"/>
          <a:lstStyle>
            <a:defPPr>
              <a:defRPr lang="en-US"/>
            </a:defPPr>
            <a:lvl1pPr marL="0" algn="ctr" defTabSz="457200" rtl="0" eaLnBrk="1" latinLnBrk="0" hangingPunct="1">
              <a:defRPr sz="900" b="1"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DEE2E87-D6C2-FE49-99B2-4600C721DDD0}" type="slidenum">
              <a:rPr lang="en-US" sz="1000" b="0" smtClean="0"/>
              <a:pPr/>
              <a:t>‹#›</a:t>
            </a:fld>
            <a:endParaRPr lang="en-US" sz="1000" b="0" dirty="0"/>
          </a:p>
        </p:txBody>
      </p:sp>
    </p:spTree>
    <p:extLst>
      <p:ext uri="{BB962C8B-B14F-4D97-AF65-F5344CB8AC3E}">
        <p14:creationId xmlns:p14="http://schemas.microsoft.com/office/powerpoint/2010/main" val="3806749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0"/>
        <p:cNvGrpSpPr/>
        <p:nvPr/>
      </p:nvGrpSpPr>
      <p:grpSpPr>
        <a:xfrm>
          <a:off x="0" y="0"/>
          <a:ext cx="0" cy="0"/>
          <a:chOff x="0" y="0"/>
          <a:chExt cx="0" cy="0"/>
        </a:xfrm>
      </p:grpSpPr>
      <p:sp>
        <p:nvSpPr>
          <p:cNvPr id="61" name="Google Shape;61;p144"/>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44"/>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314707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3"/>
        <p:cNvGrpSpPr/>
        <p:nvPr/>
      </p:nvGrpSpPr>
      <p:grpSpPr>
        <a:xfrm>
          <a:off x="0" y="0"/>
          <a:ext cx="0" cy="0"/>
          <a:chOff x="0" y="0"/>
          <a:chExt cx="0" cy="0"/>
        </a:xfrm>
      </p:grpSpPr>
      <p:sp>
        <p:nvSpPr>
          <p:cNvPr id="64" name="Google Shape;64;p1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6" name="Google Shape;66;p1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 to Team-Based Care V5 20201014</a:t>
            </a:r>
            <a:endParaRPr/>
          </a:p>
        </p:txBody>
      </p:sp>
      <p:sp>
        <p:nvSpPr>
          <p:cNvPr id="69" name="Google Shape;69;p1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84820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70"/>
        <p:cNvGrpSpPr/>
        <p:nvPr/>
      </p:nvGrpSpPr>
      <p:grpSpPr>
        <a:xfrm>
          <a:off x="0" y="0"/>
          <a:ext cx="0" cy="0"/>
          <a:chOff x="0" y="0"/>
          <a:chExt cx="0" cy="0"/>
        </a:xfrm>
      </p:grpSpPr>
      <p:sp>
        <p:nvSpPr>
          <p:cNvPr id="71" name="Google Shape;71;p146"/>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46"/>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692895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73"/>
        <p:cNvGrpSpPr/>
        <p:nvPr/>
      </p:nvGrpSpPr>
      <p:grpSpPr>
        <a:xfrm>
          <a:off x="0" y="0"/>
          <a:ext cx="0" cy="0"/>
          <a:chOff x="0" y="0"/>
          <a:chExt cx="0" cy="0"/>
        </a:xfrm>
      </p:grpSpPr>
      <p:sp>
        <p:nvSpPr>
          <p:cNvPr id="74" name="Google Shape;74;p147"/>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rgbClr val="171616"/>
              </a:buClr>
              <a:buSzPts val="3600"/>
              <a:buFont typeface="Calibri"/>
              <a:buNone/>
              <a:defRPr sz="3600" b="1">
                <a:solidFill>
                  <a:srgbClr val="17161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47"/>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058776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76"/>
        <p:cNvGrpSpPr/>
        <p:nvPr/>
      </p:nvGrpSpPr>
      <p:grpSpPr>
        <a:xfrm>
          <a:off x="0" y="0"/>
          <a:ext cx="0" cy="0"/>
          <a:chOff x="0" y="0"/>
          <a:chExt cx="0" cy="0"/>
        </a:xfrm>
      </p:grpSpPr>
      <p:sp>
        <p:nvSpPr>
          <p:cNvPr id="77" name="Google Shape;77;p148"/>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48"/>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649807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79"/>
        <p:cNvGrpSpPr/>
        <p:nvPr/>
      </p:nvGrpSpPr>
      <p:grpSpPr>
        <a:xfrm>
          <a:off x="0" y="0"/>
          <a:ext cx="0" cy="0"/>
          <a:chOff x="0" y="0"/>
          <a:chExt cx="0" cy="0"/>
        </a:xfrm>
      </p:grpSpPr>
      <p:sp>
        <p:nvSpPr>
          <p:cNvPr id="80" name="Google Shape;80;p14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4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2" name="Google Shape;82;p1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 to Team-Based Care V5 20201014</a:t>
            </a:r>
            <a:endParaRPr/>
          </a:p>
        </p:txBody>
      </p:sp>
      <p:sp>
        <p:nvSpPr>
          <p:cNvPr id="84" name="Google Shape;84;p1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787640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5"/>
        <p:cNvGrpSpPr/>
        <p:nvPr/>
      </p:nvGrpSpPr>
      <p:grpSpPr>
        <a:xfrm>
          <a:off x="0" y="0"/>
          <a:ext cx="0" cy="0"/>
          <a:chOff x="0" y="0"/>
          <a:chExt cx="0" cy="0"/>
        </a:xfrm>
      </p:grpSpPr>
      <p:sp>
        <p:nvSpPr>
          <p:cNvPr id="86" name="Google Shape;86;p15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5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8" name="Google Shape;88;p1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 to Team-Based Care V5 20201014</a:t>
            </a:r>
            <a:endParaRPr/>
          </a:p>
        </p:txBody>
      </p:sp>
      <p:sp>
        <p:nvSpPr>
          <p:cNvPr id="90" name="Google Shape;90;p1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711804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1"/>
        <p:cNvGrpSpPr/>
        <p:nvPr/>
      </p:nvGrpSpPr>
      <p:grpSpPr>
        <a:xfrm>
          <a:off x="0" y="0"/>
          <a:ext cx="0" cy="0"/>
          <a:chOff x="0" y="0"/>
          <a:chExt cx="0" cy="0"/>
        </a:xfrm>
      </p:grpSpPr>
      <p:sp>
        <p:nvSpPr>
          <p:cNvPr id="92" name="Google Shape;92;p1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5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 to Team-Based Care V5 20201014</a:t>
            </a:r>
            <a:endParaRPr/>
          </a:p>
        </p:txBody>
      </p:sp>
      <p:sp>
        <p:nvSpPr>
          <p:cNvPr id="96" name="Google Shape;96;p1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343309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7"/>
        <p:cNvGrpSpPr/>
        <p:nvPr/>
      </p:nvGrpSpPr>
      <p:grpSpPr>
        <a:xfrm>
          <a:off x="0" y="0"/>
          <a:ext cx="0" cy="0"/>
          <a:chOff x="0" y="0"/>
          <a:chExt cx="0" cy="0"/>
        </a:xfrm>
      </p:grpSpPr>
      <p:sp>
        <p:nvSpPr>
          <p:cNvPr id="98" name="Google Shape;98;p15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5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 to Team-Based Care V5 20201014</a:t>
            </a:r>
            <a:endParaRPr/>
          </a:p>
        </p:txBody>
      </p:sp>
      <p:sp>
        <p:nvSpPr>
          <p:cNvPr id="102" name="Google Shape;102;p1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073940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
        <p:cNvGrpSpPr/>
        <p:nvPr/>
      </p:nvGrpSpPr>
      <p:grpSpPr>
        <a:xfrm>
          <a:off x="0" y="0"/>
          <a:ext cx="0" cy="0"/>
          <a:chOff x="0" y="0"/>
          <a:chExt cx="0" cy="0"/>
        </a:xfrm>
      </p:grpSpPr>
      <p:sp>
        <p:nvSpPr>
          <p:cNvPr id="16" name="Google Shape;16;p136"/>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36"/>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07568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EF9B5-655A-2345-9F7A-CC315175F163}"/>
              </a:ext>
            </a:extLst>
          </p:cNvPr>
          <p:cNvSpPr>
            <a:spLocks noGrp="1"/>
          </p:cNvSpPr>
          <p:nvPr>
            <p:ph type="title"/>
          </p:nvPr>
        </p:nvSpPr>
        <p:spPr>
          <a:xfrm>
            <a:off x="840318" y="457200"/>
            <a:ext cx="3932767" cy="1600200"/>
          </a:xfrm>
          <a:prstGeom prst="rect">
            <a:avLst/>
          </a:prstGeom>
        </p:spPr>
        <p:txBody>
          <a:bodyPr anchor="b"/>
          <a:lstStyle>
            <a:lvl1pPr>
              <a:defRPr sz="3200" b="1">
                <a:solidFill>
                  <a:schemeClr val="accent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1ECD287-3539-064F-8690-7E0870437D4D}"/>
              </a:ext>
            </a:extLst>
          </p:cNvPr>
          <p:cNvSpPr>
            <a:spLocks noGrp="1"/>
          </p:cNvSpPr>
          <p:nvPr>
            <p:ph idx="1"/>
          </p:nvPr>
        </p:nvSpPr>
        <p:spPr>
          <a:xfrm>
            <a:off x="5183717" y="987426"/>
            <a:ext cx="6172200" cy="460830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114565AA-5611-2344-9527-7EF04B6C88ED}"/>
              </a:ext>
            </a:extLst>
          </p:cNvPr>
          <p:cNvSpPr>
            <a:spLocks noGrp="1"/>
          </p:cNvSpPr>
          <p:nvPr>
            <p:ph type="body" sz="half" idx="2"/>
          </p:nvPr>
        </p:nvSpPr>
        <p:spPr>
          <a:xfrm>
            <a:off x="840318" y="2057400"/>
            <a:ext cx="3932767" cy="353833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Slide Number Placeholder 1">
            <a:extLst>
              <a:ext uri="{FF2B5EF4-FFF2-40B4-BE49-F238E27FC236}">
                <a16:creationId xmlns:a16="http://schemas.microsoft.com/office/drawing/2014/main" id="{ABEDB398-4403-4E46-9006-B556DE0500CA}"/>
              </a:ext>
            </a:extLst>
          </p:cNvPr>
          <p:cNvSpPr txBox="1">
            <a:spLocks/>
          </p:cNvSpPr>
          <p:nvPr userDrawn="1"/>
        </p:nvSpPr>
        <p:spPr>
          <a:xfrm>
            <a:off x="299500" y="5944845"/>
            <a:ext cx="510257" cy="365125"/>
          </a:xfrm>
          <a:prstGeom prst="rect">
            <a:avLst/>
          </a:prstGeom>
        </p:spPr>
        <p:txBody>
          <a:bodyPr vert="horz" lIns="0" tIns="45720" rIns="0" bIns="45720" rtlCol="0" anchor="ctr"/>
          <a:lstStyle>
            <a:defPPr>
              <a:defRPr lang="en-US"/>
            </a:defPPr>
            <a:lvl1pPr marL="0" algn="ctr" defTabSz="457200" rtl="0" eaLnBrk="1" latinLnBrk="0" hangingPunct="1">
              <a:defRPr sz="900" b="1"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DEE2E87-D6C2-FE49-99B2-4600C721DDD0}" type="slidenum">
              <a:rPr lang="en-US" sz="1000" b="0" smtClean="0"/>
              <a:pPr/>
              <a:t>‹#›</a:t>
            </a:fld>
            <a:endParaRPr lang="en-US" sz="1000" b="0" dirty="0"/>
          </a:p>
        </p:txBody>
      </p:sp>
    </p:spTree>
    <p:extLst>
      <p:ext uri="{BB962C8B-B14F-4D97-AF65-F5344CB8AC3E}">
        <p14:creationId xmlns:p14="http://schemas.microsoft.com/office/powerpoint/2010/main" val="33644188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1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1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Introduction to Team-Based Care Revised 4.2023</a:t>
            </a:r>
            <a:endParaRPr dirty="0"/>
          </a:p>
        </p:txBody>
      </p:sp>
      <p:sp>
        <p:nvSpPr>
          <p:cNvPr id="22" name="Google Shape;22;p1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Introduction to Team-Based Care Revised 4.2023</a:t>
            </a:r>
            <a:endParaRPr dirty="0"/>
          </a:p>
        </p:txBody>
      </p:sp>
      <p:sp>
        <p:nvSpPr>
          <p:cNvPr id="23" name="Google Shape;23;p1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25091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5" name="Google Shape;25;p1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Introduction to Team-Based Care Revised 4.2023</a:t>
            </a:r>
            <a:endParaRPr dirty="0"/>
          </a:p>
        </p:txBody>
      </p:sp>
      <p:sp>
        <p:nvSpPr>
          <p:cNvPr id="26" name="Google Shape;26;p1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Introduction to Team-Based Care Revised 4.2023</a:t>
            </a:r>
            <a:endParaRPr dirty="0"/>
          </a:p>
        </p:txBody>
      </p:sp>
      <p:sp>
        <p:nvSpPr>
          <p:cNvPr id="27" name="Google Shape;27;p1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580266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8"/>
        <p:cNvGrpSpPr/>
        <p:nvPr/>
      </p:nvGrpSpPr>
      <p:grpSpPr>
        <a:xfrm>
          <a:off x="0" y="0"/>
          <a:ext cx="0" cy="0"/>
          <a:chOff x="0" y="0"/>
          <a:chExt cx="0" cy="0"/>
        </a:xfrm>
      </p:grpSpPr>
      <p:sp>
        <p:nvSpPr>
          <p:cNvPr id="29" name="Google Shape;29;p1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1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1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Introduction to Team-Based Care Revised 4.2023</a:t>
            </a:r>
            <a:endParaRPr dirty="0"/>
          </a:p>
        </p:txBody>
      </p:sp>
      <p:sp>
        <p:nvSpPr>
          <p:cNvPr id="35" name="Google Shape;35;p1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Introduction to Team-Based Care Revised 4.2023</a:t>
            </a:r>
            <a:endParaRPr dirty="0"/>
          </a:p>
        </p:txBody>
      </p:sp>
      <p:sp>
        <p:nvSpPr>
          <p:cNvPr id="36" name="Google Shape;36;p1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785227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
        <p:cNvGrpSpPr/>
        <p:nvPr/>
      </p:nvGrpSpPr>
      <p:grpSpPr>
        <a:xfrm>
          <a:off x="0" y="0"/>
          <a:ext cx="0" cy="0"/>
          <a:chOff x="0" y="0"/>
          <a:chExt cx="0" cy="0"/>
        </a:xfrm>
      </p:grpSpPr>
      <p:sp>
        <p:nvSpPr>
          <p:cNvPr id="38" name="Google Shape;38;p1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Introduction to Team-Based Care Revised 4.2023</a:t>
            </a:r>
            <a:endParaRPr dirty="0"/>
          </a:p>
        </p:txBody>
      </p:sp>
      <p:sp>
        <p:nvSpPr>
          <p:cNvPr id="40" name="Google Shape;40;p1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Introduction to Team-Based Care Revised 4.2023</a:t>
            </a:r>
            <a:endParaRPr dirty="0"/>
          </a:p>
        </p:txBody>
      </p:sp>
      <p:sp>
        <p:nvSpPr>
          <p:cNvPr id="41" name="Google Shape;41;p1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383084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1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4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4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Introduction to Team-Based Care Revised 4.2023</a:t>
            </a:r>
            <a:endParaRPr dirty="0"/>
          </a:p>
        </p:txBody>
      </p:sp>
      <p:sp>
        <p:nvSpPr>
          <p:cNvPr id="47" name="Google Shape;47;p1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Introduction to Team-Based Care Revised 4.2023</a:t>
            </a:r>
            <a:endParaRPr dirty="0"/>
          </a:p>
        </p:txBody>
      </p:sp>
      <p:sp>
        <p:nvSpPr>
          <p:cNvPr id="48" name="Google Shape;48;p1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68808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9"/>
        <p:cNvGrpSpPr/>
        <p:nvPr/>
      </p:nvGrpSpPr>
      <p:grpSpPr>
        <a:xfrm>
          <a:off x="0" y="0"/>
          <a:ext cx="0" cy="0"/>
          <a:chOff x="0" y="0"/>
          <a:chExt cx="0" cy="0"/>
        </a:xfrm>
      </p:grpSpPr>
      <p:sp>
        <p:nvSpPr>
          <p:cNvPr id="50" name="Google Shape;50;p1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2" name="Google Shape;52;p1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 name="Google Shape;53;p1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Introduction to Team-Based Care Revised 4.2023</a:t>
            </a:r>
            <a:endParaRPr dirty="0"/>
          </a:p>
        </p:txBody>
      </p:sp>
      <p:sp>
        <p:nvSpPr>
          <p:cNvPr id="54" name="Google Shape;54;p1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Introduction to Team-Based Care Revised 4.2023</a:t>
            </a:r>
            <a:endParaRPr dirty="0"/>
          </a:p>
        </p:txBody>
      </p:sp>
      <p:sp>
        <p:nvSpPr>
          <p:cNvPr id="55" name="Google Shape;55;p1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81162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0"/>
        <p:cNvGrpSpPr/>
        <p:nvPr/>
      </p:nvGrpSpPr>
      <p:grpSpPr>
        <a:xfrm>
          <a:off x="0" y="0"/>
          <a:ext cx="0" cy="0"/>
          <a:chOff x="0" y="0"/>
          <a:chExt cx="0" cy="0"/>
        </a:xfrm>
      </p:grpSpPr>
      <p:sp>
        <p:nvSpPr>
          <p:cNvPr id="61" name="Google Shape;61;p144"/>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44"/>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062604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3"/>
        <p:cNvGrpSpPr/>
        <p:nvPr/>
      </p:nvGrpSpPr>
      <p:grpSpPr>
        <a:xfrm>
          <a:off x="0" y="0"/>
          <a:ext cx="0" cy="0"/>
          <a:chOff x="0" y="0"/>
          <a:chExt cx="0" cy="0"/>
        </a:xfrm>
      </p:grpSpPr>
      <p:sp>
        <p:nvSpPr>
          <p:cNvPr id="64" name="Google Shape;64;p1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6" name="Google Shape;66;p1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Introduction to Team-Based Care Revised 4.2023</a:t>
            </a:r>
            <a:endParaRPr dirty="0"/>
          </a:p>
        </p:txBody>
      </p:sp>
      <p:sp>
        <p:nvSpPr>
          <p:cNvPr id="68" name="Google Shape;68;p1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Introduction to Team-Based Care Revised 4.2023</a:t>
            </a:r>
            <a:endParaRPr dirty="0"/>
          </a:p>
        </p:txBody>
      </p:sp>
      <p:sp>
        <p:nvSpPr>
          <p:cNvPr id="69" name="Google Shape;69;p1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816681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70"/>
        <p:cNvGrpSpPr/>
        <p:nvPr/>
      </p:nvGrpSpPr>
      <p:grpSpPr>
        <a:xfrm>
          <a:off x="0" y="0"/>
          <a:ext cx="0" cy="0"/>
          <a:chOff x="0" y="0"/>
          <a:chExt cx="0" cy="0"/>
        </a:xfrm>
      </p:grpSpPr>
      <p:sp>
        <p:nvSpPr>
          <p:cNvPr id="71" name="Google Shape;71;p146"/>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46"/>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433439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73"/>
        <p:cNvGrpSpPr/>
        <p:nvPr/>
      </p:nvGrpSpPr>
      <p:grpSpPr>
        <a:xfrm>
          <a:off x="0" y="0"/>
          <a:ext cx="0" cy="0"/>
          <a:chOff x="0" y="0"/>
          <a:chExt cx="0" cy="0"/>
        </a:xfrm>
      </p:grpSpPr>
      <p:sp>
        <p:nvSpPr>
          <p:cNvPr id="74" name="Google Shape;74;p147"/>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rgbClr val="171616"/>
              </a:buClr>
              <a:buSzPts val="3600"/>
              <a:buFont typeface="Calibri"/>
              <a:buNone/>
              <a:defRPr sz="3600" b="1">
                <a:solidFill>
                  <a:srgbClr val="17161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47"/>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7794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0DDD-6345-B447-9919-E47FD356CEC3}"/>
              </a:ext>
            </a:extLst>
          </p:cNvPr>
          <p:cNvSpPr>
            <a:spLocks noGrp="1"/>
          </p:cNvSpPr>
          <p:nvPr>
            <p:ph type="title"/>
          </p:nvPr>
        </p:nvSpPr>
        <p:spPr>
          <a:xfrm>
            <a:off x="840318" y="457200"/>
            <a:ext cx="3932767" cy="1600200"/>
          </a:xfrm>
          <a:prstGeom prst="rect">
            <a:avLst/>
          </a:prstGeom>
        </p:spPr>
        <p:txBody>
          <a:bodyPr anchor="b"/>
          <a:lstStyle>
            <a:lvl1pPr>
              <a:defRPr sz="3200" b="1">
                <a:solidFill>
                  <a:schemeClr val="accent2"/>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C2B288F0-04DB-0643-9E3D-B1C8A23096B5}"/>
              </a:ext>
            </a:extLst>
          </p:cNvPr>
          <p:cNvSpPr>
            <a:spLocks noGrp="1"/>
          </p:cNvSpPr>
          <p:nvPr>
            <p:ph type="pic" idx="1"/>
          </p:nvPr>
        </p:nvSpPr>
        <p:spPr>
          <a:xfrm>
            <a:off x="5183717" y="987426"/>
            <a:ext cx="6172200" cy="461824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F47BEF-CB33-C74B-8C93-AD57C1ABA7F0}"/>
              </a:ext>
            </a:extLst>
          </p:cNvPr>
          <p:cNvSpPr>
            <a:spLocks noGrp="1"/>
          </p:cNvSpPr>
          <p:nvPr>
            <p:ph type="body" sz="half" idx="2"/>
          </p:nvPr>
        </p:nvSpPr>
        <p:spPr>
          <a:xfrm>
            <a:off x="840318" y="2057400"/>
            <a:ext cx="3932767" cy="354827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Slide Number Placeholder 1">
            <a:extLst>
              <a:ext uri="{FF2B5EF4-FFF2-40B4-BE49-F238E27FC236}">
                <a16:creationId xmlns:a16="http://schemas.microsoft.com/office/drawing/2014/main" id="{6B0AF051-C74C-1F47-91EE-B7B74612CC2E}"/>
              </a:ext>
            </a:extLst>
          </p:cNvPr>
          <p:cNvSpPr txBox="1">
            <a:spLocks/>
          </p:cNvSpPr>
          <p:nvPr userDrawn="1"/>
        </p:nvSpPr>
        <p:spPr>
          <a:xfrm>
            <a:off x="299500" y="5944845"/>
            <a:ext cx="510257" cy="365125"/>
          </a:xfrm>
          <a:prstGeom prst="rect">
            <a:avLst/>
          </a:prstGeom>
        </p:spPr>
        <p:txBody>
          <a:bodyPr vert="horz" lIns="0" tIns="45720" rIns="0" bIns="45720" rtlCol="0" anchor="ctr"/>
          <a:lstStyle>
            <a:defPPr>
              <a:defRPr lang="en-US"/>
            </a:defPPr>
            <a:lvl1pPr marL="0" algn="ctr" defTabSz="457200" rtl="0" eaLnBrk="1" latinLnBrk="0" hangingPunct="1">
              <a:defRPr sz="900" b="1"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DEE2E87-D6C2-FE49-99B2-4600C721DDD0}" type="slidenum">
              <a:rPr lang="en-US" sz="1000" b="0" smtClean="0"/>
              <a:pPr/>
              <a:t>‹#›</a:t>
            </a:fld>
            <a:endParaRPr lang="en-US" sz="1000" b="0" dirty="0"/>
          </a:p>
        </p:txBody>
      </p:sp>
    </p:spTree>
    <p:extLst>
      <p:ext uri="{BB962C8B-B14F-4D97-AF65-F5344CB8AC3E}">
        <p14:creationId xmlns:p14="http://schemas.microsoft.com/office/powerpoint/2010/main" val="25363649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76"/>
        <p:cNvGrpSpPr/>
        <p:nvPr/>
      </p:nvGrpSpPr>
      <p:grpSpPr>
        <a:xfrm>
          <a:off x="0" y="0"/>
          <a:ext cx="0" cy="0"/>
          <a:chOff x="0" y="0"/>
          <a:chExt cx="0" cy="0"/>
        </a:xfrm>
      </p:grpSpPr>
      <p:sp>
        <p:nvSpPr>
          <p:cNvPr id="77" name="Google Shape;77;p148"/>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48"/>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527565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79"/>
        <p:cNvGrpSpPr/>
        <p:nvPr/>
      </p:nvGrpSpPr>
      <p:grpSpPr>
        <a:xfrm>
          <a:off x="0" y="0"/>
          <a:ext cx="0" cy="0"/>
          <a:chOff x="0" y="0"/>
          <a:chExt cx="0" cy="0"/>
        </a:xfrm>
      </p:grpSpPr>
      <p:sp>
        <p:nvSpPr>
          <p:cNvPr id="80" name="Google Shape;80;p14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4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2" name="Google Shape;82;p1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Introduction to Team-Based Care Revised 4.2023</a:t>
            </a:r>
            <a:endParaRPr dirty="0"/>
          </a:p>
        </p:txBody>
      </p:sp>
      <p:sp>
        <p:nvSpPr>
          <p:cNvPr id="83" name="Google Shape;83;p1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Introduction to Team-Based Care Revised 4.2023</a:t>
            </a:r>
            <a:endParaRPr dirty="0"/>
          </a:p>
        </p:txBody>
      </p:sp>
      <p:sp>
        <p:nvSpPr>
          <p:cNvPr id="84" name="Google Shape;84;p1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47858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1"/>
        <p:cNvGrpSpPr/>
        <p:nvPr/>
      </p:nvGrpSpPr>
      <p:grpSpPr>
        <a:xfrm>
          <a:off x="0" y="0"/>
          <a:ext cx="0" cy="0"/>
          <a:chOff x="0" y="0"/>
          <a:chExt cx="0" cy="0"/>
        </a:xfrm>
      </p:grpSpPr>
      <p:sp>
        <p:nvSpPr>
          <p:cNvPr id="92" name="Google Shape;92;p1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5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Introduction to Team-Based Care Revised 4.2023</a:t>
            </a:r>
            <a:endParaRPr dirty="0"/>
          </a:p>
        </p:txBody>
      </p:sp>
      <p:sp>
        <p:nvSpPr>
          <p:cNvPr id="95" name="Google Shape;95;p1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Introduction to Team-Based Care Revised 4.2023</a:t>
            </a:r>
            <a:endParaRPr dirty="0"/>
          </a:p>
        </p:txBody>
      </p:sp>
      <p:sp>
        <p:nvSpPr>
          <p:cNvPr id="96" name="Google Shape;96;p1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986589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7"/>
        <p:cNvGrpSpPr/>
        <p:nvPr/>
      </p:nvGrpSpPr>
      <p:grpSpPr>
        <a:xfrm>
          <a:off x="0" y="0"/>
          <a:ext cx="0" cy="0"/>
          <a:chOff x="0" y="0"/>
          <a:chExt cx="0" cy="0"/>
        </a:xfrm>
      </p:grpSpPr>
      <p:sp>
        <p:nvSpPr>
          <p:cNvPr id="98" name="Google Shape;98;p15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5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Introduction to Team-Based Care Revised 4.2023</a:t>
            </a:r>
            <a:endParaRPr dirty="0"/>
          </a:p>
        </p:txBody>
      </p:sp>
      <p:sp>
        <p:nvSpPr>
          <p:cNvPr id="101" name="Google Shape;101;p1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Introduction to Team-Based Care Revised 4.2023</a:t>
            </a:r>
            <a:endParaRPr dirty="0"/>
          </a:p>
        </p:txBody>
      </p:sp>
      <p:sp>
        <p:nvSpPr>
          <p:cNvPr id="102" name="Google Shape;102;p1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638384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7"/>
        <p:cNvGrpSpPr/>
        <p:nvPr/>
      </p:nvGrpSpPr>
      <p:grpSpPr>
        <a:xfrm>
          <a:off x="0" y="0"/>
          <a:ext cx="0" cy="0"/>
          <a:chOff x="0" y="0"/>
          <a:chExt cx="0" cy="0"/>
        </a:xfrm>
      </p:grpSpPr>
      <p:sp>
        <p:nvSpPr>
          <p:cNvPr id="98" name="Google Shape;98;p21"/>
          <p:cNvSpPr txBox="1">
            <a:spLocks noGrp="1"/>
          </p:cNvSpPr>
          <p:nvPr>
            <p:ph type="body" idx="1"/>
          </p:nvPr>
        </p:nvSpPr>
        <p:spPr>
          <a:xfrm>
            <a:off x="903816" y="1227667"/>
            <a:ext cx="9440333" cy="4159251"/>
          </a:xfrm>
          <a:prstGeom prst="rect">
            <a:avLst/>
          </a:prstGeom>
          <a:noFill/>
          <a:ln>
            <a:noFill/>
          </a:ln>
        </p:spPr>
        <p:txBody>
          <a:bodyPr spcFirstLastPara="1" wrap="square" lIns="68575" tIns="34275" rIns="68575" bIns="34275" anchor="t" anchorCtr="0">
            <a:noAutofit/>
          </a:bodyPr>
          <a:lstStyle>
            <a:lvl1pPr marL="609585" lvl="0" indent="-457189" algn="l">
              <a:lnSpc>
                <a:spcPct val="90000"/>
              </a:lnSpc>
              <a:spcBef>
                <a:spcPts val="1067"/>
              </a:spcBef>
              <a:spcAft>
                <a:spcPts val="0"/>
              </a:spcAft>
              <a:buClr>
                <a:schemeClr val="dk1"/>
              </a:buClr>
              <a:buSzPts val="1800"/>
              <a:buChar char="•"/>
              <a:defRPr sz="2400"/>
            </a:lvl1pPr>
            <a:lvl2pPr marL="1219170" lvl="1" indent="-457189" algn="l">
              <a:lnSpc>
                <a:spcPct val="90000"/>
              </a:lnSpc>
              <a:spcBef>
                <a:spcPts val="533"/>
              </a:spcBef>
              <a:spcAft>
                <a:spcPts val="0"/>
              </a:spcAft>
              <a:buClr>
                <a:schemeClr val="dk1"/>
              </a:buClr>
              <a:buSzPts val="1800"/>
              <a:buChar char="•"/>
              <a:defRPr sz="2400"/>
            </a:lvl2pPr>
            <a:lvl3pPr marL="1828754" lvl="2" indent="-457189" algn="l">
              <a:lnSpc>
                <a:spcPct val="90000"/>
              </a:lnSpc>
              <a:spcBef>
                <a:spcPts val="533"/>
              </a:spcBef>
              <a:spcAft>
                <a:spcPts val="0"/>
              </a:spcAft>
              <a:buClr>
                <a:schemeClr val="dk1"/>
              </a:buClr>
              <a:buSzPts val="1800"/>
              <a:buChar char="•"/>
              <a:defRPr sz="2400"/>
            </a:lvl3pPr>
            <a:lvl4pPr marL="2438339" lvl="3" indent="-457189" algn="l">
              <a:lnSpc>
                <a:spcPct val="90000"/>
              </a:lnSpc>
              <a:spcBef>
                <a:spcPts val="533"/>
              </a:spcBef>
              <a:spcAft>
                <a:spcPts val="0"/>
              </a:spcAft>
              <a:buClr>
                <a:schemeClr val="dk1"/>
              </a:buClr>
              <a:buSzPts val="1800"/>
              <a:buChar char="•"/>
              <a:defRPr sz="2400"/>
            </a:lvl4pPr>
            <a:lvl5pPr marL="3047924" lvl="4" indent="-457189" algn="l">
              <a:lnSpc>
                <a:spcPct val="90000"/>
              </a:lnSpc>
              <a:spcBef>
                <a:spcPts val="533"/>
              </a:spcBef>
              <a:spcAft>
                <a:spcPts val="0"/>
              </a:spcAft>
              <a:buClr>
                <a:schemeClr val="dk1"/>
              </a:buClr>
              <a:buSzPts val="1800"/>
              <a:buChar char="•"/>
              <a:defRPr sz="24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9" name="Google Shape;99;p21"/>
          <p:cNvSpPr txBox="1">
            <a:spLocks noGrp="1"/>
          </p:cNvSpPr>
          <p:nvPr>
            <p:ph type="body" idx="2"/>
          </p:nvPr>
        </p:nvSpPr>
        <p:spPr>
          <a:xfrm>
            <a:off x="903818" y="95251"/>
            <a:ext cx="10045700" cy="655639"/>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lt1"/>
              </a:buClr>
              <a:buSzPts val="2100"/>
              <a:buNone/>
              <a:defRPr sz="2800">
                <a:solidFill>
                  <a:schemeClr val="lt1"/>
                </a:solidFill>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0" name="Google Shape;100;p21"/>
          <p:cNvSpPr txBox="1">
            <a:spLocks noGrp="1"/>
          </p:cNvSpPr>
          <p:nvPr>
            <p:ph type="body" idx="3"/>
          </p:nvPr>
        </p:nvSpPr>
        <p:spPr>
          <a:xfrm>
            <a:off x="85376" y="6326189"/>
            <a:ext cx="4868333" cy="393700"/>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rgbClr val="FFFFFF"/>
              </a:buClr>
              <a:buSzPts val="1400"/>
              <a:buNone/>
              <a:defRPr sz="1867" b="0" i="0">
                <a:solidFill>
                  <a:srgbClr val="FFFFFF"/>
                </a:solidFill>
                <a:latin typeface="Open Sans"/>
                <a:ea typeface="Open Sans"/>
                <a:cs typeface="Open Sans"/>
                <a:sym typeface="Open Sans"/>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5070071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55A67-56FD-634F-BCF4-73EB7369A2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A1C30D-ED0F-FE41-910A-C46FA76D76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E29BEA-7B7D-9B41-B61F-59ED915CCB00}"/>
              </a:ext>
            </a:extLst>
          </p:cNvPr>
          <p:cNvSpPr>
            <a:spLocks noGrp="1"/>
          </p:cNvSpPr>
          <p:nvPr>
            <p:ph type="dt" sz="half" idx="10"/>
          </p:nvPr>
        </p:nvSpPr>
        <p:spPr/>
        <p:txBody>
          <a:bodyPr/>
          <a:lstStyle/>
          <a:p>
            <a:fld id="{89160C53-0439-6D43-878F-C06FCFB0A737}" type="datetimeFigureOut">
              <a:rPr lang="en-US" smtClean="0"/>
              <a:t>2/11/2026</a:t>
            </a:fld>
            <a:endParaRPr lang="en-US"/>
          </a:p>
        </p:txBody>
      </p:sp>
      <p:sp>
        <p:nvSpPr>
          <p:cNvPr id="5" name="Footer Placeholder 4">
            <a:extLst>
              <a:ext uri="{FF2B5EF4-FFF2-40B4-BE49-F238E27FC236}">
                <a16:creationId xmlns:a16="http://schemas.microsoft.com/office/drawing/2014/main" id="{CAA0C10C-6CA8-A441-8B72-C900E79ABE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08F3DD-5028-5D4D-8F8B-D27002537747}"/>
              </a:ext>
            </a:extLst>
          </p:cNvPr>
          <p:cNvSpPr>
            <a:spLocks noGrp="1"/>
          </p:cNvSpPr>
          <p:nvPr>
            <p:ph type="sldNum" sz="quarter" idx="12"/>
          </p:nvPr>
        </p:nvSpPr>
        <p:spPr/>
        <p:txBody>
          <a:bodyPr/>
          <a:lstStyle/>
          <a:p>
            <a:fld id="{716DDE6A-E768-E042-87B5-6C02EF67B9D0}" type="slidenum">
              <a:rPr lang="en-US" smtClean="0"/>
              <a:t>‹#›</a:t>
            </a:fld>
            <a:endParaRPr lang="en-US"/>
          </a:p>
        </p:txBody>
      </p:sp>
    </p:spTree>
    <p:extLst>
      <p:ext uri="{BB962C8B-B14F-4D97-AF65-F5344CB8AC3E}">
        <p14:creationId xmlns:p14="http://schemas.microsoft.com/office/powerpoint/2010/main" val="10876211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C48A5-B0B1-944D-ABDE-1317BED265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90348A-1B40-AD41-A5CD-B276B34C62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EE62-C210-A04A-AF88-6FBF0F605BC8}"/>
              </a:ext>
            </a:extLst>
          </p:cNvPr>
          <p:cNvSpPr>
            <a:spLocks noGrp="1"/>
          </p:cNvSpPr>
          <p:nvPr>
            <p:ph type="dt" sz="half" idx="10"/>
          </p:nvPr>
        </p:nvSpPr>
        <p:spPr/>
        <p:txBody>
          <a:bodyPr/>
          <a:lstStyle/>
          <a:p>
            <a:fld id="{89160C53-0439-6D43-878F-C06FCFB0A737}" type="datetimeFigureOut">
              <a:rPr lang="en-US" smtClean="0"/>
              <a:t>2/11/2026</a:t>
            </a:fld>
            <a:endParaRPr lang="en-US"/>
          </a:p>
        </p:txBody>
      </p:sp>
      <p:sp>
        <p:nvSpPr>
          <p:cNvPr id="5" name="Footer Placeholder 4">
            <a:extLst>
              <a:ext uri="{FF2B5EF4-FFF2-40B4-BE49-F238E27FC236}">
                <a16:creationId xmlns:a16="http://schemas.microsoft.com/office/drawing/2014/main" id="{8B2B952F-5341-5B42-8934-C87E2CA87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47E5DC-913D-D143-A9FD-CECB2059A3E3}"/>
              </a:ext>
            </a:extLst>
          </p:cNvPr>
          <p:cNvSpPr>
            <a:spLocks noGrp="1"/>
          </p:cNvSpPr>
          <p:nvPr>
            <p:ph type="sldNum" sz="quarter" idx="12"/>
          </p:nvPr>
        </p:nvSpPr>
        <p:spPr/>
        <p:txBody>
          <a:bodyPr/>
          <a:lstStyle/>
          <a:p>
            <a:fld id="{716DDE6A-E768-E042-87B5-6C02EF67B9D0}" type="slidenum">
              <a:rPr lang="en-US" smtClean="0"/>
              <a:t>‹#›</a:t>
            </a:fld>
            <a:endParaRPr lang="en-US"/>
          </a:p>
        </p:txBody>
      </p:sp>
    </p:spTree>
    <p:extLst>
      <p:ext uri="{BB962C8B-B14F-4D97-AF65-F5344CB8AC3E}">
        <p14:creationId xmlns:p14="http://schemas.microsoft.com/office/powerpoint/2010/main" val="13649064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6E114-3302-A24E-93B4-638660989A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B40D1D-E88C-EF40-8824-B4605928E1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714C9B5-4BC7-E448-A09C-2BC811D5A488}"/>
              </a:ext>
            </a:extLst>
          </p:cNvPr>
          <p:cNvSpPr>
            <a:spLocks noGrp="1"/>
          </p:cNvSpPr>
          <p:nvPr>
            <p:ph type="dt" sz="half" idx="10"/>
          </p:nvPr>
        </p:nvSpPr>
        <p:spPr/>
        <p:txBody>
          <a:bodyPr/>
          <a:lstStyle/>
          <a:p>
            <a:fld id="{89160C53-0439-6D43-878F-C06FCFB0A737}" type="datetimeFigureOut">
              <a:rPr lang="en-US" smtClean="0"/>
              <a:t>2/11/2026</a:t>
            </a:fld>
            <a:endParaRPr lang="en-US"/>
          </a:p>
        </p:txBody>
      </p:sp>
      <p:sp>
        <p:nvSpPr>
          <p:cNvPr id="5" name="Footer Placeholder 4">
            <a:extLst>
              <a:ext uri="{FF2B5EF4-FFF2-40B4-BE49-F238E27FC236}">
                <a16:creationId xmlns:a16="http://schemas.microsoft.com/office/drawing/2014/main" id="{36A5D5B3-C6C2-8B4A-8178-2857BE9D0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ADA664-7BC8-0B49-8AAF-8FEA05E97DC1}"/>
              </a:ext>
            </a:extLst>
          </p:cNvPr>
          <p:cNvSpPr>
            <a:spLocks noGrp="1"/>
          </p:cNvSpPr>
          <p:nvPr>
            <p:ph type="sldNum" sz="quarter" idx="12"/>
          </p:nvPr>
        </p:nvSpPr>
        <p:spPr/>
        <p:txBody>
          <a:bodyPr/>
          <a:lstStyle/>
          <a:p>
            <a:fld id="{716DDE6A-E768-E042-87B5-6C02EF67B9D0}" type="slidenum">
              <a:rPr lang="en-US" smtClean="0"/>
              <a:t>‹#›</a:t>
            </a:fld>
            <a:endParaRPr lang="en-US"/>
          </a:p>
        </p:txBody>
      </p:sp>
    </p:spTree>
    <p:extLst>
      <p:ext uri="{BB962C8B-B14F-4D97-AF65-F5344CB8AC3E}">
        <p14:creationId xmlns:p14="http://schemas.microsoft.com/office/powerpoint/2010/main" val="35902169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A3EDF-62E5-D347-90DF-0BD5BE8936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B1C979-1755-5944-A51A-414A8F89CF5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3A6B09-F8A1-A347-B174-F4C6A657A4F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CF0B04-CBC9-2742-BFDA-5E7CD00DACAF}"/>
              </a:ext>
            </a:extLst>
          </p:cNvPr>
          <p:cNvSpPr>
            <a:spLocks noGrp="1"/>
          </p:cNvSpPr>
          <p:nvPr>
            <p:ph type="dt" sz="half" idx="10"/>
          </p:nvPr>
        </p:nvSpPr>
        <p:spPr/>
        <p:txBody>
          <a:bodyPr/>
          <a:lstStyle/>
          <a:p>
            <a:fld id="{89160C53-0439-6D43-878F-C06FCFB0A737}" type="datetimeFigureOut">
              <a:rPr lang="en-US" smtClean="0"/>
              <a:t>2/11/2026</a:t>
            </a:fld>
            <a:endParaRPr lang="en-US"/>
          </a:p>
        </p:txBody>
      </p:sp>
      <p:sp>
        <p:nvSpPr>
          <p:cNvPr id="6" name="Footer Placeholder 5">
            <a:extLst>
              <a:ext uri="{FF2B5EF4-FFF2-40B4-BE49-F238E27FC236}">
                <a16:creationId xmlns:a16="http://schemas.microsoft.com/office/drawing/2014/main" id="{B47CA405-2C60-2B4E-AD34-A34BA5F393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8CD556-6919-E742-9940-D72604AE93E9}"/>
              </a:ext>
            </a:extLst>
          </p:cNvPr>
          <p:cNvSpPr>
            <a:spLocks noGrp="1"/>
          </p:cNvSpPr>
          <p:nvPr>
            <p:ph type="sldNum" sz="quarter" idx="12"/>
          </p:nvPr>
        </p:nvSpPr>
        <p:spPr/>
        <p:txBody>
          <a:bodyPr/>
          <a:lstStyle/>
          <a:p>
            <a:fld id="{716DDE6A-E768-E042-87B5-6C02EF67B9D0}" type="slidenum">
              <a:rPr lang="en-US" smtClean="0"/>
              <a:t>‹#›</a:t>
            </a:fld>
            <a:endParaRPr lang="en-US"/>
          </a:p>
        </p:txBody>
      </p:sp>
    </p:spTree>
    <p:extLst>
      <p:ext uri="{BB962C8B-B14F-4D97-AF65-F5344CB8AC3E}">
        <p14:creationId xmlns:p14="http://schemas.microsoft.com/office/powerpoint/2010/main" val="16165337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5C562-E084-2B48-944E-DF4A35AD29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30977E-FCDF-7947-83A1-5A135E1BF4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317739-A698-F646-BADA-07FB0E5B4C1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C4D645-2A14-AE41-B785-C3EB7556A0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BF4D144-83D3-664F-8DB0-B374C0F95A8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EA5911-2025-7649-8CA1-9650DC911C5D}"/>
              </a:ext>
            </a:extLst>
          </p:cNvPr>
          <p:cNvSpPr>
            <a:spLocks noGrp="1"/>
          </p:cNvSpPr>
          <p:nvPr>
            <p:ph type="dt" sz="half" idx="10"/>
          </p:nvPr>
        </p:nvSpPr>
        <p:spPr/>
        <p:txBody>
          <a:bodyPr/>
          <a:lstStyle/>
          <a:p>
            <a:fld id="{89160C53-0439-6D43-878F-C06FCFB0A737}" type="datetimeFigureOut">
              <a:rPr lang="en-US" smtClean="0"/>
              <a:t>2/11/2026</a:t>
            </a:fld>
            <a:endParaRPr lang="en-US"/>
          </a:p>
        </p:txBody>
      </p:sp>
      <p:sp>
        <p:nvSpPr>
          <p:cNvPr id="8" name="Footer Placeholder 7">
            <a:extLst>
              <a:ext uri="{FF2B5EF4-FFF2-40B4-BE49-F238E27FC236}">
                <a16:creationId xmlns:a16="http://schemas.microsoft.com/office/drawing/2014/main" id="{55336701-10CD-1A47-8BAE-540FA27F4E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52AC18-6BC1-4744-8A37-AC1CED4DE82B}"/>
              </a:ext>
            </a:extLst>
          </p:cNvPr>
          <p:cNvSpPr>
            <a:spLocks noGrp="1"/>
          </p:cNvSpPr>
          <p:nvPr>
            <p:ph type="sldNum" sz="quarter" idx="12"/>
          </p:nvPr>
        </p:nvSpPr>
        <p:spPr/>
        <p:txBody>
          <a:bodyPr/>
          <a:lstStyle/>
          <a:p>
            <a:fld id="{716DDE6A-E768-E042-87B5-6C02EF67B9D0}" type="slidenum">
              <a:rPr lang="en-US" smtClean="0"/>
              <a:t>‹#›</a:t>
            </a:fld>
            <a:endParaRPr lang="en-US"/>
          </a:p>
        </p:txBody>
      </p:sp>
    </p:spTree>
    <p:extLst>
      <p:ext uri="{BB962C8B-B14F-4D97-AF65-F5344CB8AC3E}">
        <p14:creationId xmlns:p14="http://schemas.microsoft.com/office/powerpoint/2010/main" val="3055979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AE66E-EFAD-4814-851C-81A19885111C}"/>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F9A4C86-B8A2-4150-A1D0-7925AB3FF482}"/>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EBD7A4-FE7F-4AE4-941D-C0F4A97D8C74}"/>
              </a:ext>
            </a:extLst>
          </p:cNvPr>
          <p:cNvSpPr>
            <a:spLocks noGrp="1"/>
          </p:cNvSpPr>
          <p:nvPr>
            <p:ph type="dt" sz="half" idx="10"/>
          </p:nvPr>
        </p:nvSpPr>
        <p:spPr/>
        <p:txBody>
          <a:bodyPr/>
          <a:lstStyle/>
          <a:p>
            <a:fld id="{AC07401C-A870-43FE-8F84-2395D894191C}" type="datetimeFigureOut">
              <a:rPr lang="en-US" smtClean="0"/>
              <a:t>2/11/2026</a:t>
            </a:fld>
            <a:endParaRPr lang="en-US"/>
          </a:p>
        </p:txBody>
      </p:sp>
      <p:sp>
        <p:nvSpPr>
          <p:cNvPr id="5" name="Footer Placeholder 4">
            <a:extLst>
              <a:ext uri="{FF2B5EF4-FFF2-40B4-BE49-F238E27FC236}">
                <a16:creationId xmlns:a16="http://schemas.microsoft.com/office/drawing/2014/main" id="{4237B01D-298A-4D61-B9E3-0D71A8F7BB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099E23-F354-428B-98B7-87C54E16D897}"/>
              </a:ext>
            </a:extLst>
          </p:cNvPr>
          <p:cNvSpPr>
            <a:spLocks noGrp="1"/>
          </p:cNvSpPr>
          <p:nvPr>
            <p:ph type="sldNum" sz="quarter" idx="12"/>
          </p:nvPr>
        </p:nvSpPr>
        <p:spPr/>
        <p:txBody>
          <a:bodyPr/>
          <a:lstStyle/>
          <a:p>
            <a:fld id="{58D7C500-BBD8-4CBB-8548-D06E4484E24F}" type="slidenum">
              <a:rPr lang="en-US" smtClean="0"/>
              <a:t>‹#›</a:t>
            </a:fld>
            <a:endParaRPr lang="en-US"/>
          </a:p>
        </p:txBody>
      </p:sp>
    </p:spTree>
    <p:extLst>
      <p:ext uri="{BB962C8B-B14F-4D97-AF65-F5344CB8AC3E}">
        <p14:creationId xmlns:p14="http://schemas.microsoft.com/office/powerpoint/2010/main" val="5653924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075C4-5E70-5D41-A792-6BD3CCF0E0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80F95B-725A-7B4B-A90A-6EFB2B580504}"/>
              </a:ext>
            </a:extLst>
          </p:cNvPr>
          <p:cNvSpPr>
            <a:spLocks noGrp="1"/>
          </p:cNvSpPr>
          <p:nvPr>
            <p:ph type="dt" sz="half" idx="10"/>
          </p:nvPr>
        </p:nvSpPr>
        <p:spPr/>
        <p:txBody>
          <a:bodyPr/>
          <a:lstStyle/>
          <a:p>
            <a:fld id="{89160C53-0439-6D43-878F-C06FCFB0A737}" type="datetimeFigureOut">
              <a:rPr lang="en-US" smtClean="0"/>
              <a:t>2/11/2026</a:t>
            </a:fld>
            <a:endParaRPr lang="en-US"/>
          </a:p>
        </p:txBody>
      </p:sp>
      <p:sp>
        <p:nvSpPr>
          <p:cNvPr id="4" name="Footer Placeholder 3">
            <a:extLst>
              <a:ext uri="{FF2B5EF4-FFF2-40B4-BE49-F238E27FC236}">
                <a16:creationId xmlns:a16="http://schemas.microsoft.com/office/drawing/2014/main" id="{8C9F4CFF-0883-7345-ACC6-B0D683EB4D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3A08BB-8694-8C40-8B27-2523666322C8}"/>
              </a:ext>
            </a:extLst>
          </p:cNvPr>
          <p:cNvSpPr>
            <a:spLocks noGrp="1"/>
          </p:cNvSpPr>
          <p:nvPr>
            <p:ph type="sldNum" sz="quarter" idx="12"/>
          </p:nvPr>
        </p:nvSpPr>
        <p:spPr/>
        <p:txBody>
          <a:bodyPr/>
          <a:lstStyle/>
          <a:p>
            <a:fld id="{716DDE6A-E768-E042-87B5-6C02EF67B9D0}" type="slidenum">
              <a:rPr lang="en-US" smtClean="0"/>
              <a:t>‹#›</a:t>
            </a:fld>
            <a:endParaRPr lang="en-US"/>
          </a:p>
        </p:txBody>
      </p:sp>
    </p:spTree>
    <p:extLst>
      <p:ext uri="{BB962C8B-B14F-4D97-AF65-F5344CB8AC3E}">
        <p14:creationId xmlns:p14="http://schemas.microsoft.com/office/powerpoint/2010/main" val="8505463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A333CC-CAEA-D644-8870-AA9FD46B37E3}"/>
              </a:ext>
            </a:extLst>
          </p:cNvPr>
          <p:cNvSpPr>
            <a:spLocks noGrp="1"/>
          </p:cNvSpPr>
          <p:nvPr>
            <p:ph type="dt" sz="half" idx="10"/>
          </p:nvPr>
        </p:nvSpPr>
        <p:spPr/>
        <p:txBody>
          <a:bodyPr/>
          <a:lstStyle/>
          <a:p>
            <a:fld id="{89160C53-0439-6D43-878F-C06FCFB0A737}" type="datetimeFigureOut">
              <a:rPr lang="en-US" smtClean="0"/>
              <a:t>2/11/2026</a:t>
            </a:fld>
            <a:endParaRPr lang="en-US"/>
          </a:p>
        </p:txBody>
      </p:sp>
      <p:sp>
        <p:nvSpPr>
          <p:cNvPr id="3" name="Footer Placeholder 2">
            <a:extLst>
              <a:ext uri="{FF2B5EF4-FFF2-40B4-BE49-F238E27FC236}">
                <a16:creationId xmlns:a16="http://schemas.microsoft.com/office/drawing/2014/main" id="{900B2E9C-C90F-6B45-85F5-41A0BBD8A6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1A0118-F64A-934E-A29F-B450F12C83C5}"/>
              </a:ext>
            </a:extLst>
          </p:cNvPr>
          <p:cNvSpPr>
            <a:spLocks noGrp="1"/>
          </p:cNvSpPr>
          <p:nvPr>
            <p:ph type="sldNum" sz="quarter" idx="12"/>
          </p:nvPr>
        </p:nvSpPr>
        <p:spPr/>
        <p:txBody>
          <a:bodyPr/>
          <a:lstStyle/>
          <a:p>
            <a:fld id="{716DDE6A-E768-E042-87B5-6C02EF67B9D0}" type="slidenum">
              <a:rPr lang="en-US" smtClean="0"/>
              <a:t>‹#›</a:t>
            </a:fld>
            <a:endParaRPr lang="en-US"/>
          </a:p>
        </p:txBody>
      </p:sp>
    </p:spTree>
    <p:extLst>
      <p:ext uri="{BB962C8B-B14F-4D97-AF65-F5344CB8AC3E}">
        <p14:creationId xmlns:p14="http://schemas.microsoft.com/office/powerpoint/2010/main" val="10221287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0E3EC-04CC-1145-B725-4C41E557DC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751BDA-2689-F749-B42A-5A4E6F71B2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C7CB6C-55E2-1E47-B3A8-A97C3D38ED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511B68-B26B-9B4D-86CF-4CE7846F6D76}"/>
              </a:ext>
            </a:extLst>
          </p:cNvPr>
          <p:cNvSpPr>
            <a:spLocks noGrp="1"/>
          </p:cNvSpPr>
          <p:nvPr>
            <p:ph type="dt" sz="half" idx="10"/>
          </p:nvPr>
        </p:nvSpPr>
        <p:spPr/>
        <p:txBody>
          <a:bodyPr/>
          <a:lstStyle/>
          <a:p>
            <a:fld id="{89160C53-0439-6D43-878F-C06FCFB0A737}" type="datetimeFigureOut">
              <a:rPr lang="en-US" smtClean="0"/>
              <a:t>2/11/2026</a:t>
            </a:fld>
            <a:endParaRPr lang="en-US"/>
          </a:p>
        </p:txBody>
      </p:sp>
      <p:sp>
        <p:nvSpPr>
          <p:cNvPr id="6" name="Footer Placeholder 5">
            <a:extLst>
              <a:ext uri="{FF2B5EF4-FFF2-40B4-BE49-F238E27FC236}">
                <a16:creationId xmlns:a16="http://schemas.microsoft.com/office/drawing/2014/main" id="{CF60E136-9584-8A4A-871D-5F12C86D6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66F7E-166A-1340-B3DB-74664D70FB2F}"/>
              </a:ext>
            </a:extLst>
          </p:cNvPr>
          <p:cNvSpPr>
            <a:spLocks noGrp="1"/>
          </p:cNvSpPr>
          <p:nvPr>
            <p:ph type="sldNum" sz="quarter" idx="12"/>
          </p:nvPr>
        </p:nvSpPr>
        <p:spPr/>
        <p:txBody>
          <a:bodyPr/>
          <a:lstStyle/>
          <a:p>
            <a:fld id="{716DDE6A-E768-E042-87B5-6C02EF67B9D0}" type="slidenum">
              <a:rPr lang="en-US" smtClean="0"/>
              <a:t>‹#›</a:t>
            </a:fld>
            <a:endParaRPr lang="en-US"/>
          </a:p>
        </p:txBody>
      </p:sp>
    </p:spTree>
    <p:extLst>
      <p:ext uri="{BB962C8B-B14F-4D97-AF65-F5344CB8AC3E}">
        <p14:creationId xmlns:p14="http://schemas.microsoft.com/office/powerpoint/2010/main" val="27145017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6061D-4DDD-7049-8518-CFCB821CDC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1FF6A3-C2CE-6E4C-9B97-76A22DD145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B949E1-1828-3147-831A-2413F6DD07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12D020D-BABA-1841-9CB6-C55E89DF95F2}"/>
              </a:ext>
            </a:extLst>
          </p:cNvPr>
          <p:cNvSpPr>
            <a:spLocks noGrp="1"/>
          </p:cNvSpPr>
          <p:nvPr>
            <p:ph type="dt" sz="half" idx="10"/>
          </p:nvPr>
        </p:nvSpPr>
        <p:spPr/>
        <p:txBody>
          <a:bodyPr/>
          <a:lstStyle/>
          <a:p>
            <a:fld id="{89160C53-0439-6D43-878F-C06FCFB0A737}" type="datetimeFigureOut">
              <a:rPr lang="en-US" smtClean="0"/>
              <a:t>2/11/2026</a:t>
            </a:fld>
            <a:endParaRPr lang="en-US"/>
          </a:p>
        </p:txBody>
      </p:sp>
      <p:sp>
        <p:nvSpPr>
          <p:cNvPr id="6" name="Footer Placeholder 5">
            <a:extLst>
              <a:ext uri="{FF2B5EF4-FFF2-40B4-BE49-F238E27FC236}">
                <a16:creationId xmlns:a16="http://schemas.microsoft.com/office/drawing/2014/main" id="{9D4955CB-619C-F841-97B0-439CB43B79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8AA11-78D6-B94F-837A-CFEE6CF80EDE}"/>
              </a:ext>
            </a:extLst>
          </p:cNvPr>
          <p:cNvSpPr>
            <a:spLocks noGrp="1"/>
          </p:cNvSpPr>
          <p:nvPr>
            <p:ph type="sldNum" sz="quarter" idx="12"/>
          </p:nvPr>
        </p:nvSpPr>
        <p:spPr/>
        <p:txBody>
          <a:bodyPr/>
          <a:lstStyle/>
          <a:p>
            <a:fld id="{716DDE6A-E768-E042-87B5-6C02EF67B9D0}" type="slidenum">
              <a:rPr lang="en-US" smtClean="0"/>
              <a:t>‹#›</a:t>
            </a:fld>
            <a:endParaRPr lang="en-US"/>
          </a:p>
        </p:txBody>
      </p:sp>
    </p:spTree>
    <p:extLst>
      <p:ext uri="{BB962C8B-B14F-4D97-AF65-F5344CB8AC3E}">
        <p14:creationId xmlns:p14="http://schemas.microsoft.com/office/powerpoint/2010/main" val="41631515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8F40C-E3A8-5E4B-A5D6-C9C30D38C8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27D141-1F5B-DB46-9B1C-25B979B7C79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3AE04-B98A-DF49-9D68-40104793C39C}"/>
              </a:ext>
            </a:extLst>
          </p:cNvPr>
          <p:cNvSpPr>
            <a:spLocks noGrp="1"/>
          </p:cNvSpPr>
          <p:nvPr>
            <p:ph type="dt" sz="half" idx="10"/>
          </p:nvPr>
        </p:nvSpPr>
        <p:spPr/>
        <p:txBody>
          <a:bodyPr/>
          <a:lstStyle/>
          <a:p>
            <a:fld id="{89160C53-0439-6D43-878F-C06FCFB0A737}" type="datetimeFigureOut">
              <a:rPr lang="en-US" smtClean="0"/>
              <a:t>2/11/2026</a:t>
            </a:fld>
            <a:endParaRPr lang="en-US"/>
          </a:p>
        </p:txBody>
      </p:sp>
      <p:sp>
        <p:nvSpPr>
          <p:cNvPr id="5" name="Footer Placeholder 4">
            <a:extLst>
              <a:ext uri="{FF2B5EF4-FFF2-40B4-BE49-F238E27FC236}">
                <a16:creationId xmlns:a16="http://schemas.microsoft.com/office/drawing/2014/main" id="{781B801A-B436-B649-B86D-E10BBCCD13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C484D-0A73-CF4B-982D-144BA57BC26D}"/>
              </a:ext>
            </a:extLst>
          </p:cNvPr>
          <p:cNvSpPr>
            <a:spLocks noGrp="1"/>
          </p:cNvSpPr>
          <p:nvPr>
            <p:ph type="sldNum" sz="quarter" idx="12"/>
          </p:nvPr>
        </p:nvSpPr>
        <p:spPr/>
        <p:txBody>
          <a:bodyPr/>
          <a:lstStyle/>
          <a:p>
            <a:fld id="{716DDE6A-E768-E042-87B5-6C02EF67B9D0}" type="slidenum">
              <a:rPr lang="en-US" smtClean="0"/>
              <a:t>‹#›</a:t>
            </a:fld>
            <a:endParaRPr lang="en-US"/>
          </a:p>
        </p:txBody>
      </p:sp>
    </p:spTree>
    <p:extLst>
      <p:ext uri="{BB962C8B-B14F-4D97-AF65-F5344CB8AC3E}">
        <p14:creationId xmlns:p14="http://schemas.microsoft.com/office/powerpoint/2010/main" val="37147151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E0F8A0-ECF7-4F4F-A86A-BBB7A68136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B8B1BF-2CAD-AB4A-9895-A953856E2BD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D5B93E-6A5F-7347-95C6-63C785D500CC}"/>
              </a:ext>
            </a:extLst>
          </p:cNvPr>
          <p:cNvSpPr>
            <a:spLocks noGrp="1"/>
          </p:cNvSpPr>
          <p:nvPr>
            <p:ph type="dt" sz="half" idx="10"/>
          </p:nvPr>
        </p:nvSpPr>
        <p:spPr/>
        <p:txBody>
          <a:bodyPr/>
          <a:lstStyle/>
          <a:p>
            <a:fld id="{89160C53-0439-6D43-878F-C06FCFB0A737}" type="datetimeFigureOut">
              <a:rPr lang="en-US" smtClean="0"/>
              <a:t>2/11/2026</a:t>
            </a:fld>
            <a:endParaRPr lang="en-US"/>
          </a:p>
        </p:txBody>
      </p:sp>
      <p:sp>
        <p:nvSpPr>
          <p:cNvPr id="5" name="Footer Placeholder 4">
            <a:extLst>
              <a:ext uri="{FF2B5EF4-FFF2-40B4-BE49-F238E27FC236}">
                <a16:creationId xmlns:a16="http://schemas.microsoft.com/office/drawing/2014/main" id="{A99DDB9D-46FE-CA44-8D3C-119776D927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4377F-9ADD-874A-BC10-D47F222E2EF2}"/>
              </a:ext>
            </a:extLst>
          </p:cNvPr>
          <p:cNvSpPr>
            <a:spLocks noGrp="1"/>
          </p:cNvSpPr>
          <p:nvPr>
            <p:ph type="sldNum" sz="quarter" idx="12"/>
          </p:nvPr>
        </p:nvSpPr>
        <p:spPr/>
        <p:txBody>
          <a:bodyPr/>
          <a:lstStyle/>
          <a:p>
            <a:fld id="{716DDE6A-E768-E042-87B5-6C02EF67B9D0}" type="slidenum">
              <a:rPr lang="en-US" smtClean="0"/>
              <a:t>‹#›</a:t>
            </a:fld>
            <a:endParaRPr lang="en-US"/>
          </a:p>
        </p:txBody>
      </p:sp>
    </p:spTree>
    <p:extLst>
      <p:ext uri="{BB962C8B-B14F-4D97-AF65-F5344CB8AC3E}">
        <p14:creationId xmlns:p14="http://schemas.microsoft.com/office/powerpoint/2010/main" val="3169156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
        <p:cNvGrpSpPr/>
        <p:nvPr/>
      </p:nvGrpSpPr>
      <p:grpSpPr>
        <a:xfrm>
          <a:off x="0" y="0"/>
          <a:ext cx="0" cy="0"/>
          <a:chOff x="0" y="0"/>
          <a:chExt cx="0" cy="0"/>
        </a:xfrm>
      </p:grpSpPr>
      <p:sp>
        <p:nvSpPr>
          <p:cNvPr id="16" name="Google Shape;16;p136"/>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36"/>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06154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theme" Target="../theme/theme5.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theme" Target="../theme/theme6.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63F8C9-C7B4-5D4D-9697-DE5E6784FDCD}"/>
              </a:ext>
            </a:extLst>
          </p:cNvPr>
          <p:cNvSpPr/>
          <p:nvPr userDrawn="1"/>
        </p:nvSpPr>
        <p:spPr>
          <a:xfrm>
            <a:off x="0" y="6356350"/>
            <a:ext cx="12192000" cy="501650"/>
          </a:xfrm>
          <a:prstGeom prst="rect">
            <a:avLst/>
          </a:prstGeom>
          <a:solidFill>
            <a:schemeClr val="accent1"/>
          </a:solidFill>
          <a:ln>
            <a:noFill/>
          </a:ln>
          <a:effectLst>
            <a:outerShdw blurRad="76200" dist="38100" dir="18900000" algn="b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CE7423AC-EF53-5547-99CD-C901CA141236}"/>
              </a:ext>
            </a:extLst>
          </p:cNvPr>
          <p:cNvPicPr>
            <a:picLocks noChangeAspect="1"/>
          </p:cNvPicPr>
          <p:nvPr userDrawn="1"/>
        </p:nvPicPr>
        <p:blipFill>
          <a:blip r:embed="rId10"/>
          <a:stretch>
            <a:fillRect/>
          </a:stretch>
        </p:blipFill>
        <p:spPr>
          <a:xfrm>
            <a:off x="9864677" y="5763325"/>
            <a:ext cx="2044388" cy="414946"/>
          </a:xfrm>
          <a:prstGeom prst="rect">
            <a:avLst/>
          </a:prstGeom>
        </p:spPr>
      </p:pic>
      <p:sp>
        <p:nvSpPr>
          <p:cNvPr id="12" name="Slide Number Placeholder 5">
            <a:extLst>
              <a:ext uri="{FF2B5EF4-FFF2-40B4-BE49-F238E27FC236}">
                <a16:creationId xmlns:a16="http://schemas.microsoft.com/office/drawing/2014/main" id="{48B75511-5D49-A04E-AAC0-107EF47500B6}"/>
              </a:ext>
            </a:extLst>
          </p:cNvPr>
          <p:cNvSpPr txBox="1">
            <a:spLocks/>
          </p:cNvSpPr>
          <p:nvPr userDrawn="1"/>
        </p:nvSpPr>
        <p:spPr>
          <a:xfrm>
            <a:off x="6035040" y="6470375"/>
            <a:ext cx="5874024" cy="251101"/>
          </a:xfrm>
          <a:prstGeom prst="rect">
            <a:avLst/>
          </a:prstGeom>
        </p:spPr>
        <p:txBody>
          <a:bodyPr vert="horz" lIns="91440" tIns="45720" rIns="0" bIns="45720" rtlCol="0" anchor="ctr"/>
          <a:lstStyle>
            <a:defPPr>
              <a:defRPr lang="en-US"/>
            </a:defPPr>
            <a:lvl1pPr marL="0" algn="r" defTabSz="457200" rtl="0" eaLnBrk="1" latinLnBrk="0" hangingPunct="1">
              <a:defRPr sz="1000" b="1"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b="0" dirty="0">
                <a:solidFill>
                  <a:schemeClr val="bg1">
                    <a:alpha val="35000"/>
                  </a:schemeClr>
                </a:solidFill>
              </a:rPr>
              <a:t>©2019 Michigan Institute for Care Management &amp; Transformation. All rights reserved.</a:t>
            </a:r>
          </a:p>
        </p:txBody>
      </p:sp>
      <p:pic>
        <p:nvPicPr>
          <p:cNvPr id="13" name="Picture 12">
            <a:extLst>
              <a:ext uri="{FF2B5EF4-FFF2-40B4-BE49-F238E27FC236}">
                <a16:creationId xmlns:a16="http://schemas.microsoft.com/office/drawing/2014/main" id="{65F94D5C-A319-2A47-924A-2A7B2A43DC8A}"/>
              </a:ext>
            </a:extLst>
          </p:cNvPr>
          <p:cNvPicPr>
            <a:picLocks noChangeAspect="1"/>
          </p:cNvPicPr>
          <p:nvPr userDrawn="1"/>
        </p:nvPicPr>
        <p:blipFill>
          <a:blip r:embed="rId11">
            <a:alphaModFix amt="25000"/>
          </a:blip>
          <a:stretch>
            <a:fillRect/>
          </a:stretch>
        </p:blipFill>
        <p:spPr>
          <a:xfrm>
            <a:off x="299500" y="6406046"/>
            <a:ext cx="510257" cy="381174"/>
          </a:xfrm>
          <a:prstGeom prst="rect">
            <a:avLst/>
          </a:prstGeom>
        </p:spPr>
      </p:pic>
      <p:sp>
        <p:nvSpPr>
          <p:cNvPr id="2" name="Slide Number Placeholder 1">
            <a:extLst>
              <a:ext uri="{FF2B5EF4-FFF2-40B4-BE49-F238E27FC236}">
                <a16:creationId xmlns:a16="http://schemas.microsoft.com/office/drawing/2014/main" id="{BAD79873-AA22-724D-A9BC-AB3452298B93}"/>
              </a:ext>
            </a:extLst>
          </p:cNvPr>
          <p:cNvSpPr>
            <a:spLocks noGrp="1"/>
          </p:cNvSpPr>
          <p:nvPr>
            <p:ph type="sldNum" sz="quarter" idx="4"/>
          </p:nvPr>
        </p:nvSpPr>
        <p:spPr>
          <a:xfrm>
            <a:off x="299500" y="5944845"/>
            <a:ext cx="510257" cy="365125"/>
          </a:xfrm>
          <a:prstGeom prst="rect">
            <a:avLst/>
          </a:prstGeom>
        </p:spPr>
        <p:txBody>
          <a:bodyPr vert="horz" lIns="0" tIns="45720" rIns="0" bIns="45720" rtlCol="0" anchor="ctr"/>
          <a:lstStyle>
            <a:lvl1pPr algn="ctr">
              <a:defRPr sz="1000" b="0">
                <a:solidFill>
                  <a:schemeClr val="tx1">
                    <a:tint val="75000"/>
                  </a:schemeClr>
                </a:solidFill>
              </a:defRPr>
            </a:lvl1pPr>
          </a:lstStyle>
          <a:p>
            <a:fld id="{CDEE2E87-D6C2-FE49-99B2-4600C721DDD0}" type="slidenum">
              <a:rPr lang="en-US" smtClean="0"/>
              <a:pPr/>
              <a:t>‹#›</a:t>
            </a:fld>
            <a:endParaRPr lang="en-US" dirty="0"/>
          </a:p>
        </p:txBody>
      </p:sp>
    </p:spTree>
    <p:extLst>
      <p:ext uri="{BB962C8B-B14F-4D97-AF65-F5344CB8AC3E}">
        <p14:creationId xmlns:p14="http://schemas.microsoft.com/office/powerpoint/2010/main" val="23832853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Introduction to Team-Based Care Revised 7.2021</a:t>
            </a:r>
            <a:endParaRPr/>
          </a:p>
        </p:txBody>
      </p:sp>
      <p:sp>
        <p:nvSpPr>
          <p:cNvPr id="13" name="Google Shape;13;p1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29812060"/>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hf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dirty="0"/>
          </a:p>
        </p:txBody>
      </p:sp>
      <p:sp>
        <p:nvSpPr>
          <p:cNvPr id="54" name="Google Shape;54;p1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r>
              <a:rPr lang="en-US" dirty="0"/>
              <a:t>Specialist Team-BasedCare V1 20210305</a:t>
            </a:r>
            <a:endParaRPr dirty="0"/>
          </a:p>
        </p:txBody>
      </p:sp>
      <p:sp>
        <p:nvSpPr>
          <p:cNvPr id="55" name="Google Shape;55;p1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605336295"/>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9" r:id="rId3"/>
    <p:sldLayoutId id="2147483690" r:id="rId4"/>
    <p:sldLayoutId id="2147483691" r:id="rId5"/>
    <p:sldLayoutId id="2147483692" r:id="rId6"/>
    <p:sldLayoutId id="2147483693" r:id="rId7"/>
    <p:sldLayoutId id="2147483694" r:id="rId8"/>
    <p:sldLayoutId id="2147483695" r:id="rId9"/>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Introduction to Team-Based Care Revised 1.2022</a:t>
            </a:r>
            <a:endParaRPr/>
          </a:p>
        </p:txBody>
      </p:sp>
      <p:sp>
        <p:nvSpPr>
          <p:cNvPr id="13" name="Google Shape;13;p1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Introduction to Team-Based Care Revised 1.2022</a:t>
            </a:r>
            <a:endParaRPr/>
          </a:p>
        </p:txBody>
      </p:sp>
      <p:sp>
        <p:nvSpPr>
          <p:cNvPr id="14" name="Google Shape;14;p1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94844420"/>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3" r:id="rId4"/>
    <p:sldLayoutId id="2147483715" r:id="rId5"/>
    <p:sldLayoutId id="2147483716" r:id="rId6"/>
    <p:sldLayoutId id="2147483718" r:id="rId7"/>
    <p:sldLayoutId id="2147483719" r:id="rId8"/>
    <p:sldLayoutId id="2147483720" r:id="rId9"/>
    <p:sldLayoutId id="2147483721" r:id="rId10"/>
    <p:sldLayoutId id="2147483722" r:id="rId11"/>
    <p:sldLayoutId id="2147483723" r:id="rId12"/>
  </p:sldLayoutIdLst>
  <p:hf sldNum="0"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Intro to Team-Based Care V5 20201014</a:t>
            </a:r>
            <a:endParaRPr/>
          </a:p>
        </p:txBody>
      </p:sp>
      <p:sp>
        <p:nvSpPr>
          <p:cNvPr id="14" name="Google Shape;14;p1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85688037"/>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dirty="0"/>
              <a:t>Introduction to Team-Based Care Revised 4.2023</a:t>
            </a:r>
            <a:endParaRPr dirty="0"/>
          </a:p>
        </p:txBody>
      </p:sp>
      <p:sp>
        <p:nvSpPr>
          <p:cNvPr id="13" name="Google Shape;13;p1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dirty="0"/>
              <a:t>Introduction to Team-Based Care Revised 4.2023</a:t>
            </a:r>
            <a:endParaRPr dirty="0"/>
          </a:p>
        </p:txBody>
      </p:sp>
      <p:sp>
        <p:nvSpPr>
          <p:cNvPr id="14" name="Google Shape;14;p1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09123975"/>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Lst>
  <p:hf sldNum="0"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8FC374-7830-4943-8783-7B86788EDE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12D8F4-5162-8648-8DC4-6FA2FB65BA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97A644-54B9-FC4A-B4E4-6D72537822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160C53-0439-6D43-878F-C06FCFB0A737}" type="datetimeFigureOut">
              <a:rPr lang="en-US" smtClean="0"/>
              <a:t>2/11/2026</a:t>
            </a:fld>
            <a:endParaRPr lang="en-US"/>
          </a:p>
        </p:txBody>
      </p:sp>
      <p:sp>
        <p:nvSpPr>
          <p:cNvPr id="5" name="Footer Placeholder 4">
            <a:extLst>
              <a:ext uri="{FF2B5EF4-FFF2-40B4-BE49-F238E27FC236}">
                <a16:creationId xmlns:a16="http://schemas.microsoft.com/office/drawing/2014/main" id="{1CF4389D-300C-3340-9F41-5F01F5100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014562-1E9D-CA48-BDAE-9403713AEF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DDE6A-E768-E042-87B5-6C02EF67B9D0}" type="slidenum">
              <a:rPr lang="en-US" smtClean="0"/>
              <a:t>‹#›</a:t>
            </a:fld>
            <a:endParaRPr lang="en-US"/>
          </a:p>
        </p:txBody>
      </p:sp>
    </p:spTree>
    <p:extLst>
      <p:ext uri="{BB962C8B-B14F-4D97-AF65-F5344CB8AC3E}">
        <p14:creationId xmlns:p14="http://schemas.microsoft.com/office/powerpoint/2010/main" val="253006495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hyperlink" Target="https://vimeo.com/490830537/c5004a5995" TargetMode="External"/><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media" Target="../media/media3.mp4"/><Relationship Id="rId7" Type="http://schemas.openxmlformats.org/officeDocument/2006/relationships/image" Target="../media/image4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1.xml"/><Relationship Id="rId5" Type="http://schemas.openxmlformats.org/officeDocument/2006/relationships/slideLayout" Target="../slideLayouts/slideLayout79.xml"/><Relationship Id="rId4" Type="http://schemas.openxmlformats.org/officeDocument/2006/relationships/video" Target="../media/media3.mp4"/></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0.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micmt-cares.org/pdcm-reference-materials"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hyperlink" Target="mailto:micmt-requests@med.umich.edu"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3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flickr.com/photos/sixteenmilesofstring/3509978889" TargetMode="External"/><Relationship Id="rId2" Type="http://schemas.openxmlformats.org/officeDocument/2006/relationships/image" Target="../media/image51.jpg"/><Relationship Id="rId1" Type="http://schemas.openxmlformats.org/officeDocument/2006/relationships/slideLayout" Target="../slideLayouts/slideLayout10.xml"/><Relationship Id="rId4" Type="http://schemas.openxmlformats.org/officeDocument/2006/relationships/hyperlink" Target="https://creativecommons.org/licenses/by/3.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hyperlink" Target="https://blogs.lse.ac.uk/usappblog/2014/11/06/those-states-that-have-recovered-the-revenue-lost-during-the-great-recession-have-done-so-due-to-factors-largely-beyond-their-control/" TargetMode="External"/><Relationship Id="rId2" Type="http://schemas.openxmlformats.org/officeDocument/2006/relationships/image" Target="../media/image52.jp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3" Type="http://schemas.openxmlformats.org/officeDocument/2006/relationships/hyperlink" Target="https://micmt-cares.org/" TargetMode="External"/><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s://pcmh.ahrq.gov/page/creating-patient-centered-team-based-primary-care" TargetMode="External"/><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hyperlink" Target="https://pcmh.ahrq.gov/page/creating-patient-centered-team-based-primary-care" TargetMode="External"/><Relationship Id="rId2" Type="http://schemas.openxmlformats.org/officeDocument/2006/relationships/notesSlide" Target="../notesSlides/notesSlide6.xml"/><Relationship Id="rId1" Type="http://schemas.openxmlformats.org/officeDocument/2006/relationships/slideLayout" Target="../slideLayouts/slideLayout44.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diagramData" Target="../diagrams/data1.xml"/><Relationship Id="rId21" Type="http://schemas.openxmlformats.org/officeDocument/2006/relationships/image" Target="../media/image19.svg"/><Relationship Id="rId34" Type="http://schemas.openxmlformats.org/officeDocument/2006/relationships/image" Target="../media/image32.png"/><Relationship Id="rId7" Type="http://schemas.microsoft.com/office/2007/relationships/diagramDrawing" Target="../diagrams/drawing1.xml"/><Relationship Id="rId12" Type="http://schemas.openxmlformats.org/officeDocument/2006/relationships/image" Target="../media/image10.png"/><Relationship Id="rId17" Type="http://schemas.openxmlformats.org/officeDocument/2006/relationships/image" Target="../media/image15.svg"/><Relationship Id="rId25" Type="http://schemas.openxmlformats.org/officeDocument/2006/relationships/image" Target="../media/image23.svg"/><Relationship Id="rId33" Type="http://schemas.openxmlformats.org/officeDocument/2006/relationships/image" Target="../media/image31.svg"/><Relationship Id="rId2" Type="http://schemas.openxmlformats.org/officeDocument/2006/relationships/notesSlide" Target="../notesSlides/notesSlide7.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svg"/><Relationship Id="rId1" Type="http://schemas.openxmlformats.org/officeDocument/2006/relationships/slideLayout" Target="../slideLayouts/slideLayout24.xml"/><Relationship Id="rId6" Type="http://schemas.openxmlformats.org/officeDocument/2006/relationships/diagramColors" Target="../diagrams/colors1.xml"/><Relationship Id="rId11" Type="http://schemas.openxmlformats.org/officeDocument/2006/relationships/image" Target="../media/image9.svg"/><Relationship Id="rId24" Type="http://schemas.openxmlformats.org/officeDocument/2006/relationships/image" Target="../media/image22.png"/><Relationship Id="rId32" Type="http://schemas.openxmlformats.org/officeDocument/2006/relationships/image" Target="../media/image30.png"/><Relationship Id="rId5" Type="http://schemas.openxmlformats.org/officeDocument/2006/relationships/diagramQuickStyle" Target="../diagrams/quickStyle1.xml"/><Relationship Id="rId15" Type="http://schemas.openxmlformats.org/officeDocument/2006/relationships/image" Target="../media/image13.svg"/><Relationship Id="rId23" Type="http://schemas.openxmlformats.org/officeDocument/2006/relationships/image" Target="../media/image21.sv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svg"/><Relationship Id="rId31" Type="http://schemas.openxmlformats.org/officeDocument/2006/relationships/image" Target="../media/image29.svg"/><Relationship Id="rId4" Type="http://schemas.openxmlformats.org/officeDocument/2006/relationships/diagramLayout" Target="../diagrams/layout1.xml"/><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svg"/><Relationship Id="rId30" Type="http://schemas.openxmlformats.org/officeDocument/2006/relationships/image" Target="../media/image28.png"/><Relationship Id="rId35" Type="http://schemas.openxmlformats.org/officeDocument/2006/relationships/image" Target="../media/image33.svg"/><Relationship Id="rId8"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CFEDB2-8D7D-D83A-C62F-A47A9C72B64D}"/>
              </a:ext>
            </a:extLst>
          </p:cNvPr>
          <p:cNvSpPr>
            <a:spLocks noGrp="1"/>
          </p:cNvSpPr>
          <p:nvPr>
            <p:ph type="ctrTitle"/>
          </p:nvPr>
        </p:nvSpPr>
        <p:spPr>
          <a:xfrm>
            <a:off x="1000897" y="1659238"/>
            <a:ext cx="10643512" cy="2387600"/>
          </a:xfrm>
        </p:spPr>
        <p:txBody>
          <a:bodyPr wrap="square" anchor="b">
            <a:normAutofit fontScale="90000"/>
          </a:bodyPr>
          <a:lstStyle/>
          <a:p>
            <a:r>
              <a:rPr lang="en-US" b="1" dirty="0"/>
              <a:t>The Benefits of Team-Based Care </a:t>
            </a:r>
            <a:br>
              <a:rPr lang="en-US" b="1" dirty="0"/>
            </a:br>
            <a:r>
              <a:rPr lang="en-US" b="1" dirty="0"/>
              <a:t>in a Clinical Practice</a:t>
            </a:r>
            <a:br>
              <a:rPr lang="en-US" b="1" dirty="0"/>
            </a:br>
            <a:endParaRPr lang="en-US" b="1" dirty="0"/>
          </a:p>
        </p:txBody>
      </p:sp>
      <p:sp>
        <p:nvSpPr>
          <p:cNvPr id="20" name="Slide Number Placeholder 4">
            <a:extLst>
              <a:ext uri="{FF2B5EF4-FFF2-40B4-BE49-F238E27FC236}">
                <a16:creationId xmlns:a16="http://schemas.microsoft.com/office/drawing/2014/main" id="{6D9FF2BF-1A76-00D7-05C9-C31F4F8C9D78}"/>
              </a:ext>
            </a:extLst>
          </p:cNvPr>
          <p:cNvSpPr>
            <a:spLocks noGrp="1"/>
          </p:cNvSpPr>
          <p:nvPr>
            <p:ph type="sldNum" idx="12"/>
          </p:nvPr>
        </p:nvSpPr>
        <p:spPr>
          <a:xfrm>
            <a:off x="8610600" y="6356350"/>
            <a:ext cx="2743200" cy="365125"/>
          </a:xfrm>
        </p:spPr>
        <p:txBody>
          <a:bodyPr/>
          <a:lstStyle/>
          <a:p>
            <a:pPr marL="0" lvl="0" indent="0" algn="r" rtl="0">
              <a:spcBef>
                <a:spcPts val="0"/>
              </a:spcBef>
              <a:spcAft>
                <a:spcPts val="600"/>
              </a:spcAft>
              <a:buNone/>
            </a:pPr>
            <a:fld id="{00000000-1234-1234-1234-123412341234}" type="slidenum">
              <a:rPr lang="en-US"/>
              <a:pPr marL="0" lvl="0" indent="0" algn="r" rtl="0">
                <a:spcBef>
                  <a:spcPts val="0"/>
                </a:spcBef>
                <a:spcAft>
                  <a:spcPts val="600"/>
                </a:spcAft>
                <a:buNone/>
              </a:pPr>
              <a:t>1</a:t>
            </a:fld>
            <a:endParaRPr lang="en-US"/>
          </a:p>
        </p:txBody>
      </p:sp>
      <p:sp>
        <p:nvSpPr>
          <p:cNvPr id="5" name="Slide Number Placeholder 4" hidden="1">
            <a:extLst>
              <a:ext uri="{FF2B5EF4-FFF2-40B4-BE49-F238E27FC236}">
                <a16:creationId xmlns:a16="http://schemas.microsoft.com/office/drawing/2014/main" id="{2EC969CC-574B-128E-8C2D-0F3171808B74}"/>
              </a:ext>
            </a:extLst>
          </p:cNvPr>
          <p:cNvSpPr>
            <a:spLocks noGrp="1"/>
          </p:cNvSpPr>
          <p:nvPr>
            <p:ph type="sldNum" idx="4294967295"/>
          </p:nvPr>
        </p:nvSpPr>
        <p:spPr>
          <a:xfrm>
            <a:off x="8610600" y="6356350"/>
            <a:ext cx="2743200" cy="365125"/>
          </a:xfrm>
        </p:spPr>
        <p:txBody>
          <a:bodyPr wrap="square" anchor="ct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1</a:t>
            </a:fld>
            <a:endParaRPr lang="en-US"/>
          </a:p>
        </p:txBody>
      </p:sp>
      <p:pic>
        <p:nvPicPr>
          <p:cNvPr id="9" name="Picture 8" descr="A close-up of a hand">
            <a:extLst>
              <a:ext uri="{FF2B5EF4-FFF2-40B4-BE49-F238E27FC236}">
                <a16:creationId xmlns:a16="http://schemas.microsoft.com/office/drawing/2014/main" id="{CC06542B-6E80-485B-6987-83256D76D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5084" y="3429000"/>
            <a:ext cx="8575137" cy="3052767"/>
          </a:xfrm>
          <a:prstGeom prst="rect">
            <a:avLst/>
          </a:prstGeom>
        </p:spPr>
      </p:pic>
    </p:spTree>
    <p:extLst>
      <p:ext uri="{BB962C8B-B14F-4D97-AF65-F5344CB8AC3E}">
        <p14:creationId xmlns:p14="http://schemas.microsoft.com/office/powerpoint/2010/main" val="3017534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22" y="136524"/>
            <a:ext cx="10542699" cy="1465740"/>
          </a:xfrm>
        </p:spPr>
        <p:txBody>
          <a:bodyPr/>
          <a:lstStyle/>
          <a:p>
            <a:pPr algn="ctr"/>
            <a:r>
              <a:rPr lang="en-US" sz="4800" b="1" dirty="0"/>
              <a:t>Advantages of Team-Based Care:</a:t>
            </a:r>
            <a:br>
              <a:rPr lang="en-US" sz="4800" b="1" dirty="0"/>
            </a:br>
            <a:r>
              <a:rPr lang="en-US" sz="4800" b="1" dirty="0"/>
              <a:t>Patient &amp; Provider Experience</a:t>
            </a:r>
          </a:p>
        </p:txBody>
      </p:sp>
      <p:sp>
        <p:nvSpPr>
          <p:cNvPr id="4" name="Text Placeholder 3"/>
          <p:cNvSpPr>
            <a:spLocks noGrp="1"/>
          </p:cNvSpPr>
          <p:nvPr>
            <p:ph type="body" idx="2"/>
          </p:nvPr>
        </p:nvSpPr>
        <p:spPr>
          <a:xfrm>
            <a:off x="4016877" y="2497820"/>
            <a:ext cx="7178244" cy="1998793"/>
          </a:xfrm>
        </p:spPr>
        <p:txBody>
          <a:bodyPr/>
          <a:lstStyle/>
          <a:p>
            <a:pPr marL="186262" indent="0">
              <a:buNone/>
            </a:pPr>
            <a:r>
              <a:rPr lang="en-US" dirty="0"/>
              <a:t>This video features Anthony W. Clarke, MD from Health Centers Detroit </a:t>
            </a:r>
            <a:r>
              <a:rPr lang="en-US" dirty="0">
                <a:hlinkClick r:id="rId3"/>
              </a:rPr>
              <a:t>describing how having a team</a:t>
            </a:r>
            <a:r>
              <a:rPr lang="en-US" dirty="0"/>
              <a:t> helps him provide better care to his patients.</a:t>
            </a:r>
          </a:p>
        </p:txBody>
      </p:sp>
      <p:sp>
        <p:nvSpPr>
          <p:cNvPr id="8" name="Slide Number Placeholder 7"/>
          <p:cNvSpPr>
            <a:spLocks noGrp="1"/>
          </p:cNvSpPr>
          <p:nvPr>
            <p:ph type="sldNum" idx="12"/>
          </p:nvPr>
        </p:nvSpPr>
        <p:spPr/>
        <p:txBody>
          <a:bodyPr/>
          <a:lstStyle/>
          <a:p>
            <a:pPr defTabSz="1219170"/>
            <a:fld id="{00000000-1234-1234-1234-123412341234}" type="slidenum">
              <a:rPr lang="en" kern="0"/>
              <a:pPr defTabSz="1219170"/>
              <a:t>10</a:t>
            </a:fld>
            <a:endParaRPr lang="en" kern="0"/>
          </a:p>
        </p:txBody>
      </p:sp>
      <p:pic>
        <p:nvPicPr>
          <p:cNvPr id="7" name="Picture 6"/>
          <p:cNvPicPr>
            <a:picLocks noChangeAspect="1"/>
          </p:cNvPicPr>
          <p:nvPr/>
        </p:nvPicPr>
        <p:blipFill rotWithShape="1">
          <a:blip r:embed="rId4"/>
          <a:srcRect b="12110"/>
          <a:stretch/>
        </p:blipFill>
        <p:spPr>
          <a:xfrm>
            <a:off x="652422" y="2231026"/>
            <a:ext cx="3267635" cy="4307887"/>
          </a:xfrm>
          <a:prstGeom prst="rect">
            <a:avLst/>
          </a:prstGeom>
        </p:spPr>
      </p:pic>
    </p:spTree>
    <p:extLst>
      <p:ext uri="{BB962C8B-B14F-4D97-AF65-F5344CB8AC3E}">
        <p14:creationId xmlns:p14="http://schemas.microsoft.com/office/powerpoint/2010/main" val="1937944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38402E8-C7EB-DB39-BE02-D64A62EDA91F}"/>
              </a:ext>
            </a:extLst>
          </p:cNvPr>
          <p:cNvSpPr>
            <a:spLocks noGrp="1"/>
          </p:cNvSpPr>
          <p:nvPr>
            <p:ph type="title"/>
          </p:nvPr>
        </p:nvSpPr>
        <p:spPr>
          <a:xfrm>
            <a:off x="419100" y="557189"/>
            <a:ext cx="4255008" cy="5567891"/>
          </a:xfrm>
        </p:spPr>
        <p:txBody>
          <a:bodyPr vert="horz" lIns="91440" tIns="45720" rIns="91440" bIns="45720" rtlCol="0">
            <a:normAutofit/>
          </a:bodyPr>
          <a:lstStyle/>
          <a:p>
            <a:pPr algn="ctr"/>
            <a:r>
              <a:rPr lang="en-US" sz="5200" b="1" kern="1200" dirty="0">
                <a:latin typeface="+mn-lt"/>
                <a:ea typeface="+mj-ea"/>
                <a:cs typeface="+mj-cs"/>
              </a:rPr>
              <a:t>Advantages of Team-Based Care:</a:t>
            </a:r>
            <a:br>
              <a:rPr lang="en-US" sz="5200" b="1" kern="1200" dirty="0">
                <a:latin typeface="+mn-lt"/>
                <a:ea typeface="+mj-ea"/>
                <a:cs typeface="+mj-cs"/>
              </a:rPr>
            </a:br>
            <a:r>
              <a:rPr lang="en-US" sz="5200" b="1" kern="1200" dirty="0">
                <a:latin typeface="+mn-lt"/>
                <a:ea typeface="+mj-ea"/>
                <a:cs typeface="+mj-cs"/>
              </a:rPr>
              <a:t>Why Do it?</a:t>
            </a:r>
          </a:p>
        </p:txBody>
      </p:sp>
      <p:graphicFrame>
        <p:nvGraphicFramePr>
          <p:cNvPr id="5" name="Content Placeholder 2">
            <a:extLst>
              <a:ext uri="{FF2B5EF4-FFF2-40B4-BE49-F238E27FC236}">
                <a16:creationId xmlns:a16="http://schemas.microsoft.com/office/drawing/2014/main" id="{0B52E8F5-D05B-9978-7146-D9191DE40AF4}"/>
              </a:ext>
            </a:extLst>
          </p:cNvPr>
          <p:cNvGraphicFramePr>
            <a:graphicFrameLocks noGrp="1"/>
          </p:cNvGraphicFramePr>
          <p:nvPr>
            <p:ph idx="1"/>
            <p:extLst>
              <p:ext uri="{D42A27DB-BD31-4B8C-83A1-F6EECF244321}">
                <p14:modId xmlns:p14="http://schemas.microsoft.com/office/powerpoint/2010/main" val="3329235873"/>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2035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42E96A-E887-3B19-EA06-0C4D05517A05}"/>
              </a:ext>
            </a:extLst>
          </p:cNvPr>
          <p:cNvSpPr>
            <a:spLocks noGrp="1"/>
          </p:cNvSpPr>
          <p:nvPr>
            <p:ph type="title"/>
          </p:nvPr>
        </p:nvSpPr>
        <p:spPr>
          <a:xfrm>
            <a:off x="233680" y="365125"/>
            <a:ext cx="11379200" cy="1047115"/>
          </a:xfrm>
        </p:spPr>
        <p:txBody>
          <a:bodyPr>
            <a:noAutofit/>
          </a:bodyPr>
          <a:lstStyle/>
          <a:p>
            <a:pPr algn="ctr"/>
            <a:r>
              <a:rPr lang="en-US" sz="4000" b="1" kern="0" dirty="0">
                <a:latin typeface="+mn-lt"/>
              </a:rPr>
              <a:t>Advantages of Team-Based Care: </a:t>
            </a:r>
            <a:br>
              <a:rPr lang="en-US" sz="4000" b="1" kern="0" dirty="0">
                <a:latin typeface="+mn-lt"/>
              </a:rPr>
            </a:br>
            <a:r>
              <a:rPr lang="en-US" sz="4000" b="1" kern="0" dirty="0">
                <a:latin typeface="+mn-lt"/>
              </a:rPr>
              <a:t>Patient &amp; Provider Experience</a:t>
            </a:r>
            <a:br>
              <a:rPr lang="en-US" sz="3600" b="1" kern="0" dirty="0"/>
            </a:br>
            <a:endParaRPr lang="en-US" sz="3600" dirty="0"/>
          </a:p>
        </p:txBody>
      </p:sp>
      <p:sp>
        <p:nvSpPr>
          <p:cNvPr id="5" name="Text Placeholder 4">
            <a:extLst>
              <a:ext uri="{FF2B5EF4-FFF2-40B4-BE49-F238E27FC236}">
                <a16:creationId xmlns:a16="http://schemas.microsoft.com/office/drawing/2014/main" id="{168124C4-3174-636E-21DD-E8592A8D7DB5}"/>
              </a:ext>
            </a:extLst>
          </p:cNvPr>
          <p:cNvSpPr>
            <a:spLocks noGrp="1"/>
          </p:cNvSpPr>
          <p:nvPr>
            <p:ph type="body" idx="1"/>
          </p:nvPr>
        </p:nvSpPr>
        <p:spPr>
          <a:xfrm>
            <a:off x="440319" y="1965642"/>
            <a:ext cx="5157787" cy="649812"/>
          </a:xfrm>
        </p:spPr>
        <p:txBody>
          <a:bodyPr>
            <a:normAutofit fontScale="92500" lnSpcReduction="20000"/>
          </a:bodyPr>
          <a:lstStyle/>
          <a:p>
            <a:pPr algn="ctr"/>
            <a:r>
              <a:rPr lang="en-US" dirty="0">
                <a:latin typeface="Calibri" panose="020F0502020204030204" pitchFamily="34" charset="0"/>
                <a:cs typeface="Calibri" panose="020F0502020204030204" pitchFamily="34" charset="0"/>
              </a:rPr>
              <a:t>Discuss how care management has affected your quality</a:t>
            </a:r>
          </a:p>
          <a:p>
            <a:endParaRPr lang="en-US" dirty="0"/>
          </a:p>
        </p:txBody>
      </p:sp>
      <p:sp>
        <p:nvSpPr>
          <p:cNvPr id="7" name="Text Placeholder 6">
            <a:extLst>
              <a:ext uri="{FF2B5EF4-FFF2-40B4-BE49-F238E27FC236}">
                <a16:creationId xmlns:a16="http://schemas.microsoft.com/office/drawing/2014/main" id="{731C3964-42E4-7742-590C-61777D96BE4E}"/>
              </a:ext>
            </a:extLst>
          </p:cNvPr>
          <p:cNvSpPr>
            <a:spLocks noGrp="1"/>
          </p:cNvSpPr>
          <p:nvPr>
            <p:ph type="body" sz="quarter" idx="3"/>
          </p:nvPr>
        </p:nvSpPr>
        <p:spPr>
          <a:xfrm>
            <a:off x="6648995" y="1982738"/>
            <a:ext cx="5183188" cy="823912"/>
          </a:xfrm>
        </p:spPr>
        <p:txBody>
          <a:bodyPr>
            <a:normAutofit fontScale="92500" lnSpcReduction="20000"/>
          </a:bodyPr>
          <a:lstStyle/>
          <a:p>
            <a:pPr algn="ctr"/>
            <a:r>
              <a:rPr lang="en-US" dirty="0"/>
              <a:t>Discuss how care team members’ billing has affected patient care and financial opportunities </a:t>
            </a:r>
          </a:p>
          <a:p>
            <a:endParaRPr lang="en-US" dirty="0"/>
          </a:p>
        </p:txBody>
      </p:sp>
      <p:pic>
        <p:nvPicPr>
          <p:cNvPr id="9" name="Quality_and_Problem_Focused_Visit_(Basic_Small_-_WEB_MBL_(H264_400))">
            <a:hlinkClick r:id="" action="ppaction://media"/>
            <a:extLst>
              <a:ext uri="{FF2B5EF4-FFF2-40B4-BE49-F238E27FC236}">
                <a16:creationId xmlns:a16="http://schemas.microsoft.com/office/drawing/2014/main" id="{95DB3DCB-F3CE-5836-790E-5F178B60C7AF}"/>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7"/>
          <a:srcRect l="7319" t="-5935" r="11182" b="1032"/>
          <a:stretch>
            <a:fillRect/>
          </a:stretch>
        </p:blipFill>
        <p:spPr>
          <a:xfrm>
            <a:off x="708591" y="2394694"/>
            <a:ext cx="4899685" cy="3547532"/>
          </a:xfrm>
          <a:prstGeom prst="rect">
            <a:avLst/>
          </a:prstGeom>
        </p:spPr>
      </p:pic>
      <p:sp>
        <p:nvSpPr>
          <p:cNvPr id="12" name="TextBox 11">
            <a:extLst>
              <a:ext uri="{FF2B5EF4-FFF2-40B4-BE49-F238E27FC236}">
                <a16:creationId xmlns:a16="http://schemas.microsoft.com/office/drawing/2014/main" id="{700CD2AF-34C0-A310-13BF-F16161FB6BF3}"/>
              </a:ext>
            </a:extLst>
          </p:cNvPr>
          <p:cNvSpPr txBox="1"/>
          <p:nvPr/>
        </p:nvSpPr>
        <p:spPr>
          <a:xfrm>
            <a:off x="3566160" y="6397675"/>
            <a:ext cx="6096000" cy="646331"/>
          </a:xfrm>
          <a:prstGeom prst="rect">
            <a:avLst/>
          </a:prstGeom>
          <a:noFill/>
        </p:spPr>
        <p:txBody>
          <a:bodyPr wrap="square">
            <a:spAutoFit/>
          </a:bodyPr>
          <a:lstStyle/>
          <a:p>
            <a:r>
              <a:rPr lang="en-US" sz="1800" b="1" i="1" dirty="0"/>
              <a:t>Dr. Renny Abraham, Clarkston Medical Group </a:t>
            </a:r>
            <a:br>
              <a:rPr lang="en-US" sz="1800" b="1" i="1" dirty="0"/>
            </a:br>
            <a:endParaRPr lang="en-US" i="1" dirty="0"/>
          </a:p>
        </p:txBody>
      </p:sp>
      <p:pic>
        <p:nvPicPr>
          <p:cNvPr id="15" name="Trust-Financial_(Edit_2)_(Basic_Small_-_WEB_MBL_(H264_600))">
            <a:hlinkClick r:id="" action="ppaction://media"/>
            <a:extLst>
              <a:ext uri="{FF2B5EF4-FFF2-40B4-BE49-F238E27FC236}">
                <a16:creationId xmlns:a16="http://schemas.microsoft.com/office/drawing/2014/main" id="{F53F7A3F-4B6F-5852-CFE8-266D41DF9EE0}"/>
              </a:ext>
            </a:extLst>
          </p:cNvPr>
          <p:cNvPicPr>
            <a:picLocks noGrp="1" noChangeAspect="1"/>
          </p:cNvPicPr>
          <p:nvPr>
            <p:ph sz="quarter" idx="4"/>
            <a:videoFile r:link="rId4"/>
            <p:extLst>
              <p:ext uri="{DAA4B4D4-6D71-4841-9C94-3DE7FCFB9230}">
                <p14:media xmlns:p14="http://schemas.microsoft.com/office/powerpoint/2010/main" r:embed="rId3"/>
              </p:ext>
            </p:extLst>
          </p:nvPr>
        </p:nvPicPr>
        <p:blipFill>
          <a:blip r:embed="rId8"/>
          <a:srcRect l="10224" r="13914"/>
          <a:stretch>
            <a:fillRect/>
          </a:stretch>
        </p:blipFill>
        <p:spPr>
          <a:xfrm>
            <a:off x="6997769" y="2615454"/>
            <a:ext cx="4485640" cy="3326772"/>
          </a:xfrm>
        </p:spPr>
      </p:pic>
      <p:sp>
        <p:nvSpPr>
          <p:cNvPr id="17" name="TextBox 16">
            <a:extLst>
              <a:ext uri="{FF2B5EF4-FFF2-40B4-BE49-F238E27FC236}">
                <a16:creationId xmlns:a16="http://schemas.microsoft.com/office/drawing/2014/main" id="{7E60F3C6-9C40-F408-050A-1DF160F787FA}"/>
              </a:ext>
            </a:extLst>
          </p:cNvPr>
          <p:cNvSpPr txBox="1"/>
          <p:nvPr/>
        </p:nvSpPr>
        <p:spPr>
          <a:xfrm>
            <a:off x="708591" y="5572894"/>
            <a:ext cx="1394529" cy="313586"/>
          </a:xfrm>
          <a:prstGeom prst="rect">
            <a:avLst/>
          </a:prstGeom>
          <a:solidFill>
            <a:schemeClr val="tx1"/>
          </a:solidFill>
          <a:ln>
            <a:solidFill>
              <a:schemeClr val="tx1"/>
            </a:solidFill>
          </a:ln>
        </p:spPr>
        <p:txBody>
          <a:bodyPr wrap="square" rtlCol="0">
            <a:spAutoFit/>
          </a:bodyPr>
          <a:lstStyle/>
          <a:p>
            <a:endParaRPr lang="en-US" dirty="0"/>
          </a:p>
        </p:txBody>
      </p:sp>
      <p:sp>
        <p:nvSpPr>
          <p:cNvPr id="18" name="TextBox 17">
            <a:extLst>
              <a:ext uri="{FF2B5EF4-FFF2-40B4-BE49-F238E27FC236}">
                <a16:creationId xmlns:a16="http://schemas.microsoft.com/office/drawing/2014/main" id="{ACFA6882-BFC4-6C3C-74C5-D4DF0E93AE83}"/>
              </a:ext>
            </a:extLst>
          </p:cNvPr>
          <p:cNvSpPr txBox="1"/>
          <p:nvPr/>
        </p:nvSpPr>
        <p:spPr>
          <a:xfrm>
            <a:off x="6997769" y="5572894"/>
            <a:ext cx="1374071" cy="369332"/>
          </a:xfrm>
          <a:prstGeom prst="rect">
            <a:avLst/>
          </a:prstGeom>
          <a:solidFill>
            <a:schemeClr val="tx1"/>
          </a:solidFill>
          <a:ln>
            <a:solidFill>
              <a:schemeClr val="tx1"/>
            </a:solidFill>
          </a:ln>
        </p:spPr>
        <p:txBody>
          <a:bodyPr wrap="square" rtlCol="0">
            <a:spAutoFit/>
          </a:bodyPr>
          <a:lstStyle/>
          <a:p>
            <a:endParaRPr lang="en-US" dirty="0"/>
          </a:p>
        </p:txBody>
      </p:sp>
    </p:spTree>
    <p:extLst>
      <p:ext uri="{BB962C8B-B14F-4D97-AF65-F5344CB8AC3E}">
        <p14:creationId xmlns:p14="http://schemas.microsoft.com/office/powerpoint/2010/main" val="200193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8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video>
              <p:cMediaNode vol="80000">
                <p:cTn id="8" fill="hold" display="0">
                  <p:stCondLst>
                    <p:cond delay="indefinite"/>
                  </p:stCondLst>
                </p:cTn>
                <p:tgtEl>
                  <p:spTgt spid="15"/>
                </p:tgtEl>
              </p:cMediaNode>
            </p:video>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49C3E-ACA1-B5B6-54BB-7B8424D06B60}"/>
              </a:ext>
            </a:extLst>
          </p:cNvPr>
          <p:cNvSpPr>
            <a:spLocks noGrp="1"/>
          </p:cNvSpPr>
          <p:nvPr>
            <p:ph type="title"/>
          </p:nvPr>
        </p:nvSpPr>
        <p:spPr>
          <a:xfrm>
            <a:off x="838200" y="320675"/>
            <a:ext cx="10515600" cy="1325563"/>
          </a:xfrm>
        </p:spPr>
        <p:txBody>
          <a:bodyPr/>
          <a:lstStyle/>
          <a:p>
            <a:pPr algn="ctr"/>
            <a:r>
              <a:rPr lang="en-US" b="1" dirty="0"/>
              <a:t>Building</a:t>
            </a:r>
            <a:r>
              <a:rPr lang="en-US" sz="4800" b="1" dirty="0"/>
              <a:t> Trust In Another Team Member</a:t>
            </a:r>
          </a:p>
        </p:txBody>
      </p:sp>
      <p:sp>
        <p:nvSpPr>
          <p:cNvPr id="5" name="Slide Number Placeholder 4">
            <a:extLst>
              <a:ext uri="{FF2B5EF4-FFF2-40B4-BE49-F238E27FC236}">
                <a16:creationId xmlns:a16="http://schemas.microsoft.com/office/drawing/2014/main" id="{FA54E2A2-0115-0E81-2471-3EBB4BBD668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pic>
        <p:nvPicPr>
          <p:cNvPr id="2050" name="Picture 2" descr="Trust is key to ensuring healthcare systems work effectively | World  Economic Forum">
            <a:extLst>
              <a:ext uri="{FF2B5EF4-FFF2-40B4-BE49-F238E27FC236}">
                <a16:creationId xmlns:a16="http://schemas.microsoft.com/office/drawing/2014/main" id="{2DA8EEB2-97F1-38A7-E6F2-517E19E880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032" y="1539154"/>
            <a:ext cx="2839933" cy="18898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59F172C6-46D0-9040-897B-91A4C68610F5}"/>
              </a:ext>
            </a:extLst>
          </p:cNvPr>
          <p:cNvSpPr/>
          <p:nvPr/>
        </p:nvSpPr>
        <p:spPr>
          <a:xfrm>
            <a:off x="357448" y="2126774"/>
            <a:ext cx="4086750" cy="42295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Role Clarity</a:t>
            </a:r>
          </a:p>
          <a:p>
            <a:pPr algn="ctr"/>
            <a:endParaRPr lang="en-US" dirty="0"/>
          </a:p>
          <a:p>
            <a:pPr marL="285750" indent="-285750">
              <a:buFont typeface="Arial" panose="020B0604020202020204" pitchFamily="34" charset="0"/>
              <a:buChar char="•"/>
            </a:pPr>
            <a:r>
              <a:rPr lang="en-US" dirty="0"/>
              <a:t>Providers can and should play a role in determining what patient populations should receive support from the Care Team Member.</a:t>
            </a:r>
          </a:p>
          <a:p>
            <a:endParaRPr lang="en-US" dirty="0"/>
          </a:p>
          <a:p>
            <a:pPr marL="285750" indent="-285750">
              <a:buFont typeface="Arial" panose="020B0604020202020204" pitchFamily="34" charset="0"/>
              <a:buChar char="•"/>
            </a:pPr>
            <a:r>
              <a:rPr lang="en-US" dirty="0"/>
              <a:t>Scope of practice agreements or collaborative practice agreements can outline expectations.</a:t>
            </a:r>
          </a:p>
          <a:p>
            <a:pPr marL="285750" indent="-285750">
              <a:buFont typeface="Arial" panose="020B0604020202020204" pitchFamily="34" charset="0"/>
              <a:buChar char="•"/>
            </a:pPr>
            <a:endParaRPr lang="en-US" dirty="0"/>
          </a:p>
        </p:txBody>
      </p:sp>
      <p:sp>
        <p:nvSpPr>
          <p:cNvPr id="8" name="Rectangle: Rounded Corners 7">
            <a:extLst>
              <a:ext uri="{FF2B5EF4-FFF2-40B4-BE49-F238E27FC236}">
                <a16:creationId xmlns:a16="http://schemas.microsoft.com/office/drawing/2014/main" id="{BAD5E38C-F79C-A7FF-7989-0935366AEB16}"/>
              </a:ext>
            </a:extLst>
          </p:cNvPr>
          <p:cNvSpPr/>
          <p:nvPr/>
        </p:nvSpPr>
        <p:spPr>
          <a:xfrm>
            <a:off x="7685799" y="2089049"/>
            <a:ext cx="3985270" cy="42295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Communication</a:t>
            </a:r>
          </a:p>
          <a:p>
            <a:endParaRPr lang="en-US" dirty="0"/>
          </a:p>
          <a:p>
            <a:pPr marL="285750" indent="-285750">
              <a:buFont typeface="Arial" panose="020B0604020202020204" pitchFamily="34" charset="0"/>
              <a:buChar char="•"/>
            </a:pPr>
            <a:r>
              <a:rPr lang="en-US" dirty="0"/>
              <a:t>Providers and Care Team Members should plan frequent, short touch-bases to communicate about patient care plans and progress.</a:t>
            </a:r>
          </a:p>
          <a:p>
            <a:pPr marL="742950" lvl="1" indent="-285750">
              <a:buFont typeface="Arial" panose="020B0604020202020204" pitchFamily="34" charset="0"/>
              <a:buChar char="•"/>
            </a:pPr>
            <a:r>
              <a:rPr lang="en-US" b="1" dirty="0"/>
              <a:t>Bonus: this is billable time!</a:t>
            </a:r>
          </a:p>
          <a:p>
            <a:pPr marL="285750" indent="-285750">
              <a:buFont typeface="Arial" panose="020B0604020202020204" pitchFamily="34" charset="0"/>
              <a:buChar char="•"/>
            </a:pPr>
            <a:r>
              <a:rPr lang="en-US" dirty="0"/>
              <a:t>It’s also very helpful to have structured meetings, particularly at the beginning, to figure out workflows.</a:t>
            </a:r>
          </a:p>
        </p:txBody>
      </p:sp>
      <p:sp>
        <p:nvSpPr>
          <p:cNvPr id="11" name="Rectangle: Rounded Corners 10">
            <a:extLst>
              <a:ext uri="{FF2B5EF4-FFF2-40B4-BE49-F238E27FC236}">
                <a16:creationId xmlns:a16="http://schemas.microsoft.com/office/drawing/2014/main" id="{3B204995-D264-A09F-96E6-F089A2C20F4A}"/>
              </a:ext>
            </a:extLst>
          </p:cNvPr>
          <p:cNvSpPr/>
          <p:nvPr/>
        </p:nvSpPr>
        <p:spPr>
          <a:xfrm>
            <a:off x="4645032" y="3538235"/>
            <a:ext cx="2839933" cy="27803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Continuing Education</a:t>
            </a:r>
          </a:p>
          <a:p>
            <a:pPr algn="ctr"/>
            <a:endParaRPr lang="en-US" b="1" dirty="0"/>
          </a:p>
          <a:p>
            <a:pPr marL="285750" indent="-285750">
              <a:buFont typeface="Arial" panose="020B0604020202020204" pitchFamily="34" charset="0"/>
              <a:buChar char="•"/>
            </a:pPr>
            <a:r>
              <a:rPr lang="en-US" dirty="0"/>
              <a:t>Free CE opportunities</a:t>
            </a:r>
          </a:p>
          <a:p>
            <a:pPr marL="285750" indent="-285750">
              <a:buFont typeface="Arial" panose="020B0604020202020204" pitchFamily="34" charset="0"/>
              <a:buChar char="•"/>
            </a:pPr>
            <a:r>
              <a:rPr lang="en-US" dirty="0"/>
              <a:t>Required training</a:t>
            </a:r>
          </a:p>
          <a:p>
            <a:pPr marL="285750" indent="-285750">
              <a:buFont typeface="Arial" panose="020B0604020202020204" pitchFamily="34" charset="0"/>
              <a:buChar char="•"/>
            </a:pPr>
            <a:r>
              <a:rPr lang="en-US" dirty="0"/>
              <a:t>Billing training opportunities</a:t>
            </a:r>
          </a:p>
          <a:p>
            <a:pPr algn="ctr"/>
            <a:endParaRPr lang="en-US" b="1" dirty="0"/>
          </a:p>
        </p:txBody>
      </p:sp>
    </p:spTree>
    <p:extLst>
      <p:ext uri="{BB962C8B-B14F-4D97-AF65-F5344CB8AC3E}">
        <p14:creationId xmlns:p14="http://schemas.microsoft.com/office/powerpoint/2010/main" val="1510325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566" name="Google Shape;566;p41"/>
          <p:cNvGrpSpPr/>
          <p:nvPr/>
        </p:nvGrpSpPr>
        <p:grpSpPr>
          <a:xfrm>
            <a:off x="1026804" y="898560"/>
            <a:ext cx="10138391" cy="3558570"/>
            <a:chOff x="1798" y="0"/>
            <a:chExt cx="8833546" cy="4064100"/>
          </a:xfrm>
        </p:grpSpPr>
        <p:sp>
          <p:nvSpPr>
            <p:cNvPr id="567" name="Google Shape;567;p41"/>
            <p:cNvSpPr/>
            <p:nvPr/>
          </p:nvSpPr>
          <p:spPr>
            <a:xfrm>
              <a:off x="685174" y="0"/>
              <a:ext cx="7511700" cy="40641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8" name="Google Shape;568;p41"/>
            <p:cNvSpPr/>
            <p:nvPr/>
          </p:nvSpPr>
          <p:spPr>
            <a:xfrm>
              <a:off x="1798" y="1219199"/>
              <a:ext cx="1874400" cy="1625700"/>
            </a:xfrm>
            <a:prstGeom prst="roundRect">
              <a:avLst>
                <a:gd name="adj" fmla="val 16667"/>
              </a:avLst>
            </a:prstGeom>
            <a:solidFill>
              <a:srgbClr val="0096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9" name="Google Shape;569;p41"/>
            <p:cNvSpPr txBox="1"/>
            <p:nvPr/>
          </p:nvSpPr>
          <p:spPr>
            <a:xfrm>
              <a:off x="81153"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200"/>
                <a:buFont typeface="Arial"/>
                <a:buNone/>
                <a:tabLst/>
                <a:defRPr/>
              </a:pPr>
              <a:r>
                <a:rPr kumimoji="0" lang="en-US" sz="2400" b="1" i="0" u="none" strike="noStrike" kern="0" cap="none" spc="0" normalizeH="0" baseline="0" noProof="0" dirty="0">
                  <a:ln>
                    <a:noFill/>
                  </a:ln>
                  <a:solidFill>
                    <a:srgbClr val="FFFFFF"/>
                  </a:solidFill>
                  <a:effectLst/>
                  <a:uLnTx/>
                  <a:uFillTx/>
                  <a:latin typeface="Calibri"/>
                  <a:ea typeface="Calibri"/>
                  <a:cs typeface="Calibri"/>
                  <a:sym typeface="Calibri"/>
                </a:rPr>
                <a:t>Team</a:t>
              </a:r>
              <a:r>
                <a:rPr kumimoji="0" lang="en-US" sz="2000" b="1"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en-US" sz="2400" b="1" i="0" u="none" strike="noStrike" kern="0" cap="none" spc="0" normalizeH="0" baseline="0" noProof="0" dirty="0">
                  <a:ln>
                    <a:noFill/>
                  </a:ln>
                  <a:solidFill>
                    <a:srgbClr val="FFFFFF"/>
                  </a:solidFill>
                  <a:effectLst/>
                  <a:uLnTx/>
                  <a:uFillTx/>
                  <a:latin typeface="Calibri"/>
                  <a:ea typeface="Calibri"/>
                  <a:cs typeface="Calibri"/>
                  <a:sym typeface="Calibri"/>
                </a:rPr>
                <a:t>Structure</a:t>
              </a:r>
              <a:endParaRPr kumimoji="0" lang="en-US" sz="200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70" name="Google Shape;570;p41"/>
            <p:cNvSpPr/>
            <p:nvPr/>
          </p:nvSpPr>
          <p:spPr>
            <a:xfrm>
              <a:off x="2188658" y="1219199"/>
              <a:ext cx="1874400" cy="1625700"/>
            </a:xfrm>
            <a:prstGeom prst="roundRect">
              <a:avLst>
                <a:gd name="adj" fmla="val 16667"/>
              </a:avLst>
            </a:prstGeom>
            <a:solidFill>
              <a:srgbClr val="00386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1" name="Google Shape;571;p41"/>
            <p:cNvSpPr txBox="1"/>
            <p:nvPr/>
          </p:nvSpPr>
          <p:spPr>
            <a:xfrm>
              <a:off x="2268007"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200"/>
                <a:buFont typeface="Arial"/>
                <a:buNone/>
                <a:tabLst/>
                <a:defRPr/>
              </a:pPr>
              <a:r>
                <a:rPr kumimoji="0" lang="en-US" sz="2400" b="1" i="0" u="none" strike="noStrike" kern="0" cap="none" spc="0" normalizeH="0" baseline="0" noProof="0" dirty="0">
                  <a:ln>
                    <a:noFill/>
                  </a:ln>
                  <a:solidFill>
                    <a:srgbClr val="FFFFFF"/>
                  </a:solidFill>
                  <a:effectLst/>
                  <a:uLnTx/>
                  <a:uFillTx/>
                  <a:latin typeface="Calibri"/>
                  <a:ea typeface="Calibri"/>
                  <a:cs typeface="Calibri"/>
                  <a:sym typeface="Calibri"/>
                </a:rPr>
                <a:t>Tracking Quality &amp; Utilization</a:t>
              </a:r>
              <a:endParaRPr kumimoji="0" sz="11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72" name="Google Shape;572;p41"/>
            <p:cNvSpPr/>
            <p:nvPr/>
          </p:nvSpPr>
          <p:spPr>
            <a:xfrm>
              <a:off x="4375519" y="1219199"/>
              <a:ext cx="2273100" cy="1625700"/>
            </a:xfrm>
            <a:prstGeom prst="roundRect">
              <a:avLst>
                <a:gd name="adj" fmla="val 16667"/>
              </a:avLst>
            </a:prstGeom>
            <a:solidFill>
              <a:srgbClr val="FFC000"/>
            </a:solidFill>
            <a:ln>
              <a:noFill/>
            </a:ln>
          </p:spPr>
          <p:txBody>
            <a:bodyPr spcFirstLastPara="1" wrap="square" lIns="91425" tIns="91425" rIns="91425" bIns="91425" anchor="ctr" anchorCtr="0">
              <a:noAutofit/>
            </a:bodyPr>
            <a:lstStyle/>
            <a:p>
              <a:pPr algn="ctr">
                <a:lnSpc>
                  <a:spcPct val="90000"/>
                </a:lnSpc>
                <a:buClr>
                  <a:srgbClr val="000000"/>
                </a:buClr>
                <a:buSzPts val="3200"/>
                <a:defRPr/>
              </a:pPr>
              <a:r>
                <a:rPr lang="en-US" sz="2400" b="1" kern="0" dirty="0">
                  <a:solidFill>
                    <a:srgbClr val="FFFFFF"/>
                  </a:solidFill>
                  <a:latin typeface="Calibri"/>
                  <a:cs typeface="Calibri"/>
                  <a:sym typeface="Arial"/>
                </a:rPr>
                <a:t>Productive Interactions </a:t>
              </a:r>
              <a:endParaRPr sz="2400" b="1" kern="0" dirty="0">
                <a:solidFill>
                  <a:srgbClr val="FFFFFF"/>
                </a:solidFill>
                <a:latin typeface="Calibri"/>
                <a:cs typeface="Calibri"/>
                <a:sym typeface="Arial"/>
              </a:endParaRPr>
            </a:p>
          </p:txBody>
        </p:sp>
        <p:sp>
          <p:nvSpPr>
            <p:cNvPr id="574" name="Google Shape;574;p41"/>
            <p:cNvSpPr/>
            <p:nvPr/>
          </p:nvSpPr>
          <p:spPr>
            <a:xfrm>
              <a:off x="6960944" y="1219199"/>
              <a:ext cx="1874400" cy="1625700"/>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5" name="Google Shape;575;p41"/>
            <p:cNvSpPr txBox="1"/>
            <p:nvPr/>
          </p:nvSpPr>
          <p:spPr>
            <a:xfrm>
              <a:off x="7040299" y="1298554"/>
              <a:ext cx="1715700" cy="1467000"/>
            </a:xfrm>
            <a:prstGeom prst="rect">
              <a:avLst/>
            </a:prstGeom>
            <a:solidFill>
              <a:srgbClr val="00B05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200"/>
                <a:buFont typeface="Arial"/>
                <a:buNone/>
                <a:tabLst/>
                <a:defRPr/>
              </a:pPr>
              <a:r>
                <a:rPr kumimoji="0" lang="en-US" sz="2400" b="1" i="0" u="none" strike="noStrike" kern="0" cap="none" spc="0" normalizeH="0" baseline="0" noProof="0" dirty="0">
                  <a:ln>
                    <a:noFill/>
                  </a:ln>
                  <a:solidFill>
                    <a:srgbClr val="FFFFFF"/>
                  </a:solidFill>
                  <a:effectLst/>
                  <a:uLnTx/>
                  <a:uFillTx/>
                  <a:latin typeface="Calibri"/>
                  <a:ea typeface="Calibri"/>
                  <a:cs typeface="Calibri"/>
                  <a:sym typeface="Calibri"/>
                </a:rPr>
                <a:t>Common Outcomes goals (AIC/BP)</a:t>
              </a:r>
              <a:endParaRPr kumimoji="0" sz="1100" b="1"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579" name="Google Shape;579;p41"/>
          <p:cNvSpPr txBox="1">
            <a:spLocks noGrp="1"/>
          </p:cNvSpPr>
          <p:nvPr>
            <p:ph type="title"/>
          </p:nvPr>
        </p:nvSpPr>
        <p:spPr>
          <a:xfrm>
            <a:off x="249385" y="443250"/>
            <a:ext cx="11637815" cy="910620"/>
          </a:xfrm>
          <a:prstGeom prst="rect">
            <a:avLst/>
          </a:prstGeom>
          <a:noFill/>
          <a:ln>
            <a:noFill/>
          </a:ln>
        </p:spPr>
        <p:txBody>
          <a:bodyPr spcFirstLastPara="1" wrap="square" lIns="91425" tIns="45700" rIns="91425" bIns="45700" anchor="ctr" anchorCtr="0">
            <a:noAutofit/>
          </a:bodyPr>
          <a:lstStyle/>
          <a:p>
            <a:pPr lvl="0" algn="ctr"/>
            <a:r>
              <a:rPr lang="en-US" sz="4500" b="1" dirty="0"/>
              <a:t>How Does Team-Based Care Impact Outcomes? </a:t>
            </a:r>
            <a:endParaRPr sz="4500" dirty="0">
              <a:solidFill>
                <a:schemeClr val="tx1"/>
              </a:solidFill>
            </a:endParaRPr>
          </a:p>
        </p:txBody>
      </p:sp>
      <p:sp>
        <p:nvSpPr>
          <p:cNvPr id="565" name="Google Shape;565;p41"/>
          <p:cNvSpPr/>
          <p:nvPr/>
        </p:nvSpPr>
        <p:spPr>
          <a:xfrm>
            <a:off x="319413" y="4027173"/>
            <a:ext cx="2983424" cy="2348842"/>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lvl="0" algn="l" rtl="0">
              <a:lnSpc>
                <a:spcPct val="90000"/>
              </a:lnSpc>
              <a:spcBef>
                <a:spcPts val="1000"/>
              </a:spcBef>
              <a:spcAft>
                <a:spcPts val="0"/>
              </a:spcAft>
              <a:buClrTx/>
              <a:buSzPct val="100000"/>
            </a:pPr>
            <a:r>
              <a:rPr lang="en-US" sz="2000" dirty="0">
                <a:solidFill>
                  <a:schemeClr val="tx1"/>
                </a:solidFill>
              </a:rPr>
              <a:t>Design a patient-centered process that supports timely and evidence-based care.</a:t>
            </a:r>
          </a:p>
        </p:txBody>
      </p:sp>
      <p:sp>
        <p:nvSpPr>
          <p:cNvPr id="576" name="Google Shape;576;p41"/>
          <p:cNvSpPr/>
          <p:nvPr/>
        </p:nvSpPr>
        <p:spPr>
          <a:xfrm>
            <a:off x="3398879" y="4065907"/>
            <a:ext cx="2289417" cy="2348842"/>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marR="0" lvl="0" indent="0"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kern="0" dirty="0">
              <a:solidFill>
                <a:srgbClr val="000000"/>
              </a:solidFill>
              <a:latin typeface="+mj-lt"/>
              <a:ea typeface="Calibri"/>
              <a:cs typeface="Calibri"/>
              <a:sym typeface="Calibri"/>
            </a:endParaRPr>
          </a:p>
          <a:p>
            <a:pPr marL="0" marR="0" lvl="0" indent="0"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kern="0" dirty="0">
              <a:solidFill>
                <a:srgbClr val="000000"/>
              </a:solidFill>
              <a:latin typeface="+mj-lt"/>
              <a:ea typeface="Calibri"/>
              <a:cs typeface="Calibri"/>
              <a:sym typeface="Calibri"/>
            </a:endParaRPr>
          </a:p>
          <a:p>
            <a:pPr marL="0" marR="0" lvl="0" indent="0" defTabSz="914400" rtl="0" eaLnBrk="1" fontAlgn="auto" latinLnBrk="0" hangingPunct="1">
              <a:lnSpc>
                <a:spcPct val="100000"/>
              </a:lnSpc>
              <a:spcBef>
                <a:spcPts val="0"/>
              </a:spcBef>
              <a:spcAft>
                <a:spcPts val="0"/>
              </a:spcAft>
              <a:buClr>
                <a:srgbClr val="000000"/>
              </a:buClr>
              <a:buSzPts val="1400"/>
              <a:buFont typeface="Arial"/>
              <a:buNone/>
              <a:tabLst/>
              <a:defRPr/>
            </a:pPr>
            <a:r>
              <a:rPr lang="en-US" kern="0" dirty="0">
                <a:solidFill>
                  <a:srgbClr val="000000"/>
                </a:solidFill>
                <a:latin typeface="+mj-lt"/>
                <a:ea typeface="Calibri"/>
                <a:cs typeface="Calibri"/>
                <a:sym typeface="Calibri"/>
              </a:rPr>
              <a:t>Using metric resources such as ADT notifications, EHR, registry and payer reports can help evaluate success. </a:t>
            </a:r>
          </a:p>
          <a:p>
            <a:pPr marL="0" marR="0" lvl="0" indent="0"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kern="0" dirty="0">
              <a:solidFill>
                <a:srgbClr val="000000"/>
              </a:solidFill>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77" name="Google Shape;577;p41"/>
          <p:cNvSpPr/>
          <p:nvPr/>
        </p:nvSpPr>
        <p:spPr>
          <a:xfrm>
            <a:off x="5876607" y="4078431"/>
            <a:ext cx="2746858" cy="2348843"/>
          </a:xfrm>
          <a:prstGeom prst="roundRect">
            <a:avLst>
              <a:gd name="adj" fmla="val 16667"/>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i="0" u="none" strike="noStrike" kern="0" cap="none" spc="0" normalizeH="0" baseline="0" noProof="0" dirty="0">
                <a:ln>
                  <a:noFill/>
                </a:ln>
                <a:solidFill>
                  <a:srgbClr val="000000"/>
                </a:solidFill>
                <a:effectLst/>
                <a:uLnTx/>
                <a:uFillTx/>
                <a:latin typeface="+mj-lt"/>
                <a:ea typeface="Calibri"/>
                <a:cs typeface="Calibri"/>
                <a:sym typeface="Calibri"/>
              </a:rPr>
              <a:t>Productive interactions are those that support the patient and their self-management goals to accomplish the Care Plan that was designed by the provider.</a:t>
            </a:r>
          </a:p>
        </p:txBody>
      </p:sp>
      <p:sp>
        <p:nvSpPr>
          <p:cNvPr id="578" name="Google Shape;578;p41"/>
          <p:cNvSpPr/>
          <p:nvPr/>
        </p:nvSpPr>
        <p:spPr>
          <a:xfrm>
            <a:off x="8950319" y="4065906"/>
            <a:ext cx="2769326" cy="2348843"/>
          </a:xfrm>
          <a:prstGeom prst="roundRect">
            <a:avLst>
              <a:gd name="adj" fmla="val 9905"/>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defRPr/>
            </a:pPr>
            <a:r>
              <a:rPr lang="en-US" sz="2000" dirty="0">
                <a:solidFill>
                  <a:schemeClr val="tx1"/>
                </a:solidFill>
              </a:rPr>
              <a:t>Establish common outcomes and where the team is in achieving their goals</a:t>
            </a:r>
            <a:endPar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FC0C4F-A847-D6D6-7EDD-6D2A75A1314A}"/>
              </a:ext>
            </a:extLst>
          </p:cNvPr>
          <p:cNvSpPr>
            <a:spLocks noGrp="1"/>
          </p:cNvSpPr>
          <p:nvPr>
            <p:ph type="title"/>
          </p:nvPr>
        </p:nvSpPr>
        <p:spPr>
          <a:xfrm>
            <a:off x="286407" y="365125"/>
            <a:ext cx="11466786" cy="1325563"/>
          </a:xfrm>
        </p:spPr>
        <p:txBody>
          <a:bodyPr/>
          <a:lstStyle/>
          <a:p>
            <a:pPr algn="ctr"/>
            <a:r>
              <a:rPr lang="en-US" sz="4800" b="1" dirty="0"/>
              <a:t>Impact of Team-Based Care on Utilization</a:t>
            </a:r>
          </a:p>
        </p:txBody>
      </p:sp>
      <p:sp>
        <p:nvSpPr>
          <p:cNvPr id="3" name="Text Placeholder 2">
            <a:extLst>
              <a:ext uri="{FF2B5EF4-FFF2-40B4-BE49-F238E27FC236}">
                <a16:creationId xmlns:a16="http://schemas.microsoft.com/office/drawing/2014/main" id="{5294DD43-C747-B6AA-6D8F-DADEF134FC5E}"/>
              </a:ext>
            </a:extLst>
          </p:cNvPr>
          <p:cNvSpPr>
            <a:spLocks noGrp="1"/>
          </p:cNvSpPr>
          <p:nvPr>
            <p:ph type="body" idx="1"/>
          </p:nvPr>
        </p:nvSpPr>
        <p:spPr>
          <a:xfrm>
            <a:off x="438807" y="1821934"/>
            <a:ext cx="5181600" cy="4351338"/>
          </a:xfr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marL="114300" indent="0">
              <a:buNone/>
            </a:pPr>
            <a:r>
              <a:rPr lang="en-US" b="1" dirty="0"/>
              <a:t>Emergency Department 	</a:t>
            </a:r>
          </a:p>
          <a:p>
            <a:pPr marL="800100" lvl="1"/>
            <a:r>
              <a:rPr lang="en-US" dirty="0"/>
              <a:t>One care management encounter reduces the risk of ED </a:t>
            </a:r>
            <a:r>
              <a:rPr lang="en-US" b="1" dirty="0">
                <a:solidFill>
                  <a:schemeClr val="accent5"/>
                </a:solidFill>
              </a:rPr>
              <a:t>by 34.4% </a:t>
            </a:r>
            <a:r>
              <a:rPr lang="en-US" dirty="0"/>
              <a:t>(Hazard Ratio 0.656) compared </a:t>
            </a:r>
            <a:br>
              <a:rPr lang="en-US" dirty="0"/>
            </a:br>
            <a:r>
              <a:rPr lang="en-US" dirty="0"/>
              <a:t>to no CM encounters</a:t>
            </a:r>
          </a:p>
          <a:p>
            <a:pPr marL="457200" lvl="1" indent="0">
              <a:buNone/>
            </a:pPr>
            <a:endParaRPr lang="en-US" dirty="0"/>
          </a:p>
          <a:p>
            <a:pPr marL="800100" lvl="1"/>
            <a:r>
              <a:rPr lang="en-US" dirty="0"/>
              <a:t>Two care management encounters reduces the risk of ED </a:t>
            </a:r>
            <a:r>
              <a:rPr lang="en-US" b="1" dirty="0">
                <a:solidFill>
                  <a:schemeClr val="accent5"/>
                </a:solidFill>
              </a:rPr>
              <a:t>by 54.8% </a:t>
            </a:r>
            <a:r>
              <a:rPr lang="en-US" dirty="0"/>
              <a:t>(Hazard Ratio 0.452) compared to no CM encounters</a:t>
            </a:r>
          </a:p>
          <a:p>
            <a:endParaRPr lang="en-US" dirty="0"/>
          </a:p>
        </p:txBody>
      </p:sp>
      <p:sp>
        <p:nvSpPr>
          <p:cNvPr id="8" name="Text Placeholder 2">
            <a:extLst>
              <a:ext uri="{FF2B5EF4-FFF2-40B4-BE49-F238E27FC236}">
                <a16:creationId xmlns:a16="http://schemas.microsoft.com/office/drawing/2014/main" id="{B18ACB54-C059-F338-F347-C3C3D29A812B}"/>
              </a:ext>
            </a:extLst>
          </p:cNvPr>
          <p:cNvSpPr txBox="1">
            <a:spLocks/>
          </p:cNvSpPr>
          <p:nvPr/>
        </p:nvSpPr>
        <p:spPr>
          <a:xfrm>
            <a:off x="6571593" y="1825625"/>
            <a:ext cx="5181600" cy="4351338"/>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None/>
            </a:pPr>
            <a:r>
              <a:rPr lang="en-US" b="1" dirty="0"/>
              <a:t>Inpatient </a:t>
            </a:r>
          </a:p>
          <a:p>
            <a:pPr marL="742950" lvl="1" indent="-285750"/>
            <a:r>
              <a:rPr lang="en-US" dirty="0"/>
              <a:t>One care management encounter reduces the risk of hospitalization </a:t>
            </a:r>
            <a:r>
              <a:rPr lang="en-US" b="1" dirty="0">
                <a:solidFill>
                  <a:schemeClr val="accent5"/>
                </a:solidFill>
              </a:rPr>
              <a:t>by 26.2% </a:t>
            </a:r>
            <a:r>
              <a:rPr lang="en-US" dirty="0"/>
              <a:t>(Hazard Ratio 0.738) compared to no CM encounters</a:t>
            </a:r>
          </a:p>
          <a:p>
            <a:pPr marL="457200" lvl="1" indent="0">
              <a:buNone/>
            </a:pPr>
            <a:endParaRPr lang="en-US" dirty="0"/>
          </a:p>
          <a:p>
            <a:pPr marL="742950" lvl="1" indent="-285750"/>
            <a:r>
              <a:rPr lang="en-US" dirty="0"/>
              <a:t>Two care management encounters reduces the risk of hospitalization </a:t>
            </a:r>
            <a:r>
              <a:rPr lang="en-US" b="1" dirty="0">
                <a:solidFill>
                  <a:schemeClr val="accent5"/>
                </a:solidFill>
              </a:rPr>
              <a:t>by 45.9% </a:t>
            </a:r>
            <a:r>
              <a:rPr lang="en-US" dirty="0"/>
              <a:t>(Hazard Ratio 0.541) compared to no CM encounters</a:t>
            </a:r>
          </a:p>
        </p:txBody>
      </p:sp>
      <p:sp>
        <p:nvSpPr>
          <p:cNvPr id="2" name="TextBox 1">
            <a:extLst>
              <a:ext uri="{FF2B5EF4-FFF2-40B4-BE49-F238E27FC236}">
                <a16:creationId xmlns:a16="http://schemas.microsoft.com/office/drawing/2014/main" id="{1F878159-6CFE-165C-126A-5D65D35ABD0E}"/>
              </a:ext>
            </a:extLst>
          </p:cNvPr>
          <p:cNvSpPr txBox="1"/>
          <p:nvPr/>
        </p:nvSpPr>
        <p:spPr>
          <a:xfrm>
            <a:off x="286406" y="6308209"/>
            <a:ext cx="11314386" cy="369332"/>
          </a:xfrm>
          <a:prstGeom prst="rect">
            <a:avLst/>
          </a:prstGeom>
          <a:noFill/>
        </p:spPr>
        <p:txBody>
          <a:bodyPr wrap="square" rtlCol="0">
            <a:spAutoFit/>
          </a:bodyPr>
          <a:lstStyle/>
          <a:p>
            <a:r>
              <a:rPr lang="en-US" dirty="0"/>
              <a:t>Analysis conducted in 2022 using BCBSM claims from 2018-2020.</a:t>
            </a:r>
          </a:p>
        </p:txBody>
      </p:sp>
    </p:spTree>
    <p:extLst>
      <p:ext uri="{BB962C8B-B14F-4D97-AF65-F5344CB8AC3E}">
        <p14:creationId xmlns:p14="http://schemas.microsoft.com/office/powerpoint/2010/main" val="1909756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7" name="Google Shape;717;p48"/>
          <p:cNvSpPr txBox="1">
            <a:spLocks noGrp="1"/>
          </p:cNvSpPr>
          <p:nvPr>
            <p:ph type="title"/>
          </p:nvPr>
        </p:nvSpPr>
        <p:spPr>
          <a:xfrm>
            <a:off x="0" y="113286"/>
            <a:ext cx="12192000" cy="94625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b="1" dirty="0"/>
              <a:t>The Transition of Care Experience</a:t>
            </a:r>
            <a:endParaRPr b="1" dirty="0"/>
          </a:p>
        </p:txBody>
      </p:sp>
      <p:sp>
        <p:nvSpPr>
          <p:cNvPr id="9" name="TextBox 8"/>
          <p:cNvSpPr txBox="1"/>
          <p:nvPr/>
        </p:nvSpPr>
        <p:spPr>
          <a:xfrm>
            <a:off x="1891847" y="5605409"/>
            <a:ext cx="8401957" cy="830997"/>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Nada Farhat, PharmD, BCPS, BCACP</a:t>
            </a:r>
          </a:p>
          <a:p>
            <a:pPr algn="ctr"/>
            <a:r>
              <a:rPr lang="en-US" sz="1600" dirty="0">
                <a:latin typeface="Calibri" panose="020F0502020204030204" pitchFamily="34" charset="0"/>
                <a:cs typeface="Calibri" panose="020F0502020204030204" pitchFamily="34" charset="0"/>
              </a:rPr>
              <a:t>Clinical Pharmacist Specialist, Michigan Medicine</a:t>
            </a:r>
          </a:p>
          <a:p>
            <a:pPr algn="ctr"/>
            <a:r>
              <a:rPr lang="en-US" sz="1600" dirty="0">
                <a:latin typeface="Calibri" panose="020F0502020204030204" pitchFamily="34" charset="0"/>
                <a:cs typeface="Calibri" panose="020F0502020204030204" pitchFamily="34" charset="0"/>
              </a:rPr>
              <a:t>Clinical Lead, MICMT </a:t>
            </a:r>
          </a:p>
        </p:txBody>
      </p:sp>
      <p:pic>
        <p:nvPicPr>
          <p:cNvPr id="2" name="ITBC TCM video">
            <a:hlinkClick r:id="" action="ppaction://media"/>
            <a:extLst>
              <a:ext uri="{FF2B5EF4-FFF2-40B4-BE49-F238E27FC236}">
                <a16:creationId xmlns:a16="http://schemas.microsoft.com/office/drawing/2014/main" id="{36915C2F-090B-B114-BD1C-928D0B5F7B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6192" y="909877"/>
            <a:ext cx="8347612" cy="46955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FC0C4F-A847-D6D6-7EDD-6D2A75A1314A}"/>
              </a:ext>
            </a:extLst>
          </p:cNvPr>
          <p:cNvSpPr>
            <a:spLocks noGrp="1"/>
          </p:cNvSpPr>
          <p:nvPr>
            <p:ph type="title"/>
          </p:nvPr>
        </p:nvSpPr>
        <p:spPr>
          <a:xfrm>
            <a:off x="286407" y="0"/>
            <a:ext cx="11466786" cy="1325563"/>
          </a:xfrm>
        </p:spPr>
        <p:txBody>
          <a:bodyPr/>
          <a:lstStyle/>
          <a:p>
            <a:pPr algn="ctr"/>
            <a:r>
              <a:rPr lang="en-US" sz="4800" b="1" dirty="0"/>
              <a:t>Sustainability</a:t>
            </a:r>
          </a:p>
        </p:txBody>
      </p:sp>
      <p:sp>
        <p:nvSpPr>
          <p:cNvPr id="3" name="Text Placeholder 2">
            <a:extLst>
              <a:ext uri="{FF2B5EF4-FFF2-40B4-BE49-F238E27FC236}">
                <a16:creationId xmlns:a16="http://schemas.microsoft.com/office/drawing/2014/main" id="{5294DD43-C747-B6AA-6D8F-DADEF134FC5E}"/>
              </a:ext>
            </a:extLst>
          </p:cNvPr>
          <p:cNvSpPr>
            <a:spLocks noGrp="1"/>
          </p:cNvSpPr>
          <p:nvPr>
            <p:ph type="body" idx="1"/>
          </p:nvPr>
        </p:nvSpPr>
        <p:spPr>
          <a:xfrm>
            <a:off x="438807" y="1530987"/>
            <a:ext cx="4582080" cy="4766117"/>
          </a:xfrm>
          <a:ln>
            <a:solidFill>
              <a:schemeClr val="tx1"/>
            </a:solidFill>
          </a:ln>
          <a:effectLst>
            <a:innerShdw blurRad="63500" dist="50800" dir="135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a:lstStyle/>
          <a:p>
            <a:pPr marL="114300" indent="0">
              <a:buNone/>
            </a:pPr>
            <a:r>
              <a:rPr lang="en-US" b="1" dirty="0"/>
              <a:t>Fee For Service (FFS)	</a:t>
            </a:r>
          </a:p>
          <a:p>
            <a:pPr marL="800100" lvl="1"/>
            <a:r>
              <a:rPr lang="en-US" dirty="0"/>
              <a:t>BCBSM, BCN, Priority Health, HAP all pay for the “Provider Delivered Care Management” Codes</a:t>
            </a:r>
          </a:p>
          <a:p>
            <a:pPr marL="800100" lvl="1"/>
            <a:r>
              <a:rPr lang="en-US" dirty="0"/>
              <a:t>Medicare and other payers pay for select codes.</a:t>
            </a:r>
          </a:p>
          <a:p>
            <a:pPr marL="800100" lvl="1"/>
            <a:r>
              <a:rPr lang="en-US" dirty="0"/>
              <a:t>Essentially all patient-related activities, except for email/in-basket work, are billable.</a:t>
            </a:r>
          </a:p>
          <a:p>
            <a:endParaRPr lang="en-US" dirty="0"/>
          </a:p>
        </p:txBody>
      </p:sp>
      <p:sp>
        <p:nvSpPr>
          <p:cNvPr id="8" name="Text Placeholder 2">
            <a:extLst>
              <a:ext uri="{FF2B5EF4-FFF2-40B4-BE49-F238E27FC236}">
                <a16:creationId xmlns:a16="http://schemas.microsoft.com/office/drawing/2014/main" id="{B18ACB54-C059-F338-F347-C3C3D29A812B}"/>
              </a:ext>
            </a:extLst>
          </p:cNvPr>
          <p:cNvSpPr txBox="1">
            <a:spLocks/>
          </p:cNvSpPr>
          <p:nvPr/>
        </p:nvSpPr>
        <p:spPr>
          <a:xfrm>
            <a:off x="5311833" y="1534678"/>
            <a:ext cx="6441360" cy="4762425"/>
          </a:xfrm>
          <a:prstGeom prst="rect">
            <a:avLst/>
          </a:prstGeom>
          <a:ln>
            <a:solidFill>
              <a:schemeClr val="tx1"/>
            </a:solidFill>
          </a:ln>
          <a:effectLst>
            <a:innerShdw blurRad="63500" dist="50800" dir="135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None/>
            </a:pPr>
            <a:r>
              <a:rPr lang="en-US" b="1" dirty="0"/>
              <a:t>Incentives</a:t>
            </a:r>
          </a:p>
          <a:p>
            <a:pPr marL="742950" lvl="1" indent="-285750"/>
            <a:r>
              <a:rPr lang="en-US" dirty="0"/>
              <a:t>BCBSM:</a:t>
            </a:r>
          </a:p>
          <a:p>
            <a:pPr marL="1200150" lvl="2" indent="-285750"/>
            <a:r>
              <a:rPr lang="en-US" dirty="0"/>
              <a:t>Population Engagement – 7% VBR for Primary Care</a:t>
            </a:r>
          </a:p>
          <a:p>
            <a:pPr marL="1200150" lvl="2" indent="-285750"/>
            <a:r>
              <a:rPr lang="en-US" dirty="0"/>
              <a:t>PDCM Outcomes – </a:t>
            </a:r>
            <a:r>
              <a:rPr lang="en-US"/>
              <a:t>PaMPM</a:t>
            </a:r>
            <a:r>
              <a:rPr lang="en-US" dirty="0"/>
              <a:t> for Primary Care</a:t>
            </a:r>
          </a:p>
          <a:p>
            <a:pPr marL="1200150" lvl="2" indent="-285750"/>
            <a:r>
              <a:rPr lang="en-US" dirty="0"/>
              <a:t>Specialist Team-Based Care</a:t>
            </a:r>
          </a:p>
          <a:p>
            <a:pPr marL="1200150" lvl="2" indent="-285750"/>
            <a:r>
              <a:rPr lang="en-US" dirty="0"/>
              <a:t>Pharmacists Optimizing Oncology Care Excellence in Michigan (POEM)</a:t>
            </a:r>
          </a:p>
          <a:p>
            <a:pPr marL="742950" lvl="1" indent="-285750"/>
            <a:r>
              <a:rPr lang="en-US" dirty="0"/>
              <a:t>Medicaid HMOs per PO Contract</a:t>
            </a:r>
          </a:p>
          <a:p>
            <a:pPr marL="742950" lvl="1" indent="-285750"/>
            <a:r>
              <a:rPr lang="en-US" dirty="0"/>
              <a:t>Medicare – ACOs and Advanced Primary Care Services</a:t>
            </a:r>
          </a:p>
          <a:p>
            <a:pPr marL="742950" lvl="1" indent="-285750"/>
            <a:r>
              <a:rPr lang="en-US" dirty="0"/>
              <a:t>Priority Health</a:t>
            </a:r>
          </a:p>
          <a:p>
            <a:pPr marL="742950" lvl="1" indent="-285750"/>
            <a:r>
              <a:rPr lang="en-US" dirty="0"/>
              <a:t>HAP</a:t>
            </a:r>
          </a:p>
        </p:txBody>
      </p:sp>
    </p:spTree>
    <p:extLst>
      <p:ext uri="{BB962C8B-B14F-4D97-AF65-F5344CB8AC3E}">
        <p14:creationId xmlns:p14="http://schemas.microsoft.com/office/powerpoint/2010/main" val="1606981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4F96FFE5-DEE0-44B6-A8D4-6445A908E92F}"/>
              </a:ext>
            </a:extLst>
          </p:cNvPr>
          <p:cNvSpPr>
            <a:spLocks noGrp="1"/>
          </p:cNvSpPr>
          <p:nvPr>
            <p:ph type="title"/>
          </p:nvPr>
        </p:nvSpPr>
        <p:spPr>
          <a:xfrm>
            <a:off x="180173" y="184504"/>
            <a:ext cx="11831653" cy="839821"/>
          </a:xfrm>
        </p:spPr>
        <p:txBody>
          <a:bodyPr/>
          <a:lstStyle/>
          <a:p>
            <a:r>
              <a:rPr lang="en-US" altLang="en-US" sz="4000" b="1" dirty="0">
                <a:latin typeface="Calibri" panose="020F0502020204030204" pitchFamily="34" charset="0"/>
                <a:cs typeface="Calibri" panose="020F0502020204030204" pitchFamily="34" charset="0"/>
              </a:rPr>
              <a:t>Provider Delivered Care Management (PDCM) Codes </a:t>
            </a:r>
          </a:p>
        </p:txBody>
      </p:sp>
      <p:sp>
        <p:nvSpPr>
          <p:cNvPr id="15363" name="Content Placeholder 2">
            <a:extLst>
              <a:ext uri="{FF2B5EF4-FFF2-40B4-BE49-F238E27FC236}">
                <a16:creationId xmlns:a16="http://schemas.microsoft.com/office/drawing/2014/main" id="{90E95A5B-16FB-4B87-A214-99BBCDE3C331}"/>
              </a:ext>
            </a:extLst>
          </p:cNvPr>
          <p:cNvSpPr>
            <a:spLocks noGrp="1"/>
          </p:cNvSpPr>
          <p:nvPr>
            <p:ph type="body" idx="1"/>
          </p:nvPr>
        </p:nvSpPr>
        <p:spPr>
          <a:xfrm>
            <a:off x="180173" y="1784935"/>
            <a:ext cx="6469167" cy="4351338"/>
          </a:xfrm>
        </p:spPr>
        <p:txBody>
          <a:bodyPr numCol="1"/>
          <a:lstStyle/>
          <a:p>
            <a:pPr>
              <a:lnSpc>
                <a:spcPct val="150000"/>
              </a:lnSpc>
              <a:spcBef>
                <a:spcPts val="0"/>
              </a:spcBef>
              <a:defRPr/>
            </a:pPr>
            <a:r>
              <a:rPr lang="en-US" altLang="en-US" sz="1500" dirty="0">
                <a:solidFill>
                  <a:schemeClr val="bg2">
                    <a:lumMod val="10000"/>
                  </a:schemeClr>
                </a:solidFill>
                <a:latin typeface="Calibri" panose="020F0502020204030204" pitchFamily="34" charset="0"/>
                <a:cs typeface="Calibri" panose="020F0502020204030204" pitchFamily="34" charset="0"/>
              </a:rPr>
              <a:t>G9001* - Coordinated Care Fee - Initial Assessment</a:t>
            </a:r>
          </a:p>
          <a:p>
            <a:pPr>
              <a:lnSpc>
                <a:spcPct val="150000"/>
              </a:lnSpc>
              <a:spcBef>
                <a:spcPts val="0"/>
              </a:spcBef>
              <a:defRPr/>
            </a:pPr>
            <a:r>
              <a:rPr lang="en-US" altLang="en-US" sz="1500" dirty="0">
                <a:solidFill>
                  <a:schemeClr val="bg2">
                    <a:lumMod val="10000"/>
                  </a:schemeClr>
                </a:solidFill>
                <a:latin typeface="Calibri" panose="020F0502020204030204" pitchFamily="34" charset="0"/>
                <a:cs typeface="Calibri" panose="020F0502020204030204" pitchFamily="34" charset="0"/>
              </a:rPr>
              <a:t>G9002* - Coordinated Care Fee -Maintenance or follow up </a:t>
            </a:r>
          </a:p>
          <a:p>
            <a:pPr>
              <a:lnSpc>
                <a:spcPct val="150000"/>
              </a:lnSpc>
              <a:spcBef>
                <a:spcPts val="0"/>
              </a:spcBef>
              <a:defRPr/>
            </a:pPr>
            <a:r>
              <a:rPr lang="en-US" altLang="en-US" sz="1500" dirty="0">
                <a:solidFill>
                  <a:schemeClr val="bg2">
                    <a:lumMod val="10000"/>
                  </a:schemeClr>
                </a:solidFill>
                <a:latin typeface="Calibri" panose="020F0502020204030204" pitchFamily="34" charset="0"/>
                <a:cs typeface="Calibri" panose="020F0502020204030204" pitchFamily="34" charset="0"/>
              </a:rPr>
              <a:t>98961* - Group Education 2–4 patients for 30 minutes (quantity billed)</a:t>
            </a:r>
          </a:p>
          <a:p>
            <a:pPr>
              <a:lnSpc>
                <a:spcPct val="150000"/>
              </a:lnSpc>
              <a:spcBef>
                <a:spcPts val="0"/>
              </a:spcBef>
              <a:defRPr/>
            </a:pPr>
            <a:r>
              <a:rPr lang="en-US" altLang="en-US" sz="1500" dirty="0">
                <a:solidFill>
                  <a:schemeClr val="bg2">
                    <a:lumMod val="10000"/>
                  </a:schemeClr>
                </a:solidFill>
                <a:latin typeface="Calibri" panose="020F0502020204030204" pitchFamily="34" charset="0"/>
                <a:cs typeface="Calibri" panose="020F0502020204030204" pitchFamily="34" charset="0"/>
              </a:rPr>
              <a:t>98962* - Group Education 5–8 patients for 30 minutes (quantity billed)</a:t>
            </a:r>
          </a:p>
          <a:p>
            <a:pPr>
              <a:lnSpc>
                <a:spcPct val="150000"/>
              </a:lnSpc>
              <a:spcBef>
                <a:spcPts val="0"/>
              </a:spcBef>
              <a:defRPr/>
            </a:pPr>
            <a:r>
              <a:rPr lang="en-US" altLang="en-US" sz="1500" dirty="0">
                <a:solidFill>
                  <a:schemeClr val="bg2">
                    <a:lumMod val="10000"/>
                  </a:schemeClr>
                </a:solidFill>
                <a:latin typeface="Calibri" panose="020F0502020204030204" pitchFamily="34" charset="0"/>
                <a:cs typeface="Calibri" panose="020F0502020204030204" pitchFamily="34" charset="0"/>
              </a:rPr>
              <a:t>98966* - Phone Services 5-10 minutes </a:t>
            </a:r>
          </a:p>
          <a:p>
            <a:pPr>
              <a:lnSpc>
                <a:spcPct val="150000"/>
              </a:lnSpc>
              <a:spcBef>
                <a:spcPts val="0"/>
              </a:spcBef>
              <a:defRPr/>
            </a:pPr>
            <a:r>
              <a:rPr lang="en-US" altLang="en-US" sz="1500" dirty="0">
                <a:solidFill>
                  <a:schemeClr val="bg2">
                    <a:lumMod val="10000"/>
                  </a:schemeClr>
                </a:solidFill>
                <a:latin typeface="Calibri" panose="020F0502020204030204" pitchFamily="34" charset="0"/>
                <a:cs typeface="Calibri" panose="020F0502020204030204" pitchFamily="34" charset="0"/>
              </a:rPr>
              <a:t>98967* - Phone Services 11-20 minutes </a:t>
            </a:r>
          </a:p>
          <a:p>
            <a:pPr>
              <a:lnSpc>
                <a:spcPct val="150000"/>
              </a:lnSpc>
              <a:spcBef>
                <a:spcPts val="0"/>
              </a:spcBef>
              <a:defRPr/>
            </a:pPr>
            <a:r>
              <a:rPr lang="en-US" altLang="en-US" sz="1500" dirty="0">
                <a:solidFill>
                  <a:schemeClr val="bg2">
                    <a:lumMod val="10000"/>
                  </a:schemeClr>
                </a:solidFill>
                <a:latin typeface="Calibri" panose="020F0502020204030204" pitchFamily="34" charset="0"/>
                <a:cs typeface="Calibri" panose="020F0502020204030204" pitchFamily="34" charset="0"/>
              </a:rPr>
              <a:t>98968* - Phone Services 21-30 minutes </a:t>
            </a:r>
          </a:p>
          <a:p>
            <a:pPr>
              <a:lnSpc>
                <a:spcPct val="150000"/>
              </a:lnSpc>
              <a:spcBef>
                <a:spcPts val="0"/>
              </a:spcBef>
              <a:defRPr/>
            </a:pPr>
            <a:r>
              <a:rPr lang="en-US" altLang="en-US" sz="1500" dirty="0">
                <a:solidFill>
                  <a:schemeClr val="bg2">
                    <a:lumMod val="10000"/>
                  </a:schemeClr>
                </a:solidFill>
                <a:latin typeface="Calibri" panose="020F0502020204030204" pitchFamily="34" charset="0"/>
                <a:cs typeface="Calibri" panose="020F0502020204030204" pitchFamily="34" charset="0"/>
              </a:rPr>
              <a:t>99487* - Care Management Services First 60 minutes per month (care coordination in the medical neighborhood)</a:t>
            </a:r>
          </a:p>
          <a:p>
            <a:pPr>
              <a:lnSpc>
                <a:spcPct val="150000"/>
              </a:lnSpc>
              <a:spcBef>
                <a:spcPts val="0"/>
              </a:spcBef>
              <a:defRPr/>
            </a:pPr>
            <a:r>
              <a:rPr lang="en-US" altLang="en-US" sz="1500" dirty="0">
                <a:solidFill>
                  <a:schemeClr val="bg2">
                    <a:lumMod val="10000"/>
                  </a:schemeClr>
                </a:solidFill>
                <a:latin typeface="Calibri" panose="020F0502020204030204" pitchFamily="34" charset="0"/>
                <a:cs typeface="Calibri" panose="020F0502020204030204" pitchFamily="34" charset="0"/>
              </a:rPr>
              <a:t>99489* - Care Management Services, every additional 30 minutes per month after initial 60 minutes (care coordination in the medical neighborhood)</a:t>
            </a:r>
          </a:p>
          <a:p>
            <a:pPr>
              <a:lnSpc>
                <a:spcPct val="150000"/>
              </a:lnSpc>
              <a:spcBef>
                <a:spcPts val="0"/>
              </a:spcBef>
              <a:defRPr/>
            </a:pPr>
            <a:r>
              <a:rPr lang="en-US" altLang="en-US" sz="1500" dirty="0">
                <a:solidFill>
                  <a:schemeClr val="bg2">
                    <a:lumMod val="10000"/>
                  </a:schemeClr>
                </a:solidFill>
                <a:latin typeface="Calibri" panose="020F0502020204030204" pitchFamily="34" charset="0"/>
                <a:cs typeface="Calibri" panose="020F0502020204030204" pitchFamily="34" charset="0"/>
              </a:rPr>
              <a:t>S0257* - Counseling and Discussion Regarding Advance Directives</a:t>
            </a:r>
          </a:p>
          <a:p>
            <a:pPr>
              <a:lnSpc>
                <a:spcPct val="150000"/>
              </a:lnSpc>
              <a:spcBef>
                <a:spcPts val="0"/>
              </a:spcBef>
              <a:defRPr/>
            </a:pPr>
            <a:endParaRPr lang="en-US" altLang="en-US" sz="1500" dirty="0">
              <a:solidFill>
                <a:schemeClr val="bg2">
                  <a:lumMod val="10000"/>
                </a:schemeClr>
              </a:solidFill>
              <a:latin typeface="Calibri" panose="020F0502020204030204" pitchFamily="34" charset="0"/>
              <a:cs typeface="Calibri" panose="020F0502020204030204" pitchFamily="34" charset="0"/>
            </a:endParaRPr>
          </a:p>
          <a:p>
            <a:pPr>
              <a:defRPr/>
            </a:pPr>
            <a:endParaRPr lang="en-US" altLang="en-US" sz="1800"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213BFC40-2A7C-DDAC-FCD9-70AB74E11442}"/>
              </a:ext>
            </a:extLst>
          </p:cNvPr>
          <p:cNvSpPr>
            <a:spLocks noGrp="1"/>
          </p:cNvSpPr>
          <p:nvPr>
            <p:ph type="body" idx="2"/>
          </p:nvPr>
        </p:nvSpPr>
        <p:spPr>
          <a:xfrm>
            <a:off x="6955296" y="1892106"/>
            <a:ext cx="4894069" cy="4351338"/>
          </a:xfrm>
        </p:spPr>
        <p:txBody>
          <a:bodyPr/>
          <a:lstStyle/>
          <a:p>
            <a:pPr>
              <a:lnSpc>
                <a:spcPct val="150000"/>
              </a:lnSpc>
              <a:spcBef>
                <a:spcPts val="0"/>
              </a:spcBef>
              <a:spcAft>
                <a:spcPts val="300"/>
              </a:spcAft>
              <a:defRPr/>
            </a:pPr>
            <a:r>
              <a:rPr lang="en-US" altLang="en-US" sz="1500" dirty="0">
                <a:solidFill>
                  <a:schemeClr val="bg2">
                    <a:lumMod val="10000"/>
                  </a:schemeClr>
                </a:solidFill>
                <a:latin typeface="Calibri" panose="020F0502020204030204" pitchFamily="34" charset="0"/>
                <a:cs typeface="Calibri" panose="020F0502020204030204" pitchFamily="34" charset="0"/>
              </a:rPr>
              <a:t>G9007* - Team Conference </a:t>
            </a:r>
            <a:r>
              <a:rPr lang="en-US" altLang="en-US" sz="1500" i="1" dirty="0">
                <a:solidFill>
                  <a:schemeClr val="bg2">
                    <a:lumMod val="10000"/>
                  </a:schemeClr>
                </a:solidFill>
                <a:latin typeface="Calibri" panose="020F0502020204030204" pitchFamily="34" charset="0"/>
                <a:cs typeface="Calibri" panose="020F0502020204030204" pitchFamily="34" charset="0"/>
              </a:rPr>
              <a:t>(Physician/APP)</a:t>
            </a:r>
          </a:p>
          <a:p>
            <a:pPr>
              <a:lnSpc>
                <a:spcPct val="150000"/>
              </a:lnSpc>
              <a:spcBef>
                <a:spcPts val="0"/>
              </a:spcBef>
              <a:spcAft>
                <a:spcPts val="300"/>
              </a:spcAft>
              <a:defRPr/>
            </a:pPr>
            <a:r>
              <a:rPr lang="en-US" altLang="en-US" sz="1500" dirty="0">
                <a:solidFill>
                  <a:schemeClr val="bg2">
                    <a:lumMod val="10000"/>
                  </a:schemeClr>
                </a:solidFill>
                <a:latin typeface="Calibri" panose="020F0502020204030204" pitchFamily="34" charset="0"/>
                <a:cs typeface="Calibri" panose="020F0502020204030204" pitchFamily="34" charset="0"/>
              </a:rPr>
              <a:t>G9008* - Physician Coordinated Care Oversight Services </a:t>
            </a:r>
            <a:r>
              <a:rPr lang="en-US" altLang="en-US" sz="1500" i="1" dirty="0">
                <a:solidFill>
                  <a:schemeClr val="bg2">
                    <a:lumMod val="10000"/>
                  </a:schemeClr>
                </a:solidFill>
                <a:latin typeface="Calibri" panose="020F0502020204030204" pitchFamily="34" charset="0"/>
                <a:cs typeface="Calibri" panose="020F0502020204030204" pitchFamily="34" charset="0"/>
              </a:rPr>
              <a:t>(Physician only)</a:t>
            </a:r>
          </a:p>
          <a:p>
            <a:pPr>
              <a:lnSpc>
                <a:spcPct val="150000"/>
              </a:lnSpc>
              <a:spcBef>
                <a:spcPts val="0"/>
              </a:spcBef>
              <a:spcAft>
                <a:spcPts val="300"/>
              </a:spcAft>
              <a:defRPr/>
            </a:pPr>
            <a:r>
              <a:rPr lang="en-US" altLang="en-US" sz="1500" dirty="0">
                <a:solidFill>
                  <a:schemeClr val="bg2">
                    <a:lumMod val="10000"/>
                  </a:schemeClr>
                </a:solidFill>
                <a:latin typeface="Calibri" panose="020F0502020204030204" pitchFamily="34" charset="0"/>
                <a:cs typeface="Calibri" panose="020F0502020204030204" pitchFamily="34" charset="0"/>
              </a:rPr>
              <a:t>S0257* - Counseling and Discussion Regarding </a:t>
            </a:r>
            <a:r>
              <a:rPr lang="en-US" altLang="en-US" sz="1500">
                <a:solidFill>
                  <a:schemeClr val="bg2">
                    <a:lumMod val="10000"/>
                  </a:schemeClr>
                </a:solidFill>
                <a:latin typeface="Calibri" panose="020F0502020204030204" pitchFamily="34" charset="0"/>
                <a:cs typeface="Calibri" panose="020F0502020204030204" pitchFamily="34" charset="0"/>
              </a:rPr>
              <a:t>Advance Directives </a:t>
            </a:r>
            <a:r>
              <a:rPr lang="en-US" altLang="en-US" sz="1500" i="1">
                <a:solidFill>
                  <a:schemeClr val="bg2">
                    <a:lumMod val="10000"/>
                  </a:schemeClr>
                </a:solidFill>
                <a:latin typeface="Calibri" panose="020F0502020204030204" pitchFamily="34" charset="0"/>
                <a:cs typeface="Calibri" panose="020F0502020204030204" pitchFamily="34" charset="0"/>
              </a:rPr>
              <a:t>(Physician/APP)</a:t>
            </a:r>
          </a:p>
          <a:p>
            <a:pPr>
              <a:lnSpc>
                <a:spcPct val="150000"/>
              </a:lnSpc>
              <a:spcBef>
                <a:spcPts val="0"/>
              </a:spcBef>
              <a:spcAft>
                <a:spcPts val="300"/>
              </a:spcAft>
              <a:defRPr/>
            </a:pPr>
            <a:endParaRPr lang="en-US" altLang="en-US" sz="1500" dirty="0">
              <a:solidFill>
                <a:schemeClr val="bg2">
                  <a:lumMod val="10000"/>
                </a:schemeClr>
              </a:solidFill>
              <a:latin typeface="Calibri" panose="020F0502020204030204" pitchFamily="34" charset="0"/>
              <a:cs typeface="Calibri" panose="020F0502020204030204" pitchFamily="34" charset="0"/>
            </a:endParaRPr>
          </a:p>
          <a:p>
            <a:pPr>
              <a:lnSpc>
                <a:spcPct val="150000"/>
              </a:lnSpc>
              <a:spcBef>
                <a:spcPts val="0"/>
              </a:spcBef>
              <a:spcAft>
                <a:spcPts val="300"/>
              </a:spcAft>
              <a:defRPr/>
            </a:pPr>
            <a:endParaRPr lang="en-US" altLang="en-US" sz="1500" dirty="0">
              <a:solidFill>
                <a:schemeClr val="bg2">
                  <a:lumMod val="10000"/>
                </a:schemeClr>
              </a:solidFill>
              <a:latin typeface="Calibri" panose="020F0502020204030204" pitchFamily="34" charset="0"/>
              <a:cs typeface="Calibri" panose="020F0502020204030204" pitchFamily="34" charset="0"/>
            </a:endParaRPr>
          </a:p>
          <a:p>
            <a:pPr>
              <a:lnSpc>
                <a:spcPct val="150000"/>
              </a:lnSpc>
              <a:spcBef>
                <a:spcPts val="0"/>
              </a:spcBef>
              <a:spcAft>
                <a:spcPts val="300"/>
              </a:spcAft>
              <a:defRPr/>
            </a:pPr>
            <a:endParaRPr lang="en-US" altLang="en-US" sz="1500" dirty="0">
              <a:solidFill>
                <a:schemeClr val="bg2">
                  <a:lumMod val="10000"/>
                </a:schemeClr>
              </a:solidFill>
              <a:latin typeface="Calibri" panose="020F0502020204030204" pitchFamily="34" charset="0"/>
              <a:cs typeface="Calibri" panose="020F0502020204030204" pitchFamily="34" charset="0"/>
            </a:endParaRPr>
          </a:p>
          <a:p>
            <a:endParaRPr lang="en-US" dirty="0"/>
          </a:p>
        </p:txBody>
      </p:sp>
      <p:sp>
        <p:nvSpPr>
          <p:cNvPr id="4" name="TextBox 3">
            <a:extLst>
              <a:ext uri="{FF2B5EF4-FFF2-40B4-BE49-F238E27FC236}">
                <a16:creationId xmlns:a16="http://schemas.microsoft.com/office/drawing/2014/main" id="{5ED4AC80-EE03-9FDA-CA4C-0212511CAE2A}"/>
              </a:ext>
            </a:extLst>
          </p:cNvPr>
          <p:cNvSpPr txBox="1"/>
          <p:nvPr/>
        </p:nvSpPr>
        <p:spPr>
          <a:xfrm>
            <a:off x="5347063" y="6480834"/>
            <a:ext cx="6664763" cy="523220"/>
          </a:xfrm>
          <a:prstGeom prst="rect">
            <a:avLst/>
          </a:prstGeom>
          <a:noFill/>
        </p:spPr>
        <p:txBody>
          <a:bodyPr wrap="square">
            <a:spAutoFit/>
          </a:bodyPr>
          <a:lstStyle/>
          <a:p>
            <a:pPr lvl="0" algn="ctr" defTabSz="1219140">
              <a:buClr>
                <a:srgbClr val="000000"/>
              </a:buClr>
              <a:defRPr/>
            </a:pPr>
            <a:r>
              <a:rPr kumimoji="0" lang="en-US" sz="1400" b="0" i="1" u="none" strike="noStrike" kern="0" cap="none" spc="0" normalizeH="0" baseline="0" noProof="0" dirty="0">
                <a:ln>
                  <a:noFill/>
                </a:ln>
                <a:solidFill>
                  <a:srgbClr val="000000"/>
                </a:solidFill>
                <a:effectLst/>
                <a:uLnTx/>
                <a:uFillTx/>
                <a:latin typeface="Calibri"/>
                <a:ea typeface="Calibri"/>
                <a:cs typeface="Calibri"/>
                <a:sym typeface="Calibri"/>
              </a:rPr>
              <a:t>Billing resources can be found here:</a:t>
            </a:r>
            <a:r>
              <a:rPr lang="en-US" sz="1400" i="1" kern="0" dirty="0">
                <a:solidFill>
                  <a:srgbClr val="000000"/>
                </a:solidFill>
                <a:latin typeface="Calibri"/>
                <a:ea typeface="Calibri"/>
                <a:cs typeface="Calibri"/>
                <a:sym typeface="Calibri"/>
              </a:rPr>
              <a:t> </a:t>
            </a:r>
            <a:r>
              <a:rPr lang="en-US" sz="1400" i="1" kern="0" dirty="0">
                <a:solidFill>
                  <a:srgbClr val="000000"/>
                </a:solidFill>
                <a:latin typeface="Calibri"/>
                <a:ea typeface="Calibri"/>
                <a:cs typeface="Calibri"/>
                <a:sym typeface="Calibri"/>
                <a:hlinkClick r:id="rId3"/>
              </a:rPr>
              <a:t>https://micmt-cares.org/pdcm-reference-materials</a:t>
            </a:r>
            <a:endParaRPr lang="en-US" sz="1400" i="1" kern="0" dirty="0">
              <a:solidFill>
                <a:srgbClr val="000000"/>
              </a:solidFill>
              <a:latin typeface="Calibri"/>
              <a:ea typeface="Calibri"/>
              <a:cs typeface="Calibri"/>
              <a:sym typeface="Calibri"/>
            </a:endParaRPr>
          </a:p>
          <a:p>
            <a:pPr lvl="0" algn="ctr" defTabSz="1219140">
              <a:buClr>
                <a:srgbClr val="000000"/>
              </a:buClr>
              <a:defRPr/>
            </a:pPr>
            <a:endParaRPr kumimoji="0" lang="en-US" sz="1400" b="0" i="1"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77EAC851-78D2-D46A-F2A8-D0D0AA9D770D}"/>
              </a:ext>
            </a:extLst>
          </p:cNvPr>
          <p:cNvSpPr txBox="1"/>
          <p:nvPr/>
        </p:nvSpPr>
        <p:spPr>
          <a:xfrm>
            <a:off x="180173" y="1370985"/>
            <a:ext cx="5451505" cy="369332"/>
          </a:xfrm>
          <a:prstGeom prst="rect">
            <a:avLst/>
          </a:prstGeom>
          <a:noFill/>
        </p:spPr>
        <p:txBody>
          <a:bodyPr wrap="square" rtlCol="0">
            <a:spAutoFit/>
          </a:bodyPr>
          <a:lstStyle/>
          <a:p>
            <a:r>
              <a:rPr lang="en-US" b="1" u="sng" dirty="0">
                <a:solidFill>
                  <a:schemeClr val="bg2">
                    <a:lumMod val="10000"/>
                  </a:schemeClr>
                </a:solidFill>
                <a:effectLst>
                  <a:outerShdw blurRad="38100" dist="38100" dir="2700000" algn="tl">
                    <a:srgbClr val="000000">
                      <a:alpha val="43137"/>
                    </a:srgbClr>
                  </a:outerShdw>
                </a:effectLst>
              </a:rPr>
              <a:t>Care Team Codes </a:t>
            </a:r>
          </a:p>
        </p:txBody>
      </p:sp>
      <p:sp>
        <p:nvSpPr>
          <p:cNvPr id="11" name="TextBox 10">
            <a:extLst>
              <a:ext uri="{FF2B5EF4-FFF2-40B4-BE49-F238E27FC236}">
                <a16:creationId xmlns:a16="http://schemas.microsoft.com/office/drawing/2014/main" id="{2FBDFEA0-C232-32AC-9A26-38305060EBAE}"/>
              </a:ext>
            </a:extLst>
          </p:cNvPr>
          <p:cNvSpPr txBox="1"/>
          <p:nvPr/>
        </p:nvSpPr>
        <p:spPr>
          <a:xfrm>
            <a:off x="7250629" y="1369385"/>
            <a:ext cx="4303401" cy="369332"/>
          </a:xfrm>
          <a:prstGeom prst="rect">
            <a:avLst/>
          </a:prstGeom>
          <a:noFill/>
        </p:spPr>
        <p:txBody>
          <a:bodyPr wrap="square" rtlCol="0">
            <a:spAutoFit/>
          </a:bodyPr>
          <a:lstStyle/>
          <a:p>
            <a:r>
              <a:rPr lang="en-US" b="1" u="sng" dirty="0">
                <a:solidFill>
                  <a:schemeClr val="bg2">
                    <a:lumMod val="10000"/>
                  </a:schemeClr>
                </a:solidFill>
                <a:effectLst>
                  <a:outerShdw blurRad="38100" dist="38100" dir="2700000" algn="tl">
                    <a:srgbClr val="000000">
                      <a:alpha val="43137"/>
                    </a:srgbClr>
                  </a:outerShdw>
                </a:effectLst>
              </a:rPr>
              <a:t>Physician Service Codes</a:t>
            </a:r>
          </a:p>
        </p:txBody>
      </p:sp>
    </p:spTree>
    <p:extLst>
      <p:ext uri="{BB962C8B-B14F-4D97-AF65-F5344CB8AC3E}">
        <p14:creationId xmlns:p14="http://schemas.microsoft.com/office/powerpoint/2010/main" val="2419672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Google Shape;1292;p93"/>
          <p:cNvSpPr txBox="1">
            <a:spLocks noGrp="1"/>
          </p:cNvSpPr>
          <p:nvPr>
            <p:ph type="title" idx="4294967295"/>
          </p:nvPr>
        </p:nvSpPr>
        <p:spPr>
          <a:xfrm>
            <a:off x="166527" y="0"/>
            <a:ext cx="10401300" cy="1037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b="1" dirty="0"/>
              <a:t>Primary Care Incentive Programs</a:t>
            </a:r>
            <a:endParaRPr sz="3200" dirty="0"/>
          </a:p>
        </p:txBody>
      </p:sp>
      <p:sp>
        <p:nvSpPr>
          <p:cNvPr id="1296" name="Google Shape;1296;p93"/>
          <p:cNvSpPr txBox="1"/>
          <p:nvPr/>
        </p:nvSpPr>
        <p:spPr>
          <a:xfrm>
            <a:off x="166525" y="4043363"/>
            <a:ext cx="11420637" cy="2599084"/>
          </a:xfrm>
          <a:prstGeom prst="rect">
            <a:avLst/>
          </a:prstGeom>
          <a:noFill/>
          <a:ln w="9525" cap="flat" cmpd="sng">
            <a:solidFill>
              <a:schemeClr val="tx2"/>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en-US" sz="2400" b="1" i="0" u="sng" strike="noStrike" kern="0" cap="none" spc="0" normalizeH="0" baseline="0" noProof="0" dirty="0">
                <a:ln>
                  <a:noFill/>
                </a:ln>
                <a:solidFill>
                  <a:srgbClr val="000000"/>
                </a:solidFill>
                <a:effectLst/>
                <a:uLnTx/>
                <a:uFillTx/>
                <a:latin typeface="Calibri"/>
                <a:ea typeface="Calibri"/>
                <a:cs typeface="Calibri"/>
                <a:sym typeface="Calibri"/>
              </a:rPr>
              <a:t>Priority Health</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Annual PMPM incentive payment if outreach achieved for 2- 5% of the patient population.</a:t>
            </a:r>
          </a:p>
          <a:p>
            <a:pPr marL="342900" marR="0" lvl="0" indent="-34290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2 billed codes on different dates of service.</a:t>
            </a:r>
            <a:endParaRPr kumimoji="0" sz="20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Fee For Service on all codes billed.</a:t>
            </a:r>
            <a:endParaRPr kumimoji="0" sz="20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No patient co-pay.</a:t>
            </a:r>
            <a:endParaRPr kumimoji="0" sz="3200" b="0" i="0" u="sng"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 name="Rectangle 2"/>
          <p:cNvSpPr/>
          <p:nvPr/>
        </p:nvSpPr>
        <p:spPr>
          <a:xfrm>
            <a:off x="166528" y="952922"/>
            <a:ext cx="11420634" cy="2923877"/>
          </a:xfrm>
          <a:prstGeom prst="rect">
            <a:avLst/>
          </a:prstGeom>
          <a:ln>
            <a:solidFill>
              <a:schemeClr val="tx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sng"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BCBSM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Value Based Reimbursement  - increase on every E&amp;M code and PDCM code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PDCM Encounters – (measured at practice level) for attributed population:</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4% with 2 encounters = 7% VBR</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Adult Outcomes VBR  &amp; Pediatric Outcomes VBR (measured at PO/subPO level)</a:t>
            </a:r>
          </a:p>
          <a:p>
            <a:pPr marL="285750" marR="0" lvl="0" indent="-285750" algn="l" defTabSz="914400" rtl="0" eaLnBrk="1" fontAlgn="auto" latinLnBrk="0" hangingPunct="1">
              <a:lnSpc>
                <a:spcPct val="100000"/>
              </a:lnSpc>
              <a:spcBef>
                <a:spcPts val="0"/>
              </a:spcBef>
              <a:spcAft>
                <a:spcPts val="0"/>
              </a:spcAft>
              <a:buClr>
                <a:srgbClr val="171616"/>
              </a:buClr>
              <a:buSzPct val="100000"/>
              <a:buFont typeface="Arial"/>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To be eligible to earn outcomes VBR, practices must meet 1% outreach with 2 encounters</a:t>
            </a:r>
            <a:endParaRPr kumimoji="0" lang="en-US" sz="2000" b="0" i="0" u="none" strike="noStrike" kern="0" cap="none" spc="0" normalizeH="0" baseline="0" noProof="0" dirty="0">
              <a:ln>
                <a:noFill/>
              </a:ln>
              <a:solidFill>
                <a:srgbClr val="171616"/>
              </a:solidFill>
              <a:effectLst/>
              <a:uLnTx/>
              <a:uFillTx/>
              <a:latin typeface="Calibri"/>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171616"/>
              </a:buClr>
              <a:buSzPct val="100000"/>
              <a:buFont typeface="Arial"/>
              <a:buChar char="•"/>
              <a:tabLst/>
              <a:defRPr/>
            </a:pPr>
            <a:r>
              <a:rPr kumimoji="0" lang="en-US" sz="2000" b="0" i="0" u="none" strike="noStrike" kern="0" cap="none" spc="0" normalizeH="0" baseline="0" noProof="0" dirty="0">
                <a:ln>
                  <a:noFill/>
                </a:ln>
                <a:solidFill>
                  <a:srgbClr val="171616"/>
                </a:solidFill>
                <a:effectLst/>
                <a:uLnTx/>
                <a:uFillTx/>
                <a:latin typeface="Calibri"/>
                <a:ea typeface="Calibri"/>
                <a:cs typeface="Calibri"/>
                <a:sym typeface="Calibri"/>
              </a:rPr>
              <a:t>These are subject to change every year – so stay connected with your PO for updates!</a:t>
            </a:r>
          </a:p>
        </p:txBody>
      </p:sp>
      <p:sp>
        <p:nvSpPr>
          <p:cNvPr id="2" name="Star: 7 Points 1">
            <a:extLst>
              <a:ext uri="{FF2B5EF4-FFF2-40B4-BE49-F238E27FC236}">
                <a16:creationId xmlns:a16="http://schemas.microsoft.com/office/drawing/2014/main" id="{AC76FDA8-E931-F48B-2FAD-2B409A5C0650}"/>
              </a:ext>
            </a:extLst>
          </p:cNvPr>
          <p:cNvSpPr/>
          <p:nvPr/>
        </p:nvSpPr>
        <p:spPr>
          <a:xfrm>
            <a:off x="9386887" y="447549"/>
            <a:ext cx="2457237" cy="2267076"/>
          </a:xfrm>
          <a:prstGeom prst="star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i="0" u="none" strike="noStrike" cap="none" dirty="0">
              <a:solidFill>
                <a:schemeClr val="dk1"/>
              </a:solidFill>
              <a:effectLst/>
              <a:latin typeface="+mj-lt"/>
              <a:ea typeface="Calibri"/>
              <a:cs typeface="Calibri"/>
              <a:sym typeface="Calibri"/>
            </a:endParaRPr>
          </a:p>
          <a:p>
            <a:pPr algn="ctr"/>
            <a:r>
              <a:rPr lang="en-US" sz="1600" b="1" i="0" u="none" strike="noStrike" cap="none" dirty="0">
                <a:solidFill>
                  <a:schemeClr val="dk1"/>
                </a:solidFill>
                <a:effectLst/>
                <a:latin typeface="+mj-lt"/>
                <a:ea typeface="Calibri"/>
                <a:cs typeface="Calibri"/>
                <a:sym typeface="Calibri"/>
              </a:rPr>
              <a:t>Practice needs to stay PCMH designated to qualify.</a:t>
            </a:r>
          </a:p>
          <a:p>
            <a:pPr algn="ctr"/>
            <a:endParaRPr lang="en-US" dirty="0"/>
          </a:p>
        </p:txBody>
      </p:sp>
    </p:spTree>
    <p:extLst>
      <p:ext uri="{BB962C8B-B14F-4D97-AF65-F5344CB8AC3E}">
        <p14:creationId xmlns:p14="http://schemas.microsoft.com/office/powerpoint/2010/main" val="3533079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5"/>
          <p:cNvSpPr/>
          <p:nvPr/>
        </p:nvSpPr>
        <p:spPr>
          <a:xfrm>
            <a:off x="428833" y="1858047"/>
            <a:ext cx="11490068" cy="4401300"/>
          </a:xfrm>
          <a:prstGeom prst="rect">
            <a:avLst/>
          </a:prstGeom>
          <a:noFill/>
          <a:ln>
            <a:noFill/>
          </a:ln>
        </p:spPr>
        <p:txBody>
          <a:bodyPr spcFirstLastPara="1" wrap="square" lIns="91425" tIns="45700" rIns="91425" bIns="45700" anchor="t" anchorCtr="0">
            <a:noAutofit/>
          </a:bodyPr>
          <a:lstStyle/>
          <a:p>
            <a:pPr marL="457200" lvl="0" indent="-457200">
              <a:buClr>
                <a:srgbClr val="000000"/>
              </a:buClr>
              <a:buSzPts val="2800"/>
              <a:buFont typeface="Arial"/>
              <a:buChar char="•"/>
              <a:defRPr/>
            </a:pPr>
            <a:r>
              <a:rPr lang="en-US" sz="2400" dirty="0"/>
              <a:t>Material in this presentation was developed by the Michigan Institute for Care Management and Transformation (MICMT) and participating MICMT Training Organizations.</a:t>
            </a:r>
          </a:p>
          <a:p>
            <a:pPr marL="457200" lvl="0" indent="-457200">
              <a:lnSpc>
                <a:spcPct val="150000"/>
              </a:lnSpc>
              <a:buClr>
                <a:srgbClr val="000000"/>
              </a:buClr>
              <a:buSzPts val="2800"/>
              <a:buFont typeface="Arial"/>
              <a:buChar char="•"/>
              <a:defRPr/>
            </a:pPr>
            <a:endParaRPr lang="en-US" sz="2400" kern="0" dirty="0">
              <a:solidFill>
                <a:srgbClr val="000000"/>
              </a:solidFill>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Questions about this curriculum should be sent to: </a:t>
            </a:r>
            <a:r>
              <a:rPr kumimoji="0" lang="en-US" sz="2400" b="0" i="0" u="sng" strike="noStrike" kern="0" cap="none" spc="0" normalizeH="0" baseline="0" noProof="0" dirty="0">
                <a:ln>
                  <a:noFill/>
                </a:ln>
                <a:solidFill>
                  <a:srgbClr val="0563C1"/>
                </a:solidFill>
                <a:effectLst/>
                <a:uLnTx/>
                <a:uFillTx/>
                <a:latin typeface="Calibri"/>
                <a:ea typeface="Calibri"/>
                <a:cs typeface="Calibri"/>
                <a:sym typeface="Calibri"/>
                <a:hlinkClick r:id="rId3"/>
              </a:rPr>
              <a:t>micmt-requests@med.umich.edu</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2800"/>
              <a:buFont typeface="Arial"/>
              <a:buChar char="•"/>
              <a:tabLst/>
              <a:defRPr/>
            </a:pPr>
            <a:endPar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4" name="Google Shape;164;p5"/>
          <p:cNvSpPr txBox="1"/>
          <p:nvPr/>
        </p:nvSpPr>
        <p:spPr>
          <a:xfrm>
            <a:off x="428833" y="598653"/>
            <a:ext cx="10752514" cy="90930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alibri"/>
              <a:buNone/>
              <a:tabLst/>
              <a:defRPr/>
            </a:pPr>
            <a:r>
              <a:rPr kumimoji="0" lang="en-US" sz="4800" b="1" i="0" u="none" strike="noStrike" kern="0" cap="none" spc="0" normalizeH="0" baseline="0" noProof="0" dirty="0">
                <a:ln>
                  <a:noFill/>
                </a:ln>
                <a:solidFill>
                  <a:srgbClr val="000000"/>
                </a:solidFill>
                <a:effectLst/>
                <a:uLnTx/>
                <a:uFillTx/>
                <a:latin typeface="Calibri"/>
                <a:cs typeface="Calibri"/>
                <a:sym typeface="Calibri"/>
              </a:rPr>
              <a:t>Reference Guidelines</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79"/>
          <p:cNvSpPr txBox="1">
            <a:spLocks noGrp="1"/>
          </p:cNvSpPr>
          <p:nvPr>
            <p:ph type="title"/>
          </p:nvPr>
        </p:nvSpPr>
        <p:spPr>
          <a:xfrm>
            <a:off x="1229891" y="403257"/>
            <a:ext cx="9741492" cy="57869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6600"/>
              <a:buFont typeface="Calibri"/>
              <a:buNone/>
            </a:pPr>
            <a:r>
              <a:rPr lang="en-US" sz="3600" b="1" dirty="0"/>
              <a:t>2026 </a:t>
            </a:r>
            <a:r>
              <a:rPr lang="en-US" sz="3600" b="1" dirty="0">
                <a:sym typeface="Calibri"/>
              </a:rPr>
              <a:t>BCBSM PDCM Outcomes VBR – Adult</a:t>
            </a:r>
            <a:endParaRPr sz="3600" b="1" dirty="0">
              <a:sym typeface="Calibri"/>
            </a:endParaRPr>
          </a:p>
        </p:txBody>
      </p:sp>
      <p:graphicFrame>
        <p:nvGraphicFramePr>
          <p:cNvPr id="7" name="Google Shape;427;p19"/>
          <p:cNvGraphicFramePr/>
          <p:nvPr>
            <p:extLst>
              <p:ext uri="{D42A27DB-BD31-4B8C-83A1-F6EECF244321}">
                <p14:modId xmlns:p14="http://schemas.microsoft.com/office/powerpoint/2010/main" val="312535423"/>
              </p:ext>
            </p:extLst>
          </p:nvPr>
        </p:nvGraphicFramePr>
        <p:xfrm>
          <a:off x="938947" y="1292860"/>
          <a:ext cx="9788375" cy="4076940"/>
        </p:xfrm>
        <a:graphic>
          <a:graphicData uri="http://schemas.openxmlformats.org/drawingml/2006/table">
            <a:tbl>
              <a:tblPr firstRow="1" firstCol="1" bandRow="1">
                <a:noFill/>
              </a:tblPr>
              <a:tblGrid>
                <a:gridCol w="4776206">
                  <a:extLst>
                    <a:ext uri="{9D8B030D-6E8A-4147-A177-3AD203B41FA5}">
                      <a16:colId xmlns:a16="http://schemas.microsoft.com/office/drawing/2014/main" val="20000"/>
                    </a:ext>
                  </a:extLst>
                </a:gridCol>
                <a:gridCol w="2725757">
                  <a:extLst>
                    <a:ext uri="{9D8B030D-6E8A-4147-A177-3AD203B41FA5}">
                      <a16:colId xmlns:a16="http://schemas.microsoft.com/office/drawing/2014/main" val="20001"/>
                    </a:ext>
                  </a:extLst>
                </a:gridCol>
                <a:gridCol w="2286412">
                  <a:extLst>
                    <a:ext uri="{9D8B030D-6E8A-4147-A177-3AD203B41FA5}">
                      <a16:colId xmlns:a16="http://schemas.microsoft.com/office/drawing/2014/main" val="20003"/>
                    </a:ext>
                  </a:extLst>
                </a:gridCol>
              </a:tblGrid>
              <a:tr h="558650">
                <a:tc>
                  <a:txBody>
                    <a:bodyPr/>
                    <a:lstStyle/>
                    <a:p>
                      <a:pPr marL="0" marR="0" lvl="0" indent="0" algn="ctr" rtl="0">
                        <a:lnSpc>
                          <a:spcPct val="107000"/>
                        </a:lnSpc>
                        <a:spcBef>
                          <a:spcPts val="0"/>
                        </a:spcBef>
                        <a:spcAft>
                          <a:spcPts val="0"/>
                        </a:spcAft>
                        <a:buNone/>
                      </a:pPr>
                      <a:r>
                        <a:rPr lang="en-US" sz="1600" b="1" dirty="0">
                          <a:latin typeface="Calibri" panose="020F0502020204030204" pitchFamily="34" charset="0"/>
                          <a:ea typeface="Arial"/>
                          <a:cs typeface="Calibri" panose="020F0502020204030204" pitchFamily="34" charset="0"/>
                          <a:sym typeface="Arial"/>
                        </a:rPr>
                        <a:t>Measure</a:t>
                      </a:r>
                      <a:endParaRPr sz="1600" b="1" dirty="0">
                        <a:latin typeface="Calibri" panose="020F0502020204030204" pitchFamily="34" charset="0"/>
                        <a:ea typeface="Arial"/>
                        <a:cs typeface="Calibri" panose="020F0502020204030204" pitchFamily="34" charset="0"/>
                        <a:sym typeface="Arial"/>
                      </a:endParaRPr>
                    </a:p>
                  </a:txBody>
                  <a:tcPr marL="68575" marR="68575" marT="0" marB="0" anchor="ctr">
                    <a:solidFill>
                      <a:schemeClr val="tx2"/>
                    </a:solidFill>
                  </a:tcPr>
                </a:tc>
                <a:tc>
                  <a:txBody>
                    <a:bodyPr/>
                    <a:lstStyle/>
                    <a:p>
                      <a:pPr marL="0" marR="0" lvl="0" indent="0" algn="ctr" rtl="0">
                        <a:lnSpc>
                          <a:spcPct val="107000"/>
                        </a:lnSpc>
                        <a:spcBef>
                          <a:spcPts val="0"/>
                        </a:spcBef>
                        <a:spcAft>
                          <a:spcPts val="0"/>
                        </a:spcAft>
                        <a:buNone/>
                      </a:pPr>
                      <a:r>
                        <a:rPr lang="en-US" sz="1600" b="1" dirty="0">
                          <a:latin typeface="Calibri" panose="020F0502020204030204" pitchFamily="34" charset="0"/>
                          <a:ea typeface="Arial"/>
                          <a:cs typeface="Calibri" panose="020F0502020204030204" pitchFamily="34" charset="0"/>
                          <a:sym typeface="Arial"/>
                        </a:rPr>
                        <a:t>Performance Threshold</a:t>
                      </a:r>
                      <a:endParaRPr sz="1600" b="1" dirty="0">
                        <a:latin typeface="Calibri" panose="020F0502020204030204" pitchFamily="34" charset="0"/>
                        <a:ea typeface="Arial"/>
                        <a:cs typeface="Calibri" panose="020F0502020204030204" pitchFamily="34" charset="0"/>
                        <a:sym typeface="Arial"/>
                      </a:endParaRPr>
                    </a:p>
                  </a:txBody>
                  <a:tcPr marL="68575" marR="68575" marT="0" marB="0" anchor="ctr">
                    <a:solidFill>
                      <a:schemeClr val="tx2"/>
                    </a:solidFill>
                  </a:tcPr>
                </a:tc>
                <a:tc>
                  <a:txBody>
                    <a:bodyPr/>
                    <a:lstStyle/>
                    <a:p>
                      <a:pPr marL="0" marR="0" lvl="0" indent="0" algn="ctr" rtl="0">
                        <a:lnSpc>
                          <a:spcPct val="107000"/>
                        </a:lnSpc>
                        <a:spcBef>
                          <a:spcPts val="0"/>
                        </a:spcBef>
                        <a:spcAft>
                          <a:spcPts val="0"/>
                        </a:spcAft>
                        <a:buNone/>
                      </a:pPr>
                      <a:r>
                        <a:rPr lang="en-US" sz="1600" b="1" dirty="0">
                          <a:latin typeface="Calibri" panose="020F0502020204030204" pitchFamily="34" charset="0"/>
                          <a:ea typeface="Arial"/>
                          <a:cs typeface="Calibri" panose="020F0502020204030204" pitchFamily="34" charset="0"/>
                          <a:sym typeface="Arial"/>
                        </a:rPr>
                        <a:t>Improvement Percent</a:t>
                      </a:r>
                      <a:endParaRPr sz="1600" b="1" dirty="0">
                        <a:latin typeface="Calibri" panose="020F0502020204030204" pitchFamily="34" charset="0"/>
                        <a:ea typeface="Arial"/>
                        <a:cs typeface="Calibri" panose="020F0502020204030204" pitchFamily="34" charset="0"/>
                        <a:sym typeface="Arial"/>
                      </a:endParaRPr>
                    </a:p>
                  </a:txBody>
                  <a:tcPr marL="68575" marR="68575" marT="0" marB="0" anchor="ctr">
                    <a:solidFill>
                      <a:schemeClr val="tx2"/>
                    </a:solidFill>
                  </a:tcPr>
                </a:tc>
                <a:extLst>
                  <a:ext uri="{0D108BD9-81ED-4DB2-BD59-A6C34878D82A}">
                    <a16:rowId xmlns:a16="http://schemas.microsoft.com/office/drawing/2014/main" val="10000"/>
                  </a:ext>
                </a:extLst>
              </a:tr>
              <a:tr h="800330">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ED Visits </a:t>
                      </a:r>
                      <a:br>
                        <a:rPr lang="en-US" sz="1600" dirty="0">
                          <a:latin typeface="Calibri" panose="020F0502020204030204" pitchFamily="34" charset="0"/>
                          <a:ea typeface="Arial"/>
                          <a:cs typeface="Calibri" panose="020F0502020204030204" pitchFamily="34" charset="0"/>
                          <a:sym typeface="Arial"/>
                        </a:rPr>
                      </a:br>
                      <a:r>
                        <a:rPr lang="en-US" sz="1600" dirty="0">
                          <a:latin typeface="Calibri" panose="020F0502020204030204" pitchFamily="34" charset="0"/>
                          <a:ea typeface="Arial"/>
                          <a:cs typeface="Calibri" panose="020F0502020204030204" pitchFamily="34" charset="0"/>
                          <a:sym typeface="Arial"/>
                        </a:rPr>
                        <a:t>(per 1000 members per year)</a:t>
                      </a:r>
                      <a:endParaRPr sz="1600" dirty="0">
                        <a:latin typeface="Calibri" panose="020F0502020204030204" pitchFamily="34" charset="0"/>
                        <a:ea typeface="Arial"/>
                        <a:cs typeface="Calibri" panose="020F0502020204030204" pitchFamily="34" charset="0"/>
                        <a:sym typeface="Arial"/>
                      </a:endParaRPr>
                    </a:p>
                  </a:txBody>
                  <a:tcPr marL="68575" marR="685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160</a:t>
                      </a:r>
                      <a:endParaRPr sz="1600" dirty="0">
                        <a:latin typeface="Calibri" panose="020F0502020204030204" pitchFamily="34" charset="0"/>
                        <a:ea typeface="Arial"/>
                        <a:cs typeface="Calibri" panose="020F0502020204030204" pitchFamily="34" charset="0"/>
                        <a:sym typeface="Arial"/>
                      </a:endParaRPr>
                    </a:p>
                  </a:txBody>
                  <a:tcPr marL="68575" marR="685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10%</a:t>
                      </a:r>
                      <a:endParaRPr sz="1600" dirty="0">
                        <a:latin typeface="Calibri" panose="020F0502020204030204" pitchFamily="34" charset="0"/>
                        <a:ea typeface="Arial"/>
                        <a:cs typeface="Calibri" panose="020F0502020204030204" pitchFamily="34" charset="0"/>
                        <a:sym typeface="Arial"/>
                      </a:endParaRPr>
                    </a:p>
                  </a:txBody>
                  <a:tcPr marL="68575" marR="68575" marT="0" marB="0" anchor="ctr"/>
                </a:tc>
                <a:extLst>
                  <a:ext uri="{0D108BD9-81ED-4DB2-BD59-A6C34878D82A}">
                    <a16:rowId xmlns:a16="http://schemas.microsoft.com/office/drawing/2014/main" val="10001"/>
                  </a:ext>
                </a:extLst>
              </a:tr>
              <a:tr h="800330">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IP Discharges </a:t>
                      </a:r>
                      <a:br>
                        <a:rPr lang="en-US" sz="1600" dirty="0">
                          <a:latin typeface="Calibri" panose="020F0502020204030204" pitchFamily="34" charset="0"/>
                          <a:ea typeface="Arial"/>
                          <a:cs typeface="Calibri" panose="020F0502020204030204" pitchFamily="34" charset="0"/>
                          <a:sym typeface="Arial"/>
                        </a:rPr>
                      </a:br>
                      <a:r>
                        <a:rPr lang="en-US" sz="1600" dirty="0">
                          <a:latin typeface="Calibri" panose="020F0502020204030204" pitchFamily="34" charset="0"/>
                          <a:ea typeface="Arial"/>
                          <a:cs typeface="Calibri" panose="020F0502020204030204" pitchFamily="34" charset="0"/>
                          <a:sym typeface="Arial"/>
                        </a:rPr>
                        <a:t>(per 1000 members per year)</a:t>
                      </a:r>
                      <a:endParaRPr sz="1600" dirty="0">
                        <a:latin typeface="Calibri" panose="020F0502020204030204" pitchFamily="34" charset="0"/>
                        <a:ea typeface="Arial"/>
                        <a:cs typeface="Calibri" panose="020F0502020204030204" pitchFamily="34" charset="0"/>
                        <a:sym typeface="Arial"/>
                      </a:endParaRPr>
                    </a:p>
                  </a:txBody>
                  <a:tcPr marL="68575" marR="685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32</a:t>
                      </a:r>
                      <a:endParaRPr sz="1600" dirty="0">
                        <a:latin typeface="Calibri" panose="020F0502020204030204" pitchFamily="34" charset="0"/>
                        <a:ea typeface="Arial"/>
                        <a:cs typeface="Calibri" panose="020F0502020204030204" pitchFamily="34" charset="0"/>
                        <a:sym typeface="Arial"/>
                      </a:endParaRPr>
                    </a:p>
                  </a:txBody>
                  <a:tcPr marL="68575" marR="685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10%</a:t>
                      </a:r>
                      <a:endParaRPr sz="1600" dirty="0">
                        <a:latin typeface="Calibri" panose="020F0502020204030204" pitchFamily="34" charset="0"/>
                        <a:ea typeface="Arial"/>
                        <a:cs typeface="Calibri" panose="020F0502020204030204" pitchFamily="34" charset="0"/>
                        <a:sym typeface="Arial"/>
                      </a:endParaRPr>
                    </a:p>
                  </a:txBody>
                  <a:tcPr marL="68575" marR="68575" marT="0" marB="0" anchor="ctr"/>
                </a:tc>
                <a:extLst>
                  <a:ext uri="{0D108BD9-81ED-4DB2-BD59-A6C34878D82A}">
                    <a16:rowId xmlns:a16="http://schemas.microsoft.com/office/drawing/2014/main" val="10002"/>
                  </a:ext>
                </a:extLst>
              </a:tr>
              <a:tr h="800330">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Comprehensive Diabetes Control: HbA1c &lt; 8%</a:t>
                      </a:r>
                      <a:endParaRPr sz="1600" dirty="0">
                        <a:latin typeface="Calibri" panose="020F0502020204030204" pitchFamily="34" charset="0"/>
                        <a:ea typeface="Arial"/>
                        <a:cs typeface="Calibri" panose="020F0502020204030204" pitchFamily="34" charset="0"/>
                        <a:sym typeface="Arial"/>
                      </a:endParaRPr>
                    </a:p>
                  </a:txBody>
                  <a:tcPr marL="68575" marR="685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74.0</a:t>
                      </a:r>
                      <a:endParaRPr sz="1600" dirty="0">
                        <a:latin typeface="Calibri" panose="020F0502020204030204" pitchFamily="34" charset="0"/>
                        <a:ea typeface="Arial"/>
                        <a:cs typeface="Calibri" panose="020F0502020204030204" pitchFamily="34" charset="0"/>
                        <a:sym typeface="Arial"/>
                      </a:endParaRPr>
                    </a:p>
                  </a:txBody>
                  <a:tcPr marL="68575" marR="685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10%</a:t>
                      </a:r>
                      <a:endParaRPr sz="1600" dirty="0">
                        <a:latin typeface="Calibri" panose="020F0502020204030204" pitchFamily="34" charset="0"/>
                        <a:ea typeface="Arial"/>
                        <a:cs typeface="Calibri" panose="020F0502020204030204" pitchFamily="34" charset="0"/>
                        <a:sym typeface="Arial"/>
                      </a:endParaRPr>
                    </a:p>
                  </a:txBody>
                  <a:tcPr marL="68575" marR="68575" marT="0" marB="0" anchor="ctr"/>
                </a:tc>
                <a:extLst>
                  <a:ext uri="{0D108BD9-81ED-4DB2-BD59-A6C34878D82A}">
                    <a16:rowId xmlns:a16="http://schemas.microsoft.com/office/drawing/2014/main" val="10003"/>
                  </a:ext>
                </a:extLst>
              </a:tr>
              <a:tr h="1117300">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High Blood Pressure</a:t>
                      </a:r>
                    </a:p>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1600" b="1" u="none" strike="noStrike" cap="none" dirty="0">
                          <a:latin typeface="Calibri" panose="020F0502020204030204" pitchFamily="34" charset="0"/>
                          <a:cs typeface="Calibri" panose="020F0502020204030204" pitchFamily="34" charset="0"/>
                        </a:rPr>
                        <a:t>(&lt;140/90 mm Hg for all adults age 18–64 with hypertension)</a:t>
                      </a:r>
                    </a:p>
                    <a:p>
                      <a:pPr marL="0" marR="0" lvl="0" indent="0" algn="ctr" rtl="0">
                        <a:lnSpc>
                          <a:spcPct val="107000"/>
                        </a:lnSpc>
                        <a:spcBef>
                          <a:spcPts val="0"/>
                        </a:spcBef>
                        <a:spcAft>
                          <a:spcPts val="0"/>
                        </a:spcAft>
                        <a:buNone/>
                      </a:pPr>
                      <a:endParaRPr sz="1600" dirty="0">
                        <a:latin typeface="Calibri" panose="020F0502020204030204" pitchFamily="34" charset="0"/>
                        <a:ea typeface="Arial"/>
                        <a:cs typeface="Calibri" panose="020F0502020204030204" pitchFamily="34" charset="0"/>
                        <a:sym typeface="Arial"/>
                      </a:endParaRPr>
                    </a:p>
                  </a:txBody>
                  <a:tcPr marL="68575" marR="685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80.5</a:t>
                      </a:r>
                      <a:endParaRPr sz="1600" dirty="0">
                        <a:latin typeface="Calibri" panose="020F0502020204030204" pitchFamily="34" charset="0"/>
                        <a:ea typeface="Arial"/>
                        <a:cs typeface="Calibri" panose="020F0502020204030204" pitchFamily="34" charset="0"/>
                        <a:sym typeface="Arial"/>
                      </a:endParaRPr>
                    </a:p>
                  </a:txBody>
                  <a:tcPr marL="68575" marR="685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10%</a:t>
                      </a:r>
                      <a:endParaRPr sz="1600" dirty="0">
                        <a:latin typeface="Calibri" panose="020F0502020204030204" pitchFamily="34" charset="0"/>
                        <a:ea typeface="Arial"/>
                        <a:cs typeface="Calibri" panose="020F0502020204030204" pitchFamily="34" charset="0"/>
                        <a:sym typeface="Arial"/>
                      </a:endParaRPr>
                    </a:p>
                  </a:txBody>
                  <a:tcPr marL="68575" marR="68575" marT="0" marB="0" anchor="ct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B21CE63E-50F2-E90B-1690-102FD50730AB}"/>
              </a:ext>
            </a:extLst>
          </p:cNvPr>
          <p:cNvSpPr txBox="1"/>
          <p:nvPr/>
        </p:nvSpPr>
        <p:spPr>
          <a:xfrm>
            <a:off x="3831336" y="933765"/>
            <a:ext cx="37216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Payment Period: 09/1/2027-08/31/2028</a:t>
            </a:r>
          </a:p>
        </p:txBody>
      </p:sp>
    </p:spTree>
    <p:extLst>
      <p:ext uri="{BB962C8B-B14F-4D97-AF65-F5344CB8AC3E}">
        <p14:creationId xmlns:p14="http://schemas.microsoft.com/office/powerpoint/2010/main" val="3043829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7" name="Google Shape;1121;p79"/>
          <p:cNvSpPr txBox="1">
            <a:spLocks/>
          </p:cNvSpPr>
          <p:nvPr/>
        </p:nvSpPr>
        <p:spPr>
          <a:xfrm>
            <a:off x="844062" y="99219"/>
            <a:ext cx="10738338" cy="57869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6600"/>
              <a:buFont typeface="Calibri"/>
              <a:buNone/>
              <a:tabLst/>
              <a:defRPr/>
            </a:pPr>
            <a:r>
              <a:rPr kumimoji="0" lang="en-US" sz="3600" b="1" i="0" u="none" strike="noStrike" kern="0" cap="none" spc="0" normalizeH="0" baseline="0" noProof="0" dirty="0">
                <a:ln>
                  <a:noFill/>
                </a:ln>
                <a:solidFill>
                  <a:srgbClr val="000000"/>
                </a:solidFill>
                <a:effectLst/>
                <a:uLnTx/>
                <a:uFillTx/>
                <a:latin typeface="Calibri"/>
                <a:ea typeface="Calibri"/>
                <a:cs typeface="Calibri"/>
                <a:sym typeface="Calibri"/>
              </a:rPr>
              <a:t>2026 BCBSM PDCM Outcomes VBR - Pediatric</a:t>
            </a:r>
          </a:p>
        </p:txBody>
      </p:sp>
      <p:graphicFrame>
        <p:nvGraphicFramePr>
          <p:cNvPr id="8" name="Google Shape;434;p20"/>
          <p:cNvGraphicFramePr/>
          <p:nvPr>
            <p:extLst>
              <p:ext uri="{D42A27DB-BD31-4B8C-83A1-F6EECF244321}">
                <p14:modId xmlns:p14="http://schemas.microsoft.com/office/powerpoint/2010/main" val="203841548"/>
              </p:ext>
            </p:extLst>
          </p:nvPr>
        </p:nvGraphicFramePr>
        <p:xfrm>
          <a:off x="844062" y="941284"/>
          <a:ext cx="10738338" cy="5565710"/>
        </p:xfrm>
        <a:graphic>
          <a:graphicData uri="http://schemas.openxmlformats.org/drawingml/2006/table">
            <a:tbl>
              <a:tblPr firstRow="1" firstCol="1" bandRow="1">
                <a:noFill/>
              </a:tblPr>
              <a:tblGrid>
                <a:gridCol w="3976489">
                  <a:extLst>
                    <a:ext uri="{9D8B030D-6E8A-4147-A177-3AD203B41FA5}">
                      <a16:colId xmlns:a16="http://schemas.microsoft.com/office/drawing/2014/main" val="20000"/>
                    </a:ext>
                  </a:extLst>
                </a:gridCol>
                <a:gridCol w="2149963">
                  <a:extLst>
                    <a:ext uri="{9D8B030D-6E8A-4147-A177-3AD203B41FA5}">
                      <a16:colId xmlns:a16="http://schemas.microsoft.com/office/drawing/2014/main" val="20001"/>
                    </a:ext>
                  </a:extLst>
                </a:gridCol>
                <a:gridCol w="2193004">
                  <a:extLst>
                    <a:ext uri="{9D8B030D-6E8A-4147-A177-3AD203B41FA5}">
                      <a16:colId xmlns:a16="http://schemas.microsoft.com/office/drawing/2014/main" val="20002"/>
                    </a:ext>
                  </a:extLst>
                </a:gridCol>
                <a:gridCol w="2418882">
                  <a:extLst>
                    <a:ext uri="{9D8B030D-6E8A-4147-A177-3AD203B41FA5}">
                      <a16:colId xmlns:a16="http://schemas.microsoft.com/office/drawing/2014/main" val="20004"/>
                    </a:ext>
                  </a:extLst>
                </a:gridCol>
              </a:tblGrid>
              <a:tr h="538586">
                <a:tc>
                  <a:txBody>
                    <a:bodyPr/>
                    <a:lstStyle/>
                    <a:p>
                      <a:pPr marL="0" marR="0" lvl="0" indent="0" algn="ctr" rtl="0">
                        <a:lnSpc>
                          <a:spcPct val="107000"/>
                        </a:lnSpc>
                        <a:spcBef>
                          <a:spcPts val="0"/>
                        </a:spcBef>
                        <a:spcAft>
                          <a:spcPts val="0"/>
                        </a:spcAft>
                        <a:buNone/>
                      </a:pPr>
                      <a:r>
                        <a:rPr lang="en-US" sz="1600" b="1" dirty="0">
                          <a:latin typeface="Calibri" panose="020F0502020204030204" pitchFamily="34" charset="0"/>
                          <a:ea typeface="Arial"/>
                          <a:cs typeface="Calibri" panose="020F0502020204030204" pitchFamily="34" charset="0"/>
                          <a:sym typeface="Arial"/>
                        </a:rPr>
                        <a:t>Measure</a:t>
                      </a:r>
                      <a:endParaRPr sz="1600" b="1" dirty="0">
                        <a:latin typeface="Calibri" panose="020F0502020204030204" pitchFamily="34" charset="0"/>
                        <a:ea typeface="Arial"/>
                        <a:cs typeface="Calibri" panose="020F0502020204030204" pitchFamily="34" charset="0"/>
                        <a:sym typeface="Arial"/>
                      </a:endParaRPr>
                    </a:p>
                  </a:txBody>
                  <a:tcPr marL="72375" marR="72375" marT="0" marB="0" anchor="ctr">
                    <a:solidFill>
                      <a:schemeClr val="tx2"/>
                    </a:solidFill>
                  </a:tcPr>
                </a:tc>
                <a:tc>
                  <a:txBody>
                    <a:bodyPr/>
                    <a:lstStyle/>
                    <a:p>
                      <a:pPr marL="0" marR="0" lvl="0" indent="0" algn="ctr" rtl="0">
                        <a:lnSpc>
                          <a:spcPct val="107000"/>
                        </a:lnSpc>
                        <a:spcBef>
                          <a:spcPts val="0"/>
                        </a:spcBef>
                        <a:spcAft>
                          <a:spcPts val="0"/>
                        </a:spcAft>
                        <a:buNone/>
                      </a:pPr>
                      <a:r>
                        <a:rPr lang="en-US" sz="1600" b="1" dirty="0">
                          <a:latin typeface="Calibri" panose="020F0502020204030204" pitchFamily="34" charset="0"/>
                          <a:ea typeface="Arial"/>
                          <a:cs typeface="Calibri" panose="020F0502020204030204" pitchFamily="34" charset="0"/>
                          <a:sym typeface="Arial"/>
                        </a:rPr>
                        <a:t>Composite Measure</a:t>
                      </a:r>
                      <a:endParaRPr sz="1600" b="1" dirty="0">
                        <a:latin typeface="Calibri" panose="020F0502020204030204" pitchFamily="34" charset="0"/>
                        <a:ea typeface="Arial"/>
                        <a:cs typeface="Calibri" panose="020F0502020204030204" pitchFamily="34" charset="0"/>
                        <a:sym typeface="Arial"/>
                      </a:endParaRPr>
                    </a:p>
                  </a:txBody>
                  <a:tcPr marL="72375" marR="72375" marT="0" marB="0" anchor="ctr">
                    <a:solidFill>
                      <a:schemeClr val="tx2"/>
                    </a:solidFill>
                  </a:tcPr>
                </a:tc>
                <a:tc>
                  <a:txBody>
                    <a:bodyPr/>
                    <a:lstStyle/>
                    <a:p>
                      <a:pPr marL="0" marR="0" lvl="0" indent="0" algn="ctr" rtl="0">
                        <a:lnSpc>
                          <a:spcPct val="107000"/>
                        </a:lnSpc>
                        <a:spcBef>
                          <a:spcPts val="0"/>
                        </a:spcBef>
                        <a:spcAft>
                          <a:spcPts val="0"/>
                        </a:spcAft>
                        <a:buNone/>
                      </a:pPr>
                      <a:r>
                        <a:rPr lang="en-US" sz="1600" b="1" dirty="0">
                          <a:latin typeface="Calibri" panose="020F0502020204030204" pitchFamily="34" charset="0"/>
                          <a:ea typeface="Arial"/>
                          <a:cs typeface="Calibri" panose="020F0502020204030204" pitchFamily="34" charset="0"/>
                          <a:sym typeface="Arial"/>
                        </a:rPr>
                        <a:t>Performance Threshold</a:t>
                      </a:r>
                      <a:endParaRPr sz="1600" b="1" dirty="0">
                        <a:latin typeface="Calibri" panose="020F0502020204030204" pitchFamily="34" charset="0"/>
                        <a:ea typeface="Arial"/>
                        <a:cs typeface="Calibri" panose="020F0502020204030204" pitchFamily="34" charset="0"/>
                        <a:sym typeface="Arial"/>
                      </a:endParaRPr>
                    </a:p>
                  </a:txBody>
                  <a:tcPr marL="72375" marR="72375" marT="0" marB="0" anchor="ctr">
                    <a:solidFill>
                      <a:schemeClr val="tx2"/>
                    </a:solidFill>
                  </a:tcPr>
                </a:tc>
                <a:tc>
                  <a:txBody>
                    <a:bodyPr/>
                    <a:lstStyle/>
                    <a:p>
                      <a:pPr marL="0" marR="0" lvl="0" indent="0" algn="ctr" rtl="0">
                        <a:lnSpc>
                          <a:spcPct val="107000"/>
                        </a:lnSpc>
                        <a:spcBef>
                          <a:spcPts val="0"/>
                        </a:spcBef>
                        <a:spcAft>
                          <a:spcPts val="0"/>
                        </a:spcAft>
                        <a:buNone/>
                      </a:pPr>
                      <a:r>
                        <a:rPr lang="en-US" sz="1600" b="1" dirty="0">
                          <a:latin typeface="Calibri" panose="020F0502020204030204" pitchFamily="34" charset="0"/>
                          <a:ea typeface="Arial"/>
                          <a:cs typeface="Calibri" panose="020F0502020204030204" pitchFamily="34" charset="0"/>
                          <a:sym typeface="Arial"/>
                        </a:rPr>
                        <a:t>Improvement Percent</a:t>
                      </a:r>
                      <a:endParaRPr sz="1600" b="1" dirty="0">
                        <a:latin typeface="Calibri" panose="020F0502020204030204" pitchFamily="34" charset="0"/>
                        <a:ea typeface="Arial"/>
                        <a:cs typeface="Calibri" panose="020F0502020204030204" pitchFamily="34" charset="0"/>
                        <a:sym typeface="Arial"/>
                      </a:endParaRPr>
                    </a:p>
                  </a:txBody>
                  <a:tcPr marL="72375" marR="72375" marT="0" marB="0" anchor="ctr">
                    <a:solidFill>
                      <a:schemeClr val="tx2"/>
                    </a:solidFill>
                  </a:tcPr>
                </a:tc>
                <a:extLst>
                  <a:ext uri="{0D108BD9-81ED-4DB2-BD59-A6C34878D82A}">
                    <a16:rowId xmlns:a16="http://schemas.microsoft.com/office/drawing/2014/main" val="10000"/>
                  </a:ext>
                </a:extLst>
              </a:tr>
              <a:tr h="628415">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ED Visits </a:t>
                      </a:r>
                      <a:br>
                        <a:rPr lang="en-US" sz="1600" dirty="0">
                          <a:latin typeface="Calibri" panose="020F0502020204030204" pitchFamily="34" charset="0"/>
                          <a:ea typeface="Arial"/>
                          <a:cs typeface="Calibri" panose="020F0502020204030204" pitchFamily="34" charset="0"/>
                          <a:sym typeface="Arial"/>
                        </a:rPr>
                      </a:br>
                      <a:r>
                        <a:rPr lang="en-US" sz="1600" dirty="0">
                          <a:latin typeface="Calibri" panose="020F0502020204030204" pitchFamily="34" charset="0"/>
                          <a:ea typeface="Arial"/>
                          <a:cs typeface="Calibri" panose="020F0502020204030204" pitchFamily="34" charset="0"/>
                          <a:sym typeface="Arial"/>
                        </a:rPr>
                        <a:t>(per 1000 members per year)</a:t>
                      </a:r>
                      <a:endParaRPr sz="1600" dirty="0">
                        <a:latin typeface="Calibri" panose="020F0502020204030204" pitchFamily="34" charset="0"/>
                        <a:ea typeface="Arial"/>
                        <a:cs typeface="Calibri" panose="020F0502020204030204" pitchFamily="34" charset="0"/>
                        <a:sym typeface="Arial"/>
                      </a:endParaRPr>
                    </a:p>
                  </a:txBody>
                  <a:tcPr marL="72375" marR="72375" marT="0" marB="0" anchor="ctr"/>
                </a:tc>
                <a:tc>
                  <a:txBody>
                    <a:bodyPr/>
                    <a:lstStyle/>
                    <a:p>
                      <a:pPr marL="0" marR="0" lvl="0" indent="0" algn="ctr" rtl="0">
                        <a:lnSpc>
                          <a:spcPct val="107000"/>
                        </a:lnSpc>
                        <a:spcBef>
                          <a:spcPts val="0"/>
                        </a:spcBef>
                        <a:spcAft>
                          <a:spcPts val="0"/>
                        </a:spcAft>
                        <a:buNone/>
                      </a:pPr>
                      <a:r>
                        <a:rPr lang="en-US" sz="1600">
                          <a:latin typeface="Calibri" panose="020F0502020204030204" pitchFamily="34" charset="0"/>
                          <a:ea typeface="Arial"/>
                          <a:cs typeface="Calibri" panose="020F0502020204030204" pitchFamily="34" charset="0"/>
                          <a:sym typeface="Arial"/>
                        </a:rPr>
                        <a:t>N/A</a:t>
                      </a:r>
                      <a:endParaRPr sz="1600">
                        <a:latin typeface="Calibri" panose="020F0502020204030204" pitchFamily="34" charset="0"/>
                        <a:ea typeface="Arial"/>
                        <a:cs typeface="Calibri" panose="020F0502020204030204" pitchFamily="34" charset="0"/>
                        <a:sym typeface="Arial"/>
                      </a:endParaRPr>
                    </a:p>
                  </a:txBody>
                  <a:tcPr marL="72375" marR="723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160</a:t>
                      </a:r>
                      <a:endParaRPr sz="1600" dirty="0">
                        <a:latin typeface="Calibri" panose="020F0502020204030204" pitchFamily="34" charset="0"/>
                        <a:ea typeface="Arial"/>
                        <a:cs typeface="Calibri" panose="020F0502020204030204" pitchFamily="34" charset="0"/>
                        <a:sym typeface="Arial"/>
                      </a:endParaRPr>
                    </a:p>
                  </a:txBody>
                  <a:tcPr marL="72375" marR="72375" marT="0" marB="0" anchor="ctr"/>
                </a:tc>
                <a:tc>
                  <a:txBody>
                    <a:bodyPr/>
                    <a:lstStyle/>
                    <a:p>
                      <a:pPr marL="0" marR="0" lvl="0" indent="0" algn="ctr" rtl="0">
                        <a:lnSpc>
                          <a:spcPct val="107000"/>
                        </a:lnSpc>
                        <a:spcBef>
                          <a:spcPts val="0"/>
                        </a:spcBef>
                        <a:spcAft>
                          <a:spcPts val="0"/>
                        </a:spcAft>
                        <a:buNone/>
                      </a:pPr>
                      <a:r>
                        <a:rPr lang="en-US" sz="1600">
                          <a:latin typeface="Calibri" panose="020F0502020204030204" pitchFamily="34" charset="0"/>
                          <a:ea typeface="Arial"/>
                          <a:cs typeface="Calibri" panose="020F0502020204030204" pitchFamily="34" charset="0"/>
                          <a:sym typeface="Arial"/>
                        </a:rPr>
                        <a:t>10%</a:t>
                      </a:r>
                      <a:endParaRPr sz="1600">
                        <a:latin typeface="Calibri" panose="020F0502020204030204" pitchFamily="34" charset="0"/>
                        <a:ea typeface="Arial"/>
                        <a:cs typeface="Calibri" panose="020F0502020204030204" pitchFamily="34" charset="0"/>
                        <a:sym typeface="Arial"/>
                      </a:endParaRPr>
                    </a:p>
                  </a:txBody>
                  <a:tcPr marL="72375" marR="72375" marT="0" marB="0" anchor="ctr"/>
                </a:tc>
                <a:extLst>
                  <a:ext uri="{0D108BD9-81ED-4DB2-BD59-A6C34878D82A}">
                    <a16:rowId xmlns:a16="http://schemas.microsoft.com/office/drawing/2014/main" val="10001"/>
                  </a:ext>
                </a:extLst>
              </a:tr>
              <a:tr h="628415">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IP Discharges </a:t>
                      </a:r>
                      <a:br>
                        <a:rPr lang="en-US" sz="1600" dirty="0">
                          <a:latin typeface="Calibri" panose="020F0502020204030204" pitchFamily="34" charset="0"/>
                          <a:ea typeface="Arial"/>
                          <a:cs typeface="Calibri" panose="020F0502020204030204" pitchFamily="34" charset="0"/>
                          <a:sym typeface="Arial"/>
                        </a:rPr>
                      </a:br>
                      <a:r>
                        <a:rPr lang="en-US" sz="1600" dirty="0">
                          <a:latin typeface="Calibri" panose="020F0502020204030204" pitchFamily="34" charset="0"/>
                          <a:ea typeface="Arial"/>
                          <a:cs typeface="Calibri" panose="020F0502020204030204" pitchFamily="34" charset="0"/>
                          <a:sym typeface="Arial"/>
                        </a:rPr>
                        <a:t>(per 1000 members per year)</a:t>
                      </a:r>
                      <a:endParaRPr sz="1600" dirty="0">
                        <a:latin typeface="Calibri" panose="020F0502020204030204" pitchFamily="34" charset="0"/>
                        <a:ea typeface="Arial"/>
                        <a:cs typeface="Calibri" panose="020F0502020204030204" pitchFamily="34" charset="0"/>
                        <a:sym typeface="Arial"/>
                      </a:endParaRPr>
                    </a:p>
                  </a:txBody>
                  <a:tcPr marL="72375" marR="723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N/A</a:t>
                      </a:r>
                      <a:endParaRPr sz="1600" dirty="0">
                        <a:latin typeface="Calibri" panose="020F0502020204030204" pitchFamily="34" charset="0"/>
                        <a:ea typeface="Arial"/>
                        <a:cs typeface="Calibri" panose="020F0502020204030204" pitchFamily="34" charset="0"/>
                        <a:sym typeface="Arial"/>
                      </a:endParaRPr>
                    </a:p>
                  </a:txBody>
                  <a:tcPr marL="72375" marR="723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13</a:t>
                      </a:r>
                      <a:endParaRPr sz="1600" dirty="0">
                        <a:latin typeface="Calibri" panose="020F0502020204030204" pitchFamily="34" charset="0"/>
                        <a:ea typeface="Arial"/>
                        <a:cs typeface="Calibri" panose="020F0502020204030204" pitchFamily="34" charset="0"/>
                        <a:sym typeface="Arial"/>
                      </a:endParaRPr>
                    </a:p>
                  </a:txBody>
                  <a:tcPr marL="72375" marR="723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10%</a:t>
                      </a:r>
                      <a:endParaRPr sz="1600" dirty="0">
                        <a:latin typeface="Calibri" panose="020F0502020204030204" pitchFamily="34" charset="0"/>
                        <a:ea typeface="Arial"/>
                        <a:cs typeface="Calibri" panose="020F0502020204030204" pitchFamily="34" charset="0"/>
                        <a:sym typeface="Arial"/>
                      </a:endParaRPr>
                    </a:p>
                  </a:txBody>
                  <a:tcPr marL="72375" marR="72375" marT="0" marB="0" anchor="ctr"/>
                </a:tc>
                <a:extLst>
                  <a:ext uri="{0D108BD9-81ED-4DB2-BD59-A6C34878D82A}">
                    <a16:rowId xmlns:a16="http://schemas.microsoft.com/office/drawing/2014/main" val="10002"/>
                  </a:ext>
                </a:extLst>
              </a:tr>
              <a:tr h="628415">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Weight Management – age 5to 17 by 12/31/23</a:t>
                      </a:r>
                      <a:endParaRPr sz="1600" dirty="0">
                        <a:latin typeface="Calibri" panose="020F0502020204030204" pitchFamily="34" charset="0"/>
                        <a:ea typeface="Arial"/>
                        <a:cs typeface="Calibri" panose="020F0502020204030204" pitchFamily="34" charset="0"/>
                        <a:sym typeface="Arial"/>
                      </a:endParaRPr>
                    </a:p>
                  </a:txBody>
                  <a:tcPr marL="72375" marR="723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N/A </a:t>
                      </a:r>
                      <a:endParaRPr sz="1600" dirty="0">
                        <a:latin typeface="Calibri" panose="020F0502020204030204" pitchFamily="34" charset="0"/>
                        <a:ea typeface="Arial"/>
                        <a:cs typeface="Calibri" panose="020F0502020204030204" pitchFamily="34" charset="0"/>
                        <a:sym typeface="Arial"/>
                      </a:endParaRPr>
                    </a:p>
                  </a:txBody>
                  <a:tcPr marL="72375" marR="723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22</a:t>
                      </a:r>
                      <a:endParaRPr sz="1600" dirty="0">
                        <a:latin typeface="Calibri" panose="020F0502020204030204" pitchFamily="34" charset="0"/>
                        <a:ea typeface="Arial"/>
                        <a:cs typeface="Calibri" panose="020F0502020204030204" pitchFamily="34" charset="0"/>
                        <a:sym typeface="Arial"/>
                      </a:endParaRPr>
                    </a:p>
                  </a:txBody>
                  <a:tcPr marL="72375" marR="723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5%</a:t>
                      </a:r>
                      <a:endParaRPr sz="1600" dirty="0">
                        <a:latin typeface="Calibri" panose="020F0502020204030204" pitchFamily="34" charset="0"/>
                        <a:ea typeface="Arial"/>
                        <a:cs typeface="Calibri" panose="020F0502020204030204" pitchFamily="34" charset="0"/>
                        <a:sym typeface="Arial"/>
                      </a:endParaRPr>
                    </a:p>
                  </a:txBody>
                  <a:tcPr marL="72375" marR="72375" marT="0" marB="0" anchor="ctr"/>
                </a:tc>
                <a:extLst>
                  <a:ext uri="{0D108BD9-81ED-4DB2-BD59-A6C34878D82A}">
                    <a16:rowId xmlns:a16="http://schemas.microsoft.com/office/drawing/2014/main" val="894356821"/>
                  </a:ext>
                </a:extLst>
              </a:tr>
              <a:tr h="807878">
                <a:tc>
                  <a:txBody>
                    <a:bodyPr/>
                    <a:lstStyle/>
                    <a:p>
                      <a:pPr marL="0" marR="0" lvl="0" indent="0" algn="ctr" rtl="0">
                        <a:lnSpc>
                          <a:spcPct val="107000"/>
                        </a:lnSpc>
                        <a:spcBef>
                          <a:spcPts val="0"/>
                        </a:spcBef>
                        <a:spcAft>
                          <a:spcPts val="0"/>
                        </a:spcAft>
                        <a:buNone/>
                      </a:pPr>
                      <a:r>
                        <a:rPr lang="en-US" sz="1600">
                          <a:latin typeface="Calibri" panose="020F0502020204030204" pitchFamily="34" charset="0"/>
                          <a:ea typeface="Arial"/>
                          <a:cs typeface="Calibri" panose="020F0502020204030204" pitchFamily="34" charset="0"/>
                          <a:sym typeface="Arial"/>
                        </a:rPr>
                        <a:t>Follow-Up After Emergency Department Visit for Mental Illness</a:t>
                      </a:r>
                      <a:endParaRPr sz="1600">
                        <a:latin typeface="Calibri" panose="020F0502020204030204" pitchFamily="34" charset="0"/>
                        <a:ea typeface="Arial"/>
                        <a:cs typeface="Calibri" panose="020F0502020204030204" pitchFamily="34" charset="0"/>
                        <a:sym typeface="Arial"/>
                      </a:endParaRPr>
                    </a:p>
                  </a:txBody>
                  <a:tcPr marL="72375" marR="72375" marT="0" marB="0" anchor="ctr"/>
                </a:tc>
                <a:tc>
                  <a:txBody>
                    <a:bodyPr/>
                    <a:lstStyle/>
                    <a:p>
                      <a:pPr marL="0" marR="0" lvl="0" indent="0" algn="ctr" rtl="0">
                        <a:lnSpc>
                          <a:spcPct val="107000"/>
                        </a:lnSpc>
                        <a:spcBef>
                          <a:spcPts val="0"/>
                        </a:spcBef>
                        <a:spcAft>
                          <a:spcPts val="0"/>
                        </a:spcAft>
                        <a:buNone/>
                      </a:pPr>
                      <a:r>
                        <a:rPr lang="en-US" sz="1600">
                          <a:latin typeface="Calibri" panose="020F0502020204030204" pitchFamily="34" charset="0"/>
                          <a:ea typeface="Arial"/>
                          <a:cs typeface="Calibri" panose="020F0502020204030204" pitchFamily="34" charset="0"/>
                          <a:sym typeface="Arial"/>
                        </a:rPr>
                        <a:t>PEDCOMP1</a:t>
                      </a:r>
                      <a:endParaRPr sz="1600">
                        <a:latin typeface="Calibri" panose="020F0502020204030204" pitchFamily="34" charset="0"/>
                        <a:ea typeface="Arial"/>
                        <a:cs typeface="Calibri" panose="020F0502020204030204" pitchFamily="34" charset="0"/>
                        <a:sym typeface="Arial"/>
                      </a:endParaRPr>
                    </a:p>
                  </a:txBody>
                  <a:tcPr marL="72375" marR="723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0.720</a:t>
                      </a:r>
                      <a:endParaRPr sz="1600" dirty="0">
                        <a:latin typeface="Calibri" panose="020F0502020204030204" pitchFamily="34" charset="0"/>
                        <a:ea typeface="Arial"/>
                        <a:cs typeface="Calibri" panose="020F0502020204030204" pitchFamily="34" charset="0"/>
                        <a:sym typeface="Arial"/>
                      </a:endParaRPr>
                    </a:p>
                  </a:txBody>
                  <a:tcPr marL="72375" marR="72375" marT="0" marB="0" anchor="ctr"/>
                </a:tc>
                <a:tc>
                  <a:txBody>
                    <a:bodyPr/>
                    <a:lstStyle/>
                    <a:p>
                      <a:pPr marL="0" marR="0" lvl="0" indent="0" algn="ctr" rtl="0">
                        <a:lnSpc>
                          <a:spcPct val="107000"/>
                        </a:lnSpc>
                        <a:spcBef>
                          <a:spcPts val="0"/>
                        </a:spcBef>
                        <a:spcAft>
                          <a:spcPts val="0"/>
                        </a:spcAft>
                        <a:buNone/>
                      </a:pPr>
                      <a:r>
                        <a:rPr lang="en-US" sz="1600">
                          <a:latin typeface="Calibri" panose="020F0502020204030204" pitchFamily="34" charset="0"/>
                          <a:ea typeface="Arial"/>
                          <a:cs typeface="Calibri" panose="020F0502020204030204" pitchFamily="34" charset="0"/>
                          <a:sym typeface="Arial"/>
                        </a:rPr>
                        <a:t>N/A</a:t>
                      </a:r>
                      <a:endParaRPr sz="1600">
                        <a:latin typeface="Calibri" panose="020F0502020204030204" pitchFamily="34" charset="0"/>
                        <a:ea typeface="Arial"/>
                        <a:cs typeface="Calibri" panose="020F0502020204030204" pitchFamily="34" charset="0"/>
                        <a:sym typeface="Arial"/>
                      </a:endParaRPr>
                    </a:p>
                  </a:txBody>
                  <a:tcPr marL="72375" marR="72375" marT="0" marB="0" anchor="ctr"/>
                </a:tc>
                <a:extLst>
                  <a:ext uri="{0D108BD9-81ED-4DB2-BD59-A6C34878D82A}">
                    <a16:rowId xmlns:a16="http://schemas.microsoft.com/office/drawing/2014/main" val="10003"/>
                  </a:ext>
                </a:extLst>
              </a:tr>
              <a:tr h="1077171">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Follow-Up Care for Children Prescribed ADHD Medication - Continuation and Maintenance Phase</a:t>
                      </a:r>
                      <a:endParaRPr sz="1600" dirty="0">
                        <a:latin typeface="Calibri" panose="020F0502020204030204" pitchFamily="34" charset="0"/>
                        <a:ea typeface="Arial"/>
                        <a:cs typeface="Calibri" panose="020F0502020204030204" pitchFamily="34" charset="0"/>
                        <a:sym typeface="Arial"/>
                      </a:endParaRPr>
                    </a:p>
                  </a:txBody>
                  <a:tcPr marL="72375" marR="72375" marT="0" marB="0" anchor="ctr"/>
                </a:tc>
                <a:tc>
                  <a:txBody>
                    <a:bodyPr/>
                    <a:lstStyle/>
                    <a:p>
                      <a:pPr marL="0" marR="0" lvl="0" indent="0" algn="ctr" rtl="0">
                        <a:lnSpc>
                          <a:spcPct val="107000"/>
                        </a:lnSpc>
                        <a:spcBef>
                          <a:spcPts val="0"/>
                        </a:spcBef>
                        <a:spcAft>
                          <a:spcPts val="0"/>
                        </a:spcAft>
                        <a:buNone/>
                      </a:pPr>
                      <a:r>
                        <a:rPr lang="en-US" sz="1600">
                          <a:latin typeface="Calibri" panose="020F0502020204030204" pitchFamily="34" charset="0"/>
                          <a:ea typeface="Arial"/>
                          <a:cs typeface="Calibri" panose="020F0502020204030204" pitchFamily="34" charset="0"/>
                          <a:sym typeface="Arial"/>
                        </a:rPr>
                        <a:t>PEDCOMP1</a:t>
                      </a:r>
                      <a:endParaRPr sz="1600">
                        <a:latin typeface="Calibri" panose="020F0502020204030204" pitchFamily="34" charset="0"/>
                        <a:ea typeface="Arial"/>
                        <a:cs typeface="Calibri" panose="020F0502020204030204" pitchFamily="34" charset="0"/>
                        <a:sym typeface="Arial"/>
                      </a:endParaRPr>
                    </a:p>
                  </a:txBody>
                  <a:tcPr marL="72375" marR="723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0.58</a:t>
                      </a:r>
                      <a:endParaRPr sz="1600" dirty="0">
                        <a:latin typeface="Calibri" panose="020F0502020204030204" pitchFamily="34" charset="0"/>
                        <a:ea typeface="Arial"/>
                        <a:cs typeface="Calibri" panose="020F0502020204030204" pitchFamily="34" charset="0"/>
                        <a:sym typeface="Arial"/>
                      </a:endParaRPr>
                    </a:p>
                  </a:txBody>
                  <a:tcPr marL="72375" marR="723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N/A</a:t>
                      </a:r>
                      <a:endParaRPr sz="1600" dirty="0">
                        <a:latin typeface="Calibri" panose="020F0502020204030204" pitchFamily="34" charset="0"/>
                        <a:ea typeface="Arial"/>
                        <a:cs typeface="Calibri" panose="020F0502020204030204" pitchFamily="34" charset="0"/>
                        <a:sym typeface="Arial"/>
                      </a:endParaRPr>
                    </a:p>
                  </a:txBody>
                  <a:tcPr marL="72375" marR="72375" marT="0" marB="0" anchor="ctr"/>
                </a:tc>
                <a:extLst>
                  <a:ext uri="{0D108BD9-81ED-4DB2-BD59-A6C34878D82A}">
                    <a16:rowId xmlns:a16="http://schemas.microsoft.com/office/drawing/2014/main" val="10004"/>
                  </a:ext>
                </a:extLst>
              </a:tr>
              <a:tr h="628415">
                <a:tc>
                  <a:txBody>
                    <a:bodyPr/>
                    <a:lstStyle/>
                    <a:p>
                      <a:pPr marL="0" marR="0" lvl="0" indent="0" algn="ctr" rtl="0">
                        <a:lnSpc>
                          <a:spcPct val="107000"/>
                        </a:lnSpc>
                        <a:spcBef>
                          <a:spcPts val="0"/>
                        </a:spcBef>
                        <a:spcAft>
                          <a:spcPts val="0"/>
                        </a:spcAft>
                        <a:buNone/>
                      </a:pPr>
                      <a:r>
                        <a:rPr lang="en-US" sz="1600">
                          <a:latin typeface="Calibri" panose="020F0502020204030204" pitchFamily="34" charset="0"/>
                          <a:ea typeface="Arial"/>
                          <a:cs typeface="Calibri" panose="020F0502020204030204" pitchFamily="34" charset="0"/>
                          <a:sym typeface="Arial"/>
                        </a:rPr>
                        <a:t>Asthma Medication Ratio - 5 to 11 Ratio &gt; 50%</a:t>
                      </a:r>
                      <a:endParaRPr sz="1600">
                        <a:latin typeface="Calibri" panose="020F0502020204030204" pitchFamily="34" charset="0"/>
                        <a:ea typeface="Arial"/>
                        <a:cs typeface="Calibri" panose="020F0502020204030204" pitchFamily="34" charset="0"/>
                        <a:sym typeface="Arial"/>
                      </a:endParaRPr>
                    </a:p>
                  </a:txBody>
                  <a:tcPr marL="72375" marR="72375" marT="0" marB="0" anchor="ctr"/>
                </a:tc>
                <a:tc>
                  <a:txBody>
                    <a:bodyPr/>
                    <a:lstStyle/>
                    <a:p>
                      <a:pPr marL="0" marR="0" lvl="0" indent="0" algn="ctr" rtl="0">
                        <a:lnSpc>
                          <a:spcPct val="107000"/>
                        </a:lnSpc>
                        <a:spcBef>
                          <a:spcPts val="0"/>
                        </a:spcBef>
                        <a:spcAft>
                          <a:spcPts val="0"/>
                        </a:spcAft>
                        <a:buNone/>
                      </a:pPr>
                      <a:r>
                        <a:rPr lang="en-US" sz="1600">
                          <a:latin typeface="Calibri" panose="020F0502020204030204" pitchFamily="34" charset="0"/>
                          <a:ea typeface="Arial"/>
                          <a:cs typeface="Calibri" panose="020F0502020204030204" pitchFamily="34" charset="0"/>
                          <a:sym typeface="Arial"/>
                        </a:rPr>
                        <a:t>PEDCOMP1</a:t>
                      </a:r>
                      <a:endParaRPr sz="1600">
                        <a:latin typeface="Calibri" panose="020F0502020204030204" pitchFamily="34" charset="0"/>
                        <a:ea typeface="Arial"/>
                        <a:cs typeface="Calibri" panose="020F0502020204030204" pitchFamily="34" charset="0"/>
                        <a:sym typeface="Arial"/>
                      </a:endParaRPr>
                    </a:p>
                  </a:txBody>
                  <a:tcPr marL="72375" marR="723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0.960</a:t>
                      </a:r>
                      <a:endParaRPr sz="1600" dirty="0">
                        <a:latin typeface="Calibri" panose="020F0502020204030204" pitchFamily="34" charset="0"/>
                        <a:ea typeface="Arial"/>
                        <a:cs typeface="Calibri" panose="020F0502020204030204" pitchFamily="34" charset="0"/>
                        <a:sym typeface="Arial"/>
                      </a:endParaRPr>
                    </a:p>
                  </a:txBody>
                  <a:tcPr marL="72375" marR="72375" marT="0" marB="0" anchor="ctr"/>
                </a:tc>
                <a:tc>
                  <a:txBody>
                    <a:bodyPr/>
                    <a:lstStyle/>
                    <a:p>
                      <a:pPr marL="0" marR="0" lvl="0" indent="0" algn="ctr" rtl="0">
                        <a:lnSpc>
                          <a:spcPct val="107000"/>
                        </a:lnSpc>
                        <a:spcBef>
                          <a:spcPts val="0"/>
                        </a:spcBef>
                        <a:spcAft>
                          <a:spcPts val="0"/>
                        </a:spcAft>
                        <a:buNone/>
                      </a:pPr>
                      <a:r>
                        <a:rPr lang="en-US" sz="1600">
                          <a:latin typeface="Calibri" panose="020F0502020204030204" pitchFamily="34" charset="0"/>
                          <a:ea typeface="Arial"/>
                          <a:cs typeface="Calibri" panose="020F0502020204030204" pitchFamily="34" charset="0"/>
                          <a:sym typeface="Arial"/>
                        </a:rPr>
                        <a:t>N/A</a:t>
                      </a:r>
                      <a:endParaRPr sz="1600">
                        <a:latin typeface="Calibri" panose="020F0502020204030204" pitchFamily="34" charset="0"/>
                        <a:ea typeface="Arial"/>
                        <a:cs typeface="Calibri" panose="020F0502020204030204" pitchFamily="34" charset="0"/>
                        <a:sym typeface="Arial"/>
                      </a:endParaRPr>
                    </a:p>
                  </a:txBody>
                  <a:tcPr marL="72375" marR="72375" marT="0" marB="0" anchor="ctr"/>
                </a:tc>
                <a:extLst>
                  <a:ext uri="{0D108BD9-81ED-4DB2-BD59-A6C34878D82A}">
                    <a16:rowId xmlns:a16="http://schemas.microsoft.com/office/drawing/2014/main" val="10005"/>
                  </a:ext>
                </a:extLst>
              </a:tr>
              <a:tr h="628415">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Asthma Medication Ratio - 12 to 17 Ratio &gt; 50%</a:t>
                      </a:r>
                      <a:endParaRPr sz="1600" dirty="0">
                        <a:latin typeface="Calibri" panose="020F0502020204030204" pitchFamily="34" charset="0"/>
                        <a:ea typeface="Arial"/>
                        <a:cs typeface="Calibri" panose="020F0502020204030204" pitchFamily="34" charset="0"/>
                        <a:sym typeface="Arial"/>
                      </a:endParaRPr>
                    </a:p>
                  </a:txBody>
                  <a:tcPr marL="72375" marR="72375" marT="0" marB="0" anchor="ctr"/>
                </a:tc>
                <a:tc>
                  <a:txBody>
                    <a:bodyPr/>
                    <a:lstStyle/>
                    <a:p>
                      <a:pPr marL="0" marR="0" lvl="0" indent="0" algn="ctr" rtl="0">
                        <a:lnSpc>
                          <a:spcPct val="107000"/>
                        </a:lnSpc>
                        <a:spcBef>
                          <a:spcPts val="0"/>
                        </a:spcBef>
                        <a:spcAft>
                          <a:spcPts val="0"/>
                        </a:spcAft>
                        <a:buNone/>
                      </a:pPr>
                      <a:r>
                        <a:rPr lang="en-US" sz="1600">
                          <a:latin typeface="Calibri" panose="020F0502020204030204" pitchFamily="34" charset="0"/>
                          <a:ea typeface="Arial"/>
                          <a:cs typeface="Calibri" panose="020F0502020204030204" pitchFamily="34" charset="0"/>
                          <a:sym typeface="Arial"/>
                        </a:rPr>
                        <a:t>PEDCOMP1</a:t>
                      </a:r>
                      <a:endParaRPr sz="1600">
                        <a:latin typeface="Calibri" panose="020F0502020204030204" pitchFamily="34" charset="0"/>
                        <a:ea typeface="Arial"/>
                        <a:cs typeface="Calibri" panose="020F0502020204030204" pitchFamily="34" charset="0"/>
                        <a:sym typeface="Arial"/>
                      </a:endParaRPr>
                    </a:p>
                  </a:txBody>
                  <a:tcPr marL="72375" marR="723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0.910</a:t>
                      </a:r>
                      <a:endParaRPr sz="1600" dirty="0">
                        <a:latin typeface="Calibri" panose="020F0502020204030204" pitchFamily="34" charset="0"/>
                        <a:ea typeface="Arial"/>
                        <a:cs typeface="Calibri" panose="020F0502020204030204" pitchFamily="34" charset="0"/>
                        <a:sym typeface="Arial"/>
                      </a:endParaRPr>
                    </a:p>
                  </a:txBody>
                  <a:tcPr marL="72375" marR="723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N/A</a:t>
                      </a:r>
                      <a:endParaRPr sz="1600" dirty="0">
                        <a:latin typeface="Calibri" panose="020F0502020204030204" pitchFamily="34" charset="0"/>
                        <a:ea typeface="Arial"/>
                        <a:cs typeface="Calibri" panose="020F0502020204030204" pitchFamily="34" charset="0"/>
                        <a:sym typeface="Arial"/>
                      </a:endParaRPr>
                    </a:p>
                  </a:txBody>
                  <a:tcPr marL="72375" marR="72375" marT="0" marB="0" anchor="ctr"/>
                </a:tc>
                <a:extLst>
                  <a:ext uri="{0D108BD9-81ED-4DB2-BD59-A6C34878D82A}">
                    <a16:rowId xmlns:a16="http://schemas.microsoft.com/office/drawing/2014/main" val="10006"/>
                  </a:ext>
                </a:extLst>
              </a:tr>
            </a:tbl>
          </a:graphicData>
        </a:graphic>
      </p:graphicFrame>
      <p:sp>
        <p:nvSpPr>
          <p:cNvPr id="3" name="TextBox 2">
            <a:extLst>
              <a:ext uri="{FF2B5EF4-FFF2-40B4-BE49-F238E27FC236}">
                <a16:creationId xmlns:a16="http://schemas.microsoft.com/office/drawing/2014/main" id="{8745C66F-3922-7A79-CC76-0D6C00E3A0E8}"/>
              </a:ext>
            </a:extLst>
          </p:cNvPr>
          <p:cNvSpPr txBox="1"/>
          <p:nvPr/>
        </p:nvSpPr>
        <p:spPr>
          <a:xfrm>
            <a:off x="4178808" y="615493"/>
            <a:ext cx="358444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Payment Period: 09/01/2027-08/31/2028</a:t>
            </a:r>
          </a:p>
        </p:txBody>
      </p:sp>
    </p:spTree>
    <p:extLst>
      <p:ext uri="{BB962C8B-B14F-4D97-AF65-F5344CB8AC3E}">
        <p14:creationId xmlns:p14="http://schemas.microsoft.com/office/powerpoint/2010/main" val="3296044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93C46-4AE4-ABFD-505F-BD677546D92C}"/>
              </a:ext>
            </a:extLst>
          </p:cNvPr>
          <p:cNvSpPr>
            <a:spLocks noGrp="1"/>
          </p:cNvSpPr>
          <p:nvPr>
            <p:ph type="title"/>
          </p:nvPr>
        </p:nvSpPr>
        <p:spPr>
          <a:xfrm>
            <a:off x="838200" y="365125"/>
            <a:ext cx="10515600" cy="1325563"/>
          </a:xfrm>
        </p:spPr>
        <p:txBody>
          <a:bodyPr wrap="square" anchor="ctr">
            <a:normAutofit/>
          </a:bodyPr>
          <a:lstStyle/>
          <a:p>
            <a:r>
              <a:rPr lang="en-US" b="1" dirty="0"/>
              <a:t>BCBSM Specialty Programs</a:t>
            </a:r>
            <a:endParaRPr lang="en-US" dirty="0"/>
          </a:p>
        </p:txBody>
      </p:sp>
      <p:graphicFrame>
        <p:nvGraphicFramePr>
          <p:cNvPr id="13" name="Text Placeholder 3">
            <a:extLst>
              <a:ext uri="{FF2B5EF4-FFF2-40B4-BE49-F238E27FC236}">
                <a16:creationId xmlns:a16="http://schemas.microsoft.com/office/drawing/2014/main" id="{AC72DC2F-BE34-DE3B-3380-FF52DF1B065C}"/>
              </a:ext>
            </a:extLst>
          </p:cNvPr>
          <p:cNvGraphicFramePr/>
          <p:nvPr>
            <p:extLst>
              <p:ext uri="{D42A27DB-BD31-4B8C-83A1-F6EECF244321}">
                <p14:modId xmlns:p14="http://schemas.microsoft.com/office/powerpoint/2010/main" val="1735999777"/>
              </p:ext>
            </p:extLst>
          </p:nvPr>
        </p:nvGraphicFramePr>
        <p:xfrm>
          <a:off x="838200" y="1881188"/>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7708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5CA41231-2839-2B81-765B-966FCF764EBE}"/>
              </a:ext>
            </a:extLst>
          </p:cNvPr>
          <p:cNvSpPr>
            <a:spLocks noGrp="1"/>
          </p:cNvSpPr>
          <p:nvPr>
            <p:ph type="title"/>
          </p:nvPr>
        </p:nvSpPr>
        <p:spPr/>
        <p:txBody>
          <a:bodyPr/>
          <a:lstStyle/>
          <a:p>
            <a:pPr algn="ctr"/>
            <a:r>
              <a:rPr lang="en-US" sz="4800" b="1" dirty="0"/>
              <a:t>Sustainability Recipe</a:t>
            </a:r>
          </a:p>
        </p:txBody>
      </p:sp>
      <p:sp>
        <p:nvSpPr>
          <p:cNvPr id="3" name="Text Placeholder 2">
            <a:extLst>
              <a:ext uri="{FF2B5EF4-FFF2-40B4-BE49-F238E27FC236}">
                <a16:creationId xmlns:a16="http://schemas.microsoft.com/office/drawing/2014/main" id="{E8FBC984-B393-17CE-2B4B-4CCE94661554}"/>
              </a:ext>
            </a:extLst>
          </p:cNvPr>
          <p:cNvSpPr>
            <a:spLocks noGrp="1"/>
          </p:cNvSpPr>
          <p:nvPr>
            <p:ph type="body" idx="1"/>
          </p:nvPr>
        </p:nvSpPr>
        <p:spPr>
          <a:xfrm>
            <a:off x="400051" y="1690688"/>
            <a:ext cx="8394700" cy="4351338"/>
          </a:xfrm>
        </p:spPr>
        <p:txBody>
          <a:bodyPr/>
          <a:lstStyle/>
          <a:p>
            <a:pPr marL="114300" indent="0">
              <a:buNone/>
            </a:pPr>
            <a:r>
              <a:rPr lang="en-US" b="1" dirty="0"/>
              <a:t>Sustainability for team-based care is dependent upon:</a:t>
            </a:r>
          </a:p>
          <a:p>
            <a:r>
              <a:rPr lang="en-US" dirty="0"/>
              <a:t>Size of your clinic</a:t>
            </a:r>
          </a:p>
          <a:p>
            <a:r>
              <a:rPr lang="en-US" dirty="0"/>
              <a:t>Licensures that would best support your patient population</a:t>
            </a:r>
          </a:p>
          <a:p>
            <a:r>
              <a:rPr lang="en-US" dirty="0"/>
              <a:t>Payer mix in your clinic</a:t>
            </a:r>
          </a:p>
          <a:p>
            <a:r>
              <a:rPr lang="en-US" dirty="0"/>
              <a:t>Relevant incentive program opportunities</a:t>
            </a:r>
          </a:p>
          <a:p>
            <a:r>
              <a:rPr lang="en-US" dirty="0"/>
              <a:t>Opportunities for ‘sharing’ care team members through your PO</a:t>
            </a:r>
          </a:p>
          <a:p>
            <a:pPr lvl="1"/>
            <a:endParaRPr lang="en-US" dirty="0"/>
          </a:p>
          <a:p>
            <a:pPr lvl="1"/>
            <a:endParaRPr lang="en-US" dirty="0"/>
          </a:p>
        </p:txBody>
      </p:sp>
      <p:pic>
        <p:nvPicPr>
          <p:cNvPr id="10" name="Picture 9" descr="A picture containing indoor, tableware, several&#10;&#10;Description automatically generated">
            <a:extLst>
              <a:ext uri="{FF2B5EF4-FFF2-40B4-BE49-F238E27FC236}">
                <a16:creationId xmlns:a16="http://schemas.microsoft.com/office/drawing/2014/main" id="{46740898-BCD9-8328-626B-1DDFBC73491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159749" y="3480936"/>
            <a:ext cx="3771900" cy="2828925"/>
          </a:xfrm>
          <a:prstGeom prst="rect">
            <a:avLst/>
          </a:prstGeom>
        </p:spPr>
      </p:pic>
      <p:sp>
        <p:nvSpPr>
          <p:cNvPr id="11" name="TextBox 10">
            <a:extLst>
              <a:ext uri="{FF2B5EF4-FFF2-40B4-BE49-F238E27FC236}">
                <a16:creationId xmlns:a16="http://schemas.microsoft.com/office/drawing/2014/main" id="{4CC8AE14-1238-9996-68D7-E70F4D4902CD}"/>
              </a:ext>
            </a:extLst>
          </p:cNvPr>
          <p:cNvSpPr txBox="1"/>
          <p:nvPr/>
        </p:nvSpPr>
        <p:spPr>
          <a:xfrm>
            <a:off x="857250" y="6836460"/>
            <a:ext cx="6089650" cy="230832"/>
          </a:xfrm>
          <a:prstGeom prst="rect">
            <a:avLst/>
          </a:prstGeom>
          <a:noFill/>
        </p:spPr>
        <p:txBody>
          <a:bodyPr wrap="square" rtlCol="0">
            <a:spAutoFit/>
          </a:bodyPr>
          <a:lstStyle/>
          <a:p>
            <a:r>
              <a:rPr lang="en-US" sz="900">
                <a:hlinkClick r:id="rId3" tooltip="http://flickr.com/photos/sixteenmilesofstring/3509978889"/>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1295670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5CA41231-2839-2B81-765B-966FCF764EBE}"/>
              </a:ext>
            </a:extLst>
          </p:cNvPr>
          <p:cNvSpPr>
            <a:spLocks noGrp="1"/>
          </p:cNvSpPr>
          <p:nvPr>
            <p:ph type="title"/>
          </p:nvPr>
        </p:nvSpPr>
        <p:spPr>
          <a:xfrm>
            <a:off x="505216" y="289970"/>
            <a:ext cx="10515600" cy="950108"/>
          </a:xfrm>
        </p:spPr>
        <p:txBody>
          <a:bodyPr/>
          <a:lstStyle/>
          <a:p>
            <a:pPr algn="ctr"/>
            <a:r>
              <a:rPr lang="en-US" sz="4800" b="1" dirty="0"/>
              <a:t>Determining Costs At Your Clinic</a:t>
            </a:r>
          </a:p>
        </p:txBody>
      </p:sp>
      <p:sp>
        <p:nvSpPr>
          <p:cNvPr id="3" name="Text Placeholder 2">
            <a:extLst>
              <a:ext uri="{FF2B5EF4-FFF2-40B4-BE49-F238E27FC236}">
                <a16:creationId xmlns:a16="http://schemas.microsoft.com/office/drawing/2014/main" id="{E8FBC984-B393-17CE-2B4B-4CCE94661554}"/>
              </a:ext>
            </a:extLst>
          </p:cNvPr>
          <p:cNvSpPr>
            <a:spLocks noGrp="1"/>
          </p:cNvSpPr>
          <p:nvPr>
            <p:ph type="body" idx="1"/>
          </p:nvPr>
        </p:nvSpPr>
        <p:spPr>
          <a:xfrm>
            <a:off x="671708" y="1690688"/>
            <a:ext cx="10848584" cy="4667250"/>
          </a:xfrm>
        </p:spPr>
        <p:txBody>
          <a:bodyPr/>
          <a:lstStyle/>
          <a:p>
            <a:pPr marL="628650" indent="-514350">
              <a:buFont typeface="+mj-lt"/>
              <a:buAutoNum type="arabicPeriod"/>
            </a:pPr>
            <a:r>
              <a:rPr lang="en-US" dirty="0"/>
              <a:t>Determine which type of care team member your practice needs.</a:t>
            </a:r>
          </a:p>
          <a:p>
            <a:pPr marL="628650" indent="-514350">
              <a:buFont typeface="+mj-lt"/>
              <a:buAutoNum type="arabicPeriod"/>
            </a:pPr>
            <a:r>
              <a:rPr lang="en-US" dirty="0"/>
              <a:t>Determine the average salary of that licensure in your area.</a:t>
            </a:r>
          </a:p>
          <a:p>
            <a:pPr marL="628650" indent="-514350">
              <a:buFont typeface="+mj-lt"/>
              <a:buAutoNum type="arabicPeriod"/>
            </a:pPr>
            <a:r>
              <a:rPr lang="en-US" dirty="0"/>
              <a:t>Size matters:</a:t>
            </a:r>
          </a:p>
          <a:p>
            <a:pPr lvl="1">
              <a:buFont typeface="Arial" panose="020B0604020202020204" pitchFamily="34" charset="0"/>
              <a:buChar char="•"/>
            </a:pPr>
            <a:r>
              <a:rPr lang="en-US" dirty="0"/>
              <a:t>If your clinic has less than 2 full time providers, find out if your PO supports ‘sharing’ a care team member.  Your clinic might not need a full-time care team member to start with, so potentially working with the PO for 2-3 days might be best.</a:t>
            </a:r>
          </a:p>
          <a:p>
            <a:pPr lvl="1">
              <a:buFont typeface="Arial" panose="020B0604020202020204" pitchFamily="34" charset="0"/>
              <a:buChar char="•"/>
            </a:pPr>
            <a:r>
              <a:rPr lang="en-US" dirty="0"/>
              <a:t>If your clinic has more than 2 full time providers, you might be better off starting with a closer to full-time (4-5 days/week) of a care team member.</a:t>
            </a:r>
          </a:p>
          <a:p>
            <a:pPr marL="628650" indent="-514350">
              <a:buFont typeface="+mj-lt"/>
              <a:buAutoNum type="arabicPeriod"/>
            </a:pPr>
            <a:r>
              <a:rPr lang="en-US" dirty="0"/>
              <a:t>Based on the amount of time and the hourly rate, you now understand the costs of a care team member.</a:t>
            </a:r>
          </a:p>
          <a:p>
            <a:pPr lvl="1"/>
            <a:endParaRPr lang="en-US" dirty="0"/>
          </a:p>
          <a:p>
            <a:pPr lvl="1"/>
            <a:endParaRPr lang="en-US" dirty="0"/>
          </a:p>
        </p:txBody>
      </p:sp>
    </p:spTree>
    <p:extLst>
      <p:ext uri="{BB962C8B-B14F-4D97-AF65-F5344CB8AC3E}">
        <p14:creationId xmlns:p14="http://schemas.microsoft.com/office/powerpoint/2010/main" val="1738147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5CA41231-2839-2B81-765B-966FCF764EBE}"/>
              </a:ext>
            </a:extLst>
          </p:cNvPr>
          <p:cNvSpPr>
            <a:spLocks noGrp="1"/>
          </p:cNvSpPr>
          <p:nvPr>
            <p:ph type="title"/>
          </p:nvPr>
        </p:nvSpPr>
        <p:spPr/>
        <p:txBody>
          <a:bodyPr/>
          <a:lstStyle/>
          <a:p>
            <a:pPr algn="ctr"/>
            <a:r>
              <a:rPr lang="en-US" sz="4800" b="1" dirty="0"/>
              <a:t>Determining Revenue</a:t>
            </a:r>
          </a:p>
        </p:txBody>
      </p:sp>
      <p:sp>
        <p:nvSpPr>
          <p:cNvPr id="3" name="Text Placeholder 2">
            <a:extLst>
              <a:ext uri="{FF2B5EF4-FFF2-40B4-BE49-F238E27FC236}">
                <a16:creationId xmlns:a16="http://schemas.microsoft.com/office/drawing/2014/main" id="{E8FBC984-B393-17CE-2B4B-4CCE94661554}"/>
              </a:ext>
            </a:extLst>
          </p:cNvPr>
          <p:cNvSpPr>
            <a:spLocks noGrp="1"/>
          </p:cNvSpPr>
          <p:nvPr>
            <p:ph type="body" idx="1"/>
          </p:nvPr>
        </p:nvSpPr>
        <p:spPr>
          <a:xfrm>
            <a:off x="228600" y="1405731"/>
            <a:ext cx="7759699" cy="4351338"/>
          </a:xfrm>
        </p:spPr>
        <p:txBody>
          <a:bodyPr/>
          <a:lstStyle/>
          <a:p>
            <a:r>
              <a:rPr lang="en-US" dirty="0"/>
              <a:t>Revenue hinges on the population of patients who will be supported.</a:t>
            </a:r>
          </a:p>
          <a:p>
            <a:pPr lvl="1"/>
            <a:r>
              <a:rPr lang="en-US" sz="2800" dirty="0"/>
              <a:t>Will your office only support those patients with coverage?  If so, how will you identify this population and limit support?</a:t>
            </a:r>
          </a:p>
          <a:p>
            <a:pPr lvl="1"/>
            <a:r>
              <a:rPr lang="en-US" sz="2800" dirty="0"/>
              <a:t>If your care team member will support all patients regardless of payer, consider a ‘baseline’ of patients for whom there is either fee-for-service (FFS) or other incentive opportunity that will off-set costs.</a:t>
            </a:r>
          </a:p>
          <a:p>
            <a:pPr lvl="2"/>
            <a:r>
              <a:rPr lang="en-US" b="1" dirty="0"/>
              <a:t>If the average commercial video or face to face encounters is worth $100, how many commercial patients per day make this role sustainable?</a:t>
            </a:r>
          </a:p>
          <a:p>
            <a:pPr lvl="1"/>
            <a:endParaRPr lang="en-US" sz="2000" dirty="0"/>
          </a:p>
        </p:txBody>
      </p:sp>
      <p:pic>
        <p:nvPicPr>
          <p:cNvPr id="5" name="Picture 4" descr="A picture containing text&#10;&#10;Description automatically generated">
            <a:extLst>
              <a:ext uri="{FF2B5EF4-FFF2-40B4-BE49-F238E27FC236}">
                <a16:creationId xmlns:a16="http://schemas.microsoft.com/office/drawing/2014/main" id="{AD03840A-B1BC-A494-FB6A-D243B0BDA77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55000" y="2641600"/>
            <a:ext cx="3581400" cy="1790700"/>
          </a:xfrm>
          <a:prstGeom prst="rect">
            <a:avLst/>
          </a:prstGeom>
        </p:spPr>
      </p:pic>
    </p:spTree>
    <p:extLst>
      <p:ext uri="{BB962C8B-B14F-4D97-AF65-F5344CB8AC3E}">
        <p14:creationId xmlns:p14="http://schemas.microsoft.com/office/powerpoint/2010/main" val="3796526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5CA41231-2839-2B81-765B-966FCF764EBE}"/>
              </a:ext>
            </a:extLst>
          </p:cNvPr>
          <p:cNvSpPr>
            <a:spLocks noGrp="1"/>
          </p:cNvSpPr>
          <p:nvPr>
            <p:ph type="title"/>
          </p:nvPr>
        </p:nvSpPr>
        <p:spPr/>
        <p:txBody>
          <a:bodyPr/>
          <a:lstStyle/>
          <a:p>
            <a:pPr algn="ctr"/>
            <a:r>
              <a:rPr lang="en-US" sz="4800" b="1" dirty="0"/>
              <a:t>Determining Sustainability</a:t>
            </a:r>
          </a:p>
        </p:txBody>
      </p:sp>
      <p:sp>
        <p:nvSpPr>
          <p:cNvPr id="5" name="Text Placeholder 1">
            <a:extLst>
              <a:ext uri="{FF2B5EF4-FFF2-40B4-BE49-F238E27FC236}">
                <a16:creationId xmlns:a16="http://schemas.microsoft.com/office/drawing/2014/main" id="{A473A788-4EEA-655C-C65D-2E9479392343}"/>
              </a:ext>
            </a:extLst>
          </p:cNvPr>
          <p:cNvSpPr txBox="1">
            <a:spLocks/>
          </p:cNvSpPr>
          <p:nvPr/>
        </p:nvSpPr>
        <p:spPr>
          <a:xfrm>
            <a:off x="6896100" y="1825624"/>
            <a:ext cx="4457700" cy="4441825"/>
          </a:xfrm>
          <a:prstGeom prst="rect">
            <a:avLst/>
          </a:prstGeom>
          <a:ln>
            <a:solidFill>
              <a:schemeClr val="tx1"/>
            </a:solidFill>
          </a:ln>
          <a:effectLst>
            <a:innerShdw blurRad="63500" dist="50800" dir="135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sz="2400" b="1" u="sng" kern="0" dirty="0"/>
              <a:t>Caveats</a:t>
            </a:r>
            <a:r>
              <a:rPr lang="en-US" sz="2400" u="sng" kern="0" dirty="0"/>
              <a:t>:</a:t>
            </a:r>
          </a:p>
          <a:p>
            <a:r>
              <a:rPr lang="en-US" sz="2000" kern="0" dirty="0"/>
              <a:t>Licensed care team members can bill higher level codes than unlicensed.  They also have a higher hourly rate.</a:t>
            </a:r>
          </a:p>
          <a:p>
            <a:pPr marL="114300" indent="0">
              <a:buNone/>
            </a:pPr>
            <a:endParaRPr lang="en-US" sz="2000" kern="0" dirty="0"/>
          </a:p>
          <a:p>
            <a:r>
              <a:rPr lang="en-US" sz="2000" kern="0" dirty="0"/>
              <a:t>Available volume of patients and payer mix might determine whether you have enough commercial patients to break even.</a:t>
            </a:r>
          </a:p>
        </p:txBody>
      </p:sp>
      <p:graphicFrame>
        <p:nvGraphicFramePr>
          <p:cNvPr id="7" name="Text Placeholder 1">
            <a:extLst>
              <a:ext uri="{FF2B5EF4-FFF2-40B4-BE49-F238E27FC236}">
                <a16:creationId xmlns:a16="http://schemas.microsoft.com/office/drawing/2014/main" id="{21004D4C-8F4D-1952-9EBA-394A9B0A2930}"/>
              </a:ext>
            </a:extLst>
          </p:cNvPr>
          <p:cNvGraphicFramePr/>
          <p:nvPr/>
        </p:nvGraphicFramePr>
        <p:xfrm>
          <a:off x="1047750" y="1825624"/>
          <a:ext cx="4457700" cy="4441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6650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291603E-6374-7C04-E5A7-74EA66D66D7A}"/>
              </a:ext>
            </a:extLst>
          </p:cNvPr>
          <p:cNvSpPr>
            <a:spLocks noGrp="1"/>
          </p:cNvSpPr>
          <p:nvPr>
            <p:ph type="title"/>
          </p:nvPr>
        </p:nvSpPr>
        <p:spPr>
          <a:xfrm>
            <a:off x="238443" y="204634"/>
            <a:ext cx="10515600" cy="1325563"/>
          </a:xfrm>
        </p:spPr>
        <p:txBody>
          <a:bodyPr>
            <a:normAutofit/>
          </a:bodyPr>
          <a:lstStyle/>
          <a:p>
            <a:pPr algn="ctr"/>
            <a:r>
              <a:rPr lang="en-US" sz="4500" b="1" dirty="0">
                <a:latin typeface="Calibri" panose="020F0502020204030204" pitchFamily="34" charset="0"/>
                <a:cs typeface="Calibri" panose="020F0502020204030204" pitchFamily="34" charset="0"/>
              </a:rPr>
              <a:t>MICMT Resources &amp; Next Steps</a:t>
            </a:r>
          </a:p>
        </p:txBody>
      </p:sp>
      <p:sp>
        <p:nvSpPr>
          <p:cNvPr id="13" name="TextBox 12">
            <a:extLst>
              <a:ext uri="{FF2B5EF4-FFF2-40B4-BE49-F238E27FC236}">
                <a16:creationId xmlns:a16="http://schemas.microsoft.com/office/drawing/2014/main" id="{856E9696-BE42-D7E1-97E0-0C32AB580FD8}"/>
              </a:ext>
            </a:extLst>
          </p:cNvPr>
          <p:cNvSpPr txBox="1"/>
          <p:nvPr/>
        </p:nvSpPr>
        <p:spPr>
          <a:xfrm>
            <a:off x="8044249" y="1651067"/>
            <a:ext cx="3822810" cy="3170099"/>
          </a:xfrm>
          <a:prstGeom prst="rect">
            <a:avLst/>
          </a:prstGeom>
          <a:noFill/>
        </p:spPr>
        <p:txBody>
          <a:bodyPr wrap="square">
            <a:spAutoFit/>
          </a:bodyPr>
          <a:lstStyle/>
          <a:p>
            <a:pPr marL="571500" indent="-342900">
              <a:buFont typeface="Arial" panose="020B0604020202020204" pitchFamily="34" charset="0"/>
              <a:buChar char="•"/>
            </a:pPr>
            <a:r>
              <a:rPr lang="en-US" sz="2000" b="1" dirty="0"/>
              <a:t>Program Details </a:t>
            </a:r>
          </a:p>
          <a:p>
            <a:pPr marL="1028700" lvl="1" indent="-342900">
              <a:buFont typeface="Arial" panose="020B0604020202020204" pitchFamily="34" charset="0"/>
              <a:buChar char="•"/>
            </a:pPr>
            <a:r>
              <a:rPr lang="en-US" sz="2000" dirty="0"/>
              <a:t>PDCM</a:t>
            </a:r>
          </a:p>
          <a:p>
            <a:pPr marL="1028700" lvl="1" indent="-342900">
              <a:buFont typeface="Arial" panose="020B0604020202020204" pitchFamily="34" charset="0"/>
              <a:buChar char="•"/>
            </a:pPr>
            <a:r>
              <a:rPr lang="en-US" sz="2000" dirty="0"/>
              <a:t>CoCM</a:t>
            </a:r>
          </a:p>
          <a:p>
            <a:pPr marL="571500" indent="-342900">
              <a:buFont typeface="Arial" panose="020B0604020202020204" pitchFamily="34" charset="0"/>
              <a:buChar char="•"/>
            </a:pPr>
            <a:r>
              <a:rPr lang="en-US" sz="2000" b="1" dirty="0"/>
              <a:t>Training Courses</a:t>
            </a:r>
          </a:p>
          <a:p>
            <a:pPr marL="1028700" lvl="1" indent="-342900">
              <a:buFont typeface="Arial" panose="020B0604020202020204" pitchFamily="34" charset="0"/>
              <a:buChar char="•"/>
            </a:pPr>
            <a:r>
              <a:rPr lang="en-US" sz="2000" dirty="0"/>
              <a:t>Introduction to Team-Based Care</a:t>
            </a:r>
          </a:p>
          <a:p>
            <a:pPr marL="1028700" lvl="1" indent="-342900">
              <a:buFont typeface="Arial" panose="020B0604020202020204" pitchFamily="34" charset="0"/>
              <a:buChar char="•"/>
            </a:pPr>
            <a:r>
              <a:rPr lang="en-US" sz="2000" dirty="0"/>
              <a:t>Patient Engagement Foundations </a:t>
            </a:r>
          </a:p>
          <a:p>
            <a:pPr marL="571500" indent="-342900">
              <a:buFont typeface="Arial" panose="020B0604020202020204" pitchFamily="34" charset="0"/>
              <a:buChar char="•"/>
            </a:pPr>
            <a:r>
              <a:rPr lang="en-US" sz="2000" b="1" dirty="0"/>
              <a:t>Billing Resources </a:t>
            </a:r>
          </a:p>
          <a:p>
            <a:pPr marL="571500" indent="-342900">
              <a:buFont typeface="Arial" panose="020B0604020202020204" pitchFamily="34" charset="0"/>
              <a:buChar char="•"/>
            </a:pPr>
            <a:r>
              <a:rPr lang="en-US" sz="2000" b="1" dirty="0"/>
              <a:t>Webinar Library </a:t>
            </a:r>
            <a:endParaRPr lang="en-US" sz="1400" b="1" dirty="0"/>
          </a:p>
        </p:txBody>
      </p:sp>
      <p:sp>
        <p:nvSpPr>
          <p:cNvPr id="15" name="TextBox 14">
            <a:extLst>
              <a:ext uri="{FF2B5EF4-FFF2-40B4-BE49-F238E27FC236}">
                <a16:creationId xmlns:a16="http://schemas.microsoft.com/office/drawing/2014/main" id="{C7D6E1BD-1B9A-551A-A7B5-FADCBED7883A}"/>
              </a:ext>
            </a:extLst>
          </p:cNvPr>
          <p:cNvSpPr txBox="1"/>
          <p:nvPr/>
        </p:nvSpPr>
        <p:spPr>
          <a:xfrm>
            <a:off x="9411136" y="6330200"/>
            <a:ext cx="2685813" cy="646331"/>
          </a:xfrm>
          <a:prstGeom prst="rect">
            <a:avLst/>
          </a:prstGeom>
          <a:noFill/>
        </p:spPr>
        <p:txBody>
          <a:bodyPr wrap="square">
            <a:spAutoFit/>
          </a:bodyPr>
          <a:lstStyle/>
          <a:p>
            <a:r>
              <a:rPr lang="en-US" dirty="0">
                <a:hlinkClick r:id="rId3"/>
              </a:rPr>
              <a:t>https://micmt-cares.org/</a:t>
            </a:r>
            <a:endParaRPr lang="en-US" dirty="0"/>
          </a:p>
          <a:p>
            <a:endParaRPr lang="en-US" dirty="0"/>
          </a:p>
        </p:txBody>
      </p:sp>
      <p:pic>
        <p:nvPicPr>
          <p:cNvPr id="3" name="Picture 2">
            <a:extLst>
              <a:ext uri="{FF2B5EF4-FFF2-40B4-BE49-F238E27FC236}">
                <a16:creationId xmlns:a16="http://schemas.microsoft.com/office/drawing/2014/main" id="{263579C6-38BA-0FEE-42E2-CA3AD9FD0FCC}"/>
              </a:ext>
            </a:extLst>
          </p:cNvPr>
          <p:cNvPicPr>
            <a:picLocks noChangeAspect="1"/>
          </p:cNvPicPr>
          <p:nvPr/>
        </p:nvPicPr>
        <p:blipFill>
          <a:blip r:embed="rId4"/>
          <a:stretch>
            <a:fillRect/>
          </a:stretch>
        </p:blipFill>
        <p:spPr>
          <a:xfrm>
            <a:off x="677380" y="1403251"/>
            <a:ext cx="6407479" cy="3848298"/>
          </a:xfrm>
          <a:prstGeom prst="rect">
            <a:avLst/>
          </a:prstGeom>
        </p:spPr>
      </p:pic>
    </p:spTree>
    <p:extLst>
      <p:ext uri="{BB962C8B-B14F-4D97-AF65-F5344CB8AC3E}">
        <p14:creationId xmlns:p14="http://schemas.microsoft.com/office/powerpoint/2010/main" val="4080987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9"/>
          <p:cNvSpPr txBox="1">
            <a:spLocks noGrp="1"/>
          </p:cNvSpPr>
          <p:nvPr>
            <p:ph type="title"/>
          </p:nvPr>
        </p:nvSpPr>
        <p:spPr>
          <a:xfrm>
            <a:off x="574739" y="462868"/>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b="1" dirty="0"/>
              <a:t>Key Takeaways</a:t>
            </a:r>
            <a:endParaRPr b="1" dirty="0"/>
          </a:p>
        </p:txBody>
      </p:sp>
      <p:sp>
        <p:nvSpPr>
          <p:cNvPr id="537" name="Google Shape;537;p39"/>
          <p:cNvSpPr txBox="1">
            <a:spLocks noGrp="1"/>
          </p:cNvSpPr>
          <p:nvPr>
            <p:ph type="body" idx="1"/>
          </p:nvPr>
        </p:nvSpPr>
        <p:spPr>
          <a:xfrm>
            <a:off x="334106" y="1501720"/>
            <a:ext cx="10932607" cy="4893412"/>
          </a:xfrm>
          <a:prstGeom prst="rect">
            <a:avLst/>
          </a:prstGeom>
          <a:noFill/>
          <a:ln>
            <a:noFill/>
          </a:ln>
        </p:spPr>
        <p:txBody>
          <a:bodyPr spcFirstLastPara="1" wrap="square" lIns="91425" tIns="45700" rIns="91425" bIns="45700" anchor="t" anchorCtr="0">
            <a:noAutofit/>
          </a:bodyPr>
          <a:lstStyle/>
          <a:p>
            <a:pPr>
              <a:lnSpc>
                <a:spcPct val="100000"/>
              </a:lnSpc>
              <a:spcBef>
                <a:spcPts val="0"/>
              </a:spcBef>
              <a:buSzPct val="100000"/>
            </a:pPr>
            <a:r>
              <a:rPr lang="en-US" sz="2400" dirty="0">
                <a:solidFill>
                  <a:schemeClr val="tx1"/>
                </a:solidFill>
              </a:rPr>
              <a:t>Improvement of patient and provider experience </a:t>
            </a:r>
          </a:p>
          <a:p>
            <a:pPr>
              <a:lnSpc>
                <a:spcPct val="100000"/>
              </a:lnSpc>
              <a:spcBef>
                <a:spcPts val="0"/>
              </a:spcBef>
              <a:buSzPct val="100000"/>
            </a:pPr>
            <a:r>
              <a:rPr lang="en-US" sz="2400" dirty="0">
                <a:solidFill>
                  <a:schemeClr val="tx1"/>
                </a:solidFill>
              </a:rPr>
              <a:t>Care teams can impact outcomes by using evidence-based care, productive interactions, tracking quality and utilization</a:t>
            </a:r>
          </a:p>
          <a:p>
            <a:pPr>
              <a:lnSpc>
                <a:spcPct val="100000"/>
              </a:lnSpc>
              <a:spcBef>
                <a:spcPts val="0"/>
              </a:spcBef>
              <a:buSzPct val="100000"/>
            </a:pPr>
            <a:r>
              <a:rPr lang="en-US" sz="2400" dirty="0">
                <a:solidFill>
                  <a:schemeClr val="tx1"/>
                </a:solidFill>
              </a:rPr>
              <a:t>Team structure and roles help define how the team can work together</a:t>
            </a:r>
          </a:p>
          <a:p>
            <a:r>
              <a:rPr lang="en-US" sz="2400" dirty="0"/>
              <a:t>Sustainability of team-based care is identifying important members of the care team, assigning appropriate classification codes, documenting services rendered and billing consistently</a:t>
            </a:r>
          </a:p>
          <a:p>
            <a:r>
              <a:rPr lang="en-US" sz="2400" dirty="0"/>
              <a:t>Next steps can be supported with resources at the MICMT website.</a:t>
            </a:r>
          </a:p>
        </p:txBody>
      </p:sp>
      <p:pic>
        <p:nvPicPr>
          <p:cNvPr id="539" name="Google Shape;539;p39"/>
          <p:cNvPicPr preferRelativeResize="0"/>
          <p:nvPr/>
        </p:nvPicPr>
        <p:blipFill>
          <a:blip r:embed="rId3">
            <a:alphaModFix/>
          </a:blip>
          <a:stretch>
            <a:fillRect/>
          </a:stretch>
        </p:blipFill>
        <p:spPr>
          <a:xfrm>
            <a:off x="9728627" y="4665622"/>
            <a:ext cx="2047660" cy="184903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502" y="202286"/>
            <a:ext cx="10515600" cy="1325563"/>
          </a:xfrm>
        </p:spPr>
        <p:txBody>
          <a:bodyPr/>
          <a:lstStyle/>
          <a:p>
            <a:pPr algn="ctr"/>
            <a:r>
              <a:rPr lang="en-US" sz="4800" b="1" dirty="0"/>
              <a:t>Learning Objectives</a:t>
            </a:r>
          </a:p>
        </p:txBody>
      </p:sp>
      <p:sp>
        <p:nvSpPr>
          <p:cNvPr id="3" name="Text Placeholder 2"/>
          <p:cNvSpPr>
            <a:spLocks noGrp="1"/>
          </p:cNvSpPr>
          <p:nvPr>
            <p:ph type="body" idx="1"/>
          </p:nvPr>
        </p:nvSpPr>
        <p:spPr>
          <a:xfrm>
            <a:off x="294502" y="1637000"/>
            <a:ext cx="11320849" cy="2763550"/>
          </a:xfrm>
        </p:spPr>
        <p:txBody>
          <a:bodyPr/>
          <a:lstStyle/>
          <a:p>
            <a:pPr marL="571500" indent="-457200">
              <a:buSzPct val="100000"/>
              <a:buFont typeface="+mj-lt"/>
              <a:buAutoNum type="arabicPeriod"/>
            </a:pPr>
            <a:r>
              <a:rPr lang="en-US" sz="3200" dirty="0"/>
              <a:t>Define the team-based model of care</a:t>
            </a:r>
          </a:p>
          <a:p>
            <a:pPr marL="571500" indent="-457200">
              <a:buSzPct val="100000"/>
              <a:buFont typeface="+mj-lt"/>
              <a:buAutoNum type="arabicPeriod"/>
            </a:pPr>
            <a:r>
              <a:rPr lang="en-US" sz="3200" dirty="0"/>
              <a:t>Demonstrate the advantages of team-based care  </a:t>
            </a:r>
          </a:p>
          <a:p>
            <a:pPr marL="571500" indent="-457200">
              <a:buSzPct val="100000"/>
              <a:buFont typeface="+mj-lt"/>
              <a:buAutoNum type="arabicPeriod"/>
            </a:pPr>
            <a:r>
              <a:rPr lang="en-US" sz="3200" dirty="0"/>
              <a:t>Explain how the model improves patient outcomes</a:t>
            </a:r>
          </a:p>
          <a:p>
            <a:pPr marL="571500" indent="-457200">
              <a:buSzPct val="100000"/>
              <a:buFont typeface="+mj-lt"/>
              <a:buAutoNum type="arabicPeriod"/>
            </a:pPr>
            <a:r>
              <a:rPr lang="en-US" sz="3200" dirty="0"/>
              <a:t>Identify financial opportunities related to team-based care </a:t>
            </a:r>
          </a:p>
        </p:txBody>
      </p:sp>
      <p:sp>
        <p:nvSpPr>
          <p:cNvPr id="5" name="Slide Number Placeholder 4"/>
          <p:cNvSpPr>
            <a:spLocks noGrp="1"/>
          </p:cNvSpPr>
          <p:nvPr>
            <p:ph type="sldNum" idx="12"/>
          </p:nvPr>
        </p:nvSpPr>
        <p:spPr>
          <a:xfrm>
            <a:off x="9438502" y="6492875"/>
            <a:ext cx="27432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99413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3"/>
          <p:cNvSpPr txBox="1">
            <a:spLocks noGrp="1"/>
          </p:cNvSpPr>
          <p:nvPr>
            <p:ph type="title"/>
          </p:nvPr>
        </p:nvSpPr>
        <p:spPr>
          <a:xfrm>
            <a:off x="400051" y="452457"/>
            <a:ext cx="11287124" cy="721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8000"/>
              <a:buFont typeface="Calibri"/>
              <a:buNone/>
            </a:pPr>
            <a:r>
              <a:rPr lang="en-US" sz="4800" b="1" dirty="0"/>
              <a:t>What is Team-Based</a:t>
            </a:r>
            <a:r>
              <a:rPr lang="en-US" sz="4800" b="1" dirty="0">
                <a:latin typeface="Calibri"/>
                <a:ea typeface="Calibri"/>
                <a:cs typeface="Calibri"/>
                <a:sym typeface="Calibri"/>
              </a:rPr>
              <a:t> Care?</a:t>
            </a:r>
            <a:endParaRPr sz="2400" dirty="0"/>
          </a:p>
        </p:txBody>
      </p:sp>
      <p:sp>
        <p:nvSpPr>
          <p:cNvPr id="242" name="Google Shape;242;p13"/>
          <p:cNvSpPr txBox="1">
            <a:spLocks noGrp="1"/>
          </p:cNvSpPr>
          <p:nvPr>
            <p:ph type="body" idx="1"/>
          </p:nvPr>
        </p:nvSpPr>
        <p:spPr>
          <a:xfrm>
            <a:off x="4114800" y="1744638"/>
            <a:ext cx="7783800" cy="357240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dk1"/>
              </a:buClr>
              <a:buSzPts val="3200"/>
              <a:buNone/>
            </a:pPr>
            <a:r>
              <a:rPr lang="en-US" sz="2900" b="1" dirty="0"/>
              <a:t>AHRQ Definition:</a:t>
            </a:r>
          </a:p>
          <a:p>
            <a:pPr marL="0" lvl="0" indent="0" rtl="0">
              <a:lnSpc>
                <a:spcPct val="90000"/>
              </a:lnSpc>
              <a:spcBef>
                <a:spcPts val="0"/>
              </a:spcBef>
              <a:spcAft>
                <a:spcPts val="0"/>
              </a:spcAft>
              <a:buClr>
                <a:schemeClr val="dk1"/>
              </a:buClr>
              <a:buSzPts val="3200"/>
              <a:buNone/>
            </a:pPr>
            <a:r>
              <a:rPr lang="en-US" sz="2900" dirty="0"/>
              <a:t>The provision of health services to individuals, families, and/or their communities by at least two health care providers who work collaboratively with patients and their caregivers, to the extent preferred by each patient, to accomplish shared goals within and across settings to achieve coordinated, high-quality care.</a:t>
            </a:r>
            <a:endParaRPr sz="2500" dirty="0"/>
          </a:p>
          <a:p>
            <a:pPr marL="0" lvl="0" indent="0" rtl="0">
              <a:lnSpc>
                <a:spcPct val="90000"/>
              </a:lnSpc>
              <a:spcBef>
                <a:spcPts val="1000"/>
              </a:spcBef>
              <a:spcAft>
                <a:spcPts val="0"/>
              </a:spcAft>
              <a:buClr>
                <a:schemeClr val="dk1"/>
              </a:buClr>
              <a:buSzPts val="3200"/>
              <a:buNone/>
            </a:pPr>
            <a:endParaRPr sz="2900" dirty="0"/>
          </a:p>
          <a:p>
            <a:pPr marL="0" lvl="0" indent="0" rtl="0">
              <a:lnSpc>
                <a:spcPct val="90000"/>
              </a:lnSpc>
              <a:spcBef>
                <a:spcPts val="1000"/>
              </a:spcBef>
              <a:spcAft>
                <a:spcPts val="0"/>
              </a:spcAft>
              <a:buClr>
                <a:schemeClr val="dk1"/>
              </a:buClr>
              <a:buSzPts val="1800"/>
              <a:buNone/>
            </a:pPr>
            <a:endParaRPr sz="1500" dirty="0"/>
          </a:p>
        </p:txBody>
      </p:sp>
      <p:sp>
        <p:nvSpPr>
          <p:cNvPr id="243" name="Google Shape;243;p13"/>
          <p:cNvSpPr txBox="1"/>
          <p:nvPr/>
        </p:nvSpPr>
        <p:spPr>
          <a:xfrm>
            <a:off x="7662759" y="6457800"/>
            <a:ext cx="5127300" cy="400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sng" strike="noStrike" kern="0" cap="none" spc="0" normalizeH="0" baseline="0" noProof="0" dirty="0">
                <a:ln>
                  <a:noFill/>
                </a:ln>
                <a:solidFill>
                  <a:srgbClr val="0563C1"/>
                </a:solidFill>
                <a:effectLst/>
                <a:uLnTx/>
                <a:uFillTx/>
                <a:latin typeface="Calibri"/>
                <a:ea typeface="Calibri"/>
                <a:cs typeface="Calibri"/>
                <a:sym typeface="Calibri"/>
                <a:hlinkClick r:id="rId3"/>
              </a:rPr>
              <a:t>https://pcmh.ahrq.gov/page/creating-patient-centered-team-based-primary-care</a:t>
            </a:r>
            <a:endParaRPr kumimoji="0" sz="1000" b="0" i="0" u="none" strike="noStrike" kern="0" cap="none" spc="0" normalizeH="0" baseline="0" noProof="0" dirty="0">
              <a:ln>
                <a:noFill/>
              </a:ln>
              <a:solidFill>
                <a:srgbClr val="004486"/>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dirty="0">
              <a:ln>
                <a:noFill/>
              </a:ln>
              <a:solidFill>
                <a:srgbClr val="004486"/>
              </a:solidFill>
              <a:effectLst/>
              <a:uLnTx/>
              <a:uFillTx/>
              <a:latin typeface="Calibri"/>
              <a:ea typeface="Calibri"/>
              <a:cs typeface="Calibri"/>
              <a:sym typeface="Calibri"/>
            </a:endParaRPr>
          </a:p>
        </p:txBody>
      </p:sp>
      <p:pic>
        <p:nvPicPr>
          <p:cNvPr id="246" name="Google Shape;246;p13"/>
          <p:cNvPicPr preferRelativeResize="0"/>
          <p:nvPr/>
        </p:nvPicPr>
        <p:blipFill>
          <a:blip r:embed="rId4">
            <a:alphaModFix/>
          </a:blip>
          <a:stretch>
            <a:fillRect/>
          </a:stretch>
        </p:blipFill>
        <p:spPr>
          <a:xfrm>
            <a:off x="294100" y="1923600"/>
            <a:ext cx="3526600" cy="2354125"/>
          </a:xfrm>
          <a:prstGeom prst="rect">
            <a:avLst/>
          </a:prstGeom>
          <a:noFill/>
          <a:ln>
            <a:noFill/>
          </a:ln>
        </p:spPr>
      </p:pic>
      <p:sp>
        <p:nvSpPr>
          <p:cNvPr id="2" name="TextBox 1">
            <a:extLst>
              <a:ext uri="{FF2B5EF4-FFF2-40B4-BE49-F238E27FC236}">
                <a16:creationId xmlns:a16="http://schemas.microsoft.com/office/drawing/2014/main" id="{51014FAB-6370-1C80-D5F9-CDAE6B8F9804}"/>
              </a:ext>
            </a:extLst>
          </p:cNvPr>
          <p:cNvSpPr txBox="1"/>
          <p:nvPr/>
        </p:nvSpPr>
        <p:spPr>
          <a:xfrm>
            <a:off x="528638" y="5418487"/>
            <a:ext cx="11287124" cy="523220"/>
          </a:xfrm>
          <a:prstGeom prst="rect">
            <a:avLst/>
          </a:prstGeom>
          <a:noFill/>
        </p:spPr>
        <p:txBody>
          <a:bodyPr wrap="square" rtlCol="0">
            <a:spAutoFit/>
          </a:bodyPr>
          <a:lstStyle/>
          <a:p>
            <a:pPr algn="ctr"/>
            <a:r>
              <a:rPr lang="en-US" sz="2800" dirty="0"/>
              <a:t>Some people also refer to Team-Based Care as Care Management.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 y="177097"/>
            <a:ext cx="11899392" cy="682440"/>
          </a:xfrm>
        </p:spPr>
        <p:txBody>
          <a:bodyPr/>
          <a:lstStyle/>
          <a:p>
            <a:pPr algn="ctr"/>
            <a:r>
              <a:rPr lang="en-US" sz="4800" b="1" dirty="0"/>
              <a:t>How the Team Can Make a Difference</a:t>
            </a:r>
          </a:p>
        </p:txBody>
      </p:sp>
      <p:sp>
        <p:nvSpPr>
          <p:cNvPr id="5" name="Slide Number Placeholder 4"/>
          <p:cNvSpPr>
            <a:spLocks noGrp="1"/>
          </p:cNvSpPr>
          <p:nvPr>
            <p:ph type="sldNum" idx="12"/>
          </p:nvPr>
        </p:nvSpPr>
        <p:spPr>
          <a:xfrm>
            <a:off x="9448800" y="6492874"/>
            <a:ext cx="27432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6" name="Clip_of_Team_Care_-_Rough_Assembly_-_Interview_(HD_1080_-_WEB_(H264_40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42225" y="1012208"/>
            <a:ext cx="7980218" cy="4488874"/>
          </a:xfrm>
          <a:prstGeom prst="rect">
            <a:avLst/>
          </a:prstGeom>
        </p:spPr>
      </p:pic>
      <p:sp>
        <p:nvSpPr>
          <p:cNvPr id="3" name="TextBox 2"/>
          <p:cNvSpPr txBox="1"/>
          <p:nvPr/>
        </p:nvSpPr>
        <p:spPr>
          <a:xfrm>
            <a:off x="2142224" y="5563508"/>
            <a:ext cx="79802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Elizabeth </a:t>
            </a:r>
            <a:r>
              <a:rPr kumimoji="0" lang="en-US" sz="1600" b="0" i="0" u="none" strike="noStrike" kern="0" cap="none" spc="0" normalizeH="0" baseline="0" noProof="0" dirty="0" err="1">
                <a:ln>
                  <a:noFill/>
                </a:ln>
                <a:solidFill>
                  <a:srgbClr val="000000"/>
                </a:solidFill>
                <a:effectLst/>
                <a:uLnTx/>
                <a:uFillTx/>
                <a:latin typeface="Calibri"/>
                <a:ea typeface="Calibri"/>
                <a:cs typeface="Calibri"/>
                <a:sym typeface="Calibri"/>
              </a:rPr>
              <a:t>Haberkorn</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 MSN, FNP-BC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Family Nurse Practitioner at Judson Center Family Health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Associate Medical Director, Medical Network One PC</a:t>
            </a:r>
          </a:p>
        </p:txBody>
      </p:sp>
    </p:spTree>
    <p:extLst>
      <p:ext uri="{BB962C8B-B14F-4D97-AF65-F5344CB8AC3E}">
        <p14:creationId xmlns:p14="http://schemas.microsoft.com/office/powerpoint/2010/main" val="15162246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9898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3"/>
          <p:cNvSpPr txBox="1">
            <a:spLocks noGrp="1"/>
          </p:cNvSpPr>
          <p:nvPr>
            <p:ph type="title"/>
          </p:nvPr>
        </p:nvSpPr>
        <p:spPr>
          <a:xfrm>
            <a:off x="400051" y="452457"/>
            <a:ext cx="11287124" cy="721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8000"/>
              <a:buFont typeface="Calibri"/>
              <a:buNone/>
            </a:pPr>
            <a:r>
              <a:rPr lang="en-US" sz="4800" b="1" dirty="0"/>
              <a:t>What is Team-Based</a:t>
            </a:r>
            <a:r>
              <a:rPr lang="en-US" sz="4800" b="1" dirty="0">
                <a:latin typeface="Calibri"/>
                <a:ea typeface="Calibri"/>
                <a:cs typeface="Calibri"/>
                <a:sym typeface="Calibri"/>
              </a:rPr>
              <a:t> Care?</a:t>
            </a:r>
            <a:endParaRPr sz="2400" dirty="0"/>
          </a:p>
        </p:txBody>
      </p:sp>
      <p:sp>
        <p:nvSpPr>
          <p:cNvPr id="242" name="Google Shape;242;p13"/>
          <p:cNvSpPr txBox="1">
            <a:spLocks noGrp="1"/>
          </p:cNvSpPr>
          <p:nvPr>
            <p:ph type="body" idx="1"/>
          </p:nvPr>
        </p:nvSpPr>
        <p:spPr>
          <a:xfrm>
            <a:off x="4114800" y="1744637"/>
            <a:ext cx="7783800" cy="4410629"/>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dk1"/>
              </a:buClr>
              <a:buSzPts val="3200"/>
              <a:buNone/>
            </a:pPr>
            <a:r>
              <a:rPr lang="en-US" sz="2900" b="1" dirty="0"/>
              <a:t>Practical Definition:</a:t>
            </a:r>
          </a:p>
          <a:p>
            <a:pPr marL="0" lvl="0" indent="0" rtl="0">
              <a:lnSpc>
                <a:spcPct val="90000"/>
              </a:lnSpc>
              <a:spcBef>
                <a:spcPts val="0"/>
              </a:spcBef>
              <a:spcAft>
                <a:spcPts val="0"/>
              </a:spcAft>
              <a:buClr>
                <a:schemeClr val="dk1"/>
              </a:buClr>
              <a:buSzPts val="3200"/>
              <a:buNone/>
            </a:pPr>
            <a:endParaRPr lang="en-US" sz="2900" dirty="0"/>
          </a:p>
          <a:p>
            <a:pPr marL="0" lvl="0" indent="0" rtl="0">
              <a:lnSpc>
                <a:spcPct val="90000"/>
              </a:lnSpc>
              <a:spcBef>
                <a:spcPts val="0"/>
              </a:spcBef>
              <a:spcAft>
                <a:spcPts val="0"/>
              </a:spcAft>
              <a:buClr>
                <a:schemeClr val="dk1"/>
              </a:buClr>
              <a:buSzPts val="3200"/>
              <a:buNone/>
            </a:pPr>
            <a:r>
              <a:rPr lang="en-US" sz="2900" dirty="0"/>
              <a:t>Adding expertise to a current care team to improve outcomes and care delivery.</a:t>
            </a:r>
          </a:p>
          <a:p>
            <a:pPr marL="0" lvl="0" indent="0" rtl="0">
              <a:lnSpc>
                <a:spcPct val="90000"/>
              </a:lnSpc>
              <a:spcBef>
                <a:spcPts val="0"/>
              </a:spcBef>
              <a:spcAft>
                <a:spcPts val="0"/>
              </a:spcAft>
              <a:buClr>
                <a:schemeClr val="dk1"/>
              </a:buClr>
              <a:buSzPts val="3200"/>
              <a:buNone/>
            </a:pPr>
            <a:endParaRPr lang="en-US" sz="2900" dirty="0"/>
          </a:p>
          <a:p>
            <a:pPr marL="0" lvl="0" indent="0" rtl="0">
              <a:lnSpc>
                <a:spcPct val="90000"/>
              </a:lnSpc>
              <a:spcBef>
                <a:spcPts val="0"/>
              </a:spcBef>
              <a:spcAft>
                <a:spcPts val="0"/>
              </a:spcAft>
              <a:buClr>
                <a:schemeClr val="dk1"/>
              </a:buClr>
              <a:buSzPts val="3200"/>
              <a:buNone/>
            </a:pPr>
            <a:r>
              <a:rPr lang="en-US" sz="2900" dirty="0"/>
              <a:t>This can be through:</a:t>
            </a:r>
          </a:p>
          <a:p>
            <a:pPr marL="342900">
              <a:spcBef>
                <a:spcPts val="0"/>
              </a:spcBef>
              <a:buSzPts val="3200"/>
            </a:pPr>
            <a:r>
              <a:rPr lang="en-US" sz="2500" dirty="0"/>
              <a:t>Additional training to support role expansion (e.g. MA to Community Health Work or Care Coordinator)</a:t>
            </a:r>
          </a:p>
          <a:p>
            <a:pPr marL="342900">
              <a:spcBef>
                <a:spcPts val="0"/>
              </a:spcBef>
              <a:buSzPts val="3200"/>
            </a:pPr>
            <a:r>
              <a:rPr lang="en-US" sz="2500" dirty="0"/>
              <a:t>Additional team members, including (but not limited to) a Registered Dietitian, Pharmacist, Social Worker, or Registered Nurse.</a:t>
            </a:r>
            <a:endParaRPr sz="2500" dirty="0"/>
          </a:p>
          <a:p>
            <a:pPr marL="0" lvl="0" indent="0" rtl="0">
              <a:lnSpc>
                <a:spcPct val="90000"/>
              </a:lnSpc>
              <a:spcBef>
                <a:spcPts val="1000"/>
              </a:spcBef>
              <a:spcAft>
                <a:spcPts val="0"/>
              </a:spcAft>
              <a:buClr>
                <a:schemeClr val="dk1"/>
              </a:buClr>
              <a:buSzPts val="3200"/>
              <a:buNone/>
            </a:pPr>
            <a:endParaRPr sz="2900" dirty="0"/>
          </a:p>
          <a:p>
            <a:pPr marL="0" lvl="0" indent="0" rtl="0">
              <a:lnSpc>
                <a:spcPct val="90000"/>
              </a:lnSpc>
              <a:spcBef>
                <a:spcPts val="1000"/>
              </a:spcBef>
              <a:spcAft>
                <a:spcPts val="0"/>
              </a:spcAft>
              <a:buClr>
                <a:schemeClr val="dk1"/>
              </a:buClr>
              <a:buSzPts val="1800"/>
              <a:buNone/>
            </a:pPr>
            <a:endParaRPr sz="1500" dirty="0"/>
          </a:p>
        </p:txBody>
      </p:sp>
      <p:sp>
        <p:nvSpPr>
          <p:cNvPr id="243" name="Google Shape;243;p13"/>
          <p:cNvSpPr txBox="1"/>
          <p:nvPr/>
        </p:nvSpPr>
        <p:spPr>
          <a:xfrm>
            <a:off x="7662759" y="6457800"/>
            <a:ext cx="5127300" cy="400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sng" strike="noStrike" kern="0" cap="none" spc="0" normalizeH="0" baseline="0" noProof="0" dirty="0">
                <a:ln>
                  <a:noFill/>
                </a:ln>
                <a:solidFill>
                  <a:srgbClr val="0563C1"/>
                </a:solidFill>
                <a:effectLst/>
                <a:uLnTx/>
                <a:uFillTx/>
                <a:latin typeface="Calibri"/>
                <a:ea typeface="Calibri"/>
                <a:cs typeface="Calibri"/>
                <a:sym typeface="Calibri"/>
                <a:hlinkClick r:id="rId3"/>
              </a:rPr>
              <a:t>https://pcmh.ahrq.gov/page/creating-patient-centered-team-based-primary-care</a:t>
            </a:r>
            <a:endParaRPr kumimoji="0" sz="1000" b="0" i="0" u="none" strike="noStrike" kern="0" cap="none" spc="0" normalizeH="0" baseline="0" noProof="0" dirty="0">
              <a:ln>
                <a:noFill/>
              </a:ln>
              <a:solidFill>
                <a:srgbClr val="004486"/>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dirty="0">
              <a:ln>
                <a:noFill/>
              </a:ln>
              <a:solidFill>
                <a:srgbClr val="004486"/>
              </a:solidFill>
              <a:effectLst/>
              <a:uLnTx/>
              <a:uFillTx/>
              <a:latin typeface="Calibri"/>
              <a:ea typeface="Calibri"/>
              <a:cs typeface="Calibri"/>
              <a:sym typeface="Calibri"/>
            </a:endParaRPr>
          </a:p>
        </p:txBody>
      </p:sp>
      <p:pic>
        <p:nvPicPr>
          <p:cNvPr id="246" name="Google Shape;246;p13"/>
          <p:cNvPicPr preferRelativeResize="0"/>
          <p:nvPr/>
        </p:nvPicPr>
        <p:blipFill>
          <a:blip r:embed="rId4">
            <a:alphaModFix/>
          </a:blip>
          <a:stretch>
            <a:fillRect/>
          </a:stretch>
        </p:blipFill>
        <p:spPr>
          <a:xfrm>
            <a:off x="294100" y="1923600"/>
            <a:ext cx="3526600" cy="2354125"/>
          </a:xfrm>
          <a:prstGeom prst="rect">
            <a:avLst/>
          </a:prstGeom>
          <a:noFill/>
          <a:ln>
            <a:noFill/>
          </a:ln>
        </p:spPr>
      </p:pic>
    </p:spTree>
    <p:extLst>
      <p:ext uri="{BB962C8B-B14F-4D97-AF65-F5344CB8AC3E}">
        <p14:creationId xmlns:p14="http://schemas.microsoft.com/office/powerpoint/2010/main" val="2100873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6BAD7-8210-41EA-B595-C2F0E183E914}"/>
              </a:ext>
            </a:extLst>
          </p:cNvPr>
          <p:cNvSpPr>
            <a:spLocks noGrp="1"/>
          </p:cNvSpPr>
          <p:nvPr>
            <p:ph type="title"/>
          </p:nvPr>
        </p:nvSpPr>
        <p:spPr>
          <a:xfrm>
            <a:off x="530727" y="279226"/>
            <a:ext cx="10518777" cy="1098682"/>
          </a:xfrm>
        </p:spPr>
        <p:txBody>
          <a:bodyPr/>
          <a:lstStyle/>
          <a:p>
            <a:pPr algn="ctr"/>
            <a:r>
              <a:rPr lang="en-US" sz="4800" b="1" dirty="0"/>
              <a:t>What Role Fits Your Practice’s Needs?</a:t>
            </a:r>
          </a:p>
        </p:txBody>
      </p:sp>
      <p:grpSp>
        <p:nvGrpSpPr>
          <p:cNvPr id="5" name="Group 4">
            <a:extLst>
              <a:ext uri="{FF2B5EF4-FFF2-40B4-BE49-F238E27FC236}">
                <a16:creationId xmlns:a16="http://schemas.microsoft.com/office/drawing/2014/main" id="{DB9DC8AD-CE64-93A3-FBEA-74C74223B176}"/>
              </a:ext>
            </a:extLst>
          </p:cNvPr>
          <p:cNvGrpSpPr/>
          <p:nvPr/>
        </p:nvGrpSpPr>
        <p:grpSpPr>
          <a:xfrm>
            <a:off x="-352279" y="1498086"/>
            <a:ext cx="6600825" cy="4631954"/>
            <a:chOff x="731454" y="1591219"/>
            <a:chExt cx="6600825" cy="4631954"/>
          </a:xfrm>
        </p:grpSpPr>
        <p:cxnSp>
          <p:nvCxnSpPr>
            <p:cNvPr id="9" name="Straight Connector 8">
              <a:extLst>
                <a:ext uri="{FF2B5EF4-FFF2-40B4-BE49-F238E27FC236}">
                  <a16:creationId xmlns:a16="http://schemas.microsoft.com/office/drawing/2014/main" id="{D884F767-6D2B-434B-BDF3-0BB68DD6E02D}"/>
                </a:ext>
              </a:extLst>
            </p:cNvPr>
            <p:cNvCxnSpPr>
              <a:cxnSpLocks/>
            </p:cNvCxnSpPr>
            <p:nvPr/>
          </p:nvCxnSpPr>
          <p:spPr>
            <a:xfrm flipH="1" flipV="1">
              <a:off x="4756609" y="4566116"/>
              <a:ext cx="505976" cy="26192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3070833-C510-402B-9319-5FFDFA553B51}"/>
                </a:ext>
              </a:extLst>
            </p:cNvPr>
            <p:cNvCxnSpPr>
              <a:cxnSpLocks/>
            </p:cNvCxnSpPr>
            <p:nvPr/>
          </p:nvCxnSpPr>
          <p:spPr>
            <a:xfrm flipH="1" flipV="1">
              <a:off x="4501004" y="4760574"/>
              <a:ext cx="295454" cy="5318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BE6D6BA-50E7-4121-B846-559059F575B6}"/>
                </a:ext>
              </a:extLst>
            </p:cNvPr>
            <p:cNvCxnSpPr>
              <a:cxnSpLocks/>
            </p:cNvCxnSpPr>
            <p:nvPr/>
          </p:nvCxnSpPr>
          <p:spPr>
            <a:xfrm flipV="1">
              <a:off x="4140702" y="4860638"/>
              <a:ext cx="0" cy="5318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D16C536-0575-4D55-A91F-AF0517AA6446}"/>
                </a:ext>
              </a:extLst>
            </p:cNvPr>
            <p:cNvCxnSpPr>
              <a:cxnSpLocks/>
            </p:cNvCxnSpPr>
            <p:nvPr/>
          </p:nvCxnSpPr>
          <p:spPr>
            <a:xfrm flipV="1">
              <a:off x="3508561" y="4785612"/>
              <a:ext cx="318524" cy="48959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1717881-AEB7-46B5-BDDF-658F8EB881C1}"/>
                </a:ext>
              </a:extLst>
            </p:cNvPr>
            <p:cNvCxnSpPr>
              <a:cxnSpLocks/>
            </p:cNvCxnSpPr>
            <p:nvPr/>
          </p:nvCxnSpPr>
          <p:spPr>
            <a:xfrm flipV="1">
              <a:off x="3017788" y="4514424"/>
              <a:ext cx="483914" cy="29973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67D19BF-F7F2-42BB-A178-6A5BEF19E145}"/>
                </a:ext>
              </a:extLst>
            </p:cNvPr>
            <p:cNvCxnSpPr>
              <a:cxnSpLocks/>
            </p:cNvCxnSpPr>
            <p:nvPr/>
          </p:nvCxnSpPr>
          <p:spPr>
            <a:xfrm>
              <a:off x="2884286" y="4152114"/>
              <a:ext cx="49965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8F83F1A-6E5A-4E6D-B452-9302226B9FAF}"/>
                </a:ext>
              </a:extLst>
            </p:cNvPr>
            <p:cNvCxnSpPr>
              <a:cxnSpLocks/>
            </p:cNvCxnSpPr>
            <p:nvPr/>
          </p:nvCxnSpPr>
          <p:spPr>
            <a:xfrm>
              <a:off x="2991755" y="3464846"/>
              <a:ext cx="509946" cy="31103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5C93673-D108-4078-BE07-800D7184C674}"/>
                </a:ext>
              </a:extLst>
            </p:cNvPr>
            <p:cNvCxnSpPr>
              <a:cxnSpLocks/>
            </p:cNvCxnSpPr>
            <p:nvPr/>
          </p:nvCxnSpPr>
          <p:spPr>
            <a:xfrm>
              <a:off x="3465811" y="3023240"/>
              <a:ext cx="348268" cy="51225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104A95A-CD8E-41DC-B8F1-59625E350FF6}"/>
                </a:ext>
              </a:extLst>
            </p:cNvPr>
            <p:cNvCxnSpPr>
              <a:cxnSpLocks/>
            </p:cNvCxnSpPr>
            <p:nvPr/>
          </p:nvCxnSpPr>
          <p:spPr>
            <a:xfrm flipH="1">
              <a:off x="4142493" y="2927633"/>
              <a:ext cx="10275" cy="537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990FB9E-B765-479D-8808-B67E4310F1BA}"/>
                </a:ext>
              </a:extLst>
            </p:cNvPr>
            <p:cNvCxnSpPr>
              <a:cxnSpLocks/>
            </p:cNvCxnSpPr>
            <p:nvPr/>
          </p:nvCxnSpPr>
          <p:spPr>
            <a:xfrm flipH="1">
              <a:off x="4463494" y="3012057"/>
              <a:ext cx="342761" cy="5234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EFA462F-6425-4EB9-B73E-6A20B5DCD856}"/>
                </a:ext>
              </a:extLst>
            </p:cNvPr>
            <p:cNvCxnSpPr>
              <a:cxnSpLocks/>
            </p:cNvCxnSpPr>
            <p:nvPr/>
          </p:nvCxnSpPr>
          <p:spPr>
            <a:xfrm flipH="1">
              <a:off x="4806254" y="3507728"/>
              <a:ext cx="456330" cy="314151"/>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699749C-6982-4722-995F-9D71340A594F}"/>
                </a:ext>
              </a:extLst>
            </p:cNvPr>
            <p:cNvCxnSpPr>
              <a:cxnSpLocks/>
            </p:cNvCxnSpPr>
            <p:nvPr/>
          </p:nvCxnSpPr>
          <p:spPr>
            <a:xfrm flipH="1">
              <a:off x="4870673" y="4209123"/>
              <a:ext cx="530681" cy="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21" name="Content Placeholder 4">
              <a:extLst>
                <a:ext uri="{FF2B5EF4-FFF2-40B4-BE49-F238E27FC236}">
                  <a16:creationId xmlns:a16="http://schemas.microsoft.com/office/drawing/2014/main" id="{811D5931-B74A-4B0F-8D81-66A784C4E04C}"/>
                </a:ext>
              </a:extLst>
            </p:cNvPr>
            <p:cNvGraphicFramePr>
              <a:graphicFrameLocks/>
            </p:cNvGraphicFramePr>
            <p:nvPr>
              <p:extLst>
                <p:ext uri="{D42A27DB-BD31-4B8C-83A1-F6EECF244321}">
                  <p14:modId xmlns:p14="http://schemas.microsoft.com/office/powerpoint/2010/main" val="2304712602"/>
                </p:ext>
              </p:extLst>
            </p:nvPr>
          </p:nvGraphicFramePr>
          <p:xfrm>
            <a:off x="731454" y="2246889"/>
            <a:ext cx="6600825" cy="3593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 name="Graphic 21" descr="Person with Cane">
              <a:extLst>
                <a:ext uri="{FF2B5EF4-FFF2-40B4-BE49-F238E27FC236}">
                  <a16:creationId xmlns:a16="http://schemas.microsoft.com/office/drawing/2014/main" id="{DA56C77B-BDCE-45A6-9717-6E180EB3F9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75573" y="3603169"/>
              <a:ext cx="907300" cy="907300"/>
            </a:xfrm>
            <a:prstGeom prst="rect">
              <a:avLst/>
            </a:prstGeom>
          </p:spPr>
        </p:pic>
        <p:pic>
          <p:nvPicPr>
            <p:cNvPr id="23" name="Graphic 22" descr="Stethoscope">
              <a:extLst>
                <a:ext uri="{FF2B5EF4-FFF2-40B4-BE49-F238E27FC236}">
                  <a16:creationId xmlns:a16="http://schemas.microsoft.com/office/drawing/2014/main" id="{245AF047-78D7-4A3A-8213-F2F3F5CAE0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60022" y="2304429"/>
              <a:ext cx="443066" cy="443066"/>
            </a:xfrm>
            <a:prstGeom prst="rect">
              <a:avLst/>
            </a:prstGeom>
          </p:spPr>
        </p:pic>
        <p:pic>
          <p:nvPicPr>
            <p:cNvPr id="24" name="Graphic 23" descr="Medical">
              <a:extLst>
                <a:ext uri="{FF2B5EF4-FFF2-40B4-BE49-F238E27FC236}">
                  <a16:creationId xmlns:a16="http://schemas.microsoft.com/office/drawing/2014/main" id="{5A3E79D2-3335-4717-89BD-B4107D59760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357840" y="3861251"/>
              <a:ext cx="385961" cy="385961"/>
            </a:xfrm>
            <a:prstGeom prst="rect">
              <a:avLst/>
            </a:prstGeom>
          </p:spPr>
        </p:pic>
        <p:pic>
          <p:nvPicPr>
            <p:cNvPr id="25" name="Graphic 24" descr="Medicine">
              <a:extLst>
                <a:ext uri="{FF2B5EF4-FFF2-40B4-BE49-F238E27FC236}">
                  <a16:creationId xmlns:a16="http://schemas.microsoft.com/office/drawing/2014/main" id="{1D67C588-9E7B-40E8-AB42-AC20F0EFB18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887899" y="5451208"/>
              <a:ext cx="295136" cy="295136"/>
            </a:xfrm>
            <a:prstGeom prst="rect">
              <a:avLst/>
            </a:prstGeom>
          </p:spPr>
        </p:pic>
        <p:pic>
          <p:nvPicPr>
            <p:cNvPr id="26" name="Graphic 25" descr="Users">
              <a:extLst>
                <a:ext uri="{FF2B5EF4-FFF2-40B4-BE49-F238E27FC236}">
                  <a16:creationId xmlns:a16="http://schemas.microsoft.com/office/drawing/2014/main" id="{13F7B44D-3D27-45FB-9AA9-D607C9DE2CA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68604" y="3864270"/>
              <a:ext cx="385961" cy="385961"/>
            </a:xfrm>
            <a:prstGeom prst="rect">
              <a:avLst/>
            </a:prstGeom>
          </p:spPr>
        </p:pic>
        <p:sp>
          <p:nvSpPr>
            <p:cNvPr id="27" name="TextBox 26">
              <a:extLst>
                <a:ext uri="{FF2B5EF4-FFF2-40B4-BE49-F238E27FC236}">
                  <a16:creationId xmlns:a16="http://schemas.microsoft.com/office/drawing/2014/main" id="{31A54978-A112-44DA-BCC2-69F00D21E983}"/>
                </a:ext>
              </a:extLst>
            </p:cNvPr>
            <p:cNvSpPr txBox="1"/>
            <p:nvPr/>
          </p:nvSpPr>
          <p:spPr>
            <a:xfrm>
              <a:off x="2691021" y="1591219"/>
              <a:ext cx="2681690" cy="523220"/>
            </a:xfrm>
            <a:prstGeom prst="rect">
              <a:avLst/>
            </a:prstGeom>
            <a:noFill/>
          </p:spPr>
          <p:txBody>
            <a:bodyPr wrap="square" rtlCol="0">
              <a:spAutoFit/>
            </a:bodyPr>
            <a:lstStyle/>
            <a:p>
              <a:pPr algn="ctr"/>
              <a:r>
                <a:rPr lang="en-US" sz="1400" b="1" dirty="0">
                  <a:solidFill>
                    <a:schemeClr val="bg1">
                      <a:lumMod val="50000"/>
                    </a:schemeClr>
                  </a:solidFill>
                </a:rPr>
                <a:t>Physician, Advanced Practice Practitioners </a:t>
              </a:r>
            </a:p>
          </p:txBody>
        </p:sp>
        <p:sp>
          <p:nvSpPr>
            <p:cNvPr id="28" name="TextBox 27">
              <a:extLst>
                <a:ext uri="{FF2B5EF4-FFF2-40B4-BE49-F238E27FC236}">
                  <a16:creationId xmlns:a16="http://schemas.microsoft.com/office/drawing/2014/main" id="{F79C9548-EE0B-4137-851D-B22857311B6B}"/>
                </a:ext>
              </a:extLst>
            </p:cNvPr>
            <p:cNvSpPr txBox="1"/>
            <p:nvPr/>
          </p:nvSpPr>
          <p:spPr>
            <a:xfrm>
              <a:off x="5826112" y="3900342"/>
              <a:ext cx="1115277" cy="307777"/>
            </a:xfrm>
            <a:prstGeom prst="rect">
              <a:avLst/>
            </a:prstGeom>
            <a:noFill/>
          </p:spPr>
          <p:txBody>
            <a:bodyPr wrap="square" rtlCol="0">
              <a:spAutoFit/>
            </a:bodyPr>
            <a:lstStyle/>
            <a:p>
              <a:r>
                <a:rPr lang="en-US" sz="1400" b="1" dirty="0">
                  <a:solidFill>
                    <a:schemeClr val="bg1">
                      <a:lumMod val="50000"/>
                    </a:schemeClr>
                  </a:solidFill>
                </a:rPr>
                <a:t>Nurse</a:t>
              </a:r>
            </a:p>
          </p:txBody>
        </p:sp>
        <p:sp>
          <p:nvSpPr>
            <p:cNvPr id="29" name="TextBox 28">
              <a:extLst>
                <a:ext uri="{FF2B5EF4-FFF2-40B4-BE49-F238E27FC236}">
                  <a16:creationId xmlns:a16="http://schemas.microsoft.com/office/drawing/2014/main" id="{AEA916E3-4BC0-4F90-9AFB-62D0BB5DA6D8}"/>
                </a:ext>
              </a:extLst>
            </p:cNvPr>
            <p:cNvSpPr txBox="1"/>
            <p:nvPr/>
          </p:nvSpPr>
          <p:spPr>
            <a:xfrm>
              <a:off x="3436675" y="5915396"/>
              <a:ext cx="1211264" cy="307777"/>
            </a:xfrm>
            <a:prstGeom prst="rect">
              <a:avLst/>
            </a:prstGeom>
            <a:noFill/>
          </p:spPr>
          <p:txBody>
            <a:bodyPr wrap="square" rtlCol="0">
              <a:spAutoFit/>
            </a:bodyPr>
            <a:lstStyle/>
            <a:p>
              <a:pPr algn="ctr"/>
              <a:r>
                <a:rPr lang="en-US" sz="1400" b="1" dirty="0">
                  <a:solidFill>
                    <a:schemeClr val="bg1">
                      <a:lumMod val="50000"/>
                    </a:schemeClr>
                  </a:solidFill>
                </a:rPr>
                <a:t>Pharmacist</a:t>
              </a:r>
            </a:p>
          </p:txBody>
        </p:sp>
        <p:sp>
          <p:nvSpPr>
            <p:cNvPr id="30" name="TextBox 29">
              <a:extLst>
                <a:ext uri="{FF2B5EF4-FFF2-40B4-BE49-F238E27FC236}">
                  <a16:creationId xmlns:a16="http://schemas.microsoft.com/office/drawing/2014/main" id="{6C951A4E-F597-4937-B7A3-1DE49B4703E9}"/>
                </a:ext>
              </a:extLst>
            </p:cNvPr>
            <p:cNvSpPr txBox="1"/>
            <p:nvPr/>
          </p:nvSpPr>
          <p:spPr>
            <a:xfrm>
              <a:off x="1395645" y="3784773"/>
              <a:ext cx="920771" cy="523220"/>
            </a:xfrm>
            <a:prstGeom prst="rect">
              <a:avLst/>
            </a:prstGeom>
            <a:noFill/>
          </p:spPr>
          <p:txBody>
            <a:bodyPr wrap="square" rtlCol="0">
              <a:spAutoFit/>
            </a:bodyPr>
            <a:lstStyle/>
            <a:p>
              <a:r>
                <a:rPr lang="en-US" sz="1400" b="1" dirty="0">
                  <a:solidFill>
                    <a:schemeClr val="bg1">
                      <a:lumMod val="50000"/>
                    </a:schemeClr>
                  </a:solidFill>
                </a:rPr>
                <a:t>Social Worker</a:t>
              </a:r>
            </a:p>
          </p:txBody>
        </p:sp>
        <p:sp>
          <p:nvSpPr>
            <p:cNvPr id="31" name="TextBox 30">
              <a:extLst>
                <a:ext uri="{FF2B5EF4-FFF2-40B4-BE49-F238E27FC236}">
                  <a16:creationId xmlns:a16="http://schemas.microsoft.com/office/drawing/2014/main" id="{44176E9D-23F4-4655-98D2-6CE60C7AD3F7}"/>
                </a:ext>
              </a:extLst>
            </p:cNvPr>
            <p:cNvSpPr txBox="1"/>
            <p:nvPr/>
          </p:nvSpPr>
          <p:spPr>
            <a:xfrm>
              <a:off x="4954574" y="2477685"/>
              <a:ext cx="1578452" cy="307777"/>
            </a:xfrm>
            <a:prstGeom prst="rect">
              <a:avLst/>
            </a:prstGeom>
            <a:noFill/>
          </p:spPr>
          <p:txBody>
            <a:bodyPr wrap="square" rtlCol="0">
              <a:spAutoFit/>
            </a:bodyPr>
            <a:lstStyle/>
            <a:p>
              <a:r>
                <a:rPr lang="en-US" sz="1400" b="1" dirty="0">
                  <a:solidFill>
                    <a:schemeClr val="bg1">
                      <a:lumMod val="50000"/>
                    </a:schemeClr>
                  </a:solidFill>
                </a:rPr>
                <a:t>Diabetes Educator</a:t>
              </a:r>
            </a:p>
          </p:txBody>
        </p:sp>
        <p:pic>
          <p:nvPicPr>
            <p:cNvPr id="32" name="Graphic 31" descr="Handshake">
              <a:extLst>
                <a:ext uri="{FF2B5EF4-FFF2-40B4-BE49-F238E27FC236}">
                  <a16:creationId xmlns:a16="http://schemas.microsoft.com/office/drawing/2014/main" id="{103F8860-ECC9-42E3-B5F2-F40C491470D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200598" y="3138435"/>
              <a:ext cx="295136" cy="295136"/>
            </a:xfrm>
            <a:prstGeom prst="rect">
              <a:avLst/>
            </a:prstGeom>
          </p:spPr>
        </p:pic>
        <p:pic>
          <p:nvPicPr>
            <p:cNvPr id="33" name="Graphic 32" descr="Receiver">
              <a:extLst>
                <a:ext uri="{FF2B5EF4-FFF2-40B4-BE49-F238E27FC236}">
                  <a16:creationId xmlns:a16="http://schemas.microsoft.com/office/drawing/2014/main" id="{254B167E-6E23-46C7-B0D9-D679773CF92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127377" y="5259284"/>
              <a:ext cx="218176" cy="218176"/>
            </a:xfrm>
            <a:prstGeom prst="rect">
              <a:avLst/>
            </a:prstGeom>
          </p:spPr>
        </p:pic>
        <p:sp>
          <p:nvSpPr>
            <p:cNvPr id="34" name="TextBox 33">
              <a:extLst>
                <a:ext uri="{FF2B5EF4-FFF2-40B4-BE49-F238E27FC236}">
                  <a16:creationId xmlns:a16="http://schemas.microsoft.com/office/drawing/2014/main" id="{71CEE04D-C16D-4450-890D-8BECB36A7060}"/>
                </a:ext>
              </a:extLst>
            </p:cNvPr>
            <p:cNvSpPr txBox="1"/>
            <p:nvPr/>
          </p:nvSpPr>
          <p:spPr>
            <a:xfrm>
              <a:off x="2316416" y="5330969"/>
              <a:ext cx="1138127" cy="523220"/>
            </a:xfrm>
            <a:prstGeom prst="rect">
              <a:avLst/>
            </a:prstGeom>
            <a:noFill/>
          </p:spPr>
          <p:txBody>
            <a:bodyPr wrap="square" rtlCol="0">
              <a:spAutoFit/>
            </a:bodyPr>
            <a:lstStyle/>
            <a:p>
              <a:r>
                <a:rPr lang="en-US" sz="1400" b="1" dirty="0">
                  <a:solidFill>
                    <a:schemeClr val="bg1">
                      <a:lumMod val="50000"/>
                    </a:schemeClr>
                  </a:solidFill>
                </a:rPr>
                <a:t>Medical</a:t>
              </a:r>
              <a:r>
                <a:rPr lang="en-US" sz="1050" dirty="0">
                  <a:solidFill>
                    <a:schemeClr val="bg1">
                      <a:lumMod val="50000"/>
                    </a:schemeClr>
                  </a:solidFill>
                </a:rPr>
                <a:t> </a:t>
              </a:r>
              <a:r>
                <a:rPr lang="en-US" sz="1400" b="1" dirty="0">
                  <a:solidFill>
                    <a:schemeClr val="bg1">
                      <a:lumMod val="50000"/>
                    </a:schemeClr>
                  </a:solidFill>
                </a:rPr>
                <a:t>Assistant</a:t>
              </a:r>
            </a:p>
          </p:txBody>
        </p:sp>
        <p:pic>
          <p:nvPicPr>
            <p:cNvPr id="35" name="Graphic 34" descr="Taxi">
              <a:extLst>
                <a:ext uri="{FF2B5EF4-FFF2-40B4-BE49-F238E27FC236}">
                  <a16:creationId xmlns:a16="http://schemas.microsoft.com/office/drawing/2014/main" id="{09FB25F0-3A3D-4920-969E-CB5850C8EB8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583345" y="3167807"/>
              <a:ext cx="211238" cy="292563"/>
            </a:xfrm>
            <a:prstGeom prst="rect">
              <a:avLst/>
            </a:prstGeom>
          </p:spPr>
        </p:pic>
        <p:sp>
          <p:nvSpPr>
            <p:cNvPr id="36" name="TextBox 35">
              <a:extLst>
                <a:ext uri="{FF2B5EF4-FFF2-40B4-BE49-F238E27FC236}">
                  <a16:creationId xmlns:a16="http://schemas.microsoft.com/office/drawing/2014/main" id="{66883638-E467-4770-897B-074AC70B7802}"/>
                </a:ext>
              </a:extLst>
            </p:cNvPr>
            <p:cNvSpPr txBox="1"/>
            <p:nvPr/>
          </p:nvSpPr>
          <p:spPr>
            <a:xfrm>
              <a:off x="1531400" y="3084672"/>
              <a:ext cx="1211264" cy="307777"/>
            </a:xfrm>
            <a:prstGeom prst="rect">
              <a:avLst/>
            </a:prstGeom>
            <a:noFill/>
          </p:spPr>
          <p:txBody>
            <a:bodyPr wrap="square" rtlCol="0">
              <a:spAutoFit/>
            </a:bodyPr>
            <a:lstStyle/>
            <a:p>
              <a:r>
                <a:rPr lang="en-US" sz="1400" b="1" dirty="0">
                  <a:solidFill>
                    <a:schemeClr val="bg1">
                      <a:lumMod val="50000"/>
                    </a:schemeClr>
                  </a:solidFill>
                </a:rPr>
                <a:t>Paramedic</a:t>
              </a:r>
              <a:r>
                <a:rPr lang="en-US" sz="1050" dirty="0">
                  <a:solidFill>
                    <a:schemeClr val="bg1">
                      <a:lumMod val="50000"/>
                    </a:schemeClr>
                  </a:solidFill>
                </a:rPr>
                <a:t> </a:t>
              </a:r>
              <a:endParaRPr lang="en-US" sz="1050" dirty="0">
                <a:solidFill>
                  <a:srgbClr val="FF0000"/>
                </a:solidFill>
              </a:endParaRPr>
            </a:p>
          </p:txBody>
        </p:sp>
        <p:pic>
          <p:nvPicPr>
            <p:cNvPr id="37" name="Graphic 36" descr="Medical">
              <a:extLst>
                <a:ext uri="{FF2B5EF4-FFF2-40B4-BE49-F238E27FC236}">
                  <a16:creationId xmlns:a16="http://schemas.microsoft.com/office/drawing/2014/main" id="{E90C9FF7-24FB-434C-81B5-6E70153869F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616788" y="3198886"/>
              <a:ext cx="125877" cy="125877"/>
            </a:xfrm>
            <a:prstGeom prst="rect">
              <a:avLst/>
            </a:prstGeom>
          </p:spPr>
        </p:pic>
        <p:sp>
          <p:nvSpPr>
            <p:cNvPr id="38" name="TextBox 37">
              <a:extLst>
                <a:ext uri="{FF2B5EF4-FFF2-40B4-BE49-F238E27FC236}">
                  <a16:creationId xmlns:a16="http://schemas.microsoft.com/office/drawing/2014/main" id="{485692DA-60C3-4FEA-BE40-0FA279B0EE73}"/>
                </a:ext>
              </a:extLst>
            </p:cNvPr>
            <p:cNvSpPr txBox="1"/>
            <p:nvPr/>
          </p:nvSpPr>
          <p:spPr>
            <a:xfrm>
              <a:off x="5541956" y="4642554"/>
              <a:ext cx="1399433" cy="523220"/>
            </a:xfrm>
            <a:prstGeom prst="rect">
              <a:avLst/>
            </a:prstGeom>
            <a:noFill/>
          </p:spPr>
          <p:txBody>
            <a:bodyPr wrap="square" rtlCol="0">
              <a:spAutoFit/>
            </a:bodyPr>
            <a:lstStyle/>
            <a:p>
              <a:r>
                <a:rPr lang="en-US" sz="1400" b="1" dirty="0">
                  <a:solidFill>
                    <a:schemeClr val="bg1">
                      <a:lumMod val="50000"/>
                    </a:schemeClr>
                  </a:solidFill>
                </a:rPr>
                <a:t>Professional Counselor</a:t>
              </a:r>
            </a:p>
          </p:txBody>
        </p:sp>
        <p:pic>
          <p:nvPicPr>
            <p:cNvPr id="39" name="Graphic 38" descr="Chat">
              <a:extLst>
                <a:ext uri="{FF2B5EF4-FFF2-40B4-BE49-F238E27FC236}">
                  <a16:creationId xmlns:a16="http://schemas.microsoft.com/office/drawing/2014/main" id="{D5954A04-F171-46E7-8FAD-F486A24A7B29}"/>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5235852" y="4714429"/>
              <a:ext cx="259883" cy="259883"/>
            </a:xfrm>
            <a:prstGeom prst="rect">
              <a:avLst/>
            </a:prstGeom>
          </p:spPr>
        </p:pic>
        <p:sp>
          <p:nvSpPr>
            <p:cNvPr id="40" name="TextBox 39">
              <a:extLst>
                <a:ext uri="{FF2B5EF4-FFF2-40B4-BE49-F238E27FC236}">
                  <a16:creationId xmlns:a16="http://schemas.microsoft.com/office/drawing/2014/main" id="{CB1FF20E-FC90-4F38-ABA4-581592228102}"/>
                </a:ext>
              </a:extLst>
            </p:cNvPr>
            <p:cNvSpPr txBox="1"/>
            <p:nvPr/>
          </p:nvSpPr>
          <p:spPr>
            <a:xfrm>
              <a:off x="5550819" y="3035114"/>
              <a:ext cx="1578452" cy="523220"/>
            </a:xfrm>
            <a:prstGeom prst="rect">
              <a:avLst/>
            </a:prstGeom>
            <a:noFill/>
          </p:spPr>
          <p:txBody>
            <a:bodyPr wrap="square" rtlCol="0">
              <a:spAutoFit/>
            </a:bodyPr>
            <a:lstStyle/>
            <a:p>
              <a:r>
                <a:rPr lang="en-US" sz="1400" b="1" dirty="0">
                  <a:solidFill>
                    <a:schemeClr val="bg1">
                      <a:lumMod val="50000"/>
                    </a:schemeClr>
                  </a:solidFill>
                </a:rPr>
                <a:t>Community Health Worker </a:t>
              </a:r>
              <a:endParaRPr lang="en-US" sz="1400" b="1" dirty="0">
                <a:solidFill>
                  <a:srgbClr val="FF0000"/>
                </a:solidFill>
              </a:endParaRPr>
            </a:p>
          </p:txBody>
        </p:sp>
        <p:sp>
          <p:nvSpPr>
            <p:cNvPr id="41" name="TextBox 40">
              <a:extLst>
                <a:ext uri="{FF2B5EF4-FFF2-40B4-BE49-F238E27FC236}">
                  <a16:creationId xmlns:a16="http://schemas.microsoft.com/office/drawing/2014/main" id="{F08CD977-A14B-45B4-9AE5-8A1EE115FE13}"/>
                </a:ext>
              </a:extLst>
            </p:cNvPr>
            <p:cNvSpPr txBox="1"/>
            <p:nvPr/>
          </p:nvSpPr>
          <p:spPr>
            <a:xfrm>
              <a:off x="1630084" y="2448197"/>
              <a:ext cx="1578452" cy="307777"/>
            </a:xfrm>
            <a:prstGeom prst="rect">
              <a:avLst/>
            </a:prstGeom>
            <a:noFill/>
          </p:spPr>
          <p:txBody>
            <a:bodyPr wrap="square" rtlCol="0">
              <a:spAutoFit/>
            </a:bodyPr>
            <a:lstStyle/>
            <a:p>
              <a:r>
                <a:rPr lang="en-US" sz="1400" b="1" dirty="0">
                  <a:solidFill>
                    <a:schemeClr val="bg1">
                      <a:lumMod val="50000"/>
                    </a:schemeClr>
                  </a:solidFill>
                </a:rPr>
                <a:t>Asthma Educator</a:t>
              </a:r>
            </a:p>
          </p:txBody>
        </p:sp>
        <p:sp>
          <p:nvSpPr>
            <p:cNvPr id="42" name="TextBox 41">
              <a:extLst>
                <a:ext uri="{FF2B5EF4-FFF2-40B4-BE49-F238E27FC236}">
                  <a16:creationId xmlns:a16="http://schemas.microsoft.com/office/drawing/2014/main" id="{986AC65E-64C9-4022-B875-3F8949AAAFC3}"/>
                </a:ext>
              </a:extLst>
            </p:cNvPr>
            <p:cNvSpPr txBox="1"/>
            <p:nvPr/>
          </p:nvSpPr>
          <p:spPr>
            <a:xfrm>
              <a:off x="1355245" y="4642555"/>
              <a:ext cx="1138127" cy="523220"/>
            </a:xfrm>
            <a:prstGeom prst="rect">
              <a:avLst/>
            </a:prstGeom>
            <a:noFill/>
          </p:spPr>
          <p:txBody>
            <a:bodyPr wrap="square" rtlCol="0">
              <a:spAutoFit/>
            </a:bodyPr>
            <a:lstStyle/>
            <a:p>
              <a:r>
                <a:rPr lang="en-US" sz="1400" b="1" dirty="0">
                  <a:solidFill>
                    <a:schemeClr val="bg1">
                      <a:lumMod val="50000"/>
                    </a:schemeClr>
                  </a:solidFill>
                </a:rPr>
                <a:t>Dietitian/ Nutritionist</a:t>
              </a:r>
            </a:p>
          </p:txBody>
        </p:sp>
        <p:pic>
          <p:nvPicPr>
            <p:cNvPr id="43" name="Graphic 42" descr="Needle">
              <a:extLst>
                <a:ext uri="{FF2B5EF4-FFF2-40B4-BE49-F238E27FC236}">
                  <a16:creationId xmlns:a16="http://schemas.microsoft.com/office/drawing/2014/main" id="{A6AAE902-5E65-48AA-B78D-FF6C7113E8CE}"/>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rot="10800000" flipH="1" flipV="1">
              <a:off x="4669314" y="2624812"/>
              <a:ext cx="201358" cy="201358"/>
            </a:xfrm>
            <a:prstGeom prst="rect">
              <a:avLst/>
            </a:prstGeom>
          </p:spPr>
        </p:pic>
        <p:pic>
          <p:nvPicPr>
            <p:cNvPr id="44" name="Graphic 43" descr="Checklist">
              <a:extLst>
                <a:ext uri="{FF2B5EF4-FFF2-40B4-BE49-F238E27FC236}">
                  <a16:creationId xmlns:a16="http://schemas.microsoft.com/office/drawing/2014/main" id="{242C9675-23D4-4CD4-9C34-041E038F71AC}"/>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137640" y="2616403"/>
              <a:ext cx="218176" cy="218176"/>
            </a:xfrm>
            <a:prstGeom prst="rect">
              <a:avLst/>
            </a:prstGeom>
          </p:spPr>
        </p:pic>
        <p:sp>
          <p:nvSpPr>
            <p:cNvPr id="45" name="TextBox 44">
              <a:extLst>
                <a:ext uri="{FF2B5EF4-FFF2-40B4-BE49-F238E27FC236}">
                  <a16:creationId xmlns:a16="http://schemas.microsoft.com/office/drawing/2014/main" id="{770B04F2-BFBD-461D-8313-E67710F46896}"/>
                </a:ext>
              </a:extLst>
            </p:cNvPr>
            <p:cNvSpPr txBox="1"/>
            <p:nvPr/>
          </p:nvSpPr>
          <p:spPr>
            <a:xfrm>
              <a:off x="4912356" y="5330969"/>
              <a:ext cx="1399433" cy="523220"/>
            </a:xfrm>
            <a:prstGeom prst="rect">
              <a:avLst/>
            </a:prstGeom>
            <a:noFill/>
          </p:spPr>
          <p:txBody>
            <a:bodyPr wrap="square" rtlCol="0">
              <a:spAutoFit/>
            </a:bodyPr>
            <a:lstStyle/>
            <a:p>
              <a:r>
                <a:rPr lang="en-US" sz="1400" b="1" dirty="0">
                  <a:solidFill>
                    <a:schemeClr val="bg1">
                      <a:lumMod val="50000"/>
                    </a:schemeClr>
                  </a:solidFill>
                </a:rPr>
                <a:t>Respiratory Therapist</a:t>
              </a:r>
            </a:p>
          </p:txBody>
        </p:sp>
        <p:pic>
          <p:nvPicPr>
            <p:cNvPr id="46" name="Graphic 45" descr="Employee Badge">
              <a:extLst>
                <a:ext uri="{FF2B5EF4-FFF2-40B4-BE49-F238E27FC236}">
                  <a16:creationId xmlns:a16="http://schemas.microsoft.com/office/drawing/2014/main" id="{21C97C15-D027-4F53-8708-8FBED296CCB2}"/>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4669314" y="5269881"/>
              <a:ext cx="225684" cy="225684"/>
            </a:xfrm>
            <a:prstGeom prst="rect">
              <a:avLst/>
            </a:prstGeom>
          </p:spPr>
        </p:pic>
        <p:pic>
          <p:nvPicPr>
            <p:cNvPr id="47" name="Graphic 46" descr="Fork and knife">
              <a:extLst>
                <a:ext uri="{FF2B5EF4-FFF2-40B4-BE49-F238E27FC236}">
                  <a16:creationId xmlns:a16="http://schemas.microsoft.com/office/drawing/2014/main" id="{13680DA4-C5AE-46A2-A5E6-6EC9D7A3B55E}"/>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2462517" y="4568466"/>
              <a:ext cx="241655" cy="241655"/>
            </a:xfrm>
            <a:prstGeom prst="rect">
              <a:avLst/>
            </a:prstGeom>
          </p:spPr>
        </p:pic>
      </p:grpSp>
      <p:sp>
        <p:nvSpPr>
          <p:cNvPr id="4" name="TextBox 3">
            <a:extLst>
              <a:ext uri="{FF2B5EF4-FFF2-40B4-BE49-F238E27FC236}">
                <a16:creationId xmlns:a16="http://schemas.microsoft.com/office/drawing/2014/main" id="{E022E212-2DE7-CB46-5815-049D6F4B644C}"/>
              </a:ext>
            </a:extLst>
          </p:cNvPr>
          <p:cNvSpPr txBox="1"/>
          <p:nvPr/>
        </p:nvSpPr>
        <p:spPr>
          <a:xfrm>
            <a:off x="6351249" y="1309512"/>
            <a:ext cx="5619263" cy="5109091"/>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Expanding the team should be driven by your patient population and the types of barriers that prevent your patients from being able to follow their care plans.</a:t>
            </a:r>
          </a:p>
          <a:p>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For example:</a:t>
            </a:r>
          </a:p>
          <a:p>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If your patients experience many social determinants of health barriers… maybe a CHW is appropriate.</a:t>
            </a:r>
          </a:p>
          <a:p>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If your patients need a lot of education about their diseases… Maybe an RN is appropriate.</a:t>
            </a:r>
          </a:p>
          <a:p>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If your patients experience a lot of behavioral health challenges… maybe an MSW is appropriate. </a:t>
            </a:r>
          </a:p>
          <a:p>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If your patients struggle with diabetic lifestyle management or weight navigation… maybe an RD is appropriate.</a:t>
            </a:r>
          </a:p>
          <a:p>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If you have an older population with polypharmacy… maybe a PharmD is appropriate.</a:t>
            </a:r>
          </a:p>
        </p:txBody>
      </p:sp>
    </p:spTree>
    <p:extLst>
      <p:ext uri="{BB962C8B-B14F-4D97-AF65-F5344CB8AC3E}">
        <p14:creationId xmlns:p14="http://schemas.microsoft.com/office/powerpoint/2010/main" val="2232131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858551d919_0_106"/>
          <p:cNvSpPr txBox="1">
            <a:spLocks noGrp="1"/>
          </p:cNvSpPr>
          <p:nvPr>
            <p:ph type="title"/>
          </p:nvPr>
        </p:nvSpPr>
        <p:spPr>
          <a:xfrm>
            <a:off x="381774" y="274023"/>
            <a:ext cx="11540173" cy="102484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5400"/>
              <a:buFont typeface="Calibri"/>
              <a:buNone/>
            </a:pPr>
            <a:r>
              <a:rPr lang="en-US" sz="4800" b="1" dirty="0"/>
              <a:t>Build Your Team to Support Your Patients</a:t>
            </a:r>
            <a:endParaRPr sz="4000" dirty="0"/>
          </a:p>
        </p:txBody>
      </p:sp>
      <p:sp>
        <p:nvSpPr>
          <p:cNvPr id="372" name="Google Shape;372;g858551d919_0_106"/>
          <p:cNvSpPr txBox="1">
            <a:spLocks noGrp="1"/>
          </p:cNvSpPr>
          <p:nvPr>
            <p:ph type="body" idx="1"/>
          </p:nvPr>
        </p:nvSpPr>
        <p:spPr>
          <a:xfrm>
            <a:off x="381774" y="1514996"/>
            <a:ext cx="7446900" cy="497724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ct val="100000"/>
              <a:buChar char="•"/>
            </a:pPr>
            <a:r>
              <a:rPr lang="en-US" sz="3200" dirty="0"/>
              <a:t>Health Coaching Outreach</a:t>
            </a:r>
            <a:endParaRPr sz="3200" dirty="0"/>
          </a:p>
          <a:p>
            <a:pPr marL="228600" lvl="0" indent="-228600" algn="l" rtl="0">
              <a:lnSpc>
                <a:spcPct val="100000"/>
              </a:lnSpc>
              <a:spcBef>
                <a:spcPts val="0"/>
              </a:spcBef>
              <a:spcAft>
                <a:spcPts val="0"/>
              </a:spcAft>
              <a:buClr>
                <a:schemeClr val="dk1"/>
              </a:buClr>
              <a:buSzPct val="100000"/>
              <a:buChar char="•"/>
            </a:pPr>
            <a:r>
              <a:rPr lang="en-US" sz="3200" dirty="0"/>
              <a:t>Medication Management</a:t>
            </a:r>
          </a:p>
          <a:p>
            <a:pPr marL="228600" lvl="0" indent="-228600" algn="l" rtl="0">
              <a:lnSpc>
                <a:spcPct val="100000"/>
              </a:lnSpc>
              <a:spcBef>
                <a:spcPts val="0"/>
              </a:spcBef>
              <a:spcAft>
                <a:spcPts val="0"/>
              </a:spcAft>
              <a:buClr>
                <a:schemeClr val="dk1"/>
              </a:buClr>
              <a:buSzPct val="100000"/>
              <a:buChar char="•"/>
            </a:pPr>
            <a:r>
              <a:rPr lang="en-US" sz="3200" dirty="0"/>
              <a:t>Symptom Management Assessment</a:t>
            </a:r>
            <a:endParaRPr sz="3200" dirty="0"/>
          </a:p>
          <a:p>
            <a:pPr marL="228600" lvl="0" indent="-228600" algn="l" rtl="0">
              <a:lnSpc>
                <a:spcPct val="100000"/>
              </a:lnSpc>
              <a:spcBef>
                <a:spcPts val="0"/>
              </a:spcBef>
              <a:spcAft>
                <a:spcPts val="0"/>
              </a:spcAft>
              <a:buClr>
                <a:schemeClr val="dk1"/>
              </a:buClr>
              <a:buSzPct val="100000"/>
              <a:buChar char="•"/>
            </a:pPr>
            <a:r>
              <a:rPr lang="en-US" sz="3200" dirty="0"/>
              <a:t>Planned Visit Preparation</a:t>
            </a:r>
            <a:endParaRPr sz="3200" dirty="0"/>
          </a:p>
          <a:p>
            <a:pPr marL="228600" lvl="0" indent="-228600" algn="l" rtl="0">
              <a:lnSpc>
                <a:spcPct val="100000"/>
              </a:lnSpc>
              <a:spcBef>
                <a:spcPts val="0"/>
              </a:spcBef>
              <a:spcAft>
                <a:spcPts val="0"/>
              </a:spcAft>
              <a:buClr>
                <a:schemeClr val="dk1"/>
              </a:buClr>
              <a:buSzPct val="100000"/>
              <a:buChar char="•"/>
            </a:pPr>
            <a:r>
              <a:rPr lang="en-US" sz="3200" dirty="0"/>
              <a:t>Gaps in Care outreach</a:t>
            </a:r>
            <a:endParaRPr sz="3200" dirty="0"/>
          </a:p>
          <a:p>
            <a:pPr marL="228600" lvl="0" indent="-228600" algn="l" rtl="0">
              <a:lnSpc>
                <a:spcPct val="100000"/>
              </a:lnSpc>
              <a:spcBef>
                <a:spcPts val="0"/>
              </a:spcBef>
              <a:spcAft>
                <a:spcPts val="0"/>
              </a:spcAft>
              <a:buSzPct val="100000"/>
              <a:buChar char="•"/>
            </a:pPr>
            <a:r>
              <a:rPr lang="en-US" sz="3200" dirty="0">
                <a:highlight>
                  <a:schemeClr val="lt1"/>
                </a:highlight>
              </a:rPr>
              <a:t>Follow up to determine barriers</a:t>
            </a:r>
            <a:endParaRPr sz="3200" dirty="0">
              <a:highlight>
                <a:schemeClr val="lt1"/>
              </a:highlight>
            </a:endParaRPr>
          </a:p>
          <a:p>
            <a:pPr marL="228600" lvl="0" indent="-228600" algn="l" rtl="0">
              <a:lnSpc>
                <a:spcPct val="100000"/>
              </a:lnSpc>
              <a:spcBef>
                <a:spcPts val="0"/>
              </a:spcBef>
              <a:spcAft>
                <a:spcPts val="0"/>
              </a:spcAft>
              <a:buSzPct val="100000"/>
              <a:buChar char="•"/>
            </a:pPr>
            <a:r>
              <a:rPr lang="en-US" sz="3200" dirty="0">
                <a:highlight>
                  <a:schemeClr val="lt1"/>
                </a:highlight>
              </a:rPr>
              <a:t>Adjustment of the care plan</a:t>
            </a:r>
            <a:endParaRPr sz="3200" dirty="0">
              <a:highlight>
                <a:schemeClr val="lt1"/>
              </a:highlight>
            </a:endParaRPr>
          </a:p>
          <a:p>
            <a:pPr marL="228600" lvl="0" indent="-228600" algn="l" rtl="0">
              <a:lnSpc>
                <a:spcPct val="100000"/>
              </a:lnSpc>
              <a:spcBef>
                <a:spcPts val="0"/>
              </a:spcBef>
              <a:spcAft>
                <a:spcPts val="0"/>
              </a:spcAft>
              <a:buSzPct val="100000"/>
              <a:buChar char="•"/>
            </a:pPr>
            <a:r>
              <a:rPr lang="en-US" sz="3200" dirty="0">
                <a:highlight>
                  <a:schemeClr val="lt1"/>
                </a:highlight>
              </a:rPr>
              <a:t>Transitions of Care Calls</a:t>
            </a:r>
          </a:p>
          <a:p>
            <a:pPr marL="228600" indent="-228600">
              <a:lnSpc>
                <a:spcPct val="100000"/>
              </a:lnSpc>
              <a:spcBef>
                <a:spcPts val="0"/>
              </a:spcBef>
              <a:buSzPct val="100000"/>
            </a:pPr>
            <a:r>
              <a:rPr lang="en-US" sz="3200" dirty="0">
                <a:highlight>
                  <a:schemeClr val="lt1"/>
                </a:highlight>
              </a:rPr>
              <a:t>ED follow up call</a:t>
            </a:r>
          </a:p>
          <a:p>
            <a:pPr marL="228600" indent="-228600">
              <a:lnSpc>
                <a:spcPct val="100000"/>
              </a:lnSpc>
              <a:spcBef>
                <a:spcPts val="0"/>
              </a:spcBef>
              <a:buSzPct val="100000"/>
            </a:pPr>
            <a:r>
              <a:rPr lang="en-US" sz="3200" dirty="0">
                <a:highlight>
                  <a:schemeClr val="lt1"/>
                </a:highlight>
              </a:rPr>
              <a:t>Connect with Community Resources </a:t>
            </a:r>
          </a:p>
          <a:p>
            <a:pPr marL="228600" lvl="0" indent="-228600" algn="l" rtl="0">
              <a:lnSpc>
                <a:spcPct val="100000"/>
              </a:lnSpc>
              <a:spcBef>
                <a:spcPts val="0"/>
              </a:spcBef>
              <a:spcAft>
                <a:spcPts val="0"/>
              </a:spcAft>
              <a:buSzPct val="100000"/>
              <a:buChar char="•"/>
            </a:pPr>
            <a:endParaRPr dirty="0">
              <a:highlight>
                <a:schemeClr val="lt1"/>
              </a:highlight>
            </a:endParaRPr>
          </a:p>
        </p:txBody>
      </p:sp>
      <p:pic>
        <p:nvPicPr>
          <p:cNvPr id="375" name="Google Shape;375;g858551d919_0_106"/>
          <p:cNvPicPr preferRelativeResize="0"/>
          <p:nvPr/>
        </p:nvPicPr>
        <p:blipFill>
          <a:blip r:embed="rId3">
            <a:alphaModFix/>
          </a:blip>
          <a:stretch>
            <a:fillRect/>
          </a:stretch>
        </p:blipFill>
        <p:spPr>
          <a:xfrm>
            <a:off x="7042778" y="1514996"/>
            <a:ext cx="4767448" cy="2607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 name="Picture 2" descr="The Quintuple Aim: measuring equity. - Larter Consulting">
            <a:extLst>
              <a:ext uri="{FF2B5EF4-FFF2-40B4-BE49-F238E27FC236}">
                <a16:creationId xmlns:a16="http://schemas.microsoft.com/office/drawing/2014/main" id="{C0FAE51B-9C4A-7CDA-DC28-C9FB04E07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2529" y="966870"/>
            <a:ext cx="5608984" cy="5608984"/>
          </a:xfrm>
          <a:prstGeom prst="rect">
            <a:avLst/>
          </a:prstGeom>
          <a:noFill/>
          <a:extLst>
            <a:ext uri="{909E8E84-426E-40DD-AFC4-6F175D3DCCD1}">
              <a14:hiddenFill xmlns:a14="http://schemas.microsoft.com/office/drawing/2010/main">
                <a:solidFill>
                  <a:srgbClr val="FFFFFF"/>
                </a:solidFill>
              </a14:hiddenFill>
            </a:ext>
          </a:extLst>
        </p:spPr>
      </p:pic>
      <p:sp>
        <p:nvSpPr>
          <p:cNvPr id="262" name="Google Shape;262;p15"/>
          <p:cNvSpPr txBox="1">
            <a:spLocks noGrp="1"/>
          </p:cNvSpPr>
          <p:nvPr>
            <p:ph type="title"/>
          </p:nvPr>
        </p:nvSpPr>
        <p:spPr>
          <a:xfrm>
            <a:off x="277025" y="522835"/>
            <a:ext cx="114342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5400"/>
              <a:buFont typeface="Calibri"/>
              <a:buNone/>
            </a:pPr>
            <a:r>
              <a:rPr lang="en-US" sz="4800" b="1" dirty="0">
                <a:latin typeface="Calibri"/>
                <a:ea typeface="Calibri"/>
                <a:cs typeface="Calibri"/>
                <a:sym typeface="Calibri"/>
              </a:rPr>
              <a:t>Why Adop</a:t>
            </a:r>
            <a:r>
              <a:rPr lang="en-US" sz="4800" b="1" dirty="0"/>
              <a:t>t This Model?</a:t>
            </a:r>
            <a:br>
              <a:rPr lang="en-US" sz="5400" b="1" dirty="0">
                <a:latin typeface="Calibri"/>
                <a:ea typeface="Calibri"/>
                <a:cs typeface="Calibri"/>
                <a:sym typeface="Calibri"/>
              </a:rPr>
            </a:br>
            <a:endParaRPr i="1" dirty="0"/>
          </a:p>
        </p:txBody>
      </p:sp>
      <p:sp>
        <p:nvSpPr>
          <p:cNvPr id="3" name="TextBox 2">
            <a:extLst>
              <a:ext uri="{FF2B5EF4-FFF2-40B4-BE49-F238E27FC236}">
                <a16:creationId xmlns:a16="http://schemas.microsoft.com/office/drawing/2014/main" id="{7B36E3DB-A103-632C-3A18-1AC6B2946EE3}"/>
              </a:ext>
            </a:extLst>
          </p:cNvPr>
          <p:cNvSpPr txBox="1"/>
          <p:nvPr/>
        </p:nvSpPr>
        <p:spPr>
          <a:xfrm>
            <a:off x="5174054" y="6457890"/>
            <a:ext cx="2340305" cy="400110"/>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 Quintuple Aim</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Content Master">
  <a:themeElements>
    <a:clrScheme name="MICMT">
      <a:dk1>
        <a:srgbClr val="797979"/>
      </a:dk1>
      <a:lt1>
        <a:srgbClr val="FEFFFF"/>
      </a:lt1>
      <a:dk2>
        <a:srgbClr val="00345E"/>
      </a:dk2>
      <a:lt2>
        <a:srgbClr val="E5E6E4"/>
      </a:lt2>
      <a:accent1>
        <a:srgbClr val="225B8D"/>
      </a:accent1>
      <a:accent2>
        <a:srgbClr val="00AA90"/>
      </a:accent2>
      <a:accent3>
        <a:srgbClr val="A6A4A3"/>
      </a:accent3>
      <a:accent4>
        <a:srgbClr val="F0842E"/>
      </a:accent4>
      <a:accent5>
        <a:srgbClr val="B7C9E1"/>
      </a:accent5>
      <a:accent6>
        <a:srgbClr val="007C68"/>
      </a:accent6>
      <a:hlink>
        <a:srgbClr val="005A94"/>
      </a:hlink>
      <a:folHlink>
        <a:srgbClr val="7978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7682</TotalTime>
  <Words>3247</Words>
  <Application>Microsoft Office PowerPoint</Application>
  <PresentationFormat>Widescreen</PresentationFormat>
  <Paragraphs>378</Paragraphs>
  <Slides>28</Slides>
  <Notes>23</Notes>
  <HiddenSlides>0</HiddenSlides>
  <MMClips>4</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28</vt:i4>
      </vt:variant>
    </vt:vector>
  </HeadingPairs>
  <TitlesOfParts>
    <vt:vector size="42" baseType="lpstr">
      <vt:lpstr>Aptos</vt:lpstr>
      <vt:lpstr>Arial</vt:lpstr>
      <vt:lpstr>Calibri</vt:lpstr>
      <vt:lpstr>Calibri Light</vt:lpstr>
      <vt:lpstr>Open Sans</vt:lpstr>
      <vt:lpstr>Roboto</vt:lpstr>
      <vt:lpstr>Times New Roman</vt:lpstr>
      <vt:lpstr>Content Master</vt:lpstr>
      <vt:lpstr>5_Office Theme</vt:lpstr>
      <vt:lpstr>1_Office Theme</vt:lpstr>
      <vt:lpstr>6_Office Theme</vt:lpstr>
      <vt:lpstr>Office Theme</vt:lpstr>
      <vt:lpstr>7_Office Theme</vt:lpstr>
      <vt:lpstr>2_Office Theme</vt:lpstr>
      <vt:lpstr>The Benefits of Team-Based Care  in a Clinical Practice </vt:lpstr>
      <vt:lpstr>PowerPoint Presentation</vt:lpstr>
      <vt:lpstr>Learning Objectives</vt:lpstr>
      <vt:lpstr>What is Team-Based Care?</vt:lpstr>
      <vt:lpstr>How the Team Can Make a Difference</vt:lpstr>
      <vt:lpstr>What is Team-Based Care?</vt:lpstr>
      <vt:lpstr>What Role Fits Your Practice’s Needs?</vt:lpstr>
      <vt:lpstr>Build Your Team to Support Your Patients</vt:lpstr>
      <vt:lpstr>Why Adopt This Model? </vt:lpstr>
      <vt:lpstr>Advantages of Team-Based Care: Patient &amp; Provider Experience</vt:lpstr>
      <vt:lpstr>Advantages of Team-Based Care: Why Do it?</vt:lpstr>
      <vt:lpstr>Advantages of Team-Based Care:  Patient &amp; Provider Experience </vt:lpstr>
      <vt:lpstr>Building Trust In Another Team Member</vt:lpstr>
      <vt:lpstr>How Does Team-Based Care Impact Outcomes? </vt:lpstr>
      <vt:lpstr>Impact of Team-Based Care on Utilization</vt:lpstr>
      <vt:lpstr>The Transition of Care Experience</vt:lpstr>
      <vt:lpstr>Sustainability</vt:lpstr>
      <vt:lpstr>Provider Delivered Care Management (PDCM) Codes </vt:lpstr>
      <vt:lpstr>Primary Care Incentive Programs</vt:lpstr>
      <vt:lpstr>2026 BCBSM PDCM Outcomes VBR – Adult</vt:lpstr>
      <vt:lpstr>PowerPoint Presentation</vt:lpstr>
      <vt:lpstr>BCBSM Specialty Programs</vt:lpstr>
      <vt:lpstr>Sustainability Recipe</vt:lpstr>
      <vt:lpstr>Determining Costs At Your Clinic</vt:lpstr>
      <vt:lpstr>Determining Revenue</vt:lpstr>
      <vt:lpstr>Determining Sustainability</vt:lpstr>
      <vt:lpstr>MICMT Resources &amp; Next Steps</vt:lpstr>
      <vt:lpstr>Key Takeaways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Schwartz, Ashley</dc:creator>
  <cp:lastModifiedBy>Fan, Audrey</cp:lastModifiedBy>
  <cp:revision>96</cp:revision>
  <dcterms:created xsi:type="dcterms:W3CDTF">2021-08-11T12:49:20Z</dcterms:created>
  <dcterms:modified xsi:type="dcterms:W3CDTF">2026-02-11T20:21:12Z</dcterms:modified>
</cp:coreProperties>
</file>