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C7_C2D81F96.xml" ContentType="application/vnd.ms-powerpoint.comment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omments/modernComment_2D2_CD097D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2C8_89A167B5.xml" ContentType="application/vnd.ms-powerpoint.comments+xml"/>
  <Override PartName="/ppt/notesSlides/notesSlide17.xml" ContentType="application/vnd.openxmlformats-officedocument.presentationml.notesSlide+xml"/>
  <Override PartName="/ppt/comments/modernComment_2C0_5F08860C.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2C3_D910CFDC.xml" ContentType="application/vnd.ms-powerpoint.comments+xml"/>
  <Override PartName="/ppt/notesSlides/notesSlide21.xml" ContentType="application/vnd.openxmlformats-officedocument.presentationml.notesSlide+xml"/>
  <Override PartName="/ppt/comments/modernComment_2CC_2A91A24F.xml" ContentType="application/vnd.ms-powerpoint.comments+xml"/>
  <Override PartName="/ppt/notesSlides/notesSlide22.xml" ContentType="application/vnd.openxmlformats-officedocument.presentationml.notesSlide+xml"/>
  <Override PartName="/ppt/comments/modernComment_2CE_AC572715.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28" r:id="rId2"/>
    <p:sldMasterId id="2147483744" r:id="rId3"/>
    <p:sldMasterId id="2147483752" r:id="rId4"/>
    <p:sldMasterId id="2147483701" r:id="rId5"/>
    <p:sldMasterId id="2147483704" r:id="rId6"/>
    <p:sldMasterId id="2147483712" r:id="rId7"/>
    <p:sldMasterId id="2147483720" r:id="rId8"/>
  </p:sldMasterIdLst>
  <p:notesMasterIdLst>
    <p:notesMasterId r:id="rId39"/>
  </p:notesMasterIdLst>
  <p:sldIdLst>
    <p:sldId id="381" r:id="rId9"/>
    <p:sldId id="724" r:id="rId10"/>
    <p:sldId id="265" r:id="rId11"/>
    <p:sldId id="698" r:id="rId12"/>
    <p:sldId id="729" r:id="rId13"/>
    <p:sldId id="728" r:id="rId14"/>
    <p:sldId id="701" r:id="rId15"/>
    <p:sldId id="709" r:id="rId16"/>
    <p:sldId id="710" r:id="rId17"/>
    <p:sldId id="711" r:id="rId18"/>
    <p:sldId id="727" r:id="rId19"/>
    <p:sldId id="722" r:id="rId20"/>
    <p:sldId id="670" r:id="rId21"/>
    <p:sldId id="294" r:id="rId22"/>
    <p:sldId id="703" r:id="rId23"/>
    <p:sldId id="712" r:id="rId24"/>
    <p:sldId id="704" r:id="rId25"/>
    <p:sldId id="705" r:id="rId26"/>
    <p:sldId id="264" r:id="rId27"/>
    <p:sldId id="706" r:id="rId28"/>
    <p:sldId id="707" r:id="rId29"/>
    <p:sldId id="716" r:id="rId30"/>
    <p:sldId id="718" r:id="rId31"/>
    <p:sldId id="720" r:id="rId32"/>
    <p:sldId id="697" r:id="rId33"/>
    <p:sldId id="726" r:id="rId34"/>
    <p:sldId id="721" r:id="rId35"/>
    <p:sldId id="385" r:id="rId36"/>
    <p:sldId id="392" r:id="rId37"/>
    <p:sldId id="3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79AD99-E8A4-B802-1D48-5A91E55D7BFF}" name="Boctor, Lori I." initials="BLI" userId="S::LBoctor@bcbsm.com::806b2b22-65de-4d6b-bab9-537447c5b652" providerId="AD"/>
  <p188:author id="{B8F337E7-9A69-111C-3516-09CBE8260249}" name="Majcher, Alicia" initials="MA" userId="S::majchera@med.umich.edu::ae985191-e9d7-4577-a641-1e74804bef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3117" autoAdjust="0"/>
  </p:normalViewPr>
  <p:slideViewPr>
    <p:cSldViewPr snapToGrid="0">
      <p:cViewPr varScale="1">
        <p:scale>
          <a:sx n="62" d="100"/>
          <a:sy n="62" d="100"/>
        </p:scale>
        <p:origin x="636" y="4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comments/modernComment_2C0_5F08860C.xml><?xml version="1.0" encoding="utf-8"?>
<p188:cmLst xmlns:a="http://schemas.openxmlformats.org/drawingml/2006/main" xmlns:r="http://schemas.openxmlformats.org/officeDocument/2006/relationships" xmlns:p188="http://schemas.microsoft.com/office/powerpoint/2018/8/main">
  <p188:cm id="{91574BCC-CEB0-4DAB-AF49-FAF60677F7FB}" authorId="{0579AD99-E8A4-B802-1D48-5A91E55D7BFF}" status="resolved" created="2023-08-22T15:41:31.719" complete="100000">
    <ac:deMkLst xmlns:ac="http://schemas.microsoft.com/office/drawing/2013/main/command">
      <pc:docMk xmlns:pc="http://schemas.microsoft.com/office/powerpoint/2013/main/command"/>
      <pc:sldMk xmlns:pc="http://schemas.microsoft.com/office/powerpoint/2013/main/command" cId="1594394124" sldId="704"/>
      <ac:spMk id="3" creationId="{80DB1B09-5F0D-CA68-C516-E82B646029C8}"/>
    </ac:deMkLst>
    <p188:txBody>
      <a:bodyPr/>
      <a:lstStyle/>
      <a:p>
        <a:r>
          <a:rPr lang="en-US"/>
          <a:t>Same comment as prior page.</a:t>
        </a:r>
      </a:p>
    </p188:txBody>
  </p188:cm>
</p188:cmLst>
</file>

<file path=ppt/comments/modernComment_2C3_D910CFDC.xml><?xml version="1.0" encoding="utf-8"?>
<p188:cmLst xmlns:a="http://schemas.openxmlformats.org/drawingml/2006/main" xmlns:r="http://schemas.openxmlformats.org/officeDocument/2006/relationships" xmlns:p188="http://schemas.microsoft.com/office/powerpoint/2018/8/main">
  <p188:cm id="{3B95FD0D-076B-452C-AF6C-83764C1F70AA}" authorId="{0579AD99-E8A4-B802-1D48-5A91E55D7BFF}" status="resolved" created="2023-08-22T15:42:57.121" complete="100000">
    <ac:deMkLst xmlns:ac="http://schemas.microsoft.com/office/drawing/2013/main/command">
      <pc:docMk xmlns:pc="http://schemas.microsoft.com/office/powerpoint/2013/main/command"/>
      <pc:sldMk xmlns:pc="http://schemas.microsoft.com/office/powerpoint/2013/main/command" cId="3641757660" sldId="707"/>
      <ac:spMk id="6" creationId="{8E5E7E55-6ED0-DD2B-BDB0-7902048C2A9F}"/>
    </ac:deMkLst>
    <p188:txBody>
      <a:bodyPr/>
      <a:lstStyle/>
      <a:p>
        <a:r>
          <a:rPr lang="en-US"/>
          <a:t>Caviat, this can only be done on the claim for PPO enrollee's, MA and BCNA claims will reject if modifier is listed on claim.</a:t>
        </a:r>
      </a:p>
    </p188:txBody>
  </p188:cm>
</p188:cmLst>
</file>

<file path=ppt/comments/modernComment_2C7_C2D81F96.xml><?xml version="1.0" encoding="utf-8"?>
<p188:cmLst xmlns:a="http://schemas.openxmlformats.org/drawingml/2006/main" xmlns:r="http://schemas.openxmlformats.org/officeDocument/2006/relationships" xmlns:p188="http://schemas.microsoft.com/office/powerpoint/2018/8/main">
  <p188:cm id="{C16262D7-2185-4D18-9EBC-8CC9B2D5B94A}" authorId="{0579AD99-E8A4-B802-1D48-5A91E55D7BFF}" status="resolved" created="2023-08-22T12:11:05.296" complete="100000">
    <ac:deMkLst xmlns:ac="http://schemas.microsoft.com/office/drawing/2013/main/command">
      <pc:docMk xmlns:pc="http://schemas.microsoft.com/office/powerpoint/2013/main/command"/>
      <pc:sldMk xmlns:pc="http://schemas.microsoft.com/office/powerpoint/2013/main/command" cId="3268943766" sldId="711"/>
      <ac:spMk id="2" creationId="{0903AA0F-E5B0-F852-26E3-58B01BC7F181}"/>
    </ac:deMkLst>
    <p188:txBody>
      <a:bodyPr/>
      <a:lstStyle/>
      <a:p>
        <a:r>
          <a:rPr lang="en-US"/>
          <a:t>Can you just add a statement that the list is updated as necessary and it's the Physician Organizations responsibility to ensure they receive the list?  I receive that question all the time.  Thank you!!</a:t>
        </a:r>
      </a:p>
    </p188:txBody>
  </p188:cm>
</p188:cmLst>
</file>

<file path=ppt/comments/modernComment_2C8_89A167B5.xml><?xml version="1.0" encoding="utf-8"?>
<p188:cmLst xmlns:a="http://schemas.openxmlformats.org/drawingml/2006/main" xmlns:r="http://schemas.openxmlformats.org/officeDocument/2006/relationships" xmlns:p188="http://schemas.microsoft.com/office/powerpoint/2018/8/main">
  <p188:cm id="{49421DB3-DA34-449C-ACE1-2AB70A1F7944}" authorId="{0579AD99-E8A4-B802-1D48-5A91E55D7BFF}" status="resolved" created="2023-08-22T15:41:09.113" complete="100000">
    <ac:deMkLst xmlns:ac="http://schemas.microsoft.com/office/drawing/2013/main/command">
      <pc:docMk xmlns:pc="http://schemas.microsoft.com/office/powerpoint/2013/main/command"/>
      <pc:sldMk xmlns:pc="http://schemas.microsoft.com/office/powerpoint/2013/main/command" cId="2309056437" sldId="712"/>
      <ac:spMk id="3" creationId="{36F7F9B2-44B2-0A56-3BFC-6840327C7329}"/>
    </ac:deMkLst>
    <p188:txBody>
      <a:bodyPr/>
      <a:lstStyle/>
      <a:p>
        <a:r>
          <a:rPr lang="en-US"/>
          <a:t>Did you want to put a statement here that says it needs to be documented why it was conducted by phone.</a:t>
        </a:r>
      </a:p>
    </p188:txBody>
  </p188:cm>
</p188:cmLst>
</file>

<file path=ppt/comments/modernComment_2CC_2A91A24F.xml><?xml version="1.0" encoding="utf-8"?>
<p188:cmLst xmlns:a="http://schemas.openxmlformats.org/drawingml/2006/main" xmlns:r="http://schemas.openxmlformats.org/officeDocument/2006/relationships" xmlns:p188="http://schemas.microsoft.com/office/powerpoint/2018/8/main">
  <p188:cm id="{60DFE970-D8F8-4AAF-BBEA-0346702129EF}" authorId="{B8F337E7-9A69-111C-3516-09CBE8260249}" status="resolved" created="2023-08-24T22:13:50.085" complete="100000">
    <pc:sldMkLst xmlns:pc="http://schemas.microsoft.com/office/powerpoint/2013/main/command">
      <pc:docMk/>
      <pc:sldMk cId="714187343" sldId="716"/>
    </pc:sldMkLst>
    <p188:txBody>
      <a:bodyPr/>
      <a:lstStyle/>
      <a:p>
        <a:r>
          <a:rPr lang="en-US"/>
          <a:t>It should be noted that portal messaging is only appropriate with a patient, not a care team member.  Also, email should be added as not permitted.</a:t>
        </a:r>
      </a:p>
    </p188:txBody>
  </p188:cm>
</p188:cmLst>
</file>

<file path=ppt/comments/modernComment_2CE_AC572715.xml><?xml version="1.0" encoding="utf-8"?>
<p188:cmLst xmlns:a="http://schemas.openxmlformats.org/drawingml/2006/main" xmlns:r="http://schemas.openxmlformats.org/officeDocument/2006/relationships" xmlns:p188="http://schemas.microsoft.com/office/powerpoint/2018/8/main">
  <p188:cm id="{FB41C2AF-27D0-49B5-B2C9-178AAD1F148D}" authorId="{B8F337E7-9A69-111C-3516-09CBE8260249}" created="2023-08-24T22:14:41.667">
    <ac:deMkLst xmlns:ac="http://schemas.microsoft.com/office/drawing/2013/main/command">
      <pc:docMk xmlns:pc="http://schemas.microsoft.com/office/powerpoint/2013/main/command"/>
      <pc:sldMk xmlns:pc="http://schemas.microsoft.com/office/powerpoint/2013/main/command" cId="2891392789" sldId="718"/>
      <ac:spMk id="3" creationId="{49EBE11A-4452-3503-A71E-CED4BC7CA81B}"/>
    </ac:deMkLst>
    <p188:txBody>
      <a:bodyPr/>
      <a:lstStyle/>
      <a:p>
        <a:r>
          <a:rPr lang="en-US"/>
          <a:t>For who can bill, it is also a Provider next to the physician.
 Also, it should be noted that if it is an APP billing that it will be paid at 85% of the fee schedule and no VBR will be associated.</a:t>
        </a:r>
      </a:p>
    </p188:txBody>
  </p188:cm>
</p188:cmLst>
</file>

<file path=ppt/comments/modernComment_2D2_CD097D0.xml><?xml version="1.0" encoding="utf-8"?>
<p188:cmLst xmlns:a="http://schemas.openxmlformats.org/drawingml/2006/main" xmlns:r="http://schemas.openxmlformats.org/officeDocument/2006/relationships" xmlns:p188="http://schemas.microsoft.com/office/powerpoint/2018/8/main">
  <p188:cm id="{EDDFEDAC-1A95-4179-9382-16BC458CD707}" authorId="{B8F337E7-9A69-111C-3516-09CBE8260249}" status="resolved" created="2023-08-24T22:12:37.171" complete="100000">
    <pc:sldMkLst xmlns:pc="http://schemas.microsoft.com/office/powerpoint/2013/main/command">
      <pc:docMk/>
      <pc:sldMk cId="214996944" sldId="722"/>
    </pc:sldMkLst>
    <p188:txBody>
      <a:bodyPr/>
      <a:lstStyle/>
      <a:p>
        <a:r>
          <a:rPr lang="en-US"/>
          <a:t>Is this when the "PDCM codes" section starts?  Again - agenda slide ☺️</a:t>
        </a:r>
      </a:p>
    </p188:txBody>
  </p188:cm>
</p188:cmLst>
</file>

<file path=ppt/diagrams/_rels/data5.xml.rels><?xml version="1.0" encoding="UTF-8" standalone="yes"?>
<Relationships xmlns="http://schemas.openxmlformats.org/package/2006/relationships"><Relationship Id="rId1" Type="http://schemas.openxmlformats.org/officeDocument/2006/relationships/hyperlink" Target="https://apps.availity.com/availity/web/public.elegant.login?goto=https%3A%2F%2Fapps.availity.com%2Fpublic%2Fapps%2Fhome%2F%23!%2F"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apps.availity.com/availity/web/public.elegant.login?goto=https%3A%2F%2Fapps.availity.com%2Fpublic%2Fapps%2Fhome%2F%23!%2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C927F-3236-4791-B469-A383749A78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9A48D50-C849-44DA-973F-96C4960220CA}">
      <dgm:prSet phldrT="[Text]"/>
      <dgm:spPr/>
      <dgm:t>
        <a:bodyPr/>
        <a:lstStyle/>
        <a:p>
          <a:r>
            <a:rPr lang="en-US" b="1" dirty="0">
              <a:solidFill>
                <a:schemeClr val="accent5">
                  <a:lumMod val="10000"/>
                </a:schemeClr>
              </a:solidFill>
            </a:rPr>
            <a:t>Overview of PDCM </a:t>
          </a:r>
        </a:p>
      </dgm:t>
    </dgm:pt>
    <dgm:pt modelId="{69BE2C52-1103-4515-BD4E-256067802BBD}" type="parTrans" cxnId="{FD3200C1-4965-49BB-BA3C-996A646D1ED3}">
      <dgm:prSet/>
      <dgm:spPr/>
      <dgm:t>
        <a:bodyPr/>
        <a:lstStyle/>
        <a:p>
          <a:endParaRPr lang="en-US"/>
        </a:p>
      </dgm:t>
    </dgm:pt>
    <dgm:pt modelId="{45FFB4C3-0A71-4834-8985-2F543C5AB6CC}" type="sibTrans" cxnId="{FD3200C1-4965-49BB-BA3C-996A646D1ED3}">
      <dgm:prSet/>
      <dgm:spPr/>
      <dgm:t>
        <a:bodyPr/>
        <a:lstStyle/>
        <a:p>
          <a:endParaRPr lang="en-US"/>
        </a:p>
      </dgm:t>
    </dgm:pt>
    <dgm:pt modelId="{A34ECC7E-0F4C-4DDF-89CD-B201FC70096C}">
      <dgm:prSet phldrT="[Text]"/>
      <dgm:spPr/>
      <dgm:t>
        <a:bodyPr/>
        <a:lstStyle/>
        <a:p>
          <a:r>
            <a:rPr lang="en-US" b="1" dirty="0">
              <a:solidFill>
                <a:schemeClr val="accent5">
                  <a:lumMod val="10000"/>
                </a:schemeClr>
              </a:solidFill>
            </a:rPr>
            <a:t>Eligibility </a:t>
          </a:r>
        </a:p>
      </dgm:t>
    </dgm:pt>
    <dgm:pt modelId="{DF7779A8-0C43-4ACC-A1AF-93F35BB40976}" type="parTrans" cxnId="{10FA0415-3948-4995-9AF5-EEC9F1711BE4}">
      <dgm:prSet/>
      <dgm:spPr/>
      <dgm:t>
        <a:bodyPr/>
        <a:lstStyle/>
        <a:p>
          <a:endParaRPr lang="en-US"/>
        </a:p>
      </dgm:t>
    </dgm:pt>
    <dgm:pt modelId="{D4DEC08B-BDB8-4596-93C9-B0BA6712F8CC}" type="sibTrans" cxnId="{10FA0415-3948-4995-9AF5-EEC9F1711BE4}">
      <dgm:prSet/>
      <dgm:spPr/>
      <dgm:t>
        <a:bodyPr/>
        <a:lstStyle/>
        <a:p>
          <a:endParaRPr lang="en-US"/>
        </a:p>
      </dgm:t>
    </dgm:pt>
    <dgm:pt modelId="{17D26EAD-2F40-42BB-B952-96F8C80C6F32}">
      <dgm:prSet phldrT="[Text]"/>
      <dgm:spPr/>
      <dgm:t>
        <a:bodyPr/>
        <a:lstStyle/>
        <a:p>
          <a:r>
            <a:rPr lang="en-US" b="1" dirty="0">
              <a:solidFill>
                <a:schemeClr val="accent5">
                  <a:lumMod val="10000"/>
                </a:schemeClr>
              </a:solidFill>
            </a:rPr>
            <a:t>PDCM Codes </a:t>
          </a:r>
        </a:p>
      </dgm:t>
    </dgm:pt>
    <dgm:pt modelId="{AF8A6D77-CE26-4093-B587-57CE1F2F02E5}" type="parTrans" cxnId="{D4358EAF-3C7E-4F3F-92BC-BFFBEA561051}">
      <dgm:prSet/>
      <dgm:spPr/>
      <dgm:t>
        <a:bodyPr/>
        <a:lstStyle/>
        <a:p>
          <a:endParaRPr lang="en-US"/>
        </a:p>
      </dgm:t>
    </dgm:pt>
    <dgm:pt modelId="{C69127B9-E918-42D4-A955-318136A83BAA}" type="sibTrans" cxnId="{D4358EAF-3C7E-4F3F-92BC-BFFBEA561051}">
      <dgm:prSet/>
      <dgm:spPr/>
      <dgm:t>
        <a:bodyPr/>
        <a:lstStyle/>
        <a:p>
          <a:endParaRPr lang="en-US"/>
        </a:p>
      </dgm:t>
    </dgm:pt>
    <dgm:pt modelId="{7C231AE8-10E8-45E5-BD89-FD73F6042D92}">
      <dgm:prSet/>
      <dgm:spPr/>
      <dgm:t>
        <a:bodyPr/>
        <a:lstStyle/>
        <a:p>
          <a:r>
            <a:rPr lang="en-US" b="1" dirty="0">
              <a:solidFill>
                <a:schemeClr val="accent5">
                  <a:lumMod val="10000"/>
                </a:schemeClr>
              </a:solidFill>
            </a:rPr>
            <a:t>Training &amp; Wrap Up </a:t>
          </a:r>
        </a:p>
      </dgm:t>
    </dgm:pt>
    <dgm:pt modelId="{7CCC5F40-9D6D-4FF7-A8A6-D64C27ACEFA3}" type="parTrans" cxnId="{B9712177-918C-47B3-B0D0-3EFCB01EAD16}">
      <dgm:prSet/>
      <dgm:spPr/>
      <dgm:t>
        <a:bodyPr/>
        <a:lstStyle/>
        <a:p>
          <a:endParaRPr lang="en-US"/>
        </a:p>
      </dgm:t>
    </dgm:pt>
    <dgm:pt modelId="{83D8DF9C-0966-4A4E-9F59-8D9670D3D585}" type="sibTrans" cxnId="{B9712177-918C-47B3-B0D0-3EFCB01EAD16}">
      <dgm:prSet/>
      <dgm:spPr/>
      <dgm:t>
        <a:bodyPr/>
        <a:lstStyle/>
        <a:p>
          <a:endParaRPr lang="en-US"/>
        </a:p>
      </dgm:t>
    </dgm:pt>
    <dgm:pt modelId="{2D331907-D499-4CD3-9A4B-43B27C16D102}">
      <dgm:prSet/>
      <dgm:spPr/>
      <dgm:t>
        <a:bodyPr/>
        <a:lstStyle/>
        <a:p>
          <a:r>
            <a:rPr lang="en-US" b="1" dirty="0">
              <a:solidFill>
                <a:schemeClr val="accent5">
                  <a:lumMod val="10000"/>
                </a:schemeClr>
              </a:solidFill>
            </a:rPr>
            <a:t>Billing Resources</a:t>
          </a:r>
        </a:p>
      </dgm:t>
    </dgm:pt>
    <dgm:pt modelId="{1A8CD16B-240B-4052-A81D-205E4F4882C7}" type="parTrans" cxnId="{2D5A5D65-38D2-4F13-9128-69B037271ADF}">
      <dgm:prSet/>
      <dgm:spPr/>
      <dgm:t>
        <a:bodyPr/>
        <a:lstStyle/>
        <a:p>
          <a:endParaRPr lang="en-US"/>
        </a:p>
      </dgm:t>
    </dgm:pt>
    <dgm:pt modelId="{D5FE0D59-B4FA-4B2F-9E5E-A2E5EFFF9F56}" type="sibTrans" cxnId="{2D5A5D65-38D2-4F13-9128-69B037271ADF}">
      <dgm:prSet/>
      <dgm:spPr/>
      <dgm:t>
        <a:bodyPr/>
        <a:lstStyle/>
        <a:p>
          <a:endParaRPr lang="en-US"/>
        </a:p>
      </dgm:t>
    </dgm:pt>
    <dgm:pt modelId="{1F2DC77D-0E91-4C4E-A768-D1A3435F4980}" type="pres">
      <dgm:prSet presAssocID="{C3EC927F-3236-4791-B469-A383749A7891}" presName="hierChild1" presStyleCnt="0">
        <dgm:presLayoutVars>
          <dgm:chPref val="1"/>
          <dgm:dir/>
          <dgm:animOne val="branch"/>
          <dgm:animLvl val="lvl"/>
          <dgm:resizeHandles/>
        </dgm:presLayoutVars>
      </dgm:prSet>
      <dgm:spPr/>
    </dgm:pt>
    <dgm:pt modelId="{324EBE83-FADB-44DA-88C5-C86B1617A418}" type="pres">
      <dgm:prSet presAssocID="{D9A48D50-C849-44DA-973F-96C4960220CA}" presName="hierRoot1" presStyleCnt="0"/>
      <dgm:spPr/>
    </dgm:pt>
    <dgm:pt modelId="{49F3187B-0BE7-4960-8684-1323B2353C8C}" type="pres">
      <dgm:prSet presAssocID="{D9A48D50-C849-44DA-973F-96C4960220CA}" presName="composite" presStyleCnt="0"/>
      <dgm:spPr/>
    </dgm:pt>
    <dgm:pt modelId="{E8BA4412-86E4-4516-98D9-DC4E639E86F4}" type="pres">
      <dgm:prSet presAssocID="{D9A48D50-C849-44DA-973F-96C4960220CA}" presName="background" presStyleLbl="node0" presStyleIdx="0" presStyleCnt="5"/>
      <dgm:spPr/>
    </dgm:pt>
    <dgm:pt modelId="{CE16EED3-DDCF-4B7D-95A9-60DCC56D9611}" type="pres">
      <dgm:prSet presAssocID="{D9A48D50-C849-44DA-973F-96C4960220CA}" presName="text" presStyleLbl="fgAcc0" presStyleIdx="0" presStyleCnt="5">
        <dgm:presLayoutVars>
          <dgm:chPref val="3"/>
        </dgm:presLayoutVars>
      </dgm:prSet>
      <dgm:spPr/>
    </dgm:pt>
    <dgm:pt modelId="{0E665E0A-10EC-4EFF-B4E6-4261E230D940}" type="pres">
      <dgm:prSet presAssocID="{D9A48D50-C849-44DA-973F-96C4960220CA}" presName="hierChild2" presStyleCnt="0"/>
      <dgm:spPr/>
    </dgm:pt>
    <dgm:pt modelId="{5A4F6E09-CA50-4766-8970-E3247F23D9E8}" type="pres">
      <dgm:prSet presAssocID="{A34ECC7E-0F4C-4DDF-89CD-B201FC70096C}" presName="hierRoot1" presStyleCnt="0"/>
      <dgm:spPr/>
    </dgm:pt>
    <dgm:pt modelId="{792F342D-6EA2-42C1-9FCC-DA9286E7C06D}" type="pres">
      <dgm:prSet presAssocID="{A34ECC7E-0F4C-4DDF-89CD-B201FC70096C}" presName="composite" presStyleCnt="0"/>
      <dgm:spPr/>
    </dgm:pt>
    <dgm:pt modelId="{76C61852-3053-4A48-A1D4-A8B4229C47E6}" type="pres">
      <dgm:prSet presAssocID="{A34ECC7E-0F4C-4DDF-89CD-B201FC70096C}" presName="background" presStyleLbl="node0" presStyleIdx="1" presStyleCnt="5"/>
      <dgm:spPr/>
    </dgm:pt>
    <dgm:pt modelId="{06CF6B2A-B87E-40F5-B6A5-94E320103344}" type="pres">
      <dgm:prSet presAssocID="{A34ECC7E-0F4C-4DDF-89CD-B201FC70096C}" presName="text" presStyleLbl="fgAcc0" presStyleIdx="1" presStyleCnt="5">
        <dgm:presLayoutVars>
          <dgm:chPref val="3"/>
        </dgm:presLayoutVars>
      </dgm:prSet>
      <dgm:spPr/>
    </dgm:pt>
    <dgm:pt modelId="{4BCE8A0B-9008-426D-A8B3-E7AD6B8C3619}" type="pres">
      <dgm:prSet presAssocID="{A34ECC7E-0F4C-4DDF-89CD-B201FC70096C}" presName="hierChild2" presStyleCnt="0"/>
      <dgm:spPr/>
    </dgm:pt>
    <dgm:pt modelId="{4897C998-A212-4EE8-9F94-0B701E17A28E}" type="pres">
      <dgm:prSet presAssocID="{17D26EAD-2F40-42BB-B952-96F8C80C6F32}" presName="hierRoot1" presStyleCnt="0"/>
      <dgm:spPr/>
    </dgm:pt>
    <dgm:pt modelId="{7C2DCDB1-4568-42AC-98C1-0236A9D45898}" type="pres">
      <dgm:prSet presAssocID="{17D26EAD-2F40-42BB-B952-96F8C80C6F32}" presName="composite" presStyleCnt="0"/>
      <dgm:spPr/>
    </dgm:pt>
    <dgm:pt modelId="{38021416-2DCD-420C-A5EC-A9A2CDCB395B}" type="pres">
      <dgm:prSet presAssocID="{17D26EAD-2F40-42BB-B952-96F8C80C6F32}" presName="background" presStyleLbl="node0" presStyleIdx="2" presStyleCnt="5"/>
      <dgm:spPr/>
    </dgm:pt>
    <dgm:pt modelId="{814F5B5A-2CB2-4405-ABD8-E3A49CBED569}" type="pres">
      <dgm:prSet presAssocID="{17D26EAD-2F40-42BB-B952-96F8C80C6F32}" presName="text" presStyleLbl="fgAcc0" presStyleIdx="2" presStyleCnt="5">
        <dgm:presLayoutVars>
          <dgm:chPref val="3"/>
        </dgm:presLayoutVars>
      </dgm:prSet>
      <dgm:spPr/>
    </dgm:pt>
    <dgm:pt modelId="{D244F245-130A-4A3E-8D7D-35B68F2166CB}" type="pres">
      <dgm:prSet presAssocID="{17D26EAD-2F40-42BB-B952-96F8C80C6F32}" presName="hierChild2" presStyleCnt="0"/>
      <dgm:spPr/>
    </dgm:pt>
    <dgm:pt modelId="{8560BB0F-372E-41E5-B51D-5E83722EDE1E}" type="pres">
      <dgm:prSet presAssocID="{2D331907-D499-4CD3-9A4B-43B27C16D102}" presName="hierRoot1" presStyleCnt="0"/>
      <dgm:spPr/>
    </dgm:pt>
    <dgm:pt modelId="{2521B064-8E62-4710-9E39-A8839467B8B1}" type="pres">
      <dgm:prSet presAssocID="{2D331907-D499-4CD3-9A4B-43B27C16D102}" presName="composite" presStyleCnt="0"/>
      <dgm:spPr/>
    </dgm:pt>
    <dgm:pt modelId="{0DC51221-53CA-432D-B5B2-87965C3C78CF}" type="pres">
      <dgm:prSet presAssocID="{2D331907-D499-4CD3-9A4B-43B27C16D102}" presName="background" presStyleLbl="node0" presStyleIdx="3" presStyleCnt="5"/>
      <dgm:spPr/>
    </dgm:pt>
    <dgm:pt modelId="{D00DF57E-5417-4CB9-9709-AF5AF8DC5919}" type="pres">
      <dgm:prSet presAssocID="{2D331907-D499-4CD3-9A4B-43B27C16D102}" presName="text" presStyleLbl="fgAcc0" presStyleIdx="3" presStyleCnt="5">
        <dgm:presLayoutVars>
          <dgm:chPref val="3"/>
        </dgm:presLayoutVars>
      </dgm:prSet>
      <dgm:spPr/>
    </dgm:pt>
    <dgm:pt modelId="{2E81EC14-5A51-45C0-B1B7-C4B1420D0224}" type="pres">
      <dgm:prSet presAssocID="{2D331907-D499-4CD3-9A4B-43B27C16D102}" presName="hierChild2" presStyleCnt="0"/>
      <dgm:spPr/>
    </dgm:pt>
    <dgm:pt modelId="{75FB0A77-E485-42C4-AD5B-EBCF0B4251A4}" type="pres">
      <dgm:prSet presAssocID="{7C231AE8-10E8-45E5-BD89-FD73F6042D92}" presName="hierRoot1" presStyleCnt="0"/>
      <dgm:spPr/>
    </dgm:pt>
    <dgm:pt modelId="{1142A767-1738-4308-97C1-3B2717794223}" type="pres">
      <dgm:prSet presAssocID="{7C231AE8-10E8-45E5-BD89-FD73F6042D92}" presName="composite" presStyleCnt="0"/>
      <dgm:spPr/>
    </dgm:pt>
    <dgm:pt modelId="{644AB4CC-FBAF-43B2-9EBC-D49C2AADF6FA}" type="pres">
      <dgm:prSet presAssocID="{7C231AE8-10E8-45E5-BD89-FD73F6042D92}" presName="background" presStyleLbl="node0" presStyleIdx="4" presStyleCnt="5"/>
      <dgm:spPr/>
    </dgm:pt>
    <dgm:pt modelId="{2C605B61-4B12-4EBF-8D85-7DE8F34ACC08}" type="pres">
      <dgm:prSet presAssocID="{7C231AE8-10E8-45E5-BD89-FD73F6042D92}" presName="text" presStyleLbl="fgAcc0" presStyleIdx="4" presStyleCnt="5">
        <dgm:presLayoutVars>
          <dgm:chPref val="3"/>
        </dgm:presLayoutVars>
      </dgm:prSet>
      <dgm:spPr/>
    </dgm:pt>
    <dgm:pt modelId="{310CCB00-4EDF-470F-82A4-081BC6D9F9CE}" type="pres">
      <dgm:prSet presAssocID="{7C231AE8-10E8-45E5-BD89-FD73F6042D92}" presName="hierChild2" presStyleCnt="0"/>
      <dgm:spPr/>
    </dgm:pt>
  </dgm:ptLst>
  <dgm:cxnLst>
    <dgm:cxn modelId="{10FA0415-3948-4995-9AF5-EEC9F1711BE4}" srcId="{C3EC927F-3236-4791-B469-A383749A7891}" destId="{A34ECC7E-0F4C-4DDF-89CD-B201FC70096C}" srcOrd="1" destOrd="0" parTransId="{DF7779A8-0C43-4ACC-A1AF-93F35BB40976}" sibTransId="{D4DEC08B-BDB8-4596-93C9-B0BA6712F8CC}"/>
    <dgm:cxn modelId="{F690C53F-B4E4-4B49-B153-7C27FC929C39}" type="presOf" srcId="{17D26EAD-2F40-42BB-B952-96F8C80C6F32}" destId="{814F5B5A-2CB2-4405-ABD8-E3A49CBED569}" srcOrd="0" destOrd="0" presId="urn:microsoft.com/office/officeart/2005/8/layout/hierarchy1"/>
    <dgm:cxn modelId="{2D5A5D65-38D2-4F13-9128-69B037271ADF}" srcId="{C3EC927F-3236-4791-B469-A383749A7891}" destId="{2D331907-D499-4CD3-9A4B-43B27C16D102}" srcOrd="3" destOrd="0" parTransId="{1A8CD16B-240B-4052-A81D-205E4F4882C7}" sibTransId="{D5FE0D59-B4FA-4B2F-9E5E-A2E5EFFF9F56}"/>
    <dgm:cxn modelId="{B9712177-918C-47B3-B0D0-3EFCB01EAD16}" srcId="{C3EC927F-3236-4791-B469-A383749A7891}" destId="{7C231AE8-10E8-45E5-BD89-FD73F6042D92}" srcOrd="4" destOrd="0" parTransId="{7CCC5F40-9D6D-4FF7-A8A6-D64C27ACEFA3}" sibTransId="{83D8DF9C-0966-4A4E-9F59-8D9670D3D585}"/>
    <dgm:cxn modelId="{9573FE7C-5E09-42AB-BC1F-3BB3AF037F1F}" type="presOf" srcId="{7C231AE8-10E8-45E5-BD89-FD73F6042D92}" destId="{2C605B61-4B12-4EBF-8D85-7DE8F34ACC08}" srcOrd="0" destOrd="0" presId="urn:microsoft.com/office/officeart/2005/8/layout/hierarchy1"/>
    <dgm:cxn modelId="{6EF21587-82BA-4F1A-A046-44CB40353472}" type="presOf" srcId="{A34ECC7E-0F4C-4DDF-89CD-B201FC70096C}" destId="{06CF6B2A-B87E-40F5-B6A5-94E320103344}" srcOrd="0" destOrd="0" presId="urn:microsoft.com/office/officeart/2005/8/layout/hierarchy1"/>
    <dgm:cxn modelId="{D4358EAF-3C7E-4F3F-92BC-BFFBEA561051}" srcId="{C3EC927F-3236-4791-B469-A383749A7891}" destId="{17D26EAD-2F40-42BB-B952-96F8C80C6F32}" srcOrd="2" destOrd="0" parTransId="{AF8A6D77-CE26-4093-B587-57CE1F2F02E5}" sibTransId="{C69127B9-E918-42D4-A955-318136A83BAA}"/>
    <dgm:cxn modelId="{01CC99B6-2597-4ED1-995A-27E0A331D015}" type="presOf" srcId="{C3EC927F-3236-4791-B469-A383749A7891}" destId="{1F2DC77D-0E91-4C4E-A768-D1A3435F4980}" srcOrd="0" destOrd="0" presId="urn:microsoft.com/office/officeart/2005/8/layout/hierarchy1"/>
    <dgm:cxn modelId="{FD3200C1-4965-49BB-BA3C-996A646D1ED3}" srcId="{C3EC927F-3236-4791-B469-A383749A7891}" destId="{D9A48D50-C849-44DA-973F-96C4960220CA}" srcOrd="0" destOrd="0" parTransId="{69BE2C52-1103-4515-BD4E-256067802BBD}" sibTransId="{45FFB4C3-0A71-4834-8985-2F543C5AB6CC}"/>
    <dgm:cxn modelId="{D78695F6-0E75-44A0-A9E9-C89C27BB2A73}" type="presOf" srcId="{2D331907-D499-4CD3-9A4B-43B27C16D102}" destId="{D00DF57E-5417-4CB9-9709-AF5AF8DC5919}" srcOrd="0" destOrd="0" presId="urn:microsoft.com/office/officeart/2005/8/layout/hierarchy1"/>
    <dgm:cxn modelId="{E615FDF7-8D17-480E-8A1F-25C7E1CADFC1}" type="presOf" srcId="{D9A48D50-C849-44DA-973F-96C4960220CA}" destId="{CE16EED3-DDCF-4B7D-95A9-60DCC56D9611}" srcOrd="0" destOrd="0" presId="urn:microsoft.com/office/officeart/2005/8/layout/hierarchy1"/>
    <dgm:cxn modelId="{887A11B6-C36C-4B2E-B043-34AB21E3836D}" type="presParOf" srcId="{1F2DC77D-0E91-4C4E-A768-D1A3435F4980}" destId="{324EBE83-FADB-44DA-88C5-C86B1617A418}" srcOrd="0" destOrd="0" presId="urn:microsoft.com/office/officeart/2005/8/layout/hierarchy1"/>
    <dgm:cxn modelId="{390B2F8F-F733-424A-9EB3-EBF6180C162A}" type="presParOf" srcId="{324EBE83-FADB-44DA-88C5-C86B1617A418}" destId="{49F3187B-0BE7-4960-8684-1323B2353C8C}" srcOrd="0" destOrd="0" presId="urn:microsoft.com/office/officeart/2005/8/layout/hierarchy1"/>
    <dgm:cxn modelId="{89C1D676-3B8A-4F89-B5D1-DCAADC86A969}" type="presParOf" srcId="{49F3187B-0BE7-4960-8684-1323B2353C8C}" destId="{E8BA4412-86E4-4516-98D9-DC4E639E86F4}" srcOrd="0" destOrd="0" presId="urn:microsoft.com/office/officeart/2005/8/layout/hierarchy1"/>
    <dgm:cxn modelId="{0A3EB960-28B8-4EC2-9488-D36D67775B6E}" type="presParOf" srcId="{49F3187B-0BE7-4960-8684-1323B2353C8C}" destId="{CE16EED3-DDCF-4B7D-95A9-60DCC56D9611}" srcOrd="1" destOrd="0" presId="urn:microsoft.com/office/officeart/2005/8/layout/hierarchy1"/>
    <dgm:cxn modelId="{9CB24C38-650D-4E67-8D8A-B2D02B2BC42F}" type="presParOf" srcId="{324EBE83-FADB-44DA-88C5-C86B1617A418}" destId="{0E665E0A-10EC-4EFF-B4E6-4261E230D940}" srcOrd="1" destOrd="0" presId="urn:microsoft.com/office/officeart/2005/8/layout/hierarchy1"/>
    <dgm:cxn modelId="{68724636-D75A-416D-8BFD-9BFD33019D34}" type="presParOf" srcId="{1F2DC77D-0E91-4C4E-A768-D1A3435F4980}" destId="{5A4F6E09-CA50-4766-8970-E3247F23D9E8}" srcOrd="1" destOrd="0" presId="urn:microsoft.com/office/officeart/2005/8/layout/hierarchy1"/>
    <dgm:cxn modelId="{CBFECF64-75F1-4497-923F-8C0437A51609}" type="presParOf" srcId="{5A4F6E09-CA50-4766-8970-E3247F23D9E8}" destId="{792F342D-6EA2-42C1-9FCC-DA9286E7C06D}" srcOrd="0" destOrd="0" presId="urn:microsoft.com/office/officeart/2005/8/layout/hierarchy1"/>
    <dgm:cxn modelId="{D3E9AF79-C148-416C-913E-0B86CB2A66CB}" type="presParOf" srcId="{792F342D-6EA2-42C1-9FCC-DA9286E7C06D}" destId="{76C61852-3053-4A48-A1D4-A8B4229C47E6}" srcOrd="0" destOrd="0" presId="urn:microsoft.com/office/officeart/2005/8/layout/hierarchy1"/>
    <dgm:cxn modelId="{147DAD30-09E0-41E3-8492-BDA00F74891C}" type="presParOf" srcId="{792F342D-6EA2-42C1-9FCC-DA9286E7C06D}" destId="{06CF6B2A-B87E-40F5-B6A5-94E320103344}" srcOrd="1" destOrd="0" presId="urn:microsoft.com/office/officeart/2005/8/layout/hierarchy1"/>
    <dgm:cxn modelId="{33E18DC6-69AE-472A-BF41-AE22618D7D8D}" type="presParOf" srcId="{5A4F6E09-CA50-4766-8970-E3247F23D9E8}" destId="{4BCE8A0B-9008-426D-A8B3-E7AD6B8C3619}" srcOrd="1" destOrd="0" presId="urn:microsoft.com/office/officeart/2005/8/layout/hierarchy1"/>
    <dgm:cxn modelId="{1AB64521-A05B-4EC7-92F4-E841F89CEE23}" type="presParOf" srcId="{1F2DC77D-0E91-4C4E-A768-D1A3435F4980}" destId="{4897C998-A212-4EE8-9F94-0B701E17A28E}" srcOrd="2" destOrd="0" presId="urn:microsoft.com/office/officeart/2005/8/layout/hierarchy1"/>
    <dgm:cxn modelId="{1FC79F80-4953-4A94-ABC0-1C1CAFC44CB8}" type="presParOf" srcId="{4897C998-A212-4EE8-9F94-0B701E17A28E}" destId="{7C2DCDB1-4568-42AC-98C1-0236A9D45898}" srcOrd="0" destOrd="0" presId="urn:microsoft.com/office/officeart/2005/8/layout/hierarchy1"/>
    <dgm:cxn modelId="{6ED1878D-6318-40AB-BF2E-C3AC9A2AF44B}" type="presParOf" srcId="{7C2DCDB1-4568-42AC-98C1-0236A9D45898}" destId="{38021416-2DCD-420C-A5EC-A9A2CDCB395B}" srcOrd="0" destOrd="0" presId="urn:microsoft.com/office/officeart/2005/8/layout/hierarchy1"/>
    <dgm:cxn modelId="{837DB6EA-9D90-47D0-8ADC-98AC50130074}" type="presParOf" srcId="{7C2DCDB1-4568-42AC-98C1-0236A9D45898}" destId="{814F5B5A-2CB2-4405-ABD8-E3A49CBED569}" srcOrd="1" destOrd="0" presId="urn:microsoft.com/office/officeart/2005/8/layout/hierarchy1"/>
    <dgm:cxn modelId="{B7F19157-D334-4773-82B9-A80E6534F540}" type="presParOf" srcId="{4897C998-A212-4EE8-9F94-0B701E17A28E}" destId="{D244F245-130A-4A3E-8D7D-35B68F2166CB}" srcOrd="1" destOrd="0" presId="urn:microsoft.com/office/officeart/2005/8/layout/hierarchy1"/>
    <dgm:cxn modelId="{A03F7B62-5261-4091-932B-855121648848}" type="presParOf" srcId="{1F2DC77D-0E91-4C4E-A768-D1A3435F4980}" destId="{8560BB0F-372E-41E5-B51D-5E83722EDE1E}" srcOrd="3" destOrd="0" presId="urn:microsoft.com/office/officeart/2005/8/layout/hierarchy1"/>
    <dgm:cxn modelId="{D77C93D1-E069-4ACB-B76F-C5E36E53E691}" type="presParOf" srcId="{8560BB0F-372E-41E5-B51D-5E83722EDE1E}" destId="{2521B064-8E62-4710-9E39-A8839467B8B1}" srcOrd="0" destOrd="0" presId="urn:microsoft.com/office/officeart/2005/8/layout/hierarchy1"/>
    <dgm:cxn modelId="{89CE1672-274E-4221-B236-0DAA2AAC0467}" type="presParOf" srcId="{2521B064-8E62-4710-9E39-A8839467B8B1}" destId="{0DC51221-53CA-432D-B5B2-87965C3C78CF}" srcOrd="0" destOrd="0" presId="urn:microsoft.com/office/officeart/2005/8/layout/hierarchy1"/>
    <dgm:cxn modelId="{B7D08F95-50BF-46F1-B6F9-C3F4D5CB2B1B}" type="presParOf" srcId="{2521B064-8E62-4710-9E39-A8839467B8B1}" destId="{D00DF57E-5417-4CB9-9709-AF5AF8DC5919}" srcOrd="1" destOrd="0" presId="urn:microsoft.com/office/officeart/2005/8/layout/hierarchy1"/>
    <dgm:cxn modelId="{3096CE19-3630-4ECE-B833-70E30FCB69DA}" type="presParOf" srcId="{8560BB0F-372E-41E5-B51D-5E83722EDE1E}" destId="{2E81EC14-5A51-45C0-B1B7-C4B1420D0224}" srcOrd="1" destOrd="0" presId="urn:microsoft.com/office/officeart/2005/8/layout/hierarchy1"/>
    <dgm:cxn modelId="{703CA80F-11FC-49A4-977A-14E9A1B29315}" type="presParOf" srcId="{1F2DC77D-0E91-4C4E-A768-D1A3435F4980}" destId="{75FB0A77-E485-42C4-AD5B-EBCF0B4251A4}" srcOrd="4" destOrd="0" presId="urn:microsoft.com/office/officeart/2005/8/layout/hierarchy1"/>
    <dgm:cxn modelId="{2D2CDE11-EBA6-4A28-8459-34C6B527AD04}" type="presParOf" srcId="{75FB0A77-E485-42C4-AD5B-EBCF0B4251A4}" destId="{1142A767-1738-4308-97C1-3B2717794223}" srcOrd="0" destOrd="0" presId="urn:microsoft.com/office/officeart/2005/8/layout/hierarchy1"/>
    <dgm:cxn modelId="{C61C7D4C-74B2-48A1-9C17-1C20A5D81286}" type="presParOf" srcId="{1142A767-1738-4308-97C1-3B2717794223}" destId="{644AB4CC-FBAF-43B2-9EBC-D49C2AADF6FA}" srcOrd="0" destOrd="0" presId="urn:microsoft.com/office/officeart/2005/8/layout/hierarchy1"/>
    <dgm:cxn modelId="{D1DEBB8F-5EE7-44D1-958C-1794A610FDD7}" type="presParOf" srcId="{1142A767-1738-4308-97C1-3B2717794223}" destId="{2C605B61-4B12-4EBF-8D85-7DE8F34ACC08}" srcOrd="1" destOrd="0" presId="urn:microsoft.com/office/officeart/2005/8/layout/hierarchy1"/>
    <dgm:cxn modelId="{E04F777A-4C78-421A-AA74-00D75EE60687}" type="presParOf" srcId="{75FB0A77-E485-42C4-AD5B-EBCF0B4251A4}" destId="{310CCB00-4EDF-470F-82A4-081BC6D9F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C4A772-4200-4E92-AA21-4A2D4FAB6B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C9649CB-5A32-41C6-B7FE-A1FD3DB5B678}">
      <dgm:prSet phldrT="[Text]"/>
      <dgm:spPr/>
      <dgm:t>
        <a:bodyPr/>
        <a:lstStyle/>
        <a:p>
          <a:r>
            <a:rPr lang="en-US" dirty="0"/>
            <a:t>Billing for Services </a:t>
          </a:r>
        </a:p>
      </dgm:t>
    </dgm:pt>
    <dgm:pt modelId="{F5582BDD-ED13-419B-8300-BC970947A3C9}" type="parTrans" cxnId="{F4B53D98-B578-46D6-942A-A67B370F9DC9}">
      <dgm:prSet/>
      <dgm:spPr/>
      <dgm:t>
        <a:bodyPr/>
        <a:lstStyle/>
        <a:p>
          <a:endParaRPr lang="en-US"/>
        </a:p>
      </dgm:t>
    </dgm:pt>
    <dgm:pt modelId="{FB7720EB-6BA7-41A1-9C97-20B3DF7EF2B3}" type="sibTrans" cxnId="{F4B53D98-B578-46D6-942A-A67B370F9DC9}">
      <dgm:prSet/>
      <dgm:spPr/>
      <dgm:t>
        <a:bodyPr/>
        <a:lstStyle/>
        <a:p>
          <a:endParaRPr lang="en-US"/>
        </a:p>
      </dgm:t>
    </dgm:pt>
    <dgm:pt modelId="{2A49C566-4762-408C-86C4-D7C7ECBC45E7}">
      <dgm:prSet phldrT="[Text]"/>
      <dgm:spPr/>
      <dgm:t>
        <a:bodyPr/>
        <a:lstStyle/>
        <a:p>
          <a:r>
            <a:rPr lang="en-US" dirty="0"/>
            <a:t>Value-Based Reimbursement </a:t>
          </a:r>
        </a:p>
      </dgm:t>
    </dgm:pt>
    <dgm:pt modelId="{E1347662-04FA-4DDA-A52F-FB0D6284B921}" type="parTrans" cxnId="{7D64DC2D-1956-4B03-9645-EBD7F1ACD2E5}">
      <dgm:prSet/>
      <dgm:spPr/>
      <dgm:t>
        <a:bodyPr/>
        <a:lstStyle/>
        <a:p>
          <a:endParaRPr lang="en-US"/>
        </a:p>
      </dgm:t>
    </dgm:pt>
    <dgm:pt modelId="{9E165A41-E129-4EBB-ADCA-D5ABDBC48B55}" type="sibTrans" cxnId="{7D64DC2D-1956-4B03-9645-EBD7F1ACD2E5}">
      <dgm:prSet/>
      <dgm:spPr/>
      <dgm:t>
        <a:bodyPr/>
        <a:lstStyle/>
        <a:p>
          <a:endParaRPr lang="en-US"/>
        </a:p>
      </dgm:t>
    </dgm:pt>
    <dgm:pt modelId="{969C1677-7BEB-41C8-8189-F4AF280B2846}">
      <dgm:prSet phldrT="[Text]"/>
      <dgm:spPr/>
      <dgm:t>
        <a:bodyPr/>
        <a:lstStyle/>
        <a:p>
          <a:r>
            <a:rPr lang="en-US" dirty="0"/>
            <a:t>Population Management </a:t>
          </a:r>
        </a:p>
      </dgm:t>
    </dgm:pt>
    <dgm:pt modelId="{82295CB5-A55A-45D8-BF83-E92F8D59ED78}" type="parTrans" cxnId="{3E48286D-8815-492A-9493-282C7DDE6D36}">
      <dgm:prSet/>
      <dgm:spPr/>
      <dgm:t>
        <a:bodyPr/>
        <a:lstStyle/>
        <a:p>
          <a:endParaRPr lang="en-US"/>
        </a:p>
      </dgm:t>
    </dgm:pt>
    <dgm:pt modelId="{6849FCE6-9404-4C2B-AB0C-C3B9EB28D136}" type="sibTrans" cxnId="{3E48286D-8815-492A-9493-282C7DDE6D36}">
      <dgm:prSet/>
      <dgm:spPr/>
      <dgm:t>
        <a:bodyPr/>
        <a:lstStyle/>
        <a:p>
          <a:endParaRPr lang="en-US"/>
        </a:p>
      </dgm:t>
    </dgm:pt>
    <dgm:pt modelId="{36602270-BDB1-40FB-A08A-A863C592633C}">
      <dgm:prSet phldrT="[Text]"/>
      <dgm:spPr/>
      <dgm:t>
        <a:bodyPr/>
        <a:lstStyle/>
        <a:p>
          <a:r>
            <a:rPr lang="en-US" dirty="0"/>
            <a:t>Outcomes Pediatrics </a:t>
          </a:r>
        </a:p>
      </dgm:t>
    </dgm:pt>
    <dgm:pt modelId="{8F0FD316-6EB6-4600-9779-9C747670ADA9}" type="parTrans" cxnId="{4C07DE6A-6133-496C-B6AB-55988B3C6F97}">
      <dgm:prSet/>
      <dgm:spPr/>
      <dgm:t>
        <a:bodyPr/>
        <a:lstStyle/>
        <a:p>
          <a:endParaRPr lang="en-US"/>
        </a:p>
      </dgm:t>
    </dgm:pt>
    <dgm:pt modelId="{0FE32120-861D-4A41-8F11-05E821FD56FF}" type="sibTrans" cxnId="{4C07DE6A-6133-496C-B6AB-55988B3C6F97}">
      <dgm:prSet/>
      <dgm:spPr/>
      <dgm:t>
        <a:bodyPr/>
        <a:lstStyle/>
        <a:p>
          <a:endParaRPr lang="en-US"/>
        </a:p>
      </dgm:t>
    </dgm:pt>
    <dgm:pt modelId="{658AA574-DA5B-4BC1-9203-A93894147809}">
      <dgm:prSet/>
      <dgm:spPr/>
      <dgm:t>
        <a:bodyPr/>
        <a:lstStyle/>
        <a:p>
          <a:r>
            <a:rPr lang="en-US" dirty="0"/>
            <a:t>Outcomes </a:t>
          </a:r>
        </a:p>
        <a:p>
          <a:r>
            <a:rPr lang="en-US" dirty="0"/>
            <a:t>Adult </a:t>
          </a:r>
        </a:p>
      </dgm:t>
    </dgm:pt>
    <dgm:pt modelId="{9965A45D-E23D-4913-A17C-8B9FF2484B42}" type="parTrans" cxnId="{B3270032-0BA4-4D03-85E8-13BDA12CF85B}">
      <dgm:prSet/>
      <dgm:spPr/>
      <dgm:t>
        <a:bodyPr/>
        <a:lstStyle/>
        <a:p>
          <a:endParaRPr lang="en-US"/>
        </a:p>
      </dgm:t>
    </dgm:pt>
    <dgm:pt modelId="{46686456-9276-461D-903A-D1E3CABAE6BB}" type="sibTrans" cxnId="{B3270032-0BA4-4D03-85E8-13BDA12CF85B}">
      <dgm:prSet/>
      <dgm:spPr/>
      <dgm:t>
        <a:bodyPr/>
        <a:lstStyle/>
        <a:p>
          <a:endParaRPr lang="en-US"/>
        </a:p>
      </dgm:t>
    </dgm:pt>
    <dgm:pt modelId="{9CA66DD5-D52D-40F4-9F73-9989D4FC1985}" type="pres">
      <dgm:prSet presAssocID="{79C4A772-4200-4E92-AA21-4A2D4FAB6BF2}" presName="diagram" presStyleCnt="0">
        <dgm:presLayoutVars>
          <dgm:chPref val="1"/>
          <dgm:dir/>
          <dgm:animOne val="branch"/>
          <dgm:animLvl val="lvl"/>
          <dgm:resizeHandles val="exact"/>
        </dgm:presLayoutVars>
      </dgm:prSet>
      <dgm:spPr/>
    </dgm:pt>
    <dgm:pt modelId="{46EDF31F-72CD-4057-8090-09F74A5AFD61}" type="pres">
      <dgm:prSet presAssocID="{6C9649CB-5A32-41C6-B7FE-A1FD3DB5B678}" presName="root1" presStyleCnt="0"/>
      <dgm:spPr/>
    </dgm:pt>
    <dgm:pt modelId="{1A543D83-4476-46D1-9DD3-5F4818F7FC51}" type="pres">
      <dgm:prSet presAssocID="{6C9649CB-5A32-41C6-B7FE-A1FD3DB5B678}" presName="LevelOneTextNode" presStyleLbl="node0" presStyleIdx="0" presStyleCnt="1">
        <dgm:presLayoutVars>
          <dgm:chPref val="3"/>
        </dgm:presLayoutVars>
      </dgm:prSet>
      <dgm:spPr/>
    </dgm:pt>
    <dgm:pt modelId="{5F813CFF-9F24-4303-84B2-9922882C45A2}" type="pres">
      <dgm:prSet presAssocID="{6C9649CB-5A32-41C6-B7FE-A1FD3DB5B678}" presName="level2hierChild" presStyleCnt="0"/>
      <dgm:spPr/>
    </dgm:pt>
    <dgm:pt modelId="{7C9A961B-6170-4AAE-AD42-E50802BDEA27}" type="pres">
      <dgm:prSet presAssocID="{E1347662-04FA-4DDA-A52F-FB0D6284B921}" presName="conn2-1" presStyleLbl="parChTrans1D2" presStyleIdx="0" presStyleCnt="1"/>
      <dgm:spPr/>
    </dgm:pt>
    <dgm:pt modelId="{B94D8E38-FAA9-4F39-9164-716E97BAE86D}" type="pres">
      <dgm:prSet presAssocID="{E1347662-04FA-4DDA-A52F-FB0D6284B921}" presName="connTx" presStyleLbl="parChTrans1D2" presStyleIdx="0" presStyleCnt="1"/>
      <dgm:spPr/>
    </dgm:pt>
    <dgm:pt modelId="{9FB28D36-2853-43BE-9DF7-660D09AE8FAB}" type="pres">
      <dgm:prSet presAssocID="{2A49C566-4762-408C-86C4-D7C7ECBC45E7}" presName="root2" presStyleCnt="0"/>
      <dgm:spPr/>
    </dgm:pt>
    <dgm:pt modelId="{74B977AB-3945-4600-A84E-2D76CFC14E21}" type="pres">
      <dgm:prSet presAssocID="{2A49C566-4762-408C-86C4-D7C7ECBC45E7}" presName="LevelTwoTextNode" presStyleLbl="node2" presStyleIdx="0" presStyleCnt="1">
        <dgm:presLayoutVars>
          <dgm:chPref val="3"/>
        </dgm:presLayoutVars>
      </dgm:prSet>
      <dgm:spPr/>
    </dgm:pt>
    <dgm:pt modelId="{A30C0438-40B5-42CC-97FD-E0C18DD6B40F}" type="pres">
      <dgm:prSet presAssocID="{2A49C566-4762-408C-86C4-D7C7ECBC45E7}" presName="level3hierChild" presStyleCnt="0"/>
      <dgm:spPr/>
    </dgm:pt>
    <dgm:pt modelId="{5B60F91D-46D0-4FD3-B14D-3895A9D7AE44}" type="pres">
      <dgm:prSet presAssocID="{82295CB5-A55A-45D8-BF83-E92F8D59ED78}" presName="conn2-1" presStyleLbl="parChTrans1D3" presStyleIdx="0" presStyleCnt="3"/>
      <dgm:spPr/>
    </dgm:pt>
    <dgm:pt modelId="{0F8EA1DE-2501-4F4A-BF57-A3CD5F9E3235}" type="pres">
      <dgm:prSet presAssocID="{82295CB5-A55A-45D8-BF83-E92F8D59ED78}" presName="connTx" presStyleLbl="parChTrans1D3" presStyleIdx="0" presStyleCnt="3"/>
      <dgm:spPr/>
    </dgm:pt>
    <dgm:pt modelId="{56503276-BE06-4A0F-8EA6-403EDAC6F2CB}" type="pres">
      <dgm:prSet presAssocID="{969C1677-7BEB-41C8-8189-F4AF280B2846}" presName="root2" presStyleCnt="0"/>
      <dgm:spPr/>
    </dgm:pt>
    <dgm:pt modelId="{ADF9241C-E2DC-4DF1-B223-0AD37F28195E}" type="pres">
      <dgm:prSet presAssocID="{969C1677-7BEB-41C8-8189-F4AF280B2846}" presName="LevelTwoTextNode" presStyleLbl="node3" presStyleIdx="0" presStyleCnt="3">
        <dgm:presLayoutVars>
          <dgm:chPref val="3"/>
        </dgm:presLayoutVars>
      </dgm:prSet>
      <dgm:spPr/>
    </dgm:pt>
    <dgm:pt modelId="{D3E494DC-13AB-4FEC-A729-28C4335BB30B}" type="pres">
      <dgm:prSet presAssocID="{969C1677-7BEB-41C8-8189-F4AF280B2846}" presName="level3hierChild" presStyleCnt="0"/>
      <dgm:spPr/>
    </dgm:pt>
    <dgm:pt modelId="{595CFA5A-AFCF-4327-9B3F-88828166B736}" type="pres">
      <dgm:prSet presAssocID="{9965A45D-E23D-4913-A17C-8B9FF2484B42}" presName="conn2-1" presStyleLbl="parChTrans1D3" presStyleIdx="1" presStyleCnt="3"/>
      <dgm:spPr/>
    </dgm:pt>
    <dgm:pt modelId="{AF376488-9765-4F94-A0DD-D681A8C21C4D}" type="pres">
      <dgm:prSet presAssocID="{9965A45D-E23D-4913-A17C-8B9FF2484B42}" presName="connTx" presStyleLbl="parChTrans1D3" presStyleIdx="1" presStyleCnt="3"/>
      <dgm:spPr/>
    </dgm:pt>
    <dgm:pt modelId="{89C627C7-E24D-471F-BFE1-764036BF7396}" type="pres">
      <dgm:prSet presAssocID="{658AA574-DA5B-4BC1-9203-A93894147809}" presName="root2" presStyleCnt="0"/>
      <dgm:spPr/>
    </dgm:pt>
    <dgm:pt modelId="{4AD425FA-B3B6-4021-8C9D-3A08AAD98165}" type="pres">
      <dgm:prSet presAssocID="{658AA574-DA5B-4BC1-9203-A93894147809}" presName="LevelTwoTextNode" presStyleLbl="node3" presStyleIdx="1" presStyleCnt="3">
        <dgm:presLayoutVars>
          <dgm:chPref val="3"/>
        </dgm:presLayoutVars>
      </dgm:prSet>
      <dgm:spPr/>
    </dgm:pt>
    <dgm:pt modelId="{F282173A-6E7B-4066-B2A6-8343D1B4D759}" type="pres">
      <dgm:prSet presAssocID="{658AA574-DA5B-4BC1-9203-A93894147809}" presName="level3hierChild" presStyleCnt="0"/>
      <dgm:spPr/>
    </dgm:pt>
    <dgm:pt modelId="{849B0E4A-5315-4BEC-844F-A65182A8064B}" type="pres">
      <dgm:prSet presAssocID="{8F0FD316-6EB6-4600-9779-9C747670ADA9}" presName="conn2-1" presStyleLbl="parChTrans1D3" presStyleIdx="2" presStyleCnt="3"/>
      <dgm:spPr/>
    </dgm:pt>
    <dgm:pt modelId="{A903683F-4F1A-4BF7-882D-6F59B3323891}" type="pres">
      <dgm:prSet presAssocID="{8F0FD316-6EB6-4600-9779-9C747670ADA9}" presName="connTx" presStyleLbl="parChTrans1D3" presStyleIdx="2" presStyleCnt="3"/>
      <dgm:spPr/>
    </dgm:pt>
    <dgm:pt modelId="{C66815C8-BF6F-4808-8254-BBCFFB04114F}" type="pres">
      <dgm:prSet presAssocID="{36602270-BDB1-40FB-A08A-A863C592633C}" presName="root2" presStyleCnt="0"/>
      <dgm:spPr/>
    </dgm:pt>
    <dgm:pt modelId="{3F880193-ACB1-45D9-83B6-602BEBF4EE73}" type="pres">
      <dgm:prSet presAssocID="{36602270-BDB1-40FB-A08A-A863C592633C}" presName="LevelTwoTextNode" presStyleLbl="node3" presStyleIdx="2" presStyleCnt="3">
        <dgm:presLayoutVars>
          <dgm:chPref val="3"/>
        </dgm:presLayoutVars>
      </dgm:prSet>
      <dgm:spPr/>
    </dgm:pt>
    <dgm:pt modelId="{9622DD09-52DC-4412-A161-2E51F963A912}" type="pres">
      <dgm:prSet presAssocID="{36602270-BDB1-40FB-A08A-A863C592633C}" presName="level3hierChild" presStyleCnt="0"/>
      <dgm:spPr/>
    </dgm:pt>
  </dgm:ptLst>
  <dgm:cxnLst>
    <dgm:cxn modelId="{C31D0B1E-95C5-4978-BCE8-9B2ECAA90155}" type="presOf" srcId="{79C4A772-4200-4E92-AA21-4A2D4FAB6BF2}" destId="{9CA66DD5-D52D-40F4-9F73-9989D4FC1985}" srcOrd="0" destOrd="0" presId="urn:microsoft.com/office/officeart/2005/8/layout/hierarchy2"/>
    <dgm:cxn modelId="{75B9B020-9C90-4FE7-92B4-E1A95EE0E2A0}" type="presOf" srcId="{82295CB5-A55A-45D8-BF83-E92F8D59ED78}" destId="{5B60F91D-46D0-4FD3-B14D-3895A9D7AE44}" srcOrd="0" destOrd="0" presId="urn:microsoft.com/office/officeart/2005/8/layout/hierarchy2"/>
    <dgm:cxn modelId="{3DF35027-FD88-4DE2-AF14-265275B22B4B}" type="presOf" srcId="{2A49C566-4762-408C-86C4-D7C7ECBC45E7}" destId="{74B977AB-3945-4600-A84E-2D76CFC14E21}" srcOrd="0" destOrd="0" presId="urn:microsoft.com/office/officeart/2005/8/layout/hierarchy2"/>
    <dgm:cxn modelId="{7D64DC2D-1956-4B03-9645-EBD7F1ACD2E5}" srcId="{6C9649CB-5A32-41C6-B7FE-A1FD3DB5B678}" destId="{2A49C566-4762-408C-86C4-D7C7ECBC45E7}" srcOrd="0" destOrd="0" parTransId="{E1347662-04FA-4DDA-A52F-FB0D6284B921}" sibTransId="{9E165A41-E129-4EBB-ADCA-D5ABDBC48B55}"/>
    <dgm:cxn modelId="{B3270032-0BA4-4D03-85E8-13BDA12CF85B}" srcId="{2A49C566-4762-408C-86C4-D7C7ECBC45E7}" destId="{658AA574-DA5B-4BC1-9203-A93894147809}" srcOrd="1" destOrd="0" parTransId="{9965A45D-E23D-4913-A17C-8B9FF2484B42}" sibTransId="{46686456-9276-461D-903A-D1E3CABAE6BB}"/>
    <dgm:cxn modelId="{37D4585B-D8AF-4477-9FDC-E5C576790EA8}" type="presOf" srcId="{36602270-BDB1-40FB-A08A-A863C592633C}" destId="{3F880193-ACB1-45D9-83B6-602BEBF4EE73}" srcOrd="0" destOrd="0" presId="urn:microsoft.com/office/officeart/2005/8/layout/hierarchy2"/>
    <dgm:cxn modelId="{6EE17560-120D-4F68-89C5-5BBB687F2F14}" type="presOf" srcId="{658AA574-DA5B-4BC1-9203-A93894147809}" destId="{4AD425FA-B3B6-4021-8C9D-3A08AAD98165}" srcOrd="0" destOrd="0" presId="urn:microsoft.com/office/officeart/2005/8/layout/hierarchy2"/>
    <dgm:cxn modelId="{E4917E64-53D0-4FC3-805A-43A865FE8299}" type="presOf" srcId="{969C1677-7BEB-41C8-8189-F4AF280B2846}" destId="{ADF9241C-E2DC-4DF1-B223-0AD37F28195E}" srcOrd="0" destOrd="0" presId="urn:microsoft.com/office/officeart/2005/8/layout/hierarchy2"/>
    <dgm:cxn modelId="{4C07DE6A-6133-496C-B6AB-55988B3C6F97}" srcId="{2A49C566-4762-408C-86C4-D7C7ECBC45E7}" destId="{36602270-BDB1-40FB-A08A-A863C592633C}" srcOrd="2" destOrd="0" parTransId="{8F0FD316-6EB6-4600-9779-9C747670ADA9}" sibTransId="{0FE32120-861D-4A41-8F11-05E821FD56FF}"/>
    <dgm:cxn modelId="{3E48286D-8815-492A-9493-282C7DDE6D36}" srcId="{2A49C566-4762-408C-86C4-D7C7ECBC45E7}" destId="{969C1677-7BEB-41C8-8189-F4AF280B2846}" srcOrd="0" destOrd="0" parTransId="{82295CB5-A55A-45D8-BF83-E92F8D59ED78}" sibTransId="{6849FCE6-9404-4C2B-AB0C-C3B9EB28D136}"/>
    <dgm:cxn modelId="{EF658384-1774-462E-AC49-E555E4C05669}" type="presOf" srcId="{9965A45D-E23D-4913-A17C-8B9FF2484B42}" destId="{AF376488-9765-4F94-A0DD-D681A8C21C4D}" srcOrd="1" destOrd="0" presId="urn:microsoft.com/office/officeart/2005/8/layout/hierarchy2"/>
    <dgm:cxn modelId="{5F280E87-CF8F-46DD-AD1A-E6157D3F65C9}" type="presOf" srcId="{9965A45D-E23D-4913-A17C-8B9FF2484B42}" destId="{595CFA5A-AFCF-4327-9B3F-88828166B736}" srcOrd="0" destOrd="0" presId="urn:microsoft.com/office/officeart/2005/8/layout/hierarchy2"/>
    <dgm:cxn modelId="{D5942F8F-817D-4582-9083-E8F4546BAE9E}" type="presOf" srcId="{8F0FD316-6EB6-4600-9779-9C747670ADA9}" destId="{849B0E4A-5315-4BEC-844F-A65182A8064B}" srcOrd="0" destOrd="0" presId="urn:microsoft.com/office/officeart/2005/8/layout/hierarchy2"/>
    <dgm:cxn modelId="{F4B53D98-B578-46D6-942A-A67B370F9DC9}" srcId="{79C4A772-4200-4E92-AA21-4A2D4FAB6BF2}" destId="{6C9649CB-5A32-41C6-B7FE-A1FD3DB5B678}" srcOrd="0" destOrd="0" parTransId="{F5582BDD-ED13-419B-8300-BC970947A3C9}" sibTransId="{FB7720EB-6BA7-41A1-9C97-20B3DF7EF2B3}"/>
    <dgm:cxn modelId="{A25456AE-A880-461A-9F3B-CE7A8DD7806C}" type="presOf" srcId="{8F0FD316-6EB6-4600-9779-9C747670ADA9}" destId="{A903683F-4F1A-4BF7-882D-6F59B3323891}" srcOrd="1" destOrd="0" presId="urn:microsoft.com/office/officeart/2005/8/layout/hierarchy2"/>
    <dgm:cxn modelId="{EF135CB6-B02C-4BCA-B0FC-1207BB5BECB4}" type="presOf" srcId="{6C9649CB-5A32-41C6-B7FE-A1FD3DB5B678}" destId="{1A543D83-4476-46D1-9DD3-5F4818F7FC51}" srcOrd="0" destOrd="0" presId="urn:microsoft.com/office/officeart/2005/8/layout/hierarchy2"/>
    <dgm:cxn modelId="{13024DC8-E1EA-4879-8CE7-5DD9E4972716}" type="presOf" srcId="{E1347662-04FA-4DDA-A52F-FB0D6284B921}" destId="{7C9A961B-6170-4AAE-AD42-E50802BDEA27}" srcOrd="0" destOrd="0" presId="urn:microsoft.com/office/officeart/2005/8/layout/hierarchy2"/>
    <dgm:cxn modelId="{8FC662CE-0880-43A3-83D7-D785E526D572}" type="presOf" srcId="{82295CB5-A55A-45D8-BF83-E92F8D59ED78}" destId="{0F8EA1DE-2501-4F4A-BF57-A3CD5F9E3235}" srcOrd="1" destOrd="0" presId="urn:microsoft.com/office/officeart/2005/8/layout/hierarchy2"/>
    <dgm:cxn modelId="{C1F9F9E4-72E0-446D-ACFD-515D30B3466E}" type="presOf" srcId="{E1347662-04FA-4DDA-A52F-FB0D6284B921}" destId="{B94D8E38-FAA9-4F39-9164-716E97BAE86D}" srcOrd="1" destOrd="0" presId="urn:microsoft.com/office/officeart/2005/8/layout/hierarchy2"/>
    <dgm:cxn modelId="{9A68DC61-BC44-46A8-9120-60ACE04B5CFC}" type="presParOf" srcId="{9CA66DD5-D52D-40F4-9F73-9989D4FC1985}" destId="{46EDF31F-72CD-4057-8090-09F74A5AFD61}" srcOrd="0" destOrd="0" presId="urn:microsoft.com/office/officeart/2005/8/layout/hierarchy2"/>
    <dgm:cxn modelId="{6E6D6DD1-4BCB-49EB-821C-C257041AF9B0}" type="presParOf" srcId="{46EDF31F-72CD-4057-8090-09F74A5AFD61}" destId="{1A543D83-4476-46D1-9DD3-5F4818F7FC51}" srcOrd="0" destOrd="0" presId="urn:microsoft.com/office/officeart/2005/8/layout/hierarchy2"/>
    <dgm:cxn modelId="{165C4F7A-D0B9-4F50-A5FF-735B55F18EBF}" type="presParOf" srcId="{46EDF31F-72CD-4057-8090-09F74A5AFD61}" destId="{5F813CFF-9F24-4303-84B2-9922882C45A2}" srcOrd="1" destOrd="0" presId="urn:microsoft.com/office/officeart/2005/8/layout/hierarchy2"/>
    <dgm:cxn modelId="{30FF4D77-8406-485D-9E65-34F02BF515AB}" type="presParOf" srcId="{5F813CFF-9F24-4303-84B2-9922882C45A2}" destId="{7C9A961B-6170-4AAE-AD42-E50802BDEA27}" srcOrd="0" destOrd="0" presId="urn:microsoft.com/office/officeart/2005/8/layout/hierarchy2"/>
    <dgm:cxn modelId="{17E8D995-A331-4F13-8819-8DE0D9DA3E89}" type="presParOf" srcId="{7C9A961B-6170-4AAE-AD42-E50802BDEA27}" destId="{B94D8E38-FAA9-4F39-9164-716E97BAE86D}" srcOrd="0" destOrd="0" presId="urn:microsoft.com/office/officeart/2005/8/layout/hierarchy2"/>
    <dgm:cxn modelId="{A0AA10EF-ED1E-4625-8828-832CF48D2D56}" type="presParOf" srcId="{5F813CFF-9F24-4303-84B2-9922882C45A2}" destId="{9FB28D36-2853-43BE-9DF7-660D09AE8FAB}" srcOrd="1" destOrd="0" presId="urn:microsoft.com/office/officeart/2005/8/layout/hierarchy2"/>
    <dgm:cxn modelId="{D6AA0F46-72FD-4DE1-99CC-5AAA72893275}" type="presParOf" srcId="{9FB28D36-2853-43BE-9DF7-660D09AE8FAB}" destId="{74B977AB-3945-4600-A84E-2D76CFC14E21}" srcOrd="0" destOrd="0" presId="urn:microsoft.com/office/officeart/2005/8/layout/hierarchy2"/>
    <dgm:cxn modelId="{079681B0-FBA6-4060-82D2-FC3F7CAB9A73}" type="presParOf" srcId="{9FB28D36-2853-43BE-9DF7-660D09AE8FAB}" destId="{A30C0438-40B5-42CC-97FD-E0C18DD6B40F}" srcOrd="1" destOrd="0" presId="urn:microsoft.com/office/officeart/2005/8/layout/hierarchy2"/>
    <dgm:cxn modelId="{9595AFA5-0196-4AAA-B7B1-01026E9536F8}" type="presParOf" srcId="{A30C0438-40B5-42CC-97FD-E0C18DD6B40F}" destId="{5B60F91D-46D0-4FD3-B14D-3895A9D7AE44}" srcOrd="0" destOrd="0" presId="urn:microsoft.com/office/officeart/2005/8/layout/hierarchy2"/>
    <dgm:cxn modelId="{CA8D460F-05CF-49E6-9A4C-F0CACA9C928E}" type="presParOf" srcId="{5B60F91D-46D0-4FD3-B14D-3895A9D7AE44}" destId="{0F8EA1DE-2501-4F4A-BF57-A3CD5F9E3235}" srcOrd="0" destOrd="0" presId="urn:microsoft.com/office/officeart/2005/8/layout/hierarchy2"/>
    <dgm:cxn modelId="{ECA7C3A2-A52F-4E9C-88C3-F673AA2730EC}" type="presParOf" srcId="{A30C0438-40B5-42CC-97FD-E0C18DD6B40F}" destId="{56503276-BE06-4A0F-8EA6-403EDAC6F2CB}" srcOrd="1" destOrd="0" presId="urn:microsoft.com/office/officeart/2005/8/layout/hierarchy2"/>
    <dgm:cxn modelId="{E99559A0-D1DE-49E7-8E1F-2E319FCF4414}" type="presParOf" srcId="{56503276-BE06-4A0F-8EA6-403EDAC6F2CB}" destId="{ADF9241C-E2DC-4DF1-B223-0AD37F28195E}" srcOrd="0" destOrd="0" presId="urn:microsoft.com/office/officeart/2005/8/layout/hierarchy2"/>
    <dgm:cxn modelId="{43BFDEA7-B637-40E9-AF90-C7CD780A8BDE}" type="presParOf" srcId="{56503276-BE06-4A0F-8EA6-403EDAC6F2CB}" destId="{D3E494DC-13AB-4FEC-A729-28C4335BB30B}" srcOrd="1" destOrd="0" presId="urn:microsoft.com/office/officeart/2005/8/layout/hierarchy2"/>
    <dgm:cxn modelId="{EF140AC4-B976-4383-8707-2F8B3DCB2FD7}" type="presParOf" srcId="{A30C0438-40B5-42CC-97FD-E0C18DD6B40F}" destId="{595CFA5A-AFCF-4327-9B3F-88828166B736}" srcOrd="2" destOrd="0" presId="urn:microsoft.com/office/officeart/2005/8/layout/hierarchy2"/>
    <dgm:cxn modelId="{311D454E-ED05-4F63-9819-50EBCD605910}" type="presParOf" srcId="{595CFA5A-AFCF-4327-9B3F-88828166B736}" destId="{AF376488-9765-4F94-A0DD-D681A8C21C4D}" srcOrd="0" destOrd="0" presId="urn:microsoft.com/office/officeart/2005/8/layout/hierarchy2"/>
    <dgm:cxn modelId="{9B11D86D-0441-401F-A39E-FBAB873A2C08}" type="presParOf" srcId="{A30C0438-40B5-42CC-97FD-E0C18DD6B40F}" destId="{89C627C7-E24D-471F-BFE1-764036BF7396}" srcOrd="3" destOrd="0" presId="urn:microsoft.com/office/officeart/2005/8/layout/hierarchy2"/>
    <dgm:cxn modelId="{4B8AEDFF-1B93-4209-B2AC-28D2CF74C0B9}" type="presParOf" srcId="{89C627C7-E24D-471F-BFE1-764036BF7396}" destId="{4AD425FA-B3B6-4021-8C9D-3A08AAD98165}" srcOrd="0" destOrd="0" presId="urn:microsoft.com/office/officeart/2005/8/layout/hierarchy2"/>
    <dgm:cxn modelId="{86AFD251-E393-43E7-9EC0-A626AE0D45E9}" type="presParOf" srcId="{89C627C7-E24D-471F-BFE1-764036BF7396}" destId="{F282173A-6E7B-4066-B2A6-8343D1B4D759}" srcOrd="1" destOrd="0" presId="urn:microsoft.com/office/officeart/2005/8/layout/hierarchy2"/>
    <dgm:cxn modelId="{60A7430A-A1C4-4F85-B8C5-955A90DF89B3}" type="presParOf" srcId="{A30C0438-40B5-42CC-97FD-E0C18DD6B40F}" destId="{849B0E4A-5315-4BEC-844F-A65182A8064B}" srcOrd="4" destOrd="0" presId="urn:microsoft.com/office/officeart/2005/8/layout/hierarchy2"/>
    <dgm:cxn modelId="{6783ABF8-4877-4605-9D86-0C0A812191E2}" type="presParOf" srcId="{849B0E4A-5315-4BEC-844F-A65182A8064B}" destId="{A903683F-4F1A-4BF7-882D-6F59B3323891}" srcOrd="0" destOrd="0" presId="urn:microsoft.com/office/officeart/2005/8/layout/hierarchy2"/>
    <dgm:cxn modelId="{6BDB3A42-9211-45A0-97E3-2D7BFC9886B8}" type="presParOf" srcId="{A30C0438-40B5-42CC-97FD-E0C18DD6B40F}" destId="{C66815C8-BF6F-4808-8254-BBCFFB04114F}" srcOrd="5" destOrd="0" presId="urn:microsoft.com/office/officeart/2005/8/layout/hierarchy2"/>
    <dgm:cxn modelId="{F4E8BCED-AFC1-4CBD-AE93-3FD9E32C72B7}" type="presParOf" srcId="{C66815C8-BF6F-4808-8254-BBCFFB04114F}" destId="{3F880193-ACB1-45D9-83B6-602BEBF4EE73}" srcOrd="0" destOrd="0" presId="urn:microsoft.com/office/officeart/2005/8/layout/hierarchy2"/>
    <dgm:cxn modelId="{6118AFA9-9391-477B-8833-1F5B9711CF85}" type="presParOf" srcId="{C66815C8-BF6F-4808-8254-BBCFFB04114F}" destId="{9622DD09-52DC-4412-A161-2E51F963A91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EC927F-3236-4791-B469-A383749A78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9A48D50-C849-44DA-973F-96C4960220CA}">
      <dgm:prSet phldrT="[Text]"/>
      <dgm:spPr/>
      <dgm:t>
        <a:bodyPr/>
        <a:lstStyle/>
        <a:p>
          <a:r>
            <a:rPr lang="en-US" b="0" dirty="0"/>
            <a:t>Overview of PDCM </a:t>
          </a:r>
        </a:p>
      </dgm:t>
    </dgm:pt>
    <dgm:pt modelId="{69BE2C52-1103-4515-BD4E-256067802BBD}" type="parTrans" cxnId="{FD3200C1-4965-49BB-BA3C-996A646D1ED3}">
      <dgm:prSet/>
      <dgm:spPr/>
      <dgm:t>
        <a:bodyPr/>
        <a:lstStyle/>
        <a:p>
          <a:endParaRPr lang="en-US"/>
        </a:p>
      </dgm:t>
    </dgm:pt>
    <dgm:pt modelId="{45FFB4C3-0A71-4834-8985-2F543C5AB6CC}" type="sibTrans" cxnId="{FD3200C1-4965-49BB-BA3C-996A646D1ED3}">
      <dgm:prSet/>
      <dgm:spPr/>
      <dgm:t>
        <a:bodyPr/>
        <a:lstStyle/>
        <a:p>
          <a:endParaRPr lang="en-US"/>
        </a:p>
      </dgm:t>
    </dgm:pt>
    <dgm:pt modelId="{A34ECC7E-0F4C-4DDF-89CD-B201FC70096C}">
      <dgm:prSet phldrT="[Text]" custT="1"/>
      <dgm:spPr/>
      <dgm:t>
        <a:bodyPr/>
        <a:lstStyle/>
        <a:p>
          <a:r>
            <a:rPr lang="en-US" sz="2900" b="1" kern="1200" dirty="0">
              <a:solidFill>
                <a:schemeClr val="accent5">
                  <a:lumMod val="10000"/>
                </a:schemeClr>
              </a:solidFill>
              <a:latin typeface="Calibri" panose="020F0502020204030204"/>
              <a:ea typeface="+mn-ea"/>
              <a:cs typeface="+mn-cs"/>
            </a:rPr>
            <a:t>Eligibility</a:t>
          </a:r>
          <a:r>
            <a:rPr lang="en-US" sz="2900" b="0" kern="1200" dirty="0">
              <a:solidFill>
                <a:schemeClr val="accent5">
                  <a:lumMod val="10000"/>
                </a:schemeClr>
              </a:solidFill>
            </a:rPr>
            <a:t> </a:t>
          </a:r>
        </a:p>
      </dgm:t>
    </dgm:pt>
    <dgm:pt modelId="{DF7779A8-0C43-4ACC-A1AF-93F35BB40976}" type="parTrans" cxnId="{10FA0415-3948-4995-9AF5-EEC9F1711BE4}">
      <dgm:prSet/>
      <dgm:spPr/>
      <dgm:t>
        <a:bodyPr/>
        <a:lstStyle/>
        <a:p>
          <a:endParaRPr lang="en-US"/>
        </a:p>
      </dgm:t>
    </dgm:pt>
    <dgm:pt modelId="{D4DEC08B-BDB8-4596-93C9-B0BA6712F8CC}" type="sibTrans" cxnId="{10FA0415-3948-4995-9AF5-EEC9F1711BE4}">
      <dgm:prSet/>
      <dgm:spPr/>
      <dgm:t>
        <a:bodyPr/>
        <a:lstStyle/>
        <a:p>
          <a:endParaRPr lang="en-US"/>
        </a:p>
      </dgm:t>
    </dgm:pt>
    <dgm:pt modelId="{17D26EAD-2F40-42BB-B952-96F8C80C6F32}">
      <dgm:prSet phldrT="[Text]" custT="1"/>
      <dgm:spPr/>
      <dgm: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PDCM Codes </a:t>
          </a:r>
        </a:p>
      </dgm:t>
    </dgm:pt>
    <dgm:pt modelId="{AF8A6D77-CE26-4093-B587-57CE1F2F02E5}" type="parTrans" cxnId="{D4358EAF-3C7E-4F3F-92BC-BFFBEA561051}">
      <dgm:prSet/>
      <dgm:spPr/>
      <dgm:t>
        <a:bodyPr/>
        <a:lstStyle/>
        <a:p>
          <a:endParaRPr lang="en-US"/>
        </a:p>
      </dgm:t>
    </dgm:pt>
    <dgm:pt modelId="{C69127B9-E918-42D4-A955-318136A83BAA}" type="sibTrans" cxnId="{D4358EAF-3C7E-4F3F-92BC-BFFBEA561051}">
      <dgm:prSet/>
      <dgm:spPr/>
      <dgm:t>
        <a:bodyPr/>
        <a:lstStyle/>
        <a:p>
          <a:endParaRPr lang="en-US"/>
        </a:p>
      </dgm:t>
    </dgm:pt>
    <dgm:pt modelId="{7C231AE8-10E8-45E5-BD89-FD73F6042D92}">
      <dgm:prSet custT="1"/>
      <dgm:spPr/>
      <dgm:t>
        <a:bodyPr/>
        <a:lstStyle/>
        <a:p>
          <a:r>
            <a:rPr lang="en-US" sz="2800" b="0" kern="1200" dirty="0">
              <a:solidFill>
                <a:srgbClr val="797979">
                  <a:hueOff val="0"/>
                  <a:satOff val="0"/>
                  <a:lumOff val="0"/>
                  <a:alphaOff val="0"/>
                </a:srgbClr>
              </a:solidFill>
              <a:latin typeface="Calibri" panose="020F0502020204030204"/>
              <a:ea typeface="+mn-ea"/>
              <a:cs typeface="+mn-cs"/>
            </a:rPr>
            <a:t>Training &amp; Wrap Up </a:t>
          </a:r>
        </a:p>
      </dgm:t>
    </dgm:pt>
    <dgm:pt modelId="{7CCC5F40-9D6D-4FF7-A8A6-D64C27ACEFA3}" type="parTrans" cxnId="{B9712177-918C-47B3-B0D0-3EFCB01EAD16}">
      <dgm:prSet/>
      <dgm:spPr/>
      <dgm:t>
        <a:bodyPr/>
        <a:lstStyle/>
        <a:p>
          <a:endParaRPr lang="en-US"/>
        </a:p>
      </dgm:t>
    </dgm:pt>
    <dgm:pt modelId="{83D8DF9C-0966-4A4E-9F59-8D9670D3D585}" type="sibTrans" cxnId="{B9712177-918C-47B3-B0D0-3EFCB01EAD16}">
      <dgm:prSet/>
      <dgm:spPr/>
      <dgm:t>
        <a:bodyPr/>
        <a:lstStyle/>
        <a:p>
          <a:endParaRPr lang="en-US"/>
        </a:p>
      </dgm:t>
    </dgm:pt>
    <dgm:pt modelId="{2D331907-D499-4CD3-9A4B-43B27C16D102}">
      <dgm:prSet custT="1"/>
      <dgm:spPr/>
      <dgm:t>
        <a:bodyPr/>
        <a:lstStyle/>
        <a:p>
          <a:r>
            <a:rPr lang="en-US" sz="2800" b="0" kern="1200" dirty="0">
              <a:solidFill>
                <a:srgbClr val="797979">
                  <a:hueOff val="0"/>
                  <a:satOff val="0"/>
                  <a:lumOff val="0"/>
                  <a:alphaOff val="0"/>
                </a:srgbClr>
              </a:solidFill>
              <a:latin typeface="Calibri" panose="020F0502020204030204"/>
              <a:ea typeface="+mn-ea"/>
              <a:cs typeface="+mn-cs"/>
            </a:rPr>
            <a:t>Billing</a:t>
          </a:r>
          <a:r>
            <a:rPr lang="en-US" sz="2800" b="1" kern="1200" dirty="0">
              <a:solidFill>
                <a:schemeClr val="accent5">
                  <a:lumMod val="10000"/>
                </a:schemeClr>
              </a:solidFill>
            </a:rPr>
            <a:t> </a:t>
          </a:r>
          <a:r>
            <a:rPr lang="en-US" sz="2800" b="0" kern="1200" dirty="0">
              <a:solidFill>
                <a:srgbClr val="797979">
                  <a:hueOff val="0"/>
                  <a:satOff val="0"/>
                  <a:lumOff val="0"/>
                  <a:alphaOff val="0"/>
                </a:srgbClr>
              </a:solidFill>
              <a:latin typeface="Calibri" panose="020F0502020204030204"/>
              <a:ea typeface="+mn-ea"/>
              <a:cs typeface="+mn-cs"/>
            </a:rPr>
            <a:t>Resources</a:t>
          </a:r>
        </a:p>
      </dgm:t>
    </dgm:pt>
    <dgm:pt modelId="{1A8CD16B-240B-4052-A81D-205E4F4882C7}" type="parTrans" cxnId="{2D5A5D65-38D2-4F13-9128-69B037271ADF}">
      <dgm:prSet/>
      <dgm:spPr/>
      <dgm:t>
        <a:bodyPr/>
        <a:lstStyle/>
        <a:p>
          <a:endParaRPr lang="en-US"/>
        </a:p>
      </dgm:t>
    </dgm:pt>
    <dgm:pt modelId="{D5FE0D59-B4FA-4B2F-9E5E-A2E5EFFF9F56}" type="sibTrans" cxnId="{2D5A5D65-38D2-4F13-9128-69B037271ADF}">
      <dgm:prSet/>
      <dgm:spPr/>
      <dgm:t>
        <a:bodyPr/>
        <a:lstStyle/>
        <a:p>
          <a:endParaRPr lang="en-US"/>
        </a:p>
      </dgm:t>
    </dgm:pt>
    <dgm:pt modelId="{1F2DC77D-0E91-4C4E-A768-D1A3435F4980}" type="pres">
      <dgm:prSet presAssocID="{C3EC927F-3236-4791-B469-A383749A7891}" presName="hierChild1" presStyleCnt="0">
        <dgm:presLayoutVars>
          <dgm:chPref val="1"/>
          <dgm:dir/>
          <dgm:animOne val="branch"/>
          <dgm:animLvl val="lvl"/>
          <dgm:resizeHandles/>
        </dgm:presLayoutVars>
      </dgm:prSet>
      <dgm:spPr/>
    </dgm:pt>
    <dgm:pt modelId="{324EBE83-FADB-44DA-88C5-C86B1617A418}" type="pres">
      <dgm:prSet presAssocID="{D9A48D50-C849-44DA-973F-96C4960220CA}" presName="hierRoot1" presStyleCnt="0"/>
      <dgm:spPr/>
    </dgm:pt>
    <dgm:pt modelId="{49F3187B-0BE7-4960-8684-1323B2353C8C}" type="pres">
      <dgm:prSet presAssocID="{D9A48D50-C849-44DA-973F-96C4960220CA}" presName="composite" presStyleCnt="0"/>
      <dgm:spPr/>
    </dgm:pt>
    <dgm:pt modelId="{E8BA4412-86E4-4516-98D9-DC4E639E86F4}" type="pres">
      <dgm:prSet presAssocID="{D9A48D50-C849-44DA-973F-96C4960220CA}" presName="background" presStyleLbl="node0" presStyleIdx="0" presStyleCnt="5"/>
      <dgm:spPr/>
    </dgm:pt>
    <dgm:pt modelId="{CE16EED3-DDCF-4B7D-95A9-60DCC56D9611}" type="pres">
      <dgm:prSet presAssocID="{D9A48D50-C849-44DA-973F-96C4960220CA}" presName="text" presStyleLbl="fgAcc0" presStyleIdx="0" presStyleCnt="5">
        <dgm:presLayoutVars>
          <dgm:chPref val="3"/>
        </dgm:presLayoutVars>
      </dgm:prSet>
      <dgm:spPr/>
    </dgm:pt>
    <dgm:pt modelId="{0E665E0A-10EC-4EFF-B4E6-4261E230D940}" type="pres">
      <dgm:prSet presAssocID="{D9A48D50-C849-44DA-973F-96C4960220CA}" presName="hierChild2" presStyleCnt="0"/>
      <dgm:spPr/>
    </dgm:pt>
    <dgm:pt modelId="{5A4F6E09-CA50-4766-8970-E3247F23D9E8}" type="pres">
      <dgm:prSet presAssocID="{A34ECC7E-0F4C-4DDF-89CD-B201FC70096C}" presName="hierRoot1" presStyleCnt="0"/>
      <dgm:spPr/>
    </dgm:pt>
    <dgm:pt modelId="{792F342D-6EA2-42C1-9FCC-DA9286E7C06D}" type="pres">
      <dgm:prSet presAssocID="{A34ECC7E-0F4C-4DDF-89CD-B201FC70096C}" presName="composite" presStyleCnt="0"/>
      <dgm:spPr/>
    </dgm:pt>
    <dgm:pt modelId="{76C61852-3053-4A48-A1D4-A8B4229C47E6}" type="pres">
      <dgm:prSet presAssocID="{A34ECC7E-0F4C-4DDF-89CD-B201FC70096C}" presName="background" presStyleLbl="node0" presStyleIdx="1" presStyleCnt="5"/>
      <dgm:spPr/>
    </dgm:pt>
    <dgm:pt modelId="{06CF6B2A-B87E-40F5-B6A5-94E320103344}" type="pres">
      <dgm:prSet presAssocID="{A34ECC7E-0F4C-4DDF-89CD-B201FC70096C}" presName="text" presStyleLbl="fgAcc0" presStyleIdx="1" presStyleCnt="5">
        <dgm:presLayoutVars>
          <dgm:chPref val="3"/>
        </dgm:presLayoutVars>
      </dgm:prSet>
      <dgm:spPr/>
    </dgm:pt>
    <dgm:pt modelId="{4BCE8A0B-9008-426D-A8B3-E7AD6B8C3619}" type="pres">
      <dgm:prSet presAssocID="{A34ECC7E-0F4C-4DDF-89CD-B201FC70096C}" presName="hierChild2" presStyleCnt="0"/>
      <dgm:spPr/>
    </dgm:pt>
    <dgm:pt modelId="{4897C998-A212-4EE8-9F94-0B701E17A28E}" type="pres">
      <dgm:prSet presAssocID="{17D26EAD-2F40-42BB-B952-96F8C80C6F32}" presName="hierRoot1" presStyleCnt="0"/>
      <dgm:spPr/>
    </dgm:pt>
    <dgm:pt modelId="{7C2DCDB1-4568-42AC-98C1-0236A9D45898}" type="pres">
      <dgm:prSet presAssocID="{17D26EAD-2F40-42BB-B952-96F8C80C6F32}" presName="composite" presStyleCnt="0"/>
      <dgm:spPr/>
    </dgm:pt>
    <dgm:pt modelId="{38021416-2DCD-420C-A5EC-A9A2CDCB395B}" type="pres">
      <dgm:prSet presAssocID="{17D26EAD-2F40-42BB-B952-96F8C80C6F32}" presName="background" presStyleLbl="node0" presStyleIdx="2" presStyleCnt="5"/>
      <dgm:spPr/>
    </dgm:pt>
    <dgm:pt modelId="{814F5B5A-2CB2-4405-ABD8-E3A49CBED569}" type="pres">
      <dgm:prSet presAssocID="{17D26EAD-2F40-42BB-B952-96F8C80C6F32}" presName="text" presStyleLbl="fgAcc0" presStyleIdx="2" presStyleCnt="5">
        <dgm:presLayoutVars>
          <dgm:chPref val="3"/>
        </dgm:presLayoutVars>
      </dgm:prSet>
      <dgm:spPr/>
    </dgm:pt>
    <dgm:pt modelId="{D244F245-130A-4A3E-8D7D-35B68F2166CB}" type="pres">
      <dgm:prSet presAssocID="{17D26EAD-2F40-42BB-B952-96F8C80C6F32}" presName="hierChild2" presStyleCnt="0"/>
      <dgm:spPr/>
    </dgm:pt>
    <dgm:pt modelId="{8560BB0F-372E-41E5-B51D-5E83722EDE1E}" type="pres">
      <dgm:prSet presAssocID="{2D331907-D499-4CD3-9A4B-43B27C16D102}" presName="hierRoot1" presStyleCnt="0"/>
      <dgm:spPr/>
    </dgm:pt>
    <dgm:pt modelId="{2521B064-8E62-4710-9E39-A8839467B8B1}" type="pres">
      <dgm:prSet presAssocID="{2D331907-D499-4CD3-9A4B-43B27C16D102}" presName="composite" presStyleCnt="0"/>
      <dgm:spPr/>
    </dgm:pt>
    <dgm:pt modelId="{0DC51221-53CA-432D-B5B2-87965C3C78CF}" type="pres">
      <dgm:prSet presAssocID="{2D331907-D499-4CD3-9A4B-43B27C16D102}" presName="background" presStyleLbl="node0" presStyleIdx="3" presStyleCnt="5"/>
      <dgm:spPr/>
    </dgm:pt>
    <dgm:pt modelId="{D00DF57E-5417-4CB9-9709-AF5AF8DC5919}" type="pres">
      <dgm:prSet presAssocID="{2D331907-D499-4CD3-9A4B-43B27C16D102}" presName="text" presStyleLbl="fgAcc0" presStyleIdx="3" presStyleCnt="5">
        <dgm:presLayoutVars>
          <dgm:chPref val="3"/>
        </dgm:presLayoutVars>
      </dgm:prSet>
      <dgm:spPr/>
    </dgm:pt>
    <dgm:pt modelId="{2E81EC14-5A51-45C0-B1B7-C4B1420D0224}" type="pres">
      <dgm:prSet presAssocID="{2D331907-D499-4CD3-9A4B-43B27C16D102}" presName="hierChild2" presStyleCnt="0"/>
      <dgm:spPr/>
    </dgm:pt>
    <dgm:pt modelId="{75FB0A77-E485-42C4-AD5B-EBCF0B4251A4}" type="pres">
      <dgm:prSet presAssocID="{7C231AE8-10E8-45E5-BD89-FD73F6042D92}" presName="hierRoot1" presStyleCnt="0"/>
      <dgm:spPr/>
    </dgm:pt>
    <dgm:pt modelId="{1142A767-1738-4308-97C1-3B2717794223}" type="pres">
      <dgm:prSet presAssocID="{7C231AE8-10E8-45E5-BD89-FD73F6042D92}" presName="composite" presStyleCnt="0"/>
      <dgm:spPr/>
    </dgm:pt>
    <dgm:pt modelId="{644AB4CC-FBAF-43B2-9EBC-D49C2AADF6FA}" type="pres">
      <dgm:prSet presAssocID="{7C231AE8-10E8-45E5-BD89-FD73F6042D92}" presName="background" presStyleLbl="node0" presStyleIdx="4" presStyleCnt="5"/>
      <dgm:spPr/>
    </dgm:pt>
    <dgm:pt modelId="{2C605B61-4B12-4EBF-8D85-7DE8F34ACC08}" type="pres">
      <dgm:prSet presAssocID="{7C231AE8-10E8-45E5-BD89-FD73F6042D92}" presName="text" presStyleLbl="fgAcc0" presStyleIdx="4" presStyleCnt="5">
        <dgm:presLayoutVars>
          <dgm:chPref val="3"/>
        </dgm:presLayoutVars>
      </dgm:prSet>
      <dgm:spPr/>
    </dgm:pt>
    <dgm:pt modelId="{310CCB00-4EDF-470F-82A4-081BC6D9F9CE}" type="pres">
      <dgm:prSet presAssocID="{7C231AE8-10E8-45E5-BD89-FD73F6042D92}" presName="hierChild2" presStyleCnt="0"/>
      <dgm:spPr/>
    </dgm:pt>
  </dgm:ptLst>
  <dgm:cxnLst>
    <dgm:cxn modelId="{10FA0415-3948-4995-9AF5-EEC9F1711BE4}" srcId="{C3EC927F-3236-4791-B469-A383749A7891}" destId="{A34ECC7E-0F4C-4DDF-89CD-B201FC70096C}" srcOrd="1" destOrd="0" parTransId="{DF7779A8-0C43-4ACC-A1AF-93F35BB40976}" sibTransId="{D4DEC08B-BDB8-4596-93C9-B0BA6712F8CC}"/>
    <dgm:cxn modelId="{F690C53F-B4E4-4B49-B153-7C27FC929C39}" type="presOf" srcId="{17D26EAD-2F40-42BB-B952-96F8C80C6F32}" destId="{814F5B5A-2CB2-4405-ABD8-E3A49CBED569}" srcOrd="0" destOrd="0" presId="urn:microsoft.com/office/officeart/2005/8/layout/hierarchy1"/>
    <dgm:cxn modelId="{2D5A5D65-38D2-4F13-9128-69B037271ADF}" srcId="{C3EC927F-3236-4791-B469-A383749A7891}" destId="{2D331907-D499-4CD3-9A4B-43B27C16D102}" srcOrd="3" destOrd="0" parTransId="{1A8CD16B-240B-4052-A81D-205E4F4882C7}" sibTransId="{D5FE0D59-B4FA-4B2F-9E5E-A2E5EFFF9F56}"/>
    <dgm:cxn modelId="{B9712177-918C-47B3-B0D0-3EFCB01EAD16}" srcId="{C3EC927F-3236-4791-B469-A383749A7891}" destId="{7C231AE8-10E8-45E5-BD89-FD73F6042D92}" srcOrd="4" destOrd="0" parTransId="{7CCC5F40-9D6D-4FF7-A8A6-D64C27ACEFA3}" sibTransId="{83D8DF9C-0966-4A4E-9F59-8D9670D3D585}"/>
    <dgm:cxn modelId="{9573FE7C-5E09-42AB-BC1F-3BB3AF037F1F}" type="presOf" srcId="{7C231AE8-10E8-45E5-BD89-FD73F6042D92}" destId="{2C605B61-4B12-4EBF-8D85-7DE8F34ACC08}" srcOrd="0" destOrd="0" presId="urn:microsoft.com/office/officeart/2005/8/layout/hierarchy1"/>
    <dgm:cxn modelId="{6EF21587-82BA-4F1A-A046-44CB40353472}" type="presOf" srcId="{A34ECC7E-0F4C-4DDF-89CD-B201FC70096C}" destId="{06CF6B2A-B87E-40F5-B6A5-94E320103344}" srcOrd="0" destOrd="0" presId="urn:microsoft.com/office/officeart/2005/8/layout/hierarchy1"/>
    <dgm:cxn modelId="{D4358EAF-3C7E-4F3F-92BC-BFFBEA561051}" srcId="{C3EC927F-3236-4791-B469-A383749A7891}" destId="{17D26EAD-2F40-42BB-B952-96F8C80C6F32}" srcOrd="2" destOrd="0" parTransId="{AF8A6D77-CE26-4093-B587-57CE1F2F02E5}" sibTransId="{C69127B9-E918-42D4-A955-318136A83BAA}"/>
    <dgm:cxn modelId="{01CC99B6-2597-4ED1-995A-27E0A331D015}" type="presOf" srcId="{C3EC927F-3236-4791-B469-A383749A7891}" destId="{1F2DC77D-0E91-4C4E-A768-D1A3435F4980}" srcOrd="0" destOrd="0" presId="urn:microsoft.com/office/officeart/2005/8/layout/hierarchy1"/>
    <dgm:cxn modelId="{FD3200C1-4965-49BB-BA3C-996A646D1ED3}" srcId="{C3EC927F-3236-4791-B469-A383749A7891}" destId="{D9A48D50-C849-44DA-973F-96C4960220CA}" srcOrd="0" destOrd="0" parTransId="{69BE2C52-1103-4515-BD4E-256067802BBD}" sibTransId="{45FFB4C3-0A71-4834-8985-2F543C5AB6CC}"/>
    <dgm:cxn modelId="{D78695F6-0E75-44A0-A9E9-C89C27BB2A73}" type="presOf" srcId="{2D331907-D499-4CD3-9A4B-43B27C16D102}" destId="{D00DF57E-5417-4CB9-9709-AF5AF8DC5919}" srcOrd="0" destOrd="0" presId="urn:microsoft.com/office/officeart/2005/8/layout/hierarchy1"/>
    <dgm:cxn modelId="{E615FDF7-8D17-480E-8A1F-25C7E1CADFC1}" type="presOf" srcId="{D9A48D50-C849-44DA-973F-96C4960220CA}" destId="{CE16EED3-DDCF-4B7D-95A9-60DCC56D9611}" srcOrd="0" destOrd="0" presId="urn:microsoft.com/office/officeart/2005/8/layout/hierarchy1"/>
    <dgm:cxn modelId="{887A11B6-C36C-4B2E-B043-34AB21E3836D}" type="presParOf" srcId="{1F2DC77D-0E91-4C4E-A768-D1A3435F4980}" destId="{324EBE83-FADB-44DA-88C5-C86B1617A418}" srcOrd="0" destOrd="0" presId="urn:microsoft.com/office/officeart/2005/8/layout/hierarchy1"/>
    <dgm:cxn modelId="{390B2F8F-F733-424A-9EB3-EBF6180C162A}" type="presParOf" srcId="{324EBE83-FADB-44DA-88C5-C86B1617A418}" destId="{49F3187B-0BE7-4960-8684-1323B2353C8C}" srcOrd="0" destOrd="0" presId="urn:microsoft.com/office/officeart/2005/8/layout/hierarchy1"/>
    <dgm:cxn modelId="{89C1D676-3B8A-4F89-B5D1-DCAADC86A969}" type="presParOf" srcId="{49F3187B-0BE7-4960-8684-1323B2353C8C}" destId="{E8BA4412-86E4-4516-98D9-DC4E639E86F4}" srcOrd="0" destOrd="0" presId="urn:microsoft.com/office/officeart/2005/8/layout/hierarchy1"/>
    <dgm:cxn modelId="{0A3EB960-28B8-4EC2-9488-D36D67775B6E}" type="presParOf" srcId="{49F3187B-0BE7-4960-8684-1323B2353C8C}" destId="{CE16EED3-DDCF-4B7D-95A9-60DCC56D9611}" srcOrd="1" destOrd="0" presId="urn:microsoft.com/office/officeart/2005/8/layout/hierarchy1"/>
    <dgm:cxn modelId="{9CB24C38-650D-4E67-8D8A-B2D02B2BC42F}" type="presParOf" srcId="{324EBE83-FADB-44DA-88C5-C86B1617A418}" destId="{0E665E0A-10EC-4EFF-B4E6-4261E230D940}" srcOrd="1" destOrd="0" presId="urn:microsoft.com/office/officeart/2005/8/layout/hierarchy1"/>
    <dgm:cxn modelId="{68724636-D75A-416D-8BFD-9BFD33019D34}" type="presParOf" srcId="{1F2DC77D-0E91-4C4E-A768-D1A3435F4980}" destId="{5A4F6E09-CA50-4766-8970-E3247F23D9E8}" srcOrd="1" destOrd="0" presId="urn:microsoft.com/office/officeart/2005/8/layout/hierarchy1"/>
    <dgm:cxn modelId="{CBFECF64-75F1-4497-923F-8C0437A51609}" type="presParOf" srcId="{5A4F6E09-CA50-4766-8970-E3247F23D9E8}" destId="{792F342D-6EA2-42C1-9FCC-DA9286E7C06D}" srcOrd="0" destOrd="0" presId="urn:microsoft.com/office/officeart/2005/8/layout/hierarchy1"/>
    <dgm:cxn modelId="{D3E9AF79-C148-416C-913E-0B86CB2A66CB}" type="presParOf" srcId="{792F342D-6EA2-42C1-9FCC-DA9286E7C06D}" destId="{76C61852-3053-4A48-A1D4-A8B4229C47E6}" srcOrd="0" destOrd="0" presId="urn:microsoft.com/office/officeart/2005/8/layout/hierarchy1"/>
    <dgm:cxn modelId="{147DAD30-09E0-41E3-8492-BDA00F74891C}" type="presParOf" srcId="{792F342D-6EA2-42C1-9FCC-DA9286E7C06D}" destId="{06CF6B2A-B87E-40F5-B6A5-94E320103344}" srcOrd="1" destOrd="0" presId="urn:microsoft.com/office/officeart/2005/8/layout/hierarchy1"/>
    <dgm:cxn modelId="{33E18DC6-69AE-472A-BF41-AE22618D7D8D}" type="presParOf" srcId="{5A4F6E09-CA50-4766-8970-E3247F23D9E8}" destId="{4BCE8A0B-9008-426D-A8B3-E7AD6B8C3619}" srcOrd="1" destOrd="0" presId="urn:microsoft.com/office/officeart/2005/8/layout/hierarchy1"/>
    <dgm:cxn modelId="{1AB64521-A05B-4EC7-92F4-E841F89CEE23}" type="presParOf" srcId="{1F2DC77D-0E91-4C4E-A768-D1A3435F4980}" destId="{4897C998-A212-4EE8-9F94-0B701E17A28E}" srcOrd="2" destOrd="0" presId="urn:microsoft.com/office/officeart/2005/8/layout/hierarchy1"/>
    <dgm:cxn modelId="{1FC79F80-4953-4A94-ABC0-1C1CAFC44CB8}" type="presParOf" srcId="{4897C998-A212-4EE8-9F94-0B701E17A28E}" destId="{7C2DCDB1-4568-42AC-98C1-0236A9D45898}" srcOrd="0" destOrd="0" presId="urn:microsoft.com/office/officeart/2005/8/layout/hierarchy1"/>
    <dgm:cxn modelId="{6ED1878D-6318-40AB-BF2E-C3AC9A2AF44B}" type="presParOf" srcId="{7C2DCDB1-4568-42AC-98C1-0236A9D45898}" destId="{38021416-2DCD-420C-A5EC-A9A2CDCB395B}" srcOrd="0" destOrd="0" presId="urn:microsoft.com/office/officeart/2005/8/layout/hierarchy1"/>
    <dgm:cxn modelId="{837DB6EA-9D90-47D0-8ADC-98AC50130074}" type="presParOf" srcId="{7C2DCDB1-4568-42AC-98C1-0236A9D45898}" destId="{814F5B5A-2CB2-4405-ABD8-E3A49CBED569}" srcOrd="1" destOrd="0" presId="urn:microsoft.com/office/officeart/2005/8/layout/hierarchy1"/>
    <dgm:cxn modelId="{B7F19157-D334-4773-82B9-A80E6534F540}" type="presParOf" srcId="{4897C998-A212-4EE8-9F94-0B701E17A28E}" destId="{D244F245-130A-4A3E-8D7D-35B68F2166CB}" srcOrd="1" destOrd="0" presId="urn:microsoft.com/office/officeart/2005/8/layout/hierarchy1"/>
    <dgm:cxn modelId="{A03F7B62-5261-4091-932B-855121648848}" type="presParOf" srcId="{1F2DC77D-0E91-4C4E-A768-D1A3435F4980}" destId="{8560BB0F-372E-41E5-B51D-5E83722EDE1E}" srcOrd="3" destOrd="0" presId="urn:microsoft.com/office/officeart/2005/8/layout/hierarchy1"/>
    <dgm:cxn modelId="{D77C93D1-E069-4ACB-B76F-C5E36E53E691}" type="presParOf" srcId="{8560BB0F-372E-41E5-B51D-5E83722EDE1E}" destId="{2521B064-8E62-4710-9E39-A8839467B8B1}" srcOrd="0" destOrd="0" presId="urn:microsoft.com/office/officeart/2005/8/layout/hierarchy1"/>
    <dgm:cxn modelId="{89CE1672-274E-4221-B236-0DAA2AAC0467}" type="presParOf" srcId="{2521B064-8E62-4710-9E39-A8839467B8B1}" destId="{0DC51221-53CA-432D-B5B2-87965C3C78CF}" srcOrd="0" destOrd="0" presId="urn:microsoft.com/office/officeart/2005/8/layout/hierarchy1"/>
    <dgm:cxn modelId="{B7D08F95-50BF-46F1-B6F9-C3F4D5CB2B1B}" type="presParOf" srcId="{2521B064-8E62-4710-9E39-A8839467B8B1}" destId="{D00DF57E-5417-4CB9-9709-AF5AF8DC5919}" srcOrd="1" destOrd="0" presId="urn:microsoft.com/office/officeart/2005/8/layout/hierarchy1"/>
    <dgm:cxn modelId="{3096CE19-3630-4ECE-B833-70E30FCB69DA}" type="presParOf" srcId="{8560BB0F-372E-41E5-B51D-5E83722EDE1E}" destId="{2E81EC14-5A51-45C0-B1B7-C4B1420D0224}" srcOrd="1" destOrd="0" presId="urn:microsoft.com/office/officeart/2005/8/layout/hierarchy1"/>
    <dgm:cxn modelId="{703CA80F-11FC-49A4-977A-14E9A1B29315}" type="presParOf" srcId="{1F2DC77D-0E91-4C4E-A768-D1A3435F4980}" destId="{75FB0A77-E485-42C4-AD5B-EBCF0B4251A4}" srcOrd="4" destOrd="0" presId="urn:microsoft.com/office/officeart/2005/8/layout/hierarchy1"/>
    <dgm:cxn modelId="{2D2CDE11-EBA6-4A28-8459-34C6B527AD04}" type="presParOf" srcId="{75FB0A77-E485-42C4-AD5B-EBCF0B4251A4}" destId="{1142A767-1738-4308-97C1-3B2717794223}" srcOrd="0" destOrd="0" presId="urn:microsoft.com/office/officeart/2005/8/layout/hierarchy1"/>
    <dgm:cxn modelId="{C61C7D4C-74B2-48A1-9C17-1C20A5D81286}" type="presParOf" srcId="{1142A767-1738-4308-97C1-3B2717794223}" destId="{644AB4CC-FBAF-43B2-9EBC-D49C2AADF6FA}" srcOrd="0" destOrd="0" presId="urn:microsoft.com/office/officeart/2005/8/layout/hierarchy1"/>
    <dgm:cxn modelId="{D1DEBB8F-5EE7-44D1-958C-1794A610FDD7}" type="presParOf" srcId="{1142A767-1738-4308-97C1-3B2717794223}" destId="{2C605B61-4B12-4EBF-8D85-7DE8F34ACC08}" srcOrd="1" destOrd="0" presId="urn:microsoft.com/office/officeart/2005/8/layout/hierarchy1"/>
    <dgm:cxn modelId="{E04F777A-4C78-421A-AA74-00D75EE60687}" type="presParOf" srcId="{75FB0A77-E485-42C4-AD5B-EBCF0B4251A4}" destId="{310CCB00-4EDF-470F-82A4-081BC6D9F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B70A25-ACE1-41CA-8359-44B98FA7306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035B3F5-CA19-4A9D-8019-DB40D2AF8FB2}">
      <dgm:prSet custT="1"/>
      <dgm:spPr/>
      <dgm:t>
        <a:bodyPr/>
        <a:lstStyle/>
        <a:p>
          <a:r>
            <a:rPr lang="en-US" sz="3200" b="1" dirty="0">
              <a:solidFill>
                <a:schemeClr val="bg2">
                  <a:lumMod val="10000"/>
                </a:schemeClr>
              </a:solidFill>
            </a:rPr>
            <a:t>Availity</a:t>
          </a:r>
          <a:r>
            <a:rPr lang="en-US" sz="3500" b="1" dirty="0"/>
            <a:t> </a:t>
          </a:r>
        </a:p>
      </dgm:t>
    </dgm:pt>
    <dgm:pt modelId="{976405E3-1994-41FF-BBF1-7E1B6B4E62C2}" type="parTrans" cxnId="{A45C37BA-39A5-44C0-A192-94108DDB2113}">
      <dgm:prSet/>
      <dgm:spPr/>
      <dgm:t>
        <a:bodyPr/>
        <a:lstStyle/>
        <a:p>
          <a:endParaRPr lang="en-US"/>
        </a:p>
      </dgm:t>
    </dgm:pt>
    <dgm:pt modelId="{FED972C2-D369-4428-BD04-62630CB5C0E9}" type="sibTrans" cxnId="{A45C37BA-39A5-44C0-A192-94108DDB2113}">
      <dgm:prSet/>
      <dgm:spPr/>
      <dgm:t>
        <a:bodyPr/>
        <a:lstStyle/>
        <a:p>
          <a:endParaRPr lang="en-US"/>
        </a:p>
      </dgm:t>
    </dgm:pt>
    <dgm:pt modelId="{D69613DD-153C-40C5-85DD-76669C6CCA10}">
      <dgm:prSet custT="1"/>
      <dgm:spPr/>
      <dgm:t>
        <a:bodyPr/>
        <a:lstStyle/>
        <a:p>
          <a:r>
            <a:rPr lang="en-US" sz="3200" b="1" dirty="0">
              <a:solidFill>
                <a:schemeClr val="bg2">
                  <a:lumMod val="10000"/>
                </a:schemeClr>
              </a:solidFill>
            </a:rPr>
            <a:t>PDCM Monthly Patient List </a:t>
          </a:r>
        </a:p>
      </dgm:t>
    </dgm:pt>
    <dgm:pt modelId="{C9197AA7-2C76-448D-AF8B-CB7142418A46}" type="parTrans" cxnId="{0518FABA-3F3F-4E5F-94FB-E40E85B2530D}">
      <dgm:prSet/>
      <dgm:spPr/>
      <dgm:t>
        <a:bodyPr/>
        <a:lstStyle/>
        <a:p>
          <a:endParaRPr lang="en-US"/>
        </a:p>
      </dgm:t>
    </dgm:pt>
    <dgm:pt modelId="{68E6C394-71CE-4F61-A314-A920B536C47A}" type="sibTrans" cxnId="{0518FABA-3F3F-4E5F-94FB-E40E85B2530D}">
      <dgm:prSet/>
      <dgm:spPr/>
      <dgm:t>
        <a:bodyPr/>
        <a:lstStyle/>
        <a:p>
          <a:endParaRPr lang="en-US"/>
        </a:p>
      </dgm:t>
    </dgm:pt>
    <dgm:pt modelId="{0EA2CF7E-F9EF-47A2-BB39-32D5FADA39A6}">
      <dgm:prSet custT="1"/>
      <dgm:spPr/>
      <dgm:t>
        <a:bodyPr/>
        <a:lstStyle/>
        <a:p>
          <a:r>
            <a:rPr lang="en-US" sz="3200" b="1" dirty="0">
              <a:solidFill>
                <a:schemeClr val="bg2">
                  <a:lumMod val="10000"/>
                </a:schemeClr>
              </a:solidFill>
            </a:rPr>
            <a:t>Group Exclusion List </a:t>
          </a:r>
        </a:p>
      </dgm:t>
    </dgm:pt>
    <dgm:pt modelId="{3DAA1F04-68D0-4CA2-AA17-E23590CF422B}" type="parTrans" cxnId="{2242F26C-3AE1-42A7-B508-CFF5A1C10F3A}">
      <dgm:prSet/>
      <dgm:spPr/>
      <dgm:t>
        <a:bodyPr/>
        <a:lstStyle/>
        <a:p>
          <a:endParaRPr lang="en-US"/>
        </a:p>
      </dgm:t>
    </dgm:pt>
    <dgm:pt modelId="{3CF585D2-7EA6-4BE1-BBAF-3C92D027D042}" type="sibTrans" cxnId="{2242F26C-3AE1-42A7-B508-CFF5A1C10F3A}">
      <dgm:prSet/>
      <dgm:spPr/>
      <dgm:t>
        <a:bodyPr/>
        <a:lstStyle/>
        <a:p>
          <a:endParaRPr lang="en-US"/>
        </a:p>
      </dgm:t>
    </dgm:pt>
    <dgm:pt modelId="{A0919F0B-77BC-40A2-8925-C22153C2397B}" type="pres">
      <dgm:prSet presAssocID="{75B70A25-ACE1-41CA-8359-44B98FA73066}" presName="hierChild1" presStyleCnt="0">
        <dgm:presLayoutVars>
          <dgm:chPref val="1"/>
          <dgm:dir/>
          <dgm:animOne val="branch"/>
          <dgm:animLvl val="lvl"/>
          <dgm:resizeHandles/>
        </dgm:presLayoutVars>
      </dgm:prSet>
      <dgm:spPr/>
    </dgm:pt>
    <dgm:pt modelId="{76D8C51C-48EB-42F7-857A-E3031C283096}" type="pres">
      <dgm:prSet presAssocID="{6035B3F5-CA19-4A9D-8019-DB40D2AF8FB2}" presName="hierRoot1" presStyleCnt="0"/>
      <dgm:spPr/>
    </dgm:pt>
    <dgm:pt modelId="{7E792533-2CC7-4062-BDF2-0FAF1EF66A5F}" type="pres">
      <dgm:prSet presAssocID="{6035B3F5-CA19-4A9D-8019-DB40D2AF8FB2}" presName="composite" presStyleCnt="0"/>
      <dgm:spPr/>
    </dgm:pt>
    <dgm:pt modelId="{E5DB4C70-5AAB-41E8-90DF-9285789AF785}" type="pres">
      <dgm:prSet presAssocID="{6035B3F5-CA19-4A9D-8019-DB40D2AF8FB2}" presName="background" presStyleLbl="node0" presStyleIdx="0" presStyleCnt="3"/>
      <dgm:spPr/>
    </dgm:pt>
    <dgm:pt modelId="{6578F0F4-A2AB-4859-BF3C-4DBB84198A53}" type="pres">
      <dgm:prSet presAssocID="{6035B3F5-CA19-4A9D-8019-DB40D2AF8FB2}" presName="text" presStyleLbl="fgAcc0" presStyleIdx="0" presStyleCnt="3">
        <dgm:presLayoutVars>
          <dgm:chPref val="3"/>
        </dgm:presLayoutVars>
      </dgm:prSet>
      <dgm:spPr/>
    </dgm:pt>
    <dgm:pt modelId="{8C82FEB9-F115-4A23-B10C-4468279B0669}" type="pres">
      <dgm:prSet presAssocID="{6035B3F5-CA19-4A9D-8019-DB40D2AF8FB2}" presName="hierChild2" presStyleCnt="0"/>
      <dgm:spPr/>
    </dgm:pt>
    <dgm:pt modelId="{144BF0D8-98CD-40C1-92F1-D76895573491}" type="pres">
      <dgm:prSet presAssocID="{D69613DD-153C-40C5-85DD-76669C6CCA10}" presName="hierRoot1" presStyleCnt="0"/>
      <dgm:spPr/>
    </dgm:pt>
    <dgm:pt modelId="{A6776849-F46F-4C6B-B1AE-9A0370DF3471}" type="pres">
      <dgm:prSet presAssocID="{D69613DD-153C-40C5-85DD-76669C6CCA10}" presName="composite" presStyleCnt="0"/>
      <dgm:spPr/>
    </dgm:pt>
    <dgm:pt modelId="{94433228-A8E6-40FE-8C11-03CF9B3163C0}" type="pres">
      <dgm:prSet presAssocID="{D69613DD-153C-40C5-85DD-76669C6CCA10}" presName="background" presStyleLbl="node0" presStyleIdx="1" presStyleCnt="3"/>
      <dgm:spPr/>
    </dgm:pt>
    <dgm:pt modelId="{168D9177-E333-40CF-897A-C9AEF1F1B1A0}" type="pres">
      <dgm:prSet presAssocID="{D69613DD-153C-40C5-85DD-76669C6CCA10}" presName="text" presStyleLbl="fgAcc0" presStyleIdx="1" presStyleCnt="3">
        <dgm:presLayoutVars>
          <dgm:chPref val="3"/>
        </dgm:presLayoutVars>
      </dgm:prSet>
      <dgm:spPr/>
    </dgm:pt>
    <dgm:pt modelId="{2DBFD553-434C-4809-8603-33E67D9A0D3B}" type="pres">
      <dgm:prSet presAssocID="{D69613DD-153C-40C5-85DD-76669C6CCA10}" presName="hierChild2" presStyleCnt="0"/>
      <dgm:spPr/>
    </dgm:pt>
    <dgm:pt modelId="{5C38A451-A4C3-4595-A56B-6556047B9A87}" type="pres">
      <dgm:prSet presAssocID="{0EA2CF7E-F9EF-47A2-BB39-32D5FADA39A6}" presName="hierRoot1" presStyleCnt="0"/>
      <dgm:spPr/>
    </dgm:pt>
    <dgm:pt modelId="{DB892316-749F-41D6-AD4C-3ED90119B1F1}" type="pres">
      <dgm:prSet presAssocID="{0EA2CF7E-F9EF-47A2-BB39-32D5FADA39A6}" presName="composite" presStyleCnt="0"/>
      <dgm:spPr/>
    </dgm:pt>
    <dgm:pt modelId="{10136D70-8BD0-4678-8E4A-7847545B97EC}" type="pres">
      <dgm:prSet presAssocID="{0EA2CF7E-F9EF-47A2-BB39-32D5FADA39A6}" presName="background" presStyleLbl="node0" presStyleIdx="2" presStyleCnt="3"/>
      <dgm:spPr/>
    </dgm:pt>
    <dgm:pt modelId="{91460D4D-D065-4C00-865A-321545475EF9}" type="pres">
      <dgm:prSet presAssocID="{0EA2CF7E-F9EF-47A2-BB39-32D5FADA39A6}" presName="text" presStyleLbl="fgAcc0" presStyleIdx="2" presStyleCnt="3">
        <dgm:presLayoutVars>
          <dgm:chPref val="3"/>
        </dgm:presLayoutVars>
      </dgm:prSet>
      <dgm:spPr/>
    </dgm:pt>
    <dgm:pt modelId="{4944BA51-B3ED-4AB4-92F2-02C95E2DECB6}" type="pres">
      <dgm:prSet presAssocID="{0EA2CF7E-F9EF-47A2-BB39-32D5FADA39A6}" presName="hierChild2" presStyleCnt="0"/>
      <dgm:spPr/>
    </dgm:pt>
  </dgm:ptLst>
  <dgm:cxnLst>
    <dgm:cxn modelId="{AE6BA833-7147-46FB-8222-890244FC90C0}" type="presOf" srcId="{6035B3F5-CA19-4A9D-8019-DB40D2AF8FB2}" destId="{6578F0F4-A2AB-4859-BF3C-4DBB84198A53}" srcOrd="0" destOrd="0" presId="urn:microsoft.com/office/officeart/2005/8/layout/hierarchy1"/>
    <dgm:cxn modelId="{2242F26C-3AE1-42A7-B508-CFF5A1C10F3A}" srcId="{75B70A25-ACE1-41CA-8359-44B98FA73066}" destId="{0EA2CF7E-F9EF-47A2-BB39-32D5FADA39A6}" srcOrd="2" destOrd="0" parTransId="{3DAA1F04-68D0-4CA2-AA17-E23590CF422B}" sibTransId="{3CF585D2-7EA6-4BE1-BBAF-3C92D027D042}"/>
    <dgm:cxn modelId="{EB46974E-8F06-44BD-A047-977DB87209CA}" type="presOf" srcId="{0EA2CF7E-F9EF-47A2-BB39-32D5FADA39A6}" destId="{91460D4D-D065-4C00-865A-321545475EF9}" srcOrd="0" destOrd="0" presId="urn:microsoft.com/office/officeart/2005/8/layout/hierarchy1"/>
    <dgm:cxn modelId="{244D1084-4A15-473A-9B35-369C1744E2B7}" type="presOf" srcId="{75B70A25-ACE1-41CA-8359-44B98FA73066}" destId="{A0919F0B-77BC-40A2-8925-C22153C2397B}" srcOrd="0" destOrd="0" presId="urn:microsoft.com/office/officeart/2005/8/layout/hierarchy1"/>
    <dgm:cxn modelId="{A45C37BA-39A5-44C0-A192-94108DDB2113}" srcId="{75B70A25-ACE1-41CA-8359-44B98FA73066}" destId="{6035B3F5-CA19-4A9D-8019-DB40D2AF8FB2}" srcOrd="0" destOrd="0" parTransId="{976405E3-1994-41FF-BBF1-7E1B6B4E62C2}" sibTransId="{FED972C2-D369-4428-BD04-62630CB5C0E9}"/>
    <dgm:cxn modelId="{0518FABA-3F3F-4E5F-94FB-E40E85B2530D}" srcId="{75B70A25-ACE1-41CA-8359-44B98FA73066}" destId="{D69613DD-153C-40C5-85DD-76669C6CCA10}" srcOrd="1" destOrd="0" parTransId="{C9197AA7-2C76-448D-AF8B-CB7142418A46}" sibTransId="{68E6C394-71CE-4F61-A314-A920B536C47A}"/>
    <dgm:cxn modelId="{DCC8E0BE-3595-42BF-9193-125C99576D93}" type="presOf" srcId="{D69613DD-153C-40C5-85DD-76669C6CCA10}" destId="{168D9177-E333-40CF-897A-C9AEF1F1B1A0}" srcOrd="0" destOrd="0" presId="urn:microsoft.com/office/officeart/2005/8/layout/hierarchy1"/>
    <dgm:cxn modelId="{8C758814-750A-4B81-A019-427034FBF11E}" type="presParOf" srcId="{A0919F0B-77BC-40A2-8925-C22153C2397B}" destId="{76D8C51C-48EB-42F7-857A-E3031C283096}" srcOrd="0" destOrd="0" presId="urn:microsoft.com/office/officeart/2005/8/layout/hierarchy1"/>
    <dgm:cxn modelId="{B414AF92-801E-412A-8963-7BE669A0F1F1}" type="presParOf" srcId="{76D8C51C-48EB-42F7-857A-E3031C283096}" destId="{7E792533-2CC7-4062-BDF2-0FAF1EF66A5F}" srcOrd="0" destOrd="0" presId="urn:microsoft.com/office/officeart/2005/8/layout/hierarchy1"/>
    <dgm:cxn modelId="{9181BEFF-9424-4543-8954-3BEE2D1DAB82}" type="presParOf" srcId="{7E792533-2CC7-4062-BDF2-0FAF1EF66A5F}" destId="{E5DB4C70-5AAB-41E8-90DF-9285789AF785}" srcOrd="0" destOrd="0" presId="urn:microsoft.com/office/officeart/2005/8/layout/hierarchy1"/>
    <dgm:cxn modelId="{57D6FA73-571B-4E9E-888E-442D5D650917}" type="presParOf" srcId="{7E792533-2CC7-4062-BDF2-0FAF1EF66A5F}" destId="{6578F0F4-A2AB-4859-BF3C-4DBB84198A53}" srcOrd="1" destOrd="0" presId="urn:microsoft.com/office/officeart/2005/8/layout/hierarchy1"/>
    <dgm:cxn modelId="{160C8A35-DD7B-42DF-A9DF-CDB828386866}" type="presParOf" srcId="{76D8C51C-48EB-42F7-857A-E3031C283096}" destId="{8C82FEB9-F115-4A23-B10C-4468279B0669}" srcOrd="1" destOrd="0" presId="urn:microsoft.com/office/officeart/2005/8/layout/hierarchy1"/>
    <dgm:cxn modelId="{D4293921-91D4-4B7B-93C3-F694C75F79B3}" type="presParOf" srcId="{A0919F0B-77BC-40A2-8925-C22153C2397B}" destId="{144BF0D8-98CD-40C1-92F1-D76895573491}" srcOrd="1" destOrd="0" presId="urn:microsoft.com/office/officeart/2005/8/layout/hierarchy1"/>
    <dgm:cxn modelId="{67096B2A-FF42-44B7-8D06-5BAB86B9D91C}" type="presParOf" srcId="{144BF0D8-98CD-40C1-92F1-D76895573491}" destId="{A6776849-F46F-4C6B-B1AE-9A0370DF3471}" srcOrd="0" destOrd="0" presId="urn:microsoft.com/office/officeart/2005/8/layout/hierarchy1"/>
    <dgm:cxn modelId="{290C42F2-88D9-4623-906D-65122974E90E}" type="presParOf" srcId="{A6776849-F46F-4C6B-B1AE-9A0370DF3471}" destId="{94433228-A8E6-40FE-8C11-03CF9B3163C0}" srcOrd="0" destOrd="0" presId="urn:microsoft.com/office/officeart/2005/8/layout/hierarchy1"/>
    <dgm:cxn modelId="{F0712437-A7B5-41FC-897D-687ABEF23B8B}" type="presParOf" srcId="{A6776849-F46F-4C6B-B1AE-9A0370DF3471}" destId="{168D9177-E333-40CF-897A-C9AEF1F1B1A0}" srcOrd="1" destOrd="0" presId="urn:microsoft.com/office/officeart/2005/8/layout/hierarchy1"/>
    <dgm:cxn modelId="{F5787D81-6D8A-49AB-9507-AE0D48B723AB}" type="presParOf" srcId="{144BF0D8-98CD-40C1-92F1-D76895573491}" destId="{2DBFD553-434C-4809-8603-33E67D9A0D3B}" srcOrd="1" destOrd="0" presId="urn:microsoft.com/office/officeart/2005/8/layout/hierarchy1"/>
    <dgm:cxn modelId="{BC664776-0F26-488B-B208-8F4294FE98D3}" type="presParOf" srcId="{A0919F0B-77BC-40A2-8925-C22153C2397B}" destId="{5C38A451-A4C3-4595-A56B-6556047B9A87}" srcOrd="2" destOrd="0" presId="urn:microsoft.com/office/officeart/2005/8/layout/hierarchy1"/>
    <dgm:cxn modelId="{E71D4DB4-291F-42D6-98AD-77473F2358C3}" type="presParOf" srcId="{5C38A451-A4C3-4595-A56B-6556047B9A87}" destId="{DB892316-749F-41D6-AD4C-3ED90119B1F1}" srcOrd="0" destOrd="0" presId="urn:microsoft.com/office/officeart/2005/8/layout/hierarchy1"/>
    <dgm:cxn modelId="{DFE7C642-0935-4B23-95D7-F38E966E96F6}" type="presParOf" srcId="{DB892316-749F-41D6-AD4C-3ED90119B1F1}" destId="{10136D70-8BD0-4678-8E4A-7847545B97EC}" srcOrd="0" destOrd="0" presId="urn:microsoft.com/office/officeart/2005/8/layout/hierarchy1"/>
    <dgm:cxn modelId="{3DEB95BB-6BE0-4A81-9236-F7131070BABB}" type="presParOf" srcId="{DB892316-749F-41D6-AD4C-3ED90119B1F1}" destId="{91460D4D-D065-4C00-865A-321545475EF9}" srcOrd="1" destOrd="0" presId="urn:microsoft.com/office/officeart/2005/8/layout/hierarchy1"/>
    <dgm:cxn modelId="{96EE2123-A81A-46C2-82F7-8C3C68295269}" type="presParOf" srcId="{5C38A451-A4C3-4595-A56B-6556047B9A87}" destId="{4944BA51-B3ED-4AB4-92F2-02C95E2DECB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ABC17E-07E8-4127-8984-5767418C920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A06C6A6-B78C-4DAE-9E85-95AE692093D0}">
      <dgm:prSet custT="1"/>
      <dgm:spPr/>
      <dgm:t>
        <a:bodyPr/>
        <a:lstStyle/>
        <a:p>
          <a:r>
            <a:rPr lang="en-US" sz="1400" dirty="0"/>
            <a:t>You can check that a patient has PDCM benefits through the </a:t>
          </a:r>
          <a:r>
            <a:rPr lang="en-US"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Availity</a:t>
          </a:r>
          <a:r>
            <a:rPr lang="en-US" sz="1400" dirty="0">
              <a:solidFill>
                <a:schemeClr val="bg1"/>
              </a:solidFill>
            </a:rPr>
            <a:t> portal. </a:t>
          </a:r>
          <a:r>
            <a:rPr lang="en-US" sz="1300" dirty="0">
              <a:solidFill>
                <a:schemeClr val="bg1"/>
              </a:solidFill>
            </a:rPr>
            <a:t> </a:t>
          </a:r>
        </a:p>
      </dgm:t>
    </dgm:pt>
    <dgm:pt modelId="{6E82A84C-BD1C-42FA-AA12-0006B240129A}" type="parTrans" cxnId="{9094D35D-23DA-4974-ACC4-C7B8A85FBBEB}">
      <dgm:prSet/>
      <dgm:spPr/>
      <dgm:t>
        <a:bodyPr/>
        <a:lstStyle/>
        <a:p>
          <a:endParaRPr lang="en-US"/>
        </a:p>
      </dgm:t>
    </dgm:pt>
    <dgm:pt modelId="{CFEE838D-2E58-4EF8-AE54-07CF71155930}" type="sibTrans" cxnId="{9094D35D-23DA-4974-ACC4-C7B8A85FBBEB}">
      <dgm:prSet/>
      <dgm:spPr/>
      <dgm:t>
        <a:bodyPr/>
        <a:lstStyle/>
        <a:p>
          <a:endParaRPr lang="en-US"/>
        </a:p>
      </dgm:t>
    </dgm:pt>
    <dgm:pt modelId="{82357D0D-C904-4E16-875A-2C6C88B5F81F}">
      <dgm:prSet custT="1"/>
      <dgm:spPr/>
      <dgm:t>
        <a:bodyPr/>
        <a:lstStyle/>
        <a:p>
          <a:r>
            <a:rPr lang="en-US" sz="1400" dirty="0"/>
            <a:t>Select Eligibility and Benefits Inquiry </a:t>
          </a:r>
        </a:p>
      </dgm:t>
    </dgm:pt>
    <dgm:pt modelId="{C5EE789B-3E15-40C3-BD70-75247BB7A14F}" type="parTrans" cxnId="{065DECCE-705E-466C-BB25-572EC2E27CEF}">
      <dgm:prSet/>
      <dgm:spPr/>
      <dgm:t>
        <a:bodyPr/>
        <a:lstStyle/>
        <a:p>
          <a:endParaRPr lang="en-US"/>
        </a:p>
      </dgm:t>
    </dgm:pt>
    <dgm:pt modelId="{10F02EB9-2E60-4989-BE08-7818B5F0A5C5}" type="sibTrans" cxnId="{065DECCE-705E-466C-BB25-572EC2E27CEF}">
      <dgm:prSet/>
      <dgm:spPr/>
      <dgm:t>
        <a:bodyPr/>
        <a:lstStyle/>
        <a:p>
          <a:endParaRPr lang="en-US"/>
        </a:p>
      </dgm:t>
    </dgm:pt>
    <dgm:pt modelId="{7A4F2388-EC23-4808-8235-5C00F2F78E10}">
      <dgm:prSet custT="1"/>
      <dgm:spPr/>
      <dgm:t>
        <a:bodyPr/>
        <a:lstStyle/>
        <a:p>
          <a:r>
            <a:rPr lang="en-US" sz="1400" dirty="0"/>
            <a:t>Enter information on the doctor and the patient </a:t>
          </a:r>
        </a:p>
      </dgm:t>
    </dgm:pt>
    <dgm:pt modelId="{559BD2CA-51E0-438D-A719-FA3DFA1955C4}" type="parTrans" cxnId="{4AE17439-3076-4AF5-8973-08322D457135}">
      <dgm:prSet/>
      <dgm:spPr/>
      <dgm:t>
        <a:bodyPr/>
        <a:lstStyle/>
        <a:p>
          <a:endParaRPr lang="en-US"/>
        </a:p>
      </dgm:t>
    </dgm:pt>
    <dgm:pt modelId="{3263D755-C2A0-4DF2-941E-C17CDB244A73}" type="sibTrans" cxnId="{4AE17439-3076-4AF5-8973-08322D457135}">
      <dgm:prSet/>
      <dgm:spPr/>
      <dgm:t>
        <a:bodyPr/>
        <a:lstStyle/>
        <a:p>
          <a:endParaRPr lang="en-US"/>
        </a:p>
      </dgm:t>
    </dgm:pt>
    <dgm:pt modelId="{0DB9B7D0-1947-4591-B9EC-9BDE21D69E5B}">
      <dgm:prSet custT="1"/>
      <dgm:spPr/>
      <dgm:t>
        <a:bodyPr/>
        <a:lstStyle/>
        <a:p>
          <a:r>
            <a:rPr lang="en-US" sz="1400" dirty="0"/>
            <a:t>Select Benefit Information and expand the category </a:t>
          </a:r>
        </a:p>
      </dgm:t>
    </dgm:pt>
    <dgm:pt modelId="{A44BF562-D8D6-4AFB-A64A-F0AA6AB47550}" type="parTrans" cxnId="{0FEE50CD-0C0F-4A47-9818-49DD8957253E}">
      <dgm:prSet/>
      <dgm:spPr/>
      <dgm:t>
        <a:bodyPr/>
        <a:lstStyle/>
        <a:p>
          <a:endParaRPr lang="en-US"/>
        </a:p>
      </dgm:t>
    </dgm:pt>
    <dgm:pt modelId="{15CF55DA-0A53-403D-BD77-B8C9A1C34AA9}" type="sibTrans" cxnId="{0FEE50CD-0C0F-4A47-9818-49DD8957253E}">
      <dgm:prSet/>
      <dgm:spPr/>
      <dgm:t>
        <a:bodyPr/>
        <a:lstStyle/>
        <a:p>
          <a:endParaRPr lang="en-US"/>
        </a:p>
      </dgm:t>
    </dgm:pt>
    <dgm:pt modelId="{1CBEBAC2-1BBF-4A73-90A7-956F690AD155}">
      <dgm:prSet custT="1"/>
      <dgm:spPr/>
      <dgm:t>
        <a:bodyPr/>
        <a:lstStyle/>
        <a:p>
          <a:r>
            <a:rPr lang="en-US" sz="1400" dirty="0"/>
            <a:t>Scroll down to Physician Visit Office Well </a:t>
          </a:r>
        </a:p>
      </dgm:t>
    </dgm:pt>
    <dgm:pt modelId="{8268B328-A578-4F89-BB9E-66623ABED53C}" type="parTrans" cxnId="{3DF006E1-95B6-4C00-97B4-992997964313}">
      <dgm:prSet/>
      <dgm:spPr/>
      <dgm:t>
        <a:bodyPr/>
        <a:lstStyle/>
        <a:p>
          <a:endParaRPr lang="en-US"/>
        </a:p>
      </dgm:t>
    </dgm:pt>
    <dgm:pt modelId="{1BF20B65-E298-4A38-B438-AFE964BF4EBE}" type="sibTrans" cxnId="{3DF006E1-95B6-4C00-97B4-992997964313}">
      <dgm:prSet/>
      <dgm:spPr/>
      <dgm:t>
        <a:bodyPr/>
        <a:lstStyle/>
        <a:p>
          <a:endParaRPr lang="en-US"/>
        </a:p>
      </dgm:t>
    </dgm:pt>
    <dgm:pt modelId="{54B40017-B914-458F-8943-6B10E5318465}">
      <dgm:prSet custT="1"/>
      <dgm:spPr/>
      <dgm:t>
        <a:bodyPr/>
        <a:lstStyle/>
        <a:p>
          <a:r>
            <a:rPr lang="en-US" sz="1400" dirty="0"/>
            <a:t>Select Physician Visit Office Well Additional Details </a:t>
          </a:r>
        </a:p>
      </dgm:t>
    </dgm:pt>
    <dgm:pt modelId="{4DED4551-613A-43AD-B588-21A64D2177A9}" type="parTrans" cxnId="{5757B92F-16F2-4539-8603-5D6DFD5AF432}">
      <dgm:prSet/>
      <dgm:spPr/>
      <dgm:t>
        <a:bodyPr/>
        <a:lstStyle/>
        <a:p>
          <a:endParaRPr lang="en-US"/>
        </a:p>
      </dgm:t>
    </dgm:pt>
    <dgm:pt modelId="{747970E8-D563-44DC-88B2-3F7587AF627D}" type="sibTrans" cxnId="{5757B92F-16F2-4539-8603-5D6DFD5AF432}">
      <dgm:prSet/>
      <dgm:spPr/>
      <dgm:t>
        <a:bodyPr/>
        <a:lstStyle/>
        <a:p>
          <a:endParaRPr lang="en-US"/>
        </a:p>
      </dgm:t>
    </dgm:pt>
    <dgm:pt modelId="{DB2C277B-E778-42A6-B795-A80ADA90C352}">
      <dgm:prSet custT="1"/>
      <dgm:spPr/>
      <dgm:t>
        <a:bodyPr/>
        <a:lstStyle/>
        <a:p>
          <a:r>
            <a:rPr lang="en-US" sz="1400" dirty="0"/>
            <a:t>Look for the following statement: This member’s group allows coverage for provider delivered care management and total care. </a:t>
          </a:r>
          <a:r>
            <a:rPr lang="en-US" sz="1300" dirty="0"/>
            <a:t> </a:t>
          </a:r>
        </a:p>
      </dgm:t>
    </dgm:pt>
    <dgm:pt modelId="{732C85A2-A57B-424F-97B8-E430EDA0FE02}" type="parTrans" cxnId="{E8889BDC-B6F6-42AD-BD1C-2AF706A7CD20}">
      <dgm:prSet/>
      <dgm:spPr/>
      <dgm:t>
        <a:bodyPr/>
        <a:lstStyle/>
        <a:p>
          <a:endParaRPr lang="en-US"/>
        </a:p>
      </dgm:t>
    </dgm:pt>
    <dgm:pt modelId="{40966A7E-785C-4F5C-92C8-7585ECA1E077}" type="sibTrans" cxnId="{E8889BDC-B6F6-42AD-BD1C-2AF706A7CD20}">
      <dgm:prSet/>
      <dgm:spPr/>
      <dgm:t>
        <a:bodyPr/>
        <a:lstStyle/>
        <a:p>
          <a:endParaRPr lang="en-US"/>
        </a:p>
      </dgm:t>
    </dgm:pt>
    <dgm:pt modelId="{78272866-0693-414A-AE54-990D2853A0D4}">
      <dgm:prSet/>
      <dgm:spPr/>
      <dgm:t>
        <a:bodyPr/>
        <a:lstStyle/>
        <a:p>
          <a:r>
            <a:rPr lang="en-US" dirty="0"/>
            <a:t>If statement present, member has PDCM benefits.  If statement not present, member does not have PDCM benefits.   Please note, benefit information can be found in multiple sections on Availity, as anything relating to medical care will feed into different categories.</a:t>
          </a:r>
        </a:p>
      </dgm:t>
    </dgm:pt>
    <dgm:pt modelId="{F2070E57-1ED5-4125-AE35-68C55647DDFE}" type="parTrans" cxnId="{194CFE52-3EB7-4BA7-83AD-E8E5945AAA35}">
      <dgm:prSet/>
      <dgm:spPr/>
      <dgm:t>
        <a:bodyPr/>
        <a:lstStyle/>
        <a:p>
          <a:endParaRPr lang="en-US"/>
        </a:p>
      </dgm:t>
    </dgm:pt>
    <dgm:pt modelId="{91EFE374-FB9F-4C06-B8C7-46AAEFA31CB0}" type="sibTrans" cxnId="{194CFE52-3EB7-4BA7-83AD-E8E5945AAA35}">
      <dgm:prSet/>
      <dgm:spPr/>
      <dgm:t>
        <a:bodyPr/>
        <a:lstStyle/>
        <a:p>
          <a:endParaRPr lang="en-US"/>
        </a:p>
      </dgm:t>
    </dgm:pt>
    <dgm:pt modelId="{82D03236-7AFB-4AFB-8637-98A32278F7AA}" type="pres">
      <dgm:prSet presAssocID="{B7ABC17E-07E8-4127-8984-5767418C9202}" presName="Name0" presStyleCnt="0">
        <dgm:presLayoutVars>
          <dgm:dir/>
          <dgm:resizeHandles val="exact"/>
        </dgm:presLayoutVars>
      </dgm:prSet>
      <dgm:spPr/>
    </dgm:pt>
    <dgm:pt modelId="{2D75ADFE-6B59-42A6-8D7C-75930877CA01}" type="pres">
      <dgm:prSet presAssocID="{3A06C6A6-B78C-4DAE-9E85-95AE692093D0}" presName="node" presStyleLbl="node1" presStyleIdx="0" presStyleCnt="8">
        <dgm:presLayoutVars>
          <dgm:bulletEnabled val="1"/>
        </dgm:presLayoutVars>
      </dgm:prSet>
      <dgm:spPr/>
    </dgm:pt>
    <dgm:pt modelId="{BA0A8228-51C6-463C-AC92-982989777D5E}" type="pres">
      <dgm:prSet presAssocID="{CFEE838D-2E58-4EF8-AE54-07CF71155930}" presName="sibTrans" presStyleLbl="sibTrans1D1" presStyleIdx="0" presStyleCnt="7"/>
      <dgm:spPr/>
    </dgm:pt>
    <dgm:pt modelId="{DBF04462-AEE1-46E1-BE51-E685EA9E6BA1}" type="pres">
      <dgm:prSet presAssocID="{CFEE838D-2E58-4EF8-AE54-07CF71155930}" presName="connectorText" presStyleLbl="sibTrans1D1" presStyleIdx="0" presStyleCnt="7"/>
      <dgm:spPr/>
    </dgm:pt>
    <dgm:pt modelId="{E464D302-C084-48AA-BCA9-5626EB1B8346}" type="pres">
      <dgm:prSet presAssocID="{82357D0D-C904-4E16-875A-2C6C88B5F81F}" presName="node" presStyleLbl="node1" presStyleIdx="1" presStyleCnt="8">
        <dgm:presLayoutVars>
          <dgm:bulletEnabled val="1"/>
        </dgm:presLayoutVars>
      </dgm:prSet>
      <dgm:spPr/>
    </dgm:pt>
    <dgm:pt modelId="{3AE6502B-146A-44EC-956F-9DC93D8ED627}" type="pres">
      <dgm:prSet presAssocID="{10F02EB9-2E60-4989-BE08-7818B5F0A5C5}" presName="sibTrans" presStyleLbl="sibTrans1D1" presStyleIdx="1" presStyleCnt="7"/>
      <dgm:spPr/>
    </dgm:pt>
    <dgm:pt modelId="{C456A7BE-1275-473B-9B67-52401D8759AE}" type="pres">
      <dgm:prSet presAssocID="{10F02EB9-2E60-4989-BE08-7818B5F0A5C5}" presName="connectorText" presStyleLbl="sibTrans1D1" presStyleIdx="1" presStyleCnt="7"/>
      <dgm:spPr/>
    </dgm:pt>
    <dgm:pt modelId="{E0EBB637-DF75-4F33-877F-0C3A8DDD7DB2}" type="pres">
      <dgm:prSet presAssocID="{7A4F2388-EC23-4808-8235-5C00F2F78E10}" presName="node" presStyleLbl="node1" presStyleIdx="2" presStyleCnt="8">
        <dgm:presLayoutVars>
          <dgm:bulletEnabled val="1"/>
        </dgm:presLayoutVars>
      </dgm:prSet>
      <dgm:spPr/>
    </dgm:pt>
    <dgm:pt modelId="{688B0239-C79A-47F6-AA87-B56F7A4B97AA}" type="pres">
      <dgm:prSet presAssocID="{3263D755-C2A0-4DF2-941E-C17CDB244A73}" presName="sibTrans" presStyleLbl="sibTrans1D1" presStyleIdx="2" presStyleCnt="7"/>
      <dgm:spPr/>
    </dgm:pt>
    <dgm:pt modelId="{0D7D5E28-5B0D-441B-838B-05E401A698CB}" type="pres">
      <dgm:prSet presAssocID="{3263D755-C2A0-4DF2-941E-C17CDB244A73}" presName="connectorText" presStyleLbl="sibTrans1D1" presStyleIdx="2" presStyleCnt="7"/>
      <dgm:spPr/>
    </dgm:pt>
    <dgm:pt modelId="{A9FB3C0A-FA68-45D2-8D18-1E83AC905CA4}" type="pres">
      <dgm:prSet presAssocID="{0DB9B7D0-1947-4591-B9EC-9BDE21D69E5B}" presName="node" presStyleLbl="node1" presStyleIdx="3" presStyleCnt="8">
        <dgm:presLayoutVars>
          <dgm:bulletEnabled val="1"/>
        </dgm:presLayoutVars>
      </dgm:prSet>
      <dgm:spPr/>
    </dgm:pt>
    <dgm:pt modelId="{F30E55EA-7CEC-498B-A324-B8756CF2DE90}" type="pres">
      <dgm:prSet presAssocID="{15CF55DA-0A53-403D-BD77-B8C9A1C34AA9}" presName="sibTrans" presStyleLbl="sibTrans1D1" presStyleIdx="3" presStyleCnt="7"/>
      <dgm:spPr/>
    </dgm:pt>
    <dgm:pt modelId="{65952027-9242-4772-8D25-73FC0AEF80D7}" type="pres">
      <dgm:prSet presAssocID="{15CF55DA-0A53-403D-BD77-B8C9A1C34AA9}" presName="connectorText" presStyleLbl="sibTrans1D1" presStyleIdx="3" presStyleCnt="7"/>
      <dgm:spPr/>
    </dgm:pt>
    <dgm:pt modelId="{B379F9D7-A9BF-4D49-9D1F-243DE178305D}" type="pres">
      <dgm:prSet presAssocID="{1CBEBAC2-1BBF-4A73-90A7-956F690AD155}" presName="node" presStyleLbl="node1" presStyleIdx="4" presStyleCnt="8">
        <dgm:presLayoutVars>
          <dgm:bulletEnabled val="1"/>
        </dgm:presLayoutVars>
      </dgm:prSet>
      <dgm:spPr/>
    </dgm:pt>
    <dgm:pt modelId="{2EE551FD-518D-4100-8CAA-85742E9F08E0}" type="pres">
      <dgm:prSet presAssocID="{1BF20B65-E298-4A38-B438-AFE964BF4EBE}" presName="sibTrans" presStyleLbl="sibTrans1D1" presStyleIdx="4" presStyleCnt="7"/>
      <dgm:spPr/>
    </dgm:pt>
    <dgm:pt modelId="{E76B6978-03BC-466F-B1D4-3404A2AD4F5A}" type="pres">
      <dgm:prSet presAssocID="{1BF20B65-E298-4A38-B438-AFE964BF4EBE}" presName="connectorText" presStyleLbl="sibTrans1D1" presStyleIdx="4" presStyleCnt="7"/>
      <dgm:spPr/>
    </dgm:pt>
    <dgm:pt modelId="{2FEECC14-EF5C-4408-924F-AD448CAFB77D}" type="pres">
      <dgm:prSet presAssocID="{54B40017-B914-458F-8943-6B10E5318465}" presName="node" presStyleLbl="node1" presStyleIdx="5" presStyleCnt="8">
        <dgm:presLayoutVars>
          <dgm:bulletEnabled val="1"/>
        </dgm:presLayoutVars>
      </dgm:prSet>
      <dgm:spPr/>
    </dgm:pt>
    <dgm:pt modelId="{934B9860-4BF0-479E-9677-A95A9050D3A1}" type="pres">
      <dgm:prSet presAssocID="{747970E8-D563-44DC-88B2-3F7587AF627D}" presName="sibTrans" presStyleLbl="sibTrans1D1" presStyleIdx="5" presStyleCnt="7"/>
      <dgm:spPr/>
    </dgm:pt>
    <dgm:pt modelId="{DB03FF3F-5676-4CF2-BBDE-47CC571DF2B5}" type="pres">
      <dgm:prSet presAssocID="{747970E8-D563-44DC-88B2-3F7587AF627D}" presName="connectorText" presStyleLbl="sibTrans1D1" presStyleIdx="5" presStyleCnt="7"/>
      <dgm:spPr/>
    </dgm:pt>
    <dgm:pt modelId="{14609695-7B3F-445C-8F21-6A96CC62E270}" type="pres">
      <dgm:prSet presAssocID="{DB2C277B-E778-42A6-B795-A80ADA90C352}" presName="node" presStyleLbl="node1" presStyleIdx="6" presStyleCnt="8">
        <dgm:presLayoutVars>
          <dgm:bulletEnabled val="1"/>
        </dgm:presLayoutVars>
      </dgm:prSet>
      <dgm:spPr/>
    </dgm:pt>
    <dgm:pt modelId="{90748BFD-7873-4E4F-86A1-AA2F1D6809EF}" type="pres">
      <dgm:prSet presAssocID="{40966A7E-785C-4F5C-92C8-7585ECA1E077}" presName="sibTrans" presStyleLbl="sibTrans1D1" presStyleIdx="6" presStyleCnt="7"/>
      <dgm:spPr/>
    </dgm:pt>
    <dgm:pt modelId="{1A04FEB6-77E6-453B-9E65-D106A0FE35E4}" type="pres">
      <dgm:prSet presAssocID="{40966A7E-785C-4F5C-92C8-7585ECA1E077}" presName="connectorText" presStyleLbl="sibTrans1D1" presStyleIdx="6" presStyleCnt="7"/>
      <dgm:spPr/>
    </dgm:pt>
    <dgm:pt modelId="{6DD3BD7E-9C0B-4B81-8D19-536A1AC148AB}" type="pres">
      <dgm:prSet presAssocID="{78272866-0693-414A-AE54-990D2853A0D4}" presName="node" presStyleLbl="node1" presStyleIdx="7" presStyleCnt="8" custScaleX="136562" custScaleY="154067">
        <dgm:presLayoutVars>
          <dgm:bulletEnabled val="1"/>
        </dgm:presLayoutVars>
      </dgm:prSet>
      <dgm:spPr/>
    </dgm:pt>
  </dgm:ptLst>
  <dgm:cxnLst>
    <dgm:cxn modelId="{BC192806-A2AF-4187-A1E7-05CE74AC3B10}" type="presOf" srcId="{40966A7E-785C-4F5C-92C8-7585ECA1E077}" destId="{90748BFD-7873-4E4F-86A1-AA2F1D6809EF}" srcOrd="0" destOrd="0" presId="urn:microsoft.com/office/officeart/2016/7/layout/RepeatingBendingProcessNew"/>
    <dgm:cxn modelId="{E7077D06-BA05-45E4-97AB-9ECC7B37D68D}" type="presOf" srcId="{15CF55DA-0A53-403D-BD77-B8C9A1C34AA9}" destId="{F30E55EA-7CEC-498B-A324-B8756CF2DE90}" srcOrd="0" destOrd="0" presId="urn:microsoft.com/office/officeart/2016/7/layout/RepeatingBendingProcessNew"/>
    <dgm:cxn modelId="{8DE75413-443B-46AA-9779-8F8F0FD66641}" type="presOf" srcId="{3263D755-C2A0-4DF2-941E-C17CDB244A73}" destId="{688B0239-C79A-47F6-AA87-B56F7A4B97AA}" srcOrd="0" destOrd="0" presId="urn:microsoft.com/office/officeart/2016/7/layout/RepeatingBendingProcessNew"/>
    <dgm:cxn modelId="{C5543719-D2CF-46DD-A73A-1A284B2568FC}" type="presOf" srcId="{10F02EB9-2E60-4989-BE08-7818B5F0A5C5}" destId="{3AE6502B-146A-44EC-956F-9DC93D8ED627}" srcOrd="0" destOrd="0" presId="urn:microsoft.com/office/officeart/2016/7/layout/RepeatingBendingProcessNew"/>
    <dgm:cxn modelId="{9573092C-1EAB-48A3-81EB-6CDDA5FD2A7D}" type="presOf" srcId="{B7ABC17E-07E8-4127-8984-5767418C9202}" destId="{82D03236-7AFB-4AFB-8637-98A32278F7AA}" srcOrd="0" destOrd="0" presId="urn:microsoft.com/office/officeart/2016/7/layout/RepeatingBendingProcessNew"/>
    <dgm:cxn modelId="{5757B92F-16F2-4539-8603-5D6DFD5AF432}" srcId="{B7ABC17E-07E8-4127-8984-5767418C9202}" destId="{54B40017-B914-458F-8943-6B10E5318465}" srcOrd="5" destOrd="0" parTransId="{4DED4551-613A-43AD-B588-21A64D2177A9}" sibTransId="{747970E8-D563-44DC-88B2-3F7587AF627D}"/>
    <dgm:cxn modelId="{4AE17439-3076-4AF5-8973-08322D457135}" srcId="{B7ABC17E-07E8-4127-8984-5767418C9202}" destId="{7A4F2388-EC23-4808-8235-5C00F2F78E10}" srcOrd="2" destOrd="0" parTransId="{559BD2CA-51E0-438D-A719-FA3DFA1955C4}" sibTransId="{3263D755-C2A0-4DF2-941E-C17CDB244A73}"/>
    <dgm:cxn modelId="{9094D35D-23DA-4974-ACC4-C7B8A85FBBEB}" srcId="{B7ABC17E-07E8-4127-8984-5767418C9202}" destId="{3A06C6A6-B78C-4DAE-9E85-95AE692093D0}" srcOrd="0" destOrd="0" parTransId="{6E82A84C-BD1C-42FA-AA12-0006B240129A}" sibTransId="{CFEE838D-2E58-4EF8-AE54-07CF71155930}"/>
    <dgm:cxn modelId="{633BEB65-7260-4F53-AC07-CD82BD840B8B}" type="presOf" srcId="{1CBEBAC2-1BBF-4A73-90A7-956F690AD155}" destId="{B379F9D7-A9BF-4D49-9D1F-243DE178305D}" srcOrd="0" destOrd="0" presId="urn:microsoft.com/office/officeart/2016/7/layout/RepeatingBendingProcessNew"/>
    <dgm:cxn modelId="{194CFE52-3EB7-4BA7-83AD-E8E5945AAA35}" srcId="{B7ABC17E-07E8-4127-8984-5767418C9202}" destId="{78272866-0693-414A-AE54-990D2853A0D4}" srcOrd="7" destOrd="0" parTransId="{F2070E57-1ED5-4125-AE35-68C55647DDFE}" sibTransId="{91EFE374-FB9F-4C06-B8C7-46AAEFA31CB0}"/>
    <dgm:cxn modelId="{57BC2E56-4398-4244-BE08-2BBF420DC21B}" type="presOf" srcId="{3A06C6A6-B78C-4DAE-9E85-95AE692093D0}" destId="{2D75ADFE-6B59-42A6-8D7C-75930877CA01}" srcOrd="0" destOrd="0" presId="urn:microsoft.com/office/officeart/2016/7/layout/RepeatingBendingProcessNew"/>
    <dgm:cxn modelId="{C7707079-68DB-451A-9FFB-B48609C1E473}" type="presOf" srcId="{82357D0D-C904-4E16-875A-2C6C88B5F81F}" destId="{E464D302-C084-48AA-BCA9-5626EB1B8346}" srcOrd="0" destOrd="0" presId="urn:microsoft.com/office/officeart/2016/7/layout/RepeatingBendingProcessNew"/>
    <dgm:cxn modelId="{39493A7E-0525-4CFA-AAA3-91D67F10EEE4}" type="presOf" srcId="{DB2C277B-E778-42A6-B795-A80ADA90C352}" destId="{14609695-7B3F-445C-8F21-6A96CC62E270}" srcOrd="0" destOrd="0" presId="urn:microsoft.com/office/officeart/2016/7/layout/RepeatingBendingProcessNew"/>
    <dgm:cxn modelId="{A902A282-3CD6-4519-8A74-4ADAE055A949}" type="presOf" srcId="{40966A7E-785C-4F5C-92C8-7585ECA1E077}" destId="{1A04FEB6-77E6-453B-9E65-D106A0FE35E4}" srcOrd="1" destOrd="0" presId="urn:microsoft.com/office/officeart/2016/7/layout/RepeatingBendingProcessNew"/>
    <dgm:cxn modelId="{B6933587-DBDB-484C-B552-A84F277C7DB3}" type="presOf" srcId="{747970E8-D563-44DC-88B2-3F7587AF627D}" destId="{DB03FF3F-5676-4CF2-BBDE-47CC571DF2B5}" srcOrd="1" destOrd="0" presId="urn:microsoft.com/office/officeart/2016/7/layout/RepeatingBendingProcessNew"/>
    <dgm:cxn modelId="{E620D092-E4FB-4F65-92D7-C4364860B47F}" type="presOf" srcId="{78272866-0693-414A-AE54-990D2853A0D4}" destId="{6DD3BD7E-9C0B-4B81-8D19-536A1AC148AB}" srcOrd="0" destOrd="0" presId="urn:microsoft.com/office/officeart/2016/7/layout/RepeatingBendingProcessNew"/>
    <dgm:cxn modelId="{53BF9D99-D19E-4FEB-9EF6-731EB32CC9D5}" type="presOf" srcId="{1BF20B65-E298-4A38-B438-AFE964BF4EBE}" destId="{E76B6978-03BC-466F-B1D4-3404A2AD4F5A}" srcOrd="1" destOrd="0" presId="urn:microsoft.com/office/officeart/2016/7/layout/RepeatingBendingProcessNew"/>
    <dgm:cxn modelId="{62EFEDA4-1FA3-4212-A1BA-7B8A91B8B929}" type="presOf" srcId="{CFEE838D-2E58-4EF8-AE54-07CF71155930}" destId="{DBF04462-AEE1-46E1-BE51-E685EA9E6BA1}" srcOrd="1" destOrd="0" presId="urn:microsoft.com/office/officeart/2016/7/layout/RepeatingBendingProcessNew"/>
    <dgm:cxn modelId="{E6936DAA-A75B-4A8C-A505-AC0A4517FC61}" type="presOf" srcId="{747970E8-D563-44DC-88B2-3F7587AF627D}" destId="{934B9860-4BF0-479E-9677-A95A9050D3A1}" srcOrd="0" destOrd="0" presId="urn:microsoft.com/office/officeart/2016/7/layout/RepeatingBendingProcessNew"/>
    <dgm:cxn modelId="{872528BC-0C28-4C80-B268-48142DEE1C25}" type="presOf" srcId="{0DB9B7D0-1947-4591-B9EC-9BDE21D69E5B}" destId="{A9FB3C0A-FA68-45D2-8D18-1E83AC905CA4}" srcOrd="0" destOrd="0" presId="urn:microsoft.com/office/officeart/2016/7/layout/RepeatingBendingProcessNew"/>
    <dgm:cxn modelId="{21BD2CC6-0368-474F-984E-B9FF5A38A8DE}" type="presOf" srcId="{1BF20B65-E298-4A38-B438-AFE964BF4EBE}" destId="{2EE551FD-518D-4100-8CAA-85742E9F08E0}" srcOrd="0" destOrd="0" presId="urn:microsoft.com/office/officeart/2016/7/layout/RepeatingBendingProcessNew"/>
    <dgm:cxn modelId="{0FEE50CD-0C0F-4A47-9818-49DD8957253E}" srcId="{B7ABC17E-07E8-4127-8984-5767418C9202}" destId="{0DB9B7D0-1947-4591-B9EC-9BDE21D69E5B}" srcOrd="3" destOrd="0" parTransId="{A44BF562-D8D6-4AFB-A64A-F0AA6AB47550}" sibTransId="{15CF55DA-0A53-403D-BD77-B8C9A1C34AA9}"/>
    <dgm:cxn modelId="{065DECCE-705E-466C-BB25-572EC2E27CEF}" srcId="{B7ABC17E-07E8-4127-8984-5767418C9202}" destId="{82357D0D-C904-4E16-875A-2C6C88B5F81F}" srcOrd="1" destOrd="0" parTransId="{C5EE789B-3E15-40C3-BD70-75247BB7A14F}" sibTransId="{10F02EB9-2E60-4989-BE08-7818B5F0A5C5}"/>
    <dgm:cxn modelId="{2AAAD9D0-50D1-4970-9260-DDA4D1328513}" type="presOf" srcId="{7A4F2388-EC23-4808-8235-5C00F2F78E10}" destId="{E0EBB637-DF75-4F33-877F-0C3A8DDD7DB2}" srcOrd="0" destOrd="0" presId="urn:microsoft.com/office/officeart/2016/7/layout/RepeatingBendingProcessNew"/>
    <dgm:cxn modelId="{80DD6AD7-9EBA-4417-8B0E-4661EBC69FFA}" type="presOf" srcId="{3263D755-C2A0-4DF2-941E-C17CDB244A73}" destId="{0D7D5E28-5B0D-441B-838B-05E401A698CB}" srcOrd="1" destOrd="0" presId="urn:microsoft.com/office/officeart/2016/7/layout/RepeatingBendingProcessNew"/>
    <dgm:cxn modelId="{E8889BDC-B6F6-42AD-BD1C-2AF706A7CD20}" srcId="{B7ABC17E-07E8-4127-8984-5767418C9202}" destId="{DB2C277B-E778-42A6-B795-A80ADA90C352}" srcOrd="6" destOrd="0" parTransId="{732C85A2-A57B-424F-97B8-E430EDA0FE02}" sibTransId="{40966A7E-785C-4F5C-92C8-7585ECA1E077}"/>
    <dgm:cxn modelId="{3DF006E1-95B6-4C00-97B4-992997964313}" srcId="{B7ABC17E-07E8-4127-8984-5767418C9202}" destId="{1CBEBAC2-1BBF-4A73-90A7-956F690AD155}" srcOrd="4" destOrd="0" parTransId="{8268B328-A578-4F89-BB9E-66623ABED53C}" sibTransId="{1BF20B65-E298-4A38-B438-AFE964BF4EBE}"/>
    <dgm:cxn modelId="{017178EA-645D-46E0-A5F6-479A900823E8}" type="presOf" srcId="{54B40017-B914-458F-8943-6B10E5318465}" destId="{2FEECC14-EF5C-4408-924F-AD448CAFB77D}" srcOrd="0" destOrd="0" presId="urn:microsoft.com/office/officeart/2016/7/layout/RepeatingBendingProcessNew"/>
    <dgm:cxn modelId="{9EA2C1F6-A5C6-465F-AE71-C6475C0AAFBA}" type="presOf" srcId="{10F02EB9-2E60-4989-BE08-7818B5F0A5C5}" destId="{C456A7BE-1275-473B-9B67-52401D8759AE}" srcOrd="1" destOrd="0" presId="urn:microsoft.com/office/officeart/2016/7/layout/RepeatingBendingProcessNew"/>
    <dgm:cxn modelId="{382D42F9-463F-4CA9-AA7F-955AAC1E107F}" type="presOf" srcId="{15CF55DA-0A53-403D-BD77-B8C9A1C34AA9}" destId="{65952027-9242-4772-8D25-73FC0AEF80D7}" srcOrd="1" destOrd="0" presId="urn:microsoft.com/office/officeart/2016/7/layout/RepeatingBendingProcessNew"/>
    <dgm:cxn modelId="{20FBDDFC-E23A-4395-A75D-8B5C9274AE72}" type="presOf" srcId="{CFEE838D-2E58-4EF8-AE54-07CF71155930}" destId="{BA0A8228-51C6-463C-AC92-982989777D5E}" srcOrd="0" destOrd="0" presId="urn:microsoft.com/office/officeart/2016/7/layout/RepeatingBendingProcessNew"/>
    <dgm:cxn modelId="{3919DF7D-4080-4D9F-8EC7-D952D5B790F8}" type="presParOf" srcId="{82D03236-7AFB-4AFB-8637-98A32278F7AA}" destId="{2D75ADFE-6B59-42A6-8D7C-75930877CA01}" srcOrd="0" destOrd="0" presId="urn:microsoft.com/office/officeart/2016/7/layout/RepeatingBendingProcessNew"/>
    <dgm:cxn modelId="{CEEA24C2-44AB-4EC8-876A-CBA106A08F44}" type="presParOf" srcId="{82D03236-7AFB-4AFB-8637-98A32278F7AA}" destId="{BA0A8228-51C6-463C-AC92-982989777D5E}" srcOrd="1" destOrd="0" presId="urn:microsoft.com/office/officeart/2016/7/layout/RepeatingBendingProcessNew"/>
    <dgm:cxn modelId="{D16E5BBB-E724-441A-9EE8-2EE5EEDF8275}" type="presParOf" srcId="{BA0A8228-51C6-463C-AC92-982989777D5E}" destId="{DBF04462-AEE1-46E1-BE51-E685EA9E6BA1}" srcOrd="0" destOrd="0" presId="urn:microsoft.com/office/officeart/2016/7/layout/RepeatingBendingProcessNew"/>
    <dgm:cxn modelId="{B8B0D787-1B47-4A1B-9EA8-7F914611AC63}" type="presParOf" srcId="{82D03236-7AFB-4AFB-8637-98A32278F7AA}" destId="{E464D302-C084-48AA-BCA9-5626EB1B8346}" srcOrd="2" destOrd="0" presId="urn:microsoft.com/office/officeart/2016/7/layout/RepeatingBendingProcessNew"/>
    <dgm:cxn modelId="{EBB5BB38-A40F-408C-B336-8DA06A824B87}" type="presParOf" srcId="{82D03236-7AFB-4AFB-8637-98A32278F7AA}" destId="{3AE6502B-146A-44EC-956F-9DC93D8ED627}" srcOrd="3" destOrd="0" presId="urn:microsoft.com/office/officeart/2016/7/layout/RepeatingBendingProcessNew"/>
    <dgm:cxn modelId="{725CE775-E8C2-4F25-8146-F99DD091A1E9}" type="presParOf" srcId="{3AE6502B-146A-44EC-956F-9DC93D8ED627}" destId="{C456A7BE-1275-473B-9B67-52401D8759AE}" srcOrd="0" destOrd="0" presId="urn:microsoft.com/office/officeart/2016/7/layout/RepeatingBendingProcessNew"/>
    <dgm:cxn modelId="{BDDB514F-0EBF-4A49-A9F5-6AC0A1739390}" type="presParOf" srcId="{82D03236-7AFB-4AFB-8637-98A32278F7AA}" destId="{E0EBB637-DF75-4F33-877F-0C3A8DDD7DB2}" srcOrd="4" destOrd="0" presId="urn:microsoft.com/office/officeart/2016/7/layout/RepeatingBendingProcessNew"/>
    <dgm:cxn modelId="{50B9FE2A-14D1-4F02-A571-9F3F27081EF8}" type="presParOf" srcId="{82D03236-7AFB-4AFB-8637-98A32278F7AA}" destId="{688B0239-C79A-47F6-AA87-B56F7A4B97AA}" srcOrd="5" destOrd="0" presId="urn:microsoft.com/office/officeart/2016/7/layout/RepeatingBendingProcessNew"/>
    <dgm:cxn modelId="{1396D999-94EC-4120-8673-A7897F1724A9}" type="presParOf" srcId="{688B0239-C79A-47F6-AA87-B56F7A4B97AA}" destId="{0D7D5E28-5B0D-441B-838B-05E401A698CB}" srcOrd="0" destOrd="0" presId="urn:microsoft.com/office/officeart/2016/7/layout/RepeatingBendingProcessNew"/>
    <dgm:cxn modelId="{046CB0E7-A7A6-49D0-868A-33FCDA74F664}" type="presParOf" srcId="{82D03236-7AFB-4AFB-8637-98A32278F7AA}" destId="{A9FB3C0A-FA68-45D2-8D18-1E83AC905CA4}" srcOrd="6" destOrd="0" presId="urn:microsoft.com/office/officeart/2016/7/layout/RepeatingBendingProcessNew"/>
    <dgm:cxn modelId="{C0509EFF-52FF-422E-B567-109D8BD0070D}" type="presParOf" srcId="{82D03236-7AFB-4AFB-8637-98A32278F7AA}" destId="{F30E55EA-7CEC-498B-A324-B8756CF2DE90}" srcOrd="7" destOrd="0" presId="urn:microsoft.com/office/officeart/2016/7/layout/RepeatingBendingProcessNew"/>
    <dgm:cxn modelId="{6B292BE2-2FFA-4185-8671-FE168F23D2FA}" type="presParOf" srcId="{F30E55EA-7CEC-498B-A324-B8756CF2DE90}" destId="{65952027-9242-4772-8D25-73FC0AEF80D7}" srcOrd="0" destOrd="0" presId="urn:microsoft.com/office/officeart/2016/7/layout/RepeatingBendingProcessNew"/>
    <dgm:cxn modelId="{18E347EC-AD68-44E4-8929-BDD2A5550C9A}" type="presParOf" srcId="{82D03236-7AFB-4AFB-8637-98A32278F7AA}" destId="{B379F9D7-A9BF-4D49-9D1F-243DE178305D}" srcOrd="8" destOrd="0" presId="urn:microsoft.com/office/officeart/2016/7/layout/RepeatingBendingProcessNew"/>
    <dgm:cxn modelId="{D0E48596-A78D-4965-A627-D5CD3E743F90}" type="presParOf" srcId="{82D03236-7AFB-4AFB-8637-98A32278F7AA}" destId="{2EE551FD-518D-4100-8CAA-85742E9F08E0}" srcOrd="9" destOrd="0" presId="urn:microsoft.com/office/officeart/2016/7/layout/RepeatingBendingProcessNew"/>
    <dgm:cxn modelId="{C1689CDF-8AAA-4851-957E-71DCB6F19AF1}" type="presParOf" srcId="{2EE551FD-518D-4100-8CAA-85742E9F08E0}" destId="{E76B6978-03BC-466F-B1D4-3404A2AD4F5A}" srcOrd="0" destOrd="0" presId="urn:microsoft.com/office/officeart/2016/7/layout/RepeatingBendingProcessNew"/>
    <dgm:cxn modelId="{196B2731-BC1A-4998-B0D9-C33F5B89AB85}" type="presParOf" srcId="{82D03236-7AFB-4AFB-8637-98A32278F7AA}" destId="{2FEECC14-EF5C-4408-924F-AD448CAFB77D}" srcOrd="10" destOrd="0" presId="urn:microsoft.com/office/officeart/2016/7/layout/RepeatingBendingProcessNew"/>
    <dgm:cxn modelId="{AEA9993F-3A38-49C6-AE5C-7172B6E2E5EF}" type="presParOf" srcId="{82D03236-7AFB-4AFB-8637-98A32278F7AA}" destId="{934B9860-4BF0-479E-9677-A95A9050D3A1}" srcOrd="11" destOrd="0" presId="urn:microsoft.com/office/officeart/2016/7/layout/RepeatingBendingProcessNew"/>
    <dgm:cxn modelId="{0D6EC65B-1AE4-4686-9B1F-4E93AA719BD1}" type="presParOf" srcId="{934B9860-4BF0-479E-9677-A95A9050D3A1}" destId="{DB03FF3F-5676-4CF2-BBDE-47CC571DF2B5}" srcOrd="0" destOrd="0" presId="urn:microsoft.com/office/officeart/2016/7/layout/RepeatingBendingProcessNew"/>
    <dgm:cxn modelId="{FC028C84-F635-4BF5-AB1A-EDEEA168C1F6}" type="presParOf" srcId="{82D03236-7AFB-4AFB-8637-98A32278F7AA}" destId="{14609695-7B3F-445C-8F21-6A96CC62E270}" srcOrd="12" destOrd="0" presId="urn:microsoft.com/office/officeart/2016/7/layout/RepeatingBendingProcessNew"/>
    <dgm:cxn modelId="{D3BAD427-118B-4CC1-B485-0A38344875D1}" type="presParOf" srcId="{82D03236-7AFB-4AFB-8637-98A32278F7AA}" destId="{90748BFD-7873-4E4F-86A1-AA2F1D6809EF}" srcOrd="13" destOrd="0" presId="urn:microsoft.com/office/officeart/2016/7/layout/RepeatingBendingProcessNew"/>
    <dgm:cxn modelId="{635A0853-1C51-4865-87A6-FBCBCD36C928}" type="presParOf" srcId="{90748BFD-7873-4E4F-86A1-AA2F1D6809EF}" destId="{1A04FEB6-77E6-453B-9E65-D106A0FE35E4}" srcOrd="0" destOrd="0" presId="urn:microsoft.com/office/officeart/2016/7/layout/RepeatingBendingProcessNew"/>
    <dgm:cxn modelId="{2C885899-C583-4101-84B9-F7AD532901B5}" type="presParOf" srcId="{82D03236-7AFB-4AFB-8637-98A32278F7AA}" destId="{6DD3BD7E-9C0B-4B81-8D19-536A1AC148AB}"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EC927F-3236-4791-B469-A383749A78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9A48D50-C849-44DA-973F-96C4960220CA}">
      <dgm:prSet phldrT="[Text]"/>
      <dgm:spPr/>
      <dgm:t>
        <a:bodyPr/>
        <a:lstStyle/>
        <a:p>
          <a:r>
            <a:rPr lang="en-US" b="0" dirty="0"/>
            <a:t>Overview of PDCM </a:t>
          </a:r>
        </a:p>
      </dgm:t>
    </dgm:pt>
    <dgm:pt modelId="{69BE2C52-1103-4515-BD4E-256067802BBD}" type="parTrans" cxnId="{FD3200C1-4965-49BB-BA3C-996A646D1ED3}">
      <dgm:prSet/>
      <dgm:spPr/>
      <dgm:t>
        <a:bodyPr/>
        <a:lstStyle/>
        <a:p>
          <a:endParaRPr lang="en-US"/>
        </a:p>
      </dgm:t>
    </dgm:pt>
    <dgm:pt modelId="{45FFB4C3-0A71-4834-8985-2F543C5AB6CC}" type="sibTrans" cxnId="{FD3200C1-4965-49BB-BA3C-996A646D1ED3}">
      <dgm:prSet/>
      <dgm:spPr/>
      <dgm:t>
        <a:bodyPr/>
        <a:lstStyle/>
        <a:p>
          <a:endParaRPr lang="en-US"/>
        </a:p>
      </dgm:t>
    </dgm:pt>
    <dgm:pt modelId="{A34ECC7E-0F4C-4DDF-89CD-B201FC70096C}">
      <dgm:prSet phldrT="[Text]" custT="1"/>
      <dgm:spPr/>
      <dgm:t>
        <a:bodyPr/>
        <a:lstStyle/>
        <a:p>
          <a:r>
            <a:rPr lang="en-US" sz="2900" b="0" kern="1200" dirty="0">
              <a:solidFill>
                <a:srgbClr val="797979">
                  <a:hueOff val="0"/>
                  <a:satOff val="0"/>
                  <a:lumOff val="0"/>
                  <a:alphaOff val="0"/>
                </a:srgbClr>
              </a:solidFill>
              <a:latin typeface="Calibri" panose="020F0502020204030204"/>
              <a:ea typeface="+mn-ea"/>
              <a:cs typeface="+mn-cs"/>
            </a:rPr>
            <a:t>Eligibility</a:t>
          </a:r>
          <a:r>
            <a:rPr lang="en-US" sz="2900" b="0" kern="1200" dirty="0">
              <a:solidFill>
                <a:schemeClr val="accent5">
                  <a:lumMod val="10000"/>
                </a:schemeClr>
              </a:solidFill>
            </a:rPr>
            <a:t> </a:t>
          </a:r>
        </a:p>
      </dgm:t>
    </dgm:pt>
    <dgm:pt modelId="{DF7779A8-0C43-4ACC-A1AF-93F35BB40976}" type="parTrans" cxnId="{10FA0415-3948-4995-9AF5-EEC9F1711BE4}">
      <dgm:prSet/>
      <dgm:spPr/>
      <dgm:t>
        <a:bodyPr/>
        <a:lstStyle/>
        <a:p>
          <a:endParaRPr lang="en-US"/>
        </a:p>
      </dgm:t>
    </dgm:pt>
    <dgm:pt modelId="{D4DEC08B-BDB8-4596-93C9-B0BA6712F8CC}" type="sibTrans" cxnId="{10FA0415-3948-4995-9AF5-EEC9F1711BE4}">
      <dgm:prSet/>
      <dgm:spPr/>
      <dgm:t>
        <a:bodyPr/>
        <a:lstStyle/>
        <a:p>
          <a:endParaRPr lang="en-US"/>
        </a:p>
      </dgm:t>
    </dgm:pt>
    <dgm:pt modelId="{17D26EAD-2F40-42BB-B952-96F8C80C6F32}">
      <dgm:prSet phldrT="[Text]"/>
      <dgm:spPr/>
      <dgm:t>
        <a:bodyPr/>
        <a:lstStyle/>
        <a:p>
          <a:r>
            <a:rPr lang="en-US" b="1" dirty="0">
              <a:solidFill>
                <a:schemeClr val="accent5">
                  <a:lumMod val="10000"/>
                </a:schemeClr>
              </a:solidFill>
            </a:rPr>
            <a:t>PDCM Codes </a:t>
          </a:r>
        </a:p>
      </dgm:t>
    </dgm:pt>
    <dgm:pt modelId="{AF8A6D77-CE26-4093-B587-57CE1F2F02E5}" type="parTrans" cxnId="{D4358EAF-3C7E-4F3F-92BC-BFFBEA561051}">
      <dgm:prSet/>
      <dgm:spPr/>
      <dgm:t>
        <a:bodyPr/>
        <a:lstStyle/>
        <a:p>
          <a:endParaRPr lang="en-US"/>
        </a:p>
      </dgm:t>
    </dgm:pt>
    <dgm:pt modelId="{C69127B9-E918-42D4-A955-318136A83BAA}" type="sibTrans" cxnId="{D4358EAF-3C7E-4F3F-92BC-BFFBEA561051}">
      <dgm:prSet/>
      <dgm:spPr/>
      <dgm:t>
        <a:bodyPr/>
        <a:lstStyle/>
        <a:p>
          <a:endParaRPr lang="en-US"/>
        </a:p>
      </dgm:t>
    </dgm:pt>
    <dgm:pt modelId="{7C231AE8-10E8-45E5-BD89-FD73F6042D92}">
      <dgm:prSet custT="1"/>
      <dgm:spPr/>
      <dgm:t>
        <a:bodyPr/>
        <a:lstStyle/>
        <a:p>
          <a:r>
            <a:rPr lang="en-US" sz="2800" b="0" kern="1200" dirty="0">
              <a:solidFill>
                <a:srgbClr val="797979">
                  <a:hueOff val="0"/>
                  <a:satOff val="0"/>
                  <a:lumOff val="0"/>
                  <a:alphaOff val="0"/>
                </a:srgbClr>
              </a:solidFill>
              <a:latin typeface="Calibri" panose="020F0502020204030204"/>
              <a:ea typeface="+mn-ea"/>
              <a:cs typeface="+mn-cs"/>
            </a:rPr>
            <a:t>Training &amp; Wrap Up </a:t>
          </a:r>
        </a:p>
      </dgm:t>
    </dgm:pt>
    <dgm:pt modelId="{7CCC5F40-9D6D-4FF7-A8A6-D64C27ACEFA3}" type="parTrans" cxnId="{B9712177-918C-47B3-B0D0-3EFCB01EAD16}">
      <dgm:prSet/>
      <dgm:spPr/>
      <dgm:t>
        <a:bodyPr/>
        <a:lstStyle/>
        <a:p>
          <a:endParaRPr lang="en-US"/>
        </a:p>
      </dgm:t>
    </dgm:pt>
    <dgm:pt modelId="{83D8DF9C-0966-4A4E-9F59-8D9670D3D585}" type="sibTrans" cxnId="{B9712177-918C-47B3-B0D0-3EFCB01EAD16}">
      <dgm:prSet/>
      <dgm:spPr/>
      <dgm:t>
        <a:bodyPr/>
        <a:lstStyle/>
        <a:p>
          <a:endParaRPr lang="en-US"/>
        </a:p>
      </dgm:t>
    </dgm:pt>
    <dgm:pt modelId="{2D331907-D499-4CD3-9A4B-43B27C16D102}">
      <dgm:prSet custT="1"/>
      <dgm:spPr/>
      <dgm:t>
        <a:bodyPr/>
        <a:lstStyle/>
        <a:p>
          <a:r>
            <a:rPr lang="en-US" sz="2800" b="0" kern="1200" dirty="0">
              <a:solidFill>
                <a:srgbClr val="797979">
                  <a:hueOff val="0"/>
                  <a:satOff val="0"/>
                  <a:lumOff val="0"/>
                  <a:alphaOff val="0"/>
                </a:srgbClr>
              </a:solidFill>
              <a:latin typeface="Calibri" panose="020F0502020204030204"/>
              <a:ea typeface="+mn-ea"/>
              <a:cs typeface="+mn-cs"/>
            </a:rPr>
            <a:t>Billing</a:t>
          </a:r>
          <a:r>
            <a:rPr lang="en-US" sz="2800" b="1" kern="1200" dirty="0">
              <a:solidFill>
                <a:schemeClr val="accent5">
                  <a:lumMod val="10000"/>
                </a:schemeClr>
              </a:solidFill>
            </a:rPr>
            <a:t> </a:t>
          </a:r>
          <a:r>
            <a:rPr lang="en-US" sz="2800" b="0" kern="1200" dirty="0">
              <a:solidFill>
                <a:srgbClr val="797979">
                  <a:hueOff val="0"/>
                  <a:satOff val="0"/>
                  <a:lumOff val="0"/>
                  <a:alphaOff val="0"/>
                </a:srgbClr>
              </a:solidFill>
              <a:latin typeface="Calibri" panose="020F0502020204030204"/>
              <a:ea typeface="+mn-ea"/>
              <a:cs typeface="+mn-cs"/>
            </a:rPr>
            <a:t>Resources</a:t>
          </a:r>
        </a:p>
      </dgm:t>
    </dgm:pt>
    <dgm:pt modelId="{1A8CD16B-240B-4052-A81D-205E4F4882C7}" type="parTrans" cxnId="{2D5A5D65-38D2-4F13-9128-69B037271ADF}">
      <dgm:prSet/>
      <dgm:spPr/>
      <dgm:t>
        <a:bodyPr/>
        <a:lstStyle/>
        <a:p>
          <a:endParaRPr lang="en-US"/>
        </a:p>
      </dgm:t>
    </dgm:pt>
    <dgm:pt modelId="{D5FE0D59-B4FA-4B2F-9E5E-A2E5EFFF9F56}" type="sibTrans" cxnId="{2D5A5D65-38D2-4F13-9128-69B037271ADF}">
      <dgm:prSet/>
      <dgm:spPr/>
      <dgm:t>
        <a:bodyPr/>
        <a:lstStyle/>
        <a:p>
          <a:endParaRPr lang="en-US"/>
        </a:p>
      </dgm:t>
    </dgm:pt>
    <dgm:pt modelId="{1F2DC77D-0E91-4C4E-A768-D1A3435F4980}" type="pres">
      <dgm:prSet presAssocID="{C3EC927F-3236-4791-B469-A383749A7891}" presName="hierChild1" presStyleCnt="0">
        <dgm:presLayoutVars>
          <dgm:chPref val="1"/>
          <dgm:dir/>
          <dgm:animOne val="branch"/>
          <dgm:animLvl val="lvl"/>
          <dgm:resizeHandles/>
        </dgm:presLayoutVars>
      </dgm:prSet>
      <dgm:spPr/>
    </dgm:pt>
    <dgm:pt modelId="{324EBE83-FADB-44DA-88C5-C86B1617A418}" type="pres">
      <dgm:prSet presAssocID="{D9A48D50-C849-44DA-973F-96C4960220CA}" presName="hierRoot1" presStyleCnt="0"/>
      <dgm:spPr/>
    </dgm:pt>
    <dgm:pt modelId="{49F3187B-0BE7-4960-8684-1323B2353C8C}" type="pres">
      <dgm:prSet presAssocID="{D9A48D50-C849-44DA-973F-96C4960220CA}" presName="composite" presStyleCnt="0"/>
      <dgm:spPr/>
    </dgm:pt>
    <dgm:pt modelId="{E8BA4412-86E4-4516-98D9-DC4E639E86F4}" type="pres">
      <dgm:prSet presAssocID="{D9A48D50-C849-44DA-973F-96C4960220CA}" presName="background" presStyleLbl="node0" presStyleIdx="0" presStyleCnt="5"/>
      <dgm:spPr/>
    </dgm:pt>
    <dgm:pt modelId="{CE16EED3-DDCF-4B7D-95A9-60DCC56D9611}" type="pres">
      <dgm:prSet presAssocID="{D9A48D50-C849-44DA-973F-96C4960220CA}" presName="text" presStyleLbl="fgAcc0" presStyleIdx="0" presStyleCnt="5">
        <dgm:presLayoutVars>
          <dgm:chPref val="3"/>
        </dgm:presLayoutVars>
      </dgm:prSet>
      <dgm:spPr/>
    </dgm:pt>
    <dgm:pt modelId="{0E665E0A-10EC-4EFF-B4E6-4261E230D940}" type="pres">
      <dgm:prSet presAssocID="{D9A48D50-C849-44DA-973F-96C4960220CA}" presName="hierChild2" presStyleCnt="0"/>
      <dgm:spPr/>
    </dgm:pt>
    <dgm:pt modelId="{5A4F6E09-CA50-4766-8970-E3247F23D9E8}" type="pres">
      <dgm:prSet presAssocID="{A34ECC7E-0F4C-4DDF-89CD-B201FC70096C}" presName="hierRoot1" presStyleCnt="0"/>
      <dgm:spPr/>
    </dgm:pt>
    <dgm:pt modelId="{792F342D-6EA2-42C1-9FCC-DA9286E7C06D}" type="pres">
      <dgm:prSet presAssocID="{A34ECC7E-0F4C-4DDF-89CD-B201FC70096C}" presName="composite" presStyleCnt="0"/>
      <dgm:spPr/>
    </dgm:pt>
    <dgm:pt modelId="{76C61852-3053-4A48-A1D4-A8B4229C47E6}" type="pres">
      <dgm:prSet presAssocID="{A34ECC7E-0F4C-4DDF-89CD-B201FC70096C}" presName="background" presStyleLbl="node0" presStyleIdx="1" presStyleCnt="5"/>
      <dgm:spPr/>
    </dgm:pt>
    <dgm:pt modelId="{06CF6B2A-B87E-40F5-B6A5-94E320103344}" type="pres">
      <dgm:prSet presAssocID="{A34ECC7E-0F4C-4DDF-89CD-B201FC70096C}" presName="text" presStyleLbl="fgAcc0" presStyleIdx="1" presStyleCnt="5">
        <dgm:presLayoutVars>
          <dgm:chPref val="3"/>
        </dgm:presLayoutVars>
      </dgm:prSet>
      <dgm:spPr/>
    </dgm:pt>
    <dgm:pt modelId="{4BCE8A0B-9008-426D-A8B3-E7AD6B8C3619}" type="pres">
      <dgm:prSet presAssocID="{A34ECC7E-0F4C-4DDF-89CD-B201FC70096C}" presName="hierChild2" presStyleCnt="0"/>
      <dgm:spPr/>
    </dgm:pt>
    <dgm:pt modelId="{4897C998-A212-4EE8-9F94-0B701E17A28E}" type="pres">
      <dgm:prSet presAssocID="{17D26EAD-2F40-42BB-B952-96F8C80C6F32}" presName="hierRoot1" presStyleCnt="0"/>
      <dgm:spPr/>
    </dgm:pt>
    <dgm:pt modelId="{7C2DCDB1-4568-42AC-98C1-0236A9D45898}" type="pres">
      <dgm:prSet presAssocID="{17D26EAD-2F40-42BB-B952-96F8C80C6F32}" presName="composite" presStyleCnt="0"/>
      <dgm:spPr/>
    </dgm:pt>
    <dgm:pt modelId="{38021416-2DCD-420C-A5EC-A9A2CDCB395B}" type="pres">
      <dgm:prSet presAssocID="{17D26EAD-2F40-42BB-B952-96F8C80C6F32}" presName="background" presStyleLbl="node0" presStyleIdx="2" presStyleCnt="5"/>
      <dgm:spPr/>
    </dgm:pt>
    <dgm:pt modelId="{814F5B5A-2CB2-4405-ABD8-E3A49CBED569}" type="pres">
      <dgm:prSet presAssocID="{17D26EAD-2F40-42BB-B952-96F8C80C6F32}" presName="text" presStyleLbl="fgAcc0" presStyleIdx="2" presStyleCnt="5">
        <dgm:presLayoutVars>
          <dgm:chPref val="3"/>
        </dgm:presLayoutVars>
      </dgm:prSet>
      <dgm:spPr/>
    </dgm:pt>
    <dgm:pt modelId="{D244F245-130A-4A3E-8D7D-35B68F2166CB}" type="pres">
      <dgm:prSet presAssocID="{17D26EAD-2F40-42BB-B952-96F8C80C6F32}" presName="hierChild2" presStyleCnt="0"/>
      <dgm:spPr/>
    </dgm:pt>
    <dgm:pt modelId="{8560BB0F-372E-41E5-B51D-5E83722EDE1E}" type="pres">
      <dgm:prSet presAssocID="{2D331907-D499-4CD3-9A4B-43B27C16D102}" presName="hierRoot1" presStyleCnt="0"/>
      <dgm:spPr/>
    </dgm:pt>
    <dgm:pt modelId="{2521B064-8E62-4710-9E39-A8839467B8B1}" type="pres">
      <dgm:prSet presAssocID="{2D331907-D499-4CD3-9A4B-43B27C16D102}" presName="composite" presStyleCnt="0"/>
      <dgm:spPr/>
    </dgm:pt>
    <dgm:pt modelId="{0DC51221-53CA-432D-B5B2-87965C3C78CF}" type="pres">
      <dgm:prSet presAssocID="{2D331907-D499-4CD3-9A4B-43B27C16D102}" presName="background" presStyleLbl="node0" presStyleIdx="3" presStyleCnt="5"/>
      <dgm:spPr/>
    </dgm:pt>
    <dgm:pt modelId="{D00DF57E-5417-4CB9-9709-AF5AF8DC5919}" type="pres">
      <dgm:prSet presAssocID="{2D331907-D499-4CD3-9A4B-43B27C16D102}" presName="text" presStyleLbl="fgAcc0" presStyleIdx="3" presStyleCnt="5">
        <dgm:presLayoutVars>
          <dgm:chPref val="3"/>
        </dgm:presLayoutVars>
      </dgm:prSet>
      <dgm:spPr/>
    </dgm:pt>
    <dgm:pt modelId="{2E81EC14-5A51-45C0-B1B7-C4B1420D0224}" type="pres">
      <dgm:prSet presAssocID="{2D331907-D499-4CD3-9A4B-43B27C16D102}" presName="hierChild2" presStyleCnt="0"/>
      <dgm:spPr/>
    </dgm:pt>
    <dgm:pt modelId="{75FB0A77-E485-42C4-AD5B-EBCF0B4251A4}" type="pres">
      <dgm:prSet presAssocID="{7C231AE8-10E8-45E5-BD89-FD73F6042D92}" presName="hierRoot1" presStyleCnt="0"/>
      <dgm:spPr/>
    </dgm:pt>
    <dgm:pt modelId="{1142A767-1738-4308-97C1-3B2717794223}" type="pres">
      <dgm:prSet presAssocID="{7C231AE8-10E8-45E5-BD89-FD73F6042D92}" presName="composite" presStyleCnt="0"/>
      <dgm:spPr/>
    </dgm:pt>
    <dgm:pt modelId="{644AB4CC-FBAF-43B2-9EBC-D49C2AADF6FA}" type="pres">
      <dgm:prSet presAssocID="{7C231AE8-10E8-45E5-BD89-FD73F6042D92}" presName="background" presStyleLbl="node0" presStyleIdx="4" presStyleCnt="5"/>
      <dgm:spPr/>
    </dgm:pt>
    <dgm:pt modelId="{2C605B61-4B12-4EBF-8D85-7DE8F34ACC08}" type="pres">
      <dgm:prSet presAssocID="{7C231AE8-10E8-45E5-BD89-FD73F6042D92}" presName="text" presStyleLbl="fgAcc0" presStyleIdx="4" presStyleCnt="5">
        <dgm:presLayoutVars>
          <dgm:chPref val="3"/>
        </dgm:presLayoutVars>
      </dgm:prSet>
      <dgm:spPr/>
    </dgm:pt>
    <dgm:pt modelId="{310CCB00-4EDF-470F-82A4-081BC6D9F9CE}" type="pres">
      <dgm:prSet presAssocID="{7C231AE8-10E8-45E5-BD89-FD73F6042D92}" presName="hierChild2" presStyleCnt="0"/>
      <dgm:spPr/>
    </dgm:pt>
  </dgm:ptLst>
  <dgm:cxnLst>
    <dgm:cxn modelId="{10FA0415-3948-4995-9AF5-EEC9F1711BE4}" srcId="{C3EC927F-3236-4791-B469-A383749A7891}" destId="{A34ECC7E-0F4C-4DDF-89CD-B201FC70096C}" srcOrd="1" destOrd="0" parTransId="{DF7779A8-0C43-4ACC-A1AF-93F35BB40976}" sibTransId="{D4DEC08B-BDB8-4596-93C9-B0BA6712F8CC}"/>
    <dgm:cxn modelId="{F690C53F-B4E4-4B49-B153-7C27FC929C39}" type="presOf" srcId="{17D26EAD-2F40-42BB-B952-96F8C80C6F32}" destId="{814F5B5A-2CB2-4405-ABD8-E3A49CBED569}" srcOrd="0" destOrd="0" presId="urn:microsoft.com/office/officeart/2005/8/layout/hierarchy1"/>
    <dgm:cxn modelId="{2D5A5D65-38D2-4F13-9128-69B037271ADF}" srcId="{C3EC927F-3236-4791-B469-A383749A7891}" destId="{2D331907-D499-4CD3-9A4B-43B27C16D102}" srcOrd="3" destOrd="0" parTransId="{1A8CD16B-240B-4052-A81D-205E4F4882C7}" sibTransId="{D5FE0D59-B4FA-4B2F-9E5E-A2E5EFFF9F56}"/>
    <dgm:cxn modelId="{B9712177-918C-47B3-B0D0-3EFCB01EAD16}" srcId="{C3EC927F-3236-4791-B469-A383749A7891}" destId="{7C231AE8-10E8-45E5-BD89-FD73F6042D92}" srcOrd="4" destOrd="0" parTransId="{7CCC5F40-9D6D-4FF7-A8A6-D64C27ACEFA3}" sibTransId="{83D8DF9C-0966-4A4E-9F59-8D9670D3D585}"/>
    <dgm:cxn modelId="{9573FE7C-5E09-42AB-BC1F-3BB3AF037F1F}" type="presOf" srcId="{7C231AE8-10E8-45E5-BD89-FD73F6042D92}" destId="{2C605B61-4B12-4EBF-8D85-7DE8F34ACC08}" srcOrd="0" destOrd="0" presId="urn:microsoft.com/office/officeart/2005/8/layout/hierarchy1"/>
    <dgm:cxn modelId="{6EF21587-82BA-4F1A-A046-44CB40353472}" type="presOf" srcId="{A34ECC7E-0F4C-4DDF-89CD-B201FC70096C}" destId="{06CF6B2A-B87E-40F5-B6A5-94E320103344}" srcOrd="0" destOrd="0" presId="urn:microsoft.com/office/officeart/2005/8/layout/hierarchy1"/>
    <dgm:cxn modelId="{D4358EAF-3C7E-4F3F-92BC-BFFBEA561051}" srcId="{C3EC927F-3236-4791-B469-A383749A7891}" destId="{17D26EAD-2F40-42BB-B952-96F8C80C6F32}" srcOrd="2" destOrd="0" parTransId="{AF8A6D77-CE26-4093-B587-57CE1F2F02E5}" sibTransId="{C69127B9-E918-42D4-A955-318136A83BAA}"/>
    <dgm:cxn modelId="{01CC99B6-2597-4ED1-995A-27E0A331D015}" type="presOf" srcId="{C3EC927F-3236-4791-B469-A383749A7891}" destId="{1F2DC77D-0E91-4C4E-A768-D1A3435F4980}" srcOrd="0" destOrd="0" presId="urn:microsoft.com/office/officeart/2005/8/layout/hierarchy1"/>
    <dgm:cxn modelId="{FD3200C1-4965-49BB-BA3C-996A646D1ED3}" srcId="{C3EC927F-3236-4791-B469-A383749A7891}" destId="{D9A48D50-C849-44DA-973F-96C4960220CA}" srcOrd="0" destOrd="0" parTransId="{69BE2C52-1103-4515-BD4E-256067802BBD}" sibTransId="{45FFB4C3-0A71-4834-8985-2F543C5AB6CC}"/>
    <dgm:cxn modelId="{D78695F6-0E75-44A0-A9E9-C89C27BB2A73}" type="presOf" srcId="{2D331907-D499-4CD3-9A4B-43B27C16D102}" destId="{D00DF57E-5417-4CB9-9709-AF5AF8DC5919}" srcOrd="0" destOrd="0" presId="urn:microsoft.com/office/officeart/2005/8/layout/hierarchy1"/>
    <dgm:cxn modelId="{E615FDF7-8D17-480E-8A1F-25C7E1CADFC1}" type="presOf" srcId="{D9A48D50-C849-44DA-973F-96C4960220CA}" destId="{CE16EED3-DDCF-4B7D-95A9-60DCC56D9611}" srcOrd="0" destOrd="0" presId="urn:microsoft.com/office/officeart/2005/8/layout/hierarchy1"/>
    <dgm:cxn modelId="{887A11B6-C36C-4B2E-B043-34AB21E3836D}" type="presParOf" srcId="{1F2DC77D-0E91-4C4E-A768-D1A3435F4980}" destId="{324EBE83-FADB-44DA-88C5-C86B1617A418}" srcOrd="0" destOrd="0" presId="urn:microsoft.com/office/officeart/2005/8/layout/hierarchy1"/>
    <dgm:cxn modelId="{390B2F8F-F733-424A-9EB3-EBF6180C162A}" type="presParOf" srcId="{324EBE83-FADB-44DA-88C5-C86B1617A418}" destId="{49F3187B-0BE7-4960-8684-1323B2353C8C}" srcOrd="0" destOrd="0" presId="urn:microsoft.com/office/officeart/2005/8/layout/hierarchy1"/>
    <dgm:cxn modelId="{89C1D676-3B8A-4F89-B5D1-DCAADC86A969}" type="presParOf" srcId="{49F3187B-0BE7-4960-8684-1323B2353C8C}" destId="{E8BA4412-86E4-4516-98D9-DC4E639E86F4}" srcOrd="0" destOrd="0" presId="urn:microsoft.com/office/officeart/2005/8/layout/hierarchy1"/>
    <dgm:cxn modelId="{0A3EB960-28B8-4EC2-9488-D36D67775B6E}" type="presParOf" srcId="{49F3187B-0BE7-4960-8684-1323B2353C8C}" destId="{CE16EED3-DDCF-4B7D-95A9-60DCC56D9611}" srcOrd="1" destOrd="0" presId="urn:microsoft.com/office/officeart/2005/8/layout/hierarchy1"/>
    <dgm:cxn modelId="{9CB24C38-650D-4E67-8D8A-B2D02B2BC42F}" type="presParOf" srcId="{324EBE83-FADB-44DA-88C5-C86B1617A418}" destId="{0E665E0A-10EC-4EFF-B4E6-4261E230D940}" srcOrd="1" destOrd="0" presId="urn:microsoft.com/office/officeart/2005/8/layout/hierarchy1"/>
    <dgm:cxn modelId="{68724636-D75A-416D-8BFD-9BFD33019D34}" type="presParOf" srcId="{1F2DC77D-0E91-4C4E-A768-D1A3435F4980}" destId="{5A4F6E09-CA50-4766-8970-E3247F23D9E8}" srcOrd="1" destOrd="0" presId="urn:microsoft.com/office/officeart/2005/8/layout/hierarchy1"/>
    <dgm:cxn modelId="{CBFECF64-75F1-4497-923F-8C0437A51609}" type="presParOf" srcId="{5A4F6E09-CA50-4766-8970-E3247F23D9E8}" destId="{792F342D-6EA2-42C1-9FCC-DA9286E7C06D}" srcOrd="0" destOrd="0" presId="urn:microsoft.com/office/officeart/2005/8/layout/hierarchy1"/>
    <dgm:cxn modelId="{D3E9AF79-C148-416C-913E-0B86CB2A66CB}" type="presParOf" srcId="{792F342D-6EA2-42C1-9FCC-DA9286E7C06D}" destId="{76C61852-3053-4A48-A1D4-A8B4229C47E6}" srcOrd="0" destOrd="0" presId="urn:microsoft.com/office/officeart/2005/8/layout/hierarchy1"/>
    <dgm:cxn modelId="{147DAD30-09E0-41E3-8492-BDA00F74891C}" type="presParOf" srcId="{792F342D-6EA2-42C1-9FCC-DA9286E7C06D}" destId="{06CF6B2A-B87E-40F5-B6A5-94E320103344}" srcOrd="1" destOrd="0" presId="urn:microsoft.com/office/officeart/2005/8/layout/hierarchy1"/>
    <dgm:cxn modelId="{33E18DC6-69AE-472A-BF41-AE22618D7D8D}" type="presParOf" srcId="{5A4F6E09-CA50-4766-8970-E3247F23D9E8}" destId="{4BCE8A0B-9008-426D-A8B3-E7AD6B8C3619}" srcOrd="1" destOrd="0" presId="urn:microsoft.com/office/officeart/2005/8/layout/hierarchy1"/>
    <dgm:cxn modelId="{1AB64521-A05B-4EC7-92F4-E841F89CEE23}" type="presParOf" srcId="{1F2DC77D-0E91-4C4E-A768-D1A3435F4980}" destId="{4897C998-A212-4EE8-9F94-0B701E17A28E}" srcOrd="2" destOrd="0" presId="urn:microsoft.com/office/officeart/2005/8/layout/hierarchy1"/>
    <dgm:cxn modelId="{1FC79F80-4953-4A94-ABC0-1C1CAFC44CB8}" type="presParOf" srcId="{4897C998-A212-4EE8-9F94-0B701E17A28E}" destId="{7C2DCDB1-4568-42AC-98C1-0236A9D45898}" srcOrd="0" destOrd="0" presId="urn:microsoft.com/office/officeart/2005/8/layout/hierarchy1"/>
    <dgm:cxn modelId="{6ED1878D-6318-40AB-BF2E-C3AC9A2AF44B}" type="presParOf" srcId="{7C2DCDB1-4568-42AC-98C1-0236A9D45898}" destId="{38021416-2DCD-420C-A5EC-A9A2CDCB395B}" srcOrd="0" destOrd="0" presId="urn:microsoft.com/office/officeart/2005/8/layout/hierarchy1"/>
    <dgm:cxn modelId="{837DB6EA-9D90-47D0-8ADC-98AC50130074}" type="presParOf" srcId="{7C2DCDB1-4568-42AC-98C1-0236A9D45898}" destId="{814F5B5A-2CB2-4405-ABD8-E3A49CBED569}" srcOrd="1" destOrd="0" presId="urn:microsoft.com/office/officeart/2005/8/layout/hierarchy1"/>
    <dgm:cxn modelId="{B7F19157-D334-4773-82B9-A80E6534F540}" type="presParOf" srcId="{4897C998-A212-4EE8-9F94-0B701E17A28E}" destId="{D244F245-130A-4A3E-8D7D-35B68F2166CB}" srcOrd="1" destOrd="0" presId="urn:microsoft.com/office/officeart/2005/8/layout/hierarchy1"/>
    <dgm:cxn modelId="{A03F7B62-5261-4091-932B-855121648848}" type="presParOf" srcId="{1F2DC77D-0E91-4C4E-A768-D1A3435F4980}" destId="{8560BB0F-372E-41E5-B51D-5E83722EDE1E}" srcOrd="3" destOrd="0" presId="urn:microsoft.com/office/officeart/2005/8/layout/hierarchy1"/>
    <dgm:cxn modelId="{D77C93D1-E069-4ACB-B76F-C5E36E53E691}" type="presParOf" srcId="{8560BB0F-372E-41E5-B51D-5E83722EDE1E}" destId="{2521B064-8E62-4710-9E39-A8839467B8B1}" srcOrd="0" destOrd="0" presId="urn:microsoft.com/office/officeart/2005/8/layout/hierarchy1"/>
    <dgm:cxn modelId="{89CE1672-274E-4221-B236-0DAA2AAC0467}" type="presParOf" srcId="{2521B064-8E62-4710-9E39-A8839467B8B1}" destId="{0DC51221-53CA-432D-B5B2-87965C3C78CF}" srcOrd="0" destOrd="0" presId="urn:microsoft.com/office/officeart/2005/8/layout/hierarchy1"/>
    <dgm:cxn modelId="{B7D08F95-50BF-46F1-B6F9-C3F4D5CB2B1B}" type="presParOf" srcId="{2521B064-8E62-4710-9E39-A8839467B8B1}" destId="{D00DF57E-5417-4CB9-9709-AF5AF8DC5919}" srcOrd="1" destOrd="0" presId="urn:microsoft.com/office/officeart/2005/8/layout/hierarchy1"/>
    <dgm:cxn modelId="{3096CE19-3630-4ECE-B833-70E30FCB69DA}" type="presParOf" srcId="{8560BB0F-372E-41E5-B51D-5E83722EDE1E}" destId="{2E81EC14-5A51-45C0-B1B7-C4B1420D0224}" srcOrd="1" destOrd="0" presId="urn:microsoft.com/office/officeart/2005/8/layout/hierarchy1"/>
    <dgm:cxn modelId="{703CA80F-11FC-49A4-977A-14E9A1B29315}" type="presParOf" srcId="{1F2DC77D-0E91-4C4E-A768-D1A3435F4980}" destId="{75FB0A77-E485-42C4-AD5B-EBCF0B4251A4}" srcOrd="4" destOrd="0" presId="urn:microsoft.com/office/officeart/2005/8/layout/hierarchy1"/>
    <dgm:cxn modelId="{2D2CDE11-EBA6-4A28-8459-34C6B527AD04}" type="presParOf" srcId="{75FB0A77-E485-42C4-AD5B-EBCF0B4251A4}" destId="{1142A767-1738-4308-97C1-3B2717794223}" srcOrd="0" destOrd="0" presId="urn:microsoft.com/office/officeart/2005/8/layout/hierarchy1"/>
    <dgm:cxn modelId="{C61C7D4C-74B2-48A1-9C17-1C20A5D81286}" type="presParOf" srcId="{1142A767-1738-4308-97C1-3B2717794223}" destId="{644AB4CC-FBAF-43B2-9EBC-D49C2AADF6FA}" srcOrd="0" destOrd="0" presId="urn:microsoft.com/office/officeart/2005/8/layout/hierarchy1"/>
    <dgm:cxn modelId="{D1DEBB8F-5EE7-44D1-958C-1794A610FDD7}" type="presParOf" srcId="{1142A767-1738-4308-97C1-3B2717794223}" destId="{2C605B61-4B12-4EBF-8D85-7DE8F34ACC08}" srcOrd="1" destOrd="0" presId="urn:microsoft.com/office/officeart/2005/8/layout/hierarchy1"/>
    <dgm:cxn modelId="{E04F777A-4C78-421A-AA74-00D75EE60687}" type="presParOf" srcId="{75FB0A77-E485-42C4-AD5B-EBCF0B4251A4}" destId="{310CCB00-4EDF-470F-82A4-081BC6D9F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8E9346-A693-40D7-B88D-CA6FD0F4A3E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32EB89DC-B35A-45AE-833E-FFB320E443F1}">
      <dgm:prSet phldrT="[Text]" custT="1"/>
      <dgm:spPr/>
      <dgm:t>
        <a:bodyPr/>
        <a:lstStyle/>
        <a:p>
          <a:r>
            <a:rPr lang="en-US" sz="2000" dirty="0">
              <a:latin typeface="Calibri" panose="020F0502020204030204" pitchFamily="34" charset="0"/>
              <a:cs typeface="Calibri" panose="020F0502020204030204" pitchFamily="34" charset="0"/>
            </a:rPr>
            <a:t>Initial Outreach/</a:t>
          </a:r>
        </a:p>
        <a:p>
          <a:r>
            <a:rPr lang="en-US" sz="2000" dirty="0">
              <a:latin typeface="Calibri" panose="020F0502020204030204" pitchFamily="34" charset="0"/>
              <a:cs typeface="Calibri" panose="020F0502020204030204" pitchFamily="34" charset="0"/>
            </a:rPr>
            <a:t>ED Follow up: </a:t>
          </a:r>
          <a:r>
            <a:rPr lang="en-US" sz="2000" b="1" dirty="0">
              <a:solidFill>
                <a:schemeClr val="accent4">
                  <a:lumMod val="40000"/>
                  <a:lumOff val="60000"/>
                </a:schemeClr>
              </a:solidFill>
              <a:latin typeface="Calibri" panose="020F0502020204030204" pitchFamily="34" charset="0"/>
              <a:cs typeface="Calibri" panose="020F0502020204030204" pitchFamily="34" charset="0"/>
            </a:rPr>
            <a:t>98967</a:t>
          </a:r>
        </a:p>
        <a:p>
          <a:r>
            <a:rPr lang="en-US" sz="2000" b="1" dirty="0">
              <a:solidFill>
                <a:schemeClr val="accent4">
                  <a:lumMod val="40000"/>
                  <a:lumOff val="60000"/>
                </a:schemeClr>
              </a:solidFill>
              <a:latin typeface="Calibri" panose="020F0502020204030204" pitchFamily="34" charset="0"/>
              <a:cs typeface="Calibri" panose="020F0502020204030204" pitchFamily="34" charset="0"/>
            </a:rPr>
            <a:t>Phone Service</a:t>
          </a:r>
        </a:p>
      </dgm:t>
    </dgm:pt>
    <dgm:pt modelId="{5D9DA55D-D15B-42F5-A603-668623CB2521}" type="parTrans" cxnId="{089EA20D-E508-4CDF-A427-BA798ACD4755}">
      <dgm:prSet/>
      <dgm:spPr/>
      <dgm:t>
        <a:bodyPr/>
        <a:lstStyle/>
        <a:p>
          <a:endParaRPr lang="en-US">
            <a:latin typeface="Calibri" panose="020F0502020204030204" pitchFamily="34" charset="0"/>
            <a:cs typeface="Calibri" panose="020F0502020204030204" pitchFamily="34" charset="0"/>
          </a:endParaRPr>
        </a:p>
      </dgm:t>
    </dgm:pt>
    <dgm:pt modelId="{CAD58042-B119-4352-80AF-2663AF5126D2}" type="sibTrans" cxnId="{089EA20D-E508-4CDF-A427-BA798ACD4755}">
      <dgm:prSet/>
      <dgm:spPr/>
      <dgm:t>
        <a:bodyPr/>
        <a:lstStyle/>
        <a:p>
          <a:endParaRPr lang="en-US">
            <a:latin typeface="Calibri" panose="020F0502020204030204" pitchFamily="34" charset="0"/>
            <a:cs typeface="Calibri" panose="020F0502020204030204" pitchFamily="34" charset="0"/>
          </a:endParaRPr>
        </a:p>
      </dgm:t>
    </dgm:pt>
    <dgm:pt modelId="{10EDC822-55A1-4584-8248-1FB9FF82822C}">
      <dgm:prSet phldrT="[Text]" custT="1"/>
      <dgm:spPr/>
      <dgm:t>
        <a:bodyPr/>
        <a:lstStyle/>
        <a:p>
          <a:pPr marL="0" lvl="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Physician Interaction: </a:t>
          </a: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G9008</a:t>
          </a:r>
        </a:p>
        <a:p>
          <a:pPr marL="0" lvl="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Physician Coordinated Care Oversight</a:t>
          </a:r>
        </a:p>
      </dgm:t>
    </dgm:pt>
    <dgm:pt modelId="{204FF7B2-7FD9-403C-92FE-3A35AB5AF102}" type="parTrans" cxnId="{4E07D804-24A1-4F50-9841-D7949E42C0CF}">
      <dgm:prSet/>
      <dgm:spPr/>
      <dgm:t>
        <a:bodyPr/>
        <a:lstStyle/>
        <a:p>
          <a:endParaRPr lang="en-US">
            <a:latin typeface="Calibri" panose="020F0502020204030204" pitchFamily="34" charset="0"/>
            <a:cs typeface="Calibri" panose="020F0502020204030204" pitchFamily="34" charset="0"/>
          </a:endParaRPr>
        </a:p>
      </dgm:t>
    </dgm:pt>
    <dgm:pt modelId="{C36EACC2-C5AD-47BF-AF01-947CAA1A19BC}" type="sibTrans" cxnId="{4E07D804-24A1-4F50-9841-D7949E42C0CF}">
      <dgm:prSet/>
      <dgm:spPr/>
      <dgm:t>
        <a:bodyPr/>
        <a:lstStyle/>
        <a:p>
          <a:endParaRPr lang="en-US">
            <a:latin typeface="Calibri" panose="020F0502020204030204" pitchFamily="34" charset="0"/>
            <a:cs typeface="Calibri" panose="020F0502020204030204" pitchFamily="34" charset="0"/>
          </a:endParaRPr>
        </a:p>
      </dgm:t>
    </dgm:pt>
    <dgm:pt modelId="{41E35669-D7D4-47C7-B613-2FE2946B6F1E}">
      <dgm:prSet phldrT="[Text]" custT="1"/>
      <dgm:spPr/>
      <dgm:t>
        <a:bodyPr/>
        <a:lstStyle/>
        <a:p>
          <a:pPr marL="0" lvl="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RN Interaction: </a:t>
          </a: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G9002</a:t>
          </a:r>
        </a:p>
        <a:p>
          <a:pPr marL="0" lvl="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 Coordinated Care Fee – Maintenance or follow up </a:t>
          </a:r>
        </a:p>
      </dgm:t>
    </dgm:pt>
    <dgm:pt modelId="{4D76EBD8-0207-4156-AD29-934F0FF544DF}" type="parTrans" cxnId="{4AE571C5-1F53-46F9-855B-FDB8D6B79512}">
      <dgm:prSet/>
      <dgm:spPr/>
      <dgm:t>
        <a:bodyPr/>
        <a:lstStyle/>
        <a:p>
          <a:endParaRPr lang="en-US">
            <a:latin typeface="Calibri" panose="020F0502020204030204" pitchFamily="34" charset="0"/>
            <a:cs typeface="Calibri" panose="020F0502020204030204" pitchFamily="34" charset="0"/>
          </a:endParaRPr>
        </a:p>
      </dgm:t>
    </dgm:pt>
    <dgm:pt modelId="{D19659F7-384A-4F8F-A053-BB9545453722}" type="sibTrans" cxnId="{4AE571C5-1F53-46F9-855B-FDB8D6B79512}">
      <dgm:prSet/>
      <dgm:spPr/>
      <dgm:t>
        <a:bodyPr/>
        <a:lstStyle/>
        <a:p>
          <a:endParaRPr lang="en-US">
            <a:latin typeface="Calibri" panose="020F0502020204030204" pitchFamily="34" charset="0"/>
            <a:cs typeface="Calibri" panose="020F0502020204030204" pitchFamily="34" charset="0"/>
          </a:endParaRPr>
        </a:p>
      </dgm:t>
    </dgm:pt>
    <dgm:pt modelId="{3479D1BD-0349-4BB8-A1EC-39F7EC58C630}">
      <dgm:prSet phldrT="[Text]" custT="1"/>
      <dgm:spPr/>
      <dgm:t>
        <a:bodyPr/>
        <a:lstStyle/>
        <a:p>
          <a:pPr marL="0" lvl="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Social Worker Interaction:</a:t>
          </a:r>
        </a:p>
        <a:p>
          <a:pPr marL="0" lvl="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G9002 </a:t>
          </a:r>
        </a:p>
        <a:p>
          <a:pPr marL="0" lvl="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Coordinated Care Fee – Maintenance or follow up </a:t>
          </a:r>
        </a:p>
      </dgm:t>
    </dgm:pt>
    <dgm:pt modelId="{5391C7C2-7C40-461E-BAD7-342C0436A029}" type="parTrans" cxnId="{3FCED404-EF3D-47D1-86AF-0C2FB9A399CD}">
      <dgm:prSet/>
      <dgm:spPr/>
      <dgm:t>
        <a:bodyPr/>
        <a:lstStyle/>
        <a:p>
          <a:endParaRPr lang="en-US">
            <a:latin typeface="Calibri" panose="020F0502020204030204" pitchFamily="34" charset="0"/>
            <a:cs typeface="Calibri" panose="020F0502020204030204" pitchFamily="34" charset="0"/>
          </a:endParaRPr>
        </a:p>
      </dgm:t>
    </dgm:pt>
    <dgm:pt modelId="{13D9CDAE-14B0-4F9D-8102-03F7EE390E56}" type="sibTrans" cxnId="{3FCED404-EF3D-47D1-86AF-0C2FB9A399CD}">
      <dgm:prSet/>
      <dgm:spPr/>
      <dgm:t>
        <a:bodyPr/>
        <a:lstStyle/>
        <a:p>
          <a:endParaRPr lang="en-US">
            <a:latin typeface="Calibri" panose="020F0502020204030204" pitchFamily="34" charset="0"/>
            <a:cs typeface="Calibri" panose="020F0502020204030204" pitchFamily="34" charset="0"/>
          </a:endParaRPr>
        </a:p>
      </dgm:t>
    </dgm:pt>
    <dgm:pt modelId="{17C60CB8-7704-49F3-B8C1-3FAFD1ED482C}">
      <dgm:prSet phldrT="[Text]" custT="1"/>
      <dgm:spPr/>
      <dgm:t>
        <a:bodyPr/>
        <a:lstStyle/>
        <a:p>
          <a:r>
            <a:rPr lang="en-US" sz="1800" kern="1200" dirty="0">
              <a:latin typeface="Calibri" panose="020F0502020204030204" pitchFamily="34" charset="0"/>
              <a:cs typeface="Calibri" panose="020F0502020204030204" pitchFamily="34" charset="0"/>
            </a:rPr>
            <a:t>RN/LMSW Care Coordination:</a:t>
          </a:r>
        </a:p>
        <a:p>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99487/99489</a:t>
          </a:r>
          <a:r>
            <a:rPr lang="en-US" sz="1800" b="1" kern="1200" dirty="0">
              <a:solidFill>
                <a:srgbClr val="002060"/>
              </a:solidFill>
              <a:latin typeface="Calibri" panose="020F0502020204030204" pitchFamily="34" charset="0"/>
              <a:cs typeface="Calibri" panose="020F0502020204030204" pitchFamily="34" charset="0"/>
            </a:rPr>
            <a:t> </a:t>
          </a:r>
          <a:r>
            <a:rPr lang="en-US" sz="1800" b="1" kern="1200" dirty="0">
              <a:solidFill>
                <a:schemeClr val="accent4">
                  <a:lumMod val="40000"/>
                  <a:lumOff val="60000"/>
                </a:schemeClr>
              </a:solidFill>
              <a:latin typeface="Calibri" panose="020F0502020204030204" pitchFamily="34" charset="0"/>
              <a:cs typeface="Calibri" panose="020F0502020204030204" pitchFamily="34" charset="0"/>
            </a:rPr>
            <a:t>*</a:t>
          </a:r>
        </a:p>
        <a:p>
          <a:r>
            <a:rPr lang="en-US" altLang="en-US" sz="1800" b="1" kern="1200" dirty="0">
              <a:solidFill>
                <a:schemeClr val="bg1"/>
              </a:solidFill>
              <a:latin typeface="Calibri" panose="020F0502020204030204" pitchFamily="34" charset="0"/>
              <a:cs typeface="Calibri" panose="020F0502020204030204" pitchFamily="34" charset="0"/>
            </a:rPr>
            <a:t>Care Management Services</a:t>
          </a:r>
          <a:endParaRPr lang="en-US" sz="1800" b="1" kern="1200" dirty="0">
            <a:solidFill>
              <a:schemeClr val="bg1"/>
            </a:solidFill>
            <a:latin typeface="Calibri" panose="020F0502020204030204" pitchFamily="34" charset="0"/>
            <a:cs typeface="Calibri" panose="020F0502020204030204" pitchFamily="34" charset="0"/>
          </a:endParaRPr>
        </a:p>
      </dgm:t>
    </dgm:pt>
    <dgm:pt modelId="{1284D505-23BF-4FA9-88FD-2CC96B4D299D}" type="parTrans" cxnId="{0EAFCC09-A031-4E0E-B07C-F94530B73766}">
      <dgm:prSet/>
      <dgm:spPr/>
      <dgm:t>
        <a:bodyPr/>
        <a:lstStyle/>
        <a:p>
          <a:endParaRPr lang="en-US">
            <a:latin typeface="Calibri" panose="020F0502020204030204" pitchFamily="34" charset="0"/>
            <a:cs typeface="Calibri" panose="020F0502020204030204" pitchFamily="34" charset="0"/>
          </a:endParaRPr>
        </a:p>
      </dgm:t>
    </dgm:pt>
    <dgm:pt modelId="{F8FAF5AE-C7FA-49C2-9C06-C9F66E0F4836}" type="sibTrans" cxnId="{0EAFCC09-A031-4E0E-B07C-F94530B73766}">
      <dgm:prSet/>
      <dgm:spPr/>
      <dgm:t>
        <a:bodyPr/>
        <a:lstStyle/>
        <a:p>
          <a:endParaRPr lang="en-US">
            <a:latin typeface="Calibri" panose="020F0502020204030204" pitchFamily="34" charset="0"/>
            <a:cs typeface="Calibri" panose="020F0502020204030204" pitchFamily="34" charset="0"/>
          </a:endParaRPr>
        </a:p>
      </dgm:t>
    </dgm:pt>
    <dgm:pt modelId="{ECA56A77-27AA-4C97-9BE4-261B5570721E}" type="pres">
      <dgm:prSet presAssocID="{F18E9346-A693-40D7-B88D-CA6FD0F4A3E6}" presName="Name0" presStyleCnt="0">
        <dgm:presLayoutVars>
          <dgm:dir/>
          <dgm:resizeHandles val="exact"/>
        </dgm:presLayoutVars>
      </dgm:prSet>
      <dgm:spPr/>
    </dgm:pt>
    <dgm:pt modelId="{CE02C584-FBBE-4D1E-8612-BA1933AC1347}" type="pres">
      <dgm:prSet presAssocID="{32EB89DC-B35A-45AE-833E-FFB320E443F1}" presName="node" presStyleLbl="node1" presStyleIdx="0" presStyleCnt="5">
        <dgm:presLayoutVars>
          <dgm:bulletEnabled val="1"/>
        </dgm:presLayoutVars>
      </dgm:prSet>
      <dgm:spPr/>
    </dgm:pt>
    <dgm:pt modelId="{463324B0-1941-4824-B3FD-F63878D6321A}" type="pres">
      <dgm:prSet presAssocID="{CAD58042-B119-4352-80AF-2663AF5126D2}" presName="sibTrans" presStyleLbl="sibTrans1D1" presStyleIdx="0" presStyleCnt="4"/>
      <dgm:spPr/>
    </dgm:pt>
    <dgm:pt modelId="{B4708DCC-275F-46B8-A966-6FA87FC56050}" type="pres">
      <dgm:prSet presAssocID="{CAD58042-B119-4352-80AF-2663AF5126D2}" presName="connectorText" presStyleLbl="sibTrans1D1" presStyleIdx="0" presStyleCnt="4"/>
      <dgm:spPr/>
    </dgm:pt>
    <dgm:pt modelId="{170F8A88-1073-4A2E-9892-508C735FA092}" type="pres">
      <dgm:prSet presAssocID="{10EDC822-55A1-4584-8248-1FB9FF82822C}" presName="node" presStyleLbl="node1" presStyleIdx="1" presStyleCnt="5">
        <dgm:presLayoutVars>
          <dgm:bulletEnabled val="1"/>
        </dgm:presLayoutVars>
      </dgm:prSet>
      <dgm:spPr/>
    </dgm:pt>
    <dgm:pt modelId="{DA6F6C7A-98E8-48C5-B2EE-953454F145D8}" type="pres">
      <dgm:prSet presAssocID="{C36EACC2-C5AD-47BF-AF01-947CAA1A19BC}" presName="sibTrans" presStyleLbl="sibTrans1D1" presStyleIdx="1" presStyleCnt="4"/>
      <dgm:spPr/>
    </dgm:pt>
    <dgm:pt modelId="{2D7AF99D-9C51-4B6E-9BE1-979AF25101F3}" type="pres">
      <dgm:prSet presAssocID="{C36EACC2-C5AD-47BF-AF01-947CAA1A19BC}" presName="connectorText" presStyleLbl="sibTrans1D1" presStyleIdx="1" presStyleCnt="4"/>
      <dgm:spPr/>
    </dgm:pt>
    <dgm:pt modelId="{3F5C0381-E7EB-4B5A-9818-102DAB9EC6AE}" type="pres">
      <dgm:prSet presAssocID="{41E35669-D7D4-47C7-B613-2FE2946B6F1E}" presName="node" presStyleLbl="node1" presStyleIdx="2" presStyleCnt="5">
        <dgm:presLayoutVars>
          <dgm:bulletEnabled val="1"/>
        </dgm:presLayoutVars>
      </dgm:prSet>
      <dgm:spPr/>
    </dgm:pt>
    <dgm:pt modelId="{91B0E0BC-0AF7-4F92-AE17-08DF2DA9FA88}" type="pres">
      <dgm:prSet presAssocID="{D19659F7-384A-4F8F-A053-BB9545453722}" presName="sibTrans" presStyleLbl="sibTrans1D1" presStyleIdx="2" presStyleCnt="4"/>
      <dgm:spPr/>
    </dgm:pt>
    <dgm:pt modelId="{4B402503-9F94-4EE4-BCE4-7B94796FB45C}" type="pres">
      <dgm:prSet presAssocID="{D19659F7-384A-4F8F-A053-BB9545453722}" presName="connectorText" presStyleLbl="sibTrans1D1" presStyleIdx="2" presStyleCnt="4"/>
      <dgm:spPr/>
    </dgm:pt>
    <dgm:pt modelId="{3A1EE2AD-113E-4310-95AF-FFF6069D3E53}" type="pres">
      <dgm:prSet presAssocID="{3479D1BD-0349-4BB8-A1EC-39F7EC58C630}" presName="node" presStyleLbl="node1" presStyleIdx="3" presStyleCnt="5">
        <dgm:presLayoutVars>
          <dgm:bulletEnabled val="1"/>
        </dgm:presLayoutVars>
      </dgm:prSet>
      <dgm:spPr/>
    </dgm:pt>
    <dgm:pt modelId="{D67148BC-DC81-45BE-8ADF-0AC3E6CC83FB}" type="pres">
      <dgm:prSet presAssocID="{13D9CDAE-14B0-4F9D-8102-03F7EE390E56}" presName="sibTrans" presStyleLbl="sibTrans1D1" presStyleIdx="3" presStyleCnt="4"/>
      <dgm:spPr/>
    </dgm:pt>
    <dgm:pt modelId="{21007F66-C149-435A-98C9-9397F308138B}" type="pres">
      <dgm:prSet presAssocID="{13D9CDAE-14B0-4F9D-8102-03F7EE390E56}" presName="connectorText" presStyleLbl="sibTrans1D1" presStyleIdx="3" presStyleCnt="4"/>
      <dgm:spPr/>
    </dgm:pt>
    <dgm:pt modelId="{6EFAF2A7-4C13-48EA-905E-6DF7462F01DA}" type="pres">
      <dgm:prSet presAssocID="{17C60CB8-7704-49F3-B8C1-3FAFD1ED482C}" presName="node" presStyleLbl="node1" presStyleIdx="4" presStyleCnt="5">
        <dgm:presLayoutVars>
          <dgm:bulletEnabled val="1"/>
        </dgm:presLayoutVars>
      </dgm:prSet>
      <dgm:spPr/>
    </dgm:pt>
  </dgm:ptLst>
  <dgm:cxnLst>
    <dgm:cxn modelId="{3FCED404-EF3D-47D1-86AF-0C2FB9A399CD}" srcId="{F18E9346-A693-40D7-B88D-CA6FD0F4A3E6}" destId="{3479D1BD-0349-4BB8-A1EC-39F7EC58C630}" srcOrd="3" destOrd="0" parTransId="{5391C7C2-7C40-461E-BAD7-342C0436A029}" sibTransId="{13D9CDAE-14B0-4F9D-8102-03F7EE390E56}"/>
    <dgm:cxn modelId="{4E07D804-24A1-4F50-9841-D7949E42C0CF}" srcId="{F18E9346-A693-40D7-B88D-CA6FD0F4A3E6}" destId="{10EDC822-55A1-4584-8248-1FB9FF82822C}" srcOrd="1" destOrd="0" parTransId="{204FF7B2-7FD9-403C-92FE-3A35AB5AF102}" sibTransId="{C36EACC2-C5AD-47BF-AF01-947CAA1A19BC}"/>
    <dgm:cxn modelId="{0EAFCC09-A031-4E0E-B07C-F94530B73766}" srcId="{F18E9346-A693-40D7-B88D-CA6FD0F4A3E6}" destId="{17C60CB8-7704-49F3-B8C1-3FAFD1ED482C}" srcOrd="4" destOrd="0" parTransId="{1284D505-23BF-4FA9-88FD-2CC96B4D299D}" sibTransId="{F8FAF5AE-C7FA-49C2-9C06-C9F66E0F4836}"/>
    <dgm:cxn modelId="{089EA20D-E508-4CDF-A427-BA798ACD4755}" srcId="{F18E9346-A693-40D7-B88D-CA6FD0F4A3E6}" destId="{32EB89DC-B35A-45AE-833E-FFB320E443F1}" srcOrd="0" destOrd="0" parTransId="{5D9DA55D-D15B-42F5-A603-668623CB2521}" sibTransId="{CAD58042-B119-4352-80AF-2663AF5126D2}"/>
    <dgm:cxn modelId="{29828516-00DA-43D5-A927-6A9C2F4B1C7B}" type="presOf" srcId="{3479D1BD-0349-4BB8-A1EC-39F7EC58C630}" destId="{3A1EE2AD-113E-4310-95AF-FFF6069D3E53}" srcOrd="0" destOrd="0" presId="urn:microsoft.com/office/officeart/2005/8/layout/bProcess3"/>
    <dgm:cxn modelId="{5F4E7D1F-3F86-4AA6-9A71-BCA774D832EB}" type="presOf" srcId="{CAD58042-B119-4352-80AF-2663AF5126D2}" destId="{463324B0-1941-4824-B3FD-F63878D6321A}" srcOrd="0" destOrd="0" presId="urn:microsoft.com/office/officeart/2005/8/layout/bProcess3"/>
    <dgm:cxn modelId="{0EEB4B3E-8BA4-419C-B2FE-944132583CC9}" type="presOf" srcId="{D19659F7-384A-4F8F-A053-BB9545453722}" destId="{4B402503-9F94-4EE4-BCE4-7B94796FB45C}" srcOrd="1" destOrd="0" presId="urn:microsoft.com/office/officeart/2005/8/layout/bProcess3"/>
    <dgm:cxn modelId="{EE5CA85C-B289-4889-B5B2-4F8D09B0C307}" type="presOf" srcId="{C36EACC2-C5AD-47BF-AF01-947CAA1A19BC}" destId="{DA6F6C7A-98E8-48C5-B2EE-953454F145D8}" srcOrd="0" destOrd="0" presId="urn:microsoft.com/office/officeart/2005/8/layout/bProcess3"/>
    <dgm:cxn modelId="{43BF1170-FF4F-4ECB-AAA5-53B590254B00}" type="presOf" srcId="{32EB89DC-B35A-45AE-833E-FFB320E443F1}" destId="{CE02C584-FBBE-4D1E-8612-BA1933AC1347}" srcOrd="0" destOrd="0" presId="urn:microsoft.com/office/officeart/2005/8/layout/bProcess3"/>
    <dgm:cxn modelId="{E5E26554-ED0B-4365-9FC6-6D3C541173A8}" type="presOf" srcId="{CAD58042-B119-4352-80AF-2663AF5126D2}" destId="{B4708DCC-275F-46B8-A966-6FA87FC56050}" srcOrd="1" destOrd="0" presId="urn:microsoft.com/office/officeart/2005/8/layout/bProcess3"/>
    <dgm:cxn modelId="{2E64B479-718E-4D82-8D46-9F66CDAAAABD}" type="presOf" srcId="{10EDC822-55A1-4584-8248-1FB9FF82822C}" destId="{170F8A88-1073-4A2E-9892-508C735FA092}" srcOrd="0" destOrd="0" presId="urn:microsoft.com/office/officeart/2005/8/layout/bProcess3"/>
    <dgm:cxn modelId="{1251468C-3A5A-4CC6-A427-9C97195C398A}" type="presOf" srcId="{13D9CDAE-14B0-4F9D-8102-03F7EE390E56}" destId="{D67148BC-DC81-45BE-8ADF-0AC3E6CC83FB}" srcOrd="0" destOrd="0" presId="urn:microsoft.com/office/officeart/2005/8/layout/bProcess3"/>
    <dgm:cxn modelId="{75DE848D-A3AD-496F-A979-78CC6E292F08}" type="presOf" srcId="{D19659F7-384A-4F8F-A053-BB9545453722}" destId="{91B0E0BC-0AF7-4F92-AE17-08DF2DA9FA88}" srcOrd="0" destOrd="0" presId="urn:microsoft.com/office/officeart/2005/8/layout/bProcess3"/>
    <dgm:cxn modelId="{C57CB4A4-4BE5-467A-9966-6B2343216F0B}" type="presOf" srcId="{41E35669-D7D4-47C7-B613-2FE2946B6F1E}" destId="{3F5C0381-E7EB-4B5A-9818-102DAB9EC6AE}" srcOrd="0" destOrd="0" presId="urn:microsoft.com/office/officeart/2005/8/layout/bProcess3"/>
    <dgm:cxn modelId="{4AE571C5-1F53-46F9-855B-FDB8D6B79512}" srcId="{F18E9346-A693-40D7-B88D-CA6FD0F4A3E6}" destId="{41E35669-D7D4-47C7-B613-2FE2946B6F1E}" srcOrd="2" destOrd="0" parTransId="{4D76EBD8-0207-4156-AD29-934F0FF544DF}" sibTransId="{D19659F7-384A-4F8F-A053-BB9545453722}"/>
    <dgm:cxn modelId="{6693F8C9-37A4-48AC-9756-9C06D84E5A85}" type="presOf" srcId="{F18E9346-A693-40D7-B88D-CA6FD0F4A3E6}" destId="{ECA56A77-27AA-4C97-9BE4-261B5570721E}" srcOrd="0" destOrd="0" presId="urn:microsoft.com/office/officeart/2005/8/layout/bProcess3"/>
    <dgm:cxn modelId="{842592CA-3C63-43B3-85BA-326F96C14BFE}" type="presOf" srcId="{C36EACC2-C5AD-47BF-AF01-947CAA1A19BC}" destId="{2D7AF99D-9C51-4B6E-9BE1-979AF25101F3}" srcOrd="1" destOrd="0" presId="urn:microsoft.com/office/officeart/2005/8/layout/bProcess3"/>
    <dgm:cxn modelId="{013EA2ED-4C10-4652-8607-DF6275A08E32}" type="presOf" srcId="{17C60CB8-7704-49F3-B8C1-3FAFD1ED482C}" destId="{6EFAF2A7-4C13-48EA-905E-6DF7462F01DA}" srcOrd="0" destOrd="0" presId="urn:microsoft.com/office/officeart/2005/8/layout/bProcess3"/>
    <dgm:cxn modelId="{618BB3F1-80A0-4DB8-8056-0D098168B1EB}" type="presOf" srcId="{13D9CDAE-14B0-4F9D-8102-03F7EE390E56}" destId="{21007F66-C149-435A-98C9-9397F308138B}" srcOrd="1" destOrd="0" presId="urn:microsoft.com/office/officeart/2005/8/layout/bProcess3"/>
    <dgm:cxn modelId="{171E6D72-A12C-49CF-88FC-621509F4AEA1}" type="presParOf" srcId="{ECA56A77-27AA-4C97-9BE4-261B5570721E}" destId="{CE02C584-FBBE-4D1E-8612-BA1933AC1347}" srcOrd="0" destOrd="0" presId="urn:microsoft.com/office/officeart/2005/8/layout/bProcess3"/>
    <dgm:cxn modelId="{32177A5D-1F95-4140-B815-937AA521B0E2}" type="presParOf" srcId="{ECA56A77-27AA-4C97-9BE4-261B5570721E}" destId="{463324B0-1941-4824-B3FD-F63878D6321A}" srcOrd="1" destOrd="0" presId="urn:microsoft.com/office/officeart/2005/8/layout/bProcess3"/>
    <dgm:cxn modelId="{6627E40F-67CD-4FAC-8E28-E4179AE7B094}" type="presParOf" srcId="{463324B0-1941-4824-B3FD-F63878D6321A}" destId="{B4708DCC-275F-46B8-A966-6FA87FC56050}" srcOrd="0" destOrd="0" presId="urn:microsoft.com/office/officeart/2005/8/layout/bProcess3"/>
    <dgm:cxn modelId="{BD9FF4C0-BCD1-476C-B88F-625462E2ED9B}" type="presParOf" srcId="{ECA56A77-27AA-4C97-9BE4-261B5570721E}" destId="{170F8A88-1073-4A2E-9892-508C735FA092}" srcOrd="2" destOrd="0" presId="urn:microsoft.com/office/officeart/2005/8/layout/bProcess3"/>
    <dgm:cxn modelId="{49A629E5-A8C5-4825-A010-6E4A45BA4952}" type="presParOf" srcId="{ECA56A77-27AA-4C97-9BE4-261B5570721E}" destId="{DA6F6C7A-98E8-48C5-B2EE-953454F145D8}" srcOrd="3" destOrd="0" presId="urn:microsoft.com/office/officeart/2005/8/layout/bProcess3"/>
    <dgm:cxn modelId="{2AE93A76-11C9-4E77-8E39-F7677E83F76C}" type="presParOf" srcId="{DA6F6C7A-98E8-48C5-B2EE-953454F145D8}" destId="{2D7AF99D-9C51-4B6E-9BE1-979AF25101F3}" srcOrd="0" destOrd="0" presId="urn:microsoft.com/office/officeart/2005/8/layout/bProcess3"/>
    <dgm:cxn modelId="{F2112BC6-D49C-47EB-9A56-EC80C7158695}" type="presParOf" srcId="{ECA56A77-27AA-4C97-9BE4-261B5570721E}" destId="{3F5C0381-E7EB-4B5A-9818-102DAB9EC6AE}" srcOrd="4" destOrd="0" presId="urn:microsoft.com/office/officeart/2005/8/layout/bProcess3"/>
    <dgm:cxn modelId="{B5B2F803-0A1F-4AF0-AE67-5EAC4F31DE5F}" type="presParOf" srcId="{ECA56A77-27AA-4C97-9BE4-261B5570721E}" destId="{91B0E0BC-0AF7-4F92-AE17-08DF2DA9FA88}" srcOrd="5" destOrd="0" presId="urn:microsoft.com/office/officeart/2005/8/layout/bProcess3"/>
    <dgm:cxn modelId="{1AF70A60-C73D-4132-8215-681BE2BCC47A}" type="presParOf" srcId="{91B0E0BC-0AF7-4F92-AE17-08DF2DA9FA88}" destId="{4B402503-9F94-4EE4-BCE4-7B94796FB45C}" srcOrd="0" destOrd="0" presId="urn:microsoft.com/office/officeart/2005/8/layout/bProcess3"/>
    <dgm:cxn modelId="{FBB2CC20-482B-48C8-9346-3586AB5FB30A}" type="presParOf" srcId="{ECA56A77-27AA-4C97-9BE4-261B5570721E}" destId="{3A1EE2AD-113E-4310-95AF-FFF6069D3E53}" srcOrd="6" destOrd="0" presId="urn:microsoft.com/office/officeart/2005/8/layout/bProcess3"/>
    <dgm:cxn modelId="{A0564098-327D-4258-B834-7AFD0946C32F}" type="presParOf" srcId="{ECA56A77-27AA-4C97-9BE4-261B5570721E}" destId="{D67148BC-DC81-45BE-8ADF-0AC3E6CC83FB}" srcOrd="7" destOrd="0" presId="urn:microsoft.com/office/officeart/2005/8/layout/bProcess3"/>
    <dgm:cxn modelId="{F6DD671F-6679-40ED-992B-833C508ADFE4}" type="presParOf" srcId="{D67148BC-DC81-45BE-8ADF-0AC3E6CC83FB}" destId="{21007F66-C149-435A-98C9-9397F308138B}" srcOrd="0" destOrd="0" presId="urn:microsoft.com/office/officeart/2005/8/layout/bProcess3"/>
    <dgm:cxn modelId="{A66394C9-318B-4787-83F7-782A5DDC51B0}" type="presParOf" srcId="{ECA56A77-27AA-4C97-9BE4-261B5570721E}" destId="{6EFAF2A7-4C13-48EA-905E-6DF7462F01DA}"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EC927F-3236-4791-B469-A383749A78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9A48D50-C849-44DA-973F-96C4960220CA}">
      <dgm:prSet phldrT="[Text]"/>
      <dgm:spPr/>
      <dgm:t>
        <a:bodyPr/>
        <a:lstStyle/>
        <a:p>
          <a:r>
            <a:rPr lang="en-US" b="0"/>
            <a:t>Overview of PDCM </a:t>
          </a:r>
        </a:p>
      </dgm:t>
    </dgm:pt>
    <dgm:pt modelId="{69BE2C52-1103-4515-BD4E-256067802BBD}" type="parTrans" cxnId="{FD3200C1-4965-49BB-BA3C-996A646D1ED3}">
      <dgm:prSet/>
      <dgm:spPr/>
      <dgm:t>
        <a:bodyPr/>
        <a:lstStyle/>
        <a:p>
          <a:endParaRPr lang="en-US"/>
        </a:p>
      </dgm:t>
    </dgm:pt>
    <dgm:pt modelId="{45FFB4C3-0A71-4834-8985-2F543C5AB6CC}" type="sibTrans" cxnId="{FD3200C1-4965-49BB-BA3C-996A646D1ED3}">
      <dgm:prSet/>
      <dgm:spPr/>
      <dgm:t>
        <a:bodyPr/>
        <a:lstStyle/>
        <a:p>
          <a:endParaRPr lang="en-US"/>
        </a:p>
      </dgm:t>
    </dgm:pt>
    <dgm:pt modelId="{A34ECC7E-0F4C-4DDF-89CD-B201FC70096C}">
      <dgm:prSet phldrT="[Text]" custT="1"/>
      <dgm:spPr/>
      <dgm:t>
        <a:bodyPr/>
        <a:lstStyle/>
        <a:p>
          <a:r>
            <a:rPr lang="en-US" sz="2900" b="0" kern="1200" dirty="0">
              <a:solidFill>
                <a:srgbClr val="797979">
                  <a:hueOff val="0"/>
                  <a:satOff val="0"/>
                  <a:lumOff val="0"/>
                  <a:alphaOff val="0"/>
                </a:srgbClr>
              </a:solidFill>
              <a:latin typeface="Calibri" panose="020F0502020204030204"/>
              <a:ea typeface="+mn-ea"/>
              <a:cs typeface="+mn-cs"/>
            </a:rPr>
            <a:t>Eligibility</a:t>
          </a:r>
          <a:r>
            <a:rPr lang="en-US" sz="2900" b="0" kern="1200" dirty="0">
              <a:solidFill>
                <a:schemeClr val="accent5">
                  <a:lumMod val="10000"/>
                </a:schemeClr>
              </a:solidFill>
            </a:rPr>
            <a:t> </a:t>
          </a:r>
        </a:p>
      </dgm:t>
    </dgm:pt>
    <dgm:pt modelId="{DF7779A8-0C43-4ACC-A1AF-93F35BB40976}" type="parTrans" cxnId="{10FA0415-3948-4995-9AF5-EEC9F1711BE4}">
      <dgm:prSet/>
      <dgm:spPr/>
      <dgm:t>
        <a:bodyPr/>
        <a:lstStyle/>
        <a:p>
          <a:endParaRPr lang="en-US"/>
        </a:p>
      </dgm:t>
    </dgm:pt>
    <dgm:pt modelId="{D4DEC08B-BDB8-4596-93C9-B0BA6712F8CC}" type="sibTrans" cxnId="{10FA0415-3948-4995-9AF5-EEC9F1711BE4}">
      <dgm:prSet/>
      <dgm:spPr/>
      <dgm:t>
        <a:bodyPr/>
        <a:lstStyle/>
        <a:p>
          <a:endParaRPr lang="en-US"/>
        </a:p>
      </dgm:t>
    </dgm:pt>
    <dgm:pt modelId="{17D26EAD-2F40-42BB-B952-96F8C80C6F32}">
      <dgm:prSet phldrT="[Text]"/>
      <dgm:spPr/>
      <dgm:t>
        <a:bodyPr/>
        <a:lstStyle/>
        <a:p>
          <a:r>
            <a:rPr lang="en-US" b="0" dirty="0"/>
            <a:t>PDCM Codes </a:t>
          </a:r>
        </a:p>
      </dgm:t>
    </dgm:pt>
    <dgm:pt modelId="{AF8A6D77-CE26-4093-B587-57CE1F2F02E5}" type="parTrans" cxnId="{D4358EAF-3C7E-4F3F-92BC-BFFBEA561051}">
      <dgm:prSet/>
      <dgm:spPr/>
      <dgm:t>
        <a:bodyPr/>
        <a:lstStyle/>
        <a:p>
          <a:endParaRPr lang="en-US"/>
        </a:p>
      </dgm:t>
    </dgm:pt>
    <dgm:pt modelId="{C69127B9-E918-42D4-A955-318136A83BAA}" type="sibTrans" cxnId="{D4358EAF-3C7E-4F3F-92BC-BFFBEA561051}">
      <dgm:prSet/>
      <dgm:spPr/>
      <dgm:t>
        <a:bodyPr/>
        <a:lstStyle/>
        <a:p>
          <a:endParaRPr lang="en-US"/>
        </a:p>
      </dgm:t>
    </dgm:pt>
    <dgm:pt modelId="{7C231AE8-10E8-45E5-BD89-FD73F6042D92}">
      <dgm:prSet/>
      <dgm:spPr/>
      <dgm:t>
        <a:bodyPr/>
        <a:lstStyle/>
        <a:p>
          <a:r>
            <a:rPr lang="en-US" b="1" dirty="0">
              <a:solidFill>
                <a:schemeClr val="accent5">
                  <a:lumMod val="10000"/>
                </a:schemeClr>
              </a:solidFill>
            </a:rPr>
            <a:t>Training &amp; Wrap Up </a:t>
          </a:r>
        </a:p>
      </dgm:t>
    </dgm:pt>
    <dgm:pt modelId="{7CCC5F40-9D6D-4FF7-A8A6-D64C27ACEFA3}" type="parTrans" cxnId="{B9712177-918C-47B3-B0D0-3EFCB01EAD16}">
      <dgm:prSet/>
      <dgm:spPr/>
      <dgm:t>
        <a:bodyPr/>
        <a:lstStyle/>
        <a:p>
          <a:endParaRPr lang="en-US"/>
        </a:p>
      </dgm:t>
    </dgm:pt>
    <dgm:pt modelId="{83D8DF9C-0966-4A4E-9F59-8D9670D3D585}" type="sibTrans" cxnId="{B9712177-918C-47B3-B0D0-3EFCB01EAD16}">
      <dgm:prSet/>
      <dgm:spPr/>
      <dgm:t>
        <a:bodyPr/>
        <a:lstStyle/>
        <a:p>
          <a:endParaRPr lang="en-US"/>
        </a:p>
      </dgm:t>
    </dgm:pt>
    <dgm:pt modelId="{2D331907-D499-4CD3-9A4B-43B27C16D102}">
      <dgm:prSet custT="1"/>
      <dgm:spPr/>
      <dgm:t>
        <a:bodyPr/>
        <a:lstStyle/>
        <a:p>
          <a:r>
            <a:rPr lang="en-US" sz="2800" b="1" kern="1200" dirty="0">
              <a:solidFill>
                <a:schemeClr val="accent5">
                  <a:lumMod val="10000"/>
                </a:schemeClr>
              </a:solidFill>
              <a:latin typeface="Calibri" panose="020F0502020204030204"/>
              <a:ea typeface="+mn-ea"/>
              <a:cs typeface="+mn-cs"/>
            </a:rPr>
            <a:t>Billing</a:t>
          </a:r>
          <a:r>
            <a:rPr lang="en-US" sz="2800" b="1" kern="1200" dirty="0">
              <a:solidFill>
                <a:schemeClr val="accent5">
                  <a:lumMod val="10000"/>
                </a:schemeClr>
              </a:solidFill>
            </a:rPr>
            <a:t> </a:t>
          </a:r>
          <a:r>
            <a:rPr lang="en-US" sz="2800" b="1" kern="1200" dirty="0">
              <a:solidFill>
                <a:schemeClr val="accent5">
                  <a:lumMod val="10000"/>
                </a:schemeClr>
              </a:solidFill>
              <a:latin typeface="Calibri" panose="020F0502020204030204"/>
              <a:ea typeface="+mn-ea"/>
              <a:cs typeface="+mn-cs"/>
            </a:rPr>
            <a:t>Resources</a:t>
          </a:r>
        </a:p>
      </dgm:t>
    </dgm:pt>
    <dgm:pt modelId="{1A8CD16B-240B-4052-A81D-205E4F4882C7}" type="parTrans" cxnId="{2D5A5D65-38D2-4F13-9128-69B037271ADF}">
      <dgm:prSet/>
      <dgm:spPr/>
      <dgm:t>
        <a:bodyPr/>
        <a:lstStyle/>
        <a:p>
          <a:endParaRPr lang="en-US"/>
        </a:p>
      </dgm:t>
    </dgm:pt>
    <dgm:pt modelId="{D5FE0D59-B4FA-4B2F-9E5E-A2E5EFFF9F56}" type="sibTrans" cxnId="{2D5A5D65-38D2-4F13-9128-69B037271ADF}">
      <dgm:prSet/>
      <dgm:spPr/>
      <dgm:t>
        <a:bodyPr/>
        <a:lstStyle/>
        <a:p>
          <a:endParaRPr lang="en-US"/>
        </a:p>
      </dgm:t>
    </dgm:pt>
    <dgm:pt modelId="{1F2DC77D-0E91-4C4E-A768-D1A3435F4980}" type="pres">
      <dgm:prSet presAssocID="{C3EC927F-3236-4791-B469-A383749A7891}" presName="hierChild1" presStyleCnt="0">
        <dgm:presLayoutVars>
          <dgm:chPref val="1"/>
          <dgm:dir/>
          <dgm:animOne val="branch"/>
          <dgm:animLvl val="lvl"/>
          <dgm:resizeHandles/>
        </dgm:presLayoutVars>
      </dgm:prSet>
      <dgm:spPr/>
    </dgm:pt>
    <dgm:pt modelId="{324EBE83-FADB-44DA-88C5-C86B1617A418}" type="pres">
      <dgm:prSet presAssocID="{D9A48D50-C849-44DA-973F-96C4960220CA}" presName="hierRoot1" presStyleCnt="0"/>
      <dgm:spPr/>
    </dgm:pt>
    <dgm:pt modelId="{49F3187B-0BE7-4960-8684-1323B2353C8C}" type="pres">
      <dgm:prSet presAssocID="{D9A48D50-C849-44DA-973F-96C4960220CA}" presName="composite" presStyleCnt="0"/>
      <dgm:spPr/>
    </dgm:pt>
    <dgm:pt modelId="{E8BA4412-86E4-4516-98D9-DC4E639E86F4}" type="pres">
      <dgm:prSet presAssocID="{D9A48D50-C849-44DA-973F-96C4960220CA}" presName="background" presStyleLbl="node0" presStyleIdx="0" presStyleCnt="5"/>
      <dgm:spPr/>
    </dgm:pt>
    <dgm:pt modelId="{CE16EED3-DDCF-4B7D-95A9-60DCC56D9611}" type="pres">
      <dgm:prSet presAssocID="{D9A48D50-C849-44DA-973F-96C4960220CA}" presName="text" presStyleLbl="fgAcc0" presStyleIdx="0" presStyleCnt="5">
        <dgm:presLayoutVars>
          <dgm:chPref val="3"/>
        </dgm:presLayoutVars>
      </dgm:prSet>
      <dgm:spPr/>
    </dgm:pt>
    <dgm:pt modelId="{0E665E0A-10EC-4EFF-B4E6-4261E230D940}" type="pres">
      <dgm:prSet presAssocID="{D9A48D50-C849-44DA-973F-96C4960220CA}" presName="hierChild2" presStyleCnt="0"/>
      <dgm:spPr/>
    </dgm:pt>
    <dgm:pt modelId="{5A4F6E09-CA50-4766-8970-E3247F23D9E8}" type="pres">
      <dgm:prSet presAssocID="{A34ECC7E-0F4C-4DDF-89CD-B201FC70096C}" presName="hierRoot1" presStyleCnt="0"/>
      <dgm:spPr/>
    </dgm:pt>
    <dgm:pt modelId="{792F342D-6EA2-42C1-9FCC-DA9286E7C06D}" type="pres">
      <dgm:prSet presAssocID="{A34ECC7E-0F4C-4DDF-89CD-B201FC70096C}" presName="composite" presStyleCnt="0"/>
      <dgm:spPr/>
    </dgm:pt>
    <dgm:pt modelId="{76C61852-3053-4A48-A1D4-A8B4229C47E6}" type="pres">
      <dgm:prSet presAssocID="{A34ECC7E-0F4C-4DDF-89CD-B201FC70096C}" presName="background" presStyleLbl="node0" presStyleIdx="1" presStyleCnt="5"/>
      <dgm:spPr/>
    </dgm:pt>
    <dgm:pt modelId="{06CF6B2A-B87E-40F5-B6A5-94E320103344}" type="pres">
      <dgm:prSet presAssocID="{A34ECC7E-0F4C-4DDF-89CD-B201FC70096C}" presName="text" presStyleLbl="fgAcc0" presStyleIdx="1" presStyleCnt="5">
        <dgm:presLayoutVars>
          <dgm:chPref val="3"/>
        </dgm:presLayoutVars>
      </dgm:prSet>
      <dgm:spPr/>
    </dgm:pt>
    <dgm:pt modelId="{4BCE8A0B-9008-426D-A8B3-E7AD6B8C3619}" type="pres">
      <dgm:prSet presAssocID="{A34ECC7E-0F4C-4DDF-89CD-B201FC70096C}" presName="hierChild2" presStyleCnt="0"/>
      <dgm:spPr/>
    </dgm:pt>
    <dgm:pt modelId="{4897C998-A212-4EE8-9F94-0B701E17A28E}" type="pres">
      <dgm:prSet presAssocID="{17D26EAD-2F40-42BB-B952-96F8C80C6F32}" presName="hierRoot1" presStyleCnt="0"/>
      <dgm:spPr/>
    </dgm:pt>
    <dgm:pt modelId="{7C2DCDB1-4568-42AC-98C1-0236A9D45898}" type="pres">
      <dgm:prSet presAssocID="{17D26EAD-2F40-42BB-B952-96F8C80C6F32}" presName="composite" presStyleCnt="0"/>
      <dgm:spPr/>
    </dgm:pt>
    <dgm:pt modelId="{38021416-2DCD-420C-A5EC-A9A2CDCB395B}" type="pres">
      <dgm:prSet presAssocID="{17D26EAD-2F40-42BB-B952-96F8C80C6F32}" presName="background" presStyleLbl="node0" presStyleIdx="2" presStyleCnt="5"/>
      <dgm:spPr/>
    </dgm:pt>
    <dgm:pt modelId="{814F5B5A-2CB2-4405-ABD8-E3A49CBED569}" type="pres">
      <dgm:prSet presAssocID="{17D26EAD-2F40-42BB-B952-96F8C80C6F32}" presName="text" presStyleLbl="fgAcc0" presStyleIdx="2" presStyleCnt="5">
        <dgm:presLayoutVars>
          <dgm:chPref val="3"/>
        </dgm:presLayoutVars>
      </dgm:prSet>
      <dgm:spPr/>
    </dgm:pt>
    <dgm:pt modelId="{D244F245-130A-4A3E-8D7D-35B68F2166CB}" type="pres">
      <dgm:prSet presAssocID="{17D26EAD-2F40-42BB-B952-96F8C80C6F32}" presName="hierChild2" presStyleCnt="0"/>
      <dgm:spPr/>
    </dgm:pt>
    <dgm:pt modelId="{8560BB0F-372E-41E5-B51D-5E83722EDE1E}" type="pres">
      <dgm:prSet presAssocID="{2D331907-D499-4CD3-9A4B-43B27C16D102}" presName="hierRoot1" presStyleCnt="0"/>
      <dgm:spPr/>
    </dgm:pt>
    <dgm:pt modelId="{2521B064-8E62-4710-9E39-A8839467B8B1}" type="pres">
      <dgm:prSet presAssocID="{2D331907-D499-4CD3-9A4B-43B27C16D102}" presName="composite" presStyleCnt="0"/>
      <dgm:spPr/>
    </dgm:pt>
    <dgm:pt modelId="{0DC51221-53CA-432D-B5B2-87965C3C78CF}" type="pres">
      <dgm:prSet presAssocID="{2D331907-D499-4CD3-9A4B-43B27C16D102}" presName="background" presStyleLbl="node0" presStyleIdx="3" presStyleCnt="5"/>
      <dgm:spPr/>
    </dgm:pt>
    <dgm:pt modelId="{D00DF57E-5417-4CB9-9709-AF5AF8DC5919}" type="pres">
      <dgm:prSet presAssocID="{2D331907-D499-4CD3-9A4B-43B27C16D102}" presName="text" presStyleLbl="fgAcc0" presStyleIdx="3" presStyleCnt="5">
        <dgm:presLayoutVars>
          <dgm:chPref val="3"/>
        </dgm:presLayoutVars>
      </dgm:prSet>
      <dgm:spPr/>
    </dgm:pt>
    <dgm:pt modelId="{2E81EC14-5A51-45C0-B1B7-C4B1420D0224}" type="pres">
      <dgm:prSet presAssocID="{2D331907-D499-4CD3-9A4B-43B27C16D102}" presName="hierChild2" presStyleCnt="0"/>
      <dgm:spPr/>
    </dgm:pt>
    <dgm:pt modelId="{75FB0A77-E485-42C4-AD5B-EBCF0B4251A4}" type="pres">
      <dgm:prSet presAssocID="{7C231AE8-10E8-45E5-BD89-FD73F6042D92}" presName="hierRoot1" presStyleCnt="0"/>
      <dgm:spPr/>
    </dgm:pt>
    <dgm:pt modelId="{1142A767-1738-4308-97C1-3B2717794223}" type="pres">
      <dgm:prSet presAssocID="{7C231AE8-10E8-45E5-BD89-FD73F6042D92}" presName="composite" presStyleCnt="0"/>
      <dgm:spPr/>
    </dgm:pt>
    <dgm:pt modelId="{644AB4CC-FBAF-43B2-9EBC-D49C2AADF6FA}" type="pres">
      <dgm:prSet presAssocID="{7C231AE8-10E8-45E5-BD89-FD73F6042D92}" presName="background" presStyleLbl="node0" presStyleIdx="4" presStyleCnt="5"/>
      <dgm:spPr/>
    </dgm:pt>
    <dgm:pt modelId="{2C605B61-4B12-4EBF-8D85-7DE8F34ACC08}" type="pres">
      <dgm:prSet presAssocID="{7C231AE8-10E8-45E5-BD89-FD73F6042D92}" presName="text" presStyleLbl="fgAcc0" presStyleIdx="4" presStyleCnt="5">
        <dgm:presLayoutVars>
          <dgm:chPref val="3"/>
        </dgm:presLayoutVars>
      </dgm:prSet>
      <dgm:spPr/>
    </dgm:pt>
    <dgm:pt modelId="{310CCB00-4EDF-470F-82A4-081BC6D9F9CE}" type="pres">
      <dgm:prSet presAssocID="{7C231AE8-10E8-45E5-BD89-FD73F6042D92}" presName="hierChild2" presStyleCnt="0"/>
      <dgm:spPr/>
    </dgm:pt>
  </dgm:ptLst>
  <dgm:cxnLst>
    <dgm:cxn modelId="{10FA0415-3948-4995-9AF5-EEC9F1711BE4}" srcId="{C3EC927F-3236-4791-B469-A383749A7891}" destId="{A34ECC7E-0F4C-4DDF-89CD-B201FC70096C}" srcOrd="1" destOrd="0" parTransId="{DF7779A8-0C43-4ACC-A1AF-93F35BB40976}" sibTransId="{D4DEC08B-BDB8-4596-93C9-B0BA6712F8CC}"/>
    <dgm:cxn modelId="{F690C53F-B4E4-4B49-B153-7C27FC929C39}" type="presOf" srcId="{17D26EAD-2F40-42BB-B952-96F8C80C6F32}" destId="{814F5B5A-2CB2-4405-ABD8-E3A49CBED569}" srcOrd="0" destOrd="0" presId="urn:microsoft.com/office/officeart/2005/8/layout/hierarchy1"/>
    <dgm:cxn modelId="{2D5A5D65-38D2-4F13-9128-69B037271ADF}" srcId="{C3EC927F-3236-4791-B469-A383749A7891}" destId="{2D331907-D499-4CD3-9A4B-43B27C16D102}" srcOrd="3" destOrd="0" parTransId="{1A8CD16B-240B-4052-A81D-205E4F4882C7}" sibTransId="{D5FE0D59-B4FA-4B2F-9E5E-A2E5EFFF9F56}"/>
    <dgm:cxn modelId="{B9712177-918C-47B3-B0D0-3EFCB01EAD16}" srcId="{C3EC927F-3236-4791-B469-A383749A7891}" destId="{7C231AE8-10E8-45E5-BD89-FD73F6042D92}" srcOrd="4" destOrd="0" parTransId="{7CCC5F40-9D6D-4FF7-A8A6-D64C27ACEFA3}" sibTransId="{83D8DF9C-0966-4A4E-9F59-8D9670D3D585}"/>
    <dgm:cxn modelId="{9573FE7C-5E09-42AB-BC1F-3BB3AF037F1F}" type="presOf" srcId="{7C231AE8-10E8-45E5-BD89-FD73F6042D92}" destId="{2C605B61-4B12-4EBF-8D85-7DE8F34ACC08}" srcOrd="0" destOrd="0" presId="urn:microsoft.com/office/officeart/2005/8/layout/hierarchy1"/>
    <dgm:cxn modelId="{6EF21587-82BA-4F1A-A046-44CB40353472}" type="presOf" srcId="{A34ECC7E-0F4C-4DDF-89CD-B201FC70096C}" destId="{06CF6B2A-B87E-40F5-B6A5-94E320103344}" srcOrd="0" destOrd="0" presId="urn:microsoft.com/office/officeart/2005/8/layout/hierarchy1"/>
    <dgm:cxn modelId="{D4358EAF-3C7E-4F3F-92BC-BFFBEA561051}" srcId="{C3EC927F-3236-4791-B469-A383749A7891}" destId="{17D26EAD-2F40-42BB-B952-96F8C80C6F32}" srcOrd="2" destOrd="0" parTransId="{AF8A6D77-CE26-4093-B587-57CE1F2F02E5}" sibTransId="{C69127B9-E918-42D4-A955-318136A83BAA}"/>
    <dgm:cxn modelId="{01CC99B6-2597-4ED1-995A-27E0A331D015}" type="presOf" srcId="{C3EC927F-3236-4791-B469-A383749A7891}" destId="{1F2DC77D-0E91-4C4E-A768-D1A3435F4980}" srcOrd="0" destOrd="0" presId="urn:microsoft.com/office/officeart/2005/8/layout/hierarchy1"/>
    <dgm:cxn modelId="{FD3200C1-4965-49BB-BA3C-996A646D1ED3}" srcId="{C3EC927F-3236-4791-B469-A383749A7891}" destId="{D9A48D50-C849-44DA-973F-96C4960220CA}" srcOrd="0" destOrd="0" parTransId="{69BE2C52-1103-4515-BD4E-256067802BBD}" sibTransId="{45FFB4C3-0A71-4834-8985-2F543C5AB6CC}"/>
    <dgm:cxn modelId="{D78695F6-0E75-44A0-A9E9-C89C27BB2A73}" type="presOf" srcId="{2D331907-D499-4CD3-9A4B-43B27C16D102}" destId="{D00DF57E-5417-4CB9-9709-AF5AF8DC5919}" srcOrd="0" destOrd="0" presId="urn:microsoft.com/office/officeart/2005/8/layout/hierarchy1"/>
    <dgm:cxn modelId="{E615FDF7-8D17-480E-8A1F-25C7E1CADFC1}" type="presOf" srcId="{D9A48D50-C849-44DA-973F-96C4960220CA}" destId="{CE16EED3-DDCF-4B7D-95A9-60DCC56D9611}" srcOrd="0" destOrd="0" presId="urn:microsoft.com/office/officeart/2005/8/layout/hierarchy1"/>
    <dgm:cxn modelId="{887A11B6-C36C-4B2E-B043-34AB21E3836D}" type="presParOf" srcId="{1F2DC77D-0E91-4C4E-A768-D1A3435F4980}" destId="{324EBE83-FADB-44DA-88C5-C86B1617A418}" srcOrd="0" destOrd="0" presId="urn:microsoft.com/office/officeart/2005/8/layout/hierarchy1"/>
    <dgm:cxn modelId="{390B2F8F-F733-424A-9EB3-EBF6180C162A}" type="presParOf" srcId="{324EBE83-FADB-44DA-88C5-C86B1617A418}" destId="{49F3187B-0BE7-4960-8684-1323B2353C8C}" srcOrd="0" destOrd="0" presId="urn:microsoft.com/office/officeart/2005/8/layout/hierarchy1"/>
    <dgm:cxn modelId="{89C1D676-3B8A-4F89-B5D1-DCAADC86A969}" type="presParOf" srcId="{49F3187B-0BE7-4960-8684-1323B2353C8C}" destId="{E8BA4412-86E4-4516-98D9-DC4E639E86F4}" srcOrd="0" destOrd="0" presId="urn:microsoft.com/office/officeart/2005/8/layout/hierarchy1"/>
    <dgm:cxn modelId="{0A3EB960-28B8-4EC2-9488-D36D67775B6E}" type="presParOf" srcId="{49F3187B-0BE7-4960-8684-1323B2353C8C}" destId="{CE16EED3-DDCF-4B7D-95A9-60DCC56D9611}" srcOrd="1" destOrd="0" presId="urn:microsoft.com/office/officeart/2005/8/layout/hierarchy1"/>
    <dgm:cxn modelId="{9CB24C38-650D-4E67-8D8A-B2D02B2BC42F}" type="presParOf" srcId="{324EBE83-FADB-44DA-88C5-C86B1617A418}" destId="{0E665E0A-10EC-4EFF-B4E6-4261E230D940}" srcOrd="1" destOrd="0" presId="urn:microsoft.com/office/officeart/2005/8/layout/hierarchy1"/>
    <dgm:cxn modelId="{68724636-D75A-416D-8BFD-9BFD33019D34}" type="presParOf" srcId="{1F2DC77D-0E91-4C4E-A768-D1A3435F4980}" destId="{5A4F6E09-CA50-4766-8970-E3247F23D9E8}" srcOrd="1" destOrd="0" presId="urn:microsoft.com/office/officeart/2005/8/layout/hierarchy1"/>
    <dgm:cxn modelId="{CBFECF64-75F1-4497-923F-8C0437A51609}" type="presParOf" srcId="{5A4F6E09-CA50-4766-8970-E3247F23D9E8}" destId="{792F342D-6EA2-42C1-9FCC-DA9286E7C06D}" srcOrd="0" destOrd="0" presId="urn:microsoft.com/office/officeart/2005/8/layout/hierarchy1"/>
    <dgm:cxn modelId="{D3E9AF79-C148-416C-913E-0B86CB2A66CB}" type="presParOf" srcId="{792F342D-6EA2-42C1-9FCC-DA9286E7C06D}" destId="{76C61852-3053-4A48-A1D4-A8B4229C47E6}" srcOrd="0" destOrd="0" presId="urn:microsoft.com/office/officeart/2005/8/layout/hierarchy1"/>
    <dgm:cxn modelId="{147DAD30-09E0-41E3-8492-BDA00F74891C}" type="presParOf" srcId="{792F342D-6EA2-42C1-9FCC-DA9286E7C06D}" destId="{06CF6B2A-B87E-40F5-B6A5-94E320103344}" srcOrd="1" destOrd="0" presId="urn:microsoft.com/office/officeart/2005/8/layout/hierarchy1"/>
    <dgm:cxn modelId="{33E18DC6-69AE-472A-BF41-AE22618D7D8D}" type="presParOf" srcId="{5A4F6E09-CA50-4766-8970-E3247F23D9E8}" destId="{4BCE8A0B-9008-426D-A8B3-E7AD6B8C3619}" srcOrd="1" destOrd="0" presId="urn:microsoft.com/office/officeart/2005/8/layout/hierarchy1"/>
    <dgm:cxn modelId="{1AB64521-A05B-4EC7-92F4-E841F89CEE23}" type="presParOf" srcId="{1F2DC77D-0E91-4C4E-A768-D1A3435F4980}" destId="{4897C998-A212-4EE8-9F94-0B701E17A28E}" srcOrd="2" destOrd="0" presId="urn:microsoft.com/office/officeart/2005/8/layout/hierarchy1"/>
    <dgm:cxn modelId="{1FC79F80-4953-4A94-ABC0-1C1CAFC44CB8}" type="presParOf" srcId="{4897C998-A212-4EE8-9F94-0B701E17A28E}" destId="{7C2DCDB1-4568-42AC-98C1-0236A9D45898}" srcOrd="0" destOrd="0" presId="urn:microsoft.com/office/officeart/2005/8/layout/hierarchy1"/>
    <dgm:cxn modelId="{6ED1878D-6318-40AB-BF2E-C3AC9A2AF44B}" type="presParOf" srcId="{7C2DCDB1-4568-42AC-98C1-0236A9D45898}" destId="{38021416-2DCD-420C-A5EC-A9A2CDCB395B}" srcOrd="0" destOrd="0" presId="urn:microsoft.com/office/officeart/2005/8/layout/hierarchy1"/>
    <dgm:cxn modelId="{837DB6EA-9D90-47D0-8ADC-98AC50130074}" type="presParOf" srcId="{7C2DCDB1-4568-42AC-98C1-0236A9D45898}" destId="{814F5B5A-2CB2-4405-ABD8-E3A49CBED569}" srcOrd="1" destOrd="0" presId="urn:microsoft.com/office/officeart/2005/8/layout/hierarchy1"/>
    <dgm:cxn modelId="{B7F19157-D334-4773-82B9-A80E6534F540}" type="presParOf" srcId="{4897C998-A212-4EE8-9F94-0B701E17A28E}" destId="{D244F245-130A-4A3E-8D7D-35B68F2166CB}" srcOrd="1" destOrd="0" presId="urn:microsoft.com/office/officeart/2005/8/layout/hierarchy1"/>
    <dgm:cxn modelId="{A03F7B62-5261-4091-932B-855121648848}" type="presParOf" srcId="{1F2DC77D-0E91-4C4E-A768-D1A3435F4980}" destId="{8560BB0F-372E-41E5-B51D-5E83722EDE1E}" srcOrd="3" destOrd="0" presId="urn:microsoft.com/office/officeart/2005/8/layout/hierarchy1"/>
    <dgm:cxn modelId="{D77C93D1-E069-4ACB-B76F-C5E36E53E691}" type="presParOf" srcId="{8560BB0F-372E-41E5-B51D-5E83722EDE1E}" destId="{2521B064-8E62-4710-9E39-A8839467B8B1}" srcOrd="0" destOrd="0" presId="urn:microsoft.com/office/officeart/2005/8/layout/hierarchy1"/>
    <dgm:cxn modelId="{89CE1672-274E-4221-B236-0DAA2AAC0467}" type="presParOf" srcId="{2521B064-8E62-4710-9E39-A8839467B8B1}" destId="{0DC51221-53CA-432D-B5B2-87965C3C78CF}" srcOrd="0" destOrd="0" presId="urn:microsoft.com/office/officeart/2005/8/layout/hierarchy1"/>
    <dgm:cxn modelId="{B7D08F95-50BF-46F1-B6F9-C3F4D5CB2B1B}" type="presParOf" srcId="{2521B064-8E62-4710-9E39-A8839467B8B1}" destId="{D00DF57E-5417-4CB9-9709-AF5AF8DC5919}" srcOrd="1" destOrd="0" presId="urn:microsoft.com/office/officeart/2005/8/layout/hierarchy1"/>
    <dgm:cxn modelId="{3096CE19-3630-4ECE-B833-70E30FCB69DA}" type="presParOf" srcId="{8560BB0F-372E-41E5-B51D-5E83722EDE1E}" destId="{2E81EC14-5A51-45C0-B1B7-C4B1420D0224}" srcOrd="1" destOrd="0" presId="urn:microsoft.com/office/officeart/2005/8/layout/hierarchy1"/>
    <dgm:cxn modelId="{703CA80F-11FC-49A4-977A-14E9A1B29315}" type="presParOf" srcId="{1F2DC77D-0E91-4C4E-A768-D1A3435F4980}" destId="{75FB0A77-E485-42C4-AD5B-EBCF0B4251A4}" srcOrd="4" destOrd="0" presId="urn:microsoft.com/office/officeart/2005/8/layout/hierarchy1"/>
    <dgm:cxn modelId="{2D2CDE11-EBA6-4A28-8459-34C6B527AD04}" type="presParOf" srcId="{75FB0A77-E485-42C4-AD5B-EBCF0B4251A4}" destId="{1142A767-1738-4308-97C1-3B2717794223}" srcOrd="0" destOrd="0" presId="urn:microsoft.com/office/officeart/2005/8/layout/hierarchy1"/>
    <dgm:cxn modelId="{C61C7D4C-74B2-48A1-9C17-1C20A5D81286}" type="presParOf" srcId="{1142A767-1738-4308-97C1-3B2717794223}" destId="{644AB4CC-FBAF-43B2-9EBC-D49C2AADF6FA}" srcOrd="0" destOrd="0" presId="urn:microsoft.com/office/officeart/2005/8/layout/hierarchy1"/>
    <dgm:cxn modelId="{D1DEBB8F-5EE7-44D1-958C-1794A610FDD7}" type="presParOf" srcId="{1142A767-1738-4308-97C1-3B2717794223}" destId="{2C605B61-4B12-4EBF-8D85-7DE8F34ACC08}" srcOrd="1" destOrd="0" presId="urn:microsoft.com/office/officeart/2005/8/layout/hierarchy1"/>
    <dgm:cxn modelId="{E04F777A-4C78-421A-AA74-00D75EE60687}" type="presParOf" srcId="{75FB0A77-E485-42C4-AD5B-EBCF0B4251A4}" destId="{310CCB00-4EDF-470F-82A4-081BC6D9F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4412-86E4-4516-98D9-DC4E639E86F4}">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6EED3-DDCF-4B7D-95A9-60DCC56D9611}">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Overview of PDCM </a:t>
          </a:r>
        </a:p>
      </dsp:txBody>
      <dsp:txXfrm>
        <a:off x="239813" y="1396742"/>
        <a:ext cx="1752359" cy="1088037"/>
      </dsp:txXfrm>
    </dsp:sp>
    <dsp:sp modelId="{76C61852-3053-4A48-A1D4-A8B4229C47E6}">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F6B2A-B87E-40F5-B6A5-94E320103344}">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Eligibility </a:t>
          </a:r>
        </a:p>
      </dsp:txBody>
      <dsp:txXfrm>
        <a:off x="2464331" y="1396742"/>
        <a:ext cx="1752359" cy="1088037"/>
      </dsp:txXfrm>
    </dsp:sp>
    <dsp:sp modelId="{38021416-2DCD-420C-A5EC-A9A2CDCB395B}">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F5B5A-2CB2-4405-ABD8-E3A49CBED56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PDCM Codes </a:t>
          </a:r>
        </a:p>
      </dsp:txBody>
      <dsp:txXfrm>
        <a:off x="4688849" y="1396742"/>
        <a:ext cx="1752359" cy="1088037"/>
      </dsp:txXfrm>
    </dsp:sp>
    <dsp:sp modelId="{0DC51221-53CA-432D-B5B2-87965C3C78CF}">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DF57E-5417-4CB9-9709-AF5AF8DC5919}">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Billing Resources</a:t>
          </a:r>
        </a:p>
      </dsp:txBody>
      <dsp:txXfrm>
        <a:off x="6913366" y="1396742"/>
        <a:ext cx="1752359" cy="1088037"/>
      </dsp:txXfrm>
    </dsp:sp>
    <dsp:sp modelId="{644AB4CC-FBAF-43B2-9EBC-D49C2AADF6FA}">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05B61-4B12-4EBF-8D85-7DE8F34ACC08}">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Training &amp; Wrap Up </a:t>
          </a:r>
        </a:p>
      </dsp:txBody>
      <dsp:txXfrm>
        <a:off x="9137884" y="1396742"/>
        <a:ext cx="1752359" cy="1088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43D83-4476-46D1-9DD3-5F4818F7FC51}">
      <dsp:nvSpPr>
        <dsp:cNvPr id="0" name=""/>
        <dsp:cNvSpPr/>
      </dsp:nvSpPr>
      <dsp:spPr>
        <a:xfrm>
          <a:off x="898552" y="1321096"/>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Billing for Services </a:t>
          </a:r>
        </a:p>
      </dsp:txBody>
      <dsp:txXfrm>
        <a:off x="932151" y="1354695"/>
        <a:ext cx="2227142" cy="1079972"/>
      </dsp:txXfrm>
    </dsp:sp>
    <dsp:sp modelId="{7C9A961B-6170-4AAE-AD42-E50802BDEA27}">
      <dsp:nvSpPr>
        <dsp:cNvPr id="0" name=""/>
        <dsp:cNvSpPr/>
      </dsp:nvSpPr>
      <dsp:spPr>
        <a:xfrm>
          <a:off x="3192893" y="1867435"/>
          <a:ext cx="917736" cy="54492"/>
        </a:xfrm>
        <a:custGeom>
          <a:avLst/>
          <a:gdLst/>
          <a:ahLst/>
          <a:cxnLst/>
          <a:rect l="0" t="0" r="0" b="0"/>
          <a:pathLst>
            <a:path>
              <a:moveTo>
                <a:pt x="0" y="27246"/>
              </a:moveTo>
              <a:lnTo>
                <a:pt x="917736"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817" y="1871738"/>
        <a:ext cx="45886" cy="45886"/>
      </dsp:txXfrm>
    </dsp:sp>
    <dsp:sp modelId="{74B977AB-3945-4600-A84E-2D76CFC14E21}">
      <dsp:nvSpPr>
        <dsp:cNvPr id="0" name=""/>
        <dsp:cNvSpPr/>
      </dsp:nvSpPr>
      <dsp:spPr>
        <a:xfrm>
          <a:off x="4110629" y="1321096"/>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Value-Based Reimbursement </a:t>
          </a:r>
        </a:p>
      </dsp:txBody>
      <dsp:txXfrm>
        <a:off x="4144228" y="1354695"/>
        <a:ext cx="2227142" cy="1079972"/>
      </dsp:txXfrm>
    </dsp:sp>
    <dsp:sp modelId="{5B60F91D-46D0-4FD3-B14D-3895A9D7AE44}">
      <dsp:nvSpPr>
        <dsp:cNvPr id="0" name=""/>
        <dsp:cNvSpPr/>
      </dsp:nvSpPr>
      <dsp:spPr>
        <a:xfrm rot="18289469">
          <a:off x="6060307" y="1207812"/>
          <a:ext cx="1607062" cy="54492"/>
        </a:xfrm>
        <a:custGeom>
          <a:avLst/>
          <a:gdLst/>
          <a:ahLst/>
          <a:cxnLst/>
          <a:rect l="0" t="0" r="0" b="0"/>
          <a:pathLst>
            <a:path>
              <a:moveTo>
                <a:pt x="0" y="27246"/>
              </a:moveTo>
              <a:lnTo>
                <a:pt x="1607062"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23662" y="1194881"/>
        <a:ext cx="80353" cy="80353"/>
      </dsp:txXfrm>
    </dsp:sp>
    <dsp:sp modelId="{ADF9241C-E2DC-4DF1-B223-0AD37F28195E}">
      <dsp:nvSpPr>
        <dsp:cNvPr id="0" name=""/>
        <dsp:cNvSpPr/>
      </dsp:nvSpPr>
      <dsp:spPr>
        <a:xfrm>
          <a:off x="7322706" y="1850"/>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Population Management </a:t>
          </a:r>
        </a:p>
      </dsp:txBody>
      <dsp:txXfrm>
        <a:off x="7356305" y="35449"/>
        <a:ext cx="2227142" cy="1079972"/>
      </dsp:txXfrm>
    </dsp:sp>
    <dsp:sp modelId="{595CFA5A-AFCF-4327-9B3F-88828166B736}">
      <dsp:nvSpPr>
        <dsp:cNvPr id="0" name=""/>
        <dsp:cNvSpPr/>
      </dsp:nvSpPr>
      <dsp:spPr>
        <a:xfrm>
          <a:off x="6404970" y="1867435"/>
          <a:ext cx="917736" cy="54492"/>
        </a:xfrm>
        <a:custGeom>
          <a:avLst/>
          <a:gdLst/>
          <a:ahLst/>
          <a:cxnLst/>
          <a:rect l="0" t="0" r="0" b="0"/>
          <a:pathLst>
            <a:path>
              <a:moveTo>
                <a:pt x="0" y="27246"/>
              </a:moveTo>
              <a:lnTo>
                <a:pt x="917736"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40895" y="1871738"/>
        <a:ext cx="45886" cy="45886"/>
      </dsp:txXfrm>
    </dsp:sp>
    <dsp:sp modelId="{4AD425FA-B3B6-4021-8C9D-3A08AAD98165}">
      <dsp:nvSpPr>
        <dsp:cNvPr id="0" name=""/>
        <dsp:cNvSpPr/>
      </dsp:nvSpPr>
      <dsp:spPr>
        <a:xfrm>
          <a:off x="7322706" y="1321096"/>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Outcomes </a:t>
          </a:r>
        </a:p>
        <a:p>
          <a:pPr marL="0" lvl="0" indent="0" algn="ctr" defTabSz="1155700">
            <a:lnSpc>
              <a:spcPct val="90000"/>
            </a:lnSpc>
            <a:spcBef>
              <a:spcPct val="0"/>
            </a:spcBef>
            <a:spcAft>
              <a:spcPct val="35000"/>
            </a:spcAft>
            <a:buNone/>
          </a:pPr>
          <a:r>
            <a:rPr lang="en-US" sz="2600" kern="1200" dirty="0"/>
            <a:t>Adult </a:t>
          </a:r>
        </a:p>
      </dsp:txBody>
      <dsp:txXfrm>
        <a:off x="7356305" y="1354695"/>
        <a:ext cx="2227142" cy="1079972"/>
      </dsp:txXfrm>
    </dsp:sp>
    <dsp:sp modelId="{849B0E4A-5315-4BEC-844F-A65182A8064B}">
      <dsp:nvSpPr>
        <dsp:cNvPr id="0" name=""/>
        <dsp:cNvSpPr/>
      </dsp:nvSpPr>
      <dsp:spPr>
        <a:xfrm rot="3310531">
          <a:off x="6060307" y="2527058"/>
          <a:ext cx="1607062" cy="54492"/>
        </a:xfrm>
        <a:custGeom>
          <a:avLst/>
          <a:gdLst/>
          <a:ahLst/>
          <a:cxnLst/>
          <a:rect l="0" t="0" r="0" b="0"/>
          <a:pathLst>
            <a:path>
              <a:moveTo>
                <a:pt x="0" y="27246"/>
              </a:moveTo>
              <a:lnTo>
                <a:pt x="1607062"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23662" y="2514127"/>
        <a:ext cx="80353" cy="80353"/>
      </dsp:txXfrm>
    </dsp:sp>
    <dsp:sp modelId="{3F880193-ACB1-45D9-83B6-602BEBF4EE73}">
      <dsp:nvSpPr>
        <dsp:cNvPr id="0" name=""/>
        <dsp:cNvSpPr/>
      </dsp:nvSpPr>
      <dsp:spPr>
        <a:xfrm>
          <a:off x="7322706" y="2640342"/>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Outcomes Pediatrics </a:t>
          </a:r>
        </a:p>
      </dsp:txBody>
      <dsp:txXfrm>
        <a:off x="7356305" y="2673941"/>
        <a:ext cx="2227142" cy="1079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4412-86E4-4516-98D9-DC4E639E86F4}">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6EED3-DDCF-4B7D-95A9-60DCC56D9611}">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t>Overview of PDCM </a:t>
          </a:r>
        </a:p>
      </dsp:txBody>
      <dsp:txXfrm>
        <a:off x="239813" y="1396742"/>
        <a:ext cx="1752359" cy="1088037"/>
      </dsp:txXfrm>
    </dsp:sp>
    <dsp:sp modelId="{76C61852-3053-4A48-A1D4-A8B4229C47E6}">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F6B2A-B87E-40F5-B6A5-94E320103344}">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accent5">
                  <a:lumMod val="10000"/>
                </a:schemeClr>
              </a:solidFill>
              <a:latin typeface="Calibri" panose="020F0502020204030204"/>
              <a:ea typeface="+mn-ea"/>
              <a:cs typeface="+mn-cs"/>
            </a:rPr>
            <a:t>Eligibility</a:t>
          </a:r>
          <a:r>
            <a:rPr lang="en-US" sz="2900" b="0" kern="1200" dirty="0">
              <a:solidFill>
                <a:schemeClr val="accent5">
                  <a:lumMod val="10000"/>
                </a:schemeClr>
              </a:solidFill>
            </a:rPr>
            <a:t> </a:t>
          </a:r>
        </a:p>
      </dsp:txBody>
      <dsp:txXfrm>
        <a:off x="2464331" y="1396742"/>
        <a:ext cx="1752359" cy="1088037"/>
      </dsp:txXfrm>
    </dsp:sp>
    <dsp:sp modelId="{38021416-2DCD-420C-A5EC-A9A2CDCB395B}">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F5B5A-2CB2-4405-ABD8-E3A49CBED56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PDCM Codes </a:t>
          </a:r>
        </a:p>
      </dsp:txBody>
      <dsp:txXfrm>
        <a:off x="4688849" y="1396742"/>
        <a:ext cx="1752359" cy="1088037"/>
      </dsp:txXfrm>
    </dsp:sp>
    <dsp:sp modelId="{0DC51221-53CA-432D-B5B2-87965C3C78CF}">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DF57E-5417-4CB9-9709-AF5AF8DC5919}">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Billing</a:t>
          </a:r>
          <a:r>
            <a:rPr lang="en-US" sz="2800" b="1" kern="1200" dirty="0">
              <a:solidFill>
                <a:schemeClr val="accent5">
                  <a:lumMod val="10000"/>
                </a:schemeClr>
              </a:solidFill>
            </a:rPr>
            <a:t> </a:t>
          </a:r>
          <a:r>
            <a:rPr lang="en-US" sz="2800" b="0" kern="1200" dirty="0">
              <a:solidFill>
                <a:srgbClr val="797979">
                  <a:hueOff val="0"/>
                  <a:satOff val="0"/>
                  <a:lumOff val="0"/>
                  <a:alphaOff val="0"/>
                </a:srgbClr>
              </a:solidFill>
              <a:latin typeface="Calibri" panose="020F0502020204030204"/>
              <a:ea typeface="+mn-ea"/>
              <a:cs typeface="+mn-cs"/>
            </a:rPr>
            <a:t>Resources</a:t>
          </a:r>
        </a:p>
      </dsp:txBody>
      <dsp:txXfrm>
        <a:off x="6913366" y="1396742"/>
        <a:ext cx="1752359" cy="1088037"/>
      </dsp:txXfrm>
    </dsp:sp>
    <dsp:sp modelId="{644AB4CC-FBAF-43B2-9EBC-D49C2AADF6FA}">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05B61-4B12-4EBF-8D85-7DE8F34ACC08}">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Training &amp; Wrap Up </a:t>
          </a:r>
        </a:p>
      </dsp:txBody>
      <dsp:txXfrm>
        <a:off x="9137884" y="1396742"/>
        <a:ext cx="1752359" cy="1088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B4C70-5AAB-41E8-90DF-9285789AF785}">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F0F4-A2AB-4859-BF3C-4DBB84198A53}">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2">
                  <a:lumMod val="10000"/>
                </a:schemeClr>
              </a:solidFill>
            </a:rPr>
            <a:t>Availity</a:t>
          </a:r>
          <a:r>
            <a:rPr lang="en-US" sz="3500" b="1" kern="1200" dirty="0"/>
            <a:t> </a:t>
          </a:r>
        </a:p>
      </dsp:txBody>
      <dsp:txXfrm>
        <a:off x="383617" y="1447754"/>
        <a:ext cx="2847502" cy="1768010"/>
      </dsp:txXfrm>
    </dsp:sp>
    <dsp:sp modelId="{94433228-A8E6-40FE-8C11-03CF9B3163C0}">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D9177-E333-40CF-897A-C9AEF1F1B1A0}">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2">
                  <a:lumMod val="10000"/>
                </a:schemeClr>
              </a:solidFill>
            </a:rPr>
            <a:t>PDCM Monthly Patient List </a:t>
          </a:r>
        </a:p>
      </dsp:txBody>
      <dsp:txXfrm>
        <a:off x="3998355" y="1447754"/>
        <a:ext cx="2847502" cy="1768010"/>
      </dsp:txXfrm>
    </dsp:sp>
    <dsp:sp modelId="{10136D70-8BD0-4678-8E4A-7847545B97EC}">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60D4D-D065-4C00-865A-321545475EF9}">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2">
                  <a:lumMod val="10000"/>
                </a:schemeClr>
              </a:solidFill>
            </a:rPr>
            <a:t>Group Exclusion List </a:t>
          </a:r>
        </a:p>
      </dsp:txBody>
      <dsp:txXfrm>
        <a:off x="7613092" y="1447754"/>
        <a:ext cx="2847502" cy="176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A8228-51C6-463C-AC92-982989777D5E}">
      <dsp:nvSpPr>
        <dsp:cNvPr id="0" name=""/>
        <dsp:cNvSpPr/>
      </dsp:nvSpPr>
      <dsp:spPr>
        <a:xfrm>
          <a:off x="2290209" y="1005658"/>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4548" y="1048748"/>
        <a:ext cx="26277" cy="5260"/>
      </dsp:txXfrm>
    </dsp:sp>
    <dsp:sp modelId="{2D75ADFE-6B59-42A6-8D7C-75930877CA01}">
      <dsp:nvSpPr>
        <dsp:cNvPr id="0" name=""/>
        <dsp:cNvSpPr/>
      </dsp:nvSpPr>
      <dsp:spPr>
        <a:xfrm>
          <a:off x="6984" y="365871"/>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You can check that a patient has PDCM benefits through the </a:t>
          </a:r>
          <a:r>
            <a:rPr lang="en-US" sz="14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Availity</a:t>
          </a:r>
          <a:r>
            <a:rPr lang="en-US" sz="1400" kern="1200" dirty="0">
              <a:solidFill>
                <a:schemeClr val="bg1"/>
              </a:solidFill>
            </a:rPr>
            <a:t> portal. </a:t>
          </a:r>
          <a:r>
            <a:rPr lang="en-US" sz="1300" kern="1200" dirty="0">
              <a:solidFill>
                <a:schemeClr val="bg1"/>
              </a:solidFill>
            </a:rPr>
            <a:t> </a:t>
          </a:r>
        </a:p>
      </dsp:txBody>
      <dsp:txXfrm>
        <a:off x="6984" y="365871"/>
        <a:ext cx="2285025" cy="1371015"/>
      </dsp:txXfrm>
    </dsp:sp>
    <dsp:sp modelId="{3AE6502B-146A-44EC-956F-9DC93D8ED627}">
      <dsp:nvSpPr>
        <dsp:cNvPr id="0" name=""/>
        <dsp:cNvSpPr/>
      </dsp:nvSpPr>
      <dsp:spPr>
        <a:xfrm>
          <a:off x="5100790" y="1005658"/>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5129" y="1048748"/>
        <a:ext cx="26277" cy="5260"/>
      </dsp:txXfrm>
    </dsp:sp>
    <dsp:sp modelId="{E464D302-C084-48AA-BCA9-5626EB1B8346}">
      <dsp:nvSpPr>
        <dsp:cNvPr id="0" name=""/>
        <dsp:cNvSpPr/>
      </dsp:nvSpPr>
      <dsp:spPr>
        <a:xfrm>
          <a:off x="2817565" y="365871"/>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Select Eligibility and Benefits Inquiry </a:t>
          </a:r>
        </a:p>
      </dsp:txBody>
      <dsp:txXfrm>
        <a:off x="2817565" y="365871"/>
        <a:ext cx="2285025" cy="1371015"/>
      </dsp:txXfrm>
    </dsp:sp>
    <dsp:sp modelId="{688B0239-C79A-47F6-AA87-B56F7A4B97AA}">
      <dsp:nvSpPr>
        <dsp:cNvPr id="0" name=""/>
        <dsp:cNvSpPr/>
      </dsp:nvSpPr>
      <dsp:spPr>
        <a:xfrm>
          <a:off x="7911370" y="1005658"/>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5709" y="1048748"/>
        <a:ext cx="26277" cy="5260"/>
      </dsp:txXfrm>
    </dsp:sp>
    <dsp:sp modelId="{E0EBB637-DF75-4F33-877F-0C3A8DDD7DB2}">
      <dsp:nvSpPr>
        <dsp:cNvPr id="0" name=""/>
        <dsp:cNvSpPr/>
      </dsp:nvSpPr>
      <dsp:spPr>
        <a:xfrm>
          <a:off x="5628145" y="365871"/>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Enter information on the doctor and the patient </a:t>
          </a:r>
        </a:p>
      </dsp:txBody>
      <dsp:txXfrm>
        <a:off x="5628145" y="365871"/>
        <a:ext cx="2285025" cy="1371015"/>
      </dsp:txXfrm>
    </dsp:sp>
    <dsp:sp modelId="{F30E55EA-7CEC-498B-A324-B8756CF2DE90}">
      <dsp:nvSpPr>
        <dsp:cNvPr id="0" name=""/>
        <dsp:cNvSpPr/>
      </dsp:nvSpPr>
      <dsp:spPr>
        <a:xfrm>
          <a:off x="1149496" y="1735086"/>
          <a:ext cx="8431742" cy="865589"/>
        </a:xfrm>
        <a:custGeom>
          <a:avLst/>
          <a:gdLst/>
          <a:ahLst/>
          <a:cxnLst/>
          <a:rect l="0" t="0" r="0" b="0"/>
          <a:pathLst>
            <a:path>
              <a:moveTo>
                <a:pt x="8431742" y="0"/>
              </a:moveTo>
              <a:lnTo>
                <a:pt x="8431742" y="449894"/>
              </a:lnTo>
              <a:lnTo>
                <a:pt x="0" y="449894"/>
              </a:lnTo>
              <a:lnTo>
                <a:pt x="0" y="86558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3387" y="2165250"/>
        <a:ext cx="423961" cy="5260"/>
      </dsp:txXfrm>
    </dsp:sp>
    <dsp:sp modelId="{A9FB3C0A-FA68-45D2-8D18-1E83AC905CA4}">
      <dsp:nvSpPr>
        <dsp:cNvPr id="0" name=""/>
        <dsp:cNvSpPr/>
      </dsp:nvSpPr>
      <dsp:spPr>
        <a:xfrm>
          <a:off x="8438726" y="365871"/>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Select Benefit Information and expand the category </a:t>
          </a:r>
        </a:p>
      </dsp:txBody>
      <dsp:txXfrm>
        <a:off x="8438726" y="365871"/>
        <a:ext cx="2285025" cy="1371015"/>
      </dsp:txXfrm>
    </dsp:sp>
    <dsp:sp modelId="{2EE551FD-518D-4100-8CAA-85742E9F08E0}">
      <dsp:nvSpPr>
        <dsp:cNvPr id="0" name=""/>
        <dsp:cNvSpPr/>
      </dsp:nvSpPr>
      <dsp:spPr>
        <a:xfrm>
          <a:off x="2290209" y="3272862"/>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4548" y="3315952"/>
        <a:ext cx="26277" cy="5260"/>
      </dsp:txXfrm>
    </dsp:sp>
    <dsp:sp modelId="{B379F9D7-A9BF-4D49-9D1F-243DE178305D}">
      <dsp:nvSpPr>
        <dsp:cNvPr id="0" name=""/>
        <dsp:cNvSpPr/>
      </dsp:nvSpPr>
      <dsp:spPr>
        <a:xfrm>
          <a:off x="6984" y="2633075"/>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Scroll down to Physician Visit Office Well </a:t>
          </a:r>
        </a:p>
      </dsp:txBody>
      <dsp:txXfrm>
        <a:off x="6984" y="2633075"/>
        <a:ext cx="2285025" cy="1371015"/>
      </dsp:txXfrm>
    </dsp:sp>
    <dsp:sp modelId="{934B9860-4BF0-479E-9677-A95A9050D3A1}">
      <dsp:nvSpPr>
        <dsp:cNvPr id="0" name=""/>
        <dsp:cNvSpPr/>
      </dsp:nvSpPr>
      <dsp:spPr>
        <a:xfrm>
          <a:off x="5100790" y="3272862"/>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5129" y="3315952"/>
        <a:ext cx="26277" cy="5260"/>
      </dsp:txXfrm>
    </dsp:sp>
    <dsp:sp modelId="{2FEECC14-EF5C-4408-924F-AD448CAFB77D}">
      <dsp:nvSpPr>
        <dsp:cNvPr id="0" name=""/>
        <dsp:cNvSpPr/>
      </dsp:nvSpPr>
      <dsp:spPr>
        <a:xfrm>
          <a:off x="2817565" y="2633075"/>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Select Physician Visit Office Well Additional Details </a:t>
          </a:r>
        </a:p>
      </dsp:txBody>
      <dsp:txXfrm>
        <a:off x="2817565" y="2633075"/>
        <a:ext cx="2285025" cy="1371015"/>
      </dsp:txXfrm>
    </dsp:sp>
    <dsp:sp modelId="{90748BFD-7873-4E4F-86A1-AA2F1D6809EF}">
      <dsp:nvSpPr>
        <dsp:cNvPr id="0" name=""/>
        <dsp:cNvSpPr/>
      </dsp:nvSpPr>
      <dsp:spPr>
        <a:xfrm>
          <a:off x="7911370" y="3272862"/>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5709" y="3315952"/>
        <a:ext cx="26277" cy="5260"/>
      </dsp:txXfrm>
    </dsp:sp>
    <dsp:sp modelId="{14609695-7B3F-445C-8F21-6A96CC62E270}">
      <dsp:nvSpPr>
        <dsp:cNvPr id="0" name=""/>
        <dsp:cNvSpPr/>
      </dsp:nvSpPr>
      <dsp:spPr>
        <a:xfrm>
          <a:off x="5628145" y="2633075"/>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Look for the following statement: This member’s group allows coverage for provider delivered care management and total care. </a:t>
          </a:r>
          <a:r>
            <a:rPr lang="en-US" sz="1300" kern="1200" dirty="0"/>
            <a:t> </a:t>
          </a:r>
        </a:p>
      </dsp:txBody>
      <dsp:txXfrm>
        <a:off x="5628145" y="2633075"/>
        <a:ext cx="2285025" cy="1371015"/>
      </dsp:txXfrm>
    </dsp:sp>
    <dsp:sp modelId="{6DD3BD7E-9C0B-4B81-8D19-536A1AC148AB}">
      <dsp:nvSpPr>
        <dsp:cNvPr id="0" name=""/>
        <dsp:cNvSpPr/>
      </dsp:nvSpPr>
      <dsp:spPr>
        <a:xfrm>
          <a:off x="8438726" y="2262442"/>
          <a:ext cx="3120475" cy="21122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If statement present, member has PDCM benefits.  If statement not present, member does not have PDCM benefits.   Please note, benefit information can be found in multiple sections on Availity, as anything relating to medical care will feed into different categories.</a:t>
          </a:r>
        </a:p>
      </dsp:txBody>
      <dsp:txXfrm>
        <a:off x="8438726" y="2262442"/>
        <a:ext cx="3120475" cy="2112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4412-86E4-4516-98D9-DC4E639E86F4}">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6EED3-DDCF-4B7D-95A9-60DCC56D9611}">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t>Overview of PDCM </a:t>
          </a:r>
        </a:p>
      </dsp:txBody>
      <dsp:txXfrm>
        <a:off x="239813" y="1396742"/>
        <a:ext cx="1752359" cy="1088037"/>
      </dsp:txXfrm>
    </dsp:sp>
    <dsp:sp modelId="{76C61852-3053-4A48-A1D4-A8B4229C47E6}">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F6B2A-B87E-40F5-B6A5-94E320103344}">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rgbClr val="797979">
                  <a:hueOff val="0"/>
                  <a:satOff val="0"/>
                  <a:lumOff val="0"/>
                  <a:alphaOff val="0"/>
                </a:srgbClr>
              </a:solidFill>
              <a:latin typeface="Calibri" panose="020F0502020204030204"/>
              <a:ea typeface="+mn-ea"/>
              <a:cs typeface="+mn-cs"/>
            </a:rPr>
            <a:t>Eligibility</a:t>
          </a:r>
          <a:r>
            <a:rPr lang="en-US" sz="2900" b="0" kern="1200" dirty="0">
              <a:solidFill>
                <a:schemeClr val="accent5">
                  <a:lumMod val="10000"/>
                </a:schemeClr>
              </a:solidFill>
            </a:rPr>
            <a:t> </a:t>
          </a:r>
        </a:p>
      </dsp:txBody>
      <dsp:txXfrm>
        <a:off x="2464331" y="1396742"/>
        <a:ext cx="1752359" cy="1088037"/>
      </dsp:txXfrm>
    </dsp:sp>
    <dsp:sp modelId="{38021416-2DCD-420C-A5EC-A9A2CDCB395B}">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F5B5A-2CB2-4405-ABD8-E3A49CBED56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accent5">
                  <a:lumMod val="10000"/>
                </a:schemeClr>
              </a:solidFill>
            </a:rPr>
            <a:t>PDCM Codes </a:t>
          </a:r>
        </a:p>
      </dsp:txBody>
      <dsp:txXfrm>
        <a:off x="4688849" y="1396742"/>
        <a:ext cx="1752359" cy="1088037"/>
      </dsp:txXfrm>
    </dsp:sp>
    <dsp:sp modelId="{0DC51221-53CA-432D-B5B2-87965C3C78CF}">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DF57E-5417-4CB9-9709-AF5AF8DC5919}">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Billing</a:t>
          </a:r>
          <a:r>
            <a:rPr lang="en-US" sz="2800" b="1" kern="1200" dirty="0">
              <a:solidFill>
                <a:schemeClr val="accent5">
                  <a:lumMod val="10000"/>
                </a:schemeClr>
              </a:solidFill>
            </a:rPr>
            <a:t> </a:t>
          </a:r>
          <a:r>
            <a:rPr lang="en-US" sz="2800" b="0" kern="1200" dirty="0">
              <a:solidFill>
                <a:srgbClr val="797979">
                  <a:hueOff val="0"/>
                  <a:satOff val="0"/>
                  <a:lumOff val="0"/>
                  <a:alphaOff val="0"/>
                </a:srgbClr>
              </a:solidFill>
              <a:latin typeface="Calibri" panose="020F0502020204030204"/>
              <a:ea typeface="+mn-ea"/>
              <a:cs typeface="+mn-cs"/>
            </a:rPr>
            <a:t>Resources</a:t>
          </a:r>
        </a:p>
      </dsp:txBody>
      <dsp:txXfrm>
        <a:off x="6913366" y="1396742"/>
        <a:ext cx="1752359" cy="1088037"/>
      </dsp:txXfrm>
    </dsp:sp>
    <dsp:sp modelId="{644AB4CC-FBAF-43B2-9EBC-D49C2AADF6FA}">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05B61-4B12-4EBF-8D85-7DE8F34ACC08}">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Training &amp; Wrap Up </a:t>
          </a:r>
        </a:p>
      </dsp:txBody>
      <dsp:txXfrm>
        <a:off x="9137884" y="1396742"/>
        <a:ext cx="1752359" cy="10880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24B0-1941-4824-B3FD-F63878D6321A}">
      <dsp:nvSpPr>
        <dsp:cNvPr id="0" name=""/>
        <dsp:cNvSpPr/>
      </dsp:nvSpPr>
      <dsp:spPr>
        <a:xfrm>
          <a:off x="2942340" y="1127282"/>
          <a:ext cx="644758" cy="91440"/>
        </a:xfrm>
        <a:custGeom>
          <a:avLst/>
          <a:gdLst/>
          <a:ahLst/>
          <a:cxnLst/>
          <a:rect l="0" t="0" r="0" b="0"/>
          <a:pathLst>
            <a:path>
              <a:moveTo>
                <a:pt x="0" y="45720"/>
              </a:moveTo>
              <a:lnTo>
                <a:pt x="6447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3247836" y="1169625"/>
        <a:ext cx="33767" cy="6753"/>
      </dsp:txXfrm>
    </dsp:sp>
    <dsp:sp modelId="{CE02C584-FBBE-4D1E-8612-BA1933AC1347}">
      <dsp:nvSpPr>
        <dsp:cNvPr id="0" name=""/>
        <dsp:cNvSpPr/>
      </dsp:nvSpPr>
      <dsp:spPr>
        <a:xfrm>
          <a:off x="7800" y="292100"/>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Initial Outreach/</a:t>
          </a:r>
        </a:p>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ED Follow up: </a:t>
          </a:r>
          <a:r>
            <a:rPr lang="en-US" sz="2000" b="1" kern="1200" dirty="0">
              <a:solidFill>
                <a:schemeClr val="accent4">
                  <a:lumMod val="40000"/>
                  <a:lumOff val="60000"/>
                </a:schemeClr>
              </a:solidFill>
              <a:latin typeface="Calibri" panose="020F0502020204030204" pitchFamily="34" charset="0"/>
              <a:cs typeface="Calibri" panose="020F0502020204030204" pitchFamily="34" charset="0"/>
            </a:rPr>
            <a:t>98967</a:t>
          </a:r>
        </a:p>
        <a:p>
          <a:pPr marL="0" lvl="0" indent="0" algn="ctr" defTabSz="889000">
            <a:lnSpc>
              <a:spcPct val="90000"/>
            </a:lnSpc>
            <a:spcBef>
              <a:spcPct val="0"/>
            </a:spcBef>
            <a:spcAft>
              <a:spcPct val="35000"/>
            </a:spcAft>
            <a:buNone/>
          </a:pPr>
          <a:r>
            <a:rPr lang="en-US" sz="2000" b="1" kern="1200" dirty="0">
              <a:solidFill>
                <a:schemeClr val="accent4">
                  <a:lumMod val="40000"/>
                  <a:lumOff val="60000"/>
                </a:schemeClr>
              </a:solidFill>
              <a:latin typeface="Calibri" panose="020F0502020204030204" pitchFamily="34" charset="0"/>
              <a:cs typeface="Calibri" panose="020F0502020204030204" pitchFamily="34" charset="0"/>
            </a:rPr>
            <a:t>Phone Service</a:t>
          </a:r>
        </a:p>
      </dsp:txBody>
      <dsp:txXfrm>
        <a:off x="7800" y="292100"/>
        <a:ext cx="2936340" cy="1761804"/>
      </dsp:txXfrm>
    </dsp:sp>
    <dsp:sp modelId="{DA6F6C7A-98E8-48C5-B2EE-953454F145D8}">
      <dsp:nvSpPr>
        <dsp:cNvPr id="0" name=""/>
        <dsp:cNvSpPr/>
      </dsp:nvSpPr>
      <dsp:spPr>
        <a:xfrm>
          <a:off x="6554039" y="1127282"/>
          <a:ext cx="644758" cy="91440"/>
        </a:xfrm>
        <a:custGeom>
          <a:avLst/>
          <a:gdLst/>
          <a:ahLst/>
          <a:cxnLst/>
          <a:rect l="0" t="0" r="0" b="0"/>
          <a:pathLst>
            <a:path>
              <a:moveTo>
                <a:pt x="0" y="45720"/>
              </a:moveTo>
              <a:lnTo>
                <a:pt x="6447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6859534" y="1169625"/>
        <a:ext cx="33767" cy="6753"/>
      </dsp:txXfrm>
    </dsp:sp>
    <dsp:sp modelId="{170F8A88-1073-4A2E-9892-508C735FA092}">
      <dsp:nvSpPr>
        <dsp:cNvPr id="0" name=""/>
        <dsp:cNvSpPr/>
      </dsp:nvSpPr>
      <dsp:spPr>
        <a:xfrm>
          <a:off x="3619499" y="292100"/>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Physician Interaction: </a:t>
          </a: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G9008</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Physician Coordinated Care Oversight</a:t>
          </a:r>
        </a:p>
      </dsp:txBody>
      <dsp:txXfrm>
        <a:off x="3619499" y="292100"/>
        <a:ext cx="2936340" cy="1761804"/>
      </dsp:txXfrm>
    </dsp:sp>
    <dsp:sp modelId="{91B0E0BC-0AF7-4F92-AE17-08DF2DA9FA88}">
      <dsp:nvSpPr>
        <dsp:cNvPr id="0" name=""/>
        <dsp:cNvSpPr/>
      </dsp:nvSpPr>
      <dsp:spPr>
        <a:xfrm>
          <a:off x="1475970" y="2052104"/>
          <a:ext cx="7223397" cy="644758"/>
        </a:xfrm>
        <a:custGeom>
          <a:avLst/>
          <a:gdLst/>
          <a:ahLst/>
          <a:cxnLst/>
          <a:rect l="0" t="0" r="0" b="0"/>
          <a:pathLst>
            <a:path>
              <a:moveTo>
                <a:pt x="7223397" y="0"/>
              </a:moveTo>
              <a:lnTo>
                <a:pt x="7223397" y="339479"/>
              </a:lnTo>
              <a:lnTo>
                <a:pt x="0" y="339479"/>
              </a:lnTo>
              <a:lnTo>
                <a:pt x="0" y="64475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4906296" y="2371107"/>
        <a:ext cx="362745" cy="6753"/>
      </dsp:txXfrm>
    </dsp:sp>
    <dsp:sp modelId="{3F5C0381-E7EB-4B5A-9818-102DAB9EC6AE}">
      <dsp:nvSpPr>
        <dsp:cNvPr id="0" name=""/>
        <dsp:cNvSpPr/>
      </dsp:nvSpPr>
      <dsp:spPr>
        <a:xfrm>
          <a:off x="7231198" y="292100"/>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RN Interaction: </a:t>
          </a: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G9002</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 Coordinated Care Fee – Maintenance or follow up </a:t>
          </a:r>
        </a:p>
      </dsp:txBody>
      <dsp:txXfrm>
        <a:off x="7231198" y="292100"/>
        <a:ext cx="2936340" cy="1761804"/>
      </dsp:txXfrm>
    </dsp:sp>
    <dsp:sp modelId="{D67148BC-DC81-45BE-8ADF-0AC3E6CC83FB}">
      <dsp:nvSpPr>
        <dsp:cNvPr id="0" name=""/>
        <dsp:cNvSpPr/>
      </dsp:nvSpPr>
      <dsp:spPr>
        <a:xfrm>
          <a:off x="2942340" y="3564445"/>
          <a:ext cx="644758" cy="91440"/>
        </a:xfrm>
        <a:custGeom>
          <a:avLst/>
          <a:gdLst/>
          <a:ahLst/>
          <a:cxnLst/>
          <a:rect l="0" t="0" r="0" b="0"/>
          <a:pathLst>
            <a:path>
              <a:moveTo>
                <a:pt x="0" y="45720"/>
              </a:moveTo>
              <a:lnTo>
                <a:pt x="6447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3247836" y="3606788"/>
        <a:ext cx="33767" cy="6753"/>
      </dsp:txXfrm>
    </dsp:sp>
    <dsp:sp modelId="{3A1EE2AD-113E-4310-95AF-FFF6069D3E53}">
      <dsp:nvSpPr>
        <dsp:cNvPr id="0" name=""/>
        <dsp:cNvSpPr/>
      </dsp:nvSpPr>
      <dsp:spPr>
        <a:xfrm>
          <a:off x="7800" y="2729263"/>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Social Worker Interaction:</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G9002 </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Coordinated Care Fee – Maintenance or follow up </a:t>
          </a:r>
        </a:p>
      </dsp:txBody>
      <dsp:txXfrm>
        <a:off x="7800" y="2729263"/>
        <a:ext cx="2936340" cy="1761804"/>
      </dsp:txXfrm>
    </dsp:sp>
    <dsp:sp modelId="{6EFAF2A7-4C13-48EA-905E-6DF7462F01DA}">
      <dsp:nvSpPr>
        <dsp:cNvPr id="0" name=""/>
        <dsp:cNvSpPr/>
      </dsp:nvSpPr>
      <dsp:spPr>
        <a:xfrm>
          <a:off x="3619499" y="2729263"/>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RN/LMSW Care Coordination:</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99487/99489</a:t>
          </a:r>
          <a:r>
            <a:rPr lang="en-US" sz="1800" b="1" kern="1200" dirty="0">
              <a:solidFill>
                <a:srgbClr val="002060"/>
              </a:solidFill>
              <a:latin typeface="Calibri" panose="020F0502020204030204" pitchFamily="34" charset="0"/>
              <a:cs typeface="Calibri" panose="020F0502020204030204" pitchFamily="34" charset="0"/>
            </a:rPr>
            <a:t> </a:t>
          </a:r>
          <a:r>
            <a:rPr lang="en-US" sz="1800" b="1" kern="1200" dirty="0">
              <a:solidFill>
                <a:schemeClr val="accent4">
                  <a:lumMod val="40000"/>
                  <a:lumOff val="60000"/>
                </a:schemeClr>
              </a:solidFill>
              <a:latin typeface="Calibri" panose="020F0502020204030204" pitchFamily="34" charset="0"/>
              <a:cs typeface="Calibri" panose="020F0502020204030204" pitchFamily="34" charset="0"/>
            </a:rPr>
            <a:t>*</a:t>
          </a:r>
        </a:p>
        <a:p>
          <a:pPr marL="0" lvl="0" indent="0" algn="ctr" defTabSz="800100">
            <a:lnSpc>
              <a:spcPct val="90000"/>
            </a:lnSpc>
            <a:spcBef>
              <a:spcPct val="0"/>
            </a:spcBef>
            <a:spcAft>
              <a:spcPct val="35000"/>
            </a:spcAft>
            <a:buNone/>
          </a:pPr>
          <a:r>
            <a:rPr lang="en-US" altLang="en-US" sz="1800" b="1" kern="1200" dirty="0">
              <a:solidFill>
                <a:schemeClr val="bg1"/>
              </a:solidFill>
              <a:latin typeface="Calibri" panose="020F0502020204030204" pitchFamily="34" charset="0"/>
              <a:cs typeface="Calibri" panose="020F0502020204030204" pitchFamily="34" charset="0"/>
            </a:rPr>
            <a:t>Care Management Services</a:t>
          </a:r>
          <a:endParaRPr lang="en-US" sz="1800" b="1" kern="1200" dirty="0">
            <a:solidFill>
              <a:schemeClr val="bg1"/>
            </a:solidFill>
            <a:latin typeface="Calibri" panose="020F0502020204030204" pitchFamily="34" charset="0"/>
            <a:cs typeface="Calibri" panose="020F0502020204030204" pitchFamily="34" charset="0"/>
          </a:endParaRPr>
        </a:p>
      </dsp:txBody>
      <dsp:txXfrm>
        <a:off x="3619499" y="2729263"/>
        <a:ext cx="2936340" cy="17618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4412-86E4-4516-98D9-DC4E639E86F4}">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6EED3-DDCF-4B7D-95A9-60DCC56D9611}">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a:t>Overview of PDCM </a:t>
          </a:r>
        </a:p>
      </dsp:txBody>
      <dsp:txXfrm>
        <a:off x="239813" y="1396742"/>
        <a:ext cx="1752359" cy="1088037"/>
      </dsp:txXfrm>
    </dsp:sp>
    <dsp:sp modelId="{76C61852-3053-4A48-A1D4-A8B4229C47E6}">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F6B2A-B87E-40F5-B6A5-94E320103344}">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rgbClr val="797979">
                  <a:hueOff val="0"/>
                  <a:satOff val="0"/>
                  <a:lumOff val="0"/>
                  <a:alphaOff val="0"/>
                </a:srgbClr>
              </a:solidFill>
              <a:latin typeface="Calibri" panose="020F0502020204030204"/>
              <a:ea typeface="+mn-ea"/>
              <a:cs typeface="+mn-cs"/>
            </a:rPr>
            <a:t>Eligibility</a:t>
          </a:r>
          <a:r>
            <a:rPr lang="en-US" sz="2900" b="0" kern="1200" dirty="0">
              <a:solidFill>
                <a:schemeClr val="accent5">
                  <a:lumMod val="10000"/>
                </a:schemeClr>
              </a:solidFill>
            </a:rPr>
            <a:t> </a:t>
          </a:r>
        </a:p>
      </dsp:txBody>
      <dsp:txXfrm>
        <a:off x="2464331" y="1396742"/>
        <a:ext cx="1752359" cy="1088037"/>
      </dsp:txXfrm>
    </dsp:sp>
    <dsp:sp modelId="{38021416-2DCD-420C-A5EC-A9A2CDCB395B}">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F5B5A-2CB2-4405-ABD8-E3A49CBED56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PDCM Codes </a:t>
          </a:r>
        </a:p>
      </dsp:txBody>
      <dsp:txXfrm>
        <a:off x="4688849" y="1396742"/>
        <a:ext cx="1752359" cy="1088037"/>
      </dsp:txXfrm>
    </dsp:sp>
    <dsp:sp modelId="{0DC51221-53CA-432D-B5B2-87965C3C78CF}">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DF57E-5417-4CB9-9709-AF5AF8DC5919}">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latin typeface="Calibri" panose="020F0502020204030204"/>
              <a:ea typeface="+mn-ea"/>
              <a:cs typeface="+mn-cs"/>
            </a:rPr>
            <a:t>Billing</a:t>
          </a:r>
          <a:r>
            <a:rPr lang="en-US" sz="2800" b="1" kern="1200" dirty="0">
              <a:solidFill>
                <a:schemeClr val="accent5">
                  <a:lumMod val="10000"/>
                </a:schemeClr>
              </a:solidFill>
            </a:rPr>
            <a:t> </a:t>
          </a:r>
          <a:r>
            <a:rPr lang="en-US" sz="2800" b="1" kern="1200" dirty="0">
              <a:solidFill>
                <a:schemeClr val="accent5">
                  <a:lumMod val="10000"/>
                </a:schemeClr>
              </a:solidFill>
              <a:latin typeface="Calibri" panose="020F0502020204030204"/>
              <a:ea typeface="+mn-ea"/>
              <a:cs typeface="+mn-cs"/>
            </a:rPr>
            <a:t>Resources</a:t>
          </a:r>
        </a:p>
      </dsp:txBody>
      <dsp:txXfrm>
        <a:off x="6913366" y="1396742"/>
        <a:ext cx="1752359" cy="1088037"/>
      </dsp:txXfrm>
    </dsp:sp>
    <dsp:sp modelId="{644AB4CC-FBAF-43B2-9EBC-D49C2AADF6FA}">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05B61-4B12-4EBF-8D85-7DE8F34ACC08}">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Training &amp; Wrap Up </a:t>
          </a:r>
        </a:p>
      </dsp:txBody>
      <dsp:txXfrm>
        <a:off x="9137884" y="1396742"/>
        <a:ext cx="1752359" cy="1088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73E80-16A3-4EC0-BC28-064972FEEEFF}"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DF719-866D-431D-A216-489902E3F2DA}" type="slidenum">
              <a:rPr lang="en-US" smtClean="0"/>
              <a:t>‹#›</a:t>
            </a:fld>
            <a:endParaRPr lang="en-US"/>
          </a:p>
        </p:txBody>
      </p:sp>
    </p:spTree>
    <p:extLst>
      <p:ext uri="{BB962C8B-B14F-4D97-AF65-F5344CB8AC3E}">
        <p14:creationId xmlns:p14="http://schemas.microsoft.com/office/powerpoint/2010/main" val="384670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viewing “The Basics of Team-Based Care Billing: Provider Delivered Care Management  My name is Ashley Schwartz; and I am a Project Manager and Licensed Social Worker with Michigan Institute for Care Management &amp;Transformation.  My goal today is to offer you the opportunity to learn more about PDCM and billing for Team-Based Care Services.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2705D-9606-478D-BB06-60ADC43677C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66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10</a:t>
            </a:fld>
            <a:endParaRPr lang="en-US"/>
          </a:p>
        </p:txBody>
      </p:sp>
    </p:spTree>
    <p:extLst>
      <p:ext uri="{BB962C8B-B14F-4D97-AF65-F5344CB8AC3E}">
        <p14:creationId xmlns:p14="http://schemas.microsoft.com/office/powerpoint/2010/main" val="77160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35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scope of service document is like standard operating protocols. </a:t>
            </a:r>
          </a:p>
        </p:txBody>
      </p:sp>
      <p:sp>
        <p:nvSpPr>
          <p:cNvPr id="4" name="Slide Number Placeholder 3"/>
          <p:cNvSpPr>
            <a:spLocks noGrp="1"/>
          </p:cNvSpPr>
          <p:nvPr>
            <p:ph type="sldNum" sz="quarter" idx="5"/>
          </p:nvPr>
        </p:nvSpPr>
        <p:spPr/>
        <p:txBody>
          <a:bodyPr/>
          <a:lstStyle/>
          <a:p>
            <a:fld id="{CF3DF719-866D-431D-A216-489902E3F2DA}" type="slidenum">
              <a:rPr lang="en-US" smtClean="0"/>
              <a:t>12</a:t>
            </a:fld>
            <a:endParaRPr lang="en-US"/>
          </a:p>
        </p:txBody>
      </p:sp>
    </p:spTree>
    <p:extLst>
      <p:ext uri="{BB962C8B-B14F-4D97-AF65-F5344CB8AC3E}">
        <p14:creationId xmlns:p14="http://schemas.microsoft.com/office/powerpoint/2010/main" val="226372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p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 name="Footer Placeholder 1">
            <a:extLst>
              <a:ext uri="{FF2B5EF4-FFF2-40B4-BE49-F238E27FC236}">
                <a16:creationId xmlns:a16="http://schemas.microsoft.com/office/drawing/2014/main" id="{93882CFB-2167-45ED-AC5D-CFE75B445391}"/>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79524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There are only 12 care management codes.  The entire care team should recognize that those are the only codes the care team is responsible for.  They do not bill the traditional E&amp;M codes.   </a:t>
            </a:r>
            <a:endParaRPr lang="en-US" b="0" dirty="0">
              <a:effectLst/>
            </a:endParaRPr>
          </a:p>
          <a:p>
            <a:pPr rtl="0">
              <a:spcBef>
                <a:spcPts val="0"/>
              </a:spcBef>
              <a:spcAft>
                <a:spcPts val="0"/>
              </a:spcAft>
            </a:pPr>
            <a:br>
              <a:rPr lang="en-US" b="0" dirty="0">
                <a:effectLst/>
              </a:rPr>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99E02541-2E8C-4AAC-823A-422C421FDA1F}" type="slidenum">
              <a:rPr lang="en-US" smtClean="0"/>
              <a:t>14</a:t>
            </a:fld>
            <a:endParaRPr lang="en-US"/>
          </a:p>
        </p:txBody>
      </p:sp>
    </p:spTree>
    <p:extLst>
      <p:ext uri="{BB962C8B-B14F-4D97-AF65-F5344CB8AC3E}">
        <p14:creationId xmlns:p14="http://schemas.microsoft.com/office/powerpoint/2010/main" val="222237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i="1" dirty="0"/>
              <a:t>If completed by phone, it must be documented that the patient indicated is unable to present in office and does not have access to video. </a:t>
            </a:r>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15</a:t>
            </a:fld>
            <a:endParaRPr lang="en-US"/>
          </a:p>
        </p:txBody>
      </p:sp>
    </p:spTree>
    <p:extLst>
      <p:ext uri="{BB962C8B-B14F-4D97-AF65-F5344CB8AC3E}">
        <p14:creationId xmlns:p14="http://schemas.microsoft.com/office/powerpoint/2010/main" val="259195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i="1" dirty="0"/>
              <a:t>If completed by phone, it must be documented that the patient indicated is unable to present in office and does not have access to video. </a:t>
            </a:r>
          </a:p>
          <a:p>
            <a:endParaRPr lang="en-US" dirty="0"/>
          </a:p>
          <a:p>
            <a:r>
              <a:rPr lang="en-US" dirty="0"/>
              <a:t>I would like to point out that if a patient does not have the CM benefit, then the individual could be liable for payment for your services. </a:t>
            </a:r>
          </a:p>
        </p:txBody>
      </p:sp>
      <p:sp>
        <p:nvSpPr>
          <p:cNvPr id="4" name="Slide Number Placeholder 3"/>
          <p:cNvSpPr>
            <a:spLocks noGrp="1"/>
          </p:cNvSpPr>
          <p:nvPr>
            <p:ph type="sldNum" sz="quarter" idx="5"/>
          </p:nvPr>
        </p:nvSpPr>
        <p:spPr/>
        <p:txBody>
          <a:bodyPr/>
          <a:lstStyle/>
          <a:p>
            <a:fld id="{CF3DF719-866D-431D-A216-489902E3F2DA}" type="slidenum">
              <a:rPr lang="en-US" smtClean="0"/>
              <a:t>16</a:t>
            </a:fld>
            <a:endParaRPr lang="en-US"/>
          </a:p>
        </p:txBody>
      </p:sp>
    </p:spTree>
    <p:extLst>
      <p:ext uri="{BB962C8B-B14F-4D97-AF65-F5344CB8AC3E}">
        <p14:creationId xmlns:p14="http://schemas.microsoft.com/office/powerpoint/2010/main" val="1982987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1438" lvl="2" indent="-347125">
              <a:lnSpc>
                <a:spcPct val="100000"/>
              </a:lnSpc>
              <a:spcBef>
                <a:spcPts val="0"/>
              </a:spcBef>
              <a:buClr>
                <a:schemeClr val="dk1"/>
              </a:buClr>
              <a:buSzPts val="1500"/>
            </a:pPr>
            <a:r>
              <a:rPr lang="en-US" sz="1200" dirty="0"/>
              <a:t>Quantity Billing - 1 to 45 minutes, report a quantity of one; 46 to 75 minutes, report a quantity of two; 76 to 105 minutes, report a quantity of three; 106 to 135 minutes, report a quantity of four.</a:t>
            </a:r>
          </a:p>
          <a:p>
            <a:pPr marL="795847" lvl="2" indent="0">
              <a:lnSpc>
                <a:spcPct val="100000"/>
              </a:lnSpc>
              <a:spcBef>
                <a:spcPts val="0"/>
              </a:spcBef>
              <a:buClr>
                <a:schemeClr val="dk1"/>
              </a:buClr>
              <a:buSzPts val="1500"/>
              <a:buNone/>
            </a:pPr>
            <a:endParaRPr lang="en-US" sz="1200" dirty="0"/>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17</a:t>
            </a:fld>
            <a:endParaRPr lang="en-US"/>
          </a:p>
        </p:txBody>
      </p:sp>
    </p:spTree>
    <p:extLst>
      <p:ext uri="{BB962C8B-B14F-4D97-AF65-F5344CB8AC3E}">
        <p14:creationId xmlns:p14="http://schemas.microsoft.com/office/powerpoint/2010/main" val="1774563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Quantity billing can start 51% of the 2</a:t>
            </a:r>
            <a:r>
              <a:rPr lang="en-US" baseline="30000" dirty="0"/>
              <a:t>nd</a:t>
            </a:r>
            <a:r>
              <a:rPr lang="en-US" dirty="0"/>
              <a:t> 30 minutes. </a:t>
            </a:r>
          </a:p>
        </p:txBody>
      </p:sp>
      <p:sp>
        <p:nvSpPr>
          <p:cNvPr id="4" name="Slide Number Placeholder 3"/>
          <p:cNvSpPr>
            <a:spLocks noGrp="1"/>
          </p:cNvSpPr>
          <p:nvPr>
            <p:ph type="sldNum" sz="quarter" idx="5"/>
          </p:nvPr>
        </p:nvSpPr>
        <p:spPr/>
        <p:txBody>
          <a:bodyPr/>
          <a:lstStyle/>
          <a:p>
            <a:fld id="{CF3DF719-866D-431D-A216-489902E3F2DA}" type="slidenum">
              <a:rPr lang="en-US" smtClean="0"/>
              <a:t>18</a:t>
            </a:fld>
            <a:endParaRPr lang="en-US"/>
          </a:p>
        </p:txBody>
      </p:sp>
    </p:spTree>
    <p:extLst>
      <p:ext uri="{BB962C8B-B14F-4D97-AF65-F5344CB8AC3E}">
        <p14:creationId xmlns:p14="http://schemas.microsoft.com/office/powerpoint/2010/main" val="2691500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7" name="Google Shape;1587;p127:notes"/>
          <p:cNvSpPr txBox="1">
            <a:spLocks noGrp="1"/>
          </p:cNvSpPr>
          <p:nvPr>
            <p:ph type="body" idx="1"/>
          </p:nvPr>
        </p:nvSpPr>
        <p:spPr>
          <a:xfrm>
            <a:off x="685800" y="4400550"/>
            <a:ext cx="5486400" cy="3600450"/>
          </a:xfrm>
          <a:prstGeom prst="rect">
            <a:avLst/>
          </a:prstGeom>
          <a:noFill/>
          <a:ln>
            <a:noFill/>
          </a:ln>
        </p:spPr>
        <p:txBody>
          <a:bodyPr spcFirstLastPara="1" wrap="square" lIns="91417" tIns="45695" rIns="91417" bIns="45695" anchor="t" anchorCtr="0">
            <a:noAutofit/>
          </a:bodyPr>
          <a:lstStyle/>
          <a:p>
            <a:pPr marL="0" indent="0">
              <a:buSzPts val="1400"/>
              <a:buNone/>
            </a:pPr>
            <a:r>
              <a:rPr lang="en-US" dirty="0"/>
              <a:t>BCBSM reimburses both End of Life Counseling and Advanced Directive code</a:t>
            </a:r>
            <a:endParaRPr dirty="0"/>
          </a:p>
          <a:p>
            <a:pPr marL="0" indent="0">
              <a:buSzPts val="1400"/>
              <a:buNone/>
            </a:pPr>
            <a:r>
              <a:rPr lang="en-US" dirty="0"/>
              <a:t>conversation with the SO257</a:t>
            </a:r>
            <a:endParaRPr dirty="0"/>
          </a:p>
        </p:txBody>
      </p:sp>
      <p:sp>
        <p:nvSpPr>
          <p:cNvPr id="1588" name="Google Shape;1588;p127:notes"/>
          <p:cNvSpPr txBox="1">
            <a:spLocks noGrp="1"/>
          </p:cNvSpPr>
          <p:nvPr>
            <p:ph type="sldNum" idx="12"/>
          </p:nvPr>
        </p:nvSpPr>
        <p:spPr>
          <a:xfrm>
            <a:off x="3884613" y="8685213"/>
            <a:ext cx="2971800" cy="458787"/>
          </a:xfrm>
          <a:prstGeom prst="rect">
            <a:avLst/>
          </a:prstGeom>
          <a:noFill/>
          <a:ln>
            <a:noFill/>
          </a:ln>
        </p:spPr>
        <p:txBody>
          <a:bodyPr spcFirstLastPara="1" wrap="square" lIns="91417" tIns="45695" rIns="91417" bIns="45695"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6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education we are going to review the PDCM program,  Eligibility requirements,  PDCM procedures codes, where to find billing resources and additional training opportunities for individuals working within team-based care.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80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21</a:t>
            </a:fld>
            <a:endParaRPr lang="en-US"/>
          </a:p>
        </p:txBody>
      </p:sp>
    </p:spTree>
    <p:extLst>
      <p:ext uri="{BB962C8B-B14F-4D97-AF65-F5344CB8AC3E}">
        <p14:creationId xmlns:p14="http://schemas.microsoft.com/office/powerpoint/2010/main" val="282576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what is NOT included:   Checking benefit coverage, Prior Authorization, Completing documentation. </a:t>
            </a:r>
          </a:p>
          <a:p>
            <a:endParaRPr lang="en-US" dirty="0"/>
          </a:p>
          <a:p>
            <a:r>
              <a:rPr lang="en-US" dirty="0"/>
              <a:t>Portal messaging is only appropriate to do so with patient not other care-team members.  Additionally,  secure email should not be counted. </a:t>
            </a:r>
          </a:p>
        </p:txBody>
      </p:sp>
      <p:sp>
        <p:nvSpPr>
          <p:cNvPr id="4" name="Slide Number Placeholder 3"/>
          <p:cNvSpPr>
            <a:spLocks noGrp="1"/>
          </p:cNvSpPr>
          <p:nvPr>
            <p:ph type="sldNum" sz="quarter" idx="5"/>
          </p:nvPr>
        </p:nvSpPr>
        <p:spPr/>
        <p:txBody>
          <a:bodyPr/>
          <a:lstStyle/>
          <a:p>
            <a:fld id="{CF3DF719-866D-431D-A216-489902E3F2DA}" type="slidenum">
              <a:rPr lang="en-US" smtClean="0"/>
              <a:t>22</a:t>
            </a:fld>
            <a:endParaRPr lang="en-US"/>
          </a:p>
        </p:txBody>
      </p:sp>
    </p:spTree>
    <p:extLst>
      <p:ext uri="{BB962C8B-B14F-4D97-AF65-F5344CB8AC3E}">
        <p14:creationId xmlns:p14="http://schemas.microsoft.com/office/powerpoint/2010/main" val="2210092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Care-Team Member may document on behalf of physician or APP</a:t>
            </a:r>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23</a:t>
            </a:fld>
            <a:endParaRPr lang="en-US"/>
          </a:p>
        </p:txBody>
      </p:sp>
    </p:spTree>
    <p:extLst>
      <p:ext uri="{BB962C8B-B14F-4D97-AF65-F5344CB8AC3E}">
        <p14:creationId xmlns:p14="http://schemas.microsoft.com/office/powerpoint/2010/main" val="2726016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200"/>
              <a:buNone/>
            </a:pPr>
            <a:r>
              <a:rPr lang="en-US" dirty="0"/>
              <a:t>Billed under the provider but documentation can be done by CM team member </a:t>
            </a:r>
          </a:p>
          <a:p>
            <a:pPr marL="0" indent="0">
              <a:buSzPts val="1200"/>
              <a:buNone/>
            </a:pPr>
            <a:r>
              <a:rPr lang="en-US" sz="1200" dirty="0"/>
              <a:t>BCBSM -Communication with paramedic, patient, other health care professionals </a:t>
            </a:r>
            <a:r>
              <a:rPr lang="en-US" sz="1200" b="1" dirty="0"/>
              <a:t>not part of the care team </a:t>
            </a:r>
            <a:r>
              <a:rPr lang="en-US" sz="1200" dirty="0"/>
              <a:t>when consulting about a patient who is engaged in care management”.</a:t>
            </a:r>
            <a:endParaRPr lang="en-US" dirty="0"/>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24</a:t>
            </a:fld>
            <a:endParaRPr lang="en-US"/>
          </a:p>
        </p:txBody>
      </p:sp>
    </p:spTree>
    <p:extLst>
      <p:ext uri="{BB962C8B-B14F-4D97-AF65-F5344CB8AC3E}">
        <p14:creationId xmlns:p14="http://schemas.microsoft.com/office/powerpoint/2010/main" val="189768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82037F06-790F-4EB8-8433-FAF1552978BA}"/>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963792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303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different payers have different rules. At this time, I would like to highlight the MICMT website specifically the billing webpages.</a:t>
            </a:r>
          </a:p>
        </p:txBody>
      </p:sp>
      <p:sp>
        <p:nvSpPr>
          <p:cNvPr id="4" name="Slide Number Placeholder 3"/>
          <p:cNvSpPr>
            <a:spLocks noGrp="1"/>
          </p:cNvSpPr>
          <p:nvPr>
            <p:ph type="sldNum" sz="quarter" idx="5"/>
          </p:nvPr>
        </p:nvSpPr>
        <p:spPr/>
        <p:txBody>
          <a:bodyPr/>
          <a:lstStyle/>
          <a:p>
            <a:fld id="{CF3DF719-866D-431D-A216-489902E3F2DA}" type="slidenum">
              <a:rPr lang="en-US" smtClean="0"/>
              <a:t>28</a:t>
            </a:fld>
            <a:endParaRPr lang="en-US"/>
          </a:p>
        </p:txBody>
      </p:sp>
    </p:spTree>
    <p:extLst>
      <p:ext uri="{BB962C8B-B14F-4D97-AF65-F5344CB8AC3E}">
        <p14:creationId xmlns:p14="http://schemas.microsoft.com/office/powerpoint/2010/main" val="222262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lumMod val="10000"/>
                  </a:schemeClr>
                </a:solidFill>
              </a:rPr>
              <a:t>Holistic, person-focused and family-centered approach to health including behavioral, social and physical aspects</a:t>
            </a:r>
          </a:p>
          <a:p>
            <a:r>
              <a:rPr lang="en-US" dirty="0">
                <a:solidFill>
                  <a:schemeClr val="bg2">
                    <a:lumMod val="10000"/>
                  </a:schemeClr>
                </a:solidFill>
              </a:rPr>
              <a:t>Care coordination across settings and organizations</a:t>
            </a:r>
          </a:p>
          <a:p>
            <a:r>
              <a:rPr lang="en-US" dirty="0">
                <a:solidFill>
                  <a:schemeClr val="bg2">
                    <a:lumMod val="10000"/>
                  </a:schemeClr>
                </a:solidFill>
              </a:rPr>
              <a:t>A common set of quality outcome metrics</a:t>
            </a:r>
          </a:p>
          <a:p>
            <a:r>
              <a:rPr lang="en-US" dirty="0">
                <a:solidFill>
                  <a:schemeClr val="bg2">
                    <a:lumMod val="10000"/>
                  </a:schemeClr>
                </a:solidFill>
              </a:rPr>
              <a:t>Reimbursement for care management services, care coordination</a:t>
            </a:r>
          </a:p>
          <a:p>
            <a:pPr lvl="1"/>
            <a:r>
              <a:rPr lang="en-US" dirty="0">
                <a:solidFill>
                  <a:schemeClr val="bg2">
                    <a:lumMod val="10000"/>
                  </a:schemeClr>
                </a:solidFill>
              </a:rPr>
              <a:t>Shift from fee-for-service to value-based reimbursement</a:t>
            </a:r>
          </a:p>
          <a:p>
            <a:pPr lvl="1"/>
            <a:r>
              <a:rPr lang="en-US" dirty="0">
                <a:solidFill>
                  <a:schemeClr val="bg2">
                    <a:lumMod val="10000"/>
                  </a:schemeClr>
                </a:solidFill>
              </a:rPr>
              <a:t>Billing the encounters contributes to successful value-based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2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10000"/>
                  </a:schemeClr>
                </a:solidFill>
              </a:rPr>
              <a:t>Goal of PDCM - To provide patient education, care coordination and other support services by health care teams working collaboratively with patients and their physicians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10000"/>
                  </a:schemeClr>
                </a:solidFill>
              </a:rPr>
              <a:t>Overall objective of PDCM - To help patients with chronic conditions or multiple on-going health needs receive effective and efficient care, leading to better outcomes and lower cost for patients </a:t>
            </a:r>
          </a:p>
          <a:p>
            <a:endParaRPr lang="en-US" dirty="0"/>
          </a:p>
          <a:p>
            <a:endParaRPr lang="en-US" dirty="0"/>
          </a:p>
          <a:p>
            <a:r>
              <a:rPr lang="en-US" dirty="0"/>
              <a:t>Additional details regarding this program can be found in Introduction to Team-Based Care Course </a:t>
            </a:r>
          </a:p>
        </p:txBody>
      </p:sp>
      <p:sp>
        <p:nvSpPr>
          <p:cNvPr id="4" name="Slide Number Placeholder 3"/>
          <p:cNvSpPr>
            <a:spLocks noGrp="1"/>
          </p:cNvSpPr>
          <p:nvPr>
            <p:ph type="sldNum" sz="quarter" idx="5"/>
          </p:nvPr>
        </p:nvSpPr>
        <p:spPr/>
        <p:txBody>
          <a:bodyPr/>
          <a:lstStyle/>
          <a:p>
            <a:fld id="{CF3DF719-866D-431D-A216-489902E3F2DA}" type="slidenum">
              <a:rPr lang="en-US" smtClean="0"/>
              <a:t>4</a:t>
            </a:fld>
            <a:endParaRPr lang="en-US"/>
          </a:p>
        </p:txBody>
      </p:sp>
    </p:spTree>
    <p:extLst>
      <p:ext uri="{BB962C8B-B14F-4D97-AF65-F5344CB8AC3E}">
        <p14:creationId xmlns:p14="http://schemas.microsoft.com/office/powerpoint/2010/main" val="329376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you have learned what is team-based care and the goals of PDCM we are going to take a moment to talk about the different payment types for PDCM. </a:t>
            </a:r>
          </a:p>
          <a:p>
            <a:endParaRPr lang="en-US" dirty="0"/>
          </a:p>
          <a:p>
            <a:r>
              <a:rPr lang="en-US" dirty="0"/>
              <a:t>First, it starts with simply delivering and billing for your services.  Then we have VBR.  What is VBR?  VBR you may ask?  VBR is a reimbursement method based upon the quality of care rather than providing payment for each individual service received. Within the PDCM program, we </a:t>
            </a:r>
            <a:r>
              <a:rPr lang="en-US" dirty="0" err="1"/>
              <a:t>we</a:t>
            </a:r>
            <a:r>
              <a:rPr lang="en-US" dirty="0"/>
              <a:t> have two different types of Value Based Reimbursement. </a:t>
            </a:r>
          </a:p>
          <a:p>
            <a:endParaRPr lang="en-US" dirty="0"/>
          </a:p>
          <a:p>
            <a:r>
              <a:rPr lang="en-US" dirty="0"/>
              <a:t>VBR Population Management – is available to any PDCM participating practice that is PCMH designated and have staff engaged in care management services.   This staff would be working to close gaps in care and delivering and billing for services which means completing 2 encounters on 2 different dates of services to at least 4% of there attributed population. </a:t>
            </a:r>
          </a:p>
          <a:p>
            <a:endParaRPr lang="en-US" dirty="0"/>
          </a:p>
          <a:p>
            <a:r>
              <a:rPr lang="en-US" dirty="0"/>
              <a:t>PDCM Outcomes VBR -  is available to any PDCM participating practice that is PCMH designated and must have billed PDCM claims to at least 1% of its PDCM eligible population twice during the calendar year. This means 1% outreach, 2 encounters.   The PDCM Outcomes VBR Metrics, both adult and pediatrics practices are evaluated based upon performance or improvement year over year. </a:t>
            </a:r>
          </a:p>
          <a:p>
            <a:endParaRPr lang="en-US" dirty="0"/>
          </a:p>
          <a:p>
            <a:r>
              <a:rPr lang="en-US" dirty="0"/>
              <a:t>The adult metrics are ED, IP encounters, HBAIC and High Blood Pressure</a:t>
            </a:r>
          </a:p>
          <a:p>
            <a:r>
              <a:rPr lang="en-US" dirty="0"/>
              <a:t>Pediatric Metrics – ED, IP encounters, Weight management with additional composite scores for f/u ED for mental illness, Children prescribed ADHD medication and Asthma medication ratio </a:t>
            </a:r>
          </a:p>
          <a:p>
            <a:endParaRPr lang="en-US" dirty="0"/>
          </a:p>
          <a:p>
            <a:r>
              <a:rPr lang="en-US" dirty="0"/>
              <a:t>To learn additional details, please check out ITBC course! </a:t>
            </a:r>
          </a:p>
        </p:txBody>
      </p:sp>
      <p:sp>
        <p:nvSpPr>
          <p:cNvPr id="4" name="Slide Number Placeholder 3"/>
          <p:cNvSpPr>
            <a:spLocks noGrp="1"/>
          </p:cNvSpPr>
          <p:nvPr>
            <p:ph type="sldNum" sz="quarter" idx="5"/>
          </p:nvPr>
        </p:nvSpPr>
        <p:spPr/>
        <p:txBody>
          <a:bodyPr/>
          <a:lstStyle/>
          <a:p>
            <a:fld id="{CF3DF719-866D-431D-A216-489902E3F2DA}" type="slidenum">
              <a:rPr lang="en-US" smtClean="0"/>
              <a:t>5</a:t>
            </a:fld>
            <a:endParaRPr lang="en-US"/>
          </a:p>
        </p:txBody>
      </p:sp>
    </p:spTree>
    <p:extLst>
      <p:ext uri="{BB962C8B-B14F-4D97-AF65-F5344CB8AC3E}">
        <p14:creationId xmlns:p14="http://schemas.microsoft.com/office/powerpoint/2010/main" val="199386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68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verify eligibility for the program, we have three available options.  </a:t>
            </a:r>
          </a:p>
          <a:p>
            <a:pPr marL="171450" indent="-171450">
              <a:buFont typeface="Arial" panose="020B0604020202020204" pitchFamily="34" charset="0"/>
              <a:buChar char="•"/>
            </a:pPr>
            <a:r>
              <a:rPr lang="en-US" dirty="0"/>
              <a:t>Availity -  a software tool that can be used to verify BCBSM members only. </a:t>
            </a:r>
          </a:p>
          <a:p>
            <a:pPr marL="171450" indent="-171450">
              <a:buFont typeface="Arial" panose="020B0604020202020204" pitchFamily="34" charset="0"/>
              <a:buChar char="•"/>
            </a:pPr>
            <a:r>
              <a:rPr lang="en-US" dirty="0"/>
              <a:t>PDCM Monthly List – BCBSM and BCN Members</a:t>
            </a:r>
          </a:p>
          <a:p>
            <a:pPr marL="171450" indent="-171450">
              <a:buFont typeface="Arial" panose="020B0604020202020204" pitchFamily="34" charset="0"/>
              <a:buChar char="•"/>
            </a:pPr>
            <a:r>
              <a:rPr lang="en-US" dirty="0"/>
              <a:t>Group Exclusion – A list that displays group policies that do not participate in the PDCM program</a:t>
            </a:r>
          </a:p>
        </p:txBody>
      </p:sp>
      <p:sp>
        <p:nvSpPr>
          <p:cNvPr id="4" name="Slide Number Placeholder 3"/>
          <p:cNvSpPr>
            <a:spLocks noGrp="1"/>
          </p:cNvSpPr>
          <p:nvPr>
            <p:ph type="sldNum" sz="quarter" idx="5"/>
          </p:nvPr>
        </p:nvSpPr>
        <p:spPr/>
        <p:txBody>
          <a:bodyPr/>
          <a:lstStyle/>
          <a:p>
            <a:fld id="{CF3DF719-866D-431D-A216-489902E3F2DA}" type="slidenum">
              <a:rPr lang="en-US" smtClean="0"/>
              <a:t>7</a:t>
            </a:fld>
            <a:endParaRPr lang="en-US"/>
          </a:p>
        </p:txBody>
      </p:sp>
    </p:spTree>
    <p:extLst>
      <p:ext uri="{BB962C8B-B14F-4D97-AF65-F5344CB8AC3E}">
        <p14:creationId xmlns:p14="http://schemas.microsoft.com/office/powerpoint/2010/main" val="253804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https://apps.availity.com/availity/web/public.elegant.login?goto=https%3A%2F%2Fapps.availity.com%2Fpublic%2Fapps%2Fhome%2F%23!%2F</a:t>
            </a:r>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8</a:t>
            </a:fld>
            <a:endParaRPr lang="en-US"/>
          </a:p>
        </p:txBody>
      </p:sp>
    </p:spTree>
    <p:extLst>
      <p:ext uri="{BB962C8B-B14F-4D97-AF65-F5344CB8AC3E}">
        <p14:creationId xmlns:p14="http://schemas.microsoft.com/office/powerpoint/2010/main" val="121588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9</a:t>
            </a:fld>
            <a:endParaRPr lang="en-US"/>
          </a:p>
        </p:txBody>
      </p:sp>
    </p:spTree>
    <p:extLst>
      <p:ext uri="{BB962C8B-B14F-4D97-AF65-F5344CB8AC3E}">
        <p14:creationId xmlns:p14="http://schemas.microsoft.com/office/powerpoint/2010/main" val="129996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3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00403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45012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40790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248708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841520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04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46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574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04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41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89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33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15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733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570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9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881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89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20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36B-7DF2-D84A-A26E-F996EC5B1D6F}"/>
              </a:ext>
            </a:extLst>
          </p:cNvPr>
          <p:cNvSpPr>
            <a:spLocks noGrp="1"/>
          </p:cNvSpPr>
          <p:nvPr>
            <p:ph type="title" hasCustomPrompt="1"/>
          </p:nvPr>
        </p:nvSpPr>
        <p:spPr>
          <a:xfrm>
            <a:off x="838200" y="2582267"/>
            <a:ext cx="7219605" cy="2188521"/>
          </a:xfrm>
          <a:prstGeom prst="rect">
            <a:avLst/>
          </a:prstGeom>
        </p:spPr>
        <p:txBody>
          <a:bodyPr lIns="0" anchor="b" anchorCtr="0"/>
          <a:lstStyle>
            <a:lvl1pPr>
              <a:defRPr sz="3600" b="1"/>
            </a:lvl1pPr>
          </a:lstStyle>
          <a:p>
            <a:r>
              <a:rPr lang="en-US" dirty="0"/>
              <a:t>Click to edit presentation title</a:t>
            </a:r>
          </a:p>
        </p:txBody>
      </p:sp>
      <p:sp>
        <p:nvSpPr>
          <p:cNvPr id="4" name="Text Placeholder 3">
            <a:extLst>
              <a:ext uri="{FF2B5EF4-FFF2-40B4-BE49-F238E27FC236}">
                <a16:creationId xmlns:a16="http://schemas.microsoft.com/office/drawing/2014/main" id="{77B0743D-7879-DC47-A161-2022DD086515}"/>
              </a:ext>
            </a:extLst>
          </p:cNvPr>
          <p:cNvSpPr>
            <a:spLocks noGrp="1"/>
          </p:cNvSpPr>
          <p:nvPr>
            <p:ph type="body" sz="quarter" idx="10" hasCustomPrompt="1"/>
          </p:nvPr>
        </p:nvSpPr>
        <p:spPr>
          <a:xfrm>
            <a:off x="838200" y="4890055"/>
            <a:ext cx="7219605" cy="627062"/>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a:t>
            </a:r>
          </a:p>
        </p:txBody>
      </p:sp>
    </p:spTree>
    <p:extLst>
      <p:ext uri="{BB962C8B-B14F-4D97-AF65-F5344CB8AC3E}">
        <p14:creationId xmlns:p14="http://schemas.microsoft.com/office/powerpoint/2010/main" val="136987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225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9709D-24FA-4D19-01E5-25C9724A3ACD}"/>
              </a:ext>
            </a:extLst>
          </p:cNvPr>
          <p:cNvSpPr>
            <a:spLocks noGrp="1"/>
          </p:cNvSpPr>
          <p:nvPr>
            <p:ph type="dt" sz="half" idx="10"/>
          </p:nvPr>
        </p:nvSpPr>
        <p:spPr/>
        <p:txBody>
          <a:bodyPr/>
          <a:lstStyle/>
          <a:p>
            <a:fld id="{21D84A32-3BAE-4920-933C-C6FBA4C2E129}" type="datetimeFigureOut">
              <a:rPr lang="en-US" smtClean="0"/>
              <a:t>8/28/2023</a:t>
            </a:fld>
            <a:endParaRPr lang="en-US"/>
          </a:p>
        </p:txBody>
      </p:sp>
      <p:sp>
        <p:nvSpPr>
          <p:cNvPr id="3" name="Footer Placeholder 2">
            <a:extLst>
              <a:ext uri="{FF2B5EF4-FFF2-40B4-BE49-F238E27FC236}">
                <a16:creationId xmlns:a16="http://schemas.microsoft.com/office/drawing/2014/main" id="{97689E39-4B09-21FA-D04E-F399B2DCB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4CC374-C9F5-617A-575A-0F53E125DD92}"/>
              </a:ext>
            </a:extLst>
          </p:cNvPr>
          <p:cNvSpPr>
            <a:spLocks noGrp="1"/>
          </p:cNvSpPr>
          <p:nvPr>
            <p:ph type="sldNum" sz="quarter" idx="12"/>
          </p:nvPr>
        </p:nvSpPr>
        <p:spPr/>
        <p:txBody>
          <a:bodyPr/>
          <a:lstStyle/>
          <a:p>
            <a:fld id="{423EDA92-EF75-4062-AB18-0EA38663CBA4}" type="slidenum">
              <a:rPr lang="en-US" smtClean="0"/>
              <a:t>‹#›</a:t>
            </a:fld>
            <a:endParaRPr lang="en-US"/>
          </a:p>
        </p:txBody>
      </p:sp>
    </p:spTree>
    <p:extLst>
      <p:ext uri="{BB962C8B-B14F-4D97-AF65-F5344CB8AC3E}">
        <p14:creationId xmlns:p14="http://schemas.microsoft.com/office/powerpoint/2010/main" val="187521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831614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711968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701966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04438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905019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21143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194926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388664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401023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313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517639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529291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831967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327495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944482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650523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963548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87627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4255603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39984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1426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435063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80569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82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26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72797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00358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2.png"/><Relationship Id="rId4" Type="http://schemas.openxmlformats.org/officeDocument/2006/relationships/slideLayout" Target="../slideLayouts/slideLayout41.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2.png"/><Relationship Id="rId4" Type="http://schemas.openxmlformats.org/officeDocument/2006/relationships/slideLayout" Target="../slideLayouts/slideLayout4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EFFFF">
                    <a:alpha val="35000"/>
                  </a:srgbClr>
                </a:solidFill>
                <a:effectLst/>
                <a:uLnTx/>
                <a:uFillTx/>
                <a:latin typeface="Calibri" panose="020F0502020204030204"/>
                <a:ea typeface="+mn-ea"/>
                <a:cs typeface="+mn-cs"/>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36907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30925569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EFFFF">
                    <a:alpha val="35000"/>
                  </a:srgbClr>
                </a:solidFill>
                <a:effectLst/>
                <a:uLnTx/>
                <a:uFillTx/>
                <a:latin typeface="Calibri" panose="020F0502020204030204"/>
                <a:ea typeface="+mn-ea"/>
                <a:cs typeface="+mn-cs"/>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7979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EFFFF">
                    <a:alpha val="35000"/>
                  </a:srgbClr>
                </a:solidFill>
                <a:effectLst/>
                <a:uLnTx/>
                <a:uFillTx/>
                <a:latin typeface="Calibri" panose="020F0502020204030204"/>
                <a:ea typeface="+mn-ea"/>
                <a:cs typeface="+mn-cs"/>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68943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01194B-2399-6A44-AD49-BFF4558FFCCE}"/>
              </a:ext>
            </a:extLst>
          </p:cNvPr>
          <p:cNvPicPr>
            <a:picLocks noChangeAspect="1"/>
          </p:cNvPicPr>
          <p:nvPr userDrawn="1"/>
        </p:nvPicPr>
        <p:blipFill>
          <a:blip r:embed="rId4"/>
          <a:stretch>
            <a:fillRect/>
          </a:stretch>
        </p:blipFill>
        <p:spPr>
          <a:xfrm>
            <a:off x="8124749" y="423575"/>
            <a:ext cx="3193575" cy="2395181"/>
          </a:xfrm>
          <a:prstGeom prst="rect">
            <a:avLst/>
          </a:prstGeom>
          <a:effectLst>
            <a:reflection blurRad="6350" stA="25000" endPos="44000" dir="5400000" sy="-100000" algn="bl" rotWithShape="0"/>
          </a:effectLst>
        </p:spPr>
      </p:pic>
      <p:pic>
        <p:nvPicPr>
          <p:cNvPr id="12" name="Picture 11">
            <a:extLst>
              <a:ext uri="{FF2B5EF4-FFF2-40B4-BE49-F238E27FC236}">
                <a16:creationId xmlns:a16="http://schemas.microsoft.com/office/drawing/2014/main" id="{BF0C6E72-0F53-AE48-9DCA-A349F15365AF}"/>
              </a:ext>
            </a:extLst>
          </p:cNvPr>
          <p:cNvPicPr>
            <a:picLocks noChangeAspect="1"/>
          </p:cNvPicPr>
          <p:nvPr userDrawn="1"/>
        </p:nvPicPr>
        <p:blipFill>
          <a:blip r:embed="rId5"/>
          <a:stretch>
            <a:fillRect/>
          </a:stretch>
        </p:blipFill>
        <p:spPr>
          <a:xfrm>
            <a:off x="864526" y="991027"/>
            <a:ext cx="4987636" cy="1226958"/>
          </a:xfrm>
          <a:prstGeom prst="rect">
            <a:avLst/>
          </a:prstGeom>
        </p:spPr>
      </p:pic>
      <p:sp>
        <p:nvSpPr>
          <p:cNvPr id="4" name="Slide Number Placeholder 5">
            <a:extLst>
              <a:ext uri="{FF2B5EF4-FFF2-40B4-BE49-F238E27FC236}">
                <a16:creationId xmlns:a16="http://schemas.microsoft.com/office/drawing/2014/main" id="{F2FC1F86-9AFC-E14E-9B03-5DBFC68E440C}"/>
              </a:ext>
            </a:extLst>
          </p:cNvPr>
          <p:cNvSpPr txBox="1">
            <a:spLocks/>
          </p:cNvSpPr>
          <p:nvPr userDrawn="1"/>
        </p:nvSpPr>
        <p:spPr>
          <a:xfrm>
            <a:off x="6035040" y="6470375"/>
            <a:ext cx="5847520"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tx1">
                    <a:alpha val="45000"/>
                  </a:schemeClr>
                </a:solidFill>
              </a:rPr>
              <a:t>©2019 Michigan Institute for Care Management &amp; Transformation. All rights reserved.</a:t>
            </a:r>
          </a:p>
        </p:txBody>
      </p:sp>
    </p:spTree>
    <p:extLst>
      <p:ext uri="{BB962C8B-B14F-4D97-AF65-F5344CB8AC3E}">
        <p14:creationId xmlns:p14="http://schemas.microsoft.com/office/powerpoint/2010/main" val="821126922"/>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10650153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6210489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19800897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C7_C2D81F9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icmt-cares.org/sites/default/files/2023-01/Groups%20Not%20Participating%20in%20PDCM.01132023xlsx.xlsx"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D2_CD097D0.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icmt-cares.org/sites/default/files/2021-09/Scope%20Of%20Service%20Sample_Final.pdf" TargetMode="External"/><Relationship Id="rId4" Type="http://schemas.openxmlformats.org/officeDocument/2006/relationships/hyperlink" Target="https://micmt-cares.org/training/pdcm/introduction-tea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C8_89A167B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C0_5F08860C.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2C3_D910CFDC.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CC_2A91A24F.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2CE_AC5727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icmt-cares.org/g9001-comprehensive-assess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micmt-cares.org/sites/default/files/2020-01/CMS%20MLN909432_2019-05_Behavioral-Health-Integration-Services_FINAL%20may%202019.pdf" TargetMode="External"/><Relationship Id="rId3" Type="http://schemas.openxmlformats.org/officeDocument/2006/relationships/hyperlink" Target="https://micmt-cares.org/sites/default/files/2023-02/PDCM%20Billing%20Guidelines012023.pdf" TargetMode="External"/><Relationship Id="rId7" Type="http://schemas.openxmlformats.org/officeDocument/2006/relationships/hyperlink" Target="https://www.cms.gov/Outreach-and-Education/Medicare-Learning-Network-MLN/MLNProducts/Downloads/ChronicCareManagement.pdf" TargetMode="External"/><Relationship Id="rId2" Type="http://schemas.openxmlformats.org/officeDocument/2006/relationships/hyperlink" Target="http://micmt-cares.org/" TargetMode="External"/><Relationship Id="rId1" Type="http://schemas.openxmlformats.org/officeDocument/2006/relationships/slideLayout" Target="../slideLayouts/slideLayout4.xml"/><Relationship Id="rId6" Type="http://schemas.openxmlformats.org/officeDocument/2006/relationships/hyperlink" Target="https://micmt-cares.org/sites/default/files/2023-03/PDCM%20BCN%20FAQ%20updated%20Mar%202023.pdf" TargetMode="External"/><Relationship Id="rId5" Type="http://schemas.openxmlformats.org/officeDocument/2006/relationships/hyperlink" Target="https://micmt-cares.org/sites/default/files/2023-03/Multipayer%20PDCM%20BCBSM_BCN_PH%20Table%2004_2023_%20v18.pdf" TargetMode="External"/><Relationship Id="rId4" Type="http://schemas.openxmlformats.org/officeDocument/2006/relationships/hyperlink" Target="https://micmt-cares.org/sites/default/files/2023-01/Groups%20Not%20Participating%20in%20PDCM.01132023xlsx.xls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icmt-cares.org/training/pdcm/foundational-care" TargetMode="External"/><Relationship Id="rId7" Type="http://schemas.openxmlformats.org/officeDocument/2006/relationships/hyperlink" Target="https://micmt-cares.org/sites/default/files/2021-05/2021%20Training%20Framework%20and%20Initiatives.pdf" TargetMode="External"/><Relationship Id="rId2" Type="http://schemas.openxmlformats.org/officeDocument/2006/relationships/hyperlink" Target="https://micmt-cares.org/training/patient-engagement" TargetMode="External"/><Relationship Id="rId1" Type="http://schemas.openxmlformats.org/officeDocument/2006/relationships/slideLayout" Target="../slideLayouts/slideLayout4.xml"/><Relationship Id="rId6" Type="http://schemas.openxmlformats.org/officeDocument/2006/relationships/hyperlink" Target="https://micmt-cares.org/contact" TargetMode="External"/><Relationship Id="rId5" Type="http://schemas.openxmlformats.org/officeDocument/2006/relationships/hyperlink" Target="https://micmt-cares.org/webinars" TargetMode="External"/><Relationship Id="rId4" Type="http://schemas.openxmlformats.org/officeDocument/2006/relationships/hyperlink" Target="https://micmt-cares.org/even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apps.availity.com/availity/web/public.elegant.login?goto=https%3A%2F%2Fapps.availity.com%2Fpublic%2Fapps%2Fhome%2F%23!%2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1AB0-B8E2-6B4F-BD96-84661D8CEC1B}"/>
              </a:ext>
            </a:extLst>
          </p:cNvPr>
          <p:cNvSpPr txBox="1">
            <a:spLocks/>
          </p:cNvSpPr>
          <p:nvPr/>
        </p:nvSpPr>
        <p:spPr>
          <a:xfrm>
            <a:off x="2060173" y="3578912"/>
            <a:ext cx="4867101" cy="3129459"/>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solidFill>
                <a:srgbClr val="A6A4A3">
                  <a:lumMod val="75000"/>
                </a:srgbClr>
              </a:solidFill>
              <a:latin typeface="Gill Sans MT" panose="020B0502020104020203" pitchFamily="34" charset="77"/>
            </a:endParaRPr>
          </a:p>
        </p:txBody>
      </p:sp>
      <p:sp>
        <p:nvSpPr>
          <p:cNvPr id="3" name="Title 2">
            <a:extLst>
              <a:ext uri="{FF2B5EF4-FFF2-40B4-BE49-F238E27FC236}">
                <a16:creationId xmlns:a16="http://schemas.microsoft.com/office/drawing/2014/main" id="{27E6487F-63A7-8948-A101-B0BE1097FBB0}"/>
              </a:ext>
            </a:extLst>
          </p:cNvPr>
          <p:cNvSpPr>
            <a:spLocks noGrp="1"/>
          </p:cNvSpPr>
          <p:nvPr>
            <p:ph type="title"/>
          </p:nvPr>
        </p:nvSpPr>
        <p:spPr>
          <a:xfrm>
            <a:off x="1751186" y="4433249"/>
            <a:ext cx="5851348" cy="2130526"/>
          </a:xfrm>
        </p:spPr>
        <p:txBody>
          <a:bodyPr/>
          <a:lstStyle/>
          <a:p>
            <a:br>
              <a:rPr lang="en-US" sz="1000" i="1" dirty="0">
                <a:solidFill>
                  <a:schemeClr val="tx2"/>
                </a:solidFill>
                <a:latin typeface="+mn-lt"/>
              </a:rPr>
            </a:br>
            <a:br>
              <a:rPr lang="en-US" sz="1000" i="1" dirty="0">
                <a:solidFill>
                  <a:schemeClr val="tx2"/>
                </a:solidFill>
                <a:latin typeface="+mn-lt"/>
              </a:rPr>
            </a:br>
            <a:endParaRPr lang="en-US" sz="2800" dirty="0">
              <a:solidFill>
                <a:schemeClr val="tx2"/>
              </a:solidFill>
              <a:latin typeface="+mn-lt"/>
            </a:endParaRPr>
          </a:p>
        </p:txBody>
      </p:sp>
      <p:sp>
        <p:nvSpPr>
          <p:cNvPr id="5" name="TextBox 4">
            <a:extLst>
              <a:ext uri="{FF2B5EF4-FFF2-40B4-BE49-F238E27FC236}">
                <a16:creationId xmlns:a16="http://schemas.microsoft.com/office/drawing/2014/main" id="{087980C7-15A0-9749-3134-80A422367180}"/>
              </a:ext>
            </a:extLst>
          </p:cNvPr>
          <p:cNvSpPr txBox="1"/>
          <p:nvPr/>
        </p:nvSpPr>
        <p:spPr>
          <a:xfrm>
            <a:off x="163366" y="4288653"/>
            <a:ext cx="11054760" cy="1200329"/>
          </a:xfrm>
          <a:prstGeom prst="rect">
            <a:avLst/>
          </a:prstGeom>
          <a:noFill/>
        </p:spPr>
        <p:txBody>
          <a:bodyPr wrap="square" rtlCol="0">
            <a:spAutoFit/>
          </a:bodyPr>
          <a:lstStyle/>
          <a:p>
            <a:pPr algn="ctr"/>
            <a:r>
              <a:rPr lang="en-US" sz="3600" b="1" dirty="0">
                <a:solidFill>
                  <a:srgbClr val="225B8D"/>
                </a:solidFill>
                <a:latin typeface="Calibri" panose="020F0502020204030204"/>
              </a:rPr>
              <a:t>The Basics of Team-Based Care Billing:  </a:t>
            </a:r>
          </a:p>
          <a:p>
            <a:pPr algn="ctr"/>
            <a:r>
              <a:rPr lang="en-US" sz="3600" b="1" dirty="0">
                <a:solidFill>
                  <a:srgbClr val="225B8D"/>
                </a:solidFill>
                <a:latin typeface="Calibri" panose="020F0502020204030204"/>
              </a:rPr>
              <a:t>Provider Delivered Care Management - BCBSM/BCN </a:t>
            </a:r>
          </a:p>
        </p:txBody>
      </p:sp>
    </p:spTree>
    <p:extLst>
      <p:ext uri="{BB962C8B-B14F-4D97-AF65-F5344CB8AC3E}">
        <p14:creationId xmlns:p14="http://schemas.microsoft.com/office/powerpoint/2010/main" val="100738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AA0F-E5B0-F852-26E3-58B01BC7F181}"/>
              </a:ext>
            </a:extLst>
          </p:cNvPr>
          <p:cNvSpPr>
            <a:spLocks noGrp="1"/>
          </p:cNvSpPr>
          <p:nvPr>
            <p:ph type="title"/>
          </p:nvPr>
        </p:nvSpPr>
        <p:spPr>
          <a:xfrm>
            <a:off x="459259" y="249797"/>
            <a:ext cx="10515600" cy="779933"/>
          </a:xfrm>
        </p:spPr>
        <p:txBody>
          <a:bodyPr/>
          <a:lstStyle/>
          <a:p>
            <a:r>
              <a:rPr lang="en-US" sz="4000" b="1" dirty="0">
                <a:latin typeface="+mn-lt"/>
              </a:rPr>
              <a:t>Group Exclusion List </a:t>
            </a:r>
          </a:p>
        </p:txBody>
      </p:sp>
      <p:sp>
        <p:nvSpPr>
          <p:cNvPr id="3" name="Content Placeholder 2">
            <a:extLst>
              <a:ext uri="{FF2B5EF4-FFF2-40B4-BE49-F238E27FC236}">
                <a16:creationId xmlns:a16="http://schemas.microsoft.com/office/drawing/2014/main" id="{02286B69-822E-8ECA-7A2D-2AD68C1D26A6}"/>
              </a:ext>
            </a:extLst>
          </p:cNvPr>
          <p:cNvSpPr>
            <a:spLocks noGrp="1"/>
          </p:cNvSpPr>
          <p:nvPr>
            <p:ph idx="1"/>
          </p:nvPr>
        </p:nvSpPr>
        <p:spPr>
          <a:xfrm>
            <a:off x="694980" y="1164281"/>
            <a:ext cx="10960865" cy="4167881"/>
          </a:xfrm>
        </p:spPr>
        <p:txBody>
          <a:bodyPr/>
          <a:lstStyle/>
          <a:p>
            <a:r>
              <a:rPr lang="en-US" dirty="0">
                <a:solidFill>
                  <a:schemeClr val="bg2">
                    <a:lumMod val="10000"/>
                  </a:schemeClr>
                </a:solidFill>
              </a:rPr>
              <a:t>A standard list of employer names and group numbers excluded from PDCM benefits  </a:t>
            </a:r>
          </a:p>
          <a:p>
            <a:pPr lvl="1">
              <a:buClr>
                <a:schemeClr val="tx1"/>
              </a:buClr>
            </a:pPr>
            <a:r>
              <a:rPr lang="en-US" dirty="0">
                <a:solidFill>
                  <a:schemeClr val="bg2">
                    <a:lumMod val="10000"/>
                  </a:schemeClr>
                </a:solidFill>
              </a:rPr>
              <a:t>BCBSM Commercial </a:t>
            </a:r>
          </a:p>
          <a:p>
            <a:pPr lvl="1">
              <a:buClr>
                <a:schemeClr val="tx1"/>
              </a:buClr>
            </a:pPr>
            <a:r>
              <a:rPr lang="en-US" dirty="0">
                <a:solidFill>
                  <a:schemeClr val="bg2">
                    <a:lumMod val="10000"/>
                  </a:schemeClr>
                </a:solidFill>
              </a:rPr>
              <a:t>BCN</a:t>
            </a:r>
          </a:p>
          <a:p>
            <a:pPr lvl="1">
              <a:buClr>
                <a:schemeClr val="tx1"/>
              </a:buClr>
            </a:pPr>
            <a:r>
              <a:rPr lang="en-US" dirty="0">
                <a:solidFill>
                  <a:schemeClr val="bg2">
                    <a:lumMod val="10000"/>
                  </a:schemeClr>
                </a:solidFill>
              </a:rPr>
              <a:t>Medicare Advantage </a:t>
            </a:r>
          </a:p>
          <a:p>
            <a:pPr lvl="1">
              <a:buClr>
                <a:schemeClr val="tx1"/>
              </a:buClr>
            </a:pPr>
            <a:r>
              <a:rPr lang="en-US" dirty="0">
                <a:solidFill>
                  <a:schemeClr val="bg2">
                    <a:lumMod val="10000"/>
                  </a:schemeClr>
                </a:solidFill>
              </a:rPr>
              <a:t>High Performance Network</a:t>
            </a:r>
          </a:p>
          <a:p>
            <a:endParaRPr lang="en-US" dirty="0">
              <a:solidFill>
                <a:schemeClr val="bg2">
                  <a:lumMod val="10000"/>
                </a:schemeClr>
              </a:solidFill>
            </a:endParaRPr>
          </a:p>
          <a:p>
            <a:r>
              <a:rPr lang="en-US" dirty="0">
                <a:solidFill>
                  <a:schemeClr val="bg2">
                    <a:lumMod val="10000"/>
                  </a:schemeClr>
                </a:solidFill>
              </a:rPr>
              <a:t>The exclusions list are updated as necessary, and it's encouraged that the Physician Organizations receive and distribute the list to practice staff.  </a:t>
            </a:r>
          </a:p>
          <a:p>
            <a:pPr marL="0" indent="0">
              <a:buNone/>
            </a:pPr>
            <a:endParaRPr lang="en-US" dirty="0"/>
          </a:p>
          <a:p>
            <a:pPr marL="0" indent="0">
              <a:buNone/>
            </a:pPr>
            <a:r>
              <a:rPr lang="en-US" dirty="0">
                <a:hlinkClick r:id="rId4"/>
              </a:rPr>
              <a:t>Group Exclusion List </a:t>
            </a:r>
            <a:r>
              <a:rPr lang="en-US" dirty="0"/>
              <a:t>– </a:t>
            </a:r>
            <a:r>
              <a:rPr lang="en-US" dirty="0">
                <a:solidFill>
                  <a:schemeClr val="bg2">
                    <a:lumMod val="10000"/>
                  </a:schemeClr>
                </a:solidFill>
              </a:rPr>
              <a:t>Updated Jan 2023 </a:t>
            </a:r>
          </a:p>
        </p:txBody>
      </p:sp>
      <p:sp>
        <p:nvSpPr>
          <p:cNvPr id="4" name="Slide Number Placeholder 3">
            <a:extLst>
              <a:ext uri="{FF2B5EF4-FFF2-40B4-BE49-F238E27FC236}">
                <a16:creationId xmlns:a16="http://schemas.microsoft.com/office/drawing/2014/main" id="{232EB500-16FE-7E41-9D03-4A9DC76A03B0}"/>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10</a:t>
            </a:fld>
            <a:endParaRPr lang="en-US"/>
          </a:p>
        </p:txBody>
      </p:sp>
    </p:spTree>
    <p:extLst>
      <p:ext uri="{BB962C8B-B14F-4D97-AF65-F5344CB8AC3E}">
        <p14:creationId xmlns:p14="http://schemas.microsoft.com/office/powerpoint/2010/main" val="326894376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9B677-CDBC-423F-B186-DDBB7BB7DF77}"/>
              </a:ext>
            </a:extLst>
          </p:cNvPr>
          <p:cNvSpPr>
            <a:spLocks noGrp="1"/>
          </p:cNvSpPr>
          <p:nvPr>
            <p:ph type="sldNum" sz="quarter" idx="4294967295"/>
          </p:nvPr>
        </p:nvSpPr>
        <p:spPr>
          <a:xfrm>
            <a:off x="11704320" y="6455664"/>
            <a:ext cx="448056"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46BBE732-03BE-46E5-A9CF-E49B0BD2E352}"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11</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8C026A-C7A9-443E-9DE6-6A74AB42065E}"/>
              </a:ext>
            </a:extLst>
          </p:cNvPr>
          <p:cNvGraphicFramePr>
            <a:graphicFrameLocks noGrp="1"/>
          </p:cNvGraphicFramePr>
          <p:nvPr>
            <p:ph idx="1"/>
            <p:extLst>
              <p:ext uri="{D42A27DB-BD31-4B8C-83A1-F6EECF244321}">
                <p14:modId xmlns:p14="http://schemas.microsoft.com/office/powerpoint/2010/main" val="3967439922"/>
              </p:ext>
            </p:extLst>
          </p:nvPr>
        </p:nvGraphicFramePr>
        <p:xfrm>
          <a:off x="632085" y="1412385"/>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71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4C67-1F08-C5E1-871B-52A488B8F919}"/>
              </a:ext>
            </a:extLst>
          </p:cNvPr>
          <p:cNvSpPr>
            <a:spLocks noGrp="1"/>
          </p:cNvSpPr>
          <p:nvPr>
            <p:ph type="title"/>
          </p:nvPr>
        </p:nvSpPr>
        <p:spPr>
          <a:xfrm>
            <a:off x="228600" y="180398"/>
            <a:ext cx="10515600" cy="1325563"/>
          </a:xfrm>
        </p:spPr>
        <p:txBody>
          <a:bodyPr/>
          <a:lstStyle/>
          <a:p>
            <a:r>
              <a:rPr lang="en-US" sz="4000" dirty="0">
                <a:latin typeface="+mn-lt"/>
              </a:rPr>
              <a:t> Requirements for Care-Team Billing </a:t>
            </a:r>
          </a:p>
        </p:txBody>
      </p:sp>
      <p:sp>
        <p:nvSpPr>
          <p:cNvPr id="3" name="Content Placeholder 2">
            <a:extLst>
              <a:ext uri="{FF2B5EF4-FFF2-40B4-BE49-F238E27FC236}">
                <a16:creationId xmlns:a16="http://schemas.microsoft.com/office/drawing/2014/main" id="{0ADA0DF8-2629-A3B2-ABEB-552255C28B3F}"/>
              </a:ext>
            </a:extLst>
          </p:cNvPr>
          <p:cNvSpPr>
            <a:spLocks noGrp="1"/>
          </p:cNvSpPr>
          <p:nvPr>
            <p:ph idx="1"/>
          </p:nvPr>
        </p:nvSpPr>
        <p:spPr>
          <a:xfrm>
            <a:off x="644236" y="1092561"/>
            <a:ext cx="10515600" cy="3789984"/>
          </a:xfrm>
        </p:spPr>
        <p:txBody>
          <a:bodyPr/>
          <a:lstStyle/>
          <a:p>
            <a:pPr marL="0" inden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Any licensed or unlicensed care-team members are </a:t>
            </a:r>
            <a:r>
              <a:rPr lang="en-US" dirty="0">
                <a:solidFill>
                  <a:schemeClr val="bg2">
                    <a:lumMod val="10000"/>
                  </a:schemeClr>
                </a:solidFill>
                <a:latin typeface="Calibri" panose="020F0502020204030204"/>
              </a:rPr>
              <a:t>responsible f</a:t>
            </a: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or completing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Introduction to Team-Based Care </a:t>
            </a: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within 6 months of starting to bill.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srgbClr val="797979"/>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For unlicensed care-team members 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scope of service document </a:t>
            </a: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is required. </a:t>
            </a:r>
          </a:p>
          <a:p>
            <a:endParaRPr lang="en-US" sz="2800" dirty="0"/>
          </a:p>
          <a:p>
            <a:endParaRPr lang="en-US" dirty="0"/>
          </a:p>
          <a:p>
            <a:endParaRPr lang="en-US" sz="2800" dirty="0"/>
          </a:p>
          <a:p>
            <a:endParaRPr lang="en-US" dirty="0"/>
          </a:p>
        </p:txBody>
      </p:sp>
    </p:spTree>
    <p:extLst>
      <p:ext uri="{BB962C8B-B14F-4D97-AF65-F5344CB8AC3E}">
        <p14:creationId xmlns:p14="http://schemas.microsoft.com/office/powerpoint/2010/main" val="21499694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92"/>
          <p:cNvSpPr txBox="1">
            <a:spLocks noGrp="1"/>
          </p:cNvSpPr>
          <p:nvPr>
            <p:ph type="title" idx="4294967295"/>
          </p:nvPr>
        </p:nvSpPr>
        <p:spPr>
          <a:xfrm>
            <a:off x="170822" y="107950"/>
            <a:ext cx="10515600" cy="1325563"/>
          </a:xfrm>
          <a:prstGeom prst="rect">
            <a:avLst/>
          </a:prstGeom>
          <a:noFill/>
          <a:ln>
            <a:noFill/>
          </a:ln>
        </p:spPr>
        <p:txBody>
          <a:bodyPr spcFirstLastPara="1" wrap="square" lIns="91425" tIns="45700" rIns="91425" bIns="45700" anchor="ctr" anchorCtr="0">
            <a:noAutofit/>
          </a:bodyPr>
          <a:lstStyle/>
          <a:p>
            <a:pPr marL="0" lvl="0" indent="0">
              <a:spcAft>
                <a:spcPts val="0"/>
              </a:spcAft>
              <a:buSzPts val="1800"/>
            </a:pPr>
            <a:r>
              <a:rPr lang="en-US" sz="4000" b="1" dirty="0">
                <a:solidFill>
                  <a:schemeClr val="accent2"/>
                </a:solidFill>
                <a:latin typeface="+mn-lt"/>
              </a:rPr>
              <a:t>Why is billing important?</a:t>
            </a:r>
            <a:endParaRPr sz="4000" b="1" dirty="0">
              <a:solidFill>
                <a:schemeClr val="accent2"/>
              </a:solidFill>
              <a:latin typeface="+mn-lt"/>
            </a:endParaRPr>
          </a:p>
        </p:txBody>
      </p:sp>
      <p:sp>
        <p:nvSpPr>
          <p:cNvPr id="1284" name="Google Shape;1284;p92"/>
          <p:cNvSpPr txBox="1">
            <a:spLocks noGrp="1"/>
          </p:cNvSpPr>
          <p:nvPr>
            <p:ph type="body" idx="4294967295"/>
          </p:nvPr>
        </p:nvSpPr>
        <p:spPr>
          <a:xfrm>
            <a:off x="170822" y="1333041"/>
            <a:ext cx="10515600" cy="4600312"/>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ct val="100000"/>
              <a:buChar char="•"/>
            </a:pPr>
            <a:r>
              <a:rPr lang="en-US" dirty="0">
                <a:solidFill>
                  <a:schemeClr val="bg2">
                    <a:lumMod val="10000"/>
                  </a:schemeClr>
                </a:solidFill>
              </a:rPr>
              <a:t>Billing for services and being paid for services places value on the patient care that you provide</a:t>
            </a:r>
            <a:endParaRPr dirty="0">
              <a:solidFill>
                <a:schemeClr val="bg2">
                  <a:lumMod val="10000"/>
                </a:schemeClr>
              </a:solidFill>
            </a:endParaRPr>
          </a:p>
          <a:p>
            <a:pPr marL="457200" lvl="0" indent="-342900" algn="l" rtl="0">
              <a:lnSpc>
                <a:spcPct val="90000"/>
              </a:lnSpc>
              <a:spcBef>
                <a:spcPts val="1000"/>
              </a:spcBef>
              <a:spcAft>
                <a:spcPts val="0"/>
              </a:spcAft>
              <a:buSzPct val="100000"/>
              <a:buChar char="•"/>
            </a:pPr>
            <a:r>
              <a:rPr lang="en-US" dirty="0">
                <a:solidFill>
                  <a:schemeClr val="bg2">
                    <a:lumMod val="10000"/>
                  </a:schemeClr>
                </a:solidFill>
              </a:rPr>
              <a:t>Billing, along with care management incentive programs, is how team-based care can be sustainable</a:t>
            </a:r>
            <a:endParaRPr dirty="0">
              <a:solidFill>
                <a:schemeClr val="bg2">
                  <a:lumMod val="10000"/>
                </a:schemeClr>
              </a:solidFill>
            </a:endParaRPr>
          </a:p>
          <a:p>
            <a:pPr marL="457200" lvl="0" indent="-342900" algn="l" rtl="0">
              <a:lnSpc>
                <a:spcPct val="90000"/>
              </a:lnSpc>
              <a:spcBef>
                <a:spcPts val="1000"/>
              </a:spcBef>
              <a:spcAft>
                <a:spcPts val="0"/>
              </a:spcAft>
              <a:buSzPct val="100000"/>
              <a:buChar char="•"/>
            </a:pPr>
            <a:r>
              <a:rPr lang="en-US" dirty="0">
                <a:solidFill>
                  <a:schemeClr val="bg2">
                    <a:lumMod val="10000"/>
                  </a:schemeClr>
                </a:solidFill>
              </a:rPr>
              <a:t>Sustainability comes from:</a:t>
            </a:r>
            <a:endParaRPr dirty="0">
              <a:solidFill>
                <a:schemeClr val="bg2">
                  <a:lumMod val="10000"/>
                </a:schemeClr>
              </a:solidFill>
            </a:endParaRPr>
          </a:p>
          <a:p>
            <a:pPr marL="914400" lvl="1" indent="-342900">
              <a:buSzPct val="100000"/>
            </a:pPr>
            <a:r>
              <a:rPr lang="en-US" dirty="0">
                <a:solidFill>
                  <a:schemeClr val="bg2">
                    <a:lumMod val="10000"/>
                  </a:schemeClr>
                </a:solidFill>
              </a:rPr>
              <a:t>Seeing enough patients in a day </a:t>
            </a:r>
          </a:p>
          <a:p>
            <a:pPr marL="914400" lvl="1" indent="-342900">
              <a:buSzPct val="100000"/>
            </a:pPr>
            <a:r>
              <a:rPr lang="en-US" dirty="0">
                <a:solidFill>
                  <a:schemeClr val="bg2">
                    <a:lumMod val="10000"/>
                  </a:schemeClr>
                </a:solidFill>
              </a:rPr>
              <a:t>Minimum of 4 on average per half day </a:t>
            </a:r>
          </a:p>
          <a:p>
            <a:pPr marL="914400" lvl="1" indent="-342900">
              <a:buSzPct val="100000"/>
            </a:pPr>
            <a:r>
              <a:rPr lang="en-US" dirty="0">
                <a:solidFill>
                  <a:schemeClr val="bg2">
                    <a:lumMod val="10000"/>
                  </a:schemeClr>
                </a:solidFill>
              </a:rPr>
              <a:t>Could include telephone, initial comprehensive assessments, or other virtual/face to face follow ups</a:t>
            </a:r>
            <a:endParaRPr dirty="0">
              <a:solidFill>
                <a:schemeClr val="bg2">
                  <a:lumMod val="10000"/>
                </a:schemeClr>
              </a:solidFill>
            </a:endParaRPr>
          </a:p>
          <a:p>
            <a:pPr marL="914400" lvl="1" indent="-342900" algn="l" rtl="0">
              <a:lnSpc>
                <a:spcPct val="90000"/>
              </a:lnSpc>
              <a:spcBef>
                <a:spcPts val="500"/>
              </a:spcBef>
              <a:spcAft>
                <a:spcPts val="0"/>
              </a:spcAft>
              <a:buSzPct val="100000"/>
              <a:buChar char="•"/>
            </a:pPr>
            <a:r>
              <a:rPr lang="en-US" dirty="0">
                <a:solidFill>
                  <a:schemeClr val="bg2">
                    <a:lumMod val="10000"/>
                  </a:schemeClr>
                </a:solidFill>
              </a:rPr>
              <a:t>Billing consistently for all billable services</a:t>
            </a:r>
            <a:endParaRPr sz="2000" dirty="0">
              <a:solidFill>
                <a:schemeClr val="bg2">
                  <a:lumMod val="10000"/>
                </a:schemeClr>
              </a:solidFill>
            </a:endParaRPr>
          </a:p>
        </p:txBody>
      </p:sp>
    </p:spTree>
    <p:extLst>
      <p:ext uri="{BB962C8B-B14F-4D97-AF65-F5344CB8AC3E}">
        <p14:creationId xmlns:p14="http://schemas.microsoft.com/office/powerpoint/2010/main" val="96034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A632-FFA3-4E4B-8936-EE9E4DF0943B}"/>
              </a:ext>
            </a:extLst>
          </p:cNvPr>
          <p:cNvSpPr>
            <a:spLocks noGrp="1"/>
          </p:cNvSpPr>
          <p:nvPr>
            <p:ph type="title"/>
          </p:nvPr>
        </p:nvSpPr>
        <p:spPr>
          <a:xfrm>
            <a:off x="260628" y="106985"/>
            <a:ext cx="10515600" cy="853374"/>
          </a:xfrm>
        </p:spPr>
        <p:txBody>
          <a:bodyPr>
            <a:normAutofit/>
          </a:bodyPr>
          <a:lstStyle/>
          <a:p>
            <a:r>
              <a:rPr lang="en-US" sz="4000" b="1" dirty="0">
                <a:latin typeface="+mn-lt"/>
              </a:rPr>
              <a:t>Care Team Procedures Codes </a:t>
            </a:r>
          </a:p>
        </p:txBody>
      </p:sp>
      <p:sp>
        <p:nvSpPr>
          <p:cNvPr id="3" name="Content Placeholder 2">
            <a:extLst>
              <a:ext uri="{FF2B5EF4-FFF2-40B4-BE49-F238E27FC236}">
                <a16:creationId xmlns:a16="http://schemas.microsoft.com/office/drawing/2014/main" id="{98383315-2E0F-450A-A9EB-96419405A6C6}"/>
              </a:ext>
            </a:extLst>
          </p:cNvPr>
          <p:cNvSpPr>
            <a:spLocks noGrp="1"/>
          </p:cNvSpPr>
          <p:nvPr>
            <p:ph idx="1"/>
          </p:nvPr>
        </p:nvSpPr>
        <p:spPr>
          <a:xfrm>
            <a:off x="3237995" y="960359"/>
            <a:ext cx="8632977" cy="4921948"/>
          </a:xfrm>
        </p:spPr>
        <p:txBody>
          <a:bodyPr>
            <a:normAutofit fontScale="92500" lnSpcReduction="10000"/>
          </a:bodyPr>
          <a:lstStyle/>
          <a:p>
            <a:r>
              <a:rPr lang="en-US" sz="1800" dirty="0">
                <a:solidFill>
                  <a:schemeClr val="bg2">
                    <a:lumMod val="10000"/>
                  </a:schemeClr>
                </a:solidFill>
              </a:rPr>
              <a:t>G9001* - Coordinated Care Fee – Initial Assessment </a:t>
            </a:r>
          </a:p>
          <a:p>
            <a:r>
              <a:rPr lang="en-US" sz="1800" dirty="0">
                <a:solidFill>
                  <a:schemeClr val="bg2">
                    <a:lumMod val="10000"/>
                  </a:schemeClr>
                </a:solidFill>
              </a:rPr>
              <a:t>G9002 *- Coordinated Care Fee – Maintenance or follow up (quantity billed &gt;45 minutes) </a:t>
            </a:r>
          </a:p>
          <a:p>
            <a:r>
              <a:rPr lang="en-US" sz="1800" dirty="0">
                <a:solidFill>
                  <a:schemeClr val="bg2">
                    <a:lumMod val="10000"/>
                  </a:schemeClr>
                </a:solidFill>
              </a:rPr>
              <a:t>98961*- Group Education 2-4 patients for 30 minutes (quantity billed) </a:t>
            </a:r>
          </a:p>
          <a:p>
            <a:r>
              <a:rPr lang="en-US" sz="1800" dirty="0">
                <a:solidFill>
                  <a:schemeClr val="bg2">
                    <a:lumMod val="10000"/>
                  </a:schemeClr>
                </a:solidFill>
              </a:rPr>
              <a:t>98962*-  Group Education 5-8 patients for 30 minutes (quantity billed) </a:t>
            </a:r>
          </a:p>
          <a:p>
            <a:r>
              <a:rPr lang="en-US" sz="1800" dirty="0">
                <a:solidFill>
                  <a:schemeClr val="bg2">
                    <a:lumMod val="10000"/>
                  </a:schemeClr>
                </a:solidFill>
              </a:rPr>
              <a:t>98966 *- Phone services 5-10 minutes </a:t>
            </a:r>
          </a:p>
          <a:p>
            <a:r>
              <a:rPr lang="en-US" sz="1800" dirty="0">
                <a:solidFill>
                  <a:schemeClr val="bg2">
                    <a:lumMod val="10000"/>
                  </a:schemeClr>
                </a:solidFill>
              </a:rPr>
              <a:t>98967*- Phone services 11-20 minutes </a:t>
            </a:r>
          </a:p>
          <a:p>
            <a:r>
              <a:rPr lang="en-US" sz="1800" dirty="0">
                <a:solidFill>
                  <a:schemeClr val="bg2">
                    <a:lumMod val="10000"/>
                  </a:schemeClr>
                </a:solidFill>
              </a:rPr>
              <a:t>98968 *– Phone services 21-30 minutes</a:t>
            </a:r>
          </a:p>
          <a:p>
            <a:r>
              <a:rPr lang="en-US" sz="1800" dirty="0">
                <a:solidFill>
                  <a:schemeClr val="bg2">
                    <a:lumMod val="10000"/>
                  </a:schemeClr>
                </a:solidFill>
              </a:rPr>
              <a:t>99487 *– Care Management services 31-75 minutes per month (care coordination in the PCMH neighborhood) </a:t>
            </a:r>
          </a:p>
          <a:p>
            <a:r>
              <a:rPr lang="en-US" sz="1800" dirty="0">
                <a:solidFill>
                  <a:schemeClr val="bg2">
                    <a:lumMod val="10000"/>
                  </a:schemeClr>
                </a:solidFill>
              </a:rPr>
              <a:t>99489* – Care Management services, every additional 30 minutes per month (care coordination in the PCMH neighborhood) </a:t>
            </a:r>
          </a:p>
          <a:p>
            <a:r>
              <a:rPr lang="en-US" sz="1800" dirty="0">
                <a:solidFill>
                  <a:schemeClr val="bg2">
                    <a:lumMod val="10000"/>
                  </a:schemeClr>
                </a:solidFill>
              </a:rPr>
              <a:t>S0257* - Counseling regarding Advance Directives</a:t>
            </a:r>
          </a:p>
          <a:p>
            <a:r>
              <a:rPr lang="en-US" sz="1800" dirty="0">
                <a:solidFill>
                  <a:schemeClr val="bg2">
                    <a:lumMod val="10000"/>
                  </a:schemeClr>
                </a:solidFill>
              </a:rPr>
              <a:t>G9007* - Team Conference </a:t>
            </a:r>
          </a:p>
          <a:p>
            <a:r>
              <a:rPr lang="en-US" sz="1800" dirty="0">
                <a:solidFill>
                  <a:schemeClr val="bg2">
                    <a:lumMod val="10000"/>
                  </a:schemeClr>
                </a:solidFill>
              </a:rPr>
              <a:t>G9008* - Physician Coordinated Care Oversight services (physician only service and can only be billed by the physician) </a:t>
            </a:r>
          </a:p>
          <a:p>
            <a:endParaRPr lang="en-US" sz="1800" dirty="0">
              <a:solidFill>
                <a:schemeClr val="bg2">
                  <a:lumMod val="10000"/>
                </a:schemeClr>
              </a:solidFill>
            </a:endParaRPr>
          </a:p>
          <a:p>
            <a:pPr marL="0" indent="0">
              <a:buNone/>
            </a:pPr>
            <a:endParaRPr lang="en-US" sz="1800" dirty="0"/>
          </a:p>
        </p:txBody>
      </p:sp>
      <p:sp>
        <p:nvSpPr>
          <p:cNvPr id="4" name="Slide Number Placeholder 3">
            <a:extLst>
              <a:ext uri="{FF2B5EF4-FFF2-40B4-BE49-F238E27FC236}">
                <a16:creationId xmlns:a16="http://schemas.microsoft.com/office/drawing/2014/main" id="{3DFD19C0-04BB-4CFC-81C2-468525589439}"/>
              </a:ext>
            </a:extLst>
          </p:cNvPr>
          <p:cNvSpPr>
            <a:spLocks noGrp="1"/>
          </p:cNvSpPr>
          <p:nvPr>
            <p:ph type="sldNum" sz="quarter" idx="4294967295"/>
          </p:nvPr>
        </p:nvSpPr>
        <p:spPr>
          <a:xfrm>
            <a:off x="9448800" y="6356350"/>
            <a:ext cx="2743200" cy="365125"/>
          </a:xfrm>
        </p:spPr>
        <p:txBody>
          <a:bodyPr>
            <a:normAutofit/>
          </a:bodyPr>
          <a:lstStyle/>
          <a:p>
            <a:pPr>
              <a:spcAft>
                <a:spcPts val="600"/>
              </a:spcAft>
            </a:pPr>
            <a:fld id="{46BBE732-03BE-46E5-A9CF-E49B0BD2E352}" type="slidenum">
              <a:rPr lang="en-US" smtClean="0"/>
              <a:pPr>
                <a:spcAft>
                  <a:spcPts val="600"/>
                </a:spcAft>
              </a:pPr>
              <a:t>14</a:t>
            </a:fld>
            <a:endParaRPr lang="en-US"/>
          </a:p>
        </p:txBody>
      </p:sp>
      <p:sp>
        <p:nvSpPr>
          <p:cNvPr id="5" name="TextBox 4">
            <a:extLst>
              <a:ext uri="{FF2B5EF4-FFF2-40B4-BE49-F238E27FC236}">
                <a16:creationId xmlns:a16="http://schemas.microsoft.com/office/drawing/2014/main" id="{BB38A845-E6AF-479E-DBEF-A7161F607702}"/>
              </a:ext>
            </a:extLst>
          </p:cNvPr>
          <p:cNvSpPr txBox="1"/>
          <p:nvPr/>
        </p:nvSpPr>
        <p:spPr>
          <a:xfrm>
            <a:off x="838200" y="5746635"/>
            <a:ext cx="8162925" cy="523220"/>
          </a:xfrm>
          <a:prstGeom prst="rect">
            <a:avLst/>
          </a:prstGeom>
          <a:noFill/>
        </p:spPr>
        <p:txBody>
          <a:bodyPr wrap="square" rtlCol="0">
            <a:spAutoFit/>
          </a:bodyPr>
          <a:lstStyle/>
          <a:p>
            <a:r>
              <a:rPr lang="en-US" sz="1400" dirty="0"/>
              <a:t>*</a:t>
            </a:r>
            <a:r>
              <a:rPr lang="en-US" sz="1400" i="1" dirty="0"/>
              <a:t>HCPC Level II and CPT codes, descriptions and two-digit numeric modifiers only copyright 2023 American Medical Association. All rights reserved.</a:t>
            </a:r>
          </a:p>
        </p:txBody>
      </p:sp>
      <p:sp>
        <p:nvSpPr>
          <p:cNvPr id="6" name="Left Brace 5">
            <a:extLst>
              <a:ext uri="{FF2B5EF4-FFF2-40B4-BE49-F238E27FC236}">
                <a16:creationId xmlns:a16="http://schemas.microsoft.com/office/drawing/2014/main" id="{59C72988-6347-A7EA-B2FF-7CA05E478885}"/>
              </a:ext>
            </a:extLst>
          </p:cNvPr>
          <p:cNvSpPr/>
          <p:nvPr/>
        </p:nvSpPr>
        <p:spPr>
          <a:xfrm>
            <a:off x="2342897" y="1045265"/>
            <a:ext cx="953006" cy="3438525"/>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70C51537-46D9-A841-444D-9C44B1DBE78D}"/>
              </a:ext>
            </a:extLst>
          </p:cNvPr>
          <p:cNvSpPr txBox="1"/>
          <p:nvPr/>
        </p:nvSpPr>
        <p:spPr>
          <a:xfrm>
            <a:off x="79147" y="2562522"/>
            <a:ext cx="2235428" cy="646331"/>
          </a:xfrm>
          <a:prstGeom prst="rect">
            <a:avLst/>
          </a:prstGeom>
          <a:noFill/>
          <a:ln>
            <a:solidFill>
              <a:schemeClr val="tx1"/>
            </a:solidFill>
          </a:ln>
        </p:spPr>
        <p:txBody>
          <a:bodyPr wrap="square" rtlCol="0">
            <a:spAutoFit/>
          </a:bodyPr>
          <a:lstStyle/>
          <a:p>
            <a:pPr algn="ctr"/>
            <a:r>
              <a:rPr lang="en-US" b="1" i="1" dirty="0"/>
              <a:t>Codes for Care-Team Members </a:t>
            </a:r>
          </a:p>
        </p:txBody>
      </p:sp>
      <p:sp>
        <p:nvSpPr>
          <p:cNvPr id="8" name="Left Brace 7">
            <a:extLst>
              <a:ext uri="{FF2B5EF4-FFF2-40B4-BE49-F238E27FC236}">
                <a16:creationId xmlns:a16="http://schemas.microsoft.com/office/drawing/2014/main" id="{266F0DF4-49A7-BB2D-B89C-9BBF5DA63BB1}"/>
              </a:ext>
            </a:extLst>
          </p:cNvPr>
          <p:cNvSpPr/>
          <p:nvPr/>
        </p:nvSpPr>
        <p:spPr>
          <a:xfrm flipV="1">
            <a:off x="2403298" y="4495062"/>
            <a:ext cx="892605" cy="994352"/>
          </a:xfrm>
          <a:prstGeom prst="leftBrac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F3599D9E-86C1-DAE6-2B41-76C6A96C5ED3}"/>
              </a:ext>
            </a:extLst>
          </p:cNvPr>
          <p:cNvSpPr txBox="1"/>
          <p:nvPr/>
        </p:nvSpPr>
        <p:spPr>
          <a:xfrm>
            <a:off x="79147" y="4495062"/>
            <a:ext cx="2235428" cy="646331"/>
          </a:xfrm>
          <a:prstGeom prst="rect">
            <a:avLst/>
          </a:prstGeom>
          <a:noFill/>
          <a:ln>
            <a:solidFill>
              <a:schemeClr val="tx1"/>
            </a:solidFill>
          </a:ln>
        </p:spPr>
        <p:txBody>
          <a:bodyPr wrap="square" rtlCol="0">
            <a:spAutoFit/>
          </a:bodyPr>
          <a:lstStyle/>
          <a:p>
            <a:pPr algn="ctr"/>
            <a:r>
              <a:rPr lang="en-US" b="1" i="1" dirty="0"/>
              <a:t>Codes for Providers/Physicians </a:t>
            </a:r>
          </a:p>
        </p:txBody>
      </p:sp>
    </p:spTree>
    <p:extLst>
      <p:ext uri="{BB962C8B-B14F-4D97-AF65-F5344CB8AC3E}">
        <p14:creationId xmlns:p14="http://schemas.microsoft.com/office/powerpoint/2010/main" val="324760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3F45-ABF0-6F9C-8DEB-1ADFF3F9AA9A}"/>
              </a:ext>
            </a:extLst>
          </p:cNvPr>
          <p:cNvSpPr>
            <a:spLocks noGrp="1"/>
          </p:cNvSpPr>
          <p:nvPr>
            <p:ph type="title"/>
          </p:nvPr>
        </p:nvSpPr>
        <p:spPr>
          <a:xfrm>
            <a:off x="142875" y="93662"/>
            <a:ext cx="10515600" cy="835025"/>
          </a:xfrm>
        </p:spPr>
        <p:txBody>
          <a:bodyPr/>
          <a:lstStyle/>
          <a:p>
            <a:r>
              <a:rPr lang="en-US" sz="4000" b="1" dirty="0">
                <a:latin typeface="+mn-lt"/>
              </a:rPr>
              <a:t>G9001: Comprehensive Assessment </a:t>
            </a:r>
          </a:p>
        </p:txBody>
      </p:sp>
      <p:sp>
        <p:nvSpPr>
          <p:cNvPr id="3" name="Content Placeholder 2">
            <a:extLst>
              <a:ext uri="{FF2B5EF4-FFF2-40B4-BE49-F238E27FC236}">
                <a16:creationId xmlns:a16="http://schemas.microsoft.com/office/drawing/2014/main" id="{51E28FD4-C5CF-E1FB-C4D4-521C4680069D}"/>
              </a:ext>
            </a:extLst>
          </p:cNvPr>
          <p:cNvSpPr>
            <a:spLocks noGrp="1"/>
          </p:cNvSpPr>
          <p:nvPr>
            <p:ph idx="1"/>
          </p:nvPr>
        </p:nvSpPr>
        <p:spPr>
          <a:xfrm>
            <a:off x="485775" y="1266825"/>
            <a:ext cx="10868025" cy="4910138"/>
          </a:xfrm>
        </p:spPr>
        <p:txBody>
          <a:bodyPr>
            <a:normAutofit/>
          </a:bodyPr>
          <a:lstStyle/>
          <a:p>
            <a:pPr marL="0" indent="0">
              <a:buNone/>
            </a:pPr>
            <a:r>
              <a:rPr lang="en-US" sz="2400" b="1" u="sng" dirty="0">
                <a:solidFill>
                  <a:schemeClr val="bg2">
                    <a:lumMod val="10000"/>
                  </a:schemeClr>
                </a:solidFill>
              </a:rPr>
              <a:t>Description</a:t>
            </a:r>
            <a:r>
              <a:rPr lang="en-US" sz="2400" b="1" dirty="0">
                <a:solidFill>
                  <a:schemeClr val="bg2">
                    <a:lumMod val="10000"/>
                  </a:schemeClr>
                </a:solidFill>
              </a:rPr>
              <a:t>: </a:t>
            </a:r>
          </a:p>
          <a:p>
            <a:pPr marL="0" indent="0">
              <a:buNone/>
            </a:pPr>
            <a:r>
              <a:rPr lang="en-US" sz="2400" dirty="0">
                <a:solidFill>
                  <a:schemeClr val="bg2">
                    <a:lumMod val="10000"/>
                  </a:schemeClr>
                </a:solidFill>
              </a:rPr>
              <a:t>A discussion which results in a comprehensive (focused) care plan that the care team and patient agree upon and follow </a:t>
            </a:r>
          </a:p>
          <a:p>
            <a:pPr marL="0" indent="0">
              <a:buNone/>
            </a:pPr>
            <a:r>
              <a:rPr lang="en-US" sz="2400" dirty="0">
                <a:solidFill>
                  <a:schemeClr val="bg2">
                    <a:lumMod val="10000"/>
                  </a:schemeClr>
                </a:solidFill>
                <a:latin typeface="Calibri"/>
                <a:ea typeface="Calibri"/>
                <a:cs typeface="Calibri"/>
                <a:sym typeface="Calibri"/>
              </a:rPr>
              <a:t>The comprehensive assessment is a holistic approach and involves screenings (ex. SDOH, PQ 2), understanding and discussion of patient’s concerns/goals and the medical treatment plan</a:t>
            </a:r>
            <a:endParaRPr lang="en-US" sz="2400" dirty="0">
              <a:solidFill>
                <a:schemeClr val="bg2">
                  <a:lumMod val="10000"/>
                </a:schemeClr>
              </a:solidFill>
            </a:endParaRPr>
          </a:p>
          <a:p>
            <a:pPr marL="0" indent="0">
              <a:buNone/>
            </a:pPr>
            <a:r>
              <a:rPr lang="en-US" sz="2400" dirty="0">
                <a:solidFill>
                  <a:schemeClr val="bg2">
                    <a:lumMod val="10000"/>
                  </a:schemeClr>
                </a:solidFill>
                <a:ea typeface="Calibri"/>
                <a:cs typeface="Calibri"/>
                <a:sym typeface="Calibri"/>
              </a:rPr>
              <a:t>The care plan: </a:t>
            </a:r>
            <a:endParaRPr lang="en-US" sz="2400" dirty="0">
              <a:solidFill>
                <a:schemeClr val="bg2">
                  <a:lumMod val="10000"/>
                </a:schemeClr>
              </a:solidFill>
            </a:endParaRPr>
          </a:p>
          <a:p>
            <a:pPr marL="800080" lvl="1" indent="-342891">
              <a:lnSpc>
                <a:spcPct val="90000"/>
              </a:lnSpc>
              <a:spcBef>
                <a:spcPts val="500"/>
              </a:spcBef>
              <a:buClr>
                <a:schemeClr val="dk1"/>
              </a:buClr>
              <a:buSzPts val="2400"/>
              <a:buFont typeface="Arial"/>
              <a:buChar char="•"/>
            </a:pPr>
            <a:r>
              <a:rPr lang="en-US" dirty="0">
                <a:solidFill>
                  <a:schemeClr val="bg2">
                    <a:lumMod val="10000"/>
                  </a:schemeClr>
                </a:solidFill>
                <a:ea typeface="Calibri"/>
                <a:cs typeface="Calibri"/>
                <a:sym typeface="Calibri"/>
              </a:rPr>
              <a:t>Guides the patient and caregiver towards self-management </a:t>
            </a:r>
            <a:endParaRPr lang="en-US" dirty="0">
              <a:solidFill>
                <a:schemeClr val="bg2">
                  <a:lumMod val="10000"/>
                </a:schemeClr>
              </a:solidFill>
            </a:endParaRPr>
          </a:p>
          <a:p>
            <a:pPr marL="800080" lvl="1" indent="-342891">
              <a:lnSpc>
                <a:spcPct val="90000"/>
              </a:lnSpc>
              <a:spcBef>
                <a:spcPts val="500"/>
              </a:spcBef>
              <a:buClr>
                <a:schemeClr val="dk1"/>
              </a:buClr>
              <a:buSzPts val="2400"/>
              <a:buFont typeface="Arial"/>
              <a:buChar char="•"/>
            </a:pPr>
            <a:r>
              <a:rPr lang="en-US" dirty="0">
                <a:solidFill>
                  <a:schemeClr val="bg2">
                    <a:lumMod val="10000"/>
                  </a:schemeClr>
                </a:solidFill>
                <a:ea typeface="Calibri"/>
                <a:cs typeface="Calibri"/>
                <a:sym typeface="Calibri"/>
              </a:rPr>
              <a:t>Requires monitoring and evaluation of the effectiveness of the plan over time</a:t>
            </a:r>
            <a:endParaRPr lang="en-US" dirty="0">
              <a:solidFill>
                <a:schemeClr val="bg2">
                  <a:lumMod val="10000"/>
                </a:schemeClr>
              </a:solidFill>
            </a:endParaRPr>
          </a:p>
          <a:p>
            <a:pPr marL="800080" lvl="1" indent="-342891">
              <a:lnSpc>
                <a:spcPct val="90000"/>
              </a:lnSpc>
              <a:spcBef>
                <a:spcPts val="500"/>
              </a:spcBef>
              <a:buClr>
                <a:schemeClr val="dk1"/>
              </a:buClr>
              <a:buSzPts val="2400"/>
              <a:buFont typeface="Arial"/>
              <a:buChar char="•"/>
            </a:pPr>
            <a:r>
              <a:rPr lang="en-US" dirty="0">
                <a:solidFill>
                  <a:schemeClr val="bg2">
                    <a:lumMod val="10000"/>
                  </a:schemeClr>
                </a:solidFill>
                <a:ea typeface="Calibri"/>
                <a:cs typeface="Calibri"/>
                <a:sym typeface="Calibri"/>
              </a:rPr>
              <a:t>Adjust goals and interventions as needed, until goals are met </a:t>
            </a:r>
          </a:p>
          <a:p>
            <a:pPr marL="0" indent="0">
              <a:buNone/>
            </a:pPr>
            <a:endParaRPr lang="en-US" sz="2400" dirty="0">
              <a:solidFill>
                <a:schemeClr val="bg2">
                  <a:lumMod val="10000"/>
                </a:schemeClr>
              </a:solidFill>
            </a:endParaRPr>
          </a:p>
          <a:p>
            <a:pPr marL="457200" lvl="1" indent="0">
              <a:buNone/>
            </a:pPr>
            <a:endParaRPr lang="en-US" dirty="0"/>
          </a:p>
        </p:txBody>
      </p:sp>
      <p:sp>
        <p:nvSpPr>
          <p:cNvPr id="4" name="Slide Number Placeholder 3">
            <a:extLst>
              <a:ext uri="{FF2B5EF4-FFF2-40B4-BE49-F238E27FC236}">
                <a16:creationId xmlns:a16="http://schemas.microsoft.com/office/drawing/2014/main" id="{55B9D501-984F-7B47-C6A6-2747BE1736E8}"/>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15</a:t>
            </a:fld>
            <a:endParaRPr lang="en-US"/>
          </a:p>
        </p:txBody>
      </p:sp>
    </p:spTree>
    <p:extLst>
      <p:ext uri="{BB962C8B-B14F-4D97-AF65-F5344CB8AC3E}">
        <p14:creationId xmlns:p14="http://schemas.microsoft.com/office/powerpoint/2010/main" val="38090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6C14-1247-0FE7-0E72-7BAD5FFE8122}"/>
              </a:ext>
            </a:extLst>
          </p:cNvPr>
          <p:cNvSpPr>
            <a:spLocks noGrp="1"/>
          </p:cNvSpPr>
          <p:nvPr>
            <p:ph type="title"/>
          </p:nvPr>
        </p:nvSpPr>
        <p:spPr>
          <a:xfrm>
            <a:off x="180975" y="136525"/>
            <a:ext cx="10515600" cy="882650"/>
          </a:xfrm>
        </p:spPr>
        <p:txBody>
          <a:bodyPr/>
          <a:lstStyle/>
          <a:p>
            <a:r>
              <a:rPr lang="en-US" sz="4000" b="1" dirty="0">
                <a:latin typeface="+mn-lt"/>
              </a:rPr>
              <a:t>G9001: Comprehensive Assessment </a:t>
            </a:r>
            <a:endParaRPr lang="en-US" sz="4000" dirty="0">
              <a:latin typeface="+mn-lt"/>
            </a:endParaRPr>
          </a:p>
        </p:txBody>
      </p:sp>
      <p:sp>
        <p:nvSpPr>
          <p:cNvPr id="3" name="Content Placeholder 2">
            <a:extLst>
              <a:ext uri="{FF2B5EF4-FFF2-40B4-BE49-F238E27FC236}">
                <a16:creationId xmlns:a16="http://schemas.microsoft.com/office/drawing/2014/main" id="{36F7F9B2-44B2-0A56-3BFC-6840327C7329}"/>
              </a:ext>
            </a:extLst>
          </p:cNvPr>
          <p:cNvSpPr>
            <a:spLocks noGrp="1"/>
          </p:cNvSpPr>
          <p:nvPr>
            <p:ph idx="1"/>
          </p:nvPr>
        </p:nvSpPr>
        <p:spPr>
          <a:xfrm>
            <a:off x="464401" y="1019175"/>
            <a:ext cx="10724059" cy="4363708"/>
          </a:xfrm>
        </p:spPr>
        <p:txBody>
          <a:bodyPr>
            <a:normAutofit/>
          </a:bodyPr>
          <a:lstStyle/>
          <a:p>
            <a:pPr marL="0" indent="0">
              <a:buNone/>
            </a:pPr>
            <a:r>
              <a:rPr lang="en-US" b="1" u="sng" dirty="0">
                <a:solidFill>
                  <a:schemeClr val="bg2">
                    <a:lumMod val="10000"/>
                  </a:schemeClr>
                </a:solidFill>
              </a:rPr>
              <a:t>Delivery Method</a:t>
            </a:r>
            <a:r>
              <a:rPr lang="en-US" b="1" dirty="0">
                <a:solidFill>
                  <a:schemeClr val="bg2">
                    <a:lumMod val="10000"/>
                  </a:schemeClr>
                </a:solidFill>
              </a:rPr>
              <a:t>: </a:t>
            </a:r>
          </a:p>
          <a:p>
            <a:pPr>
              <a:buClr>
                <a:schemeClr val="tx1"/>
              </a:buClr>
            </a:pPr>
            <a:r>
              <a:rPr lang="en-US" sz="2400" dirty="0">
                <a:solidFill>
                  <a:schemeClr val="bg2">
                    <a:lumMod val="10000"/>
                  </a:schemeClr>
                </a:solidFill>
              </a:rPr>
              <a:t>Individual, face to face, video, or phone* </a:t>
            </a:r>
          </a:p>
          <a:p>
            <a:pPr marL="914400" lvl="2" indent="0">
              <a:buClr>
                <a:schemeClr val="tx1"/>
              </a:buClr>
              <a:buNone/>
            </a:pPr>
            <a:r>
              <a:rPr lang="en-US" sz="2800" dirty="0">
                <a:solidFill>
                  <a:schemeClr val="bg2">
                    <a:lumMod val="10000"/>
                  </a:schemeClr>
                </a:solidFill>
              </a:rPr>
              <a:t>*</a:t>
            </a:r>
            <a:r>
              <a:rPr lang="en-US" sz="1800" i="1" dirty="0">
                <a:solidFill>
                  <a:schemeClr val="bg2">
                    <a:lumMod val="10000"/>
                  </a:schemeClr>
                </a:solidFill>
              </a:rPr>
              <a:t>If completed by phone, it must be documented that the patient indicated the inability to present in office and/or does not have access to virtual options </a:t>
            </a:r>
          </a:p>
          <a:p>
            <a:pPr marL="342888" indent="-342900">
              <a:lnSpc>
                <a:spcPct val="100000"/>
              </a:lnSpc>
              <a:spcBef>
                <a:spcPts val="0"/>
              </a:spcBef>
              <a:buClr>
                <a:schemeClr val="tx1"/>
              </a:buClr>
              <a:buSzPts val="2400"/>
            </a:pPr>
            <a:r>
              <a:rPr lang="en-US" sz="2400" dirty="0">
                <a:solidFill>
                  <a:schemeClr val="bg2">
                    <a:lumMod val="10000"/>
                  </a:schemeClr>
                </a:solidFill>
              </a:rPr>
              <a:t>One per patient per day</a:t>
            </a:r>
          </a:p>
          <a:p>
            <a:pPr marL="342888" indent="-342900">
              <a:lnSpc>
                <a:spcPct val="100000"/>
              </a:lnSpc>
              <a:spcBef>
                <a:spcPts val="0"/>
              </a:spcBef>
              <a:buClr>
                <a:schemeClr val="tx1"/>
              </a:buClr>
              <a:buSzPts val="2400"/>
            </a:pPr>
            <a:r>
              <a:rPr lang="en-US" sz="2400" dirty="0">
                <a:solidFill>
                  <a:schemeClr val="bg2">
                    <a:lumMod val="10000"/>
                  </a:schemeClr>
                </a:solidFill>
              </a:rPr>
              <a:t>Member liability if patient does not have the care management benefit</a:t>
            </a:r>
          </a:p>
          <a:p>
            <a:pPr>
              <a:buClr>
                <a:schemeClr val="tx1"/>
              </a:buClr>
            </a:pPr>
            <a:endParaRPr lang="en-US" sz="2400" b="1" u="sng" dirty="0">
              <a:solidFill>
                <a:schemeClr val="bg2">
                  <a:lumMod val="10000"/>
                </a:schemeClr>
              </a:solidFill>
            </a:endParaRPr>
          </a:p>
          <a:p>
            <a:pPr marL="0" indent="0">
              <a:buClr>
                <a:schemeClr val="tx1"/>
              </a:buClr>
              <a:buNone/>
            </a:pPr>
            <a:r>
              <a:rPr lang="en-US" sz="2400" b="1" u="sng" dirty="0">
                <a:solidFill>
                  <a:schemeClr val="bg2">
                    <a:lumMod val="10000"/>
                  </a:schemeClr>
                </a:solidFill>
              </a:rPr>
              <a:t>Who Can Bill? </a:t>
            </a:r>
          </a:p>
          <a:p>
            <a:pPr>
              <a:buClr>
                <a:schemeClr val="tx1"/>
              </a:buClr>
            </a:pPr>
            <a:r>
              <a:rPr lang="en-US" dirty="0">
                <a:solidFill>
                  <a:schemeClr val="bg2">
                    <a:lumMod val="10000"/>
                  </a:schemeClr>
                </a:solidFill>
              </a:rPr>
              <a:t>Any licensed care-team member</a:t>
            </a:r>
          </a:p>
          <a:p>
            <a:pPr>
              <a:buClr>
                <a:schemeClr val="tx1"/>
              </a:buClr>
            </a:pPr>
            <a:endParaRPr lang="en-US" sz="1200" dirty="0">
              <a:solidFill>
                <a:schemeClr val="bg2">
                  <a:lumMod val="10000"/>
                </a:schemeClr>
              </a:solidFill>
            </a:endParaRPr>
          </a:p>
          <a:p>
            <a:endParaRPr lang="en-US" dirty="0"/>
          </a:p>
        </p:txBody>
      </p:sp>
      <p:sp>
        <p:nvSpPr>
          <p:cNvPr id="4" name="Slide Number Placeholder 3">
            <a:extLst>
              <a:ext uri="{FF2B5EF4-FFF2-40B4-BE49-F238E27FC236}">
                <a16:creationId xmlns:a16="http://schemas.microsoft.com/office/drawing/2014/main" id="{EF95645C-AC2B-CB38-7261-D59BF6AC5EBE}"/>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16</a:t>
            </a:fld>
            <a:endParaRPr lang="en-US"/>
          </a:p>
        </p:txBody>
      </p:sp>
    </p:spTree>
    <p:extLst>
      <p:ext uri="{BB962C8B-B14F-4D97-AF65-F5344CB8AC3E}">
        <p14:creationId xmlns:p14="http://schemas.microsoft.com/office/powerpoint/2010/main" val="230905643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9ABC-3861-6637-DD13-FB53012266BB}"/>
              </a:ext>
            </a:extLst>
          </p:cNvPr>
          <p:cNvSpPr>
            <a:spLocks noGrp="1"/>
          </p:cNvSpPr>
          <p:nvPr>
            <p:ph type="title"/>
          </p:nvPr>
        </p:nvSpPr>
        <p:spPr>
          <a:xfrm>
            <a:off x="133350" y="136525"/>
            <a:ext cx="10515600" cy="911225"/>
          </a:xfrm>
        </p:spPr>
        <p:txBody>
          <a:bodyPr/>
          <a:lstStyle/>
          <a:p>
            <a:r>
              <a:rPr lang="en-US" sz="4000" b="1" dirty="0">
                <a:latin typeface="+mn-lt"/>
              </a:rPr>
              <a:t>G9002 -  Maintenance </a:t>
            </a:r>
          </a:p>
        </p:txBody>
      </p:sp>
      <p:sp>
        <p:nvSpPr>
          <p:cNvPr id="3" name="Content Placeholder 2">
            <a:extLst>
              <a:ext uri="{FF2B5EF4-FFF2-40B4-BE49-F238E27FC236}">
                <a16:creationId xmlns:a16="http://schemas.microsoft.com/office/drawing/2014/main" id="{80DB1B09-5F0D-CA68-C516-E82B646029C8}"/>
              </a:ext>
            </a:extLst>
          </p:cNvPr>
          <p:cNvSpPr>
            <a:spLocks noGrp="1"/>
          </p:cNvSpPr>
          <p:nvPr>
            <p:ph idx="1"/>
          </p:nvPr>
        </p:nvSpPr>
        <p:spPr>
          <a:xfrm>
            <a:off x="133351" y="939452"/>
            <a:ext cx="11916688" cy="5039317"/>
          </a:xfrm>
        </p:spPr>
        <p:txBody>
          <a:bodyPr>
            <a:normAutofit fontScale="92500" lnSpcReduction="10000"/>
          </a:bodyPr>
          <a:lstStyle/>
          <a:p>
            <a:pPr marL="0" indent="0">
              <a:buNone/>
            </a:pPr>
            <a:r>
              <a:rPr lang="en-US" sz="2400" b="1" u="sng" dirty="0">
                <a:solidFill>
                  <a:schemeClr val="bg2">
                    <a:lumMod val="10000"/>
                  </a:schemeClr>
                </a:solidFill>
              </a:rPr>
              <a:t>Description</a:t>
            </a:r>
            <a:r>
              <a:rPr lang="en-US" sz="2400" b="1" dirty="0">
                <a:solidFill>
                  <a:schemeClr val="bg2">
                    <a:lumMod val="10000"/>
                  </a:schemeClr>
                </a:solidFill>
              </a:rPr>
              <a:t>: </a:t>
            </a:r>
          </a:p>
          <a:p>
            <a:pPr marL="0" indent="0">
              <a:buNone/>
            </a:pPr>
            <a:r>
              <a:rPr lang="en-US" sz="2400" dirty="0">
                <a:solidFill>
                  <a:schemeClr val="bg2">
                    <a:lumMod val="10000"/>
                  </a:schemeClr>
                </a:solidFill>
              </a:rPr>
              <a:t>A (focused) discussion between the patient and/or caregiver related to the patient’s care plan (progress changes) </a:t>
            </a:r>
          </a:p>
          <a:p>
            <a:pPr marL="0" indent="0">
              <a:buNone/>
            </a:pPr>
            <a:endParaRPr lang="en-US" sz="2400" b="1" u="sng" dirty="0">
              <a:solidFill>
                <a:schemeClr val="bg2">
                  <a:lumMod val="10000"/>
                </a:schemeClr>
              </a:solidFill>
            </a:endParaRPr>
          </a:p>
          <a:p>
            <a:pPr marL="0" indent="0">
              <a:buNone/>
            </a:pPr>
            <a:r>
              <a:rPr lang="en-US" sz="2400" b="1" u="sng" dirty="0">
                <a:solidFill>
                  <a:schemeClr val="bg2">
                    <a:lumMod val="10000"/>
                  </a:schemeClr>
                </a:solidFill>
              </a:rPr>
              <a:t>Delivery Method</a:t>
            </a:r>
            <a:r>
              <a:rPr lang="en-US" sz="2400" b="1" dirty="0">
                <a:solidFill>
                  <a:schemeClr val="bg2">
                    <a:lumMod val="10000"/>
                  </a:schemeClr>
                </a:solidFill>
              </a:rPr>
              <a:t>: </a:t>
            </a:r>
          </a:p>
          <a:p>
            <a:pPr marL="800088" lvl="1" indent="-342900">
              <a:lnSpc>
                <a:spcPct val="100000"/>
              </a:lnSpc>
              <a:spcBef>
                <a:spcPts val="0"/>
              </a:spcBef>
              <a:buClr>
                <a:schemeClr val="dk1"/>
              </a:buClr>
              <a:buSzPts val="2400"/>
            </a:pPr>
            <a:r>
              <a:rPr lang="en-US" dirty="0">
                <a:solidFill>
                  <a:schemeClr val="bg2">
                    <a:lumMod val="10000"/>
                  </a:schemeClr>
                </a:solidFill>
              </a:rPr>
              <a:t>Individual, face to face, video, or phone*</a:t>
            </a:r>
          </a:p>
          <a:p>
            <a:pPr marL="1371588" lvl="3" indent="0">
              <a:lnSpc>
                <a:spcPct val="100000"/>
              </a:lnSpc>
              <a:spcBef>
                <a:spcPts val="0"/>
              </a:spcBef>
              <a:buClr>
                <a:schemeClr val="dk1"/>
              </a:buClr>
              <a:buSzPts val="2400"/>
              <a:buNone/>
            </a:pPr>
            <a:r>
              <a:rPr lang="en-US" i="1" dirty="0">
                <a:solidFill>
                  <a:schemeClr val="bg2">
                    <a:lumMod val="10000"/>
                  </a:schemeClr>
                </a:solidFill>
              </a:rPr>
              <a:t>* If completed by phone, it must be documented that the patient indicated the inability to present in office and/or does not have access to virtual options</a:t>
            </a:r>
            <a:endParaRPr lang="en-US" dirty="0">
              <a:solidFill>
                <a:schemeClr val="bg2">
                  <a:lumMod val="10000"/>
                </a:schemeClr>
              </a:solidFill>
            </a:endParaRPr>
          </a:p>
          <a:p>
            <a:pPr marL="694249" lvl="1" indent="-237061">
              <a:lnSpc>
                <a:spcPct val="100000"/>
              </a:lnSpc>
              <a:spcBef>
                <a:spcPts val="0"/>
              </a:spcBef>
              <a:buClr>
                <a:schemeClr val="dk1"/>
              </a:buClr>
              <a:buSzPts val="2400"/>
            </a:pPr>
            <a:r>
              <a:rPr lang="en-US" dirty="0">
                <a:solidFill>
                  <a:schemeClr val="bg2">
                    <a:lumMod val="10000"/>
                  </a:schemeClr>
                </a:solidFill>
              </a:rPr>
              <a:t>Quantity billing permitted </a:t>
            </a:r>
          </a:p>
          <a:p>
            <a:pPr marL="694249" lvl="1" indent="-237061">
              <a:lnSpc>
                <a:spcPct val="100000"/>
              </a:lnSpc>
              <a:spcBef>
                <a:spcPts val="0"/>
              </a:spcBef>
              <a:buClr>
                <a:schemeClr val="dk1"/>
              </a:buClr>
              <a:buSzPts val="2400"/>
            </a:pPr>
            <a:r>
              <a:rPr lang="en-US" dirty="0">
                <a:solidFill>
                  <a:schemeClr val="bg2">
                    <a:lumMod val="10000"/>
                  </a:schemeClr>
                </a:solidFill>
              </a:rPr>
              <a:t>Member liability if patient does not have the care management benefit</a:t>
            </a:r>
          </a:p>
          <a:p>
            <a:pPr marL="694249" lvl="1" indent="-237061">
              <a:lnSpc>
                <a:spcPct val="100000"/>
              </a:lnSpc>
              <a:spcBef>
                <a:spcPts val="0"/>
              </a:spcBef>
              <a:buClr>
                <a:schemeClr val="dk1"/>
              </a:buClr>
              <a:buSzPts val="2400"/>
            </a:pPr>
            <a:r>
              <a:rPr lang="en-US" dirty="0">
                <a:solidFill>
                  <a:schemeClr val="bg2">
                    <a:lumMod val="10000"/>
                  </a:schemeClr>
                </a:solidFill>
              </a:rPr>
              <a:t>2P Modifier – Payable when contact is made with patient to discuss care management and patient declines services</a:t>
            </a:r>
          </a:p>
          <a:p>
            <a:pPr marL="694249" lvl="1" indent="-237061">
              <a:lnSpc>
                <a:spcPct val="100000"/>
              </a:lnSpc>
              <a:spcBef>
                <a:spcPts val="0"/>
              </a:spcBef>
              <a:buClr>
                <a:schemeClr val="dk1"/>
              </a:buClr>
              <a:buSzPts val="2400"/>
            </a:pPr>
            <a:endParaRPr lang="en-US" b="1" dirty="0">
              <a:solidFill>
                <a:schemeClr val="bg2">
                  <a:lumMod val="10000"/>
                </a:schemeClr>
              </a:solidFill>
            </a:endParaRPr>
          </a:p>
          <a:p>
            <a:pPr marL="0" indent="0">
              <a:buNone/>
            </a:pPr>
            <a:r>
              <a:rPr lang="en-US" sz="2400" b="1" u="sng" dirty="0">
                <a:solidFill>
                  <a:schemeClr val="bg2">
                    <a:lumMod val="10000"/>
                  </a:schemeClr>
                </a:solidFill>
              </a:rPr>
              <a:t>Who Can Bill? </a:t>
            </a:r>
          </a:p>
          <a:p>
            <a:pPr lvl="1">
              <a:buClr>
                <a:schemeClr val="tx1"/>
              </a:buClr>
            </a:pPr>
            <a:r>
              <a:rPr lang="en-US" dirty="0">
                <a:solidFill>
                  <a:schemeClr val="bg2">
                    <a:lumMod val="10000"/>
                  </a:schemeClr>
                </a:solidFill>
              </a:rPr>
              <a:t>Any licensed care-team member</a:t>
            </a:r>
          </a:p>
          <a:p>
            <a:pPr marL="0" indent="0">
              <a:buNone/>
            </a:pPr>
            <a:endParaRPr lang="en-US" sz="500" dirty="0"/>
          </a:p>
        </p:txBody>
      </p:sp>
      <p:sp>
        <p:nvSpPr>
          <p:cNvPr id="4" name="Slide Number Placeholder 3">
            <a:extLst>
              <a:ext uri="{FF2B5EF4-FFF2-40B4-BE49-F238E27FC236}">
                <a16:creationId xmlns:a16="http://schemas.microsoft.com/office/drawing/2014/main" id="{77DEF485-E0B9-A2A2-9361-A808D6074A64}"/>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17</a:t>
            </a:fld>
            <a:endParaRPr lang="en-US"/>
          </a:p>
        </p:txBody>
      </p:sp>
    </p:spTree>
    <p:extLst>
      <p:ext uri="{BB962C8B-B14F-4D97-AF65-F5344CB8AC3E}">
        <p14:creationId xmlns:p14="http://schemas.microsoft.com/office/powerpoint/2010/main" val="1594394124"/>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BBF0-71EB-3E45-84F5-140BF4CFA062}"/>
              </a:ext>
            </a:extLst>
          </p:cNvPr>
          <p:cNvSpPr>
            <a:spLocks noGrp="1"/>
          </p:cNvSpPr>
          <p:nvPr>
            <p:ph type="title"/>
          </p:nvPr>
        </p:nvSpPr>
        <p:spPr>
          <a:xfrm>
            <a:off x="219075" y="136525"/>
            <a:ext cx="10515600" cy="815975"/>
          </a:xfrm>
        </p:spPr>
        <p:txBody>
          <a:bodyPr/>
          <a:lstStyle/>
          <a:p>
            <a:r>
              <a:rPr lang="en-US" sz="4000" b="1" dirty="0">
                <a:latin typeface="+mn-lt"/>
              </a:rPr>
              <a:t>98961, 98962 - Group Education </a:t>
            </a:r>
          </a:p>
        </p:txBody>
      </p:sp>
      <p:sp>
        <p:nvSpPr>
          <p:cNvPr id="3" name="Content Placeholder 2">
            <a:extLst>
              <a:ext uri="{FF2B5EF4-FFF2-40B4-BE49-F238E27FC236}">
                <a16:creationId xmlns:a16="http://schemas.microsoft.com/office/drawing/2014/main" id="{1BD5E6E8-87A1-E49A-F521-AAEB08AAD0C4}"/>
              </a:ext>
            </a:extLst>
          </p:cNvPr>
          <p:cNvSpPr>
            <a:spLocks noGrp="1"/>
          </p:cNvSpPr>
          <p:nvPr>
            <p:ph idx="1"/>
          </p:nvPr>
        </p:nvSpPr>
        <p:spPr>
          <a:xfrm>
            <a:off x="247650" y="825500"/>
            <a:ext cx="11725275" cy="5207000"/>
          </a:xfrm>
        </p:spPr>
        <p:txBody>
          <a:bodyPr/>
          <a:lstStyle/>
          <a:p>
            <a:pPr marL="0" indent="0">
              <a:buNone/>
            </a:pPr>
            <a:r>
              <a:rPr lang="en-US" sz="2200" b="1" u="sng" dirty="0">
                <a:solidFill>
                  <a:schemeClr val="bg2">
                    <a:lumMod val="10000"/>
                  </a:schemeClr>
                </a:solidFill>
              </a:rPr>
              <a:t>Description</a:t>
            </a:r>
            <a:r>
              <a:rPr lang="en-US" sz="2200" b="1" dirty="0">
                <a:solidFill>
                  <a:schemeClr val="bg2">
                    <a:lumMod val="10000"/>
                  </a:schemeClr>
                </a:solidFill>
              </a:rPr>
              <a:t>: </a:t>
            </a:r>
          </a:p>
          <a:p>
            <a:pPr marL="0" indent="0">
              <a:buNone/>
            </a:pPr>
            <a:r>
              <a:rPr lang="en-US" sz="2200" dirty="0">
                <a:solidFill>
                  <a:schemeClr val="bg2">
                    <a:lumMod val="10000"/>
                  </a:schemeClr>
                </a:solidFill>
              </a:rPr>
              <a:t>Education and training for patient self-management by a qualified, non-physician health care professional using a standard curriculum face-to-face with patient/caregiver for 30 minutes each</a:t>
            </a:r>
            <a:endParaRPr lang="en-US" sz="2200" u="sng" dirty="0">
              <a:solidFill>
                <a:schemeClr val="bg2">
                  <a:lumMod val="10000"/>
                </a:schemeClr>
              </a:solidFill>
            </a:endParaRPr>
          </a:p>
          <a:p>
            <a:pPr marL="0" indent="0">
              <a:buNone/>
            </a:pPr>
            <a:r>
              <a:rPr lang="en-US" sz="2200" dirty="0">
                <a:solidFill>
                  <a:schemeClr val="bg2">
                    <a:lumMod val="10000"/>
                  </a:schemeClr>
                </a:solidFill>
              </a:rPr>
              <a:t>98961: </a:t>
            </a:r>
            <a:r>
              <a:rPr lang="en-US" sz="2200" u="sng" dirty="0">
                <a:solidFill>
                  <a:schemeClr val="bg2">
                    <a:lumMod val="10000"/>
                  </a:schemeClr>
                </a:solidFill>
              </a:rPr>
              <a:t>2-4</a:t>
            </a:r>
            <a:r>
              <a:rPr lang="en-US" sz="2200" dirty="0">
                <a:solidFill>
                  <a:schemeClr val="bg2">
                    <a:lumMod val="10000"/>
                  </a:schemeClr>
                </a:solidFill>
              </a:rPr>
              <a:t> patients			98962: </a:t>
            </a:r>
            <a:r>
              <a:rPr lang="en-US" sz="2200" u="sng" dirty="0">
                <a:solidFill>
                  <a:schemeClr val="bg2">
                    <a:lumMod val="10000"/>
                  </a:schemeClr>
                </a:solidFill>
              </a:rPr>
              <a:t>5-8</a:t>
            </a:r>
            <a:r>
              <a:rPr lang="en-US" sz="2200" dirty="0">
                <a:solidFill>
                  <a:schemeClr val="bg2">
                    <a:lumMod val="10000"/>
                  </a:schemeClr>
                </a:solidFill>
              </a:rPr>
              <a:t> patients</a:t>
            </a:r>
          </a:p>
          <a:p>
            <a:pPr marL="0" indent="0">
              <a:buNone/>
            </a:pPr>
            <a:endParaRPr lang="en-US" sz="2200" b="1" u="sng" dirty="0">
              <a:solidFill>
                <a:schemeClr val="bg2">
                  <a:lumMod val="10000"/>
                </a:schemeClr>
              </a:solidFill>
            </a:endParaRPr>
          </a:p>
          <a:p>
            <a:pPr marL="0" indent="0">
              <a:buNone/>
            </a:pPr>
            <a:r>
              <a:rPr lang="en-US" sz="2200" b="1" u="sng" dirty="0">
                <a:solidFill>
                  <a:schemeClr val="bg2">
                    <a:lumMod val="10000"/>
                  </a:schemeClr>
                </a:solidFill>
              </a:rPr>
              <a:t>Delivery Method</a:t>
            </a:r>
            <a:r>
              <a:rPr lang="en-US" sz="2200" b="1" dirty="0">
                <a:solidFill>
                  <a:schemeClr val="bg2">
                    <a:lumMod val="10000"/>
                  </a:schemeClr>
                </a:solidFill>
              </a:rPr>
              <a:t>: </a:t>
            </a:r>
          </a:p>
          <a:p>
            <a:pPr marL="694944" lvl="1" indent="-237744">
              <a:lnSpc>
                <a:spcPct val="100000"/>
              </a:lnSpc>
              <a:spcBef>
                <a:spcPts val="0"/>
              </a:spcBef>
              <a:buClr>
                <a:schemeClr val="dk1"/>
              </a:buClr>
              <a:buSzPts val="2400"/>
            </a:pPr>
            <a:r>
              <a:rPr lang="en-US" sz="2200" dirty="0">
                <a:solidFill>
                  <a:schemeClr val="bg2">
                    <a:lumMod val="10000"/>
                  </a:schemeClr>
                </a:solidFill>
              </a:rPr>
              <a:t>Individual, face to face, video, or phone* </a:t>
            </a:r>
          </a:p>
          <a:p>
            <a:pPr marL="694944" lvl="1" indent="-237744">
              <a:lnSpc>
                <a:spcPct val="100000"/>
              </a:lnSpc>
              <a:spcBef>
                <a:spcPts val="0"/>
              </a:spcBef>
              <a:buClr>
                <a:schemeClr val="dk1"/>
              </a:buClr>
              <a:buSzPts val="2400"/>
            </a:pPr>
            <a:r>
              <a:rPr lang="en-US" sz="2200" dirty="0">
                <a:solidFill>
                  <a:schemeClr val="bg2">
                    <a:lumMod val="10000"/>
                  </a:schemeClr>
                </a:solidFill>
              </a:rPr>
              <a:t>Quantity billing permitted per 30 minutes</a:t>
            </a:r>
          </a:p>
          <a:p>
            <a:pPr marL="1152144" lvl="2" indent="-237744">
              <a:lnSpc>
                <a:spcPct val="100000"/>
              </a:lnSpc>
              <a:spcBef>
                <a:spcPts val="0"/>
              </a:spcBef>
              <a:buClr>
                <a:schemeClr val="dk1"/>
              </a:buClr>
              <a:buSzPts val="2400"/>
            </a:pPr>
            <a:r>
              <a:rPr lang="en-US" sz="1800" i="1" dirty="0">
                <a:solidFill>
                  <a:schemeClr val="bg2">
                    <a:lumMod val="10000"/>
                  </a:schemeClr>
                </a:solidFill>
              </a:rPr>
              <a:t>Can bill if 51% of the time threshold is met</a:t>
            </a:r>
          </a:p>
          <a:p>
            <a:pPr marL="694944" lvl="1" indent="-237744">
              <a:lnSpc>
                <a:spcPct val="100000"/>
              </a:lnSpc>
              <a:spcBef>
                <a:spcPts val="0"/>
              </a:spcBef>
              <a:buClr>
                <a:schemeClr val="dk1"/>
              </a:buClr>
              <a:buSzPts val="2400"/>
            </a:pPr>
            <a:r>
              <a:rPr lang="en-US" sz="2200" dirty="0">
                <a:solidFill>
                  <a:schemeClr val="bg2">
                    <a:lumMod val="10000"/>
                  </a:schemeClr>
                </a:solidFill>
              </a:rPr>
              <a:t>Member liability if patient does not have the care management benefit</a:t>
            </a:r>
          </a:p>
          <a:p>
            <a:pPr marL="0" indent="0">
              <a:buNone/>
            </a:pPr>
            <a:endParaRPr lang="en-US" sz="2200" b="1" u="sng" dirty="0">
              <a:solidFill>
                <a:schemeClr val="bg2">
                  <a:lumMod val="10000"/>
                </a:schemeClr>
              </a:solidFill>
            </a:endParaRPr>
          </a:p>
          <a:p>
            <a:pPr marL="0" indent="0">
              <a:buNone/>
            </a:pPr>
            <a:r>
              <a:rPr lang="en-US" sz="2200" b="1" u="sng" dirty="0">
                <a:solidFill>
                  <a:schemeClr val="bg2">
                    <a:lumMod val="10000"/>
                  </a:schemeClr>
                </a:solidFill>
              </a:rPr>
              <a:t>Who Can Bill? </a:t>
            </a:r>
          </a:p>
          <a:p>
            <a:pPr lvl="1">
              <a:buClr>
                <a:schemeClr val="tx1"/>
              </a:buClr>
            </a:pPr>
            <a:r>
              <a:rPr lang="en-US" sz="2200" dirty="0">
                <a:solidFill>
                  <a:schemeClr val="bg2">
                    <a:lumMod val="10000"/>
                  </a:schemeClr>
                </a:solidFill>
              </a:rPr>
              <a:t>Any licensed care-team member</a:t>
            </a:r>
          </a:p>
          <a:p>
            <a:pPr>
              <a:buClr>
                <a:schemeClr val="tx1"/>
              </a:buClr>
            </a:pPr>
            <a:endParaRPr lang="en-US" u="sng" dirty="0">
              <a:solidFill>
                <a:schemeClr val="bg2">
                  <a:lumMod val="10000"/>
                </a:schemeClr>
              </a:solidFill>
            </a:endParaRPr>
          </a:p>
          <a:p>
            <a:pPr marL="0" indent="0">
              <a:buNone/>
            </a:pPr>
            <a:endParaRPr lang="en-US" dirty="0"/>
          </a:p>
        </p:txBody>
      </p:sp>
      <p:sp>
        <p:nvSpPr>
          <p:cNvPr id="4" name="Slide Number Placeholder 3">
            <a:extLst>
              <a:ext uri="{FF2B5EF4-FFF2-40B4-BE49-F238E27FC236}">
                <a16:creationId xmlns:a16="http://schemas.microsoft.com/office/drawing/2014/main" id="{46A9CB9F-58C3-3695-65A3-6AAEBECF5BC9}"/>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18</a:t>
            </a:fld>
            <a:endParaRPr lang="en-US"/>
          </a:p>
        </p:txBody>
      </p:sp>
    </p:spTree>
    <p:extLst>
      <p:ext uri="{BB962C8B-B14F-4D97-AF65-F5344CB8AC3E}">
        <p14:creationId xmlns:p14="http://schemas.microsoft.com/office/powerpoint/2010/main" val="20649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127"/>
          <p:cNvSpPr txBox="1"/>
          <p:nvPr/>
        </p:nvSpPr>
        <p:spPr>
          <a:xfrm>
            <a:off x="327961" y="228860"/>
            <a:ext cx="11247619" cy="96161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ED7D31"/>
              </a:buClr>
              <a:buSzPts val="3600"/>
              <a:buFontTx/>
              <a:buNone/>
              <a:tabLst/>
              <a:defRPr/>
            </a:pPr>
            <a:r>
              <a:rPr lang="en-US" sz="4000" b="1" dirty="0">
                <a:solidFill>
                  <a:schemeClr val="accent2"/>
                </a:solidFill>
                <a:latin typeface="Calibri"/>
                <a:ea typeface="+mj-ea"/>
                <a:cs typeface="Calibri"/>
                <a:sym typeface="Calibri"/>
              </a:rPr>
              <a:t>S0257 Counseling/Discussion for</a:t>
            </a:r>
            <a:br>
              <a:rPr lang="en-US" sz="4000" b="1" dirty="0">
                <a:solidFill>
                  <a:schemeClr val="accent2"/>
                </a:solidFill>
                <a:latin typeface="Calibri"/>
                <a:ea typeface="+mj-ea"/>
                <a:cs typeface="Calibri"/>
                <a:sym typeface="Calibri"/>
              </a:rPr>
            </a:br>
            <a:r>
              <a:rPr lang="en-US" sz="4000" b="1" dirty="0">
                <a:solidFill>
                  <a:schemeClr val="accent2"/>
                </a:solidFill>
                <a:latin typeface="Calibri"/>
                <a:ea typeface="+mj-ea"/>
                <a:cs typeface="Calibri"/>
                <a:sym typeface="Calibri"/>
              </a:rPr>
              <a:t>Advanced Directives Code</a:t>
            </a:r>
            <a:endParaRPr sz="4000" b="1" dirty="0">
              <a:solidFill>
                <a:schemeClr val="accent2"/>
              </a:solidFill>
              <a:latin typeface="Calibri"/>
              <a:ea typeface="+mj-ea"/>
              <a:cs typeface="Calibri"/>
            </a:endParaRPr>
          </a:p>
        </p:txBody>
      </p:sp>
      <p:sp>
        <p:nvSpPr>
          <p:cNvPr id="1591" name="Google Shape;1591;p127"/>
          <p:cNvSpPr txBox="1"/>
          <p:nvPr/>
        </p:nvSpPr>
        <p:spPr>
          <a:xfrm>
            <a:off x="196236" y="1480051"/>
            <a:ext cx="11247620" cy="45605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3865"/>
              </a:buClr>
              <a:buSzPts val="2800"/>
              <a:buFontTx/>
              <a:buNone/>
              <a:tabLst/>
              <a:defRPr/>
            </a:pPr>
            <a:r>
              <a:rPr lang="en-US" sz="2000" b="1" u="sng" dirty="0">
                <a:solidFill>
                  <a:schemeClr val="bg2">
                    <a:lumMod val="10000"/>
                  </a:schemeClr>
                </a:solidFill>
                <a:sym typeface="Calibri"/>
              </a:rPr>
              <a:t>Description: </a:t>
            </a:r>
          </a:p>
          <a:p>
            <a:pPr lvl="1">
              <a:buClr>
                <a:srgbClr val="003865"/>
              </a:buClr>
              <a:buSzPts val="2800"/>
              <a:defRPr/>
            </a:pPr>
            <a:r>
              <a:rPr lang="en-US" sz="2000" dirty="0">
                <a:solidFill>
                  <a:schemeClr val="bg2">
                    <a:lumMod val="10000"/>
                  </a:schemeClr>
                </a:solidFill>
                <a:sym typeface="Calibri"/>
              </a:rPr>
              <a:t>Discussion with patient/caregiver may include one of the following:  </a:t>
            </a:r>
            <a:endParaRPr sz="2000" dirty="0">
              <a:solidFill>
                <a:schemeClr val="bg2">
                  <a:lumMod val="10000"/>
                </a:schemeClr>
              </a:solidFill>
            </a:endParaRPr>
          </a:p>
          <a:p>
            <a:pPr lvl="1">
              <a:buClr>
                <a:srgbClr val="003865"/>
              </a:buClr>
              <a:buSzPts val="2200"/>
              <a:defRPr/>
            </a:pPr>
            <a:r>
              <a:rPr lang="en-US" sz="2000" dirty="0">
                <a:solidFill>
                  <a:schemeClr val="bg2">
                    <a:lumMod val="10000"/>
                  </a:schemeClr>
                </a:solidFill>
                <a:sym typeface="Calibri"/>
              </a:rPr>
              <a:t>Share information and answering questions on advance directives, advance care planning and/or Physician Orders for Life Sustaining Treatment (POLST)</a:t>
            </a:r>
            <a:endParaRPr sz="2000" dirty="0">
              <a:solidFill>
                <a:schemeClr val="bg2">
                  <a:lumMod val="10000"/>
                </a:schemeClr>
              </a:solidFill>
              <a:sym typeface="Calibri"/>
            </a:endParaRPr>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endParaRPr lang="en-US" sz="2000" dirty="0">
              <a:solidFill>
                <a:schemeClr val="bg2">
                  <a:lumMod val="10000"/>
                </a:schemeClr>
              </a:solidFill>
              <a:sym typeface="Calibri"/>
            </a:endParaRPr>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r>
              <a:rPr lang="en-US" sz="2000" dirty="0">
                <a:solidFill>
                  <a:schemeClr val="bg2">
                    <a:lumMod val="10000"/>
                  </a:schemeClr>
                </a:solidFill>
                <a:sym typeface="Calibri"/>
              </a:rPr>
              <a:t>Patients wishes:  </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Types of medical care preferred</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Comfort level that is preferred</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Identify a person to make decisions for the Patient if the Patient cannot speak for him or herself </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How the patient prefers to be treated</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What the patient wishes others to know</a:t>
            </a:r>
            <a:endParaRPr sz="200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
                <a:srgbClr val="003865"/>
              </a:buClr>
              <a:buSzPts val="2800"/>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9" name="Google Shape;1731;p180"/>
          <p:cNvSpPr txBox="1"/>
          <p:nvPr/>
        </p:nvSpPr>
        <p:spPr>
          <a:xfrm>
            <a:off x="9448800" y="6479530"/>
            <a:ext cx="2743200" cy="365100"/>
          </a:xfrm>
          <a:prstGeom prst="rect">
            <a:avLst/>
          </a:prstGeom>
          <a:noFill/>
          <a:ln>
            <a:noFill/>
          </a:ln>
        </p:spPr>
        <p:txBody>
          <a:bodyPr spcFirstLastPara="1" wrap="square" lIns="91433" tIns="45700" rIns="91433" bIns="45700" anchor="t" anchorCtr="0">
            <a:noAutofit/>
          </a:bodyPr>
          <a:lstStyle/>
          <a:p>
            <a:pPr marL="0" marR="0" lvl="0" indent="0" algn="r" defTabSz="914400" rtl="0" eaLnBrk="1" fontAlgn="auto" latinLnBrk="0" hangingPunct="1">
              <a:lnSpc>
                <a:spcPct val="90000"/>
              </a:lnSpc>
              <a:spcBef>
                <a:spcPts val="0"/>
              </a:spcBef>
              <a:spcAft>
                <a:spcPts val="0"/>
              </a:spcAft>
              <a:buClr>
                <a:srgbClr val="898989"/>
              </a:buClr>
              <a:buSzPts val="900"/>
              <a:buFontTx/>
              <a:buNone/>
              <a:tabLst/>
              <a:defRPr/>
            </a:pPr>
            <a:fld id="{00000000-1234-1234-1234-123412341234}" type="slidenum">
              <a:rPr kumimoji="0" lang="en" sz="1200" b="0" i="0" u="none" strike="noStrike" kern="1200" cap="none" spc="0" normalizeH="0" baseline="0" noProof="0">
                <a:ln>
                  <a:noFill/>
                </a:ln>
                <a:solidFill>
                  <a:srgbClr val="898989"/>
                </a:solidFill>
                <a:effectLst/>
                <a:uLnTx/>
                <a:uFillTx/>
                <a:latin typeface="Calibri"/>
                <a:ea typeface="Calibri"/>
                <a:cs typeface="Calibri"/>
                <a:sym typeface="Calibri"/>
              </a:rPr>
              <a:pPr marL="0" marR="0" lvl="0" indent="0" algn="r" defTabSz="914400" rtl="0" eaLnBrk="1" fontAlgn="auto" latinLnBrk="0" hangingPunct="1">
                <a:lnSpc>
                  <a:spcPct val="90000"/>
                </a:lnSpc>
                <a:spcBef>
                  <a:spcPts val="0"/>
                </a:spcBef>
                <a:spcAft>
                  <a:spcPts val="0"/>
                </a:spcAft>
                <a:buClr>
                  <a:srgbClr val="898989"/>
                </a:buClr>
                <a:buSzPts val="900"/>
                <a:buFontTx/>
                <a:buNone/>
                <a:tabLst/>
                <a:defRPr/>
              </a:pPr>
              <a:t>19</a:t>
            </a:fld>
            <a:endParaRPr kumimoji="0" sz="1200" b="0" i="0" u="none" strike="noStrike" kern="1200" cap="none" spc="0" normalizeH="0" baseline="0" noProof="0">
              <a:ln>
                <a:noFill/>
              </a:ln>
              <a:solidFill>
                <a:srgbClr val="89898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2831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9B677-CDBC-423F-B186-DDBB7BB7DF77}"/>
              </a:ext>
            </a:extLst>
          </p:cNvPr>
          <p:cNvSpPr>
            <a:spLocks noGrp="1"/>
          </p:cNvSpPr>
          <p:nvPr>
            <p:ph type="sldNum" sz="quarter" idx="4294967295"/>
          </p:nvPr>
        </p:nvSpPr>
        <p:spPr>
          <a:xfrm>
            <a:off x="11704320" y="6455664"/>
            <a:ext cx="448056"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46BBE732-03BE-46E5-A9CF-E49B0BD2E352}"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8C026A-C7A9-443E-9DE6-6A74AB42065E}"/>
              </a:ext>
            </a:extLst>
          </p:cNvPr>
          <p:cNvGraphicFramePr>
            <a:graphicFrameLocks noGrp="1"/>
          </p:cNvGraphicFramePr>
          <p:nvPr>
            <p:ph idx="1"/>
            <p:extLst>
              <p:ext uri="{D42A27DB-BD31-4B8C-83A1-F6EECF244321}">
                <p14:modId xmlns:p14="http://schemas.microsoft.com/office/powerpoint/2010/main" val="3526289195"/>
              </p:ext>
            </p:extLst>
          </p:nvPr>
        </p:nvGraphicFramePr>
        <p:xfrm>
          <a:off x="390410" y="1584297"/>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36E5416-95A6-324B-3084-4B098B4E13D3}"/>
              </a:ext>
            </a:extLst>
          </p:cNvPr>
          <p:cNvSpPr>
            <a:spLocks noGrp="1"/>
          </p:cNvSpPr>
          <p:nvPr>
            <p:ph type="title"/>
          </p:nvPr>
        </p:nvSpPr>
        <p:spPr>
          <a:xfrm>
            <a:off x="390410" y="339036"/>
            <a:ext cx="9356106" cy="1200329"/>
          </a:xfrm>
        </p:spPr>
        <p:txBody>
          <a:bodyPr anchor="t">
            <a:normAutofit/>
          </a:bodyPr>
          <a:lstStyle/>
          <a:p>
            <a:r>
              <a:rPr lang="en-US" sz="6600" b="1" dirty="0">
                <a:latin typeface="+mn-lt"/>
              </a:rPr>
              <a:t>Agenda</a:t>
            </a:r>
            <a:r>
              <a:rPr lang="en-US" sz="7200" b="1" dirty="0"/>
              <a:t> </a:t>
            </a:r>
          </a:p>
        </p:txBody>
      </p:sp>
    </p:spTree>
    <p:extLst>
      <p:ext uri="{BB962C8B-B14F-4D97-AF65-F5344CB8AC3E}">
        <p14:creationId xmlns:p14="http://schemas.microsoft.com/office/powerpoint/2010/main" val="48271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EB10-3E28-3E01-A1EF-40FF0BADEDB6}"/>
              </a:ext>
            </a:extLst>
          </p:cNvPr>
          <p:cNvSpPr>
            <a:spLocks noGrp="1"/>
          </p:cNvSpPr>
          <p:nvPr>
            <p:ph type="title"/>
          </p:nvPr>
        </p:nvSpPr>
        <p:spPr>
          <a:xfrm>
            <a:off x="276226" y="365125"/>
            <a:ext cx="11077574" cy="1158875"/>
          </a:xfrm>
        </p:spPr>
        <p:txBody>
          <a:bodyPr>
            <a:normAutofit fontScale="90000"/>
          </a:bodyPr>
          <a:lstStyle/>
          <a:p>
            <a:r>
              <a:rPr lang="en-US" sz="4400" dirty="0">
                <a:latin typeface="Calibri"/>
                <a:cs typeface="Calibri"/>
                <a:sym typeface="Calibri"/>
              </a:rPr>
              <a:t>S0257 Counseling/Discussion for</a:t>
            </a:r>
            <a:br>
              <a:rPr lang="en-US" sz="4400" dirty="0">
                <a:latin typeface="Calibri"/>
                <a:cs typeface="Calibri"/>
                <a:sym typeface="Calibri"/>
              </a:rPr>
            </a:br>
            <a:r>
              <a:rPr lang="en-US" sz="4400" dirty="0">
                <a:latin typeface="Calibri"/>
                <a:cs typeface="Calibri"/>
                <a:sym typeface="Calibri"/>
              </a:rPr>
              <a:t>Advanced Directives Code</a:t>
            </a:r>
            <a:br>
              <a:rPr lang="en-US" sz="4400" dirty="0">
                <a:latin typeface="Calibri"/>
                <a:cs typeface="Calibri"/>
              </a:rPr>
            </a:br>
            <a:endParaRPr lang="en-US" sz="4400" dirty="0">
              <a:latin typeface="Calibri"/>
              <a:cs typeface="Calibri"/>
            </a:endParaRPr>
          </a:p>
        </p:txBody>
      </p:sp>
      <p:sp>
        <p:nvSpPr>
          <p:cNvPr id="4" name="Slide Number Placeholder 3">
            <a:extLst>
              <a:ext uri="{FF2B5EF4-FFF2-40B4-BE49-F238E27FC236}">
                <a16:creationId xmlns:a16="http://schemas.microsoft.com/office/drawing/2014/main" id="{D3CDF9BD-C2FB-32FC-7ED3-7C87A12853DB}"/>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20</a:t>
            </a:fld>
            <a:endParaRPr lang="en-US"/>
          </a:p>
        </p:txBody>
      </p:sp>
      <p:sp>
        <p:nvSpPr>
          <p:cNvPr id="6" name="TextBox 5">
            <a:extLst>
              <a:ext uri="{FF2B5EF4-FFF2-40B4-BE49-F238E27FC236}">
                <a16:creationId xmlns:a16="http://schemas.microsoft.com/office/drawing/2014/main" id="{9FC0C9EB-5228-3982-E1EC-96826314D1D4}"/>
              </a:ext>
            </a:extLst>
          </p:cNvPr>
          <p:cNvSpPr txBox="1"/>
          <p:nvPr/>
        </p:nvSpPr>
        <p:spPr>
          <a:xfrm>
            <a:off x="276226" y="1657352"/>
            <a:ext cx="10847299" cy="2923877"/>
          </a:xfrm>
          <a:prstGeom prst="rect">
            <a:avLst/>
          </a:prstGeom>
          <a:noFill/>
        </p:spPr>
        <p:txBody>
          <a:bodyPr wrap="square">
            <a:spAutoFit/>
          </a:bodyPr>
          <a:lstStyle/>
          <a:p>
            <a:pPr marR="0" lvl="0" fontAlgn="auto">
              <a:spcAft>
                <a:spcPts val="0"/>
              </a:spcAft>
              <a:buClr>
                <a:schemeClr val="dk1"/>
              </a:buClr>
              <a:buSzPts val="2400"/>
              <a:tabLst/>
              <a:defRPr/>
            </a:pPr>
            <a:r>
              <a:rPr lang="en-US" sz="2400" b="1" u="sng" dirty="0">
                <a:solidFill>
                  <a:schemeClr val="bg2">
                    <a:lumMod val="10000"/>
                  </a:schemeClr>
                </a:solidFill>
                <a:sym typeface="Calibri"/>
              </a:rPr>
              <a:t>Delivery Method: </a:t>
            </a:r>
          </a:p>
          <a:p>
            <a:pPr marL="742938" lvl="1" indent="-285750">
              <a:lnSpc>
                <a:spcPct val="100000"/>
              </a:lnSpc>
              <a:spcBef>
                <a:spcPts val="0"/>
              </a:spcBef>
              <a:buClr>
                <a:schemeClr val="dk1"/>
              </a:buClr>
              <a:buSzPts val="2400"/>
              <a:buFont typeface="Arial" panose="020B0604020202020204" pitchFamily="34" charset="0"/>
              <a:buChar char="•"/>
            </a:pPr>
            <a:r>
              <a:rPr lang="en-US" sz="2400" dirty="0">
                <a:solidFill>
                  <a:schemeClr val="bg2">
                    <a:lumMod val="10000"/>
                  </a:schemeClr>
                </a:solidFill>
              </a:rPr>
              <a:t>Individual, face to face, video, or phone</a:t>
            </a:r>
          </a:p>
          <a:p>
            <a:pPr marL="742938" lvl="1" indent="-285750">
              <a:lnSpc>
                <a:spcPct val="100000"/>
              </a:lnSpc>
              <a:spcBef>
                <a:spcPts val="0"/>
              </a:spcBef>
              <a:buClr>
                <a:schemeClr val="dk1"/>
              </a:buClr>
              <a:buSzPts val="2400"/>
              <a:buFont typeface="Arial" panose="020B0604020202020204" pitchFamily="34" charset="0"/>
              <a:buChar char="•"/>
            </a:pPr>
            <a:r>
              <a:rPr lang="en-US" sz="2400" dirty="0">
                <a:solidFill>
                  <a:schemeClr val="bg2">
                    <a:lumMod val="10000"/>
                  </a:schemeClr>
                </a:solidFill>
              </a:rPr>
              <a:t>One per patient per day</a:t>
            </a:r>
          </a:p>
          <a:p>
            <a:pPr marL="694249" lvl="1" indent="-237061">
              <a:lnSpc>
                <a:spcPct val="100000"/>
              </a:lnSpc>
              <a:spcBef>
                <a:spcPts val="0"/>
              </a:spcBef>
              <a:buClr>
                <a:schemeClr val="dk1"/>
              </a:buClr>
              <a:buSzPts val="2400"/>
            </a:pPr>
            <a:endParaRPr lang="en-US" sz="2400" b="1" dirty="0">
              <a:solidFill>
                <a:schemeClr val="bg2">
                  <a:lumMod val="10000"/>
                </a:schemeClr>
              </a:solidFill>
            </a:endParaRPr>
          </a:p>
          <a:p>
            <a:pPr marL="742938" lvl="1" indent="-285750">
              <a:lnSpc>
                <a:spcPct val="100000"/>
              </a:lnSpc>
              <a:spcBef>
                <a:spcPts val="0"/>
              </a:spcBef>
              <a:buClr>
                <a:schemeClr val="dk1"/>
              </a:buClr>
              <a:buSzPts val="2400"/>
              <a:buFont typeface="Arial" panose="020B0604020202020204" pitchFamily="34" charset="0"/>
              <a:buChar char="•"/>
            </a:pPr>
            <a:endParaRPr lang="en-US" dirty="0">
              <a:solidFill>
                <a:schemeClr val="bg2">
                  <a:lumMod val="10000"/>
                </a:schemeClr>
              </a:solidFill>
            </a:endParaRPr>
          </a:p>
          <a:p>
            <a:pPr>
              <a:buClr>
                <a:schemeClr val="dk1"/>
              </a:buClr>
              <a:buSzPts val="2400"/>
            </a:pPr>
            <a:r>
              <a:rPr lang="en-US" sz="2400" b="1" u="sng" dirty="0">
                <a:solidFill>
                  <a:schemeClr val="bg2">
                    <a:lumMod val="10000"/>
                  </a:schemeClr>
                </a:solidFill>
              </a:rPr>
              <a:t>Who Can Bill? </a:t>
            </a:r>
            <a:endParaRPr lang="en-US" sz="2400" dirty="0">
              <a:solidFill>
                <a:schemeClr val="bg2">
                  <a:lumMod val="10000"/>
                </a:schemeClr>
              </a:solidFill>
            </a:endParaRPr>
          </a:p>
          <a:p>
            <a:pPr marL="742938" lvl="1" indent="-285750">
              <a:buClr>
                <a:schemeClr val="dk1"/>
              </a:buClr>
              <a:buSzPts val="2400"/>
              <a:buFont typeface="Arial" panose="020B0604020202020204" pitchFamily="34" charset="0"/>
              <a:buChar char="•"/>
            </a:pPr>
            <a:r>
              <a:rPr lang="en-US" sz="2400" dirty="0">
                <a:solidFill>
                  <a:schemeClr val="bg2">
                    <a:lumMod val="10000"/>
                  </a:schemeClr>
                </a:solidFill>
              </a:rPr>
              <a:t>Any licensed care-team member and physician can bill S0257</a:t>
            </a:r>
          </a:p>
          <a:p>
            <a:pPr marL="742938" lvl="1" indent="-285750">
              <a:lnSpc>
                <a:spcPct val="100000"/>
              </a:lnSpc>
              <a:spcBef>
                <a:spcPts val="0"/>
              </a:spcBef>
              <a:buClr>
                <a:schemeClr val="dk1"/>
              </a:buClr>
              <a:buSzPts val="2400"/>
              <a:buFont typeface="Arial" panose="020B0604020202020204" pitchFamily="34" charset="0"/>
              <a:buChar char="•"/>
            </a:pPr>
            <a:endParaRPr lang="en-US" dirty="0"/>
          </a:p>
        </p:txBody>
      </p:sp>
    </p:spTree>
    <p:extLst>
      <p:ext uri="{BB962C8B-B14F-4D97-AF65-F5344CB8AC3E}">
        <p14:creationId xmlns:p14="http://schemas.microsoft.com/office/powerpoint/2010/main" val="251155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8D81-B60A-A5CB-8400-ED838C2051B0}"/>
              </a:ext>
            </a:extLst>
          </p:cNvPr>
          <p:cNvSpPr>
            <a:spLocks noGrp="1"/>
          </p:cNvSpPr>
          <p:nvPr>
            <p:ph type="title"/>
          </p:nvPr>
        </p:nvSpPr>
        <p:spPr>
          <a:xfrm>
            <a:off x="238125" y="136525"/>
            <a:ext cx="10515600" cy="785594"/>
          </a:xfrm>
        </p:spPr>
        <p:txBody>
          <a:bodyPr/>
          <a:lstStyle/>
          <a:p>
            <a:r>
              <a:rPr lang="en" sz="4000" b="1" dirty="0">
                <a:latin typeface="Calibri"/>
                <a:ea typeface="Calibri"/>
                <a:cs typeface="Calibri"/>
                <a:sym typeface="Calibri"/>
              </a:rPr>
              <a:t>98966, 98967, 98968 - Phone Service Codes </a:t>
            </a:r>
            <a:endParaRPr lang="en-US" sz="3200" dirty="0"/>
          </a:p>
        </p:txBody>
      </p:sp>
      <p:sp>
        <p:nvSpPr>
          <p:cNvPr id="4" name="Slide Number Placeholder 3">
            <a:extLst>
              <a:ext uri="{FF2B5EF4-FFF2-40B4-BE49-F238E27FC236}">
                <a16:creationId xmlns:a16="http://schemas.microsoft.com/office/drawing/2014/main" id="{20C8EC74-1CBA-2CC2-C03C-145A4760951C}"/>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21</a:t>
            </a:fld>
            <a:endParaRPr lang="en-US"/>
          </a:p>
        </p:txBody>
      </p:sp>
      <p:sp>
        <p:nvSpPr>
          <p:cNvPr id="6" name="TextBox 5">
            <a:extLst>
              <a:ext uri="{FF2B5EF4-FFF2-40B4-BE49-F238E27FC236}">
                <a16:creationId xmlns:a16="http://schemas.microsoft.com/office/drawing/2014/main" id="{8E5E7E55-6ED0-DD2B-BDB0-7902048C2A9F}"/>
              </a:ext>
            </a:extLst>
          </p:cNvPr>
          <p:cNvSpPr txBox="1"/>
          <p:nvPr/>
        </p:nvSpPr>
        <p:spPr>
          <a:xfrm>
            <a:off x="238125" y="922120"/>
            <a:ext cx="11686020" cy="5663089"/>
          </a:xfrm>
          <a:prstGeom prst="rect">
            <a:avLst/>
          </a:prstGeom>
          <a:noFill/>
        </p:spPr>
        <p:txBody>
          <a:bodyPr wrap="square">
            <a:spAutoFit/>
          </a:bodyPr>
          <a:lstStyle/>
          <a:p>
            <a:pPr indent="0">
              <a:lnSpc>
                <a:spcPct val="100000"/>
              </a:lnSpc>
              <a:spcBef>
                <a:spcPts val="0"/>
              </a:spcBef>
              <a:buClr>
                <a:schemeClr val="dk1"/>
              </a:buClr>
              <a:buSzPts val="2400"/>
              <a:buFontTx/>
              <a:buNone/>
              <a:defRPr/>
            </a:pPr>
            <a:r>
              <a:rPr lang="en-US" sz="1900" b="1" u="sng" dirty="0">
                <a:solidFill>
                  <a:schemeClr val="bg2">
                    <a:lumMod val="10000"/>
                  </a:schemeClr>
                </a:solidFill>
                <a:sym typeface="Calibri"/>
              </a:rPr>
              <a:t>Description: </a:t>
            </a:r>
          </a:p>
          <a:p>
            <a:pPr indent="0">
              <a:spcBef>
                <a:spcPts val="0"/>
              </a:spcBef>
              <a:buClr>
                <a:schemeClr val="dk1"/>
              </a:buClr>
              <a:buSzPts val="2400"/>
              <a:buNone/>
              <a:defRPr/>
            </a:pPr>
            <a:r>
              <a:rPr lang="en-US" sz="1900" dirty="0">
                <a:solidFill>
                  <a:schemeClr val="bg2">
                    <a:lumMod val="10000"/>
                  </a:schemeClr>
                </a:solidFill>
              </a:rPr>
              <a:t>Telephone assessment and management services provided by a qualified health care professional</a:t>
            </a:r>
          </a:p>
          <a:p>
            <a:pPr lvl="1" indent="-342900">
              <a:buClr>
                <a:schemeClr val="dk1"/>
              </a:buClr>
              <a:buSzPts val="2400"/>
              <a:buFont typeface="Arial" panose="020B0604020202020204" pitchFamily="34" charset="0"/>
              <a:buChar char="•"/>
              <a:defRPr/>
            </a:pPr>
            <a:r>
              <a:rPr lang="en-US" sz="1900" dirty="0">
                <a:solidFill>
                  <a:schemeClr val="bg2">
                    <a:lumMod val="10000"/>
                  </a:schemeClr>
                </a:solidFill>
              </a:rPr>
              <a:t>98966 for 5-10 minutes  </a:t>
            </a:r>
          </a:p>
          <a:p>
            <a:pPr lvl="1" indent="-342900">
              <a:buClr>
                <a:schemeClr val="dk1"/>
              </a:buClr>
              <a:buSzPts val="2400"/>
              <a:buFont typeface="Arial" panose="020B0604020202020204" pitchFamily="34" charset="0"/>
              <a:buChar char="•"/>
              <a:defRPr/>
            </a:pPr>
            <a:r>
              <a:rPr lang="en-US" sz="1900" dirty="0">
                <a:solidFill>
                  <a:schemeClr val="bg2">
                    <a:lumMod val="10000"/>
                  </a:schemeClr>
                </a:solidFill>
              </a:rPr>
              <a:t>98967 for 11-20 minutes</a:t>
            </a:r>
          </a:p>
          <a:p>
            <a:pPr lvl="1" indent="-342900">
              <a:buClr>
                <a:schemeClr val="dk1"/>
              </a:buClr>
              <a:buSzPts val="2400"/>
              <a:buFont typeface="Arial" panose="020B0604020202020204" pitchFamily="34" charset="0"/>
              <a:buChar char="•"/>
              <a:defRPr/>
            </a:pPr>
            <a:r>
              <a:rPr lang="en-US" sz="1900" dirty="0">
                <a:solidFill>
                  <a:schemeClr val="bg2">
                    <a:lumMod val="10000"/>
                  </a:schemeClr>
                </a:solidFill>
              </a:rPr>
              <a:t>98968 for 21-30 minutes</a:t>
            </a:r>
          </a:p>
          <a:p>
            <a:pPr marL="0" marR="0" lvl="1" indent="0" fontAlgn="auto">
              <a:lnSpc>
                <a:spcPct val="100000"/>
              </a:lnSpc>
              <a:spcBef>
                <a:spcPts val="0"/>
              </a:spcBef>
              <a:spcAft>
                <a:spcPts val="0"/>
              </a:spcAft>
              <a:buClr>
                <a:schemeClr val="dk1"/>
              </a:buClr>
              <a:buSzPts val="2400"/>
              <a:buFontTx/>
              <a:buNone/>
              <a:tabLst/>
              <a:defRPr/>
            </a:pPr>
            <a:endParaRPr lang="en-US" sz="1900" dirty="0">
              <a:solidFill>
                <a:schemeClr val="bg2">
                  <a:lumMod val="10000"/>
                </a:schemeClr>
              </a:solidFill>
            </a:endParaRPr>
          </a:p>
          <a:p>
            <a:pPr marL="0" indent="0">
              <a:buNone/>
            </a:pPr>
            <a:r>
              <a:rPr lang="en-US" sz="1900" b="1" u="sng" dirty="0">
                <a:solidFill>
                  <a:schemeClr val="bg2">
                    <a:lumMod val="10000"/>
                  </a:schemeClr>
                </a:solidFill>
              </a:rPr>
              <a:t>Delivery Method</a:t>
            </a:r>
            <a:r>
              <a:rPr lang="en-US" sz="1900" b="1" dirty="0">
                <a:solidFill>
                  <a:schemeClr val="bg2">
                    <a:lumMod val="10000"/>
                  </a:schemeClr>
                </a:solidFill>
              </a:rPr>
              <a:t>: </a:t>
            </a:r>
          </a:p>
          <a:p>
            <a:pPr marL="285738" indent="-285750">
              <a:buClr>
                <a:schemeClr val="dk1"/>
              </a:buClr>
              <a:buSzPts val="2400"/>
              <a:buFont typeface="Arial" panose="020B0604020202020204" pitchFamily="34" charset="0"/>
              <a:buChar char="•"/>
            </a:pPr>
            <a:r>
              <a:rPr lang="en-US" sz="1900" dirty="0">
                <a:solidFill>
                  <a:schemeClr val="bg2">
                    <a:lumMod val="10000"/>
                  </a:schemeClr>
                </a:solidFill>
              </a:rPr>
              <a:t>Telephone or Video</a:t>
            </a:r>
          </a:p>
          <a:p>
            <a:pPr marL="285738" indent="-285750">
              <a:buClr>
                <a:schemeClr val="dk1"/>
              </a:buClr>
              <a:buSzPts val="2400"/>
              <a:buFont typeface="Arial" panose="020B0604020202020204" pitchFamily="34" charset="0"/>
              <a:buChar char="•"/>
            </a:pPr>
            <a:r>
              <a:rPr lang="en-US" sz="1900" dirty="0">
                <a:solidFill>
                  <a:schemeClr val="bg2">
                    <a:lumMod val="10000"/>
                  </a:schemeClr>
                </a:solidFill>
              </a:rPr>
              <a:t>One per patient per day</a:t>
            </a:r>
          </a:p>
          <a:p>
            <a:pPr marL="285738" indent="-285750">
              <a:buClr>
                <a:schemeClr val="dk1"/>
              </a:buClr>
              <a:buSzPts val="2400"/>
              <a:buFont typeface="Arial" panose="020B0604020202020204" pitchFamily="34" charset="0"/>
              <a:buChar char="•"/>
            </a:pPr>
            <a:r>
              <a:rPr lang="en-US" sz="1900" dirty="0">
                <a:solidFill>
                  <a:schemeClr val="bg2">
                    <a:lumMod val="10000"/>
                  </a:schemeClr>
                </a:solidFill>
              </a:rPr>
              <a:t>Member liability if patient does not have the care management benefit</a:t>
            </a:r>
          </a:p>
          <a:p>
            <a:pPr marL="285738" indent="-285750">
              <a:buClr>
                <a:schemeClr val="dk1"/>
              </a:buClr>
              <a:buSzPts val="2400"/>
              <a:buFont typeface="Arial" panose="020B0604020202020204" pitchFamily="34" charset="0"/>
              <a:buChar char="•"/>
            </a:pPr>
            <a:r>
              <a:rPr lang="en-US" sz="1900" dirty="0">
                <a:solidFill>
                  <a:schemeClr val="bg2">
                    <a:lumMod val="10000"/>
                  </a:schemeClr>
                </a:solidFill>
              </a:rPr>
              <a:t>2P Modifier – Payable when contact is made with patient to discuss care management and patient declines services (Specific to BCBSM PPO, MA and BCNA Claims)</a:t>
            </a:r>
          </a:p>
          <a:p>
            <a:pPr marL="0" marR="0" lvl="1" indent="0" fontAlgn="auto">
              <a:lnSpc>
                <a:spcPct val="100000"/>
              </a:lnSpc>
              <a:spcBef>
                <a:spcPts val="0"/>
              </a:spcBef>
              <a:spcAft>
                <a:spcPts val="0"/>
              </a:spcAft>
              <a:buClr>
                <a:schemeClr val="dk1"/>
              </a:buClr>
              <a:buSzPts val="2400"/>
              <a:buFontTx/>
              <a:buNone/>
              <a:tabLst/>
              <a:defRPr/>
            </a:pPr>
            <a:endParaRPr lang="en-US" sz="1900" dirty="0">
              <a:solidFill>
                <a:schemeClr val="bg2">
                  <a:lumMod val="10000"/>
                </a:schemeClr>
              </a:solidFill>
            </a:endParaRPr>
          </a:p>
          <a:p>
            <a:pPr marR="0" lvl="0" fontAlgn="auto">
              <a:lnSpc>
                <a:spcPct val="100000"/>
              </a:lnSpc>
              <a:spcAft>
                <a:spcPts val="0"/>
              </a:spcAft>
              <a:buClr>
                <a:schemeClr val="dk1"/>
              </a:buClr>
              <a:buSzPts val="2400"/>
              <a:tabLst/>
              <a:defRPr/>
            </a:pPr>
            <a:r>
              <a:rPr lang="en-US" sz="1900" b="1" u="sng" dirty="0">
                <a:solidFill>
                  <a:schemeClr val="bg2">
                    <a:lumMod val="10000"/>
                  </a:schemeClr>
                </a:solidFill>
                <a:sym typeface="Calibri"/>
              </a:rPr>
              <a:t>Who Can Bill? </a:t>
            </a:r>
          </a:p>
          <a:p>
            <a:pPr marL="342900" lvl="1" indent="-342900">
              <a:buClr>
                <a:schemeClr val="dk1"/>
              </a:buClr>
              <a:buSzPts val="2400"/>
              <a:buFont typeface="Arial" panose="020B0604020202020204" pitchFamily="34" charset="0"/>
              <a:buChar char="•"/>
              <a:defRPr/>
            </a:pPr>
            <a:r>
              <a:rPr lang="en-US" sz="1900" dirty="0">
                <a:solidFill>
                  <a:schemeClr val="bg2">
                    <a:lumMod val="10000"/>
                  </a:schemeClr>
                </a:solidFill>
              </a:rPr>
              <a:t>Any licensed or unlicensed care-team member</a:t>
            </a:r>
            <a:endParaRPr lang="en-US" sz="1900" dirty="0">
              <a:solidFill>
                <a:schemeClr val="bg2">
                  <a:lumMod val="10000"/>
                </a:schemeClr>
              </a:solidFill>
              <a:latin typeface="Calibri" panose="020F0502020204030204"/>
            </a:endParaRPr>
          </a:p>
          <a:p>
            <a:pPr marL="0" marR="0" lvl="1" indent="0" fontAlgn="auto">
              <a:lnSpc>
                <a:spcPct val="100000"/>
              </a:lnSpc>
              <a:spcBef>
                <a:spcPts val="0"/>
              </a:spcBef>
              <a:spcAft>
                <a:spcPts val="0"/>
              </a:spcAft>
              <a:buClr>
                <a:schemeClr val="dk1"/>
              </a:buClr>
              <a:buSzPts val="2400"/>
              <a:buFontTx/>
              <a:buNone/>
              <a:tabLst/>
              <a:defRPr/>
            </a:pPr>
            <a:endParaRPr lang="en-US" sz="1900" dirty="0">
              <a:solidFill>
                <a:schemeClr val="bg2">
                  <a:lumMod val="10000"/>
                </a:schemeClr>
              </a:solidFill>
            </a:endParaRPr>
          </a:p>
          <a:p>
            <a:pPr marL="0" marR="0" lvl="1" indent="0" fontAlgn="auto">
              <a:lnSpc>
                <a:spcPct val="100000"/>
              </a:lnSpc>
              <a:spcBef>
                <a:spcPts val="0"/>
              </a:spcBef>
              <a:spcAft>
                <a:spcPts val="0"/>
              </a:spcAft>
              <a:buClr>
                <a:schemeClr val="dk1"/>
              </a:buClr>
              <a:buSzPts val="2400"/>
              <a:buFontTx/>
              <a:buNone/>
              <a:tabLst/>
              <a:defRPr/>
            </a:pPr>
            <a:endParaRPr lang="en-US" sz="2000" dirty="0"/>
          </a:p>
          <a:p>
            <a:pPr marL="0" marR="0" lvl="1" indent="0" fontAlgn="auto">
              <a:lnSpc>
                <a:spcPct val="100000"/>
              </a:lnSpc>
              <a:spcBef>
                <a:spcPts val="0"/>
              </a:spcBef>
              <a:spcAft>
                <a:spcPts val="0"/>
              </a:spcAft>
              <a:buClr>
                <a:schemeClr val="dk1"/>
              </a:buClr>
              <a:buSzPts val="2400"/>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757660"/>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8D81-B60A-A5CB-8400-ED838C2051B0}"/>
              </a:ext>
            </a:extLst>
          </p:cNvPr>
          <p:cNvSpPr>
            <a:spLocks noGrp="1"/>
          </p:cNvSpPr>
          <p:nvPr>
            <p:ph type="title"/>
          </p:nvPr>
        </p:nvSpPr>
        <p:spPr>
          <a:xfrm>
            <a:off x="238125" y="136525"/>
            <a:ext cx="10515600" cy="785594"/>
          </a:xfrm>
        </p:spPr>
        <p:txBody>
          <a:bodyPr>
            <a:normAutofit/>
          </a:bodyPr>
          <a:lstStyle/>
          <a:p>
            <a:r>
              <a:rPr lang="en" sz="4000" b="1" dirty="0">
                <a:latin typeface="Calibri"/>
                <a:ea typeface="Calibri"/>
                <a:cs typeface="Calibri"/>
                <a:sym typeface="Calibri"/>
              </a:rPr>
              <a:t>99487, 99489 - Care Coordination Codes</a:t>
            </a:r>
            <a:endParaRPr lang="en-US" sz="3200" dirty="0"/>
          </a:p>
        </p:txBody>
      </p:sp>
      <p:sp>
        <p:nvSpPr>
          <p:cNvPr id="4" name="Slide Number Placeholder 3">
            <a:extLst>
              <a:ext uri="{FF2B5EF4-FFF2-40B4-BE49-F238E27FC236}">
                <a16:creationId xmlns:a16="http://schemas.microsoft.com/office/drawing/2014/main" id="{20C8EC74-1CBA-2CC2-C03C-145A4760951C}"/>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22</a:t>
            </a:fld>
            <a:endParaRPr lang="en-US"/>
          </a:p>
        </p:txBody>
      </p:sp>
      <p:sp>
        <p:nvSpPr>
          <p:cNvPr id="6" name="TextBox 5">
            <a:extLst>
              <a:ext uri="{FF2B5EF4-FFF2-40B4-BE49-F238E27FC236}">
                <a16:creationId xmlns:a16="http://schemas.microsoft.com/office/drawing/2014/main" id="{8E5E7E55-6ED0-DD2B-BDB0-7902048C2A9F}"/>
              </a:ext>
            </a:extLst>
          </p:cNvPr>
          <p:cNvSpPr txBox="1"/>
          <p:nvPr/>
        </p:nvSpPr>
        <p:spPr>
          <a:xfrm>
            <a:off x="113731" y="806791"/>
            <a:ext cx="11840144" cy="6432530"/>
          </a:xfrm>
          <a:prstGeom prst="rect">
            <a:avLst/>
          </a:prstGeom>
          <a:noFill/>
        </p:spPr>
        <p:txBody>
          <a:bodyPr wrap="square">
            <a:spAutoFit/>
          </a:bodyPr>
          <a:lstStyle/>
          <a:p>
            <a:pPr marL="0" marR="0" lvl="0" indent="0" fontAlgn="auto">
              <a:spcAft>
                <a:spcPts val="0"/>
              </a:spcAft>
              <a:buClr>
                <a:schemeClr val="dk1"/>
              </a:buClr>
              <a:buSzPts val="2400"/>
              <a:buFont typeface="Arial" panose="020B0604020202020204" pitchFamily="34" charset="0"/>
              <a:buNone/>
              <a:tabLst/>
              <a:defRPr/>
            </a:pPr>
            <a:r>
              <a:rPr lang="en-US" b="1" u="sng" dirty="0">
                <a:solidFill>
                  <a:schemeClr val="bg2">
                    <a:lumMod val="10000"/>
                  </a:schemeClr>
                </a:solidFill>
                <a:sym typeface="Calibri"/>
              </a:rPr>
              <a:t>Description: </a:t>
            </a:r>
          </a:p>
          <a:p>
            <a:pPr marL="237061" indent="-228594">
              <a:buClr>
                <a:schemeClr val="dk1"/>
              </a:buClr>
              <a:buSzPts val="2400"/>
              <a:buFont typeface="Arial" panose="020B0604020202020204" pitchFamily="34" charset="0"/>
            </a:pPr>
            <a:r>
              <a:rPr lang="en-US" dirty="0">
                <a:solidFill>
                  <a:schemeClr val="bg2">
                    <a:lumMod val="10000"/>
                  </a:schemeClr>
                </a:solidFill>
              </a:rPr>
              <a:t>Time spent coordinating care on behalf of patient without patient interaction. </a:t>
            </a:r>
          </a:p>
          <a:p>
            <a:pPr marL="237061" indent="-228594">
              <a:buClr>
                <a:schemeClr val="dk1"/>
              </a:buClr>
              <a:buSzPts val="2400"/>
              <a:buFont typeface="Arial" panose="020B0604020202020204" pitchFamily="34" charset="0"/>
            </a:pPr>
            <a:endParaRPr lang="en-US" dirty="0">
              <a:solidFill>
                <a:schemeClr val="bg2">
                  <a:lumMod val="10000"/>
                </a:schemeClr>
              </a:solidFill>
            </a:endParaRPr>
          </a:p>
          <a:p>
            <a:pPr marL="294217" indent="-285750">
              <a:buClr>
                <a:schemeClr val="dk1"/>
              </a:buClr>
              <a:buSzPts val="2400"/>
              <a:buFont typeface="Arial" panose="020B0604020202020204" pitchFamily="34" charset="0"/>
              <a:buChar char="•"/>
            </a:pPr>
            <a:r>
              <a:rPr lang="en-US" b="1" dirty="0">
                <a:solidFill>
                  <a:schemeClr val="bg2">
                    <a:lumMod val="10000"/>
                  </a:schemeClr>
                </a:solidFill>
              </a:rPr>
              <a:t>99487</a:t>
            </a:r>
            <a:r>
              <a:rPr lang="en-US" dirty="0">
                <a:solidFill>
                  <a:schemeClr val="bg2">
                    <a:lumMod val="10000"/>
                  </a:schemeClr>
                </a:solidFill>
              </a:rPr>
              <a:t> for first 31 to 75 minutes of clinical staff time working on behalf of the patient with someone other than the patient or provider. </a:t>
            </a:r>
          </a:p>
          <a:p>
            <a:pPr marL="694249" lvl="1" indent="-237061">
              <a:buClr>
                <a:schemeClr val="dk1"/>
              </a:buClr>
              <a:buSzPts val="2400"/>
              <a:buFont typeface="Arial" panose="020B0604020202020204" pitchFamily="34" charset="0"/>
            </a:pPr>
            <a:r>
              <a:rPr lang="en-US" i="1" dirty="0">
                <a:solidFill>
                  <a:schemeClr val="bg2">
                    <a:lumMod val="10000"/>
                  </a:schemeClr>
                </a:solidFill>
              </a:rPr>
              <a:t>Examples: </a:t>
            </a:r>
          </a:p>
          <a:p>
            <a:pPr marL="742938" lvl="1" indent="-285750">
              <a:buClr>
                <a:schemeClr val="dk1"/>
              </a:buClr>
              <a:buSzPts val="2400"/>
              <a:buFont typeface="Arial" panose="020B0604020202020204" pitchFamily="34" charset="0"/>
              <a:buChar char="•"/>
            </a:pPr>
            <a:r>
              <a:rPr lang="en-US" dirty="0">
                <a:solidFill>
                  <a:schemeClr val="bg2">
                    <a:lumMod val="10000"/>
                  </a:schemeClr>
                </a:solidFill>
              </a:rPr>
              <a:t>Coordinating DME for a patient; reaching out to a resource to help support a SDOH need.</a:t>
            </a:r>
          </a:p>
          <a:p>
            <a:pPr marL="742950" lvl="1" indent="-285750">
              <a:buClr>
                <a:schemeClr val="dk1"/>
              </a:buClr>
              <a:buSzPts val="2400"/>
              <a:buFont typeface="Arial" panose="020B0604020202020204" pitchFamily="34" charset="0"/>
              <a:buChar char="•"/>
              <a:defRPr/>
            </a:pPr>
            <a:r>
              <a:rPr lang="en-US" dirty="0">
                <a:solidFill>
                  <a:schemeClr val="bg2">
                    <a:lumMod val="10000"/>
                  </a:schemeClr>
                </a:solidFill>
                <a:sym typeface="Calibri"/>
              </a:rPr>
              <a:t>Conversing with patient via secure provider portal </a:t>
            </a:r>
          </a:p>
          <a:p>
            <a:pPr marL="742950" lvl="1" indent="-285750">
              <a:buClr>
                <a:schemeClr val="dk1"/>
              </a:buClr>
              <a:buSzPts val="2400"/>
              <a:buFont typeface="Arial" panose="020B0604020202020204" pitchFamily="34" charset="0"/>
              <a:buChar char="•"/>
              <a:defRPr/>
            </a:pPr>
            <a:r>
              <a:rPr lang="en-US" dirty="0">
                <a:solidFill>
                  <a:schemeClr val="bg2">
                    <a:lumMod val="10000"/>
                  </a:schemeClr>
                </a:solidFill>
                <a:sym typeface="Calibri"/>
              </a:rPr>
              <a:t>Applying for patient assistance programs </a:t>
            </a:r>
          </a:p>
          <a:p>
            <a:pPr marL="742950" lvl="1" indent="-285750">
              <a:buClr>
                <a:schemeClr val="dk1"/>
              </a:buClr>
              <a:buSzPts val="2400"/>
              <a:buFont typeface="Arial" panose="020B0604020202020204" pitchFamily="34" charset="0"/>
              <a:buChar char="•"/>
              <a:defRPr/>
            </a:pPr>
            <a:r>
              <a:rPr lang="en-US" dirty="0">
                <a:solidFill>
                  <a:schemeClr val="bg2">
                    <a:lumMod val="10000"/>
                  </a:schemeClr>
                </a:solidFill>
                <a:sym typeface="Calibri"/>
              </a:rPr>
              <a:t>Finding drug financial programs </a:t>
            </a:r>
            <a:endParaRPr lang="en-US" b="1" u="sng" dirty="0">
              <a:solidFill>
                <a:schemeClr val="bg2">
                  <a:lumMod val="10000"/>
                </a:schemeClr>
              </a:solidFill>
              <a:sym typeface="Calibri"/>
            </a:endParaRPr>
          </a:p>
          <a:p>
            <a:pPr marL="237061" indent="-228594">
              <a:buClr>
                <a:schemeClr val="dk1"/>
              </a:buClr>
              <a:buSzPts val="2400"/>
              <a:buFont typeface="Arial" panose="020B0604020202020204" pitchFamily="34" charset="0"/>
            </a:pPr>
            <a:endParaRPr lang="en-US" dirty="0">
              <a:solidFill>
                <a:schemeClr val="bg2">
                  <a:lumMod val="10000"/>
                </a:schemeClr>
              </a:solidFill>
            </a:endParaRPr>
          </a:p>
          <a:p>
            <a:pPr marL="294217" indent="-285750">
              <a:buClr>
                <a:schemeClr val="dk1"/>
              </a:buClr>
              <a:buSzPts val="2400"/>
              <a:buFont typeface="Arial" panose="020B0604020202020204" pitchFamily="34" charset="0"/>
              <a:buChar char="•"/>
            </a:pPr>
            <a:r>
              <a:rPr lang="en-US" b="1" dirty="0">
                <a:solidFill>
                  <a:schemeClr val="bg2">
                    <a:lumMod val="10000"/>
                  </a:schemeClr>
                </a:solidFill>
              </a:rPr>
              <a:t>99489</a:t>
            </a:r>
            <a:r>
              <a:rPr lang="en-US" dirty="0">
                <a:solidFill>
                  <a:schemeClr val="bg2">
                    <a:lumMod val="10000"/>
                  </a:schemeClr>
                </a:solidFill>
              </a:rPr>
              <a:t> for each additional 30 minutes after 75 minutes per calendar month.</a:t>
            </a:r>
          </a:p>
          <a:p>
            <a:pPr marL="0" marR="0" lvl="0" indent="0" fontAlgn="auto">
              <a:spcAft>
                <a:spcPts val="0"/>
              </a:spcAft>
              <a:buClr>
                <a:schemeClr val="dk1"/>
              </a:buClr>
              <a:buSzPts val="2400"/>
              <a:buFont typeface="Arial" panose="020B0604020202020204" pitchFamily="34" charset="0"/>
              <a:buNone/>
              <a:tabLst/>
              <a:defRPr/>
            </a:pPr>
            <a:endParaRPr lang="en-US" b="1" u="sng" dirty="0">
              <a:solidFill>
                <a:schemeClr val="bg2">
                  <a:lumMod val="10000"/>
                </a:schemeClr>
              </a:solidFill>
              <a:sym typeface="Calibri"/>
            </a:endParaRPr>
          </a:p>
          <a:p>
            <a:pPr marL="0" marR="0" lvl="0" indent="0" fontAlgn="auto">
              <a:spcAft>
                <a:spcPts val="0"/>
              </a:spcAft>
              <a:buClr>
                <a:schemeClr val="dk1"/>
              </a:buClr>
              <a:buSzPts val="2400"/>
              <a:buFont typeface="Arial" panose="020B0604020202020204" pitchFamily="34" charset="0"/>
              <a:buNone/>
              <a:tabLst/>
              <a:defRPr/>
            </a:pPr>
            <a:r>
              <a:rPr lang="en-US" b="1" u="sng" dirty="0">
                <a:solidFill>
                  <a:schemeClr val="bg2">
                    <a:lumMod val="10000"/>
                  </a:schemeClr>
                </a:solidFill>
                <a:sym typeface="Calibri"/>
              </a:rPr>
              <a:t>Who Can Bill? </a:t>
            </a:r>
          </a:p>
          <a:p>
            <a:pPr marL="285750" marR="0" lvl="0" indent="-285750" fontAlgn="auto">
              <a:spcAft>
                <a:spcPts val="0"/>
              </a:spcAft>
              <a:buClr>
                <a:schemeClr val="dk1"/>
              </a:buClr>
              <a:buSzPts val="2400"/>
              <a:buFont typeface="Arial" panose="020B0604020202020204" pitchFamily="34" charset="0"/>
              <a:buChar char="•"/>
              <a:tabLst/>
              <a:defRPr/>
            </a:pPr>
            <a:r>
              <a:rPr lang="en-US" dirty="0">
                <a:solidFill>
                  <a:schemeClr val="bg2">
                    <a:lumMod val="10000"/>
                  </a:schemeClr>
                </a:solidFill>
              </a:rPr>
              <a:t>Any licensed or unlicensed care-team member</a:t>
            </a:r>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endParaRPr kumimoji="0" lang="en-US" sz="16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endParaRPr>
          </a:p>
          <a:p>
            <a:pPr>
              <a:lnSpc>
                <a:spcPct val="100000"/>
              </a:lnSpc>
              <a:spcBef>
                <a:spcPts val="0"/>
              </a:spcBef>
              <a:buClr>
                <a:schemeClr val="dk1"/>
              </a:buClr>
              <a:buSzPts val="2400"/>
              <a:defRPr/>
            </a:pPr>
            <a:r>
              <a:rPr lang="en-US" b="1" u="sng" dirty="0">
                <a:solidFill>
                  <a:schemeClr val="bg2">
                    <a:lumMod val="10000"/>
                  </a:schemeClr>
                </a:solidFill>
              </a:rPr>
              <a:t>Delivery Method</a:t>
            </a:r>
          </a:p>
          <a:p>
            <a:pPr marL="285750" indent="-285750">
              <a:lnSpc>
                <a:spcPct val="100000"/>
              </a:lnSpc>
              <a:spcBef>
                <a:spcPts val="0"/>
              </a:spcBef>
              <a:buClr>
                <a:schemeClr val="dk1"/>
              </a:buClr>
              <a:buSzPts val="2400"/>
              <a:buFont typeface="Arial" panose="020B0604020202020204" pitchFamily="34" charset="0"/>
              <a:buChar char="•"/>
              <a:defRPr/>
            </a:pPr>
            <a:r>
              <a:rPr lang="en-US" dirty="0">
                <a:solidFill>
                  <a:schemeClr val="bg2">
                    <a:lumMod val="10000"/>
                  </a:schemeClr>
                </a:solidFill>
              </a:rPr>
              <a:t>Telephone, Video, Portal </a:t>
            </a:r>
          </a:p>
          <a:p>
            <a:pPr marL="285750" indent="-285750">
              <a:lnSpc>
                <a:spcPct val="100000"/>
              </a:lnSpc>
              <a:spcBef>
                <a:spcPts val="0"/>
              </a:spcBef>
              <a:buClr>
                <a:schemeClr val="dk1"/>
              </a:buClr>
              <a:buSzPts val="2400"/>
              <a:buFont typeface="Arial" panose="020B0604020202020204" pitchFamily="34" charset="0"/>
              <a:buChar char="•"/>
              <a:defRPr/>
            </a:pPr>
            <a:r>
              <a:rPr lang="en-US" dirty="0">
                <a:solidFill>
                  <a:schemeClr val="bg2">
                    <a:lumMod val="10000"/>
                  </a:schemeClr>
                </a:solidFill>
              </a:rPr>
              <a:t>Quantity Billing Permitted </a:t>
            </a:r>
          </a:p>
          <a:p>
            <a:pPr>
              <a:lnSpc>
                <a:spcPct val="100000"/>
              </a:lnSpc>
              <a:spcBef>
                <a:spcPts val="0"/>
              </a:spcBef>
              <a:buClr>
                <a:schemeClr val="dk1"/>
              </a:buClr>
              <a:buSzPts val="2400"/>
              <a:defRPr/>
            </a:pPr>
            <a:endParaRPr lang="en-US" b="1" u="sng" dirty="0">
              <a:solidFill>
                <a:schemeClr val="bg2">
                  <a:lumMod val="10000"/>
                </a:schemeClr>
              </a:solidFill>
            </a:endParaRPr>
          </a:p>
          <a:p>
            <a:pPr>
              <a:lnSpc>
                <a:spcPct val="100000"/>
              </a:lnSpc>
              <a:spcBef>
                <a:spcPts val="0"/>
              </a:spcBef>
              <a:buClr>
                <a:schemeClr val="dk1"/>
              </a:buClr>
              <a:buSzPts val="2400"/>
              <a:defRPr/>
            </a:pPr>
            <a:endParaRPr lang="en-US" b="1" u="sng" dirty="0">
              <a:solidFill>
                <a:schemeClr val="bg2">
                  <a:lumMod val="10000"/>
                </a:schemeClr>
              </a:solidFill>
            </a:endParaRPr>
          </a:p>
          <a:p>
            <a:pPr>
              <a:lnSpc>
                <a:spcPct val="100000"/>
              </a:lnSpc>
              <a:spcBef>
                <a:spcPts val="0"/>
              </a:spcBef>
              <a:buClr>
                <a:schemeClr val="dk1"/>
              </a:buClr>
              <a:buSzPts val="2400"/>
              <a:defRPr/>
            </a:pPr>
            <a:endParaRPr lang="en-US" b="1" u="sng" dirty="0"/>
          </a:p>
          <a:p>
            <a:pPr>
              <a:lnSpc>
                <a:spcPct val="100000"/>
              </a:lnSpc>
              <a:spcBef>
                <a:spcPts val="0"/>
              </a:spcBef>
              <a:buClr>
                <a:schemeClr val="dk1"/>
              </a:buClr>
              <a:buSzPts val="2400"/>
              <a:defRPr/>
            </a:pPr>
            <a:endParaRPr lang="en-US" b="1" u="sng" dirty="0"/>
          </a:p>
        </p:txBody>
      </p:sp>
    </p:spTree>
    <p:extLst>
      <p:ext uri="{BB962C8B-B14F-4D97-AF65-F5344CB8AC3E}">
        <p14:creationId xmlns:p14="http://schemas.microsoft.com/office/powerpoint/2010/main" val="71418734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6EEA-4A71-B190-5F88-83E634B5DCE0}"/>
              </a:ext>
            </a:extLst>
          </p:cNvPr>
          <p:cNvSpPr>
            <a:spLocks noGrp="1"/>
          </p:cNvSpPr>
          <p:nvPr>
            <p:ph type="title"/>
          </p:nvPr>
        </p:nvSpPr>
        <p:spPr>
          <a:xfrm>
            <a:off x="262848" y="136525"/>
            <a:ext cx="10515600" cy="744484"/>
          </a:xfrm>
        </p:spPr>
        <p:txBody>
          <a:bodyPr/>
          <a:lstStyle/>
          <a:p>
            <a:r>
              <a:rPr lang="en" sz="4000" b="1" dirty="0">
                <a:latin typeface="Calibri"/>
                <a:ea typeface="Calibri"/>
                <a:cs typeface="Calibri"/>
                <a:sym typeface="Calibri"/>
              </a:rPr>
              <a:t>Provider/APP: G9007 Team Conference</a:t>
            </a:r>
            <a:endParaRPr lang="en-US" sz="3200" dirty="0"/>
          </a:p>
        </p:txBody>
      </p:sp>
      <p:sp>
        <p:nvSpPr>
          <p:cNvPr id="3" name="Content Placeholder 2">
            <a:extLst>
              <a:ext uri="{FF2B5EF4-FFF2-40B4-BE49-F238E27FC236}">
                <a16:creationId xmlns:a16="http://schemas.microsoft.com/office/drawing/2014/main" id="{49EBE11A-4452-3503-A71E-CED4BC7CA81B}"/>
              </a:ext>
            </a:extLst>
          </p:cNvPr>
          <p:cNvSpPr>
            <a:spLocks noGrp="1"/>
          </p:cNvSpPr>
          <p:nvPr>
            <p:ph idx="1"/>
          </p:nvPr>
        </p:nvSpPr>
        <p:spPr>
          <a:xfrm>
            <a:off x="262847" y="983144"/>
            <a:ext cx="11562707" cy="4724930"/>
          </a:xfrm>
        </p:spPr>
        <p:txBody>
          <a:bodyPr>
            <a:normAutofit/>
          </a:bodyPr>
          <a:lstStyle/>
          <a:p>
            <a:pPr marL="0" marR="0" lvl="0" indent="0" fontAlgn="auto">
              <a:spcAft>
                <a:spcPts val="0"/>
              </a:spcAft>
              <a:buClr>
                <a:srgbClr val="003865"/>
              </a:buClr>
              <a:buSzPts val="2800"/>
              <a:buNone/>
              <a:tabLst/>
              <a:defRPr/>
            </a:pPr>
            <a:r>
              <a:rPr lang="en-US" sz="2400" b="1" u="sng" dirty="0">
                <a:solidFill>
                  <a:schemeClr val="bg2">
                    <a:lumMod val="10000"/>
                  </a:schemeClr>
                </a:solidFill>
                <a:sym typeface="Calibri"/>
              </a:rPr>
              <a:t>Description: </a:t>
            </a:r>
          </a:p>
          <a:p>
            <a:pPr marL="8467" indent="0">
              <a:buClr>
                <a:schemeClr val="dk1"/>
              </a:buClr>
              <a:buSzPts val="2100"/>
              <a:buNone/>
            </a:pPr>
            <a:r>
              <a:rPr lang="en-US" sz="2400" dirty="0">
                <a:solidFill>
                  <a:schemeClr val="bg2">
                    <a:lumMod val="10000"/>
                  </a:schemeClr>
                </a:solidFill>
              </a:rPr>
              <a:t>A discussion between the managing provider and one or more care-team members addressing details related to individualized care plan and goal achievement</a:t>
            </a:r>
          </a:p>
          <a:p>
            <a:pPr marL="8467" indent="0">
              <a:buClr>
                <a:schemeClr val="dk1"/>
              </a:buClr>
              <a:buSzPts val="2100"/>
              <a:buNone/>
            </a:pPr>
            <a:endParaRPr lang="en-US" sz="2400" b="1" dirty="0">
              <a:solidFill>
                <a:schemeClr val="bg2">
                  <a:lumMod val="10000"/>
                </a:schemeClr>
              </a:solidFill>
            </a:endParaRPr>
          </a:p>
          <a:p>
            <a:pPr marL="0" marR="0" lvl="0" indent="0" fontAlgn="auto">
              <a:spcAft>
                <a:spcPts val="0"/>
              </a:spcAft>
              <a:buClr>
                <a:schemeClr val="dk1"/>
              </a:buClr>
              <a:buSzPts val="2400"/>
              <a:buFont typeface="Arial" panose="020B0604020202020204" pitchFamily="34" charset="0"/>
              <a:buNone/>
              <a:tabLst/>
              <a:defRPr/>
            </a:pPr>
            <a:r>
              <a:rPr lang="en-US" sz="2400" b="1" u="sng" dirty="0">
                <a:solidFill>
                  <a:schemeClr val="bg2">
                    <a:lumMod val="10000"/>
                  </a:schemeClr>
                </a:solidFill>
                <a:sym typeface="Calibri"/>
              </a:rPr>
              <a:t>Who Can Bill? </a:t>
            </a:r>
            <a:endParaRPr lang="en-US" sz="2400" b="1" dirty="0">
              <a:solidFill>
                <a:schemeClr val="bg2">
                  <a:lumMod val="10000"/>
                </a:schemeClr>
              </a:solidFill>
            </a:endParaRPr>
          </a:p>
          <a:p>
            <a:pPr marL="808567" lvl="1" indent="-342900">
              <a:buClr>
                <a:schemeClr val="dk1"/>
              </a:buClr>
              <a:buSzPts val="2100"/>
            </a:pPr>
            <a:r>
              <a:rPr lang="en-US" dirty="0">
                <a:solidFill>
                  <a:schemeClr val="bg2">
                    <a:lumMod val="10000"/>
                  </a:schemeClr>
                </a:solidFill>
              </a:rPr>
              <a:t>Physician </a:t>
            </a:r>
          </a:p>
          <a:p>
            <a:pPr marL="0" indent="0">
              <a:buNone/>
            </a:pPr>
            <a:endParaRPr lang="en-US" sz="2400" b="1" u="sng" dirty="0">
              <a:solidFill>
                <a:schemeClr val="bg2">
                  <a:lumMod val="10000"/>
                </a:schemeClr>
              </a:solidFill>
            </a:endParaRPr>
          </a:p>
          <a:p>
            <a:pPr marL="0" indent="0">
              <a:buNone/>
            </a:pPr>
            <a:r>
              <a:rPr lang="en-US" sz="2400" b="1" u="sng" dirty="0">
                <a:solidFill>
                  <a:schemeClr val="bg2">
                    <a:lumMod val="10000"/>
                  </a:schemeClr>
                </a:solidFill>
              </a:rPr>
              <a:t>Delivery Method</a:t>
            </a:r>
            <a:r>
              <a:rPr lang="en-US" sz="2400" b="1" dirty="0">
                <a:solidFill>
                  <a:schemeClr val="bg2">
                    <a:lumMod val="10000"/>
                  </a:schemeClr>
                </a:solidFill>
              </a:rPr>
              <a:t>: </a:t>
            </a:r>
          </a:p>
          <a:p>
            <a:pPr marL="694249" lvl="1" indent="-237061">
              <a:lnSpc>
                <a:spcPct val="100000"/>
              </a:lnSpc>
              <a:spcBef>
                <a:spcPts val="0"/>
              </a:spcBef>
              <a:buClr>
                <a:schemeClr val="dk1"/>
              </a:buClr>
              <a:buSzPts val="2400"/>
            </a:pPr>
            <a:r>
              <a:rPr lang="en-US" dirty="0">
                <a:solidFill>
                  <a:schemeClr val="bg2">
                    <a:lumMod val="10000"/>
                  </a:schemeClr>
                </a:solidFill>
              </a:rPr>
              <a:t>Telephone or Video</a:t>
            </a:r>
          </a:p>
          <a:p>
            <a:pPr marL="694249" lvl="1" indent="-237061">
              <a:lnSpc>
                <a:spcPct val="100000"/>
              </a:lnSpc>
              <a:spcBef>
                <a:spcPts val="0"/>
              </a:spcBef>
              <a:buClr>
                <a:schemeClr val="dk1"/>
              </a:buClr>
              <a:buSzPts val="2400"/>
            </a:pPr>
            <a:r>
              <a:rPr lang="en-US" dirty="0">
                <a:solidFill>
                  <a:schemeClr val="bg2">
                    <a:lumMod val="10000"/>
                  </a:schemeClr>
                </a:solidFill>
              </a:rPr>
              <a:t>One per patient per day</a:t>
            </a:r>
          </a:p>
          <a:p>
            <a:pPr marL="0" indent="0">
              <a:lnSpc>
                <a:spcPct val="100000"/>
              </a:lnSpc>
              <a:spcBef>
                <a:spcPts val="0"/>
              </a:spcBef>
              <a:buClr>
                <a:schemeClr val="dk1"/>
              </a:buClr>
              <a:buSzPts val="2400"/>
              <a:buNone/>
            </a:pPr>
            <a:endParaRPr lang="en-US" sz="2400" b="1" dirty="0"/>
          </a:p>
          <a:p>
            <a:pPr marL="8467" indent="0">
              <a:buClr>
                <a:schemeClr val="dk1"/>
              </a:buClr>
              <a:buSzPts val="2100"/>
              <a:buNone/>
            </a:pPr>
            <a:endParaRPr lang="en-US" sz="2000" b="1" dirty="0"/>
          </a:p>
        </p:txBody>
      </p:sp>
      <p:sp>
        <p:nvSpPr>
          <p:cNvPr id="4" name="Slide Number Placeholder 3">
            <a:extLst>
              <a:ext uri="{FF2B5EF4-FFF2-40B4-BE49-F238E27FC236}">
                <a16:creationId xmlns:a16="http://schemas.microsoft.com/office/drawing/2014/main" id="{33F7E6B0-8048-4405-45F2-2B1EBB66E009}"/>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23</a:t>
            </a:fld>
            <a:endParaRPr lang="en-US"/>
          </a:p>
        </p:txBody>
      </p:sp>
    </p:spTree>
    <p:extLst>
      <p:ext uri="{BB962C8B-B14F-4D97-AF65-F5344CB8AC3E}">
        <p14:creationId xmlns:p14="http://schemas.microsoft.com/office/powerpoint/2010/main" val="2891392789"/>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8D81-B60A-A5CB-8400-ED838C2051B0}"/>
              </a:ext>
            </a:extLst>
          </p:cNvPr>
          <p:cNvSpPr>
            <a:spLocks noGrp="1"/>
          </p:cNvSpPr>
          <p:nvPr>
            <p:ph type="title"/>
          </p:nvPr>
        </p:nvSpPr>
        <p:spPr>
          <a:xfrm>
            <a:off x="119062" y="259091"/>
            <a:ext cx="11953875" cy="785594"/>
          </a:xfrm>
        </p:spPr>
        <p:txBody>
          <a:bodyPr>
            <a:noAutofit/>
          </a:bodyPr>
          <a:lstStyle/>
          <a:p>
            <a:r>
              <a:rPr lang="en" b="1" dirty="0">
                <a:latin typeface="Calibri"/>
                <a:ea typeface="Calibri"/>
                <a:cs typeface="Calibri"/>
                <a:sym typeface="Calibri"/>
              </a:rPr>
              <a:t>Physician Code: G9008 Physician Coordinated Care Oversight  </a:t>
            </a:r>
            <a:endParaRPr lang="en-US" dirty="0"/>
          </a:p>
        </p:txBody>
      </p:sp>
      <p:sp>
        <p:nvSpPr>
          <p:cNvPr id="4" name="Slide Number Placeholder 3">
            <a:extLst>
              <a:ext uri="{FF2B5EF4-FFF2-40B4-BE49-F238E27FC236}">
                <a16:creationId xmlns:a16="http://schemas.microsoft.com/office/drawing/2014/main" id="{20C8EC74-1CBA-2CC2-C03C-145A4760951C}"/>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24</a:t>
            </a:fld>
            <a:endParaRPr lang="en-US"/>
          </a:p>
        </p:txBody>
      </p:sp>
      <p:sp>
        <p:nvSpPr>
          <p:cNvPr id="6" name="TextBox 5">
            <a:extLst>
              <a:ext uri="{FF2B5EF4-FFF2-40B4-BE49-F238E27FC236}">
                <a16:creationId xmlns:a16="http://schemas.microsoft.com/office/drawing/2014/main" id="{8E5E7E55-6ED0-DD2B-BDB0-7902048C2A9F}"/>
              </a:ext>
            </a:extLst>
          </p:cNvPr>
          <p:cNvSpPr txBox="1"/>
          <p:nvPr/>
        </p:nvSpPr>
        <p:spPr>
          <a:xfrm>
            <a:off x="238124" y="1044685"/>
            <a:ext cx="11544869" cy="4955203"/>
          </a:xfrm>
          <a:prstGeom prst="rect">
            <a:avLst/>
          </a:prstGeom>
          <a:noFill/>
        </p:spPr>
        <p:txBody>
          <a:bodyPr wrap="square">
            <a:spAutoFit/>
          </a:bodyPr>
          <a:lstStyle/>
          <a:p>
            <a:pPr marL="237061" marR="0" lvl="0" indent="-228594" fontAlgn="auto">
              <a:lnSpc>
                <a:spcPct val="100000"/>
              </a:lnSpc>
              <a:spcBef>
                <a:spcPts val="0"/>
              </a:spcBef>
              <a:spcAft>
                <a:spcPts val="0"/>
              </a:spcAft>
              <a:buClr>
                <a:schemeClr val="dk1"/>
              </a:buClr>
              <a:buSzPts val="2100"/>
              <a:buFontTx/>
              <a:buNone/>
              <a:tabLst/>
              <a:defRPr/>
            </a:pPr>
            <a:r>
              <a:rPr lang="en-US" sz="2400" b="1" u="sng" dirty="0">
                <a:solidFill>
                  <a:schemeClr val="bg2">
                    <a:lumMod val="10000"/>
                  </a:schemeClr>
                </a:solidFill>
                <a:sym typeface="Calibri"/>
              </a:rPr>
              <a:t>Description: </a:t>
            </a:r>
          </a:p>
          <a:p>
            <a:pPr>
              <a:lnSpc>
                <a:spcPct val="100000"/>
              </a:lnSpc>
              <a:spcBef>
                <a:spcPts val="0"/>
              </a:spcBef>
              <a:buClr>
                <a:schemeClr val="dk1"/>
              </a:buClr>
              <a:buSzPts val="2400"/>
            </a:pPr>
            <a:endParaRPr lang="en-US" sz="1200" dirty="0">
              <a:solidFill>
                <a:schemeClr val="bg2">
                  <a:lumMod val="10000"/>
                </a:schemeClr>
              </a:solidFill>
            </a:endParaRPr>
          </a:p>
          <a:p>
            <a:pPr marL="237061" indent="-228594">
              <a:buClr>
                <a:schemeClr val="dk1"/>
              </a:buClr>
              <a:buSzPts val="2100"/>
            </a:pPr>
            <a:r>
              <a:rPr lang="en-US" sz="2400" dirty="0">
                <a:solidFill>
                  <a:schemeClr val="bg2">
                    <a:lumMod val="10000"/>
                  </a:schemeClr>
                </a:solidFill>
              </a:rPr>
              <a:t>Time spent coordinating care on behalf of patient </a:t>
            </a:r>
          </a:p>
          <a:p>
            <a:pPr marL="237061" indent="-228594">
              <a:buClr>
                <a:schemeClr val="dk1"/>
              </a:buClr>
              <a:buSzPts val="2100"/>
              <a:defRPr/>
            </a:pPr>
            <a:endParaRPr lang="en-US" sz="2400" dirty="0">
              <a:solidFill>
                <a:schemeClr val="bg2">
                  <a:lumMod val="10000"/>
                </a:schemeClr>
              </a:solidFill>
              <a:sym typeface="Calibri"/>
            </a:endParaRPr>
          </a:p>
          <a:p>
            <a:pPr marL="0" marR="0" lvl="0" indent="0" fontAlgn="auto">
              <a:spcAft>
                <a:spcPts val="0"/>
              </a:spcAft>
              <a:buClr>
                <a:schemeClr val="dk1"/>
              </a:buClr>
              <a:buSzPts val="2400"/>
              <a:buFont typeface="Arial" panose="020B0604020202020204" pitchFamily="34" charset="0"/>
              <a:buNone/>
              <a:tabLst/>
              <a:defRPr/>
            </a:pPr>
            <a:r>
              <a:rPr lang="en-US" sz="2400" b="1" u="sng" dirty="0">
                <a:solidFill>
                  <a:schemeClr val="bg2">
                    <a:lumMod val="10000"/>
                  </a:schemeClr>
                </a:solidFill>
                <a:sym typeface="Calibri"/>
              </a:rPr>
              <a:t>Who Can Bill? </a:t>
            </a:r>
            <a:endParaRPr lang="en-US" sz="2400" b="1" dirty="0">
              <a:solidFill>
                <a:schemeClr val="bg2">
                  <a:lumMod val="10000"/>
                </a:schemeClr>
              </a:solidFill>
            </a:endParaRPr>
          </a:p>
          <a:p>
            <a:pPr marL="351367" indent="-342900">
              <a:buClr>
                <a:schemeClr val="dk1"/>
              </a:buClr>
              <a:buSzPts val="2100"/>
              <a:buFont typeface="Arial" panose="020B0604020202020204" pitchFamily="34" charset="0"/>
              <a:buChar char="•"/>
            </a:pPr>
            <a:r>
              <a:rPr lang="en-US" sz="2400" dirty="0">
                <a:solidFill>
                  <a:schemeClr val="bg2">
                    <a:lumMod val="10000"/>
                  </a:schemeClr>
                </a:solidFill>
              </a:rPr>
              <a:t>Physician </a:t>
            </a:r>
            <a:endParaRPr lang="en-US" sz="2400" b="1" u="sng" dirty="0">
              <a:solidFill>
                <a:schemeClr val="bg2">
                  <a:lumMod val="10000"/>
                </a:schemeClr>
              </a:solidFill>
              <a:sym typeface="Calibri"/>
            </a:endParaRPr>
          </a:p>
          <a:p>
            <a:pPr marL="237061" indent="-228594">
              <a:buClr>
                <a:schemeClr val="dk1"/>
              </a:buClr>
              <a:buSzPts val="2100"/>
              <a:defRPr/>
            </a:pPr>
            <a:endParaRPr lang="en-US" sz="2400" b="1" u="sng" dirty="0">
              <a:solidFill>
                <a:schemeClr val="bg2">
                  <a:lumMod val="10000"/>
                </a:schemeClr>
              </a:solidFill>
              <a:sym typeface="Calibri"/>
            </a:endParaRPr>
          </a:p>
          <a:p>
            <a:pPr marL="237061" indent="-228594">
              <a:buClr>
                <a:schemeClr val="dk1"/>
              </a:buClr>
              <a:buSzPts val="2100"/>
              <a:defRPr/>
            </a:pPr>
            <a:r>
              <a:rPr lang="en-US" sz="2400" b="1" u="sng" dirty="0">
                <a:solidFill>
                  <a:schemeClr val="bg2">
                    <a:lumMod val="10000"/>
                  </a:schemeClr>
                </a:solidFill>
                <a:sym typeface="Calibri"/>
              </a:rPr>
              <a:t>Delivery Method:</a:t>
            </a:r>
          </a:p>
          <a:p>
            <a:pPr marL="351367" indent="-342900">
              <a:lnSpc>
                <a:spcPct val="100000"/>
              </a:lnSpc>
              <a:spcBef>
                <a:spcPts val="0"/>
              </a:spcBef>
              <a:buClr>
                <a:schemeClr val="dk1"/>
              </a:buClr>
              <a:buSzPts val="2100"/>
              <a:buFont typeface="Arial" panose="020B0604020202020204" pitchFamily="34" charset="0"/>
              <a:buChar char="•"/>
            </a:pPr>
            <a:r>
              <a:rPr lang="en-US" sz="2400" dirty="0">
                <a:solidFill>
                  <a:schemeClr val="bg2">
                    <a:lumMod val="10000"/>
                  </a:schemeClr>
                </a:solidFill>
              </a:rPr>
              <a:t>No quantity limit.</a:t>
            </a:r>
          </a:p>
          <a:p>
            <a:pPr marL="351367" indent="-342900">
              <a:lnSpc>
                <a:spcPct val="100000"/>
              </a:lnSpc>
              <a:spcBef>
                <a:spcPts val="0"/>
              </a:spcBef>
              <a:buClr>
                <a:schemeClr val="dk1"/>
              </a:buClr>
              <a:buSzPts val="2100"/>
              <a:buFont typeface="Arial" panose="020B0604020202020204" pitchFamily="34" charset="0"/>
              <a:buChar char="•"/>
            </a:pPr>
            <a:r>
              <a:rPr lang="en-US" sz="2400" dirty="0">
                <a:solidFill>
                  <a:schemeClr val="bg2">
                    <a:lumMod val="10000"/>
                  </a:schemeClr>
                </a:solidFill>
              </a:rPr>
              <a:t>May be conducted face to face, via video, or by telephone. </a:t>
            </a:r>
          </a:p>
          <a:p>
            <a:pPr marL="351367" lvl="1" indent="-342900">
              <a:lnSpc>
                <a:spcPct val="100000"/>
              </a:lnSpc>
              <a:spcBef>
                <a:spcPts val="0"/>
              </a:spcBef>
              <a:buClr>
                <a:schemeClr val="dk1"/>
              </a:buClr>
              <a:buSzPts val="2100"/>
              <a:buFont typeface="Arial" panose="020B0604020202020204" pitchFamily="34" charset="0"/>
              <a:buChar char="•"/>
            </a:pPr>
            <a:r>
              <a:rPr lang="en-US" sz="2400" dirty="0">
                <a:solidFill>
                  <a:schemeClr val="bg2">
                    <a:lumMod val="10000"/>
                  </a:schemeClr>
                </a:solidFill>
              </a:rPr>
              <a:t>This does not include email exchange or EMR messaging.</a:t>
            </a:r>
          </a:p>
          <a:p>
            <a:pPr marL="351367" indent="-342900">
              <a:lnSpc>
                <a:spcPct val="100000"/>
              </a:lnSpc>
              <a:spcBef>
                <a:spcPts val="0"/>
              </a:spcBef>
              <a:buClr>
                <a:schemeClr val="dk1"/>
              </a:buClr>
              <a:buSzPts val="2100"/>
              <a:buFont typeface="Arial" panose="020B0604020202020204" pitchFamily="34" charset="0"/>
              <a:buChar char="•"/>
            </a:pPr>
            <a:r>
              <a:rPr lang="en-US" sz="2400" dirty="0">
                <a:solidFill>
                  <a:schemeClr val="bg2">
                    <a:lumMod val="10000"/>
                  </a:schemeClr>
                </a:solidFill>
              </a:rPr>
              <a:t>Communication with paramedic, patient, other health care professionals not part of the care team when consulting about patient who is engaged in care management</a:t>
            </a:r>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79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35;p97"/>
          <p:cNvSpPr txBox="1">
            <a:spLocks/>
          </p:cNvSpPr>
          <p:nvPr/>
        </p:nvSpPr>
        <p:spPr>
          <a:xfrm>
            <a:off x="822127" y="48648"/>
            <a:ext cx="12192000" cy="1095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fontAlgn="auto">
              <a:lnSpc>
                <a:spcPct val="90000"/>
              </a:lnSpc>
              <a:spcBef>
                <a:spcPct val="0"/>
              </a:spcBef>
              <a:spcAft>
                <a:spcPts val="0"/>
              </a:spcAft>
              <a:buClr>
                <a:srgbClr val="000000"/>
              </a:buClr>
              <a:buSzPts val="6600"/>
              <a:tabLst/>
              <a:defRPr/>
            </a:pPr>
            <a:r>
              <a:rPr lang="en-US" sz="4000" b="1" dirty="0">
                <a:solidFill>
                  <a:schemeClr val="accent2"/>
                </a:solidFill>
                <a:latin typeface="+mn-lt"/>
                <a:ea typeface="+mj-ea"/>
                <a:cs typeface="+mj-cs"/>
              </a:rPr>
              <a:t>Example Patient Interaction: Codes</a:t>
            </a:r>
          </a:p>
        </p:txBody>
      </p:sp>
      <p:graphicFrame>
        <p:nvGraphicFramePr>
          <p:cNvPr id="7" name="Diagram 6"/>
          <p:cNvGraphicFramePr/>
          <p:nvPr>
            <p:extLst>
              <p:ext uri="{D42A27DB-BD31-4B8C-83A1-F6EECF244321}">
                <p14:modId xmlns:p14="http://schemas.microsoft.com/office/powerpoint/2010/main" val="756228590"/>
              </p:ext>
            </p:extLst>
          </p:nvPr>
        </p:nvGraphicFramePr>
        <p:xfrm>
          <a:off x="1096465" y="1143648"/>
          <a:ext cx="10175339" cy="478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786661" y="5619039"/>
            <a:ext cx="31344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Depending on quantity for the month</a:t>
            </a:r>
          </a:p>
        </p:txBody>
      </p:sp>
    </p:spTree>
    <p:extLst>
      <p:ext uri="{BB962C8B-B14F-4D97-AF65-F5344CB8AC3E}">
        <p14:creationId xmlns:p14="http://schemas.microsoft.com/office/powerpoint/2010/main" val="229749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9B677-CDBC-423F-B186-DDBB7BB7DF77}"/>
              </a:ext>
            </a:extLst>
          </p:cNvPr>
          <p:cNvSpPr>
            <a:spLocks noGrp="1"/>
          </p:cNvSpPr>
          <p:nvPr>
            <p:ph type="sldNum" sz="quarter" idx="4294967295"/>
          </p:nvPr>
        </p:nvSpPr>
        <p:spPr>
          <a:xfrm>
            <a:off x="11704320" y="6455664"/>
            <a:ext cx="448056"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46BBE732-03BE-46E5-A9CF-E49B0BD2E352}"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26</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8C026A-C7A9-443E-9DE6-6A74AB42065E}"/>
              </a:ext>
            </a:extLst>
          </p:cNvPr>
          <p:cNvGraphicFramePr>
            <a:graphicFrameLocks noGrp="1"/>
          </p:cNvGraphicFramePr>
          <p:nvPr>
            <p:ph idx="1"/>
            <p:extLst>
              <p:ext uri="{D42A27DB-BD31-4B8C-83A1-F6EECF244321}">
                <p14:modId xmlns:p14="http://schemas.microsoft.com/office/powerpoint/2010/main" val="3111507141"/>
              </p:ext>
            </p:extLst>
          </p:nvPr>
        </p:nvGraphicFramePr>
        <p:xfrm>
          <a:off x="632085" y="1412385"/>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57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CF11-E1EA-B729-FD14-98611E7268F5}"/>
              </a:ext>
            </a:extLst>
          </p:cNvPr>
          <p:cNvSpPr>
            <a:spLocks noGrp="1"/>
          </p:cNvSpPr>
          <p:nvPr>
            <p:ph type="ctrTitle" idx="4294967295"/>
          </p:nvPr>
        </p:nvSpPr>
        <p:spPr>
          <a:xfrm>
            <a:off x="304800" y="143855"/>
            <a:ext cx="10597662" cy="1239962"/>
          </a:xfrm>
          <a:prstGeom prst="rect">
            <a:avLst/>
          </a:prstGeom>
        </p:spPr>
        <p:txBody>
          <a:bodyPr wrap="square" anchor="b">
            <a:normAutofit/>
          </a:bodyPr>
          <a:lstStyle/>
          <a:p>
            <a:r>
              <a:rPr lang="en-US" sz="4000" b="1" dirty="0">
                <a:solidFill>
                  <a:schemeClr val="accent2"/>
                </a:solidFill>
                <a:latin typeface="+mn-lt"/>
              </a:rPr>
              <a:t>Different Payers, Different Rules! </a:t>
            </a:r>
          </a:p>
        </p:txBody>
      </p:sp>
      <p:sp>
        <p:nvSpPr>
          <p:cNvPr id="3" name="Text Placeholder 2">
            <a:extLst>
              <a:ext uri="{FF2B5EF4-FFF2-40B4-BE49-F238E27FC236}">
                <a16:creationId xmlns:a16="http://schemas.microsoft.com/office/drawing/2014/main" id="{49A7CE15-A54E-70BC-E126-22E59465AC42}"/>
              </a:ext>
            </a:extLst>
          </p:cNvPr>
          <p:cNvSpPr>
            <a:spLocks noGrp="1"/>
          </p:cNvSpPr>
          <p:nvPr>
            <p:ph type="subTitle" idx="4294967295"/>
          </p:nvPr>
        </p:nvSpPr>
        <p:spPr>
          <a:xfrm>
            <a:off x="904298" y="2071391"/>
            <a:ext cx="10244208" cy="2905152"/>
          </a:xfrm>
          <a:prstGeom prst="rect">
            <a:avLst/>
          </a:prstGeom>
        </p:spPr>
        <p:txBody>
          <a:bodyPr wrap="square" anchor="t">
            <a:normAutofit/>
          </a:bodyPr>
          <a:lstStyle/>
          <a:p>
            <a:pPr marL="0" indent="0">
              <a:buNone/>
            </a:pPr>
            <a:r>
              <a:rPr lang="en-US" sz="3200" dirty="0">
                <a:solidFill>
                  <a:schemeClr val="bg2">
                    <a:lumMod val="10000"/>
                  </a:schemeClr>
                </a:solidFill>
              </a:rPr>
              <a:t>Not all payers interrupt/pay for team-based care services the same way.  Make sure to check out the additional resources on MICMT website and/or speak directly to your internal teams for additional guidance! </a:t>
            </a:r>
          </a:p>
        </p:txBody>
      </p:sp>
    </p:spTree>
    <p:extLst>
      <p:ext uri="{BB962C8B-B14F-4D97-AF65-F5344CB8AC3E}">
        <p14:creationId xmlns:p14="http://schemas.microsoft.com/office/powerpoint/2010/main" val="356105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6199-E2A1-40FE-B2A1-C1A3B814EE0F}"/>
              </a:ext>
            </a:extLst>
          </p:cNvPr>
          <p:cNvSpPr>
            <a:spLocks noGrp="1"/>
          </p:cNvSpPr>
          <p:nvPr>
            <p:ph type="title"/>
          </p:nvPr>
        </p:nvSpPr>
        <p:spPr>
          <a:xfrm>
            <a:off x="206604" y="136525"/>
            <a:ext cx="10445685" cy="644795"/>
          </a:xfrm>
        </p:spPr>
        <p:txBody>
          <a:bodyPr>
            <a:noAutofit/>
          </a:bodyPr>
          <a:lstStyle/>
          <a:p>
            <a:r>
              <a:rPr lang="en-US" b="1" dirty="0">
                <a:latin typeface="+mn-lt"/>
              </a:rPr>
              <a:t>MICMT Billing Resources</a:t>
            </a:r>
          </a:p>
        </p:txBody>
      </p:sp>
      <p:sp>
        <p:nvSpPr>
          <p:cNvPr id="4" name="Slide Number Placeholder 3">
            <a:extLst>
              <a:ext uri="{FF2B5EF4-FFF2-40B4-BE49-F238E27FC236}">
                <a16:creationId xmlns:a16="http://schemas.microsoft.com/office/drawing/2014/main" id="{90012003-67FC-41DD-A52E-A6A652403125}"/>
              </a:ext>
            </a:extLst>
          </p:cNvPr>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BE732-03BE-46E5-A9CF-E49B0BD2E3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E35B2C6-3AB7-ECE5-1B22-5E0F4249251A}"/>
              </a:ext>
            </a:extLst>
          </p:cNvPr>
          <p:cNvPicPr>
            <a:picLocks noChangeAspect="1"/>
          </p:cNvPicPr>
          <p:nvPr/>
        </p:nvPicPr>
        <p:blipFill>
          <a:blip r:embed="rId3"/>
          <a:stretch>
            <a:fillRect/>
          </a:stretch>
        </p:blipFill>
        <p:spPr>
          <a:xfrm>
            <a:off x="1714745" y="1203459"/>
            <a:ext cx="7264462" cy="4118149"/>
          </a:xfrm>
          <a:prstGeom prst="rect">
            <a:avLst/>
          </a:prstGeom>
        </p:spPr>
      </p:pic>
      <p:sp>
        <p:nvSpPr>
          <p:cNvPr id="5" name="TextBox 4">
            <a:extLst>
              <a:ext uri="{FF2B5EF4-FFF2-40B4-BE49-F238E27FC236}">
                <a16:creationId xmlns:a16="http://schemas.microsoft.com/office/drawing/2014/main" id="{501F37FE-1FE1-42A5-88A3-FB5C3A76B9B8}"/>
              </a:ext>
            </a:extLst>
          </p:cNvPr>
          <p:cNvSpPr txBox="1"/>
          <p:nvPr/>
        </p:nvSpPr>
        <p:spPr>
          <a:xfrm>
            <a:off x="5929056" y="1527157"/>
            <a:ext cx="407866" cy="163524"/>
          </a:xfrm>
          <a:prstGeom prst="rect">
            <a:avLst/>
          </a:prstGeom>
          <a:noFill/>
          <a:ln w="28575">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12C4B5A-7FF8-E44D-49C9-9D48199F32C0}"/>
              </a:ext>
            </a:extLst>
          </p:cNvPr>
          <p:cNvSpPr txBox="1"/>
          <p:nvPr/>
        </p:nvSpPr>
        <p:spPr>
          <a:xfrm>
            <a:off x="1541095" y="5090775"/>
            <a:ext cx="8775923" cy="461665"/>
          </a:xfrm>
          <a:prstGeom prst="rect">
            <a:avLst/>
          </a:prstGeom>
          <a:noFill/>
        </p:spPr>
        <p:txBody>
          <a:bodyPr wrap="square">
            <a:spAutoFit/>
          </a:bodyPr>
          <a:lstStyle/>
          <a:p>
            <a:r>
              <a:rPr lang="en-US" sz="2400" dirty="0">
                <a:solidFill>
                  <a:schemeClr val="bg2">
                    <a:lumMod val="10000"/>
                  </a:schemeClr>
                </a:solidFill>
              </a:rPr>
              <a:t>Billing Codes,  Reference Documents, FAQs are available </a:t>
            </a:r>
            <a:r>
              <a:rPr lang="en-US" sz="2400" dirty="0">
                <a:hlinkClick r:id="rId4"/>
              </a:rPr>
              <a:t>here</a:t>
            </a:r>
            <a:r>
              <a:rPr lang="en-US" sz="2400" dirty="0"/>
              <a:t> </a:t>
            </a:r>
          </a:p>
        </p:txBody>
      </p:sp>
    </p:spTree>
    <p:extLst>
      <p:ext uri="{BB962C8B-B14F-4D97-AF65-F5344CB8AC3E}">
        <p14:creationId xmlns:p14="http://schemas.microsoft.com/office/powerpoint/2010/main" val="252268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AD10-E3DE-4F1F-9454-EBA23AF011B1}"/>
              </a:ext>
            </a:extLst>
          </p:cNvPr>
          <p:cNvSpPr>
            <a:spLocks noGrp="1"/>
          </p:cNvSpPr>
          <p:nvPr>
            <p:ph type="title"/>
          </p:nvPr>
        </p:nvSpPr>
        <p:spPr>
          <a:xfrm>
            <a:off x="77079" y="142816"/>
            <a:ext cx="10886196" cy="910180"/>
          </a:xfrm>
        </p:spPr>
        <p:txBody>
          <a:bodyPr vert="horz" lIns="91440" tIns="45720" rIns="91440" bIns="45720" rtlCol="0" anchor="ctr">
            <a:noAutofit/>
          </a:bodyPr>
          <a:lstStyle/>
          <a:p>
            <a:r>
              <a:rPr lang="en-US" sz="4000" dirty="0">
                <a:latin typeface="+mn-lt"/>
              </a:rPr>
              <a:t>Resources: Care Management Services &amp; Billing</a:t>
            </a:r>
          </a:p>
        </p:txBody>
      </p:sp>
      <p:sp>
        <p:nvSpPr>
          <p:cNvPr id="3" name="Content Placeholder 2">
            <a:extLst>
              <a:ext uri="{FF2B5EF4-FFF2-40B4-BE49-F238E27FC236}">
                <a16:creationId xmlns:a16="http://schemas.microsoft.com/office/drawing/2014/main" id="{72808097-C6BD-4226-848A-ED0AB7CA223B}"/>
              </a:ext>
            </a:extLst>
          </p:cNvPr>
          <p:cNvSpPr>
            <a:spLocks noGrp="1"/>
          </p:cNvSpPr>
          <p:nvPr>
            <p:ph sz="half" idx="1"/>
          </p:nvPr>
        </p:nvSpPr>
        <p:spPr>
          <a:xfrm>
            <a:off x="609718" y="1141802"/>
            <a:ext cx="11503513" cy="4611726"/>
          </a:xfrm>
        </p:spPr>
        <p:txBody>
          <a:bodyPr vert="horz" lIns="91440" tIns="45720" rIns="91440" bIns="45720" rtlCol="0" anchor="t">
            <a:normAutofit/>
          </a:bodyPr>
          <a:lstStyle/>
          <a:p>
            <a:pPr marL="0" fontAlgn="base">
              <a:spcBef>
                <a:spcPts val="1000"/>
              </a:spcBef>
              <a:spcAft>
                <a:spcPts val="0"/>
              </a:spcAft>
            </a:pPr>
            <a:r>
              <a:rPr lang="en-US" sz="2000" b="0" i="0" u="sng" strike="noStrike" dirty="0">
                <a:effectLst/>
                <a:hlinkClick r:id="rId2"/>
              </a:rPr>
              <a:t>Michigan Institute for Care Management and Transformation</a:t>
            </a:r>
            <a:endParaRPr lang="en-US" sz="2000" b="0" i="0" u="sng" strike="noStrike" dirty="0">
              <a:effectLst/>
            </a:endParaRPr>
          </a:p>
          <a:p>
            <a:pPr marL="0" fontAlgn="base">
              <a:spcBef>
                <a:spcPts val="1000"/>
              </a:spcBef>
              <a:spcAft>
                <a:spcPts val="0"/>
              </a:spcAft>
            </a:pPr>
            <a:endParaRPr lang="en-US" sz="2000" b="0" i="0" u="none" strike="noStrike" dirty="0">
              <a:effectLst/>
            </a:endParaRPr>
          </a:p>
          <a:p>
            <a:pPr marL="0" fontAlgn="base">
              <a:spcBef>
                <a:spcPts val="1000"/>
              </a:spcBef>
              <a:spcAft>
                <a:spcPts val="0"/>
              </a:spcAft>
            </a:pPr>
            <a:r>
              <a:rPr lang="en-US" sz="2000" b="1" i="0" u="none" strike="noStrike" dirty="0">
                <a:solidFill>
                  <a:schemeClr val="bg2">
                    <a:lumMod val="10000"/>
                  </a:schemeClr>
                </a:solidFill>
                <a:effectLst/>
              </a:rPr>
              <a:t>BCBSM/BCN/BCNA </a:t>
            </a:r>
          </a:p>
          <a:p>
            <a:pPr marL="742950" lvl="1" fontAlgn="base"/>
            <a:r>
              <a:rPr lang="en-US" sz="2000" u="sng" dirty="0">
                <a:solidFill>
                  <a:schemeClr val="accent1">
                    <a:lumMod val="75000"/>
                  </a:schemeClr>
                </a:solidFill>
                <a:hlinkClick r:id="rId3">
                  <a:extLst>
                    <a:ext uri="{A12FA001-AC4F-418D-AE19-62706E023703}">
                      <ahyp:hlinkClr xmlns:ahyp="http://schemas.microsoft.com/office/drawing/2018/hyperlinkcolor" val="tx"/>
                    </a:ext>
                  </a:extLst>
                </a:hlinkClick>
              </a:rPr>
              <a:t> PDCM Billing Guidelines (Commercial, BCN, BCNA &amp; Medicare Plus Blue PPO) </a:t>
            </a:r>
            <a:endParaRPr lang="en-US" sz="2000" u="sng" dirty="0">
              <a:solidFill>
                <a:schemeClr val="accent1">
                  <a:lumMod val="75000"/>
                </a:schemeClr>
              </a:solidFill>
            </a:endParaRPr>
          </a:p>
          <a:p>
            <a:pPr marL="857250" lvl="1" fontAlgn="base">
              <a:spcBef>
                <a:spcPts val="1000"/>
              </a:spcBef>
              <a:spcAft>
                <a:spcPts val="0"/>
              </a:spcAft>
            </a:pPr>
            <a:r>
              <a:rPr lang="en-US" sz="2000" b="0" i="0" u="sng" strike="noStrike" dirty="0">
                <a:effectLst/>
                <a:hlinkClick r:id="rId4"/>
              </a:rPr>
              <a:t>Groups not Participating in PDCM </a:t>
            </a:r>
            <a:endParaRPr lang="en-US" sz="2000" dirty="0"/>
          </a:p>
          <a:p>
            <a:pPr marL="857250" lvl="1" fontAlgn="base">
              <a:spcBef>
                <a:spcPts val="1000"/>
              </a:spcBef>
              <a:spcAft>
                <a:spcPts val="0"/>
              </a:spcAft>
            </a:pPr>
            <a:r>
              <a:rPr lang="en-US" sz="2000" b="0" dirty="0">
                <a:effectLst/>
                <a:hlinkClick r:id="rId5"/>
              </a:rPr>
              <a:t>Multi-Payer Table: BCBSM/BCN/Priority Health </a:t>
            </a:r>
            <a:endParaRPr lang="en-US" sz="2000" b="0" dirty="0">
              <a:effectLst/>
            </a:endParaRPr>
          </a:p>
          <a:p>
            <a:pPr marL="857250" lvl="1" fontAlgn="base">
              <a:spcBef>
                <a:spcPts val="1000"/>
              </a:spcBef>
              <a:spcAft>
                <a:spcPts val="0"/>
              </a:spcAft>
            </a:pPr>
            <a:r>
              <a:rPr lang="en-US" sz="2000" dirty="0">
                <a:hlinkClick r:id="rId6"/>
              </a:rPr>
              <a:t>BCN/BCNA PDCM FAQ’s</a:t>
            </a:r>
            <a:endParaRPr lang="en-US" sz="2000" dirty="0"/>
          </a:p>
          <a:p>
            <a:pPr marL="628650" lvl="1" indent="0" fontAlgn="base">
              <a:spcBef>
                <a:spcPts val="1000"/>
              </a:spcBef>
              <a:spcAft>
                <a:spcPts val="0"/>
              </a:spcAft>
              <a:buNone/>
            </a:pPr>
            <a:endParaRPr lang="en-US" sz="2000" b="0" dirty="0">
              <a:effectLst/>
            </a:endParaRPr>
          </a:p>
          <a:p>
            <a:pPr fontAlgn="base">
              <a:spcBef>
                <a:spcPts val="1000"/>
              </a:spcBef>
              <a:spcAft>
                <a:spcPts val="0"/>
              </a:spcAft>
            </a:pPr>
            <a:r>
              <a:rPr lang="en-US" sz="2000" b="1" i="0" u="none" strike="noStrike" dirty="0">
                <a:solidFill>
                  <a:schemeClr val="bg2">
                    <a:lumMod val="10000"/>
                  </a:schemeClr>
                </a:solidFill>
                <a:effectLst/>
              </a:rPr>
              <a:t>Centers for Medicare &amp; Medicaid</a:t>
            </a:r>
          </a:p>
          <a:p>
            <a:pPr marL="742950" lvl="1" fontAlgn="base">
              <a:spcBef>
                <a:spcPts val="500"/>
              </a:spcBef>
              <a:spcAft>
                <a:spcPts val="0"/>
              </a:spcAft>
            </a:pPr>
            <a:r>
              <a:rPr lang="en-US" sz="2000" b="0" i="0" u="sng" strike="noStrike" dirty="0">
                <a:effectLst/>
                <a:hlinkClick r:id="rId7"/>
              </a:rPr>
              <a:t>Chronic Care Management</a:t>
            </a:r>
            <a:r>
              <a:rPr lang="en-US" sz="2000" b="0" i="0" u="sng" strike="noStrike" dirty="0">
                <a:effectLst/>
              </a:rPr>
              <a:t> </a:t>
            </a:r>
          </a:p>
          <a:p>
            <a:pPr marL="742950" lvl="1" fontAlgn="base">
              <a:spcBef>
                <a:spcPts val="500"/>
              </a:spcBef>
              <a:spcAft>
                <a:spcPts val="0"/>
              </a:spcAft>
            </a:pPr>
            <a:r>
              <a:rPr lang="en-US" sz="2000" b="0" i="0" u="sng" strike="noStrike" dirty="0">
                <a:effectLst/>
                <a:hlinkClick r:id="rId8"/>
              </a:rPr>
              <a:t>Behavioral Health Integration </a:t>
            </a:r>
            <a:endParaRPr lang="en-US" sz="2000" b="0" i="0" u="none" strike="noStrike" dirty="0">
              <a:effectLst/>
            </a:endParaRPr>
          </a:p>
          <a:p>
            <a:endParaRPr lang="en-US" sz="1100" dirty="0"/>
          </a:p>
        </p:txBody>
      </p:sp>
    </p:spTree>
    <p:extLst>
      <p:ext uri="{BB962C8B-B14F-4D97-AF65-F5344CB8AC3E}">
        <p14:creationId xmlns:p14="http://schemas.microsoft.com/office/powerpoint/2010/main" val="409945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E8E0-BE18-48A5-BEA7-72F9E8703B8B}"/>
              </a:ext>
            </a:extLst>
          </p:cNvPr>
          <p:cNvSpPr>
            <a:spLocks noGrp="1"/>
          </p:cNvSpPr>
          <p:nvPr>
            <p:ph type="title"/>
          </p:nvPr>
        </p:nvSpPr>
        <p:spPr>
          <a:xfrm>
            <a:off x="304800" y="225349"/>
            <a:ext cx="10515600" cy="843288"/>
          </a:xfrm>
        </p:spPr>
        <p:txBody>
          <a:bodyPr>
            <a:normAutofit/>
          </a:bodyPr>
          <a:lstStyle/>
          <a:p>
            <a:r>
              <a:rPr lang="en-US" sz="4000" b="1" dirty="0">
                <a:latin typeface="+mn-lt"/>
              </a:rPr>
              <a:t>Team-Based Care - What Does it Take?</a:t>
            </a:r>
          </a:p>
        </p:txBody>
      </p:sp>
      <p:sp>
        <p:nvSpPr>
          <p:cNvPr id="3" name="Content Placeholder 2">
            <a:extLst>
              <a:ext uri="{FF2B5EF4-FFF2-40B4-BE49-F238E27FC236}">
                <a16:creationId xmlns:a16="http://schemas.microsoft.com/office/drawing/2014/main" id="{9132A9C4-912F-4032-BD99-76717F8DAA11}"/>
              </a:ext>
            </a:extLst>
          </p:cNvPr>
          <p:cNvSpPr>
            <a:spLocks noGrp="1"/>
          </p:cNvSpPr>
          <p:nvPr>
            <p:ph idx="1"/>
          </p:nvPr>
        </p:nvSpPr>
        <p:spPr>
          <a:xfrm>
            <a:off x="445008" y="1395857"/>
            <a:ext cx="10515600" cy="3789984"/>
          </a:xfrm>
        </p:spPr>
        <p:txBody>
          <a:bodyPr>
            <a:normAutofit/>
          </a:bodyPr>
          <a:lstStyle/>
          <a:p>
            <a:r>
              <a:rPr lang="en-US" dirty="0">
                <a:solidFill>
                  <a:schemeClr val="bg2">
                    <a:lumMod val="10000"/>
                  </a:schemeClr>
                </a:solidFill>
              </a:rPr>
              <a:t>Holistic, person-focused and family-centered approach to health including behavioral, social and physical aspects</a:t>
            </a:r>
          </a:p>
          <a:p>
            <a:r>
              <a:rPr lang="en-US" dirty="0">
                <a:solidFill>
                  <a:schemeClr val="bg2">
                    <a:lumMod val="10000"/>
                  </a:schemeClr>
                </a:solidFill>
              </a:rPr>
              <a:t>Care coordination across settings and organizations</a:t>
            </a:r>
          </a:p>
          <a:p>
            <a:r>
              <a:rPr lang="en-US" dirty="0">
                <a:solidFill>
                  <a:schemeClr val="bg2">
                    <a:lumMod val="10000"/>
                  </a:schemeClr>
                </a:solidFill>
              </a:rPr>
              <a:t>A common set of quality outcome metrics</a:t>
            </a:r>
          </a:p>
          <a:p>
            <a:r>
              <a:rPr lang="en-US" dirty="0">
                <a:solidFill>
                  <a:schemeClr val="bg2">
                    <a:lumMod val="10000"/>
                  </a:schemeClr>
                </a:solidFill>
              </a:rPr>
              <a:t>Reimbursement for care management services, care coordination</a:t>
            </a:r>
          </a:p>
          <a:p>
            <a:pPr lvl="1"/>
            <a:r>
              <a:rPr lang="en-US" dirty="0">
                <a:solidFill>
                  <a:schemeClr val="bg2">
                    <a:lumMod val="10000"/>
                  </a:schemeClr>
                </a:solidFill>
              </a:rPr>
              <a:t>Shift from fee-for-service to value-based reimbursement</a:t>
            </a:r>
          </a:p>
          <a:p>
            <a:pPr lvl="1"/>
            <a:r>
              <a:rPr lang="en-US" dirty="0">
                <a:solidFill>
                  <a:schemeClr val="bg2">
                    <a:lumMod val="10000"/>
                  </a:schemeClr>
                </a:solidFill>
              </a:rPr>
              <a:t>Billing the encounters contributes to successful value-based reimbursement</a:t>
            </a:r>
          </a:p>
        </p:txBody>
      </p:sp>
      <p:sp>
        <p:nvSpPr>
          <p:cNvPr id="4" name="Slide Number Placeholder 3">
            <a:extLst>
              <a:ext uri="{FF2B5EF4-FFF2-40B4-BE49-F238E27FC236}">
                <a16:creationId xmlns:a16="http://schemas.microsoft.com/office/drawing/2014/main" id="{E2427240-F9AC-4052-A8E0-9E9EE6C4C8F5}"/>
              </a:ext>
            </a:extLst>
          </p:cNvPr>
          <p:cNvSpPr>
            <a:spLocks noGrp="1"/>
          </p:cNvSpPr>
          <p:nvPr>
            <p:ph type="sldNum" sz="quarter" idx="4294967295"/>
          </p:nvPr>
        </p:nvSpPr>
        <p:spPr>
          <a:xfrm>
            <a:off x="9448800"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46BBE732-03BE-46E5-A9CF-E49B0BD2E352}" type="slidenum">
              <a:rPr kumimoji="0" lang="en-US" b="0" i="0" u="none" strike="noStrike" kern="1200" cap="none" spc="0" normalizeH="0" baseline="0" noProof="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3</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685770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B128-1E14-4C84-9ABB-965409FA3BCA}"/>
              </a:ext>
            </a:extLst>
          </p:cNvPr>
          <p:cNvSpPr>
            <a:spLocks noGrp="1"/>
          </p:cNvSpPr>
          <p:nvPr>
            <p:ph type="title"/>
          </p:nvPr>
        </p:nvSpPr>
        <p:spPr>
          <a:xfrm>
            <a:off x="152400" y="199769"/>
            <a:ext cx="10515600" cy="733681"/>
          </a:xfrm>
        </p:spPr>
        <p:txBody>
          <a:bodyPr/>
          <a:lstStyle/>
          <a:p>
            <a:r>
              <a:rPr lang="en-US" sz="4000" dirty="0">
                <a:latin typeface="+mn-lt"/>
              </a:rPr>
              <a:t>Additional Training Opportunities</a:t>
            </a:r>
          </a:p>
        </p:txBody>
      </p:sp>
      <p:sp>
        <p:nvSpPr>
          <p:cNvPr id="5" name="Slide Number Placeholder 4">
            <a:extLst>
              <a:ext uri="{FF2B5EF4-FFF2-40B4-BE49-F238E27FC236}">
                <a16:creationId xmlns:a16="http://schemas.microsoft.com/office/drawing/2014/main" id="{D2ABD4C4-745E-48AA-AE07-AEBE20D21997}"/>
              </a:ext>
            </a:extLst>
          </p:cNvPr>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BE732-03BE-46E5-A9CF-E49B0BD2E3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863D4FA-F991-4D9C-AB7A-4CCB3D01229D}"/>
              </a:ext>
            </a:extLst>
          </p:cNvPr>
          <p:cNvSpPr txBox="1"/>
          <p:nvPr/>
        </p:nvSpPr>
        <p:spPr>
          <a:xfrm>
            <a:off x="570835" y="1290336"/>
            <a:ext cx="11050329" cy="3606115"/>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tabLst/>
              <a:defRPr/>
            </a:pPr>
            <a:r>
              <a:rPr kumimoji="0" lang="en-US" sz="2000" b="1"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2"/>
              </a:rPr>
              <a:t>Patient Engagement Training</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learn how to use evidence based motivational interviewing and self-management support skills to engage with patients. This training is reimbursable to your affiliated Physician Organization. </a:t>
            </a:r>
          </a:p>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hlinkClick r:id="rId3"/>
              </a:rPr>
              <a:t> Foundational Care Management Codes &amp; Billing Opportunities</a:t>
            </a:r>
            <a:r>
              <a:rPr lang="en-US" sz="2000" b="1" dirty="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Builds upon team-based care focusing on reimbursement for care management services for BCBSM and Priority Health </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1000"/>
              </a:spcBef>
              <a:spcAft>
                <a:spcPts val="0"/>
              </a:spcAft>
              <a:buClrTx/>
              <a:buSzTx/>
              <a:tabLst/>
              <a:defRPr/>
            </a:pPr>
            <a:r>
              <a:rPr kumimoji="0" lang="en-US" sz="2000" b="1"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4"/>
              </a:rPr>
              <a:t>General MICMT Webinar Series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participate in multiple monthly webinars on various topics. </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MICMT webinars are free of charge and recorded/posted to the </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5"/>
              </a:rPr>
              <a:t>MICMT website</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Feel free to send MICMT your ideas at </a:t>
            </a:r>
            <a:r>
              <a:rPr kumimoji="0" lang="en-US" sz="1600" b="1" i="0" u="none" strike="noStrike" kern="1200" cap="none" spc="0" normalizeH="0" baseline="0" noProof="0" dirty="0">
                <a:ln>
                  <a:noFill/>
                </a:ln>
                <a:solidFill>
                  <a:srgbClr val="1F497D"/>
                </a:solidFill>
                <a:effectLst/>
                <a:uLnTx/>
                <a:uFillTx/>
                <a:latin typeface="Quattrocento Sans"/>
                <a:ea typeface="+mn-ea"/>
                <a:cs typeface="+mn-cs"/>
              </a:rPr>
              <a:t> </a:t>
            </a:r>
            <a:r>
              <a:rPr kumimoji="0" lang="en-US" sz="2000" b="1" i="0" u="sng" strike="noStrike" kern="1200" cap="none" spc="0" normalizeH="0" baseline="0" noProof="0" dirty="0">
                <a:ln>
                  <a:noFill/>
                </a:ln>
                <a:solidFill>
                  <a:srgbClr val="1F497D"/>
                </a:solidFill>
                <a:effectLst/>
                <a:uLnTx/>
                <a:uFillTx/>
                <a:latin typeface="Quattrocento Sans"/>
                <a:ea typeface="+mn-ea"/>
                <a:cs typeface="+mn-cs"/>
                <a:hlinkClick r:id="rId6"/>
              </a:rPr>
              <a:t>https://micmt-cares.org/contact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49B8559-213B-48C9-807B-9884078C1AB6}"/>
              </a:ext>
            </a:extLst>
          </p:cNvPr>
          <p:cNvSpPr txBox="1"/>
          <p:nvPr/>
        </p:nvSpPr>
        <p:spPr>
          <a:xfrm>
            <a:off x="1151477" y="5987018"/>
            <a:ext cx="7772400" cy="369332"/>
          </a:xfrm>
          <a:prstGeom prst="rect">
            <a:avLst/>
          </a:prstGeom>
          <a:noFill/>
        </p:spPr>
        <p:txBody>
          <a:bodyPr wrap="square">
            <a:spAutoFit/>
          </a:bodyPr>
          <a:lstStyle/>
          <a:p>
            <a:pPr marL="52375" marR="0" lvl="0" indent="-347663"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 additional information on the </a:t>
            </a:r>
            <a:r>
              <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7"/>
              </a:rPr>
              <a:t>Training Framework</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and </a:t>
            </a:r>
            <a:r>
              <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4"/>
              </a:rPr>
              <a:t>Training Opportunities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7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FE28-9951-332E-3F8C-9815D4F4F763}"/>
              </a:ext>
            </a:extLst>
          </p:cNvPr>
          <p:cNvSpPr>
            <a:spLocks noGrp="1"/>
          </p:cNvSpPr>
          <p:nvPr>
            <p:ph type="title" idx="4294967295"/>
          </p:nvPr>
        </p:nvSpPr>
        <p:spPr>
          <a:xfrm>
            <a:off x="300037" y="240962"/>
            <a:ext cx="11591925" cy="1325563"/>
          </a:xfrm>
          <a:prstGeom prst="rect">
            <a:avLst/>
          </a:prstGeom>
        </p:spPr>
        <p:txBody>
          <a:bodyPr/>
          <a:lstStyle/>
          <a:p>
            <a:r>
              <a:rPr lang="en-US" sz="4000" b="1" dirty="0">
                <a:solidFill>
                  <a:schemeClr val="accent2"/>
                </a:solidFill>
                <a:latin typeface="+mn-lt"/>
              </a:rPr>
              <a:t>Provider Delivered Care Management (PDCM)</a:t>
            </a:r>
            <a:endParaRPr lang="en-US" sz="4800" b="1" dirty="0"/>
          </a:p>
        </p:txBody>
      </p:sp>
      <p:sp>
        <p:nvSpPr>
          <p:cNvPr id="3" name="Text Placeholder 2">
            <a:extLst>
              <a:ext uri="{FF2B5EF4-FFF2-40B4-BE49-F238E27FC236}">
                <a16:creationId xmlns:a16="http://schemas.microsoft.com/office/drawing/2014/main" id="{D31D1D1D-22F8-BE5A-C56A-C78E553DADFB}"/>
              </a:ext>
            </a:extLst>
          </p:cNvPr>
          <p:cNvSpPr>
            <a:spLocks noGrp="1"/>
          </p:cNvSpPr>
          <p:nvPr>
            <p:ph type="body" idx="4294967295"/>
          </p:nvPr>
        </p:nvSpPr>
        <p:spPr>
          <a:xfrm>
            <a:off x="127045" y="1034514"/>
            <a:ext cx="5157788" cy="712787"/>
          </a:xfrm>
          <a:prstGeom prst="rect">
            <a:avLst/>
          </a:prstGeom>
        </p:spPr>
        <p:txBody>
          <a:bodyPr/>
          <a:lstStyle/>
          <a:p>
            <a:pPr marL="0" indent="0">
              <a:buNone/>
            </a:pPr>
            <a:r>
              <a:rPr lang="en-US" sz="3200" b="1" u="sng" dirty="0">
                <a:solidFill>
                  <a:schemeClr val="bg2">
                    <a:lumMod val="10000"/>
                  </a:schemeClr>
                </a:solidFill>
              </a:rPr>
              <a:t> GOAL</a:t>
            </a:r>
            <a:r>
              <a:rPr lang="en-US" sz="3200" dirty="0">
                <a:solidFill>
                  <a:schemeClr val="bg2">
                    <a:lumMod val="10000"/>
                  </a:schemeClr>
                </a:solidFill>
                <a:effectLst>
                  <a:outerShdw blurRad="38100" dist="38100" dir="2700000" algn="tl">
                    <a:srgbClr val="000000">
                      <a:alpha val="43137"/>
                    </a:srgbClr>
                  </a:outerShdw>
                </a:effectLst>
              </a:rPr>
              <a:t> </a:t>
            </a:r>
          </a:p>
        </p:txBody>
      </p:sp>
      <p:sp>
        <p:nvSpPr>
          <p:cNvPr id="4" name="Text Placeholder 3">
            <a:extLst>
              <a:ext uri="{FF2B5EF4-FFF2-40B4-BE49-F238E27FC236}">
                <a16:creationId xmlns:a16="http://schemas.microsoft.com/office/drawing/2014/main" id="{759A81EA-DF2B-7DBB-E73F-FB729760777C}"/>
              </a:ext>
            </a:extLst>
          </p:cNvPr>
          <p:cNvSpPr>
            <a:spLocks noGrp="1"/>
          </p:cNvSpPr>
          <p:nvPr>
            <p:ph type="body" idx="4294967295"/>
          </p:nvPr>
        </p:nvSpPr>
        <p:spPr>
          <a:xfrm>
            <a:off x="361738" y="1671751"/>
            <a:ext cx="11530223" cy="1848299"/>
          </a:xfrm>
          <a:prstGeom prst="rect">
            <a:avLst/>
          </a:prstGeom>
        </p:spPr>
        <p:txBody>
          <a:bodyPr/>
          <a:lstStyle/>
          <a:p>
            <a:pPr marL="0" indent="0">
              <a:buNone/>
            </a:pPr>
            <a:r>
              <a:rPr lang="en-US" dirty="0">
                <a:solidFill>
                  <a:schemeClr val="bg2">
                    <a:lumMod val="10000"/>
                  </a:schemeClr>
                </a:solidFill>
              </a:rPr>
              <a:t>To provide patient education, care coordination and other support services by health care teams working collaboratively with patients and their physicians  </a:t>
            </a:r>
          </a:p>
        </p:txBody>
      </p:sp>
      <p:sp>
        <p:nvSpPr>
          <p:cNvPr id="5" name="Text Placeholder 4">
            <a:extLst>
              <a:ext uri="{FF2B5EF4-FFF2-40B4-BE49-F238E27FC236}">
                <a16:creationId xmlns:a16="http://schemas.microsoft.com/office/drawing/2014/main" id="{179CD55C-CBC6-82EE-6D7E-E4256F5A8AAB}"/>
              </a:ext>
            </a:extLst>
          </p:cNvPr>
          <p:cNvSpPr>
            <a:spLocks noGrp="1"/>
          </p:cNvSpPr>
          <p:nvPr>
            <p:ph type="body" idx="4294967295"/>
          </p:nvPr>
        </p:nvSpPr>
        <p:spPr>
          <a:xfrm>
            <a:off x="127045" y="3126587"/>
            <a:ext cx="4849812" cy="525462"/>
          </a:xfrm>
          <a:prstGeom prst="rect">
            <a:avLst/>
          </a:prstGeom>
        </p:spPr>
        <p:txBody>
          <a:bodyPr/>
          <a:lstStyle/>
          <a:p>
            <a:pPr marL="0" indent="0">
              <a:buNone/>
            </a:pPr>
            <a:r>
              <a:rPr lang="en-US" sz="3200" b="1" u="sng" dirty="0">
                <a:solidFill>
                  <a:schemeClr val="bg2">
                    <a:lumMod val="10000"/>
                  </a:schemeClr>
                </a:solidFill>
              </a:rPr>
              <a:t>OBJECTIVE</a:t>
            </a:r>
            <a:endParaRPr lang="en-US" b="1" u="sng" dirty="0">
              <a:solidFill>
                <a:schemeClr val="bg2">
                  <a:lumMod val="10000"/>
                </a:schemeClr>
              </a:solidFill>
            </a:endParaRPr>
          </a:p>
        </p:txBody>
      </p:sp>
      <p:sp>
        <p:nvSpPr>
          <p:cNvPr id="6" name="Text Placeholder 5">
            <a:extLst>
              <a:ext uri="{FF2B5EF4-FFF2-40B4-BE49-F238E27FC236}">
                <a16:creationId xmlns:a16="http://schemas.microsoft.com/office/drawing/2014/main" id="{7BB447D2-4F84-A6C9-35AA-CDE26E206139}"/>
              </a:ext>
            </a:extLst>
          </p:cNvPr>
          <p:cNvSpPr>
            <a:spLocks noGrp="1"/>
          </p:cNvSpPr>
          <p:nvPr>
            <p:ph type="body" idx="4294967295"/>
          </p:nvPr>
        </p:nvSpPr>
        <p:spPr>
          <a:xfrm>
            <a:off x="361738" y="3800893"/>
            <a:ext cx="11591365" cy="1848299"/>
          </a:xfrm>
          <a:prstGeom prst="rect">
            <a:avLst/>
          </a:prstGeom>
        </p:spPr>
        <p:txBody>
          <a:bodyPr/>
          <a:lstStyle/>
          <a:p>
            <a:pPr marL="0" indent="0">
              <a:buNone/>
            </a:pPr>
            <a:r>
              <a:rPr lang="en-US" dirty="0">
                <a:solidFill>
                  <a:schemeClr val="bg2">
                    <a:lumMod val="10000"/>
                  </a:schemeClr>
                </a:solidFill>
              </a:rPr>
              <a:t>To help patients with chronic conditions or multiple on-going health needs receive effective and efficient care, leading to better outcomes and lower cost for patients </a:t>
            </a:r>
          </a:p>
        </p:txBody>
      </p:sp>
    </p:spTree>
    <p:extLst>
      <p:ext uri="{BB962C8B-B14F-4D97-AF65-F5344CB8AC3E}">
        <p14:creationId xmlns:p14="http://schemas.microsoft.com/office/powerpoint/2010/main" val="39795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F324-C38A-F308-7516-B00C506766DA}"/>
              </a:ext>
            </a:extLst>
          </p:cNvPr>
          <p:cNvSpPr>
            <a:spLocks noGrp="1"/>
          </p:cNvSpPr>
          <p:nvPr>
            <p:ph type="title"/>
          </p:nvPr>
        </p:nvSpPr>
        <p:spPr>
          <a:xfrm>
            <a:off x="291935" y="234497"/>
            <a:ext cx="10515600" cy="1325563"/>
          </a:xfrm>
        </p:spPr>
        <p:txBody>
          <a:bodyPr/>
          <a:lstStyle/>
          <a:p>
            <a:r>
              <a:rPr lang="en-US" sz="4000" dirty="0">
                <a:latin typeface="+mn-lt"/>
              </a:rPr>
              <a:t>PDCM Payment Types </a:t>
            </a:r>
          </a:p>
        </p:txBody>
      </p:sp>
      <p:graphicFrame>
        <p:nvGraphicFramePr>
          <p:cNvPr id="5" name="Content Placeholder 4">
            <a:extLst>
              <a:ext uri="{FF2B5EF4-FFF2-40B4-BE49-F238E27FC236}">
                <a16:creationId xmlns:a16="http://schemas.microsoft.com/office/drawing/2014/main" id="{C8D6D3B9-F2F8-9458-8DD8-AF59BE015180}"/>
              </a:ext>
            </a:extLst>
          </p:cNvPr>
          <p:cNvGraphicFramePr>
            <a:graphicFrameLocks noGrp="1"/>
          </p:cNvGraphicFramePr>
          <p:nvPr>
            <p:ph idx="1"/>
            <p:extLst>
              <p:ext uri="{D42A27DB-BD31-4B8C-83A1-F6EECF244321}">
                <p14:modId xmlns:p14="http://schemas.microsoft.com/office/powerpoint/2010/main" val="1022424992"/>
              </p:ext>
            </p:extLst>
          </p:nvPr>
        </p:nvGraphicFramePr>
        <p:xfrm>
          <a:off x="838200" y="1413733"/>
          <a:ext cx="10515600" cy="378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91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9B677-CDBC-423F-B186-DDBB7BB7DF77}"/>
              </a:ext>
            </a:extLst>
          </p:cNvPr>
          <p:cNvSpPr>
            <a:spLocks noGrp="1"/>
          </p:cNvSpPr>
          <p:nvPr>
            <p:ph type="sldNum" sz="quarter" idx="4294967295"/>
          </p:nvPr>
        </p:nvSpPr>
        <p:spPr>
          <a:xfrm>
            <a:off x="11704320" y="6455664"/>
            <a:ext cx="448056"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46BBE732-03BE-46E5-A9CF-E49B0BD2E352}"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6</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8C026A-C7A9-443E-9DE6-6A74AB42065E}"/>
              </a:ext>
            </a:extLst>
          </p:cNvPr>
          <p:cNvGraphicFramePr>
            <a:graphicFrameLocks noGrp="1"/>
          </p:cNvGraphicFramePr>
          <p:nvPr>
            <p:ph idx="1"/>
            <p:extLst>
              <p:ext uri="{D42A27DB-BD31-4B8C-83A1-F6EECF244321}">
                <p14:modId xmlns:p14="http://schemas.microsoft.com/office/powerpoint/2010/main" val="1863956406"/>
              </p:ext>
            </p:extLst>
          </p:nvPr>
        </p:nvGraphicFramePr>
        <p:xfrm>
          <a:off x="632085" y="1412385"/>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25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8CC0-58C7-F337-48C1-D3EEE0E02397}"/>
              </a:ext>
            </a:extLst>
          </p:cNvPr>
          <p:cNvSpPr>
            <a:spLocks noGrp="1"/>
          </p:cNvSpPr>
          <p:nvPr>
            <p:ph type="title"/>
          </p:nvPr>
        </p:nvSpPr>
        <p:spPr>
          <a:xfrm>
            <a:off x="461411" y="351128"/>
            <a:ext cx="10963507" cy="1084534"/>
          </a:xfrm>
        </p:spPr>
        <p:txBody>
          <a:bodyPr/>
          <a:lstStyle/>
          <a:p>
            <a:r>
              <a:rPr lang="en-US" sz="4000" dirty="0">
                <a:latin typeface="+mn-lt"/>
              </a:rPr>
              <a:t>Eligibility - Tips and Tools</a:t>
            </a:r>
            <a:endParaRPr lang="en-US" sz="2800" dirty="0">
              <a:latin typeface="+mn-lt"/>
            </a:endParaRPr>
          </a:p>
        </p:txBody>
      </p:sp>
      <p:graphicFrame>
        <p:nvGraphicFramePr>
          <p:cNvPr id="6" name="Content Placeholder 2">
            <a:extLst>
              <a:ext uri="{FF2B5EF4-FFF2-40B4-BE49-F238E27FC236}">
                <a16:creationId xmlns:a16="http://schemas.microsoft.com/office/drawing/2014/main" id="{91F7E495-F4BC-0B74-4BD4-3C75878AA6FB}"/>
              </a:ext>
            </a:extLst>
          </p:cNvPr>
          <p:cNvGraphicFramePr>
            <a:graphicFrameLocks noGrp="1"/>
          </p:cNvGraphicFramePr>
          <p:nvPr>
            <p:ph idx="1"/>
            <p:extLst>
              <p:ext uri="{D42A27DB-BD31-4B8C-83A1-F6EECF244321}">
                <p14:modId xmlns:p14="http://schemas.microsoft.com/office/powerpoint/2010/main" val="2672553874"/>
              </p:ext>
            </p:extLst>
          </p:nvPr>
        </p:nvGraphicFramePr>
        <p:xfrm>
          <a:off x="614246" y="18245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699AE94-7FA9-B8F9-CCAC-59DE61D69CD4}"/>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7</a:t>
            </a:fld>
            <a:endParaRPr lang="en-US"/>
          </a:p>
        </p:txBody>
      </p:sp>
      <p:sp>
        <p:nvSpPr>
          <p:cNvPr id="7" name="TextBox 6">
            <a:extLst>
              <a:ext uri="{FF2B5EF4-FFF2-40B4-BE49-F238E27FC236}">
                <a16:creationId xmlns:a16="http://schemas.microsoft.com/office/drawing/2014/main" id="{A0BCEDC6-CF12-9AED-1DBF-3263558B8F61}"/>
              </a:ext>
            </a:extLst>
          </p:cNvPr>
          <p:cNvSpPr txBox="1"/>
          <p:nvPr/>
        </p:nvSpPr>
        <p:spPr>
          <a:xfrm>
            <a:off x="514697" y="1480111"/>
            <a:ext cx="9021337" cy="584775"/>
          </a:xfrm>
          <a:prstGeom prst="rect">
            <a:avLst/>
          </a:prstGeom>
          <a:noFill/>
        </p:spPr>
        <p:txBody>
          <a:bodyPr wrap="square" rtlCol="0">
            <a:spAutoFit/>
          </a:bodyPr>
          <a:lstStyle/>
          <a:p>
            <a:r>
              <a:rPr lang="en-US" sz="3200" dirty="0">
                <a:solidFill>
                  <a:schemeClr val="bg2">
                    <a:lumMod val="10000"/>
                  </a:schemeClr>
                </a:solidFill>
              </a:rPr>
              <a:t>Three options available to help verify eligibility</a:t>
            </a:r>
          </a:p>
        </p:txBody>
      </p:sp>
      <p:sp>
        <p:nvSpPr>
          <p:cNvPr id="3" name="Arrow: Right 2">
            <a:extLst>
              <a:ext uri="{FF2B5EF4-FFF2-40B4-BE49-F238E27FC236}">
                <a16:creationId xmlns:a16="http://schemas.microsoft.com/office/drawing/2014/main" id="{431F9579-90E7-856F-FB8F-762D2B0D39D2}"/>
              </a:ext>
            </a:extLst>
          </p:cNvPr>
          <p:cNvSpPr/>
          <p:nvPr/>
        </p:nvSpPr>
        <p:spPr>
          <a:xfrm rot="5400000">
            <a:off x="1697664" y="2482916"/>
            <a:ext cx="4480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A5ECD9E-637A-3825-B6AD-E04ED55C1531}"/>
              </a:ext>
            </a:extLst>
          </p:cNvPr>
          <p:cNvSpPr/>
          <p:nvPr/>
        </p:nvSpPr>
        <p:spPr>
          <a:xfrm rot="5400000">
            <a:off x="5566760" y="2376792"/>
            <a:ext cx="4480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864216D-E07A-1B71-ED51-30610C893A89}"/>
              </a:ext>
            </a:extLst>
          </p:cNvPr>
          <p:cNvSpPr/>
          <p:nvPr/>
        </p:nvSpPr>
        <p:spPr>
          <a:xfrm rot="5400000">
            <a:off x="9312030" y="2376792"/>
            <a:ext cx="4480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94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338-CD57-8F1C-D0F5-0F8CD4D8A42A}"/>
              </a:ext>
            </a:extLst>
          </p:cNvPr>
          <p:cNvSpPr>
            <a:spLocks noGrp="1"/>
          </p:cNvSpPr>
          <p:nvPr>
            <p:ph type="title"/>
          </p:nvPr>
        </p:nvSpPr>
        <p:spPr>
          <a:xfrm>
            <a:off x="304800" y="154342"/>
            <a:ext cx="10515600" cy="555777"/>
          </a:xfrm>
        </p:spPr>
        <p:txBody>
          <a:bodyPr/>
          <a:lstStyle/>
          <a:p>
            <a:r>
              <a:rPr lang="en-US" sz="4000" b="1" dirty="0">
                <a:latin typeface="+mn-lt"/>
              </a:rPr>
              <a:t>Availity </a:t>
            </a:r>
            <a:br>
              <a:rPr lang="en-US" sz="4000" b="1" dirty="0">
                <a:latin typeface="+mn-lt"/>
              </a:rPr>
            </a:br>
            <a:endParaRPr lang="en-US" sz="4000" b="1" dirty="0">
              <a:latin typeface="+mn-lt"/>
            </a:endParaRPr>
          </a:p>
        </p:txBody>
      </p:sp>
      <p:sp>
        <p:nvSpPr>
          <p:cNvPr id="4" name="Slide Number Placeholder 3">
            <a:extLst>
              <a:ext uri="{FF2B5EF4-FFF2-40B4-BE49-F238E27FC236}">
                <a16:creationId xmlns:a16="http://schemas.microsoft.com/office/drawing/2014/main" id="{1D5A4B1F-C35A-ACE0-3E78-273AB151C67A}"/>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8</a:t>
            </a:fld>
            <a:endParaRPr lang="en-US"/>
          </a:p>
        </p:txBody>
      </p:sp>
      <p:graphicFrame>
        <p:nvGraphicFramePr>
          <p:cNvPr id="7" name="Rectangle 1">
            <a:extLst>
              <a:ext uri="{FF2B5EF4-FFF2-40B4-BE49-F238E27FC236}">
                <a16:creationId xmlns:a16="http://schemas.microsoft.com/office/drawing/2014/main" id="{BE60D514-701D-D210-E1A2-E33A4F8DA093}"/>
              </a:ext>
            </a:extLst>
          </p:cNvPr>
          <p:cNvGraphicFramePr/>
          <p:nvPr>
            <p:extLst>
              <p:ext uri="{D42A27DB-BD31-4B8C-83A1-F6EECF244321}">
                <p14:modId xmlns:p14="http://schemas.microsoft.com/office/powerpoint/2010/main" val="2830614355"/>
              </p:ext>
            </p:extLst>
          </p:nvPr>
        </p:nvGraphicFramePr>
        <p:xfrm>
          <a:off x="457199" y="1300281"/>
          <a:ext cx="11566187" cy="474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C48675D-78AB-6AD4-AF37-E042E889FA25}"/>
              </a:ext>
            </a:extLst>
          </p:cNvPr>
          <p:cNvSpPr txBox="1"/>
          <p:nvPr/>
        </p:nvSpPr>
        <p:spPr>
          <a:xfrm>
            <a:off x="859276" y="5856210"/>
            <a:ext cx="2088205" cy="369332"/>
          </a:xfrm>
          <a:prstGeom prst="rect">
            <a:avLst/>
          </a:prstGeom>
          <a:noFill/>
        </p:spPr>
        <p:txBody>
          <a:bodyPr wrap="square" rtlCol="0">
            <a:spAutoFit/>
          </a:bodyPr>
          <a:lstStyle/>
          <a:p>
            <a:r>
              <a:rPr lang="en-US" i="1" dirty="0">
                <a:hlinkClick r:id="rId8"/>
              </a:rPr>
              <a:t>Availity Portal </a:t>
            </a:r>
            <a:endParaRPr lang="en-US" i="1" dirty="0"/>
          </a:p>
        </p:txBody>
      </p:sp>
      <p:sp>
        <p:nvSpPr>
          <p:cNvPr id="10" name="TextBox 9">
            <a:extLst>
              <a:ext uri="{FF2B5EF4-FFF2-40B4-BE49-F238E27FC236}">
                <a16:creationId xmlns:a16="http://schemas.microsoft.com/office/drawing/2014/main" id="{6894F2FD-83FE-8FFA-5A20-DCBFAFAB8CD1}"/>
              </a:ext>
            </a:extLst>
          </p:cNvPr>
          <p:cNvSpPr txBox="1"/>
          <p:nvPr/>
        </p:nvSpPr>
        <p:spPr>
          <a:xfrm>
            <a:off x="535460" y="1115615"/>
            <a:ext cx="10856440" cy="400110"/>
          </a:xfrm>
          <a:prstGeom prst="rect">
            <a:avLst/>
          </a:prstGeom>
          <a:noFill/>
        </p:spPr>
        <p:txBody>
          <a:bodyPr wrap="square" rtlCol="0">
            <a:spAutoFit/>
          </a:bodyPr>
          <a:lstStyle/>
          <a:p>
            <a:r>
              <a:rPr lang="en-US" sz="2000" dirty="0">
                <a:solidFill>
                  <a:schemeClr val="bg2">
                    <a:lumMod val="10000"/>
                  </a:schemeClr>
                </a:solidFill>
              </a:rPr>
              <a:t>How do I check if patient has PDCM Provider Delivered Care Management (PDCM) benefits? </a:t>
            </a:r>
          </a:p>
        </p:txBody>
      </p:sp>
    </p:spTree>
    <p:extLst>
      <p:ext uri="{BB962C8B-B14F-4D97-AF65-F5344CB8AC3E}">
        <p14:creationId xmlns:p14="http://schemas.microsoft.com/office/powerpoint/2010/main" val="226544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6938-A8A0-D6D1-F7B7-37EC8860E347}"/>
              </a:ext>
            </a:extLst>
          </p:cNvPr>
          <p:cNvSpPr>
            <a:spLocks noGrp="1"/>
          </p:cNvSpPr>
          <p:nvPr>
            <p:ph type="title"/>
          </p:nvPr>
        </p:nvSpPr>
        <p:spPr>
          <a:xfrm>
            <a:off x="457200" y="212726"/>
            <a:ext cx="10515600" cy="1325563"/>
          </a:xfrm>
        </p:spPr>
        <p:txBody>
          <a:bodyPr>
            <a:normAutofit/>
          </a:bodyPr>
          <a:lstStyle/>
          <a:p>
            <a:r>
              <a:rPr lang="en-US" sz="4000" b="1" dirty="0">
                <a:latin typeface="+mn-lt"/>
              </a:rPr>
              <a:t>PDCM Monthly Patient List </a:t>
            </a:r>
          </a:p>
        </p:txBody>
      </p:sp>
      <p:sp>
        <p:nvSpPr>
          <p:cNvPr id="3" name="Content Placeholder 2">
            <a:extLst>
              <a:ext uri="{FF2B5EF4-FFF2-40B4-BE49-F238E27FC236}">
                <a16:creationId xmlns:a16="http://schemas.microsoft.com/office/drawing/2014/main" id="{BE053117-99B6-0902-4EDA-B07B466E53B5}"/>
              </a:ext>
            </a:extLst>
          </p:cNvPr>
          <p:cNvSpPr>
            <a:spLocks noGrp="1"/>
          </p:cNvSpPr>
          <p:nvPr>
            <p:ph idx="1"/>
          </p:nvPr>
        </p:nvSpPr>
        <p:spPr>
          <a:xfrm>
            <a:off x="595223" y="1440611"/>
            <a:ext cx="10758577" cy="4189008"/>
          </a:xfrm>
        </p:spPr>
        <p:txBody>
          <a:bodyPr>
            <a:normAutofit/>
          </a:bodyPr>
          <a:lstStyle/>
          <a:p>
            <a:r>
              <a:rPr lang="en-US" sz="2600" dirty="0">
                <a:solidFill>
                  <a:schemeClr val="bg2">
                    <a:lumMod val="10000"/>
                  </a:schemeClr>
                </a:solidFill>
              </a:rPr>
              <a:t>Lists attributed patients to assist the CM team in determining which patients would be optimal candidates for CM services.   These list are distributed to each physician organization via there EDIFECS box. </a:t>
            </a:r>
          </a:p>
          <a:p>
            <a:r>
              <a:rPr lang="en-US" sz="2600" dirty="0">
                <a:solidFill>
                  <a:schemeClr val="bg2">
                    <a:lumMod val="10000"/>
                  </a:schemeClr>
                </a:solidFill>
                <a:latin typeface="Calibri"/>
                <a:ea typeface="Calibri"/>
                <a:cs typeface="Calibri"/>
                <a:sym typeface="Calibri"/>
              </a:rPr>
              <a:t>Patient Lists </a:t>
            </a:r>
            <a:r>
              <a:rPr lang="en-US" sz="2600" b="1" dirty="0">
                <a:solidFill>
                  <a:schemeClr val="bg2">
                    <a:lumMod val="10000"/>
                  </a:schemeClr>
                </a:solidFill>
                <a:latin typeface="Calibri"/>
                <a:ea typeface="Calibri"/>
                <a:cs typeface="Calibri"/>
                <a:sym typeface="Calibri"/>
              </a:rPr>
              <a:t>are not a guarantee of eligibility for members</a:t>
            </a:r>
            <a:r>
              <a:rPr lang="en-US" sz="2600" dirty="0">
                <a:solidFill>
                  <a:schemeClr val="bg2">
                    <a:lumMod val="10000"/>
                  </a:schemeClr>
                </a:solidFill>
                <a:latin typeface="Calibri"/>
                <a:ea typeface="Calibri"/>
                <a:cs typeface="Calibri"/>
                <a:sym typeface="Calibri"/>
              </a:rPr>
              <a:t>. </a:t>
            </a:r>
            <a:r>
              <a:rPr lang="en-US" sz="2600" b="1" dirty="0">
                <a:solidFill>
                  <a:schemeClr val="bg2">
                    <a:lumMod val="10000"/>
                  </a:schemeClr>
                </a:solidFill>
                <a:latin typeface="Calibri"/>
                <a:ea typeface="Calibri"/>
                <a:cs typeface="Calibri"/>
                <a:sym typeface="Calibri"/>
              </a:rPr>
              <a:t>This list is a guide to suggest who might be a candidate for care management. </a:t>
            </a:r>
            <a:r>
              <a:rPr lang="en-US" sz="2600" dirty="0">
                <a:solidFill>
                  <a:schemeClr val="bg2">
                    <a:lumMod val="10000"/>
                  </a:schemeClr>
                </a:solidFill>
                <a:latin typeface="Calibri"/>
                <a:ea typeface="Calibri"/>
                <a:cs typeface="Calibri"/>
                <a:sym typeface="Calibri"/>
              </a:rPr>
              <a:t>You will need to </a:t>
            </a:r>
            <a:r>
              <a:rPr lang="en-US" sz="2600" u="sng" dirty="0">
                <a:solidFill>
                  <a:schemeClr val="bg2">
                    <a:lumMod val="10000"/>
                  </a:schemeClr>
                </a:solidFill>
                <a:latin typeface="Calibri"/>
                <a:ea typeface="Calibri"/>
                <a:cs typeface="Calibri"/>
                <a:sym typeface="Calibri"/>
              </a:rPr>
              <a:t>confirm that the member has an active contract since the attribution is not real time.  </a:t>
            </a:r>
          </a:p>
          <a:p>
            <a:r>
              <a:rPr lang="en-US" sz="2600" dirty="0">
                <a:solidFill>
                  <a:schemeClr val="bg2">
                    <a:lumMod val="10000"/>
                  </a:schemeClr>
                </a:solidFill>
                <a:latin typeface="Calibri"/>
                <a:ea typeface="Calibri"/>
                <a:cs typeface="Calibri"/>
                <a:sym typeface="Calibri"/>
              </a:rPr>
              <a:t>Several fields available on the Patient List to assist you in identifying potential patients for care management.  An example is a field called “Potential High-Risk” Indicator.</a:t>
            </a:r>
            <a:endParaRPr lang="en-US" sz="2600" dirty="0">
              <a:solidFill>
                <a:schemeClr val="bg2">
                  <a:lumMod val="10000"/>
                </a:schemeClr>
              </a:solidFill>
            </a:endParaRPr>
          </a:p>
        </p:txBody>
      </p:sp>
      <p:sp>
        <p:nvSpPr>
          <p:cNvPr id="4" name="Slide Number Placeholder 3">
            <a:extLst>
              <a:ext uri="{FF2B5EF4-FFF2-40B4-BE49-F238E27FC236}">
                <a16:creationId xmlns:a16="http://schemas.microsoft.com/office/drawing/2014/main" id="{554F0681-DB34-15D4-FDB2-1AEEABBEB05C}"/>
              </a:ext>
            </a:extLst>
          </p:cNvPr>
          <p:cNvSpPr>
            <a:spLocks noGrp="1"/>
          </p:cNvSpPr>
          <p:nvPr>
            <p:ph type="sldNum" sz="quarter" idx="4294967295"/>
          </p:nvPr>
        </p:nvSpPr>
        <p:spPr>
          <a:xfrm>
            <a:off x="9448800" y="6356350"/>
            <a:ext cx="2743200" cy="365125"/>
          </a:xfrm>
        </p:spPr>
        <p:txBody>
          <a:bodyPr>
            <a:normAutofit/>
          </a:bodyPr>
          <a:lstStyle/>
          <a:p>
            <a:pPr>
              <a:spcAft>
                <a:spcPts val="600"/>
              </a:spcAft>
            </a:pPr>
            <a:fld id="{46BBE732-03BE-46E5-A9CF-E49B0BD2E352}" type="slidenum">
              <a:rPr lang="en-US" smtClean="0"/>
              <a:pPr>
                <a:spcAft>
                  <a:spcPts val="600"/>
                </a:spcAft>
              </a:pPr>
              <a:t>9</a:t>
            </a:fld>
            <a:endParaRPr lang="en-US"/>
          </a:p>
        </p:txBody>
      </p:sp>
    </p:spTree>
    <p:extLst>
      <p:ext uri="{BB962C8B-B14F-4D97-AF65-F5344CB8AC3E}">
        <p14:creationId xmlns:p14="http://schemas.microsoft.com/office/powerpoint/2010/main" val="4237502098"/>
      </p:ext>
    </p:extLst>
  </p:cSld>
  <p:clrMapOvr>
    <a:masterClrMapping/>
  </p:clrMapOvr>
</p:sld>
</file>

<file path=ppt/theme/theme1.xml><?xml version="1.0" encoding="utf-8"?>
<a:theme xmlns:a="http://schemas.openxmlformats.org/drawingml/2006/main" name="4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9451</TotalTime>
  <Words>2939</Words>
  <Application>Microsoft Office PowerPoint</Application>
  <PresentationFormat>Widescreen</PresentationFormat>
  <Paragraphs>361</Paragraphs>
  <Slides>30</Slides>
  <Notes>26</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30</vt:i4>
      </vt:variant>
    </vt:vector>
  </HeadingPairs>
  <TitlesOfParts>
    <vt:vector size="43" baseType="lpstr">
      <vt:lpstr>Arial</vt:lpstr>
      <vt:lpstr>Calibri</vt:lpstr>
      <vt:lpstr>Calibri Light</vt:lpstr>
      <vt:lpstr>Gill Sans MT</vt:lpstr>
      <vt:lpstr>Quattrocento Sans</vt:lpstr>
      <vt:lpstr>4_Content Master</vt:lpstr>
      <vt:lpstr>3_Content Master</vt:lpstr>
      <vt:lpstr>5_Content Master</vt:lpstr>
      <vt:lpstr>6_Content Master</vt:lpstr>
      <vt:lpstr>Title Master</vt:lpstr>
      <vt:lpstr>Content Master</vt:lpstr>
      <vt:lpstr>1_Content Master</vt:lpstr>
      <vt:lpstr>2_Content Master</vt:lpstr>
      <vt:lpstr>  </vt:lpstr>
      <vt:lpstr>Agenda </vt:lpstr>
      <vt:lpstr>Team-Based Care - What Does it Take?</vt:lpstr>
      <vt:lpstr>Provider Delivered Care Management (PDCM)</vt:lpstr>
      <vt:lpstr>PDCM Payment Types </vt:lpstr>
      <vt:lpstr>PowerPoint Presentation</vt:lpstr>
      <vt:lpstr>Eligibility - Tips and Tools</vt:lpstr>
      <vt:lpstr>Availity  </vt:lpstr>
      <vt:lpstr>PDCM Monthly Patient List </vt:lpstr>
      <vt:lpstr>Group Exclusion List </vt:lpstr>
      <vt:lpstr>PowerPoint Presentation</vt:lpstr>
      <vt:lpstr> Requirements for Care-Team Billing </vt:lpstr>
      <vt:lpstr>Why is billing important?</vt:lpstr>
      <vt:lpstr>Care Team Procedures Codes </vt:lpstr>
      <vt:lpstr>G9001: Comprehensive Assessment </vt:lpstr>
      <vt:lpstr>G9001: Comprehensive Assessment </vt:lpstr>
      <vt:lpstr>G9002 -  Maintenance </vt:lpstr>
      <vt:lpstr>98961, 98962 - Group Education </vt:lpstr>
      <vt:lpstr>PowerPoint Presentation</vt:lpstr>
      <vt:lpstr>S0257 Counseling/Discussion for Advanced Directives Code </vt:lpstr>
      <vt:lpstr>98966, 98967, 98968 - Phone Service Codes </vt:lpstr>
      <vt:lpstr>99487, 99489 - Care Coordination Codes</vt:lpstr>
      <vt:lpstr>Provider/APP: G9007 Team Conference</vt:lpstr>
      <vt:lpstr>Physician Code: G9008 Physician Coordinated Care Oversight  </vt:lpstr>
      <vt:lpstr>PowerPoint Presentation</vt:lpstr>
      <vt:lpstr>PowerPoint Presentation</vt:lpstr>
      <vt:lpstr>Different Payers, Different Rules! </vt:lpstr>
      <vt:lpstr>MICMT Billing Resources</vt:lpstr>
      <vt:lpstr>Resources: Care Management Services &amp; Billing</vt:lpstr>
      <vt:lpstr>Additional Training Opportunities</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Schwartz, Ashley</dc:creator>
  <cp:lastModifiedBy>Schwartz, Ashley</cp:lastModifiedBy>
  <cp:revision>68</cp:revision>
  <dcterms:created xsi:type="dcterms:W3CDTF">2023-06-26T14:36:20Z</dcterms:created>
  <dcterms:modified xsi:type="dcterms:W3CDTF">2023-08-30T16:46:42Z</dcterms:modified>
</cp:coreProperties>
</file>