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</p:sldMasterIdLst>
  <p:notesMasterIdLst>
    <p:notesMasterId r:id="rId39"/>
  </p:notesMasterIdLst>
  <p:sldIdLst>
    <p:sldId id="256" r:id="rId3"/>
    <p:sldId id="257" r:id="rId4"/>
    <p:sldId id="305" r:id="rId5"/>
    <p:sldId id="260" r:id="rId6"/>
    <p:sldId id="261" r:id="rId7"/>
    <p:sldId id="262" r:id="rId8"/>
    <p:sldId id="308" r:id="rId9"/>
    <p:sldId id="265" r:id="rId10"/>
    <p:sldId id="267" r:id="rId11"/>
    <p:sldId id="266" r:id="rId12"/>
    <p:sldId id="268" r:id="rId13"/>
    <p:sldId id="309" r:id="rId14"/>
    <p:sldId id="272" r:id="rId15"/>
    <p:sldId id="273" r:id="rId16"/>
    <p:sldId id="316" r:id="rId17"/>
    <p:sldId id="317" r:id="rId18"/>
    <p:sldId id="277" r:id="rId19"/>
    <p:sldId id="278" r:id="rId20"/>
    <p:sldId id="315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9" r:id="rId29"/>
    <p:sldId id="291" r:id="rId30"/>
    <p:sldId id="294" r:id="rId31"/>
    <p:sldId id="312" r:id="rId32"/>
    <p:sldId id="313" r:id="rId33"/>
    <p:sldId id="287" r:id="rId34"/>
    <p:sldId id="310" r:id="rId35"/>
    <p:sldId id="311" r:id="rId36"/>
    <p:sldId id="314" r:id="rId37"/>
    <p:sldId id="304" r:id="rId3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Gill Sans" panose="020B0604020202020204" charset="0"/>
      <p:regular r:id="rId44"/>
      <p:bold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6" roundtripDataSignature="AMtx7miomsm61xuMSaTRUUDrle7BMH6irg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F40B0F2-3744-3303-1561-B50990C5406C}" name="Johnson, Amaris" initials="JA" userId="S::amarisj@med.umich.edu::1f0a3520-6bfe-4ec0-a960-39206b84924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isel, Marie" initials="" lastIdx="13" clrIdx="0"/>
  <p:cmAuthor id="1" name="Sherman, Lori" initials="SL" lastIdx="5" clrIdx="1">
    <p:extLst>
      <p:ext uri="{19B8F6BF-5375-455C-9EA6-DF929625EA0E}">
        <p15:presenceInfo xmlns:p15="http://schemas.microsoft.com/office/powerpoint/2012/main" userId="S::lsherm@med.umich.edu::39c24bf0-bc2a-4b96-aa8b-a44407f48d8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5B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DAAA593-9167-4D8A-B158-40110DE6C634}">
  <a:tblStyle styleId="{CDAAA593-9167-4D8A-B158-40110DE6C63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09A50EC1-DE93-4E7C-8278-1B5686BA1729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9ED"/>
          </a:solidFill>
        </a:fill>
      </a:tcStyle>
    </a:wholeTbl>
    <a:band1H>
      <a:tcTxStyle b="off" i="off"/>
      <a:tcStyle>
        <a:tcBdr/>
        <a:fill>
          <a:solidFill>
            <a:srgbClr val="CBD0D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BD0D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8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3.fntdata"/><Relationship Id="rId68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66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4.fntdata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72" Type="http://schemas.microsoft.com/office/2018/10/relationships/authors" Target="author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67" Type="http://schemas.openxmlformats.org/officeDocument/2006/relationships/commentAuthors" Target="commentAuthors.xml"/><Relationship Id="rId20" Type="http://schemas.openxmlformats.org/officeDocument/2006/relationships/slide" Target="slides/slide18.xml"/><Relationship Id="rId41" Type="http://schemas.openxmlformats.org/officeDocument/2006/relationships/font" Target="fonts/font2.fntdata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FC0A95-9DF6-4FA6-891D-C6127BAB1AD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D606132C-140F-4BBC-92EA-3A08482D4059}">
      <dgm:prSet phldrT="[Text]" custT="1"/>
      <dgm:spPr/>
      <dgm:t>
        <a:bodyPr/>
        <a:lstStyle/>
        <a:p>
          <a:pPr>
            <a:buClr>
              <a:srgbClr val="000000"/>
            </a:buClr>
            <a:buSzPts val="2400"/>
            <a:buFont typeface="Arial"/>
            <a:buNone/>
          </a:pPr>
          <a:r>
            <a:rPr lang="en-US" sz="20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rPr>
            <a:t>After attendance is submitted and email is sent, </a:t>
          </a:r>
          <a:r>
            <a:rPr lang="en-US" sz="200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rPr>
            <a:t>learners receive link to evaluation and post-test</a:t>
          </a:r>
          <a:r>
            <a:rPr lang="en-US" sz="20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rPr>
            <a:t>.</a:t>
          </a:r>
          <a:endParaRPr lang="en-US" sz="2000" dirty="0">
            <a:solidFill>
              <a:schemeClr val="bg1"/>
            </a:solidFill>
          </a:endParaRPr>
        </a:p>
      </dgm:t>
    </dgm:pt>
    <dgm:pt modelId="{8C5B17B5-5574-4D05-8F8D-A264115BB5CF}" type="parTrans" cxnId="{C01549DC-5AF9-41AA-BEA7-5339E4F7C0B7}">
      <dgm:prSet/>
      <dgm:spPr/>
      <dgm:t>
        <a:bodyPr/>
        <a:lstStyle/>
        <a:p>
          <a:endParaRPr lang="en-US"/>
        </a:p>
      </dgm:t>
    </dgm:pt>
    <dgm:pt modelId="{8B5BB0F7-1129-4BAE-9E3B-3A25646C62F2}" type="sibTrans" cxnId="{C01549DC-5AF9-41AA-BEA7-5339E4F7C0B7}">
      <dgm:prSet/>
      <dgm:spPr/>
      <dgm:t>
        <a:bodyPr/>
        <a:lstStyle/>
        <a:p>
          <a:endParaRPr lang="en-US"/>
        </a:p>
      </dgm:t>
    </dgm:pt>
    <dgm:pt modelId="{180C5819-9461-4036-99FD-9C3887616C6D}">
      <dgm:prSet phldrT="[Text]" custT="1"/>
      <dgm:spPr/>
      <dgm:t>
        <a:bodyPr/>
        <a:lstStyle/>
        <a:p>
          <a:pPr>
            <a:buClr>
              <a:srgbClr val="000000"/>
            </a:buClr>
            <a:buSzPts val="2400"/>
            <a:buFont typeface="Arial"/>
            <a:buNone/>
          </a:pPr>
          <a:r>
            <a:rPr lang="en-US" sz="20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rPr>
            <a:t>Learners have </a:t>
          </a:r>
          <a:r>
            <a:rPr lang="en-US" sz="2000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rPr>
            <a:t>five business days to complete</a:t>
          </a:r>
          <a:r>
            <a:rPr lang="en-US" sz="20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rPr>
            <a:t>. After successful completion, certificates appear on learner dashboards.</a:t>
          </a:r>
          <a:endParaRPr lang="en-US" sz="2000" dirty="0">
            <a:solidFill>
              <a:schemeClr val="bg1"/>
            </a:solidFill>
          </a:endParaRPr>
        </a:p>
      </dgm:t>
    </dgm:pt>
    <dgm:pt modelId="{AF4196A8-70DA-407F-8A23-4F758A4F96F3}" type="parTrans" cxnId="{47F53C8A-349C-4DB2-A751-62B715F0928E}">
      <dgm:prSet/>
      <dgm:spPr/>
      <dgm:t>
        <a:bodyPr/>
        <a:lstStyle/>
        <a:p>
          <a:endParaRPr lang="en-US"/>
        </a:p>
      </dgm:t>
    </dgm:pt>
    <dgm:pt modelId="{3370DD99-5D5F-4128-998F-45A63ACE3CA8}" type="sibTrans" cxnId="{47F53C8A-349C-4DB2-A751-62B715F0928E}">
      <dgm:prSet/>
      <dgm:spPr/>
      <dgm:t>
        <a:bodyPr/>
        <a:lstStyle/>
        <a:p>
          <a:endParaRPr lang="en-US"/>
        </a:p>
      </dgm:t>
    </dgm:pt>
    <dgm:pt modelId="{8C1AB9FE-EF22-4295-AD25-3AC769AC8817}">
      <dgm:prSet phldrT="[Text]"/>
      <dgm:spPr/>
      <dgm:t>
        <a:bodyPr/>
        <a:lstStyle/>
        <a:p>
          <a:pPr>
            <a:buClr>
              <a:srgbClr val="000000"/>
            </a:buClr>
            <a:buSzPts val="2400"/>
            <a:buFont typeface="Arial"/>
            <a:buNone/>
          </a:pPr>
          <a:r>
            <a:rPr lang="en-US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rPr>
            <a:t>Trainers have access to review the training information on their dashboard in real time at any time. </a:t>
          </a:r>
          <a:endParaRPr lang="en-US" dirty="0">
            <a:solidFill>
              <a:schemeClr val="bg1"/>
            </a:solidFill>
          </a:endParaRPr>
        </a:p>
      </dgm:t>
    </dgm:pt>
    <dgm:pt modelId="{353237B2-A44B-4730-A0CB-EFDAFAD237E1}" type="parTrans" cxnId="{3B50025D-AA58-41B0-9F22-EE696E6DEE27}">
      <dgm:prSet/>
      <dgm:spPr/>
      <dgm:t>
        <a:bodyPr/>
        <a:lstStyle/>
        <a:p>
          <a:endParaRPr lang="en-US"/>
        </a:p>
      </dgm:t>
    </dgm:pt>
    <dgm:pt modelId="{E8C38BAB-9FDF-469F-90CD-ABAA1117AD09}" type="sibTrans" cxnId="{3B50025D-AA58-41B0-9F22-EE696E6DEE27}">
      <dgm:prSet/>
      <dgm:spPr/>
      <dgm:t>
        <a:bodyPr/>
        <a:lstStyle/>
        <a:p>
          <a:endParaRPr lang="en-US"/>
        </a:p>
      </dgm:t>
    </dgm:pt>
    <dgm:pt modelId="{1BDE6936-F222-4D91-8B6B-4672A46B0400}" type="pres">
      <dgm:prSet presAssocID="{58FC0A95-9DF6-4FA6-891D-C6127BAB1ADC}" presName="CompostProcess" presStyleCnt="0">
        <dgm:presLayoutVars>
          <dgm:dir/>
          <dgm:resizeHandles val="exact"/>
        </dgm:presLayoutVars>
      </dgm:prSet>
      <dgm:spPr/>
    </dgm:pt>
    <dgm:pt modelId="{FF374C78-139B-48C9-9083-50C25AA6B604}" type="pres">
      <dgm:prSet presAssocID="{58FC0A95-9DF6-4FA6-891D-C6127BAB1ADC}" presName="arrow" presStyleLbl="bgShp" presStyleIdx="0" presStyleCnt="1" custLinFactNeighborX="836" custLinFactNeighborY="-5144"/>
      <dgm:spPr/>
    </dgm:pt>
    <dgm:pt modelId="{667160DB-E6D9-43FC-BFEE-F73BEA0EE010}" type="pres">
      <dgm:prSet presAssocID="{58FC0A95-9DF6-4FA6-891D-C6127BAB1ADC}" presName="linearProcess" presStyleCnt="0"/>
      <dgm:spPr/>
    </dgm:pt>
    <dgm:pt modelId="{2C4BA2B6-B079-4DF5-87A4-29C19DB4CCC9}" type="pres">
      <dgm:prSet presAssocID="{D606132C-140F-4BBC-92EA-3A08482D4059}" presName="textNode" presStyleLbl="node1" presStyleIdx="0" presStyleCnt="3" custScaleY="128603">
        <dgm:presLayoutVars>
          <dgm:bulletEnabled val="1"/>
        </dgm:presLayoutVars>
      </dgm:prSet>
      <dgm:spPr/>
    </dgm:pt>
    <dgm:pt modelId="{5517EC3E-EB11-4724-871D-631C074AA205}" type="pres">
      <dgm:prSet presAssocID="{8B5BB0F7-1129-4BAE-9E3B-3A25646C62F2}" presName="sibTrans" presStyleCnt="0"/>
      <dgm:spPr/>
    </dgm:pt>
    <dgm:pt modelId="{671717A3-BE77-4862-BEC3-91C3FCC38B05}" type="pres">
      <dgm:prSet presAssocID="{180C5819-9461-4036-99FD-9C3887616C6D}" presName="textNode" presStyleLbl="node1" presStyleIdx="1" presStyleCnt="3" custScaleY="129867">
        <dgm:presLayoutVars>
          <dgm:bulletEnabled val="1"/>
        </dgm:presLayoutVars>
      </dgm:prSet>
      <dgm:spPr/>
    </dgm:pt>
    <dgm:pt modelId="{BA7D7E84-23BE-4C69-BA23-69A5A6E14BD8}" type="pres">
      <dgm:prSet presAssocID="{3370DD99-5D5F-4128-998F-45A63ACE3CA8}" presName="sibTrans" presStyleCnt="0"/>
      <dgm:spPr/>
    </dgm:pt>
    <dgm:pt modelId="{46CFD182-4C88-46CA-96C0-62EE843C013F}" type="pres">
      <dgm:prSet presAssocID="{8C1AB9FE-EF22-4295-AD25-3AC769AC8817}" presName="textNode" presStyleLbl="node1" presStyleIdx="2" presStyleCnt="3" custScaleY="124809">
        <dgm:presLayoutVars>
          <dgm:bulletEnabled val="1"/>
        </dgm:presLayoutVars>
      </dgm:prSet>
      <dgm:spPr/>
    </dgm:pt>
  </dgm:ptLst>
  <dgm:cxnLst>
    <dgm:cxn modelId="{97166128-B832-440D-B592-9F67EFCFD075}" type="presOf" srcId="{8C1AB9FE-EF22-4295-AD25-3AC769AC8817}" destId="{46CFD182-4C88-46CA-96C0-62EE843C013F}" srcOrd="0" destOrd="0" presId="urn:microsoft.com/office/officeart/2005/8/layout/hProcess9"/>
    <dgm:cxn modelId="{AB55923C-81BC-43C9-AE24-D572C2C817B4}" type="presOf" srcId="{180C5819-9461-4036-99FD-9C3887616C6D}" destId="{671717A3-BE77-4862-BEC3-91C3FCC38B05}" srcOrd="0" destOrd="0" presId="urn:microsoft.com/office/officeart/2005/8/layout/hProcess9"/>
    <dgm:cxn modelId="{3B50025D-AA58-41B0-9F22-EE696E6DEE27}" srcId="{58FC0A95-9DF6-4FA6-891D-C6127BAB1ADC}" destId="{8C1AB9FE-EF22-4295-AD25-3AC769AC8817}" srcOrd="2" destOrd="0" parTransId="{353237B2-A44B-4730-A0CB-EFDAFAD237E1}" sibTransId="{E8C38BAB-9FDF-469F-90CD-ABAA1117AD09}"/>
    <dgm:cxn modelId="{47F53C8A-349C-4DB2-A751-62B715F0928E}" srcId="{58FC0A95-9DF6-4FA6-891D-C6127BAB1ADC}" destId="{180C5819-9461-4036-99FD-9C3887616C6D}" srcOrd="1" destOrd="0" parTransId="{AF4196A8-70DA-407F-8A23-4F758A4F96F3}" sibTransId="{3370DD99-5D5F-4128-998F-45A63ACE3CA8}"/>
    <dgm:cxn modelId="{A0A80294-84C7-4ED9-9388-A11AC987570D}" type="presOf" srcId="{58FC0A95-9DF6-4FA6-891D-C6127BAB1ADC}" destId="{1BDE6936-F222-4D91-8B6B-4672A46B0400}" srcOrd="0" destOrd="0" presId="urn:microsoft.com/office/officeart/2005/8/layout/hProcess9"/>
    <dgm:cxn modelId="{C01549DC-5AF9-41AA-BEA7-5339E4F7C0B7}" srcId="{58FC0A95-9DF6-4FA6-891D-C6127BAB1ADC}" destId="{D606132C-140F-4BBC-92EA-3A08482D4059}" srcOrd="0" destOrd="0" parTransId="{8C5B17B5-5574-4D05-8F8D-A264115BB5CF}" sibTransId="{8B5BB0F7-1129-4BAE-9E3B-3A25646C62F2}"/>
    <dgm:cxn modelId="{4C8230DE-0617-4AD8-BB15-8CAACB50ED3D}" type="presOf" srcId="{D606132C-140F-4BBC-92EA-3A08482D4059}" destId="{2C4BA2B6-B079-4DF5-87A4-29C19DB4CCC9}" srcOrd="0" destOrd="0" presId="urn:microsoft.com/office/officeart/2005/8/layout/hProcess9"/>
    <dgm:cxn modelId="{F0D86DDD-6083-416E-8F66-096D95467994}" type="presParOf" srcId="{1BDE6936-F222-4D91-8B6B-4672A46B0400}" destId="{FF374C78-139B-48C9-9083-50C25AA6B604}" srcOrd="0" destOrd="0" presId="urn:microsoft.com/office/officeart/2005/8/layout/hProcess9"/>
    <dgm:cxn modelId="{560C7154-04FA-4F92-B5B8-DFCF832CCE81}" type="presParOf" srcId="{1BDE6936-F222-4D91-8B6B-4672A46B0400}" destId="{667160DB-E6D9-43FC-BFEE-F73BEA0EE010}" srcOrd="1" destOrd="0" presId="urn:microsoft.com/office/officeart/2005/8/layout/hProcess9"/>
    <dgm:cxn modelId="{F41624BB-3F28-4D91-ABD8-B6AFDEF828DE}" type="presParOf" srcId="{667160DB-E6D9-43FC-BFEE-F73BEA0EE010}" destId="{2C4BA2B6-B079-4DF5-87A4-29C19DB4CCC9}" srcOrd="0" destOrd="0" presId="urn:microsoft.com/office/officeart/2005/8/layout/hProcess9"/>
    <dgm:cxn modelId="{BCC6BD21-183B-4BBF-BF49-F8F07EF49FF1}" type="presParOf" srcId="{667160DB-E6D9-43FC-BFEE-F73BEA0EE010}" destId="{5517EC3E-EB11-4724-871D-631C074AA205}" srcOrd="1" destOrd="0" presId="urn:microsoft.com/office/officeart/2005/8/layout/hProcess9"/>
    <dgm:cxn modelId="{D7636CD5-4D53-498F-AD6E-184C64CD7880}" type="presParOf" srcId="{667160DB-E6D9-43FC-BFEE-F73BEA0EE010}" destId="{671717A3-BE77-4862-BEC3-91C3FCC38B05}" srcOrd="2" destOrd="0" presId="urn:microsoft.com/office/officeart/2005/8/layout/hProcess9"/>
    <dgm:cxn modelId="{F6BD9112-024D-4359-B7C3-DD4999D7BD08}" type="presParOf" srcId="{667160DB-E6D9-43FC-BFEE-F73BEA0EE010}" destId="{BA7D7E84-23BE-4C69-BA23-69A5A6E14BD8}" srcOrd="3" destOrd="0" presId="urn:microsoft.com/office/officeart/2005/8/layout/hProcess9"/>
    <dgm:cxn modelId="{5E013F74-CE9B-4AD4-BE9B-BBB1B59C2535}" type="presParOf" srcId="{667160DB-E6D9-43FC-BFEE-F73BEA0EE010}" destId="{46CFD182-4C88-46CA-96C0-62EE843C013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E58A12-8E41-4C3C-986E-AF0EF96F2DD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D0F801F4-92B0-4C02-95F1-D5FFE007150B}">
      <dgm:prSet phldrT="[Text]" custT="1"/>
      <dgm:spPr/>
      <dgm:t>
        <a:bodyPr/>
        <a:lstStyle/>
        <a:p>
          <a:pPr>
            <a:buClr>
              <a:srgbClr val="003865"/>
            </a:buClr>
            <a:buSzPts val="2800"/>
            <a:buFont typeface="Arial"/>
            <a:buChar char="•"/>
          </a:pPr>
          <a:r>
            <a:rPr lang="en-US" sz="20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rPr>
            <a:t>Completion of  entire MICMT course </a:t>
          </a:r>
        </a:p>
        <a:p>
          <a:pPr>
            <a:buClr>
              <a:srgbClr val="003865"/>
            </a:buClr>
            <a:buSzPts val="2800"/>
            <a:buFont typeface="Arial"/>
            <a:buChar char="•"/>
          </a:pPr>
          <a:r>
            <a:rPr lang="en-US" sz="20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rPr>
            <a:t>(in-person or live virtual)</a:t>
          </a:r>
          <a:endParaRPr lang="en-US" sz="2000" dirty="0">
            <a:solidFill>
              <a:schemeClr val="bg1"/>
            </a:solidFill>
          </a:endParaRPr>
        </a:p>
      </dgm:t>
    </dgm:pt>
    <dgm:pt modelId="{D11FFE40-1810-4AAE-A385-ED8D80FFEECE}" type="parTrans" cxnId="{73B770EC-C7E4-49C8-A9F5-B78396DCFB62}">
      <dgm:prSet/>
      <dgm:spPr/>
      <dgm:t>
        <a:bodyPr/>
        <a:lstStyle/>
        <a:p>
          <a:endParaRPr lang="en-US"/>
        </a:p>
      </dgm:t>
    </dgm:pt>
    <dgm:pt modelId="{2C3BB372-6E6C-4C92-8CD5-ED2D45D96F23}" type="sibTrans" cxnId="{73B770EC-C7E4-49C8-A9F5-B78396DCFB62}">
      <dgm:prSet/>
      <dgm:spPr/>
      <dgm:t>
        <a:bodyPr/>
        <a:lstStyle/>
        <a:p>
          <a:endParaRPr lang="en-US"/>
        </a:p>
      </dgm:t>
    </dgm:pt>
    <dgm:pt modelId="{B9F88D9E-3493-4DAA-BB87-7DC93C482C9A}">
      <dgm:prSet phldrT="[Text]" custT="1"/>
      <dgm:spPr/>
      <dgm:t>
        <a:bodyPr/>
        <a:lstStyle/>
        <a:p>
          <a:pPr>
            <a:buClr>
              <a:srgbClr val="003865"/>
            </a:buClr>
            <a:buSzPts val="2800"/>
            <a:buFont typeface="Arial"/>
            <a:buChar char="•"/>
          </a:pPr>
          <a:r>
            <a:rPr lang="en-US" sz="20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rPr>
            <a:t>Completion of post- test with a score of 80% or greater (repeat attempts allowed)</a:t>
          </a:r>
          <a:endParaRPr lang="en-US" sz="2000" dirty="0">
            <a:solidFill>
              <a:schemeClr val="bg1"/>
            </a:solidFill>
          </a:endParaRPr>
        </a:p>
      </dgm:t>
    </dgm:pt>
    <dgm:pt modelId="{2313BDD1-B2DF-4F4B-A311-4DAD57C9505B}" type="parTrans" cxnId="{CA1CDA55-DCEC-4EA0-B4D0-688A6875579B}">
      <dgm:prSet/>
      <dgm:spPr/>
      <dgm:t>
        <a:bodyPr/>
        <a:lstStyle/>
        <a:p>
          <a:endParaRPr lang="en-US"/>
        </a:p>
      </dgm:t>
    </dgm:pt>
    <dgm:pt modelId="{DA3D7128-BC3B-4FD8-869A-2FEE7027DFCA}" type="sibTrans" cxnId="{CA1CDA55-DCEC-4EA0-B4D0-688A6875579B}">
      <dgm:prSet/>
      <dgm:spPr/>
      <dgm:t>
        <a:bodyPr/>
        <a:lstStyle/>
        <a:p>
          <a:endParaRPr lang="en-US"/>
        </a:p>
      </dgm:t>
    </dgm:pt>
    <dgm:pt modelId="{04D0B5B4-58FF-432D-9156-B5B8939A41C9}">
      <dgm:prSet phldrT="[Text]" custT="1"/>
      <dgm:spPr/>
      <dgm:t>
        <a:bodyPr/>
        <a:lstStyle/>
        <a:p>
          <a:pPr>
            <a:buClr>
              <a:srgbClr val="003865"/>
            </a:buClr>
            <a:buSzPts val="2800"/>
            <a:buFont typeface="Arial"/>
            <a:buChar char="•"/>
          </a:pPr>
          <a:r>
            <a:rPr lang="en-US" sz="20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rPr>
            <a:t>Completion of the MICMT course evaluation</a:t>
          </a:r>
          <a:endParaRPr lang="en-US" sz="2000" dirty="0">
            <a:solidFill>
              <a:schemeClr val="bg1"/>
            </a:solidFill>
          </a:endParaRPr>
        </a:p>
      </dgm:t>
    </dgm:pt>
    <dgm:pt modelId="{95CCFEFA-2ECE-4ABE-A20B-5AD87473F1F0}" type="parTrans" cxnId="{1C473DBA-A597-498B-9F58-DC7DD7A699F0}">
      <dgm:prSet/>
      <dgm:spPr/>
      <dgm:t>
        <a:bodyPr/>
        <a:lstStyle/>
        <a:p>
          <a:endParaRPr lang="en-US"/>
        </a:p>
      </dgm:t>
    </dgm:pt>
    <dgm:pt modelId="{DBB600F3-6050-4F08-9C8B-3B6FA78B3036}" type="sibTrans" cxnId="{1C473DBA-A597-498B-9F58-DC7DD7A699F0}">
      <dgm:prSet/>
      <dgm:spPr/>
      <dgm:t>
        <a:bodyPr/>
        <a:lstStyle/>
        <a:p>
          <a:endParaRPr lang="en-US"/>
        </a:p>
      </dgm:t>
    </dgm:pt>
    <dgm:pt modelId="{4082C16B-098A-4F93-ABC8-541D0E898729}">
      <dgm:prSet custT="1"/>
      <dgm:spPr/>
      <dgm:t>
        <a:bodyPr/>
        <a:lstStyle/>
        <a:p>
          <a:r>
            <a:rPr 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Certificate is awarded and posted on Learner’s Dashboard</a:t>
          </a:r>
        </a:p>
      </dgm:t>
    </dgm:pt>
    <dgm:pt modelId="{8B21A39B-62E6-464A-B188-ECE29BC416C6}" type="parTrans" cxnId="{6901DCCC-F938-484C-AF7B-8C1821675326}">
      <dgm:prSet/>
      <dgm:spPr/>
      <dgm:t>
        <a:bodyPr/>
        <a:lstStyle/>
        <a:p>
          <a:endParaRPr lang="en-US"/>
        </a:p>
      </dgm:t>
    </dgm:pt>
    <dgm:pt modelId="{0E4DCC69-DBA9-4BA2-9330-846534868A35}" type="sibTrans" cxnId="{6901DCCC-F938-484C-AF7B-8C1821675326}">
      <dgm:prSet/>
      <dgm:spPr/>
      <dgm:t>
        <a:bodyPr/>
        <a:lstStyle/>
        <a:p>
          <a:endParaRPr lang="en-US"/>
        </a:p>
      </dgm:t>
    </dgm:pt>
    <dgm:pt modelId="{756C5EF9-A6C0-4F26-9E44-E17DDCC938B3}" type="pres">
      <dgm:prSet presAssocID="{ACE58A12-8E41-4C3C-986E-AF0EF96F2DDD}" presName="CompostProcess" presStyleCnt="0">
        <dgm:presLayoutVars>
          <dgm:dir/>
          <dgm:resizeHandles val="exact"/>
        </dgm:presLayoutVars>
      </dgm:prSet>
      <dgm:spPr/>
    </dgm:pt>
    <dgm:pt modelId="{CBAD6B99-350F-4F1A-AD67-1BEAFEB956B3}" type="pres">
      <dgm:prSet presAssocID="{ACE58A12-8E41-4C3C-986E-AF0EF96F2DDD}" presName="arrow" presStyleLbl="bgShp" presStyleIdx="0" presStyleCnt="1" custScaleX="102277" custScaleY="91442" custLinFactNeighborX="-6094" custLinFactNeighborY="250"/>
      <dgm:spPr/>
    </dgm:pt>
    <dgm:pt modelId="{B81E0833-A334-4E72-8246-D6CB1DEA618D}" type="pres">
      <dgm:prSet presAssocID="{ACE58A12-8E41-4C3C-986E-AF0EF96F2DDD}" presName="linearProcess" presStyleCnt="0"/>
      <dgm:spPr/>
    </dgm:pt>
    <dgm:pt modelId="{714D07D7-A1B4-403E-BA62-F62A7F194AA9}" type="pres">
      <dgm:prSet presAssocID="{D0F801F4-92B0-4C02-95F1-D5FFE007150B}" presName="textNode" presStyleLbl="node1" presStyleIdx="0" presStyleCnt="4" custScaleY="108825">
        <dgm:presLayoutVars>
          <dgm:bulletEnabled val="1"/>
        </dgm:presLayoutVars>
      </dgm:prSet>
      <dgm:spPr/>
    </dgm:pt>
    <dgm:pt modelId="{5E3343B4-BBB5-48F1-9EBA-C92B263319C3}" type="pres">
      <dgm:prSet presAssocID="{2C3BB372-6E6C-4C92-8CD5-ED2D45D96F23}" presName="sibTrans" presStyleCnt="0"/>
      <dgm:spPr/>
    </dgm:pt>
    <dgm:pt modelId="{188CD98F-45B3-4C01-A1A2-542E8EBB62FD}" type="pres">
      <dgm:prSet presAssocID="{04D0B5B4-58FF-432D-9156-B5B8939A41C9}" presName="textNode" presStyleLbl="node1" presStyleIdx="1" presStyleCnt="4" custScaleX="98175" custScaleY="107711" custLinFactNeighborX="-41457" custLinFactNeighborY="588">
        <dgm:presLayoutVars>
          <dgm:bulletEnabled val="1"/>
        </dgm:presLayoutVars>
      </dgm:prSet>
      <dgm:spPr/>
    </dgm:pt>
    <dgm:pt modelId="{D6794A66-FDA3-4A68-9187-5C51C8540080}" type="pres">
      <dgm:prSet presAssocID="{DBB600F3-6050-4F08-9C8B-3B6FA78B3036}" presName="sibTrans" presStyleCnt="0"/>
      <dgm:spPr/>
    </dgm:pt>
    <dgm:pt modelId="{18AE7449-D99A-43D0-8873-3D41045F5725}" type="pres">
      <dgm:prSet presAssocID="{B9F88D9E-3493-4DAA-BB87-7DC93C482C9A}" presName="textNode" presStyleLbl="node1" presStyleIdx="2" presStyleCnt="4" custScaleX="122176" custScaleY="108697" custLinFactNeighborX="-99432" custLinFactNeighborY="655">
        <dgm:presLayoutVars>
          <dgm:bulletEnabled val="1"/>
        </dgm:presLayoutVars>
      </dgm:prSet>
      <dgm:spPr/>
    </dgm:pt>
    <dgm:pt modelId="{3692E391-22F2-4277-A8AF-4B11EB9DE67A}" type="pres">
      <dgm:prSet presAssocID="{DA3D7128-BC3B-4FD8-869A-2FEE7027DFCA}" presName="sibTrans" presStyleCnt="0"/>
      <dgm:spPr/>
    </dgm:pt>
    <dgm:pt modelId="{A6F00144-631A-4419-A872-8148C7C25FA6}" type="pres">
      <dgm:prSet presAssocID="{4082C16B-098A-4F93-ABC8-541D0E898729}" presName="textNode" presStyleLbl="node1" presStyleIdx="3" presStyleCnt="4" custLinFactNeighborX="931" custLinFactNeighborY="655">
        <dgm:presLayoutVars>
          <dgm:bulletEnabled val="1"/>
        </dgm:presLayoutVars>
      </dgm:prSet>
      <dgm:spPr/>
    </dgm:pt>
  </dgm:ptLst>
  <dgm:cxnLst>
    <dgm:cxn modelId="{4109CD62-8239-4E29-BA16-C96490A44BF2}" type="presOf" srcId="{D0F801F4-92B0-4C02-95F1-D5FFE007150B}" destId="{714D07D7-A1B4-403E-BA62-F62A7F194AA9}" srcOrd="0" destOrd="0" presId="urn:microsoft.com/office/officeart/2005/8/layout/hProcess9"/>
    <dgm:cxn modelId="{DCE1CA6A-46F5-4690-96A1-3189B64B5E6E}" type="presOf" srcId="{ACE58A12-8E41-4C3C-986E-AF0EF96F2DDD}" destId="{756C5EF9-A6C0-4F26-9E44-E17DDCC938B3}" srcOrd="0" destOrd="0" presId="urn:microsoft.com/office/officeart/2005/8/layout/hProcess9"/>
    <dgm:cxn modelId="{CA1CDA55-DCEC-4EA0-B4D0-688A6875579B}" srcId="{ACE58A12-8E41-4C3C-986E-AF0EF96F2DDD}" destId="{B9F88D9E-3493-4DAA-BB87-7DC93C482C9A}" srcOrd="2" destOrd="0" parTransId="{2313BDD1-B2DF-4F4B-A311-4DAD57C9505B}" sibTransId="{DA3D7128-BC3B-4FD8-869A-2FEE7027DFCA}"/>
    <dgm:cxn modelId="{1741F2A7-4A52-4B67-AC54-0EB1B6F9AC0A}" type="presOf" srcId="{B9F88D9E-3493-4DAA-BB87-7DC93C482C9A}" destId="{18AE7449-D99A-43D0-8873-3D41045F5725}" srcOrd="0" destOrd="0" presId="urn:microsoft.com/office/officeart/2005/8/layout/hProcess9"/>
    <dgm:cxn modelId="{AB831EB9-2A48-45A2-99A5-9E591761501C}" type="presOf" srcId="{04D0B5B4-58FF-432D-9156-B5B8939A41C9}" destId="{188CD98F-45B3-4C01-A1A2-542E8EBB62FD}" srcOrd="0" destOrd="0" presId="urn:microsoft.com/office/officeart/2005/8/layout/hProcess9"/>
    <dgm:cxn modelId="{1C473DBA-A597-498B-9F58-DC7DD7A699F0}" srcId="{ACE58A12-8E41-4C3C-986E-AF0EF96F2DDD}" destId="{04D0B5B4-58FF-432D-9156-B5B8939A41C9}" srcOrd="1" destOrd="0" parTransId="{95CCFEFA-2ECE-4ABE-A20B-5AD87473F1F0}" sibTransId="{DBB600F3-6050-4F08-9C8B-3B6FA78B3036}"/>
    <dgm:cxn modelId="{F2C8C2C2-EFDC-40C0-ADCC-742DCEF5822F}" type="presOf" srcId="{4082C16B-098A-4F93-ABC8-541D0E898729}" destId="{A6F00144-631A-4419-A872-8148C7C25FA6}" srcOrd="0" destOrd="0" presId="urn:microsoft.com/office/officeart/2005/8/layout/hProcess9"/>
    <dgm:cxn modelId="{6901DCCC-F938-484C-AF7B-8C1821675326}" srcId="{ACE58A12-8E41-4C3C-986E-AF0EF96F2DDD}" destId="{4082C16B-098A-4F93-ABC8-541D0E898729}" srcOrd="3" destOrd="0" parTransId="{8B21A39B-62E6-464A-B188-ECE29BC416C6}" sibTransId="{0E4DCC69-DBA9-4BA2-9330-846534868A35}"/>
    <dgm:cxn modelId="{73B770EC-C7E4-49C8-A9F5-B78396DCFB62}" srcId="{ACE58A12-8E41-4C3C-986E-AF0EF96F2DDD}" destId="{D0F801F4-92B0-4C02-95F1-D5FFE007150B}" srcOrd="0" destOrd="0" parTransId="{D11FFE40-1810-4AAE-A385-ED8D80FFEECE}" sibTransId="{2C3BB372-6E6C-4C92-8CD5-ED2D45D96F23}"/>
    <dgm:cxn modelId="{46A4E5D0-D2CE-40FC-A94F-33A47DA0B0B4}" type="presParOf" srcId="{756C5EF9-A6C0-4F26-9E44-E17DDCC938B3}" destId="{CBAD6B99-350F-4F1A-AD67-1BEAFEB956B3}" srcOrd="0" destOrd="0" presId="urn:microsoft.com/office/officeart/2005/8/layout/hProcess9"/>
    <dgm:cxn modelId="{FD65B513-4700-41D6-9D89-8992E1A1A286}" type="presParOf" srcId="{756C5EF9-A6C0-4F26-9E44-E17DDCC938B3}" destId="{B81E0833-A334-4E72-8246-D6CB1DEA618D}" srcOrd="1" destOrd="0" presId="urn:microsoft.com/office/officeart/2005/8/layout/hProcess9"/>
    <dgm:cxn modelId="{EF3DD734-B5A2-4F37-9E33-EB665A4FC541}" type="presParOf" srcId="{B81E0833-A334-4E72-8246-D6CB1DEA618D}" destId="{714D07D7-A1B4-403E-BA62-F62A7F194AA9}" srcOrd="0" destOrd="0" presId="urn:microsoft.com/office/officeart/2005/8/layout/hProcess9"/>
    <dgm:cxn modelId="{68882C31-8078-48E3-BD68-C5003288E025}" type="presParOf" srcId="{B81E0833-A334-4E72-8246-D6CB1DEA618D}" destId="{5E3343B4-BBB5-48F1-9EBA-C92B263319C3}" srcOrd="1" destOrd="0" presId="urn:microsoft.com/office/officeart/2005/8/layout/hProcess9"/>
    <dgm:cxn modelId="{6BADE2F6-0BD8-44E8-88E9-41CA05DD79CE}" type="presParOf" srcId="{B81E0833-A334-4E72-8246-D6CB1DEA618D}" destId="{188CD98F-45B3-4C01-A1A2-542E8EBB62FD}" srcOrd="2" destOrd="0" presId="urn:microsoft.com/office/officeart/2005/8/layout/hProcess9"/>
    <dgm:cxn modelId="{306B018B-E266-4D6A-B55B-79EC6E5C8763}" type="presParOf" srcId="{B81E0833-A334-4E72-8246-D6CB1DEA618D}" destId="{D6794A66-FDA3-4A68-9187-5C51C8540080}" srcOrd="3" destOrd="0" presId="urn:microsoft.com/office/officeart/2005/8/layout/hProcess9"/>
    <dgm:cxn modelId="{654C0A9F-B3BD-4C0A-B544-3F21E423EC15}" type="presParOf" srcId="{B81E0833-A334-4E72-8246-D6CB1DEA618D}" destId="{18AE7449-D99A-43D0-8873-3D41045F5725}" srcOrd="4" destOrd="0" presId="urn:microsoft.com/office/officeart/2005/8/layout/hProcess9"/>
    <dgm:cxn modelId="{686E6B3D-392C-4DE1-8AA2-9363EE8A03A5}" type="presParOf" srcId="{B81E0833-A334-4E72-8246-D6CB1DEA618D}" destId="{3692E391-22F2-4277-A8AF-4B11EB9DE67A}" srcOrd="5" destOrd="0" presId="urn:microsoft.com/office/officeart/2005/8/layout/hProcess9"/>
    <dgm:cxn modelId="{9A06501C-D713-49E8-8256-05C52443D4AD}" type="presParOf" srcId="{B81E0833-A334-4E72-8246-D6CB1DEA618D}" destId="{A6F00144-631A-4419-A872-8148C7C25FA6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17DFDF-466A-4F69-8EEA-288C6B9A202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48C293-E7EA-4D50-8156-3A7DD0B28256}">
      <dgm:prSet phldrT="[Text]" custT="1"/>
      <dgm:spPr/>
      <dgm:t>
        <a:bodyPr/>
        <a:lstStyle/>
        <a:p>
          <a:pPr>
            <a:buClr>
              <a:srgbClr val="000000"/>
            </a:buClr>
            <a:buSzPts val="1600"/>
            <a:buFont typeface="Arial"/>
            <a:buNone/>
          </a:pPr>
          <a:r>
            <a:rPr lang="en-US" sz="20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rPr>
            <a:t>Complete  event posting survey</a:t>
          </a:r>
          <a:endParaRPr lang="en-US" sz="2000" dirty="0">
            <a:solidFill>
              <a:schemeClr val="bg1"/>
            </a:solidFill>
          </a:endParaRPr>
        </a:p>
      </dgm:t>
    </dgm:pt>
    <dgm:pt modelId="{803227E6-A875-4C7B-B68E-C9F82B302F59}" type="parTrans" cxnId="{04405D3C-F93B-4841-860E-0187E3D8BE9F}">
      <dgm:prSet/>
      <dgm:spPr/>
      <dgm:t>
        <a:bodyPr/>
        <a:lstStyle/>
        <a:p>
          <a:endParaRPr lang="en-US"/>
        </a:p>
      </dgm:t>
    </dgm:pt>
    <dgm:pt modelId="{117020DD-88B8-46D0-878F-908711011883}" type="sibTrans" cxnId="{04405D3C-F93B-4841-860E-0187E3D8BE9F}">
      <dgm:prSet/>
      <dgm:spPr/>
      <dgm:t>
        <a:bodyPr/>
        <a:lstStyle/>
        <a:p>
          <a:endParaRPr lang="en-US"/>
        </a:p>
      </dgm:t>
    </dgm:pt>
    <dgm:pt modelId="{7500C972-6A5F-4B30-840F-974662B8E542}">
      <dgm:prSet phldrT="[Text]"/>
      <dgm:spPr/>
      <dgm:t>
        <a:bodyPr/>
        <a:lstStyle/>
        <a:p>
          <a:pPr>
            <a:buClr>
              <a:srgbClr val="000000"/>
            </a:buClr>
            <a:buSzPts val="1600"/>
            <a:buFont typeface="Arial"/>
            <a:buNone/>
          </a:pPr>
          <a:r>
            <a:rPr lang="en-US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rPr>
            <a:t>Access trainer and learner material on training pages</a:t>
          </a:r>
          <a:endParaRPr lang="en-US" dirty="0">
            <a:solidFill>
              <a:schemeClr val="bg1"/>
            </a:solidFill>
          </a:endParaRPr>
        </a:p>
      </dgm:t>
    </dgm:pt>
    <dgm:pt modelId="{F0DD51F7-532A-45E6-B284-3EFB85ADC91A}" type="parTrans" cxnId="{2677123F-832E-4767-9375-57C57B64773B}">
      <dgm:prSet/>
      <dgm:spPr/>
      <dgm:t>
        <a:bodyPr/>
        <a:lstStyle/>
        <a:p>
          <a:endParaRPr lang="en-US"/>
        </a:p>
      </dgm:t>
    </dgm:pt>
    <dgm:pt modelId="{E4B865BD-CF36-47F9-B571-6BAA0ACCCE38}" type="sibTrans" cxnId="{2677123F-832E-4767-9375-57C57B64773B}">
      <dgm:prSet/>
      <dgm:spPr/>
      <dgm:t>
        <a:bodyPr/>
        <a:lstStyle/>
        <a:p>
          <a:endParaRPr lang="en-US"/>
        </a:p>
      </dgm:t>
    </dgm:pt>
    <dgm:pt modelId="{DC101053-BAE9-4FE4-A647-F5A058F69F8D}">
      <dgm:prSet phldrT="[Text]"/>
      <dgm:spPr/>
      <dgm:t>
        <a:bodyPr/>
        <a:lstStyle/>
        <a:p>
          <a:pPr>
            <a:buClr>
              <a:srgbClr val="000000"/>
            </a:buClr>
            <a:buSzPts val="1600"/>
            <a:buFont typeface="Arial"/>
            <a:buNone/>
          </a:pPr>
          <a:r>
            <a:rPr lang="en-US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rPr>
            <a:t>Conduct training, monitor attendance, follow attendance protocol</a:t>
          </a:r>
          <a:endParaRPr lang="en-US" dirty="0">
            <a:solidFill>
              <a:schemeClr val="bg1"/>
            </a:solidFill>
          </a:endParaRPr>
        </a:p>
      </dgm:t>
    </dgm:pt>
    <dgm:pt modelId="{D201BDC5-F7DC-4EF5-A275-8066F05BAECA}" type="parTrans" cxnId="{33D573E2-305A-4CE5-B738-8EA89836B504}">
      <dgm:prSet/>
      <dgm:spPr/>
      <dgm:t>
        <a:bodyPr/>
        <a:lstStyle/>
        <a:p>
          <a:endParaRPr lang="en-US"/>
        </a:p>
      </dgm:t>
    </dgm:pt>
    <dgm:pt modelId="{E58CD9B1-D614-4146-9454-085B3E0AA3EC}" type="sibTrans" cxnId="{33D573E2-305A-4CE5-B738-8EA89836B504}">
      <dgm:prSet/>
      <dgm:spPr/>
      <dgm:t>
        <a:bodyPr/>
        <a:lstStyle/>
        <a:p>
          <a:endParaRPr lang="en-US"/>
        </a:p>
      </dgm:t>
    </dgm:pt>
    <dgm:pt modelId="{6E1702F1-D666-49D3-B463-A8C1139DD437}">
      <dgm:prSet phldrT="[Text]" custT="1"/>
      <dgm:spPr/>
      <dgm:t>
        <a:bodyPr/>
        <a:lstStyle/>
        <a:p>
          <a:pPr>
            <a:buClr>
              <a:srgbClr val="000000"/>
            </a:buClr>
            <a:buSzPts val="1600"/>
            <a:buFont typeface="Arial"/>
            <a:buNone/>
          </a:pPr>
          <a:r>
            <a:rPr lang="en-US" sz="20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rPr>
            <a:t>Upload attendance within one business day and send hard copy sign-in sheets to MICMT</a:t>
          </a:r>
          <a:endParaRPr lang="en-US" sz="2000" dirty="0">
            <a:solidFill>
              <a:schemeClr val="bg1"/>
            </a:solidFill>
          </a:endParaRPr>
        </a:p>
      </dgm:t>
    </dgm:pt>
    <dgm:pt modelId="{BC022DFF-E3AD-4078-8B7F-E32BEFB3C76B}" type="parTrans" cxnId="{D22BC2D9-6C27-4924-8472-50CCEBEAA6A9}">
      <dgm:prSet/>
      <dgm:spPr/>
      <dgm:t>
        <a:bodyPr/>
        <a:lstStyle/>
        <a:p>
          <a:endParaRPr lang="en-US"/>
        </a:p>
      </dgm:t>
    </dgm:pt>
    <dgm:pt modelId="{25B42BB1-2F95-4490-9A31-6236C60992A6}" type="sibTrans" cxnId="{D22BC2D9-6C27-4924-8472-50CCEBEAA6A9}">
      <dgm:prSet/>
      <dgm:spPr/>
      <dgm:t>
        <a:bodyPr/>
        <a:lstStyle/>
        <a:p>
          <a:endParaRPr lang="en-US"/>
        </a:p>
      </dgm:t>
    </dgm:pt>
    <dgm:pt modelId="{79B2CE5F-4819-4A1A-A6AF-6C85DDAE1C68}">
      <dgm:prSet phldrT="[Text]"/>
      <dgm:spPr/>
      <dgm:t>
        <a:bodyPr/>
        <a:lstStyle/>
        <a:p>
          <a:pPr>
            <a:buClr>
              <a:srgbClr val="000000"/>
            </a:buClr>
            <a:buSzPts val="1600"/>
            <a:buFont typeface="Arial"/>
            <a:buNone/>
          </a:pPr>
          <a:r>
            <a:rPr lang="en-US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rPr>
            <a:t>Utilize dashboard to review training results</a:t>
          </a:r>
          <a:endParaRPr lang="en-US" dirty="0">
            <a:solidFill>
              <a:schemeClr val="bg1"/>
            </a:solidFill>
          </a:endParaRPr>
        </a:p>
      </dgm:t>
    </dgm:pt>
    <dgm:pt modelId="{E76A82C8-2DEA-4718-B337-EF4433D63194}" type="parTrans" cxnId="{E9841698-7579-4DED-8A3F-F1419ED981B4}">
      <dgm:prSet/>
      <dgm:spPr/>
      <dgm:t>
        <a:bodyPr/>
        <a:lstStyle/>
        <a:p>
          <a:endParaRPr lang="en-US"/>
        </a:p>
      </dgm:t>
    </dgm:pt>
    <dgm:pt modelId="{99BC5E91-E9DF-436C-A5E6-8F05F8CFAB2C}" type="sibTrans" cxnId="{E9841698-7579-4DED-8A3F-F1419ED981B4}">
      <dgm:prSet/>
      <dgm:spPr/>
      <dgm:t>
        <a:bodyPr/>
        <a:lstStyle/>
        <a:p>
          <a:endParaRPr lang="en-US"/>
        </a:p>
      </dgm:t>
    </dgm:pt>
    <dgm:pt modelId="{62102B19-F0A9-48C4-9E04-DC5C4DA35F50}" type="pres">
      <dgm:prSet presAssocID="{1A17DFDF-466A-4F69-8EEA-288C6B9A2026}" presName="outerComposite" presStyleCnt="0">
        <dgm:presLayoutVars>
          <dgm:chMax val="5"/>
          <dgm:dir/>
          <dgm:resizeHandles val="exact"/>
        </dgm:presLayoutVars>
      </dgm:prSet>
      <dgm:spPr/>
    </dgm:pt>
    <dgm:pt modelId="{7DEED8BE-53AF-41EC-AFB7-710A86CB6479}" type="pres">
      <dgm:prSet presAssocID="{1A17DFDF-466A-4F69-8EEA-288C6B9A2026}" presName="dummyMaxCanvas" presStyleCnt="0">
        <dgm:presLayoutVars/>
      </dgm:prSet>
      <dgm:spPr/>
    </dgm:pt>
    <dgm:pt modelId="{408D0AB4-8037-436B-B02D-402D7482AD18}" type="pres">
      <dgm:prSet presAssocID="{1A17DFDF-466A-4F69-8EEA-288C6B9A2026}" presName="FiveNodes_1" presStyleLbl="node1" presStyleIdx="0" presStyleCnt="5">
        <dgm:presLayoutVars>
          <dgm:bulletEnabled val="1"/>
        </dgm:presLayoutVars>
      </dgm:prSet>
      <dgm:spPr/>
    </dgm:pt>
    <dgm:pt modelId="{B80E2390-DEC3-4E17-9DDD-C5C273D509B0}" type="pres">
      <dgm:prSet presAssocID="{1A17DFDF-466A-4F69-8EEA-288C6B9A2026}" presName="FiveNodes_2" presStyleLbl="node1" presStyleIdx="1" presStyleCnt="5">
        <dgm:presLayoutVars>
          <dgm:bulletEnabled val="1"/>
        </dgm:presLayoutVars>
      </dgm:prSet>
      <dgm:spPr/>
    </dgm:pt>
    <dgm:pt modelId="{9104CCEC-3B21-44DF-9025-8E357EF3A4A9}" type="pres">
      <dgm:prSet presAssocID="{1A17DFDF-466A-4F69-8EEA-288C6B9A2026}" presName="FiveNodes_3" presStyleLbl="node1" presStyleIdx="2" presStyleCnt="5">
        <dgm:presLayoutVars>
          <dgm:bulletEnabled val="1"/>
        </dgm:presLayoutVars>
      </dgm:prSet>
      <dgm:spPr/>
    </dgm:pt>
    <dgm:pt modelId="{17CD1FB2-4340-44CD-B806-121354FC254E}" type="pres">
      <dgm:prSet presAssocID="{1A17DFDF-466A-4F69-8EEA-288C6B9A2026}" presName="FiveNodes_4" presStyleLbl="node1" presStyleIdx="3" presStyleCnt="5" custScaleY="93754">
        <dgm:presLayoutVars>
          <dgm:bulletEnabled val="1"/>
        </dgm:presLayoutVars>
      </dgm:prSet>
      <dgm:spPr/>
    </dgm:pt>
    <dgm:pt modelId="{242FE59A-F0E4-4213-9B92-4F54ED28AC67}" type="pres">
      <dgm:prSet presAssocID="{1A17DFDF-466A-4F69-8EEA-288C6B9A2026}" presName="FiveNodes_5" presStyleLbl="node1" presStyleIdx="4" presStyleCnt="5">
        <dgm:presLayoutVars>
          <dgm:bulletEnabled val="1"/>
        </dgm:presLayoutVars>
      </dgm:prSet>
      <dgm:spPr/>
    </dgm:pt>
    <dgm:pt modelId="{D6941D98-8E13-494E-8A0D-9CB76020E003}" type="pres">
      <dgm:prSet presAssocID="{1A17DFDF-466A-4F69-8EEA-288C6B9A2026}" presName="FiveConn_1-2" presStyleLbl="fgAccFollowNode1" presStyleIdx="0" presStyleCnt="4">
        <dgm:presLayoutVars>
          <dgm:bulletEnabled val="1"/>
        </dgm:presLayoutVars>
      </dgm:prSet>
      <dgm:spPr/>
    </dgm:pt>
    <dgm:pt modelId="{E3AB6CC4-2C4F-4169-A1D9-A84B9A5B4597}" type="pres">
      <dgm:prSet presAssocID="{1A17DFDF-466A-4F69-8EEA-288C6B9A2026}" presName="FiveConn_2-3" presStyleLbl="fgAccFollowNode1" presStyleIdx="1" presStyleCnt="4">
        <dgm:presLayoutVars>
          <dgm:bulletEnabled val="1"/>
        </dgm:presLayoutVars>
      </dgm:prSet>
      <dgm:spPr/>
    </dgm:pt>
    <dgm:pt modelId="{C0C68424-BAAB-430E-B599-532631B8A98A}" type="pres">
      <dgm:prSet presAssocID="{1A17DFDF-466A-4F69-8EEA-288C6B9A2026}" presName="FiveConn_3-4" presStyleLbl="fgAccFollowNode1" presStyleIdx="2" presStyleCnt="4">
        <dgm:presLayoutVars>
          <dgm:bulletEnabled val="1"/>
        </dgm:presLayoutVars>
      </dgm:prSet>
      <dgm:spPr/>
    </dgm:pt>
    <dgm:pt modelId="{00923573-83C3-4F24-813A-038D415E39D2}" type="pres">
      <dgm:prSet presAssocID="{1A17DFDF-466A-4F69-8EEA-288C6B9A2026}" presName="FiveConn_4-5" presStyleLbl="fgAccFollowNode1" presStyleIdx="3" presStyleCnt="4">
        <dgm:presLayoutVars>
          <dgm:bulletEnabled val="1"/>
        </dgm:presLayoutVars>
      </dgm:prSet>
      <dgm:spPr/>
    </dgm:pt>
    <dgm:pt modelId="{6CE539E7-9ACD-4D00-AF1D-FE6B2AC20DEB}" type="pres">
      <dgm:prSet presAssocID="{1A17DFDF-466A-4F69-8EEA-288C6B9A2026}" presName="FiveNodes_1_text" presStyleLbl="node1" presStyleIdx="4" presStyleCnt="5">
        <dgm:presLayoutVars>
          <dgm:bulletEnabled val="1"/>
        </dgm:presLayoutVars>
      </dgm:prSet>
      <dgm:spPr/>
    </dgm:pt>
    <dgm:pt modelId="{15B91C9B-E643-4892-8D2C-37C851E02A33}" type="pres">
      <dgm:prSet presAssocID="{1A17DFDF-466A-4F69-8EEA-288C6B9A2026}" presName="FiveNodes_2_text" presStyleLbl="node1" presStyleIdx="4" presStyleCnt="5">
        <dgm:presLayoutVars>
          <dgm:bulletEnabled val="1"/>
        </dgm:presLayoutVars>
      </dgm:prSet>
      <dgm:spPr/>
    </dgm:pt>
    <dgm:pt modelId="{62273092-07FD-4DFB-90C4-232C8663D909}" type="pres">
      <dgm:prSet presAssocID="{1A17DFDF-466A-4F69-8EEA-288C6B9A2026}" presName="FiveNodes_3_text" presStyleLbl="node1" presStyleIdx="4" presStyleCnt="5">
        <dgm:presLayoutVars>
          <dgm:bulletEnabled val="1"/>
        </dgm:presLayoutVars>
      </dgm:prSet>
      <dgm:spPr/>
    </dgm:pt>
    <dgm:pt modelId="{554E50FC-05E9-41DC-96F9-AD38A8C16B53}" type="pres">
      <dgm:prSet presAssocID="{1A17DFDF-466A-4F69-8EEA-288C6B9A2026}" presName="FiveNodes_4_text" presStyleLbl="node1" presStyleIdx="4" presStyleCnt="5">
        <dgm:presLayoutVars>
          <dgm:bulletEnabled val="1"/>
        </dgm:presLayoutVars>
      </dgm:prSet>
      <dgm:spPr/>
    </dgm:pt>
    <dgm:pt modelId="{17B5A91A-B1DB-450C-AA2B-0663874B7E5E}" type="pres">
      <dgm:prSet presAssocID="{1A17DFDF-466A-4F69-8EEA-288C6B9A2026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CBDABD1D-CFB5-4D37-9B5E-D67D69C5158A}" type="presOf" srcId="{7500C972-6A5F-4B30-840F-974662B8E542}" destId="{15B91C9B-E643-4892-8D2C-37C851E02A33}" srcOrd="1" destOrd="0" presId="urn:microsoft.com/office/officeart/2005/8/layout/vProcess5"/>
    <dgm:cxn modelId="{7725241E-F4A2-4C84-89F0-F91854FCDF68}" type="presOf" srcId="{7500C972-6A5F-4B30-840F-974662B8E542}" destId="{B80E2390-DEC3-4E17-9DDD-C5C273D509B0}" srcOrd="0" destOrd="0" presId="urn:microsoft.com/office/officeart/2005/8/layout/vProcess5"/>
    <dgm:cxn modelId="{BEBD0D25-D426-4A47-854A-C54EC97D9225}" type="presOf" srcId="{1A17DFDF-466A-4F69-8EEA-288C6B9A2026}" destId="{62102B19-F0A9-48C4-9E04-DC5C4DA35F50}" srcOrd="0" destOrd="0" presId="urn:microsoft.com/office/officeart/2005/8/layout/vProcess5"/>
    <dgm:cxn modelId="{04405D3C-F93B-4841-860E-0187E3D8BE9F}" srcId="{1A17DFDF-466A-4F69-8EEA-288C6B9A2026}" destId="{C348C293-E7EA-4D50-8156-3A7DD0B28256}" srcOrd="0" destOrd="0" parTransId="{803227E6-A875-4C7B-B68E-C9F82B302F59}" sibTransId="{117020DD-88B8-46D0-878F-908711011883}"/>
    <dgm:cxn modelId="{FB80743E-2196-4381-9C78-313F538DA607}" type="presOf" srcId="{25B42BB1-2F95-4490-9A31-6236C60992A6}" destId="{00923573-83C3-4F24-813A-038D415E39D2}" srcOrd="0" destOrd="0" presId="urn:microsoft.com/office/officeart/2005/8/layout/vProcess5"/>
    <dgm:cxn modelId="{2677123F-832E-4767-9375-57C57B64773B}" srcId="{1A17DFDF-466A-4F69-8EEA-288C6B9A2026}" destId="{7500C972-6A5F-4B30-840F-974662B8E542}" srcOrd="1" destOrd="0" parTransId="{F0DD51F7-532A-45E6-B284-3EFB85ADC91A}" sibTransId="{E4B865BD-CF36-47F9-B571-6BAA0ACCCE38}"/>
    <dgm:cxn modelId="{31E1D03F-B0E9-4F0C-A0BD-AF6E79A27168}" type="presOf" srcId="{79B2CE5F-4819-4A1A-A6AF-6C85DDAE1C68}" destId="{17B5A91A-B1DB-450C-AA2B-0663874B7E5E}" srcOrd="1" destOrd="0" presId="urn:microsoft.com/office/officeart/2005/8/layout/vProcess5"/>
    <dgm:cxn modelId="{AC42C65C-7190-4BA7-A6F7-2F2902BD28BF}" type="presOf" srcId="{C348C293-E7EA-4D50-8156-3A7DD0B28256}" destId="{6CE539E7-9ACD-4D00-AF1D-FE6B2AC20DEB}" srcOrd="1" destOrd="0" presId="urn:microsoft.com/office/officeart/2005/8/layout/vProcess5"/>
    <dgm:cxn modelId="{39507A51-4898-4D9E-B46B-EEDA5307E276}" type="presOf" srcId="{E4B865BD-CF36-47F9-B571-6BAA0ACCCE38}" destId="{E3AB6CC4-2C4F-4169-A1D9-A84B9A5B4597}" srcOrd="0" destOrd="0" presId="urn:microsoft.com/office/officeart/2005/8/layout/vProcess5"/>
    <dgm:cxn modelId="{282A8175-574D-42C1-B5C2-E19E8E8BEB2D}" type="presOf" srcId="{117020DD-88B8-46D0-878F-908711011883}" destId="{D6941D98-8E13-494E-8A0D-9CB76020E003}" srcOrd="0" destOrd="0" presId="urn:microsoft.com/office/officeart/2005/8/layout/vProcess5"/>
    <dgm:cxn modelId="{BF106B7A-47FD-4991-A766-5EBA43ED9406}" type="presOf" srcId="{6E1702F1-D666-49D3-B463-A8C1139DD437}" destId="{17CD1FB2-4340-44CD-B806-121354FC254E}" srcOrd="0" destOrd="0" presId="urn:microsoft.com/office/officeart/2005/8/layout/vProcess5"/>
    <dgm:cxn modelId="{3D7AE67B-4074-451E-9FA2-CDBFA3C1FE4C}" type="presOf" srcId="{79B2CE5F-4819-4A1A-A6AF-6C85DDAE1C68}" destId="{242FE59A-F0E4-4213-9B92-4F54ED28AC67}" srcOrd="0" destOrd="0" presId="urn:microsoft.com/office/officeart/2005/8/layout/vProcess5"/>
    <dgm:cxn modelId="{E9841698-7579-4DED-8A3F-F1419ED981B4}" srcId="{1A17DFDF-466A-4F69-8EEA-288C6B9A2026}" destId="{79B2CE5F-4819-4A1A-A6AF-6C85DDAE1C68}" srcOrd="4" destOrd="0" parTransId="{E76A82C8-2DEA-4718-B337-EF4433D63194}" sibTransId="{99BC5E91-E9DF-436C-A5E6-8F05F8CFAB2C}"/>
    <dgm:cxn modelId="{FDAD0FB6-B5C7-4474-ADE5-5A49ECAF84A8}" type="presOf" srcId="{E58CD9B1-D614-4146-9454-085B3E0AA3EC}" destId="{C0C68424-BAAB-430E-B599-532631B8A98A}" srcOrd="0" destOrd="0" presId="urn:microsoft.com/office/officeart/2005/8/layout/vProcess5"/>
    <dgm:cxn modelId="{9B7DCBBB-3FCE-4754-A2A9-5A457783BD0C}" type="presOf" srcId="{DC101053-BAE9-4FE4-A647-F5A058F69F8D}" destId="{62273092-07FD-4DFB-90C4-232C8663D909}" srcOrd="1" destOrd="0" presId="urn:microsoft.com/office/officeart/2005/8/layout/vProcess5"/>
    <dgm:cxn modelId="{ADBE99CD-697C-4D06-9940-2608471950F9}" type="presOf" srcId="{C348C293-E7EA-4D50-8156-3A7DD0B28256}" destId="{408D0AB4-8037-436B-B02D-402D7482AD18}" srcOrd="0" destOrd="0" presId="urn:microsoft.com/office/officeart/2005/8/layout/vProcess5"/>
    <dgm:cxn modelId="{D22BC2D9-6C27-4924-8472-50CCEBEAA6A9}" srcId="{1A17DFDF-466A-4F69-8EEA-288C6B9A2026}" destId="{6E1702F1-D666-49D3-B463-A8C1139DD437}" srcOrd="3" destOrd="0" parTransId="{BC022DFF-E3AD-4078-8B7F-E32BEFB3C76B}" sibTransId="{25B42BB1-2F95-4490-9A31-6236C60992A6}"/>
    <dgm:cxn modelId="{33D573E2-305A-4CE5-B738-8EA89836B504}" srcId="{1A17DFDF-466A-4F69-8EEA-288C6B9A2026}" destId="{DC101053-BAE9-4FE4-A647-F5A058F69F8D}" srcOrd="2" destOrd="0" parTransId="{D201BDC5-F7DC-4EF5-A275-8066F05BAECA}" sibTransId="{E58CD9B1-D614-4146-9454-085B3E0AA3EC}"/>
    <dgm:cxn modelId="{B7F237F3-09DF-4FA7-869F-32B3B2F5F250}" type="presOf" srcId="{DC101053-BAE9-4FE4-A647-F5A058F69F8D}" destId="{9104CCEC-3B21-44DF-9025-8E357EF3A4A9}" srcOrd="0" destOrd="0" presId="urn:microsoft.com/office/officeart/2005/8/layout/vProcess5"/>
    <dgm:cxn modelId="{2B17D5F7-8383-44E7-BCBE-5176029D86BC}" type="presOf" srcId="{6E1702F1-D666-49D3-B463-A8C1139DD437}" destId="{554E50FC-05E9-41DC-96F9-AD38A8C16B53}" srcOrd="1" destOrd="0" presId="urn:microsoft.com/office/officeart/2005/8/layout/vProcess5"/>
    <dgm:cxn modelId="{D36EBFA5-96FB-4EC2-80D1-759980CDF572}" type="presParOf" srcId="{62102B19-F0A9-48C4-9E04-DC5C4DA35F50}" destId="{7DEED8BE-53AF-41EC-AFB7-710A86CB6479}" srcOrd="0" destOrd="0" presId="urn:microsoft.com/office/officeart/2005/8/layout/vProcess5"/>
    <dgm:cxn modelId="{7E1A8797-1145-4E9F-952E-44656B88BE53}" type="presParOf" srcId="{62102B19-F0A9-48C4-9E04-DC5C4DA35F50}" destId="{408D0AB4-8037-436B-B02D-402D7482AD18}" srcOrd="1" destOrd="0" presId="urn:microsoft.com/office/officeart/2005/8/layout/vProcess5"/>
    <dgm:cxn modelId="{F9FE4428-7D5B-4199-BEE4-5510F33CA4C7}" type="presParOf" srcId="{62102B19-F0A9-48C4-9E04-DC5C4DA35F50}" destId="{B80E2390-DEC3-4E17-9DDD-C5C273D509B0}" srcOrd="2" destOrd="0" presId="urn:microsoft.com/office/officeart/2005/8/layout/vProcess5"/>
    <dgm:cxn modelId="{3193470D-CDF1-40B4-B679-6C4AA38397E9}" type="presParOf" srcId="{62102B19-F0A9-48C4-9E04-DC5C4DA35F50}" destId="{9104CCEC-3B21-44DF-9025-8E357EF3A4A9}" srcOrd="3" destOrd="0" presId="urn:microsoft.com/office/officeart/2005/8/layout/vProcess5"/>
    <dgm:cxn modelId="{021BFE7F-5CE3-48CA-9EBC-DB4E13A12538}" type="presParOf" srcId="{62102B19-F0A9-48C4-9E04-DC5C4DA35F50}" destId="{17CD1FB2-4340-44CD-B806-121354FC254E}" srcOrd="4" destOrd="0" presId="urn:microsoft.com/office/officeart/2005/8/layout/vProcess5"/>
    <dgm:cxn modelId="{FAFC8B01-EBC2-4671-A78D-24EC3A007D6E}" type="presParOf" srcId="{62102B19-F0A9-48C4-9E04-DC5C4DA35F50}" destId="{242FE59A-F0E4-4213-9B92-4F54ED28AC67}" srcOrd="5" destOrd="0" presId="urn:microsoft.com/office/officeart/2005/8/layout/vProcess5"/>
    <dgm:cxn modelId="{AB7D93BB-8892-4B76-AA49-CBD7E474D5A4}" type="presParOf" srcId="{62102B19-F0A9-48C4-9E04-DC5C4DA35F50}" destId="{D6941D98-8E13-494E-8A0D-9CB76020E003}" srcOrd="6" destOrd="0" presId="urn:microsoft.com/office/officeart/2005/8/layout/vProcess5"/>
    <dgm:cxn modelId="{B47DD538-06CD-4D4D-896F-41B2E9C81862}" type="presParOf" srcId="{62102B19-F0A9-48C4-9E04-DC5C4DA35F50}" destId="{E3AB6CC4-2C4F-4169-A1D9-A84B9A5B4597}" srcOrd="7" destOrd="0" presId="urn:microsoft.com/office/officeart/2005/8/layout/vProcess5"/>
    <dgm:cxn modelId="{86FD5F94-5548-4C2F-8956-238EEB38DF8D}" type="presParOf" srcId="{62102B19-F0A9-48C4-9E04-DC5C4DA35F50}" destId="{C0C68424-BAAB-430E-B599-532631B8A98A}" srcOrd="8" destOrd="0" presId="urn:microsoft.com/office/officeart/2005/8/layout/vProcess5"/>
    <dgm:cxn modelId="{F8BC3C15-C839-4225-89A4-923D771DEB9A}" type="presParOf" srcId="{62102B19-F0A9-48C4-9E04-DC5C4DA35F50}" destId="{00923573-83C3-4F24-813A-038D415E39D2}" srcOrd="9" destOrd="0" presId="urn:microsoft.com/office/officeart/2005/8/layout/vProcess5"/>
    <dgm:cxn modelId="{249CE7E8-DD0C-44A6-9799-C00FA3D6B97F}" type="presParOf" srcId="{62102B19-F0A9-48C4-9E04-DC5C4DA35F50}" destId="{6CE539E7-9ACD-4D00-AF1D-FE6B2AC20DEB}" srcOrd="10" destOrd="0" presId="urn:microsoft.com/office/officeart/2005/8/layout/vProcess5"/>
    <dgm:cxn modelId="{B306019E-37C9-4A5C-B913-6FED82F4CBE5}" type="presParOf" srcId="{62102B19-F0A9-48C4-9E04-DC5C4DA35F50}" destId="{15B91C9B-E643-4892-8D2C-37C851E02A33}" srcOrd="11" destOrd="0" presId="urn:microsoft.com/office/officeart/2005/8/layout/vProcess5"/>
    <dgm:cxn modelId="{41989BE6-58FE-48A4-A73C-1BA8B1DA5A93}" type="presParOf" srcId="{62102B19-F0A9-48C4-9E04-DC5C4DA35F50}" destId="{62273092-07FD-4DFB-90C4-232C8663D909}" srcOrd="12" destOrd="0" presId="urn:microsoft.com/office/officeart/2005/8/layout/vProcess5"/>
    <dgm:cxn modelId="{CD3CB7C7-734C-441E-918B-4875CB844E91}" type="presParOf" srcId="{62102B19-F0A9-48C4-9E04-DC5C4DA35F50}" destId="{554E50FC-05E9-41DC-96F9-AD38A8C16B53}" srcOrd="13" destOrd="0" presId="urn:microsoft.com/office/officeart/2005/8/layout/vProcess5"/>
    <dgm:cxn modelId="{66B4AF32-1A35-4245-AAF2-24D97D1C605B}" type="presParOf" srcId="{62102B19-F0A9-48C4-9E04-DC5C4DA35F50}" destId="{17B5A91A-B1DB-450C-AA2B-0663874B7E5E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9BA6DF-02A8-4727-AC90-597941BB185B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7B80F0-99EF-45AF-BC3A-48478C766AF3}">
      <dgm:prSet phldrT="[Text]" custT="1"/>
      <dgm:spPr/>
      <dgm:t>
        <a:bodyPr/>
        <a:lstStyle/>
        <a:p>
          <a:pPr>
            <a:buClr>
              <a:srgbClr val="000000"/>
            </a:buClr>
            <a:buSzPts val="1600"/>
            <a:buFont typeface="Arial"/>
            <a:buNone/>
          </a:pPr>
          <a:r>
            <a:rPr lang="en-US" sz="20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rPr>
            <a:t>Receives event posting survey and posts to MICMT website  within five  business days </a:t>
          </a:r>
          <a:endParaRPr lang="en-US" sz="2000" dirty="0">
            <a:solidFill>
              <a:schemeClr val="bg1"/>
            </a:solidFill>
          </a:endParaRPr>
        </a:p>
      </dgm:t>
    </dgm:pt>
    <dgm:pt modelId="{9AD08A51-5F64-4FAD-9A47-29BB9B7BCF06}" type="parTrans" cxnId="{50181F80-E99C-418D-BFCA-BD340E00F18D}">
      <dgm:prSet/>
      <dgm:spPr/>
      <dgm:t>
        <a:bodyPr/>
        <a:lstStyle/>
        <a:p>
          <a:endParaRPr lang="en-US"/>
        </a:p>
      </dgm:t>
    </dgm:pt>
    <dgm:pt modelId="{8BE6421D-0C34-4332-ADC5-4F33E023A7B4}" type="sibTrans" cxnId="{50181F80-E99C-418D-BFCA-BD340E00F18D}">
      <dgm:prSet/>
      <dgm:spPr/>
      <dgm:t>
        <a:bodyPr/>
        <a:lstStyle/>
        <a:p>
          <a:endParaRPr lang="en-US"/>
        </a:p>
      </dgm:t>
    </dgm:pt>
    <dgm:pt modelId="{F511A594-D384-4C53-A04E-EB1A06117B50}">
      <dgm:prSet phldrT="[Text]" custT="1"/>
      <dgm:spPr/>
      <dgm:t>
        <a:bodyPr/>
        <a:lstStyle/>
        <a:p>
          <a:pPr>
            <a:buClr>
              <a:srgbClr val="000000"/>
            </a:buClr>
            <a:buSzPts val="1600"/>
            <a:buFont typeface="Arial"/>
            <a:buNone/>
          </a:pPr>
          <a:r>
            <a:rPr lang="en-US" sz="20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rPr>
            <a:t>Monitors evaluations and post-tests; assist learners as needed </a:t>
          </a:r>
          <a:endParaRPr lang="en-US" sz="2000" dirty="0">
            <a:solidFill>
              <a:schemeClr val="bg1"/>
            </a:solidFill>
          </a:endParaRPr>
        </a:p>
      </dgm:t>
    </dgm:pt>
    <dgm:pt modelId="{69BBB51D-04A7-4A58-B4DE-DB349DD93D46}" type="parTrans" cxnId="{36241896-6114-410D-99F5-222FDF1B250B}">
      <dgm:prSet/>
      <dgm:spPr/>
      <dgm:t>
        <a:bodyPr/>
        <a:lstStyle/>
        <a:p>
          <a:endParaRPr lang="en-US"/>
        </a:p>
      </dgm:t>
    </dgm:pt>
    <dgm:pt modelId="{66955192-7A87-4595-B5C8-607CF1F2E276}" type="sibTrans" cxnId="{36241896-6114-410D-99F5-222FDF1B250B}">
      <dgm:prSet/>
      <dgm:spPr/>
      <dgm:t>
        <a:bodyPr/>
        <a:lstStyle/>
        <a:p>
          <a:endParaRPr lang="en-US"/>
        </a:p>
      </dgm:t>
    </dgm:pt>
    <dgm:pt modelId="{F97EC55F-6426-4AF0-B151-76AA199869E5}">
      <dgm:prSet phldrT="[Text]" custT="1"/>
      <dgm:spPr/>
      <dgm:t>
        <a:bodyPr/>
        <a:lstStyle/>
        <a:p>
          <a:pPr>
            <a:buClr>
              <a:srgbClr val="000000"/>
            </a:buClr>
            <a:buSzPts val="1600"/>
            <a:buFont typeface="Arial"/>
            <a:buNone/>
          </a:pPr>
          <a:r>
            <a:rPr lang="en-US" sz="20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rPr>
            <a:t>Generate certificates as applicable</a:t>
          </a:r>
          <a:endParaRPr lang="en-US" sz="2000" dirty="0">
            <a:solidFill>
              <a:schemeClr val="bg1"/>
            </a:solidFill>
          </a:endParaRPr>
        </a:p>
      </dgm:t>
    </dgm:pt>
    <dgm:pt modelId="{A6AEC9B1-92EC-4583-A684-8F2C1CE1F112}" type="parTrans" cxnId="{462652C1-9E31-463D-9D1A-68016F11203B}">
      <dgm:prSet/>
      <dgm:spPr/>
      <dgm:t>
        <a:bodyPr/>
        <a:lstStyle/>
        <a:p>
          <a:endParaRPr lang="en-US"/>
        </a:p>
      </dgm:t>
    </dgm:pt>
    <dgm:pt modelId="{8CE8A099-83AE-496A-8B0E-8DCB804EE403}" type="sibTrans" cxnId="{462652C1-9E31-463D-9D1A-68016F11203B}">
      <dgm:prSet/>
      <dgm:spPr/>
      <dgm:t>
        <a:bodyPr/>
        <a:lstStyle/>
        <a:p>
          <a:endParaRPr lang="en-US"/>
        </a:p>
      </dgm:t>
    </dgm:pt>
    <dgm:pt modelId="{679B83E4-42FF-4AAF-A78C-9C205266A5C5}">
      <dgm:prSet phldrT="[Text]" custT="1"/>
      <dgm:spPr/>
      <dgm:t>
        <a:bodyPr/>
        <a:lstStyle/>
        <a:p>
          <a:pPr>
            <a:buClr>
              <a:srgbClr val="000000"/>
            </a:buClr>
            <a:buSzPts val="1600"/>
            <a:buFont typeface="Arial"/>
            <a:buNone/>
          </a:pPr>
          <a:r>
            <a:rPr lang="en-US" sz="2000" dirty="0">
              <a:solidFill>
                <a:schemeClr val="bg1"/>
              </a:solidFill>
            </a:rPr>
            <a:t>Provide evaluation results to trainers</a:t>
          </a:r>
        </a:p>
      </dgm:t>
    </dgm:pt>
    <dgm:pt modelId="{28D5C727-B8E6-469A-AA0D-7AA45D036F09}" type="parTrans" cxnId="{7F48DD7E-434B-45FA-B563-E7167D5CCA69}">
      <dgm:prSet/>
      <dgm:spPr/>
      <dgm:t>
        <a:bodyPr/>
        <a:lstStyle/>
        <a:p>
          <a:endParaRPr lang="en-US"/>
        </a:p>
      </dgm:t>
    </dgm:pt>
    <dgm:pt modelId="{BD01D5F3-51FD-486E-BD47-74F139B4B461}" type="sibTrans" cxnId="{7F48DD7E-434B-45FA-B563-E7167D5CCA69}">
      <dgm:prSet/>
      <dgm:spPr/>
      <dgm:t>
        <a:bodyPr/>
        <a:lstStyle/>
        <a:p>
          <a:endParaRPr lang="en-US"/>
        </a:p>
      </dgm:t>
    </dgm:pt>
    <dgm:pt modelId="{443F9CDA-45CA-4886-AEFD-9B06EF37D3CF}" type="pres">
      <dgm:prSet presAssocID="{089BA6DF-02A8-4727-AC90-597941BB185B}" presName="outerComposite" presStyleCnt="0">
        <dgm:presLayoutVars>
          <dgm:chMax val="5"/>
          <dgm:dir/>
          <dgm:resizeHandles val="exact"/>
        </dgm:presLayoutVars>
      </dgm:prSet>
      <dgm:spPr/>
    </dgm:pt>
    <dgm:pt modelId="{A028647C-DE64-4D97-84FB-5E8F302BCA7B}" type="pres">
      <dgm:prSet presAssocID="{089BA6DF-02A8-4727-AC90-597941BB185B}" presName="dummyMaxCanvas" presStyleCnt="0">
        <dgm:presLayoutVars/>
      </dgm:prSet>
      <dgm:spPr/>
    </dgm:pt>
    <dgm:pt modelId="{C2F4DBD3-8668-4FD2-AA2F-005A277ACDB8}" type="pres">
      <dgm:prSet presAssocID="{089BA6DF-02A8-4727-AC90-597941BB185B}" presName="FourNodes_1" presStyleLbl="node1" presStyleIdx="0" presStyleCnt="4">
        <dgm:presLayoutVars>
          <dgm:bulletEnabled val="1"/>
        </dgm:presLayoutVars>
      </dgm:prSet>
      <dgm:spPr/>
    </dgm:pt>
    <dgm:pt modelId="{9C321156-9563-4A10-AC56-D13639EBB7AC}" type="pres">
      <dgm:prSet presAssocID="{089BA6DF-02A8-4727-AC90-597941BB185B}" presName="FourNodes_2" presStyleLbl="node1" presStyleIdx="1" presStyleCnt="4">
        <dgm:presLayoutVars>
          <dgm:bulletEnabled val="1"/>
        </dgm:presLayoutVars>
      </dgm:prSet>
      <dgm:spPr/>
    </dgm:pt>
    <dgm:pt modelId="{C10523BD-C0A0-49F5-83D1-BCD120879A7A}" type="pres">
      <dgm:prSet presAssocID="{089BA6DF-02A8-4727-AC90-597941BB185B}" presName="FourNodes_3" presStyleLbl="node1" presStyleIdx="2" presStyleCnt="4">
        <dgm:presLayoutVars>
          <dgm:bulletEnabled val="1"/>
        </dgm:presLayoutVars>
      </dgm:prSet>
      <dgm:spPr/>
    </dgm:pt>
    <dgm:pt modelId="{16D44F1D-0AA9-472B-A7C0-F24D8229CC7D}" type="pres">
      <dgm:prSet presAssocID="{089BA6DF-02A8-4727-AC90-597941BB185B}" presName="FourNodes_4" presStyleLbl="node1" presStyleIdx="3" presStyleCnt="4">
        <dgm:presLayoutVars>
          <dgm:bulletEnabled val="1"/>
        </dgm:presLayoutVars>
      </dgm:prSet>
      <dgm:spPr/>
    </dgm:pt>
    <dgm:pt modelId="{BC5A608B-8D9B-47D7-BD16-F987C88F984A}" type="pres">
      <dgm:prSet presAssocID="{089BA6DF-02A8-4727-AC90-597941BB185B}" presName="FourConn_1-2" presStyleLbl="fgAccFollowNode1" presStyleIdx="0" presStyleCnt="3">
        <dgm:presLayoutVars>
          <dgm:bulletEnabled val="1"/>
        </dgm:presLayoutVars>
      </dgm:prSet>
      <dgm:spPr/>
    </dgm:pt>
    <dgm:pt modelId="{8B8AA37B-751C-403F-8C37-A045FF4B48CD}" type="pres">
      <dgm:prSet presAssocID="{089BA6DF-02A8-4727-AC90-597941BB185B}" presName="FourConn_2-3" presStyleLbl="fgAccFollowNode1" presStyleIdx="1" presStyleCnt="3">
        <dgm:presLayoutVars>
          <dgm:bulletEnabled val="1"/>
        </dgm:presLayoutVars>
      </dgm:prSet>
      <dgm:spPr/>
    </dgm:pt>
    <dgm:pt modelId="{09979A59-0D2F-4D71-A50C-47FD561C24EB}" type="pres">
      <dgm:prSet presAssocID="{089BA6DF-02A8-4727-AC90-597941BB185B}" presName="FourConn_3-4" presStyleLbl="fgAccFollowNode1" presStyleIdx="2" presStyleCnt="3">
        <dgm:presLayoutVars>
          <dgm:bulletEnabled val="1"/>
        </dgm:presLayoutVars>
      </dgm:prSet>
      <dgm:spPr/>
    </dgm:pt>
    <dgm:pt modelId="{06826979-535A-46C9-A7A5-D43ECBBC9F96}" type="pres">
      <dgm:prSet presAssocID="{089BA6DF-02A8-4727-AC90-597941BB185B}" presName="FourNodes_1_text" presStyleLbl="node1" presStyleIdx="3" presStyleCnt="4">
        <dgm:presLayoutVars>
          <dgm:bulletEnabled val="1"/>
        </dgm:presLayoutVars>
      </dgm:prSet>
      <dgm:spPr/>
    </dgm:pt>
    <dgm:pt modelId="{D6123F35-F881-41F5-8228-2592CBB9068B}" type="pres">
      <dgm:prSet presAssocID="{089BA6DF-02A8-4727-AC90-597941BB185B}" presName="FourNodes_2_text" presStyleLbl="node1" presStyleIdx="3" presStyleCnt="4">
        <dgm:presLayoutVars>
          <dgm:bulletEnabled val="1"/>
        </dgm:presLayoutVars>
      </dgm:prSet>
      <dgm:spPr/>
    </dgm:pt>
    <dgm:pt modelId="{F63F5760-8B9D-4EE1-BBB6-0F8DCABCA52D}" type="pres">
      <dgm:prSet presAssocID="{089BA6DF-02A8-4727-AC90-597941BB185B}" presName="FourNodes_3_text" presStyleLbl="node1" presStyleIdx="3" presStyleCnt="4">
        <dgm:presLayoutVars>
          <dgm:bulletEnabled val="1"/>
        </dgm:presLayoutVars>
      </dgm:prSet>
      <dgm:spPr/>
    </dgm:pt>
    <dgm:pt modelId="{40B71CA3-0C08-4252-B94A-DC631AF2BAD0}" type="pres">
      <dgm:prSet presAssocID="{089BA6DF-02A8-4727-AC90-597941BB185B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55C8CD0C-0D8F-40B6-82FA-0E9F1457ECEB}" type="presOf" srcId="{1A7B80F0-99EF-45AF-BC3A-48478C766AF3}" destId="{06826979-535A-46C9-A7A5-D43ECBBC9F96}" srcOrd="1" destOrd="0" presId="urn:microsoft.com/office/officeart/2005/8/layout/vProcess5"/>
    <dgm:cxn modelId="{D16BAD19-47D5-429D-96DB-76B77409F9A4}" type="presOf" srcId="{F511A594-D384-4C53-A04E-EB1A06117B50}" destId="{D6123F35-F881-41F5-8228-2592CBB9068B}" srcOrd="1" destOrd="0" presId="urn:microsoft.com/office/officeart/2005/8/layout/vProcess5"/>
    <dgm:cxn modelId="{9EC31741-0A90-4A3B-9C09-09710ED0FF70}" type="presOf" srcId="{F97EC55F-6426-4AF0-B151-76AA199869E5}" destId="{C10523BD-C0A0-49F5-83D1-BCD120879A7A}" srcOrd="0" destOrd="0" presId="urn:microsoft.com/office/officeart/2005/8/layout/vProcess5"/>
    <dgm:cxn modelId="{2FF27963-3BA0-4DCD-90B8-41DFC4258F79}" type="presOf" srcId="{F97EC55F-6426-4AF0-B151-76AA199869E5}" destId="{F63F5760-8B9D-4EE1-BBB6-0F8DCABCA52D}" srcOrd="1" destOrd="0" presId="urn:microsoft.com/office/officeart/2005/8/layout/vProcess5"/>
    <dgm:cxn modelId="{293DB847-CB62-4C79-94A7-A470DD219435}" type="presOf" srcId="{679B83E4-42FF-4AAF-A78C-9C205266A5C5}" destId="{16D44F1D-0AA9-472B-A7C0-F24D8229CC7D}" srcOrd="0" destOrd="0" presId="urn:microsoft.com/office/officeart/2005/8/layout/vProcess5"/>
    <dgm:cxn modelId="{7F48DD7E-434B-45FA-B563-E7167D5CCA69}" srcId="{089BA6DF-02A8-4727-AC90-597941BB185B}" destId="{679B83E4-42FF-4AAF-A78C-9C205266A5C5}" srcOrd="3" destOrd="0" parTransId="{28D5C727-B8E6-469A-AA0D-7AA45D036F09}" sibTransId="{BD01D5F3-51FD-486E-BD47-74F139B4B461}"/>
    <dgm:cxn modelId="{50181F80-E99C-418D-BFCA-BD340E00F18D}" srcId="{089BA6DF-02A8-4727-AC90-597941BB185B}" destId="{1A7B80F0-99EF-45AF-BC3A-48478C766AF3}" srcOrd="0" destOrd="0" parTransId="{9AD08A51-5F64-4FAD-9A47-29BB9B7BCF06}" sibTransId="{8BE6421D-0C34-4332-ADC5-4F33E023A7B4}"/>
    <dgm:cxn modelId="{36241896-6114-410D-99F5-222FDF1B250B}" srcId="{089BA6DF-02A8-4727-AC90-597941BB185B}" destId="{F511A594-D384-4C53-A04E-EB1A06117B50}" srcOrd="1" destOrd="0" parTransId="{69BBB51D-04A7-4A58-B4DE-DB349DD93D46}" sibTransId="{66955192-7A87-4595-B5C8-607CF1F2E276}"/>
    <dgm:cxn modelId="{1275939E-AE23-41ED-9620-8BDAA9CC6138}" type="presOf" srcId="{1A7B80F0-99EF-45AF-BC3A-48478C766AF3}" destId="{C2F4DBD3-8668-4FD2-AA2F-005A277ACDB8}" srcOrd="0" destOrd="0" presId="urn:microsoft.com/office/officeart/2005/8/layout/vProcess5"/>
    <dgm:cxn modelId="{372AC5AD-D72C-4F6A-9E00-03DBBB4357E2}" type="presOf" srcId="{8BE6421D-0C34-4332-ADC5-4F33E023A7B4}" destId="{BC5A608B-8D9B-47D7-BD16-F987C88F984A}" srcOrd="0" destOrd="0" presId="urn:microsoft.com/office/officeart/2005/8/layout/vProcess5"/>
    <dgm:cxn modelId="{30EDDBB8-B555-45D7-A0C2-8BF9AB2E067A}" type="presOf" srcId="{089BA6DF-02A8-4727-AC90-597941BB185B}" destId="{443F9CDA-45CA-4886-AEFD-9B06EF37D3CF}" srcOrd="0" destOrd="0" presId="urn:microsoft.com/office/officeart/2005/8/layout/vProcess5"/>
    <dgm:cxn modelId="{462652C1-9E31-463D-9D1A-68016F11203B}" srcId="{089BA6DF-02A8-4727-AC90-597941BB185B}" destId="{F97EC55F-6426-4AF0-B151-76AA199869E5}" srcOrd="2" destOrd="0" parTransId="{A6AEC9B1-92EC-4583-A684-8F2C1CE1F112}" sibTransId="{8CE8A099-83AE-496A-8B0E-8DCB804EE403}"/>
    <dgm:cxn modelId="{84EF9BCD-3699-47EA-ACDF-CEF87B6158C9}" type="presOf" srcId="{F511A594-D384-4C53-A04E-EB1A06117B50}" destId="{9C321156-9563-4A10-AC56-D13639EBB7AC}" srcOrd="0" destOrd="0" presId="urn:microsoft.com/office/officeart/2005/8/layout/vProcess5"/>
    <dgm:cxn modelId="{E5529AD4-EEE2-4DBF-8CF3-27203D349EED}" type="presOf" srcId="{66955192-7A87-4595-B5C8-607CF1F2E276}" destId="{8B8AA37B-751C-403F-8C37-A045FF4B48CD}" srcOrd="0" destOrd="0" presId="urn:microsoft.com/office/officeart/2005/8/layout/vProcess5"/>
    <dgm:cxn modelId="{811620D6-840F-4DA4-B0C3-5EE1F616B3E8}" type="presOf" srcId="{679B83E4-42FF-4AAF-A78C-9C205266A5C5}" destId="{40B71CA3-0C08-4252-B94A-DC631AF2BAD0}" srcOrd="1" destOrd="0" presId="urn:microsoft.com/office/officeart/2005/8/layout/vProcess5"/>
    <dgm:cxn modelId="{FAF5C7F0-E290-4399-A77C-0220BDB867E1}" type="presOf" srcId="{8CE8A099-83AE-496A-8B0E-8DCB804EE403}" destId="{09979A59-0D2F-4D71-A50C-47FD561C24EB}" srcOrd="0" destOrd="0" presId="urn:microsoft.com/office/officeart/2005/8/layout/vProcess5"/>
    <dgm:cxn modelId="{2753CF53-5280-4B88-BDE2-20C77D073127}" type="presParOf" srcId="{443F9CDA-45CA-4886-AEFD-9B06EF37D3CF}" destId="{A028647C-DE64-4D97-84FB-5E8F302BCA7B}" srcOrd="0" destOrd="0" presId="urn:microsoft.com/office/officeart/2005/8/layout/vProcess5"/>
    <dgm:cxn modelId="{8F133CF5-2FE6-445A-92E0-C76E453FA870}" type="presParOf" srcId="{443F9CDA-45CA-4886-AEFD-9B06EF37D3CF}" destId="{C2F4DBD3-8668-4FD2-AA2F-005A277ACDB8}" srcOrd="1" destOrd="0" presId="urn:microsoft.com/office/officeart/2005/8/layout/vProcess5"/>
    <dgm:cxn modelId="{F719DDBF-CB56-4097-BB83-6C6D338B7DBA}" type="presParOf" srcId="{443F9CDA-45CA-4886-AEFD-9B06EF37D3CF}" destId="{9C321156-9563-4A10-AC56-D13639EBB7AC}" srcOrd="2" destOrd="0" presId="urn:microsoft.com/office/officeart/2005/8/layout/vProcess5"/>
    <dgm:cxn modelId="{5258BF0E-21E8-4001-83D3-BEFD1EB2EBEF}" type="presParOf" srcId="{443F9CDA-45CA-4886-AEFD-9B06EF37D3CF}" destId="{C10523BD-C0A0-49F5-83D1-BCD120879A7A}" srcOrd="3" destOrd="0" presId="urn:microsoft.com/office/officeart/2005/8/layout/vProcess5"/>
    <dgm:cxn modelId="{1B2972BC-D999-42C8-A3ED-8DBF1076BB89}" type="presParOf" srcId="{443F9CDA-45CA-4886-AEFD-9B06EF37D3CF}" destId="{16D44F1D-0AA9-472B-A7C0-F24D8229CC7D}" srcOrd="4" destOrd="0" presId="urn:microsoft.com/office/officeart/2005/8/layout/vProcess5"/>
    <dgm:cxn modelId="{F7BA79B1-9C22-48A7-B213-B978F124BD57}" type="presParOf" srcId="{443F9CDA-45CA-4886-AEFD-9B06EF37D3CF}" destId="{BC5A608B-8D9B-47D7-BD16-F987C88F984A}" srcOrd="5" destOrd="0" presId="urn:microsoft.com/office/officeart/2005/8/layout/vProcess5"/>
    <dgm:cxn modelId="{F907552F-83F9-4E41-AFAD-5BBC9727CA04}" type="presParOf" srcId="{443F9CDA-45CA-4886-AEFD-9B06EF37D3CF}" destId="{8B8AA37B-751C-403F-8C37-A045FF4B48CD}" srcOrd="6" destOrd="0" presId="urn:microsoft.com/office/officeart/2005/8/layout/vProcess5"/>
    <dgm:cxn modelId="{8A359630-A2A7-4BE5-9C48-1694C8715264}" type="presParOf" srcId="{443F9CDA-45CA-4886-AEFD-9B06EF37D3CF}" destId="{09979A59-0D2F-4D71-A50C-47FD561C24EB}" srcOrd="7" destOrd="0" presId="urn:microsoft.com/office/officeart/2005/8/layout/vProcess5"/>
    <dgm:cxn modelId="{B39CDF70-C3EB-4B61-8405-ABCBB5DC7230}" type="presParOf" srcId="{443F9CDA-45CA-4886-AEFD-9B06EF37D3CF}" destId="{06826979-535A-46C9-A7A5-D43ECBBC9F96}" srcOrd="8" destOrd="0" presId="urn:microsoft.com/office/officeart/2005/8/layout/vProcess5"/>
    <dgm:cxn modelId="{87ADDAE5-E9E8-4CF4-9D59-539EBBBF98D6}" type="presParOf" srcId="{443F9CDA-45CA-4886-AEFD-9B06EF37D3CF}" destId="{D6123F35-F881-41F5-8228-2592CBB9068B}" srcOrd="9" destOrd="0" presId="urn:microsoft.com/office/officeart/2005/8/layout/vProcess5"/>
    <dgm:cxn modelId="{314033FA-9A2A-427F-837F-5F7B5891C0A3}" type="presParOf" srcId="{443F9CDA-45CA-4886-AEFD-9B06EF37D3CF}" destId="{F63F5760-8B9D-4EE1-BBB6-0F8DCABCA52D}" srcOrd="10" destOrd="0" presId="urn:microsoft.com/office/officeart/2005/8/layout/vProcess5"/>
    <dgm:cxn modelId="{00211501-5C7A-4C1A-84E7-1BA90DE8F44D}" type="presParOf" srcId="{443F9CDA-45CA-4886-AEFD-9B06EF37D3CF}" destId="{40B71CA3-0C08-4252-B94A-DC631AF2BAD0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9DF2F73-20F6-48EF-898C-CAD3B0AA1282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F6AE94-6359-49A3-9B1F-15CB69BE7637}">
      <dgm:prSet phldrT="[Text]"/>
      <dgm:spPr/>
      <dgm:t>
        <a:bodyPr/>
        <a:lstStyle/>
        <a:p>
          <a:pPr>
            <a:buClr>
              <a:srgbClr val="000000"/>
            </a:buClr>
            <a:buSzPts val="1000"/>
            <a:buFont typeface="Arial"/>
            <a:buNone/>
          </a:pPr>
          <a:r>
            <a:rPr lang="en-US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rPr>
            <a:t>Provide required information to CE Approver Organizations</a:t>
          </a:r>
          <a:endParaRPr lang="en-US" dirty="0">
            <a:solidFill>
              <a:schemeClr val="bg1"/>
            </a:solidFill>
          </a:endParaRPr>
        </a:p>
      </dgm:t>
    </dgm:pt>
    <dgm:pt modelId="{192CF07A-70B8-4A80-9C85-E504AD30B822}" type="parTrans" cxnId="{752CD7B0-DCB2-430B-A168-0CBA0E1C1F58}">
      <dgm:prSet/>
      <dgm:spPr/>
      <dgm:t>
        <a:bodyPr/>
        <a:lstStyle/>
        <a:p>
          <a:endParaRPr lang="en-US"/>
        </a:p>
      </dgm:t>
    </dgm:pt>
    <dgm:pt modelId="{2CF50562-2A44-49BB-AD76-444D0BEBC409}" type="sibTrans" cxnId="{752CD7B0-DCB2-430B-A168-0CBA0E1C1F58}">
      <dgm:prSet/>
      <dgm:spPr/>
      <dgm:t>
        <a:bodyPr/>
        <a:lstStyle/>
        <a:p>
          <a:endParaRPr lang="en-US"/>
        </a:p>
      </dgm:t>
    </dgm:pt>
    <dgm:pt modelId="{15E7A6AC-5984-40F4-8D0D-36C632F0ACC7}">
      <dgm:prSet phldrT="[Text]"/>
      <dgm:spPr/>
      <dgm:t>
        <a:bodyPr/>
        <a:lstStyle/>
        <a:p>
          <a:pPr>
            <a:buClr>
              <a:srgbClr val="000000"/>
            </a:buClr>
            <a:buSzPts val="1000"/>
            <a:buFont typeface="Arial"/>
            <a:buNone/>
          </a:pPr>
          <a:r>
            <a:rPr lang="en-US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rPr>
            <a:t>Audit courses to ensure standardization of course content</a:t>
          </a:r>
          <a:endParaRPr lang="en-US" dirty="0">
            <a:solidFill>
              <a:schemeClr val="bg1"/>
            </a:solidFill>
          </a:endParaRPr>
        </a:p>
      </dgm:t>
    </dgm:pt>
    <dgm:pt modelId="{C142A3DE-4A91-4CB1-80F8-9F71D1B8EAF9}" type="parTrans" cxnId="{5D91883C-1A2C-4C2A-981B-02E718A2E69C}">
      <dgm:prSet/>
      <dgm:spPr/>
      <dgm:t>
        <a:bodyPr/>
        <a:lstStyle/>
        <a:p>
          <a:endParaRPr lang="en-US"/>
        </a:p>
      </dgm:t>
    </dgm:pt>
    <dgm:pt modelId="{8CF7D8E6-B0AE-4E01-8A0E-D159200B3465}" type="sibTrans" cxnId="{5D91883C-1A2C-4C2A-981B-02E718A2E69C}">
      <dgm:prSet/>
      <dgm:spPr/>
      <dgm:t>
        <a:bodyPr/>
        <a:lstStyle/>
        <a:p>
          <a:endParaRPr lang="en-US"/>
        </a:p>
      </dgm:t>
    </dgm:pt>
    <dgm:pt modelId="{1E773866-7D0E-4418-B051-1109A81F43BD}">
      <dgm:prSet phldrT="[Text]"/>
      <dgm:spPr/>
      <dgm:t>
        <a:bodyPr/>
        <a:lstStyle/>
        <a:p>
          <a:pPr>
            <a:buClr>
              <a:srgbClr val="000000"/>
            </a:buClr>
            <a:buSzPts val="1000"/>
            <a:buFont typeface="Arial"/>
            <a:buNone/>
          </a:pPr>
          <a:r>
            <a:rPr lang="en-US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rPr>
            <a:t>Generate the appropriate CE certificates for learners who successfully complete the course </a:t>
          </a:r>
          <a:endParaRPr lang="en-US" dirty="0">
            <a:solidFill>
              <a:schemeClr val="bg1"/>
            </a:solidFill>
          </a:endParaRPr>
        </a:p>
      </dgm:t>
    </dgm:pt>
    <dgm:pt modelId="{0C949B06-5341-452B-85FF-BD877CACA7C6}" type="parTrans" cxnId="{A760E3DF-80B5-4980-994F-573CB27FA2B3}">
      <dgm:prSet/>
      <dgm:spPr/>
      <dgm:t>
        <a:bodyPr/>
        <a:lstStyle/>
        <a:p>
          <a:endParaRPr lang="en-US"/>
        </a:p>
      </dgm:t>
    </dgm:pt>
    <dgm:pt modelId="{FC007DDF-BB98-4845-99A6-EE9D89EC660B}" type="sibTrans" cxnId="{A760E3DF-80B5-4980-994F-573CB27FA2B3}">
      <dgm:prSet/>
      <dgm:spPr/>
      <dgm:t>
        <a:bodyPr/>
        <a:lstStyle/>
        <a:p>
          <a:endParaRPr lang="en-US"/>
        </a:p>
      </dgm:t>
    </dgm:pt>
    <dgm:pt modelId="{4EFCAA21-3BE9-43A4-BDD3-2E3B90C38740}">
      <dgm:prSet phldrT="[Text]"/>
      <dgm:spPr/>
      <dgm:t>
        <a:bodyPr/>
        <a:lstStyle/>
        <a:p>
          <a:pPr>
            <a:buClr>
              <a:srgbClr val="000000"/>
            </a:buClr>
            <a:buSzPts val="1000"/>
            <a:buFont typeface="Arial"/>
            <a:buNone/>
          </a:pPr>
          <a:r>
            <a:rPr lang="en-US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rPr>
            <a:t>Maintain all CE records and documentation as required by Approver Organizations</a:t>
          </a:r>
          <a:endParaRPr lang="en-US" dirty="0">
            <a:solidFill>
              <a:schemeClr val="bg1"/>
            </a:solidFill>
          </a:endParaRPr>
        </a:p>
      </dgm:t>
    </dgm:pt>
    <dgm:pt modelId="{6D9135E7-10E6-4CE3-B08D-5560152D1063}" type="parTrans" cxnId="{04078969-F076-42B9-9BE0-485D3B27F1CC}">
      <dgm:prSet/>
      <dgm:spPr/>
      <dgm:t>
        <a:bodyPr/>
        <a:lstStyle/>
        <a:p>
          <a:endParaRPr lang="en-US"/>
        </a:p>
      </dgm:t>
    </dgm:pt>
    <dgm:pt modelId="{7C673CA5-1FB9-4689-9D0A-04D597D335F0}" type="sibTrans" cxnId="{04078969-F076-42B9-9BE0-485D3B27F1CC}">
      <dgm:prSet/>
      <dgm:spPr/>
      <dgm:t>
        <a:bodyPr/>
        <a:lstStyle/>
        <a:p>
          <a:endParaRPr lang="en-US"/>
        </a:p>
      </dgm:t>
    </dgm:pt>
    <dgm:pt modelId="{6957CE46-D5E8-4247-93ED-EAEFE216123F}" type="pres">
      <dgm:prSet presAssocID="{19DF2F73-20F6-48EF-898C-CAD3B0AA1282}" presName="outerComposite" presStyleCnt="0">
        <dgm:presLayoutVars>
          <dgm:chMax val="5"/>
          <dgm:dir/>
          <dgm:resizeHandles val="exact"/>
        </dgm:presLayoutVars>
      </dgm:prSet>
      <dgm:spPr/>
    </dgm:pt>
    <dgm:pt modelId="{450A9F20-A316-41CF-BFF7-465DBAC7FF08}" type="pres">
      <dgm:prSet presAssocID="{19DF2F73-20F6-48EF-898C-CAD3B0AA1282}" presName="dummyMaxCanvas" presStyleCnt="0">
        <dgm:presLayoutVars/>
      </dgm:prSet>
      <dgm:spPr/>
    </dgm:pt>
    <dgm:pt modelId="{8C80E600-F222-4D79-970D-D010C8B4919C}" type="pres">
      <dgm:prSet presAssocID="{19DF2F73-20F6-48EF-898C-CAD3B0AA1282}" presName="FourNodes_1" presStyleLbl="node1" presStyleIdx="0" presStyleCnt="4" custLinFactNeighborX="-4663" custLinFactNeighborY="-1674">
        <dgm:presLayoutVars>
          <dgm:bulletEnabled val="1"/>
        </dgm:presLayoutVars>
      </dgm:prSet>
      <dgm:spPr/>
    </dgm:pt>
    <dgm:pt modelId="{F178C862-4045-417C-BD23-7ECADADA7475}" type="pres">
      <dgm:prSet presAssocID="{19DF2F73-20F6-48EF-898C-CAD3B0AA1282}" presName="FourNodes_2" presStyleLbl="node1" presStyleIdx="1" presStyleCnt="4">
        <dgm:presLayoutVars>
          <dgm:bulletEnabled val="1"/>
        </dgm:presLayoutVars>
      </dgm:prSet>
      <dgm:spPr/>
    </dgm:pt>
    <dgm:pt modelId="{131A6402-034F-4B17-AF74-DC7F804E7543}" type="pres">
      <dgm:prSet presAssocID="{19DF2F73-20F6-48EF-898C-CAD3B0AA1282}" presName="FourNodes_3" presStyleLbl="node1" presStyleIdx="2" presStyleCnt="4">
        <dgm:presLayoutVars>
          <dgm:bulletEnabled val="1"/>
        </dgm:presLayoutVars>
      </dgm:prSet>
      <dgm:spPr/>
    </dgm:pt>
    <dgm:pt modelId="{B16F02B2-2541-4A28-95A0-8D5B27C6F3B2}" type="pres">
      <dgm:prSet presAssocID="{19DF2F73-20F6-48EF-898C-CAD3B0AA1282}" presName="FourNodes_4" presStyleLbl="node1" presStyleIdx="3" presStyleCnt="4">
        <dgm:presLayoutVars>
          <dgm:bulletEnabled val="1"/>
        </dgm:presLayoutVars>
      </dgm:prSet>
      <dgm:spPr/>
    </dgm:pt>
    <dgm:pt modelId="{82A225AA-A650-45B7-8E7E-67E71F0A5E51}" type="pres">
      <dgm:prSet presAssocID="{19DF2F73-20F6-48EF-898C-CAD3B0AA1282}" presName="FourConn_1-2" presStyleLbl="fgAccFollowNode1" presStyleIdx="0" presStyleCnt="3">
        <dgm:presLayoutVars>
          <dgm:bulletEnabled val="1"/>
        </dgm:presLayoutVars>
      </dgm:prSet>
      <dgm:spPr/>
    </dgm:pt>
    <dgm:pt modelId="{870368D8-3417-428D-9820-4D3F60898097}" type="pres">
      <dgm:prSet presAssocID="{19DF2F73-20F6-48EF-898C-CAD3B0AA1282}" presName="FourConn_2-3" presStyleLbl="fgAccFollowNode1" presStyleIdx="1" presStyleCnt="3">
        <dgm:presLayoutVars>
          <dgm:bulletEnabled val="1"/>
        </dgm:presLayoutVars>
      </dgm:prSet>
      <dgm:spPr/>
    </dgm:pt>
    <dgm:pt modelId="{F0ED83E4-3765-4306-8C99-2FAFD39D7974}" type="pres">
      <dgm:prSet presAssocID="{19DF2F73-20F6-48EF-898C-CAD3B0AA1282}" presName="FourConn_3-4" presStyleLbl="fgAccFollowNode1" presStyleIdx="2" presStyleCnt="3">
        <dgm:presLayoutVars>
          <dgm:bulletEnabled val="1"/>
        </dgm:presLayoutVars>
      </dgm:prSet>
      <dgm:spPr/>
    </dgm:pt>
    <dgm:pt modelId="{44872B5D-9FF1-4BCB-B8B5-947283F365D8}" type="pres">
      <dgm:prSet presAssocID="{19DF2F73-20F6-48EF-898C-CAD3B0AA1282}" presName="FourNodes_1_text" presStyleLbl="node1" presStyleIdx="3" presStyleCnt="4">
        <dgm:presLayoutVars>
          <dgm:bulletEnabled val="1"/>
        </dgm:presLayoutVars>
      </dgm:prSet>
      <dgm:spPr/>
    </dgm:pt>
    <dgm:pt modelId="{94DEDC2A-6E40-41B3-9CD7-30010346ABD6}" type="pres">
      <dgm:prSet presAssocID="{19DF2F73-20F6-48EF-898C-CAD3B0AA1282}" presName="FourNodes_2_text" presStyleLbl="node1" presStyleIdx="3" presStyleCnt="4">
        <dgm:presLayoutVars>
          <dgm:bulletEnabled val="1"/>
        </dgm:presLayoutVars>
      </dgm:prSet>
      <dgm:spPr/>
    </dgm:pt>
    <dgm:pt modelId="{EEAE80CA-2077-4C35-8BA1-D5EBD5217BD6}" type="pres">
      <dgm:prSet presAssocID="{19DF2F73-20F6-48EF-898C-CAD3B0AA1282}" presName="FourNodes_3_text" presStyleLbl="node1" presStyleIdx="3" presStyleCnt="4">
        <dgm:presLayoutVars>
          <dgm:bulletEnabled val="1"/>
        </dgm:presLayoutVars>
      </dgm:prSet>
      <dgm:spPr/>
    </dgm:pt>
    <dgm:pt modelId="{BFA36B25-F027-43FC-A996-AB674882DC94}" type="pres">
      <dgm:prSet presAssocID="{19DF2F73-20F6-48EF-898C-CAD3B0AA1282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8E50BF00-7AB3-4341-AC65-7EB4528B8561}" type="presOf" srcId="{1E773866-7D0E-4418-B051-1109A81F43BD}" destId="{EEAE80CA-2077-4C35-8BA1-D5EBD5217BD6}" srcOrd="1" destOrd="0" presId="urn:microsoft.com/office/officeart/2005/8/layout/vProcess5"/>
    <dgm:cxn modelId="{9F684009-D8FC-45CE-B8D5-30DA2668FCF4}" type="presOf" srcId="{FC007DDF-BB98-4845-99A6-EE9D89EC660B}" destId="{F0ED83E4-3765-4306-8C99-2FAFD39D7974}" srcOrd="0" destOrd="0" presId="urn:microsoft.com/office/officeart/2005/8/layout/vProcess5"/>
    <dgm:cxn modelId="{2803CE12-C5F9-411B-BBA9-65A671CB7486}" type="presOf" srcId="{C6F6AE94-6359-49A3-9B1F-15CB69BE7637}" destId="{8C80E600-F222-4D79-970D-D010C8B4919C}" srcOrd="0" destOrd="0" presId="urn:microsoft.com/office/officeart/2005/8/layout/vProcess5"/>
    <dgm:cxn modelId="{294B3529-26E0-46A0-B6ED-18D9EB86D082}" type="presOf" srcId="{15E7A6AC-5984-40F4-8D0D-36C632F0ACC7}" destId="{F178C862-4045-417C-BD23-7ECADADA7475}" srcOrd="0" destOrd="0" presId="urn:microsoft.com/office/officeart/2005/8/layout/vProcess5"/>
    <dgm:cxn modelId="{E070762F-C367-4B50-BAF4-0B7B6177D528}" type="presOf" srcId="{8CF7D8E6-B0AE-4E01-8A0E-D159200B3465}" destId="{870368D8-3417-428D-9820-4D3F60898097}" srcOrd="0" destOrd="0" presId="urn:microsoft.com/office/officeart/2005/8/layout/vProcess5"/>
    <dgm:cxn modelId="{7C9E1333-63E8-4F79-8390-DD1160DBDE14}" type="presOf" srcId="{15E7A6AC-5984-40F4-8D0D-36C632F0ACC7}" destId="{94DEDC2A-6E40-41B3-9CD7-30010346ABD6}" srcOrd="1" destOrd="0" presId="urn:microsoft.com/office/officeart/2005/8/layout/vProcess5"/>
    <dgm:cxn modelId="{5D91883C-1A2C-4C2A-981B-02E718A2E69C}" srcId="{19DF2F73-20F6-48EF-898C-CAD3B0AA1282}" destId="{15E7A6AC-5984-40F4-8D0D-36C632F0ACC7}" srcOrd="1" destOrd="0" parTransId="{C142A3DE-4A91-4CB1-80F8-9F71D1B8EAF9}" sibTransId="{8CF7D8E6-B0AE-4E01-8A0E-D159200B3465}"/>
    <dgm:cxn modelId="{9DFA7F5C-FCEB-4570-91AE-3AC555E4A1D9}" type="presOf" srcId="{19DF2F73-20F6-48EF-898C-CAD3B0AA1282}" destId="{6957CE46-D5E8-4247-93ED-EAEFE216123F}" srcOrd="0" destOrd="0" presId="urn:microsoft.com/office/officeart/2005/8/layout/vProcess5"/>
    <dgm:cxn modelId="{04078969-F076-42B9-9BE0-485D3B27F1CC}" srcId="{19DF2F73-20F6-48EF-898C-CAD3B0AA1282}" destId="{4EFCAA21-3BE9-43A4-BDD3-2E3B90C38740}" srcOrd="3" destOrd="0" parTransId="{6D9135E7-10E6-4CE3-B08D-5560152D1063}" sibTransId="{7C673CA5-1FB9-4689-9D0A-04D597D335F0}"/>
    <dgm:cxn modelId="{DF6D8089-C429-4EA7-9091-A32F54513372}" type="presOf" srcId="{4EFCAA21-3BE9-43A4-BDD3-2E3B90C38740}" destId="{B16F02B2-2541-4A28-95A0-8D5B27C6F3B2}" srcOrd="0" destOrd="0" presId="urn:microsoft.com/office/officeart/2005/8/layout/vProcess5"/>
    <dgm:cxn modelId="{DA779493-840F-4082-9889-854888BEBA2A}" type="presOf" srcId="{C6F6AE94-6359-49A3-9B1F-15CB69BE7637}" destId="{44872B5D-9FF1-4BCB-B8B5-947283F365D8}" srcOrd="1" destOrd="0" presId="urn:microsoft.com/office/officeart/2005/8/layout/vProcess5"/>
    <dgm:cxn modelId="{69A76F9B-AC43-4E20-B541-AE46DB2AFAE9}" type="presOf" srcId="{4EFCAA21-3BE9-43A4-BDD3-2E3B90C38740}" destId="{BFA36B25-F027-43FC-A996-AB674882DC94}" srcOrd="1" destOrd="0" presId="urn:microsoft.com/office/officeart/2005/8/layout/vProcess5"/>
    <dgm:cxn modelId="{752CD7B0-DCB2-430B-A168-0CBA0E1C1F58}" srcId="{19DF2F73-20F6-48EF-898C-CAD3B0AA1282}" destId="{C6F6AE94-6359-49A3-9B1F-15CB69BE7637}" srcOrd="0" destOrd="0" parTransId="{192CF07A-70B8-4A80-9C85-E504AD30B822}" sibTransId="{2CF50562-2A44-49BB-AD76-444D0BEBC409}"/>
    <dgm:cxn modelId="{97324BCC-F1ED-4DFD-B6D6-46CE14382844}" type="presOf" srcId="{2CF50562-2A44-49BB-AD76-444D0BEBC409}" destId="{82A225AA-A650-45B7-8E7E-67E71F0A5E51}" srcOrd="0" destOrd="0" presId="urn:microsoft.com/office/officeart/2005/8/layout/vProcess5"/>
    <dgm:cxn modelId="{A760E3DF-80B5-4980-994F-573CB27FA2B3}" srcId="{19DF2F73-20F6-48EF-898C-CAD3B0AA1282}" destId="{1E773866-7D0E-4418-B051-1109A81F43BD}" srcOrd="2" destOrd="0" parTransId="{0C949B06-5341-452B-85FF-BD877CACA7C6}" sibTransId="{FC007DDF-BB98-4845-99A6-EE9D89EC660B}"/>
    <dgm:cxn modelId="{B26E0EE8-724B-45D1-A800-C7A16D9350C7}" type="presOf" srcId="{1E773866-7D0E-4418-B051-1109A81F43BD}" destId="{131A6402-034F-4B17-AF74-DC7F804E7543}" srcOrd="0" destOrd="0" presId="urn:microsoft.com/office/officeart/2005/8/layout/vProcess5"/>
    <dgm:cxn modelId="{6E86B98B-E1BC-41B0-BCCC-DCADD5683E14}" type="presParOf" srcId="{6957CE46-D5E8-4247-93ED-EAEFE216123F}" destId="{450A9F20-A316-41CF-BFF7-465DBAC7FF08}" srcOrd="0" destOrd="0" presId="urn:microsoft.com/office/officeart/2005/8/layout/vProcess5"/>
    <dgm:cxn modelId="{F8F55B08-E7D6-477F-90FC-4125B13EC67D}" type="presParOf" srcId="{6957CE46-D5E8-4247-93ED-EAEFE216123F}" destId="{8C80E600-F222-4D79-970D-D010C8B4919C}" srcOrd="1" destOrd="0" presId="urn:microsoft.com/office/officeart/2005/8/layout/vProcess5"/>
    <dgm:cxn modelId="{8ED8AB44-DEB2-403E-8A6C-1E3AD1B19007}" type="presParOf" srcId="{6957CE46-D5E8-4247-93ED-EAEFE216123F}" destId="{F178C862-4045-417C-BD23-7ECADADA7475}" srcOrd="2" destOrd="0" presId="urn:microsoft.com/office/officeart/2005/8/layout/vProcess5"/>
    <dgm:cxn modelId="{111B9F43-0485-4A82-B8D6-1DDDD9EB877A}" type="presParOf" srcId="{6957CE46-D5E8-4247-93ED-EAEFE216123F}" destId="{131A6402-034F-4B17-AF74-DC7F804E7543}" srcOrd="3" destOrd="0" presId="urn:microsoft.com/office/officeart/2005/8/layout/vProcess5"/>
    <dgm:cxn modelId="{033D6774-55AE-430E-8058-E278B7E28EB0}" type="presParOf" srcId="{6957CE46-D5E8-4247-93ED-EAEFE216123F}" destId="{B16F02B2-2541-4A28-95A0-8D5B27C6F3B2}" srcOrd="4" destOrd="0" presId="urn:microsoft.com/office/officeart/2005/8/layout/vProcess5"/>
    <dgm:cxn modelId="{9B80CC71-9578-4F76-A4EB-238B60AD1B67}" type="presParOf" srcId="{6957CE46-D5E8-4247-93ED-EAEFE216123F}" destId="{82A225AA-A650-45B7-8E7E-67E71F0A5E51}" srcOrd="5" destOrd="0" presId="urn:microsoft.com/office/officeart/2005/8/layout/vProcess5"/>
    <dgm:cxn modelId="{30E7E503-ED01-42B8-AF1C-CBA9073AD78E}" type="presParOf" srcId="{6957CE46-D5E8-4247-93ED-EAEFE216123F}" destId="{870368D8-3417-428D-9820-4D3F60898097}" srcOrd="6" destOrd="0" presId="urn:microsoft.com/office/officeart/2005/8/layout/vProcess5"/>
    <dgm:cxn modelId="{0F621250-5AF2-45ED-9B44-A167C6D6D360}" type="presParOf" srcId="{6957CE46-D5E8-4247-93ED-EAEFE216123F}" destId="{F0ED83E4-3765-4306-8C99-2FAFD39D7974}" srcOrd="7" destOrd="0" presId="urn:microsoft.com/office/officeart/2005/8/layout/vProcess5"/>
    <dgm:cxn modelId="{DDB3268B-D037-4437-9AE2-0CC08BCB2631}" type="presParOf" srcId="{6957CE46-D5E8-4247-93ED-EAEFE216123F}" destId="{44872B5D-9FF1-4BCB-B8B5-947283F365D8}" srcOrd="8" destOrd="0" presId="urn:microsoft.com/office/officeart/2005/8/layout/vProcess5"/>
    <dgm:cxn modelId="{459B2CAE-74B2-424D-B86D-2556E97AD957}" type="presParOf" srcId="{6957CE46-D5E8-4247-93ED-EAEFE216123F}" destId="{94DEDC2A-6E40-41B3-9CD7-30010346ABD6}" srcOrd="9" destOrd="0" presId="urn:microsoft.com/office/officeart/2005/8/layout/vProcess5"/>
    <dgm:cxn modelId="{FD8D68B4-F7B0-47D1-91EA-1D2D767CA1A1}" type="presParOf" srcId="{6957CE46-D5E8-4247-93ED-EAEFE216123F}" destId="{EEAE80CA-2077-4C35-8BA1-D5EBD5217BD6}" srcOrd="10" destOrd="0" presId="urn:microsoft.com/office/officeart/2005/8/layout/vProcess5"/>
    <dgm:cxn modelId="{359365CE-CD1E-4E25-811F-B35986326E7D}" type="presParOf" srcId="{6957CE46-D5E8-4247-93ED-EAEFE216123F}" destId="{BFA36B25-F027-43FC-A996-AB674882DC9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374C78-139B-48C9-9083-50C25AA6B604}">
      <dsp:nvSpPr>
        <dsp:cNvPr id="0" name=""/>
        <dsp:cNvSpPr/>
      </dsp:nvSpPr>
      <dsp:spPr>
        <a:xfrm>
          <a:off x="698605" y="0"/>
          <a:ext cx="7232289" cy="406236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4BA2B6-B079-4DF5-87A4-29C19DB4CCC9}">
      <dsp:nvSpPr>
        <dsp:cNvPr id="0" name=""/>
        <dsp:cNvSpPr/>
      </dsp:nvSpPr>
      <dsp:spPr>
        <a:xfrm>
          <a:off x="4154" y="986318"/>
          <a:ext cx="2742021" cy="2089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2400"/>
            <a:buFont typeface="Arial"/>
            <a:buNone/>
          </a:pPr>
          <a:r>
            <a:rPr lang="en-US" sz="2000" b="0" i="0" u="none" strike="noStrike" kern="1200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rPr>
            <a:t>After attendance is submitted and email is sent, </a:t>
          </a:r>
          <a:r>
            <a:rPr lang="en-US" sz="2000" i="0" u="none" strike="noStrike" kern="1200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rPr>
            <a:t>learners receive link to evaluation and post-test</a:t>
          </a:r>
          <a:r>
            <a:rPr lang="en-US" sz="2000" b="0" i="0" u="none" strike="noStrike" kern="1200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rPr>
            <a:t>.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106166" y="1088330"/>
        <a:ext cx="2537997" cy="1885706"/>
      </dsp:txXfrm>
    </dsp:sp>
    <dsp:sp modelId="{671717A3-BE77-4862-BEC3-91C3FCC38B05}">
      <dsp:nvSpPr>
        <dsp:cNvPr id="0" name=""/>
        <dsp:cNvSpPr/>
      </dsp:nvSpPr>
      <dsp:spPr>
        <a:xfrm>
          <a:off x="2883277" y="976048"/>
          <a:ext cx="2742021" cy="21102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2400"/>
            <a:buFont typeface="Arial"/>
            <a:buNone/>
          </a:pPr>
          <a:r>
            <a:rPr lang="en-US" sz="2000" b="0" i="0" u="none" strike="noStrike" kern="1200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rPr>
            <a:t>Learners have </a:t>
          </a:r>
          <a:r>
            <a:rPr lang="en-US" sz="2000" b="1" i="0" u="none" strike="noStrike" kern="1200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rPr>
            <a:t>five business days to complete</a:t>
          </a:r>
          <a:r>
            <a:rPr lang="en-US" sz="2000" b="0" i="0" u="none" strike="noStrike" kern="1200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rPr>
            <a:t>. After successful completion, certificates appear on learner dashboards.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2986292" y="1079063"/>
        <a:ext cx="2535991" cy="1904240"/>
      </dsp:txXfrm>
    </dsp:sp>
    <dsp:sp modelId="{46CFD182-4C88-46CA-96C0-62EE843C013F}">
      <dsp:nvSpPr>
        <dsp:cNvPr id="0" name=""/>
        <dsp:cNvSpPr/>
      </dsp:nvSpPr>
      <dsp:spPr>
        <a:xfrm>
          <a:off x="5762399" y="1017143"/>
          <a:ext cx="2742021" cy="2028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2400"/>
            <a:buFont typeface="Arial"/>
            <a:buNone/>
          </a:pPr>
          <a:r>
            <a:rPr lang="en-US" sz="2000" b="0" i="0" u="none" strike="noStrike" kern="1200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rPr>
            <a:t>Trainers have access to review the training information on their dashboard in real time at any time. 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5861402" y="1116146"/>
        <a:ext cx="2544015" cy="18300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AD6B99-350F-4F1A-AD67-1BEAFEB956B3}">
      <dsp:nvSpPr>
        <dsp:cNvPr id="0" name=""/>
        <dsp:cNvSpPr/>
      </dsp:nvSpPr>
      <dsp:spPr>
        <a:xfrm>
          <a:off x="115616" y="377831"/>
          <a:ext cx="7432207" cy="375194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4D07D7-A1B4-403E-BA62-F62A7F194AA9}">
      <dsp:nvSpPr>
        <dsp:cNvPr id="0" name=""/>
        <dsp:cNvSpPr/>
      </dsp:nvSpPr>
      <dsp:spPr>
        <a:xfrm>
          <a:off x="4118" y="1458932"/>
          <a:ext cx="1815851" cy="19532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3865"/>
            </a:buClr>
            <a:buSzPts val="2800"/>
            <a:buFont typeface="Arial"/>
            <a:buNone/>
          </a:pPr>
          <a:r>
            <a:rPr lang="en-US" sz="2000" b="0" i="0" u="none" strike="noStrike" kern="1200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rPr>
            <a:t>Completion of  entire MICMT course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3865"/>
            </a:buClr>
            <a:buSzPts val="2800"/>
            <a:buFont typeface="Arial"/>
            <a:buNone/>
          </a:pPr>
          <a:r>
            <a:rPr lang="en-US" sz="2000" b="0" i="0" u="none" strike="noStrike" kern="1200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rPr>
            <a:t>(in-person or live virtual)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92761" y="1547575"/>
        <a:ext cx="1638565" cy="1775944"/>
      </dsp:txXfrm>
    </dsp:sp>
    <dsp:sp modelId="{188CD98F-45B3-4C01-A1A2-542E8EBB62FD}">
      <dsp:nvSpPr>
        <dsp:cNvPr id="0" name=""/>
        <dsp:cNvSpPr/>
      </dsp:nvSpPr>
      <dsp:spPr>
        <a:xfrm>
          <a:off x="1997144" y="1479483"/>
          <a:ext cx="1782711" cy="19332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3865"/>
            </a:buClr>
            <a:buSzPts val="2800"/>
            <a:buFont typeface="Arial"/>
            <a:buNone/>
          </a:pPr>
          <a:r>
            <a:rPr lang="en-US" sz="2000" b="0" i="0" u="none" strike="noStrike" kern="1200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rPr>
            <a:t>Completion of the MICMT course evaluation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2084169" y="1566508"/>
        <a:ext cx="1608661" cy="1759186"/>
      </dsp:txXfrm>
    </dsp:sp>
    <dsp:sp modelId="{18AE7449-D99A-43D0-8873-3D41045F5725}">
      <dsp:nvSpPr>
        <dsp:cNvPr id="0" name=""/>
        <dsp:cNvSpPr/>
      </dsp:nvSpPr>
      <dsp:spPr>
        <a:xfrm>
          <a:off x="3907041" y="1471837"/>
          <a:ext cx="2218534" cy="19509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3865"/>
            </a:buClr>
            <a:buSzPts val="2800"/>
            <a:buFont typeface="Arial"/>
            <a:buNone/>
          </a:pPr>
          <a:r>
            <a:rPr lang="en-US" sz="2000" b="0" i="0" u="none" strike="noStrike" kern="1200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rPr>
            <a:t>Completion of post- test with a score of 80% or greater (repeat attempts allowed)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4002278" y="1567074"/>
        <a:ext cx="2028060" cy="1760459"/>
      </dsp:txXfrm>
    </dsp:sp>
    <dsp:sp modelId="{A6F00144-631A-4419-A872-8148C7C25FA6}">
      <dsp:nvSpPr>
        <dsp:cNvPr id="0" name=""/>
        <dsp:cNvSpPr/>
      </dsp:nvSpPr>
      <dsp:spPr>
        <a:xfrm>
          <a:off x="6731958" y="1549886"/>
          <a:ext cx="1815851" cy="17948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Certificate is awarded and posted on Learner’s Dashboard</a:t>
          </a:r>
        </a:p>
      </dsp:txBody>
      <dsp:txXfrm>
        <a:off x="6819575" y="1637503"/>
        <a:ext cx="1640617" cy="16196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8D0AB4-8037-436B-B02D-402D7482AD18}">
      <dsp:nvSpPr>
        <dsp:cNvPr id="0" name=""/>
        <dsp:cNvSpPr/>
      </dsp:nvSpPr>
      <dsp:spPr>
        <a:xfrm>
          <a:off x="0" y="0"/>
          <a:ext cx="5824728" cy="8298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600"/>
            <a:buFont typeface="Arial"/>
            <a:buNone/>
          </a:pPr>
          <a:r>
            <a:rPr lang="en-US" sz="2000" b="0" i="0" u="none" strike="noStrike" kern="1200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rPr>
            <a:t>Complete  event posting survey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24305" y="24305"/>
        <a:ext cx="4832170" cy="781235"/>
      </dsp:txXfrm>
    </dsp:sp>
    <dsp:sp modelId="{B80E2390-DEC3-4E17-9DDD-C5C273D509B0}">
      <dsp:nvSpPr>
        <dsp:cNvPr id="0" name=""/>
        <dsp:cNvSpPr/>
      </dsp:nvSpPr>
      <dsp:spPr>
        <a:xfrm>
          <a:off x="434963" y="945101"/>
          <a:ext cx="5824728" cy="8298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600"/>
            <a:buFont typeface="Arial"/>
            <a:buNone/>
          </a:pPr>
          <a:r>
            <a:rPr lang="en-US" sz="2100" b="0" i="0" u="none" strike="noStrike" kern="1200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rPr>
            <a:t>Access trainer and learner material on training pages</a:t>
          </a:r>
          <a:endParaRPr lang="en-US" sz="2100" kern="1200" dirty="0">
            <a:solidFill>
              <a:schemeClr val="bg1"/>
            </a:solidFill>
          </a:endParaRPr>
        </a:p>
      </dsp:txBody>
      <dsp:txXfrm>
        <a:off x="459268" y="969406"/>
        <a:ext cx="4801756" cy="781235"/>
      </dsp:txXfrm>
    </dsp:sp>
    <dsp:sp modelId="{9104CCEC-3B21-44DF-9025-8E357EF3A4A9}">
      <dsp:nvSpPr>
        <dsp:cNvPr id="0" name=""/>
        <dsp:cNvSpPr/>
      </dsp:nvSpPr>
      <dsp:spPr>
        <a:xfrm>
          <a:off x="869927" y="1890202"/>
          <a:ext cx="5824728" cy="8298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600"/>
            <a:buFont typeface="Arial"/>
            <a:buNone/>
          </a:pPr>
          <a:r>
            <a:rPr lang="en-US" sz="2100" b="0" i="0" u="none" strike="noStrike" kern="1200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rPr>
            <a:t>Conduct training, monitor attendance, follow attendance protocol</a:t>
          </a:r>
          <a:endParaRPr lang="en-US" sz="2100" kern="1200" dirty="0">
            <a:solidFill>
              <a:schemeClr val="bg1"/>
            </a:solidFill>
          </a:endParaRPr>
        </a:p>
      </dsp:txBody>
      <dsp:txXfrm>
        <a:off x="894232" y="1914507"/>
        <a:ext cx="4801756" cy="781235"/>
      </dsp:txXfrm>
    </dsp:sp>
    <dsp:sp modelId="{17CD1FB2-4340-44CD-B806-121354FC254E}">
      <dsp:nvSpPr>
        <dsp:cNvPr id="0" name=""/>
        <dsp:cNvSpPr/>
      </dsp:nvSpPr>
      <dsp:spPr>
        <a:xfrm>
          <a:off x="1304890" y="2861220"/>
          <a:ext cx="5824728" cy="7780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600"/>
            <a:buFont typeface="Arial"/>
            <a:buNone/>
          </a:pPr>
          <a:r>
            <a:rPr lang="en-US" sz="2000" b="0" i="0" u="none" strike="noStrike" kern="1200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rPr>
            <a:t>Upload attendance within one business day and send hard copy sign-in sheets to MICMT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1327677" y="2884007"/>
        <a:ext cx="4804792" cy="732439"/>
      </dsp:txXfrm>
    </dsp:sp>
    <dsp:sp modelId="{242FE59A-F0E4-4213-9B92-4F54ED28AC67}">
      <dsp:nvSpPr>
        <dsp:cNvPr id="0" name=""/>
        <dsp:cNvSpPr/>
      </dsp:nvSpPr>
      <dsp:spPr>
        <a:xfrm>
          <a:off x="1739854" y="3780405"/>
          <a:ext cx="5824728" cy="8298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600"/>
            <a:buFont typeface="Arial"/>
            <a:buNone/>
          </a:pPr>
          <a:r>
            <a:rPr lang="en-US" sz="2100" b="0" i="0" u="none" strike="noStrike" kern="1200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rPr>
            <a:t>Utilize dashboard to review training results</a:t>
          </a:r>
          <a:endParaRPr lang="en-US" sz="2100" kern="1200" dirty="0">
            <a:solidFill>
              <a:schemeClr val="bg1"/>
            </a:solidFill>
          </a:endParaRPr>
        </a:p>
      </dsp:txBody>
      <dsp:txXfrm>
        <a:off x="1764159" y="3804710"/>
        <a:ext cx="4801756" cy="781235"/>
      </dsp:txXfrm>
    </dsp:sp>
    <dsp:sp modelId="{D6941D98-8E13-494E-8A0D-9CB76020E003}">
      <dsp:nvSpPr>
        <dsp:cNvPr id="0" name=""/>
        <dsp:cNvSpPr/>
      </dsp:nvSpPr>
      <dsp:spPr>
        <a:xfrm>
          <a:off x="5285329" y="606248"/>
          <a:ext cx="539399" cy="53939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5406694" y="606248"/>
        <a:ext cx="296669" cy="405898"/>
      </dsp:txXfrm>
    </dsp:sp>
    <dsp:sp modelId="{E3AB6CC4-2C4F-4169-A1D9-A84B9A5B4597}">
      <dsp:nvSpPr>
        <dsp:cNvPr id="0" name=""/>
        <dsp:cNvSpPr/>
      </dsp:nvSpPr>
      <dsp:spPr>
        <a:xfrm>
          <a:off x="5720293" y="1551349"/>
          <a:ext cx="539399" cy="53939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5841658" y="1551349"/>
        <a:ext cx="296669" cy="405898"/>
      </dsp:txXfrm>
    </dsp:sp>
    <dsp:sp modelId="{C0C68424-BAAB-430E-B599-532631B8A98A}">
      <dsp:nvSpPr>
        <dsp:cNvPr id="0" name=""/>
        <dsp:cNvSpPr/>
      </dsp:nvSpPr>
      <dsp:spPr>
        <a:xfrm>
          <a:off x="6155256" y="2482620"/>
          <a:ext cx="539399" cy="53939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6276621" y="2482620"/>
        <a:ext cx="296669" cy="405898"/>
      </dsp:txXfrm>
    </dsp:sp>
    <dsp:sp modelId="{00923573-83C3-4F24-813A-038D415E39D2}">
      <dsp:nvSpPr>
        <dsp:cNvPr id="0" name=""/>
        <dsp:cNvSpPr/>
      </dsp:nvSpPr>
      <dsp:spPr>
        <a:xfrm>
          <a:off x="6590220" y="3436942"/>
          <a:ext cx="539399" cy="53939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6711585" y="3436942"/>
        <a:ext cx="296669" cy="4058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F4DBD3-8668-4FD2-AA2F-005A277ACDB8}">
      <dsp:nvSpPr>
        <dsp:cNvPr id="0" name=""/>
        <dsp:cNvSpPr/>
      </dsp:nvSpPr>
      <dsp:spPr>
        <a:xfrm>
          <a:off x="0" y="0"/>
          <a:ext cx="5413796" cy="10070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600"/>
            <a:buFont typeface="Arial"/>
            <a:buNone/>
          </a:pPr>
          <a:r>
            <a:rPr lang="en-US" sz="2000" b="0" i="0" u="none" strike="noStrike" kern="1200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rPr>
            <a:t>Receives event posting survey and posts to MICMT website  within five  business days 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29495" y="29495"/>
        <a:ext cx="4242034" cy="948042"/>
      </dsp:txXfrm>
    </dsp:sp>
    <dsp:sp modelId="{9C321156-9563-4A10-AC56-D13639EBB7AC}">
      <dsp:nvSpPr>
        <dsp:cNvPr id="0" name=""/>
        <dsp:cNvSpPr/>
      </dsp:nvSpPr>
      <dsp:spPr>
        <a:xfrm>
          <a:off x="453405" y="1190129"/>
          <a:ext cx="5413796" cy="10070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600"/>
            <a:buFont typeface="Arial"/>
            <a:buNone/>
          </a:pPr>
          <a:r>
            <a:rPr lang="en-US" sz="2000" b="0" i="0" u="none" strike="noStrike" kern="1200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rPr>
            <a:t>Monitors evaluations and post-tests; assist learners as needed 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482900" y="1219624"/>
        <a:ext cx="4246829" cy="948042"/>
      </dsp:txXfrm>
    </dsp:sp>
    <dsp:sp modelId="{C10523BD-C0A0-49F5-83D1-BCD120879A7A}">
      <dsp:nvSpPr>
        <dsp:cNvPr id="0" name=""/>
        <dsp:cNvSpPr/>
      </dsp:nvSpPr>
      <dsp:spPr>
        <a:xfrm>
          <a:off x="900043" y="2380259"/>
          <a:ext cx="5413796" cy="10070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600"/>
            <a:buFont typeface="Arial"/>
            <a:buNone/>
          </a:pPr>
          <a:r>
            <a:rPr lang="en-US" sz="2000" b="0" i="0" u="none" strike="noStrike" kern="1200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rPr>
            <a:t>Generate certificates as applicable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929538" y="2409754"/>
        <a:ext cx="4253596" cy="948042"/>
      </dsp:txXfrm>
    </dsp:sp>
    <dsp:sp modelId="{16D44F1D-0AA9-472B-A7C0-F24D8229CC7D}">
      <dsp:nvSpPr>
        <dsp:cNvPr id="0" name=""/>
        <dsp:cNvSpPr/>
      </dsp:nvSpPr>
      <dsp:spPr>
        <a:xfrm>
          <a:off x="1353449" y="3570389"/>
          <a:ext cx="5413796" cy="10070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600"/>
            <a:buFont typeface="Arial"/>
            <a:buNone/>
          </a:pPr>
          <a:r>
            <a:rPr lang="en-US" sz="2000" kern="1200" dirty="0">
              <a:solidFill>
                <a:schemeClr val="bg1"/>
              </a:solidFill>
            </a:rPr>
            <a:t>Provide evaluation results to trainers</a:t>
          </a:r>
        </a:p>
      </dsp:txBody>
      <dsp:txXfrm>
        <a:off x="1382944" y="3599884"/>
        <a:ext cx="4246829" cy="948042"/>
      </dsp:txXfrm>
    </dsp:sp>
    <dsp:sp modelId="{BC5A608B-8D9B-47D7-BD16-F987C88F984A}">
      <dsp:nvSpPr>
        <dsp:cNvPr id="0" name=""/>
        <dsp:cNvSpPr/>
      </dsp:nvSpPr>
      <dsp:spPr>
        <a:xfrm>
          <a:off x="4759224" y="771295"/>
          <a:ext cx="654571" cy="65457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4906502" y="771295"/>
        <a:ext cx="360015" cy="492565"/>
      </dsp:txXfrm>
    </dsp:sp>
    <dsp:sp modelId="{8B8AA37B-751C-403F-8C37-A045FF4B48CD}">
      <dsp:nvSpPr>
        <dsp:cNvPr id="0" name=""/>
        <dsp:cNvSpPr/>
      </dsp:nvSpPr>
      <dsp:spPr>
        <a:xfrm>
          <a:off x="5212630" y="1961425"/>
          <a:ext cx="654571" cy="65457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5359908" y="1961425"/>
        <a:ext cx="360015" cy="492565"/>
      </dsp:txXfrm>
    </dsp:sp>
    <dsp:sp modelId="{09979A59-0D2F-4D71-A50C-47FD561C24EB}">
      <dsp:nvSpPr>
        <dsp:cNvPr id="0" name=""/>
        <dsp:cNvSpPr/>
      </dsp:nvSpPr>
      <dsp:spPr>
        <a:xfrm>
          <a:off x="5659268" y="3151555"/>
          <a:ext cx="654571" cy="65457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5806546" y="3151555"/>
        <a:ext cx="360015" cy="4925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0E600-F222-4D79-970D-D010C8B4919C}">
      <dsp:nvSpPr>
        <dsp:cNvPr id="0" name=""/>
        <dsp:cNvSpPr/>
      </dsp:nvSpPr>
      <dsp:spPr>
        <a:xfrm>
          <a:off x="0" y="0"/>
          <a:ext cx="5901874" cy="10605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000"/>
            <a:buFont typeface="Arial"/>
            <a:buNone/>
          </a:pPr>
          <a:r>
            <a:rPr lang="en-US" sz="2000" b="0" i="0" u="none" strike="noStrike" kern="1200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rPr>
            <a:t>Provide required information to CE Approver Organizations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31062" y="31062"/>
        <a:ext cx="4667868" cy="998402"/>
      </dsp:txXfrm>
    </dsp:sp>
    <dsp:sp modelId="{F178C862-4045-417C-BD23-7ECADADA7475}">
      <dsp:nvSpPr>
        <dsp:cNvPr id="0" name=""/>
        <dsp:cNvSpPr/>
      </dsp:nvSpPr>
      <dsp:spPr>
        <a:xfrm>
          <a:off x="494281" y="1253349"/>
          <a:ext cx="5901874" cy="10605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000"/>
            <a:buFont typeface="Arial"/>
            <a:buNone/>
          </a:pPr>
          <a:r>
            <a:rPr lang="en-US" sz="2000" b="0" i="0" u="none" strike="noStrike" kern="1200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rPr>
            <a:t>Audit courses to ensure standardization of course content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525343" y="1284411"/>
        <a:ext cx="4656126" cy="998402"/>
      </dsp:txXfrm>
    </dsp:sp>
    <dsp:sp modelId="{131A6402-034F-4B17-AF74-DC7F804E7543}">
      <dsp:nvSpPr>
        <dsp:cNvPr id="0" name=""/>
        <dsp:cNvSpPr/>
      </dsp:nvSpPr>
      <dsp:spPr>
        <a:xfrm>
          <a:off x="981186" y="2506698"/>
          <a:ext cx="5901874" cy="10605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000"/>
            <a:buFont typeface="Arial"/>
            <a:buNone/>
          </a:pPr>
          <a:r>
            <a:rPr lang="en-US" sz="2000" b="0" i="0" u="none" strike="noStrike" kern="1200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rPr>
            <a:t>Generate the appropriate CE certificates for learners who successfully complete the course 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1012248" y="2537760"/>
        <a:ext cx="4663503" cy="998402"/>
      </dsp:txXfrm>
    </dsp:sp>
    <dsp:sp modelId="{B16F02B2-2541-4A28-95A0-8D5B27C6F3B2}">
      <dsp:nvSpPr>
        <dsp:cNvPr id="0" name=""/>
        <dsp:cNvSpPr/>
      </dsp:nvSpPr>
      <dsp:spPr>
        <a:xfrm>
          <a:off x="1475468" y="3760047"/>
          <a:ext cx="5901874" cy="10605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000"/>
            <a:buFont typeface="Arial"/>
            <a:buNone/>
          </a:pPr>
          <a:r>
            <a:rPr lang="en-US" sz="2000" b="0" i="0" u="none" strike="noStrike" kern="1200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rPr>
            <a:t>Maintain all CE records and documentation as required by Approver Organizations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1506530" y="3791109"/>
        <a:ext cx="4656126" cy="998402"/>
      </dsp:txXfrm>
    </dsp:sp>
    <dsp:sp modelId="{82A225AA-A650-45B7-8E7E-67E71F0A5E51}">
      <dsp:nvSpPr>
        <dsp:cNvPr id="0" name=""/>
        <dsp:cNvSpPr/>
      </dsp:nvSpPr>
      <dsp:spPr>
        <a:xfrm>
          <a:off x="5212532" y="812266"/>
          <a:ext cx="689342" cy="68934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5367634" y="812266"/>
        <a:ext cx="379138" cy="518730"/>
      </dsp:txXfrm>
    </dsp:sp>
    <dsp:sp modelId="{870368D8-3417-428D-9820-4D3F60898097}">
      <dsp:nvSpPr>
        <dsp:cNvPr id="0" name=""/>
        <dsp:cNvSpPr/>
      </dsp:nvSpPr>
      <dsp:spPr>
        <a:xfrm>
          <a:off x="5706814" y="2065615"/>
          <a:ext cx="689342" cy="68934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5861916" y="2065615"/>
        <a:ext cx="379138" cy="518730"/>
      </dsp:txXfrm>
    </dsp:sp>
    <dsp:sp modelId="{F0ED83E4-3765-4306-8C99-2FAFD39D7974}">
      <dsp:nvSpPr>
        <dsp:cNvPr id="0" name=""/>
        <dsp:cNvSpPr/>
      </dsp:nvSpPr>
      <dsp:spPr>
        <a:xfrm>
          <a:off x="6193718" y="3318965"/>
          <a:ext cx="689342" cy="68934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6348820" y="3318965"/>
        <a:ext cx="379138" cy="5187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/>
              <a:t>Thank you for joining today. My name is Linny West – Project Coordinator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/>
              <a:t>(Let Marie introduce self)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/>
              <a:t>Our agenda for today:</a:t>
            </a:r>
            <a:endParaRPr/>
          </a:p>
          <a:p>
            <a:pPr marL="62865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/>
              <a:t>Share an overview of the trainer application and approval process</a:t>
            </a:r>
            <a:endParaRPr/>
          </a:p>
          <a:p>
            <a:pPr marL="62865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/>
              <a:t>The trainer integration process (marketing your event, accessing trainer material, marking attendance, and receiving post-evaluation data)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/>
              <a:t>The second part of the agenda is an overview of the CE Process. If you do not plan on using MICMT for your CE’s, feel free to jump off.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/>
              <a:t>As a reminder, this will be posted on our website along with the slide deck later this week </a:t>
            </a:r>
            <a:endParaRPr/>
          </a:p>
        </p:txBody>
      </p:sp>
      <p:sp>
        <p:nvSpPr>
          <p:cNvPr id="53" name="Google Shape;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872bf2a1a2_1_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Training Material is on each individual training page under Trainer Materials</a:t>
            </a:r>
            <a:endParaRPr/>
          </a:p>
        </p:txBody>
      </p:sp>
      <p:sp>
        <p:nvSpPr>
          <p:cNvPr id="137" name="Google Shape;137;g872bf2a1a2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Marie </a:t>
            </a:r>
            <a:endParaRPr/>
          </a:p>
        </p:txBody>
      </p:sp>
      <p:sp>
        <p:nvSpPr>
          <p:cNvPr id="148" name="Google Shape;14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Marie </a:t>
            </a:r>
            <a:endParaRPr/>
          </a:p>
        </p:txBody>
      </p:sp>
      <p:sp>
        <p:nvSpPr>
          <p:cNvPr id="155" name="Google Shape;155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872bf2a1a2_1_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We’re going to review how to get your attendance uploaded into the website.</a:t>
            </a:r>
            <a:endParaRPr/>
          </a:p>
        </p:txBody>
      </p:sp>
      <p:sp>
        <p:nvSpPr>
          <p:cNvPr id="173" name="Google Shape;173;g872bf2a1a2_1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72bf2a1a2_1_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If you plan on having MICMT manage your registration:</a:t>
            </a:r>
            <a:endParaRPr/>
          </a:p>
        </p:txBody>
      </p:sp>
      <p:sp>
        <p:nvSpPr>
          <p:cNvPr id="179" name="Google Shape;179;g872bf2a1a2_1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872bf2a1a2_1_9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2" name="Google Shape;192;g872bf2a1a2_1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786388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872bf2a1a2_1_1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The attendance template file was sent to you prior to this webinar.</a:t>
            </a:r>
            <a:endParaRPr/>
          </a:p>
        </p:txBody>
      </p:sp>
      <p:sp>
        <p:nvSpPr>
          <p:cNvPr id="212" name="Google Shape;212;g872bf2a1a2_1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91688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872bf2a1a2_1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g872bf2a1a2_1_1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24" name="Google Shape;224;g872bf2a1a2_1_1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72bf2a1a2_1_1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1" name="Google Shape;231;g872bf2a1a2_1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872bf2a1a2_1_1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6" name="Google Shape;246;g872bf2a1a2_1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16541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Brief overview of what the trainer approval process looks like for all </a:t>
            </a:r>
            <a:r>
              <a:rPr lang="en-US" b="1"/>
              <a:t>new applicants</a:t>
            </a:r>
            <a:endParaRPr/>
          </a:p>
        </p:txBody>
      </p:sp>
      <p:sp>
        <p:nvSpPr>
          <p:cNvPr id="59" name="Google Shape;5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872bf2a1a2_1_1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Last, getting your post-test and evaluation data.</a:t>
            </a:r>
            <a:endParaRPr/>
          </a:p>
        </p:txBody>
      </p:sp>
      <p:sp>
        <p:nvSpPr>
          <p:cNvPr id="253" name="Google Shape;253;g872bf2a1a2_1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872bf2a1a2_1_1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9" name="Google Shape;259;g872bf2a1a2_1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872bf2a1a2_1_1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Learners will see Credit Hours as well as Learning Credits.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The Certificates of Completion will remain unbranded (without MICMT Logo)</a:t>
            </a:r>
            <a:endParaRPr/>
          </a:p>
        </p:txBody>
      </p:sp>
      <p:sp>
        <p:nvSpPr>
          <p:cNvPr id="268" name="Google Shape;268;g872bf2a1a2_1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Last, getting your post-test and evaluation data.</a:t>
            </a:r>
            <a:endParaRPr/>
          </a:p>
        </p:txBody>
      </p:sp>
      <p:sp>
        <p:nvSpPr>
          <p:cNvPr id="276" name="Google Shape;27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9" name="Google Shape;33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7" name="Google Shape;35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0" name="Google Shape;38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dirty="0"/>
              <a:t>After an application is completed:</a:t>
            </a:r>
          </a:p>
          <a:p>
            <a:pPr marL="62865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dirty="0"/>
              <a:t>MICMT is meeting with the candidate to discuss their resume and qualifications</a:t>
            </a:r>
          </a:p>
          <a:p>
            <a:pPr marL="62865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dirty="0"/>
              <a:t>The prerequisites to teaching</a:t>
            </a:r>
          </a:p>
          <a:p>
            <a:pPr marL="62865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dirty="0"/>
              <a:t>The Training Agreement</a:t>
            </a:r>
          </a:p>
          <a:p>
            <a:pPr marL="62865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dirty="0"/>
              <a:t>Training Dates</a:t>
            </a:r>
          </a:p>
          <a:p>
            <a:pPr marL="62865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dirty="0"/>
              <a:t>Training Modalities</a:t>
            </a:r>
          </a:p>
          <a:p>
            <a:pPr marL="62865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dirty="0"/>
              <a:t>CE Process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dirty="0"/>
              <a:t>Applicants will be expected to meet with BCBSM to discuss billing when teaching Intro to TBC or Intro to STBC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dirty="0"/>
              <a:t>Lastly, applicants will be required to train a portion of the content before being approved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68768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5" name="Google Shape;38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386" name="Google Shape;38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Lets review! </a:t>
            </a:r>
            <a:endParaRPr/>
          </a:p>
        </p:txBody>
      </p:sp>
      <p:sp>
        <p:nvSpPr>
          <p:cNvPr id="315" name="Google Shape;31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7" name="Google Shape;46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72bf2a1a2_1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The four elements we’re going to address today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-US"/>
              <a:t>Getting your training posted on the website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-US"/>
              <a:t>Preparing to teach the course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-US"/>
              <a:t>Uploading your attendance to our website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-US"/>
              <a:t>Reviewing post-test and evaluation data</a:t>
            </a:r>
            <a:endParaRPr/>
          </a:p>
          <a:p>
            <a:pPr marL="2286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" name="Google Shape;91;g872bf2a1a2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872bf2a1a2_1_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Let’s start with getting your training on the website</a:t>
            </a:r>
            <a:endParaRPr/>
          </a:p>
        </p:txBody>
      </p:sp>
      <p:sp>
        <p:nvSpPr>
          <p:cNvPr id="104" name="Google Shape;104;g872bf2a1a2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872bf2a1a2_1_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/>
              <a:t>Anytime you have a new event, we’d ask that you complete this Qualtrics survey which collects all of your event details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/>
              <a:t>Your event will be posted within five business days and we will let you know when its up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g872bf2a1a2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72bf2a1a2_1_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General information: everyone will complete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MICMT Registration: if you are going through us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Organization Internal Registration: if you intend on managing your own registration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CE Approval: if you plan to be under MICMT for CE’s</a:t>
            </a:r>
            <a:endParaRPr/>
          </a:p>
        </p:txBody>
      </p:sp>
      <p:sp>
        <p:nvSpPr>
          <p:cNvPr id="116" name="Google Shape;116;g872bf2a1a2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872bf2a1a2_1_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Now let’s review preparing to teach</a:t>
            </a:r>
            <a:endParaRPr/>
          </a:p>
        </p:txBody>
      </p:sp>
      <p:sp>
        <p:nvSpPr>
          <p:cNvPr id="131" name="Google Shape;131;g872bf2a1a2_1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872bf2a1a2_1_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Marie </a:t>
            </a:r>
            <a:endParaRPr/>
          </a:p>
        </p:txBody>
      </p:sp>
      <p:sp>
        <p:nvSpPr>
          <p:cNvPr id="143" name="Google Shape;143;g872bf2a1a2_1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8"/>
          <p:cNvSpPr txBox="1">
            <a:spLocks noGrp="1"/>
          </p:cNvSpPr>
          <p:nvPr>
            <p:ph type="title"/>
          </p:nvPr>
        </p:nvSpPr>
        <p:spPr>
          <a:xfrm>
            <a:off x="628650" y="2582266"/>
            <a:ext cx="5414704" cy="2188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48"/>
          <p:cNvSpPr txBox="1">
            <a:spLocks noGrp="1"/>
          </p:cNvSpPr>
          <p:nvPr>
            <p:ph type="body" idx="1"/>
          </p:nvPr>
        </p:nvSpPr>
        <p:spPr>
          <a:xfrm>
            <a:off x="628650" y="4890055"/>
            <a:ext cx="5414704" cy="627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0"/>
          <p:cNvSpPr txBox="1"/>
          <p:nvPr/>
        </p:nvSpPr>
        <p:spPr>
          <a:xfrm>
            <a:off x="224624" y="5944844"/>
            <a:ext cx="3826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A7A7A7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000" b="0" i="0" u="none" strike="noStrike" cap="none">
              <a:solidFill>
                <a:srgbClr val="A7A7A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5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3789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5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67150" cy="3809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53"/>
          <p:cNvSpPr txBox="1">
            <a:spLocks noGrp="1"/>
          </p:cNvSpPr>
          <p:nvPr>
            <p:ph type="body" idx="2"/>
          </p:nvPr>
        </p:nvSpPr>
        <p:spPr>
          <a:xfrm>
            <a:off x="4648200" y="1825625"/>
            <a:ext cx="3867150" cy="3809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53"/>
          <p:cNvSpPr txBox="1"/>
          <p:nvPr/>
        </p:nvSpPr>
        <p:spPr>
          <a:xfrm>
            <a:off x="224624" y="5944844"/>
            <a:ext cx="3826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A7A7A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2"/>
          <p:cNvSpPr txBox="1">
            <a:spLocks noGrp="1"/>
          </p:cNvSpPr>
          <p:nvPr>
            <p:ph type="ctrTitle"/>
          </p:nvPr>
        </p:nvSpPr>
        <p:spPr>
          <a:xfrm>
            <a:off x="1143000" y="6651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52"/>
          <p:cNvSpPr txBox="1">
            <a:spLocks noGrp="1"/>
          </p:cNvSpPr>
          <p:nvPr>
            <p:ph type="subTitle" idx="1"/>
          </p:nvPr>
        </p:nvSpPr>
        <p:spPr>
          <a:xfrm>
            <a:off x="1143000" y="31448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52"/>
          <p:cNvSpPr txBox="1"/>
          <p:nvPr/>
        </p:nvSpPr>
        <p:spPr>
          <a:xfrm>
            <a:off x="224624" y="5944844"/>
            <a:ext cx="3826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A7A7A7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000" b="0" i="0" u="none" strike="noStrike" cap="none">
              <a:solidFill>
                <a:srgbClr val="A7A7A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4"/>
          <p:cNvSpPr txBox="1"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54"/>
          <p:cNvSpPr txBox="1"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54"/>
          <p:cNvSpPr txBox="1">
            <a:spLocks noGrp="1"/>
          </p:cNvSpPr>
          <p:nvPr>
            <p:ph type="body" idx="2"/>
          </p:nvPr>
        </p:nvSpPr>
        <p:spPr>
          <a:xfrm>
            <a:off x="630238" y="2505075"/>
            <a:ext cx="3868737" cy="3150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54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54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788" cy="3150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54"/>
          <p:cNvSpPr txBox="1"/>
          <p:nvPr/>
        </p:nvSpPr>
        <p:spPr>
          <a:xfrm>
            <a:off x="224624" y="5944844"/>
            <a:ext cx="3826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A7A7A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5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alibri"/>
              <a:buNone/>
              <a:defRPr sz="32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55"/>
          <p:cNvSpPr txBox="1">
            <a:spLocks noGrp="1"/>
          </p:cNvSpPr>
          <p:nvPr>
            <p:ph type="body" idx="1"/>
          </p:nvPr>
        </p:nvSpPr>
        <p:spPr>
          <a:xfrm>
            <a:off x="3887788" y="987425"/>
            <a:ext cx="4629150" cy="460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55"/>
          <p:cNvSpPr txBox="1">
            <a:spLocks noGrp="1"/>
          </p:cNvSpPr>
          <p:nvPr>
            <p:ph type="body" idx="2"/>
          </p:nvPr>
        </p:nvSpPr>
        <p:spPr>
          <a:xfrm>
            <a:off x="630238" y="2057400"/>
            <a:ext cx="2949575" cy="353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55"/>
          <p:cNvSpPr txBox="1"/>
          <p:nvPr/>
        </p:nvSpPr>
        <p:spPr>
          <a:xfrm>
            <a:off x="224624" y="5944844"/>
            <a:ext cx="3826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A7A7A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6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alibri"/>
              <a:buNone/>
              <a:defRPr sz="32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56"/>
          <p:cNvSpPr>
            <a:spLocks noGrp="1"/>
          </p:cNvSpPr>
          <p:nvPr>
            <p:ph type="pic" idx="2"/>
          </p:nvPr>
        </p:nvSpPr>
        <p:spPr>
          <a:xfrm>
            <a:off x="3887788" y="987425"/>
            <a:ext cx="4629150" cy="4618245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56"/>
          <p:cNvSpPr txBox="1">
            <a:spLocks noGrp="1"/>
          </p:cNvSpPr>
          <p:nvPr>
            <p:ph type="body" idx="1"/>
          </p:nvPr>
        </p:nvSpPr>
        <p:spPr>
          <a:xfrm>
            <a:off x="630238" y="2057400"/>
            <a:ext cx="2949575" cy="3548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56"/>
          <p:cNvSpPr txBox="1"/>
          <p:nvPr/>
        </p:nvSpPr>
        <p:spPr>
          <a:xfrm>
            <a:off x="224624" y="5944844"/>
            <a:ext cx="3826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A7A7A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3561" y="423574"/>
            <a:ext cx="2395181" cy="2395181"/>
          </a:xfrm>
          <a:prstGeom prst="rect">
            <a:avLst/>
          </a:prstGeom>
          <a:noFill/>
          <a:ln>
            <a:noFill/>
          </a:ln>
          <a:effectLst>
            <a:reflection stA="25000" endPos="44000" sy="-100000" algn="bl" rotWithShape="0"/>
          </a:effectLst>
        </p:spPr>
      </p:pic>
      <p:pic>
        <p:nvPicPr>
          <p:cNvPr id="11" name="Google Shape;11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8394" y="991027"/>
            <a:ext cx="3740727" cy="122695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9"/>
          <p:cNvSpPr/>
          <p:nvPr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76200" dist="38100" dir="18900000" algn="bl" rotWithShape="0">
              <a:srgbClr val="000000">
                <a:alpha val="2431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Google Shape;17;p4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398507" y="5763325"/>
            <a:ext cx="1533291" cy="414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49"/>
          <p:cNvPicPr preferRelativeResize="0"/>
          <p:nvPr/>
        </p:nvPicPr>
        <p:blipFill rotWithShape="1">
          <a:blip r:embed="rId10">
            <a:alphaModFix amt="25000"/>
          </a:blip>
          <a:srcRect/>
          <a:stretch/>
        </p:blipFill>
        <p:spPr>
          <a:xfrm>
            <a:off x="224624" y="6406046"/>
            <a:ext cx="382693" cy="38117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9"/>
          <p:cNvSpPr txBox="1">
            <a:spLocks noGrp="1"/>
          </p:cNvSpPr>
          <p:nvPr>
            <p:ph type="sldNum" idx="12"/>
          </p:nvPr>
        </p:nvSpPr>
        <p:spPr>
          <a:xfrm>
            <a:off x="224624" y="5944844"/>
            <a:ext cx="3826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7A7A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7A7A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7A7A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7A7A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7A7A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7A7A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7A7A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7A7A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7A7A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icmt-cares.org/training/foundational-care-managemen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icmt-cares.org/training/patient-engagement" TargetMode="External"/><Relationship Id="rId5" Type="http://schemas.openxmlformats.org/officeDocument/2006/relationships/hyperlink" Target="https://micmt-cares.org/training/introduction-team" TargetMode="External"/><Relationship Id="rId4" Type="http://schemas.openxmlformats.org/officeDocument/2006/relationships/hyperlink" Target="https://micmt-cares.org/training/foundational-car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iew.officeapps.live.com/op/view.aspx?src=https%3A%2F%2Fmicmt-cares.org%2Fsites%2Fdefault%2Ffiles%2F2020-07%2FMI%2520SW%2520CEC%2520Sign%2520In%2520%2520Out%2520Sheet%2520Template.docx&amp;wdOrigin=BROWSELINK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micmt-cares.org/contac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micmt-cares.org/training/pdc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s://micmt-cares.org/contact" TargetMode="Externa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micmt-cares.org/contact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chwa.org/continuing-education" TargetMode="External"/><Relationship Id="rId2" Type="http://schemas.openxmlformats.org/officeDocument/2006/relationships/hyperlink" Target="https://www.cdrnet.org/core-criteria" TargetMode="Externa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icmt-cares.org/contac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icmt-cares.org/contac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"/>
          <p:cNvSpPr txBox="1">
            <a:spLocks noGrp="1"/>
          </p:cNvSpPr>
          <p:nvPr>
            <p:ph type="title"/>
          </p:nvPr>
        </p:nvSpPr>
        <p:spPr>
          <a:xfrm>
            <a:off x="612024" y="2781771"/>
            <a:ext cx="5605896" cy="2188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5400">
                <a:solidFill>
                  <a:schemeClr val="dk2"/>
                </a:solidFill>
              </a:rPr>
              <a:t>MICMT Approved Statewide Trainers  Orientation </a:t>
            </a:r>
            <a:endParaRPr sz="5400">
              <a:solidFill>
                <a:schemeClr val="dk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27E17B-BE21-8A80-E82B-5006F7205A5C}"/>
              </a:ext>
            </a:extLst>
          </p:cNvPr>
          <p:cNvSpPr txBox="1"/>
          <p:nvPr/>
        </p:nvSpPr>
        <p:spPr>
          <a:xfrm>
            <a:off x="7610475" y="6219825"/>
            <a:ext cx="116570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Updated 6/16/2023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9" name="Google Shape;139;g872bf2a1a2_1_72"/>
          <p:cNvGraphicFramePr/>
          <p:nvPr>
            <p:extLst>
              <p:ext uri="{D42A27DB-BD31-4B8C-83A1-F6EECF244321}">
                <p14:modId xmlns:p14="http://schemas.microsoft.com/office/powerpoint/2010/main" val="802790089"/>
              </p:ext>
            </p:extLst>
          </p:nvPr>
        </p:nvGraphicFramePr>
        <p:xfrm>
          <a:off x="337351" y="1978429"/>
          <a:ext cx="8427695" cy="3291840"/>
        </p:xfrm>
        <a:graphic>
          <a:graphicData uri="http://schemas.openxmlformats.org/drawingml/2006/table">
            <a:tbl>
              <a:tblPr firstRow="1" firstCol="1" bandRow="1">
                <a:noFill/>
                <a:tableStyleId>{CDAAA593-9167-4D8A-B158-40110DE6C634}</a:tableStyleId>
              </a:tblPr>
              <a:tblGrid>
                <a:gridCol w="4173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4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639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 dirty="0">
                          <a:solidFill>
                            <a:srgbClr val="003865"/>
                          </a:solidFill>
                        </a:rPr>
                        <a:t>Training</a:t>
                      </a:r>
                      <a:endParaRPr sz="2400" b="1" u="none" strike="noStrike" cap="none" dirty="0">
                        <a:solidFill>
                          <a:srgbClr val="003865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 dirty="0">
                          <a:solidFill>
                            <a:srgbClr val="003865"/>
                          </a:solidFill>
                        </a:rPr>
                        <a:t>URL</a:t>
                      </a:r>
                      <a:endParaRPr sz="2400" b="1" u="none" strike="noStrike" cap="none" dirty="0">
                        <a:solidFill>
                          <a:srgbClr val="003865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68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lang="en-US" sz="1600" u="none" strike="noStrike" cap="none" dirty="0">
                        <a:solidFill>
                          <a:srgbClr val="003865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solidFill>
                            <a:srgbClr val="003865"/>
                          </a:solidFill>
                        </a:rPr>
                        <a:t>Foundational Care Management Codes &amp; Billing Opportunities </a:t>
                      </a:r>
                      <a:endParaRPr sz="1600" u="none" strike="noStrike" cap="none" dirty="0">
                        <a:solidFill>
                          <a:srgbClr val="003865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lang="en-US" sz="1600" b="0" u="sng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  <a:hlinkClick r:id="rId3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u="sng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https://micmt-cares.org/training/foundational-care</a:t>
                      </a:r>
                      <a:endParaRPr lang="en-US" sz="1600" b="0" u="sng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0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5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lang="en-US" sz="1600" u="none" strike="noStrike" cap="none" dirty="0">
                        <a:solidFill>
                          <a:srgbClr val="003865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solidFill>
                            <a:srgbClr val="003865"/>
                          </a:solidFill>
                        </a:rPr>
                        <a:t>Introduction to Team Based Care</a:t>
                      </a:r>
                      <a:endParaRPr sz="1600" u="none" strike="noStrike" cap="none" dirty="0">
                        <a:solidFill>
                          <a:srgbClr val="003865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lang="en-US" sz="1600" u="sng" strike="noStrike" cap="none" dirty="0">
                        <a:solidFill>
                          <a:srgbClr val="003865"/>
                        </a:solidFill>
                        <a:hlinkClick r:id="rId5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sng" strike="noStrike" cap="none" dirty="0">
                          <a:solidFill>
                            <a:srgbClr val="003865"/>
                          </a:solidFill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https://micmt-cares.org/training/introduction-team</a:t>
                      </a:r>
                      <a:endParaRPr lang="en-US" sz="1600" u="sng" strike="noStrike" cap="none" dirty="0">
                        <a:solidFill>
                          <a:srgbClr val="003865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 dirty="0">
                        <a:solidFill>
                          <a:srgbClr val="003865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5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lang="en-US" sz="1600" u="none" strike="noStrike" cap="none" dirty="0">
                        <a:solidFill>
                          <a:srgbClr val="003865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solidFill>
                            <a:srgbClr val="003865"/>
                          </a:solidFill>
                        </a:rPr>
                        <a:t>Patient Engagement</a:t>
                      </a:r>
                      <a:endParaRPr sz="1600" u="none" strike="noStrike" cap="none" dirty="0">
                        <a:solidFill>
                          <a:srgbClr val="003865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lang="en-US" sz="1600" u="sng" strike="noStrike" cap="none" dirty="0">
                        <a:solidFill>
                          <a:srgbClr val="003865"/>
                        </a:solidFill>
                        <a:hlinkClick r:id="rId6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sng" strike="noStrike" cap="none" dirty="0">
                          <a:solidFill>
                            <a:srgbClr val="003865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https://micmt-cares.org/training/patient-engagement</a:t>
                      </a:r>
                      <a:endParaRPr lang="en-US" sz="1600" u="sng" strike="noStrike" cap="none" dirty="0">
                        <a:solidFill>
                          <a:srgbClr val="003865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 dirty="0">
                        <a:solidFill>
                          <a:srgbClr val="003865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0" name="Google Shape;140;g872bf2a1a2_1_72"/>
          <p:cNvSpPr/>
          <p:nvPr/>
        </p:nvSpPr>
        <p:spPr>
          <a:xfrm>
            <a:off x="194646" y="370053"/>
            <a:ext cx="85704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All training material is available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on each training page</a:t>
            </a:r>
            <a:endParaRPr sz="3200" b="1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7"/>
          <p:cNvSpPr txBox="1">
            <a:spLocks noGrp="1"/>
          </p:cNvSpPr>
          <p:nvPr>
            <p:ph type="title"/>
          </p:nvPr>
        </p:nvSpPr>
        <p:spPr>
          <a:xfrm>
            <a:off x="180193" y="254004"/>
            <a:ext cx="909600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alibri"/>
              <a:buNone/>
            </a:pPr>
            <a:r>
              <a:rPr lang="en-US" sz="4800" dirty="0">
                <a:solidFill>
                  <a:srgbClr val="009687"/>
                </a:solidFill>
              </a:rPr>
              <a:t>Criteria for Learner Attendance</a:t>
            </a:r>
            <a:endParaRPr sz="4800" dirty="0">
              <a:solidFill>
                <a:srgbClr val="009687"/>
              </a:solidFill>
            </a:endParaRPr>
          </a:p>
        </p:txBody>
      </p:sp>
      <p:sp>
        <p:nvSpPr>
          <p:cNvPr id="151" name="Google Shape;151;p17"/>
          <p:cNvSpPr txBox="1">
            <a:spLocks noGrp="1"/>
          </p:cNvSpPr>
          <p:nvPr>
            <p:ph type="body" idx="1"/>
          </p:nvPr>
        </p:nvSpPr>
        <p:spPr>
          <a:xfrm>
            <a:off x="323412" y="1101058"/>
            <a:ext cx="8567200" cy="4935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b="1" dirty="0">
                <a:solidFill>
                  <a:srgbClr val="003865"/>
                </a:solidFill>
              </a:rPr>
              <a:t>Trainers must monitor learner attendance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3200" b="1" dirty="0">
              <a:solidFill>
                <a:srgbClr val="003865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865"/>
              </a:buClr>
              <a:buSzPts val="2000"/>
              <a:buChar char="•"/>
            </a:pPr>
            <a:r>
              <a:rPr lang="en-US" sz="2400" b="1" dirty="0">
                <a:solidFill>
                  <a:srgbClr val="003865"/>
                </a:solidFill>
              </a:rPr>
              <a:t>Virtual course: </a:t>
            </a:r>
            <a:endParaRPr sz="3200" b="1" dirty="0">
              <a:solidFill>
                <a:srgbClr val="003865"/>
              </a:solidFill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865"/>
              </a:buClr>
              <a:buSzPts val="2000"/>
              <a:buChar char="•"/>
            </a:pPr>
            <a:r>
              <a:rPr lang="en-US" dirty="0">
                <a:solidFill>
                  <a:srgbClr val="003865"/>
                </a:solidFill>
              </a:rPr>
              <a:t>Learner must join by audio </a:t>
            </a:r>
            <a:r>
              <a:rPr lang="en-US" b="1" u="sng" dirty="0">
                <a:solidFill>
                  <a:srgbClr val="003865"/>
                </a:solidFill>
              </a:rPr>
              <a:t>and</a:t>
            </a:r>
            <a:r>
              <a:rPr lang="en-US" dirty="0">
                <a:solidFill>
                  <a:srgbClr val="003865"/>
                </a:solidFill>
              </a:rPr>
              <a:t> video</a:t>
            </a:r>
            <a:endParaRPr sz="2800" dirty="0">
              <a:solidFill>
                <a:srgbClr val="003865"/>
              </a:solidFill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865"/>
              </a:buClr>
              <a:buSzPts val="2000"/>
              <a:buChar char="•"/>
            </a:pPr>
            <a:r>
              <a:rPr lang="en-US" dirty="0">
                <a:solidFill>
                  <a:srgbClr val="003865"/>
                </a:solidFill>
              </a:rPr>
              <a:t>Attendance is monitored by video conference/webinar attendance report or roll call at start and end of the course</a:t>
            </a:r>
            <a:endParaRPr dirty="0"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865"/>
              </a:buClr>
              <a:buSzPts val="2000"/>
              <a:buNone/>
            </a:pPr>
            <a:r>
              <a:rPr lang="en-US" dirty="0">
                <a:solidFill>
                  <a:srgbClr val="003865"/>
                </a:solidFill>
              </a:rPr>
              <a:t>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865"/>
              </a:buClr>
              <a:buSzPts val="2000"/>
              <a:buChar char="•"/>
            </a:pPr>
            <a:r>
              <a:rPr lang="en-US" sz="2400" b="1" dirty="0">
                <a:solidFill>
                  <a:srgbClr val="003865"/>
                </a:solidFill>
              </a:rPr>
              <a:t>Face to Face: </a:t>
            </a:r>
          </a:p>
          <a:p>
            <a:pPr marL="685800" lvl="1" indent="-228600">
              <a:spcBef>
                <a:spcPts val="1000"/>
              </a:spcBef>
              <a:buClr>
                <a:srgbClr val="003865"/>
              </a:buClr>
              <a:buSzPts val="2000"/>
            </a:pPr>
            <a:r>
              <a:rPr lang="en-US" dirty="0">
                <a:solidFill>
                  <a:srgbClr val="003865"/>
                </a:solidFill>
              </a:rPr>
              <a:t>Must utilize the </a:t>
            </a:r>
            <a:r>
              <a:rPr lang="en-US" u="sng" dirty="0">
                <a:solidFill>
                  <a:srgbClr val="003865"/>
                </a:solidFill>
                <a:hlinkClick r:id="rId3"/>
              </a:rPr>
              <a:t>MICMT sign-in and sign-out sheet </a:t>
            </a:r>
            <a:endParaRPr lang="en-US" dirty="0">
              <a:solidFill>
                <a:srgbClr val="003865"/>
              </a:solidFill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865"/>
              </a:buClr>
              <a:buSzPts val="2000"/>
              <a:buChar char="•"/>
            </a:pPr>
            <a:r>
              <a:rPr lang="en-US" dirty="0">
                <a:solidFill>
                  <a:srgbClr val="003865"/>
                </a:solidFill>
              </a:rPr>
              <a:t>A copy of the completed sheet should be sent to </a:t>
            </a:r>
            <a:r>
              <a:rPr lang="en-US" dirty="0">
                <a:solidFill>
                  <a:srgbClr val="003865"/>
                </a:solidFill>
                <a:hlinkClick r:id="rId4"/>
              </a:rPr>
              <a:t>https://micmt-cares.org/contact</a:t>
            </a:r>
            <a:endParaRPr lang="en-US" dirty="0">
              <a:solidFill>
                <a:srgbClr val="003865"/>
              </a:solidFill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865"/>
              </a:buClr>
              <a:buSzPts val="2000"/>
              <a:buNone/>
            </a:pPr>
            <a:endParaRPr lang="en-US" dirty="0"/>
          </a:p>
          <a:p>
            <a:pPr marL="228600" lvl="0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865"/>
              </a:buClr>
              <a:buSzPts val="2000"/>
              <a:buNone/>
            </a:pPr>
            <a:endParaRPr dirty="0">
              <a:solidFill>
                <a:srgbClr val="003865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8"/>
          <p:cNvSpPr txBox="1">
            <a:spLocks noGrp="1"/>
          </p:cNvSpPr>
          <p:nvPr>
            <p:ph type="title"/>
          </p:nvPr>
        </p:nvSpPr>
        <p:spPr>
          <a:xfrm>
            <a:off x="360227" y="266237"/>
            <a:ext cx="8423543" cy="956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alibri"/>
              <a:buNone/>
            </a:pPr>
            <a:r>
              <a:rPr lang="en-US" dirty="0">
                <a:solidFill>
                  <a:srgbClr val="009687"/>
                </a:solidFill>
              </a:rPr>
              <a:t>Attendance</a:t>
            </a:r>
            <a:r>
              <a:rPr lang="en-US" dirty="0">
                <a:solidFill>
                  <a:srgbClr val="003865"/>
                </a:solidFill>
              </a:rPr>
              <a:t> </a:t>
            </a:r>
            <a:r>
              <a:rPr lang="en-US" dirty="0">
                <a:solidFill>
                  <a:srgbClr val="009687"/>
                </a:solidFill>
              </a:rPr>
              <a:t>Requirements (In Person and Live Virtual courses)</a:t>
            </a:r>
            <a:br>
              <a:rPr lang="en-US" dirty="0">
                <a:solidFill>
                  <a:srgbClr val="009687"/>
                </a:solidFill>
              </a:rPr>
            </a:br>
            <a:endParaRPr dirty="0">
              <a:solidFill>
                <a:srgbClr val="009687"/>
              </a:solidFill>
            </a:endParaRPr>
          </a:p>
        </p:txBody>
      </p:sp>
      <p:sp>
        <p:nvSpPr>
          <p:cNvPr id="158" name="Google Shape;158;p18"/>
          <p:cNvSpPr txBox="1">
            <a:spLocks noGrp="1"/>
          </p:cNvSpPr>
          <p:nvPr>
            <p:ph type="body" idx="1"/>
          </p:nvPr>
        </p:nvSpPr>
        <p:spPr>
          <a:xfrm>
            <a:off x="360228" y="1356257"/>
            <a:ext cx="8423543" cy="4145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865"/>
              </a:buClr>
              <a:buSzPts val="2800"/>
              <a:buChar char="•"/>
            </a:pPr>
            <a:r>
              <a:rPr lang="en-US" sz="2200" dirty="0">
                <a:solidFill>
                  <a:srgbClr val="003865"/>
                </a:solidFill>
              </a:rPr>
              <a:t>Trainer Responsibilities </a:t>
            </a:r>
          </a:p>
          <a:p>
            <a:pPr marL="685800" lvl="1" indent="-228600">
              <a:buClr>
                <a:srgbClr val="003865"/>
              </a:buClr>
              <a:buSzPts val="2800"/>
            </a:pPr>
            <a:r>
              <a:rPr lang="en-US" sz="2200" dirty="0">
                <a:solidFill>
                  <a:srgbClr val="003865"/>
                </a:solidFill>
              </a:rPr>
              <a:t>Trainer reviews the attendance for the course and submits to MICMT website within 24 hours of course completion (</a:t>
            </a:r>
            <a:r>
              <a:rPr lang="en-US" sz="2200" dirty="0">
                <a:solidFill>
                  <a:srgbClr val="003865"/>
                </a:solidFill>
                <a:hlinkClick r:id="rId3" action="ppaction://hlinksldjump"/>
              </a:rPr>
              <a:t>see instructions below</a:t>
            </a:r>
            <a:r>
              <a:rPr lang="en-US" sz="2200" dirty="0">
                <a:solidFill>
                  <a:srgbClr val="003865"/>
                </a:solidFill>
              </a:rPr>
              <a:t>).</a:t>
            </a:r>
            <a:endParaRPr sz="2200" dirty="0"/>
          </a:p>
          <a:p>
            <a:pPr marL="685800" lvl="1" indent="-228600">
              <a:buClr>
                <a:srgbClr val="003865"/>
              </a:buClr>
              <a:buSzPts val="2800"/>
            </a:pPr>
            <a:r>
              <a:rPr lang="en-US" sz="2200" dirty="0">
                <a:solidFill>
                  <a:srgbClr val="003865"/>
                </a:solidFill>
              </a:rPr>
              <a:t>If learner misses more than 30 minutes of the course, trainer will not check off “attended course”, and the learner will need to take the course in the future.</a:t>
            </a:r>
            <a:endParaRPr sz="2200" dirty="0"/>
          </a:p>
          <a:p>
            <a:pPr marL="228600" lvl="0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865"/>
              </a:buClr>
              <a:buSzPts val="2000"/>
              <a:buNone/>
            </a:pPr>
            <a:endParaRPr lang="en-US" sz="2200" dirty="0">
              <a:solidFill>
                <a:srgbClr val="003865"/>
              </a:solidFill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865"/>
              </a:buClr>
              <a:buSzPts val="2800"/>
              <a:buChar char="•"/>
            </a:pPr>
            <a:r>
              <a:rPr lang="en-US" sz="2200" dirty="0">
                <a:solidFill>
                  <a:srgbClr val="003865"/>
                </a:solidFill>
              </a:rPr>
              <a:t>Learner responsibilities </a:t>
            </a:r>
          </a:p>
          <a:p>
            <a:pPr marL="685800" lvl="1" indent="-228600">
              <a:lnSpc>
                <a:spcPct val="100000"/>
              </a:lnSpc>
              <a:spcBef>
                <a:spcPts val="0"/>
              </a:spcBef>
              <a:buClr>
                <a:srgbClr val="003865"/>
              </a:buClr>
              <a:buSzPts val="2800"/>
            </a:pPr>
            <a:r>
              <a:rPr lang="en-US" sz="2200" dirty="0">
                <a:solidFill>
                  <a:srgbClr val="003865"/>
                </a:solidFill>
              </a:rPr>
              <a:t>Learner must have video and audio capabilities for virtual courses.</a:t>
            </a:r>
          </a:p>
          <a:p>
            <a:pPr marL="685800" lvl="1" indent="-228600">
              <a:lnSpc>
                <a:spcPct val="100000"/>
              </a:lnSpc>
              <a:spcBef>
                <a:spcPts val="0"/>
              </a:spcBef>
              <a:buClr>
                <a:srgbClr val="003865"/>
              </a:buClr>
              <a:buSzPts val="2800"/>
            </a:pPr>
            <a:r>
              <a:rPr lang="en-US" sz="2200" dirty="0">
                <a:solidFill>
                  <a:srgbClr val="003865"/>
                </a:solidFill>
              </a:rPr>
              <a:t>Course evaluations include the required question:  “I attest to attending the entire session.”</a:t>
            </a:r>
          </a:p>
          <a:p>
            <a:pPr marL="685800" lvl="1" indent="-228600">
              <a:lnSpc>
                <a:spcPct val="100000"/>
              </a:lnSpc>
              <a:spcBef>
                <a:spcPts val="0"/>
              </a:spcBef>
              <a:buClr>
                <a:srgbClr val="003865"/>
              </a:buClr>
              <a:buSzPts val="2800"/>
            </a:pPr>
            <a:r>
              <a:rPr lang="en-US" sz="2200" dirty="0">
                <a:solidFill>
                  <a:srgbClr val="003865"/>
                </a:solidFill>
              </a:rPr>
              <a:t>Learners  can view the course materials located on MICMT website </a:t>
            </a:r>
            <a:r>
              <a:rPr lang="en-US" sz="2200" dirty="0">
                <a:solidFill>
                  <a:srgbClr val="003865"/>
                </a:solidFill>
                <a:hlinkClick r:id="rId4"/>
              </a:rPr>
              <a:t>https://micmt-cares.org/training/pdcm</a:t>
            </a:r>
            <a:endParaRPr lang="en-US" sz="2200" dirty="0">
              <a:solidFill>
                <a:srgbClr val="003865"/>
              </a:solidFill>
            </a:endParaRPr>
          </a:p>
          <a:p>
            <a:pPr marL="685800" lvl="1" indent="-228600">
              <a:lnSpc>
                <a:spcPct val="100000"/>
              </a:lnSpc>
              <a:spcBef>
                <a:spcPts val="0"/>
              </a:spcBef>
              <a:buClr>
                <a:srgbClr val="003865"/>
              </a:buClr>
              <a:buSzPts val="2800"/>
            </a:pPr>
            <a:endParaRPr sz="2200" dirty="0"/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g872bf2a1a2_1_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9788" y="2230271"/>
            <a:ext cx="1488293" cy="1456139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g872bf2a1a2_1_77"/>
          <p:cNvSpPr/>
          <p:nvPr/>
        </p:nvSpPr>
        <p:spPr>
          <a:xfrm>
            <a:off x="1882797" y="1578443"/>
            <a:ext cx="7261200" cy="27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0" u="none" strike="noStrike" cap="none" dirty="0">
                <a:solidFill>
                  <a:srgbClr val="009687"/>
                </a:solidFill>
                <a:latin typeface="Calibri"/>
                <a:ea typeface="Calibri"/>
                <a:cs typeface="Calibri"/>
                <a:sym typeface="Calibri"/>
              </a:rPr>
              <a:t>Uploading your attendance to the website</a:t>
            </a:r>
            <a:endParaRPr sz="5400" b="1" i="0" u="none" strike="noStrike" cap="none" dirty="0">
              <a:solidFill>
                <a:srgbClr val="0096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10724D86-A494-CCC6-2433-7CC40BB023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989" t="23457" r="12984" b="35652"/>
          <a:stretch/>
        </p:blipFill>
        <p:spPr bwMode="auto">
          <a:xfrm>
            <a:off x="3443842" y="3453484"/>
            <a:ext cx="4811611" cy="22104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2" name="Google Shape;182;g872bf2a1a2_1_87"/>
          <p:cNvSpPr/>
          <p:nvPr/>
        </p:nvSpPr>
        <p:spPr>
          <a:xfrm>
            <a:off x="377700" y="353316"/>
            <a:ext cx="8388600" cy="13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cap="none" dirty="0">
                <a:solidFill>
                  <a:srgbClr val="009687"/>
                </a:solidFill>
                <a:latin typeface="Calibri"/>
                <a:ea typeface="Calibri"/>
                <a:cs typeface="Calibri"/>
                <a:sym typeface="Calibri"/>
              </a:rPr>
              <a:t>Log into your MICMT account</a:t>
            </a:r>
            <a:endParaRPr sz="4000" b="1" i="0" u="none" cap="none" dirty="0">
              <a:solidFill>
                <a:srgbClr val="0096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g872bf2a1a2_1_87"/>
          <p:cNvSpPr txBox="1"/>
          <p:nvPr/>
        </p:nvSpPr>
        <p:spPr>
          <a:xfrm>
            <a:off x="269058" y="1643949"/>
            <a:ext cx="1644242" cy="72758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1) Log in to your account.</a:t>
            </a:r>
            <a:endParaRPr sz="2000" b="0" i="0" u="none" strike="noStrike" cap="none" dirty="0">
              <a:solidFill>
                <a:srgbClr val="00386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g872bf2a1a2_1_87"/>
          <p:cNvSpPr txBox="1"/>
          <p:nvPr/>
        </p:nvSpPr>
        <p:spPr>
          <a:xfrm>
            <a:off x="532246" y="3731698"/>
            <a:ext cx="2762108" cy="165403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2) Scroll down to see your </a:t>
            </a:r>
            <a:r>
              <a:rPr lang="en-US" sz="2000" b="1" i="0" u="none" strike="noStrike" cap="none" dirty="0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Active </a:t>
            </a:r>
            <a:r>
              <a:rPr lang="en-US" sz="2000" b="1" dirty="0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2000" b="1" i="0" u="none" strike="noStrike" cap="none" dirty="0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rainings</a:t>
            </a:r>
            <a:r>
              <a:rPr lang="en-US" sz="2000" b="0" i="0" u="none" strike="noStrike" cap="none" dirty="0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2000" b="0" i="0" u="none" strike="noStrike" cap="none" dirty="0">
              <a:solidFill>
                <a:srgbClr val="00386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3) Click on </a:t>
            </a:r>
            <a:r>
              <a:rPr lang="en-US" sz="2000" b="1" i="0" u="none" strike="noStrike" cap="none" dirty="0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View/Record Attendance</a:t>
            </a:r>
            <a:r>
              <a:rPr lang="en-US" sz="2000" b="0" i="0" u="none" strike="noStrike" cap="none" dirty="0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 b="0" i="0" u="none" strike="noStrike" cap="none" dirty="0">
              <a:solidFill>
                <a:srgbClr val="00386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g872bf2a1a2_1_87"/>
          <p:cNvSpPr/>
          <p:nvPr/>
        </p:nvSpPr>
        <p:spPr>
          <a:xfrm>
            <a:off x="4153677" y="4759232"/>
            <a:ext cx="1719744" cy="696287"/>
          </a:xfrm>
          <a:prstGeom prst="ellipse">
            <a:avLst/>
          </a:prstGeom>
          <a:noFill/>
          <a:ln w="76200" cap="flat" cmpd="sng">
            <a:solidFill>
              <a:srgbClr val="00968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F25C1DC8-7814-637B-E17F-5BBAF5A037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155" t="22839" r="1569" b="27663"/>
          <a:stretch/>
        </p:blipFill>
        <p:spPr bwMode="auto">
          <a:xfrm>
            <a:off x="2021942" y="1242271"/>
            <a:ext cx="6948542" cy="2002786"/>
          </a:xfrm>
          <a:prstGeom prst="rect">
            <a:avLst/>
          </a:prstGeom>
          <a:ln w="952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Google Shape;189;g872bf2a1a2_1_87">
            <a:extLst>
              <a:ext uri="{FF2B5EF4-FFF2-40B4-BE49-F238E27FC236}">
                <a16:creationId xmlns:a16="http://schemas.microsoft.com/office/drawing/2014/main" id="{04D8DBCD-4A66-608C-FB97-5BF51F2BC744}"/>
              </a:ext>
            </a:extLst>
          </p:cNvPr>
          <p:cNvSpPr/>
          <p:nvPr/>
        </p:nvSpPr>
        <p:spPr>
          <a:xfrm>
            <a:off x="8255453" y="1215906"/>
            <a:ext cx="719898" cy="414616"/>
          </a:xfrm>
          <a:prstGeom prst="ellipse">
            <a:avLst/>
          </a:prstGeom>
          <a:noFill/>
          <a:ln w="76200" cap="flat" cmpd="sng">
            <a:solidFill>
              <a:srgbClr val="00968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FBFD4B7E-C036-A8AC-B657-A65733740A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15" t="14029" r="67991" b="3977"/>
          <a:stretch/>
        </p:blipFill>
        <p:spPr bwMode="auto">
          <a:xfrm>
            <a:off x="2084416" y="885293"/>
            <a:ext cx="4282828" cy="4135210"/>
          </a:xfrm>
          <a:prstGeom prst="rect">
            <a:avLst/>
          </a:prstGeom>
          <a:ln w="952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5" name="Google Shape;195;g872bf2a1a2_1_99"/>
          <p:cNvSpPr txBox="1"/>
          <p:nvPr/>
        </p:nvSpPr>
        <p:spPr>
          <a:xfrm>
            <a:off x="2084416" y="5117284"/>
            <a:ext cx="4349940" cy="104268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3) Check off your attendees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dirty="0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4)</a:t>
            </a:r>
            <a:r>
              <a:rPr lang="en-US" sz="2000" b="0" i="0" u="none" strike="noStrike" cap="none" dirty="0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 Click </a:t>
            </a:r>
            <a:r>
              <a:rPr lang="en-US" sz="2000" b="1" i="0" u="none" strike="noStrike" cap="none" dirty="0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send post-event e-mail</a:t>
            </a:r>
            <a:r>
              <a:rPr lang="en-US" sz="2000" b="0" i="0" u="none" strike="noStrike" cap="none" dirty="0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YOU ARE DONE!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90F2D0-C1EE-EF01-6C14-75D1638D3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95" y="365125"/>
            <a:ext cx="7886700" cy="1325563"/>
          </a:xfrm>
        </p:spPr>
        <p:txBody>
          <a:bodyPr/>
          <a:lstStyle/>
          <a:p>
            <a:r>
              <a:rPr lang="en-US" sz="3600" b="1" i="0" u="none" strike="noStrike" cap="none" dirty="0">
                <a:solidFill>
                  <a:srgbClr val="009687"/>
                </a:solidFill>
                <a:latin typeface="Calibri"/>
                <a:ea typeface="Calibri"/>
                <a:cs typeface="Calibri"/>
                <a:sym typeface="Calibri"/>
              </a:rPr>
              <a:t>If you have used MICMT for registration:</a:t>
            </a:r>
            <a:br>
              <a:rPr lang="en-US" sz="3600" b="1" i="0" u="none" strike="noStrike" cap="none" dirty="0">
                <a:solidFill>
                  <a:srgbClr val="009687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629BE62-07D8-F7B0-5172-17D51161919B}"/>
              </a:ext>
            </a:extLst>
          </p:cNvPr>
          <p:cNvSpPr/>
          <p:nvPr/>
        </p:nvSpPr>
        <p:spPr>
          <a:xfrm>
            <a:off x="3074477" y="2744327"/>
            <a:ext cx="1916990" cy="611268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235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FC58C1-A4DE-B6E3-94F6-44F82E1575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97" t="14883" r="67204" b="25593"/>
          <a:stretch/>
        </p:blipFill>
        <p:spPr>
          <a:xfrm>
            <a:off x="143577" y="2706405"/>
            <a:ext cx="3545729" cy="322633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215" name="Google Shape;215;g872bf2a1a2_1_117"/>
          <p:cNvSpPr/>
          <p:nvPr/>
        </p:nvSpPr>
        <p:spPr>
          <a:xfrm>
            <a:off x="246684" y="5361010"/>
            <a:ext cx="1629741" cy="610300"/>
          </a:xfrm>
          <a:prstGeom prst="ellipse">
            <a:avLst/>
          </a:prstGeom>
          <a:noFill/>
          <a:ln w="76200" cap="flat" cmpd="sng">
            <a:solidFill>
              <a:srgbClr val="00968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g872bf2a1a2_1_117"/>
          <p:cNvSpPr txBox="1"/>
          <p:nvPr/>
        </p:nvSpPr>
        <p:spPr>
          <a:xfrm>
            <a:off x="665957" y="925260"/>
            <a:ext cx="2129700" cy="101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3) Click on </a:t>
            </a:r>
            <a:r>
              <a:rPr lang="en-US" sz="2000" b="1" i="0" u="none" strike="noStrike" cap="none" dirty="0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Import Attendance Data</a:t>
            </a:r>
            <a:r>
              <a:rPr lang="en-US" sz="2000" b="0" i="0" u="none" strike="noStrike" cap="none" dirty="0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 account.</a:t>
            </a:r>
            <a:endParaRPr sz="2000" b="0" i="0" u="none" strike="noStrike" cap="none" dirty="0">
              <a:solidFill>
                <a:srgbClr val="00386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g872bf2a1a2_1_117"/>
          <p:cNvSpPr txBox="1"/>
          <p:nvPr/>
        </p:nvSpPr>
        <p:spPr>
          <a:xfrm>
            <a:off x="4960366" y="4153077"/>
            <a:ext cx="2936627" cy="78803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4) Click on </a:t>
            </a:r>
            <a:r>
              <a:rPr lang="en-US" sz="2000" b="1" i="0" u="none" strike="noStrike" cap="none" dirty="0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Download attendance template file</a:t>
            </a:r>
            <a:endParaRPr sz="2000" b="0" i="0" u="none" strike="noStrike" cap="none" dirty="0">
              <a:solidFill>
                <a:srgbClr val="00386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B7B29A-6838-40F6-077E-2EF179322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400303"/>
            <a:ext cx="7886700" cy="1325563"/>
          </a:xfrm>
        </p:spPr>
        <p:txBody>
          <a:bodyPr/>
          <a:lstStyle/>
          <a:p>
            <a:pPr>
              <a:lnSpc>
                <a:spcPct val="107000"/>
              </a:lnSpc>
            </a:pPr>
            <a:br>
              <a:rPr lang="en-US" sz="3600" b="1" i="0" u="none" strike="noStrike" cap="none" dirty="0">
                <a:solidFill>
                  <a:srgbClr val="00968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 b="1" i="0" u="none" strike="noStrike" cap="none" dirty="0">
                <a:solidFill>
                  <a:srgbClr val="009687"/>
                </a:solidFill>
                <a:latin typeface="Calibri"/>
                <a:ea typeface="Calibri"/>
                <a:cs typeface="Calibri"/>
                <a:sym typeface="Calibri"/>
              </a:rPr>
              <a:t>If you managed your own registration: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F9A5BB-CC53-185F-D989-B381DB8FB7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526" r="71438" b="25678"/>
          <a:stretch/>
        </p:blipFill>
        <p:spPr>
          <a:xfrm>
            <a:off x="4066717" y="965848"/>
            <a:ext cx="4738320" cy="279003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9" name="Google Shape;215;g872bf2a1a2_1_117">
            <a:extLst>
              <a:ext uri="{FF2B5EF4-FFF2-40B4-BE49-F238E27FC236}">
                <a16:creationId xmlns:a16="http://schemas.microsoft.com/office/drawing/2014/main" id="{A376100F-5E5B-2AAA-8491-5C3E1F6BF867}"/>
              </a:ext>
            </a:extLst>
          </p:cNvPr>
          <p:cNvSpPr/>
          <p:nvPr/>
        </p:nvSpPr>
        <p:spPr>
          <a:xfrm>
            <a:off x="4179218" y="2298582"/>
            <a:ext cx="1562296" cy="521761"/>
          </a:xfrm>
          <a:prstGeom prst="ellipse">
            <a:avLst/>
          </a:prstGeom>
          <a:noFill/>
          <a:ln w="76200" cap="flat" cmpd="sng">
            <a:solidFill>
              <a:srgbClr val="00968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9524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872bf2a1a2_1_127"/>
          <p:cNvSpPr/>
          <p:nvPr/>
        </p:nvSpPr>
        <p:spPr>
          <a:xfrm>
            <a:off x="686771" y="170965"/>
            <a:ext cx="7338291" cy="98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 dirty="0">
                <a:solidFill>
                  <a:srgbClr val="009687"/>
                </a:solidFill>
                <a:latin typeface="Calibri"/>
                <a:ea typeface="Calibri"/>
                <a:cs typeface="Calibri"/>
                <a:sym typeface="Calibri"/>
              </a:rPr>
              <a:t>Attendance Template File </a:t>
            </a:r>
            <a:endParaRPr sz="4800" b="1" i="0" u="none" strike="noStrike" cap="none" dirty="0">
              <a:solidFill>
                <a:srgbClr val="0096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g872bf2a1a2_1_127"/>
          <p:cNvSpPr txBox="1"/>
          <p:nvPr/>
        </p:nvSpPr>
        <p:spPr>
          <a:xfrm>
            <a:off x="636750" y="3429000"/>
            <a:ext cx="7870500" cy="1323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865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Required fields are e-mail, first name, last name, and PO/organization.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865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These fields should </a:t>
            </a:r>
            <a:r>
              <a:rPr lang="en-US" sz="2000" b="1" i="0" u="none" strike="noStrike" cap="none" dirty="0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match their profiles </a:t>
            </a:r>
            <a:r>
              <a:rPr lang="en-US" sz="2000" b="0" i="0" u="none" strike="noStrike" cap="none" dirty="0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in the website.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865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This is a CSV file and needs to be remain as a CSV file.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865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Watch out for spaces! </a:t>
            </a:r>
            <a:endParaRPr sz="2000" b="0" i="0" u="none" strike="noStrike" cap="none" dirty="0">
              <a:solidFill>
                <a:srgbClr val="00386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8" name="Google Shape;228;g872bf2a1a2_1_1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6771" y="1357565"/>
            <a:ext cx="4884377" cy="1176764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872bf2a1a2_1_134"/>
          <p:cNvSpPr txBox="1"/>
          <p:nvPr/>
        </p:nvSpPr>
        <p:spPr>
          <a:xfrm>
            <a:off x="4189596" y="434794"/>
            <a:ext cx="3477900" cy="923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You can download a list of Physician Organizations to help with completing the template.</a:t>
            </a:r>
            <a:endParaRPr sz="1800" b="0" i="0" u="none" strike="noStrike" cap="none">
              <a:solidFill>
                <a:srgbClr val="00386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4" name="Google Shape;234;g872bf2a1a2_1_134"/>
          <p:cNvCxnSpPr/>
          <p:nvPr/>
        </p:nvCxnSpPr>
        <p:spPr>
          <a:xfrm rot="10800000">
            <a:off x="5369102" y="2349042"/>
            <a:ext cx="987600" cy="0"/>
          </a:xfrm>
          <a:prstGeom prst="straightConnector1">
            <a:avLst/>
          </a:prstGeom>
          <a:noFill/>
          <a:ln w="127000" cap="flat" cmpd="sng">
            <a:solidFill>
              <a:srgbClr val="009687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35" name="Google Shape;235;g872bf2a1a2_1_134"/>
          <p:cNvCxnSpPr/>
          <p:nvPr/>
        </p:nvCxnSpPr>
        <p:spPr>
          <a:xfrm rot="10800000">
            <a:off x="4431076" y="4179492"/>
            <a:ext cx="987600" cy="0"/>
          </a:xfrm>
          <a:prstGeom prst="straightConnector1">
            <a:avLst/>
          </a:prstGeom>
          <a:noFill/>
          <a:ln w="127000" cap="flat" cmpd="sng">
            <a:solidFill>
              <a:srgbClr val="009687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36" name="Google Shape;236;g872bf2a1a2_1_134"/>
          <p:cNvSpPr txBox="1"/>
          <p:nvPr/>
        </p:nvSpPr>
        <p:spPr>
          <a:xfrm>
            <a:off x="6026502" y="1697198"/>
            <a:ext cx="2079300" cy="1323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5) After you complete the attendance log, </a:t>
            </a:r>
            <a:r>
              <a:rPr lang="en-US" sz="2000" b="1" i="0" u="none" strike="noStrike" cap="none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save as a CSV</a:t>
            </a:r>
            <a:endParaRPr sz="2000" b="1" i="0" u="none" strike="noStrike" cap="none">
              <a:solidFill>
                <a:srgbClr val="00386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g872bf2a1a2_1_134"/>
          <p:cNvSpPr txBox="1"/>
          <p:nvPr/>
        </p:nvSpPr>
        <p:spPr>
          <a:xfrm>
            <a:off x="5157163" y="3796827"/>
            <a:ext cx="2079300" cy="70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-US" sz="2000" b="1" i="0" u="none" strike="noStrike" cap="none" dirty="0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sz="2000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Upload file </a:t>
            </a:r>
            <a:r>
              <a:rPr lang="en-US" sz="2000" b="0" i="0" u="none" strike="noStrike" cap="none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2000" b="0" i="0" u="none" strike="noStrike" cap="none" dirty="0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click </a:t>
            </a:r>
            <a:r>
              <a:rPr lang="en-US" sz="2000" b="1" i="0" u="none" strike="noStrike" cap="none" dirty="0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Upload CSV</a:t>
            </a:r>
            <a:r>
              <a:rPr lang="en-US" sz="2000" b="0" i="0" u="none" strike="noStrike" cap="none" dirty="0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b="1" i="0" u="none" strike="noStrike" cap="none" dirty="0">
              <a:solidFill>
                <a:srgbClr val="00386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Google Shape;238;g872bf2a1a2_1_1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1589" y="3393430"/>
            <a:ext cx="4228173" cy="1545784"/>
          </a:xfrm>
          <a:prstGeom prst="rect">
            <a:avLst/>
          </a:prstGeom>
          <a:noFill/>
          <a:ln w="9525" cap="flat" cmpd="sng">
            <a:solidFill>
              <a:srgbClr val="003865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39" name="Google Shape;239;g872bf2a1a2_1_1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1589" y="5197518"/>
            <a:ext cx="2227574" cy="681042"/>
          </a:xfrm>
          <a:prstGeom prst="rect">
            <a:avLst/>
          </a:prstGeom>
          <a:noFill/>
          <a:ln w="9525" cap="flat" cmpd="sng">
            <a:solidFill>
              <a:srgbClr val="003865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240" name="Google Shape;240;g872bf2a1a2_1_134"/>
          <p:cNvCxnSpPr/>
          <p:nvPr/>
        </p:nvCxnSpPr>
        <p:spPr>
          <a:xfrm rot="10800000">
            <a:off x="2444450" y="5538039"/>
            <a:ext cx="987600" cy="0"/>
          </a:xfrm>
          <a:prstGeom prst="straightConnector1">
            <a:avLst/>
          </a:prstGeom>
          <a:noFill/>
          <a:ln w="127000" cap="flat" cmpd="sng">
            <a:solidFill>
              <a:srgbClr val="009687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241" name="Google Shape;241;g872bf2a1a2_1_1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589" y="339248"/>
            <a:ext cx="3211456" cy="1114423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2" name="Google Shape;242;g872bf2a1a2_1_13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589" y="1754119"/>
            <a:ext cx="5076157" cy="128027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243" name="Google Shape;243;g872bf2a1a2_1_134"/>
          <p:cNvCxnSpPr/>
          <p:nvPr/>
        </p:nvCxnSpPr>
        <p:spPr>
          <a:xfrm rot="10800000">
            <a:off x="3201996" y="1214338"/>
            <a:ext cx="987600" cy="0"/>
          </a:xfrm>
          <a:prstGeom prst="straightConnector1">
            <a:avLst/>
          </a:prstGeom>
          <a:noFill/>
          <a:ln w="127000" cap="flat" cmpd="sng">
            <a:solidFill>
              <a:srgbClr val="009687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">
            <a:extLst>
              <a:ext uri="{FF2B5EF4-FFF2-40B4-BE49-F238E27FC236}">
                <a16:creationId xmlns:a16="http://schemas.microsoft.com/office/drawing/2014/main" id="{419B5556-AE2C-6D6A-38A6-D1ECB79CB4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15" t="29008" r="67991" b="3977"/>
          <a:stretch/>
        </p:blipFill>
        <p:spPr bwMode="auto">
          <a:xfrm>
            <a:off x="1355725" y="472135"/>
            <a:ext cx="6432550" cy="4506153"/>
          </a:xfrm>
          <a:prstGeom prst="rect">
            <a:avLst/>
          </a:prstGeom>
          <a:ln w="952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9" name="Google Shape;249;g872bf2a1a2_1_148"/>
          <p:cNvSpPr txBox="1"/>
          <p:nvPr/>
        </p:nvSpPr>
        <p:spPr>
          <a:xfrm>
            <a:off x="2028825" y="5125127"/>
            <a:ext cx="5334000" cy="105890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7) Your attendees will appear and be checked off.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8) Click </a:t>
            </a:r>
            <a:r>
              <a:rPr lang="en-US" sz="2000" b="1" i="0" u="none" strike="noStrike" cap="none" dirty="0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send post-event e-mail</a:t>
            </a:r>
            <a:r>
              <a:rPr lang="en-US" sz="2000" b="0" i="0" u="none" strike="noStrike" cap="none" dirty="0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2000" dirty="0">
              <a:solidFill>
                <a:srgbClr val="00386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 YOU ARE DONE!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D3DC08A-0A75-B7D3-B635-43E77F9AEF4F}"/>
              </a:ext>
            </a:extLst>
          </p:cNvPr>
          <p:cNvSpPr/>
          <p:nvPr/>
        </p:nvSpPr>
        <p:spPr>
          <a:xfrm>
            <a:off x="3043267" y="1943099"/>
            <a:ext cx="2530416" cy="782112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70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"/>
          <p:cNvSpPr txBox="1"/>
          <p:nvPr/>
        </p:nvSpPr>
        <p:spPr>
          <a:xfrm>
            <a:off x="536171" y="2466366"/>
            <a:ext cx="6720413" cy="2677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687"/>
              </a:buClr>
              <a:buSzPts val="6000"/>
              <a:buFont typeface="Calibri"/>
              <a:buNone/>
            </a:pPr>
            <a:r>
              <a:rPr lang="en-US" sz="6000" b="1" i="0" u="none" strike="noStrike" cap="none">
                <a:solidFill>
                  <a:srgbClr val="009687"/>
                </a:solidFill>
                <a:latin typeface="Calibri"/>
                <a:ea typeface="Calibri"/>
                <a:cs typeface="Calibri"/>
                <a:sym typeface="Calibri"/>
              </a:rPr>
              <a:t>Trainer Approval Process</a:t>
            </a:r>
            <a:endParaRPr sz="6000" b="1" i="0" u="none" strike="noStrike" cap="none">
              <a:solidFill>
                <a:srgbClr val="0096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g872bf2a1a2_1_1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684" y="2133035"/>
            <a:ext cx="1635764" cy="159727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g872bf2a1a2_1_179"/>
          <p:cNvSpPr/>
          <p:nvPr/>
        </p:nvSpPr>
        <p:spPr>
          <a:xfrm>
            <a:off x="1978926" y="1996352"/>
            <a:ext cx="6436500" cy="18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0" u="none" strike="noStrike" cap="none">
                <a:solidFill>
                  <a:srgbClr val="009687"/>
                </a:solidFill>
                <a:latin typeface="Calibri"/>
                <a:ea typeface="Calibri"/>
                <a:cs typeface="Calibri"/>
                <a:sym typeface="Calibri"/>
              </a:rPr>
              <a:t>Post-test and evaluation data</a:t>
            </a:r>
            <a:endParaRPr sz="5400" b="1" i="0" u="none" strike="noStrike" cap="none">
              <a:solidFill>
                <a:srgbClr val="0096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872bf2a1a2_1_184"/>
          <p:cNvSpPr txBox="1"/>
          <p:nvPr/>
        </p:nvSpPr>
        <p:spPr>
          <a:xfrm>
            <a:off x="1685567" y="5188450"/>
            <a:ext cx="5228802" cy="1037753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Any questions or issues with accessing the evaluation or post-test should be directed to </a:t>
            </a:r>
            <a:r>
              <a:rPr lang="en-US" sz="2000" b="0" i="0" u="none" strike="noStrike" cap="none" dirty="0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https://micmt-cares.org/contact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g872bf2a1a2_1_184"/>
          <p:cNvSpPr/>
          <p:nvPr/>
        </p:nvSpPr>
        <p:spPr>
          <a:xfrm>
            <a:off x="317712" y="184081"/>
            <a:ext cx="8629500" cy="9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0" u="none" strike="noStrike" cap="none">
                <a:solidFill>
                  <a:srgbClr val="009687"/>
                </a:solidFill>
                <a:latin typeface="Calibri"/>
                <a:ea typeface="Calibri"/>
                <a:cs typeface="Calibri"/>
                <a:sym typeface="Calibri"/>
              </a:rPr>
              <a:t>Post-Event Process</a:t>
            </a:r>
            <a:endParaRPr sz="5400" b="1" i="0" u="none" strike="noStrike" cap="none">
              <a:solidFill>
                <a:srgbClr val="0096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95D8089-C509-964D-4A97-714DF8DB23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0084238"/>
              </p:ext>
            </p:extLst>
          </p:nvPr>
        </p:nvGraphicFramePr>
        <p:xfrm>
          <a:off x="317712" y="1126082"/>
          <a:ext cx="8508576" cy="406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872bf2a1a2_1_192"/>
          <p:cNvSpPr txBox="1"/>
          <p:nvPr/>
        </p:nvSpPr>
        <p:spPr>
          <a:xfrm>
            <a:off x="363415" y="253481"/>
            <a:ext cx="8456100" cy="16929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009687"/>
                </a:solidFill>
                <a:latin typeface="Calibri"/>
                <a:ea typeface="Calibri"/>
                <a:cs typeface="Calibri"/>
                <a:sym typeface="Calibri"/>
              </a:rPr>
              <a:t>Post-Event E-Mail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Thank you for attending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</a:rPr>
              <a:t>[course name]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[date]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hosted by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</a:rPr>
              <a:t> [Training Organization]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To receive credit for this course, please complete the evaluation and post-test </a:t>
            </a:r>
            <a:r>
              <a:rPr lang="en-US" sz="1800" b="1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here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 have (5) business days to complete. If you have questions or concerns, please contact </a:t>
            </a:r>
            <a:r>
              <a:rPr lang="en-US" sz="1800" b="1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https://micmt-cares.org/contact</a:t>
            </a:r>
            <a:r>
              <a:rPr lang="en-US" sz="1800" b="1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marL="0" marR="0"/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Picture 2" descr="A picture containing text, screenshot, font&#10;&#10;Description automatically generated">
            <a:extLst>
              <a:ext uri="{FF2B5EF4-FFF2-40B4-BE49-F238E27FC236}">
                <a16:creationId xmlns:a16="http://schemas.microsoft.com/office/drawing/2014/main" id="{9D50D610-7DC6-C88B-9B35-6BEE34C0FD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2138" y="2238375"/>
            <a:ext cx="4759724" cy="372427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1"/>
          <p:cNvSpPr/>
          <p:nvPr/>
        </p:nvSpPr>
        <p:spPr>
          <a:xfrm>
            <a:off x="715609" y="2188857"/>
            <a:ext cx="7598211" cy="18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rgbClr val="009687"/>
                </a:solidFill>
                <a:latin typeface="Calibri"/>
                <a:ea typeface="Calibri"/>
                <a:cs typeface="Calibri"/>
                <a:sym typeface="Calibri"/>
              </a:rPr>
              <a:t>Additional Tool:</a:t>
            </a:r>
            <a:br>
              <a:rPr lang="en-US" sz="4800" b="1" i="0" u="none" strike="noStrike" cap="none">
                <a:solidFill>
                  <a:srgbClr val="00968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 b="1" i="0" u="none" strike="noStrike" cap="none">
                <a:solidFill>
                  <a:srgbClr val="009687"/>
                </a:solidFill>
                <a:latin typeface="Calibri"/>
                <a:ea typeface="Calibri"/>
                <a:cs typeface="Calibri"/>
                <a:sym typeface="Calibri"/>
              </a:rPr>
              <a:t>Trainer Dashboard</a:t>
            </a:r>
            <a:endParaRPr sz="4800" b="1" i="0" u="none" strike="noStrike" cap="none">
              <a:solidFill>
                <a:srgbClr val="0096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2"/>
          <p:cNvSpPr txBox="1"/>
          <p:nvPr/>
        </p:nvSpPr>
        <p:spPr>
          <a:xfrm>
            <a:off x="316523" y="107649"/>
            <a:ext cx="4798402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Trainer Dashboard* </a:t>
            </a:r>
            <a:endParaRPr dirty="0"/>
          </a:p>
        </p:txBody>
      </p:sp>
      <p:sp>
        <p:nvSpPr>
          <p:cNvPr id="288" name="Google Shape;288;p22"/>
          <p:cNvSpPr txBox="1"/>
          <p:nvPr/>
        </p:nvSpPr>
        <p:spPr>
          <a:xfrm>
            <a:off x="4882512" y="1525040"/>
            <a:ext cx="3901736" cy="830997"/>
          </a:xfrm>
          <a:prstGeom prst="rect">
            <a:avLst/>
          </a:prstGeom>
          <a:solidFill>
            <a:schemeClr val="tx2"/>
          </a:solidFill>
          <a:ln w="9525" cap="flat" cmpd="sng">
            <a:solidFill>
              <a:srgbClr val="0096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Trainers have a summary  of </a:t>
            </a:r>
            <a:r>
              <a:rPr lang="en-US" sz="1600" b="0" i="0" u="none" strike="noStrike" cap="none" dirty="0" err="1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learne</a:t>
            </a:r>
            <a:r>
              <a:rPr lang="en-US" sz="1600" b="0" i="0" u="none" strike="noStrike" cap="none" dirty="0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 evaluations</a:t>
            </a:r>
            <a:r>
              <a:rPr lang="en-US" sz="1600" dirty="0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and test scores organized by each training </a:t>
            </a:r>
            <a:endParaRPr dirty="0"/>
          </a:p>
        </p:txBody>
      </p:sp>
      <p:sp>
        <p:nvSpPr>
          <p:cNvPr id="289" name="Google Shape;289;p22"/>
          <p:cNvSpPr txBox="1"/>
          <p:nvPr/>
        </p:nvSpPr>
        <p:spPr>
          <a:xfrm>
            <a:off x="4882512" y="3870992"/>
            <a:ext cx="3282234" cy="830997"/>
          </a:xfrm>
          <a:prstGeom prst="rect">
            <a:avLst/>
          </a:prstGeom>
          <a:solidFill>
            <a:schemeClr val="tx2"/>
          </a:solidFill>
          <a:ln w="9525" cap="flat" cmpd="sng">
            <a:solidFill>
              <a:srgbClr val="0096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Trainers also have an individual course breakdown for those trainings completed in the last three months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439FF2-A39A-0E5A-00E6-3BF35BE290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875" t="19444" r="33438" b="7037"/>
          <a:stretch/>
        </p:blipFill>
        <p:spPr>
          <a:xfrm>
            <a:off x="581599" y="1268124"/>
            <a:ext cx="4067542" cy="4849293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BB5EB6-15F1-003B-6899-B4A56BDE3F85}"/>
              </a:ext>
            </a:extLst>
          </p:cNvPr>
          <p:cNvSpPr txBox="1"/>
          <p:nvPr/>
        </p:nvSpPr>
        <p:spPr>
          <a:xfrm>
            <a:off x="4733926" y="5105400"/>
            <a:ext cx="3828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Click on My Account and scroll down to access this information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3"/>
          <p:cNvSpPr txBox="1"/>
          <p:nvPr/>
        </p:nvSpPr>
        <p:spPr>
          <a:xfrm>
            <a:off x="316523" y="199729"/>
            <a:ext cx="528710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Trainer Dashboard</a:t>
            </a:r>
            <a:endParaRPr/>
          </a:p>
        </p:txBody>
      </p:sp>
      <p:sp>
        <p:nvSpPr>
          <p:cNvPr id="299" name="Google Shape;299;p23"/>
          <p:cNvSpPr txBox="1"/>
          <p:nvPr/>
        </p:nvSpPr>
        <p:spPr>
          <a:xfrm>
            <a:off x="5013918" y="1512686"/>
            <a:ext cx="3901736" cy="830956"/>
          </a:xfrm>
          <a:prstGeom prst="rect">
            <a:avLst/>
          </a:prstGeom>
          <a:solidFill>
            <a:schemeClr val="tx2"/>
          </a:solidFill>
          <a:ln w="9525" cap="flat" cmpd="sng">
            <a:solidFill>
              <a:srgbClr val="0096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Trainers can view and access trainings to monitor registration, obtain contact information, and complete attendance logs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605A82-DAF6-0A6D-1CB6-6903EB14D6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083" t="19646" r="32708" b="55620"/>
          <a:stretch/>
        </p:blipFill>
        <p:spPr>
          <a:xfrm>
            <a:off x="114300" y="1005488"/>
            <a:ext cx="4899618" cy="1936147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7DEF4C-BA6D-72D5-E5CD-3D1C42E379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899" t="30000" r="33229" b="43703"/>
          <a:stretch/>
        </p:blipFill>
        <p:spPr>
          <a:xfrm>
            <a:off x="89448" y="969170"/>
            <a:ext cx="5002703" cy="2121991"/>
          </a:xfrm>
          <a:prstGeom prst="rect">
            <a:avLst/>
          </a:prstGeom>
        </p:spPr>
      </p:pic>
      <p:sp>
        <p:nvSpPr>
          <p:cNvPr id="310" name="Google Shape;310;p24"/>
          <p:cNvSpPr txBox="1"/>
          <p:nvPr/>
        </p:nvSpPr>
        <p:spPr>
          <a:xfrm>
            <a:off x="316523" y="199729"/>
            <a:ext cx="528710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Trainer Dashboard</a:t>
            </a:r>
            <a:endParaRPr/>
          </a:p>
        </p:txBody>
      </p:sp>
      <p:sp>
        <p:nvSpPr>
          <p:cNvPr id="312" name="Google Shape;312;p24"/>
          <p:cNvSpPr txBox="1"/>
          <p:nvPr/>
        </p:nvSpPr>
        <p:spPr>
          <a:xfrm>
            <a:off x="5157940" y="1849378"/>
            <a:ext cx="3571569" cy="1077178"/>
          </a:xfrm>
          <a:prstGeom prst="rect">
            <a:avLst/>
          </a:prstGeom>
          <a:solidFill>
            <a:schemeClr val="tx2"/>
          </a:solidFill>
          <a:ln w="9525" cap="flat" cmpd="sng">
            <a:solidFill>
              <a:srgbClr val="0096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Course Overview Report - </a:t>
            </a:r>
            <a:r>
              <a:rPr lang="en-US" sz="1600" b="0" i="0" u="none" strike="noStrike" cap="none" dirty="0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Trainers can see a course breakdown by training, date, time, evaluation average, credits, test scores, and learner.</a:t>
            </a:r>
            <a:endParaRPr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5D0A5E8-73F5-6E41-E1AF-BBE8D02C339A}"/>
              </a:ext>
            </a:extLst>
          </p:cNvPr>
          <p:cNvSpPr/>
          <p:nvPr/>
        </p:nvSpPr>
        <p:spPr>
          <a:xfrm>
            <a:off x="89448" y="1323112"/>
            <a:ext cx="4171950" cy="830997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18E263-B2BB-DFE4-5D77-64B22DBE74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026" b="40540"/>
          <a:stretch/>
        </p:blipFill>
        <p:spPr>
          <a:xfrm>
            <a:off x="0" y="3602254"/>
            <a:ext cx="9144000" cy="218253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6CC4805-8D84-BDF3-5828-1AC99203185E}"/>
              </a:ext>
            </a:extLst>
          </p:cNvPr>
          <p:cNvSpPr/>
          <p:nvPr/>
        </p:nvSpPr>
        <p:spPr>
          <a:xfrm>
            <a:off x="2914651" y="5210176"/>
            <a:ext cx="476250" cy="57460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135410F-4D22-8964-4788-D21A7B6CE0FE}"/>
              </a:ext>
            </a:extLst>
          </p:cNvPr>
          <p:cNvSpPr/>
          <p:nvPr/>
        </p:nvSpPr>
        <p:spPr>
          <a:xfrm>
            <a:off x="6086475" y="5210175"/>
            <a:ext cx="857250" cy="67865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7"/>
          <p:cNvSpPr txBox="1"/>
          <p:nvPr/>
        </p:nvSpPr>
        <p:spPr>
          <a:xfrm>
            <a:off x="386008" y="172426"/>
            <a:ext cx="8371983" cy="1132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687"/>
              </a:buClr>
              <a:buSzPts val="66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009687"/>
                </a:solidFill>
                <a:latin typeface="Calibri"/>
                <a:ea typeface="Calibri"/>
                <a:cs typeface="Calibri"/>
                <a:sym typeface="Calibri"/>
              </a:rPr>
              <a:t>Important Reminders</a:t>
            </a:r>
            <a:endParaRPr sz="4400" b="1" i="0" u="none" strike="noStrike" cap="none" dirty="0">
              <a:solidFill>
                <a:srgbClr val="0096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27"/>
          <p:cNvSpPr txBox="1"/>
          <p:nvPr/>
        </p:nvSpPr>
        <p:spPr>
          <a:xfrm>
            <a:off x="200516" y="1335802"/>
            <a:ext cx="2689717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sng" strike="noStrike" cap="none" dirty="0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ALL</a:t>
            </a:r>
            <a:r>
              <a:rPr lang="en-US" sz="2000" b="1" i="0" u="none" strike="noStrike" cap="none" dirty="0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 trainings need to be submitted to MICMT to be able to:</a:t>
            </a:r>
            <a:endParaRPr sz="2000" b="1" i="0" u="none" strike="noStrike" cap="none" dirty="0">
              <a:solidFill>
                <a:srgbClr val="00386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27"/>
          <p:cNvSpPr txBox="1"/>
          <p:nvPr/>
        </p:nvSpPr>
        <p:spPr>
          <a:xfrm>
            <a:off x="3657885" y="1305045"/>
            <a:ext cx="5161131" cy="10771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865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Track attendance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865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Set up the post-event e-mail with evaluations and post-test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865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Attach CE’s and Certificates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27"/>
          <p:cNvSpPr txBox="1"/>
          <p:nvPr/>
        </p:nvSpPr>
        <p:spPr>
          <a:xfrm>
            <a:off x="200517" y="3992230"/>
            <a:ext cx="278130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sng" strike="noStrike" cap="none" dirty="0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ALL</a:t>
            </a:r>
            <a:r>
              <a:rPr lang="en-US" sz="2000" b="1" i="0" u="none" strike="noStrike" cap="none" dirty="0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 attendance records need to be submitted within 24 hours to be able to:</a:t>
            </a:r>
            <a:endParaRPr sz="2000" b="1" i="0" u="sng" strike="noStrike" cap="none" dirty="0">
              <a:solidFill>
                <a:srgbClr val="00386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27"/>
          <p:cNvSpPr txBox="1"/>
          <p:nvPr/>
        </p:nvSpPr>
        <p:spPr>
          <a:xfrm>
            <a:off x="3657885" y="4148241"/>
            <a:ext cx="5161130" cy="83095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865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Allow learners the (5) business days to complete the post-test and evaluation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865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Ensure learners receive their CE’s and certificates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27"/>
          <p:cNvSpPr txBox="1"/>
          <p:nvPr/>
        </p:nvSpPr>
        <p:spPr>
          <a:xfrm>
            <a:off x="200516" y="2582744"/>
            <a:ext cx="2974484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Learners should create an account on the website BEFORE the training </a:t>
            </a:r>
            <a:r>
              <a:rPr lang="en-US" sz="2000" b="1" dirty="0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so they can</a:t>
            </a:r>
            <a:r>
              <a:rPr lang="en-US" sz="2000" b="1" i="0" u="none" strike="noStrike" cap="none" dirty="0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000" b="1" i="0" u="none" strike="noStrike" cap="none" dirty="0">
              <a:solidFill>
                <a:srgbClr val="00386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27"/>
          <p:cNvSpPr txBox="1"/>
          <p:nvPr/>
        </p:nvSpPr>
        <p:spPr>
          <a:xfrm>
            <a:off x="3657883" y="2705854"/>
            <a:ext cx="5161132" cy="10771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865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Receive the post-event email with links for the evaluation and test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865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Complete the evaluation and test to receive their CE’s and certificates without delay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"/>
          <p:cNvSpPr txBox="1"/>
          <p:nvPr/>
        </p:nvSpPr>
        <p:spPr>
          <a:xfrm>
            <a:off x="536172" y="3578911"/>
            <a:ext cx="4867101" cy="3129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rgbClr val="7D7A79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60" name="Google Shape;360;p4"/>
          <p:cNvSpPr txBox="1">
            <a:spLocks noGrp="1"/>
          </p:cNvSpPr>
          <p:nvPr>
            <p:ph type="title"/>
          </p:nvPr>
        </p:nvSpPr>
        <p:spPr>
          <a:xfrm>
            <a:off x="536172" y="2501589"/>
            <a:ext cx="6574312" cy="244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r>
              <a:rPr lang="en-US" dirty="0">
                <a:solidFill>
                  <a:srgbClr val="009687"/>
                </a:solidFill>
              </a:rPr>
              <a:t>Everything you need to know about Continuing Education Requirements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2" name="Google Shape;382;p7"/>
          <p:cNvGraphicFramePr/>
          <p:nvPr>
            <p:extLst>
              <p:ext uri="{D42A27DB-BD31-4B8C-83A1-F6EECF244321}">
                <p14:modId xmlns:p14="http://schemas.microsoft.com/office/powerpoint/2010/main" val="580412675"/>
              </p:ext>
            </p:extLst>
          </p:nvPr>
        </p:nvGraphicFramePr>
        <p:xfrm>
          <a:off x="447675" y="2114191"/>
          <a:ext cx="8161392" cy="3119060"/>
        </p:xfrm>
        <a:graphic>
          <a:graphicData uri="http://schemas.openxmlformats.org/drawingml/2006/table">
            <a:tbl>
              <a:tblPr firstRow="1" bandRow="1">
                <a:noFill/>
                <a:tableStyleId>{09A50EC1-DE93-4E7C-8278-1B5686BA1729}</a:tableStyleId>
              </a:tblPr>
              <a:tblGrid>
                <a:gridCol w="3758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2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2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lt1"/>
                          </a:solidFill>
                        </a:rPr>
                        <a:t>Course Title</a:t>
                      </a:r>
                      <a:endParaRPr sz="18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lt1"/>
                          </a:solidFill>
                        </a:rPr>
                        <a:t>CE Contact Hours Nursing and SW for License Renewal</a:t>
                      </a:r>
                      <a:endParaRPr sz="1800" u="none" strike="sngStrike" cap="none" baseline="0" dirty="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3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solidFill>
                            <a:srgbClr val="003865"/>
                          </a:solidFill>
                        </a:rPr>
                        <a:t>Introduction to Team-Based Care*</a:t>
                      </a:r>
                      <a:endParaRPr sz="1800" u="none" strike="noStrike" cap="none" dirty="0">
                        <a:solidFill>
                          <a:srgbClr val="003865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solidFill>
                            <a:srgbClr val="003865"/>
                          </a:solidFill>
                        </a:rPr>
                        <a:t>5.5 </a:t>
                      </a:r>
                      <a:endParaRPr sz="1800" u="none" strike="noStrike" cap="none" dirty="0">
                        <a:solidFill>
                          <a:srgbClr val="003865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128736314"/>
                  </a:ext>
                </a:extLst>
              </a:tr>
              <a:tr h="1111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solidFill>
                            <a:srgbClr val="003865"/>
                          </a:solidFill>
                        </a:rPr>
                        <a:t>Patient Engagement*</a:t>
                      </a:r>
                      <a:endParaRPr sz="1800" u="none" strike="noStrike" cap="none" dirty="0">
                        <a:solidFill>
                          <a:srgbClr val="003865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solidFill>
                            <a:srgbClr val="003865"/>
                          </a:solidFill>
                        </a:rPr>
                        <a:t>5.5</a:t>
                      </a:r>
                      <a:endParaRPr sz="1800" u="none" strike="noStrike" cap="none" dirty="0">
                        <a:solidFill>
                          <a:srgbClr val="003865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solidFill>
                            <a:srgbClr val="003865"/>
                          </a:solidFill>
                        </a:rPr>
                        <a:t>Foundational Care Management Codes &amp; Billing Opportunities**</a:t>
                      </a:r>
                      <a:endParaRPr sz="1800" u="none" strike="noStrike" cap="none" dirty="0">
                        <a:solidFill>
                          <a:srgbClr val="003865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solidFill>
                            <a:srgbClr val="003865"/>
                          </a:solidFill>
                        </a:rPr>
                        <a:t>3.5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54863157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92EA731-7D9C-4857-56AE-9E2D3968C3D3}"/>
              </a:ext>
            </a:extLst>
          </p:cNvPr>
          <p:cNvSpPr txBox="1"/>
          <p:nvPr/>
        </p:nvSpPr>
        <p:spPr>
          <a:xfrm>
            <a:off x="236262" y="5426259"/>
            <a:ext cx="83728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* If you are interested in offering Pharmacy CE for these courses, please contact MICMT</a:t>
            </a:r>
          </a:p>
          <a:p>
            <a:r>
              <a:rPr lang="en-US" sz="1600" dirty="0"/>
              <a:t> ** Also qualifies for AAPC credit hours</a:t>
            </a:r>
          </a:p>
          <a:p>
            <a:endParaRPr lang="en-US" sz="1600" dirty="0"/>
          </a:p>
        </p:txBody>
      </p:sp>
      <p:sp>
        <p:nvSpPr>
          <p:cNvPr id="3" name="Google Shape;388;p6">
            <a:extLst>
              <a:ext uri="{FF2B5EF4-FFF2-40B4-BE49-F238E27FC236}">
                <a16:creationId xmlns:a16="http://schemas.microsoft.com/office/drawing/2014/main" id="{40FC6B51-6327-FA16-CD8E-C79122D3FEB9}"/>
              </a:ext>
            </a:extLst>
          </p:cNvPr>
          <p:cNvSpPr txBox="1"/>
          <p:nvPr/>
        </p:nvSpPr>
        <p:spPr>
          <a:xfrm>
            <a:off x="348310" y="329894"/>
            <a:ext cx="7970334" cy="1591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 dirty="0">
                <a:solidFill>
                  <a:srgbClr val="009687"/>
                </a:solidFill>
                <a:latin typeface="Calibri"/>
                <a:ea typeface="Calibri"/>
                <a:cs typeface="Calibri"/>
                <a:sym typeface="Calibri"/>
              </a:rPr>
              <a:t>CE Contact Hours</a:t>
            </a:r>
            <a:endParaRPr sz="1600" b="0" i="0" u="none" strike="noStrike" cap="none" dirty="0">
              <a:solidFill>
                <a:srgbClr val="00968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oogle Shape;68;p3">
            <a:extLst>
              <a:ext uri="{FF2B5EF4-FFF2-40B4-BE49-F238E27FC236}">
                <a16:creationId xmlns:a16="http://schemas.microsoft.com/office/drawing/2014/main" id="{0BDBC46B-69CA-984E-8E0E-7D8DB96883B5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6495308" y="1915067"/>
            <a:ext cx="673897" cy="0"/>
          </a:xfrm>
          <a:prstGeom prst="straightConnector1">
            <a:avLst/>
          </a:prstGeom>
          <a:noFill/>
          <a:ln w="38100" cap="flat" cmpd="sng">
            <a:solidFill>
              <a:srgbClr val="005687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6" name="Google Shape;69;p3">
            <a:extLst>
              <a:ext uri="{FF2B5EF4-FFF2-40B4-BE49-F238E27FC236}">
                <a16:creationId xmlns:a16="http://schemas.microsoft.com/office/drawing/2014/main" id="{B59E445A-A655-D0E2-A0A5-3F1515F70AE8}"/>
              </a:ext>
            </a:extLst>
          </p:cNvPr>
          <p:cNvCxnSpPr>
            <a:cxnSpLocks/>
          </p:cNvCxnSpPr>
          <p:nvPr/>
        </p:nvCxnSpPr>
        <p:spPr>
          <a:xfrm flipH="1">
            <a:off x="7006975" y="1862051"/>
            <a:ext cx="692360" cy="1414072"/>
          </a:xfrm>
          <a:prstGeom prst="straightConnector1">
            <a:avLst/>
          </a:prstGeom>
          <a:noFill/>
          <a:ln w="38100" cap="flat" cmpd="sng">
            <a:solidFill>
              <a:srgbClr val="005687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7" name="Google Shape;70;p3">
            <a:extLst>
              <a:ext uri="{FF2B5EF4-FFF2-40B4-BE49-F238E27FC236}">
                <a16:creationId xmlns:a16="http://schemas.microsoft.com/office/drawing/2014/main" id="{1150801E-F4C7-3834-A89D-5B9E5A1B1747}"/>
              </a:ext>
            </a:extLst>
          </p:cNvPr>
          <p:cNvSpPr txBox="1"/>
          <p:nvPr/>
        </p:nvSpPr>
        <p:spPr>
          <a:xfrm>
            <a:off x="323114" y="163199"/>
            <a:ext cx="6846091" cy="369291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rgbClr val="0096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Submit Individual Trainer/Training Organization Application</a:t>
            </a:r>
            <a:endParaRPr sz="18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" name="Google Shape;71;p3">
            <a:extLst>
              <a:ext uri="{FF2B5EF4-FFF2-40B4-BE49-F238E27FC236}">
                <a16:creationId xmlns:a16="http://schemas.microsoft.com/office/drawing/2014/main" id="{FA7F9CF2-F943-6828-D561-3DF038048586}"/>
              </a:ext>
            </a:extLst>
          </p:cNvPr>
          <p:cNvCxnSpPr/>
          <p:nvPr/>
        </p:nvCxnSpPr>
        <p:spPr>
          <a:xfrm>
            <a:off x="3551039" y="3469447"/>
            <a:ext cx="0" cy="661476"/>
          </a:xfrm>
          <a:prstGeom prst="straightConnector1">
            <a:avLst/>
          </a:prstGeom>
          <a:noFill/>
          <a:ln w="38100" cap="flat" cmpd="sng">
            <a:solidFill>
              <a:srgbClr val="005687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9" name="Google Shape;72;p3">
            <a:extLst>
              <a:ext uri="{FF2B5EF4-FFF2-40B4-BE49-F238E27FC236}">
                <a16:creationId xmlns:a16="http://schemas.microsoft.com/office/drawing/2014/main" id="{5F218AE0-113E-06E3-44BD-937BCF24D83B}"/>
              </a:ext>
            </a:extLst>
          </p:cNvPr>
          <p:cNvCxnSpPr/>
          <p:nvPr/>
        </p:nvCxnSpPr>
        <p:spPr>
          <a:xfrm flipH="1">
            <a:off x="3561391" y="4454068"/>
            <a:ext cx="16403" cy="603416"/>
          </a:xfrm>
          <a:prstGeom prst="straightConnector1">
            <a:avLst/>
          </a:prstGeom>
          <a:noFill/>
          <a:ln w="38100" cap="flat" cmpd="sng">
            <a:solidFill>
              <a:srgbClr val="005687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0" name="Google Shape;73;p3">
            <a:extLst>
              <a:ext uri="{FF2B5EF4-FFF2-40B4-BE49-F238E27FC236}">
                <a16:creationId xmlns:a16="http://schemas.microsoft.com/office/drawing/2014/main" id="{504704A6-C80E-C6AA-921A-A7226DD186BA}"/>
              </a:ext>
            </a:extLst>
          </p:cNvPr>
          <p:cNvCxnSpPr/>
          <p:nvPr/>
        </p:nvCxnSpPr>
        <p:spPr>
          <a:xfrm>
            <a:off x="3569592" y="2660813"/>
            <a:ext cx="0" cy="661476"/>
          </a:xfrm>
          <a:prstGeom prst="straightConnector1">
            <a:avLst/>
          </a:prstGeom>
          <a:noFill/>
          <a:ln w="38100" cap="flat" cmpd="sng">
            <a:solidFill>
              <a:srgbClr val="005687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1" name="Google Shape;75;p3">
            <a:extLst>
              <a:ext uri="{FF2B5EF4-FFF2-40B4-BE49-F238E27FC236}">
                <a16:creationId xmlns:a16="http://schemas.microsoft.com/office/drawing/2014/main" id="{5140C95D-3282-00D5-E662-C49716D53D57}"/>
              </a:ext>
            </a:extLst>
          </p:cNvPr>
          <p:cNvSpPr txBox="1"/>
          <p:nvPr/>
        </p:nvSpPr>
        <p:spPr>
          <a:xfrm>
            <a:off x="416936" y="752733"/>
            <a:ext cx="6508924" cy="2308284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Meeting with MICMT Representative to discuss:</a:t>
            </a:r>
            <a:endParaRPr sz="14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Resume/Qualifications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Prerequisites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Memorandum of Understanding/Training Agreement</a:t>
            </a:r>
          </a:p>
          <a:p>
            <a:pPr marL="285750" marR="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Financial Disclosure</a:t>
            </a:r>
            <a:endParaRPr dirty="0"/>
          </a:p>
          <a:p>
            <a:pPr marL="285750" marR="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Anticipated Training Dates</a:t>
            </a:r>
            <a:endParaRPr dirty="0"/>
          </a:p>
          <a:p>
            <a:pPr marL="285750" marR="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Modality (in-person or live virtual)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 Process / Terms of Social Work(SW) and Nursing Application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77;p3">
            <a:extLst>
              <a:ext uri="{FF2B5EF4-FFF2-40B4-BE49-F238E27FC236}">
                <a16:creationId xmlns:a16="http://schemas.microsoft.com/office/drawing/2014/main" id="{04254F82-716F-F54E-330B-21CA3E24C578}"/>
              </a:ext>
            </a:extLst>
          </p:cNvPr>
          <p:cNvSpPr txBox="1"/>
          <p:nvPr/>
        </p:nvSpPr>
        <p:spPr>
          <a:xfrm>
            <a:off x="7169205" y="1099479"/>
            <a:ext cx="1731728" cy="1631175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rgbClr val="0096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Complete remaining prerequisites if not met.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78;p3">
            <a:extLst>
              <a:ext uri="{FF2B5EF4-FFF2-40B4-BE49-F238E27FC236}">
                <a16:creationId xmlns:a16="http://schemas.microsoft.com/office/drawing/2014/main" id="{FEA92B82-38E6-4620-5DD3-EEA558B6A06C}"/>
              </a:ext>
            </a:extLst>
          </p:cNvPr>
          <p:cNvSpPr txBox="1"/>
          <p:nvPr/>
        </p:nvSpPr>
        <p:spPr>
          <a:xfrm>
            <a:off x="309844" y="3322289"/>
            <a:ext cx="7039171" cy="553957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Meeting with BCBSM Representative to discuss billing*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2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* Required for Introduction to Team-Based Care and Foundational CM Code and Billing Opportunities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79;p3">
            <a:extLst>
              <a:ext uri="{FF2B5EF4-FFF2-40B4-BE49-F238E27FC236}">
                <a16:creationId xmlns:a16="http://schemas.microsoft.com/office/drawing/2014/main" id="{067BC84D-11CB-C725-2711-2D8B62B51481}"/>
              </a:ext>
            </a:extLst>
          </p:cNvPr>
          <p:cNvSpPr txBox="1"/>
          <p:nvPr/>
        </p:nvSpPr>
        <p:spPr>
          <a:xfrm>
            <a:off x="296575" y="4130923"/>
            <a:ext cx="7039171" cy="64629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Meeting with Training Lead or MICMT to review course content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(train a portion of the course to demonstrate understanding of material)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80;p3">
            <a:extLst>
              <a:ext uri="{FF2B5EF4-FFF2-40B4-BE49-F238E27FC236}">
                <a16:creationId xmlns:a16="http://schemas.microsoft.com/office/drawing/2014/main" id="{55492551-E897-6E34-037C-D96FAA099A90}"/>
              </a:ext>
            </a:extLst>
          </p:cNvPr>
          <p:cNvSpPr txBox="1"/>
          <p:nvPr/>
        </p:nvSpPr>
        <p:spPr>
          <a:xfrm>
            <a:off x="662592" y="5902135"/>
            <a:ext cx="5855382" cy="369291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rgbClr val="0096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Complete first training events! 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81;p3">
            <a:extLst>
              <a:ext uri="{FF2B5EF4-FFF2-40B4-BE49-F238E27FC236}">
                <a16:creationId xmlns:a16="http://schemas.microsoft.com/office/drawing/2014/main" id="{1CB35AAF-F7D4-7269-AC24-1ED43DCA4077}"/>
              </a:ext>
            </a:extLst>
          </p:cNvPr>
          <p:cNvSpPr txBox="1"/>
          <p:nvPr/>
        </p:nvSpPr>
        <p:spPr>
          <a:xfrm>
            <a:off x="296575" y="5047082"/>
            <a:ext cx="7012632" cy="64629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Meet with MICMT Representative to review details of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Continuing Education Requirements and overview of MICMT website</a:t>
            </a:r>
            <a:endParaRPr dirty="0"/>
          </a:p>
        </p:txBody>
      </p:sp>
      <p:cxnSp>
        <p:nvCxnSpPr>
          <p:cNvPr id="17" name="Google Shape;82;p3">
            <a:extLst>
              <a:ext uri="{FF2B5EF4-FFF2-40B4-BE49-F238E27FC236}">
                <a16:creationId xmlns:a16="http://schemas.microsoft.com/office/drawing/2014/main" id="{9FE03677-C735-0598-74B1-32D3D4677664}"/>
              </a:ext>
            </a:extLst>
          </p:cNvPr>
          <p:cNvCxnSpPr>
            <a:cxnSpLocks/>
          </p:cNvCxnSpPr>
          <p:nvPr/>
        </p:nvCxnSpPr>
        <p:spPr>
          <a:xfrm>
            <a:off x="3590283" y="5625136"/>
            <a:ext cx="0" cy="281129"/>
          </a:xfrm>
          <a:prstGeom prst="straightConnector1">
            <a:avLst/>
          </a:prstGeom>
          <a:noFill/>
          <a:ln w="38100" cap="flat" cmpd="sng">
            <a:solidFill>
              <a:srgbClr val="005687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E8F95B7-6843-1BF0-75AD-BB3B8BC8CACA}"/>
              </a:ext>
            </a:extLst>
          </p:cNvPr>
          <p:cNvCxnSpPr/>
          <p:nvPr/>
        </p:nvCxnSpPr>
        <p:spPr>
          <a:xfrm>
            <a:off x="3712031" y="532490"/>
            <a:ext cx="0" cy="2309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7021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6"/>
          <p:cNvSpPr txBox="1"/>
          <p:nvPr/>
        </p:nvSpPr>
        <p:spPr>
          <a:xfrm>
            <a:off x="348310" y="329894"/>
            <a:ext cx="7970334" cy="1591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 dirty="0">
                <a:solidFill>
                  <a:srgbClr val="009687"/>
                </a:solidFill>
                <a:latin typeface="Calibri"/>
                <a:ea typeface="Calibri"/>
                <a:cs typeface="Calibri"/>
                <a:sym typeface="Calibri"/>
              </a:rPr>
              <a:t>Successful Completion of a MICMT course includes:</a:t>
            </a:r>
            <a:endParaRPr sz="1600" b="0" i="0" u="none" strike="noStrike" cap="none" dirty="0">
              <a:solidFill>
                <a:srgbClr val="00968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6"/>
          <p:cNvSpPr txBox="1"/>
          <p:nvPr/>
        </p:nvSpPr>
        <p:spPr>
          <a:xfrm>
            <a:off x="463894" y="4969421"/>
            <a:ext cx="5086350" cy="807883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Learner has five (5) business days to complete the evaluation and post-test.</a:t>
            </a:r>
            <a:endParaRPr sz="1400" b="0" i="0" u="none" strike="noStrike" cap="none" dirty="0">
              <a:solidFill>
                <a:srgbClr val="00386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7B9FE1A-D548-4ABB-B659-C316C2EA4B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575768"/>
              </p:ext>
            </p:extLst>
          </p:nvPr>
        </p:nvGraphicFramePr>
        <p:xfrm>
          <a:off x="348310" y="1376737"/>
          <a:ext cx="8549110" cy="4487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BB63D-AE2D-744B-4651-69C9A3789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1286"/>
            <a:ext cx="7886700" cy="1325563"/>
          </a:xfrm>
        </p:spPr>
        <p:txBody>
          <a:bodyPr/>
          <a:lstStyle/>
          <a:p>
            <a:r>
              <a:rPr lang="fr-FR" dirty="0" err="1"/>
              <a:t>Sample</a:t>
            </a:r>
            <a:r>
              <a:rPr lang="fr-FR" dirty="0"/>
              <a:t> Disclosure MICMT Patient Engagement Course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FFE7F67-9A7B-C78F-6F58-032C5A107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4513" y="1304925"/>
            <a:ext cx="8340725" cy="379095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4000" dirty="0"/>
              <a:t>No one in control of content has any relevant financial relationships with ineligible companies.</a:t>
            </a:r>
          </a:p>
          <a:p>
            <a:pPr marL="0" indent="0">
              <a:buNone/>
            </a:pPr>
            <a:r>
              <a:rPr lang="en-US" sz="4000" dirty="0"/>
              <a:t>Successful completion of the Patient Engagement course includes:</a:t>
            </a:r>
            <a:br>
              <a:rPr lang="en-US" sz="4000" dirty="0"/>
            </a:br>
            <a:endParaRPr lang="en-US" sz="4000" b="1" dirty="0"/>
          </a:p>
          <a:p>
            <a:pPr lvl="1"/>
            <a:r>
              <a:rPr lang="en-US" sz="4000" dirty="0"/>
              <a:t>Attendance at the entire session - if attending live virtual must have audio and see the slides live</a:t>
            </a:r>
          </a:p>
          <a:p>
            <a:pPr lvl="1"/>
            <a:r>
              <a:rPr lang="en-US" sz="4000" dirty="0"/>
              <a:t>Completion of the course post test</a:t>
            </a:r>
            <a:r>
              <a:rPr lang="en-US" sz="4000" b="1" dirty="0">
                <a:solidFill>
                  <a:srgbClr val="FF0000"/>
                </a:solidFill>
              </a:rPr>
              <a:t> within 5 business days post live event: </a:t>
            </a:r>
            <a:r>
              <a:rPr lang="en-US" sz="4000" b="1" dirty="0"/>
              <a:t> </a:t>
            </a:r>
            <a:r>
              <a:rPr lang="en-US" sz="4000" dirty="0"/>
              <a:t>need to have a score of 80% or greater on the post-test</a:t>
            </a:r>
          </a:p>
          <a:p>
            <a:pPr lvl="1"/>
            <a:r>
              <a:rPr lang="en-US" sz="4000" dirty="0"/>
              <a:t>Completion of the course evaluation </a:t>
            </a:r>
            <a:r>
              <a:rPr lang="en-US" sz="4000" b="1" dirty="0">
                <a:solidFill>
                  <a:srgbClr val="FF0000"/>
                </a:solidFill>
              </a:rPr>
              <a:t>within 5 business days post live event</a:t>
            </a:r>
            <a:r>
              <a:rPr lang="en-US" sz="4000" b="1" dirty="0"/>
              <a:t> </a:t>
            </a:r>
            <a:endParaRPr lang="en-US" sz="4000" dirty="0"/>
          </a:p>
          <a:p>
            <a:pPr lvl="1"/>
            <a:r>
              <a:rPr lang="en-US" sz="4000" dirty="0"/>
              <a:t>Participate in a phone practice session with a course presenter</a:t>
            </a:r>
            <a:endParaRPr lang="en-US" sz="4000" b="1" dirty="0"/>
          </a:p>
          <a:p>
            <a:pPr lvl="1"/>
            <a:endParaRPr lang="en-US" sz="4000" b="1" dirty="0"/>
          </a:p>
          <a:p>
            <a:pPr marL="0" indent="0">
              <a:buNone/>
            </a:pPr>
            <a:r>
              <a:rPr lang="en-US" sz="4000" b="1" dirty="0"/>
              <a:t>Nursing:  </a:t>
            </a:r>
          </a:p>
          <a:p>
            <a:r>
              <a:rPr lang="en-US" sz="4000" dirty="0"/>
              <a:t>Upon successful completion of the Patient Engagement the participant will earn 5.5 Nursing CE contact hour.</a:t>
            </a:r>
          </a:p>
          <a:p>
            <a:r>
              <a:rPr lang="en-US" sz="4000" dirty="0"/>
              <a:t>Michigan Institute for Care Management and Transformation is approved as a provider of nursing continuing professional development by the Wisconsin Nurses Association, an accredited approver by the American Nurses Credentialing Center’s Commission on Accreditation. </a:t>
            </a:r>
          </a:p>
          <a:p>
            <a:pPr marL="0" indent="0">
              <a:buNone/>
            </a:pPr>
            <a:r>
              <a:rPr lang="en-US" sz="4000" b="1" dirty="0"/>
              <a:t>Social Work:</a:t>
            </a:r>
          </a:p>
          <a:p>
            <a:pPr lvl="0" eaLnBrk="0" hangingPunct="0"/>
            <a:r>
              <a:rPr lang="en-US" sz="4000" dirty="0"/>
              <a:t>Upon successful completion of the Patient Engagement participant will earn 5.5 Social Work CE contact hours.</a:t>
            </a:r>
          </a:p>
          <a:p>
            <a:pPr lvl="0" eaLnBrk="0" hangingPunct="0"/>
            <a:r>
              <a:rPr lang="en-US" sz="4000" dirty="0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</a:rPr>
              <a:t>This course is approved by the NASW-Michigan CE Approving Body.  </a:t>
            </a:r>
            <a:r>
              <a:rPr lang="en-US" sz="4000" dirty="0"/>
              <a:t>Michigan Institute for Care Management and Transformation is an approved provider with the Michigan Social Work Continuing Education Collaborative.  Approved provider Number: MICEC 110216.</a:t>
            </a:r>
          </a:p>
          <a:p>
            <a:pPr marL="0" lvl="0" indent="0">
              <a:buNone/>
            </a:pPr>
            <a:r>
              <a:rPr lang="en-US" sz="4000" b="1" dirty="0"/>
              <a:t>Registered Dietitian:</a:t>
            </a:r>
          </a:p>
          <a:p>
            <a:pPr eaLnBrk="0" hangingPunct="0"/>
            <a:r>
              <a:rPr lang="en-US" sz="4000" dirty="0"/>
              <a:t>Upon successful completion, Registered Dietitians can use the MICMT Nursing CE certificate for their CPEUs.  See CDRnet core criteria for details </a:t>
            </a:r>
            <a:r>
              <a:rPr lang="en-US" sz="4000" dirty="0">
                <a:hlinkClick r:id="rId2"/>
              </a:rPr>
              <a:t>https://www.cdrnet.org/core-criteria</a:t>
            </a:r>
            <a:endParaRPr lang="en-US" sz="4000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4000" b="1" dirty="0"/>
              <a:t>Community Health Worker:</a:t>
            </a:r>
          </a:p>
          <a:p>
            <a:pPr>
              <a:defRPr/>
            </a:pPr>
            <a:r>
              <a:rPr lang="en-US" sz="4000" dirty="0"/>
              <a:t>For today’s webinar, CHWs can use the MICMT certificate of completion for their CEUs.  For details, access the Michigan Community Health Worker Alliance (MiCHWA) CHW Continuing Education Fact Sheet 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https://www.michwa.org/continuing-education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eaLnBrk="0" hangingPunct="0">
              <a:buNone/>
            </a:pPr>
            <a:endParaRPr lang="en-US" sz="4000" dirty="0"/>
          </a:p>
          <a:p>
            <a:pPr marL="0" lvl="0" indent="0" eaLnBrk="0" hangingPunct="0">
              <a:buNone/>
            </a:pPr>
            <a:endParaRPr lang="en-US" sz="4000" dirty="0"/>
          </a:p>
          <a:p>
            <a:pPr eaLnBrk="0" hangingPunct="0"/>
            <a:endParaRPr lang="en-US" dirty="0"/>
          </a:p>
          <a:p>
            <a:pPr eaLnBrk="0" hangingPunct="0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322222222222222</a:t>
            </a:r>
          </a:p>
        </p:txBody>
      </p:sp>
    </p:spTree>
    <p:extLst>
      <p:ext uri="{BB962C8B-B14F-4D97-AF65-F5344CB8AC3E}">
        <p14:creationId xmlns:p14="http://schemas.microsoft.com/office/powerpoint/2010/main" val="24329098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5"/>
          <p:cNvSpPr/>
          <p:nvPr/>
        </p:nvSpPr>
        <p:spPr>
          <a:xfrm>
            <a:off x="436729" y="2242012"/>
            <a:ext cx="6436638" cy="147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lang="en-US" sz="8800" b="1" i="0" u="none" strike="noStrike" cap="none">
                <a:solidFill>
                  <a:srgbClr val="009687"/>
                </a:solidFill>
                <a:latin typeface="Calibri"/>
                <a:ea typeface="Calibri"/>
                <a:cs typeface="Calibri"/>
                <a:sym typeface="Calibri"/>
              </a:rPr>
              <a:t>Review</a:t>
            </a:r>
            <a:endParaRPr sz="8800" b="1" i="0" u="none" strike="noStrike" cap="none">
              <a:solidFill>
                <a:srgbClr val="0096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6A791-FE75-495D-B205-CC7A940C5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Trainer Responsibilities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73F8C3-F7AC-4E56-9264-5A3BEA94D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053877"/>
            <a:ext cx="3867150" cy="4610251"/>
          </a:xfrm>
        </p:spPr>
        <p:txBody>
          <a:bodyPr/>
          <a:lstStyle/>
          <a:p>
            <a:pPr marL="50800" indent="0">
              <a:buNone/>
            </a:pPr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5F209F0-63EE-4213-8013-E189700E17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1696719"/>
              </p:ext>
            </p:extLst>
          </p:nvPr>
        </p:nvGraphicFramePr>
        <p:xfrm>
          <a:off x="713508" y="1025235"/>
          <a:ext cx="7564583" cy="4610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02268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48DA573-07F5-4224-8B93-38E77E839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21194"/>
          </a:xfrm>
        </p:spPr>
        <p:txBody>
          <a:bodyPr/>
          <a:lstStyle/>
          <a:p>
            <a:r>
              <a:rPr lang="en-US" dirty="0"/>
              <a:t>MICMT Responsibilities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B5AB337-FC3D-499E-8E89-411387C7A9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4502120"/>
              </p:ext>
            </p:extLst>
          </p:nvPr>
        </p:nvGraphicFramePr>
        <p:xfrm>
          <a:off x="744494" y="1140289"/>
          <a:ext cx="6767245" cy="4577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18521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084FAD9-013A-EAB1-3A43-94BAFA3BBB9C}"/>
              </a:ext>
            </a:extLst>
          </p:cNvPr>
          <p:cNvSpPr txBox="1"/>
          <p:nvPr/>
        </p:nvSpPr>
        <p:spPr>
          <a:xfrm>
            <a:off x="630314" y="80769"/>
            <a:ext cx="71731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AA9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MICMT CE Responsibilities</a:t>
            </a:r>
            <a:endParaRPr lang="en-US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4BDF8E4E-48F4-4411-7995-E6F32FED16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2162645"/>
              </p:ext>
            </p:extLst>
          </p:nvPr>
        </p:nvGraphicFramePr>
        <p:xfrm>
          <a:off x="630314" y="743986"/>
          <a:ext cx="7377343" cy="4820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74784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35"/>
          <p:cNvSpPr txBox="1"/>
          <p:nvPr/>
        </p:nvSpPr>
        <p:spPr>
          <a:xfrm>
            <a:off x="266541" y="1304792"/>
            <a:ext cx="5477767" cy="1460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687"/>
              </a:buClr>
              <a:buSzPts val="4800"/>
              <a:buFont typeface="Calibri"/>
              <a:buNone/>
            </a:pPr>
            <a:r>
              <a:rPr lang="en-US" sz="4800" b="1" i="0" u="none" strike="noStrike" cap="none">
                <a:solidFill>
                  <a:srgbClr val="009687"/>
                </a:solidFill>
                <a:latin typeface="Calibri"/>
                <a:ea typeface="Calibri"/>
                <a:cs typeface="Calibri"/>
                <a:sym typeface="Calibri"/>
              </a:rPr>
              <a:t>I have questions! Who can I contact?</a:t>
            </a:r>
            <a:endParaRPr sz="4800" b="1" i="0" u="none" strike="noStrike" cap="none">
              <a:solidFill>
                <a:srgbClr val="0096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0" name="Google Shape;470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14963" y="1299173"/>
            <a:ext cx="1466484" cy="1466484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35"/>
          <p:cNvSpPr txBox="1"/>
          <p:nvPr/>
        </p:nvSpPr>
        <p:spPr>
          <a:xfrm>
            <a:off x="1085850" y="2765657"/>
            <a:ext cx="7554516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https://micmt-cares.org/contact</a:t>
            </a:r>
            <a:endParaRPr lang="en-US" sz="4000" b="1" i="0" u="none" strike="noStrike" cap="none" dirty="0">
              <a:solidFill>
                <a:srgbClr val="00386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72bf2a1a2_1_22"/>
          <p:cNvSpPr txBox="1"/>
          <p:nvPr/>
        </p:nvSpPr>
        <p:spPr>
          <a:xfrm>
            <a:off x="215786" y="304037"/>
            <a:ext cx="6720300" cy="11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687"/>
              </a:buClr>
              <a:buSzPts val="6600"/>
              <a:buFont typeface="Calibri"/>
              <a:buNone/>
            </a:pPr>
            <a:r>
              <a:rPr lang="en-US" sz="6600" b="1" i="0" u="none" strike="noStrike" cap="none">
                <a:solidFill>
                  <a:srgbClr val="009687"/>
                </a:solidFill>
                <a:latin typeface="Calibri"/>
                <a:ea typeface="Calibri"/>
                <a:cs typeface="Calibri"/>
                <a:sym typeface="Calibri"/>
              </a:rPr>
              <a:t>Process Overview</a:t>
            </a:r>
            <a:endParaRPr sz="6600" b="1" i="0" u="none" strike="noStrike" cap="none">
              <a:solidFill>
                <a:srgbClr val="0096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g872bf2a1a2_1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531" y="1602430"/>
            <a:ext cx="1116646" cy="1014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g872bf2a1a2_1_22"/>
          <p:cNvPicPr preferRelativeResize="0"/>
          <p:nvPr/>
        </p:nvPicPr>
        <p:blipFill rotWithShape="1">
          <a:blip r:embed="rId4">
            <a:alphaModFix/>
          </a:blip>
          <a:srcRect l="6252" r="8568"/>
          <a:stretch/>
        </p:blipFill>
        <p:spPr>
          <a:xfrm>
            <a:off x="424338" y="3178955"/>
            <a:ext cx="1136467" cy="1143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g872bf2a1a2_1_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31664" y="1877405"/>
            <a:ext cx="1090980" cy="1067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g872bf2a1a2_1_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31664" y="3385282"/>
            <a:ext cx="1169458" cy="114194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g872bf2a1a2_1_22"/>
          <p:cNvSpPr/>
          <p:nvPr/>
        </p:nvSpPr>
        <p:spPr>
          <a:xfrm>
            <a:off x="1229178" y="1602282"/>
            <a:ext cx="3602400" cy="10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Getting your training posted on the website</a:t>
            </a:r>
            <a:endParaRPr sz="2800" b="0" i="0" u="none" strike="noStrike" cap="none">
              <a:solidFill>
                <a:srgbClr val="00386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g872bf2a1a2_1_22"/>
          <p:cNvSpPr/>
          <p:nvPr/>
        </p:nvSpPr>
        <p:spPr>
          <a:xfrm>
            <a:off x="1560805" y="3243312"/>
            <a:ext cx="3358200" cy="10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Preparing to teach the course</a:t>
            </a:r>
            <a:endParaRPr sz="2800" b="0" i="0" u="none" strike="noStrike" cap="none">
              <a:solidFill>
                <a:srgbClr val="00386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g872bf2a1a2_1_22"/>
          <p:cNvSpPr/>
          <p:nvPr/>
        </p:nvSpPr>
        <p:spPr>
          <a:xfrm>
            <a:off x="5922644" y="1903920"/>
            <a:ext cx="3195900" cy="10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Uploading your attendance</a:t>
            </a:r>
            <a:endParaRPr sz="2800" b="0" i="0" u="none" strike="noStrike" cap="none">
              <a:solidFill>
                <a:srgbClr val="00386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g872bf2a1a2_1_22"/>
          <p:cNvSpPr/>
          <p:nvPr/>
        </p:nvSpPr>
        <p:spPr>
          <a:xfrm>
            <a:off x="6001122" y="3422547"/>
            <a:ext cx="3142800" cy="10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Reviewing post-test and evaluation data</a:t>
            </a:r>
            <a:endParaRPr sz="2800" b="0" i="0" u="none" strike="noStrike" cap="none">
              <a:solidFill>
                <a:srgbClr val="00386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g872bf2a1a2_1_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480" y="2175147"/>
            <a:ext cx="1456961" cy="132333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g872bf2a1a2_1_34"/>
          <p:cNvSpPr/>
          <p:nvPr/>
        </p:nvSpPr>
        <p:spPr>
          <a:xfrm>
            <a:off x="1761441" y="1901495"/>
            <a:ext cx="6754800" cy="18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0" u="none" strike="noStrike" cap="none">
                <a:solidFill>
                  <a:srgbClr val="009687"/>
                </a:solidFill>
                <a:latin typeface="Calibri"/>
                <a:ea typeface="Calibri"/>
                <a:cs typeface="Calibri"/>
                <a:sym typeface="Calibri"/>
              </a:rPr>
              <a:t>Getting your training posted on the website</a:t>
            </a:r>
            <a:endParaRPr sz="5400" b="1" i="0" u="none" strike="noStrike" cap="none">
              <a:solidFill>
                <a:srgbClr val="0096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872bf2a1a2_1_39"/>
          <p:cNvSpPr/>
          <p:nvPr/>
        </p:nvSpPr>
        <p:spPr>
          <a:xfrm>
            <a:off x="398583" y="229593"/>
            <a:ext cx="7234200" cy="9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4000" b="1" i="0" u="none" strike="noStrike" cap="none" dirty="0">
                <a:solidFill>
                  <a:srgbClr val="009687"/>
                </a:solidFill>
                <a:latin typeface="Calibri"/>
                <a:ea typeface="Calibri"/>
                <a:cs typeface="Calibri"/>
                <a:sym typeface="Calibri"/>
              </a:rPr>
              <a:t>Submitting Event Information</a:t>
            </a:r>
          </a:p>
        </p:txBody>
      </p:sp>
      <p:sp>
        <p:nvSpPr>
          <p:cNvPr id="113" name="Google Shape;113;g872bf2a1a2_1_39"/>
          <p:cNvSpPr/>
          <p:nvPr/>
        </p:nvSpPr>
        <p:spPr>
          <a:xfrm>
            <a:off x="421688" y="964518"/>
            <a:ext cx="3885269" cy="5303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 dirty="0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Please go to </a:t>
            </a:r>
            <a:r>
              <a:rPr lang="en-US" sz="2200" b="0" i="0" u="none" strike="noStrike" cap="none" dirty="0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https://micmt-cares.org/contact</a:t>
            </a:r>
            <a:r>
              <a:rPr lang="en-US" sz="2200" b="0" i="0" u="none" strike="noStrike" cap="none" dirty="0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 and click on Event Submission</a:t>
            </a:r>
          </a:p>
          <a:p>
            <a:pPr marL="342900" marR="0" lvl="0" indent="-3429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3865"/>
              </a:buClr>
              <a:buSzPts val="24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Please submit survey </a:t>
            </a:r>
            <a:r>
              <a:rPr lang="en-US" sz="2200" i="0" u="none" strike="noStrike" cap="none" dirty="0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at least </a:t>
            </a:r>
            <a:r>
              <a:rPr lang="en-US" sz="2200" b="1" i="0" u="none" strike="noStrike" cap="none" dirty="0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five (5) weeks in advance</a:t>
            </a:r>
            <a:r>
              <a:rPr lang="en-US" sz="2200" i="0" u="none" strike="noStrike" cap="none" dirty="0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 for external training and at least one </a:t>
            </a:r>
            <a:r>
              <a:rPr lang="en-US" sz="2200" b="1" i="0" u="none" strike="noStrike" cap="none" dirty="0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(1) week in advance</a:t>
            </a:r>
            <a:r>
              <a:rPr lang="en-US" sz="2200" i="0" u="none" strike="noStrike" cap="none" dirty="0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 for internal training.</a:t>
            </a:r>
          </a:p>
          <a:p>
            <a:pPr marL="342900" marR="0" lvl="0" indent="-3429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3865"/>
              </a:buClr>
              <a:buSzPts val="24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After your submission is completed, your event will be posted. You will be notified by MICMT when your event is posted on the website.</a:t>
            </a:r>
            <a:endParaRPr lang="en-US" sz="2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lang="en-US" sz="2400" b="0" i="0" u="none" strike="noStrike" cap="none" dirty="0">
              <a:solidFill>
                <a:srgbClr val="00386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CF4D5D-0697-814D-AED0-328A3EA7EB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274" r="5612" b="7999"/>
          <a:stretch/>
        </p:blipFill>
        <p:spPr>
          <a:xfrm>
            <a:off x="4257675" y="1298469"/>
            <a:ext cx="4732061" cy="2313057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2E36722F-BAE4-C251-ABE4-F0AAC05C8D6C}"/>
              </a:ext>
            </a:extLst>
          </p:cNvPr>
          <p:cNvSpPr/>
          <p:nvPr/>
        </p:nvSpPr>
        <p:spPr>
          <a:xfrm>
            <a:off x="7692300" y="2499622"/>
            <a:ext cx="699620" cy="23539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" name="Google Shape;118;g872bf2a1a2_1_44"/>
          <p:cNvGraphicFramePr/>
          <p:nvPr>
            <p:extLst>
              <p:ext uri="{D42A27DB-BD31-4B8C-83A1-F6EECF244321}">
                <p14:modId xmlns:p14="http://schemas.microsoft.com/office/powerpoint/2010/main" val="404252346"/>
              </p:ext>
            </p:extLst>
          </p:nvPr>
        </p:nvGraphicFramePr>
        <p:xfrm>
          <a:off x="1346629" y="797562"/>
          <a:ext cx="6022239" cy="5269387"/>
        </p:xfrm>
        <a:graphic>
          <a:graphicData uri="http://schemas.openxmlformats.org/drawingml/2006/table">
            <a:tbl>
              <a:tblPr firstRow="1" firstCol="1" bandRow="1">
                <a:noFill/>
                <a:tableStyleId>{CDAAA593-9167-4D8A-B158-40110DE6C634}</a:tableStyleId>
              </a:tblPr>
              <a:tblGrid>
                <a:gridCol w="2210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2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712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 dirty="0">
                          <a:solidFill>
                            <a:srgbClr val="003865"/>
                          </a:solidFill>
                        </a:rPr>
                        <a:t>General Information</a:t>
                      </a:r>
                      <a:endParaRPr sz="1400" b="1" u="none" strike="noStrike" cap="none" dirty="0">
                        <a:solidFill>
                          <a:srgbClr val="003865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600" marR="4760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 dirty="0">
                          <a:solidFill>
                            <a:srgbClr val="003865"/>
                          </a:solidFill>
                        </a:rPr>
                        <a:t>To be completed by all trainers</a:t>
                      </a:r>
                      <a:endParaRPr sz="1400" b="1" u="none" strike="noStrike" cap="none" dirty="0">
                        <a:solidFill>
                          <a:srgbClr val="003865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7600" marR="47600" marT="0" marB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28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00386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PO/Organization</a:t>
                      </a:r>
                      <a:endParaRPr sz="1200" b="0" u="none" strike="noStrike" cap="none">
                        <a:solidFill>
                          <a:srgbClr val="00386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00" marR="47600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 dirty="0">
                          <a:solidFill>
                            <a:srgbClr val="00386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Identify your PO or Organization</a:t>
                      </a:r>
                      <a:endParaRPr sz="1200" b="0" u="none" strike="noStrike" cap="none" dirty="0">
                        <a:solidFill>
                          <a:srgbClr val="00386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00" marR="47600" marT="0" marB="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55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 dirty="0">
                          <a:solidFill>
                            <a:srgbClr val="00386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Contact information</a:t>
                      </a:r>
                      <a:endParaRPr sz="1200" b="0" u="none" strike="noStrike" cap="none" dirty="0">
                        <a:solidFill>
                          <a:srgbClr val="00386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00" marR="47600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865"/>
                        </a:buClr>
                        <a:buSzPts val="1300"/>
                        <a:buFont typeface="Noto Sans Symbols"/>
                        <a:buNone/>
                      </a:pPr>
                      <a:r>
                        <a:rPr lang="en-US" sz="1200" b="0" u="none" strike="noStrike" cap="none" dirty="0">
                          <a:solidFill>
                            <a:srgbClr val="00386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Provide contact information if MICMT needs to reach out with questions about the event.</a:t>
                      </a:r>
                      <a:endParaRPr sz="1200" b="0" u="none" strike="noStrike" cap="none" dirty="0">
                        <a:solidFill>
                          <a:srgbClr val="00386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00" marR="47600" marT="0" marB="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72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00386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Training </a:t>
                      </a:r>
                      <a:endParaRPr sz="1200" b="0" u="none" strike="noStrike" cap="none">
                        <a:solidFill>
                          <a:srgbClr val="00386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00" marR="47600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 dirty="0">
                          <a:solidFill>
                            <a:srgbClr val="00386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Select the type of training that you will be providing</a:t>
                      </a:r>
                      <a:endParaRPr sz="1200" b="0" u="none" strike="noStrike" cap="none" dirty="0">
                        <a:solidFill>
                          <a:srgbClr val="00386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00" marR="47600" marT="0" marB="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672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 dirty="0">
                          <a:solidFill>
                            <a:srgbClr val="00386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What training are you providing</a:t>
                      </a:r>
                      <a:endParaRPr sz="1200" b="0" u="none" strike="noStrike" cap="none" dirty="0">
                        <a:solidFill>
                          <a:srgbClr val="00386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00" marR="47600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 dirty="0">
                          <a:solidFill>
                            <a:srgbClr val="00386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Select the course you will be teaching</a:t>
                      </a:r>
                      <a:endParaRPr sz="1200" b="0" u="none" strike="noStrike" cap="none" dirty="0">
                        <a:solidFill>
                          <a:srgbClr val="00386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00" marR="47600" marT="0" marB="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672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 dirty="0">
                          <a:solidFill>
                            <a:srgbClr val="00386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Training Details</a:t>
                      </a:r>
                      <a:endParaRPr sz="1200" b="0" u="none" strike="noStrike" cap="none" dirty="0">
                        <a:solidFill>
                          <a:srgbClr val="00386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00" marR="47600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 dirty="0">
                          <a:solidFill>
                            <a:srgbClr val="00386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Date(s) and time of training</a:t>
                      </a:r>
                      <a:endParaRPr sz="1200" b="0" u="none" strike="noStrike" cap="none" dirty="0">
                        <a:solidFill>
                          <a:srgbClr val="00386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00" marR="47600" marT="0" marB="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039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 dirty="0">
                          <a:solidFill>
                            <a:srgbClr val="00386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Training Description</a:t>
                      </a:r>
                      <a:endParaRPr sz="1200" b="0" u="none" strike="noStrike" cap="none" dirty="0">
                        <a:solidFill>
                          <a:srgbClr val="00386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00" marR="47600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 dirty="0">
                          <a:solidFill>
                            <a:srgbClr val="00386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Any additional details you would like to provide</a:t>
                      </a:r>
                      <a:endParaRPr sz="1200" b="0" u="none" strike="noStrike" cap="none" dirty="0">
                        <a:solidFill>
                          <a:srgbClr val="00386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00" marR="47600" marT="0" marB="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039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 dirty="0">
                          <a:solidFill>
                            <a:srgbClr val="00386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Will your training be restricted to your organization?</a:t>
                      </a:r>
                      <a:endParaRPr sz="1200" b="0" u="none" strike="noStrike" cap="none" dirty="0">
                        <a:solidFill>
                          <a:srgbClr val="00386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00" marR="47600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 dirty="0">
                          <a:solidFill>
                            <a:srgbClr val="00386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Select no if you would like it to be open to the public</a:t>
                      </a:r>
                      <a:endParaRPr sz="1200" b="0" u="none" strike="noStrike" cap="none" dirty="0">
                        <a:solidFill>
                          <a:srgbClr val="00386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00" marR="47600" marT="0" marB="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961391"/>
                  </a:ext>
                </a:extLst>
              </a:tr>
              <a:tr h="22039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 dirty="0">
                          <a:solidFill>
                            <a:srgbClr val="00386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Training Cost</a:t>
                      </a:r>
                      <a:endParaRPr sz="1200" b="0" u="none" strike="noStrike" cap="none" dirty="0">
                        <a:solidFill>
                          <a:srgbClr val="00386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00" marR="47600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 dirty="0">
                          <a:solidFill>
                            <a:srgbClr val="00386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Include any costs per learner</a:t>
                      </a:r>
                      <a:endParaRPr sz="1200" b="0" u="none" strike="noStrike" cap="none" dirty="0">
                        <a:solidFill>
                          <a:srgbClr val="00386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00" marR="47600" marT="0" marB="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740067"/>
                  </a:ext>
                </a:extLst>
              </a:tr>
              <a:tr h="22039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 dirty="0">
                          <a:solidFill>
                            <a:srgbClr val="00386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When will registration close?</a:t>
                      </a:r>
                      <a:endParaRPr sz="1200" b="0" u="none" strike="noStrike" cap="none" dirty="0">
                        <a:solidFill>
                          <a:srgbClr val="00386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00" marR="47600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 dirty="0">
                          <a:solidFill>
                            <a:srgbClr val="00386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Provide time and date to close registration</a:t>
                      </a:r>
                      <a:endParaRPr sz="1200" b="0" u="none" strike="noStrike" cap="none" dirty="0">
                        <a:solidFill>
                          <a:srgbClr val="00386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00" marR="47600" marT="0" marB="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691694"/>
                  </a:ext>
                </a:extLst>
              </a:tr>
              <a:tr h="22039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 dirty="0">
                          <a:solidFill>
                            <a:srgbClr val="00386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Identify format of training</a:t>
                      </a:r>
                      <a:endParaRPr sz="1200" b="0" u="none" strike="noStrike" cap="none" dirty="0">
                        <a:solidFill>
                          <a:srgbClr val="00386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00" marR="47600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 dirty="0">
                          <a:solidFill>
                            <a:srgbClr val="00386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Live or Live virtual</a:t>
                      </a:r>
                      <a:endParaRPr sz="1200" b="0" u="none" strike="noStrike" cap="none" dirty="0">
                        <a:solidFill>
                          <a:srgbClr val="00386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00" marR="47600" marT="0" marB="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697997"/>
                  </a:ext>
                </a:extLst>
              </a:tr>
              <a:tr h="220395"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u="none" strike="noStrike" cap="none" dirty="0">
                          <a:solidFill>
                            <a:srgbClr val="00386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If virtual</a:t>
                      </a:r>
                      <a:endParaRPr sz="1200" b="0" u="none" strike="noStrike" cap="none" dirty="0">
                        <a:solidFill>
                          <a:srgbClr val="00386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00" marR="47600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 dirty="0">
                          <a:solidFill>
                            <a:srgbClr val="00386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You will be asked to provide a webinar link</a:t>
                      </a:r>
                      <a:endParaRPr sz="1200" b="0" u="none" strike="noStrike" cap="none" dirty="0">
                        <a:solidFill>
                          <a:srgbClr val="00386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00" marR="47600" marT="0" marB="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647919"/>
                  </a:ext>
                </a:extLst>
              </a:tr>
              <a:tr h="220395"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u="none" strike="noStrike" cap="none" dirty="0">
                          <a:solidFill>
                            <a:srgbClr val="00386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If in person</a:t>
                      </a:r>
                      <a:endParaRPr sz="1200" b="0" u="none" strike="noStrike" cap="none" dirty="0">
                        <a:solidFill>
                          <a:srgbClr val="00386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00" marR="47600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 dirty="0">
                          <a:solidFill>
                            <a:srgbClr val="00386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You will be asked to provide information on the location of training</a:t>
                      </a:r>
                      <a:endParaRPr sz="1200" b="0" u="none" strike="noStrike" cap="none" dirty="0">
                        <a:solidFill>
                          <a:srgbClr val="00386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00" marR="47600" marT="0" marB="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935930"/>
                  </a:ext>
                </a:extLst>
              </a:tr>
              <a:tr h="22039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 dirty="0">
                          <a:solidFill>
                            <a:srgbClr val="00386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Additional/back up point of contact</a:t>
                      </a:r>
                      <a:endParaRPr sz="1200" b="0" u="none" strike="noStrike" cap="none" dirty="0">
                        <a:solidFill>
                          <a:srgbClr val="00386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00" marR="47600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 dirty="0">
                          <a:solidFill>
                            <a:srgbClr val="00386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Should not be trainer, but an additional contact who is available the day of training</a:t>
                      </a:r>
                      <a:endParaRPr sz="1200" b="0" u="none" strike="noStrike" cap="none" dirty="0">
                        <a:solidFill>
                          <a:srgbClr val="00386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00" marR="47600" marT="0" marB="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079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 dirty="0">
                          <a:solidFill>
                            <a:srgbClr val="00386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 you plan to use MICMT Registration?</a:t>
                      </a:r>
                      <a:endParaRPr sz="1200" b="0" u="none" strike="noStrike" cap="none" dirty="0">
                        <a:solidFill>
                          <a:srgbClr val="00386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00" marR="47600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 dirty="0">
                          <a:solidFill>
                            <a:srgbClr val="00386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If no, you will need to provide a link for the external registration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 dirty="0">
                          <a:solidFill>
                            <a:srgbClr val="00386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If yes, you will need to provide a cap/maximum for participants</a:t>
                      </a:r>
                      <a:endParaRPr sz="1200" b="0" u="none" strike="noStrike" cap="none" dirty="0">
                        <a:solidFill>
                          <a:srgbClr val="00386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00" marR="47600" marT="0" marB="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084606"/>
                  </a:ext>
                </a:extLst>
              </a:tr>
              <a:tr h="24672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00386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Payment Process</a:t>
                      </a:r>
                      <a:endParaRPr sz="1200" b="0" u="none" strike="noStrike" cap="none">
                        <a:solidFill>
                          <a:srgbClr val="00386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00" marR="47600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 dirty="0">
                          <a:solidFill>
                            <a:srgbClr val="00386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Include how learners will provide payment for the course </a:t>
                      </a:r>
                      <a:endParaRPr sz="1200" b="0" u="none" strike="noStrike" cap="none" dirty="0">
                        <a:solidFill>
                          <a:srgbClr val="00386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00" marR="47600" marT="0" marB="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672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 dirty="0">
                          <a:solidFill>
                            <a:srgbClr val="00386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Special Requests</a:t>
                      </a:r>
                      <a:endParaRPr sz="1200" b="0" u="none" strike="noStrike" cap="none" dirty="0">
                        <a:solidFill>
                          <a:srgbClr val="00386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00" marR="47600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 dirty="0">
                          <a:solidFill>
                            <a:srgbClr val="00386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If you have any pre-work for learners or other special requests, please indicate here</a:t>
                      </a:r>
                      <a:endParaRPr sz="1200" b="0" u="none" strike="noStrike" cap="none" dirty="0">
                        <a:solidFill>
                          <a:srgbClr val="00386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00" marR="47600" marT="0" marB="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119" name="Google Shape;119;g872bf2a1a2_1_44"/>
          <p:cNvSpPr/>
          <p:nvPr/>
        </p:nvSpPr>
        <p:spPr>
          <a:xfrm>
            <a:off x="275819" y="12762"/>
            <a:ext cx="57879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 dirty="0">
                <a:solidFill>
                  <a:srgbClr val="009687"/>
                </a:solidFill>
                <a:latin typeface="Calibri"/>
                <a:ea typeface="Calibri"/>
                <a:cs typeface="Calibri"/>
                <a:sym typeface="Calibri"/>
              </a:rPr>
              <a:t>Survey Fields </a:t>
            </a:r>
            <a:endParaRPr sz="4400" b="1" i="0" u="none" strike="noStrike" cap="none" dirty="0">
              <a:solidFill>
                <a:srgbClr val="0096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g872bf2a1a2_1_67"/>
          <p:cNvPicPr preferRelativeResize="0"/>
          <p:nvPr/>
        </p:nvPicPr>
        <p:blipFill rotWithShape="1">
          <a:blip r:embed="rId3">
            <a:alphaModFix/>
          </a:blip>
          <a:srcRect l="6252" r="8568"/>
          <a:stretch/>
        </p:blipFill>
        <p:spPr>
          <a:xfrm>
            <a:off x="344597" y="2077037"/>
            <a:ext cx="1647975" cy="165758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g872bf2a1a2_1_67"/>
          <p:cNvSpPr/>
          <p:nvPr/>
        </p:nvSpPr>
        <p:spPr>
          <a:xfrm>
            <a:off x="2129050" y="1930771"/>
            <a:ext cx="5440500" cy="18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0" u="none" strike="noStrike" cap="none">
                <a:solidFill>
                  <a:srgbClr val="009687"/>
                </a:solidFill>
                <a:latin typeface="Calibri"/>
                <a:ea typeface="Calibri"/>
                <a:cs typeface="Calibri"/>
                <a:sym typeface="Calibri"/>
              </a:rPr>
              <a:t>Preparing to teach the course</a:t>
            </a:r>
            <a:endParaRPr sz="5400" b="1" i="0" u="none" strike="noStrike" cap="none">
              <a:solidFill>
                <a:srgbClr val="0096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872bf2a1a2_1_82"/>
          <p:cNvSpPr/>
          <p:nvPr/>
        </p:nvSpPr>
        <p:spPr>
          <a:xfrm>
            <a:off x="328347" y="269982"/>
            <a:ext cx="8487306" cy="5339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009687"/>
                </a:solidFill>
                <a:latin typeface="Calibri"/>
                <a:ea typeface="Calibri"/>
                <a:cs typeface="Calibri"/>
                <a:sym typeface="Calibri"/>
              </a:rPr>
              <a:t>Preparing to teach the course</a:t>
            </a: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b="1" i="0" u="none" strike="noStrike" cap="none" dirty="0">
              <a:solidFill>
                <a:srgbClr val="0096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lnSpc>
                <a:spcPct val="107000"/>
              </a:lnSpc>
              <a:spcBef>
                <a:spcPts val="0"/>
              </a:spcBef>
              <a:spcAft>
                <a:spcPts val="400"/>
              </a:spcAft>
              <a:buClr>
                <a:srgbClr val="003865"/>
              </a:buClr>
              <a:buSzPts val="3600"/>
              <a:buFont typeface="Wingdings" panose="05000000000000000000" pitchFamily="2" charset="2"/>
              <a:buChar char="ü"/>
            </a:pPr>
            <a:r>
              <a:rPr lang="en-US" sz="2400" i="0" u="none" strike="noStrike" cap="none" dirty="0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Decide how you will monitor learner attendance.</a:t>
            </a:r>
          </a:p>
          <a:p>
            <a:pPr marL="571500" marR="0" lvl="0" indent="-571500" algn="l" rtl="0">
              <a:lnSpc>
                <a:spcPct val="107000"/>
              </a:lnSpc>
              <a:spcBef>
                <a:spcPts val="0"/>
              </a:spcBef>
              <a:spcAft>
                <a:spcPts val="400"/>
              </a:spcAft>
              <a:buClr>
                <a:srgbClr val="003865"/>
              </a:buClr>
              <a:buSzPts val="3600"/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Make sure presentation is at least as long as time allocated in timed agenda. </a:t>
            </a:r>
          </a:p>
          <a:p>
            <a:pPr marL="571500" indent="-571500">
              <a:lnSpc>
                <a:spcPct val="107000"/>
              </a:lnSpc>
              <a:spcAft>
                <a:spcPts val="400"/>
              </a:spcAft>
              <a:buClr>
                <a:srgbClr val="003865"/>
              </a:buClr>
              <a:buSzPts val="3600"/>
              <a:buFont typeface="Wingdings" panose="05000000000000000000" pitchFamily="2" charset="2"/>
              <a:buChar char="ü"/>
            </a:pPr>
            <a:r>
              <a:rPr lang="en-US" sz="2400" i="0" u="none" strike="noStrike" cap="none" dirty="0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Must use CE Disclosure slide and Course Learning Objectives and Outcome (no modifications allowed). The standardized slide deck may be individualized for PO/practices. Training materials can be located at on MICMT website (see next slide)</a:t>
            </a:r>
            <a:r>
              <a:rPr lang="en-US" sz="2400" dirty="0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600" b="1" i="0" u="none" strike="noStrike" cap="none" dirty="0">
              <a:solidFill>
                <a:srgbClr val="0096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lnSpc>
                <a:spcPct val="107000"/>
              </a:lnSpc>
              <a:spcBef>
                <a:spcPts val="0"/>
              </a:spcBef>
              <a:spcAft>
                <a:spcPts val="400"/>
              </a:spcAft>
              <a:buClr>
                <a:srgbClr val="003865"/>
              </a:buClr>
              <a:buSzPts val="3600"/>
              <a:buFont typeface="Wingdings" panose="05000000000000000000" pitchFamily="2" charset="2"/>
              <a:buChar char="ü"/>
            </a:pPr>
            <a:r>
              <a:rPr lang="en-US" sz="2400" i="0" u="none" strike="noStrike" cap="none" dirty="0">
                <a:solidFill>
                  <a:srgbClr val="003865"/>
                </a:solidFill>
                <a:latin typeface="Calibri"/>
                <a:ea typeface="Calibri"/>
                <a:cs typeface="Calibri"/>
                <a:sym typeface="Calibri"/>
              </a:rPr>
              <a:t>Test camera and audio before session.  Trainer must remain on camera for the entire training.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itle Master">
  <a:themeElements>
    <a:clrScheme name="MICMT">
      <a:dk1>
        <a:srgbClr val="797979"/>
      </a:dk1>
      <a:lt1>
        <a:srgbClr val="FEFFFF"/>
      </a:lt1>
      <a:dk2>
        <a:srgbClr val="00345E"/>
      </a:dk2>
      <a:lt2>
        <a:srgbClr val="E5E6E4"/>
      </a:lt2>
      <a:accent1>
        <a:srgbClr val="225B8D"/>
      </a:accent1>
      <a:accent2>
        <a:srgbClr val="00AA90"/>
      </a:accent2>
      <a:accent3>
        <a:srgbClr val="A6A4A3"/>
      </a:accent3>
      <a:accent4>
        <a:srgbClr val="F0842E"/>
      </a:accent4>
      <a:accent5>
        <a:srgbClr val="B7C9E1"/>
      </a:accent5>
      <a:accent6>
        <a:srgbClr val="007C68"/>
      </a:accent6>
      <a:hlink>
        <a:srgbClr val="005A94"/>
      </a:hlink>
      <a:folHlink>
        <a:srgbClr val="79787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 Master">
  <a:themeElements>
    <a:clrScheme name="MICMT">
      <a:dk1>
        <a:srgbClr val="797979"/>
      </a:dk1>
      <a:lt1>
        <a:srgbClr val="FEFFFF"/>
      </a:lt1>
      <a:dk2>
        <a:srgbClr val="00345E"/>
      </a:dk2>
      <a:lt2>
        <a:srgbClr val="E5E6E4"/>
      </a:lt2>
      <a:accent1>
        <a:srgbClr val="225B8D"/>
      </a:accent1>
      <a:accent2>
        <a:srgbClr val="00AA90"/>
      </a:accent2>
      <a:accent3>
        <a:srgbClr val="A6A4A3"/>
      </a:accent3>
      <a:accent4>
        <a:srgbClr val="F0842E"/>
      </a:accent4>
      <a:accent5>
        <a:srgbClr val="B7C9E1"/>
      </a:accent5>
      <a:accent6>
        <a:srgbClr val="007C68"/>
      </a:accent6>
      <a:hlink>
        <a:srgbClr val="005A94"/>
      </a:hlink>
      <a:folHlink>
        <a:srgbClr val="79787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1503</TotalTime>
  <Words>2320</Words>
  <Application>Microsoft Office PowerPoint</Application>
  <PresentationFormat>On-screen Show (4:3)</PresentationFormat>
  <Paragraphs>272</Paragraphs>
  <Slides>36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Calibri</vt:lpstr>
      <vt:lpstr>Wingdings</vt:lpstr>
      <vt:lpstr>Noto Sans Symbols</vt:lpstr>
      <vt:lpstr>Times New Roman</vt:lpstr>
      <vt:lpstr>Gill Sans</vt:lpstr>
      <vt:lpstr>Title Master</vt:lpstr>
      <vt:lpstr>Content Master</vt:lpstr>
      <vt:lpstr>MICMT Approved Statewide Trainers  Orientation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Criteria for Learner Attendance</vt:lpstr>
      <vt:lpstr>Attendance Requirements (In Person and Live Virtual courses) </vt:lpstr>
      <vt:lpstr>PowerPoint Presentation</vt:lpstr>
      <vt:lpstr>PowerPoint Presentation</vt:lpstr>
      <vt:lpstr>If you have used MICMT for registration: </vt:lpstr>
      <vt:lpstr> If you managed your own registration: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Everything you need to know about Continuing Education Requirements</vt:lpstr>
      <vt:lpstr>PowerPoint Presentation</vt:lpstr>
      <vt:lpstr>PowerPoint Presentation</vt:lpstr>
      <vt:lpstr>Sample Disclosure MICMT Patient Engagement Course</vt:lpstr>
      <vt:lpstr>PowerPoint Presentation</vt:lpstr>
      <vt:lpstr>Trainer Responsibilities </vt:lpstr>
      <vt:lpstr>MICMT Responsibilities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MICMT Approved Statewide Trainers  Orientation</dc:title>
  <dc:creator>Laura Herold</dc:creator>
  <cp:lastModifiedBy>Schwartz, Ashley</cp:lastModifiedBy>
  <cp:revision>29</cp:revision>
  <dcterms:created xsi:type="dcterms:W3CDTF">2019-03-13T14:33:36Z</dcterms:created>
  <dcterms:modified xsi:type="dcterms:W3CDTF">2023-07-18T12:54:47Z</dcterms:modified>
</cp:coreProperties>
</file>