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7" r:id="rId2"/>
    <p:sldMasterId id="2147483679" r:id="rId3"/>
    <p:sldMasterId id="2147483687" r:id="rId4"/>
  </p:sldMasterIdLst>
  <p:notesMasterIdLst>
    <p:notesMasterId r:id="rId52"/>
  </p:notesMasterIdLst>
  <p:handoutMasterIdLst>
    <p:handoutMasterId r:id="rId53"/>
  </p:handoutMasterIdLst>
  <p:sldIdLst>
    <p:sldId id="381" r:id="rId5"/>
    <p:sldId id="705" r:id="rId6"/>
    <p:sldId id="257" r:id="rId7"/>
    <p:sldId id="701" r:id="rId8"/>
    <p:sldId id="278" r:id="rId9"/>
    <p:sldId id="390" r:id="rId10"/>
    <p:sldId id="270" r:id="rId11"/>
    <p:sldId id="680" r:id="rId12"/>
    <p:sldId id="267" r:id="rId13"/>
    <p:sldId id="692" r:id="rId14"/>
    <p:sldId id="678" r:id="rId15"/>
    <p:sldId id="275" r:id="rId16"/>
    <p:sldId id="260" r:id="rId17"/>
    <p:sldId id="388" r:id="rId18"/>
    <p:sldId id="682" r:id="rId19"/>
    <p:sldId id="389" r:id="rId20"/>
    <p:sldId id="688" r:id="rId21"/>
    <p:sldId id="687" r:id="rId22"/>
    <p:sldId id="387" r:id="rId23"/>
    <p:sldId id="261" r:id="rId24"/>
    <p:sldId id="689" r:id="rId25"/>
    <p:sldId id="693" r:id="rId26"/>
    <p:sldId id="690" r:id="rId27"/>
    <p:sldId id="276" r:id="rId28"/>
    <p:sldId id="272" r:id="rId29"/>
    <p:sldId id="391" r:id="rId30"/>
    <p:sldId id="703" r:id="rId31"/>
    <p:sldId id="263" r:id="rId32"/>
    <p:sldId id="265" r:id="rId33"/>
    <p:sldId id="681" r:id="rId34"/>
    <p:sldId id="685" r:id="rId35"/>
    <p:sldId id="386" r:id="rId36"/>
    <p:sldId id="679" r:id="rId37"/>
    <p:sldId id="273" r:id="rId38"/>
    <p:sldId id="691" r:id="rId39"/>
    <p:sldId id="702" r:id="rId40"/>
    <p:sldId id="700" r:id="rId41"/>
    <p:sldId id="706" r:id="rId42"/>
    <p:sldId id="696" r:id="rId43"/>
    <p:sldId id="383" r:id="rId44"/>
    <p:sldId id="384" r:id="rId45"/>
    <p:sldId id="697" r:id="rId46"/>
    <p:sldId id="385" r:id="rId47"/>
    <p:sldId id="698" r:id="rId48"/>
    <p:sldId id="268" r:id="rId49"/>
    <p:sldId id="269" r:id="rId50"/>
    <p:sldId id="704" r:id="rId51"/>
  </p:sldIdLst>
  <p:sldSz cx="9144000" cy="6858000" type="screen4x3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isel, Marie" initials="BM" lastIdx="3" clrIdx="0">
    <p:extLst>
      <p:ext uri="{19B8F6BF-5375-455C-9EA6-DF929625EA0E}">
        <p15:presenceInfo xmlns:p15="http://schemas.microsoft.com/office/powerpoint/2012/main" userId="S-1-5-21-151606367-2082624055-312552118-1112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FF33"/>
    <a:srgbClr val="FF3300"/>
    <a:srgbClr val="99CC00"/>
    <a:srgbClr val="385D8A"/>
    <a:srgbClr val="0039A6"/>
    <a:srgbClr val="7A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0543" autoAdjust="0"/>
  </p:normalViewPr>
  <p:slideViewPr>
    <p:cSldViewPr>
      <p:cViewPr varScale="1">
        <p:scale>
          <a:sx n="44" d="100"/>
          <a:sy n="44" d="100"/>
        </p:scale>
        <p:origin x="160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855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B386BB-84AF-4A9C-8C97-2B4CF6C7946C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35B8241-F551-4F42-87DE-D6A4D974206D}">
      <dgm:prSet phldrT="[Text]"/>
      <dgm:spPr/>
      <dgm:t>
        <a:bodyPr/>
        <a:lstStyle/>
        <a:p>
          <a:r>
            <a:rPr lang="en-US" dirty="0"/>
            <a:t>Diabetes</a:t>
          </a:r>
        </a:p>
      </dgm:t>
    </dgm:pt>
    <dgm:pt modelId="{92298DFF-38E5-4A43-8E4A-6E0ECB9641E9}" type="parTrans" cxnId="{49A5A482-99EA-4422-BB0B-B01C0B3CAB24}">
      <dgm:prSet/>
      <dgm:spPr/>
      <dgm:t>
        <a:bodyPr/>
        <a:lstStyle/>
        <a:p>
          <a:endParaRPr lang="en-US"/>
        </a:p>
      </dgm:t>
    </dgm:pt>
    <dgm:pt modelId="{FBCF020A-16ED-447C-9052-8C896CFA7F2D}" type="sibTrans" cxnId="{49A5A482-99EA-4422-BB0B-B01C0B3CAB24}">
      <dgm:prSet/>
      <dgm:spPr/>
      <dgm:t>
        <a:bodyPr/>
        <a:lstStyle/>
        <a:p>
          <a:endParaRPr lang="en-US"/>
        </a:p>
      </dgm:t>
    </dgm:pt>
    <dgm:pt modelId="{2608F66D-14E9-4D7C-9CE1-86F6DD34105C}">
      <dgm:prSet phldrT="[Text]"/>
      <dgm:spPr/>
      <dgm:t>
        <a:bodyPr/>
        <a:lstStyle/>
        <a:p>
          <a:r>
            <a:rPr lang="en-US" dirty="0"/>
            <a:t>Hypertension</a:t>
          </a:r>
        </a:p>
      </dgm:t>
    </dgm:pt>
    <dgm:pt modelId="{4111B9B0-C06D-44C3-BB21-32956EFFBFD0}" type="parTrans" cxnId="{43C97FB4-51E2-4BF3-968B-B9B083EF1EE3}">
      <dgm:prSet/>
      <dgm:spPr/>
      <dgm:t>
        <a:bodyPr/>
        <a:lstStyle/>
        <a:p>
          <a:endParaRPr lang="en-US"/>
        </a:p>
      </dgm:t>
    </dgm:pt>
    <dgm:pt modelId="{B9EE49E4-6C08-4A5C-A7FC-831C2A6BC107}" type="sibTrans" cxnId="{43C97FB4-51E2-4BF3-968B-B9B083EF1EE3}">
      <dgm:prSet/>
      <dgm:spPr/>
      <dgm:t>
        <a:bodyPr/>
        <a:lstStyle/>
        <a:p>
          <a:endParaRPr lang="en-US"/>
        </a:p>
      </dgm:t>
    </dgm:pt>
    <dgm:pt modelId="{C9566504-ABF0-424F-B4CE-431ECCA67F79}">
      <dgm:prSet phldrT="[Text]"/>
      <dgm:spPr/>
      <dgm:t>
        <a:bodyPr/>
        <a:lstStyle/>
        <a:p>
          <a:r>
            <a:rPr lang="en-US" dirty="0"/>
            <a:t>Heart Disease</a:t>
          </a:r>
        </a:p>
      </dgm:t>
    </dgm:pt>
    <dgm:pt modelId="{E173E20B-A3E9-4BEB-9C34-2E479D99F466}" type="parTrans" cxnId="{457A671C-1122-46B3-B70F-593BDC2492A8}">
      <dgm:prSet/>
      <dgm:spPr/>
      <dgm:t>
        <a:bodyPr/>
        <a:lstStyle/>
        <a:p>
          <a:endParaRPr lang="en-US"/>
        </a:p>
      </dgm:t>
    </dgm:pt>
    <dgm:pt modelId="{9455C5A5-A8D2-4C67-A3BF-DE52681D7BE0}" type="sibTrans" cxnId="{457A671C-1122-46B3-B70F-593BDC2492A8}">
      <dgm:prSet/>
      <dgm:spPr/>
      <dgm:t>
        <a:bodyPr/>
        <a:lstStyle/>
        <a:p>
          <a:endParaRPr lang="en-US"/>
        </a:p>
      </dgm:t>
    </dgm:pt>
    <dgm:pt modelId="{E49A555D-9BDB-43E8-BAAE-978A48606436}">
      <dgm:prSet phldrT="[Text]"/>
      <dgm:spPr/>
      <dgm:t>
        <a:bodyPr/>
        <a:lstStyle/>
        <a:p>
          <a:r>
            <a:rPr lang="en-US" dirty="0"/>
            <a:t>Obesity</a:t>
          </a:r>
        </a:p>
      </dgm:t>
    </dgm:pt>
    <dgm:pt modelId="{26434431-4B51-47ED-86A6-098AFF549F73}" type="parTrans" cxnId="{A92B760E-5505-4B71-8830-46F19E18A67E}">
      <dgm:prSet/>
      <dgm:spPr/>
      <dgm:t>
        <a:bodyPr/>
        <a:lstStyle/>
        <a:p>
          <a:endParaRPr lang="en-US"/>
        </a:p>
      </dgm:t>
    </dgm:pt>
    <dgm:pt modelId="{E16DB6EF-E3A3-4A65-9F75-5692B275078C}" type="sibTrans" cxnId="{A92B760E-5505-4B71-8830-46F19E18A67E}">
      <dgm:prSet/>
      <dgm:spPr/>
      <dgm:t>
        <a:bodyPr/>
        <a:lstStyle/>
        <a:p>
          <a:endParaRPr lang="en-US"/>
        </a:p>
      </dgm:t>
    </dgm:pt>
    <dgm:pt modelId="{C48E5716-BBA9-4CE3-81FE-AD02704AF1B4}">
      <dgm:prSet phldrT="[Text]"/>
      <dgm:spPr/>
      <dgm:t>
        <a:bodyPr/>
        <a:lstStyle/>
        <a:p>
          <a:r>
            <a:rPr lang="en-US" dirty="0"/>
            <a:t>Family History </a:t>
          </a:r>
        </a:p>
      </dgm:t>
    </dgm:pt>
    <dgm:pt modelId="{E3181D76-9FE0-49F2-AAA4-E891CF4470ED}" type="parTrans" cxnId="{B6685450-CDD9-4879-823C-5C7F2BB9F009}">
      <dgm:prSet/>
      <dgm:spPr/>
      <dgm:t>
        <a:bodyPr/>
        <a:lstStyle/>
        <a:p>
          <a:endParaRPr lang="en-US"/>
        </a:p>
      </dgm:t>
    </dgm:pt>
    <dgm:pt modelId="{98E77116-BEB2-4D7B-AFAD-F25A0C14BDE8}" type="sibTrans" cxnId="{B6685450-CDD9-4879-823C-5C7F2BB9F009}">
      <dgm:prSet/>
      <dgm:spPr/>
      <dgm:t>
        <a:bodyPr/>
        <a:lstStyle/>
        <a:p>
          <a:endParaRPr lang="en-US"/>
        </a:p>
      </dgm:t>
    </dgm:pt>
    <dgm:pt modelId="{5897A421-BF10-4808-95FD-D53C762B4F69}">
      <dgm:prSet phldrT="[Text]"/>
      <dgm:spPr/>
      <dgm:t>
        <a:bodyPr/>
        <a:lstStyle/>
        <a:p>
          <a:r>
            <a:rPr lang="en-US" dirty="0"/>
            <a:t>Older Age</a:t>
          </a:r>
        </a:p>
      </dgm:t>
    </dgm:pt>
    <dgm:pt modelId="{E90AD3ED-274E-4252-997D-7CB90EF92980}" type="parTrans" cxnId="{D68FFC28-EA20-4453-8DCB-7E7D047B53B3}">
      <dgm:prSet/>
      <dgm:spPr/>
      <dgm:t>
        <a:bodyPr/>
        <a:lstStyle/>
        <a:p>
          <a:endParaRPr lang="en-US"/>
        </a:p>
      </dgm:t>
    </dgm:pt>
    <dgm:pt modelId="{A65FD09D-C7E6-4621-B1D2-355AF89ABD13}" type="sibTrans" cxnId="{D68FFC28-EA20-4453-8DCB-7E7D047B53B3}">
      <dgm:prSet/>
      <dgm:spPr/>
      <dgm:t>
        <a:bodyPr/>
        <a:lstStyle/>
        <a:p>
          <a:endParaRPr lang="en-US"/>
        </a:p>
      </dgm:t>
    </dgm:pt>
    <dgm:pt modelId="{2F10E16A-BFF5-4AE9-9B9F-A3B488CE8321}">
      <dgm:prSet phldrT="[Text]"/>
      <dgm:spPr/>
      <dgm:t>
        <a:bodyPr/>
        <a:lstStyle/>
        <a:p>
          <a:r>
            <a:rPr lang="en-US" dirty="0"/>
            <a:t>Race</a:t>
          </a:r>
        </a:p>
      </dgm:t>
    </dgm:pt>
    <dgm:pt modelId="{A90843E6-55FD-48A0-B3A7-770021C2E647}" type="parTrans" cxnId="{F355DD07-CD6F-437E-985B-7C5DBA3AFAA2}">
      <dgm:prSet/>
      <dgm:spPr/>
      <dgm:t>
        <a:bodyPr/>
        <a:lstStyle/>
        <a:p>
          <a:endParaRPr lang="en-US"/>
        </a:p>
      </dgm:t>
    </dgm:pt>
    <dgm:pt modelId="{21A194C9-7BAC-47FF-BE97-39EDC352FC40}" type="sibTrans" cxnId="{F355DD07-CD6F-437E-985B-7C5DBA3AFAA2}">
      <dgm:prSet/>
      <dgm:spPr/>
      <dgm:t>
        <a:bodyPr/>
        <a:lstStyle/>
        <a:p>
          <a:endParaRPr lang="en-US"/>
        </a:p>
      </dgm:t>
    </dgm:pt>
    <dgm:pt modelId="{A73E5D04-37D0-4E0C-B812-40C925884B66}" type="pres">
      <dgm:prSet presAssocID="{53B386BB-84AF-4A9C-8C97-2B4CF6C7946C}" presName="diagram" presStyleCnt="0">
        <dgm:presLayoutVars>
          <dgm:dir/>
          <dgm:resizeHandles val="exact"/>
        </dgm:presLayoutVars>
      </dgm:prSet>
      <dgm:spPr/>
    </dgm:pt>
    <dgm:pt modelId="{FC3ECDA7-922F-4E2A-8C78-91315806F98C}" type="pres">
      <dgm:prSet presAssocID="{435B8241-F551-4F42-87DE-D6A4D974206D}" presName="node" presStyleLbl="node1" presStyleIdx="0" presStyleCnt="7">
        <dgm:presLayoutVars>
          <dgm:bulletEnabled val="1"/>
        </dgm:presLayoutVars>
      </dgm:prSet>
      <dgm:spPr/>
    </dgm:pt>
    <dgm:pt modelId="{0FA3125C-C554-462F-A98E-9A2516564CDC}" type="pres">
      <dgm:prSet presAssocID="{FBCF020A-16ED-447C-9052-8C896CFA7F2D}" presName="sibTrans" presStyleCnt="0"/>
      <dgm:spPr/>
    </dgm:pt>
    <dgm:pt modelId="{01E21C20-E1B6-44B4-8A3F-B7F32FE6B2D3}" type="pres">
      <dgm:prSet presAssocID="{2608F66D-14E9-4D7C-9CE1-86F6DD34105C}" presName="node" presStyleLbl="node1" presStyleIdx="1" presStyleCnt="7">
        <dgm:presLayoutVars>
          <dgm:bulletEnabled val="1"/>
        </dgm:presLayoutVars>
      </dgm:prSet>
      <dgm:spPr/>
    </dgm:pt>
    <dgm:pt modelId="{5DAB94D2-4464-42E4-B994-5A5C874598D8}" type="pres">
      <dgm:prSet presAssocID="{B9EE49E4-6C08-4A5C-A7FC-831C2A6BC107}" presName="sibTrans" presStyleCnt="0"/>
      <dgm:spPr/>
    </dgm:pt>
    <dgm:pt modelId="{18F7C37E-7BFA-45CB-9FE1-AC06CB79F0D4}" type="pres">
      <dgm:prSet presAssocID="{C9566504-ABF0-424F-B4CE-431ECCA67F79}" presName="node" presStyleLbl="node1" presStyleIdx="2" presStyleCnt="7">
        <dgm:presLayoutVars>
          <dgm:bulletEnabled val="1"/>
        </dgm:presLayoutVars>
      </dgm:prSet>
      <dgm:spPr/>
    </dgm:pt>
    <dgm:pt modelId="{95A196C8-D382-44FB-8DDC-03981F9F183E}" type="pres">
      <dgm:prSet presAssocID="{9455C5A5-A8D2-4C67-A3BF-DE52681D7BE0}" presName="sibTrans" presStyleCnt="0"/>
      <dgm:spPr/>
    </dgm:pt>
    <dgm:pt modelId="{DB22F9EE-6E81-44AB-A742-676CEE78B093}" type="pres">
      <dgm:prSet presAssocID="{E49A555D-9BDB-43E8-BAAE-978A48606436}" presName="node" presStyleLbl="node1" presStyleIdx="3" presStyleCnt="7">
        <dgm:presLayoutVars>
          <dgm:bulletEnabled val="1"/>
        </dgm:presLayoutVars>
      </dgm:prSet>
      <dgm:spPr/>
    </dgm:pt>
    <dgm:pt modelId="{ADC08A24-7293-4409-B9A8-D454930CCC6E}" type="pres">
      <dgm:prSet presAssocID="{E16DB6EF-E3A3-4A65-9F75-5692B275078C}" presName="sibTrans" presStyleCnt="0"/>
      <dgm:spPr/>
    </dgm:pt>
    <dgm:pt modelId="{2FCF2326-5678-4315-94E0-487B81ECBA56}" type="pres">
      <dgm:prSet presAssocID="{C48E5716-BBA9-4CE3-81FE-AD02704AF1B4}" presName="node" presStyleLbl="node1" presStyleIdx="4" presStyleCnt="7">
        <dgm:presLayoutVars>
          <dgm:bulletEnabled val="1"/>
        </dgm:presLayoutVars>
      </dgm:prSet>
      <dgm:spPr/>
    </dgm:pt>
    <dgm:pt modelId="{D0A94C2A-7658-4677-9EF4-0DBACE5BEE17}" type="pres">
      <dgm:prSet presAssocID="{98E77116-BEB2-4D7B-AFAD-F25A0C14BDE8}" presName="sibTrans" presStyleCnt="0"/>
      <dgm:spPr/>
    </dgm:pt>
    <dgm:pt modelId="{30BE4C16-9737-4305-8EAD-EA33DB1B16D8}" type="pres">
      <dgm:prSet presAssocID="{5897A421-BF10-4808-95FD-D53C762B4F69}" presName="node" presStyleLbl="node1" presStyleIdx="5" presStyleCnt="7">
        <dgm:presLayoutVars>
          <dgm:bulletEnabled val="1"/>
        </dgm:presLayoutVars>
      </dgm:prSet>
      <dgm:spPr/>
    </dgm:pt>
    <dgm:pt modelId="{1CD0F71D-5D64-46CB-85FE-6FEACC41F4A7}" type="pres">
      <dgm:prSet presAssocID="{A65FD09D-C7E6-4621-B1D2-355AF89ABD13}" presName="sibTrans" presStyleCnt="0"/>
      <dgm:spPr/>
    </dgm:pt>
    <dgm:pt modelId="{0BBF6800-6EAF-496A-B009-8B5512233E7D}" type="pres">
      <dgm:prSet presAssocID="{2F10E16A-BFF5-4AE9-9B9F-A3B488CE8321}" presName="node" presStyleLbl="node1" presStyleIdx="6" presStyleCnt="7">
        <dgm:presLayoutVars>
          <dgm:bulletEnabled val="1"/>
        </dgm:presLayoutVars>
      </dgm:prSet>
      <dgm:spPr/>
    </dgm:pt>
  </dgm:ptLst>
  <dgm:cxnLst>
    <dgm:cxn modelId="{FA24B204-0BB8-4017-B2C5-368C17E01142}" type="presOf" srcId="{C9566504-ABF0-424F-B4CE-431ECCA67F79}" destId="{18F7C37E-7BFA-45CB-9FE1-AC06CB79F0D4}" srcOrd="0" destOrd="0" presId="urn:microsoft.com/office/officeart/2005/8/layout/default"/>
    <dgm:cxn modelId="{F355DD07-CD6F-437E-985B-7C5DBA3AFAA2}" srcId="{53B386BB-84AF-4A9C-8C97-2B4CF6C7946C}" destId="{2F10E16A-BFF5-4AE9-9B9F-A3B488CE8321}" srcOrd="6" destOrd="0" parTransId="{A90843E6-55FD-48A0-B3A7-770021C2E647}" sibTransId="{21A194C9-7BAC-47FF-BE97-39EDC352FC40}"/>
    <dgm:cxn modelId="{2D01DE09-7D51-49C3-8CD1-9B499B3C63F3}" type="presOf" srcId="{5897A421-BF10-4808-95FD-D53C762B4F69}" destId="{30BE4C16-9737-4305-8EAD-EA33DB1B16D8}" srcOrd="0" destOrd="0" presId="urn:microsoft.com/office/officeart/2005/8/layout/default"/>
    <dgm:cxn modelId="{A92B760E-5505-4B71-8830-46F19E18A67E}" srcId="{53B386BB-84AF-4A9C-8C97-2B4CF6C7946C}" destId="{E49A555D-9BDB-43E8-BAAE-978A48606436}" srcOrd="3" destOrd="0" parTransId="{26434431-4B51-47ED-86A6-098AFF549F73}" sibTransId="{E16DB6EF-E3A3-4A65-9F75-5692B275078C}"/>
    <dgm:cxn modelId="{457A671C-1122-46B3-B70F-593BDC2492A8}" srcId="{53B386BB-84AF-4A9C-8C97-2B4CF6C7946C}" destId="{C9566504-ABF0-424F-B4CE-431ECCA67F79}" srcOrd="2" destOrd="0" parTransId="{E173E20B-A3E9-4BEB-9C34-2E479D99F466}" sibTransId="{9455C5A5-A8D2-4C67-A3BF-DE52681D7BE0}"/>
    <dgm:cxn modelId="{D68FFC28-EA20-4453-8DCB-7E7D047B53B3}" srcId="{53B386BB-84AF-4A9C-8C97-2B4CF6C7946C}" destId="{5897A421-BF10-4808-95FD-D53C762B4F69}" srcOrd="5" destOrd="0" parTransId="{E90AD3ED-274E-4252-997D-7CB90EF92980}" sibTransId="{A65FD09D-C7E6-4621-B1D2-355AF89ABD13}"/>
    <dgm:cxn modelId="{584E5A60-3EE6-4FDB-BF5D-8636FB2A4C55}" type="presOf" srcId="{C48E5716-BBA9-4CE3-81FE-AD02704AF1B4}" destId="{2FCF2326-5678-4315-94E0-487B81ECBA56}" srcOrd="0" destOrd="0" presId="urn:microsoft.com/office/officeart/2005/8/layout/default"/>
    <dgm:cxn modelId="{B6685450-CDD9-4879-823C-5C7F2BB9F009}" srcId="{53B386BB-84AF-4A9C-8C97-2B4CF6C7946C}" destId="{C48E5716-BBA9-4CE3-81FE-AD02704AF1B4}" srcOrd="4" destOrd="0" parTransId="{E3181D76-9FE0-49F2-AAA4-E891CF4470ED}" sibTransId="{98E77116-BEB2-4D7B-AFAD-F25A0C14BDE8}"/>
    <dgm:cxn modelId="{49A5A482-99EA-4422-BB0B-B01C0B3CAB24}" srcId="{53B386BB-84AF-4A9C-8C97-2B4CF6C7946C}" destId="{435B8241-F551-4F42-87DE-D6A4D974206D}" srcOrd="0" destOrd="0" parTransId="{92298DFF-38E5-4A43-8E4A-6E0ECB9641E9}" sibTransId="{FBCF020A-16ED-447C-9052-8C896CFA7F2D}"/>
    <dgm:cxn modelId="{2BD8B88A-84D2-40C2-A94A-D09AD3CCEA71}" type="presOf" srcId="{435B8241-F551-4F42-87DE-D6A4D974206D}" destId="{FC3ECDA7-922F-4E2A-8C78-91315806F98C}" srcOrd="0" destOrd="0" presId="urn:microsoft.com/office/officeart/2005/8/layout/default"/>
    <dgm:cxn modelId="{02748AB0-9D1B-4982-9372-3A65C90FA341}" type="presOf" srcId="{53B386BB-84AF-4A9C-8C97-2B4CF6C7946C}" destId="{A73E5D04-37D0-4E0C-B812-40C925884B66}" srcOrd="0" destOrd="0" presId="urn:microsoft.com/office/officeart/2005/8/layout/default"/>
    <dgm:cxn modelId="{43C97FB4-51E2-4BF3-968B-B9B083EF1EE3}" srcId="{53B386BB-84AF-4A9C-8C97-2B4CF6C7946C}" destId="{2608F66D-14E9-4D7C-9CE1-86F6DD34105C}" srcOrd="1" destOrd="0" parTransId="{4111B9B0-C06D-44C3-BB21-32956EFFBFD0}" sibTransId="{B9EE49E4-6C08-4A5C-A7FC-831C2A6BC107}"/>
    <dgm:cxn modelId="{42F87ED4-FFC7-44B4-B1F9-C2ADDD0FA9BC}" type="presOf" srcId="{2608F66D-14E9-4D7C-9CE1-86F6DD34105C}" destId="{01E21C20-E1B6-44B4-8A3F-B7F32FE6B2D3}" srcOrd="0" destOrd="0" presId="urn:microsoft.com/office/officeart/2005/8/layout/default"/>
    <dgm:cxn modelId="{385FF8E2-B3A6-4C82-AA71-DEDAC221B8CB}" type="presOf" srcId="{E49A555D-9BDB-43E8-BAAE-978A48606436}" destId="{DB22F9EE-6E81-44AB-A742-676CEE78B093}" srcOrd="0" destOrd="0" presId="urn:microsoft.com/office/officeart/2005/8/layout/default"/>
    <dgm:cxn modelId="{F89124FF-DB5E-4AE4-A968-B75DFE3CEABD}" type="presOf" srcId="{2F10E16A-BFF5-4AE9-9B9F-A3B488CE8321}" destId="{0BBF6800-6EAF-496A-B009-8B5512233E7D}" srcOrd="0" destOrd="0" presId="urn:microsoft.com/office/officeart/2005/8/layout/default"/>
    <dgm:cxn modelId="{C6F2D4F4-B76B-4476-8EA1-99F433BBE217}" type="presParOf" srcId="{A73E5D04-37D0-4E0C-B812-40C925884B66}" destId="{FC3ECDA7-922F-4E2A-8C78-91315806F98C}" srcOrd="0" destOrd="0" presId="urn:microsoft.com/office/officeart/2005/8/layout/default"/>
    <dgm:cxn modelId="{32E201DA-2A3A-4C4D-8BEA-18BA1325518F}" type="presParOf" srcId="{A73E5D04-37D0-4E0C-B812-40C925884B66}" destId="{0FA3125C-C554-462F-A98E-9A2516564CDC}" srcOrd="1" destOrd="0" presId="urn:microsoft.com/office/officeart/2005/8/layout/default"/>
    <dgm:cxn modelId="{A008297E-9FD6-45A4-B874-6DACB96A3D17}" type="presParOf" srcId="{A73E5D04-37D0-4E0C-B812-40C925884B66}" destId="{01E21C20-E1B6-44B4-8A3F-B7F32FE6B2D3}" srcOrd="2" destOrd="0" presId="urn:microsoft.com/office/officeart/2005/8/layout/default"/>
    <dgm:cxn modelId="{2DF6D083-479A-453B-A8C5-E8BEC12A463B}" type="presParOf" srcId="{A73E5D04-37D0-4E0C-B812-40C925884B66}" destId="{5DAB94D2-4464-42E4-B994-5A5C874598D8}" srcOrd="3" destOrd="0" presId="urn:microsoft.com/office/officeart/2005/8/layout/default"/>
    <dgm:cxn modelId="{6B8218A1-7E61-493F-8422-43D142B282F3}" type="presParOf" srcId="{A73E5D04-37D0-4E0C-B812-40C925884B66}" destId="{18F7C37E-7BFA-45CB-9FE1-AC06CB79F0D4}" srcOrd="4" destOrd="0" presId="urn:microsoft.com/office/officeart/2005/8/layout/default"/>
    <dgm:cxn modelId="{99936AD7-5C84-4841-B28D-D4EA6A2AD858}" type="presParOf" srcId="{A73E5D04-37D0-4E0C-B812-40C925884B66}" destId="{95A196C8-D382-44FB-8DDC-03981F9F183E}" srcOrd="5" destOrd="0" presId="urn:microsoft.com/office/officeart/2005/8/layout/default"/>
    <dgm:cxn modelId="{2412B3C0-D03D-4A85-A4F1-8B64D3AB102A}" type="presParOf" srcId="{A73E5D04-37D0-4E0C-B812-40C925884B66}" destId="{DB22F9EE-6E81-44AB-A742-676CEE78B093}" srcOrd="6" destOrd="0" presId="urn:microsoft.com/office/officeart/2005/8/layout/default"/>
    <dgm:cxn modelId="{11ADF4C2-215E-4956-970D-2CF366BE8918}" type="presParOf" srcId="{A73E5D04-37D0-4E0C-B812-40C925884B66}" destId="{ADC08A24-7293-4409-B9A8-D454930CCC6E}" srcOrd="7" destOrd="0" presId="urn:microsoft.com/office/officeart/2005/8/layout/default"/>
    <dgm:cxn modelId="{F2C10518-F558-452B-B85B-AA7CE7373020}" type="presParOf" srcId="{A73E5D04-37D0-4E0C-B812-40C925884B66}" destId="{2FCF2326-5678-4315-94E0-487B81ECBA56}" srcOrd="8" destOrd="0" presId="urn:microsoft.com/office/officeart/2005/8/layout/default"/>
    <dgm:cxn modelId="{83AC97D7-D01A-473B-94E7-B01DCA8A48A8}" type="presParOf" srcId="{A73E5D04-37D0-4E0C-B812-40C925884B66}" destId="{D0A94C2A-7658-4677-9EF4-0DBACE5BEE17}" srcOrd="9" destOrd="0" presId="urn:microsoft.com/office/officeart/2005/8/layout/default"/>
    <dgm:cxn modelId="{252C2812-2C37-47FA-B368-56C9F6877417}" type="presParOf" srcId="{A73E5D04-37D0-4E0C-B812-40C925884B66}" destId="{30BE4C16-9737-4305-8EAD-EA33DB1B16D8}" srcOrd="10" destOrd="0" presId="urn:microsoft.com/office/officeart/2005/8/layout/default"/>
    <dgm:cxn modelId="{275A97ED-22CD-4CF5-89EC-D39D458DF9DE}" type="presParOf" srcId="{A73E5D04-37D0-4E0C-B812-40C925884B66}" destId="{1CD0F71D-5D64-46CB-85FE-6FEACC41F4A7}" srcOrd="11" destOrd="0" presId="urn:microsoft.com/office/officeart/2005/8/layout/default"/>
    <dgm:cxn modelId="{B142FB71-BC0F-4141-90AE-0828F4782C4C}" type="presParOf" srcId="{A73E5D04-37D0-4E0C-B812-40C925884B66}" destId="{0BBF6800-6EAF-496A-B009-8B5512233E7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6F8B43-6EB5-44BF-B722-DFF94DD1981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D269E2-7A5F-41AD-9A70-DBC6F4B201F8}">
      <dgm:prSet/>
      <dgm:spPr/>
      <dgm:t>
        <a:bodyPr/>
        <a:lstStyle/>
        <a:p>
          <a:r>
            <a:rPr lang="en-US" dirty="0"/>
            <a:t>Insulin and oral anti-diabetic agents may require dose adjustment given reduced clearance and risk of hypoglycemia </a:t>
          </a:r>
        </a:p>
      </dgm:t>
    </dgm:pt>
    <dgm:pt modelId="{37C1192E-83FD-4A17-A4C6-9E4FD3039A7E}" type="parTrans" cxnId="{EC4684D5-3E59-43DF-94C4-FA10B5EFEF5E}">
      <dgm:prSet/>
      <dgm:spPr/>
      <dgm:t>
        <a:bodyPr/>
        <a:lstStyle/>
        <a:p>
          <a:endParaRPr lang="en-US"/>
        </a:p>
      </dgm:t>
    </dgm:pt>
    <dgm:pt modelId="{CE0197ED-C33C-466E-B131-F2C8A2413B49}" type="sibTrans" cxnId="{EC4684D5-3E59-43DF-94C4-FA10B5EFEF5E}">
      <dgm:prSet/>
      <dgm:spPr/>
      <dgm:t>
        <a:bodyPr/>
        <a:lstStyle/>
        <a:p>
          <a:endParaRPr lang="en-US"/>
        </a:p>
      </dgm:t>
    </dgm:pt>
    <dgm:pt modelId="{C2B28525-A50D-40A2-A5F1-BA1B6B1D4A7F}">
      <dgm:prSet/>
      <dgm:spPr/>
      <dgm:t>
        <a:bodyPr/>
        <a:lstStyle/>
        <a:p>
          <a:r>
            <a:rPr lang="en-US" dirty="0"/>
            <a:t>See specific package insert labeling depending on medication and indication</a:t>
          </a:r>
        </a:p>
      </dgm:t>
    </dgm:pt>
    <dgm:pt modelId="{C2CF2B76-FCE8-472F-B446-F314877C27BF}" type="parTrans" cxnId="{D6CDF9A3-C050-44E8-BBE6-E65506A239AE}">
      <dgm:prSet/>
      <dgm:spPr/>
      <dgm:t>
        <a:bodyPr/>
        <a:lstStyle/>
        <a:p>
          <a:endParaRPr lang="en-US"/>
        </a:p>
      </dgm:t>
    </dgm:pt>
    <dgm:pt modelId="{D50B650C-62D3-44F5-A210-FF018E9FA377}" type="sibTrans" cxnId="{D6CDF9A3-C050-44E8-BBE6-E65506A239AE}">
      <dgm:prSet/>
      <dgm:spPr/>
      <dgm:t>
        <a:bodyPr/>
        <a:lstStyle/>
        <a:p>
          <a:endParaRPr lang="en-US"/>
        </a:p>
      </dgm:t>
    </dgm:pt>
    <dgm:pt modelId="{C58F57C9-BA5A-49C0-9E9E-55F402BE2E26}">
      <dgm:prSet/>
      <dgm:spPr/>
      <dgm:t>
        <a:bodyPr/>
        <a:lstStyle/>
        <a:p>
          <a:r>
            <a:rPr lang="en-US" dirty="0"/>
            <a:t>Sulfonylureas (i.e., glipizide) </a:t>
          </a:r>
        </a:p>
      </dgm:t>
    </dgm:pt>
    <dgm:pt modelId="{D5CD36BF-97E5-4C0A-BD2F-BECAA8C10660}" type="parTrans" cxnId="{67AA32A1-5D4D-442F-A2D1-453D088418DE}">
      <dgm:prSet/>
      <dgm:spPr/>
      <dgm:t>
        <a:bodyPr/>
        <a:lstStyle/>
        <a:p>
          <a:endParaRPr lang="en-US"/>
        </a:p>
      </dgm:t>
    </dgm:pt>
    <dgm:pt modelId="{AE751C4B-4EF4-4CB2-A7F3-424794587AE3}" type="sibTrans" cxnId="{67AA32A1-5D4D-442F-A2D1-453D088418DE}">
      <dgm:prSet/>
      <dgm:spPr/>
      <dgm:t>
        <a:bodyPr/>
        <a:lstStyle/>
        <a:p>
          <a:endParaRPr lang="en-US"/>
        </a:p>
      </dgm:t>
    </dgm:pt>
    <dgm:pt modelId="{87C79897-06CB-46F6-87C8-3FCAB2A2F3B6}">
      <dgm:prSet/>
      <dgm:spPr/>
      <dgm:t>
        <a:bodyPr/>
        <a:lstStyle/>
        <a:p>
          <a:r>
            <a:rPr lang="en-US" dirty="0"/>
            <a:t>Special attention should be given to insulin dose adjustments given risk of hypoglycemia </a:t>
          </a:r>
        </a:p>
      </dgm:t>
    </dgm:pt>
    <dgm:pt modelId="{A45F796B-2BA4-47EB-90F3-E8FED34677F3}" type="parTrans" cxnId="{09824610-CE3B-41D2-AF6B-8B6C57E351CC}">
      <dgm:prSet/>
      <dgm:spPr/>
      <dgm:t>
        <a:bodyPr/>
        <a:lstStyle/>
        <a:p>
          <a:endParaRPr lang="en-US"/>
        </a:p>
      </dgm:t>
    </dgm:pt>
    <dgm:pt modelId="{12BFB425-0083-43EC-B388-B90452114B80}" type="sibTrans" cxnId="{09824610-CE3B-41D2-AF6B-8B6C57E351CC}">
      <dgm:prSet/>
      <dgm:spPr/>
      <dgm:t>
        <a:bodyPr/>
        <a:lstStyle/>
        <a:p>
          <a:endParaRPr lang="en-US"/>
        </a:p>
      </dgm:t>
    </dgm:pt>
    <dgm:pt modelId="{E56FBAB6-91B1-4BDF-8CE6-AE8ADFDD47F3}">
      <dgm:prSet/>
      <dgm:spPr/>
      <dgm:t>
        <a:bodyPr/>
        <a:lstStyle/>
        <a:p>
          <a:r>
            <a:rPr lang="en-US" dirty="0"/>
            <a:t>DPP-4i (i.e., sitagliptin) </a:t>
          </a:r>
        </a:p>
      </dgm:t>
    </dgm:pt>
    <dgm:pt modelId="{740C9683-4596-49F6-836B-903F2BA9A6A0}" type="sibTrans" cxnId="{73E3EF30-B65D-4D43-801D-BBB400C85E74}">
      <dgm:prSet/>
      <dgm:spPr/>
      <dgm:t>
        <a:bodyPr/>
        <a:lstStyle/>
        <a:p>
          <a:endParaRPr lang="en-US"/>
        </a:p>
      </dgm:t>
    </dgm:pt>
    <dgm:pt modelId="{DAA33DDB-3667-4D7C-B772-56B764806C04}" type="parTrans" cxnId="{73E3EF30-B65D-4D43-801D-BBB400C85E74}">
      <dgm:prSet/>
      <dgm:spPr/>
      <dgm:t>
        <a:bodyPr/>
        <a:lstStyle/>
        <a:p>
          <a:endParaRPr lang="en-US"/>
        </a:p>
      </dgm:t>
    </dgm:pt>
    <dgm:pt modelId="{DFBB9BF7-F7CA-42D4-8BFC-8241D1CED78E}">
      <dgm:prSet/>
      <dgm:spPr/>
      <dgm:t>
        <a:bodyPr/>
        <a:lstStyle/>
        <a:p>
          <a:r>
            <a:rPr lang="en-US" dirty="0"/>
            <a:t>SGLT2i (i.e., empagliflozin)</a:t>
          </a:r>
        </a:p>
      </dgm:t>
    </dgm:pt>
    <dgm:pt modelId="{DEBAA2CE-C5B9-4A94-A9ED-90053E357099}" type="sibTrans" cxnId="{813EAB10-2E8E-4824-9C9C-1AC05FC7EE15}">
      <dgm:prSet/>
      <dgm:spPr/>
      <dgm:t>
        <a:bodyPr/>
        <a:lstStyle/>
        <a:p>
          <a:endParaRPr lang="en-US"/>
        </a:p>
      </dgm:t>
    </dgm:pt>
    <dgm:pt modelId="{BCD4AFED-22B4-4363-805D-C35F67F9663A}" type="parTrans" cxnId="{813EAB10-2E8E-4824-9C9C-1AC05FC7EE15}">
      <dgm:prSet/>
      <dgm:spPr/>
      <dgm:t>
        <a:bodyPr/>
        <a:lstStyle/>
        <a:p>
          <a:endParaRPr lang="en-US"/>
        </a:p>
      </dgm:t>
    </dgm:pt>
    <dgm:pt modelId="{7910A0E2-19EC-415F-9DAC-22AC67EE7CA0}" type="pres">
      <dgm:prSet presAssocID="{9E6F8B43-6EB5-44BF-B722-DFF94DD19819}" presName="Name0" presStyleCnt="0">
        <dgm:presLayoutVars>
          <dgm:dir/>
          <dgm:animLvl val="lvl"/>
          <dgm:resizeHandles val="exact"/>
        </dgm:presLayoutVars>
      </dgm:prSet>
      <dgm:spPr/>
    </dgm:pt>
    <dgm:pt modelId="{6F47FC66-3D57-429E-B452-B0CB69121923}" type="pres">
      <dgm:prSet presAssocID="{DAD269E2-7A5F-41AD-9A70-DBC6F4B201F8}" presName="composite" presStyleCnt="0"/>
      <dgm:spPr/>
    </dgm:pt>
    <dgm:pt modelId="{A514E536-69C1-40A1-A725-81988A63E6DA}" type="pres">
      <dgm:prSet presAssocID="{DAD269E2-7A5F-41AD-9A70-DBC6F4B201F8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E698D975-5FEB-4068-AC58-BFD370A694F6}" type="pres">
      <dgm:prSet presAssocID="{DAD269E2-7A5F-41AD-9A70-DBC6F4B201F8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7381A106-A053-4BE8-BD28-47834C397D04}" type="presOf" srcId="{87C79897-06CB-46F6-87C8-3FCAB2A2F3B6}" destId="{E698D975-5FEB-4068-AC58-BFD370A694F6}" srcOrd="0" destOrd="4" presId="urn:microsoft.com/office/officeart/2005/8/layout/hList1"/>
    <dgm:cxn modelId="{09824610-CE3B-41D2-AF6B-8B6C57E351CC}" srcId="{DAD269E2-7A5F-41AD-9A70-DBC6F4B201F8}" destId="{87C79897-06CB-46F6-87C8-3FCAB2A2F3B6}" srcOrd="1" destOrd="0" parTransId="{A45F796B-2BA4-47EB-90F3-E8FED34677F3}" sibTransId="{12BFB425-0083-43EC-B388-B90452114B80}"/>
    <dgm:cxn modelId="{813EAB10-2E8E-4824-9C9C-1AC05FC7EE15}" srcId="{C2B28525-A50D-40A2-A5F1-BA1B6B1D4A7F}" destId="{DFBB9BF7-F7CA-42D4-8BFC-8241D1CED78E}" srcOrd="1" destOrd="0" parTransId="{BCD4AFED-22B4-4363-805D-C35F67F9663A}" sibTransId="{DEBAA2CE-C5B9-4A94-A9ED-90053E357099}"/>
    <dgm:cxn modelId="{73E3EF30-B65D-4D43-801D-BBB400C85E74}" srcId="{C2B28525-A50D-40A2-A5F1-BA1B6B1D4A7F}" destId="{E56FBAB6-91B1-4BDF-8CE6-AE8ADFDD47F3}" srcOrd="2" destOrd="0" parTransId="{DAA33DDB-3667-4D7C-B772-56B764806C04}" sibTransId="{740C9683-4596-49F6-836B-903F2BA9A6A0}"/>
    <dgm:cxn modelId="{04D8273F-697D-44C0-A9BF-7BB77CF79F2F}" type="presOf" srcId="{DAD269E2-7A5F-41AD-9A70-DBC6F4B201F8}" destId="{A514E536-69C1-40A1-A725-81988A63E6DA}" srcOrd="0" destOrd="0" presId="urn:microsoft.com/office/officeart/2005/8/layout/hList1"/>
    <dgm:cxn modelId="{BF7E1843-4F35-436B-84A8-83F72910AC6E}" type="presOf" srcId="{9E6F8B43-6EB5-44BF-B722-DFF94DD19819}" destId="{7910A0E2-19EC-415F-9DAC-22AC67EE7CA0}" srcOrd="0" destOrd="0" presId="urn:microsoft.com/office/officeart/2005/8/layout/hList1"/>
    <dgm:cxn modelId="{DB0AF066-D79E-464B-A744-8BC1F7457D62}" type="presOf" srcId="{E56FBAB6-91B1-4BDF-8CE6-AE8ADFDD47F3}" destId="{E698D975-5FEB-4068-AC58-BFD370A694F6}" srcOrd="0" destOrd="3" presId="urn:microsoft.com/office/officeart/2005/8/layout/hList1"/>
    <dgm:cxn modelId="{67AA32A1-5D4D-442F-A2D1-453D088418DE}" srcId="{C2B28525-A50D-40A2-A5F1-BA1B6B1D4A7F}" destId="{C58F57C9-BA5A-49C0-9E9E-55F402BE2E26}" srcOrd="0" destOrd="0" parTransId="{D5CD36BF-97E5-4C0A-BD2F-BECAA8C10660}" sibTransId="{AE751C4B-4EF4-4CB2-A7F3-424794587AE3}"/>
    <dgm:cxn modelId="{D6CDF9A3-C050-44E8-BBE6-E65506A239AE}" srcId="{DAD269E2-7A5F-41AD-9A70-DBC6F4B201F8}" destId="{C2B28525-A50D-40A2-A5F1-BA1B6B1D4A7F}" srcOrd="0" destOrd="0" parTransId="{C2CF2B76-FCE8-472F-B446-F314877C27BF}" sibTransId="{D50B650C-62D3-44F5-A210-FF018E9FA377}"/>
    <dgm:cxn modelId="{4CC37CB1-77BC-4181-8D8B-C2FD663C6585}" type="presOf" srcId="{C2B28525-A50D-40A2-A5F1-BA1B6B1D4A7F}" destId="{E698D975-5FEB-4068-AC58-BFD370A694F6}" srcOrd="0" destOrd="0" presId="urn:microsoft.com/office/officeart/2005/8/layout/hList1"/>
    <dgm:cxn modelId="{8D0E00C4-0AE3-4AC0-A754-EC11A5136CA5}" type="presOf" srcId="{DFBB9BF7-F7CA-42D4-8BFC-8241D1CED78E}" destId="{E698D975-5FEB-4068-AC58-BFD370A694F6}" srcOrd="0" destOrd="2" presId="urn:microsoft.com/office/officeart/2005/8/layout/hList1"/>
    <dgm:cxn modelId="{DC4FCACC-BD99-4FDD-8FB5-23B704BED038}" type="presOf" srcId="{C58F57C9-BA5A-49C0-9E9E-55F402BE2E26}" destId="{E698D975-5FEB-4068-AC58-BFD370A694F6}" srcOrd="0" destOrd="1" presId="urn:microsoft.com/office/officeart/2005/8/layout/hList1"/>
    <dgm:cxn modelId="{EC4684D5-3E59-43DF-94C4-FA10B5EFEF5E}" srcId="{9E6F8B43-6EB5-44BF-B722-DFF94DD19819}" destId="{DAD269E2-7A5F-41AD-9A70-DBC6F4B201F8}" srcOrd="0" destOrd="0" parTransId="{37C1192E-83FD-4A17-A4C6-9E4FD3039A7E}" sibTransId="{CE0197ED-C33C-466E-B131-F2C8A2413B49}"/>
    <dgm:cxn modelId="{F1A95130-257E-4E42-BAC4-CED8E48D12B8}" type="presParOf" srcId="{7910A0E2-19EC-415F-9DAC-22AC67EE7CA0}" destId="{6F47FC66-3D57-429E-B452-B0CB69121923}" srcOrd="0" destOrd="0" presId="urn:microsoft.com/office/officeart/2005/8/layout/hList1"/>
    <dgm:cxn modelId="{8D326C44-9793-4EFD-8375-E59922C0201D}" type="presParOf" srcId="{6F47FC66-3D57-429E-B452-B0CB69121923}" destId="{A514E536-69C1-40A1-A725-81988A63E6DA}" srcOrd="0" destOrd="0" presId="urn:microsoft.com/office/officeart/2005/8/layout/hList1"/>
    <dgm:cxn modelId="{B2453577-AD7C-4E97-B5AA-92B6D502CB84}" type="presParOf" srcId="{6F47FC66-3D57-429E-B452-B0CB69121923}" destId="{E698D975-5FEB-4068-AC58-BFD370A694F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57F41FC-35F2-4563-8A71-2AC49E0480A2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9A84FAA5-EDEF-477F-BF93-A4AED0E11B7E}">
      <dgm:prSet phldrT="[Text]"/>
      <dgm:spPr/>
      <dgm:t>
        <a:bodyPr/>
        <a:lstStyle/>
        <a:p>
          <a:r>
            <a:rPr lang="en-US" dirty="0"/>
            <a:t>Diabetes</a:t>
          </a:r>
        </a:p>
      </dgm:t>
    </dgm:pt>
    <dgm:pt modelId="{B3D5E5EE-9177-44A9-B067-AB284622C888}" type="parTrans" cxnId="{983F5B3F-005F-461A-9EB4-AF7BDC9F4004}">
      <dgm:prSet/>
      <dgm:spPr/>
      <dgm:t>
        <a:bodyPr/>
        <a:lstStyle/>
        <a:p>
          <a:endParaRPr lang="en-US"/>
        </a:p>
      </dgm:t>
    </dgm:pt>
    <dgm:pt modelId="{550ED4D9-495E-4D48-8D1A-D1606EFEAF7D}" type="sibTrans" cxnId="{983F5B3F-005F-461A-9EB4-AF7BDC9F4004}">
      <dgm:prSet/>
      <dgm:spPr/>
      <dgm:t>
        <a:bodyPr/>
        <a:lstStyle/>
        <a:p>
          <a:endParaRPr lang="en-US"/>
        </a:p>
      </dgm:t>
    </dgm:pt>
    <dgm:pt modelId="{B9B3856D-7E58-47B2-B4F5-15CE6DFE4625}">
      <dgm:prSet phldrT="[Text]"/>
      <dgm:spPr/>
      <dgm:t>
        <a:bodyPr/>
        <a:lstStyle/>
        <a:p>
          <a:r>
            <a:rPr lang="en-US" dirty="0"/>
            <a:t>Cardiovascular Disease/Heart Failure </a:t>
          </a:r>
        </a:p>
      </dgm:t>
    </dgm:pt>
    <dgm:pt modelId="{4F96897F-A77E-44A1-9C72-51EFB21E42BA}" type="parTrans" cxnId="{8A12AEAB-C3EA-43FE-B8CE-0ECAC05E6B6D}">
      <dgm:prSet/>
      <dgm:spPr/>
      <dgm:t>
        <a:bodyPr/>
        <a:lstStyle/>
        <a:p>
          <a:endParaRPr lang="en-US"/>
        </a:p>
      </dgm:t>
    </dgm:pt>
    <dgm:pt modelId="{25EB07B9-D1EA-4099-A17F-80EFF63AFA7F}" type="sibTrans" cxnId="{8A12AEAB-C3EA-43FE-B8CE-0ECAC05E6B6D}">
      <dgm:prSet/>
      <dgm:spPr/>
      <dgm:t>
        <a:bodyPr/>
        <a:lstStyle/>
        <a:p>
          <a:endParaRPr lang="en-US"/>
        </a:p>
      </dgm:t>
    </dgm:pt>
    <dgm:pt modelId="{27E61342-B9DC-4867-8DB2-2BE0121133F3}">
      <dgm:prSet phldrT="[Text]"/>
      <dgm:spPr/>
      <dgm:t>
        <a:bodyPr/>
        <a:lstStyle/>
        <a:p>
          <a:r>
            <a:rPr lang="en-US" dirty="0"/>
            <a:t>Chronic Kidney Disease</a:t>
          </a:r>
        </a:p>
      </dgm:t>
    </dgm:pt>
    <dgm:pt modelId="{C02F63B4-6F6D-4684-91B6-040E2DAC7727}" type="parTrans" cxnId="{09F89855-73A4-40F0-9B39-F481869C24D6}">
      <dgm:prSet/>
      <dgm:spPr/>
      <dgm:t>
        <a:bodyPr/>
        <a:lstStyle/>
        <a:p>
          <a:endParaRPr lang="en-US"/>
        </a:p>
      </dgm:t>
    </dgm:pt>
    <dgm:pt modelId="{3AB77C45-0541-4223-8D78-D31FC9AAA35E}" type="sibTrans" cxnId="{09F89855-73A4-40F0-9B39-F481869C24D6}">
      <dgm:prSet/>
      <dgm:spPr/>
      <dgm:t>
        <a:bodyPr/>
        <a:lstStyle/>
        <a:p>
          <a:endParaRPr lang="en-US"/>
        </a:p>
      </dgm:t>
    </dgm:pt>
    <dgm:pt modelId="{A1A117E1-C1E5-4ED4-8CD2-F64F7525FD80}" type="pres">
      <dgm:prSet presAssocID="{A57F41FC-35F2-4563-8A71-2AC49E0480A2}" presName="compositeShape" presStyleCnt="0">
        <dgm:presLayoutVars>
          <dgm:chMax val="7"/>
          <dgm:dir/>
          <dgm:resizeHandles val="exact"/>
        </dgm:presLayoutVars>
      </dgm:prSet>
      <dgm:spPr/>
    </dgm:pt>
    <dgm:pt modelId="{44BD0DBA-EADB-4D15-8A17-D10AAF8B06EB}" type="pres">
      <dgm:prSet presAssocID="{9A84FAA5-EDEF-477F-BF93-A4AED0E11B7E}" presName="circ1" presStyleLbl="vennNode1" presStyleIdx="0" presStyleCnt="3"/>
      <dgm:spPr/>
    </dgm:pt>
    <dgm:pt modelId="{6177C704-E085-4CB0-BA8B-8C5E0C0F3EC7}" type="pres">
      <dgm:prSet presAssocID="{9A84FAA5-EDEF-477F-BF93-A4AED0E11B7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D95F4AB-E404-4C86-9BB1-4601E5075FA1}" type="pres">
      <dgm:prSet presAssocID="{B9B3856D-7E58-47B2-B4F5-15CE6DFE4625}" presName="circ2" presStyleLbl="vennNode1" presStyleIdx="1" presStyleCnt="3"/>
      <dgm:spPr/>
    </dgm:pt>
    <dgm:pt modelId="{DB4B5F02-AE24-4138-A5F7-18FC1BED8464}" type="pres">
      <dgm:prSet presAssocID="{B9B3856D-7E58-47B2-B4F5-15CE6DFE462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7BC3976-F929-458F-81F2-F6AC854D04CB}" type="pres">
      <dgm:prSet presAssocID="{27E61342-B9DC-4867-8DB2-2BE0121133F3}" presName="circ3" presStyleLbl="vennNode1" presStyleIdx="2" presStyleCnt="3"/>
      <dgm:spPr/>
    </dgm:pt>
    <dgm:pt modelId="{4397991B-E16C-4A74-9297-E9DBBF838A05}" type="pres">
      <dgm:prSet presAssocID="{27E61342-B9DC-4867-8DB2-2BE0121133F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C66C20D-F3E6-4FF0-93CF-F08287EAC22C}" type="presOf" srcId="{B9B3856D-7E58-47B2-B4F5-15CE6DFE4625}" destId="{DB4B5F02-AE24-4138-A5F7-18FC1BED8464}" srcOrd="1" destOrd="0" presId="urn:microsoft.com/office/officeart/2005/8/layout/venn1"/>
    <dgm:cxn modelId="{1BF1FC2C-ED52-411C-9DBD-4E0CA3997A94}" type="presOf" srcId="{9A84FAA5-EDEF-477F-BF93-A4AED0E11B7E}" destId="{44BD0DBA-EADB-4D15-8A17-D10AAF8B06EB}" srcOrd="0" destOrd="0" presId="urn:microsoft.com/office/officeart/2005/8/layout/venn1"/>
    <dgm:cxn modelId="{983F5B3F-005F-461A-9EB4-AF7BDC9F4004}" srcId="{A57F41FC-35F2-4563-8A71-2AC49E0480A2}" destId="{9A84FAA5-EDEF-477F-BF93-A4AED0E11B7E}" srcOrd="0" destOrd="0" parTransId="{B3D5E5EE-9177-44A9-B067-AB284622C888}" sibTransId="{550ED4D9-495E-4D48-8D1A-D1606EFEAF7D}"/>
    <dgm:cxn modelId="{24C12C60-04BE-463E-8360-82F9B6F16480}" type="presOf" srcId="{A57F41FC-35F2-4563-8A71-2AC49E0480A2}" destId="{A1A117E1-C1E5-4ED4-8CD2-F64F7525FD80}" srcOrd="0" destOrd="0" presId="urn:microsoft.com/office/officeart/2005/8/layout/venn1"/>
    <dgm:cxn modelId="{0E76E547-9325-4A88-BACA-901091D9E2A7}" type="presOf" srcId="{27E61342-B9DC-4867-8DB2-2BE0121133F3}" destId="{4397991B-E16C-4A74-9297-E9DBBF838A05}" srcOrd="1" destOrd="0" presId="urn:microsoft.com/office/officeart/2005/8/layout/venn1"/>
    <dgm:cxn modelId="{09F89855-73A4-40F0-9B39-F481869C24D6}" srcId="{A57F41FC-35F2-4563-8A71-2AC49E0480A2}" destId="{27E61342-B9DC-4867-8DB2-2BE0121133F3}" srcOrd="2" destOrd="0" parTransId="{C02F63B4-6F6D-4684-91B6-040E2DAC7727}" sibTransId="{3AB77C45-0541-4223-8D78-D31FC9AAA35E}"/>
    <dgm:cxn modelId="{16B1097A-2606-4CC8-B6DD-D15EA7AAE873}" type="presOf" srcId="{27E61342-B9DC-4867-8DB2-2BE0121133F3}" destId="{17BC3976-F929-458F-81F2-F6AC854D04CB}" srcOrd="0" destOrd="0" presId="urn:microsoft.com/office/officeart/2005/8/layout/venn1"/>
    <dgm:cxn modelId="{55DF9999-698A-4928-A4D9-1B5EBB6C7A64}" type="presOf" srcId="{B9B3856D-7E58-47B2-B4F5-15CE6DFE4625}" destId="{9D95F4AB-E404-4C86-9BB1-4601E5075FA1}" srcOrd="0" destOrd="0" presId="urn:microsoft.com/office/officeart/2005/8/layout/venn1"/>
    <dgm:cxn modelId="{8A12AEAB-C3EA-43FE-B8CE-0ECAC05E6B6D}" srcId="{A57F41FC-35F2-4563-8A71-2AC49E0480A2}" destId="{B9B3856D-7E58-47B2-B4F5-15CE6DFE4625}" srcOrd="1" destOrd="0" parTransId="{4F96897F-A77E-44A1-9C72-51EFB21E42BA}" sibTransId="{25EB07B9-D1EA-4099-A17F-80EFF63AFA7F}"/>
    <dgm:cxn modelId="{455E3FDB-B455-49C7-8FC7-8B76B2D458E3}" type="presOf" srcId="{9A84FAA5-EDEF-477F-BF93-A4AED0E11B7E}" destId="{6177C704-E085-4CB0-BA8B-8C5E0C0F3EC7}" srcOrd="1" destOrd="0" presId="urn:microsoft.com/office/officeart/2005/8/layout/venn1"/>
    <dgm:cxn modelId="{DAA3559A-2C90-4D94-ABC0-07FB60AF553C}" type="presParOf" srcId="{A1A117E1-C1E5-4ED4-8CD2-F64F7525FD80}" destId="{44BD0DBA-EADB-4D15-8A17-D10AAF8B06EB}" srcOrd="0" destOrd="0" presId="urn:microsoft.com/office/officeart/2005/8/layout/venn1"/>
    <dgm:cxn modelId="{C972BF19-9071-43F5-8C83-379307441839}" type="presParOf" srcId="{A1A117E1-C1E5-4ED4-8CD2-F64F7525FD80}" destId="{6177C704-E085-4CB0-BA8B-8C5E0C0F3EC7}" srcOrd="1" destOrd="0" presId="urn:microsoft.com/office/officeart/2005/8/layout/venn1"/>
    <dgm:cxn modelId="{5C1399ED-E47E-4B24-8632-C4CE5CB1552E}" type="presParOf" srcId="{A1A117E1-C1E5-4ED4-8CD2-F64F7525FD80}" destId="{9D95F4AB-E404-4C86-9BB1-4601E5075FA1}" srcOrd="2" destOrd="0" presId="urn:microsoft.com/office/officeart/2005/8/layout/venn1"/>
    <dgm:cxn modelId="{9440D064-C752-4E92-9A14-C8BA1271B811}" type="presParOf" srcId="{A1A117E1-C1E5-4ED4-8CD2-F64F7525FD80}" destId="{DB4B5F02-AE24-4138-A5F7-18FC1BED8464}" srcOrd="3" destOrd="0" presId="urn:microsoft.com/office/officeart/2005/8/layout/venn1"/>
    <dgm:cxn modelId="{1C3A209A-F529-44B8-BC9E-8C8B21C28E2E}" type="presParOf" srcId="{A1A117E1-C1E5-4ED4-8CD2-F64F7525FD80}" destId="{17BC3976-F929-458F-81F2-F6AC854D04CB}" srcOrd="4" destOrd="0" presId="urn:microsoft.com/office/officeart/2005/8/layout/venn1"/>
    <dgm:cxn modelId="{A43B8B5F-BBBA-4B43-9FA9-408C28CFEF67}" type="presParOf" srcId="{A1A117E1-C1E5-4ED4-8CD2-F64F7525FD80}" destId="{4397991B-E16C-4A74-9297-E9DBBF838A0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E527CD0-071E-425D-A54F-F8624DC6DADA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B429FF9-3F60-4688-8F26-34B9EA9AA508}">
      <dgm:prSet/>
      <dgm:spPr/>
      <dgm:t>
        <a:bodyPr/>
        <a:lstStyle/>
        <a:p>
          <a:r>
            <a:rPr lang="en-US" b="0" i="0" dirty="0"/>
            <a:t>Dependent on indication, always double check dose prior to prescribing</a:t>
          </a:r>
          <a:endParaRPr lang="en-US" dirty="0"/>
        </a:p>
      </dgm:t>
    </dgm:pt>
    <dgm:pt modelId="{A8CC84D1-80A3-4333-845F-84BF9EFEEA76}" type="parTrans" cxnId="{B236423B-A008-4CB3-B5A1-8A93FD43A7D9}">
      <dgm:prSet/>
      <dgm:spPr/>
      <dgm:t>
        <a:bodyPr/>
        <a:lstStyle/>
        <a:p>
          <a:endParaRPr lang="en-US"/>
        </a:p>
      </dgm:t>
    </dgm:pt>
    <dgm:pt modelId="{F64085FB-54D1-489D-88B9-7542E351E537}" type="sibTrans" cxnId="{B236423B-A008-4CB3-B5A1-8A93FD43A7D9}">
      <dgm:prSet/>
      <dgm:spPr/>
      <dgm:t>
        <a:bodyPr/>
        <a:lstStyle/>
        <a:p>
          <a:endParaRPr lang="en-US"/>
        </a:p>
      </dgm:t>
    </dgm:pt>
    <dgm:pt modelId="{78454707-93C4-410F-B951-93090142DA37}">
      <dgm:prSet/>
      <dgm:spPr/>
      <dgm:t>
        <a:bodyPr/>
        <a:lstStyle/>
        <a:p>
          <a:r>
            <a:rPr lang="en-US" b="0" i="0" dirty="0"/>
            <a:t>Avoid prescribing in patients who are prone to dehydration</a:t>
          </a:r>
          <a:endParaRPr lang="en-US" dirty="0"/>
        </a:p>
      </dgm:t>
    </dgm:pt>
    <dgm:pt modelId="{BE3834DD-307F-4FFB-8B26-2C5841A471A0}" type="parTrans" cxnId="{BF8C0399-AEB7-4BE9-B54D-3FFD1F736766}">
      <dgm:prSet/>
      <dgm:spPr/>
      <dgm:t>
        <a:bodyPr/>
        <a:lstStyle/>
        <a:p>
          <a:endParaRPr lang="en-US"/>
        </a:p>
      </dgm:t>
    </dgm:pt>
    <dgm:pt modelId="{36953441-5D3A-46F9-843C-477059FC9A8A}" type="sibTrans" cxnId="{BF8C0399-AEB7-4BE9-B54D-3FFD1F736766}">
      <dgm:prSet/>
      <dgm:spPr/>
      <dgm:t>
        <a:bodyPr/>
        <a:lstStyle/>
        <a:p>
          <a:endParaRPr lang="en-US"/>
        </a:p>
      </dgm:t>
    </dgm:pt>
    <dgm:pt modelId="{5EB69C66-0136-4299-A8F8-9E309F6AAF8A}">
      <dgm:prSet/>
      <dgm:spPr/>
      <dgm:t>
        <a:bodyPr/>
        <a:lstStyle/>
        <a:p>
          <a:r>
            <a:rPr lang="en-US" b="0" i="0" dirty="0"/>
            <a:t>Consider reductions in diuretic dosing given the </a:t>
          </a:r>
          <a:r>
            <a:rPr lang="en-US" b="0" i="0" dirty="0" err="1"/>
            <a:t>glycosuric</a:t>
          </a:r>
          <a:r>
            <a:rPr lang="en-US" b="0" i="0" dirty="0"/>
            <a:t> effects</a:t>
          </a:r>
          <a:endParaRPr lang="en-US" dirty="0"/>
        </a:p>
      </dgm:t>
    </dgm:pt>
    <dgm:pt modelId="{1458F388-6628-4ACB-9CA7-AD31086F4C31}" type="parTrans" cxnId="{59CB11F6-E695-496A-B3B3-FDA5088527E4}">
      <dgm:prSet/>
      <dgm:spPr/>
      <dgm:t>
        <a:bodyPr/>
        <a:lstStyle/>
        <a:p>
          <a:endParaRPr lang="en-US"/>
        </a:p>
      </dgm:t>
    </dgm:pt>
    <dgm:pt modelId="{4179191F-A65E-4B98-AEF3-E680AEA49615}" type="sibTrans" cxnId="{59CB11F6-E695-496A-B3B3-FDA5088527E4}">
      <dgm:prSet/>
      <dgm:spPr/>
      <dgm:t>
        <a:bodyPr/>
        <a:lstStyle/>
        <a:p>
          <a:endParaRPr lang="en-US"/>
        </a:p>
      </dgm:t>
    </dgm:pt>
    <dgm:pt modelId="{AFF98537-24EF-4854-94E0-5521BC22ED78}">
      <dgm:prSet/>
      <dgm:spPr/>
      <dgm:t>
        <a:bodyPr/>
        <a:lstStyle/>
        <a:p>
          <a:r>
            <a:rPr lang="en-US" b="0" i="0"/>
            <a:t>Monitor renal function regularly </a:t>
          </a:r>
          <a:endParaRPr lang="en-US"/>
        </a:p>
      </dgm:t>
    </dgm:pt>
    <dgm:pt modelId="{8821CB2F-ADDE-4C87-9DB6-831118F1DBA3}" type="parTrans" cxnId="{EB525C11-25E5-485C-8178-FE5504598DBB}">
      <dgm:prSet/>
      <dgm:spPr/>
      <dgm:t>
        <a:bodyPr/>
        <a:lstStyle/>
        <a:p>
          <a:endParaRPr lang="en-US"/>
        </a:p>
      </dgm:t>
    </dgm:pt>
    <dgm:pt modelId="{1C57BB74-7A38-4D88-914A-502CAAE1088A}" type="sibTrans" cxnId="{EB525C11-25E5-485C-8178-FE5504598DBB}">
      <dgm:prSet/>
      <dgm:spPr/>
      <dgm:t>
        <a:bodyPr/>
        <a:lstStyle/>
        <a:p>
          <a:endParaRPr lang="en-US"/>
        </a:p>
      </dgm:t>
    </dgm:pt>
    <dgm:pt modelId="{50A37321-56AB-4557-BDBF-44E7F325CC3A}" type="pres">
      <dgm:prSet presAssocID="{EE527CD0-071E-425D-A54F-F8624DC6DADA}" presName="diagram" presStyleCnt="0">
        <dgm:presLayoutVars>
          <dgm:dir/>
          <dgm:resizeHandles val="exact"/>
        </dgm:presLayoutVars>
      </dgm:prSet>
      <dgm:spPr/>
    </dgm:pt>
    <dgm:pt modelId="{2DE3266A-005D-44A8-AED0-7BB0992EB140}" type="pres">
      <dgm:prSet presAssocID="{0B429FF9-3F60-4688-8F26-34B9EA9AA508}" presName="node" presStyleLbl="node1" presStyleIdx="0" presStyleCnt="4">
        <dgm:presLayoutVars>
          <dgm:bulletEnabled val="1"/>
        </dgm:presLayoutVars>
      </dgm:prSet>
      <dgm:spPr/>
    </dgm:pt>
    <dgm:pt modelId="{84E5EA2D-A73C-4441-A865-AB27500B5F66}" type="pres">
      <dgm:prSet presAssocID="{F64085FB-54D1-489D-88B9-7542E351E537}" presName="sibTrans" presStyleCnt="0"/>
      <dgm:spPr/>
    </dgm:pt>
    <dgm:pt modelId="{16EF5B84-6090-4C28-8BCF-C090EE1581CE}" type="pres">
      <dgm:prSet presAssocID="{78454707-93C4-410F-B951-93090142DA37}" presName="node" presStyleLbl="node1" presStyleIdx="1" presStyleCnt="4">
        <dgm:presLayoutVars>
          <dgm:bulletEnabled val="1"/>
        </dgm:presLayoutVars>
      </dgm:prSet>
      <dgm:spPr/>
    </dgm:pt>
    <dgm:pt modelId="{E575BEE8-E9F2-4157-AC50-4041A2F2D5D3}" type="pres">
      <dgm:prSet presAssocID="{36953441-5D3A-46F9-843C-477059FC9A8A}" presName="sibTrans" presStyleCnt="0"/>
      <dgm:spPr/>
    </dgm:pt>
    <dgm:pt modelId="{D1CFB531-6320-475C-A27F-018F9F7C96CE}" type="pres">
      <dgm:prSet presAssocID="{5EB69C66-0136-4299-A8F8-9E309F6AAF8A}" presName="node" presStyleLbl="node1" presStyleIdx="2" presStyleCnt="4">
        <dgm:presLayoutVars>
          <dgm:bulletEnabled val="1"/>
        </dgm:presLayoutVars>
      </dgm:prSet>
      <dgm:spPr/>
    </dgm:pt>
    <dgm:pt modelId="{865625FB-7E18-429B-80DF-BA4E54287E7A}" type="pres">
      <dgm:prSet presAssocID="{4179191F-A65E-4B98-AEF3-E680AEA49615}" presName="sibTrans" presStyleCnt="0"/>
      <dgm:spPr/>
    </dgm:pt>
    <dgm:pt modelId="{2B39BB61-7285-4B30-A727-7D32861C819C}" type="pres">
      <dgm:prSet presAssocID="{AFF98537-24EF-4854-94E0-5521BC22ED78}" presName="node" presStyleLbl="node1" presStyleIdx="3" presStyleCnt="4">
        <dgm:presLayoutVars>
          <dgm:bulletEnabled val="1"/>
        </dgm:presLayoutVars>
      </dgm:prSet>
      <dgm:spPr/>
    </dgm:pt>
  </dgm:ptLst>
  <dgm:cxnLst>
    <dgm:cxn modelId="{EB525C11-25E5-485C-8178-FE5504598DBB}" srcId="{EE527CD0-071E-425D-A54F-F8624DC6DADA}" destId="{AFF98537-24EF-4854-94E0-5521BC22ED78}" srcOrd="3" destOrd="0" parTransId="{8821CB2F-ADDE-4C87-9DB6-831118F1DBA3}" sibTransId="{1C57BB74-7A38-4D88-914A-502CAAE1088A}"/>
    <dgm:cxn modelId="{B236423B-A008-4CB3-B5A1-8A93FD43A7D9}" srcId="{EE527CD0-071E-425D-A54F-F8624DC6DADA}" destId="{0B429FF9-3F60-4688-8F26-34B9EA9AA508}" srcOrd="0" destOrd="0" parTransId="{A8CC84D1-80A3-4333-845F-84BF9EFEEA76}" sibTransId="{F64085FB-54D1-489D-88B9-7542E351E537}"/>
    <dgm:cxn modelId="{BF8C0399-AEB7-4BE9-B54D-3FFD1F736766}" srcId="{EE527CD0-071E-425D-A54F-F8624DC6DADA}" destId="{78454707-93C4-410F-B951-93090142DA37}" srcOrd="1" destOrd="0" parTransId="{BE3834DD-307F-4FFB-8B26-2C5841A471A0}" sibTransId="{36953441-5D3A-46F9-843C-477059FC9A8A}"/>
    <dgm:cxn modelId="{52E000B3-2F28-4D59-A7BE-8B66419E8F7B}" type="presOf" srcId="{AFF98537-24EF-4854-94E0-5521BC22ED78}" destId="{2B39BB61-7285-4B30-A727-7D32861C819C}" srcOrd="0" destOrd="0" presId="urn:microsoft.com/office/officeart/2005/8/layout/default"/>
    <dgm:cxn modelId="{274C42C5-4EED-450B-85F2-C62DE71307DD}" type="presOf" srcId="{78454707-93C4-410F-B951-93090142DA37}" destId="{16EF5B84-6090-4C28-8BCF-C090EE1581CE}" srcOrd="0" destOrd="0" presId="urn:microsoft.com/office/officeart/2005/8/layout/default"/>
    <dgm:cxn modelId="{DD930BD5-8DE6-43CD-9215-E03E44B9850E}" type="presOf" srcId="{EE527CD0-071E-425D-A54F-F8624DC6DADA}" destId="{50A37321-56AB-4557-BDBF-44E7F325CC3A}" srcOrd="0" destOrd="0" presId="urn:microsoft.com/office/officeart/2005/8/layout/default"/>
    <dgm:cxn modelId="{F094DAD9-0BE1-4F9B-8DB9-46FDE3F66362}" type="presOf" srcId="{0B429FF9-3F60-4688-8F26-34B9EA9AA508}" destId="{2DE3266A-005D-44A8-AED0-7BB0992EB140}" srcOrd="0" destOrd="0" presId="urn:microsoft.com/office/officeart/2005/8/layout/default"/>
    <dgm:cxn modelId="{59CB11F6-E695-496A-B3B3-FDA5088527E4}" srcId="{EE527CD0-071E-425D-A54F-F8624DC6DADA}" destId="{5EB69C66-0136-4299-A8F8-9E309F6AAF8A}" srcOrd="2" destOrd="0" parTransId="{1458F388-6628-4ACB-9CA7-AD31086F4C31}" sibTransId="{4179191F-A65E-4B98-AEF3-E680AEA49615}"/>
    <dgm:cxn modelId="{A3A883FF-8C35-43E8-B5AD-F47F863CE4B4}" type="presOf" srcId="{5EB69C66-0136-4299-A8F8-9E309F6AAF8A}" destId="{D1CFB531-6320-475C-A27F-018F9F7C96CE}" srcOrd="0" destOrd="0" presId="urn:microsoft.com/office/officeart/2005/8/layout/default"/>
    <dgm:cxn modelId="{9B838BBC-B83B-4AF3-86F8-1A3F5FC56726}" type="presParOf" srcId="{50A37321-56AB-4557-BDBF-44E7F325CC3A}" destId="{2DE3266A-005D-44A8-AED0-7BB0992EB140}" srcOrd="0" destOrd="0" presId="urn:microsoft.com/office/officeart/2005/8/layout/default"/>
    <dgm:cxn modelId="{191DD39F-F0F6-4B1D-B127-CF961EB7527F}" type="presParOf" srcId="{50A37321-56AB-4557-BDBF-44E7F325CC3A}" destId="{84E5EA2D-A73C-4441-A865-AB27500B5F66}" srcOrd="1" destOrd="0" presId="urn:microsoft.com/office/officeart/2005/8/layout/default"/>
    <dgm:cxn modelId="{06EA3752-AB72-45CD-9F25-549656D2FFD4}" type="presParOf" srcId="{50A37321-56AB-4557-BDBF-44E7F325CC3A}" destId="{16EF5B84-6090-4C28-8BCF-C090EE1581CE}" srcOrd="2" destOrd="0" presId="urn:microsoft.com/office/officeart/2005/8/layout/default"/>
    <dgm:cxn modelId="{4C08F09E-EAC3-4DED-B01B-6C2ACDA6D2A2}" type="presParOf" srcId="{50A37321-56AB-4557-BDBF-44E7F325CC3A}" destId="{E575BEE8-E9F2-4157-AC50-4041A2F2D5D3}" srcOrd="3" destOrd="0" presId="urn:microsoft.com/office/officeart/2005/8/layout/default"/>
    <dgm:cxn modelId="{B5BBFF9D-E28C-4AD0-A923-44E0A61BBA7D}" type="presParOf" srcId="{50A37321-56AB-4557-BDBF-44E7F325CC3A}" destId="{D1CFB531-6320-475C-A27F-018F9F7C96CE}" srcOrd="4" destOrd="0" presId="urn:microsoft.com/office/officeart/2005/8/layout/default"/>
    <dgm:cxn modelId="{CFF17B91-3CF6-40F3-BC4E-05B7BD050AA5}" type="presParOf" srcId="{50A37321-56AB-4557-BDBF-44E7F325CC3A}" destId="{865625FB-7E18-429B-80DF-BA4E54287E7A}" srcOrd="5" destOrd="0" presId="urn:microsoft.com/office/officeart/2005/8/layout/default"/>
    <dgm:cxn modelId="{AA08FC75-B95F-41E1-8639-B2D1FEA6DAA4}" type="presParOf" srcId="{50A37321-56AB-4557-BDBF-44E7F325CC3A}" destId="{2B39BB61-7285-4B30-A727-7D32861C819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4987C1-9ED0-41B3-A8A5-2864126372D6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6212119E-0BFF-4F6C-B8B9-3AE9A44837DA}">
      <dgm:prSet phldrT="[Text]" custT="1"/>
      <dgm:spPr/>
      <dgm:t>
        <a:bodyPr/>
        <a:lstStyle/>
        <a:p>
          <a:r>
            <a:rPr lang="en-US" sz="3700" dirty="0"/>
            <a:t>Diabetes</a:t>
          </a:r>
        </a:p>
      </dgm:t>
    </dgm:pt>
    <dgm:pt modelId="{E2B8F743-8D32-4CBE-A761-30120C5C47B5}" type="parTrans" cxnId="{88B5BE51-FD8E-4CEF-8BDD-FEF378F20CEA}">
      <dgm:prSet/>
      <dgm:spPr/>
      <dgm:t>
        <a:bodyPr/>
        <a:lstStyle/>
        <a:p>
          <a:endParaRPr lang="en-US"/>
        </a:p>
      </dgm:t>
    </dgm:pt>
    <dgm:pt modelId="{7B63D2A3-418F-4A98-A569-0EC09A8922E0}" type="sibTrans" cxnId="{88B5BE51-FD8E-4CEF-8BDD-FEF378F20CEA}">
      <dgm:prSet/>
      <dgm:spPr/>
      <dgm:t>
        <a:bodyPr/>
        <a:lstStyle/>
        <a:p>
          <a:endParaRPr lang="en-US"/>
        </a:p>
      </dgm:t>
    </dgm:pt>
    <dgm:pt modelId="{3F6EFB81-8F7F-4798-A8BD-53AC4F1792CA}" type="pres">
      <dgm:prSet presAssocID="{604987C1-9ED0-41B3-A8A5-2864126372D6}" presName="Name0" presStyleCnt="0">
        <dgm:presLayoutVars>
          <dgm:resizeHandles/>
        </dgm:presLayoutVars>
      </dgm:prSet>
      <dgm:spPr/>
    </dgm:pt>
    <dgm:pt modelId="{59CDC064-AE7A-43F8-A8D4-0B057384BE57}" type="pres">
      <dgm:prSet presAssocID="{6212119E-0BFF-4F6C-B8B9-3AE9A44837DA}" presName="text" presStyleLbl="node1" presStyleIdx="0" presStyleCnt="1" custScaleX="145143">
        <dgm:presLayoutVars>
          <dgm:bulletEnabled val="1"/>
        </dgm:presLayoutVars>
      </dgm:prSet>
      <dgm:spPr/>
    </dgm:pt>
  </dgm:ptLst>
  <dgm:cxnLst>
    <dgm:cxn modelId="{E031AE5C-F765-4277-B75C-C65B63AB0C54}" type="presOf" srcId="{6212119E-0BFF-4F6C-B8B9-3AE9A44837DA}" destId="{59CDC064-AE7A-43F8-A8D4-0B057384BE57}" srcOrd="0" destOrd="0" presId="urn:diagrams.loki3.com/VaryingWidthList"/>
    <dgm:cxn modelId="{88B5BE51-FD8E-4CEF-8BDD-FEF378F20CEA}" srcId="{604987C1-9ED0-41B3-A8A5-2864126372D6}" destId="{6212119E-0BFF-4F6C-B8B9-3AE9A44837DA}" srcOrd="0" destOrd="0" parTransId="{E2B8F743-8D32-4CBE-A761-30120C5C47B5}" sibTransId="{7B63D2A3-418F-4A98-A569-0EC09A8922E0}"/>
    <dgm:cxn modelId="{9F8974DC-1B83-400B-8E73-ED5611C20CD5}" type="presOf" srcId="{604987C1-9ED0-41B3-A8A5-2864126372D6}" destId="{3F6EFB81-8F7F-4798-A8BD-53AC4F1792CA}" srcOrd="0" destOrd="0" presId="urn:diagrams.loki3.com/VaryingWidthList"/>
    <dgm:cxn modelId="{CD07D0B9-03E8-4486-81E9-7C177FCD075C}" type="presParOf" srcId="{3F6EFB81-8F7F-4798-A8BD-53AC4F1792CA}" destId="{59CDC064-AE7A-43F8-A8D4-0B057384BE57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4987C1-9ED0-41B3-A8A5-2864126372D6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F7367B39-4A9A-4345-9FAF-2A3883BD4011}">
      <dgm:prSet phldrT="[Text]"/>
      <dgm:spPr/>
      <dgm:t>
        <a:bodyPr/>
        <a:lstStyle/>
        <a:p>
          <a:r>
            <a:rPr lang="en-US" dirty="0"/>
            <a:t>Hypertension</a:t>
          </a:r>
        </a:p>
      </dgm:t>
    </dgm:pt>
    <dgm:pt modelId="{E83544FF-4459-4EEA-82E1-2E001B04E65F}" type="parTrans" cxnId="{CFFE0A60-BA40-4484-9E6C-64030A3621ED}">
      <dgm:prSet/>
      <dgm:spPr/>
      <dgm:t>
        <a:bodyPr/>
        <a:lstStyle/>
        <a:p>
          <a:endParaRPr lang="en-US"/>
        </a:p>
      </dgm:t>
    </dgm:pt>
    <dgm:pt modelId="{525D6EDD-CB0E-48E8-90DA-2951EFDA65F8}" type="sibTrans" cxnId="{CFFE0A60-BA40-4484-9E6C-64030A3621ED}">
      <dgm:prSet/>
      <dgm:spPr/>
      <dgm:t>
        <a:bodyPr/>
        <a:lstStyle/>
        <a:p>
          <a:endParaRPr lang="en-US"/>
        </a:p>
      </dgm:t>
    </dgm:pt>
    <dgm:pt modelId="{3F6EFB81-8F7F-4798-A8BD-53AC4F1792CA}" type="pres">
      <dgm:prSet presAssocID="{604987C1-9ED0-41B3-A8A5-2864126372D6}" presName="Name0" presStyleCnt="0">
        <dgm:presLayoutVars>
          <dgm:resizeHandles/>
        </dgm:presLayoutVars>
      </dgm:prSet>
      <dgm:spPr/>
    </dgm:pt>
    <dgm:pt modelId="{D554BCFB-7276-4D91-BF41-243CE22302F5}" type="pres">
      <dgm:prSet presAssocID="{F7367B39-4A9A-4345-9FAF-2A3883BD4011}" presName="text" presStyleLbl="node1" presStyleIdx="0" presStyleCnt="1" custLinFactNeighborX="-42654" custLinFactNeighborY="27468">
        <dgm:presLayoutVars>
          <dgm:bulletEnabled val="1"/>
        </dgm:presLayoutVars>
      </dgm:prSet>
      <dgm:spPr/>
    </dgm:pt>
  </dgm:ptLst>
  <dgm:cxnLst>
    <dgm:cxn modelId="{6401AE19-DCF5-4D05-A42C-667A9CD1375B}" type="presOf" srcId="{F7367B39-4A9A-4345-9FAF-2A3883BD4011}" destId="{D554BCFB-7276-4D91-BF41-243CE22302F5}" srcOrd="0" destOrd="0" presId="urn:diagrams.loki3.com/VaryingWidthList"/>
    <dgm:cxn modelId="{CFFE0A60-BA40-4484-9E6C-64030A3621ED}" srcId="{604987C1-9ED0-41B3-A8A5-2864126372D6}" destId="{F7367B39-4A9A-4345-9FAF-2A3883BD4011}" srcOrd="0" destOrd="0" parTransId="{E83544FF-4459-4EEA-82E1-2E001B04E65F}" sibTransId="{525D6EDD-CB0E-48E8-90DA-2951EFDA65F8}"/>
    <dgm:cxn modelId="{9F8974DC-1B83-400B-8E73-ED5611C20CD5}" type="presOf" srcId="{604987C1-9ED0-41B3-A8A5-2864126372D6}" destId="{3F6EFB81-8F7F-4798-A8BD-53AC4F1792CA}" srcOrd="0" destOrd="0" presId="urn:diagrams.loki3.com/VaryingWidthList"/>
    <dgm:cxn modelId="{7625B6F3-1EB4-4DDD-8C68-5BEF77206887}" type="presParOf" srcId="{3F6EFB81-8F7F-4798-A8BD-53AC4F1792CA}" destId="{D554BCFB-7276-4D91-BF41-243CE22302F5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807A8A-841B-485F-9DCD-0DAA5DD844CD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AC126B2-6332-4605-905D-6676CBD404DF}">
      <dgm:prSet custT="1"/>
      <dgm:spPr/>
      <dgm:t>
        <a:bodyPr/>
        <a:lstStyle/>
        <a:p>
          <a:pPr algn="ctr"/>
          <a:r>
            <a:rPr lang="en-US" sz="2000" b="1" dirty="0"/>
            <a:t>Pain medications</a:t>
          </a:r>
        </a:p>
      </dgm:t>
    </dgm:pt>
    <dgm:pt modelId="{FA13FA31-7D37-40BC-B858-E924DFC743F0}" type="parTrans" cxnId="{91675F37-F6C9-4A91-9962-0248A4D9FDCE}">
      <dgm:prSet/>
      <dgm:spPr/>
      <dgm:t>
        <a:bodyPr/>
        <a:lstStyle/>
        <a:p>
          <a:pPr algn="ctr"/>
          <a:endParaRPr lang="en-US" sz="2000" b="1"/>
        </a:p>
      </dgm:t>
    </dgm:pt>
    <dgm:pt modelId="{23EDB593-EEF5-4679-B439-EBE612DDF48A}" type="sibTrans" cxnId="{91675F37-F6C9-4A91-9962-0248A4D9FDCE}">
      <dgm:prSet/>
      <dgm:spPr/>
      <dgm:t>
        <a:bodyPr/>
        <a:lstStyle/>
        <a:p>
          <a:pPr algn="ctr"/>
          <a:endParaRPr lang="en-US" sz="2000" b="1"/>
        </a:p>
      </dgm:t>
    </dgm:pt>
    <dgm:pt modelId="{223398ED-7D1B-4CC7-9B29-256E6D896484}">
      <dgm:prSet custT="1"/>
      <dgm:spPr/>
      <dgm:t>
        <a:bodyPr/>
        <a:lstStyle/>
        <a:p>
          <a:pPr algn="ctr"/>
          <a:r>
            <a:rPr lang="en-US" sz="2000" b="1" dirty="0"/>
            <a:t>Contrast dye</a:t>
          </a:r>
        </a:p>
      </dgm:t>
    </dgm:pt>
    <dgm:pt modelId="{663B593B-BC3E-4A8E-A43B-48B748A88D1C}" type="parTrans" cxnId="{A136B92D-4831-402F-9095-2BE5F11BA91E}">
      <dgm:prSet/>
      <dgm:spPr/>
      <dgm:t>
        <a:bodyPr/>
        <a:lstStyle/>
        <a:p>
          <a:pPr algn="ctr"/>
          <a:endParaRPr lang="en-US" sz="2000" b="1"/>
        </a:p>
      </dgm:t>
    </dgm:pt>
    <dgm:pt modelId="{B3779686-55F7-42FC-A287-5E07D882D7ED}" type="sibTrans" cxnId="{A136B92D-4831-402F-9095-2BE5F11BA91E}">
      <dgm:prSet/>
      <dgm:spPr/>
      <dgm:t>
        <a:bodyPr/>
        <a:lstStyle/>
        <a:p>
          <a:pPr algn="ctr"/>
          <a:endParaRPr lang="en-US" sz="2000" b="1"/>
        </a:p>
      </dgm:t>
    </dgm:pt>
    <dgm:pt modelId="{7CAA4A3E-1FD4-4365-BD26-7462F1495FD8}">
      <dgm:prSet custT="1"/>
      <dgm:spPr/>
      <dgm:t>
        <a:bodyPr/>
        <a:lstStyle/>
        <a:p>
          <a:pPr algn="ctr"/>
          <a:r>
            <a:rPr lang="en-US" sz="2000" b="1" dirty="0"/>
            <a:t>Antibiotics</a:t>
          </a:r>
        </a:p>
      </dgm:t>
    </dgm:pt>
    <dgm:pt modelId="{0578107F-FA36-443A-A1CB-58EE0B109B19}" type="parTrans" cxnId="{B1EF12D5-A9F5-460C-9DA3-9CF5784BC2E8}">
      <dgm:prSet/>
      <dgm:spPr/>
      <dgm:t>
        <a:bodyPr/>
        <a:lstStyle/>
        <a:p>
          <a:pPr algn="ctr"/>
          <a:endParaRPr lang="en-US" sz="2000" b="1"/>
        </a:p>
      </dgm:t>
    </dgm:pt>
    <dgm:pt modelId="{22C2AEF3-E637-43AD-AB30-314C7F6E54B3}" type="sibTrans" cxnId="{B1EF12D5-A9F5-460C-9DA3-9CF5784BC2E8}">
      <dgm:prSet/>
      <dgm:spPr/>
      <dgm:t>
        <a:bodyPr/>
        <a:lstStyle/>
        <a:p>
          <a:pPr algn="ctr"/>
          <a:endParaRPr lang="en-US" sz="2000" b="1"/>
        </a:p>
      </dgm:t>
    </dgm:pt>
    <dgm:pt modelId="{0ACFED33-7447-4FBD-A9B9-04FA39E2D6AD}">
      <dgm:prSet custT="1"/>
      <dgm:spPr/>
      <dgm:t>
        <a:bodyPr/>
        <a:lstStyle/>
        <a:p>
          <a:pPr algn="ctr"/>
          <a:r>
            <a:rPr lang="en-US" sz="2000" b="1" dirty="0"/>
            <a:t>Immuno-suppressive agents</a:t>
          </a:r>
        </a:p>
      </dgm:t>
    </dgm:pt>
    <dgm:pt modelId="{13C8943A-159D-47FF-9CEA-90F4E522DF2E}" type="parTrans" cxnId="{E4103FEB-8144-4505-8DE3-B93C4590B71E}">
      <dgm:prSet/>
      <dgm:spPr/>
      <dgm:t>
        <a:bodyPr/>
        <a:lstStyle/>
        <a:p>
          <a:pPr algn="ctr"/>
          <a:endParaRPr lang="en-US" sz="2000" b="1"/>
        </a:p>
      </dgm:t>
    </dgm:pt>
    <dgm:pt modelId="{1310E613-BB6F-4763-94B5-3FCA9EAF368D}" type="sibTrans" cxnId="{E4103FEB-8144-4505-8DE3-B93C4590B71E}">
      <dgm:prSet/>
      <dgm:spPr/>
      <dgm:t>
        <a:bodyPr/>
        <a:lstStyle/>
        <a:p>
          <a:pPr algn="ctr"/>
          <a:endParaRPr lang="en-US" sz="2000" b="1"/>
        </a:p>
      </dgm:t>
    </dgm:pt>
    <dgm:pt modelId="{D9FA9FDE-3C03-46D6-A8BB-1C55845BD472}">
      <dgm:prSet custT="1"/>
      <dgm:spPr/>
      <dgm:t>
        <a:bodyPr/>
        <a:lstStyle/>
        <a:p>
          <a:pPr algn="ctr"/>
          <a:r>
            <a:rPr lang="en-US" sz="2000" b="1" dirty="0"/>
            <a:t>Prescription laxatives</a:t>
          </a:r>
        </a:p>
      </dgm:t>
    </dgm:pt>
    <dgm:pt modelId="{AD970F20-B3EC-4F61-B3E8-76ABFBB7B426}" type="parTrans" cxnId="{8008072F-6CAA-4748-B3A7-8DDF47CAAEE0}">
      <dgm:prSet/>
      <dgm:spPr/>
      <dgm:t>
        <a:bodyPr/>
        <a:lstStyle/>
        <a:p>
          <a:pPr algn="ctr"/>
          <a:endParaRPr lang="en-US" sz="2000" b="1"/>
        </a:p>
      </dgm:t>
    </dgm:pt>
    <dgm:pt modelId="{ED47310C-85BE-4DAF-AFA2-1A9A801D9405}" type="sibTrans" cxnId="{8008072F-6CAA-4748-B3A7-8DDF47CAAEE0}">
      <dgm:prSet/>
      <dgm:spPr/>
      <dgm:t>
        <a:bodyPr/>
        <a:lstStyle/>
        <a:p>
          <a:pPr algn="ctr"/>
          <a:endParaRPr lang="en-US" sz="2000" b="1"/>
        </a:p>
      </dgm:t>
    </dgm:pt>
    <dgm:pt modelId="{408C7BB0-DEFA-40AE-BBCF-6C7BB534CDF2}">
      <dgm:prSet custT="1"/>
      <dgm:spPr/>
      <dgm:t>
        <a:bodyPr/>
        <a:lstStyle/>
        <a:p>
          <a:pPr algn="ctr"/>
          <a:r>
            <a:rPr lang="en-US" sz="2000" b="1" dirty="0"/>
            <a:t>Herbal medications</a:t>
          </a:r>
        </a:p>
      </dgm:t>
    </dgm:pt>
    <dgm:pt modelId="{68C143C1-A901-4991-A398-EEDAE442FBF5}" type="parTrans" cxnId="{E182EBE6-55C6-4DF9-9F9E-DC9F6C88EBAB}">
      <dgm:prSet/>
      <dgm:spPr/>
      <dgm:t>
        <a:bodyPr/>
        <a:lstStyle/>
        <a:p>
          <a:pPr algn="ctr"/>
          <a:endParaRPr lang="en-US" sz="2000" b="1"/>
        </a:p>
      </dgm:t>
    </dgm:pt>
    <dgm:pt modelId="{D77EE083-0E9F-4EE2-A762-848F7C0128E8}" type="sibTrans" cxnId="{E182EBE6-55C6-4DF9-9F9E-DC9F6C88EBAB}">
      <dgm:prSet/>
      <dgm:spPr/>
      <dgm:t>
        <a:bodyPr/>
        <a:lstStyle/>
        <a:p>
          <a:pPr algn="ctr"/>
          <a:endParaRPr lang="en-US" sz="2000" b="1"/>
        </a:p>
      </dgm:t>
    </dgm:pt>
    <dgm:pt modelId="{14E3349A-82DB-4E6F-AAF5-E8C6F0D7A268}">
      <dgm:prSet custT="1"/>
      <dgm:spPr/>
      <dgm:t>
        <a:bodyPr/>
        <a:lstStyle/>
        <a:p>
          <a:pPr algn="ctr"/>
          <a:r>
            <a:rPr lang="en-US" sz="2000" b="1" dirty="0"/>
            <a:t>Cytotoxic chemotherapy</a:t>
          </a:r>
        </a:p>
      </dgm:t>
    </dgm:pt>
    <dgm:pt modelId="{95995164-E982-4B52-984F-5BF95CA54BF8}" type="parTrans" cxnId="{034D40A8-B6D1-45C8-8E7C-EAEBEA8C5D7B}">
      <dgm:prSet/>
      <dgm:spPr/>
      <dgm:t>
        <a:bodyPr/>
        <a:lstStyle/>
        <a:p>
          <a:endParaRPr lang="en-US" sz="1600" b="1"/>
        </a:p>
      </dgm:t>
    </dgm:pt>
    <dgm:pt modelId="{0EB8C3C7-28A5-4173-9880-27E0BC009781}" type="sibTrans" cxnId="{034D40A8-B6D1-45C8-8E7C-EAEBEA8C5D7B}">
      <dgm:prSet/>
      <dgm:spPr/>
      <dgm:t>
        <a:bodyPr/>
        <a:lstStyle/>
        <a:p>
          <a:endParaRPr lang="en-US" sz="1600" b="1"/>
        </a:p>
      </dgm:t>
    </dgm:pt>
    <dgm:pt modelId="{36657137-0593-4224-8A22-4716CC046E2F}" type="pres">
      <dgm:prSet presAssocID="{52807A8A-841B-485F-9DCD-0DAA5DD844CD}" presName="diagram" presStyleCnt="0">
        <dgm:presLayoutVars>
          <dgm:dir/>
          <dgm:resizeHandles val="exact"/>
        </dgm:presLayoutVars>
      </dgm:prSet>
      <dgm:spPr/>
    </dgm:pt>
    <dgm:pt modelId="{12F66951-C810-4D28-AB5C-B8EC4CAF5946}" type="pres">
      <dgm:prSet presAssocID="{DAC126B2-6332-4605-905D-6676CBD404DF}" presName="node" presStyleLbl="node1" presStyleIdx="0" presStyleCnt="7">
        <dgm:presLayoutVars>
          <dgm:bulletEnabled val="1"/>
        </dgm:presLayoutVars>
      </dgm:prSet>
      <dgm:spPr/>
    </dgm:pt>
    <dgm:pt modelId="{6EAD433B-14CA-40FB-A3EC-B20741B1B5F9}" type="pres">
      <dgm:prSet presAssocID="{23EDB593-EEF5-4679-B439-EBE612DDF48A}" presName="sibTrans" presStyleCnt="0"/>
      <dgm:spPr/>
    </dgm:pt>
    <dgm:pt modelId="{B35C89BB-BE73-42D3-A558-B948293E4718}" type="pres">
      <dgm:prSet presAssocID="{223398ED-7D1B-4CC7-9B29-256E6D896484}" presName="node" presStyleLbl="node1" presStyleIdx="1" presStyleCnt="7">
        <dgm:presLayoutVars>
          <dgm:bulletEnabled val="1"/>
        </dgm:presLayoutVars>
      </dgm:prSet>
      <dgm:spPr/>
    </dgm:pt>
    <dgm:pt modelId="{80B1C2BC-2736-481A-8FE6-9ED0CB8D0F70}" type="pres">
      <dgm:prSet presAssocID="{B3779686-55F7-42FC-A287-5E07D882D7ED}" presName="sibTrans" presStyleCnt="0"/>
      <dgm:spPr/>
    </dgm:pt>
    <dgm:pt modelId="{EE945793-13A7-4187-9657-1334F73225E8}" type="pres">
      <dgm:prSet presAssocID="{D9FA9FDE-3C03-46D6-A8BB-1C55845BD472}" presName="node" presStyleLbl="node1" presStyleIdx="2" presStyleCnt="7">
        <dgm:presLayoutVars>
          <dgm:bulletEnabled val="1"/>
        </dgm:presLayoutVars>
      </dgm:prSet>
      <dgm:spPr/>
    </dgm:pt>
    <dgm:pt modelId="{8537CB5B-F148-45A1-BBB9-F0EAA1E1F8A1}" type="pres">
      <dgm:prSet presAssocID="{ED47310C-85BE-4DAF-AFA2-1A9A801D9405}" presName="sibTrans" presStyleCnt="0"/>
      <dgm:spPr/>
    </dgm:pt>
    <dgm:pt modelId="{02149494-BB4B-4FDC-8159-74F50B5E0649}" type="pres">
      <dgm:prSet presAssocID="{408C7BB0-DEFA-40AE-BBCF-6C7BB534CDF2}" presName="node" presStyleLbl="node1" presStyleIdx="3" presStyleCnt="7">
        <dgm:presLayoutVars>
          <dgm:bulletEnabled val="1"/>
        </dgm:presLayoutVars>
      </dgm:prSet>
      <dgm:spPr/>
    </dgm:pt>
    <dgm:pt modelId="{7666F701-6FFB-494F-9371-4D2EE02769F0}" type="pres">
      <dgm:prSet presAssocID="{D77EE083-0E9F-4EE2-A762-848F7C0128E8}" presName="sibTrans" presStyleCnt="0"/>
      <dgm:spPr/>
    </dgm:pt>
    <dgm:pt modelId="{C6FAE2C1-1AC6-4BA7-9D1C-245C6DA48FE0}" type="pres">
      <dgm:prSet presAssocID="{7CAA4A3E-1FD4-4365-BD26-7462F1495FD8}" presName="node" presStyleLbl="node1" presStyleIdx="4" presStyleCnt="7">
        <dgm:presLayoutVars>
          <dgm:bulletEnabled val="1"/>
        </dgm:presLayoutVars>
      </dgm:prSet>
      <dgm:spPr/>
    </dgm:pt>
    <dgm:pt modelId="{E3BB4F20-8DB3-4067-9C07-62767E11D529}" type="pres">
      <dgm:prSet presAssocID="{22C2AEF3-E637-43AD-AB30-314C7F6E54B3}" presName="sibTrans" presStyleCnt="0"/>
      <dgm:spPr/>
    </dgm:pt>
    <dgm:pt modelId="{C60E16B1-ADEA-46D9-B988-3E4775150E18}" type="pres">
      <dgm:prSet presAssocID="{14E3349A-82DB-4E6F-AAF5-E8C6F0D7A268}" presName="node" presStyleLbl="node1" presStyleIdx="5" presStyleCnt="7">
        <dgm:presLayoutVars>
          <dgm:bulletEnabled val="1"/>
        </dgm:presLayoutVars>
      </dgm:prSet>
      <dgm:spPr/>
    </dgm:pt>
    <dgm:pt modelId="{48379C1B-9663-4E9E-A1CA-499A22912D72}" type="pres">
      <dgm:prSet presAssocID="{0EB8C3C7-28A5-4173-9880-27E0BC009781}" presName="sibTrans" presStyleCnt="0"/>
      <dgm:spPr/>
    </dgm:pt>
    <dgm:pt modelId="{72216D12-A405-4E34-9E31-CAA904015044}" type="pres">
      <dgm:prSet presAssocID="{0ACFED33-7447-4FBD-A9B9-04FA39E2D6AD}" presName="node" presStyleLbl="node1" presStyleIdx="6" presStyleCnt="7">
        <dgm:presLayoutVars>
          <dgm:bulletEnabled val="1"/>
        </dgm:presLayoutVars>
      </dgm:prSet>
      <dgm:spPr/>
    </dgm:pt>
  </dgm:ptLst>
  <dgm:cxnLst>
    <dgm:cxn modelId="{E23A0016-F3F5-467F-A4C6-DFE1C18CA326}" type="presOf" srcId="{D9FA9FDE-3C03-46D6-A8BB-1C55845BD472}" destId="{EE945793-13A7-4187-9657-1334F73225E8}" srcOrd="0" destOrd="0" presId="urn:microsoft.com/office/officeart/2005/8/layout/default"/>
    <dgm:cxn modelId="{A136B92D-4831-402F-9095-2BE5F11BA91E}" srcId="{52807A8A-841B-485F-9DCD-0DAA5DD844CD}" destId="{223398ED-7D1B-4CC7-9B29-256E6D896484}" srcOrd="1" destOrd="0" parTransId="{663B593B-BC3E-4A8E-A43B-48B748A88D1C}" sibTransId="{B3779686-55F7-42FC-A287-5E07D882D7ED}"/>
    <dgm:cxn modelId="{8008072F-6CAA-4748-B3A7-8DDF47CAAEE0}" srcId="{52807A8A-841B-485F-9DCD-0DAA5DD844CD}" destId="{D9FA9FDE-3C03-46D6-A8BB-1C55845BD472}" srcOrd="2" destOrd="0" parTransId="{AD970F20-B3EC-4F61-B3E8-76ABFBB7B426}" sibTransId="{ED47310C-85BE-4DAF-AFA2-1A9A801D9405}"/>
    <dgm:cxn modelId="{41F17333-6FEC-4598-A276-61F8E62815F5}" type="presOf" srcId="{7CAA4A3E-1FD4-4365-BD26-7462F1495FD8}" destId="{C6FAE2C1-1AC6-4BA7-9D1C-245C6DA48FE0}" srcOrd="0" destOrd="0" presId="urn:microsoft.com/office/officeart/2005/8/layout/default"/>
    <dgm:cxn modelId="{91675F37-F6C9-4A91-9962-0248A4D9FDCE}" srcId="{52807A8A-841B-485F-9DCD-0DAA5DD844CD}" destId="{DAC126B2-6332-4605-905D-6676CBD404DF}" srcOrd="0" destOrd="0" parTransId="{FA13FA31-7D37-40BC-B858-E924DFC743F0}" sibTransId="{23EDB593-EEF5-4679-B439-EBE612DDF48A}"/>
    <dgm:cxn modelId="{17CCFB3C-EAC0-4D29-8C8A-103AFB5B9048}" type="presOf" srcId="{0ACFED33-7447-4FBD-A9B9-04FA39E2D6AD}" destId="{72216D12-A405-4E34-9E31-CAA904015044}" srcOrd="0" destOrd="0" presId="urn:microsoft.com/office/officeart/2005/8/layout/default"/>
    <dgm:cxn modelId="{0AB3EB4F-736C-41E1-A022-4C0D61498372}" type="presOf" srcId="{14E3349A-82DB-4E6F-AAF5-E8C6F0D7A268}" destId="{C60E16B1-ADEA-46D9-B988-3E4775150E18}" srcOrd="0" destOrd="0" presId="urn:microsoft.com/office/officeart/2005/8/layout/default"/>
    <dgm:cxn modelId="{B9D5579F-1D6E-4E50-91DB-154A036F89FC}" type="presOf" srcId="{223398ED-7D1B-4CC7-9B29-256E6D896484}" destId="{B35C89BB-BE73-42D3-A558-B948293E4718}" srcOrd="0" destOrd="0" presId="urn:microsoft.com/office/officeart/2005/8/layout/default"/>
    <dgm:cxn modelId="{034D40A8-B6D1-45C8-8E7C-EAEBEA8C5D7B}" srcId="{52807A8A-841B-485F-9DCD-0DAA5DD844CD}" destId="{14E3349A-82DB-4E6F-AAF5-E8C6F0D7A268}" srcOrd="5" destOrd="0" parTransId="{95995164-E982-4B52-984F-5BF95CA54BF8}" sibTransId="{0EB8C3C7-28A5-4173-9880-27E0BC009781}"/>
    <dgm:cxn modelId="{150EAAB0-DFBD-4CE3-8ED2-110CA8726C66}" type="presOf" srcId="{DAC126B2-6332-4605-905D-6676CBD404DF}" destId="{12F66951-C810-4D28-AB5C-B8EC4CAF5946}" srcOrd="0" destOrd="0" presId="urn:microsoft.com/office/officeart/2005/8/layout/default"/>
    <dgm:cxn modelId="{F60FB9B1-F01F-4053-A2E4-B2C92D42B429}" type="presOf" srcId="{408C7BB0-DEFA-40AE-BBCF-6C7BB534CDF2}" destId="{02149494-BB4B-4FDC-8159-74F50B5E0649}" srcOrd="0" destOrd="0" presId="urn:microsoft.com/office/officeart/2005/8/layout/default"/>
    <dgm:cxn modelId="{B1EF12D5-A9F5-460C-9DA3-9CF5784BC2E8}" srcId="{52807A8A-841B-485F-9DCD-0DAA5DD844CD}" destId="{7CAA4A3E-1FD4-4365-BD26-7462F1495FD8}" srcOrd="4" destOrd="0" parTransId="{0578107F-FA36-443A-A1CB-58EE0B109B19}" sibTransId="{22C2AEF3-E637-43AD-AB30-314C7F6E54B3}"/>
    <dgm:cxn modelId="{5AA719D8-E126-4130-A335-31AC9F10950F}" type="presOf" srcId="{52807A8A-841B-485F-9DCD-0DAA5DD844CD}" destId="{36657137-0593-4224-8A22-4716CC046E2F}" srcOrd="0" destOrd="0" presId="urn:microsoft.com/office/officeart/2005/8/layout/default"/>
    <dgm:cxn modelId="{E182EBE6-55C6-4DF9-9F9E-DC9F6C88EBAB}" srcId="{52807A8A-841B-485F-9DCD-0DAA5DD844CD}" destId="{408C7BB0-DEFA-40AE-BBCF-6C7BB534CDF2}" srcOrd="3" destOrd="0" parTransId="{68C143C1-A901-4991-A398-EEDAE442FBF5}" sibTransId="{D77EE083-0E9F-4EE2-A762-848F7C0128E8}"/>
    <dgm:cxn modelId="{E4103FEB-8144-4505-8DE3-B93C4590B71E}" srcId="{52807A8A-841B-485F-9DCD-0DAA5DD844CD}" destId="{0ACFED33-7447-4FBD-A9B9-04FA39E2D6AD}" srcOrd="6" destOrd="0" parTransId="{13C8943A-159D-47FF-9CEA-90F4E522DF2E}" sibTransId="{1310E613-BB6F-4763-94B5-3FCA9EAF368D}"/>
    <dgm:cxn modelId="{C63E29E1-CEF1-4550-AC65-B910B6BD7534}" type="presParOf" srcId="{36657137-0593-4224-8A22-4716CC046E2F}" destId="{12F66951-C810-4D28-AB5C-B8EC4CAF5946}" srcOrd="0" destOrd="0" presId="urn:microsoft.com/office/officeart/2005/8/layout/default"/>
    <dgm:cxn modelId="{D5CF5A08-DCF1-4BB6-B687-4EE5213073EF}" type="presParOf" srcId="{36657137-0593-4224-8A22-4716CC046E2F}" destId="{6EAD433B-14CA-40FB-A3EC-B20741B1B5F9}" srcOrd="1" destOrd="0" presId="urn:microsoft.com/office/officeart/2005/8/layout/default"/>
    <dgm:cxn modelId="{73A698E9-0AA1-4354-A424-B2BE80EB29C0}" type="presParOf" srcId="{36657137-0593-4224-8A22-4716CC046E2F}" destId="{B35C89BB-BE73-42D3-A558-B948293E4718}" srcOrd="2" destOrd="0" presId="urn:microsoft.com/office/officeart/2005/8/layout/default"/>
    <dgm:cxn modelId="{94713CD2-9030-40DF-8C49-D363DF40329B}" type="presParOf" srcId="{36657137-0593-4224-8A22-4716CC046E2F}" destId="{80B1C2BC-2736-481A-8FE6-9ED0CB8D0F70}" srcOrd="3" destOrd="0" presId="urn:microsoft.com/office/officeart/2005/8/layout/default"/>
    <dgm:cxn modelId="{FEF6CE16-9F71-418A-895A-3B283849475F}" type="presParOf" srcId="{36657137-0593-4224-8A22-4716CC046E2F}" destId="{EE945793-13A7-4187-9657-1334F73225E8}" srcOrd="4" destOrd="0" presId="urn:microsoft.com/office/officeart/2005/8/layout/default"/>
    <dgm:cxn modelId="{9E38B127-BB1D-46B4-BDC1-0D8CBFED6456}" type="presParOf" srcId="{36657137-0593-4224-8A22-4716CC046E2F}" destId="{8537CB5B-F148-45A1-BBB9-F0EAA1E1F8A1}" srcOrd="5" destOrd="0" presId="urn:microsoft.com/office/officeart/2005/8/layout/default"/>
    <dgm:cxn modelId="{38FC2F1A-FC9E-49C1-9699-D4EFD122DED6}" type="presParOf" srcId="{36657137-0593-4224-8A22-4716CC046E2F}" destId="{02149494-BB4B-4FDC-8159-74F50B5E0649}" srcOrd="6" destOrd="0" presId="urn:microsoft.com/office/officeart/2005/8/layout/default"/>
    <dgm:cxn modelId="{0D1BE042-A816-41FD-B019-76169B0395C0}" type="presParOf" srcId="{36657137-0593-4224-8A22-4716CC046E2F}" destId="{7666F701-6FFB-494F-9371-4D2EE02769F0}" srcOrd="7" destOrd="0" presId="urn:microsoft.com/office/officeart/2005/8/layout/default"/>
    <dgm:cxn modelId="{C399424D-9C36-41D7-BCED-57DEA9A178CD}" type="presParOf" srcId="{36657137-0593-4224-8A22-4716CC046E2F}" destId="{C6FAE2C1-1AC6-4BA7-9D1C-245C6DA48FE0}" srcOrd="8" destOrd="0" presId="urn:microsoft.com/office/officeart/2005/8/layout/default"/>
    <dgm:cxn modelId="{758DC5B1-0204-4EF3-B311-67BAABD973BE}" type="presParOf" srcId="{36657137-0593-4224-8A22-4716CC046E2F}" destId="{E3BB4F20-8DB3-4067-9C07-62767E11D529}" srcOrd="9" destOrd="0" presId="urn:microsoft.com/office/officeart/2005/8/layout/default"/>
    <dgm:cxn modelId="{01A4BD8D-5831-4DC3-A8C2-ED0E674EB340}" type="presParOf" srcId="{36657137-0593-4224-8A22-4716CC046E2F}" destId="{C60E16B1-ADEA-46D9-B988-3E4775150E18}" srcOrd="10" destOrd="0" presId="urn:microsoft.com/office/officeart/2005/8/layout/default"/>
    <dgm:cxn modelId="{4CF0C18A-E20C-4CD0-A908-3004AD7B4302}" type="presParOf" srcId="{36657137-0593-4224-8A22-4716CC046E2F}" destId="{48379C1B-9663-4E9E-A1CA-499A22912D72}" srcOrd="11" destOrd="0" presId="urn:microsoft.com/office/officeart/2005/8/layout/default"/>
    <dgm:cxn modelId="{07760665-4E54-487F-BFE4-EC45762B2204}" type="presParOf" srcId="{36657137-0593-4224-8A22-4716CC046E2F}" destId="{72216D12-A405-4E34-9E31-CAA90401504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F4E781-880C-4289-920F-D46FBCC0DE29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F1C4289-40DA-48DE-B3D8-7A64B48F3405}">
      <dgm:prSet custT="1"/>
      <dgm:spPr/>
      <dgm:t>
        <a:bodyPr/>
        <a:lstStyle/>
        <a:p>
          <a:r>
            <a:rPr lang="es-ES" sz="2000" b="1" dirty="0"/>
            <a:t>Ibuprofen (Motrin, Advil)</a:t>
          </a:r>
          <a:endParaRPr lang="en-US" sz="2000" b="1" dirty="0"/>
        </a:p>
      </dgm:t>
    </dgm:pt>
    <dgm:pt modelId="{6F72BDF8-59B4-4B49-8396-DF31FB42D5E1}" type="parTrans" cxnId="{10C7BEF2-3A2C-4559-8D1F-D93E7E587835}">
      <dgm:prSet/>
      <dgm:spPr/>
      <dgm:t>
        <a:bodyPr/>
        <a:lstStyle/>
        <a:p>
          <a:endParaRPr lang="en-US" sz="2400" b="1"/>
        </a:p>
      </dgm:t>
    </dgm:pt>
    <dgm:pt modelId="{D4418FC0-30CD-4673-84DF-BCFDA82338BA}" type="sibTrans" cxnId="{10C7BEF2-3A2C-4559-8D1F-D93E7E587835}">
      <dgm:prSet/>
      <dgm:spPr/>
      <dgm:t>
        <a:bodyPr/>
        <a:lstStyle/>
        <a:p>
          <a:endParaRPr lang="en-US" sz="2400" b="1"/>
        </a:p>
      </dgm:t>
    </dgm:pt>
    <dgm:pt modelId="{48FEA434-637F-4CB5-B7D0-9C070EE9BE32}">
      <dgm:prSet custT="1"/>
      <dgm:spPr/>
      <dgm:t>
        <a:bodyPr/>
        <a:lstStyle/>
        <a:p>
          <a:r>
            <a:rPr lang="es-ES" sz="2000" b="1" dirty="0"/>
            <a:t>Naproxen (Aleve, Naprosyn)</a:t>
          </a:r>
          <a:endParaRPr lang="en-US" sz="2000" b="1" dirty="0"/>
        </a:p>
      </dgm:t>
    </dgm:pt>
    <dgm:pt modelId="{D36F387A-377C-4BD9-A2F0-CD65E8EB8048}" type="parTrans" cxnId="{2358067E-B60B-485B-A749-5F7978478166}">
      <dgm:prSet/>
      <dgm:spPr/>
      <dgm:t>
        <a:bodyPr/>
        <a:lstStyle/>
        <a:p>
          <a:endParaRPr lang="en-US" sz="2400" b="1"/>
        </a:p>
      </dgm:t>
    </dgm:pt>
    <dgm:pt modelId="{26F6E817-1BE7-434C-BF8F-0835326F630C}" type="sibTrans" cxnId="{2358067E-B60B-485B-A749-5F7978478166}">
      <dgm:prSet/>
      <dgm:spPr/>
      <dgm:t>
        <a:bodyPr/>
        <a:lstStyle/>
        <a:p>
          <a:endParaRPr lang="en-US" sz="2400" b="1"/>
        </a:p>
      </dgm:t>
    </dgm:pt>
    <dgm:pt modelId="{D4C3093B-7712-4891-B84B-6434DC24A75D}">
      <dgm:prSet custT="1"/>
      <dgm:spPr/>
      <dgm:t>
        <a:bodyPr/>
        <a:lstStyle/>
        <a:p>
          <a:r>
            <a:rPr lang="en-US" sz="2000" b="1" noProof="0" dirty="0"/>
            <a:t>Diclofenac</a:t>
          </a:r>
          <a:r>
            <a:rPr lang="es-ES" sz="2000" b="1" dirty="0"/>
            <a:t> (Voltaren)</a:t>
          </a:r>
          <a:endParaRPr lang="en-US" sz="2000" b="1" dirty="0"/>
        </a:p>
      </dgm:t>
    </dgm:pt>
    <dgm:pt modelId="{0ACC436A-039E-4361-B704-8B4E1E26675A}" type="parTrans" cxnId="{1AB57FC9-E27C-4CC0-BABD-3D465A608D03}">
      <dgm:prSet/>
      <dgm:spPr/>
      <dgm:t>
        <a:bodyPr/>
        <a:lstStyle/>
        <a:p>
          <a:endParaRPr lang="en-US" sz="2400" b="1"/>
        </a:p>
      </dgm:t>
    </dgm:pt>
    <dgm:pt modelId="{35482A18-606F-4AC5-BE2B-654B958D7620}" type="sibTrans" cxnId="{1AB57FC9-E27C-4CC0-BABD-3D465A608D03}">
      <dgm:prSet/>
      <dgm:spPr/>
      <dgm:t>
        <a:bodyPr/>
        <a:lstStyle/>
        <a:p>
          <a:endParaRPr lang="en-US" sz="2400" b="1"/>
        </a:p>
      </dgm:t>
    </dgm:pt>
    <dgm:pt modelId="{D5CCE7D7-B7F1-4348-BB0D-FC02670B51BB}">
      <dgm:prSet custT="1"/>
      <dgm:spPr/>
      <dgm:t>
        <a:bodyPr/>
        <a:lstStyle/>
        <a:p>
          <a:r>
            <a:rPr lang="en-US" sz="2000" b="1" noProof="0" dirty="0"/>
            <a:t>Celecoxib</a:t>
          </a:r>
          <a:r>
            <a:rPr lang="es-ES" sz="2000" b="1" dirty="0"/>
            <a:t> (Celebrex)</a:t>
          </a:r>
          <a:endParaRPr lang="en-US" sz="2000" b="1" dirty="0"/>
        </a:p>
      </dgm:t>
    </dgm:pt>
    <dgm:pt modelId="{EA2C44EB-21A5-472D-9E8F-491E9F32B991}" type="parTrans" cxnId="{C7173541-6D40-4E59-BDB5-C75221931449}">
      <dgm:prSet/>
      <dgm:spPr/>
      <dgm:t>
        <a:bodyPr/>
        <a:lstStyle/>
        <a:p>
          <a:endParaRPr lang="en-US" sz="2400" b="1"/>
        </a:p>
      </dgm:t>
    </dgm:pt>
    <dgm:pt modelId="{4CE3F082-07C3-4759-B640-FDEB5EE97DAA}" type="sibTrans" cxnId="{C7173541-6D40-4E59-BDB5-C75221931449}">
      <dgm:prSet/>
      <dgm:spPr/>
      <dgm:t>
        <a:bodyPr/>
        <a:lstStyle/>
        <a:p>
          <a:endParaRPr lang="en-US" sz="2400" b="1"/>
        </a:p>
      </dgm:t>
    </dgm:pt>
    <dgm:pt modelId="{3C58E8AE-91B1-41C3-B20E-99962892E116}">
      <dgm:prSet custT="1"/>
      <dgm:spPr/>
      <dgm:t>
        <a:bodyPr/>
        <a:lstStyle/>
        <a:p>
          <a:r>
            <a:rPr lang="es-ES" sz="2000" b="1" dirty="0"/>
            <a:t>Aspirin</a:t>
          </a:r>
          <a:endParaRPr lang="en-US" sz="2000" b="1" dirty="0"/>
        </a:p>
      </dgm:t>
    </dgm:pt>
    <dgm:pt modelId="{59B24F05-15CE-4B51-8513-59441EABE68D}" type="parTrans" cxnId="{6055655F-556B-4B08-815B-A2F1B2640447}">
      <dgm:prSet/>
      <dgm:spPr/>
      <dgm:t>
        <a:bodyPr/>
        <a:lstStyle/>
        <a:p>
          <a:endParaRPr lang="en-US" sz="2400" b="1"/>
        </a:p>
      </dgm:t>
    </dgm:pt>
    <dgm:pt modelId="{03A416D3-3BF8-4136-B9C4-64CC29A6634D}" type="sibTrans" cxnId="{6055655F-556B-4B08-815B-A2F1B2640447}">
      <dgm:prSet/>
      <dgm:spPr/>
      <dgm:t>
        <a:bodyPr/>
        <a:lstStyle/>
        <a:p>
          <a:endParaRPr lang="en-US" sz="2400" b="1"/>
        </a:p>
      </dgm:t>
    </dgm:pt>
    <dgm:pt modelId="{C863D4F4-D66B-4B34-9DDA-F804D83EFD19}" type="pres">
      <dgm:prSet presAssocID="{43F4E781-880C-4289-920F-D46FBCC0DE29}" presName="cycle" presStyleCnt="0">
        <dgm:presLayoutVars>
          <dgm:dir/>
          <dgm:resizeHandles val="exact"/>
        </dgm:presLayoutVars>
      </dgm:prSet>
      <dgm:spPr/>
    </dgm:pt>
    <dgm:pt modelId="{32EFF78D-9551-4A54-B10E-2C0B16E802FD}" type="pres">
      <dgm:prSet presAssocID="{0F1C4289-40DA-48DE-B3D8-7A64B48F3405}" presName="node" presStyleLbl="node1" presStyleIdx="0" presStyleCnt="5">
        <dgm:presLayoutVars>
          <dgm:bulletEnabled val="1"/>
        </dgm:presLayoutVars>
      </dgm:prSet>
      <dgm:spPr/>
    </dgm:pt>
    <dgm:pt modelId="{46B0AE8D-D2D4-4934-8F07-406832A6E7D1}" type="pres">
      <dgm:prSet presAssocID="{0F1C4289-40DA-48DE-B3D8-7A64B48F3405}" presName="spNode" presStyleCnt="0"/>
      <dgm:spPr/>
    </dgm:pt>
    <dgm:pt modelId="{65939D68-0B47-4058-98DC-2082CA0E39B4}" type="pres">
      <dgm:prSet presAssocID="{D4418FC0-30CD-4673-84DF-BCFDA82338BA}" presName="sibTrans" presStyleLbl="sibTrans1D1" presStyleIdx="0" presStyleCnt="5"/>
      <dgm:spPr/>
    </dgm:pt>
    <dgm:pt modelId="{A5C98D0A-967F-4E48-897C-21322AB70D3E}" type="pres">
      <dgm:prSet presAssocID="{48FEA434-637F-4CB5-B7D0-9C070EE9BE32}" presName="node" presStyleLbl="node1" presStyleIdx="1" presStyleCnt="5">
        <dgm:presLayoutVars>
          <dgm:bulletEnabled val="1"/>
        </dgm:presLayoutVars>
      </dgm:prSet>
      <dgm:spPr/>
    </dgm:pt>
    <dgm:pt modelId="{BE9AA77E-174A-4A03-959A-55FBEA6157C1}" type="pres">
      <dgm:prSet presAssocID="{48FEA434-637F-4CB5-B7D0-9C070EE9BE32}" presName="spNode" presStyleCnt="0"/>
      <dgm:spPr/>
    </dgm:pt>
    <dgm:pt modelId="{F17B3232-16C9-4245-BF6E-77BFF9B5EC0B}" type="pres">
      <dgm:prSet presAssocID="{26F6E817-1BE7-434C-BF8F-0835326F630C}" presName="sibTrans" presStyleLbl="sibTrans1D1" presStyleIdx="1" presStyleCnt="5"/>
      <dgm:spPr/>
    </dgm:pt>
    <dgm:pt modelId="{3AD145A6-5889-46AA-B978-CE365E23549C}" type="pres">
      <dgm:prSet presAssocID="{D4C3093B-7712-4891-B84B-6434DC24A75D}" presName="node" presStyleLbl="node1" presStyleIdx="2" presStyleCnt="5">
        <dgm:presLayoutVars>
          <dgm:bulletEnabled val="1"/>
        </dgm:presLayoutVars>
      </dgm:prSet>
      <dgm:spPr/>
    </dgm:pt>
    <dgm:pt modelId="{9DA83E05-0710-4E41-BE64-601333F30F8B}" type="pres">
      <dgm:prSet presAssocID="{D4C3093B-7712-4891-B84B-6434DC24A75D}" presName="spNode" presStyleCnt="0"/>
      <dgm:spPr/>
    </dgm:pt>
    <dgm:pt modelId="{FF5FAC63-8216-473E-91B4-5B4335B90826}" type="pres">
      <dgm:prSet presAssocID="{35482A18-606F-4AC5-BE2B-654B958D7620}" presName="sibTrans" presStyleLbl="sibTrans1D1" presStyleIdx="2" presStyleCnt="5"/>
      <dgm:spPr/>
    </dgm:pt>
    <dgm:pt modelId="{7933EC7A-DB95-4599-BBEB-A14623C01FF7}" type="pres">
      <dgm:prSet presAssocID="{D5CCE7D7-B7F1-4348-BB0D-FC02670B51BB}" presName="node" presStyleLbl="node1" presStyleIdx="3" presStyleCnt="5">
        <dgm:presLayoutVars>
          <dgm:bulletEnabled val="1"/>
        </dgm:presLayoutVars>
      </dgm:prSet>
      <dgm:spPr/>
    </dgm:pt>
    <dgm:pt modelId="{546C3210-5AB3-4BA8-9AA2-41C4A3F8437C}" type="pres">
      <dgm:prSet presAssocID="{D5CCE7D7-B7F1-4348-BB0D-FC02670B51BB}" presName="spNode" presStyleCnt="0"/>
      <dgm:spPr/>
    </dgm:pt>
    <dgm:pt modelId="{4CB782EB-FC41-4BDE-9267-8613F6A74B8A}" type="pres">
      <dgm:prSet presAssocID="{4CE3F082-07C3-4759-B640-FDEB5EE97DAA}" presName="sibTrans" presStyleLbl="sibTrans1D1" presStyleIdx="3" presStyleCnt="5"/>
      <dgm:spPr/>
    </dgm:pt>
    <dgm:pt modelId="{6358D347-9D51-4387-B421-23E5B74DEB60}" type="pres">
      <dgm:prSet presAssocID="{3C58E8AE-91B1-41C3-B20E-99962892E116}" presName="node" presStyleLbl="node1" presStyleIdx="4" presStyleCnt="5">
        <dgm:presLayoutVars>
          <dgm:bulletEnabled val="1"/>
        </dgm:presLayoutVars>
      </dgm:prSet>
      <dgm:spPr/>
    </dgm:pt>
    <dgm:pt modelId="{F5A0AF9C-737F-42F7-B9DA-00F4960D4B56}" type="pres">
      <dgm:prSet presAssocID="{3C58E8AE-91B1-41C3-B20E-99962892E116}" presName="spNode" presStyleCnt="0"/>
      <dgm:spPr/>
    </dgm:pt>
    <dgm:pt modelId="{C7095D73-5F42-44FA-9983-2AE695ED7D01}" type="pres">
      <dgm:prSet presAssocID="{03A416D3-3BF8-4136-B9C4-64CC29A6634D}" presName="sibTrans" presStyleLbl="sibTrans1D1" presStyleIdx="4" presStyleCnt="5"/>
      <dgm:spPr/>
    </dgm:pt>
  </dgm:ptLst>
  <dgm:cxnLst>
    <dgm:cxn modelId="{7738BE05-D236-4071-AADA-902C1F531814}" type="presOf" srcId="{26F6E817-1BE7-434C-BF8F-0835326F630C}" destId="{F17B3232-16C9-4245-BF6E-77BFF9B5EC0B}" srcOrd="0" destOrd="0" presId="urn:microsoft.com/office/officeart/2005/8/layout/cycle6"/>
    <dgm:cxn modelId="{7769830F-731B-4B35-92D6-E895BCB8DD28}" type="presOf" srcId="{3C58E8AE-91B1-41C3-B20E-99962892E116}" destId="{6358D347-9D51-4387-B421-23E5B74DEB60}" srcOrd="0" destOrd="0" presId="urn:microsoft.com/office/officeart/2005/8/layout/cycle6"/>
    <dgm:cxn modelId="{5D74611A-6CB3-4B31-B6A4-4E366676056F}" type="presOf" srcId="{35482A18-606F-4AC5-BE2B-654B958D7620}" destId="{FF5FAC63-8216-473E-91B4-5B4335B90826}" srcOrd="0" destOrd="0" presId="urn:microsoft.com/office/officeart/2005/8/layout/cycle6"/>
    <dgm:cxn modelId="{6055655F-556B-4B08-815B-A2F1B2640447}" srcId="{43F4E781-880C-4289-920F-D46FBCC0DE29}" destId="{3C58E8AE-91B1-41C3-B20E-99962892E116}" srcOrd="4" destOrd="0" parTransId="{59B24F05-15CE-4B51-8513-59441EABE68D}" sibTransId="{03A416D3-3BF8-4136-B9C4-64CC29A6634D}"/>
    <dgm:cxn modelId="{C7173541-6D40-4E59-BDB5-C75221931449}" srcId="{43F4E781-880C-4289-920F-D46FBCC0DE29}" destId="{D5CCE7D7-B7F1-4348-BB0D-FC02670B51BB}" srcOrd="3" destOrd="0" parTransId="{EA2C44EB-21A5-472D-9E8F-491E9F32B991}" sibTransId="{4CE3F082-07C3-4759-B640-FDEB5EE97DAA}"/>
    <dgm:cxn modelId="{982BDB66-3425-4909-9189-285964F5F032}" type="presOf" srcId="{D4C3093B-7712-4891-B84B-6434DC24A75D}" destId="{3AD145A6-5889-46AA-B978-CE365E23549C}" srcOrd="0" destOrd="0" presId="urn:microsoft.com/office/officeart/2005/8/layout/cycle6"/>
    <dgm:cxn modelId="{D448FD67-7552-40F9-A88A-665922A68924}" type="presOf" srcId="{43F4E781-880C-4289-920F-D46FBCC0DE29}" destId="{C863D4F4-D66B-4B34-9DDA-F804D83EFD19}" srcOrd="0" destOrd="0" presId="urn:microsoft.com/office/officeart/2005/8/layout/cycle6"/>
    <dgm:cxn modelId="{47A25E6E-3327-4A30-B520-D721DE0612EA}" type="presOf" srcId="{0F1C4289-40DA-48DE-B3D8-7A64B48F3405}" destId="{32EFF78D-9551-4A54-B10E-2C0B16E802FD}" srcOrd="0" destOrd="0" presId="urn:microsoft.com/office/officeart/2005/8/layout/cycle6"/>
    <dgm:cxn modelId="{34A8D66F-2960-4D12-A7CD-511CEB9A0E23}" type="presOf" srcId="{D5CCE7D7-B7F1-4348-BB0D-FC02670B51BB}" destId="{7933EC7A-DB95-4599-BBEB-A14623C01FF7}" srcOrd="0" destOrd="0" presId="urn:microsoft.com/office/officeart/2005/8/layout/cycle6"/>
    <dgm:cxn modelId="{E0FB7F54-8AA7-4B0E-A657-1B5DF25CEB1C}" type="presOf" srcId="{D4418FC0-30CD-4673-84DF-BCFDA82338BA}" destId="{65939D68-0B47-4058-98DC-2082CA0E39B4}" srcOrd="0" destOrd="0" presId="urn:microsoft.com/office/officeart/2005/8/layout/cycle6"/>
    <dgm:cxn modelId="{175F1257-E24E-4806-9DED-DC544FE4D032}" type="presOf" srcId="{48FEA434-637F-4CB5-B7D0-9C070EE9BE32}" destId="{A5C98D0A-967F-4E48-897C-21322AB70D3E}" srcOrd="0" destOrd="0" presId="urn:microsoft.com/office/officeart/2005/8/layout/cycle6"/>
    <dgm:cxn modelId="{2358067E-B60B-485B-A749-5F7978478166}" srcId="{43F4E781-880C-4289-920F-D46FBCC0DE29}" destId="{48FEA434-637F-4CB5-B7D0-9C070EE9BE32}" srcOrd="1" destOrd="0" parTransId="{D36F387A-377C-4BD9-A2F0-CD65E8EB8048}" sibTransId="{26F6E817-1BE7-434C-BF8F-0835326F630C}"/>
    <dgm:cxn modelId="{BA6F258F-733D-4CDE-990E-598B8E7AA7AB}" type="presOf" srcId="{03A416D3-3BF8-4136-B9C4-64CC29A6634D}" destId="{C7095D73-5F42-44FA-9983-2AE695ED7D01}" srcOrd="0" destOrd="0" presId="urn:microsoft.com/office/officeart/2005/8/layout/cycle6"/>
    <dgm:cxn modelId="{1AB57FC9-E27C-4CC0-BABD-3D465A608D03}" srcId="{43F4E781-880C-4289-920F-D46FBCC0DE29}" destId="{D4C3093B-7712-4891-B84B-6434DC24A75D}" srcOrd="2" destOrd="0" parTransId="{0ACC436A-039E-4361-B704-8B4E1E26675A}" sibTransId="{35482A18-606F-4AC5-BE2B-654B958D7620}"/>
    <dgm:cxn modelId="{9FF536DA-6B17-4646-B4C3-087E94D50738}" type="presOf" srcId="{4CE3F082-07C3-4759-B640-FDEB5EE97DAA}" destId="{4CB782EB-FC41-4BDE-9267-8613F6A74B8A}" srcOrd="0" destOrd="0" presId="urn:microsoft.com/office/officeart/2005/8/layout/cycle6"/>
    <dgm:cxn modelId="{10C7BEF2-3A2C-4559-8D1F-D93E7E587835}" srcId="{43F4E781-880C-4289-920F-D46FBCC0DE29}" destId="{0F1C4289-40DA-48DE-B3D8-7A64B48F3405}" srcOrd="0" destOrd="0" parTransId="{6F72BDF8-59B4-4B49-8396-DF31FB42D5E1}" sibTransId="{D4418FC0-30CD-4673-84DF-BCFDA82338BA}"/>
    <dgm:cxn modelId="{1A9C0D52-6C28-45A3-87BF-951C535B8DCE}" type="presParOf" srcId="{C863D4F4-D66B-4B34-9DDA-F804D83EFD19}" destId="{32EFF78D-9551-4A54-B10E-2C0B16E802FD}" srcOrd="0" destOrd="0" presId="urn:microsoft.com/office/officeart/2005/8/layout/cycle6"/>
    <dgm:cxn modelId="{A89A0E85-8D83-436B-AAAB-F7D4AE5C407D}" type="presParOf" srcId="{C863D4F4-D66B-4B34-9DDA-F804D83EFD19}" destId="{46B0AE8D-D2D4-4934-8F07-406832A6E7D1}" srcOrd="1" destOrd="0" presId="urn:microsoft.com/office/officeart/2005/8/layout/cycle6"/>
    <dgm:cxn modelId="{BDB2E24F-18E9-463C-A576-7EC05EA60DAA}" type="presParOf" srcId="{C863D4F4-D66B-4B34-9DDA-F804D83EFD19}" destId="{65939D68-0B47-4058-98DC-2082CA0E39B4}" srcOrd="2" destOrd="0" presId="urn:microsoft.com/office/officeart/2005/8/layout/cycle6"/>
    <dgm:cxn modelId="{3101DED7-A433-4081-8B14-18711D038966}" type="presParOf" srcId="{C863D4F4-D66B-4B34-9DDA-F804D83EFD19}" destId="{A5C98D0A-967F-4E48-897C-21322AB70D3E}" srcOrd="3" destOrd="0" presId="urn:microsoft.com/office/officeart/2005/8/layout/cycle6"/>
    <dgm:cxn modelId="{4A68101F-CABB-4F9B-88C4-0ED976900D76}" type="presParOf" srcId="{C863D4F4-D66B-4B34-9DDA-F804D83EFD19}" destId="{BE9AA77E-174A-4A03-959A-55FBEA6157C1}" srcOrd="4" destOrd="0" presId="urn:microsoft.com/office/officeart/2005/8/layout/cycle6"/>
    <dgm:cxn modelId="{6ABA2AE4-1D70-485B-9B86-E37A015307AF}" type="presParOf" srcId="{C863D4F4-D66B-4B34-9DDA-F804D83EFD19}" destId="{F17B3232-16C9-4245-BF6E-77BFF9B5EC0B}" srcOrd="5" destOrd="0" presId="urn:microsoft.com/office/officeart/2005/8/layout/cycle6"/>
    <dgm:cxn modelId="{763219B4-2AC4-4F1B-AE28-129547F66327}" type="presParOf" srcId="{C863D4F4-D66B-4B34-9DDA-F804D83EFD19}" destId="{3AD145A6-5889-46AA-B978-CE365E23549C}" srcOrd="6" destOrd="0" presId="urn:microsoft.com/office/officeart/2005/8/layout/cycle6"/>
    <dgm:cxn modelId="{09B847BC-84C8-478E-885D-41A50CD49FC6}" type="presParOf" srcId="{C863D4F4-D66B-4B34-9DDA-F804D83EFD19}" destId="{9DA83E05-0710-4E41-BE64-601333F30F8B}" srcOrd="7" destOrd="0" presId="urn:microsoft.com/office/officeart/2005/8/layout/cycle6"/>
    <dgm:cxn modelId="{9A7656D6-9F00-41C0-A3B8-351CB98E65D5}" type="presParOf" srcId="{C863D4F4-D66B-4B34-9DDA-F804D83EFD19}" destId="{FF5FAC63-8216-473E-91B4-5B4335B90826}" srcOrd="8" destOrd="0" presId="urn:microsoft.com/office/officeart/2005/8/layout/cycle6"/>
    <dgm:cxn modelId="{BE75C751-7990-4A1C-9340-CEB648E4F8E5}" type="presParOf" srcId="{C863D4F4-D66B-4B34-9DDA-F804D83EFD19}" destId="{7933EC7A-DB95-4599-BBEB-A14623C01FF7}" srcOrd="9" destOrd="0" presId="urn:microsoft.com/office/officeart/2005/8/layout/cycle6"/>
    <dgm:cxn modelId="{B4E55179-EA1C-4AB3-AE70-6B5DD79E7DF6}" type="presParOf" srcId="{C863D4F4-D66B-4B34-9DDA-F804D83EFD19}" destId="{546C3210-5AB3-4BA8-9AA2-41C4A3F8437C}" srcOrd="10" destOrd="0" presId="urn:microsoft.com/office/officeart/2005/8/layout/cycle6"/>
    <dgm:cxn modelId="{D2674940-7F0A-40AC-9C01-787F926952EE}" type="presParOf" srcId="{C863D4F4-D66B-4B34-9DDA-F804D83EFD19}" destId="{4CB782EB-FC41-4BDE-9267-8613F6A74B8A}" srcOrd="11" destOrd="0" presId="urn:microsoft.com/office/officeart/2005/8/layout/cycle6"/>
    <dgm:cxn modelId="{023A0C72-5946-4990-90A3-D3B55E03343A}" type="presParOf" srcId="{C863D4F4-D66B-4B34-9DDA-F804D83EFD19}" destId="{6358D347-9D51-4387-B421-23E5B74DEB60}" srcOrd="12" destOrd="0" presId="urn:microsoft.com/office/officeart/2005/8/layout/cycle6"/>
    <dgm:cxn modelId="{1155EB02-BF39-47A3-9688-B98B856CF27D}" type="presParOf" srcId="{C863D4F4-D66B-4B34-9DDA-F804D83EFD19}" destId="{F5A0AF9C-737F-42F7-B9DA-00F4960D4B56}" srcOrd="13" destOrd="0" presId="urn:microsoft.com/office/officeart/2005/8/layout/cycle6"/>
    <dgm:cxn modelId="{84254E7C-7CF6-4DC9-A358-6040F2FC3FF3}" type="presParOf" srcId="{C863D4F4-D66B-4B34-9DDA-F804D83EFD19}" destId="{C7095D73-5F42-44FA-9983-2AE695ED7D0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BA8B5B-83EA-4A84-84B5-FEBD41FD57E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13F4C8E-48EE-4F8B-971B-C2D901392160}">
      <dgm:prSet/>
      <dgm:spPr/>
      <dgm:t>
        <a:bodyPr/>
        <a:lstStyle/>
        <a:p>
          <a:r>
            <a:rPr lang="en-US" dirty="0"/>
            <a:t>Well-tolerated</a:t>
          </a:r>
        </a:p>
      </dgm:t>
    </dgm:pt>
    <dgm:pt modelId="{A91025BE-9C73-4E28-B679-CFB07A05A29B}" type="parTrans" cxnId="{E82FA933-CF7F-4D71-8037-C97E2E0F95D1}">
      <dgm:prSet/>
      <dgm:spPr/>
      <dgm:t>
        <a:bodyPr/>
        <a:lstStyle/>
        <a:p>
          <a:endParaRPr lang="en-US"/>
        </a:p>
      </dgm:t>
    </dgm:pt>
    <dgm:pt modelId="{9389410C-41BE-41CF-90B8-F1DFE1ED684F}" type="sibTrans" cxnId="{E82FA933-CF7F-4D71-8037-C97E2E0F95D1}">
      <dgm:prSet/>
      <dgm:spPr/>
      <dgm:t>
        <a:bodyPr/>
        <a:lstStyle/>
        <a:p>
          <a:endParaRPr lang="en-US"/>
        </a:p>
      </dgm:t>
    </dgm:pt>
    <dgm:pt modelId="{4530282C-02D9-418B-9854-F41A5FA3C7D1}">
      <dgm:prSet/>
      <dgm:spPr/>
      <dgm:t>
        <a:bodyPr/>
        <a:lstStyle/>
        <a:p>
          <a:r>
            <a:rPr lang="en-US" dirty="0"/>
            <a:t>Potent efficacy</a:t>
          </a:r>
        </a:p>
      </dgm:t>
    </dgm:pt>
    <dgm:pt modelId="{5E13BFF6-71A6-4D01-982A-8CDC711503CF}" type="parTrans" cxnId="{2231CDDC-5B54-4D49-9479-CAB27D9A78CF}">
      <dgm:prSet/>
      <dgm:spPr/>
      <dgm:t>
        <a:bodyPr/>
        <a:lstStyle/>
        <a:p>
          <a:endParaRPr lang="en-US"/>
        </a:p>
      </dgm:t>
    </dgm:pt>
    <dgm:pt modelId="{ECD794F4-D899-483A-9725-C97CDB653303}" type="sibTrans" cxnId="{2231CDDC-5B54-4D49-9479-CAB27D9A78CF}">
      <dgm:prSet/>
      <dgm:spPr/>
      <dgm:t>
        <a:bodyPr/>
        <a:lstStyle/>
        <a:p>
          <a:endParaRPr lang="en-US"/>
        </a:p>
      </dgm:t>
    </dgm:pt>
    <dgm:pt modelId="{128D11FD-18B4-463D-B0A0-4B687982AA54}">
      <dgm:prSet/>
      <dgm:spPr/>
      <dgm:t>
        <a:bodyPr/>
        <a:lstStyle/>
        <a:p>
          <a:r>
            <a:rPr lang="en-US" dirty="0"/>
            <a:t>Shorter half-life </a:t>
          </a:r>
        </a:p>
      </dgm:t>
    </dgm:pt>
    <dgm:pt modelId="{A45FC86F-B8B5-4E74-832D-7FD995B18E2C}" type="parTrans" cxnId="{F94F244A-7B9C-4E96-ABB1-56F1F81E337B}">
      <dgm:prSet/>
      <dgm:spPr/>
      <dgm:t>
        <a:bodyPr/>
        <a:lstStyle/>
        <a:p>
          <a:endParaRPr lang="en-US"/>
        </a:p>
      </dgm:t>
    </dgm:pt>
    <dgm:pt modelId="{FDF8076A-6051-4BBA-A043-DB45910CA4A9}" type="sibTrans" cxnId="{F94F244A-7B9C-4E96-ABB1-56F1F81E337B}">
      <dgm:prSet/>
      <dgm:spPr/>
      <dgm:t>
        <a:bodyPr/>
        <a:lstStyle/>
        <a:p>
          <a:endParaRPr lang="en-US"/>
        </a:p>
      </dgm:t>
    </dgm:pt>
    <dgm:pt modelId="{FDEA8CA1-7509-422A-A7D5-45B107F040F9}">
      <dgm:prSet/>
      <dgm:spPr/>
      <dgm:t>
        <a:bodyPr/>
        <a:lstStyle/>
        <a:p>
          <a:r>
            <a:rPr lang="en-US" dirty="0"/>
            <a:t>Less renal excretion</a:t>
          </a:r>
        </a:p>
      </dgm:t>
    </dgm:pt>
    <dgm:pt modelId="{6F7C1CDF-0020-4AB2-987B-933833B81151}" type="parTrans" cxnId="{41DF6146-AF33-4657-BF8C-7BCCE04298AE}">
      <dgm:prSet/>
      <dgm:spPr/>
      <dgm:t>
        <a:bodyPr/>
        <a:lstStyle/>
        <a:p>
          <a:endParaRPr lang="en-US"/>
        </a:p>
      </dgm:t>
    </dgm:pt>
    <dgm:pt modelId="{EAC9E960-C8E6-4464-A0E3-4D0AC306EEB7}" type="sibTrans" cxnId="{41DF6146-AF33-4657-BF8C-7BCCE04298AE}">
      <dgm:prSet/>
      <dgm:spPr/>
      <dgm:t>
        <a:bodyPr/>
        <a:lstStyle/>
        <a:p>
          <a:endParaRPr lang="en-US"/>
        </a:p>
      </dgm:t>
    </dgm:pt>
    <dgm:pt modelId="{E3602257-F0D2-4220-A195-710EEE49D88E}">
      <dgm:prSet/>
      <dgm:spPr/>
      <dgm:t>
        <a:bodyPr/>
        <a:lstStyle/>
        <a:p>
          <a:r>
            <a:rPr lang="en-US" dirty="0"/>
            <a:t>Topical gel</a:t>
          </a:r>
        </a:p>
      </dgm:t>
    </dgm:pt>
    <dgm:pt modelId="{585EF695-FF07-4EE9-AC40-C9D6B6679FC7}" type="parTrans" cxnId="{C788D29E-DC00-4779-B8BB-71AAEBFEFDB8}">
      <dgm:prSet/>
      <dgm:spPr/>
      <dgm:t>
        <a:bodyPr/>
        <a:lstStyle/>
        <a:p>
          <a:endParaRPr lang="en-US"/>
        </a:p>
      </dgm:t>
    </dgm:pt>
    <dgm:pt modelId="{304721BA-8146-4683-9F37-AE1583CEBF81}" type="sibTrans" cxnId="{C788D29E-DC00-4779-B8BB-71AAEBFEFDB8}">
      <dgm:prSet/>
      <dgm:spPr/>
      <dgm:t>
        <a:bodyPr/>
        <a:lstStyle/>
        <a:p>
          <a:endParaRPr lang="en-US"/>
        </a:p>
      </dgm:t>
    </dgm:pt>
    <dgm:pt modelId="{4FB3E9A8-5DE2-40A4-8F99-4D807196EF38}" type="pres">
      <dgm:prSet presAssocID="{B4BA8B5B-83EA-4A84-84B5-FEBD41FD57E6}" presName="linearFlow" presStyleCnt="0">
        <dgm:presLayoutVars>
          <dgm:dir/>
          <dgm:resizeHandles val="exact"/>
        </dgm:presLayoutVars>
      </dgm:prSet>
      <dgm:spPr/>
    </dgm:pt>
    <dgm:pt modelId="{9C0C42DD-7DBE-4BB5-9C51-E940E35218AC}" type="pres">
      <dgm:prSet presAssocID="{513F4C8E-48EE-4F8B-971B-C2D901392160}" presName="composite" presStyleCnt="0"/>
      <dgm:spPr/>
    </dgm:pt>
    <dgm:pt modelId="{137E8296-DCAC-449E-B73D-A255F2589409}" type="pres">
      <dgm:prSet presAssocID="{513F4C8E-48EE-4F8B-971B-C2D901392160}" presName="imgShp" presStyleLbl="fgImgPlace1" presStyleIdx="0" presStyleCnt="5"/>
      <dgm:spPr/>
    </dgm:pt>
    <dgm:pt modelId="{2EAF766A-90D3-4E0C-B38E-592423EE126F}" type="pres">
      <dgm:prSet presAssocID="{513F4C8E-48EE-4F8B-971B-C2D901392160}" presName="txShp" presStyleLbl="node1" presStyleIdx="0" presStyleCnt="5">
        <dgm:presLayoutVars>
          <dgm:bulletEnabled val="1"/>
        </dgm:presLayoutVars>
      </dgm:prSet>
      <dgm:spPr/>
    </dgm:pt>
    <dgm:pt modelId="{27C35F54-3BA9-43CA-B68B-BC0FA67C40BF}" type="pres">
      <dgm:prSet presAssocID="{9389410C-41BE-41CF-90B8-F1DFE1ED684F}" presName="spacing" presStyleCnt="0"/>
      <dgm:spPr/>
    </dgm:pt>
    <dgm:pt modelId="{C5A81B31-5FDA-4C50-95BF-97061628CFB5}" type="pres">
      <dgm:prSet presAssocID="{4530282C-02D9-418B-9854-F41A5FA3C7D1}" presName="composite" presStyleCnt="0"/>
      <dgm:spPr/>
    </dgm:pt>
    <dgm:pt modelId="{7B28E56B-F407-4360-9F77-6CE93DB9B579}" type="pres">
      <dgm:prSet presAssocID="{4530282C-02D9-418B-9854-F41A5FA3C7D1}" presName="imgShp" presStyleLbl="fgImgPlace1" presStyleIdx="1" presStyleCnt="5"/>
      <dgm:spPr/>
    </dgm:pt>
    <dgm:pt modelId="{18F25ED8-EBE1-481C-8A1C-D63336E909E5}" type="pres">
      <dgm:prSet presAssocID="{4530282C-02D9-418B-9854-F41A5FA3C7D1}" presName="txShp" presStyleLbl="node1" presStyleIdx="1" presStyleCnt="5">
        <dgm:presLayoutVars>
          <dgm:bulletEnabled val="1"/>
        </dgm:presLayoutVars>
      </dgm:prSet>
      <dgm:spPr/>
    </dgm:pt>
    <dgm:pt modelId="{0D479FF3-B8DC-4193-8539-83FA837B65E1}" type="pres">
      <dgm:prSet presAssocID="{ECD794F4-D899-483A-9725-C97CDB653303}" presName="spacing" presStyleCnt="0"/>
      <dgm:spPr/>
    </dgm:pt>
    <dgm:pt modelId="{3F5AD366-75DF-478E-A2D8-55863D0C0012}" type="pres">
      <dgm:prSet presAssocID="{128D11FD-18B4-463D-B0A0-4B687982AA54}" presName="composite" presStyleCnt="0"/>
      <dgm:spPr/>
    </dgm:pt>
    <dgm:pt modelId="{819FFCCE-8614-4765-8720-8AA3742C2DB9}" type="pres">
      <dgm:prSet presAssocID="{128D11FD-18B4-463D-B0A0-4B687982AA54}" presName="imgShp" presStyleLbl="fgImgPlace1" presStyleIdx="2" presStyleCnt="5"/>
      <dgm:spPr/>
    </dgm:pt>
    <dgm:pt modelId="{133BB8EE-6A87-40A5-A0B3-39EE20BEB053}" type="pres">
      <dgm:prSet presAssocID="{128D11FD-18B4-463D-B0A0-4B687982AA54}" presName="txShp" presStyleLbl="node1" presStyleIdx="2" presStyleCnt="5">
        <dgm:presLayoutVars>
          <dgm:bulletEnabled val="1"/>
        </dgm:presLayoutVars>
      </dgm:prSet>
      <dgm:spPr/>
    </dgm:pt>
    <dgm:pt modelId="{77CDD468-716F-4F9E-B5C3-5AC062B57846}" type="pres">
      <dgm:prSet presAssocID="{FDF8076A-6051-4BBA-A043-DB45910CA4A9}" presName="spacing" presStyleCnt="0"/>
      <dgm:spPr/>
    </dgm:pt>
    <dgm:pt modelId="{E4ECDF4C-4724-4F70-9F4B-D6DE300C7A97}" type="pres">
      <dgm:prSet presAssocID="{FDEA8CA1-7509-422A-A7D5-45B107F040F9}" presName="composite" presStyleCnt="0"/>
      <dgm:spPr/>
    </dgm:pt>
    <dgm:pt modelId="{21A25D09-D67D-4C6C-ACCA-07D6FBCD9BE6}" type="pres">
      <dgm:prSet presAssocID="{FDEA8CA1-7509-422A-A7D5-45B107F040F9}" presName="imgShp" presStyleLbl="fgImgPlace1" presStyleIdx="3" presStyleCnt="5"/>
      <dgm:spPr/>
    </dgm:pt>
    <dgm:pt modelId="{75CFD3AA-2DFA-48FE-9D59-3D9F63092A25}" type="pres">
      <dgm:prSet presAssocID="{FDEA8CA1-7509-422A-A7D5-45B107F040F9}" presName="txShp" presStyleLbl="node1" presStyleIdx="3" presStyleCnt="5">
        <dgm:presLayoutVars>
          <dgm:bulletEnabled val="1"/>
        </dgm:presLayoutVars>
      </dgm:prSet>
      <dgm:spPr/>
    </dgm:pt>
    <dgm:pt modelId="{C0FC08D5-9393-458D-8576-47596C44D13B}" type="pres">
      <dgm:prSet presAssocID="{EAC9E960-C8E6-4464-A0E3-4D0AC306EEB7}" presName="spacing" presStyleCnt="0"/>
      <dgm:spPr/>
    </dgm:pt>
    <dgm:pt modelId="{641C603F-6B88-416D-9648-1AC0A3FAE77B}" type="pres">
      <dgm:prSet presAssocID="{E3602257-F0D2-4220-A195-710EEE49D88E}" presName="composite" presStyleCnt="0"/>
      <dgm:spPr/>
    </dgm:pt>
    <dgm:pt modelId="{613AFFDB-ACB3-4F74-BB40-E62112D956C7}" type="pres">
      <dgm:prSet presAssocID="{E3602257-F0D2-4220-A195-710EEE49D88E}" presName="imgShp" presStyleLbl="fgImgPlace1" presStyleIdx="4" presStyleCnt="5"/>
      <dgm:spPr/>
    </dgm:pt>
    <dgm:pt modelId="{07A67707-3325-4278-896E-EB89D51F8E29}" type="pres">
      <dgm:prSet presAssocID="{E3602257-F0D2-4220-A195-710EEE49D88E}" presName="txShp" presStyleLbl="node1" presStyleIdx="4" presStyleCnt="5">
        <dgm:presLayoutVars>
          <dgm:bulletEnabled val="1"/>
        </dgm:presLayoutVars>
      </dgm:prSet>
      <dgm:spPr/>
    </dgm:pt>
  </dgm:ptLst>
  <dgm:cxnLst>
    <dgm:cxn modelId="{8D393D1B-EDF3-49D3-BF8E-D5CEFB68ADEE}" type="presOf" srcId="{B4BA8B5B-83EA-4A84-84B5-FEBD41FD57E6}" destId="{4FB3E9A8-5DE2-40A4-8F99-4D807196EF38}" srcOrd="0" destOrd="0" presId="urn:microsoft.com/office/officeart/2005/8/layout/vList3"/>
    <dgm:cxn modelId="{0E78BC27-4E44-4DBF-9BE2-C3186225C0F4}" type="presOf" srcId="{4530282C-02D9-418B-9854-F41A5FA3C7D1}" destId="{18F25ED8-EBE1-481C-8A1C-D63336E909E5}" srcOrd="0" destOrd="0" presId="urn:microsoft.com/office/officeart/2005/8/layout/vList3"/>
    <dgm:cxn modelId="{E82FA933-CF7F-4D71-8037-C97E2E0F95D1}" srcId="{B4BA8B5B-83EA-4A84-84B5-FEBD41FD57E6}" destId="{513F4C8E-48EE-4F8B-971B-C2D901392160}" srcOrd="0" destOrd="0" parTransId="{A91025BE-9C73-4E28-B679-CFB07A05A29B}" sibTransId="{9389410C-41BE-41CF-90B8-F1DFE1ED684F}"/>
    <dgm:cxn modelId="{41DF6146-AF33-4657-BF8C-7BCCE04298AE}" srcId="{B4BA8B5B-83EA-4A84-84B5-FEBD41FD57E6}" destId="{FDEA8CA1-7509-422A-A7D5-45B107F040F9}" srcOrd="3" destOrd="0" parTransId="{6F7C1CDF-0020-4AB2-987B-933833B81151}" sibTransId="{EAC9E960-C8E6-4464-A0E3-4D0AC306EEB7}"/>
    <dgm:cxn modelId="{0D432147-3CD1-4EE8-98CA-19BB286D501E}" type="presOf" srcId="{FDEA8CA1-7509-422A-A7D5-45B107F040F9}" destId="{75CFD3AA-2DFA-48FE-9D59-3D9F63092A25}" srcOrd="0" destOrd="0" presId="urn:microsoft.com/office/officeart/2005/8/layout/vList3"/>
    <dgm:cxn modelId="{F94F244A-7B9C-4E96-ABB1-56F1F81E337B}" srcId="{B4BA8B5B-83EA-4A84-84B5-FEBD41FD57E6}" destId="{128D11FD-18B4-463D-B0A0-4B687982AA54}" srcOrd="2" destOrd="0" parTransId="{A45FC86F-B8B5-4E74-832D-7FD995B18E2C}" sibTransId="{FDF8076A-6051-4BBA-A043-DB45910CA4A9}"/>
    <dgm:cxn modelId="{A7168C4A-3C73-4B31-9D1E-07976BD88431}" type="presOf" srcId="{128D11FD-18B4-463D-B0A0-4B687982AA54}" destId="{133BB8EE-6A87-40A5-A0B3-39EE20BEB053}" srcOrd="0" destOrd="0" presId="urn:microsoft.com/office/officeart/2005/8/layout/vList3"/>
    <dgm:cxn modelId="{08ED3D70-68BD-4141-BDD3-F4902424CB01}" type="presOf" srcId="{513F4C8E-48EE-4F8B-971B-C2D901392160}" destId="{2EAF766A-90D3-4E0C-B38E-592423EE126F}" srcOrd="0" destOrd="0" presId="urn:microsoft.com/office/officeart/2005/8/layout/vList3"/>
    <dgm:cxn modelId="{C788D29E-DC00-4779-B8BB-71AAEBFEFDB8}" srcId="{B4BA8B5B-83EA-4A84-84B5-FEBD41FD57E6}" destId="{E3602257-F0D2-4220-A195-710EEE49D88E}" srcOrd="4" destOrd="0" parTransId="{585EF695-FF07-4EE9-AC40-C9D6B6679FC7}" sibTransId="{304721BA-8146-4683-9F37-AE1583CEBF81}"/>
    <dgm:cxn modelId="{0E234FB8-80FE-4C81-AE63-D2A10E2F5923}" type="presOf" srcId="{E3602257-F0D2-4220-A195-710EEE49D88E}" destId="{07A67707-3325-4278-896E-EB89D51F8E29}" srcOrd="0" destOrd="0" presId="urn:microsoft.com/office/officeart/2005/8/layout/vList3"/>
    <dgm:cxn modelId="{2231CDDC-5B54-4D49-9479-CAB27D9A78CF}" srcId="{B4BA8B5B-83EA-4A84-84B5-FEBD41FD57E6}" destId="{4530282C-02D9-418B-9854-F41A5FA3C7D1}" srcOrd="1" destOrd="0" parTransId="{5E13BFF6-71A6-4D01-982A-8CDC711503CF}" sibTransId="{ECD794F4-D899-483A-9725-C97CDB653303}"/>
    <dgm:cxn modelId="{86EA6EFE-430A-477C-B683-9E6F8122298A}" type="presParOf" srcId="{4FB3E9A8-5DE2-40A4-8F99-4D807196EF38}" destId="{9C0C42DD-7DBE-4BB5-9C51-E940E35218AC}" srcOrd="0" destOrd="0" presId="urn:microsoft.com/office/officeart/2005/8/layout/vList3"/>
    <dgm:cxn modelId="{CDFD5C94-57F4-471D-96E8-A60B3A435EC6}" type="presParOf" srcId="{9C0C42DD-7DBE-4BB5-9C51-E940E35218AC}" destId="{137E8296-DCAC-449E-B73D-A255F2589409}" srcOrd="0" destOrd="0" presId="urn:microsoft.com/office/officeart/2005/8/layout/vList3"/>
    <dgm:cxn modelId="{E8B23479-20B7-413F-A940-A2402138FB41}" type="presParOf" srcId="{9C0C42DD-7DBE-4BB5-9C51-E940E35218AC}" destId="{2EAF766A-90D3-4E0C-B38E-592423EE126F}" srcOrd="1" destOrd="0" presId="urn:microsoft.com/office/officeart/2005/8/layout/vList3"/>
    <dgm:cxn modelId="{003E1604-0594-41FF-9840-726D19CC0937}" type="presParOf" srcId="{4FB3E9A8-5DE2-40A4-8F99-4D807196EF38}" destId="{27C35F54-3BA9-43CA-B68B-BC0FA67C40BF}" srcOrd="1" destOrd="0" presId="urn:microsoft.com/office/officeart/2005/8/layout/vList3"/>
    <dgm:cxn modelId="{D5CA7327-7374-45A7-8249-F7AF83EA4904}" type="presParOf" srcId="{4FB3E9A8-5DE2-40A4-8F99-4D807196EF38}" destId="{C5A81B31-5FDA-4C50-95BF-97061628CFB5}" srcOrd="2" destOrd="0" presId="urn:microsoft.com/office/officeart/2005/8/layout/vList3"/>
    <dgm:cxn modelId="{F1EBEA0E-C084-49C9-9B1F-BA57E9EE191D}" type="presParOf" srcId="{C5A81B31-5FDA-4C50-95BF-97061628CFB5}" destId="{7B28E56B-F407-4360-9F77-6CE93DB9B579}" srcOrd="0" destOrd="0" presId="urn:microsoft.com/office/officeart/2005/8/layout/vList3"/>
    <dgm:cxn modelId="{AB2E4BCD-574E-41A0-A932-98EA20954329}" type="presParOf" srcId="{C5A81B31-5FDA-4C50-95BF-97061628CFB5}" destId="{18F25ED8-EBE1-481C-8A1C-D63336E909E5}" srcOrd="1" destOrd="0" presId="urn:microsoft.com/office/officeart/2005/8/layout/vList3"/>
    <dgm:cxn modelId="{4457B29F-CDD6-4299-863B-C372ACB3834D}" type="presParOf" srcId="{4FB3E9A8-5DE2-40A4-8F99-4D807196EF38}" destId="{0D479FF3-B8DC-4193-8539-83FA837B65E1}" srcOrd="3" destOrd="0" presId="urn:microsoft.com/office/officeart/2005/8/layout/vList3"/>
    <dgm:cxn modelId="{7C7D9AD4-D055-4FF1-A242-9EC2D29821A1}" type="presParOf" srcId="{4FB3E9A8-5DE2-40A4-8F99-4D807196EF38}" destId="{3F5AD366-75DF-478E-A2D8-55863D0C0012}" srcOrd="4" destOrd="0" presId="urn:microsoft.com/office/officeart/2005/8/layout/vList3"/>
    <dgm:cxn modelId="{C44E73B0-73AD-4FA4-A2FA-746F98BFD05B}" type="presParOf" srcId="{3F5AD366-75DF-478E-A2D8-55863D0C0012}" destId="{819FFCCE-8614-4765-8720-8AA3742C2DB9}" srcOrd="0" destOrd="0" presId="urn:microsoft.com/office/officeart/2005/8/layout/vList3"/>
    <dgm:cxn modelId="{C86D0631-AEB9-4747-A6AF-926B38E278CF}" type="presParOf" srcId="{3F5AD366-75DF-478E-A2D8-55863D0C0012}" destId="{133BB8EE-6A87-40A5-A0B3-39EE20BEB053}" srcOrd="1" destOrd="0" presId="urn:microsoft.com/office/officeart/2005/8/layout/vList3"/>
    <dgm:cxn modelId="{0DFF169B-E2B3-4A61-BAD5-195AF5421CF2}" type="presParOf" srcId="{4FB3E9A8-5DE2-40A4-8F99-4D807196EF38}" destId="{77CDD468-716F-4F9E-B5C3-5AC062B57846}" srcOrd="5" destOrd="0" presId="urn:microsoft.com/office/officeart/2005/8/layout/vList3"/>
    <dgm:cxn modelId="{4237C88B-6990-4377-BA8F-8FA7A01F11FF}" type="presParOf" srcId="{4FB3E9A8-5DE2-40A4-8F99-4D807196EF38}" destId="{E4ECDF4C-4724-4F70-9F4B-D6DE300C7A97}" srcOrd="6" destOrd="0" presId="urn:microsoft.com/office/officeart/2005/8/layout/vList3"/>
    <dgm:cxn modelId="{E022DED6-2302-4F61-9891-A6434DD4F734}" type="presParOf" srcId="{E4ECDF4C-4724-4F70-9F4B-D6DE300C7A97}" destId="{21A25D09-D67D-4C6C-ACCA-07D6FBCD9BE6}" srcOrd="0" destOrd="0" presId="urn:microsoft.com/office/officeart/2005/8/layout/vList3"/>
    <dgm:cxn modelId="{E8A911FB-F73E-45B9-904D-7355F38D8904}" type="presParOf" srcId="{E4ECDF4C-4724-4F70-9F4B-D6DE300C7A97}" destId="{75CFD3AA-2DFA-48FE-9D59-3D9F63092A25}" srcOrd="1" destOrd="0" presId="urn:microsoft.com/office/officeart/2005/8/layout/vList3"/>
    <dgm:cxn modelId="{E3518CA4-F81E-4FB7-BA4F-40487F7A4EDE}" type="presParOf" srcId="{4FB3E9A8-5DE2-40A4-8F99-4D807196EF38}" destId="{C0FC08D5-9393-458D-8576-47596C44D13B}" srcOrd="7" destOrd="0" presId="urn:microsoft.com/office/officeart/2005/8/layout/vList3"/>
    <dgm:cxn modelId="{419AC343-D598-4E7E-A156-86A4DA9105E2}" type="presParOf" srcId="{4FB3E9A8-5DE2-40A4-8F99-4D807196EF38}" destId="{641C603F-6B88-416D-9648-1AC0A3FAE77B}" srcOrd="8" destOrd="0" presId="urn:microsoft.com/office/officeart/2005/8/layout/vList3"/>
    <dgm:cxn modelId="{ED731D1C-891D-4D4D-8EF2-739C52586B0C}" type="presParOf" srcId="{641C603F-6B88-416D-9648-1AC0A3FAE77B}" destId="{613AFFDB-ACB3-4F74-BB40-E62112D956C7}" srcOrd="0" destOrd="0" presId="urn:microsoft.com/office/officeart/2005/8/layout/vList3"/>
    <dgm:cxn modelId="{C34203CE-E5DD-429C-83D1-C24C6A233553}" type="presParOf" srcId="{641C603F-6B88-416D-9648-1AC0A3FAE77B}" destId="{07A67707-3325-4278-896E-EB89D51F8E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A56BBB-D612-4DD5-9834-9C6DCD7BAF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7ACBC8-7EF5-4E29-9C04-C34F08FFECDE}">
      <dgm:prSet/>
      <dgm:spPr/>
      <dgm:t>
        <a:bodyPr/>
        <a:lstStyle/>
        <a:p>
          <a:r>
            <a:rPr lang="en-US" b="0" i="0" baseline="0" dirty="0"/>
            <a:t>Avoid NSAIDs if possible</a:t>
          </a:r>
          <a:endParaRPr lang="en-US" dirty="0"/>
        </a:p>
      </dgm:t>
    </dgm:pt>
    <dgm:pt modelId="{D8DE0608-DB56-40DB-ACF8-D1C5E3FB961C}" type="parTrans" cxnId="{2F454183-EDD3-4C21-A285-EF3D6281111A}">
      <dgm:prSet/>
      <dgm:spPr/>
      <dgm:t>
        <a:bodyPr/>
        <a:lstStyle/>
        <a:p>
          <a:endParaRPr lang="en-US"/>
        </a:p>
      </dgm:t>
    </dgm:pt>
    <dgm:pt modelId="{2713288B-8294-4F2F-8EDA-CE1D50E45427}" type="sibTrans" cxnId="{2F454183-EDD3-4C21-A285-EF3D6281111A}">
      <dgm:prSet/>
      <dgm:spPr/>
      <dgm:t>
        <a:bodyPr/>
        <a:lstStyle/>
        <a:p>
          <a:endParaRPr lang="en-US"/>
        </a:p>
      </dgm:t>
    </dgm:pt>
    <dgm:pt modelId="{B7BAA935-A4F2-44D4-A99B-4070A3A3B1EE}">
      <dgm:prSet/>
      <dgm:spPr/>
      <dgm:t>
        <a:bodyPr/>
        <a:lstStyle/>
        <a:p>
          <a:r>
            <a:rPr lang="en-US" dirty="0"/>
            <a:t>If needed, use the lowest required dose for the shortest duration</a:t>
          </a:r>
        </a:p>
      </dgm:t>
    </dgm:pt>
    <dgm:pt modelId="{885B14F3-343A-4EA0-B322-75001F58A6D7}" type="parTrans" cxnId="{D06FD837-180D-4BE4-8444-8CB0290338F9}">
      <dgm:prSet/>
      <dgm:spPr/>
      <dgm:t>
        <a:bodyPr/>
        <a:lstStyle/>
        <a:p>
          <a:endParaRPr lang="en-US"/>
        </a:p>
      </dgm:t>
    </dgm:pt>
    <dgm:pt modelId="{969C30AD-B3D9-4D37-8FA6-42BB89E4E4F9}" type="sibTrans" cxnId="{D06FD837-180D-4BE4-8444-8CB0290338F9}">
      <dgm:prSet/>
      <dgm:spPr/>
      <dgm:t>
        <a:bodyPr/>
        <a:lstStyle/>
        <a:p>
          <a:endParaRPr lang="en-US"/>
        </a:p>
      </dgm:t>
    </dgm:pt>
    <dgm:pt modelId="{22F31780-2282-4FAB-9741-6656EF45EB5C}">
      <dgm:prSet/>
      <dgm:spPr/>
      <dgm:t>
        <a:bodyPr/>
        <a:lstStyle/>
        <a:p>
          <a:r>
            <a:rPr lang="en-US" dirty="0"/>
            <a:t>Avoid especially if GFR &lt; 30 ml/min/1.73 m</a:t>
          </a:r>
          <a:r>
            <a:rPr lang="en-US" baseline="30000" dirty="0"/>
            <a:t>2</a:t>
          </a:r>
        </a:p>
      </dgm:t>
    </dgm:pt>
    <dgm:pt modelId="{430E79FF-9753-4F03-A48A-DC7F5A3186A1}" type="parTrans" cxnId="{190694A7-0291-4F51-967E-386AFE00BC53}">
      <dgm:prSet/>
      <dgm:spPr/>
      <dgm:t>
        <a:bodyPr/>
        <a:lstStyle/>
        <a:p>
          <a:endParaRPr lang="en-US"/>
        </a:p>
      </dgm:t>
    </dgm:pt>
    <dgm:pt modelId="{146468DD-D13F-48A2-BD36-2658EEC34C8F}" type="sibTrans" cxnId="{190694A7-0291-4F51-967E-386AFE00BC53}">
      <dgm:prSet/>
      <dgm:spPr/>
      <dgm:t>
        <a:bodyPr/>
        <a:lstStyle/>
        <a:p>
          <a:endParaRPr lang="en-US"/>
        </a:p>
      </dgm:t>
    </dgm:pt>
    <dgm:pt modelId="{D07727D0-8CDF-4639-A0D4-3D06CBA11655}">
      <dgm:prSet/>
      <dgm:spPr/>
      <dgm:t>
        <a:bodyPr/>
        <a:lstStyle/>
        <a:p>
          <a:r>
            <a:rPr lang="en-US" dirty="0"/>
            <a:t>Prolonged therapy not recommended if GFR &lt; 60 ml/min/1.73m</a:t>
          </a:r>
          <a:r>
            <a:rPr lang="en-US" baseline="30000" dirty="0"/>
            <a:t>2</a:t>
          </a:r>
        </a:p>
      </dgm:t>
    </dgm:pt>
    <dgm:pt modelId="{39F6EE8C-BC8D-453A-87A3-13E240B6DE94}" type="parTrans" cxnId="{402F6BFA-7804-4AA0-9AFE-255DD2B87778}">
      <dgm:prSet/>
      <dgm:spPr/>
      <dgm:t>
        <a:bodyPr/>
        <a:lstStyle/>
        <a:p>
          <a:endParaRPr lang="en-US"/>
        </a:p>
      </dgm:t>
    </dgm:pt>
    <dgm:pt modelId="{1F9C3FC4-1804-4008-B047-1AA39D5DC944}" type="sibTrans" cxnId="{402F6BFA-7804-4AA0-9AFE-255DD2B87778}">
      <dgm:prSet/>
      <dgm:spPr/>
      <dgm:t>
        <a:bodyPr/>
        <a:lstStyle/>
        <a:p>
          <a:endParaRPr lang="en-US"/>
        </a:p>
      </dgm:t>
    </dgm:pt>
    <dgm:pt modelId="{DF14FE68-6DD6-4366-AC2E-464829EE7931}">
      <dgm:prSet/>
      <dgm:spPr/>
      <dgm:t>
        <a:bodyPr/>
        <a:lstStyle/>
        <a:p>
          <a:r>
            <a:rPr lang="en-US" dirty="0"/>
            <a:t>Avoid in patients taking other potentially nephrotoxic medications</a:t>
          </a:r>
        </a:p>
      </dgm:t>
    </dgm:pt>
    <dgm:pt modelId="{2EB3DA6A-12E0-4645-9213-83100C171631}" type="parTrans" cxnId="{736EA8A6-F696-4538-BBCD-D7025BD4F064}">
      <dgm:prSet/>
      <dgm:spPr/>
      <dgm:t>
        <a:bodyPr/>
        <a:lstStyle/>
        <a:p>
          <a:endParaRPr lang="en-US"/>
        </a:p>
      </dgm:t>
    </dgm:pt>
    <dgm:pt modelId="{E6B10191-4554-4D4A-8191-239952C3E31E}" type="sibTrans" cxnId="{736EA8A6-F696-4538-BBCD-D7025BD4F064}">
      <dgm:prSet/>
      <dgm:spPr/>
      <dgm:t>
        <a:bodyPr/>
        <a:lstStyle/>
        <a:p>
          <a:endParaRPr lang="en-US"/>
        </a:p>
      </dgm:t>
    </dgm:pt>
    <dgm:pt modelId="{1C8672F8-DA51-40F7-8C4F-0E749F840D3B}">
      <dgm:prSet/>
      <dgm:spPr/>
      <dgm:t>
        <a:bodyPr/>
        <a:lstStyle/>
        <a:p>
          <a:r>
            <a:rPr lang="en-US" dirty="0"/>
            <a:t>Topical may be used, but not effective for widespread pain</a:t>
          </a:r>
        </a:p>
      </dgm:t>
    </dgm:pt>
    <dgm:pt modelId="{B1DF7638-246F-427E-BD0B-F34EF8FD990E}" type="parTrans" cxnId="{395AA532-EB74-4CB8-9B77-D738F2D20CF7}">
      <dgm:prSet/>
      <dgm:spPr/>
      <dgm:t>
        <a:bodyPr/>
        <a:lstStyle/>
        <a:p>
          <a:endParaRPr lang="en-US"/>
        </a:p>
      </dgm:t>
    </dgm:pt>
    <dgm:pt modelId="{177EC005-0799-4E22-AB08-6FA18B76323E}" type="sibTrans" cxnId="{395AA532-EB74-4CB8-9B77-D738F2D20CF7}">
      <dgm:prSet/>
      <dgm:spPr/>
      <dgm:t>
        <a:bodyPr/>
        <a:lstStyle/>
        <a:p>
          <a:endParaRPr lang="en-US"/>
        </a:p>
      </dgm:t>
    </dgm:pt>
    <dgm:pt modelId="{537077DF-DC01-40AB-81E8-28227895DDEC}" type="pres">
      <dgm:prSet presAssocID="{AFA56BBB-D612-4DD5-9834-9C6DCD7BAFEC}" presName="linear" presStyleCnt="0">
        <dgm:presLayoutVars>
          <dgm:animLvl val="lvl"/>
          <dgm:resizeHandles val="exact"/>
        </dgm:presLayoutVars>
      </dgm:prSet>
      <dgm:spPr/>
    </dgm:pt>
    <dgm:pt modelId="{CAD2F390-2778-4955-A845-F65BAA23B8E0}" type="pres">
      <dgm:prSet presAssocID="{5B7ACBC8-7EF5-4E29-9C04-C34F08FFECD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87B80EE-F74E-4F0C-9BE6-4DE64527EF07}" type="pres">
      <dgm:prSet presAssocID="{5B7ACBC8-7EF5-4E29-9C04-C34F08FFECD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95AA532-EB74-4CB8-9B77-D738F2D20CF7}" srcId="{5B7ACBC8-7EF5-4E29-9C04-C34F08FFECDE}" destId="{1C8672F8-DA51-40F7-8C4F-0E749F840D3B}" srcOrd="4" destOrd="0" parTransId="{B1DF7638-246F-427E-BD0B-F34EF8FD990E}" sibTransId="{177EC005-0799-4E22-AB08-6FA18B76323E}"/>
    <dgm:cxn modelId="{D06FD837-180D-4BE4-8444-8CB0290338F9}" srcId="{5B7ACBC8-7EF5-4E29-9C04-C34F08FFECDE}" destId="{B7BAA935-A4F2-44D4-A99B-4070A3A3B1EE}" srcOrd="2" destOrd="0" parTransId="{885B14F3-343A-4EA0-B322-75001F58A6D7}" sibTransId="{969C30AD-B3D9-4D37-8FA6-42BB89E4E4F9}"/>
    <dgm:cxn modelId="{ECC80440-EF59-4FAB-9F0D-7AFC3436EA4B}" type="presOf" srcId="{22F31780-2282-4FAB-9741-6656EF45EB5C}" destId="{187B80EE-F74E-4F0C-9BE6-4DE64527EF07}" srcOrd="0" destOrd="0" presId="urn:microsoft.com/office/officeart/2005/8/layout/vList2"/>
    <dgm:cxn modelId="{887B1E49-7A79-4A11-AEC6-2213D1A02CEA}" type="presOf" srcId="{D07727D0-8CDF-4639-A0D4-3D06CBA11655}" destId="{187B80EE-F74E-4F0C-9BE6-4DE64527EF07}" srcOrd="0" destOrd="1" presId="urn:microsoft.com/office/officeart/2005/8/layout/vList2"/>
    <dgm:cxn modelId="{2F454183-EDD3-4C21-A285-EF3D6281111A}" srcId="{AFA56BBB-D612-4DD5-9834-9C6DCD7BAFEC}" destId="{5B7ACBC8-7EF5-4E29-9C04-C34F08FFECDE}" srcOrd="0" destOrd="0" parTransId="{D8DE0608-DB56-40DB-ACF8-D1C5E3FB961C}" sibTransId="{2713288B-8294-4F2F-8EDA-CE1D50E45427}"/>
    <dgm:cxn modelId="{7DC05D9B-2473-4095-9D95-321C7C086082}" type="presOf" srcId="{AFA56BBB-D612-4DD5-9834-9C6DCD7BAFEC}" destId="{537077DF-DC01-40AB-81E8-28227895DDEC}" srcOrd="0" destOrd="0" presId="urn:microsoft.com/office/officeart/2005/8/layout/vList2"/>
    <dgm:cxn modelId="{736EA8A6-F696-4538-BBCD-D7025BD4F064}" srcId="{5B7ACBC8-7EF5-4E29-9C04-C34F08FFECDE}" destId="{DF14FE68-6DD6-4366-AC2E-464829EE7931}" srcOrd="3" destOrd="0" parTransId="{2EB3DA6A-12E0-4645-9213-83100C171631}" sibTransId="{E6B10191-4554-4D4A-8191-239952C3E31E}"/>
    <dgm:cxn modelId="{190694A7-0291-4F51-967E-386AFE00BC53}" srcId="{5B7ACBC8-7EF5-4E29-9C04-C34F08FFECDE}" destId="{22F31780-2282-4FAB-9741-6656EF45EB5C}" srcOrd="0" destOrd="0" parTransId="{430E79FF-9753-4F03-A48A-DC7F5A3186A1}" sibTransId="{146468DD-D13F-48A2-BD36-2658EEC34C8F}"/>
    <dgm:cxn modelId="{298525CC-2B47-41A1-81D1-AEC47C40025E}" type="presOf" srcId="{1C8672F8-DA51-40F7-8C4F-0E749F840D3B}" destId="{187B80EE-F74E-4F0C-9BE6-4DE64527EF07}" srcOrd="0" destOrd="4" presId="urn:microsoft.com/office/officeart/2005/8/layout/vList2"/>
    <dgm:cxn modelId="{7187C7DC-60AA-4B5C-8EBF-F13BDA5FA80E}" type="presOf" srcId="{5B7ACBC8-7EF5-4E29-9C04-C34F08FFECDE}" destId="{CAD2F390-2778-4955-A845-F65BAA23B8E0}" srcOrd="0" destOrd="0" presId="urn:microsoft.com/office/officeart/2005/8/layout/vList2"/>
    <dgm:cxn modelId="{9DD2A9F5-73E3-4B70-83DB-B6E88D3F6F04}" type="presOf" srcId="{B7BAA935-A4F2-44D4-A99B-4070A3A3B1EE}" destId="{187B80EE-F74E-4F0C-9BE6-4DE64527EF07}" srcOrd="0" destOrd="2" presId="urn:microsoft.com/office/officeart/2005/8/layout/vList2"/>
    <dgm:cxn modelId="{402F6BFA-7804-4AA0-9AFE-255DD2B87778}" srcId="{5B7ACBC8-7EF5-4E29-9C04-C34F08FFECDE}" destId="{D07727D0-8CDF-4639-A0D4-3D06CBA11655}" srcOrd="1" destOrd="0" parTransId="{39F6EE8C-BC8D-453A-87A3-13E240B6DE94}" sibTransId="{1F9C3FC4-1804-4008-B047-1AA39D5DC944}"/>
    <dgm:cxn modelId="{51735EFB-9E08-4EB1-AED0-CB81CD036F02}" type="presOf" srcId="{DF14FE68-6DD6-4366-AC2E-464829EE7931}" destId="{187B80EE-F74E-4F0C-9BE6-4DE64527EF07}" srcOrd="0" destOrd="3" presId="urn:microsoft.com/office/officeart/2005/8/layout/vList2"/>
    <dgm:cxn modelId="{E70E2C7F-0476-4636-9ED3-0B6400147D77}" type="presParOf" srcId="{537077DF-DC01-40AB-81E8-28227895DDEC}" destId="{CAD2F390-2778-4955-A845-F65BAA23B8E0}" srcOrd="0" destOrd="0" presId="urn:microsoft.com/office/officeart/2005/8/layout/vList2"/>
    <dgm:cxn modelId="{1F91EB87-4FB6-49B9-A8CC-FC2B0717031F}" type="presParOf" srcId="{537077DF-DC01-40AB-81E8-28227895DDEC}" destId="{187B80EE-F74E-4F0C-9BE6-4DE64527EF0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A56BBB-D612-4DD5-9834-9C6DCD7BAF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7ACBC8-7EF5-4E29-9C04-C34F08FFECDE}">
      <dgm:prSet/>
      <dgm:spPr/>
      <dgm:t>
        <a:bodyPr/>
        <a:lstStyle/>
        <a:p>
          <a:r>
            <a:rPr lang="en-US" b="0" i="0" baseline="0" dirty="0"/>
            <a:t>Best option for pain control is acetaminophen (Tylenol)</a:t>
          </a:r>
          <a:endParaRPr lang="en-US" dirty="0"/>
        </a:p>
      </dgm:t>
    </dgm:pt>
    <dgm:pt modelId="{D8DE0608-DB56-40DB-ACF8-D1C5E3FB961C}" type="parTrans" cxnId="{2F454183-EDD3-4C21-A285-EF3D6281111A}">
      <dgm:prSet/>
      <dgm:spPr/>
      <dgm:t>
        <a:bodyPr/>
        <a:lstStyle/>
        <a:p>
          <a:endParaRPr lang="en-US"/>
        </a:p>
      </dgm:t>
    </dgm:pt>
    <dgm:pt modelId="{2713288B-8294-4F2F-8EDA-CE1D50E45427}" type="sibTrans" cxnId="{2F454183-EDD3-4C21-A285-EF3D6281111A}">
      <dgm:prSet/>
      <dgm:spPr/>
      <dgm:t>
        <a:bodyPr/>
        <a:lstStyle/>
        <a:p>
          <a:endParaRPr lang="en-US"/>
        </a:p>
      </dgm:t>
    </dgm:pt>
    <dgm:pt modelId="{BD7BBF55-DD1C-43F3-AAC6-237D5B955D09}">
      <dgm:prSet custT="1"/>
      <dgm:spPr/>
      <dgm:t>
        <a:bodyPr/>
        <a:lstStyle/>
        <a:p>
          <a:r>
            <a:rPr lang="en-US" sz="2400" dirty="0"/>
            <a:t>May take up to 3000 mg per day</a:t>
          </a:r>
        </a:p>
      </dgm:t>
    </dgm:pt>
    <dgm:pt modelId="{4C6655B5-8C6A-432F-85DA-74FF289843D5}" type="parTrans" cxnId="{6D57B745-DC5C-4AD4-8131-F88C6A1440EB}">
      <dgm:prSet/>
      <dgm:spPr/>
      <dgm:t>
        <a:bodyPr/>
        <a:lstStyle/>
        <a:p>
          <a:endParaRPr lang="en-US"/>
        </a:p>
      </dgm:t>
    </dgm:pt>
    <dgm:pt modelId="{409B7B78-52A2-4F85-879E-75D2E5C263D0}" type="sibTrans" cxnId="{6D57B745-DC5C-4AD4-8131-F88C6A1440EB}">
      <dgm:prSet/>
      <dgm:spPr/>
      <dgm:t>
        <a:bodyPr/>
        <a:lstStyle/>
        <a:p>
          <a:endParaRPr lang="en-US"/>
        </a:p>
      </dgm:t>
    </dgm:pt>
    <dgm:pt modelId="{B0B38AC2-1E5D-4D59-BAFA-F99D31721DBB}">
      <dgm:prSet/>
      <dgm:spPr/>
      <dgm:t>
        <a:bodyPr/>
        <a:lstStyle/>
        <a:p>
          <a:r>
            <a:rPr lang="en-US" b="0" i="0" baseline="0" dirty="0"/>
            <a:t>OTC products may </a:t>
          </a:r>
          <a:r>
            <a:rPr lang="en-US" dirty="0"/>
            <a:t>contain NSAIDs or acetaminophen</a:t>
          </a:r>
        </a:p>
      </dgm:t>
    </dgm:pt>
    <dgm:pt modelId="{46F0CDFF-A3D4-409C-A93A-7E6DBEAB2BAA}" type="parTrans" cxnId="{B9E688D6-C2E2-41BE-9D17-2D9F05C797C6}">
      <dgm:prSet/>
      <dgm:spPr/>
      <dgm:t>
        <a:bodyPr/>
        <a:lstStyle/>
        <a:p>
          <a:endParaRPr lang="en-US"/>
        </a:p>
      </dgm:t>
    </dgm:pt>
    <dgm:pt modelId="{A7048E7C-CCAA-478C-B085-52A4196B91E5}" type="sibTrans" cxnId="{B9E688D6-C2E2-41BE-9D17-2D9F05C797C6}">
      <dgm:prSet/>
      <dgm:spPr/>
      <dgm:t>
        <a:bodyPr/>
        <a:lstStyle/>
        <a:p>
          <a:endParaRPr lang="en-US"/>
        </a:p>
      </dgm:t>
    </dgm:pt>
    <dgm:pt modelId="{9C77D9F7-245C-498E-B07B-2B00792B32E9}">
      <dgm:prSet custT="1"/>
      <dgm:spPr/>
      <dgm:t>
        <a:bodyPr/>
        <a:lstStyle/>
        <a:p>
          <a:r>
            <a:rPr lang="en-US" sz="2400" dirty="0"/>
            <a:t>Ensure to double check labels</a:t>
          </a:r>
        </a:p>
      </dgm:t>
    </dgm:pt>
    <dgm:pt modelId="{C5EA1A6B-A2EC-4449-B92B-322A45850657}" type="parTrans" cxnId="{77ED26E9-9675-4A42-9FD2-F92677EE8D84}">
      <dgm:prSet/>
      <dgm:spPr/>
      <dgm:t>
        <a:bodyPr/>
        <a:lstStyle/>
        <a:p>
          <a:endParaRPr lang="en-US"/>
        </a:p>
      </dgm:t>
    </dgm:pt>
    <dgm:pt modelId="{3E2B4D6E-A2BB-4FCE-85ED-1B9F88932AD0}" type="sibTrans" cxnId="{77ED26E9-9675-4A42-9FD2-F92677EE8D84}">
      <dgm:prSet/>
      <dgm:spPr/>
      <dgm:t>
        <a:bodyPr/>
        <a:lstStyle/>
        <a:p>
          <a:endParaRPr lang="en-US"/>
        </a:p>
      </dgm:t>
    </dgm:pt>
    <dgm:pt modelId="{00EEB69D-B7CB-4171-842C-39819FD20ED9}">
      <dgm:prSet custT="1"/>
      <dgm:spPr/>
      <dgm:t>
        <a:bodyPr/>
        <a:lstStyle/>
        <a:p>
          <a:r>
            <a:rPr lang="en-US" sz="2400" dirty="0"/>
            <a:t>Always ask patients about OTC medication use</a:t>
          </a:r>
        </a:p>
      </dgm:t>
    </dgm:pt>
    <dgm:pt modelId="{685D47C7-3A5D-4741-A7C8-B10D75DDDA0F}" type="parTrans" cxnId="{0D1E81F3-F389-4674-80A6-4313747A7EFA}">
      <dgm:prSet/>
      <dgm:spPr/>
      <dgm:t>
        <a:bodyPr/>
        <a:lstStyle/>
        <a:p>
          <a:endParaRPr lang="en-US"/>
        </a:p>
      </dgm:t>
    </dgm:pt>
    <dgm:pt modelId="{5FA1717B-8D65-4C35-8948-A1EAEE6F735D}" type="sibTrans" cxnId="{0D1E81F3-F389-4674-80A6-4313747A7EFA}">
      <dgm:prSet/>
      <dgm:spPr/>
      <dgm:t>
        <a:bodyPr/>
        <a:lstStyle/>
        <a:p>
          <a:endParaRPr lang="en-US"/>
        </a:p>
      </dgm:t>
    </dgm:pt>
    <dgm:pt modelId="{6C32C5B3-1655-4557-8ABA-1FC1419760E2}">
      <dgm:prSet/>
      <dgm:spPr/>
      <dgm:t>
        <a:bodyPr/>
        <a:lstStyle/>
        <a:p>
          <a:r>
            <a:rPr lang="en-US" dirty="0"/>
            <a:t>Opioids may be an option, however, use with caution</a:t>
          </a:r>
        </a:p>
      </dgm:t>
    </dgm:pt>
    <dgm:pt modelId="{415868BC-8C70-418A-94F7-49C64E252FA8}" type="parTrans" cxnId="{0DD595DF-972B-46B8-B7C8-C87529E8A8C3}">
      <dgm:prSet/>
      <dgm:spPr/>
      <dgm:t>
        <a:bodyPr/>
        <a:lstStyle/>
        <a:p>
          <a:endParaRPr lang="en-US"/>
        </a:p>
      </dgm:t>
    </dgm:pt>
    <dgm:pt modelId="{C999C08E-5BC8-4814-AC9A-9856831D2E13}" type="sibTrans" cxnId="{0DD595DF-972B-46B8-B7C8-C87529E8A8C3}">
      <dgm:prSet/>
      <dgm:spPr/>
      <dgm:t>
        <a:bodyPr/>
        <a:lstStyle/>
        <a:p>
          <a:endParaRPr lang="en-US"/>
        </a:p>
      </dgm:t>
    </dgm:pt>
    <dgm:pt modelId="{19502F2D-8738-4C89-B5D5-B299B74A17D4}">
      <dgm:prSet custT="1"/>
      <dgm:spPr/>
      <dgm:t>
        <a:bodyPr/>
        <a:lstStyle/>
        <a:p>
          <a:r>
            <a:rPr lang="en-US" sz="2400" dirty="0"/>
            <a:t>Renal metabolism </a:t>
          </a:r>
        </a:p>
      </dgm:t>
    </dgm:pt>
    <dgm:pt modelId="{A0C8DAD0-F0EA-4C6A-86B8-82E7B5CA3189}" type="parTrans" cxnId="{2673A243-CC24-4963-91CA-E125331C74DB}">
      <dgm:prSet/>
      <dgm:spPr/>
      <dgm:t>
        <a:bodyPr/>
        <a:lstStyle/>
        <a:p>
          <a:endParaRPr lang="en-US"/>
        </a:p>
      </dgm:t>
    </dgm:pt>
    <dgm:pt modelId="{F84C1B2C-6C55-4E5D-812B-11FB182E974F}" type="sibTrans" cxnId="{2673A243-CC24-4963-91CA-E125331C74DB}">
      <dgm:prSet/>
      <dgm:spPr/>
      <dgm:t>
        <a:bodyPr/>
        <a:lstStyle/>
        <a:p>
          <a:endParaRPr lang="en-US"/>
        </a:p>
      </dgm:t>
    </dgm:pt>
    <dgm:pt modelId="{B0653981-8D94-40D8-A8BB-646F063A7A0B}">
      <dgm:prSet/>
      <dgm:spPr/>
      <dgm:t>
        <a:bodyPr/>
        <a:lstStyle/>
        <a:p>
          <a:endParaRPr lang="en-US" sz="2000" dirty="0"/>
        </a:p>
      </dgm:t>
    </dgm:pt>
    <dgm:pt modelId="{6BDDAD3A-CDA9-446A-9A46-080F6E07E38D}" type="parTrans" cxnId="{D524698C-2CBA-4698-878C-FEA976D30AB1}">
      <dgm:prSet/>
      <dgm:spPr/>
      <dgm:t>
        <a:bodyPr/>
        <a:lstStyle/>
        <a:p>
          <a:endParaRPr lang="en-US"/>
        </a:p>
      </dgm:t>
    </dgm:pt>
    <dgm:pt modelId="{CEA7F12D-442F-4D9D-937C-A2725B2E768B}" type="sibTrans" cxnId="{D524698C-2CBA-4698-878C-FEA976D30AB1}">
      <dgm:prSet/>
      <dgm:spPr/>
      <dgm:t>
        <a:bodyPr/>
        <a:lstStyle/>
        <a:p>
          <a:endParaRPr lang="en-US"/>
        </a:p>
      </dgm:t>
    </dgm:pt>
    <dgm:pt modelId="{5E34865D-465C-4ED6-B6BB-AA5B477F432E}">
      <dgm:prSet/>
      <dgm:spPr/>
      <dgm:t>
        <a:bodyPr/>
        <a:lstStyle/>
        <a:p>
          <a:endParaRPr lang="en-US" sz="2000" dirty="0"/>
        </a:p>
      </dgm:t>
    </dgm:pt>
    <dgm:pt modelId="{84F2C555-C31A-447E-B022-19AD6B477320}" type="parTrans" cxnId="{58C6A3B1-2E13-462A-86D9-C21A088471E1}">
      <dgm:prSet/>
      <dgm:spPr/>
      <dgm:t>
        <a:bodyPr/>
        <a:lstStyle/>
        <a:p>
          <a:endParaRPr lang="en-US"/>
        </a:p>
      </dgm:t>
    </dgm:pt>
    <dgm:pt modelId="{F76ED9CA-8B06-4715-8405-4A36957690F5}" type="sibTrans" cxnId="{58C6A3B1-2E13-462A-86D9-C21A088471E1}">
      <dgm:prSet/>
      <dgm:spPr/>
      <dgm:t>
        <a:bodyPr/>
        <a:lstStyle/>
        <a:p>
          <a:endParaRPr lang="en-US"/>
        </a:p>
      </dgm:t>
    </dgm:pt>
    <dgm:pt modelId="{537077DF-DC01-40AB-81E8-28227895DDEC}" type="pres">
      <dgm:prSet presAssocID="{AFA56BBB-D612-4DD5-9834-9C6DCD7BAFEC}" presName="linear" presStyleCnt="0">
        <dgm:presLayoutVars>
          <dgm:animLvl val="lvl"/>
          <dgm:resizeHandles val="exact"/>
        </dgm:presLayoutVars>
      </dgm:prSet>
      <dgm:spPr/>
    </dgm:pt>
    <dgm:pt modelId="{CAD2F390-2778-4955-A845-F65BAA23B8E0}" type="pres">
      <dgm:prSet presAssocID="{5B7ACBC8-7EF5-4E29-9C04-C34F08FFECD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CD505CE-A768-483A-A2B1-ADDCBBFA180C}" type="pres">
      <dgm:prSet presAssocID="{5B7ACBC8-7EF5-4E29-9C04-C34F08FFECDE}" presName="childText" presStyleLbl="revTx" presStyleIdx="0" presStyleCnt="3">
        <dgm:presLayoutVars>
          <dgm:bulletEnabled val="1"/>
        </dgm:presLayoutVars>
      </dgm:prSet>
      <dgm:spPr/>
    </dgm:pt>
    <dgm:pt modelId="{F089A0CC-F6B1-4D10-BB20-476F2ED81D87}" type="pres">
      <dgm:prSet presAssocID="{B0B38AC2-1E5D-4D59-BAFA-F99D31721DB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247794E-0D7E-4F9B-BCA0-D4E689A4C7C3}" type="pres">
      <dgm:prSet presAssocID="{B0B38AC2-1E5D-4D59-BAFA-F99D31721DBB}" presName="childText" presStyleLbl="revTx" presStyleIdx="1" presStyleCnt="3">
        <dgm:presLayoutVars>
          <dgm:bulletEnabled val="1"/>
        </dgm:presLayoutVars>
      </dgm:prSet>
      <dgm:spPr/>
    </dgm:pt>
    <dgm:pt modelId="{439D259E-C6EE-4F61-B589-62BC124A5B69}" type="pres">
      <dgm:prSet presAssocID="{6C32C5B3-1655-4557-8ABA-1FC1419760E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6146522-960F-4D0D-8890-ACA3FB509985}" type="pres">
      <dgm:prSet presAssocID="{6C32C5B3-1655-4557-8ABA-1FC1419760E2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8E2B324-46D2-4629-8E09-3773B2066E43}" type="presOf" srcId="{6C32C5B3-1655-4557-8ABA-1FC1419760E2}" destId="{439D259E-C6EE-4F61-B589-62BC124A5B69}" srcOrd="0" destOrd="0" presId="urn:microsoft.com/office/officeart/2005/8/layout/vList2"/>
    <dgm:cxn modelId="{797E5629-2DE8-402D-8CF5-9004BDCC0789}" type="presOf" srcId="{19502F2D-8738-4C89-B5D5-B299B74A17D4}" destId="{A6146522-960F-4D0D-8890-ACA3FB509985}" srcOrd="0" destOrd="0" presId="urn:microsoft.com/office/officeart/2005/8/layout/vList2"/>
    <dgm:cxn modelId="{1DF44330-22AA-46D2-8258-B826CB8AB696}" type="presOf" srcId="{B0B38AC2-1E5D-4D59-BAFA-F99D31721DBB}" destId="{F089A0CC-F6B1-4D10-BB20-476F2ED81D87}" srcOrd="0" destOrd="0" presId="urn:microsoft.com/office/officeart/2005/8/layout/vList2"/>
    <dgm:cxn modelId="{2673A243-CC24-4963-91CA-E125331C74DB}" srcId="{6C32C5B3-1655-4557-8ABA-1FC1419760E2}" destId="{19502F2D-8738-4C89-B5D5-B299B74A17D4}" srcOrd="0" destOrd="0" parTransId="{A0C8DAD0-F0EA-4C6A-86B8-82E7B5CA3189}" sibTransId="{F84C1B2C-6C55-4E5D-812B-11FB182E974F}"/>
    <dgm:cxn modelId="{6D57B745-DC5C-4AD4-8131-F88C6A1440EB}" srcId="{5B7ACBC8-7EF5-4E29-9C04-C34F08FFECDE}" destId="{BD7BBF55-DD1C-43F3-AAC6-237D5B955D09}" srcOrd="0" destOrd="0" parTransId="{4C6655B5-8C6A-432F-85DA-74FF289843D5}" sibTransId="{409B7B78-52A2-4F85-879E-75D2E5C263D0}"/>
    <dgm:cxn modelId="{D4113B4A-29EA-4CE4-A540-E2275A7A4E37}" type="presOf" srcId="{5E34865D-465C-4ED6-B6BB-AA5B477F432E}" destId="{3247794E-0D7E-4F9B-BCA0-D4E689A4C7C3}" srcOrd="0" destOrd="2" presId="urn:microsoft.com/office/officeart/2005/8/layout/vList2"/>
    <dgm:cxn modelId="{F724EF78-F4DB-4DD7-B67A-C82913898BA1}" type="presOf" srcId="{BD7BBF55-DD1C-43F3-AAC6-237D5B955D09}" destId="{7CD505CE-A768-483A-A2B1-ADDCBBFA180C}" srcOrd="0" destOrd="0" presId="urn:microsoft.com/office/officeart/2005/8/layout/vList2"/>
    <dgm:cxn modelId="{2F454183-EDD3-4C21-A285-EF3D6281111A}" srcId="{AFA56BBB-D612-4DD5-9834-9C6DCD7BAFEC}" destId="{5B7ACBC8-7EF5-4E29-9C04-C34F08FFECDE}" srcOrd="0" destOrd="0" parTransId="{D8DE0608-DB56-40DB-ACF8-D1C5E3FB961C}" sibTransId="{2713288B-8294-4F2F-8EDA-CE1D50E45427}"/>
    <dgm:cxn modelId="{D524698C-2CBA-4698-878C-FEA976D30AB1}" srcId="{5B7ACBC8-7EF5-4E29-9C04-C34F08FFECDE}" destId="{B0653981-8D94-40D8-A8BB-646F063A7A0B}" srcOrd="1" destOrd="0" parTransId="{6BDDAD3A-CDA9-446A-9A46-080F6E07E38D}" sibTransId="{CEA7F12D-442F-4D9D-937C-A2725B2E768B}"/>
    <dgm:cxn modelId="{7DC05D9B-2473-4095-9D95-321C7C086082}" type="presOf" srcId="{AFA56BBB-D612-4DD5-9834-9C6DCD7BAFEC}" destId="{537077DF-DC01-40AB-81E8-28227895DDEC}" srcOrd="0" destOrd="0" presId="urn:microsoft.com/office/officeart/2005/8/layout/vList2"/>
    <dgm:cxn modelId="{D17A54AA-80F4-4935-A600-E1F0ACDE34F7}" type="presOf" srcId="{B0653981-8D94-40D8-A8BB-646F063A7A0B}" destId="{7CD505CE-A768-483A-A2B1-ADDCBBFA180C}" srcOrd="0" destOrd="1" presId="urn:microsoft.com/office/officeart/2005/8/layout/vList2"/>
    <dgm:cxn modelId="{58C6A3B1-2E13-462A-86D9-C21A088471E1}" srcId="{B0B38AC2-1E5D-4D59-BAFA-F99D31721DBB}" destId="{5E34865D-465C-4ED6-B6BB-AA5B477F432E}" srcOrd="2" destOrd="0" parTransId="{84F2C555-C31A-447E-B022-19AD6B477320}" sibTransId="{F76ED9CA-8B06-4715-8405-4A36957690F5}"/>
    <dgm:cxn modelId="{CD7800C4-E039-4777-B13A-EDEED8F33B49}" type="presOf" srcId="{9C77D9F7-245C-498E-B07B-2B00792B32E9}" destId="{3247794E-0D7E-4F9B-BCA0-D4E689A4C7C3}" srcOrd="0" destOrd="0" presId="urn:microsoft.com/office/officeart/2005/8/layout/vList2"/>
    <dgm:cxn modelId="{B9E688D6-C2E2-41BE-9D17-2D9F05C797C6}" srcId="{AFA56BBB-D612-4DD5-9834-9C6DCD7BAFEC}" destId="{B0B38AC2-1E5D-4D59-BAFA-F99D31721DBB}" srcOrd="1" destOrd="0" parTransId="{46F0CDFF-A3D4-409C-A93A-7E6DBEAB2BAA}" sibTransId="{A7048E7C-CCAA-478C-B085-52A4196B91E5}"/>
    <dgm:cxn modelId="{7187C7DC-60AA-4B5C-8EBF-F13BDA5FA80E}" type="presOf" srcId="{5B7ACBC8-7EF5-4E29-9C04-C34F08FFECDE}" destId="{CAD2F390-2778-4955-A845-F65BAA23B8E0}" srcOrd="0" destOrd="0" presId="urn:microsoft.com/office/officeart/2005/8/layout/vList2"/>
    <dgm:cxn modelId="{0DD595DF-972B-46B8-B7C8-C87529E8A8C3}" srcId="{AFA56BBB-D612-4DD5-9834-9C6DCD7BAFEC}" destId="{6C32C5B3-1655-4557-8ABA-1FC1419760E2}" srcOrd="2" destOrd="0" parTransId="{415868BC-8C70-418A-94F7-49C64E252FA8}" sibTransId="{C999C08E-5BC8-4814-AC9A-9856831D2E13}"/>
    <dgm:cxn modelId="{77ED26E9-9675-4A42-9FD2-F92677EE8D84}" srcId="{B0B38AC2-1E5D-4D59-BAFA-F99D31721DBB}" destId="{9C77D9F7-245C-498E-B07B-2B00792B32E9}" srcOrd="0" destOrd="0" parTransId="{C5EA1A6B-A2EC-4449-B92B-322A45850657}" sibTransId="{3E2B4D6E-A2BB-4FCE-85ED-1B9F88932AD0}"/>
    <dgm:cxn modelId="{0D1E81F3-F389-4674-80A6-4313747A7EFA}" srcId="{B0B38AC2-1E5D-4D59-BAFA-F99D31721DBB}" destId="{00EEB69D-B7CB-4171-842C-39819FD20ED9}" srcOrd="1" destOrd="0" parTransId="{685D47C7-3A5D-4741-A7C8-B10D75DDDA0F}" sibTransId="{5FA1717B-8D65-4C35-8948-A1EAEE6F735D}"/>
    <dgm:cxn modelId="{A16E45FE-8BDD-459F-AE3A-A83ACB6E61CF}" type="presOf" srcId="{00EEB69D-B7CB-4171-842C-39819FD20ED9}" destId="{3247794E-0D7E-4F9B-BCA0-D4E689A4C7C3}" srcOrd="0" destOrd="1" presId="urn:microsoft.com/office/officeart/2005/8/layout/vList2"/>
    <dgm:cxn modelId="{E70E2C7F-0476-4636-9ED3-0B6400147D77}" type="presParOf" srcId="{537077DF-DC01-40AB-81E8-28227895DDEC}" destId="{CAD2F390-2778-4955-A845-F65BAA23B8E0}" srcOrd="0" destOrd="0" presId="urn:microsoft.com/office/officeart/2005/8/layout/vList2"/>
    <dgm:cxn modelId="{53630EF9-96A2-46C1-984D-00E3D5A9BDEF}" type="presParOf" srcId="{537077DF-DC01-40AB-81E8-28227895DDEC}" destId="{7CD505CE-A768-483A-A2B1-ADDCBBFA180C}" srcOrd="1" destOrd="0" presId="urn:microsoft.com/office/officeart/2005/8/layout/vList2"/>
    <dgm:cxn modelId="{B1BA94B2-EFBE-4B25-B784-A06662BF3E23}" type="presParOf" srcId="{537077DF-DC01-40AB-81E8-28227895DDEC}" destId="{F089A0CC-F6B1-4D10-BB20-476F2ED81D87}" srcOrd="2" destOrd="0" presId="urn:microsoft.com/office/officeart/2005/8/layout/vList2"/>
    <dgm:cxn modelId="{5C73DE15-2D0C-4F61-BE2B-1C6CF091201A}" type="presParOf" srcId="{537077DF-DC01-40AB-81E8-28227895DDEC}" destId="{3247794E-0D7E-4F9B-BCA0-D4E689A4C7C3}" srcOrd="3" destOrd="0" presId="urn:microsoft.com/office/officeart/2005/8/layout/vList2"/>
    <dgm:cxn modelId="{F8BE729C-6623-4005-8D90-583E49F895CB}" type="presParOf" srcId="{537077DF-DC01-40AB-81E8-28227895DDEC}" destId="{439D259E-C6EE-4F61-B589-62BC124A5B69}" srcOrd="4" destOrd="0" presId="urn:microsoft.com/office/officeart/2005/8/layout/vList2"/>
    <dgm:cxn modelId="{90FA1367-7FBA-47C9-9782-5B9AC741D5A9}" type="presParOf" srcId="{537077DF-DC01-40AB-81E8-28227895DDEC}" destId="{A6146522-960F-4D0D-8890-ACA3FB50998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C45094-288C-4413-B528-D782222194D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2B7214-A466-4DFF-9E5C-5E995BE85B32}">
      <dgm:prSet/>
      <dgm:spPr/>
      <dgm:t>
        <a:bodyPr/>
        <a:lstStyle/>
        <a:p>
          <a:r>
            <a:rPr lang="en-US" b="0" i="0" baseline="0" dirty="0"/>
            <a:t>Consider iodinated contrast-induced AKI prevention in high-risk circumstances </a:t>
          </a:r>
          <a:endParaRPr lang="en-US" dirty="0"/>
        </a:p>
      </dgm:t>
    </dgm:pt>
    <dgm:pt modelId="{4ABE0C2E-CD19-4DBE-BE09-94781447696B}" type="parTrans" cxnId="{3C649577-9358-4140-B11D-32B50BFD1C12}">
      <dgm:prSet/>
      <dgm:spPr/>
      <dgm:t>
        <a:bodyPr/>
        <a:lstStyle/>
        <a:p>
          <a:endParaRPr lang="en-US"/>
        </a:p>
      </dgm:t>
    </dgm:pt>
    <dgm:pt modelId="{460CB74A-B33E-4929-A173-CA496111DF47}" type="sibTrans" cxnId="{3C649577-9358-4140-B11D-32B50BFD1C12}">
      <dgm:prSet/>
      <dgm:spPr/>
      <dgm:t>
        <a:bodyPr/>
        <a:lstStyle/>
        <a:p>
          <a:endParaRPr lang="en-US"/>
        </a:p>
      </dgm:t>
    </dgm:pt>
    <dgm:pt modelId="{F12B5963-5C4E-40F6-AA95-DEADF4A394DE}">
      <dgm:prSet/>
      <dgm:spPr/>
      <dgm:t>
        <a:bodyPr/>
        <a:lstStyle/>
        <a:p>
          <a:r>
            <a:rPr lang="en-US" b="0" i="0" baseline="0" dirty="0"/>
            <a:t>Avoid iodinated contrast or minimize dose </a:t>
          </a:r>
          <a:endParaRPr lang="en-US" dirty="0"/>
        </a:p>
      </dgm:t>
    </dgm:pt>
    <dgm:pt modelId="{29ACC153-07C8-426C-88AF-89CBC3D8A6A3}" type="parTrans" cxnId="{4F0190A3-91AE-433E-8C7C-F4E91E5CA1E7}">
      <dgm:prSet/>
      <dgm:spPr/>
      <dgm:t>
        <a:bodyPr/>
        <a:lstStyle/>
        <a:p>
          <a:endParaRPr lang="en-US"/>
        </a:p>
      </dgm:t>
    </dgm:pt>
    <dgm:pt modelId="{2DEDCD49-700E-4FDF-8DC7-12B7D3C10C38}" type="sibTrans" cxnId="{4F0190A3-91AE-433E-8C7C-F4E91E5CA1E7}">
      <dgm:prSet/>
      <dgm:spPr/>
      <dgm:t>
        <a:bodyPr/>
        <a:lstStyle/>
        <a:p>
          <a:endParaRPr lang="en-US"/>
        </a:p>
      </dgm:t>
    </dgm:pt>
    <dgm:pt modelId="{FF68C756-0C0F-4896-B528-D99F71C061FD}">
      <dgm:prSet/>
      <dgm:spPr/>
      <dgm:t>
        <a:bodyPr/>
        <a:lstStyle/>
        <a:p>
          <a:r>
            <a:rPr lang="en-US" b="0" i="0" baseline="0" dirty="0"/>
            <a:t>Consider isotonic saline infusion before, during, and after procedure </a:t>
          </a:r>
          <a:endParaRPr lang="en-US" dirty="0"/>
        </a:p>
      </dgm:t>
    </dgm:pt>
    <dgm:pt modelId="{A847A5F4-57BE-44DD-BE3C-C588746ED69C}" type="parTrans" cxnId="{47EBC747-6E71-4451-9D2F-F80EEE946193}">
      <dgm:prSet/>
      <dgm:spPr/>
      <dgm:t>
        <a:bodyPr/>
        <a:lstStyle/>
        <a:p>
          <a:endParaRPr lang="en-US"/>
        </a:p>
      </dgm:t>
    </dgm:pt>
    <dgm:pt modelId="{ACDF848E-DD70-439D-85BA-A31F70218102}" type="sibTrans" cxnId="{47EBC747-6E71-4451-9D2F-F80EEE946193}">
      <dgm:prSet/>
      <dgm:spPr/>
      <dgm:t>
        <a:bodyPr/>
        <a:lstStyle/>
        <a:p>
          <a:endParaRPr lang="en-US"/>
        </a:p>
      </dgm:t>
    </dgm:pt>
    <dgm:pt modelId="{F96100A9-A5F4-4234-8AC5-C8F8FFCDF2AC}">
      <dgm:prSet/>
      <dgm:spPr/>
      <dgm:t>
        <a:bodyPr/>
        <a:lstStyle/>
        <a:p>
          <a:r>
            <a:rPr lang="en-US" b="0" i="0" baseline="0" dirty="0"/>
            <a:t>Hold metformin at time of or before procedure </a:t>
          </a:r>
          <a:endParaRPr lang="en-US" dirty="0"/>
        </a:p>
      </dgm:t>
    </dgm:pt>
    <dgm:pt modelId="{3D182676-2F7F-4B40-8589-8E83D444D3BE}" type="parTrans" cxnId="{DA654721-D4AA-4DB7-8281-92021722C46C}">
      <dgm:prSet/>
      <dgm:spPr/>
      <dgm:t>
        <a:bodyPr/>
        <a:lstStyle/>
        <a:p>
          <a:endParaRPr lang="en-US"/>
        </a:p>
      </dgm:t>
    </dgm:pt>
    <dgm:pt modelId="{7529C23B-72BA-4FDD-B526-298D6AE63D57}" type="sibTrans" cxnId="{DA654721-D4AA-4DB7-8281-92021722C46C}">
      <dgm:prSet/>
      <dgm:spPr/>
      <dgm:t>
        <a:bodyPr/>
        <a:lstStyle/>
        <a:p>
          <a:endParaRPr lang="en-US"/>
        </a:p>
      </dgm:t>
    </dgm:pt>
    <dgm:pt modelId="{02764F9E-333D-4527-8DAF-99AB2E9EF829}">
      <dgm:prSet/>
      <dgm:spPr/>
      <dgm:t>
        <a:bodyPr/>
        <a:lstStyle/>
        <a:p>
          <a:r>
            <a:rPr lang="en-US" b="0" i="0" baseline="0" dirty="0"/>
            <a:t>Consider withholding other nonessential potentially nephrotoxic agents</a:t>
          </a:r>
          <a:endParaRPr lang="en-US" dirty="0"/>
        </a:p>
      </dgm:t>
    </dgm:pt>
    <dgm:pt modelId="{9ABAC327-20F9-492B-A982-4B02FFCD598A}" type="parTrans" cxnId="{9AA355B6-9AEA-46D4-B995-445157C3A978}">
      <dgm:prSet/>
      <dgm:spPr/>
      <dgm:t>
        <a:bodyPr/>
        <a:lstStyle/>
        <a:p>
          <a:endParaRPr lang="en-US"/>
        </a:p>
      </dgm:t>
    </dgm:pt>
    <dgm:pt modelId="{1C04B986-54AF-4A9D-BCAE-19BBAD54B86D}" type="sibTrans" cxnId="{9AA355B6-9AEA-46D4-B995-445157C3A978}">
      <dgm:prSet/>
      <dgm:spPr/>
      <dgm:t>
        <a:bodyPr/>
        <a:lstStyle/>
        <a:p>
          <a:endParaRPr lang="en-US"/>
        </a:p>
      </dgm:t>
    </dgm:pt>
    <dgm:pt modelId="{EC9C2B6E-A8BB-4740-AE52-478215499D07}" type="pres">
      <dgm:prSet presAssocID="{E8C45094-288C-4413-B528-D782222194DA}" presName="Name0" presStyleCnt="0">
        <dgm:presLayoutVars>
          <dgm:dir/>
          <dgm:animLvl val="lvl"/>
          <dgm:resizeHandles val="exact"/>
        </dgm:presLayoutVars>
      </dgm:prSet>
      <dgm:spPr/>
    </dgm:pt>
    <dgm:pt modelId="{333F8EE7-FA7C-49D5-B1D5-C27F83D5A260}" type="pres">
      <dgm:prSet presAssocID="{172B7214-A466-4DFF-9E5C-5E995BE85B32}" presName="linNode" presStyleCnt="0"/>
      <dgm:spPr/>
    </dgm:pt>
    <dgm:pt modelId="{F4CAD5AC-77C4-480C-9ACA-32828112C899}" type="pres">
      <dgm:prSet presAssocID="{172B7214-A466-4DFF-9E5C-5E995BE85B32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00383224-B718-4F2D-97E0-0F86DA33CE2E}" type="pres">
      <dgm:prSet presAssocID="{172B7214-A466-4DFF-9E5C-5E995BE85B32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168B7D0B-5ADA-4E24-AD51-9B07443930C6}" type="presOf" srcId="{E8C45094-288C-4413-B528-D782222194DA}" destId="{EC9C2B6E-A8BB-4740-AE52-478215499D07}" srcOrd="0" destOrd="0" presId="urn:microsoft.com/office/officeart/2005/8/layout/vList5"/>
    <dgm:cxn modelId="{DA654721-D4AA-4DB7-8281-92021722C46C}" srcId="{172B7214-A466-4DFF-9E5C-5E995BE85B32}" destId="{F96100A9-A5F4-4234-8AC5-C8F8FFCDF2AC}" srcOrd="2" destOrd="0" parTransId="{3D182676-2F7F-4B40-8589-8E83D444D3BE}" sibTransId="{7529C23B-72BA-4FDD-B526-298D6AE63D57}"/>
    <dgm:cxn modelId="{A9EAB73C-A943-45FB-B159-1BD208FDBBBB}" type="presOf" srcId="{F96100A9-A5F4-4234-8AC5-C8F8FFCDF2AC}" destId="{00383224-B718-4F2D-97E0-0F86DA33CE2E}" srcOrd="0" destOrd="2" presId="urn:microsoft.com/office/officeart/2005/8/layout/vList5"/>
    <dgm:cxn modelId="{47EBC747-6E71-4451-9D2F-F80EEE946193}" srcId="{172B7214-A466-4DFF-9E5C-5E995BE85B32}" destId="{FF68C756-0C0F-4896-B528-D99F71C061FD}" srcOrd="1" destOrd="0" parTransId="{A847A5F4-57BE-44DD-BE3C-C588746ED69C}" sibTransId="{ACDF848E-DD70-439D-85BA-A31F70218102}"/>
    <dgm:cxn modelId="{3C649577-9358-4140-B11D-32B50BFD1C12}" srcId="{E8C45094-288C-4413-B528-D782222194DA}" destId="{172B7214-A466-4DFF-9E5C-5E995BE85B32}" srcOrd="0" destOrd="0" parTransId="{4ABE0C2E-CD19-4DBE-BE09-94781447696B}" sibTransId="{460CB74A-B33E-4929-A173-CA496111DF47}"/>
    <dgm:cxn modelId="{53A50181-3249-4337-A1F5-4CF5B571F4E8}" type="presOf" srcId="{FF68C756-0C0F-4896-B528-D99F71C061FD}" destId="{00383224-B718-4F2D-97E0-0F86DA33CE2E}" srcOrd="0" destOrd="1" presId="urn:microsoft.com/office/officeart/2005/8/layout/vList5"/>
    <dgm:cxn modelId="{4F0190A3-91AE-433E-8C7C-F4E91E5CA1E7}" srcId="{172B7214-A466-4DFF-9E5C-5E995BE85B32}" destId="{F12B5963-5C4E-40F6-AA95-DEADF4A394DE}" srcOrd="0" destOrd="0" parTransId="{29ACC153-07C8-426C-88AF-89CBC3D8A6A3}" sibTransId="{2DEDCD49-700E-4FDF-8DC7-12B7D3C10C38}"/>
    <dgm:cxn modelId="{C84432A7-196A-4AFA-8D0C-E8FDBDA6F2EA}" type="presOf" srcId="{F12B5963-5C4E-40F6-AA95-DEADF4A394DE}" destId="{00383224-B718-4F2D-97E0-0F86DA33CE2E}" srcOrd="0" destOrd="0" presId="urn:microsoft.com/office/officeart/2005/8/layout/vList5"/>
    <dgm:cxn modelId="{9AA355B6-9AEA-46D4-B995-445157C3A978}" srcId="{172B7214-A466-4DFF-9E5C-5E995BE85B32}" destId="{02764F9E-333D-4527-8DAF-99AB2E9EF829}" srcOrd="3" destOrd="0" parTransId="{9ABAC327-20F9-492B-A982-4B02FFCD598A}" sibTransId="{1C04B986-54AF-4A9D-BCAE-19BBAD54B86D}"/>
    <dgm:cxn modelId="{8ECE1BBB-0456-4F2D-A42A-7128686AF059}" type="presOf" srcId="{02764F9E-333D-4527-8DAF-99AB2E9EF829}" destId="{00383224-B718-4F2D-97E0-0F86DA33CE2E}" srcOrd="0" destOrd="3" presId="urn:microsoft.com/office/officeart/2005/8/layout/vList5"/>
    <dgm:cxn modelId="{F9C608F6-1466-4ECD-9EF4-3096698352D5}" type="presOf" srcId="{172B7214-A466-4DFF-9E5C-5E995BE85B32}" destId="{F4CAD5AC-77C4-480C-9ACA-32828112C899}" srcOrd="0" destOrd="0" presId="urn:microsoft.com/office/officeart/2005/8/layout/vList5"/>
    <dgm:cxn modelId="{94AD9D4B-F7D5-43EB-B840-9390420B23D4}" type="presParOf" srcId="{EC9C2B6E-A8BB-4740-AE52-478215499D07}" destId="{333F8EE7-FA7C-49D5-B1D5-C27F83D5A260}" srcOrd="0" destOrd="0" presId="urn:microsoft.com/office/officeart/2005/8/layout/vList5"/>
    <dgm:cxn modelId="{83EB8E26-F7D8-424B-8B33-8A648C54C207}" type="presParOf" srcId="{333F8EE7-FA7C-49D5-B1D5-C27F83D5A260}" destId="{F4CAD5AC-77C4-480C-9ACA-32828112C899}" srcOrd="0" destOrd="0" presId="urn:microsoft.com/office/officeart/2005/8/layout/vList5"/>
    <dgm:cxn modelId="{625F0B1B-F659-478E-A553-0E3CC22643B9}" type="presParOf" srcId="{333F8EE7-FA7C-49D5-B1D5-C27F83D5A260}" destId="{00383224-B718-4F2D-97E0-0F86DA33CE2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ECDA7-922F-4E2A-8C78-91315806F98C}">
      <dsp:nvSpPr>
        <dsp:cNvPr id="0" name=""/>
        <dsp:cNvSpPr/>
      </dsp:nvSpPr>
      <dsp:spPr>
        <a:xfrm>
          <a:off x="1002982" y="596"/>
          <a:ext cx="2159198" cy="129551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Diabetes</a:t>
          </a:r>
        </a:p>
      </dsp:txBody>
      <dsp:txXfrm>
        <a:off x="1002982" y="596"/>
        <a:ext cx="2159198" cy="1295519"/>
      </dsp:txXfrm>
    </dsp:sp>
    <dsp:sp modelId="{01E21C20-E1B6-44B4-8A3F-B7F32FE6B2D3}">
      <dsp:nvSpPr>
        <dsp:cNvPr id="0" name=""/>
        <dsp:cNvSpPr/>
      </dsp:nvSpPr>
      <dsp:spPr>
        <a:xfrm>
          <a:off x="3378100" y="596"/>
          <a:ext cx="2159198" cy="1295519"/>
        </a:xfrm>
        <a:prstGeom prst="rect">
          <a:avLst/>
        </a:prstGeom>
        <a:solidFill>
          <a:schemeClr val="accent1">
            <a:shade val="80000"/>
            <a:hueOff val="88880"/>
            <a:satOff val="-7099"/>
            <a:lumOff val="58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Hypertension</a:t>
          </a:r>
        </a:p>
      </dsp:txBody>
      <dsp:txXfrm>
        <a:off x="3378100" y="596"/>
        <a:ext cx="2159198" cy="1295519"/>
      </dsp:txXfrm>
    </dsp:sp>
    <dsp:sp modelId="{18F7C37E-7BFA-45CB-9FE1-AC06CB79F0D4}">
      <dsp:nvSpPr>
        <dsp:cNvPr id="0" name=""/>
        <dsp:cNvSpPr/>
      </dsp:nvSpPr>
      <dsp:spPr>
        <a:xfrm>
          <a:off x="5753219" y="596"/>
          <a:ext cx="2159198" cy="1295519"/>
        </a:xfrm>
        <a:prstGeom prst="rect">
          <a:avLst/>
        </a:prstGeom>
        <a:solidFill>
          <a:schemeClr val="accent1">
            <a:shade val="80000"/>
            <a:hueOff val="177761"/>
            <a:satOff val="-14198"/>
            <a:lumOff val="117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Heart Disease</a:t>
          </a:r>
        </a:p>
      </dsp:txBody>
      <dsp:txXfrm>
        <a:off x="5753219" y="596"/>
        <a:ext cx="2159198" cy="1295519"/>
      </dsp:txXfrm>
    </dsp:sp>
    <dsp:sp modelId="{DB22F9EE-6E81-44AB-A742-676CEE78B093}">
      <dsp:nvSpPr>
        <dsp:cNvPr id="0" name=""/>
        <dsp:cNvSpPr/>
      </dsp:nvSpPr>
      <dsp:spPr>
        <a:xfrm>
          <a:off x="1002982" y="1512034"/>
          <a:ext cx="2159198" cy="1295519"/>
        </a:xfrm>
        <a:prstGeom prst="rect">
          <a:avLst/>
        </a:prstGeom>
        <a:solidFill>
          <a:schemeClr val="accent1">
            <a:shade val="80000"/>
            <a:hueOff val="266641"/>
            <a:satOff val="-21297"/>
            <a:lumOff val="176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Obesity</a:t>
          </a:r>
        </a:p>
      </dsp:txBody>
      <dsp:txXfrm>
        <a:off x="1002982" y="1512034"/>
        <a:ext cx="2159198" cy="1295519"/>
      </dsp:txXfrm>
    </dsp:sp>
    <dsp:sp modelId="{2FCF2326-5678-4315-94E0-487B81ECBA56}">
      <dsp:nvSpPr>
        <dsp:cNvPr id="0" name=""/>
        <dsp:cNvSpPr/>
      </dsp:nvSpPr>
      <dsp:spPr>
        <a:xfrm>
          <a:off x="3378100" y="1512034"/>
          <a:ext cx="2159198" cy="1295519"/>
        </a:xfrm>
        <a:prstGeom prst="rect">
          <a:avLst/>
        </a:prstGeom>
        <a:solidFill>
          <a:schemeClr val="accent1">
            <a:shade val="80000"/>
            <a:hueOff val="355522"/>
            <a:satOff val="-28396"/>
            <a:lumOff val="234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Family History </a:t>
          </a:r>
        </a:p>
      </dsp:txBody>
      <dsp:txXfrm>
        <a:off x="3378100" y="1512034"/>
        <a:ext cx="2159198" cy="1295519"/>
      </dsp:txXfrm>
    </dsp:sp>
    <dsp:sp modelId="{30BE4C16-9737-4305-8EAD-EA33DB1B16D8}">
      <dsp:nvSpPr>
        <dsp:cNvPr id="0" name=""/>
        <dsp:cNvSpPr/>
      </dsp:nvSpPr>
      <dsp:spPr>
        <a:xfrm>
          <a:off x="5753219" y="1512034"/>
          <a:ext cx="2159198" cy="1295519"/>
        </a:xfrm>
        <a:prstGeom prst="rect">
          <a:avLst/>
        </a:prstGeom>
        <a:solidFill>
          <a:schemeClr val="accent1">
            <a:shade val="80000"/>
            <a:hueOff val="444402"/>
            <a:satOff val="-35495"/>
            <a:lumOff val="293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Older Age</a:t>
          </a:r>
        </a:p>
      </dsp:txBody>
      <dsp:txXfrm>
        <a:off x="5753219" y="1512034"/>
        <a:ext cx="2159198" cy="1295519"/>
      </dsp:txXfrm>
    </dsp:sp>
    <dsp:sp modelId="{0BBF6800-6EAF-496A-B009-8B5512233E7D}">
      <dsp:nvSpPr>
        <dsp:cNvPr id="0" name=""/>
        <dsp:cNvSpPr/>
      </dsp:nvSpPr>
      <dsp:spPr>
        <a:xfrm>
          <a:off x="3378100" y="3023473"/>
          <a:ext cx="2159198" cy="1295519"/>
        </a:xfrm>
        <a:prstGeom prst="rect">
          <a:avLst/>
        </a:prstGeom>
        <a:solidFill>
          <a:schemeClr val="accent1">
            <a:shade val="80000"/>
            <a:hueOff val="533283"/>
            <a:satOff val="-42594"/>
            <a:lumOff val="352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Race</a:t>
          </a:r>
        </a:p>
      </dsp:txBody>
      <dsp:txXfrm>
        <a:off x="3378100" y="3023473"/>
        <a:ext cx="2159198" cy="12955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4E536-69C1-40A1-A725-81988A63E6DA}">
      <dsp:nvSpPr>
        <dsp:cNvPr id="0" name=""/>
        <dsp:cNvSpPr/>
      </dsp:nvSpPr>
      <dsp:spPr>
        <a:xfrm>
          <a:off x="0" y="57996"/>
          <a:ext cx="7886700" cy="8960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Insulin and oral anti-diabetic agents may require dose adjustment given reduced clearance and risk of hypoglycemia </a:t>
          </a:r>
        </a:p>
      </dsp:txBody>
      <dsp:txXfrm>
        <a:off x="0" y="57996"/>
        <a:ext cx="7886700" cy="896051"/>
      </dsp:txXfrm>
    </dsp:sp>
    <dsp:sp modelId="{E698D975-5FEB-4068-AC58-BFD370A694F6}">
      <dsp:nvSpPr>
        <dsp:cNvPr id="0" name=""/>
        <dsp:cNvSpPr/>
      </dsp:nvSpPr>
      <dsp:spPr>
        <a:xfrm>
          <a:off x="0" y="954047"/>
          <a:ext cx="7886700" cy="27779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See specific package insert labeling depending on medication and indication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Sulfonylureas (i.e., glipizide) 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SGLT2i (i.e., empagliflozin)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DPP-4i (i.e., sitagliptin)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Special attention should be given to insulin dose adjustments given risk of hypoglycemia </a:t>
          </a:r>
        </a:p>
      </dsp:txBody>
      <dsp:txXfrm>
        <a:off x="0" y="954047"/>
        <a:ext cx="7886700" cy="27779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D0DBA-EADB-4D15-8A17-D10AAF8B06EB}">
      <dsp:nvSpPr>
        <dsp:cNvPr id="0" name=""/>
        <dsp:cNvSpPr/>
      </dsp:nvSpPr>
      <dsp:spPr>
        <a:xfrm>
          <a:off x="2963703" y="55899"/>
          <a:ext cx="2683193" cy="268319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Diabetes</a:t>
          </a:r>
        </a:p>
      </dsp:txBody>
      <dsp:txXfrm>
        <a:off x="3321462" y="525458"/>
        <a:ext cx="1967675" cy="1207437"/>
      </dsp:txXfrm>
    </dsp:sp>
    <dsp:sp modelId="{9D95F4AB-E404-4C86-9BB1-4601E5075FA1}">
      <dsp:nvSpPr>
        <dsp:cNvPr id="0" name=""/>
        <dsp:cNvSpPr/>
      </dsp:nvSpPr>
      <dsp:spPr>
        <a:xfrm>
          <a:off x="3931888" y="1732895"/>
          <a:ext cx="2683193" cy="2683193"/>
        </a:xfrm>
        <a:prstGeom prst="ellipse">
          <a:avLst/>
        </a:prstGeom>
        <a:solidFill>
          <a:schemeClr val="accent5">
            <a:alpha val="50000"/>
            <a:hueOff val="-1318894"/>
            <a:satOff val="29412"/>
            <a:lumOff val="-2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Cardiovascular Disease/Heart Failure </a:t>
          </a:r>
        </a:p>
      </dsp:txBody>
      <dsp:txXfrm>
        <a:off x="4752498" y="2426054"/>
        <a:ext cx="1609916" cy="1475756"/>
      </dsp:txXfrm>
    </dsp:sp>
    <dsp:sp modelId="{17BC3976-F929-458F-81F2-F6AC854D04CB}">
      <dsp:nvSpPr>
        <dsp:cNvPr id="0" name=""/>
        <dsp:cNvSpPr/>
      </dsp:nvSpPr>
      <dsp:spPr>
        <a:xfrm>
          <a:off x="1995517" y="1732895"/>
          <a:ext cx="2683193" cy="2683193"/>
        </a:xfrm>
        <a:prstGeom prst="ellipse">
          <a:avLst/>
        </a:prstGeom>
        <a:solidFill>
          <a:schemeClr val="accent5">
            <a:alpha val="50000"/>
            <a:hueOff val="-2637787"/>
            <a:satOff val="58824"/>
            <a:lumOff val="-5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Chronic Kidney Disease</a:t>
          </a:r>
        </a:p>
      </dsp:txBody>
      <dsp:txXfrm>
        <a:off x="2248185" y="2426054"/>
        <a:ext cx="1609916" cy="147575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3266A-005D-44A8-AED0-7BB0992EB140}">
      <dsp:nvSpPr>
        <dsp:cNvPr id="0" name=""/>
        <dsp:cNvSpPr/>
      </dsp:nvSpPr>
      <dsp:spPr>
        <a:xfrm>
          <a:off x="886483" y="2335"/>
          <a:ext cx="2911301" cy="174678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Dependent on indication, always double check dose prior to prescribing</a:t>
          </a:r>
          <a:endParaRPr lang="en-US" sz="2600" kern="1200" dirty="0"/>
        </a:p>
      </dsp:txBody>
      <dsp:txXfrm>
        <a:off x="886483" y="2335"/>
        <a:ext cx="2911301" cy="1746780"/>
      </dsp:txXfrm>
    </dsp:sp>
    <dsp:sp modelId="{16EF5B84-6090-4C28-8BCF-C090EE1581CE}">
      <dsp:nvSpPr>
        <dsp:cNvPr id="0" name=""/>
        <dsp:cNvSpPr/>
      </dsp:nvSpPr>
      <dsp:spPr>
        <a:xfrm>
          <a:off x="4088915" y="2335"/>
          <a:ext cx="2911301" cy="174678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Avoid prescribing in patients who are prone to dehydration</a:t>
          </a:r>
          <a:endParaRPr lang="en-US" sz="2600" kern="1200" dirty="0"/>
        </a:p>
      </dsp:txBody>
      <dsp:txXfrm>
        <a:off x="4088915" y="2335"/>
        <a:ext cx="2911301" cy="1746780"/>
      </dsp:txXfrm>
    </dsp:sp>
    <dsp:sp modelId="{D1CFB531-6320-475C-A27F-018F9F7C96CE}">
      <dsp:nvSpPr>
        <dsp:cNvPr id="0" name=""/>
        <dsp:cNvSpPr/>
      </dsp:nvSpPr>
      <dsp:spPr>
        <a:xfrm>
          <a:off x="886483" y="2040246"/>
          <a:ext cx="2911301" cy="174678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Consider reductions in diuretic dosing given the </a:t>
          </a:r>
          <a:r>
            <a:rPr lang="en-US" sz="2600" b="0" i="0" kern="1200" dirty="0" err="1"/>
            <a:t>glycosuric</a:t>
          </a:r>
          <a:r>
            <a:rPr lang="en-US" sz="2600" b="0" i="0" kern="1200" dirty="0"/>
            <a:t> effects</a:t>
          </a:r>
          <a:endParaRPr lang="en-US" sz="2600" kern="1200" dirty="0"/>
        </a:p>
      </dsp:txBody>
      <dsp:txXfrm>
        <a:off x="886483" y="2040246"/>
        <a:ext cx="2911301" cy="1746780"/>
      </dsp:txXfrm>
    </dsp:sp>
    <dsp:sp modelId="{2B39BB61-7285-4B30-A727-7D32861C819C}">
      <dsp:nvSpPr>
        <dsp:cNvPr id="0" name=""/>
        <dsp:cNvSpPr/>
      </dsp:nvSpPr>
      <dsp:spPr>
        <a:xfrm>
          <a:off x="4088915" y="2040246"/>
          <a:ext cx="2911301" cy="174678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Monitor renal function regularly </a:t>
          </a:r>
          <a:endParaRPr lang="en-US" sz="2600" kern="1200"/>
        </a:p>
      </dsp:txBody>
      <dsp:txXfrm>
        <a:off x="4088915" y="2040246"/>
        <a:ext cx="2911301" cy="1746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DC064-AE7A-43F8-A8D4-0B057384BE57}">
      <dsp:nvSpPr>
        <dsp:cNvPr id="0" name=""/>
        <dsp:cNvSpPr/>
      </dsp:nvSpPr>
      <dsp:spPr>
        <a:xfrm>
          <a:off x="10418" y="0"/>
          <a:ext cx="2743202" cy="1905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" tIns="93980" rIns="93980" bIns="9398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Diabetes</a:t>
          </a:r>
        </a:p>
      </dsp:txBody>
      <dsp:txXfrm>
        <a:off x="10418" y="0"/>
        <a:ext cx="2743202" cy="1905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4BCFB-7276-4D91-BF41-243CE22302F5}">
      <dsp:nvSpPr>
        <dsp:cNvPr id="0" name=""/>
        <dsp:cNvSpPr/>
      </dsp:nvSpPr>
      <dsp:spPr>
        <a:xfrm>
          <a:off x="0" y="1860"/>
          <a:ext cx="2764040" cy="1903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" tIns="93980" rIns="93980" bIns="9398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Hypertension</a:t>
          </a:r>
        </a:p>
      </dsp:txBody>
      <dsp:txXfrm>
        <a:off x="0" y="1860"/>
        <a:ext cx="2764040" cy="19031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66951-C810-4D28-AB5C-B8EC4CAF5946}">
      <dsp:nvSpPr>
        <dsp:cNvPr id="0" name=""/>
        <dsp:cNvSpPr/>
      </dsp:nvSpPr>
      <dsp:spPr>
        <a:xfrm>
          <a:off x="2500" y="425172"/>
          <a:ext cx="1983581" cy="11901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Pain medications</a:t>
          </a:r>
        </a:p>
      </dsp:txBody>
      <dsp:txXfrm>
        <a:off x="2500" y="425172"/>
        <a:ext cx="1983581" cy="1190148"/>
      </dsp:txXfrm>
    </dsp:sp>
    <dsp:sp modelId="{B35C89BB-BE73-42D3-A558-B948293E4718}">
      <dsp:nvSpPr>
        <dsp:cNvPr id="0" name=""/>
        <dsp:cNvSpPr/>
      </dsp:nvSpPr>
      <dsp:spPr>
        <a:xfrm>
          <a:off x="2184439" y="425172"/>
          <a:ext cx="1983581" cy="11901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Contrast dye</a:t>
          </a:r>
        </a:p>
      </dsp:txBody>
      <dsp:txXfrm>
        <a:off x="2184439" y="425172"/>
        <a:ext cx="1983581" cy="1190148"/>
      </dsp:txXfrm>
    </dsp:sp>
    <dsp:sp modelId="{EE945793-13A7-4187-9657-1334F73225E8}">
      <dsp:nvSpPr>
        <dsp:cNvPr id="0" name=""/>
        <dsp:cNvSpPr/>
      </dsp:nvSpPr>
      <dsp:spPr>
        <a:xfrm>
          <a:off x="4366379" y="425172"/>
          <a:ext cx="1983581" cy="11901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Prescription laxatives</a:t>
          </a:r>
        </a:p>
      </dsp:txBody>
      <dsp:txXfrm>
        <a:off x="4366379" y="425172"/>
        <a:ext cx="1983581" cy="1190148"/>
      </dsp:txXfrm>
    </dsp:sp>
    <dsp:sp modelId="{02149494-BB4B-4FDC-8159-74F50B5E0649}">
      <dsp:nvSpPr>
        <dsp:cNvPr id="0" name=""/>
        <dsp:cNvSpPr/>
      </dsp:nvSpPr>
      <dsp:spPr>
        <a:xfrm>
          <a:off x="6548318" y="425172"/>
          <a:ext cx="1983581" cy="11901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Herbal medications</a:t>
          </a:r>
        </a:p>
      </dsp:txBody>
      <dsp:txXfrm>
        <a:off x="6548318" y="425172"/>
        <a:ext cx="1983581" cy="1190148"/>
      </dsp:txXfrm>
    </dsp:sp>
    <dsp:sp modelId="{C6FAE2C1-1AC6-4BA7-9D1C-245C6DA48FE0}">
      <dsp:nvSpPr>
        <dsp:cNvPr id="0" name=""/>
        <dsp:cNvSpPr/>
      </dsp:nvSpPr>
      <dsp:spPr>
        <a:xfrm>
          <a:off x="1093469" y="1813679"/>
          <a:ext cx="1983581" cy="11901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Antibiotics</a:t>
          </a:r>
        </a:p>
      </dsp:txBody>
      <dsp:txXfrm>
        <a:off x="1093469" y="1813679"/>
        <a:ext cx="1983581" cy="1190148"/>
      </dsp:txXfrm>
    </dsp:sp>
    <dsp:sp modelId="{C60E16B1-ADEA-46D9-B988-3E4775150E18}">
      <dsp:nvSpPr>
        <dsp:cNvPr id="0" name=""/>
        <dsp:cNvSpPr/>
      </dsp:nvSpPr>
      <dsp:spPr>
        <a:xfrm>
          <a:off x="3275409" y="1813679"/>
          <a:ext cx="1983581" cy="11901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Cytotoxic chemotherapy</a:t>
          </a:r>
        </a:p>
      </dsp:txBody>
      <dsp:txXfrm>
        <a:off x="3275409" y="1813679"/>
        <a:ext cx="1983581" cy="1190148"/>
      </dsp:txXfrm>
    </dsp:sp>
    <dsp:sp modelId="{72216D12-A405-4E34-9E31-CAA904015044}">
      <dsp:nvSpPr>
        <dsp:cNvPr id="0" name=""/>
        <dsp:cNvSpPr/>
      </dsp:nvSpPr>
      <dsp:spPr>
        <a:xfrm>
          <a:off x="5457348" y="1813679"/>
          <a:ext cx="1983581" cy="11901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Immuno-suppressive agents</a:t>
          </a:r>
        </a:p>
      </dsp:txBody>
      <dsp:txXfrm>
        <a:off x="5457348" y="1813679"/>
        <a:ext cx="1983581" cy="11901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FF78D-9551-4A54-B10E-2C0B16E802FD}">
      <dsp:nvSpPr>
        <dsp:cNvPr id="0" name=""/>
        <dsp:cNvSpPr/>
      </dsp:nvSpPr>
      <dsp:spPr>
        <a:xfrm>
          <a:off x="3295263" y="2737"/>
          <a:ext cx="1467622" cy="953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Ibuprofen (Motrin, Advil)</a:t>
          </a:r>
          <a:endParaRPr lang="en-US" sz="2000" b="1" kern="1200" dirty="0"/>
        </a:p>
      </dsp:txBody>
      <dsp:txXfrm>
        <a:off x="3341831" y="49305"/>
        <a:ext cx="1374486" cy="860818"/>
      </dsp:txXfrm>
    </dsp:sp>
    <dsp:sp modelId="{65939D68-0B47-4058-98DC-2082CA0E39B4}">
      <dsp:nvSpPr>
        <dsp:cNvPr id="0" name=""/>
        <dsp:cNvSpPr/>
      </dsp:nvSpPr>
      <dsp:spPr>
        <a:xfrm>
          <a:off x="2122053" y="479714"/>
          <a:ext cx="3814042" cy="3814042"/>
        </a:xfrm>
        <a:custGeom>
          <a:avLst/>
          <a:gdLst/>
          <a:ahLst/>
          <a:cxnLst/>
          <a:rect l="0" t="0" r="0" b="0"/>
          <a:pathLst>
            <a:path>
              <a:moveTo>
                <a:pt x="2650928" y="151079"/>
              </a:moveTo>
              <a:arcTo wR="1907021" hR="1907021" stAng="17577601" swAng="196290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98D0A-967F-4E48-897C-21322AB70D3E}">
      <dsp:nvSpPr>
        <dsp:cNvPr id="0" name=""/>
        <dsp:cNvSpPr/>
      </dsp:nvSpPr>
      <dsp:spPr>
        <a:xfrm>
          <a:off x="5108948" y="1320456"/>
          <a:ext cx="1467622" cy="953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Naproxen (Aleve, Naprosyn)</a:t>
          </a:r>
          <a:endParaRPr lang="en-US" sz="2000" b="1" kern="1200" dirty="0"/>
        </a:p>
      </dsp:txBody>
      <dsp:txXfrm>
        <a:off x="5155516" y="1367024"/>
        <a:ext cx="1374486" cy="860818"/>
      </dsp:txXfrm>
    </dsp:sp>
    <dsp:sp modelId="{F17B3232-16C9-4245-BF6E-77BFF9B5EC0B}">
      <dsp:nvSpPr>
        <dsp:cNvPr id="0" name=""/>
        <dsp:cNvSpPr/>
      </dsp:nvSpPr>
      <dsp:spPr>
        <a:xfrm>
          <a:off x="2122053" y="479714"/>
          <a:ext cx="3814042" cy="3814042"/>
        </a:xfrm>
        <a:custGeom>
          <a:avLst/>
          <a:gdLst/>
          <a:ahLst/>
          <a:cxnLst/>
          <a:rect l="0" t="0" r="0" b="0"/>
          <a:pathLst>
            <a:path>
              <a:moveTo>
                <a:pt x="3811411" y="1806892"/>
              </a:moveTo>
              <a:arcTo wR="1907021" hR="1907021" stAng="21419416" swAng="219735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145A6-5889-46AA-B978-CE365E23549C}">
      <dsp:nvSpPr>
        <dsp:cNvPr id="0" name=""/>
        <dsp:cNvSpPr/>
      </dsp:nvSpPr>
      <dsp:spPr>
        <a:xfrm>
          <a:off x="4416182" y="3452571"/>
          <a:ext cx="1467622" cy="953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Diclofenac</a:t>
          </a:r>
          <a:r>
            <a:rPr lang="es-ES" sz="2000" b="1" kern="1200" dirty="0"/>
            <a:t> (Voltaren)</a:t>
          </a:r>
          <a:endParaRPr lang="en-US" sz="2000" b="1" kern="1200" dirty="0"/>
        </a:p>
      </dsp:txBody>
      <dsp:txXfrm>
        <a:off x="4462750" y="3499139"/>
        <a:ext cx="1374486" cy="860818"/>
      </dsp:txXfrm>
    </dsp:sp>
    <dsp:sp modelId="{FF5FAC63-8216-473E-91B4-5B4335B90826}">
      <dsp:nvSpPr>
        <dsp:cNvPr id="0" name=""/>
        <dsp:cNvSpPr/>
      </dsp:nvSpPr>
      <dsp:spPr>
        <a:xfrm>
          <a:off x="2122053" y="479714"/>
          <a:ext cx="3814042" cy="3814042"/>
        </a:xfrm>
        <a:custGeom>
          <a:avLst/>
          <a:gdLst/>
          <a:ahLst/>
          <a:cxnLst/>
          <a:rect l="0" t="0" r="0" b="0"/>
          <a:pathLst>
            <a:path>
              <a:moveTo>
                <a:pt x="2286544" y="3775895"/>
              </a:moveTo>
              <a:arcTo wR="1907021" hR="1907021" stAng="4711242" swAng="137751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3EC7A-DB95-4599-BBEB-A14623C01FF7}">
      <dsp:nvSpPr>
        <dsp:cNvPr id="0" name=""/>
        <dsp:cNvSpPr/>
      </dsp:nvSpPr>
      <dsp:spPr>
        <a:xfrm>
          <a:off x="2174345" y="3452571"/>
          <a:ext cx="1467622" cy="953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Celecoxib</a:t>
          </a:r>
          <a:r>
            <a:rPr lang="es-ES" sz="2000" b="1" kern="1200" dirty="0"/>
            <a:t> (Celebrex)</a:t>
          </a:r>
          <a:endParaRPr lang="en-US" sz="2000" b="1" kern="1200" dirty="0"/>
        </a:p>
      </dsp:txBody>
      <dsp:txXfrm>
        <a:off x="2220913" y="3499139"/>
        <a:ext cx="1374486" cy="860818"/>
      </dsp:txXfrm>
    </dsp:sp>
    <dsp:sp modelId="{4CB782EB-FC41-4BDE-9267-8613F6A74B8A}">
      <dsp:nvSpPr>
        <dsp:cNvPr id="0" name=""/>
        <dsp:cNvSpPr/>
      </dsp:nvSpPr>
      <dsp:spPr>
        <a:xfrm>
          <a:off x="2122053" y="479714"/>
          <a:ext cx="3814042" cy="3814042"/>
        </a:xfrm>
        <a:custGeom>
          <a:avLst/>
          <a:gdLst/>
          <a:ahLst/>
          <a:cxnLst/>
          <a:rect l="0" t="0" r="0" b="0"/>
          <a:pathLst>
            <a:path>
              <a:moveTo>
                <a:pt x="318858" y="2962706"/>
              </a:moveTo>
              <a:arcTo wR="1907021" hR="1907021" stAng="8783231" swAng="219735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8D347-9D51-4387-B421-23E5B74DEB60}">
      <dsp:nvSpPr>
        <dsp:cNvPr id="0" name=""/>
        <dsp:cNvSpPr/>
      </dsp:nvSpPr>
      <dsp:spPr>
        <a:xfrm>
          <a:off x="1481579" y="1320456"/>
          <a:ext cx="1467622" cy="953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Aspirin</a:t>
          </a:r>
          <a:endParaRPr lang="en-US" sz="2000" b="1" kern="1200" dirty="0"/>
        </a:p>
      </dsp:txBody>
      <dsp:txXfrm>
        <a:off x="1528147" y="1367024"/>
        <a:ext cx="1374486" cy="860818"/>
      </dsp:txXfrm>
    </dsp:sp>
    <dsp:sp modelId="{C7095D73-5F42-44FA-9983-2AE695ED7D01}">
      <dsp:nvSpPr>
        <dsp:cNvPr id="0" name=""/>
        <dsp:cNvSpPr/>
      </dsp:nvSpPr>
      <dsp:spPr>
        <a:xfrm>
          <a:off x="2122053" y="479714"/>
          <a:ext cx="3814042" cy="3814042"/>
        </a:xfrm>
        <a:custGeom>
          <a:avLst/>
          <a:gdLst/>
          <a:ahLst/>
          <a:cxnLst/>
          <a:rect l="0" t="0" r="0" b="0"/>
          <a:pathLst>
            <a:path>
              <a:moveTo>
                <a:pt x="332101" y="831680"/>
              </a:moveTo>
              <a:arcTo wR="1907021" hR="1907021" stAng="12859495" swAng="196290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F766A-90D3-4E0C-B38E-592423EE126F}">
      <dsp:nvSpPr>
        <dsp:cNvPr id="0" name=""/>
        <dsp:cNvSpPr/>
      </dsp:nvSpPr>
      <dsp:spPr>
        <a:xfrm rot="10800000">
          <a:off x="1473894" y="1202"/>
          <a:ext cx="5244655" cy="6114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650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Well-tolerated</a:t>
          </a:r>
        </a:p>
      </dsp:txBody>
      <dsp:txXfrm rot="10800000">
        <a:off x="1626766" y="1202"/>
        <a:ext cx="5091783" cy="611488"/>
      </dsp:txXfrm>
    </dsp:sp>
    <dsp:sp modelId="{137E8296-DCAC-449E-B73D-A255F2589409}">
      <dsp:nvSpPr>
        <dsp:cNvPr id="0" name=""/>
        <dsp:cNvSpPr/>
      </dsp:nvSpPr>
      <dsp:spPr>
        <a:xfrm>
          <a:off x="1168150" y="1202"/>
          <a:ext cx="611488" cy="6114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25ED8-EBE1-481C-8A1C-D63336E909E5}">
      <dsp:nvSpPr>
        <dsp:cNvPr id="0" name=""/>
        <dsp:cNvSpPr/>
      </dsp:nvSpPr>
      <dsp:spPr>
        <a:xfrm rot="10800000">
          <a:off x="1473894" y="795224"/>
          <a:ext cx="5244655" cy="6114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650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Potent efficacy</a:t>
          </a:r>
        </a:p>
      </dsp:txBody>
      <dsp:txXfrm rot="10800000">
        <a:off x="1626766" y="795224"/>
        <a:ext cx="5091783" cy="611488"/>
      </dsp:txXfrm>
    </dsp:sp>
    <dsp:sp modelId="{7B28E56B-F407-4360-9F77-6CE93DB9B579}">
      <dsp:nvSpPr>
        <dsp:cNvPr id="0" name=""/>
        <dsp:cNvSpPr/>
      </dsp:nvSpPr>
      <dsp:spPr>
        <a:xfrm>
          <a:off x="1168150" y="795224"/>
          <a:ext cx="611488" cy="6114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BB8EE-6A87-40A5-A0B3-39EE20BEB053}">
      <dsp:nvSpPr>
        <dsp:cNvPr id="0" name=""/>
        <dsp:cNvSpPr/>
      </dsp:nvSpPr>
      <dsp:spPr>
        <a:xfrm rot="10800000">
          <a:off x="1473894" y="1589247"/>
          <a:ext cx="5244655" cy="6114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650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Shorter half-life </a:t>
          </a:r>
        </a:p>
      </dsp:txBody>
      <dsp:txXfrm rot="10800000">
        <a:off x="1626766" y="1589247"/>
        <a:ext cx="5091783" cy="611488"/>
      </dsp:txXfrm>
    </dsp:sp>
    <dsp:sp modelId="{819FFCCE-8614-4765-8720-8AA3742C2DB9}">
      <dsp:nvSpPr>
        <dsp:cNvPr id="0" name=""/>
        <dsp:cNvSpPr/>
      </dsp:nvSpPr>
      <dsp:spPr>
        <a:xfrm>
          <a:off x="1168150" y="1589247"/>
          <a:ext cx="611488" cy="6114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FD3AA-2DFA-48FE-9D59-3D9F63092A25}">
      <dsp:nvSpPr>
        <dsp:cNvPr id="0" name=""/>
        <dsp:cNvSpPr/>
      </dsp:nvSpPr>
      <dsp:spPr>
        <a:xfrm rot="10800000">
          <a:off x="1473894" y="2383270"/>
          <a:ext cx="5244655" cy="6114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650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Less renal excretion</a:t>
          </a:r>
        </a:p>
      </dsp:txBody>
      <dsp:txXfrm rot="10800000">
        <a:off x="1626766" y="2383270"/>
        <a:ext cx="5091783" cy="611488"/>
      </dsp:txXfrm>
    </dsp:sp>
    <dsp:sp modelId="{21A25D09-D67D-4C6C-ACCA-07D6FBCD9BE6}">
      <dsp:nvSpPr>
        <dsp:cNvPr id="0" name=""/>
        <dsp:cNvSpPr/>
      </dsp:nvSpPr>
      <dsp:spPr>
        <a:xfrm>
          <a:off x="1168150" y="2383270"/>
          <a:ext cx="611488" cy="6114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67707-3325-4278-896E-EB89D51F8E29}">
      <dsp:nvSpPr>
        <dsp:cNvPr id="0" name=""/>
        <dsp:cNvSpPr/>
      </dsp:nvSpPr>
      <dsp:spPr>
        <a:xfrm rot="10800000">
          <a:off x="1473894" y="3177293"/>
          <a:ext cx="5244655" cy="6114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650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Topical gel</a:t>
          </a:r>
        </a:p>
      </dsp:txBody>
      <dsp:txXfrm rot="10800000">
        <a:off x="1626766" y="3177293"/>
        <a:ext cx="5091783" cy="611488"/>
      </dsp:txXfrm>
    </dsp:sp>
    <dsp:sp modelId="{613AFFDB-ACB3-4F74-BB40-E62112D956C7}">
      <dsp:nvSpPr>
        <dsp:cNvPr id="0" name=""/>
        <dsp:cNvSpPr/>
      </dsp:nvSpPr>
      <dsp:spPr>
        <a:xfrm>
          <a:off x="1168150" y="3177293"/>
          <a:ext cx="611488" cy="6114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2F390-2778-4955-A845-F65BAA23B8E0}">
      <dsp:nvSpPr>
        <dsp:cNvPr id="0" name=""/>
        <dsp:cNvSpPr/>
      </dsp:nvSpPr>
      <dsp:spPr>
        <a:xfrm>
          <a:off x="0" y="87831"/>
          <a:ext cx="78867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 baseline="0" dirty="0"/>
            <a:t>Avoid NSAIDs if possible</a:t>
          </a:r>
          <a:endParaRPr lang="en-US" sz="3100" kern="1200" dirty="0"/>
        </a:p>
      </dsp:txBody>
      <dsp:txXfrm>
        <a:off x="36296" y="124127"/>
        <a:ext cx="7814108" cy="670943"/>
      </dsp:txXfrm>
    </dsp:sp>
    <dsp:sp modelId="{187B80EE-F74E-4F0C-9BE6-4DE64527EF07}">
      <dsp:nvSpPr>
        <dsp:cNvPr id="0" name=""/>
        <dsp:cNvSpPr/>
      </dsp:nvSpPr>
      <dsp:spPr>
        <a:xfrm>
          <a:off x="0" y="831366"/>
          <a:ext cx="7886700" cy="3401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Avoid especially if GFR &lt; 30 ml/min/1.73 m</a:t>
          </a:r>
          <a:r>
            <a:rPr lang="en-US" sz="2400" kern="1200" baseline="30000" dirty="0"/>
            <a:t>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Prolonged therapy not recommended if GFR &lt; 60 ml/min/1.73m</a:t>
          </a:r>
          <a:r>
            <a:rPr lang="en-US" sz="2400" kern="1200" baseline="30000" dirty="0"/>
            <a:t>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If needed, use the lowest required dose for the shortest duration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Avoid in patients taking other potentially nephrotoxic medications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Topical may be used, but not effective for widespread pain</a:t>
          </a:r>
        </a:p>
      </dsp:txBody>
      <dsp:txXfrm>
        <a:off x="0" y="831366"/>
        <a:ext cx="7886700" cy="34010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2F390-2778-4955-A845-F65BAA23B8E0}">
      <dsp:nvSpPr>
        <dsp:cNvPr id="0" name=""/>
        <dsp:cNvSpPr/>
      </dsp:nvSpPr>
      <dsp:spPr>
        <a:xfrm>
          <a:off x="0" y="40649"/>
          <a:ext cx="78867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 dirty="0"/>
            <a:t>Best option for pain control is acetaminophen (Tylenol)</a:t>
          </a:r>
          <a:endParaRPr lang="en-US" sz="2600" kern="1200" dirty="0"/>
        </a:p>
      </dsp:txBody>
      <dsp:txXfrm>
        <a:off x="30442" y="71091"/>
        <a:ext cx="7825816" cy="562726"/>
      </dsp:txXfrm>
    </dsp:sp>
    <dsp:sp modelId="{7CD505CE-A768-483A-A2B1-ADDCBBFA180C}">
      <dsp:nvSpPr>
        <dsp:cNvPr id="0" name=""/>
        <dsp:cNvSpPr/>
      </dsp:nvSpPr>
      <dsp:spPr>
        <a:xfrm>
          <a:off x="0" y="664259"/>
          <a:ext cx="7886700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May take up to 3000 mg per day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</dsp:txBody>
      <dsp:txXfrm>
        <a:off x="0" y="664259"/>
        <a:ext cx="7886700" cy="753480"/>
      </dsp:txXfrm>
    </dsp:sp>
    <dsp:sp modelId="{F089A0CC-F6B1-4D10-BB20-476F2ED81D87}">
      <dsp:nvSpPr>
        <dsp:cNvPr id="0" name=""/>
        <dsp:cNvSpPr/>
      </dsp:nvSpPr>
      <dsp:spPr>
        <a:xfrm>
          <a:off x="0" y="1417739"/>
          <a:ext cx="78867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 dirty="0"/>
            <a:t>OTC products may </a:t>
          </a:r>
          <a:r>
            <a:rPr lang="en-US" sz="2600" kern="1200" dirty="0"/>
            <a:t>contain NSAIDs or acetaminophen</a:t>
          </a:r>
        </a:p>
      </dsp:txBody>
      <dsp:txXfrm>
        <a:off x="30442" y="1448181"/>
        <a:ext cx="7825816" cy="562726"/>
      </dsp:txXfrm>
    </dsp:sp>
    <dsp:sp modelId="{3247794E-0D7E-4F9B-BCA0-D4E689A4C7C3}">
      <dsp:nvSpPr>
        <dsp:cNvPr id="0" name=""/>
        <dsp:cNvSpPr/>
      </dsp:nvSpPr>
      <dsp:spPr>
        <a:xfrm>
          <a:off x="0" y="2041349"/>
          <a:ext cx="7886700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Ensure to double check labels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Always ask patients about OTC medication use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</dsp:txBody>
      <dsp:txXfrm>
        <a:off x="0" y="2041349"/>
        <a:ext cx="7886700" cy="1184040"/>
      </dsp:txXfrm>
    </dsp:sp>
    <dsp:sp modelId="{439D259E-C6EE-4F61-B589-62BC124A5B69}">
      <dsp:nvSpPr>
        <dsp:cNvPr id="0" name=""/>
        <dsp:cNvSpPr/>
      </dsp:nvSpPr>
      <dsp:spPr>
        <a:xfrm>
          <a:off x="0" y="3225389"/>
          <a:ext cx="78867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Opioids may be an option, however, use with caution</a:t>
          </a:r>
        </a:p>
      </dsp:txBody>
      <dsp:txXfrm>
        <a:off x="30442" y="3255831"/>
        <a:ext cx="7825816" cy="562726"/>
      </dsp:txXfrm>
    </dsp:sp>
    <dsp:sp modelId="{A6146522-960F-4D0D-8890-ACA3FB509985}">
      <dsp:nvSpPr>
        <dsp:cNvPr id="0" name=""/>
        <dsp:cNvSpPr/>
      </dsp:nvSpPr>
      <dsp:spPr>
        <a:xfrm>
          <a:off x="0" y="3848999"/>
          <a:ext cx="78867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Renal metabolism </a:t>
          </a:r>
        </a:p>
      </dsp:txBody>
      <dsp:txXfrm>
        <a:off x="0" y="3848999"/>
        <a:ext cx="7886700" cy="4305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83224-B718-4F2D-97E0-0F86DA33CE2E}">
      <dsp:nvSpPr>
        <dsp:cNvPr id="0" name=""/>
        <dsp:cNvSpPr/>
      </dsp:nvSpPr>
      <dsp:spPr>
        <a:xfrm rot="5400000">
          <a:off x="3842898" y="-532803"/>
          <a:ext cx="3273287" cy="51572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baseline="0" dirty="0"/>
            <a:t>Avoid iodinated contrast or minimize dose 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baseline="0" dirty="0"/>
            <a:t>Consider isotonic saline infusion before, during, and after procedure 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baseline="0" dirty="0"/>
            <a:t>Hold metformin at time of or before procedure 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baseline="0" dirty="0"/>
            <a:t>Consider withholding other nonessential potentially nephrotoxic agents</a:t>
          </a:r>
          <a:endParaRPr lang="en-US" sz="2100" kern="1200" dirty="0"/>
        </a:p>
      </dsp:txBody>
      <dsp:txXfrm rot="-5400000">
        <a:off x="2900934" y="568950"/>
        <a:ext cx="4997427" cy="2953709"/>
      </dsp:txXfrm>
    </dsp:sp>
    <dsp:sp modelId="{F4CAD5AC-77C4-480C-9ACA-32828112C899}">
      <dsp:nvSpPr>
        <dsp:cNvPr id="0" name=""/>
        <dsp:cNvSpPr/>
      </dsp:nvSpPr>
      <dsp:spPr>
        <a:xfrm>
          <a:off x="0" y="0"/>
          <a:ext cx="2900934" cy="4091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baseline="0" dirty="0"/>
            <a:t>Consider iodinated contrast-induced AKI prevention in high-risk circumstances </a:t>
          </a:r>
          <a:endParaRPr lang="en-US" sz="3200" kern="1200" dirty="0"/>
        </a:p>
      </dsp:txBody>
      <dsp:txXfrm>
        <a:off x="141612" y="141612"/>
        <a:ext cx="2617710" cy="3808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5393" cy="463888"/>
          </a:xfrm>
          <a:prstGeom prst="rect">
            <a:avLst/>
          </a:prstGeom>
        </p:spPr>
        <p:txBody>
          <a:bodyPr vert="horz" lIns="88068" tIns="44035" rIns="88068" bIns="4403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138" y="1"/>
            <a:ext cx="3035393" cy="463888"/>
          </a:xfrm>
          <a:prstGeom prst="rect">
            <a:avLst/>
          </a:prstGeom>
        </p:spPr>
        <p:txBody>
          <a:bodyPr vert="horz" lIns="88068" tIns="44035" rIns="88068" bIns="44035" rtlCol="0"/>
          <a:lstStyle>
            <a:lvl1pPr algn="r">
              <a:defRPr sz="1200"/>
            </a:lvl1pPr>
          </a:lstStyle>
          <a:p>
            <a:fld id="{23962040-7135-4965-9BA3-BE4AE0800736}" type="datetimeFigureOut">
              <a:rPr lang="en-US" smtClean="0"/>
              <a:t>7/12/2023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4628"/>
            <a:ext cx="3035393" cy="463888"/>
          </a:xfrm>
          <a:prstGeom prst="rect">
            <a:avLst/>
          </a:prstGeom>
        </p:spPr>
        <p:txBody>
          <a:bodyPr vert="horz" lIns="88068" tIns="44035" rIns="88068" bIns="4403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138" y="8824628"/>
            <a:ext cx="3035393" cy="463888"/>
          </a:xfrm>
          <a:prstGeom prst="rect">
            <a:avLst/>
          </a:prstGeom>
        </p:spPr>
        <p:txBody>
          <a:bodyPr vert="horz" lIns="88068" tIns="44035" rIns="88068" bIns="44035" rtlCol="0" anchor="b"/>
          <a:lstStyle>
            <a:lvl1pPr algn="r">
              <a:defRPr sz="1200"/>
            </a:lvl1pPr>
          </a:lstStyle>
          <a:p>
            <a:fld id="{C429A9AD-A134-474F-8EF4-A556FB5DA4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9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503"/>
          </a:xfrm>
          <a:prstGeom prst="rect">
            <a:avLst/>
          </a:prstGeom>
        </p:spPr>
        <p:txBody>
          <a:bodyPr vert="horz" lIns="93097" tIns="46549" rIns="93097" bIns="4654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4503"/>
          </a:xfrm>
          <a:prstGeom prst="rect">
            <a:avLst/>
          </a:prstGeom>
        </p:spPr>
        <p:txBody>
          <a:bodyPr vert="horz" lIns="93097" tIns="46549" rIns="93097" bIns="46549" rtlCol="0"/>
          <a:lstStyle>
            <a:lvl1pPr algn="r">
              <a:defRPr sz="1300"/>
            </a:lvl1pPr>
          </a:lstStyle>
          <a:p>
            <a:fld id="{11D63BE2-C09D-4387-9360-1088A8DE65D0}" type="datetimeFigureOut">
              <a:rPr lang="en-US" smtClean="0"/>
              <a:t>7/12/2023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8500"/>
            <a:ext cx="46450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7" tIns="46549" rIns="93097" bIns="465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12774"/>
            <a:ext cx="5603240" cy="4180523"/>
          </a:xfrm>
          <a:prstGeom prst="rect">
            <a:avLst/>
          </a:prstGeom>
        </p:spPr>
        <p:txBody>
          <a:bodyPr vert="horz" lIns="93097" tIns="46549" rIns="93097" bIns="465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5"/>
            <a:ext cx="3035088" cy="464503"/>
          </a:xfrm>
          <a:prstGeom prst="rect">
            <a:avLst/>
          </a:prstGeom>
        </p:spPr>
        <p:txBody>
          <a:bodyPr vert="horz" lIns="93097" tIns="46549" rIns="93097" bIns="4654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5"/>
            <a:ext cx="3035088" cy="464503"/>
          </a:xfrm>
          <a:prstGeom prst="rect">
            <a:avLst/>
          </a:prstGeom>
        </p:spPr>
        <p:txBody>
          <a:bodyPr vert="horz" lIns="93097" tIns="46549" rIns="93097" bIns="46549" rtlCol="0" anchor="b"/>
          <a:lstStyle>
            <a:lvl1pPr algn="r">
              <a:defRPr sz="1300"/>
            </a:lvl1pPr>
          </a:lstStyle>
          <a:p>
            <a:fld id="{EB62705D-9606-478D-BB06-60ADC4367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7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63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68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029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6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313" indent="-17131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89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23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19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669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420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96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51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74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018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387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631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885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216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8F147-FA46-457A-B586-BAAC4D60E30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632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860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290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498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660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3807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995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45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738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9882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8569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6047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362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480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1179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6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9788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595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371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097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563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7845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7091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857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834">
              <a:defRPr/>
            </a:pPr>
            <a:fld id="{4AEC51AF-4D91-42DE-BF09-F2BE0EFCE9F3}" type="slidenum">
              <a:rPr lang="en-US" sz="1200">
                <a:solidFill>
                  <a:prstClr val="black"/>
                </a:solidFill>
                <a:latin typeface="Calibri" panose="020F0502020204030204"/>
              </a:rPr>
              <a:pPr defTabSz="456834">
                <a:defRPr/>
              </a:pPr>
              <a:t>47</a:t>
            </a:fld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83309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963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501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51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33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705D-9606-478D-BB06-60ADC43677C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05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8C35-BA8F-41EC-9771-74DC34AEFCF2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B2E4-F1FF-442F-B1C5-501200C031D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718560"/>
            <a:ext cx="9144000" cy="45720"/>
          </a:xfrm>
          <a:prstGeom prst="rect">
            <a:avLst/>
          </a:prstGeom>
          <a:gradFill flip="none" rotWithShape="1">
            <a:gsLst>
              <a:gs pos="50000">
                <a:srgbClr val="7AB800"/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2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1913-63FF-4167-ABC7-70BC0183F1CF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B2E4-F1FF-442F-B1C5-501200C03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6DFF-C2E9-409D-AFC1-2D8B81F45637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B2E4-F1FF-442F-B1C5-501200C03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67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3A36B-7DF2-D84A-A26E-F996EC5B1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582266"/>
            <a:ext cx="5414704" cy="2188521"/>
          </a:xfrm>
          <a:prstGeom prst="rect">
            <a:avLst/>
          </a:prstGeom>
        </p:spPr>
        <p:txBody>
          <a:bodyPr lIns="0" anchor="b" anchorCtr="0"/>
          <a:lstStyle>
            <a:lvl1pPr>
              <a:defRPr sz="3600" b="1"/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B0743D-7879-DC47-A161-2022DD0865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4890055"/>
            <a:ext cx="5414704" cy="62706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445572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7FE55-B2A1-B84C-AB9D-D69DC87FC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6651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C0A35-DEFF-1741-A836-2436456A82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1448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97FEF5E-54D5-B043-B662-77D15D51C302}"/>
              </a:ext>
            </a:extLst>
          </p:cNvPr>
          <p:cNvSpPr txBox="1">
            <a:spLocks/>
          </p:cNvSpPr>
          <p:nvPr userDrawn="1"/>
        </p:nvSpPr>
        <p:spPr>
          <a:xfrm>
            <a:off x="224624" y="5944844"/>
            <a:ext cx="38269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EE2E87-D6C2-FE49-99B2-4600C721DDD0}" type="slidenum">
              <a:rPr lang="en-US" sz="1000" b="0" smtClean="0"/>
              <a:pPr/>
              <a:t>‹#›</a:t>
            </a:fld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903085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A777-1509-464E-9C89-29C03FCBF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04FFF-12B2-6D4A-8BE2-1D7AB894B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899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6E837-332E-D948-BC23-F25872F9F6A4}"/>
              </a:ext>
            </a:extLst>
          </p:cNvPr>
          <p:cNvSpPr txBox="1">
            <a:spLocks/>
          </p:cNvSpPr>
          <p:nvPr userDrawn="1"/>
        </p:nvSpPr>
        <p:spPr>
          <a:xfrm>
            <a:off x="224624" y="5944844"/>
            <a:ext cx="38269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EE2E87-D6C2-FE49-99B2-4600C721DDD0}" type="slidenum">
              <a:rPr lang="en-US" sz="1000" b="0" smtClean="0"/>
              <a:pPr/>
              <a:t>‹#›</a:t>
            </a:fld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240378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487A459-CEDC-8540-BB7B-719F2774096B}"/>
              </a:ext>
            </a:extLst>
          </p:cNvPr>
          <p:cNvSpPr txBox="1">
            <a:spLocks/>
          </p:cNvSpPr>
          <p:nvPr userDrawn="1"/>
        </p:nvSpPr>
        <p:spPr>
          <a:xfrm>
            <a:off x="224624" y="5944844"/>
            <a:ext cx="38269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EE2E87-D6C2-FE49-99B2-4600C721DDD0}" type="slidenum">
              <a:rPr lang="en-US" sz="1000" b="0" smtClean="0"/>
              <a:pPr/>
              <a:t>‹#›</a:t>
            </a:fld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678375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7506B-5609-5446-8034-2A7E44AB0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98A1A-65C0-B243-9434-7CBC3B346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3809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4FB8A-AB2D-F841-A670-D00BA574D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3809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C128BDE-112F-2E44-AD41-606DB691145E}"/>
              </a:ext>
            </a:extLst>
          </p:cNvPr>
          <p:cNvSpPr txBox="1">
            <a:spLocks/>
          </p:cNvSpPr>
          <p:nvPr userDrawn="1"/>
        </p:nvSpPr>
        <p:spPr>
          <a:xfrm>
            <a:off x="224624" y="5944844"/>
            <a:ext cx="38269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EE2E87-D6C2-FE49-99B2-4600C721DDD0}" type="slidenum">
              <a:rPr lang="en-US" sz="1000" b="0" smtClean="0"/>
              <a:pPr/>
              <a:t>‹#›</a:t>
            </a:fld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678241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85E45-92B1-CC4F-BE3B-D6370073A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1F8A1-C0D5-C549-B748-D8F989A84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B63F5-0D6D-E64C-B7CA-E2BA90EDD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1502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C6B474-27B8-EE49-AFCD-F234AF2D52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B0A8E9-11FE-684B-B09B-FC9BB14B5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1502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2067E34-F653-C74E-98D7-5649BAD2867F}"/>
              </a:ext>
            </a:extLst>
          </p:cNvPr>
          <p:cNvSpPr txBox="1">
            <a:spLocks/>
          </p:cNvSpPr>
          <p:nvPr userDrawn="1"/>
        </p:nvSpPr>
        <p:spPr>
          <a:xfrm>
            <a:off x="224624" y="5944844"/>
            <a:ext cx="38269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EE2E87-D6C2-FE49-99B2-4600C721DDD0}" type="slidenum">
              <a:rPr lang="en-US" sz="1000" b="0" smtClean="0"/>
              <a:pPr/>
              <a:t>‹#›</a:t>
            </a:fld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440076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F9B5-655A-2345-9F7A-CC315175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CD287-3539-064F-8690-7E0870437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6083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565AA-5611-2344-9527-7EF04B6C8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538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BEDB398-4403-4E46-9006-B556DE0500CA}"/>
              </a:ext>
            </a:extLst>
          </p:cNvPr>
          <p:cNvSpPr txBox="1">
            <a:spLocks/>
          </p:cNvSpPr>
          <p:nvPr userDrawn="1"/>
        </p:nvSpPr>
        <p:spPr>
          <a:xfrm>
            <a:off x="224624" y="5944844"/>
            <a:ext cx="38269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EE2E87-D6C2-FE49-99B2-4600C721DDD0}" type="slidenum">
              <a:rPr lang="en-US" sz="1000" b="0" smtClean="0"/>
              <a:pPr/>
              <a:t>‹#›</a:t>
            </a:fld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441621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0DDD-6345-B447-9919-E47FD356C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288F0-04DB-0643-9E3D-B1C8A2309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618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47BEF-CB33-C74B-8C93-AD57C1ABA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5482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B0AF051-C74C-1F47-91EE-B7B74612CC2E}"/>
              </a:ext>
            </a:extLst>
          </p:cNvPr>
          <p:cNvSpPr txBox="1">
            <a:spLocks/>
          </p:cNvSpPr>
          <p:nvPr userDrawn="1"/>
        </p:nvSpPr>
        <p:spPr>
          <a:xfrm>
            <a:off x="224624" y="5944844"/>
            <a:ext cx="38269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EE2E87-D6C2-FE49-99B2-4600C721DDD0}" type="slidenum">
              <a:rPr lang="en-US" sz="1000" b="0" smtClean="0"/>
              <a:pPr/>
              <a:t>‹#›</a:t>
            </a:fld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406609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D436-5EC7-4C4E-A6F2-DB29CD94B0B0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B2E4-F1FF-442F-B1C5-501200C03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483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7FE55-B2A1-B84C-AB9D-D69DC87FC2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256186"/>
            <a:ext cx="6858000" cy="1591710"/>
          </a:xfrm>
          <a:prstGeom prst="rect">
            <a:avLst/>
          </a:prstGeom>
        </p:spPr>
        <p:txBody>
          <a:bodyPr anchor="b"/>
          <a:lstStyle>
            <a:lvl1pPr algn="ctr"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C0A35-DEFF-1741-A836-2436456A82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939972"/>
            <a:ext cx="6858000" cy="13675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06423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BFC3-62CD-4EAF-A7F5-514FDAC575AC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B2E4-F1FF-442F-B1C5-501200C03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2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25E-EAE0-4A9C-9CE0-F553D256B589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B2E4-F1FF-442F-B1C5-501200C03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38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159D-FA81-4180-A7ED-89AF184EAAC1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B2E4-F1FF-442F-B1C5-501200C03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9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2E55-7E86-45BF-8155-82F4318A7BFF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B2E4-F1FF-442F-B1C5-501200C03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3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23CA-BADE-4C4E-B2F0-596D32DFBC5C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B2E4-F1FF-442F-B1C5-501200C03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6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0A98-FEBD-424B-A12D-09C8947DBCC3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B2E4-F1FF-442F-B1C5-501200C03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2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D779-6291-4B66-927A-F34B38A380FA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B2E4-F1FF-442F-B1C5-501200C03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8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9CD0B-57C2-456E-967F-7D90E79464A5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5309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6B2E4-F1FF-442F-B1C5-501200C031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1625"/>
          </a:xfrm>
          <a:prstGeom prst="rect">
            <a:avLst/>
          </a:prstGeom>
          <a:solidFill>
            <a:srgbClr val="7A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556375"/>
            <a:ext cx="9143999" cy="301625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400" dirty="0">
                <a:solidFill>
                  <a:prstClr val="white"/>
                </a:solidFill>
              </a:rPr>
              <a:t>Jackson Health Network</a:t>
            </a:r>
          </a:p>
        </p:txBody>
      </p:sp>
    </p:spTree>
    <p:extLst>
      <p:ext uri="{BB962C8B-B14F-4D97-AF65-F5344CB8AC3E}">
        <p14:creationId xmlns:p14="http://schemas.microsoft.com/office/powerpoint/2010/main" val="81096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01194B-2399-6A44-AD49-BFF4558FFC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3561" y="423574"/>
            <a:ext cx="2395181" cy="2395181"/>
          </a:xfrm>
          <a:prstGeom prst="rect">
            <a:avLst/>
          </a:prstGeom>
          <a:effectLst>
            <a:reflection blurRad="6350" stA="25000" endPos="44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0C6E72-0F53-AE48-9DCA-A349F15365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8394" y="991027"/>
            <a:ext cx="3740727" cy="1226958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FC1F86-9AFC-E14E-9B03-5DBFC68E440C}"/>
              </a:ext>
            </a:extLst>
          </p:cNvPr>
          <p:cNvSpPr txBox="1">
            <a:spLocks/>
          </p:cNvSpPr>
          <p:nvPr userDrawn="1"/>
        </p:nvSpPr>
        <p:spPr>
          <a:xfrm>
            <a:off x="4526280" y="6470374"/>
            <a:ext cx="4385640" cy="251101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b="0" dirty="0">
                <a:solidFill>
                  <a:schemeClr val="tx1">
                    <a:alpha val="45000"/>
                  </a:schemeClr>
                </a:solidFill>
              </a:rPr>
              <a:t>©2019 Michigan Institute for Care Management &amp; Transformation.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8395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263F8C9-C7B4-5D4D-9697-DE5E6784FDCD}"/>
              </a:ext>
            </a:extLst>
          </p:cNvPr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" dist="38100" dir="18900000" algn="b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7423AC-EF53-5547-99CD-C901CA14123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98507" y="5763325"/>
            <a:ext cx="1533291" cy="41494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8B75511-5D49-A04E-AAC0-107EF47500B6}"/>
              </a:ext>
            </a:extLst>
          </p:cNvPr>
          <p:cNvSpPr txBox="1">
            <a:spLocks/>
          </p:cNvSpPr>
          <p:nvPr userDrawn="1"/>
        </p:nvSpPr>
        <p:spPr>
          <a:xfrm>
            <a:off x="4526280" y="6470374"/>
            <a:ext cx="4405518" cy="251101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b="0" dirty="0">
                <a:solidFill>
                  <a:schemeClr val="bg1">
                    <a:alpha val="35000"/>
                  </a:schemeClr>
                </a:solidFill>
              </a:rPr>
              <a:t>©2019 Michigan Institute for Care Management &amp; Transformation. All rights reserved.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F94D5C-A319-2A47-924A-2A7B2A43DC8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25000"/>
          </a:blip>
          <a:stretch>
            <a:fillRect/>
          </a:stretch>
        </p:blipFill>
        <p:spPr>
          <a:xfrm>
            <a:off x="224624" y="6406046"/>
            <a:ext cx="382693" cy="38117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D79873-AA22-724D-A9BC-AB3452298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4624" y="5944844"/>
            <a:ext cx="38269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E2E87-D6C2-FE49-99B2-4600C721DD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35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43859C-E568-0947-A6D4-3AA1660A4D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2541" y="805262"/>
            <a:ext cx="4258918" cy="11626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63F8C9-C7B4-5D4D-9697-DE5E6784FDCD}"/>
              </a:ext>
            </a:extLst>
          </p:cNvPr>
          <p:cNvSpPr/>
          <p:nvPr userDrawn="1"/>
        </p:nvSpPr>
        <p:spPr>
          <a:xfrm>
            <a:off x="0" y="1938130"/>
            <a:ext cx="9144000" cy="4919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" dist="38100" dir="18900000" algn="b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FF266FB-12C1-0B44-8F7D-47702432394A}"/>
              </a:ext>
            </a:extLst>
          </p:cNvPr>
          <p:cNvSpPr txBox="1">
            <a:spLocks/>
          </p:cNvSpPr>
          <p:nvPr userDrawn="1"/>
        </p:nvSpPr>
        <p:spPr>
          <a:xfrm>
            <a:off x="4526280" y="6470374"/>
            <a:ext cx="4405518" cy="251101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b="0" dirty="0">
                <a:solidFill>
                  <a:schemeClr val="bg1">
                    <a:alpha val="35000"/>
                  </a:schemeClr>
                </a:solidFill>
              </a:rPr>
              <a:t>©2019 Michigan Institute for Care Management &amp; Transformation.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37B301-4C24-0343-B8C8-4FE4B5860F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224624" y="6406046"/>
            <a:ext cx="382693" cy="38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ney.org/sites/default/files/heat_map_card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kfm.org/PATH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mct2d.org/resource-library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ct2d.org/" TargetMode="External"/><Relationship Id="rId3" Type="http://schemas.openxmlformats.org/officeDocument/2006/relationships/hyperlink" Target="https://kidney.org/" TargetMode="External"/><Relationship Id="rId7" Type="http://schemas.openxmlformats.org/officeDocument/2006/relationships/hyperlink" Target="https://pro.aace.com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diabetes.org/" TargetMode="External"/><Relationship Id="rId5" Type="http://schemas.openxmlformats.org/officeDocument/2006/relationships/hyperlink" Target="https://kdigo.org/" TargetMode="External"/><Relationship Id="rId4" Type="http://schemas.openxmlformats.org/officeDocument/2006/relationships/hyperlink" Target="https://nkfm.org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nmhammou@med.umich.edu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micmt-cares.org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C1AB0-B8E2-6B4F-BD96-84661D8CEC1B}"/>
              </a:ext>
            </a:extLst>
          </p:cNvPr>
          <p:cNvSpPr txBox="1">
            <a:spLocks/>
          </p:cNvSpPr>
          <p:nvPr/>
        </p:nvSpPr>
        <p:spPr>
          <a:xfrm>
            <a:off x="536172" y="3578911"/>
            <a:ext cx="4867101" cy="3129459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A6A4A3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77"/>
              <a:ea typeface="+mj-ea"/>
              <a:cs typeface="+mj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8683EAF-5761-86C0-0973-379D8858A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61" y="3924439"/>
            <a:ext cx="5393922" cy="1219201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CKD Management: Pharmacist Perspective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8C53C4B-DCB6-E001-A673-76EBBCC9D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62200" y="5155933"/>
            <a:ext cx="1110442" cy="421103"/>
          </a:xfrm>
        </p:spPr>
        <p:txBody>
          <a:bodyPr/>
          <a:lstStyle/>
          <a:p>
            <a:r>
              <a:rPr lang="en-US" dirty="0"/>
              <a:t>June 2023 </a:t>
            </a:r>
          </a:p>
        </p:txBody>
      </p:sp>
    </p:spTree>
    <p:extLst>
      <p:ext uri="{BB962C8B-B14F-4D97-AF65-F5344CB8AC3E}">
        <p14:creationId xmlns:p14="http://schemas.microsoft.com/office/powerpoint/2010/main" val="100738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6"/>
    </mc:Choice>
    <mc:Fallback xmlns="">
      <p:transition spd="slow" advTm="257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48A52-AFC9-3550-2585-9133589CA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- Classification &amp; Prognosis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6881BC-E5B4-9B3A-85A4-F4CC98BB1A69}"/>
              </a:ext>
            </a:extLst>
          </p:cNvPr>
          <p:cNvSpPr txBox="1"/>
          <p:nvPr/>
        </p:nvSpPr>
        <p:spPr>
          <a:xfrm>
            <a:off x="342900" y="5391601"/>
            <a:ext cx="8458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hlinkClick r:id="rId3"/>
              </a:rPr>
              <a:t>Heat Map Link</a:t>
            </a:r>
            <a:r>
              <a:rPr lang="en-US" sz="2400" b="1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9FE45-D2CE-E99F-B0A3-21DB7C811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167073"/>
            <a:ext cx="6596063" cy="42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40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7CEB6-4917-6E0A-F567-519DFC6D5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CKD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36F02-3DC7-BA80-5025-3D5BE6FB7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</a:rPr>
              <a:t>Keep blood pressure and blood sugar in target range</a:t>
            </a:r>
          </a:p>
          <a:p>
            <a:r>
              <a:rPr lang="en-US" dirty="0">
                <a:solidFill>
                  <a:srgbClr val="000000"/>
                </a:solidFill>
              </a:rPr>
              <a:t>Ensure kidney function is tested every year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Encourage physical activity</a:t>
            </a:r>
          </a:p>
          <a:p>
            <a:r>
              <a:rPr lang="en-US" dirty="0">
                <a:solidFill>
                  <a:srgbClr val="000000"/>
                </a:solidFill>
              </a:rPr>
              <a:t>Promote weight loss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Eat a healthy diet </a:t>
            </a:r>
            <a:endParaRPr lang="en-US" b="1" i="0" dirty="0">
              <a:solidFill>
                <a:srgbClr val="000000"/>
              </a:solidFill>
              <a:effectLst/>
            </a:endParaRPr>
          </a:p>
          <a:p>
            <a:r>
              <a:rPr lang="en-US" b="1" dirty="0">
                <a:solidFill>
                  <a:srgbClr val="000000"/>
                </a:solidFill>
              </a:rPr>
              <a:t>Avoid medications that can cause or worsen CKD</a:t>
            </a:r>
            <a:endParaRPr lang="en-US" b="1" i="0" dirty="0">
              <a:solidFill>
                <a:srgbClr val="000000"/>
              </a:solidFill>
              <a:effectLst/>
            </a:endParaRPr>
          </a:p>
          <a:p>
            <a:endParaRPr lang="en-US" b="0" i="0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0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EDA3C-7991-47B3-4DDB-8FAE410A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500" y="1336573"/>
            <a:ext cx="3609804" cy="2764511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3300" dirty="0">
                <a:solidFill>
                  <a:srgbClr val="37597F"/>
                </a:solidFill>
              </a:rPr>
              <a:t>Medication Related Considerations  </a:t>
            </a:r>
          </a:p>
        </p:txBody>
      </p:sp>
      <p:pic>
        <p:nvPicPr>
          <p:cNvPr id="23" name="Picture 4" descr="Assorted pills and tablets">
            <a:extLst>
              <a:ext uri="{FF2B5EF4-FFF2-40B4-BE49-F238E27FC236}">
                <a16:creationId xmlns:a16="http://schemas.microsoft.com/office/drawing/2014/main" id="{DDE3A20B-3D04-DA60-349E-EB358403D6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39" r="17226" b="-1"/>
          <a:stretch/>
        </p:blipFill>
        <p:spPr>
          <a:xfrm>
            <a:off x="590828" y="1233988"/>
            <a:ext cx="3865844" cy="434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08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3CAD7-95D6-8A55-ED89-1B73735CD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Nephrotoxic Medications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73C9BDD-6D10-CB6C-52A8-AE9F432E17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029755"/>
              </p:ext>
            </p:extLst>
          </p:nvPr>
        </p:nvGraphicFramePr>
        <p:xfrm>
          <a:off x="304800" y="1295400"/>
          <a:ext cx="85344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24A842-DD4F-2171-2D6C-725A917213D3}"/>
              </a:ext>
            </a:extLst>
          </p:cNvPr>
          <p:cNvSpPr/>
          <p:nvPr/>
        </p:nvSpPr>
        <p:spPr>
          <a:xfrm>
            <a:off x="990600" y="4724400"/>
            <a:ext cx="6934200" cy="777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Use the lowest effective dose for the shortest duration!</a:t>
            </a:r>
          </a:p>
        </p:txBody>
      </p:sp>
    </p:spTree>
    <p:extLst>
      <p:ext uri="{BB962C8B-B14F-4D97-AF65-F5344CB8AC3E}">
        <p14:creationId xmlns:p14="http://schemas.microsoft.com/office/powerpoint/2010/main" val="980949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6FD78-CDF0-4F63-9FCA-6F47BC7E9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NSAIDs </a:t>
            </a:r>
            <a:br>
              <a:rPr lang="en-US" dirty="0"/>
            </a:br>
            <a:r>
              <a:rPr lang="en-US" dirty="0"/>
              <a:t>(Nonsteroidal Anti-Inflammatory Drugs)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8CB680-8CCA-4CE2-81F5-D06CE2F318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435786"/>
              </p:ext>
            </p:extLst>
          </p:nvPr>
        </p:nvGraphicFramePr>
        <p:xfrm>
          <a:off x="457200" y="1470991"/>
          <a:ext cx="8058150" cy="4472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1347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F3DB0-6DFE-F970-4B5C-9F7557F5A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Diclofenac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CE656D-AD69-7AE8-E3DA-06EE449F86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34291"/>
              </p:ext>
            </p:extLst>
          </p:nvPr>
        </p:nvGraphicFramePr>
        <p:xfrm>
          <a:off x="628650" y="1676400"/>
          <a:ext cx="7886700" cy="378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938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41267-3B96-B4DC-64BE-74A182BF2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 Control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23D3E1C-86F9-966E-842E-A2D751E4F9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636338"/>
              </p:ext>
            </p:extLst>
          </p:nvPr>
        </p:nvGraphicFramePr>
        <p:xfrm>
          <a:off x="628650" y="1295400"/>
          <a:ext cx="7886700" cy="4320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6600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41267-3B96-B4DC-64BE-74A182BF2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 Control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23D3E1C-86F9-966E-842E-A2D751E4F9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575699"/>
              </p:ext>
            </p:extLst>
          </p:nvPr>
        </p:nvGraphicFramePr>
        <p:xfrm>
          <a:off x="628650" y="1295400"/>
          <a:ext cx="7886700" cy="4320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B97AFD2-8BCC-680A-6A97-859D0AC9F797}"/>
              </a:ext>
            </a:extLst>
          </p:cNvPr>
          <p:cNvSpPr txBox="1"/>
          <p:nvPr/>
        </p:nvSpPr>
        <p:spPr>
          <a:xfrm>
            <a:off x="628650" y="6019800"/>
            <a:ext cx="6172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OTC: Over-the-counter</a:t>
            </a:r>
          </a:p>
        </p:txBody>
      </p:sp>
    </p:spTree>
    <p:extLst>
      <p:ext uri="{BB962C8B-B14F-4D97-AF65-F5344CB8AC3E}">
        <p14:creationId xmlns:p14="http://schemas.microsoft.com/office/powerpoint/2010/main" val="209231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0EA4A-E863-0CDB-A908-EF8548609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– Pain Control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AE110-DE40-357A-7CC2-942124EF3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50" y="1371600"/>
            <a:ext cx="7886700" cy="3789984"/>
          </a:xfrm>
        </p:spPr>
        <p:txBody>
          <a:bodyPr/>
          <a:lstStyle/>
          <a:p>
            <a:pPr lvl="0"/>
            <a:r>
              <a:rPr lang="en-US" b="0" i="0" baseline="0" dirty="0"/>
              <a:t>The National Kidney Foundation of Michigan offers a Chronic Pain PATH (Personal Action Toward Health) workshop</a:t>
            </a:r>
            <a:endParaRPr lang="en-US" dirty="0"/>
          </a:p>
          <a:p>
            <a:pPr lvl="0"/>
            <a:r>
              <a:rPr lang="en-US" b="0" i="0" baseline="0" dirty="0"/>
              <a:t>Chronic Pain PATH is a no-cost, six-week workshop led by trained leaders</a:t>
            </a:r>
            <a:endParaRPr lang="en-US" dirty="0"/>
          </a:p>
          <a:p>
            <a:pPr lvl="0"/>
            <a:r>
              <a:rPr lang="en-US" b="0" i="0" baseline="0" dirty="0"/>
              <a:t>The workshop helps people living with chronic pain manage their health conditions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7CF1648-64C2-61CE-41FA-A99279AC3128}"/>
              </a:ext>
            </a:extLst>
          </p:cNvPr>
          <p:cNvSpPr/>
          <p:nvPr/>
        </p:nvSpPr>
        <p:spPr>
          <a:xfrm>
            <a:off x="990600" y="4572000"/>
            <a:ext cx="6934200" cy="777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Learn more </a:t>
            </a:r>
            <a:r>
              <a:rPr lang="en-US" sz="2800" b="1" dirty="0">
                <a:solidFill>
                  <a:schemeClr val="bg1"/>
                </a:solidFill>
              </a:rPr>
              <a:t>at </a:t>
            </a:r>
            <a:r>
              <a:rPr lang="en-US" sz="28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www.nkfm.org/PATH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2835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3B94-181B-B931-6B05-50E740122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Iodinated Contrast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43B99D-2876-E583-48C6-A2766FC08C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37863"/>
              </p:ext>
            </p:extLst>
          </p:nvPr>
        </p:nvGraphicFramePr>
        <p:xfrm>
          <a:off x="628650" y="1524000"/>
          <a:ext cx="8058150" cy="4091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82F6B17-039E-C3C7-A873-E153A7F6CE62}"/>
              </a:ext>
            </a:extLst>
          </p:cNvPr>
          <p:cNvSpPr txBox="1"/>
          <p:nvPr/>
        </p:nvSpPr>
        <p:spPr>
          <a:xfrm>
            <a:off x="628650" y="6019800"/>
            <a:ext cx="6172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AKI: acute kidney injury </a:t>
            </a:r>
          </a:p>
        </p:txBody>
      </p:sp>
    </p:spTree>
    <p:extLst>
      <p:ext uri="{BB962C8B-B14F-4D97-AF65-F5344CB8AC3E}">
        <p14:creationId xmlns:p14="http://schemas.microsoft.com/office/powerpoint/2010/main" val="104406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Nada M. Farhat, PharmD, BCPS, BCACP</a:t>
            </a:r>
            <a:br>
              <a:rPr lang="en-US" sz="3600" dirty="0"/>
            </a:b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614" y="1143000"/>
            <a:ext cx="7620986" cy="3332784"/>
          </a:xfrm>
        </p:spPr>
        <p:txBody>
          <a:bodyPr/>
          <a:lstStyle/>
          <a:p>
            <a:r>
              <a:rPr lang="en-US" sz="2800" dirty="0"/>
              <a:t>Michigan Medicine, Clinical Pharmacist Specialist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Michigan Institute For Care Management &amp; Transformation, Clinical Lead</a:t>
            </a:r>
            <a:br>
              <a:rPr lang="en-US" sz="2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55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88A6-834D-627A-C41F-29CEE4B72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Medications Requiring Dose Adjustments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AB30F-D1F3-7C81-2991-A005F8652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4000"/>
            <a:ext cx="3867150" cy="3809862"/>
          </a:xfrm>
        </p:spPr>
        <p:txBody>
          <a:bodyPr>
            <a:normAutofit/>
          </a:bodyPr>
          <a:lstStyle/>
          <a:p>
            <a:r>
              <a:rPr lang="en-US" dirty="0"/>
              <a:t>Diabetes</a:t>
            </a:r>
          </a:p>
          <a:p>
            <a:pPr lvl="1"/>
            <a:r>
              <a:rPr lang="en-US" dirty="0"/>
              <a:t>Metformin</a:t>
            </a:r>
          </a:p>
          <a:p>
            <a:pPr lvl="1"/>
            <a:r>
              <a:rPr lang="en-US" dirty="0"/>
              <a:t>Insulin</a:t>
            </a:r>
          </a:p>
          <a:p>
            <a:pPr lvl="1"/>
            <a:r>
              <a:rPr lang="en-US" dirty="0"/>
              <a:t>Other oral antidiabetic agents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Hypertension</a:t>
            </a:r>
          </a:p>
          <a:p>
            <a:pPr lvl="1"/>
            <a:r>
              <a:rPr lang="en-US" dirty="0"/>
              <a:t>Diuretics</a:t>
            </a:r>
          </a:p>
          <a:p>
            <a:pPr lvl="1"/>
            <a:r>
              <a:rPr lang="en-US" dirty="0"/>
              <a:t>RAAS inhibitors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A2C9F0-7AA7-F745-C168-C67796097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67150" cy="3809862"/>
          </a:xfrm>
        </p:spPr>
        <p:txBody>
          <a:bodyPr/>
          <a:lstStyle/>
          <a:p>
            <a:r>
              <a:rPr lang="en-US" dirty="0"/>
              <a:t>Narrow therapeutic index medications</a:t>
            </a:r>
          </a:p>
          <a:p>
            <a:pPr lvl="1"/>
            <a:r>
              <a:rPr lang="en-US" dirty="0"/>
              <a:t>Digoxin</a:t>
            </a:r>
          </a:p>
          <a:p>
            <a:pPr lvl="1"/>
            <a:r>
              <a:rPr lang="en-US" dirty="0"/>
              <a:t>Lithium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Other </a:t>
            </a:r>
          </a:p>
          <a:p>
            <a:pPr lvl="1"/>
            <a:r>
              <a:rPr lang="en-US" dirty="0"/>
              <a:t>Statins</a:t>
            </a:r>
          </a:p>
          <a:p>
            <a:pPr lvl="1"/>
            <a:r>
              <a:rPr lang="en-US" dirty="0"/>
              <a:t>Antibiotics </a:t>
            </a:r>
          </a:p>
          <a:p>
            <a:pPr lvl="1"/>
            <a:r>
              <a:rPr lang="en-US" dirty="0"/>
              <a:t>H2RA (i.e., ranitidine)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7914FE-CBBE-439C-3C82-C9A7736764D4}"/>
              </a:ext>
            </a:extLst>
          </p:cNvPr>
          <p:cNvSpPr txBox="1"/>
          <p:nvPr/>
        </p:nvSpPr>
        <p:spPr>
          <a:xfrm>
            <a:off x="457200" y="5943600"/>
            <a:ext cx="7120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RAAS inhibitors: renin-angiotensin-aldosterone system inhibitors, H2RA: histamine type-2 receptor antagonist</a:t>
            </a:r>
          </a:p>
        </p:txBody>
      </p:sp>
    </p:spTree>
    <p:extLst>
      <p:ext uri="{BB962C8B-B14F-4D97-AF65-F5344CB8AC3E}">
        <p14:creationId xmlns:p14="http://schemas.microsoft.com/office/powerpoint/2010/main" val="2974170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92D3E-EA72-5908-8CC6-367D42BDA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Diabetes Medications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5A9F9-B47F-FE22-818E-55FE14CF8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6800"/>
            <a:ext cx="7886700" cy="378998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Metformin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4C0BA85-B42B-F4D9-BDD2-7435AF0F0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303476"/>
              </p:ext>
            </p:extLst>
          </p:nvPr>
        </p:nvGraphicFramePr>
        <p:xfrm>
          <a:off x="645583" y="1597346"/>
          <a:ext cx="78867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8950">
                  <a:extLst>
                    <a:ext uri="{9D8B030D-6E8A-4147-A177-3AD203B41FA5}">
                      <a16:colId xmlns:a16="http://schemas.microsoft.com/office/drawing/2014/main" val="1975111340"/>
                    </a:ext>
                  </a:extLst>
                </a:gridCol>
                <a:gridCol w="4857750">
                  <a:extLst>
                    <a:ext uri="{9D8B030D-6E8A-4147-A177-3AD203B41FA5}">
                      <a16:colId xmlns:a16="http://schemas.microsoft.com/office/drawing/2014/main" val="3101012689"/>
                    </a:ext>
                  </a:extLst>
                </a:gridCol>
              </a:tblGrid>
              <a:tr h="410193">
                <a:tc>
                  <a:txBody>
                    <a:bodyPr/>
                    <a:lstStyle/>
                    <a:p>
                      <a:r>
                        <a:rPr lang="en-US" sz="2400" dirty="0"/>
                        <a:t>eGFR (ml/min/1.73m</a:t>
                      </a:r>
                      <a:r>
                        <a:rPr lang="en-US" sz="2400" baseline="30000" dirty="0"/>
                        <a:t>2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Dose recommendations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729970"/>
                  </a:ext>
                </a:extLst>
              </a:tr>
              <a:tr h="410193">
                <a:tc>
                  <a:txBody>
                    <a:bodyPr/>
                    <a:lstStyle/>
                    <a:p>
                      <a:r>
                        <a:rPr lang="en-US" sz="2400" dirty="0"/>
                        <a:t>&gt; 60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99CC00">
                            <a:tint val="66000"/>
                            <a:satMod val="160000"/>
                          </a:srgbClr>
                        </a:gs>
                        <a:gs pos="50000">
                          <a:srgbClr val="99CC00">
                            <a:tint val="44500"/>
                            <a:satMod val="160000"/>
                          </a:srgbClr>
                        </a:gs>
                        <a:gs pos="100000">
                          <a:srgbClr val="99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 adjustment needed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99CC00">
                            <a:tint val="66000"/>
                            <a:satMod val="160000"/>
                          </a:srgbClr>
                        </a:gs>
                        <a:gs pos="50000">
                          <a:srgbClr val="99CC00">
                            <a:tint val="44500"/>
                            <a:satMod val="160000"/>
                          </a:srgbClr>
                        </a:gs>
                        <a:gs pos="100000">
                          <a:srgbClr val="99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12197080"/>
                  </a:ext>
                </a:extLst>
              </a:tr>
              <a:tr h="410193">
                <a:tc>
                  <a:txBody>
                    <a:bodyPr/>
                    <a:lstStyle/>
                    <a:p>
                      <a:r>
                        <a:rPr lang="en-US" sz="2400" dirty="0"/>
                        <a:t>45-60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99CC00">
                            <a:tint val="66000"/>
                            <a:satMod val="160000"/>
                          </a:srgbClr>
                        </a:gs>
                        <a:gs pos="50000">
                          <a:srgbClr val="99CC00">
                            <a:tint val="44500"/>
                            <a:satMod val="160000"/>
                          </a:srgbClr>
                        </a:gs>
                        <a:gs pos="100000">
                          <a:srgbClr val="99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Monitor eGFR in 3-6 months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99CC00">
                            <a:tint val="66000"/>
                            <a:satMod val="160000"/>
                          </a:srgbClr>
                        </a:gs>
                        <a:gs pos="50000">
                          <a:srgbClr val="99CC00">
                            <a:tint val="44500"/>
                            <a:satMod val="160000"/>
                          </a:srgbClr>
                        </a:gs>
                        <a:gs pos="100000">
                          <a:srgbClr val="99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02390680"/>
                  </a:ext>
                </a:extLst>
              </a:tr>
              <a:tr h="1618294">
                <a:tc>
                  <a:txBody>
                    <a:bodyPr/>
                    <a:lstStyle/>
                    <a:p>
                      <a:r>
                        <a:rPr lang="en-US" sz="2400" dirty="0"/>
                        <a:t>30-45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 not initiate if not taking</a:t>
                      </a:r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If already taking metformin, consider 50% dose reduction: suggested dose of 500 mg twice daily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47447848"/>
                  </a:ext>
                </a:extLst>
              </a:tr>
              <a:tr h="404573">
                <a:tc>
                  <a:txBody>
                    <a:bodyPr/>
                    <a:lstStyle/>
                    <a:p>
                      <a:r>
                        <a:rPr lang="en-US" sz="2400" dirty="0"/>
                        <a:t>&lt; 30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Contraindicated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28866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426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92D3E-EA72-5908-8CC6-367D42BDA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Diabetes Medications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5C8E21-A4EC-E2F4-D12B-31BECDFD2E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447224"/>
              </p:ext>
            </p:extLst>
          </p:nvPr>
        </p:nvGraphicFramePr>
        <p:xfrm>
          <a:off x="628650" y="1534008"/>
          <a:ext cx="7886700" cy="378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4B2DC84-F1F3-D4D8-317F-8D6B7E2019CC}"/>
              </a:ext>
            </a:extLst>
          </p:cNvPr>
          <p:cNvSpPr txBox="1"/>
          <p:nvPr/>
        </p:nvSpPr>
        <p:spPr>
          <a:xfrm>
            <a:off x="628650" y="6019800"/>
            <a:ext cx="6172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SGLT2i: sodium-glucose cotransporter 2 inhibitor, DPP-4i: dipeptidyl peptidase 4 inhibitor</a:t>
            </a:r>
          </a:p>
        </p:txBody>
      </p:sp>
    </p:spTree>
    <p:extLst>
      <p:ext uri="{BB962C8B-B14F-4D97-AF65-F5344CB8AC3E}">
        <p14:creationId xmlns:p14="http://schemas.microsoft.com/office/powerpoint/2010/main" val="2416705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77A6F-6291-7EB5-F1FF-36090558E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Hypertension Medications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77CA6-EB56-1803-0532-3BF1ADDA7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239216"/>
            <a:ext cx="8667750" cy="3789984"/>
          </a:xfrm>
        </p:spPr>
        <p:txBody>
          <a:bodyPr/>
          <a:lstStyle/>
          <a:p>
            <a:r>
              <a:rPr lang="en-US" dirty="0"/>
              <a:t>Diuretics</a:t>
            </a:r>
          </a:p>
          <a:p>
            <a:pPr lvl="1"/>
            <a:r>
              <a:rPr lang="en-US" dirty="0"/>
              <a:t>Require dose adjustment as CKD progresses due to mechanism </a:t>
            </a:r>
          </a:p>
          <a:p>
            <a:pPr lvl="2"/>
            <a:r>
              <a:rPr lang="en-US" dirty="0"/>
              <a:t>Thiazide-like diuretics (i.e., hydrochlorothiazide)</a:t>
            </a:r>
          </a:p>
          <a:p>
            <a:pPr lvl="2"/>
            <a:r>
              <a:rPr lang="en-US" dirty="0"/>
              <a:t>Loop diuretics (i.e., furosemide)</a:t>
            </a:r>
          </a:p>
          <a:p>
            <a:r>
              <a:rPr lang="en-US" dirty="0"/>
              <a:t>RAAS inhibitors</a:t>
            </a:r>
          </a:p>
          <a:p>
            <a:pPr lvl="1"/>
            <a:r>
              <a:rPr lang="en-US" dirty="0"/>
              <a:t>Include ACEi, ARBs, direct renin inhibitors, aldosterone antagonists</a:t>
            </a:r>
          </a:p>
          <a:p>
            <a:pPr lvl="1"/>
            <a:r>
              <a:rPr lang="en-US" dirty="0"/>
              <a:t>Beneficial long term for CKD, but may require dose adjustments and more frequent monitoring</a:t>
            </a:r>
          </a:p>
          <a:p>
            <a:r>
              <a:rPr lang="en-US" dirty="0"/>
              <a:t>Other anti-hypertensives may require dose adjustments based on reduced clearance of medication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42CFB6-0003-B953-C80B-85B96FA82DD8}"/>
              </a:ext>
            </a:extLst>
          </p:cNvPr>
          <p:cNvSpPr txBox="1"/>
          <p:nvPr/>
        </p:nvSpPr>
        <p:spPr>
          <a:xfrm>
            <a:off x="457200" y="5784826"/>
            <a:ext cx="7120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RAAS inhibitors: renin-angiotensin-aldosterone system inhibitors, ACEi: angiotensin-converting enzyme inhibitors, ARB: angiotensin receptor blockers</a:t>
            </a:r>
          </a:p>
        </p:txBody>
      </p:sp>
    </p:spTree>
    <p:extLst>
      <p:ext uri="{BB962C8B-B14F-4D97-AF65-F5344CB8AC3E}">
        <p14:creationId xmlns:p14="http://schemas.microsoft.com/office/powerpoint/2010/main" val="2641864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8133A-5BC9-6220-0133-EA00246E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500" y="1336573"/>
            <a:ext cx="3609804" cy="2764511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Disease Specific Recommendations</a:t>
            </a:r>
          </a:p>
        </p:txBody>
      </p:sp>
      <p:pic>
        <p:nvPicPr>
          <p:cNvPr id="5" name="Picture 4" descr="A row of samples for medical testing">
            <a:extLst>
              <a:ext uri="{FF2B5EF4-FFF2-40B4-BE49-F238E27FC236}">
                <a16:creationId xmlns:a16="http://schemas.microsoft.com/office/drawing/2014/main" id="{2A8B0B23-2EF6-C451-9B6A-8A6A41408B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48" r="-1" b="-1"/>
          <a:stretch/>
        </p:blipFill>
        <p:spPr>
          <a:xfrm>
            <a:off x="475500" y="1337311"/>
            <a:ext cx="4096501" cy="379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5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87509-F7AE-78A4-CC29-4F8F921F7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CKD/DM Management</a:t>
            </a:r>
          </a:p>
        </p:txBody>
      </p:sp>
      <p:pic>
        <p:nvPicPr>
          <p:cNvPr id="4" name="Main graphic">
            <a:extLst>
              <a:ext uri="{FF2B5EF4-FFF2-40B4-BE49-F238E27FC236}">
                <a16:creationId xmlns:a16="http://schemas.microsoft.com/office/drawing/2014/main" id="{BA2A5F9E-A39D-02C9-94D0-1A954096E16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33400" y="1066800"/>
            <a:ext cx="8343900" cy="4572000"/>
          </a:xfrm>
          <a:prstGeom prst="rect">
            <a:avLst/>
          </a:prstGeo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2D20BD-F550-BD28-7CBF-2E73B00BFCE9}"/>
              </a:ext>
            </a:extLst>
          </p:cNvPr>
          <p:cNvSpPr/>
          <p:nvPr/>
        </p:nvSpPr>
        <p:spPr>
          <a:xfrm>
            <a:off x="6172200" y="50292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673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52C39-33AC-2603-40D2-7ECD16DD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SGLT2 Inhibitors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63168BE-2BA2-8C16-9525-F3FA0F8D14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538926"/>
              </p:ext>
            </p:extLst>
          </p:nvPr>
        </p:nvGraphicFramePr>
        <p:xfrm>
          <a:off x="228600" y="1143000"/>
          <a:ext cx="8610600" cy="4471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1638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F3CB0-06F7-9A99-F275-BB0167781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7E5A9-57B4-9048-ECC6-9CF7DB00D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DC89E46-DAD1-7E0A-EB5E-4FF585F0D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0"/>
            <a:ext cx="8683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835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ADA2A-56E9-E939-F82E-0C604766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SGLT2i – Dosing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42DAC1-45DA-15BF-8E3B-C0C3FC170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696144"/>
              </p:ext>
            </p:extLst>
          </p:nvPr>
        </p:nvGraphicFramePr>
        <p:xfrm>
          <a:off x="1752600" y="1219200"/>
          <a:ext cx="5410200" cy="3673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54375535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4191578376"/>
                    </a:ext>
                  </a:extLst>
                </a:gridCol>
              </a:tblGrid>
              <a:tr h="638989">
                <a:tc>
                  <a:txBody>
                    <a:bodyPr/>
                    <a:lstStyle/>
                    <a:p>
                      <a:r>
                        <a:rPr lang="en-US" sz="2000" dirty="0"/>
                        <a:t>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733742"/>
                  </a:ext>
                </a:extLst>
              </a:tr>
              <a:tr h="824202">
                <a:tc>
                  <a:txBody>
                    <a:bodyPr/>
                    <a:lstStyle/>
                    <a:p>
                      <a:r>
                        <a:rPr lang="en-US" sz="2000" dirty="0"/>
                        <a:t>Canagliflozin </a:t>
                      </a:r>
                    </a:p>
                    <a:p>
                      <a:r>
                        <a:rPr lang="en-US" sz="2000" dirty="0"/>
                        <a:t>(Invokana®)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100-300 mg daily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480789"/>
                  </a:ext>
                </a:extLst>
              </a:tr>
              <a:tr h="736651">
                <a:tc>
                  <a:txBody>
                    <a:bodyPr/>
                    <a:lstStyle/>
                    <a:p>
                      <a:r>
                        <a:rPr lang="en-US" sz="2000" dirty="0"/>
                        <a:t>Dapagliflozin </a:t>
                      </a:r>
                    </a:p>
                    <a:p>
                      <a:r>
                        <a:rPr lang="en-US" sz="2000" dirty="0"/>
                        <a:t>(Farxiga®)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5-10 mg daily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630733"/>
                  </a:ext>
                </a:extLst>
              </a:tr>
              <a:tr h="736651">
                <a:tc>
                  <a:txBody>
                    <a:bodyPr/>
                    <a:lstStyle/>
                    <a:p>
                      <a:r>
                        <a:rPr lang="en-US" sz="2000" dirty="0"/>
                        <a:t>Empagliflozin </a:t>
                      </a:r>
                    </a:p>
                    <a:p>
                      <a:r>
                        <a:rPr lang="en-US" sz="2000" dirty="0"/>
                        <a:t>(Jardiance®)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10-25 mg daily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777533"/>
                  </a:ext>
                </a:extLst>
              </a:tr>
              <a:tr h="736651">
                <a:tc>
                  <a:txBody>
                    <a:bodyPr/>
                    <a:lstStyle/>
                    <a:p>
                      <a:r>
                        <a:rPr lang="en-US" sz="2000" dirty="0"/>
                        <a:t>Ertugliflozin </a:t>
                      </a:r>
                    </a:p>
                    <a:p>
                      <a:r>
                        <a:rPr lang="en-US" sz="2000" dirty="0"/>
                        <a:t>(Steglatro™)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5-15 mg daily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061160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B8D337A-77A6-3A71-026D-FE0174C8A73B}"/>
              </a:ext>
            </a:extLst>
          </p:cNvPr>
          <p:cNvSpPr/>
          <p:nvPr/>
        </p:nvSpPr>
        <p:spPr>
          <a:xfrm>
            <a:off x="990600" y="4935887"/>
            <a:ext cx="6934200" cy="777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*Dose varies based on indication* </a:t>
            </a:r>
          </a:p>
        </p:txBody>
      </p:sp>
    </p:spTree>
    <p:extLst>
      <p:ext uri="{BB962C8B-B14F-4D97-AF65-F5344CB8AC3E}">
        <p14:creationId xmlns:p14="http://schemas.microsoft.com/office/powerpoint/2010/main" val="359617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C75A8-F1D7-F5BB-760B-9EDA77654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SGLT2i – Pathophysiology  </a:t>
            </a:r>
          </a:p>
        </p:txBody>
      </p:sp>
      <p:pic>
        <p:nvPicPr>
          <p:cNvPr id="2050" name="Picture 2" descr="Sodium-Glucose Cotransporter 2 Inhibitors in the Treatment of Type 2  Diabetes Mellitus - Eva Vivian, 2015">
            <a:extLst>
              <a:ext uri="{FF2B5EF4-FFF2-40B4-BE49-F238E27FC236}">
                <a16:creationId xmlns:a16="http://schemas.microsoft.com/office/drawing/2014/main" id="{5F4E4A42-8956-1BC4-BBE9-FE01B1D7A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98" y="1295400"/>
            <a:ext cx="771471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1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93A1B-007E-7DCF-6916-E9ED864F3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25475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DA98A-18F4-C78B-7ADC-2EA728561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3789984"/>
          </a:xfrm>
        </p:spPr>
        <p:txBody>
          <a:bodyPr/>
          <a:lstStyle/>
          <a:p>
            <a:pPr marL="557213" lvl="1" indent="-214313"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Review potentially nephrotoxic medications </a:t>
            </a:r>
          </a:p>
          <a:p>
            <a:pPr marL="557213" lvl="1" indent="-214313">
              <a:spcBef>
                <a:spcPts val="0"/>
              </a:spcBef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57213" lvl="1" indent="-214313"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Explain the significance of adjusting and discontinuing medications as needed based on kidney function</a:t>
            </a:r>
          </a:p>
          <a:p>
            <a:pPr marL="557213" lvl="1" indent="-214313">
              <a:spcBef>
                <a:spcPts val="0"/>
              </a:spcBef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57213" lvl="1" indent="-214313"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Review new medications for CKD, specifically SGLT2 inhibitors</a:t>
            </a:r>
          </a:p>
          <a:p>
            <a:pPr marL="557213" lvl="1" indent="-214313">
              <a:spcBef>
                <a:spcPts val="0"/>
              </a:spcBef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57213" lvl="1" indent="-214313"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Discuss the importance of team-based care in managing CKD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62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C75A8-F1D7-F5BB-760B-9EDA77654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SGLT2i – Clinical Considerations 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96785C-1ABD-7754-D1C4-C2ADDC6BF5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323368"/>
              </p:ext>
            </p:extLst>
          </p:nvPr>
        </p:nvGraphicFramePr>
        <p:xfrm>
          <a:off x="457200" y="1534318"/>
          <a:ext cx="7886700" cy="378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8496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30B9-04FF-2295-F971-A8CF57BED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and Affordability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DE48A-5B3F-A2FC-6C5F-B7119670D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3789984"/>
          </a:xfrm>
        </p:spPr>
        <p:txBody>
          <a:bodyPr/>
          <a:lstStyle/>
          <a:p>
            <a:r>
              <a:rPr lang="en-US" sz="2400" dirty="0"/>
              <a:t>Rebates/coupons through manufacturer</a:t>
            </a:r>
          </a:p>
          <a:p>
            <a:endParaRPr lang="en-US" sz="2400" dirty="0"/>
          </a:p>
          <a:p>
            <a:r>
              <a:rPr lang="en-US" sz="2400" dirty="0"/>
              <a:t>Manufacturers offer assistance programs for low-income patients who qualify </a:t>
            </a:r>
          </a:p>
          <a:p>
            <a:pPr lvl="1"/>
            <a:r>
              <a:rPr lang="en-US" sz="2000" dirty="0"/>
              <a:t>See drug manufacturer website –&gt; savings and support section </a:t>
            </a:r>
          </a:p>
          <a:p>
            <a:pPr lvl="1"/>
            <a:endParaRPr lang="en-US" sz="2000" dirty="0"/>
          </a:p>
          <a:p>
            <a:r>
              <a:rPr lang="en-US" sz="2400" dirty="0"/>
              <a:t>Always ask about inability to afford medications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Explore other barriers such as knowledge deficits, side effects, etc.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10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B224-0540-7A3B-7ED2-39D5D5F84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– Cost and Affordability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82210E-AB33-A8BE-FE02-BFAA2259B8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827"/>
          <a:stretch/>
        </p:blipFill>
        <p:spPr>
          <a:xfrm>
            <a:off x="228600" y="1343025"/>
            <a:ext cx="8686800" cy="417195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A65DDB-94AE-5A28-8AC4-C07143DA0064}"/>
              </a:ext>
            </a:extLst>
          </p:cNvPr>
          <p:cNvSpPr/>
          <p:nvPr/>
        </p:nvSpPr>
        <p:spPr>
          <a:xfrm>
            <a:off x="609600" y="5334001"/>
            <a:ext cx="6477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MCT2D Resource Library Link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0871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B1B57-CE0F-3B8D-B690-E11D7EB3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7825" y="2362200"/>
            <a:ext cx="2949575" cy="1600200"/>
          </a:xfrm>
        </p:spPr>
        <p:txBody>
          <a:bodyPr/>
          <a:lstStyle/>
          <a:p>
            <a:pPr algn="ctr"/>
            <a:r>
              <a:rPr lang="en-US" dirty="0"/>
              <a:t>Team</a:t>
            </a:r>
            <a:br>
              <a:rPr lang="en-US" dirty="0"/>
            </a:br>
            <a:r>
              <a:rPr lang="en-US" dirty="0"/>
              <a:t>Based </a:t>
            </a:r>
            <a:br>
              <a:rPr lang="en-US" dirty="0"/>
            </a:br>
            <a:r>
              <a:rPr lang="en-US" dirty="0"/>
              <a:t>Care</a:t>
            </a:r>
          </a:p>
        </p:txBody>
      </p:sp>
      <p:pic>
        <p:nvPicPr>
          <p:cNvPr id="1026" name="Picture 2" descr="Illustration of doctors examining kidneys">
            <a:extLst>
              <a:ext uri="{FF2B5EF4-FFF2-40B4-BE49-F238E27FC236}">
                <a16:creationId xmlns:a16="http://schemas.microsoft.com/office/drawing/2014/main" id="{CC78965A-7BA9-F120-35B1-04860E4B6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652"/>
            <a:ext cx="7620000" cy="430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744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5AC0A-694A-1130-6EDB-C3C68F2B5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Team-Based Care</a:t>
            </a:r>
          </a:p>
        </p:txBody>
      </p:sp>
      <p:pic>
        <p:nvPicPr>
          <p:cNvPr id="4" name="Main graphic">
            <a:extLst>
              <a:ext uri="{FF2B5EF4-FFF2-40B4-BE49-F238E27FC236}">
                <a16:creationId xmlns:a16="http://schemas.microsoft.com/office/drawing/2014/main" id="{7ADFBBB3-E81D-A7A1-BF29-92AACCD0A5B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413915" y="1371600"/>
            <a:ext cx="6316170" cy="43275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786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0CE43-013D-E6A0-249A-076E015B6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34040-681B-FFCB-EE59-70EE88E15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3789984"/>
          </a:xfrm>
        </p:spPr>
        <p:txBody>
          <a:bodyPr/>
          <a:lstStyle/>
          <a:p>
            <a:r>
              <a:rPr lang="en-US" sz="2400" dirty="0"/>
              <a:t>NKF – National Kidney Foundation. </a:t>
            </a:r>
            <a:r>
              <a:rPr lang="en-US" sz="2400" dirty="0">
                <a:hlinkClick r:id="rId3"/>
              </a:rPr>
              <a:t>https://kidney.org</a:t>
            </a:r>
            <a:r>
              <a:rPr lang="en-US" sz="2400" dirty="0"/>
              <a:t> </a:t>
            </a:r>
          </a:p>
          <a:p>
            <a:r>
              <a:rPr lang="en-US" sz="2400" dirty="0"/>
              <a:t>NKFM – National Kidney Foundation of Michigan. </a:t>
            </a:r>
            <a:r>
              <a:rPr lang="en-US" sz="2400" dirty="0">
                <a:hlinkClick r:id="rId4"/>
              </a:rPr>
              <a:t>https://nkfm.org</a:t>
            </a:r>
            <a:r>
              <a:rPr lang="en-US" sz="2400" dirty="0"/>
              <a:t> </a:t>
            </a:r>
          </a:p>
          <a:p>
            <a:r>
              <a:rPr lang="en-US" sz="2400" dirty="0"/>
              <a:t>KDIGO – Kidney Disease Improving Global Outcomes. </a:t>
            </a:r>
            <a:r>
              <a:rPr lang="en-US" sz="2400" dirty="0">
                <a:hlinkClick r:id="rId5"/>
              </a:rPr>
              <a:t>https://kdigo.org</a:t>
            </a:r>
            <a:r>
              <a:rPr lang="en-US" sz="2400" dirty="0"/>
              <a:t>   </a:t>
            </a:r>
          </a:p>
          <a:p>
            <a:r>
              <a:rPr lang="en-US" sz="2400" dirty="0"/>
              <a:t>ADA - American Diabetes Association. </a:t>
            </a:r>
            <a:r>
              <a:rPr lang="en-US" sz="2400" dirty="0">
                <a:hlinkClick r:id="rId6"/>
              </a:rPr>
              <a:t>https://diabetes.org</a:t>
            </a:r>
            <a:endParaRPr lang="en-US" sz="2400" dirty="0"/>
          </a:p>
          <a:p>
            <a:r>
              <a:rPr lang="en-US" sz="2400" dirty="0"/>
              <a:t>AACE – American Association of Clinical Endocrinology. </a:t>
            </a:r>
            <a:r>
              <a:rPr lang="en-US" sz="2400" dirty="0">
                <a:hlinkClick r:id="rId7"/>
              </a:rPr>
              <a:t>https://pro.aace.com</a:t>
            </a:r>
            <a:r>
              <a:rPr lang="en-US" sz="2400" dirty="0"/>
              <a:t>  </a:t>
            </a:r>
          </a:p>
          <a:p>
            <a:r>
              <a:rPr lang="en-US" sz="2400" dirty="0"/>
              <a:t>MCT2D – Michigan Collaborative for Type 2 Diabetes  </a:t>
            </a:r>
            <a:r>
              <a:rPr lang="en-US" sz="2400" dirty="0">
                <a:hlinkClick r:id="rId8"/>
              </a:rPr>
              <a:t>https://www.mct2d.org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067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E2D4F-2512-5EA4-BFCA-3E74117A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0E4EC-4AF4-FEE4-3918-607998A9B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0216"/>
            <a:ext cx="7886700" cy="3789984"/>
          </a:xfrm>
        </p:spPr>
        <p:txBody>
          <a:bodyPr/>
          <a:lstStyle/>
          <a:p>
            <a:r>
              <a:rPr lang="en-US" sz="2000" dirty="0"/>
              <a:t>Centers for Disease Control and Prevention (CDC). Chronic Kidney Disease: Common – Serious – Costly. Feb 2022.</a:t>
            </a:r>
          </a:p>
          <a:p>
            <a:r>
              <a:rPr lang="en-US" sz="2000" dirty="0"/>
              <a:t>Can NSAIDs Be Used Safely for Analgesia in Patients with CKD? </a:t>
            </a:r>
            <a:r>
              <a:rPr lang="en-US" sz="2000" i="1" dirty="0"/>
              <a:t>Kidney360</a:t>
            </a:r>
            <a:r>
              <a:rPr lang="en-US" sz="2000" dirty="0"/>
              <a:t>. 2020 Nov 25; 1(11): 1184–1188.</a:t>
            </a:r>
          </a:p>
          <a:p>
            <a:r>
              <a:rPr lang="en-US" sz="2000" dirty="0"/>
              <a:t>Sheth, S et al. Safe and appropriate use of diclofenac in chronic kidney disease: An Indian perspective. </a:t>
            </a:r>
            <a:r>
              <a:rPr lang="en-US" sz="2000" i="1" dirty="0"/>
              <a:t>J Family Med Prim Care. </a:t>
            </a:r>
            <a:r>
              <a:rPr lang="en-US" sz="2000" dirty="0"/>
              <a:t>2021 Jul; 10(7): 2450–2456.</a:t>
            </a:r>
          </a:p>
          <a:p>
            <a:r>
              <a:rPr lang="en-US" sz="2000" dirty="0"/>
              <a:t>Pugh D, et al. Management of Hypertension in Chronic Kidney Disease. </a:t>
            </a:r>
            <a:r>
              <a:rPr lang="en-US" sz="2000" i="1" dirty="0"/>
              <a:t>Drugs</a:t>
            </a:r>
            <a:r>
              <a:rPr lang="en-US" sz="2000" dirty="0"/>
              <a:t>. 2019 Mar;79(4):365-379.</a:t>
            </a:r>
          </a:p>
          <a:p>
            <a:r>
              <a:rPr lang="en-US" sz="2000" dirty="0"/>
              <a:t>National Kidney Foundation. Herbal Supplements and Kidney Disease. 2019.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0458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8133A-5BC9-6220-0133-EA00246E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914400"/>
            <a:ext cx="3609804" cy="2764511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Patient Case</a:t>
            </a:r>
          </a:p>
        </p:txBody>
      </p:sp>
      <p:pic>
        <p:nvPicPr>
          <p:cNvPr id="4" name="Picture 3" descr="Female doctor talking with patients">
            <a:extLst>
              <a:ext uri="{FF2B5EF4-FFF2-40B4-BE49-F238E27FC236}">
                <a16:creationId xmlns:a16="http://schemas.microsoft.com/office/drawing/2014/main" id="{FE5865EA-33B1-7B3F-AA25-38902B596E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00" y="1981200"/>
            <a:ext cx="4343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2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C93AD-FE2D-19FE-E4C6-CCE238E95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"/>
            <a:ext cx="8534400" cy="6090083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en-US" sz="230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</a:t>
            </a:r>
            <a:r>
              <a:rPr lang="en-US" sz="23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66</a:t>
            </a:r>
            <a:r>
              <a:rPr lang="en-US" sz="230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</a:t>
            </a:r>
            <a:r>
              <a:rPr lang="en-US" sz="230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male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(height = 5’5”, weight = 200 lbs, BMI 33.16 kg/m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30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PMH of hypertension, type 2 diabetes, arthritis, and GERD. He presents to clinic today with the lab findings shown below. He is very concerned about his new CKD diagnosis, and he is eager to discuss </a:t>
            </a:r>
            <a:r>
              <a:rPr lang="en-US" sz="23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his medications impact this condition.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u="sng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u="sng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Medication List</a:t>
            </a:r>
            <a:endParaRPr lang="en-US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Ibuprofen 600 mg as needed</a:t>
            </a:r>
          </a:p>
          <a:p>
            <a:pPr marL="0" marR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Lisinopril 40 mg daily</a:t>
            </a:r>
          </a:p>
          <a:p>
            <a:pPr marL="0" marR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Basaglar 20 units daily</a:t>
            </a:r>
          </a:p>
          <a:p>
            <a:pPr marL="0" marR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Trulicity 3 mg weekly</a:t>
            </a:r>
          </a:p>
          <a:p>
            <a:pPr marL="0" marR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Metformin 1000 mg BID</a:t>
            </a:r>
          </a:p>
          <a:p>
            <a:pPr marL="0" marR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Aspirin 81 mg daily</a:t>
            </a:r>
          </a:p>
          <a:p>
            <a:pPr marL="0" marR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Rosuvastatin 10 mg daily</a:t>
            </a:r>
          </a:p>
        </p:txBody>
      </p:sp>
      <p:pic>
        <p:nvPicPr>
          <p:cNvPr id="5" name="Picture 4" descr="Businessman thinking">
            <a:extLst>
              <a:ext uri="{FF2B5EF4-FFF2-40B4-BE49-F238E27FC236}">
                <a16:creationId xmlns:a16="http://schemas.microsoft.com/office/drawing/2014/main" id="{F8B45EB4-1949-ACDD-F7F7-7B183B64E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752600"/>
            <a:ext cx="1454989" cy="434441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91CFF1-BAAE-1B41-5F83-328563E39538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938063"/>
          <a:ext cx="3429000" cy="4229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5359">
                  <a:extLst>
                    <a:ext uri="{9D8B030D-6E8A-4147-A177-3AD203B41FA5}">
                      <a16:colId xmlns:a16="http://schemas.microsoft.com/office/drawing/2014/main" val="2770645158"/>
                    </a:ext>
                  </a:extLst>
                </a:gridCol>
                <a:gridCol w="1319777">
                  <a:extLst>
                    <a:ext uri="{9D8B030D-6E8A-4147-A177-3AD203B41FA5}">
                      <a16:colId xmlns:a16="http://schemas.microsoft.com/office/drawing/2014/main" val="784655963"/>
                    </a:ext>
                  </a:extLst>
                </a:gridCol>
                <a:gridCol w="683864">
                  <a:extLst>
                    <a:ext uri="{9D8B030D-6E8A-4147-A177-3AD203B41FA5}">
                      <a16:colId xmlns:a16="http://schemas.microsoft.com/office/drawing/2014/main" val="1783719665"/>
                    </a:ext>
                  </a:extLst>
                </a:gridCol>
              </a:tblGrid>
              <a:tr h="61340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n-lt"/>
                        </a:rPr>
                        <a:t>Latest Reference Range &amp; Units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6141632"/>
                  </a:ext>
                </a:extLst>
              </a:tr>
              <a:tr h="4089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>
                          <a:effectLst/>
                          <a:latin typeface="+mn-lt"/>
                        </a:rPr>
                        <a:t>Sodium</a:t>
                      </a:r>
                      <a:endParaRPr lang="en-US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>
                          <a:effectLst/>
                          <a:latin typeface="+mn-lt"/>
                        </a:rPr>
                        <a:t>136 - 146 mmol/L</a:t>
                      </a:r>
                      <a:endParaRPr lang="en-US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>
                          <a:effectLst/>
                          <a:latin typeface="+mn-lt"/>
                        </a:rPr>
                        <a:t>137</a:t>
                      </a:r>
                      <a:endParaRPr lang="en-US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6339391"/>
                  </a:ext>
                </a:extLst>
              </a:tr>
              <a:tr h="4089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>
                          <a:effectLst/>
                          <a:latin typeface="+mn-lt"/>
                        </a:rPr>
                        <a:t>Potassium</a:t>
                      </a:r>
                      <a:endParaRPr lang="en-US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n-lt"/>
                        </a:rPr>
                        <a:t>3.5 - 5.1 mmol/L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>
                          <a:effectLst/>
                          <a:latin typeface="+mn-lt"/>
                        </a:rPr>
                        <a:t>4.5</a:t>
                      </a:r>
                      <a:endParaRPr lang="en-US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9697475"/>
                  </a:ext>
                </a:extLst>
              </a:tr>
              <a:tr h="4089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>
                          <a:effectLst/>
                          <a:latin typeface="+mn-lt"/>
                        </a:rPr>
                        <a:t>Chloride</a:t>
                      </a:r>
                      <a:endParaRPr lang="en-US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n-lt"/>
                        </a:rPr>
                        <a:t>98 - 108 mmol/L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>
                          <a:effectLst/>
                          <a:latin typeface="+mn-lt"/>
                        </a:rPr>
                        <a:t>102</a:t>
                      </a:r>
                      <a:endParaRPr lang="en-US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4023322"/>
                  </a:ext>
                </a:extLst>
              </a:tr>
              <a:tr h="2044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>
                          <a:effectLst/>
                          <a:latin typeface="+mn-lt"/>
                        </a:rPr>
                        <a:t>CO2</a:t>
                      </a:r>
                      <a:endParaRPr lang="en-US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>
                          <a:effectLst/>
                          <a:latin typeface="+mn-lt"/>
                        </a:rPr>
                        <a:t>20 - 31 mmol/L</a:t>
                      </a:r>
                      <a:endParaRPr lang="en-US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>
                          <a:effectLst/>
                          <a:latin typeface="+mn-lt"/>
                        </a:rPr>
                        <a:t>27</a:t>
                      </a:r>
                      <a:endParaRPr lang="en-US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0342661"/>
                  </a:ext>
                </a:extLst>
              </a:tr>
              <a:tr h="2044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>
                          <a:effectLst/>
                          <a:latin typeface="+mn-lt"/>
                        </a:rPr>
                        <a:t>Urea Nitrogen</a:t>
                      </a:r>
                      <a:endParaRPr lang="en-US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n-lt"/>
                        </a:rPr>
                        <a:t>8 - 20 mg/dL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5</a:t>
                      </a:r>
                      <a:r>
                        <a:rPr lang="x-none" sz="1200" b="1" dirty="0">
                          <a:effectLst/>
                          <a:latin typeface="+mn-lt"/>
                        </a:rPr>
                        <a:t>8 (H)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3345528"/>
                  </a:ext>
                </a:extLst>
              </a:tr>
              <a:tr h="4089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>
                          <a:effectLst/>
                          <a:latin typeface="+mn-lt"/>
                        </a:rPr>
                        <a:t>Creatinine</a:t>
                      </a:r>
                      <a:endParaRPr lang="en-US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n-lt"/>
                        </a:rPr>
                        <a:t>0.70 - 1.30 mg/dL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n-lt"/>
                        </a:rPr>
                        <a:t>1.88 (H)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9018314"/>
                  </a:ext>
                </a:extLst>
              </a:tr>
              <a:tr h="2044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>
                          <a:effectLst/>
                          <a:latin typeface="+mn-lt"/>
                        </a:rPr>
                        <a:t>Glucose</a:t>
                      </a:r>
                      <a:endParaRPr lang="en-US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>
                          <a:effectLst/>
                          <a:latin typeface="+mn-lt"/>
                        </a:rPr>
                        <a:t>70 - 180 mg/dL</a:t>
                      </a:r>
                      <a:endParaRPr lang="en-US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n-lt"/>
                        </a:rPr>
                        <a:t>149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2170317"/>
                  </a:ext>
                </a:extLst>
              </a:tr>
              <a:tr h="4089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>
                          <a:effectLst/>
                          <a:latin typeface="+mn-lt"/>
                        </a:rPr>
                        <a:t>Calcium</a:t>
                      </a:r>
                      <a:endParaRPr lang="en-US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n-lt"/>
                        </a:rPr>
                        <a:t>8.6 - 10.3 mg/dL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n-lt"/>
                        </a:rPr>
                        <a:t>8.1 (L)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3770344"/>
                  </a:ext>
                </a:extLst>
              </a:tr>
              <a:tr h="2044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</a:rPr>
                        <a:t>Phosphorus </a:t>
                      </a:r>
                      <a:endParaRPr lang="en-US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n-lt"/>
                        </a:rPr>
                        <a:t>2.7 - 4.6 mg/dL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2.8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4622000"/>
                  </a:ext>
                </a:extLst>
              </a:tr>
              <a:tr h="4785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n-lt"/>
                        </a:rPr>
                        <a:t>eGFR, Creatinine-based formula (CKD-EPI 2021)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n-lt"/>
                        </a:rPr>
                        <a:t>&gt;=60 mL/min/1.73m</a:t>
                      </a:r>
                      <a:r>
                        <a:rPr lang="x-none" sz="1200" b="1" baseline="30000" dirty="0">
                          <a:effectLst/>
                          <a:latin typeface="+mn-lt"/>
                        </a:rPr>
                        <a:t>2</a:t>
                      </a:r>
                      <a:endParaRPr lang="en-US" sz="1200" b="1" baseline="30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n-lt"/>
                        </a:rPr>
                        <a:t>39 (L)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1195309"/>
                  </a:ext>
                </a:extLst>
              </a:tr>
              <a:tr h="2044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HbA1c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Diabetes &gt;=6.5%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0332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26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68D5E-6C40-8445-386D-DD4EC5F5D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C31FC-E883-87E5-79C3-558D2F845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additional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medication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would be most beneficial for this patient to start based on his lab results and comorbid conditions?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Ozempic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Farxiga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Hydrochlorothiazide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Losartan </a:t>
            </a:r>
          </a:p>
        </p:txBody>
      </p:sp>
    </p:spTree>
    <p:extLst>
      <p:ext uri="{BB962C8B-B14F-4D97-AF65-F5344CB8AC3E}">
        <p14:creationId xmlns:p14="http://schemas.microsoft.com/office/powerpoint/2010/main" val="2707973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C93AD-FE2D-19FE-E4C6-CCE238E95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"/>
            <a:ext cx="8534400" cy="6090083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en-US" sz="230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</a:t>
            </a:r>
            <a:r>
              <a:rPr lang="en-US" sz="23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66</a:t>
            </a:r>
            <a:r>
              <a:rPr lang="en-US" sz="230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yo male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(height = 5’5”, weight = 200 lbs, BMI 33.16 kg/m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30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PMH of hypertension, type 2 diabetes, arthritis, and GERD. He presents to clinic today with the lab findings shown below. He is very concerned about his new CKD diagnosis, and he is eager to discuss </a:t>
            </a:r>
            <a:r>
              <a:rPr lang="en-US" sz="23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his medications impact this condition.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u="sng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u="sng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Medication List</a:t>
            </a:r>
            <a:endParaRPr lang="en-US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Ibuprofen 600 mg as needed</a:t>
            </a:r>
          </a:p>
          <a:p>
            <a:pPr marL="0" marR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Lisinopril 40 mg daily</a:t>
            </a:r>
          </a:p>
          <a:p>
            <a:pPr marL="0" marR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Basaglar 20 units daily</a:t>
            </a:r>
          </a:p>
          <a:p>
            <a:pPr marL="0" marR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Trulicity 3 mg weekly</a:t>
            </a:r>
          </a:p>
          <a:p>
            <a:pPr marL="0" marR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Metformin 1000 mg BID</a:t>
            </a:r>
          </a:p>
          <a:p>
            <a:pPr marL="0" marR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Aspirin 81 mg daily</a:t>
            </a:r>
          </a:p>
          <a:p>
            <a:pPr marL="0" marR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Rosuvastatin 10 mg daily</a:t>
            </a:r>
          </a:p>
        </p:txBody>
      </p:sp>
      <p:pic>
        <p:nvPicPr>
          <p:cNvPr id="5" name="Picture 4" descr="Businessman thinking">
            <a:extLst>
              <a:ext uri="{FF2B5EF4-FFF2-40B4-BE49-F238E27FC236}">
                <a16:creationId xmlns:a16="http://schemas.microsoft.com/office/drawing/2014/main" id="{F8B45EB4-1949-ACDD-F7F7-7B183B64E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752600"/>
            <a:ext cx="1454989" cy="434441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91CFF1-BAAE-1B41-5F83-328563E39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019123"/>
              </p:ext>
            </p:extLst>
          </p:nvPr>
        </p:nvGraphicFramePr>
        <p:xfrm>
          <a:off x="381000" y="1938063"/>
          <a:ext cx="3429000" cy="4229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5359">
                  <a:extLst>
                    <a:ext uri="{9D8B030D-6E8A-4147-A177-3AD203B41FA5}">
                      <a16:colId xmlns:a16="http://schemas.microsoft.com/office/drawing/2014/main" val="2770645158"/>
                    </a:ext>
                  </a:extLst>
                </a:gridCol>
                <a:gridCol w="1319777">
                  <a:extLst>
                    <a:ext uri="{9D8B030D-6E8A-4147-A177-3AD203B41FA5}">
                      <a16:colId xmlns:a16="http://schemas.microsoft.com/office/drawing/2014/main" val="784655963"/>
                    </a:ext>
                  </a:extLst>
                </a:gridCol>
                <a:gridCol w="683864">
                  <a:extLst>
                    <a:ext uri="{9D8B030D-6E8A-4147-A177-3AD203B41FA5}">
                      <a16:colId xmlns:a16="http://schemas.microsoft.com/office/drawing/2014/main" val="1783719665"/>
                    </a:ext>
                  </a:extLst>
                </a:gridCol>
              </a:tblGrid>
              <a:tr h="61340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n-lt"/>
                        </a:rPr>
                        <a:t>Latest Reference Range &amp; Units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6141632"/>
                  </a:ext>
                </a:extLst>
              </a:tr>
              <a:tr h="4089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>
                          <a:effectLst/>
                          <a:latin typeface="+mn-lt"/>
                        </a:rPr>
                        <a:t>Sodium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>
                          <a:effectLst/>
                          <a:latin typeface="+mn-lt"/>
                        </a:rPr>
                        <a:t>136 - 146 mmol/L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>
                          <a:effectLst/>
                          <a:latin typeface="+mn-lt"/>
                        </a:rPr>
                        <a:t>137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6339391"/>
                  </a:ext>
                </a:extLst>
              </a:tr>
              <a:tr h="4089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>
                          <a:effectLst/>
                          <a:latin typeface="+mn-lt"/>
                        </a:rPr>
                        <a:t>Potassium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n-lt"/>
                        </a:rPr>
                        <a:t>3.5 - 5.1 mmol/L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>
                          <a:effectLst/>
                          <a:latin typeface="+mn-lt"/>
                        </a:rPr>
                        <a:t>4.5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9697475"/>
                  </a:ext>
                </a:extLst>
              </a:tr>
              <a:tr h="4089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>
                          <a:effectLst/>
                          <a:latin typeface="+mn-lt"/>
                        </a:rPr>
                        <a:t>Chloride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n-lt"/>
                        </a:rPr>
                        <a:t>98 - 108 mmol/L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>
                          <a:effectLst/>
                          <a:latin typeface="+mn-lt"/>
                        </a:rPr>
                        <a:t>102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4023322"/>
                  </a:ext>
                </a:extLst>
              </a:tr>
              <a:tr h="2044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>
                          <a:effectLst/>
                          <a:latin typeface="+mn-lt"/>
                        </a:rPr>
                        <a:t>CO2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>
                          <a:effectLst/>
                          <a:latin typeface="+mn-lt"/>
                        </a:rPr>
                        <a:t>20 - 31 mmol/L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>
                          <a:effectLst/>
                          <a:latin typeface="+mn-lt"/>
                        </a:rPr>
                        <a:t>27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0342661"/>
                  </a:ext>
                </a:extLst>
              </a:tr>
              <a:tr h="2044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>
                          <a:effectLst/>
                          <a:latin typeface="+mn-lt"/>
                        </a:rPr>
                        <a:t>Urea Nitrogen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n-lt"/>
                        </a:rPr>
                        <a:t>8 - 20 mg/dL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5</a:t>
                      </a:r>
                      <a:r>
                        <a:rPr lang="x-none" sz="1200" b="1" dirty="0">
                          <a:effectLst/>
                          <a:latin typeface="+mn-lt"/>
                        </a:rPr>
                        <a:t>8 (H)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3345528"/>
                  </a:ext>
                </a:extLst>
              </a:tr>
              <a:tr h="4089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>
                          <a:effectLst/>
                          <a:latin typeface="+mn-lt"/>
                        </a:rPr>
                        <a:t>Creatinine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n-lt"/>
                        </a:rPr>
                        <a:t>0.70 - 1.30 mg/dL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n-lt"/>
                        </a:rPr>
                        <a:t>1.88 (H)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9018314"/>
                  </a:ext>
                </a:extLst>
              </a:tr>
              <a:tr h="2044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>
                          <a:effectLst/>
                          <a:latin typeface="+mn-lt"/>
                        </a:rPr>
                        <a:t>Glucose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>
                          <a:effectLst/>
                          <a:latin typeface="+mn-lt"/>
                        </a:rPr>
                        <a:t>70 - 180 mg/dL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n-lt"/>
                        </a:rPr>
                        <a:t>149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2170317"/>
                  </a:ext>
                </a:extLst>
              </a:tr>
              <a:tr h="4089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>
                          <a:effectLst/>
                          <a:latin typeface="+mn-lt"/>
                        </a:rPr>
                        <a:t>Calcium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n-lt"/>
                        </a:rPr>
                        <a:t>8.6 - 10.3 mg/dL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n-lt"/>
                        </a:rPr>
                        <a:t>8.1 (L)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3770344"/>
                  </a:ext>
                </a:extLst>
              </a:tr>
              <a:tr h="2044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Phosphorus 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n-lt"/>
                        </a:rPr>
                        <a:t>2.7 - 4.6 mg/dL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2.8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4622000"/>
                  </a:ext>
                </a:extLst>
              </a:tr>
              <a:tr h="4785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n-lt"/>
                        </a:rPr>
                        <a:t>eGFR, Creatinine-based formula (CKD-EPI 2021)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n-lt"/>
                        </a:rPr>
                        <a:t>&gt;=60 mL/min/1.73m</a:t>
                      </a:r>
                      <a:r>
                        <a:rPr lang="x-none" sz="1200" b="1" baseline="30000" dirty="0">
                          <a:effectLst/>
                          <a:latin typeface="+mn-lt"/>
                        </a:rPr>
                        <a:t>2</a:t>
                      </a:r>
                      <a:endParaRPr lang="en-US" sz="1200" b="1" baseline="30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n-lt"/>
                        </a:rPr>
                        <a:t>39 (L)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1195309"/>
                  </a:ext>
                </a:extLst>
              </a:tr>
              <a:tr h="2044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HbA1c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Diabetes &gt;=6.5%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0332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9114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68D5E-6C40-8445-386D-DD4EC5F5D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C31FC-E883-87E5-79C3-558D2F845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additional medication would be most beneficial for this patient to start based on his lab results and comorbid conditions?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Ozempic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Farxiga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Hydrochlorothiazide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Losartan </a:t>
            </a:r>
          </a:p>
        </p:txBody>
      </p:sp>
    </p:spTree>
    <p:extLst>
      <p:ext uri="{BB962C8B-B14F-4D97-AF65-F5344CB8AC3E}">
        <p14:creationId xmlns:p14="http://schemas.microsoft.com/office/powerpoint/2010/main" val="14007185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7539B-C294-7D84-0779-AE9F9E82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11538-6FDC-D463-557D-153ED9732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Which of the following medications should be avoided, if possible, given new CKD diagnosis?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lphaU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Lisinopril 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lphaU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Ibuprofen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lphaU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Trulicity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lphaU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Rosuvastatin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9698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7539B-C294-7D84-0779-AE9F9E82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11538-6FDC-D463-557D-153ED9732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Which of the following medications should be avoided, if possible, given new CKD diagnosis?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lphaU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Lisinopril 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lphaUcPeriod"/>
            </a:pP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Ibuprofen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lphaU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Trulicity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lphaU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Rosuvastatin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271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19978-44B8-7F59-E466-48981C7D0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E6DCF-5F11-D00C-4537-FE41C5A7E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Which of the following medications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require dose adjustment given current stage of CKD? Select all that apply.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lphaU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Rosuvastatin 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lphaU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Trulicity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lphaU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Basaglar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lphaU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Metformin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450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19978-44B8-7F59-E466-48981C7D0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E6DCF-5F11-D00C-4537-FE41C5A7E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Which of the following medications will require dose adjustment given current stage of CKD? Select all that apply.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lphaU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Rosuvastatin   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lphaU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Trulicity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lphaUcPeriod"/>
            </a:pP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Basaglar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lphaUcPeriod"/>
            </a:pP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Metformin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253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75F3F-E621-84D4-9C1A-987B04DF7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91BFA-86D1-96CD-23D4-0D773FEEA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3789984"/>
          </a:xfrm>
        </p:spPr>
        <p:txBody>
          <a:bodyPr/>
          <a:lstStyle/>
          <a:p>
            <a:r>
              <a:rPr lang="en-US" dirty="0"/>
              <a:t>Several medications may require dose adjustment or discontinuation for patients with CKD</a:t>
            </a:r>
          </a:p>
          <a:p>
            <a:pPr lvl="1"/>
            <a:endParaRPr lang="en-US" dirty="0"/>
          </a:p>
          <a:p>
            <a:r>
              <a:rPr lang="en-US" dirty="0"/>
              <a:t>Medication therapy should be assessed at each visit and should include an assessment of OTC medications</a:t>
            </a:r>
          </a:p>
          <a:p>
            <a:endParaRPr lang="en-US" dirty="0"/>
          </a:p>
          <a:p>
            <a:r>
              <a:rPr lang="en-US" dirty="0"/>
              <a:t>SGLT2i should be prescribed to prevent CKD progression, and may be beneficial for other comorbid conditions</a:t>
            </a:r>
          </a:p>
        </p:txBody>
      </p:sp>
    </p:spTree>
    <p:extLst>
      <p:ext uri="{BB962C8B-B14F-4D97-AF65-F5344CB8AC3E}">
        <p14:creationId xmlns:p14="http://schemas.microsoft.com/office/powerpoint/2010/main" val="29469461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AD088-3429-5251-4710-9095F213E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316" y="1336573"/>
            <a:ext cx="4689988" cy="2764511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ctr"/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Questions</a:t>
            </a:r>
            <a:b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contact 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nmhammou@med.umich.edu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7" name="Graphic 6" descr="Help">
            <a:extLst>
              <a:ext uri="{FF2B5EF4-FFF2-40B4-BE49-F238E27FC236}">
                <a16:creationId xmlns:a16="http://schemas.microsoft.com/office/drawing/2014/main" id="{D4785B05-42AD-8CA6-6719-61A7A6F58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00" y="1729897"/>
            <a:ext cx="3000986" cy="300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448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060" y="310798"/>
            <a:ext cx="6858000" cy="745629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9687"/>
                </a:solidFill>
                <a:latin typeface="+mn-lt"/>
              </a:rPr>
              <a:t>MICMT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060" y="991353"/>
            <a:ext cx="6854059" cy="35501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3"/>
              </a:rPr>
              <a:t>https://micmt-cares.org/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00950" y="562451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51E2C-4774-4F84-B423-BAEFF1BA22E6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9797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9797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743450"/>
            <a:ext cx="56578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9059" y="5334574"/>
            <a:ext cx="7031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5D8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MICMT Contact:  https://micmt-cares.org/contact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C0A53E-BFDE-A1BF-2E6E-E53F2DF06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350" y="1708573"/>
            <a:ext cx="5829300" cy="362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55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533D-E861-3AA3-9297-FFEE96322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316" y="1336573"/>
            <a:ext cx="4689988" cy="2764511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CKD Overview</a:t>
            </a:r>
          </a:p>
        </p:txBody>
      </p:sp>
      <p:pic>
        <p:nvPicPr>
          <p:cNvPr id="7" name="Graphic 6" descr="Kidney">
            <a:extLst>
              <a:ext uri="{FF2B5EF4-FFF2-40B4-BE49-F238E27FC236}">
                <a16:creationId xmlns:a16="http://schemas.microsoft.com/office/drawing/2014/main" id="{19FDBE76-381E-E7D2-EF45-CA28EF94B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500" y="1729897"/>
            <a:ext cx="3000986" cy="300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16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6C5A0-8012-EF5B-F5C4-EA764CD40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5FBB15-C6A0-AB87-9A6A-BBF5839B3F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250"/>
          <a:stretch/>
        </p:blipFill>
        <p:spPr>
          <a:xfrm>
            <a:off x="0" y="1447800"/>
            <a:ext cx="9144000" cy="2590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30C121-B4DE-AF2D-67AD-57E903FC7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66293"/>
            <a:ext cx="9144000" cy="97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2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263DD-D8D9-BF78-3F71-FDFC7A261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3D9F465-9054-3314-D0DD-5C2128BCC5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968995"/>
              </p:ext>
            </p:extLst>
          </p:nvPr>
        </p:nvGraphicFramePr>
        <p:xfrm>
          <a:off x="152400" y="1295400"/>
          <a:ext cx="8915400" cy="4319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147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BDE48-8773-D05A-7421-90747B3BA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D06988-E1C1-807E-FFFE-42B419836E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500"/>
          <a:stretch/>
        </p:blipFill>
        <p:spPr>
          <a:xfrm>
            <a:off x="3297906" y="1447800"/>
            <a:ext cx="533579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0F5B58-C3CD-816B-2928-813143F794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00"/>
          <a:stretch/>
        </p:blipFill>
        <p:spPr>
          <a:xfrm>
            <a:off x="3297906" y="3479800"/>
            <a:ext cx="5335790" cy="1905000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8992D51-03AB-6381-26FA-7B10C3C414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6606886"/>
              </p:ext>
            </p:extLst>
          </p:nvPr>
        </p:nvGraphicFramePr>
        <p:xfrm>
          <a:off x="457200" y="1447800"/>
          <a:ext cx="276404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C6E1A20-89A5-D03D-64CA-5C8312EF49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570741"/>
              </p:ext>
            </p:extLst>
          </p:nvPr>
        </p:nvGraphicFramePr>
        <p:xfrm>
          <a:off x="457200" y="3479800"/>
          <a:ext cx="276404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684075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48A52-AFC9-3550-2585-9133589CA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&amp; Prognosis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296F69-2F81-DB1E-FA38-B17073CCB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257" y="919360"/>
            <a:ext cx="6761544" cy="483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9977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Master">
  <a:themeElements>
    <a:clrScheme name="MICMT">
      <a:dk1>
        <a:srgbClr val="797979"/>
      </a:dk1>
      <a:lt1>
        <a:srgbClr val="FEFFFF"/>
      </a:lt1>
      <a:dk2>
        <a:srgbClr val="00345E"/>
      </a:dk2>
      <a:lt2>
        <a:srgbClr val="E5E6E4"/>
      </a:lt2>
      <a:accent1>
        <a:srgbClr val="225B8D"/>
      </a:accent1>
      <a:accent2>
        <a:srgbClr val="00AA90"/>
      </a:accent2>
      <a:accent3>
        <a:srgbClr val="A6A4A3"/>
      </a:accent3>
      <a:accent4>
        <a:srgbClr val="F0842E"/>
      </a:accent4>
      <a:accent5>
        <a:srgbClr val="B7C9E1"/>
      </a:accent5>
      <a:accent6>
        <a:srgbClr val="007C68"/>
      </a:accent6>
      <a:hlink>
        <a:srgbClr val="005A94"/>
      </a:hlink>
      <a:folHlink>
        <a:srgbClr val="79787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Master">
  <a:themeElements>
    <a:clrScheme name="MICMT">
      <a:dk1>
        <a:srgbClr val="797979"/>
      </a:dk1>
      <a:lt1>
        <a:srgbClr val="FEFFFF"/>
      </a:lt1>
      <a:dk2>
        <a:srgbClr val="00345E"/>
      </a:dk2>
      <a:lt2>
        <a:srgbClr val="E5E6E4"/>
      </a:lt2>
      <a:accent1>
        <a:srgbClr val="225B8D"/>
      </a:accent1>
      <a:accent2>
        <a:srgbClr val="00AA90"/>
      </a:accent2>
      <a:accent3>
        <a:srgbClr val="A6A4A3"/>
      </a:accent3>
      <a:accent4>
        <a:srgbClr val="F0842E"/>
      </a:accent4>
      <a:accent5>
        <a:srgbClr val="B7C9E1"/>
      </a:accent5>
      <a:accent6>
        <a:srgbClr val="007C68"/>
      </a:accent6>
      <a:hlink>
        <a:srgbClr val="005A94"/>
      </a:hlink>
      <a:folHlink>
        <a:srgbClr val="79787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ction Master">
  <a:themeElements>
    <a:clrScheme name="MICMT">
      <a:dk1>
        <a:srgbClr val="797979"/>
      </a:dk1>
      <a:lt1>
        <a:srgbClr val="FEFFFF"/>
      </a:lt1>
      <a:dk2>
        <a:srgbClr val="00345E"/>
      </a:dk2>
      <a:lt2>
        <a:srgbClr val="E5E6E4"/>
      </a:lt2>
      <a:accent1>
        <a:srgbClr val="225B8D"/>
      </a:accent1>
      <a:accent2>
        <a:srgbClr val="00AA90"/>
      </a:accent2>
      <a:accent3>
        <a:srgbClr val="A6A4A3"/>
      </a:accent3>
      <a:accent4>
        <a:srgbClr val="F0842E"/>
      </a:accent4>
      <a:accent5>
        <a:srgbClr val="B7C9E1"/>
      </a:accent5>
      <a:accent6>
        <a:srgbClr val="007C68"/>
      </a:accent6>
      <a:hlink>
        <a:srgbClr val="005A94"/>
      </a:hlink>
      <a:folHlink>
        <a:srgbClr val="79787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22068</TotalTime>
  <Words>1798</Words>
  <Application>Microsoft Office PowerPoint</Application>
  <PresentationFormat>On-screen Show (4:3)</PresentationFormat>
  <Paragraphs>383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Calibri Light</vt:lpstr>
      <vt:lpstr>Gill Sans MT</vt:lpstr>
      <vt:lpstr>Custom Design</vt:lpstr>
      <vt:lpstr>Title Master</vt:lpstr>
      <vt:lpstr>Content Master</vt:lpstr>
      <vt:lpstr>Section Master</vt:lpstr>
      <vt:lpstr>CKD Management: Pharmacist Perspective</vt:lpstr>
      <vt:lpstr>Nada M. Farhat, PharmD, BCPS, BCACP  </vt:lpstr>
      <vt:lpstr>Objectives</vt:lpstr>
      <vt:lpstr>PowerPoint Presentation</vt:lpstr>
      <vt:lpstr>CKD Overview</vt:lpstr>
      <vt:lpstr>Epidemiology</vt:lpstr>
      <vt:lpstr>Risk Factors </vt:lpstr>
      <vt:lpstr>Causes </vt:lpstr>
      <vt:lpstr>Classification &amp; Prognosis </vt:lpstr>
      <vt:lpstr>Resource - Classification &amp; Prognosis </vt:lpstr>
      <vt:lpstr>CKD Prevention</vt:lpstr>
      <vt:lpstr>Medication Related Considerations  </vt:lpstr>
      <vt:lpstr>Nephrotoxic Medications</vt:lpstr>
      <vt:lpstr>NSAIDs  (Nonsteroidal Anti-Inflammatory Drugs)</vt:lpstr>
      <vt:lpstr>Diclofenac</vt:lpstr>
      <vt:lpstr>Pain Control </vt:lpstr>
      <vt:lpstr>Pain Control </vt:lpstr>
      <vt:lpstr>Resource – Pain Control </vt:lpstr>
      <vt:lpstr>Iodinated Contrast </vt:lpstr>
      <vt:lpstr>Medications Requiring Dose Adjustments</vt:lpstr>
      <vt:lpstr>Diabetes Medications</vt:lpstr>
      <vt:lpstr>Diabetes Medications</vt:lpstr>
      <vt:lpstr>Hypertension Medications</vt:lpstr>
      <vt:lpstr>Disease Specific Recommendations</vt:lpstr>
      <vt:lpstr>CKD/DM Management</vt:lpstr>
      <vt:lpstr>Role of SGLT2 Inhibitors</vt:lpstr>
      <vt:lpstr>PowerPoint Presentation</vt:lpstr>
      <vt:lpstr>SGLT2i – Dosing</vt:lpstr>
      <vt:lpstr>SGLT2i – Pathophysiology  </vt:lpstr>
      <vt:lpstr>SGLT2i – Clinical Considerations   </vt:lpstr>
      <vt:lpstr>Cost and Affordability </vt:lpstr>
      <vt:lpstr>Resources – Cost and Affordability </vt:lpstr>
      <vt:lpstr>Team Based  Care</vt:lpstr>
      <vt:lpstr>Team-Based Care</vt:lpstr>
      <vt:lpstr>Resources  </vt:lpstr>
      <vt:lpstr>Additional References </vt:lpstr>
      <vt:lpstr>Patient Case</vt:lpstr>
      <vt:lpstr>PowerPoint Presentation</vt:lpstr>
      <vt:lpstr>Question #1</vt:lpstr>
      <vt:lpstr>Question #1</vt:lpstr>
      <vt:lpstr>Question #2</vt:lpstr>
      <vt:lpstr>Question #2</vt:lpstr>
      <vt:lpstr>Question #3</vt:lpstr>
      <vt:lpstr>Question #3</vt:lpstr>
      <vt:lpstr>Summary </vt:lpstr>
      <vt:lpstr>Questions  contact nmhammou@med.umich.edu  </vt:lpstr>
      <vt:lpstr>MICMT Resources</vt:lpstr>
    </vt:vector>
  </TitlesOfParts>
  <Company>Allegiance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schultza</dc:creator>
  <cp:lastModifiedBy>Johnson, Amaris</cp:lastModifiedBy>
  <cp:revision>266</cp:revision>
  <cp:lastPrinted>2023-06-08T11:18:22Z</cp:lastPrinted>
  <dcterms:created xsi:type="dcterms:W3CDTF">2016-05-15T00:45:14Z</dcterms:created>
  <dcterms:modified xsi:type="dcterms:W3CDTF">2023-07-12T14:25:41Z</dcterms:modified>
</cp:coreProperties>
</file>