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omments/modernComment_18C_4640247.xml" ContentType="application/vnd.ms-powerpoint.comment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677" r:id="rId2"/>
    <p:sldMasterId id="2147483679" r:id="rId3"/>
    <p:sldMasterId id="2147483687" r:id="rId4"/>
  </p:sldMasterIdLst>
  <p:notesMasterIdLst>
    <p:notesMasterId r:id="rId38"/>
  </p:notesMasterIdLst>
  <p:handoutMasterIdLst>
    <p:handoutMasterId r:id="rId39"/>
  </p:handoutMasterIdLst>
  <p:sldIdLst>
    <p:sldId id="381" r:id="rId5"/>
    <p:sldId id="383" r:id="rId6"/>
    <p:sldId id="396" r:id="rId7"/>
    <p:sldId id="449" r:id="rId8"/>
    <p:sldId id="417" r:id="rId9"/>
    <p:sldId id="407" r:id="rId10"/>
    <p:sldId id="267" r:id="rId11"/>
    <p:sldId id="405" r:id="rId12"/>
    <p:sldId id="412" r:id="rId13"/>
    <p:sldId id="415" r:id="rId14"/>
    <p:sldId id="414" r:id="rId15"/>
    <p:sldId id="456" r:id="rId16"/>
    <p:sldId id="450" r:id="rId17"/>
    <p:sldId id="461" r:id="rId18"/>
    <p:sldId id="410" r:id="rId19"/>
    <p:sldId id="455" r:id="rId20"/>
    <p:sldId id="418" r:id="rId21"/>
    <p:sldId id="454" r:id="rId22"/>
    <p:sldId id="457" r:id="rId23"/>
    <p:sldId id="458" r:id="rId24"/>
    <p:sldId id="452" r:id="rId25"/>
    <p:sldId id="281" r:id="rId26"/>
    <p:sldId id="411" r:id="rId27"/>
    <p:sldId id="701" r:id="rId28"/>
    <p:sldId id="416" r:id="rId29"/>
    <p:sldId id="419" r:id="rId30"/>
    <p:sldId id="448" r:id="rId31"/>
    <p:sldId id="420" r:id="rId32"/>
    <p:sldId id="397" r:id="rId33"/>
    <p:sldId id="460" r:id="rId34"/>
    <p:sldId id="459" r:id="rId35"/>
    <p:sldId id="403" r:id="rId36"/>
    <p:sldId id="389" r:id="rId3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AF494B0-6B90-F630-5142-D80979466B26}" name="Stamat, Heather" initials="SH" userId="S::HStamat@bcbsm.com::f7bdf8e3-7a54-4556-957e-499d7ea8a24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eisel, Marie" initials="BM" lastIdx="3" clrIdx="0">
    <p:extLst>
      <p:ext uri="{19B8F6BF-5375-455C-9EA6-DF929625EA0E}">
        <p15:presenceInfo xmlns:p15="http://schemas.microsoft.com/office/powerpoint/2012/main" userId="S-1-5-21-151606367-2082624055-312552118-11120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85D8A"/>
    <a:srgbClr val="0039A6"/>
    <a:srgbClr val="7AB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F1CABE-FE81-4668-9674-60CA40AE0EC5}" v="2" dt="2023-06-03T20:11:17.5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69110" autoAdjust="0"/>
  </p:normalViewPr>
  <p:slideViewPr>
    <p:cSldViewPr>
      <p:cViewPr varScale="1">
        <p:scale>
          <a:sx n="38" d="100"/>
          <a:sy n="38" d="100"/>
        </p:scale>
        <p:origin x="1771" y="38"/>
      </p:cViewPr>
      <p:guideLst>
        <p:guide orient="horz" pos="2160"/>
        <p:guide pos="2880"/>
      </p:guideLst>
    </p:cSldViewPr>
  </p:slideViewPr>
  <p:outlineViewPr>
    <p:cViewPr>
      <p:scale>
        <a:sx n="33" d="100"/>
        <a:sy n="33" d="100"/>
      </p:scale>
      <p:origin x="0" y="-208552"/>
    </p:cViewPr>
  </p:outlineViewPr>
  <p:notesTextViewPr>
    <p:cViewPr>
      <p:scale>
        <a:sx n="1" d="1"/>
        <a:sy n="1" d="1"/>
      </p:scale>
      <p:origin x="0" y="0"/>
    </p:cViewPr>
  </p:notesTextViewPr>
  <p:sorterViewPr>
    <p:cViewPr varScale="1">
      <p:scale>
        <a:sx n="100" d="100"/>
        <a:sy n="100" d="100"/>
      </p:scale>
      <p:origin x="0" y="-132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46" Type="http://schemas.microsoft.com/office/2018/10/relationships/authors" Target="authors.xml"/><Relationship Id="rId20" Type="http://schemas.openxmlformats.org/officeDocument/2006/relationships/slide" Target="slides/slide16.xml"/><Relationship Id="rId41" Type="http://schemas.openxmlformats.org/officeDocument/2006/relationships/presProps" Target="presProps.xml"/></Relationships>
</file>

<file path=ppt/comments/modernComment_18C_4640247.xml><?xml version="1.0" encoding="utf-8"?>
<p188:cmLst xmlns:a="http://schemas.openxmlformats.org/drawingml/2006/main" xmlns:r="http://schemas.openxmlformats.org/officeDocument/2006/relationships" xmlns:p188="http://schemas.microsoft.com/office/powerpoint/2018/8/main">
  <p188:cm id="{B0826BE9-0659-454B-926C-CBBBF757F6B0}" authorId="{8AF494B0-6B90-F630-5142-D80979466B26}" status="resolved" created="2023-06-03T19:24:42.324" complete="100000">
    <ac:txMkLst xmlns:ac="http://schemas.microsoft.com/office/drawing/2013/main/command">
      <pc:docMk xmlns:pc="http://schemas.microsoft.com/office/powerpoint/2013/main/command"/>
      <pc:sldMk xmlns:pc="http://schemas.microsoft.com/office/powerpoint/2013/main/command" cId="73663047" sldId="396"/>
      <ac:spMk id="3" creationId="{00000000-0000-0000-0000-000000000000}"/>
      <ac:txMk cp="163">
        <ac:context len="379" hash="2798983504"/>
      </ac:txMk>
    </ac:txMkLst>
    <p188:pos x="7623048" y="1051560"/>
    <p188:txBody>
      <a:bodyPr/>
      <a:lstStyle/>
      <a:p>
        <a:r>
          <a:rPr lang="en-US"/>
          <a:t>Consider changing high blood pressure to "hypertension" to be consistent with case presentation and Karen's objectives</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07C24D-2A55-495B-81F3-B3D3CDE359B1}"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369CC53E-F528-4ED3-9B99-FAA96DC4F30C}">
      <dgm:prSet/>
      <dgm:spPr/>
      <dgm:t>
        <a:bodyPr/>
        <a:lstStyle/>
        <a:p>
          <a:r>
            <a:rPr lang="en-US" dirty="0"/>
            <a:t>Filter 200 liters of </a:t>
          </a:r>
        </a:p>
        <a:p>
          <a:r>
            <a:rPr lang="en-US" dirty="0"/>
            <a:t>blood every day </a:t>
          </a:r>
        </a:p>
      </dgm:t>
    </dgm:pt>
    <dgm:pt modelId="{5208E0FD-B6E7-4BA1-80A1-6FBE80FFE9A5}" type="parTrans" cxnId="{909A7C31-373E-45FE-9A4E-0F4C14AEC22F}">
      <dgm:prSet/>
      <dgm:spPr/>
      <dgm:t>
        <a:bodyPr/>
        <a:lstStyle/>
        <a:p>
          <a:endParaRPr lang="en-US"/>
        </a:p>
      </dgm:t>
    </dgm:pt>
    <dgm:pt modelId="{66AF7745-6849-4226-8B65-AF2907B03B93}" type="sibTrans" cxnId="{909A7C31-373E-45FE-9A4E-0F4C14AEC22F}">
      <dgm:prSet/>
      <dgm:spPr/>
      <dgm:t>
        <a:bodyPr/>
        <a:lstStyle/>
        <a:p>
          <a:endParaRPr lang="en-US"/>
        </a:p>
      </dgm:t>
    </dgm:pt>
    <dgm:pt modelId="{A1281ACD-0BF9-43B1-90B2-B773EF21AA0A}">
      <dgm:prSet/>
      <dgm:spPr/>
      <dgm:t>
        <a:bodyPr/>
        <a:lstStyle/>
        <a:p>
          <a:r>
            <a:rPr lang="en-US" dirty="0"/>
            <a:t>Involved in the following processes:</a:t>
          </a:r>
        </a:p>
      </dgm:t>
    </dgm:pt>
    <dgm:pt modelId="{CEF1743C-AF03-43AC-8CA0-D2A4D3B67B70}" type="parTrans" cxnId="{6E58C8E6-BD79-4109-A84A-79BB97ECC2F0}">
      <dgm:prSet/>
      <dgm:spPr/>
      <dgm:t>
        <a:bodyPr/>
        <a:lstStyle/>
        <a:p>
          <a:endParaRPr lang="en-US"/>
        </a:p>
      </dgm:t>
    </dgm:pt>
    <dgm:pt modelId="{D5B13622-C1FE-44BF-9A63-92F9379D6FD8}" type="sibTrans" cxnId="{6E58C8E6-BD79-4109-A84A-79BB97ECC2F0}">
      <dgm:prSet/>
      <dgm:spPr/>
      <dgm:t>
        <a:bodyPr/>
        <a:lstStyle/>
        <a:p>
          <a:endParaRPr lang="en-US"/>
        </a:p>
      </dgm:t>
    </dgm:pt>
    <dgm:pt modelId="{FB82059D-D5E3-4ADC-AB60-A242AEA37B01}">
      <dgm:prSet/>
      <dgm:spPr/>
      <dgm:t>
        <a:bodyPr/>
        <a:lstStyle/>
        <a:p>
          <a:r>
            <a:rPr lang="en-US" dirty="0">
              <a:solidFill>
                <a:schemeClr val="bg1">
                  <a:lumMod val="10000"/>
                </a:schemeClr>
              </a:solidFill>
            </a:rPr>
            <a:t>Removing waste </a:t>
          </a:r>
        </a:p>
      </dgm:t>
    </dgm:pt>
    <dgm:pt modelId="{E965A8C9-E6D8-4F4D-9EFC-BCA9611A4C51}" type="parTrans" cxnId="{4A3DA6A8-BA9E-4BCC-B390-51CA59943BD9}">
      <dgm:prSet/>
      <dgm:spPr/>
      <dgm:t>
        <a:bodyPr/>
        <a:lstStyle/>
        <a:p>
          <a:endParaRPr lang="en-US"/>
        </a:p>
      </dgm:t>
    </dgm:pt>
    <dgm:pt modelId="{32400AFB-6C96-461D-A68F-B550F523DBF6}" type="sibTrans" cxnId="{4A3DA6A8-BA9E-4BCC-B390-51CA59943BD9}">
      <dgm:prSet/>
      <dgm:spPr/>
      <dgm:t>
        <a:bodyPr/>
        <a:lstStyle/>
        <a:p>
          <a:endParaRPr lang="en-US"/>
        </a:p>
      </dgm:t>
    </dgm:pt>
    <dgm:pt modelId="{28764D49-5C2C-4966-BD33-7CE3BE5A45AF}">
      <dgm:prSet/>
      <dgm:spPr/>
      <dgm:t>
        <a:bodyPr/>
        <a:lstStyle/>
        <a:p>
          <a:r>
            <a:rPr lang="en-US" dirty="0">
              <a:solidFill>
                <a:schemeClr val="bg1">
                  <a:lumMod val="10000"/>
                </a:schemeClr>
              </a:solidFill>
            </a:rPr>
            <a:t>Balancing fluids &amp; minerals </a:t>
          </a:r>
        </a:p>
      </dgm:t>
    </dgm:pt>
    <dgm:pt modelId="{1539082B-BED8-42CF-80E5-36AE0E91DC18}" type="parTrans" cxnId="{78DA2D53-2E81-4655-95DE-E36B798B926D}">
      <dgm:prSet/>
      <dgm:spPr/>
      <dgm:t>
        <a:bodyPr/>
        <a:lstStyle/>
        <a:p>
          <a:endParaRPr lang="en-US"/>
        </a:p>
      </dgm:t>
    </dgm:pt>
    <dgm:pt modelId="{68960716-B8EE-48E0-AEA5-6B3106FFBC15}" type="sibTrans" cxnId="{78DA2D53-2E81-4655-95DE-E36B798B926D}">
      <dgm:prSet/>
      <dgm:spPr/>
      <dgm:t>
        <a:bodyPr/>
        <a:lstStyle/>
        <a:p>
          <a:endParaRPr lang="en-US"/>
        </a:p>
      </dgm:t>
    </dgm:pt>
    <dgm:pt modelId="{67E99CBF-93C0-4177-A1ED-4D7C0E05D6EA}">
      <dgm:prSet/>
      <dgm:spPr/>
      <dgm:t>
        <a:bodyPr/>
        <a:lstStyle/>
        <a:p>
          <a:r>
            <a:rPr lang="en-US" dirty="0">
              <a:solidFill>
                <a:schemeClr val="bg1">
                  <a:lumMod val="10000"/>
                </a:schemeClr>
              </a:solidFill>
            </a:rPr>
            <a:t>Controlling blood pressure </a:t>
          </a:r>
        </a:p>
      </dgm:t>
    </dgm:pt>
    <dgm:pt modelId="{7621FA5B-ABE3-431C-915A-28346696944B}" type="parTrans" cxnId="{B1652603-D524-4C9E-91C3-64E7B79AAA93}">
      <dgm:prSet/>
      <dgm:spPr/>
      <dgm:t>
        <a:bodyPr/>
        <a:lstStyle/>
        <a:p>
          <a:endParaRPr lang="en-US"/>
        </a:p>
      </dgm:t>
    </dgm:pt>
    <dgm:pt modelId="{5AAA3AF5-E5A4-43F7-AE93-C8E3A4580316}" type="sibTrans" cxnId="{B1652603-D524-4C9E-91C3-64E7B79AAA93}">
      <dgm:prSet/>
      <dgm:spPr/>
      <dgm:t>
        <a:bodyPr/>
        <a:lstStyle/>
        <a:p>
          <a:endParaRPr lang="en-US"/>
        </a:p>
      </dgm:t>
    </dgm:pt>
    <dgm:pt modelId="{69CD4F48-A172-484B-A03A-8660E106B227}">
      <dgm:prSet/>
      <dgm:spPr/>
      <dgm:t>
        <a:bodyPr/>
        <a:lstStyle/>
        <a:p>
          <a:r>
            <a:rPr lang="en-US" dirty="0">
              <a:solidFill>
                <a:schemeClr val="bg1">
                  <a:lumMod val="10000"/>
                </a:schemeClr>
              </a:solidFill>
            </a:rPr>
            <a:t>Keeping bones healthy </a:t>
          </a:r>
        </a:p>
      </dgm:t>
    </dgm:pt>
    <dgm:pt modelId="{C49D9E01-AC1A-402E-BD83-AAA4DC15E01C}" type="parTrans" cxnId="{E4B9C4B2-D05C-469B-8D74-0409451CB7AD}">
      <dgm:prSet/>
      <dgm:spPr/>
      <dgm:t>
        <a:bodyPr/>
        <a:lstStyle/>
        <a:p>
          <a:endParaRPr lang="en-US"/>
        </a:p>
      </dgm:t>
    </dgm:pt>
    <dgm:pt modelId="{86B4D975-34FB-461E-89CD-8D19774E07D2}" type="sibTrans" cxnId="{E4B9C4B2-D05C-469B-8D74-0409451CB7AD}">
      <dgm:prSet/>
      <dgm:spPr/>
      <dgm:t>
        <a:bodyPr/>
        <a:lstStyle/>
        <a:p>
          <a:endParaRPr lang="en-US"/>
        </a:p>
      </dgm:t>
    </dgm:pt>
    <dgm:pt modelId="{CF591C98-957B-439B-BAB1-A76504BFDD59}">
      <dgm:prSet/>
      <dgm:spPr/>
      <dgm:t>
        <a:bodyPr/>
        <a:lstStyle/>
        <a:p>
          <a:r>
            <a:rPr lang="en-US" dirty="0">
              <a:solidFill>
                <a:schemeClr val="bg1">
                  <a:lumMod val="10000"/>
                </a:schemeClr>
              </a:solidFill>
            </a:rPr>
            <a:t>Regulating hormones</a:t>
          </a:r>
        </a:p>
      </dgm:t>
    </dgm:pt>
    <dgm:pt modelId="{CBD7DC21-01B3-481C-AD0C-EA6CCAC6FE68}" type="parTrans" cxnId="{4FC10F87-E182-4EE8-879E-4093734E237C}">
      <dgm:prSet/>
      <dgm:spPr/>
      <dgm:t>
        <a:bodyPr/>
        <a:lstStyle/>
        <a:p>
          <a:endParaRPr lang="en-US"/>
        </a:p>
      </dgm:t>
    </dgm:pt>
    <dgm:pt modelId="{A88F9E3E-E3F2-4BD5-9D8D-3ED831F50AB6}" type="sibTrans" cxnId="{4FC10F87-E182-4EE8-879E-4093734E237C}">
      <dgm:prSet/>
      <dgm:spPr/>
      <dgm:t>
        <a:bodyPr/>
        <a:lstStyle/>
        <a:p>
          <a:endParaRPr lang="en-US"/>
        </a:p>
      </dgm:t>
    </dgm:pt>
    <dgm:pt modelId="{48E7ABCD-3543-4A6D-A4FD-AF743DF40867}">
      <dgm:prSet/>
      <dgm:spPr/>
      <dgm:t>
        <a:bodyPr/>
        <a:lstStyle/>
        <a:p>
          <a:r>
            <a:rPr lang="en-US" dirty="0">
              <a:solidFill>
                <a:schemeClr val="bg1">
                  <a:lumMod val="10000"/>
                </a:schemeClr>
              </a:solidFill>
            </a:rPr>
            <a:t>Making red blood cells  </a:t>
          </a:r>
        </a:p>
      </dgm:t>
    </dgm:pt>
    <dgm:pt modelId="{B6D696BB-DDE2-4FCB-8998-2832C9743E92}" type="parTrans" cxnId="{46540014-C00A-4836-9071-9BC5E1B225E0}">
      <dgm:prSet/>
      <dgm:spPr/>
      <dgm:t>
        <a:bodyPr/>
        <a:lstStyle/>
        <a:p>
          <a:endParaRPr lang="en-US"/>
        </a:p>
      </dgm:t>
    </dgm:pt>
    <dgm:pt modelId="{7CB4ECAE-B667-4249-8737-6402CA2CBBFA}" type="sibTrans" cxnId="{46540014-C00A-4836-9071-9BC5E1B225E0}">
      <dgm:prSet/>
      <dgm:spPr/>
      <dgm:t>
        <a:bodyPr/>
        <a:lstStyle/>
        <a:p>
          <a:endParaRPr lang="en-US"/>
        </a:p>
      </dgm:t>
    </dgm:pt>
    <dgm:pt modelId="{0A5145A8-9B64-49EB-831D-1FAEFD3AFA69}" type="pres">
      <dgm:prSet presAssocID="{F307C24D-2A55-495B-81F3-B3D3CDE359B1}" presName="Name0" presStyleCnt="0">
        <dgm:presLayoutVars>
          <dgm:dir/>
          <dgm:animLvl val="lvl"/>
          <dgm:resizeHandles val="exact"/>
        </dgm:presLayoutVars>
      </dgm:prSet>
      <dgm:spPr/>
    </dgm:pt>
    <dgm:pt modelId="{F9728453-F620-44B9-A58B-696A16935B8E}" type="pres">
      <dgm:prSet presAssocID="{A1281ACD-0BF9-43B1-90B2-B773EF21AA0A}" presName="boxAndChildren" presStyleCnt="0"/>
      <dgm:spPr/>
    </dgm:pt>
    <dgm:pt modelId="{F16B86BE-97AD-4D56-AF71-C55EE58069B9}" type="pres">
      <dgm:prSet presAssocID="{A1281ACD-0BF9-43B1-90B2-B773EF21AA0A}" presName="parentTextBox" presStyleLbl="node1" presStyleIdx="0" presStyleCnt="2"/>
      <dgm:spPr/>
    </dgm:pt>
    <dgm:pt modelId="{FA21CFBB-CC39-4345-9B3F-6009CDB05009}" type="pres">
      <dgm:prSet presAssocID="{A1281ACD-0BF9-43B1-90B2-B773EF21AA0A}" presName="entireBox" presStyleLbl="node1" presStyleIdx="0" presStyleCnt="2"/>
      <dgm:spPr/>
    </dgm:pt>
    <dgm:pt modelId="{B9F6AF72-D9EB-49F6-A0EB-CFFEAA1CF932}" type="pres">
      <dgm:prSet presAssocID="{A1281ACD-0BF9-43B1-90B2-B773EF21AA0A}" presName="descendantBox" presStyleCnt="0"/>
      <dgm:spPr/>
    </dgm:pt>
    <dgm:pt modelId="{6D87A5BE-9728-48B0-9925-D5EE89580DFA}" type="pres">
      <dgm:prSet presAssocID="{FB82059D-D5E3-4ADC-AB60-A242AEA37B01}" presName="childTextBox" presStyleLbl="fgAccFollowNode1" presStyleIdx="0" presStyleCnt="6">
        <dgm:presLayoutVars>
          <dgm:bulletEnabled val="1"/>
        </dgm:presLayoutVars>
      </dgm:prSet>
      <dgm:spPr/>
    </dgm:pt>
    <dgm:pt modelId="{25A89ACB-A6CB-4BDA-82BB-508C2E9A7EBA}" type="pres">
      <dgm:prSet presAssocID="{28764D49-5C2C-4966-BD33-7CE3BE5A45AF}" presName="childTextBox" presStyleLbl="fgAccFollowNode1" presStyleIdx="1" presStyleCnt="6">
        <dgm:presLayoutVars>
          <dgm:bulletEnabled val="1"/>
        </dgm:presLayoutVars>
      </dgm:prSet>
      <dgm:spPr/>
    </dgm:pt>
    <dgm:pt modelId="{03F097D4-311A-4FF8-809C-6E1706816210}" type="pres">
      <dgm:prSet presAssocID="{67E99CBF-93C0-4177-A1ED-4D7C0E05D6EA}" presName="childTextBox" presStyleLbl="fgAccFollowNode1" presStyleIdx="2" presStyleCnt="6">
        <dgm:presLayoutVars>
          <dgm:bulletEnabled val="1"/>
        </dgm:presLayoutVars>
      </dgm:prSet>
      <dgm:spPr/>
    </dgm:pt>
    <dgm:pt modelId="{F26A9BC0-AD3A-44E9-871F-F04263EC0A43}" type="pres">
      <dgm:prSet presAssocID="{69CD4F48-A172-484B-A03A-8660E106B227}" presName="childTextBox" presStyleLbl="fgAccFollowNode1" presStyleIdx="3" presStyleCnt="6">
        <dgm:presLayoutVars>
          <dgm:bulletEnabled val="1"/>
        </dgm:presLayoutVars>
      </dgm:prSet>
      <dgm:spPr/>
    </dgm:pt>
    <dgm:pt modelId="{D452516A-0CB0-4702-B5C7-7A17CE517860}" type="pres">
      <dgm:prSet presAssocID="{CF591C98-957B-439B-BAB1-A76504BFDD59}" presName="childTextBox" presStyleLbl="fgAccFollowNode1" presStyleIdx="4" presStyleCnt="6">
        <dgm:presLayoutVars>
          <dgm:bulletEnabled val="1"/>
        </dgm:presLayoutVars>
      </dgm:prSet>
      <dgm:spPr/>
    </dgm:pt>
    <dgm:pt modelId="{350BE169-7F3F-49D2-92F6-A031DA8D5DF5}" type="pres">
      <dgm:prSet presAssocID="{48E7ABCD-3543-4A6D-A4FD-AF743DF40867}" presName="childTextBox" presStyleLbl="fgAccFollowNode1" presStyleIdx="5" presStyleCnt="6">
        <dgm:presLayoutVars>
          <dgm:bulletEnabled val="1"/>
        </dgm:presLayoutVars>
      </dgm:prSet>
      <dgm:spPr/>
    </dgm:pt>
    <dgm:pt modelId="{AA8A668F-7957-488C-A8A7-4E6D18B80B98}" type="pres">
      <dgm:prSet presAssocID="{66AF7745-6849-4226-8B65-AF2907B03B93}" presName="sp" presStyleCnt="0"/>
      <dgm:spPr/>
    </dgm:pt>
    <dgm:pt modelId="{81144A2C-43FE-4B7B-ADFA-DDFCD6F02725}" type="pres">
      <dgm:prSet presAssocID="{369CC53E-F528-4ED3-9B99-FAA96DC4F30C}" presName="arrowAndChildren" presStyleCnt="0"/>
      <dgm:spPr/>
    </dgm:pt>
    <dgm:pt modelId="{CC2411CA-F84A-4330-A69C-FD5E2DFC6F1D}" type="pres">
      <dgm:prSet presAssocID="{369CC53E-F528-4ED3-9B99-FAA96DC4F30C}" presName="parentTextArrow" presStyleLbl="node1" presStyleIdx="1" presStyleCnt="2" custLinFactNeighborX="-1182" custLinFactNeighborY="-16614"/>
      <dgm:spPr/>
    </dgm:pt>
  </dgm:ptLst>
  <dgm:cxnLst>
    <dgm:cxn modelId="{B1652603-D524-4C9E-91C3-64E7B79AAA93}" srcId="{A1281ACD-0BF9-43B1-90B2-B773EF21AA0A}" destId="{67E99CBF-93C0-4177-A1ED-4D7C0E05D6EA}" srcOrd="2" destOrd="0" parTransId="{7621FA5B-ABE3-431C-915A-28346696944B}" sibTransId="{5AAA3AF5-E5A4-43F7-AE93-C8E3A4580316}"/>
    <dgm:cxn modelId="{F4245603-6083-4E94-AB0C-FC164A726E85}" type="presOf" srcId="{48E7ABCD-3543-4A6D-A4FD-AF743DF40867}" destId="{350BE169-7F3F-49D2-92F6-A031DA8D5DF5}" srcOrd="0" destOrd="0" presId="urn:microsoft.com/office/officeart/2005/8/layout/process4"/>
    <dgm:cxn modelId="{46540014-C00A-4836-9071-9BC5E1B225E0}" srcId="{A1281ACD-0BF9-43B1-90B2-B773EF21AA0A}" destId="{48E7ABCD-3543-4A6D-A4FD-AF743DF40867}" srcOrd="5" destOrd="0" parTransId="{B6D696BB-DDE2-4FCB-8998-2832C9743E92}" sibTransId="{7CB4ECAE-B667-4249-8737-6402CA2CBBFA}"/>
    <dgm:cxn modelId="{909A7C31-373E-45FE-9A4E-0F4C14AEC22F}" srcId="{F307C24D-2A55-495B-81F3-B3D3CDE359B1}" destId="{369CC53E-F528-4ED3-9B99-FAA96DC4F30C}" srcOrd="0" destOrd="0" parTransId="{5208E0FD-B6E7-4BA1-80A1-6FBE80FFE9A5}" sibTransId="{66AF7745-6849-4226-8B65-AF2907B03B93}"/>
    <dgm:cxn modelId="{5B495C5B-2801-4AF7-A155-952F8FC8315B}" type="presOf" srcId="{F307C24D-2A55-495B-81F3-B3D3CDE359B1}" destId="{0A5145A8-9B64-49EB-831D-1FAEFD3AFA69}" srcOrd="0" destOrd="0" presId="urn:microsoft.com/office/officeart/2005/8/layout/process4"/>
    <dgm:cxn modelId="{50EDB74B-D6ED-444E-8018-F901C1ECC78C}" type="presOf" srcId="{69CD4F48-A172-484B-A03A-8660E106B227}" destId="{F26A9BC0-AD3A-44E9-871F-F04263EC0A43}" srcOrd="0" destOrd="0" presId="urn:microsoft.com/office/officeart/2005/8/layout/process4"/>
    <dgm:cxn modelId="{B9A19670-937E-4085-AB38-945759868E53}" type="presOf" srcId="{CF591C98-957B-439B-BAB1-A76504BFDD59}" destId="{D452516A-0CB0-4702-B5C7-7A17CE517860}" srcOrd="0" destOrd="0" presId="urn:microsoft.com/office/officeart/2005/8/layout/process4"/>
    <dgm:cxn modelId="{78DA2D53-2E81-4655-95DE-E36B798B926D}" srcId="{A1281ACD-0BF9-43B1-90B2-B773EF21AA0A}" destId="{28764D49-5C2C-4966-BD33-7CE3BE5A45AF}" srcOrd="1" destOrd="0" parTransId="{1539082B-BED8-42CF-80E5-36AE0E91DC18}" sibTransId="{68960716-B8EE-48E0-AEA5-6B3106FFBC15}"/>
    <dgm:cxn modelId="{36C81F56-168F-407C-BF48-C5E612D9F3C0}" type="presOf" srcId="{67E99CBF-93C0-4177-A1ED-4D7C0E05D6EA}" destId="{03F097D4-311A-4FF8-809C-6E1706816210}" srcOrd="0" destOrd="0" presId="urn:microsoft.com/office/officeart/2005/8/layout/process4"/>
    <dgm:cxn modelId="{5F40C97D-8999-484A-A9AF-624B170889FD}" type="presOf" srcId="{A1281ACD-0BF9-43B1-90B2-B773EF21AA0A}" destId="{FA21CFBB-CC39-4345-9B3F-6009CDB05009}" srcOrd="1" destOrd="0" presId="urn:microsoft.com/office/officeart/2005/8/layout/process4"/>
    <dgm:cxn modelId="{4ADA9E84-7961-440C-8CD2-69E04E95CCF9}" type="presOf" srcId="{A1281ACD-0BF9-43B1-90B2-B773EF21AA0A}" destId="{F16B86BE-97AD-4D56-AF71-C55EE58069B9}" srcOrd="0" destOrd="0" presId="urn:microsoft.com/office/officeart/2005/8/layout/process4"/>
    <dgm:cxn modelId="{4FC10F87-E182-4EE8-879E-4093734E237C}" srcId="{A1281ACD-0BF9-43B1-90B2-B773EF21AA0A}" destId="{CF591C98-957B-439B-BAB1-A76504BFDD59}" srcOrd="4" destOrd="0" parTransId="{CBD7DC21-01B3-481C-AD0C-EA6CCAC6FE68}" sibTransId="{A88F9E3E-E3F2-4BD5-9D8D-3ED831F50AB6}"/>
    <dgm:cxn modelId="{4610B48C-35D8-400E-9638-7EDBDDEF68EB}" type="presOf" srcId="{FB82059D-D5E3-4ADC-AB60-A242AEA37B01}" destId="{6D87A5BE-9728-48B0-9925-D5EE89580DFA}" srcOrd="0" destOrd="0" presId="urn:microsoft.com/office/officeart/2005/8/layout/process4"/>
    <dgm:cxn modelId="{C9423FA0-DA7E-433A-AD00-CEA67724D518}" type="presOf" srcId="{28764D49-5C2C-4966-BD33-7CE3BE5A45AF}" destId="{25A89ACB-A6CB-4BDA-82BB-508C2E9A7EBA}" srcOrd="0" destOrd="0" presId="urn:microsoft.com/office/officeart/2005/8/layout/process4"/>
    <dgm:cxn modelId="{4A3DA6A8-BA9E-4BCC-B390-51CA59943BD9}" srcId="{A1281ACD-0BF9-43B1-90B2-B773EF21AA0A}" destId="{FB82059D-D5E3-4ADC-AB60-A242AEA37B01}" srcOrd="0" destOrd="0" parTransId="{E965A8C9-E6D8-4F4D-9EFC-BCA9611A4C51}" sibTransId="{32400AFB-6C96-461D-A68F-B550F523DBF6}"/>
    <dgm:cxn modelId="{E4B9C4B2-D05C-469B-8D74-0409451CB7AD}" srcId="{A1281ACD-0BF9-43B1-90B2-B773EF21AA0A}" destId="{69CD4F48-A172-484B-A03A-8660E106B227}" srcOrd="3" destOrd="0" parTransId="{C49D9E01-AC1A-402E-BD83-AAA4DC15E01C}" sibTransId="{86B4D975-34FB-461E-89CD-8D19774E07D2}"/>
    <dgm:cxn modelId="{A7D4DDB8-3567-4F57-AE14-7350EB4ACD18}" type="presOf" srcId="{369CC53E-F528-4ED3-9B99-FAA96DC4F30C}" destId="{CC2411CA-F84A-4330-A69C-FD5E2DFC6F1D}" srcOrd="0" destOrd="0" presId="urn:microsoft.com/office/officeart/2005/8/layout/process4"/>
    <dgm:cxn modelId="{6E58C8E6-BD79-4109-A84A-79BB97ECC2F0}" srcId="{F307C24D-2A55-495B-81F3-B3D3CDE359B1}" destId="{A1281ACD-0BF9-43B1-90B2-B773EF21AA0A}" srcOrd="1" destOrd="0" parTransId="{CEF1743C-AF03-43AC-8CA0-D2A4D3B67B70}" sibTransId="{D5B13622-C1FE-44BF-9A63-92F9379D6FD8}"/>
    <dgm:cxn modelId="{37FA9FC8-DF93-4436-827A-FF6BFB6B6F70}" type="presParOf" srcId="{0A5145A8-9B64-49EB-831D-1FAEFD3AFA69}" destId="{F9728453-F620-44B9-A58B-696A16935B8E}" srcOrd="0" destOrd="0" presId="urn:microsoft.com/office/officeart/2005/8/layout/process4"/>
    <dgm:cxn modelId="{CEFE5F90-5354-47F2-99B8-2975E15E6F26}" type="presParOf" srcId="{F9728453-F620-44B9-A58B-696A16935B8E}" destId="{F16B86BE-97AD-4D56-AF71-C55EE58069B9}" srcOrd="0" destOrd="0" presId="urn:microsoft.com/office/officeart/2005/8/layout/process4"/>
    <dgm:cxn modelId="{DD329CE7-B085-49B9-8961-01EAC1C18EEB}" type="presParOf" srcId="{F9728453-F620-44B9-A58B-696A16935B8E}" destId="{FA21CFBB-CC39-4345-9B3F-6009CDB05009}" srcOrd="1" destOrd="0" presId="urn:microsoft.com/office/officeart/2005/8/layout/process4"/>
    <dgm:cxn modelId="{A5E6D1B0-E74C-47CA-91C8-A003F5E06372}" type="presParOf" srcId="{F9728453-F620-44B9-A58B-696A16935B8E}" destId="{B9F6AF72-D9EB-49F6-A0EB-CFFEAA1CF932}" srcOrd="2" destOrd="0" presId="urn:microsoft.com/office/officeart/2005/8/layout/process4"/>
    <dgm:cxn modelId="{8B40C56F-A015-437B-86FC-CF5A5B65C99C}" type="presParOf" srcId="{B9F6AF72-D9EB-49F6-A0EB-CFFEAA1CF932}" destId="{6D87A5BE-9728-48B0-9925-D5EE89580DFA}" srcOrd="0" destOrd="0" presId="urn:microsoft.com/office/officeart/2005/8/layout/process4"/>
    <dgm:cxn modelId="{41EADF7B-8C4F-4D20-8B76-B95B6CD594A2}" type="presParOf" srcId="{B9F6AF72-D9EB-49F6-A0EB-CFFEAA1CF932}" destId="{25A89ACB-A6CB-4BDA-82BB-508C2E9A7EBA}" srcOrd="1" destOrd="0" presId="urn:microsoft.com/office/officeart/2005/8/layout/process4"/>
    <dgm:cxn modelId="{914555B8-3332-4992-BE4C-86238A8D9BF9}" type="presParOf" srcId="{B9F6AF72-D9EB-49F6-A0EB-CFFEAA1CF932}" destId="{03F097D4-311A-4FF8-809C-6E1706816210}" srcOrd="2" destOrd="0" presId="urn:microsoft.com/office/officeart/2005/8/layout/process4"/>
    <dgm:cxn modelId="{BD6B7A1B-B52D-4F83-AEF5-A405BEE79A2D}" type="presParOf" srcId="{B9F6AF72-D9EB-49F6-A0EB-CFFEAA1CF932}" destId="{F26A9BC0-AD3A-44E9-871F-F04263EC0A43}" srcOrd="3" destOrd="0" presId="urn:microsoft.com/office/officeart/2005/8/layout/process4"/>
    <dgm:cxn modelId="{60D92F8C-0145-443C-AA9D-3B3906D7AF93}" type="presParOf" srcId="{B9F6AF72-D9EB-49F6-A0EB-CFFEAA1CF932}" destId="{D452516A-0CB0-4702-B5C7-7A17CE517860}" srcOrd="4" destOrd="0" presId="urn:microsoft.com/office/officeart/2005/8/layout/process4"/>
    <dgm:cxn modelId="{699A55D6-ED2C-44C7-A9D6-AC90FAFE3EFD}" type="presParOf" srcId="{B9F6AF72-D9EB-49F6-A0EB-CFFEAA1CF932}" destId="{350BE169-7F3F-49D2-92F6-A031DA8D5DF5}" srcOrd="5" destOrd="0" presId="urn:microsoft.com/office/officeart/2005/8/layout/process4"/>
    <dgm:cxn modelId="{5D19A95D-53AF-40AC-8DB3-1CD77F7927E6}" type="presParOf" srcId="{0A5145A8-9B64-49EB-831D-1FAEFD3AFA69}" destId="{AA8A668F-7957-488C-A8A7-4E6D18B80B98}" srcOrd="1" destOrd="0" presId="urn:microsoft.com/office/officeart/2005/8/layout/process4"/>
    <dgm:cxn modelId="{4EDFB893-2815-4A29-A504-BD01C0EF44F6}" type="presParOf" srcId="{0A5145A8-9B64-49EB-831D-1FAEFD3AFA69}" destId="{81144A2C-43FE-4B7B-ADFA-DDFCD6F02725}" srcOrd="2" destOrd="0" presId="urn:microsoft.com/office/officeart/2005/8/layout/process4"/>
    <dgm:cxn modelId="{580E8DDE-A70C-4B83-9818-017DE47084EF}" type="presParOf" srcId="{81144A2C-43FE-4B7B-ADFA-DDFCD6F02725}" destId="{CC2411CA-F84A-4330-A69C-FD5E2DFC6F1D}"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21CFBB-CC39-4345-9B3F-6009CDB05009}">
      <dsp:nvSpPr>
        <dsp:cNvPr id="0" name=""/>
        <dsp:cNvSpPr/>
      </dsp:nvSpPr>
      <dsp:spPr>
        <a:xfrm>
          <a:off x="0" y="3106763"/>
          <a:ext cx="5544944" cy="203837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Involved in the following processes:</a:t>
          </a:r>
        </a:p>
      </dsp:txBody>
      <dsp:txXfrm>
        <a:off x="0" y="3106763"/>
        <a:ext cx="5544944" cy="1100721"/>
      </dsp:txXfrm>
    </dsp:sp>
    <dsp:sp modelId="{6D87A5BE-9728-48B0-9925-D5EE89580DFA}">
      <dsp:nvSpPr>
        <dsp:cNvPr id="0" name=""/>
        <dsp:cNvSpPr/>
      </dsp:nvSpPr>
      <dsp:spPr>
        <a:xfrm>
          <a:off x="2707" y="4166717"/>
          <a:ext cx="923254" cy="93765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bg1">
                  <a:lumMod val="10000"/>
                </a:schemeClr>
              </a:solidFill>
            </a:rPr>
            <a:t>Removing waste </a:t>
          </a:r>
        </a:p>
      </dsp:txBody>
      <dsp:txXfrm>
        <a:off x="2707" y="4166717"/>
        <a:ext cx="923254" cy="937651"/>
      </dsp:txXfrm>
    </dsp:sp>
    <dsp:sp modelId="{25A89ACB-A6CB-4BDA-82BB-508C2E9A7EBA}">
      <dsp:nvSpPr>
        <dsp:cNvPr id="0" name=""/>
        <dsp:cNvSpPr/>
      </dsp:nvSpPr>
      <dsp:spPr>
        <a:xfrm>
          <a:off x="925962" y="4166717"/>
          <a:ext cx="923254" cy="93765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bg1">
                  <a:lumMod val="10000"/>
                </a:schemeClr>
              </a:solidFill>
            </a:rPr>
            <a:t>Balancing fluids &amp; minerals </a:t>
          </a:r>
        </a:p>
      </dsp:txBody>
      <dsp:txXfrm>
        <a:off x="925962" y="4166717"/>
        <a:ext cx="923254" cy="937651"/>
      </dsp:txXfrm>
    </dsp:sp>
    <dsp:sp modelId="{03F097D4-311A-4FF8-809C-6E1706816210}">
      <dsp:nvSpPr>
        <dsp:cNvPr id="0" name=""/>
        <dsp:cNvSpPr/>
      </dsp:nvSpPr>
      <dsp:spPr>
        <a:xfrm>
          <a:off x="1849217" y="4166717"/>
          <a:ext cx="923254" cy="93765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bg1">
                  <a:lumMod val="10000"/>
                </a:schemeClr>
              </a:solidFill>
            </a:rPr>
            <a:t>Controlling blood pressure </a:t>
          </a:r>
        </a:p>
      </dsp:txBody>
      <dsp:txXfrm>
        <a:off x="1849217" y="4166717"/>
        <a:ext cx="923254" cy="937651"/>
      </dsp:txXfrm>
    </dsp:sp>
    <dsp:sp modelId="{F26A9BC0-AD3A-44E9-871F-F04263EC0A43}">
      <dsp:nvSpPr>
        <dsp:cNvPr id="0" name=""/>
        <dsp:cNvSpPr/>
      </dsp:nvSpPr>
      <dsp:spPr>
        <a:xfrm>
          <a:off x="2772472" y="4166717"/>
          <a:ext cx="923254" cy="93765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bg1">
                  <a:lumMod val="10000"/>
                </a:schemeClr>
              </a:solidFill>
            </a:rPr>
            <a:t>Keeping bones healthy </a:t>
          </a:r>
        </a:p>
      </dsp:txBody>
      <dsp:txXfrm>
        <a:off x="2772472" y="4166717"/>
        <a:ext cx="923254" cy="937651"/>
      </dsp:txXfrm>
    </dsp:sp>
    <dsp:sp modelId="{D452516A-0CB0-4702-B5C7-7A17CE517860}">
      <dsp:nvSpPr>
        <dsp:cNvPr id="0" name=""/>
        <dsp:cNvSpPr/>
      </dsp:nvSpPr>
      <dsp:spPr>
        <a:xfrm>
          <a:off x="3695726" y="4166717"/>
          <a:ext cx="923254" cy="93765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bg1">
                  <a:lumMod val="10000"/>
                </a:schemeClr>
              </a:solidFill>
            </a:rPr>
            <a:t>Regulating hormones</a:t>
          </a:r>
        </a:p>
      </dsp:txBody>
      <dsp:txXfrm>
        <a:off x="3695726" y="4166717"/>
        <a:ext cx="923254" cy="937651"/>
      </dsp:txXfrm>
    </dsp:sp>
    <dsp:sp modelId="{350BE169-7F3F-49D2-92F6-A031DA8D5DF5}">
      <dsp:nvSpPr>
        <dsp:cNvPr id="0" name=""/>
        <dsp:cNvSpPr/>
      </dsp:nvSpPr>
      <dsp:spPr>
        <a:xfrm>
          <a:off x="4618981" y="4166717"/>
          <a:ext cx="923254" cy="93765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bg1">
                  <a:lumMod val="10000"/>
                </a:schemeClr>
              </a:solidFill>
            </a:rPr>
            <a:t>Making red blood cells  </a:t>
          </a:r>
        </a:p>
      </dsp:txBody>
      <dsp:txXfrm>
        <a:off x="4618981" y="4166717"/>
        <a:ext cx="923254" cy="937651"/>
      </dsp:txXfrm>
    </dsp:sp>
    <dsp:sp modelId="{CC2411CA-F84A-4330-A69C-FD5E2DFC6F1D}">
      <dsp:nvSpPr>
        <dsp:cNvPr id="0" name=""/>
        <dsp:cNvSpPr/>
      </dsp:nvSpPr>
      <dsp:spPr>
        <a:xfrm rot="10800000">
          <a:off x="0" y="0"/>
          <a:ext cx="5544944" cy="3135018"/>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Filter 200 liters of </a:t>
          </a:r>
        </a:p>
        <a:p>
          <a:pPr marL="0" lvl="0" indent="0" algn="ctr" defTabSz="1244600">
            <a:lnSpc>
              <a:spcPct val="90000"/>
            </a:lnSpc>
            <a:spcBef>
              <a:spcPct val="0"/>
            </a:spcBef>
            <a:spcAft>
              <a:spcPct val="35000"/>
            </a:spcAft>
            <a:buNone/>
          </a:pPr>
          <a:r>
            <a:rPr lang="en-US" sz="2800" kern="1200" dirty="0"/>
            <a:t>blood every day </a:t>
          </a:r>
        </a:p>
      </dsp:txBody>
      <dsp:txXfrm rot="10800000">
        <a:off x="0" y="0"/>
        <a:ext cx="5544944" cy="2037041"/>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45" cy="464205"/>
          </a:xfrm>
          <a:prstGeom prst="rect">
            <a:avLst/>
          </a:prstGeom>
        </p:spPr>
        <p:txBody>
          <a:bodyPr vert="horz" lIns="88139" tIns="44070" rIns="88139" bIns="44070" rtlCol="0"/>
          <a:lstStyle>
            <a:lvl1pPr algn="l">
              <a:defRPr sz="1200"/>
            </a:lvl1pPr>
          </a:lstStyle>
          <a:p>
            <a:endParaRPr lang="en-US" dirty="0"/>
          </a:p>
        </p:txBody>
      </p:sp>
      <p:sp>
        <p:nvSpPr>
          <p:cNvPr id="3" name="Date Placeholder 2"/>
          <p:cNvSpPr>
            <a:spLocks noGrp="1"/>
          </p:cNvSpPr>
          <p:nvPr>
            <p:ph type="dt" sz="quarter" idx="1"/>
          </p:nvPr>
        </p:nvSpPr>
        <p:spPr>
          <a:xfrm>
            <a:off x="3970734" y="1"/>
            <a:ext cx="3038145" cy="464205"/>
          </a:xfrm>
          <a:prstGeom prst="rect">
            <a:avLst/>
          </a:prstGeom>
        </p:spPr>
        <p:txBody>
          <a:bodyPr vert="horz" lIns="88139" tIns="44070" rIns="88139" bIns="44070" rtlCol="0"/>
          <a:lstStyle>
            <a:lvl1pPr algn="r">
              <a:defRPr sz="1200"/>
            </a:lvl1pPr>
          </a:lstStyle>
          <a:p>
            <a:fld id="{23962040-7135-4965-9BA3-BE4AE0800736}" type="datetimeFigureOut">
              <a:rPr lang="en-US" smtClean="0"/>
              <a:t>7/14/2023</a:t>
            </a:fld>
            <a:endParaRPr lang="en-US" dirty="0"/>
          </a:p>
        </p:txBody>
      </p:sp>
      <p:sp>
        <p:nvSpPr>
          <p:cNvPr id="4" name="Footer Placeholder 3"/>
          <p:cNvSpPr>
            <a:spLocks noGrp="1"/>
          </p:cNvSpPr>
          <p:nvPr>
            <p:ph type="ftr" sz="quarter" idx="2"/>
          </p:nvPr>
        </p:nvSpPr>
        <p:spPr>
          <a:xfrm>
            <a:off x="0" y="8830659"/>
            <a:ext cx="3038145" cy="464205"/>
          </a:xfrm>
          <a:prstGeom prst="rect">
            <a:avLst/>
          </a:prstGeom>
        </p:spPr>
        <p:txBody>
          <a:bodyPr vert="horz" lIns="88139" tIns="44070" rIns="88139" bIns="4407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734" y="8830659"/>
            <a:ext cx="3038145" cy="464205"/>
          </a:xfrm>
          <a:prstGeom prst="rect">
            <a:avLst/>
          </a:prstGeom>
        </p:spPr>
        <p:txBody>
          <a:bodyPr vert="horz" lIns="88139" tIns="44070" rIns="88139" bIns="44070" rtlCol="0" anchor="b"/>
          <a:lstStyle>
            <a:lvl1pPr algn="r">
              <a:defRPr sz="1200"/>
            </a:lvl1pPr>
          </a:lstStyle>
          <a:p>
            <a:fld id="{C429A9AD-A134-474F-8EF4-A556FB5DA461}" type="slidenum">
              <a:rPr lang="en-US" smtClean="0"/>
              <a:t>‹#›</a:t>
            </a:fld>
            <a:endParaRPr lang="en-US" dirty="0"/>
          </a:p>
        </p:txBody>
      </p:sp>
    </p:spTree>
    <p:extLst>
      <p:ext uri="{BB962C8B-B14F-4D97-AF65-F5344CB8AC3E}">
        <p14:creationId xmlns:p14="http://schemas.microsoft.com/office/powerpoint/2010/main" val="7603953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2" tIns="46586" rIns="93172" bIns="46586" rtlCol="0"/>
          <a:lstStyle>
            <a:lvl1pPr algn="r">
              <a:defRPr sz="1300"/>
            </a:lvl1pPr>
          </a:lstStyle>
          <a:p>
            <a:fld id="{11D63BE2-C09D-4387-9360-1088A8DE65D0}" type="datetimeFigureOut">
              <a:rPr lang="en-US" smtClean="0"/>
              <a:t>7/14/2023</a:t>
            </a:fld>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6" rIns="93172"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300"/>
            </a:lvl1pPr>
          </a:lstStyle>
          <a:p>
            <a:fld id="{EB62705D-9606-478D-BB06-60ADC43677CB}" type="slidenum">
              <a:rPr lang="en-US" smtClean="0"/>
              <a:t>‹#›</a:t>
            </a:fld>
            <a:endParaRPr lang="en-US" dirty="0"/>
          </a:p>
        </p:txBody>
      </p:sp>
    </p:spTree>
    <p:extLst>
      <p:ext uri="{BB962C8B-B14F-4D97-AF65-F5344CB8AC3E}">
        <p14:creationId xmlns:p14="http://schemas.microsoft.com/office/powerpoint/2010/main" val="1324370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MICMT Team:  Must use “Enhancing Team Based Care in the Outpatient Setting” as the overarching title for webinars which are part of this series.  You can determine if the webinar is included in the Enhancing TBC webinar series, by viewing the Events Data in google docs or check with Marie.     </a:t>
            </a:r>
          </a:p>
          <a:p>
            <a:endParaRPr lang="en-US" dirty="0"/>
          </a:p>
          <a:p>
            <a:r>
              <a:rPr lang="en-US" dirty="0"/>
              <a:t>If webinar is </a:t>
            </a:r>
            <a:r>
              <a:rPr lang="en-US" b="1" i="1" u="sng" dirty="0"/>
              <a:t>not included </a:t>
            </a:r>
            <a:r>
              <a:rPr lang="en-US" dirty="0"/>
              <a:t>in Enhancing TBC webinar series …; remove this from the title slide. </a:t>
            </a:r>
          </a:p>
        </p:txBody>
      </p:sp>
      <p:sp>
        <p:nvSpPr>
          <p:cNvPr id="4" name="Slide Number Placeholder 3"/>
          <p:cNvSpPr>
            <a:spLocks noGrp="1"/>
          </p:cNvSpPr>
          <p:nvPr>
            <p:ph type="sldNum" sz="quarter" idx="10"/>
          </p:nvPr>
        </p:nvSpPr>
        <p:spPr/>
        <p:txBody>
          <a:bodyPr/>
          <a:lstStyle/>
          <a:p>
            <a:fld id="{EB62705D-9606-478D-BB06-60ADC43677CB}" type="slidenum">
              <a:rPr lang="en-US" smtClean="0"/>
              <a:t>1</a:t>
            </a:fld>
            <a:endParaRPr lang="en-US" dirty="0"/>
          </a:p>
        </p:txBody>
      </p:sp>
    </p:spTree>
    <p:extLst>
      <p:ext uri="{BB962C8B-B14F-4D97-AF65-F5344CB8AC3E}">
        <p14:creationId xmlns:p14="http://schemas.microsoft.com/office/powerpoint/2010/main" val="3985663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62705D-9606-478D-BB06-60ADC43677CB}" type="slidenum">
              <a:rPr lang="en-US" smtClean="0"/>
              <a:t>24</a:t>
            </a:fld>
            <a:endParaRPr lang="en-US" dirty="0"/>
          </a:p>
        </p:txBody>
      </p:sp>
    </p:spTree>
    <p:extLst>
      <p:ext uri="{BB962C8B-B14F-4D97-AF65-F5344CB8AC3E}">
        <p14:creationId xmlns:p14="http://schemas.microsoft.com/office/powerpoint/2010/main" val="31732048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EC51AF-4D91-42DE-BF09-F2BE0EFCE9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3309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 day, kidneys filter 200 liters of blood.  </a:t>
            </a:r>
          </a:p>
        </p:txBody>
      </p:sp>
      <p:sp>
        <p:nvSpPr>
          <p:cNvPr id="4" name="Slide Number Placeholder 3"/>
          <p:cNvSpPr>
            <a:spLocks noGrp="1"/>
          </p:cNvSpPr>
          <p:nvPr>
            <p:ph type="sldNum" sz="quarter" idx="5"/>
          </p:nvPr>
        </p:nvSpPr>
        <p:spPr/>
        <p:txBody>
          <a:bodyPr/>
          <a:lstStyle/>
          <a:p>
            <a:fld id="{EB62705D-9606-478D-BB06-60ADC43677CB}" type="slidenum">
              <a:rPr lang="en-US" smtClean="0"/>
              <a:t>5</a:t>
            </a:fld>
            <a:endParaRPr lang="en-US" dirty="0"/>
          </a:p>
        </p:txBody>
      </p:sp>
    </p:spTree>
    <p:extLst>
      <p:ext uri="{BB962C8B-B14F-4D97-AF65-F5344CB8AC3E}">
        <p14:creationId xmlns:p14="http://schemas.microsoft.com/office/powerpoint/2010/main" val="2422917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Diabetes and high blood pressure cause 2/3 of the cases of CKD</a:t>
            </a:r>
          </a:p>
          <a:p>
            <a:r>
              <a:rPr lang="en-US" dirty="0"/>
              <a:t>https://www.kidney.org/atoz/content/about-chronic-kidney-disease </a:t>
            </a:r>
          </a:p>
          <a:p>
            <a:endParaRPr lang="en-US" dirty="0"/>
          </a:p>
          <a:p>
            <a:r>
              <a:rPr lang="en-US" dirty="0"/>
              <a:t>https://www.kidney.org/sites/default/files/kidney-numbers-ckd-heatmap.pdf – HEAT MAP </a:t>
            </a:r>
          </a:p>
        </p:txBody>
      </p:sp>
      <p:sp>
        <p:nvSpPr>
          <p:cNvPr id="4" name="Slide Number Placeholder 3"/>
          <p:cNvSpPr>
            <a:spLocks noGrp="1"/>
          </p:cNvSpPr>
          <p:nvPr>
            <p:ph type="sldNum" sz="quarter" idx="5"/>
          </p:nvPr>
        </p:nvSpPr>
        <p:spPr/>
        <p:txBody>
          <a:bodyPr/>
          <a:lstStyle/>
          <a:p>
            <a:fld id="{EB62705D-9606-478D-BB06-60ADC43677CB}" type="slidenum">
              <a:rPr lang="en-US" smtClean="0"/>
              <a:t>6</a:t>
            </a:fld>
            <a:endParaRPr lang="en-US" dirty="0"/>
          </a:p>
        </p:txBody>
      </p:sp>
    </p:spTree>
    <p:extLst>
      <p:ext uri="{BB962C8B-B14F-4D97-AF65-F5344CB8AC3E}">
        <p14:creationId xmlns:p14="http://schemas.microsoft.com/office/powerpoint/2010/main" val="125919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heat map helps with CKD classification and prognosis. </a:t>
            </a:r>
          </a:p>
          <a:p>
            <a:endParaRPr lang="en-US" dirty="0"/>
          </a:p>
          <a:p>
            <a:r>
              <a:rPr lang="en-US" dirty="0"/>
              <a:t>If you do have chronic kidney disease, then your doctor </a:t>
            </a:r>
            <a:r>
              <a:rPr lang="en-US" b="1" dirty="0"/>
              <a:t>can</a:t>
            </a:r>
            <a:r>
              <a:rPr lang="en-US" dirty="0"/>
              <a:t> use the CKD Heat Map to find out your risk for CKD getting worse and your risk for </a:t>
            </a:r>
            <a:r>
              <a:rPr lang="en-US" b="1" dirty="0"/>
              <a:t>kidney </a:t>
            </a:r>
            <a:r>
              <a:rPr lang="en-US" dirty="0"/>
              <a:t>disease. </a:t>
            </a:r>
          </a:p>
          <a:p>
            <a:endParaRPr lang="en-US" dirty="0"/>
          </a:p>
          <a:p>
            <a:r>
              <a:rPr lang="en-US" b="1" dirty="0">
                <a:solidFill>
                  <a:srgbClr val="FF0000"/>
                </a:solidFill>
                <a:highlight>
                  <a:srgbClr val="FFFF00"/>
                </a:highlight>
              </a:rPr>
              <a:t>There are 5 stages of CKD, * early CKD usually consists of the green and yellow areas… Orange and red areas should be individualized ( protein intake may vary due to high albuminuria or lower GFR)</a:t>
            </a:r>
          </a:p>
          <a:p>
            <a:endParaRPr lang="en-US" dirty="0">
              <a:highlight>
                <a:srgbClr val="FFFF00"/>
              </a:highlight>
            </a:endParaRPr>
          </a:p>
          <a:p>
            <a:r>
              <a:rPr lang="en-US" dirty="0"/>
              <a:t>On the left side of the map, your eGFR number matches up with a CKD stage. A higher eGFR number is better because it means you have a lower CKD stage.</a:t>
            </a:r>
          </a:p>
          <a:p>
            <a:endParaRPr lang="en-US" b="1" dirty="0"/>
          </a:p>
          <a:p>
            <a:r>
              <a:rPr lang="en-US" b="1" dirty="0"/>
              <a:t>The top shows the amount of albuminuria present and this is measured by the urine albumin to creatinine ratio (uACR) and the goal is to have &lt; 30 mg/g</a:t>
            </a:r>
          </a:p>
          <a:p>
            <a:endParaRPr lang="en-US" dirty="0"/>
          </a:p>
          <a:p>
            <a:r>
              <a:rPr lang="en-US" dirty="0"/>
              <a:t>A Green box means you do NOT have chronic kidney disease, or that you are at the lowest risk for CKD getting worse. Yellow means increased risk for CKD getting worse. Orange means high risk for CKD getting worse. Red means the highest risk for CKD getting worse. </a:t>
            </a:r>
          </a:p>
          <a:p>
            <a:endParaRPr lang="en-US" dirty="0"/>
          </a:p>
          <a:p>
            <a:r>
              <a:rPr lang="en-US" dirty="0"/>
              <a:t>NKFM describes it best - In the same way that rust is the sign of a damaged fence, albuminuria is the sign of damaged kidneys. We may not be able to remove the rust on the fence that’s already formed, but we can protect the fence so that no more rust will form. By doing so, the fence will still be useful. Likewise, we can stop further damage to the kidneys by protecting them with proper care. By doing so, albuminuria will not get worse or could improve, and the kidneys will still function.</a:t>
            </a:r>
          </a:p>
        </p:txBody>
      </p:sp>
      <p:sp>
        <p:nvSpPr>
          <p:cNvPr id="4" name="Slide Number Placeholder 3"/>
          <p:cNvSpPr>
            <a:spLocks noGrp="1"/>
          </p:cNvSpPr>
          <p:nvPr>
            <p:ph type="sldNum" sz="quarter" idx="5"/>
          </p:nvPr>
        </p:nvSpPr>
        <p:spPr/>
        <p:txBody>
          <a:bodyPr/>
          <a:lstStyle/>
          <a:p>
            <a:fld id="{EB62705D-9606-478D-BB06-60ADC43677CB}" type="slidenum">
              <a:rPr lang="en-US" smtClean="0"/>
              <a:t>7</a:t>
            </a:fld>
            <a:endParaRPr lang="en-US" dirty="0"/>
          </a:p>
        </p:txBody>
      </p:sp>
    </p:spTree>
    <p:extLst>
      <p:ext uri="{BB962C8B-B14F-4D97-AF65-F5344CB8AC3E}">
        <p14:creationId xmlns:p14="http://schemas.microsoft.com/office/powerpoint/2010/main" val="1128705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222222"/>
                </a:solidFill>
                <a:latin typeface="Open Sans" panose="020B0606030504020204" pitchFamily="34" charset="0"/>
              </a:rPr>
              <a:t>Nearly 3 decades of studies have shaped the </a:t>
            </a:r>
            <a:r>
              <a:rPr lang="en-US" b="0" i="0" dirty="0">
                <a:solidFill>
                  <a:srgbClr val="222222"/>
                </a:solidFill>
                <a:effectLst/>
                <a:latin typeface="Open Sans" panose="020B0606030504020204" pitchFamily="34" charset="0"/>
              </a:rPr>
              <a:t>NHLBI’s DASH eating plan recommendations, which include following a DASH diet with reduced sodium intake for the greatest effect on lowering blood pressure.</a:t>
            </a:r>
          </a:p>
          <a:p>
            <a:endParaRPr lang="en-US" dirty="0"/>
          </a:p>
        </p:txBody>
      </p:sp>
      <p:sp>
        <p:nvSpPr>
          <p:cNvPr id="4" name="Slide Number Placeholder 3"/>
          <p:cNvSpPr>
            <a:spLocks noGrp="1"/>
          </p:cNvSpPr>
          <p:nvPr>
            <p:ph type="sldNum" sz="quarter" idx="5"/>
          </p:nvPr>
        </p:nvSpPr>
        <p:spPr/>
        <p:txBody>
          <a:bodyPr/>
          <a:lstStyle/>
          <a:p>
            <a:fld id="{EB62705D-9606-478D-BB06-60ADC43677CB}" type="slidenum">
              <a:rPr lang="en-US" smtClean="0"/>
              <a:t>9</a:t>
            </a:fld>
            <a:endParaRPr lang="en-US" dirty="0"/>
          </a:p>
        </p:txBody>
      </p:sp>
    </p:spTree>
    <p:extLst>
      <p:ext uri="{BB962C8B-B14F-4D97-AF65-F5344CB8AC3E}">
        <p14:creationId xmlns:p14="http://schemas.microsoft.com/office/powerpoint/2010/main" val="2150105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Average American consumes 3400mg of sodium according to the Center for Disease Control </a:t>
            </a:r>
          </a:p>
        </p:txBody>
      </p:sp>
      <p:sp>
        <p:nvSpPr>
          <p:cNvPr id="4" name="Slide Number Placeholder 3"/>
          <p:cNvSpPr>
            <a:spLocks noGrp="1"/>
          </p:cNvSpPr>
          <p:nvPr>
            <p:ph type="sldNum" sz="quarter" idx="5"/>
          </p:nvPr>
        </p:nvSpPr>
        <p:spPr/>
        <p:txBody>
          <a:bodyPr/>
          <a:lstStyle/>
          <a:p>
            <a:fld id="{EB62705D-9606-478D-BB06-60ADC43677CB}" type="slidenum">
              <a:rPr lang="en-US" smtClean="0"/>
              <a:t>11</a:t>
            </a:fld>
            <a:endParaRPr lang="en-US" dirty="0"/>
          </a:p>
        </p:txBody>
      </p:sp>
    </p:spTree>
    <p:extLst>
      <p:ext uri="{BB962C8B-B14F-4D97-AF65-F5344CB8AC3E}">
        <p14:creationId xmlns:p14="http://schemas.microsoft.com/office/powerpoint/2010/main" val="30059443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BASIC, GREAT starting point </a:t>
            </a:r>
          </a:p>
        </p:txBody>
      </p:sp>
      <p:sp>
        <p:nvSpPr>
          <p:cNvPr id="4" name="Slide Number Placeholder 3"/>
          <p:cNvSpPr>
            <a:spLocks noGrp="1"/>
          </p:cNvSpPr>
          <p:nvPr>
            <p:ph type="sldNum" sz="quarter" idx="5"/>
          </p:nvPr>
        </p:nvSpPr>
        <p:spPr/>
        <p:txBody>
          <a:bodyPr/>
          <a:lstStyle/>
          <a:p>
            <a:fld id="{EB62705D-9606-478D-BB06-60ADC43677CB}" type="slidenum">
              <a:rPr lang="en-US" smtClean="0"/>
              <a:t>15</a:t>
            </a:fld>
            <a:endParaRPr lang="en-US" dirty="0"/>
          </a:p>
        </p:txBody>
      </p:sp>
    </p:spTree>
    <p:extLst>
      <p:ext uri="{BB962C8B-B14F-4D97-AF65-F5344CB8AC3E}">
        <p14:creationId xmlns:p14="http://schemas.microsoft.com/office/powerpoint/2010/main" val="4816050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the past kidney patients have been told to avoid protein from plants.  New research show that not only is vegetable protein easier for the kidneys to process, but it also slows progression of kidney disease in stages 3 and 4.  As this chart demonstrates plant protein has about the same potassium and phosphorous as the animal protein it replaces</a:t>
            </a:r>
            <a:endParaRPr lang="en-US" dirty="0"/>
          </a:p>
        </p:txBody>
      </p:sp>
      <p:sp>
        <p:nvSpPr>
          <p:cNvPr id="4" name="Slide Number Placeholder 3"/>
          <p:cNvSpPr>
            <a:spLocks noGrp="1"/>
          </p:cNvSpPr>
          <p:nvPr>
            <p:ph type="sldNum" sz="quarter" idx="10"/>
          </p:nvPr>
        </p:nvSpPr>
        <p:spPr/>
        <p:txBody>
          <a:bodyPr/>
          <a:lstStyle/>
          <a:p>
            <a:fld id="{A6F57911-5A5C-4838-A016-AF70711263FF}" type="slidenum">
              <a:rPr lang="en-US" smtClean="0"/>
              <a:t>22</a:t>
            </a:fld>
            <a:endParaRPr lang="en-US" dirty="0"/>
          </a:p>
        </p:txBody>
      </p:sp>
    </p:spTree>
    <p:extLst>
      <p:ext uri="{BB962C8B-B14F-4D97-AF65-F5344CB8AC3E}">
        <p14:creationId xmlns:p14="http://schemas.microsoft.com/office/powerpoint/2010/main" val="16724128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ADVANCED/DETAILED</a:t>
            </a:r>
          </a:p>
        </p:txBody>
      </p:sp>
      <p:sp>
        <p:nvSpPr>
          <p:cNvPr id="4" name="Slide Number Placeholder 3"/>
          <p:cNvSpPr>
            <a:spLocks noGrp="1"/>
          </p:cNvSpPr>
          <p:nvPr>
            <p:ph type="sldNum" sz="quarter" idx="5"/>
          </p:nvPr>
        </p:nvSpPr>
        <p:spPr/>
        <p:txBody>
          <a:bodyPr/>
          <a:lstStyle/>
          <a:p>
            <a:fld id="{EB62705D-9606-478D-BB06-60ADC43677CB}" type="slidenum">
              <a:rPr lang="en-US" smtClean="0"/>
              <a:t>23</a:t>
            </a:fld>
            <a:endParaRPr lang="en-US" dirty="0"/>
          </a:p>
        </p:txBody>
      </p:sp>
    </p:spTree>
    <p:extLst>
      <p:ext uri="{BB962C8B-B14F-4D97-AF65-F5344CB8AC3E}">
        <p14:creationId xmlns:p14="http://schemas.microsoft.com/office/powerpoint/2010/main" val="1129109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5048C35-BA8F-41EC-9771-74DC34AEFCF2}" type="datetime1">
              <a:rPr lang="en-US" smtClean="0"/>
              <a:t>7/14/2023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F6B2E4-F1FF-442F-B1C5-501200C031D5}" type="slidenum">
              <a:rPr lang="en-US" smtClean="0"/>
              <a:t>‹#›</a:t>
            </a:fld>
            <a:endParaRPr lang="en-US" dirty="0"/>
          </a:p>
        </p:txBody>
      </p:sp>
      <p:sp>
        <p:nvSpPr>
          <p:cNvPr id="7" name="Rectangle 6"/>
          <p:cNvSpPr/>
          <p:nvPr userDrawn="1"/>
        </p:nvSpPr>
        <p:spPr>
          <a:xfrm>
            <a:off x="0" y="3718560"/>
            <a:ext cx="9144000" cy="45720"/>
          </a:xfrm>
          <a:prstGeom prst="rect">
            <a:avLst/>
          </a:prstGeom>
          <a:gradFill flip="none" rotWithShape="1">
            <a:gsLst>
              <a:gs pos="50000">
                <a:srgbClr val="7AB800"/>
              </a:gs>
              <a:gs pos="0">
                <a:schemeClr val="bg1"/>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Tree>
    <p:extLst>
      <p:ext uri="{BB962C8B-B14F-4D97-AF65-F5344CB8AC3E}">
        <p14:creationId xmlns:p14="http://schemas.microsoft.com/office/powerpoint/2010/main" val="2234725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C51913-63FF-4167-ABC7-70BC0183F1CF}" type="datetime1">
              <a:rPr lang="en-US" smtClean="0"/>
              <a:t>7/14/2023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F6B2E4-F1FF-442F-B1C5-501200C031D5}" type="slidenum">
              <a:rPr lang="en-US" smtClean="0"/>
              <a:t>‹#›</a:t>
            </a:fld>
            <a:endParaRPr lang="en-US" dirty="0"/>
          </a:p>
        </p:txBody>
      </p:sp>
    </p:spTree>
    <p:extLst>
      <p:ext uri="{BB962C8B-B14F-4D97-AF65-F5344CB8AC3E}">
        <p14:creationId xmlns:p14="http://schemas.microsoft.com/office/powerpoint/2010/main" val="226451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746DFF-C2E9-409D-AFC1-2D8B81F45637}" type="datetime1">
              <a:rPr lang="en-US" smtClean="0"/>
              <a:t>7/14/2023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F6B2E4-F1FF-442F-B1C5-501200C031D5}" type="slidenum">
              <a:rPr lang="en-US" smtClean="0"/>
              <a:t>‹#›</a:t>
            </a:fld>
            <a:endParaRPr lang="en-US" dirty="0"/>
          </a:p>
        </p:txBody>
      </p:sp>
    </p:spTree>
    <p:extLst>
      <p:ext uri="{BB962C8B-B14F-4D97-AF65-F5344CB8AC3E}">
        <p14:creationId xmlns:p14="http://schemas.microsoft.com/office/powerpoint/2010/main" val="5427676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3A36B-7DF2-D84A-A26E-F996EC5B1D6F}"/>
              </a:ext>
            </a:extLst>
          </p:cNvPr>
          <p:cNvSpPr>
            <a:spLocks noGrp="1"/>
          </p:cNvSpPr>
          <p:nvPr>
            <p:ph type="title" hasCustomPrompt="1"/>
          </p:nvPr>
        </p:nvSpPr>
        <p:spPr>
          <a:xfrm>
            <a:off x="628650" y="2582266"/>
            <a:ext cx="5414704" cy="2188521"/>
          </a:xfrm>
          <a:prstGeom prst="rect">
            <a:avLst/>
          </a:prstGeom>
        </p:spPr>
        <p:txBody>
          <a:bodyPr lIns="0" anchor="b" anchorCtr="0"/>
          <a:lstStyle>
            <a:lvl1pPr>
              <a:defRPr sz="3600" b="1"/>
            </a:lvl1pPr>
          </a:lstStyle>
          <a:p>
            <a:r>
              <a:rPr lang="en-US" dirty="0"/>
              <a:t>Click to edit presentation title</a:t>
            </a:r>
          </a:p>
        </p:txBody>
      </p:sp>
      <p:sp>
        <p:nvSpPr>
          <p:cNvPr id="4" name="Text Placeholder 3">
            <a:extLst>
              <a:ext uri="{FF2B5EF4-FFF2-40B4-BE49-F238E27FC236}">
                <a16:creationId xmlns:a16="http://schemas.microsoft.com/office/drawing/2014/main" id="{77B0743D-7879-DC47-A161-2022DD086515}"/>
              </a:ext>
            </a:extLst>
          </p:cNvPr>
          <p:cNvSpPr>
            <a:spLocks noGrp="1"/>
          </p:cNvSpPr>
          <p:nvPr>
            <p:ph type="body" sz="quarter" idx="10" hasCustomPrompt="1"/>
          </p:nvPr>
        </p:nvSpPr>
        <p:spPr>
          <a:xfrm>
            <a:off x="628650" y="4890055"/>
            <a:ext cx="5414704" cy="627062"/>
          </a:xfrm>
          <a:prstGeom prst="rect">
            <a:avLst/>
          </a:prstGeom>
        </p:spPr>
        <p:txBody>
          <a:bodyPr lIns="0"/>
          <a:lstStyle>
            <a:lvl1pPr marL="0" indent="0">
              <a:buNone/>
              <a:defRPr sz="18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DATE</a:t>
            </a:r>
          </a:p>
        </p:txBody>
      </p:sp>
    </p:spTree>
    <p:extLst>
      <p:ext uri="{BB962C8B-B14F-4D97-AF65-F5344CB8AC3E}">
        <p14:creationId xmlns:p14="http://schemas.microsoft.com/office/powerpoint/2010/main" val="34455723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7FE55-B2A1-B84C-AB9D-D69DC87FC2EF}"/>
              </a:ext>
            </a:extLst>
          </p:cNvPr>
          <p:cNvSpPr>
            <a:spLocks noGrp="1"/>
          </p:cNvSpPr>
          <p:nvPr>
            <p:ph type="ctrTitle"/>
          </p:nvPr>
        </p:nvSpPr>
        <p:spPr>
          <a:xfrm>
            <a:off x="1143000" y="665163"/>
            <a:ext cx="6858000" cy="2387600"/>
          </a:xfrm>
          <a:prstGeom prst="rect">
            <a:avLst/>
          </a:prstGeom>
        </p:spPr>
        <p:txBody>
          <a:bodyPr anchor="b"/>
          <a:lstStyle>
            <a:lvl1pPr algn="ctr">
              <a:defRPr sz="3600" b="1">
                <a:solidFill>
                  <a:schemeClr val="accent2"/>
                </a:solidFill>
              </a:defRPr>
            </a:lvl1pPr>
          </a:lstStyle>
          <a:p>
            <a:r>
              <a:rPr lang="en-US" dirty="0"/>
              <a:t>Click to edit Master title style</a:t>
            </a:r>
          </a:p>
        </p:txBody>
      </p:sp>
      <p:sp>
        <p:nvSpPr>
          <p:cNvPr id="3" name="Subtitle 2">
            <a:extLst>
              <a:ext uri="{FF2B5EF4-FFF2-40B4-BE49-F238E27FC236}">
                <a16:creationId xmlns:a16="http://schemas.microsoft.com/office/drawing/2014/main" id="{FC7C0A35-DEFF-1741-A836-2436456A8211}"/>
              </a:ext>
            </a:extLst>
          </p:cNvPr>
          <p:cNvSpPr>
            <a:spLocks noGrp="1"/>
          </p:cNvSpPr>
          <p:nvPr>
            <p:ph type="subTitle" idx="1" hasCustomPrompt="1"/>
          </p:nvPr>
        </p:nvSpPr>
        <p:spPr>
          <a:xfrm>
            <a:off x="1143000" y="31448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Slide Number Placeholder 1">
            <a:extLst>
              <a:ext uri="{FF2B5EF4-FFF2-40B4-BE49-F238E27FC236}">
                <a16:creationId xmlns:a16="http://schemas.microsoft.com/office/drawing/2014/main" id="{897FEF5E-54D5-B043-B662-77D15D51C302}"/>
              </a:ext>
            </a:extLst>
          </p:cNvPr>
          <p:cNvSpPr txBox="1">
            <a:spLocks/>
          </p:cNvSpPr>
          <p:nvPr userDrawn="1"/>
        </p:nvSpPr>
        <p:spPr>
          <a:xfrm>
            <a:off x="224624" y="5944844"/>
            <a:ext cx="382693" cy="365125"/>
          </a:xfrm>
          <a:prstGeom prst="rect">
            <a:avLst/>
          </a:prstGeom>
        </p:spPr>
        <p:txBody>
          <a:bodyPr vert="horz" lIns="0" tIns="45720" rIns="0" bIns="45720" rtlCol="0" anchor="ctr"/>
          <a:lstStyle>
            <a:defPPr>
              <a:defRPr lang="en-US"/>
            </a:defPPr>
            <a:lvl1pPr marL="0" algn="ctr" defTabSz="457200" rtl="0" eaLnBrk="1" latinLnBrk="0" hangingPunct="1">
              <a:defRPr sz="9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DEE2E87-D6C2-FE49-99B2-4600C721DDD0}" type="slidenum">
              <a:rPr lang="en-US" sz="1000" b="0" smtClean="0"/>
              <a:pPr/>
              <a:t>‹#›</a:t>
            </a:fld>
            <a:endParaRPr lang="en-US" sz="1000" b="0" dirty="0"/>
          </a:p>
        </p:txBody>
      </p:sp>
    </p:spTree>
    <p:extLst>
      <p:ext uri="{BB962C8B-B14F-4D97-AF65-F5344CB8AC3E}">
        <p14:creationId xmlns:p14="http://schemas.microsoft.com/office/powerpoint/2010/main" val="19030859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4A777-1509-464E-9C89-29C03FCBF171}"/>
              </a:ext>
            </a:extLst>
          </p:cNvPr>
          <p:cNvSpPr>
            <a:spLocks noGrp="1"/>
          </p:cNvSpPr>
          <p:nvPr>
            <p:ph type="title"/>
          </p:nvPr>
        </p:nvSpPr>
        <p:spPr>
          <a:xfrm>
            <a:off x="628650" y="365125"/>
            <a:ext cx="7886700" cy="1325563"/>
          </a:xfrm>
          <a:prstGeom prst="rect">
            <a:avLst/>
          </a:prstGeom>
        </p:spPr>
        <p:txBody>
          <a:bodyPr/>
          <a:lstStyle>
            <a:lvl1pPr>
              <a:defRPr sz="3600" b="1">
                <a:solidFill>
                  <a:schemeClr val="accent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F5804FFF-12B2-6D4A-8BE2-1D7AB894BDFF}"/>
              </a:ext>
            </a:extLst>
          </p:cNvPr>
          <p:cNvSpPr>
            <a:spLocks noGrp="1"/>
          </p:cNvSpPr>
          <p:nvPr>
            <p:ph idx="1"/>
          </p:nvPr>
        </p:nvSpPr>
        <p:spPr>
          <a:xfrm>
            <a:off x="628650" y="1825625"/>
            <a:ext cx="7886700" cy="378998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1">
            <a:extLst>
              <a:ext uri="{FF2B5EF4-FFF2-40B4-BE49-F238E27FC236}">
                <a16:creationId xmlns:a16="http://schemas.microsoft.com/office/drawing/2014/main" id="{DB46E837-332E-D948-BC23-F25872F9F6A4}"/>
              </a:ext>
            </a:extLst>
          </p:cNvPr>
          <p:cNvSpPr txBox="1">
            <a:spLocks/>
          </p:cNvSpPr>
          <p:nvPr userDrawn="1"/>
        </p:nvSpPr>
        <p:spPr>
          <a:xfrm>
            <a:off x="224624" y="5944844"/>
            <a:ext cx="382693" cy="365125"/>
          </a:xfrm>
          <a:prstGeom prst="rect">
            <a:avLst/>
          </a:prstGeom>
        </p:spPr>
        <p:txBody>
          <a:bodyPr vert="horz" lIns="0" tIns="45720" rIns="0" bIns="45720" rtlCol="0" anchor="ctr"/>
          <a:lstStyle>
            <a:defPPr>
              <a:defRPr lang="en-US"/>
            </a:defPPr>
            <a:lvl1pPr marL="0" algn="ctr" defTabSz="457200" rtl="0" eaLnBrk="1" latinLnBrk="0" hangingPunct="1">
              <a:defRPr sz="9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DEE2E87-D6C2-FE49-99B2-4600C721DDD0}" type="slidenum">
              <a:rPr lang="en-US" sz="1000" b="0" smtClean="0"/>
              <a:pPr/>
              <a:t>‹#›</a:t>
            </a:fld>
            <a:endParaRPr lang="en-US" sz="1000" b="0" dirty="0"/>
          </a:p>
        </p:txBody>
      </p:sp>
    </p:spTree>
    <p:extLst>
      <p:ext uri="{BB962C8B-B14F-4D97-AF65-F5344CB8AC3E}">
        <p14:creationId xmlns:p14="http://schemas.microsoft.com/office/powerpoint/2010/main" val="12403787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9487A459-CEDC-8540-BB7B-719F2774096B}"/>
              </a:ext>
            </a:extLst>
          </p:cNvPr>
          <p:cNvSpPr txBox="1">
            <a:spLocks/>
          </p:cNvSpPr>
          <p:nvPr userDrawn="1"/>
        </p:nvSpPr>
        <p:spPr>
          <a:xfrm>
            <a:off x="224624" y="5944844"/>
            <a:ext cx="382693" cy="365125"/>
          </a:xfrm>
          <a:prstGeom prst="rect">
            <a:avLst/>
          </a:prstGeom>
        </p:spPr>
        <p:txBody>
          <a:bodyPr vert="horz" lIns="0" tIns="45720" rIns="0" bIns="45720" rtlCol="0" anchor="ctr"/>
          <a:lstStyle>
            <a:defPPr>
              <a:defRPr lang="en-US"/>
            </a:defPPr>
            <a:lvl1pPr marL="0" algn="ctr" defTabSz="457200" rtl="0" eaLnBrk="1" latinLnBrk="0" hangingPunct="1">
              <a:defRPr sz="9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DEE2E87-D6C2-FE49-99B2-4600C721DDD0}" type="slidenum">
              <a:rPr lang="en-US" sz="1000" b="0" smtClean="0"/>
              <a:pPr/>
              <a:t>‹#›</a:t>
            </a:fld>
            <a:endParaRPr lang="en-US" sz="1000" b="0" dirty="0"/>
          </a:p>
        </p:txBody>
      </p:sp>
    </p:spTree>
    <p:extLst>
      <p:ext uri="{BB962C8B-B14F-4D97-AF65-F5344CB8AC3E}">
        <p14:creationId xmlns:p14="http://schemas.microsoft.com/office/powerpoint/2010/main" val="36783756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7506B-5609-5446-8034-2A7E44AB0A8D}"/>
              </a:ext>
            </a:extLst>
          </p:cNvPr>
          <p:cNvSpPr>
            <a:spLocks noGrp="1"/>
          </p:cNvSpPr>
          <p:nvPr>
            <p:ph type="title"/>
          </p:nvPr>
        </p:nvSpPr>
        <p:spPr>
          <a:xfrm>
            <a:off x="628650" y="365125"/>
            <a:ext cx="7886700" cy="1325563"/>
          </a:xfrm>
          <a:prstGeom prst="rect">
            <a:avLst/>
          </a:prstGeom>
        </p:spPr>
        <p:txBody>
          <a:bodyPr/>
          <a:lstStyle>
            <a:lvl1pPr>
              <a:defRPr sz="3600" b="1">
                <a:solidFill>
                  <a:schemeClr val="accent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5E898A1A-65C0-B243-9434-7CBC3B3467E8}"/>
              </a:ext>
            </a:extLst>
          </p:cNvPr>
          <p:cNvSpPr>
            <a:spLocks noGrp="1"/>
          </p:cNvSpPr>
          <p:nvPr>
            <p:ph sz="half" idx="1"/>
          </p:nvPr>
        </p:nvSpPr>
        <p:spPr>
          <a:xfrm>
            <a:off x="628650" y="1825625"/>
            <a:ext cx="3867150" cy="380986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5574FB8A-AB2D-F841-A670-D00BA574DF37}"/>
              </a:ext>
            </a:extLst>
          </p:cNvPr>
          <p:cNvSpPr>
            <a:spLocks noGrp="1"/>
          </p:cNvSpPr>
          <p:nvPr>
            <p:ph sz="half" idx="2"/>
          </p:nvPr>
        </p:nvSpPr>
        <p:spPr>
          <a:xfrm>
            <a:off x="4648200" y="1825625"/>
            <a:ext cx="3867150" cy="380986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1">
            <a:extLst>
              <a:ext uri="{FF2B5EF4-FFF2-40B4-BE49-F238E27FC236}">
                <a16:creationId xmlns:a16="http://schemas.microsoft.com/office/drawing/2014/main" id="{5C128BDE-112F-2E44-AD41-606DB691145E}"/>
              </a:ext>
            </a:extLst>
          </p:cNvPr>
          <p:cNvSpPr txBox="1">
            <a:spLocks/>
          </p:cNvSpPr>
          <p:nvPr userDrawn="1"/>
        </p:nvSpPr>
        <p:spPr>
          <a:xfrm>
            <a:off x="224624" y="5944844"/>
            <a:ext cx="382693" cy="365125"/>
          </a:xfrm>
          <a:prstGeom prst="rect">
            <a:avLst/>
          </a:prstGeom>
        </p:spPr>
        <p:txBody>
          <a:bodyPr vert="horz" lIns="0" tIns="45720" rIns="0" bIns="45720" rtlCol="0" anchor="ctr"/>
          <a:lstStyle>
            <a:defPPr>
              <a:defRPr lang="en-US"/>
            </a:defPPr>
            <a:lvl1pPr marL="0" algn="ctr" defTabSz="457200" rtl="0" eaLnBrk="1" latinLnBrk="0" hangingPunct="1">
              <a:defRPr sz="9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DEE2E87-D6C2-FE49-99B2-4600C721DDD0}" type="slidenum">
              <a:rPr lang="en-US" sz="1000" b="0" smtClean="0"/>
              <a:pPr/>
              <a:t>‹#›</a:t>
            </a:fld>
            <a:endParaRPr lang="en-US" sz="1000" b="0" dirty="0"/>
          </a:p>
        </p:txBody>
      </p:sp>
    </p:spTree>
    <p:extLst>
      <p:ext uri="{BB962C8B-B14F-4D97-AF65-F5344CB8AC3E}">
        <p14:creationId xmlns:p14="http://schemas.microsoft.com/office/powerpoint/2010/main" val="36782417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85E45-92B1-CC4F-BE3B-D6370073A9A0}"/>
              </a:ext>
            </a:extLst>
          </p:cNvPr>
          <p:cNvSpPr>
            <a:spLocks noGrp="1"/>
          </p:cNvSpPr>
          <p:nvPr>
            <p:ph type="title"/>
          </p:nvPr>
        </p:nvSpPr>
        <p:spPr>
          <a:xfrm>
            <a:off x="630238" y="365125"/>
            <a:ext cx="7886700" cy="1325563"/>
          </a:xfrm>
          <a:prstGeom prst="rect">
            <a:avLst/>
          </a:prstGeom>
        </p:spPr>
        <p:txBody>
          <a:bodyPr/>
          <a:lstStyle>
            <a:lvl1pPr>
              <a:defRPr sz="3600" b="1">
                <a:solidFill>
                  <a:schemeClr val="accent2"/>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5961F8A1-C0D5-C549-B748-D8F989A84DD6}"/>
              </a:ext>
            </a:extLst>
          </p:cNvPr>
          <p:cNvSpPr>
            <a:spLocks noGrp="1"/>
          </p:cNvSpPr>
          <p:nvPr>
            <p:ph type="body" idx="1"/>
          </p:nvPr>
        </p:nvSpPr>
        <p:spPr>
          <a:xfrm>
            <a:off x="630238" y="1681163"/>
            <a:ext cx="3868737" cy="823912"/>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C0B63F5-0D6D-E64C-B7CA-E2BA90EDD271}"/>
              </a:ext>
            </a:extLst>
          </p:cNvPr>
          <p:cNvSpPr>
            <a:spLocks noGrp="1"/>
          </p:cNvSpPr>
          <p:nvPr>
            <p:ph sz="half" idx="2"/>
          </p:nvPr>
        </p:nvSpPr>
        <p:spPr>
          <a:xfrm>
            <a:off x="630238" y="2505075"/>
            <a:ext cx="3868737" cy="315029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DC6B474-27B8-EE49-AFCD-F234AF2D5279}"/>
              </a:ext>
            </a:extLst>
          </p:cNvPr>
          <p:cNvSpPr>
            <a:spLocks noGrp="1"/>
          </p:cNvSpPr>
          <p:nvPr>
            <p:ph type="body" sz="quarter" idx="3"/>
          </p:nvPr>
        </p:nvSpPr>
        <p:spPr>
          <a:xfrm>
            <a:off x="4629150" y="1681163"/>
            <a:ext cx="3887788" cy="823912"/>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2DB0A8E9-11FE-684B-B09B-FC9BB14B54C2}"/>
              </a:ext>
            </a:extLst>
          </p:cNvPr>
          <p:cNvSpPr>
            <a:spLocks noGrp="1"/>
          </p:cNvSpPr>
          <p:nvPr>
            <p:ph sz="quarter" idx="4"/>
          </p:nvPr>
        </p:nvSpPr>
        <p:spPr>
          <a:xfrm>
            <a:off x="4629150" y="2505075"/>
            <a:ext cx="3887788" cy="315029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1">
            <a:extLst>
              <a:ext uri="{FF2B5EF4-FFF2-40B4-BE49-F238E27FC236}">
                <a16:creationId xmlns:a16="http://schemas.microsoft.com/office/drawing/2014/main" id="{D2067E34-F653-C74E-98D7-5649BAD2867F}"/>
              </a:ext>
            </a:extLst>
          </p:cNvPr>
          <p:cNvSpPr txBox="1">
            <a:spLocks/>
          </p:cNvSpPr>
          <p:nvPr userDrawn="1"/>
        </p:nvSpPr>
        <p:spPr>
          <a:xfrm>
            <a:off x="224624" y="5944844"/>
            <a:ext cx="382693" cy="365125"/>
          </a:xfrm>
          <a:prstGeom prst="rect">
            <a:avLst/>
          </a:prstGeom>
        </p:spPr>
        <p:txBody>
          <a:bodyPr vert="horz" lIns="0" tIns="45720" rIns="0" bIns="45720" rtlCol="0" anchor="ctr"/>
          <a:lstStyle>
            <a:defPPr>
              <a:defRPr lang="en-US"/>
            </a:defPPr>
            <a:lvl1pPr marL="0" algn="ctr" defTabSz="457200" rtl="0" eaLnBrk="1" latinLnBrk="0" hangingPunct="1">
              <a:defRPr sz="9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DEE2E87-D6C2-FE49-99B2-4600C721DDD0}" type="slidenum">
              <a:rPr lang="en-US" sz="1000" b="0" smtClean="0"/>
              <a:pPr/>
              <a:t>‹#›</a:t>
            </a:fld>
            <a:endParaRPr lang="en-US" sz="1000" b="0" dirty="0"/>
          </a:p>
        </p:txBody>
      </p:sp>
    </p:spTree>
    <p:extLst>
      <p:ext uri="{BB962C8B-B14F-4D97-AF65-F5344CB8AC3E}">
        <p14:creationId xmlns:p14="http://schemas.microsoft.com/office/powerpoint/2010/main" val="34400765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EF9B5-655A-2345-9F7A-CC315175F163}"/>
              </a:ext>
            </a:extLst>
          </p:cNvPr>
          <p:cNvSpPr>
            <a:spLocks noGrp="1"/>
          </p:cNvSpPr>
          <p:nvPr>
            <p:ph type="title"/>
          </p:nvPr>
        </p:nvSpPr>
        <p:spPr>
          <a:xfrm>
            <a:off x="630238" y="457200"/>
            <a:ext cx="2949575" cy="1600200"/>
          </a:xfrm>
          <a:prstGeom prst="rect">
            <a:avLst/>
          </a:prstGeom>
        </p:spPr>
        <p:txBody>
          <a:bodyPr anchor="b"/>
          <a:lstStyle>
            <a:lvl1pPr>
              <a:defRPr sz="3200" b="1">
                <a:solidFill>
                  <a:schemeClr val="accent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31ECD287-3539-064F-8690-7E0870437D4D}"/>
              </a:ext>
            </a:extLst>
          </p:cNvPr>
          <p:cNvSpPr>
            <a:spLocks noGrp="1"/>
          </p:cNvSpPr>
          <p:nvPr>
            <p:ph idx="1"/>
          </p:nvPr>
        </p:nvSpPr>
        <p:spPr>
          <a:xfrm>
            <a:off x="3887788" y="987425"/>
            <a:ext cx="4629150" cy="460830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114565AA-5611-2344-9527-7EF04B6C88ED}"/>
              </a:ext>
            </a:extLst>
          </p:cNvPr>
          <p:cNvSpPr>
            <a:spLocks noGrp="1"/>
          </p:cNvSpPr>
          <p:nvPr>
            <p:ph type="body" sz="half" idx="2"/>
          </p:nvPr>
        </p:nvSpPr>
        <p:spPr>
          <a:xfrm>
            <a:off x="630238" y="2057400"/>
            <a:ext cx="2949575" cy="353833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Slide Number Placeholder 1">
            <a:extLst>
              <a:ext uri="{FF2B5EF4-FFF2-40B4-BE49-F238E27FC236}">
                <a16:creationId xmlns:a16="http://schemas.microsoft.com/office/drawing/2014/main" id="{ABEDB398-4403-4E46-9006-B556DE0500CA}"/>
              </a:ext>
            </a:extLst>
          </p:cNvPr>
          <p:cNvSpPr txBox="1">
            <a:spLocks/>
          </p:cNvSpPr>
          <p:nvPr userDrawn="1"/>
        </p:nvSpPr>
        <p:spPr>
          <a:xfrm>
            <a:off x="224624" y="5944844"/>
            <a:ext cx="382693" cy="365125"/>
          </a:xfrm>
          <a:prstGeom prst="rect">
            <a:avLst/>
          </a:prstGeom>
        </p:spPr>
        <p:txBody>
          <a:bodyPr vert="horz" lIns="0" tIns="45720" rIns="0" bIns="45720" rtlCol="0" anchor="ctr"/>
          <a:lstStyle>
            <a:defPPr>
              <a:defRPr lang="en-US"/>
            </a:defPPr>
            <a:lvl1pPr marL="0" algn="ctr" defTabSz="457200" rtl="0" eaLnBrk="1" latinLnBrk="0" hangingPunct="1">
              <a:defRPr sz="9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DEE2E87-D6C2-FE49-99B2-4600C721DDD0}" type="slidenum">
              <a:rPr lang="en-US" sz="1000" b="0" smtClean="0"/>
              <a:pPr/>
              <a:t>‹#›</a:t>
            </a:fld>
            <a:endParaRPr lang="en-US" sz="1000" b="0" dirty="0"/>
          </a:p>
        </p:txBody>
      </p:sp>
    </p:spTree>
    <p:extLst>
      <p:ext uri="{BB962C8B-B14F-4D97-AF65-F5344CB8AC3E}">
        <p14:creationId xmlns:p14="http://schemas.microsoft.com/office/powerpoint/2010/main" val="14416213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E0DDD-6345-B447-9919-E47FD356CEC3}"/>
              </a:ext>
            </a:extLst>
          </p:cNvPr>
          <p:cNvSpPr>
            <a:spLocks noGrp="1"/>
          </p:cNvSpPr>
          <p:nvPr>
            <p:ph type="title"/>
          </p:nvPr>
        </p:nvSpPr>
        <p:spPr>
          <a:xfrm>
            <a:off x="630238" y="457200"/>
            <a:ext cx="2949575" cy="1600200"/>
          </a:xfrm>
          <a:prstGeom prst="rect">
            <a:avLst/>
          </a:prstGeom>
        </p:spPr>
        <p:txBody>
          <a:bodyPr anchor="b"/>
          <a:lstStyle>
            <a:lvl1pPr>
              <a:defRPr sz="3200" b="1">
                <a:solidFill>
                  <a:schemeClr val="accent2"/>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C2B288F0-04DB-0643-9E3D-B1C8A23096B5}"/>
              </a:ext>
            </a:extLst>
          </p:cNvPr>
          <p:cNvSpPr>
            <a:spLocks noGrp="1"/>
          </p:cNvSpPr>
          <p:nvPr>
            <p:ph type="pic" idx="1"/>
          </p:nvPr>
        </p:nvSpPr>
        <p:spPr>
          <a:xfrm>
            <a:off x="3887788" y="987425"/>
            <a:ext cx="4629150" cy="461824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BBF47BEF-CB33-C74B-8C93-AD57C1ABA7F0}"/>
              </a:ext>
            </a:extLst>
          </p:cNvPr>
          <p:cNvSpPr>
            <a:spLocks noGrp="1"/>
          </p:cNvSpPr>
          <p:nvPr>
            <p:ph type="body" sz="half" idx="2"/>
          </p:nvPr>
        </p:nvSpPr>
        <p:spPr>
          <a:xfrm>
            <a:off x="630238" y="2057400"/>
            <a:ext cx="2949575" cy="354827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Slide Number Placeholder 1">
            <a:extLst>
              <a:ext uri="{FF2B5EF4-FFF2-40B4-BE49-F238E27FC236}">
                <a16:creationId xmlns:a16="http://schemas.microsoft.com/office/drawing/2014/main" id="{6B0AF051-C74C-1F47-91EE-B7B74612CC2E}"/>
              </a:ext>
            </a:extLst>
          </p:cNvPr>
          <p:cNvSpPr txBox="1">
            <a:spLocks/>
          </p:cNvSpPr>
          <p:nvPr userDrawn="1"/>
        </p:nvSpPr>
        <p:spPr>
          <a:xfrm>
            <a:off x="224624" y="5944844"/>
            <a:ext cx="382693" cy="365125"/>
          </a:xfrm>
          <a:prstGeom prst="rect">
            <a:avLst/>
          </a:prstGeom>
        </p:spPr>
        <p:txBody>
          <a:bodyPr vert="horz" lIns="0" tIns="45720" rIns="0" bIns="45720" rtlCol="0" anchor="ctr"/>
          <a:lstStyle>
            <a:defPPr>
              <a:defRPr lang="en-US"/>
            </a:defPPr>
            <a:lvl1pPr marL="0" algn="ctr" defTabSz="457200" rtl="0" eaLnBrk="1" latinLnBrk="0" hangingPunct="1">
              <a:defRPr sz="9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DEE2E87-D6C2-FE49-99B2-4600C721DDD0}" type="slidenum">
              <a:rPr lang="en-US" sz="1000" b="0" smtClean="0"/>
              <a:pPr/>
              <a:t>‹#›</a:t>
            </a:fld>
            <a:endParaRPr lang="en-US" sz="1000" b="0" dirty="0"/>
          </a:p>
        </p:txBody>
      </p:sp>
    </p:spTree>
    <p:extLst>
      <p:ext uri="{BB962C8B-B14F-4D97-AF65-F5344CB8AC3E}">
        <p14:creationId xmlns:p14="http://schemas.microsoft.com/office/powerpoint/2010/main" val="4066095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76D436-5EC7-4C4E-A6F2-DB29CD94B0B0}" type="datetime1">
              <a:rPr lang="en-US" smtClean="0"/>
              <a:t>7/14/2023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F6B2E4-F1FF-442F-B1C5-501200C031D5}" type="slidenum">
              <a:rPr lang="en-US" smtClean="0"/>
              <a:t>‹#›</a:t>
            </a:fld>
            <a:endParaRPr lang="en-US" dirty="0"/>
          </a:p>
        </p:txBody>
      </p:sp>
    </p:spTree>
    <p:extLst>
      <p:ext uri="{BB962C8B-B14F-4D97-AF65-F5344CB8AC3E}">
        <p14:creationId xmlns:p14="http://schemas.microsoft.com/office/powerpoint/2010/main" val="26454833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7FE55-B2A1-B84C-AB9D-D69DC87FC2EF}"/>
              </a:ext>
            </a:extLst>
          </p:cNvPr>
          <p:cNvSpPr>
            <a:spLocks noGrp="1"/>
          </p:cNvSpPr>
          <p:nvPr>
            <p:ph type="ctrTitle" hasCustomPrompt="1"/>
          </p:nvPr>
        </p:nvSpPr>
        <p:spPr>
          <a:xfrm>
            <a:off x="1143000" y="2256186"/>
            <a:ext cx="6858000" cy="1591710"/>
          </a:xfrm>
          <a:prstGeom prst="rect">
            <a:avLst/>
          </a:prstGeom>
        </p:spPr>
        <p:txBody>
          <a:bodyPr anchor="b"/>
          <a:lstStyle>
            <a:lvl1pPr algn="ctr">
              <a:defRPr sz="3600" b="1">
                <a:solidFill>
                  <a:schemeClr val="accent2"/>
                </a:solidFill>
              </a:defRPr>
            </a:lvl1pPr>
          </a:lstStyle>
          <a:p>
            <a:r>
              <a:rPr lang="en-US" dirty="0"/>
              <a:t>Click to edit section title</a:t>
            </a:r>
          </a:p>
        </p:txBody>
      </p:sp>
      <p:sp>
        <p:nvSpPr>
          <p:cNvPr id="3" name="Subtitle 2">
            <a:extLst>
              <a:ext uri="{FF2B5EF4-FFF2-40B4-BE49-F238E27FC236}">
                <a16:creationId xmlns:a16="http://schemas.microsoft.com/office/drawing/2014/main" id="{FC7C0A35-DEFF-1741-A836-2436456A8211}"/>
              </a:ext>
            </a:extLst>
          </p:cNvPr>
          <p:cNvSpPr>
            <a:spLocks noGrp="1"/>
          </p:cNvSpPr>
          <p:nvPr>
            <p:ph type="subTitle" idx="1" hasCustomPrompt="1"/>
          </p:nvPr>
        </p:nvSpPr>
        <p:spPr>
          <a:xfrm>
            <a:off x="1143000" y="3939972"/>
            <a:ext cx="6858000" cy="1367528"/>
          </a:xfrm>
          <a:prstGeom prst="rect">
            <a:avLst/>
          </a:prstGeo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SECTION SUBTITLE</a:t>
            </a:r>
          </a:p>
        </p:txBody>
      </p:sp>
    </p:spTree>
    <p:extLst>
      <p:ext uri="{BB962C8B-B14F-4D97-AF65-F5344CB8AC3E}">
        <p14:creationId xmlns:p14="http://schemas.microsoft.com/office/powerpoint/2010/main" val="1064235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50BFC3-62CD-4EAF-A7F5-514FDAC575AC}" type="datetime1">
              <a:rPr lang="en-US" smtClean="0"/>
              <a:t>7/14/2023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F6B2E4-F1FF-442F-B1C5-501200C031D5}" type="slidenum">
              <a:rPr lang="en-US" smtClean="0"/>
              <a:t>‹#›</a:t>
            </a:fld>
            <a:endParaRPr lang="en-US" dirty="0"/>
          </a:p>
        </p:txBody>
      </p:sp>
    </p:spTree>
    <p:extLst>
      <p:ext uri="{BB962C8B-B14F-4D97-AF65-F5344CB8AC3E}">
        <p14:creationId xmlns:p14="http://schemas.microsoft.com/office/powerpoint/2010/main" val="2434520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3AD25E-EAE0-4A9C-9CE0-F553D256B589}" type="datetime1">
              <a:rPr lang="en-US" smtClean="0"/>
              <a:t>7/14/2023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7F6B2E4-F1FF-442F-B1C5-501200C031D5}" type="slidenum">
              <a:rPr lang="en-US" smtClean="0"/>
              <a:t>‹#›</a:t>
            </a:fld>
            <a:endParaRPr lang="en-US" dirty="0"/>
          </a:p>
        </p:txBody>
      </p:sp>
    </p:spTree>
    <p:extLst>
      <p:ext uri="{BB962C8B-B14F-4D97-AF65-F5344CB8AC3E}">
        <p14:creationId xmlns:p14="http://schemas.microsoft.com/office/powerpoint/2010/main" val="1881388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BA6159D-FA81-4180-A7ED-89AF184EAAC1}" type="datetime1">
              <a:rPr lang="en-US" smtClean="0"/>
              <a:t>7/14/2023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7F6B2E4-F1FF-442F-B1C5-501200C031D5}" type="slidenum">
              <a:rPr lang="en-US" smtClean="0"/>
              <a:t>‹#›</a:t>
            </a:fld>
            <a:endParaRPr lang="en-US" dirty="0"/>
          </a:p>
        </p:txBody>
      </p:sp>
    </p:spTree>
    <p:extLst>
      <p:ext uri="{BB962C8B-B14F-4D97-AF65-F5344CB8AC3E}">
        <p14:creationId xmlns:p14="http://schemas.microsoft.com/office/powerpoint/2010/main" val="1945497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7282E55-7E86-45BF-8155-82F4318A7BFF}" type="datetime1">
              <a:rPr lang="en-US" smtClean="0"/>
              <a:t>7/14/2023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7F6B2E4-F1FF-442F-B1C5-501200C031D5}" type="slidenum">
              <a:rPr lang="en-US" smtClean="0"/>
              <a:t>‹#›</a:t>
            </a:fld>
            <a:endParaRPr lang="en-US" dirty="0"/>
          </a:p>
        </p:txBody>
      </p:sp>
    </p:spTree>
    <p:extLst>
      <p:ext uri="{BB962C8B-B14F-4D97-AF65-F5344CB8AC3E}">
        <p14:creationId xmlns:p14="http://schemas.microsoft.com/office/powerpoint/2010/main" val="1147530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4C23CA-BADE-4C4E-B2F0-596D32DFBC5C}" type="datetime1">
              <a:rPr lang="en-US" smtClean="0"/>
              <a:t>7/14/2023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7F6B2E4-F1FF-442F-B1C5-501200C031D5}" type="slidenum">
              <a:rPr lang="en-US" smtClean="0"/>
              <a:t>‹#›</a:t>
            </a:fld>
            <a:endParaRPr lang="en-US" dirty="0"/>
          </a:p>
        </p:txBody>
      </p:sp>
    </p:spTree>
    <p:extLst>
      <p:ext uri="{BB962C8B-B14F-4D97-AF65-F5344CB8AC3E}">
        <p14:creationId xmlns:p14="http://schemas.microsoft.com/office/powerpoint/2010/main" val="679065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1DA0A98-FEBD-424B-A12D-09C8947DBCC3}" type="datetime1">
              <a:rPr lang="en-US" smtClean="0"/>
              <a:t>7/14/2023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7F6B2E4-F1FF-442F-B1C5-501200C031D5}" type="slidenum">
              <a:rPr lang="en-US" smtClean="0"/>
              <a:t>‹#›</a:t>
            </a:fld>
            <a:endParaRPr lang="en-US" dirty="0"/>
          </a:p>
        </p:txBody>
      </p:sp>
    </p:spTree>
    <p:extLst>
      <p:ext uri="{BB962C8B-B14F-4D97-AF65-F5344CB8AC3E}">
        <p14:creationId xmlns:p14="http://schemas.microsoft.com/office/powerpoint/2010/main" val="3457728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19D779-6291-4B66-927A-F34B38A380FA}" type="datetime1">
              <a:rPr lang="en-US" smtClean="0"/>
              <a:t>7/14/2023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7F6B2E4-F1FF-442F-B1C5-501200C031D5}" type="slidenum">
              <a:rPr lang="en-US" smtClean="0"/>
              <a:t>‹#›</a:t>
            </a:fld>
            <a:endParaRPr lang="en-US" dirty="0"/>
          </a:p>
        </p:txBody>
      </p:sp>
    </p:spTree>
    <p:extLst>
      <p:ext uri="{BB962C8B-B14F-4D97-AF65-F5344CB8AC3E}">
        <p14:creationId xmlns:p14="http://schemas.microsoft.com/office/powerpoint/2010/main" val="645887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image" Target="../media/image4.png"/><Relationship Id="rId4" Type="http://schemas.openxmlformats.org/officeDocument/2006/relationships/slideLayout" Target="../slideLayouts/slideLayout16.xml"/><Relationship Id="rId9"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4.xml"/><Relationship Id="rId1" Type="http://schemas.openxmlformats.org/officeDocument/2006/relationships/slideLayout" Target="../slideLayouts/slideLayout20.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59CD0B-57C2-456E-967F-7D90E79464A5}" type="datetime1">
              <a:rPr lang="en-US" smtClean="0"/>
              <a:t>7/14/2023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505200" y="6530975"/>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07F6B2E4-F1FF-442F-B1C5-501200C031D5}" type="slidenum">
              <a:rPr lang="en-US" smtClean="0"/>
              <a:pPr/>
              <a:t>‹#›</a:t>
            </a:fld>
            <a:endParaRPr lang="en-US" dirty="0"/>
          </a:p>
        </p:txBody>
      </p:sp>
      <p:sp>
        <p:nvSpPr>
          <p:cNvPr id="7" name="Rectangle 6"/>
          <p:cNvSpPr/>
          <p:nvPr userDrawn="1"/>
        </p:nvSpPr>
        <p:spPr>
          <a:xfrm>
            <a:off x="0" y="0"/>
            <a:ext cx="9144000" cy="301625"/>
          </a:xfrm>
          <a:prstGeom prst="rect">
            <a:avLst/>
          </a:prstGeom>
          <a:solidFill>
            <a:srgbClr val="7AB8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8" name="Rectangle 7"/>
          <p:cNvSpPr/>
          <p:nvPr userDrawn="1"/>
        </p:nvSpPr>
        <p:spPr>
          <a:xfrm>
            <a:off x="0" y="6556375"/>
            <a:ext cx="9143999" cy="301625"/>
          </a:xfrm>
          <a:prstGeom prst="rect">
            <a:avLst/>
          </a:prstGeom>
          <a:solidFill>
            <a:srgbClr val="0039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n-US" sz="1400" dirty="0">
                <a:solidFill>
                  <a:prstClr val="white"/>
                </a:solidFill>
              </a:rPr>
              <a:t>Jackson Health Network</a:t>
            </a:r>
          </a:p>
        </p:txBody>
      </p:sp>
    </p:spTree>
    <p:extLst>
      <p:ext uri="{BB962C8B-B14F-4D97-AF65-F5344CB8AC3E}">
        <p14:creationId xmlns:p14="http://schemas.microsoft.com/office/powerpoint/2010/main" val="810961360"/>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801194B-2399-6A44-AD49-BFF4558FFCCE}"/>
              </a:ext>
            </a:extLst>
          </p:cNvPr>
          <p:cNvPicPr>
            <a:picLocks noChangeAspect="1"/>
          </p:cNvPicPr>
          <p:nvPr userDrawn="1"/>
        </p:nvPicPr>
        <p:blipFill>
          <a:blip r:embed="rId3"/>
          <a:stretch>
            <a:fillRect/>
          </a:stretch>
        </p:blipFill>
        <p:spPr>
          <a:xfrm>
            <a:off x="6093561" y="423574"/>
            <a:ext cx="2395181" cy="2395181"/>
          </a:xfrm>
          <a:prstGeom prst="rect">
            <a:avLst/>
          </a:prstGeom>
          <a:effectLst>
            <a:reflection blurRad="6350" stA="25000" endPos="44000" dir="5400000" sy="-100000" algn="bl" rotWithShape="0"/>
          </a:effectLst>
        </p:spPr>
      </p:pic>
      <p:pic>
        <p:nvPicPr>
          <p:cNvPr id="12" name="Picture 11">
            <a:extLst>
              <a:ext uri="{FF2B5EF4-FFF2-40B4-BE49-F238E27FC236}">
                <a16:creationId xmlns:a16="http://schemas.microsoft.com/office/drawing/2014/main" id="{BF0C6E72-0F53-AE48-9DCA-A349F15365AF}"/>
              </a:ext>
            </a:extLst>
          </p:cNvPr>
          <p:cNvPicPr>
            <a:picLocks noChangeAspect="1"/>
          </p:cNvPicPr>
          <p:nvPr userDrawn="1"/>
        </p:nvPicPr>
        <p:blipFill>
          <a:blip r:embed="rId4"/>
          <a:stretch>
            <a:fillRect/>
          </a:stretch>
        </p:blipFill>
        <p:spPr>
          <a:xfrm>
            <a:off x="648394" y="991027"/>
            <a:ext cx="3740727" cy="1226958"/>
          </a:xfrm>
          <a:prstGeom prst="rect">
            <a:avLst/>
          </a:prstGeom>
        </p:spPr>
      </p:pic>
      <p:sp>
        <p:nvSpPr>
          <p:cNvPr id="4" name="Slide Number Placeholder 5">
            <a:extLst>
              <a:ext uri="{FF2B5EF4-FFF2-40B4-BE49-F238E27FC236}">
                <a16:creationId xmlns:a16="http://schemas.microsoft.com/office/drawing/2014/main" id="{F2FC1F86-9AFC-E14E-9B03-5DBFC68E440C}"/>
              </a:ext>
            </a:extLst>
          </p:cNvPr>
          <p:cNvSpPr txBox="1">
            <a:spLocks/>
          </p:cNvSpPr>
          <p:nvPr userDrawn="1"/>
        </p:nvSpPr>
        <p:spPr>
          <a:xfrm>
            <a:off x="4526280" y="6470374"/>
            <a:ext cx="4385640" cy="251101"/>
          </a:xfrm>
          <a:prstGeom prst="rect">
            <a:avLst/>
          </a:prstGeom>
        </p:spPr>
        <p:txBody>
          <a:bodyPr vert="horz" lIns="91440" tIns="45720" rIns="0" bIns="45720" rtlCol="0" anchor="ctr"/>
          <a:lstStyle>
            <a:defPPr>
              <a:defRPr lang="en-US"/>
            </a:defPPr>
            <a:lvl1pPr marL="0" algn="r" defTabSz="457200" rtl="0" eaLnBrk="1" latinLnBrk="0" hangingPunct="1">
              <a:defRPr sz="1000" b="1"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b="0" dirty="0">
                <a:solidFill>
                  <a:schemeClr val="tx1">
                    <a:alpha val="45000"/>
                  </a:schemeClr>
                </a:solidFill>
              </a:rPr>
              <a:t>©2019 Michigan Institute for Care Management &amp; Transformation. All rights reserved.</a:t>
            </a:r>
          </a:p>
        </p:txBody>
      </p:sp>
    </p:spTree>
    <p:extLst>
      <p:ext uri="{BB962C8B-B14F-4D97-AF65-F5344CB8AC3E}">
        <p14:creationId xmlns:p14="http://schemas.microsoft.com/office/powerpoint/2010/main" val="3283954208"/>
      </p:ext>
    </p:extLst>
  </p:cSld>
  <p:clrMap bg1="lt1" tx1="dk1" bg2="lt2" tx2="dk2" accent1="accent1" accent2="accent2" accent3="accent3" accent4="accent4" accent5="accent5" accent6="accent6" hlink="hlink" folHlink="folHlink"/>
  <p:sldLayoutIdLst>
    <p:sldLayoutId id="214748367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263F8C9-C7B4-5D4D-9697-DE5E6784FDCD}"/>
              </a:ext>
            </a:extLst>
          </p:cNvPr>
          <p:cNvSpPr/>
          <p:nvPr userDrawn="1"/>
        </p:nvSpPr>
        <p:spPr>
          <a:xfrm>
            <a:off x="0" y="6356350"/>
            <a:ext cx="9144000" cy="501650"/>
          </a:xfrm>
          <a:prstGeom prst="rect">
            <a:avLst/>
          </a:prstGeom>
          <a:solidFill>
            <a:schemeClr val="accent1"/>
          </a:solidFill>
          <a:ln>
            <a:noFill/>
          </a:ln>
          <a:effectLst>
            <a:outerShdw blurRad="76200" dist="38100" dir="189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CE7423AC-EF53-5547-99CD-C901CA141236}"/>
              </a:ext>
            </a:extLst>
          </p:cNvPr>
          <p:cNvPicPr>
            <a:picLocks noChangeAspect="1"/>
          </p:cNvPicPr>
          <p:nvPr userDrawn="1"/>
        </p:nvPicPr>
        <p:blipFill>
          <a:blip r:embed="rId9"/>
          <a:stretch>
            <a:fillRect/>
          </a:stretch>
        </p:blipFill>
        <p:spPr>
          <a:xfrm>
            <a:off x="7398507" y="5763325"/>
            <a:ext cx="1533291" cy="414946"/>
          </a:xfrm>
          <a:prstGeom prst="rect">
            <a:avLst/>
          </a:prstGeom>
        </p:spPr>
      </p:pic>
      <p:sp>
        <p:nvSpPr>
          <p:cNvPr id="12" name="Slide Number Placeholder 5">
            <a:extLst>
              <a:ext uri="{FF2B5EF4-FFF2-40B4-BE49-F238E27FC236}">
                <a16:creationId xmlns:a16="http://schemas.microsoft.com/office/drawing/2014/main" id="{48B75511-5D49-A04E-AAC0-107EF47500B6}"/>
              </a:ext>
            </a:extLst>
          </p:cNvPr>
          <p:cNvSpPr txBox="1">
            <a:spLocks/>
          </p:cNvSpPr>
          <p:nvPr userDrawn="1"/>
        </p:nvSpPr>
        <p:spPr>
          <a:xfrm>
            <a:off x="4526280" y="6470374"/>
            <a:ext cx="4405518" cy="251101"/>
          </a:xfrm>
          <a:prstGeom prst="rect">
            <a:avLst/>
          </a:prstGeom>
        </p:spPr>
        <p:txBody>
          <a:bodyPr vert="horz" lIns="91440" tIns="45720" rIns="0" bIns="45720" rtlCol="0" anchor="ctr"/>
          <a:lstStyle>
            <a:defPPr>
              <a:defRPr lang="en-US"/>
            </a:defPPr>
            <a:lvl1pPr marL="0" algn="r" defTabSz="457200" rtl="0" eaLnBrk="1" latinLnBrk="0" hangingPunct="1">
              <a:defRPr sz="1000" b="1"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b="0" dirty="0">
                <a:solidFill>
                  <a:schemeClr val="bg1">
                    <a:alpha val="35000"/>
                  </a:schemeClr>
                </a:solidFill>
              </a:rPr>
              <a:t>©2019 Michigan Institute for Care Management &amp; Transformation. All rights reserved.</a:t>
            </a:r>
          </a:p>
        </p:txBody>
      </p:sp>
      <p:pic>
        <p:nvPicPr>
          <p:cNvPr id="13" name="Picture 12">
            <a:extLst>
              <a:ext uri="{FF2B5EF4-FFF2-40B4-BE49-F238E27FC236}">
                <a16:creationId xmlns:a16="http://schemas.microsoft.com/office/drawing/2014/main" id="{65F94D5C-A319-2A47-924A-2A7B2A43DC8A}"/>
              </a:ext>
            </a:extLst>
          </p:cNvPr>
          <p:cNvPicPr>
            <a:picLocks noChangeAspect="1"/>
          </p:cNvPicPr>
          <p:nvPr userDrawn="1"/>
        </p:nvPicPr>
        <p:blipFill>
          <a:blip r:embed="rId10">
            <a:alphaModFix amt="25000"/>
          </a:blip>
          <a:stretch>
            <a:fillRect/>
          </a:stretch>
        </p:blipFill>
        <p:spPr>
          <a:xfrm>
            <a:off x="224624" y="6406046"/>
            <a:ext cx="382693" cy="381174"/>
          </a:xfrm>
          <a:prstGeom prst="rect">
            <a:avLst/>
          </a:prstGeom>
        </p:spPr>
      </p:pic>
      <p:sp>
        <p:nvSpPr>
          <p:cNvPr id="2" name="Slide Number Placeholder 1">
            <a:extLst>
              <a:ext uri="{FF2B5EF4-FFF2-40B4-BE49-F238E27FC236}">
                <a16:creationId xmlns:a16="http://schemas.microsoft.com/office/drawing/2014/main" id="{BAD79873-AA22-724D-A9BC-AB3452298B93}"/>
              </a:ext>
            </a:extLst>
          </p:cNvPr>
          <p:cNvSpPr>
            <a:spLocks noGrp="1"/>
          </p:cNvSpPr>
          <p:nvPr>
            <p:ph type="sldNum" sz="quarter" idx="4"/>
          </p:nvPr>
        </p:nvSpPr>
        <p:spPr>
          <a:xfrm>
            <a:off x="224624" y="5944844"/>
            <a:ext cx="382693" cy="365125"/>
          </a:xfrm>
          <a:prstGeom prst="rect">
            <a:avLst/>
          </a:prstGeom>
        </p:spPr>
        <p:txBody>
          <a:bodyPr vert="horz" lIns="0" tIns="45720" rIns="0" bIns="45720" rtlCol="0" anchor="ctr"/>
          <a:lstStyle>
            <a:lvl1pPr algn="ctr">
              <a:defRPr sz="1000" b="0">
                <a:solidFill>
                  <a:schemeClr val="tx1">
                    <a:tint val="75000"/>
                  </a:schemeClr>
                </a:solidFill>
              </a:defRPr>
            </a:lvl1pPr>
          </a:lstStyle>
          <a:p>
            <a:fld id="{CDEE2E87-D6C2-FE49-99B2-4600C721DDD0}" type="slidenum">
              <a:rPr lang="en-US" smtClean="0"/>
              <a:pPr/>
              <a:t>‹#›</a:t>
            </a:fld>
            <a:endParaRPr lang="en-US" dirty="0"/>
          </a:p>
        </p:txBody>
      </p:sp>
    </p:spTree>
    <p:extLst>
      <p:ext uri="{BB962C8B-B14F-4D97-AF65-F5344CB8AC3E}">
        <p14:creationId xmlns:p14="http://schemas.microsoft.com/office/powerpoint/2010/main" val="3527359172"/>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043859C-E568-0947-A6D4-3AA1660A4DB2}"/>
              </a:ext>
            </a:extLst>
          </p:cNvPr>
          <p:cNvPicPr>
            <a:picLocks noChangeAspect="1"/>
          </p:cNvPicPr>
          <p:nvPr userDrawn="1"/>
        </p:nvPicPr>
        <p:blipFill>
          <a:blip r:embed="rId3"/>
          <a:stretch>
            <a:fillRect/>
          </a:stretch>
        </p:blipFill>
        <p:spPr>
          <a:xfrm>
            <a:off x="2442541" y="805262"/>
            <a:ext cx="4258918" cy="1162685"/>
          </a:xfrm>
          <a:prstGeom prst="rect">
            <a:avLst/>
          </a:prstGeom>
        </p:spPr>
      </p:pic>
      <p:sp>
        <p:nvSpPr>
          <p:cNvPr id="5" name="Rectangle 4">
            <a:extLst>
              <a:ext uri="{FF2B5EF4-FFF2-40B4-BE49-F238E27FC236}">
                <a16:creationId xmlns:a16="http://schemas.microsoft.com/office/drawing/2014/main" id="{5263F8C9-C7B4-5D4D-9697-DE5E6784FDCD}"/>
              </a:ext>
            </a:extLst>
          </p:cNvPr>
          <p:cNvSpPr/>
          <p:nvPr userDrawn="1"/>
        </p:nvSpPr>
        <p:spPr>
          <a:xfrm>
            <a:off x="0" y="1938130"/>
            <a:ext cx="9144000" cy="4919870"/>
          </a:xfrm>
          <a:prstGeom prst="rect">
            <a:avLst/>
          </a:prstGeom>
          <a:solidFill>
            <a:schemeClr val="accent1"/>
          </a:solidFill>
          <a:ln>
            <a:noFill/>
          </a:ln>
          <a:effectLst>
            <a:outerShdw blurRad="76200" dist="38100" dir="189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5">
            <a:extLst>
              <a:ext uri="{FF2B5EF4-FFF2-40B4-BE49-F238E27FC236}">
                <a16:creationId xmlns:a16="http://schemas.microsoft.com/office/drawing/2014/main" id="{BFF266FB-12C1-0B44-8F7D-47702432394A}"/>
              </a:ext>
            </a:extLst>
          </p:cNvPr>
          <p:cNvSpPr txBox="1">
            <a:spLocks/>
          </p:cNvSpPr>
          <p:nvPr userDrawn="1"/>
        </p:nvSpPr>
        <p:spPr>
          <a:xfrm>
            <a:off x="4526280" y="6470374"/>
            <a:ext cx="4405518" cy="251101"/>
          </a:xfrm>
          <a:prstGeom prst="rect">
            <a:avLst/>
          </a:prstGeom>
        </p:spPr>
        <p:txBody>
          <a:bodyPr vert="horz" lIns="91440" tIns="45720" rIns="0" bIns="45720" rtlCol="0" anchor="ctr"/>
          <a:lstStyle>
            <a:defPPr>
              <a:defRPr lang="en-US"/>
            </a:defPPr>
            <a:lvl1pPr marL="0" algn="r" defTabSz="457200" rtl="0" eaLnBrk="1" latinLnBrk="0" hangingPunct="1">
              <a:defRPr sz="1000" b="1"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b="0" dirty="0">
                <a:solidFill>
                  <a:schemeClr val="bg1">
                    <a:alpha val="35000"/>
                  </a:schemeClr>
                </a:solidFill>
              </a:rPr>
              <a:t>©2019 Michigan Institute for Care Management &amp; Transformation. All rights reserved.</a:t>
            </a:r>
          </a:p>
        </p:txBody>
      </p:sp>
      <p:pic>
        <p:nvPicPr>
          <p:cNvPr id="11" name="Picture 10">
            <a:extLst>
              <a:ext uri="{FF2B5EF4-FFF2-40B4-BE49-F238E27FC236}">
                <a16:creationId xmlns:a16="http://schemas.microsoft.com/office/drawing/2014/main" id="{8B37B301-4C24-0343-B8C8-4FE4B5860FB5}"/>
              </a:ext>
            </a:extLst>
          </p:cNvPr>
          <p:cNvPicPr>
            <a:picLocks noChangeAspect="1"/>
          </p:cNvPicPr>
          <p:nvPr userDrawn="1"/>
        </p:nvPicPr>
        <p:blipFill>
          <a:blip r:embed="rId4">
            <a:alphaModFix amt="25000"/>
          </a:blip>
          <a:stretch>
            <a:fillRect/>
          </a:stretch>
        </p:blipFill>
        <p:spPr>
          <a:xfrm>
            <a:off x="224624" y="6406046"/>
            <a:ext cx="382693" cy="381174"/>
          </a:xfrm>
          <a:prstGeom prst="rect">
            <a:avLst/>
          </a:prstGeom>
        </p:spPr>
      </p:pic>
    </p:spTree>
    <p:extLst>
      <p:ext uri="{BB962C8B-B14F-4D97-AF65-F5344CB8AC3E}">
        <p14:creationId xmlns:p14="http://schemas.microsoft.com/office/powerpoint/2010/main" val="143077947"/>
      </p:ext>
    </p:extLst>
  </p:cSld>
  <p:clrMap bg1="lt1" tx1="dk1" bg2="lt2" tx2="dk2" accent1="accent1" accent2="accent2" accent3="accent3" accent4="accent4" accent5="accent5" accent6="accent6" hlink="hlink" folHlink="folHlink"/>
  <p:sldLayoutIdLst>
    <p:sldLayoutId id="214748368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16.jpeg"/><Relationship Id="rId5" Type="http://schemas.openxmlformats.org/officeDocument/2006/relationships/hyperlink" Target="https://www.pngall.com/nuts-png/download/48692" TargetMode="Externa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hyperlink" Target="https://pxhere.com/en/photo/675843" TargetMode="External"/><Relationship Id="rId2" Type="http://schemas.openxmlformats.org/officeDocument/2006/relationships/image" Target="../media/image18.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hyperlink" Target="https://www.nhlbi.nih.gov/sites/default/files/publications/WeekOnDASH.pdf"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hyperlink" Target="https://www.eatright.org/find-a-nutrition-expert?type=telehealth" TargetMode="External"/><Relationship Id="rId2" Type="http://schemas.openxmlformats.org/officeDocument/2006/relationships/hyperlink" Target="https://sites.google.com/view/ckdrd/home" TargetMode="Externa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8" Type="http://schemas.openxmlformats.org/officeDocument/2006/relationships/hyperlink" Target="https://cookingmatters.org/" TargetMode="External"/><Relationship Id="rId3" Type="http://schemas.openxmlformats.org/officeDocument/2006/relationships/hyperlink" Target="https://www.nhlbi.nih.gov/education/dash-eating-plan" TargetMode="External"/><Relationship Id="rId7" Type="http://schemas.openxmlformats.org/officeDocument/2006/relationships/hyperlink" Target="https://medlineplus.gov/ency/patientinstructions/000784.htm" TargetMode="External"/><Relationship Id="rId2" Type="http://schemas.openxmlformats.org/officeDocument/2006/relationships/hyperlink" Target="https://www.kidney.org/nutrition" TargetMode="External"/><Relationship Id="rId1" Type="http://schemas.openxmlformats.org/officeDocument/2006/relationships/slideLayout" Target="../slideLayouts/slideLayout14.xml"/><Relationship Id="rId6" Type="http://schemas.openxmlformats.org/officeDocument/2006/relationships/hyperlink" Target="https://www.hsph.harvard.edu/nutritionsource/healthy-weight/diet-reviews/dash-diet/" TargetMode="External"/><Relationship Id="rId5" Type="http://schemas.openxmlformats.org/officeDocument/2006/relationships/hyperlink" Target="https://dashdiet.org/" TargetMode="External"/><Relationship Id="rId10" Type="http://schemas.openxmlformats.org/officeDocument/2006/relationships/hyperlink" Target="https://readysetprevent.org/#prevent%20" TargetMode="External"/><Relationship Id="rId4" Type="http://schemas.openxmlformats.org/officeDocument/2006/relationships/hyperlink" Target="https://afternoonrounds.com/" TargetMode="External"/><Relationship Id="rId9" Type="http://schemas.openxmlformats.org/officeDocument/2006/relationships/hyperlink" Target="https://nkfm.org/program-article/path/#:~:text=The%20PATH%20program%20helps%20people,%2C%20fatigue%2C%20and%20difficult%20emotions." TargetMode="External"/></Relationships>
</file>

<file path=ppt/slides/_rels/slide3.xml.rels><?xml version="1.0" encoding="UTF-8" standalone="yes"?>
<Relationships xmlns="http://schemas.openxmlformats.org/package/2006/relationships"><Relationship Id="rId2" Type="http://schemas.microsoft.com/office/2018/10/relationships/comments" Target="../comments/modernComment_18C_4640247.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kdigo.org/" TargetMode="External"/><Relationship Id="rId2" Type="http://schemas.openxmlformats.org/officeDocument/2006/relationships/hyperlink" Target="https://www.nhlbi.nih.gov/files/docs/public/heart/new_dash.pdf" TargetMode="External"/><Relationship Id="rId1" Type="http://schemas.openxmlformats.org/officeDocument/2006/relationships/slideLayout" Target="../slideLayouts/slideLayout14.xml"/><Relationship Id="rId5" Type="http://schemas.openxmlformats.org/officeDocument/2006/relationships/hyperlink" Target="https://www.kidney.org/" TargetMode="External"/><Relationship Id="rId4" Type="http://schemas.openxmlformats.org/officeDocument/2006/relationships/hyperlink" Target="https://nam.edu/"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mailto:amyberns@med.umich.edu" TargetMode="Externa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hyperlink" Target="https://micmt-cares.org/" TargetMode="External"/><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hyperlink" Target="https://creativecommons.org/licenses/by-sa/3.0/" TargetMode="Externa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hyperlink" Target="https://kilometerzero.org/view/File:268?node=Dimitri_Tsykalov" TargetMode="External"/><Relationship Id="rId5" Type="http://schemas.openxmlformats.org/officeDocument/2006/relationships/diagramQuickStyle" Target="../diagrams/quickStyle1.xml"/><Relationship Id="rId10" Type="http://schemas.openxmlformats.org/officeDocument/2006/relationships/image" Target="../media/image8.jpg"/><Relationship Id="rId4" Type="http://schemas.openxmlformats.org/officeDocument/2006/relationships/diagramLayout" Target="../diagrams/layout1.xml"/><Relationship Id="rId9" Type="http://schemas.openxmlformats.org/officeDocument/2006/relationships/hyperlink" Target="https://www.publicdomainpictures.net/en/view-image.php?image=130369&amp;picture=human-kidneys"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C1AB0-B8E2-6B4F-BD96-84661D8CEC1B}"/>
              </a:ext>
            </a:extLst>
          </p:cNvPr>
          <p:cNvSpPr txBox="1">
            <a:spLocks/>
          </p:cNvSpPr>
          <p:nvPr/>
        </p:nvSpPr>
        <p:spPr>
          <a:xfrm>
            <a:off x="536172" y="3578911"/>
            <a:ext cx="4867101" cy="3129459"/>
          </a:xfrm>
          <a:prstGeom prst="rect">
            <a:avLst/>
          </a:prstGeom>
        </p:spPr>
        <p:txBody>
          <a:bodyPr anchor="t"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rgbClr val="A6A4A3">
                  <a:lumMod val="75000"/>
                </a:srgbClr>
              </a:solidFill>
              <a:effectLst/>
              <a:uLnTx/>
              <a:uFillTx/>
              <a:latin typeface="Gill Sans MT" panose="020B0502020104020203" pitchFamily="34" charset="77"/>
              <a:ea typeface="+mj-ea"/>
              <a:cs typeface="+mj-cs"/>
            </a:endParaRPr>
          </a:p>
        </p:txBody>
      </p:sp>
      <p:sp>
        <p:nvSpPr>
          <p:cNvPr id="3" name="Title 2">
            <a:extLst>
              <a:ext uri="{FF2B5EF4-FFF2-40B4-BE49-F238E27FC236}">
                <a16:creationId xmlns:a16="http://schemas.microsoft.com/office/drawing/2014/main" id="{27E6487F-63A7-8948-A101-B0BE1097FBB0}"/>
              </a:ext>
            </a:extLst>
          </p:cNvPr>
          <p:cNvSpPr>
            <a:spLocks noGrp="1"/>
          </p:cNvSpPr>
          <p:nvPr>
            <p:ph type="title"/>
          </p:nvPr>
        </p:nvSpPr>
        <p:spPr>
          <a:xfrm>
            <a:off x="658090" y="2185319"/>
            <a:ext cx="4867100" cy="1093770"/>
          </a:xfrm>
        </p:spPr>
        <p:txBody>
          <a:bodyPr/>
          <a:lstStyle/>
          <a:p>
            <a:r>
              <a:rPr lang="en-US" sz="2800" i="1" dirty="0"/>
              <a:t>Enhancing Team Based Care in the Outpatient Setting</a:t>
            </a:r>
            <a:endParaRPr lang="en-US" sz="2800" dirty="0"/>
          </a:p>
        </p:txBody>
      </p:sp>
      <p:sp>
        <p:nvSpPr>
          <p:cNvPr id="4" name="Text Placeholder 3">
            <a:extLst>
              <a:ext uri="{FF2B5EF4-FFF2-40B4-BE49-F238E27FC236}">
                <a16:creationId xmlns:a16="http://schemas.microsoft.com/office/drawing/2014/main" id="{E062A29F-EEB0-EE47-B847-519210623E63}"/>
              </a:ext>
            </a:extLst>
          </p:cNvPr>
          <p:cNvSpPr>
            <a:spLocks noGrp="1"/>
          </p:cNvSpPr>
          <p:nvPr>
            <p:ph type="body" sz="quarter" idx="10"/>
          </p:nvPr>
        </p:nvSpPr>
        <p:spPr>
          <a:xfrm>
            <a:off x="536172" y="6280338"/>
            <a:ext cx="5414704" cy="421103"/>
          </a:xfrm>
        </p:spPr>
        <p:txBody>
          <a:bodyPr/>
          <a:lstStyle/>
          <a:p>
            <a:r>
              <a:rPr lang="en-US" dirty="0"/>
              <a:t>June 2023 </a:t>
            </a:r>
          </a:p>
        </p:txBody>
      </p:sp>
      <p:sp>
        <p:nvSpPr>
          <p:cNvPr id="5" name="TextBox 4">
            <a:extLst>
              <a:ext uri="{FF2B5EF4-FFF2-40B4-BE49-F238E27FC236}">
                <a16:creationId xmlns:a16="http://schemas.microsoft.com/office/drawing/2014/main" id="{0D794CAF-6564-0636-D3C4-9944065C69A1}"/>
              </a:ext>
            </a:extLst>
          </p:cNvPr>
          <p:cNvSpPr txBox="1"/>
          <p:nvPr/>
        </p:nvSpPr>
        <p:spPr>
          <a:xfrm>
            <a:off x="536172" y="4174144"/>
            <a:ext cx="8071656" cy="1938992"/>
          </a:xfrm>
          <a:prstGeom prst="rect">
            <a:avLst/>
          </a:prstGeom>
          <a:noFill/>
        </p:spPr>
        <p:txBody>
          <a:bodyPr wrap="square" rtlCol="0">
            <a:spAutoFit/>
          </a:bodyPr>
          <a:lstStyle/>
          <a:p>
            <a:pPr algn="ctr"/>
            <a:r>
              <a:rPr lang="en-US" sz="4000" b="1" dirty="0">
                <a:solidFill>
                  <a:schemeClr val="bg1">
                    <a:lumMod val="10000"/>
                  </a:schemeClr>
                </a:solidFill>
                <a:effectLst>
                  <a:outerShdw blurRad="38100" dist="38100" dir="2700000" algn="tl">
                    <a:srgbClr val="000000">
                      <a:alpha val="43137"/>
                    </a:srgbClr>
                  </a:outerShdw>
                </a:effectLst>
              </a:rPr>
              <a:t>A Care Manager’s Guide to Understanding Nutrition and Early Chronic Kidney Disease</a:t>
            </a:r>
          </a:p>
        </p:txBody>
      </p:sp>
    </p:spTree>
    <p:extLst>
      <p:ext uri="{BB962C8B-B14F-4D97-AF65-F5344CB8AC3E}">
        <p14:creationId xmlns:p14="http://schemas.microsoft.com/office/powerpoint/2010/main" val="10073865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74C08-5C50-96F5-641C-7C2D76E2E5F2}"/>
              </a:ext>
            </a:extLst>
          </p:cNvPr>
          <p:cNvSpPr>
            <a:spLocks noGrp="1"/>
          </p:cNvSpPr>
          <p:nvPr>
            <p:ph type="title"/>
          </p:nvPr>
        </p:nvSpPr>
        <p:spPr>
          <a:xfrm>
            <a:off x="293543" y="265734"/>
            <a:ext cx="8536132" cy="648666"/>
          </a:xfrm>
        </p:spPr>
        <p:txBody>
          <a:bodyPr/>
          <a:lstStyle/>
          <a:p>
            <a:r>
              <a:rPr lang="en-US" dirty="0"/>
              <a:t>What’s included in the DASH diet? </a:t>
            </a:r>
          </a:p>
        </p:txBody>
      </p:sp>
      <p:sp>
        <p:nvSpPr>
          <p:cNvPr id="3" name="Content Placeholder 2">
            <a:extLst>
              <a:ext uri="{FF2B5EF4-FFF2-40B4-BE49-F238E27FC236}">
                <a16:creationId xmlns:a16="http://schemas.microsoft.com/office/drawing/2014/main" id="{E7016F5D-8BDD-8DC2-89DA-CA71412B5821}"/>
              </a:ext>
            </a:extLst>
          </p:cNvPr>
          <p:cNvSpPr>
            <a:spLocks noGrp="1"/>
          </p:cNvSpPr>
          <p:nvPr>
            <p:ph idx="1"/>
          </p:nvPr>
        </p:nvSpPr>
        <p:spPr>
          <a:xfrm>
            <a:off x="314325" y="1143000"/>
            <a:ext cx="8829675" cy="4800600"/>
          </a:xfrm>
        </p:spPr>
        <p:txBody>
          <a:bodyPr/>
          <a:lstStyle/>
          <a:p>
            <a:pPr algn="l">
              <a:buFont typeface="Arial" panose="020B0604020202020204" pitchFamily="34" charset="0"/>
              <a:buChar char="•"/>
            </a:pPr>
            <a:r>
              <a:rPr lang="en-US" sz="3100" b="0" i="0" dirty="0">
                <a:solidFill>
                  <a:srgbClr val="222222"/>
                </a:solidFill>
                <a:effectLst/>
                <a:latin typeface="Open Sans" panose="020B0606030504020204" pitchFamily="34" charset="0"/>
              </a:rPr>
              <a:t>Low in total, saturated and </a:t>
            </a:r>
            <a:r>
              <a:rPr lang="en-US" sz="3100" b="0" i="1" dirty="0">
                <a:solidFill>
                  <a:srgbClr val="222222"/>
                </a:solidFill>
                <a:effectLst/>
                <a:latin typeface="Open Sans" panose="020B0606030504020204" pitchFamily="34" charset="0"/>
              </a:rPr>
              <a:t>trans </a:t>
            </a:r>
            <a:r>
              <a:rPr lang="en-US" sz="3100" b="0" i="0" dirty="0">
                <a:solidFill>
                  <a:srgbClr val="222222"/>
                </a:solidFill>
                <a:effectLst/>
                <a:latin typeface="Open Sans" panose="020B0606030504020204" pitchFamily="34" charset="0"/>
              </a:rPr>
              <a:t>fats</a:t>
            </a:r>
          </a:p>
          <a:p>
            <a:pPr marL="0" indent="0" algn="l">
              <a:buNone/>
            </a:pPr>
            <a:endParaRPr lang="en-US" sz="3100" b="0" i="0" dirty="0">
              <a:solidFill>
                <a:srgbClr val="222222"/>
              </a:solidFill>
              <a:effectLst/>
              <a:latin typeface="Open Sans" panose="020B0606030504020204" pitchFamily="34" charset="0"/>
            </a:endParaRPr>
          </a:p>
          <a:p>
            <a:r>
              <a:rPr lang="en-US" sz="3100" dirty="0">
                <a:solidFill>
                  <a:srgbClr val="222222"/>
                </a:solidFill>
                <a:latin typeface="Open Sans" panose="020B0606030504020204" pitchFamily="34" charset="0"/>
              </a:rPr>
              <a:t>Adequate protein, focused on plant-produced</a:t>
            </a:r>
          </a:p>
          <a:p>
            <a:pPr marL="0" indent="0">
              <a:buNone/>
            </a:pPr>
            <a:endParaRPr lang="en-US" sz="3100" dirty="0">
              <a:solidFill>
                <a:srgbClr val="222222"/>
              </a:solidFill>
              <a:latin typeface="Open Sans" panose="020B0606030504020204" pitchFamily="34" charset="0"/>
            </a:endParaRPr>
          </a:p>
          <a:p>
            <a:r>
              <a:rPr lang="en-US" sz="3100" dirty="0">
                <a:solidFill>
                  <a:srgbClr val="222222"/>
                </a:solidFill>
                <a:latin typeface="Open Sans" panose="020B0606030504020204" pitchFamily="34" charset="0"/>
              </a:rPr>
              <a:t>Moderate in total carbohydrate</a:t>
            </a:r>
          </a:p>
          <a:p>
            <a:pPr marL="0" indent="0">
              <a:buNone/>
            </a:pPr>
            <a:r>
              <a:rPr lang="en-US" sz="3100" dirty="0">
                <a:solidFill>
                  <a:srgbClr val="222222"/>
                </a:solidFill>
                <a:latin typeface="Open Sans" panose="020B0606030504020204" pitchFamily="34" charset="0"/>
              </a:rPr>
              <a:t>	low in added sugar</a:t>
            </a:r>
          </a:p>
          <a:p>
            <a:pPr marL="0" indent="0">
              <a:buNone/>
            </a:pPr>
            <a:r>
              <a:rPr lang="en-US" sz="3100" dirty="0">
                <a:solidFill>
                  <a:srgbClr val="222222"/>
                </a:solidFill>
                <a:latin typeface="Open Sans" panose="020B0606030504020204" pitchFamily="34" charset="0"/>
              </a:rPr>
              <a:t>	</a:t>
            </a:r>
          </a:p>
          <a:p>
            <a:r>
              <a:rPr lang="en-US" sz="3100" b="0" i="0" dirty="0">
                <a:solidFill>
                  <a:srgbClr val="222222"/>
                </a:solidFill>
                <a:effectLst/>
                <a:latin typeface="Open Sans" panose="020B0606030504020204" pitchFamily="34" charset="0"/>
              </a:rPr>
              <a:t>Rich in potassium, calcium, magnesium, fiber</a:t>
            </a:r>
            <a:endParaRPr lang="en-US" sz="3100" dirty="0">
              <a:solidFill>
                <a:srgbClr val="222222"/>
              </a:solidFill>
              <a:latin typeface="Open Sans" panose="020B0606030504020204" pitchFamily="34" charset="0"/>
            </a:endParaRPr>
          </a:p>
          <a:p>
            <a:pPr marL="0" indent="0">
              <a:buNone/>
            </a:pPr>
            <a:endParaRPr lang="en-US" sz="3100" b="0" i="0" dirty="0">
              <a:solidFill>
                <a:srgbClr val="222222"/>
              </a:solidFill>
              <a:effectLst/>
              <a:latin typeface="Open Sans" panose="020B0606030504020204" pitchFamily="34" charset="0"/>
            </a:endParaRPr>
          </a:p>
          <a:p>
            <a:pPr marL="0" indent="0" algn="l">
              <a:buNone/>
            </a:pPr>
            <a:endParaRPr lang="en-US" sz="3200" b="0" i="0" dirty="0">
              <a:solidFill>
                <a:srgbClr val="222222"/>
              </a:solidFill>
              <a:effectLst/>
              <a:latin typeface="Open Sans" panose="020B0606030504020204" pitchFamily="34" charset="0"/>
            </a:endParaRPr>
          </a:p>
          <a:p>
            <a:endParaRPr lang="en-US" dirty="0"/>
          </a:p>
        </p:txBody>
      </p:sp>
    </p:spTree>
    <p:extLst>
      <p:ext uri="{BB962C8B-B14F-4D97-AF65-F5344CB8AC3E}">
        <p14:creationId xmlns:p14="http://schemas.microsoft.com/office/powerpoint/2010/main" val="31868192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34C5C77-110E-EFC8-0FE3-07E8CCC40C9C}"/>
              </a:ext>
            </a:extLst>
          </p:cNvPr>
          <p:cNvSpPr>
            <a:spLocks noGrp="1"/>
          </p:cNvSpPr>
          <p:nvPr>
            <p:ph sz="half" idx="1"/>
          </p:nvPr>
        </p:nvSpPr>
        <p:spPr>
          <a:xfrm>
            <a:off x="7467600" y="915988"/>
            <a:ext cx="1524000" cy="531812"/>
          </a:xfrm>
          <a:ln w="9525">
            <a:solidFill>
              <a:schemeClr val="tx1"/>
            </a:solidFill>
          </a:ln>
        </p:spPr>
        <p:txBody>
          <a:bodyPr/>
          <a:lstStyle/>
          <a:p>
            <a:pPr marL="0" indent="0" algn="ctr">
              <a:buNone/>
            </a:pPr>
            <a:r>
              <a:rPr lang="en-US" dirty="0"/>
              <a:t>2300mg </a:t>
            </a:r>
          </a:p>
        </p:txBody>
      </p:sp>
      <p:sp>
        <p:nvSpPr>
          <p:cNvPr id="5" name="Content Placeholder 4">
            <a:extLst>
              <a:ext uri="{FF2B5EF4-FFF2-40B4-BE49-F238E27FC236}">
                <a16:creationId xmlns:a16="http://schemas.microsoft.com/office/drawing/2014/main" id="{A3E72208-C791-D308-82EC-FEB7205CBF25}"/>
              </a:ext>
            </a:extLst>
          </p:cNvPr>
          <p:cNvSpPr>
            <a:spLocks noGrp="1"/>
          </p:cNvSpPr>
          <p:nvPr>
            <p:ph sz="half" idx="2"/>
          </p:nvPr>
        </p:nvSpPr>
        <p:spPr>
          <a:xfrm>
            <a:off x="7467600" y="1905000"/>
            <a:ext cx="1524000" cy="531812"/>
          </a:xfrm>
          <a:ln>
            <a:solidFill>
              <a:schemeClr val="tx1"/>
            </a:solidFill>
            <a:prstDash val="lgDashDotDot"/>
          </a:ln>
        </p:spPr>
        <p:txBody>
          <a:bodyPr/>
          <a:lstStyle/>
          <a:p>
            <a:pPr marL="0" indent="0" algn="ctr">
              <a:buNone/>
            </a:pPr>
            <a:r>
              <a:rPr lang="en-US" dirty="0"/>
              <a:t>1500mg </a:t>
            </a:r>
          </a:p>
        </p:txBody>
      </p:sp>
      <p:pic>
        <p:nvPicPr>
          <p:cNvPr id="9" name="Picture 8">
            <a:extLst>
              <a:ext uri="{FF2B5EF4-FFF2-40B4-BE49-F238E27FC236}">
                <a16:creationId xmlns:a16="http://schemas.microsoft.com/office/drawing/2014/main" id="{299AB95F-D4EA-DC57-468D-D10D7CA20082}"/>
              </a:ext>
            </a:extLst>
          </p:cNvPr>
          <p:cNvPicPr>
            <a:picLocks noChangeAspect="1"/>
          </p:cNvPicPr>
          <p:nvPr/>
        </p:nvPicPr>
        <p:blipFill rotWithShape="1">
          <a:blip r:embed="rId3"/>
          <a:srcRect l="12500" t="17408" r="32500" b="11481"/>
          <a:stretch/>
        </p:blipFill>
        <p:spPr>
          <a:xfrm>
            <a:off x="-13855" y="457199"/>
            <a:ext cx="7334251" cy="5334001"/>
          </a:xfrm>
          <a:prstGeom prst="rect">
            <a:avLst/>
          </a:prstGeom>
        </p:spPr>
      </p:pic>
    </p:spTree>
    <p:extLst>
      <p:ext uri="{BB962C8B-B14F-4D97-AF65-F5344CB8AC3E}">
        <p14:creationId xmlns:p14="http://schemas.microsoft.com/office/powerpoint/2010/main" val="3306025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bg/>
                                          </p:spTgt>
                                        </p:tgtEl>
                                        <p:attrNameLst>
                                          <p:attrName>style.visibility</p:attrName>
                                        </p:attrNameLst>
                                      </p:cBhvr>
                                      <p:to>
                                        <p:strVal val="visible"/>
                                      </p:to>
                                    </p:set>
                                    <p:anim calcmode="lin" valueType="num">
                                      <p:cBhvr additive="base">
                                        <p:cTn id="19" dur="500" fill="hold"/>
                                        <p:tgtEl>
                                          <p:spTgt spid="5">
                                            <p:bg/>
                                          </p:spTgt>
                                        </p:tgtEl>
                                        <p:attrNameLst>
                                          <p:attrName>ppt_x</p:attrName>
                                        </p:attrNameLst>
                                      </p:cBhvr>
                                      <p:tavLst>
                                        <p:tav tm="0">
                                          <p:val>
                                            <p:strVal val="#ppt_x"/>
                                          </p:val>
                                        </p:tav>
                                        <p:tav tm="100000">
                                          <p:val>
                                            <p:strVal val="#ppt_x"/>
                                          </p:val>
                                        </p:tav>
                                      </p:tavLst>
                                    </p:anim>
                                    <p:anim calcmode="lin" valueType="num">
                                      <p:cBhvr additive="base">
                                        <p:cTn id="20"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additive="base">
                                        <p:cTn id="2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7BC15-D6CE-8B94-6D4E-B372547B3DB1}"/>
              </a:ext>
            </a:extLst>
          </p:cNvPr>
          <p:cNvSpPr>
            <a:spLocks noGrp="1"/>
          </p:cNvSpPr>
          <p:nvPr>
            <p:ph type="title"/>
          </p:nvPr>
        </p:nvSpPr>
        <p:spPr>
          <a:xfrm>
            <a:off x="304800" y="228600"/>
            <a:ext cx="7886700" cy="777875"/>
          </a:xfrm>
        </p:spPr>
        <p:txBody>
          <a:bodyPr/>
          <a:lstStyle/>
          <a:p>
            <a:r>
              <a:rPr lang="en-US" dirty="0"/>
              <a:t>What about fluid? </a:t>
            </a:r>
          </a:p>
        </p:txBody>
      </p:sp>
      <p:sp>
        <p:nvSpPr>
          <p:cNvPr id="3" name="Content Placeholder 2">
            <a:extLst>
              <a:ext uri="{FF2B5EF4-FFF2-40B4-BE49-F238E27FC236}">
                <a16:creationId xmlns:a16="http://schemas.microsoft.com/office/drawing/2014/main" id="{D29F0F17-6D40-7D3A-0873-E5017211ACAE}"/>
              </a:ext>
            </a:extLst>
          </p:cNvPr>
          <p:cNvSpPr>
            <a:spLocks noGrp="1"/>
          </p:cNvSpPr>
          <p:nvPr>
            <p:ph idx="1"/>
          </p:nvPr>
        </p:nvSpPr>
        <p:spPr>
          <a:xfrm>
            <a:off x="297873" y="952500"/>
            <a:ext cx="5486400" cy="3733800"/>
          </a:xfrm>
        </p:spPr>
        <p:txBody>
          <a:bodyPr/>
          <a:lstStyle/>
          <a:p>
            <a:r>
              <a:rPr lang="en-US" dirty="0"/>
              <a:t>Keeping the kidneys well hydrated is a top priority</a:t>
            </a:r>
          </a:p>
          <a:p>
            <a:pPr marL="0" indent="0">
              <a:buNone/>
            </a:pPr>
            <a:endParaRPr lang="en-US" dirty="0"/>
          </a:p>
          <a:p>
            <a:r>
              <a:rPr lang="en-US" dirty="0"/>
              <a:t>Considered a “moving target”</a:t>
            </a:r>
          </a:p>
          <a:p>
            <a:pPr lvl="1">
              <a:buFont typeface="Courier New" panose="02070309020205020404" pitchFamily="49" charset="0"/>
              <a:buChar char="o"/>
            </a:pPr>
            <a:r>
              <a:rPr lang="en-US" dirty="0"/>
              <a:t>Temperature </a:t>
            </a:r>
          </a:p>
          <a:p>
            <a:pPr lvl="1">
              <a:buFont typeface="Courier New" panose="02070309020205020404" pitchFamily="49" charset="0"/>
              <a:buChar char="o"/>
            </a:pPr>
            <a:r>
              <a:rPr lang="en-US" dirty="0"/>
              <a:t>Health status/advancement of CKD </a:t>
            </a:r>
          </a:p>
          <a:p>
            <a:pPr lvl="1">
              <a:buFont typeface="Courier New" panose="02070309020205020404" pitchFamily="49" charset="0"/>
              <a:buChar char="o"/>
            </a:pPr>
            <a:r>
              <a:rPr lang="en-US" dirty="0"/>
              <a:t>Age </a:t>
            </a:r>
          </a:p>
          <a:p>
            <a:pPr lvl="1">
              <a:buFont typeface="Courier New" panose="02070309020205020404" pitchFamily="49" charset="0"/>
              <a:buChar char="o"/>
            </a:pPr>
            <a:r>
              <a:rPr lang="en-US" dirty="0"/>
              <a:t>Activity </a:t>
            </a:r>
          </a:p>
          <a:p>
            <a:pPr lvl="1">
              <a:buFont typeface="Courier New" panose="02070309020205020404" pitchFamily="49" charset="0"/>
              <a:buChar char="o"/>
            </a:pPr>
            <a:r>
              <a:rPr lang="en-US" dirty="0"/>
              <a:t>Food choices </a:t>
            </a:r>
          </a:p>
        </p:txBody>
      </p:sp>
      <p:pic>
        <p:nvPicPr>
          <p:cNvPr id="5" name="Picture 4" descr="Glass of water with bubbles">
            <a:extLst>
              <a:ext uri="{FF2B5EF4-FFF2-40B4-BE49-F238E27FC236}">
                <a16:creationId xmlns:a16="http://schemas.microsoft.com/office/drawing/2014/main" id="{E7483EAB-7B5D-2A3E-3A31-23DCBD85FF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0"/>
            <a:ext cx="3124200" cy="4686300"/>
          </a:xfrm>
          <a:prstGeom prst="rect">
            <a:avLst/>
          </a:prstGeom>
        </p:spPr>
      </p:pic>
      <p:sp>
        <p:nvSpPr>
          <p:cNvPr id="4" name="Content Placeholder 2">
            <a:extLst>
              <a:ext uri="{FF2B5EF4-FFF2-40B4-BE49-F238E27FC236}">
                <a16:creationId xmlns:a16="http://schemas.microsoft.com/office/drawing/2014/main" id="{CC53EF80-5099-EF87-397C-7EDF7DBAA9FF}"/>
              </a:ext>
            </a:extLst>
          </p:cNvPr>
          <p:cNvSpPr txBox="1">
            <a:spLocks/>
          </p:cNvSpPr>
          <p:nvPr/>
        </p:nvSpPr>
        <p:spPr>
          <a:xfrm>
            <a:off x="1371600" y="5257800"/>
            <a:ext cx="6400800" cy="12001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b="1" dirty="0"/>
              <a:t>Adequate Daily Intakes (National Academy of Medicine</a:t>
            </a:r>
            <a:r>
              <a:rPr lang="en-US" sz="2000" dirty="0"/>
              <a:t>)</a:t>
            </a:r>
          </a:p>
          <a:p>
            <a:pPr lvl="1" algn="ctr">
              <a:buFont typeface="Courier New" panose="02070309020205020404" pitchFamily="49" charset="0"/>
              <a:buChar char="o"/>
            </a:pPr>
            <a:r>
              <a:rPr lang="en-US" sz="2000" dirty="0"/>
              <a:t>Men = 13 cups (104 ounces) </a:t>
            </a:r>
          </a:p>
          <a:p>
            <a:pPr lvl="1" algn="ctr">
              <a:buFont typeface="Courier New" panose="02070309020205020404" pitchFamily="49" charset="0"/>
              <a:buChar char="o"/>
            </a:pPr>
            <a:r>
              <a:rPr lang="en-US" sz="2000" dirty="0"/>
              <a:t>Women = 9 cups (72 ounces)  </a:t>
            </a:r>
          </a:p>
          <a:p>
            <a:pPr lvl="1">
              <a:buFont typeface="Courier New" panose="02070309020205020404" pitchFamily="49" charset="0"/>
              <a:buChar char="o"/>
            </a:pPr>
            <a:endParaRPr lang="en-US" sz="2000" dirty="0"/>
          </a:p>
          <a:p>
            <a:pPr marL="457200" lvl="1" indent="0">
              <a:buFont typeface="Arial" panose="020B0604020202020204" pitchFamily="34" charset="0"/>
              <a:buNone/>
            </a:pPr>
            <a:endParaRPr lang="en-US" sz="2000" dirty="0"/>
          </a:p>
        </p:txBody>
      </p:sp>
    </p:spTree>
    <p:extLst>
      <p:ext uri="{BB962C8B-B14F-4D97-AF65-F5344CB8AC3E}">
        <p14:creationId xmlns:p14="http://schemas.microsoft.com/office/powerpoint/2010/main" val="2264612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down)">
                                      <p:cBhvr>
                                        <p:cTn id="10" dur="500"/>
                                        <p:tgtEl>
                                          <p:spTgt spid="4">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wipe(down)">
                                      <p:cBhvr>
                                        <p:cTn id="1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20E22-7536-F801-4DCE-9F019AAD0399}"/>
              </a:ext>
            </a:extLst>
          </p:cNvPr>
          <p:cNvSpPr>
            <a:spLocks noGrp="1"/>
          </p:cNvSpPr>
          <p:nvPr>
            <p:ph type="title"/>
          </p:nvPr>
        </p:nvSpPr>
        <p:spPr>
          <a:xfrm>
            <a:off x="390525" y="152400"/>
            <a:ext cx="8362950" cy="1082675"/>
          </a:xfrm>
        </p:spPr>
        <p:txBody>
          <a:bodyPr/>
          <a:lstStyle/>
          <a:p>
            <a:r>
              <a:rPr lang="en-US" sz="3200" dirty="0"/>
              <a:t>What if my patient is living with CKD and type 2 diabetes? </a:t>
            </a:r>
          </a:p>
        </p:txBody>
      </p:sp>
      <p:sp>
        <p:nvSpPr>
          <p:cNvPr id="3" name="Content Placeholder 2">
            <a:extLst>
              <a:ext uri="{FF2B5EF4-FFF2-40B4-BE49-F238E27FC236}">
                <a16:creationId xmlns:a16="http://schemas.microsoft.com/office/drawing/2014/main" id="{5508B6E3-2951-85D8-2C58-89D9B2B5C0D3}"/>
              </a:ext>
            </a:extLst>
          </p:cNvPr>
          <p:cNvSpPr>
            <a:spLocks noGrp="1"/>
          </p:cNvSpPr>
          <p:nvPr>
            <p:ph idx="1"/>
          </p:nvPr>
        </p:nvSpPr>
        <p:spPr>
          <a:xfrm>
            <a:off x="457200" y="1143000"/>
            <a:ext cx="8296275" cy="1174750"/>
          </a:xfrm>
        </p:spPr>
        <p:txBody>
          <a:bodyPr/>
          <a:lstStyle/>
          <a:p>
            <a:pPr marL="0" indent="0">
              <a:buNone/>
            </a:pPr>
            <a:r>
              <a:rPr lang="en-US" dirty="0"/>
              <a:t>DASH eating pattern is not specifically a low carb eating pattern, but is very safe for people living with diabetes </a:t>
            </a:r>
          </a:p>
          <a:p>
            <a:pPr marL="0" indent="0">
              <a:buNone/>
            </a:pPr>
            <a:endParaRPr lang="en-US" dirty="0"/>
          </a:p>
        </p:txBody>
      </p:sp>
      <p:sp>
        <p:nvSpPr>
          <p:cNvPr id="4" name="Title 1">
            <a:extLst>
              <a:ext uri="{FF2B5EF4-FFF2-40B4-BE49-F238E27FC236}">
                <a16:creationId xmlns:a16="http://schemas.microsoft.com/office/drawing/2014/main" id="{8FD7D609-CDD2-FD73-533D-C52B90DA1894}"/>
              </a:ext>
            </a:extLst>
          </p:cNvPr>
          <p:cNvSpPr txBox="1">
            <a:spLocks/>
          </p:cNvSpPr>
          <p:nvPr/>
        </p:nvSpPr>
        <p:spPr>
          <a:xfrm>
            <a:off x="390525" y="2317750"/>
            <a:ext cx="8229600" cy="685800"/>
          </a:xfrm>
          <a:prstGeom prst="rect">
            <a:avLst/>
          </a:prstGeom>
        </p:spPr>
        <p:txBody>
          <a:bodyPr/>
          <a:lstStyle>
            <a:lvl1pPr algn="l" defTabSz="914400" rtl="0" eaLnBrk="1" latinLnBrk="0" hangingPunct="1">
              <a:lnSpc>
                <a:spcPct val="90000"/>
              </a:lnSpc>
              <a:spcBef>
                <a:spcPct val="0"/>
              </a:spcBef>
              <a:buNone/>
              <a:defRPr sz="3600" b="1" kern="1200">
                <a:solidFill>
                  <a:schemeClr val="accent2"/>
                </a:solidFill>
                <a:latin typeface="+mj-lt"/>
                <a:ea typeface="+mj-ea"/>
                <a:cs typeface="+mj-cs"/>
              </a:defRPr>
            </a:lvl1pPr>
          </a:lstStyle>
          <a:p>
            <a:r>
              <a:rPr lang="en-US" sz="3200" dirty="0"/>
              <a:t>Which DASH friendly foods are high fiber carbs?  </a:t>
            </a:r>
          </a:p>
        </p:txBody>
      </p:sp>
      <p:sp>
        <p:nvSpPr>
          <p:cNvPr id="6" name="TextBox 5">
            <a:extLst>
              <a:ext uri="{FF2B5EF4-FFF2-40B4-BE49-F238E27FC236}">
                <a16:creationId xmlns:a16="http://schemas.microsoft.com/office/drawing/2014/main" id="{BC8A8287-3130-480C-A8EF-96DB978A8019}"/>
              </a:ext>
            </a:extLst>
          </p:cNvPr>
          <p:cNvSpPr txBox="1"/>
          <p:nvPr/>
        </p:nvSpPr>
        <p:spPr>
          <a:xfrm>
            <a:off x="523875" y="2895600"/>
            <a:ext cx="3514725" cy="3508653"/>
          </a:xfrm>
          <a:prstGeom prst="rect">
            <a:avLst/>
          </a:prstGeom>
          <a:noFill/>
        </p:spPr>
        <p:txBody>
          <a:bodyPr wrap="square">
            <a:spAutoFit/>
          </a:bodyPr>
          <a:lstStyle/>
          <a:p>
            <a:r>
              <a:rPr lang="en-US" sz="2000" b="1" dirty="0"/>
              <a:t>Whole grains </a:t>
            </a:r>
          </a:p>
          <a:p>
            <a:pPr marL="457200" lvl="1" indent="0">
              <a:buNone/>
            </a:pPr>
            <a:r>
              <a:rPr lang="en-US" sz="1600" dirty="0"/>
              <a:t>Oats – bran, oatmeal </a:t>
            </a:r>
          </a:p>
          <a:p>
            <a:pPr marL="457200" lvl="1" indent="0">
              <a:buNone/>
            </a:pPr>
            <a:r>
              <a:rPr lang="en-US" sz="1600" dirty="0"/>
              <a:t>Whole grain wheat</a:t>
            </a:r>
          </a:p>
          <a:p>
            <a:pPr marL="457200" lvl="1" indent="0">
              <a:buNone/>
            </a:pPr>
            <a:r>
              <a:rPr lang="en-US" sz="1600" dirty="0"/>
              <a:t>	bread/crackers/pasta/cereal</a:t>
            </a:r>
          </a:p>
          <a:p>
            <a:pPr marL="457200" lvl="1" indent="0">
              <a:buNone/>
            </a:pPr>
            <a:r>
              <a:rPr lang="en-US" sz="1600" dirty="0"/>
              <a:t>Brown rice  </a:t>
            </a:r>
          </a:p>
          <a:p>
            <a:pPr marL="457200" lvl="1" indent="0">
              <a:buNone/>
            </a:pPr>
            <a:r>
              <a:rPr lang="en-US" sz="1600" dirty="0"/>
              <a:t>Quinoa </a:t>
            </a:r>
          </a:p>
          <a:p>
            <a:pPr marL="457200" lvl="1" indent="0">
              <a:buNone/>
            </a:pPr>
            <a:endParaRPr lang="en-US" dirty="0"/>
          </a:p>
          <a:p>
            <a:r>
              <a:rPr lang="en-US" sz="2000" b="1" dirty="0"/>
              <a:t>Whole fruits</a:t>
            </a:r>
          </a:p>
          <a:p>
            <a:r>
              <a:rPr lang="en-US" sz="2000" b="1" dirty="0"/>
              <a:t>Starchy vegetables </a:t>
            </a:r>
          </a:p>
          <a:p>
            <a:pPr marL="457200" lvl="1" indent="0">
              <a:buNone/>
            </a:pPr>
            <a:r>
              <a:rPr lang="en-US" sz="1600" dirty="0"/>
              <a:t>Potatoes/sweet potatoes</a:t>
            </a:r>
          </a:p>
          <a:p>
            <a:pPr marL="457200" lvl="1" indent="0">
              <a:buNone/>
            </a:pPr>
            <a:r>
              <a:rPr lang="en-US" sz="1600" dirty="0"/>
              <a:t>legumes (beans, peas, lentils)</a:t>
            </a:r>
          </a:p>
          <a:p>
            <a:pPr marL="457200" lvl="1" indent="0">
              <a:buNone/>
            </a:pPr>
            <a:r>
              <a:rPr lang="en-US" sz="1600" dirty="0"/>
              <a:t>Corn </a:t>
            </a:r>
          </a:p>
          <a:p>
            <a:pPr marL="457200" lvl="1" indent="0">
              <a:buNone/>
            </a:pPr>
            <a:r>
              <a:rPr lang="en-US" sz="1600" dirty="0"/>
              <a:t>Winter squashes </a:t>
            </a:r>
          </a:p>
        </p:txBody>
      </p:sp>
      <p:pic>
        <p:nvPicPr>
          <p:cNvPr id="7" name="Picture 6" descr="Woman smiling and giving two thumbs up">
            <a:extLst>
              <a:ext uri="{FF2B5EF4-FFF2-40B4-BE49-F238E27FC236}">
                <a16:creationId xmlns:a16="http://schemas.microsoft.com/office/drawing/2014/main" id="{F2187481-DBF4-55C6-2AC4-4208DF5D71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71950" y="2989695"/>
            <a:ext cx="4596884" cy="2617272"/>
          </a:xfrm>
          <a:prstGeom prst="rect">
            <a:avLst/>
          </a:prstGeom>
        </p:spPr>
      </p:pic>
    </p:spTree>
    <p:extLst>
      <p:ext uri="{BB962C8B-B14F-4D97-AF65-F5344CB8AC3E}">
        <p14:creationId xmlns:p14="http://schemas.microsoft.com/office/powerpoint/2010/main" val="2446531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additive="base">
                                        <p:cTn id="14"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6">
                                            <p:txEl>
                                              <p:pRg st="0" end="0"/>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 calcmode="lin" valueType="num">
                                      <p:cBhvr additive="base">
                                        <p:cTn id="18"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txEl>
                                              <p:pRg st="1" end="1"/>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 calcmode="lin" valueType="num">
                                      <p:cBhvr additive="base">
                                        <p:cTn id="22"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6">
                                            <p:txEl>
                                              <p:pRg st="2" end="2"/>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6">
                                            <p:txEl>
                                              <p:pRg st="3" end="3"/>
                                            </p:txEl>
                                          </p:spTgt>
                                        </p:tgtEl>
                                        <p:attrNameLst>
                                          <p:attrName>style.visibility</p:attrName>
                                        </p:attrNameLst>
                                      </p:cBhvr>
                                      <p:to>
                                        <p:strVal val="visible"/>
                                      </p:to>
                                    </p:set>
                                    <p:anim calcmode="lin" valueType="num">
                                      <p:cBhvr additive="base">
                                        <p:cTn id="26"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6">
                                            <p:txEl>
                                              <p:pRg st="4" end="4"/>
                                            </p:txEl>
                                          </p:spTgt>
                                        </p:tgtEl>
                                        <p:attrNameLst>
                                          <p:attrName>style.visibility</p:attrName>
                                        </p:attrNameLst>
                                      </p:cBhvr>
                                      <p:to>
                                        <p:strVal val="visible"/>
                                      </p:to>
                                    </p:set>
                                    <p:anim calcmode="lin" valueType="num">
                                      <p:cBhvr additive="base">
                                        <p:cTn id="30"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6">
                                            <p:txEl>
                                              <p:pRg st="4" end="4"/>
                                            </p:txEl>
                                          </p:spTgt>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6">
                                            <p:txEl>
                                              <p:pRg st="5" end="5"/>
                                            </p:txEl>
                                          </p:spTgt>
                                        </p:tgtEl>
                                        <p:attrNameLst>
                                          <p:attrName>style.visibility</p:attrName>
                                        </p:attrNameLst>
                                      </p:cBhvr>
                                      <p:to>
                                        <p:strVal val="visible"/>
                                      </p:to>
                                    </p:set>
                                    <p:anim calcmode="lin" valueType="num">
                                      <p:cBhvr additive="base">
                                        <p:cTn id="34"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6">
                                            <p:txEl>
                                              <p:pRg st="7" end="7"/>
                                            </p:txEl>
                                          </p:spTgt>
                                        </p:tgtEl>
                                        <p:attrNameLst>
                                          <p:attrName>style.visibility</p:attrName>
                                        </p:attrNameLst>
                                      </p:cBhvr>
                                      <p:to>
                                        <p:strVal val="visible"/>
                                      </p:to>
                                    </p:set>
                                    <p:anim calcmode="lin" valueType="num">
                                      <p:cBhvr additive="base">
                                        <p:cTn id="40"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6">
                                            <p:txEl>
                                              <p:pRg st="8" end="8"/>
                                            </p:txEl>
                                          </p:spTgt>
                                        </p:tgtEl>
                                        <p:attrNameLst>
                                          <p:attrName>style.visibility</p:attrName>
                                        </p:attrNameLst>
                                      </p:cBhvr>
                                      <p:to>
                                        <p:strVal val="visible"/>
                                      </p:to>
                                    </p:set>
                                    <p:anim calcmode="lin" valueType="num">
                                      <p:cBhvr additive="base">
                                        <p:cTn id="46"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6">
                                            <p:txEl>
                                              <p:pRg st="8" end="8"/>
                                            </p:txEl>
                                          </p:spTgt>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stCondLst>
                                    <p:cond delay="0"/>
                                  </p:stCondLst>
                                  <p:childTnLst>
                                    <p:set>
                                      <p:cBhvr>
                                        <p:cTn id="49" dur="1" fill="hold">
                                          <p:stCondLst>
                                            <p:cond delay="0"/>
                                          </p:stCondLst>
                                        </p:cTn>
                                        <p:tgtEl>
                                          <p:spTgt spid="6">
                                            <p:txEl>
                                              <p:pRg st="9" end="9"/>
                                            </p:txEl>
                                          </p:spTgt>
                                        </p:tgtEl>
                                        <p:attrNameLst>
                                          <p:attrName>style.visibility</p:attrName>
                                        </p:attrNameLst>
                                      </p:cBhvr>
                                      <p:to>
                                        <p:strVal val="visible"/>
                                      </p:to>
                                    </p:set>
                                    <p:anim calcmode="lin" valueType="num">
                                      <p:cBhvr additive="base">
                                        <p:cTn id="50"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6">
                                            <p:txEl>
                                              <p:pRg st="9" end="9"/>
                                            </p:txEl>
                                          </p:spTgt>
                                        </p:tgtEl>
                                        <p:attrNameLst>
                                          <p:attrName>ppt_y</p:attrName>
                                        </p:attrNameLst>
                                      </p:cBhvr>
                                      <p:tavLst>
                                        <p:tav tm="0">
                                          <p:val>
                                            <p:strVal val="1+#ppt_h/2"/>
                                          </p:val>
                                        </p:tav>
                                        <p:tav tm="100000">
                                          <p:val>
                                            <p:strVal val="#ppt_y"/>
                                          </p:val>
                                        </p:tav>
                                      </p:tavLst>
                                    </p:anim>
                                  </p:childTnLst>
                                </p:cTn>
                              </p:par>
                              <p:par>
                                <p:cTn id="52" presetID="2" presetClass="entr" presetSubtype="4" fill="hold" nodeType="withEffect">
                                  <p:stCondLst>
                                    <p:cond delay="0"/>
                                  </p:stCondLst>
                                  <p:childTnLst>
                                    <p:set>
                                      <p:cBhvr>
                                        <p:cTn id="53" dur="1" fill="hold">
                                          <p:stCondLst>
                                            <p:cond delay="0"/>
                                          </p:stCondLst>
                                        </p:cTn>
                                        <p:tgtEl>
                                          <p:spTgt spid="6">
                                            <p:txEl>
                                              <p:pRg st="10" end="10"/>
                                            </p:txEl>
                                          </p:spTgt>
                                        </p:tgtEl>
                                        <p:attrNameLst>
                                          <p:attrName>style.visibility</p:attrName>
                                        </p:attrNameLst>
                                      </p:cBhvr>
                                      <p:to>
                                        <p:strVal val="visible"/>
                                      </p:to>
                                    </p:set>
                                    <p:anim calcmode="lin" valueType="num">
                                      <p:cBhvr additive="base">
                                        <p:cTn id="54"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6">
                                            <p:txEl>
                                              <p:pRg st="10" end="10"/>
                                            </p:txEl>
                                          </p:spTgt>
                                        </p:tgtEl>
                                        <p:attrNameLst>
                                          <p:attrName>ppt_y</p:attrName>
                                        </p:attrNameLst>
                                      </p:cBhvr>
                                      <p:tavLst>
                                        <p:tav tm="0">
                                          <p:val>
                                            <p:strVal val="1+#ppt_h/2"/>
                                          </p:val>
                                        </p:tav>
                                        <p:tav tm="100000">
                                          <p:val>
                                            <p:strVal val="#ppt_y"/>
                                          </p:val>
                                        </p:tav>
                                      </p:tavLst>
                                    </p:anim>
                                  </p:childTnLst>
                                </p:cTn>
                              </p:par>
                              <p:par>
                                <p:cTn id="56" presetID="2" presetClass="entr" presetSubtype="4" fill="hold" nodeType="withEffect">
                                  <p:stCondLst>
                                    <p:cond delay="0"/>
                                  </p:stCondLst>
                                  <p:childTnLst>
                                    <p:set>
                                      <p:cBhvr>
                                        <p:cTn id="57" dur="1" fill="hold">
                                          <p:stCondLst>
                                            <p:cond delay="0"/>
                                          </p:stCondLst>
                                        </p:cTn>
                                        <p:tgtEl>
                                          <p:spTgt spid="6">
                                            <p:txEl>
                                              <p:pRg st="11" end="11"/>
                                            </p:txEl>
                                          </p:spTgt>
                                        </p:tgtEl>
                                        <p:attrNameLst>
                                          <p:attrName>style.visibility</p:attrName>
                                        </p:attrNameLst>
                                      </p:cBhvr>
                                      <p:to>
                                        <p:strVal val="visible"/>
                                      </p:to>
                                    </p:set>
                                    <p:anim calcmode="lin" valueType="num">
                                      <p:cBhvr additive="base">
                                        <p:cTn id="58" dur="500" fill="hold"/>
                                        <p:tgtEl>
                                          <p:spTgt spid="6">
                                            <p:txEl>
                                              <p:pRg st="11" end="11"/>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6">
                                            <p:txEl>
                                              <p:pRg st="11" end="11"/>
                                            </p:txEl>
                                          </p:spTgt>
                                        </p:tgtEl>
                                        <p:attrNameLst>
                                          <p:attrName>ppt_y</p:attrName>
                                        </p:attrNameLst>
                                      </p:cBhvr>
                                      <p:tavLst>
                                        <p:tav tm="0">
                                          <p:val>
                                            <p:strVal val="1+#ppt_h/2"/>
                                          </p:val>
                                        </p:tav>
                                        <p:tav tm="100000">
                                          <p:val>
                                            <p:strVal val="#ppt_y"/>
                                          </p:val>
                                        </p:tav>
                                      </p:tavLst>
                                    </p:anim>
                                  </p:childTnLst>
                                </p:cTn>
                              </p:par>
                              <p:par>
                                <p:cTn id="60" presetID="2" presetClass="entr" presetSubtype="4" fill="hold" nodeType="withEffect">
                                  <p:stCondLst>
                                    <p:cond delay="0"/>
                                  </p:stCondLst>
                                  <p:childTnLst>
                                    <p:set>
                                      <p:cBhvr>
                                        <p:cTn id="61" dur="1" fill="hold">
                                          <p:stCondLst>
                                            <p:cond delay="0"/>
                                          </p:stCondLst>
                                        </p:cTn>
                                        <p:tgtEl>
                                          <p:spTgt spid="6">
                                            <p:txEl>
                                              <p:pRg st="12" end="12"/>
                                            </p:txEl>
                                          </p:spTgt>
                                        </p:tgtEl>
                                        <p:attrNameLst>
                                          <p:attrName>style.visibility</p:attrName>
                                        </p:attrNameLst>
                                      </p:cBhvr>
                                      <p:to>
                                        <p:strVal val="visible"/>
                                      </p:to>
                                    </p:set>
                                    <p:anim calcmode="lin" valueType="num">
                                      <p:cBhvr additive="base">
                                        <p:cTn id="62" dur="500" fill="hold"/>
                                        <p:tgtEl>
                                          <p:spTgt spid="6">
                                            <p:txEl>
                                              <p:pRg st="12" end="12"/>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6">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fade">
                                      <p:cBhvr>
                                        <p:cTn id="68" dur="1000"/>
                                        <p:tgtEl>
                                          <p:spTgt spid="7"/>
                                        </p:tgtEl>
                                      </p:cBhvr>
                                    </p:animEffect>
                                    <p:anim calcmode="lin" valueType="num">
                                      <p:cBhvr>
                                        <p:cTn id="69" dur="1000" fill="hold"/>
                                        <p:tgtEl>
                                          <p:spTgt spid="7"/>
                                        </p:tgtEl>
                                        <p:attrNameLst>
                                          <p:attrName>ppt_x</p:attrName>
                                        </p:attrNameLst>
                                      </p:cBhvr>
                                      <p:tavLst>
                                        <p:tav tm="0">
                                          <p:val>
                                            <p:strVal val="#ppt_x"/>
                                          </p:val>
                                        </p:tav>
                                        <p:tav tm="100000">
                                          <p:val>
                                            <p:strVal val="#ppt_x"/>
                                          </p:val>
                                        </p:tav>
                                      </p:tavLst>
                                    </p:anim>
                                    <p:anim calcmode="lin" valueType="num">
                                      <p:cBhvr>
                                        <p:cTn id="7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96ADF2-4E48-9C71-2C64-847798B16690}"/>
              </a:ext>
            </a:extLst>
          </p:cNvPr>
          <p:cNvSpPr>
            <a:spLocks noGrp="1"/>
          </p:cNvSpPr>
          <p:nvPr>
            <p:ph idx="1"/>
          </p:nvPr>
        </p:nvSpPr>
        <p:spPr>
          <a:xfrm>
            <a:off x="228600" y="1295400"/>
            <a:ext cx="8356023" cy="4556126"/>
          </a:xfrm>
        </p:spPr>
        <p:txBody>
          <a:bodyPr/>
          <a:lstStyle/>
          <a:p>
            <a:r>
              <a:rPr lang="en-US" dirty="0"/>
              <a:t>Eating at regular intervals during the day</a:t>
            </a:r>
          </a:p>
          <a:p>
            <a:pPr lvl="1">
              <a:buFont typeface="Courier New" panose="02070309020205020404" pitchFamily="49" charset="0"/>
              <a:buChar char="o"/>
            </a:pPr>
            <a:r>
              <a:rPr lang="en-US" dirty="0"/>
              <a:t>Eat breakfast within 1-2 hours of waking up</a:t>
            </a:r>
          </a:p>
          <a:p>
            <a:pPr lvl="1">
              <a:buFont typeface="Courier New" panose="02070309020205020404" pitchFamily="49" charset="0"/>
              <a:buChar char="o"/>
            </a:pPr>
            <a:r>
              <a:rPr lang="en-US" dirty="0"/>
              <a:t>Space meals/snacks every 4 to 5 hours while awake </a:t>
            </a:r>
          </a:p>
          <a:p>
            <a:pPr lvl="1">
              <a:buFont typeface="Courier New" panose="02070309020205020404" pitchFamily="49" charset="0"/>
              <a:buChar char="o"/>
            </a:pPr>
            <a:r>
              <a:rPr lang="en-US" dirty="0"/>
              <a:t>Leave 2-3 hours between eating and bedtime</a:t>
            </a:r>
          </a:p>
          <a:p>
            <a:pPr lvl="1">
              <a:buFont typeface="Courier New" panose="02070309020205020404" pitchFamily="49" charset="0"/>
              <a:buChar char="o"/>
            </a:pPr>
            <a:endParaRPr lang="en-US" dirty="0"/>
          </a:p>
          <a:p>
            <a:r>
              <a:rPr lang="en-US" dirty="0"/>
              <a:t>Choosing minimally processed food more often</a:t>
            </a:r>
          </a:p>
          <a:p>
            <a:pPr lvl="1">
              <a:buFont typeface="Courier New" panose="02070309020205020404" pitchFamily="49" charset="0"/>
              <a:buChar char="o"/>
            </a:pPr>
            <a:r>
              <a:rPr lang="en-US" dirty="0"/>
              <a:t>The closer to the farmer’s field, the better </a:t>
            </a:r>
          </a:p>
          <a:p>
            <a:pPr marL="0" indent="0">
              <a:buNone/>
            </a:pPr>
            <a:endParaRPr lang="en-US" sz="3200" dirty="0"/>
          </a:p>
          <a:p>
            <a:r>
              <a:rPr lang="en-US" dirty="0"/>
              <a:t>Using the Plate Method to plan meals/snacks</a:t>
            </a:r>
          </a:p>
          <a:p>
            <a:pPr lvl="1">
              <a:buFont typeface="Courier New" panose="02070309020205020404" pitchFamily="49" charset="0"/>
              <a:buChar char="o"/>
            </a:pPr>
            <a:r>
              <a:rPr lang="en-US" dirty="0"/>
              <a:t>Balanced in food groups, moderate in high fiber carbs </a:t>
            </a:r>
          </a:p>
          <a:p>
            <a:pPr lvl="1">
              <a:buFont typeface="Courier New" panose="02070309020205020404" pitchFamily="49" charset="0"/>
              <a:buChar char="o"/>
            </a:pPr>
            <a:r>
              <a:rPr lang="en-US" dirty="0"/>
              <a:t>Portion control, smaller in size than standard </a:t>
            </a:r>
          </a:p>
          <a:p>
            <a:endParaRPr lang="en-US" dirty="0"/>
          </a:p>
        </p:txBody>
      </p:sp>
      <p:sp>
        <p:nvSpPr>
          <p:cNvPr id="4" name="Title 1">
            <a:extLst>
              <a:ext uri="{FF2B5EF4-FFF2-40B4-BE49-F238E27FC236}">
                <a16:creationId xmlns:a16="http://schemas.microsoft.com/office/drawing/2014/main" id="{21EE94CF-A5B4-F36E-75E4-C0999511F923}"/>
              </a:ext>
            </a:extLst>
          </p:cNvPr>
          <p:cNvSpPr>
            <a:spLocks noGrp="1"/>
          </p:cNvSpPr>
          <p:nvPr>
            <p:ph type="title"/>
          </p:nvPr>
        </p:nvSpPr>
        <p:spPr>
          <a:xfrm>
            <a:off x="221673" y="228600"/>
            <a:ext cx="8362950" cy="922337"/>
          </a:xfrm>
        </p:spPr>
        <p:txBody>
          <a:bodyPr/>
          <a:lstStyle/>
          <a:p>
            <a:r>
              <a:rPr lang="en-US" sz="3200" dirty="0"/>
              <a:t>What is most important when it comes to eating for CKD management (as well as others)?  </a:t>
            </a:r>
          </a:p>
        </p:txBody>
      </p:sp>
    </p:spTree>
    <p:extLst>
      <p:ext uri="{BB962C8B-B14F-4D97-AF65-F5344CB8AC3E}">
        <p14:creationId xmlns:p14="http://schemas.microsoft.com/office/powerpoint/2010/main" val="833015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 calcmode="lin" valueType="num">
                                      <p:cBhvr additive="base">
                                        <p:cTn id="3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CF81568-1A29-D79E-6D43-08F6A97D29C6}"/>
              </a:ext>
            </a:extLst>
          </p:cNvPr>
          <p:cNvPicPr>
            <a:picLocks noGrp="1" noChangeAspect="1"/>
          </p:cNvPicPr>
          <p:nvPr>
            <p:ph idx="1"/>
          </p:nvPr>
        </p:nvPicPr>
        <p:blipFill>
          <a:blip r:embed="rId3"/>
          <a:stretch>
            <a:fillRect/>
          </a:stretch>
        </p:blipFill>
        <p:spPr>
          <a:xfrm>
            <a:off x="171963" y="145241"/>
            <a:ext cx="5910946" cy="5571067"/>
          </a:xfrm>
          <a:prstGeom prst="rect">
            <a:avLst/>
          </a:prstGeom>
        </p:spPr>
      </p:pic>
      <p:pic>
        <p:nvPicPr>
          <p:cNvPr id="15" name="Picture 14" descr="A pile of different types of nuts&#10;&#10;Description automatically generated with medium confidence">
            <a:extLst>
              <a:ext uri="{FF2B5EF4-FFF2-40B4-BE49-F238E27FC236}">
                <a16:creationId xmlns:a16="http://schemas.microsoft.com/office/drawing/2014/main" id="{C7BB5AA8-15A2-C085-A155-D45020DD98BC}"/>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532864" y="4038600"/>
            <a:ext cx="1629936" cy="1485053"/>
          </a:xfrm>
          <a:prstGeom prst="rect">
            <a:avLst/>
          </a:prstGeom>
        </p:spPr>
      </p:pic>
      <p:pic>
        <p:nvPicPr>
          <p:cNvPr id="1026" name="Picture 2" descr="Close Up Art Print featuring the photograph Glass Of Milk by Science Photo Library">
            <a:extLst>
              <a:ext uri="{FF2B5EF4-FFF2-40B4-BE49-F238E27FC236}">
                <a16:creationId xmlns:a16="http://schemas.microsoft.com/office/drawing/2014/main" id="{214EEABE-9E94-9F5A-6E2F-32057B135BA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145241"/>
            <a:ext cx="2746126" cy="27461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edless Orange, 10 lb">
            <a:extLst>
              <a:ext uri="{FF2B5EF4-FFF2-40B4-BE49-F238E27FC236}">
                <a16:creationId xmlns:a16="http://schemas.microsoft.com/office/drawing/2014/main" id="{5DCF3F7B-91E7-1DE7-315A-A516DAF5485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34200" y="2667000"/>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ABFEDDF-3EFC-669B-01C5-9C640576127B}"/>
              </a:ext>
            </a:extLst>
          </p:cNvPr>
          <p:cNvSpPr txBox="1"/>
          <p:nvPr/>
        </p:nvSpPr>
        <p:spPr>
          <a:xfrm>
            <a:off x="609600" y="5766106"/>
            <a:ext cx="5257800" cy="400110"/>
          </a:xfrm>
          <a:prstGeom prst="rect">
            <a:avLst/>
          </a:prstGeom>
          <a:noFill/>
        </p:spPr>
        <p:txBody>
          <a:bodyPr wrap="square" rtlCol="0">
            <a:spAutoFit/>
          </a:bodyPr>
          <a:lstStyle/>
          <a:p>
            <a:r>
              <a:rPr lang="en-US" sz="2000" b="1" dirty="0"/>
              <a:t>Aim to use a smaller plate; 9 inches is best! </a:t>
            </a:r>
          </a:p>
        </p:txBody>
      </p:sp>
    </p:spTree>
    <p:extLst>
      <p:ext uri="{BB962C8B-B14F-4D97-AF65-F5344CB8AC3E}">
        <p14:creationId xmlns:p14="http://schemas.microsoft.com/office/powerpoint/2010/main" val="25068109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E014641-B1EA-C85D-14D7-29A880966A86}"/>
              </a:ext>
            </a:extLst>
          </p:cNvPr>
          <p:cNvSpPr>
            <a:spLocks noGrp="1"/>
          </p:cNvSpPr>
          <p:nvPr>
            <p:ph idx="1"/>
          </p:nvPr>
        </p:nvSpPr>
        <p:spPr>
          <a:xfrm>
            <a:off x="457200" y="266700"/>
            <a:ext cx="4014890" cy="6324600"/>
          </a:xfrm>
        </p:spPr>
        <p:txBody>
          <a:bodyPr>
            <a:normAutofit fontScale="92500" lnSpcReduction="10000"/>
          </a:bodyPr>
          <a:lstStyle/>
          <a:p>
            <a:pPr marL="0" indent="0">
              <a:buNone/>
            </a:pPr>
            <a:r>
              <a:rPr lang="en-US" sz="2400" b="1" dirty="0">
                <a:solidFill>
                  <a:schemeClr val="tx2"/>
                </a:solidFill>
              </a:rPr>
              <a:t>AB</a:t>
            </a:r>
            <a:r>
              <a:rPr lang="en-US" sz="2400" dirty="0">
                <a:solidFill>
                  <a:schemeClr val="tx2"/>
                </a:solidFill>
              </a:rPr>
              <a:t> has been a lawyer for many years, and he finally made partner last year. Now that money is even more plentiful, and time is not, he ends up going out to eat at least 5 nights per week.  His most typical order will be a salad </a:t>
            </a:r>
            <a:r>
              <a:rPr lang="en-US" sz="2400">
                <a:solidFill>
                  <a:schemeClr val="tx2"/>
                </a:solidFill>
              </a:rPr>
              <a:t>topped with </a:t>
            </a:r>
            <a:r>
              <a:rPr lang="en-US" sz="2400" dirty="0">
                <a:solidFill>
                  <a:schemeClr val="tx2"/>
                </a:solidFill>
              </a:rPr>
              <a:t>chopped steak and extra salad dressing. </a:t>
            </a:r>
          </a:p>
          <a:p>
            <a:pPr marL="0" indent="0">
              <a:buNone/>
            </a:pPr>
            <a:endParaRPr lang="en-US" sz="2400" dirty="0">
              <a:solidFill>
                <a:schemeClr val="tx2"/>
              </a:solidFill>
            </a:endParaRPr>
          </a:p>
          <a:p>
            <a:pPr marL="0" indent="0">
              <a:buNone/>
            </a:pPr>
            <a:r>
              <a:rPr lang="en-US" sz="2400" dirty="0">
                <a:solidFill>
                  <a:schemeClr val="tx2"/>
                </a:solidFill>
              </a:rPr>
              <a:t>He finds himself skipping lunch because he is so busy at work even though he knows this is not the best for him. He starts every morning with a cappuccino he makes at home with milk and a mix from the store, but he doesn’t drink much water during the day because he feels the extra trips to the bathroom cause a loss in work productivity. </a:t>
            </a:r>
          </a:p>
        </p:txBody>
      </p:sp>
      <p:pic>
        <p:nvPicPr>
          <p:cNvPr id="4" name="Picture 3" descr="A person in a suit and tie&#10;&#10;Description automatically generated with medium confidence">
            <a:extLst>
              <a:ext uri="{FF2B5EF4-FFF2-40B4-BE49-F238E27FC236}">
                <a16:creationId xmlns:a16="http://schemas.microsoft.com/office/drawing/2014/main" id="{A6FD6A5F-EECD-84FA-A901-0D5B95859C65}"/>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672"/>
          <a:stretch/>
        </p:blipFill>
        <p:spPr>
          <a:xfrm>
            <a:off x="4671911" y="10"/>
            <a:ext cx="4472089"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9287186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856F6-062F-381E-08C4-6E92CCA6B267}"/>
              </a:ext>
            </a:extLst>
          </p:cNvPr>
          <p:cNvSpPr>
            <a:spLocks noGrp="1"/>
          </p:cNvSpPr>
          <p:nvPr>
            <p:ph type="title"/>
          </p:nvPr>
        </p:nvSpPr>
        <p:spPr>
          <a:xfrm>
            <a:off x="228600" y="208445"/>
            <a:ext cx="7886700" cy="1325563"/>
          </a:xfrm>
        </p:spPr>
        <p:txBody>
          <a:bodyPr/>
          <a:lstStyle/>
          <a:p>
            <a:r>
              <a:rPr lang="en-US" sz="3400" dirty="0"/>
              <a:t>What is the best way for a Care Manager (who is not an RD) to immediately help AB? </a:t>
            </a:r>
          </a:p>
        </p:txBody>
      </p:sp>
      <p:sp>
        <p:nvSpPr>
          <p:cNvPr id="3" name="Content Placeholder 2">
            <a:extLst>
              <a:ext uri="{FF2B5EF4-FFF2-40B4-BE49-F238E27FC236}">
                <a16:creationId xmlns:a16="http://schemas.microsoft.com/office/drawing/2014/main" id="{39729D33-EA74-9CFD-7368-9987CD9BDFFE}"/>
              </a:ext>
            </a:extLst>
          </p:cNvPr>
          <p:cNvSpPr>
            <a:spLocks noGrp="1"/>
          </p:cNvSpPr>
          <p:nvPr>
            <p:ph idx="1"/>
          </p:nvPr>
        </p:nvSpPr>
        <p:spPr>
          <a:xfrm>
            <a:off x="381000" y="1534008"/>
            <a:ext cx="8305800" cy="4714392"/>
          </a:xfrm>
        </p:spPr>
        <p:txBody>
          <a:bodyPr/>
          <a:lstStyle/>
          <a:p>
            <a:pPr marL="0" indent="0">
              <a:buNone/>
            </a:pPr>
            <a:r>
              <a:rPr lang="en-US" sz="3200" dirty="0"/>
              <a:t>Use the Ask, Tell, Ask strategy </a:t>
            </a:r>
          </a:p>
          <a:p>
            <a:pPr marL="0" indent="0">
              <a:buNone/>
            </a:pPr>
            <a:endParaRPr lang="en-US" dirty="0"/>
          </a:p>
          <a:p>
            <a:pPr marL="0" indent="0">
              <a:buNone/>
            </a:pPr>
            <a:r>
              <a:rPr lang="en-US" dirty="0"/>
              <a:t>Care Manager:</a:t>
            </a:r>
          </a:p>
          <a:p>
            <a:pPr marL="0" indent="0">
              <a:buNone/>
            </a:pPr>
            <a:r>
              <a:rPr lang="en-US" dirty="0"/>
              <a:t>“What, if anything, do you already know about nutrition and kidney health?”  </a:t>
            </a:r>
          </a:p>
          <a:p>
            <a:pPr marL="0" indent="0">
              <a:buNone/>
            </a:pPr>
            <a:endParaRPr lang="en-US" dirty="0"/>
          </a:p>
          <a:p>
            <a:pPr marL="0" indent="0">
              <a:buNone/>
            </a:pPr>
            <a:r>
              <a:rPr lang="en-US" dirty="0"/>
              <a:t>After TELLING the patient 1-2 pieces of new information, ASK them for their feedback/thoughts before continuing.</a:t>
            </a:r>
          </a:p>
        </p:txBody>
      </p:sp>
    </p:spTree>
    <p:extLst>
      <p:ext uri="{BB962C8B-B14F-4D97-AF65-F5344CB8AC3E}">
        <p14:creationId xmlns:p14="http://schemas.microsoft.com/office/powerpoint/2010/main" val="316821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089B3-4851-D2DA-597E-887A020C6319}"/>
              </a:ext>
            </a:extLst>
          </p:cNvPr>
          <p:cNvSpPr>
            <a:spLocks noGrp="1"/>
          </p:cNvSpPr>
          <p:nvPr>
            <p:ph type="title"/>
          </p:nvPr>
        </p:nvSpPr>
        <p:spPr>
          <a:xfrm>
            <a:off x="628650" y="365125"/>
            <a:ext cx="7886700" cy="625475"/>
          </a:xfrm>
        </p:spPr>
        <p:txBody>
          <a:bodyPr/>
          <a:lstStyle/>
          <a:p>
            <a:r>
              <a:rPr lang="en-US" dirty="0"/>
              <a:t>Nutrition Question #1 </a:t>
            </a:r>
          </a:p>
        </p:txBody>
      </p:sp>
      <p:sp>
        <p:nvSpPr>
          <p:cNvPr id="3" name="Content Placeholder 2">
            <a:extLst>
              <a:ext uri="{FF2B5EF4-FFF2-40B4-BE49-F238E27FC236}">
                <a16:creationId xmlns:a16="http://schemas.microsoft.com/office/drawing/2014/main" id="{4A8DAB97-3D4D-C1BD-38F3-25E8FE95A795}"/>
              </a:ext>
            </a:extLst>
          </p:cNvPr>
          <p:cNvSpPr>
            <a:spLocks noGrp="1"/>
          </p:cNvSpPr>
          <p:nvPr>
            <p:ph idx="1"/>
          </p:nvPr>
        </p:nvSpPr>
        <p:spPr>
          <a:xfrm>
            <a:off x="628650" y="983673"/>
            <a:ext cx="7886700" cy="4883727"/>
          </a:xfrm>
        </p:spPr>
        <p:txBody>
          <a:bodyPr/>
          <a:lstStyle/>
          <a:p>
            <a:pPr marL="0" marR="0" indent="0">
              <a:spcBef>
                <a:spcPts val="0"/>
              </a:spcBef>
              <a:spcAft>
                <a:spcPts val="0"/>
              </a:spcAft>
              <a:buNone/>
            </a:pPr>
            <a:r>
              <a:rPr lang="en-US" sz="3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What would be the best way to start the nutrition conversation with AB? </a:t>
            </a:r>
          </a:p>
          <a:p>
            <a:pPr marL="742950" marR="0" lvl="1" indent="-285750">
              <a:spcBef>
                <a:spcPts val="0"/>
              </a:spcBef>
              <a:spcAft>
                <a:spcPts val="0"/>
              </a:spcAft>
              <a:buFont typeface="+mj-lt"/>
              <a:buAutoNum type="alphaUcPeriod"/>
            </a:pPr>
            <a:r>
              <a:rPr lang="en-US" sz="2800" dirty="0">
                <a:latin typeface="Calibri" panose="020F0502020204030204" pitchFamily="34" charset="0"/>
                <a:ea typeface="Calibri" panose="020F0502020204030204" pitchFamily="34" charset="0"/>
                <a:cs typeface="Times New Roman" panose="02020603050405020304" pitchFamily="18" charset="0"/>
              </a:rPr>
              <a:t>Tell him that going out to eat is horrible for him, and he should stop it.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mj-lt"/>
              <a:buAutoNum type="alphaUcPeriod"/>
            </a:pPr>
            <a:r>
              <a:rPr lang="en-US" sz="2800" dirty="0">
                <a:effectLst/>
                <a:latin typeface="Calibri" panose="020F0502020204030204" pitchFamily="34" charset="0"/>
                <a:ea typeface="Calibri" panose="020F0502020204030204" pitchFamily="34" charset="0"/>
                <a:cs typeface="Times New Roman" panose="02020603050405020304" pitchFamily="18" charset="0"/>
              </a:rPr>
              <a:t>Ask “What concerns do you have about your current eating habits?”</a:t>
            </a:r>
          </a:p>
          <a:p>
            <a:pPr marL="742950" marR="0" lvl="1" indent="-285750">
              <a:spcBef>
                <a:spcPts val="0"/>
              </a:spcBef>
              <a:spcAft>
                <a:spcPts val="0"/>
              </a:spcAft>
              <a:buFont typeface="+mj-lt"/>
              <a:buAutoNum type="alphaUcPeriod"/>
            </a:pPr>
            <a:r>
              <a:rPr lang="en-US" sz="2800" dirty="0">
                <a:effectLst/>
                <a:latin typeface="Calibri" panose="020F0502020204030204" pitchFamily="34" charset="0"/>
                <a:ea typeface="Calibri" panose="020F0502020204030204" pitchFamily="34" charset="0"/>
                <a:cs typeface="Times New Roman" panose="02020603050405020304" pitchFamily="18" charset="0"/>
              </a:rPr>
              <a:t>Don’t say anything because you aren’t a Dietitian.</a:t>
            </a:r>
          </a:p>
          <a:p>
            <a:pPr marL="742950" marR="0" lvl="1" indent="-285750">
              <a:spcBef>
                <a:spcPts val="0"/>
              </a:spcBef>
              <a:spcAft>
                <a:spcPts val="0"/>
              </a:spcAft>
              <a:buFont typeface="+mj-lt"/>
              <a:buAutoNum type="alphaUcPeriod"/>
            </a:pPr>
            <a:r>
              <a:rPr lang="en-US" sz="2800" dirty="0">
                <a:latin typeface="Calibri" panose="020F0502020204030204" pitchFamily="34" charset="0"/>
                <a:ea typeface="Calibri" panose="020F0502020204030204" pitchFamily="34" charset="0"/>
                <a:cs typeface="Times New Roman" panose="02020603050405020304" pitchFamily="18" charset="0"/>
              </a:rPr>
              <a:t>Agree that going out to eat makes sense because he has a lot of money.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mj-lt"/>
              <a:buAutoNum type="alphaUcPeriod"/>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074167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2" end="2"/>
                                            </p:txEl>
                                          </p:spTgt>
                                        </p:tgtEl>
                                      </p:cBhvr>
                                    </p:animEffect>
                                    <p:animScale>
                                      <p:cBhvr>
                                        <p:cTn id="7" dur="250" autoRev="1" fill="hold"/>
                                        <p:tgtEl>
                                          <p:spTgt spid="3">
                                            <p:txEl>
                                              <p:pRg st="2" end="2"/>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72CAA-82F1-B791-6D09-87A897B7AFA5}"/>
              </a:ext>
            </a:extLst>
          </p:cNvPr>
          <p:cNvSpPr>
            <a:spLocks noGrp="1"/>
          </p:cNvSpPr>
          <p:nvPr>
            <p:ph type="title"/>
          </p:nvPr>
        </p:nvSpPr>
        <p:spPr>
          <a:xfrm>
            <a:off x="533400" y="392833"/>
            <a:ext cx="7886700" cy="625475"/>
          </a:xfrm>
        </p:spPr>
        <p:txBody>
          <a:bodyPr/>
          <a:lstStyle/>
          <a:p>
            <a:r>
              <a:rPr lang="en-US" dirty="0"/>
              <a:t>Nutrition Question #2</a:t>
            </a:r>
          </a:p>
        </p:txBody>
      </p:sp>
      <p:sp>
        <p:nvSpPr>
          <p:cNvPr id="3" name="Content Placeholder 2">
            <a:extLst>
              <a:ext uri="{FF2B5EF4-FFF2-40B4-BE49-F238E27FC236}">
                <a16:creationId xmlns:a16="http://schemas.microsoft.com/office/drawing/2014/main" id="{B139C57A-2321-B2F9-0A98-2F3F61103B70}"/>
              </a:ext>
            </a:extLst>
          </p:cNvPr>
          <p:cNvSpPr>
            <a:spLocks noGrp="1"/>
          </p:cNvSpPr>
          <p:nvPr>
            <p:ph idx="1"/>
          </p:nvPr>
        </p:nvSpPr>
        <p:spPr>
          <a:xfrm>
            <a:off x="533400" y="1018308"/>
            <a:ext cx="7886700" cy="4468091"/>
          </a:xfrm>
        </p:spPr>
        <p:txBody>
          <a:bodyPr/>
          <a:lstStyle/>
          <a:p>
            <a:pPr marL="0" marR="0" lvl="0" indent="0">
              <a:spcBef>
                <a:spcPts val="0"/>
              </a:spcBef>
              <a:spcAft>
                <a:spcPts val="0"/>
              </a:spcAft>
              <a:buNone/>
            </a:pPr>
            <a:r>
              <a:rPr lang="en-US" sz="3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Which of the following is the </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most</a:t>
            </a:r>
            <a:r>
              <a:rPr lang="en-US" sz="3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concerning when it comes to CKD and diabetes management?  </a:t>
            </a:r>
          </a:p>
          <a:p>
            <a:pPr marL="800100" lvl="1" indent="-342900">
              <a:spcBef>
                <a:spcPts val="0"/>
              </a:spcBef>
              <a:buFont typeface="+mj-lt"/>
              <a:buAutoNum type="alphaUcPeriod"/>
            </a:pPr>
            <a:r>
              <a:rPr lang="en-US" sz="2800" dirty="0">
                <a:latin typeface="Calibri" panose="020F0502020204030204" pitchFamily="34" charset="0"/>
                <a:ea typeface="Calibri" panose="020F0502020204030204" pitchFamily="34" charset="0"/>
                <a:cs typeface="Times New Roman" panose="02020603050405020304" pitchFamily="18" charset="0"/>
              </a:rPr>
              <a:t>Drinking coffee in the morning instead of water</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spcBef>
                <a:spcPts val="0"/>
              </a:spcBef>
              <a:buFont typeface="+mj-lt"/>
              <a:buAutoNum type="alphaUcPeriod"/>
            </a:pPr>
            <a:r>
              <a:rPr lang="en-US" sz="2800" dirty="0">
                <a:latin typeface="Calibri" panose="020F0502020204030204" pitchFamily="34" charset="0"/>
                <a:ea typeface="Calibri" panose="020F0502020204030204" pitchFamily="34" charset="0"/>
                <a:cs typeface="Times New Roman" panose="02020603050405020304" pitchFamily="18" charset="0"/>
              </a:rPr>
              <a:t>Extra salad dressing on dinner salad</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spcBef>
                <a:spcPts val="0"/>
              </a:spcBef>
              <a:buFont typeface="+mj-lt"/>
              <a:buAutoNum type="alphaUcPeriod"/>
            </a:pPr>
            <a:r>
              <a:rPr lang="en-US" sz="2800" dirty="0">
                <a:effectLst/>
                <a:latin typeface="Calibri" panose="020F0502020204030204" pitchFamily="34" charset="0"/>
                <a:ea typeface="Calibri" panose="020F0502020204030204" pitchFamily="34" charset="0"/>
                <a:cs typeface="Times New Roman" panose="02020603050405020304" pitchFamily="18" charset="0"/>
              </a:rPr>
              <a:t>Skipping meals and water during the day, followed by eating a large restaurant meal</a:t>
            </a:r>
          </a:p>
          <a:p>
            <a:pPr marL="800100" lvl="1" indent="-342900">
              <a:spcBef>
                <a:spcPts val="0"/>
              </a:spcBef>
              <a:buFont typeface="+mj-lt"/>
              <a:buAutoNum type="alphaUcPeriod"/>
            </a:pPr>
            <a:r>
              <a:rPr lang="en-US" sz="2800" dirty="0">
                <a:effectLst/>
                <a:latin typeface="Calibri" panose="020F0502020204030204" pitchFamily="34" charset="0"/>
                <a:ea typeface="Calibri" panose="020F0502020204030204" pitchFamily="34" charset="0"/>
                <a:cs typeface="Times New Roman" panose="02020603050405020304" pitchFamily="18" charset="0"/>
              </a:rPr>
              <a:t>Limited vegetable intake </a:t>
            </a:r>
          </a:p>
          <a:p>
            <a:pPr marL="0" marR="0" lvl="0" indent="0">
              <a:spcBef>
                <a:spcPts val="0"/>
              </a:spcBef>
              <a:spcAft>
                <a:spcPts val="0"/>
              </a:spcAft>
              <a:buNone/>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9814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3" end="3"/>
                                            </p:txEl>
                                          </p:spTgt>
                                        </p:tgtEl>
                                      </p:cBhvr>
                                    </p:animEffect>
                                    <p:animScale>
                                      <p:cBhvr>
                                        <p:cTn id="7" dur="250" autoRev="1" fill="hold"/>
                                        <p:tgtEl>
                                          <p:spTgt spid="3">
                                            <p:txEl>
                                              <p:pRg st="3" end="3"/>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Amy Schneider, MS, RD, CDCES </a:t>
            </a:r>
          </a:p>
        </p:txBody>
      </p:sp>
      <p:sp>
        <p:nvSpPr>
          <p:cNvPr id="3" name="Content Placeholder 2"/>
          <p:cNvSpPr>
            <a:spLocks noGrp="1"/>
          </p:cNvSpPr>
          <p:nvPr>
            <p:ph idx="1"/>
          </p:nvPr>
        </p:nvSpPr>
        <p:spPr>
          <a:xfrm>
            <a:off x="607629" y="1219200"/>
            <a:ext cx="7164771" cy="4094784"/>
          </a:xfrm>
        </p:spPr>
        <p:txBody>
          <a:bodyPr/>
          <a:lstStyle/>
          <a:p>
            <a:r>
              <a:rPr lang="en-US" dirty="0"/>
              <a:t>University of Michigan Health</a:t>
            </a:r>
          </a:p>
          <a:p>
            <a:pPr lvl="1">
              <a:buFont typeface="Courier New" panose="02070309020205020404" pitchFamily="49" charset="0"/>
              <a:buChar char="o"/>
            </a:pPr>
            <a:r>
              <a:rPr lang="en-US" dirty="0"/>
              <a:t>Outpatient Registered Dietitian</a:t>
            </a:r>
            <a:br>
              <a:rPr lang="en-US" dirty="0"/>
            </a:br>
            <a:endParaRPr lang="en-US" dirty="0"/>
          </a:p>
          <a:p>
            <a:r>
              <a:rPr lang="en-US" sz="2800" dirty="0"/>
              <a:t>Michigan Institute For Care Management &amp; Transformation</a:t>
            </a:r>
          </a:p>
          <a:p>
            <a:pPr lvl="1">
              <a:buFont typeface="Courier New" panose="02070309020205020404" pitchFamily="49" charset="0"/>
              <a:buChar char="o"/>
            </a:pPr>
            <a:r>
              <a:rPr lang="en-US" dirty="0"/>
              <a:t>Clinical Lead and Patient Engagement Specialist</a:t>
            </a:r>
          </a:p>
        </p:txBody>
      </p:sp>
    </p:spTree>
    <p:extLst>
      <p:ext uri="{BB962C8B-B14F-4D97-AF65-F5344CB8AC3E}">
        <p14:creationId xmlns:p14="http://schemas.microsoft.com/office/powerpoint/2010/main" val="8144558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C671B-76AD-2843-7496-C4F532041F1A}"/>
              </a:ext>
            </a:extLst>
          </p:cNvPr>
          <p:cNvSpPr>
            <a:spLocks noGrp="1"/>
          </p:cNvSpPr>
          <p:nvPr>
            <p:ph type="title"/>
          </p:nvPr>
        </p:nvSpPr>
        <p:spPr>
          <a:xfrm>
            <a:off x="628650" y="365125"/>
            <a:ext cx="7886700" cy="777875"/>
          </a:xfrm>
        </p:spPr>
        <p:txBody>
          <a:bodyPr/>
          <a:lstStyle/>
          <a:p>
            <a:r>
              <a:rPr lang="en-US" dirty="0"/>
              <a:t>Nutrition Question #3 </a:t>
            </a:r>
          </a:p>
        </p:txBody>
      </p:sp>
      <p:sp>
        <p:nvSpPr>
          <p:cNvPr id="3" name="Content Placeholder 2">
            <a:extLst>
              <a:ext uri="{FF2B5EF4-FFF2-40B4-BE49-F238E27FC236}">
                <a16:creationId xmlns:a16="http://schemas.microsoft.com/office/drawing/2014/main" id="{B38C324E-EB0F-5EE3-DD2C-5A3DC2E38726}"/>
              </a:ext>
            </a:extLst>
          </p:cNvPr>
          <p:cNvSpPr>
            <a:spLocks noGrp="1"/>
          </p:cNvSpPr>
          <p:nvPr>
            <p:ph idx="1"/>
          </p:nvPr>
        </p:nvSpPr>
        <p:spPr>
          <a:xfrm>
            <a:off x="614795" y="1136073"/>
            <a:ext cx="7886700" cy="3789984"/>
          </a:xfrm>
        </p:spPr>
        <p:txBody>
          <a:bodyPr/>
          <a:lstStyle/>
          <a:p>
            <a:pPr marL="0" marR="0" lvl="0" indent="0">
              <a:spcBef>
                <a:spcPts val="0"/>
              </a:spcBef>
              <a:spcAft>
                <a:spcPts val="0"/>
              </a:spcAft>
              <a:buNone/>
            </a:pPr>
            <a:r>
              <a:rPr lang="en-US" sz="3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Which of AB’s current habits would be positive to focus on affirming? </a:t>
            </a:r>
          </a:p>
          <a:p>
            <a:pPr marL="800100" lvl="1" indent="-342900">
              <a:spcBef>
                <a:spcPts val="0"/>
              </a:spcBef>
              <a:buFont typeface="+mj-lt"/>
              <a:buAutoNum type="alphaUcPeriod"/>
            </a:pPr>
            <a:r>
              <a:rPr lang="en-US" sz="2800" dirty="0">
                <a:latin typeface="Calibri" panose="020F0502020204030204" pitchFamily="34" charset="0"/>
                <a:ea typeface="Calibri" panose="020F0502020204030204" pitchFamily="34" charset="0"/>
                <a:cs typeface="Times New Roman" panose="02020603050405020304" pitchFamily="18" charset="0"/>
              </a:rPr>
              <a:t>Preparing his coffee at home every morning with high potassium milk</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spcBef>
                <a:spcPts val="0"/>
              </a:spcBef>
              <a:buFont typeface="+mj-lt"/>
              <a:buAutoNum type="alphaUcPeriod"/>
            </a:pPr>
            <a:r>
              <a:rPr lang="en-US" sz="2800" dirty="0">
                <a:latin typeface="Calibri" panose="020F0502020204030204" pitchFamily="34" charset="0"/>
                <a:ea typeface="Calibri" panose="020F0502020204030204" pitchFamily="34" charset="0"/>
                <a:cs typeface="Times New Roman" panose="02020603050405020304" pitchFamily="18" charset="0"/>
              </a:rPr>
              <a:t>Including an unprocessed vegetable in his typical out to eat order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spcBef>
                <a:spcPts val="0"/>
              </a:spcBef>
              <a:buFont typeface="+mj-lt"/>
              <a:buAutoNum type="alphaUcPeriod"/>
            </a:pPr>
            <a:r>
              <a:rPr lang="en-US" sz="2800" dirty="0">
                <a:latin typeface="Calibri" panose="020F0502020204030204" pitchFamily="34" charset="0"/>
                <a:ea typeface="Calibri" panose="020F0502020204030204" pitchFamily="34" charset="0"/>
                <a:cs typeface="Times New Roman" panose="02020603050405020304" pitchFamily="18" charset="0"/>
              </a:rPr>
              <a:t>Knowing the importance of eating regularly throughout the day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spcBef>
                <a:spcPts val="0"/>
              </a:spcBef>
              <a:buFont typeface="+mj-lt"/>
              <a:buAutoNum type="alphaUcPeriod"/>
            </a:pPr>
            <a:r>
              <a:rPr lang="en-US" sz="2800" dirty="0">
                <a:latin typeface="Calibri" panose="020F0502020204030204" pitchFamily="34" charset="0"/>
                <a:ea typeface="Calibri" panose="020F0502020204030204" pitchFamily="34" charset="0"/>
                <a:cs typeface="Times New Roman" panose="02020603050405020304" pitchFamily="18" charset="0"/>
              </a:rPr>
              <a:t>Getting extra salad dressing because it is tasty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spcBef>
                <a:spcPts val="0"/>
              </a:spcBef>
              <a:buFont typeface="+mj-lt"/>
              <a:buAutoNum type="alphaUcPeriod"/>
            </a:pPr>
            <a:r>
              <a:rPr lang="en-US" sz="2800" dirty="0">
                <a:latin typeface="Calibri" panose="020F0502020204030204" pitchFamily="34" charset="0"/>
                <a:ea typeface="Calibri" panose="020F0502020204030204" pitchFamily="34" charset="0"/>
                <a:cs typeface="Times New Roman" panose="02020603050405020304" pitchFamily="18" charset="0"/>
              </a:rPr>
              <a:t>A, B, C above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80355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5" end="5"/>
                                            </p:txEl>
                                          </p:spTgt>
                                        </p:tgtEl>
                                      </p:cBhvr>
                                    </p:animEffect>
                                    <p:animScale>
                                      <p:cBhvr>
                                        <p:cTn id="7" dur="250" autoRev="1" fill="hold"/>
                                        <p:tgtEl>
                                          <p:spTgt spid="3">
                                            <p:txEl>
                                              <p:pRg st="5" end="5"/>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84D9C-C5CF-865F-0E5A-FD42E6DA86F6}"/>
              </a:ext>
            </a:extLst>
          </p:cNvPr>
          <p:cNvSpPr>
            <a:spLocks noGrp="1"/>
          </p:cNvSpPr>
          <p:nvPr>
            <p:ph type="title"/>
          </p:nvPr>
        </p:nvSpPr>
        <p:spPr>
          <a:xfrm>
            <a:off x="228600" y="235916"/>
            <a:ext cx="7886700" cy="701675"/>
          </a:xfrm>
        </p:spPr>
        <p:txBody>
          <a:bodyPr/>
          <a:lstStyle/>
          <a:p>
            <a:r>
              <a:rPr lang="en-US" sz="3200" dirty="0"/>
              <a:t>What are the specific recommendations for AB? </a:t>
            </a:r>
          </a:p>
        </p:txBody>
      </p:sp>
      <p:sp>
        <p:nvSpPr>
          <p:cNvPr id="3" name="Content Placeholder 2">
            <a:extLst>
              <a:ext uri="{FF2B5EF4-FFF2-40B4-BE49-F238E27FC236}">
                <a16:creationId xmlns:a16="http://schemas.microsoft.com/office/drawing/2014/main" id="{E2D3A132-3C48-4A15-1792-41F97E1449FD}"/>
              </a:ext>
            </a:extLst>
          </p:cNvPr>
          <p:cNvSpPr>
            <a:spLocks noGrp="1"/>
          </p:cNvSpPr>
          <p:nvPr>
            <p:ph idx="1"/>
          </p:nvPr>
        </p:nvSpPr>
        <p:spPr>
          <a:xfrm>
            <a:off x="228600" y="937591"/>
            <a:ext cx="8686800" cy="5082209"/>
          </a:xfrm>
        </p:spPr>
        <p:txBody>
          <a:bodyPr/>
          <a:lstStyle/>
          <a:p>
            <a:r>
              <a:rPr lang="en-US" sz="2400" dirty="0"/>
              <a:t>Discuss underlying motivation to improve kidney health</a:t>
            </a:r>
          </a:p>
          <a:p>
            <a:r>
              <a:rPr lang="en-US" sz="2400" dirty="0"/>
              <a:t>Reinforce that there is no restriction on potassium or phosphorus </a:t>
            </a:r>
          </a:p>
          <a:p>
            <a:pPr lvl="1"/>
            <a:r>
              <a:rPr lang="en-US" sz="2000" dirty="0"/>
              <a:t>lab values in range </a:t>
            </a:r>
          </a:p>
          <a:p>
            <a:pPr marL="457200" lvl="1" indent="0">
              <a:buNone/>
            </a:pPr>
            <a:endParaRPr lang="en-US" sz="2000" dirty="0"/>
          </a:p>
          <a:p>
            <a:r>
              <a:rPr lang="en-US" sz="2400" dirty="0"/>
              <a:t>Change morning coffee by suggesting decrease in use of mix</a:t>
            </a:r>
          </a:p>
          <a:p>
            <a:r>
              <a:rPr lang="en-US" sz="2400" dirty="0"/>
              <a:t>Increase decaffeinated fluid during the day </a:t>
            </a:r>
          </a:p>
          <a:p>
            <a:r>
              <a:rPr lang="en-US" sz="2400" dirty="0"/>
              <a:t>Promote food intake every 4/5 hours instead of skipping</a:t>
            </a:r>
          </a:p>
          <a:p>
            <a:pPr marL="0" indent="0">
              <a:buNone/>
            </a:pPr>
            <a:endParaRPr lang="en-US" sz="2400" dirty="0"/>
          </a:p>
          <a:p>
            <a:r>
              <a:rPr lang="en-US" sz="2400" dirty="0"/>
              <a:t>Moderate protein, more plant-based options </a:t>
            </a:r>
          </a:p>
          <a:p>
            <a:pPr lvl="1"/>
            <a:r>
              <a:rPr lang="en-US" sz="2000" dirty="0">
                <a:sym typeface="Wingdings" panose="05000000000000000000" pitchFamily="2" charset="2"/>
              </a:rPr>
              <a:t>Daily recommendation of 50 – 60 g per day using IBW and 0.8g/kg weight </a:t>
            </a:r>
            <a:endParaRPr lang="en-US" sz="2000" dirty="0"/>
          </a:p>
          <a:p>
            <a:pPr lvl="1"/>
            <a:r>
              <a:rPr lang="en-US" sz="2000" dirty="0"/>
              <a:t>Consider swapping/decreasing animal protein for plant protein at dinner since this would promote a more CKD friendly meal </a:t>
            </a:r>
          </a:p>
        </p:txBody>
      </p:sp>
    </p:spTree>
    <p:extLst>
      <p:ext uri="{BB962C8B-B14F-4D97-AF65-F5344CB8AC3E}">
        <p14:creationId xmlns:p14="http://schemas.microsoft.com/office/powerpoint/2010/main" val="19315447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81480420-6777-FC98-8FBB-AC0D94018103}"/>
              </a:ext>
            </a:extLst>
          </p:cNvPr>
          <p:cNvPicPr>
            <a:picLocks noChangeAspect="1"/>
          </p:cNvPicPr>
          <p:nvPr/>
        </p:nvPicPr>
        <p:blipFill rotWithShape="1">
          <a:blip r:embed="rId3"/>
          <a:srcRect l="15833" t="1482" r="11666" b="5185"/>
          <a:stretch/>
        </p:blipFill>
        <p:spPr>
          <a:xfrm>
            <a:off x="838200" y="152400"/>
            <a:ext cx="7467600" cy="5407572"/>
          </a:xfrm>
          <a:prstGeom prst="rect">
            <a:avLst/>
          </a:prstGeom>
        </p:spPr>
      </p:pic>
      <p:sp>
        <p:nvSpPr>
          <p:cNvPr id="21" name="TextBox 20">
            <a:extLst>
              <a:ext uri="{FF2B5EF4-FFF2-40B4-BE49-F238E27FC236}">
                <a16:creationId xmlns:a16="http://schemas.microsoft.com/office/drawing/2014/main" id="{0E160B3C-CE33-79BD-3B97-01F2D8AC6F31}"/>
              </a:ext>
            </a:extLst>
          </p:cNvPr>
          <p:cNvSpPr txBox="1"/>
          <p:nvPr/>
        </p:nvSpPr>
        <p:spPr>
          <a:xfrm>
            <a:off x="990600" y="5559972"/>
            <a:ext cx="6324600" cy="646331"/>
          </a:xfrm>
          <a:prstGeom prst="rect">
            <a:avLst/>
          </a:prstGeom>
          <a:noFill/>
        </p:spPr>
        <p:txBody>
          <a:bodyPr wrap="square" rtlCol="0">
            <a:spAutoFit/>
          </a:bodyPr>
          <a:lstStyle/>
          <a:p>
            <a:r>
              <a:rPr lang="en-US" dirty="0"/>
              <a:t>Red meat is hardest on the kidneys</a:t>
            </a:r>
          </a:p>
          <a:p>
            <a:r>
              <a:rPr lang="en-US" dirty="0"/>
              <a:t>White meat/animal protein is the second hardest on the kidneys </a:t>
            </a:r>
          </a:p>
        </p:txBody>
      </p:sp>
    </p:spTree>
    <p:extLst>
      <p:ext uri="{BB962C8B-B14F-4D97-AF65-F5344CB8AC3E}">
        <p14:creationId xmlns:p14="http://schemas.microsoft.com/office/powerpoint/2010/main" val="3786472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wipe(down)">
                                      <p:cBhvr>
                                        <p:cTn id="7" dur="580">
                                          <p:stCondLst>
                                            <p:cond delay="0"/>
                                          </p:stCondLst>
                                        </p:cTn>
                                        <p:tgtEl>
                                          <p:spTgt spid="21">
                                            <p:txEl>
                                              <p:pRg st="0" end="0"/>
                                            </p:txEl>
                                          </p:spTgt>
                                        </p:tgtEl>
                                      </p:cBhvr>
                                    </p:animEffect>
                                    <p:anim calcmode="lin" valueType="num">
                                      <p:cBhvr>
                                        <p:cTn id="8" dur="1822" tmFilter="0,0; 0.14,0.36; 0.43,0.73; 0.71,0.91; 1.0,1.0">
                                          <p:stCondLst>
                                            <p:cond delay="0"/>
                                          </p:stCondLst>
                                        </p:cTn>
                                        <p:tgtEl>
                                          <p:spTgt spid="21">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1">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1">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1">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1">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1">
                                            <p:txEl>
                                              <p:pRg st="0" end="0"/>
                                            </p:txEl>
                                          </p:spTgt>
                                        </p:tgtEl>
                                      </p:cBhvr>
                                      <p:to x="100000" y="60000"/>
                                    </p:animScale>
                                    <p:animScale>
                                      <p:cBhvr>
                                        <p:cTn id="14" dur="166" decel="50000">
                                          <p:stCondLst>
                                            <p:cond delay="676"/>
                                          </p:stCondLst>
                                        </p:cTn>
                                        <p:tgtEl>
                                          <p:spTgt spid="21">
                                            <p:txEl>
                                              <p:pRg st="0" end="0"/>
                                            </p:txEl>
                                          </p:spTgt>
                                        </p:tgtEl>
                                      </p:cBhvr>
                                      <p:to x="100000" y="100000"/>
                                    </p:animScale>
                                    <p:animScale>
                                      <p:cBhvr>
                                        <p:cTn id="15" dur="26">
                                          <p:stCondLst>
                                            <p:cond delay="1312"/>
                                          </p:stCondLst>
                                        </p:cTn>
                                        <p:tgtEl>
                                          <p:spTgt spid="21">
                                            <p:txEl>
                                              <p:pRg st="0" end="0"/>
                                            </p:txEl>
                                          </p:spTgt>
                                        </p:tgtEl>
                                      </p:cBhvr>
                                      <p:to x="100000" y="80000"/>
                                    </p:animScale>
                                    <p:animScale>
                                      <p:cBhvr>
                                        <p:cTn id="16" dur="166" decel="50000">
                                          <p:stCondLst>
                                            <p:cond delay="1338"/>
                                          </p:stCondLst>
                                        </p:cTn>
                                        <p:tgtEl>
                                          <p:spTgt spid="21">
                                            <p:txEl>
                                              <p:pRg st="0" end="0"/>
                                            </p:txEl>
                                          </p:spTgt>
                                        </p:tgtEl>
                                      </p:cBhvr>
                                      <p:to x="100000" y="100000"/>
                                    </p:animScale>
                                    <p:animScale>
                                      <p:cBhvr>
                                        <p:cTn id="17" dur="26">
                                          <p:stCondLst>
                                            <p:cond delay="1642"/>
                                          </p:stCondLst>
                                        </p:cTn>
                                        <p:tgtEl>
                                          <p:spTgt spid="21">
                                            <p:txEl>
                                              <p:pRg st="0" end="0"/>
                                            </p:txEl>
                                          </p:spTgt>
                                        </p:tgtEl>
                                      </p:cBhvr>
                                      <p:to x="100000" y="90000"/>
                                    </p:animScale>
                                    <p:animScale>
                                      <p:cBhvr>
                                        <p:cTn id="18" dur="166" decel="50000">
                                          <p:stCondLst>
                                            <p:cond delay="1668"/>
                                          </p:stCondLst>
                                        </p:cTn>
                                        <p:tgtEl>
                                          <p:spTgt spid="21">
                                            <p:txEl>
                                              <p:pRg st="0" end="0"/>
                                            </p:txEl>
                                          </p:spTgt>
                                        </p:tgtEl>
                                      </p:cBhvr>
                                      <p:to x="100000" y="100000"/>
                                    </p:animScale>
                                    <p:animScale>
                                      <p:cBhvr>
                                        <p:cTn id="19" dur="26">
                                          <p:stCondLst>
                                            <p:cond delay="1808"/>
                                          </p:stCondLst>
                                        </p:cTn>
                                        <p:tgtEl>
                                          <p:spTgt spid="21">
                                            <p:txEl>
                                              <p:pRg st="0" end="0"/>
                                            </p:txEl>
                                          </p:spTgt>
                                        </p:tgtEl>
                                      </p:cBhvr>
                                      <p:to x="100000" y="95000"/>
                                    </p:animScale>
                                    <p:animScale>
                                      <p:cBhvr>
                                        <p:cTn id="20" dur="166" decel="50000">
                                          <p:stCondLst>
                                            <p:cond delay="1834"/>
                                          </p:stCondLst>
                                        </p:cTn>
                                        <p:tgtEl>
                                          <p:spTgt spid="21">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1">
                                            <p:txEl>
                                              <p:pRg st="1" end="1"/>
                                            </p:txEl>
                                          </p:spTgt>
                                        </p:tgtEl>
                                        <p:attrNameLst>
                                          <p:attrName>style.visibility</p:attrName>
                                        </p:attrNameLst>
                                      </p:cBhvr>
                                      <p:to>
                                        <p:strVal val="visible"/>
                                      </p:to>
                                    </p:set>
                                    <p:anim calcmode="lin" valueType="num">
                                      <p:cBhvr additive="base">
                                        <p:cTn id="25" dur="500" fill="hold"/>
                                        <p:tgtEl>
                                          <p:spTgt spid="21">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07134D2-F899-B272-1D94-37F321C3EA18}"/>
              </a:ext>
            </a:extLst>
          </p:cNvPr>
          <p:cNvPicPr>
            <a:picLocks noGrp="1" noChangeAspect="1"/>
          </p:cNvPicPr>
          <p:nvPr>
            <p:ph idx="1"/>
          </p:nvPr>
        </p:nvPicPr>
        <p:blipFill rotWithShape="1">
          <a:blip r:embed="rId3"/>
          <a:srcRect l="7032" r="10351"/>
          <a:stretch/>
        </p:blipFill>
        <p:spPr>
          <a:xfrm>
            <a:off x="152400" y="304800"/>
            <a:ext cx="8841580" cy="6019800"/>
          </a:xfrm>
          <a:prstGeom prst="rect">
            <a:avLst/>
          </a:prstGeom>
        </p:spPr>
      </p:pic>
    </p:spTree>
    <p:extLst>
      <p:ext uri="{BB962C8B-B14F-4D97-AF65-F5344CB8AC3E}">
        <p14:creationId xmlns:p14="http://schemas.microsoft.com/office/powerpoint/2010/main" val="36723981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F933A5-68FE-3CE7-EFD3-6CBB02898BB2}"/>
              </a:ext>
            </a:extLst>
          </p:cNvPr>
          <p:cNvPicPr>
            <a:picLocks noChangeAspect="1"/>
          </p:cNvPicPr>
          <p:nvPr/>
        </p:nvPicPr>
        <p:blipFill rotWithShape="1">
          <a:blip r:embed="rId3"/>
          <a:srcRect l="45833" t="29259" r="23334" b="7667"/>
          <a:stretch/>
        </p:blipFill>
        <p:spPr>
          <a:xfrm>
            <a:off x="228600" y="1"/>
            <a:ext cx="5562600" cy="6400800"/>
          </a:xfrm>
          <a:prstGeom prst="rect">
            <a:avLst/>
          </a:prstGeom>
        </p:spPr>
      </p:pic>
      <p:sp>
        <p:nvSpPr>
          <p:cNvPr id="4" name="TextBox 3">
            <a:extLst>
              <a:ext uri="{FF2B5EF4-FFF2-40B4-BE49-F238E27FC236}">
                <a16:creationId xmlns:a16="http://schemas.microsoft.com/office/drawing/2014/main" id="{01391E36-C6D6-4310-8AF1-3ED5A8E58116}"/>
              </a:ext>
            </a:extLst>
          </p:cNvPr>
          <p:cNvSpPr txBox="1"/>
          <p:nvPr/>
        </p:nvSpPr>
        <p:spPr>
          <a:xfrm>
            <a:off x="5562600" y="1295400"/>
            <a:ext cx="3352800" cy="2123658"/>
          </a:xfrm>
          <a:prstGeom prst="rect">
            <a:avLst/>
          </a:prstGeom>
          <a:noFill/>
        </p:spPr>
        <p:txBody>
          <a:bodyPr wrap="square" rtlCol="0">
            <a:spAutoFit/>
          </a:bodyPr>
          <a:lstStyle/>
          <a:p>
            <a:pPr algn="ctr"/>
            <a:r>
              <a:rPr lang="en-US" sz="3200" dirty="0"/>
              <a:t>A Week with DASH </a:t>
            </a:r>
          </a:p>
          <a:p>
            <a:endParaRPr lang="en-US" dirty="0"/>
          </a:p>
          <a:p>
            <a:endParaRPr lang="en-US" dirty="0"/>
          </a:p>
          <a:p>
            <a:endParaRPr lang="en-US" dirty="0"/>
          </a:p>
          <a:p>
            <a:endParaRPr lang="en-US" dirty="0"/>
          </a:p>
          <a:p>
            <a:r>
              <a:rPr lang="en-US" sz="1400" dirty="0">
                <a:hlinkClick r:id="rId4"/>
              </a:rPr>
              <a:t>https://www.nhlbi.nih.gov/sites/default/files/publications/WeekOnDASH.pdf</a:t>
            </a:r>
            <a:r>
              <a:rPr lang="en-US" sz="1400" dirty="0"/>
              <a:t> </a:t>
            </a:r>
          </a:p>
        </p:txBody>
      </p:sp>
    </p:spTree>
    <p:extLst>
      <p:ext uri="{BB962C8B-B14F-4D97-AF65-F5344CB8AC3E}">
        <p14:creationId xmlns:p14="http://schemas.microsoft.com/office/powerpoint/2010/main" val="7403033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9C295E-6524-24E8-7AA6-34F269122D7A}"/>
              </a:ext>
            </a:extLst>
          </p:cNvPr>
          <p:cNvPicPr>
            <a:picLocks noChangeAspect="1"/>
          </p:cNvPicPr>
          <p:nvPr/>
        </p:nvPicPr>
        <p:blipFill rotWithShape="1">
          <a:blip r:embed="rId2"/>
          <a:srcRect l="18332" t="18889" r="45834" b="35185"/>
          <a:stretch/>
        </p:blipFill>
        <p:spPr>
          <a:xfrm>
            <a:off x="152400" y="242777"/>
            <a:ext cx="8839200" cy="6372446"/>
          </a:xfrm>
          <a:prstGeom prst="rect">
            <a:avLst/>
          </a:prstGeom>
        </p:spPr>
      </p:pic>
    </p:spTree>
    <p:extLst>
      <p:ext uri="{BB962C8B-B14F-4D97-AF65-F5344CB8AC3E}">
        <p14:creationId xmlns:p14="http://schemas.microsoft.com/office/powerpoint/2010/main" val="37058843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5A439D5-D8DA-9F1A-8F1C-96DED2328476}"/>
              </a:ext>
            </a:extLst>
          </p:cNvPr>
          <p:cNvSpPr>
            <a:spLocks noGrp="1"/>
          </p:cNvSpPr>
          <p:nvPr>
            <p:ph type="title"/>
          </p:nvPr>
        </p:nvSpPr>
        <p:spPr>
          <a:xfrm>
            <a:off x="438912" y="397686"/>
            <a:ext cx="8263890" cy="886173"/>
          </a:xfrm>
        </p:spPr>
        <p:txBody>
          <a:bodyPr anchor="b">
            <a:normAutofit/>
          </a:bodyPr>
          <a:lstStyle/>
          <a:p>
            <a:r>
              <a:rPr lang="en-US" sz="4400" dirty="0">
                <a:latin typeface="+mn-lt"/>
              </a:rPr>
              <a:t>When is it best to bring in an RD? </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681544"/>
            <a:ext cx="8229600" cy="18288"/>
          </a:xfrm>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 name="connsiteX0" fmla="*/ 0 w 8229600"/>
              <a:gd name="connsiteY0" fmla="*/ 0 h 18288"/>
              <a:gd name="connsiteX1" fmla="*/ 521208 w 8229600"/>
              <a:gd name="connsiteY1" fmla="*/ 0 h 18288"/>
              <a:gd name="connsiteX2" fmla="*/ 960120 w 8229600"/>
              <a:gd name="connsiteY2" fmla="*/ 0 h 18288"/>
              <a:gd name="connsiteX3" fmla="*/ 1481328 w 8229600"/>
              <a:gd name="connsiteY3" fmla="*/ 0 h 18288"/>
              <a:gd name="connsiteX4" fmla="*/ 2167128 w 8229600"/>
              <a:gd name="connsiteY4" fmla="*/ 0 h 18288"/>
              <a:gd name="connsiteX5" fmla="*/ 2935224 w 8229600"/>
              <a:gd name="connsiteY5" fmla="*/ 0 h 18288"/>
              <a:gd name="connsiteX6" fmla="*/ 3785616 w 8229600"/>
              <a:gd name="connsiteY6" fmla="*/ 0 h 18288"/>
              <a:gd name="connsiteX7" fmla="*/ 4636008 w 8229600"/>
              <a:gd name="connsiteY7" fmla="*/ 0 h 18288"/>
              <a:gd name="connsiteX8" fmla="*/ 5239512 w 8229600"/>
              <a:gd name="connsiteY8" fmla="*/ 0 h 18288"/>
              <a:gd name="connsiteX9" fmla="*/ 6007608 w 8229600"/>
              <a:gd name="connsiteY9" fmla="*/ 0 h 18288"/>
              <a:gd name="connsiteX10" fmla="*/ 6693408 w 8229600"/>
              <a:gd name="connsiteY10" fmla="*/ 0 h 18288"/>
              <a:gd name="connsiteX11" fmla="*/ 7296912 w 8229600"/>
              <a:gd name="connsiteY11" fmla="*/ 0 h 18288"/>
              <a:gd name="connsiteX12" fmla="*/ 8229600 w 8229600"/>
              <a:gd name="connsiteY12" fmla="*/ 0 h 18288"/>
              <a:gd name="connsiteX13" fmla="*/ 8229600 w 8229600"/>
              <a:gd name="connsiteY13" fmla="*/ 18288 h 18288"/>
              <a:gd name="connsiteX14" fmla="*/ 7626096 w 8229600"/>
              <a:gd name="connsiteY14" fmla="*/ 18288 h 18288"/>
              <a:gd name="connsiteX15" fmla="*/ 7022592 w 8229600"/>
              <a:gd name="connsiteY15" fmla="*/ 18288 h 18288"/>
              <a:gd name="connsiteX16" fmla="*/ 6172200 w 8229600"/>
              <a:gd name="connsiteY16" fmla="*/ 18288 h 18288"/>
              <a:gd name="connsiteX17" fmla="*/ 5650992 w 8229600"/>
              <a:gd name="connsiteY17" fmla="*/ 18288 h 18288"/>
              <a:gd name="connsiteX18" fmla="*/ 4882896 w 8229600"/>
              <a:gd name="connsiteY18" fmla="*/ 18288 h 18288"/>
              <a:gd name="connsiteX19" fmla="*/ 4443984 w 8229600"/>
              <a:gd name="connsiteY19" fmla="*/ 18288 h 18288"/>
              <a:gd name="connsiteX20" fmla="*/ 3758184 w 8229600"/>
              <a:gd name="connsiteY20" fmla="*/ 18288 h 18288"/>
              <a:gd name="connsiteX21" fmla="*/ 3236976 w 8229600"/>
              <a:gd name="connsiteY21" fmla="*/ 18288 h 18288"/>
              <a:gd name="connsiteX22" fmla="*/ 2386584 w 8229600"/>
              <a:gd name="connsiteY22" fmla="*/ 18288 h 18288"/>
              <a:gd name="connsiteX23" fmla="*/ 1947672 w 8229600"/>
              <a:gd name="connsiteY23" fmla="*/ 18288 h 18288"/>
              <a:gd name="connsiteX24" fmla="*/ 1261872 w 8229600"/>
              <a:gd name="connsiteY24" fmla="*/ 18288 h 18288"/>
              <a:gd name="connsiteX25" fmla="*/ 822960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15278" y="6969"/>
                  <a:pt x="340572" y="21894"/>
                  <a:pt x="521208" y="0"/>
                </a:cubicBezTo>
                <a:cubicBezTo>
                  <a:pt x="745939" y="29643"/>
                  <a:pt x="1127486" y="-40512"/>
                  <a:pt x="1371600" y="0"/>
                </a:cubicBezTo>
                <a:cubicBezTo>
                  <a:pt x="1567490" y="28416"/>
                  <a:pt x="1945702" y="13075"/>
                  <a:pt x="2221992" y="0"/>
                </a:cubicBezTo>
                <a:cubicBezTo>
                  <a:pt x="2446218" y="-17340"/>
                  <a:pt x="2853686" y="-7924"/>
                  <a:pt x="3072384" y="0"/>
                </a:cubicBezTo>
                <a:cubicBezTo>
                  <a:pt x="3286960" y="20656"/>
                  <a:pt x="3324417" y="20174"/>
                  <a:pt x="3511296" y="0"/>
                </a:cubicBezTo>
                <a:cubicBezTo>
                  <a:pt x="3710690" y="-39182"/>
                  <a:pt x="3945457" y="-64074"/>
                  <a:pt x="4114800" y="0"/>
                </a:cubicBezTo>
                <a:cubicBezTo>
                  <a:pt x="4336079" y="28138"/>
                  <a:pt x="4420759" y="12117"/>
                  <a:pt x="4553712" y="0"/>
                </a:cubicBezTo>
                <a:cubicBezTo>
                  <a:pt x="4688252" y="-2224"/>
                  <a:pt x="5047430" y="19664"/>
                  <a:pt x="5239512" y="0"/>
                </a:cubicBezTo>
                <a:cubicBezTo>
                  <a:pt x="5424392" y="-49610"/>
                  <a:pt x="5708717" y="13540"/>
                  <a:pt x="5843016" y="0"/>
                </a:cubicBezTo>
                <a:cubicBezTo>
                  <a:pt x="6005788" y="32949"/>
                  <a:pt x="6198255" y="37080"/>
                  <a:pt x="6611112" y="0"/>
                </a:cubicBezTo>
                <a:cubicBezTo>
                  <a:pt x="6954152" y="635"/>
                  <a:pt x="7244390" y="18057"/>
                  <a:pt x="7461504" y="0"/>
                </a:cubicBezTo>
                <a:cubicBezTo>
                  <a:pt x="7693790" y="9882"/>
                  <a:pt x="7984486" y="17646"/>
                  <a:pt x="8229600" y="0"/>
                </a:cubicBezTo>
                <a:cubicBezTo>
                  <a:pt x="8228428" y="6016"/>
                  <a:pt x="8229853" y="9684"/>
                  <a:pt x="8229600" y="18288"/>
                </a:cubicBezTo>
                <a:cubicBezTo>
                  <a:pt x="7945777" y="19945"/>
                  <a:pt x="7812308" y="-8511"/>
                  <a:pt x="7461504" y="18288"/>
                </a:cubicBezTo>
                <a:cubicBezTo>
                  <a:pt x="7129391" y="53185"/>
                  <a:pt x="7087333" y="41906"/>
                  <a:pt x="6940296" y="18288"/>
                </a:cubicBezTo>
                <a:cubicBezTo>
                  <a:pt x="6810862" y="-23020"/>
                  <a:pt x="6701312" y="19361"/>
                  <a:pt x="6419088" y="18288"/>
                </a:cubicBezTo>
                <a:cubicBezTo>
                  <a:pt x="6152777" y="18855"/>
                  <a:pt x="5868611" y="48802"/>
                  <a:pt x="5650992" y="18288"/>
                </a:cubicBezTo>
                <a:cubicBezTo>
                  <a:pt x="5439747" y="15250"/>
                  <a:pt x="5334901" y="-1044"/>
                  <a:pt x="5129784" y="18288"/>
                </a:cubicBezTo>
                <a:cubicBezTo>
                  <a:pt x="4955906" y="40458"/>
                  <a:pt x="4793216" y="33888"/>
                  <a:pt x="4690872" y="18288"/>
                </a:cubicBezTo>
                <a:cubicBezTo>
                  <a:pt x="4552374" y="31087"/>
                  <a:pt x="4318742" y="6248"/>
                  <a:pt x="4087368" y="18288"/>
                </a:cubicBezTo>
                <a:cubicBezTo>
                  <a:pt x="3849418" y="32625"/>
                  <a:pt x="3751577" y="29688"/>
                  <a:pt x="3401568" y="18288"/>
                </a:cubicBezTo>
                <a:cubicBezTo>
                  <a:pt x="3067953" y="20409"/>
                  <a:pt x="3012425" y="26879"/>
                  <a:pt x="2798064" y="18288"/>
                </a:cubicBezTo>
                <a:cubicBezTo>
                  <a:pt x="2565154" y="16520"/>
                  <a:pt x="2426719" y="-31794"/>
                  <a:pt x="2276856" y="18288"/>
                </a:cubicBezTo>
                <a:cubicBezTo>
                  <a:pt x="2090980" y="4382"/>
                  <a:pt x="1702030" y="-8180"/>
                  <a:pt x="1426464" y="18288"/>
                </a:cubicBezTo>
                <a:cubicBezTo>
                  <a:pt x="1104481" y="69643"/>
                  <a:pt x="985013" y="-7690"/>
                  <a:pt x="740664" y="18288"/>
                </a:cubicBezTo>
                <a:cubicBezTo>
                  <a:pt x="507391" y="41643"/>
                  <a:pt x="191740" y="-11654"/>
                  <a:pt x="0" y="18288"/>
                </a:cubicBezTo>
                <a:cubicBezTo>
                  <a:pt x="714" y="9707"/>
                  <a:pt x="1025" y="3120"/>
                  <a:pt x="0" y="0"/>
                </a:cubicBezTo>
                <a:close/>
              </a:path>
              <a:path w="8229600" h="18288" stroke="0" extrusionOk="0">
                <a:moveTo>
                  <a:pt x="0" y="0"/>
                </a:moveTo>
                <a:cubicBezTo>
                  <a:pt x="270709" y="-27213"/>
                  <a:pt x="397128" y="23656"/>
                  <a:pt x="521208" y="0"/>
                </a:cubicBezTo>
                <a:cubicBezTo>
                  <a:pt x="631319" y="-5947"/>
                  <a:pt x="842157" y="28261"/>
                  <a:pt x="960120" y="0"/>
                </a:cubicBezTo>
                <a:cubicBezTo>
                  <a:pt x="1077930" y="6549"/>
                  <a:pt x="1318669" y="-15893"/>
                  <a:pt x="1481328" y="0"/>
                </a:cubicBezTo>
                <a:cubicBezTo>
                  <a:pt x="1659104" y="-21090"/>
                  <a:pt x="1870243" y="69945"/>
                  <a:pt x="2167128" y="0"/>
                </a:cubicBezTo>
                <a:cubicBezTo>
                  <a:pt x="2460684" y="-5519"/>
                  <a:pt x="2753885" y="-62993"/>
                  <a:pt x="2935224" y="0"/>
                </a:cubicBezTo>
                <a:cubicBezTo>
                  <a:pt x="3115119" y="56580"/>
                  <a:pt x="3535280" y="40687"/>
                  <a:pt x="3785616" y="0"/>
                </a:cubicBezTo>
                <a:cubicBezTo>
                  <a:pt x="4057881" y="25645"/>
                  <a:pt x="4308335" y="-2666"/>
                  <a:pt x="4636008" y="0"/>
                </a:cubicBezTo>
                <a:cubicBezTo>
                  <a:pt x="4987152" y="19805"/>
                  <a:pt x="5025979" y="14149"/>
                  <a:pt x="5239512" y="0"/>
                </a:cubicBezTo>
                <a:cubicBezTo>
                  <a:pt x="5437586" y="211"/>
                  <a:pt x="5752721" y="5618"/>
                  <a:pt x="6007608" y="0"/>
                </a:cubicBezTo>
                <a:cubicBezTo>
                  <a:pt x="6280137" y="-5132"/>
                  <a:pt x="6386079" y="-21510"/>
                  <a:pt x="6693408" y="0"/>
                </a:cubicBezTo>
                <a:cubicBezTo>
                  <a:pt x="6986580" y="4991"/>
                  <a:pt x="7015252" y="-18088"/>
                  <a:pt x="7296912" y="0"/>
                </a:cubicBezTo>
                <a:cubicBezTo>
                  <a:pt x="7569796" y="10390"/>
                  <a:pt x="7895472" y="71473"/>
                  <a:pt x="8229600" y="0"/>
                </a:cubicBezTo>
                <a:cubicBezTo>
                  <a:pt x="8230227" y="7450"/>
                  <a:pt x="8228885" y="11999"/>
                  <a:pt x="8229600" y="18288"/>
                </a:cubicBezTo>
                <a:cubicBezTo>
                  <a:pt x="8094333" y="-5252"/>
                  <a:pt x="7850928" y="37448"/>
                  <a:pt x="7626096" y="18288"/>
                </a:cubicBezTo>
                <a:cubicBezTo>
                  <a:pt x="7448378" y="-569"/>
                  <a:pt x="7315174" y="-1844"/>
                  <a:pt x="7022592" y="18288"/>
                </a:cubicBezTo>
                <a:cubicBezTo>
                  <a:pt x="6686163" y="50499"/>
                  <a:pt x="6352629" y="23510"/>
                  <a:pt x="6172200" y="18288"/>
                </a:cubicBezTo>
                <a:cubicBezTo>
                  <a:pt x="6015590" y="42345"/>
                  <a:pt x="5770309" y="21278"/>
                  <a:pt x="5650992" y="18288"/>
                </a:cubicBezTo>
                <a:cubicBezTo>
                  <a:pt x="5483975" y="12092"/>
                  <a:pt x="5165324" y="68948"/>
                  <a:pt x="4882896" y="18288"/>
                </a:cubicBezTo>
                <a:cubicBezTo>
                  <a:pt x="4568934" y="7053"/>
                  <a:pt x="4556334" y="27676"/>
                  <a:pt x="4443984" y="18288"/>
                </a:cubicBezTo>
                <a:cubicBezTo>
                  <a:pt x="4320775" y="10576"/>
                  <a:pt x="4034988" y="-3490"/>
                  <a:pt x="3758184" y="18288"/>
                </a:cubicBezTo>
                <a:cubicBezTo>
                  <a:pt x="3445155" y="-998"/>
                  <a:pt x="3367892" y="13824"/>
                  <a:pt x="3236976" y="18288"/>
                </a:cubicBezTo>
                <a:cubicBezTo>
                  <a:pt x="3093796" y="26408"/>
                  <a:pt x="2635824" y="24132"/>
                  <a:pt x="2386584" y="18288"/>
                </a:cubicBezTo>
                <a:cubicBezTo>
                  <a:pt x="2139815" y="-3297"/>
                  <a:pt x="2105958" y="25945"/>
                  <a:pt x="1947672" y="18288"/>
                </a:cubicBezTo>
                <a:cubicBezTo>
                  <a:pt x="1801011" y="-19911"/>
                  <a:pt x="1533636" y="14646"/>
                  <a:pt x="1261872" y="18288"/>
                </a:cubicBezTo>
                <a:cubicBezTo>
                  <a:pt x="989528" y="32227"/>
                  <a:pt x="1025848" y="14685"/>
                  <a:pt x="822960" y="18288"/>
                </a:cubicBezTo>
                <a:cubicBezTo>
                  <a:pt x="653456" y="20956"/>
                  <a:pt x="304027" y="8001"/>
                  <a:pt x="0" y="18288"/>
                </a:cubicBezTo>
                <a:cubicBezTo>
                  <a:pt x="-27" y="11611"/>
                  <a:pt x="-1713" y="5475"/>
                  <a:pt x="0" y="0"/>
                </a:cubicBezTo>
                <a:close/>
              </a:path>
              <a:path w="8229600" h="18288" fill="none" stroke="0" extrusionOk="0">
                <a:moveTo>
                  <a:pt x="0" y="0"/>
                </a:moveTo>
                <a:cubicBezTo>
                  <a:pt x="205130" y="6064"/>
                  <a:pt x="324007" y="6684"/>
                  <a:pt x="521208" y="0"/>
                </a:cubicBezTo>
                <a:cubicBezTo>
                  <a:pt x="695888" y="-14632"/>
                  <a:pt x="1101879" y="6017"/>
                  <a:pt x="1371600" y="0"/>
                </a:cubicBezTo>
                <a:cubicBezTo>
                  <a:pt x="1622968" y="4691"/>
                  <a:pt x="1936552" y="-7433"/>
                  <a:pt x="2221992" y="0"/>
                </a:cubicBezTo>
                <a:cubicBezTo>
                  <a:pt x="2498663" y="51226"/>
                  <a:pt x="2885875" y="-8757"/>
                  <a:pt x="3072384" y="0"/>
                </a:cubicBezTo>
                <a:cubicBezTo>
                  <a:pt x="3288944" y="24235"/>
                  <a:pt x="3331110" y="5443"/>
                  <a:pt x="3511296" y="0"/>
                </a:cubicBezTo>
                <a:cubicBezTo>
                  <a:pt x="3687973" y="-19690"/>
                  <a:pt x="3901025" y="-20092"/>
                  <a:pt x="4114800" y="0"/>
                </a:cubicBezTo>
                <a:cubicBezTo>
                  <a:pt x="4336102" y="32988"/>
                  <a:pt x="4416982" y="-5831"/>
                  <a:pt x="4553712" y="0"/>
                </a:cubicBezTo>
                <a:cubicBezTo>
                  <a:pt x="4674310" y="-5056"/>
                  <a:pt x="5080160" y="-12181"/>
                  <a:pt x="5239512" y="0"/>
                </a:cubicBezTo>
                <a:cubicBezTo>
                  <a:pt x="5419031" y="-38513"/>
                  <a:pt x="5691629" y="2226"/>
                  <a:pt x="5843016" y="0"/>
                </a:cubicBezTo>
                <a:cubicBezTo>
                  <a:pt x="5978317" y="-40553"/>
                  <a:pt x="6314754" y="9782"/>
                  <a:pt x="6611112" y="0"/>
                </a:cubicBezTo>
                <a:cubicBezTo>
                  <a:pt x="6973004" y="-17646"/>
                  <a:pt x="7175490" y="18489"/>
                  <a:pt x="7461504" y="0"/>
                </a:cubicBezTo>
                <a:cubicBezTo>
                  <a:pt x="7746737" y="-34159"/>
                  <a:pt x="7962178" y="39853"/>
                  <a:pt x="8229600" y="0"/>
                </a:cubicBezTo>
                <a:cubicBezTo>
                  <a:pt x="8228796" y="5852"/>
                  <a:pt x="8229698" y="10429"/>
                  <a:pt x="8229600" y="18288"/>
                </a:cubicBezTo>
                <a:cubicBezTo>
                  <a:pt x="7944174" y="-29104"/>
                  <a:pt x="7795646" y="-34405"/>
                  <a:pt x="7461504" y="18288"/>
                </a:cubicBezTo>
                <a:cubicBezTo>
                  <a:pt x="7129776" y="51087"/>
                  <a:pt x="7082769" y="31446"/>
                  <a:pt x="6940296" y="18288"/>
                </a:cubicBezTo>
                <a:cubicBezTo>
                  <a:pt x="6799665" y="-15875"/>
                  <a:pt x="6652769" y="31783"/>
                  <a:pt x="6419088" y="18288"/>
                </a:cubicBezTo>
                <a:cubicBezTo>
                  <a:pt x="6143970" y="52275"/>
                  <a:pt x="5863165" y="-16531"/>
                  <a:pt x="5650992" y="18288"/>
                </a:cubicBezTo>
                <a:cubicBezTo>
                  <a:pt x="5419172" y="40606"/>
                  <a:pt x="5309448" y="-405"/>
                  <a:pt x="5129784" y="18288"/>
                </a:cubicBezTo>
                <a:cubicBezTo>
                  <a:pt x="4947928" y="26023"/>
                  <a:pt x="4795021" y="5860"/>
                  <a:pt x="4690872" y="18288"/>
                </a:cubicBezTo>
                <a:cubicBezTo>
                  <a:pt x="4564358" y="-9579"/>
                  <a:pt x="4295485" y="-25280"/>
                  <a:pt x="4087368" y="18288"/>
                </a:cubicBezTo>
                <a:cubicBezTo>
                  <a:pt x="3871704" y="40406"/>
                  <a:pt x="3732927" y="-10898"/>
                  <a:pt x="3401568" y="18288"/>
                </a:cubicBezTo>
                <a:cubicBezTo>
                  <a:pt x="3075889" y="19660"/>
                  <a:pt x="3025898" y="44400"/>
                  <a:pt x="2798064" y="18288"/>
                </a:cubicBezTo>
                <a:cubicBezTo>
                  <a:pt x="2581856" y="-20869"/>
                  <a:pt x="2428311" y="-4900"/>
                  <a:pt x="2276856" y="18288"/>
                </a:cubicBezTo>
                <a:cubicBezTo>
                  <a:pt x="2098246" y="53283"/>
                  <a:pt x="1737531" y="55959"/>
                  <a:pt x="1426464" y="18288"/>
                </a:cubicBezTo>
                <a:cubicBezTo>
                  <a:pt x="1104708" y="26489"/>
                  <a:pt x="1006595" y="15928"/>
                  <a:pt x="740664" y="18288"/>
                </a:cubicBezTo>
                <a:cubicBezTo>
                  <a:pt x="480378" y="33084"/>
                  <a:pt x="202592" y="-12357"/>
                  <a:pt x="0" y="18288"/>
                </a:cubicBezTo>
                <a:cubicBezTo>
                  <a:pt x="888" y="9601"/>
                  <a:pt x="860" y="4150"/>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CCEB3A0-0F1B-10D3-4A34-98C0A97A91F3}"/>
              </a:ext>
            </a:extLst>
          </p:cNvPr>
          <p:cNvSpPr>
            <a:spLocks noGrp="1"/>
          </p:cNvSpPr>
          <p:nvPr>
            <p:ph idx="1"/>
          </p:nvPr>
        </p:nvSpPr>
        <p:spPr>
          <a:xfrm>
            <a:off x="429369" y="2071316"/>
            <a:ext cx="5035164" cy="4119172"/>
          </a:xfrm>
        </p:spPr>
        <p:txBody>
          <a:bodyPr anchor="t">
            <a:normAutofit fontScale="92500" lnSpcReduction="10000"/>
          </a:bodyPr>
          <a:lstStyle/>
          <a:p>
            <a:r>
              <a:rPr lang="en-US" sz="4300" dirty="0"/>
              <a:t>Any time you have one available!</a:t>
            </a:r>
          </a:p>
          <a:p>
            <a:pPr marL="0" indent="0">
              <a:buNone/>
            </a:pPr>
            <a:endParaRPr lang="en-US" dirty="0"/>
          </a:p>
          <a:p>
            <a:r>
              <a:rPr lang="en-US" dirty="0"/>
              <a:t>Complex nutritional needs</a:t>
            </a:r>
          </a:p>
          <a:p>
            <a:pPr marL="457200" lvl="1" indent="0">
              <a:buNone/>
            </a:pPr>
            <a:r>
              <a:rPr lang="en-US" sz="2800" dirty="0"/>
              <a:t>(beyond kidney dysfunction)</a:t>
            </a:r>
          </a:p>
          <a:p>
            <a:pPr marL="457200" lvl="1" indent="0">
              <a:buNone/>
            </a:pPr>
            <a:endParaRPr lang="en-US" sz="2800" dirty="0"/>
          </a:p>
          <a:p>
            <a:r>
              <a:rPr lang="en-US" dirty="0"/>
              <a:t>Detailed nutrition questions</a:t>
            </a:r>
          </a:p>
          <a:p>
            <a:pPr marL="0" indent="0">
              <a:buNone/>
            </a:pPr>
            <a:endParaRPr lang="en-US" dirty="0"/>
          </a:p>
          <a:p>
            <a:r>
              <a:rPr lang="en-US" dirty="0"/>
              <a:t>Patient interest/request </a:t>
            </a:r>
          </a:p>
        </p:txBody>
      </p:sp>
      <p:pic>
        <p:nvPicPr>
          <p:cNvPr id="5" name="Picture 4" descr="Young casual woman arms raised jumping">
            <a:extLst>
              <a:ext uri="{FF2B5EF4-FFF2-40B4-BE49-F238E27FC236}">
                <a16:creationId xmlns:a16="http://schemas.microsoft.com/office/drawing/2014/main" id="{0C47FEB1-7C66-8457-E4D4-D3D65DF45BC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 b="33477"/>
          <a:stretch/>
        </p:blipFill>
        <p:spPr>
          <a:xfrm>
            <a:off x="5756743" y="2093976"/>
            <a:ext cx="2955798" cy="4096512"/>
          </a:xfrm>
          <a:prstGeom prst="rect">
            <a:avLst/>
          </a:prstGeom>
        </p:spPr>
      </p:pic>
    </p:spTree>
    <p:extLst>
      <p:ext uri="{BB962C8B-B14F-4D97-AF65-F5344CB8AC3E}">
        <p14:creationId xmlns:p14="http://schemas.microsoft.com/office/powerpoint/2010/main" val="3599846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additive="base">
                                        <p:cTn id="1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additive="base">
                                        <p:cTn id="1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 calcmode="lin" valueType="num">
                                      <p:cBhvr additive="base">
                                        <p:cTn id="2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 calcmode="lin" valueType="num">
                                      <p:cBhvr additive="base">
                                        <p:cTn id="30"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34589-43BB-41E2-9696-4808FB9AAE6A}"/>
              </a:ext>
            </a:extLst>
          </p:cNvPr>
          <p:cNvSpPr>
            <a:spLocks noGrp="1"/>
          </p:cNvSpPr>
          <p:nvPr>
            <p:ph type="title"/>
          </p:nvPr>
        </p:nvSpPr>
        <p:spPr>
          <a:xfrm>
            <a:off x="249382" y="365125"/>
            <a:ext cx="7886700" cy="777875"/>
          </a:xfrm>
        </p:spPr>
        <p:txBody>
          <a:bodyPr/>
          <a:lstStyle/>
          <a:p>
            <a:r>
              <a:rPr lang="en-US" dirty="0">
                <a:latin typeface="+mn-lt"/>
              </a:rPr>
              <a:t>Does my patient qualify to see an RD? </a:t>
            </a:r>
          </a:p>
        </p:txBody>
      </p:sp>
      <p:sp>
        <p:nvSpPr>
          <p:cNvPr id="6" name="TextBox 5">
            <a:extLst>
              <a:ext uri="{FF2B5EF4-FFF2-40B4-BE49-F238E27FC236}">
                <a16:creationId xmlns:a16="http://schemas.microsoft.com/office/drawing/2014/main" id="{C4C242F7-512D-4274-9E6C-D2646CC372E1}"/>
              </a:ext>
            </a:extLst>
          </p:cNvPr>
          <p:cNvSpPr txBox="1"/>
          <p:nvPr/>
        </p:nvSpPr>
        <p:spPr>
          <a:xfrm>
            <a:off x="0" y="1143000"/>
            <a:ext cx="8915400" cy="3522503"/>
          </a:xfrm>
          <a:prstGeom prst="rect">
            <a:avLst/>
          </a:prstGeom>
          <a:noFill/>
        </p:spPr>
        <p:txBody>
          <a:bodyPr wrap="square" rtlCol="0">
            <a:spAutoFit/>
          </a:bodyPr>
          <a:lstStyle/>
          <a:p>
            <a:pPr marL="557213" lvl="1" indent="-214313">
              <a:lnSpc>
                <a:spcPct val="160000"/>
              </a:lnSpc>
            </a:pPr>
            <a:r>
              <a:rPr lang="en-US" sz="2400" b="1" dirty="0">
                <a:solidFill>
                  <a:schemeClr val="bg2">
                    <a:lumMod val="10000"/>
                    <a:alpha val="60000"/>
                  </a:schemeClr>
                </a:solidFill>
                <a:ea typeface="Titillium" charset="0"/>
                <a:cs typeface="Titillium" charset="0"/>
              </a:rPr>
              <a:t>Medicare Guidelines for Medical Nutrition Therapy (MNT)</a:t>
            </a:r>
          </a:p>
          <a:p>
            <a:pPr marL="900113" lvl="2" indent="-214313">
              <a:lnSpc>
                <a:spcPct val="160000"/>
              </a:lnSpc>
            </a:pPr>
            <a:r>
              <a:rPr lang="en-US" dirty="0">
                <a:solidFill>
                  <a:schemeClr val="bg2">
                    <a:lumMod val="10000"/>
                    <a:alpha val="60000"/>
                  </a:schemeClr>
                </a:solidFill>
                <a:ea typeface="Titillium" charset="0"/>
                <a:cs typeface="Titillium" charset="0"/>
              </a:rPr>
              <a:t>Referred by medical provider</a:t>
            </a:r>
          </a:p>
          <a:p>
            <a:pPr marL="900113" lvl="2" indent="-214313">
              <a:lnSpc>
                <a:spcPct val="160000"/>
              </a:lnSpc>
            </a:pPr>
            <a:r>
              <a:rPr lang="en-US" dirty="0">
                <a:solidFill>
                  <a:schemeClr val="bg2">
                    <a:lumMod val="10000"/>
                    <a:alpha val="60000"/>
                  </a:schemeClr>
                </a:solidFill>
                <a:ea typeface="Titillium" charset="0"/>
                <a:cs typeface="Titillium" charset="0"/>
              </a:rPr>
              <a:t>Diagnosed with diabetes, renal disease or had kidney transplant within last 36 months</a:t>
            </a:r>
          </a:p>
          <a:p>
            <a:pPr marL="900113" lvl="2" indent="-214313">
              <a:lnSpc>
                <a:spcPct val="160000"/>
              </a:lnSpc>
            </a:pPr>
            <a:r>
              <a:rPr lang="en-US" dirty="0">
                <a:solidFill>
                  <a:schemeClr val="bg2">
                    <a:lumMod val="10000"/>
                    <a:alpha val="60000"/>
                  </a:schemeClr>
                </a:solidFill>
                <a:ea typeface="Titillium" charset="0"/>
                <a:cs typeface="Titillium" charset="0"/>
              </a:rPr>
              <a:t>Services must be delivered by a Registered Dietitian</a:t>
            </a:r>
          </a:p>
          <a:p>
            <a:pPr marL="900113" lvl="2" indent="-214313">
              <a:lnSpc>
                <a:spcPct val="160000"/>
              </a:lnSpc>
            </a:pPr>
            <a:r>
              <a:rPr lang="en-US" dirty="0">
                <a:solidFill>
                  <a:schemeClr val="bg2">
                    <a:lumMod val="10000"/>
                    <a:alpha val="60000"/>
                  </a:schemeClr>
                </a:solidFill>
                <a:ea typeface="Titillium" charset="0"/>
                <a:cs typeface="Titillium" charset="0"/>
              </a:rPr>
              <a:t>Patient pays $0 – Part B deductible and coinsurance don’t apply</a:t>
            </a:r>
          </a:p>
          <a:p>
            <a:pPr marL="900113" lvl="2" indent="-214313">
              <a:lnSpc>
                <a:spcPct val="160000"/>
              </a:lnSpc>
            </a:pPr>
            <a:r>
              <a:rPr lang="en-US" dirty="0">
                <a:solidFill>
                  <a:schemeClr val="bg2">
                    <a:lumMod val="10000"/>
                    <a:alpha val="60000"/>
                  </a:schemeClr>
                </a:solidFill>
                <a:ea typeface="Titillium" charset="0"/>
                <a:cs typeface="Titillium" charset="0"/>
              </a:rPr>
              <a:t>Frequency – 3 hours the first year, 2 hours subsequent years</a:t>
            </a:r>
          </a:p>
          <a:p>
            <a:pPr marL="257175" indent="-257175">
              <a:buFont typeface="Arial" panose="020B0604020202020204" pitchFamily="34" charset="0"/>
              <a:buChar char="•"/>
            </a:pPr>
            <a:endParaRPr lang="en-US" sz="1350" dirty="0">
              <a:solidFill>
                <a:schemeClr val="bg2">
                  <a:lumMod val="50000"/>
                </a:schemeClr>
              </a:solidFill>
            </a:endParaRPr>
          </a:p>
          <a:p>
            <a:pPr marL="257175" indent="-257175">
              <a:buFont typeface="Arial" panose="020B0604020202020204" pitchFamily="34" charset="0"/>
              <a:buChar char="•"/>
            </a:pPr>
            <a:endParaRPr lang="en-US" sz="1350" dirty="0"/>
          </a:p>
          <a:p>
            <a:endParaRPr lang="en-US" sz="1350" dirty="0"/>
          </a:p>
        </p:txBody>
      </p:sp>
      <p:sp>
        <p:nvSpPr>
          <p:cNvPr id="3" name="TextBox 2">
            <a:extLst>
              <a:ext uri="{FF2B5EF4-FFF2-40B4-BE49-F238E27FC236}">
                <a16:creationId xmlns:a16="http://schemas.microsoft.com/office/drawing/2014/main" id="{4E90F0CF-620E-D6EE-0A53-E8BE94F2504F}"/>
              </a:ext>
            </a:extLst>
          </p:cNvPr>
          <p:cNvSpPr txBox="1"/>
          <p:nvPr/>
        </p:nvSpPr>
        <p:spPr>
          <a:xfrm flipH="1">
            <a:off x="171450" y="4800600"/>
            <a:ext cx="8801100" cy="769441"/>
          </a:xfrm>
          <a:prstGeom prst="rect">
            <a:avLst/>
          </a:prstGeom>
          <a:noFill/>
        </p:spPr>
        <p:txBody>
          <a:bodyPr wrap="square" rtlCol="0">
            <a:spAutoFit/>
          </a:bodyPr>
          <a:lstStyle/>
          <a:p>
            <a:r>
              <a:rPr lang="en-US" sz="2400" b="1" dirty="0"/>
              <a:t>Private Insurances often follow Medicare guidelines, but this varies </a:t>
            </a:r>
          </a:p>
          <a:p>
            <a:r>
              <a:rPr lang="en-US" dirty="0"/>
              <a:t>	</a:t>
            </a:r>
            <a:r>
              <a:rPr lang="en-US" sz="2000" dirty="0"/>
              <a:t>Patient may need to call insurance to check their coverage </a:t>
            </a:r>
            <a:endParaRPr lang="en-US" dirty="0"/>
          </a:p>
        </p:txBody>
      </p:sp>
    </p:spTree>
    <p:extLst>
      <p:ext uri="{BB962C8B-B14F-4D97-AF65-F5344CB8AC3E}">
        <p14:creationId xmlns:p14="http://schemas.microsoft.com/office/powerpoint/2010/main" val="3642095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5ED1D-82F9-3374-2ED1-A8A2B006A5E7}"/>
              </a:ext>
            </a:extLst>
          </p:cNvPr>
          <p:cNvSpPr>
            <a:spLocks noGrp="1"/>
          </p:cNvSpPr>
          <p:nvPr>
            <p:ph type="title"/>
          </p:nvPr>
        </p:nvSpPr>
        <p:spPr>
          <a:xfrm>
            <a:off x="304800" y="228600"/>
            <a:ext cx="7886700" cy="701675"/>
          </a:xfrm>
        </p:spPr>
        <p:txBody>
          <a:bodyPr/>
          <a:lstStyle/>
          <a:p>
            <a:r>
              <a:rPr lang="en-US" dirty="0"/>
              <a:t>How do I find an RD qualified to help? </a:t>
            </a:r>
          </a:p>
        </p:txBody>
      </p:sp>
      <p:sp>
        <p:nvSpPr>
          <p:cNvPr id="3" name="Content Placeholder 2">
            <a:extLst>
              <a:ext uri="{FF2B5EF4-FFF2-40B4-BE49-F238E27FC236}">
                <a16:creationId xmlns:a16="http://schemas.microsoft.com/office/drawing/2014/main" id="{53C1F3BA-7DF9-4F5C-5B6D-EF79F69A3D56}"/>
              </a:ext>
            </a:extLst>
          </p:cNvPr>
          <p:cNvSpPr>
            <a:spLocks noGrp="1"/>
          </p:cNvSpPr>
          <p:nvPr>
            <p:ph idx="1"/>
          </p:nvPr>
        </p:nvSpPr>
        <p:spPr>
          <a:xfrm>
            <a:off x="304800" y="930275"/>
            <a:ext cx="7886700" cy="4548809"/>
          </a:xfrm>
        </p:spPr>
        <p:txBody>
          <a:bodyPr/>
          <a:lstStyle/>
          <a:p>
            <a:pPr marL="0" indent="0">
              <a:buNone/>
            </a:pPr>
            <a:r>
              <a:rPr lang="en-US" dirty="0">
                <a:hlinkClick r:id="rId2"/>
              </a:rPr>
              <a:t>Kidney Dietitians (google.com)</a:t>
            </a:r>
            <a:r>
              <a:rPr lang="en-US" dirty="0"/>
              <a:t> – CKD Dietitian Directory NKF</a:t>
            </a:r>
          </a:p>
          <a:p>
            <a:pPr marL="0" indent="0">
              <a:buNone/>
            </a:pPr>
            <a:endParaRPr lang="en-US" dirty="0">
              <a:hlinkClick r:id="rId3"/>
            </a:endParaRPr>
          </a:p>
          <a:p>
            <a:pPr marL="0" indent="0">
              <a:buNone/>
            </a:pPr>
            <a:r>
              <a:rPr lang="en-US" dirty="0">
                <a:hlinkClick r:id="rId3"/>
              </a:rPr>
              <a:t>Find a Nutrition Expert (eatright.org)</a:t>
            </a:r>
            <a:endParaRPr lang="en-US" dirty="0"/>
          </a:p>
          <a:p>
            <a:pPr marL="0" indent="0">
              <a:buNone/>
            </a:pPr>
            <a:endParaRPr lang="en-US" dirty="0"/>
          </a:p>
          <a:p>
            <a:pPr marL="0" indent="0">
              <a:buNone/>
            </a:pPr>
            <a:r>
              <a:rPr lang="en-US" dirty="0"/>
              <a:t>Check with your local hospital system, ask for renal dietitians especially for advanced CKD  </a:t>
            </a:r>
          </a:p>
          <a:p>
            <a:pPr marL="0" indent="0">
              <a:buNone/>
            </a:pPr>
            <a:endParaRPr lang="en-US" dirty="0"/>
          </a:p>
          <a:p>
            <a:pPr marL="0" indent="0">
              <a:buNone/>
            </a:pPr>
            <a:r>
              <a:rPr lang="en-US" dirty="0"/>
              <a:t>Call insurance company </a:t>
            </a:r>
          </a:p>
          <a:p>
            <a:pPr marL="0" indent="0">
              <a:buNone/>
            </a:pPr>
            <a:endParaRPr lang="en-US" dirty="0"/>
          </a:p>
          <a:p>
            <a:pPr marL="0" indent="0">
              <a:buNone/>
            </a:pPr>
            <a:r>
              <a:rPr lang="en-US" dirty="0"/>
              <a:t>Ask other doctors/healthcare professionals </a:t>
            </a:r>
          </a:p>
        </p:txBody>
      </p:sp>
    </p:spTree>
    <p:extLst>
      <p:ext uri="{BB962C8B-B14F-4D97-AF65-F5344CB8AC3E}">
        <p14:creationId xmlns:p14="http://schemas.microsoft.com/office/powerpoint/2010/main" val="17341823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0" y="533400"/>
            <a:ext cx="2019300" cy="609600"/>
          </a:xfrm>
          <a:ln>
            <a:solidFill>
              <a:schemeClr val="tx1"/>
            </a:solidFill>
            <a:prstDash val="solid"/>
          </a:ln>
        </p:spPr>
        <p:txBody>
          <a:bodyPr/>
          <a:lstStyle/>
          <a:p>
            <a:r>
              <a:rPr lang="en-US" dirty="0"/>
              <a:t>Resources </a:t>
            </a:r>
          </a:p>
        </p:txBody>
      </p:sp>
      <p:sp>
        <p:nvSpPr>
          <p:cNvPr id="3" name="Content Placeholder 2"/>
          <p:cNvSpPr>
            <a:spLocks noGrp="1"/>
          </p:cNvSpPr>
          <p:nvPr>
            <p:ph idx="1"/>
          </p:nvPr>
        </p:nvSpPr>
        <p:spPr>
          <a:xfrm>
            <a:off x="228600" y="304800"/>
            <a:ext cx="7886700" cy="4897582"/>
          </a:xfrm>
        </p:spPr>
        <p:txBody>
          <a:bodyPr/>
          <a:lstStyle/>
          <a:p>
            <a:r>
              <a:rPr lang="en-US" sz="2600" dirty="0">
                <a:hlinkClick r:id="rId2"/>
              </a:rPr>
              <a:t>Nutrition | National Kidney Foundation</a:t>
            </a:r>
            <a:r>
              <a:rPr lang="en-US" sz="2600" dirty="0"/>
              <a:t> </a:t>
            </a:r>
          </a:p>
          <a:p>
            <a:r>
              <a:rPr lang="en-US" sz="2600" dirty="0">
                <a:hlinkClick r:id="rId3"/>
              </a:rPr>
              <a:t>DASH Eating Plan | NHLBI, NIH</a:t>
            </a:r>
            <a:r>
              <a:rPr lang="en-US" sz="2600" dirty="0"/>
              <a:t> </a:t>
            </a:r>
          </a:p>
          <a:p>
            <a:r>
              <a:rPr lang="en-US" sz="2600" dirty="0" err="1">
                <a:hlinkClick r:id="rId4"/>
              </a:rPr>
              <a:t>afternoonrounds</a:t>
            </a:r>
            <a:r>
              <a:rPr lang="en-US" sz="2600" dirty="0">
                <a:hlinkClick r:id="rId4"/>
              </a:rPr>
              <a:t> | </a:t>
            </a:r>
            <a:r>
              <a:rPr lang="en-US" sz="2600" dirty="0" err="1">
                <a:hlinkClick r:id="rId4"/>
              </a:rPr>
              <a:t>Shivam</a:t>
            </a:r>
            <a:r>
              <a:rPr lang="en-US" sz="2600" dirty="0">
                <a:hlinkClick r:id="rId4"/>
              </a:rPr>
              <a:t> Joshi, MD</a:t>
            </a:r>
            <a:r>
              <a:rPr lang="en-US" sz="2600" dirty="0"/>
              <a:t> </a:t>
            </a:r>
          </a:p>
          <a:p>
            <a:r>
              <a:rPr lang="en-US" sz="2600" dirty="0">
                <a:hlinkClick r:id="rId5"/>
              </a:rPr>
              <a:t>The DASH Diet for Healthy Weight Loss, Lower Blood Pressure and Cholesterol</a:t>
            </a:r>
            <a:endParaRPr lang="en-US" sz="2600" dirty="0"/>
          </a:p>
          <a:p>
            <a:r>
              <a:rPr lang="en-US" sz="2600" dirty="0">
                <a:hlinkClick r:id="rId6"/>
              </a:rPr>
              <a:t>Diet Review: DASH | The Nutrition Source | Harvard T.H. Chan School of Public Health</a:t>
            </a:r>
            <a:endParaRPr lang="en-US" sz="2600" dirty="0"/>
          </a:p>
          <a:p>
            <a:r>
              <a:rPr lang="en-US" sz="2600" dirty="0">
                <a:hlinkClick r:id="rId7"/>
              </a:rPr>
              <a:t>Understanding the DASH diet: MedlinePlus Medical Encyclopedia</a:t>
            </a:r>
            <a:endParaRPr lang="en-US" sz="2600" dirty="0"/>
          </a:p>
          <a:p>
            <a:r>
              <a:rPr lang="en-US" sz="2600" dirty="0">
                <a:hlinkClick r:id="rId8"/>
              </a:rPr>
              <a:t>Cooking Matters</a:t>
            </a:r>
            <a:endParaRPr lang="en-US" sz="2600" dirty="0"/>
          </a:p>
          <a:p>
            <a:r>
              <a:rPr lang="en-US" sz="2600" dirty="0">
                <a:hlinkClick r:id="rId9"/>
              </a:rPr>
              <a:t>PATH | Chronic Disease Self-Management | NKFM</a:t>
            </a:r>
            <a:endParaRPr lang="en-US" sz="2600" dirty="0"/>
          </a:p>
          <a:p>
            <a:r>
              <a:rPr lang="en-US" sz="2600" dirty="0">
                <a:hlinkClick r:id="rId10"/>
              </a:rPr>
              <a:t>Home | Diabetes Prevention Program (readysetprevent.org)</a:t>
            </a:r>
            <a:endParaRPr lang="en-US" sz="2600" dirty="0"/>
          </a:p>
          <a:p>
            <a:endParaRPr lang="en-US" dirty="0"/>
          </a:p>
        </p:txBody>
      </p:sp>
    </p:spTree>
    <p:extLst>
      <p:ext uri="{BB962C8B-B14F-4D97-AF65-F5344CB8AC3E}">
        <p14:creationId xmlns:p14="http://schemas.microsoft.com/office/powerpoint/2010/main" val="16034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409336"/>
            <a:ext cx="8915400" cy="865282"/>
          </a:xfrm>
        </p:spPr>
        <p:txBody>
          <a:bodyPr/>
          <a:lstStyle/>
          <a:p>
            <a:r>
              <a:rPr lang="en-US" sz="3200" dirty="0"/>
              <a:t>By the end of today’s session, you will be able to:</a:t>
            </a:r>
          </a:p>
        </p:txBody>
      </p:sp>
      <p:sp>
        <p:nvSpPr>
          <p:cNvPr id="3" name="Content Placeholder 2"/>
          <p:cNvSpPr>
            <a:spLocks noGrp="1"/>
          </p:cNvSpPr>
          <p:nvPr>
            <p:ph idx="1"/>
          </p:nvPr>
        </p:nvSpPr>
        <p:spPr>
          <a:xfrm>
            <a:off x="228600" y="1143000"/>
            <a:ext cx="8305800" cy="3789984"/>
          </a:xfrm>
        </p:spPr>
        <p:txBody>
          <a:bodyPr/>
          <a:lstStyle/>
          <a:p>
            <a:r>
              <a:rPr lang="en-US" sz="2600" dirty="0"/>
              <a:t>Explain the benefits of following an eating pattern that helps manage early kidney disease in addition to the most commonly co-existing conditions of diabetes and hypertension</a:t>
            </a:r>
          </a:p>
          <a:p>
            <a:endParaRPr lang="en-US" sz="2600" dirty="0"/>
          </a:p>
          <a:p>
            <a:r>
              <a:rPr lang="en-US" sz="2600" dirty="0"/>
              <a:t>Increase your confidence when it comes to supporting the use of this eating pattern with patients </a:t>
            </a:r>
          </a:p>
          <a:p>
            <a:pPr marL="0" indent="0">
              <a:buNone/>
            </a:pPr>
            <a:endParaRPr lang="en-US" sz="2600" dirty="0"/>
          </a:p>
          <a:p>
            <a:r>
              <a:rPr lang="en-US" sz="2600" dirty="0"/>
              <a:t>Understand the process of referring patients to a Registered Dietitian (RD) for more detailed support</a:t>
            </a:r>
          </a:p>
        </p:txBody>
      </p:sp>
    </p:spTree>
    <p:extLst>
      <p:ext uri="{BB962C8B-B14F-4D97-AF65-F5344CB8AC3E}">
        <p14:creationId xmlns:p14="http://schemas.microsoft.com/office/powerpoint/2010/main" val="73663047"/>
      </p:ext>
    </p:extLst>
  </p:cSld>
  <p:clrMapOvr>
    <a:masterClrMapping/>
  </p:clrMapOvr>
  <p:extLst>
    <p:ext uri="{6950BFC3-D8DA-4A85-94F7-54DA5524770B}">
      <p188:commentRel xmlns:p188="http://schemas.microsoft.com/office/powerpoint/2018/8/main" r:id="rId2"/>
    </p:ext>
  </p:extLs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93272-F6E4-EDFB-D697-386930887323}"/>
              </a:ext>
            </a:extLst>
          </p:cNvPr>
          <p:cNvSpPr>
            <a:spLocks noGrp="1"/>
          </p:cNvSpPr>
          <p:nvPr>
            <p:ph type="title"/>
          </p:nvPr>
        </p:nvSpPr>
        <p:spPr/>
        <p:txBody>
          <a:bodyPr/>
          <a:lstStyle/>
          <a:p>
            <a:r>
              <a:rPr lang="en-US" dirty="0"/>
              <a:t>References </a:t>
            </a:r>
          </a:p>
        </p:txBody>
      </p:sp>
      <p:sp>
        <p:nvSpPr>
          <p:cNvPr id="3" name="Content Placeholder 2">
            <a:extLst>
              <a:ext uri="{FF2B5EF4-FFF2-40B4-BE49-F238E27FC236}">
                <a16:creationId xmlns:a16="http://schemas.microsoft.com/office/drawing/2014/main" id="{79F9E4D9-2F81-3F24-E145-D871ECF31BBE}"/>
              </a:ext>
            </a:extLst>
          </p:cNvPr>
          <p:cNvSpPr>
            <a:spLocks noGrp="1"/>
          </p:cNvSpPr>
          <p:nvPr>
            <p:ph idx="1"/>
          </p:nvPr>
        </p:nvSpPr>
        <p:spPr>
          <a:xfrm>
            <a:off x="628650" y="1219200"/>
            <a:ext cx="7886700" cy="4396409"/>
          </a:xfrm>
        </p:spPr>
        <p:txBody>
          <a:bodyPr/>
          <a:lstStyle/>
          <a:p>
            <a:r>
              <a:rPr lang="en-US" sz="2000" dirty="0"/>
              <a:t>Your Guide to Lowering your Blood Pressure with DASH: DASH Eating Plan; National Institutes of Health and National Heart, Lung, and Blood Institute; 2006. </a:t>
            </a:r>
            <a:r>
              <a:rPr lang="en-US" sz="2000" dirty="0">
                <a:hlinkClick r:id="rId2"/>
              </a:rPr>
              <a:t>https://www.nhlbi.nih.gov/files/docs/public/heart/new_dash.pdf</a:t>
            </a:r>
            <a:r>
              <a:rPr lang="en-US" sz="2000" dirty="0"/>
              <a:t> </a:t>
            </a:r>
          </a:p>
          <a:p>
            <a:r>
              <a:rPr lang="en-US" sz="2000" dirty="0"/>
              <a:t>Kidney Disease Improving Global Outcomes </a:t>
            </a:r>
            <a:r>
              <a:rPr lang="en-US" sz="2000" dirty="0">
                <a:hlinkClick r:id="rId3"/>
              </a:rPr>
              <a:t>https://kdigo.org/</a:t>
            </a:r>
            <a:r>
              <a:rPr lang="en-US" sz="2000" dirty="0"/>
              <a:t> </a:t>
            </a:r>
          </a:p>
          <a:p>
            <a:r>
              <a:rPr lang="en-US" sz="2000" dirty="0"/>
              <a:t>National Academy of Medicine </a:t>
            </a:r>
            <a:r>
              <a:rPr lang="en-US" sz="2000" dirty="0">
                <a:hlinkClick r:id="rId4"/>
              </a:rPr>
              <a:t>https://nam.edu/</a:t>
            </a:r>
            <a:r>
              <a:rPr lang="en-US" sz="2000" dirty="0"/>
              <a:t> </a:t>
            </a:r>
          </a:p>
          <a:p>
            <a:r>
              <a:rPr lang="en-US" sz="2000" dirty="0"/>
              <a:t>National Kidney Foundation </a:t>
            </a:r>
            <a:r>
              <a:rPr lang="en-US" sz="2000" dirty="0">
                <a:hlinkClick r:id="rId5"/>
              </a:rPr>
              <a:t>https://www.kidney.org/</a:t>
            </a:r>
            <a:r>
              <a:rPr lang="en-US" sz="2000" dirty="0"/>
              <a:t> </a:t>
            </a:r>
          </a:p>
          <a:p>
            <a:endParaRPr lang="en-US" sz="2000" dirty="0"/>
          </a:p>
          <a:p>
            <a:endParaRPr lang="en-US" sz="2000" dirty="0"/>
          </a:p>
        </p:txBody>
      </p:sp>
    </p:spTree>
    <p:extLst>
      <p:ext uri="{BB962C8B-B14F-4D97-AF65-F5344CB8AC3E}">
        <p14:creationId xmlns:p14="http://schemas.microsoft.com/office/powerpoint/2010/main" val="20295620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0CCC4BA0-1298-4DBD-86F1-B51D8C9D3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B0BFFB03-8812-D021-1B21-0B5D8E371AAE}"/>
              </a:ext>
            </a:extLst>
          </p:cNvPr>
          <p:cNvSpPr txBox="1"/>
          <p:nvPr/>
        </p:nvSpPr>
        <p:spPr>
          <a:xfrm>
            <a:off x="1159821" y="1600200"/>
            <a:ext cx="4070645" cy="4586955"/>
          </a:xfrm>
          <a:prstGeom prst="rect">
            <a:avLst/>
          </a:prstGeom>
        </p:spPr>
        <p:txBody>
          <a:bodyPr vert="horz" lIns="91440" tIns="45720" rIns="91440" bIns="45720" rtlCol="0" anchor="t">
            <a:normAutofit/>
          </a:bodyPr>
          <a:lstStyle/>
          <a:p>
            <a:pPr>
              <a:lnSpc>
                <a:spcPct val="90000"/>
              </a:lnSpc>
              <a:spcAft>
                <a:spcPts val="600"/>
              </a:spcAft>
            </a:pPr>
            <a:r>
              <a:rPr lang="en-US" sz="5400" dirty="0"/>
              <a:t>Questions?  </a:t>
            </a:r>
          </a:p>
          <a:p>
            <a:pPr indent="-228600">
              <a:lnSpc>
                <a:spcPct val="90000"/>
              </a:lnSpc>
              <a:spcAft>
                <a:spcPts val="600"/>
              </a:spcAft>
              <a:buFont typeface="Arial" panose="020B0604020202020204" pitchFamily="34" charset="0"/>
              <a:buChar char="•"/>
            </a:pPr>
            <a:endParaRPr lang="en-US" sz="2400" dirty="0"/>
          </a:p>
          <a:p>
            <a:pPr>
              <a:lnSpc>
                <a:spcPct val="90000"/>
              </a:lnSpc>
              <a:spcAft>
                <a:spcPts val="600"/>
              </a:spcAft>
            </a:pPr>
            <a:endParaRPr lang="en-US" sz="2400" dirty="0"/>
          </a:p>
          <a:p>
            <a:pPr indent="-228600">
              <a:lnSpc>
                <a:spcPct val="90000"/>
              </a:lnSpc>
              <a:spcAft>
                <a:spcPts val="600"/>
              </a:spcAft>
              <a:buFont typeface="Arial" panose="020B0604020202020204" pitchFamily="34" charset="0"/>
              <a:buChar char="•"/>
            </a:pPr>
            <a:endParaRPr lang="en-US" sz="2400" dirty="0"/>
          </a:p>
          <a:p>
            <a:pPr>
              <a:lnSpc>
                <a:spcPct val="90000"/>
              </a:lnSpc>
              <a:spcAft>
                <a:spcPts val="600"/>
              </a:spcAft>
            </a:pPr>
            <a:r>
              <a:rPr lang="en-US" sz="2400" dirty="0"/>
              <a:t>Feel free to email me!   </a:t>
            </a:r>
            <a:r>
              <a:rPr lang="en-US" sz="2400" dirty="0">
                <a:hlinkClick r:id="rId2"/>
              </a:rPr>
              <a:t>amyberns@med.umich.edu</a:t>
            </a:r>
            <a:r>
              <a:rPr lang="en-US" sz="2400" dirty="0"/>
              <a:t> </a:t>
            </a:r>
          </a:p>
        </p:txBody>
      </p:sp>
      <p:pic>
        <p:nvPicPr>
          <p:cNvPr id="7" name="Content Placeholder 6" descr="Different colored question marks">
            <a:extLst>
              <a:ext uri="{FF2B5EF4-FFF2-40B4-BE49-F238E27FC236}">
                <a16:creationId xmlns:a16="http://schemas.microsoft.com/office/drawing/2014/main" id="{FD38BFB8-5863-2FD4-6BD1-BFC9F8C65E2A}"/>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28094" r="29719" b="2"/>
          <a:stretch/>
        </p:blipFill>
        <p:spPr>
          <a:xfrm>
            <a:off x="5285634" y="975645"/>
            <a:ext cx="3332586" cy="4443447"/>
          </a:xfrm>
          <a:custGeom>
            <a:avLst/>
            <a:gdLst/>
            <a:ahLst/>
            <a:cxnLst/>
            <a:rect l="l" t="t" r="r" b="b"/>
            <a:pathLst>
              <a:path w="4694238" h="4694238">
                <a:moveTo>
                  <a:pt x="2347119" y="0"/>
                </a:moveTo>
                <a:cubicBezTo>
                  <a:pt x="3643397" y="0"/>
                  <a:pt x="4694238" y="1050841"/>
                  <a:pt x="4694238" y="2347119"/>
                </a:cubicBezTo>
                <a:cubicBezTo>
                  <a:pt x="4694238" y="3643397"/>
                  <a:pt x="3643397" y="4694238"/>
                  <a:pt x="2347119" y="4694238"/>
                </a:cubicBezTo>
                <a:cubicBezTo>
                  <a:pt x="1050841" y="4694238"/>
                  <a:pt x="0" y="3643397"/>
                  <a:pt x="0" y="2347119"/>
                </a:cubicBezTo>
                <a:cubicBezTo>
                  <a:pt x="0" y="1050841"/>
                  <a:pt x="1050841" y="0"/>
                  <a:pt x="2347119" y="0"/>
                </a:cubicBezTo>
                <a:close/>
              </a:path>
            </a:pathLst>
          </a:custGeom>
        </p:spPr>
      </p:pic>
      <p:sp>
        <p:nvSpPr>
          <p:cNvPr id="24" name="Rectangle 23">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9144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6400799"/>
            <a:ext cx="611504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526268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831" y="304800"/>
            <a:ext cx="8682632" cy="994172"/>
          </a:xfrm>
        </p:spPr>
        <p:txBody>
          <a:bodyPr>
            <a:normAutofit/>
          </a:bodyPr>
          <a:lstStyle/>
          <a:p>
            <a:pPr algn="ctr"/>
            <a:r>
              <a:rPr lang="en-US" sz="4500" dirty="0">
                <a:latin typeface="+mn-lt"/>
              </a:rPr>
              <a:t>MICMT Resources</a:t>
            </a:r>
          </a:p>
        </p:txBody>
      </p:sp>
      <p:sp>
        <p:nvSpPr>
          <p:cNvPr id="3" name="Content Placeholder 2"/>
          <p:cNvSpPr>
            <a:spLocks noGrp="1"/>
          </p:cNvSpPr>
          <p:nvPr>
            <p:ph idx="1"/>
          </p:nvPr>
        </p:nvSpPr>
        <p:spPr>
          <a:xfrm>
            <a:off x="456113" y="1062296"/>
            <a:ext cx="8682632" cy="473352"/>
          </a:xfrm>
        </p:spPr>
        <p:txBody>
          <a:bodyPr/>
          <a:lstStyle/>
          <a:p>
            <a:pPr marL="0" indent="0" algn="ctr">
              <a:buNone/>
            </a:pPr>
            <a:r>
              <a:rPr lang="en-US" dirty="0">
                <a:hlinkClick r:id="rId3"/>
              </a:rPr>
              <a:t>https://micmt-cares.org/</a:t>
            </a:r>
            <a:endParaRPr lang="en-US" dirty="0"/>
          </a:p>
          <a:p>
            <a:pPr marL="0" indent="0" algn="ctr">
              <a:buNone/>
            </a:pPr>
            <a:endParaRPr lang="en-US" dirty="0"/>
          </a:p>
        </p:txBody>
      </p:sp>
      <p:sp>
        <p:nvSpPr>
          <p:cNvPr id="6" name="Slide Number Placeholder 5"/>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DF51E2C-4774-4F84-B423-BAEFF1BA22E6}" type="slidenum">
              <a:rPr kumimoji="0" lang="en-US" sz="1200" b="0" i="0" u="none" strike="noStrike" kern="1200" cap="none" spc="0" normalizeH="0" baseline="0" noProof="0" smtClean="0">
                <a:ln>
                  <a:noFill/>
                </a:ln>
                <a:solidFill>
                  <a:srgbClr val="797979">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srgbClr val="797979">
                  <a:tint val="75000"/>
                </a:srgbClr>
              </a:solidFill>
              <a:effectLst/>
              <a:uLnTx/>
              <a:uFillTx/>
              <a:latin typeface="Calibri" panose="020F0502020204030204"/>
              <a:ea typeface="+mn-ea"/>
              <a:cs typeface="+mn-cs"/>
            </a:endParaRPr>
          </a:p>
        </p:txBody>
      </p:sp>
      <p:sp>
        <p:nvSpPr>
          <p:cNvPr id="5" name="TextBox 4"/>
          <p:cNvSpPr txBox="1"/>
          <p:nvPr/>
        </p:nvSpPr>
        <p:spPr>
          <a:xfrm>
            <a:off x="914400" y="5181600"/>
            <a:ext cx="7543800" cy="6858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97979"/>
              </a:solidFill>
              <a:effectLst/>
              <a:uLnTx/>
              <a:uFillTx/>
              <a:latin typeface="Calibri" panose="020F0502020204030204"/>
              <a:ea typeface="+mn-ea"/>
              <a:cs typeface="+mn-cs"/>
            </a:endParaRPr>
          </a:p>
        </p:txBody>
      </p:sp>
      <p:sp>
        <p:nvSpPr>
          <p:cNvPr id="7" name="TextBox 6"/>
          <p:cNvSpPr txBox="1"/>
          <p:nvPr/>
        </p:nvSpPr>
        <p:spPr>
          <a:xfrm>
            <a:off x="647700" y="5001280"/>
            <a:ext cx="80772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85D8A"/>
                </a:solidFill>
                <a:effectLst/>
                <a:uLnTx/>
                <a:uFillTx/>
                <a:latin typeface="Calibri" panose="020F0502020204030204"/>
                <a:ea typeface="+mn-ea"/>
                <a:cs typeface="+mn-cs"/>
              </a:rPr>
              <a:t>MICMT Contact:  https://micmt-cares.org/contact</a:t>
            </a:r>
          </a:p>
        </p:txBody>
      </p:sp>
      <p:pic>
        <p:nvPicPr>
          <p:cNvPr id="9" name="Picture 8">
            <a:extLst>
              <a:ext uri="{FF2B5EF4-FFF2-40B4-BE49-F238E27FC236}">
                <a16:creationId xmlns:a16="http://schemas.microsoft.com/office/drawing/2014/main" id="{AD878B36-B761-43B6-B20E-1547696F2ADA}"/>
              </a:ext>
            </a:extLst>
          </p:cNvPr>
          <p:cNvPicPr>
            <a:picLocks noChangeAspect="1"/>
          </p:cNvPicPr>
          <p:nvPr/>
        </p:nvPicPr>
        <p:blipFill>
          <a:blip r:embed="rId4"/>
          <a:stretch>
            <a:fillRect/>
          </a:stretch>
        </p:blipFill>
        <p:spPr>
          <a:xfrm>
            <a:off x="900545" y="1688259"/>
            <a:ext cx="6901382" cy="3365260"/>
          </a:xfrm>
          <a:prstGeom prst="rect">
            <a:avLst/>
          </a:prstGeom>
        </p:spPr>
      </p:pic>
    </p:spTree>
    <p:extLst>
      <p:ext uri="{BB962C8B-B14F-4D97-AF65-F5344CB8AC3E}">
        <p14:creationId xmlns:p14="http://schemas.microsoft.com/office/powerpoint/2010/main" val="41105202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D5E95-83E1-B246-9A75-273C74BBA6D0}"/>
              </a:ext>
            </a:extLst>
          </p:cNvPr>
          <p:cNvSpPr>
            <a:spLocks noGrp="1"/>
          </p:cNvSpPr>
          <p:nvPr>
            <p:ph type="title"/>
          </p:nvPr>
        </p:nvSpPr>
        <p:spPr/>
        <p:txBody>
          <a:bodyPr/>
          <a:lstStyle/>
          <a:p>
            <a:pPr algn="ctr"/>
            <a:r>
              <a:rPr lang="en-US" sz="4000" dirty="0"/>
              <a:t>Disclaimer</a:t>
            </a:r>
          </a:p>
        </p:txBody>
      </p:sp>
      <p:sp>
        <p:nvSpPr>
          <p:cNvPr id="4" name="Content Placeholder 3"/>
          <p:cNvSpPr>
            <a:spLocks noGrp="1"/>
          </p:cNvSpPr>
          <p:nvPr>
            <p:ph idx="1"/>
          </p:nvPr>
        </p:nvSpPr>
        <p:spPr/>
        <p:txBody>
          <a:bodyPr/>
          <a:lstStyle/>
          <a:p>
            <a:pPr marL="0" indent="0">
              <a:buNone/>
            </a:pPr>
            <a:r>
              <a:rPr lang="en-US" dirty="0"/>
              <a:t>Each physician organization and/or practice is solely responsible for all medical care and services delivered to its patients and all decisions related to such medical care and services.  Neither MICMT or the Regents of the University of Michigan shall be responsible for any delivery of medical care or other services to any patient, or any decisions, acts or omissions of persons in connection with the delivery of medical care or other services to any patient.</a:t>
            </a:r>
          </a:p>
          <a:p>
            <a:endParaRPr lang="en-US" dirty="0"/>
          </a:p>
        </p:txBody>
      </p:sp>
    </p:spTree>
    <p:extLst>
      <p:ext uri="{BB962C8B-B14F-4D97-AF65-F5344CB8AC3E}">
        <p14:creationId xmlns:p14="http://schemas.microsoft.com/office/powerpoint/2010/main" val="3856837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FC93AD-FE2D-19FE-E4C6-CCE238E95267}"/>
              </a:ext>
            </a:extLst>
          </p:cNvPr>
          <p:cNvSpPr>
            <a:spLocks noGrp="1"/>
          </p:cNvSpPr>
          <p:nvPr>
            <p:ph idx="1"/>
          </p:nvPr>
        </p:nvSpPr>
        <p:spPr>
          <a:xfrm>
            <a:off x="228600" y="152400"/>
            <a:ext cx="8534400" cy="6090083"/>
          </a:xfrm>
        </p:spPr>
        <p:txBody>
          <a:bodyPr/>
          <a:lstStyle/>
          <a:p>
            <a:pPr marL="0" marR="0" indent="0">
              <a:spcBef>
                <a:spcPts val="0"/>
              </a:spcBef>
              <a:spcAft>
                <a:spcPts val="0"/>
              </a:spcAft>
              <a:buNone/>
            </a:pPr>
            <a:r>
              <a:rPr lang="en-US" sz="2400" b="1"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rPr>
              <a:t>AB</a:t>
            </a:r>
            <a:r>
              <a:rPr lang="en-US" sz="23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rPr>
              <a:t> is a </a:t>
            </a:r>
            <a:r>
              <a:rPr lang="en-US" sz="2300" dirty="0">
                <a:solidFill>
                  <a:schemeClr val="bg1">
                    <a:lumMod val="10000"/>
                  </a:schemeClr>
                </a:solidFill>
                <a:latin typeface="Calibri" panose="020F0502020204030204" pitchFamily="34" charset="0"/>
                <a:ea typeface="Calibri" panose="020F0502020204030204" pitchFamily="34" charset="0"/>
                <a:cs typeface="Times New Roman" panose="02020603050405020304" pitchFamily="18" charset="0"/>
              </a:rPr>
              <a:t>66</a:t>
            </a:r>
            <a:r>
              <a:rPr lang="en-US" sz="23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rPr>
              <a:t> yo male </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(height = 5’5”, weight = 200 lbs, BMI 33.16 kg/m</a:t>
            </a:r>
            <a:r>
              <a:rPr lang="en-US" sz="1800" baseline="30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3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rPr>
              <a:t>with a PMH of hypertension, type 2 diabetes, arthritis, and GERD. He presents to clinic today with the lab findings shown below. He is very concerned about his new CKD diagnosis, and he is eager to discuss </a:t>
            </a:r>
            <a:r>
              <a:rPr lang="en-US" sz="2300" dirty="0">
                <a:solidFill>
                  <a:schemeClr val="bg1">
                    <a:lumMod val="10000"/>
                  </a:schemeClr>
                </a:solidFill>
                <a:latin typeface="Calibri" panose="020F0502020204030204" pitchFamily="34" charset="0"/>
                <a:ea typeface="Calibri" panose="020F0502020204030204" pitchFamily="34" charset="0"/>
                <a:cs typeface="Times New Roman" panose="02020603050405020304" pitchFamily="18" charset="0"/>
              </a:rPr>
              <a:t>how his lifestyle impacts this condition. </a:t>
            </a:r>
          </a:p>
          <a:p>
            <a:pPr marL="0" marR="0" indent="0" algn="ctr">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2000" b="1" u="sng"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2000" b="1" u="sng"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2000" b="1"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r">
              <a:spcBef>
                <a:spcPts val="0"/>
              </a:spcBef>
              <a:spcAft>
                <a:spcPts val="0"/>
              </a:spcAft>
              <a:buNone/>
            </a:pPr>
            <a:r>
              <a:rPr lang="en-US" sz="2000" b="1"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Medication List</a:t>
            </a:r>
            <a:endParaRPr lang="en-US"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r">
              <a:spcBef>
                <a:spcPts val="0"/>
              </a:spcBef>
              <a:spcAft>
                <a:spcPts val="0"/>
              </a:spcAft>
              <a:buNone/>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Ibuprofen 600 mg as needed</a:t>
            </a:r>
          </a:p>
          <a:p>
            <a:pPr marL="0" marR="0" indent="0" algn="r">
              <a:spcBef>
                <a:spcPts val="0"/>
              </a:spcBef>
              <a:spcAft>
                <a:spcPts val="0"/>
              </a:spcAft>
              <a:buNone/>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Lisinopril 40 mg daily</a:t>
            </a:r>
          </a:p>
          <a:p>
            <a:pPr marL="0" marR="0" indent="0" algn="r">
              <a:spcBef>
                <a:spcPts val="0"/>
              </a:spcBef>
              <a:spcAft>
                <a:spcPts val="0"/>
              </a:spcAft>
              <a:buNone/>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Basaglar 20 units daily</a:t>
            </a:r>
          </a:p>
          <a:p>
            <a:pPr marL="0" marR="0" indent="0" algn="r">
              <a:spcBef>
                <a:spcPts val="0"/>
              </a:spcBef>
              <a:spcAft>
                <a:spcPts val="0"/>
              </a:spcAft>
              <a:buNone/>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Trulicity 3 mg weekly</a:t>
            </a:r>
          </a:p>
          <a:p>
            <a:pPr marL="0" marR="0" indent="0" algn="r">
              <a:spcBef>
                <a:spcPts val="0"/>
              </a:spcBef>
              <a:spcAft>
                <a:spcPts val="0"/>
              </a:spcAft>
              <a:buNone/>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Metformin 1000 mg BID</a:t>
            </a:r>
          </a:p>
          <a:p>
            <a:pPr marL="0" marR="0" indent="0" algn="r">
              <a:spcBef>
                <a:spcPts val="0"/>
              </a:spcBef>
              <a:spcAft>
                <a:spcPts val="0"/>
              </a:spcAft>
              <a:buNone/>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Aspirin 81 mg daily</a:t>
            </a:r>
          </a:p>
          <a:p>
            <a:pPr marL="0" marR="0" indent="0" algn="r">
              <a:spcBef>
                <a:spcPts val="0"/>
              </a:spcBef>
              <a:spcAft>
                <a:spcPts val="0"/>
              </a:spcAft>
              <a:buNone/>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Rosuvastatin 10 mg daily</a:t>
            </a:r>
          </a:p>
        </p:txBody>
      </p:sp>
      <p:pic>
        <p:nvPicPr>
          <p:cNvPr id="5" name="Picture 4" descr="Businessman thinking">
            <a:extLst>
              <a:ext uri="{FF2B5EF4-FFF2-40B4-BE49-F238E27FC236}">
                <a16:creationId xmlns:a16="http://schemas.microsoft.com/office/drawing/2014/main" id="{F8B45EB4-1949-ACDD-F7F7-7B183B64EE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67200" y="1752600"/>
            <a:ext cx="1454989" cy="4344411"/>
          </a:xfrm>
          <a:prstGeom prst="rect">
            <a:avLst/>
          </a:prstGeom>
        </p:spPr>
      </p:pic>
      <p:graphicFrame>
        <p:nvGraphicFramePr>
          <p:cNvPr id="2" name="Table 1">
            <a:extLst>
              <a:ext uri="{FF2B5EF4-FFF2-40B4-BE49-F238E27FC236}">
                <a16:creationId xmlns:a16="http://schemas.microsoft.com/office/drawing/2014/main" id="{0991CFF1-BAAE-1B41-5F83-328563E39538}"/>
              </a:ext>
            </a:extLst>
          </p:cNvPr>
          <p:cNvGraphicFramePr>
            <a:graphicFrameLocks noGrp="1"/>
          </p:cNvGraphicFramePr>
          <p:nvPr>
            <p:extLst>
              <p:ext uri="{D42A27DB-BD31-4B8C-83A1-F6EECF244321}">
                <p14:modId xmlns:p14="http://schemas.microsoft.com/office/powerpoint/2010/main" val="371037633"/>
              </p:ext>
            </p:extLst>
          </p:nvPr>
        </p:nvGraphicFramePr>
        <p:xfrm>
          <a:off x="381000" y="1898072"/>
          <a:ext cx="3276600" cy="4344411"/>
        </p:xfrm>
        <a:graphic>
          <a:graphicData uri="http://schemas.openxmlformats.org/drawingml/2006/table">
            <a:tbl>
              <a:tblPr>
                <a:tableStyleId>{5C22544A-7EE6-4342-B048-85BDC9FD1C3A}</a:tableStyleId>
              </a:tblPr>
              <a:tblGrid>
                <a:gridCol w="1362010">
                  <a:extLst>
                    <a:ext uri="{9D8B030D-6E8A-4147-A177-3AD203B41FA5}">
                      <a16:colId xmlns:a16="http://schemas.microsoft.com/office/drawing/2014/main" val="2770645158"/>
                    </a:ext>
                  </a:extLst>
                </a:gridCol>
                <a:gridCol w="1261120">
                  <a:extLst>
                    <a:ext uri="{9D8B030D-6E8A-4147-A177-3AD203B41FA5}">
                      <a16:colId xmlns:a16="http://schemas.microsoft.com/office/drawing/2014/main" val="784655963"/>
                    </a:ext>
                  </a:extLst>
                </a:gridCol>
                <a:gridCol w="653470">
                  <a:extLst>
                    <a:ext uri="{9D8B030D-6E8A-4147-A177-3AD203B41FA5}">
                      <a16:colId xmlns:a16="http://schemas.microsoft.com/office/drawing/2014/main" val="1783719665"/>
                    </a:ext>
                  </a:extLst>
                </a:gridCol>
              </a:tblGrid>
              <a:tr h="620630">
                <a:tc>
                  <a:txBody>
                    <a:bodyPr/>
                    <a:lstStyle/>
                    <a:p>
                      <a:pPr marL="0" marR="0" algn="l">
                        <a:spcBef>
                          <a:spcPts val="0"/>
                        </a:spcBef>
                        <a:spcAft>
                          <a:spcPts val="0"/>
                        </a:spcAft>
                      </a:pPr>
                      <a:r>
                        <a:rPr lang="x-none" sz="10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x-none" sz="1200" dirty="0">
                          <a:effectLst/>
                        </a:rPr>
                        <a:t>Latest Reference Range &amp; Units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x-none" sz="100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96141632"/>
                  </a:ext>
                </a:extLst>
              </a:tr>
              <a:tr h="413754">
                <a:tc>
                  <a:txBody>
                    <a:bodyPr/>
                    <a:lstStyle/>
                    <a:p>
                      <a:pPr marL="0" marR="0" algn="l">
                        <a:spcBef>
                          <a:spcPts val="0"/>
                        </a:spcBef>
                        <a:spcAft>
                          <a:spcPts val="0"/>
                        </a:spcAft>
                      </a:pPr>
                      <a:r>
                        <a:rPr lang="x-none" sz="1000">
                          <a:effectLst/>
                        </a:rPr>
                        <a:t>Sodium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x-none" sz="1000">
                          <a:effectLst/>
                        </a:rPr>
                        <a:t>136 - 146 mmol/L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x-none" sz="1000">
                          <a:effectLst/>
                        </a:rPr>
                        <a:t>137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46339391"/>
                  </a:ext>
                </a:extLst>
              </a:tr>
              <a:tr h="413754">
                <a:tc>
                  <a:txBody>
                    <a:bodyPr/>
                    <a:lstStyle/>
                    <a:p>
                      <a:pPr marL="0" marR="0" algn="l">
                        <a:spcBef>
                          <a:spcPts val="0"/>
                        </a:spcBef>
                        <a:spcAft>
                          <a:spcPts val="0"/>
                        </a:spcAft>
                      </a:pPr>
                      <a:r>
                        <a:rPr lang="x-none" sz="1000">
                          <a:effectLst/>
                        </a:rPr>
                        <a:t>Potassium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x-none" sz="1000" dirty="0">
                          <a:effectLst/>
                        </a:rPr>
                        <a:t>3.5 - 5.1 mmol/L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x-none" sz="1000">
                          <a:effectLst/>
                        </a:rPr>
                        <a:t>4.5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79697475"/>
                  </a:ext>
                </a:extLst>
              </a:tr>
              <a:tr h="413754">
                <a:tc>
                  <a:txBody>
                    <a:bodyPr/>
                    <a:lstStyle/>
                    <a:p>
                      <a:pPr marL="0" marR="0" algn="l">
                        <a:spcBef>
                          <a:spcPts val="0"/>
                        </a:spcBef>
                        <a:spcAft>
                          <a:spcPts val="0"/>
                        </a:spcAft>
                      </a:pPr>
                      <a:r>
                        <a:rPr lang="x-none" sz="1000">
                          <a:effectLst/>
                        </a:rPr>
                        <a:t>Chloride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x-none" sz="1000" dirty="0">
                          <a:effectLst/>
                        </a:rPr>
                        <a:t>98 - 108 mmol/L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x-none" sz="1000">
                          <a:effectLst/>
                        </a:rPr>
                        <a:t>102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14023322"/>
                  </a:ext>
                </a:extLst>
              </a:tr>
              <a:tr h="206876">
                <a:tc>
                  <a:txBody>
                    <a:bodyPr/>
                    <a:lstStyle/>
                    <a:p>
                      <a:pPr marL="0" marR="0" algn="l">
                        <a:spcBef>
                          <a:spcPts val="0"/>
                        </a:spcBef>
                        <a:spcAft>
                          <a:spcPts val="0"/>
                        </a:spcAft>
                      </a:pPr>
                      <a:r>
                        <a:rPr lang="x-none" sz="1000">
                          <a:effectLst/>
                        </a:rPr>
                        <a:t>CO2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x-none" sz="1000">
                          <a:effectLst/>
                        </a:rPr>
                        <a:t>20 - 31 mmol/L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x-none" sz="1000">
                          <a:effectLst/>
                        </a:rPr>
                        <a:t>27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00342661"/>
                  </a:ext>
                </a:extLst>
              </a:tr>
              <a:tr h="206876">
                <a:tc>
                  <a:txBody>
                    <a:bodyPr/>
                    <a:lstStyle/>
                    <a:p>
                      <a:pPr marL="0" marR="0" algn="l">
                        <a:spcBef>
                          <a:spcPts val="0"/>
                        </a:spcBef>
                        <a:spcAft>
                          <a:spcPts val="0"/>
                        </a:spcAft>
                      </a:pPr>
                      <a:r>
                        <a:rPr lang="x-none" sz="1000">
                          <a:effectLst/>
                        </a:rPr>
                        <a:t>Urea Nitrogen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x-none" sz="1000">
                          <a:effectLst/>
                        </a:rPr>
                        <a:t>8 - 20 mg/dL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000" dirty="0">
                          <a:effectLst/>
                        </a:rPr>
                        <a:t>5</a:t>
                      </a:r>
                      <a:r>
                        <a:rPr lang="x-none" sz="1000" dirty="0">
                          <a:effectLst/>
                        </a:rPr>
                        <a:t>8 (H)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33345528"/>
                  </a:ext>
                </a:extLst>
              </a:tr>
              <a:tr h="413754">
                <a:tc>
                  <a:txBody>
                    <a:bodyPr/>
                    <a:lstStyle/>
                    <a:p>
                      <a:pPr marL="0" marR="0" algn="l">
                        <a:spcBef>
                          <a:spcPts val="0"/>
                        </a:spcBef>
                        <a:spcAft>
                          <a:spcPts val="0"/>
                        </a:spcAft>
                      </a:pPr>
                      <a:r>
                        <a:rPr lang="x-none" sz="1000">
                          <a:effectLst/>
                        </a:rPr>
                        <a:t>Creatinine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x-none" sz="1000">
                          <a:effectLst/>
                        </a:rPr>
                        <a:t>0.70 - 1.30 mg/dL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x-none" sz="1000" dirty="0">
                          <a:effectLst/>
                        </a:rPr>
                        <a:t>1.88 (H)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89018314"/>
                  </a:ext>
                </a:extLst>
              </a:tr>
              <a:tr h="206876">
                <a:tc>
                  <a:txBody>
                    <a:bodyPr/>
                    <a:lstStyle/>
                    <a:p>
                      <a:pPr marL="0" marR="0" algn="l">
                        <a:spcBef>
                          <a:spcPts val="0"/>
                        </a:spcBef>
                        <a:spcAft>
                          <a:spcPts val="0"/>
                        </a:spcAft>
                      </a:pPr>
                      <a:r>
                        <a:rPr lang="x-none" sz="1000">
                          <a:effectLst/>
                        </a:rPr>
                        <a:t>Glucose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x-none" sz="1000">
                          <a:effectLst/>
                        </a:rPr>
                        <a:t>70 - 180 mg/dL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x-none" sz="1000">
                          <a:effectLst/>
                        </a:rPr>
                        <a:t>149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02170317"/>
                  </a:ext>
                </a:extLst>
              </a:tr>
              <a:tr h="413754">
                <a:tc>
                  <a:txBody>
                    <a:bodyPr/>
                    <a:lstStyle/>
                    <a:p>
                      <a:pPr marL="0" marR="0" algn="l">
                        <a:spcBef>
                          <a:spcPts val="0"/>
                        </a:spcBef>
                        <a:spcAft>
                          <a:spcPts val="0"/>
                        </a:spcAft>
                      </a:pPr>
                      <a:r>
                        <a:rPr lang="x-none" sz="1000">
                          <a:effectLst/>
                        </a:rPr>
                        <a:t>Calcium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x-none" sz="1000">
                          <a:effectLst/>
                        </a:rPr>
                        <a:t>8.6 - 10.3 mg/dL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x-none" sz="1000" dirty="0">
                          <a:effectLst/>
                        </a:rPr>
                        <a:t>8.1 (L)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63770344"/>
                  </a:ext>
                </a:extLst>
              </a:tr>
              <a:tr h="206876">
                <a:tc>
                  <a:txBody>
                    <a:bodyPr/>
                    <a:lstStyle/>
                    <a:p>
                      <a:pPr marL="0" marR="0" algn="l">
                        <a:spcBef>
                          <a:spcPts val="0"/>
                        </a:spcBef>
                        <a:spcAft>
                          <a:spcPts val="0"/>
                        </a:spcAft>
                      </a:pPr>
                      <a:r>
                        <a:rPr lang="en-US" sz="1000" dirty="0">
                          <a:effectLst/>
                        </a:rPr>
                        <a:t>Phosphorus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x-none" sz="1000">
                          <a:effectLst/>
                        </a:rPr>
                        <a:t>2.7 - 4.6 mg/dL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000" dirty="0">
                          <a:effectLst/>
                        </a:rPr>
                        <a:t>2.8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74622000"/>
                  </a:ext>
                </a:extLst>
              </a:tr>
              <a:tr h="827507">
                <a:tc>
                  <a:txBody>
                    <a:bodyPr/>
                    <a:lstStyle/>
                    <a:p>
                      <a:pPr marL="0" marR="0" algn="l">
                        <a:spcBef>
                          <a:spcPts val="0"/>
                        </a:spcBef>
                        <a:spcAft>
                          <a:spcPts val="0"/>
                        </a:spcAft>
                      </a:pPr>
                      <a:r>
                        <a:rPr lang="x-none" sz="1000" dirty="0">
                          <a:effectLst/>
                        </a:rPr>
                        <a:t>eGFR, Creatinine-based formula (CKD-EPI 2021)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x-none" sz="1000">
                          <a:effectLst/>
                        </a:rPr>
                        <a:t>&gt;=60 mL/min/1.73m2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x-none" sz="1000" dirty="0">
                          <a:effectLst/>
                        </a:rPr>
                        <a:t>39 (L)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08136981"/>
                  </a:ext>
                </a:extLst>
              </a:tr>
            </a:tbl>
          </a:graphicData>
        </a:graphic>
      </p:graphicFrame>
    </p:spTree>
    <p:extLst>
      <p:ext uri="{BB962C8B-B14F-4D97-AF65-F5344CB8AC3E}">
        <p14:creationId xmlns:p14="http://schemas.microsoft.com/office/powerpoint/2010/main" val="349167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BE0A4E8-F7D9-77C2-557F-557F24DCAC59}"/>
              </a:ext>
            </a:extLst>
          </p:cNvPr>
          <p:cNvSpPr>
            <a:spLocks noGrp="1"/>
          </p:cNvSpPr>
          <p:nvPr>
            <p:ph type="title"/>
          </p:nvPr>
        </p:nvSpPr>
        <p:spPr>
          <a:xfrm>
            <a:off x="467365" y="178392"/>
            <a:ext cx="3840421" cy="1325563"/>
          </a:xfrm>
        </p:spPr>
        <p:txBody>
          <a:bodyPr>
            <a:normAutofit/>
          </a:bodyPr>
          <a:lstStyle/>
          <a:p>
            <a:r>
              <a:rPr lang="en-US" dirty="0"/>
              <a:t>Why are the kidneys important? </a:t>
            </a:r>
          </a:p>
        </p:txBody>
      </p:sp>
      <p:graphicFrame>
        <p:nvGraphicFramePr>
          <p:cNvPr id="19" name="Content Placeholder 2">
            <a:extLst>
              <a:ext uri="{FF2B5EF4-FFF2-40B4-BE49-F238E27FC236}">
                <a16:creationId xmlns:a16="http://schemas.microsoft.com/office/drawing/2014/main" id="{6FA36319-0B81-478C-CE77-1236D367944B}"/>
              </a:ext>
            </a:extLst>
          </p:cNvPr>
          <p:cNvGraphicFramePr>
            <a:graphicFrameLocks noGrp="1"/>
          </p:cNvGraphicFramePr>
          <p:nvPr>
            <p:ph idx="1"/>
            <p:extLst>
              <p:ext uri="{D42A27DB-BD31-4B8C-83A1-F6EECF244321}">
                <p14:modId xmlns:p14="http://schemas.microsoft.com/office/powerpoint/2010/main" val="3883686561"/>
              </p:ext>
            </p:extLst>
          </p:nvPr>
        </p:nvGraphicFramePr>
        <p:xfrm>
          <a:off x="381000" y="1364732"/>
          <a:ext cx="5544944" cy="51474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Oval 14">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5426" y="1364732"/>
            <a:ext cx="710616"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CEB41E98-5BE1-44BE-5B35-4762B6284A49}"/>
              </a:ext>
            </a:extLst>
          </p:cNvPr>
          <p:cNvPicPr>
            <a:picLocks noChangeAspect="1"/>
          </p:cNvPicPr>
          <p:nvPr/>
        </p:nvPicPr>
        <p:blipFill rotWithShape="1">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l="9191" r="8795"/>
          <a:stretch/>
        </p:blipFill>
        <p:spPr>
          <a:xfrm>
            <a:off x="6144244" y="3007910"/>
            <a:ext cx="2999756" cy="3850090"/>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17" name="Arc 16">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4022954" y="-170491"/>
            <a:ext cx="4021193" cy="3015895"/>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7" name="Picture 6" descr="A picture containing wall, indoor, art&#10;&#10;Description automatically generated">
            <a:extLst>
              <a:ext uri="{FF2B5EF4-FFF2-40B4-BE49-F238E27FC236}">
                <a16:creationId xmlns:a16="http://schemas.microsoft.com/office/drawing/2014/main" id="{7E74B394-1DA5-0CFC-579C-07444F21738A}"/>
              </a:ext>
            </a:extLst>
          </p:cNvPr>
          <p:cNvPicPr>
            <a:picLocks noChangeAspect="1"/>
          </p:cNvPicPr>
          <p:nvPr/>
        </p:nvPicPr>
        <p:blipFill rotWithShape="1">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rcRect r="-5" b="9683"/>
          <a:stretch/>
        </p:blipFill>
        <p:spPr>
          <a:xfrm>
            <a:off x="4696205" y="1"/>
            <a:ext cx="2639484"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
        <p:nvSpPr>
          <p:cNvPr id="8" name="TextBox 7">
            <a:extLst>
              <a:ext uri="{FF2B5EF4-FFF2-40B4-BE49-F238E27FC236}">
                <a16:creationId xmlns:a16="http://schemas.microsoft.com/office/drawing/2014/main" id="{F9BFEE32-77A0-BBE6-35C4-2112817BF300}"/>
              </a:ext>
            </a:extLst>
          </p:cNvPr>
          <p:cNvSpPr txBox="1"/>
          <p:nvPr/>
        </p:nvSpPr>
        <p:spPr>
          <a:xfrm>
            <a:off x="6836958" y="6657945"/>
            <a:ext cx="2307042"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11" tooltip="https://kilometerzero.org/view/File:268?node=Dimitri_Tsykalov">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12" tooltip="https://creativecommons.org/licenses/by-sa/3.0/">
                  <a:extLst>
                    <a:ext uri="{A12FA001-AC4F-418D-AE19-62706E023703}">
                      <ahyp:hlinkClr xmlns:ahyp="http://schemas.microsoft.com/office/drawing/2018/hyperlinkcolor" val="tx"/>
                    </a:ext>
                  </a:extLst>
                </a:hlinkClick>
              </a:rPr>
              <a:t>CC BY-SA</a:t>
            </a:r>
            <a:endParaRPr lang="en-US" sz="700" dirty="0">
              <a:solidFill>
                <a:srgbClr val="FFFFFF"/>
              </a:solidFill>
            </a:endParaRPr>
          </a:p>
        </p:txBody>
      </p:sp>
    </p:spTree>
    <p:extLst>
      <p:ext uri="{BB962C8B-B14F-4D97-AF65-F5344CB8AC3E}">
        <p14:creationId xmlns:p14="http://schemas.microsoft.com/office/powerpoint/2010/main" val="3785329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92B7E-72C5-2F0D-1011-FCEC594BB2AA}"/>
              </a:ext>
            </a:extLst>
          </p:cNvPr>
          <p:cNvSpPr>
            <a:spLocks noGrp="1"/>
          </p:cNvSpPr>
          <p:nvPr>
            <p:ph type="title"/>
          </p:nvPr>
        </p:nvSpPr>
        <p:spPr>
          <a:xfrm>
            <a:off x="152400" y="126929"/>
            <a:ext cx="7886700" cy="655854"/>
          </a:xfrm>
        </p:spPr>
        <p:txBody>
          <a:bodyPr/>
          <a:lstStyle/>
          <a:p>
            <a:r>
              <a:rPr lang="en-US" dirty="0"/>
              <a:t>What is Chronic Kidney Disease (CKD)? </a:t>
            </a:r>
          </a:p>
        </p:txBody>
      </p:sp>
      <p:sp>
        <p:nvSpPr>
          <p:cNvPr id="3" name="Content Placeholder 2">
            <a:extLst>
              <a:ext uri="{FF2B5EF4-FFF2-40B4-BE49-F238E27FC236}">
                <a16:creationId xmlns:a16="http://schemas.microsoft.com/office/drawing/2014/main" id="{3AA5D0E2-17A6-345D-F679-C6B73CB47758}"/>
              </a:ext>
            </a:extLst>
          </p:cNvPr>
          <p:cNvSpPr>
            <a:spLocks noGrp="1"/>
          </p:cNvSpPr>
          <p:nvPr>
            <p:ph idx="1"/>
          </p:nvPr>
        </p:nvSpPr>
        <p:spPr>
          <a:xfrm>
            <a:off x="152400" y="747137"/>
            <a:ext cx="7886700" cy="1905000"/>
          </a:xfrm>
        </p:spPr>
        <p:txBody>
          <a:bodyPr/>
          <a:lstStyle/>
          <a:p>
            <a:pPr marL="0" indent="0">
              <a:buNone/>
            </a:pPr>
            <a:r>
              <a:rPr lang="en-US" b="1" dirty="0">
                <a:solidFill>
                  <a:schemeClr val="bg1">
                    <a:lumMod val="10000"/>
                  </a:schemeClr>
                </a:solidFill>
              </a:rPr>
              <a:t>According to the National Kidney Foundation (NKF):</a:t>
            </a:r>
          </a:p>
          <a:p>
            <a:pPr marL="0" indent="0">
              <a:buNone/>
            </a:pPr>
            <a:r>
              <a:rPr lang="en-US" dirty="0"/>
              <a:t>“</a:t>
            </a:r>
            <a:r>
              <a:rPr lang="en-US" b="0" i="0" dirty="0">
                <a:solidFill>
                  <a:srgbClr val="201E1E"/>
                </a:solidFill>
                <a:effectLst/>
                <a:latin typeface="Graphik Web"/>
              </a:rPr>
              <a:t>a chronic renal disease/condition that is characterized by a gradual loss of kidney function over time</a:t>
            </a:r>
            <a:r>
              <a:rPr lang="en-US" dirty="0">
                <a:solidFill>
                  <a:srgbClr val="201E1E"/>
                </a:solidFill>
                <a:latin typeface="Graphik Web"/>
              </a:rPr>
              <a:t>,</a:t>
            </a:r>
            <a:r>
              <a:rPr lang="en-US" b="0" i="0" dirty="0">
                <a:solidFill>
                  <a:srgbClr val="201E1E"/>
                </a:solidFill>
                <a:effectLst/>
                <a:latin typeface="Graphik Web"/>
              </a:rPr>
              <a:t> occurring for at least 3 months.”</a:t>
            </a:r>
            <a:endParaRPr lang="en-US" dirty="0"/>
          </a:p>
        </p:txBody>
      </p:sp>
      <p:sp>
        <p:nvSpPr>
          <p:cNvPr id="4" name="Title 1">
            <a:extLst>
              <a:ext uri="{FF2B5EF4-FFF2-40B4-BE49-F238E27FC236}">
                <a16:creationId xmlns:a16="http://schemas.microsoft.com/office/drawing/2014/main" id="{16CD32B8-BC83-EEDB-2618-209B6480FC09}"/>
              </a:ext>
            </a:extLst>
          </p:cNvPr>
          <p:cNvSpPr txBox="1">
            <a:spLocks/>
          </p:cNvSpPr>
          <p:nvPr/>
        </p:nvSpPr>
        <p:spPr>
          <a:xfrm>
            <a:off x="152400" y="2883407"/>
            <a:ext cx="7886700" cy="777875"/>
          </a:xfrm>
          <a:prstGeom prst="rect">
            <a:avLst/>
          </a:prstGeom>
        </p:spPr>
        <p:txBody>
          <a:bodyPr/>
          <a:lstStyle>
            <a:lvl1pPr algn="l" defTabSz="914400" rtl="0" eaLnBrk="1" latinLnBrk="0" hangingPunct="1">
              <a:lnSpc>
                <a:spcPct val="90000"/>
              </a:lnSpc>
              <a:spcBef>
                <a:spcPct val="0"/>
              </a:spcBef>
              <a:buNone/>
              <a:defRPr sz="3600" b="1" kern="1200">
                <a:solidFill>
                  <a:schemeClr val="accent2"/>
                </a:solidFill>
                <a:latin typeface="+mj-lt"/>
                <a:ea typeface="+mj-ea"/>
                <a:cs typeface="+mj-cs"/>
              </a:defRPr>
            </a:lvl1pPr>
          </a:lstStyle>
          <a:p>
            <a:r>
              <a:rPr lang="en-US" dirty="0"/>
              <a:t>What causes CKD? </a:t>
            </a:r>
          </a:p>
        </p:txBody>
      </p:sp>
      <p:sp>
        <p:nvSpPr>
          <p:cNvPr id="5" name="Content Placeholder 2">
            <a:extLst>
              <a:ext uri="{FF2B5EF4-FFF2-40B4-BE49-F238E27FC236}">
                <a16:creationId xmlns:a16="http://schemas.microsoft.com/office/drawing/2014/main" id="{9C096A86-43FD-AE2F-8A6C-E5A1AB9BBDE9}"/>
              </a:ext>
            </a:extLst>
          </p:cNvPr>
          <p:cNvSpPr txBox="1">
            <a:spLocks/>
          </p:cNvSpPr>
          <p:nvPr/>
        </p:nvSpPr>
        <p:spPr>
          <a:xfrm>
            <a:off x="152400" y="3442855"/>
            <a:ext cx="6686550" cy="1905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bg1">
                    <a:lumMod val="10000"/>
                  </a:schemeClr>
                </a:solidFill>
              </a:rPr>
              <a:t>High blood sugar (diabetes)</a:t>
            </a:r>
          </a:p>
          <a:p>
            <a:pPr marL="0" indent="0">
              <a:buFont typeface="Arial" panose="020B0604020202020204" pitchFamily="34" charset="0"/>
              <a:buNone/>
            </a:pPr>
            <a:r>
              <a:rPr lang="en-US" dirty="0">
                <a:solidFill>
                  <a:schemeClr val="bg1">
                    <a:lumMod val="10000"/>
                  </a:schemeClr>
                </a:solidFill>
              </a:rPr>
              <a:t>High blood pressure (hypertension)</a:t>
            </a:r>
          </a:p>
          <a:p>
            <a:pPr marL="0" indent="0">
              <a:buFont typeface="Arial" panose="020B0604020202020204" pitchFamily="34" charset="0"/>
              <a:buNone/>
            </a:pPr>
            <a:r>
              <a:rPr lang="en-US" dirty="0">
                <a:solidFill>
                  <a:schemeClr val="bg1">
                    <a:lumMod val="10000"/>
                  </a:schemeClr>
                </a:solidFill>
              </a:rPr>
              <a:t>High weight (obesity)</a:t>
            </a:r>
          </a:p>
          <a:p>
            <a:pPr marL="0" indent="0">
              <a:buFont typeface="Arial" panose="020B0604020202020204" pitchFamily="34" charset="0"/>
              <a:buNone/>
            </a:pPr>
            <a:r>
              <a:rPr lang="en-US" sz="2400" dirty="0">
                <a:solidFill>
                  <a:schemeClr val="bg1">
                    <a:lumMod val="10000"/>
                  </a:schemeClr>
                </a:solidFill>
              </a:rPr>
              <a:t>More rare causes include kidney inflammation, inherited diseases, birth defects, autoimmune diseases, obstructions, &amp; enlarged prostate</a:t>
            </a:r>
          </a:p>
        </p:txBody>
      </p:sp>
    </p:spTree>
    <p:extLst>
      <p:ext uri="{BB962C8B-B14F-4D97-AF65-F5344CB8AC3E}">
        <p14:creationId xmlns:p14="http://schemas.microsoft.com/office/powerpoint/2010/main" val="999575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 calcmode="lin" valueType="num">
                                      <p:cBhvr additive="base">
                                        <p:cTn id="2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5">
                                            <p:txEl>
                                              <p:pRg st="1" end="1"/>
                                            </p:txEl>
                                          </p:spTgt>
                                        </p:tgtEl>
                                        <p:attrNameLst>
                                          <p:attrName>style.visibility</p:attrName>
                                        </p:attrNameLst>
                                      </p:cBhvr>
                                      <p:to>
                                        <p:strVal val="visible"/>
                                      </p:to>
                                    </p:set>
                                    <p:anim calcmode="lin" valueType="num">
                                      <p:cBhvr additive="base">
                                        <p:cTn id="28"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5">
                                            <p:txEl>
                                              <p:pRg st="2" end="2"/>
                                            </p:txEl>
                                          </p:spTgt>
                                        </p:tgtEl>
                                        <p:attrNameLst>
                                          <p:attrName>style.visibility</p:attrName>
                                        </p:attrNameLst>
                                      </p:cBhvr>
                                      <p:to>
                                        <p:strVal val="visible"/>
                                      </p:to>
                                    </p:set>
                                    <p:anim calcmode="lin" valueType="num">
                                      <p:cBhvr additive="base">
                                        <p:cTn id="34"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5">
                                            <p:txEl>
                                              <p:pRg st="3" end="3"/>
                                            </p:txEl>
                                          </p:spTgt>
                                        </p:tgtEl>
                                        <p:attrNameLst>
                                          <p:attrName>style.visibility</p:attrName>
                                        </p:attrNameLst>
                                      </p:cBhvr>
                                      <p:to>
                                        <p:strVal val="visible"/>
                                      </p:to>
                                    </p:set>
                                    <p:anim calcmode="lin" valueType="num">
                                      <p:cBhvr additive="base">
                                        <p:cTn id="40"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48A52-AFC9-3550-2585-9133589CA064}"/>
              </a:ext>
            </a:extLst>
          </p:cNvPr>
          <p:cNvSpPr>
            <a:spLocks noGrp="1"/>
          </p:cNvSpPr>
          <p:nvPr>
            <p:ph type="title"/>
          </p:nvPr>
        </p:nvSpPr>
        <p:spPr/>
        <p:txBody>
          <a:bodyPr/>
          <a:lstStyle/>
          <a:p>
            <a:r>
              <a:rPr lang="en-US" dirty="0"/>
              <a:t>Classification &amp; Prognosis </a:t>
            </a:r>
          </a:p>
        </p:txBody>
      </p:sp>
      <p:pic>
        <p:nvPicPr>
          <p:cNvPr id="5" name="Picture 4">
            <a:extLst>
              <a:ext uri="{FF2B5EF4-FFF2-40B4-BE49-F238E27FC236}">
                <a16:creationId xmlns:a16="http://schemas.microsoft.com/office/drawing/2014/main" id="{8C296F69-2F81-DB1E-FA38-B17073CCB491}"/>
              </a:ext>
            </a:extLst>
          </p:cNvPr>
          <p:cNvPicPr>
            <a:picLocks noChangeAspect="1"/>
          </p:cNvPicPr>
          <p:nvPr/>
        </p:nvPicPr>
        <p:blipFill>
          <a:blip r:embed="rId3"/>
          <a:stretch>
            <a:fillRect/>
          </a:stretch>
        </p:blipFill>
        <p:spPr>
          <a:xfrm>
            <a:off x="1163257" y="919360"/>
            <a:ext cx="6761544" cy="4831864"/>
          </a:xfrm>
          <a:prstGeom prst="rect">
            <a:avLst/>
          </a:prstGeom>
        </p:spPr>
      </p:pic>
    </p:spTree>
    <p:extLst>
      <p:ext uri="{BB962C8B-B14F-4D97-AF65-F5344CB8AC3E}">
        <p14:creationId xmlns:p14="http://schemas.microsoft.com/office/powerpoint/2010/main" val="2683299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5F5111-457D-9B98-5E45-02DAB7D9B60F}"/>
              </a:ext>
            </a:extLst>
          </p:cNvPr>
          <p:cNvSpPr>
            <a:spLocks noGrp="1"/>
          </p:cNvSpPr>
          <p:nvPr>
            <p:ph idx="1"/>
          </p:nvPr>
        </p:nvSpPr>
        <p:spPr>
          <a:xfrm>
            <a:off x="332508" y="1676401"/>
            <a:ext cx="3477491" cy="4191000"/>
          </a:xfrm>
        </p:spPr>
        <p:txBody>
          <a:bodyPr/>
          <a:lstStyle/>
          <a:p>
            <a:pPr marL="0" indent="0">
              <a:buNone/>
            </a:pPr>
            <a:r>
              <a:rPr lang="en-US" sz="4800" b="1" dirty="0"/>
              <a:t>D</a:t>
            </a:r>
            <a:r>
              <a:rPr lang="en-US" sz="3600" dirty="0"/>
              <a:t>ietary </a:t>
            </a:r>
          </a:p>
          <a:p>
            <a:pPr marL="0" indent="0">
              <a:buNone/>
            </a:pPr>
            <a:r>
              <a:rPr lang="en-US" sz="4800" b="1" dirty="0"/>
              <a:t>A</a:t>
            </a:r>
            <a:r>
              <a:rPr lang="en-US" sz="3600" dirty="0"/>
              <a:t>pproaches to </a:t>
            </a:r>
          </a:p>
          <a:p>
            <a:pPr marL="0" indent="0">
              <a:buNone/>
            </a:pPr>
            <a:r>
              <a:rPr lang="en-US" sz="5400" b="1" dirty="0"/>
              <a:t>S</a:t>
            </a:r>
            <a:r>
              <a:rPr lang="en-US" sz="3600" dirty="0"/>
              <a:t>top </a:t>
            </a:r>
          </a:p>
          <a:p>
            <a:pPr marL="0" indent="0">
              <a:buNone/>
            </a:pPr>
            <a:r>
              <a:rPr lang="en-US" sz="4800" b="1" dirty="0"/>
              <a:t>H</a:t>
            </a:r>
            <a:r>
              <a:rPr lang="en-US" sz="3600" dirty="0"/>
              <a:t>ypertension</a:t>
            </a:r>
          </a:p>
          <a:p>
            <a:pPr marL="0" indent="0">
              <a:buNone/>
            </a:pPr>
            <a:r>
              <a:rPr lang="en-US" sz="4400" b="1" dirty="0"/>
              <a:t>Diet </a:t>
            </a:r>
          </a:p>
          <a:p>
            <a:pPr marL="0" indent="0">
              <a:buNone/>
            </a:pPr>
            <a:r>
              <a:rPr lang="en-US" sz="4400" b="1" dirty="0"/>
              <a:t> + low sodium </a:t>
            </a:r>
          </a:p>
        </p:txBody>
      </p:sp>
      <p:pic>
        <p:nvPicPr>
          <p:cNvPr id="5" name="Picture 4" descr="Rainbow of fresh vegetables and fruits">
            <a:extLst>
              <a:ext uri="{FF2B5EF4-FFF2-40B4-BE49-F238E27FC236}">
                <a16:creationId xmlns:a16="http://schemas.microsoft.com/office/drawing/2014/main" id="{CC78EF26-06DA-FC34-3C4F-87876DFC01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48126" y="1518802"/>
            <a:ext cx="4573731" cy="3050954"/>
          </a:xfrm>
          <a:prstGeom prst="rect">
            <a:avLst/>
          </a:prstGeom>
        </p:spPr>
      </p:pic>
      <p:sp>
        <p:nvSpPr>
          <p:cNvPr id="7" name="Title 1">
            <a:extLst>
              <a:ext uri="{FF2B5EF4-FFF2-40B4-BE49-F238E27FC236}">
                <a16:creationId xmlns:a16="http://schemas.microsoft.com/office/drawing/2014/main" id="{D72BBA24-94C4-59E1-4D0D-A8CD77234C5B}"/>
              </a:ext>
            </a:extLst>
          </p:cNvPr>
          <p:cNvSpPr>
            <a:spLocks noGrp="1"/>
          </p:cNvSpPr>
          <p:nvPr>
            <p:ph type="title"/>
          </p:nvPr>
        </p:nvSpPr>
        <p:spPr>
          <a:xfrm>
            <a:off x="304800" y="365125"/>
            <a:ext cx="8610600" cy="701675"/>
          </a:xfrm>
        </p:spPr>
        <p:txBody>
          <a:bodyPr/>
          <a:lstStyle/>
          <a:p>
            <a:r>
              <a:rPr lang="en-US" sz="4000" dirty="0"/>
              <a:t>What diet is recommended for someone living with CKD?</a:t>
            </a:r>
          </a:p>
        </p:txBody>
      </p:sp>
      <p:sp>
        <p:nvSpPr>
          <p:cNvPr id="2" name="TextBox 1">
            <a:extLst>
              <a:ext uri="{FF2B5EF4-FFF2-40B4-BE49-F238E27FC236}">
                <a16:creationId xmlns:a16="http://schemas.microsoft.com/office/drawing/2014/main" id="{5791F1BF-7167-B75F-8B8D-F0C07162EA83}"/>
              </a:ext>
            </a:extLst>
          </p:cNvPr>
          <p:cNvSpPr txBox="1"/>
          <p:nvPr/>
        </p:nvSpPr>
        <p:spPr>
          <a:xfrm>
            <a:off x="4048126" y="4724400"/>
            <a:ext cx="4953000" cy="769441"/>
          </a:xfrm>
          <a:prstGeom prst="rect">
            <a:avLst/>
          </a:prstGeom>
          <a:noFill/>
        </p:spPr>
        <p:txBody>
          <a:bodyPr wrap="square" rtlCol="0">
            <a:spAutoFit/>
          </a:bodyPr>
          <a:lstStyle/>
          <a:p>
            <a:r>
              <a:rPr lang="en-US" sz="4400" dirty="0"/>
              <a:t>DASH Eating Pattern</a:t>
            </a:r>
          </a:p>
        </p:txBody>
      </p:sp>
    </p:spTree>
    <p:extLst>
      <p:ext uri="{BB962C8B-B14F-4D97-AF65-F5344CB8AC3E}">
        <p14:creationId xmlns:p14="http://schemas.microsoft.com/office/powerpoint/2010/main" val="3673117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down)">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down)">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6FB2C35B-0E04-C6DC-7CEC-1EAFE3046D59}"/>
              </a:ext>
            </a:extLst>
          </p:cNvPr>
          <p:cNvSpPr>
            <a:spLocks noGrp="1"/>
          </p:cNvSpPr>
          <p:nvPr>
            <p:ph type="title"/>
          </p:nvPr>
        </p:nvSpPr>
        <p:spPr>
          <a:xfrm>
            <a:off x="688995" y="1027579"/>
            <a:ext cx="2700645" cy="5431536"/>
          </a:xfrm>
        </p:spPr>
        <p:txBody>
          <a:bodyPr>
            <a:normAutofit/>
          </a:bodyPr>
          <a:lstStyle/>
          <a:p>
            <a:r>
              <a:rPr lang="en-US" sz="4000" dirty="0"/>
              <a:t>Why is the DASH eating pattern </a:t>
            </a:r>
            <a:br>
              <a:rPr lang="en-US" sz="4000" dirty="0"/>
            </a:br>
            <a:r>
              <a:rPr lang="en-US" sz="2800" dirty="0"/>
              <a:t>(DASH + sodium restriction) </a:t>
            </a:r>
            <a:r>
              <a:rPr lang="en-US" sz="4000" dirty="0"/>
              <a:t>considered one of the best? </a:t>
            </a:r>
          </a:p>
        </p:txBody>
      </p:sp>
      <p:sp>
        <p:nvSpPr>
          <p:cNvPr id="19"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347917" y="3261001"/>
            <a:ext cx="4480560" cy="13716"/>
          </a:xfrm>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 name="connsiteX0" fmla="*/ 0 w 4480560"/>
              <a:gd name="connsiteY0" fmla="*/ 0 h 13716"/>
              <a:gd name="connsiteX1" fmla="*/ 595274 w 4480560"/>
              <a:gd name="connsiteY1" fmla="*/ 0 h 13716"/>
              <a:gd name="connsiteX2" fmla="*/ 1100938 w 4480560"/>
              <a:gd name="connsiteY2" fmla="*/ 0 h 13716"/>
              <a:gd name="connsiteX3" fmla="*/ 1830629 w 4480560"/>
              <a:gd name="connsiteY3" fmla="*/ 0 h 13716"/>
              <a:gd name="connsiteX4" fmla="*/ 2425903 w 4480560"/>
              <a:gd name="connsiteY4" fmla="*/ 0 h 13716"/>
              <a:gd name="connsiteX5" fmla="*/ 3021178 w 4480560"/>
              <a:gd name="connsiteY5" fmla="*/ 0 h 13716"/>
              <a:gd name="connsiteX6" fmla="*/ 3750869 w 4480560"/>
              <a:gd name="connsiteY6" fmla="*/ 0 h 13716"/>
              <a:gd name="connsiteX7" fmla="*/ 4480560 w 4480560"/>
              <a:gd name="connsiteY7" fmla="*/ 0 h 13716"/>
              <a:gd name="connsiteX8" fmla="*/ 4480560 w 4480560"/>
              <a:gd name="connsiteY8" fmla="*/ 13716 h 13716"/>
              <a:gd name="connsiteX9" fmla="*/ 3930091 w 4480560"/>
              <a:gd name="connsiteY9" fmla="*/ 13716 h 13716"/>
              <a:gd name="connsiteX10" fmla="*/ 3290011 w 4480560"/>
              <a:gd name="connsiteY10" fmla="*/ 13716 h 13716"/>
              <a:gd name="connsiteX11" fmla="*/ 2649931 w 4480560"/>
              <a:gd name="connsiteY11" fmla="*/ 13716 h 13716"/>
              <a:gd name="connsiteX12" fmla="*/ 2054657 w 4480560"/>
              <a:gd name="connsiteY12" fmla="*/ 13716 h 13716"/>
              <a:gd name="connsiteX13" fmla="*/ 1324966 w 4480560"/>
              <a:gd name="connsiteY13" fmla="*/ 13716 h 13716"/>
              <a:gd name="connsiteX14" fmla="*/ 595274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574" y="14606"/>
                  <a:pt x="338605" y="-40"/>
                  <a:pt x="595274" y="0"/>
                </a:cubicBezTo>
                <a:cubicBezTo>
                  <a:pt x="856171" y="-2198"/>
                  <a:pt x="863435" y="-13333"/>
                  <a:pt x="1100938" y="0"/>
                </a:cubicBezTo>
                <a:cubicBezTo>
                  <a:pt x="1340270" y="17713"/>
                  <a:pt x="1418448" y="-18893"/>
                  <a:pt x="1651406" y="0"/>
                </a:cubicBezTo>
                <a:cubicBezTo>
                  <a:pt x="1875387" y="1627"/>
                  <a:pt x="2153037" y="22688"/>
                  <a:pt x="2336292" y="0"/>
                </a:cubicBezTo>
                <a:cubicBezTo>
                  <a:pt x="2522206" y="-4211"/>
                  <a:pt x="2718333" y="34959"/>
                  <a:pt x="2931566" y="0"/>
                </a:cubicBezTo>
                <a:cubicBezTo>
                  <a:pt x="3137043" y="-17106"/>
                  <a:pt x="3304331" y="1415"/>
                  <a:pt x="3482035" y="0"/>
                </a:cubicBezTo>
                <a:cubicBezTo>
                  <a:pt x="3649837" y="-24078"/>
                  <a:pt x="4010577" y="-51921"/>
                  <a:pt x="4480560" y="0"/>
                </a:cubicBezTo>
                <a:cubicBezTo>
                  <a:pt x="4480642" y="3611"/>
                  <a:pt x="4480510" y="9346"/>
                  <a:pt x="4480560" y="13716"/>
                </a:cubicBezTo>
                <a:cubicBezTo>
                  <a:pt x="4305601" y="36948"/>
                  <a:pt x="4025154" y="21890"/>
                  <a:pt x="3840480" y="13716"/>
                </a:cubicBezTo>
                <a:cubicBezTo>
                  <a:pt x="3668919" y="-16903"/>
                  <a:pt x="3556555" y="-17246"/>
                  <a:pt x="3290011" y="13716"/>
                </a:cubicBezTo>
                <a:cubicBezTo>
                  <a:pt x="2991827" y="13600"/>
                  <a:pt x="2862038" y="-27094"/>
                  <a:pt x="2560320" y="13716"/>
                </a:cubicBezTo>
                <a:cubicBezTo>
                  <a:pt x="2273396" y="32804"/>
                  <a:pt x="2159701" y="35426"/>
                  <a:pt x="1965046" y="13716"/>
                </a:cubicBezTo>
                <a:cubicBezTo>
                  <a:pt x="1785994" y="24616"/>
                  <a:pt x="1686680" y="47748"/>
                  <a:pt x="1459382" y="13716"/>
                </a:cubicBezTo>
                <a:cubicBezTo>
                  <a:pt x="1260610" y="398"/>
                  <a:pt x="913962" y="26960"/>
                  <a:pt x="774497" y="13716"/>
                </a:cubicBezTo>
                <a:cubicBezTo>
                  <a:pt x="689426" y="-2719"/>
                  <a:pt x="378264" y="1751"/>
                  <a:pt x="0" y="13716"/>
                </a:cubicBezTo>
                <a:cubicBezTo>
                  <a:pt x="-173" y="8371"/>
                  <a:pt x="-387" y="6213"/>
                  <a:pt x="0" y="0"/>
                </a:cubicBezTo>
                <a:close/>
              </a:path>
              <a:path w="4480560" h="13716" stroke="0" extrusionOk="0">
                <a:moveTo>
                  <a:pt x="0" y="0"/>
                </a:moveTo>
                <a:cubicBezTo>
                  <a:pt x="290844" y="5546"/>
                  <a:pt x="318443" y="10543"/>
                  <a:pt x="595274" y="0"/>
                </a:cubicBezTo>
                <a:cubicBezTo>
                  <a:pt x="862223" y="-10630"/>
                  <a:pt x="1008164" y="-6970"/>
                  <a:pt x="1100938" y="0"/>
                </a:cubicBezTo>
                <a:cubicBezTo>
                  <a:pt x="1231751" y="-9052"/>
                  <a:pt x="1563421" y="-55931"/>
                  <a:pt x="1830629" y="0"/>
                </a:cubicBezTo>
                <a:cubicBezTo>
                  <a:pt x="2081843" y="38764"/>
                  <a:pt x="2181743" y="16966"/>
                  <a:pt x="2425903" y="0"/>
                </a:cubicBezTo>
                <a:cubicBezTo>
                  <a:pt x="2657412" y="-20059"/>
                  <a:pt x="2795431" y="8423"/>
                  <a:pt x="3021178" y="0"/>
                </a:cubicBezTo>
                <a:cubicBezTo>
                  <a:pt x="3275119" y="-4749"/>
                  <a:pt x="3480943" y="2522"/>
                  <a:pt x="3750869" y="0"/>
                </a:cubicBezTo>
                <a:cubicBezTo>
                  <a:pt x="4005211" y="16055"/>
                  <a:pt x="4302144" y="-2969"/>
                  <a:pt x="4480560" y="0"/>
                </a:cubicBezTo>
                <a:cubicBezTo>
                  <a:pt x="4480397" y="3458"/>
                  <a:pt x="4481383" y="8632"/>
                  <a:pt x="4480560" y="13716"/>
                </a:cubicBezTo>
                <a:cubicBezTo>
                  <a:pt x="4261480" y="-10003"/>
                  <a:pt x="4206199" y="28529"/>
                  <a:pt x="3930091" y="13716"/>
                </a:cubicBezTo>
                <a:cubicBezTo>
                  <a:pt x="3666932" y="-15474"/>
                  <a:pt x="3493645" y="14804"/>
                  <a:pt x="3290011" y="13716"/>
                </a:cubicBezTo>
                <a:cubicBezTo>
                  <a:pt x="3137078" y="-41032"/>
                  <a:pt x="2894690" y="-17948"/>
                  <a:pt x="2649931" y="13716"/>
                </a:cubicBezTo>
                <a:cubicBezTo>
                  <a:pt x="2413020" y="21294"/>
                  <a:pt x="2225991" y="-10559"/>
                  <a:pt x="2054657" y="13716"/>
                </a:cubicBezTo>
                <a:cubicBezTo>
                  <a:pt x="1886877" y="37541"/>
                  <a:pt x="1548763" y="45390"/>
                  <a:pt x="1324966" y="13716"/>
                </a:cubicBezTo>
                <a:cubicBezTo>
                  <a:pt x="1040995" y="1897"/>
                  <a:pt x="786929" y="-17655"/>
                  <a:pt x="595274" y="13716"/>
                </a:cubicBezTo>
                <a:cubicBezTo>
                  <a:pt x="371401" y="32831"/>
                  <a:pt x="168483" y="23167"/>
                  <a:pt x="0" y="13716"/>
                </a:cubicBezTo>
                <a:cubicBezTo>
                  <a:pt x="-740" y="8467"/>
                  <a:pt x="-279" y="4434"/>
                  <a:pt x="0" y="0"/>
                </a:cubicBezTo>
                <a:close/>
              </a:path>
              <a:path w="4480560" h="13716" fill="none" stroke="0" extrusionOk="0">
                <a:moveTo>
                  <a:pt x="0" y="0"/>
                </a:moveTo>
                <a:cubicBezTo>
                  <a:pt x="254633" y="596"/>
                  <a:pt x="318854" y="8353"/>
                  <a:pt x="595274" y="0"/>
                </a:cubicBezTo>
                <a:cubicBezTo>
                  <a:pt x="857042" y="-2503"/>
                  <a:pt x="863005" y="-13327"/>
                  <a:pt x="1100938" y="0"/>
                </a:cubicBezTo>
                <a:cubicBezTo>
                  <a:pt x="1322315" y="28736"/>
                  <a:pt x="1429801" y="-15572"/>
                  <a:pt x="1651406" y="0"/>
                </a:cubicBezTo>
                <a:cubicBezTo>
                  <a:pt x="1861310" y="20479"/>
                  <a:pt x="2199002" y="36173"/>
                  <a:pt x="2336292" y="0"/>
                </a:cubicBezTo>
                <a:cubicBezTo>
                  <a:pt x="2504451" y="-23230"/>
                  <a:pt x="2735943" y="-3451"/>
                  <a:pt x="2931566" y="0"/>
                </a:cubicBezTo>
                <a:cubicBezTo>
                  <a:pt x="3109081" y="-33272"/>
                  <a:pt x="3310374" y="39503"/>
                  <a:pt x="3482035" y="0"/>
                </a:cubicBezTo>
                <a:cubicBezTo>
                  <a:pt x="3630968" y="-117346"/>
                  <a:pt x="3975789" y="30358"/>
                  <a:pt x="4480560" y="0"/>
                </a:cubicBezTo>
                <a:cubicBezTo>
                  <a:pt x="4480546" y="3532"/>
                  <a:pt x="4481771" y="9530"/>
                  <a:pt x="4480560" y="13716"/>
                </a:cubicBezTo>
                <a:cubicBezTo>
                  <a:pt x="4299745" y="8025"/>
                  <a:pt x="4055484" y="54224"/>
                  <a:pt x="3840480" y="13716"/>
                </a:cubicBezTo>
                <a:cubicBezTo>
                  <a:pt x="3665362" y="14404"/>
                  <a:pt x="3548412" y="6532"/>
                  <a:pt x="3290011" y="13716"/>
                </a:cubicBezTo>
                <a:cubicBezTo>
                  <a:pt x="3037450" y="36923"/>
                  <a:pt x="2862123" y="43167"/>
                  <a:pt x="2560320" y="13716"/>
                </a:cubicBezTo>
                <a:cubicBezTo>
                  <a:pt x="2308793" y="7156"/>
                  <a:pt x="2153402" y="-25971"/>
                  <a:pt x="1965046" y="13716"/>
                </a:cubicBezTo>
                <a:cubicBezTo>
                  <a:pt x="1778601" y="25944"/>
                  <a:pt x="1672011" y="23840"/>
                  <a:pt x="1459382" y="13716"/>
                </a:cubicBezTo>
                <a:cubicBezTo>
                  <a:pt x="1212351" y="-9856"/>
                  <a:pt x="906131" y="12859"/>
                  <a:pt x="774497" y="13716"/>
                </a:cubicBezTo>
                <a:cubicBezTo>
                  <a:pt x="636671" y="-47283"/>
                  <a:pt x="331670" y="1705"/>
                  <a:pt x="0" y="13716"/>
                </a:cubicBezTo>
                <a:cubicBezTo>
                  <a:pt x="-561" y="8546"/>
                  <a:pt x="-377" y="61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273" y="3379"/>
                          <a:pt x="4480768" y="9289"/>
                          <a:pt x="4480560" y="13716"/>
                        </a:cubicBezTo>
                        <a:cubicBezTo>
                          <a:pt x="4314132" y="10352"/>
                          <a:pt x="4028383" y="32060"/>
                          <a:pt x="3840480" y="13716"/>
                        </a:cubicBezTo>
                        <a:cubicBezTo>
                          <a:pt x="3652577" y="-4628"/>
                          <a:pt x="3547615" y="-1724"/>
                          <a:pt x="3290011" y="13716"/>
                        </a:cubicBezTo>
                        <a:cubicBezTo>
                          <a:pt x="3032407" y="29156"/>
                          <a:pt x="2830268" y="4147"/>
                          <a:pt x="2560320" y="13716"/>
                        </a:cubicBezTo>
                        <a:cubicBezTo>
                          <a:pt x="2290372" y="23285"/>
                          <a:pt x="2147422" y="2156"/>
                          <a:pt x="1965046" y="13716"/>
                        </a:cubicBezTo>
                        <a:cubicBezTo>
                          <a:pt x="1782670" y="25276"/>
                          <a:pt x="1689791" y="36108"/>
                          <a:pt x="1459382" y="13716"/>
                        </a:cubicBezTo>
                        <a:cubicBezTo>
                          <a:pt x="1228973" y="-8676"/>
                          <a:pt x="915486" y="31929"/>
                          <a:pt x="774497" y="13716"/>
                        </a:cubicBezTo>
                        <a:cubicBezTo>
                          <a:pt x="633508" y="-4497"/>
                          <a:pt x="361442" y="-15679"/>
                          <a:pt x="0" y="13716"/>
                        </a:cubicBezTo>
                        <a:cubicBezTo>
                          <a:pt x="-362" y="8190"/>
                          <a:pt x="-434" y="6098"/>
                          <a:pt x="0" y="0"/>
                        </a:cubicBezTo>
                        <a:close/>
                      </a:path>
                      <a:path w="4480560" h="13716"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0360" y="3832"/>
                          <a:pt x="4481152" y="9314"/>
                          <a:pt x="4480560" y="13716"/>
                        </a:cubicBezTo>
                        <a:cubicBezTo>
                          <a:pt x="4279652" y="-11422"/>
                          <a:pt x="4200762" y="36994"/>
                          <a:pt x="3930091" y="13716"/>
                        </a:cubicBezTo>
                        <a:cubicBezTo>
                          <a:pt x="3659420" y="-9562"/>
                          <a:pt x="3456052" y="17722"/>
                          <a:pt x="3290011" y="13716"/>
                        </a:cubicBezTo>
                        <a:cubicBezTo>
                          <a:pt x="3123970" y="9710"/>
                          <a:pt x="2882392" y="28246"/>
                          <a:pt x="2649931" y="13716"/>
                        </a:cubicBezTo>
                        <a:cubicBezTo>
                          <a:pt x="2417470" y="-814"/>
                          <a:pt x="2238426" y="2765"/>
                          <a:pt x="2054657" y="13716"/>
                        </a:cubicBezTo>
                        <a:cubicBezTo>
                          <a:pt x="1870888" y="24667"/>
                          <a:pt x="1566368" y="40468"/>
                          <a:pt x="1324966" y="13716"/>
                        </a:cubicBezTo>
                        <a:cubicBezTo>
                          <a:pt x="1083564" y="-13036"/>
                          <a:pt x="787410" y="6374"/>
                          <a:pt x="595274" y="13716"/>
                        </a:cubicBezTo>
                        <a:cubicBezTo>
                          <a:pt x="403138" y="21058"/>
                          <a:pt x="169622" y="5927"/>
                          <a:pt x="0" y="13716"/>
                        </a:cubicBezTo>
                        <a:cubicBezTo>
                          <a:pt x="-475" y="8699"/>
                          <a:pt x="-565" y="440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6">
            <a:extLst>
              <a:ext uri="{FF2B5EF4-FFF2-40B4-BE49-F238E27FC236}">
                <a16:creationId xmlns:a16="http://schemas.microsoft.com/office/drawing/2014/main" id="{C146B800-67B3-059E-6073-849102DE4D24}"/>
              </a:ext>
            </a:extLst>
          </p:cNvPr>
          <p:cNvSpPr>
            <a:spLocks noGrp="1"/>
          </p:cNvSpPr>
          <p:nvPr>
            <p:ph idx="1"/>
          </p:nvPr>
        </p:nvSpPr>
        <p:spPr>
          <a:xfrm>
            <a:off x="3684067" y="713232"/>
            <a:ext cx="5299363" cy="5431536"/>
          </a:xfrm>
        </p:spPr>
        <p:txBody>
          <a:bodyPr anchor="ctr">
            <a:normAutofit/>
          </a:bodyPr>
          <a:lstStyle/>
          <a:p>
            <a:pPr>
              <a:buFont typeface="Wingdings" panose="05000000000000000000" pitchFamily="2" charset="2"/>
              <a:buChar char="q"/>
            </a:pPr>
            <a:r>
              <a:rPr lang="en-US" sz="2400" b="1" i="0" dirty="0">
                <a:effectLst/>
                <a:latin typeface="Open Sans" panose="020B0606030504020204" pitchFamily="34" charset="0"/>
              </a:rPr>
              <a:t>Improves blood pressure </a:t>
            </a:r>
          </a:p>
          <a:p>
            <a:pPr lvl="1"/>
            <a:r>
              <a:rPr lang="en-US" sz="2000" b="0" i="0" dirty="0">
                <a:effectLst/>
                <a:latin typeface="Open Sans" panose="020B0606030504020204" pitchFamily="34" charset="0"/>
              </a:rPr>
              <a:t>Promotes better kidney function</a:t>
            </a:r>
          </a:p>
          <a:p>
            <a:pPr lvl="1"/>
            <a:r>
              <a:rPr lang="en-US" sz="2000" dirty="0">
                <a:latin typeface="Open Sans" panose="020B0606030504020204" pitchFamily="34" charset="0"/>
              </a:rPr>
              <a:t>Promotes better heart function </a:t>
            </a:r>
          </a:p>
          <a:p>
            <a:pPr marL="457200" lvl="1" indent="0">
              <a:buNone/>
            </a:pPr>
            <a:endParaRPr lang="en-US" sz="2000" b="0" i="0" dirty="0">
              <a:effectLst/>
              <a:latin typeface="Open Sans" panose="020B0606030504020204" pitchFamily="34" charset="0"/>
            </a:endParaRPr>
          </a:p>
          <a:p>
            <a:pPr>
              <a:buFont typeface="Wingdings" panose="05000000000000000000" pitchFamily="2" charset="2"/>
              <a:buChar char="q"/>
            </a:pPr>
            <a:r>
              <a:rPr lang="en-US" sz="2400" b="1" dirty="0">
                <a:latin typeface="Open Sans" panose="020B0606030504020204" pitchFamily="34" charset="0"/>
              </a:rPr>
              <a:t>I</a:t>
            </a:r>
            <a:r>
              <a:rPr lang="en-US" sz="2400" b="1" i="0" dirty="0">
                <a:effectLst/>
                <a:latin typeface="Open Sans" panose="020B0606030504020204" pitchFamily="34" charset="0"/>
              </a:rPr>
              <a:t>mproves lipid panel</a:t>
            </a:r>
          </a:p>
          <a:p>
            <a:pPr lvl="1"/>
            <a:r>
              <a:rPr lang="en-US" sz="2000" dirty="0">
                <a:latin typeface="Open Sans" panose="020B0606030504020204" pitchFamily="34" charset="0"/>
              </a:rPr>
              <a:t>Promotes better heart function </a:t>
            </a:r>
          </a:p>
          <a:p>
            <a:pPr marL="457200" lvl="1" indent="0">
              <a:buNone/>
            </a:pPr>
            <a:endParaRPr lang="en-US" sz="2000" b="0" i="0" dirty="0">
              <a:effectLst/>
              <a:latin typeface="Open Sans" panose="020B0606030504020204" pitchFamily="34" charset="0"/>
            </a:endParaRPr>
          </a:p>
          <a:p>
            <a:pPr>
              <a:buFont typeface="Wingdings" panose="05000000000000000000" pitchFamily="2" charset="2"/>
              <a:buChar char="q"/>
            </a:pPr>
            <a:r>
              <a:rPr lang="en-US" sz="2400" b="1" dirty="0">
                <a:latin typeface="Open Sans" panose="020B0606030504020204" pitchFamily="34" charset="0"/>
              </a:rPr>
              <a:t>H</a:t>
            </a:r>
            <a:r>
              <a:rPr lang="en-US" sz="2400" b="1" i="0" dirty="0">
                <a:effectLst/>
                <a:latin typeface="Open Sans" panose="020B0606030504020204" pitchFamily="34" charset="0"/>
              </a:rPr>
              <a:t>elps weight loss/maintenance</a:t>
            </a:r>
          </a:p>
          <a:p>
            <a:pPr lvl="1"/>
            <a:r>
              <a:rPr lang="en-US" sz="2000" dirty="0">
                <a:latin typeface="Open Sans" panose="020B0606030504020204" pitchFamily="34" charset="0"/>
              </a:rPr>
              <a:t>Promotes better heart and kidney function</a:t>
            </a:r>
          </a:p>
          <a:p>
            <a:pPr lvl="1"/>
            <a:r>
              <a:rPr lang="en-US" sz="2000" dirty="0">
                <a:latin typeface="Open Sans" panose="020B0606030504020204" pitchFamily="34" charset="0"/>
              </a:rPr>
              <a:t>Promotes a lower risk of type 2 diabetes</a:t>
            </a:r>
          </a:p>
          <a:p>
            <a:pPr lvl="1"/>
            <a:r>
              <a:rPr lang="en-US" sz="2000" b="0" i="0" dirty="0">
                <a:effectLst/>
                <a:latin typeface="Open Sans" panose="020B0606030504020204" pitchFamily="34" charset="0"/>
              </a:rPr>
              <a:t>Pr</a:t>
            </a:r>
            <a:r>
              <a:rPr lang="en-US" sz="2000" dirty="0">
                <a:latin typeface="Open Sans" panose="020B0606030504020204" pitchFamily="34" charset="0"/>
              </a:rPr>
              <a:t>omotes better management of already diagnosed type 2 diabetes</a:t>
            </a:r>
            <a:endParaRPr lang="en-US" sz="2000" dirty="0"/>
          </a:p>
        </p:txBody>
      </p:sp>
    </p:spTree>
    <p:extLst>
      <p:ext uri="{BB962C8B-B14F-4D97-AF65-F5344CB8AC3E}">
        <p14:creationId xmlns:p14="http://schemas.microsoft.com/office/powerpoint/2010/main" val="3843091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 calcmode="lin" valueType="num">
                                      <p:cBhvr additive="base">
                                        <p:cTn id="2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 calcmode="lin" valueType="num">
                                      <p:cBhvr additive="base">
                                        <p:cTn id="2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anim calcmode="lin" valueType="num">
                                      <p:cBhvr additive="base">
                                        <p:cTn id="31"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anim calcmode="lin" valueType="num">
                                      <p:cBhvr additive="base">
                                        <p:cTn id="3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anim calcmode="lin" valueType="num">
                                      <p:cBhvr additive="base">
                                        <p:cTn id="39"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9" end="9"/>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
                                            <p:txEl>
                                              <p:pRg st="10" end="10"/>
                                            </p:txEl>
                                          </p:spTgt>
                                        </p:tgtEl>
                                        <p:attrNameLst>
                                          <p:attrName>style.visibility</p:attrName>
                                        </p:attrNameLst>
                                      </p:cBhvr>
                                      <p:to>
                                        <p:strVal val="visible"/>
                                      </p:to>
                                    </p:set>
                                    <p:anim calcmode="lin" valueType="num">
                                      <p:cBhvr additive="base">
                                        <p:cTn id="43"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Master">
  <a:themeElements>
    <a:clrScheme name="MICMT">
      <a:dk1>
        <a:srgbClr val="797979"/>
      </a:dk1>
      <a:lt1>
        <a:srgbClr val="FEFFFF"/>
      </a:lt1>
      <a:dk2>
        <a:srgbClr val="00345E"/>
      </a:dk2>
      <a:lt2>
        <a:srgbClr val="E5E6E4"/>
      </a:lt2>
      <a:accent1>
        <a:srgbClr val="225B8D"/>
      </a:accent1>
      <a:accent2>
        <a:srgbClr val="00AA90"/>
      </a:accent2>
      <a:accent3>
        <a:srgbClr val="A6A4A3"/>
      </a:accent3>
      <a:accent4>
        <a:srgbClr val="F0842E"/>
      </a:accent4>
      <a:accent5>
        <a:srgbClr val="B7C9E1"/>
      </a:accent5>
      <a:accent6>
        <a:srgbClr val="007C68"/>
      </a:accent6>
      <a:hlink>
        <a:srgbClr val="005A94"/>
      </a:hlink>
      <a:folHlink>
        <a:srgbClr val="79787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tent Master">
  <a:themeElements>
    <a:clrScheme name="MICMT">
      <a:dk1>
        <a:srgbClr val="797979"/>
      </a:dk1>
      <a:lt1>
        <a:srgbClr val="FEFFFF"/>
      </a:lt1>
      <a:dk2>
        <a:srgbClr val="00345E"/>
      </a:dk2>
      <a:lt2>
        <a:srgbClr val="E5E6E4"/>
      </a:lt2>
      <a:accent1>
        <a:srgbClr val="225B8D"/>
      </a:accent1>
      <a:accent2>
        <a:srgbClr val="00AA90"/>
      </a:accent2>
      <a:accent3>
        <a:srgbClr val="A6A4A3"/>
      </a:accent3>
      <a:accent4>
        <a:srgbClr val="F0842E"/>
      </a:accent4>
      <a:accent5>
        <a:srgbClr val="B7C9E1"/>
      </a:accent5>
      <a:accent6>
        <a:srgbClr val="007C68"/>
      </a:accent6>
      <a:hlink>
        <a:srgbClr val="005A94"/>
      </a:hlink>
      <a:folHlink>
        <a:srgbClr val="79787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ection Master">
  <a:themeElements>
    <a:clrScheme name="MICMT">
      <a:dk1>
        <a:srgbClr val="797979"/>
      </a:dk1>
      <a:lt1>
        <a:srgbClr val="FEFFFF"/>
      </a:lt1>
      <a:dk2>
        <a:srgbClr val="00345E"/>
      </a:dk2>
      <a:lt2>
        <a:srgbClr val="E5E6E4"/>
      </a:lt2>
      <a:accent1>
        <a:srgbClr val="225B8D"/>
      </a:accent1>
      <a:accent2>
        <a:srgbClr val="00AA90"/>
      </a:accent2>
      <a:accent3>
        <a:srgbClr val="A6A4A3"/>
      </a:accent3>
      <a:accent4>
        <a:srgbClr val="F0842E"/>
      </a:accent4>
      <a:accent5>
        <a:srgbClr val="B7C9E1"/>
      </a:accent5>
      <a:accent6>
        <a:srgbClr val="007C68"/>
      </a:accent6>
      <a:hlink>
        <a:srgbClr val="005A94"/>
      </a:hlink>
      <a:folHlink>
        <a:srgbClr val="79787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23861</TotalTime>
  <Words>2393</Words>
  <Application>Microsoft Office PowerPoint</Application>
  <PresentationFormat>On-screen Show (4:3)</PresentationFormat>
  <Paragraphs>295</Paragraphs>
  <Slides>33</Slides>
  <Notes>11</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33</vt:i4>
      </vt:variant>
    </vt:vector>
  </HeadingPairs>
  <TitlesOfParts>
    <vt:vector size="45" baseType="lpstr">
      <vt:lpstr>Arial</vt:lpstr>
      <vt:lpstr>Calibri</vt:lpstr>
      <vt:lpstr>Calibri Light</vt:lpstr>
      <vt:lpstr>Courier New</vt:lpstr>
      <vt:lpstr>Gill Sans MT</vt:lpstr>
      <vt:lpstr>Graphik Web</vt:lpstr>
      <vt:lpstr>Open Sans</vt:lpstr>
      <vt:lpstr>Wingdings</vt:lpstr>
      <vt:lpstr>Custom Design</vt:lpstr>
      <vt:lpstr>Title Master</vt:lpstr>
      <vt:lpstr>Content Master</vt:lpstr>
      <vt:lpstr>Section Master</vt:lpstr>
      <vt:lpstr>Enhancing Team Based Care in the Outpatient Setting</vt:lpstr>
      <vt:lpstr>Amy Schneider, MS, RD, CDCES </vt:lpstr>
      <vt:lpstr>By the end of today’s session, you will be able to:</vt:lpstr>
      <vt:lpstr>PowerPoint Presentation</vt:lpstr>
      <vt:lpstr>Why are the kidneys important? </vt:lpstr>
      <vt:lpstr>What is Chronic Kidney Disease (CKD)? </vt:lpstr>
      <vt:lpstr>Classification &amp; Prognosis </vt:lpstr>
      <vt:lpstr>What diet is recommended for someone living with CKD?</vt:lpstr>
      <vt:lpstr>Why is the DASH eating pattern  (DASH + sodium restriction) considered one of the best? </vt:lpstr>
      <vt:lpstr>What’s included in the DASH diet? </vt:lpstr>
      <vt:lpstr>PowerPoint Presentation</vt:lpstr>
      <vt:lpstr>What about fluid? </vt:lpstr>
      <vt:lpstr>What if my patient is living with CKD and type 2 diabetes? </vt:lpstr>
      <vt:lpstr>What is most important when it comes to eating for CKD management (as well as others)?  </vt:lpstr>
      <vt:lpstr>PowerPoint Presentation</vt:lpstr>
      <vt:lpstr>PowerPoint Presentation</vt:lpstr>
      <vt:lpstr>What is the best way for a Care Manager (who is not an RD) to immediately help AB? </vt:lpstr>
      <vt:lpstr>Nutrition Question #1 </vt:lpstr>
      <vt:lpstr>Nutrition Question #2</vt:lpstr>
      <vt:lpstr>Nutrition Question #3 </vt:lpstr>
      <vt:lpstr>What are the specific recommendations for AB? </vt:lpstr>
      <vt:lpstr>PowerPoint Presentation</vt:lpstr>
      <vt:lpstr>PowerPoint Presentation</vt:lpstr>
      <vt:lpstr>PowerPoint Presentation</vt:lpstr>
      <vt:lpstr>PowerPoint Presentation</vt:lpstr>
      <vt:lpstr>When is it best to bring in an RD? </vt:lpstr>
      <vt:lpstr>Does my patient qualify to see an RD? </vt:lpstr>
      <vt:lpstr>How do I find an RD qualified to help? </vt:lpstr>
      <vt:lpstr>Resources </vt:lpstr>
      <vt:lpstr>References </vt:lpstr>
      <vt:lpstr>PowerPoint Presentation</vt:lpstr>
      <vt:lpstr>MICMT Resources</vt:lpstr>
      <vt:lpstr>Disclaimer</vt:lpstr>
    </vt:vector>
  </TitlesOfParts>
  <Company>Allegiance Health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schultza</dc:creator>
  <cp:lastModifiedBy>Johnson, Amaris</cp:lastModifiedBy>
  <cp:revision>290</cp:revision>
  <cp:lastPrinted>2019-08-09T13:01:37Z</cp:lastPrinted>
  <dcterms:created xsi:type="dcterms:W3CDTF">2016-05-15T00:45:14Z</dcterms:created>
  <dcterms:modified xsi:type="dcterms:W3CDTF">2023-07-14T13:03:45Z</dcterms:modified>
</cp:coreProperties>
</file>