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5" r:id="rId3"/>
    <p:sldMasterId id="2147483708" r:id="rId4"/>
    <p:sldMasterId id="2147483724" r:id="rId5"/>
  </p:sldMasterIdLst>
  <p:notesMasterIdLst>
    <p:notesMasterId r:id="rId31"/>
  </p:notesMasterIdLst>
  <p:sldIdLst>
    <p:sldId id="802" r:id="rId6"/>
    <p:sldId id="261" r:id="rId7"/>
    <p:sldId id="664" r:id="rId8"/>
    <p:sldId id="798" r:id="rId9"/>
    <p:sldId id="618" r:id="rId10"/>
    <p:sldId id="808" r:id="rId11"/>
    <p:sldId id="674" r:id="rId12"/>
    <p:sldId id="281" r:id="rId13"/>
    <p:sldId id="271" r:id="rId14"/>
    <p:sldId id="334" r:id="rId15"/>
    <p:sldId id="803" r:id="rId16"/>
    <p:sldId id="804" r:id="rId17"/>
    <p:sldId id="298" r:id="rId18"/>
    <p:sldId id="800" r:id="rId19"/>
    <p:sldId id="309" r:id="rId20"/>
    <p:sldId id="809" r:id="rId21"/>
    <p:sldId id="683" r:id="rId22"/>
    <p:sldId id="668" r:id="rId23"/>
    <p:sldId id="542" r:id="rId24"/>
    <p:sldId id="805" r:id="rId25"/>
    <p:sldId id="810" r:id="rId26"/>
    <p:sldId id="811" r:id="rId27"/>
    <p:sldId id="812" r:id="rId28"/>
    <p:sldId id="403" r:id="rId29"/>
    <p:sldId id="2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578EDF-D38F-3243-0692-10C2D3416B56}" name="Erika Perpich" initials="EP" userId="S-1-5-21-3212689544-1387828375-1468663981-1156" providerId="AD"/>
  <p188:author id="{FE1010E6-4BC1-770F-BF10-1AA4F9BE18EA}" name="Wietzke, Julie" initials="WJ" userId="S::jwietzke@med.umich.edu::4640cfd2-44b8-47a5-a57f-133051c541cb" providerId="AD"/>
  <p188:author id="{B8F337E7-9A69-111C-3516-09CBE8260249}" name="Majcher, Alicia" initials="MA" userId="S::majchera@med.umich.edu::ae985191-e9d7-4577-a641-1e74804bef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0148" autoAdjust="0"/>
  </p:normalViewPr>
  <p:slideViewPr>
    <p:cSldViewPr snapToGrid="0">
      <p:cViewPr varScale="1">
        <p:scale>
          <a:sx n="60" d="100"/>
          <a:sy n="60" d="100"/>
        </p:scale>
        <p:origin x="784" y="4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8994B-FB2C-4990-AF4E-361C9C4D77B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CBE278C4-98AE-4468-852D-CFDD1EFB5928}">
      <dgm:prSet phldrT="[Text]" phldr="1"/>
      <dgm:spPr/>
      <dgm:t>
        <a:bodyPr/>
        <a:lstStyle/>
        <a:p>
          <a:pPr algn="ctr"/>
          <a:endParaRPr lang="en-US" dirty="0">
            <a:noFill/>
          </a:endParaRPr>
        </a:p>
      </dgm:t>
    </dgm:pt>
    <dgm:pt modelId="{29D7F90D-DC63-4796-9C12-67E6CE72E3A9}" type="parTrans" cxnId="{EF9F3E83-6E79-4C51-8B90-641BEA5B3B07}">
      <dgm:prSet/>
      <dgm:spPr/>
      <dgm:t>
        <a:bodyPr/>
        <a:lstStyle/>
        <a:p>
          <a:pPr algn="ctr"/>
          <a:endParaRPr lang="en-US"/>
        </a:p>
      </dgm:t>
    </dgm:pt>
    <dgm:pt modelId="{DED62188-D7EB-459F-96FA-67E3D1AECEF0}" type="sibTrans" cxnId="{EF9F3E83-6E79-4C51-8B90-641BEA5B3B07}">
      <dgm:prSet/>
      <dgm:spPr/>
      <dgm:t>
        <a:bodyPr/>
        <a:lstStyle/>
        <a:p>
          <a:pPr algn="ctr"/>
          <a:endParaRPr lang="en-US"/>
        </a:p>
      </dgm:t>
    </dgm:pt>
    <dgm:pt modelId="{1D523CB2-0E39-4BAB-A3A0-7026E4F5E028}">
      <dgm:prSet phldrT="[Text]" phldr="1"/>
      <dgm:spPr/>
      <dgm:t>
        <a:bodyPr/>
        <a:lstStyle/>
        <a:p>
          <a:pPr algn="ctr"/>
          <a:endParaRPr lang="en-US" dirty="0">
            <a:noFill/>
          </a:endParaRPr>
        </a:p>
      </dgm:t>
    </dgm:pt>
    <dgm:pt modelId="{651A59BB-5962-46E4-8D94-967DF044D3F2}" type="parTrans" cxnId="{1443A78D-3BB4-4D1B-A416-3FC9FD01F0C4}">
      <dgm:prSet/>
      <dgm:spPr/>
      <dgm:t>
        <a:bodyPr/>
        <a:lstStyle/>
        <a:p>
          <a:pPr algn="ctr"/>
          <a:endParaRPr lang="en-US"/>
        </a:p>
      </dgm:t>
    </dgm:pt>
    <dgm:pt modelId="{DB2DD626-49E1-457C-8F00-DE4F47BE5C96}" type="sibTrans" cxnId="{1443A78D-3BB4-4D1B-A416-3FC9FD01F0C4}">
      <dgm:prSet/>
      <dgm:spPr/>
      <dgm:t>
        <a:bodyPr/>
        <a:lstStyle/>
        <a:p>
          <a:pPr algn="ctr"/>
          <a:endParaRPr lang="en-US"/>
        </a:p>
      </dgm:t>
    </dgm:pt>
    <dgm:pt modelId="{AA031EAF-2718-4945-A8F0-03A8C6755E2A}">
      <dgm:prSet phldrT="[Text]" phldr="1"/>
      <dgm:spPr/>
      <dgm:t>
        <a:bodyPr/>
        <a:lstStyle/>
        <a:p>
          <a:pPr algn="ctr"/>
          <a:endParaRPr lang="en-US" dirty="0">
            <a:noFill/>
          </a:endParaRPr>
        </a:p>
      </dgm:t>
    </dgm:pt>
    <dgm:pt modelId="{31A5AF3C-E134-4DB6-91AD-C86EB1C42D17}" type="parTrans" cxnId="{8DD0AF98-9F91-4218-89A4-39E6D9FB50C5}">
      <dgm:prSet/>
      <dgm:spPr/>
      <dgm:t>
        <a:bodyPr/>
        <a:lstStyle/>
        <a:p>
          <a:pPr algn="ctr"/>
          <a:endParaRPr lang="en-US"/>
        </a:p>
      </dgm:t>
    </dgm:pt>
    <dgm:pt modelId="{B8F81985-97ED-4D41-80E7-D0FFFC5D4294}" type="sibTrans" cxnId="{8DD0AF98-9F91-4218-89A4-39E6D9FB50C5}">
      <dgm:prSet/>
      <dgm:spPr/>
      <dgm:t>
        <a:bodyPr/>
        <a:lstStyle/>
        <a:p>
          <a:pPr algn="ctr"/>
          <a:endParaRPr lang="en-US"/>
        </a:p>
      </dgm:t>
    </dgm:pt>
    <dgm:pt modelId="{1C0B0891-7176-4442-AD69-F658BB7B7BF6}">
      <dgm:prSet phldrT="[Text]" phldr="1"/>
      <dgm:spPr/>
      <dgm:t>
        <a:bodyPr/>
        <a:lstStyle/>
        <a:p>
          <a:pPr algn="ctr"/>
          <a:endParaRPr lang="en-US" dirty="0">
            <a:noFill/>
          </a:endParaRPr>
        </a:p>
      </dgm:t>
    </dgm:pt>
    <dgm:pt modelId="{6C43EB3D-7994-4A32-9948-46A7678D70F5}" type="parTrans" cxnId="{390E8E68-979F-44B1-A2CF-947F5449E379}">
      <dgm:prSet/>
      <dgm:spPr/>
      <dgm:t>
        <a:bodyPr/>
        <a:lstStyle/>
        <a:p>
          <a:pPr algn="ctr"/>
          <a:endParaRPr lang="en-US"/>
        </a:p>
      </dgm:t>
    </dgm:pt>
    <dgm:pt modelId="{94EF6DB3-ED35-4517-963E-1D40B8A0FB4A}" type="sibTrans" cxnId="{390E8E68-979F-44B1-A2CF-947F5449E379}">
      <dgm:prSet/>
      <dgm:spPr/>
      <dgm:t>
        <a:bodyPr/>
        <a:lstStyle/>
        <a:p>
          <a:pPr algn="ctr"/>
          <a:endParaRPr lang="en-US"/>
        </a:p>
      </dgm:t>
    </dgm:pt>
    <dgm:pt modelId="{3CB04B0D-8C28-44CB-AB77-672300075D84}">
      <dgm:prSet phldrT="[Text]" phldr="1"/>
      <dgm:spPr/>
      <dgm:t>
        <a:bodyPr/>
        <a:lstStyle/>
        <a:p>
          <a:pPr algn="ctr"/>
          <a:endParaRPr lang="en-US" dirty="0">
            <a:noFill/>
          </a:endParaRPr>
        </a:p>
      </dgm:t>
    </dgm:pt>
    <dgm:pt modelId="{9140CD96-2D22-4DF5-B801-C668DDD1B907}" type="parTrans" cxnId="{DE21D0B2-5435-4D6F-A3CF-D341B9114AB9}">
      <dgm:prSet/>
      <dgm:spPr/>
      <dgm:t>
        <a:bodyPr/>
        <a:lstStyle/>
        <a:p>
          <a:pPr algn="ctr"/>
          <a:endParaRPr lang="en-US"/>
        </a:p>
      </dgm:t>
    </dgm:pt>
    <dgm:pt modelId="{3C80E89A-D2D4-43E2-8575-E80F3F4D69FC}" type="sibTrans" cxnId="{DE21D0B2-5435-4D6F-A3CF-D341B9114AB9}">
      <dgm:prSet/>
      <dgm:spPr/>
      <dgm:t>
        <a:bodyPr/>
        <a:lstStyle/>
        <a:p>
          <a:pPr algn="ctr"/>
          <a:endParaRPr lang="en-US"/>
        </a:p>
      </dgm:t>
    </dgm:pt>
    <dgm:pt modelId="{A60FD9D8-3FBD-4616-B606-392B6769E78B}">
      <dgm:prSet/>
      <dgm:spPr/>
      <dgm:t>
        <a:bodyPr/>
        <a:lstStyle/>
        <a:p>
          <a:pPr algn="ctr"/>
          <a:endParaRPr lang="en-US" dirty="0"/>
        </a:p>
      </dgm:t>
    </dgm:pt>
    <dgm:pt modelId="{7BF61620-93FD-409A-B5C9-87CF05B8BA03}" type="parTrans" cxnId="{DD49A20D-F748-4BCC-9AC4-B409AF5C1EEC}">
      <dgm:prSet/>
      <dgm:spPr/>
      <dgm:t>
        <a:bodyPr/>
        <a:lstStyle/>
        <a:p>
          <a:pPr algn="ctr"/>
          <a:endParaRPr lang="en-US"/>
        </a:p>
      </dgm:t>
    </dgm:pt>
    <dgm:pt modelId="{196F6A18-918B-4B41-84E3-00D2D4EE3988}" type="sibTrans" cxnId="{DD49A20D-F748-4BCC-9AC4-B409AF5C1EEC}">
      <dgm:prSet/>
      <dgm:spPr/>
      <dgm:t>
        <a:bodyPr/>
        <a:lstStyle/>
        <a:p>
          <a:pPr algn="ctr"/>
          <a:endParaRPr lang="en-US"/>
        </a:p>
      </dgm:t>
    </dgm:pt>
    <dgm:pt modelId="{6D1CC6AF-E014-46C7-9E8D-DE92249B2168}">
      <dgm:prSet/>
      <dgm:spPr/>
      <dgm:t>
        <a:bodyPr/>
        <a:lstStyle/>
        <a:p>
          <a:pPr algn="ctr"/>
          <a:endParaRPr lang="en-US" dirty="0"/>
        </a:p>
      </dgm:t>
    </dgm:pt>
    <dgm:pt modelId="{8ED0244B-3626-43FB-A742-03AA0B03B0B2}" type="parTrans" cxnId="{FF4F7A71-BEDD-4772-B797-4520207E59C2}">
      <dgm:prSet/>
      <dgm:spPr/>
      <dgm:t>
        <a:bodyPr/>
        <a:lstStyle/>
        <a:p>
          <a:pPr algn="ctr"/>
          <a:endParaRPr lang="en-US"/>
        </a:p>
      </dgm:t>
    </dgm:pt>
    <dgm:pt modelId="{B1776B6E-0828-461B-B283-B33FA31964D5}" type="sibTrans" cxnId="{FF4F7A71-BEDD-4772-B797-4520207E59C2}">
      <dgm:prSet/>
      <dgm:spPr/>
      <dgm:t>
        <a:bodyPr/>
        <a:lstStyle/>
        <a:p>
          <a:pPr algn="ctr"/>
          <a:endParaRPr lang="en-US"/>
        </a:p>
      </dgm:t>
    </dgm:pt>
    <dgm:pt modelId="{5A1EED15-5C2B-44E8-BA73-5AC43EE9AD1A}">
      <dgm:prSet/>
      <dgm:spPr/>
      <dgm:t>
        <a:bodyPr/>
        <a:lstStyle/>
        <a:p>
          <a:pPr algn="ctr"/>
          <a:endParaRPr lang="en-US" dirty="0"/>
        </a:p>
      </dgm:t>
    </dgm:pt>
    <dgm:pt modelId="{C2835A83-501A-405C-9666-981D67597C88}" type="parTrans" cxnId="{3FF37311-2438-45FF-A601-CD9C76CB1954}">
      <dgm:prSet/>
      <dgm:spPr/>
      <dgm:t>
        <a:bodyPr/>
        <a:lstStyle/>
        <a:p>
          <a:pPr algn="ctr"/>
          <a:endParaRPr lang="en-US"/>
        </a:p>
      </dgm:t>
    </dgm:pt>
    <dgm:pt modelId="{AF7E991B-541A-4250-B25E-EF99E462E25A}" type="sibTrans" cxnId="{3FF37311-2438-45FF-A601-CD9C76CB1954}">
      <dgm:prSet/>
      <dgm:spPr/>
      <dgm:t>
        <a:bodyPr/>
        <a:lstStyle/>
        <a:p>
          <a:pPr algn="ctr"/>
          <a:endParaRPr lang="en-US"/>
        </a:p>
      </dgm:t>
    </dgm:pt>
    <dgm:pt modelId="{9CB4E46B-5078-426B-BDE6-D4681F76732C}">
      <dgm:prSet/>
      <dgm:spPr/>
      <dgm:t>
        <a:bodyPr/>
        <a:lstStyle/>
        <a:p>
          <a:pPr algn="ctr"/>
          <a:endParaRPr lang="en-US" dirty="0"/>
        </a:p>
      </dgm:t>
    </dgm:pt>
    <dgm:pt modelId="{F0476CB6-A180-4E2D-AE51-85D2C499301C}" type="parTrans" cxnId="{13211396-0961-4FFF-9EA7-A190E4C0EDC3}">
      <dgm:prSet/>
      <dgm:spPr/>
      <dgm:t>
        <a:bodyPr/>
        <a:lstStyle/>
        <a:p>
          <a:pPr algn="ctr"/>
          <a:endParaRPr lang="en-US"/>
        </a:p>
      </dgm:t>
    </dgm:pt>
    <dgm:pt modelId="{3438BFBD-68AE-4863-84CF-AAC99EC68422}" type="sibTrans" cxnId="{13211396-0961-4FFF-9EA7-A190E4C0EDC3}">
      <dgm:prSet/>
      <dgm:spPr/>
      <dgm:t>
        <a:bodyPr/>
        <a:lstStyle/>
        <a:p>
          <a:pPr algn="ctr"/>
          <a:endParaRPr lang="en-US"/>
        </a:p>
      </dgm:t>
    </dgm:pt>
    <dgm:pt modelId="{93772E31-6A9A-4B72-AB8F-639D360747CC}">
      <dgm:prSet/>
      <dgm:spPr/>
      <dgm:t>
        <a:bodyPr/>
        <a:lstStyle/>
        <a:p>
          <a:pPr algn="ctr"/>
          <a:endParaRPr lang="en-US" dirty="0"/>
        </a:p>
      </dgm:t>
    </dgm:pt>
    <dgm:pt modelId="{42DBF4E9-7429-4D88-9AA4-95C46122E24D}" type="parTrans" cxnId="{69801C29-DE68-4B32-998B-50BC6542C918}">
      <dgm:prSet/>
      <dgm:spPr/>
      <dgm:t>
        <a:bodyPr/>
        <a:lstStyle/>
        <a:p>
          <a:pPr algn="ctr"/>
          <a:endParaRPr lang="en-US"/>
        </a:p>
      </dgm:t>
    </dgm:pt>
    <dgm:pt modelId="{97F817F0-91AA-4B20-96E7-49629E1D4DBD}" type="sibTrans" cxnId="{69801C29-DE68-4B32-998B-50BC6542C918}">
      <dgm:prSet/>
      <dgm:spPr/>
      <dgm:t>
        <a:bodyPr/>
        <a:lstStyle/>
        <a:p>
          <a:pPr algn="ctr"/>
          <a:endParaRPr lang="en-US"/>
        </a:p>
      </dgm:t>
    </dgm:pt>
    <dgm:pt modelId="{D07DDF55-C9E1-4B61-ACB0-B1C3439B1929}">
      <dgm:prSet/>
      <dgm:spPr/>
      <dgm:t>
        <a:bodyPr/>
        <a:lstStyle/>
        <a:p>
          <a:pPr algn="ctr"/>
          <a:endParaRPr lang="en-US" dirty="0"/>
        </a:p>
      </dgm:t>
    </dgm:pt>
    <dgm:pt modelId="{2C04DE72-B98B-4EE2-A5C9-6412835D9D4E}" type="parTrans" cxnId="{A711A51E-CF7E-4D08-AC88-E7132A3271C9}">
      <dgm:prSet/>
      <dgm:spPr/>
      <dgm:t>
        <a:bodyPr/>
        <a:lstStyle/>
        <a:p>
          <a:pPr algn="ctr"/>
          <a:endParaRPr lang="en-US"/>
        </a:p>
      </dgm:t>
    </dgm:pt>
    <dgm:pt modelId="{59A7EEDF-EA66-4052-A403-0F4D9E5DFA75}" type="sibTrans" cxnId="{A711A51E-CF7E-4D08-AC88-E7132A3271C9}">
      <dgm:prSet/>
      <dgm:spPr/>
      <dgm:t>
        <a:bodyPr/>
        <a:lstStyle/>
        <a:p>
          <a:pPr algn="ctr"/>
          <a:endParaRPr lang="en-US"/>
        </a:p>
      </dgm:t>
    </dgm:pt>
    <dgm:pt modelId="{F008CF4C-C224-445C-8EBD-E1251D9561E3}">
      <dgm:prSet/>
      <dgm:spPr/>
      <dgm:t>
        <a:bodyPr/>
        <a:lstStyle/>
        <a:p>
          <a:pPr algn="ctr"/>
          <a:endParaRPr lang="en-US" dirty="0"/>
        </a:p>
      </dgm:t>
    </dgm:pt>
    <dgm:pt modelId="{76A531FA-3C82-4265-859B-AE41359EDEBF}" type="parTrans" cxnId="{C3B2EBDB-DC7B-4CC4-A4F5-AB1E620EC129}">
      <dgm:prSet/>
      <dgm:spPr/>
      <dgm:t>
        <a:bodyPr/>
        <a:lstStyle/>
        <a:p>
          <a:pPr algn="ctr"/>
          <a:endParaRPr lang="en-US"/>
        </a:p>
      </dgm:t>
    </dgm:pt>
    <dgm:pt modelId="{E87FC980-5490-4EA1-B80C-2C48AF4693D1}" type="sibTrans" cxnId="{C3B2EBDB-DC7B-4CC4-A4F5-AB1E620EC129}">
      <dgm:prSet/>
      <dgm:spPr/>
      <dgm:t>
        <a:bodyPr/>
        <a:lstStyle/>
        <a:p>
          <a:pPr algn="ctr"/>
          <a:endParaRPr lang="en-US"/>
        </a:p>
      </dgm:t>
    </dgm:pt>
    <dgm:pt modelId="{49BD1DFB-EC63-4CF9-8DE7-A4134C0F6991}">
      <dgm:prSet/>
      <dgm:spPr/>
      <dgm:t>
        <a:bodyPr/>
        <a:lstStyle/>
        <a:p>
          <a:endParaRPr lang="en-US" dirty="0"/>
        </a:p>
      </dgm:t>
    </dgm:pt>
    <dgm:pt modelId="{8BA5C7F3-A165-43F9-900F-21D631FD047E}" type="parTrans" cxnId="{F7967E7C-1C7A-4A9C-97A9-C7AEE271CA8A}">
      <dgm:prSet/>
      <dgm:spPr/>
      <dgm:t>
        <a:bodyPr/>
        <a:lstStyle/>
        <a:p>
          <a:endParaRPr lang="en-US"/>
        </a:p>
      </dgm:t>
    </dgm:pt>
    <dgm:pt modelId="{5A5E43CC-1EB5-4CD8-9C53-B51CE9EDD192}" type="sibTrans" cxnId="{F7967E7C-1C7A-4A9C-97A9-C7AEE271CA8A}">
      <dgm:prSet/>
      <dgm:spPr/>
      <dgm:t>
        <a:bodyPr/>
        <a:lstStyle/>
        <a:p>
          <a:endParaRPr lang="en-US"/>
        </a:p>
      </dgm:t>
    </dgm:pt>
    <dgm:pt modelId="{C95C0D76-1590-4E08-99A2-C90976311BA6}" type="pres">
      <dgm:prSet presAssocID="{B138994B-FB2C-4990-AF4E-361C9C4D77B9}" presName="Name0" presStyleCnt="0">
        <dgm:presLayoutVars>
          <dgm:chMax val="1"/>
          <dgm:dir/>
          <dgm:animLvl val="ctr"/>
          <dgm:resizeHandles val="exact"/>
        </dgm:presLayoutVars>
      </dgm:prSet>
      <dgm:spPr/>
    </dgm:pt>
    <dgm:pt modelId="{33DDBEF5-4AC5-4226-B173-C947FFD59D3C}" type="pres">
      <dgm:prSet presAssocID="{CBE278C4-98AE-4468-852D-CFDD1EFB5928}" presName="centerShape" presStyleLbl="node0" presStyleIdx="0" presStyleCnt="1" custScaleX="230584" custScaleY="210932"/>
      <dgm:spPr/>
    </dgm:pt>
    <dgm:pt modelId="{099512E7-E1AF-4B06-8B48-4B19D9B6C20F}" type="pres">
      <dgm:prSet presAssocID="{1D523CB2-0E39-4BAB-A3A0-7026E4F5E028}" presName="node" presStyleLbl="node1" presStyleIdx="0" presStyleCnt="12">
        <dgm:presLayoutVars>
          <dgm:bulletEnabled val="1"/>
        </dgm:presLayoutVars>
      </dgm:prSet>
      <dgm:spPr/>
    </dgm:pt>
    <dgm:pt modelId="{49784AF4-06E3-42F3-BB29-87BE82C0F45C}" type="pres">
      <dgm:prSet presAssocID="{1D523CB2-0E39-4BAB-A3A0-7026E4F5E028}" presName="dummy" presStyleCnt="0"/>
      <dgm:spPr/>
    </dgm:pt>
    <dgm:pt modelId="{625E95B7-1E48-4313-ADE7-BDE4E0383C12}" type="pres">
      <dgm:prSet presAssocID="{DB2DD626-49E1-457C-8F00-DE4F47BE5C96}" presName="sibTrans" presStyleLbl="sibTrans2D1" presStyleIdx="0" presStyleCnt="12"/>
      <dgm:spPr/>
    </dgm:pt>
    <dgm:pt modelId="{6C57D90B-8D5E-4449-A3C8-8894F0AC6611}" type="pres">
      <dgm:prSet presAssocID="{AA031EAF-2718-4945-A8F0-03A8C6755E2A}" presName="node" presStyleLbl="node1" presStyleIdx="1" presStyleCnt="12" custScaleX="71819" custScaleY="70171">
        <dgm:presLayoutVars>
          <dgm:bulletEnabled val="1"/>
        </dgm:presLayoutVars>
      </dgm:prSet>
      <dgm:spPr/>
    </dgm:pt>
    <dgm:pt modelId="{0CD81C97-BF9C-4D7A-894A-37BD815E5269}" type="pres">
      <dgm:prSet presAssocID="{AA031EAF-2718-4945-A8F0-03A8C6755E2A}" presName="dummy" presStyleCnt="0"/>
      <dgm:spPr/>
    </dgm:pt>
    <dgm:pt modelId="{E498020F-6410-4DEA-8CFE-BA76525A8748}" type="pres">
      <dgm:prSet presAssocID="{B8F81985-97ED-4D41-80E7-D0FFFC5D4294}" presName="sibTrans" presStyleLbl="sibTrans2D1" presStyleIdx="1" presStyleCnt="12"/>
      <dgm:spPr/>
    </dgm:pt>
    <dgm:pt modelId="{FFC0DCF0-EC1E-49F9-B549-29E7FA0F5293}" type="pres">
      <dgm:prSet presAssocID="{1C0B0891-7176-4442-AD69-F658BB7B7BF6}" presName="node" presStyleLbl="node1" presStyleIdx="2" presStyleCnt="12" custScaleX="74780" custScaleY="80158">
        <dgm:presLayoutVars>
          <dgm:bulletEnabled val="1"/>
        </dgm:presLayoutVars>
      </dgm:prSet>
      <dgm:spPr/>
    </dgm:pt>
    <dgm:pt modelId="{CDEF04A2-5EB8-492C-BEC5-096455F60866}" type="pres">
      <dgm:prSet presAssocID="{1C0B0891-7176-4442-AD69-F658BB7B7BF6}" presName="dummy" presStyleCnt="0"/>
      <dgm:spPr/>
    </dgm:pt>
    <dgm:pt modelId="{5693BEA7-39F2-45ED-B9E4-18D1AB40474E}" type="pres">
      <dgm:prSet presAssocID="{94EF6DB3-ED35-4517-963E-1D40B8A0FB4A}" presName="sibTrans" presStyleLbl="sibTrans2D1" presStyleIdx="2" presStyleCnt="12" custLinFactNeighborX="-1688" custLinFactNeighborY="-4252"/>
      <dgm:spPr/>
    </dgm:pt>
    <dgm:pt modelId="{1227D64B-0CD2-4922-A134-5059BA8290BC}" type="pres">
      <dgm:prSet presAssocID="{9CB4E46B-5078-426B-BDE6-D4681F76732C}" presName="node" presStyleLbl="node1" presStyleIdx="3" presStyleCnt="12" custRadScaleRad="98798" custRadScaleInc="-2905">
        <dgm:presLayoutVars>
          <dgm:bulletEnabled val="1"/>
        </dgm:presLayoutVars>
      </dgm:prSet>
      <dgm:spPr/>
    </dgm:pt>
    <dgm:pt modelId="{57FEF28E-8D16-470F-B582-26AAE1DDC177}" type="pres">
      <dgm:prSet presAssocID="{9CB4E46B-5078-426B-BDE6-D4681F76732C}" presName="dummy" presStyleCnt="0"/>
      <dgm:spPr/>
    </dgm:pt>
    <dgm:pt modelId="{93283A57-3B04-44DE-84A2-06F6066CAF83}" type="pres">
      <dgm:prSet presAssocID="{3438BFBD-68AE-4863-84CF-AAC99EC68422}" presName="sibTrans" presStyleLbl="sibTrans2D1" presStyleIdx="3" presStyleCnt="12"/>
      <dgm:spPr/>
    </dgm:pt>
    <dgm:pt modelId="{7D878077-604E-45F8-8C35-5E775AD67AFE}" type="pres">
      <dgm:prSet presAssocID="{D07DDF55-C9E1-4B61-ACB0-B1C3439B1929}" presName="node" presStyleLbl="node1" presStyleIdx="4" presStyleCnt="12" custScaleX="65995" custScaleY="63611">
        <dgm:presLayoutVars>
          <dgm:bulletEnabled val="1"/>
        </dgm:presLayoutVars>
      </dgm:prSet>
      <dgm:spPr/>
    </dgm:pt>
    <dgm:pt modelId="{9FC21041-4C80-4076-A545-3F42C0CD54E7}" type="pres">
      <dgm:prSet presAssocID="{D07DDF55-C9E1-4B61-ACB0-B1C3439B1929}" presName="dummy" presStyleCnt="0"/>
      <dgm:spPr/>
    </dgm:pt>
    <dgm:pt modelId="{028B0958-E9D3-45B3-B82D-F1EE646A3A9A}" type="pres">
      <dgm:prSet presAssocID="{59A7EEDF-EA66-4052-A403-0F4D9E5DFA75}" presName="sibTrans" presStyleLbl="sibTrans2D1" presStyleIdx="4" presStyleCnt="12"/>
      <dgm:spPr/>
    </dgm:pt>
    <dgm:pt modelId="{0B444FB4-B501-45D9-B140-854F19E1EB8A}" type="pres">
      <dgm:prSet presAssocID="{49BD1DFB-EC63-4CF9-8DE7-A4134C0F6991}" presName="node" presStyleLbl="node1" presStyleIdx="5" presStyleCnt="12" custScaleX="67977" custScaleY="67716">
        <dgm:presLayoutVars>
          <dgm:bulletEnabled val="1"/>
        </dgm:presLayoutVars>
      </dgm:prSet>
      <dgm:spPr/>
    </dgm:pt>
    <dgm:pt modelId="{4344F073-5776-41AD-AE37-56C55854CFA6}" type="pres">
      <dgm:prSet presAssocID="{49BD1DFB-EC63-4CF9-8DE7-A4134C0F6991}" presName="dummy" presStyleCnt="0"/>
      <dgm:spPr/>
    </dgm:pt>
    <dgm:pt modelId="{3837FDAE-A209-41DD-838E-6183B4ECE134}" type="pres">
      <dgm:prSet presAssocID="{5A5E43CC-1EB5-4CD8-9C53-B51CE9EDD192}" presName="sibTrans" presStyleLbl="sibTrans2D1" presStyleIdx="5" presStyleCnt="12" custLinFactNeighborX="1322" custLinFactNeighborY="599"/>
      <dgm:spPr/>
    </dgm:pt>
    <dgm:pt modelId="{66A8B51E-D96F-4310-8F96-6A8857B7360F}" type="pres">
      <dgm:prSet presAssocID="{93772E31-6A9A-4B72-AB8F-639D360747CC}" presName="node" presStyleLbl="node1" presStyleIdx="6" presStyleCnt="12">
        <dgm:presLayoutVars>
          <dgm:bulletEnabled val="1"/>
        </dgm:presLayoutVars>
      </dgm:prSet>
      <dgm:spPr/>
    </dgm:pt>
    <dgm:pt modelId="{4C52C8C9-C280-4FA4-9312-150FC88A432B}" type="pres">
      <dgm:prSet presAssocID="{93772E31-6A9A-4B72-AB8F-639D360747CC}" presName="dummy" presStyleCnt="0"/>
      <dgm:spPr/>
    </dgm:pt>
    <dgm:pt modelId="{4EF6D874-2C73-4745-94E5-EBB61E9FEA31}" type="pres">
      <dgm:prSet presAssocID="{97F817F0-91AA-4B20-96E7-49629E1D4DBD}" presName="sibTrans" presStyleLbl="sibTrans2D1" presStyleIdx="6" presStyleCnt="12"/>
      <dgm:spPr/>
    </dgm:pt>
    <dgm:pt modelId="{4E74BC4E-B283-48EE-A6CA-8C3767F08D5C}" type="pres">
      <dgm:prSet presAssocID="{F008CF4C-C224-445C-8EBD-E1251D9561E3}" presName="node" presStyleLbl="node1" presStyleIdx="7" presStyleCnt="12" custScaleX="69129" custScaleY="70224" custRadScaleRad="98915" custRadScaleInc="4448">
        <dgm:presLayoutVars>
          <dgm:bulletEnabled val="1"/>
        </dgm:presLayoutVars>
      </dgm:prSet>
      <dgm:spPr/>
    </dgm:pt>
    <dgm:pt modelId="{C0CA051A-E9C3-4782-AED8-31186D188BC4}" type="pres">
      <dgm:prSet presAssocID="{F008CF4C-C224-445C-8EBD-E1251D9561E3}" presName="dummy" presStyleCnt="0"/>
      <dgm:spPr/>
    </dgm:pt>
    <dgm:pt modelId="{4769997A-C7CD-40E6-8815-9013DDFE338A}" type="pres">
      <dgm:prSet presAssocID="{E87FC980-5490-4EA1-B80C-2C48AF4693D1}" presName="sibTrans" presStyleLbl="sibTrans2D1" presStyleIdx="7" presStyleCnt="12"/>
      <dgm:spPr/>
    </dgm:pt>
    <dgm:pt modelId="{998562E7-4282-4E4E-A5DC-1D3D86D059F0}" type="pres">
      <dgm:prSet presAssocID="{A60FD9D8-3FBD-4616-B606-392B6769E78B}" presName="node" presStyleLbl="node1" presStyleIdx="8" presStyleCnt="12" custScaleX="66769" custScaleY="71649" custRadScaleRad="101620" custRadScaleInc="58751">
        <dgm:presLayoutVars>
          <dgm:bulletEnabled val="1"/>
        </dgm:presLayoutVars>
      </dgm:prSet>
      <dgm:spPr/>
    </dgm:pt>
    <dgm:pt modelId="{3AACBAA8-FC8D-485B-84B1-A4A40CCF58C8}" type="pres">
      <dgm:prSet presAssocID="{A60FD9D8-3FBD-4616-B606-392B6769E78B}" presName="dummy" presStyleCnt="0"/>
      <dgm:spPr/>
    </dgm:pt>
    <dgm:pt modelId="{36FA2ED9-326C-42B4-AAB2-5CD3AE5EAFEB}" type="pres">
      <dgm:prSet presAssocID="{196F6A18-918B-4B41-84E3-00D2D4EE3988}" presName="sibTrans" presStyleLbl="sibTrans2D1" presStyleIdx="8" presStyleCnt="12"/>
      <dgm:spPr/>
    </dgm:pt>
    <dgm:pt modelId="{D2420A68-1D22-40B3-9AB5-2692A2DE695C}" type="pres">
      <dgm:prSet presAssocID="{6D1CC6AF-E014-46C7-9E8D-DE92249B2168}" presName="node" presStyleLbl="node1" presStyleIdx="9" presStyleCnt="12">
        <dgm:presLayoutVars>
          <dgm:bulletEnabled val="1"/>
        </dgm:presLayoutVars>
      </dgm:prSet>
      <dgm:spPr/>
    </dgm:pt>
    <dgm:pt modelId="{510E1F82-813B-4E3B-BC24-048FC03F706E}" type="pres">
      <dgm:prSet presAssocID="{6D1CC6AF-E014-46C7-9E8D-DE92249B2168}" presName="dummy" presStyleCnt="0"/>
      <dgm:spPr/>
    </dgm:pt>
    <dgm:pt modelId="{85F74A45-E1DF-4EEE-A2F7-4FFCE5EC506C}" type="pres">
      <dgm:prSet presAssocID="{B1776B6E-0828-461B-B283-B33FA31964D5}" presName="sibTrans" presStyleLbl="sibTrans2D1" presStyleIdx="9" presStyleCnt="12"/>
      <dgm:spPr/>
    </dgm:pt>
    <dgm:pt modelId="{F00AD281-63D6-447A-950B-EE4F6D8CA41F}" type="pres">
      <dgm:prSet presAssocID="{5A1EED15-5C2B-44E8-BA73-5AC43EE9AD1A}" presName="node" presStyleLbl="node1" presStyleIdx="10" presStyleCnt="12" custScaleX="66769" custScaleY="67196">
        <dgm:presLayoutVars>
          <dgm:bulletEnabled val="1"/>
        </dgm:presLayoutVars>
      </dgm:prSet>
      <dgm:spPr/>
    </dgm:pt>
    <dgm:pt modelId="{F6230585-05A1-4C3A-9199-54A7B8662CCC}" type="pres">
      <dgm:prSet presAssocID="{5A1EED15-5C2B-44E8-BA73-5AC43EE9AD1A}" presName="dummy" presStyleCnt="0"/>
      <dgm:spPr/>
    </dgm:pt>
    <dgm:pt modelId="{85238C85-1FD3-4E56-90B8-C54058F9FD16}" type="pres">
      <dgm:prSet presAssocID="{AF7E991B-541A-4250-B25E-EF99E462E25A}" presName="sibTrans" presStyleLbl="sibTrans2D1" presStyleIdx="10" presStyleCnt="12"/>
      <dgm:spPr/>
    </dgm:pt>
    <dgm:pt modelId="{0F36D889-58A6-4C63-A5ED-382A4BB77FD7}" type="pres">
      <dgm:prSet presAssocID="{3CB04B0D-8C28-44CB-AB77-672300075D84}" presName="node" presStyleLbl="node1" presStyleIdx="11" presStyleCnt="12" custScaleX="71919" custScaleY="68156">
        <dgm:presLayoutVars>
          <dgm:bulletEnabled val="1"/>
        </dgm:presLayoutVars>
      </dgm:prSet>
      <dgm:spPr/>
    </dgm:pt>
    <dgm:pt modelId="{6D999B06-B48C-4225-9A55-11E608254745}" type="pres">
      <dgm:prSet presAssocID="{3CB04B0D-8C28-44CB-AB77-672300075D84}" presName="dummy" presStyleCnt="0"/>
      <dgm:spPr/>
    </dgm:pt>
    <dgm:pt modelId="{3A19D40F-0E2A-48C0-9CCD-8233DCEAA55F}" type="pres">
      <dgm:prSet presAssocID="{3C80E89A-D2D4-43E2-8575-E80F3F4D69FC}" presName="sibTrans" presStyleLbl="sibTrans2D1" presStyleIdx="11" presStyleCnt="12"/>
      <dgm:spPr/>
    </dgm:pt>
  </dgm:ptLst>
  <dgm:cxnLst>
    <dgm:cxn modelId="{3D524B01-24BC-4CD5-B712-92FB3A7A5760}" type="presOf" srcId="{3C80E89A-D2D4-43E2-8575-E80F3F4D69FC}" destId="{3A19D40F-0E2A-48C0-9CCD-8233DCEAA55F}" srcOrd="0" destOrd="0" presId="urn:microsoft.com/office/officeart/2005/8/layout/radial6"/>
    <dgm:cxn modelId="{6AEF270C-6F9F-46CB-8193-3C7B8F16C689}" type="presOf" srcId="{1D523CB2-0E39-4BAB-A3A0-7026E4F5E028}" destId="{099512E7-E1AF-4B06-8B48-4B19D9B6C20F}" srcOrd="0" destOrd="0" presId="urn:microsoft.com/office/officeart/2005/8/layout/radial6"/>
    <dgm:cxn modelId="{DD49A20D-F748-4BCC-9AC4-B409AF5C1EEC}" srcId="{CBE278C4-98AE-4468-852D-CFDD1EFB5928}" destId="{A60FD9D8-3FBD-4616-B606-392B6769E78B}" srcOrd="8" destOrd="0" parTransId="{7BF61620-93FD-409A-B5C9-87CF05B8BA03}" sibTransId="{196F6A18-918B-4B41-84E3-00D2D4EE3988}"/>
    <dgm:cxn modelId="{3FF37311-2438-45FF-A601-CD9C76CB1954}" srcId="{CBE278C4-98AE-4468-852D-CFDD1EFB5928}" destId="{5A1EED15-5C2B-44E8-BA73-5AC43EE9AD1A}" srcOrd="10" destOrd="0" parTransId="{C2835A83-501A-405C-9666-981D67597C88}" sibTransId="{AF7E991B-541A-4250-B25E-EF99E462E25A}"/>
    <dgm:cxn modelId="{15474812-A923-4CBB-B352-7B8B3B6F87FB}" type="presOf" srcId="{5A5E43CC-1EB5-4CD8-9C53-B51CE9EDD192}" destId="{3837FDAE-A209-41DD-838E-6183B4ECE134}" srcOrd="0" destOrd="0" presId="urn:microsoft.com/office/officeart/2005/8/layout/radial6"/>
    <dgm:cxn modelId="{21F3E614-1C7C-4E76-B041-BBAE946D6CEE}" type="presOf" srcId="{49BD1DFB-EC63-4CF9-8DE7-A4134C0F6991}" destId="{0B444FB4-B501-45D9-B140-854F19E1EB8A}" srcOrd="0" destOrd="0" presId="urn:microsoft.com/office/officeart/2005/8/layout/radial6"/>
    <dgm:cxn modelId="{7E1A9919-17D5-4630-AEB3-E35DCEFD2763}" type="presOf" srcId="{D07DDF55-C9E1-4B61-ACB0-B1C3439B1929}" destId="{7D878077-604E-45F8-8C35-5E775AD67AFE}" srcOrd="0" destOrd="0" presId="urn:microsoft.com/office/officeart/2005/8/layout/radial6"/>
    <dgm:cxn modelId="{A711A51E-CF7E-4D08-AC88-E7132A3271C9}" srcId="{CBE278C4-98AE-4468-852D-CFDD1EFB5928}" destId="{D07DDF55-C9E1-4B61-ACB0-B1C3439B1929}" srcOrd="4" destOrd="0" parTransId="{2C04DE72-B98B-4EE2-A5C9-6412835D9D4E}" sibTransId="{59A7EEDF-EA66-4052-A403-0F4D9E5DFA75}"/>
    <dgm:cxn modelId="{69801C29-DE68-4B32-998B-50BC6542C918}" srcId="{CBE278C4-98AE-4468-852D-CFDD1EFB5928}" destId="{93772E31-6A9A-4B72-AB8F-639D360747CC}" srcOrd="6" destOrd="0" parTransId="{42DBF4E9-7429-4D88-9AA4-95C46122E24D}" sibTransId="{97F817F0-91AA-4B20-96E7-49629E1D4DBD}"/>
    <dgm:cxn modelId="{40D9C72A-B5B8-4F2D-A5D6-B00BF4EBFA97}" type="presOf" srcId="{AA031EAF-2718-4945-A8F0-03A8C6755E2A}" destId="{6C57D90B-8D5E-4449-A3C8-8894F0AC6611}" srcOrd="0" destOrd="0" presId="urn:microsoft.com/office/officeart/2005/8/layout/radial6"/>
    <dgm:cxn modelId="{A513262E-9F91-4B32-B5AC-6C0E619B0A04}" type="presOf" srcId="{CBE278C4-98AE-4468-852D-CFDD1EFB5928}" destId="{33DDBEF5-4AC5-4226-B173-C947FFD59D3C}" srcOrd="0" destOrd="0" presId="urn:microsoft.com/office/officeart/2005/8/layout/radial6"/>
    <dgm:cxn modelId="{BC885F5C-B7D2-4D9D-ACCD-DEC4A5B43BA0}" type="presOf" srcId="{93772E31-6A9A-4B72-AB8F-639D360747CC}" destId="{66A8B51E-D96F-4310-8F96-6A8857B7360F}" srcOrd="0" destOrd="0" presId="urn:microsoft.com/office/officeart/2005/8/layout/radial6"/>
    <dgm:cxn modelId="{A7FCDE41-A355-4D32-B8BA-98E883340E43}" type="presOf" srcId="{97F817F0-91AA-4B20-96E7-49629E1D4DBD}" destId="{4EF6D874-2C73-4745-94E5-EBB61E9FEA31}" srcOrd="0" destOrd="0" presId="urn:microsoft.com/office/officeart/2005/8/layout/radial6"/>
    <dgm:cxn modelId="{C4EAFD41-6D04-4195-9C79-90DD0B634619}" type="presOf" srcId="{5A1EED15-5C2B-44E8-BA73-5AC43EE9AD1A}" destId="{F00AD281-63D6-447A-950B-EE4F6D8CA41F}" srcOrd="0" destOrd="0" presId="urn:microsoft.com/office/officeart/2005/8/layout/radial6"/>
    <dgm:cxn modelId="{390E8E68-979F-44B1-A2CF-947F5449E379}" srcId="{CBE278C4-98AE-4468-852D-CFDD1EFB5928}" destId="{1C0B0891-7176-4442-AD69-F658BB7B7BF6}" srcOrd="2" destOrd="0" parTransId="{6C43EB3D-7994-4A32-9948-46A7678D70F5}" sibTransId="{94EF6DB3-ED35-4517-963E-1D40B8A0FB4A}"/>
    <dgm:cxn modelId="{A4AD576D-04C9-48A1-9728-BBEDD7D1A256}" type="presOf" srcId="{3438BFBD-68AE-4863-84CF-AAC99EC68422}" destId="{93283A57-3B04-44DE-84A2-06F6066CAF83}" srcOrd="0" destOrd="0" presId="urn:microsoft.com/office/officeart/2005/8/layout/radial6"/>
    <dgm:cxn modelId="{11439A6F-2C16-49CD-B784-DC29B49C0FE3}" type="presOf" srcId="{DB2DD626-49E1-457C-8F00-DE4F47BE5C96}" destId="{625E95B7-1E48-4313-ADE7-BDE4E0383C12}" srcOrd="0" destOrd="0" presId="urn:microsoft.com/office/officeart/2005/8/layout/radial6"/>
    <dgm:cxn modelId="{FF4F7A71-BEDD-4772-B797-4520207E59C2}" srcId="{CBE278C4-98AE-4468-852D-CFDD1EFB5928}" destId="{6D1CC6AF-E014-46C7-9E8D-DE92249B2168}" srcOrd="9" destOrd="0" parTransId="{8ED0244B-3626-43FB-A742-03AA0B03B0B2}" sibTransId="{B1776B6E-0828-461B-B283-B33FA31964D5}"/>
    <dgm:cxn modelId="{95FF9B73-F735-4786-B387-FACB9E3F4E87}" type="presOf" srcId="{E87FC980-5490-4EA1-B80C-2C48AF4693D1}" destId="{4769997A-C7CD-40E6-8815-9013DDFE338A}" srcOrd="0" destOrd="0" presId="urn:microsoft.com/office/officeart/2005/8/layout/radial6"/>
    <dgm:cxn modelId="{0781D755-5D18-4D6D-B32B-606D8E04C0E7}" type="presOf" srcId="{B1776B6E-0828-461B-B283-B33FA31964D5}" destId="{85F74A45-E1DF-4EEE-A2F7-4FFCE5EC506C}" srcOrd="0" destOrd="0" presId="urn:microsoft.com/office/officeart/2005/8/layout/radial6"/>
    <dgm:cxn modelId="{F7967E7C-1C7A-4A9C-97A9-C7AEE271CA8A}" srcId="{CBE278C4-98AE-4468-852D-CFDD1EFB5928}" destId="{49BD1DFB-EC63-4CF9-8DE7-A4134C0F6991}" srcOrd="5" destOrd="0" parTransId="{8BA5C7F3-A165-43F9-900F-21D631FD047E}" sibTransId="{5A5E43CC-1EB5-4CD8-9C53-B51CE9EDD192}"/>
    <dgm:cxn modelId="{EF9F3E83-6E79-4C51-8B90-641BEA5B3B07}" srcId="{B138994B-FB2C-4990-AF4E-361C9C4D77B9}" destId="{CBE278C4-98AE-4468-852D-CFDD1EFB5928}" srcOrd="0" destOrd="0" parTransId="{29D7F90D-DC63-4796-9C12-67E6CE72E3A9}" sibTransId="{DED62188-D7EB-459F-96FA-67E3D1AECEF0}"/>
    <dgm:cxn modelId="{44EA0F87-8B13-4C1E-9805-4561CF6B4748}" type="presOf" srcId="{59A7EEDF-EA66-4052-A403-0F4D9E5DFA75}" destId="{028B0958-E9D3-45B3-B82D-F1EE646A3A9A}" srcOrd="0" destOrd="0" presId="urn:microsoft.com/office/officeart/2005/8/layout/radial6"/>
    <dgm:cxn modelId="{1443A78D-3BB4-4D1B-A416-3FC9FD01F0C4}" srcId="{CBE278C4-98AE-4468-852D-CFDD1EFB5928}" destId="{1D523CB2-0E39-4BAB-A3A0-7026E4F5E028}" srcOrd="0" destOrd="0" parTransId="{651A59BB-5962-46E4-8D94-967DF044D3F2}" sibTransId="{DB2DD626-49E1-457C-8F00-DE4F47BE5C96}"/>
    <dgm:cxn modelId="{968B698E-0FFB-403C-B8A9-00233A2A1D1D}" type="presOf" srcId="{196F6A18-918B-4B41-84E3-00D2D4EE3988}" destId="{36FA2ED9-326C-42B4-AAB2-5CD3AE5EAFEB}" srcOrd="0" destOrd="0" presId="urn:microsoft.com/office/officeart/2005/8/layout/radial6"/>
    <dgm:cxn modelId="{162A208F-24F4-46A3-91AB-84FA2681CD04}" type="presOf" srcId="{1C0B0891-7176-4442-AD69-F658BB7B7BF6}" destId="{FFC0DCF0-EC1E-49F9-B549-29E7FA0F5293}" srcOrd="0" destOrd="0" presId="urn:microsoft.com/office/officeart/2005/8/layout/radial6"/>
    <dgm:cxn modelId="{40225094-BC60-4ECF-87C3-791FF54910CE}" type="presOf" srcId="{94EF6DB3-ED35-4517-963E-1D40B8A0FB4A}" destId="{5693BEA7-39F2-45ED-B9E4-18D1AB40474E}" srcOrd="0" destOrd="0" presId="urn:microsoft.com/office/officeart/2005/8/layout/radial6"/>
    <dgm:cxn modelId="{13211396-0961-4FFF-9EA7-A190E4C0EDC3}" srcId="{CBE278C4-98AE-4468-852D-CFDD1EFB5928}" destId="{9CB4E46B-5078-426B-BDE6-D4681F76732C}" srcOrd="3" destOrd="0" parTransId="{F0476CB6-A180-4E2D-AE51-85D2C499301C}" sibTransId="{3438BFBD-68AE-4863-84CF-AAC99EC68422}"/>
    <dgm:cxn modelId="{8DD0AF98-9F91-4218-89A4-39E6D9FB50C5}" srcId="{CBE278C4-98AE-4468-852D-CFDD1EFB5928}" destId="{AA031EAF-2718-4945-A8F0-03A8C6755E2A}" srcOrd="1" destOrd="0" parTransId="{31A5AF3C-E134-4DB6-91AD-C86EB1C42D17}" sibTransId="{B8F81985-97ED-4D41-80E7-D0FFFC5D4294}"/>
    <dgm:cxn modelId="{B4A54EAC-7595-40F6-8E9F-3E2FDF0BFA61}" type="presOf" srcId="{B138994B-FB2C-4990-AF4E-361C9C4D77B9}" destId="{C95C0D76-1590-4E08-99A2-C90976311BA6}" srcOrd="0" destOrd="0" presId="urn:microsoft.com/office/officeart/2005/8/layout/radial6"/>
    <dgm:cxn modelId="{DE21D0B2-5435-4D6F-A3CF-D341B9114AB9}" srcId="{CBE278C4-98AE-4468-852D-CFDD1EFB5928}" destId="{3CB04B0D-8C28-44CB-AB77-672300075D84}" srcOrd="11" destOrd="0" parTransId="{9140CD96-2D22-4DF5-B801-C668DDD1B907}" sibTransId="{3C80E89A-D2D4-43E2-8575-E80F3F4D69FC}"/>
    <dgm:cxn modelId="{42B0D9B6-D344-4DA9-B22C-3208A9CA3B0A}" type="presOf" srcId="{B8F81985-97ED-4D41-80E7-D0FFFC5D4294}" destId="{E498020F-6410-4DEA-8CFE-BA76525A8748}" srcOrd="0" destOrd="0" presId="urn:microsoft.com/office/officeart/2005/8/layout/radial6"/>
    <dgm:cxn modelId="{B30B7EBD-ED3C-4582-9600-F55BC7C03346}" type="presOf" srcId="{A60FD9D8-3FBD-4616-B606-392B6769E78B}" destId="{998562E7-4282-4E4E-A5DC-1D3D86D059F0}" srcOrd="0" destOrd="0" presId="urn:microsoft.com/office/officeart/2005/8/layout/radial6"/>
    <dgm:cxn modelId="{91ECBCC2-DAA7-42C5-9DF6-F9AE003B08A1}" type="presOf" srcId="{6D1CC6AF-E014-46C7-9E8D-DE92249B2168}" destId="{D2420A68-1D22-40B3-9AB5-2692A2DE695C}" srcOrd="0" destOrd="0" presId="urn:microsoft.com/office/officeart/2005/8/layout/radial6"/>
    <dgm:cxn modelId="{C99938C9-3111-4245-BA8F-F5AE2E9AA81A}" type="presOf" srcId="{3CB04B0D-8C28-44CB-AB77-672300075D84}" destId="{0F36D889-58A6-4C63-A5ED-382A4BB77FD7}" srcOrd="0" destOrd="0" presId="urn:microsoft.com/office/officeart/2005/8/layout/radial6"/>
    <dgm:cxn modelId="{E66994D9-BE5B-4190-9E5D-E3CF8D6D8A00}" type="presOf" srcId="{AF7E991B-541A-4250-B25E-EF99E462E25A}" destId="{85238C85-1FD3-4E56-90B8-C54058F9FD16}" srcOrd="0" destOrd="0" presId="urn:microsoft.com/office/officeart/2005/8/layout/radial6"/>
    <dgm:cxn modelId="{C3B2EBDB-DC7B-4CC4-A4F5-AB1E620EC129}" srcId="{CBE278C4-98AE-4468-852D-CFDD1EFB5928}" destId="{F008CF4C-C224-445C-8EBD-E1251D9561E3}" srcOrd="7" destOrd="0" parTransId="{76A531FA-3C82-4265-859B-AE41359EDEBF}" sibTransId="{E87FC980-5490-4EA1-B80C-2C48AF4693D1}"/>
    <dgm:cxn modelId="{A42409EC-64E1-4078-977F-441DF8769E43}" type="presOf" srcId="{9CB4E46B-5078-426B-BDE6-D4681F76732C}" destId="{1227D64B-0CD2-4922-A134-5059BA8290BC}" srcOrd="0" destOrd="0" presId="urn:microsoft.com/office/officeart/2005/8/layout/radial6"/>
    <dgm:cxn modelId="{35C371EC-65B6-4756-AB30-65150EA08329}" type="presOf" srcId="{F008CF4C-C224-445C-8EBD-E1251D9561E3}" destId="{4E74BC4E-B283-48EE-A6CA-8C3767F08D5C}" srcOrd="0" destOrd="0" presId="urn:microsoft.com/office/officeart/2005/8/layout/radial6"/>
    <dgm:cxn modelId="{0CC84BDC-F87D-4868-A104-FF6CFA866966}" type="presParOf" srcId="{C95C0D76-1590-4E08-99A2-C90976311BA6}" destId="{33DDBEF5-4AC5-4226-B173-C947FFD59D3C}" srcOrd="0" destOrd="0" presId="urn:microsoft.com/office/officeart/2005/8/layout/radial6"/>
    <dgm:cxn modelId="{49298B4B-7804-4B94-A6B1-F5656C009726}" type="presParOf" srcId="{C95C0D76-1590-4E08-99A2-C90976311BA6}" destId="{099512E7-E1AF-4B06-8B48-4B19D9B6C20F}" srcOrd="1" destOrd="0" presId="urn:microsoft.com/office/officeart/2005/8/layout/radial6"/>
    <dgm:cxn modelId="{292E27B7-049D-451E-88B7-03FB954CCC4C}" type="presParOf" srcId="{C95C0D76-1590-4E08-99A2-C90976311BA6}" destId="{49784AF4-06E3-42F3-BB29-87BE82C0F45C}" srcOrd="2" destOrd="0" presId="urn:microsoft.com/office/officeart/2005/8/layout/radial6"/>
    <dgm:cxn modelId="{94089622-0864-49A7-A3A6-8352000E64D9}" type="presParOf" srcId="{C95C0D76-1590-4E08-99A2-C90976311BA6}" destId="{625E95B7-1E48-4313-ADE7-BDE4E0383C12}" srcOrd="3" destOrd="0" presId="urn:microsoft.com/office/officeart/2005/8/layout/radial6"/>
    <dgm:cxn modelId="{2B8DEA0D-2266-4E27-B7B4-97EFAC1E5793}" type="presParOf" srcId="{C95C0D76-1590-4E08-99A2-C90976311BA6}" destId="{6C57D90B-8D5E-4449-A3C8-8894F0AC6611}" srcOrd="4" destOrd="0" presId="urn:microsoft.com/office/officeart/2005/8/layout/radial6"/>
    <dgm:cxn modelId="{ABCEF735-0798-4E12-AFBB-31A42E6361C7}" type="presParOf" srcId="{C95C0D76-1590-4E08-99A2-C90976311BA6}" destId="{0CD81C97-BF9C-4D7A-894A-37BD815E5269}" srcOrd="5" destOrd="0" presId="urn:microsoft.com/office/officeart/2005/8/layout/radial6"/>
    <dgm:cxn modelId="{BE074FA5-D596-4454-A1B4-DE3B5AD94E70}" type="presParOf" srcId="{C95C0D76-1590-4E08-99A2-C90976311BA6}" destId="{E498020F-6410-4DEA-8CFE-BA76525A8748}" srcOrd="6" destOrd="0" presId="urn:microsoft.com/office/officeart/2005/8/layout/radial6"/>
    <dgm:cxn modelId="{9DF27710-243E-4A7A-8FE7-C9F3ACB239AA}" type="presParOf" srcId="{C95C0D76-1590-4E08-99A2-C90976311BA6}" destId="{FFC0DCF0-EC1E-49F9-B549-29E7FA0F5293}" srcOrd="7" destOrd="0" presId="urn:microsoft.com/office/officeart/2005/8/layout/radial6"/>
    <dgm:cxn modelId="{B8EFB8FF-4193-4EB4-AF1D-5C6B16039E24}" type="presParOf" srcId="{C95C0D76-1590-4E08-99A2-C90976311BA6}" destId="{CDEF04A2-5EB8-492C-BEC5-096455F60866}" srcOrd="8" destOrd="0" presId="urn:microsoft.com/office/officeart/2005/8/layout/radial6"/>
    <dgm:cxn modelId="{E4AF154C-F7A1-4445-BF65-DD4308799DCC}" type="presParOf" srcId="{C95C0D76-1590-4E08-99A2-C90976311BA6}" destId="{5693BEA7-39F2-45ED-B9E4-18D1AB40474E}" srcOrd="9" destOrd="0" presId="urn:microsoft.com/office/officeart/2005/8/layout/radial6"/>
    <dgm:cxn modelId="{E06E34BC-93E1-4880-BA42-5AC53654D54D}" type="presParOf" srcId="{C95C0D76-1590-4E08-99A2-C90976311BA6}" destId="{1227D64B-0CD2-4922-A134-5059BA8290BC}" srcOrd="10" destOrd="0" presId="urn:microsoft.com/office/officeart/2005/8/layout/radial6"/>
    <dgm:cxn modelId="{42929298-1640-4732-9503-62FF74EA4667}" type="presParOf" srcId="{C95C0D76-1590-4E08-99A2-C90976311BA6}" destId="{57FEF28E-8D16-470F-B582-26AAE1DDC177}" srcOrd="11" destOrd="0" presId="urn:microsoft.com/office/officeart/2005/8/layout/radial6"/>
    <dgm:cxn modelId="{FB3E8E19-B76B-4749-996E-49054B127ED2}" type="presParOf" srcId="{C95C0D76-1590-4E08-99A2-C90976311BA6}" destId="{93283A57-3B04-44DE-84A2-06F6066CAF83}" srcOrd="12" destOrd="0" presId="urn:microsoft.com/office/officeart/2005/8/layout/radial6"/>
    <dgm:cxn modelId="{484DC603-BE2F-4946-92F4-F95AF5EE5969}" type="presParOf" srcId="{C95C0D76-1590-4E08-99A2-C90976311BA6}" destId="{7D878077-604E-45F8-8C35-5E775AD67AFE}" srcOrd="13" destOrd="0" presId="urn:microsoft.com/office/officeart/2005/8/layout/radial6"/>
    <dgm:cxn modelId="{81141991-3292-42FE-BA98-1C9F7C92BF55}" type="presParOf" srcId="{C95C0D76-1590-4E08-99A2-C90976311BA6}" destId="{9FC21041-4C80-4076-A545-3F42C0CD54E7}" srcOrd="14" destOrd="0" presId="urn:microsoft.com/office/officeart/2005/8/layout/radial6"/>
    <dgm:cxn modelId="{2F2D88C0-15BE-433D-8538-680776BBA067}" type="presParOf" srcId="{C95C0D76-1590-4E08-99A2-C90976311BA6}" destId="{028B0958-E9D3-45B3-B82D-F1EE646A3A9A}" srcOrd="15" destOrd="0" presId="urn:microsoft.com/office/officeart/2005/8/layout/radial6"/>
    <dgm:cxn modelId="{4DD39137-A806-4D86-8919-69C6D2F9FD85}" type="presParOf" srcId="{C95C0D76-1590-4E08-99A2-C90976311BA6}" destId="{0B444FB4-B501-45D9-B140-854F19E1EB8A}" srcOrd="16" destOrd="0" presId="urn:microsoft.com/office/officeart/2005/8/layout/radial6"/>
    <dgm:cxn modelId="{9487E8D4-2D9E-48A6-8562-075D56CA4AD5}" type="presParOf" srcId="{C95C0D76-1590-4E08-99A2-C90976311BA6}" destId="{4344F073-5776-41AD-AE37-56C55854CFA6}" srcOrd="17" destOrd="0" presId="urn:microsoft.com/office/officeart/2005/8/layout/radial6"/>
    <dgm:cxn modelId="{3E407567-F6BA-4928-AD62-5EB34F6BA845}" type="presParOf" srcId="{C95C0D76-1590-4E08-99A2-C90976311BA6}" destId="{3837FDAE-A209-41DD-838E-6183B4ECE134}" srcOrd="18" destOrd="0" presId="urn:microsoft.com/office/officeart/2005/8/layout/radial6"/>
    <dgm:cxn modelId="{CCE02DA4-3DCB-47CB-B6BD-D580A8A18FCD}" type="presParOf" srcId="{C95C0D76-1590-4E08-99A2-C90976311BA6}" destId="{66A8B51E-D96F-4310-8F96-6A8857B7360F}" srcOrd="19" destOrd="0" presId="urn:microsoft.com/office/officeart/2005/8/layout/radial6"/>
    <dgm:cxn modelId="{1EE7500A-AB76-4A10-B085-999F18D4F28F}" type="presParOf" srcId="{C95C0D76-1590-4E08-99A2-C90976311BA6}" destId="{4C52C8C9-C280-4FA4-9312-150FC88A432B}" srcOrd="20" destOrd="0" presId="urn:microsoft.com/office/officeart/2005/8/layout/radial6"/>
    <dgm:cxn modelId="{7DC5D03D-5ABD-45E4-BFFA-1E189F9BE17A}" type="presParOf" srcId="{C95C0D76-1590-4E08-99A2-C90976311BA6}" destId="{4EF6D874-2C73-4745-94E5-EBB61E9FEA31}" srcOrd="21" destOrd="0" presId="urn:microsoft.com/office/officeart/2005/8/layout/radial6"/>
    <dgm:cxn modelId="{208532CB-0718-4A0D-BE5B-0E7CD86DD7ED}" type="presParOf" srcId="{C95C0D76-1590-4E08-99A2-C90976311BA6}" destId="{4E74BC4E-B283-48EE-A6CA-8C3767F08D5C}" srcOrd="22" destOrd="0" presId="urn:microsoft.com/office/officeart/2005/8/layout/radial6"/>
    <dgm:cxn modelId="{E49B0F19-5B9B-407E-A46D-04DD4CD75E10}" type="presParOf" srcId="{C95C0D76-1590-4E08-99A2-C90976311BA6}" destId="{C0CA051A-E9C3-4782-AED8-31186D188BC4}" srcOrd="23" destOrd="0" presId="urn:microsoft.com/office/officeart/2005/8/layout/radial6"/>
    <dgm:cxn modelId="{084D5951-340D-425F-9089-3E7D3B4A7CA2}" type="presParOf" srcId="{C95C0D76-1590-4E08-99A2-C90976311BA6}" destId="{4769997A-C7CD-40E6-8815-9013DDFE338A}" srcOrd="24" destOrd="0" presId="urn:microsoft.com/office/officeart/2005/8/layout/radial6"/>
    <dgm:cxn modelId="{A71CE0BC-1A27-4071-9716-B3C463ED6B67}" type="presParOf" srcId="{C95C0D76-1590-4E08-99A2-C90976311BA6}" destId="{998562E7-4282-4E4E-A5DC-1D3D86D059F0}" srcOrd="25" destOrd="0" presId="urn:microsoft.com/office/officeart/2005/8/layout/radial6"/>
    <dgm:cxn modelId="{EF69C3E9-F7D7-4AA0-B7EB-64D7CDCAA4B5}" type="presParOf" srcId="{C95C0D76-1590-4E08-99A2-C90976311BA6}" destId="{3AACBAA8-FC8D-485B-84B1-A4A40CCF58C8}" srcOrd="26" destOrd="0" presId="urn:microsoft.com/office/officeart/2005/8/layout/radial6"/>
    <dgm:cxn modelId="{AA89559B-376B-4158-8CF4-F469B0CF425C}" type="presParOf" srcId="{C95C0D76-1590-4E08-99A2-C90976311BA6}" destId="{36FA2ED9-326C-42B4-AAB2-5CD3AE5EAFEB}" srcOrd="27" destOrd="0" presId="urn:microsoft.com/office/officeart/2005/8/layout/radial6"/>
    <dgm:cxn modelId="{E75596BF-1C5E-4B98-81BE-10DBFA1480B8}" type="presParOf" srcId="{C95C0D76-1590-4E08-99A2-C90976311BA6}" destId="{D2420A68-1D22-40B3-9AB5-2692A2DE695C}" srcOrd="28" destOrd="0" presId="urn:microsoft.com/office/officeart/2005/8/layout/radial6"/>
    <dgm:cxn modelId="{2CDBFE36-D456-4D3D-882A-64E2FBA3825E}" type="presParOf" srcId="{C95C0D76-1590-4E08-99A2-C90976311BA6}" destId="{510E1F82-813B-4E3B-BC24-048FC03F706E}" srcOrd="29" destOrd="0" presId="urn:microsoft.com/office/officeart/2005/8/layout/radial6"/>
    <dgm:cxn modelId="{E15A1AD6-331C-4A16-895D-E926C68CC9D4}" type="presParOf" srcId="{C95C0D76-1590-4E08-99A2-C90976311BA6}" destId="{85F74A45-E1DF-4EEE-A2F7-4FFCE5EC506C}" srcOrd="30" destOrd="0" presId="urn:microsoft.com/office/officeart/2005/8/layout/radial6"/>
    <dgm:cxn modelId="{63E88FE7-CF4D-4821-BAB7-7B0453A3088E}" type="presParOf" srcId="{C95C0D76-1590-4E08-99A2-C90976311BA6}" destId="{F00AD281-63D6-447A-950B-EE4F6D8CA41F}" srcOrd="31" destOrd="0" presId="urn:microsoft.com/office/officeart/2005/8/layout/radial6"/>
    <dgm:cxn modelId="{E7C07939-7D13-4C77-9F07-38E437BCCDD9}" type="presParOf" srcId="{C95C0D76-1590-4E08-99A2-C90976311BA6}" destId="{F6230585-05A1-4C3A-9199-54A7B8662CCC}" srcOrd="32" destOrd="0" presId="urn:microsoft.com/office/officeart/2005/8/layout/radial6"/>
    <dgm:cxn modelId="{3BD6FFC0-D5A4-4706-A05A-FF73387B33C5}" type="presParOf" srcId="{C95C0D76-1590-4E08-99A2-C90976311BA6}" destId="{85238C85-1FD3-4E56-90B8-C54058F9FD16}" srcOrd="33" destOrd="0" presId="urn:microsoft.com/office/officeart/2005/8/layout/radial6"/>
    <dgm:cxn modelId="{E716CE07-98D2-4CF0-BC8F-B6C674BCAA36}" type="presParOf" srcId="{C95C0D76-1590-4E08-99A2-C90976311BA6}" destId="{0F36D889-58A6-4C63-A5ED-382A4BB77FD7}" srcOrd="34" destOrd="0" presId="urn:microsoft.com/office/officeart/2005/8/layout/radial6"/>
    <dgm:cxn modelId="{7BD925A8-B405-410E-B88D-A0AA91D6AA88}" type="presParOf" srcId="{C95C0D76-1590-4E08-99A2-C90976311BA6}" destId="{6D999B06-B48C-4225-9A55-11E608254745}" srcOrd="35" destOrd="0" presId="urn:microsoft.com/office/officeart/2005/8/layout/radial6"/>
    <dgm:cxn modelId="{5FA03D1A-06F5-47D1-AFF9-B6400DE1C642}" type="presParOf" srcId="{C95C0D76-1590-4E08-99A2-C90976311BA6}" destId="{3A19D40F-0E2A-48C0-9CCD-8233DCEAA55F}" srcOrd="36"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99D5D3-6F18-4543-84B3-78EC66E07A0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AE317F3-2D99-4874-B02A-2A7349FB3B16}">
      <dgm:prSet/>
      <dgm:spPr/>
      <dgm:t>
        <a:bodyPr/>
        <a:lstStyle/>
        <a:p>
          <a:pPr>
            <a:lnSpc>
              <a:spcPct val="100000"/>
            </a:lnSpc>
          </a:pPr>
          <a:r>
            <a:rPr lang="en-US" b="0" i="0"/>
            <a:t>If your care team member’s hourly rate is $50/hr, and they work 20 hours per week, that’s $1000/week.</a:t>
          </a:r>
          <a:endParaRPr lang="en-US"/>
        </a:p>
      </dgm:t>
    </dgm:pt>
    <dgm:pt modelId="{ED5F7CBD-9504-4087-A296-E4E12656BB45}" type="parTrans" cxnId="{39BE9517-357F-4E5A-B177-5F838BBBC485}">
      <dgm:prSet/>
      <dgm:spPr/>
      <dgm:t>
        <a:bodyPr/>
        <a:lstStyle/>
        <a:p>
          <a:endParaRPr lang="en-US"/>
        </a:p>
      </dgm:t>
    </dgm:pt>
    <dgm:pt modelId="{ABF51282-110E-4E7F-9775-0AFAE3F09731}" type="sibTrans" cxnId="{39BE9517-357F-4E5A-B177-5F838BBBC485}">
      <dgm:prSet/>
      <dgm:spPr/>
      <dgm:t>
        <a:bodyPr/>
        <a:lstStyle/>
        <a:p>
          <a:endParaRPr lang="en-US"/>
        </a:p>
      </dgm:t>
    </dgm:pt>
    <dgm:pt modelId="{4D5E665E-A0B0-4209-B7C6-639712D5D5E8}">
      <dgm:prSet/>
      <dgm:spPr/>
      <dgm:t>
        <a:bodyPr/>
        <a:lstStyle/>
        <a:p>
          <a:pPr>
            <a:lnSpc>
              <a:spcPct val="100000"/>
            </a:lnSpc>
          </a:pPr>
          <a:r>
            <a:rPr lang="en-US" b="0" i="0" dirty="0"/>
            <a:t>That means your care team member would need to have 10 commercial encounters per week to break even.  </a:t>
          </a:r>
          <a:endParaRPr lang="en-US" dirty="0"/>
        </a:p>
      </dgm:t>
    </dgm:pt>
    <dgm:pt modelId="{FD4EAB6B-6FD4-4DA2-8748-7860B8FB04F0}" type="parTrans" cxnId="{EF6F9510-C835-47EF-8C87-276C8B8344BB}">
      <dgm:prSet/>
      <dgm:spPr/>
      <dgm:t>
        <a:bodyPr/>
        <a:lstStyle/>
        <a:p>
          <a:endParaRPr lang="en-US"/>
        </a:p>
      </dgm:t>
    </dgm:pt>
    <dgm:pt modelId="{78077111-93B1-4D12-82EF-D6C7751D9926}" type="sibTrans" cxnId="{EF6F9510-C835-47EF-8C87-276C8B8344BB}">
      <dgm:prSet/>
      <dgm:spPr/>
      <dgm:t>
        <a:bodyPr/>
        <a:lstStyle/>
        <a:p>
          <a:endParaRPr lang="en-US"/>
        </a:p>
      </dgm:t>
    </dgm:pt>
    <dgm:pt modelId="{6EF69C18-7CF8-4D91-9F50-6705E3EED79F}">
      <dgm:prSet/>
      <dgm:spPr/>
      <dgm:t>
        <a:bodyPr/>
        <a:lstStyle/>
        <a:p>
          <a:pPr>
            <a:lnSpc>
              <a:spcPct val="100000"/>
            </a:lnSpc>
          </a:pPr>
          <a:r>
            <a:rPr lang="en-US" b="0" i="0" dirty="0"/>
            <a:t>Note that the minimum recommendation is 4 encounters per half day.</a:t>
          </a:r>
          <a:endParaRPr lang="en-US" dirty="0"/>
        </a:p>
      </dgm:t>
    </dgm:pt>
    <dgm:pt modelId="{84BE3321-3CD2-4BE8-B947-633BACC22C29}" type="parTrans" cxnId="{74F159F1-4B9E-4FF2-BCB3-B2BC0AF1E9D8}">
      <dgm:prSet/>
      <dgm:spPr/>
      <dgm:t>
        <a:bodyPr/>
        <a:lstStyle/>
        <a:p>
          <a:endParaRPr lang="en-US"/>
        </a:p>
      </dgm:t>
    </dgm:pt>
    <dgm:pt modelId="{A0A4BC5F-6D65-44DE-94A4-A0AFA6006CC7}" type="sibTrans" cxnId="{74F159F1-4B9E-4FF2-BCB3-B2BC0AF1E9D8}">
      <dgm:prSet/>
      <dgm:spPr/>
      <dgm:t>
        <a:bodyPr/>
        <a:lstStyle/>
        <a:p>
          <a:endParaRPr lang="en-US"/>
        </a:p>
      </dgm:t>
    </dgm:pt>
    <dgm:pt modelId="{7565B103-BC01-4A28-957A-5299BB789644}" type="pres">
      <dgm:prSet presAssocID="{C299D5D3-6F18-4543-84B3-78EC66E07A00}" presName="root" presStyleCnt="0">
        <dgm:presLayoutVars>
          <dgm:dir/>
          <dgm:resizeHandles val="exact"/>
        </dgm:presLayoutVars>
      </dgm:prSet>
      <dgm:spPr/>
    </dgm:pt>
    <dgm:pt modelId="{B163D4AE-7447-4ECA-881E-25BD656AC27A}" type="pres">
      <dgm:prSet presAssocID="{6AE317F3-2D99-4874-B02A-2A7349FB3B16}" presName="compNode" presStyleCnt="0"/>
      <dgm:spPr/>
    </dgm:pt>
    <dgm:pt modelId="{1D409DCA-CCE0-46A6-A1A3-BF4C74499F5A}" type="pres">
      <dgm:prSet presAssocID="{6AE317F3-2D99-4874-B02A-2A7349FB3B16}" presName="bgRect" presStyleLbl="bgShp" presStyleIdx="0" presStyleCnt="3"/>
      <dgm:spPr/>
    </dgm:pt>
    <dgm:pt modelId="{77E634AE-E70A-4463-BAA1-8D785A728209}" type="pres">
      <dgm:prSet presAssocID="{6AE317F3-2D99-4874-B02A-2A7349FB3B1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7070346D-1172-4324-A104-2D4A834C69DD}" type="pres">
      <dgm:prSet presAssocID="{6AE317F3-2D99-4874-B02A-2A7349FB3B16}" presName="spaceRect" presStyleCnt="0"/>
      <dgm:spPr/>
    </dgm:pt>
    <dgm:pt modelId="{040E5A22-EDB6-48F5-8899-8B33B4A99701}" type="pres">
      <dgm:prSet presAssocID="{6AE317F3-2D99-4874-B02A-2A7349FB3B16}" presName="parTx" presStyleLbl="revTx" presStyleIdx="0" presStyleCnt="3">
        <dgm:presLayoutVars>
          <dgm:chMax val="0"/>
          <dgm:chPref val="0"/>
        </dgm:presLayoutVars>
      </dgm:prSet>
      <dgm:spPr/>
    </dgm:pt>
    <dgm:pt modelId="{4351CE84-477F-4A5C-99D2-D7AD19B4CF54}" type="pres">
      <dgm:prSet presAssocID="{ABF51282-110E-4E7F-9775-0AFAE3F09731}" presName="sibTrans" presStyleCnt="0"/>
      <dgm:spPr/>
    </dgm:pt>
    <dgm:pt modelId="{AD27DCB7-F6A4-4EF8-852C-4116F4A5958E}" type="pres">
      <dgm:prSet presAssocID="{4D5E665E-A0B0-4209-B7C6-639712D5D5E8}" presName="compNode" presStyleCnt="0"/>
      <dgm:spPr/>
    </dgm:pt>
    <dgm:pt modelId="{CD15CAC9-0C21-4691-A55C-E24040AA2BA1}" type="pres">
      <dgm:prSet presAssocID="{4D5E665E-A0B0-4209-B7C6-639712D5D5E8}" presName="bgRect" presStyleLbl="bgShp" presStyleIdx="1" presStyleCnt="3"/>
      <dgm:spPr/>
    </dgm:pt>
    <dgm:pt modelId="{69BA8563-6D86-42F8-92DB-A70E68F680C6}" type="pres">
      <dgm:prSet presAssocID="{4D5E665E-A0B0-4209-B7C6-639712D5D5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of People"/>
        </a:ext>
      </dgm:extLst>
    </dgm:pt>
    <dgm:pt modelId="{50A286F4-BB81-4E68-9629-5BF1CD9037D8}" type="pres">
      <dgm:prSet presAssocID="{4D5E665E-A0B0-4209-B7C6-639712D5D5E8}" presName="spaceRect" presStyleCnt="0"/>
      <dgm:spPr/>
    </dgm:pt>
    <dgm:pt modelId="{ABDE3ECC-6C95-47D8-AC73-411DCD8479E7}" type="pres">
      <dgm:prSet presAssocID="{4D5E665E-A0B0-4209-B7C6-639712D5D5E8}" presName="parTx" presStyleLbl="revTx" presStyleIdx="1" presStyleCnt="3">
        <dgm:presLayoutVars>
          <dgm:chMax val="0"/>
          <dgm:chPref val="0"/>
        </dgm:presLayoutVars>
      </dgm:prSet>
      <dgm:spPr/>
    </dgm:pt>
    <dgm:pt modelId="{56860FB2-B086-43F2-B7BB-599B840590DF}" type="pres">
      <dgm:prSet presAssocID="{78077111-93B1-4D12-82EF-D6C7751D9926}" presName="sibTrans" presStyleCnt="0"/>
      <dgm:spPr/>
    </dgm:pt>
    <dgm:pt modelId="{91A507BA-EA5D-448B-8CBC-27F0538C452C}" type="pres">
      <dgm:prSet presAssocID="{6EF69C18-7CF8-4D91-9F50-6705E3EED79F}" presName="compNode" presStyleCnt="0"/>
      <dgm:spPr/>
    </dgm:pt>
    <dgm:pt modelId="{E651411F-0EB9-471E-9F30-DD1068B0EBF4}" type="pres">
      <dgm:prSet presAssocID="{6EF69C18-7CF8-4D91-9F50-6705E3EED79F}" presName="bgRect" presStyleLbl="bgShp" presStyleIdx="2" presStyleCnt="3"/>
      <dgm:spPr/>
    </dgm:pt>
    <dgm:pt modelId="{2F0A711B-B3D7-447E-8E03-8C623CA65176}" type="pres">
      <dgm:prSet presAssocID="{6EF69C18-7CF8-4D91-9F50-6705E3EED79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Quotation Mark"/>
        </a:ext>
      </dgm:extLst>
    </dgm:pt>
    <dgm:pt modelId="{A08610C3-F578-445E-A835-9182B355DC95}" type="pres">
      <dgm:prSet presAssocID="{6EF69C18-7CF8-4D91-9F50-6705E3EED79F}" presName="spaceRect" presStyleCnt="0"/>
      <dgm:spPr/>
    </dgm:pt>
    <dgm:pt modelId="{7D6BD343-9A23-4A85-B147-6B1330EF0775}" type="pres">
      <dgm:prSet presAssocID="{6EF69C18-7CF8-4D91-9F50-6705E3EED79F}" presName="parTx" presStyleLbl="revTx" presStyleIdx="2" presStyleCnt="3">
        <dgm:presLayoutVars>
          <dgm:chMax val="0"/>
          <dgm:chPref val="0"/>
        </dgm:presLayoutVars>
      </dgm:prSet>
      <dgm:spPr/>
    </dgm:pt>
  </dgm:ptLst>
  <dgm:cxnLst>
    <dgm:cxn modelId="{EF6F9510-C835-47EF-8C87-276C8B8344BB}" srcId="{C299D5D3-6F18-4543-84B3-78EC66E07A00}" destId="{4D5E665E-A0B0-4209-B7C6-639712D5D5E8}" srcOrd="1" destOrd="0" parTransId="{FD4EAB6B-6FD4-4DA2-8748-7860B8FB04F0}" sibTransId="{78077111-93B1-4D12-82EF-D6C7751D9926}"/>
    <dgm:cxn modelId="{B34F3215-D3CA-4058-87EF-D6FEA441075E}" type="presOf" srcId="{C299D5D3-6F18-4543-84B3-78EC66E07A00}" destId="{7565B103-BC01-4A28-957A-5299BB789644}" srcOrd="0" destOrd="0" presId="urn:microsoft.com/office/officeart/2018/2/layout/IconVerticalSolidList"/>
    <dgm:cxn modelId="{39BE9517-357F-4E5A-B177-5F838BBBC485}" srcId="{C299D5D3-6F18-4543-84B3-78EC66E07A00}" destId="{6AE317F3-2D99-4874-B02A-2A7349FB3B16}" srcOrd="0" destOrd="0" parTransId="{ED5F7CBD-9504-4087-A296-E4E12656BB45}" sibTransId="{ABF51282-110E-4E7F-9775-0AFAE3F09731}"/>
    <dgm:cxn modelId="{76C0562E-DAEB-4459-B77E-D5A0099CF939}" type="presOf" srcId="{4D5E665E-A0B0-4209-B7C6-639712D5D5E8}" destId="{ABDE3ECC-6C95-47D8-AC73-411DCD8479E7}" srcOrd="0" destOrd="0" presId="urn:microsoft.com/office/officeart/2018/2/layout/IconVerticalSolidList"/>
    <dgm:cxn modelId="{A02E2964-2174-43BC-B174-CC8AA1F20069}" type="presOf" srcId="{6AE317F3-2D99-4874-B02A-2A7349FB3B16}" destId="{040E5A22-EDB6-48F5-8899-8B33B4A99701}" srcOrd="0" destOrd="0" presId="urn:microsoft.com/office/officeart/2018/2/layout/IconVerticalSolidList"/>
    <dgm:cxn modelId="{43F3B849-BCB9-49A3-A674-64E06ACEF1CF}" type="presOf" srcId="{6EF69C18-7CF8-4D91-9F50-6705E3EED79F}" destId="{7D6BD343-9A23-4A85-B147-6B1330EF0775}" srcOrd="0" destOrd="0" presId="urn:microsoft.com/office/officeart/2018/2/layout/IconVerticalSolidList"/>
    <dgm:cxn modelId="{74F159F1-4B9E-4FF2-BCB3-B2BC0AF1E9D8}" srcId="{C299D5D3-6F18-4543-84B3-78EC66E07A00}" destId="{6EF69C18-7CF8-4D91-9F50-6705E3EED79F}" srcOrd="2" destOrd="0" parTransId="{84BE3321-3CD2-4BE8-B947-633BACC22C29}" sibTransId="{A0A4BC5F-6D65-44DE-94A4-A0AFA6006CC7}"/>
    <dgm:cxn modelId="{99B40824-64B2-473D-AEF6-CCB44C5F891B}" type="presParOf" srcId="{7565B103-BC01-4A28-957A-5299BB789644}" destId="{B163D4AE-7447-4ECA-881E-25BD656AC27A}" srcOrd="0" destOrd="0" presId="urn:microsoft.com/office/officeart/2018/2/layout/IconVerticalSolidList"/>
    <dgm:cxn modelId="{B6FC80E9-E59B-4990-A8E1-FE3E4E819569}" type="presParOf" srcId="{B163D4AE-7447-4ECA-881E-25BD656AC27A}" destId="{1D409DCA-CCE0-46A6-A1A3-BF4C74499F5A}" srcOrd="0" destOrd="0" presId="urn:microsoft.com/office/officeart/2018/2/layout/IconVerticalSolidList"/>
    <dgm:cxn modelId="{6E64B00B-BBFD-4B52-A35E-181089A14632}" type="presParOf" srcId="{B163D4AE-7447-4ECA-881E-25BD656AC27A}" destId="{77E634AE-E70A-4463-BAA1-8D785A728209}" srcOrd="1" destOrd="0" presId="urn:microsoft.com/office/officeart/2018/2/layout/IconVerticalSolidList"/>
    <dgm:cxn modelId="{33E21276-EBDF-40DF-B484-C38C591342C9}" type="presParOf" srcId="{B163D4AE-7447-4ECA-881E-25BD656AC27A}" destId="{7070346D-1172-4324-A104-2D4A834C69DD}" srcOrd="2" destOrd="0" presId="urn:microsoft.com/office/officeart/2018/2/layout/IconVerticalSolidList"/>
    <dgm:cxn modelId="{8E442A4C-965E-4A33-813C-1176BB6FABC9}" type="presParOf" srcId="{B163D4AE-7447-4ECA-881E-25BD656AC27A}" destId="{040E5A22-EDB6-48F5-8899-8B33B4A99701}" srcOrd="3" destOrd="0" presId="urn:microsoft.com/office/officeart/2018/2/layout/IconVerticalSolidList"/>
    <dgm:cxn modelId="{4AC5EEE5-E3A2-468F-B0C4-C12CC0207DBE}" type="presParOf" srcId="{7565B103-BC01-4A28-957A-5299BB789644}" destId="{4351CE84-477F-4A5C-99D2-D7AD19B4CF54}" srcOrd="1" destOrd="0" presId="urn:microsoft.com/office/officeart/2018/2/layout/IconVerticalSolidList"/>
    <dgm:cxn modelId="{2D5F5DEF-2796-4903-AA59-A11FEC1ECE22}" type="presParOf" srcId="{7565B103-BC01-4A28-957A-5299BB789644}" destId="{AD27DCB7-F6A4-4EF8-852C-4116F4A5958E}" srcOrd="2" destOrd="0" presId="urn:microsoft.com/office/officeart/2018/2/layout/IconVerticalSolidList"/>
    <dgm:cxn modelId="{8CF20ACB-B901-48E9-A733-6AACAE15DE6A}" type="presParOf" srcId="{AD27DCB7-F6A4-4EF8-852C-4116F4A5958E}" destId="{CD15CAC9-0C21-4691-A55C-E24040AA2BA1}" srcOrd="0" destOrd="0" presId="urn:microsoft.com/office/officeart/2018/2/layout/IconVerticalSolidList"/>
    <dgm:cxn modelId="{5C394F98-A8C6-4690-91E9-034680FE41A0}" type="presParOf" srcId="{AD27DCB7-F6A4-4EF8-852C-4116F4A5958E}" destId="{69BA8563-6D86-42F8-92DB-A70E68F680C6}" srcOrd="1" destOrd="0" presId="urn:microsoft.com/office/officeart/2018/2/layout/IconVerticalSolidList"/>
    <dgm:cxn modelId="{020C2850-7A78-460D-ABD8-493C85F4D0F2}" type="presParOf" srcId="{AD27DCB7-F6A4-4EF8-852C-4116F4A5958E}" destId="{50A286F4-BB81-4E68-9629-5BF1CD9037D8}" srcOrd="2" destOrd="0" presId="urn:microsoft.com/office/officeart/2018/2/layout/IconVerticalSolidList"/>
    <dgm:cxn modelId="{88BBCFA5-F046-4CB8-A97D-5E2DAA194BF0}" type="presParOf" srcId="{AD27DCB7-F6A4-4EF8-852C-4116F4A5958E}" destId="{ABDE3ECC-6C95-47D8-AC73-411DCD8479E7}" srcOrd="3" destOrd="0" presId="urn:microsoft.com/office/officeart/2018/2/layout/IconVerticalSolidList"/>
    <dgm:cxn modelId="{87DD1D07-3AEF-466B-932F-9B7980AAD862}" type="presParOf" srcId="{7565B103-BC01-4A28-957A-5299BB789644}" destId="{56860FB2-B086-43F2-B7BB-599B840590DF}" srcOrd="3" destOrd="0" presId="urn:microsoft.com/office/officeart/2018/2/layout/IconVerticalSolidList"/>
    <dgm:cxn modelId="{5C2C4F23-7DC0-4695-8571-DCD50B4A727D}" type="presParOf" srcId="{7565B103-BC01-4A28-957A-5299BB789644}" destId="{91A507BA-EA5D-448B-8CBC-27F0538C452C}" srcOrd="4" destOrd="0" presId="urn:microsoft.com/office/officeart/2018/2/layout/IconVerticalSolidList"/>
    <dgm:cxn modelId="{3FC4B0F6-2D13-48AE-BAFE-584367194425}" type="presParOf" srcId="{91A507BA-EA5D-448B-8CBC-27F0538C452C}" destId="{E651411F-0EB9-471E-9F30-DD1068B0EBF4}" srcOrd="0" destOrd="0" presId="urn:microsoft.com/office/officeart/2018/2/layout/IconVerticalSolidList"/>
    <dgm:cxn modelId="{8A93A3AD-1C47-457D-AB67-7C40FCC531B6}" type="presParOf" srcId="{91A507BA-EA5D-448B-8CBC-27F0538C452C}" destId="{2F0A711B-B3D7-447E-8E03-8C623CA65176}" srcOrd="1" destOrd="0" presId="urn:microsoft.com/office/officeart/2018/2/layout/IconVerticalSolidList"/>
    <dgm:cxn modelId="{A28F98C8-7B27-46DE-A2DC-489836C556F2}" type="presParOf" srcId="{91A507BA-EA5D-448B-8CBC-27F0538C452C}" destId="{A08610C3-F578-445E-A835-9182B355DC95}" srcOrd="2" destOrd="0" presId="urn:microsoft.com/office/officeart/2018/2/layout/IconVerticalSolidList"/>
    <dgm:cxn modelId="{504070EB-6A62-4A4C-8CE1-A3AA9D611553}" type="presParOf" srcId="{91A507BA-EA5D-448B-8CBC-27F0538C452C}" destId="{7D6BD343-9A23-4A85-B147-6B1330EF07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9D40F-0E2A-48C0-9CCD-8233DCEAA55F}">
      <dsp:nvSpPr>
        <dsp:cNvPr id="0" name=""/>
        <dsp:cNvSpPr/>
      </dsp:nvSpPr>
      <dsp:spPr>
        <a:xfrm>
          <a:off x="1737290" y="233816"/>
          <a:ext cx="3126244" cy="3126244"/>
        </a:xfrm>
        <a:prstGeom prst="blockArc">
          <a:avLst>
            <a:gd name="adj1" fmla="val 14400000"/>
            <a:gd name="adj2" fmla="val 162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238C85-1FD3-4E56-90B8-C54058F9FD16}">
      <dsp:nvSpPr>
        <dsp:cNvPr id="0" name=""/>
        <dsp:cNvSpPr/>
      </dsp:nvSpPr>
      <dsp:spPr>
        <a:xfrm>
          <a:off x="1737290" y="233816"/>
          <a:ext cx="3126244" cy="3126244"/>
        </a:xfrm>
        <a:prstGeom prst="blockArc">
          <a:avLst>
            <a:gd name="adj1" fmla="val 12600000"/>
            <a:gd name="adj2" fmla="val 144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F74A45-E1DF-4EEE-A2F7-4FFCE5EC506C}">
      <dsp:nvSpPr>
        <dsp:cNvPr id="0" name=""/>
        <dsp:cNvSpPr/>
      </dsp:nvSpPr>
      <dsp:spPr>
        <a:xfrm>
          <a:off x="1737290" y="233816"/>
          <a:ext cx="3126244" cy="3126244"/>
        </a:xfrm>
        <a:prstGeom prst="blockArc">
          <a:avLst>
            <a:gd name="adj1" fmla="val 10800000"/>
            <a:gd name="adj2" fmla="val 126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FA2ED9-326C-42B4-AAB2-5CD3AE5EAFEB}">
      <dsp:nvSpPr>
        <dsp:cNvPr id="0" name=""/>
        <dsp:cNvSpPr/>
      </dsp:nvSpPr>
      <dsp:spPr>
        <a:xfrm>
          <a:off x="1736087" y="294778"/>
          <a:ext cx="3126244" cy="3126244"/>
        </a:xfrm>
        <a:prstGeom prst="blockArc">
          <a:avLst>
            <a:gd name="adj1" fmla="val 9475228"/>
            <a:gd name="adj2" fmla="val 10935673"/>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69997A-C7CD-40E6-8815-9013DDFE338A}">
      <dsp:nvSpPr>
        <dsp:cNvPr id="0" name=""/>
        <dsp:cNvSpPr/>
      </dsp:nvSpPr>
      <dsp:spPr>
        <a:xfrm>
          <a:off x="1687332" y="186691"/>
          <a:ext cx="3126244" cy="3126244"/>
        </a:xfrm>
        <a:prstGeom prst="blockArc">
          <a:avLst>
            <a:gd name="adj1" fmla="val 7077686"/>
            <a:gd name="adj2" fmla="val 9211343"/>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F6D874-2C73-4745-94E5-EBB61E9FEA31}">
      <dsp:nvSpPr>
        <dsp:cNvPr id="0" name=""/>
        <dsp:cNvSpPr/>
      </dsp:nvSpPr>
      <dsp:spPr>
        <a:xfrm>
          <a:off x="1770451" y="234172"/>
          <a:ext cx="3126244" cy="3126244"/>
        </a:xfrm>
        <a:prstGeom prst="blockArc">
          <a:avLst>
            <a:gd name="adj1" fmla="val 5473788"/>
            <a:gd name="adj2" fmla="val 7290702"/>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37FDAE-A209-41DD-838E-6183B4ECE134}">
      <dsp:nvSpPr>
        <dsp:cNvPr id="0" name=""/>
        <dsp:cNvSpPr/>
      </dsp:nvSpPr>
      <dsp:spPr>
        <a:xfrm>
          <a:off x="1778619" y="252542"/>
          <a:ext cx="3126244" cy="3126244"/>
        </a:xfrm>
        <a:prstGeom prst="blockArc">
          <a:avLst>
            <a:gd name="adj1" fmla="val 3600000"/>
            <a:gd name="adj2" fmla="val 54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8B0958-E9D3-45B3-B82D-F1EE646A3A9A}">
      <dsp:nvSpPr>
        <dsp:cNvPr id="0" name=""/>
        <dsp:cNvSpPr/>
      </dsp:nvSpPr>
      <dsp:spPr>
        <a:xfrm>
          <a:off x="1737290" y="233816"/>
          <a:ext cx="3126244" cy="3126244"/>
        </a:xfrm>
        <a:prstGeom prst="blockArc">
          <a:avLst>
            <a:gd name="adj1" fmla="val 1800000"/>
            <a:gd name="adj2" fmla="val 36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283A57-3B04-44DE-84A2-06F6066CAF83}">
      <dsp:nvSpPr>
        <dsp:cNvPr id="0" name=""/>
        <dsp:cNvSpPr/>
      </dsp:nvSpPr>
      <dsp:spPr>
        <a:xfrm>
          <a:off x="1719214" y="266006"/>
          <a:ext cx="3126244" cy="3126244"/>
        </a:xfrm>
        <a:prstGeom prst="blockArc">
          <a:avLst>
            <a:gd name="adj1" fmla="val 21511149"/>
            <a:gd name="adj2" fmla="val 1717858"/>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93BEA7-39F2-45ED-B9E4-18D1AB40474E}">
      <dsp:nvSpPr>
        <dsp:cNvPr id="0" name=""/>
        <dsp:cNvSpPr/>
      </dsp:nvSpPr>
      <dsp:spPr>
        <a:xfrm>
          <a:off x="1666130" y="68124"/>
          <a:ext cx="3126244" cy="3126244"/>
        </a:xfrm>
        <a:prstGeom prst="blockArc">
          <a:avLst>
            <a:gd name="adj1" fmla="val 19883598"/>
            <a:gd name="adj2" fmla="val 55681"/>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98020F-6410-4DEA-8CFE-BA76525A8748}">
      <dsp:nvSpPr>
        <dsp:cNvPr id="0" name=""/>
        <dsp:cNvSpPr/>
      </dsp:nvSpPr>
      <dsp:spPr>
        <a:xfrm>
          <a:off x="1737290" y="233816"/>
          <a:ext cx="3126244" cy="3126244"/>
        </a:xfrm>
        <a:prstGeom prst="blockArc">
          <a:avLst>
            <a:gd name="adj1" fmla="val 18000000"/>
            <a:gd name="adj2" fmla="val 198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5E95B7-1E48-4313-ADE7-BDE4E0383C12}">
      <dsp:nvSpPr>
        <dsp:cNvPr id="0" name=""/>
        <dsp:cNvSpPr/>
      </dsp:nvSpPr>
      <dsp:spPr>
        <a:xfrm>
          <a:off x="1737290" y="233816"/>
          <a:ext cx="3126244" cy="3126244"/>
        </a:xfrm>
        <a:prstGeom prst="blockArc">
          <a:avLst>
            <a:gd name="adj1" fmla="val 16200000"/>
            <a:gd name="adj2" fmla="val 180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DDBEF5-4AC5-4226-B173-C947FFD59D3C}">
      <dsp:nvSpPr>
        <dsp:cNvPr id="0" name=""/>
        <dsp:cNvSpPr/>
      </dsp:nvSpPr>
      <dsp:spPr>
        <a:xfrm>
          <a:off x="2475476" y="1042309"/>
          <a:ext cx="1649872" cy="15092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dirty="0">
            <a:noFill/>
          </a:endParaRPr>
        </a:p>
      </dsp:txBody>
      <dsp:txXfrm>
        <a:off x="2717094" y="1263335"/>
        <a:ext cx="1166636" cy="1067206"/>
      </dsp:txXfrm>
    </dsp:sp>
    <dsp:sp modelId="{099512E7-E1AF-4B06-8B48-4B19D9B6C20F}">
      <dsp:nvSpPr>
        <dsp:cNvPr id="0" name=""/>
        <dsp:cNvSpPr/>
      </dsp:nvSpPr>
      <dsp:spPr>
        <a:xfrm>
          <a:off x="3049980" y="1415"/>
          <a:ext cx="500863" cy="500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noFill/>
          </a:endParaRPr>
        </a:p>
      </dsp:txBody>
      <dsp:txXfrm>
        <a:off x="3123330" y="74765"/>
        <a:ext cx="354163" cy="354163"/>
      </dsp:txXfrm>
    </dsp:sp>
    <dsp:sp modelId="{6C57D90B-8D5E-4449-A3C8-8894F0AC6611}">
      <dsp:nvSpPr>
        <dsp:cNvPr id="0" name=""/>
        <dsp:cNvSpPr/>
      </dsp:nvSpPr>
      <dsp:spPr>
        <a:xfrm>
          <a:off x="3893100" y="283119"/>
          <a:ext cx="359715" cy="3514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noFill/>
          </a:endParaRPr>
        </a:p>
      </dsp:txBody>
      <dsp:txXfrm>
        <a:off x="3945779" y="334589"/>
        <a:ext cx="254357" cy="248520"/>
      </dsp:txXfrm>
    </dsp:sp>
    <dsp:sp modelId="{FFC0DCF0-EC1E-49F9-B549-29E7FA0F5293}">
      <dsp:nvSpPr>
        <dsp:cNvPr id="0" name=""/>
        <dsp:cNvSpPr/>
      </dsp:nvSpPr>
      <dsp:spPr>
        <a:xfrm>
          <a:off x="4451227" y="823651"/>
          <a:ext cx="374545" cy="4014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noFill/>
          </a:endParaRPr>
        </a:p>
      </dsp:txBody>
      <dsp:txXfrm>
        <a:off x="4506078" y="882447"/>
        <a:ext cx="264843" cy="283890"/>
      </dsp:txXfrm>
    </dsp:sp>
    <dsp:sp modelId="{1227D64B-0CD2-4922-A134-5059BA8290BC}">
      <dsp:nvSpPr>
        <dsp:cNvPr id="0" name=""/>
        <dsp:cNvSpPr/>
      </dsp:nvSpPr>
      <dsp:spPr>
        <a:xfrm>
          <a:off x="4576480" y="1538767"/>
          <a:ext cx="500863" cy="500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4649830" y="1612117"/>
        <a:ext cx="354163" cy="354163"/>
      </dsp:txXfrm>
    </dsp:sp>
    <dsp:sp modelId="{7D878077-604E-45F8-8C35-5E775AD67AFE}">
      <dsp:nvSpPr>
        <dsp:cNvPr id="0" name=""/>
        <dsp:cNvSpPr/>
      </dsp:nvSpPr>
      <dsp:spPr>
        <a:xfrm>
          <a:off x="4473228" y="2410181"/>
          <a:ext cx="330544" cy="3186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4521635" y="2456839"/>
        <a:ext cx="233730" cy="225288"/>
      </dsp:txXfrm>
    </dsp:sp>
    <dsp:sp modelId="{0B444FB4-B501-45D9-B140-854F19E1EB8A}">
      <dsp:nvSpPr>
        <dsp:cNvPr id="0" name=""/>
        <dsp:cNvSpPr/>
      </dsp:nvSpPr>
      <dsp:spPr>
        <a:xfrm>
          <a:off x="3902722" y="2965444"/>
          <a:ext cx="340471" cy="3391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952583" y="3015113"/>
        <a:ext cx="240749" cy="239826"/>
      </dsp:txXfrm>
    </dsp:sp>
    <dsp:sp modelId="{66A8B51E-D96F-4310-8F96-6A8857B7360F}">
      <dsp:nvSpPr>
        <dsp:cNvPr id="0" name=""/>
        <dsp:cNvSpPr/>
      </dsp:nvSpPr>
      <dsp:spPr>
        <a:xfrm>
          <a:off x="3049980" y="3091597"/>
          <a:ext cx="500863" cy="500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3123330" y="3164947"/>
        <a:ext cx="354163" cy="354163"/>
      </dsp:txXfrm>
    </dsp:sp>
    <dsp:sp modelId="{4E74BC4E-B283-48EE-A6CA-8C3767F08D5C}">
      <dsp:nvSpPr>
        <dsp:cNvPr id="0" name=""/>
        <dsp:cNvSpPr/>
      </dsp:nvSpPr>
      <dsp:spPr>
        <a:xfrm>
          <a:off x="2352876" y="2938673"/>
          <a:ext cx="346241" cy="3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403582" y="2990182"/>
        <a:ext cx="244829" cy="248708"/>
      </dsp:txXfrm>
    </dsp:sp>
    <dsp:sp modelId="{998562E7-4282-4E4E-A5DC-1D3D86D059F0}">
      <dsp:nvSpPr>
        <dsp:cNvPr id="0" name=""/>
        <dsp:cNvSpPr/>
      </dsp:nvSpPr>
      <dsp:spPr>
        <a:xfrm>
          <a:off x="1700219" y="2259257"/>
          <a:ext cx="334421" cy="358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749194" y="2311811"/>
        <a:ext cx="236471" cy="253755"/>
      </dsp:txXfrm>
    </dsp:sp>
    <dsp:sp modelId="{D2420A68-1D22-40B3-9AB5-2692A2DE695C}">
      <dsp:nvSpPr>
        <dsp:cNvPr id="0" name=""/>
        <dsp:cNvSpPr/>
      </dsp:nvSpPr>
      <dsp:spPr>
        <a:xfrm>
          <a:off x="1504889" y="1546506"/>
          <a:ext cx="500863" cy="5008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1578239" y="1619856"/>
        <a:ext cx="354163" cy="354163"/>
      </dsp:txXfrm>
    </dsp:sp>
    <dsp:sp modelId="{F00AD281-63D6-447A-950B-EE4F6D8CA41F}">
      <dsp:nvSpPr>
        <dsp:cNvPr id="0" name=""/>
        <dsp:cNvSpPr/>
      </dsp:nvSpPr>
      <dsp:spPr>
        <a:xfrm>
          <a:off x="1795113" y="856112"/>
          <a:ext cx="334421" cy="3365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1844088" y="905400"/>
        <a:ext cx="236471" cy="237984"/>
      </dsp:txXfrm>
    </dsp:sp>
    <dsp:sp modelId="{0F36D889-58A6-4C63-A5ED-382A4BB77FD7}">
      <dsp:nvSpPr>
        <dsp:cNvPr id="0" name=""/>
        <dsp:cNvSpPr/>
      </dsp:nvSpPr>
      <dsp:spPr>
        <a:xfrm>
          <a:off x="2347758" y="288166"/>
          <a:ext cx="360215" cy="341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noFill/>
          </a:endParaRPr>
        </a:p>
      </dsp:txBody>
      <dsp:txXfrm>
        <a:off x="2400510" y="338158"/>
        <a:ext cx="254711" cy="241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9DCA-CCE0-46A6-A1A3-BF4C74499F5A}">
      <dsp:nvSpPr>
        <dsp:cNvPr id="0" name=""/>
        <dsp:cNvSpPr/>
      </dsp:nvSpPr>
      <dsp:spPr>
        <a:xfrm>
          <a:off x="0" y="542"/>
          <a:ext cx="4457700" cy="12687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E634AE-E70A-4463-BAA1-8D785A728209}">
      <dsp:nvSpPr>
        <dsp:cNvPr id="0" name=""/>
        <dsp:cNvSpPr/>
      </dsp:nvSpPr>
      <dsp:spPr>
        <a:xfrm>
          <a:off x="383806" y="286018"/>
          <a:ext cx="697830" cy="697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0E5A22-EDB6-48F5-8899-8B33B4A99701}">
      <dsp:nvSpPr>
        <dsp:cNvPr id="0" name=""/>
        <dsp:cNvSpPr/>
      </dsp:nvSpPr>
      <dsp:spPr>
        <a:xfrm>
          <a:off x="1465444" y="542"/>
          <a:ext cx="2992255" cy="1268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80" tIns="134280" rIns="134280" bIns="134280" numCol="1" spcCol="1270" anchor="ctr" anchorCtr="0">
          <a:noAutofit/>
        </a:bodyPr>
        <a:lstStyle/>
        <a:p>
          <a:pPr marL="0" lvl="0" indent="0" algn="l" defTabSz="711200">
            <a:lnSpc>
              <a:spcPct val="100000"/>
            </a:lnSpc>
            <a:spcBef>
              <a:spcPct val="0"/>
            </a:spcBef>
            <a:spcAft>
              <a:spcPct val="35000"/>
            </a:spcAft>
            <a:buNone/>
          </a:pPr>
          <a:r>
            <a:rPr lang="en-US" sz="1600" b="0" i="0" kern="1200"/>
            <a:t>If your care team member’s hourly rate is $50/hr, and they work 20 hours per week, that’s $1000/week.</a:t>
          </a:r>
          <a:endParaRPr lang="en-US" sz="1600" kern="1200"/>
        </a:p>
      </dsp:txBody>
      <dsp:txXfrm>
        <a:off x="1465444" y="542"/>
        <a:ext cx="2992255" cy="1268783"/>
      </dsp:txXfrm>
    </dsp:sp>
    <dsp:sp modelId="{CD15CAC9-0C21-4691-A55C-E24040AA2BA1}">
      <dsp:nvSpPr>
        <dsp:cNvPr id="0" name=""/>
        <dsp:cNvSpPr/>
      </dsp:nvSpPr>
      <dsp:spPr>
        <a:xfrm>
          <a:off x="0" y="1586520"/>
          <a:ext cx="4457700" cy="12687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BA8563-6D86-42F8-92DB-A70E68F680C6}">
      <dsp:nvSpPr>
        <dsp:cNvPr id="0" name=""/>
        <dsp:cNvSpPr/>
      </dsp:nvSpPr>
      <dsp:spPr>
        <a:xfrm>
          <a:off x="383806" y="1871997"/>
          <a:ext cx="697830" cy="697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DE3ECC-6C95-47D8-AC73-411DCD8479E7}">
      <dsp:nvSpPr>
        <dsp:cNvPr id="0" name=""/>
        <dsp:cNvSpPr/>
      </dsp:nvSpPr>
      <dsp:spPr>
        <a:xfrm>
          <a:off x="1465444" y="1586520"/>
          <a:ext cx="2992255" cy="1268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80" tIns="134280" rIns="134280" bIns="134280" numCol="1" spcCol="1270" anchor="ctr" anchorCtr="0">
          <a:noAutofit/>
        </a:bodyPr>
        <a:lstStyle/>
        <a:p>
          <a:pPr marL="0" lvl="0" indent="0" algn="l" defTabSz="711200">
            <a:lnSpc>
              <a:spcPct val="100000"/>
            </a:lnSpc>
            <a:spcBef>
              <a:spcPct val="0"/>
            </a:spcBef>
            <a:spcAft>
              <a:spcPct val="35000"/>
            </a:spcAft>
            <a:buNone/>
          </a:pPr>
          <a:r>
            <a:rPr lang="en-US" sz="1600" b="0" i="0" kern="1200" dirty="0"/>
            <a:t>That means your care team member would need to have 10 commercial encounters per week to break even.  </a:t>
          </a:r>
          <a:endParaRPr lang="en-US" sz="1600" kern="1200" dirty="0"/>
        </a:p>
      </dsp:txBody>
      <dsp:txXfrm>
        <a:off x="1465444" y="1586520"/>
        <a:ext cx="2992255" cy="1268783"/>
      </dsp:txXfrm>
    </dsp:sp>
    <dsp:sp modelId="{E651411F-0EB9-471E-9F30-DD1068B0EBF4}">
      <dsp:nvSpPr>
        <dsp:cNvPr id="0" name=""/>
        <dsp:cNvSpPr/>
      </dsp:nvSpPr>
      <dsp:spPr>
        <a:xfrm>
          <a:off x="0" y="3172499"/>
          <a:ext cx="4457700" cy="12687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711B-B3D7-447E-8E03-8C623CA65176}">
      <dsp:nvSpPr>
        <dsp:cNvPr id="0" name=""/>
        <dsp:cNvSpPr/>
      </dsp:nvSpPr>
      <dsp:spPr>
        <a:xfrm>
          <a:off x="383806" y="3457975"/>
          <a:ext cx="697830" cy="697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6BD343-9A23-4A85-B147-6B1330EF0775}">
      <dsp:nvSpPr>
        <dsp:cNvPr id="0" name=""/>
        <dsp:cNvSpPr/>
      </dsp:nvSpPr>
      <dsp:spPr>
        <a:xfrm>
          <a:off x="1465444" y="3172499"/>
          <a:ext cx="2992255" cy="1268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80" tIns="134280" rIns="134280" bIns="134280" numCol="1" spcCol="1270" anchor="ctr" anchorCtr="0">
          <a:noAutofit/>
        </a:bodyPr>
        <a:lstStyle/>
        <a:p>
          <a:pPr marL="0" lvl="0" indent="0" algn="l" defTabSz="711200">
            <a:lnSpc>
              <a:spcPct val="100000"/>
            </a:lnSpc>
            <a:spcBef>
              <a:spcPct val="0"/>
            </a:spcBef>
            <a:spcAft>
              <a:spcPct val="35000"/>
            </a:spcAft>
            <a:buNone/>
          </a:pPr>
          <a:r>
            <a:rPr lang="en-US" sz="1600" b="0" i="0" kern="1200" dirty="0"/>
            <a:t>Note that the minimum recommendation is 4 encounters per half day.</a:t>
          </a:r>
          <a:endParaRPr lang="en-US" sz="1600" kern="1200" dirty="0"/>
        </a:p>
      </dsp:txBody>
      <dsp:txXfrm>
        <a:off x="1465444" y="3172499"/>
        <a:ext cx="2992255" cy="126878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7979F-5D83-454B-93AC-B9B277D3FE97}" type="datetimeFigureOut">
              <a:rPr lang="en-US" smtClean="0"/>
              <a:t>6/16/2023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94432-B02C-41BA-85CF-FDC23E834E68}" type="slidenum">
              <a:rPr lang="en-US" smtClean="0"/>
              <a:t>‹#›</a:t>
            </a:fld>
            <a:endParaRPr lang="en-US"/>
          </a:p>
        </p:txBody>
      </p:sp>
    </p:spTree>
    <p:extLst>
      <p:ext uri="{BB962C8B-B14F-4D97-AF65-F5344CB8AC3E}">
        <p14:creationId xmlns:p14="http://schemas.microsoft.com/office/powerpoint/2010/main" val="317771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icmt-cares.org/billing-resourc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m.edu/wp-content/uploads/2015/06/VSRT-Team-Based-Care-Principles-Values.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94432-B02C-41BA-85CF-FDC23E834E68}" type="slidenum">
              <a:rPr lang="en-US" smtClean="0"/>
              <a:t>1</a:t>
            </a:fld>
            <a:endParaRPr lang="en-US"/>
          </a:p>
        </p:txBody>
      </p:sp>
    </p:spTree>
    <p:extLst>
      <p:ext uri="{BB962C8B-B14F-4D97-AF65-F5344CB8AC3E}">
        <p14:creationId xmlns:p14="http://schemas.microsoft.com/office/powerpoint/2010/main" val="561330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78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94432-B02C-41BA-85CF-FDC23E834E68}" type="slidenum">
              <a:rPr lang="en-US" smtClean="0"/>
              <a:t>11</a:t>
            </a:fld>
            <a:endParaRPr lang="en-US"/>
          </a:p>
        </p:txBody>
      </p:sp>
    </p:spTree>
    <p:extLst>
      <p:ext uri="{BB962C8B-B14F-4D97-AF65-F5344CB8AC3E}">
        <p14:creationId xmlns:p14="http://schemas.microsoft.com/office/powerpoint/2010/main" val="148142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recognize it isn’t that easy to just bring on another person.  But, there are communication strategies and structures that can be put in place to help alleviate concerns and make sure that everyone is on the same page.</a:t>
            </a:r>
          </a:p>
        </p:txBody>
      </p:sp>
      <p:sp>
        <p:nvSpPr>
          <p:cNvPr id="4" name="Slide Number Placeholder 3"/>
          <p:cNvSpPr>
            <a:spLocks noGrp="1"/>
          </p:cNvSpPr>
          <p:nvPr>
            <p:ph type="sldNum" sz="quarter" idx="5"/>
          </p:nvPr>
        </p:nvSpPr>
        <p:spPr/>
        <p:txBody>
          <a:bodyPr/>
          <a:lstStyle/>
          <a:p>
            <a:fld id="{33C94432-B02C-41BA-85CF-FDC23E834E68}" type="slidenum">
              <a:rPr lang="en-US" smtClean="0"/>
              <a:t>12</a:t>
            </a:fld>
            <a:endParaRPr lang="en-US"/>
          </a:p>
        </p:txBody>
      </p:sp>
    </p:spTree>
    <p:extLst>
      <p:ext uri="{BB962C8B-B14F-4D97-AF65-F5344CB8AC3E}">
        <p14:creationId xmlns:p14="http://schemas.microsoft.com/office/powerpoint/2010/main" val="283162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ct val="100000"/>
              <a:buFont typeface="Arial" panose="020B0604020202020204" pitchFamily="34" charset="0"/>
              <a:buNone/>
            </a:pPr>
            <a:r>
              <a:rPr lang="en-US" sz="2500" b="1" dirty="0"/>
              <a:t>Team Structure/Communication -  </a:t>
            </a:r>
          </a:p>
          <a:p>
            <a:pPr marL="495300" marR="0" lvl="0" indent="-438150" algn="l" rtl="0">
              <a:lnSpc>
                <a:spcPct val="100000"/>
              </a:lnSpc>
              <a:spcBef>
                <a:spcPts val="0"/>
              </a:spcBef>
              <a:spcAft>
                <a:spcPts val="0"/>
              </a:spcAft>
              <a:buClr>
                <a:schemeClr val="dk1"/>
              </a:buClr>
              <a:buSzPts val="2700"/>
              <a:buFont typeface="Arial"/>
              <a:buChar char="•"/>
            </a:pPr>
            <a:r>
              <a:rPr lang="en-US" sz="2500" b="0" dirty="0"/>
              <a:t>Define the structure, roles and responsibilities for care team.</a:t>
            </a:r>
          </a:p>
          <a:p>
            <a:pPr marL="857250" marR="0" lvl="1" indent="-342900" algn="l" rtl="0">
              <a:lnSpc>
                <a:spcPct val="100000"/>
              </a:lnSpc>
              <a:spcBef>
                <a:spcPts val="0"/>
              </a:spcBef>
              <a:spcAft>
                <a:spcPts val="0"/>
              </a:spcAft>
              <a:buClr>
                <a:schemeClr val="dk1"/>
              </a:buClr>
              <a:buSzPts val="2700"/>
              <a:buFont typeface="Arial" panose="020B0604020202020204" pitchFamily="34" charset="0"/>
              <a:buChar char="•"/>
            </a:pPr>
            <a:r>
              <a:rPr lang="en-US" sz="2500" b="0" dirty="0"/>
              <a:t>CPA; </a:t>
            </a:r>
            <a:r>
              <a:rPr lang="en-US" sz="2800" b="0" dirty="0">
                <a:solidFill>
                  <a:schemeClr val="dk1"/>
                </a:solidFill>
                <a:latin typeface="Calibri"/>
                <a:ea typeface="Calibri"/>
                <a:cs typeface="Calibri"/>
                <a:sym typeface="Calibri"/>
              </a:rPr>
              <a:t>A legal agreement that formally defines the</a:t>
            </a:r>
            <a:r>
              <a:rPr lang="en-US" sz="2800" b="0" i="0" u="none" strike="noStrike" cap="none" dirty="0">
                <a:solidFill>
                  <a:schemeClr val="dk1"/>
                </a:solidFill>
                <a:latin typeface="Calibri"/>
                <a:ea typeface="Calibri"/>
                <a:cs typeface="Calibri"/>
                <a:sym typeface="Calibri"/>
              </a:rPr>
              <a:t> relationship between the </a:t>
            </a:r>
            <a:r>
              <a:rPr lang="en-US" sz="2800" b="0" dirty="0">
                <a:solidFill>
                  <a:schemeClr val="dk1"/>
                </a:solidFill>
                <a:latin typeface="Calibri"/>
                <a:ea typeface="Calibri"/>
                <a:cs typeface="Calibri"/>
                <a:sym typeface="Calibri"/>
              </a:rPr>
              <a:t>physician </a:t>
            </a:r>
            <a:r>
              <a:rPr lang="en-US" sz="2800" b="0" i="0" u="none" strike="noStrike" cap="none" dirty="0">
                <a:solidFill>
                  <a:schemeClr val="dk1"/>
                </a:solidFill>
                <a:latin typeface="Calibri"/>
                <a:ea typeface="Calibri"/>
                <a:cs typeface="Calibri"/>
                <a:sym typeface="Calibri"/>
              </a:rPr>
              <a:t>and </a:t>
            </a:r>
            <a:r>
              <a:rPr lang="en-US" sz="2800" b="0" dirty="0">
                <a:solidFill>
                  <a:schemeClr val="dk1"/>
                </a:solidFill>
                <a:latin typeface="Calibri"/>
                <a:ea typeface="Calibri"/>
                <a:cs typeface="Calibri"/>
                <a:sym typeface="Calibri"/>
              </a:rPr>
              <a:t>care team member (usually used with Pharmacists)</a:t>
            </a:r>
            <a:r>
              <a:rPr lang="en-US" sz="2800" b="0" i="0" u="none" strike="noStrike" cap="none" dirty="0">
                <a:solidFill>
                  <a:schemeClr val="dk1"/>
                </a:solidFill>
                <a:latin typeface="Calibri"/>
                <a:ea typeface="Calibri"/>
                <a:cs typeface="Calibri"/>
                <a:sym typeface="Calibri"/>
              </a:rPr>
              <a:t> </a:t>
            </a:r>
            <a:r>
              <a:rPr lang="en-US" sz="2800" b="0" dirty="0">
                <a:solidFill>
                  <a:schemeClr val="dk1"/>
                </a:solidFill>
                <a:latin typeface="Calibri"/>
                <a:ea typeface="Calibri"/>
                <a:cs typeface="Calibri"/>
                <a:sym typeface="Calibri"/>
              </a:rPr>
              <a:t>that expands the role of the care team member beyond the normal licensure confines. For pharmacists, this frequently gives</a:t>
            </a:r>
            <a:r>
              <a:rPr lang="en-US" sz="2800" b="0" i="0" u="none" strike="noStrike" cap="none" dirty="0">
                <a:solidFill>
                  <a:schemeClr val="dk1"/>
                </a:solidFill>
                <a:latin typeface="Calibri"/>
                <a:ea typeface="Calibri"/>
                <a:cs typeface="Calibri"/>
                <a:sym typeface="Calibri"/>
              </a:rPr>
              <a:t> the ability to provide medication management through titration of meds </a:t>
            </a:r>
            <a:r>
              <a:rPr lang="en-US" sz="2800" b="0" dirty="0">
                <a:solidFill>
                  <a:schemeClr val="dk1"/>
                </a:solidFill>
                <a:latin typeface="Calibri"/>
                <a:ea typeface="Calibri"/>
                <a:cs typeface="Calibri"/>
                <a:sym typeface="Calibri"/>
              </a:rPr>
              <a:t>and ordering supplies. </a:t>
            </a:r>
          </a:p>
          <a:p>
            <a:pPr marL="857250" marR="0" lvl="1" indent="-342900" algn="l" rtl="0">
              <a:lnSpc>
                <a:spcPct val="100000"/>
              </a:lnSpc>
              <a:spcBef>
                <a:spcPts val="0"/>
              </a:spcBef>
              <a:spcAft>
                <a:spcPts val="0"/>
              </a:spcAft>
              <a:buClr>
                <a:schemeClr val="dk1"/>
              </a:buClr>
              <a:buSzPts val="2700"/>
              <a:buFont typeface="Arial" panose="020B0604020202020204" pitchFamily="34" charset="0"/>
              <a:buChar char="•"/>
            </a:pPr>
            <a:r>
              <a:rPr lang="en-US" sz="2800" b="0" i="0" u="none" strike="noStrike" cap="none" dirty="0">
                <a:solidFill>
                  <a:schemeClr val="dk1"/>
                </a:solidFill>
                <a:latin typeface="Calibri"/>
                <a:ea typeface="Calibri"/>
                <a:cs typeface="Calibri"/>
                <a:sym typeface="Calibri"/>
              </a:rPr>
              <a:t>S</a:t>
            </a:r>
            <a:r>
              <a:rPr lang="en-US" sz="2800" b="0" dirty="0"/>
              <a:t>tanding Orders/Agreements facilitate team-based care by giving blanket agreement for proactive outreach by the care team</a:t>
            </a:r>
          </a:p>
          <a:p>
            <a:pPr marL="857250" marR="0" lvl="1" indent="-342900" algn="l" rtl="0">
              <a:lnSpc>
                <a:spcPct val="100000"/>
              </a:lnSpc>
              <a:spcBef>
                <a:spcPts val="0"/>
              </a:spcBef>
              <a:spcAft>
                <a:spcPts val="0"/>
              </a:spcAft>
              <a:buClr>
                <a:schemeClr val="dk1"/>
              </a:buClr>
              <a:buSzPts val="2700"/>
              <a:buFont typeface="Arial" panose="020B0604020202020204" pitchFamily="34" charset="0"/>
              <a:buChar char="•"/>
            </a:pPr>
            <a:r>
              <a:rPr lang="en-US" sz="2800" b="0" dirty="0"/>
              <a:t>Huddle/Meeting-  Describe the differences: </a:t>
            </a:r>
            <a:endParaRPr lang="en-US" sz="2500" b="0" dirty="0"/>
          </a:p>
          <a:p>
            <a:pPr marL="0" lvl="0" indent="0" algn="l" rtl="0">
              <a:lnSpc>
                <a:spcPct val="100000"/>
              </a:lnSpc>
              <a:spcBef>
                <a:spcPts val="0"/>
              </a:spcBef>
              <a:spcAft>
                <a:spcPts val="0"/>
              </a:spcAft>
              <a:buClr>
                <a:schemeClr val="dk1"/>
              </a:buClr>
              <a:buSzPct val="100000"/>
              <a:buFont typeface="Arial" panose="020B0604020202020204" pitchFamily="34" charset="0"/>
              <a:buNone/>
            </a:pPr>
            <a:endParaRPr lang="en-US" sz="2500" b="1" dirty="0"/>
          </a:p>
          <a:p>
            <a:pPr marL="0" lvl="0" indent="0" algn="l" rtl="0">
              <a:lnSpc>
                <a:spcPct val="100000"/>
              </a:lnSpc>
              <a:spcBef>
                <a:spcPts val="0"/>
              </a:spcBef>
              <a:spcAft>
                <a:spcPts val="0"/>
              </a:spcAft>
              <a:buClr>
                <a:schemeClr val="dk1"/>
              </a:buClr>
              <a:buSzPct val="100000"/>
              <a:buFont typeface="Arial" panose="020B0604020202020204" pitchFamily="34" charset="0"/>
              <a:buNone/>
            </a:pPr>
            <a:r>
              <a:rPr lang="en-US" sz="2500" b="1" dirty="0"/>
              <a:t>Tracking Quality - Metrics resources:</a:t>
            </a:r>
            <a:endParaRPr lang="en-US" sz="2500" dirty="0"/>
          </a:p>
          <a:p>
            <a:pPr marL="800100" lvl="1" indent="-349250" algn="l" rtl="0">
              <a:lnSpc>
                <a:spcPct val="100000"/>
              </a:lnSpc>
              <a:spcBef>
                <a:spcPts val="0"/>
              </a:spcBef>
              <a:spcAft>
                <a:spcPts val="0"/>
              </a:spcAft>
              <a:buSzPct val="100000"/>
              <a:buFont typeface="Arial"/>
              <a:buChar char="•"/>
            </a:pPr>
            <a:r>
              <a:rPr lang="en-US" sz="2500" b="1" dirty="0"/>
              <a:t>EHR </a:t>
            </a:r>
            <a:r>
              <a:rPr lang="en-US" sz="2500" dirty="0"/>
              <a:t>can provide a report on practice level performance</a:t>
            </a:r>
          </a:p>
          <a:p>
            <a:pPr marL="800100" lvl="1" indent="-349250" algn="l" rtl="0">
              <a:lnSpc>
                <a:spcPct val="100000"/>
              </a:lnSpc>
              <a:spcBef>
                <a:spcPts val="0"/>
              </a:spcBef>
              <a:spcAft>
                <a:spcPts val="0"/>
              </a:spcAft>
              <a:buSzPct val="100000"/>
              <a:buFont typeface="Arial"/>
              <a:buChar char="•"/>
            </a:pPr>
            <a:r>
              <a:rPr lang="en-US" sz="2500" b="1" dirty="0"/>
              <a:t>Registry </a:t>
            </a:r>
            <a:r>
              <a:rPr lang="en-US" sz="2500" dirty="0"/>
              <a:t>can provides a report on metrics</a:t>
            </a:r>
          </a:p>
          <a:p>
            <a:pPr marL="1257300" lvl="2" indent="-349250" algn="l" rtl="0">
              <a:lnSpc>
                <a:spcPct val="100000"/>
              </a:lnSpc>
              <a:spcBef>
                <a:spcPts val="0"/>
              </a:spcBef>
              <a:spcAft>
                <a:spcPts val="0"/>
              </a:spcAft>
              <a:buSzPts val="2500"/>
              <a:buFont typeface="Arial"/>
              <a:buChar char="•"/>
            </a:pPr>
            <a:r>
              <a:rPr lang="en-US" sz="2500" dirty="0"/>
              <a:t>List by payer or practice.  </a:t>
            </a:r>
          </a:p>
          <a:p>
            <a:pPr marL="1257300" lvl="2" indent="-349250" algn="l" rtl="0">
              <a:lnSpc>
                <a:spcPct val="100000"/>
              </a:lnSpc>
              <a:spcBef>
                <a:spcPts val="0"/>
              </a:spcBef>
              <a:spcAft>
                <a:spcPts val="0"/>
              </a:spcAft>
              <a:buSzPts val="2500"/>
              <a:buFont typeface="Arial"/>
              <a:buChar char="•"/>
            </a:pPr>
            <a:r>
              <a:rPr lang="en-US" sz="2500" dirty="0"/>
              <a:t>List of patients who are not in control or who are missing evidence-based care</a:t>
            </a:r>
          </a:p>
          <a:p>
            <a:pPr marL="342900" lvl="0" indent="-349250" algn="l" rtl="0">
              <a:lnSpc>
                <a:spcPct val="100000"/>
              </a:lnSpc>
              <a:spcBef>
                <a:spcPts val="0"/>
              </a:spcBef>
              <a:spcAft>
                <a:spcPts val="0"/>
              </a:spcAft>
              <a:buSzPct val="100000"/>
              <a:buFont typeface="Arial"/>
              <a:buChar char="•"/>
            </a:pPr>
            <a:r>
              <a:rPr lang="en-US" sz="2500" b="1" dirty="0"/>
              <a:t>Payer reports and websites </a:t>
            </a:r>
            <a:r>
              <a:rPr lang="en-US" sz="2500" dirty="0"/>
              <a:t>will additionally show your performance and the list of patients with a ‘gap’ in their care</a:t>
            </a:r>
            <a:endParaRPr lang="en-US" sz="2600"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dirty="0">
                <a:solidFill>
                  <a:srgbClr val="202124"/>
                </a:solidFill>
                <a:effectLst/>
                <a:latin typeface="Roboto" panose="02000000000000000000" pitchFamily="2" charset="0"/>
                <a:ea typeface="+mn-ea"/>
                <a:cs typeface="+mn-cs"/>
              </a:rPr>
              <a:t>Health care teams that communicate effectively and work collaboratively reduce the potential for error, resulting in enhanced patient safety and improved clinical performance. A key aspect in improving teamwork and communication in health care is engaging patients and families. </a:t>
            </a:r>
            <a:r>
              <a:rPr lang="en-US" sz="1200" kern="1200" dirty="0">
                <a:solidFill>
                  <a:srgbClr val="333333"/>
                </a:solidFill>
                <a:effectLst/>
                <a:latin typeface="Arial" panose="020B0604020202020204" pitchFamily="34" charset="0"/>
                <a:ea typeface="+mn-ea"/>
                <a:cs typeface="+mn-cs"/>
              </a:rPr>
              <a:t>Determining how patients and families want to be involved in their care and then engaging them in designing their plan of care increases their understanding of tests, procedures, and anticipated care outcomes.</a:t>
            </a:r>
            <a:r>
              <a:rPr lang="en-US" sz="1200" kern="1200" dirty="0">
                <a:solidFill>
                  <a:srgbClr val="000000"/>
                </a:solidFill>
                <a:effectLst/>
                <a:latin typeface="Roboto" panose="02000000000000000000" pitchFamily="2" charset="0"/>
                <a:ea typeface="+mn-ea"/>
                <a:cs typeface="+mn-cs"/>
              </a:rPr>
              <a:t> This results in an activated patient, one willing and able to self-manage.  A lack of teamwork is often identified as a primary point of vulnerability for quality and safety of care. </a:t>
            </a:r>
            <a:r>
              <a:rPr lang="en-US" sz="1200" kern="1200" dirty="0">
                <a:solidFill>
                  <a:srgbClr val="333333"/>
                </a:solidFill>
                <a:effectLst/>
                <a:latin typeface="Arial" panose="020B0604020202020204" pitchFamily="34" charset="0"/>
                <a:ea typeface="+mn-ea"/>
                <a:cs typeface="+mn-cs"/>
              </a:rPr>
              <a:t>Health care teams that communicate effectively and work collaboratively reduce the potential for error, resulting in enhanced patient safety and improved clinical outcomes.</a:t>
            </a:r>
            <a:endParaRPr lang="en-US" sz="12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Common Goals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dirty="0"/>
              <a:t>Common Outcomes  like utilization </a:t>
            </a:r>
            <a:r>
              <a:rPr lang="en-US" dirty="0"/>
              <a:t>are the final measure of program success, but quality metrics and management of the patient’s disease drive the outcome measures as well. </a:t>
            </a:r>
          </a:p>
          <a:p>
            <a:pPr marL="0" lvl="0" indent="0" algn="l" rtl="0">
              <a:lnSpc>
                <a:spcPct val="100000"/>
              </a:lnSpc>
              <a:spcBef>
                <a:spcPts val="0"/>
              </a:spcBef>
              <a:spcAft>
                <a:spcPts val="0"/>
              </a:spcAft>
              <a:buSzPts val="1400"/>
              <a:buNone/>
            </a:pPr>
            <a:r>
              <a:rPr lang="en-US" dirty="0"/>
              <a:t>Many factors impact a patient’s health status.  Addressing the social needs and behavioral health and clinical management  within the assigned population leads to improved out come measures. (</a:t>
            </a:r>
            <a:r>
              <a:rPr lang="en-US" dirty="0" err="1"/>
              <a:t>ie</a:t>
            </a:r>
            <a:r>
              <a:rPr lang="en-US" dirty="0"/>
              <a:t>. decreased ED and hospital utilization).</a:t>
            </a:r>
          </a:p>
          <a:p>
            <a:pPr marL="0" lvl="0" indent="0" algn="l" rtl="0">
              <a:lnSpc>
                <a:spcPct val="100000"/>
              </a:lnSpc>
              <a:spcBef>
                <a:spcPts val="0"/>
              </a:spcBef>
              <a:spcAft>
                <a:spcPts val="0"/>
              </a:spcAft>
              <a:buSzPts val="1400"/>
              <a:buNone/>
            </a:pPr>
            <a:endParaRPr dirty="0"/>
          </a:p>
        </p:txBody>
      </p:sp>
      <p:sp>
        <p:nvSpPr>
          <p:cNvPr id="2" name="Footer Placeholder 1">
            <a:extLst>
              <a:ext uri="{FF2B5EF4-FFF2-40B4-BE49-F238E27FC236}">
                <a16:creationId xmlns:a16="http://schemas.microsoft.com/office/drawing/2014/main" id="{C34A3B52-FB9A-49D2-A013-1005276C7D04}"/>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Longitudinal approaches of patients enrolled in 2018-2020 to better understand how PDCM affects healthcare utilization</a:t>
            </a:r>
          </a:p>
          <a:p>
            <a:endParaRPr lang="en-US" dirty="0"/>
          </a:p>
        </p:txBody>
      </p:sp>
      <p:sp>
        <p:nvSpPr>
          <p:cNvPr id="4" name="Slide Number Placeholder 3"/>
          <p:cNvSpPr>
            <a:spLocks noGrp="1"/>
          </p:cNvSpPr>
          <p:nvPr>
            <p:ph type="sldNum" sz="quarter" idx="5"/>
          </p:nvPr>
        </p:nvSpPr>
        <p:spPr/>
        <p:txBody>
          <a:bodyPr/>
          <a:lstStyle/>
          <a:p>
            <a:fld id="{33C94432-B02C-41BA-85CF-FDC23E834E68}" type="slidenum">
              <a:rPr lang="en-US" smtClean="0"/>
              <a:t>14</a:t>
            </a:fld>
            <a:endParaRPr lang="en-US"/>
          </a:p>
        </p:txBody>
      </p:sp>
    </p:spTree>
    <p:extLst>
      <p:ext uri="{BB962C8B-B14F-4D97-AF65-F5344CB8AC3E}">
        <p14:creationId xmlns:p14="http://schemas.microsoft.com/office/powerpoint/2010/main" val="328927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300" b="1" dirty="0"/>
          </a:p>
        </p:txBody>
      </p:sp>
      <p:sp>
        <p:nvSpPr>
          <p:cNvPr id="714" name="Google Shape;714;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 is to organize efforts so that care team members bill consistently for all interactions and have at minimum an average of 4 billable interactions per half day.</a:t>
            </a:r>
          </a:p>
          <a:p>
            <a:endParaRPr lang="en-US" dirty="0"/>
          </a:p>
        </p:txBody>
      </p:sp>
      <p:sp>
        <p:nvSpPr>
          <p:cNvPr id="4" name="Slide Number Placeholder 3"/>
          <p:cNvSpPr>
            <a:spLocks noGrp="1"/>
          </p:cNvSpPr>
          <p:nvPr>
            <p:ph type="sldNum" sz="quarter" idx="5"/>
          </p:nvPr>
        </p:nvSpPr>
        <p:spPr/>
        <p:txBody>
          <a:bodyPr/>
          <a:lstStyle/>
          <a:p>
            <a:fld id="{33C94432-B02C-41BA-85CF-FDC23E834E68}" type="slidenum">
              <a:rPr lang="en-US" smtClean="0"/>
              <a:t>16</a:t>
            </a:fld>
            <a:endParaRPr lang="en-US"/>
          </a:p>
        </p:txBody>
      </p:sp>
    </p:spTree>
    <p:extLst>
      <p:ext uri="{BB962C8B-B14F-4D97-AF65-F5344CB8AC3E}">
        <p14:creationId xmlns:p14="http://schemas.microsoft.com/office/powerpoint/2010/main" val="1431761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 of the codes additional details of these codes can be found on the MICMT website: </a:t>
            </a:r>
            <a:r>
              <a:rPr kumimoji="0" lang="en-US" b="0" i="1" u="sng" strike="noStrike" kern="0" cap="none" spc="0" normalizeH="0" baseline="0" noProof="0" dirty="0">
                <a:ln>
                  <a:noFill/>
                </a:ln>
                <a:solidFill>
                  <a:srgbClr val="0563C1"/>
                </a:solidFill>
                <a:effectLst/>
                <a:uLnTx/>
                <a:uFillTx/>
                <a:latin typeface="Calibri"/>
                <a:ea typeface="Calibri"/>
                <a:cs typeface="Calibri"/>
                <a:sym typeface="Calibri"/>
                <a:hlinkClick r:id="rId3"/>
              </a:rPr>
              <a:t>https://micmt-cares.org/billing-resources</a:t>
            </a:r>
            <a:r>
              <a:rPr kumimoji="0" lang="en-US" b="0" i="1" u="none" strike="noStrike" kern="0" cap="none" spc="0" normalizeH="0" baseline="0" noProof="0" dirty="0">
                <a:ln>
                  <a:noFill/>
                </a:ln>
                <a:solidFill>
                  <a:srgbClr val="000000"/>
                </a:solidFill>
                <a:effectLst/>
                <a:uLnTx/>
                <a:uFillTx/>
                <a:latin typeface="Calibri"/>
                <a:ea typeface="Calibri"/>
                <a:cs typeface="Calibri"/>
                <a:sym typeface="Calibri"/>
              </a:rPr>
              <a:t> </a:t>
            </a:r>
            <a:endParaRPr lang="en-US" dirty="0"/>
          </a:p>
        </p:txBody>
      </p:sp>
      <p:sp>
        <p:nvSpPr>
          <p:cNvPr id="5" name="Footer Placeholder 4">
            <a:extLst>
              <a:ext uri="{FF2B5EF4-FFF2-40B4-BE49-F238E27FC236}">
                <a16:creationId xmlns:a16="http://schemas.microsoft.com/office/drawing/2014/main" id="{1EAA53AC-3F42-4F97-9619-8AE55CFB9783}"/>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814208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p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Incentive Program by Payer change year to year. These differences occur over a Measurement Year, Calendar Year or a Payment year. Your practice can help you know differences and impact. </a:t>
            </a:r>
            <a:endParaRPr dirty="0"/>
          </a:p>
          <a:p>
            <a:pPr marL="0" lvl="0" indent="0" algn="l" rtl="0">
              <a:lnSpc>
                <a:spcPct val="100000"/>
              </a:lnSpc>
              <a:spcBef>
                <a:spcPts val="0"/>
              </a:spcBef>
              <a:spcAft>
                <a:spcPts val="0"/>
              </a:spcAft>
              <a:buSzPts val="1400"/>
              <a:buNone/>
            </a:pP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PCMH = 15% </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Touches = 7% VBR for 4% outreach with 2 touches</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Outcomes </a:t>
            </a:r>
            <a:r>
              <a:rPr lang="en-US" b="0" i="0" dirty="0"/>
              <a:t>PO performance is high enough. $0.40 PaMPM% for each of the 4 measure:  A1c, BP, EDU, IPU. </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Clinical Quality = 5-15% (5%: 80</a:t>
            </a:r>
            <a:r>
              <a:rPr lang="en-US" baseline="30000" dirty="0"/>
              <a:t>th</a:t>
            </a:r>
            <a:r>
              <a:rPr lang="en-US" dirty="0"/>
              <a:t> – 85</a:t>
            </a:r>
            <a:r>
              <a:rPr lang="en-US" baseline="30000" dirty="0"/>
              <a:t>th</a:t>
            </a:r>
            <a:r>
              <a:rPr lang="en-US" dirty="0"/>
              <a:t> percentile; 10%: 85</a:t>
            </a:r>
            <a:r>
              <a:rPr lang="en-US" baseline="30000" dirty="0"/>
              <a:t>th</a:t>
            </a:r>
            <a:r>
              <a:rPr lang="en-US" dirty="0"/>
              <a:t> – 95</a:t>
            </a:r>
            <a:r>
              <a:rPr lang="en-US" baseline="30000" dirty="0"/>
              <a:t>th</a:t>
            </a:r>
            <a:r>
              <a:rPr lang="en-US" dirty="0"/>
              <a:t> percentile; 15%&gt;95</a:t>
            </a:r>
            <a:r>
              <a:rPr lang="en-US" baseline="30000" dirty="0"/>
              <a:t>th</a:t>
            </a:r>
            <a:r>
              <a:rPr lang="en-US" dirty="0"/>
              <a:t> percentile)</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Cost Benchmark, graded at the PO Level = 5 – 15% unclear how the percentiles go, based on rankings of POs</a:t>
            </a:r>
          </a:p>
          <a:p>
            <a:pPr marL="0" lvl="0" indent="0" algn="l" rtl="0">
              <a:lnSpc>
                <a:spcPct val="100000"/>
              </a:lnSpc>
              <a:spcBef>
                <a:spcPts val="0"/>
              </a:spcBef>
              <a:spcAft>
                <a:spcPts val="0"/>
              </a:spcAft>
              <a:buClr>
                <a:schemeClr val="dk1"/>
              </a:buClr>
              <a:buSzPts val="1200"/>
              <a:buFont typeface="Arial"/>
              <a:buNone/>
            </a:pPr>
            <a:endParaRPr b="1" dirty="0"/>
          </a:p>
          <a:p>
            <a:pPr marL="174981" lvl="0" indent="-98781"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2" name="Footer Placeholder 1">
            <a:extLst>
              <a:ext uri="{FF2B5EF4-FFF2-40B4-BE49-F238E27FC236}">
                <a16:creationId xmlns:a16="http://schemas.microsoft.com/office/drawing/2014/main" id="{BA2BCDB6-A12E-460A-8678-D90FB6D54AAA}"/>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963168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Note that this isn’t measured at a practice level for BCBSM.  Rather, it’s measured at a group level.  BCBSM takes all of the practices that have been identified as “PDCM Practices” and lumps them together for performance.  </a:t>
            </a:r>
            <a:endParaRPr dirty="0"/>
          </a:p>
          <a:p>
            <a:pPr marL="0" lvl="0" indent="0" algn="l" rtl="0">
              <a:lnSpc>
                <a:spcPct val="100000"/>
              </a:lnSpc>
              <a:spcBef>
                <a:spcPts val="0"/>
              </a:spcBef>
              <a:spcAft>
                <a:spcPts val="0"/>
              </a:spcAft>
              <a:buClr>
                <a:schemeClr val="dk1"/>
              </a:buClr>
              <a:buSzPts val="1200"/>
              <a:buFont typeface="Arial"/>
              <a:buNone/>
            </a:pPr>
            <a:r>
              <a:rPr lang="en-US" dirty="0"/>
              <a:t>A “PDCM Practice” is one that has reached at least 1% of their population with 2 billed and paid touches.  </a:t>
            </a:r>
            <a:endParaRPr dirty="0"/>
          </a:p>
          <a:p>
            <a:pPr marL="0" lvl="0" indent="0" algn="l" rtl="0">
              <a:lnSpc>
                <a:spcPct val="100000"/>
              </a:lnSpc>
              <a:spcBef>
                <a:spcPts val="0"/>
              </a:spcBef>
              <a:spcAft>
                <a:spcPts val="0"/>
              </a:spcAft>
              <a:buClr>
                <a:schemeClr val="dk1"/>
              </a:buClr>
              <a:buSzPts val="1200"/>
              <a:buFont typeface="Arial"/>
              <a:buNone/>
            </a:pPr>
            <a:endParaRPr dirty="0"/>
          </a:p>
          <a:p>
            <a:pPr rtl="0" fontAlgn="ctr"/>
            <a:r>
              <a:rPr lang="en-US" sz="1200" b="1" i="0" u="none" strike="noStrike" cap="none" dirty="0">
                <a:solidFill>
                  <a:schemeClr val="dk1"/>
                </a:solidFill>
                <a:effectLst/>
                <a:latin typeface="Calibri"/>
                <a:ea typeface="Calibri"/>
                <a:cs typeface="Calibri"/>
                <a:sym typeface="Calibri"/>
              </a:rPr>
              <a:t>Performance Source</a:t>
            </a:r>
            <a:endParaRPr lang="en-US" sz="1200" b="0" i="0" u="none" strike="noStrike" cap="none" dirty="0">
              <a:solidFill>
                <a:schemeClr val="dk1"/>
              </a:solidFill>
              <a:effectLst/>
              <a:latin typeface="Calibri"/>
              <a:ea typeface="Calibri"/>
              <a:cs typeface="Calibri"/>
              <a:sym typeface="Calibri"/>
            </a:endParaRPr>
          </a:p>
          <a:p>
            <a:pPr rtl="0" fontAlgn="ctr"/>
            <a:r>
              <a:rPr lang="en-US" sz="1200" b="0" i="0" u="none" strike="noStrike" cap="none" dirty="0">
                <a:solidFill>
                  <a:schemeClr val="dk1"/>
                </a:solidFill>
                <a:effectLst/>
                <a:latin typeface="Calibri"/>
                <a:ea typeface="Calibri"/>
                <a:cs typeface="Calibri"/>
                <a:sym typeface="Calibri"/>
              </a:rPr>
              <a:t>ED - </a:t>
            </a:r>
            <a:r>
              <a:rPr lang="en-US" sz="1200" b="0" i="0" u="none" strike="noStrike" cap="none" dirty="0" err="1">
                <a:solidFill>
                  <a:schemeClr val="dk1"/>
                </a:solidFill>
                <a:effectLst/>
                <a:latin typeface="Calibri"/>
                <a:ea typeface="Calibri"/>
                <a:cs typeface="Calibri"/>
                <a:sym typeface="Calibri"/>
              </a:rPr>
              <a:t>Milliman</a:t>
            </a:r>
            <a:r>
              <a:rPr lang="en-US" sz="1200" b="0" i="0" u="none" strike="noStrike" cap="none" dirty="0">
                <a:solidFill>
                  <a:schemeClr val="dk1"/>
                </a:solidFill>
                <a:effectLst/>
                <a:latin typeface="Calibri"/>
                <a:ea typeface="Calibri"/>
                <a:cs typeface="Calibri"/>
                <a:sym typeface="Calibri"/>
              </a:rPr>
              <a:t> Loosely Managed Benchmark (2018)</a:t>
            </a:r>
          </a:p>
          <a:p>
            <a:pPr rtl="0" fontAlgn="ctr"/>
            <a:r>
              <a:rPr lang="en-US" sz="1200" b="0" i="0" u="none" strike="noStrike" cap="none" dirty="0">
                <a:solidFill>
                  <a:schemeClr val="dk1"/>
                </a:solidFill>
                <a:effectLst/>
                <a:latin typeface="Calibri"/>
                <a:ea typeface="Calibri"/>
                <a:cs typeface="Calibri"/>
                <a:sym typeface="Calibri"/>
              </a:rPr>
              <a:t>IP -- </a:t>
            </a:r>
            <a:r>
              <a:rPr lang="en-US" sz="1200" b="0" i="0" u="none" strike="noStrike" cap="none" dirty="0" err="1">
                <a:solidFill>
                  <a:schemeClr val="dk1"/>
                </a:solidFill>
                <a:effectLst/>
                <a:latin typeface="Calibri"/>
                <a:ea typeface="Calibri"/>
                <a:cs typeface="Calibri"/>
                <a:sym typeface="Calibri"/>
              </a:rPr>
              <a:t>Milliman</a:t>
            </a:r>
            <a:r>
              <a:rPr lang="en-US" sz="1200" b="0" i="0" u="none" strike="noStrike" cap="none" dirty="0">
                <a:solidFill>
                  <a:schemeClr val="dk1"/>
                </a:solidFill>
                <a:effectLst/>
                <a:latin typeface="Calibri"/>
                <a:ea typeface="Calibri"/>
                <a:cs typeface="Calibri"/>
                <a:sym typeface="Calibri"/>
              </a:rPr>
              <a:t> Loosely Managed Benchmark (2018)</a:t>
            </a:r>
          </a:p>
          <a:p>
            <a:pPr rtl="0" fontAlgn="ctr"/>
            <a:r>
              <a:rPr lang="en-US" sz="1200" b="0" i="0" u="none" strike="noStrike" cap="none" dirty="0">
                <a:solidFill>
                  <a:schemeClr val="dk1"/>
                </a:solidFill>
                <a:effectLst/>
                <a:latin typeface="Calibri"/>
                <a:ea typeface="Calibri"/>
                <a:cs typeface="Calibri"/>
                <a:sym typeface="Calibri"/>
              </a:rPr>
              <a:t>HbA1c -- NCQA 75</a:t>
            </a:r>
            <a:r>
              <a:rPr lang="en-US" sz="1200" b="0" i="0" u="none" strike="noStrike" cap="none" baseline="30000" dirty="0">
                <a:solidFill>
                  <a:schemeClr val="dk1"/>
                </a:solidFill>
                <a:effectLst/>
                <a:latin typeface="Calibri"/>
                <a:ea typeface="Calibri"/>
                <a:cs typeface="Calibri"/>
                <a:sym typeface="Calibri"/>
              </a:rPr>
              <a:t>th</a:t>
            </a:r>
            <a:r>
              <a:rPr lang="en-US" sz="1200" b="0" i="0" u="none" strike="noStrike" cap="none" dirty="0">
                <a:solidFill>
                  <a:schemeClr val="dk1"/>
                </a:solidFill>
                <a:effectLst/>
                <a:latin typeface="Calibri"/>
                <a:ea typeface="Calibri"/>
                <a:cs typeface="Calibri"/>
                <a:sym typeface="Calibri"/>
              </a:rPr>
              <a:t> percentile (2018)</a:t>
            </a:r>
          </a:p>
          <a:p>
            <a:pPr rtl="0" fontAlgn="ctr"/>
            <a:r>
              <a:rPr lang="en-US" sz="1200" b="0" i="0" u="none" strike="noStrike" cap="none" dirty="0">
                <a:solidFill>
                  <a:schemeClr val="dk1"/>
                </a:solidFill>
                <a:effectLst/>
                <a:latin typeface="Calibri"/>
                <a:ea typeface="Calibri"/>
                <a:cs typeface="Calibri"/>
                <a:sym typeface="Calibri"/>
              </a:rPr>
              <a:t>BP -- NCQA 50</a:t>
            </a:r>
            <a:r>
              <a:rPr lang="en-US" sz="1200" b="0" i="0" u="none" strike="noStrike" cap="none" baseline="30000" dirty="0">
                <a:solidFill>
                  <a:schemeClr val="dk1"/>
                </a:solidFill>
                <a:effectLst/>
                <a:latin typeface="Calibri"/>
                <a:ea typeface="Calibri"/>
                <a:cs typeface="Calibri"/>
                <a:sym typeface="Calibri"/>
              </a:rPr>
              <a:t>th</a:t>
            </a:r>
            <a:r>
              <a:rPr lang="en-US" sz="1200" b="0" i="0" u="none" strike="noStrike" cap="none" dirty="0">
                <a:solidFill>
                  <a:schemeClr val="dk1"/>
                </a:solidFill>
                <a:effectLst/>
                <a:latin typeface="Calibri"/>
                <a:ea typeface="Calibri"/>
                <a:cs typeface="Calibri"/>
                <a:sym typeface="Calibri"/>
              </a:rPr>
              <a:t> percentile (2018)</a:t>
            </a:r>
          </a:p>
          <a:p>
            <a:pPr marL="0" lvl="0" indent="0" algn="l" rtl="0">
              <a:lnSpc>
                <a:spcPct val="100000"/>
              </a:lnSpc>
              <a:spcBef>
                <a:spcPts val="0"/>
              </a:spcBef>
              <a:spcAft>
                <a:spcPts val="0"/>
              </a:spcAft>
              <a:buClr>
                <a:schemeClr val="dk1"/>
              </a:buClr>
              <a:buSzPts val="1200"/>
              <a:buFont typeface="Arial"/>
              <a:buNone/>
            </a:pPr>
            <a:endParaRPr dirty="0"/>
          </a:p>
        </p:txBody>
      </p:sp>
      <p:sp>
        <p:nvSpPr>
          <p:cNvPr id="2" name="Footer Placeholder 1">
            <a:extLst>
              <a:ext uri="{FF2B5EF4-FFF2-40B4-BE49-F238E27FC236}">
                <a16:creationId xmlns:a16="http://schemas.microsoft.com/office/drawing/2014/main" id="{6F6D3FA1-B75B-43AC-ACA1-3D985C175E1D}"/>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45101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Footer Placeholder 1">
            <a:extLst>
              <a:ext uri="{FF2B5EF4-FFF2-40B4-BE49-F238E27FC236}">
                <a16:creationId xmlns:a16="http://schemas.microsoft.com/office/drawing/2014/main" id="{D94CE1B4-40BC-4A5E-A360-56B4211011D5}"/>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PO’s can access resources related to programs, billing and training opportunities on the MICMT website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EC51AF-4D91-42DE-BF09-F2BE0EFCE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30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https://nam.edu/wp-content/uploads/2015/06/VSRT-team-based-Care-Principles-Values.pdf</a:t>
            </a:r>
            <a:endParaRPr dirty="0"/>
          </a:p>
        </p:txBody>
      </p:sp>
      <p:sp>
        <p:nvSpPr>
          <p:cNvPr id="2" name="Footer Placeholder 1">
            <a:extLst>
              <a:ext uri="{FF2B5EF4-FFF2-40B4-BE49-F238E27FC236}">
                <a16:creationId xmlns:a16="http://schemas.microsoft.com/office/drawing/2014/main" id="{3283DE87-8104-48E4-907A-0C5FDAE09D79}"/>
              </a:ext>
            </a:extLst>
          </p:cNvPr>
          <p:cNvSpPr>
            <a:spLocks noGrp="1"/>
          </p:cNvSpPr>
          <p:nvPr>
            <p:ph type="ftr" idx="1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626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Reinforce:</a:t>
            </a:r>
            <a:endParaRPr b="1" dirty="0"/>
          </a:p>
          <a:p>
            <a:pPr marL="171174" lvl="0" indent="-171174" algn="l" rtl="0">
              <a:lnSpc>
                <a:spcPct val="100000"/>
              </a:lnSpc>
              <a:spcBef>
                <a:spcPts val="0"/>
              </a:spcBef>
              <a:spcAft>
                <a:spcPts val="0"/>
              </a:spcAft>
              <a:buClr>
                <a:schemeClr val="dk1"/>
              </a:buClr>
              <a:buSzPts val="1200"/>
              <a:buChar char="•"/>
            </a:pPr>
            <a:r>
              <a:rPr lang="en-US" b="0" dirty="0"/>
              <a:t>Two or more health care providers</a:t>
            </a:r>
            <a:endParaRPr b="0" dirty="0"/>
          </a:p>
          <a:p>
            <a:pPr marL="174702" lvl="0" indent="-174702" algn="l" rtl="0">
              <a:lnSpc>
                <a:spcPct val="100000"/>
              </a:lnSpc>
              <a:spcBef>
                <a:spcPts val="0"/>
              </a:spcBef>
              <a:spcAft>
                <a:spcPts val="0"/>
              </a:spcAft>
              <a:buClr>
                <a:schemeClr val="dk1"/>
              </a:buClr>
              <a:buSzPts val="1200"/>
              <a:buChar char="•"/>
            </a:pPr>
            <a:r>
              <a:rPr lang="en-US" b="0" dirty="0"/>
              <a:t>Working collaboratively with patient and caregiver</a:t>
            </a:r>
            <a:endParaRPr b="0" dirty="0"/>
          </a:p>
          <a:p>
            <a:pPr marL="174702" lvl="0" indent="-174702" algn="l" rtl="0">
              <a:lnSpc>
                <a:spcPct val="100000"/>
              </a:lnSpc>
              <a:spcBef>
                <a:spcPts val="0"/>
              </a:spcBef>
              <a:spcAft>
                <a:spcPts val="0"/>
              </a:spcAft>
              <a:buClr>
                <a:schemeClr val="dk1"/>
              </a:buClr>
              <a:buSzPts val="1200"/>
              <a:buChar char="•"/>
            </a:pPr>
            <a:r>
              <a:rPr lang="en-US" b="0" dirty="0"/>
              <a:t>Accomplish shared goals in and across settings</a:t>
            </a:r>
            <a:endParaRPr b="0" dirty="0"/>
          </a:p>
          <a:p>
            <a:pPr marL="174702" lvl="0" indent="-174702" algn="l" rtl="0">
              <a:lnSpc>
                <a:spcPct val="100000"/>
              </a:lnSpc>
              <a:spcBef>
                <a:spcPts val="0"/>
              </a:spcBef>
              <a:spcAft>
                <a:spcPts val="0"/>
              </a:spcAft>
              <a:buClr>
                <a:schemeClr val="dk1"/>
              </a:buClr>
              <a:buSzPts val="1200"/>
              <a:buChar char="•"/>
            </a:pPr>
            <a:r>
              <a:rPr lang="en-US" b="0" dirty="0"/>
              <a:t>Achieve coordinated high-quality care</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solidFill>
                <a:srgbClr val="FF0000"/>
              </a:solidFill>
            </a:endParaRPr>
          </a:p>
        </p:txBody>
      </p:sp>
      <p:sp>
        <p:nvSpPr>
          <p:cNvPr id="239" name="Google Shape;23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310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Reinforce:</a:t>
            </a:r>
            <a:endParaRPr b="1" dirty="0"/>
          </a:p>
          <a:p>
            <a:pPr marL="171174" lvl="0" indent="-171174" algn="l" rtl="0">
              <a:lnSpc>
                <a:spcPct val="100000"/>
              </a:lnSpc>
              <a:spcBef>
                <a:spcPts val="0"/>
              </a:spcBef>
              <a:spcAft>
                <a:spcPts val="0"/>
              </a:spcAft>
              <a:buClr>
                <a:schemeClr val="dk1"/>
              </a:buClr>
              <a:buSzPts val="1200"/>
              <a:buChar char="•"/>
            </a:pPr>
            <a:r>
              <a:rPr lang="en-US" b="0" dirty="0"/>
              <a:t>Two or more health care providers</a:t>
            </a:r>
            <a:endParaRPr b="0" dirty="0"/>
          </a:p>
          <a:p>
            <a:pPr marL="174702" lvl="0" indent="-174702" algn="l" rtl="0">
              <a:lnSpc>
                <a:spcPct val="100000"/>
              </a:lnSpc>
              <a:spcBef>
                <a:spcPts val="0"/>
              </a:spcBef>
              <a:spcAft>
                <a:spcPts val="0"/>
              </a:spcAft>
              <a:buClr>
                <a:schemeClr val="dk1"/>
              </a:buClr>
              <a:buSzPts val="1200"/>
              <a:buChar char="•"/>
            </a:pPr>
            <a:r>
              <a:rPr lang="en-US" b="0" dirty="0"/>
              <a:t>Working collaboratively with patient and caregiver</a:t>
            </a:r>
            <a:endParaRPr b="0" dirty="0"/>
          </a:p>
          <a:p>
            <a:pPr marL="174702" lvl="0" indent="-174702" algn="l" rtl="0">
              <a:lnSpc>
                <a:spcPct val="100000"/>
              </a:lnSpc>
              <a:spcBef>
                <a:spcPts val="0"/>
              </a:spcBef>
              <a:spcAft>
                <a:spcPts val="0"/>
              </a:spcAft>
              <a:buClr>
                <a:schemeClr val="dk1"/>
              </a:buClr>
              <a:buSzPts val="1200"/>
              <a:buChar char="•"/>
            </a:pPr>
            <a:r>
              <a:rPr lang="en-US" b="0" dirty="0"/>
              <a:t>Accomplish shared goals in and across settings</a:t>
            </a:r>
            <a:endParaRPr b="0" dirty="0"/>
          </a:p>
          <a:p>
            <a:pPr marL="174702" lvl="0" indent="-174702" algn="l" rtl="0">
              <a:lnSpc>
                <a:spcPct val="100000"/>
              </a:lnSpc>
              <a:spcBef>
                <a:spcPts val="0"/>
              </a:spcBef>
              <a:spcAft>
                <a:spcPts val="0"/>
              </a:spcAft>
              <a:buClr>
                <a:schemeClr val="dk1"/>
              </a:buClr>
              <a:buSzPts val="1200"/>
              <a:buChar char="•"/>
            </a:pPr>
            <a:r>
              <a:rPr lang="en-US" b="0" dirty="0"/>
              <a:t>Achieve coordinated high-quality care</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solidFill>
                <a:srgbClr val="FF0000"/>
              </a:solidFill>
            </a:endParaRPr>
          </a:p>
        </p:txBody>
      </p:sp>
      <p:sp>
        <p:nvSpPr>
          <p:cNvPr id="239" name="Google Shape;23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084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slide will expand on the various roles.</a:t>
            </a:r>
          </a:p>
          <a:p>
            <a:endParaRPr lang="en-US" dirty="0"/>
          </a:p>
          <a:p>
            <a:endParaRPr lang="en-US" dirty="0"/>
          </a:p>
        </p:txBody>
      </p:sp>
      <p:sp>
        <p:nvSpPr>
          <p:cNvPr id="4" name="Slide Number Placeholder 3"/>
          <p:cNvSpPr>
            <a:spLocks noGrp="1"/>
          </p:cNvSpPr>
          <p:nvPr>
            <p:ph type="sldNum" sz="quarter" idx="5"/>
          </p:nvPr>
        </p:nvSpPr>
        <p:spPr/>
        <p:txBody>
          <a:bodyPr/>
          <a:lstStyle/>
          <a:p>
            <a:fld id="{33C94432-B02C-41BA-85CF-FDC23E834E68}" type="slidenum">
              <a:rPr lang="en-US" smtClean="0"/>
              <a:t>7</a:t>
            </a:fld>
            <a:endParaRPr lang="en-US"/>
          </a:p>
        </p:txBody>
      </p:sp>
    </p:spTree>
    <p:extLst>
      <p:ext uri="{BB962C8B-B14F-4D97-AF65-F5344CB8AC3E}">
        <p14:creationId xmlns:p14="http://schemas.microsoft.com/office/powerpoint/2010/main" val="316839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58551d919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858551d919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t>Health coaching call (MA, CMW, RN based on pre-established guidelines)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Medication Management call (RN, pharmacists… based on pre-established guidelines)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Symptom Management Assessment and reinforcement – weight gain, elevated BP, peak flow … (MA, CMW, RN, SW based on pre-established guidelines)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Planned visit preparation (MA, CHW, …)</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Outreach for Gaps in Care (Office staff, MA, volunteers again based on pre-established guidelines)</a:t>
            </a:r>
            <a:endParaRPr dirty="0"/>
          </a:p>
        </p:txBody>
      </p:sp>
      <p:sp>
        <p:nvSpPr>
          <p:cNvPr id="369" name="Google Shape;369;g858551d919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Team-based Care can add value to the practice both in the increased utilization of resources and the increased services to the patient and family. Yes initially is an increased cost during implementation before patient outcomes are seen and VBR changes</a:t>
            </a:r>
            <a:endParaRPr dirty="0"/>
          </a:p>
          <a:p>
            <a:pPr marL="0" lvl="0" indent="0" algn="l" rtl="0">
              <a:lnSpc>
                <a:spcPct val="100000"/>
              </a:lnSpc>
              <a:spcBef>
                <a:spcPts val="0"/>
              </a:spcBef>
              <a:spcAft>
                <a:spcPts val="0"/>
              </a:spcAft>
              <a:buSzPts val="1400"/>
              <a:buNone/>
            </a:pPr>
            <a:r>
              <a:rPr lang="en-US" dirty="0"/>
              <a:t>Success for the practice: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Full utilization of practice team</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Increased employee engagement</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Ownership of roles</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Specific examples how costs are decreasing:</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Early contact for yellow or early symptom management at the practice can avoid ED visit and hospitalization</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Improving patient understanding of medication can increase adherence and improve control of condition demonstrated by Lab or BP</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improved workflow can make provider visits more efficient and effective </a:t>
            </a:r>
            <a:endParaRPr dirty="0"/>
          </a:p>
          <a:p>
            <a:pPr marL="0" lvl="0" indent="0" algn="l" rtl="0">
              <a:lnSpc>
                <a:spcPct val="100000"/>
              </a:lnSpc>
              <a:spcBef>
                <a:spcPts val="0"/>
              </a:spcBef>
              <a:spcAft>
                <a:spcPts val="0"/>
              </a:spcAft>
              <a:buClr>
                <a:schemeClr val="dk1"/>
              </a:buClr>
              <a:buSzPts val="1200"/>
              <a:buFont typeface="Arial"/>
              <a:buNone/>
            </a:pPr>
            <a:endParaRPr dirty="0"/>
          </a:p>
        </p:txBody>
      </p:sp>
      <p:sp>
        <p:nvSpPr>
          <p:cNvPr id="260" name="Google Shape;26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7FE55-B2A1-B84C-AB9D-D69DC87FC2EF}"/>
              </a:ext>
            </a:extLst>
          </p:cNvPr>
          <p:cNvSpPr>
            <a:spLocks noGrp="1"/>
          </p:cNvSpPr>
          <p:nvPr>
            <p:ph type="ctrTitle"/>
          </p:nvPr>
        </p:nvSpPr>
        <p:spPr>
          <a:xfrm>
            <a:off x="1524000" y="665163"/>
            <a:ext cx="9144000" cy="2387600"/>
          </a:xfrm>
          <a:prstGeom prst="rect">
            <a:avLst/>
          </a:prstGeom>
        </p:spPr>
        <p:txBody>
          <a:bodyPr anchor="b"/>
          <a:lstStyle>
            <a:lvl1pPr algn="ctr">
              <a:defRPr sz="3600" b="1">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FC7C0A35-DEFF-1741-A836-2436456A8211}"/>
              </a:ext>
            </a:extLst>
          </p:cNvPr>
          <p:cNvSpPr>
            <a:spLocks noGrp="1"/>
          </p:cNvSpPr>
          <p:nvPr>
            <p:ph type="subTitle" idx="1" hasCustomPrompt="1"/>
          </p:nvPr>
        </p:nvSpPr>
        <p:spPr>
          <a:xfrm>
            <a:off x="1524000" y="31448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lide Number Placeholder 1">
            <a:extLst>
              <a:ext uri="{FF2B5EF4-FFF2-40B4-BE49-F238E27FC236}">
                <a16:creationId xmlns:a16="http://schemas.microsoft.com/office/drawing/2014/main" id="{897FEF5E-54D5-B043-B662-77D15D51C302}"/>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890946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952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8421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47" name="Google Shape;4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8229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39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09219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1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68" name="Google Shape;6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945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26006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319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47019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245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A777-1509-464E-9C89-29C03FCBF171}"/>
              </a:ext>
            </a:extLst>
          </p:cNvPr>
          <p:cNvSpPr>
            <a:spLocks noGrp="1"/>
          </p:cNvSpPr>
          <p:nvPr>
            <p:ph type="title"/>
          </p:nvPr>
        </p:nvSpPr>
        <p:spPr>
          <a:xfrm>
            <a:off x="838200" y="365126"/>
            <a:ext cx="10515600" cy="1325563"/>
          </a:xfrm>
          <a:prstGeom prst="rect">
            <a:avLst/>
          </a:prstGeom>
        </p:spPr>
        <p:txBody>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804FFF-12B2-6D4A-8BE2-1D7AB894BDFF}"/>
              </a:ext>
            </a:extLst>
          </p:cNvPr>
          <p:cNvSpPr>
            <a:spLocks noGrp="1"/>
          </p:cNvSpPr>
          <p:nvPr>
            <p:ph idx="1"/>
          </p:nvPr>
        </p:nvSpPr>
        <p:spPr>
          <a:xfrm>
            <a:off x="838200" y="1825625"/>
            <a:ext cx="10515600" cy="378998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a:extLst>
              <a:ext uri="{FF2B5EF4-FFF2-40B4-BE49-F238E27FC236}">
                <a16:creationId xmlns:a16="http://schemas.microsoft.com/office/drawing/2014/main" id="{DB46E837-332E-D948-BC23-F25872F9F6A4}"/>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767981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3896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7.2021</a:t>
            </a:r>
            <a:endParaRPr/>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974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2582268"/>
            <a:ext cx="7219605" cy="2188521"/>
          </a:xfrm>
          <a:prstGeom prst="rect">
            <a:avLst/>
          </a:prstGeom>
          <a:noFill/>
          <a:ln>
            <a:noFill/>
          </a:ln>
        </p:spPr>
        <p:txBody>
          <a:bodyPr spcFirstLastPara="1" wrap="square" lIns="0" tIns="34275" rIns="68575" bIns="34275" anchor="b" anchorCtr="0">
            <a:noAutofit/>
          </a:bodyPr>
          <a:lstStyle>
            <a:lvl1pPr lvl="0" algn="l">
              <a:lnSpc>
                <a:spcPct val="90000"/>
              </a:lnSpc>
              <a:spcBef>
                <a:spcPts val="0"/>
              </a:spcBef>
              <a:spcAft>
                <a:spcPts val="0"/>
              </a:spcAft>
              <a:buClr>
                <a:schemeClr val="dk1"/>
              </a:buClr>
              <a:buSzPts val="2700"/>
              <a:buFont typeface="Calibri"/>
              <a:buNone/>
              <a:defRPr sz="36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838200" y="4890055"/>
            <a:ext cx="7219605" cy="627061"/>
          </a:xfrm>
          <a:prstGeom prst="rect">
            <a:avLst/>
          </a:prstGeom>
          <a:noFill/>
          <a:ln>
            <a:noFill/>
          </a:ln>
        </p:spPr>
        <p:txBody>
          <a:bodyPr spcFirstLastPara="1" wrap="square" lIns="0" tIns="34275" rIns="68575" bIns="34275" anchor="t" anchorCtr="0">
            <a:noAutofit/>
          </a:bodyPr>
          <a:lstStyle>
            <a:lvl1pPr marL="609585" lvl="0" indent="-304792" algn="l">
              <a:lnSpc>
                <a:spcPct val="90000"/>
              </a:lnSpc>
              <a:spcBef>
                <a:spcPts val="1067"/>
              </a:spcBef>
              <a:spcAft>
                <a:spcPts val="0"/>
              </a:spcAft>
              <a:buClr>
                <a:schemeClr val="accent1"/>
              </a:buClr>
              <a:buSzPts val="1400"/>
              <a:buNone/>
              <a:defRPr sz="1867" b="1">
                <a:solidFill>
                  <a:schemeClr val="accent1"/>
                </a:solidFill>
              </a:defRPr>
            </a:lvl1pPr>
            <a:lvl2pPr marL="1219170" lvl="1" indent="-304792" algn="l">
              <a:lnSpc>
                <a:spcPct val="90000"/>
              </a:lnSpc>
              <a:spcBef>
                <a:spcPts val="533"/>
              </a:spcBef>
              <a:spcAft>
                <a:spcPts val="0"/>
              </a:spcAft>
              <a:buClr>
                <a:schemeClr val="dk1"/>
              </a:buClr>
              <a:buSzPts val="1800"/>
              <a:buNone/>
              <a:defRPr/>
            </a:lvl2pPr>
            <a:lvl3pPr marL="1828754" lvl="2" indent="-304792" algn="l">
              <a:lnSpc>
                <a:spcPct val="90000"/>
              </a:lnSpc>
              <a:spcBef>
                <a:spcPts val="533"/>
              </a:spcBef>
              <a:spcAft>
                <a:spcPts val="0"/>
              </a:spcAft>
              <a:buClr>
                <a:schemeClr val="dk1"/>
              </a:buClr>
              <a:buSzPts val="15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880773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61" name="Google Shape;61;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62" name="Google Shape;62;p1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03943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17"/>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72" name="Google Shape;72;p17"/>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3" name="Google Shape;73;p17"/>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74" name="Google Shape;74;p17"/>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5" name="Google Shape;75;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76" name="Google Shape;76;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77" name="Google Shape;77;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63068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8"/>
        <p:cNvGrpSpPr/>
        <p:nvPr/>
      </p:nvGrpSpPr>
      <p:grpSpPr>
        <a:xfrm>
          <a:off x="0" y="0"/>
          <a:ext cx="0" cy="0"/>
          <a:chOff x="0" y="0"/>
          <a:chExt cx="0" cy="0"/>
        </a:xfrm>
      </p:grpSpPr>
      <p:sp>
        <p:nvSpPr>
          <p:cNvPr id="79" name="Google Shape;79;p18"/>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18"/>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81" name="Google Shape;81;p1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82" name="Google Shape;82;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83" name="Google Shape;83;p1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741549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97" name="Google Shape;97;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98" name="Google Shape;98;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32605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22"/>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2" name="Google Shape;102;p22"/>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03" name="Google Shape;103;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04" name="Google Shape;104;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105" name="Google Shape;105;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42966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23"/>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09" name="Google Shape;109;p23"/>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0" name="Google Shape;110;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11" name="Google Shape;111;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112" name="Google Shape;112;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28115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p24"/>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 name="Google Shape;116;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17" name="Google Shape;117;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118" name="Google Shape;118;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2852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87A459-CEDC-8540-BB7B-719F2774096B}"/>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2666179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25"/>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 name="Google Shape;122;p2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23" name="Google Shape;123;p2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dirty="0"/>
              <a:t>Specialist Team-BasedCare V1 20210305</a:t>
            </a:r>
            <a:endParaRPr dirty="0"/>
          </a:p>
        </p:txBody>
      </p:sp>
      <p:sp>
        <p:nvSpPr>
          <p:cNvPr id="124" name="Google Shape;124;p2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46208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7248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1778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26" name="Google Shape;26;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27" name="Google Shape;27;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0544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5473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5465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01418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1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68" name="Google Shape;6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69" name="Google Shape;6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5691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63647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1799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506B-5609-5446-8034-2A7E44AB0A8D}"/>
              </a:ext>
            </a:extLst>
          </p:cNvPr>
          <p:cNvSpPr>
            <a:spLocks noGrp="1"/>
          </p:cNvSpPr>
          <p:nvPr>
            <p:ph type="title"/>
          </p:nvPr>
        </p:nvSpPr>
        <p:spPr>
          <a:xfrm>
            <a:off x="838200" y="365126"/>
            <a:ext cx="10515600" cy="1325563"/>
          </a:xfrm>
          <a:prstGeom prst="rect">
            <a:avLst/>
          </a:prstGeom>
        </p:spPr>
        <p:txBody>
          <a:bodyPr/>
          <a:lstStyle>
            <a:lvl1pPr>
              <a:defRPr sz="36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E898A1A-65C0-B243-9434-7CBC3B3467E8}"/>
              </a:ext>
            </a:extLst>
          </p:cNvPr>
          <p:cNvSpPr>
            <a:spLocks noGrp="1"/>
          </p:cNvSpPr>
          <p:nvPr>
            <p:ph sz="half" idx="1"/>
          </p:nvPr>
        </p:nvSpPr>
        <p:spPr>
          <a:xfrm>
            <a:off x="838200" y="1825625"/>
            <a:ext cx="5156200" cy="38098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574FB8A-AB2D-F841-A670-D00BA574DF37}"/>
              </a:ext>
            </a:extLst>
          </p:cNvPr>
          <p:cNvSpPr>
            <a:spLocks noGrp="1"/>
          </p:cNvSpPr>
          <p:nvPr>
            <p:ph sz="half" idx="2"/>
          </p:nvPr>
        </p:nvSpPr>
        <p:spPr>
          <a:xfrm>
            <a:off x="6197600" y="1825625"/>
            <a:ext cx="5156200" cy="38098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a:extLst>
              <a:ext uri="{FF2B5EF4-FFF2-40B4-BE49-F238E27FC236}">
                <a16:creationId xmlns:a16="http://schemas.microsoft.com/office/drawing/2014/main" id="{5C128BDE-112F-2E44-AD41-606DB691145E}"/>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1052073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82948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4056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1740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Introduction to Team-Based Care Revised 1.2022</a:t>
            </a:r>
            <a:endParaRPr/>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399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8150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3601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36" name="Google Shape;36;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1592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9532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48" name="Google Shape;48;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658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186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5E45-92B1-CC4F-BE3B-D6370073A9A0}"/>
              </a:ext>
            </a:extLst>
          </p:cNvPr>
          <p:cNvSpPr>
            <a:spLocks noGrp="1"/>
          </p:cNvSpPr>
          <p:nvPr>
            <p:ph type="title"/>
          </p:nvPr>
        </p:nvSpPr>
        <p:spPr>
          <a:xfrm>
            <a:off x="840317" y="365126"/>
            <a:ext cx="10515600" cy="1325563"/>
          </a:xfrm>
          <a:prstGeom prst="rect">
            <a:avLst/>
          </a:prstGeom>
        </p:spPr>
        <p:txBody>
          <a:bodyPr/>
          <a:lstStyle>
            <a:lvl1pPr>
              <a:defRPr sz="3600" b="1">
                <a:solidFill>
                  <a:schemeClr val="accent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961F8A1-C0D5-C549-B748-D8F989A84DD6}"/>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0B63F5-0D6D-E64C-B7CA-E2BA90EDD271}"/>
              </a:ext>
            </a:extLst>
          </p:cNvPr>
          <p:cNvSpPr>
            <a:spLocks noGrp="1"/>
          </p:cNvSpPr>
          <p:nvPr>
            <p:ph sz="half" idx="2"/>
          </p:nvPr>
        </p:nvSpPr>
        <p:spPr>
          <a:xfrm>
            <a:off x="840318" y="2505075"/>
            <a:ext cx="5158316" cy="315029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DC6B474-27B8-EE49-AFCD-F234AF2D5279}"/>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DB0A8E9-11FE-684B-B09B-FC9BB14B54C2}"/>
              </a:ext>
            </a:extLst>
          </p:cNvPr>
          <p:cNvSpPr>
            <a:spLocks noGrp="1"/>
          </p:cNvSpPr>
          <p:nvPr>
            <p:ph sz="quarter" idx="4"/>
          </p:nvPr>
        </p:nvSpPr>
        <p:spPr>
          <a:xfrm>
            <a:off x="6172200" y="2505075"/>
            <a:ext cx="5183717" cy="315029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a:extLst>
              <a:ext uri="{FF2B5EF4-FFF2-40B4-BE49-F238E27FC236}">
                <a16:creationId xmlns:a16="http://schemas.microsoft.com/office/drawing/2014/main" id="{D2067E34-F653-C74E-98D7-5649BAD2867F}"/>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3806749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6"/>
        <p:cNvGrpSpPr/>
        <p:nvPr/>
      </p:nvGrpSpPr>
      <p:grpSpPr>
        <a:xfrm>
          <a:off x="0" y="0"/>
          <a:ext cx="0" cy="0"/>
          <a:chOff x="0" y="0"/>
          <a:chExt cx="0" cy="0"/>
        </a:xfrm>
      </p:grpSpPr>
      <p:sp>
        <p:nvSpPr>
          <p:cNvPr id="57" name="Google Shape;57;p143"/>
          <p:cNvSpPr txBox="1">
            <a:spLocks noGrp="1"/>
          </p:cNvSpPr>
          <p:nvPr>
            <p:ph type="body" idx="1"/>
          </p:nvPr>
        </p:nvSpPr>
        <p:spPr>
          <a:xfrm>
            <a:off x="903816" y="1227667"/>
            <a:ext cx="9440333" cy="415925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43"/>
          <p:cNvSpPr txBox="1">
            <a:spLocks noGrp="1"/>
          </p:cNvSpPr>
          <p:nvPr>
            <p:ph type="body" idx="2"/>
          </p:nvPr>
        </p:nvSpPr>
        <p:spPr>
          <a:xfrm>
            <a:off x="903817" y="95250"/>
            <a:ext cx="10045700" cy="6556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43"/>
          <p:cNvSpPr txBox="1">
            <a:spLocks noGrp="1"/>
          </p:cNvSpPr>
          <p:nvPr>
            <p:ph type="body" idx="3"/>
          </p:nvPr>
        </p:nvSpPr>
        <p:spPr>
          <a:xfrm>
            <a:off x="85376" y="6326188"/>
            <a:ext cx="4868333" cy="3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FFFFFF"/>
              </a:buClr>
              <a:buSzPts val="1800"/>
              <a:buNone/>
              <a:defRPr sz="1800" b="0" i="0">
                <a:solidFill>
                  <a:srgbClr val="FFFFFF"/>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6249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31470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1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69" name="Google Shape;6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8482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69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058776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649807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8764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5"/>
        <p:cNvGrpSpPr/>
        <p:nvPr/>
      </p:nvGrpSpPr>
      <p:grpSpPr>
        <a:xfrm>
          <a:off x="0" y="0"/>
          <a:ext cx="0" cy="0"/>
          <a:chOff x="0" y="0"/>
          <a:chExt cx="0" cy="0"/>
        </a:xfrm>
      </p:grpSpPr>
      <p:sp>
        <p:nvSpPr>
          <p:cNvPr id="86" name="Google Shape;86;p1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8" name="Google Shape;88;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90" name="Google Shape;90;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11804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4330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Intro to Team-Based Care V5 20201014</a:t>
            </a:r>
            <a:endParaRPr/>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739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F9B5-655A-2345-9F7A-CC315175F163}"/>
              </a:ext>
            </a:extLst>
          </p:cNvPr>
          <p:cNvSpPr>
            <a:spLocks noGrp="1"/>
          </p:cNvSpPr>
          <p:nvPr>
            <p:ph type="title"/>
          </p:nvPr>
        </p:nvSpPr>
        <p:spPr>
          <a:xfrm>
            <a:off x="840318" y="457200"/>
            <a:ext cx="3932767" cy="1600200"/>
          </a:xfrm>
          <a:prstGeom prst="rect">
            <a:avLst/>
          </a:prstGeom>
        </p:spPr>
        <p:txBody>
          <a:bodyPr anchor="b"/>
          <a:lstStyle>
            <a:lvl1pPr>
              <a:defRPr sz="3200" b="1">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1ECD287-3539-064F-8690-7E0870437D4D}"/>
              </a:ext>
            </a:extLst>
          </p:cNvPr>
          <p:cNvSpPr>
            <a:spLocks noGrp="1"/>
          </p:cNvSpPr>
          <p:nvPr>
            <p:ph idx="1"/>
          </p:nvPr>
        </p:nvSpPr>
        <p:spPr>
          <a:xfrm>
            <a:off x="5183717" y="987426"/>
            <a:ext cx="6172200" cy="46083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14565AA-5611-2344-9527-7EF04B6C88ED}"/>
              </a:ext>
            </a:extLst>
          </p:cNvPr>
          <p:cNvSpPr>
            <a:spLocks noGrp="1"/>
          </p:cNvSpPr>
          <p:nvPr>
            <p:ph type="body" sz="half" idx="2"/>
          </p:nvPr>
        </p:nvSpPr>
        <p:spPr>
          <a:xfrm>
            <a:off x="840318" y="2057400"/>
            <a:ext cx="3932767" cy="353833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Slide Number Placeholder 1">
            <a:extLst>
              <a:ext uri="{FF2B5EF4-FFF2-40B4-BE49-F238E27FC236}">
                <a16:creationId xmlns:a16="http://schemas.microsoft.com/office/drawing/2014/main" id="{ABEDB398-4403-4E46-9006-B556DE0500CA}"/>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336441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0DDD-6345-B447-9919-E47FD356CEC3}"/>
              </a:ext>
            </a:extLst>
          </p:cNvPr>
          <p:cNvSpPr>
            <a:spLocks noGrp="1"/>
          </p:cNvSpPr>
          <p:nvPr>
            <p:ph type="title"/>
          </p:nvPr>
        </p:nvSpPr>
        <p:spPr>
          <a:xfrm>
            <a:off x="840318" y="457200"/>
            <a:ext cx="3932767" cy="1600200"/>
          </a:xfrm>
          <a:prstGeom prst="rect">
            <a:avLst/>
          </a:prstGeom>
        </p:spPr>
        <p:txBody>
          <a:bodyPr anchor="b"/>
          <a:lstStyle>
            <a:lvl1pPr>
              <a:defRPr sz="3200" b="1">
                <a:solidFill>
                  <a:schemeClr val="accent2"/>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C2B288F0-04DB-0643-9E3D-B1C8A23096B5}"/>
              </a:ext>
            </a:extLst>
          </p:cNvPr>
          <p:cNvSpPr>
            <a:spLocks noGrp="1"/>
          </p:cNvSpPr>
          <p:nvPr>
            <p:ph type="pic" idx="1"/>
          </p:nvPr>
        </p:nvSpPr>
        <p:spPr>
          <a:xfrm>
            <a:off x="5183717" y="987426"/>
            <a:ext cx="6172200" cy="46182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F47BEF-CB33-C74B-8C93-AD57C1ABA7F0}"/>
              </a:ext>
            </a:extLst>
          </p:cNvPr>
          <p:cNvSpPr>
            <a:spLocks noGrp="1"/>
          </p:cNvSpPr>
          <p:nvPr>
            <p:ph type="body" sz="half" idx="2"/>
          </p:nvPr>
        </p:nvSpPr>
        <p:spPr>
          <a:xfrm>
            <a:off x="840318" y="2057400"/>
            <a:ext cx="3932767" cy="354827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Slide Number Placeholder 1">
            <a:extLst>
              <a:ext uri="{FF2B5EF4-FFF2-40B4-BE49-F238E27FC236}">
                <a16:creationId xmlns:a16="http://schemas.microsoft.com/office/drawing/2014/main" id="{6B0AF051-C74C-1F47-91EE-B7B74612CC2E}"/>
              </a:ext>
            </a:extLst>
          </p:cNvPr>
          <p:cNvSpPr txBox="1">
            <a:spLocks/>
          </p:cNvSpPr>
          <p:nvPr userDrawn="1"/>
        </p:nvSpPr>
        <p:spPr>
          <a:xfrm>
            <a:off x="299500" y="5944845"/>
            <a:ext cx="510257" cy="365125"/>
          </a:xfrm>
          <a:prstGeom prst="rect">
            <a:avLst/>
          </a:prstGeom>
        </p:spPr>
        <p:txBody>
          <a:bodyPr vert="horz" lIns="0" tIns="45720" rIns="0" bIns="45720" rtlCol="0" anchor="ctr"/>
          <a:lstStyle>
            <a:defPPr>
              <a:defRPr lang="en-US"/>
            </a:defPPr>
            <a:lvl1pPr marL="0" algn="ctr" defTabSz="457200" rtl="0" eaLnBrk="1" latinLnBrk="0" hangingPunct="1">
              <a:defRPr sz="900" b="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EE2E87-D6C2-FE49-99B2-4600C721DDD0}" type="slidenum">
              <a:rPr lang="en-US" sz="1000" b="0" smtClean="0"/>
              <a:pPr/>
              <a:t>‹#›</a:t>
            </a:fld>
            <a:endParaRPr lang="en-US" sz="1000" b="0" dirty="0"/>
          </a:p>
        </p:txBody>
      </p:sp>
    </p:spTree>
    <p:extLst>
      <p:ext uri="{BB962C8B-B14F-4D97-AF65-F5344CB8AC3E}">
        <p14:creationId xmlns:p14="http://schemas.microsoft.com/office/powerpoint/2010/main" val="2536364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E66E-EFAD-4814-851C-81A19885111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9A4C86-B8A2-4150-A1D0-7925AB3FF48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EBD7A4-FE7F-4AE4-941D-C0F4A97D8C74}"/>
              </a:ext>
            </a:extLst>
          </p:cNvPr>
          <p:cNvSpPr>
            <a:spLocks noGrp="1"/>
          </p:cNvSpPr>
          <p:nvPr>
            <p:ph type="dt" sz="half" idx="10"/>
          </p:nvPr>
        </p:nvSpPr>
        <p:spPr/>
        <p:txBody>
          <a:bodyPr/>
          <a:lstStyle/>
          <a:p>
            <a:fld id="{AC07401C-A870-43FE-8F84-2395D894191C}" type="datetimeFigureOut">
              <a:rPr lang="en-US" smtClean="0"/>
              <a:t>6/16/2023</a:t>
            </a:fld>
            <a:endParaRPr lang="en-US"/>
          </a:p>
        </p:txBody>
      </p:sp>
      <p:sp>
        <p:nvSpPr>
          <p:cNvPr id="5" name="Footer Placeholder 4">
            <a:extLst>
              <a:ext uri="{FF2B5EF4-FFF2-40B4-BE49-F238E27FC236}">
                <a16:creationId xmlns:a16="http://schemas.microsoft.com/office/drawing/2014/main" id="{4237B01D-298A-4D61-B9E3-0D71A8F7B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99E23-F354-428B-98B7-87C54E16D897}"/>
              </a:ext>
            </a:extLst>
          </p:cNvPr>
          <p:cNvSpPr>
            <a:spLocks noGrp="1"/>
          </p:cNvSpPr>
          <p:nvPr>
            <p:ph type="sldNum" sz="quarter" idx="12"/>
          </p:nvPr>
        </p:nvSpPr>
        <p:spPr/>
        <p:txBody>
          <a:bodyPr/>
          <a:lstStyle/>
          <a:p>
            <a:fld id="{58D7C500-BBD8-4CBB-8548-D06E4484E24F}" type="slidenum">
              <a:rPr lang="en-US" smtClean="0"/>
              <a:t>‹#›</a:t>
            </a:fld>
            <a:endParaRPr lang="en-US"/>
          </a:p>
        </p:txBody>
      </p:sp>
    </p:spTree>
    <p:extLst>
      <p:ext uri="{BB962C8B-B14F-4D97-AF65-F5344CB8AC3E}">
        <p14:creationId xmlns:p14="http://schemas.microsoft.com/office/powerpoint/2010/main" val="565392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0615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63F8C9-C7B4-5D4D-9697-DE5E6784FDCD}"/>
              </a:ext>
            </a:extLst>
          </p:cNvPr>
          <p:cNvSpPr/>
          <p:nvPr userDrawn="1"/>
        </p:nvSpPr>
        <p:spPr>
          <a:xfrm>
            <a:off x="0" y="6356350"/>
            <a:ext cx="12192000" cy="501650"/>
          </a:xfrm>
          <a:prstGeom prst="rect">
            <a:avLst/>
          </a:prstGeom>
          <a:solidFill>
            <a:schemeClr val="accent1"/>
          </a:solidFill>
          <a:ln>
            <a:noFill/>
          </a:ln>
          <a:effectLst>
            <a:outerShdw blurRad="76200" dist="38100" dir="18900000" algn="b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CE7423AC-EF53-5547-99CD-C901CA141236}"/>
              </a:ext>
            </a:extLst>
          </p:cNvPr>
          <p:cNvPicPr>
            <a:picLocks noChangeAspect="1"/>
          </p:cNvPicPr>
          <p:nvPr userDrawn="1"/>
        </p:nvPicPr>
        <p:blipFill>
          <a:blip r:embed="rId10"/>
          <a:stretch>
            <a:fillRect/>
          </a:stretch>
        </p:blipFill>
        <p:spPr>
          <a:xfrm>
            <a:off x="9864677" y="5763325"/>
            <a:ext cx="2044388" cy="414946"/>
          </a:xfrm>
          <a:prstGeom prst="rect">
            <a:avLst/>
          </a:prstGeom>
        </p:spPr>
      </p:pic>
      <p:sp>
        <p:nvSpPr>
          <p:cNvPr id="12" name="Slide Number Placeholder 5">
            <a:extLst>
              <a:ext uri="{FF2B5EF4-FFF2-40B4-BE49-F238E27FC236}">
                <a16:creationId xmlns:a16="http://schemas.microsoft.com/office/drawing/2014/main" id="{48B75511-5D49-A04E-AAC0-107EF47500B6}"/>
              </a:ext>
            </a:extLst>
          </p:cNvPr>
          <p:cNvSpPr txBox="1">
            <a:spLocks/>
          </p:cNvSpPr>
          <p:nvPr userDrawn="1"/>
        </p:nvSpPr>
        <p:spPr>
          <a:xfrm>
            <a:off x="6035040" y="6470375"/>
            <a:ext cx="5874024" cy="251101"/>
          </a:xfrm>
          <a:prstGeom prst="rect">
            <a:avLst/>
          </a:prstGeom>
        </p:spPr>
        <p:txBody>
          <a:bodyPr vert="horz" lIns="91440" tIns="45720" rIns="0" bIns="45720" rtlCol="0" anchor="ctr"/>
          <a:lstStyle>
            <a:defPPr>
              <a:defRPr lang="en-US"/>
            </a:defPPr>
            <a:lvl1pPr marL="0" algn="r" defTabSz="457200" rtl="0" eaLnBrk="1" latinLnBrk="0" hangingPunct="1">
              <a:defRPr sz="10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b="0" dirty="0">
                <a:solidFill>
                  <a:schemeClr val="bg1">
                    <a:alpha val="35000"/>
                  </a:schemeClr>
                </a:solidFill>
              </a:rPr>
              <a:t>©2019 Michigan Institute for Care Management &amp; Transformation. All rights reserved.</a:t>
            </a:r>
          </a:p>
        </p:txBody>
      </p:sp>
      <p:pic>
        <p:nvPicPr>
          <p:cNvPr id="13" name="Picture 12">
            <a:extLst>
              <a:ext uri="{FF2B5EF4-FFF2-40B4-BE49-F238E27FC236}">
                <a16:creationId xmlns:a16="http://schemas.microsoft.com/office/drawing/2014/main" id="{65F94D5C-A319-2A47-924A-2A7B2A43DC8A}"/>
              </a:ext>
            </a:extLst>
          </p:cNvPr>
          <p:cNvPicPr>
            <a:picLocks noChangeAspect="1"/>
          </p:cNvPicPr>
          <p:nvPr userDrawn="1"/>
        </p:nvPicPr>
        <p:blipFill>
          <a:blip r:embed="rId11">
            <a:alphaModFix amt="25000"/>
          </a:blip>
          <a:stretch>
            <a:fillRect/>
          </a:stretch>
        </p:blipFill>
        <p:spPr>
          <a:xfrm>
            <a:off x="299500" y="6406046"/>
            <a:ext cx="510257" cy="381174"/>
          </a:xfrm>
          <a:prstGeom prst="rect">
            <a:avLst/>
          </a:prstGeom>
        </p:spPr>
      </p:pic>
      <p:sp>
        <p:nvSpPr>
          <p:cNvPr id="2" name="Slide Number Placeholder 1">
            <a:extLst>
              <a:ext uri="{FF2B5EF4-FFF2-40B4-BE49-F238E27FC236}">
                <a16:creationId xmlns:a16="http://schemas.microsoft.com/office/drawing/2014/main" id="{BAD79873-AA22-724D-A9BC-AB3452298B93}"/>
              </a:ext>
            </a:extLst>
          </p:cNvPr>
          <p:cNvSpPr>
            <a:spLocks noGrp="1"/>
          </p:cNvSpPr>
          <p:nvPr>
            <p:ph type="sldNum" sz="quarter" idx="4"/>
          </p:nvPr>
        </p:nvSpPr>
        <p:spPr>
          <a:xfrm>
            <a:off x="299500" y="5944845"/>
            <a:ext cx="510257" cy="365125"/>
          </a:xfrm>
          <a:prstGeom prst="rect">
            <a:avLst/>
          </a:prstGeom>
        </p:spPr>
        <p:txBody>
          <a:bodyPr vert="horz" lIns="0" tIns="45720" rIns="0" bIns="45720" rtlCol="0" anchor="ctr"/>
          <a:lstStyle>
            <a:lvl1pPr algn="ctr">
              <a:defRPr sz="1000" b="0">
                <a:solidFill>
                  <a:schemeClr val="tx1">
                    <a:tint val="75000"/>
                  </a:schemeClr>
                </a:solidFill>
              </a:defRPr>
            </a:lvl1pPr>
          </a:lstStyle>
          <a:p>
            <a:fld id="{CDEE2E87-D6C2-FE49-99B2-4600C721DDD0}" type="slidenum">
              <a:rPr lang="en-US" smtClean="0"/>
              <a:pPr/>
              <a:t>‹#›</a:t>
            </a:fld>
            <a:endParaRPr lang="en-US" dirty="0"/>
          </a:p>
        </p:txBody>
      </p:sp>
    </p:spTree>
    <p:extLst>
      <p:ext uri="{BB962C8B-B14F-4D97-AF65-F5344CB8AC3E}">
        <p14:creationId xmlns:p14="http://schemas.microsoft.com/office/powerpoint/2010/main" val="2383285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Introduction to Team-Based Care Revised 7.2021</a:t>
            </a:r>
            <a:endParaRPr/>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9812060"/>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dirty="0"/>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r>
              <a:rPr lang="en-US" dirty="0"/>
              <a:t>Specialist Team-BasedCare V1 20210305</a:t>
            </a:r>
            <a:endParaRPr dirty="0"/>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605336295"/>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9" r:id="rId3"/>
    <p:sldLayoutId id="2147483690" r:id="rId4"/>
    <p:sldLayoutId id="2147483691" r:id="rId5"/>
    <p:sldLayoutId id="2147483692" r:id="rId6"/>
    <p:sldLayoutId id="2147483693" r:id="rId7"/>
    <p:sldLayoutId id="2147483694" r:id="rId8"/>
    <p:sldLayoutId id="2147483695"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Introduction to Team-Based Care Revised 1.2022</a:t>
            </a:r>
            <a:endParaRPr/>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Introduction to Team-Based Care Revised 1.2022</a:t>
            </a:r>
            <a:endParaRPr/>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4844420"/>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3"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Intro to Team-Based Care V5 20201014</a:t>
            </a:r>
            <a:endParaRPr/>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5688037"/>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490830537/c5004a5995"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3.mp4"/><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1.xml"/><Relationship Id="rId5" Type="http://schemas.openxmlformats.org/officeDocument/2006/relationships/slideLayout" Target="../slideLayouts/slideLayout24.xml"/><Relationship Id="rId4" Type="http://schemas.openxmlformats.org/officeDocument/2006/relationships/video" Target="../media/media3.mp4"/></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micmt-cares.org/billing-resources"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hyperlink" Target="mailto:micmt-requests@med.umich.edu"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flickr.com/photos/sixteenmilesofstring/3509978889" TargetMode="External"/><Relationship Id="rId2" Type="http://schemas.openxmlformats.org/officeDocument/2006/relationships/image" Target="../media/image40.jpg"/><Relationship Id="rId1" Type="http://schemas.openxmlformats.org/officeDocument/2006/relationships/slideLayout" Target="../slideLayouts/slideLayout10.xml"/><Relationship Id="rId4"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blogs.lse.ac.uk/usappblog/2014/11/06/those-states-that-have-recovered-the-revenue-lost-during-the-great-recession-have-done-so-due-to-factors-largely-beyond-their-control/" TargetMode="External"/><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pcmh.ahrq.gov/page/creating-patient-centered-team-based-primary-care" TargetMode="External"/><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pcmh.ahrq.gov/page/creating-patient-centered-team-based-primary-care" TargetMode="External"/><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diagramData" Target="../diagrams/data1.xml"/><Relationship Id="rId21" Type="http://schemas.openxmlformats.org/officeDocument/2006/relationships/image" Target="../media/image18.svg"/><Relationship Id="rId34" Type="http://schemas.openxmlformats.org/officeDocument/2006/relationships/image" Target="../media/image31.png"/><Relationship Id="rId7" Type="http://schemas.microsoft.com/office/2007/relationships/diagramDrawing" Target="../diagrams/drawing1.xml"/><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image" Target="../media/image22.svg"/><Relationship Id="rId33" Type="http://schemas.openxmlformats.org/officeDocument/2006/relationships/image" Target="../media/image30.svg"/><Relationship Id="rId2" Type="http://schemas.openxmlformats.org/officeDocument/2006/relationships/notesSlide" Target="../notesSlides/notesSlide7.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svg"/><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image" Target="../media/image8.sv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diagramQuickStyle" Target="../diagrams/quickStyle1.xml"/><Relationship Id="rId15" Type="http://schemas.openxmlformats.org/officeDocument/2006/relationships/image" Target="../media/image12.svg"/><Relationship Id="rId23" Type="http://schemas.openxmlformats.org/officeDocument/2006/relationships/image" Target="../media/image20.sv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svg"/><Relationship Id="rId31" Type="http://schemas.openxmlformats.org/officeDocument/2006/relationships/image" Target="../media/image28.svg"/><Relationship Id="rId4" Type="http://schemas.openxmlformats.org/officeDocument/2006/relationships/diagramLayout" Target="../diagrams/layout1.xml"/><Relationship Id="rId9" Type="http://schemas.openxmlformats.org/officeDocument/2006/relationships/image" Target="../media/image6.sv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svg"/><Relationship Id="rId8"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CFEDB2-8D7D-D83A-C62F-A47A9C72B64D}"/>
              </a:ext>
            </a:extLst>
          </p:cNvPr>
          <p:cNvSpPr>
            <a:spLocks noGrp="1"/>
          </p:cNvSpPr>
          <p:nvPr>
            <p:ph type="ctrTitle"/>
          </p:nvPr>
        </p:nvSpPr>
        <p:spPr>
          <a:xfrm>
            <a:off x="1524000" y="1122363"/>
            <a:ext cx="9144000" cy="2387600"/>
          </a:xfrm>
        </p:spPr>
        <p:txBody>
          <a:bodyPr wrap="square" anchor="b">
            <a:normAutofit fontScale="90000"/>
          </a:bodyPr>
          <a:lstStyle/>
          <a:p>
            <a:r>
              <a:rPr lang="en-US" dirty="0"/>
              <a:t>The Benefit of Team-Based Care </a:t>
            </a:r>
            <a:br>
              <a:rPr lang="en-US" dirty="0"/>
            </a:br>
            <a:r>
              <a:rPr lang="en-US" dirty="0"/>
              <a:t>in a Clinical Practice</a:t>
            </a:r>
          </a:p>
        </p:txBody>
      </p:sp>
      <p:sp>
        <p:nvSpPr>
          <p:cNvPr id="5" name="Slide Number Placeholder 4">
            <a:extLst>
              <a:ext uri="{FF2B5EF4-FFF2-40B4-BE49-F238E27FC236}">
                <a16:creationId xmlns:a16="http://schemas.microsoft.com/office/drawing/2014/main" id="{2EC969CC-574B-128E-8C2D-0F3171808B74}"/>
              </a:ext>
            </a:extLst>
          </p:cNvPr>
          <p:cNvSpPr>
            <a:spLocks noGrp="1"/>
          </p:cNvSpPr>
          <p:nvPr>
            <p:ph type="sldNum" idx="12"/>
          </p:nvPr>
        </p:nvSpPr>
        <p:spPr>
          <a:xfrm>
            <a:off x="8610600" y="6356350"/>
            <a:ext cx="2743200" cy="365125"/>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a:t>
            </a:fld>
            <a:endParaRPr lang="en-US"/>
          </a:p>
        </p:txBody>
      </p:sp>
    </p:spTree>
    <p:extLst>
      <p:ext uri="{BB962C8B-B14F-4D97-AF65-F5344CB8AC3E}">
        <p14:creationId xmlns:p14="http://schemas.microsoft.com/office/powerpoint/2010/main" val="3017534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22" y="136524"/>
            <a:ext cx="10542699" cy="1465740"/>
          </a:xfrm>
        </p:spPr>
        <p:txBody>
          <a:bodyPr/>
          <a:lstStyle/>
          <a:p>
            <a:pPr algn="ctr"/>
            <a:r>
              <a:rPr lang="en-US" sz="4800" b="1" dirty="0"/>
              <a:t>Advantages of Team-Based Care:</a:t>
            </a:r>
            <a:br>
              <a:rPr lang="en-US" sz="4800" b="1" dirty="0"/>
            </a:br>
            <a:r>
              <a:rPr lang="en-US" sz="4800" b="1" dirty="0"/>
              <a:t>Patient &amp; Provider Experience</a:t>
            </a:r>
          </a:p>
        </p:txBody>
      </p:sp>
      <p:sp>
        <p:nvSpPr>
          <p:cNvPr id="4" name="Text Placeholder 3"/>
          <p:cNvSpPr>
            <a:spLocks noGrp="1"/>
          </p:cNvSpPr>
          <p:nvPr>
            <p:ph type="body" idx="2"/>
          </p:nvPr>
        </p:nvSpPr>
        <p:spPr>
          <a:xfrm>
            <a:off x="4016877" y="2497820"/>
            <a:ext cx="7178244" cy="1998793"/>
          </a:xfrm>
        </p:spPr>
        <p:txBody>
          <a:bodyPr/>
          <a:lstStyle/>
          <a:p>
            <a:pPr marL="186262" indent="0">
              <a:buNone/>
            </a:pPr>
            <a:r>
              <a:rPr lang="en-US" dirty="0"/>
              <a:t>This video features Anthony W. Clarke, MD from Health Centers Detroit </a:t>
            </a:r>
            <a:r>
              <a:rPr lang="en-US" dirty="0">
                <a:hlinkClick r:id="rId3"/>
              </a:rPr>
              <a:t>describing how having a team</a:t>
            </a:r>
            <a:r>
              <a:rPr lang="en-US" dirty="0"/>
              <a:t> helps him provide better care to his patients.</a:t>
            </a:r>
          </a:p>
        </p:txBody>
      </p:sp>
      <p:sp>
        <p:nvSpPr>
          <p:cNvPr id="8" name="Slide Number Placeholder 7"/>
          <p:cNvSpPr>
            <a:spLocks noGrp="1"/>
          </p:cNvSpPr>
          <p:nvPr>
            <p:ph type="sldNum" idx="12"/>
          </p:nvPr>
        </p:nvSpPr>
        <p:spPr/>
        <p:txBody>
          <a:bodyPr/>
          <a:lstStyle/>
          <a:p>
            <a:pPr defTabSz="1219170"/>
            <a:fld id="{00000000-1234-1234-1234-123412341234}" type="slidenum">
              <a:rPr lang="en" kern="0"/>
              <a:pPr defTabSz="1219170"/>
              <a:t>10</a:t>
            </a:fld>
            <a:endParaRPr lang="en" kern="0"/>
          </a:p>
        </p:txBody>
      </p:sp>
      <p:pic>
        <p:nvPicPr>
          <p:cNvPr id="7" name="Picture 6"/>
          <p:cNvPicPr>
            <a:picLocks noChangeAspect="1"/>
          </p:cNvPicPr>
          <p:nvPr/>
        </p:nvPicPr>
        <p:blipFill rotWithShape="1">
          <a:blip r:embed="rId4"/>
          <a:srcRect b="12110"/>
          <a:stretch/>
        </p:blipFill>
        <p:spPr>
          <a:xfrm>
            <a:off x="652422" y="2231026"/>
            <a:ext cx="3267635" cy="4307887"/>
          </a:xfrm>
          <a:prstGeom prst="rect">
            <a:avLst/>
          </a:prstGeom>
        </p:spPr>
      </p:pic>
    </p:spTree>
    <p:extLst>
      <p:ext uri="{BB962C8B-B14F-4D97-AF65-F5344CB8AC3E}">
        <p14:creationId xmlns:p14="http://schemas.microsoft.com/office/powerpoint/2010/main" val="1937944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Question 1">
            <a:hlinkClick r:id="" action="ppaction://media"/>
            <a:extLst>
              <a:ext uri="{FF2B5EF4-FFF2-40B4-BE49-F238E27FC236}">
                <a16:creationId xmlns:a16="http://schemas.microsoft.com/office/drawing/2014/main" id="{FF333C34-5D85-4A62-202A-B855AC092F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9425" y="3049655"/>
            <a:ext cx="5404041" cy="3039773"/>
          </a:xfrm>
          <a:prstGeom prst="rect">
            <a:avLst/>
          </a:prstGeom>
        </p:spPr>
      </p:pic>
      <p:pic>
        <p:nvPicPr>
          <p:cNvPr id="9" name="Question 2">
            <a:hlinkClick r:id="" action="ppaction://media"/>
            <a:extLst>
              <a:ext uri="{FF2B5EF4-FFF2-40B4-BE49-F238E27FC236}">
                <a16:creationId xmlns:a16="http://schemas.microsoft.com/office/drawing/2014/main" id="{9B659B40-0979-315D-78CE-61DC77806AA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418287" y="3049654"/>
            <a:ext cx="5404041" cy="3039774"/>
          </a:xfrm>
          <a:prstGeom prst="rect">
            <a:avLst/>
          </a:prstGeom>
        </p:spPr>
      </p:pic>
      <p:sp>
        <p:nvSpPr>
          <p:cNvPr id="10" name="TextBox 9">
            <a:extLst>
              <a:ext uri="{FF2B5EF4-FFF2-40B4-BE49-F238E27FC236}">
                <a16:creationId xmlns:a16="http://schemas.microsoft.com/office/drawing/2014/main" id="{B29EEC90-EB49-E33D-E6F6-1A01B7770B30}"/>
              </a:ext>
            </a:extLst>
          </p:cNvPr>
          <p:cNvSpPr txBox="1"/>
          <p:nvPr/>
        </p:nvSpPr>
        <p:spPr>
          <a:xfrm>
            <a:off x="6324045" y="1822395"/>
            <a:ext cx="5498283"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How has working with an inter-professional care team made you more efficient in your role?  </a:t>
            </a:r>
          </a:p>
        </p:txBody>
      </p:sp>
      <p:sp>
        <p:nvSpPr>
          <p:cNvPr id="18" name="TextBox 17">
            <a:extLst>
              <a:ext uri="{FF2B5EF4-FFF2-40B4-BE49-F238E27FC236}">
                <a16:creationId xmlns:a16="http://schemas.microsoft.com/office/drawing/2014/main" id="{40710F8D-419F-5477-3289-A7C9DA609A80}"/>
              </a:ext>
            </a:extLst>
          </p:cNvPr>
          <p:cNvSpPr txBox="1"/>
          <p:nvPr/>
        </p:nvSpPr>
        <p:spPr>
          <a:xfrm>
            <a:off x="145183" y="1822395"/>
            <a:ext cx="5498283"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Calibri" panose="020F0502020204030204" pitchFamily="34" charset="0"/>
                <a:cs typeface="Calibri" panose="020F0502020204030204" pitchFamily="34" charset="0"/>
              </a:rPr>
              <a:t>Can you provide a specific example of how an intra-professional team created the opportunity for a care team member to work at the top of their licensure  to meet the needs of a complex patient?</a:t>
            </a:r>
          </a:p>
        </p:txBody>
      </p:sp>
      <p:sp>
        <p:nvSpPr>
          <p:cNvPr id="20" name="Title 19">
            <a:extLst>
              <a:ext uri="{FF2B5EF4-FFF2-40B4-BE49-F238E27FC236}">
                <a16:creationId xmlns:a16="http://schemas.microsoft.com/office/drawing/2014/main" id="{029B22EB-3FF5-C2B7-99AE-FA9C92D28A1C}"/>
              </a:ext>
            </a:extLst>
          </p:cNvPr>
          <p:cNvSpPr>
            <a:spLocks noGrp="1"/>
          </p:cNvSpPr>
          <p:nvPr>
            <p:ph type="title"/>
          </p:nvPr>
        </p:nvSpPr>
        <p:spPr>
          <a:xfrm>
            <a:off x="2573339" y="6123506"/>
            <a:ext cx="7885112" cy="663575"/>
          </a:xfrm>
        </p:spPr>
        <p:txBody>
          <a:bodyPr/>
          <a:lstStyle/>
          <a:p>
            <a:r>
              <a:rPr lang="en-US" sz="2800" b="1" i="1" dirty="0"/>
              <a:t>Dr. Joyce Leon,  Henry Ford Health System </a:t>
            </a:r>
          </a:p>
        </p:txBody>
      </p:sp>
      <p:sp>
        <p:nvSpPr>
          <p:cNvPr id="8" name="Title 1">
            <a:extLst>
              <a:ext uri="{FF2B5EF4-FFF2-40B4-BE49-F238E27FC236}">
                <a16:creationId xmlns:a16="http://schemas.microsoft.com/office/drawing/2014/main" id="{AE6E2764-79D1-122D-5746-FC9B04F6092F}"/>
              </a:ext>
            </a:extLst>
          </p:cNvPr>
          <p:cNvSpPr txBox="1">
            <a:spLocks/>
          </p:cNvSpPr>
          <p:nvPr/>
        </p:nvSpPr>
        <p:spPr>
          <a:xfrm>
            <a:off x="652422" y="136524"/>
            <a:ext cx="10542699" cy="146574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sz="4800" b="1" kern="0" dirty="0"/>
              <a:t>Advantages of Team-Based Care:</a:t>
            </a:r>
            <a:br>
              <a:rPr lang="en-US" sz="4800" b="1" kern="0" dirty="0"/>
            </a:br>
            <a:r>
              <a:rPr lang="en-US" sz="4800" b="1" kern="0" dirty="0"/>
              <a:t>Patient &amp; Provider Experience</a:t>
            </a:r>
          </a:p>
        </p:txBody>
      </p:sp>
    </p:spTree>
    <p:extLst>
      <p:ext uri="{BB962C8B-B14F-4D97-AF65-F5344CB8AC3E}">
        <p14:creationId xmlns:p14="http://schemas.microsoft.com/office/powerpoint/2010/main" val="40809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84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96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9C3E-ACA1-B5B6-54BB-7B8424D06B60}"/>
              </a:ext>
            </a:extLst>
          </p:cNvPr>
          <p:cNvSpPr>
            <a:spLocks noGrp="1"/>
          </p:cNvSpPr>
          <p:nvPr>
            <p:ph type="title"/>
          </p:nvPr>
        </p:nvSpPr>
        <p:spPr>
          <a:xfrm>
            <a:off x="838200" y="320675"/>
            <a:ext cx="10515600" cy="1325563"/>
          </a:xfrm>
        </p:spPr>
        <p:txBody>
          <a:bodyPr/>
          <a:lstStyle/>
          <a:p>
            <a:pPr algn="ctr"/>
            <a:r>
              <a:rPr lang="en-US" b="1" dirty="0"/>
              <a:t>Building</a:t>
            </a:r>
            <a:r>
              <a:rPr lang="en-US" sz="4800" b="1" dirty="0"/>
              <a:t> Trust In Another Team Member</a:t>
            </a:r>
          </a:p>
        </p:txBody>
      </p:sp>
      <p:sp>
        <p:nvSpPr>
          <p:cNvPr id="5" name="Slide Number Placeholder 4">
            <a:extLst>
              <a:ext uri="{FF2B5EF4-FFF2-40B4-BE49-F238E27FC236}">
                <a16:creationId xmlns:a16="http://schemas.microsoft.com/office/drawing/2014/main" id="{FA54E2A2-0115-0E81-2471-3EBB4BBD66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2050" name="Picture 2" descr="Trust is key to ensuring healthcare systems work effectively | World  Economic Forum">
            <a:extLst>
              <a:ext uri="{FF2B5EF4-FFF2-40B4-BE49-F238E27FC236}">
                <a16:creationId xmlns:a16="http://schemas.microsoft.com/office/drawing/2014/main" id="{2DA8EEB2-97F1-38A7-E6F2-517E19E88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32" y="1539154"/>
            <a:ext cx="2839933" cy="18898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9F172C6-46D0-9040-897B-91A4C68610F5}"/>
              </a:ext>
            </a:extLst>
          </p:cNvPr>
          <p:cNvSpPr/>
          <p:nvPr/>
        </p:nvSpPr>
        <p:spPr>
          <a:xfrm>
            <a:off x="357448" y="2126774"/>
            <a:ext cx="4086750" cy="4229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Role Clarity</a:t>
            </a:r>
          </a:p>
          <a:p>
            <a:pPr algn="ctr"/>
            <a:endParaRPr lang="en-US" dirty="0"/>
          </a:p>
          <a:p>
            <a:pPr marL="285750" indent="-285750">
              <a:buFont typeface="Arial" panose="020B0604020202020204" pitchFamily="34" charset="0"/>
              <a:buChar char="•"/>
            </a:pPr>
            <a:r>
              <a:rPr lang="en-US" dirty="0"/>
              <a:t>Providers can and should play a role in determining what patient populations should receive support from the Care Team Member.</a:t>
            </a:r>
          </a:p>
          <a:p>
            <a:endParaRPr lang="en-US" dirty="0"/>
          </a:p>
          <a:p>
            <a:pPr marL="285750" indent="-285750">
              <a:buFont typeface="Arial" panose="020B0604020202020204" pitchFamily="34" charset="0"/>
              <a:buChar char="•"/>
            </a:pPr>
            <a:r>
              <a:rPr lang="en-US" dirty="0"/>
              <a:t>Scope of practice agreements or collaborative practice agreements can outline expectations.</a:t>
            </a:r>
          </a:p>
          <a:p>
            <a:pPr marL="285750" indent="-285750">
              <a:buFont typeface="Arial" panose="020B0604020202020204" pitchFamily="34" charset="0"/>
              <a:buChar char="•"/>
            </a:pPr>
            <a:endParaRPr lang="en-US" dirty="0"/>
          </a:p>
        </p:txBody>
      </p:sp>
      <p:sp>
        <p:nvSpPr>
          <p:cNvPr id="8" name="Rectangle: Rounded Corners 7">
            <a:extLst>
              <a:ext uri="{FF2B5EF4-FFF2-40B4-BE49-F238E27FC236}">
                <a16:creationId xmlns:a16="http://schemas.microsoft.com/office/drawing/2014/main" id="{BAD5E38C-F79C-A7FF-7989-0935366AEB16}"/>
              </a:ext>
            </a:extLst>
          </p:cNvPr>
          <p:cNvSpPr/>
          <p:nvPr/>
        </p:nvSpPr>
        <p:spPr>
          <a:xfrm>
            <a:off x="7685799" y="2089049"/>
            <a:ext cx="3985270" cy="4229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Communication</a:t>
            </a:r>
          </a:p>
          <a:p>
            <a:endParaRPr lang="en-US" dirty="0"/>
          </a:p>
          <a:p>
            <a:pPr marL="285750" indent="-285750">
              <a:buFont typeface="Arial" panose="020B0604020202020204" pitchFamily="34" charset="0"/>
              <a:buChar char="•"/>
            </a:pPr>
            <a:r>
              <a:rPr lang="en-US" dirty="0"/>
              <a:t>Providers and Care Team Members should plan frequent, short touch-bases to communicate about patient care plans and progress.</a:t>
            </a:r>
          </a:p>
          <a:p>
            <a:pPr marL="742950" lvl="1" indent="-285750">
              <a:buFont typeface="Arial" panose="020B0604020202020204" pitchFamily="34" charset="0"/>
              <a:buChar char="•"/>
            </a:pPr>
            <a:r>
              <a:rPr lang="en-US" b="1" dirty="0"/>
              <a:t>Bonus: this is billable time!</a:t>
            </a:r>
          </a:p>
          <a:p>
            <a:pPr marL="285750" indent="-285750">
              <a:buFont typeface="Arial" panose="020B0604020202020204" pitchFamily="34" charset="0"/>
              <a:buChar char="•"/>
            </a:pPr>
            <a:r>
              <a:rPr lang="en-US" dirty="0"/>
              <a:t>It’s also very helpful to have structured meetings, particularly at the beginning, to figure out workflows.</a:t>
            </a:r>
          </a:p>
        </p:txBody>
      </p:sp>
      <p:sp>
        <p:nvSpPr>
          <p:cNvPr id="11" name="Rectangle: Rounded Corners 10">
            <a:extLst>
              <a:ext uri="{FF2B5EF4-FFF2-40B4-BE49-F238E27FC236}">
                <a16:creationId xmlns:a16="http://schemas.microsoft.com/office/drawing/2014/main" id="{3B204995-D264-A09F-96E6-F089A2C20F4A}"/>
              </a:ext>
            </a:extLst>
          </p:cNvPr>
          <p:cNvSpPr/>
          <p:nvPr/>
        </p:nvSpPr>
        <p:spPr>
          <a:xfrm>
            <a:off x="4645032" y="3538235"/>
            <a:ext cx="2839933" cy="27803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Continuing Education</a:t>
            </a:r>
          </a:p>
          <a:p>
            <a:pPr algn="ctr"/>
            <a:endParaRPr lang="en-US" b="1" dirty="0"/>
          </a:p>
          <a:p>
            <a:pPr marL="285750" indent="-285750">
              <a:buFont typeface="Arial" panose="020B0604020202020204" pitchFamily="34" charset="0"/>
              <a:buChar char="•"/>
            </a:pPr>
            <a:r>
              <a:rPr lang="en-US" dirty="0"/>
              <a:t>Free CE opportunities</a:t>
            </a:r>
          </a:p>
          <a:p>
            <a:pPr marL="285750" indent="-285750">
              <a:buFont typeface="Arial" panose="020B0604020202020204" pitchFamily="34" charset="0"/>
              <a:buChar char="•"/>
            </a:pPr>
            <a:r>
              <a:rPr lang="en-US" dirty="0"/>
              <a:t>Required training</a:t>
            </a:r>
          </a:p>
          <a:p>
            <a:pPr marL="285750" indent="-285750">
              <a:buFont typeface="Arial" panose="020B0604020202020204" pitchFamily="34" charset="0"/>
              <a:buChar char="•"/>
            </a:pPr>
            <a:r>
              <a:rPr lang="en-US" dirty="0"/>
              <a:t>Billing training opportunities</a:t>
            </a:r>
          </a:p>
          <a:p>
            <a:pPr algn="ctr"/>
            <a:endParaRPr lang="en-US" b="1" dirty="0"/>
          </a:p>
        </p:txBody>
      </p:sp>
    </p:spTree>
    <p:extLst>
      <p:ext uri="{BB962C8B-B14F-4D97-AF65-F5344CB8AC3E}">
        <p14:creationId xmlns:p14="http://schemas.microsoft.com/office/powerpoint/2010/main" val="1510325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566" name="Google Shape;566;p41"/>
          <p:cNvGrpSpPr/>
          <p:nvPr/>
        </p:nvGrpSpPr>
        <p:grpSpPr>
          <a:xfrm>
            <a:off x="1026804" y="898560"/>
            <a:ext cx="10138391" cy="3558570"/>
            <a:chOff x="1798" y="0"/>
            <a:chExt cx="8833546" cy="4064100"/>
          </a:xfrm>
        </p:grpSpPr>
        <p:sp>
          <p:nvSpPr>
            <p:cNvPr id="567" name="Google Shape;567;p41"/>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8" name="Google Shape;568;p41"/>
            <p:cNvSpPr/>
            <p:nvPr/>
          </p:nvSpPr>
          <p:spPr>
            <a:xfrm>
              <a:off x="1798" y="1219199"/>
              <a:ext cx="1874400" cy="16257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9" name="Google Shape;569;p41"/>
            <p:cNvSpPr txBox="1"/>
            <p:nvPr/>
          </p:nvSpPr>
          <p:spPr>
            <a:xfrm>
              <a:off x="8115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200"/>
                <a:buFont typeface="Arial"/>
                <a:buNone/>
                <a:tabLst/>
                <a:defRPr/>
              </a:pP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Team</a:t>
              </a: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Structure</a:t>
              </a:r>
              <a:endPar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0" name="Google Shape;570;p41"/>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1" name="Google Shape;571;p41"/>
            <p:cNvSpPr txBox="1"/>
            <p:nvPr/>
          </p:nvSpPr>
          <p:spPr>
            <a:xfrm>
              <a:off x="2268007"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200"/>
                <a:buFont typeface="Arial"/>
                <a:buNone/>
                <a:tabLst/>
                <a:defRPr/>
              </a:pP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Tracking Quality &amp; Utilization</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2" name="Google Shape;572;p41"/>
            <p:cNvSpPr/>
            <p:nvPr/>
          </p:nvSpPr>
          <p:spPr>
            <a:xfrm>
              <a:off x="4375519" y="1219199"/>
              <a:ext cx="2273100" cy="1625700"/>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algn="ctr">
                <a:lnSpc>
                  <a:spcPct val="90000"/>
                </a:lnSpc>
                <a:buClr>
                  <a:srgbClr val="000000"/>
                </a:buClr>
                <a:buSzPts val="3200"/>
                <a:defRPr/>
              </a:pPr>
              <a:r>
                <a:rPr lang="en-US" sz="2400" b="1" kern="0" dirty="0">
                  <a:solidFill>
                    <a:srgbClr val="FFFFFF"/>
                  </a:solidFill>
                  <a:latin typeface="Calibri"/>
                  <a:cs typeface="Calibri"/>
                  <a:sym typeface="Arial"/>
                </a:rPr>
                <a:t>Productive Interactions </a:t>
              </a:r>
              <a:endParaRPr sz="2400" b="1" kern="0" dirty="0">
                <a:solidFill>
                  <a:srgbClr val="FFFFFF"/>
                </a:solidFill>
                <a:latin typeface="Calibri"/>
                <a:cs typeface="Calibri"/>
                <a:sym typeface="Arial"/>
              </a:endParaRPr>
            </a:p>
          </p:txBody>
        </p:sp>
        <p:sp>
          <p:nvSpPr>
            <p:cNvPr id="574" name="Google Shape;574;p41"/>
            <p:cNvSpPr/>
            <p:nvPr/>
          </p:nvSpPr>
          <p:spPr>
            <a:xfrm>
              <a:off x="6960944" y="1219199"/>
              <a:ext cx="1874400" cy="16257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5" name="Google Shape;575;p41"/>
            <p:cNvSpPr txBox="1"/>
            <p:nvPr/>
          </p:nvSpPr>
          <p:spPr>
            <a:xfrm>
              <a:off x="7040299" y="1298554"/>
              <a:ext cx="1715700" cy="1467000"/>
            </a:xfrm>
            <a:prstGeom prst="rect">
              <a:avLst/>
            </a:prstGeom>
            <a:solidFill>
              <a:srgbClr val="00B05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200"/>
                <a:buFont typeface="Arial"/>
                <a:buNone/>
                <a:tabLst/>
                <a:defRPr/>
              </a:pP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Common Outcomes goals (AIC/BP)</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579" name="Google Shape;579;p41"/>
          <p:cNvSpPr txBox="1">
            <a:spLocks noGrp="1"/>
          </p:cNvSpPr>
          <p:nvPr>
            <p:ph type="title"/>
          </p:nvPr>
        </p:nvSpPr>
        <p:spPr>
          <a:xfrm>
            <a:off x="249385" y="443250"/>
            <a:ext cx="11637815" cy="910620"/>
          </a:xfrm>
          <a:prstGeom prst="rect">
            <a:avLst/>
          </a:prstGeom>
          <a:noFill/>
          <a:ln>
            <a:noFill/>
          </a:ln>
        </p:spPr>
        <p:txBody>
          <a:bodyPr spcFirstLastPara="1" wrap="square" lIns="91425" tIns="45700" rIns="91425" bIns="45700" anchor="ctr" anchorCtr="0">
            <a:noAutofit/>
          </a:bodyPr>
          <a:lstStyle/>
          <a:p>
            <a:pPr lvl="0" algn="ctr"/>
            <a:r>
              <a:rPr lang="en-US" sz="4500" b="1" dirty="0"/>
              <a:t>How Does Team-Based Care Impact Outcomes? </a:t>
            </a:r>
            <a:endParaRPr sz="4500" dirty="0">
              <a:solidFill>
                <a:schemeClr val="tx1"/>
              </a:solidFill>
            </a:endParaRPr>
          </a:p>
        </p:txBody>
      </p:sp>
      <p:sp>
        <p:nvSpPr>
          <p:cNvPr id="565" name="Google Shape;565;p41"/>
          <p:cNvSpPr/>
          <p:nvPr/>
        </p:nvSpPr>
        <p:spPr>
          <a:xfrm>
            <a:off x="319413" y="4027173"/>
            <a:ext cx="2983424" cy="2348842"/>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lvl="0" algn="l" rtl="0">
              <a:lnSpc>
                <a:spcPct val="90000"/>
              </a:lnSpc>
              <a:spcBef>
                <a:spcPts val="1000"/>
              </a:spcBef>
              <a:spcAft>
                <a:spcPts val="0"/>
              </a:spcAft>
              <a:buClrTx/>
              <a:buSzPct val="100000"/>
            </a:pPr>
            <a:r>
              <a:rPr lang="en-US" sz="2000" dirty="0">
                <a:solidFill>
                  <a:schemeClr val="tx1"/>
                </a:solidFill>
              </a:rPr>
              <a:t>Design a patient-centered process that supports timely and evidence-based care.</a:t>
            </a:r>
          </a:p>
        </p:txBody>
      </p:sp>
      <p:sp>
        <p:nvSpPr>
          <p:cNvPr id="576" name="Google Shape;576;p41"/>
          <p:cNvSpPr/>
          <p:nvPr/>
        </p:nvSpPr>
        <p:spPr>
          <a:xfrm>
            <a:off x="3398879" y="4065907"/>
            <a:ext cx="2289417" cy="2348842"/>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kern="0" dirty="0">
              <a:solidFill>
                <a:srgbClr val="000000"/>
              </a:solidFill>
              <a:latin typeface="+mj-lt"/>
              <a:ea typeface="Calibri"/>
              <a:cs typeface="Calibri"/>
              <a:sym typeface="Calibri"/>
            </a:endParaRPr>
          </a:p>
          <a:p>
            <a:pPr marL="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kern="0" dirty="0">
              <a:solidFill>
                <a:srgbClr val="000000"/>
              </a:solidFill>
              <a:latin typeface="+mj-lt"/>
              <a:ea typeface="Calibri"/>
              <a:cs typeface="Calibri"/>
              <a:sym typeface="Calibri"/>
            </a:endParaRPr>
          </a:p>
          <a:p>
            <a:pPr marL="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r>
              <a:rPr lang="en-US" kern="0" dirty="0">
                <a:solidFill>
                  <a:srgbClr val="000000"/>
                </a:solidFill>
                <a:latin typeface="+mj-lt"/>
                <a:ea typeface="Calibri"/>
                <a:cs typeface="Calibri"/>
                <a:sym typeface="Calibri"/>
              </a:rPr>
              <a:t>Using metric resources such as ADT notifications, EHR, registry and payer reports can help evaluate success. </a:t>
            </a:r>
          </a:p>
          <a:p>
            <a:pPr marL="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kern="0" dirty="0">
              <a:solidFill>
                <a:srgbClr val="000000"/>
              </a:solidFill>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77" name="Google Shape;577;p41"/>
          <p:cNvSpPr/>
          <p:nvPr/>
        </p:nvSpPr>
        <p:spPr>
          <a:xfrm>
            <a:off x="5876607" y="4078431"/>
            <a:ext cx="2746858" cy="2348843"/>
          </a:xfrm>
          <a:prstGeom prst="roundRect">
            <a:avLst>
              <a:gd name="adj" fmla="val 16667"/>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i="0" u="none" strike="noStrike" kern="0" cap="none" spc="0" normalizeH="0" baseline="0" noProof="0" dirty="0">
                <a:ln>
                  <a:noFill/>
                </a:ln>
                <a:solidFill>
                  <a:srgbClr val="000000"/>
                </a:solidFill>
                <a:effectLst/>
                <a:uLnTx/>
                <a:uFillTx/>
                <a:latin typeface="+mj-lt"/>
                <a:ea typeface="Calibri"/>
                <a:cs typeface="Calibri"/>
                <a:sym typeface="Calibri"/>
              </a:rPr>
              <a:t>Productive interactions are those that support the patient and their self-management goals to accomplish the Care Plan that was designed by the provider.</a:t>
            </a:r>
          </a:p>
        </p:txBody>
      </p:sp>
      <p:sp>
        <p:nvSpPr>
          <p:cNvPr id="578" name="Google Shape;578;p41"/>
          <p:cNvSpPr/>
          <p:nvPr/>
        </p:nvSpPr>
        <p:spPr>
          <a:xfrm>
            <a:off x="8950319" y="4065906"/>
            <a:ext cx="2769326" cy="2348843"/>
          </a:xfrm>
          <a:prstGeom prst="roundRect">
            <a:avLst>
              <a:gd name="adj" fmla="val 9905"/>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defRPr/>
            </a:pPr>
            <a:r>
              <a:rPr lang="en-US" sz="2000" dirty="0">
                <a:solidFill>
                  <a:schemeClr val="tx1"/>
                </a:solidFill>
              </a:rPr>
              <a:t>Establish common outcomes and where the team is in achieving their goals</a:t>
            </a:r>
            <a:endPar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FC0C4F-A847-D6D6-7EDD-6D2A75A1314A}"/>
              </a:ext>
            </a:extLst>
          </p:cNvPr>
          <p:cNvSpPr>
            <a:spLocks noGrp="1"/>
          </p:cNvSpPr>
          <p:nvPr>
            <p:ph type="title"/>
          </p:nvPr>
        </p:nvSpPr>
        <p:spPr>
          <a:xfrm>
            <a:off x="286407" y="365125"/>
            <a:ext cx="11466786" cy="1325563"/>
          </a:xfrm>
        </p:spPr>
        <p:txBody>
          <a:bodyPr/>
          <a:lstStyle/>
          <a:p>
            <a:pPr algn="ctr"/>
            <a:r>
              <a:rPr lang="en-US" sz="4800" b="1" dirty="0"/>
              <a:t>Impact of Team-Based Care on Utilization</a:t>
            </a:r>
          </a:p>
        </p:txBody>
      </p:sp>
      <p:sp>
        <p:nvSpPr>
          <p:cNvPr id="3" name="Text Placeholder 2">
            <a:extLst>
              <a:ext uri="{FF2B5EF4-FFF2-40B4-BE49-F238E27FC236}">
                <a16:creationId xmlns:a16="http://schemas.microsoft.com/office/drawing/2014/main" id="{5294DD43-C747-B6AA-6D8F-DADEF134FC5E}"/>
              </a:ext>
            </a:extLst>
          </p:cNvPr>
          <p:cNvSpPr>
            <a:spLocks noGrp="1"/>
          </p:cNvSpPr>
          <p:nvPr>
            <p:ph type="body" idx="1"/>
          </p:nvPr>
        </p:nvSpPr>
        <p:spPr>
          <a:xfrm>
            <a:off x="438807" y="1821934"/>
            <a:ext cx="5181600" cy="4351338"/>
          </a:xfr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114300" indent="0">
              <a:buNone/>
            </a:pPr>
            <a:r>
              <a:rPr lang="en-US" b="1" dirty="0"/>
              <a:t>Emergency Department 	</a:t>
            </a:r>
          </a:p>
          <a:p>
            <a:pPr marL="800100" lvl="1"/>
            <a:r>
              <a:rPr lang="en-US" dirty="0"/>
              <a:t>One care management encounter reduces the risk of ED </a:t>
            </a:r>
            <a:r>
              <a:rPr lang="en-US" b="1" dirty="0">
                <a:solidFill>
                  <a:schemeClr val="accent5"/>
                </a:solidFill>
              </a:rPr>
              <a:t>by 34.4% </a:t>
            </a:r>
            <a:r>
              <a:rPr lang="en-US" dirty="0"/>
              <a:t>(Hazard Ratio 0.656) compared </a:t>
            </a:r>
            <a:br>
              <a:rPr lang="en-US" dirty="0"/>
            </a:br>
            <a:r>
              <a:rPr lang="en-US" dirty="0"/>
              <a:t>to no CM encounters</a:t>
            </a:r>
          </a:p>
          <a:p>
            <a:pPr marL="457200" lvl="1" indent="0">
              <a:buNone/>
            </a:pPr>
            <a:endParaRPr lang="en-US" dirty="0"/>
          </a:p>
          <a:p>
            <a:pPr marL="800100" lvl="1"/>
            <a:r>
              <a:rPr lang="en-US" dirty="0"/>
              <a:t>Two care management encounters reduces the risk of ED </a:t>
            </a:r>
            <a:r>
              <a:rPr lang="en-US" b="1" dirty="0">
                <a:solidFill>
                  <a:schemeClr val="accent5"/>
                </a:solidFill>
              </a:rPr>
              <a:t>by 54.8% </a:t>
            </a:r>
            <a:r>
              <a:rPr lang="en-US" dirty="0"/>
              <a:t>(Hazard Ratio 0.452) compared to no CM encounters</a:t>
            </a:r>
          </a:p>
          <a:p>
            <a:endParaRPr lang="en-US" dirty="0"/>
          </a:p>
        </p:txBody>
      </p:sp>
      <p:sp>
        <p:nvSpPr>
          <p:cNvPr id="8" name="Text Placeholder 2">
            <a:extLst>
              <a:ext uri="{FF2B5EF4-FFF2-40B4-BE49-F238E27FC236}">
                <a16:creationId xmlns:a16="http://schemas.microsoft.com/office/drawing/2014/main" id="{B18ACB54-C059-F338-F347-C3C3D29A812B}"/>
              </a:ext>
            </a:extLst>
          </p:cNvPr>
          <p:cNvSpPr txBox="1">
            <a:spLocks/>
          </p:cNvSpPr>
          <p:nvPr/>
        </p:nvSpPr>
        <p:spPr>
          <a:xfrm>
            <a:off x="6571593" y="1825625"/>
            <a:ext cx="5181600" cy="4351338"/>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b="1" dirty="0"/>
              <a:t>Inpatient </a:t>
            </a:r>
          </a:p>
          <a:p>
            <a:pPr marL="742950" lvl="1" indent="-285750"/>
            <a:r>
              <a:rPr lang="en-US" dirty="0"/>
              <a:t>One care management encounter reduces the risk of hospitalization </a:t>
            </a:r>
            <a:r>
              <a:rPr lang="en-US" b="1" dirty="0">
                <a:solidFill>
                  <a:schemeClr val="accent5"/>
                </a:solidFill>
              </a:rPr>
              <a:t>by 26.2% </a:t>
            </a:r>
            <a:r>
              <a:rPr lang="en-US" dirty="0"/>
              <a:t>(Hazard Ratio 0.738) compared to no CM encounters</a:t>
            </a:r>
          </a:p>
          <a:p>
            <a:pPr marL="457200" lvl="1" indent="0">
              <a:buNone/>
            </a:pPr>
            <a:endParaRPr lang="en-US" dirty="0"/>
          </a:p>
          <a:p>
            <a:pPr marL="742950" lvl="1" indent="-285750"/>
            <a:r>
              <a:rPr lang="en-US" dirty="0"/>
              <a:t>Two care management encounters reduces the risk of hospitalization </a:t>
            </a:r>
            <a:r>
              <a:rPr lang="en-US" b="1" dirty="0">
                <a:solidFill>
                  <a:schemeClr val="accent5"/>
                </a:solidFill>
              </a:rPr>
              <a:t>by 45.9% </a:t>
            </a:r>
            <a:r>
              <a:rPr lang="en-US" dirty="0"/>
              <a:t>(Hazard Ratio 0.541) compared to no CM encounters</a:t>
            </a:r>
          </a:p>
        </p:txBody>
      </p:sp>
      <p:sp>
        <p:nvSpPr>
          <p:cNvPr id="2" name="TextBox 1">
            <a:extLst>
              <a:ext uri="{FF2B5EF4-FFF2-40B4-BE49-F238E27FC236}">
                <a16:creationId xmlns:a16="http://schemas.microsoft.com/office/drawing/2014/main" id="{1F878159-6CFE-165C-126A-5D65D35ABD0E}"/>
              </a:ext>
            </a:extLst>
          </p:cNvPr>
          <p:cNvSpPr txBox="1"/>
          <p:nvPr/>
        </p:nvSpPr>
        <p:spPr>
          <a:xfrm>
            <a:off x="286406" y="6308209"/>
            <a:ext cx="11314386" cy="369332"/>
          </a:xfrm>
          <a:prstGeom prst="rect">
            <a:avLst/>
          </a:prstGeom>
          <a:noFill/>
        </p:spPr>
        <p:txBody>
          <a:bodyPr wrap="square" rtlCol="0">
            <a:spAutoFit/>
          </a:bodyPr>
          <a:lstStyle/>
          <a:p>
            <a:r>
              <a:rPr lang="en-US" dirty="0"/>
              <a:t>Analysis conducted in 2022 using BCBSM claims from 2018-2020.</a:t>
            </a:r>
          </a:p>
        </p:txBody>
      </p:sp>
    </p:spTree>
    <p:extLst>
      <p:ext uri="{BB962C8B-B14F-4D97-AF65-F5344CB8AC3E}">
        <p14:creationId xmlns:p14="http://schemas.microsoft.com/office/powerpoint/2010/main" val="1909756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7" name="Google Shape;717;p48"/>
          <p:cNvSpPr txBox="1">
            <a:spLocks noGrp="1"/>
          </p:cNvSpPr>
          <p:nvPr>
            <p:ph type="title"/>
          </p:nvPr>
        </p:nvSpPr>
        <p:spPr>
          <a:xfrm>
            <a:off x="0" y="113286"/>
            <a:ext cx="12192000" cy="94625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b="1" dirty="0"/>
              <a:t>A Big Help: The Transition of Care Experience</a:t>
            </a:r>
            <a:endParaRPr b="1" dirty="0"/>
          </a:p>
        </p:txBody>
      </p:sp>
      <p:sp>
        <p:nvSpPr>
          <p:cNvPr id="3" name="Slide Number Placeholder 2"/>
          <p:cNvSpPr>
            <a:spLocks noGrp="1"/>
          </p:cNvSpPr>
          <p:nvPr>
            <p:ph type="sldNum" idx="12"/>
          </p:nvPr>
        </p:nvSpPr>
        <p:spPr>
          <a:xfrm>
            <a:off x="9448800" y="6524625"/>
            <a:ext cx="2743200" cy="365125"/>
          </a:xfrm>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5" name="Clip_of_TOC_Experience_(Sour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7251" y="1051263"/>
            <a:ext cx="7931150" cy="4461272"/>
          </a:xfrm>
          <a:prstGeom prst="rect">
            <a:avLst/>
          </a:prstGeom>
        </p:spPr>
      </p:pic>
      <p:sp>
        <p:nvSpPr>
          <p:cNvPr id="9" name="TextBox 8"/>
          <p:cNvSpPr txBox="1"/>
          <p:nvPr/>
        </p:nvSpPr>
        <p:spPr>
          <a:xfrm>
            <a:off x="1891847" y="5605409"/>
            <a:ext cx="8401957" cy="830997"/>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Erika Perpich, PharmD, BCACP</a:t>
            </a:r>
          </a:p>
          <a:p>
            <a:pPr algn="ctr"/>
            <a:r>
              <a:rPr lang="en-US" sz="1600" dirty="0">
                <a:latin typeface="Calibri" panose="020F0502020204030204" pitchFamily="34" charset="0"/>
                <a:cs typeface="Calibri" panose="020F0502020204030204" pitchFamily="34" charset="0"/>
              </a:rPr>
              <a:t>Director of Clinical Services, Ambulatory Care Clinical Pharmacist</a:t>
            </a:r>
          </a:p>
          <a:p>
            <a:pPr algn="ctr"/>
            <a:r>
              <a:rPr lang="en-US" sz="1600" dirty="0">
                <a:latin typeface="Calibri" panose="020F0502020204030204" pitchFamily="34" charset="0"/>
                <a:cs typeface="Calibri" panose="020F0502020204030204" pitchFamily="34" charset="0"/>
              </a:rPr>
              <a:t>Olympia Medical LLC</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FC0C4F-A847-D6D6-7EDD-6D2A75A1314A}"/>
              </a:ext>
            </a:extLst>
          </p:cNvPr>
          <p:cNvSpPr>
            <a:spLocks noGrp="1"/>
          </p:cNvSpPr>
          <p:nvPr>
            <p:ph type="title"/>
          </p:nvPr>
        </p:nvSpPr>
        <p:spPr>
          <a:xfrm>
            <a:off x="286407" y="0"/>
            <a:ext cx="11466786" cy="1325563"/>
          </a:xfrm>
        </p:spPr>
        <p:txBody>
          <a:bodyPr/>
          <a:lstStyle/>
          <a:p>
            <a:pPr algn="ctr"/>
            <a:r>
              <a:rPr lang="en-US" sz="4800" b="1" dirty="0"/>
              <a:t>Sustainability</a:t>
            </a:r>
          </a:p>
        </p:txBody>
      </p:sp>
      <p:sp>
        <p:nvSpPr>
          <p:cNvPr id="3" name="Text Placeholder 2">
            <a:extLst>
              <a:ext uri="{FF2B5EF4-FFF2-40B4-BE49-F238E27FC236}">
                <a16:creationId xmlns:a16="http://schemas.microsoft.com/office/drawing/2014/main" id="{5294DD43-C747-B6AA-6D8F-DADEF134FC5E}"/>
              </a:ext>
            </a:extLst>
          </p:cNvPr>
          <p:cNvSpPr>
            <a:spLocks noGrp="1"/>
          </p:cNvSpPr>
          <p:nvPr>
            <p:ph type="body" idx="1"/>
          </p:nvPr>
        </p:nvSpPr>
        <p:spPr>
          <a:xfrm>
            <a:off x="438807" y="1530988"/>
            <a:ext cx="4582080" cy="4667250"/>
          </a:xfrm>
          <a:ln>
            <a:solidFill>
              <a:schemeClr val="tx1"/>
            </a:solidFill>
          </a:ln>
          <a:effectLst>
            <a:innerShdw blurRad="63500" dist="50800" dir="135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a:lstStyle/>
          <a:p>
            <a:pPr marL="114300" indent="0">
              <a:buNone/>
            </a:pPr>
            <a:r>
              <a:rPr lang="en-US" b="1" dirty="0"/>
              <a:t>Fee For Service (FFS)	</a:t>
            </a:r>
          </a:p>
          <a:p>
            <a:pPr marL="800100" lvl="1"/>
            <a:r>
              <a:rPr lang="en-US"/>
              <a:t>BCBSM, BCN, </a:t>
            </a:r>
            <a:r>
              <a:rPr lang="en-US" dirty="0"/>
              <a:t>Priority Health, HAP all pay for the “Provider Delivered Care Management Codes”</a:t>
            </a:r>
          </a:p>
          <a:p>
            <a:pPr marL="800100" lvl="1"/>
            <a:r>
              <a:rPr lang="en-US" dirty="0"/>
              <a:t>Medicare and other payers pay for select codes.</a:t>
            </a:r>
          </a:p>
          <a:p>
            <a:pPr marL="800100" lvl="1"/>
            <a:r>
              <a:rPr lang="en-US" dirty="0"/>
              <a:t>Essentially all patient-related activities, except for email/in-basket work, are billable.</a:t>
            </a:r>
          </a:p>
          <a:p>
            <a:endParaRPr lang="en-US" dirty="0"/>
          </a:p>
        </p:txBody>
      </p:sp>
      <p:sp>
        <p:nvSpPr>
          <p:cNvPr id="8" name="Text Placeholder 2">
            <a:extLst>
              <a:ext uri="{FF2B5EF4-FFF2-40B4-BE49-F238E27FC236}">
                <a16:creationId xmlns:a16="http://schemas.microsoft.com/office/drawing/2014/main" id="{B18ACB54-C059-F338-F347-C3C3D29A812B}"/>
              </a:ext>
            </a:extLst>
          </p:cNvPr>
          <p:cNvSpPr txBox="1">
            <a:spLocks/>
          </p:cNvSpPr>
          <p:nvPr/>
        </p:nvSpPr>
        <p:spPr>
          <a:xfrm>
            <a:off x="5311833" y="1534679"/>
            <a:ext cx="6441360" cy="4667250"/>
          </a:xfrm>
          <a:prstGeom prst="rect">
            <a:avLst/>
          </a:prstGeom>
          <a:ln>
            <a:solidFill>
              <a:schemeClr val="tx1"/>
            </a:solidFill>
          </a:ln>
          <a:effectLst>
            <a:innerShdw blurRad="63500" dist="50800" dir="135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b="1" dirty="0"/>
              <a:t>Incentives</a:t>
            </a:r>
          </a:p>
          <a:p>
            <a:pPr marL="742950" lvl="1" indent="-285750"/>
            <a:r>
              <a:rPr lang="en-US" dirty="0"/>
              <a:t>BCBSM:</a:t>
            </a:r>
          </a:p>
          <a:p>
            <a:pPr marL="1200150" lvl="2" indent="-285750"/>
            <a:r>
              <a:rPr lang="en-US" dirty="0"/>
              <a:t>Population Engagement – 7% VBR for Primary Care</a:t>
            </a:r>
          </a:p>
          <a:p>
            <a:pPr marL="1200150" lvl="2" indent="-285750"/>
            <a:r>
              <a:rPr lang="en-US" dirty="0"/>
              <a:t>PDCM Outcomes – </a:t>
            </a:r>
            <a:r>
              <a:rPr lang="en-US" dirty="0" err="1"/>
              <a:t>PaPM</a:t>
            </a:r>
            <a:r>
              <a:rPr lang="en-US" dirty="0"/>
              <a:t> for Primary Care</a:t>
            </a:r>
          </a:p>
          <a:p>
            <a:pPr marL="1200150" lvl="2" indent="-285750"/>
            <a:r>
              <a:rPr lang="en-US" dirty="0"/>
              <a:t>Specialist Team-Based Care</a:t>
            </a:r>
          </a:p>
          <a:p>
            <a:pPr marL="1200150" lvl="2" indent="-285750"/>
            <a:r>
              <a:rPr lang="en-US" dirty="0"/>
              <a:t>Pharmacists Optimizing Oncology Care Excellence in Michigan (POEM)</a:t>
            </a:r>
          </a:p>
          <a:p>
            <a:pPr marL="742950" lvl="1" indent="-285750"/>
            <a:r>
              <a:rPr lang="en-US" dirty="0"/>
              <a:t>Medicaid HMOs per PO Contract</a:t>
            </a:r>
          </a:p>
          <a:p>
            <a:pPr marL="742950" lvl="1" indent="-285750"/>
            <a:r>
              <a:rPr lang="en-US" dirty="0"/>
              <a:t>Medicare – ACOs and Primary Care First</a:t>
            </a:r>
          </a:p>
          <a:p>
            <a:pPr marL="742950" lvl="1" indent="-285750"/>
            <a:r>
              <a:rPr lang="en-US" dirty="0"/>
              <a:t>Priority Health</a:t>
            </a:r>
          </a:p>
          <a:p>
            <a:pPr marL="742950" lvl="1" indent="-285750"/>
            <a:r>
              <a:rPr lang="en-US" dirty="0"/>
              <a:t>HAP</a:t>
            </a:r>
          </a:p>
        </p:txBody>
      </p:sp>
    </p:spTree>
    <p:extLst>
      <p:ext uri="{BB962C8B-B14F-4D97-AF65-F5344CB8AC3E}">
        <p14:creationId xmlns:p14="http://schemas.microsoft.com/office/powerpoint/2010/main" val="1606981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F96FFE5-DEE0-44B6-A8D4-6445A908E92F}"/>
              </a:ext>
            </a:extLst>
          </p:cNvPr>
          <p:cNvSpPr>
            <a:spLocks noGrp="1"/>
          </p:cNvSpPr>
          <p:nvPr>
            <p:ph type="title"/>
          </p:nvPr>
        </p:nvSpPr>
        <p:spPr>
          <a:xfrm>
            <a:off x="302622" y="183139"/>
            <a:ext cx="11355977" cy="1018903"/>
          </a:xfrm>
        </p:spPr>
        <p:txBody>
          <a:bodyPr/>
          <a:lstStyle/>
          <a:p>
            <a:r>
              <a:rPr lang="en-US" altLang="en-US" b="1" dirty="0">
                <a:latin typeface="Calibri" panose="020F0502020204030204" pitchFamily="34" charset="0"/>
                <a:cs typeface="Calibri" panose="020F0502020204030204" pitchFamily="34" charset="0"/>
              </a:rPr>
              <a:t>Provider Delivered Care Management Codes </a:t>
            </a:r>
          </a:p>
        </p:txBody>
      </p:sp>
      <p:sp>
        <p:nvSpPr>
          <p:cNvPr id="15363" name="Content Placeholder 2">
            <a:extLst>
              <a:ext uri="{FF2B5EF4-FFF2-40B4-BE49-F238E27FC236}">
                <a16:creationId xmlns:a16="http://schemas.microsoft.com/office/drawing/2014/main" id="{90E95A5B-16FB-4B87-A214-99BBCDE3C331}"/>
              </a:ext>
            </a:extLst>
          </p:cNvPr>
          <p:cNvSpPr>
            <a:spLocks noGrp="1"/>
          </p:cNvSpPr>
          <p:nvPr>
            <p:ph idx="1"/>
          </p:nvPr>
        </p:nvSpPr>
        <p:spPr>
          <a:xfrm>
            <a:off x="302622" y="1202042"/>
            <a:ext cx="11473542" cy="5189378"/>
          </a:xfrm>
        </p:spPr>
        <p:txBody>
          <a:bodyPr/>
          <a:lstStyle/>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G9001* - Coordinated Care Fee – Initial Assessment</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G9002* - Coordinated Care Fee – Maintenance or follow up (quantity billed &gt;45 minutes)</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98961* - Group Education 2–4 patients for 30 minutes (quantity billed)	</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98962* - Group Education 5–8 patients for 30 minutes (quantity billed)</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98966* - Phone Services 5-10 minutes 	</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98967* - Phone Services 11-20 minutes 	</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98968* - Phone Services 21-30 minutes </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99487* - Care Management Services 31-75 minutes per month  (care coordination in the medical neighborhood)</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99489* - Care Management Services, every additional 30 minutes per month (care coordination in the medical neighborhood)</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G9007* - Team Conference</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G9008* - Physician Coordinated Care Oversight Services (physician only service)</a:t>
            </a:r>
            <a:r>
              <a:rPr lang="en-US" altLang="en-US" sz="1800" b="1" dirty="0">
                <a:latin typeface="Calibri" panose="020F0502020204030204" pitchFamily="34" charset="0"/>
                <a:cs typeface="Calibri" panose="020F0502020204030204" pitchFamily="34" charset="0"/>
              </a:rPr>
              <a:t> </a:t>
            </a:r>
          </a:p>
          <a:p>
            <a:pPr>
              <a:lnSpc>
                <a:spcPct val="100000"/>
              </a:lnSpc>
              <a:spcBef>
                <a:spcPts val="0"/>
              </a:spcBef>
              <a:spcAft>
                <a:spcPts val="300"/>
              </a:spcAft>
              <a:defRPr/>
            </a:pPr>
            <a:r>
              <a:rPr lang="en-US" altLang="en-US" sz="1800" dirty="0">
                <a:latin typeface="Calibri" panose="020F0502020204030204" pitchFamily="34" charset="0"/>
                <a:cs typeface="Calibri" panose="020F0502020204030204" pitchFamily="34" charset="0"/>
              </a:rPr>
              <a:t>S0257* - Counseling and Discussion Regarding Advance Directives</a:t>
            </a:r>
          </a:p>
          <a:p>
            <a:pPr>
              <a:lnSpc>
                <a:spcPct val="100000"/>
              </a:lnSpc>
              <a:spcBef>
                <a:spcPts val="0"/>
              </a:spcBef>
              <a:defRPr/>
            </a:pPr>
            <a:endParaRPr lang="en-US" altLang="en-US" sz="1800" dirty="0">
              <a:latin typeface="Calibri" panose="020F0502020204030204" pitchFamily="34" charset="0"/>
              <a:cs typeface="Calibri" panose="020F0502020204030204" pitchFamily="34" charset="0"/>
            </a:endParaRPr>
          </a:p>
          <a:p>
            <a:pPr marL="114300" indent="0">
              <a:lnSpc>
                <a:spcPct val="100000"/>
              </a:lnSpc>
              <a:spcBef>
                <a:spcPts val="0"/>
              </a:spcBef>
              <a:buNone/>
              <a:defRPr/>
            </a:pPr>
            <a:r>
              <a:rPr lang="en-US" altLang="en-US" sz="1800" dirty="0">
                <a:latin typeface="Calibri" panose="020F0502020204030204" pitchFamily="34" charset="0"/>
                <a:cs typeface="Calibri" panose="020F0502020204030204" pitchFamily="34" charset="0"/>
              </a:rPr>
              <a:t>*</a:t>
            </a:r>
            <a:r>
              <a:rPr lang="en-US" altLang="en-US" sz="1800" i="1" dirty="0">
                <a:latin typeface="Calibri" panose="020F0502020204030204" pitchFamily="34" charset="0"/>
                <a:cs typeface="Calibri" panose="020F0502020204030204" pitchFamily="34" charset="0"/>
              </a:rPr>
              <a:t>HCPCS Level II and CPT codes, descriptions and two-digit numeric modifiers only copyright 2019 American Medical Association.  All rights reserved</a:t>
            </a:r>
          </a:p>
          <a:p>
            <a:pPr>
              <a:defRPr/>
            </a:pPr>
            <a:endParaRPr lang="en-US" altLang="en-US" sz="1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ED4AC80-EE03-9FDA-CA4C-0212511CAE2A}"/>
              </a:ext>
            </a:extLst>
          </p:cNvPr>
          <p:cNvSpPr txBox="1"/>
          <p:nvPr/>
        </p:nvSpPr>
        <p:spPr>
          <a:xfrm>
            <a:off x="2628900" y="6391420"/>
            <a:ext cx="9563100" cy="369332"/>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b="0" i="1" u="none" strike="noStrike" kern="0" cap="none" spc="0" normalizeH="0" baseline="0" noProof="0" dirty="0">
                <a:ln>
                  <a:noFill/>
                </a:ln>
                <a:solidFill>
                  <a:srgbClr val="000000"/>
                </a:solidFill>
                <a:effectLst/>
                <a:uLnTx/>
                <a:uFillTx/>
                <a:latin typeface="Calibri"/>
                <a:ea typeface="Calibri"/>
                <a:cs typeface="Calibri"/>
                <a:sym typeface="Calibri"/>
              </a:rPr>
              <a:t>Billing resources can be found here:  </a:t>
            </a:r>
            <a:r>
              <a:rPr kumimoji="0" lang="en-US" b="0" i="1" u="sng" strike="noStrike" kern="0" cap="none" spc="0" normalizeH="0" baseline="0" noProof="0" dirty="0">
                <a:ln>
                  <a:noFill/>
                </a:ln>
                <a:solidFill>
                  <a:srgbClr val="0563C1"/>
                </a:solidFill>
                <a:effectLst/>
                <a:uLnTx/>
                <a:uFillTx/>
                <a:latin typeface="Calibri"/>
                <a:ea typeface="Calibri"/>
                <a:cs typeface="Calibri"/>
                <a:sym typeface="Calibri"/>
                <a:hlinkClick r:id="rId3"/>
              </a:rPr>
              <a:t>https://micmt-cares.org/billing-resources</a:t>
            </a:r>
            <a:r>
              <a:rPr kumimoji="0" lang="en-US" b="0" i="1" u="none" strike="noStrike" kern="0" cap="none" spc="0" normalizeH="0" baseline="0" noProof="0" dirty="0">
                <a:ln>
                  <a:noFill/>
                </a:ln>
                <a:solidFill>
                  <a:srgbClr val="000000"/>
                </a:solidFill>
                <a:effectLst/>
                <a:uLnTx/>
                <a:uFillTx/>
                <a:latin typeface="Calibri"/>
                <a:ea typeface="Calibri"/>
                <a:cs typeface="Calibri"/>
                <a:sym typeface="Calibri"/>
              </a:rPr>
              <a:t> </a:t>
            </a:r>
          </a:p>
        </p:txBody>
      </p:sp>
    </p:spTree>
    <p:extLst>
      <p:ext uri="{BB962C8B-B14F-4D97-AF65-F5344CB8AC3E}">
        <p14:creationId xmlns:p14="http://schemas.microsoft.com/office/powerpoint/2010/main" val="2419672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93"/>
          <p:cNvSpPr txBox="1">
            <a:spLocks noGrp="1"/>
          </p:cNvSpPr>
          <p:nvPr>
            <p:ph type="title" idx="4294967295"/>
          </p:nvPr>
        </p:nvSpPr>
        <p:spPr>
          <a:xfrm>
            <a:off x="166527" y="0"/>
            <a:ext cx="10401300" cy="103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b="1" dirty="0"/>
              <a:t>Primary Care Incentive Programs</a:t>
            </a:r>
            <a:endParaRPr sz="3200" dirty="0"/>
          </a:p>
        </p:txBody>
      </p:sp>
      <p:sp>
        <p:nvSpPr>
          <p:cNvPr id="1296" name="Google Shape;1296;p93"/>
          <p:cNvSpPr txBox="1"/>
          <p:nvPr/>
        </p:nvSpPr>
        <p:spPr>
          <a:xfrm>
            <a:off x="166525" y="4043363"/>
            <a:ext cx="11420637" cy="2599084"/>
          </a:xfrm>
          <a:prstGeom prst="rect">
            <a:avLst/>
          </a:prstGeom>
          <a:noFill/>
          <a:ln w="9525" cap="flat" cmpd="sng">
            <a:solidFill>
              <a:schemeClr val="tx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400" b="1" i="0" u="sng" strike="noStrike" kern="0" cap="none" spc="0" normalizeH="0" baseline="0" noProof="0" dirty="0">
                <a:ln>
                  <a:noFill/>
                </a:ln>
                <a:solidFill>
                  <a:srgbClr val="000000"/>
                </a:solidFill>
                <a:effectLst/>
                <a:uLnTx/>
                <a:uFillTx/>
                <a:latin typeface="Calibri"/>
                <a:ea typeface="Calibri"/>
                <a:cs typeface="Calibri"/>
                <a:sym typeface="Calibri"/>
              </a:rPr>
              <a:t>Priority Health</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Annual PMPM incentive payment if outreach achieved for 2- 5% of the patient population.</a:t>
            </a: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2 billed codes on different dates of service.</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Fee For Service on all codes billed.</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No patient co-pay.</a:t>
            </a:r>
            <a:endParaRPr kumimoji="0" sz="3200" b="0" i="0" u="sng"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 name="Rectangle 2"/>
          <p:cNvSpPr/>
          <p:nvPr/>
        </p:nvSpPr>
        <p:spPr>
          <a:xfrm>
            <a:off x="166528" y="952922"/>
            <a:ext cx="11420634" cy="2923877"/>
          </a:xfrm>
          <a:prstGeom prst="rect">
            <a:avLst/>
          </a:prstGeom>
          <a:ln>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BCBSM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Value Based Reimbursement  - increase on every E&amp;M code and PDCM code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PDCM Touches – (measured at practice level) for attributed population: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4% with 2 touches = 7% VBR</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Adult Outcomes VBR  &amp; Pediatric Outcomes VBR (measured at PO/subPO level)</a:t>
            </a:r>
          </a:p>
          <a:p>
            <a:pPr marL="285750" marR="0" lvl="0" indent="-285750" algn="l" defTabSz="914400" rtl="0" eaLnBrk="1" fontAlgn="auto" latinLnBrk="0" hangingPunct="1">
              <a:lnSpc>
                <a:spcPct val="100000"/>
              </a:lnSpc>
              <a:spcBef>
                <a:spcPts val="0"/>
              </a:spcBef>
              <a:spcAft>
                <a:spcPts val="0"/>
              </a:spcAft>
              <a:buClr>
                <a:srgbClr val="171616"/>
              </a:buClr>
              <a:buSzPct val="100000"/>
              <a:buFont typeface="Arial"/>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To be eligible to earn outcomes VBR, practices must meet 1% outreach with 2 touches</a:t>
            </a:r>
            <a:endParaRPr kumimoji="0" lang="en-US" sz="2000" b="0" i="0" u="none" strike="noStrike" kern="0" cap="none" spc="0" normalizeH="0" baseline="0" noProof="0" dirty="0">
              <a:ln>
                <a:noFill/>
              </a:ln>
              <a:solidFill>
                <a:srgbClr val="171616"/>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71616"/>
              </a:buClr>
              <a:buSzPct val="100000"/>
              <a:buFont typeface="Arial"/>
              <a:buChar char="•"/>
              <a:tabLst/>
              <a:defRPr/>
            </a:pPr>
            <a:r>
              <a:rPr kumimoji="0" lang="en-US" sz="2000" b="0" i="0" u="none" strike="noStrike" kern="0" cap="none" spc="0" normalizeH="0" baseline="0" noProof="0" dirty="0">
                <a:ln>
                  <a:noFill/>
                </a:ln>
                <a:solidFill>
                  <a:srgbClr val="171616"/>
                </a:solidFill>
                <a:effectLst/>
                <a:uLnTx/>
                <a:uFillTx/>
                <a:latin typeface="Calibri"/>
                <a:ea typeface="Calibri"/>
                <a:cs typeface="Calibri"/>
                <a:sym typeface="Calibri"/>
              </a:rPr>
              <a:t>These are subject to change every year – so stay connected with your PO for updates!</a:t>
            </a:r>
          </a:p>
        </p:txBody>
      </p:sp>
      <p:sp>
        <p:nvSpPr>
          <p:cNvPr id="2" name="Star: 7 Points 1">
            <a:extLst>
              <a:ext uri="{FF2B5EF4-FFF2-40B4-BE49-F238E27FC236}">
                <a16:creationId xmlns:a16="http://schemas.microsoft.com/office/drawing/2014/main" id="{AC76FDA8-E931-F48B-2FAD-2B409A5C0650}"/>
              </a:ext>
            </a:extLst>
          </p:cNvPr>
          <p:cNvSpPr/>
          <p:nvPr/>
        </p:nvSpPr>
        <p:spPr>
          <a:xfrm>
            <a:off x="9386887" y="447549"/>
            <a:ext cx="2457237" cy="2267076"/>
          </a:xfrm>
          <a:prstGeom prst="star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i="0" u="none" strike="noStrike" cap="none" dirty="0">
              <a:solidFill>
                <a:schemeClr val="dk1"/>
              </a:solidFill>
              <a:effectLst/>
              <a:latin typeface="+mj-lt"/>
              <a:ea typeface="Calibri"/>
              <a:cs typeface="Calibri"/>
              <a:sym typeface="Calibri"/>
            </a:endParaRPr>
          </a:p>
          <a:p>
            <a:pPr algn="ctr"/>
            <a:r>
              <a:rPr lang="en-US" sz="1600" b="1" i="0" u="none" strike="noStrike" cap="none" dirty="0">
                <a:solidFill>
                  <a:schemeClr val="dk1"/>
                </a:solidFill>
                <a:effectLst/>
                <a:latin typeface="+mj-lt"/>
                <a:ea typeface="Calibri"/>
                <a:cs typeface="Calibri"/>
                <a:sym typeface="Calibri"/>
              </a:rPr>
              <a:t>Practice needs to stay PCMH designated to qualify.</a:t>
            </a:r>
          </a:p>
          <a:p>
            <a:pPr algn="ctr"/>
            <a:endParaRPr lang="en-US" dirty="0"/>
          </a:p>
        </p:txBody>
      </p:sp>
    </p:spTree>
    <p:extLst>
      <p:ext uri="{BB962C8B-B14F-4D97-AF65-F5344CB8AC3E}">
        <p14:creationId xmlns:p14="http://schemas.microsoft.com/office/powerpoint/2010/main" val="3533079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79"/>
          <p:cNvSpPr txBox="1">
            <a:spLocks noGrp="1"/>
          </p:cNvSpPr>
          <p:nvPr>
            <p:ph type="title"/>
          </p:nvPr>
        </p:nvSpPr>
        <p:spPr>
          <a:xfrm>
            <a:off x="201179" y="258619"/>
            <a:ext cx="11852276" cy="85581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6600"/>
              <a:buFont typeface="Calibri"/>
              <a:buNone/>
            </a:pPr>
            <a:r>
              <a:rPr lang="en-US" b="1" dirty="0"/>
              <a:t>Example - 2023 </a:t>
            </a:r>
            <a:r>
              <a:rPr lang="en-US" b="1" dirty="0">
                <a:sym typeface="Calibri"/>
              </a:rPr>
              <a:t>BCBSM PDCM Outcomes</a:t>
            </a:r>
            <a:br>
              <a:rPr lang="en-US" b="1" dirty="0">
                <a:sym typeface="Calibri"/>
              </a:rPr>
            </a:br>
            <a:r>
              <a:rPr lang="en-US" b="1" dirty="0">
                <a:sym typeface="Calibri"/>
              </a:rPr>
              <a:t> VBR – Adult</a:t>
            </a:r>
            <a:endParaRPr b="1" dirty="0">
              <a:sym typeface="Calibri"/>
            </a:endParaRPr>
          </a:p>
        </p:txBody>
      </p:sp>
      <p:graphicFrame>
        <p:nvGraphicFramePr>
          <p:cNvPr id="7" name="Google Shape;427;p19"/>
          <p:cNvGraphicFramePr/>
          <p:nvPr>
            <p:extLst>
              <p:ext uri="{D42A27DB-BD31-4B8C-83A1-F6EECF244321}">
                <p14:modId xmlns:p14="http://schemas.microsoft.com/office/powerpoint/2010/main" val="3120406862"/>
              </p:ext>
            </p:extLst>
          </p:nvPr>
        </p:nvGraphicFramePr>
        <p:xfrm>
          <a:off x="938947" y="1292859"/>
          <a:ext cx="10248166" cy="4450713"/>
        </p:xfrm>
        <a:graphic>
          <a:graphicData uri="http://schemas.openxmlformats.org/drawingml/2006/table">
            <a:tbl>
              <a:tblPr firstRow="1" firstCol="1" bandRow="1">
                <a:noFill/>
              </a:tblPr>
              <a:tblGrid>
                <a:gridCol w="5000560">
                  <a:extLst>
                    <a:ext uri="{9D8B030D-6E8A-4147-A177-3AD203B41FA5}">
                      <a16:colId xmlns:a16="http://schemas.microsoft.com/office/drawing/2014/main" val="20000"/>
                    </a:ext>
                  </a:extLst>
                </a:gridCol>
                <a:gridCol w="2853794">
                  <a:extLst>
                    <a:ext uri="{9D8B030D-6E8A-4147-A177-3AD203B41FA5}">
                      <a16:colId xmlns:a16="http://schemas.microsoft.com/office/drawing/2014/main" val="20001"/>
                    </a:ext>
                  </a:extLst>
                </a:gridCol>
                <a:gridCol w="2393812">
                  <a:extLst>
                    <a:ext uri="{9D8B030D-6E8A-4147-A177-3AD203B41FA5}">
                      <a16:colId xmlns:a16="http://schemas.microsoft.com/office/drawing/2014/main" val="20003"/>
                    </a:ext>
                  </a:extLst>
                </a:gridCol>
              </a:tblGrid>
              <a:tr h="609867">
                <a:tc>
                  <a:txBody>
                    <a:bodyPr/>
                    <a:lstStyle/>
                    <a:p>
                      <a:pPr marL="0" marR="0" lvl="0" indent="0" algn="ctr" rtl="0">
                        <a:lnSpc>
                          <a:spcPct val="107000"/>
                        </a:lnSpc>
                        <a:spcBef>
                          <a:spcPts val="0"/>
                        </a:spcBef>
                        <a:spcAft>
                          <a:spcPts val="0"/>
                        </a:spcAft>
                        <a:buNone/>
                      </a:pPr>
                      <a:r>
                        <a:rPr lang="en-US" sz="1600" b="1" dirty="0">
                          <a:latin typeface="Calibri" panose="020F0502020204030204" pitchFamily="34" charset="0"/>
                          <a:ea typeface="Arial"/>
                          <a:cs typeface="Calibri" panose="020F0502020204030204" pitchFamily="34" charset="0"/>
                          <a:sym typeface="Arial"/>
                        </a:rPr>
                        <a:t>Measure</a:t>
                      </a:r>
                      <a:endParaRPr sz="1600" b="1" dirty="0">
                        <a:latin typeface="Calibri" panose="020F0502020204030204" pitchFamily="34" charset="0"/>
                        <a:ea typeface="Arial"/>
                        <a:cs typeface="Calibri" panose="020F0502020204030204" pitchFamily="34" charset="0"/>
                        <a:sym typeface="Arial"/>
                      </a:endParaRPr>
                    </a:p>
                  </a:txBody>
                  <a:tcPr marL="68575" marR="68575" marT="0" marB="0" anchor="ctr">
                    <a:solidFill>
                      <a:schemeClr val="tx2"/>
                    </a:solidFill>
                  </a:tcPr>
                </a:tc>
                <a:tc>
                  <a:txBody>
                    <a:bodyPr/>
                    <a:lstStyle/>
                    <a:p>
                      <a:pPr marL="0" marR="0" lvl="0" indent="0" algn="ctr" rtl="0">
                        <a:lnSpc>
                          <a:spcPct val="107000"/>
                        </a:lnSpc>
                        <a:spcBef>
                          <a:spcPts val="0"/>
                        </a:spcBef>
                        <a:spcAft>
                          <a:spcPts val="0"/>
                        </a:spcAft>
                        <a:buNone/>
                      </a:pPr>
                      <a:r>
                        <a:rPr lang="en-US" sz="1600" b="1" dirty="0">
                          <a:latin typeface="Calibri" panose="020F0502020204030204" pitchFamily="34" charset="0"/>
                          <a:ea typeface="Arial"/>
                          <a:cs typeface="Calibri" panose="020F0502020204030204" pitchFamily="34" charset="0"/>
                          <a:sym typeface="Arial"/>
                        </a:rPr>
                        <a:t>Performance Threshold</a:t>
                      </a:r>
                      <a:endParaRPr sz="1600" b="1" dirty="0">
                        <a:latin typeface="Calibri" panose="020F0502020204030204" pitchFamily="34" charset="0"/>
                        <a:ea typeface="Arial"/>
                        <a:cs typeface="Calibri" panose="020F0502020204030204" pitchFamily="34" charset="0"/>
                        <a:sym typeface="Arial"/>
                      </a:endParaRPr>
                    </a:p>
                  </a:txBody>
                  <a:tcPr marL="68575" marR="68575" marT="0" marB="0" anchor="ctr">
                    <a:solidFill>
                      <a:schemeClr val="tx2"/>
                    </a:solidFill>
                  </a:tcPr>
                </a:tc>
                <a:tc>
                  <a:txBody>
                    <a:bodyPr/>
                    <a:lstStyle/>
                    <a:p>
                      <a:pPr marL="0" marR="0" lvl="0" indent="0" algn="ctr" rtl="0">
                        <a:lnSpc>
                          <a:spcPct val="107000"/>
                        </a:lnSpc>
                        <a:spcBef>
                          <a:spcPts val="0"/>
                        </a:spcBef>
                        <a:spcAft>
                          <a:spcPts val="0"/>
                        </a:spcAft>
                        <a:buNone/>
                      </a:pPr>
                      <a:r>
                        <a:rPr lang="en-US" sz="1600" b="1" dirty="0">
                          <a:latin typeface="Calibri" panose="020F0502020204030204" pitchFamily="34" charset="0"/>
                          <a:ea typeface="Arial"/>
                          <a:cs typeface="Calibri" panose="020F0502020204030204" pitchFamily="34" charset="0"/>
                          <a:sym typeface="Arial"/>
                        </a:rPr>
                        <a:t>Improvement Percent</a:t>
                      </a:r>
                      <a:endParaRPr sz="1600" b="1" dirty="0">
                        <a:latin typeface="Calibri" panose="020F0502020204030204" pitchFamily="34" charset="0"/>
                        <a:ea typeface="Arial"/>
                        <a:cs typeface="Calibri" panose="020F0502020204030204" pitchFamily="34" charset="0"/>
                        <a:sym typeface="Arial"/>
                      </a:endParaRPr>
                    </a:p>
                  </a:txBody>
                  <a:tcPr marL="68575" marR="68575" marT="0" marB="0" anchor="ctr">
                    <a:solidFill>
                      <a:schemeClr val="tx2"/>
                    </a:solidFill>
                  </a:tcPr>
                </a:tc>
                <a:extLst>
                  <a:ext uri="{0D108BD9-81ED-4DB2-BD59-A6C34878D82A}">
                    <a16:rowId xmlns:a16="http://schemas.microsoft.com/office/drawing/2014/main" val="10000"/>
                  </a:ext>
                </a:extLst>
              </a:tr>
              <a:tr h="873704">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ED Visits </a:t>
                      </a:r>
                      <a:br>
                        <a:rPr lang="en-US" sz="1600" dirty="0">
                          <a:latin typeface="Calibri" panose="020F0502020204030204" pitchFamily="34" charset="0"/>
                          <a:ea typeface="Arial"/>
                          <a:cs typeface="Calibri" panose="020F0502020204030204" pitchFamily="34" charset="0"/>
                          <a:sym typeface="Arial"/>
                        </a:rPr>
                      </a:br>
                      <a:r>
                        <a:rPr lang="en-US" sz="1600" dirty="0">
                          <a:latin typeface="Calibri" panose="020F0502020204030204" pitchFamily="34" charset="0"/>
                          <a:ea typeface="Arial"/>
                          <a:cs typeface="Calibri" panose="020F0502020204030204" pitchFamily="34" charset="0"/>
                          <a:sym typeface="Arial"/>
                        </a:rPr>
                        <a:t>(per 1000 members per year)</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165</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10%</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extLst>
                  <a:ext uri="{0D108BD9-81ED-4DB2-BD59-A6C34878D82A}">
                    <a16:rowId xmlns:a16="http://schemas.microsoft.com/office/drawing/2014/main" val="10001"/>
                  </a:ext>
                </a:extLst>
              </a:tr>
              <a:tr h="873704">
                <a:tc>
                  <a:txBody>
                    <a:bodyPr/>
                    <a:lstStyle/>
                    <a:p>
                      <a:pPr marL="0" marR="0" lvl="0" indent="0" algn="ctr" rtl="0">
                        <a:lnSpc>
                          <a:spcPct val="107000"/>
                        </a:lnSpc>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IP Discharges </a:t>
                      </a:r>
                      <a:br>
                        <a:rPr lang="en-US" sz="1600">
                          <a:latin typeface="Calibri" panose="020F0502020204030204" pitchFamily="34" charset="0"/>
                          <a:ea typeface="Arial"/>
                          <a:cs typeface="Calibri" panose="020F0502020204030204" pitchFamily="34" charset="0"/>
                          <a:sym typeface="Arial"/>
                        </a:rPr>
                      </a:br>
                      <a:r>
                        <a:rPr lang="en-US" sz="1600">
                          <a:latin typeface="Calibri" panose="020F0502020204030204" pitchFamily="34" charset="0"/>
                          <a:ea typeface="Arial"/>
                          <a:cs typeface="Calibri" panose="020F0502020204030204" pitchFamily="34" charset="0"/>
                          <a:sym typeface="Arial"/>
                        </a:rPr>
                        <a:t>(per 1000 members per year)</a:t>
                      </a:r>
                      <a:endParaRPr sz="160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34</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10%</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extLst>
                  <a:ext uri="{0D108BD9-81ED-4DB2-BD59-A6C34878D82A}">
                    <a16:rowId xmlns:a16="http://schemas.microsoft.com/office/drawing/2014/main" val="10002"/>
                  </a:ext>
                </a:extLst>
              </a:tr>
              <a:tr h="873704">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Comprehensive Diabetes Control: HbA1c &lt; 8%</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72.2</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10%</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extLst>
                  <a:ext uri="{0D108BD9-81ED-4DB2-BD59-A6C34878D82A}">
                    <a16:rowId xmlns:a16="http://schemas.microsoft.com/office/drawing/2014/main" val="10003"/>
                  </a:ext>
                </a:extLst>
              </a:tr>
              <a:tr h="1219734">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High Blood Pressure</a:t>
                      </a:r>
                    </a:p>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600" b="1" u="none" strike="noStrike" cap="none" dirty="0">
                          <a:latin typeface="Calibri" panose="020F0502020204030204" pitchFamily="34" charset="0"/>
                          <a:cs typeface="Calibri" panose="020F0502020204030204" pitchFamily="34" charset="0"/>
                        </a:rPr>
                        <a:t>(&lt;140/90 mm Hg for all adults age 18–64 with hypertension)</a:t>
                      </a:r>
                    </a:p>
                    <a:p>
                      <a:pPr marL="0" marR="0" lvl="0" indent="0" algn="ctr" rtl="0">
                        <a:lnSpc>
                          <a:spcPct val="107000"/>
                        </a:lnSpc>
                        <a:spcBef>
                          <a:spcPts val="0"/>
                        </a:spcBef>
                        <a:spcAft>
                          <a:spcPts val="0"/>
                        </a:spcAft>
                        <a:buNone/>
                      </a:pP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80.2</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10%</a:t>
                      </a:r>
                      <a:endParaRPr sz="1600" dirty="0">
                        <a:latin typeface="Calibri" panose="020F0502020204030204" pitchFamily="34" charset="0"/>
                        <a:ea typeface="Arial"/>
                        <a:cs typeface="Calibri" panose="020F0502020204030204" pitchFamily="34" charset="0"/>
                        <a:sym typeface="Arial"/>
                      </a:endParaRPr>
                    </a:p>
                  </a:txBody>
                  <a:tcPr marL="68575" marR="68575"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43829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
          <p:cNvSpPr/>
          <p:nvPr/>
        </p:nvSpPr>
        <p:spPr>
          <a:xfrm>
            <a:off x="428833" y="1507958"/>
            <a:ext cx="11490068" cy="4401300"/>
          </a:xfrm>
          <a:prstGeom prst="rect">
            <a:avLst/>
          </a:prstGeom>
          <a:noFill/>
          <a:ln>
            <a:noFill/>
          </a:ln>
        </p:spPr>
        <p:txBody>
          <a:bodyPr spcFirstLastPara="1" wrap="square" lIns="91425" tIns="45700" rIns="91425" bIns="45700" anchor="t" anchorCtr="0">
            <a:noAutofit/>
          </a:bodyPr>
          <a:lstStyle/>
          <a:p>
            <a:pPr marL="457200" marR="0" lvl="0" indent="-457200" algn="l" defTabSz="914400" rtl="0" eaLnBrk="1" fontAlgn="auto" latinLnBrk="0" hangingPunct="1">
              <a:lnSpc>
                <a:spcPct val="150000"/>
              </a:lnSpc>
              <a:spcBef>
                <a:spcPts val="0"/>
              </a:spcBef>
              <a:spcAft>
                <a:spcPts val="0"/>
              </a:spcAft>
              <a:buClr>
                <a:srgbClr val="000000"/>
              </a:buClr>
              <a:buSzPts val="2800"/>
              <a:buFont typeface="Arial"/>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Please provide the following as an appropriate reference if you use this material:</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R="0" lvl="1" algn="l" defTabSz="914400" rtl="0" eaLnBrk="1" fontAlgn="auto" latinLnBrk="0" hangingPunct="1">
              <a:lnSpc>
                <a:spcPct val="150000"/>
              </a:lnSpc>
              <a:spcBef>
                <a:spcPts val="0"/>
              </a:spcBef>
              <a:spcAft>
                <a:spcPts val="0"/>
              </a:spcAft>
              <a:buClr>
                <a:srgbClr val="000000"/>
              </a:buClr>
              <a:buSzPts val="2800"/>
              <a:tabLst/>
              <a:defRPr/>
            </a:pPr>
            <a:r>
              <a:rPr kumimoji="0" lang="en-US" sz="2400" b="0" i="1" u="none" strike="noStrike" kern="0" cap="none" spc="0" normalizeH="0" baseline="0" noProof="0" dirty="0">
                <a:ln>
                  <a:noFill/>
                </a:ln>
                <a:solidFill>
                  <a:srgbClr val="000000"/>
                </a:solidFill>
                <a:effectLst/>
                <a:uLnTx/>
                <a:uFillTx/>
                <a:latin typeface="Calibri"/>
                <a:ea typeface="Calibri"/>
                <a:cs typeface="Calibri"/>
                <a:sym typeface="Calibri"/>
              </a:rPr>
              <a:t>“Material based off of the </a:t>
            </a:r>
            <a:r>
              <a:rPr lang="en-US" sz="2400" i="1" kern="0" dirty="0">
                <a:solidFill>
                  <a:srgbClr val="000000"/>
                </a:solidFill>
                <a:latin typeface="Calibri"/>
                <a:ea typeface="Calibri"/>
                <a:cs typeface="Calibri"/>
                <a:sym typeface="Calibri"/>
              </a:rPr>
              <a:t>the Benefit of Team-Based Care in Clinical Practice was </a:t>
            </a:r>
            <a:r>
              <a:rPr kumimoji="0" lang="en-US" sz="2400" b="0" i="1" u="none" strike="noStrike" kern="0" cap="none" spc="0" normalizeH="0" baseline="0" noProof="0" dirty="0">
                <a:ln>
                  <a:noFill/>
                </a:ln>
                <a:solidFill>
                  <a:srgbClr val="000000"/>
                </a:solidFill>
                <a:effectLst/>
                <a:uLnTx/>
                <a:uFillTx/>
                <a:latin typeface="Calibri"/>
                <a:ea typeface="Calibri"/>
                <a:cs typeface="Calibri"/>
                <a:sym typeface="Calibri"/>
              </a:rPr>
              <a:t>developed by Michigan Institute for Care Management and Transformation and participating Training Organizations.”</a:t>
            </a:r>
          </a:p>
          <a:p>
            <a:pPr marL="4572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endParaRPr lang="en-US" sz="2400" kern="0" dirty="0">
              <a:solidFill>
                <a:srgbClr val="000000"/>
              </a:solidFill>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Questions about this curriculum should be sent to: </a:t>
            </a:r>
            <a:r>
              <a:rPr kumimoji="0" lang="en-US" sz="2400" b="0" i="0" u="sng" strike="noStrike" kern="0" cap="none" spc="0" normalizeH="0" baseline="0" noProof="0" dirty="0">
                <a:ln>
                  <a:noFill/>
                </a:ln>
                <a:solidFill>
                  <a:srgbClr val="0563C1"/>
                </a:solidFill>
                <a:effectLst/>
                <a:uLnTx/>
                <a:uFillTx/>
                <a:latin typeface="Calibri"/>
                <a:ea typeface="Calibri"/>
                <a:cs typeface="Calibri"/>
                <a:sym typeface="Calibri"/>
                <a:hlinkClick r:id="rId3"/>
              </a:rPr>
              <a:t>micmt-requests@med.umich.edu</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endPar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4" name="Google Shape;164;p5"/>
          <p:cNvSpPr txBox="1"/>
          <p:nvPr/>
        </p:nvSpPr>
        <p:spPr>
          <a:xfrm>
            <a:off x="428833" y="598653"/>
            <a:ext cx="10752514" cy="90930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alibri"/>
              <a:buNone/>
              <a:tabLst/>
              <a:defRPr/>
            </a:pPr>
            <a:r>
              <a:rPr kumimoji="0" lang="en-US" sz="4800" b="1" i="0" u="none" strike="noStrike" kern="0" cap="none" spc="0" normalizeH="0" baseline="0" noProof="0" dirty="0">
                <a:ln>
                  <a:noFill/>
                </a:ln>
                <a:solidFill>
                  <a:srgbClr val="000000"/>
                </a:solidFill>
                <a:effectLst/>
                <a:uLnTx/>
                <a:uFillTx/>
                <a:latin typeface="Calibri"/>
                <a:cs typeface="Calibri"/>
                <a:sym typeface="Calibri"/>
              </a:rPr>
              <a:t>Reference Guidelines</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CA41231-2839-2B81-765B-966FCF764EBE}"/>
              </a:ext>
            </a:extLst>
          </p:cNvPr>
          <p:cNvSpPr>
            <a:spLocks noGrp="1"/>
          </p:cNvSpPr>
          <p:nvPr>
            <p:ph type="title"/>
          </p:nvPr>
        </p:nvSpPr>
        <p:spPr/>
        <p:txBody>
          <a:bodyPr/>
          <a:lstStyle/>
          <a:p>
            <a:pPr algn="ctr"/>
            <a:r>
              <a:rPr lang="en-US" sz="4800" b="1" dirty="0"/>
              <a:t>Sustainability Recipe</a:t>
            </a:r>
          </a:p>
        </p:txBody>
      </p:sp>
      <p:sp>
        <p:nvSpPr>
          <p:cNvPr id="3" name="Text Placeholder 2">
            <a:extLst>
              <a:ext uri="{FF2B5EF4-FFF2-40B4-BE49-F238E27FC236}">
                <a16:creationId xmlns:a16="http://schemas.microsoft.com/office/drawing/2014/main" id="{E8FBC984-B393-17CE-2B4B-4CCE94661554}"/>
              </a:ext>
            </a:extLst>
          </p:cNvPr>
          <p:cNvSpPr>
            <a:spLocks noGrp="1"/>
          </p:cNvSpPr>
          <p:nvPr>
            <p:ph type="body" idx="1"/>
          </p:nvPr>
        </p:nvSpPr>
        <p:spPr>
          <a:xfrm>
            <a:off x="400051" y="1690688"/>
            <a:ext cx="8394700" cy="4351338"/>
          </a:xfrm>
        </p:spPr>
        <p:txBody>
          <a:bodyPr/>
          <a:lstStyle/>
          <a:p>
            <a:pPr marL="114300" indent="0">
              <a:buNone/>
            </a:pPr>
            <a:r>
              <a:rPr lang="en-US" b="1" dirty="0"/>
              <a:t>Sustainability for team-based care is dependent upon:</a:t>
            </a:r>
          </a:p>
          <a:p>
            <a:r>
              <a:rPr lang="en-US" dirty="0"/>
              <a:t>Size of your clinic</a:t>
            </a:r>
          </a:p>
          <a:p>
            <a:r>
              <a:rPr lang="en-US" dirty="0"/>
              <a:t>Licensures that would best support your patient population</a:t>
            </a:r>
          </a:p>
          <a:p>
            <a:r>
              <a:rPr lang="en-US" dirty="0"/>
              <a:t>Payer mix in your clinic</a:t>
            </a:r>
          </a:p>
          <a:p>
            <a:r>
              <a:rPr lang="en-US" dirty="0"/>
              <a:t>Relevant incentive program opportunities</a:t>
            </a:r>
          </a:p>
          <a:p>
            <a:r>
              <a:rPr lang="en-US" dirty="0"/>
              <a:t>Opportunities for ‘sharing’ care team members through your PO</a:t>
            </a:r>
          </a:p>
          <a:p>
            <a:pPr lvl="1"/>
            <a:endParaRPr lang="en-US" dirty="0"/>
          </a:p>
          <a:p>
            <a:pPr lvl="1"/>
            <a:endParaRPr lang="en-US" dirty="0"/>
          </a:p>
        </p:txBody>
      </p:sp>
      <p:pic>
        <p:nvPicPr>
          <p:cNvPr id="10" name="Picture 9" descr="A picture containing indoor, tableware, several&#10;&#10;Description automatically generated">
            <a:extLst>
              <a:ext uri="{FF2B5EF4-FFF2-40B4-BE49-F238E27FC236}">
                <a16:creationId xmlns:a16="http://schemas.microsoft.com/office/drawing/2014/main" id="{46740898-BCD9-8328-626B-1DDFBC73491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59749" y="3480936"/>
            <a:ext cx="3771900" cy="2828925"/>
          </a:xfrm>
          <a:prstGeom prst="rect">
            <a:avLst/>
          </a:prstGeom>
        </p:spPr>
      </p:pic>
      <p:sp>
        <p:nvSpPr>
          <p:cNvPr id="11" name="TextBox 10">
            <a:extLst>
              <a:ext uri="{FF2B5EF4-FFF2-40B4-BE49-F238E27FC236}">
                <a16:creationId xmlns:a16="http://schemas.microsoft.com/office/drawing/2014/main" id="{4CC8AE14-1238-9996-68D7-E70F4D4902CD}"/>
              </a:ext>
            </a:extLst>
          </p:cNvPr>
          <p:cNvSpPr txBox="1"/>
          <p:nvPr/>
        </p:nvSpPr>
        <p:spPr>
          <a:xfrm>
            <a:off x="857250" y="6836460"/>
            <a:ext cx="6089650" cy="230832"/>
          </a:xfrm>
          <a:prstGeom prst="rect">
            <a:avLst/>
          </a:prstGeom>
          <a:noFill/>
        </p:spPr>
        <p:txBody>
          <a:bodyPr wrap="square" rtlCol="0">
            <a:spAutoFit/>
          </a:bodyPr>
          <a:lstStyle/>
          <a:p>
            <a:r>
              <a:rPr lang="en-US" sz="900">
                <a:hlinkClick r:id="rId3" tooltip="http://flickr.com/photos/sixteenmilesofstring/3509978889"/>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295670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CA41231-2839-2B81-765B-966FCF764EBE}"/>
              </a:ext>
            </a:extLst>
          </p:cNvPr>
          <p:cNvSpPr>
            <a:spLocks noGrp="1"/>
          </p:cNvSpPr>
          <p:nvPr>
            <p:ph type="title"/>
          </p:nvPr>
        </p:nvSpPr>
        <p:spPr>
          <a:xfrm>
            <a:off x="505216" y="289970"/>
            <a:ext cx="10515600" cy="950108"/>
          </a:xfrm>
        </p:spPr>
        <p:txBody>
          <a:bodyPr/>
          <a:lstStyle/>
          <a:p>
            <a:pPr algn="ctr"/>
            <a:r>
              <a:rPr lang="en-US" sz="4800" b="1" dirty="0"/>
              <a:t>Determining Costs At Your Clinic</a:t>
            </a:r>
          </a:p>
        </p:txBody>
      </p:sp>
      <p:sp>
        <p:nvSpPr>
          <p:cNvPr id="3" name="Text Placeholder 2">
            <a:extLst>
              <a:ext uri="{FF2B5EF4-FFF2-40B4-BE49-F238E27FC236}">
                <a16:creationId xmlns:a16="http://schemas.microsoft.com/office/drawing/2014/main" id="{E8FBC984-B393-17CE-2B4B-4CCE94661554}"/>
              </a:ext>
            </a:extLst>
          </p:cNvPr>
          <p:cNvSpPr>
            <a:spLocks noGrp="1"/>
          </p:cNvSpPr>
          <p:nvPr>
            <p:ph type="body" idx="1"/>
          </p:nvPr>
        </p:nvSpPr>
        <p:spPr>
          <a:xfrm>
            <a:off x="671708" y="1690688"/>
            <a:ext cx="10848584" cy="4667250"/>
          </a:xfrm>
        </p:spPr>
        <p:txBody>
          <a:bodyPr/>
          <a:lstStyle/>
          <a:p>
            <a:pPr marL="628650" indent="-514350">
              <a:buFont typeface="+mj-lt"/>
              <a:buAutoNum type="arabicPeriod"/>
            </a:pPr>
            <a:r>
              <a:rPr lang="en-US" dirty="0"/>
              <a:t>Determine which type of care team member your practice needs.</a:t>
            </a:r>
          </a:p>
          <a:p>
            <a:pPr marL="628650" indent="-514350">
              <a:buFont typeface="+mj-lt"/>
              <a:buAutoNum type="arabicPeriod"/>
            </a:pPr>
            <a:r>
              <a:rPr lang="en-US" dirty="0"/>
              <a:t>Determine the average salary of that licensure in your area.</a:t>
            </a:r>
          </a:p>
          <a:p>
            <a:pPr marL="628650" indent="-514350">
              <a:buFont typeface="+mj-lt"/>
              <a:buAutoNum type="arabicPeriod"/>
            </a:pPr>
            <a:r>
              <a:rPr lang="en-US" dirty="0"/>
              <a:t>Size matters:</a:t>
            </a:r>
          </a:p>
          <a:p>
            <a:pPr lvl="1">
              <a:buFont typeface="Arial" panose="020B0604020202020204" pitchFamily="34" charset="0"/>
              <a:buChar char="•"/>
            </a:pPr>
            <a:r>
              <a:rPr lang="en-US" dirty="0"/>
              <a:t>If your clinic has less than 2 full time providers, find out if your PO supports ‘sharing’ a care team member.  Your clinic might not need a full-time care team member to start with, so potentially working with the PO for 2-3 days might be best.</a:t>
            </a:r>
          </a:p>
          <a:p>
            <a:pPr lvl="1">
              <a:buFont typeface="Arial" panose="020B0604020202020204" pitchFamily="34" charset="0"/>
              <a:buChar char="•"/>
            </a:pPr>
            <a:r>
              <a:rPr lang="en-US" dirty="0"/>
              <a:t>If your clinic has more than 2 full time providers, you might be better off starting with a closer to full-time (4-5 days/week) of a care team member.</a:t>
            </a:r>
          </a:p>
          <a:p>
            <a:pPr marL="628650" indent="-514350">
              <a:buFont typeface="+mj-lt"/>
              <a:buAutoNum type="arabicPeriod"/>
            </a:pPr>
            <a:r>
              <a:rPr lang="en-US" dirty="0"/>
              <a:t>Based on the amount of time and the hourly rate, you now understand the costs of a care team member.</a:t>
            </a:r>
          </a:p>
          <a:p>
            <a:pPr lvl="1"/>
            <a:endParaRPr lang="en-US" dirty="0"/>
          </a:p>
          <a:p>
            <a:pPr lvl="1"/>
            <a:endParaRPr lang="en-US" dirty="0"/>
          </a:p>
        </p:txBody>
      </p:sp>
    </p:spTree>
    <p:extLst>
      <p:ext uri="{BB962C8B-B14F-4D97-AF65-F5344CB8AC3E}">
        <p14:creationId xmlns:p14="http://schemas.microsoft.com/office/powerpoint/2010/main" val="1738147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CA41231-2839-2B81-765B-966FCF764EBE}"/>
              </a:ext>
            </a:extLst>
          </p:cNvPr>
          <p:cNvSpPr>
            <a:spLocks noGrp="1"/>
          </p:cNvSpPr>
          <p:nvPr>
            <p:ph type="title"/>
          </p:nvPr>
        </p:nvSpPr>
        <p:spPr/>
        <p:txBody>
          <a:bodyPr/>
          <a:lstStyle/>
          <a:p>
            <a:pPr algn="ctr"/>
            <a:r>
              <a:rPr lang="en-US" sz="4800" b="1" dirty="0"/>
              <a:t>Determining Revenue</a:t>
            </a:r>
          </a:p>
        </p:txBody>
      </p:sp>
      <p:sp>
        <p:nvSpPr>
          <p:cNvPr id="3" name="Text Placeholder 2">
            <a:extLst>
              <a:ext uri="{FF2B5EF4-FFF2-40B4-BE49-F238E27FC236}">
                <a16:creationId xmlns:a16="http://schemas.microsoft.com/office/drawing/2014/main" id="{E8FBC984-B393-17CE-2B4B-4CCE94661554}"/>
              </a:ext>
            </a:extLst>
          </p:cNvPr>
          <p:cNvSpPr>
            <a:spLocks noGrp="1"/>
          </p:cNvSpPr>
          <p:nvPr>
            <p:ph type="body" idx="1"/>
          </p:nvPr>
        </p:nvSpPr>
        <p:spPr>
          <a:xfrm>
            <a:off x="228600" y="1405731"/>
            <a:ext cx="7759699" cy="4351338"/>
          </a:xfrm>
        </p:spPr>
        <p:txBody>
          <a:bodyPr/>
          <a:lstStyle/>
          <a:p>
            <a:r>
              <a:rPr lang="en-US" dirty="0"/>
              <a:t>Revenue hinges on the population of patients who will be supported.</a:t>
            </a:r>
          </a:p>
          <a:p>
            <a:pPr lvl="1"/>
            <a:r>
              <a:rPr lang="en-US" sz="2800" dirty="0"/>
              <a:t>Will your office only support those patients with coverage?  If so, how will you identify this population and limit support?</a:t>
            </a:r>
          </a:p>
          <a:p>
            <a:pPr lvl="1"/>
            <a:r>
              <a:rPr lang="en-US" sz="2800" dirty="0"/>
              <a:t>If your care team member will support all patients regardless of payer, consider a ‘baseline’ of patients for whom there is either fee-for-service (FFS) or other incentive opportunity that will off-set costs.</a:t>
            </a:r>
          </a:p>
          <a:p>
            <a:pPr lvl="2"/>
            <a:r>
              <a:rPr lang="en-US" b="1" dirty="0"/>
              <a:t>If the average commercial video or face to face encounters is worth $100, how many commercial patients per day make this role sustainable?</a:t>
            </a:r>
          </a:p>
          <a:p>
            <a:pPr lvl="1"/>
            <a:endParaRPr lang="en-US" sz="2000" dirty="0"/>
          </a:p>
        </p:txBody>
      </p:sp>
      <p:pic>
        <p:nvPicPr>
          <p:cNvPr id="5" name="Picture 4" descr="A picture containing text&#10;&#10;Description automatically generated">
            <a:extLst>
              <a:ext uri="{FF2B5EF4-FFF2-40B4-BE49-F238E27FC236}">
                <a16:creationId xmlns:a16="http://schemas.microsoft.com/office/drawing/2014/main" id="{AD03840A-B1BC-A494-FB6A-D243B0BDA77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55000" y="2641600"/>
            <a:ext cx="3581400" cy="1790700"/>
          </a:xfrm>
          <a:prstGeom prst="rect">
            <a:avLst/>
          </a:prstGeom>
        </p:spPr>
      </p:pic>
    </p:spTree>
    <p:extLst>
      <p:ext uri="{BB962C8B-B14F-4D97-AF65-F5344CB8AC3E}">
        <p14:creationId xmlns:p14="http://schemas.microsoft.com/office/powerpoint/2010/main" val="3796526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CA41231-2839-2B81-765B-966FCF764EBE}"/>
              </a:ext>
            </a:extLst>
          </p:cNvPr>
          <p:cNvSpPr>
            <a:spLocks noGrp="1"/>
          </p:cNvSpPr>
          <p:nvPr>
            <p:ph type="title"/>
          </p:nvPr>
        </p:nvSpPr>
        <p:spPr/>
        <p:txBody>
          <a:bodyPr/>
          <a:lstStyle/>
          <a:p>
            <a:pPr algn="ctr"/>
            <a:r>
              <a:rPr lang="en-US" sz="4800" b="1" dirty="0"/>
              <a:t>Determining Sustainability</a:t>
            </a:r>
          </a:p>
        </p:txBody>
      </p:sp>
      <p:sp>
        <p:nvSpPr>
          <p:cNvPr id="5" name="Text Placeholder 1">
            <a:extLst>
              <a:ext uri="{FF2B5EF4-FFF2-40B4-BE49-F238E27FC236}">
                <a16:creationId xmlns:a16="http://schemas.microsoft.com/office/drawing/2014/main" id="{A473A788-4EEA-655C-C65D-2E9479392343}"/>
              </a:ext>
            </a:extLst>
          </p:cNvPr>
          <p:cNvSpPr txBox="1">
            <a:spLocks/>
          </p:cNvSpPr>
          <p:nvPr/>
        </p:nvSpPr>
        <p:spPr>
          <a:xfrm>
            <a:off x="6896100" y="1825624"/>
            <a:ext cx="4457700" cy="4441825"/>
          </a:xfrm>
          <a:prstGeom prst="rect">
            <a:avLst/>
          </a:prstGeom>
          <a:ln>
            <a:solidFill>
              <a:schemeClr val="tx1"/>
            </a:solidFill>
          </a:ln>
          <a:effectLst>
            <a:innerShdw blurRad="63500" dist="50800" dir="135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2400" b="1" u="sng" kern="0" dirty="0"/>
              <a:t>Caveats</a:t>
            </a:r>
            <a:r>
              <a:rPr lang="en-US" sz="2400" u="sng" kern="0" dirty="0"/>
              <a:t>:</a:t>
            </a:r>
          </a:p>
          <a:p>
            <a:r>
              <a:rPr lang="en-US" sz="2000" kern="0" dirty="0"/>
              <a:t>Licensed care team members can bill higher level codes than unlicensed.  They also have a higher hourly rate.</a:t>
            </a:r>
          </a:p>
          <a:p>
            <a:pPr marL="114300" indent="0">
              <a:buNone/>
            </a:pPr>
            <a:endParaRPr lang="en-US" sz="2000" kern="0" dirty="0"/>
          </a:p>
          <a:p>
            <a:r>
              <a:rPr lang="en-US" sz="2000" kern="0" dirty="0"/>
              <a:t>Available volume of patients and payer mix might determine whether you have enough commercial patients to break even.</a:t>
            </a:r>
          </a:p>
        </p:txBody>
      </p:sp>
      <p:graphicFrame>
        <p:nvGraphicFramePr>
          <p:cNvPr id="7" name="Text Placeholder 1">
            <a:extLst>
              <a:ext uri="{FF2B5EF4-FFF2-40B4-BE49-F238E27FC236}">
                <a16:creationId xmlns:a16="http://schemas.microsoft.com/office/drawing/2014/main" id="{21004D4C-8F4D-1952-9EBA-394A9B0A2930}"/>
              </a:ext>
            </a:extLst>
          </p:cNvPr>
          <p:cNvGraphicFramePr/>
          <p:nvPr/>
        </p:nvGraphicFramePr>
        <p:xfrm>
          <a:off x="1047750" y="1825624"/>
          <a:ext cx="4457700" cy="4441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6650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309620"/>
            <a:ext cx="9536112" cy="849868"/>
          </a:xfrm>
        </p:spPr>
        <p:txBody>
          <a:bodyPr>
            <a:normAutofit/>
          </a:bodyPr>
          <a:lstStyle/>
          <a:p>
            <a:r>
              <a:rPr lang="en-US" sz="4500" b="1" dirty="0">
                <a:latin typeface="Calibri" panose="020F0502020204030204" pitchFamily="34" charset="0"/>
                <a:cs typeface="Calibri" panose="020F0502020204030204" pitchFamily="34" charset="0"/>
              </a:rPr>
              <a:t>MICMT Resources &amp; Next Steps</a:t>
            </a:r>
          </a:p>
        </p:txBody>
      </p:sp>
      <p:sp>
        <p:nvSpPr>
          <p:cNvPr id="3" name="Text Placeholder 2">
            <a:extLst>
              <a:ext uri="{FF2B5EF4-FFF2-40B4-BE49-F238E27FC236}">
                <a16:creationId xmlns:a16="http://schemas.microsoft.com/office/drawing/2014/main" id="{770F838A-8C10-F828-BD6F-CDE0A5CD02A5}"/>
              </a:ext>
            </a:extLst>
          </p:cNvPr>
          <p:cNvSpPr>
            <a:spLocks noGrp="1"/>
          </p:cNvSpPr>
          <p:nvPr>
            <p:ph type="body" idx="1"/>
          </p:nvPr>
        </p:nvSpPr>
        <p:spPr>
          <a:xfrm>
            <a:off x="171167" y="1523206"/>
            <a:ext cx="4329112" cy="4808480"/>
          </a:xfrm>
        </p:spPr>
        <p:txBody>
          <a:bodyPr/>
          <a:lstStyle/>
          <a:p>
            <a:pPr marL="571500" indent="-342900">
              <a:buFont typeface="Arial" panose="020B0604020202020204" pitchFamily="34" charset="0"/>
              <a:buChar char="•"/>
            </a:pPr>
            <a:r>
              <a:rPr lang="en-US" sz="2400" b="1" dirty="0"/>
              <a:t>Program Details </a:t>
            </a:r>
          </a:p>
          <a:p>
            <a:pPr marL="1028700" lvl="1" indent="-342900">
              <a:buFont typeface="Arial" panose="020B0604020202020204" pitchFamily="34" charset="0"/>
              <a:buChar char="•"/>
            </a:pPr>
            <a:r>
              <a:rPr lang="en-US" sz="2200" dirty="0"/>
              <a:t>PDCM</a:t>
            </a:r>
          </a:p>
          <a:p>
            <a:pPr marL="1028700" lvl="1" indent="-342900">
              <a:buFont typeface="Arial" panose="020B0604020202020204" pitchFamily="34" charset="0"/>
              <a:buChar char="•"/>
            </a:pPr>
            <a:r>
              <a:rPr lang="en-US" sz="2200" dirty="0"/>
              <a:t>POEM</a:t>
            </a:r>
          </a:p>
          <a:p>
            <a:pPr marL="1028700" lvl="1" indent="-342900">
              <a:buFont typeface="Arial" panose="020B0604020202020204" pitchFamily="34" charset="0"/>
              <a:buChar char="•"/>
            </a:pPr>
            <a:r>
              <a:rPr lang="en-US" sz="2200" dirty="0" err="1"/>
              <a:t>CoCM</a:t>
            </a:r>
            <a:endParaRPr lang="en-US" sz="2200" dirty="0"/>
          </a:p>
          <a:p>
            <a:pPr marL="571500" indent="-342900">
              <a:buFont typeface="Arial" panose="020B0604020202020204" pitchFamily="34" charset="0"/>
              <a:buChar char="•"/>
            </a:pPr>
            <a:r>
              <a:rPr lang="en-US" sz="2400" b="1" dirty="0"/>
              <a:t>Training Courses</a:t>
            </a:r>
          </a:p>
          <a:p>
            <a:pPr marL="1028700" lvl="1" indent="-342900">
              <a:buFont typeface="Arial" panose="020B0604020202020204" pitchFamily="34" charset="0"/>
              <a:buChar char="•"/>
            </a:pPr>
            <a:r>
              <a:rPr lang="en-US" sz="2200" dirty="0"/>
              <a:t>Introduction to Team-Based Care</a:t>
            </a:r>
          </a:p>
          <a:p>
            <a:pPr marL="1028700" lvl="1" indent="-342900">
              <a:buFont typeface="Arial" panose="020B0604020202020204" pitchFamily="34" charset="0"/>
              <a:buChar char="•"/>
            </a:pPr>
            <a:r>
              <a:rPr lang="en-US" sz="2200" dirty="0"/>
              <a:t>Patient Engagement</a:t>
            </a:r>
          </a:p>
          <a:p>
            <a:pPr marL="1028700" lvl="1" indent="-342900">
              <a:buFont typeface="Arial" panose="020B0604020202020204" pitchFamily="34" charset="0"/>
              <a:buChar char="•"/>
            </a:pPr>
            <a:r>
              <a:rPr lang="en-US" sz="2200" dirty="0"/>
              <a:t>Foundational CM Codes &amp; Billing Opportunities </a:t>
            </a:r>
          </a:p>
          <a:p>
            <a:pPr marL="571500" indent="-342900">
              <a:buFont typeface="Arial" panose="020B0604020202020204" pitchFamily="34" charset="0"/>
              <a:buChar char="•"/>
            </a:pPr>
            <a:r>
              <a:rPr lang="en-US" sz="2400" b="1" dirty="0"/>
              <a:t>Billing Resources </a:t>
            </a:r>
          </a:p>
          <a:p>
            <a:pPr marL="571500" indent="-342900">
              <a:buFont typeface="Arial" panose="020B0604020202020204" pitchFamily="34" charset="0"/>
              <a:buChar char="•"/>
            </a:pPr>
            <a:r>
              <a:rPr lang="en-US" sz="2400" b="1" dirty="0"/>
              <a:t>Webinar Library </a:t>
            </a:r>
            <a:endParaRPr lang="en-US" sz="1400" b="1" dirty="0"/>
          </a:p>
        </p:txBody>
      </p:sp>
      <p:sp>
        <p:nvSpPr>
          <p:cNvPr id="6" name="Slide Number Placeholder 5"/>
          <p:cNvSpPr>
            <a:spLocks noGrp="1"/>
          </p:cNvSpPr>
          <p:nvPr>
            <p:ph type="sldNum" idx="12"/>
          </p:nvPr>
        </p:nvSpPr>
        <p:spPr>
          <a:prstGeom prst="rect">
            <a:avLst/>
          </a:prstGeom>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SzTx/>
              <a:defRPr/>
            </a:pPr>
            <a:fld id="{ADF51E2C-4774-4F84-B423-BAEFF1BA22E6}" type="slidenum">
              <a:rPr lang="en-US">
                <a:solidFill>
                  <a:srgbClr val="797979">
                    <a:tint val="75000"/>
                  </a:srgbClr>
                </a:solidFill>
                <a:latin typeface="Calibri" panose="020F0502020204030204"/>
              </a:rPr>
              <a:pPr>
                <a:buClrTx/>
                <a:buSzTx/>
                <a:defRPr/>
              </a:pPr>
              <a:t>24</a:t>
            </a:fld>
            <a:endParaRPr lang="en-US">
              <a:solidFill>
                <a:srgbClr val="797979">
                  <a:tint val="75000"/>
                </a:srgbClr>
              </a:solidFill>
              <a:latin typeface="Calibri" panose="020F0502020204030204"/>
            </a:endParaRPr>
          </a:p>
        </p:txBody>
      </p:sp>
      <p:sp>
        <p:nvSpPr>
          <p:cNvPr id="7" name="TextBox 6"/>
          <p:cNvSpPr txBox="1"/>
          <p:nvPr/>
        </p:nvSpPr>
        <p:spPr>
          <a:xfrm>
            <a:off x="4295918" y="5604767"/>
            <a:ext cx="7724915" cy="523220"/>
          </a:xfrm>
          <a:prstGeom prst="rect">
            <a:avLst/>
          </a:prstGeom>
          <a:noFill/>
        </p:spPr>
        <p:txBody>
          <a:bodyPr wrap="square" rtlCol="0">
            <a:spAutoFit/>
          </a:bodyPr>
          <a:lstStyle/>
          <a:p>
            <a:pPr algn="ctr">
              <a:defRPr/>
            </a:pPr>
            <a:r>
              <a:rPr lang="en-US" sz="2800" dirty="0">
                <a:solidFill>
                  <a:srgbClr val="385D8A"/>
                </a:solidFill>
                <a:latin typeface="Calibri" panose="020F0502020204030204"/>
              </a:rPr>
              <a:t>MICMT Contact:  https://micmt-cares.org/contact</a:t>
            </a:r>
          </a:p>
        </p:txBody>
      </p:sp>
      <p:pic>
        <p:nvPicPr>
          <p:cNvPr id="5" name="Picture 4">
            <a:extLst>
              <a:ext uri="{FF2B5EF4-FFF2-40B4-BE49-F238E27FC236}">
                <a16:creationId xmlns:a16="http://schemas.microsoft.com/office/drawing/2014/main" id="{5E243969-B83D-4D8A-1547-97987B7AE8E6}"/>
              </a:ext>
            </a:extLst>
          </p:cNvPr>
          <p:cNvPicPr>
            <a:picLocks noChangeAspect="1"/>
          </p:cNvPicPr>
          <p:nvPr/>
        </p:nvPicPr>
        <p:blipFill>
          <a:blip r:embed="rId3"/>
          <a:stretch>
            <a:fillRect/>
          </a:stretch>
        </p:blipFill>
        <p:spPr>
          <a:xfrm>
            <a:off x="4859080" y="1807161"/>
            <a:ext cx="6367130" cy="3797606"/>
          </a:xfrm>
          <a:prstGeom prst="rect">
            <a:avLst/>
          </a:prstGeom>
        </p:spPr>
      </p:pic>
    </p:spTree>
    <p:extLst>
      <p:ext uri="{BB962C8B-B14F-4D97-AF65-F5344CB8AC3E}">
        <p14:creationId xmlns:p14="http://schemas.microsoft.com/office/powerpoint/2010/main" val="4110520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9"/>
          <p:cNvSpPr txBox="1">
            <a:spLocks noGrp="1"/>
          </p:cNvSpPr>
          <p:nvPr>
            <p:ph type="title"/>
          </p:nvPr>
        </p:nvSpPr>
        <p:spPr>
          <a:xfrm>
            <a:off x="574739" y="46286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b="1" dirty="0"/>
              <a:t>Key Takeaways</a:t>
            </a:r>
            <a:endParaRPr b="1" dirty="0"/>
          </a:p>
        </p:txBody>
      </p:sp>
      <p:sp>
        <p:nvSpPr>
          <p:cNvPr id="537" name="Google Shape;537;p39"/>
          <p:cNvSpPr txBox="1">
            <a:spLocks noGrp="1"/>
          </p:cNvSpPr>
          <p:nvPr>
            <p:ph type="body" idx="1"/>
          </p:nvPr>
        </p:nvSpPr>
        <p:spPr>
          <a:xfrm>
            <a:off x="334106" y="1501720"/>
            <a:ext cx="10932607" cy="48934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000"/>
              <a:buNone/>
            </a:pPr>
            <a:endParaRPr dirty="0"/>
          </a:p>
          <a:p>
            <a:pPr>
              <a:lnSpc>
                <a:spcPct val="100000"/>
              </a:lnSpc>
              <a:spcBef>
                <a:spcPts val="0"/>
              </a:spcBef>
              <a:buSzPct val="100000"/>
            </a:pPr>
            <a:r>
              <a:rPr lang="en-US" sz="2400" dirty="0">
                <a:solidFill>
                  <a:schemeClr val="tx1"/>
                </a:solidFill>
              </a:rPr>
              <a:t>Team structure and roles help define how the team can work together</a:t>
            </a:r>
          </a:p>
          <a:p>
            <a:pPr>
              <a:lnSpc>
                <a:spcPct val="100000"/>
              </a:lnSpc>
              <a:spcBef>
                <a:spcPts val="0"/>
              </a:spcBef>
              <a:buSzPct val="100000"/>
            </a:pPr>
            <a:r>
              <a:rPr lang="en-US" sz="2400" dirty="0">
                <a:solidFill>
                  <a:schemeClr val="tx1"/>
                </a:solidFill>
              </a:rPr>
              <a:t>Care team members are required to complete training and receive continuing educational credits </a:t>
            </a:r>
          </a:p>
          <a:p>
            <a:pPr>
              <a:lnSpc>
                <a:spcPct val="100000"/>
              </a:lnSpc>
              <a:spcBef>
                <a:spcPts val="0"/>
              </a:spcBef>
              <a:buSzPct val="100000"/>
            </a:pPr>
            <a:r>
              <a:rPr lang="en-US" sz="2400" dirty="0">
                <a:solidFill>
                  <a:schemeClr val="tx1"/>
                </a:solidFill>
              </a:rPr>
              <a:t>Care teams can impact outcomes by using evidence-based care, productive interactions, tracking quality and utilization</a:t>
            </a:r>
          </a:p>
          <a:p>
            <a:r>
              <a:rPr lang="en-US" sz="2400" dirty="0"/>
              <a:t>Sustainability of team-based care is identifying important members of the care team, assigning appropriate classification codes, documenting services rendered and billing consistently</a:t>
            </a:r>
          </a:p>
          <a:p>
            <a:r>
              <a:rPr lang="en-US" sz="2400" dirty="0"/>
              <a:t>Next steps can be supported with resources at the MICMT website.</a:t>
            </a:r>
          </a:p>
        </p:txBody>
      </p:sp>
      <p:pic>
        <p:nvPicPr>
          <p:cNvPr id="539" name="Google Shape;539;p39"/>
          <p:cNvPicPr preferRelativeResize="0"/>
          <p:nvPr/>
        </p:nvPicPr>
        <p:blipFill>
          <a:blip r:embed="rId3">
            <a:alphaModFix/>
          </a:blip>
          <a:stretch>
            <a:fillRect/>
          </a:stretch>
        </p:blipFill>
        <p:spPr>
          <a:xfrm>
            <a:off x="9459686" y="201198"/>
            <a:ext cx="2047660" cy="18490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502" y="202286"/>
            <a:ext cx="10515600" cy="1325563"/>
          </a:xfrm>
        </p:spPr>
        <p:txBody>
          <a:bodyPr/>
          <a:lstStyle/>
          <a:p>
            <a:pPr algn="ctr"/>
            <a:r>
              <a:rPr lang="en-US" sz="4800" b="1" dirty="0"/>
              <a:t>Learning Objectives</a:t>
            </a:r>
          </a:p>
        </p:txBody>
      </p:sp>
      <p:sp>
        <p:nvSpPr>
          <p:cNvPr id="3" name="Text Placeholder 2"/>
          <p:cNvSpPr>
            <a:spLocks noGrp="1"/>
          </p:cNvSpPr>
          <p:nvPr>
            <p:ph type="body" idx="1"/>
          </p:nvPr>
        </p:nvSpPr>
        <p:spPr>
          <a:xfrm>
            <a:off x="294502" y="1637000"/>
            <a:ext cx="11320849" cy="2763550"/>
          </a:xfrm>
        </p:spPr>
        <p:txBody>
          <a:bodyPr/>
          <a:lstStyle/>
          <a:p>
            <a:pPr marL="571500" indent="-457200">
              <a:buSzPct val="100000"/>
              <a:buFont typeface="+mj-lt"/>
              <a:buAutoNum type="arabicPeriod"/>
            </a:pPr>
            <a:r>
              <a:rPr lang="en-US" sz="3200" dirty="0"/>
              <a:t>Define the team-based model of care</a:t>
            </a:r>
          </a:p>
          <a:p>
            <a:pPr marL="571500" indent="-457200">
              <a:buSzPct val="100000"/>
              <a:buFont typeface="+mj-lt"/>
              <a:buAutoNum type="arabicPeriod"/>
            </a:pPr>
            <a:r>
              <a:rPr lang="en-US" sz="3200" dirty="0"/>
              <a:t>Demonstrate the advantages of team-based care  </a:t>
            </a:r>
          </a:p>
          <a:p>
            <a:pPr marL="571500" indent="-457200">
              <a:buSzPct val="100000"/>
              <a:buFont typeface="+mj-lt"/>
              <a:buAutoNum type="arabicPeriod"/>
            </a:pPr>
            <a:r>
              <a:rPr lang="en-US" sz="3200" dirty="0"/>
              <a:t>Explain how the model improves patient outcomes</a:t>
            </a:r>
          </a:p>
          <a:p>
            <a:pPr marL="571500" indent="-457200">
              <a:buSzPct val="100000"/>
              <a:buFont typeface="+mj-lt"/>
              <a:buAutoNum type="arabicPeriod"/>
            </a:pPr>
            <a:r>
              <a:rPr lang="en-US" sz="3200" dirty="0"/>
              <a:t>Identify financial opportunities related to team-based care </a:t>
            </a:r>
          </a:p>
        </p:txBody>
      </p:sp>
      <p:sp>
        <p:nvSpPr>
          <p:cNvPr id="5" name="Slide Number Placeholder 4"/>
          <p:cNvSpPr>
            <a:spLocks noGrp="1"/>
          </p:cNvSpPr>
          <p:nvPr>
            <p:ph type="sldNum" idx="12"/>
          </p:nvPr>
        </p:nvSpPr>
        <p:spPr>
          <a:xfrm>
            <a:off x="9438502"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99413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400051" y="452457"/>
            <a:ext cx="11287124" cy="721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8000"/>
              <a:buFont typeface="Calibri"/>
              <a:buNone/>
            </a:pPr>
            <a:r>
              <a:rPr lang="en-US" sz="4800" b="1" dirty="0"/>
              <a:t>What is Team-Based</a:t>
            </a:r>
            <a:r>
              <a:rPr lang="en-US" sz="4800" b="1" dirty="0">
                <a:latin typeface="Calibri"/>
                <a:ea typeface="Calibri"/>
                <a:cs typeface="Calibri"/>
                <a:sym typeface="Calibri"/>
              </a:rPr>
              <a:t> Care?</a:t>
            </a:r>
            <a:endParaRPr sz="2400" dirty="0"/>
          </a:p>
        </p:txBody>
      </p:sp>
      <p:sp>
        <p:nvSpPr>
          <p:cNvPr id="242" name="Google Shape;242;p13"/>
          <p:cNvSpPr txBox="1">
            <a:spLocks noGrp="1"/>
          </p:cNvSpPr>
          <p:nvPr>
            <p:ph type="body" idx="1"/>
          </p:nvPr>
        </p:nvSpPr>
        <p:spPr>
          <a:xfrm>
            <a:off x="4114800" y="1744638"/>
            <a:ext cx="7783800" cy="35724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200"/>
              <a:buNone/>
            </a:pPr>
            <a:r>
              <a:rPr lang="en-US" sz="2900" b="1" dirty="0"/>
              <a:t>AHRQ Definition:</a:t>
            </a:r>
          </a:p>
          <a:p>
            <a:pPr marL="0" lvl="0" indent="0" rtl="0">
              <a:lnSpc>
                <a:spcPct val="90000"/>
              </a:lnSpc>
              <a:spcBef>
                <a:spcPts val="0"/>
              </a:spcBef>
              <a:spcAft>
                <a:spcPts val="0"/>
              </a:spcAft>
              <a:buClr>
                <a:schemeClr val="dk1"/>
              </a:buClr>
              <a:buSzPts val="3200"/>
              <a:buNone/>
            </a:pPr>
            <a:r>
              <a:rPr lang="en-US" sz="2900" dirty="0"/>
              <a:t>The provision of health services to individuals, families, and/or their communities by at least two health care providers who work collaboratively with patients and their caregivers, to the extent preferred by each patient, to accomplish shared goals within and across settings to achieve coordinated, high-quality care.</a:t>
            </a:r>
            <a:endParaRPr sz="2500" dirty="0"/>
          </a:p>
          <a:p>
            <a:pPr marL="0" lvl="0" indent="0" rtl="0">
              <a:lnSpc>
                <a:spcPct val="90000"/>
              </a:lnSpc>
              <a:spcBef>
                <a:spcPts val="1000"/>
              </a:spcBef>
              <a:spcAft>
                <a:spcPts val="0"/>
              </a:spcAft>
              <a:buClr>
                <a:schemeClr val="dk1"/>
              </a:buClr>
              <a:buSzPts val="3200"/>
              <a:buNone/>
            </a:pPr>
            <a:endParaRPr sz="2900" dirty="0"/>
          </a:p>
          <a:p>
            <a:pPr marL="0" lvl="0" indent="0" rtl="0">
              <a:lnSpc>
                <a:spcPct val="90000"/>
              </a:lnSpc>
              <a:spcBef>
                <a:spcPts val="1000"/>
              </a:spcBef>
              <a:spcAft>
                <a:spcPts val="0"/>
              </a:spcAft>
              <a:buClr>
                <a:schemeClr val="dk1"/>
              </a:buClr>
              <a:buSzPts val="1800"/>
              <a:buNone/>
            </a:pPr>
            <a:endParaRPr sz="1500" dirty="0"/>
          </a:p>
        </p:txBody>
      </p:sp>
      <p:sp>
        <p:nvSpPr>
          <p:cNvPr id="243" name="Google Shape;243;p13"/>
          <p:cNvSpPr txBox="1"/>
          <p:nvPr/>
        </p:nvSpPr>
        <p:spPr>
          <a:xfrm>
            <a:off x="7662759" y="6457800"/>
            <a:ext cx="5127300" cy="40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sng" strike="noStrike" kern="0" cap="none" spc="0" normalizeH="0" baseline="0" noProof="0" dirty="0">
                <a:ln>
                  <a:noFill/>
                </a:ln>
                <a:solidFill>
                  <a:srgbClr val="0563C1"/>
                </a:solidFill>
                <a:effectLst/>
                <a:uLnTx/>
                <a:uFillTx/>
                <a:latin typeface="Calibri"/>
                <a:ea typeface="Calibri"/>
                <a:cs typeface="Calibri"/>
                <a:sym typeface="Calibri"/>
                <a:hlinkClick r:id="rId3"/>
              </a:rPr>
              <a:t>https://pcmh.ahrq.gov/page/creating-patient-centered-team-based-primary-care</a:t>
            </a:r>
            <a:endParaRPr kumimoji="0" sz="1000" b="0" i="0" u="none" strike="noStrike" kern="0" cap="none" spc="0" normalizeH="0" baseline="0" noProof="0" dirty="0">
              <a:ln>
                <a:noFill/>
              </a:ln>
              <a:solidFill>
                <a:srgbClr val="00448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dirty="0">
              <a:ln>
                <a:noFill/>
              </a:ln>
              <a:solidFill>
                <a:srgbClr val="004486"/>
              </a:solidFill>
              <a:effectLst/>
              <a:uLnTx/>
              <a:uFillTx/>
              <a:latin typeface="Calibri"/>
              <a:ea typeface="Calibri"/>
              <a:cs typeface="Calibri"/>
              <a:sym typeface="Calibri"/>
            </a:endParaRPr>
          </a:p>
        </p:txBody>
      </p:sp>
      <p:pic>
        <p:nvPicPr>
          <p:cNvPr id="246" name="Google Shape;246;p13"/>
          <p:cNvPicPr preferRelativeResize="0"/>
          <p:nvPr/>
        </p:nvPicPr>
        <p:blipFill>
          <a:blip r:embed="rId4">
            <a:alphaModFix/>
          </a:blip>
          <a:stretch>
            <a:fillRect/>
          </a:stretch>
        </p:blipFill>
        <p:spPr>
          <a:xfrm>
            <a:off x="294100" y="1923600"/>
            <a:ext cx="3526600" cy="2354125"/>
          </a:xfrm>
          <a:prstGeom prst="rect">
            <a:avLst/>
          </a:prstGeom>
          <a:noFill/>
          <a:ln>
            <a:noFill/>
          </a:ln>
        </p:spPr>
      </p:pic>
      <p:sp>
        <p:nvSpPr>
          <p:cNvPr id="2" name="TextBox 1">
            <a:extLst>
              <a:ext uri="{FF2B5EF4-FFF2-40B4-BE49-F238E27FC236}">
                <a16:creationId xmlns:a16="http://schemas.microsoft.com/office/drawing/2014/main" id="{51014FAB-6370-1C80-D5F9-CDAE6B8F9804}"/>
              </a:ext>
            </a:extLst>
          </p:cNvPr>
          <p:cNvSpPr txBox="1"/>
          <p:nvPr/>
        </p:nvSpPr>
        <p:spPr>
          <a:xfrm>
            <a:off x="528638" y="5418487"/>
            <a:ext cx="11287124" cy="523220"/>
          </a:xfrm>
          <a:prstGeom prst="rect">
            <a:avLst/>
          </a:prstGeom>
          <a:noFill/>
        </p:spPr>
        <p:txBody>
          <a:bodyPr wrap="square" rtlCol="0">
            <a:spAutoFit/>
          </a:bodyPr>
          <a:lstStyle/>
          <a:p>
            <a:pPr algn="ctr"/>
            <a:r>
              <a:rPr lang="en-US" sz="2800" dirty="0"/>
              <a:t>Some people also refer to Team-Based Care as Care Management.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 y="177097"/>
            <a:ext cx="11899392" cy="682440"/>
          </a:xfrm>
        </p:spPr>
        <p:txBody>
          <a:bodyPr/>
          <a:lstStyle/>
          <a:p>
            <a:pPr algn="ctr"/>
            <a:r>
              <a:rPr lang="en-US" sz="4800" b="1" dirty="0"/>
              <a:t>How the Team Can Make a Difference</a:t>
            </a:r>
          </a:p>
        </p:txBody>
      </p:sp>
      <p:sp>
        <p:nvSpPr>
          <p:cNvPr id="5" name="Slide Number Placeholder 4"/>
          <p:cNvSpPr>
            <a:spLocks noGrp="1"/>
          </p:cNvSpPr>
          <p:nvPr>
            <p:ph type="sldNum" idx="12"/>
          </p:nvPr>
        </p:nvSpPr>
        <p:spPr>
          <a:xfrm>
            <a:off x="9448800" y="6492874"/>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6" name="Clip_of_Team_Care_-_Rough_Assembly_-_Interview_(HD_1080_-_WEB_(H264_40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2224" y="1012207"/>
            <a:ext cx="8015929" cy="4508961"/>
          </a:xfrm>
          <a:prstGeom prst="rect">
            <a:avLst/>
          </a:prstGeom>
        </p:spPr>
      </p:pic>
      <p:sp>
        <p:nvSpPr>
          <p:cNvPr id="3" name="TextBox 2"/>
          <p:cNvSpPr txBox="1"/>
          <p:nvPr/>
        </p:nvSpPr>
        <p:spPr>
          <a:xfrm>
            <a:off x="2142224" y="5563508"/>
            <a:ext cx="79802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Elizabeth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Haberkorn</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MSN, FNP-BC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Family Nurse Practitioner at Judson Center Family Health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Associate Medical Director, Medical Network One PC</a:t>
            </a:r>
          </a:p>
        </p:txBody>
      </p:sp>
    </p:spTree>
    <p:extLst>
      <p:ext uri="{BB962C8B-B14F-4D97-AF65-F5344CB8AC3E}">
        <p14:creationId xmlns:p14="http://schemas.microsoft.com/office/powerpoint/2010/main" val="1516224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9898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400051" y="452457"/>
            <a:ext cx="11287124" cy="721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8000"/>
              <a:buFont typeface="Calibri"/>
              <a:buNone/>
            </a:pPr>
            <a:r>
              <a:rPr lang="en-US" sz="4800" b="1" dirty="0"/>
              <a:t>What is Team-Based</a:t>
            </a:r>
            <a:r>
              <a:rPr lang="en-US" sz="4800" b="1" dirty="0">
                <a:latin typeface="Calibri"/>
                <a:ea typeface="Calibri"/>
                <a:cs typeface="Calibri"/>
                <a:sym typeface="Calibri"/>
              </a:rPr>
              <a:t> Care?</a:t>
            </a:r>
            <a:endParaRPr sz="2400" dirty="0"/>
          </a:p>
        </p:txBody>
      </p:sp>
      <p:sp>
        <p:nvSpPr>
          <p:cNvPr id="242" name="Google Shape;242;p13"/>
          <p:cNvSpPr txBox="1">
            <a:spLocks noGrp="1"/>
          </p:cNvSpPr>
          <p:nvPr>
            <p:ph type="body" idx="1"/>
          </p:nvPr>
        </p:nvSpPr>
        <p:spPr>
          <a:xfrm>
            <a:off x="4114800" y="1744637"/>
            <a:ext cx="7783800" cy="4410629"/>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200"/>
              <a:buNone/>
            </a:pPr>
            <a:r>
              <a:rPr lang="en-US" sz="2900" b="1" dirty="0"/>
              <a:t>Practical Definition:</a:t>
            </a:r>
          </a:p>
          <a:p>
            <a:pPr marL="0" lvl="0" indent="0" rtl="0">
              <a:lnSpc>
                <a:spcPct val="90000"/>
              </a:lnSpc>
              <a:spcBef>
                <a:spcPts val="0"/>
              </a:spcBef>
              <a:spcAft>
                <a:spcPts val="0"/>
              </a:spcAft>
              <a:buClr>
                <a:schemeClr val="dk1"/>
              </a:buClr>
              <a:buSzPts val="3200"/>
              <a:buNone/>
            </a:pPr>
            <a:endParaRPr lang="en-US" sz="2900" dirty="0"/>
          </a:p>
          <a:p>
            <a:pPr marL="0" lvl="0" indent="0" rtl="0">
              <a:lnSpc>
                <a:spcPct val="90000"/>
              </a:lnSpc>
              <a:spcBef>
                <a:spcPts val="0"/>
              </a:spcBef>
              <a:spcAft>
                <a:spcPts val="0"/>
              </a:spcAft>
              <a:buClr>
                <a:schemeClr val="dk1"/>
              </a:buClr>
              <a:buSzPts val="3200"/>
              <a:buNone/>
            </a:pPr>
            <a:r>
              <a:rPr lang="en-US" sz="2900" dirty="0"/>
              <a:t>Adding expertise to a current care team to improve outcomes and care delivery.</a:t>
            </a:r>
          </a:p>
          <a:p>
            <a:pPr marL="0" lvl="0" indent="0" rtl="0">
              <a:lnSpc>
                <a:spcPct val="90000"/>
              </a:lnSpc>
              <a:spcBef>
                <a:spcPts val="0"/>
              </a:spcBef>
              <a:spcAft>
                <a:spcPts val="0"/>
              </a:spcAft>
              <a:buClr>
                <a:schemeClr val="dk1"/>
              </a:buClr>
              <a:buSzPts val="3200"/>
              <a:buNone/>
            </a:pPr>
            <a:endParaRPr lang="en-US" sz="2900" dirty="0"/>
          </a:p>
          <a:p>
            <a:pPr marL="0" lvl="0" indent="0" rtl="0">
              <a:lnSpc>
                <a:spcPct val="90000"/>
              </a:lnSpc>
              <a:spcBef>
                <a:spcPts val="0"/>
              </a:spcBef>
              <a:spcAft>
                <a:spcPts val="0"/>
              </a:spcAft>
              <a:buClr>
                <a:schemeClr val="dk1"/>
              </a:buClr>
              <a:buSzPts val="3200"/>
              <a:buNone/>
            </a:pPr>
            <a:r>
              <a:rPr lang="en-US" sz="2900" dirty="0"/>
              <a:t>This can be through:</a:t>
            </a:r>
          </a:p>
          <a:p>
            <a:pPr marL="342900">
              <a:spcBef>
                <a:spcPts val="0"/>
              </a:spcBef>
              <a:buSzPts val="3200"/>
            </a:pPr>
            <a:r>
              <a:rPr lang="en-US" sz="2500" dirty="0"/>
              <a:t>Additional training to support role expansion (e.g. MA to Community Health Work or Care Coordinator)</a:t>
            </a:r>
          </a:p>
          <a:p>
            <a:pPr marL="342900">
              <a:spcBef>
                <a:spcPts val="0"/>
              </a:spcBef>
              <a:buSzPts val="3200"/>
            </a:pPr>
            <a:r>
              <a:rPr lang="en-US" sz="2500" dirty="0"/>
              <a:t>Additional team members, including (but not limited to) a Registered Dietitian, Pharmacist, Social Worker, or Registered Nurse.</a:t>
            </a:r>
            <a:endParaRPr sz="2500" dirty="0"/>
          </a:p>
          <a:p>
            <a:pPr marL="0" lvl="0" indent="0" rtl="0">
              <a:lnSpc>
                <a:spcPct val="90000"/>
              </a:lnSpc>
              <a:spcBef>
                <a:spcPts val="1000"/>
              </a:spcBef>
              <a:spcAft>
                <a:spcPts val="0"/>
              </a:spcAft>
              <a:buClr>
                <a:schemeClr val="dk1"/>
              </a:buClr>
              <a:buSzPts val="3200"/>
              <a:buNone/>
            </a:pPr>
            <a:endParaRPr sz="2900" dirty="0"/>
          </a:p>
          <a:p>
            <a:pPr marL="0" lvl="0" indent="0" rtl="0">
              <a:lnSpc>
                <a:spcPct val="90000"/>
              </a:lnSpc>
              <a:spcBef>
                <a:spcPts val="1000"/>
              </a:spcBef>
              <a:spcAft>
                <a:spcPts val="0"/>
              </a:spcAft>
              <a:buClr>
                <a:schemeClr val="dk1"/>
              </a:buClr>
              <a:buSzPts val="1800"/>
              <a:buNone/>
            </a:pPr>
            <a:endParaRPr sz="1500" dirty="0"/>
          </a:p>
        </p:txBody>
      </p:sp>
      <p:sp>
        <p:nvSpPr>
          <p:cNvPr id="243" name="Google Shape;243;p13"/>
          <p:cNvSpPr txBox="1"/>
          <p:nvPr/>
        </p:nvSpPr>
        <p:spPr>
          <a:xfrm>
            <a:off x="7662759" y="6457800"/>
            <a:ext cx="5127300" cy="40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sng" strike="noStrike" kern="0" cap="none" spc="0" normalizeH="0" baseline="0" noProof="0" dirty="0">
                <a:ln>
                  <a:noFill/>
                </a:ln>
                <a:solidFill>
                  <a:srgbClr val="0563C1"/>
                </a:solidFill>
                <a:effectLst/>
                <a:uLnTx/>
                <a:uFillTx/>
                <a:latin typeface="Calibri"/>
                <a:ea typeface="Calibri"/>
                <a:cs typeface="Calibri"/>
                <a:sym typeface="Calibri"/>
                <a:hlinkClick r:id="rId3"/>
              </a:rPr>
              <a:t>https://pcmh.ahrq.gov/page/creating-patient-centered-team-based-primary-care</a:t>
            </a:r>
            <a:endParaRPr kumimoji="0" sz="1000" b="0" i="0" u="none" strike="noStrike" kern="0" cap="none" spc="0" normalizeH="0" baseline="0" noProof="0" dirty="0">
              <a:ln>
                <a:noFill/>
              </a:ln>
              <a:solidFill>
                <a:srgbClr val="00448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dirty="0">
              <a:ln>
                <a:noFill/>
              </a:ln>
              <a:solidFill>
                <a:srgbClr val="004486"/>
              </a:solidFill>
              <a:effectLst/>
              <a:uLnTx/>
              <a:uFillTx/>
              <a:latin typeface="Calibri"/>
              <a:ea typeface="Calibri"/>
              <a:cs typeface="Calibri"/>
              <a:sym typeface="Calibri"/>
            </a:endParaRPr>
          </a:p>
        </p:txBody>
      </p:sp>
      <p:pic>
        <p:nvPicPr>
          <p:cNvPr id="246" name="Google Shape;246;p13"/>
          <p:cNvPicPr preferRelativeResize="0"/>
          <p:nvPr/>
        </p:nvPicPr>
        <p:blipFill>
          <a:blip r:embed="rId4">
            <a:alphaModFix/>
          </a:blip>
          <a:stretch>
            <a:fillRect/>
          </a:stretch>
        </p:blipFill>
        <p:spPr>
          <a:xfrm>
            <a:off x="294100" y="1923600"/>
            <a:ext cx="3526600" cy="2354125"/>
          </a:xfrm>
          <a:prstGeom prst="rect">
            <a:avLst/>
          </a:prstGeom>
          <a:noFill/>
          <a:ln>
            <a:noFill/>
          </a:ln>
        </p:spPr>
      </p:pic>
    </p:spTree>
    <p:extLst>
      <p:ext uri="{BB962C8B-B14F-4D97-AF65-F5344CB8AC3E}">
        <p14:creationId xmlns:p14="http://schemas.microsoft.com/office/powerpoint/2010/main" val="2100873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6BAD7-8210-41EA-B595-C2F0E183E914}"/>
              </a:ext>
            </a:extLst>
          </p:cNvPr>
          <p:cNvSpPr>
            <a:spLocks noGrp="1"/>
          </p:cNvSpPr>
          <p:nvPr>
            <p:ph type="title"/>
          </p:nvPr>
        </p:nvSpPr>
        <p:spPr>
          <a:xfrm>
            <a:off x="530727" y="279226"/>
            <a:ext cx="10518777" cy="1098682"/>
          </a:xfrm>
        </p:spPr>
        <p:txBody>
          <a:bodyPr/>
          <a:lstStyle/>
          <a:p>
            <a:pPr algn="ctr"/>
            <a:r>
              <a:rPr lang="en-US" sz="4800" b="1" dirty="0"/>
              <a:t>What Role Fits Your Practice’s Needs?</a:t>
            </a:r>
          </a:p>
        </p:txBody>
      </p:sp>
      <p:grpSp>
        <p:nvGrpSpPr>
          <p:cNvPr id="5" name="Group 4">
            <a:extLst>
              <a:ext uri="{FF2B5EF4-FFF2-40B4-BE49-F238E27FC236}">
                <a16:creationId xmlns:a16="http://schemas.microsoft.com/office/drawing/2014/main" id="{DB9DC8AD-CE64-93A3-FBEA-74C74223B176}"/>
              </a:ext>
            </a:extLst>
          </p:cNvPr>
          <p:cNvGrpSpPr/>
          <p:nvPr/>
        </p:nvGrpSpPr>
        <p:grpSpPr>
          <a:xfrm>
            <a:off x="-352279" y="1498086"/>
            <a:ext cx="6600825" cy="4631954"/>
            <a:chOff x="731454" y="1591219"/>
            <a:chExt cx="6600825" cy="4631954"/>
          </a:xfrm>
        </p:grpSpPr>
        <p:cxnSp>
          <p:nvCxnSpPr>
            <p:cNvPr id="9" name="Straight Connector 8">
              <a:extLst>
                <a:ext uri="{FF2B5EF4-FFF2-40B4-BE49-F238E27FC236}">
                  <a16:creationId xmlns:a16="http://schemas.microsoft.com/office/drawing/2014/main" id="{D884F767-6D2B-434B-BDF3-0BB68DD6E02D}"/>
                </a:ext>
              </a:extLst>
            </p:cNvPr>
            <p:cNvCxnSpPr>
              <a:cxnSpLocks/>
            </p:cNvCxnSpPr>
            <p:nvPr/>
          </p:nvCxnSpPr>
          <p:spPr>
            <a:xfrm flipH="1" flipV="1">
              <a:off x="4756609" y="4566116"/>
              <a:ext cx="505976" cy="26192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3070833-C510-402B-9319-5FFDFA553B51}"/>
                </a:ext>
              </a:extLst>
            </p:cNvPr>
            <p:cNvCxnSpPr>
              <a:cxnSpLocks/>
            </p:cNvCxnSpPr>
            <p:nvPr/>
          </p:nvCxnSpPr>
          <p:spPr>
            <a:xfrm flipH="1" flipV="1">
              <a:off x="4501004" y="4760574"/>
              <a:ext cx="295454" cy="5318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BE6D6BA-50E7-4121-B846-559059F575B6}"/>
                </a:ext>
              </a:extLst>
            </p:cNvPr>
            <p:cNvCxnSpPr>
              <a:cxnSpLocks/>
            </p:cNvCxnSpPr>
            <p:nvPr/>
          </p:nvCxnSpPr>
          <p:spPr>
            <a:xfrm flipV="1">
              <a:off x="4140702" y="4860638"/>
              <a:ext cx="0" cy="5318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D16C536-0575-4D55-A91F-AF0517AA6446}"/>
                </a:ext>
              </a:extLst>
            </p:cNvPr>
            <p:cNvCxnSpPr>
              <a:cxnSpLocks/>
            </p:cNvCxnSpPr>
            <p:nvPr/>
          </p:nvCxnSpPr>
          <p:spPr>
            <a:xfrm flipV="1">
              <a:off x="3508561" y="4785612"/>
              <a:ext cx="318524" cy="4895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1717881-AEB7-46B5-BDDF-658F8EB881C1}"/>
                </a:ext>
              </a:extLst>
            </p:cNvPr>
            <p:cNvCxnSpPr>
              <a:cxnSpLocks/>
            </p:cNvCxnSpPr>
            <p:nvPr/>
          </p:nvCxnSpPr>
          <p:spPr>
            <a:xfrm flipV="1">
              <a:off x="3017788" y="4514424"/>
              <a:ext cx="483914" cy="299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67D19BF-F7F2-42BB-A178-6A5BEF19E145}"/>
                </a:ext>
              </a:extLst>
            </p:cNvPr>
            <p:cNvCxnSpPr>
              <a:cxnSpLocks/>
            </p:cNvCxnSpPr>
            <p:nvPr/>
          </p:nvCxnSpPr>
          <p:spPr>
            <a:xfrm>
              <a:off x="2884286" y="4152114"/>
              <a:ext cx="49965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8F83F1A-6E5A-4E6D-B452-9302226B9FAF}"/>
                </a:ext>
              </a:extLst>
            </p:cNvPr>
            <p:cNvCxnSpPr>
              <a:cxnSpLocks/>
            </p:cNvCxnSpPr>
            <p:nvPr/>
          </p:nvCxnSpPr>
          <p:spPr>
            <a:xfrm>
              <a:off x="2991755" y="3464846"/>
              <a:ext cx="509946" cy="311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5C93673-D108-4078-BE07-800D7184C674}"/>
                </a:ext>
              </a:extLst>
            </p:cNvPr>
            <p:cNvCxnSpPr>
              <a:cxnSpLocks/>
            </p:cNvCxnSpPr>
            <p:nvPr/>
          </p:nvCxnSpPr>
          <p:spPr>
            <a:xfrm>
              <a:off x="3465811" y="3023240"/>
              <a:ext cx="348268" cy="5122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104A95A-CD8E-41DC-B8F1-59625E350FF6}"/>
                </a:ext>
              </a:extLst>
            </p:cNvPr>
            <p:cNvCxnSpPr>
              <a:cxnSpLocks/>
            </p:cNvCxnSpPr>
            <p:nvPr/>
          </p:nvCxnSpPr>
          <p:spPr>
            <a:xfrm flipH="1">
              <a:off x="4142493" y="2927633"/>
              <a:ext cx="10275" cy="537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990FB9E-B765-479D-8808-B67E4310F1BA}"/>
                </a:ext>
              </a:extLst>
            </p:cNvPr>
            <p:cNvCxnSpPr>
              <a:cxnSpLocks/>
            </p:cNvCxnSpPr>
            <p:nvPr/>
          </p:nvCxnSpPr>
          <p:spPr>
            <a:xfrm flipH="1">
              <a:off x="4463494" y="3012057"/>
              <a:ext cx="342761" cy="5234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EFA462F-6425-4EB9-B73E-6A20B5DCD856}"/>
                </a:ext>
              </a:extLst>
            </p:cNvPr>
            <p:cNvCxnSpPr>
              <a:cxnSpLocks/>
            </p:cNvCxnSpPr>
            <p:nvPr/>
          </p:nvCxnSpPr>
          <p:spPr>
            <a:xfrm flipH="1">
              <a:off x="4806254" y="3507728"/>
              <a:ext cx="456330" cy="31415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699749C-6982-4722-995F-9D71340A594F}"/>
                </a:ext>
              </a:extLst>
            </p:cNvPr>
            <p:cNvCxnSpPr>
              <a:cxnSpLocks/>
            </p:cNvCxnSpPr>
            <p:nvPr/>
          </p:nvCxnSpPr>
          <p:spPr>
            <a:xfrm flipH="1">
              <a:off x="4870673" y="4209123"/>
              <a:ext cx="530681"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1" name="Content Placeholder 4">
              <a:extLst>
                <a:ext uri="{FF2B5EF4-FFF2-40B4-BE49-F238E27FC236}">
                  <a16:creationId xmlns:a16="http://schemas.microsoft.com/office/drawing/2014/main" id="{811D5931-B74A-4B0F-8D81-66A784C4E04C}"/>
                </a:ext>
              </a:extLst>
            </p:cNvPr>
            <p:cNvGraphicFramePr>
              <a:graphicFrameLocks/>
            </p:cNvGraphicFramePr>
            <p:nvPr>
              <p:extLst>
                <p:ext uri="{D42A27DB-BD31-4B8C-83A1-F6EECF244321}">
                  <p14:modId xmlns:p14="http://schemas.microsoft.com/office/powerpoint/2010/main" val="2304712602"/>
                </p:ext>
              </p:extLst>
            </p:nvPr>
          </p:nvGraphicFramePr>
          <p:xfrm>
            <a:off x="731454" y="2246889"/>
            <a:ext cx="6600825" cy="3593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Graphic 21" descr="Person with Cane">
              <a:extLst>
                <a:ext uri="{FF2B5EF4-FFF2-40B4-BE49-F238E27FC236}">
                  <a16:creationId xmlns:a16="http://schemas.microsoft.com/office/drawing/2014/main" id="{DA56C77B-BDCE-45A6-9717-6E180EB3F9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75573" y="3603169"/>
              <a:ext cx="907300" cy="907300"/>
            </a:xfrm>
            <a:prstGeom prst="rect">
              <a:avLst/>
            </a:prstGeom>
          </p:spPr>
        </p:pic>
        <p:pic>
          <p:nvPicPr>
            <p:cNvPr id="23" name="Graphic 22" descr="Stethoscope">
              <a:extLst>
                <a:ext uri="{FF2B5EF4-FFF2-40B4-BE49-F238E27FC236}">
                  <a16:creationId xmlns:a16="http://schemas.microsoft.com/office/drawing/2014/main" id="{245AF047-78D7-4A3A-8213-F2F3F5CAE0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60022" y="2304429"/>
              <a:ext cx="443066" cy="443066"/>
            </a:xfrm>
            <a:prstGeom prst="rect">
              <a:avLst/>
            </a:prstGeom>
          </p:spPr>
        </p:pic>
        <p:pic>
          <p:nvPicPr>
            <p:cNvPr id="24" name="Graphic 23" descr="Medical">
              <a:extLst>
                <a:ext uri="{FF2B5EF4-FFF2-40B4-BE49-F238E27FC236}">
                  <a16:creationId xmlns:a16="http://schemas.microsoft.com/office/drawing/2014/main" id="{5A3E79D2-3335-4717-89BD-B4107D5976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57840" y="3861251"/>
              <a:ext cx="385961" cy="385961"/>
            </a:xfrm>
            <a:prstGeom prst="rect">
              <a:avLst/>
            </a:prstGeom>
          </p:spPr>
        </p:pic>
        <p:pic>
          <p:nvPicPr>
            <p:cNvPr id="25" name="Graphic 24" descr="Medicine">
              <a:extLst>
                <a:ext uri="{FF2B5EF4-FFF2-40B4-BE49-F238E27FC236}">
                  <a16:creationId xmlns:a16="http://schemas.microsoft.com/office/drawing/2014/main" id="{1D67C588-9E7B-40E8-AB42-AC20F0EFB18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87899" y="5451208"/>
              <a:ext cx="295136" cy="295136"/>
            </a:xfrm>
            <a:prstGeom prst="rect">
              <a:avLst/>
            </a:prstGeom>
          </p:spPr>
        </p:pic>
        <p:pic>
          <p:nvPicPr>
            <p:cNvPr id="26" name="Graphic 25" descr="Users">
              <a:extLst>
                <a:ext uri="{FF2B5EF4-FFF2-40B4-BE49-F238E27FC236}">
                  <a16:creationId xmlns:a16="http://schemas.microsoft.com/office/drawing/2014/main" id="{13F7B44D-3D27-45FB-9AA9-D607C9DE2CA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8604" y="3864270"/>
              <a:ext cx="385961" cy="385961"/>
            </a:xfrm>
            <a:prstGeom prst="rect">
              <a:avLst/>
            </a:prstGeom>
          </p:spPr>
        </p:pic>
        <p:sp>
          <p:nvSpPr>
            <p:cNvPr id="27" name="TextBox 26">
              <a:extLst>
                <a:ext uri="{FF2B5EF4-FFF2-40B4-BE49-F238E27FC236}">
                  <a16:creationId xmlns:a16="http://schemas.microsoft.com/office/drawing/2014/main" id="{31A54978-A112-44DA-BCC2-69F00D21E983}"/>
                </a:ext>
              </a:extLst>
            </p:cNvPr>
            <p:cNvSpPr txBox="1"/>
            <p:nvPr/>
          </p:nvSpPr>
          <p:spPr>
            <a:xfrm>
              <a:off x="2691021" y="1591219"/>
              <a:ext cx="2681690" cy="543139"/>
            </a:xfrm>
            <a:prstGeom prst="rect">
              <a:avLst/>
            </a:prstGeom>
            <a:noFill/>
          </p:spPr>
          <p:txBody>
            <a:bodyPr wrap="square" rtlCol="0">
              <a:spAutoFit/>
            </a:bodyPr>
            <a:lstStyle/>
            <a:p>
              <a:pPr algn="ctr"/>
              <a:r>
                <a:rPr lang="en-US" sz="1400" b="1" dirty="0">
                  <a:solidFill>
                    <a:schemeClr val="bg1">
                      <a:lumMod val="50000"/>
                    </a:schemeClr>
                  </a:solidFill>
                </a:rPr>
                <a:t>Physician, Nurse Practitioner, Physician Assistant</a:t>
              </a:r>
            </a:p>
          </p:txBody>
        </p:sp>
        <p:sp>
          <p:nvSpPr>
            <p:cNvPr id="28" name="TextBox 27">
              <a:extLst>
                <a:ext uri="{FF2B5EF4-FFF2-40B4-BE49-F238E27FC236}">
                  <a16:creationId xmlns:a16="http://schemas.microsoft.com/office/drawing/2014/main" id="{F79C9548-EE0B-4137-851D-B22857311B6B}"/>
                </a:ext>
              </a:extLst>
            </p:cNvPr>
            <p:cNvSpPr txBox="1"/>
            <p:nvPr/>
          </p:nvSpPr>
          <p:spPr>
            <a:xfrm>
              <a:off x="5826112" y="3900342"/>
              <a:ext cx="1115277" cy="307777"/>
            </a:xfrm>
            <a:prstGeom prst="rect">
              <a:avLst/>
            </a:prstGeom>
            <a:noFill/>
          </p:spPr>
          <p:txBody>
            <a:bodyPr wrap="square" rtlCol="0">
              <a:spAutoFit/>
            </a:bodyPr>
            <a:lstStyle/>
            <a:p>
              <a:r>
                <a:rPr lang="en-US" sz="1400" b="1" dirty="0">
                  <a:solidFill>
                    <a:schemeClr val="bg1">
                      <a:lumMod val="50000"/>
                    </a:schemeClr>
                  </a:solidFill>
                </a:rPr>
                <a:t>Nurse</a:t>
              </a:r>
            </a:p>
          </p:txBody>
        </p:sp>
        <p:sp>
          <p:nvSpPr>
            <p:cNvPr id="29" name="TextBox 28">
              <a:extLst>
                <a:ext uri="{FF2B5EF4-FFF2-40B4-BE49-F238E27FC236}">
                  <a16:creationId xmlns:a16="http://schemas.microsoft.com/office/drawing/2014/main" id="{AEA916E3-4BC0-4F90-9AFB-62D0BB5DA6D8}"/>
                </a:ext>
              </a:extLst>
            </p:cNvPr>
            <p:cNvSpPr txBox="1"/>
            <p:nvPr/>
          </p:nvSpPr>
          <p:spPr>
            <a:xfrm>
              <a:off x="3436675" y="5915396"/>
              <a:ext cx="1211264" cy="307777"/>
            </a:xfrm>
            <a:prstGeom prst="rect">
              <a:avLst/>
            </a:prstGeom>
            <a:noFill/>
          </p:spPr>
          <p:txBody>
            <a:bodyPr wrap="square" rtlCol="0">
              <a:spAutoFit/>
            </a:bodyPr>
            <a:lstStyle/>
            <a:p>
              <a:pPr algn="ctr"/>
              <a:r>
                <a:rPr lang="en-US" sz="1400" b="1" dirty="0">
                  <a:solidFill>
                    <a:schemeClr val="bg1">
                      <a:lumMod val="50000"/>
                    </a:schemeClr>
                  </a:solidFill>
                </a:rPr>
                <a:t>Pharmacist</a:t>
              </a:r>
            </a:p>
          </p:txBody>
        </p:sp>
        <p:sp>
          <p:nvSpPr>
            <p:cNvPr id="30" name="TextBox 29">
              <a:extLst>
                <a:ext uri="{FF2B5EF4-FFF2-40B4-BE49-F238E27FC236}">
                  <a16:creationId xmlns:a16="http://schemas.microsoft.com/office/drawing/2014/main" id="{6C951A4E-F597-4937-B7A3-1DE49B4703E9}"/>
                </a:ext>
              </a:extLst>
            </p:cNvPr>
            <p:cNvSpPr txBox="1"/>
            <p:nvPr/>
          </p:nvSpPr>
          <p:spPr>
            <a:xfrm>
              <a:off x="1395645" y="3784773"/>
              <a:ext cx="920771" cy="523220"/>
            </a:xfrm>
            <a:prstGeom prst="rect">
              <a:avLst/>
            </a:prstGeom>
            <a:noFill/>
          </p:spPr>
          <p:txBody>
            <a:bodyPr wrap="square" rtlCol="0">
              <a:spAutoFit/>
            </a:bodyPr>
            <a:lstStyle/>
            <a:p>
              <a:r>
                <a:rPr lang="en-US" sz="1400" b="1" dirty="0">
                  <a:solidFill>
                    <a:schemeClr val="bg1">
                      <a:lumMod val="50000"/>
                    </a:schemeClr>
                  </a:solidFill>
                </a:rPr>
                <a:t>Social Worker</a:t>
              </a:r>
            </a:p>
          </p:txBody>
        </p:sp>
        <p:sp>
          <p:nvSpPr>
            <p:cNvPr id="31" name="TextBox 30">
              <a:extLst>
                <a:ext uri="{FF2B5EF4-FFF2-40B4-BE49-F238E27FC236}">
                  <a16:creationId xmlns:a16="http://schemas.microsoft.com/office/drawing/2014/main" id="{44176E9D-23F4-4655-98D2-6CE60C7AD3F7}"/>
                </a:ext>
              </a:extLst>
            </p:cNvPr>
            <p:cNvSpPr txBox="1"/>
            <p:nvPr/>
          </p:nvSpPr>
          <p:spPr>
            <a:xfrm>
              <a:off x="4954574" y="2477685"/>
              <a:ext cx="1578452" cy="307777"/>
            </a:xfrm>
            <a:prstGeom prst="rect">
              <a:avLst/>
            </a:prstGeom>
            <a:noFill/>
          </p:spPr>
          <p:txBody>
            <a:bodyPr wrap="square" rtlCol="0">
              <a:spAutoFit/>
            </a:bodyPr>
            <a:lstStyle/>
            <a:p>
              <a:r>
                <a:rPr lang="en-US" sz="1400" b="1" dirty="0">
                  <a:solidFill>
                    <a:schemeClr val="bg1">
                      <a:lumMod val="50000"/>
                    </a:schemeClr>
                  </a:solidFill>
                </a:rPr>
                <a:t>Diabetes Educator</a:t>
              </a:r>
            </a:p>
          </p:txBody>
        </p:sp>
        <p:pic>
          <p:nvPicPr>
            <p:cNvPr id="32" name="Graphic 31" descr="Handshake">
              <a:extLst>
                <a:ext uri="{FF2B5EF4-FFF2-40B4-BE49-F238E27FC236}">
                  <a16:creationId xmlns:a16="http://schemas.microsoft.com/office/drawing/2014/main" id="{103F8860-ECC9-42E3-B5F2-F40C491470D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00598" y="3138435"/>
              <a:ext cx="295136" cy="295136"/>
            </a:xfrm>
            <a:prstGeom prst="rect">
              <a:avLst/>
            </a:prstGeom>
          </p:spPr>
        </p:pic>
        <p:pic>
          <p:nvPicPr>
            <p:cNvPr id="33" name="Graphic 32" descr="Receiver">
              <a:extLst>
                <a:ext uri="{FF2B5EF4-FFF2-40B4-BE49-F238E27FC236}">
                  <a16:creationId xmlns:a16="http://schemas.microsoft.com/office/drawing/2014/main" id="{254B167E-6E23-46C7-B0D9-D679773CF92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127377" y="5259284"/>
              <a:ext cx="218176" cy="218176"/>
            </a:xfrm>
            <a:prstGeom prst="rect">
              <a:avLst/>
            </a:prstGeom>
          </p:spPr>
        </p:pic>
        <p:sp>
          <p:nvSpPr>
            <p:cNvPr id="34" name="TextBox 33">
              <a:extLst>
                <a:ext uri="{FF2B5EF4-FFF2-40B4-BE49-F238E27FC236}">
                  <a16:creationId xmlns:a16="http://schemas.microsoft.com/office/drawing/2014/main" id="{71CEE04D-C16D-4450-890D-8BECB36A7060}"/>
                </a:ext>
              </a:extLst>
            </p:cNvPr>
            <p:cNvSpPr txBox="1"/>
            <p:nvPr/>
          </p:nvSpPr>
          <p:spPr>
            <a:xfrm>
              <a:off x="2316416" y="5330969"/>
              <a:ext cx="1138127" cy="523220"/>
            </a:xfrm>
            <a:prstGeom prst="rect">
              <a:avLst/>
            </a:prstGeom>
            <a:noFill/>
          </p:spPr>
          <p:txBody>
            <a:bodyPr wrap="square" rtlCol="0">
              <a:spAutoFit/>
            </a:bodyPr>
            <a:lstStyle/>
            <a:p>
              <a:r>
                <a:rPr lang="en-US" sz="1400" b="1" dirty="0">
                  <a:solidFill>
                    <a:schemeClr val="bg1">
                      <a:lumMod val="50000"/>
                    </a:schemeClr>
                  </a:solidFill>
                </a:rPr>
                <a:t>Medical</a:t>
              </a:r>
              <a:r>
                <a:rPr lang="en-US" sz="1050" dirty="0">
                  <a:solidFill>
                    <a:schemeClr val="bg1">
                      <a:lumMod val="50000"/>
                    </a:schemeClr>
                  </a:solidFill>
                </a:rPr>
                <a:t> </a:t>
              </a:r>
              <a:r>
                <a:rPr lang="en-US" sz="1400" b="1" dirty="0">
                  <a:solidFill>
                    <a:schemeClr val="bg1">
                      <a:lumMod val="50000"/>
                    </a:schemeClr>
                  </a:solidFill>
                </a:rPr>
                <a:t>Assistant</a:t>
              </a:r>
            </a:p>
          </p:txBody>
        </p:sp>
        <p:pic>
          <p:nvPicPr>
            <p:cNvPr id="35" name="Graphic 34" descr="Taxi">
              <a:extLst>
                <a:ext uri="{FF2B5EF4-FFF2-40B4-BE49-F238E27FC236}">
                  <a16:creationId xmlns:a16="http://schemas.microsoft.com/office/drawing/2014/main" id="{09FB25F0-3A3D-4920-969E-CB5850C8EB8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583345" y="3167807"/>
              <a:ext cx="211238" cy="292563"/>
            </a:xfrm>
            <a:prstGeom prst="rect">
              <a:avLst/>
            </a:prstGeom>
          </p:spPr>
        </p:pic>
        <p:sp>
          <p:nvSpPr>
            <p:cNvPr id="36" name="TextBox 35">
              <a:extLst>
                <a:ext uri="{FF2B5EF4-FFF2-40B4-BE49-F238E27FC236}">
                  <a16:creationId xmlns:a16="http://schemas.microsoft.com/office/drawing/2014/main" id="{66883638-E467-4770-897B-074AC70B7802}"/>
                </a:ext>
              </a:extLst>
            </p:cNvPr>
            <p:cNvSpPr txBox="1"/>
            <p:nvPr/>
          </p:nvSpPr>
          <p:spPr>
            <a:xfrm>
              <a:off x="1531400" y="3084672"/>
              <a:ext cx="1211264" cy="307777"/>
            </a:xfrm>
            <a:prstGeom prst="rect">
              <a:avLst/>
            </a:prstGeom>
            <a:noFill/>
          </p:spPr>
          <p:txBody>
            <a:bodyPr wrap="square" rtlCol="0">
              <a:spAutoFit/>
            </a:bodyPr>
            <a:lstStyle/>
            <a:p>
              <a:r>
                <a:rPr lang="en-US" sz="1400" b="1" dirty="0">
                  <a:solidFill>
                    <a:schemeClr val="bg1">
                      <a:lumMod val="50000"/>
                    </a:schemeClr>
                  </a:solidFill>
                </a:rPr>
                <a:t>Paramedic</a:t>
              </a:r>
              <a:r>
                <a:rPr lang="en-US" sz="1050" dirty="0">
                  <a:solidFill>
                    <a:schemeClr val="bg1">
                      <a:lumMod val="50000"/>
                    </a:schemeClr>
                  </a:solidFill>
                </a:rPr>
                <a:t> </a:t>
              </a:r>
              <a:endParaRPr lang="en-US" sz="1050" dirty="0">
                <a:solidFill>
                  <a:srgbClr val="FF0000"/>
                </a:solidFill>
              </a:endParaRPr>
            </a:p>
          </p:txBody>
        </p:sp>
        <p:pic>
          <p:nvPicPr>
            <p:cNvPr id="37" name="Graphic 36" descr="Medical">
              <a:extLst>
                <a:ext uri="{FF2B5EF4-FFF2-40B4-BE49-F238E27FC236}">
                  <a16:creationId xmlns:a16="http://schemas.microsoft.com/office/drawing/2014/main" id="{E90C9FF7-24FB-434C-81B5-6E70153869F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616788" y="3198886"/>
              <a:ext cx="125877" cy="125877"/>
            </a:xfrm>
            <a:prstGeom prst="rect">
              <a:avLst/>
            </a:prstGeom>
          </p:spPr>
        </p:pic>
        <p:sp>
          <p:nvSpPr>
            <p:cNvPr id="38" name="TextBox 37">
              <a:extLst>
                <a:ext uri="{FF2B5EF4-FFF2-40B4-BE49-F238E27FC236}">
                  <a16:creationId xmlns:a16="http://schemas.microsoft.com/office/drawing/2014/main" id="{485692DA-60C3-4FEA-BE40-0FA279B0EE73}"/>
                </a:ext>
              </a:extLst>
            </p:cNvPr>
            <p:cNvSpPr txBox="1"/>
            <p:nvPr/>
          </p:nvSpPr>
          <p:spPr>
            <a:xfrm>
              <a:off x="5541956" y="4642554"/>
              <a:ext cx="1399433" cy="523220"/>
            </a:xfrm>
            <a:prstGeom prst="rect">
              <a:avLst/>
            </a:prstGeom>
            <a:noFill/>
          </p:spPr>
          <p:txBody>
            <a:bodyPr wrap="square" rtlCol="0">
              <a:spAutoFit/>
            </a:bodyPr>
            <a:lstStyle/>
            <a:p>
              <a:r>
                <a:rPr lang="en-US" sz="1400" b="1" dirty="0">
                  <a:solidFill>
                    <a:schemeClr val="bg1">
                      <a:lumMod val="50000"/>
                    </a:schemeClr>
                  </a:solidFill>
                </a:rPr>
                <a:t>Professional Counselor</a:t>
              </a:r>
            </a:p>
          </p:txBody>
        </p:sp>
        <p:pic>
          <p:nvPicPr>
            <p:cNvPr id="39" name="Graphic 38" descr="Chat">
              <a:extLst>
                <a:ext uri="{FF2B5EF4-FFF2-40B4-BE49-F238E27FC236}">
                  <a16:creationId xmlns:a16="http://schemas.microsoft.com/office/drawing/2014/main" id="{D5954A04-F171-46E7-8FAD-F486A24A7B2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235852" y="4714429"/>
              <a:ext cx="259883" cy="259883"/>
            </a:xfrm>
            <a:prstGeom prst="rect">
              <a:avLst/>
            </a:prstGeom>
          </p:spPr>
        </p:pic>
        <p:sp>
          <p:nvSpPr>
            <p:cNvPr id="40" name="TextBox 39">
              <a:extLst>
                <a:ext uri="{FF2B5EF4-FFF2-40B4-BE49-F238E27FC236}">
                  <a16:creationId xmlns:a16="http://schemas.microsoft.com/office/drawing/2014/main" id="{CB1FF20E-FC90-4F38-ABA4-581592228102}"/>
                </a:ext>
              </a:extLst>
            </p:cNvPr>
            <p:cNvSpPr txBox="1"/>
            <p:nvPr/>
          </p:nvSpPr>
          <p:spPr>
            <a:xfrm>
              <a:off x="5550819" y="3035114"/>
              <a:ext cx="1578452" cy="523220"/>
            </a:xfrm>
            <a:prstGeom prst="rect">
              <a:avLst/>
            </a:prstGeom>
            <a:noFill/>
          </p:spPr>
          <p:txBody>
            <a:bodyPr wrap="square" rtlCol="0">
              <a:spAutoFit/>
            </a:bodyPr>
            <a:lstStyle/>
            <a:p>
              <a:r>
                <a:rPr lang="en-US" sz="1400" b="1" dirty="0">
                  <a:solidFill>
                    <a:schemeClr val="bg1">
                      <a:lumMod val="50000"/>
                    </a:schemeClr>
                  </a:solidFill>
                </a:rPr>
                <a:t>Community Health Worker </a:t>
              </a:r>
              <a:endParaRPr lang="en-US" sz="1400" b="1" dirty="0">
                <a:solidFill>
                  <a:srgbClr val="FF0000"/>
                </a:solidFill>
              </a:endParaRPr>
            </a:p>
          </p:txBody>
        </p:sp>
        <p:sp>
          <p:nvSpPr>
            <p:cNvPr id="41" name="TextBox 40">
              <a:extLst>
                <a:ext uri="{FF2B5EF4-FFF2-40B4-BE49-F238E27FC236}">
                  <a16:creationId xmlns:a16="http://schemas.microsoft.com/office/drawing/2014/main" id="{F08CD977-A14B-45B4-9AE5-8A1EE115FE13}"/>
                </a:ext>
              </a:extLst>
            </p:cNvPr>
            <p:cNvSpPr txBox="1"/>
            <p:nvPr/>
          </p:nvSpPr>
          <p:spPr>
            <a:xfrm>
              <a:off x="1630084" y="2448197"/>
              <a:ext cx="1578452" cy="307777"/>
            </a:xfrm>
            <a:prstGeom prst="rect">
              <a:avLst/>
            </a:prstGeom>
            <a:noFill/>
          </p:spPr>
          <p:txBody>
            <a:bodyPr wrap="square" rtlCol="0">
              <a:spAutoFit/>
            </a:bodyPr>
            <a:lstStyle/>
            <a:p>
              <a:r>
                <a:rPr lang="en-US" sz="1400" b="1" dirty="0">
                  <a:solidFill>
                    <a:schemeClr val="bg1">
                      <a:lumMod val="50000"/>
                    </a:schemeClr>
                  </a:solidFill>
                </a:rPr>
                <a:t>Asthma Educator</a:t>
              </a:r>
            </a:p>
          </p:txBody>
        </p:sp>
        <p:sp>
          <p:nvSpPr>
            <p:cNvPr id="42" name="TextBox 41">
              <a:extLst>
                <a:ext uri="{FF2B5EF4-FFF2-40B4-BE49-F238E27FC236}">
                  <a16:creationId xmlns:a16="http://schemas.microsoft.com/office/drawing/2014/main" id="{986AC65E-64C9-4022-B875-3F8949AAAFC3}"/>
                </a:ext>
              </a:extLst>
            </p:cNvPr>
            <p:cNvSpPr txBox="1"/>
            <p:nvPr/>
          </p:nvSpPr>
          <p:spPr>
            <a:xfrm>
              <a:off x="1355245" y="4642555"/>
              <a:ext cx="1138127" cy="523220"/>
            </a:xfrm>
            <a:prstGeom prst="rect">
              <a:avLst/>
            </a:prstGeom>
            <a:noFill/>
          </p:spPr>
          <p:txBody>
            <a:bodyPr wrap="square" rtlCol="0">
              <a:spAutoFit/>
            </a:bodyPr>
            <a:lstStyle/>
            <a:p>
              <a:r>
                <a:rPr lang="en-US" sz="1400" b="1" dirty="0">
                  <a:solidFill>
                    <a:schemeClr val="bg1">
                      <a:lumMod val="50000"/>
                    </a:schemeClr>
                  </a:solidFill>
                </a:rPr>
                <a:t>Dietitian/ Nutritionist</a:t>
              </a:r>
            </a:p>
          </p:txBody>
        </p:sp>
        <p:pic>
          <p:nvPicPr>
            <p:cNvPr id="43" name="Graphic 42" descr="Needle">
              <a:extLst>
                <a:ext uri="{FF2B5EF4-FFF2-40B4-BE49-F238E27FC236}">
                  <a16:creationId xmlns:a16="http://schemas.microsoft.com/office/drawing/2014/main" id="{A6AAE902-5E65-48AA-B78D-FF6C7113E8C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rot="10800000" flipH="1" flipV="1">
              <a:off x="4669314" y="2624812"/>
              <a:ext cx="201358" cy="201358"/>
            </a:xfrm>
            <a:prstGeom prst="rect">
              <a:avLst/>
            </a:prstGeom>
          </p:spPr>
        </p:pic>
        <p:pic>
          <p:nvPicPr>
            <p:cNvPr id="44" name="Graphic 43" descr="Checklist">
              <a:extLst>
                <a:ext uri="{FF2B5EF4-FFF2-40B4-BE49-F238E27FC236}">
                  <a16:creationId xmlns:a16="http://schemas.microsoft.com/office/drawing/2014/main" id="{242C9675-23D4-4CD4-9C34-041E038F71AC}"/>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37640" y="2616403"/>
              <a:ext cx="218176" cy="218176"/>
            </a:xfrm>
            <a:prstGeom prst="rect">
              <a:avLst/>
            </a:prstGeom>
          </p:spPr>
        </p:pic>
        <p:sp>
          <p:nvSpPr>
            <p:cNvPr id="45" name="TextBox 44">
              <a:extLst>
                <a:ext uri="{FF2B5EF4-FFF2-40B4-BE49-F238E27FC236}">
                  <a16:creationId xmlns:a16="http://schemas.microsoft.com/office/drawing/2014/main" id="{770B04F2-BFBD-461D-8313-E67710F46896}"/>
                </a:ext>
              </a:extLst>
            </p:cNvPr>
            <p:cNvSpPr txBox="1"/>
            <p:nvPr/>
          </p:nvSpPr>
          <p:spPr>
            <a:xfrm>
              <a:off x="4912356" y="5330969"/>
              <a:ext cx="1399433" cy="523220"/>
            </a:xfrm>
            <a:prstGeom prst="rect">
              <a:avLst/>
            </a:prstGeom>
            <a:noFill/>
          </p:spPr>
          <p:txBody>
            <a:bodyPr wrap="square" rtlCol="0">
              <a:spAutoFit/>
            </a:bodyPr>
            <a:lstStyle/>
            <a:p>
              <a:r>
                <a:rPr lang="en-US" sz="1400" b="1" dirty="0">
                  <a:solidFill>
                    <a:schemeClr val="bg1">
                      <a:lumMod val="50000"/>
                    </a:schemeClr>
                  </a:solidFill>
                </a:rPr>
                <a:t>Respiratory Therapist</a:t>
              </a:r>
            </a:p>
          </p:txBody>
        </p:sp>
        <p:pic>
          <p:nvPicPr>
            <p:cNvPr id="46" name="Graphic 45" descr="Employee Badge">
              <a:extLst>
                <a:ext uri="{FF2B5EF4-FFF2-40B4-BE49-F238E27FC236}">
                  <a16:creationId xmlns:a16="http://schemas.microsoft.com/office/drawing/2014/main" id="{21C97C15-D027-4F53-8708-8FBED296CCB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669314" y="5269881"/>
              <a:ext cx="225684" cy="225684"/>
            </a:xfrm>
            <a:prstGeom prst="rect">
              <a:avLst/>
            </a:prstGeom>
          </p:spPr>
        </p:pic>
        <p:pic>
          <p:nvPicPr>
            <p:cNvPr id="47" name="Graphic 46" descr="Fork and knife">
              <a:extLst>
                <a:ext uri="{FF2B5EF4-FFF2-40B4-BE49-F238E27FC236}">
                  <a16:creationId xmlns:a16="http://schemas.microsoft.com/office/drawing/2014/main" id="{13680DA4-C5AE-46A2-A5E6-6EC9D7A3B55E}"/>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462517" y="4568466"/>
              <a:ext cx="241655" cy="241655"/>
            </a:xfrm>
            <a:prstGeom prst="rect">
              <a:avLst/>
            </a:prstGeom>
          </p:spPr>
        </p:pic>
      </p:grpSp>
      <p:sp>
        <p:nvSpPr>
          <p:cNvPr id="4" name="TextBox 3">
            <a:extLst>
              <a:ext uri="{FF2B5EF4-FFF2-40B4-BE49-F238E27FC236}">
                <a16:creationId xmlns:a16="http://schemas.microsoft.com/office/drawing/2014/main" id="{E022E212-2DE7-CB46-5815-049D6F4B644C}"/>
              </a:ext>
            </a:extLst>
          </p:cNvPr>
          <p:cNvSpPr txBox="1"/>
          <p:nvPr/>
        </p:nvSpPr>
        <p:spPr>
          <a:xfrm>
            <a:off x="6351249" y="1309512"/>
            <a:ext cx="5619263" cy="5109091"/>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Expanding the team should be driven by your patient population and the types of barriers that prevent your patients from being able to follow their care plans.</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For example:</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your patients experience many social determinants of health barriers… maybe a CHW is appropriate.</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your patients need a lot of education about their diseases… Maybe an RN is appropriate.</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your patients experience a lot of behavioral health challenges… maybe an MSW is appropriate. </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your patients struggle with diabetic lifestyle management or weight navigation… maybe an RD is appropriate.</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If you have an older population with polypharmacy… maybe a PharmD is appropriate.</a:t>
            </a:r>
          </a:p>
        </p:txBody>
      </p:sp>
    </p:spTree>
    <p:extLst>
      <p:ext uri="{BB962C8B-B14F-4D97-AF65-F5344CB8AC3E}">
        <p14:creationId xmlns:p14="http://schemas.microsoft.com/office/powerpoint/2010/main" val="2232131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858551d919_0_106"/>
          <p:cNvSpPr txBox="1">
            <a:spLocks noGrp="1"/>
          </p:cNvSpPr>
          <p:nvPr>
            <p:ph type="title"/>
          </p:nvPr>
        </p:nvSpPr>
        <p:spPr>
          <a:xfrm>
            <a:off x="381774" y="274023"/>
            <a:ext cx="11540173" cy="10248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4800" b="1" dirty="0"/>
              <a:t>Build Your Team to Support Your Patients</a:t>
            </a:r>
            <a:endParaRPr sz="4000" dirty="0"/>
          </a:p>
        </p:txBody>
      </p:sp>
      <p:sp>
        <p:nvSpPr>
          <p:cNvPr id="372" name="Google Shape;372;g858551d919_0_106"/>
          <p:cNvSpPr txBox="1">
            <a:spLocks noGrp="1"/>
          </p:cNvSpPr>
          <p:nvPr>
            <p:ph type="body" idx="1"/>
          </p:nvPr>
        </p:nvSpPr>
        <p:spPr>
          <a:xfrm>
            <a:off x="381774" y="1514996"/>
            <a:ext cx="7446900" cy="497724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ct val="100000"/>
              <a:buChar char="•"/>
            </a:pPr>
            <a:r>
              <a:rPr lang="en-US" sz="3200" dirty="0"/>
              <a:t>Health Coaching Outreach</a:t>
            </a:r>
            <a:endParaRPr sz="3200" dirty="0"/>
          </a:p>
          <a:p>
            <a:pPr marL="228600" lvl="0" indent="-228600" algn="l" rtl="0">
              <a:lnSpc>
                <a:spcPct val="100000"/>
              </a:lnSpc>
              <a:spcBef>
                <a:spcPts val="0"/>
              </a:spcBef>
              <a:spcAft>
                <a:spcPts val="0"/>
              </a:spcAft>
              <a:buClr>
                <a:schemeClr val="dk1"/>
              </a:buClr>
              <a:buSzPct val="100000"/>
              <a:buChar char="•"/>
            </a:pPr>
            <a:r>
              <a:rPr lang="en-US" sz="3200" dirty="0"/>
              <a:t>Medication Management</a:t>
            </a:r>
          </a:p>
          <a:p>
            <a:pPr marL="228600" lvl="0" indent="-228600" algn="l" rtl="0">
              <a:lnSpc>
                <a:spcPct val="100000"/>
              </a:lnSpc>
              <a:spcBef>
                <a:spcPts val="0"/>
              </a:spcBef>
              <a:spcAft>
                <a:spcPts val="0"/>
              </a:spcAft>
              <a:buClr>
                <a:schemeClr val="dk1"/>
              </a:buClr>
              <a:buSzPct val="100000"/>
              <a:buChar char="•"/>
            </a:pPr>
            <a:r>
              <a:rPr lang="en-US" sz="3200" dirty="0"/>
              <a:t>Symptom Management Assessment</a:t>
            </a:r>
            <a:endParaRPr sz="3200" dirty="0"/>
          </a:p>
          <a:p>
            <a:pPr marL="228600" lvl="0" indent="-228600" algn="l" rtl="0">
              <a:lnSpc>
                <a:spcPct val="100000"/>
              </a:lnSpc>
              <a:spcBef>
                <a:spcPts val="0"/>
              </a:spcBef>
              <a:spcAft>
                <a:spcPts val="0"/>
              </a:spcAft>
              <a:buClr>
                <a:schemeClr val="dk1"/>
              </a:buClr>
              <a:buSzPct val="100000"/>
              <a:buChar char="•"/>
            </a:pPr>
            <a:r>
              <a:rPr lang="en-US" sz="3200" dirty="0"/>
              <a:t>Planned Visit Preparation</a:t>
            </a:r>
            <a:endParaRPr sz="3200" dirty="0"/>
          </a:p>
          <a:p>
            <a:pPr marL="228600" lvl="0" indent="-228600" algn="l" rtl="0">
              <a:lnSpc>
                <a:spcPct val="100000"/>
              </a:lnSpc>
              <a:spcBef>
                <a:spcPts val="0"/>
              </a:spcBef>
              <a:spcAft>
                <a:spcPts val="0"/>
              </a:spcAft>
              <a:buClr>
                <a:schemeClr val="dk1"/>
              </a:buClr>
              <a:buSzPct val="100000"/>
              <a:buChar char="•"/>
            </a:pPr>
            <a:r>
              <a:rPr lang="en-US" sz="3200" dirty="0"/>
              <a:t>Gaps in Care outreach</a:t>
            </a:r>
            <a:endParaRPr sz="3200" dirty="0"/>
          </a:p>
          <a:p>
            <a:pPr marL="228600" lvl="0" indent="-228600" algn="l" rtl="0">
              <a:lnSpc>
                <a:spcPct val="100000"/>
              </a:lnSpc>
              <a:spcBef>
                <a:spcPts val="0"/>
              </a:spcBef>
              <a:spcAft>
                <a:spcPts val="0"/>
              </a:spcAft>
              <a:buSzPct val="100000"/>
              <a:buChar char="•"/>
            </a:pPr>
            <a:r>
              <a:rPr lang="en-US" sz="3200" dirty="0">
                <a:highlight>
                  <a:schemeClr val="lt1"/>
                </a:highlight>
              </a:rPr>
              <a:t>Follow up to determine barriers</a:t>
            </a:r>
            <a:endParaRPr sz="3200" dirty="0">
              <a:highlight>
                <a:schemeClr val="lt1"/>
              </a:highlight>
            </a:endParaRPr>
          </a:p>
          <a:p>
            <a:pPr marL="228600" lvl="0" indent="-228600" algn="l" rtl="0">
              <a:lnSpc>
                <a:spcPct val="100000"/>
              </a:lnSpc>
              <a:spcBef>
                <a:spcPts val="0"/>
              </a:spcBef>
              <a:spcAft>
                <a:spcPts val="0"/>
              </a:spcAft>
              <a:buSzPct val="100000"/>
              <a:buChar char="•"/>
            </a:pPr>
            <a:r>
              <a:rPr lang="en-US" sz="3200" dirty="0">
                <a:highlight>
                  <a:schemeClr val="lt1"/>
                </a:highlight>
              </a:rPr>
              <a:t>Adjustment of the care plan</a:t>
            </a:r>
            <a:endParaRPr sz="3200" dirty="0">
              <a:highlight>
                <a:schemeClr val="lt1"/>
              </a:highlight>
            </a:endParaRPr>
          </a:p>
          <a:p>
            <a:pPr marL="228600" lvl="0" indent="-228600" algn="l" rtl="0">
              <a:lnSpc>
                <a:spcPct val="100000"/>
              </a:lnSpc>
              <a:spcBef>
                <a:spcPts val="0"/>
              </a:spcBef>
              <a:spcAft>
                <a:spcPts val="0"/>
              </a:spcAft>
              <a:buSzPct val="100000"/>
              <a:buChar char="•"/>
            </a:pPr>
            <a:r>
              <a:rPr lang="en-US" sz="3200" dirty="0">
                <a:highlight>
                  <a:schemeClr val="lt1"/>
                </a:highlight>
              </a:rPr>
              <a:t>Transitions of Care Calls</a:t>
            </a:r>
          </a:p>
          <a:p>
            <a:pPr marL="228600" indent="-228600">
              <a:lnSpc>
                <a:spcPct val="100000"/>
              </a:lnSpc>
              <a:spcBef>
                <a:spcPts val="0"/>
              </a:spcBef>
              <a:buSzPct val="100000"/>
            </a:pPr>
            <a:r>
              <a:rPr lang="en-US" sz="3200" dirty="0">
                <a:highlight>
                  <a:schemeClr val="lt1"/>
                </a:highlight>
              </a:rPr>
              <a:t>ED follow up call</a:t>
            </a:r>
          </a:p>
          <a:p>
            <a:pPr marL="228600" indent="-228600">
              <a:lnSpc>
                <a:spcPct val="100000"/>
              </a:lnSpc>
              <a:spcBef>
                <a:spcPts val="0"/>
              </a:spcBef>
              <a:buSzPct val="100000"/>
            </a:pPr>
            <a:r>
              <a:rPr lang="en-US" sz="3200" dirty="0">
                <a:highlight>
                  <a:schemeClr val="lt1"/>
                </a:highlight>
              </a:rPr>
              <a:t>Connect with Community Resources </a:t>
            </a:r>
          </a:p>
          <a:p>
            <a:pPr marL="228600" lvl="0" indent="-228600" algn="l" rtl="0">
              <a:lnSpc>
                <a:spcPct val="100000"/>
              </a:lnSpc>
              <a:spcBef>
                <a:spcPts val="0"/>
              </a:spcBef>
              <a:spcAft>
                <a:spcPts val="0"/>
              </a:spcAft>
              <a:buSzPct val="100000"/>
              <a:buChar char="•"/>
            </a:pPr>
            <a:endParaRPr dirty="0">
              <a:highlight>
                <a:schemeClr val="lt1"/>
              </a:highlight>
            </a:endParaRPr>
          </a:p>
        </p:txBody>
      </p:sp>
      <p:pic>
        <p:nvPicPr>
          <p:cNvPr id="375" name="Google Shape;375;g858551d919_0_106"/>
          <p:cNvPicPr preferRelativeResize="0"/>
          <p:nvPr/>
        </p:nvPicPr>
        <p:blipFill>
          <a:blip r:embed="rId3">
            <a:alphaModFix/>
          </a:blip>
          <a:stretch>
            <a:fillRect/>
          </a:stretch>
        </p:blipFill>
        <p:spPr>
          <a:xfrm>
            <a:off x="7042778" y="1514996"/>
            <a:ext cx="4767448" cy="260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5"/>
          <p:cNvSpPr txBox="1">
            <a:spLocks noGrp="1"/>
          </p:cNvSpPr>
          <p:nvPr>
            <p:ph type="title"/>
          </p:nvPr>
        </p:nvSpPr>
        <p:spPr>
          <a:xfrm>
            <a:off x="277025" y="522835"/>
            <a:ext cx="114342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4800" b="1" dirty="0">
                <a:latin typeface="Calibri"/>
                <a:ea typeface="Calibri"/>
                <a:cs typeface="Calibri"/>
                <a:sym typeface="Calibri"/>
              </a:rPr>
              <a:t>Why Adop</a:t>
            </a:r>
            <a:r>
              <a:rPr lang="en-US" sz="4800" b="1" dirty="0"/>
              <a:t>t This Model?</a:t>
            </a:r>
            <a:br>
              <a:rPr lang="en-US" sz="5400" b="1" dirty="0">
                <a:latin typeface="Calibri"/>
                <a:ea typeface="Calibri"/>
                <a:cs typeface="Calibri"/>
                <a:sym typeface="Calibri"/>
              </a:rPr>
            </a:br>
            <a:endParaRPr i="1" dirty="0"/>
          </a:p>
        </p:txBody>
      </p:sp>
      <p:pic>
        <p:nvPicPr>
          <p:cNvPr id="1026" name="Picture 2" descr="FIGURE 6, The Quadruple Aim and the Optimization of Health Systems - Oral  Health in America - NCBI Bookshelf">
            <a:extLst>
              <a:ext uri="{FF2B5EF4-FFF2-40B4-BE49-F238E27FC236}">
                <a16:creationId xmlns:a16="http://schemas.microsoft.com/office/drawing/2014/main" id="{5FC46C59-AC78-1A63-6158-E9A83FD28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733" y="1620983"/>
            <a:ext cx="4378210" cy="4389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ontent Master">
  <a:themeElements>
    <a:clrScheme name="MICMT">
      <a:dk1>
        <a:srgbClr val="797979"/>
      </a:dk1>
      <a:lt1>
        <a:srgbClr val="FEFFFF"/>
      </a:lt1>
      <a:dk2>
        <a:srgbClr val="00345E"/>
      </a:dk2>
      <a:lt2>
        <a:srgbClr val="E5E6E4"/>
      </a:lt2>
      <a:accent1>
        <a:srgbClr val="225B8D"/>
      </a:accent1>
      <a:accent2>
        <a:srgbClr val="00AA90"/>
      </a:accent2>
      <a:accent3>
        <a:srgbClr val="A6A4A3"/>
      </a:accent3>
      <a:accent4>
        <a:srgbClr val="F0842E"/>
      </a:accent4>
      <a:accent5>
        <a:srgbClr val="B7C9E1"/>
      </a:accent5>
      <a:accent6>
        <a:srgbClr val="007C68"/>
      </a:accent6>
      <a:hlink>
        <a:srgbClr val="005A94"/>
      </a:hlink>
      <a:folHlink>
        <a:srgbClr val="7978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6414</TotalTime>
  <Words>2942</Words>
  <Application>Microsoft Office PowerPoint</Application>
  <PresentationFormat>Widescreen</PresentationFormat>
  <Paragraphs>319</Paragraphs>
  <Slides>25</Slides>
  <Notes>21</Notes>
  <HiddenSlides>0</HiddenSlides>
  <MMClips>4</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25</vt:i4>
      </vt:variant>
    </vt:vector>
  </HeadingPairs>
  <TitlesOfParts>
    <vt:vector size="37" baseType="lpstr">
      <vt:lpstr>Arial</vt:lpstr>
      <vt:lpstr>Calibri</vt:lpstr>
      <vt:lpstr>Calibri Light</vt:lpstr>
      <vt:lpstr>Open Sans</vt:lpstr>
      <vt:lpstr>Roboto</vt:lpstr>
      <vt:lpstr>Segoe UI</vt:lpstr>
      <vt:lpstr>Times New Roman</vt:lpstr>
      <vt:lpstr>Content Master</vt:lpstr>
      <vt:lpstr>5_Office Theme</vt:lpstr>
      <vt:lpstr>1_Office Theme</vt:lpstr>
      <vt:lpstr>6_Office Theme</vt:lpstr>
      <vt:lpstr>Office Theme</vt:lpstr>
      <vt:lpstr>The Benefit of Team-Based Care  in a Clinical Practice</vt:lpstr>
      <vt:lpstr>PowerPoint Presentation</vt:lpstr>
      <vt:lpstr>Learning Objectives</vt:lpstr>
      <vt:lpstr>What is Team-Based Care?</vt:lpstr>
      <vt:lpstr>How the Team Can Make a Difference</vt:lpstr>
      <vt:lpstr>What is Team-Based Care?</vt:lpstr>
      <vt:lpstr>What Role Fits Your Practice’s Needs?</vt:lpstr>
      <vt:lpstr>Build Your Team to Support Your Patients</vt:lpstr>
      <vt:lpstr>Why Adopt This Model? </vt:lpstr>
      <vt:lpstr>Advantages of Team-Based Care: Patient &amp; Provider Experience</vt:lpstr>
      <vt:lpstr>Dr. Joyce Leon,  Henry Ford Health System </vt:lpstr>
      <vt:lpstr>Building Trust In Another Team Member</vt:lpstr>
      <vt:lpstr>How Does Team-Based Care Impact Outcomes? </vt:lpstr>
      <vt:lpstr>Impact of Team-Based Care on Utilization</vt:lpstr>
      <vt:lpstr>A Big Help: The Transition of Care Experience</vt:lpstr>
      <vt:lpstr>Sustainability</vt:lpstr>
      <vt:lpstr>Provider Delivered Care Management Codes </vt:lpstr>
      <vt:lpstr>Primary Care Incentive Programs</vt:lpstr>
      <vt:lpstr>Example - 2023 BCBSM PDCM Outcomes  VBR – Adult</vt:lpstr>
      <vt:lpstr>Sustainability Recipe</vt:lpstr>
      <vt:lpstr>Determining Costs At Your Clinic</vt:lpstr>
      <vt:lpstr>Determining Revenue</vt:lpstr>
      <vt:lpstr>Determining Sustainability</vt:lpstr>
      <vt:lpstr>MICMT Resources &amp; Next Steps</vt:lpstr>
      <vt:lpstr>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Schwartz, Ashley</dc:creator>
  <cp:lastModifiedBy>Schwartz, Ashley</cp:lastModifiedBy>
  <cp:revision>60</cp:revision>
  <dcterms:created xsi:type="dcterms:W3CDTF">2021-08-11T12:49:20Z</dcterms:created>
  <dcterms:modified xsi:type="dcterms:W3CDTF">2023-06-16T18:10:26Z</dcterms:modified>
</cp:coreProperties>
</file>