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79" r:id="rId3"/>
    <p:sldMasterId id="2147483687" r:id="rId4"/>
  </p:sldMasterIdLst>
  <p:notesMasterIdLst>
    <p:notesMasterId r:id="rId41"/>
  </p:notesMasterIdLst>
  <p:handoutMasterIdLst>
    <p:handoutMasterId r:id="rId42"/>
  </p:handoutMasterIdLst>
  <p:sldIdLst>
    <p:sldId id="381" r:id="rId5"/>
    <p:sldId id="383" r:id="rId6"/>
    <p:sldId id="396" r:id="rId7"/>
    <p:sldId id="449" r:id="rId8"/>
    <p:sldId id="407" r:id="rId9"/>
    <p:sldId id="467" r:id="rId10"/>
    <p:sldId id="469" r:id="rId11"/>
    <p:sldId id="471" r:id="rId12"/>
    <p:sldId id="470" r:id="rId13"/>
    <p:sldId id="462" r:id="rId14"/>
    <p:sldId id="277" r:id="rId15"/>
    <p:sldId id="280" r:id="rId16"/>
    <p:sldId id="472" r:id="rId17"/>
    <p:sldId id="316" r:id="rId18"/>
    <p:sldId id="282" r:id="rId19"/>
    <p:sldId id="284" r:id="rId20"/>
    <p:sldId id="276" r:id="rId21"/>
    <p:sldId id="475" r:id="rId22"/>
    <p:sldId id="268" r:id="rId23"/>
    <p:sldId id="264" r:id="rId24"/>
    <p:sldId id="290" r:id="rId25"/>
    <p:sldId id="304" r:id="rId26"/>
    <p:sldId id="262" r:id="rId27"/>
    <p:sldId id="466" r:id="rId28"/>
    <p:sldId id="455" r:id="rId29"/>
    <p:sldId id="474" r:id="rId30"/>
    <p:sldId id="473" r:id="rId31"/>
    <p:sldId id="479" r:id="rId32"/>
    <p:sldId id="452" r:id="rId33"/>
    <p:sldId id="468" r:id="rId34"/>
    <p:sldId id="419" r:id="rId35"/>
    <p:sldId id="448" r:id="rId36"/>
    <p:sldId id="420" r:id="rId37"/>
    <p:sldId id="397" r:id="rId38"/>
    <p:sldId id="704" r:id="rId39"/>
    <p:sldId id="389"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isel, Marie" initials="BM" lastIdx="3" clrIdx="0">
    <p:extLst>
      <p:ext uri="{19B8F6BF-5375-455C-9EA6-DF929625EA0E}">
        <p15:presenceInfo xmlns:p15="http://schemas.microsoft.com/office/powerpoint/2012/main" userId="S-1-5-21-151606367-2082624055-312552118-1112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85D8A"/>
    <a:srgbClr val="0039A6"/>
    <a:srgbClr val="7A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072464-4DA4-3CCA-5FEC-0102B51551EC}" v="39" dt="2023-05-31T03:48:48.999"/>
    <p1510:client id="{29F7E5B1-421B-E691-E824-1CA773D1D960}" v="214" dt="2023-05-31T12:13:05.142"/>
    <p1510:client id="{C12EDCAA-3D2B-67FD-8F9E-A400A3FADB4D}" v="373" dt="2023-05-31T03:31:27.728"/>
    <p1510:client id="{FD344591-AEE7-465E-A8A4-A44640EA5348}" v="15" dt="2023-05-31T15:18:18.3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4660"/>
  </p:normalViewPr>
  <p:slideViewPr>
    <p:cSldViewPr snapToGrid="0">
      <p:cViewPr varScale="1">
        <p:scale>
          <a:sx n="62" d="100"/>
          <a:sy n="62" d="100"/>
        </p:scale>
        <p:origin x="136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23962040-7135-4965-9BA3-BE4AE0800736}" type="datetimeFigureOut">
              <a:rPr lang="en-US" smtClean="0"/>
              <a:t>6/8/2023</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C429A9AD-A134-474F-8EF4-A556FB5DA461}" type="slidenum">
              <a:rPr lang="en-US" smtClean="0"/>
              <a:t>‹#›</a:t>
            </a:fld>
            <a:endParaRPr lang="en-US"/>
          </a:p>
        </p:txBody>
      </p:sp>
    </p:spTree>
    <p:extLst>
      <p:ext uri="{BB962C8B-B14F-4D97-AF65-F5344CB8AC3E}">
        <p14:creationId xmlns:p14="http://schemas.microsoft.com/office/powerpoint/2010/main" val="760395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1D63BE2-C09D-4387-9360-1088A8DE65D0}" type="datetimeFigureOut">
              <a:rPr lang="en-US" smtClean="0"/>
              <a:t>6/8/2023</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EB62705D-9606-478D-BB06-60ADC43677CB}" type="slidenum">
              <a:rPr lang="en-US" smtClean="0"/>
              <a:t>‹#›</a:t>
            </a:fld>
            <a:endParaRPr lang="en-US"/>
          </a:p>
        </p:txBody>
      </p:sp>
    </p:spTree>
    <p:extLst>
      <p:ext uri="{BB962C8B-B14F-4D97-AF65-F5344CB8AC3E}">
        <p14:creationId xmlns:p14="http://schemas.microsoft.com/office/powerpoint/2010/main" val="132437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MICMT Team:  Must use “Enhancing Team Based Care in the Outpatient Setting” as the overarching title for webinars which are part of this series.  You can determine if the webinar is included in the Enhancing TBC webinar series, by viewing the Events Data in google docs or check with Marie.     </a:t>
            </a:r>
          </a:p>
          <a:p>
            <a:endParaRPr lang="en-US"/>
          </a:p>
          <a:p>
            <a:r>
              <a:rPr lang="en-US"/>
              <a:t>If webinar is </a:t>
            </a:r>
            <a:r>
              <a:rPr lang="en-US" b="1" i="1" u="sng"/>
              <a:t>not included </a:t>
            </a:r>
            <a:r>
              <a:rPr lang="en-US"/>
              <a:t>in Enhancing TBC webinar series …; remove this from the title slide. </a:t>
            </a:r>
          </a:p>
        </p:txBody>
      </p:sp>
      <p:sp>
        <p:nvSpPr>
          <p:cNvPr id="4" name="Slide Number Placeholder 3"/>
          <p:cNvSpPr>
            <a:spLocks noGrp="1"/>
          </p:cNvSpPr>
          <p:nvPr>
            <p:ph type="sldNum" sz="quarter" idx="10"/>
          </p:nvPr>
        </p:nvSpPr>
        <p:spPr/>
        <p:txBody>
          <a:bodyPr/>
          <a:lstStyle/>
          <a:p>
            <a:fld id="{EB62705D-9606-478D-BB06-60ADC43677CB}" type="slidenum">
              <a:rPr lang="en-US" smtClean="0"/>
              <a:t>1</a:t>
            </a:fld>
            <a:endParaRPr lang="en-US"/>
          </a:p>
        </p:txBody>
      </p:sp>
    </p:spTree>
    <p:extLst>
      <p:ext uri="{BB962C8B-B14F-4D97-AF65-F5344CB8AC3E}">
        <p14:creationId xmlns:p14="http://schemas.microsoft.com/office/powerpoint/2010/main" val="3985663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Diabetes and high blood pressure cause 2/3 of the cases of CKD</a:t>
            </a:r>
          </a:p>
          <a:p>
            <a:r>
              <a:rPr lang="en-US"/>
              <a:t>https://www.kidney.org/atoz/content/about-chronic-kidney-disease </a:t>
            </a:r>
          </a:p>
          <a:p>
            <a:endParaRPr lang="en-US"/>
          </a:p>
          <a:p>
            <a:r>
              <a:rPr lang="en-US"/>
              <a:t>https://www.kidney.org/sites/default/files/kidney-numbers-ckd-heatmap.pdf – HEAT MAP </a:t>
            </a:r>
          </a:p>
        </p:txBody>
      </p:sp>
      <p:sp>
        <p:nvSpPr>
          <p:cNvPr id="4" name="Slide Number Placeholder 3"/>
          <p:cNvSpPr>
            <a:spLocks noGrp="1"/>
          </p:cNvSpPr>
          <p:nvPr>
            <p:ph type="sldNum" sz="quarter" idx="5"/>
          </p:nvPr>
        </p:nvSpPr>
        <p:spPr/>
        <p:txBody>
          <a:bodyPr/>
          <a:lstStyle/>
          <a:p>
            <a:fld id="{EB62705D-9606-478D-BB06-60ADC43677CB}" type="slidenum">
              <a:rPr lang="en-US" smtClean="0"/>
              <a:t>5</a:t>
            </a:fld>
            <a:endParaRPr lang="en-US"/>
          </a:p>
        </p:txBody>
      </p:sp>
    </p:spTree>
    <p:extLst>
      <p:ext uri="{BB962C8B-B14F-4D97-AF65-F5344CB8AC3E}">
        <p14:creationId xmlns:p14="http://schemas.microsoft.com/office/powerpoint/2010/main" val="12591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EC51AF-4D91-42DE-BF09-F2BE0EFCE9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309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048C35-BA8F-41EC-9771-74DC34AEFCF2}" type="datetime1">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6B2E4-F1FF-442F-B1C5-501200C031D5}" type="slidenum">
              <a:rPr lang="en-US" smtClean="0"/>
              <a:t>‹#›</a:t>
            </a:fld>
            <a:endParaRPr lang="en-US"/>
          </a:p>
        </p:txBody>
      </p:sp>
      <p:sp>
        <p:nvSpPr>
          <p:cNvPr id="7" name="Rectangle 6"/>
          <p:cNvSpPr/>
          <p:nvPr userDrawn="1"/>
        </p:nvSpPr>
        <p:spPr>
          <a:xfrm>
            <a:off x="0" y="3718560"/>
            <a:ext cx="9144000" cy="45720"/>
          </a:xfrm>
          <a:prstGeom prst="rect">
            <a:avLst/>
          </a:prstGeom>
          <a:gradFill flip="none" rotWithShape="1">
            <a:gsLst>
              <a:gs pos="50000">
                <a:srgbClr val="7AB800"/>
              </a:gs>
              <a:gs pos="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234725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C51913-63FF-4167-ABC7-70BC0183F1CF}" type="datetime1">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6B2E4-F1FF-442F-B1C5-501200C031D5}" type="slidenum">
              <a:rPr lang="en-US" smtClean="0"/>
              <a:t>‹#›</a:t>
            </a:fld>
            <a:endParaRPr lang="en-US"/>
          </a:p>
        </p:txBody>
      </p:sp>
    </p:spTree>
    <p:extLst>
      <p:ext uri="{BB962C8B-B14F-4D97-AF65-F5344CB8AC3E}">
        <p14:creationId xmlns:p14="http://schemas.microsoft.com/office/powerpoint/2010/main" val="22645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746DFF-C2E9-409D-AFC1-2D8B81F45637}" type="datetime1">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6B2E4-F1FF-442F-B1C5-501200C031D5}" type="slidenum">
              <a:rPr lang="en-US" smtClean="0"/>
              <a:t>‹#›</a:t>
            </a:fld>
            <a:endParaRPr lang="en-US"/>
          </a:p>
        </p:txBody>
      </p:sp>
    </p:spTree>
    <p:extLst>
      <p:ext uri="{BB962C8B-B14F-4D97-AF65-F5344CB8AC3E}">
        <p14:creationId xmlns:p14="http://schemas.microsoft.com/office/powerpoint/2010/main" val="542767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A36B-7DF2-D84A-A26E-F996EC5B1D6F}"/>
              </a:ext>
            </a:extLst>
          </p:cNvPr>
          <p:cNvSpPr>
            <a:spLocks noGrp="1"/>
          </p:cNvSpPr>
          <p:nvPr>
            <p:ph type="title" hasCustomPrompt="1"/>
          </p:nvPr>
        </p:nvSpPr>
        <p:spPr>
          <a:xfrm>
            <a:off x="628650" y="2582266"/>
            <a:ext cx="5414704" cy="2188521"/>
          </a:xfrm>
          <a:prstGeom prst="rect">
            <a:avLst/>
          </a:prstGeom>
        </p:spPr>
        <p:txBody>
          <a:bodyPr lIns="0" anchor="b" anchorCtr="0"/>
          <a:lstStyle>
            <a:lvl1pPr>
              <a:defRPr sz="3600" b="1"/>
            </a:lvl1pPr>
          </a:lstStyle>
          <a:p>
            <a:r>
              <a:rPr lang="en-US"/>
              <a:t>Click to edit presentation title</a:t>
            </a:r>
          </a:p>
        </p:txBody>
      </p:sp>
      <p:sp>
        <p:nvSpPr>
          <p:cNvPr id="4" name="Text Placeholder 3">
            <a:extLst>
              <a:ext uri="{FF2B5EF4-FFF2-40B4-BE49-F238E27FC236}">
                <a16:creationId xmlns:a16="http://schemas.microsoft.com/office/drawing/2014/main" id="{77B0743D-7879-DC47-A161-2022DD086515}"/>
              </a:ext>
            </a:extLst>
          </p:cNvPr>
          <p:cNvSpPr>
            <a:spLocks noGrp="1"/>
          </p:cNvSpPr>
          <p:nvPr>
            <p:ph type="body" sz="quarter" idx="10" hasCustomPrompt="1"/>
          </p:nvPr>
        </p:nvSpPr>
        <p:spPr>
          <a:xfrm>
            <a:off x="628650" y="4890055"/>
            <a:ext cx="5414704" cy="627062"/>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DATE</a:t>
            </a:r>
          </a:p>
        </p:txBody>
      </p:sp>
    </p:spTree>
    <p:extLst>
      <p:ext uri="{BB962C8B-B14F-4D97-AF65-F5344CB8AC3E}">
        <p14:creationId xmlns:p14="http://schemas.microsoft.com/office/powerpoint/2010/main" val="3445572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p:nvPr>
        </p:nvSpPr>
        <p:spPr>
          <a:xfrm>
            <a:off x="1143000" y="665163"/>
            <a:ext cx="6858000" cy="2387600"/>
          </a:xfrm>
          <a:prstGeom prst="rect">
            <a:avLst/>
          </a:prstGeom>
        </p:spPr>
        <p:txBody>
          <a:bodyPr anchor="b"/>
          <a:lstStyle>
            <a:lvl1pPr algn="ctr">
              <a:defRPr sz="3600" b="1">
                <a:solidFill>
                  <a:schemeClr val="accent2"/>
                </a:solidFill>
              </a:defRPr>
            </a:lvl1pPr>
          </a:lstStyle>
          <a:p>
            <a:r>
              <a:rPr lang="en-US"/>
              <a:t>Click to edit Master title style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143000" y="31448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1">
            <a:extLst>
              <a:ext uri="{FF2B5EF4-FFF2-40B4-BE49-F238E27FC236}">
                <a16:creationId xmlns:a16="http://schemas.microsoft.com/office/drawing/2014/main" id="{897FEF5E-54D5-B043-B662-77D15D51C302}"/>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a:p>
        </p:txBody>
      </p:sp>
    </p:spTree>
    <p:extLst>
      <p:ext uri="{BB962C8B-B14F-4D97-AF65-F5344CB8AC3E}">
        <p14:creationId xmlns:p14="http://schemas.microsoft.com/office/powerpoint/2010/main" val="1903085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A777-1509-464E-9C89-29C03FCBF171}"/>
              </a:ext>
            </a:extLst>
          </p:cNvPr>
          <p:cNvSpPr>
            <a:spLocks noGrp="1"/>
          </p:cNvSpPr>
          <p:nvPr>
            <p:ph type="title"/>
          </p:nvPr>
        </p:nvSpPr>
        <p:spPr>
          <a:xfrm>
            <a:off x="628650" y="365125"/>
            <a:ext cx="7886700" cy="1325563"/>
          </a:xfrm>
          <a:prstGeom prst="rect">
            <a:avLst/>
          </a:prstGeom>
        </p:spPr>
        <p:txBody>
          <a:bodyPr/>
          <a:lstStyle>
            <a:lvl1pPr>
              <a:defRPr sz="3600" b="1">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5804FFF-12B2-6D4A-8BE2-1D7AB894BDFF}"/>
              </a:ext>
            </a:extLst>
          </p:cNvPr>
          <p:cNvSpPr>
            <a:spLocks noGrp="1"/>
          </p:cNvSpPr>
          <p:nvPr>
            <p:ph idx="1"/>
          </p:nvPr>
        </p:nvSpPr>
        <p:spPr>
          <a:xfrm>
            <a:off x="628650" y="1825625"/>
            <a:ext cx="7886700" cy="37899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a:extLst>
              <a:ext uri="{FF2B5EF4-FFF2-40B4-BE49-F238E27FC236}">
                <a16:creationId xmlns:a16="http://schemas.microsoft.com/office/drawing/2014/main" id="{DB46E837-332E-D948-BC23-F25872F9F6A4}"/>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a:p>
        </p:txBody>
      </p:sp>
    </p:spTree>
    <p:extLst>
      <p:ext uri="{BB962C8B-B14F-4D97-AF65-F5344CB8AC3E}">
        <p14:creationId xmlns:p14="http://schemas.microsoft.com/office/powerpoint/2010/main" val="1240378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87A459-CEDC-8540-BB7B-719F2774096B}"/>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a:p>
        </p:txBody>
      </p:sp>
    </p:spTree>
    <p:extLst>
      <p:ext uri="{BB962C8B-B14F-4D97-AF65-F5344CB8AC3E}">
        <p14:creationId xmlns:p14="http://schemas.microsoft.com/office/powerpoint/2010/main" val="3678375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506B-5609-5446-8034-2A7E44AB0A8D}"/>
              </a:ext>
            </a:extLst>
          </p:cNvPr>
          <p:cNvSpPr>
            <a:spLocks noGrp="1"/>
          </p:cNvSpPr>
          <p:nvPr>
            <p:ph type="title"/>
          </p:nvPr>
        </p:nvSpPr>
        <p:spPr>
          <a:xfrm>
            <a:off x="628650" y="365125"/>
            <a:ext cx="7886700" cy="1325563"/>
          </a:xfrm>
          <a:prstGeom prst="rect">
            <a:avLst/>
          </a:prstGeom>
        </p:spPr>
        <p:txBody>
          <a:bodyPr/>
          <a:lstStyle>
            <a:lvl1pPr>
              <a:defRPr sz="3600" b="1">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E898A1A-65C0-B243-9434-7CBC3B3467E8}"/>
              </a:ext>
            </a:extLst>
          </p:cNvPr>
          <p:cNvSpPr>
            <a:spLocks noGrp="1"/>
          </p:cNvSpPr>
          <p:nvPr>
            <p:ph sz="half" idx="1"/>
          </p:nvPr>
        </p:nvSpPr>
        <p:spPr>
          <a:xfrm>
            <a:off x="628650" y="1825625"/>
            <a:ext cx="3867150" cy="38098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74FB8A-AB2D-F841-A670-D00BA574DF37}"/>
              </a:ext>
            </a:extLst>
          </p:cNvPr>
          <p:cNvSpPr>
            <a:spLocks noGrp="1"/>
          </p:cNvSpPr>
          <p:nvPr>
            <p:ph sz="half" idx="2"/>
          </p:nvPr>
        </p:nvSpPr>
        <p:spPr>
          <a:xfrm>
            <a:off x="4648200" y="1825625"/>
            <a:ext cx="3867150" cy="38098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a:extLst>
              <a:ext uri="{FF2B5EF4-FFF2-40B4-BE49-F238E27FC236}">
                <a16:creationId xmlns:a16="http://schemas.microsoft.com/office/drawing/2014/main" id="{5C128BDE-112F-2E44-AD41-606DB691145E}"/>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a:p>
        </p:txBody>
      </p:sp>
    </p:spTree>
    <p:extLst>
      <p:ext uri="{BB962C8B-B14F-4D97-AF65-F5344CB8AC3E}">
        <p14:creationId xmlns:p14="http://schemas.microsoft.com/office/powerpoint/2010/main" val="3678241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5E45-92B1-CC4F-BE3B-D6370073A9A0}"/>
              </a:ext>
            </a:extLst>
          </p:cNvPr>
          <p:cNvSpPr>
            <a:spLocks noGrp="1"/>
          </p:cNvSpPr>
          <p:nvPr>
            <p:ph type="title"/>
          </p:nvPr>
        </p:nvSpPr>
        <p:spPr>
          <a:xfrm>
            <a:off x="630238" y="365125"/>
            <a:ext cx="7886700" cy="1325563"/>
          </a:xfrm>
          <a:prstGeom prst="rect">
            <a:avLst/>
          </a:prstGeom>
        </p:spPr>
        <p:txBody>
          <a:bodyPr/>
          <a:lstStyle>
            <a:lvl1pPr>
              <a:defRPr sz="3600" b="1">
                <a:solidFill>
                  <a:schemeClr val="accent2"/>
                </a:solidFill>
              </a:defRPr>
            </a:lvl1pPr>
          </a:lstStyle>
          <a:p>
            <a:r>
              <a:rPr lang="en-US"/>
              <a:t>Click to edit Master title style</a:t>
            </a:r>
          </a:p>
        </p:txBody>
      </p:sp>
      <p:sp>
        <p:nvSpPr>
          <p:cNvPr id="3" name="Text Placeholder 2">
            <a:extLst>
              <a:ext uri="{FF2B5EF4-FFF2-40B4-BE49-F238E27FC236}">
                <a16:creationId xmlns:a16="http://schemas.microsoft.com/office/drawing/2014/main" id="{5961F8A1-C0D5-C549-B748-D8F989A84DD6}"/>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0B63F5-0D6D-E64C-B7CA-E2BA90EDD271}"/>
              </a:ext>
            </a:extLst>
          </p:cNvPr>
          <p:cNvSpPr>
            <a:spLocks noGrp="1"/>
          </p:cNvSpPr>
          <p:nvPr>
            <p:ph sz="half" idx="2"/>
          </p:nvPr>
        </p:nvSpPr>
        <p:spPr>
          <a:xfrm>
            <a:off x="630238" y="2505075"/>
            <a:ext cx="3868737" cy="31502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C6B474-27B8-EE49-AFCD-F234AF2D5279}"/>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B0A8E9-11FE-684B-B09B-FC9BB14B54C2}"/>
              </a:ext>
            </a:extLst>
          </p:cNvPr>
          <p:cNvSpPr>
            <a:spLocks noGrp="1"/>
          </p:cNvSpPr>
          <p:nvPr>
            <p:ph sz="quarter" idx="4"/>
          </p:nvPr>
        </p:nvSpPr>
        <p:spPr>
          <a:xfrm>
            <a:off x="4629150" y="2505075"/>
            <a:ext cx="3887788" cy="31502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
            <a:extLst>
              <a:ext uri="{FF2B5EF4-FFF2-40B4-BE49-F238E27FC236}">
                <a16:creationId xmlns:a16="http://schemas.microsoft.com/office/drawing/2014/main" id="{D2067E34-F653-C74E-98D7-5649BAD2867F}"/>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a:p>
        </p:txBody>
      </p:sp>
    </p:spTree>
    <p:extLst>
      <p:ext uri="{BB962C8B-B14F-4D97-AF65-F5344CB8AC3E}">
        <p14:creationId xmlns:p14="http://schemas.microsoft.com/office/powerpoint/2010/main" val="3440076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F9B5-655A-2345-9F7A-CC315175F163}"/>
              </a:ext>
            </a:extLst>
          </p:cNvPr>
          <p:cNvSpPr>
            <a:spLocks noGrp="1"/>
          </p:cNvSpPr>
          <p:nvPr>
            <p:ph type="title"/>
          </p:nvPr>
        </p:nvSpPr>
        <p:spPr>
          <a:xfrm>
            <a:off x="630238" y="457200"/>
            <a:ext cx="2949575" cy="1600200"/>
          </a:xfrm>
          <a:prstGeom prst="rect">
            <a:avLst/>
          </a:prstGeom>
        </p:spPr>
        <p:txBody>
          <a:bodyPr anchor="b"/>
          <a:lstStyle>
            <a:lvl1pPr>
              <a:defRPr sz="3200" b="1">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ECD287-3539-064F-8690-7E0870437D4D}"/>
              </a:ext>
            </a:extLst>
          </p:cNvPr>
          <p:cNvSpPr>
            <a:spLocks noGrp="1"/>
          </p:cNvSpPr>
          <p:nvPr>
            <p:ph idx="1"/>
          </p:nvPr>
        </p:nvSpPr>
        <p:spPr>
          <a:xfrm>
            <a:off x="3887788" y="987425"/>
            <a:ext cx="4629150" cy="46083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4565AA-5611-2344-9527-7EF04B6C88ED}"/>
              </a:ext>
            </a:extLst>
          </p:cNvPr>
          <p:cNvSpPr>
            <a:spLocks noGrp="1"/>
          </p:cNvSpPr>
          <p:nvPr>
            <p:ph type="body" sz="half" idx="2"/>
          </p:nvPr>
        </p:nvSpPr>
        <p:spPr>
          <a:xfrm>
            <a:off x="630238" y="2057400"/>
            <a:ext cx="2949575" cy="353833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1">
            <a:extLst>
              <a:ext uri="{FF2B5EF4-FFF2-40B4-BE49-F238E27FC236}">
                <a16:creationId xmlns:a16="http://schemas.microsoft.com/office/drawing/2014/main" id="{ABEDB398-4403-4E46-9006-B556DE0500CA}"/>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a:p>
        </p:txBody>
      </p:sp>
    </p:spTree>
    <p:extLst>
      <p:ext uri="{BB962C8B-B14F-4D97-AF65-F5344CB8AC3E}">
        <p14:creationId xmlns:p14="http://schemas.microsoft.com/office/powerpoint/2010/main" val="1441621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DDD-6345-B447-9919-E47FD356CEC3}"/>
              </a:ext>
            </a:extLst>
          </p:cNvPr>
          <p:cNvSpPr>
            <a:spLocks noGrp="1"/>
          </p:cNvSpPr>
          <p:nvPr>
            <p:ph type="title"/>
          </p:nvPr>
        </p:nvSpPr>
        <p:spPr>
          <a:xfrm>
            <a:off x="630238" y="457200"/>
            <a:ext cx="2949575" cy="1600200"/>
          </a:xfrm>
          <a:prstGeom prst="rect">
            <a:avLst/>
          </a:prstGeom>
        </p:spPr>
        <p:txBody>
          <a:bodyPr anchor="b"/>
          <a:lstStyle>
            <a:lvl1pPr>
              <a:defRPr sz="3200" b="1">
                <a:solidFill>
                  <a:schemeClr val="accent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C2B288F0-04DB-0643-9E3D-B1C8A23096B5}"/>
              </a:ext>
            </a:extLst>
          </p:cNvPr>
          <p:cNvSpPr>
            <a:spLocks noGrp="1"/>
          </p:cNvSpPr>
          <p:nvPr>
            <p:ph type="pic" idx="1"/>
          </p:nvPr>
        </p:nvSpPr>
        <p:spPr>
          <a:xfrm>
            <a:off x="3887788" y="987425"/>
            <a:ext cx="4629150" cy="46182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F47BEF-CB33-C74B-8C93-AD57C1ABA7F0}"/>
              </a:ext>
            </a:extLst>
          </p:cNvPr>
          <p:cNvSpPr>
            <a:spLocks noGrp="1"/>
          </p:cNvSpPr>
          <p:nvPr>
            <p:ph type="body" sz="half" idx="2"/>
          </p:nvPr>
        </p:nvSpPr>
        <p:spPr>
          <a:xfrm>
            <a:off x="630238" y="2057400"/>
            <a:ext cx="2949575" cy="354827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1">
            <a:extLst>
              <a:ext uri="{FF2B5EF4-FFF2-40B4-BE49-F238E27FC236}">
                <a16:creationId xmlns:a16="http://schemas.microsoft.com/office/drawing/2014/main" id="{6B0AF051-C74C-1F47-91EE-B7B74612CC2E}"/>
              </a:ext>
            </a:extLst>
          </p:cNvPr>
          <p:cNvSpPr txBox="1">
            <a:spLocks/>
          </p:cNvSpPr>
          <p:nvPr userDrawn="1"/>
        </p:nvSpPr>
        <p:spPr>
          <a:xfrm>
            <a:off x="224624" y="5944844"/>
            <a:ext cx="382693"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a:p>
        </p:txBody>
      </p:sp>
    </p:spTree>
    <p:extLst>
      <p:ext uri="{BB962C8B-B14F-4D97-AF65-F5344CB8AC3E}">
        <p14:creationId xmlns:p14="http://schemas.microsoft.com/office/powerpoint/2010/main" val="406609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76D436-5EC7-4C4E-A6F2-DB29CD94B0B0}" type="datetime1">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6B2E4-F1FF-442F-B1C5-501200C031D5}" type="slidenum">
              <a:rPr lang="en-US" smtClean="0"/>
              <a:t>‹#›</a:t>
            </a:fld>
            <a:endParaRPr lang="en-US"/>
          </a:p>
        </p:txBody>
      </p:sp>
    </p:spTree>
    <p:extLst>
      <p:ext uri="{BB962C8B-B14F-4D97-AF65-F5344CB8AC3E}">
        <p14:creationId xmlns:p14="http://schemas.microsoft.com/office/powerpoint/2010/main" val="2645483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hasCustomPrompt="1"/>
          </p:nvPr>
        </p:nvSpPr>
        <p:spPr>
          <a:xfrm>
            <a:off x="1143000" y="2256186"/>
            <a:ext cx="6858000" cy="1591710"/>
          </a:xfrm>
          <a:prstGeom prst="rect">
            <a:avLst/>
          </a:prstGeom>
        </p:spPr>
        <p:txBody>
          <a:bodyPr anchor="b"/>
          <a:lstStyle>
            <a:lvl1pPr algn="ctr">
              <a:defRPr sz="3600" b="1">
                <a:solidFill>
                  <a:schemeClr val="accent2"/>
                </a:solidFill>
              </a:defRPr>
            </a:lvl1pPr>
          </a:lstStyle>
          <a:p>
            <a:r>
              <a:rPr lang="en-US"/>
              <a:t>Click to edit section title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143000" y="3939972"/>
            <a:ext cx="6858000" cy="1367528"/>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SECTION SUBTITLE</a:t>
            </a:r>
          </a:p>
        </p:txBody>
      </p:sp>
    </p:spTree>
    <p:extLst>
      <p:ext uri="{BB962C8B-B14F-4D97-AF65-F5344CB8AC3E}">
        <p14:creationId xmlns:p14="http://schemas.microsoft.com/office/powerpoint/2010/main" val="1064235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50BFC3-62CD-4EAF-A7F5-514FDAC575AC}" type="datetime1">
              <a:rPr lang="en-US" smtClean="0"/>
              <a:t>6/8/2023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6B2E4-F1FF-442F-B1C5-501200C031D5}" type="slidenum">
              <a:rPr lang="en-US" smtClean="0"/>
              <a:t>‹#›</a:t>
            </a:fld>
            <a:endParaRPr lang="en-US"/>
          </a:p>
        </p:txBody>
      </p:sp>
    </p:spTree>
    <p:extLst>
      <p:ext uri="{BB962C8B-B14F-4D97-AF65-F5344CB8AC3E}">
        <p14:creationId xmlns:p14="http://schemas.microsoft.com/office/powerpoint/2010/main" val="243452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3AD25E-EAE0-4A9C-9CE0-F553D256B589}" type="datetime1">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6B2E4-F1FF-442F-B1C5-501200C031D5}" type="slidenum">
              <a:rPr lang="en-US" smtClean="0"/>
              <a:t>‹#›</a:t>
            </a:fld>
            <a:endParaRPr lang="en-US"/>
          </a:p>
        </p:txBody>
      </p:sp>
    </p:spTree>
    <p:extLst>
      <p:ext uri="{BB962C8B-B14F-4D97-AF65-F5344CB8AC3E}">
        <p14:creationId xmlns:p14="http://schemas.microsoft.com/office/powerpoint/2010/main" val="1881388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A6159D-FA81-4180-A7ED-89AF184EAAC1}" type="datetime1">
              <a:rPr lang="en-US" smtClean="0"/>
              <a:t>6/8/2023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F6B2E4-F1FF-442F-B1C5-501200C031D5}" type="slidenum">
              <a:rPr lang="en-US" smtClean="0"/>
              <a:t>‹#›</a:t>
            </a:fld>
            <a:endParaRPr lang="en-US"/>
          </a:p>
        </p:txBody>
      </p:sp>
    </p:spTree>
    <p:extLst>
      <p:ext uri="{BB962C8B-B14F-4D97-AF65-F5344CB8AC3E}">
        <p14:creationId xmlns:p14="http://schemas.microsoft.com/office/powerpoint/2010/main" val="1945497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82E55-7E86-45BF-8155-82F4318A7BFF}" type="datetime1">
              <a:rPr lang="en-US" smtClean="0"/>
              <a:t>6/8/2023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F6B2E4-F1FF-442F-B1C5-501200C031D5}" type="slidenum">
              <a:rPr lang="en-US" smtClean="0"/>
              <a:t>‹#›</a:t>
            </a:fld>
            <a:endParaRPr lang="en-US"/>
          </a:p>
        </p:txBody>
      </p:sp>
    </p:spTree>
    <p:extLst>
      <p:ext uri="{BB962C8B-B14F-4D97-AF65-F5344CB8AC3E}">
        <p14:creationId xmlns:p14="http://schemas.microsoft.com/office/powerpoint/2010/main" val="114753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4C23CA-BADE-4C4E-B2F0-596D32DFBC5C}" type="datetime1">
              <a:rPr lang="en-US" smtClean="0"/>
              <a:t>6/8/2023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F6B2E4-F1FF-442F-B1C5-501200C031D5}" type="slidenum">
              <a:rPr lang="en-US" smtClean="0"/>
              <a:t>‹#›</a:t>
            </a:fld>
            <a:endParaRPr lang="en-US"/>
          </a:p>
        </p:txBody>
      </p:sp>
    </p:spTree>
    <p:extLst>
      <p:ext uri="{BB962C8B-B14F-4D97-AF65-F5344CB8AC3E}">
        <p14:creationId xmlns:p14="http://schemas.microsoft.com/office/powerpoint/2010/main" val="67906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DA0A98-FEBD-424B-A12D-09C8947DBCC3}" type="datetime1">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6B2E4-F1FF-442F-B1C5-501200C031D5}" type="slidenum">
              <a:rPr lang="en-US" smtClean="0"/>
              <a:t>‹#›</a:t>
            </a:fld>
            <a:endParaRPr lang="en-US"/>
          </a:p>
        </p:txBody>
      </p:sp>
    </p:spTree>
    <p:extLst>
      <p:ext uri="{BB962C8B-B14F-4D97-AF65-F5344CB8AC3E}">
        <p14:creationId xmlns:p14="http://schemas.microsoft.com/office/powerpoint/2010/main" val="345772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19D779-6291-4B66-927A-F34B38A380FA}" type="datetime1">
              <a:rPr lang="en-US" smtClean="0"/>
              <a:t>6/8/2023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6B2E4-F1FF-442F-B1C5-501200C031D5}" type="slidenum">
              <a:rPr lang="en-US" smtClean="0"/>
              <a:t>‹#›</a:t>
            </a:fld>
            <a:endParaRPr lang="en-US"/>
          </a:p>
        </p:txBody>
      </p:sp>
    </p:spTree>
    <p:extLst>
      <p:ext uri="{BB962C8B-B14F-4D97-AF65-F5344CB8AC3E}">
        <p14:creationId xmlns:p14="http://schemas.microsoft.com/office/powerpoint/2010/main" val="64588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4.png"/><Relationship Id="rId4" Type="http://schemas.openxmlformats.org/officeDocument/2006/relationships/slideLayout" Target="../slideLayouts/slideLayout16.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20.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9CD0B-57C2-456E-967F-7D90E79464A5}" type="datetime1">
              <a:rPr lang="en-US" smtClean="0"/>
              <a:t>6/8/2023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05200" y="653097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7F6B2E4-F1FF-442F-B1C5-501200C031D5}" type="slidenum">
              <a:rPr lang="en-US" smtClean="0"/>
              <a:pPr/>
              <a:t>‹#›</a:t>
            </a:fld>
            <a:endParaRPr lang="en-US"/>
          </a:p>
        </p:txBody>
      </p:sp>
      <p:sp>
        <p:nvSpPr>
          <p:cNvPr id="7" name="Rectangle 6"/>
          <p:cNvSpPr/>
          <p:nvPr userDrawn="1"/>
        </p:nvSpPr>
        <p:spPr>
          <a:xfrm>
            <a:off x="0" y="0"/>
            <a:ext cx="9144000" cy="301625"/>
          </a:xfrm>
          <a:prstGeom prst="rect">
            <a:avLst/>
          </a:prstGeom>
          <a:solidFill>
            <a:srgbClr val="7AB8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userDrawn="1"/>
        </p:nvSpPr>
        <p:spPr>
          <a:xfrm>
            <a:off x="0" y="6556375"/>
            <a:ext cx="9143999" cy="301625"/>
          </a:xfrm>
          <a:prstGeom prst="rect">
            <a:avLst/>
          </a:prstGeom>
          <a:solidFill>
            <a:srgbClr val="003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1400">
                <a:solidFill>
                  <a:prstClr val="white"/>
                </a:solidFill>
              </a:rPr>
              <a:t>Jackson Health Network</a:t>
            </a:r>
          </a:p>
        </p:txBody>
      </p:sp>
    </p:spTree>
    <p:extLst>
      <p:ext uri="{BB962C8B-B14F-4D97-AF65-F5344CB8AC3E}">
        <p14:creationId xmlns:p14="http://schemas.microsoft.com/office/powerpoint/2010/main" val="81096136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01194B-2399-6A44-AD49-BFF4558FFCCE}"/>
              </a:ext>
            </a:extLst>
          </p:cNvPr>
          <p:cNvPicPr>
            <a:picLocks noChangeAspect="1"/>
          </p:cNvPicPr>
          <p:nvPr userDrawn="1"/>
        </p:nvPicPr>
        <p:blipFill>
          <a:blip r:embed="rId3"/>
          <a:stretch>
            <a:fillRect/>
          </a:stretch>
        </p:blipFill>
        <p:spPr>
          <a:xfrm>
            <a:off x="6093561" y="423574"/>
            <a:ext cx="2395181" cy="2395181"/>
          </a:xfrm>
          <a:prstGeom prst="rect">
            <a:avLst/>
          </a:prstGeom>
          <a:effectLst>
            <a:reflection blurRad="6350" stA="25000" endPos="44000" dir="5400000" sy="-100000" algn="bl" rotWithShape="0"/>
          </a:effectLst>
        </p:spPr>
      </p:pic>
      <p:pic>
        <p:nvPicPr>
          <p:cNvPr id="12" name="Picture 11">
            <a:extLst>
              <a:ext uri="{FF2B5EF4-FFF2-40B4-BE49-F238E27FC236}">
                <a16:creationId xmlns:a16="http://schemas.microsoft.com/office/drawing/2014/main" id="{BF0C6E72-0F53-AE48-9DCA-A349F15365AF}"/>
              </a:ext>
            </a:extLst>
          </p:cNvPr>
          <p:cNvPicPr>
            <a:picLocks noChangeAspect="1"/>
          </p:cNvPicPr>
          <p:nvPr userDrawn="1"/>
        </p:nvPicPr>
        <p:blipFill>
          <a:blip r:embed="rId4"/>
          <a:stretch>
            <a:fillRect/>
          </a:stretch>
        </p:blipFill>
        <p:spPr>
          <a:xfrm>
            <a:off x="648394" y="991027"/>
            <a:ext cx="3740727" cy="1226958"/>
          </a:xfrm>
          <a:prstGeom prst="rect">
            <a:avLst/>
          </a:prstGeom>
        </p:spPr>
      </p:pic>
      <p:sp>
        <p:nvSpPr>
          <p:cNvPr id="4" name="Slide Number Placeholder 5">
            <a:extLst>
              <a:ext uri="{FF2B5EF4-FFF2-40B4-BE49-F238E27FC236}">
                <a16:creationId xmlns:a16="http://schemas.microsoft.com/office/drawing/2014/main" id="{F2FC1F86-9AFC-E14E-9B03-5DBFC68E440C}"/>
              </a:ext>
            </a:extLst>
          </p:cNvPr>
          <p:cNvSpPr txBox="1">
            <a:spLocks/>
          </p:cNvSpPr>
          <p:nvPr userDrawn="1"/>
        </p:nvSpPr>
        <p:spPr>
          <a:xfrm>
            <a:off x="4526280" y="6470374"/>
            <a:ext cx="4385640"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a:solidFill>
                  <a:schemeClr val="tx1">
                    <a:alpha val="45000"/>
                  </a:schemeClr>
                </a:solidFill>
              </a:rPr>
              <a:t>©2019 Michigan Institute for Care Management &amp; Transformation. All rights reserved.</a:t>
            </a:r>
          </a:p>
        </p:txBody>
      </p:sp>
    </p:spTree>
    <p:extLst>
      <p:ext uri="{BB962C8B-B14F-4D97-AF65-F5344CB8AC3E}">
        <p14:creationId xmlns:p14="http://schemas.microsoft.com/office/powerpoint/2010/main" val="3283954208"/>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3F8C9-C7B4-5D4D-9697-DE5E6784FDCD}"/>
              </a:ext>
            </a:extLst>
          </p:cNvPr>
          <p:cNvSpPr/>
          <p:nvPr userDrawn="1"/>
        </p:nvSpPr>
        <p:spPr>
          <a:xfrm>
            <a:off x="0" y="6356350"/>
            <a:ext cx="9144000" cy="50165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E7423AC-EF53-5547-99CD-C901CA141236}"/>
              </a:ext>
            </a:extLst>
          </p:cNvPr>
          <p:cNvPicPr>
            <a:picLocks noChangeAspect="1"/>
          </p:cNvPicPr>
          <p:nvPr userDrawn="1"/>
        </p:nvPicPr>
        <p:blipFill>
          <a:blip r:embed="rId9"/>
          <a:stretch>
            <a:fillRect/>
          </a:stretch>
        </p:blipFill>
        <p:spPr>
          <a:xfrm>
            <a:off x="7398507" y="5763325"/>
            <a:ext cx="1533291" cy="414946"/>
          </a:xfrm>
          <a:prstGeom prst="rect">
            <a:avLst/>
          </a:prstGeom>
        </p:spPr>
      </p:pic>
      <p:sp>
        <p:nvSpPr>
          <p:cNvPr id="12" name="Slide Number Placeholder 5">
            <a:extLst>
              <a:ext uri="{FF2B5EF4-FFF2-40B4-BE49-F238E27FC236}">
                <a16:creationId xmlns:a16="http://schemas.microsoft.com/office/drawing/2014/main" id="{48B75511-5D49-A04E-AAC0-107EF47500B6}"/>
              </a:ext>
            </a:extLst>
          </p:cNvPr>
          <p:cNvSpPr txBox="1">
            <a:spLocks/>
          </p:cNvSpPr>
          <p:nvPr userDrawn="1"/>
        </p:nvSpPr>
        <p:spPr>
          <a:xfrm>
            <a:off x="4526280" y="6470374"/>
            <a:ext cx="4405518"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a:solidFill>
                  <a:schemeClr val="bg1">
                    <a:alpha val="35000"/>
                  </a:schemeClr>
                </a:solidFill>
              </a:rPr>
              <a:t>©2019 Michigan Institute for Care Management &amp; Transformation. All rights reserved.</a:t>
            </a:r>
          </a:p>
        </p:txBody>
      </p:sp>
      <p:pic>
        <p:nvPicPr>
          <p:cNvPr id="13" name="Picture 12">
            <a:extLst>
              <a:ext uri="{FF2B5EF4-FFF2-40B4-BE49-F238E27FC236}">
                <a16:creationId xmlns:a16="http://schemas.microsoft.com/office/drawing/2014/main" id="{65F94D5C-A319-2A47-924A-2A7B2A43DC8A}"/>
              </a:ext>
            </a:extLst>
          </p:cNvPr>
          <p:cNvPicPr>
            <a:picLocks noChangeAspect="1"/>
          </p:cNvPicPr>
          <p:nvPr userDrawn="1"/>
        </p:nvPicPr>
        <p:blipFill>
          <a:blip r:embed="rId10">
            <a:alphaModFix amt="25000"/>
          </a:blip>
          <a:stretch>
            <a:fillRect/>
          </a:stretch>
        </p:blipFill>
        <p:spPr>
          <a:xfrm>
            <a:off x="224624" y="6406046"/>
            <a:ext cx="382693" cy="381174"/>
          </a:xfrm>
          <a:prstGeom prst="rect">
            <a:avLst/>
          </a:prstGeom>
        </p:spPr>
      </p:pic>
      <p:sp>
        <p:nvSpPr>
          <p:cNvPr id="2" name="Slide Number Placeholder 1">
            <a:extLst>
              <a:ext uri="{FF2B5EF4-FFF2-40B4-BE49-F238E27FC236}">
                <a16:creationId xmlns:a16="http://schemas.microsoft.com/office/drawing/2014/main" id="{BAD79873-AA22-724D-A9BC-AB3452298B93}"/>
              </a:ext>
            </a:extLst>
          </p:cNvPr>
          <p:cNvSpPr>
            <a:spLocks noGrp="1"/>
          </p:cNvSpPr>
          <p:nvPr>
            <p:ph type="sldNum" sz="quarter" idx="4"/>
          </p:nvPr>
        </p:nvSpPr>
        <p:spPr>
          <a:xfrm>
            <a:off x="224624" y="5944844"/>
            <a:ext cx="382693" cy="365125"/>
          </a:xfrm>
          <a:prstGeom prst="rect">
            <a:avLst/>
          </a:prstGeom>
        </p:spPr>
        <p:txBody>
          <a:bodyPr vert="horz" lIns="0" tIns="45720" rIns="0" bIns="45720" rtlCol="0" anchor="ctr"/>
          <a:lstStyle>
            <a:lvl1pPr algn="ctr">
              <a:defRPr sz="1000" b="0">
                <a:solidFill>
                  <a:schemeClr val="tx1">
                    <a:tint val="75000"/>
                  </a:schemeClr>
                </a:solidFill>
              </a:defRPr>
            </a:lvl1pPr>
          </a:lstStyle>
          <a:p>
            <a:fld id="{CDEE2E87-D6C2-FE49-99B2-4600C721DDD0}" type="slidenum">
              <a:rPr lang="en-US" smtClean="0"/>
              <a:pPr/>
              <a:t>‹#›</a:t>
            </a:fld>
            <a:endParaRPr lang="en-US"/>
          </a:p>
        </p:txBody>
      </p:sp>
    </p:spTree>
    <p:extLst>
      <p:ext uri="{BB962C8B-B14F-4D97-AF65-F5344CB8AC3E}">
        <p14:creationId xmlns:p14="http://schemas.microsoft.com/office/powerpoint/2010/main" val="352735917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43859C-E568-0947-A6D4-3AA1660A4DB2}"/>
              </a:ext>
            </a:extLst>
          </p:cNvPr>
          <p:cNvPicPr>
            <a:picLocks noChangeAspect="1"/>
          </p:cNvPicPr>
          <p:nvPr userDrawn="1"/>
        </p:nvPicPr>
        <p:blipFill>
          <a:blip r:embed="rId3"/>
          <a:stretch>
            <a:fillRect/>
          </a:stretch>
        </p:blipFill>
        <p:spPr>
          <a:xfrm>
            <a:off x="2442541" y="805262"/>
            <a:ext cx="4258918" cy="1162685"/>
          </a:xfrm>
          <a:prstGeom prst="rect">
            <a:avLst/>
          </a:prstGeom>
        </p:spPr>
      </p:pic>
      <p:sp>
        <p:nvSpPr>
          <p:cNvPr id="5" name="Rectangle 4">
            <a:extLst>
              <a:ext uri="{FF2B5EF4-FFF2-40B4-BE49-F238E27FC236}">
                <a16:creationId xmlns:a16="http://schemas.microsoft.com/office/drawing/2014/main" id="{5263F8C9-C7B4-5D4D-9697-DE5E6784FDCD}"/>
              </a:ext>
            </a:extLst>
          </p:cNvPr>
          <p:cNvSpPr/>
          <p:nvPr userDrawn="1"/>
        </p:nvSpPr>
        <p:spPr>
          <a:xfrm>
            <a:off x="0" y="1938130"/>
            <a:ext cx="9144000" cy="491987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BFF266FB-12C1-0B44-8F7D-47702432394A}"/>
              </a:ext>
            </a:extLst>
          </p:cNvPr>
          <p:cNvSpPr txBox="1">
            <a:spLocks/>
          </p:cNvSpPr>
          <p:nvPr userDrawn="1"/>
        </p:nvSpPr>
        <p:spPr>
          <a:xfrm>
            <a:off x="4526280" y="6470374"/>
            <a:ext cx="4405518"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a:solidFill>
                  <a:schemeClr val="bg1">
                    <a:alpha val="35000"/>
                  </a:schemeClr>
                </a:solidFill>
              </a:rPr>
              <a:t>©2019 Michigan Institute for Care Management &amp; Transformation. All rights reserved.</a:t>
            </a:r>
          </a:p>
        </p:txBody>
      </p:sp>
      <p:pic>
        <p:nvPicPr>
          <p:cNvPr id="11" name="Picture 10">
            <a:extLst>
              <a:ext uri="{FF2B5EF4-FFF2-40B4-BE49-F238E27FC236}">
                <a16:creationId xmlns:a16="http://schemas.microsoft.com/office/drawing/2014/main" id="{8B37B301-4C24-0343-B8C8-4FE4B5860FB5}"/>
              </a:ext>
            </a:extLst>
          </p:cNvPr>
          <p:cNvPicPr>
            <a:picLocks noChangeAspect="1"/>
          </p:cNvPicPr>
          <p:nvPr userDrawn="1"/>
        </p:nvPicPr>
        <p:blipFill>
          <a:blip r:embed="rId4">
            <a:alphaModFix amt="25000"/>
          </a:blip>
          <a:stretch>
            <a:fillRect/>
          </a:stretch>
        </p:blipFill>
        <p:spPr>
          <a:xfrm>
            <a:off x="224624" y="6406046"/>
            <a:ext cx="382693" cy="381174"/>
          </a:xfrm>
          <a:prstGeom prst="rect">
            <a:avLst/>
          </a:prstGeom>
        </p:spPr>
      </p:pic>
    </p:spTree>
    <p:extLst>
      <p:ext uri="{BB962C8B-B14F-4D97-AF65-F5344CB8AC3E}">
        <p14:creationId xmlns:p14="http://schemas.microsoft.com/office/powerpoint/2010/main" val="143077947"/>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pxhere.com/en/photo/675843" TargetMode="External"/><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hyperlink" Target="https://www.eatright.org/find-a-nutrition-expert?type=telehealth" TargetMode="Externa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8" Type="http://schemas.openxmlformats.org/officeDocument/2006/relationships/hyperlink" Target="https://nkfm.org/program-article/path/#:~:text=The%20PATH%20program%20helps%20people,%2C%20fatigue%2C%20and%20difficult%20emotions." TargetMode="External"/><Relationship Id="rId3" Type="http://schemas.openxmlformats.org/officeDocument/2006/relationships/hyperlink" Target="https://www.nhlbi.nih.gov/education/dash-eating-plan" TargetMode="External"/><Relationship Id="rId7" Type="http://schemas.openxmlformats.org/officeDocument/2006/relationships/hyperlink" Target="https://cookingmatters.org/" TargetMode="External"/><Relationship Id="rId2" Type="http://schemas.openxmlformats.org/officeDocument/2006/relationships/hyperlink" Target="https://www.kidney.org/nutrition" TargetMode="External"/><Relationship Id="rId1" Type="http://schemas.openxmlformats.org/officeDocument/2006/relationships/slideLayout" Target="../slideLayouts/slideLayout14.xml"/><Relationship Id="rId6" Type="http://schemas.openxmlformats.org/officeDocument/2006/relationships/hyperlink" Target="https://medlineplus.gov/ency/patientinstructions/000784.htm" TargetMode="External"/><Relationship Id="rId5" Type="http://schemas.openxmlformats.org/officeDocument/2006/relationships/hyperlink" Target="https://www.hsph.harvard.edu/nutritionsource/healthy-weight/diet-reviews/dash-diet/" TargetMode="External"/><Relationship Id="rId4" Type="http://schemas.openxmlformats.org/officeDocument/2006/relationships/hyperlink" Target="https://dashdiet.org/" TargetMode="External"/><Relationship Id="rId9" Type="http://schemas.openxmlformats.org/officeDocument/2006/relationships/hyperlink" Target="https://readysetprevent.org/#prevent%2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micmt-cares.org/"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www.themindfulword.org/2015/gluten-free-goodness-three-tasty-recipes-call-alternative-grains/" TargetMode="Externa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hyperlink" Target="https://creativecommons.org/licenses/by-sa/3.0/" TargetMode="External"/><Relationship Id="rId5" Type="http://schemas.openxmlformats.org/officeDocument/2006/relationships/hyperlink" Target="https://a-single-serving.com/tag/cooking-dried-beans/"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119236997@N03/19493598354/" TargetMode="External"/><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C1AB0-B8E2-6B4F-BD96-84661D8CEC1B}"/>
              </a:ext>
            </a:extLst>
          </p:cNvPr>
          <p:cNvSpPr txBox="1">
            <a:spLocks/>
          </p:cNvSpPr>
          <p:nvPr/>
        </p:nvSpPr>
        <p:spPr>
          <a:xfrm>
            <a:off x="536172" y="3578911"/>
            <a:ext cx="4867101" cy="3129459"/>
          </a:xfrm>
          <a:prstGeom prst="rect">
            <a:avLst/>
          </a:prstGeom>
        </p:spPr>
        <p:txBody>
          <a:bodyPr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a:ln>
                <a:noFill/>
              </a:ln>
              <a:solidFill>
                <a:srgbClr val="A6A4A3">
                  <a:lumMod val="75000"/>
                </a:srgbClr>
              </a:solidFill>
              <a:effectLst/>
              <a:uLnTx/>
              <a:uFillTx/>
              <a:latin typeface="Gill Sans MT" panose="020B0502020104020203" pitchFamily="34" charset="77"/>
              <a:ea typeface="+mj-ea"/>
              <a:cs typeface="+mj-cs"/>
            </a:endParaRPr>
          </a:p>
        </p:txBody>
      </p:sp>
      <p:sp>
        <p:nvSpPr>
          <p:cNvPr id="4" name="Text Placeholder 3">
            <a:extLst>
              <a:ext uri="{FF2B5EF4-FFF2-40B4-BE49-F238E27FC236}">
                <a16:creationId xmlns:a16="http://schemas.microsoft.com/office/drawing/2014/main" id="{E062A29F-EEB0-EE47-B847-519210623E63}"/>
              </a:ext>
            </a:extLst>
          </p:cNvPr>
          <p:cNvSpPr>
            <a:spLocks noGrp="1"/>
          </p:cNvSpPr>
          <p:nvPr>
            <p:ph type="body" sz="quarter" idx="10"/>
          </p:nvPr>
        </p:nvSpPr>
        <p:spPr>
          <a:xfrm>
            <a:off x="536172" y="6280338"/>
            <a:ext cx="5414704" cy="421103"/>
          </a:xfrm>
        </p:spPr>
        <p:txBody>
          <a:bodyPr/>
          <a:lstStyle/>
          <a:p>
            <a:r>
              <a:rPr lang="en-US"/>
              <a:t>June 2023 </a:t>
            </a:r>
          </a:p>
        </p:txBody>
      </p:sp>
      <p:sp>
        <p:nvSpPr>
          <p:cNvPr id="5" name="TextBox 4">
            <a:extLst>
              <a:ext uri="{FF2B5EF4-FFF2-40B4-BE49-F238E27FC236}">
                <a16:creationId xmlns:a16="http://schemas.microsoft.com/office/drawing/2014/main" id="{0D794CAF-6564-0636-D3C4-9944065C69A1}"/>
              </a:ext>
            </a:extLst>
          </p:cNvPr>
          <p:cNvSpPr txBox="1"/>
          <p:nvPr/>
        </p:nvSpPr>
        <p:spPr>
          <a:xfrm>
            <a:off x="536172" y="4174144"/>
            <a:ext cx="8071656" cy="1938992"/>
          </a:xfrm>
          <a:prstGeom prst="rect">
            <a:avLst/>
          </a:prstGeom>
          <a:noFill/>
        </p:spPr>
        <p:txBody>
          <a:bodyPr wrap="square" lIns="91440" tIns="45720" rIns="91440" bIns="45720" rtlCol="0" anchor="t">
            <a:spAutoFit/>
          </a:bodyPr>
          <a:lstStyle/>
          <a:p>
            <a:pPr algn="ctr"/>
            <a:r>
              <a:rPr lang="en-US" sz="4000" b="1" dirty="0">
                <a:solidFill>
                  <a:schemeClr val="bg1">
                    <a:lumMod val="10000"/>
                  </a:schemeClr>
                </a:solidFill>
                <a:effectLst>
                  <a:outerShdw blurRad="38100" dist="38100" dir="2700000" algn="tl">
                    <a:srgbClr val="000000">
                      <a:alpha val="43137"/>
                    </a:srgbClr>
                  </a:outerShdw>
                </a:effectLst>
              </a:rPr>
              <a:t>A Care Manager’s Guide to Understanding Nutrition and Stage 4 and Stage 5 Chronic Kidney Disease</a:t>
            </a:r>
          </a:p>
        </p:txBody>
      </p:sp>
    </p:spTree>
    <p:extLst>
      <p:ext uri="{BB962C8B-B14F-4D97-AF65-F5344CB8AC3E}">
        <p14:creationId xmlns:p14="http://schemas.microsoft.com/office/powerpoint/2010/main" val="1007386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E3E24-4540-D343-FCAA-BC41F2971854}"/>
              </a:ext>
            </a:extLst>
          </p:cNvPr>
          <p:cNvSpPr>
            <a:spLocks noGrp="1"/>
          </p:cNvSpPr>
          <p:nvPr>
            <p:ph type="title"/>
          </p:nvPr>
        </p:nvSpPr>
        <p:spPr/>
        <p:txBody>
          <a:bodyPr lIns="91440" tIns="45720" rIns="91440" bIns="45720" anchor="t"/>
          <a:lstStyle/>
          <a:p>
            <a:r>
              <a:rPr lang="en-US" dirty="0">
                <a:latin typeface="Calibri Light" panose="020F0302020204030204" pitchFamily="34" charset="0"/>
                <a:cs typeface="Calibri Light" panose="020F0302020204030204" pitchFamily="34" charset="0"/>
              </a:rPr>
              <a:t>KDIGO 2020 Clinical Practice Guidelines Nutrition Recommendations for CKD Patients with Diabetes</a:t>
            </a:r>
          </a:p>
        </p:txBody>
      </p:sp>
      <p:sp>
        <p:nvSpPr>
          <p:cNvPr id="3" name="Content Placeholder 2">
            <a:extLst>
              <a:ext uri="{FF2B5EF4-FFF2-40B4-BE49-F238E27FC236}">
                <a16:creationId xmlns:a16="http://schemas.microsoft.com/office/drawing/2014/main" id="{C5CFD824-09AC-937A-AEBC-AE50DD036589}"/>
              </a:ext>
            </a:extLst>
          </p:cNvPr>
          <p:cNvSpPr>
            <a:spLocks noGrp="1"/>
          </p:cNvSpPr>
          <p:nvPr>
            <p:ph idx="1"/>
          </p:nvPr>
        </p:nvSpPr>
        <p:spPr>
          <a:xfrm>
            <a:off x="617713" y="2147074"/>
            <a:ext cx="7897637" cy="4249371"/>
          </a:xfrm>
        </p:spPr>
        <p:txBody>
          <a:bodyPr lIns="91440" tIns="45720" rIns="91440" bIns="45720" anchor="t"/>
          <a:lstStyle/>
          <a:p>
            <a:r>
              <a:rPr lang="en-US" sz="2000" b="1" dirty="0">
                <a:solidFill>
                  <a:srgbClr val="000000"/>
                </a:solidFill>
                <a:latin typeface="Segoe UI"/>
                <a:cs typeface="Segoe UI"/>
              </a:rPr>
              <a:t>Nutrition Intake</a:t>
            </a:r>
            <a:endParaRPr lang="en-US" b="1" dirty="0">
              <a:cs typeface="Calibri" panose="020F0502020204030204"/>
            </a:endParaRPr>
          </a:p>
          <a:p>
            <a:pPr lvl="1"/>
            <a:r>
              <a:rPr lang="en-US" sz="1600" dirty="0">
                <a:solidFill>
                  <a:srgbClr val="000000"/>
                </a:solidFill>
                <a:latin typeface="Segoe UI"/>
                <a:cs typeface="Segoe UI"/>
              </a:rPr>
              <a:t>Encourage a balanced, healthy diet that is high in vegetables, fruits, whole grains fiber, legumes, plant-based proteins, unsaturated fats, and nuts </a:t>
            </a:r>
            <a:endParaRPr lang="en-US" sz="1600" dirty="0"/>
          </a:p>
          <a:p>
            <a:pPr lvl="1"/>
            <a:r>
              <a:rPr lang="en-US" sz="1600" dirty="0">
                <a:solidFill>
                  <a:srgbClr val="000000"/>
                </a:solidFill>
                <a:latin typeface="Segoe UI"/>
                <a:cs typeface="Segoe UI"/>
              </a:rPr>
              <a:t>Limit processed meats, refined carbohydrates, and sweetened beverages</a:t>
            </a:r>
            <a:endParaRPr lang="en-US" sz="1600" dirty="0"/>
          </a:p>
          <a:p>
            <a:pPr lvl="1"/>
            <a:r>
              <a:rPr lang="en-US" sz="1600" dirty="0">
                <a:solidFill>
                  <a:srgbClr val="000000"/>
                </a:solidFill>
                <a:latin typeface="Segoe UI"/>
                <a:cs typeface="Segoe UI"/>
              </a:rPr>
              <a:t>Limit sodium to less than 2000 mg daily</a:t>
            </a:r>
            <a:endParaRPr lang="en-US" sz="1600" dirty="0"/>
          </a:p>
          <a:p>
            <a:pPr lvl="1"/>
            <a:r>
              <a:rPr lang="en-US" sz="1600" dirty="0">
                <a:solidFill>
                  <a:srgbClr val="000000"/>
                </a:solidFill>
                <a:latin typeface="Segoe UI"/>
                <a:cs typeface="Segoe UI"/>
              </a:rPr>
              <a:t>Recommend protein to .8 g/kg IBW</a:t>
            </a:r>
            <a:endParaRPr lang="en-US" sz="1600" dirty="0"/>
          </a:p>
          <a:p>
            <a:r>
              <a:rPr lang="en-US" sz="2000" b="1" dirty="0">
                <a:solidFill>
                  <a:srgbClr val="000000"/>
                </a:solidFill>
                <a:latin typeface="Segoe UI"/>
                <a:cs typeface="Segoe UI"/>
              </a:rPr>
              <a:t>Glycemic Monitoring</a:t>
            </a:r>
            <a:endParaRPr lang="en-US" b="1" dirty="0"/>
          </a:p>
          <a:p>
            <a:pPr lvl="1"/>
            <a:r>
              <a:rPr lang="en-US" sz="1600" dirty="0">
                <a:solidFill>
                  <a:srgbClr val="000000"/>
                </a:solidFill>
                <a:latin typeface="Segoe UI"/>
                <a:cs typeface="Segoe UI"/>
              </a:rPr>
              <a:t>Recommended monitoring (CGM may be useful)</a:t>
            </a:r>
            <a:endParaRPr lang="en-US" sz="1600" dirty="0"/>
          </a:p>
          <a:p>
            <a:pPr lvl="1"/>
            <a:r>
              <a:rPr lang="en-US" sz="1600" dirty="0">
                <a:solidFill>
                  <a:srgbClr val="000000"/>
                </a:solidFill>
                <a:latin typeface="Segoe UI"/>
                <a:cs typeface="Segoe UI"/>
              </a:rPr>
              <a:t>Reliability of A1C decreases with declining kidney function</a:t>
            </a:r>
            <a:endParaRPr lang="en-US" sz="1600" dirty="0"/>
          </a:p>
          <a:p>
            <a:r>
              <a:rPr lang="en-US" sz="2000" b="1" dirty="0">
                <a:solidFill>
                  <a:srgbClr val="000000"/>
                </a:solidFill>
                <a:latin typeface="Segoe UI"/>
                <a:cs typeface="Segoe UI"/>
              </a:rPr>
              <a:t>Glycemic Targets should be individualized ranging from less than 6.5 to less than 8.0</a:t>
            </a:r>
            <a:endParaRPr lang="en-US" b="1" dirty="0"/>
          </a:p>
          <a:p>
            <a:pPr marL="0" indent="0">
              <a:buNone/>
            </a:pPr>
            <a:endParaRPr lang="en-US" dirty="0">
              <a:cs typeface="Calibri"/>
            </a:endParaRPr>
          </a:p>
        </p:txBody>
      </p:sp>
    </p:spTree>
    <p:extLst>
      <p:ext uri="{BB962C8B-B14F-4D97-AF65-F5344CB8AC3E}">
        <p14:creationId xmlns:p14="http://schemas.microsoft.com/office/powerpoint/2010/main" val="56991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85260" cy="1434415"/>
          </a:xfrm>
        </p:spPr>
        <p:txBody>
          <a:bodyPr anchor="b">
            <a:normAutofit/>
          </a:bodyPr>
          <a:lstStyle/>
          <a:p>
            <a:r>
              <a:rPr lang="en-US" sz="4700"/>
              <a:t>What about Protein?</a:t>
            </a:r>
          </a:p>
        </p:txBody>
      </p:sp>
      <p:sp>
        <p:nvSpPr>
          <p:cNvPr id="20"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767709"/>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INESE MEDICINE BRISTOL: TCM substances: Blood (Xue)"/>
          <p:cNvPicPr>
            <a:picLocks noChangeAspect="1"/>
          </p:cNvPicPr>
          <p:nvPr/>
        </p:nvPicPr>
        <p:blipFill rotWithShape="1">
          <a:blip r:embed="rId2">
            <a:extLst>
              <a:ext uri="{28A0092B-C50C-407E-A947-70E740481C1C}">
                <a14:useLocalDpi xmlns:a14="http://schemas.microsoft.com/office/drawing/2010/main" val="0"/>
              </a:ext>
            </a:extLst>
          </a:blip>
          <a:srcRect l="29689" r="22240" b="3"/>
          <a:stretch/>
        </p:blipFill>
        <p:spPr>
          <a:xfrm>
            <a:off x="429369" y="2002056"/>
            <a:ext cx="2957886"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p:cNvSpPr>
            <a:spLocks noGrp="1"/>
          </p:cNvSpPr>
          <p:nvPr>
            <p:ph idx="1"/>
          </p:nvPr>
        </p:nvSpPr>
        <p:spPr>
          <a:xfrm>
            <a:off x="3679466" y="2071316"/>
            <a:ext cx="5035164" cy="4114800"/>
          </a:xfrm>
        </p:spPr>
        <p:txBody>
          <a:bodyPr anchor="t">
            <a:normAutofit/>
          </a:bodyPr>
          <a:lstStyle/>
          <a:p>
            <a:pPr lvl="1"/>
            <a:r>
              <a:rPr lang="en-US" sz="1500" dirty="0"/>
              <a:t>Large amounts of protein may harm kidney function by increasing waste products and causing the kidneys to work harder during stage 3, 4, and 5 not on dialysis</a:t>
            </a:r>
          </a:p>
          <a:p>
            <a:pPr lvl="1"/>
            <a:r>
              <a:rPr lang="en-US" sz="1500" dirty="0"/>
              <a:t>Not getting enough protein can cause malnutrition and muscle wasting, causing increased risk for illness and infections</a:t>
            </a:r>
          </a:p>
          <a:p>
            <a:pPr lvl="1"/>
            <a:r>
              <a:rPr lang="en-US" sz="1500" dirty="0"/>
              <a:t>Eating protein frequently through day stabilizes blood sugar and increases its absorption</a:t>
            </a:r>
          </a:p>
          <a:p>
            <a:pPr lvl="1"/>
            <a:r>
              <a:rPr lang="en-US" sz="1500" dirty="0"/>
              <a:t>Plant protein is easiest for kidney to filter;  poultry and fish are easier on the kidney than red meat</a:t>
            </a:r>
          </a:p>
          <a:p>
            <a:pPr lvl="1"/>
            <a:r>
              <a:rPr lang="en-US" sz="1500" dirty="0"/>
              <a:t>One or two vegetarian meals a week can benefit both kidneys and diabetes and have a comparable amount of potassium and phosphorous</a:t>
            </a:r>
          </a:p>
          <a:p>
            <a:pPr lvl="1"/>
            <a:r>
              <a:rPr lang="en-US" sz="1500" dirty="0"/>
              <a:t>Protein is needed to build muscle, heal from injury or surgery, and fight infection</a:t>
            </a:r>
          </a:p>
          <a:p>
            <a:endParaRPr lang="en-US" sz="1500" dirty="0"/>
          </a:p>
        </p:txBody>
      </p:sp>
    </p:spTree>
    <p:extLst>
      <p:ext uri="{BB962C8B-B14F-4D97-AF65-F5344CB8AC3E}">
        <p14:creationId xmlns:p14="http://schemas.microsoft.com/office/powerpoint/2010/main" val="1157168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n-US" sz="4700"/>
              <a:t>Protein Requirements for Diabetics with CKD</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2071316"/>
            <a:ext cx="5234584" cy="4391094"/>
          </a:xfrm>
        </p:spPr>
        <p:txBody>
          <a:bodyPr anchor="t">
            <a:normAutofit/>
          </a:bodyPr>
          <a:lstStyle/>
          <a:p>
            <a:pPr marL="0" indent="0">
              <a:buNone/>
            </a:pPr>
            <a:r>
              <a:rPr lang="en-US" sz="2000" b="1" dirty="0"/>
              <a:t>CKD stages 4 and 5 not yet on dialysis </a:t>
            </a:r>
          </a:p>
          <a:p>
            <a:pPr lvl="1"/>
            <a:r>
              <a:rPr lang="en-US" sz="1800" dirty="0"/>
              <a:t>42-65 grams or 6-9 ounces of high-quality  animal or plant protein </a:t>
            </a:r>
          </a:p>
          <a:p>
            <a:pPr lvl="1"/>
            <a:r>
              <a:rPr lang="en-US" sz="1800" dirty="0"/>
              <a:t>1 ounce protein =  7 grams protein </a:t>
            </a:r>
          </a:p>
          <a:p>
            <a:pPr marL="356616" lvl="1" indent="-342900"/>
            <a:endParaRPr lang="en-US" sz="1900" b="1" dirty="0"/>
          </a:p>
          <a:p>
            <a:pPr marL="13716" lvl="1" indent="0">
              <a:buNone/>
            </a:pPr>
            <a:r>
              <a:rPr lang="en-US" sz="2000" b="1" dirty="0"/>
              <a:t>Dialysis patients have increased protein needs</a:t>
            </a:r>
          </a:p>
          <a:p>
            <a:pPr marL="562356" lvl="1" indent="-342900"/>
            <a:r>
              <a:rPr lang="en-US" sz="1900" b="1" dirty="0"/>
              <a:t>Hemodialysis (HD) patients </a:t>
            </a:r>
            <a:r>
              <a:rPr lang="en-US" sz="1900" dirty="0"/>
              <a:t>need 70 to 90 grams or 10 to 13 ounces protein daily of high-quality animal or plant protein</a:t>
            </a:r>
          </a:p>
          <a:p>
            <a:pPr marL="562356" lvl="1" indent="-342900"/>
            <a:endParaRPr lang="en-US" sz="1900" dirty="0"/>
          </a:p>
          <a:p>
            <a:pPr marL="562356" lvl="1" indent="-342900"/>
            <a:r>
              <a:rPr lang="en-US" sz="1900" b="1" dirty="0"/>
              <a:t>Peritoneal Dialysis(PD) patients </a:t>
            </a:r>
            <a:r>
              <a:rPr lang="en-US" sz="1900" dirty="0"/>
              <a:t>have higher protein needs than HD and need 80 to 100 grams or 11 to 14 ounces daily of high-quality animal or plant protein</a:t>
            </a:r>
          </a:p>
          <a:p>
            <a:endParaRPr lang="en-US" sz="1900" dirty="0"/>
          </a:p>
        </p:txBody>
      </p:sp>
      <p:pic>
        <p:nvPicPr>
          <p:cNvPr id="4" name="Picture 3" descr="Digital Scales Blog | A balanced blog about weighing scales"/>
          <p:cNvPicPr>
            <a:picLocks noChangeAspect="1"/>
          </p:cNvPicPr>
          <p:nvPr/>
        </p:nvPicPr>
        <p:blipFill rotWithShape="1">
          <a:blip r:embed="rId2" cstate="print">
            <a:extLst>
              <a:ext uri="{28A0092B-C50C-407E-A947-70E740481C1C}">
                <a14:useLocalDpi xmlns:a14="http://schemas.microsoft.com/office/drawing/2010/main" val="0"/>
              </a:ext>
            </a:extLst>
          </a:blip>
          <a:srcRect l="19915" r="36071"/>
          <a:stretch/>
        </p:blipFill>
        <p:spPr>
          <a:xfrm>
            <a:off x="5756743" y="2093976"/>
            <a:ext cx="2955798" cy="4096512"/>
          </a:xfrm>
          <a:prstGeom prst="rect">
            <a:avLst/>
          </a:prstGeom>
        </p:spPr>
      </p:pic>
    </p:spTree>
    <p:extLst>
      <p:ext uri="{BB962C8B-B14F-4D97-AF65-F5344CB8AC3E}">
        <p14:creationId xmlns:p14="http://schemas.microsoft.com/office/powerpoint/2010/main" val="532924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4BEB1-1AE8-67BE-3335-13FCB437752C}"/>
              </a:ext>
            </a:extLst>
          </p:cNvPr>
          <p:cNvSpPr>
            <a:spLocks noGrp="1"/>
          </p:cNvSpPr>
          <p:nvPr>
            <p:ph type="title"/>
          </p:nvPr>
        </p:nvSpPr>
        <p:spPr>
          <a:xfrm>
            <a:off x="429369" y="238539"/>
            <a:ext cx="8263890" cy="1434415"/>
          </a:xfrm>
        </p:spPr>
        <p:txBody>
          <a:bodyPr anchor="b">
            <a:normAutofit/>
          </a:bodyPr>
          <a:lstStyle/>
          <a:p>
            <a:r>
              <a:rPr lang="en-US" sz="4700" dirty="0"/>
              <a:t>What about Potassium?</a:t>
            </a:r>
          </a:p>
        </p:txBody>
      </p:sp>
      <p:sp>
        <p:nvSpPr>
          <p:cNvPr id="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8A6183-2517-E7C1-12B1-A1DD073CA2F5}"/>
              </a:ext>
            </a:extLst>
          </p:cNvPr>
          <p:cNvSpPr>
            <a:spLocks noGrp="1"/>
          </p:cNvSpPr>
          <p:nvPr>
            <p:ph idx="1"/>
          </p:nvPr>
        </p:nvSpPr>
        <p:spPr>
          <a:xfrm>
            <a:off x="429369" y="2071315"/>
            <a:ext cx="5035164" cy="4548145"/>
          </a:xfrm>
        </p:spPr>
        <p:txBody>
          <a:bodyPr anchor="t">
            <a:normAutofit lnSpcReduction="10000"/>
          </a:bodyPr>
          <a:lstStyle/>
          <a:p>
            <a:pPr marL="101204" marR="0" lvl="0" indent="-101204"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a:ea typeface="+mn-ea"/>
                <a:cs typeface="+mn-cs"/>
              </a:rPr>
              <a:t>Research demonstrates that plant-based foods have less effect on potassium then animal and processed foods</a:t>
            </a:r>
          </a:p>
          <a:p>
            <a:pPr marL="101204" marR="0" lvl="0" indent="-101204"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a:ea typeface="+mn-ea"/>
                <a:cs typeface="+mn-cs"/>
              </a:rPr>
              <a:t>Potassium has important role in nerve and muscle function, including heart</a:t>
            </a:r>
          </a:p>
          <a:p>
            <a:pPr marL="101204" marR="0" lvl="0" indent="-101204"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a:ea typeface="+mn-ea"/>
                <a:cs typeface="+mn-cs"/>
              </a:rPr>
              <a:t>As the GFR decreases, the kidneys do not adequately filter out potassium, which could cause potassium to build up in the blood and be dangerous</a:t>
            </a:r>
          </a:p>
          <a:p>
            <a:pPr marL="101204" marR="0" lvl="0" indent="-101204"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a:ea typeface="+mn-ea"/>
                <a:cs typeface="+mn-cs"/>
              </a:rPr>
              <a:t>Elevated blood sugars can cause elevations in potassium</a:t>
            </a:r>
          </a:p>
          <a:p>
            <a:pPr marL="101204" marR="0" lvl="0" indent="-101204"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a:ea typeface="+mn-ea"/>
                <a:cs typeface="+mn-cs"/>
              </a:rPr>
              <a:t>Cooking methods can increase or decrease potassium levels</a:t>
            </a:r>
          </a:p>
          <a:p>
            <a:pPr marL="101204" marR="0" lvl="0" indent="-101204"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a:ea typeface="+mn-ea"/>
                <a:cs typeface="+mn-cs"/>
              </a:rPr>
              <a:t>Should not stop eating vegetables and fruit to control potassium levels</a:t>
            </a:r>
          </a:p>
          <a:p>
            <a:pPr marL="101204" marR="0" lvl="0" indent="-101204"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a:ea typeface="+mn-ea"/>
                <a:cs typeface="+mn-cs"/>
              </a:rPr>
              <a:t>Not all patients need to restrict/limit potassium</a:t>
            </a:r>
          </a:p>
          <a:p>
            <a:pPr marL="101204" marR="0" lvl="0" indent="-101204"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a:ea typeface="+mn-ea"/>
                <a:cs typeface="+mn-cs"/>
              </a:rPr>
              <a:t>Potassium typically limited to 2000 mg daily when potassium lab values on upper end of acceptable</a:t>
            </a:r>
          </a:p>
          <a:p>
            <a:pPr marL="101204" marR="0" lvl="0" indent="-101204" defTabSz="685800" rtl="0" eaLnBrk="1" fontAlgn="auto" latinLnBrk="0" hangingPunct="1">
              <a:spcBef>
                <a:spcPts val="75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Arial" panose="020B0604020202020204"/>
                <a:ea typeface="+mn-ea"/>
                <a:cs typeface="+mn-cs"/>
              </a:rPr>
              <a:t>Dietary intake is not only cause of hyperkalemia</a:t>
            </a:r>
          </a:p>
          <a:p>
            <a:pPr marL="434579" marR="0" lvl="1" indent="-91679" defTabSz="685800" rtl="0" eaLnBrk="1" fontAlgn="auto" latinLnBrk="0" hangingPunct="1">
              <a:spcBef>
                <a:spcPts val="375"/>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effectLst/>
                <a:uLnTx/>
                <a:uFillTx/>
                <a:latin typeface="Arial" panose="020B0604020202020204"/>
                <a:ea typeface="+mn-ea"/>
                <a:cs typeface="+mn-cs"/>
              </a:rPr>
              <a:t>Constipation</a:t>
            </a:r>
          </a:p>
          <a:p>
            <a:pPr marL="434579" marR="0" lvl="1" indent="-91679" defTabSz="685800" rtl="0" eaLnBrk="1" fontAlgn="auto" latinLnBrk="0" hangingPunct="1">
              <a:spcBef>
                <a:spcPts val="375"/>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effectLst/>
                <a:uLnTx/>
                <a:uFillTx/>
                <a:latin typeface="Arial" panose="020B0604020202020204"/>
                <a:ea typeface="+mn-ea"/>
                <a:cs typeface="+mn-cs"/>
              </a:rPr>
              <a:t>Medications</a:t>
            </a:r>
          </a:p>
          <a:p>
            <a:pPr marL="434579" marR="0" lvl="1" indent="-91679" defTabSz="685800" rtl="0" eaLnBrk="1" fontAlgn="auto" latinLnBrk="0" hangingPunct="1">
              <a:spcBef>
                <a:spcPts val="375"/>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dirty="0">
                <a:ln>
                  <a:noFill/>
                </a:ln>
                <a:effectLst/>
                <a:uLnTx/>
                <a:uFillTx/>
                <a:latin typeface="Arial" panose="020B0604020202020204"/>
                <a:ea typeface="+mn-ea"/>
                <a:cs typeface="+mn-cs"/>
              </a:rPr>
              <a:t>Poorly managed diabetes</a:t>
            </a:r>
          </a:p>
          <a:p>
            <a:endParaRPr lang="en-US" sz="1200" dirty="0"/>
          </a:p>
        </p:txBody>
      </p:sp>
      <p:pic>
        <p:nvPicPr>
          <p:cNvPr id="4" name="Picture 3" descr="embleem - WikiWoordenboek">
            <a:extLst>
              <a:ext uri="{FF2B5EF4-FFF2-40B4-BE49-F238E27FC236}">
                <a16:creationId xmlns:a16="http://schemas.microsoft.com/office/drawing/2014/main" id="{C4E3979E-9E6F-0763-C6AD-B3EA46CF76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927" r="13920" b="2"/>
          <a:stretch/>
        </p:blipFill>
        <p:spPr>
          <a:xfrm>
            <a:off x="5756743" y="2093976"/>
            <a:ext cx="2955798" cy="4096512"/>
          </a:xfrm>
          <a:prstGeom prst="rect">
            <a:avLst/>
          </a:prstGeom>
        </p:spPr>
      </p:pic>
    </p:spTree>
    <p:extLst>
      <p:ext uri="{BB962C8B-B14F-4D97-AF65-F5344CB8AC3E}">
        <p14:creationId xmlns:p14="http://schemas.microsoft.com/office/powerpoint/2010/main" val="2951819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6995"/>
            <a:ext cx="7886700" cy="1133693"/>
          </a:xfrm>
        </p:spPr>
        <p:txBody>
          <a:bodyPr>
            <a:normAutofit/>
          </a:bodyPr>
          <a:lstStyle/>
          <a:p>
            <a:r>
              <a:rPr lang="en-US" sz="3800" b="1"/>
              <a:t>Not All Potassium Foods are the Same</a:t>
            </a:r>
            <a:endParaRPr lang="en-US" sz="3800"/>
          </a:p>
        </p:txBody>
      </p:sp>
      <p:pic>
        <p:nvPicPr>
          <p:cNvPr id="5" name="Content Placeholder 4"/>
          <p:cNvPicPr>
            <a:picLocks noGrp="1" noChangeAspect="1"/>
          </p:cNvPicPr>
          <p:nvPr>
            <p:ph idx="1"/>
          </p:nvPr>
        </p:nvPicPr>
        <p:blipFill>
          <a:blip r:embed="rId2"/>
          <a:stretch>
            <a:fillRect/>
          </a:stretch>
        </p:blipFill>
        <p:spPr>
          <a:xfrm>
            <a:off x="941695" y="2633085"/>
            <a:ext cx="2869171" cy="3062356"/>
          </a:xfrm>
          <a:prstGeom prst="rect">
            <a:avLst/>
          </a:prstGeom>
        </p:spPr>
      </p:pic>
      <p:pic>
        <p:nvPicPr>
          <p:cNvPr id="6" name="Picture 5"/>
          <p:cNvPicPr>
            <a:picLocks noChangeAspect="1"/>
          </p:cNvPicPr>
          <p:nvPr/>
        </p:nvPicPr>
        <p:blipFill rotWithShape="1">
          <a:blip r:embed="rId3"/>
          <a:srcRect r="7703"/>
          <a:stretch/>
        </p:blipFill>
        <p:spPr>
          <a:xfrm>
            <a:off x="5871514" y="2633085"/>
            <a:ext cx="2643836" cy="3062356"/>
          </a:xfrm>
          <a:prstGeom prst="rect">
            <a:avLst/>
          </a:prstGeom>
        </p:spPr>
      </p:pic>
      <p:pic>
        <p:nvPicPr>
          <p:cNvPr id="7" name="Picture 6"/>
          <p:cNvPicPr>
            <a:picLocks noChangeAspect="1"/>
          </p:cNvPicPr>
          <p:nvPr/>
        </p:nvPicPr>
        <p:blipFill>
          <a:blip r:embed="rId4"/>
          <a:stretch>
            <a:fillRect/>
          </a:stretch>
        </p:blipFill>
        <p:spPr>
          <a:xfrm>
            <a:off x="4262492" y="3679081"/>
            <a:ext cx="1282173" cy="1282173"/>
          </a:xfrm>
          <a:prstGeom prst="rect">
            <a:avLst/>
          </a:prstGeom>
        </p:spPr>
      </p:pic>
      <p:sp>
        <p:nvSpPr>
          <p:cNvPr id="8" name="Rectangle 7"/>
          <p:cNvSpPr/>
          <p:nvPr/>
        </p:nvSpPr>
        <p:spPr>
          <a:xfrm>
            <a:off x="628650" y="2307147"/>
            <a:ext cx="2797313" cy="296456"/>
          </a:xfrm>
          <a:prstGeom prst="rect">
            <a:avLst/>
          </a:prstGeom>
        </p:spPr>
        <p:txBody>
          <a:bodyPr wrap="square">
            <a:spAutoFit/>
          </a:bodyPr>
          <a:lstStyle/>
          <a:p>
            <a:pPr algn="r" defTabSz="896112">
              <a:spcAft>
                <a:spcPts val="600"/>
              </a:spcAft>
            </a:pPr>
            <a:r>
              <a:rPr lang="en-US" sz="1323" b="1" kern="1200">
                <a:solidFill>
                  <a:schemeClr val="tx1"/>
                </a:solidFill>
                <a:latin typeface="+mn-lt"/>
                <a:ea typeface="+mn-ea"/>
                <a:cs typeface="+mn-cs"/>
              </a:rPr>
              <a:t>Potassium from these foods</a:t>
            </a:r>
            <a:endParaRPr lang="en-US" sz="1350" b="1"/>
          </a:p>
        </p:txBody>
      </p:sp>
      <p:sp>
        <p:nvSpPr>
          <p:cNvPr id="9" name="Rectangle 8"/>
          <p:cNvSpPr/>
          <p:nvPr/>
        </p:nvSpPr>
        <p:spPr>
          <a:xfrm>
            <a:off x="6029891" y="2359433"/>
            <a:ext cx="2154443" cy="296456"/>
          </a:xfrm>
          <a:prstGeom prst="rect">
            <a:avLst/>
          </a:prstGeom>
        </p:spPr>
        <p:txBody>
          <a:bodyPr wrap="none">
            <a:spAutoFit/>
          </a:bodyPr>
          <a:lstStyle/>
          <a:p>
            <a:pPr defTabSz="896112">
              <a:spcAft>
                <a:spcPts val="600"/>
              </a:spcAft>
            </a:pPr>
            <a:r>
              <a:rPr lang="en-US" sz="1323" b="1" kern="1200">
                <a:solidFill>
                  <a:schemeClr val="tx1"/>
                </a:solidFill>
                <a:latin typeface="+mn-lt"/>
                <a:ea typeface="+mn-ea"/>
                <a:cs typeface="+mn-cs"/>
              </a:rPr>
              <a:t>Potassium from these foods</a:t>
            </a:r>
            <a:endParaRPr lang="en-US" sz="1350" b="1"/>
          </a:p>
        </p:txBody>
      </p:sp>
    </p:spTree>
    <p:extLst>
      <p:ext uri="{BB962C8B-B14F-4D97-AF65-F5344CB8AC3E}">
        <p14:creationId xmlns:p14="http://schemas.microsoft.com/office/powerpoint/2010/main" val="4258302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sz="4700"/>
              <a:t>What about Phosphorous?</a:t>
            </a:r>
          </a:p>
        </p:txBody>
      </p:sp>
      <p:sp>
        <p:nvSpPr>
          <p:cNvPr id="3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677373"/>
            <a:ext cx="8140446" cy="18288"/>
          </a:xfrm>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 name="connsiteX0" fmla="*/ 0 w 8140446"/>
              <a:gd name="connsiteY0" fmla="*/ 0 h 18288"/>
              <a:gd name="connsiteX1" fmla="*/ 596966 w 8140446"/>
              <a:gd name="connsiteY1" fmla="*/ 0 h 18288"/>
              <a:gd name="connsiteX2" fmla="*/ 1031123 w 8140446"/>
              <a:gd name="connsiteY2" fmla="*/ 0 h 18288"/>
              <a:gd name="connsiteX3" fmla="*/ 1872303 w 8140446"/>
              <a:gd name="connsiteY3" fmla="*/ 0 h 18288"/>
              <a:gd name="connsiteX4" fmla="*/ 2469269 w 8140446"/>
              <a:gd name="connsiteY4" fmla="*/ 0 h 18288"/>
              <a:gd name="connsiteX5" fmla="*/ 3066235 w 8140446"/>
              <a:gd name="connsiteY5" fmla="*/ 0 h 18288"/>
              <a:gd name="connsiteX6" fmla="*/ 3907414 w 8140446"/>
              <a:gd name="connsiteY6" fmla="*/ 0 h 18288"/>
              <a:gd name="connsiteX7" fmla="*/ 4422976 w 8140446"/>
              <a:gd name="connsiteY7" fmla="*/ 0 h 18288"/>
              <a:gd name="connsiteX8" fmla="*/ 5264155 w 8140446"/>
              <a:gd name="connsiteY8" fmla="*/ 0 h 18288"/>
              <a:gd name="connsiteX9" fmla="*/ 6105335 w 8140446"/>
              <a:gd name="connsiteY9" fmla="*/ 0 h 18288"/>
              <a:gd name="connsiteX10" fmla="*/ 6783705 w 8140446"/>
              <a:gd name="connsiteY10" fmla="*/ 0 h 18288"/>
              <a:gd name="connsiteX11" fmla="*/ 8140446 w 8140446"/>
              <a:gd name="connsiteY11" fmla="*/ 0 h 18288"/>
              <a:gd name="connsiteX12" fmla="*/ 8140446 w 8140446"/>
              <a:gd name="connsiteY12" fmla="*/ 18288 h 18288"/>
              <a:gd name="connsiteX13" fmla="*/ 7706289 w 8140446"/>
              <a:gd name="connsiteY13" fmla="*/ 18288 h 18288"/>
              <a:gd name="connsiteX14" fmla="*/ 6865109 w 8140446"/>
              <a:gd name="connsiteY14" fmla="*/ 18288 h 18288"/>
              <a:gd name="connsiteX15" fmla="*/ 6349548 w 8140446"/>
              <a:gd name="connsiteY15" fmla="*/ 18288 h 18288"/>
              <a:gd name="connsiteX16" fmla="*/ 5671177 w 8140446"/>
              <a:gd name="connsiteY16" fmla="*/ 18288 h 18288"/>
              <a:gd name="connsiteX17" fmla="*/ 4829998 w 8140446"/>
              <a:gd name="connsiteY17" fmla="*/ 18288 h 18288"/>
              <a:gd name="connsiteX18" fmla="*/ 4151627 w 8140446"/>
              <a:gd name="connsiteY18" fmla="*/ 18288 h 18288"/>
              <a:gd name="connsiteX19" fmla="*/ 3717470 w 8140446"/>
              <a:gd name="connsiteY19" fmla="*/ 18288 h 18288"/>
              <a:gd name="connsiteX20" fmla="*/ 3201909 w 8140446"/>
              <a:gd name="connsiteY20" fmla="*/ 18288 h 18288"/>
              <a:gd name="connsiteX21" fmla="*/ 2360729 w 8140446"/>
              <a:gd name="connsiteY21" fmla="*/ 18288 h 18288"/>
              <a:gd name="connsiteX22" fmla="*/ 1682359 w 8140446"/>
              <a:gd name="connsiteY22" fmla="*/ 18288 h 18288"/>
              <a:gd name="connsiteX23" fmla="*/ 1166797 w 8140446"/>
              <a:gd name="connsiteY23" fmla="*/ 18288 h 18288"/>
              <a:gd name="connsiteX24" fmla="*/ 0 w 8140446"/>
              <a:gd name="connsiteY24" fmla="*/ 18288 h 18288"/>
              <a:gd name="connsiteX25" fmla="*/ 0 w 8140446"/>
              <a:gd name="connsiteY2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8288"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878" y="7862"/>
                  <a:pt x="8140227" y="13269"/>
                  <a:pt x="8140446" y="18288"/>
                </a:cubicBezTo>
                <a:cubicBezTo>
                  <a:pt x="7908069" y="-20636"/>
                  <a:pt x="7683037" y="21977"/>
                  <a:pt x="7543480" y="18288"/>
                </a:cubicBezTo>
                <a:cubicBezTo>
                  <a:pt x="7393752" y="10050"/>
                  <a:pt x="7221032" y="-3229"/>
                  <a:pt x="7109323" y="18288"/>
                </a:cubicBezTo>
                <a:cubicBezTo>
                  <a:pt x="7015297" y="22483"/>
                  <a:pt x="6599332" y="40899"/>
                  <a:pt x="6430952" y="18288"/>
                </a:cubicBezTo>
                <a:cubicBezTo>
                  <a:pt x="6292915" y="-34150"/>
                  <a:pt x="6142305" y="21507"/>
                  <a:pt x="5915391" y="18288"/>
                </a:cubicBezTo>
                <a:cubicBezTo>
                  <a:pt x="5682725" y="47843"/>
                  <a:pt x="5440566" y="31420"/>
                  <a:pt x="5237020" y="18288"/>
                </a:cubicBezTo>
                <a:cubicBezTo>
                  <a:pt x="5046456" y="10577"/>
                  <a:pt x="4706449" y="51976"/>
                  <a:pt x="4558650" y="18288"/>
                </a:cubicBezTo>
                <a:cubicBezTo>
                  <a:pt x="4361396" y="-987"/>
                  <a:pt x="4145362" y="-22303"/>
                  <a:pt x="3880279" y="18288"/>
                </a:cubicBezTo>
                <a:cubicBezTo>
                  <a:pt x="3610716" y="25411"/>
                  <a:pt x="3472690" y="4008"/>
                  <a:pt x="3201909" y="18288"/>
                </a:cubicBezTo>
                <a:cubicBezTo>
                  <a:pt x="2913595" y="35097"/>
                  <a:pt x="2753317" y="-1149"/>
                  <a:pt x="2604943" y="18288"/>
                </a:cubicBezTo>
                <a:cubicBezTo>
                  <a:pt x="2450130" y="36989"/>
                  <a:pt x="1974183" y="40159"/>
                  <a:pt x="1845168" y="18288"/>
                </a:cubicBezTo>
                <a:cubicBezTo>
                  <a:pt x="1677929" y="220"/>
                  <a:pt x="1378098" y="-772"/>
                  <a:pt x="1166797" y="18288"/>
                </a:cubicBezTo>
                <a:cubicBezTo>
                  <a:pt x="921150" y="53277"/>
                  <a:pt x="327457" y="47297"/>
                  <a:pt x="0" y="18288"/>
                </a:cubicBezTo>
                <a:cubicBezTo>
                  <a:pt x="-589" y="13471"/>
                  <a:pt x="-474" y="7409"/>
                  <a:pt x="0" y="0"/>
                </a:cubicBezTo>
                <a:close/>
              </a:path>
              <a:path w="8140446" h="18288"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40452" y="8597"/>
                  <a:pt x="8141122" y="9732"/>
                  <a:pt x="8140446" y="18288"/>
                </a:cubicBezTo>
                <a:cubicBezTo>
                  <a:pt x="7961834" y="8406"/>
                  <a:pt x="7874097" y="10350"/>
                  <a:pt x="7706289" y="18288"/>
                </a:cubicBezTo>
                <a:cubicBezTo>
                  <a:pt x="7582508" y="-14920"/>
                  <a:pt x="7179551" y="-33111"/>
                  <a:pt x="6865109" y="18288"/>
                </a:cubicBezTo>
                <a:cubicBezTo>
                  <a:pt x="6583382" y="24117"/>
                  <a:pt x="6525821" y="36696"/>
                  <a:pt x="6349548" y="18288"/>
                </a:cubicBezTo>
                <a:cubicBezTo>
                  <a:pt x="6209953" y="10881"/>
                  <a:pt x="5959707" y="-47828"/>
                  <a:pt x="5671177" y="18288"/>
                </a:cubicBezTo>
                <a:cubicBezTo>
                  <a:pt x="5387744" y="29809"/>
                  <a:pt x="5228514" y="101507"/>
                  <a:pt x="4829998" y="18288"/>
                </a:cubicBezTo>
                <a:cubicBezTo>
                  <a:pt x="4415646" y="-28596"/>
                  <a:pt x="4343809" y="28954"/>
                  <a:pt x="4151627" y="18288"/>
                </a:cubicBezTo>
                <a:cubicBezTo>
                  <a:pt x="3950673" y="-9796"/>
                  <a:pt x="3879947" y="41143"/>
                  <a:pt x="3717470" y="18288"/>
                </a:cubicBezTo>
                <a:cubicBezTo>
                  <a:pt x="3558660" y="10110"/>
                  <a:pt x="3468854" y="29375"/>
                  <a:pt x="3201909" y="18288"/>
                </a:cubicBezTo>
                <a:cubicBezTo>
                  <a:pt x="2965673" y="10505"/>
                  <a:pt x="2568327" y="22116"/>
                  <a:pt x="2360729" y="18288"/>
                </a:cubicBezTo>
                <a:cubicBezTo>
                  <a:pt x="2171885" y="49144"/>
                  <a:pt x="1923258" y="16020"/>
                  <a:pt x="1682359" y="18288"/>
                </a:cubicBezTo>
                <a:cubicBezTo>
                  <a:pt x="1430698" y="-2378"/>
                  <a:pt x="1324229" y="-1751"/>
                  <a:pt x="1166797" y="18288"/>
                </a:cubicBezTo>
                <a:cubicBezTo>
                  <a:pt x="1001390" y="41795"/>
                  <a:pt x="324313" y="57964"/>
                  <a:pt x="0" y="18288"/>
                </a:cubicBezTo>
                <a:cubicBezTo>
                  <a:pt x="285" y="13135"/>
                  <a:pt x="532" y="5956"/>
                  <a:pt x="0" y="0"/>
                </a:cubicBezTo>
                <a:close/>
              </a:path>
              <a:path w="8140446" h="18288"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031" y="7748"/>
                  <a:pt x="8139515" y="13015"/>
                  <a:pt x="8140446" y="18288"/>
                </a:cubicBezTo>
                <a:cubicBezTo>
                  <a:pt x="7892673" y="-4012"/>
                  <a:pt x="7668025" y="650"/>
                  <a:pt x="7543480" y="18288"/>
                </a:cubicBezTo>
                <a:cubicBezTo>
                  <a:pt x="7406710" y="-3467"/>
                  <a:pt x="7207646" y="8893"/>
                  <a:pt x="7109323" y="18288"/>
                </a:cubicBezTo>
                <a:cubicBezTo>
                  <a:pt x="6993037" y="49011"/>
                  <a:pt x="6598723" y="59405"/>
                  <a:pt x="6430952" y="18288"/>
                </a:cubicBezTo>
                <a:cubicBezTo>
                  <a:pt x="6284771" y="15315"/>
                  <a:pt x="6162730" y="20350"/>
                  <a:pt x="5915391" y="18288"/>
                </a:cubicBezTo>
                <a:cubicBezTo>
                  <a:pt x="5684668" y="13603"/>
                  <a:pt x="5422852" y="53618"/>
                  <a:pt x="5237020" y="18288"/>
                </a:cubicBezTo>
                <a:cubicBezTo>
                  <a:pt x="5035482" y="26296"/>
                  <a:pt x="4719808" y="55145"/>
                  <a:pt x="4558650" y="18288"/>
                </a:cubicBezTo>
                <a:cubicBezTo>
                  <a:pt x="4375169" y="-35587"/>
                  <a:pt x="4137553" y="12086"/>
                  <a:pt x="3880279" y="18288"/>
                </a:cubicBezTo>
                <a:cubicBezTo>
                  <a:pt x="3624533" y="32648"/>
                  <a:pt x="3467387" y="6480"/>
                  <a:pt x="3201909" y="18288"/>
                </a:cubicBezTo>
                <a:cubicBezTo>
                  <a:pt x="2918126" y="73342"/>
                  <a:pt x="2717830" y="-17156"/>
                  <a:pt x="2604943" y="18288"/>
                </a:cubicBezTo>
                <a:cubicBezTo>
                  <a:pt x="2496133" y="44525"/>
                  <a:pt x="2003915" y="18254"/>
                  <a:pt x="1845168" y="18288"/>
                </a:cubicBezTo>
                <a:cubicBezTo>
                  <a:pt x="1694518" y="14989"/>
                  <a:pt x="1344959" y="44188"/>
                  <a:pt x="1166797" y="18288"/>
                </a:cubicBezTo>
                <a:cubicBezTo>
                  <a:pt x="935925" y="69451"/>
                  <a:pt x="319712" y="-63972"/>
                  <a:pt x="0" y="18288"/>
                </a:cubicBezTo>
                <a:cubicBezTo>
                  <a:pt x="1307" y="12414"/>
                  <a:pt x="-32" y="57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8288"/>
                      <a:gd name="connsiteX1" fmla="*/ 434157 w 8140446"/>
                      <a:gd name="connsiteY1" fmla="*/ 0 h 18288"/>
                      <a:gd name="connsiteX2" fmla="*/ 1193932 w 8140446"/>
                      <a:gd name="connsiteY2" fmla="*/ 0 h 18288"/>
                      <a:gd name="connsiteX3" fmla="*/ 1628089 w 8140446"/>
                      <a:gd name="connsiteY3" fmla="*/ 0 h 18288"/>
                      <a:gd name="connsiteX4" fmla="*/ 2225055 w 8140446"/>
                      <a:gd name="connsiteY4" fmla="*/ 0 h 18288"/>
                      <a:gd name="connsiteX5" fmla="*/ 3066235 w 8140446"/>
                      <a:gd name="connsiteY5" fmla="*/ 0 h 18288"/>
                      <a:gd name="connsiteX6" fmla="*/ 3744605 w 8140446"/>
                      <a:gd name="connsiteY6" fmla="*/ 0 h 18288"/>
                      <a:gd name="connsiteX7" fmla="*/ 4504380 w 8140446"/>
                      <a:gd name="connsiteY7" fmla="*/ 0 h 18288"/>
                      <a:gd name="connsiteX8" fmla="*/ 5101346 w 8140446"/>
                      <a:gd name="connsiteY8" fmla="*/ 0 h 18288"/>
                      <a:gd name="connsiteX9" fmla="*/ 5779717 w 8140446"/>
                      <a:gd name="connsiteY9" fmla="*/ 0 h 18288"/>
                      <a:gd name="connsiteX10" fmla="*/ 6620896 w 8140446"/>
                      <a:gd name="connsiteY10" fmla="*/ 0 h 18288"/>
                      <a:gd name="connsiteX11" fmla="*/ 7136458 w 8140446"/>
                      <a:gd name="connsiteY11" fmla="*/ 0 h 18288"/>
                      <a:gd name="connsiteX12" fmla="*/ 8140446 w 8140446"/>
                      <a:gd name="connsiteY12" fmla="*/ 0 h 18288"/>
                      <a:gd name="connsiteX13" fmla="*/ 8140446 w 8140446"/>
                      <a:gd name="connsiteY13" fmla="*/ 18288 h 18288"/>
                      <a:gd name="connsiteX14" fmla="*/ 7543480 w 8140446"/>
                      <a:gd name="connsiteY14" fmla="*/ 18288 h 18288"/>
                      <a:gd name="connsiteX15" fmla="*/ 7109323 w 8140446"/>
                      <a:gd name="connsiteY15" fmla="*/ 18288 h 18288"/>
                      <a:gd name="connsiteX16" fmla="*/ 6430952 w 8140446"/>
                      <a:gd name="connsiteY16" fmla="*/ 18288 h 18288"/>
                      <a:gd name="connsiteX17" fmla="*/ 5915391 w 8140446"/>
                      <a:gd name="connsiteY17" fmla="*/ 18288 h 18288"/>
                      <a:gd name="connsiteX18" fmla="*/ 5237020 w 8140446"/>
                      <a:gd name="connsiteY18" fmla="*/ 18288 h 18288"/>
                      <a:gd name="connsiteX19" fmla="*/ 4558650 w 8140446"/>
                      <a:gd name="connsiteY19" fmla="*/ 18288 h 18288"/>
                      <a:gd name="connsiteX20" fmla="*/ 3880279 w 8140446"/>
                      <a:gd name="connsiteY20" fmla="*/ 18288 h 18288"/>
                      <a:gd name="connsiteX21" fmla="*/ 3201909 w 8140446"/>
                      <a:gd name="connsiteY21" fmla="*/ 18288 h 18288"/>
                      <a:gd name="connsiteX22" fmla="*/ 2604943 w 8140446"/>
                      <a:gd name="connsiteY22" fmla="*/ 18288 h 18288"/>
                      <a:gd name="connsiteX23" fmla="*/ 1845168 w 8140446"/>
                      <a:gd name="connsiteY23" fmla="*/ 18288 h 18288"/>
                      <a:gd name="connsiteX24" fmla="*/ 1166797 w 8140446"/>
                      <a:gd name="connsiteY24" fmla="*/ 18288 h 18288"/>
                      <a:gd name="connsiteX25" fmla="*/ 0 w 8140446"/>
                      <a:gd name="connsiteY25" fmla="*/ 18288 h 18288"/>
                      <a:gd name="connsiteX26" fmla="*/ 0 w 8140446"/>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8288"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314" y="7702"/>
                          <a:pt x="8140234" y="13511"/>
                          <a:pt x="8140446" y="18288"/>
                        </a:cubicBezTo>
                        <a:cubicBezTo>
                          <a:pt x="7906329" y="-3043"/>
                          <a:pt x="7681180" y="27465"/>
                          <a:pt x="7543480" y="18288"/>
                        </a:cubicBezTo>
                        <a:cubicBezTo>
                          <a:pt x="7405780" y="9111"/>
                          <a:pt x="7216607" y="3660"/>
                          <a:pt x="7109323" y="18288"/>
                        </a:cubicBezTo>
                        <a:cubicBezTo>
                          <a:pt x="7002039" y="32916"/>
                          <a:pt x="6576231" y="42692"/>
                          <a:pt x="6430952" y="18288"/>
                        </a:cubicBezTo>
                        <a:cubicBezTo>
                          <a:pt x="6285673" y="-6116"/>
                          <a:pt x="6138840" y="34521"/>
                          <a:pt x="5915391" y="18288"/>
                        </a:cubicBezTo>
                        <a:cubicBezTo>
                          <a:pt x="5691942" y="2055"/>
                          <a:pt x="5459460" y="51666"/>
                          <a:pt x="5237020" y="18288"/>
                        </a:cubicBezTo>
                        <a:cubicBezTo>
                          <a:pt x="5014580" y="-15090"/>
                          <a:pt x="4747677" y="40449"/>
                          <a:pt x="4558650" y="18288"/>
                        </a:cubicBezTo>
                        <a:cubicBezTo>
                          <a:pt x="4369623" y="-3873"/>
                          <a:pt x="4146061" y="12568"/>
                          <a:pt x="3880279" y="18288"/>
                        </a:cubicBezTo>
                        <a:cubicBezTo>
                          <a:pt x="3614497" y="24008"/>
                          <a:pt x="3473808" y="-12908"/>
                          <a:pt x="3201909" y="18288"/>
                        </a:cubicBezTo>
                        <a:cubicBezTo>
                          <a:pt x="2930010" y="49484"/>
                          <a:pt x="2728175" y="-3430"/>
                          <a:pt x="2604943" y="18288"/>
                        </a:cubicBezTo>
                        <a:cubicBezTo>
                          <a:pt x="2481711" y="40006"/>
                          <a:pt x="2004334" y="26952"/>
                          <a:pt x="1845168" y="18288"/>
                        </a:cubicBezTo>
                        <a:cubicBezTo>
                          <a:pt x="1686003" y="9624"/>
                          <a:pt x="1375070" y="37580"/>
                          <a:pt x="1166797" y="18288"/>
                        </a:cubicBezTo>
                        <a:cubicBezTo>
                          <a:pt x="958524" y="-1004"/>
                          <a:pt x="342846" y="8880"/>
                          <a:pt x="0" y="18288"/>
                        </a:cubicBezTo>
                        <a:cubicBezTo>
                          <a:pt x="129" y="13298"/>
                          <a:pt x="-675" y="6857"/>
                          <a:pt x="0" y="0"/>
                        </a:cubicBezTo>
                        <a:close/>
                      </a:path>
                      <a:path w="8140446" h="18288"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40458" y="8833"/>
                          <a:pt x="8140986" y="9830"/>
                          <a:pt x="8140446" y="18288"/>
                        </a:cubicBezTo>
                        <a:cubicBezTo>
                          <a:pt x="7959314" y="3345"/>
                          <a:pt x="7870113" y="10437"/>
                          <a:pt x="7706289" y="18288"/>
                        </a:cubicBezTo>
                        <a:cubicBezTo>
                          <a:pt x="7542465" y="26139"/>
                          <a:pt x="7157940" y="17482"/>
                          <a:pt x="6865109" y="18288"/>
                        </a:cubicBezTo>
                        <a:cubicBezTo>
                          <a:pt x="6572278" y="19094"/>
                          <a:pt x="6524256" y="38051"/>
                          <a:pt x="6349548" y="18288"/>
                        </a:cubicBezTo>
                        <a:cubicBezTo>
                          <a:pt x="6174840" y="-1475"/>
                          <a:pt x="5951624" y="174"/>
                          <a:pt x="5671177" y="18288"/>
                        </a:cubicBezTo>
                        <a:cubicBezTo>
                          <a:pt x="5390730" y="36402"/>
                          <a:pt x="5222992" y="60058"/>
                          <a:pt x="4829998" y="18288"/>
                        </a:cubicBezTo>
                        <a:cubicBezTo>
                          <a:pt x="4437004" y="-23482"/>
                          <a:pt x="4344181" y="39087"/>
                          <a:pt x="4151627" y="18288"/>
                        </a:cubicBezTo>
                        <a:cubicBezTo>
                          <a:pt x="3959073" y="-2511"/>
                          <a:pt x="3886970" y="32875"/>
                          <a:pt x="3717470" y="18288"/>
                        </a:cubicBezTo>
                        <a:cubicBezTo>
                          <a:pt x="3547970" y="3701"/>
                          <a:pt x="3451521" y="31872"/>
                          <a:pt x="3201909" y="18288"/>
                        </a:cubicBezTo>
                        <a:cubicBezTo>
                          <a:pt x="2952297" y="4704"/>
                          <a:pt x="2543413" y="6029"/>
                          <a:pt x="2360729" y="18288"/>
                        </a:cubicBezTo>
                        <a:cubicBezTo>
                          <a:pt x="2178045" y="30547"/>
                          <a:pt x="1906056" y="25847"/>
                          <a:pt x="1682359" y="18288"/>
                        </a:cubicBezTo>
                        <a:cubicBezTo>
                          <a:pt x="1458662" y="10730"/>
                          <a:pt x="1330405" y="8046"/>
                          <a:pt x="1166797" y="18288"/>
                        </a:cubicBezTo>
                        <a:cubicBezTo>
                          <a:pt x="1003189" y="28530"/>
                          <a:pt x="278098" y="19533"/>
                          <a:pt x="0" y="18288"/>
                        </a:cubicBezTo>
                        <a:cubicBezTo>
                          <a:pt x="74" y="14054"/>
                          <a:pt x="-46" y="699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929384"/>
            <a:ext cx="7886700" cy="4251960"/>
          </a:xfrm>
        </p:spPr>
        <p:txBody>
          <a:bodyPr>
            <a:normAutofit/>
          </a:bodyPr>
          <a:lstStyle/>
          <a:p>
            <a:pPr>
              <a:buClrTx/>
              <a:buFont typeface="Arial" panose="020B0604020202020204" pitchFamily="34" charset="0"/>
              <a:buChar char="•"/>
            </a:pPr>
            <a:r>
              <a:rPr lang="en-US" sz="1900" dirty="0"/>
              <a:t>Phosphorus is a mineral that helps keep bones and blood vessels healthy and muscles working properly</a:t>
            </a:r>
          </a:p>
          <a:p>
            <a:pPr>
              <a:buClrTx/>
              <a:buFont typeface="Arial" panose="020B0604020202020204" pitchFamily="34" charset="0"/>
              <a:buChar char="•"/>
            </a:pPr>
            <a:r>
              <a:rPr lang="en-US" sz="1900" dirty="0"/>
              <a:t>High phosphorous levels can cause itching, joint pain, and calcification</a:t>
            </a:r>
          </a:p>
          <a:p>
            <a:pPr>
              <a:buClrTx/>
              <a:buFont typeface="Arial" panose="020B0604020202020204" pitchFamily="34" charset="0"/>
              <a:buChar char="•"/>
            </a:pPr>
            <a:r>
              <a:rPr lang="en-US" sz="1900" dirty="0"/>
              <a:t>It is found naturally in foods rich in protein, whole grains, dairy, beans and lentils</a:t>
            </a:r>
          </a:p>
          <a:p>
            <a:pPr>
              <a:buClrTx/>
              <a:buFont typeface="Arial" panose="020B0604020202020204" pitchFamily="34" charset="0"/>
              <a:buChar char="•"/>
            </a:pPr>
            <a:r>
              <a:rPr lang="en-US" sz="1900" dirty="0"/>
              <a:t>It is often added to foods and drinks as a preservative – called phosphorus additives</a:t>
            </a:r>
          </a:p>
          <a:p>
            <a:pPr>
              <a:buClrTx/>
              <a:buFont typeface="Arial" panose="020B0604020202020204" pitchFamily="34" charset="0"/>
              <a:buChar char="•"/>
            </a:pPr>
            <a:r>
              <a:rPr lang="en-US" sz="1900" dirty="0"/>
              <a:t>100%of phosphorous in additives are absorbed, but only 67% of naturally occurring phosphorous is absorbed</a:t>
            </a:r>
          </a:p>
          <a:p>
            <a:pPr lvl="1">
              <a:buFont typeface="Courier New" panose="02070309020205020404" pitchFamily="49" charset="0"/>
              <a:buChar char="o"/>
            </a:pPr>
            <a:r>
              <a:rPr lang="en-US" sz="1900" dirty="0"/>
              <a:t>Whole grains are better option than white bread</a:t>
            </a:r>
          </a:p>
          <a:p>
            <a:pPr>
              <a:buClrTx/>
              <a:buFont typeface="Arial" panose="020B0604020202020204" pitchFamily="34" charset="0"/>
              <a:buChar char="•"/>
            </a:pPr>
            <a:r>
              <a:rPr lang="en-US" sz="1900" dirty="0"/>
              <a:t>Pills are often prescribed to act as a magnet to absorb phosphorous in the gut and eliminate it in the poop </a:t>
            </a:r>
          </a:p>
          <a:p>
            <a:pPr>
              <a:buClrTx/>
              <a:buFont typeface="Arial" panose="020B0604020202020204" pitchFamily="34" charset="0"/>
              <a:buChar char="•"/>
            </a:pPr>
            <a:endParaRPr lang="en-US" sz="1900" dirty="0"/>
          </a:p>
          <a:p>
            <a:endParaRPr lang="en-US" sz="1900" dirty="0"/>
          </a:p>
        </p:txBody>
      </p:sp>
      <p:pic>
        <p:nvPicPr>
          <p:cNvPr id="4" name="Picture 3" descr="Bone PNG Transparent Images | PNG Al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600000">
            <a:off x="7085637" y="564725"/>
            <a:ext cx="561975" cy="273962"/>
          </a:xfrm>
          <a:prstGeom prst="rect">
            <a:avLst/>
          </a:prstGeom>
        </p:spPr>
      </p:pic>
    </p:spTree>
    <p:extLst>
      <p:ext uri="{BB962C8B-B14F-4D97-AF65-F5344CB8AC3E}">
        <p14:creationId xmlns:p14="http://schemas.microsoft.com/office/powerpoint/2010/main" val="2493609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n-US" sz="4700"/>
              <a:t>What about Fluid?</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1467478"/>
            <a:ext cx="5128950" cy="5390521"/>
          </a:xfrm>
        </p:spPr>
        <p:txBody>
          <a:bodyPr anchor="t">
            <a:normAutofit/>
          </a:bodyPr>
          <a:lstStyle/>
          <a:p>
            <a:pPr marL="0" indent="0">
              <a:buNone/>
            </a:pPr>
            <a:endParaRPr lang="en-US" sz="1800" dirty="0"/>
          </a:p>
          <a:p>
            <a:r>
              <a:rPr lang="en-US" sz="1800" dirty="0"/>
              <a:t>Managing salt intake and blood glucose will decrease thirst and help prevent gaining excess fluids</a:t>
            </a:r>
          </a:p>
          <a:p>
            <a:r>
              <a:rPr lang="en-US" sz="1800" dirty="0"/>
              <a:t>Anything that melts or pours counts as fluid, you can not pour salad, vegetables and fruit, so they do not count as fluid!</a:t>
            </a:r>
          </a:p>
          <a:p>
            <a:r>
              <a:rPr lang="en-US" sz="1800" dirty="0"/>
              <a:t>Fluid needs are different for people with CKD</a:t>
            </a:r>
          </a:p>
          <a:p>
            <a:pPr lvl="1"/>
            <a:r>
              <a:rPr lang="en-US" sz="1800" dirty="0"/>
              <a:t>Stages 3, 4, and early stage 5 usually require 64 oz. of fluid to keep kidney hydrated*</a:t>
            </a:r>
          </a:p>
          <a:p>
            <a:pPr lvl="1"/>
            <a:r>
              <a:rPr lang="en-US" sz="1800" dirty="0"/>
              <a:t>Dialysis patients typically need 40 ounces of fluid plus what they urinate out</a:t>
            </a:r>
          </a:p>
          <a:p>
            <a:pPr lvl="2"/>
            <a:r>
              <a:rPr lang="en-US" sz="1600" dirty="0"/>
              <a:t>HD patients should not gain more than 5% of their bodyweight between treatments (including weekend)</a:t>
            </a:r>
          </a:p>
          <a:p>
            <a:pPr lvl="2"/>
            <a:r>
              <a:rPr lang="en-US" sz="1600" dirty="0"/>
              <a:t>PD patients often do not have to restrict fluid</a:t>
            </a:r>
          </a:p>
          <a:p>
            <a:pPr marL="457200" lvl="1" indent="0">
              <a:buNone/>
            </a:pPr>
            <a:r>
              <a:rPr lang="en-US" sz="1600" dirty="0"/>
              <a:t>* May differ if history of CHF</a:t>
            </a:r>
          </a:p>
          <a:p>
            <a:pPr lvl="1"/>
            <a:endParaRPr lang="en-US" sz="1500" dirty="0"/>
          </a:p>
          <a:p>
            <a:endParaRPr lang="en-US" sz="1500" dirty="0"/>
          </a:p>
        </p:txBody>
      </p:sp>
      <p:pic>
        <p:nvPicPr>
          <p:cNvPr id="4" name="Picture 3" descr="Water glass PNG"/>
          <p:cNvPicPr>
            <a:picLocks noChangeAspect="1"/>
          </p:cNvPicPr>
          <p:nvPr/>
        </p:nvPicPr>
        <p:blipFill rotWithShape="1">
          <a:blip r:embed="rId2" cstate="print">
            <a:extLst>
              <a:ext uri="{28A0092B-C50C-407E-A947-70E740481C1C}">
                <a14:useLocalDpi xmlns:a14="http://schemas.microsoft.com/office/drawing/2010/main" val="0"/>
              </a:ext>
            </a:extLst>
          </a:blip>
          <a:srcRect t="1838" r="-2" b="5766"/>
          <a:stretch/>
        </p:blipFill>
        <p:spPr>
          <a:xfrm>
            <a:off x="5756743" y="2093976"/>
            <a:ext cx="2955798" cy="4096512"/>
          </a:xfrm>
          <a:prstGeom prst="rect">
            <a:avLst/>
          </a:prstGeom>
        </p:spPr>
      </p:pic>
    </p:spTree>
    <p:extLst>
      <p:ext uri="{BB962C8B-B14F-4D97-AF65-F5344CB8AC3E}">
        <p14:creationId xmlns:p14="http://schemas.microsoft.com/office/powerpoint/2010/main" val="4071809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n-US" sz="4700" dirty="0"/>
              <a:t>What about Sodium?</a:t>
            </a:r>
          </a:p>
        </p:txBody>
      </p:sp>
      <p:sp>
        <p:nvSpPr>
          <p:cNvPr id="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9369" y="2071316"/>
            <a:ext cx="5035164" cy="4373872"/>
          </a:xfrm>
        </p:spPr>
        <p:txBody>
          <a:bodyPr anchor="t">
            <a:normAutofit/>
          </a:bodyPr>
          <a:lstStyle/>
          <a:p>
            <a:r>
              <a:rPr lang="en-US" sz="1800" dirty="0"/>
              <a:t>Helps keep fluids balanced in the body</a:t>
            </a:r>
          </a:p>
          <a:p>
            <a:r>
              <a:rPr lang="en-US" sz="1800" dirty="0"/>
              <a:t>When kidneys are not working well, extra sodium and fluid build up in the body</a:t>
            </a:r>
          </a:p>
          <a:p>
            <a:pPr lvl="1">
              <a:buClrTx/>
              <a:buFont typeface="Courier New" panose="02070309020205020404" pitchFamily="49" charset="0"/>
              <a:buChar char="o"/>
            </a:pPr>
            <a:r>
              <a:rPr lang="en-US" sz="1800" dirty="0"/>
              <a:t>swollen ankles</a:t>
            </a:r>
          </a:p>
          <a:p>
            <a:pPr lvl="1">
              <a:buClrTx/>
              <a:buFont typeface="Courier New" panose="02070309020205020404" pitchFamily="49" charset="0"/>
              <a:buChar char="o"/>
            </a:pPr>
            <a:r>
              <a:rPr lang="en-US" sz="1800" dirty="0"/>
              <a:t>puffiness</a:t>
            </a:r>
          </a:p>
          <a:p>
            <a:pPr lvl="1">
              <a:buClrTx/>
              <a:buFont typeface="Courier New" panose="02070309020205020404" pitchFamily="49" charset="0"/>
              <a:buChar char="o"/>
            </a:pPr>
            <a:r>
              <a:rPr lang="en-US" sz="1800" dirty="0"/>
              <a:t>rise in blood pressure</a:t>
            </a:r>
          </a:p>
          <a:p>
            <a:pPr lvl="1">
              <a:buClrTx/>
              <a:buFont typeface="Courier New" panose="02070309020205020404" pitchFamily="49" charset="0"/>
              <a:buChar char="o"/>
            </a:pPr>
            <a:r>
              <a:rPr lang="en-US" sz="1800" dirty="0"/>
              <a:t>shortness of breath</a:t>
            </a:r>
          </a:p>
          <a:p>
            <a:pPr lvl="1">
              <a:buClrTx/>
              <a:buFont typeface="Courier New" panose="02070309020205020404" pitchFamily="49" charset="0"/>
              <a:buChar char="o"/>
            </a:pPr>
            <a:r>
              <a:rPr lang="en-US" sz="1800" dirty="0"/>
              <a:t>sometimes fluid around your heart and lung</a:t>
            </a:r>
          </a:p>
          <a:p>
            <a:r>
              <a:rPr lang="en-US" sz="1800" dirty="0"/>
              <a:t>Sodium increases thirst and can cause excessive</a:t>
            </a:r>
          </a:p>
          <a:p>
            <a:r>
              <a:rPr lang="en-US" sz="1800" dirty="0"/>
              <a:t>Interdialytic weight gain in hemodialysis patients</a:t>
            </a:r>
          </a:p>
          <a:p>
            <a:r>
              <a:rPr lang="en-US" sz="1800" dirty="0"/>
              <a:t>Aim for less than 2400 mg sodium per day</a:t>
            </a:r>
          </a:p>
          <a:p>
            <a:pPr lvl="1">
              <a:buFont typeface="Courier New" panose="02070309020205020404" pitchFamily="49" charset="0"/>
              <a:buChar char="o"/>
            </a:pPr>
            <a:r>
              <a:rPr lang="en-US" sz="1800" dirty="0"/>
              <a:t>500-700 mg per meal</a:t>
            </a:r>
          </a:p>
          <a:p>
            <a:pPr lvl="1">
              <a:buFont typeface="Courier New" panose="02070309020205020404" pitchFamily="49" charset="0"/>
              <a:buChar char="o"/>
            </a:pPr>
            <a:r>
              <a:rPr lang="en-US" sz="1800" dirty="0"/>
              <a:t>400 mg for snacks</a:t>
            </a:r>
          </a:p>
          <a:p>
            <a:pPr lvl="1">
              <a:buClrTx/>
              <a:buFont typeface="Courier New" panose="02070309020205020404" pitchFamily="49" charset="0"/>
              <a:buChar char="o"/>
            </a:pPr>
            <a:endParaRPr lang="en-US" sz="1500" dirty="0"/>
          </a:p>
          <a:p>
            <a:endParaRPr lang="en-US" sz="1500" dirty="0"/>
          </a:p>
        </p:txBody>
      </p:sp>
      <p:pic>
        <p:nvPicPr>
          <p:cNvPr id="4" name="Picture 3" descr="Salt ( Hindi : नमक | Telugu : ఉప్పు | Bengali : লবণ ..."/>
          <p:cNvPicPr>
            <a:picLocks noChangeAspect="1"/>
          </p:cNvPicPr>
          <p:nvPr/>
        </p:nvPicPr>
        <p:blipFill rotWithShape="1">
          <a:blip r:embed="rId2" cstate="print">
            <a:extLst>
              <a:ext uri="{28A0092B-C50C-407E-A947-70E740481C1C}">
                <a14:useLocalDpi xmlns:a14="http://schemas.microsoft.com/office/drawing/2010/main" val="0"/>
              </a:ext>
            </a:extLst>
          </a:blip>
          <a:srcRect l="27037" r="24618" b="-3"/>
          <a:stretch/>
        </p:blipFill>
        <p:spPr>
          <a:xfrm>
            <a:off x="5756743" y="2093976"/>
            <a:ext cx="2955798" cy="4096512"/>
          </a:xfrm>
          <a:prstGeom prst="rect">
            <a:avLst/>
          </a:prstGeom>
        </p:spPr>
      </p:pic>
    </p:spTree>
    <p:extLst>
      <p:ext uri="{BB962C8B-B14F-4D97-AF65-F5344CB8AC3E}">
        <p14:creationId xmlns:p14="http://schemas.microsoft.com/office/powerpoint/2010/main" val="3522723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D04B4-B6EB-B067-0CE3-75EC618908A1}"/>
              </a:ext>
            </a:extLst>
          </p:cNvPr>
          <p:cNvSpPr>
            <a:spLocks noGrp="1"/>
          </p:cNvSpPr>
          <p:nvPr>
            <p:ph type="title"/>
          </p:nvPr>
        </p:nvSpPr>
        <p:spPr>
          <a:xfrm>
            <a:off x="628650" y="365125"/>
            <a:ext cx="7886700" cy="931803"/>
          </a:xfrm>
        </p:spPr>
        <p:txBody>
          <a:bodyPr lIns="91440" tIns="45720" rIns="91440" bIns="45720" anchor="t"/>
          <a:lstStyle/>
          <a:p>
            <a:r>
              <a:rPr lang="en-US" sz="2800" dirty="0">
                <a:latin typeface="Segoe UI"/>
                <a:cs typeface="Segoe UI"/>
              </a:rPr>
              <a:t>Diabetes and Kidney Disease</a:t>
            </a:r>
            <a:endParaRPr lang="en-US" dirty="0"/>
          </a:p>
        </p:txBody>
      </p:sp>
      <p:sp>
        <p:nvSpPr>
          <p:cNvPr id="3" name="Content Placeholder 2">
            <a:extLst>
              <a:ext uri="{FF2B5EF4-FFF2-40B4-BE49-F238E27FC236}">
                <a16:creationId xmlns:a16="http://schemas.microsoft.com/office/drawing/2014/main" id="{4DFB3B0D-9346-A212-5885-B15529B5B64B}"/>
              </a:ext>
            </a:extLst>
          </p:cNvPr>
          <p:cNvSpPr>
            <a:spLocks noGrp="1"/>
          </p:cNvSpPr>
          <p:nvPr>
            <p:ph idx="1"/>
          </p:nvPr>
        </p:nvSpPr>
        <p:spPr>
          <a:xfrm>
            <a:off x="419536" y="1110108"/>
            <a:ext cx="7763570" cy="4515776"/>
          </a:xfrm>
        </p:spPr>
        <p:txBody>
          <a:bodyPr lIns="91440" tIns="45720" rIns="91440" bIns="45720" anchor="t"/>
          <a:lstStyle/>
          <a:p>
            <a:r>
              <a:rPr lang="en-US" sz="1800" b="1" dirty="0">
                <a:solidFill>
                  <a:srgbClr val="000000"/>
                </a:solidFill>
                <a:latin typeface="Segoe UI"/>
                <a:cs typeface="Segoe UI"/>
              </a:rPr>
              <a:t>Diabetes often appears better managed when a person has kidney disease</a:t>
            </a:r>
            <a:endParaRPr lang="en-US" sz="1800" b="1" dirty="0">
              <a:cs typeface="Calibri" panose="020F0502020204030204"/>
            </a:endParaRPr>
          </a:p>
          <a:p>
            <a:pPr marL="685800" lvl="2">
              <a:lnSpc>
                <a:spcPct val="80000"/>
              </a:lnSpc>
              <a:spcBef>
                <a:spcPts val="1000"/>
              </a:spcBef>
            </a:pPr>
            <a:r>
              <a:rPr lang="en-US" sz="1800" dirty="0"/>
              <a:t>Insulin in body today will still be here tomorrow</a:t>
            </a:r>
          </a:p>
          <a:p>
            <a:pPr marL="685800" lvl="2">
              <a:lnSpc>
                <a:spcPct val="80000"/>
              </a:lnSpc>
              <a:spcBef>
                <a:spcPts val="1000"/>
              </a:spcBef>
            </a:pPr>
            <a:r>
              <a:rPr lang="en-US" sz="1800" dirty="0"/>
              <a:t>Appetite often decreased with kidney disease  </a:t>
            </a:r>
          </a:p>
          <a:p>
            <a:r>
              <a:rPr lang="en-US" sz="1800" b="1" dirty="0">
                <a:solidFill>
                  <a:srgbClr val="000000"/>
                </a:solidFill>
                <a:latin typeface="Segoe UI"/>
                <a:cs typeface="Segoe UI"/>
              </a:rPr>
              <a:t>A1C is not as accurate marker of glucose control</a:t>
            </a:r>
            <a:endParaRPr lang="en-US" sz="1800" b="1" dirty="0"/>
          </a:p>
          <a:p>
            <a:pPr marL="685800" lvl="2">
              <a:lnSpc>
                <a:spcPct val="80000"/>
              </a:lnSpc>
              <a:spcBef>
                <a:spcPts val="1000"/>
              </a:spcBef>
            </a:pPr>
            <a:r>
              <a:rPr lang="en-US" sz="1800" dirty="0"/>
              <a:t>Anemia is common and affects accuracy of A1C</a:t>
            </a:r>
          </a:p>
          <a:p>
            <a:pPr marL="685800" lvl="2">
              <a:lnSpc>
                <a:spcPct val="80000"/>
              </a:lnSpc>
              <a:spcBef>
                <a:spcPts val="1000"/>
              </a:spcBef>
            </a:pPr>
            <a:r>
              <a:rPr lang="en-US" sz="1800" dirty="0"/>
              <a:t>Glucose Monitoring is better indicator of diabetes management</a:t>
            </a:r>
          </a:p>
          <a:p>
            <a:r>
              <a:rPr lang="en-US" sz="1800" b="1" dirty="0">
                <a:solidFill>
                  <a:srgbClr val="000000"/>
                </a:solidFill>
                <a:latin typeface="Segoe UI"/>
                <a:cs typeface="Segoe UI"/>
              </a:rPr>
              <a:t>Managing blood sugars can maintain kidney function</a:t>
            </a:r>
            <a:endParaRPr lang="en-US" sz="1800" b="1" dirty="0"/>
          </a:p>
          <a:p>
            <a:r>
              <a:rPr lang="en-US" sz="1800" b="1" dirty="0">
                <a:solidFill>
                  <a:srgbClr val="000000"/>
                </a:solidFill>
                <a:latin typeface="Segoe UI"/>
                <a:cs typeface="Segoe UI"/>
              </a:rPr>
              <a:t>Hypoglycemia is common, especially with Type 2 Diabetes</a:t>
            </a:r>
            <a:endParaRPr lang="en-US" sz="1800" b="1" dirty="0"/>
          </a:p>
          <a:p>
            <a:r>
              <a:rPr lang="en-US" sz="1800" b="1" dirty="0">
                <a:solidFill>
                  <a:srgbClr val="000000"/>
                </a:solidFill>
                <a:latin typeface="Segoe UI"/>
                <a:cs typeface="Segoe UI"/>
              </a:rPr>
              <a:t>Hemoglobin A1C </a:t>
            </a:r>
            <a:r>
              <a:rPr lang="en-US" sz="1800" dirty="0"/>
              <a:t>combined with </a:t>
            </a:r>
            <a:r>
              <a:rPr lang="en-US" sz="1800" b="1" dirty="0">
                <a:solidFill>
                  <a:srgbClr val="000000"/>
                </a:solidFill>
                <a:latin typeface="Segoe UI"/>
                <a:cs typeface="Segoe UI"/>
              </a:rPr>
              <a:t>home glucose monitoring </a:t>
            </a:r>
            <a:r>
              <a:rPr lang="en-US" sz="1800" dirty="0"/>
              <a:t>remains the mainstay for assessing glycemic control in diabetics with renal disease</a:t>
            </a:r>
          </a:p>
          <a:p>
            <a:endParaRPr lang="en-US" dirty="0">
              <a:cs typeface="Calibri"/>
            </a:endParaRPr>
          </a:p>
        </p:txBody>
      </p:sp>
    </p:spTree>
    <p:extLst>
      <p:ext uri="{BB962C8B-B14F-4D97-AF65-F5344CB8AC3E}">
        <p14:creationId xmlns:p14="http://schemas.microsoft.com/office/powerpoint/2010/main" val="1501685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Glucose/Insulin Homeostasis</a:t>
            </a:r>
            <a:endParaRPr lang="en-US" dirty="0"/>
          </a:p>
        </p:txBody>
      </p:sp>
      <p:sp>
        <p:nvSpPr>
          <p:cNvPr id="3" name="Content Placeholder 2"/>
          <p:cNvSpPr>
            <a:spLocks noGrp="1"/>
          </p:cNvSpPr>
          <p:nvPr>
            <p:ph idx="1"/>
          </p:nvPr>
        </p:nvSpPr>
        <p:spPr>
          <a:xfrm>
            <a:off x="628650" y="1083076"/>
            <a:ext cx="7886700" cy="4829451"/>
          </a:xfrm>
        </p:spPr>
        <p:txBody>
          <a:bodyPr>
            <a:normAutofit fontScale="92500" lnSpcReduction="10000"/>
          </a:bodyPr>
          <a:lstStyle/>
          <a:p>
            <a:r>
              <a:rPr lang="en-US" altLang="en-US" dirty="0"/>
              <a:t>Decreased adiponectin concentrations are seen in CKD and may contribute to the insulin resistance </a:t>
            </a:r>
          </a:p>
          <a:p>
            <a:r>
              <a:rPr lang="en-US" altLang="en-US" dirty="0"/>
              <a:t>Recent data suggest that alterations in body metabolism with CKD may alter adipose tissue patterns that are consistent with a more pro-inflammatory and insulin-resistant state</a:t>
            </a:r>
          </a:p>
          <a:p>
            <a:r>
              <a:rPr lang="en-US" altLang="en-US" dirty="0"/>
              <a:t>Erythropoietin deficiency may contribute to insulin resistance</a:t>
            </a:r>
          </a:p>
          <a:p>
            <a:r>
              <a:rPr lang="en-US" altLang="en-US" dirty="0"/>
              <a:t>Increased insulin resistance may contribute to increased risk of cardiovascular disease in patients with CKD</a:t>
            </a:r>
          </a:p>
          <a:p>
            <a:r>
              <a:rPr lang="en-US" altLang="en-US" dirty="0"/>
              <a:t>Low Vitamin D leads to decreased insulin production and results in muscle breakdown</a:t>
            </a:r>
          </a:p>
          <a:p>
            <a:endParaRPr lang="en-US" dirty="0"/>
          </a:p>
        </p:txBody>
      </p:sp>
    </p:spTree>
    <p:extLst>
      <p:ext uri="{BB962C8B-B14F-4D97-AF65-F5344CB8AC3E}">
        <p14:creationId xmlns:p14="http://schemas.microsoft.com/office/powerpoint/2010/main" val="1331288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54113"/>
            <a:ext cx="2400300" cy="4460875"/>
          </a:xfrm>
          <a:prstGeom prst="rect">
            <a:avLst/>
          </a:prstGeom>
        </p:spPr>
        <p:txBody>
          <a:bodyPr lIns="91440" tIns="45720" rIns="91440" bIns="45720">
            <a:normAutofit/>
          </a:bodyPr>
          <a:lstStyle/>
          <a:p>
            <a:r>
              <a:rPr lang="en-US">
                <a:solidFill>
                  <a:srgbClr val="FFFFFF"/>
                </a:solidFill>
              </a:rPr>
              <a:t>Karen Greathouse, RD, CTCD </a:t>
            </a:r>
          </a:p>
        </p:txBody>
      </p:sp>
      <p:sp>
        <p:nvSpPr>
          <p:cNvPr id="3" name="Content Placeholder 2"/>
          <p:cNvSpPr>
            <a:spLocks noGrp="1"/>
          </p:cNvSpPr>
          <p:nvPr>
            <p:ph idx="4294967295"/>
          </p:nvPr>
        </p:nvSpPr>
        <p:spPr>
          <a:xfrm>
            <a:off x="395207" y="995095"/>
            <a:ext cx="7508929" cy="3212696"/>
          </a:xfrm>
          <a:prstGeom prst="rect">
            <a:avLst/>
          </a:prstGeom>
        </p:spPr>
        <p:txBody>
          <a:bodyPr lIns="91440" tIns="45720" rIns="91440" bIns="45720" anchor="ctr">
            <a:normAutofit/>
          </a:bodyPr>
          <a:lstStyle/>
          <a:p>
            <a:pPr marL="0" indent="0">
              <a:buNone/>
            </a:pPr>
            <a:r>
              <a:rPr lang="en-US" dirty="0">
                <a:cs typeface="Calibri"/>
              </a:rPr>
              <a:t>Renal Nutrition Specialist, University of Michigan Kidney Transplant Program, Past National Chair National Kidney Foundation Council of Renal Nutrition</a:t>
            </a:r>
            <a:endParaRPr lang="en-US" dirty="0"/>
          </a:p>
        </p:txBody>
      </p:sp>
      <p:sp>
        <p:nvSpPr>
          <p:cNvPr id="4" name="Title 1">
            <a:extLst>
              <a:ext uri="{FF2B5EF4-FFF2-40B4-BE49-F238E27FC236}">
                <a16:creationId xmlns:a16="http://schemas.microsoft.com/office/drawing/2014/main" id="{F993DCCE-3F6E-E63B-B8F5-A3251B1FE7D1}"/>
              </a:ext>
            </a:extLst>
          </p:cNvPr>
          <p:cNvSpPr txBox="1">
            <a:spLocks/>
          </p:cNvSpPr>
          <p:nvPr/>
        </p:nvSpPr>
        <p:spPr>
          <a:xfrm>
            <a:off x="308028" y="377730"/>
            <a:ext cx="6805693" cy="8652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2"/>
                </a:solidFill>
              </a:rPr>
              <a:t>Karen Greathouse</a:t>
            </a:r>
          </a:p>
        </p:txBody>
      </p:sp>
    </p:spTree>
    <p:extLst>
      <p:ext uri="{BB962C8B-B14F-4D97-AF65-F5344CB8AC3E}">
        <p14:creationId xmlns:p14="http://schemas.microsoft.com/office/powerpoint/2010/main" val="814455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18" y="365125"/>
            <a:ext cx="8549197" cy="1325563"/>
          </a:xfrm>
        </p:spPr>
        <p:txBody>
          <a:bodyPr/>
          <a:lstStyle/>
          <a:p>
            <a:r>
              <a:rPr lang="en-US" dirty="0"/>
              <a:t>Combining Kidney Diet with the Diabetic Diet</a:t>
            </a:r>
          </a:p>
        </p:txBody>
      </p:sp>
      <p:sp>
        <p:nvSpPr>
          <p:cNvPr id="3" name="Content Placeholder 2"/>
          <p:cNvSpPr>
            <a:spLocks noGrp="1"/>
          </p:cNvSpPr>
          <p:nvPr>
            <p:ph idx="1"/>
          </p:nvPr>
        </p:nvSpPr>
        <p:spPr/>
        <p:txBody>
          <a:bodyPr/>
          <a:lstStyle/>
          <a:p>
            <a:r>
              <a:rPr lang="en-US" altLang="en-US" dirty="0"/>
              <a:t>Focus on similarities, not differences</a:t>
            </a:r>
          </a:p>
          <a:p>
            <a:r>
              <a:rPr lang="en-US" altLang="en-US" dirty="0"/>
              <a:t>Provide guidelines for assistance</a:t>
            </a:r>
          </a:p>
          <a:p>
            <a:r>
              <a:rPr lang="en-US" altLang="en-US" dirty="0"/>
              <a:t>Stress need to eat 3 balanced meals at regular times</a:t>
            </a:r>
          </a:p>
          <a:p>
            <a:r>
              <a:rPr lang="en-US" altLang="en-US" dirty="0"/>
              <a:t>Renal practice group has some good handouts with diabetic renal material</a:t>
            </a:r>
          </a:p>
          <a:p>
            <a:r>
              <a:rPr lang="en-US" altLang="en-US" dirty="0"/>
              <a:t>NKF recently updated diabetic kidney material on their website</a:t>
            </a:r>
          </a:p>
          <a:p>
            <a:endParaRPr lang="en-US" dirty="0"/>
          </a:p>
        </p:txBody>
      </p:sp>
    </p:spTree>
    <p:extLst>
      <p:ext uri="{BB962C8B-B14F-4D97-AF65-F5344CB8AC3E}">
        <p14:creationId xmlns:p14="http://schemas.microsoft.com/office/powerpoint/2010/main" val="1327254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43000" y="2278000"/>
            <a:ext cx="6858000" cy="3722846"/>
            <a:chOff x="0" y="1894332"/>
            <a:chExt cx="9144000" cy="4963795"/>
          </a:xfrm>
        </p:grpSpPr>
        <p:sp>
          <p:nvSpPr>
            <p:cNvPr id="3" name="object 3"/>
            <p:cNvSpPr/>
            <p:nvPr/>
          </p:nvSpPr>
          <p:spPr>
            <a:xfrm>
              <a:off x="115823" y="6499860"/>
              <a:ext cx="3628644" cy="254505"/>
            </a:xfrm>
            <a:prstGeom prst="rect">
              <a:avLst/>
            </a:prstGeom>
            <a:blipFill>
              <a:blip r:embed="rId2" cstate="print"/>
              <a:stretch>
                <a:fillRect/>
              </a:stretch>
            </a:blipFill>
          </p:spPr>
          <p:txBody>
            <a:bodyPr wrap="square" lIns="0" tIns="0" rIns="0" bIns="0" rtlCol="0"/>
            <a:lstStyle/>
            <a:p>
              <a:endParaRPr sz="1350"/>
            </a:p>
          </p:txBody>
        </p:sp>
        <p:sp>
          <p:nvSpPr>
            <p:cNvPr id="4" name="object 4"/>
            <p:cNvSpPr/>
            <p:nvPr/>
          </p:nvSpPr>
          <p:spPr>
            <a:xfrm>
              <a:off x="950975" y="1894332"/>
              <a:ext cx="3066288" cy="4398264"/>
            </a:xfrm>
            <a:prstGeom prst="rect">
              <a:avLst/>
            </a:prstGeom>
            <a:blipFill>
              <a:blip r:embed="rId3" cstate="print"/>
              <a:stretch>
                <a:fillRect/>
              </a:stretch>
            </a:blipFill>
          </p:spPr>
          <p:txBody>
            <a:bodyPr wrap="square" lIns="0" tIns="0" rIns="0" bIns="0" rtlCol="0"/>
            <a:lstStyle/>
            <a:p>
              <a:endParaRPr sz="1350"/>
            </a:p>
          </p:txBody>
        </p:sp>
      </p:grpSp>
      <p:sp>
        <p:nvSpPr>
          <p:cNvPr id="5" name="object 5"/>
          <p:cNvSpPr txBox="1">
            <a:spLocks noGrp="1"/>
          </p:cNvSpPr>
          <p:nvPr>
            <p:ph type="title"/>
          </p:nvPr>
        </p:nvSpPr>
        <p:spPr>
          <a:xfrm>
            <a:off x="426128" y="459723"/>
            <a:ext cx="6447207" cy="1034514"/>
          </a:xfrm>
          <a:prstGeom prst="rect">
            <a:avLst/>
          </a:prstGeom>
        </p:spPr>
        <p:txBody>
          <a:bodyPr vert="horz" wrap="square" lIns="0" tIns="475869" rIns="0" bIns="0" rtlCol="0" anchor="ctr">
            <a:spAutoFit/>
          </a:bodyPr>
          <a:lstStyle/>
          <a:p>
            <a:pPr marL="114300">
              <a:lnSpc>
                <a:spcPct val="100000"/>
              </a:lnSpc>
              <a:spcBef>
                <a:spcPts val="75"/>
              </a:spcBef>
              <a:tabLst>
                <a:tab pos="5705951" algn="l"/>
              </a:tabLst>
            </a:pPr>
            <a:r>
              <a:rPr u="sng" spc="-34" dirty="0">
                <a:uFill>
                  <a:solidFill>
                    <a:srgbClr val="7E7E7E"/>
                  </a:solidFill>
                </a:uFill>
              </a:rPr>
              <a:t>Balance</a:t>
            </a:r>
            <a:r>
              <a:rPr u="sng" spc="-94" dirty="0">
                <a:uFill>
                  <a:solidFill>
                    <a:srgbClr val="7E7E7E"/>
                  </a:solidFill>
                </a:uFill>
              </a:rPr>
              <a:t> </a:t>
            </a:r>
            <a:r>
              <a:rPr u="sng" spc="-64" dirty="0">
                <a:uFill>
                  <a:solidFill>
                    <a:srgbClr val="7E7E7E"/>
                  </a:solidFill>
                </a:uFill>
              </a:rPr>
              <a:t>matters	</a:t>
            </a:r>
          </a:p>
        </p:txBody>
      </p:sp>
      <p:sp>
        <p:nvSpPr>
          <p:cNvPr id="6" name="object 6"/>
          <p:cNvSpPr/>
          <p:nvPr/>
        </p:nvSpPr>
        <p:spPr>
          <a:xfrm>
            <a:off x="4663441" y="4002785"/>
            <a:ext cx="2213990" cy="1458468"/>
          </a:xfrm>
          <a:prstGeom prst="rect">
            <a:avLst/>
          </a:prstGeom>
          <a:blipFill>
            <a:blip r:embed="rId4" cstate="print"/>
            <a:stretch>
              <a:fillRect/>
            </a:stretch>
          </a:blipFill>
        </p:spPr>
        <p:txBody>
          <a:bodyPr wrap="square" lIns="0" tIns="0" rIns="0" bIns="0" rtlCol="0"/>
          <a:lstStyle/>
          <a:p>
            <a:endParaRPr sz="1350"/>
          </a:p>
        </p:txBody>
      </p:sp>
      <p:sp>
        <p:nvSpPr>
          <p:cNvPr id="7" name="object 7"/>
          <p:cNvSpPr txBox="1"/>
          <p:nvPr/>
        </p:nvSpPr>
        <p:spPr>
          <a:xfrm>
            <a:off x="4468272" y="2281486"/>
            <a:ext cx="2405063" cy="425116"/>
          </a:xfrm>
          <a:prstGeom prst="rect">
            <a:avLst/>
          </a:prstGeom>
        </p:spPr>
        <p:txBody>
          <a:bodyPr vert="horz" wrap="square" lIns="0" tIns="9525" rIns="0" bIns="0" rtlCol="0">
            <a:spAutoFit/>
          </a:bodyPr>
          <a:lstStyle/>
          <a:p>
            <a:pPr marL="9525">
              <a:spcBef>
                <a:spcPts val="75"/>
              </a:spcBef>
            </a:pPr>
            <a:r>
              <a:rPr sz="2700" b="1" spc="-4" dirty="0">
                <a:latin typeface="Calibri"/>
                <a:cs typeface="Calibri"/>
              </a:rPr>
              <a:t>Slow </a:t>
            </a:r>
            <a:r>
              <a:rPr sz="2700" b="1" dirty="0">
                <a:latin typeface="Calibri"/>
                <a:cs typeface="Calibri"/>
              </a:rPr>
              <a:t>and</a:t>
            </a:r>
            <a:r>
              <a:rPr sz="2700" b="1" spc="-38" dirty="0">
                <a:latin typeface="Calibri"/>
                <a:cs typeface="Calibri"/>
              </a:rPr>
              <a:t> steady.</a:t>
            </a:r>
            <a:endParaRPr sz="2700" dirty="0">
              <a:latin typeface="Calibri"/>
              <a:cs typeface="Calibri"/>
            </a:endParaRPr>
          </a:p>
        </p:txBody>
      </p:sp>
      <p:sp>
        <p:nvSpPr>
          <p:cNvPr id="8" name="object 8"/>
          <p:cNvSpPr txBox="1"/>
          <p:nvPr/>
        </p:nvSpPr>
        <p:spPr>
          <a:xfrm>
            <a:off x="4468272" y="2700339"/>
            <a:ext cx="2730818" cy="1117614"/>
          </a:xfrm>
          <a:prstGeom prst="rect">
            <a:avLst/>
          </a:prstGeom>
        </p:spPr>
        <p:txBody>
          <a:bodyPr vert="horz" wrap="square" lIns="0" tIns="9525" rIns="0" bIns="0" rtlCol="0">
            <a:spAutoFit/>
          </a:bodyPr>
          <a:lstStyle/>
          <a:p>
            <a:pPr marL="9525" marR="3810">
              <a:spcBef>
                <a:spcPts val="75"/>
              </a:spcBef>
            </a:pPr>
            <a:r>
              <a:rPr spc="-19" dirty="0">
                <a:latin typeface="Calibri"/>
                <a:cs typeface="Calibri"/>
              </a:rPr>
              <a:t>Fat, </a:t>
            </a:r>
            <a:r>
              <a:rPr spc="-4" dirty="0">
                <a:latin typeface="Calibri"/>
                <a:cs typeface="Calibri"/>
              </a:rPr>
              <a:t>fiber </a:t>
            </a:r>
            <a:r>
              <a:rPr dirty="0">
                <a:latin typeface="Calibri"/>
                <a:cs typeface="Calibri"/>
              </a:rPr>
              <a:t>and </a:t>
            </a:r>
            <a:r>
              <a:rPr spc="-11" dirty="0">
                <a:latin typeface="Calibri"/>
                <a:cs typeface="Calibri"/>
              </a:rPr>
              <a:t>protein </a:t>
            </a:r>
            <a:r>
              <a:rPr spc="-8" dirty="0">
                <a:latin typeface="Calibri"/>
                <a:cs typeface="Calibri"/>
              </a:rPr>
              <a:t>slow  </a:t>
            </a:r>
            <a:r>
              <a:rPr dirty="0">
                <a:latin typeface="Calibri"/>
                <a:cs typeface="Calibri"/>
              </a:rPr>
              <a:t>the </a:t>
            </a:r>
            <a:r>
              <a:rPr spc="-8" dirty="0">
                <a:latin typeface="Calibri"/>
                <a:cs typeface="Calibri"/>
              </a:rPr>
              <a:t>break down </a:t>
            </a:r>
            <a:r>
              <a:rPr spc="-4" dirty="0">
                <a:latin typeface="Calibri"/>
                <a:cs typeface="Calibri"/>
              </a:rPr>
              <a:t>of </a:t>
            </a:r>
            <a:r>
              <a:rPr spc="-15" dirty="0">
                <a:latin typeface="Calibri"/>
                <a:cs typeface="Calibri"/>
              </a:rPr>
              <a:t>food </a:t>
            </a:r>
            <a:r>
              <a:rPr dirty="0">
                <a:latin typeface="Calibri"/>
                <a:cs typeface="Calibri"/>
              </a:rPr>
              <a:t>in  the </a:t>
            </a:r>
            <a:r>
              <a:rPr spc="-8" dirty="0">
                <a:latin typeface="Calibri"/>
                <a:cs typeface="Calibri"/>
              </a:rPr>
              <a:t>stomach, </a:t>
            </a:r>
            <a:r>
              <a:rPr spc="-4" dirty="0">
                <a:latin typeface="Calibri"/>
                <a:cs typeface="Calibri"/>
              </a:rPr>
              <a:t>slowing </a:t>
            </a:r>
            <a:r>
              <a:rPr dirty="0">
                <a:latin typeface="Calibri"/>
                <a:cs typeface="Calibri"/>
              </a:rPr>
              <a:t>the</a:t>
            </a:r>
            <a:r>
              <a:rPr spc="-86" dirty="0">
                <a:latin typeface="Calibri"/>
                <a:cs typeface="Calibri"/>
              </a:rPr>
              <a:t> </a:t>
            </a:r>
            <a:r>
              <a:rPr dirty="0">
                <a:latin typeface="Calibri"/>
                <a:cs typeface="Calibri"/>
              </a:rPr>
              <a:t>rise  in </a:t>
            </a:r>
            <a:r>
              <a:rPr spc="-4" dirty="0">
                <a:latin typeface="Calibri"/>
                <a:cs typeface="Calibri"/>
              </a:rPr>
              <a:t>blood</a:t>
            </a:r>
            <a:r>
              <a:rPr spc="-15" dirty="0">
                <a:latin typeface="Calibri"/>
                <a:cs typeface="Calibri"/>
              </a:rPr>
              <a:t> </a:t>
            </a:r>
            <a:r>
              <a:rPr spc="-38" dirty="0">
                <a:latin typeface="Calibri"/>
                <a:cs typeface="Calibri"/>
              </a:rPr>
              <a:t>sugar.</a:t>
            </a:r>
            <a:endParaRPr>
              <a:latin typeface="Calibri"/>
              <a:cs typeface="Calibri"/>
            </a:endParaRPr>
          </a:p>
        </p:txBody>
      </p:sp>
      <p:sp>
        <p:nvSpPr>
          <p:cNvPr id="9" name="object 9"/>
          <p:cNvSpPr txBox="1"/>
          <p:nvPr/>
        </p:nvSpPr>
        <p:spPr>
          <a:xfrm>
            <a:off x="2192274" y="2848356"/>
            <a:ext cx="438150" cy="150106"/>
          </a:xfrm>
          <a:prstGeom prst="rect">
            <a:avLst/>
          </a:prstGeom>
          <a:solidFill>
            <a:srgbClr val="000000"/>
          </a:solidFill>
        </p:spPr>
        <p:txBody>
          <a:bodyPr vert="horz" wrap="square" lIns="0" tIns="28575" rIns="0" bIns="0" rtlCol="0">
            <a:spAutoFit/>
          </a:bodyPr>
          <a:lstStyle/>
          <a:p>
            <a:pPr marL="80486">
              <a:spcBef>
                <a:spcPts val="225"/>
              </a:spcBef>
            </a:pPr>
            <a:r>
              <a:rPr sz="788" spc="-4" dirty="0">
                <a:solidFill>
                  <a:srgbClr val="FFC000"/>
                </a:solidFill>
                <a:latin typeface="Calibri"/>
                <a:cs typeface="Calibri"/>
              </a:rPr>
              <a:t>Mouth</a:t>
            </a:r>
            <a:endParaRPr sz="788">
              <a:latin typeface="Calibri"/>
              <a:cs typeface="Calibri"/>
            </a:endParaRPr>
          </a:p>
        </p:txBody>
      </p:sp>
    </p:spTree>
    <p:extLst>
      <p:ext uri="{BB962C8B-B14F-4D97-AF65-F5344CB8AC3E}">
        <p14:creationId xmlns:p14="http://schemas.microsoft.com/office/powerpoint/2010/main" val="3043690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886507" y="927628"/>
            <a:ext cx="5604995" cy="4390454"/>
          </a:xfrm>
          <a:prstGeom prst="rect">
            <a:avLst/>
          </a:prstGeom>
          <a:noFill/>
          <a:ln w="9525">
            <a:noFill/>
            <a:miter lim="800000"/>
            <a:headEnd/>
            <a:tailEnd/>
          </a:ln>
        </p:spPr>
      </p:pic>
    </p:spTree>
    <p:extLst>
      <p:ext uri="{BB962C8B-B14F-4D97-AF65-F5344CB8AC3E}">
        <p14:creationId xmlns:p14="http://schemas.microsoft.com/office/powerpoint/2010/main" val="3830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0183" y="1615083"/>
            <a:ext cx="2587337" cy="507831"/>
          </a:xfrm>
          <a:prstGeom prst="rect">
            <a:avLst/>
          </a:prstGeom>
        </p:spPr>
        <p:txBody>
          <a:bodyPr wrap="square">
            <a:spAutoFit/>
          </a:bodyPr>
          <a:lstStyle/>
          <a:p>
            <a:pPr algn="ctr"/>
            <a:r>
              <a:rPr lang="en-US" sz="1350" dirty="0"/>
              <a:t>Breakfast</a:t>
            </a:r>
          </a:p>
          <a:p>
            <a:pPr algn="ctr"/>
            <a:r>
              <a:rPr lang="en-US" sz="1350" b="1" dirty="0"/>
              <a:t>Acai Berry Bowl</a:t>
            </a:r>
          </a:p>
        </p:txBody>
      </p:sp>
      <p:pic>
        <p:nvPicPr>
          <p:cNvPr id="4" name="Picture 3"/>
          <p:cNvPicPr>
            <a:picLocks noChangeAspect="1"/>
          </p:cNvPicPr>
          <p:nvPr/>
        </p:nvPicPr>
        <p:blipFill>
          <a:blip r:embed="rId2"/>
          <a:stretch>
            <a:fillRect/>
          </a:stretch>
        </p:blipFill>
        <p:spPr>
          <a:xfrm>
            <a:off x="492529" y="2121650"/>
            <a:ext cx="2625623" cy="1679486"/>
          </a:xfrm>
          <a:prstGeom prst="rect">
            <a:avLst/>
          </a:prstGeom>
        </p:spPr>
      </p:pic>
      <p:sp>
        <p:nvSpPr>
          <p:cNvPr id="5" name="Rectangle 4"/>
          <p:cNvSpPr/>
          <p:nvPr/>
        </p:nvSpPr>
        <p:spPr>
          <a:xfrm>
            <a:off x="731520" y="4027170"/>
            <a:ext cx="1776845" cy="1338828"/>
          </a:xfrm>
          <a:prstGeom prst="rect">
            <a:avLst/>
          </a:prstGeom>
        </p:spPr>
        <p:txBody>
          <a:bodyPr wrap="square">
            <a:spAutoFit/>
          </a:bodyPr>
          <a:lstStyle/>
          <a:p>
            <a:pPr algn="r"/>
            <a:r>
              <a:rPr lang="en-US" sz="1350" dirty="0"/>
              <a:t>Calories  192</a:t>
            </a:r>
          </a:p>
          <a:p>
            <a:pPr algn="r"/>
            <a:r>
              <a:rPr lang="en-US" sz="1350" dirty="0"/>
              <a:t>Carbs (g)   28</a:t>
            </a:r>
          </a:p>
          <a:p>
            <a:pPr algn="r"/>
            <a:r>
              <a:rPr lang="en-US" sz="1350" dirty="0"/>
              <a:t>Potassium (mg) 349</a:t>
            </a:r>
          </a:p>
          <a:p>
            <a:pPr algn="r"/>
            <a:r>
              <a:rPr lang="en-US" sz="1350" dirty="0"/>
              <a:t>Phosphorus (mg) 140</a:t>
            </a:r>
          </a:p>
          <a:p>
            <a:pPr algn="r"/>
            <a:r>
              <a:rPr lang="en-US" sz="1350" dirty="0"/>
              <a:t>Sodium (mg) 82</a:t>
            </a:r>
          </a:p>
          <a:p>
            <a:pPr algn="r"/>
            <a:r>
              <a:rPr lang="en-US" sz="1350" dirty="0"/>
              <a:t>Fiber (g)     7</a:t>
            </a:r>
          </a:p>
        </p:txBody>
      </p:sp>
      <p:sp>
        <p:nvSpPr>
          <p:cNvPr id="6" name="Rectangle 5"/>
          <p:cNvSpPr/>
          <p:nvPr/>
        </p:nvSpPr>
        <p:spPr>
          <a:xfrm>
            <a:off x="642159" y="1108515"/>
            <a:ext cx="2524709" cy="507831"/>
          </a:xfrm>
          <a:prstGeom prst="rect">
            <a:avLst/>
          </a:prstGeom>
        </p:spPr>
        <p:txBody>
          <a:bodyPr wrap="square">
            <a:spAutoFit/>
          </a:bodyPr>
          <a:lstStyle/>
          <a:p>
            <a:r>
              <a:rPr lang="en-US" sz="2700" dirty="0"/>
              <a:t>Sample Meals</a:t>
            </a:r>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7616364" y="974539"/>
            <a:ext cx="1219770" cy="618724"/>
          </a:xfrm>
          <a:prstGeom prst="rect">
            <a:avLst/>
          </a:prstGeom>
        </p:spPr>
      </p:pic>
      <p:sp>
        <p:nvSpPr>
          <p:cNvPr id="8" name="Rectangle 7"/>
          <p:cNvSpPr/>
          <p:nvPr/>
        </p:nvSpPr>
        <p:spPr>
          <a:xfrm>
            <a:off x="6489002" y="1212388"/>
            <a:ext cx="1018933" cy="300082"/>
          </a:xfrm>
          <a:prstGeom prst="rect">
            <a:avLst/>
          </a:prstGeom>
        </p:spPr>
        <p:txBody>
          <a:bodyPr wrap="none">
            <a:spAutoFit/>
          </a:bodyPr>
          <a:lstStyle/>
          <a:p>
            <a:pPr algn="r"/>
            <a:r>
              <a:rPr lang="en-US" sz="1350" b="1" dirty="0">
                <a:solidFill>
                  <a:schemeClr val="tx2"/>
                </a:solidFill>
              </a:rPr>
              <a:t>DaVita.com</a:t>
            </a:r>
          </a:p>
        </p:txBody>
      </p:sp>
      <p:pic>
        <p:nvPicPr>
          <p:cNvPr id="9" name="Picture 8"/>
          <p:cNvPicPr>
            <a:picLocks noChangeAspect="1"/>
          </p:cNvPicPr>
          <p:nvPr/>
        </p:nvPicPr>
        <p:blipFill>
          <a:blip r:embed="rId4"/>
          <a:stretch>
            <a:fillRect/>
          </a:stretch>
        </p:blipFill>
        <p:spPr>
          <a:xfrm>
            <a:off x="3293246" y="2124601"/>
            <a:ext cx="2837742" cy="1629943"/>
          </a:xfrm>
          <a:prstGeom prst="rect">
            <a:avLst/>
          </a:prstGeom>
        </p:spPr>
      </p:pic>
      <p:pic>
        <p:nvPicPr>
          <p:cNvPr id="10" name="Picture 9"/>
          <p:cNvPicPr>
            <a:picLocks noChangeAspect="1"/>
          </p:cNvPicPr>
          <p:nvPr/>
        </p:nvPicPr>
        <p:blipFill rotWithShape="1">
          <a:blip r:embed="rId5"/>
          <a:srcRect r="23731"/>
          <a:stretch/>
        </p:blipFill>
        <p:spPr>
          <a:xfrm>
            <a:off x="6290630" y="2121650"/>
            <a:ext cx="2651468" cy="1632893"/>
          </a:xfrm>
          <a:prstGeom prst="rect">
            <a:avLst/>
          </a:prstGeom>
        </p:spPr>
      </p:pic>
      <p:sp>
        <p:nvSpPr>
          <p:cNvPr id="11" name="Rectangle 10"/>
          <p:cNvSpPr/>
          <p:nvPr/>
        </p:nvSpPr>
        <p:spPr>
          <a:xfrm>
            <a:off x="3336352" y="1590313"/>
            <a:ext cx="2751530" cy="507831"/>
          </a:xfrm>
          <a:prstGeom prst="rect">
            <a:avLst/>
          </a:prstGeom>
        </p:spPr>
        <p:txBody>
          <a:bodyPr wrap="square">
            <a:spAutoFit/>
          </a:bodyPr>
          <a:lstStyle/>
          <a:p>
            <a:pPr algn="ctr"/>
            <a:r>
              <a:rPr lang="en-US" sz="1350" dirty="0"/>
              <a:t>Lunch</a:t>
            </a:r>
          </a:p>
          <a:p>
            <a:pPr algn="ctr"/>
            <a:r>
              <a:rPr lang="en-US" sz="1350" b="1" dirty="0"/>
              <a:t>Peanut Butter Sandwich lunch box</a:t>
            </a:r>
          </a:p>
        </p:txBody>
      </p:sp>
      <p:sp>
        <p:nvSpPr>
          <p:cNvPr id="12" name="Rectangle 11"/>
          <p:cNvSpPr/>
          <p:nvPr/>
        </p:nvSpPr>
        <p:spPr>
          <a:xfrm>
            <a:off x="5221935" y="1615083"/>
            <a:ext cx="4572000" cy="507831"/>
          </a:xfrm>
          <a:prstGeom prst="rect">
            <a:avLst/>
          </a:prstGeom>
        </p:spPr>
        <p:txBody>
          <a:bodyPr>
            <a:spAutoFit/>
          </a:bodyPr>
          <a:lstStyle/>
          <a:p>
            <a:pPr algn="ctr"/>
            <a:r>
              <a:rPr lang="en-US" sz="1350" dirty="0"/>
              <a:t>Dinner</a:t>
            </a:r>
          </a:p>
          <a:p>
            <a:pPr algn="ctr"/>
            <a:r>
              <a:rPr lang="en-US" sz="1350" b="1" dirty="0"/>
              <a:t>Easy Chicken and Pasta Dinner</a:t>
            </a:r>
          </a:p>
        </p:txBody>
      </p:sp>
      <p:sp>
        <p:nvSpPr>
          <p:cNvPr id="13" name="Rectangle 12"/>
          <p:cNvSpPr/>
          <p:nvPr/>
        </p:nvSpPr>
        <p:spPr>
          <a:xfrm>
            <a:off x="3528753" y="3955819"/>
            <a:ext cx="2213264" cy="1338828"/>
          </a:xfrm>
          <a:prstGeom prst="rect">
            <a:avLst/>
          </a:prstGeom>
        </p:spPr>
        <p:txBody>
          <a:bodyPr wrap="square">
            <a:spAutoFit/>
          </a:bodyPr>
          <a:lstStyle/>
          <a:p>
            <a:pPr algn="r"/>
            <a:r>
              <a:rPr lang="en-US" sz="1350" dirty="0"/>
              <a:t>Calories  456</a:t>
            </a:r>
          </a:p>
          <a:p>
            <a:pPr algn="r"/>
            <a:r>
              <a:rPr lang="en-US" sz="1350" dirty="0"/>
              <a:t>Carbs (g)   50</a:t>
            </a:r>
          </a:p>
          <a:p>
            <a:pPr algn="r"/>
            <a:r>
              <a:rPr lang="en-US" sz="1350" dirty="0"/>
              <a:t>Potassium (mg) 489</a:t>
            </a:r>
          </a:p>
          <a:p>
            <a:pPr algn="r"/>
            <a:r>
              <a:rPr lang="en-US" sz="1350" dirty="0"/>
              <a:t>Phosphorus (mg) 322</a:t>
            </a:r>
          </a:p>
          <a:p>
            <a:pPr algn="r"/>
            <a:r>
              <a:rPr lang="en-US" sz="1350" dirty="0"/>
              <a:t>Sodium (mg) 510</a:t>
            </a:r>
          </a:p>
          <a:p>
            <a:pPr algn="r"/>
            <a:r>
              <a:rPr lang="en-US" sz="1350" dirty="0"/>
              <a:t>Fiber (g)     8</a:t>
            </a:r>
          </a:p>
        </p:txBody>
      </p:sp>
      <p:sp>
        <p:nvSpPr>
          <p:cNvPr id="14" name="Rectangle 13"/>
          <p:cNvSpPr/>
          <p:nvPr/>
        </p:nvSpPr>
        <p:spPr>
          <a:xfrm>
            <a:off x="6434051" y="4027171"/>
            <a:ext cx="2088572" cy="1131079"/>
          </a:xfrm>
          <a:prstGeom prst="rect">
            <a:avLst/>
          </a:prstGeom>
        </p:spPr>
        <p:txBody>
          <a:bodyPr wrap="square">
            <a:spAutoFit/>
          </a:bodyPr>
          <a:lstStyle/>
          <a:p>
            <a:pPr algn="r"/>
            <a:r>
              <a:rPr lang="en-US" sz="1350" dirty="0"/>
              <a:t>Calories  400</a:t>
            </a:r>
          </a:p>
          <a:p>
            <a:pPr algn="r"/>
            <a:r>
              <a:rPr lang="en-US" sz="1350" dirty="0"/>
              <a:t>Carbs (g)   45</a:t>
            </a:r>
          </a:p>
          <a:p>
            <a:pPr algn="r"/>
            <a:r>
              <a:rPr lang="en-US" sz="1350" dirty="0"/>
              <a:t>Potassium (mg) 455</a:t>
            </a:r>
          </a:p>
          <a:p>
            <a:pPr algn="r"/>
            <a:r>
              <a:rPr lang="en-US" sz="1350" dirty="0"/>
              <a:t>Phosphorus (mg) 270</a:t>
            </a:r>
          </a:p>
          <a:p>
            <a:pPr algn="r"/>
            <a:r>
              <a:rPr lang="en-US" sz="1350" dirty="0"/>
              <a:t>Sodium (mg) 328</a:t>
            </a:r>
          </a:p>
        </p:txBody>
      </p:sp>
      <p:sp>
        <p:nvSpPr>
          <p:cNvPr id="15" name="Rectangle 14"/>
          <p:cNvSpPr/>
          <p:nvPr/>
        </p:nvSpPr>
        <p:spPr>
          <a:xfrm>
            <a:off x="1028700" y="5544190"/>
            <a:ext cx="7344295" cy="300082"/>
          </a:xfrm>
          <a:prstGeom prst="rect">
            <a:avLst/>
          </a:prstGeom>
        </p:spPr>
        <p:txBody>
          <a:bodyPr wrap="square">
            <a:spAutoFit/>
          </a:bodyPr>
          <a:lstStyle/>
          <a:p>
            <a:pPr algn="ctr"/>
            <a:r>
              <a:rPr lang="en-US" sz="1350" b="1" dirty="0">
                <a:solidFill>
                  <a:srgbClr val="C00000"/>
                </a:solidFill>
              </a:rPr>
              <a:t>Total  |  Calories 1,048  |  Potassium 1,293 mg  |  Sodium 920 mg I Phosphorous 732 mg</a:t>
            </a:r>
          </a:p>
        </p:txBody>
      </p:sp>
    </p:spTree>
    <p:extLst>
      <p:ext uri="{BB962C8B-B14F-4D97-AF65-F5344CB8AC3E}">
        <p14:creationId xmlns:p14="http://schemas.microsoft.com/office/powerpoint/2010/main" val="789226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2CF84-0A3F-DDF9-2D70-6C1F5BC03D0C}"/>
              </a:ext>
            </a:extLst>
          </p:cNvPr>
          <p:cNvSpPr>
            <a:spLocks noGrp="1"/>
          </p:cNvSpPr>
          <p:nvPr>
            <p:ph type="title"/>
          </p:nvPr>
        </p:nvSpPr>
        <p:spPr/>
        <p:txBody>
          <a:bodyPr lIns="91440" tIns="45720" rIns="91440" bIns="45720" anchor="t"/>
          <a:lstStyle/>
          <a:p>
            <a:r>
              <a:rPr lang="en-US" sz="2800" dirty="0">
                <a:latin typeface="Segoe UI"/>
                <a:cs typeface="Segoe UI"/>
              </a:rPr>
              <a:t>Lifestyle Changes Can Improve Diabetes Management</a:t>
            </a:r>
            <a:endParaRPr lang="en-US" sz="2800" dirty="0"/>
          </a:p>
        </p:txBody>
      </p:sp>
      <p:sp>
        <p:nvSpPr>
          <p:cNvPr id="3" name="Content Placeholder 2">
            <a:extLst>
              <a:ext uri="{FF2B5EF4-FFF2-40B4-BE49-F238E27FC236}">
                <a16:creationId xmlns:a16="http://schemas.microsoft.com/office/drawing/2014/main" id="{91721191-EC7B-5FEA-5CBE-E8D27AD0D8A9}"/>
              </a:ext>
            </a:extLst>
          </p:cNvPr>
          <p:cNvSpPr>
            <a:spLocks noGrp="1"/>
          </p:cNvSpPr>
          <p:nvPr>
            <p:ph idx="1"/>
          </p:nvPr>
        </p:nvSpPr>
        <p:spPr/>
        <p:txBody>
          <a:bodyPr lIns="91440" tIns="45720" rIns="91440" bIns="45720" anchor="t"/>
          <a:lstStyle/>
          <a:p>
            <a:r>
              <a:rPr lang="en-US" sz="2600" dirty="0">
                <a:solidFill>
                  <a:srgbClr val="000000"/>
                </a:solidFill>
                <a:latin typeface="Segoe UI"/>
                <a:cs typeface="Segoe UI"/>
              </a:rPr>
              <a:t>Eating 3 balanced meals at regular times </a:t>
            </a:r>
            <a:endParaRPr lang="en-US" dirty="0">
              <a:cs typeface="Calibri" panose="020F0502020204030204"/>
            </a:endParaRPr>
          </a:p>
          <a:p>
            <a:r>
              <a:rPr lang="en-US" sz="2600" dirty="0">
                <a:solidFill>
                  <a:srgbClr val="000000"/>
                </a:solidFill>
                <a:latin typeface="Segoe UI"/>
                <a:cs typeface="Segoe UI"/>
              </a:rPr>
              <a:t>Meals should contain 45 to 60 grams of carbohydrates</a:t>
            </a:r>
            <a:endParaRPr lang="en-US" dirty="0"/>
          </a:p>
          <a:p>
            <a:r>
              <a:rPr lang="en-US" sz="2600" dirty="0">
                <a:solidFill>
                  <a:srgbClr val="000000"/>
                </a:solidFill>
                <a:latin typeface="Segoe UI"/>
                <a:cs typeface="Segoe UI"/>
              </a:rPr>
              <a:t>150 to 300 minutes of weekly physical activity</a:t>
            </a:r>
            <a:endParaRPr lang="en-US" dirty="0"/>
          </a:p>
          <a:p>
            <a:r>
              <a:rPr lang="en-US" sz="2600" dirty="0">
                <a:solidFill>
                  <a:srgbClr val="000000"/>
                </a:solidFill>
                <a:latin typeface="Segoe UI"/>
                <a:cs typeface="Segoe UI"/>
              </a:rPr>
              <a:t>Eating 5 servings vegetables/fruit daily</a:t>
            </a:r>
            <a:endParaRPr lang="en-US" dirty="0"/>
          </a:p>
          <a:p>
            <a:pPr lvl="1">
              <a:buFont typeface="Wingdings" panose="05000000000000000000" pitchFamily="2" charset="2"/>
              <a:buChar char="Ø"/>
            </a:pPr>
            <a:r>
              <a:rPr lang="en-US" sz="2000" dirty="0">
                <a:solidFill>
                  <a:srgbClr val="000000"/>
                </a:solidFill>
                <a:latin typeface="Segoe UI"/>
                <a:cs typeface="Segoe UI"/>
              </a:rPr>
              <a:t>Less potassium absorbed from plants than animal foods</a:t>
            </a:r>
            <a:endParaRPr lang="en-US" sz="2800" dirty="0"/>
          </a:p>
          <a:p>
            <a:pPr lvl="1">
              <a:buFont typeface="Wingdings" panose="05000000000000000000" pitchFamily="2" charset="2"/>
              <a:buChar char="Ø"/>
            </a:pPr>
            <a:r>
              <a:rPr lang="en-US" sz="2000" dirty="0">
                <a:solidFill>
                  <a:srgbClr val="000000"/>
                </a:solidFill>
                <a:latin typeface="Segoe UI"/>
                <a:cs typeface="Segoe UI"/>
              </a:rPr>
              <a:t>Prevents constipation and helps maintain potassium in target range</a:t>
            </a:r>
            <a:endParaRPr lang="en-US" sz="2800" dirty="0"/>
          </a:p>
          <a:p>
            <a:pPr lvl="1">
              <a:buFont typeface="Wingdings" panose="05000000000000000000" pitchFamily="2" charset="2"/>
              <a:buChar char="Ø"/>
            </a:pPr>
            <a:r>
              <a:rPr lang="en-US" sz="2000" dirty="0">
                <a:solidFill>
                  <a:srgbClr val="000000"/>
                </a:solidFill>
                <a:latin typeface="Segoe UI"/>
                <a:cs typeface="Segoe UI"/>
              </a:rPr>
              <a:t>Aids weight loss</a:t>
            </a:r>
            <a:endParaRPr lang="en-US" sz="2800" dirty="0">
              <a:cs typeface="Calibri"/>
            </a:endParaRPr>
          </a:p>
          <a:p>
            <a:endParaRPr lang="en-US" dirty="0">
              <a:cs typeface="Calibri"/>
            </a:endParaRPr>
          </a:p>
        </p:txBody>
      </p:sp>
    </p:spTree>
    <p:extLst>
      <p:ext uri="{BB962C8B-B14F-4D97-AF65-F5344CB8AC3E}">
        <p14:creationId xmlns:p14="http://schemas.microsoft.com/office/powerpoint/2010/main" val="2341313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014641-B1EA-C85D-14D7-29A880966A86}"/>
              </a:ext>
            </a:extLst>
          </p:cNvPr>
          <p:cNvSpPr>
            <a:spLocks noGrp="1"/>
          </p:cNvSpPr>
          <p:nvPr>
            <p:ph idx="1"/>
          </p:nvPr>
        </p:nvSpPr>
        <p:spPr>
          <a:xfrm>
            <a:off x="457200" y="266700"/>
            <a:ext cx="4014890" cy="6324600"/>
          </a:xfrm>
        </p:spPr>
        <p:txBody>
          <a:bodyPr>
            <a:normAutofit lnSpcReduction="10000"/>
          </a:bodyPr>
          <a:lstStyle/>
          <a:p>
            <a:pPr marL="0" indent="0">
              <a:buNone/>
            </a:pPr>
            <a:r>
              <a:rPr lang="en-US" sz="2400" b="1" dirty="0">
                <a:solidFill>
                  <a:schemeClr val="tx2"/>
                </a:solidFill>
              </a:rPr>
              <a:t>AB</a:t>
            </a:r>
            <a:r>
              <a:rPr lang="en-US" sz="2400" dirty="0">
                <a:solidFill>
                  <a:schemeClr val="tx2"/>
                </a:solidFill>
              </a:rPr>
              <a:t> has been a lawyer for many years, and he finally made partner last year. He was referred to the dietitian and started making the following changes.  He has been trying not to skip lunch and is trying to limit restaurant eating to 3 times a week.  He is checking his blood sugar 3 times a week and wonders if he can stop checking since A1C has improved and diabetes medications are being reduced.  He is eating 3 times daily most days. He expressed interest in increasing physical activity. He is working hard to increase intake of caffeine free beverages.</a:t>
            </a:r>
          </a:p>
        </p:txBody>
      </p:sp>
      <p:pic>
        <p:nvPicPr>
          <p:cNvPr id="4" name="Picture 3" descr="A person in a suit and tie&#10;&#10;Description automatically generated with medium confidence">
            <a:extLst>
              <a:ext uri="{FF2B5EF4-FFF2-40B4-BE49-F238E27FC236}">
                <a16:creationId xmlns:a16="http://schemas.microsoft.com/office/drawing/2014/main" id="{A6FD6A5F-EECD-84FA-A901-0D5B95859C6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72"/>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928718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0300-7EE4-9390-39DA-270C2B07EE62}"/>
              </a:ext>
            </a:extLst>
          </p:cNvPr>
          <p:cNvSpPr>
            <a:spLocks noGrp="1"/>
          </p:cNvSpPr>
          <p:nvPr>
            <p:ph type="title"/>
          </p:nvPr>
        </p:nvSpPr>
        <p:spPr/>
        <p:txBody>
          <a:bodyPr/>
          <a:lstStyle/>
          <a:p>
            <a:r>
              <a:rPr lang="en-US" dirty="0"/>
              <a:t>Nutrition Question # 1</a:t>
            </a:r>
          </a:p>
        </p:txBody>
      </p:sp>
      <p:sp>
        <p:nvSpPr>
          <p:cNvPr id="3" name="Content Placeholder 2">
            <a:extLst>
              <a:ext uri="{FF2B5EF4-FFF2-40B4-BE49-F238E27FC236}">
                <a16:creationId xmlns:a16="http://schemas.microsoft.com/office/drawing/2014/main" id="{C86B099A-9EB7-8441-9BB1-8C9F356BF04C}"/>
              </a:ext>
            </a:extLst>
          </p:cNvPr>
          <p:cNvSpPr>
            <a:spLocks noGrp="1"/>
          </p:cNvSpPr>
          <p:nvPr>
            <p:ph idx="1"/>
          </p:nvPr>
        </p:nvSpPr>
        <p:spPr/>
        <p:txBody>
          <a:bodyPr/>
          <a:lstStyle/>
          <a:p>
            <a:pPr marL="0" indent="0">
              <a:buNone/>
            </a:pPr>
            <a:r>
              <a:rPr lang="en-US" dirty="0"/>
              <a:t>Your Patient AB asks about the increase in potassium, which of the following should you not do?</a:t>
            </a:r>
          </a:p>
          <a:p>
            <a:pPr marL="0" indent="0">
              <a:buNone/>
            </a:pPr>
            <a:endParaRPr lang="en-US" dirty="0"/>
          </a:p>
          <a:p>
            <a:pPr marL="514350" indent="-514350">
              <a:buFont typeface="+mj-lt"/>
              <a:buAutoNum type="arabicPeriod"/>
            </a:pPr>
            <a:r>
              <a:rPr lang="en-US" dirty="0"/>
              <a:t>Tell him to limit high potassium fruits/vegetables</a:t>
            </a:r>
          </a:p>
          <a:p>
            <a:pPr marL="514350" indent="-514350">
              <a:buFont typeface="+mj-lt"/>
              <a:buAutoNum type="arabicPeriod"/>
            </a:pPr>
            <a:r>
              <a:rPr lang="en-US" dirty="0"/>
              <a:t>Ask if he is having regular bowel movements</a:t>
            </a:r>
          </a:p>
          <a:p>
            <a:pPr marL="514350" indent="-514350">
              <a:buFont typeface="+mj-lt"/>
              <a:buAutoNum type="arabicPeriod"/>
            </a:pPr>
            <a:r>
              <a:rPr lang="en-US" dirty="0"/>
              <a:t>Ask what his sugars have been like when he is testing at home</a:t>
            </a:r>
          </a:p>
        </p:txBody>
      </p:sp>
    </p:spTree>
    <p:extLst>
      <p:ext uri="{BB962C8B-B14F-4D97-AF65-F5344CB8AC3E}">
        <p14:creationId xmlns:p14="http://schemas.microsoft.com/office/powerpoint/2010/main" val="879028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8ECC-39A3-89F0-425C-785C614CF577}"/>
              </a:ext>
            </a:extLst>
          </p:cNvPr>
          <p:cNvSpPr>
            <a:spLocks noGrp="1"/>
          </p:cNvSpPr>
          <p:nvPr>
            <p:ph type="title"/>
          </p:nvPr>
        </p:nvSpPr>
        <p:spPr/>
        <p:txBody>
          <a:bodyPr/>
          <a:lstStyle/>
          <a:p>
            <a:r>
              <a:rPr lang="en-US" dirty="0"/>
              <a:t>Nutrition Question # 2 </a:t>
            </a:r>
          </a:p>
        </p:txBody>
      </p:sp>
      <p:sp>
        <p:nvSpPr>
          <p:cNvPr id="3" name="Content Placeholder 2">
            <a:extLst>
              <a:ext uri="{FF2B5EF4-FFF2-40B4-BE49-F238E27FC236}">
                <a16:creationId xmlns:a16="http://schemas.microsoft.com/office/drawing/2014/main" id="{AD2CB6D9-EAF3-A7B7-54B6-41BE275304B9}"/>
              </a:ext>
            </a:extLst>
          </p:cNvPr>
          <p:cNvSpPr>
            <a:spLocks noGrp="1"/>
          </p:cNvSpPr>
          <p:nvPr>
            <p:ph idx="1"/>
          </p:nvPr>
        </p:nvSpPr>
        <p:spPr>
          <a:xfrm>
            <a:off x="525908" y="1270820"/>
            <a:ext cx="7886700" cy="3789984"/>
          </a:xfrm>
        </p:spPr>
        <p:txBody>
          <a:bodyPr/>
          <a:lstStyle/>
          <a:p>
            <a:pPr marL="0" indent="0">
              <a:buNone/>
            </a:pPr>
            <a:r>
              <a:rPr lang="en-US" dirty="0"/>
              <a:t>AB’s A1C  has improved from 8.0 to 6.5, which of the following should you not do?</a:t>
            </a:r>
          </a:p>
          <a:p>
            <a:pPr marL="514350" indent="-514350">
              <a:buFont typeface="+mj-lt"/>
              <a:buAutoNum type="arabicPeriod"/>
            </a:pPr>
            <a:r>
              <a:rPr lang="en-US" dirty="0"/>
              <a:t>Congratulate him on his improvement, and tell him better blood sugar management can slow progression ok kidney disease</a:t>
            </a:r>
          </a:p>
          <a:p>
            <a:pPr marL="514350" indent="-514350">
              <a:buFont typeface="+mj-lt"/>
              <a:buAutoNum type="arabicPeriod"/>
            </a:pPr>
            <a:r>
              <a:rPr lang="en-US" dirty="0"/>
              <a:t>Tell him he no longer needs to check his blood sugar</a:t>
            </a:r>
          </a:p>
          <a:p>
            <a:pPr marL="514350" indent="-514350">
              <a:buFont typeface="+mj-lt"/>
              <a:buAutoNum type="arabicPeriod"/>
            </a:pPr>
            <a:r>
              <a:rPr lang="en-US" dirty="0"/>
              <a:t>Encourage him to continue to eat balanced meals, balanced meal should contain complex carbohydrate, lean protein(plant protein, poultry or fish), and vegetables. </a:t>
            </a:r>
          </a:p>
        </p:txBody>
      </p:sp>
    </p:spTree>
    <p:extLst>
      <p:ext uri="{BB962C8B-B14F-4D97-AF65-F5344CB8AC3E}">
        <p14:creationId xmlns:p14="http://schemas.microsoft.com/office/powerpoint/2010/main" val="11482468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3FBB5-4296-7063-3CF4-DC473286DE57}"/>
              </a:ext>
            </a:extLst>
          </p:cNvPr>
          <p:cNvSpPr>
            <a:spLocks noGrp="1"/>
          </p:cNvSpPr>
          <p:nvPr>
            <p:ph type="title"/>
          </p:nvPr>
        </p:nvSpPr>
        <p:spPr/>
        <p:txBody>
          <a:bodyPr/>
          <a:lstStyle/>
          <a:p>
            <a:r>
              <a:rPr lang="en-US" dirty="0"/>
              <a:t>Nutrition Question # 3</a:t>
            </a:r>
          </a:p>
        </p:txBody>
      </p:sp>
      <p:sp>
        <p:nvSpPr>
          <p:cNvPr id="3" name="Content Placeholder 2">
            <a:extLst>
              <a:ext uri="{FF2B5EF4-FFF2-40B4-BE49-F238E27FC236}">
                <a16:creationId xmlns:a16="http://schemas.microsoft.com/office/drawing/2014/main" id="{4B7FC2A9-6D56-3E8D-F876-5BB02B1DFD4F}"/>
              </a:ext>
            </a:extLst>
          </p:cNvPr>
          <p:cNvSpPr>
            <a:spLocks noGrp="1"/>
          </p:cNvSpPr>
          <p:nvPr>
            <p:ph idx="1"/>
          </p:nvPr>
        </p:nvSpPr>
        <p:spPr/>
        <p:txBody>
          <a:bodyPr/>
          <a:lstStyle/>
          <a:p>
            <a:pPr marL="0" indent="0">
              <a:buNone/>
            </a:pPr>
            <a:r>
              <a:rPr lang="en-US" dirty="0"/>
              <a:t>Dialysis patients should never consume potatoes, tomatoes, bananas, dried beans, whole-grains, and nuts.</a:t>
            </a:r>
          </a:p>
          <a:p>
            <a:pPr marL="514350" indent="-514350">
              <a:buFont typeface="+mj-lt"/>
              <a:buAutoNum type="arabicPeriod"/>
            </a:pPr>
            <a:r>
              <a:rPr lang="en-US" dirty="0"/>
              <a:t>True</a:t>
            </a:r>
          </a:p>
          <a:p>
            <a:pPr marL="514350" indent="-514350">
              <a:buFont typeface="+mj-lt"/>
              <a:buAutoNum type="arabicPeriod"/>
            </a:pPr>
            <a:r>
              <a:rPr lang="en-US" dirty="0"/>
              <a:t>False</a:t>
            </a:r>
          </a:p>
        </p:txBody>
      </p:sp>
    </p:spTree>
    <p:extLst>
      <p:ext uri="{BB962C8B-B14F-4D97-AF65-F5344CB8AC3E}">
        <p14:creationId xmlns:p14="http://schemas.microsoft.com/office/powerpoint/2010/main" val="3260230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84D9C-C5CF-865F-0E5A-FD42E6DA86F6}"/>
              </a:ext>
            </a:extLst>
          </p:cNvPr>
          <p:cNvSpPr>
            <a:spLocks noGrp="1"/>
          </p:cNvSpPr>
          <p:nvPr>
            <p:ph type="title"/>
          </p:nvPr>
        </p:nvSpPr>
        <p:spPr>
          <a:xfrm>
            <a:off x="331341" y="112627"/>
            <a:ext cx="7886700" cy="701675"/>
          </a:xfrm>
        </p:spPr>
        <p:txBody>
          <a:bodyPr/>
          <a:lstStyle/>
          <a:p>
            <a:r>
              <a:rPr lang="en-US" sz="3200" dirty="0"/>
              <a:t>What are the specific recommendations for AB? </a:t>
            </a:r>
          </a:p>
        </p:txBody>
      </p:sp>
      <p:sp>
        <p:nvSpPr>
          <p:cNvPr id="3" name="Content Placeholder 2">
            <a:extLst>
              <a:ext uri="{FF2B5EF4-FFF2-40B4-BE49-F238E27FC236}">
                <a16:creationId xmlns:a16="http://schemas.microsoft.com/office/drawing/2014/main" id="{E2D3A132-3C48-4A15-1792-41F97E1449FD}"/>
              </a:ext>
            </a:extLst>
          </p:cNvPr>
          <p:cNvSpPr>
            <a:spLocks noGrp="1"/>
          </p:cNvSpPr>
          <p:nvPr>
            <p:ph idx="1"/>
          </p:nvPr>
        </p:nvSpPr>
        <p:spPr>
          <a:xfrm>
            <a:off x="228600" y="814302"/>
            <a:ext cx="8686800" cy="5124859"/>
          </a:xfrm>
        </p:spPr>
        <p:txBody>
          <a:bodyPr/>
          <a:lstStyle/>
          <a:p>
            <a:r>
              <a:rPr lang="en-US" sz="2000" dirty="0"/>
              <a:t>Reinforce no restriction on  phosphorus </a:t>
            </a:r>
          </a:p>
          <a:p>
            <a:pPr lvl="1"/>
            <a:r>
              <a:rPr lang="en-US" sz="2000" dirty="0"/>
              <a:t>lab values in range </a:t>
            </a:r>
          </a:p>
          <a:p>
            <a:r>
              <a:rPr lang="en-US" sz="2000" dirty="0"/>
              <a:t>Moderate protein, more plant-based options </a:t>
            </a:r>
          </a:p>
          <a:p>
            <a:pPr lvl="1"/>
            <a:r>
              <a:rPr lang="en-US" sz="2000" dirty="0">
                <a:sym typeface="Wingdings" panose="05000000000000000000" pitchFamily="2" charset="2"/>
              </a:rPr>
              <a:t>Daily recommendation of 60 – 70g per day </a:t>
            </a:r>
          </a:p>
          <a:p>
            <a:pPr lvl="1"/>
            <a:r>
              <a:rPr lang="en-US" sz="2000" dirty="0">
                <a:sym typeface="Wingdings" panose="05000000000000000000" pitchFamily="2" charset="2"/>
              </a:rPr>
              <a:t>Absorb less potassium from plant based protein than animal protein</a:t>
            </a:r>
            <a:endParaRPr lang="en-US" sz="2000" dirty="0"/>
          </a:p>
          <a:p>
            <a:r>
              <a:rPr lang="en-US" sz="2000" dirty="0"/>
              <a:t>Encourage intake every 4/5 hours and congratulate him on not skipping meals</a:t>
            </a:r>
          </a:p>
          <a:p>
            <a:r>
              <a:rPr lang="en-US" sz="2000" dirty="0"/>
              <a:t>Encourage plate method to encourage balanced eating and increase intake of vegetables/fruit to increase loss of phosphorous, potassium, and fluids in stool.</a:t>
            </a:r>
          </a:p>
          <a:p>
            <a:r>
              <a:rPr lang="en-US" sz="2000" dirty="0"/>
              <a:t>Encourage him to read labels for potassium additives, carbohydrates, and sodium </a:t>
            </a:r>
          </a:p>
          <a:p>
            <a:r>
              <a:rPr lang="en-US" sz="2000" dirty="0"/>
              <a:t>Encourage limiting sodium to 2000 mg daily or 600 mg per meal</a:t>
            </a:r>
          </a:p>
          <a:p>
            <a:r>
              <a:rPr lang="en-US" sz="2000" dirty="0"/>
              <a:t>Encourage regular monitoring of blood sugar at home.</a:t>
            </a:r>
          </a:p>
          <a:p>
            <a:r>
              <a:rPr lang="en-US" sz="2000" dirty="0"/>
              <a:t>Encourage 64 ounces of water daily </a:t>
            </a:r>
          </a:p>
          <a:p>
            <a:r>
              <a:rPr lang="en-US" sz="2000" dirty="0"/>
              <a:t>Encourage 150 minutes physical activity weekly.  May break into 10 minute intervals</a:t>
            </a:r>
            <a:r>
              <a:rPr lang="en-US" sz="1800" dirty="0"/>
              <a:t>. </a:t>
            </a:r>
          </a:p>
        </p:txBody>
      </p:sp>
    </p:spTree>
    <p:extLst>
      <p:ext uri="{BB962C8B-B14F-4D97-AF65-F5344CB8AC3E}">
        <p14:creationId xmlns:p14="http://schemas.microsoft.com/office/powerpoint/2010/main" val="1931544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409336"/>
            <a:ext cx="8915400" cy="865282"/>
          </a:xfrm>
        </p:spPr>
        <p:txBody>
          <a:bodyPr/>
          <a:lstStyle/>
          <a:p>
            <a:r>
              <a:rPr lang="en-US" sz="3200" dirty="0"/>
              <a:t>By the end of today’s session, you will be able to:</a:t>
            </a:r>
          </a:p>
        </p:txBody>
      </p:sp>
      <p:sp>
        <p:nvSpPr>
          <p:cNvPr id="3" name="Content Placeholder 2"/>
          <p:cNvSpPr>
            <a:spLocks noGrp="1"/>
          </p:cNvSpPr>
          <p:nvPr>
            <p:ph idx="1"/>
          </p:nvPr>
        </p:nvSpPr>
        <p:spPr>
          <a:xfrm>
            <a:off x="228600" y="1143000"/>
            <a:ext cx="8305800" cy="3789984"/>
          </a:xfrm>
        </p:spPr>
        <p:txBody>
          <a:bodyPr lIns="91440" tIns="45720" rIns="91440" bIns="45720" anchor="t"/>
          <a:lstStyle/>
          <a:p>
            <a:r>
              <a:rPr lang="en-US" sz="2600" dirty="0"/>
              <a:t>Explain the benefits of following an eating pattern that helps manage kidney disease in combination with diabetes, cardiovascular disease, and hypertension </a:t>
            </a:r>
          </a:p>
          <a:p>
            <a:r>
              <a:rPr lang="en-US" sz="2600" dirty="0"/>
              <a:t>Increase your confidence when it comes to supporting the use of this eating pattern with patients </a:t>
            </a:r>
          </a:p>
          <a:p>
            <a:r>
              <a:rPr lang="en-US" sz="2600" dirty="0">
                <a:cs typeface="Calibri" panose="020F0502020204030204"/>
              </a:rPr>
              <a:t>Provide updates to current recommendations for the kidney diet and explain how the diet is tailored based on individual labs</a:t>
            </a:r>
          </a:p>
          <a:p>
            <a:r>
              <a:rPr lang="en-US" sz="2400" dirty="0"/>
              <a:t>Understand how the kidney diet has evolved in the past 10 years</a:t>
            </a:r>
          </a:p>
          <a:p>
            <a:endParaRPr lang="en-US" sz="2600" dirty="0">
              <a:cs typeface="Calibri" panose="020F0502020204030204"/>
            </a:endParaRPr>
          </a:p>
          <a:p>
            <a:endParaRPr lang="en-US" sz="2600" dirty="0"/>
          </a:p>
        </p:txBody>
      </p:sp>
    </p:spTree>
    <p:extLst>
      <p:ext uri="{BB962C8B-B14F-4D97-AF65-F5344CB8AC3E}">
        <p14:creationId xmlns:p14="http://schemas.microsoft.com/office/powerpoint/2010/main" val="73663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241D7-F30B-0086-6BE2-657DDD69BF09}"/>
              </a:ext>
            </a:extLst>
          </p:cNvPr>
          <p:cNvSpPr>
            <a:spLocks noGrp="1"/>
          </p:cNvSpPr>
          <p:nvPr>
            <p:ph type="title"/>
          </p:nvPr>
        </p:nvSpPr>
        <p:spPr/>
        <p:txBody>
          <a:bodyPr lIns="91440" tIns="45720" rIns="91440" bIns="45720" anchor="t"/>
          <a:lstStyle/>
          <a:p>
            <a:r>
              <a:rPr lang="en-US" dirty="0">
                <a:latin typeface="Calibri Light" panose="020F0302020204030204" pitchFamily="34" charset="0"/>
                <a:cs typeface="Calibri Light" panose="020F0302020204030204" pitchFamily="34" charset="0"/>
              </a:rPr>
              <a:t>Key nutrition components for preserving kidney health</a:t>
            </a:r>
          </a:p>
        </p:txBody>
      </p:sp>
      <p:sp>
        <p:nvSpPr>
          <p:cNvPr id="3" name="Content Placeholder 2">
            <a:extLst>
              <a:ext uri="{FF2B5EF4-FFF2-40B4-BE49-F238E27FC236}">
                <a16:creationId xmlns:a16="http://schemas.microsoft.com/office/drawing/2014/main" id="{A1C1542B-336E-D78E-51A9-EC8EEF69AD74}"/>
              </a:ext>
            </a:extLst>
          </p:cNvPr>
          <p:cNvSpPr>
            <a:spLocks noGrp="1"/>
          </p:cNvSpPr>
          <p:nvPr>
            <p:ph idx="1"/>
          </p:nvPr>
        </p:nvSpPr>
        <p:spPr/>
        <p:txBody>
          <a:bodyPr lIns="91440" tIns="45720" rIns="91440" bIns="45720" anchor="t"/>
          <a:lstStyle/>
          <a:p>
            <a:r>
              <a:rPr lang="en-US" sz="2600" dirty="0">
                <a:solidFill>
                  <a:srgbClr val="000000"/>
                </a:solidFill>
                <a:latin typeface="Segoe UI"/>
                <a:cs typeface="Segoe UI"/>
              </a:rPr>
              <a:t>Eat an </a:t>
            </a:r>
            <a:r>
              <a:rPr lang="en-US" sz="2600" b="1" u="sng" dirty="0">
                <a:solidFill>
                  <a:srgbClr val="000000"/>
                </a:solidFill>
                <a:latin typeface="Segoe UI"/>
                <a:cs typeface="Segoe UI"/>
              </a:rPr>
              <a:t>adequate</a:t>
            </a:r>
            <a:r>
              <a:rPr lang="en-US" sz="2600" dirty="0">
                <a:solidFill>
                  <a:srgbClr val="000000"/>
                </a:solidFill>
                <a:latin typeface="Segoe UI"/>
                <a:cs typeface="Segoe UI"/>
              </a:rPr>
              <a:t> amount of protein</a:t>
            </a:r>
            <a:endParaRPr lang="en-US" dirty="0">
              <a:cs typeface="Calibri" panose="020F0502020204030204"/>
            </a:endParaRPr>
          </a:p>
          <a:p>
            <a:r>
              <a:rPr lang="en-US" sz="2600" dirty="0">
                <a:solidFill>
                  <a:srgbClr val="000000"/>
                </a:solidFill>
                <a:latin typeface="Segoe UI"/>
                <a:cs typeface="Segoe UI"/>
              </a:rPr>
              <a:t>Limit salt intake to help keep blood pressure under control</a:t>
            </a:r>
            <a:endParaRPr lang="en-US" dirty="0"/>
          </a:p>
          <a:p>
            <a:r>
              <a:rPr lang="en-US" sz="2600" dirty="0">
                <a:solidFill>
                  <a:srgbClr val="000000"/>
                </a:solidFill>
                <a:latin typeface="Segoe UI"/>
                <a:cs typeface="Segoe UI"/>
              </a:rPr>
              <a:t>Maintain potassium within recommended range</a:t>
            </a:r>
            <a:endParaRPr lang="en-US" dirty="0"/>
          </a:p>
          <a:p>
            <a:r>
              <a:rPr lang="en-US" sz="2600" dirty="0">
                <a:solidFill>
                  <a:srgbClr val="000000"/>
                </a:solidFill>
                <a:latin typeface="Segoe UI"/>
                <a:cs typeface="Segoe UI"/>
              </a:rPr>
              <a:t>Maintain  phosphorus within recommended range</a:t>
            </a:r>
            <a:endParaRPr lang="en-US" dirty="0"/>
          </a:p>
          <a:p>
            <a:r>
              <a:rPr lang="en-US" sz="2600" dirty="0">
                <a:solidFill>
                  <a:srgbClr val="000000"/>
                </a:solidFill>
                <a:latin typeface="Segoe UI"/>
                <a:cs typeface="Segoe UI"/>
              </a:rPr>
              <a:t>Well managed blood sugars</a:t>
            </a:r>
            <a:endParaRPr lang="en-US" dirty="0"/>
          </a:p>
          <a:p>
            <a:r>
              <a:rPr lang="en-US" sz="2600" dirty="0">
                <a:solidFill>
                  <a:srgbClr val="000000"/>
                </a:solidFill>
                <a:latin typeface="Segoe UI"/>
                <a:cs typeface="Segoe UI"/>
              </a:rPr>
              <a:t>Take in amount of fluid as directed by kidney team</a:t>
            </a:r>
            <a:endParaRPr lang="en-US" dirty="0"/>
          </a:p>
          <a:p>
            <a:endParaRPr lang="en-US" dirty="0">
              <a:cs typeface="Calibri"/>
            </a:endParaRPr>
          </a:p>
        </p:txBody>
      </p:sp>
      <p:pic>
        <p:nvPicPr>
          <p:cNvPr id="4" name="Picture 4">
            <a:extLst>
              <a:ext uri="{FF2B5EF4-FFF2-40B4-BE49-F238E27FC236}">
                <a16:creationId xmlns:a16="http://schemas.microsoft.com/office/drawing/2014/main" id="{491BEDB3-DA75-D274-0E12-31F5967514C2}"/>
              </a:ext>
            </a:extLst>
          </p:cNvPr>
          <p:cNvPicPr>
            <a:picLocks noChangeAspect="1"/>
          </p:cNvPicPr>
          <p:nvPr/>
        </p:nvPicPr>
        <p:blipFill>
          <a:blip r:embed="rId2"/>
          <a:stretch>
            <a:fillRect/>
          </a:stretch>
        </p:blipFill>
        <p:spPr>
          <a:xfrm>
            <a:off x="6544487" y="705030"/>
            <a:ext cx="2524129" cy="2241189"/>
          </a:xfrm>
          <a:prstGeom prst="rect">
            <a:avLst/>
          </a:prstGeom>
        </p:spPr>
      </p:pic>
    </p:spTree>
    <p:extLst>
      <p:ext uri="{BB962C8B-B14F-4D97-AF65-F5344CB8AC3E}">
        <p14:creationId xmlns:p14="http://schemas.microsoft.com/office/powerpoint/2010/main" val="2320722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439D5-D8DA-9F1A-8F1C-96DED2328476}"/>
              </a:ext>
            </a:extLst>
          </p:cNvPr>
          <p:cNvSpPr>
            <a:spLocks noGrp="1"/>
          </p:cNvSpPr>
          <p:nvPr>
            <p:ph type="title"/>
          </p:nvPr>
        </p:nvSpPr>
        <p:spPr>
          <a:xfrm>
            <a:off x="628650" y="365125"/>
            <a:ext cx="7886700" cy="777875"/>
          </a:xfrm>
        </p:spPr>
        <p:txBody>
          <a:bodyPr/>
          <a:lstStyle/>
          <a:p>
            <a:r>
              <a:rPr lang="en-US" sz="4000">
                <a:latin typeface="+mn-lt"/>
              </a:rPr>
              <a:t>When is it best to bring in an RD? </a:t>
            </a:r>
          </a:p>
        </p:txBody>
      </p:sp>
      <p:sp>
        <p:nvSpPr>
          <p:cNvPr id="3" name="Content Placeholder 2">
            <a:extLst>
              <a:ext uri="{FF2B5EF4-FFF2-40B4-BE49-F238E27FC236}">
                <a16:creationId xmlns:a16="http://schemas.microsoft.com/office/drawing/2014/main" id="{BCCEB3A0-0F1B-10D3-4A34-98C0A97A91F3}"/>
              </a:ext>
            </a:extLst>
          </p:cNvPr>
          <p:cNvSpPr>
            <a:spLocks noGrp="1"/>
          </p:cNvSpPr>
          <p:nvPr>
            <p:ph idx="1"/>
          </p:nvPr>
        </p:nvSpPr>
        <p:spPr>
          <a:xfrm>
            <a:off x="628650" y="1295400"/>
            <a:ext cx="7886700" cy="3789984"/>
          </a:xfrm>
        </p:spPr>
        <p:txBody>
          <a:bodyPr/>
          <a:lstStyle/>
          <a:p>
            <a:r>
              <a:rPr lang="en-US" sz="4000" dirty="0"/>
              <a:t>Complex nutritional needs</a:t>
            </a:r>
          </a:p>
          <a:p>
            <a:pPr lvl="1"/>
            <a:r>
              <a:rPr lang="en-US" sz="3600" dirty="0"/>
              <a:t>Example = CKD + Diabetes</a:t>
            </a:r>
          </a:p>
          <a:p>
            <a:pPr lvl="1"/>
            <a:r>
              <a:rPr lang="en-US" sz="3600" dirty="0"/>
              <a:t>Should consider nutrition referral when GFR drops below 50.</a:t>
            </a:r>
          </a:p>
          <a:p>
            <a:r>
              <a:rPr lang="en-US" sz="4000" dirty="0"/>
              <a:t>Detailed nutrition questions</a:t>
            </a:r>
          </a:p>
          <a:p>
            <a:r>
              <a:rPr lang="en-US" sz="4000" dirty="0"/>
              <a:t>Patient interest/request </a:t>
            </a:r>
          </a:p>
        </p:txBody>
      </p:sp>
    </p:spTree>
    <p:extLst>
      <p:ext uri="{BB962C8B-B14F-4D97-AF65-F5344CB8AC3E}">
        <p14:creationId xmlns:p14="http://schemas.microsoft.com/office/powerpoint/2010/main" val="3599846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34589-43BB-41E2-9696-4808FB9AAE6A}"/>
              </a:ext>
            </a:extLst>
          </p:cNvPr>
          <p:cNvSpPr>
            <a:spLocks noGrp="1"/>
          </p:cNvSpPr>
          <p:nvPr>
            <p:ph type="title"/>
          </p:nvPr>
        </p:nvSpPr>
        <p:spPr>
          <a:xfrm>
            <a:off x="628650" y="365125"/>
            <a:ext cx="7886700" cy="777875"/>
          </a:xfrm>
        </p:spPr>
        <p:txBody>
          <a:bodyPr/>
          <a:lstStyle/>
          <a:p>
            <a:r>
              <a:rPr lang="en-US">
                <a:latin typeface="+mn-lt"/>
              </a:rPr>
              <a:t>Does my patient quality to see an RD? </a:t>
            </a:r>
          </a:p>
        </p:txBody>
      </p:sp>
      <p:sp>
        <p:nvSpPr>
          <p:cNvPr id="6" name="TextBox 5">
            <a:extLst>
              <a:ext uri="{FF2B5EF4-FFF2-40B4-BE49-F238E27FC236}">
                <a16:creationId xmlns:a16="http://schemas.microsoft.com/office/drawing/2014/main" id="{C4C242F7-512D-4274-9E6C-D2646CC372E1}"/>
              </a:ext>
            </a:extLst>
          </p:cNvPr>
          <p:cNvSpPr txBox="1"/>
          <p:nvPr/>
        </p:nvSpPr>
        <p:spPr>
          <a:xfrm>
            <a:off x="228600" y="1143000"/>
            <a:ext cx="8458199" cy="3965701"/>
          </a:xfrm>
          <a:prstGeom prst="rect">
            <a:avLst/>
          </a:prstGeom>
          <a:noFill/>
        </p:spPr>
        <p:txBody>
          <a:bodyPr wrap="square" rtlCol="0">
            <a:spAutoFit/>
          </a:bodyPr>
          <a:lstStyle/>
          <a:p>
            <a:pPr marL="557213" lvl="1" indent="-214313">
              <a:lnSpc>
                <a:spcPct val="160000"/>
              </a:lnSpc>
            </a:pPr>
            <a:r>
              <a:rPr lang="en-US" sz="2400" b="1">
                <a:solidFill>
                  <a:schemeClr val="bg2">
                    <a:lumMod val="10000"/>
                    <a:alpha val="60000"/>
                  </a:schemeClr>
                </a:solidFill>
                <a:ea typeface="Titillium" charset="0"/>
                <a:cs typeface="Titillium" charset="0"/>
              </a:rPr>
              <a:t>Medicare Guidelines for Medical Nutrition Therapy (MNT)</a:t>
            </a:r>
          </a:p>
          <a:p>
            <a:pPr marL="900113" lvl="2" indent="-214313">
              <a:lnSpc>
                <a:spcPct val="160000"/>
              </a:lnSpc>
            </a:pPr>
            <a:r>
              <a:rPr lang="en-US">
                <a:solidFill>
                  <a:schemeClr val="bg2">
                    <a:lumMod val="10000"/>
                    <a:alpha val="60000"/>
                  </a:schemeClr>
                </a:solidFill>
                <a:ea typeface="Titillium" charset="0"/>
                <a:cs typeface="Titillium" charset="0"/>
              </a:rPr>
              <a:t>Referred by medical provider</a:t>
            </a:r>
          </a:p>
          <a:p>
            <a:pPr marL="900113" lvl="2" indent="-214313">
              <a:lnSpc>
                <a:spcPct val="160000"/>
              </a:lnSpc>
            </a:pPr>
            <a:r>
              <a:rPr lang="en-US">
                <a:solidFill>
                  <a:schemeClr val="bg2">
                    <a:lumMod val="10000"/>
                    <a:alpha val="60000"/>
                  </a:schemeClr>
                </a:solidFill>
                <a:ea typeface="Titillium" charset="0"/>
                <a:cs typeface="Titillium" charset="0"/>
              </a:rPr>
              <a:t>Diagnosed with diabetes, renal disease or had kidney transplant within last 36 months</a:t>
            </a:r>
          </a:p>
          <a:p>
            <a:pPr marL="900113" lvl="2" indent="-214313">
              <a:lnSpc>
                <a:spcPct val="160000"/>
              </a:lnSpc>
            </a:pPr>
            <a:r>
              <a:rPr lang="en-US">
                <a:solidFill>
                  <a:schemeClr val="bg2">
                    <a:lumMod val="10000"/>
                    <a:alpha val="60000"/>
                  </a:schemeClr>
                </a:solidFill>
                <a:ea typeface="Titillium" charset="0"/>
                <a:cs typeface="Titillium" charset="0"/>
              </a:rPr>
              <a:t>Delivered services by Registered Dietitian Nutritionist </a:t>
            </a:r>
          </a:p>
          <a:p>
            <a:pPr marL="900113" lvl="2" indent="-214313">
              <a:lnSpc>
                <a:spcPct val="160000"/>
              </a:lnSpc>
            </a:pPr>
            <a:r>
              <a:rPr lang="en-US">
                <a:solidFill>
                  <a:schemeClr val="bg2">
                    <a:lumMod val="10000"/>
                    <a:alpha val="60000"/>
                  </a:schemeClr>
                </a:solidFill>
                <a:ea typeface="Titillium" charset="0"/>
                <a:cs typeface="Titillium" charset="0"/>
              </a:rPr>
              <a:t>Patient pays $0 – Part B deductible and coinsurance don’t apply</a:t>
            </a:r>
          </a:p>
          <a:p>
            <a:pPr marL="900113" lvl="2" indent="-214313">
              <a:lnSpc>
                <a:spcPct val="160000"/>
              </a:lnSpc>
            </a:pPr>
            <a:r>
              <a:rPr lang="en-US">
                <a:solidFill>
                  <a:schemeClr val="bg2">
                    <a:lumMod val="10000"/>
                    <a:alpha val="60000"/>
                  </a:schemeClr>
                </a:solidFill>
                <a:ea typeface="Titillium" charset="0"/>
                <a:cs typeface="Titillium" charset="0"/>
              </a:rPr>
              <a:t>Frequency – 3 hours the first year, 2 hours subsequent years</a:t>
            </a:r>
          </a:p>
          <a:p>
            <a:pPr marL="257175" indent="-257175">
              <a:buFont typeface="Arial" panose="020B0604020202020204" pitchFamily="34" charset="0"/>
              <a:buChar char="•"/>
            </a:pPr>
            <a:endParaRPr lang="en-US" sz="1350">
              <a:solidFill>
                <a:schemeClr val="bg2">
                  <a:lumMod val="50000"/>
                </a:schemeClr>
              </a:solidFill>
            </a:endParaRPr>
          </a:p>
          <a:p>
            <a:pPr marL="257175" indent="-257175">
              <a:buFont typeface="Arial" panose="020B0604020202020204" pitchFamily="34" charset="0"/>
              <a:buChar char="•"/>
            </a:pPr>
            <a:endParaRPr lang="en-US" sz="1350"/>
          </a:p>
          <a:p>
            <a:endParaRPr lang="en-US" sz="1350"/>
          </a:p>
        </p:txBody>
      </p:sp>
      <p:sp>
        <p:nvSpPr>
          <p:cNvPr id="3" name="TextBox 2">
            <a:extLst>
              <a:ext uri="{FF2B5EF4-FFF2-40B4-BE49-F238E27FC236}">
                <a16:creationId xmlns:a16="http://schemas.microsoft.com/office/drawing/2014/main" id="{4E90F0CF-620E-D6EE-0A53-E8BE94F2504F}"/>
              </a:ext>
            </a:extLst>
          </p:cNvPr>
          <p:cNvSpPr txBox="1"/>
          <p:nvPr/>
        </p:nvSpPr>
        <p:spPr>
          <a:xfrm flipH="1">
            <a:off x="342900" y="4739369"/>
            <a:ext cx="8458200" cy="738664"/>
          </a:xfrm>
          <a:prstGeom prst="rect">
            <a:avLst/>
          </a:prstGeom>
          <a:noFill/>
        </p:spPr>
        <p:txBody>
          <a:bodyPr wrap="square" rtlCol="0">
            <a:spAutoFit/>
          </a:bodyPr>
          <a:lstStyle/>
          <a:p>
            <a:r>
              <a:rPr lang="en-US" sz="2400" b="1"/>
              <a:t>Private Insurances often following Medicare guidelines, but vary </a:t>
            </a:r>
          </a:p>
          <a:p>
            <a:r>
              <a:rPr lang="en-US"/>
              <a:t>	Patient may need to call insurance to check their coverage </a:t>
            </a:r>
          </a:p>
        </p:txBody>
      </p:sp>
    </p:spTree>
    <p:extLst>
      <p:ext uri="{BB962C8B-B14F-4D97-AF65-F5344CB8AC3E}">
        <p14:creationId xmlns:p14="http://schemas.microsoft.com/office/powerpoint/2010/main" val="3642095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ED1D-82F9-3374-2ED1-A8A2B006A5E7}"/>
              </a:ext>
            </a:extLst>
          </p:cNvPr>
          <p:cNvSpPr>
            <a:spLocks noGrp="1"/>
          </p:cNvSpPr>
          <p:nvPr>
            <p:ph type="title"/>
          </p:nvPr>
        </p:nvSpPr>
        <p:spPr>
          <a:xfrm>
            <a:off x="628650" y="365125"/>
            <a:ext cx="7886700" cy="701675"/>
          </a:xfrm>
        </p:spPr>
        <p:txBody>
          <a:bodyPr/>
          <a:lstStyle/>
          <a:p>
            <a:r>
              <a:rPr lang="en-US"/>
              <a:t>How do I find an RD qualified to help? </a:t>
            </a:r>
          </a:p>
        </p:txBody>
      </p:sp>
      <p:sp>
        <p:nvSpPr>
          <p:cNvPr id="3" name="Content Placeholder 2">
            <a:extLst>
              <a:ext uri="{FF2B5EF4-FFF2-40B4-BE49-F238E27FC236}">
                <a16:creationId xmlns:a16="http://schemas.microsoft.com/office/drawing/2014/main" id="{53C1F3BA-7DF9-4F5C-5B6D-EF79F69A3D56}"/>
              </a:ext>
            </a:extLst>
          </p:cNvPr>
          <p:cNvSpPr>
            <a:spLocks noGrp="1"/>
          </p:cNvSpPr>
          <p:nvPr>
            <p:ph idx="1"/>
          </p:nvPr>
        </p:nvSpPr>
        <p:spPr>
          <a:xfrm>
            <a:off x="628650" y="1066800"/>
            <a:ext cx="7886700" cy="4548809"/>
          </a:xfrm>
        </p:spPr>
        <p:txBody>
          <a:bodyPr/>
          <a:lstStyle/>
          <a:p>
            <a:pPr marL="0" indent="0">
              <a:buNone/>
            </a:pPr>
            <a:r>
              <a:rPr lang="en-US" sz="3200">
                <a:hlinkClick r:id="rId2"/>
              </a:rPr>
              <a:t>Find a Nutrition Expert (eatright.org)</a:t>
            </a:r>
            <a:endParaRPr lang="en-US" sz="3200"/>
          </a:p>
          <a:p>
            <a:pPr marL="0" indent="0">
              <a:buNone/>
            </a:pPr>
            <a:endParaRPr lang="en-US" sz="3200"/>
          </a:p>
          <a:p>
            <a:pPr marL="0" indent="0">
              <a:buNone/>
            </a:pPr>
            <a:r>
              <a:rPr lang="en-US" sz="3200"/>
              <a:t>Check with your local hospital system </a:t>
            </a:r>
          </a:p>
          <a:p>
            <a:pPr marL="0" indent="0">
              <a:buNone/>
            </a:pPr>
            <a:endParaRPr lang="en-US" sz="3200"/>
          </a:p>
          <a:p>
            <a:pPr marL="0" indent="0">
              <a:buNone/>
            </a:pPr>
            <a:r>
              <a:rPr lang="en-US" sz="3200"/>
              <a:t>Call insurance company </a:t>
            </a:r>
          </a:p>
          <a:p>
            <a:pPr marL="0" indent="0">
              <a:buNone/>
            </a:pPr>
            <a:endParaRPr lang="en-US" sz="3200"/>
          </a:p>
          <a:p>
            <a:pPr marL="0" indent="0">
              <a:buNone/>
            </a:pPr>
            <a:r>
              <a:rPr lang="en-US" sz="3200"/>
              <a:t>Ask other doctors/healthcare professionals </a:t>
            </a:r>
          </a:p>
        </p:txBody>
      </p:sp>
    </p:spTree>
    <p:extLst>
      <p:ext uri="{BB962C8B-B14F-4D97-AF65-F5344CB8AC3E}">
        <p14:creationId xmlns:p14="http://schemas.microsoft.com/office/powerpoint/2010/main" val="1734182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86700" cy="609600"/>
          </a:xfrm>
        </p:spPr>
        <p:txBody>
          <a:bodyPr/>
          <a:lstStyle/>
          <a:p>
            <a:r>
              <a:rPr lang="en-US"/>
              <a:t>Resources </a:t>
            </a:r>
          </a:p>
        </p:txBody>
      </p:sp>
      <p:sp>
        <p:nvSpPr>
          <p:cNvPr id="3" name="Content Placeholder 2"/>
          <p:cNvSpPr>
            <a:spLocks noGrp="1"/>
          </p:cNvSpPr>
          <p:nvPr>
            <p:ph idx="1"/>
          </p:nvPr>
        </p:nvSpPr>
        <p:spPr>
          <a:xfrm>
            <a:off x="304800" y="782782"/>
            <a:ext cx="7886700" cy="4267200"/>
          </a:xfrm>
        </p:spPr>
        <p:txBody>
          <a:bodyPr/>
          <a:lstStyle/>
          <a:p>
            <a:r>
              <a:rPr lang="en-US" sz="2600">
                <a:hlinkClick r:id="rId2"/>
              </a:rPr>
              <a:t>Nutrition | National Kidney Foundation</a:t>
            </a:r>
            <a:r>
              <a:rPr lang="en-US" sz="2600"/>
              <a:t> </a:t>
            </a:r>
          </a:p>
          <a:p>
            <a:r>
              <a:rPr lang="en-US" sz="2600">
                <a:hlinkClick r:id="rId3"/>
              </a:rPr>
              <a:t>DASH Eating Plan | NHLBI, NIH</a:t>
            </a:r>
            <a:r>
              <a:rPr lang="en-US" sz="2600"/>
              <a:t> </a:t>
            </a:r>
          </a:p>
          <a:p>
            <a:r>
              <a:rPr lang="en-US" sz="2600">
                <a:hlinkClick r:id="rId4"/>
              </a:rPr>
              <a:t>The DASH Diet for Healthy Weight Loss, Lower Blood Pressure and Cholesterol</a:t>
            </a:r>
            <a:endParaRPr lang="en-US" sz="2600"/>
          </a:p>
          <a:p>
            <a:r>
              <a:rPr lang="en-US" sz="2600">
                <a:hlinkClick r:id="rId5"/>
              </a:rPr>
              <a:t>Diet Review: DASH | The Nutrition Source | Harvard T.H. Chan School of Public Health</a:t>
            </a:r>
            <a:endParaRPr lang="en-US" sz="2600"/>
          </a:p>
          <a:p>
            <a:r>
              <a:rPr lang="en-US" sz="2600">
                <a:hlinkClick r:id="rId6"/>
              </a:rPr>
              <a:t>Understanding the DASH diet: MedlinePlus Medical Encyclopedia</a:t>
            </a:r>
            <a:endParaRPr lang="en-US" sz="2600"/>
          </a:p>
          <a:p>
            <a:r>
              <a:rPr lang="en-US" sz="2600">
                <a:hlinkClick r:id="rId7"/>
              </a:rPr>
              <a:t>Cooking Matters</a:t>
            </a:r>
            <a:endParaRPr lang="en-US" sz="2600"/>
          </a:p>
          <a:p>
            <a:r>
              <a:rPr lang="en-US" sz="2600">
                <a:hlinkClick r:id="rId8"/>
              </a:rPr>
              <a:t>PATH | Chronic Disease Self-Management | NKFM</a:t>
            </a:r>
            <a:endParaRPr lang="en-US" sz="2600"/>
          </a:p>
          <a:p>
            <a:r>
              <a:rPr lang="en-US" sz="2600">
                <a:hlinkClick r:id="rId9"/>
              </a:rPr>
              <a:t>Home | Diabetes Prevention Program (readysetprevent.org)</a:t>
            </a:r>
            <a:endParaRPr lang="en-US" sz="2600"/>
          </a:p>
          <a:p>
            <a:endParaRPr lang="en-US"/>
          </a:p>
        </p:txBody>
      </p:sp>
    </p:spTree>
    <p:extLst>
      <p:ext uri="{BB962C8B-B14F-4D97-AF65-F5344CB8AC3E}">
        <p14:creationId xmlns:p14="http://schemas.microsoft.com/office/powerpoint/2010/main" val="16034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060" y="310798"/>
            <a:ext cx="6858000" cy="745629"/>
          </a:xfrm>
        </p:spPr>
        <p:txBody>
          <a:bodyPr>
            <a:normAutofit/>
          </a:bodyPr>
          <a:lstStyle/>
          <a:p>
            <a:pPr algn="ctr"/>
            <a:r>
              <a:rPr lang="en-US" sz="4400" dirty="0">
                <a:solidFill>
                  <a:srgbClr val="009687"/>
                </a:solidFill>
                <a:latin typeface="+mn-lt"/>
              </a:rPr>
              <a:t>MICMT Resources</a:t>
            </a:r>
          </a:p>
        </p:txBody>
      </p:sp>
      <p:sp>
        <p:nvSpPr>
          <p:cNvPr id="3" name="Content Placeholder 2"/>
          <p:cNvSpPr>
            <a:spLocks noGrp="1"/>
          </p:cNvSpPr>
          <p:nvPr>
            <p:ph idx="1"/>
          </p:nvPr>
        </p:nvSpPr>
        <p:spPr>
          <a:xfrm>
            <a:off x="1139060" y="991353"/>
            <a:ext cx="6854059" cy="355014"/>
          </a:xfrm>
        </p:spPr>
        <p:txBody>
          <a:bodyPr/>
          <a:lstStyle/>
          <a:p>
            <a:pPr marL="0" indent="0" algn="ctr">
              <a:buNone/>
            </a:pPr>
            <a:r>
              <a:rPr lang="en-US" dirty="0">
                <a:hlinkClick r:id="rId3"/>
              </a:rPr>
              <a:t>https://micmt-cares.org/</a:t>
            </a:r>
            <a:endParaRPr lang="en-US" dirty="0"/>
          </a:p>
          <a:p>
            <a:pPr marL="0" indent="0" algn="ctr">
              <a:buNone/>
            </a:pPr>
            <a:endParaRPr lang="en-US" dirty="0"/>
          </a:p>
        </p:txBody>
      </p:sp>
      <p:sp>
        <p:nvSpPr>
          <p:cNvPr id="6" name="Slide Number Placeholder 5"/>
          <p:cNvSpPr>
            <a:spLocks noGrp="1"/>
          </p:cNvSpPr>
          <p:nvPr>
            <p:ph type="sldNum" sz="quarter" idx="4294967295"/>
          </p:nvPr>
        </p:nvSpPr>
        <p:spPr>
          <a:xfrm>
            <a:off x="7600950" y="5624514"/>
            <a:ext cx="2057400" cy="273844"/>
          </a:xfrm>
          <a:prstGeom prst="rect">
            <a:avLst/>
          </a:prstGeom>
        </p:spPr>
        <p:txBody>
          <a:bodyPr vert="horz" lIns="68580" tIns="34290" rIns="68580" bIns="3429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ADF51E2C-4774-4F84-B423-BAEFF1BA22E6}" type="slidenum">
              <a:rPr kumimoji="0" lang="en-US" sz="900" b="0" i="0" u="none" strike="noStrike" kern="1200" cap="none" spc="0" normalizeH="0" baseline="0" noProof="0">
                <a:ln>
                  <a:noFill/>
                </a:ln>
                <a:solidFill>
                  <a:srgbClr val="797979">
                    <a:tint val="75000"/>
                  </a:srgb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
        <p:nvSpPr>
          <p:cNvPr id="5" name="TextBox 4"/>
          <p:cNvSpPr txBox="1"/>
          <p:nvPr/>
        </p:nvSpPr>
        <p:spPr>
          <a:xfrm>
            <a:off x="1828800" y="4743450"/>
            <a:ext cx="5657850"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797979"/>
              </a:solidFill>
              <a:effectLst/>
              <a:uLnTx/>
              <a:uFillTx/>
              <a:latin typeface="Calibri" panose="020F0502020204030204"/>
              <a:ea typeface="+mn-ea"/>
              <a:cs typeface="+mn-cs"/>
            </a:endParaRPr>
          </a:p>
        </p:txBody>
      </p:sp>
      <p:sp>
        <p:nvSpPr>
          <p:cNvPr id="7" name="TextBox 6"/>
          <p:cNvSpPr txBox="1"/>
          <p:nvPr/>
        </p:nvSpPr>
        <p:spPr>
          <a:xfrm>
            <a:off x="1139059" y="5334574"/>
            <a:ext cx="70319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85D8A"/>
                </a:solidFill>
                <a:effectLst/>
                <a:uLnTx/>
                <a:uFillTx/>
                <a:latin typeface="Calibri" panose="020F0502020204030204"/>
                <a:ea typeface="+mn-ea"/>
                <a:cs typeface="+mn-cs"/>
              </a:rPr>
              <a:t>MICMT Contact:  https://micmt-cares.org/contact</a:t>
            </a:r>
          </a:p>
        </p:txBody>
      </p:sp>
      <p:pic>
        <p:nvPicPr>
          <p:cNvPr id="8" name="Picture 7">
            <a:extLst>
              <a:ext uri="{FF2B5EF4-FFF2-40B4-BE49-F238E27FC236}">
                <a16:creationId xmlns:a16="http://schemas.microsoft.com/office/drawing/2014/main" id="{62C0A53E-BFDE-A1BF-2E6E-E53F2DF06A7C}"/>
              </a:ext>
            </a:extLst>
          </p:cNvPr>
          <p:cNvPicPr>
            <a:picLocks noChangeAspect="1"/>
          </p:cNvPicPr>
          <p:nvPr/>
        </p:nvPicPr>
        <p:blipFill>
          <a:blip r:embed="rId4"/>
          <a:stretch>
            <a:fillRect/>
          </a:stretch>
        </p:blipFill>
        <p:spPr>
          <a:xfrm>
            <a:off x="1657350" y="1708573"/>
            <a:ext cx="5829300" cy="3626001"/>
          </a:xfrm>
          <a:prstGeom prst="rect">
            <a:avLst/>
          </a:prstGeom>
        </p:spPr>
      </p:pic>
    </p:spTree>
    <p:extLst>
      <p:ext uri="{BB962C8B-B14F-4D97-AF65-F5344CB8AC3E}">
        <p14:creationId xmlns:p14="http://schemas.microsoft.com/office/powerpoint/2010/main" val="1262655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5E95-83E1-B246-9A75-273C74BBA6D0}"/>
              </a:ext>
            </a:extLst>
          </p:cNvPr>
          <p:cNvSpPr>
            <a:spLocks noGrp="1"/>
          </p:cNvSpPr>
          <p:nvPr>
            <p:ph type="title"/>
          </p:nvPr>
        </p:nvSpPr>
        <p:spPr/>
        <p:txBody>
          <a:bodyPr/>
          <a:lstStyle/>
          <a:p>
            <a:pPr algn="ctr"/>
            <a:r>
              <a:rPr lang="en-US" sz="4000"/>
              <a:t>Disclaimer</a:t>
            </a:r>
          </a:p>
        </p:txBody>
      </p:sp>
      <p:sp>
        <p:nvSpPr>
          <p:cNvPr id="4" name="Content Placeholder 3"/>
          <p:cNvSpPr>
            <a:spLocks noGrp="1"/>
          </p:cNvSpPr>
          <p:nvPr>
            <p:ph idx="1"/>
          </p:nvPr>
        </p:nvSpPr>
        <p:spPr/>
        <p:txBody>
          <a:bodyPr/>
          <a:lstStyle/>
          <a:p>
            <a:pPr marL="0" indent="0">
              <a:buNone/>
            </a:pPr>
            <a:r>
              <a:rPr lang="en-US"/>
              <a:t>Each physician organization and/or practice is solely responsible for all medical care and services delivered to its patients and all decisions related to such medical care and services.  Neither MICMT or the Regents of the University of Michigan shall be responsible for any delivery of medical care or other services to any patient, or any decisions, acts or omissions of persons in connection with the delivery of medical care or other services to any patient.</a:t>
            </a:r>
          </a:p>
          <a:p>
            <a:endParaRPr lang="en-US"/>
          </a:p>
        </p:txBody>
      </p:sp>
    </p:spTree>
    <p:extLst>
      <p:ext uri="{BB962C8B-B14F-4D97-AF65-F5344CB8AC3E}">
        <p14:creationId xmlns:p14="http://schemas.microsoft.com/office/powerpoint/2010/main" val="3856837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FC93AD-FE2D-19FE-E4C6-CCE238E95267}"/>
              </a:ext>
            </a:extLst>
          </p:cNvPr>
          <p:cNvSpPr>
            <a:spLocks noGrp="1"/>
          </p:cNvSpPr>
          <p:nvPr>
            <p:ph idx="1"/>
          </p:nvPr>
        </p:nvSpPr>
        <p:spPr>
          <a:xfrm>
            <a:off x="228600" y="152400"/>
            <a:ext cx="8534400" cy="6090083"/>
          </a:xfrm>
        </p:spPr>
        <p:txBody>
          <a:bodyPr lIns="91440" tIns="45720" rIns="91440" bIns="45720" anchor="t"/>
          <a:lstStyle/>
          <a:p>
            <a:pPr marL="0" indent="0">
              <a:spcBef>
                <a:spcPts val="0"/>
              </a:spcBef>
              <a:buNone/>
            </a:pPr>
            <a:r>
              <a:rPr lang="en-US" sz="2400" b="1" dirty="0">
                <a:solidFill>
                  <a:schemeClr val="bg1">
                    <a:lumMod val="10000"/>
                  </a:schemeClr>
                </a:solidFill>
                <a:effectLst/>
                <a:latin typeface="Calibri"/>
                <a:ea typeface="Calibri" panose="020F0502020204030204" pitchFamily="34" charset="0"/>
                <a:cs typeface="Times New Roman"/>
              </a:rPr>
              <a:t>AB</a:t>
            </a:r>
            <a:r>
              <a:rPr lang="en-US" sz="2300" dirty="0">
                <a:solidFill>
                  <a:schemeClr val="bg1">
                    <a:lumMod val="10000"/>
                  </a:schemeClr>
                </a:solidFill>
                <a:effectLst/>
                <a:latin typeface="Calibri"/>
                <a:ea typeface="Calibri" panose="020F0502020204030204" pitchFamily="34" charset="0"/>
                <a:cs typeface="Times New Roman"/>
              </a:rPr>
              <a:t> is a </a:t>
            </a:r>
            <a:r>
              <a:rPr lang="en-US" sz="2300" dirty="0">
                <a:solidFill>
                  <a:schemeClr val="bg1">
                    <a:lumMod val="10000"/>
                  </a:schemeClr>
                </a:solidFill>
                <a:latin typeface="Calibri"/>
                <a:ea typeface="Calibri" panose="020F0502020204030204" pitchFamily="34" charset="0"/>
                <a:cs typeface="Times New Roman"/>
              </a:rPr>
              <a:t>66</a:t>
            </a:r>
            <a:r>
              <a:rPr lang="en-US" sz="2300" dirty="0">
                <a:solidFill>
                  <a:schemeClr val="bg1">
                    <a:lumMod val="10000"/>
                  </a:schemeClr>
                </a:solidFill>
                <a:effectLst/>
                <a:latin typeface="Calibri"/>
                <a:ea typeface="Calibri" panose="020F0502020204030204" pitchFamily="34" charset="0"/>
                <a:cs typeface="Times New Roman"/>
              </a:rPr>
              <a:t> </a:t>
            </a:r>
            <a:r>
              <a:rPr lang="en-US" sz="2300" dirty="0" err="1">
                <a:solidFill>
                  <a:schemeClr val="bg1">
                    <a:lumMod val="10000"/>
                  </a:schemeClr>
                </a:solidFill>
                <a:effectLst/>
                <a:latin typeface="Calibri"/>
                <a:ea typeface="Calibri" panose="020F0502020204030204" pitchFamily="34" charset="0"/>
                <a:cs typeface="Times New Roman"/>
              </a:rPr>
              <a:t>yo</a:t>
            </a:r>
            <a:r>
              <a:rPr lang="en-US" sz="2300" dirty="0">
                <a:solidFill>
                  <a:schemeClr val="bg1">
                    <a:lumMod val="10000"/>
                  </a:schemeClr>
                </a:solidFill>
                <a:effectLst/>
                <a:latin typeface="Calibri"/>
                <a:ea typeface="Calibri" panose="020F0502020204030204" pitchFamily="34" charset="0"/>
                <a:cs typeface="Times New Roman"/>
              </a:rPr>
              <a:t> male </a:t>
            </a:r>
            <a:r>
              <a:rPr lang="en-US" sz="1800" dirty="0">
                <a:solidFill>
                  <a:srgbClr val="000000"/>
                </a:solidFill>
                <a:effectLst/>
                <a:latin typeface="Calibri"/>
                <a:ea typeface="Calibri" panose="020F0502020204030204" pitchFamily="34" charset="0"/>
                <a:cs typeface="Times New Roman"/>
              </a:rPr>
              <a:t>(height = 5’5”, weight = 200 </a:t>
            </a:r>
            <a:r>
              <a:rPr lang="en-US" sz="1800" dirty="0" err="1">
                <a:solidFill>
                  <a:srgbClr val="000000"/>
                </a:solidFill>
                <a:effectLst/>
                <a:latin typeface="Calibri"/>
                <a:ea typeface="Calibri" panose="020F0502020204030204" pitchFamily="34" charset="0"/>
                <a:cs typeface="Times New Roman"/>
              </a:rPr>
              <a:t>lbs</a:t>
            </a:r>
            <a:r>
              <a:rPr lang="en-US" sz="1800" dirty="0">
                <a:solidFill>
                  <a:srgbClr val="000000"/>
                </a:solidFill>
                <a:effectLst/>
                <a:latin typeface="Calibri"/>
                <a:ea typeface="Calibri" panose="020F0502020204030204" pitchFamily="34" charset="0"/>
                <a:cs typeface="Times New Roman"/>
              </a:rPr>
              <a:t>, BMI 33.16 kg/m</a:t>
            </a:r>
            <a:r>
              <a:rPr lang="en-US" sz="1800" baseline="30000" dirty="0">
                <a:solidFill>
                  <a:srgbClr val="000000"/>
                </a:solidFill>
                <a:effectLst/>
                <a:latin typeface="Calibri"/>
                <a:ea typeface="Calibri" panose="020F0502020204030204" pitchFamily="34" charset="0"/>
                <a:cs typeface="Times New Roman"/>
              </a:rPr>
              <a:t>2</a:t>
            </a:r>
            <a:r>
              <a:rPr lang="en-US" sz="1800" dirty="0">
                <a:solidFill>
                  <a:srgbClr val="000000"/>
                </a:solidFill>
                <a:effectLst/>
                <a:latin typeface="Calibri"/>
                <a:ea typeface="Calibri" panose="020F0502020204030204" pitchFamily="34" charset="0"/>
                <a:cs typeface="Times New Roman"/>
              </a:rPr>
              <a:t>) </a:t>
            </a:r>
            <a:r>
              <a:rPr lang="en-US" sz="2300" dirty="0">
                <a:solidFill>
                  <a:schemeClr val="bg1">
                    <a:lumMod val="10000"/>
                  </a:schemeClr>
                </a:solidFill>
                <a:effectLst/>
                <a:latin typeface="Calibri"/>
                <a:ea typeface="Calibri" panose="020F0502020204030204" pitchFamily="34" charset="0"/>
                <a:cs typeface="Times New Roman"/>
              </a:rPr>
              <a:t>with a PMH of hypertension, type 2 diabetes, </a:t>
            </a:r>
            <a:r>
              <a:rPr lang="en-US" sz="2300" dirty="0">
                <a:solidFill>
                  <a:schemeClr val="bg1">
                    <a:lumMod val="10000"/>
                  </a:schemeClr>
                </a:solidFill>
                <a:latin typeface="Calibri"/>
                <a:ea typeface="Calibri" panose="020F0502020204030204" pitchFamily="34" charset="0"/>
                <a:cs typeface="Times New Roman"/>
              </a:rPr>
              <a:t>obesity, arthritis</a:t>
            </a:r>
            <a:r>
              <a:rPr lang="en-US" sz="2300" dirty="0">
                <a:solidFill>
                  <a:schemeClr val="bg1">
                    <a:lumMod val="10000"/>
                  </a:schemeClr>
                </a:solidFill>
                <a:effectLst/>
                <a:latin typeface="Calibri"/>
                <a:ea typeface="Calibri" panose="020F0502020204030204" pitchFamily="34" charset="0"/>
                <a:cs typeface="Times New Roman"/>
              </a:rPr>
              <a:t>, and GERD. He presents to clinic today with the lab findings shown below. He is very concerned about his</a:t>
            </a:r>
            <a:r>
              <a:rPr lang="en-US" sz="2300" dirty="0">
                <a:solidFill>
                  <a:schemeClr val="bg1">
                    <a:lumMod val="10000"/>
                  </a:schemeClr>
                </a:solidFill>
                <a:latin typeface="Calibri"/>
                <a:ea typeface="Calibri" panose="020F0502020204030204" pitchFamily="34" charset="0"/>
                <a:cs typeface="Times New Roman"/>
              </a:rPr>
              <a:t> worsening kidney function, and he is now experiencing symptoms of gout.</a:t>
            </a:r>
            <a:endParaRPr lang="en-US" sz="2300" dirty="0">
              <a:solidFill>
                <a:schemeClr val="bg1">
                  <a:lumMod val="10000"/>
                </a:schemeClr>
              </a:solidFill>
              <a:effectLst/>
              <a:latin typeface="Calibri"/>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000" b="1" u="sng"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000" b="1" u="sng"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0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r">
              <a:spcBef>
                <a:spcPts val="0"/>
              </a:spcBef>
              <a:spcAft>
                <a:spcPts val="0"/>
              </a:spcAft>
              <a:buNone/>
            </a:pPr>
            <a:r>
              <a:rPr lang="en-US" sz="20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Medication List</a:t>
            </a:r>
            <a:endPar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r">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Ibuprofen 600 mg as needed</a:t>
            </a:r>
          </a:p>
          <a:p>
            <a:pPr marL="0" marR="0" indent="0" algn="r">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Lisinopril 40 mg daily</a:t>
            </a:r>
          </a:p>
          <a:p>
            <a:pPr marL="0" marR="0" indent="0" algn="r">
              <a:spcBef>
                <a:spcPts val="0"/>
              </a:spcBef>
              <a:spcAft>
                <a:spcPts val="0"/>
              </a:spcAft>
              <a:buNone/>
            </a:pP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Basaglar</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 units daily</a:t>
            </a:r>
          </a:p>
          <a:p>
            <a:pPr marL="0" marR="0" indent="0" algn="r">
              <a:spcBef>
                <a:spcPts val="0"/>
              </a:spcBef>
              <a:spcAft>
                <a:spcPts val="0"/>
              </a:spcAft>
              <a:buNone/>
            </a:pPr>
            <a:r>
              <a:rPr lang="en-US" sz="1800" dirty="0">
                <a:solidFill>
                  <a:srgbClr val="000000"/>
                </a:solidFill>
                <a:effectLst/>
                <a:latin typeface="Calibri"/>
                <a:ea typeface="Calibri" panose="020F0502020204030204" pitchFamily="34" charset="0"/>
                <a:cs typeface="Times New Roman"/>
              </a:rPr>
              <a:t>Trulicity 3 mg weekly</a:t>
            </a:r>
          </a:p>
          <a:p>
            <a:pPr marL="0" marR="0" indent="0" algn="r">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Aspirin 81 mg daily</a:t>
            </a:r>
          </a:p>
          <a:p>
            <a:pPr marL="0" marR="0" indent="0" algn="r">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Rosuvastatin 10 mg daily</a:t>
            </a:r>
          </a:p>
        </p:txBody>
      </p:sp>
      <p:pic>
        <p:nvPicPr>
          <p:cNvPr id="5" name="Picture 4" descr="Businessman thinking">
            <a:extLst>
              <a:ext uri="{FF2B5EF4-FFF2-40B4-BE49-F238E27FC236}">
                <a16:creationId xmlns:a16="http://schemas.microsoft.com/office/drawing/2014/main" id="{F8B45EB4-1949-ACDD-F7F7-7B183B64EE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1752600"/>
            <a:ext cx="1454989" cy="4344411"/>
          </a:xfrm>
          <a:prstGeom prst="rect">
            <a:avLst/>
          </a:prstGeom>
        </p:spPr>
      </p:pic>
      <p:graphicFrame>
        <p:nvGraphicFramePr>
          <p:cNvPr id="2" name="Table 1">
            <a:extLst>
              <a:ext uri="{FF2B5EF4-FFF2-40B4-BE49-F238E27FC236}">
                <a16:creationId xmlns:a16="http://schemas.microsoft.com/office/drawing/2014/main" id="{0991CFF1-BAAE-1B41-5F83-328563E39538}"/>
              </a:ext>
            </a:extLst>
          </p:cNvPr>
          <p:cNvGraphicFramePr>
            <a:graphicFrameLocks noGrp="1"/>
          </p:cNvGraphicFramePr>
          <p:nvPr>
            <p:extLst>
              <p:ext uri="{D42A27DB-BD31-4B8C-83A1-F6EECF244321}">
                <p14:modId xmlns:p14="http://schemas.microsoft.com/office/powerpoint/2010/main" val="1564835897"/>
              </p:ext>
            </p:extLst>
          </p:nvPr>
        </p:nvGraphicFramePr>
        <p:xfrm>
          <a:off x="381000" y="1898072"/>
          <a:ext cx="3276600" cy="4388409"/>
        </p:xfrm>
        <a:graphic>
          <a:graphicData uri="http://schemas.openxmlformats.org/drawingml/2006/table">
            <a:tbl>
              <a:tblPr>
                <a:tableStyleId>{5C22544A-7EE6-4342-B048-85BDC9FD1C3A}</a:tableStyleId>
              </a:tblPr>
              <a:tblGrid>
                <a:gridCol w="1362010">
                  <a:extLst>
                    <a:ext uri="{9D8B030D-6E8A-4147-A177-3AD203B41FA5}">
                      <a16:colId xmlns:a16="http://schemas.microsoft.com/office/drawing/2014/main" val="2770645158"/>
                    </a:ext>
                  </a:extLst>
                </a:gridCol>
                <a:gridCol w="1261120">
                  <a:extLst>
                    <a:ext uri="{9D8B030D-6E8A-4147-A177-3AD203B41FA5}">
                      <a16:colId xmlns:a16="http://schemas.microsoft.com/office/drawing/2014/main" val="784655963"/>
                    </a:ext>
                  </a:extLst>
                </a:gridCol>
                <a:gridCol w="653470">
                  <a:extLst>
                    <a:ext uri="{9D8B030D-6E8A-4147-A177-3AD203B41FA5}">
                      <a16:colId xmlns:a16="http://schemas.microsoft.com/office/drawing/2014/main" val="1783719665"/>
                    </a:ext>
                  </a:extLst>
                </a:gridCol>
              </a:tblGrid>
              <a:tr h="549939">
                <a:tc>
                  <a:txBody>
                    <a:bodyPr/>
                    <a:lstStyle/>
                    <a:p>
                      <a:pPr marL="0" marR="0" algn="l">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200" dirty="0">
                          <a:effectLst/>
                        </a:rPr>
                        <a:t>Latest Reference Range &amp; Units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6141632"/>
                  </a:ext>
                </a:extLst>
              </a:tr>
              <a:tr h="366626">
                <a:tc>
                  <a:txBody>
                    <a:bodyPr/>
                    <a:lstStyle/>
                    <a:p>
                      <a:pPr marL="0" marR="0" algn="l">
                        <a:spcBef>
                          <a:spcPts val="0"/>
                        </a:spcBef>
                        <a:spcAft>
                          <a:spcPts val="0"/>
                        </a:spcAft>
                      </a:pPr>
                      <a:r>
                        <a:rPr lang="x-none" sz="1000">
                          <a:effectLst/>
                        </a:rPr>
                        <a:t>Sodium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136 - 146 mmol/L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137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6339391"/>
                  </a:ext>
                </a:extLst>
              </a:tr>
              <a:tr h="366626">
                <a:tc>
                  <a:txBody>
                    <a:bodyPr/>
                    <a:lstStyle/>
                    <a:p>
                      <a:pPr marL="0" marR="0" algn="l">
                        <a:spcBef>
                          <a:spcPts val="0"/>
                        </a:spcBef>
                        <a:spcAft>
                          <a:spcPts val="0"/>
                        </a:spcAft>
                      </a:pPr>
                      <a:r>
                        <a:rPr lang="x-none" sz="1000">
                          <a:effectLst/>
                        </a:rPr>
                        <a:t>Potassium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3.5 - 5.1 mmol/L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5.2</a:t>
                      </a:r>
                    </a:p>
                  </a:txBody>
                  <a:tcPr marL="68580" marR="68580" marT="0" marB="0"/>
                </a:tc>
                <a:extLst>
                  <a:ext uri="{0D108BD9-81ED-4DB2-BD59-A6C34878D82A}">
                    <a16:rowId xmlns:a16="http://schemas.microsoft.com/office/drawing/2014/main" val="4079697475"/>
                  </a:ext>
                </a:extLst>
              </a:tr>
              <a:tr h="366626">
                <a:tc>
                  <a:txBody>
                    <a:bodyPr/>
                    <a:lstStyle/>
                    <a:p>
                      <a:pPr marL="0" marR="0" algn="l">
                        <a:spcBef>
                          <a:spcPts val="0"/>
                        </a:spcBef>
                        <a:spcAft>
                          <a:spcPts val="0"/>
                        </a:spcAft>
                      </a:pPr>
                      <a:r>
                        <a:rPr lang="x-none" sz="1000">
                          <a:effectLst/>
                        </a:rPr>
                        <a:t>Chloride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98 - 108 mmol/L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102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4023322"/>
                  </a:ext>
                </a:extLst>
              </a:tr>
              <a:tr h="183312">
                <a:tc>
                  <a:txBody>
                    <a:bodyPr/>
                    <a:lstStyle/>
                    <a:p>
                      <a:pPr marL="0" marR="0" algn="l">
                        <a:spcBef>
                          <a:spcPts val="0"/>
                        </a:spcBef>
                        <a:spcAft>
                          <a:spcPts val="0"/>
                        </a:spcAft>
                      </a:pPr>
                      <a:r>
                        <a:rPr lang="x-none" sz="1000">
                          <a:effectLst/>
                        </a:rPr>
                        <a:t>CO2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20 - 31 mmol/L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19</a:t>
                      </a:r>
                    </a:p>
                  </a:txBody>
                  <a:tcPr marL="68580" marR="68580" marT="0" marB="0"/>
                </a:tc>
                <a:extLst>
                  <a:ext uri="{0D108BD9-81ED-4DB2-BD59-A6C34878D82A}">
                    <a16:rowId xmlns:a16="http://schemas.microsoft.com/office/drawing/2014/main" val="3100342661"/>
                  </a:ext>
                </a:extLst>
              </a:tr>
              <a:tr h="183312">
                <a:tc>
                  <a:txBody>
                    <a:bodyPr/>
                    <a:lstStyle/>
                    <a:p>
                      <a:pPr marL="0" marR="0" algn="l">
                        <a:spcBef>
                          <a:spcPts val="0"/>
                        </a:spcBef>
                        <a:spcAft>
                          <a:spcPts val="0"/>
                        </a:spcAft>
                      </a:pPr>
                      <a:r>
                        <a:rPr lang="x-none" sz="1000">
                          <a:effectLst/>
                        </a:rPr>
                        <a:t>Urea Nitrogen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8 - 20 mg/dL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000">
                          <a:effectLst/>
                        </a:rPr>
                        <a:t>5</a:t>
                      </a:r>
                      <a:r>
                        <a:rPr lang="x-none" sz="1000">
                          <a:effectLst/>
                        </a:rPr>
                        <a:t>8 (H)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3345528"/>
                  </a:ext>
                </a:extLst>
              </a:tr>
              <a:tr h="366626">
                <a:tc>
                  <a:txBody>
                    <a:bodyPr/>
                    <a:lstStyle/>
                    <a:p>
                      <a:pPr marL="0" marR="0" algn="l">
                        <a:spcBef>
                          <a:spcPts val="0"/>
                        </a:spcBef>
                        <a:spcAft>
                          <a:spcPts val="0"/>
                        </a:spcAft>
                      </a:pPr>
                      <a:r>
                        <a:rPr lang="x-none" sz="1000">
                          <a:effectLst/>
                        </a:rPr>
                        <a:t>Creatinine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0.70 - 1.30 mg/dL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4.0(H)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9018314"/>
                  </a:ext>
                </a:extLst>
              </a:tr>
              <a:tr h="183312">
                <a:tc>
                  <a:txBody>
                    <a:bodyPr/>
                    <a:lstStyle/>
                    <a:p>
                      <a:pPr marL="0" marR="0" algn="l">
                        <a:spcBef>
                          <a:spcPts val="0"/>
                        </a:spcBef>
                        <a:spcAft>
                          <a:spcPts val="0"/>
                        </a:spcAft>
                      </a:pPr>
                      <a:r>
                        <a:rPr lang="x-none" sz="1000">
                          <a:effectLst/>
                        </a:rPr>
                        <a:t>Glucose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70 - 180 mg/dL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180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2170317"/>
                  </a:ext>
                </a:extLst>
              </a:tr>
              <a:tr h="366626">
                <a:tc>
                  <a:txBody>
                    <a:bodyPr/>
                    <a:lstStyle/>
                    <a:p>
                      <a:pPr marL="0" marR="0" algn="l">
                        <a:spcBef>
                          <a:spcPts val="0"/>
                        </a:spcBef>
                        <a:spcAft>
                          <a:spcPts val="0"/>
                        </a:spcAft>
                      </a:pPr>
                      <a:r>
                        <a:rPr lang="x-none" sz="1000">
                          <a:effectLst/>
                        </a:rPr>
                        <a:t>Calcium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dirty="0">
                          <a:effectLst/>
                        </a:rPr>
                        <a:t>8.6 - 10.3 mg/dL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a:effectLst/>
                        </a:rPr>
                        <a:t>8.1 (L)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3770344"/>
                  </a:ext>
                </a:extLst>
              </a:tr>
              <a:tr h="342884">
                <a:tc>
                  <a:txBody>
                    <a:bodyPr/>
                    <a:lstStyle/>
                    <a:p>
                      <a:pPr marL="0" marR="0" algn="l">
                        <a:spcBef>
                          <a:spcPts val="0"/>
                        </a:spcBef>
                        <a:spcAft>
                          <a:spcPts val="0"/>
                        </a:spcAft>
                      </a:pPr>
                      <a:r>
                        <a:rPr lang="en-US" sz="1000">
                          <a:effectLst/>
                        </a:rPr>
                        <a:t>Phosphorus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dirty="0">
                          <a:effectLst/>
                        </a:rPr>
                        <a:t>2.7 - 4.6 mg/dL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000" dirty="0">
                          <a:effectLst/>
                        </a:rPr>
                        <a:t>.4.5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4622000"/>
                  </a:ext>
                </a:extLst>
              </a:tr>
              <a:tr h="322021">
                <a:tc>
                  <a:txBody>
                    <a:bodyPr/>
                    <a:lstStyle/>
                    <a:p>
                      <a:pPr marL="0" marR="0" algn="l">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HbA1c</a:t>
                      </a:r>
                    </a:p>
                  </a:txBody>
                  <a:tcPr marL="68580" marR="68580" marT="0" marB="0"/>
                </a:tc>
                <a:tc>
                  <a:txBody>
                    <a:bodyPr/>
                    <a:lstStyle/>
                    <a:p>
                      <a:pPr marL="0" marR="0" algn="l">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Diabetes &gt; or</a:t>
                      </a:r>
                    </a:p>
                    <a:p>
                      <a:pPr marL="0" marR="0" algn="l">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 6.5% </a:t>
                      </a:r>
                    </a:p>
                  </a:txBody>
                  <a:tcPr marL="68580" marR="68580" marT="0" marB="0"/>
                </a:tc>
                <a:tc>
                  <a:txBody>
                    <a:bodyPr/>
                    <a:lstStyle/>
                    <a:p>
                      <a:pPr marL="0" marR="0" algn="l">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8.0</a:t>
                      </a:r>
                    </a:p>
                  </a:txBody>
                  <a:tcPr marL="68580" marR="68580" marT="0" marB="0"/>
                </a:tc>
                <a:extLst>
                  <a:ext uri="{0D108BD9-81ED-4DB2-BD59-A6C34878D82A}">
                    <a16:rowId xmlns:a16="http://schemas.microsoft.com/office/drawing/2014/main" val="2580923815"/>
                  </a:ext>
                </a:extLst>
              </a:tr>
              <a:tr h="746502">
                <a:tc>
                  <a:txBody>
                    <a:bodyPr/>
                    <a:lstStyle/>
                    <a:p>
                      <a:pPr marL="0" marR="0" algn="l">
                        <a:spcBef>
                          <a:spcPts val="0"/>
                        </a:spcBef>
                        <a:spcAft>
                          <a:spcPts val="0"/>
                        </a:spcAft>
                      </a:pPr>
                      <a:r>
                        <a:rPr lang="x-none" sz="1000" dirty="0">
                          <a:effectLst/>
                        </a:rPr>
                        <a:t>eGFR, Creatinine-based formula (CKD-EPI 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dirty="0">
                          <a:effectLst/>
                        </a:rPr>
                        <a:t>&gt;=60 mL/min/1.73m2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x-none" sz="1000" dirty="0">
                          <a:effectLst/>
                        </a:rPr>
                        <a:t>20(L)</a:t>
                      </a:r>
                      <a:endParaRPr lang="en-US" sz="1000" dirty="0">
                        <a:effectLst/>
                      </a:endParaRPr>
                    </a:p>
                    <a:p>
                      <a:pPr marL="0" marR="0" algn="l">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8136981"/>
                  </a:ext>
                </a:extLst>
              </a:tr>
            </a:tbl>
          </a:graphicData>
        </a:graphic>
      </p:graphicFrame>
    </p:spTree>
    <p:extLst>
      <p:ext uri="{BB962C8B-B14F-4D97-AF65-F5344CB8AC3E}">
        <p14:creationId xmlns:p14="http://schemas.microsoft.com/office/powerpoint/2010/main" val="34916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92B7E-72C5-2F0D-1011-FCEC594BB2AA}"/>
              </a:ext>
            </a:extLst>
          </p:cNvPr>
          <p:cNvSpPr>
            <a:spLocks noGrp="1"/>
          </p:cNvSpPr>
          <p:nvPr>
            <p:ph type="title"/>
          </p:nvPr>
        </p:nvSpPr>
        <p:spPr/>
        <p:txBody>
          <a:bodyPr lIns="91440" tIns="45720" rIns="91440" bIns="45720" anchor="t"/>
          <a:lstStyle/>
          <a:p>
            <a:r>
              <a:rPr lang="en-US" dirty="0"/>
              <a:t>How does the Kidney Diet change as Kidney Function Declines? </a:t>
            </a:r>
          </a:p>
        </p:txBody>
      </p:sp>
      <p:sp>
        <p:nvSpPr>
          <p:cNvPr id="3" name="Content Placeholder 2">
            <a:extLst>
              <a:ext uri="{FF2B5EF4-FFF2-40B4-BE49-F238E27FC236}">
                <a16:creationId xmlns:a16="http://schemas.microsoft.com/office/drawing/2014/main" id="{3AA5D0E2-17A6-345D-F679-C6B73CB47758}"/>
              </a:ext>
            </a:extLst>
          </p:cNvPr>
          <p:cNvSpPr>
            <a:spLocks noGrp="1"/>
          </p:cNvSpPr>
          <p:nvPr>
            <p:ph idx="1"/>
          </p:nvPr>
        </p:nvSpPr>
        <p:spPr>
          <a:xfrm>
            <a:off x="628650" y="1514885"/>
            <a:ext cx="7886700" cy="3854823"/>
          </a:xfrm>
        </p:spPr>
        <p:txBody>
          <a:bodyPr lIns="91440" tIns="45720" rIns="91440" bIns="45720" anchor="t"/>
          <a:lstStyle/>
          <a:p>
            <a:pPr marL="0" indent="0">
              <a:buNone/>
            </a:pPr>
            <a:r>
              <a:rPr lang="en-US" b="1" dirty="0">
                <a:solidFill>
                  <a:schemeClr val="bg1">
                    <a:lumMod val="10000"/>
                  </a:schemeClr>
                </a:solidFill>
                <a:cs typeface="Calibri"/>
              </a:rPr>
              <a:t>The kidney diet is individualized based on lab values.  There is no one kidney diet for everyone.  The Registered Dietitian will sit down with each client and do an individual diet recall. </a:t>
            </a:r>
          </a:p>
          <a:p>
            <a:pPr marL="0" indent="0">
              <a:buNone/>
            </a:pPr>
            <a:r>
              <a:rPr lang="en-US" b="1" dirty="0">
                <a:solidFill>
                  <a:schemeClr val="bg1">
                    <a:lumMod val="10000"/>
                  </a:schemeClr>
                </a:solidFill>
                <a:cs typeface="Calibri"/>
              </a:rPr>
              <a:t>Elevations in potassium can be result of constipation, elevated blood sugar, medications, and diet. </a:t>
            </a:r>
          </a:p>
        </p:txBody>
      </p:sp>
      <p:sp>
        <p:nvSpPr>
          <p:cNvPr id="4" name="Title 1">
            <a:extLst>
              <a:ext uri="{FF2B5EF4-FFF2-40B4-BE49-F238E27FC236}">
                <a16:creationId xmlns:a16="http://schemas.microsoft.com/office/drawing/2014/main" id="{16CD32B8-BC83-EEDB-2618-209B6480FC09}"/>
              </a:ext>
            </a:extLst>
          </p:cNvPr>
          <p:cNvSpPr txBox="1">
            <a:spLocks/>
          </p:cNvSpPr>
          <p:nvPr/>
        </p:nvSpPr>
        <p:spPr>
          <a:xfrm>
            <a:off x="628650" y="3408218"/>
            <a:ext cx="7886700" cy="777875"/>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endParaRPr lang="en-US">
              <a:cs typeface="Calibri Light"/>
            </a:endParaRPr>
          </a:p>
        </p:txBody>
      </p:sp>
      <p:sp>
        <p:nvSpPr>
          <p:cNvPr id="5" name="Content Placeholder 2">
            <a:extLst>
              <a:ext uri="{FF2B5EF4-FFF2-40B4-BE49-F238E27FC236}">
                <a16:creationId xmlns:a16="http://schemas.microsoft.com/office/drawing/2014/main" id="{9C096A86-43FD-AE2F-8A6C-E5A1AB9BBDE9}"/>
              </a:ext>
            </a:extLst>
          </p:cNvPr>
          <p:cNvSpPr txBox="1">
            <a:spLocks/>
          </p:cNvSpPr>
          <p:nvPr/>
        </p:nvSpPr>
        <p:spPr>
          <a:xfrm>
            <a:off x="628650" y="4114800"/>
            <a:ext cx="6686550" cy="190500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solidFill>
                <a:schemeClr val="bg1">
                  <a:lumMod val="10000"/>
                </a:schemeClr>
              </a:solidFill>
              <a:cs typeface="Calibri"/>
            </a:endParaRPr>
          </a:p>
        </p:txBody>
      </p:sp>
    </p:spTree>
    <p:extLst>
      <p:ext uri="{BB962C8B-B14F-4D97-AF65-F5344CB8AC3E}">
        <p14:creationId xmlns:p14="http://schemas.microsoft.com/office/powerpoint/2010/main" val="99957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nodePh="1">
                                  <p:stCondLst>
                                    <p:cond delay="0"/>
                                  </p:stCondLst>
                                  <p:endCondLst>
                                    <p:cond evt="begin" delay="0">
                                      <p:tn val="22"/>
                                    </p:cond>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6">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8D9D6F-37C7-6112-DDBA-89EED330D018}"/>
              </a:ext>
            </a:extLst>
          </p:cNvPr>
          <p:cNvSpPr>
            <a:spLocks noGrp="1"/>
          </p:cNvSpPr>
          <p:nvPr>
            <p:ph type="title"/>
          </p:nvPr>
        </p:nvSpPr>
        <p:spPr>
          <a:xfrm>
            <a:off x="441756" y="502400"/>
            <a:ext cx="2525379" cy="1818064"/>
          </a:xfrm>
        </p:spPr>
        <p:txBody>
          <a:bodyPr lIns="91440" tIns="45720" rIns="91440" bIns="45720">
            <a:normAutofit/>
          </a:bodyPr>
          <a:lstStyle/>
          <a:p>
            <a:pPr algn="ctr"/>
            <a:r>
              <a:rPr lang="en-US" sz="2200">
                <a:cs typeface="Calibri Light"/>
              </a:rPr>
              <a:t>Renal Nutrition Myth Number 1: Whole grains and dried beans have too much phosphorous</a:t>
            </a:r>
            <a:endParaRPr lang="en-US" sz="2200" b="0">
              <a:latin typeface="Calibri"/>
              <a:cs typeface="Calibri"/>
            </a:endParaRPr>
          </a:p>
        </p:txBody>
      </p:sp>
      <p:pic>
        <p:nvPicPr>
          <p:cNvPr id="7" name="Picture 7" descr="A picture containing sesame seed, fruit, edible seed&#10;&#10;Description automatically generated">
            <a:extLst>
              <a:ext uri="{FF2B5EF4-FFF2-40B4-BE49-F238E27FC236}">
                <a16:creationId xmlns:a16="http://schemas.microsoft.com/office/drawing/2014/main" id="{3961DFB8-E94C-0565-09FF-BD895717D980}"/>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1918" b="15820"/>
          <a:stretch/>
        </p:blipFill>
        <p:spPr>
          <a:xfrm>
            <a:off x="3416427" y="6"/>
            <a:ext cx="5727572" cy="2762724"/>
          </a:xfrm>
          <a:prstGeom prst="rect">
            <a:avLst/>
          </a:prstGeom>
        </p:spPr>
      </p:pic>
      <p:sp>
        <p:nvSpPr>
          <p:cNvPr id="28" name="Rectangle 18">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4" name="Picture 4" descr="A picture containing food, fruit, vegetable, colorful&#10;&#10;Description automatically generated">
            <a:extLst>
              <a:ext uri="{FF2B5EF4-FFF2-40B4-BE49-F238E27FC236}">
                <a16:creationId xmlns:a16="http://schemas.microsoft.com/office/drawing/2014/main" id="{B61BBEA1-E2D7-1E77-CF3F-D1429194BB31}"/>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3271" r="4707" b="1"/>
          <a:stretch/>
        </p:blipFill>
        <p:spPr>
          <a:xfrm>
            <a:off x="20" y="2826737"/>
            <a:ext cx="3424313" cy="4031263"/>
          </a:xfrm>
          <a:prstGeom prst="rect">
            <a:avLst/>
          </a:prstGeom>
        </p:spPr>
      </p:pic>
      <p:sp>
        <p:nvSpPr>
          <p:cNvPr id="3" name="Content Placeholder 2">
            <a:extLst>
              <a:ext uri="{FF2B5EF4-FFF2-40B4-BE49-F238E27FC236}">
                <a16:creationId xmlns:a16="http://schemas.microsoft.com/office/drawing/2014/main" id="{BC6E07E8-25B0-5757-6F35-00D1036D7BA5}"/>
              </a:ext>
            </a:extLst>
          </p:cNvPr>
          <p:cNvSpPr>
            <a:spLocks noGrp="1"/>
          </p:cNvSpPr>
          <p:nvPr>
            <p:ph idx="1"/>
          </p:nvPr>
        </p:nvSpPr>
        <p:spPr>
          <a:xfrm>
            <a:off x="4087224" y="3455208"/>
            <a:ext cx="4306824" cy="2344708"/>
          </a:xfrm>
        </p:spPr>
        <p:txBody>
          <a:bodyPr lIns="91440" tIns="45720" rIns="91440" bIns="45720" anchor="ctr">
            <a:normAutofit/>
          </a:bodyPr>
          <a:lstStyle/>
          <a:p>
            <a:pPr marL="0" indent="0">
              <a:buNone/>
            </a:pPr>
            <a:r>
              <a:rPr lang="en-US" sz="1700">
                <a:ea typeface="+mn-lt"/>
                <a:cs typeface="+mn-lt"/>
              </a:rPr>
              <a:t>While whole grains, nuts, seeds and beans do contain phosphorus, only about 50% of this phosphorus is absorbed, compared to 80- 100% of phosphorus in meat, fish, poultry, dairy and phosphorus additives in processed foods. KDOQI Guidelines recommend considering phosphorus bioavailability.</a:t>
            </a:r>
          </a:p>
          <a:p>
            <a:pPr marL="457200" lvl="1" indent="0">
              <a:buNone/>
            </a:pPr>
            <a:endParaRPr lang="en-US" sz="1700">
              <a:cs typeface="Calibri" panose="020F0502020204030204"/>
            </a:endParaRPr>
          </a:p>
          <a:p>
            <a:pPr marL="457200" lvl="1" indent="0">
              <a:buNone/>
            </a:pPr>
            <a:endParaRPr lang="en-US" sz="1700">
              <a:cs typeface="Calibri" panose="020F0502020204030204"/>
            </a:endParaRPr>
          </a:p>
        </p:txBody>
      </p:sp>
      <p:sp>
        <p:nvSpPr>
          <p:cNvPr id="29" name="Rectangle 20">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429"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5" name="TextBox 4">
            <a:extLst>
              <a:ext uri="{FF2B5EF4-FFF2-40B4-BE49-F238E27FC236}">
                <a16:creationId xmlns:a16="http://schemas.microsoft.com/office/drawing/2014/main" id="{4E0E7122-FFB7-1689-C373-73F808BF78B5}"/>
              </a:ext>
            </a:extLst>
          </p:cNvPr>
          <p:cNvSpPr txBox="1"/>
          <p:nvPr/>
        </p:nvSpPr>
        <p:spPr>
          <a:xfrm>
            <a:off x="1102864" y="6657945"/>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8" name="TextBox 7">
            <a:extLst>
              <a:ext uri="{FF2B5EF4-FFF2-40B4-BE49-F238E27FC236}">
                <a16:creationId xmlns:a16="http://schemas.microsoft.com/office/drawing/2014/main" id="{319F5ABA-D0C9-AB9C-06EC-72AAFF9B2BBF}"/>
              </a:ext>
            </a:extLst>
          </p:cNvPr>
          <p:cNvSpPr txBox="1"/>
          <p:nvPr/>
        </p:nvSpPr>
        <p:spPr>
          <a:xfrm>
            <a:off x="6822530" y="2562675"/>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833336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D1069C-A7A7-8BF1-6486-9035B6DAFB58}"/>
              </a:ext>
            </a:extLst>
          </p:cNvPr>
          <p:cNvSpPr>
            <a:spLocks noGrp="1"/>
          </p:cNvSpPr>
          <p:nvPr>
            <p:ph type="title"/>
          </p:nvPr>
        </p:nvSpPr>
        <p:spPr>
          <a:xfrm>
            <a:off x="480060" y="325369"/>
            <a:ext cx="3276451" cy="1956841"/>
          </a:xfrm>
        </p:spPr>
        <p:txBody>
          <a:bodyPr lIns="91440" tIns="45720" rIns="91440" bIns="45720" anchor="b">
            <a:normAutofit/>
          </a:bodyPr>
          <a:lstStyle/>
          <a:p>
            <a:r>
              <a:rPr lang="en-US" sz="2900">
                <a:cs typeface="Calibri Light"/>
              </a:rPr>
              <a:t>Renal Myth Number 2: People with CKD need a low potassium diet </a:t>
            </a:r>
            <a:endParaRPr lang="en-US" sz="2900"/>
          </a:p>
        </p:txBody>
      </p:sp>
      <p:sp>
        <p:nvSpPr>
          <p:cNvPr id="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E4A91A-4763-5928-C7BA-CAE25D6A5C1A}"/>
              </a:ext>
            </a:extLst>
          </p:cNvPr>
          <p:cNvSpPr>
            <a:spLocks noGrp="1"/>
          </p:cNvSpPr>
          <p:nvPr>
            <p:ph idx="1"/>
          </p:nvPr>
        </p:nvSpPr>
        <p:spPr>
          <a:xfrm>
            <a:off x="480060" y="2872899"/>
            <a:ext cx="3182691" cy="3320668"/>
          </a:xfrm>
        </p:spPr>
        <p:txBody>
          <a:bodyPr lIns="91440" tIns="45720" rIns="91440" bIns="45720">
            <a:normAutofit/>
          </a:bodyPr>
          <a:lstStyle/>
          <a:p>
            <a:r>
              <a:rPr lang="en-US" sz="1900">
                <a:ea typeface="+mn-lt"/>
                <a:cs typeface="+mn-lt"/>
              </a:rPr>
              <a:t>The 2020 KDOQI guidelines recommend that only people who have high serum potassium restrict dietary potassium. A high potassium diet can help with blood pressure control.</a:t>
            </a:r>
            <a:endParaRPr lang="en-US" sz="1900"/>
          </a:p>
        </p:txBody>
      </p:sp>
      <p:pic>
        <p:nvPicPr>
          <p:cNvPr id="4" name="Picture 4" descr="Heart Fruit Isolated · Free image on Pixabay">
            <a:extLst>
              <a:ext uri="{FF2B5EF4-FFF2-40B4-BE49-F238E27FC236}">
                <a16:creationId xmlns:a16="http://schemas.microsoft.com/office/drawing/2014/main" id="{2E3441F1-C767-D144-ADD6-609F40760C02}"/>
              </a:ext>
            </a:extLst>
          </p:cNvPr>
          <p:cNvPicPr>
            <a:picLocks noChangeAspect="1"/>
          </p:cNvPicPr>
          <p:nvPr/>
        </p:nvPicPr>
        <p:blipFill rotWithShape="1">
          <a:blip r:embed="rId2"/>
          <a:srcRect l="7892" r="8984"/>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16843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BE55D-5AFB-E4E1-DB08-E703C6F918E1}"/>
              </a:ext>
            </a:extLst>
          </p:cNvPr>
          <p:cNvSpPr>
            <a:spLocks noGrp="1"/>
          </p:cNvSpPr>
          <p:nvPr>
            <p:ph type="title"/>
          </p:nvPr>
        </p:nvSpPr>
        <p:spPr>
          <a:xfrm>
            <a:off x="360759" y="3752849"/>
            <a:ext cx="2468166" cy="2452687"/>
          </a:xfrm>
        </p:spPr>
        <p:txBody>
          <a:bodyPr lIns="91440" tIns="45720" rIns="91440" bIns="45720" anchor="ctr">
            <a:normAutofit/>
          </a:bodyPr>
          <a:lstStyle/>
          <a:p>
            <a:r>
              <a:rPr lang="en-US" sz="2600" dirty="0">
                <a:cs typeface="Calibri Light"/>
              </a:rPr>
              <a:t>Renal Nutrition Myth Number 3: Fruits and vegetables should be limited</a:t>
            </a:r>
          </a:p>
        </p:txBody>
      </p:sp>
      <p:pic>
        <p:nvPicPr>
          <p:cNvPr id="4" name="Picture 4" descr="HD wallpaper: assorted fruit and vegetables wallpaper, still life ...">
            <a:extLst>
              <a:ext uri="{FF2B5EF4-FFF2-40B4-BE49-F238E27FC236}">
                <a16:creationId xmlns:a16="http://schemas.microsoft.com/office/drawing/2014/main" id="{CDE55B7A-8B3B-089A-FCAA-62C2E97684F7}"/>
              </a:ext>
            </a:extLst>
          </p:cNvPr>
          <p:cNvPicPr>
            <a:picLocks noChangeAspect="1"/>
          </p:cNvPicPr>
          <p:nvPr/>
        </p:nvPicPr>
        <p:blipFill rotWithShape="1">
          <a:blip r:embed="rId2"/>
          <a:srcRect t="19607" b="19371"/>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F6DEA17-8DB2-3067-3185-AE707D048A58}"/>
              </a:ext>
            </a:extLst>
          </p:cNvPr>
          <p:cNvSpPr>
            <a:spLocks noGrp="1"/>
          </p:cNvSpPr>
          <p:nvPr>
            <p:ph idx="1"/>
          </p:nvPr>
        </p:nvSpPr>
        <p:spPr>
          <a:xfrm>
            <a:off x="3167986" y="3752850"/>
            <a:ext cx="5614060" cy="2452687"/>
          </a:xfrm>
        </p:spPr>
        <p:txBody>
          <a:bodyPr lIns="91440" tIns="45720" rIns="91440" bIns="45720" anchor="ctr">
            <a:normAutofit/>
          </a:bodyPr>
          <a:lstStyle/>
          <a:p>
            <a:r>
              <a:rPr lang="en-US" sz="1600" dirty="0">
                <a:ea typeface="+mn-lt"/>
                <a:cs typeface="+mn-lt"/>
              </a:rPr>
              <a:t>Even for people who need to limit potassium, care should be taken to include plenty of fruits and vegetables. Plant foods can help improve acidosis by correcting acid base balance.  They can also decrease symptoms of gout.  Dietary patterns rich in fruits and vegetables are associated with a slower progression and incidence of CKD. </a:t>
            </a:r>
            <a:endParaRPr lang="en-US" sz="1600" dirty="0"/>
          </a:p>
        </p:txBody>
      </p:sp>
    </p:spTree>
    <p:extLst>
      <p:ext uri="{BB962C8B-B14F-4D97-AF65-F5344CB8AC3E}">
        <p14:creationId xmlns:p14="http://schemas.microsoft.com/office/powerpoint/2010/main" val="394287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9FCE62-AB31-9DC5-CED7-096045960723}"/>
              </a:ext>
            </a:extLst>
          </p:cNvPr>
          <p:cNvSpPr>
            <a:spLocks noGrp="1"/>
          </p:cNvSpPr>
          <p:nvPr>
            <p:ph type="title"/>
          </p:nvPr>
        </p:nvSpPr>
        <p:spPr>
          <a:xfrm>
            <a:off x="480060" y="325369"/>
            <a:ext cx="3276451" cy="1956841"/>
          </a:xfrm>
        </p:spPr>
        <p:txBody>
          <a:bodyPr lIns="91440" tIns="45720" rIns="91440" bIns="45720" anchor="b">
            <a:normAutofit/>
          </a:bodyPr>
          <a:lstStyle/>
          <a:p>
            <a:r>
              <a:rPr lang="en-US" sz="2900">
                <a:cs typeface="Calibri Light"/>
              </a:rPr>
              <a:t>Renal Nutriton Myth Number 4: There is a single renal diet for everyone</a:t>
            </a:r>
            <a:endParaRPr lang="en-US" sz="290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E58D66-FEFB-2281-E9BD-070CAC673E24}"/>
              </a:ext>
            </a:extLst>
          </p:cNvPr>
          <p:cNvSpPr>
            <a:spLocks noGrp="1"/>
          </p:cNvSpPr>
          <p:nvPr>
            <p:ph idx="1"/>
          </p:nvPr>
        </p:nvSpPr>
        <p:spPr>
          <a:xfrm>
            <a:off x="480060" y="2872899"/>
            <a:ext cx="3182691" cy="3320668"/>
          </a:xfrm>
        </p:spPr>
        <p:txBody>
          <a:bodyPr lIns="91440" tIns="45720" rIns="91440" bIns="45720">
            <a:normAutofit/>
          </a:bodyPr>
          <a:lstStyle/>
          <a:p>
            <a:r>
              <a:rPr lang="en-US" sz="1900" dirty="0">
                <a:ea typeface="+mn-lt"/>
                <a:cs typeface="+mn-lt"/>
              </a:rPr>
              <a:t>CKD nutrition is different for everyone! A healthy eating pattern is based on each person's labs, past medical history, nutrition status and current eating habits. </a:t>
            </a:r>
          </a:p>
          <a:p>
            <a:r>
              <a:rPr lang="en-US" sz="1900" dirty="0">
                <a:ea typeface="+mn-lt"/>
                <a:cs typeface="+mn-lt"/>
              </a:rPr>
              <a:t>A Registered Dietitian is the best person to help patients understand what is right for them to eat.</a:t>
            </a:r>
            <a:endParaRPr lang="en-US" sz="1900" dirty="0"/>
          </a:p>
        </p:txBody>
      </p:sp>
      <p:pic>
        <p:nvPicPr>
          <p:cNvPr id="4" name="Picture 4" descr="A picture containing plate, table, indoor, fork&#10;&#10;Description automatically generated">
            <a:extLst>
              <a:ext uri="{FF2B5EF4-FFF2-40B4-BE49-F238E27FC236}">
                <a16:creationId xmlns:a16="http://schemas.microsoft.com/office/drawing/2014/main" id="{3E23A4CF-394E-D7CD-6D64-31BCA631DEF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9429" r="10357"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D528B233-5589-E3C1-630C-DE093982C9D8}"/>
              </a:ext>
            </a:extLst>
          </p:cNvPr>
          <p:cNvSpPr txBox="1"/>
          <p:nvPr/>
        </p:nvSpPr>
        <p:spPr>
          <a:xfrm>
            <a:off x="6942756" y="6657945"/>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360467890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ction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TotalTime>
  <Words>2758</Words>
  <Application>Microsoft Office PowerPoint</Application>
  <PresentationFormat>On-screen Show (4:3)</PresentationFormat>
  <Paragraphs>291</Paragraphs>
  <Slides>36</Slides>
  <Notes>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36</vt:i4>
      </vt:variant>
    </vt:vector>
  </HeadingPairs>
  <TitlesOfParts>
    <vt:vector size="47" baseType="lpstr">
      <vt:lpstr>Arial</vt:lpstr>
      <vt:lpstr>Calibri</vt:lpstr>
      <vt:lpstr>Calibri Light</vt:lpstr>
      <vt:lpstr>Courier New</vt:lpstr>
      <vt:lpstr>Gill Sans MT</vt:lpstr>
      <vt:lpstr>Segoe UI</vt:lpstr>
      <vt:lpstr>Wingdings</vt:lpstr>
      <vt:lpstr>Custom Design</vt:lpstr>
      <vt:lpstr>Title Master</vt:lpstr>
      <vt:lpstr>Content Master</vt:lpstr>
      <vt:lpstr>Section Master</vt:lpstr>
      <vt:lpstr>PowerPoint Presentation</vt:lpstr>
      <vt:lpstr>Karen Greathouse, RD, CTCD </vt:lpstr>
      <vt:lpstr>By the end of today’s session, you will be able to:</vt:lpstr>
      <vt:lpstr>PowerPoint Presentation</vt:lpstr>
      <vt:lpstr>How does the Kidney Diet change as Kidney Function Declines? </vt:lpstr>
      <vt:lpstr>Renal Nutrition Myth Number 1: Whole grains and dried beans have too much phosphorous</vt:lpstr>
      <vt:lpstr>Renal Myth Number 2: People with CKD need a low potassium diet </vt:lpstr>
      <vt:lpstr>Renal Nutrition Myth Number 3: Fruits and vegetables should be limited</vt:lpstr>
      <vt:lpstr>Renal Nutriton Myth Number 4: There is a single renal diet for everyone</vt:lpstr>
      <vt:lpstr>KDIGO 2020 Clinical Practice Guidelines Nutrition Recommendations for CKD Patients with Diabetes</vt:lpstr>
      <vt:lpstr>What about Protein?</vt:lpstr>
      <vt:lpstr>Protein Requirements for Diabetics with CKD</vt:lpstr>
      <vt:lpstr>What about Potassium?</vt:lpstr>
      <vt:lpstr>Not All Potassium Foods are the Same</vt:lpstr>
      <vt:lpstr>What about Phosphorous?</vt:lpstr>
      <vt:lpstr>What about Fluid?</vt:lpstr>
      <vt:lpstr>What about Sodium?</vt:lpstr>
      <vt:lpstr>Diabetes and Kidney Disease</vt:lpstr>
      <vt:lpstr>Glucose/Insulin Homeostasis</vt:lpstr>
      <vt:lpstr>Combining Kidney Diet with the Diabetic Diet</vt:lpstr>
      <vt:lpstr>Balance matters </vt:lpstr>
      <vt:lpstr>PowerPoint Presentation</vt:lpstr>
      <vt:lpstr>PowerPoint Presentation</vt:lpstr>
      <vt:lpstr>Lifestyle Changes Can Improve Diabetes Management</vt:lpstr>
      <vt:lpstr>PowerPoint Presentation</vt:lpstr>
      <vt:lpstr>Nutrition Question # 1</vt:lpstr>
      <vt:lpstr>Nutrition Question # 2 </vt:lpstr>
      <vt:lpstr>Nutrition Question # 3</vt:lpstr>
      <vt:lpstr>What are the specific recommendations for AB? </vt:lpstr>
      <vt:lpstr>Key nutrition components for preserving kidney health</vt:lpstr>
      <vt:lpstr>When is it best to bring in an RD? </vt:lpstr>
      <vt:lpstr>Does my patient quality to see an RD? </vt:lpstr>
      <vt:lpstr>How do I find an RD qualified to help? </vt:lpstr>
      <vt:lpstr>Resources </vt:lpstr>
      <vt:lpstr>MICMT Resources</vt:lpstr>
      <vt:lpstr>Disclaimer</vt:lpstr>
    </vt:vector>
  </TitlesOfParts>
  <Company>Allegiance Health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schultza</dc:creator>
  <cp:lastModifiedBy>Schneider, Amy</cp:lastModifiedBy>
  <cp:revision>104</cp:revision>
  <cp:lastPrinted>2019-08-09T13:01:37Z</cp:lastPrinted>
  <dcterms:created xsi:type="dcterms:W3CDTF">2016-05-15T00:45:14Z</dcterms:created>
  <dcterms:modified xsi:type="dcterms:W3CDTF">2023-06-08T15:02:26Z</dcterms:modified>
</cp:coreProperties>
</file>