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 id="2147483804" r:id="rId2"/>
  </p:sldMasterIdLst>
  <p:notesMasterIdLst>
    <p:notesMasterId r:id="rId140"/>
  </p:notesMasterIdLst>
  <p:sldIdLst>
    <p:sldId id="256" r:id="rId3"/>
    <p:sldId id="257" r:id="rId4"/>
    <p:sldId id="463" r:id="rId5"/>
    <p:sldId id="258" r:id="rId6"/>
    <p:sldId id="260" r:id="rId7"/>
    <p:sldId id="261" r:id="rId8"/>
    <p:sldId id="468" r:id="rId9"/>
    <p:sldId id="262" r:id="rId10"/>
    <p:sldId id="263" r:id="rId11"/>
    <p:sldId id="300" r:id="rId12"/>
    <p:sldId id="259" r:id="rId13"/>
    <p:sldId id="364" r:id="rId14"/>
    <p:sldId id="457" r:id="rId15"/>
    <p:sldId id="264" r:id="rId16"/>
    <p:sldId id="265" r:id="rId17"/>
    <p:sldId id="458" r:id="rId18"/>
    <p:sldId id="268" r:id="rId19"/>
    <p:sldId id="269" r:id="rId20"/>
    <p:sldId id="270" r:id="rId21"/>
    <p:sldId id="271" r:id="rId22"/>
    <p:sldId id="272" r:id="rId23"/>
    <p:sldId id="273" r:id="rId24"/>
    <p:sldId id="459" r:id="rId25"/>
    <p:sldId id="460" r:id="rId26"/>
    <p:sldId id="276"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465" r:id="rId45"/>
    <p:sldId id="295" r:id="rId46"/>
    <p:sldId id="296" r:id="rId47"/>
    <p:sldId id="297" r:id="rId48"/>
    <p:sldId id="454" r:id="rId49"/>
    <p:sldId id="299" r:id="rId50"/>
    <p:sldId id="298" r:id="rId51"/>
    <p:sldId id="455" r:id="rId52"/>
    <p:sldId id="302" r:id="rId53"/>
    <p:sldId id="303" r:id="rId54"/>
    <p:sldId id="304" r:id="rId55"/>
    <p:sldId id="305" r:id="rId56"/>
    <p:sldId id="306" r:id="rId57"/>
    <p:sldId id="308" r:id="rId58"/>
    <p:sldId id="309" r:id="rId59"/>
    <p:sldId id="310" r:id="rId60"/>
    <p:sldId id="311" r:id="rId61"/>
    <p:sldId id="462"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5" r:id="rId85"/>
    <p:sldId id="334" r:id="rId86"/>
    <p:sldId id="337" r:id="rId87"/>
    <p:sldId id="336" r:id="rId88"/>
    <p:sldId id="338" r:id="rId89"/>
    <p:sldId id="339" r:id="rId90"/>
    <p:sldId id="340" r:id="rId91"/>
    <p:sldId id="341" r:id="rId92"/>
    <p:sldId id="342" r:id="rId93"/>
    <p:sldId id="343" r:id="rId94"/>
    <p:sldId id="345" r:id="rId95"/>
    <p:sldId id="346" r:id="rId96"/>
    <p:sldId id="347" r:id="rId97"/>
    <p:sldId id="348" r:id="rId98"/>
    <p:sldId id="350" r:id="rId99"/>
    <p:sldId id="351" r:id="rId100"/>
    <p:sldId id="352" r:id="rId101"/>
    <p:sldId id="353" r:id="rId102"/>
    <p:sldId id="354" r:id="rId103"/>
    <p:sldId id="355" r:id="rId104"/>
    <p:sldId id="356" r:id="rId105"/>
    <p:sldId id="358" r:id="rId106"/>
    <p:sldId id="360" r:id="rId107"/>
    <p:sldId id="361" r:id="rId108"/>
    <p:sldId id="362" r:id="rId109"/>
    <p:sldId id="363"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80" r:id="rId125"/>
    <p:sldId id="379" r:id="rId126"/>
    <p:sldId id="381" r:id="rId127"/>
    <p:sldId id="382" r:id="rId128"/>
    <p:sldId id="383" r:id="rId129"/>
    <p:sldId id="384" r:id="rId130"/>
    <p:sldId id="385" r:id="rId131"/>
    <p:sldId id="386" r:id="rId132"/>
    <p:sldId id="388" r:id="rId133"/>
    <p:sldId id="389" r:id="rId134"/>
    <p:sldId id="391" r:id="rId135"/>
    <p:sldId id="392" r:id="rId136"/>
    <p:sldId id="390" r:id="rId137"/>
    <p:sldId id="456" r:id="rId138"/>
    <p:sldId id="467" r:id="rId13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79487" autoAdjust="0"/>
  </p:normalViewPr>
  <p:slideViewPr>
    <p:cSldViewPr snapToGrid="0">
      <p:cViewPr varScale="1">
        <p:scale>
          <a:sx n="53" d="100"/>
          <a:sy n="53" d="100"/>
        </p:scale>
        <p:origin x="1132" y="40"/>
      </p:cViewPr>
      <p:guideLst/>
    </p:cSldViewPr>
  </p:slideViewPr>
  <p:notesTextViewPr>
    <p:cViewPr>
      <p:scale>
        <a:sx n="1" d="1"/>
        <a:sy n="1" d="1"/>
      </p:scale>
      <p:origin x="0" y="0"/>
    </p:cViewPr>
  </p:notesTextViewPr>
  <p:sorterViewPr>
    <p:cViewPr varScale="1">
      <p:scale>
        <a:sx n="100" d="100"/>
        <a:sy n="100" d="100"/>
      </p:scale>
      <p:origin x="0" y="-1396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3EFAAF-8E21-4C46-B73A-D6513A13645A}"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AE8E309-DD6E-468C-8888-4C0028514DFD}">
      <dgm:prSet/>
      <dgm:spPr/>
      <dgm:t>
        <a:bodyPr/>
        <a:lstStyle/>
        <a:p>
          <a:pPr>
            <a:defRPr b="1"/>
          </a:pPr>
          <a:r>
            <a:rPr lang="en-US"/>
            <a:t>Meeting participation: </a:t>
          </a:r>
        </a:p>
      </dgm:t>
    </dgm:pt>
    <dgm:pt modelId="{5C9BEB63-1B66-4F7A-8A42-E646D29A3E84}" type="parTrans" cxnId="{39F7602F-8925-41BF-8263-4D778222ED00}">
      <dgm:prSet/>
      <dgm:spPr/>
      <dgm:t>
        <a:bodyPr/>
        <a:lstStyle/>
        <a:p>
          <a:endParaRPr lang="en-US"/>
        </a:p>
      </dgm:t>
    </dgm:pt>
    <dgm:pt modelId="{13858AFE-71D9-415D-9C7B-4A67FBDEAFE7}" type="sibTrans" cxnId="{39F7602F-8925-41BF-8263-4D778222ED00}">
      <dgm:prSet/>
      <dgm:spPr/>
      <dgm:t>
        <a:bodyPr/>
        <a:lstStyle/>
        <a:p>
          <a:endParaRPr lang="en-US"/>
        </a:p>
      </dgm:t>
    </dgm:pt>
    <dgm:pt modelId="{64409C1F-592A-4874-B430-7C4B17341FAA}">
      <dgm:prSet/>
      <dgm:spPr/>
      <dgm:t>
        <a:bodyPr/>
        <a:lstStyle/>
        <a:p>
          <a:r>
            <a:rPr lang="en-US"/>
            <a:t>We will be using the raise your hand feature by clicking on the little blue hand. </a:t>
          </a:r>
        </a:p>
      </dgm:t>
    </dgm:pt>
    <dgm:pt modelId="{C5EF3DB2-4362-49D4-9BC3-4434F063D96E}" type="parTrans" cxnId="{16665C93-2B46-486E-B0DA-8A7D7600FB05}">
      <dgm:prSet/>
      <dgm:spPr/>
      <dgm:t>
        <a:bodyPr/>
        <a:lstStyle/>
        <a:p>
          <a:endParaRPr lang="en-US"/>
        </a:p>
      </dgm:t>
    </dgm:pt>
    <dgm:pt modelId="{45DDB401-DD28-4ED2-9626-3E756F23F302}" type="sibTrans" cxnId="{16665C93-2B46-486E-B0DA-8A7D7600FB05}">
      <dgm:prSet/>
      <dgm:spPr/>
      <dgm:t>
        <a:bodyPr/>
        <a:lstStyle/>
        <a:p>
          <a:endParaRPr lang="en-US"/>
        </a:p>
      </dgm:t>
    </dgm:pt>
    <dgm:pt modelId="{D82B0CE5-63BE-45A5-8E70-23C1169BD041}">
      <dgm:prSet/>
      <dgm:spPr/>
      <dgm:t>
        <a:bodyPr/>
        <a:lstStyle/>
        <a:p>
          <a:r>
            <a:rPr lang="en-US"/>
            <a:t>We will be using chat function</a:t>
          </a:r>
        </a:p>
      </dgm:t>
    </dgm:pt>
    <dgm:pt modelId="{2A248775-7482-495F-A9DF-D60C051C61AA}" type="parTrans" cxnId="{DC736CDE-BDFD-4B73-A397-E77420F2BF74}">
      <dgm:prSet/>
      <dgm:spPr/>
      <dgm:t>
        <a:bodyPr/>
        <a:lstStyle/>
        <a:p>
          <a:endParaRPr lang="en-US"/>
        </a:p>
      </dgm:t>
    </dgm:pt>
    <dgm:pt modelId="{DE5CA106-0CB8-4A18-A95B-9D087625EF81}" type="sibTrans" cxnId="{DC736CDE-BDFD-4B73-A397-E77420F2BF74}">
      <dgm:prSet/>
      <dgm:spPr/>
      <dgm:t>
        <a:bodyPr/>
        <a:lstStyle/>
        <a:p>
          <a:endParaRPr lang="en-US"/>
        </a:p>
      </dgm:t>
    </dgm:pt>
    <dgm:pt modelId="{24407C84-040F-4080-958B-89E126229696}">
      <dgm:prSet/>
      <dgm:spPr/>
      <dgm:t>
        <a:bodyPr/>
        <a:lstStyle/>
        <a:p>
          <a:r>
            <a:rPr lang="en-US"/>
            <a:t>When we are taking breaks be sure not to leave the meeting but rather mute your audio and video </a:t>
          </a:r>
        </a:p>
      </dgm:t>
    </dgm:pt>
    <dgm:pt modelId="{1C26D783-07C9-4F9A-8705-09B0B80B8D7E}" type="parTrans" cxnId="{FC122D83-2FA4-4941-9E97-6F520FE4418E}">
      <dgm:prSet/>
      <dgm:spPr/>
      <dgm:t>
        <a:bodyPr/>
        <a:lstStyle/>
        <a:p>
          <a:endParaRPr lang="en-US"/>
        </a:p>
      </dgm:t>
    </dgm:pt>
    <dgm:pt modelId="{C17CBE08-FE4B-4B0A-926E-BF44DA939244}" type="sibTrans" cxnId="{FC122D83-2FA4-4941-9E97-6F520FE4418E}">
      <dgm:prSet/>
      <dgm:spPr/>
      <dgm:t>
        <a:bodyPr/>
        <a:lstStyle/>
        <a:p>
          <a:endParaRPr lang="en-US"/>
        </a:p>
      </dgm:t>
    </dgm:pt>
    <dgm:pt modelId="{0A5EC49A-63D0-4959-9534-618CB59FFF1D}">
      <dgm:prSet/>
      <dgm:spPr/>
      <dgm:t>
        <a:bodyPr/>
        <a:lstStyle/>
        <a:p>
          <a:pPr>
            <a:defRPr b="1"/>
          </a:pPr>
          <a:r>
            <a:rPr lang="en-US"/>
            <a:t>Environment: </a:t>
          </a:r>
        </a:p>
      </dgm:t>
    </dgm:pt>
    <dgm:pt modelId="{53802FE7-3CF6-4CC6-A3F6-A41D5923F719}" type="parTrans" cxnId="{EC966F51-075C-4800-97C6-32F873E54D8C}">
      <dgm:prSet/>
      <dgm:spPr/>
      <dgm:t>
        <a:bodyPr/>
        <a:lstStyle/>
        <a:p>
          <a:endParaRPr lang="en-US"/>
        </a:p>
      </dgm:t>
    </dgm:pt>
    <dgm:pt modelId="{D489629B-1715-4FFF-B553-AC33C8F04C2F}" type="sibTrans" cxnId="{EC966F51-075C-4800-97C6-32F873E54D8C}">
      <dgm:prSet/>
      <dgm:spPr/>
      <dgm:t>
        <a:bodyPr/>
        <a:lstStyle/>
        <a:p>
          <a:endParaRPr lang="en-US"/>
        </a:p>
      </dgm:t>
    </dgm:pt>
    <dgm:pt modelId="{5FD80E0D-F146-49AD-8670-C901C3360908}">
      <dgm:prSet/>
      <dgm:spPr/>
      <dgm:t>
        <a:bodyPr/>
        <a:lstStyle/>
        <a:p>
          <a:r>
            <a:rPr lang="en-US"/>
            <a:t>Be aware of your backgrounds to not be distracting </a:t>
          </a:r>
        </a:p>
      </dgm:t>
    </dgm:pt>
    <dgm:pt modelId="{6AA16E47-1636-41F8-AB38-FE7387F04D6F}" type="parTrans" cxnId="{E88444B8-A616-4F12-969F-3DC1E1B15D47}">
      <dgm:prSet/>
      <dgm:spPr/>
      <dgm:t>
        <a:bodyPr/>
        <a:lstStyle/>
        <a:p>
          <a:endParaRPr lang="en-US"/>
        </a:p>
      </dgm:t>
    </dgm:pt>
    <dgm:pt modelId="{8A691400-4DAE-4376-B686-D97CA392D1BE}" type="sibTrans" cxnId="{E88444B8-A616-4F12-969F-3DC1E1B15D47}">
      <dgm:prSet/>
      <dgm:spPr/>
      <dgm:t>
        <a:bodyPr/>
        <a:lstStyle/>
        <a:p>
          <a:endParaRPr lang="en-US"/>
        </a:p>
      </dgm:t>
    </dgm:pt>
    <dgm:pt modelId="{8312F013-06F1-4E58-8FE5-E1BF33EF75D6}">
      <dgm:prSet/>
      <dgm:spPr/>
      <dgm:t>
        <a:bodyPr/>
        <a:lstStyle/>
        <a:p>
          <a:r>
            <a:rPr lang="en-US"/>
            <a:t>Position yourself in the light</a:t>
          </a:r>
        </a:p>
      </dgm:t>
    </dgm:pt>
    <dgm:pt modelId="{C54FE804-7A26-47AB-A911-572D16231F5C}" type="parTrans" cxnId="{750077A7-ECA8-4769-A5B1-DE154C992E82}">
      <dgm:prSet/>
      <dgm:spPr/>
      <dgm:t>
        <a:bodyPr/>
        <a:lstStyle/>
        <a:p>
          <a:endParaRPr lang="en-US"/>
        </a:p>
      </dgm:t>
    </dgm:pt>
    <dgm:pt modelId="{FD129E2F-AAA4-4F7D-A7E3-2E917721A48C}" type="sibTrans" cxnId="{750077A7-ECA8-4769-A5B1-DE154C992E82}">
      <dgm:prSet/>
      <dgm:spPr/>
      <dgm:t>
        <a:bodyPr/>
        <a:lstStyle/>
        <a:p>
          <a:endParaRPr lang="en-US"/>
        </a:p>
      </dgm:t>
    </dgm:pt>
    <dgm:pt modelId="{5F2A76A4-087E-4E61-AB30-DFF1C5E2A812}" type="pres">
      <dgm:prSet presAssocID="{BA3EFAAF-8E21-4C46-B73A-D6513A13645A}" presName="root" presStyleCnt="0">
        <dgm:presLayoutVars>
          <dgm:dir/>
          <dgm:resizeHandles val="exact"/>
        </dgm:presLayoutVars>
      </dgm:prSet>
      <dgm:spPr/>
    </dgm:pt>
    <dgm:pt modelId="{B792C8D6-1F95-4D4F-BD8F-2ECC54A85048}" type="pres">
      <dgm:prSet presAssocID="{AAE8E309-DD6E-468C-8888-4C0028514DFD}" presName="compNode" presStyleCnt="0"/>
      <dgm:spPr/>
    </dgm:pt>
    <dgm:pt modelId="{CA0B5BBD-87CA-47BF-90D5-5EBDC78ADA45}" type="pres">
      <dgm:prSet presAssocID="{AAE8E309-DD6E-468C-8888-4C0028514DF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CFF04E9B-24A2-4A3D-86E6-FDD1583A8285}" type="pres">
      <dgm:prSet presAssocID="{AAE8E309-DD6E-468C-8888-4C0028514DFD}" presName="iconSpace" presStyleCnt="0"/>
      <dgm:spPr/>
    </dgm:pt>
    <dgm:pt modelId="{75BAE764-B3D6-49A5-AB2B-E53AFEFFE55A}" type="pres">
      <dgm:prSet presAssocID="{AAE8E309-DD6E-468C-8888-4C0028514DFD}" presName="parTx" presStyleLbl="revTx" presStyleIdx="0" presStyleCnt="4">
        <dgm:presLayoutVars>
          <dgm:chMax val="0"/>
          <dgm:chPref val="0"/>
        </dgm:presLayoutVars>
      </dgm:prSet>
      <dgm:spPr/>
    </dgm:pt>
    <dgm:pt modelId="{3613B16E-B03A-4124-A01F-3B40570C0D4B}" type="pres">
      <dgm:prSet presAssocID="{AAE8E309-DD6E-468C-8888-4C0028514DFD}" presName="txSpace" presStyleCnt="0"/>
      <dgm:spPr/>
    </dgm:pt>
    <dgm:pt modelId="{2B32DFA3-1265-4CF3-8FA5-CF95F913B0CD}" type="pres">
      <dgm:prSet presAssocID="{AAE8E309-DD6E-468C-8888-4C0028514DFD}" presName="desTx" presStyleLbl="revTx" presStyleIdx="1" presStyleCnt="4">
        <dgm:presLayoutVars/>
      </dgm:prSet>
      <dgm:spPr/>
    </dgm:pt>
    <dgm:pt modelId="{DA85DE4C-44F8-40E3-BECD-FCABEC0B15B7}" type="pres">
      <dgm:prSet presAssocID="{13858AFE-71D9-415D-9C7B-4A67FBDEAFE7}" presName="sibTrans" presStyleCnt="0"/>
      <dgm:spPr/>
    </dgm:pt>
    <dgm:pt modelId="{2A47742B-3AF9-4F6D-BFB3-F66523213912}" type="pres">
      <dgm:prSet presAssocID="{0A5EC49A-63D0-4959-9534-618CB59FFF1D}" presName="compNode" presStyleCnt="0"/>
      <dgm:spPr/>
    </dgm:pt>
    <dgm:pt modelId="{3FF6B0CA-5FE7-4AC0-B17E-0F25F38F5F95}" type="pres">
      <dgm:prSet presAssocID="{0A5EC49A-63D0-4959-9534-618CB59FFF1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C7506CB3-A7A1-495F-9567-A32F8B5198D6}" type="pres">
      <dgm:prSet presAssocID="{0A5EC49A-63D0-4959-9534-618CB59FFF1D}" presName="iconSpace" presStyleCnt="0"/>
      <dgm:spPr/>
    </dgm:pt>
    <dgm:pt modelId="{3A889417-5E16-49D3-B4F1-34A781D566A0}" type="pres">
      <dgm:prSet presAssocID="{0A5EC49A-63D0-4959-9534-618CB59FFF1D}" presName="parTx" presStyleLbl="revTx" presStyleIdx="2" presStyleCnt="4">
        <dgm:presLayoutVars>
          <dgm:chMax val="0"/>
          <dgm:chPref val="0"/>
        </dgm:presLayoutVars>
      </dgm:prSet>
      <dgm:spPr/>
    </dgm:pt>
    <dgm:pt modelId="{D1B6E70B-B1C4-480F-A7B4-B27F4ACD3B6D}" type="pres">
      <dgm:prSet presAssocID="{0A5EC49A-63D0-4959-9534-618CB59FFF1D}" presName="txSpace" presStyleCnt="0"/>
      <dgm:spPr/>
    </dgm:pt>
    <dgm:pt modelId="{7F1D9A34-1FCB-4B2C-A76F-09426D0A86EC}" type="pres">
      <dgm:prSet presAssocID="{0A5EC49A-63D0-4959-9534-618CB59FFF1D}" presName="desTx" presStyleLbl="revTx" presStyleIdx="3" presStyleCnt="4">
        <dgm:presLayoutVars/>
      </dgm:prSet>
      <dgm:spPr/>
    </dgm:pt>
  </dgm:ptLst>
  <dgm:cxnLst>
    <dgm:cxn modelId="{3884030F-B32F-4A9B-92D5-564E5133A530}" type="presOf" srcId="{D82B0CE5-63BE-45A5-8E70-23C1169BD041}" destId="{2B32DFA3-1265-4CF3-8FA5-CF95F913B0CD}" srcOrd="0" destOrd="1" presId="urn:microsoft.com/office/officeart/2018/5/layout/CenteredIconLabelDescriptionList"/>
    <dgm:cxn modelId="{6114FD12-3495-422E-A023-491F7FF3EE92}" type="presOf" srcId="{8312F013-06F1-4E58-8FE5-E1BF33EF75D6}" destId="{7F1D9A34-1FCB-4B2C-A76F-09426D0A86EC}" srcOrd="0" destOrd="1" presId="urn:microsoft.com/office/officeart/2018/5/layout/CenteredIconLabelDescriptionList"/>
    <dgm:cxn modelId="{78D7E627-8F8E-4AF4-8D56-CB97BA32B77A}" type="presOf" srcId="{0A5EC49A-63D0-4959-9534-618CB59FFF1D}" destId="{3A889417-5E16-49D3-B4F1-34A781D566A0}" srcOrd="0" destOrd="0" presId="urn:microsoft.com/office/officeart/2018/5/layout/CenteredIconLabelDescriptionList"/>
    <dgm:cxn modelId="{39F7602F-8925-41BF-8263-4D778222ED00}" srcId="{BA3EFAAF-8E21-4C46-B73A-D6513A13645A}" destId="{AAE8E309-DD6E-468C-8888-4C0028514DFD}" srcOrd="0" destOrd="0" parTransId="{5C9BEB63-1B66-4F7A-8A42-E646D29A3E84}" sibTransId="{13858AFE-71D9-415D-9C7B-4A67FBDEAFE7}"/>
    <dgm:cxn modelId="{EC966F51-075C-4800-97C6-32F873E54D8C}" srcId="{BA3EFAAF-8E21-4C46-B73A-D6513A13645A}" destId="{0A5EC49A-63D0-4959-9534-618CB59FFF1D}" srcOrd="1" destOrd="0" parTransId="{53802FE7-3CF6-4CC6-A3F6-A41D5923F719}" sibTransId="{D489629B-1715-4FFF-B553-AC33C8F04C2F}"/>
    <dgm:cxn modelId="{FC122D83-2FA4-4941-9E97-6F520FE4418E}" srcId="{AAE8E309-DD6E-468C-8888-4C0028514DFD}" destId="{24407C84-040F-4080-958B-89E126229696}" srcOrd="2" destOrd="0" parTransId="{1C26D783-07C9-4F9A-8705-09B0B80B8D7E}" sibTransId="{C17CBE08-FE4B-4B0A-926E-BF44DA939244}"/>
    <dgm:cxn modelId="{16665C93-2B46-486E-B0DA-8A7D7600FB05}" srcId="{AAE8E309-DD6E-468C-8888-4C0028514DFD}" destId="{64409C1F-592A-4874-B430-7C4B17341FAA}" srcOrd="0" destOrd="0" parTransId="{C5EF3DB2-4362-49D4-9BC3-4434F063D96E}" sibTransId="{45DDB401-DD28-4ED2-9626-3E756F23F302}"/>
    <dgm:cxn modelId="{750077A7-ECA8-4769-A5B1-DE154C992E82}" srcId="{0A5EC49A-63D0-4959-9534-618CB59FFF1D}" destId="{8312F013-06F1-4E58-8FE5-E1BF33EF75D6}" srcOrd="1" destOrd="0" parTransId="{C54FE804-7A26-47AB-A911-572D16231F5C}" sibTransId="{FD129E2F-AAA4-4F7D-A7E3-2E917721A48C}"/>
    <dgm:cxn modelId="{935742AF-788A-4E94-B807-39A493DA165D}" type="presOf" srcId="{24407C84-040F-4080-958B-89E126229696}" destId="{2B32DFA3-1265-4CF3-8FA5-CF95F913B0CD}" srcOrd="0" destOrd="2" presId="urn:microsoft.com/office/officeart/2018/5/layout/CenteredIconLabelDescriptionList"/>
    <dgm:cxn modelId="{374892B4-2566-4E23-AA1A-FC4E317B667A}" type="presOf" srcId="{5FD80E0D-F146-49AD-8670-C901C3360908}" destId="{7F1D9A34-1FCB-4B2C-A76F-09426D0A86EC}" srcOrd="0" destOrd="0" presId="urn:microsoft.com/office/officeart/2018/5/layout/CenteredIconLabelDescriptionList"/>
    <dgm:cxn modelId="{E88444B8-A616-4F12-969F-3DC1E1B15D47}" srcId="{0A5EC49A-63D0-4959-9534-618CB59FFF1D}" destId="{5FD80E0D-F146-49AD-8670-C901C3360908}" srcOrd="0" destOrd="0" parTransId="{6AA16E47-1636-41F8-AB38-FE7387F04D6F}" sibTransId="{8A691400-4DAE-4376-B686-D97CA392D1BE}"/>
    <dgm:cxn modelId="{3B0D6BD2-48F5-4DA6-BE66-BB75A11B8AAC}" type="presOf" srcId="{64409C1F-592A-4874-B430-7C4B17341FAA}" destId="{2B32DFA3-1265-4CF3-8FA5-CF95F913B0CD}" srcOrd="0" destOrd="0" presId="urn:microsoft.com/office/officeart/2018/5/layout/CenteredIconLabelDescriptionList"/>
    <dgm:cxn modelId="{3CFA4EDC-3184-4445-94B9-B7CA45F7996F}" type="presOf" srcId="{AAE8E309-DD6E-468C-8888-4C0028514DFD}" destId="{75BAE764-B3D6-49A5-AB2B-E53AFEFFE55A}" srcOrd="0" destOrd="0" presId="urn:microsoft.com/office/officeart/2018/5/layout/CenteredIconLabelDescriptionList"/>
    <dgm:cxn modelId="{DC736CDE-BDFD-4B73-A397-E77420F2BF74}" srcId="{AAE8E309-DD6E-468C-8888-4C0028514DFD}" destId="{D82B0CE5-63BE-45A5-8E70-23C1169BD041}" srcOrd="1" destOrd="0" parTransId="{2A248775-7482-495F-A9DF-D60C051C61AA}" sibTransId="{DE5CA106-0CB8-4A18-A95B-9D087625EF81}"/>
    <dgm:cxn modelId="{4EC413FE-2B94-421F-88CC-1E74B883ADDA}" type="presOf" srcId="{BA3EFAAF-8E21-4C46-B73A-D6513A13645A}" destId="{5F2A76A4-087E-4E61-AB30-DFF1C5E2A812}" srcOrd="0" destOrd="0" presId="urn:microsoft.com/office/officeart/2018/5/layout/CenteredIconLabelDescriptionList"/>
    <dgm:cxn modelId="{201D861B-3634-47E6-8001-F5E5599EB9AB}" type="presParOf" srcId="{5F2A76A4-087E-4E61-AB30-DFF1C5E2A812}" destId="{B792C8D6-1F95-4D4F-BD8F-2ECC54A85048}" srcOrd="0" destOrd="0" presId="urn:microsoft.com/office/officeart/2018/5/layout/CenteredIconLabelDescriptionList"/>
    <dgm:cxn modelId="{39F4648F-05B8-4905-98DA-F0EDA721377D}" type="presParOf" srcId="{B792C8D6-1F95-4D4F-BD8F-2ECC54A85048}" destId="{CA0B5BBD-87CA-47BF-90D5-5EBDC78ADA45}" srcOrd="0" destOrd="0" presId="urn:microsoft.com/office/officeart/2018/5/layout/CenteredIconLabelDescriptionList"/>
    <dgm:cxn modelId="{6E77C7F9-AAD7-414F-A605-51B7FEA4B279}" type="presParOf" srcId="{B792C8D6-1F95-4D4F-BD8F-2ECC54A85048}" destId="{CFF04E9B-24A2-4A3D-86E6-FDD1583A8285}" srcOrd="1" destOrd="0" presId="urn:microsoft.com/office/officeart/2018/5/layout/CenteredIconLabelDescriptionList"/>
    <dgm:cxn modelId="{D906D035-0BF5-47CE-AD47-79B2FCF39786}" type="presParOf" srcId="{B792C8D6-1F95-4D4F-BD8F-2ECC54A85048}" destId="{75BAE764-B3D6-49A5-AB2B-E53AFEFFE55A}" srcOrd="2" destOrd="0" presId="urn:microsoft.com/office/officeart/2018/5/layout/CenteredIconLabelDescriptionList"/>
    <dgm:cxn modelId="{DB8627FF-3C93-4FB5-8844-F39A40556E2C}" type="presParOf" srcId="{B792C8D6-1F95-4D4F-BD8F-2ECC54A85048}" destId="{3613B16E-B03A-4124-A01F-3B40570C0D4B}" srcOrd="3" destOrd="0" presId="urn:microsoft.com/office/officeart/2018/5/layout/CenteredIconLabelDescriptionList"/>
    <dgm:cxn modelId="{6AB7FE49-3F00-4D26-A3BD-360B48148FFF}" type="presParOf" srcId="{B792C8D6-1F95-4D4F-BD8F-2ECC54A85048}" destId="{2B32DFA3-1265-4CF3-8FA5-CF95F913B0CD}" srcOrd="4" destOrd="0" presId="urn:microsoft.com/office/officeart/2018/5/layout/CenteredIconLabelDescriptionList"/>
    <dgm:cxn modelId="{68709604-FF95-4DCF-8E0D-AE711223870D}" type="presParOf" srcId="{5F2A76A4-087E-4E61-AB30-DFF1C5E2A812}" destId="{DA85DE4C-44F8-40E3-BECD-FCABEC0B15B7}" srcOrd="1" destOrd="0" presId="urn:microsoft.com/office/officeart/2018/5/layout/CenteredIconLabelDescriptionList"/>
    <dgm:cxn modelId="{8823935B-9A5F-4DF7-A124-4C8527563ED7}" type="presParOf" srcId="{5F2A76A4-087E-4E61-AB30-DFF1C5E2A812}" destId="{2A47742B-3AF9-4F6D-BFB3-F66523213912}" srcOrd="2" destOrd="0" presId="urn:microsoft.com/office/officeart/2018/5/layout/CenteredIconLabelDescriptionList"/>
    <dgm:cxn modelId="{F2400A1A-75EB-437B-AF78-85D8D3DFDFB9}" type="presParOf" srcId="{2A47742B-3AF9-4F6D-BFB3-F66523213912}" destId="{3FF6B0CA-5FE7-4AC0-B17E-0F25F38F5F95}" srcOrd="0" destOrd="0" presId="urn:microsoft.com/office/officeart/2018/5/layout/CenteredIconLabelDescriptionList"/>
    <dgm:cxn modelId="{1904C3E5-AF1D-46C2-BF40-A6F735BDB339}" type="presParOf" srcId="{2A47742B-3AF9-4F6D-BFB3-F66523213912}" destId="{C7506CB3-A7A1-495F-9567-A32F8B5198D6}" srcOrd="1" destOrd="0" presId="urn:microsoft.com/office/officeart/2018/5/layout/CenteredIconLabelDescriptionList"/>
    <dgm:cxn modelId="{7D7E3B9E-14F2-449D-B056-9FB7B9C85F90}" type="presParOf" srcId="{2A47742B-3AF9-4F6D-BFB3-F66523213912}" destId="{3A889417-5E16-49D3-B4F1-34A781D566A0}" srcOrd="2" destOrd="0" presId="urn:microsoft.com/office/officeart/2018/5/layout/CenteredIconLabelDescriptionList"/>
    <dgm:cxn modelId="{81E7EFC1-37BE-4A8F-8707-4E5E5D2D2141}" type="presParOf" srcId="{2A47742B-3AF9-4F6D-BFB3-F66523213912}" destId="{D1B6E70B-B1C4-480F-A7B4-B27F4ACD3B6D}" srcOrd="3" destOrd="0" presId="urn:microsoft.com/office/officeart/2018/5/layout/CenteredIconLabelDescriptionList"/>
    <dgm:cxn modelId="{DF0D2C4E-EDDE-478F-9164-6A7A38FA166E}" type="presParOf" srcId="{2A47742B-3AF9-4F6D-BFB3-F66523213912}" destId="{7F1D9A34-1FCB-4B2C-A76F-09426D0A86EC}"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8D73CD-4E35-4DC5-81A6-93EAFC929399}"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n-US"/>
        </a:p>
      </dgm:t>
    </dgm:pt>
    <dgm:pt modelId="{6648D9A3-7BDF-4845-B00C-2049A214E3B7}">
      <dgm:prSet phldrT="[Text]"/>
      <dgm:spPr/>
      <dgm:t>
        <a:bodyPr/>
        <a:lstStyle/>
        <a:p>
          <a:r>
            <a:rPr lang="en-US" dirty="0">
              <a:solidFill>
                <a:schemeClr val="tx1"/>
              </a:solidFill>
            </a:rPr>
            <a:t>Transitions of Care </a:t>
          </a:r>
        </a:p>
      </dgm:t>
    </dgm:pt>
    <dgm:pt modelId="{6905B01F-4E0C-47AE-89AE-E107FA53BCC3}" type="parTrans" cxnId="{C27D7066-5CFE-4D59-8A01-114AF575C0B5}">
      <dgm:prSet/>
      <dgm:spPr/>
      <dgm:t>
        <a:bodyPr/>
        <a:lstStyle/>
        <a:p>
          <a:endParaRPr lang="en-US"/>
        </a:p>
      </dgm:t>
    </dgm:pt>
    <dgm:pt modelId="{9DA8D08F-08DE-4D00-A29B-6326BD4A89FD}" type="sibTrans" cxnId="{C27D7066-5CFE-4D59-8A01-114AF575C0B5}">
      <dgm:prSet/>
      <dgm:spPr/>
      <dgm:t>
        <a:bodyPr/>
        <a:lstStyle/>
        <a:p>
          <a:endParaRPr lang="en-US"/>
        </a:p>
      </dgm:t>
    </dgm:pt>
    <dgm:pt modelId="{9F30D73F-175B-41EE-8236-95520844EEF6}">
      <dgm:prSet phldrT="[Text]"/>
      <dgm:spPr/>
      <dgm:t>
        <a:bodyPr/>
        <a:lstStyle/>
        <a:p>
          <a:r>
            <a:rPr lang="en-US" dirty="0">
              <a:solidFill>
                <a:schemeClr val="tx1"/>
              </a:solidFill>
            </a:rPr>
            <a:t>Chronic Disease </a:t>
          </a:r>
        </a:p>
      </dgm:t>
    </dgm:pt>
    <dgm:pt modelId="{79015627-69A9-48F1-A0C4-D49B8405159D}" type="parTrans" cxnId="{84CFF373-F173-44BE-B85F-FF77BE3A0C83}">
      <dgm:prSet/>
      <dgm:spPr/>
      <dgm:t>
        <a:bodyPr/>
        <a:lstStyle/>
        <a:p>
          <a:endParaRPr lang="en-US"/>
        </a:p>
      </dgm:t>
    </dgm:pt>
    <dgm:pt modelId="{8FB9FE62-F2A0-43D5-941F-29272E9D5041}" type="sibTrans" cxnId="{84CFF373-F173-44BE-B85F-FF77BE3A0C83}">
      <dgm:prSet/>
      <dgm:spPr/>
      <dgm:t>
        <a:bodyPr/>
        <a:lstStyle/>
        <a:p>
          <a:endParaRPr lang="en-US"/>
        </a:p>
      </dgm:t>
    </dgm:pt>
    <dgm:pt modelId="{6637263F-E9A4-4BE0-86B9-7145DF69B4C5}">
      <dgm:prSet phldrT="[Text]"/>
      <dgm:spPr/>
      <dgm:t>
        <a:bodyPr/>
        <a:lstStyle/>
        <a:p>
          <a:r>
            <a:rPr lang="en-US" dirty="0">
              <a:solidFill>
                <a:schemeClr val="tx1"/>
              </a:solidFill>
            </a:rPr>
            <a:t>Social Determinants of Health Screening</a:t>
          </a:r>
        </a:p>
      </dgm:t>
    </dgm:pt>
    <dgm:pt modelId="{6BB76F30-99D4-4CC1-B5B0-0786E6DA652D}" type="parTrans" cxnId="{EBD242D9-DEFE-48B4-9BC7-9139791138FD}">
      <dgm:prSet/>
      <dgm:spPr/>
      <dgm:t>
        <a:bodyPr/>
        <a:lstStyle/>
        <a:p>
          <a:endParaRPr lang="en-US"/>
        </a:p>
      </dgm:t>
    </dgm:pt>
    <dgm:pt modelId="{4A9EA3C0-5A39-486E-B015-4EAC6CFE7B58}" type="sibTrans" cxnId="{EBD242D9-DEFE-48B4-9BC7-9139791138FD}">
      <dgm:prSet/>
      <dgm:spPr/>
      <dgm:t>
        <a:bodyPr/>
        <a:lstStyle/>
        <a:p>
          <a:endParaRPr lang="en-US"/>
        </a:p>
      </dgm:t>
    </dgm:pt>
    <dgm:pt modelId="{261D12EB-390F-4B9E-8CE8-799ECE364948}">
      <dgm:prSet phldrT="[Text]"/>
      <dgm:spPr/>
      <dgm:t>
        <a:bodyPr/>
        <a:lstStyle/>
        <a:p>
          <a:r>
            <a:rPr lang="en-US" dirty="0">
              <a:solidFill>
                <a:schemeClr val="tx1"/>
              </a:solidFill>
            </a:rPr>
            <a:t>Specialty/Primary Care Interactions </a:t>
          </a:r>
        </a:p>
      </dgm:t>
    </dgm:pt>
    <dgm:pt modelId="{03A717E6-2A37-406B-9A7A-673CA7FCB215}" type="parTrans" cxnId="{670BEBB9-E511-440D-9147-08395409BAEC}">
      <dgm:prSet/>
      <dgm:spPr/>
      <dgm:t>
        <a:bodyPr/>
        <a:lstStyle/>
        <a:p>
          <a:endParaRPr lang="en-US"/>
        </a:p>
      </dgm:t>
    </dgm:pt>
    <dgm:pt modelId="{B46951F4-C548-4762-90CC-94FACBB9EE3F}" type="sibTrans" cxnId="{670BEBB9-E511-440D-9147-08395409BAEC}">
      <dgm:prSet/>
      <dgm:spPr/>
      <dgm:t>
        <a:bodyPr/>
        <a:lstStyle/>
        <a:p>
          <a:endParaRPr lang="en-US"/>
        </a:p>
      </dgm:t>
    </dgm:pt>
    <dgm:pt modelId="{07427B60-1D92-4B58-BBFD-E2926EF0F9B4}">
      <dgm:prSet phldrT="[Text]"/>
      <dgm:spPr/>
      <dgm:t>
        <a:bodyPr/>
        <a:lstStyle/>
        <a:p>
          <a:r>
            <a:rPr lang="en-US" dirty="0">
              <a:solidFill>
                <a:schemeClr val="tx1"/>
              </a:solidFill>
            </a:rPr>
            <a:t>Gaps in Care </a:t>
          </a:r>
        </a:p>
      </dgm:t>
    </dgm:pt>
    <dgm:pt modelId="{4F3E5285-78A2-4A0B-9251-495DAEC3988E}" type="parTrans" cxnId="{0F1FF8A5-176C-4697-8176-8A2029F78378}">
      <dgm:prSet/>
      <dgm:spPr/>
      <dgm:t>
        <a:bodyPr/>
        <a:lstStyle/>
        <a:p>
          <a:endParaRPr lang="en-US"/>
        </a:p>
      </dgm:t>
    </dgm:pt>
    <dgm:pt modelId="{A2222441-3EDA-40CF-814F-52E4A5DEBC48}" type="sibTrans" cxnId="{0F1FF8A5-176C-4697-8176-8A2029F78378}">
      <dgm:prSet/>
      <dgm:spPr/>
      <dgm:t>
        <a:bodyPr/>
        <a:lstStyle/>
        <a:p>
          <a:endParaRPr lang="en-US"/>
        </a:p>
      </dgm:t>
    </dgm:pt>
    <dgm:pt modelId="{4B26EEF9-A5E3-4EF9-AD93-BE4CEFEF50AD}">
      <dgm:prSet phldrT="[Text]"/>
      <dgm:spPr>
        <a:solidFill>
          <a:srgbClr val="FFFF00"/>
        </a:solidFill>
      </dgm:spPr>
      <dgm:t>
        <a:bodyPr/>
        <a:lstStyle/>
        <a:p>
          <a:r>
            <a:rPr lang="en-US" dirty="0">
              <a:solidFill>
                <a:schemeClr val="tx1"/>
              </a:solidFill>
            </a:rPr>
            <a:t>Substance Use Disorder </a:t>
          </a:r>
        </a:p>
      </dgm:t>
    </dgm:pt>
    <dgm:pt modelId="{7E99F1DD-1865-442F-A28E-B914A3066217}" type="parTrans" cxnId="{9ED72DE7-7CC8-49D9-84F7-779C0D745CB7}">
      <dgm:prSet/>
      <dgm:spPr/>
      <dgm:t>
        <a:bodyPr/>
        <a:lstStyle/>
        <a:p>
          <a:endParaRPr lang="en-US"/>
        </a:p>
      </dgm:t>
    </dgm:pt>
    <dgm:pt modelId="{8AB25CA6-E356-42EC-AB40-3DA2A2CBDAE7}" type="sibTrans" cxnId="{9ED72DE7-7CC8-49D9-84F7-779C0D745CB7}">
      <dgm:prSet/>
      <dgm:spPr/>
      <dgm:t>
        <a:bodyPr/>
        <a:lstStyle/>
        <a:p>
          <a:endParaRPr lang="en-US"/>
        </a:p>
      </dgm:t>
    </dgm:pt>
    <dgm:pt modelId="{0E3EEB83-5DC1-477A-8D9B-ABBCBC04F919}" type="pres">
      <dgm:prSet presAssocID="{698D73CD-4E35-4DC5-81A6-93EAFC929399}" presName="linear" presStyleCnt="0">
        <dgm:presLayoutVars>
          <dgm:dir/>
          <dgm:animLvl val="lvl"/>
          <dgm:resizeHandles val="exact"/>
        </dgm:presLayoutVars>
      </dgm:prSet>
      <dgm:spPr/>
    </dgm:pt>
    <dgm:pt modelId="{D380E4BF-9AA9-4423-BEF7-4872AAF35021}" type="pres">
      <dgm:prSet presAssocID="{6648D9A3-7BDF-4845-B00C-2049A214E3B7}" presName="parentLin" presStyleCnt="0"/>
      <dgm:spPr/>
    </dgm:pt>
    <dgm:pt modelId="{A8A94F29-8B03-40CC-91D0-96D7CA6EA8E0}" type="pres">
      <dgm:prSet presAssocID="{6648D9A3-7BDF-4845-B00C-2049A214E3B7}" presName="parentLeftMargin" presStyleLbl="node1" presStyleIdx="0" presStyleCnt="6"/>
      <dgm:spPr/>
    </dgm:pt>
    <dgm:pt modelId="{E017BD69-3633-4015-BB8B-67063665656D}" type="pres">
      <dgm:prSet presAssocID="{6648D9A3-7BDF-4845-B00C-2049A214E3B7}" presName="parentText" presStyleLbl="node1" presStyleIdx="0" presStyleCnt="6">
        <dgm:presLayoutVars>
          <dgm:chMax val="0"/>
          <dgm:bulletEnabled val="1"/>
        </dgm:presLayoutVars>
      </dgm:prSet>
      <dgm:spPr/>
    </dgm:pt>
    <dgm:pt modelId="{E6795209-1B55-4CC4-9E91-64893DAD9FDF}" type="pres">
      <dgm:prSet presAssocID="{6648D9A3-7BDF-4845-B00C-2049A214E3B7}" presName="negativeSpace" presStyleCnt="0"/>
      <dgm:spPr/>
    </dgm:pt>
    <dgm:pt modelId="{BB850710-11E4-4145-8C5E-FD93763D9B60}" type="pres">
      <dgm:prSet presAssocID="{6648D9A3-7BDF-4845-B00C-2049A214E3B7}" presName="childText" presStyleLbl="conFgAcc1" presStyleIdx="0" presStyleCnt="6">
        <dgm:presLayoutVars>
          <dgm:bulletEnabled val="1"/>
        </dgm:presLayoutVars>
      </dgm:prSet>
      <dgm:spPr/>
    </dgm:pt>
    <dgm:pt modelId="{7B0528B7-99CB-4CE9-9E92-ACBBACA9AAF3}" type="pres">
      <dgm:prSet presAssocID="{9DA8D08F-08DE-4D00-A29B-6326BD4A89FD}" presName="spaceBetweenRectangles" presStyleCnt="0"/>
      <dgm:spPr/>
    </dgm:pt>
    <dgm:pt modelId="{F5EE95D0-0D10-491E-B4CA-9DC381F77C5B}" type="pres">
      <dgm:prSet presAssocID="{9F30D73F-175B-41EE-8236-95520844EEF6}" presName="parentLin" presStyleCnt="0"/>
      <dgm:spPr/>
    </dgm:pt>
    <dgm:pt modelId="{64DEBFA0-BEA7-4EE5-B8F2-86B7895BBC46}" type="pres">
      <dgm:prSet presAssocID="{9F30D73F-175B-41EE-8236-95520844EEF6}" presName="parentLeftMargin" presStyleLbl="node1" presStyleIdx="0" presStyleCnt="6"/>
      <dgm:spPr/>
    </dgm:pt>
    <dgm:pt modelId="{837550DB-5C7D-41D3-AA31-00F277E541B8}" type="pres">
      <dgm:prSet presAssocID="{9F30D73F-175B-41EE-8236-95520844EEF6}" presName="parentText" presStyleLbl="node1" presStyleIdx="1" presStyleCnt="6">
        <dgm:presLayoutVars>
          <dgm:chMax val="0"/>
          <dgm:bulletEnabled val="1"/>
        </dgm:presLayoutVars>
      </dgm:prSet>
      <dgm:spPr/>
    </dgm:pt>
    <dgm:pt modelId="{BDD51E57-A0C8-4392-9EE8-C7AFEFCE1B4E}" type="pres">
      <dgm:prSet presAssocID="{9F30D73F-175B-41EE-8236-95520844EEF6}" presName="negativeSpace" presStyleCnt="0"/>
      <dgm:spPr/>
    </dgm:pt>
    <dgm:pt modelId="{99A743E2-B845-4298-AD66-764DDED93714}" type="pres">
      <dgm:prSet presAssocID="{9F30D73F-175B-41EE-8236-95520844EEF6}" presName="childText" presStyleLbl="conFgAcc1" presStyleIdx="1" presStyleCnt="6">
        <dgm:presLayoutVars>
          <dgm:bulletEnabled val="1"/>
        </dgm:presLayoutVars>
      </dgm:prSet>
      <dgm:spPr/>
    </dgm:pt>
    <dgm:pt modelId="{DFFDF80B-2C26-45B8-B98A-A973ED3A6F93}" type="pres">
      <dgm:prSet presAssocID="{8FB9FE62-F2A0-43D5-941F-29272E9D5041}" presName="spaceBetweenRectangles" presStyleCnt="0"/>
      <dgm:spPr/>
    </dgm:pt>
    <dgm:pt modelId="{B9B3E1D2-A2D2-4E13-BA12-6587976B365B}" type="pres">
      <dgm:prSet presAssocID="{6637263F-E9A4-4BE0-86B9-7145DF69B4C5}" presName="parentLin" presStyleCnt="0"/>
      <dgm:spPr/>
    </dgm:pt>
    <dgm:pt modelId="{56162222-A1B1-44D2-B7FE-73CFF212CC66}" type="pres">
      <dgm:prSet presAssocID="{6637263F-E9A4-4BE0-86B9-7145DF69B4C5}" presName="parentLeftMargin" presStyleLbl="node1" presStyleIdx="1" presStyleCnt="6"/>
      <dgm:spPr/>
    </dgm:pt>
    <dgm:pt modelId="{90D93794-69D2-49CB-9611-CE87FAFE7B52}" type="pres">
      <dgm:prSet presAssocID="{6637263F-E9A4-4BE0-86B9-7145DF69B4C5}" presName="parentText" presStyleLbl="node1" presStyleIdx="2" presStyleCnt="6">
        <dgm:presLayoutVars>
          <dgm:chMax val="0"/>
          <dgm:bulletEnabled val="1"/>
        </dgm:presLayoutVars>
      </dgm:prSet>
      <dgm:spPr/>
    </dgm:pt>
    <dgm:pt modelId="{4F79D068-1408-410A-9517-A525BFA5FEF4}" type="pres">
      <dgm:prSet presAssocID="{6637263F-E9A4-4BE0-86B9-7145DF69B4C5}" presName="negativeSpace" presStyleCnt="0"/>
      <dgm:spPr/>
    </dgm:pt>
    <dgm:pt modelId="{67292B99-255D-42A2-9655-A513FB336B25}" type="pres">
      <dgm:prSet presAssocID="{6637263F-E9A4-4BE0-86B9-7145DF69B4C5}" presName="childText" presStyleLbl="conFgAcc1" presStyleIdx="2" presStyleCnt="6">
        <dgm:presLayoutVars>
          <dgm:bulletEnabled val="1"/>
        </dgm:presLayoutVars>
      </dgm:prSet>
      <dgm:spPr/>
    </dgm:pt>
    <dgm:pt modelId="{FF38A373-42DC-4D8E-8200-4C2174CD0EA7}" type="pres">
      <dgm:prSet presAssocID="{4A9EA3C0-5A39-486E-B015-4EAC6CFE7B58}" presName="spaceBetweenRectangles" presStyleCnt="0"/>
      <dgm:spPr/>
    </dgm:pt>
    <dgm:pt modelId="{1D55697D-9264-4D2D-B539-55CEBAE104D4}" type="pres">
      <dgm:prSet presAssocID="{261D12EB-390F-4B9E-8CE8-799ECE364948}" presName="parentLin" presStyleCnt="0"/>
      <dgm:spPr/>
    </dgm:pt>
    <dgm:pt modelId="{D598F3EB-BE1F-4638-B2BB-CAFE6FC9D8BB}" type="pres">
      <dgm:prSet presAssocID="{261D12EB-390F-4B9E-8CE8-799ECE364948}" presName="parentLeftMargin" presStyleLbl="node1" presStyleIdx="2" presStyleCnt="6"/>
      <dgm:spPr/>
    </dgm:pt>
    <dgm:pt modelId="{3F4AA8BB-7347-4EEE-87AE-CDF20A7E379F}" type="pres">
      <dgm:prSet presAssocID="{261D12EB-390F-4B9E-8CE8-799ECE364948}" presName="parentText" presStyleLbl="node1" presStyleIdx="3" presStyleCnt="6">
        <dgm:presLayoutVars>
          <dgm:chMax val="0"/>
          <dgm:bulletEnabled val="1"/>
        </dgm:presLayoutVars>
      </dgm:prSet>
      <dgm:spPr/>
    </dgm:pt>
    <dgm:pt modelId="{3DC9335B-7B0B-41EB-8A99-1EA68C3DF50E}" type="pres">
      <dgm:prSet presAssocID="{261D12EB-390F-4B9E-8CE8-799ECE364948}" presName="negativeSpace" presStyleCnt="0"/>
      <dgm:spPr/>
    </dgm:pt>
    <dgm:pt modelId="{B36D3537-7D16-45ED-979F-B8B101C8ACA1}" type="pres">
      <dgm:prSet presAssocID="{261D12EB-390F-4B9E-8CE8-799ECE364948}" presName="childText" presStyleLbl="conFgAcc1" presStyleIdx="3" presStyleCnt="6">
        <dgm:presLayoutVars>
          <dgm:bulletEnabled val="1"/>
        </dgm:presLayoutVars>
      </dgm:prSet>
      <dgm:spPr/>
    </dgm:pt>
    <dgm:pt modelId="{D5335F00-113D-4A9E-AC7A-6433870E64C3}" type="pres">
      <dgm:prSet presAssocID="{B46951F4-C548-4762-90CC-94FACBB9EE3F}" presName="spaceBetweenRectangles" presStyleCnt="0"/>
      <dgm:spPr/>
    </dgm:pt>
    <dgm:pt modelId="{5655BD29-A479-472C-ACEA-F4D87A4E0ECD}" type="pres">
      <dgm:prSet presAssocID="{07427B60-1D92-4B58-BBFD-E2926EF0F9B4}" presName="parentLin" presStyleCnt="0"/>
      <dgm:spPr/>
    </dgm:pt>
    <dgm:pt modelId="{F7E538B8-1404-4886-BB5C-BB81DA511961}" type="pres">
      <dgm:prSet presAssocID="{07427B60-1D92-4B58-BBFD-E2926EF0F9B4}" presName="parentLeftMargin" presStyleLbl="node1" presStyleIdx="3" presStyleCnt="6"/>
      <dgm:spPr/>
    </dgm:pt>
    <dgm:pt modelId="{30033C74-DC13-460F-AD2A-A79DB6DFC0C6}" type="pres">
      <dgm:prSet presAssocID="{07427B60-1D92-4B58-BBFD-E2926EF0F9B4}" presName="parentText" presStyleLbl="node1" presStyleIdx="4" presStyleCnt="6">
        <dgm:presLayoutVars>
          <dgm:chMax val="0"/>
          <dgm:bulletEnabled val="1"/>
        </dgm:presLayoutVars>
      </dgm:prSet>
      <dgm:spPr/>
    </dgm:pt>
    <dgm:pt modelId="{7807C39C-4391-4774-9451-E3797BB58F15}" type="pres">
      <dgm:prSet presAssocID="{07427B60-1D92-4B58-BBFD-E2926EF0F9B4}" presName="negativeSpace" presStyleCnt="0"/>
      <dgm:spPr/>
    </dgm:pt>
    <dgm:pt modelId="{7455DF71-B07F-478B-B911-63C08074F917}" type="pres">
      <dgm:prSet presAssocID="{07427B60-1D92-4B58-BBFD-E2926EF0F9B4}" presName="childText" presStyleLbl="conFgAcc1" presStyleIdx="4" presStyleCnt="6">
        <dgm:presLayoutVars>
          <dgm:bulletEnabled val="1"/>
        </dgm:presLayoutVars>
      </dgm:prSet>
      <dgm:spPr/>
    </dgm:pt>
    <dgm:pt modelId="{3BEA098A-7CDF-47AA-831C-660194B1F87B}" type="pres">
      <dgm:prSet presAssocID="{A2222441-3EDA-40CF-814F-52E4A5DEBC48}" presName="spaceBetweenRectangles" presStyleCnt="0"/>
      <dgm:spPr/>
    </dgm:pt>
    <dgm:pt modelId="{575809EB-4D40-4457-A4E3-4ECFD9FF21E6}" type="pres">
      <dgm:prSet presAssocID="{4B26EEF9-A5E3-4EF9-AD93-BE4CEFEF50AD}" presName="parentLin" presStyleCnt="0"/>
      <dgm:spPr/>
    </dgm:pt>
    <dgm:pt modelId="{1525F13B-9AE1-42E3-B94D-BC7F3D683A0A}" type="pres">
      <dgm:prSet presAssocID="{4B26EEF9-A5E3-4EF9-AD93-BE4CEFEF50AD}" presName="parentLeftMargin" presStyleLbl="node1" presStyleIdx="4" presStyleCnt="6"/>
      <dgm:spPr/>
    </dgm:pt>
    <dgm:pt modelId="{2CFC7A08-AFD0-486E-868F-03F3B0B5C64A}" type="pres">
      <dgm:prSet presAssocID="{4B26EEF9-A5E3-4EF9-AD93-BE4CEFEF50AD}" presName="parentText" presStyleLbl="node1" presStyleIdx="5" presStyleCnt="6" custLinFactNeighborX="-25792" custLinFactNeighborY="19397">
        <dgm:presLayoutVars>
          <dgm:chMax val="0"/>
          <dgm:bulletEnabled val="1"/>
        </dgm:presLayoutVars>
      </dgm:prSet>
      <dgm:spPr/>
    </dgm:pt>
    <dgm:pt modelId="{8CAE927F-6CAC-4E1C-B3F9-C49346B749ED}" type="pres">
      <dgm:prSet presAssocID="{4B26EEF9-A5E3-4EF9-AD93-BE4CEFEF50AD}" presName="negativeSpace" presStyleCnt="0"/>
      <dgm:spPr/>
    </dgm:pt>
    <dgm:pt modelId="{4948BBFB-A698-4A8B-941D-F9CF1AACD106}" type="pres">
      <dgm:prSet presAssocID="{4B26EEF9-A5E3-4EF9-AD93-BE4CEFEF50AD}" presName="childText" presStyleLbl="conFgAcc1" presStyleIdx="5" presStyleCnt="6">
        <dgm:presLayoutVars>
          <dgm:bulletEnabled val="1"/>
        </dgm:presLayoutVars>
      </dgm:prSet>
      <dgm:spPr/>
    </dgm:pt>
  </dgm:ptLst>
  <dgm:cxnLst>
    <dgm:cxn modelId="{EBCBE71E-DBEA-4573-A838-2D6823DB9A37}" type="presOf" srcId="{4B26EEF9-A5E3-4EF9-AD93-BE4CEFEF50AD}" destId="{2CFC7A08-AFD0-486E-868F-03F3B0B5C64A}" srcOrd="1" destOrd="0" presId="urn:microsoft.com/office/officeart/2005/8/layout/list1"/>
    <dgm:cxn modelId="{DC5CFE3E-3EE0-4A8F-80D8-AF49D66D6F4B}" type="presOf" srcId="{9F30D73F-175B-41EE-8236-95520844EEF6}" destId="{837550DB-5C7D-41D3-AA31-00F277E541B8}" srcOrd="1" destOrd="0" presId="urn:microsoft.com/office/officeart/2005/8/layout/list1"/>
    <dgm:cxn modelId="{C94CF05D-2F2B-4824-A9EB-6C52FDF07736}" type="presOf" srcId="{9F30D73F-175B-41EE-8236-95520844EEF6}" destId="{64DEBFA0-BEA7-4EE5-B8F2-86B7895BBC46}" srcOrd="0" destOrd="0" presId="urn:microsoft.com/office/officeart/2005/8/layout/list1"/>
    <dgm:cxn modelId="{C27D7066-5CFE-4D59-8A01-114AF575C0B5}" srcId="{698D73CD-4E35-4DC5-81A6-93EAFC929399}" destId="{6648D9A3-7BDF-4845-B00C-2049A214E3B7}" srcOrd="0" destOrd="0" parTransId="{6905B01F-4E0C-47AE-89AE-E107FA53BCC3}" sibTransId="{9DA8D08F-08DE-4D00-A29B-6326BD4A89FD}"/>
    <dgm:cxn modelId="{463E6E68-C437-408B-A1F8-9ED1BC5A8F4F}" type="presOf" srcId="{261D12EB-390F-4B9E-8CE8-799ECE364948}" destId="{3F4AA8BB-7347-4EEE-87AE-CDF20A7E379F}" srcOrd="1" destOrd="0" presId="urn:microsoft.com/office/officeart/2005/8/layout/list1"/>
    <dgm:cxn modelId="{C56BFA71-F3A5-4D6E-9BD2-7E71BBA8BF98}" type="presOf" srcId="{6637263F-E9A4-4BE0-86B9-7145DF69B4C5}" destId="{90D93794-69D2-49CB-9611-CE87FAFE7B52}" srcOrd="1" destOrd="0" presId="urn:microsoft.com/office/officeart/2005/8/layout/list1"/>
    <dgm:cxn modelId="{84CFF373-F173-44BE-B85F-FF77BE3A0C83}" srcId="{698D73CD-4E35-4DC5-81A6-93EAFC929399}" destId="{9F30D73F-175B-41EE-8236-95520844EEF6}" srcOrd="1" destOrd="0" parTransId="{79015627-69A9-48F1-A0C4-D49B8405159D}" sibTransId="{8FB9FE62-F2A0-43D5-941F-29272E9D5041}"/>
    <dgm:cxn modelId="{280D369B-260C-495C-A824-B21AE507E0C6}" type="presOf" srcId="{261D12EB-390F-4B9E-8CE8-799ECE364948}" destId="{D598F3EB-BE1F-4638-B2BB-CAFE6FC9D8BB}" srcOrd="0" destOrd="0" presId="urn:microsoft.com/office/officeart/2005/8/layout/list1"/>
    <dgm:cxn modelId="{0F1FF8A5-176C-4697-8176-8A2029F78378}" srcId="{698D73CD-4E35-4DC5-81A6-93EAFC929399}" destId="{07427B60-1D92-4B58-BBFD-E2926EF0F9B4}" srcOrd="4" destOrd="0" parTransId="{4F3E5285-78A2-4A0B-9251-495DAEC3988E}" sibTransId="{A2222441-3EDA-40CF-814F-52E4A5DEBC48}"/>
    <dgm:cxn modelId="{A7E81DAD-8048-4200-BEFF-2546E21715FD}" type="presOf" srcId="{698D73CD-4E35-4DC5-81A6-93EAFC929399}" destId="{0E3EEB83-5DC1-477A-8D9B-ABBCBC04F919}" srcOrd="0" destOrd="0" presId="urn:microsoft.com/office/officeart/2005/8/layout/list1"/>
    <dgm:cxn modelId="{670BEBB9-E511-440D-9147-08395409BAEC}" srcId="{698D73CD-4E35-4DC5-81A6-93EAFC929399}" destId="{261D12EB-390F-4B9E-8CE8-799ECE364948}" srcOrd="3" destOrd="0" parTransId="{03A717E6-2A37-406B-9A7A-673CA7FCB215}" sibTransId="{B46951F4-C548-4762-90CC-94FACBB9EE3F}"/>
    <dgm:cxn modelId="{821E27BD-695D-4ED0-A180-DD5169684615}" type="presOf" srcId="{6648D9A3-7BDF-4845-B00C-2049A214E3B7}" destId="{E017BD69-3633-4015-BB8B-67063665656D}" srcOrd="1" destOrd="0" presId="urn:microsoft.com/office/officeart/2005/8/layout/list1"/>
    <dgm:cxn modelId="{8B8038C2-0868-4449-A1E0-F3A9A6E0A155}" type="presOf" srcId="{07427B60-1D92-4B58-BBFD-E2926EF0F9B4}" destId="{F7E538B8-1404-4886-BB5C-BB81DA511961}" srcOrd="0" destOrd="0" presId="urn:microsoft.com/office/officeart/2005/8/layout/list1"/>
    <dgm:cxn modelId="{B6FD32D4-A08D-48FD-B870-5F3CE26B94C1}" type="presOf" srcId="{6637263F-E9A4-4BE0-86B9-7145DF69B4C5}" destId="{56162222-A1B1-44D2-B7FE-73CFF212CC66}" srcOrd="0" destOrd="0" presId="urn:microsoft.com/office/officeart/2005/8/layout/list1"/>
    <dgm:cxn modelId="{EBD242D9-DEFE-48B4-9BC7-9139791138FD}" srcId="{698D73CD-4E35-4DC5-81A6-93EAFC929399}" destId="{6637263F-E9A4-4BE0-86B9-7145DF69B4C5}" srcOrd="2" destOrd="0" parTransId="{6BB76F30-99D4-4CC1-B5B0-0786E6DA652D}" sibTransId="{4A9EA3C0-5A39-486E-B015-4EAC6CFE7B58}"/>
    <dgm:cxn modelId="{9292D8D9-C272-47B0-B01D-E3A7D6FFCDF7}" type="presOf" srcId="{6648D9A3-7BDF-4845-B00C-2049A214E3B7}" destId="{A8A94F29-8B03-40CC-91D0-96D7CA6EA8E0}" srcOrd="0" destOrd="0" presId="urn:microsoft.com/office/officeart/2005/8/layout/list1"/>
    <dgm:cxn modelId="{9ED72DE7-7CC8-49D9-84F7-779C0D745CB7}" srcId="{698D73CD-4E35-4DC5-81A6-93EAFC929399}" destId="{4B26EEF9-A5E3-4EF9-AD93-BE4CEFEF50AD}" srcOrd="5" destOrd="0" parTransId="{7E99F1DD-1865-442F-A28E-B914A3066217}" sibTransId="{8AB25CA6-E356-42EC-AB40-3DA2A2CBDAE7}"/>
    <dgm:cxn modelId="{3B6596F7-F70F-400F-AC02-45549B4E20F9}" type="presOf" srcId="{07427B60-1D92-4B58-BBFD-E2926EF0F9B4}" destId="{30033C74-DC13-460F-AD2A-A79DB6DFC0C6}" srcOrd="1" destOrd="0" presId="urn:microsoft.com/office/officeart/2005/8/layout/list1"/>
    <dgm:cxn modelId="{AAE9CFF9-F881-4DCC-9925-7D17B5B89E86}" type="presOf" srcId="{4B26EEF9-A5E3-4EF9-AD93-BE4CEFEF50AD}" destId="{1525F13B-9AE1-42E3-B94D-BC7F3D683A0A}" srcOrd="0" destOrd="0" presId="urn:microsoft.com/office/officeart/2005/8/layout/list1"/>
    <dgm:cxn modelId="{BA0C0069-EB83-435A-BCD5-BE12F93FE7E1}" type="presParOf" srcId="{0E3EEB83-5DC1-477A-8D9B-ABBCBC04F919}" destId="{D380E4BF-9AA9-4423-BEF7-4872AAF35021}" srcOrd="0" destOrd="0" presId="urn:microsoft.com/office/officeart/2005/8/layout/list1"/>
    <dgm:cxn modelId="{EF763189-0A51-42C9-9555-96D36BB2F369}" type="presParOf" srcId="{D380E4BF-9AA9-4423-BEF7-4872AAF35021}" destId="{A8A94F29-8B03-40CC-91D0-96D7CA6EA8E0}" srcOrd="0" destOrd="0" presId="urn:microsoft.com/office/officeart/2005/8/layout/list1"/>
    <dgm:cxn modelId="{E389D0B5-9A39-417C-9E3D-60CBDE7CB47A}" type="presParOf" srcId="{D380E4BF-9AA9-4423-BEF7-4872AAF35021}" destId="{E017BD69-3633-4015-BB8B-67063665656D}" srcOrd="1" destOrd="0" presId="urn:microsoft.com/office/officeart/2005/8/layout/list1"/>
    <dgm:cxn modelId="{2D4B11F9-09E9-4773-B657-178A05540F9D}" type="presParOf" srcId="{0E3EEB83-5DC1-477A-8D9B-ABBCBC04F919}" destId="{E6795209-1B55-4CC4-9E91-64893DAD9FDF}" srcOrd="1" destOrd="0" presId="urn:microsoft.com/office/officeart/2005/8/layout/list1"/>
    <dgm:cxn modelId="{1185EDB7-A792-4B11-901C-73DA6E43A88E}" type="presParOf" srcId="{0E3EEB83-5DC1-477A-8D9B-ABBCBC04F919}" destId="{BB850710-11E4-4145-8C5E-FD93763D9B60}" srcOrd="2" destOrd="0" presId="urn:microsoft.com/office/officeart/2005/8/layout/list1"/>
    <dgm:cxn modelId="{17398D70-DE10-4A3E-A38C-2530FC7FB69C}" type="presParOf" srcId="{0E3EEB83-5DC1-477A-8D9B-ABBCBC04F919}" destId="{7B0528B7-99CB-4CE9-9E92-ACBBACA9AAF3}" srcOrd="3" destOrd="0" presId="urn:microsoft.com/office/officeart/2005/8/layout/list1"/>
    <dgm:cxn modelId="{ED0C2EB4-648D-4105-B472-C464C75C0207}" type="presParOf" srcId="{0E3EEB83-5DC1-477A-8D9B-ABBCBC04F919}" destId="{F5EE95D0-0D10-491E-B4CA-9DC381F77C5B}" srcOrd="4" destOrd="0" presId="urn:microsoft.com/office/officeart/2005/8/layout/list1"/>
    <dgm:cxn modelId="{70E61AEB-56F3-4F1A-B5A9-409FF63A3227}" type="presParOf" srcId="{F5EE95D0-0D10-491E-B4CA-9DC381F77C5B}" destId="{64DEBFA0-BEA7-4EE5-B8F2-86B7895BBC46}" srcOrd="0" destOrd="0" presId="urn:microsoft.com/office/officeart/2005/8/layout/list1"/>
    <dgm:cxn modelId="{ADAF3948-0360-4E3B-9AFA-E4690C731AE5}" type="presParOf" srcId="{F5EE95D0-0D10-491E-B4CA-9DC381F77C5B}" destId="{837550DB-5C7D-41D3-AA31-00F277E541B8}" srcOrd="1" destOrd="0" presId="urn:microsoft.com/office/officeart/2005/8/layout/list1"/>
    <dgm:cxn modelId="{C3866B6D-764C-43C8-B8BC-BBA8707569E4}" type="presParOf" srcId="{0E3EEB83-5DC1-477A-8D9B-ABBCBC04F919}" destId="{BDD51E57-A0C8-4392-9EE8-C7AFEFCE1B4E}" srcOrd="5" destOrd="0" presId="urn:microsoft.com/office/officeart/2005/8/layout/list1"/>
    <dgm:cxn modelId="{D0C1B0D2-67BD-4952-AE58-6969BB44C85A}" type="presParOf" srcId="{0E3EEB83-5DC1-477A-8D9B-ABBCBC04F919}" destId="{99A743E2-B845-4298-AD66-764DDED93714}" srcOrd="6" destOrd="0" presId="urn:microsoft.com/office/officeart/2005/8/layout/list1"/>
    <dgm:cxn modelId="{32631F97-0E26-4CA8-ABA9-29BEA5C17AE3}" type="presParOf" srcId="{0E3EEB83-5DC1-477A-8D9B-ABBCBC04F919}" destId="{DFFDF80B-2C26-45B8-B98A-A973ED3A6F93}" srcOrd="7" destOrd="0" presId="urn:microsoft.com/office/officeart/2005/8/layout/list1"/>
    <dgm:cxn modelId="{FB2DE664-8A8F-4F4E-9E98-5CBD0273D6DD}" type="presParOf" srcId="{0E3EEB83-5DC1-477A-8D9B-ABBCBC04F919}" destId="{B9B3E1D2-A2D2-4E13-BA12-6587976B365B}" srcOrd="8" destOrd="0" presId="urn:microsoft.com/office/officeart/2005/8/layout/list1"/>
    <dgm:cxn modelId="{3B6D0CDF-0C8A-4905-9785-34A9D7A66208}" type="presParOf" srcId="{B9B3E1D2-A2D2-4E13-BA12-6587976B365B}" destId="{56162222-A1B1-44D2-B7FE-73CFF212CC66}" srcOrd="0" destOrd="0" presId="urn:microsoft.com/office/officeart/2005/8/layout/list1"/>
    <dgm:cxn modelId="{099CD610-8297-48EE-90B6-9E0FC3C57BF1}" type="presParOf" srcId="{B9B3E1D2-A2D2-4E13-BA12-6587976B365B}" destId="{90D93794-69D2-49CB-9611-CE87FAFE7B52}" srcOrd="1" destOrd="0" presId="urn:microsoft.com/office/officeart/2005/8/layout/list1"/>
    <dgm:cxn modelId="{D680973D-CD89-4DF1-A54D-FD46A4FA84F9}" type="presParOf" srcId="{0E3EEB83-5DC1-477A-8D9B-ABBCBC04F919}" destId="{4F79D068-1408-410A-9517-A525BFA5FEF4}" srcOrd="9" destOrd="0" presId="urn:microsoft.com/office/officeart/2005/8/layout/list1"/>
    <dgm:cxn modelId="{215AE915-73B9-41B4-AD2B-4DA3585E69DC}" type="presParOf" srcId="{0E3EEB83-5DC1-477A-8D9B-ABBCBC04F919}" destId="{67292B99-255D-42A2-9655-A513FB336B25}" srcOrd="10" destOrd="0" presId="urn:microsoft.com/office/officeart/2005/8/layout/list1"/>
    <dgm:cxn modelId="{63DB5561-C85C-4D0F-8D18-7F53AD5ABD53}" type="presParOf" srcId="{0E3EEB83-5DC1-477A-8D9B-ABBCBC04F919}" destId="{FF38A373-42DC-4D8E-8200-4C2174CD0EA7}" srcOrd="11" destOrd="0" presId="urn:microsoft.com/office/officeart/2005/8/layout/list1"/>
    <dgm:cxn modelId="{B747938D-1114-4782-871F-EAE280FA1C10}" type="presParOf" srcId="{0E3EEB83-5DC1-477A-8D9B-ABBCBC04F919}" destId="{1D55697D-9264-4D2D-B539-55CEBAE104D4}" srcOrd="12" destOrd="0" presId="urn:microsoft.com/office/officeart/2005/8/layout/list1"/>
    <dgm:cxn modelId="{05C3B648-3888-4938-A9E3-68C44C703EF2}" type="presParOf" srcId="{1D55697D-9264-4D2D-B539-55CEBAE104D4}" destId="{D598F3EB-BE1F-4638-B2BB-CAFE6FC9D8BB}" srcOrd="0" destOrd="0" presId="urn:microsoft.com/office/officeart/2005/8/layout/list1"/>
    <dgm:cxn modelId="{E637D525-3FC0-4613-8633-0F559BBA9BC9}" type="presParOf" srcId="{1D55697D-9264-4D2D-B539-55CEBAE104D4}" destId="{3F4AA8BB-7347-4EEE-87AE-CDF20A7E379F}" srcOrd="1" destOrd="0" presId="urn:microsoft.com/office/officeart/2005/8/layout/list1"/>
    <dgm:cxn modelId="{75AF7A39-8B80-4FBB-9CAA-13308DFE6F64}" type="presParOf" srcId="{0E3EEB83-5DC1-477A-8D9B-ABBCBC04F919}" destId="{3DC9335B-7B0B-41EB-8A99-1EA68C3DF50E}" srcOrd="13" destOrd="0" presId="urn:microsoft.com/office/officeart/2005/8/layout/list1"/>
    <dgm:cxn modelId="{C8A6216F-7F96-4068-B974-342C3C423F4C}" type="presParOf" srcId="{0E3EEB83-5DC1-477A-8D9B-ABBCBC04F919}" destId="{B36D3537-7D16-45ED-979F-B8B101C8ACA1}" srcOrd="14" destOrd="0" presId="urn:microsoft.com/office/officeart/2005/8/layout/list1"/>
    <dgm:cxn modelId="{919607B4-7DCC-4090-9CBE-E63E87D6A521}" type="presParOf" srcId="{0E3EEB83-5DC1-477A-8D9B-ABBCBC04F919}" destId="{D5335F00-113D-4A9E-AC7A-6433870E64C3}" srcOrd="15" destOrd="0" presId="urn:microsoft.com/office/officeart/2005/8/layout/list1"/>
    <dgm:cxn modelId="{4D5074BF-0DC0-4D21-B876-EE53C5B60890}" type="presParOf" srcId="{0E3EEB83-5DC1-477A-8D9B-ABBCBC04F919}" destId="{5655BD29-A479-472C-ACEA-F4D87A4E0ECD}" srcOrd="16" destOrd="0" presId="urn:microsoft.com/office/officeart/2005/8/layout/list1"/>
    <dgm:cxn modelId="{87A7B996-EF5D-4544-A772-7568F8D04C0B}" type="presParOf" srcId="{5655BD29-A479-472C-ACEA-F4D87A4E0ECD}" destId="{F7E538B8-1404-4886-BB5C-BB81DA511961}" srcOrd="0" destOrd="0" presId="urn:microsoft.com/office/officeart/2005/8/layout/list1"/>
    <dgm:cxn modelId="{5823A502-7987-4798-A1FB-C35D31116AAD}" type="presParOf" srcId="{5655BD29-A479-472C-ACEA-F4D87A4E0ECD}" destId="{30033C74-DC13-460F-AD2A-A79DB6DFC0C6}" srcOrd="1" destOrd="0" presId="urn:microsoft.com/office/officeart/2005/8/layout/list1"/>
    <dgm:cxn modelId="{875D7989-CED5-404D-838A-D73E4EF1CD12}" type="presParOf" srcId="{0E3EEB83-5DC1-477A-8D9B-ABBCBC04F919}" destId="{7807C39C-4391-4774-9451-E3797BB58F15}" srcOrd="17" destOrd="0" presId="urn:microsoft.com/office/officeart/2005/8/layout/list1"/>
    <dgm:cxn modelId="{1189084B-646F-4798-AECB-45BD6DF81C05}" type="presParOf" srcId="{0E3EEB83-5DC1-477A-8D9B-ABBCBC04F919}" destId="{7455DF71-B07F-478B-B911-63C08074F917}" srcOrd="18" destOrd="0" presId="urn:microsoft.com/office/officeart/2005/8/layout/list1"/>
    <dgm:cxn modelId="{22AAE9E7-16BA-43A0-BCD5-DDA2CADBA249}" type="presParOf" srcId="{0E3EEB83-5DC1-477A-8D9B-ABBCBC04F919}" destId="{3BEA098A-7CDF-47AA-831C-660194B1F87B}" srcOrd="19" destOrd="0" presId="urn:microsoft.com/office/officeart/2005/8/layout/list1"/>
    <dgm:cxn modelId="{EEBAE244-0A8E-42E4-8E20-5B00677B3C2E}" type="presParOf" srcId="{0E3EEB83-5DC1-477A-8D9B-ABBCBC04F919}" destId="{575809EB-4D40-4457-A4E3-4ECFD9FF21E6}" srcOrd="20" destOrd="0" presId="urn:microsoft.com/office/officeart/2005/8/layout/list1"/>
    <dgm:cxn modelId="{85A4BB10-E28B-47F0-9F5A-4450DFD8068A}" type="presParOf" srcId="{575809EB-4D40-4457-A4E3-4ECFD9FF21E6}" destId="{1525F13B-9AE1-42E3-B94D-BC7F3D683A0A}" srcOrd="0" destOrd="0" presId="urn:microsoft.com/office/officeart/2005/8/layout/list1"/>
    <dgm:cxn modelId="{59C78EED-A000-4613-BF11-A91760CF853A}" type="presParOf" srcId="{575809EB-4D40-4457-A4E3-4ECFD9FF21E6}" destId="{2CFC7A08-AFD0-486E-868F-03F3B0B5C64A}" srcOrd="1" destOrd="0" presId="urn:microsoft.com/office/officeart/2005/8/layout/list1"/>
    <dgm:cxn modelId="{67D1CF39-715D-4B9E-8E65-374F2D4C4216}" type="presParOf" srcId="{0E3EEB83-5DC1-477A-8D9B-ABBCBC04F919}" destId="{8CAE927F-6CAC-4E1C-B3F9-C49346B749ED}" srcOrd="21" destOrd="0" presId="urn:microsoft.com/office/officeart/2005/8/layout/list1"/>
    <dgm:cxn modelId="{528FEC85-40A8-494C-9663-2F39746C904C}" type="presParOf" srcId="{0E3EEB83-5DC1-477A-8D9B-ABBCBC04F919}" destId="{4948BBFB-A698-4A8B-941D-F9CF1AACD106}"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CC55EA6-289A-45F5-A9CE-73485FB4D10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AFE73E2B-C7F3-4921-8DC3-2EFA37AF26E7}">
      <dgm:prSet phldrT="[Text]"/>
      <dgm:spPr/>
      <dgm:t>
        <a:bodyPr/>
        <a:lstStyle/>
        <a:p>
          <a:r>
            <a:rPr lang="en-US" dirty="0"/>
            <a:t>Eric</a:t>
          </a:r>
        </a:p>
      </dgm:t>
    </dgm:pt>
    <dgm:pt modelId="{365FA29A-4076-4F1C-8679-979D7AF44AA0}" type="parTrans" cxnId="{F365855C-2FF7-461A-BABD-77D8317BA89E}">
      <dgm:prSet/>
      <dgm:spPr/>
      <dgm:t>
        <a:bodyPr/>
        <a:lstStyle/>
        <a:p>
          <a:endParaRPr lang="en-US"/>
        </a:p>
      </dgm:t>
    </dgm:pt>
    <dgm:pt modelId="{A5188719-E34A-4CE8-B519-A7253E3AF2D1}" type="sibTrans" cxnId="{F365855C-2FF7-461A-BABD-77D8317BA89E}">
      <dgm:prSet/>
      <dgm:spPr/>
      <dgm:t>
        <a:bodyPr/>
        <a:lstStyle/>
        <a:p>
          <a:endParaRPr lang="en-US"/>
        </a:p>
      </dgm:t>
    </dgm:pt>
    <dgm:pt modelId="{1D4CB74C-410A-40F5-A263-8B33B2E702A6}">
      <dgm:prSet phldrT="[Text]"/>
      <dgm:spPr/>
      <dgm:t>
        <a:bodyPr/>
        <a:lstStyle/>
        <a:p>
          <a:r>
            <a:rPr lang="en-US" dirty="0"/>
            <a:t>Laura</a:t>
          </a:r>
        </a:p>
      </dgm:t>
    </dgm:pt>
    <dgm:pt modelId="{403B915B-B869-41B7-A050-A0FF564B5F6F}" type="parTrans" cxnId="{5E8057ED-2E3B-4463-98EF-35ACED97D55C}">
      <dgm:prSet/>
      <dgm:spPr/>
      <dgm:t>
        <a:bodyPr/>
        <a:lstStyle/>
        <a:p>
          <a:endParaRPr lang="en-US"/>
        </a:p>
      </dgm:t>
    </dgm:pt>
    <dgm:pt modelId="{21AA5842-8957-4070-9847-C5F35D6F62E0}" type="sibTrans" cxnId="{5E8057ED-2E3B-4463-98EF-35ACED97D55C}">
      <dgm:prSet/>
      <dgm:spPr/>
      <dgm:t>
        <a:bodyPr/>
        <a:lstStyle/>
        <a:p>
          <a:endParaRPr lang="en-US"/>
        </a:p>
      </dgm:t>
    </dgm:pt>
    <dgm:pt modelId="{9507AD82-1944-4CE8-9F17-B536E2865386}">
      <dgm:prSet phldrT="[Text]"/>
      <dgm:spPr/>
      <dgm:t>
        <a:bodyPr/>
        <a:lstStyle/>
        <a:p>
          <a:r>
            <a:rPr lang="en-US" dirty="0"/>
            <a:t>Monica </a:t>
          </a:r>
        </a:p>
      </dgm:t>
    </dgm:pt>
    <dgm:pt modelId="{D6D9A306-8179-4E16-9E76-AB1E391ECEC3}" type="parTrans" cxnId="{7B361B75-2291-4FA5-B14C-69E628825EE6}">
      <dgm:prSet/>
      <dgm:spPr/>
      <dgm:t>
        <a:bodyPr/>
        <a:lstStyle/>
        <a:p>
          <a:endParaRPr lang="en-US"/>
        </a:p>
      </dgm:t>
    </dgm:pt>
    <dgm:pt modelId="{2DF5D3C5-7F2A-4560-B3DB-2F6E61F116B3}" type="sibTrans" cxnId="{7B361B75-2291-4FA5-B14C-69E628825EE6}">
      <dgm:prSet/>
      <dgm:spPr/>
      <dgm:t>
        <a:bodyPr/>
        <a:lstStyle/>
        <a:p>
          <a:endParaRPr lang="en-US"/>
        </a:p>
      </dgm:t>
    </dgm:pt>
    <dgm:pt modelId="{A6D59592-F259-441A-A3ED-C831872F6BDE}">
      <dgm:prSet phldrT="[Text]"/>
      <dgm:spPr/>
      <dgm:t>
        <a:bodyPr/>
        <a:lstStyle/>
        <a:p>
          <a:r>
            <a:rPr lang="en-US" dirty="0"/>
            <a:t>Dr. John</a:t>
          </a:r>
        </a:p>
      </dgm:t>
    </dgm:pt>
    <dgm:pt modelId="{A89A27EF-A47A-45E5-89B0-7ADE5C82D98F}" type="parTrans" cxnId="{B9CA90BF-62C9-43F5-AAED-9B8AECA18B08}">
      <dgm:prSet/>
      <dgm:spPr/>
      <dgm:t>
        <a:bodyPr/>
        <a:lstStyle/>
        <a:p>
          <a:endParaRPr lang="en-US"/>
        </a:p>
      </dgm:t>
    </dgm:pt>
    <dgm:pt modelId="{EF849547-3AEC-4593-9400-BB2C962E44C8}" type="sibTrans" cxnId="{B9CA90BF-62C9-43F5-AAED-9B8AECA18B08}">
      <dgm:prSet/>
      <dgm:spPr/>
      <dgm:t>
        <a:bodyPr/>
        <a:lstStyle/>
        <a:p>
          <a:endParaRPr lang="en-US"/>
        </a:p>
      </dgm:t>
    </dgm:pt>
    <dgm:pt modelId="{B9AB0E0B-0147-4B6F-82CC-56101B1CB279}">
      <dgm:prSet phldrT="[Text]"/>
      <dgm:spPr/>
      <dgm:t>
        <a:bodyPr/>
        <a:lstStyle/>
        <a:p>
          <a:endParaRPr lang="en-US" dirty="0"/>
        </a:p>
        <a:p>
          <a:r>
            <a:rPr lang="en-US" dirty="0"/>
            <a:t>Mrs.  Johnson</a:t>
          </a:r>
        </a:p>
        <a:p>
          <a:endParaRPr lang="en-US" dirty="0"/>
        </a:p>
      </dgm:t>
    </dgm:pt>
    <dgm:pt modelId="{E3ECC2E6-D877-4FDB-8745-EE8D9409CB30}" type="sibTrans" cxnId="{DB3C44BF-8BA0-4012-A622-4C5D99B4983B}">
      <dgm:prSet/>
      <dgm:spPr/>
      <dgm:t>
        <a:bodyPr/>
        <a:lstStyle/>
        <a:p>
          <a:endParaRPr lang="en-US"/>
        </a:p>
      </dgm:t>
    </dgm:pt>
    <dgm:pt modelId="{AA8018F9-426F-4918-8620-D5E7CF46D380}" type="parTrans" cxnId="{DB3C44BF-8BA0-4012-A622-4C5D99B4983B}">
      <dgm:prSet/>
      <dgm:spPr/>
      <dgm:t>
        <a:bodyPr/>
        <a:lstStyle/>
        <a:p>
          <a:endParaRPr lang="en-US"/>
        </a:p>
      </dgm:t>
    </dgm:pt>
    <dgm:pt modelId="{78A3DFE9-2C72-4922-BFC7-B3C2E588E41F}" type="pres">
      <dgm:prSet presAssocID="{9CC55EA6-289A-45F5-A9CE-73485FB4D10E}" presName="Name0" presStyleCnt="0">
        <dgm:presLayoutVars>
          <dgm:chMax val="1"/>
          <dgm:dir/>
          <dgm:animLvl val="ctr"/>
          <dgm:resizeHandles val="exact"/>
        </dgm:presLayoutVars>
      </dgm:prSet>
      <dgm:spPr/>
    </dgm:pt>
    <dgm:pt modelId="{39BB4F88-3540-4F70-A21F-E419033E0E5C}" type="pres">
      <dgm:prSet presAssocID="{B9AB0E0B-0147-4B6F-82CC-56101B1CB279}" presName="centerShape" presStyleLbl="node0" presStyleIdx="0" presStyleCnt="1"/>
      <dgm:spPr/>
    </dgm:pt>
    <dgm:pt modelId="{CFC08C06-5115-4D29-B25E-1B8E9BAEED72}" type="pres">
      <dgm:prSet presAssocID="{AFE73E2B-C7F3-4921-8DC3-2EFA37AF26E7}" presName="node" presStyleLbl="node1" presStyleIdx="0" presStyleCnt="4">
        <dgm:presLayoutVars>
          <dgm:bulletEnabled val="1"/>
        </dgm:presLayoutVars>
      </dgm:prSet>
      <dgm:spPr/>
    </dgm:pt>
    <dgm:pt modelId="{A03205A8-FF20-4782-919C-5626EDE37056}" type="pres">
      <dgm:prSet presAssocID="{AFE73E2B-C7F3-4921-8DC3-2EFA37AF26E7}" presName="dummy" presStyleCnt="0"/>
      <dgm:spPr/>
    </dgm:pt>
    <dgm:pt modelId="{DC554D9C-45D6-4E2A-8C97-0BB88106C13D}" type="pres">
      <dgm:prSet presAssocID="{A5188719-E34A-4CE8-B519-A7253E3AF2D1}" presName="sibTrans" presStyleLbl="sibTrans2D1" presStyleIdx="0" presStyleCnt="4"/>
      <dgm:spPr/>
    </dgm:pt>
    <dgm:pt modelId="{B47055E5-63D6-4875-863D-8927B38A4A02}" type="pres">
      <dgm:prSet presAssocID="{1D4CB74C-410A-40F5-A263-8B33B2E702A6}" presName="node" presStyleLbl="node1" presStyleIdx="1" presStyleCnt="4">
        <dgm:presLayoutVars>
          <dgm:bulletEnabled val="1"/>
        </dgm:presLayoutVars>
      </dgm:prSet>
      <dgm:spPr/>
    </dgm:pt>
    <dgm:pt modelId="{CBAE7054-28F0-4FB6-9AA7-8CB98C79582E}" type="pres">
      <dgm:prSet presAssocID="{1D4CB74C-410A-40F5-A263-8B33B2E702A6}" presName="dummy" presStyleCnt="0"/>
      <dgm:spPr/>
    </dgm:pt>
    <dgm:pt modelId="{637D2E9E-A3BC-4DC7-A83E-4209A874CC34}" type="pres">
      <dgm:prSet presAssocID="{21AA5842-8957-4070-9847-C5F35D6F62E0}" presName="sibTrans" presStyleLbl="sibTrans2D1" presStyleIdx="1" presStyleCnt="4"/>
      <dgm:spPr/>
    </dgm:pt>
    <dgm:pt modelId="{AFDA536A-69E1-47A5-BE84-7C1B4E63BFD5}" type="pres">
      <dgm:prSet presAssocID="{9507AD82-1944-4CE8-9F17-B536E2865386}" presName="node" presStyleLbl="node1" presStyleIdx="2" presStyleCnt="4">
        <dgm:presLayoutVars>
          <dgm:bulletEnabled val="1"/>
        </dgm:presLayoutVars>
      </dgm:prSet>
      <dgm:spPr/>
    </dgm:pt>
    <dgm:pt modelId="{FAA50A1F-8A65-42E6-BAFA-160A4023F6EC}" type="pres">
      <dgm:prSet presAssocID="{9507AD82-1944-4CE8-9F17-B536E2865386}" presName="dummy" presStyleCnt="0"/>
      <dgm:spPr/>
    </dgm:pt>
    <dgm:pt modelId="{B9FA45B9-45B2-4AFD-8B72-E3D8D0562C65}" type="pres">
      <dgm:prSet presAssocID="{2DF5D3C5-7F2A-4560-B3DB-2F6E61F116B3}" presName="sibTrans" presStyleLbl="sibTrans2D1" presStyleIdx="2" presStyleCnt="4"/>
      <dgm:spPr/>
    </dgm:pt>
    <dgm:pt modelId="{D82F206F-3059-46B4-B7D5-7B2A730DE2D0}" type="pres">
      <dgm:prSet presAssocID="{A6D59592-F259-441A-A3ED-C831872F6BDE}" presName="node" presStyleLbl="node1" presStyleIdx="3" presStyleCnt="4">
        <dgm:presLayoutVars>
          <dgm:bulletEnabled val="1"/>
        </dgm:presLayoutVars>
      </dgm:prSet>
      <dgm:spPr/>
    </dgm:pt>
    <dgm:pt modelId="{3E75B8A9-18E6-4BF5-8C80-493DB758C243}" type="pres">
      <dgm:prSet presAssocID="{A6D59592-F259-441A-A3ED-C831872F6BDE}" presName="dummy" presStyleCnt="0"/>
      <dgm:spPr/>
    </dgm:pt>
    <dgm:pt modelId="{7CE19203-F2AB-4B0C-A2C8-544FCF935853}" type="pres">
      <dgm:prSet presAssocID="{EF849547-3AEC-4593-9400-BB2C962E44C8}" presName="sibTrans" presStyleLbl="sibTrans2D1" presStyleIdx="3" presStyleCnt="4"/>
      <dgm:spPr/>
    </dgm:pt>
  </dgm:ptLst>
  <dgm:cxnLst>
    <dgm:cxn modelId="{8813B300-D646-4ACB-9A3D-FDFF92574883}" type="presOf" srcId="{B9AB0E0B-0147-4B6F-82CC-56101B1CB279}" destId="{39BB4F88-3540-4F70-A21F-E419033E0E5C}" srcOrd="0" destOrd="0" presId="urn:microsoft.com/office/officeart/2005/8/layout/radial6"/>
    <dgm:cxn modelId="{65E3C711-9BAD-4EE4-9471-345CADA90C5C}" type="presOf" srcId="{9CC55EA6-289A-45F5-A9CE-73485FB4D10E}" destId="{78A3DFE9-2C72-4922-BFC7-B3C2E588E41F}" srcOrd="0" destOrd="0" presId="urn:microsoft.com/office/officeart/2005/8/layout/radial6"/>
    <dgm:cxn modelId="{F365855C-2FF7-461A-BABD-77D8317BA89E}" srcId="{B9AB0E0B-0147-4B6F-82CC-56101B1CB279}" destId="{AFE73E2B-C7F3-4921-8DC3-2EFA37AF26E7}" srcOrd="0" destOrd="0" parTransId="{365FA29A-4076-4F1C-8679-979D7AF44AA0}" sibTransId="{A5188719-E34A-4CE8-B519-A7253E3AF2D1}"/>
    <dgm:cxn modelId="{FCB23D5F-4235-4636-93BB-22FCF16E3D25}" type="presOf" srcId="{1D4CB74C-410A-40F5-A263-8B33B2E702A6}" destId="{B47055E5-63D6-4875-863D-8927B38A4A02}" srcOrd="0" destOrd="0" presId="urn:microsoft.com/office/officeart/2005/8/layout/radial6"/>
    <dgm:cxn modelId="{B83AC060-9C9F-43E1-82E8-739FC6B0F8E3}" type="presOf" srcId="{2DF5D3C5-7F2A-4560-B3DB-2F6E61F116B3}" destId="{B9FA45B9-45B2-4AFD-8B72-E3D8D0562C65}" srcOrd="0" destOrd="0" presId="urn:microsoft.com/office/officeart/2005/8/layout/radial6"/>
    <dgm:cxn modelId="{51DC4249-537D-4096-85FB-3380AF621C82}" type="presOf" srcId="{A6D59592-F259-441A-A3ED-C831872F6BDE}" destId="{D82F206F-3059-46B4-B7D5-7B2A730DE2D0}" srcOrd="0" destOrd="0" presId="urn:microsoft.com/office/officeart/2005/8/layout/radial6"/>
    <dgm:cxn modelId="{FAAA4351-786F-4BB6-8145-B90A8BC9CC30}" type="presOf" srcId="{21AA5842-8957-4070-9847-C5F35D6F62E0}" destId="{637D2E9E-A3BC-4DC7-A83E-4209A874CC34}" srcOrd="0" destOrd="0" presId="urn:microsoft.com/office/officeart/2005/8/layout/radial6"/>
    <dgm:cxn modelId="{7B361B75-2291-4FA5-B14C-69E628825EE6}" srcId="{B9AB0E0B-0147-4B6F-82CC-56101B1CB279}" destId="{9507AD82-1944-4CE8-9F17-B536E2865386}" srcOrd="2" destOrd="0" parTransId="{D6D9A306-8179-4E16-9E76-AB1E391ECEC3}" sibTransId="{2DF5D3C5-7F2A-4560-B3DB-2F6E61F116B3}"/>
    <dgm:cxn modelId="{30894378-92B9-4872-BDE9-77204A04420D}" type="presOf" srcId="{A5188719-E34A-4CE8-B519-A7253E3AF2D1}" destId="{DC554D9C-45D6-4E2A-8C97-0BB88106C13D}" srcOrd="0" destOrd="0" presId="urn:microsoft.com/office/officeart/2005/8/layout/radial6"/>
    <dgm:cxn modelId="{AA4FB48B-4A93-4DA1-840C-6D8A10984943}" type="presOf" srcId="{AFE73E2B-C7F3-4921-8DC3-2EFA37AF26E7}" destId="{CFC08C06-5115-4D29-B25E-1B8E9BAEED72}" srcOrd="0" destOrd="0" presId="urn:microsoft.com/office/officeart/2005/8/layout/radial6"/>
    <dgm:cxn modelId="{B91B05A8-506A-462B-A9DD-B4F2317C0112}" type="presOf" srcId="{EF849547-3AEC-4593-9400-BB2C962E44C8}" destId="{7CE19203-F2AB-4B0C-A2C8-544FCF935853}" srcOrd="0" destOrd="0" presId="urn:microsoft.com/office/officeart/2005/8/layout/radial6"/>
    <dgm:cxn modelId="{DB3C44BF-8BA0-4012-A622-4C5D99B4983B}" srcId="{9CC55EA6-289A-45F5-A9CE-73485FB4D10E}" destId="{B9AB0E0B-0147-4B6F-82CC-56101B1CB279}" srcOrd="0" destOrd="0" parTransId="{AA8018F9-426F-4918-8620-D5E7CF46D380}" sibTransId="{E3ECC2E6-D877-4FDB-8745-EE8D9409CB30}"/>
    <dgm:cxn modelId="{B9CA90BF-62C9-43F5-AAED-9B8AECA18B08}" srcId="{B9AB0E0B-0147-4B6F-82CC-56101B1CB279}" destId="{A6D59592-F259-441A-A3ED-C831872F6BDE}" srcOrd="3" destOrd="0" parTransId="{A89A27EF-A47A-45E5-89B0-7ADE5C82D98F}" sibTransId="{EF849547-3AEC-4593-9400-BB2C962E44C8}"/>
    <dgm:cxn modelId="{5E8057ED-2E3B-4463-98EF-35ACED97D55C}" srcId="{B9AB0E0B-0147-4B6F-82CC-56101B1CB279}" destId="{1D4CB74C-410A-40F5-A263-8B33B2E702A6}" srcOrd="1" destOrd="0" parTransId="{403B915B-B869-41B7-A050-A0FF564B5F6F}" sibTransId="{21AA5842-8957-4070-9847-C5F35D6F62E0}"/>
    <dgm:cxn modelId="{31A6B0FA-20C5-4B1D-B7CE-683B4F10026D}" type="presOf" srcId="{9507AD82-1944-4CE8-9F17-B536E2865386}" destId="{AFDA536A-69E1-47A5-BE84-7C1B4E63BFD5}" srcOrd="0" destOrd="0" presId="urn:microsoft.com/office/officeart/2005/8/layout/radial6"/>
    <dgm:cxn modelId="{346E1433-E323-4885-9639-0113F6BA5DA8}" type="presParOf" srcId="{78A3DFE9-2C72-4922-BFC7-B3C2E588E41F}" destId="{39BB4F88-3540-4F70-A21F-E419033E0E5C}" srcOrd="0" destOrd="0" presId="urn:microsoft.com/office/officeart/2005/8/layout/radial6"/>
    <dgm:cxn modelId="{FFE9A24F-7DA5-4D7B-A685-2517A9585567}" type="presParOf" srcId="{78A3DFE9-2C72-4922-BFC7-B3C2E588E41F}" destId="{CFC08C06-5115-4D29-B25E-1B8E9BAEED72}" srcOrd="1" destOrd="0" presId="urn:microsoft.com/office/officeart/2005/8/layout/radial6"/>
    <dgm:cxn modelId="{1631C26F-6AB4-444F-ACB5-30C6E9089C1D}" type="presParOf" srcId="{78A3DFE9-2C72-4922-BFC7-B3C2E588E41F}" destId="{A03205A8-FF20-4782-919C-5626EDE37056}" srcOrd="2" destOrd="0" presId="urn:microsoft.com/office/officeart/2005/8/layout/radial6"/>
    <dgm:cxn modelId="{D43772D4-CD79-45DD-9449-8FB7940871C8}" type="presParOf" srcId="{78A3DFE9-2C72-4922-BFC7-B3C2E588E41F}" destId="{DC554D9C-45D6-4E2A-8C97-0BB88106C13D}" srcOrd="3" destOrd="0" presId="urn:microsoft.com/office/officeart/2005/8/layout/radial6"/>
    <dgm:cxn modelId="{F9391A0E-2C9B-4056-B3AD-F8BD654EBE62}" type="presParOf" srcId="{78A3DFE9-2C72-4922-BFC7-B3C2E588E41F}" destId="{B47055E5-63D6-4875-863D-8927B38A4A02}" srcOrd="4" destOrd="0" presId="urn:microsoft.com/office/officeart/2005/8/layout/radial6"/>
    <dgm:cxn modelId="{F97C35FB-5B6C-4803-B2B6-229E09A122AB}" type="presParOf" srcId="{78A3DFE9-2C72-4922-BFC7-B3C2E588E41F}" destId="{CBAE7054-28F0-4FB6-9AA7-8CB98C79582E}" srcOrd="5" destOrd="0" presId="urn:microsoft.com/office/officeart/2005/8/layout/radial6"/>
    <dgm:cxn modelId="{73550CC7-D70A-401D-BC8D-F7FBDEBBF4F6}" type="presParOf" srcId="{78A3DFE9-2C72-4922-BFC7-B3C2E588E41F}" destId="{637D2E9E-A3BC-4DC7-A83E-4209A874CC34}" srcOrd="6" destOrd="0" presId="urn:microsoft.com/office/officeart/2005/8/layout/radial6"/>
    <dgm:cxn modelId="{F9BF8620-C524-4DC7-A5AA-A5752B74DC93}" type="presParOf" srcId="{78A3DFE9-2C72-4922-BFC7-B3C2E588E41F}" destId="{AFDA536A-69E1-47A5-BE84-7C1B4E63BFD5}" srcOrd="7" destOrd="0" presId="urn:microsoft.com/office/officeart/2005/8/layout/radial6"/>
    <dgm:cxn modelId="{4634762D-9EE1-45BA-935D-6D911594866B}" type="presParOf" srcId="{78A3DFE9-2C72-4922-BFC7-B3C2E588E41F}" destId="{FAA50A1F-8A65-42E6-BAFA-160A4023F6EC}" srcOrd="8" destOrd="0" presId="urn:microsoft.com/office/officeart/2005/8/layout/radial6"/>
    <dgm:cxn modelId="{161FAE7E-DD84-4CEF-9CB6-5CB9F64B799F}" type="presParOf" srcId="{78A3DFE9-2C72-4922-BFC7-B3C2E588E41F}" destId="{B9FA45B9-45B2-4AFD-8B72-E3D8D0562C65}" srcOrd="9" destOrd="0" presId="urn:microsoft.com/office/officeart/2005/8/layout/radial6"/>
    <dgm:cxn modelId="{1435EE67-2B2E-480D-A2BF-4A9DFAD97858}" type="presParOf" srcId="{78A3DFE9-2C72-4922-BFC7-B3C2E588E41F}" destId="{D82F206F-3059-46B4-B7D5-7B2A730DE2D0}" srcOrd="10" destOrd="0" presId="urn:microsoft.com/office/officeart/2005/8/layout/radial6"/>
    <dgm:cxn modelId="{8B574B3D-F626-46F2-AC6A-5241B816F0C0}" type="presParOf" srcId="{78A3DFE9-2C72-4922-BFC7-B3C2E588E41F}" destId="{3E75B8A9-18E6-4BF5-8C80-493DB758C243}" srcOrd="11" destOrd="0" presId="urn:microsoft.com/office/officeart/2005/8/layout/radial6"/>
    <dgm:cxn modelId="{F1A8E0C5-CA4A-4640-9E60-4AC39FFB940F}" type="presParOf" srcId="{78A3DFE9-2C72-4922-BFC7-B3C2E588E41F}" destId="{7CE19203-F2AB-4B0C-A2C8-544FCF93585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3EC927F-3236-4791-B469-A383749A7891}" type="doc">
      <dgm:prSet loTypeId="urn:microsoft.com/office/officeart/2005/8/layout/chevron1" loCatId="process" qsTypeId="urn:microsoft.com/office/officeart/2005/8/quickstyle/3d3" qsCatId="3D" csTypeId="urn:microsoft.com/office/officeart/2005/8/colors/accent2_3" csCatId="accent2" phldr="1"/>
      <dgm:spPr/>
      <dgm:t>
        <a:bodyPr/>
        <a:lstStyle/>
        <a:p>
          <a:endParaRPr lang="en-US"/>
        </a:p>
      </dgm:t>
    </dgm:pt>
    <dgm:pt modelId="{D9A48D50-C849-44DA-973F-96C4960220CA}">
      <dgm:prSet phldrT="[Text]"/>
      <dgm:spPr/>
      <dgm:t>
        <a:bodyPr/>
        <a:lstStyle/>
        <a:p>
          <a:r>
            <a:rPr lang="en-US" dirty="0">
              <a:solidFill>
                <a:schemeClr val="tx1"/>
              </a:solidFill>
            </a:rPr>
            <a:t>Intro </a:t>
          </a:r>
        </a:p>
      </dgm:t>
    </dgm:pt>
    <dgm:pt modelId="{69BE2C52-1103-4515-BD4E-256067802BBD}" type="parTrans" cxnId="{FD3200C1-4965-49BB-BA3C-996A646D1ED3}">
      <dgm:prSet/>
      <dgm:spPr/>
      <dgm:t>
        <a:bodyPr/>
        <a:lstStyle/>
        <a:p>
          <a:endParaRPr lang="en-US"/>
        </a:p>
      </dgm:t>
    </dgm:pt>
    <dgm:pt modelId="{45FFB4C3-0A71-4834-8985-2F543C5AB6CC}" type="sibTrans" cxnId="{FD3200C1-4965-49BB-BA3C-996A646D1ED3}">
      <dgm:prSet/>
      <dgm:spPr/>
      <dgm:t>
        <a:bodyPr/>
        <a:lstStyle/>
        <a:p>
          <a:endParaRPr lang="en-US"/>
        </a:p>
      </dgm:t>
    </dgm:pt>
    <dgm:pt modelId="{A34ECC7E-0F4C-4DDF-89CD-B201FC70096C}">
      <dgm:prSet phldrT="[Text]"/>
      <dgm:spPr/>
      <dgm:t>
        <a:bodyPr/>
        <a:lstStyle/>
        <a:p>
          <a:r>
            <a:rPr lang="en-US" b="0" dirty="0">
              <a:solidFill>
                <a:schemeClr val="tx1"/>
              </a:solidFill>
            </a:rPr>
            <a:t>Care Team Coding and Billing It’s a Team Sport </a:t>
          </a:r>
        </a:p>
      </dgm:t>
    </dgm:pt>
    <dgm:pt modelId="{DF7779A8-0C43-4ACC-A1AF-93F35BB40976}" type="parTrans" cxnId="{10FA0415-3948-4995-9AF5-EEC9F1711BE4}">
      <dgm:prSet/>
      <dgm:spPr/>
      <dgm:t>
        <a:bodyPr/>
        <a:lstStyle/>
        <a:p>
          <a:endParaRPr lang="en-US"/>
        </a:p>
      </dgm:t>
    </dgm:pt>
    <dgm:pt modelId="{D4DEC08B-BDB8-4596-93C9-B0BA6712F8CC}" type="sibTrans" cxnId="{10FA0415-3948-4995-9AF5-EEC9F1711BE4}">
      <dgm:prSet/>
      <dgm:spPr/>
      <dgm:t>
        <a:bodyPr/>
        <a:lstStyle/>
        <a:p>
          <a:endParaRPr lang="en-US"/>
        </a:p>
      </dgm:t>
    </dgm:pt>
    <dgm:pt modelId="{BF368429-7D04-4EAE-ABBA-19E1698C05EA}">
      <dgm:prSet phldrT="[Text]"/>
      <dgm:spPr/>
      <dgm:t>
        <a:bodyPr/>
        <a:lstStyle/>
        <a:p>
          <a:r>
            <a:rPr lang="en-US" b="0" dirty="0">
              <a:solidFill>
                <a:schemeClr val="tx1"/>
              </a:solidFill>
            </a:rPr>
            <a:t>Billing Applications </a:t>
          </a:r>
        </a:p>
      </dgm:t>
    </dgm:pt>
    <dgm:pt modelId="{C47E1C17-D765-41B7-87C8-6865BF5D9FC6}" type="parTrans" cxnId="{5E64D9CB-48BA-4E22-9268-0DC5EAEDB603}">
      <dgm:prSet/>
      <dgm:spPr/>
      <dgm:t>
        <a:bodyPr/>
        <a:lstStyle/>
        <a:p>
          <a:endParaRPr lang="en-US"/>
        </a:p>
      </dgm:t>
    </dgm:pt>
    <dgm:pt modelId="{9EB55EEA-37D8-4376-8A4F-FF33E2CA3343}" type="sibTrans" cxnId="{5E64D9CB-48BA-4E22-9268-0DC5EAEDB603}">
      <dgm:prSet/>
      <dgm:spPr/>
      <dgm:t>
        <a:bodyPr/>
        <a:lstStyle/>
        <a:p>
          <a:endParaRPr lang="en-US"/>
        </a:p>
      </dgm:t>
    </dgm:pt>
    <dgm:pt modelId="{17D26EAD-2F40-42BB-B952-96F8C80C6F32}">
      <dgm:prSet phldrT="[Text]"/>
      <dgm:spPr/>
      <dgm:t>
        <a:bodyPr/>
        <a:lstStyle/>
        <a:p>
          <a:r>
            <a:rPr lang="en-US" b="0" dirty="0">
              <a:solidFill>
                <a:schemeClr val="tx1"/>
              </a:solidFill>
            </a:rPr>
            <a:t>Billing Optimization Opportunities </a:t>
          </a:r>
        </a:p>
      </dgm:t>
    </dgm:pt>
    <dgm:pt modelId="{AF8A6D77-CE26-4093-B587-57CE1F2F02E5}" type="parTrans" cxnId="{D4358EAF-3C7E-4F3F-92BC-BFFBEA561051}">
      <dgm:prSet/>
      <dgm:spPr/>
      <dgm:t>
        <a:bodyPr/>
        <a:lstStyle/>
        <a:p>
          <a:endParaRPr lang="en-US"/>
        </a:p>
      </dgm:t>
    </dgm:pt>
    <dgm:pt modelId="{C69127B9-E918-42D4-A955-318136A83BAA}" type="sibTrans" cxnId="{D4358EAF-3C7E-4F3F-92BC-BFFBEA561051}">
      <dgm:prSet/>
      <dgm:spPr/>
      <dgm:t>
        <a:bodyPr/>
        <a:lstStyle/>
        <a:p>
          <a:endParaRPr lang="en-US"/>
        </a:p>
      </dgm:t>
    </dgm:pt>
    <dgm:pt modelId="{BA9EEB1B-AD7A-4BCF-A1B5-CDAE02C636B0}">
      <dgm:prSet phldrT="[Text]"/>
      <dgm:spPr/>
      <dgm:t>
        <a:bodyPr/>
        <a:lstStyle/>
        <a:p>
          <a:r>
            <a:rPr lang="en-US" b="1" dirty="0">
              <a:solidFill>
                <a:schemeClr val="tx1"/>
              </a:solidFill>
            </a:rPr>
            <a:t>Billing Resources &amp; Wrap Up</a:t>
          </a:r>
        </a:p>
      </dgm:t>
    </dgm:pt>
    <dgm:pt modelId="{E07C99A8-2CE0-4B88-B912-7CAA2D03BBCF}" type="parTrans" cxnId="{7FB3FC32-F3EF-4BDD-B5AD-9593988D3BFA}">
      <dgm:prSet/>
      <dgm:spPr/>
      <dgm:t>
        <a:bodyPr/>
        <a:lstStyle/>
        <a:p>
          <a:endParaRPr lang="en-US"/>
        </a:p>
      </dgm:t>
    </dgm:pt>
    <dgm:pt modelId="{F2DA4BB1-1A9D-4498-86C5-84FE89AD5830}" type="sibTrans" cxnId="{7FB3FC32-F3EF-4BDD-B5AD-9593988D3BFA}">
      <dgm:prSet/>
      <dgm:spPr/>
      <dgm:t>
        <a:bodyPr/>
        <a:lstStyle/>
        <a:p>
          <a:endParaRPr lang="en-US"/>
        </a:p>
      </dgm:t>
    </dgm:pt>
    <dgm:pt modelId="{D852C5F2-7A23-4D52-85A4-F35F6B91077B}" type="pres">
      <dgm:prSet presAssocID="{C3EC927F-3236-4791-B469-A383749A7891}" presName="Name0" presStyleCnt="0">
        <dgm:presLayoutVars>
          <dgm:dir/>
          <dgm:animLvl val="lvl"/>
          <dgm:resizeHandles val="exact"/>
        </dgm:presLayoutVars>
      </dgm:prSet>
      <dgm:spPr/>
    </dgm:pt>
    <dgm:pt modelId="{8C5F915A-B232-4CD7-B91B-D57677E195BC}" type="pres">
      <dgm:prSet presAssocID="{D9A48D50-C849-44DA-973F-96C4960220CA}" presName="parTxOnly" presStyleLbl="node1" presStyleIdx="0" presStyleCnt="5">
        <dgm:presLayoutVars>
          <dgm:chMax val="0"/>
          <dgm:chPref val="0"/>
          <dgm:bulletEnabled val="1"/>
        </dgm:presLayoutVars>
      </dgm:prSet>
      <dgm:spPr/>
    </dgm:pt>
    <dgm:pt modelId="{6F55A25E-AB84-4F2D-BBF5-69D20D89B202}" type="pres">
      <dgm:prSet presAssocID="{45FFB4C3-0A71-4834-8985-2F543C5AB6CC}" presName="parTxOnlySpace" presStyleCnt="0"/>
      <dgm:spPr/>
    </dgm:pt>
    <dgm:pt modelId="{AEA3E379-D7DD-45F2-BA40-0994BB918350}" type="pres">
      <dgm:prSet presAssocID="{A34ECC7E-0F4C-4DDF-89CD-B201FC70096C}" presName="parTxOnly" presStyleLbl="node1" presStyleIdx="1" presStyleCnt="5">
        <dgm:presLayoutVars>
          <dgm:chMax val="0"/>
          <dgm:chPref val="0"/>
          <dgm:bulletEnabled val="1"/>
        </dgm:presLayoutVars>
      </dgm:prSet>
      <dgm:spPr/>
    </dgm:pt>
    <dgm:pt modelId="{1A47DBD1-B722-49A9-836D-E3A55C40436F}" type="pres">
      <dgm:prSet presAssocID="{D4DEC08B-BDB8-4596-93C9-B0BA6712F8CC}" presName="parTxOnlySpace" presStyleCnt="0"/>
      <dgm:spPr/>
    </dgm:pt>
    <dgm:pt modelId="{E15425E3-D2E7-45CB-9D9E-5D78AC5469CF}" type="pres">
      <dgm:prSet presAssocID="{17D26EAD-2F40-42BB-B952-96F8C80C6F32}" presName="parTxOnly" presStyleLbl="node1" presStyleIdx="2" presStyleCnt="5">
        <dgm:presLayoutVars>
          <dgm:chMax val="0"/>
          <dgm:chPref val="0"/>
          <dgm:bulletEnabled val="1"/>
        </dgm:presLayoutVars>
      </dgm:prSet>
      <dgm:spPr/>
    </dgm:pt>
    <dgm:pt modelId="{EE79D9E2-F57C-472C-BAD8-0DB0356CEA99}" type="pres">
      <dgm:prSet presAssocID="{C69127B9-E918-42D4-A955-318136A83BAA}" presName="parTxOnlySpace" presStyleCnt="0"/>
      <dgm:spPr/>
    </dgm:pt>
    <dgm:pt modelId="{6D50FB28-9777-48F9-900F-B742EEAAF5F8}" type="pres">
      <dgm:prSet presAssocID="{BF368429-7D04-4EAE-ABBA-19E1698C05EA}" presName="parTxOnly" presStyleLbl="node1" presStyleIdx="3" presStyleCnt="5">
        <dgm:presLayoutVars>
          <dgm:chMax val="0"/>
          <dgm:chPref val="0"/>
          <dgm:bulletEnabled val="1"/>
        </dgm:presLayoutVars>
      </dgm:prSet>
      <dgm:spPr/>
    </dgm:pt>
    <dgm:pt modelId="{4FF20E5C-109F-4D75-B654-6B122E53521F}" type="pres">
      <dgm:prSet presAssocID="{9EB55EEA-37D8-4376-8A4F-FF33E2CA3343}" presName="parTxOnlySpace" presStyleCnt="0"/>
      <dgm:spPr/>
    </dgm:pt>
    <dgm:pt modelId="{24426D5B-1CA1-45EF-AC95-D9D471F10315}" type="pres">
      <dgm:prSet presAssocID="{BA9EEB1B-AD7A-4BCF-A1B5-CDAE02C636B0}" presName="parTxOnly" presStyleLbl="node1" presStyleIdx="4" presStyleCnt="5">
        <dgm:presLayoutVars>
          <dgm:chMax val="0"/>
          <dgm:chPref val="0"/>
          <dgm:bulletEnabled val="1"/>
        </dgm:presLayoutVars>
      </dgm:prSet>
      <dgm:spPr/>
    </dgm:pt>
  </dgm:ptLst>
  <dgm:cxnLst>
    <dgm:cxn modelId="{10FA0415-3948-4995-9AF5-EEC9F1711BE4}" srcId="{C3EC927F-3236-4791-B469-A383749A7891}" destId="{A34ECC7E-0F4C-4DDF-89CD-B201FC70096C}" srcOrd="1" destOrd="0" parTransId="{DF7779A8-0C43-4ACC-A1AF-93F35BB40976}" sibTransId="{D4DEC08B-BDB8-4596-93C9-B0BA6712F8CC}"/>
    <dgm:cxn modelId="{B9BC5C25-830C-4729-984D-3255626F0752}" type="presOf" srcId="{BF368429-7D04-4EAE-ABBA-19E1698C05EA}" destId="{6D50FB28-9777-48F9-900F-B742EEAAF5F8}" srcOrd="0" destOrd="0" presId="urn:microsoft.com/office/officeart/2005/8/layout/chevron1"/>
    <dgm:cxn modelId="{7FB3FC32-F3EF-4BDD-B5AD-9593988D3BFA}" srcId="{C3EC927F-3236-4791-B469-A383749A7891}" destId="{BA9EEB1B-AD7A-4BCF-A1B5-CDAE02C636B0}" srcOrd="4" destOrd="0" parTransId="{E07C99A8-2CE0-4B88-B912-7CAA2D03BBCF}" sibTransId="{F2DA4BB1-1A9D-4498-86C5-84FE89AD5830}"/>
    <dgm:cxn modelId="{71446549-CE35-47AE-908A-905394C0B150}" type="presOf" srcId="{C3EC927F-3236-4791-B469-A383749A7891}" destId="{D852C5F2-7A23-4D52-85A4-F35F6B91077B}" srcOrd="0" destOrd="0" presId="urn:microsoft.com/office/officeart/2005/8/layout/chevron1"/>
    <dgm:cxn modelId="{6C303CA0-AF4E-4E58-A003-417274E1B91D}" type="presOf" srcId="{A34ECC7E-0F4C-4DDF-89CD-B201FC70096C}" destId="{AEA3E379-D7DD-45F2-BA40-0994BB918350}" srcOrd="0" destOrd="0" presId="urn:microsoft.com/office/officeart/2005/8/layout/chevron1"/>
    <dgm:cxn modelId="{D4358EAF-3C7E-4F3F-92BC-BFFBEA561051}" srcId="{C3EC927F-3236-4791-B469-A383749A7891}" destId="{17D26EAD-2F40-42BB-B952-96F8C80C6F32}" srcOrd="2" destOrd="0" parTransId="{AF8A6D77-CE26-4093-B587-57CE1F2F02E5}" sibTransId="{C69127B9-E918-42D4-A955-318136A83BAA}"/>
    <dgm:cxn modelId="{51D436B4-65D7-4AF6-A4CC-330C9A087752}" type="presOf" srcId="{D9A48D50-C849-44DA-973F-96C4960220CA}" destId="{8C5F915A-B232-4CD7-B91B-D57677E195BC}" srcOrd="0" destOrd="0" presId="urn:microsoft.com/office/officeart/2005/8/layout/chevron1"/>
    <dgm:cxn modelId="{FD3200C1-4965-49BB-BA3C-996A646D1ED3}" srcId="{C3EC927F-3236-4791-B469-A383749A7891}" destId="{D9A48D50-C849-44DA-973F-96C4960220CA}" srcOrd="0" destOrd="0" parTransId="{69BE2C52-1103-4515-BD4E-256067802BBD}" sibTransId="{45FFB4C3-0A71-4834-8985-2F543C5AB6CC}"/>
    <dgm:cxn modelId="{5E64D9CB-48BA-4E22-9268-0DC5EAEDB603}" srcId="{C3EC927F-3236-4791-B469-A383749A7891}" destId="{BF368429-7D04-4EAE-ABBA-19E1698C05EA}" srcOrd="3" destOrd="0" parTransId="{C47E1C17-D765-41B7-87C8-6865BF5D9FC6}" sibTransId="{9EB55EEA-37D8-4376-8A4F-FF33E2CA3343}"/>
    <dgm:cxn modelId="{02D67AD5-63AA-4422-B9ED-72DD80EC64E1}" type="presOf" srcId="{17D26EAD-2F40-42BB-B952-96F8C80C6F32}" destId="{E15425E3-D2E7-45CB-9D9E-5D78AC5469CF}" srcOrd="0" destOrd="0" presId="urn:microsoft.com/office/officeart/2005/8/layout/chevron1"/>
    <dgm:cxn modelId="{5B5B66E9-DE0F-41C8-AD9F-3DE34770903C}" type="presOf" srcId="{BA9EEB1B-AD7A-4BCF-A1B5-CDAE02C636B0}" destId="{24426D5B-1CA1-45EF-AC95-D9D471F10315}" srcOrd="0" destOrd="0" presId="urn:microsoft.com/office/officeart/2005/8/layout/chevron1"/>
    <dgm:cxn modelId="{672B6245-EBBF-403C-8BD2-4C345BFE8F26}" type="presParOf" srcId="{D852C5F2-7A23-4D52-85A4-F35F6B91077B}" destId="{8C5F915A-B232-4CD7-B91B-D57677E195BC}" srcOrd="0" destOrd="0" presId="urn:microsoft.com/office/officeart/2005/8/layout/chevron1"/>
    <dgm:cxn modelId="{069F6F17-B747-4CBE-8F95-BFB7F5469755}" type="presParOf" srcId="{D852C5F2-7A23-4D52-85A4-F35F6B91077B}" destId="{6F55A25E-AB84-4F2D-BBF5-69D20D89B202}" srcOrd="1" destOrd="0" presId="urn:microsoft.com/office/officeart/2005/8/layout/chevron1"/>
    <dgm:cxn modelId="{EDE96E96-CF3D-4D7E-84D0-BFF3C6CB26EE}" type="presParOf" srcId="{D852C5F2-7A23-4D52-85A4-F35F6B91077B}" destId="{AEA3E379-D7DD-45F2-BA40-0994BB918350}" srcOrd="2" destOrd="0" presId="urn:microsoft.com/office/officeart/2005/8/layout/chevron1"/>
    <dgm:cxn modelId="{1877AAE2-C447-45BB-9611-4FC6DD10E6B7}" type="presParOf" srcId="{D852C5F2-7A23-4D52-85A4-F35F6B91077B}" destId="{1A47DBD1-B722-49A9-836D-E3A55C40436F}" srcOrd="3" destOrd="0" presId="urn:microsoft.com/office/officeart/2005/8/layout/chevron1"/>
    <dgm:cxn modelId="{0C8152D3-F369-4A3F-BE4C-CE09DA8D7A15}" type="presParOf" srcId="{D852C5F2-7A23-4D52-85A4-F35F6B91077B}" destId="{E15425E3-D2E7-45CB-9D9E-5D78AC5469CF}" srcOrd="4" destOrd="0" presId="urn:microsoft.com/office/officeart/2005/8/layout/chevron1"/>
    <dgm:cxn modelId="{40DF84F8-2D9F-454F-B0DE-2D95B2A43CC6}" type="presParOf" srcId="{D852C5F2-7A23-4D52-85A4-F35F6B91077B}" destId="{EE79D9E2-F57C-472C-BAD8-0DB0356CEA99}" srcOrd="5" destOrd="0" presId="urn:microsoft.com/office/officeart/2005/8/layout/chevron1"/>
    <dgm:cxn modelId="{4DAAA14D-8337-4ED8-90B8-FC8EB5B52FE1}" type="presParOf" srcId="{D852C5F2-7A23-4D52-85A4-F35F6B91077B}" destId="{6D50FB28-9777-48F9-900F-B742EEAAF5F8}" srcOrd="6" destOrd="0" presId="urn:microsoft.com/office/officeart/2005/8/layout/chevron1"/>
    <dgm:cxn modelId="{75883055-0A3B-4BAC-B95B-ADEF388A80BD}" type="presParOf" srcId="{D852C5F2-7A23-4D52-85A4-F35F6B91077B}" destId="{4FF20E5C-109F-4D75-B654-6B122E53521F}" srcOrd="7" destOrd="0" presId="urn:microsoft.com/office/officeart/2005/8/layout/chevron1"/>
    <dgm:cxn modelId="{5BD515A0-EE1B-4B0E-9455-C49F286D0FF3}" type="presParOf" srcId="{D852C5F2-7A23-4D52-85A4-F35F6B91077B}" destId="{24426D5B-1CA1-45EF-AC95-D9D471F1031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EC927F-3236-4791-B469-A383749A7891}" type="doc">
      <dgm:prSet loTypeId="urn:microsoft.com/office/officeart/2005/8/layout/chevron1" loCatId="process" qsTypeId="urn:microsoft.com/office/officeart/2005/8/quickstyle/3d3" qsCatId="3D" csTypeId="urn:microsoft.com/office/officeart/2005/8/colors/accent2_3" csCatId="accent2" phldr="1"/>
      <dgm:spPr/>
      <dgm:t>
        <a:bodyPr/>
        <a:lstStyle/>
        <a:p>
          <a:endParaRPr lang="en-US"/>
        </a:p>
      </dgm:t>
    </dgm:pt>
    <dgm:pt modelId="{D9A48D50-C849-44DA-973F-96C4960220CA}">
      <dgm:prSet phldrT="[Text]"/>
      <dgm:spPr/>
      <dgm:t>
        <a:bodyPr/>
        <a:lstStyle/>
        <a:p>
          <a:r>
            <a:rPr lang="en-US" b="1" dirty="0">
              <a:solidFill>
                <a:schemeClr val="tx1"/>
              </a:solidFill>
            </a:rPr>
            <a:t>Intro</a:t>
          </a:r>
          <a:r>
            <a:rPr lang="en-US" dirty="0">
              <a:solidFill>
                <a:schemeClr val="tx1"/>
              </a:solidFill>
            </a:rPr>
            <a:t> </a:t>
          </a:r>
        </a:p>
      </dgm:t>
    </dgm:pt>
    <dgm:pt modelId="{69BE2C52-1103-4515-BD4E-256067802BBD}" type="parTrans" cxnId="{FD3200C1-4965-49BB-BA3C-996A646D1ED3}">
      <dgm:prSet/>
      <dgm:spPr/>
      <dgm:t>
        <a:bodyPr/>
        <a:lstStyle/>
        <a:p>
          <a:endParaRPr lang="en-US"/>
        </a:p>
      </dgm:t>
    </dgm:pt>
    <dgm:pt modelId="{45FFB4C3-0A71-4834-8985-2F543C5AB6CC}" type="sibTrans" cxnId="{FD3200C1-4965-49BB-BA3C-996A646D1ED3}">
      <dgm:prSet/>
      <dgm:spPr/>
      <dgm:t>
        <a:bodyPr/>
        <a:lstStyle/>
        <a:p>
          <a:endParaRPr lang="en-US"/>
        </a:p>
      </dgm:t>
    </dgm:pt>
    <dgm:pt modelId="{A34ECC7E-0F4C-4DDF-89CD-B201FC70096C}">
      <dgm:prSet phldrT="[Text]"/>
      <dgm:spPr/>
      <dgm:t>
        <a:bodyPr/>
        <a:lstStyle/>
        <a:p>
          <a:r>
            <a:rPr lang="en-US" b="0" dirty="0">
              <a:solidFill>
                <a:schemeClr val="tx1"/>
              </a:solidFill>
            </a:rPr>
            <a:t>Care Team Coding and Billing It’s a Team Sport </a:t>
          </a:r>
        </a:p>
      </dgm:t>
    </dgm:pt>
    <dgm:pt modelId="{DF7779A8-0C43-4ACC-A1AF-93F35BB40976}" type="parTrans" cxnId="{10FA0415-3948-4995-9AF5-EEC9F1711BE4}">
      <dgm:prSet/>
      <dgm:spPr/>
      <dgm:t>
        <a:bodyPr/>
        <a:lstStyle/>
        <a:p>
          <a:endParaRPr lang="en-US"/>
        </a:p>
      </dgm:t>
    </dgm:pt>
    <dgm:pt modelId="{D4DEC08B-BDB8-4596-93C9-B0BA6712F8CC}" type="sibTrans" cxnId="{10FA0415-3948-4995-9AF5-EEC9F1711BE4}">
      <dgm:prSet/>
      <dgm:spPr/>
      <dgm:t>
        <a:bodyPr/>
        <a:lstStyle/>
        <a:p>
          <a:endParaRPr lang="en-US"/>
        </a:p>
      </dgm:t>
    </dgm:pt>
    <dgm:pt modelId="{BF368429-7D04-4EAE-ABBA-19E1698C05EA}">
      <dgm:prSet phldrT="[Text]"/>
      <dgm:spPr/>
      <dgm:t>
        <a:bodyPr/>
        <a:lstStyle/>
        <a:p>
          <a:r>
            <a:rPr lang="en-US" dirty="0">
              <a:solidFill>
                <a:schemeClr val="tx1"/>
              </a:solidFill>
            </a:rPr>
            <a:t>Billing Applications </a:t>
          </a:r>
        </a:p>
      </dgm:t>
    </dgm:pt>
    <dgm:pt modelId="{C47E1C17-D765-41B7-87C8-6865BF5D9FC6}" type="parTrans" cxnId="{5E64D9CB-48BA-4E22-9268-0DC5EAEDB603}">
      <dgm:prSet/>
      <dgm:spPr/>
      <dgm:t>
        <a:bodyPr/>
        <a:lstStyle/>
        <a:p>
          <a:endParaRPr lang="en-US"/>
        </a:p>
      </dgm:t>
    </dgm:pt>
    <dgm:pt modelId="{9EB55EEA-37D8-4376-8A4F-FF33E2CA3343}" type="sibTrans" cxnId="{5E64D9CB-48BA-4E22-9268-0DC5EAEDB603}">
      <dgm:prSet/>
      <dgm:spPr/>
      <dgm:t>
        <a:bodyPr/>
        <a:lstStyle/>
        <a:p>
          <a:endParaRPr lang="en-US"/>
        </a:p>
      </dgm:t>
    </dgm:pt>
    <dgm:pt modelId="{17D26EAD-2F40-42BB-B952-96F8C80C6F32}">
      <dgm:prSet phldrT="[Text]"/>
      <dgm:spPr/>
      <dgm:t>
        <a:bodyPr/>
        <a:lstStyle/>
        <a:p>
          <a:r>
            <a:rPr lang="en-US" b="0" dirty="0">
              <a:solidFill>
                <a:schemeClr val="tx1"/>
              </a:solidFill>
            </a:rPr>
            <a:t>Billing Optimization Opportunities </a:t>
          </a:r>
        </a:p>
      </dgm:t>
    </dgm:pt>
    <dgm:pt modelId="{AF8A6D77-CE26-4093-B587-57CE1F2F02E5}" type="parTrans" cxnId="{D4358EAF-3C7E-4F3F-92BC-BFFBEA561051}">
      <dgm:prSet/>
      <dgm:spPr/>
      <dgm:t>
        <a:bodyPr/>
        <a:lstStyle/>
        <a:p>
          <a:endParaRPr lang="en-US"/>
        </a:p>
      </dgm:t>
    </dgm:pt>
    <dgm:pt modelId="{C69127B9-E918-42D4-A955-318136A83BAA}" type="sibTrans" cxnId="{D4358EAF-3C7E-4F3F-92BC-BFFBEA561051}">
      <dgm:prSet/>
      <dgm:spPr/>
      <dgm:t>
        <a:bodyPr/>
        <a:lstStyle/>
        <a:p>
          <a:endParaRPr lang="en-US"/>
        </a:p>
      </dgm:t>
    </dgm:pt>
    <dgm:pt modelId="{BA9EEB1B-AD7A-4BCF-A1B5-CDAE02C636B0}">
      <dgm:prSet phldrT="[Text]"/>
      <dgm:spPr/>
      <dgm:t>
        <a:bodyPr/>
        <a:lstStyle/>
        <a:p>
          <a:r>
            <a:rPr lang="en-US" dirty="0">
              <a:solidFill>
                <a:schemeClr val="tx1"/>
              </a:solidFill>
            </a:rPr>
            <a:t>Billing Resources &amp; Wrap Up</a:t>
          </a:r>
        </a:p>
      </dgm:t>
    </dgm:pt>
    <dgm:pt modelId="{E07C99A8-2CE0-4B88-B912-7CAA2D03BBCF}" type="parTrans" cxnId="{7FB3FC32-F3EF-4BDD-B5AD-9593988D3BFA}">
      <dgm:prSet/>
      <dgm:spPr/>
      <dgm:t>
        <a:bodyPr/>
        <a:lstStyle/>
        <a:p>
          <a:endParaRPr lang="en-US"/>
        </a:p>
      </dgm:t>
    </dgm:pt>
    <dgm:pt modelId="{F2DA4BB1-1A9D-4498-86C5-84FE89AD5830}" type="sibTrans" cxnId="{7FB3FC32-F3EF-4BDD-B5AD-9593988D3BFA}">
      <dgm:prSet/>
      <dgm:spPr/>
      <dgm:t>
        <a:bodyPr/>
        <a:lstStyle/>
        <a:p>
          <a:endParaRPr lang="en-US"/>
        </a:p>
      </dgm:t>
    </dgm:pt>
    <dgm:pt modelId="{D852C5F2-7A23-4D52-85A4-F35F6B91077B}" type="pres">
      <dgm:prSet presAssocID="{C3EC927F-3236-4791-B469-A383749A7891}" presName="Name0" presStyleCnt="0">
        <dgm:presLayoutVars>
          <dgm:dir/>
          <dgm:animLvl val="lvl"/>
          <dgm:resizeHandles val="exact"/>
        </dgm:presLayoutVars>
      </dgm:prSet>
      <dgm:spPr/>
    </dgm:pt>
    <dgm:pt modelId="{8C5F915A-B232-4CD7-B91B-D57677E195BC}" type="pres">
      <dgm:prSet presAssocID="{D9A48D50-C849-44DA-973F-96C4960220CA}" presName="parTxOnly" presStyleLbl="node1" presStyleIdx="0" presStyleCnt="5">
        <dgm:presLayoutVars>
          <dgm:chMax val="0"/>
          <dgm:chPref val="0"/>
          <dgm:bulletEnabled val="1"/>
        </dgm:presLayoutVars>
      </dgm:prSet>
      <dgm:spPr/>
    </dgm:pt>
    <dgm:pt modelId="{6F55A25E-AB84-4F2D-BBF5-69D20D89B202}" type="pres">
      <dgm:prSet presAssocID="{45FFB4C3-0A71-4834-8985-2F543C5AB6CC}" presName="parTxOnlySpace" presStyleCnt="0"/>
      <dgm:spPr/>
    </dgm:pt>
    <dgm:pt modelId="{AEA3E379-D7DD-45F2-BA40-0994BB918350}" type="pres">
      <dgm:prSet presAssocID="{A34ECC7E-0F4C-4DDF-89CD-B201FC70096C}" presName="parTxOnly" presStyleLbl="node1" presStyleIdx="1" presStyleCnt="5">
        <dgm:presLayoutVars>
          <dgm:chMax val="0"/>
          <dgm:chPref val="0"/>
          <dgm:bulletEnabled val="1"/>
        </dgm:presLayoutVars>
      </dgm:prSet>
      <dgm:spPr/>
    </dgm:pt>
    <dgm:pt modelId="{1A47DBD1-B722-49A9-836D-E3A55C40436F}" type="pres">
      <dgm:prSet presAssocID="{D4DEC08B-BDB8-4596-93C9-B0BA6712F8CC}" presName="parTxOnlySpace" presStyleCnt="0"/>
      <dgm:spPr/>
    </dgm:pt>
    <dgm:pt modelId="{E15425E3-D2E7-45CB-9D9E-5D78AC5469CF}" type="pres">
      <dgm:prSet presAssocID="{17D26EAD-2F40-42BB-B952-96F8C80C6F32}" presName="parTxOnly" presStyleLbl="node1" presStyleIdx="2" presStyleCnt="5">
        <dgm:presLayoutVars>
          <dgm:chMax val="0"/>
          <dgm:chPref val="0"/>
          <dgm:bulletEnabled val="1"/>
        </dgm:presLayoutVars>
      </dgm:prSet>
      <dgm:spPr/>
    </dgm:pt>
    <dgm:pt modelId="{EE79D9E2-F57C-472C-BAD8-0DB0356CEA99}" type="pres">
      <dgm:prSet presAssocID="{C69127B9-E918-42D4-A955-318136A83BAA}" presName="parTxOnlySpace" presStyleCnt="0"/>
      <dgm:spPr/>
    </dgm:pt>
    <dgm:pt modelId="{6D50FB28-9777-48F9-900F-B742EEAAF5F8}" type="pres">
      <dgm:prSet presAssocID="{BF368429-7D04-4EAE-ABBA-19E1698C05EA}" presName="parTxOnly" presStyleLbl="node1" presStyleIdx="3" presStyleCnt="5">
        <dgm:presLayoutVars>
          <dgm:chMax val="0"/>
          <dgm:chPref val="0"/>
          <dgm:bulletEnabled val="1"/>
        </dgm:presLayoutVars>
      </dgm:prSet>
      <dgm:spPr/>
    </dgm:pt>
    <dgm:pt modelId="{4FF20E5C-109F-4D75-B654-6B122E53521F}" type="pres">
      <dgm:prSet presAssocID="{9EB55EEA-37D8-4376-8A4F-FF33E2CA3343}" presName="parTxOnlySpace" presStyleCnt="0"/>
      <dgm:spPr/>
    </dgm:pt>
    <dgm:pt modelId="{24426D5B-1CA1-45EF-AC95-D9D471F10315}" type="pres">
      <dgm:prSet presAssocID="{BA9EEB1B-AD7A-4BCF-A1B5-CDAE02C636B0}" presName="parTxOnly" presStyleLbl="node1" presStyleIdx="4" presStyleCnt="5">
        <dgm:presLayoutVars>
          <dgm:chMax val="0"/>
          <dgm:chPref val="0"/>
          <dgm:bulletEnabled val="1"/>
        </dgm:presLayoutVars>
      </dgm:prSet>
      <dgm:spPr/>
    </dgm:pt>
  </dgm:ptLst>
  <dgm:cxnLst>
    <dgm:cxn modelId="{10FA0415-3948-4995-9AF5-EEC9F1711BE4}" srcId="{C3EC927F-3236-4791-B469-A383749A7891}" destId="{A34ECC7E-0F4C-4DDF-89CD-B201FC70096C}" srcOrd="1" destOrd="0" parTransId="{DF7779A8-0C43-4ACC-A1AF-93F35BB40976}" sibTransId="{D4DEC08B-BDB8-4596-93C9-B0BA6712F8CC}"/>
    <dgm:cxn modelId="{B9BC5C25-830C-4729-984D-3255626F0752}" type="presOf" srcId="{BF368429-7D04-4EAE-ABBA-19E1698C05EA}" destId="{6D50FB28-9777-48F9-900F-B742EEAAF5F8}" srcOrd="0" destOrd="0" presId="urn:microsoft.com/office/officeart/2005/8/layout/chevron1"/>
    <dgm:cxn modelId="{7FB3FC32-F3EF-4BDD-B5AD-9593988D3BFA}" srcId="{C3EC927F-3236-4791-B469-A383749A7891}" destId="{BA9EEB1B-AD7A-4BCF-A1B5-CDAE02C636B0}" srcOrd="4" destOrd="0" parTransId="{E07C99A8-2CE0-4B88-B912-7CAA2D03BBCF}" sibTransId="{F2DA4BB1-1A9D-4498-86C5-84FE89AD5830}"/>
    <dgm:cxn modelId="{71446549-CE35-47AE-908A-905394C0B150}" type="presOf" srcId="{C3EC927F-3236-4791-B469-A383749A7891}" destId="{D852C5F2-7A23-4D52-85A4-F35F6B91077B}" srcOrd="0" destOrd="0" presId="urn:microsoft.com/office/officeart/2005/8/layout/chevron1"/>
    <dgm:cxn modelId="{6C303CA0-AF4E-4E58-A003-417274E1B91D}" type="presOf" srcId="{A34ECC7E-0F4C-4DDF-89CD-B201FC70096C}" destId="{AEA3E379-D7DD-45F2-BA40-0994BB918350}" srcOrd="0" destOrd="0" presId="urn:microsoft.com/office/officeart/2005/8/layout/chevron1"/>
    <dgm:cxn modelId="{D4358EAF-3C7E-4F3F-92BC-BFFBEA561051}" srcId="{C3EC927F-3236-4791-B469-A383749A7891}" destId="{17D26EAD-2F40-42BB-B952-96F8C80C6F32}" srcOrd="2" destOrd="0" parTransId="{AF8A6D77-CE26-4093-B587-57CE1F2F02E5}" sibTransId="{C69127B9-E918-42D4-A955-318136A83BAA}"/>
    <dgm:cxn modelId="{51D436B4-65D7-4AF6-A4CC-330C9A087752}" type="presOf" srcId="{D9A48D50-C849-44DA-973F-96C4960220CA}" destId="{8C5F915A-B232-4CD7-B91B-D57677E195BC}" srcOrd="0" destOrd="0" presId="urn:microsoft.com/office/officeart/2005/8/layout/chevron1"/>
    <dgm:cxn modelId="{FD3200C1-4965-49BB-BA3C-996A646D1ED3}" srcId="{C3EC927F-3236-4791-B469-A383749A7891}" destId="{D9A48D50-C849-44DA-973F-96C4960220CA}" srcOrd="0" destOrd="0" parTransId="{69BE2C52-1103-4515-BD4E-256067802BBD}" sibTransId="{45FFB4C3-0A71-4834-8985-2F543C5AB6CC}"/>
    <dgm:cxn modelId="{5E64D9CB-48BA-4E22-9268-0DC5EAEDB603}" srcId="{C3EC927F-3236-4791-B469-A383749A7891}" destId="{BF368429-7D04-4EAE-ABBA-19E1698C05EA}" srcOrd="3" destOrd="0" parTransId="{C47E1C17-D765-41B7-87C8-6865BF5D9FC6}" sibTransId="{9EB55EEA-37D8-4376-8A4F-FF33E2CA3343}"/>
    <dgm:cxn modelId="{02D67AD5-63AA-4422-B9ED-72DD80EC64E1}" type="presOf" srcId="{17D26EAD-2F40-42BB-B952-96F8C80C6F32}" destId="{E15425E3-D2E7-45CB-9D9E-5D78AC5469CF}" srcOrd="0" destOrd="0" presId="urn:microsoft.com/office/officeart/2005/8/layout/chevron1"/>
    <dgm:cxn modelId="{5B5B66E9-DE0F-41C8-AD9F-3DE34770903C}" type="presOf" srcId="{BA9EEB1B-AD7A-4BCF-A1B5-CDAE02C636B0}" destId="{24426D5B-1CA1-45EF-AC95-D9D471F10315}" srcOrd="0" destOrd="0" presId="urn:microsoft.com/office/officeart/2005/8/layout/chevron1"/>
    <dgm:cxn modelId="{672B6245-EBBF-403C-8BD2-4C345BFE8F26}" type="presParOf" srcId="{D852C5F2-7A23-4D52-85A4-F35F6B91077B}" destId="{8C5F915A-B232-4CD7-B91B-D57677E195BC}" srcOrd="0" destOrd="0" presId="urn:microsoft.com/office/officeart/2005/8/layout/chevron1"/>
    <dgm:cxn modelId="{069F6F17-B747-4CBE-8F95-BFB7F5469755}" type="presParOf" srcId="{D852C5F2-7A23-4D52-85A4-F35F6B91077B}" destId="{6F55A25E-AB84-4F2D-BBF5-69D20D89B202}" srcOrd="1" destOrd="0" presId="urn:microsoft.com/office/officeart/2005/8/layout/chevron1"/>
    <dgm:cxn modelId="{EDE96E96-CF3D-4D7E-84D0-BFF3C6CB26EE}" type="presParOf" srcId="{D852C5F2-7A23-4D52-85A4-F35F6B91077B}" destId="{AEA3E379-D7DD-45F2-BA40-0994BB918350}" srcOrd="2" destOrd="0" presId="urn:microsoft.com/office/officeart/2005/8/layout/chevron1"/>
    <dgm:cxn modelId="{1877AAE2-C447-45BB-9611-4FC6DD10E6B7}" type="presParOf" srcId="{D852C5F2-7A23-4D52-85A4-F35F6B91077B}" destId="{1A47DBD1-B722-49A9-836D-E3A55C40436F}" srcOrd="3" destOrd="0" presId="urn:microsoft.com/office/officeart/2005/8/layout/chevron1"/>
    <dgm:cxn modelId="{0C8152D3-F369-4A3F-BE4C-CE09DA8D7A15}" type="presParOf" srcId="{D852C5F2-7A23-4D52-85A4-F35F6B91077B}" destId="{E15425E3-D2E7-45CB-9D9E-5D78AC5469CF}" srcOrd="4" destOrd="0" presId="urn:microsoft.com/office/officeart/2005/8/layout/chevron1"/>
    <dgm:cxn modelId="{40DF84F8-2D9F-454F-B0DE-2D95B2A43CC6}" type="presParOf" srcId="{D852C5F2-7A23-4D52-85A4-F35F6B91077B}" destId="{EE79D9E2-F57C-472C-BAD8-0DB0356CEA99}" srcOrd="5" destOrd="0" presId="urn:microsoft.com/office/officeart/2005/8/layout/chevron1"/>
    <dgm:cxn modelId="{4DAAA14D-8337-4ED8-90B8-FC8EB5B52FE1}" type="presParOf" srcId="{D852C5F2-7A23-4D52-85A4-F35F6B91077B}" destId="{6D50FB28-9777-48F9-900F-B742EEAAF5F8}" srcOrd="6" destOrd="0" presId="urn:microsoft.com/office/officeart/2005/8/layout/chevron1"/>
    <dgm:cxn modelId="{75883055-0A3B-4BAC-B95B-ADEF388A80BD}" type="presParOf" srcId="{D852C5F2-7A23-4D52-85A4-F35F6B91077B}" destId="{4FF20E5C-109F-4D75-B654-6B122E53521F}" srcOrd="7" destOrd="0" presId="urn:microsoft.com/office/officeart/2005/8/layout/chevron1"/>
    <dgm:cxn modelId="{5BD515A0-EE1B-4B0E-9455-C49F286D0FF3}" type="presParOf" srcId="{D852C5F2-7A23-4D52-85A4-F35F6B91077B}" destId="{24426D5B-1CA1-45EF-AC95-D9D471F1031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EC927F-3236-4791-B469-A383749A7891}" type="doc">
      <dgm:prSet loTypeId="urn:microsoft.com/office/officeart/2005/8/layout/chevron1" loCatId="process" qsTypeId="urn:microsoft.com/office/officeart/2005/8/quickstyle/3d3" qsCatId="3D" csTypeId="urn:microsoft.com/office/officeart/2005/8/colors/accent2_3" csCatId="accent2" phldr="1"/>
      <dgm:spPr/>
      <dgm:t>
        <a:bodyPr/>
        <a:lstStyle/>
        <a:p>
          <a:endParaRPr lang="en-US"/>
        </a:p>
      </dgm:t>
    </dgm:pt>
    <dgm:pt modelId="{D9A48D50-C849-44DA-973F-96C4960220CA}">
      <dgm:prSet phldrT="[Text]"/>
      <dgm:spPr/>
      <dgm:t>
        <a:bodyPr/>
        <a:lstStyle/>
        <a:p>
          <a:r>
            <a:rPr lang="en-US" dirty="0">
              <a:solidFill>
                <a:schemeClr val="tx1"/>
              </a:solidFill>
            </a:rPr>
            <a:t>Intro </a:t>
          </a:r>
        </a:p>
      </dgm:t>
    </dgm:pt>
    <dgm:pt modelId="{69BE2C52-1103-4515-BD4E-256067802BBD}" type="parTrans" cxnId="{FD3200C1-4965-49BB-BA3C-996A646D1ED3}">
      <dgm:prSet/>
      <dgm:spPr/>
      <dgm:t>
        <a:bodyPr/>
        <a:lstStyle/>
        <a:p>
          <a:endParaRPr lang="en-US"/>
        </a:p>
      </dgm:t>
    </dgm:pt>
    <dgm:pt modelId="{45FFB4C3-0A71-4834-8985-2F543C5AB6CC}" type="sibTrans" cxnId="{FD3200C1-4965-49BB-BA3C-996A646D1ED3}">
      <dgm:prSet/>
      <dgm:spPr/>
      <dgm:t>
        <a:bodyPr/>
        <a:lstStyle/>
        <a:p>
          <a:endParaRPr lang="en-US"/>
        </a:p>
      </dgm:t>
    </dgm:pt>
    <dgm:pt modelId="{A34ECC7E-0F4C-4DDF-89CD-B201FC70096C}">
      <dgm:prSet phldrT="[Text]"/>
      <dgm:spPr/>
      <dgm:t>
        <a:bodyPr/>
        <a:lstStyle/>
        <a:p>
          <a:r>
            <a:rPr lang="en-US" b="1" dirty="0">
              <a:solidFill>
                <a:schemeClr val="tx1"/>
              </a:solidFill>
            </a:rPr>
            <a:t>Care Team Coding and Billing It’s a Team Sport </a:t>
          </a:r>
        </a:p>
      </dgm:t>
    </dgm:pt>
    <dgm:pt modelId="{DF7779A8-0C43-4ACC-A1AF-93F35BB40976}" type="parTrans" cxnId="{10FA0415-3948-4995-9AF5-EEC9F1711BE4}">
      <dgm:prSet/>
      <dgm:spPr/>
      <dgm:t>
        <a:bodyPr/>
        <a:lstStyle/>
        <a:p>
          <a:endParaRPr lang="en-US"/>
        </a:p>
      </dgm:t>
    </dgm:pt>
    <dgm:pt modelId="{D4DEC08B-BDB8-4596-93C9-B0BA6712F8CC}" type="sibTrans" cxnId="{10FA0415-3948-4995-9AF5-EEC9F1711BE4}">
      <dgm:prSet/>
      <dgm:spPr/>
      <dgm:t>
        <a:bodyPr/>
        <a:lstStyle/>
        <a:p>
          <a:endParaRPr lang="en-US"/>
        </a:p>
      </dgm:t>
    </dgm:pt>
    <dgm:pt modelId="{BF368429-7D04-4EAE-ABBA-19E1698C05EA}">
      <dgm:prSet phldrT="[Text]"/>
      <dgm:spPr/>
      <dgm:t>
        <a:bodyPr/>
        <a:lstStyle/>
        <a:p>
          <a:r>
            <a:rPr lang="en-US" dirty="0">
              <a:solidFill>
                <a:schemeClr val="tx1"/>
              </a:solidFill>
            </a:rPr>
            <a:t>Billing Applications </a:t>
          </a:r>
        </a:p>
      </dgm:t>
    </dgm:pt>
    <dgm:pt modelId="{C47E1C17-D765-41B7-87C8-6865BF5D9FC6}" type="parTrans" cxnId="{5E64D9CB-48BA-4E22-9268-0DC5EAEDB603}">
      <dgm:prSet/>
      <dgm:spPr/>
      <dgm:t>
        <a:bodyPr/>
        <a:lstStyle/>
        <a:p>
          <a:endParaRPr lang="en-US"/>
        </a:p>
      </dgm:t>
    </dgm:pt>
    <dgm:pt modelId="{9EB55EEA-37D8-4376-8A4F-FF33E2CA3343}" type="sibTrans" cxnId="{5E64D9CB-48BA-4E22-9268-0DC5EAEDB603}">
      <dgm:prSet/>
      <dgm:spPr/>
      <dgm:t>
        <a:bodyPr/>
        <a:lstStyle/>
        <a:p>
          <a:endParaRPr lang="en-US"/>
        </a:p>
      </dgm:t>
    </dgm:pt>
    <dgm:pt modelId="{17D26EAD-2F40-42BB-B952-96F8C80C6F32}">
      <dgm:prSet phldrT="[Text]"/>
      <dgm:spPr/>
      <dgm:t>
        <a:bodyPr/>
        <a:lstStyle/>
        <a:p>
          <a:r>
            <a:rPr lang="en-US" b="0" dirty="0">
              <a:solidFill>
                <a:schemeClr val="tx1"/>
              </a:solidFill>
            </a:rPr>
            <a:t>Billing Optimization Opportunities </a:t>
          </a:r>
        </a:p>
      </dgm:t>
    </dgm:pt>
    <dgm:pt modelId="{AF8A6D77-CE26-4093-B587-57CE1F2F02E5}" type="parTrans" cxnId="{D4358EAF-3C7E-4F3F-92BC-BFFBEA561051}">
      <dgm:prSet/>
      <dgm:spPr/>
      <dgm:t>
        <a:bodyPr/>
        <a:lstStyle/>
        <a:p>
          <a:endParaRPr lang="en-US"/>
        </a:p>
      </dgm:t>
    </dgm:pt>
    <dgm:pt modelId="{C69127B9-E918-42D4-A955-318136A83BAA}" type="sibTrans" cxnId="{D4358EAF-3C7E-4F3F-92BC-BFFBEA561051}">
      <dgm:prSet/>
      <dgm:spPr/>
      <dgm:t>
        <a:bodyPr/>
        <a:lstStyle/>
        <a:p>
          <a:endParaRPr lang="en-US"/>
        </a:p>
      </dgm:t>
    </dgm:pt>
    <dgm:pt modelId="{BA9EEB1B-AD7A-4BCF-A1B5-CDAE02C636B0}">
      <dgm:prSet phldrT="[Text]"/>
      <dgm:spPr/>
      <dgm:t>
        <a:bodyPr/>
        <a:lstStyle/>
        <a:p>
          <a:r>
            <a:rPr lang="en-US" dirty="0">
              <a:solidFill>
                <a:schemeClr val="tx1"/>
              </a:solidFill>
            </a:rPr>
            <a:t>Billing Resources &amp; Wrap Up</a:t>
          </a:r>
        </a:p>
      </dgm:t>
    </dgm:pt>
    <dgm:pt modelId="{E07C99A8-2CE0-4B88-B912-7CAA2D03BBCF}" type="parTrans" cxnId="{7FB3FC32-F3EF-4BDD-B5AD-9593988D3BFA}">
      <dgm:prSet/>
      <dgm:spPr/>
      <dgm:t>
        <a:bodyPr/>
        <a:lstStyle/>
        <a:p>
          <a:endParaRPr lang="en-US"/>
        </a:p>
      </dgm:t>
    </dgm:pt>
    <dgm:pt modelId="{F2DA4BB1-1A9D-4498-86C5-84FE89AD5830}" type="sibTrans" cxnId="{7FB3FC32-F3EF-4BDD-B5AD-9593988D3BFA}">
      <dgm:prSet/>
      <dgm:spPr/>
      <dgm:t>
        <a:bodyPr/>
        <a:lstStyle/>
        <a:p>
          <a:endParaRPr lang="en-US"/>
        </a:p>
      </dgm:t>
    </dgm:pt>
    <dgm:pt modelId="{D852C5F2-7A23-4D52-85A4-F35F6B91077B}" type="pres">
      <dgm:prSet presAssocID="{C3EC927F-3236-4791-B469-A383749A7891}" presName="Name0" presStyleCnt="0">
        <dgm:presLayoutVars>
          <dgm:dir/>
          <dgm:animLvl val="lvl"/>
          <dgm:resizeHandles val="exact"/>
        </dgm:presLayoutVars>
      </dgm:prSet>
      <dgm:spPr/>
    </dgm:pt>
    <dgm:pt modelId="{8C5F915A-B232-4CD7-B91B-D57677E195BC}" type="pres">
      <dgm:prSet presAssocID="{D9A48D50-C849-44DA-973F-96C4960220CA}" presName="parTxOnly" presStyleLbl="node1" presStyleIdx="0" presStyleCnt="5">
        <dgm:presLayoutVars>
          <dgm:chMax val="0"/>
          <dgm:chPref val="0"/>
          <dgm:bulletEnabled val="1"/>
        </dgm:presLayoutVars>
      </dgm:prSet>
      <dgm:spPr/>
    </dgm:pt>
    <dgm:pt modelId="{6F55A25E-AB84-4F2D-BBF5-69D20D89B202}" type="pres">
      <dgm:prSet presAssocID="{45FFB4C3-0A71-4834-8985-2F543C5AB6CC}" presName="parTxOnlySpace" presStyleCnt="0"/>
      <dgm:spPr/>
    </dgm:pt>
    <dgm:pt modelId="{AEA3E379-D7DD-45F2-BA40-0994BB918350}" type="pres">
      <dgm:prSet presAssocID="{A34ECC7E-0F4C-4DDF-89CD-B201FC70096C}" presName="parTxOnly" presStyleLbl="node1" presStyleIdx="1" presStyleCnt="5">
        <dgm:presLayoutVars>
          <dgm:chMax val="0"/>
          <dgm:chPref val="0"/>
          <dgm:bulletEnabled val="1"/>
        </dgm:presLayoutVars>
      </dgm:prSet>
      <dgm:spPr/>
    </dgm:pt>
    <dgm:pt modelId="{1A47DBD1-B722-49A9-836D-E3A55C40436F}" type="pres">
      <dgm:prSet presAssocID="{D4DEC08B-BDB8-4596-93C9-B0BA6712F8CC}" presName="parTxOnlySpace" presStyleCnt="0"/>
      <dgm:spPr/>
    </dgm:pt>
    <dgm:pt modelId="{E15425E3-D2E7-45CB-9D9E-5D78AC5469CF}" type="pres">
      <dgm:prSet presAssocID="{17D26EAD-2F40-42BB-B952-96F8C80C6F32}" presName="parTxOnly" presStyleLbl="node1" presStyleIdx="2" presStyleCnt="5">
        <dgm:presLayoutVars>
          <dgm:chMax val="0"/>
          <dgm:chPref val="0"/>
          <dgm:bulletEnabled val="1"/>
        </dgm:presLayoutVars>
      </dgm:prSet>
      <dgm:spPr/>
    </dgm:pt>
    <dgm:pt modelId="{EE79D9E2-F57C-472C-BAD8-0DB0356CEA99}" type="pres">
      <dgm:prSet presAssocID="{C69127B9-E918-42D4-A955-318136A83BAA}" presName="parTxOnlySpace" presStyleCnt="0"/>
      <dgm:spPr/>
    </dgm:pt>
    <dgm:pt modelId="{6D50FB28-9777-48F9-900F-B742EEAAF5F8}" type="pres">
      <dgm:prSet presAssocID="{BF368429-7D04-4EAE-ABBA-19E1698C05EA}" presName="parTxOnly" presStyleLbl="node1" presStyleIdx="3" presStyleCnt="5">
        <dgm:presLayoutVars>
          <dgm:chMax val="0"/>
          <dgm:chPref val="0"/>
          <dgm:bulletEnabled val="1"/>
        </dgm:presLayoutVars>
      </dgm:prSet>
      <dgm:spPr/>
    </dgm:pt>
    <dgm:pt modelId="{4FF20E5C-109F-4D75-B654-6B122E53521F}" type="pres">
      <dgm:prSet presAssocID="{9EB55EEA-37D8-4376-8A4F-FF33E2CA3343}" presName="parTxOnlySpace" presStyleCnt="0"/>
      <dgm:spPr/>
    </dgm:pt>
    <dgm:pt modelId="{24426D5B-1CA1-45EF-AC95-D9D471F10315}" type="pres">
      <dgm:prSet presAssocID="{BA9EEB1B-AD7A-4BCF-A1B5-CDAE02C636B0}" presName="parTxOnly" presStyleLbl="node1" presStyleIdx="4" presStyleCnt="5">
        <dgm:presLayoutVars>
          <dgm:chMax val="0"/>
          <dgm:chPref val="0"/>
          <dgm:bulletEnabled val="1"/>
        </dgm:presLayoutVars>
      </dgm:prSet>
      <dgm:spPr/>
    </dgm:pt>
  </dgm:ptLst>
  <dgm:cxnLst>
    <dgm:cxn modelId="{10FA0415-3948-4995-9AF5-EEC9F1711BE4}" srcId="{C3EC927F-3236-4791-B469-A383749A7891}" destId="{A34ECC7E-0F4C-4DDF-89CD-B201FC70096C}" srcOrd="1" destOrd="0" parTransId="{DF7779A8-0C43-4ACC-A1AF-93F35BB40976}" sibTransId="{D4DEC08B-BDB8-4596-93C9-B0BA6712F8CC}"/>
    <dgm:cxn modelId="{B9BC5C25-830C-4729-984D-3255626F0752}" type="presOf" srcId="{BF368429-7D04-4EAE-ABBA-19E1698C05EA}" destId="{6D50FB28-9777-48F9-900F-B742EEAAF5F8}" srcOrd="0" destOrd="0" presId="urn:microsoft.com/office/officeart/2005/8/layout/chevron1"/>
    <dgm:cxn modelId="{7FB3FC32-F3EF-4BDD-B5AD-9593988D3BFA}" srcId="{C3EC927F-3236-4791-B469-A383749A7891}" destId="{BA9EEB1B-AD7A-4BCF-A1B5-CDAE02C636B0}" srcOrd="4" destOrd="0" parTransId="{E07C99A8-2CE0-4B88-B912-7CAA2D03BBCF}" sibTransId="{F2DA4BB1-1A9D-4498-86C5-84FE89AD5830}"/>
    <dgm:cxn modelId="{71446549-CE35-47AE-908A-905394C0B150}" type="presOf" srcId="{C3EC927F-3236-4791-B469-A383749A7891}" destId="{D852C5F2-7A23-4D52-85A4-F35F6B91077B}" srcOrd="0" destOrd="0" presId="urn:microsoft.com/office/officeart/2005/8/layout/chevron1"/>
    <dgm:cxn modelId="{6C303CA0-AF4E-4E58-A003-417274E1B91D}" type="presOf" srcId="{A34ECC7E-0F4C-4DDF-89CD-B201FC70096C}" destId="{AEA3E379-D7DD-45F2-BA40-0994BB918350}" srcOrd="0" destOrd="0" presId="urn:microsoft.com/office/officeart/2005/8/layout/chevron1"/>
    <dgm:cxn modelId="{D4358EAF-3C7E-4F3F-92BC-BFFBEA561051}" srcId="{C3EC927F-3236-4791-B469-A383749A7891}" destId="{17D26EAD-2F40-42BB-B952-96F8C80C6F32}" srcOrd="2" destOrd="0" parTransId="{AF8A6D77-CE26-4093-B587-57CE1F2F02E5}" sibTransId="{C69127B9-E918-42D4-A955-318136A83BAA}"/>
    <dgm:cxn modelId="{51D436B4-65D7-4AF6-A4CC-330C9A087752}" type="presOf" srcId="{D9A48D50-C849-44DA-973F-96C4960220CA}" destId="{8C5F915A-B232-4CD7-B91B-D57677E195BC}" srcOrd="0" destOrd="0" presId="urn:microsoft.com/office/officeart/2005/8/layout/chevron1"/>
    <dgm:cxn modelId="{FD3200C1-4965-49BB-BA3C-996A646D1ED3}" srcId="{C3EC927F-3236-4791-B469-A383749A7891}" destId="{D9A48D50-C849-44DA-973F-96C4960220CA}" srcOrd="0" destOrd="0" parTransId="{69BE2C52-1103-4515-BD4E-256067802BBD}" sibTransId="{45FFB4C3-0A71-4834-8985-2F543C5AB6CC}"/>
    <dgm:cxn modelId="{5E64D9CB-48BA-4E22-9268-0DC5EAEDB603}" srcId="{C3EC927F-3236-4791-B469-A383749A7891}" destId="{BF368429-7D04-4EAE-ABBA-19E1698C05EA}" srcOrd="3" destOrd="0" parTransId="{C47E1C17-D765-41B7-87C8-6865BF5D9FC6}" sibTransId="{9EB55EEA-37D8-4376-8A4F-FF33E2CA3343}"/>
    <dgm:cxn modelId="{02D67AD5-63AA-4422-B9ED-72DD80EC64E1}" type="presOf" srcId="{17D26EAD-2F40-42BB-B952-96F8C80C6F32}" destId="{E15425E3-D2E7-45CB-9D9E-5D78AC5469CF}" srcOrd="0" destOrd="0" presId="urn:microsoft.com/office/officeart/2005/8/layout/chevron1"/>
    <dgm:cxn modelId="{5B5B66E9-DE0F-41C8-AD9F-3DE34770903C}" type="presOf" srcId="{BA9EEB1B-AD7A-4BCF-A1B5-CDAE02C636B0}" destId="{24426D5B-1CA1-45EF-AC95-D9D471F10315}" srcOrd="0" destOrd="0" presId="urn:microsoft.com/office/officeart/2005/8/layout/chevron1"/>
    <dgm:cxn modelId="{672B6245-EBBF-403C-8BD2-4C345BFE8F26}" type="presParOf" srcId="{D852C5F2-7A23-4D52-85A4-F35F6B91077B}" destId="{8C5F915A-B232-4CD7-B91B-D57677E195BC}" srcOrd="0" destOrd="0" presId="urn:microsoft.com/office/officeart/2005/8/layout/chevron1"/>
    <dgm:cxn modelId="{069F6F17-B747-4CBE-8F95-BFB7F5469755}" type="presParOf" srcId="{D852C5F2-7A23-4D52-85A4-F35F6B91077B}" destId="{6F55A25E-AB84-4F2D-BBF5-69D20D89B202}" srcOrd="1" destOrd="0" presId="urn:microsoft.com/office/officeart/2005/8/layout/chevron1"/>
    <dgm:cxn modelId="{EDE96E96-CF3D-4D7E-84D0-BFF3C6CB26EE}" type="presParOf" srcId="{D852C5F2-7A23-4D52-85A4-F35F6B91077B}" destId="{AEA3E379-D7DD-45F2-BA40-0994BB918350}" srcOrd="2" destOrd="0" presId="urn:microsoft.com/office/officeart/2005/8/layout/chevron1"/>
    <dgm:cxn modelId="{1877AAE2-C447-45BB-9611-4FC6DD10E6B7}" type="presParOf" srcId="{D852C5F2-7A23-4D52-85A4-F35F6B91077B}" destId="{1A47DBD1-B722-49A9-836D-E3A55C40436F}" srcOrd="3" destOrd="0" presId="urn:microsoft.com/office/officeart/2005/8/layout/chevron1"/>
    <dgm:cxn modelId="{0C8152D3-F369-4A3F-BE4C-CE09DA8D7A15}" type="presParOf" srcId="{D852C5F2-7A23-4D52-85A4-F35F6B91077B}" destId="{E15425E3-D2E7-45CB-9D9E-5D78AC5469CF}" srcOrd="4" destOrd="0" presId="urn:microsoft.com/office/officeart/2005/8/layout/chevron1"/>
    <dgm:cxn modelId="{40DF84F8-2D9F-454F-B0DE-2D95B2A43CC6}" type="presParOf" srcId="{D852C5F2-7A23-4D52-85A4-F35F6B91077B}" destId="{EE79D9E2-F57C-472C-BAD8-0DB0356CEA99}" srcOrd="5" destOrd="0" presId="urn:microsoft.com/office/officeart/2005/8/layout/chevron1"/>
    <dgm:cxn modelId="{4DAAA14D-8337-4ED8-90B8-FC8EB5B52FE1}" type="presParOf" srcId="{D852C5F2-7A23-4D52-85A4-F35F6B91077B}" destId="{6D50FB28-9777-48F9-900F-B742EEAAF5F8}" srcOrd="6" destOrd="0" presId="urn:microsoft.com/office/officeart/2005/8/layout/chevron1"/>
    <dgm:cxn modelId="{75883055-0A3B-4BAC-B95B-ADEF388A80BD}" type="presParOf" srcId="{D852C5F2-7A23-4D52-85A4-F35F6B91077B}" destId="{4FF20E5C-109F-4D75-B654-6B122E53521F}" srcOrd="7" destOrd="0" presId="urn:microsoft.com/office/officeart/2005/8/layout/chevron1"/>
    <dgm:cxn modelId="{5BD515A0-EE1B-4B0E-9455-C49F286D0FF3}" type="presParOf" srcId="{D852C5F2-7A23-4D52-85A4-F35F6B91077B}" destId="{24426D5B-1CA1-45EF-AC95-D9D471F1031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53C801-C248-49DD-B100-6DB85319032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D985DE8-081B-4F57-9371-368E5A85F52C}">
      <dgm:prSet/>
      <dgm:spPr/>
      <dgm:t>
        <a:bodyPr/>
        <a:lstStyle/>
        <a:p>
          <a:r>
            <a:rPr lang="en-US"/>
            <a:t>ICD-10: International Classification of Disease version 10</a:t>
          </a:r>
        </a:p>
      </dgm:t>
    </dgm:pt>
    <dgm:pt modelId="{801C3DCB-EDA2-40F7-9FD1-F9D64759E90A}" type="parTrans" cxnId="{7E5DAA90-B4C5-4E3E-B6EA-B50C1C73EBF5}">
      <dgm:prSet/>
      <dgm:spPr/>
      <dgm:t>
        <a:bodyPr/>
        <a:lstStyle/>
        <a:p>
          <a:endParaRPr lang="en-US"/>
        </a:p>
      </dgm:t>
    </dgm:pt>
    <dgm:pt modelId="{2C4B6337-52AE-497E-8266-E889ADF12AB5}" type="sibTrans" cxnId="{7E5DAA90-B4C5-4E3E-B6EA-B50C1C73EBF5}">
      <dgm:prSet/>
      <dgm:spPr/>
      <dgm:t>
        <a:bodyPr/>
        <a:lstStyle/>
        <a:p>
          <a:endParaRPr lang="en-US"/>
        </a:p>
      </dgm:t>
    </dgm:pt>
    <dgm:pt modelId="{63B8926A-8972-453E-9A4C-E46AD9213403}">
      <dgm:prSet/>
      <dgm:spPr/>
      <dgm:t>
        <a:bodyPr/>
        <a:lstStyle/>
        <a:p>
          <a:r>
            <a:rPr lang="en-US"/>
            <a:t>CPT: Current Procedure Terminology, document the mental health, medical, and surgical procedures </a:t>
          </a:r>
        </a:p>
      </dgm:t>
    </dgm:pt>
    <dgm:pt modelId="{045B9872-1C04-4A3B-AAC8-B3D7636FA78D}" type="parTrans" cxnId="{ECD278BE-6270-4634-A718-6DABD814EB4E}">
      <dgm:prSet/>
      <dgm:spPr/>
      <dgm:t>
        <a:bodyPr/>
        <a:lstStyle/>
        <a:p>
          <a:endParaRPr lang="en-US"/>
        </a:p>
      </dgm:t>
    </dgm:pt>
    <dgm:pt modelId="{7086BB7B-7830-4155-9B99-CC687CFF067F}" type="sibTrans" cxnId="{ECD278BE-6270-4634-A718-6DABD814EB4E}">
      <dgm:prSet/>
      <dgm:spPr/>
      <dgm:t>
        <a:bodyPr/>
        <a:lstStyle/>
        <a:p>
          <a:endParaRPr lang="en-US"/>
        </a:p>
      </dgm:t>
    </dgm:pt>
    <dgm:pt modelId="{6C97D76F-6ED4-4C27-A9C3-D099F2A1A278}">
      <dgm:prSet/>
      <dgm:spPr/>
      <dgm:t>
        <a:bodyPr/>
        <a:lstStyle/>
        <a:p>
          <a:r>
            <a:rPr lang="en-US"/>
            <a:t>HCPCS: Healthcare Common Procedure Coding System Level II  (Supplies and products not directly related to providers such as ambulance services, drugs, etc..) </a:t>
          </a:r>
        </a:p>
      </dgm:t>
    </dgm:pt>
    <dgm:pt modelId="{14938FC0-8A2A-4413-998B-61DD33E0A400}" type="parTrans" cxnId="{0DF60FCF-D989-4C73-B317-592EBDFD3AE1}">
      <dgm:prSet/>
      <dgm:spPr/>
      <dgm:t>
        <a:bodyPr/>
        <a:lstStyle/>
        <a:p>
          <a:endParaRPr lang="en-US"/>
        </a:p>
      </dgm:t>
    </dgm:pt>
    <dgm:pt modelId="{B3ACE2E4-A0B0-43AA-8BC9-52B490E949EB}" type="sibTrans" cxnId="{0DF60FCF-D989-4C73-B317-592EBDFD3AE1}">
      <dgm:prSet/>
      <dgm:spPr/>
      <dgm:t>
        <a:bodyPr/>
        <a:lstStyle/>
        <a:p>
          <a:endParaRPr lang="en-US"/>
        </a:p>
      </dgm:t>
    </dgm:pt>
    <dgm:pt modelId="{47B38550-EB40-4550-815B-351391DC7FA5}" type="pres">
      <dgm:prSet presAssocID="{7353C801-C248-49DD-B100-6DB853190323}" presName="vert0" presStyleCnt="0">
        <dgm:presLayoutVars>
          <dgm:dir/>
          <dgm:animOne val="branch"/>
          <dgm:animLvl val="lvl"/>
        </dgm:presLayoutVars>
      </dgm:prSet>
      <dgm:spPr/>
    </dgm:pt>
    <dgm:pt modelId="{851471B0-D868-4FB9-A823-0EDC28A0FE29}" type="pres">
      <dgm:prSet presAssocID="{5D985DE8-081B-4F57-9371-368E5A85F52C}" presName="thickLine" presStyleLbl="alignNode1" presStyleIdx="0" presStyleCnt="3"/>
      <dgm:spPr/>
    </dgm:pt>
    <dgm:pt modelId="{E9C5EB10-E691-42EB-B0DF-548DB2C95867}" type="pres">
      <dgm:prSet presAssocID="{5D985DE8-081B-4F57-9371-368E5A85F52C}" presName="horz1" presStyleCnt="0"/>
      <dgm:spPr/>
    </dgm:pt>
    <dgm:pt modelId="{3FE1FC2D-4BFC-4D5F-A334-3BEC67271C6E}" type="pres">
      <dgm:prSet presAssocID="{5D985DE8-081B-4F57-9371-368E5A85F52C}" presName="tx1" presStyleLbl="revTx" presStyleIdx="0" presStyleCnt="3"/>
      <dgm:spPr/>
    </dgm:pt>
    <dgm:pt modelId="{5AF2BF8A-FA58-434F-BB5E-72E052717DBE}" type="pres">
      <dgm:prSet presAssocID="{5D985DE8-081B-4F57-9371-368E5A85F52C}" presName="vert1" presStyleCnt="0"/>
      <dgm:spPr/>
    </dgm:pt>
    <dgm:pt modelId="{D91A4362-7624-4FEB-859A-B46BC4970EF1}" type="pres">
      <dgm:prSet presAssocID="{63B8926A-8972-453E-9A4C-E46AD9213403}" presName="thickLine" presStyleLbl="alignNode1" presStyleIdx="1" presStyleCnt="3"/>
      <dgm:spPr/>
    </dgm:pt>
    <dgm:pt modelId="{6C3F0731-C615-473A-9625-A3669A85CA31}" type="pres">
      <dgm:prSet presAssocID="{63B8926A-8972-453E-9A4C-E46AD9213403}" presName="horz1" presStyleCnt="0"/>
      <dgm:spPr/>
    </dgm:pt>
    <dgm:pt modelId="{F07DABF4-BD56-4327-81B0-9BD8AAC3B158}" type="pres">
      <dgm:prSet presAssocID="{63B8926A-8972-453E-9A4C-E46AD9213403}" presName="tx1" presStyleLbl="revTx" presStyleIdx="1" presStyleCnt="3"/>
      <dgm:spPr/>
    </dgm:pt>
    <dgm:pt modelId="{E0CB3C81-DDD5-41CB-8E81-1F9016C5DC35}" type="pres">
      <dgm:prSet presAssocID="{63B8926A-8972-453E-9A4C-E46AD9213403}" presName="vert1" presStyleCnt="0"/>
      <dgm:spPr/>
    </dgm:pt>
    <dgm:pt modelId="{9498E2E9-F9AD-4C0F-929F-4F525E4343FA}" type="pres">
      <dgm:prSet presAssocID="{6C97D76F-6ED4-4C27-A9C3-D099F2A1A278}" presName="thickLine" presStyleLbl="alignNode1" presStyleIdx="2" presStyleCnt="3"/>
      <dgm:spPr/>
    </dgm:pt>
    <dgm:pt modelId="{66846D12-844B-4A17-9C36-E1DC5ED2D83A}" type="pres">
      <dgm:prSet presAssocID="{6C97D76F-6ED4-4C27-A9C3-D099F2A1A278}" presName="horz1" presStyleCnt="0"/>
      <dgm:spPr/>
    </dgm:pt>
    <dgm:pt modelId="{9D6E2C9A-07B8-4335-95BB-E3380FF06BDC}" type="pres">
      <dgm:prSet presAssocID="{6C97D76F-6ED4-4C27-A9C3-D099F2A1A278}" presName="tx1" presStyleLbl="revTx" presStyleIdx="2" presStyleCnt="3"/>
      <dgm:spPr/>
    </dgm:pt>
    <dgm:pt modelId="{71380998-DA25-48AC-9782-8902ED665483}" type="pres">
      <dgm:prSet presAssocID="{6C97D76F-6ED4-4C27-A9C3-D099F2A1A278}" presName="vert1" presStyleCnt="0"/>
      <dgm:spPr/>
    </dgm:pt>
  </dgm:ptLst>
  <dgm:cxnLst>
    <dgm:cxn modelId="{E3140E07-829B-46AA-BFF9-E677D20E289D}" type="presOf" srcId="{6C97D76F-6ED4-4C27-A9C3-D099F2A1A278}" destId="{9D6E2C9A-07B8-4335-95BB-E3380FF06BDC}" srcOrd="0" destOrd="0" presId="urn:microsoft.com/office/officeart/2008/layout/LinedList"/>
    <dgm:cxn modelId="{7E5DAA90-B4C5-4E3E-B6EA-B50C1C73EBF5}" srcId="{7353C801-C248-49DD-B100-6DB853190323}" destId="{5D985DE8-081B-4F57-9371-368E5A85F52C}" srcOrd="0" destOrd="0" parTransId="{801C3DCB-EDA2-40F7-9FD1-F9D64759E90A}" sibTransId="{2C4B6337-52AE-497E-8266-E889ADF12AB5}"/>
    <dgm:cxn modelId="{D3BC42A2-8042-48BC-8FB1-A5EB16C92DC6}" type="presOf" srcId="{5D985DE8-081B-4F57-9371-368E5A85F52C}" destId="{3FE1FC2D-4BFC-4D5F-A334-3BEC67271C6E}" srcOrd="0" destOrd="0" presId="urn:microsoft.com/office/officeart/2008/layout/LinedList"/>
    <dgm:cxn modelId="{ECD278BE-6270-4634-A718-6DABD814EB4E}" srcId="{7353C801-C248-49DD-B100-6DB853190323}" destId="{63B8926A-8972-453E-9A4C-E46AD9213403}" srcOrd="1" destOrd="0" parTransId="{045B9872-1C04-4A3B-AAC8-B3D7636FA78D}" sibTransId="{7086BB7B-7830-4155-9B99-CC687CFF067F}"/>
    <dgm:cxn modelId="{DBF5AFC6-F905-414F-A5F8-A1F7AEF2516E}" type="presOf" srcId="{63B8926A-8972-453E-9A4C-E46AD9213403}" destId="{F07DABF4-BD56-4327-81B0-9BD8AAC3B158}" srcOrd="0" destOrd="0" presId="urn:microsoft.com/office/officeart/2008/layout/LinedList"/>
    <dgm:cxn modelId="{47102AC9-AFA7-493E-A8E1-4355A11B2EFF}" type="presOf" srcId="{7353C801-C248-49DD-B100-6DB853190323}" destId="{47B38550-EB40-4550-815B-351391DC7FA5}" srcOrd="0" destOrd="0" presId="urn:microsoft.com/office/officeart/2008/layout/LinedList"/>
    <dgm:cxn modelId="{0DF60FCF-D989-4C73-B317-592EBDFD3AE1}" srcId="{7353C801-C248-49DD-B100-6DB853190323}" destId="{6C97D76F-6ED4-4C27-A9C3-D099F2A1A278}" srcOrd="2" destOrd="0" parTransId="{14938FC0-8A2A-4413-998B-61DD33E0A400}" sibTransId="{B3ACE2E4-A0B0-43AA-8BC9-52B490E949EB}"/>
    <dgm:cxn modelId="{691A9091-8426-4DF8-B7FB-CA346F30DE03}" type="presParOf" srcId="{47B38550-EB40-4550-815B-351391DC7FA5}" destId="{851471B0-D868-4FB9-A823-0EDC28A0FE29}" srcOrd="0" destOrd="0" presId="urn:microsoft.com/office/officeart/2008/layout/LinedList"/>
    <dgm:cxn modelId="{0FD5BF00-5AB6-47CB-A54E-568D13554BEB}" type="presParOf" srcId="{47B38550-EB40-4550-815B-351391DC7FA5}" destId="{E9C5EB10-E691-42EB-B0DF-548DB2C95867}" srcOrd="1" destOrd="0" presId="urn:microsoft.com/office/officeart/2008/layout/LinedList"/>
    <dgm:cxn modelId="{CF60F875-0665-4527-BF8E-AD0236CA17FA}" type="presParOf" srcId="{E9C5EB10-E691-42EB-B0DF-548DB2C95867}" destId="{3FE1FC2D-4BFC-4D5F-A334-3BEC67271C6E}" srcOrd="0" destOrd="0" presId="urn:microsoft.com/office/officeart/2008/layout/LinedList"/>
    <dgm:cxn modelId="{ECF23445-9D99-4B91-9C58-034AA21F6CCF}" type="presParOf" srcId="{E9C5EB10-E691-42EB-B0DF-548DB2C95867}" destId="{5AF2BF8A-FA58-434F-BB5E-72E052717DBE}" srcOrd="1" destOrd="0" presId="urn:microsoft.com/office/officeart/2008/layout/LinedList"/>
    <dgm:cxn modelId="{10B69551-9F3E-49C4-865B-1E3DF36D6E9D}" type="presParOf" srcId="{47B38550-EB40-4550-815B-351391DC7FA5}" destId="{D91A4362-7624-4FEB-859A-B46BC4970EF1}" srcOrd="2" destOrd="0" presId="urn:microsoft.com/office/officeart/2008/layout/LinedList"/>
    <dgm:cxn modelId="{3DDBCBC3-11FF-4942-B7B8-6B6DE67ECBEA}" type="presParOf" srcId="{47B38550-EB40-4550-815B-351391DC7FA5}" destId="{6C3F0731-C615-473A-9625-A3669A85CA31}" srcOrd="3" destOrd="0" presId="urn:microsoft.com/office/officeart/2008/layout/LinedList"/>
    <dgm:cxn modelId="{7B58E2CE-DF53-4B80-89A8-DD8F32A6EB37}" type="presParOf" srcId="{6C3F0731-C615-473A-9625-A3669A85CA31}" destId="{F07DABF4-BD56-4327-81B0-9BD8AAC3B158}" srcOrd="0" destOrd="0" presId="urn:microsoft.com/office/officeart/2008/layout/LinedList"/>
    <dgm:cxn modelId="{8F4239FB-F3F8-4D5F-85E8-C6710F2F80C2}" type="presParOf" srcId="{6C3F0731-C615-473A-9625-A3669A85CA31}" destId="{E0CB3C81-DDD5-41CB-8E81-1F9016C5DC35}" srcOrd="1" destOrd="0" presId="urn:microsoft.com/office/officeart/2008/layout/LinedList"/>
    <dgm:cxn modelId="{4B7D5886-CFEE-4205-B7E6-BF74FD9E4EE8}" type="presParOf" srcId="{47B38550-EB40-4550-815B-351391DC7FA5}" destId="{9498E2E9-F9AD-4C0F-929F-4F525E4343FA}" srcOrd="4" destOrd="0" presId="urn:microsoft.com/office/officeart/2008/layout/LinedList"/>
    <dgm:cxn modelId="{DA5F742A-3069-48FE-8D32-73F094672EA9}" type="presParOf" srcId="{47B38550-EB40-4550-815B-351391DC7FA5}" destId="{66846D12-844B-4A17-9C36-E1DC5ED2D83A}" srcOrd="5" destOrd="0" presId="urn:microsoft.com/office/officeart/2008/layout/LinedList"/>
    <dgm:cxn modelId="{D3168A48-ABE3-4375-8E95-1BA91C65B3F3}" type="presParOf" srcId="{66846D12-844B-4A17-9C36-E1DC5ED2D83A}" destId="{9D6E2C9A-07B8-4335-95BB-E3380FF06BDC}" srcOrd="0" destOrd="0" presId="urn:microsoft.com/office/officeart/2008/layout/LinedList"/>
    <dgm:cxn modelId="{6AEC6519-9E90-4B55-B598-FC9E6D64C73D}" type="presParOf" srcId="{66846D12-844B-4A17-9C36-E1DC5ED2D83A}" destId="{71380998-DA25-48AC-9782-8902ED66548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4A86F4-DC6E-436B-8778-3B4875B75E1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DACA55B-224D-4305-B336-407678DFFF58}">
      <dgm:prSet/>
      <dgm:spPr/>
      <dgm:t>
        <a:bodyPr/>
        <a:lstStyle/>
        <a:p>
          <a:r>
            <a:rPr lang="en-US"/>
            <a:t>Physician </a:t>
          </a:r>
        </a:p>
      </dgm:t>
    </dgm:pt>
    <dgm:pt modelId="{DDFFBA73-D046-4CAB-8F9F-B7C737DCFDB8}" type="parTrans" cxnId="{1BA43EF3-8FAE-44E5-9A12-B7214FD748BA}">
      <dgm:prSet/>
      <dgm:spPr/>
      <dgm:t>
        <a:bodyPr/>
        <a:lstStyle/>
        <a:p>
          <a:endParaRPr lang="en-US"/>
        </a:p>
      </dgm:t>
    </dgm:pt>
    <dgm:pt modelId="{47DEB7BA-DE80-44B0-B97D-440E25287878}" type="sibTrans" cxnId="{1BA43EF3-8FAE-44E5-9A12-B7214FD748BA}">
      <dgm:prSet/>
      <dgm:spPr/>
      <dgm:t>
        <a:bodyPr/>
        <a:lstStyle/>
        <a:p>
          <a:endParaRPr lang="en-US"/>
        </a:p>
      </dgm:t>
    </dgm:pt>
    <dgm:pt modelId="{0056DE3B-EE33-4DC9-A50A-728390869E6D}">
      <dgm:prSet/>
      <dgm:spPr/>
      <dgm:t>
        <a:bodyPr/>
        <a:lstStyle/>
        <a:p>
          <a:r>
            <a:rPr lang="en-US"/>
            <a:t>Advanced Practice Practitioner  (APP)</a:t>
          </a:r>
        </a:p>
      </dgm:t>
    </dgm:pt>
    <dgm:pt modelId="{F84361C6-246D-4381-A4C6-EBD8EB4E7897}" type="parTrans" cxnId="{5DE12AF8-2BE2-47D5-A92B-512A88D6C53C}">
      <dgm:prSet/>
      <dgm:spPr/>
      <dgm:t>
        <a:bodyPr/>
        <a:lstStyle/>
        <a:p>
          <a:endParaRPr lang="en-US"/>
        </a:p>
      </dgm:t>
    </dgm:pt>
    <dgm:pt modelId="{BC4173AE-DB0C-47B9-8488-45750CAD8F6B}" type="sibTrans" cxnId="{5DE12AF8-2BE2-47D5-A92B-512A88D6C53C}">
      <dgm:prSet/>
      <dgm:spPr/>
      <dgm:t>
        <a:bodyPr/>
        <a:lstStyle/>
        <a:p>
          <a:endParaRPr lang="en-US"/>
        </a:p>
      </dgm:t>
    </dgm:pt>
    <dgm:pt modelId="{B1908B83-0AC0-4381-9EDF-2672350C68B8}">
      <dgm:prSet/>
      <dgm:spPr/>
      <dgm:t>
        <a:bodyPr/>
        <a:lstStyle/>
        <a:p>
          <a:r>
            <a:rPr lang="en-US"/>
            <a:t>Care Team Member </a:t>
          </a:r>
        </a:p>
      </dgm:t>
    </dgm:pt>
    <dgm:pt modelId="{2978D766-0518-42BC-8B57-383916A127EB}" type="parTrans" cxnId="{CE75E757-701D-44DE-B07D-74AFAB9146BF}">
      <dgm:prSet/>
      <dgm:spPr/>
      <dgm:t>
        <a:bodyPr/>
        <a:lstStyle/>
        <a:p>
          <a:endParaRPr lang="en-US"/>
        </a:p>
      </dgm:t>
    </dgm:pt>
    <dgm:pt modelId="{C8FE1510-83D9-4DD2-964F-3FEFE8C40E48}" type="sibTrans" cxnId="{CE75E757-701D-44DE-B07D-74AFAB9146BF}">
      <dgm:prSet/>
      <dgm:spPr/>
      <dgm:t>
        <a:bodyPr/>
        <a:lstStyle/>
        <a:p>
          <a:endParaRPr lang="en-US"/>
        </a:p>
      </dgm:t>
    </dgm:pt>
    <dgm:pt modelId="{C6B0F1B9-03B2-420A-9C15-924778464754}">
      <dgm:prSet/>
      <dgm:spPr/>
      <dgm:t>
        <a:bodyPr/>
        <a:lstStyle/>
        <a:p>
          <a:r>
            <a:rPr lang="en-US"/>
            <a:t>Biller and Coder </a:t>
          </a:r>
        </a:p>
      </dgm:t>
    </dgm:pt>
    <dgm:pt modelId="{D8394920-D053-4FAA-A8C9-68E31B0E1693}" type="parTrans" cxnId="{DC74FE3D-F9FA-49CA-9837-F6B34C432640}">
      <dgm:prSet/>
      <dgm:spPr/>
      <dgm:t>
        <a:bodyPr/>
        <a:lstStyle/>
        <a:p>
          <a:endParaRPr lang="en-US"/>
        </a:p>
      </dgm:t>
    </dgm:pt>
    <dgm:pt modelId="{FF511D3F-EB2A-4EAE-BA90-86E089F0529F}" type="sibTrans" cxnId="{DC74FE3D-F9FA-49CA-9837-F6B34C432640}">
      <dgm:prSet/>
      <dgm:spPr/>
      <dgm:t>
        <a:bodyPr/>
        <a:lstStyle/>
        <a:p>
          <a:endParaRPr lang="en-US"/>
        </a:p>
      </dgm:t>
    </dgm:pt>
    <dgm:pt modelId="{423CA107-68D5-4D6B-B09D-0F5695BA9AA0}" type="pres">
      <dgm:prSet presAssocID="{AA4A86F4-DC6E-436B-8778-3B4875B75E1A}" presName="root" presStyleCnt="0">
        <dgm:presLayoutVars>
          <dgm:dir/>
          <dgm:resizeHandles val="exact"/>
        </dgm:presLayoutVars>
      </dgm:prSet>
      <dgm:spPr/>
    </dgm:pt>
    <dgm:pt modelId="{CB521275-6C44-447A-8E00-6136BD28C2FD}" type="pres">
      <dgm:prSet presAssocID="{ADACA55B-224D-4305-B336-407678DFFF58}" presName="compNode" presStyleCnt="0"/>
      <dgm:spPr/>
    </dgm:pt>
    <dgm:pt modelId="{F169457F-8582-4946-8B03-F9599BC7F9F4}" type="pres">
      <dgm:prSet presAssocID="{ADACA55B-224D-4305-B336-407678DFFF5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00D90B25-EF1A-41A8-8099-48BB1DFBC036}" type="pres">
      <dgm:prSet presAssocID="{ADACA55B-224D-4305-B336-407678DFFF58}" presName="spaceRect" presStyleCnt="0"/>
      <dgm:spPr/>
    </dgm:pt>
    <dgm:pt modelId="{19BEDF51-5C4D-48A8-BFA7-7EC17A1EACE6}" type="pres">
      <dgm:prSet presAssocID="{ADACA55B-224D-4305-B336-407678DFFF58}" presName="textRect" presStyleLbl="revTx" presStyleIdx="0" presStyleCnt="4">
        <dgm:presLayoutVars>
          <dgm:chMax val="1"/>
          <dgm:chPref val="1"/>
        </dgm:presLayoutVars>
      </dgm:prSet>
      <dgm:spPr/>
    </dgm:pt>
    <dgm:pt modelId="{C5C8E28B-EFAB-4695-87D3-FAFA673964C1}" type="pres">
      <dgm:prSet presAssocID="{47DEB7BA-DE80-44B0-B97D-440E25287878}" presName="sibTrans" presStyleCnt="0"/>
      <dgm:spPr/>
    </dgm:pt>
    <dgm:pt modelId="{F8ACEA73-C756-48C0-A588-9C091A0F7454}" type="pres">
      <dgm:prSet presAssocID="{0056DE3B-EE33-4DC9-A50A-728390869E6D}" presName="compNode" presStyleCnt="0"/>
      <dgm:spPr/>
    </dgm:pt>
    <dgm:pt modelId="{674946E4-FED5-41AC-9394-B8C531AC59D9}" type="pres">
      <dgm:prSet presAssocID="{0056DE3B-EE33-4DC9-A50A-728390869E6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B4602E3E-9094-4C3A-9C1D-F0C7341FC895}" type="pres">
      <dgm:prSet presAssocID="{0056DE3B-EE33-4DC9-A50A-728390869E6D}" presName="spaceRect" presStyleCnt="0"/>
      <dgm:spPr/>
    </dgm:pt>
    <dgm:pt modelId="{E9909E88-9F40-4164-83D0-13C361C2E737}" type="pres">
      <dgm:prSet presAssocID="{0056DE3B-EE33-4DC9-A50A-728390869E6D}" presName="textRect" presStyleLbl="revTx" presStyleIdx="1" presStyleCnt="4">
        <dgm:presLayoutVars>
          <dgm:chMax val="1"/>
          <dgm:chPref val="1"/>
        </dgm:presLayoutVars>
      </dgm:prSet>
      <dgm:spPr/>
    </dgm:pt>
    <dgm:pt modelId="{7D81CF45-0ABE-4110-BEFC-A8D9BC614843}" type="pres">
      <dgm:prSet presAssocID="{BC4173AE-DB0C-47B9-8488-45750CAD8F6B}" presName="sibTrans" presStyleCnt="0"/>
      <dgm:spPr/>
    </dgm:pt>
    <dgm:pt modelId="{34309EEC-6C0F-4395-BA02-F833A8C4858E}" type="pres">
      <dgm:prSet presAssocID="{B1908B83-0AC0-4381-9EDF-2672350C68B8}" presName="compNode" presStyleCnt="0"/>
      <dgm:spPr/>
    </dgm:pt>
    <dgm:pt modelId="{3B075CA5-9B80-49CF-B1EE-AFE2D780D2E1}" type="pres">
      <dgm:prSet presAssocID="{B1908B83-0AC0-4381-9EDF-2672350C68B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36C66BA4-FEDB-49DE-A598-C2CF0646C951}" type="pres">
      <dgm:prSet presAssocID="{B1908B83-0AC0-4381-9EDF-2672350C68B8}" presName="spaceRect" presStyleCnt="0"/>
      <dgm:spPr/>
    </dgm:pt>
    <dgm:pt modelId="{2955E270-CC6C-4F6D-B9EE-5F880E094813}" type="pres">
      <dgm:prSet presAssocID="{B1908B83-0AC0-4381-9EDF-2672350C68B8}" presName="textRect" presStyleLbl="revTx" presStyleIdx="2" presStyleCnt="4">
        <dgm:presLayoutVars>
          <dgm:chMax val="1"/>
          <dgm:chPref val="1"/>
        </dgm:presLayoutVars>
      </dgm:prSet>
      <dgm:spPr/>
    </dgm:pt>
    <dgm:pt modelId="{B024D378-21BA-4AE5-89D8-9980C0FABA51}" type="pres">
      <dgm:prSet presAssocID="{C8FE1510-83D9-4DD2-964F-3FEFE8C40E48}" presName="sibTrans" presStyleCnt="0"/>
      <dgm:spPr/>
    </dgm:pt>
    <dgm:pt modelId="{19D1888B-5CD9-4C09-B530-AC592FC80B24}" type="pres">
      <dgm:prSet presAssocID="{C6B0F1B9-03B2-420A-9C15-924778464754}" presName="compNode" presStyleCnt="0"/>
      <dgm:spPr/>
    </dgm:pt>
    <dgm:pt modelId="{6C526C4D-CB1C-49CC-8322-6CA9342409C6}" type="pres">
      <dgm:prSet presAssocID="{C6B0F1B9-03B2-420A-9C15-9247784647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code"/>
        </a:ext>
      </dgm:extLst>
    </dgm:pt>
    <dgm:pt modelId="{6F194C34-7522-4B44-B91C-22B16D768761}" type="pres">
      <dgm:prSet presAssocID="{C6B0F1B9-03B2-420A-9C15-924778464754}" presName="spaceRect" presStyleCnt="0"/>
      <dgm:spPr/>
    </dgm:pt>
    <dgm:pt modelId="{5B9C1718-27B6-43C1-B54C-E6C6EA7A2514}" type="pres">
      <dgm:prSet presAssocID="{C6B0F1B9-03B2-420A-9C15-924778464754}" presName="textRect" presStyleLbl="revTx" presStyleIdx="3" presStyleCnt="4">
        <dgm:presLayoutVars>
          <dgm:chMax val="1"/>
          <dgm:chPref val="1"/>
        </dgm:presLayoutVars>
      </dgm:prSet>
      <dgm:spPr/>
    </dgm:pt>
  </dgm:ptLst>
  <dgm:cxnLst>
    <dgm:cxn modelId="{7905AB19-A4E9-46FD-80A7-4EBA614F2AF1}" type="presOf" srcId="{C6B0F1B9-03B2-420A-9C15-924778464754}" destId="{5B9C1718-27B6-43C1-B54C-E6C6EA7A2514}" srcOrd="0" destOrd="0" presId="urn:microsoft.com/office/officeart/2018/2/layout/IconLabelList"/>
    <dgm:cxn modelId="{F8695121-F499-4124-A170-D07511D4E3C1}" type="presOf" srcId="{ADACA55B-224D-4305-B336-407678DFFF58}" destId="{19BEDF51-5C4D-48A8-BFA7-7EC17A1EACE6}" srcOrd="0" destOrd="0" presId="urn:microsoft.com/office/officeart/2018/2/layout/IconLabelList"/>
    <dgm:cxn modelId="{F7DC7D25-F77E-4474-B4BF-2FB29BC55F01}" type="presOf" srcId="{AA4A86F4-DC6E-436B-8778-3B4875B75E1A}" destId="{423CA107-68D5-4D6B-B09D-0F5695BA9AA0}" srcOrd="0" destOrd="0" presId="urn:microsoft.com/office/officeart/2018/2/layout/IconLabelList"/>
    <dgm:cxn modelId="{DC74FE3D-F9FA-49CA-9837-F6B34C432640}" srcId="{AA4A86F4-DC6E-436B-8778-3B4875B75E1A}" destId="{C6B0F1B9-03B2-420A-9C15-924778464754}" srcOrd="3" destOrd="0" parTransId="{D8394920-D053-4FAA-A8C9-68E31B0E1693}" sibTransId="{FF511D3F-EB2A-4EAE-BA90-86E089F0529F}"/>
    <dgm:cxn modelId="{81CDBA5C-0246-43CD-8F80-1F9AE562F3FC}" type="presOf" srcId="{0056DE3B-EE33-4DC9-A50A-728390869E6D}" destId="{E9909E88-9F40-4164-83D0-13C361C2E737}" srcOrd="0" destOrd="0" presId="urn:microsoft.com/office/officeart/2018/2/layout/IconLabelList"/>
    <dgm:cxn modelId="{CE75E757-701D-44DE-B07D-74AFAB9146BF}" srcId="{AA4A86F4-DC6E-436B-8778-3B4875B75E1A}" destId="{B1908B83-0AC0-4381-9EDF-2672350C68B8}" srcOrd="2" destOrd="0" parTransId="{2978D766-0518-42BC-8B57-383916A127EB}" sibTransId="{C8FE1510-83D9-4DD2-964F-3FEFE8C40E48}"/>
    <dgm:cxn modelId="{E53F2AD5-F9F5-45FD-9C30-799E0B02B653}" type="presOf" srcId="{B1908B83-0AC0-4381-9EDF-2672350C68B8}" destId="{2955E270-CC6C-4F6D-B9EE-5F880E094813}" srcOrd="0" destOrd="0" presId="urn:microsoft.com/office/officeart/2018/2/layout/IconLabelList"/>
    <dgm:cxn modelId="{1BA43EF3-8FAE-44E5-9A12-B7214FD748BA}" srcId="{AA4A86F4-DC6E-436B-8778-3B4875B75E1A}" destId="{ADACA55B-224D-4305-B336-407678DFFF58}" srcOrd="0" destOrd="0" parTransId="{DDFFBA73-D046-4CAB-8F9F-B7C737DCFDB8}" sibTransId="{47DEB7BA-DE80-44B0-B97D-440E25287878}"/>
    <dgm:cxn modelId="{5DE12AF8-2BE2-47D5-A92B-512A88D6C53C}" srcId="{AA4A86F4-DC6E-436B-8778-3B4875B75E1A}" destId="{0056DE3B-EE33-4DC9-A50A-728390869E6D}" srcOrd="1" destOrd="0" parTransId="{F84361C6-246D-4381-A4C6-EBD8EB4E7897}" sibTransId="{BC4173AE-DB0C-47B9-8488-45750CAD8F6B}"/>
    <dgm:cxn modelId="{2C1FE625-8C3F-45F2-ADBB-8143E7D352AA}" type="presParOf" srcId="{423CA107-68D5-4D6B-B09D-0F5695BA9AA0}" destId="{CB521275-6C44-447A-8E00-6136BD28C2FD}" srcOrd="0" destOrd="0" presId="urn:microsoft.com/office/officeart/2018/2/layout/IconLabelList"/>
    <dgm:cxn modelId="{D73711A9-8109-4F6F-9807-2D105BD0B06C}" type="presParOf" srcId="{CB521275-6C44-447A-8E00-6136BD28C2FD}" destId="{F169457F-8582-4946-8B03-F9599BC7F9F4}" srcOrd="0" destOrd="0" presId="urn:microsoft.com/office/officeart/2018/2/layout/IconLabelList"/>
    <dgm:cxn modelId="{9B844776-6A8F-4256-ACD3-47171E3C0930}" type="presParOf" srcId="{CB521275-6C44-447A-8E00-6136BD28C2FD}" destId="{00D90B25-EF1A-41A8-8099-48BB1DFBC036}" srcOrd="1" destOrd="0" presId="urn:microsoft.com/office/officeart/2018/2/layout/IconLabelList"/>
    <dgm:cxn modelId="{D5724FA8-20F2-4EF8-8FBE-513B4B5BB313}" type="presParOf" srcId="{CB521275-6C44-447A-8E00-6136BD28C2FD}" destId="{19BEDF51-5C4D-48A8-BFA7-7EC17A1EACE6}" srcOrd="2" destOrd="0" presId="urn:microsoft.com/office/officeart/2018/2/layout/IconLabelList"/>
    <dgm:cxn modelId="{D16983DE-1DEE-4192-915F-9D48F2923495}" type="presParOf" srcId="{423CA107-68D5-4D6B-B09D-0F5695BA9AA0}" destId="{C5C8E28B-EFAB-4695-87D3-FAFA673964C1}" srcOrd="1" destOrd="0" presId="urn:microsoft.com/office/officeart/2018/2/layout/IconLabelList"/>
    <dgm:cxn modelId="{A9829ED8-6058-44D4-85FF-64DC11FD080D}" type="presParOf" srcId="{423CA107-68D5-4D6B-B09D-0F5695BA9AA0}" destId="{F8ACEA73-C756-48C0-A588-9C091A0F7454}" srcOrd="2" destOrd="0" presId="urn:microsoft.com/office/officeart/2018/2/layout/IconLabelList"/>
    <dgm:cxn modelId="{32083045-C7D2-426C-93A8-5D2ABFB257FC}" type="presParOf" srcId="{F8ACEA73-C756-48C0-A588-9C091A0F7454}" destId="{674946E4-FED5-41AC-9394-B8C531AC59D9}" srcOrd="0" destOrd="0" presId="urn:microsoft.com/office/officeart/2018/2/layout/IconLabelList"/>
    <dgm:cxn modelId="{29CE09D8-AA86-43E7-89D0-BAA3D73B2DD5}" type="presParOf" srcId="{F8ACEA73-C756-48C0-A588-9C091A0F7454}" destId="{B4602E3E-9094-4C3A-9C1D-F0C7341FC895}" srcOrd="1" destOrd="0" presId="urn:microsoft.com/office/officeart/2018/2/layout/IconLabelList"/>
    <dgm:cxn modelId="{BAD9813C-930E-4424-BCA1-B6D7F322E705}" type="presParOf" srcId="{F8ACEA73-C756-48C0-A588-9C091A0F7454}" destId="{E9909E88-9F40-4164-83D0-13C361C2E737}" srcOrd="2" destOrd="0" presId="urn:microsoft.com/office/officeart/2018/2/layout/IconLabelList"/>
    <dgm:cxn modelId="{B69CE4C0-31AA-4622-92A2-1C10B77133DC}" type="presParOf" srcId="{423CA107-68D5-4D6B-B09D-0F5695BA9AA0}" destId="{7D81CF45-0ABE-4110-BEFC-A8D9BC614843}" srcOrd="3" destOrd="0" presId="urn:microsoft.com/office/officeart/2018/2/layout/IconLabelList"/>
    <dgm:cxn modelId="{18C583EA-FF2C-47C6-8814-DF444E7A9AB2}" type="presParOf" srcId="{423CA107-68D5-4D6B-B09D-0F5695BA9AA0}" destId="{34309EEC-6C0F-4395-BA02-F833A8C4858E}" srcOrd="4" destOrd="0" presId="urn:microsoft.com/office/officeart/2018/2/layout/IconLabelList"/>
    <dgm:cxn modelId="{50B38B13-FD57-445D-8C54-1BF28A4FD88A}" type="presParOf" srcId="{34309EEC-6C0F-4395-BA02-F833A8C4858E}" destId="{3B075CA5-9B80-49CF-B1EE-AFE2D780D2E1}" srcOrd="0" destOrd="0" presId="urn:microsoft.com/office/officeart/2018/2/layout/IconLabelList"/>
    <dgm:cxn modelId="{378A8299-06B4-48DD-AF5A-B818FE7B6A2C}" type="presParOf" srcId="{34309EEC-6C0F-4395-BA02-F833A8C4858E}" destId="{36C66BA4-FEDB-49DE-A598-C2CF0646C951}" srcOrd="1" destOrd="0" presId="urn:microsoft.com/office/officeart/2018/2/layout/IconLabelList"/>
    <dgm:cxn modelId="{C9C2750E-E205-415D-A1C7-C04639F3339C}" type="presParOf" srcId="{34309EEC-6C0F-4395-BA02-F833A8C4858E}" destId="{2955E270-CC6C-4F6D-B9EE-5F880E094813}" srcOrd="2" destOrd="0" presId="urn:microsoft.com/office/officeart/2018/2/layout/IconLabelList"/>
    <dgm:cxn modelId="{2F2D86EA-6D8D-4A36-BB7E-1E83B34783D4}" type="presParOf" srcId="{423CA107-68D5-4D6B-B09D-0F5695BA9AA0}" destId="{B024D378-21BA-4AE5-89D8-9980C0FABA51}" srcOrd="5" destOrd="0" presId="urn:microsoft.com/office/officeart/2018/2/layout/IconLabelList"/>
    <dgm:cxn modelId="{32B840A2-73B8-4BA6-A23E-AF177716E720}" type="presParOf" srcId="{423CA107-68D5-4D6B-B09D-0F5695BA9AA0}" destId="{19D1888B-5CD9-4C09-B530-AC592FC80B24}" srcOrd="6" destOrd="0" presId="urn:microsoft.com/office/officeart/2018/2/layout/IconLabelList"/>
    <dgm:cxn modelId="{7F96F608-9A3C-40B0-A0DA-B19C9D9753F0}" type="presParOf" srcId="{19D1888B-5CD9-4C09-B530-AC592FC80B24}" destId="{6C526C4D-CB1C-49CC-8322-6CA9342409C6}" srcOrd="0" destOrd="0" presId="urn:microsoft.com/office/officeart/2018/2/layout/IconLabelList"/>
    <dgm:cxn modelId="{DEC774B2-B90E-4A64-902B-8516FADE6044}" type="presParOf" srcId="{19D1888B-5CD9-4C09-B530-AC592FC80B24}" destId="{6F194C34-7522-4B44-B91C-22B16D768761}" srcOrd="1" destOrd="0" presId="urn:microsoft.com/office/officeart/2018/2/layout/IconLabelList"/>
    <dgm:cxn modelId="{4828C476-ED40-4E66-B57F-B065FE444C85}" type="presParOf" srcId="{19D1888B-5CD9-4C09-B530-AC592FC80B24}" destId="{5B9C1718-27B6-43C1-B54C-E6C6EA7A251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778D6E-C57B-4AA7-9B89-516F81594008}"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B6304521-D401-4D0B-B0A7-B1D3F23840E1}">
      <dgm:prSet/>
      <dgm:spPr/>
      <dgm:t>
        <a:bodyPr/>
        <a:lstStyle/>
        <a:p>
          <a:r>
            <a:rPr lang="en-US" dirty="0"/>
            <a:t>Document the encounter in the patient’s chart</a:t>
          </a:r>
        </a:p>
      </dgm:t>
    </dgm:pt>
    <dgm:pt modelId="{D9B63C3E-FBBB-40C8-B2FA-E95C8A354CCE}" type="parTrans" cxnId="{21ABFD29-3980-4DE5-8332-CB2B95E3ABE6}">
      <dgm:prSet/>
      <dgm:spPr/>
      <dgm:t>
        <a:bodyPr/>
        <a:lstStyle/>
        <a:p>
          <a:endParaRPr lang="en-US"/>
        </a:p>
      </dgm:t>
    </dgm:pt>
    <dgm:pt modelId="{3685E2D1-8945-4D3F-94CF-42A41A13C1B2}" type="sibTrans" cxnId="{21ABFD29-3980-4DE5-8332-CB2B95E3ABE6}">
      <dgm:prSet phldrT="1" phldr="0"/>
      <dgm:spPr/>
      <dgm:t>
        <a:bodyPr/>
        <a:lstStyle/>
        <a:p>
          <a:r>
            <a:rPr lang="en-US"/>
            <a:t>1</a:t>
          </a:r>
        </a:p>
      </dgm:t>
    </dgm:pt>
    <dgm:pt modelId="{7497BA72-337B-44A2-9DB6-7ED54169C1CE}">
      <dgm:prSet/>
      <dgm:spPr/>
      <dgm:t>
        <a:bodyPr/>
        <a:lstStyle/>
        <a:p>
          <a:r>
            <a:rPr lang="en-US" dirty="0"/>
            <a:t>Assign appropriate codes </a:t>
          </a:r>
        </a:p>
      </dgm:t>
    </dgm:pt>
    <dgm:pt modelId="{1431835F-6315-4853-AC7B-CA37A070E130}" type="parTrans" cxnId="{8C1F2581-FD79-4BD4-8331-3F4179C7CBDA}">
      <dgm:prSet/>
      <dgm:spPr/>
      <dgm:t>
        <a:bodyPr/>
        <a:lstStyle/>
        <a:p>
          <a:endParaRPr lang="en-US"/>
        </a:p>
      </dgm:t>
    </dgm:pt>
    <dgm:pt modelId="{E17AE289-6021-4B75-B4FA-A0A2D93B4C9D}" type="sibTrans" cxnId="{8C1F2581-FD79-4BD4-8331-3F4179C7CBDA}">
      <dgm:prSet phldrT="2" phldr="0"/>
      <dgm:spPr/>
      <dgm:t>
        <a:bodyPr/>
        <a:lstStyle/>
        <a:p>
          <a:r>
            <a:rPr lang="en-US"/>
            <a:t>2</a:t>
          </a:r>
        </a:p>
      </dgm:t>
    </dgm:pt>
    <dgm:pt modelId="{583B4422-0D7F-4EC5-BCA4-7FF909173DE8}">
      <dgm:prSet/>
      <dgm:spPr/>
      <dgm:t>
        <a:bodyPr/>
        <a:lstStyle/>
        <a:p>
          <a:r>
            <a:rPr lang="en-US" dirty="0"/>
            <a:t>Submit the claim electronically </a:t>
          </a:r>
        </a:p>
      </dgm:t>
    </dgm:pt>
    <dgm:pt modelId="{E1FE4E70-D72D-420A-B959-FA885FE68BC4}" type="parTrans" cxnId="{50100884-0F9A-4677-8F46-5B4EBFD1D5F2}">
      <dgm:prSet/>
      <dgm:spPr/>
      <dgm:t>
        <a:bodyPr/>
        <a:lstStyle/>
        <a:p>
          <a:endParaRPr lang="en-US"/>
        </a:p>
      </dgm:t>
    </dgm:pt>
    <dgm:pt modelId="{AD5A445A-B8AD-4F12-98AF-BE2C464B5D4E}" type="sibTrans" cxnId="{50100884-0F9A-4677-8F46-5B4EBFD1D5F2}">
      <dgm:prSet phldrT="3" phldr="0"/>
      <dgm:spPr/>
      <dgm:t>
        <a:bodyPr/>
        <a:lstStyle/>
        <a:p>
          <a:r>
            <a:rPr lang="en-US"/>
            <a:t>3</a:t>
          </a:r>
        </a:p>
      </dgm:t>
    </dgm:pt>
    <dgm:pt modelId="{A09F54B6-70F5-479F-93ED-8141DA1D4798}">
      <dgm:prSet/>
      <dgm:spPr/>
      <dgm:t>
        <a:bodyPr/>
        <a:lstStyle/>
        <a:p>
          <a:r>
            <a:rPr lang="en-US" dirty="0"/>
            <a:t>Interpret the payer's response </a:t>
          </a:r>
        </a:p>
      </dgm:t>
    </dgm:pt>
    <dgm:pt modelId="{57A9B680-53A6-4A24-8A25-C89A03FC4A2A}" type="parTrans" cxnId="{E22C2A98-8E9D-4F05-8D16-2E483C451D91}">
      <dgm:prSet/>
      <dgm:spPr/>
      <dgm:t>
        <a:bodyPr/>
        <a:lstStyle/>
        <a:p>
          <a:endParaRPr lang="en-US"/>
        </a:p>
      </dgm:t>
    </dgm:pt>
    <dgm:pt modelId="{60C81B40-D2BF-4C4D-843F-178DB5549435}" type="sibTrans" cxnId="{E22C2A98-8E9D-4F05-8D16-2E483C451D91}">
      <dgm:prSet phldrT="4" phldr="0"/>
      <dgm:spPr/>
      <dgm:t>
        <a:bodyPr/>
        <a:lstStyle/>
        <a:p>
          <a:r>
            <a:rPr lang="en-US"/>
            <a:t>4</a:t>
          </a:r>
        </a:p>
      </dgm:t>
    </dgm:pt>
    <dgm:pt modelId="{60D53A36-B1C7-4475-875B-7E42BBFCE1F4}">
      <dgm:prSet/>
      <dgm:spPr/>
      <dgm:t>
        <a:bodyPr/>
        <a:lstStyle/>
        <a:p>
          <a:r>
            <a:rPr lang="en-US" dirty="0"/>
            <a:t> Prepare for post- payment actions (audits, document requests, etc.) </a:t>
          </a:r>
        </a:p>
      </dgm:t>
    </dgm:pt>
    <dgm:pt modelId="{9C2C21D9-8A32-4C0C-BDE8-6F978BEF3F4A}" type="parTrans" cxnId="{6130350B-A652-49E7-9FE9-733B1CEEBFFA}">
      <dgm:prSet/>
      <dgm:spPr/>
      <dgm:t>
        <a:bodyPr/>
        <a:lstStyle/>
        <a:p>
          <a:endParaRPr lang="en-US"/>
        </a:p>
      </dgm:t>
    </dgm:pt>
    <dgm:pt modelId="{CF7E1CFB-87DE-49DD-98A9-4A49CFE935DB}" type="sibTrans" cxnId="{6130350B-A652-49E7-9FE9-733B1CEEBFFA}">
      <dgm:prSet phldrT="5" phldr="0"/>
      <dgm:spPr/>
      <dgm:t>
        <a:bodyPr/>
        <a:lstStyle/>
        <a:p>
          <a:r>
            <a:rPr lang="en-US"/>
            <a:t>5</a:t>
          </a:r>
        </a:p>
      </dgm:t>
    </dgm:pt>
    <dgm:pt modelId="{E6DAE668-868C-4886-9685-E3A71DA7F75F}" type="pres">
      <dgm:prSet presAssocID="{3B778D6E-C57B-4AA7-9B89-516F81594008}" presName="Name0" presStyleCnt="0">
        <dgm:presLayoutVars>
          <dgm:animLvl val="lvl"/>
          <dgm:resizeHandles val="exact"/>
        </dgm:presLayoutVars>
      </dgm:prSet>
      <dgm:spPr/>
    </dgm:pt>
    <dgm:pt modelId="{BCDB2C7C-BBB7-480C-8212-D7F7570ABE00}" type="pres">
      <dgm:prSet presAssocID="{B6304521-D401-4D0B-B0A7-B1D3F23840E1}" presName="compositeNode" presStyleCnt="0">
        <dgm:presLayoutVars>
          <dgm:bulletEnabled val="1"/>
        </dgm:presLayoutVars>
      </dgm:prSet>
      <dgm:spPr/>
    </dgm:pt>
    <dgm:pt modelId="{82D0D46B-E53C-44CE-B807-301A9D3F0ABA}" type="pres">
      <dgm:prSet presAssocID="{B6304521-D401-4D0B-B0A7-B1D3F23840E1}" presName="bgRect" presStyleLbl="bgAccFollowNode1" presStyleIdx="0" presStyleCnt="5"/>
      <dgm:spPr/>
    </dgm:pt>
    <dgm:pt modelId="{14C907A0-472D-4589-93FF-3A960BCAE663}" type="pres">
      <dgm:prSet presAssocID="{3685E2D1-8945-4D3F-94CF-42A41A13C1B2}" presName="sibTransNodeCircle" presStyleLbl="alignNode1" presStyleIdx="0" presStyleCnt="10">
        <dgm:presLayoutVars>
          <dgm:chMax val="0"/>
          <dgm:bulletEnabled/>
        </dgm:presLayoutVars>
      </dgm:prSet>
      <dgm:spPr/>
    </dgm:pt>
    <dgm:pt modelId="{9A699BDA-1EBF-4BF4-B787-A57D23BF92C1}" type="pres">
      <dgm:prSet presAssocID="{B6304521-D401-4D0B-B0A7-B1D3F23840E1}" presName="bottomLine" presStyleLbl="alignNode1" presStyleIdx="1" presStyleCnt="10">
        <dgm:presLayoutVars/>
      </dgm:prSet>
      <dgm:spPr/>
    </dgm:pt>
    <dgm:pt modelId="{65CF9C69-81A0-49B7-AC8D-E5D22DA433D7}" type="pres">
      <dgm:prSet presAssocID="{B6304521-D401-4D0B-B0A7-B1D3F23840E1}" presName="nodeText" presStyleLbl="bgAccFollowNode1" presStyleIdx="0" presStyleCnt="5">
        <dgm:presLayoutVars>
          <dgm:bulletEnabled val="1"/>
        </dgm:presLayoutVars>
      </dgm:prSet>
      <dgm:spPr/>
    </dgm:pt>
    <dgm:pt modelId="{D6BB1938-12C7-41B6-A42B-22D489EDBA74}" type="pres">
      <dgm:prSet presAssocID="{3685E2D1-8945-4D3F-94CF-42A41A13C1B2}" presName="sibTrans" presStyleCnt="0"/>
      <dgm:spPr/>
    </dgm:pt>
    <dgm:pt modelId="{DDA5364D-943F-490C-81C9-83CFF1F3AC18}" type="pres">
      <dgm:prSet presAssocID="{7497BA72-337B-44A2-9DB6-7ED54169C1CE}" presName="compositeNode" presStyleCnt="0">
        <dgm:presLayoutVars>
          <dgm:bulletEnabled val="1"/>
        </dgm:presLayoutVars>
      </dgm:prSet>
      <dgm:spPr/>
    </dgm:pt>
    <dgm:pt modelId="{0F6F1AA3-B68D-4EAB-BE11-BC5CCB791117}" type="pres">
      <dgm:prSet presAssocID="{7497BA72-337B-44A2-9DB6-7ED54169C1CE}" presName="bgRect" presStyleLbl="bgAccFollowNode1" presStyleIdx="1" presStyleCnt="5"/>
      <dgm:spPr/>
    </dgm:pt>
    <dgm:pt modelId="{17400A04-5949-4362-BA55-03357EEFA24B}" type="pres">
      <dgm:prSet presAssocID="{E17AE289-6021-4B75-B4FA-A0A2D93B4C9D}" presName="sibTransNodeCircle" presStyleLbl="alignNode1" presStyleIdx="2" presStyleCnt="10">
        <dgm:presLayoutVars>
          <dgm:chMax val="0"/>
          <dgm:bulletEnabled/>
        </dgm:presLayoutVars>
      </dgm:prSet>
      <dgm:spPr/>
    </dgm:pt>
    <dgm:pt modelId="{54ABC355-2B5B-455D-BC3B-0A4DD2574394}" type="pres">
      <dgm:prSet presAssocID="{7497BA72-337B-44A2-9DB6-7ED54169C1CE}" presName="bottomLine" presStyleLbl="alignNode1" presStyleIdx="3" presStyleCnt="10">
        <dgm:presLayoutVars/>
      </dgm:prSet>
      <dgm:spPr/>
    </dgm:pt>
    <dgm:pt modelId="{6D13E5AD-A34C-43E9-949A-CDF534652C0B}" type="pres">
      <dgm:prSet presAssocID="{7497BA72-337B-44A2-9DB6-7ED54169C1CE}" presName="nodeText" presStyleLbl="bgAccFollowNode1" presStyleIdx="1" presStyleCnt="5">
        <dgm:presLayoutVars>
          <dgm:bulletEnabled val="1"/>
        </dgm:presLayoutVars>
      </dgm:prSet>
      <dgm:spPr/>
    </dgm:pt>
    <dgm:pt modelId="{46680233-5041-414E-B53F-64EF4E918290}" type="pres">
      <dgm:prSet presAssocID="{E17AE289-6021-4B75-B4FA-A0A2D93B4C9D}" presName="sibTrans" presStyleCnt="0"/>
      <dgm:spPr/>
    </dgm:pt>
    <dgm:pt modelId="{ADD8BC26-5147-4670-8342-D97E59246767}" type="pres">
      <dgm:prSet presAssocID="{583B4422-0D7F-4EC5-BCA4-7FF909173DE8}" presName="compositeNode" presStyleCnt="0">
        <dgm:presLayoutVars>
          <dgm:bulletEnabled val="1"/>
        </dgm:presLayoutVars>
      </dgm:prSet>
      <dgm:spPr/>
    </dgm:pt>
    <dgm:pt modelId="{09F1A419-9B6C-422E-80F4-07B0A0C2DD95}" type="pres">
      <dgm:prSet presAssocID="{583B4422-0D7F-4EC5-BCA4-7FF909173DE8}" presName="bgRect" presStyleLbl="bgAccFollowNode1" presStyleIdx="2" presStyleCnt="5"/>
      <dgm:spPr/>
    </dgm:pt>
    <dgm:pt modelId="{9E9CB35E-565C-4BCC-BF2D-7FEDADF839D1}" type="pres">
      <dgm:prSet presAssocID="{AD5A445A-B8AD-4F12-98AF-BE2C464B5D4E}" presName="sibTransNodeCircle" presStyleLbl="alignNode1" presStyleIdx="4" presStyleCnt="10">
        <dgm:presLayoutVars>
          <dgm:chMax val="0"/>
          <dgm:bulletEnabled/>
        </dgm:presLayoutVars>
      </dgm:prSet>
      <dgm:spPr/>
    </dgm:pt>
    <dgm:pt modelId="{8333D890-1FAD-45DF-AC24-A7401532BB42}" type="pres">
      <dgm:prSet presAssocID="{583B4422-0D7F-4EC5-BCA4-7FF909173DE8}" presName="bottomLine" presStyleLbl="alignNode1" presStyleIdx="5" presStyleCnt="10">
        <dgm:presLayoutVars/>
      </dgm:prSet>
      <dgm:spPr/>
    </dgm:pt>
    <dgm:pt modelId="{1AC09844-9925-492E-9710-3AD3743E0598}" type="pres">
      <dgm:prSet presAssocID="{583B4422-0D7F-4EC5-BCA4-7FF909173DE8}" presName="nodeText" presStyleLbl="bgAccFollowNode1" presStyleIdx="2" presStyleCnt="5">
        <dgm:presLayoutVars>
          <dgm:bulletEnabled val="1"/>
        </dgm:presLayoutVars>
      </dgm:prSet>
      <dgm:spPr/>
    </dgm:pt>
    <dgm:pt modelId="{C7CB6432-1C84-4FEF-84CC-D6F0C76A0168}" type="pres">
      <dgm:prSet presAssocID="{AD5A445A-B8AD-4F12-98AF-BE2C464B5D4E}" presName="sibTrans" presStyleCnt="0"/>
      <dgm:spPr/>
    </dgm:pt>
    <dgm:pt modelId="{868E14D0-C820-4A12-9332-3B2F3F120E06}" type="pres">
      <dgm:prSet presAssocID="{A09F54B6-70F5-479F-93ED-8141DA1D4798}" presName="compositeNode" presStyleCnt="0">
        <dgm:presLayoutVars>
          <dgm:bulletEnabled val="1"/>
        </dgm:presLayoutVars>
      </dgm:prSet>
      <dgm:spPr/>
    </dgm:pt>
    <dgm:pt modelId="{D2F7E3AF-88E0-42E6-93AC-D00EA67E3A90}" type="pres">
      <dgm:prSet presAssocID="{A09F54B6-70F5-479F-93ED-8141DA1D4798}" presName="bgRect" presStyleLbl="bgAccFollowNode1" presStyleIdx="3" presStyleCnt="5"/>
      <dgm:spPr/>
    </dgm:pt>
    <dgm:pt modelId="{D9CF4C59-2F26-4AB8-8C4A-B838F65416BC}" type="pres">
      <dgm:prSet presAssocID="{60C81B40-D2BF-4C4D-843F-178DB5549435}" presName="sibTransNodeCircle" presStyleLbl="alignNode1" presStyleIdx="6" presStyleCnt="10">
        <dgm:presLayoutVars>
          <dgm:chMax val="0"/>
          <dgm:bulletEnabled/>
        </dgm:presLayoutVars>
      </dgm:prSet>
      <dgm:spPr/>
    </dgm:pt>
    <dgm:pt modelId="{61BE3471-27B6-486C-9C44-A728A3CE0030}" type="pres">
      <dgm:prSet presAssocID="{A09F54B6-70F5-479F-93ED-8141DA1D4798}" presName="bottomLine" presStyleLbl="alignNode1" presStyleIdx="7" presStyleCnt="10">
        <dgm:presLayoutVars/>
      </dgm:prSet>
      <dgm:spPr/>
    </dgm:pt>
    <dgm:pt modelId="{DD53687A-A783-4508-8E00-4F836BD8378C}" type="pres">
      <dgm:prSet presAssocID="{A09F54B6-70F5-479F-93ED-8141DA1D4798}" presName="nodeText" presStyleLbl="bgAccFollowNode1" presStyleIdx="3" presStyleCnt="5">
        <dgm:presLayoutVars>
          <dgm:bulletEnabled val="1"/>
        </dgm:presLayoutVars>
      </dgm:prSet>
      <dgm:spPr/>
    </dgm:pt>
    <dgm:pt modelId="{D9D6F357-78DA-4B2F-8944-5C144FAE0354}" type="pres">
      <dgm:prSet presAssocID="{60C81B40-D2BF-4C4D-843F-178DB5549435}" presName="sibTrans" presStyleCnt="0"/>
      <dgm:spPr/>
    </dgm:pt>
    <dgm:pt modelId="{8CF6A035-958E-406F-9F2D-4215BE4A3E49}" type="pres">
      <dgm:prSet presAssocID="{60D53A36-B1C7-4475-875B-7E42BBFCE1F4}" presName="compositeNode" presStyleCnt="0">
        <dgm:presLayoutVars>
          <dgm:bulletEnabled val="1"/>
        </dgm:presLayoutVars>
      </dgm:prSet>
      <dgm:spPr/>
    </dgm:pt>
    <dgm:pt modelId="{67074B8C-E5F3-4ED4-802F-50871FA5A940}" type="pres">
      <dgm:prSet presAssocID="{60D53A36-B1C7-4475-875B-7E42BBFCE1F4}" presName="bgRect" presStyleLbl="bgAccFollowNode1" presStyleIdx="4" presStyleCnt="5"/>
      <dgm:spPr/>
    </dgm:pt>
    <dgm:pt modelId="{2165FA15-7800-4E5F-B64C-D408A5BF1409}" type="pres">
      <dgm:prSet presAssocID="{CF7E1CFB-87DE-49DD-98A9-4A49CFE935DB}" presName="sibTransNodeCircle" presStyleLbl="alignNode1" presStyleIdx="8" presStyleCnt="10">
        <dgm:presLayoutVars>
          <dgm:chMax val="0"/>
          <dgm:bulletEnabled/>
        </dgm:presLayoutVars>
      </dgm:prSet>
      <dgm:spPr/>
    </dgm:pt>
    <dgm:pt modelId="{D3255B4E-99EE-4D04-81CA-A8A371297C76}" type="pres">
      <dgm:prSet presAssocID="{60D53A36-B1C7-4475-875B-7E42BBFCE1F4}" presName="bottomLine" presStyleLbl="alignNode1" presStyleIdx="9" presStyleCnt="10">
        <dgm:presLayoutVars/>
      </dgm:prSet>
      <dgm:spPr/>
    </dgm:pt>
    <dgm:pt modelId="{02C26B76-223F-4383-9491-8220ACEC2A77}" type="pres">
      <dgm:prSet presAssocID="{60D53A36-B1C7-4475-875B-7E42BBFCE1F4}" presName="nodeText" presStyleLbl="bgAccFollowNode1" presStyleIdx="4" presStyleCnt="5">
        <dgm:presLayoutVars>
          <dgm:bulletEnabled val="1"/>
        </dgm:presLayoutVars>
      </dgm:prSet>
      <dgm:spPr/>
    </dgm:pt>
  </dgm:ptLst>
  <dgm:cxnLst>
    <dgm:cxn modelId="{EA018605-AE45-4CAE-8B88-9B777FA5D25E}" type="presOf" srcId="{A09F54B6-70F5-479F-93ED-8141DA1D4798}" destId="{DD53687A-A783-4508-8E00-4F836BD8378C}" srcOrd="1" destOrd="0" presId="urn:microsoft.com/office/officeart/2016/7/layout/BasicLinearProcessNumbered"/>
    <dgm:cxn modelId="{6552C209-04F8-417B-B8D1-BAECB90F910F}" type="presOf" srcId="{7497BA72-337B-44A2-9DB6-7ED54169C1CE}" destId="{0F6F1AA3-B68D-4EAB-BE11-BC5CCB791117}" srcOrd="0" destOrd="0" presId="urn:microsoft.com/office/officeart/2016/7/layout/BasicLinearProcessNumbered"/>
    <dgm:cxn modelId="{6130350B-A652-49E7-9FE9-733B1CEEBFFA}" srcId="{3B778D6E-C57B-4AA7-9B89-516F81594008}" destId="{60D53A36-B1C7-4475-875B-7E42BBFCE1F4}" srcOrd="4" destOrd="0" parTransId="{9C2C21D9-8A32-4C0C-BDE8-6F978BEF3F4A}" sibTransId="{CF7E1CFB-87DE-49DD-98A9-4A49CFE935DB}"/>
    <dgm:cxn modelId="{A2077A1C-63C3-4743-9349-95A94A36FD74}" type="presOf" srcId="{583B4422-0D7F-4EC5-BCA4-7FF909173DE8}" destId="{09F1A419-9B6C-422E-80F4-07B0A0C2DD95}" srcOrd="0" destOrd="0" presId="urn:microsoft.com/office/officeart/2016/7/layout/BasicLinearProcessNumbered"/>
    <dgm:cxn modelId="{A8C21E1D-8F69-4E35-B399-A77BBBA0F483}" type="presOf" srcId="{A09F54B6-70F5-479F-93ED-8141DA1D4798}" destId="{D2F7E3AF-88E0-42E6-93AC-D00EA67E3A90}" srcOrd="0" destOrd="0" presId="urn:microsoft.com/office/officeart/2016/7/layout/BasicLinearProcessNumbered"/>
    <dgm:cxn modelId="{21ABFD29-3980-4DE5-8332-CB2B95E3ABE6}" srcId="{3B778D6E-C57B-4AA7-9B89-516F81594008}" destId="{B6304521-D401-4D0B-B0A7-B1D3F23840E1}" srcOrd="0" destOrd="0" parTransId="{D9B63C3E-FBBB-40C8-B2FA-E95C8A354CCE}" sibTransId="{3685E2D1-8945-4D3F-94CF-42A41A13C1B2}"/>
    <dgm:cxn modelId="{B9C23A2F-CE36-42BA-8A66-C6088B3C4903}" type="presOf" srcId="{60D53A36-B1C7-4475-875B-7E42BBFCE1F4}" destId="{02C26B76-223F-4383-9491-8220ACEC2A77}" srcOrd="1" destOrd="0" presId="urn:microsoft.com/office/officeart/2016/7/layout/BasicLinearProcessNumbered"/>
    <dgm:cxn modelId="{CC4D1E3D-F49B-4523-B7BE-0B346CA433E0}" type="presOf" srcId="{AD5A445A-B8AD-4F12-98AF-BE2C464B5D4E}" destId="{9E9CB35E-565C-4BCC-BF2D-7FEDADF839D1}" srcOrd="0" destOrd="0" presId="urn:microsoft.com/office/officeart/2016/7/layout/BasicLinearProcessNumbered"/>
    <dgm:cxn modelId="{E65DEE3D-FE02-476F-9760-0E111A17E56C}" type="presOf" srcId="{60D53A36-B1C7-4475-875B-7E42BBFCE1F4}" destId="{67074B8C-E5F3-4ED4-802F-50871FA5A940}" srcOrd="0" destOrd="0" presId="urn:microsoft.com/office/officeart/2016/7/layout/BasicLinearProcessNumbered"/>
    <dgm:cxn modelId="{DF8EDF6A-053E-4C99-BA45-DC9E35E5863C}" type="presOf" srcId="{E17AE289-6021-4B75-B4FA-A0A2D93B4C9D}" destId="{17400A04-5949-4362-BA55-03357EEFA24B}" srcOrd="0" destOrd="0" presId="urn:microsoft.com/office/officeart/2016/7/layout/BasicLinearProcessNumbered"/>
    <dgm:cxn modelId="{37DCE66E-D64B-40EA-9A0D-D7885D1E06FF}" type="presOf" srcId="{B6304521-D401-4D0B-B0A7-B1D3F23840E1}" destId="{82D0D46B-E53C-44CE-B807-301A9D3F0ABA}" srcOrd="0" destOrd="0" presId="urn:microsoft.com/office/officeart/2016/7/layout/BasicLinearProcessNumbered"/>
    <dgm:cxn modelId="{B6B6965A-E702-4B74-80DA-23F068A0420B}" type="presOf" srcId="{60C81B40-D2BF-4C4D-843F-178DB5549435}" destId="{D9CF4C59-2F26-4AB8-8C4A-B838F65416BC}" srcOrd="0" destOrd="0" presId="urn:microsoft.com/office/officeart/2016/7/layout/BasicLinearProcessNumbered"/>
    <dgm:cxn modelId="{8C1F2581-FD79-4BD4-8331-3F4179C7CBDA}" srcId="{3B778D6E-C57B-4AA7-9B89-516F81594008}" destId="{7497BA72-337B-44A2-9DB6-7ED54169C1CE}" srcOrd="1" destOrd="0" parTransId="{1431835F-6315-4853-AC7B-CA37A070E130}" sibTransId="{E17AE289-6021-4B75-B4FA-A0A2D93B4C9D}"/>
    <dgm:cxn modelId="{50100884-0F9A-4677-8F46-5B4EBFD1D5F2}" srcId="{3B778D6E-C57B-4AA7-9B89-516F81594008}" destId="{583B4422-0D7F-4EC5-BCA4-7FF909173DE8}" srcOrd="2" destOrd="0" parTransId="{E1FE4E70-D72D-420A-B959-FA885FE68BC4}" sibTransId="{AD5A445A-B8AD-4F12-98AF-BE2C464B5D4E}"/>
    <dgm:cxn modelId="{E22C2A98-8E9D-4F05-8D16-2E483C451D91}" srcId="{3B778D6E-C57B-4AA7-9B89-516F81594008}" destId="{A09F54B6-70F5-479F-93ED-8141DA1D4798}" srcOrd="3" destOrd="0" parTransId="{57A9B680-53A6-4A24-8A25-C89A03FC4A2A}" sibTransId="{60C81B40-D2BF-4C4D-843F-178DB5549435}"/>
    <dgm:cxn modelId="{625D1D9D-837B-4E82-92F4-1DFD89BB97CD}" type="presOf" srcId="{3685E2D1-8945-4D3F-94CF-42A41A13C1B2}" destId="{14C907A0-472D-4589-93FF-3A960BCAE663}" srcOrd="0" destOrd="0" presId="urn:microsoft.com/office/officeart/2016/7/layout/BasicLinearProcessNumbered"/>
    <dgm:cxn modelId="{6812D6A8-BA6D-4DF7-B835-493165379372}" type="presOf" srcId="{3B778D6E-C57B-4AA7-9B89-516F81594008}" destId="{E6DAE668-868C-4886-9685-E3A71DA7F75F}" srcOrd="0" destOrd="0" presId="urn:microsoft.com/office/officeart/2016/7/layout/BasicLinearProcessNumbered"/>
    <dgm:cxn modelId="{A50D42C2-DF32-4BA7-AC74-8D88CBAB8026}" type="presOf" srcId="{583B4422-0D7F-4EC5-BCA4-7FF909173DE8}" destId="{1AC09844-9925-492E-9710-3AD3743E0598}" srcOrd="1" destOrd="0" presId="urn:microsoft.com/office/officeart/2016/7/layout/BasicLinearProcessNumbered"/>
    <dgm:cxn modelId="{E857E0D7-B487-4BC5-8EAB-5F68B1558A74}" type="presOf" srcId="{CF7E1CFB-87DE-49DD-98A9-4A49CFE935DB}" destId="{2165FA15-7800-4E5F-B64C-D408A5BF1409}" srcOrd="0" destOrd="0" presId="urn:microsoft.com/office/officeart/2016/7/layout/BasicLinearProcessNumbered"/>
    <dgm:cxn modelId="{5D2D79E7-9EB4-488D-B251-5F9BCB27DC44}" type="presOf" srcId="{7497BA72-337B-44A2-9DB6-7ED54169C1CE}" destId="{6D13E5AD-A34C-43E9-949A-CDF534652C0B}" srcOrd="1" destOrd="0" presId="urn:microsoft.com/office/officeart/2016/7/layout/BasicLinearProcessNumbered"/>
    <dgm:cxn modelId="{909584ED-EAF9-46D8-8FE8-65BBC5472BE5}" type="presOf" srcId="{B6304521-D401-4D0B-B0A7-B1D3F23840E1}" destId="{65CF9C69-81A0-49B7-AC8D-E5D22DA433D7}" srcOrd="1" destOrd="0" presId="urn:microsoft.com/office/officeart/2016/7/layout/BasicLinearProcessNumbered"/>
    <dgm:cxn modelId="{21086128-4941-4B3C-A39C-5C0E2A0AEA5D}" type="presParOf" srcId="{E6DAE668-868C-4886-9685-E3A71DA7F75F}" destId="{BCDB2C7C-BBB7-480C-8212-D7F7570ABE00}" srcOrd="0" destOrd="0" presId="urn:microsoft.com/office/officeart/2016/7/layout/BasicLinearProcessNumbered"/>
    <dgm:cxn modelId="{28B38154-357F-47CD-89E5-CF5BA5580F23}" type="presParOf" srcId="{BCDB2C7C-BBB7-480C-8212-D7F7570ABE00}" destId="{82D0D46B-E53C-44CE-B807-301A9D3F0ABA}" srcOrd="0" destOrd="0" presId="urn:microsoft.com/office/officeart/2016/7/layout/BasicLinearProcessNumbered"/>
    <dgm:cxn modelId="{4819CFBD-E748-465F-BDCA-BAC7A7CA88AE}" type="presParOf" srcId="{BCDB2C7C-BBB7-480C-8212-D7F7570ABE00}" destId="{14C907A0-472D-4589-93FF-3A960BCAE663}" srcOrd="1" destOrd="0" presId="urn:microsoft.com/office/officeart/2016/7/layout/BasicLinearProcessNumbered"/>
    <dgm:cxn modelId="{7EF0102A-7AF2-4C74-8C8F-75D73C73F88A}" type="presParOf" srcId="{BCDB2C7C-BBB7-480C-8212-D7F7570ABE00}" destId="{9A699BDA-1EBF-4BF4-B787-A57D23BF92C1}" srcOrd="2" destOrd="0" presId="urn:microsoft.com/office/officeart/2016/7/layout/BasicLinearProcessNumbered"/>
    <dgm:cxn modelId="{B9CE1C9A-BBB4-44F6-926F-6FF8D95A941E}" type="presParOf" srcId="{BCDB2C7C-BBB7-480C-8212-D7F7570ABE00}" destId="{65CF9C69-81A0-49B7-AC8D-E5D22DA433D7}" srcOrd="3" destOrd="0" presId="urn:microsoft.com/office/officeart/2016/7/layout/BasicLinearProcessNumbered"/>
    <dgm:cxn modelId="{C6226545-EB59-4F91-9F65-0225C551EF83}" type="presParOf" srcId="{E6DAE668-868C-4886-9685-E3A71DA7F75F}" destId="{D6BB1938-12C7-41B6-A42B-22D489EDBA74}" srcOrd="1" destOrd="0" presId="urn:microsoft.com/office/officeart/2016/7/layout/BasicLinearProcessNumbered"/>
    <dgm:cxn modelId="{4B5A7FE9-0A47-405E-AC06-C6F2B5EF6337}" type="presParOf" srcId="{E6DAE668-868C-4886-9685-E3A71DA7F75F}" destId="{DDA5364D-943F-490C-81C9-83CFF1F3AC18}" srcOrd="2" destOrd="0" presId="urn:microsoft.com/office/officeart/2016/7/layout/BasicLinearProcessNumbered"/>
    <dgm:cxn modelId="{26204FE2-AAFD-428A-8A62-3FBE8C821528}" type="presParOf" srcId="{DDA5364D-943F-490C-81C9-83CFF1F3AC18}" destId="{0F6F1AA3-B68D-4EAB-BE11-BC5CCB791117}" srcOrd="0" destOrd="0" presId="urn:microsoft.com/office/officeart/2016/7/layout/BasicLinearProcessNumbered"/>
    <dgm:cxn modelId="{569B2C3E-F30E-4015-BA18-2D16C5C5EB6C}" type="presParOf" srcId="{DDA5364D-943F-490C-81C9-83CFF1F3AC18}" destId="{17400A04-5949-4362-BA55-03357EEFA24B}" srcOrd="1" destOrd="0" presId="urn:microsoft.com/office/officeart/2016/7/layout/BasicLinearProcessNumbered"/>
    <dgm:cxn modelId="{7A425FF4-1F0B-412C-8D2B-1E91621B81AD}" type="presParOf" srcId="{DDA5364D-943F-490C-81C9-83CFF1F3AC18}" destId="{54ABC355-2B5B-455D-BC3B-0A4DD2574394}" srcOrd="2" destOrd="0" presId="urn:microsoft.com/office/officeart/2016/7/layout/BasicLinearProcessNumbered"/>
    <dgm:cxn modelId="{9A7136E1-F1F5-4679-92ED-51171162B33E}" type="presParOf" srcId="{DDA5364D-943F-490C-81C9-83CFF1F3AC18}" destId="{6D13E5AD-A34C-43E9-949A-CDF534652C0B}" srcOrd="3" destOrd="0" presId="urn:microsoft.com/office/officeart/2016/7/layout/BasicLinearProcessNumbered"/>
    <dgm:cxn modelId="{225CFCD2-2A6B-4851-AC49-1DFCEB7E9260}" type="presParOf" srcId="{E6DAE668-868C-4886-9685-E3A71DA7F75F}" destId="{46680233-5041-414E-B53F-64EF4E918290}" srcOrd="3" destOrd="0" presId="urn:microsoft.com/office/officeart/2016/7/layout/BasicLinearProcessNumbered"/>
    <dgm:cxn modelId="{64133A90-1DF8-40BD-BF90-76F95F3B7390}" type="presParOf" srcId="{E6DAE668-868C-4886-9685-E3A71DA7F75F}" destId="{ADD8BC26-5147-4670-8342-D97E59246767}" srcOrd="4" destOrd="0" presId="urn:microsoft.com/office/officeart/2016/7/layout/BasicLinearProcessNumbered"/>
    <dgm:cxn modelId="{AD905DE2-E130-4C0D-8C35-49B0CEC83817}" type="presParOf" srcId="{ADD8BC26-5147-4670-8342-D97E59246767}" destId="{09F1A419-9B6C-422E-80F4-07B0A0C2DD95}" srcOrd="0" destOrd="0" presId="urn:microsoft.com/office/officeart/2016/7/layout/BasicLinearProcessNumbered"/>
    <dgm:cxn modelId="{F565989C-BB3C-47BE-B924-27BAD72ADD9A}" type="presParOf" srcId="{ADD8BC26-5147-4670-8342-D97E59246767}" destId="{9E9CB35E-565C-4BCC-BF2D-7FEDADF839D1}" srcOrd="1" destOrd="0" presId="urn:microsoft.com/office/officeart/2016/7/layout/BasicLinearProcessNumbered"/>
    <dgm:cxn modelId="{D89F3DED-DC5B-43BE-89B8-A6FAE1B1DFFF}" type="presParOf" srcId="{ADD8BC26-5147-4670-8342-D97E59246767}" destId="{8333D890-1FAD-45DF-AC24-A7401532BB42}" srcOrd="2" destOrd="0" presId="urn:microsoft.com/office/officeart/2016/7/layout/BasicLinearProcessNumbered"/>
    <dgm:cxn modelId="{7F12C5D3-B871-4888-AC05-ED07EFE105F3}" type="presParOf" srcId="{ADD8BC26-5147-4670-8342-D97E59246767}" destId="{1AC09844-9925-492E-9710-3AD3743E0598}" srcOrd="3" destOrd="0" presId="urn:microsoft.com/office/officeart/2016/7/layout/BasicLinearProcessNumbered"/>
    <dgm:cxn modelId="{AC315498-9B15-4768-9FC0-8C0999C6169B}" type="presParOf" srcId="{E6DAE668-868C-4886-9685-E3A71DA7F75F}" destId="{C7CB6432-1C84-4FEF-84CC-D6F0C76A0168}" srcOrd="5" destOrd="0" presId="urn:microsoft.com/office/officeart/2016/7/layout/BasicLinearProcessNumbered"/>
    <dgm:cxn modelId="{95849EAA-C756-44D8-B3DF-946C819F3C2E}" type="presParOf" srcId="{E6DAE668-868C-4886-9685-E3A71DA7F75F}" destId="{868E14D0-C820-4A12-9332-3B2F3F120E06}" srcOrd="6" destOrd="0" presId="urn:microsoft.com/office/officeart/2016/7/layout/BasicLinearProcessNumbered"/>
    <dgm:cxn modelId="{72170C17-271A-4A1E-B1DF-E5D3BC3C5DA1}" type="presParOf" srcId="{868E14D0-C820-4A12-9332-3B2F3F120E06}" destId="{D2F7E3AF-88E0-42E6-93AC-D00EA67E3A90}" srcOrd="0" destOrd="0" presId="urn:microsoft.com/office/officeart/2016/7/layout/BasicLinearProcessNumbered"/>
    <dgm:cxn modelId="{04AEE16A-1CEB-4844-9B1B-F70BE6C4DDA2}" type="presParOf" srcId="{868E14D0-C820-4A12-9332-3B2F3F120E06}" destId="{D9CF4C59-2F26-4AB8-8C4A-B838F65416BC}" srcOrd="1" destOrd="0" presId="urn:microsoft.com/office/officeart/2016/7/layout/BasicLinearProcessNumbered"/>
    <dgm:cxn modelId="{E7815501-A3C4-46C6-B3D8-287CC01D76ED}" type="presParOf" srcId="{868E14D0-C820-4A12-9332-3B2F3F120E06}" destId="{61BE3471-27B6-486C-9C44-A728A3CE0030}" srcOrd="2" destOrd="0" presId="urn:microsoft.com/office/officeart/2016/7/layout/BasicLinearProcessNumbered"/>
    <dgm:cxn modelId="{0B9416E5-A43F-494B-8ADB-CBF19D13CE49}" type="presParOf" srcId="{868E14D0-C820-4A12-9332-3B2F3F120E06}" destId="{DD53687A-A783-4508-8E00-4F836BD8378C}" srcOrd="3" destOrd="0" presId="urn:microsoft.com/office/officeart/2016/7/layout/BasicLinearProcessNumbered"/>
    <dgm:cxn modelId="{82ED49FE-4086-4C9D-ADA0-6A8F49CB1D85}" type="presParOf" srcId="{E6DAE668-868C-4886-9685-E3A71DA7F75F}" destId="{D9D6F357-78DA-4B2F-8944-5C144FAE0354}" srcOrd="7" destOrd="0" presId="urn:microsoft.com/office/officeart/2016/7/layout/BasicLinearProcessNumbered"/>
    <dgm:cxn modelId="{A8D40FA5-8D86-419C-AAFE-7ED68657AF90}" type="presParOf" srcId="{E6DAE668-868C-4886-9685-E3A71DA7F75F}" destId="{8CF6A035-958E-406F-9F2D-4215BE4A3E49}" srcOrd="8" destOrd="0" presId="urn:microsoft.com/office/officeart/2016/7/layout/BasicLinearProcessNumbered"/>
    <dgm:cxn modelId="{401B2E1D-F78D-4A3D-A217-F231D32EB89F}" type="presParOf" srcId="{8CF6A035-958E-406F-9F2D-4215BE4A3E49}" destId="{67074B8C-E5F3-4ED4-802F-50871FA5A940}" srcOrd="0" destOrd="0" presId="urn:microsoft.com/office/officeart/2016/7/layout/BasicLinearProcessNumbered"/>
    <dgm:cxn modelId="{E2499C7E-6FAD-4222-B4BC-60546C545040}" type="presParOf" srcId="{8CF6A035-958E-406F-9F2D-4215BE4A3E49}" destId="{2165FA15-7800-4E5F-B64C-D408A5BF1409}" srcOrd="1" destOrd="0" presId="urn:microsoft.com/office/officeart/2016/7/layout/BasicLinearProcessNumbered"/>
    <dgm:cxn modelId="{BA2846DB-2723-4652-AC7C-DD344384C8B8}" type="presParOf" srcId="{8CF6A035-958E-406F-9F2D-4215BE4A3E49}" destId="{D3255B4E-99EE-4D04-81CA-A8A371297C76}" srcOrd="2" destOrd="0" presId="urn:microsoft.com/office/officeart/2016/7/layout/BasicLinearProcessNumbered"/>
    <dgm:cxn modelId="{BD93BF81-1EE6-470E-AB3E-3F95DB29B293}" type="presParOf" srcId="{8CF6A035-958E-406F-9F2D-4215BE4A3E49}" destId="{02C26B76-223F-4383-9491-8220ACEC2A77}"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EC927F-3236-4791-B469-A383749A7891}" type="doc">
      <dgm:prSet loTypeId="urn:microsoft.com/office/officeart/2005/8/layout/chevron1" loCatId="process" qsTypeId="urn:microsoft.com/office/officeart/2005/8/quickstyle/3d3" qsCatId="3D" csTypeId="urn:microsoft.com/office/officeart/2005/8/colors/accent2_3" csCatId="accent2" phldr="1"/>
      <dgm:spPr/>
      <dgm:t>
        <a:bodyPr/>
        <a:lstStyle/>
        <a:p>
          <a:endParaRPr lang="en-US"/>
        </a:p>
      </dgm:t>
    </dgm:pt>
    <dgm:pt modelId="{D9A48D50-C849-44DA-973F-96C4960220CA}">
      <dgm:prSet phldrT="[Text]"/>
      <dgm:spPr/>
      <dgm:t>
        <a:bodyPr/>
        <a:lstStyle/>
        <a:p>
          <a:r>
            <a:rPr lang="en-US" dirty="0">
              <a:solidFill>
                <a:schemeClr val="tx1"/>
              </a:solidFill>
            </a:rPr>
            <a:t>Intro </a:t>
          </a:r>
        </a:p>
      </dgm:t>
    </dgm:pt>
    <dgm:pt modelId="{69BE2C52-1103-4515-BD4E-256067802BBD}" type="parTrans" cxnId="{FD3200C1-4965-49BB-BA3C-996A646D1ED3}">
      <dgm:prSet/>
      <dgm:spPr/>
      <dgm:t>
        <a:bodyPr/>
        <a:lstStyle/>
        <a:p>
          <a:endParaRPr lang="en-US"/>
        </a:p>
      </dgm:t>
    </dgm:pt>
    <dgm:pt modelId="{45FFB4C3-0A71-4834-8985-2F543C5AB6CC}" type="sibTrans" cxnId="{FD3200C1-4965-49BB-BA3C-996A646D1ED3}">
      <dgm:prSet/>
      <dgm:spPr/>
      <dgm:t>
        <a:bodyPr/>
        <a:lstStyle/>
        <a:p>
          <a:endParaRPr lang="en-US"/>
        </a:p>
      </dgm:t>
    </dgm:pt>
    <dgm:pt modelId="{A34ECC7E-0F4C-4DDF-89CD-B201FC70096C}">
      <dgm:prSet phldrT="[Text]"/>
      <dgm:spPr/>
      <dgm:t>
        <a:bodyPr/>
        <a:lstStyle/>
        <a:p>
          <a:r>
            <a:rPr lang="en-US" b="0" dirty="0">
              <a:solidFill>
                <a:schemeClr val="tx1"/>
              </a:solidFill>
            </a:rPr>
            <a:t>Care Team Coding and Billing It’s a Team Sport </a:t>
          </a:r>
        </a:p>
      </dgm:t>
    </dgm:pt>
    <dgm:pt modelId="{DF7779A8-0C43-4ACC-A1AF-93F35BB40976}" type="parTrans" cxnId="{10FA0415-3948-4995-9AF5-EEC9F1711BE4}">
      <dgm:prSet/>
      <dgm:spPr/>
      <dgm:t>
        <a:bodyPr/>
        <a:lstStyle/>
        <a:p>
          <a:endParaRPr lang="en-US"/>
        </a:p>
      </dgm:t>
    </dgm:pt>
    <dgm:pt modelId="{D4DEC08B-BDB8-4596-93C9-B0BA6712F8CC}" type="sibTrans" cxnId="{10FA0415-3948-4995-9AF5-EEC9F1711BE4}">
      <dgm:prSet/>
      <dgm:spPr/>
      <dgm:t>
        <a:bodyPr/>
        <a:lstStyle/>
        <a:p>
          <a:endParaRPr lang="en-US"/>
        </a:p>
      </dgm:t>
    </dgm:pt>
    <dgm:pt modelId="{BF368429-7D04-4EAE-ABBA-19E1698C05EA}">
      <dgm:prSet phldrT="[Text]"/>
      <dgm:spPr/>
      <dgm:t>
        <a:bodyPr/>
        <a:lstStyle/>
        <a:p>
          <a:r>
            <a:rPr lang="en-US" dirty="0">
              <a:solidFill>
                <a:schemeClr val="tx1"/>
              </a:solidFill>
            </a:rPr>
            <a:t>Billing Applications </a:t>
          </a:r>
        </a:p>
      </dgm:t>
    </dgm:pt>
    <dgm:pt modelId="{C47E1C17-D765-41B7-87C8-6865BF5D9FC6}" type="parTrans" cxnId="{5E64D9CB-48BA-4E22-9268-0DC5EAEDB603}">
      <dgm:prSet/>
      <dgm:spPr/>
      <dgm:t>
        <a:bodyPr/>
        <a:lstStyle/>
        <a:p>
          <a:endParaRPr lang="en-US"/>
        </a:p>
      </dgm:t>
    </dgm:pt>
    <dgm:pt modelId="{9EB55EEA-37D8-4376-8A4F-FF33E2CA3343}" type="sibTrans" cxnId="{5E64D9CB-48BA-4E22-9268-0DC5EAEDB603}">
      <dgm:prSet/>
      <dgm:spPr/>
      <dgm:t>
        <a:bodyPr/>
        <a:lstStyle/>
        <a:p>
          <a:endParaRPr lang="en-US"/>
        </a:p>
      </dgm:t>
    </dgm:pt>
    <dgm:pt modelId="{17D26EAD-2F40-42BB-B952-96F8C80C6F32}">
      <dgm:prSet phldrT="[Text]"/>
      <dgm:spPr/>
      <dgm:t>
        <a:bodyPr/>
        <a:lstStyle/>
        <a:p>
          <a:r>
            <a:rPr lang="en-US" b="1" dirty="0">
              <a:solidFill>
                <a:schemeClr val="tx1"/>
              </a:solidFill>
            </a:rPr>
            <a:t>Billing Optimization Opportunities </a:t>
          </a:r>
        </a:p>
      </dgm:t>
    </dgm:pt>
    <dgm:pt modelId="{AF8A6D77-CE26-4093-B587-57CE1F2F02E5}" type="parTrans" cxnId="{D4358EAF-3C7E-4F3F-92BC-BFFBEA561051}">
      <dgm:prSet/>
      <dgm:spPr/>
      <dgm:t>
        <a:bodyPr/>
        <a:lstStyle/>
        <a:p>
          <a:endParaRPr lang="en-US"/>
        </a:p>
      </dgm:t>
    </dgm:pt>
    <dgm:pt modelId="{C69127B9-E918-42D4-A955-318136A83BAA}" type="sibTrans" cxnId="{D4358EAF-3C7E-4F3F-92BC-BFFBEA561051}">
      <dgm:prSet/>
      <dgm:spPr/>
      <dgm:t>
        <a:bodyPr/>
        <a:lstStyle/>
        <a:p>
          <a:endParaRPr lang="en-US"/>
        </a:p>
      </dgm:t>
    </dgm:pt>
    <dgm:pt modelId="{BA9EEB1B-AD7A-4BCF-A1B5-CDAE02C636B0}">
      <dgm:prSet phldrT="[Text]"/>
      <dgm:spPr/>
      <dgm:t>
        <a:bodyPr/>
        <a:lstStyle/>
        <a:p>
          <a:r>
            <a:rPr lang="en-US" dirty="0">
              <a:solidFill>
                <a:schemeClr val="tx1"/>
              </a:solidFill>
            </a:rPr>
            <a:t>Billing Resources &amp; Wrap Up</a:t>
          </a:r>
        </a:p>
      </dgm:t>
    </dgm:pt>
    <dgm:pt modelId="{E07C99A8-2CE0-4B88-B912-7CAA2D03BBCF}" type="parTrans" cxnId="{7FB3FC32-F3EF-4BDD-B5AD-9593988D3BFA}">
      <dgm:prSet/>
      <dgm:spPr/>
      <dgm:t>
        <a:bodyPr/>
        <a:lstStyle/>
        <a:p>
          <a:endParaRPr lang="en-US"/>
        </a:p>
      </dgm:t>
    </dgm:pt>
    <dgm:pt modelId="{F2DA4BB1-1A9D-4498-86C5-84FE89AD5830}" type="sibTrans" cxnId="{7FB3FC32-F3EF-4BDD-B5AD-9593988D3BFA}">
      <dgm:prSet/>
      <dgm:spPr/>
      <dgm:t>
        <a:bodyPr/>
        <a:lstStyle/>
        <a:p>
          <a:endParaRPr lang="en-US"/>
        </a:p>
      </dgm:t>
    </dgm:pt>
    <dgm:pt modelId="{D852C5F2-7A23-4D52-85A4-F35F6B91077B}" type="pres">
      <dgm:prSet presAssocID="{C3EC927F-3236-4791-B469-A383749A7891}" presName="Name0" presStyleCnt="0">
        <dgm:presLayoutVars>
          <dgm:dir/>
          <dgm:animLvl val="lvl"/>
          <dgm:resizeHandles val="exact"/>
        </dgm:presLayoutVars>
      </dgm:prSet>
      <dgm:spPr/>
    </dgm:pt>
    <dgm:pt modelId="{8C5F915A-B232-4CD7-B91B-D57677E195BC}" type="pres">
      <dgm:prSet presAssocID="{D9A48D50-C849-44DA-973F-96C4960220CA}" presName="parTxOnly" presStyleLbl="node1" presStyleIdx="0" presStyleCnt="5">
        <dgm:presLayoutVars>
          <dgm:chMax val="0"/>
          <dgm:chPref val="0"/>
          <dgm:bulletEnabled val="1"/>
        </dgm:presLayoutVars>
      </dgm:prSet>
      <dgm:spPr/>
    </dgm:pt>
    <dgm:pt modelId="{6F55A25E-AB84-4F2D-BBF5-69D20D89B202}" type="pres">
      <dgm:prSet presAssocID="{45FFB4C3-0A71-4834-8985-2F543C5AB6CC}" presName="parTxOnlySpace" presStyleCnt="0"/>
      <dgm:spPr/>
    </dgm:pt>
    <dgm:pt modelId="{AEA3E379-D7DD-45F2-BA40-0994BB918350}" type="pres">
      <dgm:prSet presAssocID="{A34ECC7E-0F4C-4DDF-89CD-B201FC70096C}" presName="parTxOnly" presStyleLbl="node1" presStyleIdx="1" presStyleCnt="5">
        <dgm:presLayoutVars>
          <dgm:chMax val="0"/>
          <dgm:chPref val="0"/>
          <dgm:bulletEnabled val="1"/>
        </dgm:presLayoutVars>
      </dgm:prSet>
      <dgm:spPr/>
    </dgm:pt>
    <dgm:pt modelId="{1A47DBD1-B722-49A9-836D-E3A55C40436F}" type="pres">
      <dgm:prSet presAssocID="{D4DEC08B-BDB8-4596-93C9-B0BA6712F8CC}" presName="parTxOnlySpace" presStyleCnt="0"/>
      <dgm:spPr/>
    </dgm:pt>
    <dgm:pt modelId="{E15425E3-D2E7-45CB-9D9E-5D78AC5469CF}" type="pres">
      <dgm:prSet presAssocID="{17D26EAD-2F40-42BB-B952-96F8C80C6F32}" presName="parTxOnly" presStyleLbl="node1" presStyleIdx="2" presStyleCnt="5">
        <dgm:presLayoutVars>
          <dgm:chMax val="0"/>
          <dgm:chPref val="0"/>
          <dgm:bulletEnabled val="1"/>
        </dgm:presLayoutVars>
      </dgm:prSet>
      <dgm:spPr/>
    </dgm:pt>
    <dgm:pt modelId="{EE79D9E2-F57C-472C-BAD8-0DB0356CEA99}" type="pres">
      <dgm:prSet presAssocID="{C69127B9-E918-42D4-A955-318136A83BAA}" presName="parTxOnlySpace" presStyleCnt="0"/>
      <dgm:spPr/>
    </dgm:pt>
    <dgm:pt modelId="{6D50FB28-9777-48F9-900F-B742EEAAF5F8}" type="pres">
      <dgm:prSet presAssocID="{BF368429-7D04-4EAE-ABBA-19E1698C05EA}" presName="parTxOnly" presStyleLbl="node1" presStyleIdx="3" presStyleCnt="5">
        <dgm:presLayoutVars>
          <dgm:chMax val="0"/>
          <dgm:chPref val="0"/>
          <dgm:bulletEnabled val="1"/>
        </dgm:presLayoutVars>
      </dgm:prSet>
      <dgm:spPr/>
    </dgm:pt>
    <dgm:pt modelId="{4FF20E5C-109F-4D75-B654-6B122E53521F}" type="pres">
      <dgm:prSet presAssocID="{9EB55EEA-37D8-4376-8A4F-FF33E2CA3343}" presName="parTxOnlySpace" presStyleCnt="0"/>
      <dgm:spPr/>
    </dgm:pt>
    <dgm:pt modelId="{24426D5B-1CA1-45EF-AC95-D9D471F10315}" type="pres">
      <dgm:prSet presAssocID="{BA9EEB1B-AD7A-4BCF-A1B5-CDAE02C636B0}" presName="parTxOnly" presStyleLbl="node1" presStyleIdx="4" presStyleCnt="5">
        <dgm:presLayoutVars>
          <dgm:chMax val="0"/>
          <dgm:chPref val="0"/>
          <dgm:bulletEnabled val="1"/>
        </dgm:presLayoutVars>
      </dgm:prSet>
      <dgm:spPr/>
    </dgm:pt>
  </dgm:ptLst>
  <dgm:cxnLst>
    <dgm:cxn modelId="{10FA0415-3948-4995-9AF5-EEC9F1711BE4}" srcId="{C3EC927F-3236-4791-B469-A383749A7891}" destId="{A34ECC7E-0F4C-4DDF-89CD-B201FC70096C}" srcOrd="1" destOrd="0" parTransId="{DF7779A8-0C43-4ACC-A1AF-93F35BB40976}" sibTransId="{D4DEC08B-BDB8-4596-93C9-B0BA6712F8CC}"/>
    <dgm:cxn modelId="{B9BC5C25-830C-4729-984D-3255626F0752}" type="presOf" srcId="{BF368429-7D04-4EAE-ABBA-19E1698C05EA}" destId="{6D50FB28-9777-48F9-900F-B742EEAAF5F8}" srcOrd="0" destOrd="0" presId="urn:microsoft.com/office/officeart/2005/8/layout/chevron1"/>
    <dgm:cxn modelId="{7FB3FC32-F3EF-4BDD-B5AD-9593988D3BFA}" srcId="{C3EC927F-3236-4791-B469-A383749A7891}" destId="{BA9EEB1B-AD7A-4BCF-A1B5-CDAE02C636B0}" srcOrd="4" destOrd="0" parTransId="{E07C99A8-2CE0-4B88-B912-7CAA2D03BBCF}" sibTransId="{F2DA4BB1-1A9D-4498-86C5-84FE89AD5830}"/>
    <dgm:cxn modelId="{71446549-CE35-47AE-908A-905394C0B150}" type="presOf" srcId="{C3EC927F-3236-4791-B469-A383749A7891}" destId="{D852C5F2-7A23-4D52-85A4-F35F6B91077B}" srcOrd="0" destOrd="0" presId="urn:microsoft.com/office/officeart/2005/8/layout/chevron1"/>
    <dgm:cxn modelId="{6C303CA0-AF4E-4E58-A003-417274E1B91D}" type="presOf" srcId="{A34ECC7E-0F4C-4DDF-89CD-B201FC70096C}" destId="{AEA3E379-D7DD-45F2-BA40-0994BB918350}" srcOrd="0" destOrd="0" presId="urn:microsoft.com/office/officeart/2005/8/layout/chevron1"/>
    <dgm:cxn modelId="{D4358EAF-3C7E-4F3F-92BC-BFFBEA561051}" srcId="{C3EC927F-3236-4791-B469-A383749A7891}" destId="{17D26EAD-2F40-42BB-B952-96F8C80C6F32}" srcOrd="2" destOrd="0" parTransId="{AF8A6D77-CE26-4093-B587-57CE1F2F02E5}" sibTransId="{C69127B9-E918-42D4-A955-318136A83BAA}"/>
    <dgm:cxn modelId="{51D436B4-65D7-4AF6-A4CC-330C9A087752}" type="presOf" srcId="{D9A48D50-C849-44DA-973F-96C4960220CA}" destId="{8C5F915A-B232-4CD7-B91B-D57677E195BC}" srcOrd="0" destOrd="0" presId="urn:microsoft.com/office/officeart/2005/8/layout/chevron1"/>
    <dgm:cxn modelId="{FD3200C1-4965-49BB-BA3C-996A646D1ED3}" srcId="{C3EC927F-3236-4791-B469-A383749A7891}" destId="{D9A48D50-C849-44DA-973F-96C4960220CA}" srcOrd="0" destOrd="0" parTransId="{69BE2C52-1103-4515-BD4E-256067802BBD}" sibTransId="{45FFB4C3-0A71-4834-8985-2F543C5AB6CC}"/>
    <dgm:cxn modelId="{5E64D9CB-48BA-4E22-9268-0DC5EAEDB603}" srcId="{C3EC927F-3236-4791-B469-A383749A7891}" destId="{BF368429-7D04-4EAE-ABBA-19E1698C05EA}" srcOrd="3" destOrd="0" parTransId="{C47E1C17-D765-41B7-87C8-6865BF5D9FC6}" sibTransId="{9EB55EEA-37D8-4376-8A4F-FF33E2CA3343}"/>
    <dgm:cxn modelId="{02D67AD5-63AA-4422-B9ED-72DD80EC64E1}" type="presOf" srcId="{17D26EAD-2F40-42BB-B952-96F8C80C6F32}" destId="{E15425E3-D2E7-45CB-9D9E-5D78AC5469CF}" srcOrd="0" destOrd="0" presId="urn:microsoft.com/office/officeart/2005/8/layout/chevron1"/>
    <dgm:cxn modelId="{5B5B66E9-DE0F-41C8-AD9F-3DE34770903C}" type="presOf" srcId="{BA9EEB1B-AD7A-4BCF-A1B5-CDAE02C636B0}" destId="{24426D5B-1CA1-45EF-AC95-D9D471F10315}" srcOrd="0" destOrd="0" presId="urn:microsoft.com/office/officeart/2005/8/layout/chevron1"/>
    <dgm:cxn modelId="{672B6245-EBBF-403C-8BD2-4C345BFE8F26}" type="presParOf" srcId="{D852C5F2-7A23-4D52-85A4-F35F6B91077B}" destId="{8C5F915A-B232-4CD7-B91B-D57677E195BC}" srcOrd="0" destOrd="0" presId="urn:microsoft.com/office/officeart/2005/8/layout/chevron1"/>
    <dgm:cxn modelId="{069F6F17-B747-4CBE-8F95-BFB7F5469755}" type="presParOf" srcId="{D852C5F2-7A23-4D52-85A4-F35F6B91077B}" destId="{6F55A25E-AB84-4F2D-BBF5-69D20D89B202}" srcOrd="1" destOrd="0" presId="urn:microsoft.com/office/officeart/2005/8/layout/chevron1"/>
    <dgm:cxn modelId="{EDE96E96-CF3D-4D7E-84D0-BFF3C6CB26EE}" type="presParOf" srcId="{D852C5F2-7A23-4D52-85A4-F35F6B91077B}" destId="{AEA3E379-D7DD-45F2-BA40-0994BB918350}" srcOrd="2" destOrd="0" presId="urn:microsoft.com/office/officeart/2005/8/layout/chevron1"/>
    <dgm:cxn modelId="{1877AAE2-C447-45BB-9611-4FC6DD10E6B7}" type="presParOf" srcId="{D852C5F2-7A23-4D52-85A4-F35F6B91077B}" destId="{1A47DBD1-B722-49A9-836D-E3A55C40436F}" srcOrd="3" destOrd="0" presId="urn:microsoft.com/office/officeart/2005/8/layout/chevron1"/>
    <dgm:cxn modelId="{0C8152D3-F369-4A3F-BE4C-CE09DA8D7A15}" type="presParOf" srcId="{D852C5F2-7A23-4D52-85A4-F35F6B91077B}" destId="{E15425E3-D2E7-45CB-9D9E-5D78AC5469CF}" srcOrd="4" destOrd="0" presId="urn:microsoft.com/office/officeart/2005/8/layout/chevron1"/>
    <dgm:cxn modelId="{40DF84F8-2D9F-454F-B0DE-2D95B2A43CC6}" type="presParOf" srcId="{D852C5F2-7A23-4D52-85A4-F35F6B91077B}" destId="{EE79D9E2-F57C-472C-BAD8-0DB0356CEA99}" srcOrd="5" destOrd="0" presId="urn:microsoft.com/office/officeart/2005/8/layout/chevron1"/>
    <dgm:cxn modelId="{4DAAA14D-8337-4ED8-90B8-FC8EB5B52FE1}" type="presParOf" srcId="{D852C5F2-7A23-4D52-85A4-F35F6B91077B}" destId="{6D50FB28-9777-48F9-900F-B742EEAAF5F8}" srcOrd="6" destOrd="0" presId="urn:microsoft.com/office/officeart/2005/8/layout/chevron1"/>
    <dgm:cxn modelId="{75883055-0A3B-4BAC-B95B-ADEF388A80BD}" type="presParOf" srcId="{D852C5F2-7A23-4D52-85A4-F35F6B91077B}" destId="{4FF20E5C-109F-4D75-B654-6B122E53521F}" srcOrd="7" destOrd="0" presId="urn:microsoft.com/office/officeart/2005/8/layout/chevron1"/>
    <dgm:cxn modelId="{5BD515A0-EE1B-4B0E-9455-C49F286D0FF3}" type="presParOf" srcId="{D852C5F2-7A23-4D52-85A4-F35F6B91077B}" destId="{24426D5B-1CA1-45EF-AC95-D9D471F1031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849408-0F3C-4D64-BB9B-FF8C2731D26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6FE9257-F484-4ACA-B42B-887E55B9391D}">
      <dgm:prSet phldrT="[Text]"/>
      <dgm:spPr/>
      <dgm:t>
        <a:bodyPr/>
        <a:lstStyle/>
        <a:p>
          <a:endParaRPr lang="en-US" dirty="0"/>
        </a:p>
      </dgm:t>
    </dgm:pt>
    <dgm:pt modelId="{960A1A5E-8083-406A-B3B6-5A0266BA18CF}" type="parTrans" cxnId="{2390821B-F1E3-4088-B1F2-4F0C184FF163}">
      <dgm:prSet/>
      <dgm:spPr/>
      <dgm:t>
        <a:bodyPr/>
        <a:lstStyle/>
        <a:p>
          <a:endParaRPr lang="en-US"/>
        </a:p>
      </dgm:t>
    </dgm:pt>
    <dgm:pt modelId="{C5ECB388-D151-41C9-8AB8-10A1E3B9B459}" type="sibTrans" cxnId="{2390821B-F1E3-4088-B1F2-4F0C184FF163}">
      <dgm:prSet/>
      <dgm:spPr/>
      <dgm:t>
        <a:bodyPr/>
        <a:lstStyle/>
        <a:p>
          <a:endParaRPr lang="en-US"/>
        </a:p>
      </dgm:t>
    </dgm:pt>
    <dgm:pt modelId="{C7AB2AFD-4A69-4E67-A7B3-131567D6E66A}">
      <dgm:prSet phldrT="[Text]" phldr="1"/>
      <dgm:spPr/>
      <dgm:t>
        <a:bodyPr/>
        <a:lstStyle/>
        <a:p>
          <a:endParaRPr lang="en-US" dirty="0"/>
        </a:p>
      </dgm:t>
    </dgm:pt>
    <dgm:pt modelId="{13D2DFAB-AB85-4703-BE76-6E9EEB58B990}" type="sibTrans" cxnId="{B2934AAA-DBE6-4C89-A327-36E04AF9B46D}">
      <dgm:prSet/>
      <dgm:spPr/>
      <dgm:t>
        <a:bodyPr/>
        <a:lstStyle/>
        <a:p>
          <a:endParaRPr lang="en-US"/>
        </a:p>
      </dgm:t>
    </dgm:pt>
    <dgm:pt modelId="{E7394964-027D-47D6-BF05-1B3EA1684A3C}" type="parTrans" cxnId="{B2934AAA-DBE6-4C89-A327-36E04AF9B46D}">
      <dgm:prSet/>
      <dgm:spPr/>
      <dgm:t>
        <a:bodyPr/>
        <a:lstStyle/>
        <a:p>
          <a:endParaRPr lang="en-US"/>
        </a:p>
      </dgm:t>
    </dgm:pt>
    <dgm:pt modelId="{40AD8E16-129F-462B-8B88-EB4C96C5EF31}">
      <dgm:prSet phldrT="[Text]"/>
      <dgm:spPr/>
      <dgm:t>
        <a:bodyPr/>
        <a:lstStyle/>
        <a:p>
          <a:endParaRPr lang="en-US" dirty="0"/>
        </a:p>
      </dgm:t>
    </dgm:pt>
    <dgm:pt modelId="{D0C637F3-5F21-41D0-BE20-4DFA1803B565}" type="parTrans" cxnId="{A6678AD4-87DD-4B49-AE5B-4220EC75EFB8}">
      <dgm:prSet/>
      <dgm:spPr/>
      <dgm:t>
        <a:bodyPr/>
        <a:lstStyle/>
        <a:p>
          <a:endParaRPr lang="en-US"/>
        </a:p>
      </dgm:t>
    </dgm:pt>
    <dgm:pt modelId="{24236CB9-4A02-4AEA-A559-2059E4A2AC4A}" type="sibTrans" cxnId="{A6678AD4-87DD-4B49-AE5B-4220EC75EFB8}">
      <dgm:prSet/>
      <dgm:spPr/>
      <dgm:t>
        <a:bodyPr/>
        <a:lstStyle/>
        <a:p>
          <a:endParaRPr lang="en-US"/>
        </a:p>
      </dgm:t>
    </dgm:pt>
    <dgm:pt modelId="{F1EE94DC-1C1E-4E16-BD8A-934DBE2E3F61}" type="pres">
      <dgm:prSet presAssocID="{21849408-0F3C-4D64-BB9B-FF8C2731D265}" presName="cycle" presStyleCnt="0">
        <dgm:presLayoutVars>
          <dgm:dir/>
          <dgm:resizeHandles val="exact"/>
        </dgm:presLayoutVars>
      </dgm:prSet>
      <dgm:spPr/>
    </dgm:pt>
    <dgm:pt modelId="{99AAB84C-341A-4028-A60F-7B93E8482754}" type="pres">
      <dgm:prSet presAssocID="{16FE9257-F484-4ACA-B42B-887E55B9391D}" presName="dummy" presStyleCnt="0"/>
      <dgm:spPr/>
    </dgm:pt>
    <dgm:pt modelId="{69623F02-DFCA-4198-851D-EDB4EF98379C}" type="pres">
      <dgm:prSet presAssocID="{16FE9257-F484-4ACA-B42B-887E55B9391D}" presName="node" presStyleLbl="revTx" presStyleIdx="0" presStyleCnt="3">
        <dgm:presLayoutVars>
          <dgm:bulletEnabled val="1"/>
        </dgm:presLayoutVars>
      </dgm:prSet>
      <dgm:spPr/>
    </dgm:pt>
    <dgm:pt modelId="{AB430F99-16EF-418C-9E1E-964FBD10AA33}" type="pres">
      <dgm:prSet presAssocID="{C5ECB388-D151-41C9-8AB8-10A1E3B9B459}" presName="sibTrans" presStyleLbl="node1" presStyleIdx="0" presStyleCnt="3" custLinFactNeighborX="14191" custLinFactNeighborY="-14619"/>
      <dgm:spPr/>
    </dgm:pt>
    <dgm:pt modelId="{D4F20A84-0A85-4788-9B3A-CAB7C20C71E2}" type="pres">
      <dgm:prSet presAssocID="{C7AB2AFD-4A69-4E67-A7B3-131567D6E66A}" presName="dummy" presStyleCnt="0"/>
      <dgm:spPr/>
    </dgm:pt>
    <dgm:pt modelId="{64FF4601-38A0-4AB8-8C5C-D269301A33A7}" type="pres">
      <dgm:prSet presAssocID="{C7AB2AFD-4A69-4E67-A7B3-131567D6E66A}" presName="node" presStyleLbl="revTx" presStyleIdx="1" presStyleCnt="3">
        <dgm:presLayoutVars>
          <dgm:bulletEnabled val="1"/>
        </dgm:presLayoutVars>
      </dgm:prSet>
      <dgm:spPr/>
    </dgm:pt>
    <dgm:pt modelId="{ED96AE29-CDFF-4EAB-8814-8ED00B56F065}" type="pres">
      <dgm:prSet presAssocID="{13D2DFAB-AB85-4703-BE76-6E9EEB58B990}" presName="sibTrans" presStyleLbl="node1" presStyleIdx="1" presStyleCnt="3" custLinFactNeighborX="-6737" custLinFactNeighborY="-18859"/>
      <dgm:spPr/>
    </dgm:pt>
    <dgm:pt modelId="{F5746587-0BE9-4AD6-B036-EC41AF9F1AA8}" type="pres">
      <dgm:prSet presAssocID="{40AD8E16-129F-462B-8B88-EB4C96C5EF31}" presName="dummy" presStyleCnt="0"/>
      <dgm:spPr/>
    </dgm:pt>
    <dgm:pt modelId="{DCAF55A6-9469-43E5-8380-34BEA676F91F}" type="pres">
      <dgm:prSet presAssocID="{40AD8E16-129F-462B-8B88-EB4C96C5EF31}" presName="node" presStyleLbl="revTx" presStyleIdx="2" presStyleCnt="3">
        <dgm:presLayoutVars>
          <dgm:bulletEnabled val="1"/>
        </dgm:presLayoutVars>
      </dgm:prSet>
      <dgm:spPr/>
    </dgm:pt>
    <dgm:pt modelId="{98B47A87-18B0-4CF4-86DF-F50C8E51D178}" type="pres">
      <dgm:prSet presAssocID="{24236CB9-4A02-4AEA-A559-2059E4A2AC4A}" presName="sibTrans" presStyleLbl="node1" presStyleIdx="2" presStyleCnt="3" custScaleX="143044" custScaleY="106533" custLinFactNeighborX="1891" custLinFactNeighborY="-28691"/>
      <dgm:spPr/>
    </dgm:pt>
  </dgm:ptLst>
  <dgm:cxnLst>
    <dgm:cxn modelId="{2390821B-F1E3-4088-B1F2-4F0C184FF163}" srcId="{21849408-0F3C-4D64-BB9B-FF8C2731D265}" destId="{16FE9257-F484-4ACA-B42B-887E55B9391D}" srcOrd="0" destOrd="0" parTransId="{960A1A5E-8083-406A-B3B6-5A0266BA18CF}" sibTransId="{C5ECB388-D151-41C9-8AB8-10A1E3B9B459}"/>
    <dgm:cxn modelId="{13B0B532-0025-457D-B633-3B994CA1859F}" type="presOf" srcId="{C5ECB388-D151-41C9-8AB8-10A1E3B9B459}" destId="{AB430F99-16EF-418C-9E1E-964FBD10AA33}" srcOrd="0" destOrd="0" presId="urn:microsoft.com/office/officeart/2005/8/layout/cycle1"/>
    <dgm:cxn modelId="{A5B9323D-6A08-4975-B092-3CEA8C113577}" type="presOf" srcId="{13D2DFAB-AB85-4703-BE76-6E9EEB58B990}" destId="{ED96AE29-CDFF-4EAB-8814-8ED00B56F065}" srcOrd="0" destOrd="0" presId="urn:microsoft.com/office/officeart/2005/8/layout/cycle1"/>
    <dgm:cxn modelId="{A187BD40-1A10-4F0F-8441-0623356EE2B5}" type="presOf" srcId="{40AD8E16-129F-462B-8B88-EB4C96C5EF31}" destId="{DCAF55A6-9469-43E5-8380-34BEA676F91F}" srcOrd="0" destOrd="0" presId="urn:microsoft.com/office/officeart/2005/8/layout/cycle1"/>
    <dgm:cxn modelId="{E6ADA173-E62F-4949-8655-95BC5591D064}" type="presOf" srcId="{16FE9257-F484-4ACA-B42B-887E55B9391D}" destId="{69623F02-DFCA-4198-851D-EDB4EF98379C}" srcOrd="0" destOrd="0" presId="urn:microsoft.com/office/officeart/2005/8/layout/cycle1"/>
    <dgm:cxn modelId="{7D29B5A7-2D0D-44A2-9B07-D0C1F5D5A8E3}" type="presOf" srcId="{24236CB9-4A02-4AEA-A559-2059E4A2AC4A}" destId="{98B47A87-18B0-4CF4-86DF-F50C8E51D178}" srcOrd="0" destOrd="0" presId="urn:microsoft.com/office/officeart/2005/8/layout/cycle1"/>
    <dgm:cxn modelId="{B2934AAA-DBE6-4C89-A327-36E04AF9B46D}" srcId="{21849408-0F3C-4D64-BB9B-FF8C2731D265}" destId="{C7AB2AFD-4A69-4E67-A7B3-131567D6E66A}" srcOrd="1" destOrd="0" parTransId="{E7394964-027D-47D6-BF05-1B3EA1684A3C}" sibTransId="{13D2DFAB-AB85-4703-BE76-6E9EEB58B990}"/>
    <dgm:cxn modelId="{C29860B8-33B6-46C7-83EB-F9D7D80F03CD}" type="presOf" srcId="{C7AB2AFD-4A69-4E67-A7B3-131567D6E66A}" destId="{64FF4601-38A0-4AB8-8C5C-D269301A33A7}" srcOrd="0" destOrd="0" presId="urn:microsoft.com/office/officeart/2005/8/layout/cycle1"/>
    <dgm:cxn modelId="{249500C2-E520-4AD6-8CDE-72BF7A6FD376}" type="presOf" srcId="{21849408-0F3C-4D64-BB9B-FF8C2731D265}" destId="{F1EE94DC-1C1E-4E16-BD8A-934DBE2E3F61}" srcOrd="0" destOrd="0" presId="urn:microsoft.com/office/officeart/2005/8/layout/cycle1"/>
    <dgm:cxn modelId="{A6678AD4-87DD-4B49-AE5B-4220EC75EFB8}" srcId="{21849408-0F3C-4D64-BB9B-FF8C2731D265}" destId="{40AD8E16-129F-462B-8B88-EB4C96C5EF31}" srcOrd="2" destOrd="0" parTransId="{D0C637F3-5F21-41D0-BE20-4DFA1803B565}" sibTransId="{24236CB9-4A02-4AEA-A559-2059E4A2AC4A}"/>
    <dgm:cxn modelId="{1DD47C68-5E53-4270-A815-83F60D874237}" type="presParOf" srcId="{F1EE94DC-1C1E-4E16-BD8A-934DBE2E3F61}" destId="{99AAB84C-341A-4028-A60F-7B93E8482754}" srcOrd="0" destOrd="0" presId="urn:microsoft.com/office/officeart/2005/8/layout/cycle1"/>
    <dgm:cxn modelId="{6322311E-E664-4AF8-999F-0331EAF0E446}" type="presParOf" srcId="{F1EE94DC-1C1E-4E16-BD8A-934DBE2E3F61}" destId="{69623F02-DFCA-4198-851D-EDB4EF98379C}" srcOrd="1" destOrd="0" presId="urn:microsoft.com/office/officeart/2005/8/layout/cycle1"/>
    <dgm:cxn modelId="{433F2071-2851-4412-BDA4-27B6A064C2F3}" type="presParOf" srcId="{F1EE94DC-1C1E-4E16-BD8A-934DBE2E3F61}" destId="{AB430F99-16EF-418C-9E1E-964FBD10AA33}" srcOrd="2" destOrd="0" presId="urn:microsoft.com/office/officeart/2005/8/layout/cycle1"/>
    <dgm:cxn modelId="{CA70A468-0411-4949-B8A0-ADBA605FA527}" type="presParOf" srcId="{F1EE94DC-1C1E-4E16-BD8A-934DBE2E3F61}" destId="{D4F20A84-0A85-4788-9B3A-CAB7C20C71E2}" srcOrd="3" destOrd="0" presId="urn:microsoft.com/office/officeart/2005/8/layout/cycle1"/>
    <dgm:cxn modelId="{A81DDF2A-D4C4-4DEF-8A66-F1D3099527DF}" type="presParOf" srcId="{F1EE94DC-1C1E-4E16-BD8A-934DBE2E3F61}" destId="{64FF4601-38A0-4AB8-8C5C-D269301A33A7}" srcOrd="4" destOrd="0" presId="urn:microsoft.com/office/officeart/2005/8/layout/cycle1"/>
    <dgm:cxn modelId="{DEAC0374-73F8-4056-B9A4-BFE13A1B72AD}" type="presParOf" srcId="{F1EE94DC-1C1E-4E16-BD8A-934DBE2E3F61}" destId="{ED96AE29-CDFF-4EAB-8814-8ED00B56F065}" srcOrd="5" destOrd="0" presId="urn:microsoft.com/office/officeart/2005/8/layout/cycle1"/>
    <dgm:cxn modelId="{310DEF8C-A453-4C47-B5B9-3F7229A9E869}" type="presParOf" srcId="{F1EE94DC-1C1E-4E16-BD8A-934DBE2E3F61}" destId="{F5746587-0BE9-4AD6-B036-EC41AF9F1AA8}" srcOrd="6" destOrd="0" presId="urn:microsoft.com/office/officeart/2005/8/layout/cycle1"/>
    <dgm:cxn modelId="{4D325746-95D9-4C25-A51F-1BD7BB4B59E5}" type="presParOf" srcId="{F1EE94DC-1C1E-4E16-BD8A-934DBE2E3F61}" destId="{DCAF55A6-9469-43E5-8380-34BEA676F91F}" srcOrd="7" destOrd="0" presId="urn:microsoft.com/office/officeart/2005/8/layout/cycle1"/>
    <dgm:cxn modelId="{0D9C4294-4302-4384-9F40-640EC442A206}" type="presParOf" srcId="{F1EE94DC-1C1E-4E16-BD8A-934DBE2E3F61}" destId="{98B47A87-18B0-4CF4-86DF-F50C8E51D178}"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EC927F-3236-4791-B469-A383749A7891}" type="doc">
      <dgm:prSet loTypeId="urn:microsoft.com/office/officeart/2005/8/layout/chevron1" loCatId="process" qsTypeId="urn:microsoft.com/office/officeart/2005/8/quickstyle/3d3" qsCatId="3D" csTypeId="urn:microsoft.com/office/officeart/2005/8/colors/accent2_3" csCatId="accent2" phldr="1"/>
      <dgm:spPr/>
      <dgm:t>
        <a:bodyPr/>
        <a:lstStyle/>
        <a:p>
          <a:endParaRPr lang="en-US"/>
        </a:p>
      </dgm:t>
    </dgm:pt>
    <dgm:pt modelId="{D9A48D50-C849-44DA-973F-96C4960220CA}">
      <dgm:prSet phldrT="[Text]"/>
      <dgm:spPr/>
      <dgm:t>
        <a:bodyPr/>
        <a:lstStyle/>
        <a:p>
          <a:r>
            <a:rPr lang="en-US" dirty="0">
              <a:solidFill>
                <a:schemeClr val="tx1"/>
              </a:solidFill>
            </a:rPr>
            <a:t>Intro </a:t>
          </a:r>
        </a:p>
      </dgm:t>
    </dgm:pt>
    <dgm:pt modelId="{69BE2C52-1103-4515-BD4E-256067802BBD}" type="parTrans" cxnId="{FD3200C1-4965-49BB-BA3C-996A646D1ED3}">
      <dgm:prSet/>
      <dgm:spPr/>
      <dgm:t>
        <a:bodyPr/>
        <a:lstStyle/>
        <a:p>
          <a:endParaRPr lang="en-US"/>
        </a:p>
      </dgm:t>
    </dgm:pt>
    <dgm:pt modelId="{45FFB4C3-0A71-4834-8985-2F543C5AB6CC}" type="sibTrans" cxnId="{FD3200C1-4965-49BB-BA3C-996A646D1ED3}">
      <dgm:prSet/>
      <dgm:spPr/>
      <dgm:t>
        <a:bodyPr/>
        <a:lstStyle/>
        <a:p>
          <a:endParaRPr lang="en-US"/>
        </a:p>
      </dgm:t>
    </dgm:pt>
    <dgm:pt modelId="{A34ECC7E-0F4C-4DDF-89CD-B201FC70096C}">
      <dgm:prSet phldrT="[Text]"/>
      <dgm:spPr/>
      <dgm:t>
        <a:bodyPr/>
        <a:lstStyle/>
        <a:p>
          <a:r>
            <a:rPr lang="en-US" b="0" dirty="0">
              <a:solidFill>
                <a:schemeClr val="tx1"/>
              </a:solidFill>
            </a:rPr>
            <a:t>Care Team Coding and Billing It’s a Team Sport </a:t>
          </a:r>
        </a:p>
      </dgm:t>
    </dgm:pt>
    <dgm:pt modelId="{DF7779A8-0C43-4ACC-A1AF-93F35BB40976}" type="parTrans" cxnId="{10FA0415-3948-4995-9AF5-EEC9F1711BE4}">
      <dgm:prSet/>
      <dgm:spPr/>
      <dgm:t>
        <a:bodyPr/>
        <a:lstStyle/>
        <a:p>
          <a:endParaRPr lang="en-US"/>
        </a:p>
      </dgm:t>
    </dgm:pt>
    <dgm:pt modelId="{D4DEC08B-BDB8-4596-93C9-B0BA6712F8CC}" type="sibTrans" cxnId="{10FA0415-3948-4995-9AF5-EEC9F1711BE4}">
      <dgm:prSet/>
      <dgm:spPr/>
      <dgm:t>
        <a:bodyPr/>
        <a:lstStyle/>
        <a:p>
          <a:endParaRPr lang="en-US"/>
        </a:p>
      </dgm:t>
    </dgm:pt>
    <dgm:pt modelId="{BF368429-7D04-4EAE-ABBA-19E1698C05EA}">
      <dgm:prSet phldrT="[Text]"/>
      <dgm:spPr/>
      <dgm:t>
        <a:bodyPr/>
        <a:lstStyle/>
        <a:p>
          <a:r>
            <a:rPr lang="en-US" b="1" dirty="0">
              <a:solidFill>
                <a:schemeClr val="tx1"/>
              </a:solidFill>
            </a:rPr>
            <a:t>Billing Applications </a:t>
          </a:r>
        </a:p>
      </dgm:t>
    </dgm:pt>
    <dgm:pt modelId="{C47E1C17-D765-41B7-87C8-6865BF5D9FC6}" type="parTrans" cxnId="{5E64D9CB-48BA-4E22-9268-0DC5EAEDB603}">
      <dgm:prSet/>
      <dgm:spPr/>
      <dgm:t>
        <a:bodyPr/>
        <a:lstStyle/>
        <a:p>
          <a:endParaRPr lang="en-US"/>
        </a:p>
      </dgm:t>
    </dgm:pt>
    <dgm:pt modelId="{9EB55EEA-37D8-4376-8A4F-FF33E2CA3343}" type="sibTrans" cxnId="{5E64D9CB-48BA-4E22-9268-0DC5EAEDB603}">
      <dgm:prSet/>
      <dgm:spPr/>
      <dgm:t>
        <a:bodyPr/>
        <a:lstStyle/>
        <a:p>
          <a:endParaRPr lang="en-US"/>
        </a:p>
      </dgm:t>
    </dgm:pt>
    <dgm:pt modelId="{17D26EAD-2F40-42BB-B952-96F8C80C6F32}">
      <dgm:prSet phldrT="[Text]"/>
      <dgm:spPr/>
      <dgm:t>
        <a:bodyPr/>
        <a:lstStyle/>
        <a:p>
          <a:r>
            <a:rPr lang="en-US" b="0" dirty="0">
              <a:solidFill>
                <a:schemeClr val="tx1"/>
              </a:solidFill>
            </a:rPr>
            <a:t>Billing Optimization Opportunities </a:t>
          </a:r>
        </a:p>
      </dgm:t>
    </dgm:pt>
    <dgm:pt modelId="{AF8A6D77-CE26-4093-B587-57CE1F2F02E5}" type="parTrans" cxnId="{D4358EAF-3C7E-4F3F-92BC-BFFBEA561051}">
      <dgm:prSet/>
      <dgm:spPr/>
      <dgm:t>
        <a:bodyPr/>
        <a:lstStyle/>
        <a:p>
          <a:endParaRPr lang="en-US"/>
        </a:p>
      </dgm:t>
    </dgm:pt>
    <dgm:pt modelId="{C69127B9-E918-42D4-A955-318136A83BAA}" type="sibTrans" cxnId="{D4358EAF-3C7E-4F3F-92BC-BFFBEA561051}">
      <dgm:prSet/>
      <dgm:spPr/>
      <dgm:t>
        <a:bodyPr/>
        <a:lstStyle/>
        <a:p>
          <a:endParaRPr lang="en-US"/>
        </a:p>
      </dgm:t>
    </dgm:pt>
    <dgm:pt modelId="{BA9EEB1B-AD7A-4BCF-A1B5-CDAE02C636B0}">
      <dgm:prSet phldrT="[Text]"/>
      <dgm:spPr/>
      <dgm:t>
        <a:bodyPr/>
        <a:lstStyle/>
        <a:p>
          <a:r>
            <a:rPr lang="en-US" dirty="0">
              <a:solidFill>
                <a:schemeClr val="tx1"/>
              </a:solidFill>
            </a:rPr>
            <a:t>Billing Resources &amp; Wrap Up</a:t>
          </a:r>
        </a:p>
      </dgm:t>
    </dgm:pt>
    <dgm:pt modelId="{E07C99A8-2CE0-4B88-B912-7CAA2D03BBCF}" type="parTrans" cxnId="{7FB3FC32-F3EF-4BDD-B5AD-9593988D3BFA}">
      <dgm:prSet/>
      <dgm:spPr/>
      <dgm:t>
        <a:bodyPr/>
        <a:lstStyle/>
        <a:p>
          <a:endParaRPr lang="en-US"/>
        </a:p>
      </dgm:t>
    </dgm:pt>
    <dgm:pt modelId="{F2DA4BB1-1A9D-4498-86C5-84FE89AD5830}" type="sibTrans" cxnId="{7FB3FC32-F3EF-4BDD-B5AD-9593988D3BFA}">
      <dgm:prSet/>
      <dgm:spPr/>
      <dgm:t>
        <a:bodyPr/>
        <a:lstStyle/>
        <a:p>
          <a:endParaRPr lang="en-US"/>
        </a:p>
      </dgm:t>
    </dgm:pt>
    <dgm:pt modelId="{D852C5F2-7A23-4D52-85A4-F35F6B91077B}" type="pres">
      <dgm:prSet presAssocID="{C3EC927F-3236-4791-B469-A383749A7891}" presName="Name0" presStyleCnt="0">
        <dgm:presLayoutVars>
          <dgm:dir/>
          <dgm:animLvl val="lvl"/>
          <dgm:resizeHandles val="exact"/>
        </dgm:presLayoutVars>
      </dgm:prSet>
      <dgm:spPr/>
    </dgm:pt>
    <dgm:pt modelId="{8C5F915A-B232-4CD7-B91B-D57677E195BC}" type="pres">
      <dgm:prSet presAssocID="{D9A48D50-C849-44DA-973F-96C4960220CA}" presName="parTxOnly" presStyleLbl="node1" presStyleIdx="0" presStyleCnt="5">
        <dgm:presLayoutVars>
          <dgm:chMax val="0"/>
          <dgm:chPref val="0"/>
          <dgm:bulletEnabled val="1"/>
        </dgm:presLayoutVars>
      </dgm:prSet>
      <dgm:spPr/>
    </dgm:pt>
    <dgm:pt modelId="{6F55A25E-AB84-4F2D-BBF5-69D20D89B202}" type="pres">
      <dgm:prSet presAssocID="{45FFB4C3-0A71-4834-8985-2F543C5AB6CC}" presName="parTxOnlySpace" presStyleCnt="0"/>
      <dgm:spPr/>
    </dgm:pt>
    <dgm:pt modelId="{AEA3E379-D7DD-45F2-BA40-0994BB918350}" type="pres">
      <dgm:prSet presAssocID="{A34ECC7E-0F4C-4DDF-89CD-B201FC70096C}" presName="parTxOnly" presStyleLbl="node1" presStyleIdx="1" presStyleCnt="5">
        <dgm:presLayoutVars>
          <dgm:chMax val="0"/>
          <dgm:chPref val="0"/>
          <dgm:bulletEnabled val="1"/>
        </dgm:presLayoutVars>
      </dgm:prSet>
      <dgm:spPr/>
    </dgm:pt>
    <dgm:pt modelId="{1A47DBD1-B722-49A9-836D-E3A55C40436F}" type="pres">
      <dgm:prSet presAssocID="{D4DEC08B-BDB8-4596-93C9-B0BA6712F8CC}" presName="parTxOnlySpace" presStyleCnt="0"/>
      <dgm:spPr/>
    </dgm:pt>
    <dgm:pt modelId="{E15425E3-D2E7-45CB-9D9E-5D78AC5469CF}" type="pres">
      <dgm:prSet presAssocID="{17D26EAD-2F40-42BB-B952-96F8C80C6F32}" presName="parTxOnly" presStyleLbl="node1" presStyleIdx="2" presStyleCnt="5">
        <dgm:presLayoutVars>
          <dgm:chMax val="0"/>
          <dgm:chPref val="0"/>
          <dgm:bulletEnabled val="1"/>
        </dgm:presLayoutVars>
      </dgm:prSet>
      <dgm:spPr/>
    </dgm:pt>
    <dgm:pt modelId="{EE79D9E2-F57C-472C-BAD8-0DB0356CEA99}" type="pres">
      <dgm:prSet presAssocID="{C69127B9-E918-42D4-A955-318136A83BAA}" presName="parTxOnlySpace" presStyleCnt="0"/>
      <dgm:spPr/>
    </dgm:pt>
    <dgm:pt modelId="{6D50FB28-9777-48F9-900F-B742EEAAF5F8}" type="pres">
      <dgm:prSet presAssocID="{BF368429-7D04-4EAE-ABBA-19E1698C05EA}" presName="parTxOnly" presStyleLbl="node1" presStyleIdx="3" presStyleCnt="5">
        <dgm:presLayoutVars>
          <dgm:chMax val="0"/>
          <dgm:chPref val="0"/>
          <dgm:bulletEnabled val="1"/>
        </dgm:presLayoutVars>
      </dgm:prSet>
      <dgm:spPr/>
    </dgm:pt>
    <dgm:pt modelId="{4FF20E5C-109F-4D75-B654-6B122E53521F}" type="pres">
      <dgm:prSet presAssocID="{9EB55EEA-37D8-4376-8A4F-FF33E2CA3343}" presName="parTxOnlySpace" presStyleCnt="0"/>
      <dgm:spPr/>
    </dgm:pt>
    <dgm:pt modelId="{24426D5B-1CA1-45EF-AC95-D9D471F10315}" type="pres">
      <dgm:prSet presAssocID="{BA9EEB1B-AD7A-4BCF-A1B5-CDAE02C636B0}" presName="parTxOnly" presStyleLbl="node1" presStyleIdx="4" presStyleCnt="5">
        <dgm:presLayoutVars>
          <dgm:chMax val="0"/>
          <dgm:chPref val="0"/>
          <dgm:bulletEnabled val="1"/>
        </dgm:presLayoutVars>
      </dgm:prSet>
      <dgm:spPr/>
    </dgm:pt>
  </dgm:ptLst>
  <dgm:cxnLst>
    <dgm:cxn modelId="{10FA0415-3948-4995-9AF5-EEC9F1711BE4}" srcId="{C3EC927F-3236-4791-B469-A383749A7891}" destId="{A34ECC7E-0F4C-4DDF-89CD-B201FC70096C}" srcOrd="1" destOrd="0" parTransId="{DF7779A8-0C43-4ACC-A1AF-93F35BB40976}" sibTransId="{D4DEC08B-BDB8-4596-93C9-B0BA6712F8CC}"/>
    <dgm:cxn modelId="{B9BC5C25-830C-4729-984D-3255626F0752}" type="presOf" srcId="{BF368429-7D04-4EAE-ABBA-19E1698C05EA}" destId="{6D50FB28-9777-48F9-900F-B742EEAAF5F8}" srcOrd="0" destOrd="0" presId="urn:microsoft.com/office/officeart/2005/8/layout/chevron1"/>
    <dgm:cxn modelId="{7FB3FC32-F3EF-4BDD-B5AD-9593988D3BFA}" srcId="{C3EC927F-3236-4791-B469-A383749A7891}" destId="{BA9EEB1B-AD7A-4BCF-A1B5-CDAE02C636B0}" srcOrd="4" destOrd="0" parTransId="{E07C99A8-2CE0-4B88-B912-7CAA2D03BBCF}" sibTransId="{F2DA4BB1-1A9D-4498-86C5-84FE89AD5830}"/>
    <dgm:cxn modelId="{71446549-CE35-47AE-908A-905394C0B150}" type="presOf" srcId="{C3EC927F-3236-4791-B469-A383749A7891}" destId="{D852C5F2-7A23-4D52-85A4-F35F6B91077B}" srcOrd="0" destOrd="0" presId="urn:microsoft.com/office/officeart/2005/8/layout/chevron1"/>
    <dgm:cxn modelId="{6C303CA0-AF4E-4E58-A003-417274E1B91D}" type="presOf" srcId="{A34ECC7E-0F4C-4DDF-89CD-B201FC70096C}" destId="{AEA3E379-D7DD-45F2-BA40-0994BB918350}" srcOrd="0" destOrd="0" presId="urn:microsoft.com/office/officeart/2005/8/layout/chevron1"/>
    <dgm:cxn modelId="{D4358EAF-3C7E-4F3F-92BC-BFFBEA561051}" srcId="{C3EC927F-3236-4791-B469-A383749A7891}" destId="{17D26EAD-2F40-42BB-B952-96F8C80C6F32}" srcOrd="2" destOrd="0" parTransId="{AF8A6D77-CE26-4093-B587-57CE1F2F02E5}" sibTransId="{C69127B9-E918-42D4-A955-318136A83BAA}"/>
    <dgm:cxn modelId="{51D436B4-65D7-4AF6-A4CC-330C9A087752}" type="presOf" srcId="{D9A48D50-C849-44DA-973F-96C4960220CA}" destId="{8C5F915A-B232-4CD7-B91B-D57677E195BC}" srcOrd="0" destOrd="0" presId="urn:microsoft.com/office/officeart/2005/8/layout/chevron1"/>
    <dgm:cxn modelId="{FD3200C1-4965-49BB-BA3C-996A646D1ED3}" srcId="{C3EC927F-3236-4791-B469-A383749A7891}" destId="{D9A48D50-C849-44DA-973F-96C4960220CA}" srcOrd="0" destOrd="0" parTransId="{69BE2C52-1103-4515-BD4E-256067802BBD}" sibTransId="{45FFB4C3-0A71-4834-8985-2F543C5AB6CC}"/>
    <dgm:cxn modelId="{5E64D9CB-48BA-4E22-9268-0DC5EAEDB603}" srcId="{C3EC927F-3236-4791-B469-A383749A7891}" destId="{BF368429-7D04-4EAE-ABBA-19E1698C05EA}" srcOrd="3" destOrd="0" parTransId="{C47E1C17-D765-41B7-87C8-6865BF5D9FC6}" sibTransId="{9EB55EEA-37D8-4376-8A4F-FF33E2CA3343}"/>
    <dgm:cxn modelId="{02D67AD5-63AA-4422-B9ED-72DD80EC64E1}" type="presOf" srcId="{17D26EAD-2F40-42BB-B952-96F8C80C6F32}" destId="{E15425E3-D2E7-45CB-9D9E-5D78AC5469CF}" srcOrd="0" destOrd="0" presId="urn:microsoft.com/office/officeart/2005/8/layout/chevron1"/>
    <dgm:cxn modelId="{5B5B66E9-DE0F-41C8-AD9F-3DE34770903C}" type="presOf" srcId="{BA9EEB1B-AD7A-4BCF-A1B5-CDAE02C636B0}" destId="{24426D5B-1CA1-45EF-AC95-D9D471F10315}" srcOrd="0" destOrd="0" presId="urn:microsoft.com/office/officeart/2005/8/layout/chevron1"/>
    <dgm:cxn modelId="{672B6245-EBBF-403C-8BD2-4C345BFE8F26}" type="presParOf" srcId="{D852C5F2-7A23-4D52-85A4-F35F6B91077B}" destId="{8C5F915A-B232-4CD7-B91B-D57677E195BC}" srcOrd="0" destOrd="0" presId="urn:microsoft.com/office/officeart/2005/8/layout/chevron1"/>
    <dgm:cxn modelId="{069F6F17-B747-4CBE-8F95-BFB7F5469755}" type="presParOf" srcId="{D852C5F2-7A23-4D52-85A4-F35F6B91077B}" destId="{6F55A25E-AB84-4F2D-BBF5-69D20D89B202}" srcOrd="1" destOrd="0" presId="urn:microsoft.com/office/officeart/2005/8/layout/chevron1"/>
    <dgm:cxn modelId="{EDE96E96-CF3D-4D7E-84D0-BFF3C6CB26EE}" type="presParOf" srcId="{D852C5F2-7A23-4D52-85A4-F35F6B91077B}" destId="{AEA3E379-D7DD-45F2-BA40-0994BB918350}" srcOrd="2" destOrd="0" presId="urn:microsoft.com/office/officeart/2005/8/layout/chevron1"/>
    <dgm:cxn modelId="{1877AAE2-C447-45BB-9611-4FC6DD10E6B7}" type="presParOf" srcId="{D852C5F2-7A23-4D52-85A4-F35F6B91077B}" destId="{1A47DBD1-B722-49A9-836D-E3A55C40436F}" srcOrd="3" destOrd="0" presId="urn:microsoft.com/office/officeart/2005/8/layout/chevron1"/>
    <dgm:cxn modelId="{0C8152D3-F369-4A3F-BE4C-CE09DA8D7A15}" type="presParOf" srcId="{D852C5F2-7A23-4D52-85A4-F35F6B91077B}" destId="{E15425E3-D2E7-45CB-9D9E-5D78AC5469CF}" srcOrd="4" destOrd="0" presId="urn:microsoft.com/office/officeart/2005/8/layout/chevron1"/>
    <dgm:cxn modelId="{40DF84F8-2D9F-454F-B0DE-2D95B2A43CC6}" type="presParOf" srcId="{D852C5F2-7A23-4D52-85A4-F35F6B91077B}" destId="{EE79D9E2-F57C-472C-BAD8-0DB0356CEA99}" srcOrd="5" destOrd="0" presId="urn:microsoft.com/office/officeart/2005/8/layout/chevron1"/>
    <dgm:cxn modelId="{4DAAA14D-8337-4ED8-90B8-FC8EB5B52FE1}" type="presParOf" srcId="{D852C5F2-7A23-4D52-85A4-F35F6B91077B}" destId="{6D50FB28-9777-48F9-900F-B742EEAAF5F8}" srcOrd="6" destOrd="0" presId="urn:microsoft.com/office/officeart/2005/8/layout/chevron1"/>
    <dgm:cxn modelId="{75883055-0A3B-4BAC-B95B-ADEF388A80BD}" type="presParOf" srcId="{D852C5F2-7A23-4D52-85A4-F35F6B91077B}" destId="{4FF20E5C-109F-4D75-B654-6B122E53521F}" srcOrd="7" destOrd="0" presId="urn:microsoft.com/office/officeart/2005/8/layout/chevron1"/>
    <dgm:cxn modelId="{5BD515A0-EE1B-4B0E-9455-C49F286D0FF3}" type="presParOf" srcId="{D852C5F2-7A23-4D52-85A4-F35F6B91077B}" destId="{24426D5B-1CA1-45EF-AC95-D9D471F10315}"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B5BBD-87CA-47BF-90D5-5EBDC78ADA45}">
      <dsp:nvSpPr>
        <dsp:cNvPr id="0" name=""/>
        <dsp:cNvSpPr/>
      </dsp:nvSpPr>
      <dsp:spPr>
        <a:xfrm>
          <a:off x="1963800" y="164258"/>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BAE764-B3D6-49A5-AB2B-E53AFEFFE55A}">
      <dsp:nvSpPr>
        <dsp:cNvPr id="0" name=""/>
        <dsp:cNvSpPr/>
      </dsp:nvSpPr>
      <dsp:spPr>
        <a:xfrm>
          <a:off x="559800" y="184950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Meeting participation: </a:t>
          </a:r>
        </a:p>
      </dsp:txBody>
      <dsp:txXfrm>
        <a:off x="559800" y="1849505"/>
        <a:ext cx="4320000" cy="648000"/>
      </dsp:txXfrm>
    </dsp:sp>
    <dsp:sp modelId="{2B32DFA3-1265-4CF3-8FA5-CF95F913B0CD}">
      <dsp:nvSpPr>
        <dsp:cNvPr id="0" name=""/>
        <dsp:cNvSpPr/>
      </dsp:nvSpPr>
      <dsp:spPr>
        <a:xfrm>
          <a:off x="559800" y="2578085"/>
          <a:ext cx="4320000" cy="1615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We will be using the raise your hand feature by clicking on the little blue hand. </a:t>
          </a:r>
        </a:p>
        <a:p>
          <a:pPr marL="0" lvl="0" indent="0" algn="ctr" defTabSz="755650">
            <a:lnSpc>
              <a:spcPct val="90000"/>
            </a:lnSpc>
            <a:spcBef>
              <a:spcPct val="0"/>
            </a:spcBef>
            <a:spcAft>
              <a:spcPct val="35000"/>
            </a:spcAft>
            <a:buNone/>
          </a:pPr>
          <a:r>
            <a:rPr lang="en-US" sz="1700" kern="1200"/>
            <a:t>We will be using chat function</a:t>
          </a:r>
        </a:p>
        <a:p>
          <a:pPr marL="0" lvl="0" indent="0" algn="ctr" defTabSz="755650">
            <a:lnSpc>
              <a:spcPct val="90000"/>
            </a:lnSpc>
            <a:spcBef>
              <a:spcPct val="0"/>
            </a:spcBef>
            <a:spcAft>
              <a:spcPct val="35000"/>
            </a:spcAft>
            <a:buNone/>
          </a:pPr>
          <a:r>
            <a:rPr lang="en-US" sz="1700" kern="1200"/>
            <a:t>When we are taking breaks be sure not to leave the meeting but rather mute your audio and video </a:t>
          </a:r>
        </a:p>
      </dsp:txBody>
      <dsp:txXfrm>
        <a:off x="559800" y="2578085"/>
        <a:ext cx="4320000" cy="1615180"/>
      </dsp:txXfrm>
    </dsp:sp>
    <dsp:sp modelId="{3FF6B0CA-5FE7-4AC0-B17E-0F25F38F5F95}">
      <dsp:nvSpPr>
        <dsp:cNvPr id="0" name=""/>
        <dsp:cNvSpPr/>
      </dsp:nvSpPr>
      <dsp:spPr>
        <a:xfrm>
          <a:off x="7039800" y="164258"/>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889417-5E16-49D3-B4F1-34A781D566A0}">
      <dsp:nvSpPr>
        <dsp:cNvPr id="0" name=""/>
        <dsp:cNvSpPr/>
      </dsp:nvSpPr>
      <dsp:spPr>
        <a:xfrm>
          <a:off x="5635800" y="184950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Environment: </a:t>
          </a:r>
        </a:p>
      </dsp:txBody>
      <dsp:txXfrm>
        <a:off x="5635800" y="1849505"/>
        <a:ext cx="4320000" cy="648000"/>
      </dsp:txXfrm>
    </dsp:sp>
    <dsp:sp modelId="{7F1D9A34-1FCB-4B2C-A76F-09426D0A86EC}">
      <dsp:nvSpPr>
        <dsp:cNvPr id="0" name=""/>
        <dsp:cNvSpPr/>
      </dsp:nvSpPr>
      <dsp:spPr>
        <a:xfrm>
          <a:off x="5635800" y="2578085"/>
          <a:ext cx="4320000" cy="1615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Be aware of your backgrounds to not be distracting </a:t>
          </a:r>
        </a:p>
        <a:p>
          <a:pPr marL="0" lvl="0" indent="0" algn="ctr" defTabSz="755650">
            <a:lnSpc>
              <a:spcPct val="90000"/>
            </a:lnSpc>
            <a:spcBef>
              <a:spcPct val="0"/>
            </a:spcBef>
            <a:spcAft>
              <a:spcPct val="35000"/>
            </a:spcAft>
            <a:buNone/>
          </a:pPr>
          <a:r>
            <a:rPr lang="en-US" sz="1700" kern="1200"/>
            <a:t>Position yourself in the light</a:t>
          </a:r>
        </a:p>
      </dsp:txBody>
      <dsp:txXfrm>
        <a:off x="5635800" y="2578085"/>
        <a:ext cx="4320000" cy="16151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50710-11E4-4145-8C5E-FD93763D9B60}">
      <dsp:nvSpPr>
        <dsp:cNvPr id="0" name=""/>
        <dsp:cNvSpPr/>
      </dsp:nvSpPr>
      <dsp:spPr>
        <a:xfrm>
          <a:off x="0" y="371059"/>
          <a:ext cx="9893689" cy="428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017BD69-3633-4015-BB8B-67063665656D}">
      <dsp:nvSpPr>
        <dsp:cNvPr id="0" name=""/>
        <dsp:cNvSpPr/>
      </dsp:nvSpPr>
      <dsp:spPr>
        <a:xfrm>
          <a:off x="494684" y="120139"/>
          <a:ext cx="6925582" cy="501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Transitions of Care </a:t>
          </a:r>
        </a:p>
      </dsp:txBody>
      <dsp:txXfrm>
        <a:off x="519182" y="144637"/>
        <a:ext cx="6876586" cy="452844"/>
      </dsp:txXfrm>
    </dsp:sp>
    <dsp:sp modelId="{99A743E2-B845-4298-AD66-764DDED93714}">
      <dsp:nvSpPr>
        <dsp:cNvPr id="0" name=""/>
        <dsp:cNvSpPr/>
      </dsp:nvSpPr>
      <dsp:spPr>
        <a:xfrm>
          <a:off x="0" y="1142179"/>
          <a:ext cx="9893689" cy="428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37550DB-5C7D-41D3-AA31-00F277E541B8}">
      <dsp:nvSpPr>
        <dsp:cNvPr id="0" name=""/>
        <dsp:cNvSpPr/>
      </dsp:nvSpPr>
      <dsp:spPr>
        <a:xfrm>
          <a:off x="494684" y="891259"/>
          <a:ext cx="6925582" cy="5018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Chronic Disease </a:t>
          </a:r>
        </a:p>
      </dsp:txBody>
      <dsp:txXfrm>
        <a:off x="519182" y="915757"/>
        <a:ext cx="6876586" cy="452844"/>
      </dsp:txXfrm>
    </dsp:sp>
    <dsp:sp modelId="{67292B99-255D-42A2-9655-A513FB336B25}">
      <dsp:nvSpPr>
        <dsp:cNvPr id="0" name=""/>
        <dsp:cNvSpPr/>
      </dsp:nvSpPr>
      <dsp:spPr>
        <a:xfrm>
          <a:off x="0" y="1913300"/>
          <a:ext cx="9893689" cy="428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0D93794-69D2-49CB-9611-CE87FAFE7B52}">
      <dsp:nvSpPr>
        <dsp:cNvPr id="0" name=""/>
        <dsp:cNvSpPr/>
      </dsp:nvSpPr>
      <dsp:spPr>
        <a:xfrm>
          <a:off x="494684" y="1662379"/>
          <a:ext cx="6925582" cy="5018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Social Determinants of Health Screening</a:t>
          </a:r>
        </a:p>
      </dsp:txBody>
      <dsp:txXfrm>
        <a:off x="519182" y="1686877"/>
        <a:ext cx="6876586" cy="452844"/>
      </dsp:txXfrm>
    </dsp:sp>
    <dsp:sp modelId="{B36D3537-7D16-45ED-979F-B8B101C8ACA1}">
      <dsp:nvSpPr>
        <dsp:cNvPr id="0" name=""/>
        <dsp:cNvSpPr/>
      </dsp:nvSpPr>
      <dsp:spPr>
        <a:xfrm>
          <a:off x="0" y="2684420"/>
          <a:ext cx="9893689" cy="428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F4AA8BB-7347-4EEE-87AE-CDF20A7E379F}">
      <dsp:nvSpPr>
        <dsp:cNvPr id="0" name=""/>
        <dsp:cNvSpPr/>
      </dsp:nvSpPr>
      <dsp:spPr>
        <a:xfrm>
          <a:off x="494684" y="2433500"/>
          <a:ext cx="6925582" cy="5018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Specialty/Primary Care Interactions </a:t>
          </a:r>
        </a:p>
      </dsp:txBody>
      <dsp:txXfrm>
        <a:off x="519182" y="2457998"/>
        <a:ext cx="6876586" cy="452844"/>
      </dsp:txXfrm>
    </dsp:sp>
    <dsp:sp modelId="{7455DF71-B07F-478B-B911-63C08074F917}">
      <dsp:nvSpPr>
        <dsp:cNvPr id="0" name=""/>
        <dsp:cNvSpPr/>
      </dsp:nvSpPr>
      <dsp:spPr>
        <a:xfrm>
          <a:off x="0" y="3455540"/>
          <a:ext cx="9893689" cy="4284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0033C74-DC13-460F-AD2A-A79DB6DFC0C6}">
      <dsp:nvSpPr>
        <dsp:cNvPr id="0" name=""/>
        <dsp:cNvSpPr/>
      </dsp:nvSpPr>
      <dsp:spPr>
        <a:xfrm>
          <a:off x="494684" y="3204619"/>
          <a:ext cx="6925582" cy="5018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Gaps in Care </a:t>
          </a:r>
        </a:p>
      </dsp:txBody>
      <dsp:txXfrm>
        <a:off x="519182" y="3229117"/>
        <a:ext cx="6876586" cy="452844"/>
      </dsp:txXfrm>
    </dsp:sp>
    <dsp:sp modelId="{4948BBFB-A698-4A8B-941D-F9CF1AACD106}">
      <dsp:nvSpPr>
        <dsp:cNvPr id="0" name=""/>
        <dsp:cNvSpPr/>
      </dsp:nvSpPr>
      <dsp:spPr>
        <a:xfrm>
          <a:off x="0" y="4226660"/>
          <a:ext cx="9893689" cy="428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CFC7A08-AFD0-486E-868F-03F3B0B5C64A}">
      <dsp:nvSpPr>
        <dsp:cNvPr id="0" name=""/>
        <dsp:cNvSpPr/>
      </dsp:nvSpPr>
      <dsp:spPr>
        <a:xfrm>
          <a:off x="367095" y="4073081"/>
          <a:ext cx="6925582" cy="501840"/>
        </a:xfrm>
        <a:prstGeom prst="roundRect">
          <a:avLst/>
        </a:prstGeom>
        <a:solidFill>
          <a:srgbClr val="FFF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Substance Use Disorder </a:t>
          </a:r>
        </a:p>
      </dsp:txBody>
      <dsp:txXfrm>
        <a:off x="391593" y="4097579"/>
        <a:ext cx="6876586" cy="4528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19203-F2AB-4B0C-A2C8-544FCF935853}">
      <dsp:nvSpPr>
        <dsp:cNvPr id="0" name=""/>
        <dsp:cNvSpPr/>
      </dsp:nvSpPr>
      <dsp:spPr>
        <a:xfrm>
          <a:off x="1396983" y="429073"/>
          <a:ext cx="2866169" cy="2866169"/>
        </a:xfrm>
        <a:prstGeom prst="blockArc">
          <a:avLst>
            <a:gd name="adj1" fmla="val 1080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FA45B9-45B2-4AFD-8B72-E3D8D0562C65}">
      <dsp:nvSpPr>
        <dsp:cNvPr id="0" name=""/>
        <dsp:cNvSpPr/>
      </dsp:nvSpPr>
      <dsp:spPr>
        <a:xfrm>
          <a:off x="1396983" y="429073"/>
          <a:ext cx="2866169" cy="2866169"/>
        </a:xfrm>
        <a:prstGeom prst="blockArc">
          <a:avLst>
            <a:gd name="adj1" fmla="val 5400000"/>
            <a:gd name="adj2" fmla="val 108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7D2E9E-A3BC-4DC7-A83E-4209A874CC34}">
      <dsp:nvSpPr>
        <dsp:cNvPr id="0" name=""/>
        <dsp:cNvSpPr/>
      </dsp:nvSpPr>
      <dsp:spPr>
        <a:xfrm>
          <a:off x="1396983" y="429073"/>
          <a:ext cx="2866169" cy="2866169"/>
        </a:xfrm>
        <a:prstGeom prst="blockArc">
          <a:avLst>
            <a:gd name="adj1" fmla="val 0"/>
            <a:gd name="adj2" fmla="val 54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554D9C-45D6-4E2A-8C97-0BB88106C13D}">
      <dsp:nvSpPr>
        <dsp:cNvPr id="0" name=""/>
        <dsp:cNvSpPr/>
      </dsp:nvSpPr>
      <dsp:spPr>
        <a:xfrm>
          <a:off x="1396983" y="429073"/>
          <a:ext cx="2866169" cy="2866169"/>
        </a:xfrm>
        <a:prstGeom prst="blockArc">
          <a:avLst>
            <a:gd name="adj1" fmla="val 16200000"/>
            <a:gd name="adj2" fmla="val 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BB4F88-3540-4F70-A21F-E419033E0E5C}">
      <dsp:nvSpPr>
        <dsp:cNvPr id="0" name=""/>
        <dsp:cNvSpPr/>
      </dsp:nvSpPr>
      <dsp:spPr>
        <a:xfrm>
          <a:off x="2170916" y="1203006"/>
          <a:ext cx="1318303" cy="1318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dirty="0"/>
        </a:p>
        <a:p>
          <a:pPr marL="0" lvl="0" indent="0" algn="ctr" defTabSz="577850">
            <a:lnSpc>
              <a:spcPct val="90000"/>
            </a:lnSpc>
            <a:spcBef>
              <a:spcPct val="0"/>
            </a:spcBef>
            <a:spcAft>
              <a:spcPct val="35000"/>
            </a:spcAft>
            <a:buNone/>
          </a:pPr>
          <a:r>
            <a:rPr lang="en-US" sz="1300" kern="1200" dirty="0"/>
            <a:t>Mrs.  Johnson</a:t>
          </a:r>
        </a:p>
        <a:p>
          <a:pPr marL="0" lvl="0" indent="0" algn="ctr" defTabSz="577850">
            <a:lnSpc>
              <a:spcPct val="90000"/>
            </a:lnSpc>
            <a:spcBef>
              <a:spcPct val="0"/>
            </a:spcBef>
            <a:spcAft>
              <a:spcPct val="35000"/>
            </a:spcAft>
            <a:buNone/>
          </a:pPr>
          <a:endParaRPr lang="en-US" sz="1300" kern="1200" dirty="0"/>
        </a:p>
      </dsp:txBody>
      <dsp:txXfrm>
        <a:off x="2363977" y="1396067"/>
        <a:ext cx="932181" cy="932181"/>
      </dsp:txXfrm>
    </dsp:sp>
    <dsp:sp modelId="{CFC08C06-5115-4D29-B25E-1B8E9BAEED72}">
      <dsp:nvSpPr>
        <dsp:cNvPr id="0" name=""/>
        <dsp:cNvSpPr/>
      </dsp:nvSpPr>
      <dsp:spPr>
        <a:xfrm>
          <a:off x="2368661" y="888"/>
          <a:ext cx="922812" cy="9228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Eric</a:t>
          </a:r>
        </a:p>
      </dsp:txBody>
      <dsp:txXfrm>
        <a:off x="2503804" y="136031"/>
        <a:ext cx="652526" cy="652526"/>
      </dsp:txXfrm>
    </dsp:sp>
    <dsp:sp modelId="{B47055E5-63D6-4875-863D-8927B38A4A02}">
      <dsp:nvSpPr>
        <dsp:cNvPr id="0" name=""/>
        <dsp:cNvSpPr/>
      </dsp:nvSpPr>
      <dsp:spPr>
        <a:xfrm>
          <a:off x="3768525" y="1400752"/>
          <a:ext cx="922812" cy="9228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Laura</a:t>
          </a:r>
        </a:p>
      </dsp:txBody>
      <dsp:txXfrm>
        <a:off x="3903668" y="1535895"/>
        <a:ext cx="652526" cy="652526"/>
      </dsp:txXfrm>
    </dsp:sp>
    <dsp:sp modelId="{AFDA536A-69E1-47A5-BE84-7C1B4E63BFD5}">
      <dsp:nvSpPr>
        <dsp:cNvPr id="0" name=""/>
        <dsp:cNvSpPr/>
      </dsp:nvSpPr>
      <dsp:spPr>
        <a:xfrm>
          <a:off x="2368661" y="2800615"/>
          <a:ext cx="922812" cy="9228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Monica </a:t>
          </a:r>
        </a:p>
      </dsp:txBody>
      <dsp:txXfrm>
        <a:off x="2503804" y="2935758"/>
        <a:ext cx="652526" cy="652526"/>
      </dsp:txXfrm>
    </dsp:sp>
    <dsp:sp modelId="{D82F206F-3059-46B4-B7D5-7B2A730DE2D0}">
      <dsp:nvSpPr>
        <dsp:cNvPr id="0" name=""/>
        <dsp:cNvSpPr/>
      </dsp:nvSpPr>
      <dsp:spPr>
        <a:xfrm>
          <a:off x="968798" y="1400752"/>
          <a:ext cx="922812" cy="9228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Dr. John</a:t>
          </a:r>
        </a:p>
      </dsp:txBody>
      <dsp:txXfrm>
        <a:off x="1103941" y="1535895"/>
        <a:ext cx="652526" cy="6525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F915A-B232-4CD7-B91B-D57677E195BC}">
      <dsp:nvSpPr>
        <dsp:cNvPr id="0" name=""/>
        <dsp:cNvSpPr/>
      </dsp:nvSpPr>
      <dsp:spPr>
        <a:xfrm>
          <a:off x="2567" y="1401794"/>
          <a:ext cx="2284883" cy="913953"/>
        </a:xfrm>
        <a:prstGeom prst="chevron">
          <a:avLst/>
        </a:prstGeom>
        <a:solidFill>
          <a:schemeClr val="accent2">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Intro </a:t>
          </a:r>
        </a:p>
      </dsp:txBody>
      <dsp:txXfrm>
        <a:off x="459544" y="1401794"/>
        <a:ext cx="1370930" cy="913953"/>
      </dsp:txXfrm>
    </dsp:sp>
    <dsp:sp modelId="{AEA3E379-D7DD-45F2-BA40-0994BB918350}">
      <dsp:nvSpPr>
        <dsp:cNvPr id="0" name=""/>
        <dsp:cNvSpPr/>
      </dsp:nvSpPr>
      <dsp:spPr>
        <a:xfrm>
          <a:off x="2058962" y="1401794"/>
          <a:ext cx="2284883" cy="913953"/>
        </a:xfrm>
        <a:prstGeom prst="chevron">
          <a:avLst/>
        </a:prstGeom>
        <a:solidFill>
          <a:schemeClr val="accent2">
            <a:shade val="80000"/>
            <a:hueOff val="86750"/>
            <a:satOff val="-1775"/>
            <a:lumOff val="66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Care Team Coding and Billing It’s a Team Sport </a:t>
          </a:r>
        </a:p>
      </dsp:txBody>
      <dsp:txXfrm>
        <a:off x="2515939" y="1401794"/>
        <a:ext cx="1370930" cy="913953"/>
      </dsp:txXfrm>
    </dsp:sp>
    <dsp:sp modelId="{E15425E3-D2E7-45CB-9D9E-5D78AC5469CF}">
      <dsp:nvSpPr>
        <dsp:cNvPr id="0" name=""/>
        <dsp:cNvSpPr/>
      </dsp:nvSpPr>
      <dsp:spPr>
        <a:xfrm>
          <a:off x="4115358" y="1401794"/>
          <a:ext cx="2284883" cy="913953"/>
        </a:xfrm>
        <a:prstGeom prst="chevron">
          <a:avLst/>
        </a:prstGeom>
        <a:solidFill>
          <a:schemeClr val="accent2">
            <a:shade val="80000"/>
            <a:hueOff val="173500"/>
            <a:satOff val="-3550"/>
            <a:lumOff val="133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Billing Optimization Opportunities </a:t>
          </a:r>
        </a:p>
      </dsp:txBody>
      <dsp:txXfrm>
        <a:off x="4572335" y="1401794"/>
        <a:ext cx="1370930" cy="913953"/>
      </dsp:txXfrm>
    </dsp:sp>
    <dsp:sp modelId="{6D50FB28-9777-48F9-900F-B742EEAAF5F8}">
      <dsp:nvSpPr>
        <dsp:cNvPr id="0" name=""/>
        <dsp:cNvSpPr/>
      </dsp:nvSpPr>
      <dsp:spPr>
        <a:xfrm>
          <a:off x="6171753" y="1401794"/>
          <a:ext cx="2284883" cy="913953"/>
        </a:xfrm>
        <a:prstGeom prst="chevron">
          <a:avLst/>
        </a:prstGeom>
        <a:solidFill>
          <a:schemeClr val="accent2">
            <a:shade val="80000"/>
            <a:hueOff val="260250"/>
            <a:satOff val="-5326"/>
            <a:lumOff val="1997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Billing Applications </a:t>
          </a:r>
        </a:p>
      </dsp:txBody>
      <dsp:txXfrm>
        <a:off x="6628730" y="1401794"/>
        <a:ext cx="1370930" cy="913953"/>
      </dsp:txXfrm>
    </dsp:sp>
    <dsp:sp modelId="{24426D5B-1CA1-45EF-AC95-D9D471F10315}">
      <dsp:nvSpPr>
        <dsp:cNvPr id="0" name=""/>
        <dsp:cNvSpPr/>
      </dsp:nvSpPr>
      <dsp:spPr>
        <a:xfrm>
          <a:off x="8228148" y="1401794"/>
          <a:ext cx="2284883" cy="913953"/>
        </a:xfrm>
        <a:prstGeom prst="chevron">
          <a:avLst/>
        </a:prstGeom>
        <a:solidFill>
          <a:schemeClr val="accent2">
            <a:shade val="80000"/>
            <a:hueOff val="347000"/>
            <a:satOff val="-7101"/>
            <a:lumOff val="2663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Billing Resources &amp; Wrap Up</a:t>
          </a:r>
        </a:p>
      </dsp:txBody>
      <dsp:txXfrm>
        <a:off x="8685125" y="1401794"/>
        <a:ext cx="1370930" cy="913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F915A-B232-4CD7-B91B-D57677E195BC}">
      <dsp:nvSpPr>
        <dsp:cNvPr id="0" name=""/>
        <dsp:cNvSpPr/>
      </dsp:nvSpPr>
      <dsp:spPr>
        <a:xfrm>
          <a:off x="2567" y="1401794"/>
          <a:ext cx="2284883" cy="913953"/>
        </a:xfrm>
        <a:prstGeom prst="chevron">
          <a:avLst/>
        </a:prstGeom>
        <a:solidFill>
          <a:schemeClr val="accent2">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Intro</a:t>
          </a:r>
          <a:r>
            <a:rPr lang="en-US" sz="1500" kern="1200" dirty="0">
              <a:solidFill>
                <a:schemeClr val="tx1"/>
              </a:solidFill>
            </a:rPr>
            <a:t> </a:t>
          </a:r>
        </a:p>
      </dsp:txBody>
      <dsp:txXfrm>
        <a:off x="459544" y="1401794"/>
        <a:ext cx="1370930" cy="913953"/>
      </dsp:txXfrm>
    </dsp:sp>
    <dsp:sp modelId="{AEA3E379-D7DD-45F2-BA40-0994BB918350}">
      <dsp:nvSpPr>
        <dsp:cNvPr id="0" name=""/>
        <dsp:cNvSpPr/>
      </dsp:nvSpPr>
      <dsp:spPr>
        <a:xfrm>
          <a:off x="2058962" y="1401794"/>
          <a:ext cx="2284883" cy="913953"/>
        </a:xfrm>
        <a:prstGeom prst="chevron">
          <a:avLst/>
        </a:prstGeom>
        <a:solidFill>
          <a:schemeClr val="accent2">
            <a:shade val="80000"/>
            <a:hueOff val="86750"/>
            <a:satOff val="-1775"/>
            <a:lumOff val="66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Care Team Coding and Billing It’s a Team Sport </a:t>
          </a:r>
        </a:p>
      </dsp:txBody>
      <dsp:txXfrm>
        <a:off x="2515939" y="1401794"/>
        <a:ext cx="1370930" cy="913953"/>
      </dsp:txXfrm>
    </dsp:sp>
    <dsp:sp modelId="{E15425E3-D2E7-45CB-9D9E-5D78AC5469CF}">
      <dsp:nvSpPr>
        <dsp:cNvPr id="0" name=""/>
        <dsp:cNvSpPr/>
      </dsp:nvSpPr>
      <dsp:spPr>
        <a:xfrm>
          <a:off x="4115358" y="1401794"/>
          <a:ext cx="2284883" cy="913953"/>
        </a:xfrm>
        <a:prstGeom prst="chevron">
          <a:avLst/>
        </a:prstGeom>
        <a:solidFill>
          <a:schemeClr val="accent2">
            <a:shade val="80000"/>
            <a:hueOff val="173500"/>
            <a:satOff val="-3550"/>
            <a:lumOff val="133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Billing Optimization Opportunities </a:t>
          </a:r>
        </a:p>
      </dsp:txBody>
      <dsp:txXfrm>
        <a:off x="4572335" y="1401794"/>
        <a:ext cx="1370930" cy="913953"/>
      </dsp:txXfrm>
    </dsp:sp>
    <dsp:sp modelId="{6D50FB28-9777-48F9-900F-B742EEAAF5F8}">
      <dsp:nvSpPr>
        <dsp:cNvPr id="0" name=""/>
        <dsp:cNvSpPr/>
      </dsp:nvSpPr>
      <dsp:spPr>
        <a:xfrm>
          <a:off x="6171753" y="1401794"/>
          <a:ext cx="2284883" cy="913953"/>
        </a:xfrm>
        <a:prstGeom prst="chevron">
          <a:avLst/>
        </a:prstGeom>
        <a:solidFill>
          <a:schemeClr val="accent2">
            <a:shade val="80000"/>
            <a:hueOff val="260250"/>
            <a:satOff val="-5326"/>
            <a:lumOff val="1997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Billing Applications </a:t>
          </a:r>
        </a:p>
      </dsp:txBody>
      <dsp:txXfrm>
        <a:off x="6628730" y="1401794"/>
        <a:ext cx="1370930" cy="913953"/>
      </dsp:txXfrm>
    </dsp:sp>
    <dsp:sp modelId="{24426D5B-1CA1-45EF-AC95-D9D471F10315}">
      <dsp:nvSpPr>
        <dsp:cNvPr id="0" name=""/>
        <dsp:cNvSpPr/>
      </dsp:nvSpPr>
      <dsp:spPr>
        <a:xfrm>
          <a:off x="8228148" y="1401794"/>
          <a:ext cx="2284883" cy="913953"/>
        </a:xfrm>
        <a:prstGeom prst="chevron">
          <a:avLst/>
        </a:prstGeom>
        <a:solidFill>
          <a:schemeClr val="accent2">
            <a:shade val="80000"/>
            <a:hueOff val="347000"/>
            <a:satOff val="-7101"/>
            <a:lumOff val="2663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Billing Resources &amp; Wrap Up</a:t>
          </a:r>
        </a:p>
      </dsp:txBody>
      <dsp:txXfrm>
        <a:off x="8685125" y="1401794"/>
        <a:ext cx="1370930" cy="913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F915A-B232-4CD7-B91B-D57677E195BC}">
      <dsp:nvSpPr>
        <dsp:cNvPr id="0" name=""/>
        <dsp:cNvSpPr/>
      </dsp:nvSpPr>
      <dsp:spPr>
        <a:xfrm>
          <a:off x="2567" y="1401794"/>
          <a:ext cx="2284883" cy="913953"/>
        </a:xfrm>
        <a:prstGeom prst="chevron">
          <a:avLst/>
        </a:prstGeom>
        <a:solidFill>
          <a:schemeClr val="accent2">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Intro </a:t>
          </a:r>
        </a:p>
      </dsp:txBody>
      <dsp:txXfrm>
        <a:off x="459544" y="1401794"/>
        <a:ext cx="1370930" cy="913953"/>
      </dsp:txXfrm>
    </dsp:sp>
    <dsp:sp modelId="{AEA3E379-D7DD-45F2-BA40-0994BB918350}">
      <dsp:nvSpPr>
        <dsp:cNvPr id="0" name=""/>
        <dsp:cNvSpPr/>
      </dsp:nvSpPr>
      <dsp:spPr>
        <a:xfrm>
          <a:off x="2058962" y="1401794"/>
          <a:ext cx="2284883" cy="913953"/>
        </a:xfrm>
        <a:prstGeom prst="chevron">
          <a:avLst/>
        </a:prstGeom>
        <a:solidFill>
          <a:schemeClr val="accent2">
            <a:shade val="80000"/>
            <a:hueOff val="86750"/>
            <a:satOff val="-1775"/>
            <a:lumOff val="66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Care Team Coding and Billing It’s a Team Sport </a:t>
          </a:r>
        </a:p>
      </dsp:txBody>
      <dsp:txXfrm>
        <a:off x="2515939" y="1401794"/>
        <a:ext cx="1370930" cy="913953"/>
      </dsp:txXfrm>
    </dsp:sp>
    <dsp:sp modelId="{E15425E3-D2E7-45CB-9D9E-5D78AC5469CF}">
      <dsp:nvSpPr>
        <dsp:cNvPr id="0" name=""/>
        <dsp:cNvSpPr/>
      </dsp:nvSpPr>
      <dsp:spPr>
        <a:xfrm>
          <a:off x="4115358" y="1401794"/>
          <a:ext cx="2284883" cy="913953"/>
        </a:xfrm>
        <a:prstGeom prst="chevron">
          <a:avLst/>
        </a:prstGeom>
        <a:solidFill>
          <a:schemeClr val="accent2">
            <a:shade val="80000"/>
            <a:hueOff val="173500"/>
            <a:satOff val="-3550"/>
            <a:lumOff val="133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Billing Optimization Opportunities </a:t>
          </a:r>
        </a:p>
      </dsp:txBody>
      <dsp:txXfrm>
        <a:off x="4572335" y="1401794"/>
        <a:ext cx="1370930" cy="913953"/>
      </dsp:txXfrm>
    </dsp:sp>
    <dsp:sp modelId="{6D50FB28-9777-48F9-900F-B742EEAAF5F8}">
      <dsp:nvSpPr>
        <dsp:cNvPr id="0" name=""/>
        <dsp:cNvSpPr/>
      </dsp:nvSpPr>
      <dsp:spPr>
        <a:xfrm>
          <a:off x="6171753" y="1401794"/>
          <a:ext cx="2284883" cy="913953"/>
        </a:xfrm>
        <a:prstGeom prst="chevron">
          <a:avLst/>
        </a:prstGeom>
        <a:solidFill>
          <a:schemeClr val="accent2">
            <a:shade val="80000"/>
            <a:hueOff val="260250"/>
            <a:satOff val="-5326"/>
            <a:lumOff val="1997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Billing Applications </a:t>
          </a:r>
        </a:p>
      </dsp:txBody>
      <dsp:txXfrm>
        <a:off x="6628730" y="1401794"/>
        <a:ext cx="1370930" cy="913953"/>
      </dsp:txXfrm>
    </dsp:sp>
    <dsp:sp modelId="{24426D5B-1CA1-45EF-AC95-D9D471F10315}">
      <dsp:nvSpPr>
        <dsp:cNvPr id="0" name=""/>
        <dsp:cNvSpPr/>
      </dsp:nvSpPr>
      <dsp:spPr>
        <a:xfrm>
          <a:off x="8228148" y="1401794"/>
          <a:ext cx="2284883" cy="913953"/>
        </a:xfrm>
        <a:prstGeom prst="chevron">
          <a:avLst/>
        </a:prstGeom>
        <a:solidFill>
          <a:schemeClr val="accent2">
            <a:shade val="80000"/>
            <a:hueOff val="347000"/>
            <a:satOff val="-7101"/>
            <a:lumOff val="2663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Billing Resources &amp; Wrap Up</a:t>
          </a:r>
        </a:p>
      </dsp:txBody>
      <dsp:txXfrm>
        <a:off x="8685125" y="1401794"/>
        <a:ext cx="1370930" cy="913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471B0-D868-4FB9-A823-0EDC28A0FE29}">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1FC2D-4BFC-4D5F-A334-3BEC67271C6E}">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ICD-10: International Classification of Disease version 10</a:t>
          </a:r>
        </a:p>
      </dsp:txBody>
      <dsp:txXfrm>
        <a:off x="0" y="2124"/>
        <a:ext cx="10515600" cy="1449029"/>
      </dsp:txXfrm>
    </dsp:sp>
    <dsp:sp modelId="{D91A4362-7624-4FEB-859A-B46BC4970EF1}">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7DABF4-BD56-4327-81B0-9BD8AAC3B158}">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CPT: Current Procedure Terminology, document the mental health, medical, and surgical procedures </a:t>
          </a:r>
        </a:p>
      </dsp:txBody>
      <dsp:txXfrm>
        <a:off x="0" y="1451154"/>
        <a:ext cx="10515600" cy="1449029"/>
      </dsp:txXfrm>
    </dsp:sp>
    <dsp:sp modelId="{9498E2E9-F9AD-4C0F-929F-4F525E4343FA}">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E2C9A-07B8-4335-95BB-E3380FF06BDC}">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HCPCS: Healthcare Common Procedure Coding System Level II  (Supplies and products not directly related to providers such as ambulance services, drugs, etc..) </a:t>
          </a:r>
        </a:p>
      </dsp:txBody>
      <dsp:txXfrm>
        <a:off x="0" y="2900183"/>
        <a:ext cx="10515600" cy="1449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9457F-8582-4946-8B03-F9599BC7F9F4}">
      <dsp:nvSpPr>
        <dsp:cNvPr id="0" name=""/>
        <dsp:cNvSpPr/>
      </dsp:nvSpPr>
      <dsp:spPr>
        <a:xfrm>
          <a:off x="752566" y="1045320"/>
          <a:ext cx="1066720" cy="10667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BEDF51-5C4D-48A8-BFA7-7EC17A1EACE6}">
      <dsp:nvSpPr>
        <dsp:cNvPr id="0" name=""/>
        <dsp:cNvSpPr/>
      </dsp:nvSpPr>
      <dsp:spPr>
        <a:xfrm>
          <a:off x="10068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Physician </a:t>
          </a:r>
        </a:p>
      </dsp:txBody>
      <dsp:txXfrm>
        <a:off x="100682" y="2427484"/>
        <a:ext cx="2370489" cy="720000"/>
      </dsp:txXfrm>
    </dsp:sp>
    <dsp:sp modelId="{674946E4-FED5-41AC-9394-B8C531AC59D9}">
      <dsp:nvSpPr>
        <dsp:cNvPr id="0" name=""/>
        <dsp:cNvSpPr/>
      </dsp:nvSpPr>
      <dsp:spPr>
        <a:xfrm>
          <a:off x="3537891" y="1045320"/>
          <a:ext cx="1066720" cy="10667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909E88-9F40-4164-83D0-13C361C2E737}">
      <dsp:nvSpPr>
        <dsp:cNvPr id="0" name=""/>
        <dsp:cNvSpPr/>
      </dsp:nvSpPr>
      <dsp:spPr>
        <a:xfrm>
          <a:off x="288600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Advanced Practice Practitioner  (APP)</a:t>
          </a:r>
        </a:p>
      </dsp:txBody>
      <dsp:txXfrm>
        <a:off x="2886007" y="2427484"/>
        <a:ext cx="2370489" cy="720000"/>
      </dsp:txXfrm>
    </dsp:sp>
    <dsp:sp modelId="{3B075CA5-9B80-49CF-B1EE-AFE2D780D2E1}">
      <dsp:nvSpPr>
        <dsp:cNvPr id="0" name=""/>
        <dsp:cNvSpPr/>
      </dsp:nvSpPr>
      <dsp:spPr>
        <a:xfrm>
          <a:off x="6323216" y="1045320"/>
          <a:ext cx="1066720" cy="10667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55E270-CC6C-4F6D-B9EE-5F880E094813}">
      <dsp:nvSpPr>
        <dsp:cNvPr id="0" name=""/>
        <dsp:cNvSpPr/>
      </dsp:nvSpPr>
      <dsp:spPr>
        <a:xfrm>
          <a:off x="567133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Care Team Member </a:t>
          </a:r>
        </a:p>
      </dsp:txBody>
      <dsp:txXfrm>
        <a:off x="5671332" y="2427484"/>
        <a:ext cx="2370489" cy="720000"/>
      </dsp:txXfrm>
    </dsp:sp>
    <dsp:sp modelId="{6C526C4D-CB1C-49CC-8322-6CA9342409C6}">
      <dsp:nvSpPr>
        <dsp:cNvPr id="0" name=""/>
        <dsp:cNvSpPr/>
      </dsp:nvSpPr>
      <dsp:spPr>
        <a:xfrm>
          <a:off x="9108541" y="1045320"/>
          <a:ext cx="1066720" cy="10667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9C1718-27B6-43C1-B54C-E6C6EA7A2514}">
      <dsp:nvSpPr>
        <dsp:cNvPr id="0" name=""/>
        <dsp:cNvSpPr/>
      </dsp:nvSpPr>
      <dsp:spPr>
        <a:xfrm>
          <a:off x="845665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Biller and Coder </a:t>
          </a:r>
        </a:p>
      </dsp:txBody>
      <dsp:txXfrm>
        <a:off x="8456657" y="2427484"/>
        <a:ext cx="2370489"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0D46B-E53C-44CE-B807-301A9D3F0ABA}">
      <dsp:nvSpPr>
        <dsp:cNvPr id="0" name=""/>
        <dsp:cNvSpPr/>
      </dsp:nvSpPr>
      <dsp:spPr>
        <a:xfrm>
          <a:off x="3594" y="612236"/>
          <a:ext cx="1946002" cy="272440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55650">
            <a:lnSpc>
              <a:spcPct val="90000"/>
            </a:lnSpc>
            <a:spcBef>
              <a:spcPct val="0"/>
            </a:spcBef>
            <a:spcAft>
              <a:spcPct val="35000"/>
            </a:spcAft>
            <a:buNone/>
          </a:pPr>
          <a:r>
            <a:rPr lang="en-US" sz="1700" kern="1200" dirty="0"/>
            <a:t>Document the encounter in the patient’s chart</a:t>
          </a:r>
        </a:p>
      </dsp:txBody>
      <dsp:txXfrm>
        <a:off x="3594" y="1647509"/>
        <a:ext cx="1946002" cy="1634641"/>
      </dsp:txXfrm>
    </dsp:sp>
    <dsp:sp modelId="{14C907A0-472D-4589-93FF-3A960BCAE663}">
      <dsp:nvSpPr>
        <dsp:cNvPr id="0" name=""/>
        <dsp:cNvSpPr/>
      </dsp:nvSpPr>
      <dsp:spPr>
        <a:xfrm>
          <a:off x="567934" y="884676"/>
          <a:ext cx="817320" cy="817320"/>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1</a:t>
          </a:r>
        </a:p>
      </dsp:txBody>
      <dsp:txXfrm>
        <a:off x="687628" y="1004370"/>
        <a:ext cx="577932" cy="577932"/>
      </dsp:txXfrm>
    </dsp:sp>
    <dsp:sp modelId="{9A699BDA-1EBF-4BF4-B787-A57D23BF92C1}">
      <dsp:nvSpPr>
        <dsp:cNvPr id="0" name=""/>
        <dsp:cNvSpPr/>
      </dsp:nvSpPr>
      <dsp:spPr>
        <a:xfrm>
          <a:off x="3594" y="3336567"/>
          <a:ext cx="1946002" cy="72"/>
        </a:xfrm>
        <a:prstGeom prst="rect">
          <a:avLst/>
        </a:prstGeom>
        <a:solidFill>
          <a:schemeClr val="accent2">
            <a:hueOff val="707385"/>
            <a:satOff val="1200"/>
            <a:lumOff val="-44"/>
            <a:alphaOff val="0"/>
          </a:schemeClr>
        </a:solidFill>
        <a:ln w="12700" cap="flat" cmpd="sng" algn="ctr">
          <a:solidFill>
            <a:schemeClr val="accent2">
              <a:hueOff val="707385"/>
              <a:satOff val="1200"/>
              <a:lumOff val="-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F1AA3-B68D-4EAB-BE11-BC5CCB791117}">
      <dsp:nvSpPr>
        <dsp:cNvPr id="0" name=""/>
        <dsp:cNvSpPr/>
      </dsp:nvSpPr>
      <dsp:spPr>
        <a:xfrm>
          <a:off x="2144196" y="612236"/>
          <a:ext cx="1946002" cy="2724403"/>
        </a:xfrm>
        <a:prstGeom prst="rect">
          <a:avLst/>
        </a:prstGeom>
        <a:solidFill>
          <a:schemeClr val="accent2">
            <a:tint val="40000"/>
            <a:alpha val="90000"/>
            <a:hueOff val="1569014"/>
            <a:satOff val="2444"/>
            <a:lumOff val="140"/>
            <a:alphaOff val="0"/>
          </a:schemeClr>
        </a:solidFill>
        <a:ln w="12700" cap="flat" cmpd="sng" algn="ctr">
          <a:solidFill>
            <a:schemeClr val="accent2">
              <a:tint val="40000"/>
              <a:alpha val="90000"/>
              <a:hueOff val="1569014"/>
              <a:satOff val="2444"/>
              <a:lumOff val="1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55650">
            <a:lnSpc>
              <a:spcPct val="90000"/>
            </a:lnSpc>
            <a:spcBef>
              <a:spcPct val="0"/>
            </a:spcBef>
            <a:spcAft>
              <a:spcPct val="35000"/>
            </a:spcAft>
            <a:buNone/>
          </a:pPr>
          <a:r>
            <a:rPr lang="en-US" sz="1700" kern="1200" dirty="0"/>
            <a:t>Assign appropriate codes </a:t>
          </a:r>
        </a:p>
      </dsp:txBody>
      <dsp:txXfrm>
        <a:off x="2144196" y="1647509"/>
        <a:ext cx="1946002" cy="1634641"/>
      </dsp:txXfrm>
    </dsp:sp>
    <dsp:sp modelId="{17400A04-5949-4362-BA55-03357EEFA24B}">
      <dsp:nvSpPr>
        <dsp:cNvPr id="0" name=""/>
        <dsp:cNvSpPr/>
      </dsp:nvSpPr>
      <dsp:spPr>
        <a:xfrm>
          <a:off x="2708537" y="884676"/>
          <a:ext cx="817320" cy="817320"/>
        </a:xfrm>
        <a:prstGeom prst="ellipse">
          <a:avLst/>
        </a:prstGeom>
        <a:solidFill>
          <a:schemeClr val="accent2">
            <a:hueOff val="1414769"/>
            <a:satOff val="2400"/>
            <a:lumOff val="-87"/>
            <a:alphaOff val="0"/>
          </a:schemeClr>
        </a:solidFill>
        <a:ln w="12700" cap="flat" cmpd="sng" algn="ctr">
          <a:solidFill>
            <a:schemeClr val="accent2">
              <a:hueOff val="1414769"/>
              <a:satOff val="2400"/>
              <a:lumOff val="-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2</a:t>
          </a:r>
        </a:p>
      </dsp:txBody>
      <dsp:txXfrm>
        <a:off x="2828231" y="1004370"/>
        <a:ext cx="577932" cy="577932"/>
      </dsp:txXfrm>
    </dsp:sp>
    <dsp:sp modelId="{54ABC355-2B5B-455D-BC3B-0A4DD2574394}">
      <dsp:nvSpPr>
        <dsp:cNvPr id="0" name=""/>
        <dsp:cNvSpPr/>
      </dsp:nvSpPr>
      <dsp:spPr>
        <a:xfrm>
          <a:off x="2144196" y="3336567"/>
          <a:ext cx="1946002" cy="72"/>
        </a:xfrm>
        <a:prstGeom prst="rect">
          <a:avLst/>
        </a:prstGeom>
        <a:solidFill>
          <a:schemeClr val="accent2">
            <a:hueOff val="2122154"/>
            <a:satOff val="3600"/>
            <a:lumOff val="-131"/>
            <a:alphaOff val="0"/>
          </a:schemeClr>
        </a:solidFill>
        <a:ln w="12700" cap="flat" cmpd="sng" algn="ctr">
          <a:solidFill>
            <a:schemeClr val="accent2">
              <a:hueOff val="2122154"/>
              <a:satOff val="3600"/>
              <a:lumOff val="-1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1A419-9B6C-422E-80F4-07B0A0C2DD95}">
      <dsp:nvSpPr>
        <dsp:cNvPr id="0" name=""/>
        <dsp:cNvSpPr/>
      </dsp:nvSpPr>
      <dsp:spPr>
        <a:xfrm>
          <a:off x="4284798" y="612236"/>
          <a:ext cx="1946002" cy="2724403"/>
        </a:xfrm>
        <a:prstGeom prst="rect">
          <a:avLst/>
        </a:prstGeom>
        <a:solidFill>
          <a:schemeClr val="accent2">
            <a:tint val="40000"/>
            <a:alpha val="90000"/>
            <a:hueOff val="3138028"/>
            <a:satOff val="4888"/>
            <a:lumOff val="280"/>
            <a:alphaOff val="0"/>
          </a:schemeClr>
        </a:solidFill>
        <a:ln w="12700" cap="flat" cmpd="sng" algn="ctr">
          <a:solidFill>
            <a:schemeClr val="accent2">
              <a:tint val="40000"/>
              <a:alpha val="90000"/>
              <a:hueOff val="3138028"/>
              <a:satOff val="4888"/>
              <a:lumOff val="2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55650">
            <a:lnSpc>
              <a:spcPct val="90000"/>
            </a:lnSpc>
            <a:spcBef>
              <a:spcPct val="0"/>
            </a:spcBef>
            <a:spcAft>
              <a:spcPct val="35000"/>
            </a:spcAft>
            <a:buNone/>
          </a:pPr>
          <a:r>
            <a:rPr lang="en-US" sz="1700" kern="1200" dirty="0"/>
            <a:t>Submit the claim electronically </a:t>
          </a:r>
        </a:p>
      </dsp:txBody>
      <dsp:txXfrm>
        <a:off x="4284798" y="1647509"/>
        <a:ext cx="1946002" cy="1634641"/>
      </dsp:txXfrm>
    </dsp:sp>
    <dsp:sp modelId="{9E9CB35E-565C-4BCC-BF2D-7FEDADF839D1}">
      <dsp:nvSpPr>
        <dsp:cNvPr id="0" name=""/>
        <dsp:cNvSpPr/>
      </dsp:nvSpPr>
      <dsp:spPr>
        <a:xfrm>
          <a:off x="4849139" y="884676"/>
          <a:ext cx="817320" cy="817320"/>
        </a:xfrm>
        <a:prstGeom prst="ellipse">
          <a:avLst/>
        </a:prstGeom>
        <a:solidFill>
          <a:schemeClr val="accent2">
            <a:hueOff val="2829538"/>
            <a:satOff val="4800"/>
            <a:lumOff val="-174"/>
            <a:alphaOff val="0"/>
          </a:schemeClr>
        </a:solidFill>
        <a:ln w="12700" cap="flat" cmpd="sng" algn="ctr">
          <a:solidFill>
            <a:schemeClr val="accent2">
              <a:hueOff val="2829538"/>
              <a:satOff val="4800"/>
              <a:lumOff val="-1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3</a:t>
          </a:r>
        </a:p>
      </dsp:txBody>
      <dsp:txXfrm>
        <a:off x="4968833" y="1004370"/>
        <a:ext cx="577932" cy="577932"/>
      </dsp:txXfrm>
    </dsp:sp>
    <dsp:sp modelId="{8333D890-1FAD-45DF-AC24-A7401532BB42}">
      <dsp:nvSpPr>
        <dsp:cNvPr id="0" name=""/>
        <dsp:cNvSpPr/>
      </dsp:nvSpPr>
      <dsp:spPr>
        <a:xfrm>
          <a:off x="4284798" y="3336567"/>
          <a:ext cx="1946002" cy="72"/>
        </a:xfrm>
        <a:prstGeom prst="rect">
          <a:avLst/>
        </a:prstGeom>
        <a:solidFill>
          <a:schemeClr val="accent2">
            <a:hueOff val="3536923"/>
            <a:satOff val="6000"/>
            <a:lumOff val="-218"/>
            <a:alphaOff val="0"/>
          </a:schemeClr>
        </a:solidFill>
        <a:ln w="12700" cap="flat" cmpd="sng" algn="ctr">
          <a:solidFill>
            <a:schemeClr val="accent2">
              <a:hueOff val="3536923"/>
              <a:satOff val="6000"/>
              <a:lumOff val="-2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F7E3AF-88E0-42E6-93AC-D00EA67E3A90}">
      <dsp:nvSpPr>
        <dsp:cNvPr id="0" name=""/>
        <dsp:cNvSpPr/>
      </dsp:nvSpPr>
      <dsp:spPr>
        <a:xfrm>
          <a:off x="6425401" y="612236"/>
          <a:ext cx="1946002" cy="2724403"/>
        </a:xfrm>
        <a:prstGeom prst="rect">
          <a:avLst/>
        </a:prstGeom>
        <a:solidFill>
          <a:schemeClr val="accent2">
            <a:tint val="40000"/>
            <a:alpha val="90000"/>
            <a:hueOff val="4707042"/>
            <a:satOff val="7332"/>
            <a:lumOff val="420"/>
            <a:alphaOff val="0"/>
          </a:schemeClr>
        </a:solidFill>
        <a:ln w="12700" cap="flat" cmpd="sng" algn="ctr">
          <a:solidFill>
            <a:schemeClr val="accent2">
              <a:tint val="40000"/>
              <a:alpha val="90000"/>
              <a:hueOff val="4707042"/>
              <a:satOff val="7332"/>
              <a:lumOff val="4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55650">
            <a:lnSpc>
              <a:spcPct val="90000"/>
            </a:lnSpc>
            <a:spcBef>
              <a:spcPct val="0"/>
            </a:spcBef>
            <a:spcAft>
              <a:spcPct val="35000"/>
            </a:spcAft>
            <a:buNone/>
          </a:pPr>
          <a:r>
            <a:rPr lang="en-US" sz="1700" kern="1200" dirty="0"/>
            <a:t>Interpret the payer's response </a:t>
          </a:r>
        </a:p>
      </dsp:txBody>
      <dsp:txXfrm>
        <a:off x="6425401" y="1647509"/>
        <a:ext cx="1946002" cy="1634641"/>
      </dsp:txXfrm>
    </dsp:sp>
    <dsp:sp modelId="{D9CF4C59-2F26-4AB8-8C4A-B838F65416BC}">
      <dsp:nvSpPr>
        <dsp:cNvPr id="0" name=""/>
        <dsp:cNvSpPr/>
      </dsp:nvSpPr>
      <dsp:spPr>
        <a:xfrm>
          <a:off x="6989741" y="884676"/>
          <a:ext cx="817320" cy="817320"/>
        </a:xfrm>
        <a:prstGeom prst="ellipse">
          <a:avLst/>
        </a:prstGeom>
        <a:solidFill>
          <a:schemeClr val="accent2">
            <a:hueOff val="4244308"/>
            <a:satOff val="7200"/>
            <a:lumOff val="-261"/>
            <a:alphaOff val="0"/>
          </a:schemeClr>
        </a:solidFill>
        <a:ln w="12700" cap="flat" cmpd="sng" algn="ctr">
          <a:solidFill>
            <a:schemeClr val="accent2">
              <a:hueOff val="4244308"/>
              <a:satOff val="7200"/>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4</a:t>
          </a:r>
        </a:p>
      </dsp:txBody>
      <dsp:txXfrm>
        <a:off x="7109435" y="1004370"/>
        <a:ext cx="577932" cy="577932"/>
      </dsp:txXfrm>
    </dsp:sp>
    <dsp:sp modelId="{61BE3471-27B6-486C-9C44-A728A3CE0030}">
      <dsp:nvSpPr>
        <dsp:cNvPr id="0" name=""/>
        <dsp:cNvSpPr/>
      </dsp:nvSpPr>
      <dsp:spPr>
        <a:xfrm>
          <a:off x="6425401" y="3336567"/>
          <a:ext cx="1946002" cy="72"/>
        </a:xfrm>
        <a:prstGeom prst="rect">
          <a:avLst/>
        </a:prstGeom>
        <a:solidFill>
          <a:schemeClr val="accent2">
            <a:hueOff val="4951692"/>
            <a:satOff val="8400"/>
            <a:lumOff val="-305"/>
            <a:alphaOff val="0"/>
          </a:schemeClr>
        </a:solidFill>
        <a:ln w="12700" cap="flat" cmpd="sng" algn="ctr">
          <a:solidFill>
            <a:schemeClr val="accent2">
              <a:hueOff val="4951692"/>
              <a:satOff val="8400"/>
              <a:lumOff val="-3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74B8C-E5F3-4ED4-802F-50871FA5A940}">
      <dsp:nvSpPr>
        <dsp:cNvPr id="0" name=""/>
        <dsp:cNvSpPr/>
      </dsp:nvSpPr>
      <dsp:spPr>
        <a:xfrm>
          <a:off x="8566003" y="612236"/>
          <a:ext cx="1946002" cy="2724403"/>
        </a:xfrm>
        <a:prstGeom prst="rect">
          <a:avLst/>
        </a:prstGeom>
        <a:solidFill>
          <a:schemeClr val="accent2">
            <a:tint val="40000"/>
            <a:alpha val="90000"/>
            <a:hueOff val="6276057"/>
            <a:satOff val="9776"/>
            <a:lumOff val="560"/>
            <a:alphaOff val="0"/>
          </a:schemeClr>
        </a:solidFill>
        <a:ln w="12700" cap="flat" cmpd="sng" algn="ctr">
          <a:solidFill>
            <a:schemeClr val="accent2">
              <a:tint val="40000"/>
              <a:alpha val="90000"/>
              <a:hueOff val="6276057"/>
              <a:satOff val="9776"/>
              <a:lumOff val="5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755650">
            <a:lnSpc>
              <a:spcPct val="90000"/>
            </a:lnSpc>
            <a:spcBef>
              <a:spcPct val="0"/>
            </a:spcBef>
            <a:spcAft>
              <a:spcPct val="35000"/>
            </a:spcAft>
            <a:buNone/>
          </a:pPr>
          <a:r>
            <a:rPr lang="en-US" sz="1700" kern="1200" dirty="0"/>
            <a:t> Prepare for post- payment actions (audits, document requests, etc.) </a:t>
          </a:r>
        </a:p>
      </dsp:txBody>
      <dsp:txXfrm>
        <a:off x="8566003" y="1647509"/>
        <a:ext cx="1946002" cy="1634641"/>
      </dsp:txXfrm>
    </dsp:sp>
    <dsp:sp modelId="{2165FA15-7800-4E5F-B64C-D408A5BF1409}">
      <dsp:nvSpPr>
        <dsp:cNvPr id="0" name=""/>
        <dsp:cNvSpPr/>
      </dsp:nvSpPr>
      <dsp:spPr>
        <a:xfrm>
          <a:off x="9130344" y="884676"/>
          <a:ext cx="817320" cy="817320"/>
        </a:xfrm>
        <a:prstGeom prst="ellipse">
          <a:avLst/>
        </a:prstGeom>
        <a:solidFill>
          <a:schemeClr val="accent2">
            <a:hueOff val="5659077"/>
            <a:satOff val="9600"/>
            <a:lumOff val="-348"/>
            <a:alphaOff val="0"/>
          </a:schemeClr>
        </a:solidFill>
        <a:ln w="12700" cap="flat" cmpd="sng" algn="ctr">
          <a:solidFill>
            <a:schemeClr val="accent2">
              <a:hueOff val="5659077"/>
              <a:satOff val="9600"/>
              <a:lumOff val="-3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5</a:t>
          </a:r>
        </a:p>
      </dsp:txBody>
      <dsp:txXfrm>
        <a:off x="9250038" y="1004370"/>
        <a:ext cx="577932" cy="577932"/>
      </dsp:txXfrm>
    </dsp:sp>
    <dsp:sp modelId="{D3255B4E-99EE-4D04-81CA-A8A371297C76}">
      <dsp:nvSpPr>
        <dsp:cNvPr id="0" name=""/>
        <dsp:cNvSpPr/>
      </dsp:nvSpPr>
      <dsp:spPr>
        <a:xfrm>
          <a:off x="8566003" y="3336567"/>
          <a:ext cx="1946002" cy="72"/>
        </a:xfrm>
        <a:prstGeom prst="rect">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F915A-B232-4CD7-B91B-D57677E195BC}">
      <dsp:nvSpPr>
        <dsp:cNvPr id="0" name=""/>
        <dsp:cNvSpPr/>
      </dsp:nvSpPr>
      <dsp:spPr>
        <a:xfrm>
          <a:off x="2567" y="1401794"/>
          <a:ext cx="2284883" cy="913953"/>
        </a:xfrm>
        <a:prstGeom prst="chevron">
          <a:avLst/>
        </a:prstGeom>
        <a:solidFill>
          <a:schemeClr val="accent2">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Intro </a:t>
          </a:r>
        </a:p>
      </dsp:txBody>
      <dsp:txXfrm>
        <a:off x="459544" y="1401794"/>
        <a:ext cx="1370930" cy="913953"/>
      </dsp:txXfrm>
    </dsp:sp>
    <dsp:sp modelId="{AEA3E379-D7DD-45F2-BA40-0994BB918350}">
      <dsp:nvSpPr>
        <dsp:cNvPr id="0" name=""/>
        <dsp:cNvSpPr/>
      </dsp:nvSpPr>
      <dsp:spPr>
        <a:xfrm>
          <a:off x="2058962" y="1401794"/>
          <a:ext cx="2284883" cy="913953"/>
        </a:xfrm>
        <a:prstGeom prst="chevron">
          <a:avLst/>
        </a:prstGeom>
        <a:solidFill>
          <a:schemeClr val="accent2">
            <a:shade val="80000"/>
            <a:hueOff val="86750"/>
            <a:satOff val="-1775"/>
            <a:lumOff val="66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Care Team Coding and Billing It’s a Team Sport </a:t>
          </a:r>
        </a:p>
      </dsp:txBody>
      <dsp:txXfrm>
        <a:off x="2515939" y="1401794"/>
        <a:ext cx="1370930" cy="913953"/>
      </dsp:txXfrm>
    </dsp:sp>
    <dsp:sp modelId="{E15425E3-D2E7-45CB-9D9E-5D78AC5469CF}">
      <dsp:nvSpPr>
        <dsp:cNvPr id="0" name=""/>
        <dsp:cNvSpPr/>
      </dsp:nvSpPr>
      <dsp:spPr>
        <a:xfrm>
          <a:off x="4115358" y="1401794"/>
          <a:ext cx="2284883" cy="913953"/>
        </a:xfrm>
        <a:prstGeom prst="chevron">
          <a:avLst/>
        </a:prstGeom>
        <a:solidFill>
          <a:schemeClr val="accent2">
            <a:shade val="80000"/>
            <a:hueOff val="173500"/>
            <a:satOff val="-3550"/>
            <a:lumOff val="133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Billing Optimization Opportunities </a:t>
          </a:r>
        </a:p>
      </dsp:txBody>
      <dsp:txXfrm>
        <a:off x="4572335" y="1401794"/>
        <a:ext cx="1370930" cy="913953"/>
      </dsp:txXfrm>
    </dsp:sp>
    <dsp:sp modelId="{6D50FB28-9777-48F9-900F-B742EEAAF5F8}">
      <dsp:nvSpPr>
        <dsp:cNvPr id="0" name=""/>
        <dsp:cNvSpPr/>
      </dsp:nvSpPr>
      <dsp:spPr>
        <a:xfrm>
          <a:off x="6171753" y="1401794"/>
          <a:ext cx="2284883" cy="913953"/>
        </a:xfrm>
        <a:prstGeom prst="chevron">
          <a:avLst/>
        </a:prstGeom>
        <a:solidFill>
          <a:schemeClr val="accent2">
            <a:shade val="80000"/>
            <a:hueOff val="260250"/>
            <a:satOff val="-5326"/>
            <a:lumOff val="1997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Billing Applications </a:t>
          </a:r>
        </a:p>
      </dsp:txBody>
      <dsp:txXfrm>
        <a:off x="6628730" y="1401794"/>
        <a:ext cx="1370930" cy="913953"/>
      </dsp:txXfrm>
    </dsp:sp>
    <dsp:sp modelId="{24426D5B-1CA1-45EF-AC95-D9D471F10315}">
      <dsp:nvSpPr>
        <dsp:cNvPr id="0" name=""/>
        <dsp:cNvSpPr/>
      </dsp:nvSpPr>
      <dsp:spPr>
        <a:xfrm>
          <a:off x="8228148" y="1401794"/>
          <a:ext cx="2284883" cy="913953"/>
        </a:xfrm>
        <a:prstGeom prst="chevron">
          <a:avLst/>
        </a:prstGeom>
        <a:solidFill>
          <a:schemeClr val="accent2">
            <a:shade val="80000"/>
            <a:hueOff val="347000"/>
            <a:satOff val="-7101"/>
            <a:lumOff val="2663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Billing Resources &amp; Wrap Up</a:t>
          </a:r>
        </a:p>
      </dsp:txBody>
      <dsp:txXfrm>
        <a:off x="8685125" y="1401794"/>
        <a:ext cx="1370930" cy="9139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23F02-DFCA-4198-851D-EDB4EF98379C}">
      <dsp:nvSpPr>
        <dsp:cNvPr id="0" name=""/>
        <dsp:cNvSpPr/>
      </dsp:nvSpPr>
      <dsp:spPr>
        <a:xfrm>
          <a:off x="3150578" y="321729"/>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150578" y="321729"/>
        <a:ext cx="1639490" cy="1639490"/>
      </dsp:txXfrm>
    </dsp:sp>
    <dsp:sp modelId="{AB430F99-16EF-418C-9E1E-964FBD10AA33}">
      <dsp:nvSpPr>
        <dsp:cNvPr id="0" name=""/>
        <dsp:cNvSpPr/>
      </dsp:nvSpPr>
      <dsp:spPr>
        <a:xfrm>
          <a:off x="1201926" y="-568342"/>
          <a:ext cx="3878558" cy="3878558"/>
        </a:xfrm>
        <a:prstGeom prst="circularArrow">
          <a:avLst>
            <a:gd name="adj1" fmla="val 8243"/>
            <a:gd name="adj2" fmla="val 575632"/>
            <a:gd name="adj3" fmla="val 2966074"/>
            <a:gd name="adj4" fmla="val 50236"/>
            <a:gd name="adj5" fmla="val 961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FF4601-38A0-4AB8-8C5C-D269301A33A7}">
      <dsp:nvSpPr>
        <dsp:cNvPr id="0" name=""/>
        <dsp:cNvSpPr/>
      </dsp:nvSpPr>
      <dsp:spPr>
        <a:xfrm>
          <a:off x="1771054" y="2711134"/>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endParaRPr lang="en-US" sz="5200" kern="1200" dirty="0"/>
        </a:p>
      </dsp:txBody>
      <dsp:txXfrm>
        <a:off x="1771054" y="2711134"/>
        <a:ext cx="1639490" cy="1639490"/>
      </dsp:txXfrm>
    </dsp:sp>
    <dsp:sp modelId="{ED96AE29-CDFF-4EAB-8814-8ED00B56F065}">
      <dsp:nvSpPr>
        <dsp:cNvPr id="0" name=""/>
        <dsp:cNvSpPr/>
      </dsp:nvSpPr>
      <dsp:spPr>
        <a:xfrm>
          <a:off x="390222" y="-732793"/>
          <a:ext cx="3878558" cy="3878558"/>
        </a:xfrm>
        <a:prstGeom prst="circularArrow">
          <a:avLst>
            <a:gd name="adj1" fmla="val 8243"/>
            <a:gd name="adj2" fmla="val 575632"/>
            <a:gd name="adj3" fmla="val 10174132"/>
            <a:gd name="adj4" fmla="val 7258294"/>
            <a:gd name="adj5" fmla="val 961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AF55A6-9469-43E5-8380-34BEA676F91F}">
      <dsp:nvSpPr>
        <dsp:cNvPr id="0" name=""/>
        <dsp:cNvSpPr/>
      </dsp:nvSpPr>
      <dsp:spPr>
        <a:xfrm>
          <a:off x="391530" y="321729"/>
          <a:ext cx="1639490" cy="163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1530" y="321729"/>
        <a:ext cx="1639490" cy="1639490"/>
      </dsp:txXfrm>
    </dsp:sp>
    <dsp:sp modelId="{98B47A87-18B0-4CF4-86DF-F50C8E51D178}">
      <dsp:nvSpPr>
        <dsp:cNvPr id="0" name=""/>
        <dsp:cNvSpPr/>
      </dsp:nvSpPr>
      <dsp:spPr>
        <a:xfrm>
          <a:off x="-109879" y="-1240826"/>
          <a:ext cx="5548045" cy="4131944"/>
        </a:xfrm>
        <a:prstGeom prst="circularArrow">
          <a:avLst>
            <a:gd name="adj1" fmla="val 8243"/>
            <a:gd name="adj2" fmla="val 575632"/>
            <a:gd name="adj3" fmla="val 16858793"/>
            <a:gd name="adj4" fmla="val 14965575"/>
            <a:gd name="adj5" fmla="val 961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F915A-B232-4CD7-B91B-D57677E195BC}">
      <dsp:nvSpPr>
        <dsp:cNvPr id="0" name=""/>
        <dsp:cNvSpPr/>
      </dsp:nvSpPr>
      <dsp:spPr>
        <a:xfrm>
          <a:off x="2567" y="1401794"/>
          <a:ext cx="2284883" cy="913953"/>
        </a:xfrm>
        <a:prstGeom prst="chevron">
          <a:avLst/>
        </a:prstGeom>
        <a:solidFill>
          <a:schemeClr val="accent2">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Intro </a:t>
          </a:r>
        </a:p>
      </dsp:txBody>
      <dsp:txXfrm>
        <a:off x="459544" y="1401794"/>
        <a:ext cx="1370930" cy="913953"/>
      </dsp:txXfrm>
    </dsp:sp>
    <dsp:sp modelId="{AEA3E379-D7DD-45F2-BA40-0994BB918350}">
      <dsp:nvSpPr>
        <dsp:cNvPr id="0" name=""/>
        <dsp:cNvSpPr/>
      </dsp:nvSpPr>
      <dsp:spPr>
        <a:xfrm>
          <a:off x="2058962" y="1401794"/>
          <a:ext cx="2284883" cy="913953"/>
        </a:xfrm>
        <a:prstGeom prst="chevron">
          <a:avLst/>
        </a:prstGeom>
        <a:solidFill>
          <a:schemeClr val="accent2">
            <a:shade val="80000"/>
            <a:hueOff val="86750"/>
            <a:satOff val="-1775"/>
            <a:lumOff val="66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Care Team Coding and Billing It’s a Team Sport </a:t>
          </a:r>
        </a:p>
      </dsp:txBody>
      <dsp:txXfrm>
        <a:off x="2515939" y="1401794"/>
        <a:ext cx="1370930" cy="913953"/>
      </dsp:txXfrm>
    </dsp:sp>
    <dsp:sp modelId="{E15425E3-D2E7-45CB-9D9E-5D78AC5469CF}">
      <dsp:nvSpPr>
        <dsp:cNvPr id="0" name=""/>
        <dsp:cNvSpPr/>
      </dsp:nvSpPr>
      <dsp:spPr>
        <a:xfrm>
          <a:off x="4115358" y="1401794"/>
          <a:ext cx="2284883" cy="913953"/>
        </a:xfrm>
        <a:prstGeom prst="chevron">
          <a:avLst/>
        </a:prstGeom>
        <a:solidFill>
          <a:schemeClr val="accent2">
            <a:shade val="80000"/>
            <a:hueOff val="173500"/>
            <a:satOff val="-3550"/>
            <a:lumOff val="133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0" kern="1200" dirty="0">
              <a:solidFill>
                <a:schemeClr val="tx1"/>
              </a:solidFill>
            </a:rPr>
            <a:t>Billing Optimization Opportunities </a:t>
          </a:r>
        </a:p>
      </dsp:txBody>
      <dsp:txXfrm>
        <a:off x="4572335" y="1401794"/>
        <a:ext cx="1370930" cy="913953"/>
      </dsp:txXfrm>
    </dsp:sp>
    <dsp:sp modelId="{6D50FB28-9777-48F9-900F-B742EEAAF5F8}">
      <dsp:nvSpPr>
        <dsp:cNvPr id="0" name=""/>
        <dsp:cNvSpPr/>
      </dsp:nvSpPr>
      <dsp:spPr>
        <a:xfrm>
          <a:off x="6171753" y="1401794"/>
          <a:ext cx="2284883" cy="913953"/>
        </a:xfrm>
        <a:prstGeom prst="chevron">
          <a:avLst/>
        </a:prstGeom>
        <a:solidFill>
          <a:schemeClr val="accent2">
            <a:shade val="80000"/>
            <a:hueOff val="260250"/>
            <a:satOff val="-5326"/>
            <a:lumOff val="1997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Billing Applications </a:t>
          </a:r>
        </a:p>
      </dsp:txBody>
      <dsp:txXfrm>
        <a:off x="6628730" y="1401794"/>
        <a:ext cx="1370930" cy="913953"/>
      </dsp:txXfrm>
    </dsp:sp>
    <dsp:sp modelId="{24426D5B-1CA1-45EF-AC95-D9D471F10315}">
      <dsp:nvSpPr>
        <dsp:cNvPr id="0" name=""/>
        <dsp:cNvSpPr/>
      </dsp:nvSpPr>
      <dsp:spPr>
        <a:xfrm>
          <a:off x="8228148" y="1401794"/>
          <a:ext cx="2284883" cy="913953"/>
        </a:xfrm>
        <a:prstGeom prst="chevron">
          <a:avLst/>
        </a:prstGeom>
        <a:solidFill>
          <a:schemeClr val="accent2">
            <a:shade val="80000"/>
            <a:hueOff val="347000"/>
            <a:satOff val="-7101"/>
            <a:lumOff val="2663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Billing Resources &amp; Wrap Up</a:t>
          </a:r>
        </a:p>
      </dsp:txBody>
      <dsp:txXfrm>
        <a:off x="8685125" y="1401794"/>
        <a:ext cx="1370930" cy="913953"/>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F3852DC-E542-40EF-867B-727C1439DD52}" type="datetimeFigureOut">
              <a:rPr lang="en-US" smtClean="0"/>
              <a:t>5/18/2023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9E02541-2E8C-4AAC-823A-422C421FDA1F}" type="slidenum">
              <a:rPr lang="en-US" smtClean="0"/>
              <a:t>‹#›</a:t>
            </a:fld>
            <a:endParaRPr lang="en-US"/>
          </a:p>
        </p:txBody>
      </p:sp>
    </p:spTree>
    <p:extLst>
      <p:ext uri="{BB962C8B-B14F-4D97-AF65-F5344CB8AC3E}">
        <p14:creationId xmlns:p14="http://schemas.microsoft.com/office/powerpoint/2010/main" val="31611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ama-ntl.org/medical-assisting/caahep-abhes-program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end.co/blog/best-practice-tips-for-using-zo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1</a:t>
            </a:fld>
            <a:endParaRPr lang="en-US"/>
          </a:p>
        </p:txBody>
      </p:sp>
    </p:spTree>
    <p:extLst>
      <p:ext uri="{BB962C8B-B14F-4D97-AF65-F5344CB8AC3E}">
        <p14:creationId xmlns:p14="http://schemas.microsoft.com/office/powerpoint/2010/main" val="319023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review of todays agenda.  You will see that were starting with “Care Team Coding and Billings: It’s a Team Sport”. </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10</a:t>
            </a:fld>
            <a:endParaRPr lang="en-US"/>
          </a:p>
        </p:txBody>
      </p:sp>
    </p:spTree>
    <p:extLst>
      <p:ext uri="{BB962C8B-B14F-4D97-AF65-F5344CB8AC3E}">
        <p14:creationId xmlns:p14="http://schemas.microsoft.com/office/powerpoint/2010/main" val="17897140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may vary depending on type of licensed care manager delivering the service. I.e. pharmacist note may be different from an RN</a:t>
            </a:r>
          </a:p>
        </p:txBody>
      </p:sp>
      <p:sp>
        <p:nvSpPr>
          <p:cNvPr id="4" name="Slide Number Placeholder 3"/>
          <p:cNvSpPr>
            <a:spLocks noGrp="1"/>
          </p:cNvSpPr>
          <p:nvPr>
            <p:ph type="sldNum" sz="quarter" idx="5"/>
          </p:nvPr>
        </p:nvSpPr>
        <p:spPr/>
        <p:txBody>
          <a:bodyPr/>
          <a:lstStyle/>
          <a:p>
            <a:fld id="{99E02541-2E8C-4AAC-823A-422C421FDA1F}" type="slidenum">
              <a:rPr lang="en-US" smtClean="0"/>
              <a:t>100</a:t>
            </a:fld>
            <a:endParaRPr lang="en-US"/>
          </a:p>
        </p:txBody>
      </p:sp>
    </p:spTree>
    <p:extLst>
      <p:ext uri="{BB962C8B-B14F-4D97-AF65-F5344CB8AC3E}">
        <p14:creationId xmlns:p14="http://schemas.microsoft.com/office/powerpoint/2010/main" val="26412177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Time of Visit – 45 Minutes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3085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you can quantity bill this code. For visits &gt;45 min may quantity bill (BCBS). But because this visit was 20 min, no need to quantity bill.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3604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4465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Documentation is more comprehensive and detailed.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Highlight the details of the note, such as additional assessments included – mobility status, social history, diet, exercise, mental health assessment, screenings, etc.</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2577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099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Animated slide (three clicks)</a:t>
            </a:r>
            <a:endParaRPr lang="en-US" b="0" dirty="0">
              <a:effectLst/>
            </a:endParaRP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And the answer is… </a:t>
            </a: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98967 code</a:t>
            </a: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98967 description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8550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Documentation may vary depending on type of licensed care manager delivering the service. I.e. pharmacist note may be different from an RN</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0819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5862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Animated slide (three clicks)</a:t>
            </a:r>
            <a:endParaRPr lang="en-US" b="0" dirty="0">
              <a:effectLst/>
            </a:endParaRP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And the answer is… </a:t>
            </a: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98967 code</a:t>
            </a: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98967 description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413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t>
            </a:r>
            <a:r>
              <a:rPr lang="en-US" sz="1800" b="1" i="0" u="none" strike="noStrike" dirty="0">
                <a:solidFill>
                  <a:srgbClr val="000000"/>
                </a:solidFill>
                <a:effectLst/>
                <a:latin typeface="Calibri" panose="020F0502020204030204" pitchFamily="34" charset="0"/>
              </a:rPr>
              <a:t>Chat and Raise Hand</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Calibri" panose="020F0502020204030204" pitchFamily="34" charset="0"/>
              </a:rPr>
              <a:t>If you have more than 15/16 participants adapt this to a 5 minute discussion at tables if in-person.</a:t>
            </a:r>
            <a:endParaRPr lang="en-US" b="0" dirty="0">
              <a:effectLst/>
            </a:endParaRPr>
          </a:p>
          <a:p>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Calibri" panose="020F0502020204030204" pitchFamily="34" charset="0"/>
              </a:rPr>
              <a:t>If virtual and you have more than 15/16, have participants say their name and their discipline and have them think about patients they enjoy working with and those they find a little frustrating</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11</a:t>
            </a:fld>
            <a:endParaRPr lang="en-US"/>
          </a:p>
        </p:txBody>
      </p:sp>
    </p:spTree>
    <p:extLst>
      <p:ext uri="{BB962C8B-B14F-4D97-AF65-F5344CB8AC3E}">
        <p14:creationId xmlns:p14="http://schemas.microsoft.com/office/powerpoint/2010/main" val="8052848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includes:</a:t>
            </a:r>
          </a:p>
          <a:p>
            <a:r>
              <a:rPr lang="en-US" dirty="0"/>
              <a:t>Date of conference</a:t>
            </a:r>
          </a:p>
          <a:p>
            <a:r>
              <a:rPr lang="en-US" dirty="0"/>
              <a:t>Care team names and credentials</a:t>
            </a:r>
          </a:p>
          <a:p>
            <a:r>
              <a:rPr lang="en-US" dirty="0"/>
              <a:t>Diagnoses discussed</a:t>
            </a:r>
          </a:p>
          <a:p>
            <a:r>
              <a:rPr lang="en-US" dirty="0"/>
              <a:t>Treatment plan, self-management education, medication therapy, risk factors, unmet care, physical status, emotional status, community resources, readiness to change</a:t>
            </a:r>
          </a:p>
          <a:p>
            <a:r>
              <a:rPr lang="en-US" dirty="0"/>
              <a:t>Care plan updates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8963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0882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2457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22770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**If other care team members were involved in care coordination that calendar month, they would also document their work and the total time for that calendar month would be submitted. </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Ask learners, which code would you submit in addition to 99487 if the total time was &gt;75 min?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1540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3162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includes:</a:t>
            </a:r>
          </a:p>
          <a:p>
            <a:r>
              <a:rPr lang="en-US" dirty="0"/>
              <a:t>Date of conference</a:t>
            </a:r>
          </a:p>
          <a:p>
            <a:r>
              <a:rPr lang="en-US" dirty="0"/>
              <a:t>Care team names and credentials</a:t>
            </a:r>
          </a:p>
          <a:p>
            <a:r>
              <a:rPr lang="en-US" dirty="0"/>
              <a:t>Diagnoses discussed</a:t>
            </a:r>
          </a:p>
          <a:p>
            <a:r>
              <a:rPr lang="en-US" dirty="0"/>
              <a:t>Treatment plan, self-management education, medication therapy, risk factors, unmet care, physical status, emotional status, community resources, readiness to change</a:t>
            </a:r>
          </a:p>
          <a:p>
            <a:r>
              <a:rPr lang="en-US" dirty="0"/>
              <a:t>Care plan updates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7541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Priority health due to MA completing outreach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1622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 Priority health due to MA completing outreach </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Documentation is similar to the phone call example with John above.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1724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244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2333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CAGE-AID screening tool: A five-question tool used to screen for drug and alcohol use; answering yes to two or more questions indicates a complete assessment is advised.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670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you can quantity bill this code. For visits &gt;45 min may quantity bill (BCBS). But because this visit was 25 min, no need to quantity bill.</a:t>
            </a:r>
          </a:p>
          <a:p>
            <a:endParaRPr lang="en-US" dirty="0"/>
          </a:p>
          <a:p>
            <a:r>
              <a:rPr lang="en-US" dirty="0"/>
              <a:t>Documentation will be similar to the G9002 example above but will have specific details regarding opioid counseling as well as include the final PCP plan of care regarding her chronic back pain.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0730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7381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CAGE-AID screening tool: A five-question tool used to screen for drug and alcohol use; answering yes to two or more questions indicates a complete assessment is advised.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75008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Below is an additional example of a CM workflow your office may adopt. It doesn’t always have to start with an ED or IP admission. MA or RN staff can review the CM patient or gaps report for BCBS or Priority Health and identify patients looking at the reports. Then a team conference may take place to discuss those patients that were chosen to obtain PCP approval and agreement. Then the physician may choose to do the initial introduction of CM, or it may be the care team member who introduces CM to the patient (like a cold call) and schedules them to come into the office for follow-up. You may want to schedule group education sessions if there are multiple patients who would benefit from education. A social worker, or pharmacist, or dietitian may visit with the patient next based on the patients’ needs. All workflows and processes will be specific to each office and care team. Specialist office outreach may look slightly different as well. Work with your internal team to determine which billing codes and processes best suit your patients and your practice goals!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124</a:t>
            </a:fld>
            <a:endParaRPr lang="en-US"/>
          </a:p>
        </p:txBody>
      </p:sp>
    </p:spTree>
    <p:extLst>
      <p:ext uri="{BB962C8B-B14F-4D97-AF65-F5344CB8AC3E}">
        <p14:creationId xmlns:p14="http://schemas.microsoft.com/office/powerpoint/2010/main" val="20780959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 facilitator should ask the participant if their individual goals and objectives for this session were met and what to share one take-way.  Also ask about what worked and what didn’t work and what else could have been introduced by the facilitator.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1394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1793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a:t>
            </a:r>
          </a:p>
          <a:p>
            <a:r>
              <a:rPr lang="en-US" dirty="0"/>
              <a:t>Ask: What have you learned today you will share with team tomorrow?</a:t>
            </a:r>
          </a:p>
          <a:p>
            <a:r>
              <a:rPr lang="en-US" dirty="0"/>
              <a:t>Give them a few minutes to think then depending on size of group ask for volunteers or go around room.</a:t>
            </a:r>
          </a:p>
          <a:p>
            <a:r>
              <a:rPr lang="en-US" dirty="0"/>
              <a:t>Consider:</a:t>
            </a:r>
          </a:p>
          <a:p>
            <a:r>
              <a:rPr lang="en-US" dirty="0"/>
              <a:t>What would you ask your practice?</a:t>
            </a:r>
          </a:p>
          <a:p>
            <a:r>
              <a:rPr lang="en-US" dirty="0"/>
              <a:t>What can you do to set yourself up for success?</a:t>
            </a:r>
          </a:p>
          <a:p>
            <a:endParaRPr lang="en-US" dirty="0"/>
          </a:p>
          <a:p>
            <a:r>
              <a:rPr lang="en-US" dirty="0"/>
              <a:t>5 minutes </a:t>
            </a:r>
          </a:p>
          <a:p>
            <a:r>
              <a:rPr lang="en-US" dirty="0"/>
              <a:t>15 minutes for report out</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127</a:t>
            </a:fld>
            <a:endParaRPr lang="en-US"/>
          </a:p>
        </p:txBody>
      </p:sp>
    </p:spTree>
    <p:extLst>
      <p:ext uri="{BB962C8B-B14F-4D97-AF65-F5344CB8AC3E}">
        <p14:creationId xmlns:p14="http://schemas.microsoft.com/office/powerpoint/2010/main" val="2554329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review of todays agenda.  You will see that were starting with “Care Team Coding and Billings: It’s a Team Sport”.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35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14</a:t>
            </a:fld>
            <a:endParaRPr lang="en-US"/>
          </a:p>
        </p:txBody>
      </p:sp>
    </p:spTree>
    <p:extLst>
      <p:ext uri="{BB962C8B-B14F-4D97-AF65-F5344CB8AC3E}">
        <p14:creationId xmlns:p14="http://schemas.microsoft.com/office/powerpoint/2010/main" val="418493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15</a:t>
            </a:fld>
            <a:endParaRPr lang="en-US"/>
          </a:p>
        </p:txBody>
      </p:sp>
    </p:spTree>
    <p:extLst>
      <p:ext uri="{BB962C8B-B14F-4D97-AF65-F5344CB8AC3E}">
        <p14:creationId xmlns:p14="http://schemas.microsoft.com/office/powerpoint/2010/main" val="2775727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solidFill>
                  <a:srgbClr val="000000"/>
                </a:solidFill>
                <a:latin typeface="Calibri" panose="020F0502020204030204" pitchFamily="34" charset="0"/>
              </a:rPr>
              <a:t>The interaction between the facilitator and participant is important.  Let the group know how you’d like them to interact with you as the facilitator.  Are you willing to be interrupted and take questions verbally rather than through the chat function?  Provide a brief overview of the session:  “This session was developed to help the care team members acquire basic coding and billing skills.” </a:t>
            </a:r>
            <a:endParaRPr lang="en-US" sz="1100" dirty="0"/>
          </a:p>
          <a:p>
            <a:r>
              <a:rPr lang="en-US" sz="1500" dirty="0">
                <a:solidFill>
                  <a:srgbClr val="000000"/>
                </a:solidFill>
                <a:latin typeface="Calibri" panose="020F0502020204030204" pitchFamily="34" charset="0"/>
              </a:rPr>
              <a:t>In addition to the learning objectives the facilitator may want to ask about their learning goals.  Below are a few examples of questions that might be asked.</a:t>
            </a:r>
            <a:endParaRPr lang="en-US" sz="1100" dirty="0"/>
          </a:p>
          <a:p>
            <a:r>
              <a:rPr lang="en-US" sz="1500" dirty="0">
                <a:solidFill>
                  <a:srgbClr val="000000"/>
                </a:solidFill>
                <a:latin typeface="Arial" panose="020B0604020202020204" pitchFamily="34" charset="0"/>
              </a:rPr>
              <a:t>1)</a:t>
            </a:r>
            <a:r>
              <a:rPr lang="en-US" sz="1500" dirty="0">
                <a:solidFill>
                  <a:srgbClr val="000000"/>
                </a:solidFill>
                <a:latin typeface="Calibri" panose="020F0502020204030204" pitchFamily="34" charset="0"/>
              </a:rPr>
              <a:t>What one thing do you want to learn from today’s session?</a:t>
            </a:r>
            <a:endParaRPr lang="en-US" sz="1100" dirty="0"/>
          </a:p>
          <a:p>
            <a:r>
              <a:rPr lang="en-US" sz="1500" dirty="0">
                <a:solidFill>
                  <a:srgbClr val="000000"/>
                </a:solidFill>
                <a:latin typeface="Arial" panose="020B0604020202020204" pitchFamily="34" charset="0"/>
              </a:rPr>
              <a:t>2)</a:t>
            </a:r>
            <a:r>
              <a:rPr lang="en-US" sz="1500" dirty="0">
                <a:solidFill>
                  <a:srgbClr val="000000"/>
                </a:solidFill>
                <a:latin typeface="Calibri" panose="020F0502020204030204" pitchFamily="34" charset="0"/>
              </a:rPr>
              <a:t>Why is this topic important to your work?</a:t>
            </a:r>
            <a:endParaRPr lang="en-US" sz="1100" dirty="0"/>
          </a:p>
          <a:p>
            <a:r>
              <a:rPr lang="en-US" sz="1500" dirty="0">
                <a:solidFill>
                  <a:srgbClr val="000000"/>
                </a:solidFill>
                <a:latin typeface="Arial" panose="020B0604020202020204" pitchFamily="34" charset="0"/>
              </a:rPr>
              <a:t>3)</a:t>
            </a:r>
            <a:r>
              <a:rPr lang="en-US" sz="1500" dirty="0">
                <a:solidFill>
                  <a:srgbClr val="000000"/>
                </a:solidFill>
                <a:latin typeface="Calibri" panose="020F0502020204030204" pitchFamily="34" charset="0"/>
              </a:rPr>
              <a:t>What should I do with what I learn?</a:t>
            </a:r>
            <a:endParaRPr lang="en-US" sz="1100" dirty="0"/>
          </a:p>
          <a:p>
            <a:r>
              <a:rPr lang="en-US" sz="1500" dirty="0">
                <a:solidFill>
                  <a:srgbClr val="000000"/>
                </a:solidFill>
                <a:latin typeface="Arial" panose="020B0604020202020204" pitchFamily="34" charset="0"/>
              </a:rPr>
              <a:t>4)</a:t>
            </a:r>
            <a:r>
              <a:rPr lang="en-US" sz="1500" dirty="0">
                <a:solidFill>
                  <a:srgbClr val="000000"/>
                </a:solidFill>
                <a:latin typeface="Calibri" panose="020F0502020204030204" pitchFamily="34" charset="0"/>
              </a:rPr>
              <a:t>With whom should I “tell” or share the information</a:t>
            </a:r>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654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Roboto" panose="02000000000000000000" pitchFamily="2" charset="0"/>
                <a:ea typeface="+mn-ea"/>
                <a:cs typeface="+mn-cs"/>
              </a:rPr>
              <a:t>The facilitator should ask if the participants are familiar with the Chronic Care Model and reinforce its importance by providing an overview of the Chronic Care Model.  The facilitator should review the components of the Chronic Care Model (refresher) and that it has six essential elements of a health care system that when woven together encourages high-quality chronic illness care.  Those essential elements include community resources, health systems, self-management support, delivery system design, decision support and clinical information systems.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br>
              <a:rPr lang="en-US" sz="1800" kern="1200" dirty="0">
                <a:solidFill>
                  <a:srgbClr val="000000"/>
                </a:solidFill>
                <a:effectLst/>
                <a:latin typeface="Calibri" panose="020F0502020204030204" pitchFamily="34" charset="0"/>
                <a:ea typeface="+mn-ea"/>
                <a:cs typeface="+mn-cs"/>
              </a:rPr>
            </a:br>
            <a:r>
              <a:rPr lang="en-US" sz="1800" kern="1200" dirty="0">
                <a:solidFill>
                  <a:srgbClr val="000000"/>
                </a:solidFill>
                <a:effectLst/>
                <a:latin typeface="Roboto" panose="02000000000000000000" pitchFamily="2" charset="0"/>
                <a:ea typeface="+mn-ea"/>
                <a:cs typeface="+mn-cs"/>
              </a:rPr>
              <a:t>The facilitator should also focus on the importance of teamwork and that teamwork is essential for providing care and is therefore prominent in healthcare organizations. Improving teamwork in a PCMH should receive top priority. The effectiveness of healthcare teams can be improved by team interventions such as participating in learning events including simulation-based activities; utilizing new tools/templates and of course use of the PDSA ramping method.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br>
              <a:rPr lang="en-US" sz="1800" kern="1200" dirty="0">
                <a:solidFill>
                  <a:srgbClr val="000000"/>
                </a:solidFill>
                <a:effectLst/>
                <a:latin typeface="Calibri" panose="020F0502020204030204" pitchFamily="34" charset="0"/>
                <a:ea typeface="+mn-ea"/>
                <a:cs typeface="+mn-cs"/>
              </a:rPr>
            </a:br>
            <a:r>
              <a:rPr lang="en-US" sz="1800" kern="1200" dirty="0">
                <a:solidFill>
                  <a:srgbClr val="202124"/>
                </a:solidFill>
                <a:effectLst/>
                <a:latin typeface="Roboto" panose="02000000000000000000" pitchFamily="2" charset="0"/>
                <a:ea typeface="+mn-ea"/>
                <a:cs typeface="+mn-cs"/>
              </a:rPr>
              <a:t>Health care teams that communicate effectively and work collaboratively reduce the potential for error, resulting in enhanced patient safety and improved clinical performance. A key aspect in improving teamwork and communication in health care is engaging patients and families. </a:t>
            </a:r>
            <a:r>
              <a:rPr lang="en-US" sz="1800" kern="1200" dirty="0">
                <a:solidFill>
                  <a:srgbClr val="333333"/>
                </a:solidFill>
                <a:effectLst/>
                <a:latin typeface="Arial" panose="020B0604020202020204" pitchFamily="34" charset="0"/>
                <a:ea typeface="+mn-ea"/>
                <a:cs typeface="+mn-cs"/>
              </a:rPr>
              <a:t>Determining how patients and families want to be involved in their care and then engaging them in designing their plan of care increases their understanding of tests, procedures, and anticipated care outcomes.</a:t>
            </a:r>
            <a:r>
              <a:rPr lang="en-US" sz="1800" kern="1200" dirty="0">
                <a:solidFill>
                  <a:srgbClr val="000000"/>
                </a:solidFill>
                <a:effectLst/>
                <a:latin typeface="Roboto" panose="02000000000000000000" pitchFamily="2" charset="0"/>
                <a:ea typeface="+mn-ea"/>
                <a:cs typeface="+mn-cs"/>
              </a:rPr>
              <a:t> This results in an activated patient, one willing and able to self-manage.  A lack of teamwork is often identified as a primary point of vulnerability for quality and safety of care. </a:t>
            </a:r>
            <a:r>
              <a:rPr lang="en-US" sz="1800" kern="1200" dirty="0">
                <a:solidFill>
                  <a:srgbClr val="333333"/>
                </a:solidFill>
                <a:effectLst/>
                <a:latin typeface="Arial" panose="020B0604020202020204" pitchFamily="34" charset="0"/>
                <a:ea typeface="+mn-ea"/>
                <a:cs typeface="+mn-cs"/>
              </a:rPr>
              <a:t>Health care teams that communicate effectively and work collaboratively reduce the potential for error, resulting in enhanced patient safety and improved clinical outcomes.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17</a:t>
            </a:fld>
            <a:endParaRPr lang="en-US"/>
          </a:p>
        </p:txBody>
      </p:sp>
    </p:spTree>
    <p:extLst>
      <p:ext uri="{BB962C8B-B14F-4D97-AF65-F5344CB8AC3E}">
        <p14:creationId xmlns:p14="http://schemas.microsoft.com/office/powerpoint/2010/main" val="136824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Facilitators should turn this slide into an interactivity. Each bullet point could be discussed with the last one turned into a “poll” question. Reinforce the composition of the entire care team</a:t>
            </a:r>
          </a:p>
        </p:txBody>
      </p:sp>
      <p:sp>
        <p:nvSpPr>
          <p:cNvPr id="4" name="Slide Number Placeholder 3"/>
          <p:cNvSpPr>
            <a:spLocks noGrp="1"/>
          </p:cNvSpPr>
          <p:nvPr>
            <p:ph type="sldNum" sz="quarter" idx="5"/>
          </p:nvPr>
        </p:nvSpPr>
        <p:spPr/>
        <p:txBody>
          <a:bodyPr/>
          <a:lstStyle/>
          <a:p>
            <a:fld id="{99E02541-2E8C-4AAC-823A-422C421FDA1F}" type="slidenum">
              <a:rPr lang="en-US" smtClean="0"/>
              <a:t>18</a:t>
            </a:fld>
            <a:endParaRPr lang="en-US"/>
          </a:p>
        </p:txBody>
      </p:sp>
    </p:spTree>
    <p:extLst>
      <p:ext uri="{BB962C8B-B14F-4D97-AF65-F5344CB8AC3E}">
        <p14:creationId xmlns:p14="http://schemas.microsoft.com/office/powerpoint/2010/main" val="2705515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 facilitator should review the licensed care team members and include an LPN.  Reinforce the use of virtual and phone encounters.  Refrain from using the term “touches” when talking about the patient visits, but rather use the word “encounters.”  Include the participants by asking if there is anything missing in the activities/services the care team member provides.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19</a:t>
            </a:fld>
            <a:endParaRPr lang="en-US"/>
          </a:p>
        </p:txBody>
      </p:sp>
    </p:spTree>
    <p:extLst>
      <p:ext uri="{BB962C8B-B14F-4D97-AF65-F5344CB8AC3E}">
        <p14:creationId xmlns:p14="http://schemas.microsoft.com/office/powerpoint/2010/main" val="190889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2</a:t>
            </a:fld>
            <a:endParaRPr lang="en-US"/>
          </a:p>
        </p:txBody>
      </p:sp>
    </p:spTree>
    <p:extLst>
      <p:ext uri="{BB962C8B-B14F-4D97-AF65-F5344CB8AC3E}">
        <p14:creationId xmlns:p14="http://schemas.microsoft.com/office/powerpoint/2010/main" val="3656961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The facilitator may begin by asking the participants how frequently they interact with the front desk person or the scheduler and whether they know their name.  The facilitator may ask if any of the participants have ever checked eligibility or understand the significance of a benefit plan.  Remind the participants some BCBSM benefit packages do not include care management and that a list is located on the collaborative site.  Also remind them that hosted members may have a deductible and/or copayment for care management services, which should be discussed with the patient prior to services being rendered.</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**Availity - BCBSM online information provider identification system . You can use this to look up eligibility, copays, benefits and claims for al plans expect for BCBSM complete (Medicaid HMO)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20</a:t>
            </a:fld>
            <a:endParaRPr lang="en-US"/>
          </a:p>
        </p:txBody>
      </p:sp>
    </p:spTree>
    <p:extLst>
      <p:ext uri="{BB962C8B-B14F-4D97-AF65-F5344CB8AC3E}">
        <p14:creationId xmlns:p14="http://schemas.microsoft.com/office/powerpoint/2010/main" val="167141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US" b="0" dirty="0">
                <a:effectLst/>
              </a:rPr>
            </a:br>
            <a:r>
              <a:rPr lang="en-US" sz="1800" b="0" i="0" u="none" strike="noStrike" dirty="0">
                <a:solidFill>
                  <a:srgbClr val="000000"/>
                </a:solidFill>
                <a:effectLst/>
                <a:latin typeface="Roboto" panose="02000000000000000000" pitchFamily="2" charset="0"/>
              </a:rPr>
              <a:t>The facilitator may describe the education received by a medical assistant and a community health worker.  Compare and contrast the roles and responsibilities of the two professions. Medical assistants are cross-trained to perform administrative and clinical duties. The American Association of Medical Assistants (AAMA) offers certification to graduates of medical assisting programs accredited by the </a:t>
            </a:r>
            <a:r>
              <a:rPr lang="en-US" sz="1800" b="0" i="0" u="sng" strike="noStrike" dirty="0">
                <a:solidFill>
                  <a:srgbClr val="0563C1"/>
                </a:solidFill>
                <a:effectLst/>
                <a:latin typeface="Roboto" panose="02000000000000000000" pitchFamily="2" charset="0"/>
                <a:hlinkClick r:id="rId3"/>
              </a:rPr>
              <a:t>Commission on Accreditation of Allied Health Education Programs (CAAHEP) or the Accrediting Bureau of Health Education Schools (ABHES)</a:t>
            </a:r>
            <a:r>
              <a:rPr lang="en-US" sz="1800" b="0" i="0" u="none" strike="noStrike" dirty="0">
                <a:solidFill>
                  <a:srgbClr val="444444"/>
                </a:solidFill>
                <a:effectLst/>
                <a:latin typeface="Roboto" panose="02000000000000000000" pitchFamily="2" charset="0"/>
              </a:rPr>
              <a:t>.  Michigan does not require medical assistants be certified. </a:t>
            </a:r>
            <a:r>
              <a:rPr lang="en-US" sz="1800" b="0" i="0" u="none" strike="noStrike" dirty="0">
                <a:solidFill>
                  <a:srgbClr val="000000"/>
                </a:solidFill>
                <a:effectLst/>
                <a:latin typeface="Roboto" panose="02000000000000000000" pitchFamily="2" charset="0"/>
              </a:rPr>
              <a:t>Medical assistants are essential members of the ​PCMH team and are ranked as one of the top five professionals necessary on a PCMH team.</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Roboto" panose="02000000000000000000" pitchFamily="2" charset="0"/>
              </a:rPr>
              <a:t>Community Health Workers (CHW) typically live in the community where they work and they provide support to local healthcare organizations and systems through various tasks, depending on what type of community they are serving. Some of the duties performed by a CHW include: home visits, health education, maternal and child health support, family planning activities, and community development activities.  They are important in the work around SDOH and are often key in connecting patients to community resources (reference Chronic Care Model). Ultimately, CHWs have a unique opportunity to reach community members where they live, eat, work, and more. There is no national standard for community health worker education, training, or certification.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Roboto" panose="02000000000000000000" pitchFamily="2" charset="0"/>
              </a:rPr>
              <a:t>A physician or APP should ensure a signed protocol (standing orders) is in the MA or CHW employee file.  A job description with roles and responsibilities signed by the MA, CHW, physician or APP is acceptable.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Roboto" panose="02000000000000000000" pitchFamily="2" charset="0"/>
              </a:rPr>
              <a:t>The facilitator should highlight the difference of a team member: Priority Health vs Blue Cross and other payers.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21</a:t>
            </a:fld>
            <a:endParaRPr lang="en-US"/>
          </a:p>
        </p:txBody>
      </p:sp>
    </p:spTree>
    <p:extLst>
      <p:ext uri="{BB962C8B-B14F-4D97-AF65-F5344CB8AC3E}">
        <p14:creationId xmlns:p14="http://schemas.microsoft.com/office/powerpoint/2010/main" val="443100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22</a:t>
            </a:fld>
            <a:endParaRPr lang="en-US"/>
          </a:p>
        </p:txBody>
      </p:sp>
    </p:spTree>
    <p:extLst>
      <p:ext uri="{BB962C8B-B14F-4D97-AF65-F5344CB8AC3E}">
        <p14:creationId xmlns:p14="http://schemas.microsoft.com/office/powerpoint/2010/main" val="2560358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000000"/>
                </a:solidFill>
                <a:latin typeface="Roboto" panose="02000000000000000000" pitchFamily="2" charset="0"/>
              </a:rPr>
              <a:t>The facilitator should introduce the coder as an important new care team member and explain why they are a crucial member of the care team.  It should also be mentioned that the coder/biller identifies the codes used but u</a:t>
            </a:r>
            <a:r>
              <a:rPr lang="en-US" sz="1900" dirty="0">
                <a:solidFill>
                  <a:srgbClr val="202124"/>
                </a:solidFill>
                <a:latin typeface="Roboto" panose="02000000000000000000" pitchFamily="2" charset="0"/>
              </a:rPr>
              <a:t>ltimately, the physician is responsible for proper documentation and correct coding. Possible consequences of inaccurate coding and incorrect billing are denied claims/reduced payments, prison sentences, and/or significant fines. </a:t>
            </a:r>
            <a:r>
              <a:rPr lang="en-US" sz="1900" dirty="0">
                <a:solidFill>
                  <a:srgbClr val="222222"/>
                </a:solidFill>
                <a:latin typeface="Roboto" panose="02000000000000000000" pitchFamily="2" charset="0"/>
              </a:rPr>
              <a:t>Legally, when a physician, APP, psychologist enroll in a Medicare, Medicaid or commercial insurance, the practitioner signs an agreement attesting that accurate claims will be submitted. Practitioners are responsible for claims submitted under their NPI. Coders can become too conservative, strangling revenue.  Some have avoided submitting claims for PDCM activities.  It is critical that coders understand the nuances of health plan differences in coding.  Many of the health plans do not specifically adhere to the CPT or HCPCS coding guidelines for the care management codes.</a:t>
            </a:r>
            <a:endParaRPr lang="en-US" b="0" dirty="0">
              <a:effectLst/>
            </a:endParaRPr>
          </a:p>
          <a:p>
            <a:br>
              <a:rPr lang="en-US" b="0" dirty="0">
                <a:effectLst/>
              </a:rPr>
            </a:br>
            <a:r>
              <a:rPr lang="en-US" sz="1900" dirty="0">
                <a:solidFill>
                  <a:srgbClr val="222222"/>
                </a:solidFill>
                <a:latin typeface="Roboto" panose="02000000000000000000" pitchFamily="2" charset="0"/>
              </a:rPr>
              <a:t>Coders can help with the care team members by providing coding education and even audit charts.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301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000000"/>
                </a:solidFill>
                <a:latin typeface="Calibri" panose="020F0502020204030204" pitchFamily="34" charset="0"/>
              </a:rPr>
              <a:t>The facilitator should explain the difference between </a:t>
            </a:r>
            <a:r>
              <a:rPr lang="en-US" sz="1900" dirty="0">
                <a:solidFill>
                  <a:srgbClr val="000000"/>
                </a:solidFill>
                <a:latin typeface="Roboto" panose="02000000000000000000" pitchFamily="2" charset="0"/>
              </a:rPr>
              <a:t>coding and billing and this is where the revenue stream begins. </a:t>
            </a:r>
            <a:r>
              <a:rPr lang="en-US" sz="1900" dirty="0">
                <a:solidFill>
                  <a:srgbClr val="222222"/>
                </a:solidFill>
                <a:latin typeface="Roboto" panose="02000000000000000000" pitchFamily="2" charset="0"/>
              </a:rPr>
              <a:t>Everyone in the practice should share the same goals of providing excellent care for patients and also collecting enough revenue to keep the practice’s doors open and ensure that the care team members remain in their jobs.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209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400" b="0" i="0" u="none" strike="noStrike" dirty="0">
                <a:solidFill>
                  <a:srgbClr val="222222"/>
                </a:solidFill>
                <a:effectLst/>
                <a:latin typeface="+mn-lt"/>
              </a:rPr>
              <a:t>The facilitator should mention that in some organizations (health systems), coding is centralized out of the practice location, reducing the interactions and opportunities for asking a quick question and getting feedback.  If that’s the case, the coding department and practice management and care team should set up regular meetings to increase the interaction and improve the relationship between the providers and coders. </a:t>
            </a:r>
            <a:endParaRPr lang="en-US" sz="1050" b="0" dirty="0">
              <a:effectLst/>
              <a:latin typeface="+mn-lt"/>
            </a:endParaRPr>
          </a:p>
          <a:p>
            <a:pPr rtl="0">
              <a:spcBef>
                <a:spcPts val="0"/>
              </a:spcBef>
              <a:spcAft>
                <a:spcPts val="0"/>
              </a:spcAft>
            </a:pPr>
            <a:br>
              <a:rPr lang="en-US" sz="1050" b="0" dirty="0">
                <a:effectLst/>
                <a:latin typeface="+mn-lt"/>
              </a:rPr>
            </a:br>
            <a:r>
              <a:rPr lang="en-US" sz="1400" b="0" i="0" u="none" strike="noStrike" dirty="0">
                <a:solidFill>
                  <a:srgbClr val="222222"/>
                </a:solidFill>
                <a:effectLst/>
                <a:latin typeface="+mn-lt"/>
              </a:rPr>
              <a:t>Each care team member should know how many encounters they have performed and inquire about the number paid and denied.  If the denials are significant there should be discussion about methods to get claims paid.  Common denials should be investigated to determine if the code is not being properly applied, benefits limit the code, or other reason that can be remedied.  Some methods may include a letter to the medical director of the health plan with supporting documentation such as reduced ED visits or admissions.</a:t>
            </a:r>
            <a:endParaRPr lang="en-US" sz="1050" b="0" dirty="0">
              <a:effectLst/>
              <a:latin typeface="+mn-l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25</a:t>
            </a:fld>
            <a:endParaRPr lang="en-US"/>
          </a:p>
        </p:txBody>
      </p:sp>
    </p:spTree>
    <p:extLst>
      <p:ext uri="{BB962C8B-B14F-4D97-AF65-F5344CB8AC3E}">
        <p14:creationId xmlns:p14="http://schemas.microsoft.com/office/powerpoint/2010/main" val="2923649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 should be familiar with the various codes used in health care practice.  Those codes include ICD-10, CPT, HCPC and PDCM specific codes.  While introducing the slides to the participants inquire about chart reviews to enhance team learning and to determine if the appropriate codes are being used. </a:t>
            </a:r>
          </a:p>
          <a:p>
            <a:endParaRPr lang="en-US" dirty="0"/>
          </a:p>
          <a:p>
            <a:r>
              <a:rPr lang="en-US" dirty="0"/>
              <a:t>The facilitator should reinforce the importance of correct coding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529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27</a:t>
            </a:fld>
            <a:endParaRPr lang="en-US"/>
          </a:p>
        </p:txBody>
      </p:sp>
    </p:spTree>
    <p:extLst>
      <p:ext uri="{BB962C8B-B14F-4D97-AF65-F5344CB8AC3E}">
        <p14:creationId xmlns:p14="http://schemas.microsoft.com/office/powerpoint/2010/main" val="3674482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 should stress that CDI essentially helps “ ensure the events of the patient encounter are captured accurately, and the electronic health record properly reflects the services that were provided.  “So, it basically ensures that all members of a patient’s care team have the information necessary to properly treat  the patient and assist the patient in designing their own self management plan.  CDI works with coding to ensure that the care team member’s documentation is timely, complete, and specific. </a:t>
            </a:r>
          </a:p>
          <a:p>
            <a:endParaRPr lang="en-US" dirty="0"/>
          </a:p>
          <a:p>
            <a:r>
              <a:rPr lang="en-US" dirty="0"/>
              <a:t>A side note.. All coders and billers should be familiar with the mandatory compliance plan that addresses fraud, waste and abuse within claims submitted to payers and more specifically Medicare.  Poor documentation without supporting coding can lead to large fines and take-backs by the payer. </a:t>
            </a:r>
          </a:p>
        </p:txBody>
      </p:sp>
      <p:sp>
        <p:nvSpPr>
          <p:cNvPr id="4" name="Slide Number Placeholder 3"/>
          <p:cNvSpPr>
            <a:spLocks noGrp="1"/>
          </p:cNvSpPr>
          <p:nvPr>
            <p:ph type="sldNum" sz="quarter" idx="5"/>
          </p:nvPr>
        </p:nvSpPr>
        <p:spPr/>
        <p:txBody>
          <a:bodyPr/>
          <a:lstStyle/>
          <a:p>
            <a:fld id="{99E02541-2E8C-4AAC-823A-422C421FDA1F}" type="slidenum">
              <a:rPr lang="en-US" smtClean="0"/>
              <a:t>28</a:t>
            </a:fld>
            <a:endParaRPr lang="en-US"/>
          </a:p>
        </p:txBody>
      </p:sp>
    </p:spTree>
    <p:extLst>
      <p:ext uri="{BB962C8B-B14F-4D97-AF65-F5344CB8AC3E}">
        <p14:creationId xmlns:p14="http://schemas.microsoft.com/office/powerpoint/2010/main" val="1643964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The facilitator should ask these two questions of the participants and be ready to reinforce the link between coding and billing.   A claim cannot be submitted to the payer without a diagnosis code and procedure code.  It would not make it through the clearinghouse.</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29</a:t>
            </a:fld>
            <a:endParaRPr lang="en-US"/>
          </a:p>
        </p:txBody>
      </p:sp>
    </p:spTree>
    <p:extLst>
      <p:ext uri="{BB962C8B-B14F-4D97-AF65-F5344CB8AC3E}">
        <p14:creationId xmlns:p14="http://schemas.microsoft.com/office/powerpoint/2010/main" val="1477031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course will focus primarily on BCBSM and Priority Health however some details maybe similar to other payer guidelines.  </a:t>
            </a:r>
          </a:p>
        </p:txBody>
      </p:sp>
      <p:sp>
        <p:nvSpPr>
          <p:cNvPr id="4" name="Slide Number Placeholder 3"/>
          <p:cNvSpPr>
            <a:spLocks noGrp="1"/>
          </p:cNvSpPr>
          <p:nvPr>
            <p:ph type="sldNum" sz="quarter" idx="5"/>
          </p:nvPr>
        </p:nvSpPr>
        <p:spPr/>
        <p:txBody>
          <a:bodyPr/>
          <a:lstStyle/>
          <a:p>
            <a:fld id="{99E02541-2E8C-4AAC-823A-422C421FDA1F}" type="slidenum">
              <a:rPr lang="en-US" smtClean="0"/>
              <a:t>3</a:t>
            </a:fld>
            <a:endParaRPr lang="en-US"/>
          </a:p>
        </p:txBody>
      </p:sp>
    </p:spTree>
    <p:extLst>
      <p:ext uri="{BB962C8B-B14F-4D97-AF65-F5344CB8AC3E}">
        <p14:creationId xmlns:p14="http://schemas.microsoft.com/office/powerpoint/2010/main" val="29856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Roboto" panose="02000000000000000000" pitchFamily="2" charset="0"/>
              </a:rPr>
              <a:t>The facilitator should first ask the participants who owns the CPT code, the payers or another entity.  Many persons believe the CPT codes are created by the payer to hinder adequate/appropriate payments.  Although the codes and descriptions are developed by the AMA, many health plans/payers develop additional guidelines for the codes and often times may even create their own codes.</a:t>
            </a:r>
            <a:endParaRPr lang="en-US" b="0" dirty="0">
              <a:effectLst/>
            </a:endParaRPr>
          </a:p>
          <a:p>
            <a:pPr rtl="0">
              <a:spcBef>
                <a:spcPts val="0"/>
              </a:spcBef>
              <a:spcAft>
                <a:spcPts val="0"/>
              </a:spcAft>
            </a:pPr>
            <a:br>
              <a:rPr lang="en-US" b="0" dirty="0">
                <a:effectLst/>
              </a:rPr>
            </a:br>
            <a:r>
              <a:rPr lang="en-US" sz="1200" b="0" i="0" u="none" strike="noStrike" dirty="0">
                <a:solidFill>
                  <a:srgbClr val="000000"/>
                </a:solidFill>
                <a:effectLst/>
                <a:latin typeface="Roboto" panose="02000000000000000000" pitchFamily="2" charset="0"/>
              </a:rPr>
              <a:t>Point out that the “AMA-CPT” code is a registered trademark. The small “R” in a circle that appears to the right of a logo, symbol or phrase, you've seen the registered trademark symbol. This symbol is legally stating that the mark has been registered with the U.S. Patent and Trademark Office (USPTO). Trademarks are a form of intellectual property that protect symbols, words, phrases, designs, logos and other unique marks that identify a commercial source for goods and services.  The AMA publishes CPT code books annually.  Its important to purchase the new books since there are always revisions.  </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30</a:t>
            </a:fld>
            <a:endParaRPr lang="en-US"/>
          </a:p>
        </p:txBody>
      </p:sp>
    </p:spTree>
    <p:extLst>
      <p:ext uri="{BB962C8B-B14F-4D97-AF65-F5344CB8AC3E}">
        <p14:creationId xmlns:p14="http://schemas.microsoft.com/office/powerpoint/2010/main" val="4054546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facilitator should introduce the ICD tool and provide a bit of background.  The International Classification of Diseases, 10th Revision (ICD-10) is a diagnostic and procedure coding system endorsed by the World Health Organization (WHO).  ICD-10 is a complete revision of its ICD-9 counterpart. It improves clinical communication by providing more information per code and better support for care management, quality measurement and analytics. It also offers an improved ability to understand risk and severity.  All entities covered by HIPAA were switched to ICD-10 beginning October 1, 2015.</a:t>
            </a:r>
          </a:p>
          <a:p>
            <a:endParaRPr lang="en-US" sz="1000" dirty="0"/>
          </a:p>
          <a:p>
            <a:r>
              <a:rPr lang="en-US" sz="1000" dirty="0"/>
              <a:t>Some of the ICD-10 codes might seem strange.  Remind the participant that a person can get “sucked in by a jet engine - V97.33XD” or “bitten by a pig, initial encounter – W55.41XA.”</a:t>
            </a:r>
          </a:p>
          <a:p>
            <a:endParaRPr lang="en-US" sz="1000" dirty="0"/>
          </a:p>
          <a:p>
            <a:r>
              <a:rPr lang="en-US" sz="1000" dirty="0"/>
              <a:t>For more information about ICD-10, visit the Centers for Medicare &amp; Medicaid Services ICD-10 website at www.cms.gov/ICD10.  </a:t>
            </a:r>
          </a:p>
          <a:p>
            <a:r>
              <a:rPr lang="en-US" sz="1000" dirty="0"/>
              <a:t>Additional ICD-10 resources can be found on the following websites:</a:t>
            </a:r>
          </a:p>
          <a:p>
            <a:r>
              <a:rPr lang="en-US" sz="1000" dirty="0"/>
              <a:t>•American Medical Association (AMA)</a:t>
            </a:r>
          </a:p>
          <a:p>
            <a:r>
              <a:rPr lang="en-US" sz="1000" dirty="0"/>
              <a:t>•American Health Information Management Association</a:t>
            </a:r>
          </a:p>
          <a:p>
            <a:r>
              <a:rPr lang="en-US" sz="1000" dirty="0"/>
              <a:t>•American Academy of Professional Coding</a:t>
            </a:r>
          </a:p>
          <a:p>
            <a:endParaRPr lang="en-US" dirty="0"/>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31</a:t>
            </a:fld>
            <a:endParaRPr lang="en-US"/>
          </a:p>
        </p:txBody>
      </p:sp>
    </p:spTree>
    <p:extLst>
      <p:ext uri="{BB962C8B-B14F-4D97-AF65-F5344CB8AC3E}">
        <p14:creationId xmlns:p14="http://schemas.microsoft.com/office/powerpoint/2010/main" val="251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The facilitator should again mention that the physician is responsible/liable for the billing and coding that occurs in their medical practice.  While medical coders and billers don't have to worry about medical malpractice claims, they can be sued for negligence if they make errors or mistakes. For instance, if a coder’s  error resulted in significant financial loss to a patient or practice, they might be sued to recover damage.</a:t>
            </a:r>
          </a:p>
          <a:p>
            <a:endParaRPr lang="en-US" sz="1050" dirty="0"/>
          </a:p>
          <a:p>
            <a:r>
              <a:rPr lang="en-US" sz="1050" dirty="0"/>
              <a:t>There are also other “illegal” issues that a coder/biller must be aware of.  The issue of liability under the Federal False Claims Act occurs where a defendant (coder/biller) (a) knowingly presents (or causes to be presented) a false or fraudulent claim for payment; (b) knowingly makes, uses, or causes to be made or used, a false record or statement material to a false or fraudulent claim; or (c) conspires with others to increase revenue.</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32</a:t>
            </a:fld>
            <a:endParaRPr lang="en-US"/>
          </a:p>
        </p:txBody>
      </p:sp>
    </p:spTree>
    <p:extLst>
      <p:ext uri="{BB962C8B-B14F-4D97-AF65-F5344CB8AC3E}">
        <p14:creationId xmlns:p14="http://schemas.microsoft.com/office/powerpoint/2010/main" val="3090246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facilitator should address HEDIS, STARS and even gap closure while presenting this slide </a:t>
            </a:r>
          </a:p>
        </p:txBody>
      </p:sp>
      <p:sp>
        <p:nvSpPr>
          <p:cNvPr id="4" name="Slide Number Placeholder 3"/>
          <p:cNvSpPr>
            <a:spLocks noGrp="1"/>
          </p:cNvSpPr>
          <p:nvPr>
            <p:ph type="sldNum" sz="quarter" idx="5"/>
          </p:nvPr>
        </p:nvSpPr>
        <p:spPr/>
        <p:txBody>
          <a:bodyPr/>
          <a:lstStyle/>
          <a:p>
            <a:fld id="{99E02541-2E8C-4AAC-823A-422C421FDA1F}" type="slidenum">
              <a:rPr lang="en-US" smtClean="0"/>
              <a:t>33</a:t>
            </a:fld>
            <a:endParaRPr lang="en-US"/>
          </a:p>
        </p:txBody>
      </p:sp>
    </p:spTree>
    <p:extLst>
      <p:ext uri="{BB962C8B-B14F-4D97-AF65-F5344CB8AC3E}">
        <p14:creationId xmlns:p14="http://schemas.microsoft.com/office/powerpoint/2010/main" val="1557276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The facilitator should note that there are 22 chapters of the ICD-10 code book.  Not all chapters apply to the work being done by the care team members.</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34</a:t>
            </a:fld>
            <a:endParaRPr lang="en-US"/>
          </a:p>
        </p:txBody>
      </p:sp>
    </p:spTree>
    <p:extLst>
      <p:ext uri="{BB962C8B-B14F-4D97-AF65-F5344CB8AC3E}">
        <p14:creationId xmlns:p14="http://schemas.microsoft.com/office/powerpoint/2010/main" val="4263969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35</a:t>
            </a:fld>
            <a:endParaRPr lang="en-US"/>
          </a:p>
        </p:txBody>
      </p:sp>
    </p:spTree>
    <p:extLst>
      <p:ext uri="{BB962C8B-B14F-4D97-AF65-F5344CB8AC3E}">
        <p14:creationId xmlns:p14="http://schemas.microsoft.com/office/powerpoint/2010/main" val="3726782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36</a:t>
            </a:fld>
            <a:endParaRPr lang="en-US"/>
          </a:p>
        </p:txBody>
      </p:sp>
    </p:spTree>
    <p:extLst>
      <p:ext uri="{BB962C8B-B14F-4D97-AF65-F5344CB8AC3E}">
        <p14:creationId xmlns:p14="http://schemas.microsoft.com/office/powerpoint/2010/main" val="3181531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This slide addresses the importance of “drilling” done…specificity not ambiguity.</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37</a:t>
            </a:fld>
            <a:endParaRPr lang="en-US"/>
          </a:p>
        </p:txBody>
      </p:sp>
    </p:spTree>
    <p:extLst>
      <p:ext uri="{BB962C8B-B14F-4D97-AF65-F5344CB8AC3E}">
        <p14:creationId xmlns:p14="http://schemas.microsoft.com/office/powerpoint/2010/main" val="2865150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dirty="0">
                <a:effectLst/>
              </a:rPr>
            </a:br>
            <a:r>
              <a:rPr lang="en-US" sz="1800" b="0" i="0" u="none" strike="noStrike" dirty="0">
                <a:solidFill>
                  <a:srgbClr val="000000"/>
                </a:solidFill>
                <a:effectLst/>
                <a:latin typeface="Calibri" panose="020F0502020204030204" pitchFamily="34" charset="0"/>
              </a:rPr>
              <a:t>Various payers/health plans have proprietary risk score calculation methodologies.  Practices may also have risk calculation methodology embedded in their electronic health records.  Regardless of the specific risk calculator, these are common factors that go into the determination of the patient’s risk.  The health plan/payer’s calculation helps determine the risk burden of the patient and plays into determination of the risk within a practice’s population impacting its expected utilization and cost performance, which will be discussed in more detail later in the presentation.</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38</a:t>
            </a:fld>
            <a:endParaRPr lang="en-US"/>
          </a:p>
        </p:txBody>
      </p:sp>
    </p:spTree>
    <p:extLst>
      <p:ext uri="{BB962C8B-B14F-4D97-AF65-F5344CB8AC3E}">
        <p14:creationId xmlns:p14="http://schemas.microsoft.com/office/powerpoint/2010/main" val="453627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need for specificity </a:t>
            </a:r>
          </a:p>
        </p:txBody>
      </p:sp>
      <p:sp>
        <p:nvSpPr>
          <p:cNvPr id="4" name="Slide Number Placeholder 3"/>
          <p:cNvSpPr>
            <a:spLocks noGrp="1"/>
          </p:cNvSpPr>
          <p:nvPr>
            <p:ph type="sldNum" sz="quarter" idx="5"/>
          </p:nvPr>
        </p:nvSpPr>
        <p:spPr/>
        <p:txBody>
          <a:bodyPr/>
          <a:lstStyle/>
          <a:p>
            <a:fld id="{99E02541-2E8C-4AAC-823A-422C421FDA1F}" type="slidenum">
              <a:rPr lang="en-US" smtClean="0"/>
              <a:t>39</a:t>
            </a:fld>
            <a:endParaRPr lang="en-US"/>
          </a:p>
        </p:txBody>
      </p:sp>
    </p:spTree>
    <p:extLst>
      <p:ext uri="{BB962C8B-B14F-4D97-AF65-F5344CB8AC3E}">
        <p14:creationId xmlns:p14="http://schemas.microsoft.com/office/powerpoint/2010/main" val="247032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563C1"/>
                </a:solidFill>
                <a:effectLst/>
                <a:latin typeface="Calibri" panose="020F0502020204030204" pitchFamily="34" charset="0"/>
                <a:hlinkClick r:id="rId3"/>
              </a:rPr>
              <a:t>https://www.gend.co/blog/best-practice-tips-for-using-zoom</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a:t>
            </a:fld>
            <a:endParaRPr lang="en-US"/>
          </a:p>
        </p:txBody>
      </p:sp>
    </p:spTree>
    <p:extLst>
      <p:ext uri="{BB962C8B-B14F-4D97-AF65-F5344CB8AC3E}">
        <p14:creationId xmlns:p14="http://schemas.microsoft.com/office/powerpoint/2010/main" val="2936538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Focus on specificity, coding, and impact on HEDIS metrics</a:t>
            </a:r>
            <a:endParaRPr lang="en-US" b="0" dirty="0">
              <a:effectLst/>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40</a:t>
            </a:fld>
            <a:endParaRPr lang="en-US"/>
          </a:p>
        </p:txBody>
      </p:sp>
    </p:spTree>
    <p:extLst>
      <p:ext uri="{BB962C8B-B14F-4D97-AF65-F5344CB8AC3E}">
        <p14:creationId xmlns:p14="http://schemas.microsoft.com/office/powerpoint/2010/main" val="3914230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41</a:t>
            </a:fld>
            <a:endParaRPr lang="en-US"/>
          </a:p>
        </p:txBody>
      </p:sp>
    </p:spTree>
    <p:extLst>
      <p:ext uri="{BB962C8B-B14F-4D97-AF65-F5344CB8AC3E}">
        <p14:creationId xmlns:p14="http://schemas.microsoft.com/office/powerpoint/2010/main" val="2955542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Facilitator should emphasize that there are only 12 care management codes.  The entire care team should recognize that those are the only codes the care team is responsible for.  They do not bill the traditional E&amp;M codes.   </a:t>
            </a:r>
            <a:endParaRPr lang="en-US" b="0" dirty="0">
              <a:effectLst/>
            </a:endParaRPr>
          </a:p>
          <a:p>
            <a:pPr rtl="0">
              <a:spcBef>
                <a:spcPts val="0"/>
              </a:spcBef>
              <a:spcAft>
                <a:spcPts val="0"/>
              </a:spcAft>
            </a:pPr>
            <a:br>
              <a:rPr lang="en-US" b="0" dirty="0">
                <a:effectLst/>
              </a:rPr>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42</a:t>
            </a:fld>
            <a:endParaRPr lang="en-US"/>
          </a:p>
        </p:txBody>
      </p:sp>
    </p:spTree>
    <p:extLst>
      <p:ext uri="{BB962C8B-B14F-4D97-AF65-F5344CB8AC3E}">
        <p14:creationId xmlns:p14="http://schemas.microsoft.com/office/powerpoint/2010/main" val="2222376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High-level overview of Medicare Care Management Program</a:t>
            </a:r>
          </a:p>
          <a:p>
            <a:pPr marL="228600" indent="-228600">
              <a:buAutoNum type="arabicPeriod"/>
            </a:pPr>
            <a:r>
              <a:rPr lang="en-US" dirty="0"/>
              <a:t>CCM/PCM</a:t>
            </a:r>
          </a:p>
          <a:p>
            <a:pPr marL="228600" indent="-228600">
              <a:buAutoNum type="arabicPeriod"/>
            </a:pPr>
            <a:r>
              <a:rPr lang="en-US" dirty="0"/>
              <a:t>Codes are for behind the screens care coordination efforts by the physician or care team</a:t>
            </a:r>
          </a:p>
          <a:p>
            <a:pPr marL="228600" indent="-228600">
              <a:buAutoNum type="arabicPeriod"/>
            </a:pPr>
            <a:r>
              <a:rPr lang="en-US" dirty="0"/>
              <a:t>Billing involves tracking total time spent per month.  </a:t>
            </a:r>
          </a:p>
          <a:p>
            <a:pPr marL="228600" indent="-228600">
              <a:buAutoNum type="arabicPeriod"/>
            </a:pPr>
            <a:r>
              <a:rPr lang="en-US" dirty="0"/>
              <a:t>Patient consent is REQUIRED. </a:t>
            </a:r>
          </a:p>
          <a:p>
            <a:pPr marL="685800" lvl="1" indent="-228600">
              <a:buAutoNum type="arabicPeriod"/>
            </a:pPr>
            <a:r>
              <a:rPr lang="en-US" dirty="0"/>
              <a:t>Cost-Sharing (co-pay) applies</a:t>
            </a:r>
          </a:p>
          <a:p>
            <a:pPr marL="685800" lvl="1" indent="-228600">
              <a:buAutoNum type="arabicPeriod"/>
            </a:pPr>
            <a:r>
              <a:rPr lang="en-US" dirty="0"/>
              <a:t>Only 1 physician can bill PER MONTH</a:t>
            </a:r>
          </a:p>
          <a:p>
            <a:pPr marL="685800" lvl="1" indent="-228600">
              <a:buAutoNum type="arabicPeriod"/>
            </a:pPr>
            <a:r>
              <a:rPr lang="en-US" dirty="0"/>
              <a:t>Patient may discontinue services at any time. </a:t>
            </a:r>
          </a:p>
          <a:p>
            <a:pPr marL="457200" lvl="1" indent="0">
              <a:buNone/>
            </a:pPr>
            <a:endParaRPr lang="en-US" dirty="0"/>
          </a:p>
          <a:p>
            <a:pPr marL="457200" lvl="1" indent="0">
              <a:buNone/>
            </a:pPr>
            <a:endParaRPr lang="en-US" dirty="0"/>
          </a:p>
          <a:p>
            <a:pPr marL="0" lvl="0" indent="0">
              <a:buNone/>
            </a:pPr>
            <a:r>
              <a:rPr lang="en-US" dirty="0"/>
              <a:t>ASK YOUR AUDIENCE: </a:t>
            </a:r>
          </a:p>
          <a:p>
            <a:pPr marL="228600" lvl="0" indent="-228600">
              <a:buFont typeface="+mj-lt"/>
              <a:buAutoNum type="arabicPeriod"/>
            </a:pPr>
            <a:r>
              <a:rPr lang="en-US" dirty="0"/>
              <a:t>Are any practices here billing these codes (CCM - 99490, 99491, 99437, 99439/ PCM: 99424 -99427) </a:t>
            </a:r>
          </a:p>
          <a:p>
            <a:pPr marL="228600" lvl="0" indent="-228600">
              <a:buFont typeface="+mj-lt"/>
              <a:buAutoNum type="arabicPeriod"/>
            </a:pPr>
            <a:r>
              <a:rPr lang="en-US" dirty="0"/>
              <a:t>Is anyone willing to share their process for tracking time for billing</a:t>
            </a:r>
          </a:p>
          <a:p>
            <a:pPr marL="0" lvl="0" indent="0">
              <a:buNone/>
            </a:pP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43</a:t>
            </a:fld>
            <a:endParaRPr lang="en-US"/>
          </a:p>
        </p:txBody>
      </p:sp>
    </p:spTree>
    <p:extLst>
      <p:ext uri="{BB962C8B-B14F-4D97-AF65-F5344CB8AC3E}">
        <p14:creationId xmlns:p14="http://schemas.microsoft.com/office/powerpoint/2010/main" val="3659630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Mix of encounter types is critical.  Four, 10-minute phone calls in a half day will not sustain the program as it will not cover the salary of a care team member.  Examples of the type of mix needed in encounters will be discussed in more detail later in the presentation.</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44</a:t>
            </a:fld>
            <a:endParaRPr lang="en-US"/>
          </a:p>
        </p:txBody>
      </p:sp>
    </p:spTree>
    <p:extLst>
      <p:ext uri="{BB962C8B-B14F-4D97-AF65-F5344CB8AC3E}">
        <p14:creationId xmlns:p14="http://schemas.microsoft.com/office/powerpoint/2010/main" val="23484080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Each of these steps is necessary to assure you capture what you did, the correct code was submitted, it was paid or, if denied, the denial was “worked.”</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45</a:t>
            </a:fld>
            <a:endParaRPr lang="en-US"/>
          </a:p>
        </p:txBody>
      </p:sp>
    </p:spTree>
    <p:extLst>
      <p:ext uri="{BB962C8B-B14F-4D97-AF65-F5344CB8AC3E}">
        <p14:creationId xmlns:p14="http://schemas.microsoft.com/office/powerpoint/2010/main" val="1621664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The facilitator should ask the participant if their individual goals and objectives for this session were met and what to share one take-way.  Also ask about what worked and what didn’t work and what else could have been introduced by the facilitator.</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Stress that this session was designed to help the participant learn more about documentation, coding and billing.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46</a:t>
            </a:fld>
            <a:endParaRPr lang="en-US"/>
          </a:p>
        </p:txBody>
      </p:sp>
    </p:spTree>
    <p:extLst>
      <p:ext uri="{BB962C8B-B14F-4D97-AF65-F5344CB8AC3E}">
        <p14:creationId xmlns:p14="http://schemas.microsoft.com/office/powerpoint/2010/main" val="3060965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71:notes"/>
          <p:cNvSpPr>
            <a:spLocks noGrp="1" noRot="1" noChangeAspect="1"/>
          </p:cNvSpPr>
          <p:nvPr>
            <p:ph type="sldImg" idx="2"/>
          </p:nvPr>
        </p:nvSpPr>
        <p:spPr>
          <a:xfrm>
            <a:off x="674688" y="1219200"/>
            <a:ext cx="5851525" cy="3292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71:notes"/>
          <p:cNvSpPr txBox="1">
            <a:spLocks noGrp="1"/>
          </p:cNvSpPr>
          <p:nvPr>
            <p:ph type="body" idx="1"/>
          </p:nvPr>
        </p:nvSpPr>
        <p:spPr>
          <a:xfrm>
            <a:off x="720090" y="4693920"/>
            <a:ext cx="5760720" cy="3840480"/>
          </a:xfrm>
          <a:prstGeom prst="rect">
            <a:avLst/>
          </a:prstGeom>
          <a:noFill/>
          <a:ln>
            <a:noFill/>
          </a:ln>
        </p:spPr>
        <p:txBody>
          <a:bodyPr spcFirstLastPara="1" wrap="square" lIns="96645" tIns="48309" rIns="96645" bIns="48309" anchor="t" anchorCtr="0">
            <a:noAutofit/>
          </a:bodyPr>
          <a:lstStyle/>
          <a:p>
            <a:pPr>
              <a:buClr>
                <a:schemeClr val="dk1"/>
              </a:buClr>
              <a:buSzPts val="1200"/>
            </a:pPr>
            <a:r>
              <a:rPr lang="en-US" i="1" dirty="0"/>
              <a:t>Please use this time to stretch, take a bio break, grab a snack.  We will resume in 5 minutes.</a:t>
            </a:r>
            <a:endParaRPr dirty="0"/>
          </a:p>
          <a:p>
            <a:pPr>
              <a:buSzPts val="1400"/>
            </a:pPr>
            <a:endParaRPr dirty="0"/>
          </a:p>
        </p:txBody>
      </p:sp>
      <p:sp>
        <p:nvSpPr>
          <p:cNvPr id="933" name="Google Shape;933;p71:notes"/>
          <p:cNvSpPr txBox="1">
            <a:spLocks noGrp="1"/>
          </p:cNvSpPr>
          <p:nvPr>
            <p:ph type="sldNum" idx="12"/>
          </p:nvPr>
        </p:nvSpPr>
        <p:spPr>
          <a:xfrm>
            <a:off x="4078844" y="9264228"/>
            <a:ext cx="3120390" cy="489373"/>
          </a:xfrm>
          <a:prstGeom prst="rect">
            <a:avLst/>
          </a:prstGeom>
          <a:noFill/>
          <a:ln>
            <a:noFill/>
          </a:ln>
        </p:spPr>
        <p:txBody>
          <a:bodyPr spcFirstLastPara="1" wrap="square" lIns="96645" tIns="48309" rIns="96645" bIns="48309" anchor="b" anchorCtr="0">
            <a:noAutofit/>
          </a:bodyPr>
          <a:lstStyle/>
          <a:p>
            <a:pPr marL="0" marR="0" lvl="0" indent="0" algn="r" defTabSz="966612" rtl="0" eaLnBrk="1" fontAlgn="auto" latinLnBrk="0" hangingPunct="1">
              <a:lnSpc>
                <a:spcPct val="100000"/>
              </a:lnSpc>
              <a:spcBef>
                <a:spcPts val="0"/>
              </a:spcBef>
              <a:spcAft>
                <a:spcPts val="0"/>
              </a:spcAft>
              <a:buClr>
                <a:srgbClr val="000000"/>
              </a:buClr>
              <a:buSzPts val="1400"/>
              <a:buFontTx/>
              <a:buNone/>
              <a:tabLst/>
              <a:defRPr/>
            </a:pPr>
            <a:fld id="{00000000-1234-1234-1234-123412341234}" type="slidenum">
              <a:rPr kumimoji="0" lang="en-US" sz="15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66612" rtl="0" eaLnBrk="1" fontAlgn="auto" latinLnBrk="0" hangingPunct="1">
                <a:lnSpc>
                  <a:spcPct val="100000"/>
                </a:lnSpc>
                <a:spcBef>
                  <a:spcPts val="0"/>
                </a:spcBef>
                <a:spcAft>
                  <a:spcPts val="0"/>
                </a:spcAft>
                <a:buClr>
                  <a:srgbClr val="000000"/>
                </a:buClr>
                <a:buSzPts val="1400"/>
                <a:buFontTx/>
                <a:buNone/>
                <a:tabLst/>
                <a:defRPr/>
              </a:pPr>
              <a:t>47</a:t>
            </a:fld>
            <a:endParaRPr kumimoji="0" sz="15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313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review of todays agenda.  You will see that were starting with “Billing Optimization Opportunities” </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48</a:t>
            </a:fld>
            <a:endParaRPr lang="en-US"/>
          </a:p>
        </p:txBody>
      </p:sp>
    </p:spTree>
    <p:extLst>
      <p:ext uri="{BB962C8B-B14F-4D97-AF65-F5344CB8AC3E}">
        <p14:creationId xmlns:p14="http://schemas.microsoft.com/office/powerpoint/2010/main" val="2060004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49</a:t>
            </a:fld>
            <a:endParaRPr lang="en-US"/>
          </a:p>
        </p:txBody>
      </p:sp>
    </p:spTree>
    <p:extLst>
      <p:ext uri="{BB962C8B-B14F-4D97-AF65-F5344CB8AC3E}">
        <p14:creationId xmlns:p14="http://schemas.microsoft.com/office/powerpoint/2010/main" val="63647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Attendance is monitored by the trainer.</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 Attendance criteria: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Calibri" panose="020F0502020204030204" pitchFamily="34" charset="0"/>
              </a:rPr>
              <a:t>If the Learner misses &gt; 30 minutes; the Learner will not be  counted as “attended” and will need to retake the course.</a:t>
            </a:r>
            <a:endParaRPr lang="en-US" b="0" dirty="0">
              <a:effectLst/>
            </a:endParaRPr>
          </a:p>
          <a:p>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Calibri" panose="020F0502020204030204" pitchFamily="34" charset="0"/>
              </a:rPr>
              <a:t>If the Learner misses &lt; 30 minutes; the Learner will be counted as “attended”.  The Learner will need to review the missed course content located here:  https://micmt-cares.org/training</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5</a:t>
            </a:fld>
            <a:endParaRPr lang="en-US"/>
          </a:p>
        </p:txBody>
      </p:sp>
    </p:spTree>
    <p:extLst>
      <p:ext uri="{BB962C8B-B14F-4D97-AF65-F5344CB8AC3E}">
        <p14:creationId xmlns:p14="http://schemas.microsoft.com/office/powerpoint/2010/main" val="4169086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009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the beginning of the 1st scenario, which follows </a:t>
            </a:r>
            <a:r>
              <a:rPr lang="en-US" sz="1800" b="0" i="0" u="none" strike="noStrike" dirty="0" err="1">
                <a:solidFill>
                  <a:srgbClr val="000000"/>
                </a:solidFill>
                <a:effectLst/>
                <a:latin typeface="Arial" panose="020B0604020202020204" pitchFamily="34" charset="0"/>
              </a:rPr>
              <a:t>Mrs</a:t>
            </a:r>
            <a:r>
              <a:rPr lang="en-US" sz="1800" b="0" i="0" u="none" strike="noStrike" dirty="0">
                <a:solidFill>
                  <a:srgbClr val="000000"/>
                </a:solidFill>
                <a:effectLst/>
                <a:latin typeface="Arial" panose="020B0604020202020204" pitchFamily="34" charset="0"/>
              </a:rPr>
              <a:t> Jones throughout a new diagnosis of Diabetes.</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51</a:t>
            </a:fld>
            <a:endParaRPr lang="en-US"/>
          </a:p>
        </p:txBody>
      </p:sp>
    </p:spTree>
    <p:extLst>
      <p:ext uri="{BB962C8B-B14F-4D97-AF65-F5344CB8AC3E}">
        <p14:creationId xmlns:p14="http://schemas.microsoft.com/office/powerpoint/2010/main" val="2532002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slide discusses Mrs. Jones’ first interaction with the Panel Manager (Renee) who re-engages Mrs. Jones with her care.  The green star indicates that there is a billing opportunity into which we’re going to take a deeper dive.</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52</a:t>
            </a:fld>
            <a:endParaRPr lang="en-US"/>
          </a:p>
        </p:txBody>
      </p:sp>
    </p:spTree>
    <p:extLst>
      <p:ext uri="{BB962C8B-B14F-4D97-AF65-F5344CB8AC3E}">
        <p14:creationId xmlns:p14="http://schemas.microsoft.com/office/powerpoint/2010/main" val="3581165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star connects the slide with the previous slide.  It discusses the billing code most appropriate for the interaction between Renee and Mrs. Jones – As well as identify an opportunity for using a diagnosis</a:t>
            </a:r>
          </a:p>
        </p:txBody>
      </p:sp>
      <p:sp>
        <p:nvSpPr>
          <p:cNvPr id="4" name="Slide Number Placeholder 3"/>
          <p:cNvSpPr>
            <a:spLocks noGrp="1"/>
          </p:cNvSpPr>
          <p:nvPr>
            <p:ph type="sldNum" sz="quarter" idx="5"/>
          </p:nvPr>
        </p:nvSpPr>
        <p:spPr/>
        <p:txBody>
          <a:bodyPr/>
          <a:lstStyle/>
          <a:p>
            <a:fld id="{99E02541-2E8C-4AAC-823A-422C421FDA1F}" type="slidenum">
              <a:rPr lang="en-US" smtClean="0"/>
              <a:t>53</a:t>
            </a:fld>
            <a:endParaRPr lang="en-US"/>
          </a:p>
        </p:txBody>
      </p:sp>
    </p:spTree>
    <p:extLst>
      <p:ext uri="{BB962C8B-B14F-4D97-AF65-F5344CB8AC3E}">
        <p14:creationId xmlns:p14="http://schemas.microsoft.com/office/powerpoint/2010/main" val="15676418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This flow shows a quick decision tree for how to determine which diagnosis is most appropriate for each kind of service.  </a:t>
            </a:r>
            <a:r>
              <a:rPr lang="en-US" sz="1800" b="1" i="0" u="none" strike="noStrike" dirty="0">
                <a:solidFill>
                  <a:srgbClr val="000000"/>
                </a:solidFill>
                <a:effectLst/>
                <a:latin typeface="Calibri" panose="020F0502020204030204" pitchFamily="34" charset="0"/>
              </a:rPr>
              <a:t>The Z71.89 is particularly useful</a:t>
            </a:r>
            <a:r>
              <a:rPr lang="en-US" sz="1800" b="0" i="0" u="none" strike="noStrike" dirty="0">
                <a:solidFill>
                  <a:srgbClr val="000000"/>
                </a:solidFill>
                <a:effectLst/>
                <a:latin typeface="Calibri" panose="020F0502020204030204" pitchFamily="34" charset="0"/>
              </a:rPr>
              <a:t> as it is for counseling and care coordination, which most care management services can be categorized under.</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https://www.cms.gov/Medicare/Prevention/PrevntionGenInfo/medicare-preventive-services/MPS-QuickReferenceChart-1.html 🡪 the link goes to a list of preventive services.  If you click on it, it’ll show you which diagnoses to use.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Question:  do your clinics have this same process in place?  Do you bill for it?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54</a:t>
            </a:fld>
            <a:endParaRPr lang="en-US"/>
          </a:p>
        </p:txBody>
      </p:sp>
    </p:spTree>
    <p:extLst>
      <p:ext uri="{BB962C8B-B14F-4D97-AF65-F5344CB8AC3E}">
        <p14:creationId xmlns:p14="http://schemas.microsoft.com/office/powerpoint/2010/main" val="17266893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Similar to before the blue star indicates a billable opportunity.</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55</a:t>
            </a:fld>
            <a:endParaRPr lang="en-US"/>
          </a:p>
        </p:txBody>
      </p:sp>
    </p:spTree>
    <p:extLst>
      <p:ext uri="{BB962C8B-B14F-4D97-AF65-F5344CB8AC3E}">
        <p14:creationId xmlns:p14="http://schemas.microsoft.com/office/powerpoint/2010/main" val="4118376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818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https://www.cms.gov/files/document/zcodes-infographic.pdf  </a:t>
            </a:r>
          </a:p>
          <a:p>
            <a:r>
              <a:rPr lang="en-US" sz="1050" dirty="0"/>
              <a:t>https://www.cms.gov/files/document/z-codes-data-highlight.pdf</a:t>
            </a:r>
          </a:p>
          <a:p>
            <a:endParaRPr lang="en-US" sz="1050" dirty="0"/>
          </a:p>
          <a:p>
            <a:r>
              <a:rPr lang="en-US" sz="1050" dirty="0"/>
              <a:t>Health Care Administrators→ used for incentives and opportunities for partnering with the community because of a better understanding of what the community needs are and the barriers keeping people from being successful for their care plan.</a:t>
            </a:r>
          </a:p>
          <a:p>
            <a:endParaRPr lang="en-US" sz="1050" dirty="0"/>
          </a:p>
          <a:p>
            <a:r>
              <a:rPr lang="en-US" sz="1050" dirty="0"/>
              <a:t>Health Care Team → helps the care team members understand the situation of the patient and how they can meet the patient where they are.</a:t>
            </a:r>
          </a:p>
          <a:p>
            <a:endParaRPr lang="en-US" sz="1050" dirty="0"/>
          </a:p>
          <a:p>
            <a:r>
              <a:rPr lang="en-US" sz="1050" dirty="0"/>
              <a:t>Coding Professionals → helps with completeness of the problem list and aligning risk with the situation.</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57</a:t>
            </a:fld>
            <a:endParaRPr lang="en-US"/>
          </a:p>
        </p:txBody>
      </p:sp>
    </p:spTree>
    <p:extLst>
      <p:ext uri="{BB962C8B-B14F-4D97-AF65-F5344CB8AC3E}">
        <p14:creationId xmlns:p14="http://schemas.microsoft.com/office/powerpoint/2010/main" val="22221242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u="none" strike="noStrike" dirty="0">
                <a:solidFill>
                  <a:srgbClr val="000000"/>
                </a:solidFill>
                <a:effectLst/>
                <a:latin typeface="Arial" panose="020B0604020202020204" pitchFamily="34" charset="0"/>
              </a:rPr>
              <a:t>This table shows the most common Z codes in 2019.</a:t>
            </a:r>
            <a:endParaRPr lang="en-US" sz="1050" dirty="0"/>
          </a:p>
        </p:txBody>
      </p:sp>
      <p:sp>
        <p:nvSpPr>
          <p:cNvPr id="4" name="Slide Number Placeholder 3"/>
          <p:cNvSpPr>
            <a:spLocks noGrp="1"/>
          </p:cNvSpPr>
          <p:nvPr>
            <p:ph type="sldNum" sz="quarter" idx="5"/>
          </p:nvPr>
        </p:nvSpPr>
        <p:spPr/>
        <p:txBody>
          <a:bodyPr/>
          <a:lstStyle/>
          <a:p>
            <a:fld id="{99E02541-2E8C-4AAC-823A-422C421FDA1F}" type="slidenum">
              <a:rPr lang="en-US" smtClean="0"/>
              <a:t>58</a:t>
            </a:fld>
            <a:endParaRPr lang="en-US"/>
          </a:p>
        </p:txBody>
      </p:sp>
    </p:spTree>
    <p:extLst>
      <p:ext uri="{BB962C8B-B14F-4D97-AF65-F5344CB8AC3E}">
        <p14:creationId xmlns:p14="http://schemas.microsoft.com/office/powerpoint/2010/main" val="3944107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slide reviews a bit more of Mrs. Jones’ series of visits. </a:t>
            </a:r>
          </a:p>
          <a:p>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9E02541-2E8C-4AAC-823A-422C421FDA1F}" type="slidenum">
              <a:rPr lang="en-US" smtClean="0"/>
              <a:t>59</a:t>
            </a:fld>
            <a:endParaRPr lang="en-US"/>
          </a:p>
        </p:txBody>
      </p:sp>
    </p:spTree>
    <p:extLst>
      <p:ext uri="{BB962C8B-B14F-4D97-AF65-F5344CB8AC3E}">
        <p14:creationId xmlns:p14="http://schemas.microsoft.com/office/powerpoint/2010/main" val="3319281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6</a:t>
            </a:fld>
            <a:endParaRPr lang="en-US"/>
          </a:p>
        </p:txBody>
      </p:sp>
    </p:spTree>
    <p:extLst>
      <p:ext uri="{BB962C8B-B14F-4D97-AF65-F5344CB8AC3E}">
        <p14:creationId xmlns:p14="http://schemas.microsoft.com/office/powerpoint/2010/main" val="24197838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highlight the importance of the Provider Care Oversight referrals.  Dr. Miller placed this and completed a warm handoff between Mrs. Jones and Theresa.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15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61</a:t>
            </a:fld>
            <a:endParaRPr lang="en-US"/>
          </a:p>
        </p:txBody>
      </p:sp>
    </p:spTree>
    <p:extLst>
      <p:ext uri="{BB962C8B-B14F-4D97-AF65-F5344CB8AC3E}">
        <p14:creationId xmlns:p14="http://schemas.microsoft.com/office/powerpoint/2010/main" val="913998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many goals of care management is to have all providers work to the top of their licensure.  While some have APPs billing care management codes, they should not be billing care management codes on the same visit as when they’re acting as the provider.  APPs are fully able to be care managers, but care management is supposed to be an extension of the provider - not additional billing opportunities for the provider.</a:t>
            </a:r>
          </a:p>
        </p:txBody>
      </p:sp>
      <p:sp>
        <p:nvSpPr>
          <p:cNvPr id="4" name="Slide Number Placeholder 3"/>
          <p:cNvSpPr>
            <a:spLocks noGrp="1"/>
          </p:cNvSpPr>
          <p:nvPr>
            <p:ph type="sldNum" sz="quarter" idx="5"/>
          </p:nvPr>
        </p:nvSpPr>
        <p:spPr/>
        <p:txBody>
          <a:bodyPr/>
          <a:lstStyle/>
          <a:p>
            <a:fld id="{99E02541-2E8C-4AAC-823A-422C421FDA1F}" type="slidenum">
              <a:rPr lang="en-US" smtClean="0"/>
              <a:t>62</a:t>
            </a:fld>
            <a:endParaRPr lang="en-US"/>
          </a:p>
        </p:txBody>
      </p:sp>
    </p:spTree>
    <p:extLst>
      <p:ext uri="{BB962C8B-B14F-4D97-AF65-F5344CB8AC3E}">
        <p14:creationId xmlns:p14="http://schemas.microsoft.com/office/powerpoint/2010/main" val="1134059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Note the link back to HCC coding!</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is an opportunity for the care manager to help the clinic assure their highest risk patients have complete diagnoses at the payer level.</a:t>
            </a:r>
            <a:endParaRPr lang="en-US" b="0" dirty="0">
              <a:effectLst/>
            </a:endParaRPr>
          </a:p>
          <a:p>
            <a:pPr rtl="0">
              <a:spcBef>
                <a:spcPts val="1000"/>
              </a:spcBef>
              <a:spcAft>
                <a:spcPts val="0"/>
              </a:spcAft>
            </a:pPr>
            <a:r>
              <a:rPr lang="en-US" sz="1800" b="0" i="0" u="none" strike="noStrike" dirty="0">
                <a:solidFill>
                  <a:srgbClr val="000000"/>
                </a:solidFill>
                <a:effectLst/>
                <a:latin typeface="Calibri" panose="020F0502020204030204" pitchFamily="34" charset="0"/>
              </a:rPr>
              <a:t>Url:  for video - https://youtu.be/RNR-Ly6kw44</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63</a:t>
            </a:fld>
            <a:endParaRPr lang="en-US"/>
          </a:p>
        </p:txBody>
      </p:sp>
    </p:spTree>
    <p:extLst>
      <p:ext uri="{BB962C8B-B14F-4D97-AF65-F5344CB8AC3E}">
        <p14:creationId xmlns:p14="http://schemas.microsoft.com/office/powerpoint/2010/main" val="26581327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HCC description:  the video is very helpful and about 10 minutes long.  The recommendation is to only show it if there are a lot of HCC questions and if the training has extra time.</a:t>
            </a:r>
          </a:p>
          <a:p>
            <a:endParaRPr lang="en-US" dirty="0"/>
          </a:p>
          <a:p>
            <a:r>
              <a:rPr lang="en-US" dirty="0"/>
              <a:t>Video- https://youtu.be/A2voyLfJyvI</a:t>
            </a:r>
          </a:p>
          <a:p>
            <a:r>
              <a:rPr lang="en-US" dirty="0"/>
              <a:t> </a:t>
            </a:r>
          </a:p>
        </p:txBody>
      </p:sp>
      <p:sp>
        <p:nvSpPr>
          <p:cNvPr id="4" name="Slide Number Placeholder 3"/>
          <p:cNvSpPr>
            <a:spLocks noGrp="1"/>
          </p:cNvSpPr>
          <p:nvPr>
            <p:ph type="sldNum" sz="quarter" idx="5"/>
          </p:nvPr>
        </p:nvSpPr>
        <p:spPr/>
        <p:txBody>
          <a:bodyPr/>
          <a:lstStyle/>
          <a:p>
            <a:fld id="{99E02541-2E8C-4AAC-823A-422C421FDA1F}" type="slidenum">
              <a:rPr lang="en-US" smtClean="0"/>
              <a:t>64</a:t>
            </a:fld>
            <a:endParaRPr lang="en-US"/>
          </a:p>
        </p:txBody>
      </p:sp>
    </p:spTree>
    <p:extLst>
      <p:ext uri="{BB962C8B-B14F-4D97-AF65-F5344CB8AC3E}">
        <p14:creationId xmlns:p14="http://schemas.microsoft.com/office/powerpoint/2010/main" val="2202201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Complex Care Management Program at Michigan Medicine, which takes care of the highest risk 250 patients at Michigan Medicine.  The bottom part shows the diagnoses evident for this population.  The top part of the illustration shows the overall disease burden for the primary care population.  As can be seen, there are clearly some diagnoses missing if a full third only have 1 diagnosis! </a:t>
            </a:r>
          </a:p>
        </p:txBody>
      </p:sp>
      <p:sp>
        <p:nvSpPr>
          <p:cNvPr id="4" name="Slide Number Placeholder 3"/>
          <p:cNvSpPr>
            <a:spLocks noGrp="1"/>
          </p:cNvSpPr>
          <p:nvPr>
            <p:ph type="sldNum" sz="quarter" idx="5"/>
          </p:nvPr>
        </p:nvSpPr>
        <p:spPr/>
        <p:txBody>
          <a:bodyPr/>
          <a:lstStyle/>
          <a:p>
            <a:fld id="{99E02541-2E8C-4AAC-823A-422C421FDA1F}" type="slidenum">
              <a:rPr lang="en-US" smtClean="0"/>
              <a:t>65</a:t>
            </a:fld>
            <a:endParaRPr lang="en-US"/>
          </a:p>
        </p:txBody>
      </p:sp>
    </p:spTree>
    <p:extLst>
      <p:ext uri="{BB962C8B-B14F-4D97-AF65-F5344CB8AC3E}">
        <p14:creationId xmlns:p14="http://schemas.microsoft.com/office/powerpoint/2010/main" val="32980318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66</a:t>
            </a:fld>
            <a:endParaRPr lang="en-US"/>
          </a:p>
        </p:txBody>
      </p:sp>
    </p:spTree>
    <p:extLst>
      <p:ext uri="{BB962C8B-B14F-4D97-AF65-F5344CB8AC3E}">
        <p14:creationId xmlns:p14="http://schemas.microsoft.com/office/powerpoint/2010/main" val="2891719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next series of slides show the 2nd scenario: showing billing from the perspective of a care manager.</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67</a:t>
            </a:fld>
            <a:endParaRPr lang="en-US"/>
          </a:p>
        </p:txBody>
      </p:sp>
    </p:spTree>
    <p:extLst>
      <p:ext uri="{BB962C8B-B14F-4D97-AF65-F5344CB8AC3E}">
        <p14:creationId xmlns:p14="http://schemas.microsoft.com/office/powerpoint/2010/main" val="39261101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68</a:t>
            </a:fld>
            <a:endParaRPr lang="en-US"/>
          </a:p>
        </p:txBody>
      </p:sp>
    </p:spTree>
    <p:extLst>
      <p:ext uri="{BB962C8B-B14F-4D97-AF65-F5344CB8AC3E}">
        <p14:creationId xmlns:p14="http://schemas.microsoft.com/office/powerpoint/2010/main" val="72486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Reminder that SNF other post acute discharges are also important for follow up.</a:t>
            </a: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69</a:t>
            </a:fld>
            <a:endParaRPr lang="en-US"/>
          </a:p>
        </p:txBody>
      </p:sp>
    </p:spTree>
    <p:extLst>
      <p:ext uri="{BB962C8B-B14F-4D97-AF65-F5344CB8AC3E}">
        <p14:creationId xmlns:p14="http://schemas.microsoft.com/office/powerpoint/2010/main" val="2978014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1000" dirty="0"/>
              <a:t>Successful completion of the Patient Engagement course includes:</a:t>
            </a:r>
          </a:p>
          <a:p>
            <a:pPr lvl="1">
              <a:lnSpc>
                <a:spcPct val="100000"/>
              </a:lnSpc>
              <a:spcBef>
                <a:spcPts val="0"/>
              </a:spcBef>
            </a:pPr>
            <a:r>
              <a:rPr lang="en-US" sz="1000" dirty="0"/>
              <a:t>Attendance at the entire session</a:t>
            </a:r>
          </a:p>
          <a:p>
            <a:pPr lvl="1">
              <a:lnSpc>
                <a:spcPct val="100000"/>
              </a:lnSpc>
              <a:spcBef>
                <a:spcPts val="0"/>
              </a:spcBef>
            </a:pPr>
            <a:r>
              <a:rPr lang="en-US" sz="1000" dirty="0"/>
              <a:t>Completion of the course post test</a:t>
            </a:r>
            <a:r>
              <a:rPr lang="en-US" sz="1000" b="1" dirty="0"/>
              <a:t>:  </a:t>
            </a:r>
            <a:r>
              <a:rPr lang="en-US" sz="1000" dirty="0"/>
              <a:t>need to have a score of 80% or greater on the post-test</a:t>
            </a:r>
          </a:p>
          <a:p>
            <a:pPr lvl="1">
              <a:lnSpc>
                <a:spcPct val="100000"/>
              </a:lnSpc>
              <a:spcBef>
                <a:spcPts val="0"/>
              </a:spcBef>
            </a:pPr>
            <a:r>
              <a:rPr lang="en-US" sz="1000" dirty="0"/>
              <a:t>Completion of the course evaluation</a:t>
            </a:r>
          </a:p>
          <a:p>
            <a:pPr lvl="1">
              <a:lnSpc>
                <a:spcPct val="100000"/>
              </a:lnSpc>
              <a:spcBef>
                <a:spcPts val="0"/>
              </a:spcBef>
            </a:pPr>
            <a:r>
              <a:rPr lang="en-US" sz="1000" dirty="0"/>
              <a:t>Participate in a phone practice session with a course presenter</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C40BB5-B0F8-4DFE-9C1C-5844CFBD8B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4825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70</a:t>
            </a:fld>
            <a:endParaRPr lang="en-US"/>
          </a:p>
        </p:txBody>
      </p:sp>
    </p:spTree>
    <p:extLst>
      <p:ext uri="{BB962C8B-B14F-4D97-AF65-F5344CB8AC3E}">
        <p14:creationId xmlns:p14="http://schemas.microsoft.com/office/powerpoint/2010/main" val="42290895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71</a:t>
            </a:fld>
            <a:endParaRPr lang="en-US"/>
          </a:p>
        </p:txBody>
      </p:sp>
    </p:spTree>
    <p:extLst>
      <p:ext uri="{BB962C8B-B14F-4D97-AF65-F5344CB8AC3E}">
        <p14:creationId xmlns:p14="http://schemas.microsoft.com/office/powerpoint/2010/main" val="36613470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72</a:t>
            </a:fld>
            <a:endParaRPr lang="en-US"/>
          </a:p>
        </p:txBody>
      </p:sp>
    </p:spTree>
    <p:extLst>
      <p:ext uri="{BB962C8B-B14F-4D97-AF65-F5344CB8AC3E}">
        <p14:creationId xmlns:p14="http://schemas.microsoft.com/office/powerpoint/2010/main" val="1998694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73</a:t>
            </a:fld>
            <a:endParaRPr lang="en-US"/>
          </a:p>
        </p:txBody>
      </p:sp>
    </p:spTree>
    <p:extLst>
      <p:ext uri="{BB962C8B-B14F-4D97-AF65-F5344CB8AC3E}">
        <p14:creationId xmlns:p14="http://schemas.microsoft.com/office/powerpoint/2010/main" val="21497006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codes for the morning!  </a:t>
            </a:r>
          </a:p>
          <a:p>
            <a:r>
              <a:rPr lang="en-US" dirty="0"/>
              <a:t>This might not be the same schedule for everyone - unlicensed care team members might be able to carve out a couple of hours or some time for making outreach efforts.</a:t>
            </a:r>
          </a:p>
          <a:p>
            <a:endParaRPr lang="en-US" dirty="0"/>
          </a:p>
          <a:p>
            <a:r>
              <a:rPr lang="en-US" dirty="0"/>
              <a:t>Having a grid allows for being a more prepared practice team, as you can huddle with the provider or perhaps contact the patient ahead of time. </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74</a:t>
            </a:fld>
            <a:endParaRPr lang="en-US"/>
          </a:p>
        </p:txBody>
      </p:sp>
    </p:spTree>
    <p:extLst>
      <p:ext uri="{BB962C8B-B14F-4D97-AF65-F5344CB8AC3E}">
        <p14:creationId xmlns:p14="http://schemas.microsoft.com/office/powerpoint/2010/main" val="4019407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75</a:t>
            </a:fld>
            <a:endParaRPr lang="en-US"/>
          </a:p>
        </p:txBody>
      </p:sp>
    </p:spTree>
    <p:extLst>
      <p:ext uri="{BB962C8B-B14F-4D97-AF65-F5344CB8AC3E}">
        <p14:creationId xmlns:p14="http://schemas.microsoft.com/office/powerpoint/2010/main" val="8511366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76</a:t>
            </a:fld>
            <a:endParaRPr lang="en-US"/>
          </a:p>
        </p:txBody>
      </p:sp>
    </p:spTree>
    <p:extLst>
      <p:ext uri="{BB962C8B-B14F-4D97-AF65-F5344CB8AC3E}">
        <p14:creationId xmlns:p14="http://schemas.microsoft.com/office/powerpoint/2010/main" val="30299426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Note that BCBSM is the only one to allow phone to convert to video!</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Red Text -  Unplanned scheduled visit/referral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77</a:t>
            </a:fld>
            <a:endParaRPr lang="en-US"/>
          </a:p>
        </p:txBody>
      </p:sp>
    </p:spTree>
    <p:extLst>
      <p:ext uri="{BB962C8B-B14F-4D97-AF65-F5344CB8AC3E}">
        <p14:creationId xmlns:p14="http://schemas.microsoft.com/office/powerpoint/2010/main" val="7450568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Note that BCBSM is the only one to allow phone to convert to video!</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Red Text -  Unplanned scheduled visit/referral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9156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Opportunity for involvement from the audience: do the licensed care team members usually have those lists?  Lists from the health plans can be used because they come with risk scores.  Or, they can pull a list of chronic diseases.  It helps keep things flowing.  </a:t>
            </a:r>
          </a:p>
          <a:p>
            <a:pPr rtl="0">
              <a:spcBef>
                <a:spcPts val="0"/>
              </a:spcBef>
              <a:spcAft>
                <a:spcPts val="0"/>
              </a:spcAft>
            </a:pPr>
            <a:r>
              <a:rPr lang="en-US" sz="1800" b="0" i="0" u="none" strike="noStrike" dirty="0">
                <a:solidFill>
                  <a:srgbClr val="000000"/>
                </a:solidFill>
                <a:effectLst/>
                <a:latin typeface="Arial" panose="020B0604020202020204" pitchFamily="34" charset="0"/>
              </a:rPr>
              <a:t>Care Team Members have more luck when they’re saying they’re from the PCP’s office and the PCP recommended that the care team member call.</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Red Text -  Unplanned opportunity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3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those who participated in the creation of the content!  Thank you!</a:t>
            </a:r>
          </a:p>
        </p:txBody>
      </p:sp>
      <p:sp>
        <p:nvSpPr>
          <p:cNvPr id="4" name="Slide Number Placeholder 3"/>
          <p:cNvSpPr>
            <a:spLocks noGrp="1"/>
          </p:cNvSpPr>
          <p:nvPr>
            <p:ph type="sldNum" sz="quarter" idx="5"/>
          </p:nvPr>
        </p:nvSpPr>
        <p:spPr/>
        <p:txBody>
          <a:bodyPr/>
          <a:lstStyle/>
          <a:p>
            <a:fld id="{99E02541-2E8C-4AAC-823A-422C421FDA1F}" type="slidenum">
              <a:rPr lang="en-US" smtClean="0"/>
              <a:t>8</a:t>
            </a:fld>
            <a:endParaRPr lang="en-US"/>
          </a:p>
        </p:txBody>
      </p:sp>
    </p:spTree>
    <p:extLst>
      <p:ext uri="{BB962C8B-B14F-4D97-AF65-F5344CB8AC3E}">
        <p14:creationId xmlns:p14="http://schemas.microsoft.com/office/powerpoint/2010/main" val="15129343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80</a:t>
            </a:fld>
            <a:endParaRPr lang="en-US"/>
          </a:p>
        </p:txBody>
      </p:sp>
    </p:spTree>
    <p:extLst>
      <p:ext uri="{BB962C8B-B14F-4D97-AF65-F5344CB8AC3E}">
        <p14:creationId xmlns:p14="http://schemas.microsoft.com/office/powerpoint/2010/main" val="21493420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Codes in the afternoon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9617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Compare the summary with a coder/biller and assure that there’s clarity that since these are the codes that Theresa has pushed out and has the billing occurred.</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82</a:t>
            </a:fld>
            <a:endParaRPr lang="en-US"/>
          </a:p>
        </p:txBody>
      </p:sp>
    </p:spTree>
    <p:extLst>
      <p:ext uri="{BB962C8B-B14F-4D97-AF65-F5344CB8AC3E}">
        <p14:creationId xmlns:p14="http://schemas.microsoft.com/office/powerpoint/2010/main" val="17759106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b="0" dirty="0">
                <a:effectLst/>
              </a:rPr>
              <a:t>The facilitator should ask the participant if their individual goals and objectives for this session were met and what to share one take-way.  Also ask about what worked and what didn’t work and what else could have been introduced by the facilitator.</a:t>
            </a:r>
          </a:p>
          <a:p>
            <a:pPr rtl="0">
              <a:spcBef>
                <a:spcPts val="0"/>
              </a:spcBef>
              <a:spcAft>
                <a:spcPts val="0"/>
              </a:spcAft>
            </a:pPr>
            <a:br>
              <a:rPr lang="en-US" b="0" dirty="0">
                <a:effectLst/>
              </a:rPr>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716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84</a:t>
            </a:fld>
            <a:endParaRPr lang="en-US"/>
          </a:p>
        </p:txBody>
      </p:sp>
    </p:spTree>
    <p:extLst>
      <p:ext uri="{BB962C8B-B14F-4D97-AF65-F5344CB8AC3E}">
        <p14:creationId xmlns:p14="http://schemas.microsoft.com/office/powerpoint/2010/main" val="7344137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9163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gone through the various codes and reviewed their details, we are next going to walk through example billing scenarios and how these codes can be applied to care management work within the practice.</a:t>
            </a:r>
          </a:p>
        </p:txBody>
      </p:sp>
      <p:sp>
        <p:nvSpPr>
          <p:cNvPr id="4" name="Slide Number Placeholder 3"/>
          <p:cNvSpPr>
            <a:spLocks noGrp="1"/>
          </p:cNvSpPr>
          <p:nvPr>
            <p:ph type="sldNum" sz="quarter" idx="5"/>
          </p:nvPr>
        </p:nvSpPr>
        <p:spPr/>
        <p:txBody>
          <a:bodyPr/>
          <a:lstStyle/>
          <a:p>
            <a:fld id="{99E02541-2E8C-4AAC-823A-422C421FDA1F}" type="slidenum">
              <a:rPr lang="en-US" smtClean="0"/>
              <a:t>86</a:t>
            </a:fld>
            <a:endParaRPr lang="en-US"/>
          </a:p>
        </p:txBody>
      </p:sp>
    </p:spTree>
    <p:extLst>
      <p:ext uri="{BB962C8B-B14F-4D97-AF65-F5344CB8AC3E}">
        <p14:creationId xmlns:p14="http://schemas.microsoft.com/office/powerpoint/2010/main" val="18164467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ways to incorporate care management codes into everyday practice. And most often you will find it may be work you are already doing. The next step is to learn how to identify these processes and recognize their ties to care management and billing. Listed here are some examples of billing scenarios we will review in detail, along with some additional suggestions at the end.</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87</a:t>
            </a:fld>
            <a:endParaRPr lang="en-US"/>
          </a:p>
        </p:txBody>
      </p:sp>
    </p:spTree>
    <p:extLst>
      <p:ext uri="{BB962C8B-B14F-4D97-AF65-F5344CB8AC3E}">
        <p14:creationId xmlns:p14="http://schemas.microsoft.com/office/powerpoint/2010/main" val="9635769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walk through each scenario, we’re going to take a look at sample documentations for each billing code. Here are some suggestions to get you started. All EHRs systems are different, and you may already have templates built in for CM type visits. Check with your team and leadership.</a:t>
            </a:r>
          </a:p>
          <a:p>
            <a:endParaRPr lang="en-US" dirty="0"/>
          </a:p>
          <a:p>
            <a:r>
              <a:rPr lang="en-US" dirty="0"/>
              <a:t>Explain what S.O.A.P means: </a:t>
            </a:r>
          </a:p>
          <a:p>
            <a:r>
              <a:rPr lang="en-US" dirty="0"/>
              <a:t>Subjective (information the patient tells you)</a:t>
            </a:r>
          </a:p>
          <a:p>
            <a:r>
              <a:rPr lang="en-US" dirty="0"/>
              <a:t>Objective (information about the patient in the chart, like labs, </a:t>
            </a:r>
            <a:r>
              <a:rPr lang="en-US" dirty="0" err="1"/>
              <a:t>etc</a:t>
            </a:r>
            <a:r>
              <a:rPr lang="en-US" dirty="0"/>
              <a:t>)</a:t>
            </a:r>
          </a:p>
          <a:p>
            <a:r>
              <a:rPr lang="en-US" dirty="0"/>
              <a:t>Assessment (the CM’s assessment of the patient’s treatment plan, barriers, </a:t>
            </a:r>
            <a:r>
              <a:rPr lang="en-US" dirty="0" err="1"/>
              <a:t>etc</a:t>
            </a:r>
            <a:r>
              <a:rPr lang="en-US" dirty="0"/>
              <a:t>)</a:t>
            </a:r>
          </a:p>
          <a:p>
            <a:r>
              <a:rPr lang="en-US" dirty="0"/>
              <a:t>Plan (what are the goals identified, treatment plan for the patient discussed)</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88</a:t>
            </a:fld>
            <a:endParaRPr lang="en-US"/>
          </a:p>
        </p:txBody>
      </p:sp>
    </p:spTree>
    <p:extLst>
      <p:ext uri="{BB962C8B-B14F-4D97-AF65-F5344CB8AC3E}">
        <p14:creationId xmlns:p14="http://schemas.microsoft.com/office/powerpoint/2010/main" val="15663617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89</a:t>
            </a:fld>
            <a:endParaRPr lang="en-US"/>
          </a:p>
        </p:txBody>
      </p:sp>
    </p:spTree>
    <p:extLst>
      <p:ext uri="{BB962C8B-B14F-4D97-AF65-F5344CB8AC3E}">
        <p14:creationId xmlns:p14="http://schemas.microsoft.com/office/powerpoint/2010/main" val="249932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9</a:t>
            </a:fld>
            <a:endParaRPr lang="en-US"/>
          </a:p>
        </p:txBody>
      </p:sp>
    </p:spTree>
    <p:extLst>
      <p:ext uri="{BB962C8B-B14F-4D97-AF65-F5344CB8AC3E}">
        <p14:creationId xmlns:p14="http://schemas.microsoft.com/office/powerpoint/2010/main" val="35734943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(Can discuss ways the PCP might have been alerted. Most common via ADT messages – can review these types of notifications in more detail).</a:t>
            </a:r>
            <a:endParaRPr lang="en-US" b="0" dirty="0">
              <a:effectLst/>
            </a:endParaRPr>
          </a:p>
          <a:p>
            <a:pPr rtl="0">
              <a:spcBef>
                <a:spcPts val="0"/>
              </a:spcBef>
              <a:spcAft>
                <a:spcPts val="0"/>
              </a:spcAft>
            </a:pPr>
            <a:br>
              <a:rPr lang="en-US" sz="1800" b="0" i="0" u="none" strike="noStrike" dirty="0">
                <a:solidFill>
                  <a:srgbClr val="000000"/>
                </a:solidFill>
                <a:effectLst/>
                <a:latin typeface="Calibri" panose="020F0502020204030204" pitchFamily="34" charset="0"/>
              </a:rPr>
            </a:br>
            <a:r>
              <a:rPr lang="en-US" sz="1800" b="0" i="0" u="none" strike="noStrike" dirty="0">
                <a:solidFill>
                  <a:srgbClr val="000000"/>
                </a:solidFill>
                <a:effectLst/>
                <a:latin typeface="Calibri" panose="020F0502020204030204" pitchFamily="34" charset="0"/>
              </a:rPr>
              <a:t>*Put an audience poll in for the learners to submit their answers, if course is virtual. If live, trainer can call on participants for an answer.</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90</a:t>
            </a:fld>
            <a:endParaRPr lang="en-US"/>
          </a:p>
        </p:txBody>
      </p:sp>
    </p:spTree>
    <p:extLst>
      <p:ext uri="{BB962C8B-B14F-4D97-AF65-F5344CB8AC3E}">
        <p14:creationId xmlns:p14="http://schemas.microsoft.com/office/powerpoint/2010/main" val="35349681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91</a:t>
            </a:fld>
            <a:endParaRPr lang="en-US"/>
          </a:p>
        </p:txBody>
      </p:sp>
    </p:spTree>
    <p:extLst>
      <p:ext uri="{BB962C8B-B14F-4D97-AF65-F5344CB8AC3E}">
        <p14:creationId xmlns:p14="http://schemas.microsoft.com/office/powerpoint/2010/main" val="10967355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92</a:t>
            </a:fld>
            <a:endParaRPr lang="en-US"/>
          </a:p>
        </p:txBody>
      </p:sp>
    </p:spTree>
    <p:extLst>
      <p:ext uri="{BB962C8B-B14F-4D97-AF65-F5344CB8AC3E}">
        <p14:creationId xmlns:p14="http://schemas.microsoft.com/office/powerpoint/2010/main" val="24514229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If Gloria has BCBS insurance, what billing code may the MA submit?</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9517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Animated slide (three clicks)</a:t>
            </a:r>
            <a:endParaRPr lang="en-US" b="0" dirty="0">
              <a:effectLst/>
            </a:endParaRP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And the answer is… </a:t>
            </a: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98967 code</a:t>
            </a:r>
          </a:p>
          <a:p>
            <a:pPr rtl="0" fontAlgn="base">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98967 description</a:t>
            </a:r>
          </a:p>
          <a:p>
            <a:endParaRPr lang="en-US" dirty="0"/>
          </a:p>
        </p:txBody>
      </p:sp>
      <p:sp>
        <p:nvSpPr>
          <p:cNvPr id="4" name="Slide Number Placeholder 3"/>
          <p:cNvSpPr>
            <a:spLocks noGrp="1"/>
          </p:cNvSpPr>
          <p:nvPr>
            <p:ph type="sldNum" sz="quarter" idx="5"/>
          </p:nvPr>
        </p:nvSpPr>
        <p:spPr/>
        <p:txBody>
          <a:bodyPr/>
          <a:lstStyle/>
          <a:p>
            <a:fld id="{99E02541-2E8C-4AAC-823A-422C421FDA1F}" type="slidenum">
              <a:rPr lang="en-US" smtClean="0"/>
              <a:t>94</a:t>
            </a:fld>
            <a:endParaRPr lang="en-US"/>
          </a:p>
        </p:txBody>
      </p:sp>
    </p:spTree>
    <p:extLst>
      <p:ext uri="{BB962C8B-B14F-4D97-AF65-F5344CB8AC3E}">
        <p14:creationId xmlns:p14="http://schemas.microsoft.com/office/powerpoint/2010/main" val="3918600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E02541-2E8C-4AAC-823A-422C421FDA1F}" type="slidenum">
              <a:rPr lang="en-US" smtClean="0"/>
              <a:t>95</a:t>
            </a:fld>
            <a:endParaRPr lang="en-US"/>
          </a:p>
        </p:txBody>
      </p:sp>
    </p:spTree>
    <p:extLst>
      <p:ext uri="{BB962C8B-B14F-4D97-AF65-F5344CB8AC3E}">
        <p14:creationId xmlns:p14="http://schemas.microsoft.com/office/powerpoint/2010/main" val="3857934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PCP introduces Mrs. Johnson to the care management program and obtains verbal consent to participate from Mrs. Johnson . PCP delivers her “CM elevator speech” explaining the program and introduces her team to Mrs. Johnson.</a:t>
            </a:r>
            <a:endParaRPr lang="en-US" sz="2800" b="0" dirty="0">
              <a:effectLst/>
            </a:endParaRPr>
          </a:p>
          <a:p>
            <a:br>
              <a:rPr lang="en-US" sz="2800"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1604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example documentation slide for this code. Documentation would be similar to the standard note the PCP would document. Make sure to have a statement that says, “Patient verbally consented to care management services.” And some type of statement that states Care management services were discussed with the patient.</a:t>
            </a:r>
          </a:p>
          <a:p>
            <a:endParaRPr lang="en-US" dirty="0"/>
          </a:p>
          <a:p>
            <a:r>
              <a:rPr lang="en-US" dirty="0"/>
              <a:t>Note how this ED follow-up differs from an IP follow-up. The TCM codes 99495 and 99496 can be used for IP discharge follow-up as part of the transition of care visit. But remember, you can’t double dip and bill CM codes as part of a TCM visit (24-48 call and PCP TCM visit).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0626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1621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you can quantity bill this code. For visits &gt;45 min may quantity bill (BCBS). But because this visit was 20 min, no need to quantity bill.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02541-2E8C-4AAC-823A-422C421FD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167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173422-690E-45B0-8AA2-ACFEEE24C2C7}" type="datetime1">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338573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38DDCC-AF54-4AE3-B80B-597A3416447A}" type="datetime1">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77355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9687EB-27E2-4704-A216-E9747EFD76C8}" type="datetime1">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3006128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F643-8376-479B-9A39-398EEAD6A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F75977-FF39-4ED6-960F-4FB1F86E3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47A549-498C-4953-BD8E-67422D0826E4}"/>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5" name="Footer Placeholder 4">
            <a:extLst>
              <a:ext uri="{FF2B5EF4-FFF2-40B4-BE49-F238E27FC236}">
                <a16:creationId xmlns:a16="http://schemas.microsoft.com/office/drawing/2014/main" id="{3B747D50-F0A3-43A8-A178-44903F0C4C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F8E0B0-FE53-4828-9D5A-AB824F57C18D}"/>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99057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02E9-2BE4-421A-A816-8372F6D8B4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DAE0B1-DF7C-47A6-9DA7-51D290AE56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6A54A-8E68-436E-A8D9-E75CF30E57F1}"/>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5" name="Footer Placeholder 4">
            <a:extLst>
              <a:ext uri="{FF2B5EF4-FFF2-40B4-BE49-F238E27FC236}">
                <a16:creationId xmlns:a16="http://schemas.microsoft.com/office/drawing/2014/main" id="{B9DBDC62-F000-4E5E-B751-0154F836AE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2A753F-D516-4859-BB4C-700CF334D253}"/>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1552516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0E73-7BE9-42D7-8666-B61A792F2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816E52-6D20-4BB2-97F5-662F2BEDBD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949308-218A-4DCB-B714-67A83A42B292}"/>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5" name="Footer Placeholder 4">
            <a:extLst>
              <a:ext uri="{FF2B5EF4-FFF2-40B4-BE49-F238E27FC236}">
                <a16:creationId xmlns:a16="http://schemas.microsoft.com/office/drawing/2014/main" id="{5006481A-B86D-4840-964A-057C5CFDE1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C41099-67EB-40D0-9C0D-5CF9C7DA222B}"/>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1170229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5E09-10E9-4D12-91DC-966ECB3CB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B925F-AD24-4060-B2EE-B323EC49D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D85D48-8177-4A30-A077-F8A7FF2C88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ECD29-0F71-4D40-B231-AB293DA493B2}"/>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6" name="Footer Placeholder 5">
            <a:extLst>
              <a:ext uri="{FF2B5EF4-FFF2-40B4-BE49-F238E27FC236}">
                <a16:creationId xmlns:a16="http://schemas.microsoft.com/office/drawing/2014/main" id="{034E2247-7B61-4FD9-BBEA-45663D10C6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8C3D01-C919-4CB8-83F5-FF9E646753E9}"/>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2275661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7B44-3C68-4CEA-98D2-710037593B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9DD2D8-2C69-43E3-B743-6B68BAE25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9E2AE8-8955-44E2-BE30-C0E5F3A4A3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00A53-FCCF-4839-B50D-1FEF8494E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D7E798-633A-4E90-BC56-8CA67F5A75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113161-AA41-4975-9400-19377531A0AE}"/>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8" name="Footer Placeholder 7">
            <a:extLst>
              <a:ext uri="{FF2B5EF4-FFF2-40B4-BE49-F238E27FC236}">
                <a16:creationId xmlns:a16="http://schemas.microsoft.com/office/drawing/2014/main" id="{7661009F-00AA-457D-8A29-A574371929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2D556D3-648C-45DC-BB7F-8D0611C912A8}"/>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320720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C877-F7E3-4013-8059-A757D7CA6F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3A9371-0B76-4388-B328-CCD8F9E14E3A}"/>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4" name="Footer Placeholder 3">
            <a:extLst>
              <a:ext uri="{FF2B5EF4-FFF2-40B4-BE49-F238E27FC236}">
                <a16:creationId xmlns:a16="http://schemas.microsoft.com/office/drawing/2014/main" id="{DC339AA1-F493-49F1-B221-1D836CFBB2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70607C-1CFF-47B7-8992-56021F8EA987}"/>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1338695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2FD10-E386-40CA-A582-6D779BA33097}"/>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3" name="Footer Placeholder 2">
            <a:extLst>
              <a:ext uri="{FF2B5EF4-FFF2-40B4-BE49-F238E27FC236}">
                <a16:creationId xmlns:a16="http://schemas.microsoft.com/office/drawing/2014/main" id="{CC263F78-5498-4E51-9ED0-1158695C82D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4D3BB-24C8-4170-9265-DF7E76FF19CA}"/>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256349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9E92F-4666-41ED-981B-6A3F41F85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3A3A04-52C4-4610-93B3-DE2B8420D6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61FCF3-5AA5-4EB7-81D0-A4CA438AA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9B17E-ECFC-460E-AE7A-D19911BF528F}"/>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6" name="Footer Placeholder 5">
            <a:extLst>
              <a:ext uri="{FF2B5EF4-FFF2-40B4-BE49-F238E27FC236}">
                <a16:creationId xmlns:a16="http://schemas.microsoft.com/office/drawing/2014/main" id="{58506EB2-898F-4D38-8D01-7CBC18FC47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8648F1-D6AE-4D10-ABE7-9C4801AA436B}"/>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19882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EEFBC-B2D3-4461-8E6F-226AE9947B41}" type="datetime1">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2391842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170F-853C-4636-9121-6E518306C4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75CB52-525A-48EC-AAD6-3D5285D6E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A486F7B-BE3C-49B7-94E6-7101C9C97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EDD76C-EE6B-4AE0-9B76-8E35FFB3C9DF}"/>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6" name="Footer Placeholder 5">
            <a:extLst>
              <a:ext uri="{FF2B5EF4-FFF2-40B4-BE49-F238E27FC236}">
                <a16:creationId xmlns:a16="http://schemas.microsoft.com/office/drawing/2014/main" id="{FE2E75C7-23DA-4785-9AA0-E689F866E6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10FC6A-119B-4EDC-A048-46014389322F}"/>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2583746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77AB-CF36-4509-A1A6-15A6061155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4E6A68-E505-4A84-A165-0887F538E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04C1A-D681-4F39-A2CC-CB0455C2B602}"/>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5" name="Footer Placeholder 4">
            <a:extLst>
              <a:ext uri="{FF2B5EF4-FFF2-40B4-BE49-F238E27FC236}">
                <a16:creationId xmlns:a16="http://schemas.microsoft.com/office/drawing/2014/main" id="{BFF7CFD9-BC7B-4836-A57B-04B568947A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5EA743-BB0F-43B2-86A8-F20C737D5794}"/>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3646036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85DBD-DC38-4CC8-8574-0815433DC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2B080F-8E53-4051-A0FD-7F3DD99EEA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6A547-8760-425D-861F-47F3F5815D74}"/>
              </a:ext>
            </a:extLst>
          </p:cNvPr>
          <p:cNvSpPr>
            <a:spLocks noGrp="1"/>
          </p:cNvSpPr>
          <p:nvPr>
            <p:ph type="dt" sz="half" idx="10"/>
          </p:nvPr>
        </p:nvSpPr>
        <p:spPr/>
        <p:txBody>
          <a:bodyPr/>
          <a:lstStyle/>
          <a:p>
            <a:fld id="{48F4AB91-589B-4B51-A812-23DA4EFD30F0}" type="datetimeFigureOut">
              <a:rPr lang="en-US" smtClean="0"/>
              <a:t>5/18/2023</a:t>
            </a:fld>
            <a:endParaRPr lang="en-US" dirty="0"/>
          </a:p>
        </p:txBody>
      </p:sp>
      <p:sp>
        <p:nvSpPr>
          <p:cNvPr id="5" name="Footer Placeholder 4">
            <a:extLst>
              <a:ext uri="{FF2B5EF4-FFF2-40B4-BE49-F238E27FC236}">
                <a16:creationId xmlns:a16="http://schemas.microsoft.com/office/drawing/2014/main" id="{07FF62F5-0418-42B6-BBB2-BDB3C9744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D891C6-B0B2-4300-AE53-20B52B37A187}"/>
              </a:ext>
            </a:extLst>
          </p:cNvPr>
          <p:cNvSpPr>
            <a:spLocks noGrp="1"/>
          </p:cNvSpPr>
          <p:nvPr>
            <p:ph type="sldNum" sz="quarter" idx="12"/>
          </p:nvPr>
        </p:nvSpPr>
        <p:spPr/>
        <p:txBody>
          <a:bodyPr/>
          <a:lstStyle/>
          <a:p>
            <a:fld id="{42F5D5D7-0AAF-4BC2-836A-EA2FE464051C}" type="slidenum">
              <a:rPr lang="en-US" smtClean="0"/>
              <a:t>‹#›</a:t>
            </a:fld>
            <a:endParaRPr lang="en-US" dirty="0"/>
          </a:p>
        </p:txBody>
      </p:sp>
    </p:spTree>
    <p:extLst>
      <p:ext uri="{BB962C8B-B14F-4D97-AF65-F5344CB8AC3E}">
        <p14:creationId xmlns:p14="http://schemas.microsoft.com/office/powerpoint/2010/main" val="162703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1E6726-1B53-42A2-A043-CFF21F7958B4}" type="datetime1">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377048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95AA7B-F6E4-4569-913A-F3B9FC4291E9}" type="datetime1">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367214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D696AB-3885-46D0-91F5-4EA7A75D85A9}" type="datetime1">
              <a:rPr lang="en-US" smtClean="0"/>
              <a:t>5/18/2023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414588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3D1F42-9363-4235-B79F-3748525BFCFA}" type="datetime1">
              <a:rPr lang="en-US" smtClean="0"/>
              <a:t>5/18/2023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392050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F4C80-ABC4-49AF-A04C-8A50C3F48634}" type="datetime1">
              <a:rPr lang="en-US" smtClean="0"/>
              <a:t>5/18/2023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394969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531526-8C55-4AD8-960E-E5CDB9F7CF1C}" type="datetime1">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3053304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15252D-239B-4185-8F24-F0CD246BACC3}" type="datetime1">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BE732-03BE-46E5-A9CF-E49B0BD2E352}" type="slidenum">
              <a:rPr lang="en-US" smtClean="0"/>
              <a:t>‹#›</a:t>
            </a:fld>
            <a:endParaRPr lang="en-US"/>
          </a:p>
        </p:txBody>
      </p:sp>
    </p:spTree>
    <p:extLst>
      <p:ext uri="{BB962C8B-B14F-4D97-AF65-F5344CB8AC3E}">
        <p14:creationId xmlns:p14="http://schemas.microsoft.com/office/powerpoint/2010/main" val="123348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F484B-7817-4500-8C09-2CBF91B0F9C7}" type="datetime1">
              <a:rPr lang="en-US" smtClean="0"/>
              <a:t>5/18/2023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BE732-03BE-46E5-A9CF-E49B0BD2E352}" type="slidenum">
              <a:rPr lang="en-US" smtClean="0"/>
              <a:t>‹#›</a:t>
            </a:fld>
            <a:endParaRPr lang="en-US"/>
          </a:p>
        </p:txBody>
      </p:sp>
    </p:spTree>
    <p:extLst>
      <p:ext uri="{BB962C8B-B14F-4D97-AF65-F5344CB8AC3E}">
        <p14:creationId xmlns:p14="http://schemas.microsoft.com/office/powerpoint/2010/main" val="297351079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E9B0F-D9CC-4624-B71A-58693C083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30D455-2F08-4975-9896-7C94975385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F1022-F29B-4941-9F12-9988E305D6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4AB91-589B-4B51-A812-23DA4EFD30F0}" type="datetimeFigureOut">
              <a:rPr lang="en-US" smtClean="0"/>
              <a:t>5/18/2023</a:t>
            </a:fld>
            <a:endParaRPr lang="en-US" dirty="0"/>
          </a:p>
        </p:txBody>
      </p:sp>
      <p:sp>
        <p:nvSpPr>
          <p:cNvPr id="5" name="Footer Placeholder 4">
            <a:extLst>
              <a:ext uri="{FF2B5EF4-FFF2-40B4-BE49-F238E27FC236}">
                <a16:creationId xmlns:a16="http://schemas.microsoft.com/office/drawing/2014/main" id="{9AFEB8D2-81AD-41A3-94B4-9B0AF41C2A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2F8E3FC-1184-46BE-BD7A-60C9718EE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5D5D7-0AAF-4BC2-836A-EA2FE464051C}" type="slidenum">
              <a:rPr lang="en-US" smtClean="0"/>
              <a:t>‹#›</a:t>
            </a:fld>
            <a:endParaRPr lang="en-US" dirty="0"/>
          </a:p>
        </p:txBody>
      </p:sp>
    </p:spTree>
    <p:extLst>
      <p:ext uri="{BB962C8B-B14F-4D97-AF65-F5344CB8AC3E}">
        <p14:creationId xmlns:p14="http://schemas.microsoft.com/office/powerpoint/2010/main" val="207380765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1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0.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image" Target="../media/image62.jpeg"/><Relationship Id="rId2" Type="http://schemas.openxmlformats.org/officeDocument/2006/relationships/notesSlide" Target="../notesSlides/notesSlide123.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8.png"/><Relationship Id="rId4" Type="http://schemas.openxmlformats.org/officeDocument/2006/relationships/image" Target="../media/image61.png"/></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8" Type="http://schemas.openxmlformats.org/officeDocument/2006/relationships/hyperlink" Target="https://www.cms.gov/Outreach-and-Education/Medicare-Learning-Network-MLN/MLNProducts/Downloads/ChronicCareManagement.pdf" TargetMode="External"/><Relationship Id="rId3" Type="http://schemas.openxmlformats.org/officeDocument/2006/relationships/hyperlink" Target="https://micmt-cares.org/sites/default/files/2023-02/PDCM%20Billing%20Guidelines012023.pdf" TargetMode="External"/><Relationship Id="rId7" Type="http://schemas.openxmlformats.org/officeDocument/2006/relationships/hyperlink" Target="https://www.priorityhealth.com/secure?redir=/provider/center/incentives/pip/care-management#/provider" TargetMode="External"/><Relationship Id="rId2" Type="http://schemas.openxmlformats.org/officeDocument/2006/relationships/hyperlink" Target="http://micmt-cares.org/" TargetMode="External"/><Relationship Id="rId1" Type="http://schemas.openxmlformats.org/officeDocument/2006/relationships/slideLayout" Target="../slideLayouts/slideLayout4.xml"/><Relationship Id="rId6" Type="http://schemas.openxmlformats.org/officeDocument/2006/relationships/hyperlink" Target="https://micmt-cares.org/sites/default/files/2023-03/PDCM%20BCN%20FAQ%20updated%20Mar%202023.pdf" TargetMode="External"/><Relationship Id="rId5" Type="http://schemas.openxmlformats.org/officeDocument/2006/relationships/hyperlink" Target="https://micmt-cares.org/sites/default/files/2023-03/Multipayer%20PDCM%20BCBSM_BCN_PH%20Table%2004_2023_%20v18.pdf" TargetMode="External"/><Relationship Id="rId4" Type="http://schemas.openxmlformats.org/officeDocument/2006/relationships/hyperlink" Target="https://micmt-cares.org/sites/default/files/2023-01/Groups%20Not%20Participating%20in%20PDCM.01132023xlsx.xlsx" TargetMode="External"/><Relationship Id="rId9" Type="http://schemas.openxmlformats.org/officeDocument/2006/relationships/hyperlink" Target="https://micmt-cares.org/sites/default/files/2020-01/CMS%20MLN909432_2019-05_Behavioral-Health-Integration-Services_FINAL%20may%202019.pdf"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micmt-cares.org/events" TargetMode="External"/><Relationship Id="rId2" Type="http://schemas.openxmlformats.org/officeDocument/2006/relationships/hyperlink" Target="https://micmt-cares.org/training/patient-engagement" TargetMode="External"/><Relationship Id="rId1" Type="http://schemas.openxmlformats.org/officeDocument/2006/relationships/slideLayout" Target="../slideLayouts/slideLayout4.xml"/><Relationship Id="rId6" Type="http://schemas.openxmlformats.org/officeDocument/2006/relationships/hyperlink" Target="https://micmt-cares.org/sites/default/files/2021-05/2021%20Training%20Framework%20and%20Initiatives.pdf" TargetMode="External"/><Relationship Id="rId5" Type="http://schemas.openxmlformats.org/officeDocument/2006/relationships/hyperlink" Target="https://micmt-cares.org/contact" TargetMode="External"/><Relationship Id="rId4" Type="http://schemas.openxmlformats.org/officeDocument/2006/relationships/hyperlink" Target="https://micmt-cares.org/webinars"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hyperlink" Target="https://micmt-cares.org/contact" TargetMode="External"/><Relationship Id="rId2" Type="http://schemas.openxmlformats.org/officeDocument/2006/relationships/hyperlink" Target="https://micmt-cares.org/user/login" TargetMode="External"/><Relationship Id="rId1" Type="http://schemas.openxmlformats.org/officeDocument/2006/relationships/slideLayout" Target="../slideLayouts/slideLayout13.xml"/><Relationship Id="rId4" Type="http://schemas.openxmlformats.org/officeDocument/2006/relationships/hyperlink" Target="https://micmt-cares.org/sites/default/files/2023-04/MICMT%20APPROVED%20TRAININGS%20How%20to%20Complete%20Evaluation%20and%20Post-Test-4-2023.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icmt-cares.org/sites/default/files/2021-09/Scope%20Of%20Service%20Sample_Final.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chroniccaremanagement.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ideo" Target="https://www.youtube.com/embed/r77bVxOFS14?feature=oembed" TargetMode="Externa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icmt-cares.org/trainin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www.cms.gov/files/document/zcodes-infographic.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41.png"/><Relationship Id="rId4" Type="http://schemas.openxmlformats.org/officeDocument/2006/relationships/diagramLayout" Target="../diagrams/layout8.xml"/><Relationship Id="rId9"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video" Target="https://www.youtube.com/embed/RNR-Ly6kw44?feature=oembed" TargetMode="External"/><Relationship Id="rId4" Type="http://schemas.openxmlformats.org/officeDocument/2006/relationships/image" Target="../media/image43.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video" Target="https://www.youtube.com/embed/A2voyLfJyvI?feature=oembed" TargetMode="External"/><Relationship Id="rId4" Type="http://schemas.openxmlformats.org/officeDocument/2006/relationships/image" Target="../media/image44.jpeg"/></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drnet.org/core-criteria"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hyperlink" Target="https://foto.wuestenigel.com/alarm-clock-with-handwritten-text-lunch-time-on-yellow-background/"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micmt-cares.org/contac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9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02731-F705-4219-B530-EEDFCFFFB8B8}"/>
              </a:ext>
            </a:extLst>
          </p:cNvPr>
          <p:cNvSpPr>
            <a:spLocks noGrp="1"/>
          </p:cNvSpPr>
          <p:nvPr>
            <p:ph type="ctrTitle"/>
          </p:nvPr>
        </p:nvSpPr>
        <p:spPr>
          <a:xfrm>
            <a:off x="838200" y="557189"/>
            <a:ext cx="4986592" cy="5571900"/>
          </a:xfrm>
        </p:spPr>
        <p:txBody>
          <a:bodyPr vert="horz" lIns="91440" tIns="45720" rIns="91440" bIns="45720" rtlCol="0" anchor="ctr">
            <a:normAutofit/>
          </a:bodyPr>
          <a:lstStyle/>
          <a:p>
            <a:r>
              <a:rPr lang="en-US" sz="5200" b="1" dirty="0"/>
              <a:t>Foundational Care Management Codes &amp; Billing Opportunities </a:t>
            </a:r>
          </a:p>
        </p:txBody>
      </p:sp>
      <p:pic>
        <p:nvPicPr>
          <p:cNvPr id="1026" name="Picture 2" descr="Billing office Images, Stock Photos &amp; Vectors | Shutterstock">
            <a:extLst>
              <a:ext uri="{FF2B5EF4-FFF2-40B4-BE49-F238E27FC236}">
                <a16:creationId xmlns:a16="http://schemas.microsoft.com/office/drawing/2014/main" id="{36991EF0-3904-4AA4-A7F2-D51110BCB3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303" b="6247"/>
          <a:stretch/>
        </p:blipFill>
        <p:spPr bwMode="auto">
          <a:xfrm>
            <a:off x="6007228" y="1539998"/>
            <a:ext cx="4986592" cy="382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53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AE8-2FA7-4046-AD7C-C00FF21FACAB}"/>
              </a:ext>
            </a:extLst>
          </p:cNvPr>
          <p:cNvSpPr>
            <a:spLocks noGrp="1"/>
          </p:cNvSpPr>
          <p:nvPr>
            <p:ph type="title"/>
          </p:nvPr>
        </p:nvSpPr>
        <p:spPr/>
        <p:txBody>
          <a:bodyPr/>
          <a:lstStyle/>
          <a:p>
            <a:r>
              <a:rPr lang="en-US" b="1" dirty="0"/>
              <a:t>Agenda </a:t>
            </a:r>
          </a:p>
        </p:txBody>
      </p:sp>
      <p:graphicFrame>
        <p:nvGraphicFramePr>
          <p:cNvPr id="5" name="Content Placeholder 4">
            <a:extLst>
              <a:ext uri="{FF2B5EF4-FFF2-40B4-BE49-F238E27FC236}">
                <a16:creationId xmlns:a16="http://schemas.microsoft.com/office/drawing/2014/main" id="{D68C026A-C7A9-443E-9DE6-6A74AB42065E}"/>
              </a:ext>
            </a:extLst>
          </p:cNvPr>
          <p:cNvGraphicFramePr>
            <a:graphicFrameLocks noGrp="1"/>
          </p:cNvGraphicFramePr>
          <p:nvPr>
            <p:ph idx="1"/>
            <p:extLst>
              <p:ext uri="{D42A27DB-BD31-4B8C-83A1-F6EECF244321}">
                <p14:modId xmlns:p14="http://schemas.microsoft.com/office/powerpoint/2010/main" val="3540061669"/>
              </p:ext>
            </p:extLst>
          </p:nvPr>
        </p:nvGraphicFramePr>
        <p:xfrm>
          <a:off x="974834" y="1471447"/>
          <a:ext cx="10515600" cy="371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859B677-CDBC-423F-B186-DDBB7BB7DF77}"/>
              </a:ext>
            </a:extLst>
          </p:cNvPr>
          <p:cNvSpPr>
            <a:spLocks noGrp="1"/>
          </p:cNvSpPr>
          <p:nvPr>
            <p:ph type="sldNum" sz="quarter" idx="12"/>
          </p:nvPr>
        </p:nvSpPr>
        <p:spPr/>
        <p:txBody>
          <a:bodyPr/>
          <a:lstStyle/>
          <a:p>
            <a:fld id="{46BBE732-03BE-46E5-A9CF-E49B0BD2E352}" type="slidenum">
              <a:rPr lang="en-US" smtClean="0"/>
              <a:t>10</a:t>
            </a:fld>
            <a:endParaRPr lang="en-US"/>
          </a:p>
        </p:txBody>
      </p:sp>
      <p:sp>
        <p:nvSpPr>
          <p:cNvPr id="6" name="Arrow: Down 5">
            <a:extLst>
              <a:ext uri="{FF2B5EF4-FFF2-40B4-BE49-F238E27FC236}">
                <a16:creationId xmlns:a16="http://schemas.microsoft.com/office/drawing/2014/main" id="{84ADC54F-D197-47ED-BF4B-577626ABF0FA}"/>
              </a:ext>
            </a:extLst>
          </p:cNvPr>
          <p:cNvSpPr/>
          <p:nvPr/>
        </p:nvSpPr>
        <p:spPr>
          <a:xfrm rot="10800000">
            <a:off x="1920952" y="4094203"/>
            <a:ext cx="289035" cy="777765"/>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581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558-927C-45F6-8D44-ABCB84779EB6}"/>
              </a:ext>
            </a:extLst>
          </p:cNvPr>
          <p:cNvSpPr>
            <a:spLocks noGrp="1"/>
          </p:cNvSpPr>
          <p:nvPr>
            <p:ph type="title"/>
          </p:nvPr>
        </p:nvSpPr>
        <p:spPr>
          <a:xfrm>
            <a:off x="211138" y="159545"/>
            <a:ext cx="7227887" cy="739775"/>
          </a:xfrm>
        </p:spPr>
        <p:txBody>
          <a:bodyPr/>
          <a:lstStyle/>
          <a:p>
            <a:r>
              <a:rPr lang="en-US" b="1" dirty="0"/>
              <a:t>Documentation Example</a:t>
            </a:r>
            <a:endParaRPr lang="en-US" dirty="0"/>
          </a:p>
        </p:txBody>
      </p:sp>
      <p:sp>
        <p:nvSpPr>
          <p:cNvPr id="3" name="Text Placeholder 2">
            <a:extLst>
              <a:ext uri="{FF2B5EF4-FFF2-40B4-BE49-F238E27FC236}">
                <a16:creationId xmlns:a16="http://schemas.microsoft.com/office/drawing/2014/main" id="{71E0AC38-FC97-4D99-AEC7-6535D960AE18}"/>
              </a:ext>
            </a:extLst>
          </p:cNvPr>
          <p:cNvSpPr>
            <a:spLocks noGrp="1"/>
          </p:cNvSpPr>
          <p:nvPr>
            <p:ph type="body" idx="1"/>
          </p:nvPr>
        </p:nvSpPr>
        <p:spPr>
          <a:xfrm>
            <a:off x="575469" y="1242178"/>
            <a:ext cx="6196806" cy="557027"/>
          </a:xfrm>
        </p:spPr>
        <p:txBody>
          <a:bodyPr>
            <a:normAutofit/>
          </a:bodyPr>
          <a:lstStyle/>
          <a:p>
            <a:pPr algn="ctr">
              <a:lnSpc>
                <a:spcPct val="100000"/>
              </a:lnSpc>
            </a:pPr>
            <a:r>
              <a:rPr lang="en-US" sz="2800" dirty="0">
                <a:solidFill>
                  <a:schemeClr val="accent3">
                    <a:lumMod val="50000"/>
                  </a:schemeClr>
                </a:solidFill>
              </a:rPr>
              <a:t>G9002 – Patient Visit</a:t>
            </a:r>
          </a:p>
        </p:txBody>
      </p:sp>
      <p:sp>
        <p:nvSpPr>
          <p:cNvPr id="7" name="Slide Number Placeholder 6">
            <a:extLst>
              <a:ext uri="{FF2B5EF4-FFF2-40B4-BE49-F238E27FC236}">
                <a16:creationId xmlns:a16="http://schemas.microsoft.com/office/drawing/2014/main" id="{7E48785B-B4B0-451F-8905-C9010C726A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F2B1A705-51DB-44DA-814C-5F289C5F21B0}"/>
              </a:ext>
            </a:extLst>
          </p:cNvPr>
          <p:cNvGrpSpPr/>
          <p:nvPr/>
        </p:nvGrpSpPr>
        <p:grpSpPr>
          <a:xfrm>
            <a:off x="7229930" y="153981"/>
            <a:ext cx="4872491" cy="501840"/>
            <a:chOff x="494684" y="891259"/>
            <a:chExt cx="6925582" cy="501840"/>
          </a:xfrm>
        </p:grpSpPr>
        <p:sp>
          <p:nvSpPr>
            <p:cNvPr id="14" name="Rectangle: Rounded Corners 13">
              <a:extLst>
                <a:ext uri="{FF2B5EF4-FFF2-40B4-BE49-F238E27FC236}">
                  <a16:creationId xmlns:a16="http://schemas.microsoft.com/office/drawing/2014/main" id="{58AB2AA8-1D83-4E42-B807-5943447C4998}"/>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260F84F1-EB28-498F-BF1D-AC1BFFF6B888}"/>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dirty="0"/>
                <a:t>Chronic Disease </a:t>
              </a:r>
            </a:p>
          </p:txBody>
        </p:sp>
      </p:grpSp>
      <p:pic>
        <p:nvPicPr>
          <p:cNvPr id="16" name="Picture 2">
            <a:extLst>
              <a:ext uri="{FF2B5EF4-FFF2-40B4-BE49-F238E27FC236}">
                <a16:creationId xmlns:a16="http://schemas.microsoft.com/office/drawing/2014/main" id="{E9EC6377-0FA6-4B57-96AB-040BF933B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6100" y="779403"/>
            <a:ext cx="1274762" cy="1303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654F39-2BE9-4732-9E70-76245A8E5E15}"/>
              </a:ext>
            </a:extLst>
          </p:cNvPr>
          <p:cNvSpPr txBox="1"/>
          <p:nvPr/>
        </p:nvSpPr>
        <p:spPr>
          <a:xfrm>
            <a:off x="177801" y="2092619"/>
            <a:ext cx="5918199" cy="4185761"/>
          </a:xfrm>
          <a:prstGeom prst="rect">
            <a:avLst/>
          </a:prstGeom>
          <a:solidFill>
            <a:schemeClr val="bg1">
              <a:lumMod val="95000"/>
            </a:schemeClr>
          </a:solidFill>
          <a:ln>
            <a:solidFill>
              <a:schemeClr val="tx1"/>
            </a:solidFill>
          </a:ln>
        </p:spPr>
        <p:txBody>
          <a:bodyPr wrap="square" rtlCol="0">
            <a:spAutoFit/>
          </a:bodyPr>
          <a:lstStyle/>
          <a:p>
            <a:pPr rtl="0">
              <a:spcBef>
                <a:spcPts val="0"/>
              </a:spcBef>
              <a:spcAft>
                <a:spcPts val="0"/>
              </a:spcAft>
            </a:pPr>
            <a:r>
              <a:rPr lang="en-US" sz="1400" b="1" i="0" u="none" strike="noStrike" dirty="0">
                <a:solidFill>
                  <a:srgbClr val="000000"/>
                </a:solidFill>
                <a:effectLst/>
                <a:latin typeface="Calibri" panose="020F0502020204030204" pitchFamily="34" charset="0"/>
              </a:rPr>
              <a:t>Care Management Encounter: Face to face</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Patient Name: Mrs. Johnson DOB: 2/12/52   </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MRN: 123456       PCP Name: Dr. Johns   </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Care Team Member Name &amp; Licensure: </a:t>
            </a:r>
            <a:r>
              <a:rPr lang="en-US" sz="1400" b="0" i="0" u="none" strike="noStrike" dirty="0">
                <a:solidFill>
                  <a:srgbClr val="000000"/>
                </a:solidFill>
                <a:effectLst/>
                <a:latin typeface="Calibri" panose="020F0502020204030204" pitchFamily="34" charset="0"/>
              </a:rPr>
              <a:t>Laura, RN</a:t>
            </a:r>
            <a:endParaRPr lang="en-US" sz="14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Date of service: </a:t>
            </a:r>
            <a:r>
              <a:rPr lang="en-US" sz="1400" b="0" i="0" u="none" strike="noStrike" dirty="0">
                <a:solidFill>
                  <a:srgbClr val="000000"/>
                </a:solidFill>
                <a:effectLst/>
                <a:latin typeface="Calibri" panose="020F0502020204030204" pitchFamily="34" charset="0"/>
              </a:rPr>
              <a:t>12/20/21</a:t>
            </a:r>
            <a:endParaRPr lang="en-US" sz="14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Consent for care management: </a:t>
            </a:r>
            <a:r>
              <a:rPr lang="en-US" sz="1400" b="0" i="0" u="none" strike="noStrike" dirty="0">
                <a:solidFill>
                  <a:srgbClr val="000000"/>
                </a:solidFill>
                <a:effectLst/>
                <a:latin typeface="Calibri" panose="020F0502020204030204" pitchFamily="34" charset="0"/>
              </a:rPr>
              <a:t>Yes, verbal consent </a:t>
            </a:r>
            <a:endParaRPr lang="en-US" sz="14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Current Diagnoses: </a:t>
            </a:r>
            <a:r>
              <a:rPr lang="en-US" sz="1400" b="0" i="0" u="none" strike="noStrike" dirty="0">
                <a:solidFill>
                  <a:srgbClr val="000000"/>
                </a:solidFill>
                <a:effectLst/>
                <a:latin typeface="Calibri" panose="020F0502020204030204" pitchFamily="34" charset="0"/>
              </a:rPr>
              <a:t>CHF-I50. 23, HTN-I11.0, pre-DM-R73.09, gout-M10.9, chronic back pain-M54.9</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Patient self-reported problems and concerns: </a:t>
            </a:r>
            <a:r>
              <a:rPr lang="en-US" sz="1400" b="0" i="0" u="none" strike="noStrike" dirty="0">
                <a:solidFill>
                  <a:srgbClr val="000000"/>
                </a:solidFill>
                <a:effectLst/>
                <a:latin typeface="Calibri" panose="020F0502020204030204" pitchFamily="34" charset="0"/>
              </a:rPr>
              <a:t>Mrs. Johnson asking questions today about when and how often to check her weight and BP at home.</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Medication List Reviewed with patient:</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furosemide 40 mg daily, losartan 25 mg daily, metoprolol succinate 50 mg daily, aspirin 81 mg daily, oxycodone/acetaminophen 5/325 mg every 6 </a:t>
            </a:r>
            <a:r>
              <a:rPr lang="en-US" sz="1400" b="0" i="0" u="none" strike="noStrike" dirty="0" err="1">
                <a:solidFill>
                  <a:srgbClr val="000000"/>
                </a:solidFill>
                <a:effectLst/>
                <a:latin typeface="Calibri" panose="020F0502020204030204" pitchFamily="34" charset="0"/>
              </a:rPr>
              <a:t>hrs</a:t>
            </a:r>
            <a:r>
              <a:rPr lang="en-US" sz="1400" b="0" i="0" u="none" strike="noStrike" dirty="0">
                <a:solidFill>
                  <a:srgbClr val="000000"/>
                </a:solidFill>
                <a:effectLst/>
                <a:latin typeface="Calibri" panose="020F0502020204030204" pitchFamily="34" charset="0"/>
              </a:rPr>
              <a:t> as needed for pain, allopurinol 100 mg daily, and multivitamin tablet daily</a:t>
            </a:r>
            <a:endParaRPr lang="en-US" sz="1400" b="0" dirty="0">
              <a:effectLst/>
            </a:endParaRPr>
          </a:p>
          <a:p>
            <a:br>
              <a:rPr lang="en-US" sz="1400" dirty="0"/>
            </a:br>
            <a:endParaRPr lang="en-US" sz="1400" dirty="0"/>
          </a:p>
        </p:txBody>
      </p:sp>
      <p:sp>
        <p:nvSpPr>
          <p:cNvPr id="8" name="TextBox 7">
            <a:extLst>
              <a:ext uri="{FF2B5EF4-FFF2-40B4-BE49-F238E27FC236}">
                <a16:creationId xmlns:a16="http://schemas.microsoft.com/office/drawing/2014/main" id="{F52D537D-FDD1-4C47-83ED-727257EFDA2A}"/>
              </a:ext>
            </a:extLst>
          </p:cNvPr>
          <p:cNvSpPr txBox="1"/>
          <p:nvPr/>
        </p:nvSpPr>
        <p:spPr>
          <a:xfrm>
            <a:off x="6320121" y="2092619"/>
            <a:ext cx="4872491" cy="3970318"/>
          </a:xfrm>
          <a:prstGeom prst="rect">
            <a:avLst/>
          </a:prstGeom>
          <a:solidFill>
            <a:schemeClr val="bg1">
              <a:lumMod val="95000"/>
            </a:schemeClr>
          </a:solidFill>
          <a:ln>
            <a:solidFill>
              <a:schemeClr val="tx1"/>
            </a:solidFill>
          </a:ln>
        </p:spPr>
        <p:txBody>
          <a:bodyPr wrap="square" rtlCol="0">
            <a:spAutoFit/>
          </a:bodyPr>
          <a:lstStyle/>
          <a:p>
            <a:pPr rtl="0">
              <a:spcBef>
                <a:spcPts val="0"/>
              </a:spcBef>
              <a:spcAft>
                <a:spcPts val="0"/>
              </a:spcAft>
            </a:pPr>
            <a:r>
              <a:rPr lang="en-US" sz="1400" b="1" i="1" u="none" strike="noStrike" dirty="0">
                <a:solidFill>
                  <a:srgbClr val="000000"/>
                </a:solidFill>
                <a:effectLst/>
                <a:latin typeface="Calibri" panose="020F0502020204030204" pitchFamily="34" charset="0"/>
              </a:rPr>
              <a:t>Adherence Assessment: </a:t>
            </a:r>
            <a:r>
              <a:rPr lang="en-US" sz="1400" b="0" i="0" u="none" strike="noStrike" dirty="0">
                <a:solidFill>
                  <a:srgbClr val="000000"/>
                </a:solidFill>
                <a:effectLst/>
                <a:latin typeface="Calibri" panose="020F0502020204030204" pitchFamily="34" charset="0"/>
              </a:rPr>
              <a:t>Patient is adherent to her medications</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Self-management Action Plan: </a:t>
            </a:r>
            <a:r>
              <a:rPr lang="en-US" sz="1400" b="0" i="0" u="none" strike="noStrike" dirty="0">
                <a:solidFill>
                  <a:srgbClr val="000000"/>
                </a:solidFill>
                <a:effectLst/>
                <a:latin typeface="Calibri" panose="020F0502020204030204" pitchFamily="34" charset="0"/>
              </a:rPr>
              <a:t>CHF</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Short team goal identified: Track weights daily at home, track home BPs daily</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Pertinent details of visit: </a:t>
            </a:r>
            <a:r>
              <a:rPr lang="en-US" sz="1400" b="0" i="0" u="none" strike="noStrike" dirty="0">
                <a:solidFill>
                  <a:srgbClr val="000000"/>
                </a:solidFill>
                <a:effectLst/>
                <a:latin typeface="Calibri" panose="020F0502020204030204" pitchFamily="34" charset="0"/>
              </a:rPr>
              <a:t>Provided detailed education on CHF dx including management, monitoring parameters. </a:t>
            </a:r>
          </a:p>
          <a:p>
            <a:pPr rtl="0">
              <a:spcBef>
                <a:spcPts val="0"/>
              </a:spcBef>
              <a:spcAft>
                <a:spcPts val="0"/>
              </a:spcAft>
            </a:pPr>
            <a:r>
              <a:rPr lang="en-US" sz="1400" b="0" i="0" u="none" strike="noStrike" dirty="0">
                <a:solidFill>
                  <a:srgbClr val="000000"/>
                </a:solidFill>
                <a:effectLst/>
                <a:latin typeface="Calibri" panose="020F0502020204030204" pitchFamily="34" charset="0"/>
              </a:rPr>
              <a:t>Reviewed CHF action plan in detail with patient.</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Follow-up planned: </a:t>
            </a:r>
            <a:r>
              <a:rPr lang="en-US" sz="1400" b="0" i="1" u="none" strike="noStrike" dirty="0">
                <a:solidFill>
                  <a:srgbClr val="000000"/>
                </a:solidFill>
                <a:effectLst/>
                <a:latin typeface="Calibri" panose="020F0502020204030204" pitchFamily="34" charset="0"/>
              </a:rPr>
              <a:t>2</a:t>
            </a:r>
            <a:r>
              <a:rPr lang="en-US" sz="1400" b="0" i="0" u="none" strike="noStrike" dirty="0">
                <a:solidFill>
                  <a:srgbClr val="000000"/>
                </a:solidFill>
                <a:effectLst/>
                <a:latin typeface="Calibri" panose="020F0502020204030204" pitchFamily="34" charset="0"/>
              </a:rPr>
              <a:t> weeks face to face</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Level of understanding: Good</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Readiness for change: 8 out of 10</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Total time of visit: </a:t>
            </a:r>
            <a:r>
              <a:rPr lang="en-US" sz="1400" b="0" i="0" u="none" strike="noStrike" dirty="0">
                <a:solidFill>
                  <a:srgbClr val="000000"/>
                </a:solidFill>
                <a:effectLst/>
                <a:latin typeface="Calibri" panose="020F0502020204030204" pitchFamily="34" charset="0"/>
              </a:rPr>
              <a:t>20 min</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Time stamp. Signature.</a:t>
            </a:r>
            <a:endParaRPr lang="en-US" sz="1400" b="0" dirty="0">
              <a:effectLst/>
            </a:endParaRPr>
          </a:p>
          <a:p>
            <a:br>
              <a:rPr lang="en-US" sz="1400" b="0" dirty="0">
                <a:effectLst/>
              </a:rPr>
            </a:br>
            <a:endParaRPr lang="en-US" sz="1400" dirty="0"/>
          </a:p>
        </p:txBody>
      </p:sp>
    </p:spTree>
    <p:extLst>
      <p:ext uri="{BB962C8B-B14F-4D97-AF65-F5344CB8AC3E}">
        <p14:creationId xmlns:p14="http://schemas.microsoft.com/office/powerpoint/2010/main" val="31194814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200025" y="153981"/>
            <a:ext cx="9168900" cy="1036644"/>
          </a:xfrm>
        </p:spPr>
        <p:txBody>
          <a:bodyPr>
            <a:normAutofit/>
          </a:bodyPr>
          <a:lstStyle/>
          <a:p>
            <a:r>
              <a:rPr lang="en-US" b="1" dirty="0"/>
              <a:t>Office Visit - Comprehensive Assessment </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93767" y="1214021"/>
            <a:ext cx="7769158" cy="5282029"/>
          </a:xfrm>
        </p:spPr>
        <p:txBody>
          <a:bodyPr>
            <a:normAutofit lnSpcReduction="10000"/>
          </a:bodyPr>
          <a:lstStyle/>
          <a:p>
            <a:pPr rtl="0" fontAlgn="base">
              <a:spcBef>
                <a:spcPts val="0"/>
              </a:spcBef>
              <a:spcAft>
                <a:spcPts val="0"/>
              </a:spcAft>
              <a:buFont typeface="Arial" panose="020B0604020202020204" pitchFamily="34" charset="0"/>
              <a:buChar char="•"/>
            </a:pPr>
            <a:r>
              <a:rPr lang="en-US" sz="2000" b="0" i="0" dirty="0">
                <a:solidFill>
                  <a:srgbClr val="000000"/>
                </a:solidFill>
                <a:effectLst/>
                <a:latin typeface="Rockwell" panose="02060603020205020403" pitchFamily="18" charset="0"/>
              </a:rPr>
              <a:t> </a:t>
            </a:r>
            <a:r>
              <a:rPr lang="en-US" sz="1800" b="0" i="0" u="none" strike="noStrike" dirty="0">
                <a:solidFill>
                  <a:srgbClr val="000000"/>
                </a:solidFill>
                <a:effectLst/>
                <a:latin typeface="Calibri" panose="020F0502020204030204" pitchFamily="34" charset="0"/>
              </a:rPr>
              <a:t>Mrs. Johnson presents 1 week later for face-to-face follow-up with Laura, care manager. Laura completes a comprehensive assessment.</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Laura provides Mrs. Johnson with two screenings to complete: Social Determinants of Health Screening (SDOH), as well as a Patient Health Questionnaire -2 (PHQ-2) Screening</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Her SDOH screening is positive for difficulty reading and understanding medical language as well as transportation issues, as she does not drive and relies on family/friends to take her to appointments. Her PHQ-2 screening is negative for depression.</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Her CHF management is discussed further, and Mrs. Johnson identifies a SMART goal to reduce her salt intake.</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They also discuss Advance Care planning. Mrs. Johnson states she has an advance directive and living will in place.</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Laura connects Mrs. Johnson with various resources to help address her identified barriers.</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Patient and care manager agree on a follow-up plan. Mrs. Johnson will meet with PharmD via phone in 2 weeks to follow-up on patient identified goals.</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Total time of visit 45 min</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A53B977-D8FA-4F3E-BDA3-DB9A98706A67}"/>
              </a:ext>
            </a:extLst>
          </p:cNvPr>
          <p:cNvSpPr/>
          <p:nvPr/>
        </p:nvSpPr>
        <p:spPr>
          <a:xfrm>
            <a:off x="8481807" y="4366191"/>
            <a:ext cx="2858793" cy="1746572"/>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code applies?</a:t>
            </a:r>
          </a:p>
        </p:txBody>
      </p:sp>
      <p:grpSp>
        <p:nvGrpSpPr>
          <p:cNvPr id="11" name="Group 10">
            <a:extLst>
              <a:ext uri="{FF2B5EF4-FFF2-40B4-BE49-F238E27FC236}">
                <a16:creationId xmlns:a16="http://schemas.microsoft.com/office/drawing/2014/main" id="{6E676C1D-84CA-43E3-8DEA-CFFB7EEC9C44}"/>
              </a:ext>
            </a:extLst>
          </p:cNvPr>
          <p:cNvGrpSpPr/>
          <p:nvPr/>
        </p:nvGrpSpPr>
        <p:grpSpPr>
          <a:xfrm>
            <a:off x="9400108" y="595487"/>
            <a:ext cx="2743200" cy="501840"/>
            <a:chOff x="494684" y="891259"/>
            <a:chExt cx="6925582" cy="501840"/>
          </a:xfrm>
        </p:grpSpPr>
        <p:sp>
          <p:nvSpPr>
            <p:cNvPr id="12" name="Rectangle: Rounded Corners 11">
              <a:extLst>
                <a:ext uri="{FF2B5EF4-FFF2-40B4-BE49-F238E27FC236}">
                  <a16:creationId xmlns:a16="http://schemas.microsoft.com/office/drawing/2014/main" id="{AD66AE3D-C152-428D-8482-2638362F1C7F}"/>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074EA442-2A5F-4FE0-8A24-606AC7BA7147}"/>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Chronic Disease </a:t>
              </a:r>
            </a:p>
          </p:txBody>
        </p:sp>
      </p:grpSp>
      <p:pic>
        <p:nvPicPr>
          <p:cNvPr id="19458" name="Picture 2">
            <a:extLst>
              <a:ext uri="{FF2B5EF4-FFF2-40B4-BE49-F238E27FC236}">
                <a16:creationId xmlns:a16="http://schemas.microsoft.com/office/drawing/2014/main" id="{F7668A42-15E9-453C-902A-C5A03C3CA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907" y="1393576"/>
            <a:ext cx="2344001" cy="239739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DF399AF-B1F7-4E47-8F78-969750F9834F}"/>
              </a:ext>
            </a:extLst>
          </p:cNvPr>
          <p:cNvGrpSpPr/>
          <p:nvPr/>
        </p:nvGrpSpPr>
        <p:grpSpPr>
          <a:xfrm>
            <a:off x="9368926" y="69149"/>
            <a:ext cx="2743199" cy="501840"/>
            <a:chOff x="494684" y="1662379"/>
            <a:chExt cx="6925582" cy="501840"/>
          </a:xfrm>
        </p:grpSpPr>
        <p:sp>
          <p:nvSpPr>
            <p:cNvPr id="14" name="Rectangle: Rounded Corners 13">
              <a:extLst>
                <a:ext uri="{FF2B5EF4-FFF2-40B4-BE49-F238E27FC236}">
                  <a16:creationId xmlns:a16="http://schemas.microsoft.com/office/drawing/2014/main" id="{2290438B-B26F-48A3-9D80-A4CD176C4C0C}"/>
                </a:ext>
              </a:extLst>
            </p:cNvPr>
            <p:cNvSpPr/>
            <p:nvPr/>
          </p:nvSpPr>
          <p:spPr>
            <a:xfrm>
              <a:off x="494684" y="1662379"/>
              <a:ext cx="6925582" cy="50184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49BA9CD4-D1B0-4873-B19B-F4E60151F027}"/>
                </a:ext>
              </a:extLst>
            </p:cNvPr>
            <p:cNvSpPr txBox="1"/>
            <p:nvPr/>
          </p:nvSpPr>
          <p:spPr>
            <a:xfrm>
              <a:off x="597909" y="1686877"/>
              <a:ext cx="6797858"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Social Determinants of Health Screening</a:t>
              </a:r>
            </a:p>
          </p:txBody>
        </p:sp>
      </p:grpSp>
    </p:spTree>
    <p:extLst>
      <p:ext uri="{BB962C8B-B14F-4D97-AF65-F5344CB8AC3E}">
        <p14:creationId xmlns:p14="http://schemas.microsoft.com/office/powerpoint/2010/main" val="15520263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1257300" y="1813609"/>
            <a:ext cx="8486775" cy="823912"/>
          </a:xfrm>
        </p:spPr>
        <p:txBody>
          <a:bodyPr>
            <a:normAutofit/>
          </a:bodyPr>
          <a:lstStyle/>
          <a:p>
            <a:pPr algn="ctr"/>
            <a:r>
              <a:rPr lang="en-US" sz="3600" dirty="0">
                <a:solidFill>
                  <a:schemeClr val="accent3">
                    <a:lumMod val="50000"/>
                  </a:schemeClr>
                </a:solidFill>
              </a:rPr>
              <a:t>G9001 – Comprehensive Assessment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25544"/>
            <a:ext cx="10820400" cy="3399739"/>
          </a:xfrm>
          <a:solidFill>
            <a:schemeClr val="bg1">
              <a:lumMod val="95000"/>
            </a:schemeClr>
          </a:solidFill>
          <a:ln>
            <a:solidFill>
              <a:schemeClr val="tx1"/>
            </a:solidFill>
          </a:ln>
        </p:spPr>
        <p:txBody>
          <a:bodyPr>
            <a:normAutofit/>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Face-to-Face or </a:t>
            </a:r>
            <a:r>
              <a:rPr lang="en-US" sz="3200" b="1" dirty="0">
                <a:solidFill>
                  <a:srgbClr val="000000"/>
                </a:solidFill>
                <a:latin typeface="Calibri" panose="020F0502020204030204" pitchFamily="34" charset="0"/>
              </a:rPr>
              <a:t>video visit lasting at least 30 minutes,  </a:t>
            </a:r>
            <a:r>
              <a:rPr lang="en-US" sz="3200" dirty="0">
                <a:solidFill>
                  <a:srgbClr val="000000"/>
                </a:solidFill>
                <a:latin typeface="Calibri" panose="020F0502020204030204" pitchFamily="34" charset="0"/>
              </a:rPr>
              <a:t>results in a care management plan that all team members and the patient will follow.</a:t>
            </a:r>
            <a:endParaRPr lang="en-US" sz="5100" dirty="0"/>
          </a:p>
          <a:p>
            <a:pPr marL="0" indent="0">
              <a:buNone/>
            </a:pPr>
            <a:br>
              <a:rPr lang="en-US" dirty="0"/>
            </a:b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a:xfrm>
            <a:off x="8610600" y="630237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465B35D-C0F2-4E0F-9768-55A67036032D}"/>
              </a:ext>
            </a:extLst>
          </p:cNvPr>
          <p:cNvGrpSpPr/>
          <p:nvPr/>
        </p:nvGrpSpPr>
        <p:grpSpPr>
          <a:xfrm>
            <a:off x="7229930" y="153981"/>
            <a:ext cx="4872491" cy="501840"/>
            <a:chOff x="494684" y="891259"/>
            <a:chExt cx="6925582" cy="501840"/>
          </a:xfrm>
        </p:grpSpPr>
        <p:sp>
          <p:nvSpPr>
            <p:cNvPr id="19" name="Rectangle: Rounded Corners 18">
              <a:extLst>
                <a:ext uri="{FF2B5EF4-FFF2-40B4-BE49-F238E27FC236}">
                  <a16:creationId xmlns:a16="http://schemas.microsoft.com/office/drawing/2014/main" id="{FEDF6CF0-C026-4D0A-BC88-21622DF3CC8E}"/>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F8A49F72-A202-47BF-AACF-FD65AB415D50}"/>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dirty="0"/>
                <a:t>Chronic Disease </a:t>
              </a:r>
            </a:p>
          </p:txBody>
        </p:sp>
      </p:grpSp>
      <p:pic>
        <p:nvPicPr>
          <p:cNvPr id="21" name="Picture 2">
            <a:extLst>
              <a:ext uri="{FF2B5EF4-FFF2-40B4-BE49-F238E27FC236}">
                <a16:creationId xmlns:a16="http://schemas.microsoft.com/office/drawing/2014/main" id="{EBC53575-31F8-4F11-9A4B-1C7C2FAF7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2200" y="1092300"/>
            <a:ext cx="1727483" cy="176683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B35C0BC-AEF0-4EEF-AE81-750A586B1B57}"/>
              </a:ext>
            </a:extLst>
          </p:cNvPr>
          <p:cNvGrpSpPr/>
          <p:nvPr/>
        </p:nvGrpSpPr>
        <p:grpSpPr>
          <a:xfrm>
            <a:off x="7229930" y="748411"/>
            <a:ext cx="4679722" cy="501840"/>
            <a:chOff x="494684" y="1662379"/>
            <a:chExt cx="6925582" cy="501840"/>
          </a:xfrm>
        </p:grpSpPr>
        <p:sp>
          <p:nvSpPr>
            <p:cNvPr id="11" name="Rectangle: Rounded Corners 10">
              <a:extLst>
                <a:ext uri="{FF2B5EF4-FFF2-40B4-BE49-F238E27FC236}">
                  <a16:creationId xmlns:a16="http://schemas.microsoft.com/office/drawing/2014/main" id="{DDDE60BB-6C28-419B-AB7C-C6AEB97EC001}"/>
                </a:ext>
              </a:extLst>
            </p:cNvPr>
            <p:cNvSpPr/>
            <p:nvPr/>
          </p:nvSpPr>
          <p:spPr>
            <a:xfrm>
              <a:off x="494684" y="1662379"/>
              <a:ext cx="6925582" cy="50184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269E833D-E5FA-4C72-8AE6-CA78F20EC8A7}"/>
                </a:ext>
              </a:extLst>
            </p:cNvPr>
            <p:cNvSpPr txBox="1"/>
            <p:nvPr/>
          </p:nvSpPr>
          <p:spPr>
            <a:xfrm>
              <a:off x="597909" y="1686877"/>
              <a:ext cx="6797858"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Social Determinants of Health Screening</a:t>
              </a:r>
            </a:p>
          </p:txBody>
        </p:sp>
      </p:grpSp>
    </p:spTree>
    <p:extLst>
      <p:ext uri="{BB962C8B-B14F-4D97-AF65-F5344CB8AC3E}">
        <p14:creationId xmlns:p14="http://schemas.microsoft.com/office/powerpoint/2010/main" val="16041390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704850" y="1841391"/>
            <a:ext cx="8486775" cy="823912"/>
          </a:xfrm>
        </p:spPr>
        <p:txBody>
          <a:bodyPr>
            <a:normAutofit fontScale="92500" lnSpcReduction="20000"/>
          </a:bodyPr>
          <a:lstStyle/>
          <a:p>
            <a:pPr algn="ctr"/>
            <a:r>
              <a:rPr lang="en-US" sz="3600" dirty="0">
                <a:solidFill>
                  <a:schemeClr val="accent3">
                    <a:lumMod val="50000"/>
                  </a:schemeClr>
                </a:solidFill>
              </a:rPr>
              <a:t>S0257- Counseling Regarding Advance Directives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25544"/>
            <a:ext cx="10820400" cy="3399739"/>
          </a:xfrm>
          <a:solidFill>
            <a:schemeClr val="bg1">
              <a:lumMod val="95000"/>
            </a:schemeClr>
          </a:solidFill>
          <a:ln>
            <a:solidFill>
              <a:schemeClr val="tx1"/>
            </a:solidFill>
          </a:ln>
        </p:spPr>
        <p:txBody>
          <a:bodyPr>
            <a:normAutofit/>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Face-to-Face, </a:t>
            </a:r>
            <a:r>
              <a:rPr lang="en-US" sz="3200" b="1" dirty="0">
                <a:solidFill>
                  <a:srgbClr val="000000"/>
                </a:solidFill>
                <a:latin typeface="Calibri" panose="020F0502020204030204" pitchFamily="34" charset="0"/>
              </a:rPr>
              <a:t>video or telephone visit </a:t>
            </a:r>
            <a:r>
              <a:rPr lang="en-US" sz="3200" dirty="0">
                <a:solidFill>
                  <a:srgbClr val="000000"/>
                </a:solidFill>
                <a:latin typeface="Calibri" panose="020F0502020204030204" pitchFamily="34" charset="0"/>
              </a:rPr>
              <a:t>counseling and discussion regarding advance directives or end of life care planning and decisions, with patient and/or surrogate</a:t>
            </a:r>
            <a:endParaRPr lang="en-US" sz="5100" dirty="0"/>
          </a:p>
          <a:p>
            <a:pPr marL="0" indent="0">
              <a:buNone/>
            </a:pPr>
            <a:br>
              <a:rPr lang="en-US" dirty="0"/>
            </a:b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a:xfrm>
            <a:off x="8610600" y="630237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465B35D-C0F2-4E0F-9768-55A67036032D}"/>
              </a:ext>
            </a:extLst>
          </p:cNvPr>
          <p:cNvGrpSpPr/>
          <p:nvPr/>
        </p:nvGrpSpPr>
        <p:grpSpPr>
          <a:xfrm>
            <a:off x="7229930" y="153981"/>
            <a:ext cx="4872491" cy="501840"/>
            <a:chOff x="494684" y="891259"/>
            <a:chExt cx="6925582" cy="501840"/>
          </a:xfrm>
        </p:grpSpPr>
        <p:sp>
          <p:nvSpPr>
            <p:cNvPr id="19" name="Rectangle: Rounded Corners 18">
              <a:extLst>
                <a:ext uri="{FF2B5EF4-FFF2-40B4-BE49-F238E27FC236}">
                  <a16:creationId xmlns:a16="http://schemas.microsoft.com/office/drawing/2014/main" id="{FEDF6CF0-C026-4D0A-BC88-21622DF3CC8E}"/>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F8A49F72-A202-47BF-AACF-FD65AB415D50}"/>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dirty="0"/>
                <a:t>Chronic Disease </a:t>
              </a:r>
            </a:p>
          </p:txBody>
        </p:sp>
      </p:grpSp>
      <p:pic>
        <p:nvPicPr>
          <p:cNvPr id="21" name="Picture 2">
            <a:extLst>
              <a:ext uri="{FF2B5EF4-FFF2-40B4-BE49-F238E27FC236}">
                <a16:creationId xmlns:a16="http://schemas.microsoft.com/office/drawing/2014/main" id="{EBC53575-31F8-4F11-9A4B-1C7C2FAF7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317" y="1274749"/>
            <a:ext cx="1727483" cy="176683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B35C0BC-AEF0-4EEF-AE81-750A586B1B57}"/>
              </a:ext>
            </a:extLst>
          </p:cNvPr>
          <p:cNvGrpSpPr/>
          <p:nvPr/>
        </p:nvGrpSpPr>
        <p:grpSpPr>
          <a:xfrm>
            <a:off x="7229930" y="748411"/>
            <a:ext cx="4679722" cy="501840"/>
            <a:chOff x="494684" y="1662379"/>
            <a:chExt cx="6925582" cy="501840"/>
          </a:xfrm>
        </p:grpSpPr>
        <p:sp>
          <p:nvSpPr>
            <p:cNvPr id="11" name="Rectangle: Rounded Corners 10">
              <a:extLst>
                <a:ext uri="{FF2B5EF4-FFF2-40B4-BE49-F238E27FC236}">
                  <a16:creationId xmlns:a16="http://schemas.microsoft.com/office/drawing/2014/main" id="{DDDE60BB-6C28-419B-AB7C-C6AEB97EC001}"/>
                </a:ext>
              </a:extLst>
            </p:cNvPr>
            <p:cNvSpPr/>
            <p:nvPr/>
          </p:nvSpPr>
          <p:spPr>
            <a:xfrm>
              <a:off x="494684" y="1662379"/>
              <a:ext cx="6925582" cy="50184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269E833D-E5FA-4C72-8AE6-CA78F20EC8A7}"/>
                </a:ext>
              </a:extLst>
            </p:cNvPr>
            <p:cNvSpPr txBox="1"/>
            <p:nvPr/>
          </p:nvSpPr>
          <p:spPr>
            <a:xfrm>
              <a:off x="597909" y="1686877"/>
              <a:ext cx="6797858"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Social Determinants of Health Screening</a:t>
              </a:r>
            </a:p>
          </p:txBody>
        </p:sp>
      </p:grpSp>
    </p:spTree>
    <p:extLst>
      <p:ext uri="{BB962C8B-B14F-4D97-AF65-F5344CB8AC3E}">
        <p14:creationId xmlns:p14="http://schemas.microsoft.com/office/powerpoint/2010/main" val="4689119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558-927C-45F6-8D44-ABCB84779EB6}"/>
              </a:ext>
            </a:extLst>
          </p:cNvPr>
          <p:cNvSpPr>
            <a:spLocks noGrp="1"/>
          </p:cNvSpPr>
          <p:nvPr>
            <p:ph type="title"/>
          </p:nvPr>
        </p:nvSpPr>
        <p:spPr>
          <a:xfrm>
            <a:off x="211138" y="159545"/>
            <a:ext cx="7227887" cy="739775"/>
          </a:xfrm>
        </p:spPr>
        <p:txBody>
          <a:bodyPr/>
          <a:lstStyle/>
          <a:p>
            <a:r>
              <a:rPr lang="en-US" b="1" dirty="0"/>
              <a:t>Documentation Example</a:t>
            </a:r>
            <a:endParaRPr lang="en-US" dirty="0"/>
          </a:p>
        </p:txBody>
      </p:sp>
      <p:sp>
        <p:nvSpPr>
          <p:cNvPr id="3" name="Text Placeholder 2">
            <a:extLst>
              <a:ext uri="{FF2B5EF4-FFF2-40B4-BE49-F238E27FC236}">
                <a16:creationId xmlns:a16="http://schemas.microsoft.com/office/drawing/2014/main" id="{71E0AC38-FC97-4D99-AEC7-6535D960AE18}"/>
              </a:ext>
            </a:extLst>
          </p:cNvPr>
          <p:cNvSpPr>
            <a:spLocks noGrp="1"/>
          </p:cNvSpPr>
          <p:nvPr>
            <p:ph type="body" idx="1"/>
          </p:nvPr>
        </p:nvSpPr>
        <p:spPr>
          <a:xfrm>
            <a:off x="184944" y="827484"/>
            <a:ext cx="9054306" cy="557027"/>
          </a:xfrm>
        </p:spPr>
        <p:txBody>
          <a:bodyPr>
            <a:normAutofit fontScale="92500"/>
          </a:bodyPr>
          <a:lstStyle/>
          <a:p>
            <a:pPr algn="ctr">
              <a:lnSpc>
                <a:spcPct val="100000"/>
              </a:lnSpc>
            </a:pPr>
            <a:r>
              <a:rPr lang="en-US" sz="2800" dirty="0">
                <a:solidFill>
                  <a:schemeClr val="accent3">
                    <a:lumMod val="50000"/>
                  </a:schemeClr>
                </a:solidFill>
              </a:rPr>
              <a:t>G9001 &amp; S0257- Comprehensive Visit &amp; End of Life Counseling</a:t>
            </a:r>
          </a:p>
        </p:txBody>
      </p:sp>
      <p:sp>
        <p:nvSpPr>
          <p:cNvPr id="7" name="Slide Number Placeholder 6">
            <a:extLst>
              <a:ext uri="{FF2B5EF4-FFF2-40B4-BE49-F238E27FC236}">
                <a16:creationId xmlns:a16="http://schemas.microsoft.com/office/drawing/2014/main" id="{7E48785B-B4B0-451F-8905-C9010C726A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1654F39-2BE9-4732-9E70-76245A8E5E15}"/>
              </a:ext>
            </a:extLst>
          </p:cNvPr>
          <p:cNvSpPr txBox="1"/>
          <p:nvPr/>
        </p:nvSpPr>
        <p:spPr>
          <a:xfrm>
            <a:off x="63501" y="1449205"/>
            <a:ext cx="6032499" cy="5078313"/>
          </a:xfrm>
          <a:prstGeom prst="rect">
            <a:avLst/>
          </a:prstGeom>
          <a:solidFill>
            <a:schemeClr val="bg1">
              <a:lumMod val="95000"/>
            </a:schemeClr>
          </a:solidFill>
          <a:ln>
            <a:solidFill>
              <a:schemeClr val="tx1"/>
            </a:solidFill>
          </a:ln>
        </p:spPr>
        <p:txBody>
          <a:bodyPr wrap="square" rtlCol="0">
            <a:spAutoFit/>
          </a:bodyPr>
          <a:lstStyle/>
          <a:p>
            <a:pPr rtl="0">
              <a:spcBef>
                <a:spcPts val="0"/>
              </a:spcBef>
              <a:spcAft>
                <a:spcPts val="0"/>
              </a:spcAft>
            </a:pPr>
            <a:r>
              <a:rPr lang="en-US" sz="1400" b="1" i="0" u="none" strike="noStrike" dirty="0">
                <a:solidFill>
                  <a:srgbClr val="000000"/>
                </a:solidFill>
                <a:effectLst/>
                <a:latin typeface="Calibri" panose="020F0502020204030204" pitchFamily="34" charset="0"/>
              </a:rPr>
              <a:t>Care Management Encounter: Face to face</a:t>
            </a:r>
            <a:endParaRPr lang="en-US" sz="11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Patient Name: Mrs. Johnson  DOB: 2/12/52   MRN: 123456  PCP Name: Dr. Johns</a:t>
            </a:r>
            <a:endParaRPr lang="en-US" sz="1100" b="0" dirty="0">
              <a:effectLst/>
            </a:endParaRPr>
          </a:p>
          <a:p>
            <a:pPr rtl="0">
              <a:spcBef>
                <a:spcPts val="0"/>
              </a:spcBef>
              <a:spcAft>
                <a:spcPts val="0"/>
              </a:spcAft>
            </a:pPr>
            <a:br>
              <a:rPr lang="en-US" sz="1100" b="0" dirty="0">
                <a:effectLst/>
              </a:rPr>
            </a:br>
            <a:r>
              <a:rPr lang="en-US" sz="1400" b="1" i="1" u="none" strike="noStrike" dirty="0">
                <a:solidFill>
                  <a:srgbClr val="000000"/>
                </a:solidFill>
                <a:effectLst/>
                <a:latin typeface="Calibri" panose="020F0502020204030204" pitchFamily="34" charset="0"/>
              </a:rPr>
              <a:t>Care Team Member Name &amp; Licensure: </a:t>
            </a:r>
            <a:r>
              <a:rPr lang="en-US" sz="1400" b="0" i="0" u="none" strike="noStrike" dirty="0">
                <a:solidFill>
                  <a:srgbClr val="000000"/>
                </a:solidFill>
                <a:effectLst/>
                <a:latin typeface="Calibri" panose="020F0502020204030204" pitchFamily="34" charset="0"/>
              </a:rPr>
              <a:t>Laura, RN</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Date of service: </a:t>
            </a:r>
            <a:r>
              <a:rPr lang="en-US" sz="1400" b="0" i="0" u="none" strike="noStrike" dirty="0">
                <a:solidFill>
                  <a:srgbClr val="000000"/>
                </a:solidFill>
                <a:effectLst/>
                <a:latin typeface="Calibri" panose="020F0502020204030204" pitchFamily="34" charset="0"/>
              </a:rPr>
              <a:t>1/3/22     </a:t>
            </a:r>
            <a:r>
              <a:rPr lang="en-US" sz="1400" b="1" i="1" u="none" strike="noStrike" dirty="0">
                <a:solidFill>
                  <a:srgbClr val="000000"/>
                </a:solidFill>
                <a:effectLst/>
                <a:latin typeface="Calibri" panose="020F0502020204030204" pitchFamily="34" charset="0"/>
              </a:rPr>
              <a:t>Consent for care management: </a:t>
            </a:r>
            <a:r>
              <a:rPr lang="en-US" sz="1400" b="0" i="0" u="none" strike="noStrike" dirty="0">
                <a:solidFill>
                  <a:srgbClr val="000000"/>
                </a:solidFill>
                <a:effectLst/>
                <a:latin typeface="Calibri" panose="020F0502020204030204" pitchFamily="34" charset="0"/>
              </a:rPr>
              <a:t>Yes, verbal consent </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Current Diagnoses:  </a:t>
            </a:r>
            <a:r>
              <a:rPr lang="en-US" sz="1400" b="0" i="0" u="none" strike="noStrike" dirty="0">
                <a:solidFill>
                  <a:srgbClr val="000000"/>
                </a:solidFill>
                <a:effectLst/>
                <a:latin typeface="Calibri" panose="020F0502020204030204" pitchFamily="34" charset="0"/>
              </a:rPr>
              <a:t>CHF-I50. 23, HTN-I11, pre-DM-R73.09, gout-M10.9, chronic back pain-M54.9</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Hospitalization/ED Summary: </a:t>
            </a:r>
            <a:r>
              <a:rPr lang="en-US" sz="1400" b="0" i="0" u="none" strike="noStrike" dirty="0">
                <a:solidFill>
                  <a:srgbClr val="000000"/>
                </a:solidFill>
                <a:effectLst/>
                <a:latin typeface="Calibri" panose="020F0502020204030204" pitchFamily="34" charset="0"/>
              </a:rPr>
              <a:t>1 ED visit in last 6 months</a:t>
            </a:r>
            <a:endParaRPr lang="en-US" sz="1100" b="0" dirty="0">
              <a:effectLst/>
            </a:endParaRPr>
          </a:p>
          <a:p>
            <a:pPr rtl="0">
              <a:spcBef>
                <a:spcPts val="0"/>
              </a:spcBef>
              <a:spcAft>
                <a:spcPts val="0"/>
              </a:spcAft>
            </a:pPr>
            <a:r>
              <a:rPr lang="en-US" sz="1400" b="0" i="1" u="none" strike="noStrike" dirty="0">
                <a:solidFill>
                  <a:srgbClr val="000000"/>
                </a:solidFill>
                <a:effectLst/>
                <a:latin typeface="Calibri" panose="020F0502020204030204" pitchFamily="34" charset="0"/>
              </a:rPr>
              <a:t>Review of outpatient services: </a:t>
            </a:r>
            <a:r>
              <a:rPr lang="en-US" sz="1400" b="0" i="0" u="none" strike="noStrike" dirty="0">
                <a:solidFill>
                  <a:srgbClr val="000000"/>
                </a:solidFill>
                <a:effectLst/>
                <a:latin typeface="Calibri" panose="020F0502020204030204" pitchFamily="34" charset="0"/>
              </a:rPr>
              <a:t>none</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SDOH Screening: </a:t>
            </a:r>
            <a:r>
              <a:rPr lang="en-US" sz="1400" b="0" i="0" u="none" strike="noStrike" dirty="0">
                <a:solidFill>
                  <a:srgbClr val="000000"/>
                </a:solidFill>
                <a:effectLst/>
                <a:latin typeface="Calibri" panose="020F0502020204030204" pitchFamily="34" charset="0"/>
              </a:rPr>
              <a:t>positive for reading difficulty and transportation limitations</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Social History: </a:t>
            </a:r>
            <a:r>
              <a:rPr lang="en-US" sz="1400" b="0" i="0" u="none" strike="noStrike" dirty="0">
                <a:solidFill>
                  <a:srgbClr val="000000"/>
                </a:solidFill>
                <a:effectLst/>
                <a:latin typeface="Calibri" panose="020F0502020204030204" pitchFamily="34" charset="0"/>
              </a:rPr>
              <a:t>lives alone, husband passed away, has a daughter who visits once a week</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Mobility Status: </a:t>
            </a:r>
            <a:r>
              <a:rPr lang="en-US" sz="1400" b="0" i="0" u="none" strike="noStrike" dirty="0">
                <a:solidFill>
                  <a:srgbClr val="000000"/>
                </a:solidFill>
                <a:effectLst/>
                <a:latin typeface="Calibri" panose="020F0502020204030204" pitchFamily="34" charset="0"/>
              </a:rPr>
              <a:t>able to walk with some limitation</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Diet: </a:t>
            </a:r>
            <a:r>
              <a:rPr lang="en-US" sz="1400" b="0" i="0" u="none" strike="noStrike" dirty="0">
                <a:solidFill>
                  <a:srgbClr val="000000"/>
                </a:solidFill>
                <a:effectLst/>
                <a:latin typeface="Calibri" panose="020F0502020204030204" pitchFamily="34" charset="0"/>
              </a:rPr>
              <a:t>eggs and toast for breakfast, canned soups for lunch most days and frozen meals for dinner, sometimes will cook steak with potato and mixed veggies</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Exercise: </a:t>
            </a:r>
            <a:r>
              <a:rPr lang="en-US" sz="1400" b="0" i="0" u="none" strike="noStrike" dirty="0">
                <a:solidFill>
                  <a:srgbClr val="000000"/>
                </a:solidFill>
                <a:effectLst/>
                <a:latin typeface="Calibri" panose="020F0502020204030204" pitchFamily="34" charset="0"/>
              </a:rPr>
              <a:t>none, limited due to her chronic back pain</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Cognitive Assessment: </a:t>
            </a:r>
            <a:r>
              <a:rPr lang="en-US" sz="1400" b="0" i="0" u="none" strike="noStrike" dirty="0">
                <a:solidFill>
                  <a:srgbClr val="000000"/>
                </a:solidFill>
                <a:effectLst/>
                <a:latin typeface="Calibri" panose="020F0502020204030204" pitchFamily="34" charset="0"/>
              </a:rPr>
              <a:t>no reported problems with memory</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Mental health assessment: </a:t>
            </a:r>
            <a:r>
              <a:rPr lang="en-US" sz="1400" b="0" i="0" u="none" strike="noStrike" dirty="0">
                <a:solidFill>
                  <a:srgbClr val="000000"/>
                </a:solidFill>
                <a:effectLst/>
                <a:latin typeface="Calibri" panose="020F0502020204030204" pitchFamily="34" charset="0"/>
              </a:rPr>
              <a:t>negative for depression on PHQ-2 screening</a:t>
            </a:r>
            <a:endParaRPr lang="en-US" sz="1100" b="0" dirty="0">
              <a:effectLst/>
            </a:endParaRPr>
          </a:p>
          <a:p>
            <a:pPr rtl="0">
              <a:spcBef>
                <a:spcPts val="0"/>
              </a:spcBef>
              <a:spcAft>
                <a:spcPts val="0"/>
              </a:spcAft>
            </a:pPr>
            <a:r>
              <a:rPr lang="en-US" sz="1400" b="0" i="1" u="none" strike="noStrike" dirty="0">
                <a:solidFill>
                  <a:srgbClr val="000000"/>
                </a:solidFill>
                <a:effectLst/>
                <a:latin typeface="Calibri" panose="020F0502020204030204" pitchFamily="34" charset="0"/>
              </a:rPr>
              <a:t>Smoking: </a:t>
            </a:r>
            <a:r>
              <a:rPr lang="en-US" sz="1400" b="0" i="0" u="none" strike="noStrike" dirty="0">
                <a:solidFill>
                  <a:srgbClr val="000000"/>
                </a:solidFill>
                <a:effectLst/>
                <a:latin typeface="Calibri" panose="020F0502020204030204" pitchFamily="34" charset="0"/>
              </a:rPr>
              <a:t>non-smoker</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Advance Care Planning: </a:t>
            </a:r>
            <a:r>
              <a:rPr lang="en-US" sz="1400" b="0" i="0" u="none" strike="noStrike" dirty="0">
                <a:solidFill>
                  <a:srgbClr val="000000"/>
                </a:solidFill>
                <a:effectLst/>
                <a:latin typeface="Calibri" panose="020F0502020204030204" pitchFamily="34" charset="0"/>
              </a:rPr>
              <a:t>Advance Directive reviewed and placed in chart</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Screenings Up to date: </a:t>
            </a:r>
            <a:r>
              <a:rPr lang="en-US" sz="1400" b="0" i="0" u="none" strike="noStrike" dirty="0">
                <a:solidFill>
                  <a:srgbClr val="000000"/>
                </a:solidFill>
                <a:effectLst/>
                <a:latin typeface="Calibri" panose="020F0502020204030204" pitchFamily="34" charset="0"/>
              </a:rPr>
              <a:t>mammogram, influenza, pneumococcal vaccines, etc.</a:t>
            </a:r>
            <a:endParaRPr lang="en-US" sz="1100" b="0" dirty="0">
              <a:effectLst/>
            </a:endParaRPr>
          </a:p>
          <a:p>
            <a:br>
              <a:rPr lang="en-US" sz="1100" dirty="0"/>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52D537D-FDD1-4C47-83ED-727257EFDA2A}"/>
              </a:ext>
            </a:extLst>
          </p:cNvPr>
          <p:cNvSpPr txBox="1"/>
          <p:nvPr/>
        </p:nvSpPr>
        <p:spPr>
          <a:xfrm>
            <a:off x="6210299" y="1449206"/>
            <a:ext cx="5743576" cy="4832092"/>
          </a:xfrm>
          <a:prstGeom prst="rect">
            <a:avLst/>
          </a:prstGeom>
          <a:solidFill>
            <a:schemeClr val="bg1">
              <a:lumMod val="95000"/>
            </a:schemeClr>
          </a:solidFill>
          <a:ln>
            <a:solidFill>
              <a:schemeClr val="tx1"/>
            </a:solidFill>
          </a:ln>
        </p:spPr>
        <p:txBody>
          <a:bodyPr wrap="square" rtlCol="0">
            <a:spAutoFit/>
          </a:bodyPr>
          <a:lstStyle/>
          <a:p>
            <a:pPr rtl="0">
              <a:spcBef>
                <a:spcPts val="0"/>
              </a:spcBef>
              <a:spcAft>
                <a:spcPts val="0"/>
              </a:spcAft>
            </a:pPr>
            <a:r>
              <a:rPr lang="en-US" sz="1400" b="1" i="1" u="none" strike="noStrike" dirty="0">
                <a:solidFill>
                  <a:srgbClr val="000000"/>
                </a:solidFill>
                <a:effectLst/>
                <a:latin typeface="Calibri" panose="020F0502020204030204" pitchFamily="34" charset="0"/>
              </a:rPr>
              <a:t>Patient self-reported problems and concerns: </a:t>
            </a:r>
            <a:r>
              <a:rPr lang="en-US" sz="1400" b="0" i="0" u="none" strike="noStrike" dirty="0">
                <a:solidFill>
                  <a:srgbClr val="000000"/>
                </a:solidFill>
                <a:effectLst/>
                <a:latin typeface="Calibri" panose="020F0502020204030204" pitchFamily="34" charset="0"/>
              </a:rPr>
              <a:t>Mrs. Johnson is doing well, no major concerns or questions today. Reports doing well at monitoring her daily weights and BP.</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Medication List Reviewed with patient:</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furosemide 40 mg daily, losartan 25 mg daily, metoprolol succinate 50 mg daily, aspirin 81 mg daily, oxycodone/acetaminophen 5/325 mg every 6 </a:t>
            </a:r>
            <a:r>
              <a:rPr lang="en-US" sz="1400" b="0" i="0" u="none" strike="noStrike" dirty="0" err="1">
                <a:solidFill>
                  <a:srgbClr val="000000"/>
                </a:solidFill>
                <a:effectLst/>
                <a:latin typeface="Calibri" panose="020F0502020204030204" pitchFamily="34" charset="0"/>
              </a:rPr>
              <a:t>hrs</a:t>
            </a:r>
            <a:r>
              <a:rPr lang="en-US" sz="1400" b="0" i="0" u="none" strike="noStrike" dirty="0">
                <a:solidFill>
                  <a:srgbClr val="000000"/>
                </a:solidFill>
                <a:effectLst/>
                <a:latin typeface="Calibri" panose="020F0502020204030204" pitchFamily="34" charset="0"/>
              </a:rPr>
              <a:t> as needed for pain, allopurinol 100 mg daily, and multivitamin tablet daily</a:t>
            </a:r>
            <a:endParaRPr lang="en-US" sz="1400" b="0" dirty="0">
              <a:effectLst/>
            </a:endParaRPr>
          </a:p>
          <a:p>
            <a:pPr rtl="0">
              <a:spcBef>
                <a:spcPts val="0"/>
              </a:spcBef>
              <a:spcAft>
                <a:spcPts val="0"/>
              </a:spcAft>
            </a:pPr>
            <a:r>
              <a:rPr lang="en-US" sz="1400" b="0" i="1" u="none" strike="noStrike" dirty="0">
                <a:solidFill>
                  <a:srgbClr val="000000"/>
                </a:solidFill>
                <a:effectLst/>
                <a:latin typeface="Calibri" panose="020F0502020204030204" pitchFamily="34" charset="0"/>
              </a:rPr>
              <a:t>Adherence Assessment: </a:t>
            </a:r>
            <a:r>
              <a:rPr lang="en-US" sz="1400" b="0" i="0" u="none" strike="noStrike" dirty="0">
                <a:solidFill>
                  <a:srgbClr val="000000"/>
                </a:solidFill>
                <a:effectLst/>
                <a:latin typeface="Calibri" panose="020F0502020204030204" pitchFamily="34" charset="0"/>
              </a:rPr>
              <a:t>Patient is adherent to her medications</a:t>
            </a:r>
            <a:endParaRPr lang="en-US" sz="1400" b="0" dirty="0">
              <a:effectLst/>
            </a:endParaRPr>
          </a:p>
          <a:p>
            <a:pPr rtl="0">
              <a:spcBef>
                <a:spcPts val="0"/>
              </a:spcBef>
              <a:spcAft>
                <a:spcPts val="0"/>
              </a:spcAft>
            </a:pPr>
            <a:br>
              <a:rPr lang="en-US" sz="1400" b="0" dirty="0">
                <a:effectLst/>
              </a:rPr>
            </a:br>
            <a:r>
              <a:rPr lang="en-US" sz="1400" b="0" i="0" u="sng" dirty="0">
                <a:solidFill>
                  <a:srgbClr val="000000"/>
                </a:solidFill>
                <a:effectLst/>
                <a:latin typeface="Calibri" panose="020F0502020204030204" pitchFamily="34" charset="0"/>
              </a:rPr>
              <a:t>Care Management assessment: </a:t>
            </a:r>
            <a:endParaRPr lang="en-US" sz="1400" b="0" dirty="0">
              <a:effectLst/>
            </a:endParaRPr>
          </a:p>
          <a:p>
            <a:pPr rtl="0">
              <a:spcBef>
                <a:spcPts val="0"/>
              </a:spcBef>
              <a:spcAft>
                <a:spcPts val="0"/>
              </a:spcAft>
            </a:pPr>
            <a:r>
              <a:rPr lang="en-US" sz="1400" b="0" i="1" u="none" strike="noStrike" dirty="0">
                <a:solidFill>
                  <a:srgbClr val="000000"/>
                </a:solidFill>
                <a:effectLst/>
                <a:latin typeface="Calibri" panose="020F0502020204030204" pitchFamily="34" charset="0"/>
              </a:rPr>
              <a:t>Self-management Action Plan: </a:t>
            </a:r>
            <a:r>
              <a:rPr lang="en-US" sz="1400" b="0" i="0" u="none" strike="noStrike" dirty="0">
                <a:solidFill>
                  <a:srgbClr val="000000"/>
                </a:solidFill>
                <a:effectLst/>
                <a:latin typeface="Calibri" panose="020F0502020204030204" pitchFamily="34" charset="0"/>
              </a:rPr>
              <a:t>CHF</a:t>
            </a:r>
            <a:endParaRPr lang="en-US" sz="1400" b="0" dirty="0">
              <a:effectLst/>
            </a:endParaRPr>
          </a:p>
          <a:p>
            <a:pPr rtl="0">
              <a:spcBef>
                <a:spcPts val="0"/>
              </a:spcBef>
              <a:spcAft>
                <a:spcPts val="0"/>
              </a:spcAft>
            </a:pPr>
            <a:r>
              <a:rPr lang="en-US" sz="1400" b="1" i="0" u="none" strike="noStrike" dirty="0">
                <a:solidFill>
                  <a:srgbClr val="000000"/>
                </a:solidFill>
                <a:effectLst/>
                <a:latin typeface="Calibri" panose="020F0502020204030204" pitchFamily="34" charset="0"/>
              </a:rPr>
              <a:t>Short term goal identified: </a:t>
            </a:r>
            <a:r>
              <a:rPr lang="en-US" sz="1400" b="0" i="0" u="none" strike="noStrike" dirty="0">
                <a:solidFill>
                  <a:srgbClr val="000000"/>
                </a:solidFill>
                <a:effectLst/>
                <a:latin typeface="Calibri" panose="020F0502020204030204" pitchFamily="34" charset="0"/>
              </a:rPr>
              <a:t>Maintain good tracking of daily weights and BPs</a:t>
            </a:r>
            <a:endParaRPr lang="en-US" sz="1400" b="0" dirty="0">
              <a:effectLst/>
            </a:endParaRPr>
          </a:p>
          <a:p>
            <a:pPr rtl="0">
              <a:spcBef>
                <a:spcPts val="0"/>
              </a:spcBef>
              <a:spcAft>
                <a:spcPts val="0"/>
              </a:spcAft>
            </a:pPr>
            <a:r>
              <a:rPr lang="en-US" sz="1400" b="1" i="0" u="none" strike="noStrike" dirty="0">
                <a:solidFill>
                  <a:srgbClr val="000000"/>
                </a:solidFill>
                <a:effectLst/>
                <a:latin typeface="Calibri" panose="020F0502020204030204" pitchFamily="34" charset="0"/>
              </a:rPr>
              <a:t>Short term goal identified: </a:t>
            </a:r>
            <a:r>
              <a:rPr lang="en-US" sz="1400" b="0" i="0" u="none" strike="noStrike" dirty="0">
                <a:solidFill>
                  <a:srgbClr val="000000"/>
                </a:solidFill>
                <a:effectLst/>
                <a:latin typeface="Calibri" panose="020F0502020204030204" pitchFamily="34" charset="0"/>
              </a:rPr>
              <a:t>reduce salt intake to &lt;2g/day</a:t>
            </a:r>
            <a:endParaRPr lang="en-US" sz="1400" b="0" dirty="0">
              <a:effectLst/>
            </a:endParaRPr>
          </a:p>
          <a:p>
            <a:pPr rtl="0">
              <a:spcBef>
                <a:spcPts val="0"/>
              </a:spcBef>
              <a:spcAft>
                <a:spcPts val="0"/>
              </a:spcAft>
            </a:pPr>
            <a:r>
              <a:rPr lang="en-US" sz="1400" b="0" i="1" u="none" strike="noStrike" dirty="0">
                <a:solidFill>
                  <a:srgbClr val="000000"/>
                </a:solidFill>
                <a:effectLst/>
                <a:latin typeface="Calibri" panose="020F0502020204030204" pitchFamily="34" charset="0"/>
              </a:rPr>
              <a:t>Barriers identified: </a:t>
            </a:r>
            <a:r>
              <a:rPr lang="en-US" sz="1400" b="0" i="0" u="none" strike="noStrike" dirty="0">
                <a:solidFill>
                  <a:srgbClr val="000000"/>
                </a:solidFill>
                <a:effectLst/>
                <a:latin typeface="Calibri" panose="020F0502020204030204" pitchFamily="34" charset="0"/>
              </a:rPr>
              <a:t>difficulty buying fresh food from grocery store; easy to buy canned foods that have longer shelf-life</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Follow-up planned</a:t>
            </a:r>
            <a:r>
              <a:rPr lang="en-US" sz="1400" b="1"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2 weeks telephone</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Level of understanding: Good Readiness for change: 8 out of 10</a:t>
            </a:r>
            <a:endParaRPr lang="en-US" sz="1400" b="0" dirty="0">
              <a:effectLst/>
            </a:endParaRPr>
          </a:p>
          <a:p>
            <a:pPr rtl="0">
              <a:spcBef>
                <a:spcPts val="0"/>
              </a:spcBef>
              <a:spcAft>
                <a:spcPts val="0"/>
              </a:spcAft>
            </a:pPr>
            <a:br>
              <a:rPr lang="en-US" sz="1400" b="0" dirty="0">
                <a:effectLst/>
              </a:rPr>
            </a:br>
            <a:r>
              <a:rPr lang="en-US" sz="1400" b="1" i="1" u="none" strike="noStrike" dirty="0">
                <a:solidFill>
                  <a:srgbClr val="000000"/>
                </a:solidFill>
                <a:effectLst/>
                <a:latin typeface="Calibri" panose="020F0502020204030204" pitchFamily="34" charset="0"/>
              </a:rPr>
              <a:t>Total time of visit: </a:t>
            </a:r>
            <a:r>
              <a:rPr lang="en-US" sz="1400" b="0" i="0" u="none" strike="noStrike" dirty="0">
                <a:solidFill>
                  <a:srgbClr val="000000"/>
                </a:solidFill>
                <a:effectLst/>
                <a:latin typeface="Calibri" panose="020F0502020204030204" pitchFamily="34" charset="0"/>
              </a:rPr>
              <a:t>45 min</a:t>
            </a:r>
            <a:endParaRPr lang="en-US" sz="14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Time stamp. Signature.</a:t>
            </a:r>
            <a:endParaRPr lang="en-US" sz="1400" b="0" dirty="0">
              <a:effectLst/>
            </a:endParaRPr>
          </a:p>
        </p:txBody>
      </p:sp>
      <p:grpSp>
        <p:nvGrpSpPr>
          <p:cNvPr id="17" name="Group 16">
            <a:extLst>
              <a:ext uri="{FF2B5EF4-FFF2-40B4-BE49-F238E27FC236}">
                <a16:creationId xmlns:a16="http://schemas.microsoft.com/office/drawing/2014/main" id="{07E2CAC1-D0AC-46BA-BD7A-57C2C466CC3B}"/>
              </a:ext>
            </a:extLst>
          </p:cNvPr>
          <p:cNvGrpSpPr/>
          <p:nvPr/>
        </p:nvGrpSpPr>
        <p:grpSpPr>
          <a:xfrm>
            <a:off x="7298878" y="153981"/>
            <a:ext cx="4803543" cy="215604"/>
            <a:chOff x="494684" y="891259"/>
            <a:chExt cx="6925582" cy="501840"/>
          </a:xfrm>
        </p:grpSpPr>
        <p:sp>
          <p:nvSpPr>
            <p:cNvPr id="18" name="Rectangle: Rounded Corners 17">
              <a:extLst>
                <a:ext uri="{FF2B5EF4-FFF2-40B4-BE49-F238E27FC236}">
                  <a16:creationId xmlns:a16="http://schemas.microsoft.com/office/drawing/2014/main" id="{1E451E35-7F0A-4F27-BE37-72E767B1A762}"/>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81A945A8-D299-4AD2-A43D-B55F591586FB}"/>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dirty="0"/>
                <a:t>Chronic Disease </a:t>
              </a:r>
            </a:p>
          </p:txBody>
        </p:sp>
      </p:grpSp>
      <p:grpSp>
        <p:nvGrpSpPr>
          <p:cNvPr id="20" name="Group 19">
            <a:extLst>
              <a:ext uri="{FF2B5EF4-FFF2-40B4-BE49-F238E27FC236}">
                <a16:creationId xmlns:a16="http://schemas.microsoft.com/office/drawing/2014/main" id="{9F367F01-B67F-4666-9ACD-0601BEC2E8F2}"/>
              </a:ext>
            </a:extLst>
          </p:cNvPr>
          <p:cNvGrpSpPr/>
          <p:nvPr/>
        </p:nvGrpSpPr>
        <p:grpSpPr>
          <a:xfrm>
            <a:off x="7298878" y="466552"/>
            <a:ext cx="4613502" cy="215604"/>
            <a:chOff x="494684" y="1662379"/>
            <a:chExt cx="6925582" cy="501840"/>
          </a:xfrm>
        </p:grpSpPr>
        <p:sp>
          <p:nvSpPr>
            <p:cNvPr id="21" name="Rectangle: Rounded Corners 20">
              <a:extLst>
                <a:ext uri="{FF2B5EF4-FFF2-40B4-BE49-F238E27FC236}">
                  <a16:creationId xmlns:a16="http://schemas.microsoft.com/office/drawing/2014/main" id="{1B28C40E-6281-4793-9693-81C13D5A4543}"/>
                </a:ext>
              </a:extLst>
            </p:cNvPr>
            <p:cNvSpPr/>
            <p:nvPr/>
          </p:nvSpPr>
          <p:spPr>
            <a:xfrm>
              <a:off x="494684" y="1662379"/>
              <a:ext cx="6925582" cy="50184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51BE021A-3C90-4F61-84FD-1E43D99CAD78}"/>
                </a:ext>
              </a:extLst>
            </p:cNvPr>
            <p:cNvSpPr txBox="1"/>
            <p:nvPr/>
          </p:nvSpPr>
          <p:spPr>
            <a:xfrm>
              <a:off x="597909" y="1686877"/>
              <a:ext cx="6797858"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Social Determinants of Health Screening</a:t>
              </a:r>
            </a:p>
          </p:txBody>
        </p:sp>
      </p:grpSp>
    </p:spTree>
    <p:extLst>
      <p:ext uri="{BB962C8B-B14F-4D97-AF65-F5344CB8AC3E}">
        <p14:creationId xmlns:p14="http://schemas.microsoft.com/office/powerpoint/2010/main" val="7576742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normAutofit/>
          </a:bodyPr>
          <a:lstStyle/>
          <a:p>
            <a:r>
              <a:rPr lang="en-US" b="1" dirty="0"/>
              <a:t>Follow-up CM Phone  Visit</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89110"/>
            <a:ext cx="7115629" cy="4408464"/>
          </a:xfrm>
        </p:spPr>
        <p:txBody>
          <a:bodyPr>
            <a:normAutofit/>
          </a:bodyPr>
          <a:lstStyle/>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2 weeks later, Mrs. Johnson speaks with </a:t>
            </a:r>
            <a:r>
              <a:rPr lang="en-US" sz="2000" b="1" i="0" u="none" strike="noStrike" dirty="0">
                <a:solidFill>
                  <a:srgbClr val="000000"/>
                </a:solidFill>
                <a:effectLst/>
                <a:latin typeface="Calibri" panose="020F0502020204030204" pitchFamily="34" charset="0"/>
              </a:rPr>
              <a:t>Monica, Ambulatory Care Pharmacist</a:t>
            </a:r>
            <a:r>
              <a:rPr lang="en-US" sz="2000" b="0" i="0" u="none" strike="noStrike" dirty="0">
                <a:solidFill>
                  <a:srgbClr val="000000"/>
                </a:solidFill>
                <a:effectLst/>
                <a:latin typeface="Calibri" panose="020F0502020204030204" pitchFamily="34" charset="0"/>
              </a:rPr>
              <a:t>, for their scheduled telephone visit</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Monica reviews patient’s medication list and discovers Gloria is not taking her furosemide as prescribed. </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They discuss Mrs. Johnson’s progress with her short-term goals and explore ways to overcome barriers, as well as provide education</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Total time of visit 25 min</a:t>
            </a: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A53B977-D8FA-4F3E-BDA3-DB9A98706A67}"/>
              </a:ext>
            </a:extLst>
          </p:cNvPr>
          <p:cNvSpPr/>
          <p:nvPr/>
        </p:nvSpPr>
        <p:spPr>
          <a:xfrm>
            <a:off x="5789907" y="4230504"/>
            <a:ext cx="3049293" cy="207677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code applies?</a:t>
            </a:r>
          </a:p>
        </p:txBody>
      </p:sp>
      <p:grpSp>
        <p:nvGrpSpPr>
          <p:cNvPr id="11" name="Group 10">
            <a:extLst>
              <a:ext uri="{FF2B5EF4-FFF2-40B4-BE49-F238E27FC236}">
                <a16:creationId xmlns:a16="http://schemas.microsoft.com/office/drawing/2014/main" id="{6E676C1D-84CA-43E3-8DEA-CFFB7EEC9C44}"/>
              </a:ext>
            </a:extLst>
          </p:cNvPr>
          <p:cNvGrpSpPr/>
          <p:nvPr/>
        </p:nvGrpSpPr>
        <p:grpSpPr>
          <a:xfrm>
            <a:off x="7229930" y="153981"/>
            <a:ext cx="4872491" cy="501840"/>
            <a:chOff x="494684" y="891259"/>
            <a:chExt cx="6925582" cy="501840"/>
          </a:xfrm>
        </p:grpSpPr>
        <p:sp>
          <p:nvSpPr>
            <p:cNvPr id="12" name="Rectangle: Rounded Corners 11">
              <a:extLst>
                <a:ext uri="{FF2B5EF4-FFF2-40B4-BE49-F238E27FC236}">
                  <a16:creationId xmlns:a16="http://schemas.microsoft.com/office/drawing/2014/main" id="{AD66AE3D-C152-428D-8482-2638362F1C7F}"/>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074EA442-2A5F-4FE0-8A24-606AC7BA7147}"/>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pic>
        <p:nvPicPr>
          <p:cNvPr id="22530" name="Picture 2">
            <a:extLst>
              <a:ext uri="{FF2B5EF4-FFF2-40B4-BE49-F238E27FC236}">
                <a16:creationId xmlns:a16="http://schemas.microsoft.com/office/drawing/2014/main" id="{8EDD6602-B186-4DBC-97F5-621E2733BC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8" t="12125" r="23801"/>
          <a:stretch/>
        </p:blipFill>
        <p:spPr bwMode="auto">
          <a:xfrm>
            <a:off x="9239704" y="926720"/>
            <a:ext cx="2628900" cy="283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984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1257300" y="1813609"/>
            <a:ext cx="8486775" cy="823912"/>
          </a:xfrm>
        </p:spPr>
        <p:txBody>
          <a:bodyPr>
            <a:normAutofit/>
          </a:bodyPr>
          <a:lstStyle/>
          <a:p>
            <a:pPr algn="ctr"/>
            <a:r>
              <a:rPr lang="en-US" sz="3600" dirty="0">
                <a:solidFill>
                  <a:schemeClr val="accent3">
                    <a:lumMod val="50000"/>
                  </a:schemeClr>
                </a:solidFill>
              </a:rPr>
              <a:t>98968- Telephone Code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56610"/>
            <a:ext cx="10820400" cy="3399739"/>
          </a:xfrm>
          <a:solidFill>
            <a:schemeClr val="bg1">
              <a:lumMod val="95000"/>
            </a:schemeClr>
          </a:solidFill>
          <a:ln>
            <a:solidFill>
              <a:schemeClr val="tx1"/>
            </a:solidFill>
          </a:ln>
        </p:spPr>
        <p:txBody>
          <a:bodyPr>
            <a:normAutofit/>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Call with patient or caregive</a:t>
            </a:r>
            <a:r>
              <a:rPr lang="en-US" sz="3200" b="1" dirty="0">
                <a:solidFill>
                  <a:srgbClr val="000000"/>
                </a:solidFill>
                <a:latin typeface="Calibri" panose="020F0502020204030204" pitchFamily="34" charset="0"/>
              </a:rPr>
              <a:t>r </a:t>
            </a:r>
            <a:r>
              <a:rPr lang="en-US" sz="3200" dirty="0">
                <a:solidFill>
                  <a:srgbClr val="000000"/>
                </a:solidFill>
                <a:latin typeface="Calibri" panose="020F0502020204030204" pitchFamily="34" charset="0"/>
              </a:rPr>
              <a:t>to discuss care issues and progress towards goals. </a:t>
            </a:r>
            <a:endParaRPr lang="en-US" sz="5100" dirty="0"/>
          </a:p>
          <a:p>
            <a:pPr marL="0" indent="0">
              <a:buNone/>
            </a:pPr>
            <a:br>
              <a:rPr lang="en-US" dirty="0"/>
            </a:br>
            <a:r>
              <a:rPr lang="en-US" sz="2800" b="1" i="0" u="none" strike="noStrike" dirty="0">
                <a:solidFill>
                  <a:srgbClr val="000000"/>
                </a:solidFill>
                <a:effectLst/>
                <a:latin typeface="Calibri" panose="020F0502020204030204" pitchFamily="34" charset="0"/>
              </a:rPr>
              <a:t>98968 </a:t>
            </a:r>
            <a:r>
              <a:rPr lang="en-US" sz="2800" i="0" u="none" strike="noStrike" dirty="0">
                <a:solidFill>
                  <a:srgbClr val="000000"/>
                </a:solidFill>
                <a:effectLst/>
                <a:latin typeface="Calibri" panose="020F0502020204030204" pitchFamily="34" charset="0"/>
              </a:rPr>
              <a:t>for 21-30 minutes </a:t>
            </a: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a:xfrm>
            <a:off x="8610600" y="630237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2">
            <a:extLst>
              <a:ext uri="{FF2B5EF4-FFF2-40B4-BE49-F238E27FC236}">
                <a16:creationId xmlns:a16="http://schemas.microsoft.com/office/drawing/2014/main" id="{E458A103-683C-45C4-8A2C-AF2DC575A6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8" t="12125" r="23801"/>
          <a:stretch/>
        </p:blipFill>
        <p:spPr bwMode="auto">
          <a:xfrm>
            <a:off x="9658804" y="1007175"/>
            <a:ext cx="1694996" cy="182948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17CF7B8-51A6-44A4-85E2-B80783A4D4DF}"/>
              </a:ext>
            </a:extLst>
          </p:cNvPr>
          <p:cNvGrpSpPr/>
          <p:nvPr/>
        </p:nvGrpSpPr>
        <p:grpSpPr>
          <a:xfrm>
            <a:off x="7229930" y="153981"/>
            <a:ext cx="4872491" cy="501840"/>
            <a:chOff x="494684" y="891259"/>
            <a:chExt cx="6925582" cy="501840"/>
          </a:xfrm>
        </p:grpSpPr>
        <p:sp>
          <p:nvSpPr>
            <p:cNvPr id="20" name="Rectangle: Rounded Corners 19">
              <a:extLst>
                <a:ext uri="{FF2B5EF4-FFF2-40B4-BE49-F238E27FC236}">
                  <a16:creationId xmlns:a16="http://schemas.microsoft.com/office/drawing/2014/main" id="{F33111BF-F19E-4C29-B4F3-506D0A617308}"/>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CAEDFA3A-9B6E-4EC9-95C5-6C6F733ED231}"/>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spTree>
    <p:extLst>
      <p:ext uri="{BB962C8B-B14F-4D97-AF65-F5344CB8AC3E}">
        <p14:creationId xmlns:p14="http://schemas.microsoft.com/office/powerpoint/2010/main" val="1883786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558-927C-45F6-8D44-ABCB84779EB6}"/>
              </a:ext>
            </a:extLst>
          </p:cNvPr>
          <p:cNvSpPr>
            <a:spLocks noGrp="1"/>
          </p:cNvSpPr>
          <p:nvPr>
            <p:ph type="title"/>
          </p:nvPr>
        </p:nvSpPr>
        <p:spPr>
          <a:xfrm>
            <a:off x="211138" y="159545"/>
            <a:ext cx="7227887" cy="739775"/>
          </a:xfrm>
        </p:spPr>
        <p:txBody>
          <a:bodyPr/>
          <a:lstStyle/>
          <a:p>
            <a:r>
              <a:rPr lang="en-US" b="1" dirty="0"/>
              <a:t>Documentation Example</a:t>
            </a:r>
            <a:endParaRPr lang="en-US" dirty="0"/>
          </a:p>
        </p:txBody>
      </p:sp>
      <p:sp>
        <p:nvSpPr>
          <p:cNvPr id="3" name="Text Placeholder 2">
            <a:extLst>
              <a:ext uri="{FF2B5EF4-FFF2-40B4-BE49-F238E27FC236}">
                <a16:creationId xmlns:a16="http://schemas.microsoft.com/office/drawing/2014/main" id="{71E0AC38-FC97-4D99-AEC7-6535D960AE18}"/>
              </a:ext>
            </a:extLst>
          </p:cNvPr>
          <p:cNvSpPr>
            <a:spLocks noGrp="1"/>
          </p:cNvSpPr>
          <p:nvPr>
            <p:ph type="body" idx="1"/>
          </p:nvPr>
        </p:nvSpPr>
        <p:spPr>
          <a:xfrm>
            <a:off x="184944" y="827484"/>
            <a:ext cx="5101431" cy="557027"/>
          </a:xfrm>
        </p:spPr>
        <p:txBody>
          <a:bodyPr>
            <a:normAutofit/>
          </a:bodyPr>
          <a:lstStyle/>
          <a:p>
            <a:pPr algn="ctr"/>
            <a:r>
              <a:rPr lang="en-US" sz="2800" dirty="0">
                <a:solidFill>
                  <a:schemeClr val="accent3">
                    <a:lumMod val="50000"/>
                  </a:schemeClr>
                </a:solidFill>
              </a:rPr>
              <a:t>98968- Telephone Code </a:t>
            </a:r>
          </a:p>
        </p:txBody>
      </p:sp>
      <p:sp>
        <p:nvSpPr>
          <p:cNvPr id="7" name="Slide Number Placeholder 6">
            <a:extLst>
              <a:ext uri="{FF2B5EF4-FFF2-40B4-BE49-F238E27FC236}">
                <a16:creationId xmlns:a16="http://schemas.microsoft.com/office/drawing/2014/main" id="{7E48785B-B4B0-451F-8905-C9010C726A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1654F39-2BE9-4732-9E70-76245A8E5E15}"/>
              </a:ext>
            </a:extLst>
          </p:cNvPr>
          <p:cNvSpPr txBox="1"/>
          <p:nvPr/>
        </p:nvSpPr>
        <p:spPr>
          <a:xfrm>
            <a:off x="63501" y="1449206"/>
            <a:ext cx="5918201" cy="5078313"/>
          </a:xfrm>
          <a:prstGeom prst="rect">
            <a:avLst/>
          </a:prstGeom>
          <a:solidFill>
            <a:schemeClr val="bg1">
              <a:lumMod val="95000"/>
            </a:schemeClr>
          </a:solidFill>
          <a:ln>
            <a:solidFill>
              <a:schemeClr val="tx1"/>
            </a:solidFill>
          </a:ln>
        </p:spPr>
        <p:txBody>
          <a:bodyPr wrap="square" rtlCol="0">
            <a:spAutoFit/>
          </a:bodyPr>
          <a:lstStyle/>
          <a:p>
            <a:pPr rtl="0">
              <a:spcBef>
                <a:spcPts val="0"/>
              </a:spcBef>
              <a:spcAft>
                <a:spcPts val="0"/>
              </a:spcAft>
            </a:pPr>
            <a:r>
              <a:rPr lang="en-US" sz="1400" b="1" i="0" u="none" strike="noStrike" dirty="0">
                <a:solidFill>
                  <a:srgbClr val="000000"/>
                </a:solidFill>
                <a:effectLst/>
                <a:latin typeface="Calibri" panose="020F0502020204030204" pitchFamily="34" charset="0"/>
              </a:rPr>
              <a:t>Telephone Encounter</a:t>
            </a:r>
            <a:endParaRPr lang="en-US" sz="11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Patient Name: Mrs. Johnson DOB: 2/12/52     MRN: 123456        </a:t>
            </a:r>
            <a:endParaRPr lang="en-US" sz="11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PCP Name: Dr. Johns</a:t>
            </a:r>
            <a:endParaRPr lang="en-US" sz="1100" b="0" dirty="0">
              <a:effectLst/>
            </a:endParaRPr>
          </a:p>
          <a:p>
            <a:pPr rtl="0">
              <a:spcBef>
                <a:spcPts val="0"/>
              </a:spcBef>
              <a:spcAft>
                <a:spcPts val="0"/>
              </a:spcAft>
            </a:pPr>
            <a:br>
              <a:rPr lang="en-US" sz="1100" b="0" dirty="0">
                <a:effectLst/>
              </a:rPr>
            </a:br>
            <a:r>
              <a:rPr lang="en-US" sz="1400" b="1" i="1" u="none" strike="noStrike" dirty="0">
                <a:solidFill>
                  <a:srgbClr val="000000"/>
                </a:solidFill>
                <a:effectLst/>
                <a:latin typeface="Calibri" panose="020F0502020204030204" pitchFamily="34" charset="0"/>
              </a:rPr>
              <a:t>Care Team Member Name &amp; Licensure</a:t>
            </a:r>
            <a:r>
              <a:rPr lang="en-US" sz="1400" b="0" i="0" u="none" strike="noStrike" dirty="0">
                <a:solidFill>
                  <a:srgbClr val="000000"/>
                </a:solidFill>
                <a:effectLst/>
                <a:latin typeface="Calibri" panose="020F0502020204030204" pitchFamily="34" charset="0"/>
              </a:rPr>
              <a:t>: Monica, PharmD</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Date of service: </a:t>
            </a:r>
            <a:r>
              <a:rPr lang="en-US" sz="1400" b="0" i="0" u="none" strike="noStrike" dirty="0">
                <a:solidFill>
                  <a:srgbClr val="000000"/>
                </a:solidFill>
                <a:effectLst/>
                <a:latin typeface="Calibri" panose="020F0502020204030204" pitchFamily="34" charset="0"/>
              </a:rPr>
              <a:t>1/18/22     </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Consent for care management: </a:t>
            </a:r>
            <a:r>
              <a:rPr lang="en-US" sz="1400" b="0" i="0" u="none" strike="noStrike" dirty="0">
                <a:solidFill>
                  <a:srgbClr val="000000"/>
                </a:solidFill>
                <a:effectLst/>
                <a:latin typeface="Calibri" panose="020F0502020204030204" pitchFamily="34" charset="0"/>
              </a:rPr>
              <a:t>Yes, verbal consent </a:t>
            </a:r>
            <a:endParaRPr lang="en-US" sz="1100" b="0" dirty="0">
              <a:effectLst/>
            </a:endParaRPr>
          </a:p>
          <a:p>
            <a:pPr rtl="0">
              <a:spcBef>
                <a:spcPts val="0"/>
              </a:spcBef>
              <a:spcAft>
                <a:spcPts val="0"/>
              </a:spcAft>
            </a:pPr>
            <a:r>
              <a:rPr lang="en-US" sz="1400" b="1" i="1" u="none" strike="noStrike" dirty="0">
                <a:solidFill>
                  <a:srgbClr val="000000"/>
                </a:solidFill>
                <a:effectLst/>
                <a:latin typeface="Calibri" panose="020F0502020204030204" pitchFamily="34" charset="0"/>
              </a:rPr>
              <a:t>Current Diagnoses: </a:t>
            </a:r>
            <a:r>
              <a:rPr lang="en-US" sz="1400" b="0" i="0" u="none" strike="noStrike" dirty="0">
                <a:solidFill>
                  <a:srgbClr val="000000"/>
                </a:solidFill>
                <a:effectLst/>
                <a:latin typeface="Calibri" panose="020F0502020204030204" pitchFamily="34" charset="0"/>
              </a:rPr>
              <a:t>CHF-150. 23, HTN-I11, pre-DM-R73.09, gout-M10.9, chronic back pain-G89.4</a:t>
            </a:r>
            <a:endParaRPr lang="en-US" sz="1100" b="0" dirty="0">
              <a:effectLst/>
            </a:endParaRPr>
          </a:p>
          <a:p>
            <a:pPr rtl="0">
              <a:spcBef>
                <a:spcPts val="0"/>
              </a:spcBef>
              <a:spcAft>
                <a:spcPts val="0"/>
              </a:spcAft>
            </a:pPr>
            <a:br>
              <a:rPr lang="en-US" sz="1100" b="0" dirty="0">
                <a:effectLst/>
              </a:rPr>
            </a:br>
            <a:r>
              <a:rPr lang="en-US" sz="1400" b="1" i="1" u="none" strike="noStrike" dirty="0">
                <a:solidFill>
                  <a:srgbClr val="000000"/>
                </a:solidFill>
                <a:effectLst/>
                <a:latin typeface="Calibri" panose="020F0502020204030204" pitchFamily="34" charset="0"/>
              </a:rPr>
              <a:t>Patient self-reported problems and concerns: </a:t>
            </a:r>
            <a:r>
              <a:rPr lang="en-US" sz="1400" b="0" i="0" u="none" strike="noStrike" dirty="0">
                <a:solidFill>
                  <a:srgbClr val="000000"/>
                </a:solidFill>
                <a:effectLst/>
                <a:latin typeface="Calibri" panose="020F0502020204030204" pitchFamily="34" charset="0"/>
              </a:rPr>
              <a:t>Mrs. Johnson doing well, no major concerns or questions today. Reports doing well at monitoring her daily weights and BP. Having some difficulty reducing salt intake. She likes the taste as well as difficult to change her “easy meals” like canned soup which are easier to prepare.</a:t>
            </a:r>
            <a:endParaRPr lang="en-US" sz="1100" b="0" dirty="0">
              <a:effectLst/>
            </a:endParaRPr>
          </a:p>
          <a:p>
            <a:pPr rtl="0">
              <a:spcBef>
                <a:spcPts val="0"/>
              </a:spcBef>
              <a:spcAft>
                <a:spcPts val="0"/>
              </a:spcAft>
            </a:pPr>
            <a:br>
              <a:rPr lang="en-US" sz="1100" b="0" dirty="0">
                <a:effectLst/>
              </a:rPr>
            </a:br>
            <a:r>
              <a:rPr lang="en-US" sz="1400" b="1" i="1" u="none" strike="noStrike" dirty="0">
                <a:solidFill>
                  <a:srgbClr val="000000"/>
                </a:solidFill>
                <a:effectLst/>
                <a:latin typeface="Calibri" panose="020F0502020204030204" pitchFamily="34" charset="0"/>
              </a:rPr>
              <a:t>Medication List Reviewed with patient:</a:t>
            </a:r>
            <a:endParaRPr lang="en-US" sz="1100" b="0" dirty="0">
              <a:effectLst/>
            </a:endParaRPr>
          </a:p>
          <a:p>
            <a:pPr rtl="0">
              <a:spcBef>
                <a:spcPts val="0"/>
              </a:spcBef>
              <a:spcAft>
                <a:spcPts val="0"/>
              </a:spcAft>
            </a:pPr>
            <a:r>
              <a:rPr lang="en-US" sz="1400" b="0" i="0" u="none" strike="noStrike" dirty="0">
                <a:solidFill>
                  <a:srgbClr val="000000"/>
                </a:solidFill>
                <a:effectLst/>
                <a:latin typeface="Calibri" panose="020F0502020204030204" pitchFamily="34" charset="0"/>
              </a:rPr>
              <a:t>furosemide 40 mg daily, losartan 25 mg daily, metoprolol succinate 50 mg daily, aspirin 81 mg daily, oxycodone/acetaminophen 5/325 mg every 6 </a:t>
            </a:r>
            <a:r>
              <a:rPr lang="en-US" sz="1400" b="0" i="0" u="none" strike="noStrike" dirty="0" err="1">
                <a:solidFill>
                  <a:srgbClr val="000000"/>
                </a:solidFill>
                <a:effectLst/>
                <a:latin typeface="Calibri" panose="020F0502020204030204" pitchFamily="34" charset="0"/>
              </a:rPr>
              <a:t>hrs</a:t>
            </a:r>
            <a:r>
              <a:rPr lang="en-US" sz="1400" b="0" i="0" u="none" strike="noStrike" dirty="0">
                <a:solidFill>
                  <a:srgbClr val="000000"/>
                </a:solidFill>
                <a:effectLst/>
                <a:latin typeface="Calibri" panose="020F0502020204030204" pitchFamily="34" charset="0"/>
              </a:rPr>
              <a:t> as needed for pain, allopurinol 100 mg daily, and multivitamin tablet daily</a:t>
            </a:r>
          </a:p>
          <a:p>
            <a:pPr rtl="0">
              <a:spcBef>
                <a:spcPts val="0"/>
              </a:spcBef>
              <a:spcAft>
                <a:spcPts val="0"/>
              </a:spcAft>
            </a:pPr>
            <a:endParaRPr lang="en-US" sz="1100" b="0" dirty="0">
              <a:effectLst/>
            </a:endParaRPr>
          </a:p>
          <a:p>
            <a:r>
              <a:rPr lang="en-US" sz="1400" b="1" i="1" u="none" strike="noStrike" dirty="0">
                <a:solidFill>
                  <a:srgbClr val="000000"/>
                </a:solidFill>
                <a:effectLst/>
                <a:latin typeface="Calibri" panose="020F0502020204030204" pitchFamily="34" charset="0"/>
              </a:rPr>
              <a:t>Adherence Assessment: </a:t>
            </a:r>
            <a:r>
              <a:rPr lang="en-US" sz="1400" b="0" i="0" u="none" strike="noStrike" dirty="0">
                <a:solidFill>
                  <a:srgbClr val="000000"/>
                </a:solidFill>
                <a:effectLst/>
                <a:latin typeface="Calibri" panose="020F0502020204030204" pitchFamily="34" charset="0"/>
              </a:rPr>
              <a:t>After prompting, discovered that patient does not always take her furosemide due to frequent urination. Misses dose about 3 times per week.</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52D537D-FDD1-4C47-83ED-727257EFDA2A}"/>
              </a:ext>
            </a:extLst>
          </p:cNvPr>
          <p:cNvSpPr txBox="1"/>
          <p:nvPr/>
        </p:nvSpPr>
        <p:spPr>
          <a:xfrm>
            <a:off x="6210299" y="1449206"/>
            <a:ext cx="5743576" cy="5078313"/>
          </a:xfrm>
          <a:prstGeom prst="rect">
            <a:avLst/>
          </a:prstGeom>
          <a:solidFill>
            <a:schemeClr val="bg1">
              <a:lumMod val="95000"/>
            </a:schemeClr>
          </a:solidFill>
          <a:ln>
            <a:solidFill>
              <a:schemeClr val="tx1"/>
            </a:solidFill>
          </a:ln>
        </p:spPr>
        <p:txBody>
          <a:bodyPr wrap="square" rtlCol="0">
            <a:spAutoFit/>
          </a:bodyPr>
          <a:lstStyle/>
          <a:p>
            <a:pPr rtl="0">
              <a:spcBef>
                <a:spcPts val="0"/>
              </a:spcBef>
              <a:spcAft>
                <a:spcPts val="0"/>
              </a:spcAft>
            </a:pPr>
            <a:r>
              <a:rPr lang="en-US" sz="1600" b="1" i="1" u="none" strike="noStrike" dirty="0">
                <a:solidFill>
                  <a:srgbClr val="000000"/>
                </a:solidFill>
                <a:effectLst/>
                <a:latin typeface="Calibri" panose="020F0502020204030204" pitchFamily="34" charset="0"/>
              </a:rPr>
              <a:t>Self-management Action Plan: </a:t>
            </a:r>
            <a:r>
              <a:rPr lang="en-US" sz="1600" b="0" i="0" u="none" strike="noStrike" dirty="0">
                <a:solidFill>
                  <a:srgbClr val="000000"/>
                </a:solidFill>
                <a:effectLst/>
                <a:latin typeface="Calibri" panose="020F0502020204030204" pitchFamily="34" charset="0"/>
              </a:rPr>
              <a:t>CHF</a:t>
            </a:r>
            <a:endParaRPr lang="en-US" sz="1200" b="0" dirty="0">
              <a:effectLst/>
            </a:endParaRPr>
          </a:p>
          <a:p>
            <a:pPr rtl="0">
              <a:spcBef>
                <a:spcPts val="0"/>
              </a:spcBef>
              <a:spcAft>
                <a:spcPts val="0"/>
              </a:spcAft>
            </a:pPr>
            <a:r>
              <a:rPr lang="en-US" sz="1600" b="0" i="1" u="none" strike="noStrike" dirty="0">
                <a:solidFill>
                  <a:srgbClr val="000000"/>
                </a:solidFill>
                <a:effectLst/>
                <a:latin typeface="Calibri" panose="020F0502020204030204" pitchFamily="34" charset="0"/>
              </a:rPr>
              <a:t>Short term goal identified</a:t>
            </a:r>
            <a:r>
              <a:rPr lang="en-US" sz="1600" b="0" i="0" u="none" strike="noStrike" dirty="0">
                <a:solidFill>
                  <a:srgbClr val="000000"/>
                </a:solidFill>
                <a:effectLst/>
                <a:latin typeface="Calibri" panose="020F0502020204030204" pitchFamily="34" charset="0"/>
              </a:rPr>
              <a:t>: Maintain good tracking of daily weights and BPs</a:t>
            </a:r>
            <a:endParaRPr lang="en-US" sz="1200" b="0" dirty="0">
              <a:effectLst/>
            </a:endParaRPr>
          </a:p>
          <a:p>
            <a:pPr rtl="0">
              <a:spcBef>
                <a:spcPts val="0"/>
              </a:spcBef>
              <a:spcAft>
                <a:spcPts val="0"/>
              </a:spcAft>
            </a:pPr>
            <a:r>
              <a:rPr lang="en-US" sz="1600" b="0" i="1" u="none" strike="noStrike" dirty="0">
                <a:solidFill>
                  <a:srgbClr val="000000"/>
                </a:solidFill>
                <a:effectLst/>
                <a:latin typeface="Calibri" panose="020F0502020204030204" pitchFamily="34" charset="0"/>
              </a:rPr>
              <a:t>Short term goal identified: </a:t>
            </a:r>
            <a:r>
              <a:rPr lang="en-US" sz="1600" b="0" i="0" u="none" strike="noStrike" dirty="0">
                <a:solidFill>
                  <a:srgbClr val="000000"/>
                </a:solidFill>
                <a:effectLst/>
                <a:latin typeface="Calibri" panose="020F0502020204030204" pitchFamily="34" charset="0"/>
              </a:rPr>
              <a:t>reduce salt intake to &lt;2g/day</a:t>
            </a:r>
            <a:endParaRPr lang="en-US" sz="1200"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Barriers identified: difficulty buying fresh food from grocery store</a:t>
            </a:r>
            <a:endParaRPr lang="en-US" sz="1200" b="0" dirty="0">
              <a:effectLst/>
            </a:endParaRPr>
          </a:p>
          <a:p>
            <a:pPr rtl="0">
              <a:spcBef>
                <a:spcPts val="0"/>
              </a:spcBef>
              <a:spcAft>
                <a:spcPts val="0"/>
              </a:spcAft>
            </a:pPr>
            <a:br>
              <a:rPr lang="en-US" sz="1200" b="0" dirty="0">
                <a:effectLst/>
              </a:rPr>
            </a:br>
            <a:r>
              <a:rPr lang="en-US" sz="1600" b="1" i="1" u="none" strike="noStrike" dirty="0">
                <a:solidFill>
                  <a:srgbClr val="000000"/>
                </a:solidFill>
                <a:effectLst/>
                <a:latin typeface="Calibri" panose="020F0502020204030204" pitchFamily="34" charset="0"/>
              </a:rPr>
              <a:t>Pertinent details of visit: </a:t>
            </a:r>
            <a:r>
              <a:rPr lang="en-US" sz="1600" b="0" i="0" u="none" strike="noStrike" dirty="0">
                <a:solidFill>
                  <a:srgbClr val="000000"/>
                </a:solidFill>
                <a:effectLst/>
                <a:latin typeface="Calibri" panose="020F0502020204030204" pitchFamily="34" charset="0"/>
              </a:rPr>
              <a:t>Provided alternative canned soup brands that have less sodium. Provided education and counseled patient on furosemide side effects and importance of taking consistently. Encouraged her to always take in the morning to avoid overnight urinating.</a:t>
            </a:r>
            <a:endParaRPr lang="en-US" sz="1200" b="0" dirty="0">
              <a:effectLst/>
            </a:endParaRPr>
          </a:p>
          <a:p>
            <a:pPr rtl="0">
              <a:spcBef>
                <a:spcPts val="0"/>
              </a:spcBef>
              <a:spcAft>
                <a:spcPts val="0"/>
              </a:spcAft>
            </a:pPr>
            <a:br>
              <a:rPr lang="en-US" sz="1200" b="0" dirty="0">
                <a:effectLst/>
              </a:rPr>
            </a:br>
            <a:r>
              <a:rPr lang="en-US" sz="1600" b="1" i="1" u="none" strike="noStrike" dirty="0">
                <a:solidFill>
                  <a:srgbClr val="000000"/>
                </a:solidFill>
                <a:effectLst/>
                <a:latin typeface="Calibri" panose="020F0502020204030204" pitchFamily="34" charset="0"/>
              </a:rPr>
              <a:t>CHF medication assessment: </a:t>
            </a:r>
            <a:r>
              <a:rPr lang="en-US" sz="1600" b="0" i="0" u="none" strike="noStrike" dirty="0">
                <a:solidFill>
                  <a:srgbClr val="000000"/>
                </a:solidFill>
                <a:effectLst/>
                <a:latin typeface="Calibri" panose="020F0502020204030204" pitchFamily="34" charset="0"/>
              </a:rPr>
              <a:t>patient taking ARB, BB, diuretic which are appropriate</a:t>
            </a:r>
            <a:endParaRPr lang="en-US" sz="1200" b="0" dirty="0">
              <a:effectLst/>
            </a:endParaRPr>
          </a:p>
          <a:p>
            <a:pPr rtl="0">
              <a:spcBef>
                <a:spcPts val="0"/>
              </a:spcBef>
              <a:spcAft>
                <a:spcPts val="0"/>
              </a:spcAft>
            </a:pPr>
            <a:br>
              <a:rPr lang="en-US" sz="1200" b="0" dirty="0">
                <a:effectLst/>
              </a:rPr>
            </a:br>
            <a:r>
              <a:rPr lang="en-US" sz="1600" b="1" i="1" u="none" strike="noStrike" dirty="0">
                <a:solidFill>
                  <a:srgbClr val="000000"/>
                </a:solidFill>
                <a:effectLst/>
                <a:latin typeface="Calibri" panose="020F0502020204030204" pitchFamily="34" charset="0"/>
              </a:rPr>
              <a:t>Follow-up planned: </a:t>
            </a:r>
            <a:r>
              <a:rPr lang="en-US" sz="1600" b="0" i="0" u="none" strike="noStrike" dirty="0">
                <a:solidFill>
                  <a:srgbClr val="000000"/>
                </a:solidFill>
                <a:effectLst/>
                <a:latin typeface="Calibri" panose="020F0502020204030204" pitchFamily="34" charset="0"/>
              </a:rPr>
              <a:t>1 month phone visit with Laura, RN</a:t>
            </a:r>
            <a:endParaRPr lang="en-US" sz="1200"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Level of understanding: Good</a:t>
            </a:r>
            <a:endParaRPr lang="en-US" sz="1200"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Readiness for change: 8 out of 10</a:t>
            </a:r>
            <a:endParaRPr lang="en-US" sz="1200" b="0" dirty="0">
              <a:effectLst/>
            </a:endParaRPr>
          </a:p>
          <a:p>
            <a:pPr rtl="0">
              <a:spcBef>
                <a:spcPts val="0"/>
              </a:spcBef>
              <a:spcAft>
                <a:spcPts val="0"/>
              </a:spcAft>
            </a:pPr>
            <a:br>
              <a:rPr lang="en-US" sz="1200" b="0" dirty="0">
                <a:effectLst/>
              </a:rPr>
            </a:br>
            <a:r>
              <a:rPr lang="en-US" sz="1600" b="1" i="0" u="none" strike="noStrike" dirty="0">
                <a:solidFill>
                  <a:srgbClr val="000000"/>
                </a:solidFill>
                <a:effectLst/>
                <a:latin typeface="Calibri" panose="020F0502020204030204" pitchFamily="34" charset="0"/>
              </a:rPr>
              <a:t>Total time of visit: </a:t>
            </a:r>
            <a:r>
              <a:rPr lang="en-US" sz="1600" b="0" i="0" u="none" strike="noStrike" dirty="0">
                <a:solidFill>
                  <a:srgbClr val="000000"/>
                </a:solidFill>
                <a:effectLst/>
                <a:latin typeface="Calibri" panose="020F0502020204030204" pitchFamily="34" charset="0"/>
              </a:rPr>
              <a:t>25 min</a:t>
            </a:r>
            <a:endParaRPr lang="en-US" sz="1200"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Time stamp. Signature.</a:t>
            </a:r>
            <a:endParaRPr lang="en-US" sz="1200" b="0" dirty="0">
              <a:effectLst/>
            </a:endParaRPr>
          </a:p>
        </p:txBody>
      </p:sp>
      <p:grpSp>
        <p:nvGrpSpPr>
          <p:cNvPr id="17" name="Group 16">
            <a:extLst>
              <a:ext uri="{FF2B5EF4-FFF2-40B4-BE49-F238E27FC236}">
                <a16:creationId xmlns:a16="http://schemas.microsoft.com/office/drawing/2014/main" id="{07E2CAC1-D0AC-46BA-BD7A-57C2C466CC3B}"/>
              </a:ext>
            </a:extLst>
          </p:cNvPr>
          <p:cNvGrpSpPr/>
          <p:nvPr/>
        </p:nvGrpSpPr>
        <p:grpSpPr>
          <a:xfrm>
            <a:off x="8607200" y="93587"/>
            <a:ext cx="3491821" cy="369585"/>
            <a:chOff x="494684" y="891259"/>
            <a:chExt cx="6925582" cy="501840"/>
          </a:xfrm>
        </p:grpSpPr>
        <p:sp>
          <p:nvSpPr>
            <p:cNvPr id="18" name="Rectangle: Rounded Corners 17">
              <a:extLst>
                <a:ext uri="{FF2B5EF4-FFF2-40B4-BE49-F238E27FC236}">
                  <a16:creationId xmlns:a16="http://schemas.microsoft.com/office/drawing/2014/main" id="{1E451E35-7F0A-4F27-BE37-72E767B1A762}"/>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81A945A8-D299-4AD2-A43D-B55F591586FB}"/>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pic>
        <p:nvPicPr>
          <p:cNvPr id="14" name="Picture 2">
            <a:extLst>
              <a:ext uri="{FF2B5EF4-FFF2-40B4-BE49-F238E27FC236}">
                <a16:creationId xmlns:a16="http://schemas.microsoft.com/office/drawing/2014/main" id="{1783777F-ACD5-46BA-835F-2C87B63ECD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8" t="12125" r="23801"/>
          <a:stretch/>
        </p:blipFill>
        <p:spPr bwMode="auto">
          <a:xfrm>
            <a:off x="10698155" y="241923"/>
            <a:ext cx="1323521" cy="1428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7890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normAutofit/>
          </a:bodyPr>
          <a:lstStyle/>
          <a:p>
            <a:r>
              <a:rPr lang="en-US" b="1" dirty="0"/>
              <a:t>Care Team Conference </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89110"/>
            <a:ext cx="4639129" cy="4408464"/>
          </a:xfrm>
        </p:spPr>
        <p:txBody>
          <a:bodyPr>
            <a:normAutofit lnSpcReduction="10000"/>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Dr. Johns meets with Eric, Laura, and Monica to discuss Mrs. Johnson’s care plan and progress towards her goals</a:t>
            </a:r>
          </a:p>
          <a:p>
            <a:pPr marL="0" indent="0" rtl="0" fontAlgn="base">
              <a:spcBef>
                <a:spcPts val="0"/>
              </a:spcBef>
              <a:spcAft>
                <a:spcPts val="0"/>
              </a:spcAft>
              <a:buNone/>
            </a:pPr>
            <a:endParaRPr lang="en-US"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They explore additional ways to assist Mrs. Johnson with her goals. Laura will take the suggestions and discuss them with Mrs. Johnson at their follow-up visit together.</a:t>
            </a:r>
            <a:endParaRPr lang="en-US"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A53B977-D8FA-4F3E-BDA3-DB9A98706A67}"/>
              </a:ext>
            </a:extLst>
          </p:cNvPr>
          <p:cNvSpPr/>
          <p:nvPr/>
        </p:nvSpPr>
        <p:spPr>
          <a:xfrm>
            <a:off x="5175789" y="4751083"/>
            <a:ext cx="2925509" cy="1979619"/>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billing code can the physician submit?</a:t>
            </a:r>
          </a:p>
        </p:txBody>
      </p:sp>
      <p:grpSp>
        <p:nvGrpSpPr>
          <p:cNvPr id="11" name="Group 10">
            <a:extLst>
              <a:ext uri="{FF2B5EF4-FFF2-40B4-BE49-F238E27FC236}">
                <a16:creationId xmlns:a16="http://schemas.microsoft.com/office/drawing/2014/main" id="{6E676C1D-84CA-43E3-8DEA-CFFB7EEC9C44}"/>
              </a:ext>
            </a:extLst>
          </p:cNvPr>
          <p:cNvGrpSpPr/>
          <p:nvPr/>
        </p:nvGrpSpPr>
        <p:grpSpPr>
          <a:xfrm>
            <a:off x="7055417" y="231608"/>
            <a:ext cx="4872491" cy="501840"/>
            <a:chOff x="494684" y="891259"/>
            <a:chExt cx="6925582" cy="501840"/>
          </a:xfrm>
        </p:grpSpPr>
        <p:sp>
          <p:nvSpPr>
            <p:cNvPr id="12" name="Rectangle: Rounded Corners 11">
              <a:extLst>
                <a:ext uri="{FF2B5EF4-FFF2-40B4-BE49-F238E27FC236}">
                  <a16:creationId xmlns:a16="http://schemas.microsoft.com/office/drawing/2014/main" id="{AD66AE3D-C152-428D-8482-2638362F1C7F}"/>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074EA442-2A5F-4FE0-8A24-606AC7BA7147}"/>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graphicFrame>
        <p:nvGraphicFramePr>
          <p:cNvPr id="6" name="Diagram 5">
            <a:extLst>
              <a:ext uri="{FF2B5EF4-FFF2-40B4-BE49-F238E27FC236}">
                <a16:creationId xmlns:a16="http://schemas.microsoft.com/office/drawing/2014/main" id="{00F31AC6-8B1E-4FA3-935E-E5B35BF7ABEF}"/>
              </a:ext>
            </a:extLst>
          </p:cNvPr>
          <p:cNvGraphicFramePr/>
          <p:nvPr>
            <p:extLst>
              <p:ext uri="{D42A27DB-BD31-4B8C-83A1-F6EECF244321}">
                <p14:modId xmlns:p14="http://schemas.microsoft.com/office/powerpoint/2010/main" val="2903438506"/>
              </p:ext>
            </p:extLst>
          </p:nvPr>
        </p:nvGraphicFramePr>
        <p:xfrm>
          <a:off x="6638544" y="1368890"/>
          <a:ext cx="5660136" cy="3724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43067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439738" y="1681163"/>
            <a:ext cx="8486775" cy="823912"/>
          </a:xfrm>
        </p:spPr>
        <p:txBody>
          <a:bodyPr>
            <a:normAutofit/>
          </a:bodyPr>
          <a:lstStyle/>
          <a:p>
            <a:pPr algn="ctr"/>
            <a:r>
              <a:rPr lang="en-US" sz="3600" dirty="0">
                <a:solidFill>
                  <a:schemeClr val="accent3">
                    <a:lumMod val="50000"/>
                  </a:schemeClr>
                </a:solidFill>
              </a:rPr>
              <a:t>G9007 - Team Conference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685800" y="3429000"/>
            <a:ext cx="10820400" cy="2706134"/>
          </a:xfrm>
          <a:solidFill>
            <a:schemeClr val="bg1">
              <a:lumMod val="95000"/>
            </a:schemeClr>
          </a:solidFill>
          <a:ln>
            <a:solidFill>
              <a:schemeClr val="tx1"/>
            </a:solidFill>
          </a:ln>
        </p:spPr>
        <p:txBody>
          <a:bodyPr>
            <a:normAutofit/>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br>
              <a:rPr lang="en-US" sz="2000" b="0" dirty="0">
                <a:effectLst/>
              </a:rPr>
            </a:br>
            <a:r>
              <a:rPr lang="en-US" sz="3200" b="0" i="0" u="none" strike="noStrike" dirty="0">
                <a:solidFill>
                  <a:srgbClr val="000000"/>
                </a:solidFill>
                <a:effectLst/>
                <a:latin typeface="Calibri" panose="020F0502020204030204" pitchFamily="34" charset="0"/>
              </a:rPr>
              <a:t>Face to face, video, telephone or secure web conference </a:t>
            </a:r>
            <a:r>
              <a:rPr lang="en-US" sz="3200" b="1" i="0" u="none" strike="noStrike" dirty="0">
                <a:solidFill>
                  <a:srgbClr val="000000"/>
                </a:solidFill>
                <a:effectLst/>
                <a:latin typeface="Calibri" panose="020F0502020204030204" pitchFamily="34" charset="0"/>
              </a:rPr>
              <a:t>between PCP and care team members </a:t>
            </a:r>
            <a:r>
              <a:rPr lang="en-US" sz="3200" b="0" i="0" u="none" strike="noStrike" dirty="0">
                <a:solidFill>
                  <a:srgbClr val="000000"/>
                </a:solidFill>
                <a:effectLst/>
                <a:latin typeface="Calibri" panose="020F0502020204030204" pitchFamily="34" charset="0"/>
              </a:rPr>
              <a:t>to formally discuss a patient’s care plan.</a:t>
            </a:r>
          </a:p>
          <a:p>
            <a:pPr marL="0" indent="0" rtl="0">
              <a:spcBef>
                <a:spcPts val="600"/>
              </a:spcBef>
              <a:spcAft>
                <a:spcPts val="0"/>
              </a:spcAft>
              <a:buNone/>
            </a:pP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a:xfrm>
            <a:off x="8610600" y="630237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217CF7B8-51A6-44A4-85E2-B80783A4D4DF}"/>
              </a:ext>
            </a:extLst>
          </p:cNvPr>
          <p:cNvGrpSpPr/>
          <p:nvPr/>
        </p:nvGrpSpPr>
        <p:grpSpPr>
          <a:xfrm>
            <a:off x="7229930" y="153981"/>
            <a:ext cx="4872491" cy="501840"/>
            <a:chOff x="494684" y="891259"/>
            <a:chExt cx="6925582" cy="501840"/>
          </a:xfrm>
        </p:grpSpPr>
        <p:sp>
          <p:nvSpPr>
            <p:cNvPr id="20" name="Rectangle: Rounded Corners 19">
              <a:extLst>
                <a:ext uri="{FF2B5EF4-FFF2-40B4-BE49-F238E27FC236}">
                  <a16:creationId xmlns:a16="http://schemas.microsoft.com/office/drawing/2014/main" id="{F33111BF-F19E-4C29-B4F3-506D0A617308}"/>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CAEDFA3A-9B6E-4EC9-95C5-6C6F733ED231}"/>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pic>
        <p:nvPicPr>
          <p:cNvPr id="32770" name="Picture 2">
            <a:extLst>
              <a:ext uri="{FF2B5EF4-FFF2-40B4-BE49-F238E27FC236}">
                <a16:creationId xmlns:a16="http://schemas.microsoft.com/office/drawing/2014/main" id="{DF677A45-A8FE-48E2-8F66-8EDD8BAC7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6652" y="823060"/>
            <a:ext cx="1174296" cy="174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68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B7DC9D-B9F1-4DAF-8E4E-B968A3B3D194}"/>
              </a:ext>
            </a:extLst>
          </p:cNvPr>
          <p:cNvSpPr>
            <a:spLocks noGrp="1"/>
          </p:cNvSpPr>
          <p:nvPr>
            <p:ph type="title"/>
          </p:nvPr>
        </p:nvSpPr>
        <p:spPr>
          <a:xfrm>
            <a:off x="351997" y="228128"/>
            <a:ext cx="10168128" cy="1179576"/>
          </a:xfrm>
        </p:spPr>
        <p:txBody>
          <a:bodyPr vert="horz" lIns="91440" tIns="45720" rIns="91440" bIns="45720" rtlCol="0" anchor="ctr">
            <a:normAutofit/>
          </a:bodyPr>
          <a:lstStyle/>
          <a:p>
            <a:r>
              <a:rPr lang="en-US" sz="4000" b="1" dirty="0"/>
              <a:t>Introductions </a:t>
            </a:r>
          </a:p>
        </p:txBody>
      </p:sp>
      <p:sp>
        <p:nvSpPr>
          <p:cNvPr id="6" name="Content Placeholder 5">
            <a:extLst>
              <a:ext uri="{FF2B5EF4-FFF2-40B4-BE49-F238E27FC236}">
                <a16:creationId xmlns:a16="http://schemas.microsoft.com/office/drawing/2014/main" id="{BDD2B4BE-6302-44F7-9B41-B896D5326544}"/>
              </a:ext>
            </a:extLst>
          </p:cNvPr>
          <p:cNvSpPr>
            <a:spLocks noGrp="1"/>
          </p:cNvSpPr>
          <p:nvPr>
            <p:ph sz="half" idx="1"/>
          </p:nvPr>
        </p:nvSpPr>
        <p:spPr>
          <a:xfrm>
            <a:off x="7041823" y="603315"/>
            <a:ext cx="4241873" cy="5568885"/>
          </a:xfrm>
        </p:spPr>
        <p:txBody>
          <a:bodyPr vert="horz" lIns="91440" tIns="45720" rIns="91440" bIns="45720" rtlCol="0" anchor="ctr">
            <a:normAutofit/>
          </a:bodyPr>
          <a:lstStyle/>
          <a:p>
            <a:r>
              <a:rPr lang="en-US" dirty="0"/>
              <a:t>Your name </a:t>
            </a:r>
          </a:p>
          <a:p>
            <a:r>
              <a:rPr lang="en-US" dirty="0"/>
              <a:t>Your discipline </a:t>
            </a:r>
          </a:p>
          <a:p>
            <a:r>
              <a:rPr lang="en-US" dirty="0"/>
              <a:t>Your practice location</a:t>
            </a:r>
          </a:p>
          <a:p>
            <a:r>
              <a:rPr lang="en-US" dirty="0"/>
              <a:t>How long have you been in your role? </a:t>
            </a:r>
          </a:p>
          <a:p>
            <a:r>
              <a:rPr lang="en-US" dirty="0"/>
              <a:t>What’s most important for you to learn today? </a:t>
            </a:r>
          </a:p>
        </p:txBody>
      </p:sp>
      <p:pic>
        <p:nvPicPr>
          <p:cNvPr id="2050" name="Picture 2">
            <a:extLst>
              <a:ext uri="{FF2B5EF4-FFF2-40B4-BE49-F238E27FC236}">
                <a16:creationId xmlns:a16="http://schemas.microsoft.com/office/drawing/2014/main" id="{86F038CE-0C8E-43EE-9C4F-C8AFD9F8148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354" b="-2"/>
          <a:stretch/>
        </p:blipFill>
        <p:spPr bwMode="auto">
          <a:xfrm>
            <a:off x="540660" y="140770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465B62FD-F9F7-4F16-B920-D8E780216A07}"/>
              </a:ext>
            </a:extLst>
          </p:cNvPr>
          <p:cNvSpPr>
            <a:spLocks noGrp="1"/>
          </p:cNvSpPr>
          <p:nvPr>
            <p:ph type="sldNum" sz="quarter" idx="12"/>
          </p:nvPr>
        </p:nvSpPr>
        <p:spPr>
          <a:prstGeom prst="ellipse">
            <a:avLst/>
          </a:prstGeom>
        </p:spPr>
        <p:txBody>
          <a:bodyPr vert="horz" lIns="91440" tIns="45720" rIns="91440" bIns="45720" rtlCol="0" anchor="ctr">
            <a:normAutofit/>
          </a:bodyPr>
          <a:lstStyle/>
          <a:p>
            <a:pPr defTabSz="914400">
              <a:lnSpc>
                <a:spcPct val="90000"/>
              </a:lnSpc>
              <a:spcAft>
                <a:spcPts val="600"/>
              </a:spcAft>
              <a:defRPr/>
            </a:pPr>
            <a:fld id="{46BBE732-03BE-46E5-A9CF-E49B0BD2E352}" type="slidenum">
              <a:rPr lang="en-US">
                <a:solidFill>
                  <a:schemeClr val="tx1">
                    <a:lumMod val="50000"/>
                    <a:lumOff val="50000"/>
                  </a:schemeClr>
                </a:solidFill>
                <a:latin typeface="Calibri" panose="020F0502020204030204"/>
              </a:rPr>
              <a:pPr defTabSz="914400">
                <a:lnSpc>
                  <a:spcPct val="90000"/>
                </a:lnSpc>
                <a:spcAft>
                  <a:spcPts val="600"/>
                </a:spcAft>
                <a:defRPr/>
              </a:pPr>
              <a:t>11</a:t>
            </a:fld>
            <a:endParaRPr lang="en-US">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2348590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558-927C-45F6-8D44-ABCB84779EB6}"/>
              </a:ext>
            </a:extLst>
          </p:cNvPr>
          <p:cNvSpPr>
            <a:spLocks noGrp="1"/>
          </p:cNvSpPr>
          <p:nvPr>
            <p:ph type="title"/>
          </p:nvPr>
        </p:nvSpPr>
        <p:spPr>
          <a:xfrm>
            <a:off x="211138" y="159545"/>
            <a:ext cx="7227887" cy="739775"/>
          </a:xfrm>
        </p:spPr>
        <p:txBody>
          <a:bodyPr/>
          <a:lstStyle/>
          <a:p>
            <a:r>
              <a:rPr lang="en-US" b="1" dirty="0"/>
              <a:t>Documentation Example</a:t>
            </a:r>
            <a:endParaRPr lang="en-US" dirty="0"/>
          </a:p>
        </p:txBody>
      </p:sp>
      <p:sp>
        <p:nvSpPr>
          <p:cNvPr id="3" name="Text Placeholder 2">
            <a:extLst>
              <a:ext uri="{FF2B5EF4-FFF2-40B4-BE49-F238E27FC236}">
                <a16:creationId xmlns:a16="http://schemas.microsoft.com/office/drawing/2014/main" id="{71E0AC38-FC97-4D99-AEC7-6535D960AE18}"/>
              </a:ext>
            </a:extLst>
          </p:cNvPr>
          <p:cNvSpPr>
            <a:spLocks noGrp="1"/>
          </p:cNvSpPr>
          <p:nvPr>
            <p:ph type="body" idx="1"/>
          </p:nvPr>
        </p:nvSpPr>
        <p:spPr>
          <a:xfrm>
            <a:off x="801689" y="1076325"/>
            <a:ext cx="5122862" cy="453524"/>
          </a:xfrm>
        </p:spPr>
        <p:txBody>
          <a:bodyPr>
            <a:normAutofit fontScale="92500" lnSpcReduction="10000"/>
          </a:bodyPr>
          <a:lstStyle/>
          <a:p>
            <a:pPr algn="ctr">
              <a:lnSpc>
                <a:spcPct val="100000"/>
              </a:lnSpc>
            </a:pPr>
            <a:r>
              <a:rPr lang="en-US" sz="2800" dirty="0">
                <a:solidFill>
                  <a:schemeClr val="accent3">
                    <a:lumMod val="50000"/>
                  </a:schemeClr>
                </a:solidFill>
              </a:rPr>
              <a:t>G9007- Team Conference </a:t>
            </a:r>
          </a:p>
        </p:txBody>
      </p:sp>
      <p:sp>
        <p:nvSpPr>
          <p:cNvPr id="7" name="Slide Number Placeholder 6">
            <a:extLst>
              <a:ext uri="{FF2B5EF4-FFF2-40B4-BE49-F238E27FC236}">
                <a16:creationId xmlns:a16="http://schemas.microsoft.com/office/drawing/2014/main" id="{7E48785B-B4B0-451F-8905-C9010C726A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53B1FAE-7EDB-4780-91EA-1BAFA58FC07B}"/>
              </a:ext>
            </a:extLst>
          </p:cNvPr>
          <p:cNvSpPr txBox="1"/>
          <p:nvPr/>
        </p:nvSpPr>
        <p:spPr>
          <a:xfrm>
            <a:off x="534988" y="1636871"/>
            <a:ext cx="9066212" cy="4770537"/>
          </a:xfrm>
          <a:prstGeom prst="rect">
            <a:avLst/>
          </a:prstGeom>
          <a:solidFill>
            <a:schemeClr val="bg1">
              <a:lumMod val="95000"/>
            </a:schemeClr>
          </a:solidFill>
          <a:ln>
            <a:solidFill>
              <a:schemeClr val="tx1"/>
            </a:solidFill>
          </a:ln>
        </p:spPr>
        <p:txBody>
          <a:bodyPr wrap="square">
            <a:spAutoFit/>
          </a:bodyPr>
          <a:lstStyle/>
          <a:p>
            <a:pPr rtl="0">
              <a:spcBef>
                <a:spcPts val="0"/>
              </a:spcBef>
              <a:spcAft>
                <a:spcPts val="0"/>
              </a:spcAft>
            </a:pPr>
            <a:r>
              <a:rPr lang="en-US" sz="1600" b="1" i="0" u="none" strike="noStrike" dirty="0">
                <a:solidFill>
                  <a:srgbClr val="000000"/>
                </a:solidFill>
                <a:effectLst/>
                <a:latin typeface="Calibri" panose="020F0502020204030204" pitchFamily="34" charset="0"/>
              </a:rPr>
              <a:t>Team Conference Encounter: Face to face</a:t>
            </a:r>
            <a:endParaRPr lang="en-US" sz="1400"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Patient Name: Mrs. Johnson DOB: 2/12/52 MRN: 123456 PCP Name: Dr. Johns</a:t>
            </a:r>
            <a:endParaRPr lang="en-US" sz="1400" b="0" dirty="0">
              <a:effectLst/>
            </a:endParaRPr>
          </a:p>
          <a:p>
            <a:pPr rtl="0">
              <a:spcBef>
                <a:spcPts val="0"/>
              </a:spcBef>
              <a:spcAft>
                <a:spcPts val="0"/>
              </a:spcAft>
            </a:pPr>
            <a:br>
              <a:rPr lang="en-US" sz="1400" b="0" dirty="0">
                <a:effectLst/>
              </a:rPr>
            </a:br>
            <a:r>
              <a:rPr lang="en-US" sz="1600" b="0" i="0" u="none" strike="noStrike" dirty="0">
                <a:solidFill>
                  <a:srgbClr val="000000"/>
                </a:solidFill>
                <a:effectLst/>
                <a:latin typeface="Calibri" panose="020F0502020204030204" pitchFamily="34" charset="0"/>
              </a:rPr>
              <a:t>Care Team Members Present: Laura RN, Eric MA, Dr. Johns MD, Monica PharmD</a:t>
            </a:r>
            <a:endParaRPr lang="en-US" sz="1400"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Date of service: 1/21/22</a:t>
            </a:r>
            <a:endParaRPr lang="en-US" sz="1400" b="0" dirty="0">
              <a:effectLst/>
            </a:endParaRPr>
          </a:p>
          <a:p>
            <a:pPr rtl="0">
              <a:spcBef>
                <a:spcPts val="0"/>
              </a:spcBef>
              <a:spcAft>
                <a:spcPts val="0"/>
              </a:spcAft>
            </a:pPr>
            <a:br>
              <a:rPr lang="en-US" sz="1400" b="0" dirty="0">
                <a:effectLst/>
              </a:rPr>
            </a:br>
            <a:r>
              <a:rPr lang="en-US" sz="1600" b="0" i="0" u="none" strike="noStrike" dirty="0">
                <a:solidFill>
                  <a:srgbClr val="000000"/>
                </a:solidFill>
                <a:effectLst/>
                <a:latin typeface="Calibri" panose="020F0502020204030204" pitchFamily="34" charset="0"/>
              </a:rPr>
              <a:t>Diagnoses discussed: CHF-I50.03</a:t>
            </a:r>
            <a:endParaRPr lang="en-US" sz="1400" b="0" dirty="0">
              <a:effectLst/>
            </a:endParaRPr>
          </a:p>
          <a:p>
            <a:pPr rtl="0">
              <a:spcBef>
                <a:spcPts val="0"/>
              </a:spcBef>
              <a:spcAft>
                <a:spcPts val="0"/>
              </a:spcAft>
            </a:pPr>
            <a:br>
              <a:rPr lang="en-US" sz="1400" b="0" dirty="0">
                <a:effectLst/>
              </a:rPr>
            </a:br>
            <a:r>
              <a:rPr lang="en-US" sz="1600" b="1" i="1" u="none" strike="noStrike" dirty="0">
                <a:solidFill>
                  <a:srgbClr val="000000"/>
                </a:solidFill>
                <a:effectLst/>
                <a:latin typeface="Calibri" panose="020F0502020204030204" pitchFamily="34" charset="0"/>
              </a:rPr>
              <a:t>Pertinent details of visit: </a:t>
            </a:r>
            <a:r>
              <a:rPr lang="en-US" sz="1600" b="0" i="0" u="none" strike="noStrike" dirty="0">
                <a:solidFill>
                  <a:srgbClr val="000000"/>
                </a:solidFill>
                <a:effectLst/>
                <a:latin typeface="Calibri" panose="020F0502020204030204" pitchFamily="34" charset="0"/>
              </a:rPr>
              <a:t>Care team presented and discussed patient’s progress towards her identified self-management goals including monitoring daily BP and weights, along with her goal to reduce salt intake to &lt;2 g/day.  Explored ways to assist patient, including shopping around for food sales and referral to dietitian for additional dietary management given her pre-diabetes diagnosis.  Monica discussed patient’s non-adherence with furosemide.  Dr. Johns will re-check labs and assess fluid status at next PCP follow-up visit to assess if dose should be adjusted.</a:t>
            </a:r>
            <a:endParaRPr lang="en-US" sz="1400" b="0" dirty="0">
              <a:effectLst/>
            </a:endParaRPr>
          </a:p>
          <a:p>
            <a:pPr rtl="0">
              <a:spcBef>
                <a:spcPts val="0"/>
              </a:spcBef>
              <a:spcAft>
                <a:spcPts val="0"/>
              </a:spcAft>
            </a:pPr>
            <a:br>
              <a:rPr lang="en-US" sz="1400" b="0" dirty="0">
                <a:effectLst/>
              </a:rPr>
            </a:br>
            <a:r>
              <a:rPr lang="en-US" sz="1600" b="1" i="1" u="none" strike="noStrike" dirty="0">
                <a:solidFill>
                  <a:srgbClr val="000000"/>
                </a:solidFill>
                <a:effectLst/>
                <a:latin typeface="Calibri" panose="020F0502020204030204" pitchFamily="34" charset="0"/>
              </a:rPr>
              <a:t>Total time of visit: </a:t>
            </a:r>
            <a:r>
              <a:rPr lang="en-US" sz="1600" b="0" i="0" u="none" strike="noStrike" dirty="0">
                <a:solidFill>
                  <a:srgbClr val="000000"/>
                </a:solidFill>
                <a:effectLst/>
                <a:latin typeface="Calibri" panose="020F0502020204030204" pitchFamily="34" charset="0"/>
              </a:rPr>
              <a:t>10</a:t>
            </a:r>
            <a:r>
              <a:rPr lang="en-US" sz="1600" b="1" i="1" u="none" strike="noStrike" dirty="0">
                <a:solidFill>
                  <a:srgbClr val="000000"/>
                </a:solidFill>
                <a:effectLst/>
                <a:latin typeface="Calibri" panose="020F0502020204030204" pitchFamily="34" charset="0"/>
              </a:rPr>
              <a:t> </a:t>
            </a:r>
            <a:r>
              <a:rPr lang="en-US" sz="1600" b="0" i="0" u="none" strike="noStrike" dirty="0">
                <a:solidFill>
                  <a:srgbClr val="000000"/>
                </a:solidFill>
                <a:effectLst/>
                <a:latin typeface="Calibri" panose="020F0502020204030204" pitchFamily="34" charset="0"/>
              </a:rPr>
              <a:t>min</a:t>
            </a:r>
            <a:endParaRPr lang="en-US" sz="1400"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Time stamp. Signature.</a:t>
            </a:r>
            <a:endParaRPr lang="en-US" sz="1400" b="0" dirty="0">
              <a:effectLst/>
            </a:endParaRPr>
          </a:p>
          <a:p>
            <a:br>
              <a:rPr lang="en-US" sz="1600" dirty="0"/>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C1026A22-E385-4C5A-81BE-A734B3CCC0C2}"/>
              </a:ext>
            </a:extLst>
          </p:cNvPr>
          <p:cNvGrpSpPr/>
          <p:nvPr/>
        </p:nvGrpSpPr>
        <p:grpSpPr>
          <a:xfrm>
            <a:off x="7229930" y="153981"/>
            <a:ext cx="4872491" cy="501840"/>
            <a:chOff x="494684" y="891259"/>
            <a:chExt cx="6925582" cy="501840"/>
          </a:xfrm>
        </p:grpSpPr>
        <p:sp>
          <p:nvSpPr>
            <p:cNvPr id="14" name="Rectangle: Rounded Corners 13">
              <a:extLst>
                <a:ext uri="{FF2B5EF4-FFF2-40B4-BE49-F238E27FC236}">
                  <a16:creationId xmlns:a16="http://schemas.microsoft.com/office/drawing/2014/main" id="{E55D3D56-290C-4358-91E3-F98355D9DBDF}"/>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E3AAC24C-07E0-433E-A1A6-013D259FC501}"/>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pic>
        <p:nvPicPr>
          <p:cNvPr id="16" name="Picture 2">
            <a:extLst>
              <a:ext uri="{FF2B5EF4-FFF2-40B4-BE49-F238E27FC236}">
                <a16:creationId xmlns:a16="http://schemas.microsoft.com/office/drawing/2014/main" id="{5F40842B-0AEC-4AAA-ABAA-3EEB94589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6688" y="823059"/>
            <a:ext cx="1864260" cy="276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1329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normAutofit/>
          </a:bodyPr>
          <a:lstStyle/>
          <a:p>
            <a:r>
              <a:rPr lang="en-US" b="1" dirty="0"/>
              <a:t>Specialty/PCP Interactions</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59972"/>
            <a:ext cx="7115629" cy="4408464"/>
          </a:xfrm>
        </p:spPr>
        <p:txBody>
          <a:bodyPr>
            <a:normAutofit lnSpcReduction="10000"/>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In the meantime, Mrs. Johnson went to see her cardiologist, Dr. Davis, to update him on changes to her medications.</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Mrs. Johnson mentions to Dr. Davis that she now has a care management team with her PCP who have been helping her with self-management goals and optimizing her medications.</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Cardiologist proceeds to call Mrs. Johnson’s PCP to discuss patient’s plan of care and offer recommendations and streamline care.</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They discuss her medication regimen and care plan. Telephone call lasts 6 min.</a:t>
            </a:r>
            <a:endParaRPr lang="en-US" sz="24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A53B977-D8FA-4F3E-BDA3-DB9A98706A67}"/>
              </a:ext>
            </a:extLst>
          </p:cNvPr>
          <p:cNvSpPr/>
          <p:nvPr/>
        </p:nvSpPr>
        <p:spPr>
          <a:xfrm>
            <a:off x="8599838" y="3350512"/>
            <a:ext cx="3049293" cy="207677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endParaRPr lang="en-US" sz="1800" b="1" i="0" u="none" strike="noStrike" dirty="0">
              <a:solidFill>
                <a:schemeClr val="tx1"/>
              </a:solidFill>
              <a:effectLst/>
              <a:latin typeface="Calibri" panose="020F0502020204030204" pitchFamily="34" charset="0"/>
            </a:endParaRPr>
          </a:p>
          <a:p>
            <a:pPr algn="ctr" rtl="0">
              <a:spcBef>
                <a:spcPts val="0"/>
              </a:spcBef>
              <a:spcAft>
                <a:spcPts val="0"/>
              </a:spcAft>
            </a:pPr>
            <a:r>
              <a:rPr lang="en-US" sz="1800" b="1" i="0" u="none" strike="noStrike" dirty="0">
                <a:solidFill>
                  <a:schemeClr val="tx1"/>
                </a:solidFill>
                <a:effectLst/>
                <a:latin typeface="Calibri" panose="020F0502020204030204" pitchFamily="34" charset="0"/>
              </a:rPr>
              <a:t>If Mrs. Johnson has BCBSM insurance, what billing code can the cardiologist submit?</a:t>
            </a:r>
            <a:endParaRPr lang="en-US" b="1" dirty="0">
              <a:solidFill>
                <a:schemeClr val="tx1"/>
              </a:solidFill>
              <a:effectLst/>
            </a:endParaRPr>
          </a:p>
          <a:p>
            <a:br>
              <a:rPr lang="en-US" dirty="0"/>
            </a:b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0CD5ECBB-56DB-46AA-B72F-E004FCA98457}"/>
              </a:ext>
            </a:extLst>
          </p:cNvPr>
          <p:cNvGrpSpPr/>
          <p:nvPr/>
        </p:nvGrpSpPr>
        <p:grpSpPr>
          <a:xfrm>
            <a:off x="7314553" y="127298"/>
            <a:ext cx="4805816" cy="501840"/>
            <a:chOff x="494684" y="2433500"/>
            <a:chExt cx="6925582" cy="501840"/>
          </a:xfrm>
        </p:grpSpPr>
        <p:sp>
          <p:nvSpPr>
            <p:cNvPr id="13" name="Rectangle: Rounded Corners 12">
              <a:extLst>
                <a:ext uri="{FF2B5EF4-FFF2-40B4-BE49-F238E27FC236}">
                  <a16:creationId xmlns:a16="http://schemas.microsoft.com/office/drawing/2014/main" id="{83916B0A-4E40-47AA-BD2A-DB3ACD764337}"/>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5EE72011-084D-4ACB-83D6-20E813B7CBC8}"/>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Specialty/Primary Care Interactions </a:t>
              </a:r>
            </a:p>
          </p:txBody>
        </p:sp>
      </p:grpSp>
      <p:pic>
        <p:nvPicPr>
          <p:cNvPr id="33794" name="Picture 2">
            <a:extLst>
              <a:ext uri="{FF2B5EF4-FFF2-40B4-BE49-F238E27FC236}">
                <a16:creationId xmlns:a16="http://schemas.microsoft.com/office/drawing/2014/main" id="{261BEB5E-8CCC-4312-A5B4-8E904D9BE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7461" y="822737"/>
            <a:ext cx="1931670" cy="178308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88E8DF4-45BB-4879-AEC6-E3DD69029B1D}"/>
              </a:ext>
            </a:extLst>
          </p:cNvPr>
          <p:cNvGrpSpPr/>
          <p:nvPr/>
        </p:nvGrpSpPr>
        <p:grpSpPr>
          <a:xfrm>
            <a:off x="7314553" y="78042"/>
            <a:ext cx="4805816" cy="501840"/>
            <a:chOff x="494684" y="2433500"/>
            <a:chExt cx="6925582" cy="501840"/>
          </a:xfrm>
        </p:grpSpPr>
        <p:sp>
          <p:nvSpPr>
            <p:cNvPr id="17" name="Rectangle: Rounded Corners 16">
              <a:extLst>
                <a:ext uri="{FF2B5EF4-FFF2-40B4-BE49-F238E27FC236}">
                  <a16:creationId xmlns:a16="http://schemas.microsoft.com/office/drawing/2014/main" id="{89DAFAE7-65C1-49DD-803F-6D9758FC2C0D}"/>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54A48670-02B8-439D-B679-2BB7F4C38F6B}"/>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Specialty/Primary Care Interactions </a:t>
              </a:r>
            </a:p>
          </p:txBody>
        </p:sp>
      </p:grpSp>
    </p:spTree>
    <p:extLst>
      <p:ext uri="{BB962C8B-B14F-4D97-AF65-F5344CB8AC3E}">
        <p14:creationId xmlns:p14="http://schemas.microsoft.com/office/powerpoint/2010/main" val="23017774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1257300" y="1813609"/>
            <a:ext cx="8486775" cy="823912"/>
          </a:xfrm>
        </p:spPr>
        <p:txBody>
          <a:bodyPr>
            <a:normAutofit/>
          </a:bodyPr>
          <a:lstStyle/>
          <a:p>
            <a:pPr algn="ctr"/>
            <a:r>
              <a:rPr lang="en-US" sz="3600" dirty="0">
                <a:solidFill>
                  <a:schemeClr val="accent3">
                    <a:lumMod val="50000"/>
                  </a:schemeClr>
                </a:solidFill>
              </a:rPr>
              <a:t>G9008 -  Physician Code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56610"/>
            <a:ext cx="10820400" cy="3399739"/>
          </a:xfrm>
          <a:solidFill>
            <a:schemeClr val="bg1">
              <a:lumMod val="95000"/>
            </a:schemeClr>
          </a:solidFill>
          <a:ln>
            <a:solidFill>
              <a:schemeClr val="tx1"/>
            </a:solidFill>
          </a:ln>
        </p:spPr>
        <p:txBody>
          <a:bodyPr>
            <a:normAutofit fontScale="77500" lnSpcReduction="20000"/>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G9008: Physician Coordinated Care Oversight Services (Enrollment Fee)</a:t>
            </a:r>
            <a:r>
              <a:rPr lang="en-US" sz="5100" dirty="0"/>
              <a:t> </a:t>
            </a:r>
          </a:p>
          <a:p>
            <a:pPr marL="0" indent="0" rtl="0">
              <a:spcBef>
                <a:spcPts val="600"/>
              </a:spcBef>
              <a:spcAft>
                <a:spcPts val="0"/>
              </a:spcAft>
              <a:buNone/>
            </a:pPr>
            <a:endParaRPr lang="en-US" sz="5100" dirty="0"/>
          </a:p>
          <a:p>
            <a:pPr marL="0" indent="0" rtl="0">
              <a:spcBef>
                <a:spcPts val="600"/>
              </a:spcBef>
              <a:spcAft>
                <a:spcPts val="0"/>
              </a:spcAft>
              <a:buNone/>
            </a:pPr>
            <a:r>
              <a:rPr lang="en-US" sz="3200" i="0" u="none" strike="noStrike" dirty="0">
                <a:solidFill>
                  <a:srgbClr val="000000"/>
                </a:solidFill>
                <a:effectLst/>
                <a:latin typeface="Calibri" panose="020F0502020204030204" pitchFamily="34" charset="0"/>
              </a:rPr>
              <a:t>Communication with paramedic, patient, </a:t>
            </a:r>
            <a:r>
              <a:rPr lang="en-US" sz="3200" b="1" i="0" u="none" strike="noStrike" dirty="0">
                <a:solidFill>
                  <a:srgbClr val="000000"/>
                </a:solidFill>
                <a:effectLst/>
                <a:latin typeface="Calibri" panose="020F0502020204030204" pitchFamily="34" charset="0"/>
              </a:rPr>
              <a:t>other health care professionals</a:t>
            </a:r>
            <a:r>
              <a:rPr lang="en-US" sz="3200" i="0" u="none" strike="noStrike" dirty="0">
                <a:solidFill>
                  <a:srgbClr val="000000"/>
                </a:solidFill>
                <a:effectLst/>
                <a:latin typeface="Calibri" panose="020F0502020204030204" pitchFamily="34" charset="0"/>
              </a:rPr>
              <a:t> not part of the care team when consulting about patient</a:t>
            </a:r>
          </a:p>
          <a:p>
            <a:pPr marL="0" indent="0" rtl="0">
              <a:spcBef>
                <a:spcPts val="600"/>
              </a:spcBef>
              <a:spcAft>
                <a:spcPts val="0"/>
              </a:spcAft>
              <a:buNone/>
            </a:pPr>
            <a:endParaRPr lang="en-US" sz="3200"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i="0" u="none" strike="noStrike" dirty="0">
                <a:solidFill>
                  <a:srgbClr val="000000"/>
                </a:solidFill>
                <a:effectLst/>
                <a:latin typeface="Calibri" panose="020F0502020204030204" pitchFamily="34" charset="0"/>
              </a:rPr>
              <a:t>Face to face, video, or telephone (excludes email or EMR messaging)</a:t>
            </a:r>
            <a:endParaRPr lang="en-US" sz="5100" dirty="0">
              <a:effectLst/>
            </a:endParaRPr>
          </a:p>
          <a:p>
            <a:pPr marL="0" indent="0">
              <a:buNone/>
            </a:pPr>
            <a:br>
              <a:rPr lang="en-US" dirty="0"/>
            </a:b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8" name="Picture 2">
            <a:extLst>
              <a:ext uri="{FF2B5EF4-FFF2-40B4-BE49-F238E27FC236}">
                <a16:creationId xmlns:a16="http://schemas.microsoft.com/office/drawing/2014/main" id="{72E25305-B013-426E-A3D2-2C73C624D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7461" y="822737"/>
            <a:ext cx="1931670" cy="17830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B45E4A8-F5D2-49B1-8234-70CAE39FFDA3}"/>
              </a:ext>
            </a:extLst>
          </p:cNvPr>
          <p:cNvGrpSpPr/>
          <p:nvPr/>
        </p:nvGrpSpPr>
        <p:grpSpPr>
          <a:xfrm>
            <a:off x="7314553" y="78042"/>
            <a:ext cx="4805816" cy="501840"/>
            <a:chOff x="494684" y="2433500"/>
            <a:chExt cx="6925582" cy="501840"/>
          </a:xfrm>
        </p:grpSpPr>
        <p:sp>
          <p:nvSpPr>
            <p:cNvPr id="20" name="Rectangle: Rounded Corners 19">
              <a:extLst>
                <a:ext uri="{FF2B5EF4-FFF2-40B4-BE49-F238E27FC236}">
                  <a16:creationId xmlns:a16="http://schemas.microsoft.com/office/drawing/2014/main" id="{A7DC5B59-2DC7-4C35-86EA-16BB95BCCCE3}"/>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EAAF8760-589C-49E4-B34E-B78C7621AFC3}"/>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Specialty/Primary Care Interactions </a:t>
              </a:r>
            </a:p>
          </p:txBody>
        </p:sp>
      </p:grpSp>
    </p:spTree>
    <p:extLst>
      <p:ext uri="{BB962C8B-B14F-4D97-AF65-F5344CB8AC3E}">
        <p14:creationId xmlns:p14="http://schemas.microsoft.com/office/powerpoint/2010/main" val="19619514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normAutofit/>
          </a:bodyPr>
          <a:lstStyle/>
          <a:p>
            <a:r>
              <a:rPr lang="en-US" b="1" dirty="0"/>
              <a:t>Take Note! </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59972"/>
            <a:ext cx="7115629" cy="4408464"/>
          </a:xfrm>
        </p:spPr>
        <p:txBody>
          <a:bodyPr>
            <a:normAutofit/>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For BCBSM, G9008 is a physician-delivered service, commonly used when the physician engages the patient into PDCM, physician is actively coordinating care with the team or interacting with </a:t>
            </a:r>
            <a:r>
              <a:rPr lang="en-US" sz="2400" b="1" i="0" u="none" strike="noStrike" dirty="0">
                <a:solidFill>
                  <a:srgbClr val="000000"/>
                </a:solidFill>
                <a:effectLst/>
                <a:latin typeface="Calibri" panose="020F0502020204030204" pitchFamily="34" charset="0"/>
              </a:rPr>
              <a:t>another health care provider </a:t>
            </a:r>
            <a:r>
              <a:rPr lang="en-US" sz="2400" b="0" i="0" u="none" strike="noStrike" dirty="0">
                <a:solidFill>
                  <a:srgbClr val="000000"/>
                </a:solidFill>
                <a:effectLst/>
                <a:latin typeface="Calibri" panose="020F0502020204030204" pitchFamily="34" charset="0"/>
              </a:rPr>
              <a:t>seeking guidance or background information to coordinate and inform the care process.</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Specialists can take advantage of this code, same as would the PCP if she made the call to the specialist.</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Documentation would appear like the example above when Dr. Johns called the ED physician.</a:t>
            </a:r>
            <a:endParaRPr lang="en-US" sz="24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0CD5ECBB-56DB-46AA-B72F-E004FCA98457}"/>
              </a:ext>
            </a:extLst>
          </p:cNvPr>
          <p:cNvGrpSpPr/>
          <p:nvPr/>
        </p:nvGrpSpPr>
        <p:grpSpPr>
          <a:xfrm>
            <a:off x="7314553" y="127298"/>
            <a:ext cx="4805816" cy="501840"/>
            <a:chOff x="494684" y="2433500"/>
            <a:chExt cx="6925582" cy="501840"/>
          </a:xfrm>
        </p:grpSpPr>
        <p:sp>
          <p:nvSpPr>
            <p:cNvPr id="13" name="Rectangle: Rounded Corners 12">
              <a:extLst>
                <a:ext uri="{FF2B5EF4-FFF2-40B4-BE49-F238E27FC236}">
                  <a16:creationId xmlns:a16="http://schemas.microsoft.com/office/drawing/2014/main" id="{83916B0A-4E40-47AA-BD2A-DB3ACD764337}"/>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5EE72011-084D-4ACB-83D6-20E813B7CBC8}"/>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Specialty/Primary Care Interactions </a:t>
              </a:r>
            </a:p>
          </p:txBody>
        </p:sp>
      </p:grpSp>
      <p:pic>
        <p:nvPicPr>
          <p:cNvPr id="33794" name="Picture 2">
            <a:extLst>
              <a:ext uri="{FF2B5EF4-FFF2-40B4-BE49-F238E27FC236}">
                <a16:creationId xmlns:a16="http://schemas.microsoft.com/office/drawing/2014/main" id="{261BEB5E-8CCC-4312-A5B4-8E904D9BE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7461" y="822737"/>
            <a:ext cx="1931670" cy="178308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88E8DF4-45BB-4879-AEC6-E3DD69029B1D}"/>
              </a:ext>
            </a:extLst>
          </p:cNvPr>
          <p:cNvGrpSpPr/>
          <p:nvPr/>
        </p:nvGrpSpPr>
        <p:grpSpPr>
          <a:xfrm>
            <a:off x="7314553" y="78042"/>
            <a:ext cx="4805816" cy="501840"/>
            <a:chOff x="494684" y="2433500"/>
            <a:chExt cx="6925582" cy="501840"/>
          </a:xfrm>
        </p:grpSpPr>
        <p:sp>
          <p:nvSpPr>
            <p:cNvPr id="17" name="Rectangle: Rounded Corners 16">
              <a:extLst>
                <a:ext uri="{FF2B5EF4-FFF2-40B4-BE49-F238E27FC236}">
                  <a16:creationId xmlns:a16="http://schemas.microsoft.com/office/drawing/2014/main" id="{89DAFAE7-65C1-49DD-803F-6D9758FC2C0D}"/>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54A48670-02B8-439D-B679-2BB7F4C38F6B}"/>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Specialty/Primary Care Interactions </a:t>
              </a:r>
            </a:p>
          </p:txBody>
        </p:sp>
      </p:grpSp>
      <p:pic>
        <p:nvPicPr>
          <p:cNvPr id="16" name="Picture 2">
            <a:extLst>
              <a:ext uri="{FF2B5EF4-FFF2-40B4-BE49-F238E27FC236}">
                <a16:creationId xmlns:a16="http://schemas.microsoft.com/office/drawing/2014/main" id="{40D52AF6-D89D-4CA1-97A2-72A1CA1ED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047" y="2605817"/>
            <a:ext cx="1710391" cy="25408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E63C8615-7A25-41B8-8889-64E8B655C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0204" y="822737"/>
            <a:ext cx="1931670" cy="178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4509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normAutofit/>
          </a:bodyPr>
          <a:lstStyle/>
          <a:p>
            <a:r>
              <a:rPr lang="en-US" b="1" dirty="0"/>
              <a:t>Specialty/PCP Interactions</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59972"/>
            <a:ext cx="7115629" cy="4408464"/>
          </a:xfrm>
        </p:spPr>
        <p:txBody>
          <a:bodyPr>
            <a:normAutofit/>
          </a:bodyPr>
          <a:lstStyle/>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After speaking with Dr. Davis, Dr. Johns (PCP) wishes to increase coordination between practices to streamline care between the care teams. She asks Eric, MA to reach out to the office and speak with Maria, care coordinator, at cardiologist office.</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Eric calls Maria and the two of them discuss how to combine their resources to help Mrs. Johnson with her CHF management and overcome some of her SDOH barriers. Eric agrees to explore resources to aid with Mrs. Johnson’s identified transportation issue. Phone call lasts 20 min. </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Eric then spends 15 min researching bus/taxi services that specifically help the elderly.</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Eric documents his conversation and additional work in the medical record. </a:t>
            </a:r>
            <a:endParaRPr lang="en-US" sz="2000" b="0" i="0" u="none" strike="noStrike" dirty="0">
              <a:solidFill>
                <a:srgbClr val="000000"/>
              </a:solidFill>
              <a:effectLst/>
              <a:latin typeface="Arial" panose="020B0604020202020204" pitchFamily="34" charset="0"/>
            </a:endParaRPr>
          </a:p>
          <a:p>
            <a:pPr marL="0" indent="0">
              <a:buNone/>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A53B977-D8FA-4F3E-BDA3-DB9A98706A67}"/>
              </a:ext>
            </a:extLst>
          </p:cNvPr>
          <p:cNvSpPr/>
          <p:nvPr/>
        </p:nvSpPr>
        <p:spPr>
          <a:xfrm>
            <a:off x="8997696" y="5056632"/>
            <a:ext cx="2870908" cy="150065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endParaRPr lang="en-US" sz="1800" b="1" i="0" u="none" strike="noStrike" dirty="0">
              <a:solidFill>
                <a:schemeClr val="tx1"/>
              </a:solidFill>
              <a:effectLst/>
              <a:latin typeface="Calibri" panose="020F0502020204030204" pitchFamily="34" charset="0"/>
            </a:endParaRPr>
          </a:p>
          <a:p>
            <a:pPr algn="ctr" rtl="0">
              <a:spcBef>
                <a:spcPts val="0"/>
              </a:spcBef>
              <a:spcAft>
                <a:spcPts val="0"/>
              </a:spcAft>
            </a:pPr>
            <a:r>
              <a:rPr lang="en-US" sz="1800" b="1" i="0" u="none" strike="noStrike" dirty="0">
                <a:solidFill>
                  <a:schemeClr val="tx1"/>
                </a:solidFill>
                <a:effectLst/>
                <a:latin typeface="Calibri" panose="020F0502020204030204" pitchFamily="34" charset="0"/>
              </a:rPr>
              <a:t>If BCBSM insurance, what billing code can Eric submit?</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0CD5ECBB-56DB-46AA-B72F-E004FCA98457}"/>
              </a:ext>
            </a:extLst>
          </p:cNvPr>
          <p:cNvGrpSpPr/>
          <p:nvPr/>
        </p:nvGrpSpPr>
        <p:grpSpPr>
          <a:xfrm>
            <a:off x="7314553" y="127298"/>
            <a:ext cx="4805816" cy="501840"/>
            <a:chOff x="494684" y="2433500"/>
            <a:chExt cx="6925582" cy="501840"/>
          </a:xfrm>
        </p:grpSpPr>
        <p:sp>
          <p:nvSpPr>
            <p:cNvPr id="13" name="Rectangle: Rounded Corners 12">
              <a:extLst>
                <a:ext uri="{FF2B5EF4-FFF2-40B4-BE49-F238E27FC236}">
                  <a16:creationId xmlns:a16="http://schemas.microsoft.com/office/drawing/2014/main" id="{83916B0A-4E40-47AA-BD2A-DB3ACD764337}"/>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5EE72011-084D-4ACB-83D6-20E813B7CBC8}"/>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Specialty/Primary Care Interactions </a:t>
              </a:r>
            </a:p>
          </p:txBody>
        </p:sp>
      </p:grpSp>
      <p:pic>
        <p:nvPicPr>
          <p:cNvPr id="33794" name="Picture 2">
            <a:extLst>
              <a:ext uri="{FF2B5EF4-FFF2-40B4-BE49-F238E27FC236}">
                <a16:creationId xmlns:a16="http://schemas.microsoft.com/office/drawing/2014/main" id="{261BEB5E-8CCC-4312-A5B4-8E904D9BE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7461" y="822737"/>
            <a:ext cx="1931670" cy="178308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88E8DF4-45BB-4879-AEC6-E3DD69029B1D}"/>
              </a:ext>
            </a:extLst>
          </p:cNvPr>
          <p:cNvGrpSpPr/>
          <p:nvPr/>
        </p:nvGrpSpPr>
        <p:grpSpPr>
          <a:xfrm>
            <a:off x="7314553" y="78042"/>
            <a:ext cx="4805816" cy="501840"/>
            <a:chOff x="494684" y="2433500"/>
            <a:chExt cx="6925582" cy="501840"/>
          </a:xfrm>
        </p:grpSpPr>
        <p:sp>
          <p:nvSpPr>
            <p:cNvPr id="17" name="Rectangle: Rounded Corners 16">
              <a:extLst>
                <a:ext uri="{FF2B5EF4-FFF2-40B4-BE49-F238E27FC236}">
                  <a16:creationId xmlns:a16="http://schemas.microsoft.com/office/drawing/2014/main" id="{89DAFAE7-65C1-49DD-803F-6D9758FC2C0D}"/>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54A48670-02B8-439D-B679-2BB7F4C38F6B}"/>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Specialty/Primary Care Interactions </a:t>
              </a:r>
            </a:p>
          </p:txBody>
        </p:sp>
      </p:grpSp>
      <p:pic>
        <p:nvPicPr>
          <p:cNvPr id="35842" name="Picture 2">
            <a:extLst>
              <a:ext uri="{FF2B5EF4-FFF2-40B4-BE49-F238E27FC236}">
                <a16:creationId xmlns:a16="http://schemas.microsoft.com/office/drawing/2014/main" id="{246FCC6A-5231-4058-8039-C4C3DC5C5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3515" y="2651854"/>
            <a:ext cx="1859941" cy="185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7890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567329" y="349727"/>
            <a:ext cx="5801574"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696691" y="1537863"/>
            <a:ext cx="8486775" cy="823912"/>
          </a:xfrm>
        </p:spPr>
        <p:txBody>
          <a:bodyPr>
            <a:normAutofit/>
          </a:bodyPr>
          <a:lstStyle/>
          <a:p>
            <a:pPr algn="ctr"/>
            <a:r>
              <a:rPr lang="en-US" sz="3600" dirty="0">
                <a:solidFill>
                  <a:schemeClr val="accent3">
                    <a:lumMod val="50000"/>
                  </a:schemeClr>
                </a:solidFill>
              </a:rPr>
              <a:t>99487 -  Clinical Coordination</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696691" y="3296467"/>
            <a:ext cx="9939670" cy="2561688"/>
          </a:xfrm>
          <a:solidFill>
            <a:schemeClr val="bg1">
              <a:lumMod val="95000"/>
            </a:schemeClr>
          </a:solidFill>
          <a:ln>
            <a:solidFill>
              <a:schemeClr val="tx1"/>
            </a:solidFill>
          </a:ln>
        </p:spPr>
        <p:txBody>
          <a:bodyPr>
            <a:normAutofit lnSpcReduction="10000"/>
          </a:bodyPr>
          <a:lstStyle/>
          <a:p>
            <a:pPr marL="0" indent="0" rtl="0">
              <a:spcBef>
                <a:spcPts val="1000"/>
              </a:spcBef>
              <a:spcAft>
                <a:spcPts val="0"/>
              </a:spcAft>
              <a:buNone/>
            </a:pPr>
            <a:br>
              <a:rPr lang="en-US" b="0" dirty="0">
                <a:effectLst/>
              </a:rPr>
            </a:br>
            <a:r>
              <a:rPr lang="en-US" sz="2400" b="1" i="0" u="none" strike="noStrike" dirty="0">
                <a:solidFill>
                  <a:srgbClr val="000000"/>
                </a:solidFill>
                <a:effectLst/>
                <a:latin typeface="Calibri" panose="020F0502020204030204" pitchFamily="34" charset="0"/>
              </a:rPr>
              <a:t>99487 Non-face-to-face Clinical Coordination:</a:t>
            </a:r>
            <a:endParaRPr lang="en-US" b="0" dirty="0">
              <a:effectLst/>
            </a:endParaRPr>
          </a:p>
          <a:p>
            <a:pPr marL="0" indent="0" rtl="0">
              <a:spcBef>
                <a:spcPts val="1000"/>
              </a:spcBef>
              <a:spcAft>
                <a:spcPts val="0"/>
              </a:spcAft>
              <a:buNone/>
            </a:pPr>
            <a:r>
              <a:rPr lang="en-US" sz="2400" b="0" i="0" u="none" strike="noStrike" dirty="0">
                <a:solidFill>
                  <a:srgbClr val="000000"/>
                </a:solidFill>
                <a:effectLst/>
                <a:latin typeface="Calibri" panose="020F0502020204030204" pitchFamily="34" charset="0"/>
              </a:rPr>
              <a:t>Total clinical staff time per month working on behalf of the patient with someone other than the patient or provider.</a:t>
            </a:r>
            <a:endParaRPr lang="en-US" b="0" dirty="0">
              <a:effectLst/>
            </a:endParaRPr>
          </a:p>
          <a:p>
            <a:pPr marL="0" indent="0">
              <a:buNone/>
            </a:pPr>
            <a:br>
              <a:rPr lang="en-US" sz="3600" dirty="0"/>
            </a:br>
            <a:endParaRPr lang="en-US" sz="3600"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8" name="Picture 2">
            <a:extLst>
              <a:ext uri="{FF2B5EF4-FFF2-40B4-BE49-F238E27FC236}">
                <a16:creationId xmlns:a16="http://schemas.microsoft.com/office/drawing/2014/main" id="{72E25305-B013-426E-A3D2-2C73C624D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2130" y="1339952"/>
            <a:ext cx="1931670" cy="17830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B45E4A8-F5D2-49B1-8234-70CAE39FFDA3}"/>
              </a:ext>
            </a:extLst>
          </p:cNvPr>
          <p:cNvGrpSpPr/>
          <p:nvPr/>
        </p:nvGrpSpPr>
        <p:grpSpPr>
          <a:xfrm>
            <a:off x="7314553" y="78042"/>
            <a:ext cx="4805816" cy="501840"/>
            <a:chOff x="494684" y="2433500"/>
            <a:chExt cx="6925582" cy="501840"/>
          </a:xfrm>
        </p:grpSpPr>
        <p:sp>
          <p:nvSpPr>
            <p:cNvPr id="20" name="Rectangle: Rounded Corners 19">
              <a:extLst>
                <a:ext uri="{FF2B5EF4-FFF2-40B4-BE49-F238E27FC236}">
                  <a16:creationId xmlns:a16="http://schemas.microsoft.com/office/drawing/2014/main" id="{A7DC5B59-2DC7-4C35-86EA-16BB95BCCCE3}"/>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EAAF8760-589C-49E4-B34E-B78C7621AFC3}"/>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Specialty/Primary Care Interactions </a:t>
              </a:r>
            </a:p>
          </p:txBody>
        </p:sp>
      </p:grpSp>
      <p:grpSp>
        <p:nvGrpSpPr>
          <p:cNvPr id="10" name="Group 9">
            <a:extLst>
              <a:ext uri="{FF2B5EF4-FFF2-40B4-BE49-F238E27FC236}">
                <a16:creationId xmlns:a16="http://schemas.microsoft.com/office/drawing/2014/main" id="{B3D0208B-D063-425E-A7C6-B9B5AB994A6D}"/>
              </a:ext>
            </a:extLst>
          </p:cNvPr>
          <p:cNvGrpSpPr/>
          <p:nvPr/>
        </p:nvGrpSpPr>
        <p:grpSpPr>
          <a:xfrm>
            <a:off x="7281215" y="680626"/>
            <a:ext cx="4872491" cy="501840"/>
            <a:chOff x="494684" y="891259"/>
            <a:chExt cx="6925582" cy="501840"/>
          </a:xfrm>
        </p:grpSpPr>
        <p:sp>
          <p:nvSpPr>
            <p:cNvPr id="11" name="Rectangle: Rounded Corners 10">
              <a:extLst>
                <a:ext uri="{FF2B5EF4-FFF2-40B4-BE49-F238E27FC236}">
                  <a16:creationId xmlns:a16="http://schemas.microsoft.com/office/drawing/2014/main" id="{AF90BE56-9089-49D2-9B0A-47DD9893A840}"/>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D530073F-8F5E-4A7B-9CAB-CE001FE6A613}"/>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spTree>
    <p:extLst>
      <p:ext uri="{BB962C8B-B14F-4D97-AF65-F5344CB8AC3E}">
        <p14:creationId xmlns:p14="http://schemas.microsoft.com/office/powerpoint/2010/main" val="37873354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558-927C-45F6-8D44-ABCB84779EB6}"/>
              </a:ext>
            </a:extLst>
          </p:cNvPr>
          <p:cNvSpPr>
            <a:spLocks noGrp="1"/>
          </p:cNvSpPr>
          <p:nvPr>
            <p:ph type="title"/>
          </p:nvPr>
        </p:nvSpPr>
        <p:spPr>
          <a:xfrm>
            <a:off x="211138" y="159545"/>
            <a:ext cx="7227887" cy="739775"/>
          </a:xfrm>
        </p:spPr>
        <p:txBody>
          <a:bodyPr/>
          <a:lstStyle/>
          <a:p>
            <a:r>
              <a:rPr lang="en-US" b="1" dirty="0"/>
              <a:t>Documentation Example</a:t>
            </a:r>
            <a:endParaRPr lang="en-US" dirty="0"/>
          </a:p>
        </p:txBody>
      </p:sp>
      <p:sp>
        <p:nvSpPr>
          <p:cNvPr id="3" name="Text Placeholder 2">
            <a:extLst>
              <a:ext uri="{FF2B5EF4-FFF2-40B4-BE49-F238E27FC236}">
                <a16:creationId xmlns:a16="http://schemas.microsoft.com/office/drawing/2014/main" id="{71E0AC38-FC97-4D99-AEC7-6535D960AE18}"/>
              </a:ext>
            </a:extLst>
          </p:cNvPr>
          <p:cNvSpPr>
            <a:spLocks noGrp="1"/>
          </p:cNvSpPr>
          <p:nvPr>
            <p:ph type="body" idx="1"/>
          </p:nvPr>
        </p:nvSpPr>
        <p:spPr>
          <a:xfrm>
            <a:off x="973138" y="830326"/>
            <a:ext cx="5122862" cy="453524"/>
          </a:xfrm>
        </p:spPr>
        <p:txBody>
          <a:bodyPr>
            <a:normAutofit fontScale="92500" lnSpcReduction="10000"/>
          </a:bodyPr>
          <a:lstStyle/>
          <a:p>
            <a:pPr algn="ctr">
              <a:lnSpc>
                <a:spcPct val="100000"/>
              </a:lnSpc>
            </a:pPr>
            <a:r>
              <a:rPr lang="en-US" sz="2800" dirty="0">
                <a:solidFill>
                  <a:schemeClr val="accent3">
                    <a:lumMod val="50000"/>
                  </a:schemeClr>
                </a:solidFill>
              </a:rPr>
              <a:t>99487 - Clinical Coordination</a:t>
            </a:r>
          </a:p>
        </p:txBody>
      </p:sp>
      <p:sp>
        <p:nvSpPr>
          <p:cNvPr id="7" name="Slide Number Placeholder 6">
            <a:extLst>
              <a:ext uri="{FF2B5EF4-FFF2-40B4-BE49-F238E27FC236}">
                <a16:creationId xmlns:a16="http://schemas.microsoft.com/office/drawing/2014/main" id="{7E48785B-B4B0-451F-8905-C9010C726A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53B1FAE-7EDB-4780-91EA-1BAFA58FC07B}"/>
              </a:ext>
            </a:extLst>
          </p:cNvPr>
          <p:cNvSpPr txBox="1"/>
          <p:nvPr/>
        </p:nvSpPr>
        <p:spPr>
          <a:xfrm>
            <a:off x="418029" y="1397458"/>
            <a:ext cx="9268231" cy="5632311"/>
          </a:xfrm>
          <a:prstGeom prst="rect">
            <a:avLst/>
          </a:prstGeom>
          <a:solidFill>
            <a:schemeClr val="bg1">
              <a:lumMod val="95000"/>
            </a:schemeClr>
          </a:solidFill>
          <a:ln>
            <a:solidFill>
              <a:schemeClr val="tx1"/>
            </a:solidFill>
          </a:ln>
        </p:spPr>
        <p:txBody>
          <a:bodyPr wrap="square">
            <a:spAutoFit/>
          </a:bodyPr>
          <a:lstStyle/>
          <a:p>
            <a:pPr rtl="0">
              <a:spcBef>
                <a:spcPts val="0"/>
              </a:spcBef>
              <a:spcAft>
                <a:spcPts val="0"/>
              </a:spcAft>
            </a:pPr>
            <a:r>
              <a:rPr lang="en-US" sz="1800" b="1" i="0" u="none" strike="noStrike" dirty="0">
                <a:solidFill>
                  <a:srgbClr val="000000"/>
                </a:solidFill>
                <a:effectLst/>
                <a:latin typeface="Calibri" panose="020F0502020204030204" pitchFamily="34" charset="0"/>
              </a:rPr>
              <a:t>Care Coordination Encounter:</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Patient Name: Mrs. Johnson DOB: 2/12/52 MRN: 123456 PCP Name: Dr. Johns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Care Team Members Present: Eric, MA</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Date of service: 1/26/22</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Diagnoses discussed: CHF-150.03</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1/26/22: Spoke with Maria, care coordinator at Dr. Davis’s, cardiologist office (contact number 313-222-4466). Spent time discussing patient’s self-management goals and plan of care. Addressed the concerns identified from SDOH assessment including difficulty with transportation and health literacy.</a:t>
            </a: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Total time of phone visit: 20 min</a:t>
            </a: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1/26/22: Explored transportation resources to aid Mrs. Johnson in getting to doctor appointments as well as go to grocery when needed. See attached services available. Will provide printed resources to patient during next clinic visit. Total time spent: 15 min</a:t>
            </a:r>
            <a:endParaRPr lang="en-US" b="0" dirty="0">
              <a:effectLst/>
            </a:endParaRPr>
          </a:p>
          <a:p>
            <a:pPr rtl="0">
              <a:spcBef>
                <a:spcPts val="0"/>
              </a:spcBef>
              <a:spcAft>
                <a:spcPts val="0"/>
              </a:spcAft>
            </a:pPr>
            <a:br>
              <a:rPr lang="en-US" b="0" dirty="0">
                <a:effectLst/>
              </a:rPr>
            </a:br>
            <a:r>
              <a:rPr lang="en-US" sz="1800" b="1" i="1" u="none" strike="noStrike" dirty="0">
                <a:solidFill>
                  <a:srgbClr val="000000"/>
                </a:solidFill>
                <a:effectLst/>
                <a:latin typeface="Calibri" panose="020F0502020204030204" pitchFamily="34" charset="0"/>
              </a:rPr>
              <a:t>Total time of visit for January: </a:t>
            </a:r>
            <a:r>
              <a:rPr lang="en-US" sz="1800" b="0" i="0" u="none" strike="noStrike" dirty="0">
                <a:solidFill>
                  <a:srgbClr val="000000"/>
                </a:solidFill>
                <a:effectLst/>
                <a:latin typeface="Calibri" panose="020F0502020204030204" pitchFamily="34" charset="0"/>
              </a:rPr>
              <a:t>35</a:t>
            </a:r>
            <a:r>
              <a:rPr lang="en-US" sz="1800" b="1" i="1"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min</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Time stamp. Signature.</a:t>
            </a:r>
            <a:endParaRPr lang="en-US" b="0" dirty="0">
              <a:effectLst/>
            </a:endParaRPr>
          </a:p>
        </p:txBody>
      </p:sp>
      <p:grpSp>
        <p:nvGrpSpPr>
          <p:cNvPr id="10" name="Group 9">
            <a:extLst>
              <a:ext uri="{FF2B5EF4-FFF2-40B4-BE49-F238E27FC236}">
                <a16:creationId xmlns:a16="http://schemas.microsoft.com/office/drawing/2014/main" id="{9D9AF1BD-C182-40B7-9920-9E8389887615}"/>
              </a:ext>
            </a:extLst>
          </p:cNvPr>
          <p:cNvGrpSpPr/>
          <p:nvPr/>
        </p:nvGrpSpPr>
        <p:grpSpPr>
          <a:xfrm>
            <a:off x="7314553" y="78042"/>
            <a:ext cx="4805816" cy="501840"/>
            <a:chOff x="494684" y="2433500"/>
            <a:chExt cx="6925582" cy="501840"/>
          </a:xfrm>
        </p:grpSpPr>
        <p:sp>
          <p:nvSpPr>
            <p:cNvPr id="11" name="Rectangle: Rounded Corners 10">
              <a:extLst>
                <a:ext uri="{FF2B5EF4-FFF2-40B4-BE49-F238E27FC236}">
                  <a16:creationId xmlns:a16="http://schemas.microsoft.com/office/drawing/2014/main" id="{047C8334-05B2-45E8-B9BA-474AC686E9C6}"/>
                </a:ext>
              </a:extLst>
            </p:cNvPr>
            <p:cNvSpPr/>
            <p:nvPr/>
          </p:nvSpPr>
          <p:spPr>
            <a:xfrm>
              <a:off x="494684" y="2433500"/>
              <a:ext cx="6925582" cy="50184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F4B915E1-2CD8-4C0A-B7C9-EAEB958CF2F8}"/>
                </a:ext>
              </a:extLst>
            </p:cNvPr>
            <p:cNvSpPr txBox="1"/>
            <p:nvPr/>
          </p:nvSpPr>
          <p:spPr>
            <a:xfrm>
              <a:off x="519182" y="2457998"/>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Specialty/Primary Care Interactions </a:t>
              </a:r>
            </a:p>
          </p:txBody>
        </p:sp>
      </p:grpSp>
      <p:grpSp>
        <p:nvGrpSpPr>
          <p:cNvPr id="18" name="Group 17">
            <a:extLst>
              <a:ext uri="{FF2B5EF4-FFF2-40B4-BE49-F238E27FC236}">
                <a16:creationId xmlns:a16="http://schemas.microsoft.com/office/drawing/2014/main" id="{0BD6F06C-EAAF-48ED-8DB9-184BA712B0AF}"/>
              </a:ext>
            </a:extLst>
          </p:cNvPr>
          <p:cNvGrpSpPr/>
          <p:nvPr/>
        </p:nvGrpSpPr>
        <p:grpSpPr>
          <a:xfrm>
            <a:off x="7281215" y="680626"/>
            <a:ext cx="4872491" cy="501840"/>
            <a:chOff x="494684" y="891259"/>
            <a:chExt cx="6925582" cy="501840"/>
          </a:xfrm>
        </p:grpSpPr>
        <p:sp>
          <p:nvSpPr>
            <p:cNvPr id="19" name="Rectangle: Rounded Corners 18">
              <a:extLst>
                <a:ext uri="{FF2B5EF4-FFF2-40B4-BE49-F238E27FC236}">
                  <a16:creationId xmlns:a16="http://schemas.microsoft.com/office/drawing/2014/main" id="{28364AC5-6309-4819-B96F-26B379BB10BC}"/>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D1D95F13-ECA2-40E6-8319-9A848A59B8F3}"/>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pic>
        <p:nvPicPr>
          <p:cNvPr id="21" name="Picture 2">
            <a:extLst>
              <a:ext uri="{FF2B5EF4-FFF2-40B4-BE49-F238E27FC236}">
                <a16:creationId xmlns:a16="http://schemas.microsoft.com/office/drawing/2014/main" id="{17180B0E-382C-40B4-9067-A8C036626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4030" y="1569059"/>
            <a:ext cx="1859941" cy="185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3113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normAutofit/>
          </a:bodyPr>
          <a:lstStyle/>
          <a:p>
            <a:r>
              <a:rPr lang="en-US" b="1" dirty="0"/>
              <a:t>Gaps in Care </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59972"/>
            <a:ext cx="7363944" cy="2948233"/>
          </a:xfrm>
        </p:spPr>
        <p:txBody>
          <a:bodyPr>
            <a:normAutofit/>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Eric, MA, runs quality reports in the office and identifies Gaps in Care for 20 BCBSM patients. He notices Mrs. Johnson’s name on the list and sees she is overdue for her mammogram and routine A1c to assess if her pre-diabetes has worsened.</a:t>
            </a: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Eric calls Mrs. Johnson and phone call lasts 6 min.</a:t>
            </a:r>
            <a:endParaRPr lang="en-US" sz="2400" b="0" i="0" u="none" strike="noStrike" dirty="0">
              <a:solidFill>
                <a:srgbClr val="000000"/>
              </a:solidFill>
              <a:effectLst/>
              <a:latin typeface="Arial" panose="020B0604020202020204" pitchFamily="34" charset="0"/>
            </a:endParaRPr>
          </a:p>
          <a:p>
            <a:pPr marL="0" indent="0">
              <a:buNone/>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A53B977-D8FA-4F3E-BDA3-DB9A98706A67}"/>
              </a:ext>
            </a:extLst>
          </p:cNvPr>
          <p:cNvSpPr/>
          <p:nvPr/>
        </p:nvSpPr>
        <p:spPr>
          <a:xfrm>
            <a:off x="8253417" y="4386781"/>
            <a:ext cx="2870908" cy="150065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u="none" strike="noStrike" dirty="0">
                <a:solidFill>
                  <a:schemeClr val="tx1"/>
                </a:solidFill>
                <a:effectLst/>
                <a:latin typeface="Calibri" panose="020F0502020204030204" pitchFamily="34" charset="0"/>
              </a:rPr>
              <a:t>If BCBS insurance, what billing code can John submit?</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6" name="Picture 2">
            <a:extLst>
              <a:ext uri="{FF2B5EF4-FFF2-40B4-BE49-F238E27FC236}">
                <a16:creationId xmlns:a16="http://schemas.microsoft.com/office/drawing/2014/main" id="{C59D69CA-F677-4B41-A33E-017225C6EE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3" r="11160"/>
          <a:stretch/>
        </p:blipFill>
        <p:spPr bwMode="auto">
          <a:xfrm>
            <a:off x="8842375" y="1429373"/>
            <a:ext cx="1941557" cy="212407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A6D7829-1288-4610-9C69-A78B8D2FB2F0}"/>
              </a:ext>
            </a:extLst>
          </p:cNvPr>
          <p:cNvGrpSpPr/>
          <p:nvPr/>
        </p:nvGrpSpPr>
        <p:grpSpPr>
          <a:xfrm>
            <a:off x="7281215" y="680626"/>
            <a:ext cx="4646693" cy="501840"/>
            <a:chOff x="494684" y="891259"/>
            <a:chExt cx="6925582" cy="501840"/>
          </a:xfrm>
        </p:grpSpPr>
        <p:sp>
          <p:nvSpPr>
            <p:cNvPr id="20" name="Rectangle: Rounded Corners 19">
              <a:extLst>
                <a:ext uri="{FF2B5EF4-FFF2-40B4-BE49-F238E27FC236}">
                  <a16:creationId xmlns:a16="http://schemas.microsoft.com/office/drawing/2014/main" id="{1CE47B84-E909-4B8A-B1F8-78E27BB6B765}"/>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4B2BA66A-50A2-49A1-8594-4BC105E36776}"/>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grpSp>
        <p:nvGrpSpPr>
          <p:cNvPr id="22" name="Group 21">
            <a:extLst>
              <a:ext uri="{FF2B5EF4-FFF2-40B4-BE49-F238E27FC236}">
                <a16:creationId xmlns:a16="http://schemas.microsoft.com/office/drawing/2014/main" id="{D29DDC4C-8BF7-4465-8F98-3DF29E23A112}"/>
              </a:ext>
            </a:extLst>
          </p:cNvPr>
          <p:cNvGrpSpPr/>
          <p:nvPr/>
        </p:nvGrpSpPr>
        <p:grpSpPr>
          <a:xfrm>
            <a:off x="7279902" y="49797"/>
            <a:ext cx="4648006" cy="501840"/>
            <a:chOff x="494684" y="3204619"/>
            <a:chExt cx="6925582" cy="501840"/>
          </a:xfrm>
        </p:grpSpPr>
        <p:sp>
          <p:nvSpPr>
            <p:cNvPr id="23" name="Rectangle: Rounded Corners 22">
              <a:extLst>
                <a:ext uri="{FF2B5EF4-FFF2-40B4-BE49-F238E27FC236}">
                  <a16:creationId xmlns:a16="http://schemas.microsoft.com/office/drawing/2014/main" id="{FA47C1B8-04C7-4F8D-8C27-9DB13CCFDBD3}"/>
                </a:ext>
              </a:extLst>
            </p:cNvPr>
            <p:cNvSpPr/>
            <p:nvPr/>
          </p:nvSpPr>
          <p:spPr>
            <a:xfrm>
              <a:off x="494684" y="3204619"/>
              <a:ext cx="6925582" cy="501840"/>
            </a:xfrm>
            <a:prstGeom prst="roundRect">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3D2167F6-256A-4874-9372-9017D172A52E}"/>
                </a:ext>
              </a:extLst>
            </p:cNvPr>
            <p:cNvSpPr txBox="1"/>
            <p:nvPr/>
          </p:nvSpPr>
          <p:spPr>
            <a:xfrm>
              <a:off x="519182" y="322911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Gaps in Care </a:t>
              </a:r>
            </a:p>
          </p:txBody>
        </p:sp>
      </p:grpSp>
      <p:sp>
        <p:nvSpPr>
          <p:cNvPr id="25" name="Oval 24">
            <a:extLst>
              <a:ext uri="{FF2B5EF4-FFF2-40B4-BE49-F238E27FC236}">
                <a16:creationId xmlns:a16="http://schemas.microsoft.com/office/drawing/2014/main" id="{73879926-E14B-46C0-A52C-0F740E455CD3}"/>
              </a:ext>
            </a:extLst>
          </p:cNvPr>
          <p:cNvSpPr/>
          <p:nvPr/>
        </p:nvSpPr>
        <p:spPr>
          <a:xfrm>
            <a:off x="8072663" y="4386781"/>
            <a:ext cx="2870908" cy="150065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u="none" strike="noStrike" dirty="0">
                <a:solidFill>
                  <a:schemeClr val="tx1"/>
                </a:solidFill>
                <a:effectLst/>
                <a:latin typeface="Calibri" panose="020F0502020204030204" pitchFamily="34" charset="0"/>
              </a:rPr>
              <a:t>If BCBSM insurance, what billing code can Eric submit?</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3502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533400" y="1640970"/>
            <a:ext cx="5249826" cy="823912"/>
          </a:xfrm>
        </p:spPr>
        <p:txBody>
          <a:bodyPr>
            <a:normAutofit/>
          </a:bodyPr>
          <a:lstStyle/>
          <a:p>
            <a:pPr algn="ctr"/>
            <a:r>
              <a:rPr lang="en-US" sz="3600" dirty="0">
                <a:solidFill>
                  <a:schemeClr val="accent3">
                    <a:lumMod val="50000"/>
                  </a:schemeClr>
                </a:solidFill>
              </a:rPr>
              <a:t>98966- Telephone Code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476962" y="3180265"/>
            <a:ext cx="10820400" cy="3399739"/>
          </a:xfrm>
          <a:solidFill>
            <a:schemeClr val="bg1">
              <a:lumMod val="95000"/>
            </a:schemeClr>
          </a:solidFill>
          <a:ln>
            <a:solidFill>
              <a:schemeClr val="tx1"/>
            </a:solidFill>
          </a:ln>
        </p:spPr>
        <p:txBody>
          <a:bodyPr>
            <a:normAutofit/>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Call with patient or caregive</a:t>
            </a:r>
            <a:r>
              <a:rPr lang="en-US" sz="3200" b="1" dirty="0">
                <a:solidFill>
                  <a:srgbClr val="000000"/>
                </a:solidFill>
                <a:latin typeface="Calibri" panose="020F0502020204030204" pitchFamily="34" charset="0"/>
              </a:rPr>
              <a:t>r </a:t>
            </a:r>
            <a:r>
              <a:rPr lang="en-US" sz="3200" dirty="0">
                <a:solidFill>
                  <a:srgbClr val="000000"/>
                </a:solidFill>
                <a:latin typeface="Calibri" panose="020F0502020204030204" pitchFamily="34" charset="0"/>
              </a:rPr>
              <a:t>to discuss care issues and progress towards goals. </a:t>
            </a:r>
            <a:endParaRPr lang="en-US" sz="5100" dirty="0"/>
          </a:p>
          <a:p>
            <a:pPr marL="0" indent="0">
              <a:buNone/>
            </a:pPr>
            <a:br>
              <a:rPr lang="en-US" dirty="0"/>
            </a:br>
            <a:r>
              <a:rPr lang="en-US" sz="2800" b="1" i="0" u="none" strike="noStrike" dirty="0">
                <a:solidFill>
                  <a:srgbClr val="000000"/>
                </a:solidFill>
                <a:effectLst/>
                <a:latin typeface="Calibri" panose="020F0502020204030204" pitchFamily="34" charset="0"/>
              </a:rPr>
              <a:t>98966 </a:t>
            </a:r>
            <a:r>
              <a:rPr lang="en-US" sz="2800" i="0" u="none" strike="noStrike" dirty="0">
                <a:solidFill>
                  <a:srgbClr val="000000"/>
                </a:solidFill>
                <a:effectLst/>
                <a:latin typeface="Calibri" panose="020F0502020204030204" pitchFamily="34" charset="0"/>
              </a:rPr>
              <a:t>for 5-10 minutes </a:t>
            </a: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a:xfrm>
            <a:off x="8610600" y="630237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217CF7B8-51A6-44A4-85E2-B80783A4D4DF}"/>
              </a:ext>
            </a:extLst>
          </p:cNvPr>
          <p:cNvGrpSpPr/>
          <p:nvPr/>
        </p:nvGrpSpPr>
        <p:grpSpPr>
          <a:xfrm>
            <a:off x="7229930" y="153981"/>
            <a:ext cx="4872491" cy="501840"/>
            <a:chOff x="494684" y="891259"/>
            <a:chExt cx="6925582" cy="501840"/>
          </a:xfrm>
        </p:grpSpPr>
        <p:sp>
          <p:nvSpPr>
            <p:cNvPr id="20" name="Rectangle: Rounded Corners 19">
              <a:extLst>
                <a:ext uri="{FF2B5EF4-FFF2-40B4-BE49-F238E27FC236}">
                  <a16:creationId xmlns:a16="http://schemas.microsoft.com/office/drawing/2014/main" id="{F33111BF-F19E-4C29-B4F3-506D0A617308}"/>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CAEDFA3A-9B6E-4EC9-95C5-6C6F733ED231}"/>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Chronic Disease </a:t>
              </a:r>
            </a:p>
          </p:txBody>
        </p:sp>
      </p:grpSp>
      <p:pic>
        <p:nvPicPr>
          <p:cNvPr id="38914" name="Picture 2">
            <a:extLst>
              <a:ext uri="{FF2B5EF4-FFF2-40B4-BE49-F238E27FC236}">
                <a16:creationId xmlns:a16="http://schemas.microsoft.com/office/drawing/2014/main" id="{7CF328E6-B673-4104-9A5D-A0A944F44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6883" y="1342841"/>
            <a:ext cx="1681717" cy="16817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D796B2E-F499-4314-A383-630CBE236705}"/>
              </a:ext>
            </a:extLst>
          </p:cNvPr>
          <p:cNvGrpSpPr/>
          <p:nvPr/>
        </p:nvGrpSpPr>
        <p:grpSpPr>
          <a:xfrm>
            <a:off x="7229186" y="780142"/>
            <a:ext cx="4856000" cy="501840"/>
            <a:chOff x="494684" y="3204619"/>
            <a:chExt cx="6925582" cy="501840"/>
          </a:xfrm>
        </p:grpSpPr>
        <p:sp>
          <p:nvSpPr>
            <p:cNvPr id="12" name="Rectangle: Rounded Corners 11">
              <a:extLst>
                <a:ext uri="{FF2B5EF4-FFF2-40B4-BE49-F238E27FC236}">
                  <a16:creationId xmlns:a16="http://schemas.microsoft.com/office/drawing/2014/main" id="{33987443-37DC-4EDE-85EF-C3DD2EC61673}"/>
                </a:ext>
              </a:extLst>
            </p:cNvPr>
            <p:cNvSpPr/>
            <p:nvPr/>
          </p:nvSpPr>
          <p:spPr>
            <a:xfrm>
              <a:off x="494684" y="3204619"/>
              <a:ext cx="6925582" cy="501840"/>
            </a:xfrm>
            <a:prstGeom prst="roundRect">
              <a:avLst/>
            </a:prstGeom>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954D2A12-ECB9-4F44-B41C-E150BDBBA177}"/>
                </a:ext>
              </a:extLst>
            </p:cNvPr>
            <p:cNvSpPr txBox="1"/>
            <p:nvPr/>
          </p:nvSpPr>
          <p:spPr>
            <a:xfrm>
              <a:off x="519182" y="322911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Gaps in Care </a:t>
              </a:r>
            </a:p>
          </p:txBody>
        </p:sp>
      </p:grpSp>
    </p:spTree>
    <p:extLst>
      <p:ext uri="{BB962C8B-B14F-4D97-AF65-F5344CB8AC3E}">
        <p14:creationId xmlns:p14="http://schemas.microsoft.com/office/powerpoint/2010/main" val="22271029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normAutofit/>
          </a:bodyPr>
          <a:lstStyle/>
          <a:p>
            <a:r>
              <a:rPr lang="en-US" b="1" dirty="0"/>
              <a:t>Substance Use Disorder</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59972"/>
            <a:ext cx="7115629" cy="4408464"/>
          </a:xfrm>
        </p:spPr>
        <p:txBody>
          <a:bodyPr>
            <a:normAutofit/>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3 months later, Mrs. Johnson’s CHF is now stable and controlled.</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Unfortunately, Mrs. Johnson’s chronic back pain has worsened, and she now relies heavily on her oxycodone/acetaminophen prescription. She takes it consistently every day around the clock (no longer as needed). She requests an appointment with her PCP and asks for a higher dose to manage her pain.</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During the office visit, Mrs. Johnson meets with PCP to assess her back pain. PCP suggests a few non-pharmacologic therapies, but Mrs. Johnson is insistent on wanting an increased opioid dose.</a:t>
            </a:r>
            <a:endParaRPr lang="en-US" sz="2400" b="0" i="0" u="none" strike="noStrike" dirty="0">
              <a:solidFill>
                <a:srgbClr val="000000"/>
              </a:solidFill>
              <a:effectLst/>
              <a:latin typeface="Arial" panose="020B0604020202020204" pitchFamily="34" charset="0"/>
            </a:endParaRPr>
          </a:p>
          <a:p>
            <a:pPr marL="0" indent="0">
              <a:buNone/>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25182BC7-F652-45BC-A53A-C1335FA5D429}"/>
              </a:ext>
            </a:extLst>
          </p:cNvPr>
          <p:cNvGrpSpPr/>
          <p:nvPr/>
        </p:nvGrpSpPr>
        <p:grpSpPr>
          <a:xfrm>
            <a:off x="7226475" y="147478"/>
            <a:ext cx="4805816" cy="501840"/>
            <a:chOff x="367095" y="4073081"/>
            <a:chExt cx="6925582" cy="501840"/>
          </a:xfrm>
        </p:grpSpPr>
        <p:sp>
          <p:nvSpPr>
            <p:cNvPr id="19" name="Rectangle: Rounded Corners 18">
              <a:extLst>
                <a:ext uri="{FF2B5EF4-FFF2-40B4-BE49-F238E27FC236}">
                  <a16:creationId xmlns:a16="http://schemas.microsoft.com/office/drawing/2014/main" id="{792C042D-99BC-4539-829D-84BB9EF3E726}"/>
                </a:ext>
              </a:extLst>
            </p:cNvPr>
            <p:cNvSpPr/>
            <p:nvPr/>
          </p:nvSpPr>
          <p:spPr>
            <a:xfrm>
              <a:off x="367095" y="4073081"/>
              <a:ext cx="6925582" cy="501840"/>
            </a:xfrm>
            <a:prstGeom prst="roundRect">
              <a:avLst/>
            </a:prstGeom>
            <a:solidFill>
              <a:srgbClr val="FFFF00"/>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367CF4F3-A92A-45EA-8E3D-885EF1439BC6}"/>
                </a:ext>
              </a:extLst>
            </p:cNvPr>
            <p:cNvSpPr txBox="1"/>
            <p:nvPr/>
          </p:nvSpPr>
          <p:spPr>
            <a:xfrm>
              <a:off x="391593" y="4097579"/>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Substance Use Disorder </a:t>
              </a:r>
            </a:p>
          </p:txBody>
        </p:sp>
      </p:grpSp>
      <p:pic>
        <p:nvPicPr>
          <p:cNvPr id="43010" name="Picture 2">
            <a:extLst>
              <a:ext uri="{FF2B5EF4-FFF2-40B4-BE49-F238E27FC236}">
                <a16:creationId xmlns:a16="http://schemas.microsoft.com/office/drawing/2014/main" id="{EFEA0BA5-7370-44B3-B6C3-FD241A6C8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438" y="931025"/>
            <a:ext cx="4091837" cy="318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32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7FBAC3-D0BF-471D-8185-1710D14DD18F}"/>
              </a:ext>
            </a:extLst>
          </p:cNvPr>
          <p:cNvSpPr>
            <a:spLocks noGrp="1"/>
          </p:cNvSpPr>
          <p:nvPr>
            <p:ph type="title"/>
          </p:nvPr>
        </p:nvSpPr>
        <p:spPr>
          <a:xfrm>
            <a:off x="841248" y="548640"/>
            <a:ext cx="3600860" cy="5431536"/>
          </a:xfrm>
        </p:spPr>
        <p:txBody>
          <a:bodyPr>
            <a:normAutofit/>
          </a:bodyPr>
          <a:lstStyle/>
          <a:p>
            <a:r>
              <a:rPr lang="en-US" sz="5400" b="1"/>
              <a:t>Learning Objectives and Learning Outcome</a:t>
            </a:r>
          </a:p>
        </p:txBody>
      </p:sp>
      <p:sp>
        <p:nvSpPr>
          <p:cNvPr id="2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5DC06BD-D99F-411D-B29F-07D159C26091}"/>
              </a:ext>
            </a:extLst>
          </p:cNvPr>
          <p:cNvSpPr>
            <a:spLocks noGrp="1"/>
          </p:cNvSpPr>
          <p:nvPr>
            <p:ph idx="1"/>
          </p:nvPr>
        </p:nvSpPr>
        <p:spPr>
          <a:xfrm>
            <a:off x="5126418" y="552091"/>
            <a:ext cx="6224335" cy="5431536"/>
          </a:xfrm>
        </p:spPr>
        <p:txBody>
          <a:bodyPr anchor="ctr">
            <a:normAutofit/>
          </a:bodyPr>
          <a:lstStyle/>
          <a:p>
            <a:pPr marL="0" indent="0">
              <a:buNone/>
            </a:pPr>
            <a:r>
              <a:rPr lang="en-US" sz="2000" b="1" dirty="0"/>
              <a:t>Learning Objective</a:t>
            </a:r>
          </a:p>
          <a:p>
            <a:pPr lvl="1"/>
            <a:r>
              <a:rPr lang="en-US" sz="2000" dirty="0"/>
              <a:t>Identify members of a care team </a:t>
            </a:r>
          </a:p>
          <a:p>
            <a:pPr lvl="1"/>
            <a:r>
              <a:rPr lang="en-US" sz="2000" dirty="0"/>
              <a:t>Define health care coding and health care billing </a:t>
            </a:r>
          </a:p>
          <a:p>
            <a:pPr lvl="1"/>
            <a:r>
              <a:rPr lang="en-US" sz="2000" dirty="0"/>
              <a:t>Describe the two common health care coding classification systems</a:t>
            </a:r>
          </a:p>
          <a:p>
            <a:pPr lvl="1"/>
            <a:r>
              <a:rPr lang="en-US" sz="2000" dirty="0"/>
              <a:t>Explain the importance of documenting the encounter</a:t>
            </a:r>
          </a:p>
          <a:p>
            <a:pPr lvl="1"/>
            <a:r>
              <a:rPr lang="en-US" sz="2000" dirty="0"/>
              <a:t>Illustrate how a care team may impact risk adjustment and the financial model of a practice </a:t>
            </a:r>
          </a:p>
          <a:p>
            <a:endParaRPr lang="en-US" sz="2000" dirty="0"/>
          </a:p>
          <a:p>
            <a:pPr marL="0" indent="0">
              <a:buNone/>
            </a:pPr>
            <a:r>
              <a:rPr lang="en-US" sz="2000" b="1" dirty="0"/>
              <a:t>Learning Outcome</a:t>
            </a:r>
          </a:p>
          <a:p>
            <a:pPr lvl="1"/>
            <a:r>
              <a:rPr lang="en-US" sz="2000" dirty="0"/>
              <a:t>Participants can describe how documentation of the encounter, billing the encounter and utilizing the care team procedure codes contributes to successful team-based care and supports value-based reimbursement. </a:t>
            </a:r>
          </a:p>
        </p:txBody>
      </p:sp>
      <p:sp>
        <p:nvSpPr>
          <p:cNvPr id="5" name="Slide Number Placeholder 4">
            <a:extLst>
              <a:ext uri="{FF2B5EF4-FFF2-40B4-BE49-F238E27FC236}">
                <a16:creationId xmlns:a16="http://schemas.microsoft.com/office/drawing/2014/main" id="{87D73602-F935-C618-1902-B45D41630A15}"/>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6BBE732-03BE-46E5-A9CF-E49B0BD2E35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7323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normAutofit/>
          </a:bodyPr>
          <a:lstStyle/>
          <a:p>
            <a:r>
              <a:rPr lang="en-US" b="1" dirty="0"/>
              <a:t>Substance Use Disorder</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59972"/>
            <a:ext cx="7115629" cy="4408464"/>
          </a:xfrm>
        </p:spPr>
        <p:txBody>
          <a:bodyPr>
            <a:norm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Noticing the red flags for substance abuse, PCP asks Mrs. Johnson to complete the CAGE-AID Substance Use Screening Tool. She answers yes to two questions, indicating further assessment is advised. PCP completes the full assessment.</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PCP asks Monica, PharmD to also speak with Mrs. Johnson today for medication counseling.</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Monica shares information about opioids and the risks associated with long-term use, including tolerance and addiction. She counsels patient on both pharmacologic and non-pharmacologic therapy used to treat chronic back pain.</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Monica also addresses briefly Mrs. Johnson’s CHF care plan and self-management goals.</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Duration of visit with PharmD was 25 min.</a:t>
            </a:r>
            <a:endParaRPr lang="en-US" sz="1800" b="0" i="0" u="none" strike="noStrike" dirty="0">
              <a:solidFill>
                <a:srgbClr val="000000"/>
              </a:solidFill>
              <a:effectLst/>
              <a:latin typeface="Arial" panose="020B0604020202020204" pitchFamily="34" charset="0"/>
            </a:endParaRPr>
          </a:p>
          <a:p>
            <a:pPr marL="0" indent="0">
              <a:buNone/>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52811" y="633883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25182BC7-F652-45BC-A53A-C1335FA5D429}"/>
              </a:ext>
            </a:extLst>
          </p:cNvPr>
          <p:cNvGrpSpPr/>
          <p:nvPr/>
        </p:nvGrpSpPr>
        <p:grpSpPr>
          <a:xfrm>
            <a:off x="7226475" y="147478"/>
            <a:ext cx="4805816" cy="501840"/>
            <a:chOff x="367095" y="4073081"/>
            <a:chExt cx="6925582" cy="501840"/>
          </a:xfrm>
        </p:grpSpPr>
        <p:sp>
          <p:nvSpPr>
            <p:cNvPr id="19" name="Rectangle: Rounded Corners 18">
              <a:extLst>
                <a:ext uri="{FF2B5EF4-FFF2-40B4-BE49-F238E27FC236}">
                  <a16:creationId xmlns:a16="http://schemas.microsoft.com/office/drawing/2014/main" id="{792C042D-99BC-4539-829D-84BB9EF3E726}"/>
                </a:ext>
              </a:extLst>
            </p:cNvPr>
            <p:cNvSpPr/>
            <p:nvPr/>
          </p:nvSpPr>
          <p:spPr>
            <a:xfrm>
              <a:off x="367095" y="4073081"/>
              <a:ext cx="6925582" cy="501840"/>
            </a:xfrm>
            <a:prstGeom prst="roundRect">
              <a:avLst/>
            </a:prstGeom>
            <a:solidFill>
              <a:srgbClr val="FFFF00"/>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367CF4F3-A92A-45EA-8E3D-885EF1439BC6}"/>
                </a:ext>
              </a:extLst>
            </p:cNvPr>
            <p:cNvSpPr txBox="1"/>
            <p:nvPr/>
          </p:nvSpPr>
          <p:spPr>
            <a:xfrm>
              <a:off x="391593" y="4097579"/>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Substance </a:t>
              </a:r>
              <a:r>
                <a:rPr lang="en-US" sz="1700" dirty="0">
                  <a:solidFill>
                    <a:prstClr val="black"/>
                  </a:solidFill>
                  <a:latin typeface="Calibri" panose="020F0502020204030204"/>
                </a:rPr>
                <a:t>Use</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Disorder </a:t>
              </a:r>
            </a:p>
          </p:txBody>
        </p:sp>
      </p:grpSp>
      <p:pic>
        <p:nvPicPr>
          <p:cNvPr id="43010" name="Picture 2">
            <a:extLst>
              <a:ext uri="{FF2B5EF4-FFF2-40B4-BE49-F238E27FC236}">
                <a16:creationId xmlns:a16="http://schemas.microsoft.com/office/drawing/2014/main" id="{EFEA0BA5-7370-44B3-B6C3-FD241A6C8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2828" y="742785"/>
            <a:ext cx="2572464" cy="200343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D3A65E01-ABB0-46F2-B69B-E62AF3ABA91B}"/>
              </a:ext>
            </a:extLst>
          </p:cNvPr>
          <p:cNvSpPr/>
          <p:nvPr/>
        </p:nvSpPr>
        <p:spPr>
          <a:xfrm>
            <a:off x="5159342" y="4925986"/>
            <a:ext cx="2870908" cy="150065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What billing code applies?</a:t>
            </a:r>
          </a:p>
        </p:txBody>
      </p:sp>
      <p:pic>
        <p:nvPicPr>
          <p:cNvPr id="10" name="Picture 2">
            <a:extLst>
              <a:ext uri="{FF2B5EF4-FFF2-40B4-BE49-F238E27FC236}">
                <a16:creationId xmlns:a16="http://schemas.microsoft.com/office/drawing/2014/main" id="{2ED5358A-0D85-46F1-B215-5DF24A075B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68" t="12125" r="23801"/>
          <a:stretch/>
        </p:blipFill>
        <p:spPr bwMode="auto">
          <a:xfrm>
            <a:off x="7931887" y="2822792"/>
            <a:ext cx="2209751" cy="2385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1714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239758"/>
            <a:ext cx="6545853" cy="823912"/>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533400" y="1557258"/>
            <a:ext cx="7217735" cy="823912"/>
          </a:xfrm>
        </p:spPr>
        <p:txBody>
          <a:bodyPr>
            <a:normAutofit/>
          </a:bodyPr>
          <a:lstStyle/>
          <a:p>
            <a:pPr algn="ctr"/>
            <a:r>
              <a:rPr lang="en-US" sz="3600" dirty="0">
                <a:solidFill>
                  <a:schemeClr val="accent3">
                    <a:lumMod val="50000"/>
                  </a:schemeClr>
                </a:solidFill>
              </a:rPr>
              <a:t>G9002 – Patient Visit Code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25544"/>
            <a:ext cx="10820400" cy="3399739"/>
          </a:xfrm>
          <a:solidFill>
            <a:schemeClr val="bg1">
              <a:lumMod val="95000"/>
            </a:schemeClr>
          </a:solidFill>
          <a:ln>
            <a:solidFill>
              <a:schemeClr val="tx1"/>
            </a:solidFill>
          </a:ln>
        </p:spPr>
        <p:txBody>
          <a:bodyPr>
            <a:normAutofit/>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Face-to-Face or </a:t>
            </a:r>
            <a:r>
              <a:rPr lang="en-US" sz="3200" b="1" dirty="0">
                <a:solidFill>
                  <a:srgbClr val="000000"/>
                </a:solidFill>
                <a:latin typeface="Calibri" panose="020F0502020204030204" pitchFamily="34" charset="0"/>
              </a:rPr>
              <a:t>video visit </a:t>
            </a:r>
            <a:r>
              <a:rPr lang="en-US" sz="3200" dirty="0">
                <a:solidFill>
                  <a:srgbClr val="000000"/>
                </a:solidFill>
                <a:latin typeface="Calibri" panose="020F0502020204030204" pitchFamily="34" charset="0"/>
              </a:rPr>
              <a:t>that is focused on addressing a piece of the care management plan. </a:t>
            </a:r>
            <a:endParaRPr lang="en-US" sz="5100" dirty="0"/>
          </a:p>
          <a:p>
            <a:pPr marL="0" indent="0">
              <a:buNone/>
            </a:pPr>
            <a:br>
              <a:rPr lang="en-US" dirty="0"/>
            </a:br>
            <a:r>
              <a:rPr lang="en-US" sz="2800" b="1" i="0" u="none" strike="noStrike" dirty="0">
                <a:solidFill>
                  <a:srgbClr val="000000"/>
                </a:solidFill>
                <a:effectLst/>
                <a:latin typeface="Calibri" panose="020F0502020204030204" pitchFamily="34" charset="0"/>
              </a:rPr>
              <a:t>Also address the patient’s goals and follow-up plan</a:t>
            </a: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a:xfrm>
            <a:off x="8610600" y="630237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2">
            <a:extLst>
              <a:ext uri="{FF2B5EF4-FFF2-40B4-BE49-F238E27FC236}">
                <a16:creationId xmlns:a16="http://schemas.microsoft.com/office/drawing/2014/main" id="{94B54842-F951-4EF3-A834-F5194922F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8" t="12125" r="23801"/>
          <a:stretch/>
        </p:blipFill>
        <p:spPr bwMode="auto">
          <a:xfrm>
            <a:off x="9448849" y="785561"/>
            <a:ext cx="1904951" cy="205609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010902A-CF46-44A2-AABE-5D4843877BD9}"/>
              </a:ext>
            </a:extLst>
          </p:cNvPr>
          <p:cNvGrpSpPr/>
          <p:nvPr/>
        </p:nvGrpSpPr>
        <p:grpSpPr>
          <a:xfrm>
            <a:off x="7226475" y="147478"/>
            <a:ext cx="4805816" cy="501840"/>
            <a:chOff x="367095" y="4073081"/>
            <a:chExt cx="6925582" cy="501840"/>
          </a:xfrm>
        </p:grpSpPr>
        <p:sp>
          <p:nvSpPr>
            <p:cNvPr id="12" name="Rectangle: Rounded Corners 11">
              <a:extLst>
                <a:ext uri="{FF2B5EF4-FFF2-40B4-BE49-F238E27FC236}">
                  <a16:creationId xmlns:a16="http://schemas.microsoft.com/office/drawing/2014/main" id="{D940D1F8-7299-41A4-853B-861E09357C6D}"/>
                </a:ext>
              </a:extLst>
            </p:cNvPr>
            <p:cNvSpPr/>
            <p:nvPr/>
          </p:nvSpPr>
          <p:spPr>
            <a:xfrm>
              <a:off x="367095" y="4073081"/>
              <a:ext cx="6925582" cy="501840"/>
            </a:xfrm>
            <a:prstGeom prst="roundRect">
              <a:avLst/>
            </a:prstGeom>
            <a:solidFill>
              <a:srgbClr val="FFFF00"/>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7E6BFE88-EF17-4466-B656-1DBA9133FAEC}"/>
                </a:ext>
              </a:extLst>
            </p:cNvPr>
            <p:cNvSpPr txBox="1"/>
            <p:nvPr/>
          </p:nvSpPr>
          <p:spPr>
            <a:xfrm>
              <a:off x="391593" y="4097579"/>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Substance </a:t>
              </a:r>
              <a:r>
                <a:rPr lang="en-US" sz="1700" dirty="0">
                  <a:solidFill>
                    <a:prstClr val="black"/>
                  </a:solidFill>
                  <a:latin typeface="Calibri" panose="020F0502020204030204"/>
                </a:rPr>
                <a:t>Use</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Disorder </a:t>
              </a:r>
            </a:p>
          </p:txBody>
        </p:sp>
      </p:grpSp>
    </p:spTree>
    <p:extLst>
      <p:ext uri="{BB962C8B-B14F-4D97-AF65-F5344CB8AC3E}">
        <p14:creationId xmlns:p14="http://schemas.microsoft.com/office/powerpoint/2010/main" val="21931714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4"/>
            <a:ext cx="11069601" cy="1170349"/>
          </a:xfrm>
        </p:spPr>
        <p:txBody>
          <a:bodyPr>
            <a:normAutofit fontScale="90000"/>
          </a:bodyPr>
          <a:lstStyle/>
          <a:p>
            <a:r>
              <a:rPr lang="en-US" b="1" dirty="0"/>
              <a:t>Medication Assisted Treatment &amp; Care Management </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59972"/>
            <a:ext cx="9437292" cy="4408464"/>
          </a:xfrm>
        </p:spPr>
        <p:txBody>
          <a:bodyPr>
            <a:normAutofit/>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Medication Assisted Treatment (MAT) for opioid use disorder can be done in the primary care setting with proper licensure and training and integrated within an existing care management program.</a:t>
            </a:r>
            <a:endParaRPr lang="en-US"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Work done by care team members as part of MAT can be captured using CM billing codes.</a:t>
            </a:r>
            <a:endParaRPr lang="en-US" b="0" i="0" u="none" strike="noStrike" dirty="0">
              <a:solidFill>
                <a:srgbClr val="000000"/>
              </a:solidFill>
              <a:effectLst/>
              <a:latin typeface="Arial" panose="020B0604020202020204" pitchFamily="34" charset="0"/>
            </a:endParaRPr>
          </a:p>
          <a:p>
            <a:pPr marL="0" indent="0">
              <a:buNone/>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52811" y="6338839"/>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043F453-CBED-4CA2-BE28-94C44011A768}"/>
              </a:ext>
            </a:extLst>
          </p:cNvPr>
          <p:cNvPicPr>
            <a:picLocks noChangeAspect="1"/>
          </p:cNvPicPr>
          <p:nvPr/>
        </p:nvPicPr>
        <p:blipFill>
          <a:blip r:embed="rId3"/>
          <a:stretch>
            <a:fillRect/>
          </a:stretch>
        </p:blipFill>
        <p:spPr>
          <a:xfrm>
            <a:off x="5467094" y="3569579"/>
            <a:ext cx="5374362" cy="2398857"/>
          </a:xfrm>
          <a:prstGeom prst="rect">
            <a:avLst/>
          </a:prstGeom>
        </p:spPr>
      </p:pic>
    </p:spTree>
    <p:extLst>
      <p:ext uri="{BB962C8B-B14F-4D97-AF65-F5344CB8AC3E}">
        <p14:creationId xmlns:p14="http://schemas.microsoft.com/office/powerpoint/2010/main" val="33789807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F255613-AAE8-4321-9EBA-89253DD45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838200" y="365125"/>
            <a:ext cx="6019799" cy="1325563"/>
          </a:xfrm>
        </p:spPr>
        <p:txBody>
          <a:bodyPr vert="horz" lIns="91440" tIns="45720" rIns="91440" bIns="45720" rtlCol="0" anchor="ctr">
            <a:normAutofit/>
          </a:bodyPr>
          <a:lstStyle/>
          <a:p>
            <a:r>
              <a:rPr lang="en-US" b="1" dirty="0"/>
              <a:t>Longitudinal Care Management </a:t>
            </a:r>
          </a:p>
        </p:txBody>
      </p:sp>
      <p:sp>
        <p:nvSpPr>
          <p:cNvPr id="29" name="Freeform: Shape 28">
            <a:extLst>
              <a:ext uri="{FF2B5EF4-FFF2-40B4-BE49-F238E27FC236}">
                <a16:creationId xmlns:a16="http://schemas.microsoft.com/office/drawing/2014/main" id="{5A3987B4-5CBA-4CB7-862B-56A9917A2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774" y="0"/>
            <a:ext cx="1290924" cy="700685"/>
          </a:xfrm>
          <a:custGeom>
            <a:avLst/>
            <a:gdLst>
              <a:gd name="connsiteX0" fmla="*/ 0 w 1290924"/>
              <a:gd name="connsiteY0" fmla="*/ 0 h 700685"/>
              <a:gd name="connsiteX1" fmla="*/ 125445 w 1290924"/>
              <a:gd name="connsiteY1" fmla="*/ 0 h 700685"/>
              <a:gd name="connsiteX2" fmla="*/ 125445 w 1290924"/>
              <a:gd name="connsiteY2" fmla="*/ 529211 h 700685"/>
              <a:gd name="connsiteX3" fmla="*/ 1040371 w 1290924"/>
              <a:gd name="connsiteY3" fmla="*/ 0 h 700685"/>
              <a:gd name="connsiteX4" fmla="*/ 1290924 w 1290924"/>
              <a:gd name="connsiteY4" fmla="*/ 0 h 700685"/>
              <a:gd name="connsiteX5" fmla="*/ 94085 w 1290924"/>
              <a:gd name="connsiteY5" fmla="*/ 692290 h 700685"/>
              <a:gd name="connsiteX6" fmla="*/ 62724 w 1290924"/>
              <a:gd name="connsiteY6" fmla="*/ 700685 h 700685"/>
              <a:gd name="connsiteX7" fmla="*/ 0 w 1290924"/>
              <a:gd name="connsiteY7" fmla="*/ 637963 h 70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924" h="700685">
                <a:moveTo>
                  <a:pt x="0" y="0"/>
                </a:moveTo>
                <a:lnTo>
                  <a:pt x="125445" y="0"/>
                </a:lnTo>
                <a:lnTo>
                  <a:pt x="125445" y="529211"/>
                </a:lnTo>
                <a:lnTo>
                  <a:pt x="1040371" y="0"/>
                </a:lnTo>
                <a:lnTo>
                  <a:pt x="1290924" y="0"/>
                </a:lnTo>
                <a:lnTo>
                  <a:pt x="94085" y="692290"/>
                </a:lnTo>
                <a:cubicBezTo>
                  <a:pt x="84551" y="697800"/>
                  <a:pt x="73733" y="700695"/>
                  <a:pt x="62724" y="700685"/>
                </a:cubicBezTo>
                <a:cubicBezTo>
                  <a:pt x="28082" y="700685"/>
                  <a:pt x="0" y="672604"/>
                  <a:pt x="0" y="637963"/>
                </a:cubicBezTo>
                <a:close/>
              </a:path>
            </a:pathLst>
          </a:custGeom>
          <a:solidFill>
            <a:schemeClr val="accent6"/>
          </a:solidFill>
          <a:ln w="9525" cap="flat">
            <a:noFill/>
            <a:prstDash val="solid"/>
            <a:miter/>
          </a:ln>
        </p:spPr>
        <p:txBody>
          <a:bodyPr wrap="square" rtlCol="0" anchor="ctr">
            <a:noAutofit/>
          </a:bodyPr>
          <a:lstStyle/>
          <a:p>
            <a:endParaRPr lang="en-US" dirty="0"/>
          </a:p>
        </p:txBody>
      </p:sp>
      <p:sp>
        <p:nvSpPr>
          <p:cNvPr id="31" name="Freeform: Shape 30">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0770" y="-702"/>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838200" y="1825625"/>
            <a:ext cx="5393361" cy="4351338"/>
          </a:xfrm>
        </p:spPr>
        <p:txBody>
          <a:bodyPr vert="horz" lIns="91440" tIns="45720" rIns="91440" bIns="45720" rtlCol="0">
            <a:normAutofit/>
          </a:bodyPr>
          <a:lstStyle/>
          <a:p>
            <a:pPr fontAlgn="base">
              <a:spcBef>
                <a:spcPts val="0"/>
              </a:spcBef>
              <a:spcAft>
                <a:spcPts val="0"/>
              </a:spcAft>
            </a:pPr>
            <a:r>
              <a:rPr lang="en-US" sz="2400" b="0" i="0" u="none" strike="noStrike" dirty="0">
                <a:effectLst/>
              </a:rPr>
              <a:t>Mrs. Johnson agrees to try alternative therapies for her chronic  back pain.</a:t>
            </a:r>
          </a:p>
          <a:p>
            <a:pPr fontAlgn="base">
              <a:spcBef>
                <a:spcPts val="1000"/>
              </a:spcBef>
              <a:spcAft>
                <a:spcPts val="0"/>
              </a:spcAft>
            </a:pPr>
            <a:r>
              <a:rPr lang="en-US" sz="2400" b="0" i="0" u="none" strike="noStrike" dirty="0">
                <a:effectLst/>
              </a:rPr>
              <a:t>PCP continues to manage Mrs. Johnson’s pain management and assesses whether medication assisted treatment (MAT) is needed.  </a:t>
            </a:r>
          </a:p>
          <a:p>
            <a:pPr fontAlgn="base">
              <a:spcBef>
                <a:spcPts val="1000"/>
              </a:spcBef>
              <a:spcAft>
                <a:spcPts val="0"/>
              </a:spcAft>
            </a:pPr>
            <a:r>
              <a:rPr lang="en-US" sz="2400" b="0" i="0" u="none" strike="noStrike" dirty="0">
                <a:effectLst/>
              </a:rPr>
              <a:t>Care team continues to schedule ongoing follow-up visits to monitor her progress towards her self-management goals, close gaps in care, address her SDOH needs, and help avoid hospitalization.</a:t>
            </a:r>
          </a:p>
        </p:txBody>
      </p:sp>
      <p:pic>
        <p:nvPicPr>
          <p:cNvPr id="17" name="Picture 2">
            <a:extLst>
              <a:ext uri="{FF2B5EF4-FFF2-40B4-BE49-F238E27FC236}">
                <a16:creationId xmlns:a16="http://schemas.microsoft.com/office/drawing/2014/main" id="{11394F71-BABB-46B6-AD73-D1D904F37C3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41465" y="521241"/>
            <a:ext cx="1799648" cy="1403725"/>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5BC7EB8-2753-4F95-8C41-26C05551F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68" t="12125" r="23801"/>
          <a:stretch/>
        </p:blipFill>
        <p:spPr bwMode="auto">
          <a:xfrm>
            <a:off x="7997698" y="2983655"/>
            <a:ext cx="1427515" cy="154116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C558AD87-388D-4CAC-897D-D6A72987437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70705" y="4235201"/>
            <a:ext cx="1541169" cy="154116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33" name="Freeform: Shape 32">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232" y="6356350"/>
            <a:ext cx="1211855" cy="501650"/>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46BBE732-03BE-46E5-A9CF-E49B0BD2E352}" type="slidenum">
              <a:rPr kumimoji="0" lang="en-US" b="0" i="0" u="none" strike="noStrike" cap="none" spc="0" normalizeH="0" baseline="0" noProof="0" smtClean="0">
                <a:ln>
                  <a:noFill/>
                </a:ln>
                <a:effectLst/>
                <a:uLnTx/>
                <a:uFillTx/>
              </a:rPr>
              <a:pPr marR="0" lvl="0" indent="0" defTabSz="914400" fontAlgn="auto">
                <a:spcBef>
                  <a:spcPts val="0"/>
                </a:spcBef>
                <a:spcAft>
                  <a:spcPts val="600"/>
                </a:spcAft>
                <a:buClrTx/>
                <a:buSzTx/>
                <a:buFontTx/>
                <a:buNone/>
                <a:tabLst/>
                <a:defRPr/>
              </a:pPr>
              <a:t>123</a:t>
            </a:fld>
            <a:endParaRPr kumimoji="0" lang="en-US" b="0" i="0" u="none" strike="noStrike" cap="none" spc="0" normalizeH="0" baseline="0" noProof="0">
              <a:ln>
                <a:noFill/>
              </a:ln>
              <a:effectLst/>
              <a:uLnTx/>
              <a:uFillTx/>
            </a:endParaRPr>
          </a:p>
        </p:txBody>
      </p:sp>
      <p:sp>
        <p:nvSpPr>
          <p:cNvPr id="35" name="Freeform: Shape 34">
            <a:extLst>
              <a:ext uri="{FF2B5EF4-FFF2-40B4-BE49-F238E27FC236}">
                <a16:creationId xmlns:a16="http://schemas.microsoft.com/office/drawing/2014/main" id="{F1FF25AD-D64E-45A0-B2D0-F4A6AB09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10118500" y="6009536"/>
            <a:ext cx="1702506" cy="951685"/>
          </a:xfrm>
          <a:custGeom>
            <a:avLst/>
            <a:gdLst>
              <a:gd name="connsiteX0" fmla="*/ 1585229 w 1702506"/>
              <a:gd name="connsiteY0" fmla="*/ 764759 h 951685"/>
              <a:gd name="connsiteX1" fmla="*/ 1623024 w 1702506"/>
              <a:gd name="connsiteY1" fmla="*/ 792810 h 951685"/>
              <a:gd name="connsiteX2" fmla="*/ 1702506 w 1702506"/>
              <a:gd name="connsiteY2" fmla="*/ 951685 h 951685"/>
              <a:gd name="connsiteX3" fmla="*/ 1551862 w 1702506"/>
              <a:gd name="connsiteY3" fmla="*/ 933877 h 951685"/>
              <a:gd name="connsiteX4" fmla="*/ 1513200 w 1702506"/>
              <a:gd name="connsiteY4" fmla="*/ 856627 h 951685"/>
              <a:gd name="connsiteX5" fmla="*/ 1538499 w 1702506"/>
              <a:gd name="connsiteY5" fmla="*/ 770415 h 951685"/>
              <a:gd name="connsiteX6" fmla="*/ 1585229 w 1702506"/>
              <a:gd name="connsiteY6" fmla="*/ 764759 h 951685"/>
              <a:gd name="connsiteX7" fmla="*/ 933455 w 1702506"/>
              <a:gd name="connsiteY7" fmla="*/ 161308 h 951685"/>
              <a:gd name="connsiteX8" fmla="*/ 957797 w 1702506"/>
              <a:gd name="connsiteY8" fmla="*/ 167970 h 951685"/>
              <a:gd name="connsiteX9" fmla="*/ 1286982 w 1702506"/>
              <a:gd name="connsiteY9" fmla="*/ 387616 h 951685"/>
              <a:gd name="connsiteX10" fmla="*/ 1293725 w 1702506"/>
              <a:gd name="connsiteY10" fmla="*/ 477075 h 951685"/>
              <a:gd name="connsiteX11" fmla="*/ 1245453 w 1702506"/>
              <a:gd name="connsiteY11" fmla="*/ 499154 h 951685"/>
              <a:gd name="connsiteX12" fmla="*/ 1245167 w 1702506"/>
              <a:gd name="connsiteY12" fmla="*/ 499154 h 951685"/>
              <a:gd name="connsiteX13" fmla="*/ 1203638 w 1702506"/>
              <a:gd name="connsiteY13" fmla="*/ 484104 h 951685"/>
              <a:gd name="connsiteX14" fmla="*/ 900647 w 1702506"/>
              <a:gd name="connsiteY14" fmla="*/ 281508 h 951685"/>
              <a:gd name="connsiteX15" fmla="*/ 872454 w 1702506"/>
              <a:gd name="connsiteY15" fmla="*/ 196164 h 951685"/>
              <a:gd name="connsiteX16" fmla="*/ 933455 w 1702506"/>
              <a:gd name="connsiteY16" fmla="*/ 161308 h 951685"/>
              <a:gd name="connsiteX17" fmla="*/ 454020 w 1702506"/>
              <a:gd name="connsiteY17" fmla="*/ 13474 h 951685"/>
              <a:gd name="connsiteX18" fmla="*/ 477919 w 1702506"/>
              <a:gd name="connsiteY18" fmla="*/ 21437 h 951685"/>
              <a:gd name="connsiteX19" fmla="*/ 509236 w 1702506"/>
              <a:gd name="connsiteY19" fmla="*/ 84182 h 951685"/>
              <a:gd name="connsiteX20" fmla="*/ 445829 w 1702506"/>
              <a:gd name="connsiteY20" fmla="*/ 139871 h 951685"/>
              <a:gd name="connsiteX21" fmla="*/ 437447 w 1702506"/>
              <a:gd name="connsiteY21" fmla="*/ 139395 h 951685"/>
              <a:gd name="connsiteX22" fmla="*/ 73211 w 1702506"/>
              <a:gd name="connsiteY22" fmla="*/ 137204 h 951685"/>
              <a:gd name="connsiteX23" fmla="*/ 749 w 1702506"/>
              <a:gd name="connsiteY23" fmla="*/ 84082 h 951685"/>
              <a:gd name="connsiteX24" fmla="*/ 53871 w 1702506"/>
              <a:gd name="connsiteY24" fmla="*/ 11621 h 951685"/>
              <a:gd name="connsiteX25" fmla="*/ 58352 w 1702506"/>
              <a:gd name="connsiteY25" fmla="*/ 11093 h 951685"/>
              <a:gd name="connsiteX26" fmla="*/ 454020 w 1702506"/>
              <a:gd name="connsiteY26" fmla="*/ 13474 h 9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2506" h="951685">
                <a:moveTo>
                  <a:pt x="1585229" y="764759"/>
                </a:moveTo>
                <a:cubicBezTo>
                  <a:pt x="1600438" y="768789"/>
                  <a:pt x="1614156" y="778436"/>
                  <a:pt x="1623024" y="792810"/>
                </a:cubicBezTo>
                <a:lnTo>
                  <a:pt x="1702506" y="951685"/>
                </a:lnTo>
                <a:lnTo>
                  <a:pt x="1551862" y="933877"/>
                </a:lnTo>
                <a:lnTo>
                  <a:pt x="1513200" y="856627"/>
                </a:lnTo>
                <a:cubicBezTo>
                  <a:pt x="1496379" y="825834"/>
                  <a:pt x="1507704" y="787236"/>
                  <a:pt x="1538499" y="770415"/>
                </a:cubicBezTo>
                <a:cubicBezTo>
                  <a:pt x="1553325" y="762319"/>
                  <a:pt x="1570022" y="760730"/>
                  <a:pt x="1585229" y="764759"/>
                </a:cubicBezTo>
                <a:close/>
                <a:moveTo>
                  <a:pt x="933455" y="161308"/>
                </a:moveTo>
                <a:cubicBezTo>
                  <a:pt x="941692" y="161855"/>
                  <a:pt x="949960"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endParaRPr lang="en-US"/>
          </a:p>
        </p:txBody>
      </p:sp>
      <p:pic>
        <p:nvPicPr>
          <p:cNvPr id="25" name="Picture 2">
            <a:extLst>
              <a:ext uri="{FF2B5EF4-FFF2-40B4-BE49-F238E27FC236}">
                <a16:creationId xmlns:a16="http://schemas.microsoft.com/office/drawing/2014/main" id="{26A54878-D015-4416-8150-14B124D7F3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552" y="3689038"/>
            <a:ext cx="1710391" cy="25408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30FC74EB-662B-46D2-9AD3-A462D0ADC2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0204" y="2188543"/>
            <a:ext cx="1931670" cy="17830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BD568FAB-2D6A-4A4E-B718-4423A41712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8514" y="869670"/>
            <a:ext cx="1818163" cy="185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890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5364-C1D3-4F0C-87E0-9A57EC95DD2D}"/>
              </a:ext>
            </a:extLst>
          </p:cNvPr>
          <p:cNvSpPr>
            <a:spLocks noGrp="1"/>
          </p:cNvSpPr>
          <p:nvPr>
            <p:ph type="title"/>
          </p:nvPr>
        </p:nvSpPr>
        <p:spPr>
          <a:xfrm>
            <a:off x="499730" y="244993"/>
            <a:ext cx="10400414" cy="875606"/>
          </a:xfrm>
        </p:spPr>
        <p:txBody>
          <a:bodyPr/>
          <a:lstStyle/>
          <a:p>
            <a:r>
              <a:rPr lang="en-US" b="1" dirty="0"/>
              <a:t>Additional Care Management </a:t>
            </a:r>
          </a:p>
        </p:txBody>
      </p:sp>
      <p:sp>
        <p:nvSpPr>
          <p:cNvPr id="5" name="Slide Number Placeholder 4">
            <a:extLst>
              <a:ext uri="{FF2B5EF4-FFF2-40B4-BE49-F238E27FC236}">
                <a16:creationId xmlns:a16="http://schemas.microsoft.com/office/drawing/2014/main" id="{4B31E256-D864-442B-92F1-5F00E663AF48}"/>
              </a:ext>
            </a:extLst>
          </p:cNvPr>
          <p:cNvSpPr>
            <a:spLocks noGrp="1"/>
          </p:cNvSpPr>
          <p:nvPr>
            <p:ph type="sldNum" sz="quarter" idx="12"/>
          </p:nvPr>
        </p:nvSpPr>
        <p:spPr/>
        <p:txBody>
          <a:bodyPr/>
          <a:lstStyle/>
          <a:p>
            <a:fld id="{46BBE732-03BE-46E5-A9CF-E49B0BD2E352}" type="slidenum">
              <a:rPr lang="en-US" smtClean="0"/>
              <a:t>124</a:t>
            </a:fld>
            <a:endParaRPr lang="en-US"/>
          </a:p>
        </p:txBody>
      </p:sp>
      <p:pic>
        <p:nvPicPr>
          <p:cNvPr id="9" name="Picture 8">
            <a:extLst>
              <a:ext uri="{FF2B5EF4-FFF2-40B4-BE49-F238E27FC236}">
                <a16:creationId xmlns:a16="http://schemas.microsoft.com/office/drawing/2014/main" id="{25C72326-554D-4C19-907F-34C5F3FA4553}"/>
              </a:ext>
            </a:extLst>
          </p:cNvPr>
          <p:cNvPicPr>
            <a:picLocks noChangeAspect="1"/>
          </p:cNvPicPr>
          <p:nvPr/>
        </p:nvPicPr>
        <p:blipFill>
          <a:blip r:embed="rId3"/>
          <a:stretch>
            <a:fillRect/>
          </a:stretch>
        </p:blipFill>
        <p:spPr>
          <a:xfrm>
            <a:off x="499730" y="1425435"/>
            <a:ext cx="11192540" cy="4626078"/>
          </a:xfrm>
          <a:prstGeom prst="rect">
            <a:avLst/>
          </a:prstGeom>
        </p:spPr>
      </p:pic>
    </p:spTree>
    <p:extLst>
      <p:ext uri="{BB962C8B-B14F-4D97-AF65-F5344CB8AC3E}">
        <p14:creationId xmlns:p14="http://schemas.microsoft.com/office/powerpoint/2010/main" val="15066517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43C1-4A38-43E1-B61F-9A0231F6B1E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a:t>Key Takeaways </a:t>
            </a:r>
          </a:p>
        </p:txBody>
      </p:sp>
      <p:sp>
        <p:nvSpPr>
          <p:cNvPr id="5" name="Content Placeholder 4">
            <a:extLst>
              <a:ext uri="{FF2B5EF4-FFF2-40B4-BE49-F238E27FC236}">
                <a16:creationId xmlns:a16="http://schemas.microsoft.com/office/drawing/2014/main" id="{CB9D1F4C-B682-4B52-8324-4A82536F6B99}"/>
              </a:ext>
            </a:extLst>
          </p:cNvPr>
          <p:cNvSpPr>
            <a:spLocks noGrp="1"/>
          </p:cNvSpPr>
          <p:nvPr>
            <p:ph sz="half" idx="1"/>
          </p:nvPr>
        </p:nvSpPr>
        <p:spPr>
          <a:xfrm>
            <a:off x="572493" y="2093976"/>
            <a:ext cx="7603944" cy="4119172"/>
          </a:xfrm>
        </p:spPr>
        <p:txBody>
          <a:bodyPr vert="horz" lIns="91440" tIns="45720" rIns="91440" bIns="45720" rtlCol="0" anchor="t">
            <a:normAutofit lnSpcReduction="10000"/>
          </a:bodyPr>
          <a:lstStyle/>
          <a:p>
            <a:pPr rtl="0" fontAlgn="base">
              <a:spcBef>
                <a:spcPts val="100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The PDCM billing codes can be utilized in many common clinical workflows within your office setting, including but not limited to: transition of care, social determinants of health screening, within specialty and primary care team interactions, gaps in care and substance use disorder. </a:t>
            </a:r>
            <a:endParaRPr lang="en-US"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Be sure to appropriately document your care management encounters in detail and according to the billing rules specified by each individual insurance carrier. </a:t>
            </a:r>
            <a:endParaRPr lang="en-US" b="0" i="0" u="none" strike="noStrike"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D4FC36D-878C-454B-9BF3-346E151134C3}"/>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18AE44F-94BB-4F0E-BCF9-154F6DA63D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88" r="613" b="-2"/>
          <a:stretch/>
        </p:blipFill>
        <p:spPr bwMode="auto">
          <a:xfrm>
            <a:off x="8780721" y="2093976"/>
            <a:ext cx="3006122" cy="312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21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AE8-2FA7-4046-AD7C-C00FF21FACAB}"/>
              </a:ext>
            </a:extLst>
          </p:cNvPr>
          <p:cNvSpPr>
            <a:spLocks noGrp="1"/>
          </p:cNvSpPr>
          <p:nvPr>
            <p:ph type="title"/>
          </p:nvPr>
        </p:nvSpPr>
        <p:spPr/>
        <p:txBody>
          <a:bodyPr/>
          <a:lstStyle/>
          <a:p>
            <a:r>
              <a:rPr lang="en-US" b="1" dirty="0"/>
              <a:t>And now!!!! </a:t>
            </a:r>
          </a:p>
        </p:txBody>
      </p:sp>
      <p:graphicFrame>
        <p:nvGraphicFramePr>
          <p:cNvPr id="5" name="Content Placeholder 4">
            <a:extLst>
              <a:ext uri="{FF2B5EF4-FFF2-40B4-BE49-F238E27FC236}">
                <a16:creationId xmlns:a16="http://schemas.microsoft.com/office/drawing/2014/main" id="{D68C026A-C7A9-443E-9DE6-6A74AB42065E}"/>
              </a:ext>
            </a:extLst>
          </p:cNvPr>
          <p:cNvGraphicFramePr>
            <a:graphicFrameLocks noGrp="1"/>
          </p:cNvGraphicFramePr>
          <p:nvPr>
            <p:ph idx="1"/>
            <p:extLst>
              <p:ext uri="{D42A27DB-BD31-4B8C-83A1-F6EECF244321}">
                <p14:modId xmlns:p14="http://schemas.microsoft.com/office/powerpoint/2010/main" val="616618002"/>
              </p:ext>
            </p:extLst>
          </p:nvPr>
        </p:nvGraphicFramePr>
        <p:xfrm>
          <a:off x="974834" y="1471447"/>
          <a:ext cx="10515600" cy="371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859B677-CDBC-423F-B186-DDBB7BB7DF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48DA02C7-2BB9-41DE-9AFF-FFE59263A4D8}"/>
              </a:ext>
            </a:extLst>
          </p:cNvPr>
          <p:cNvSpPr/>
          <p:nvPr/>
        </p:nvSpPr>
        <p:spPr>
          <a:xfrm rot="10800000">
            <a:off x="10335915" y="3940773"/>
            <a:ext cx="289035" cy="777765"/>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7269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E9AF90-BF1B-465B-96AA-F67EB207612B}"/>
              </a:ext>
            </a:extLst>
          </p:cNvPr>
          <p:cNvSpPr>
            <a:spLocks noGrp="1"/>
          </p:cNvSpPr>
          <p:nvPr>
            <p:ph type="sldNum" sz="quarter" idx="12"/>
          </p:nvPr>
        </p:nvSpPr>
        <p:spPr/>
        <p:txBody>
          <a:bodyPr/>
          <a:lstStyle/>
          <a:p>
            <a:fld id="{46BBE732-03BE-46E5-A9CF-E49B0BD2E352}" type="slidenum">
              <a:rPr lang="en-US" smtClean="0"/>
              <a:t>127</a:t>
            </a:fld>
            <a:endParaRPr lang="en-US"/>
          </a:p>
        </p:txBody>
      </p:sp>
      <p:sp>
        <p:nvSpPr>
          <p:cNvPr id="11" name="TextBox 10">
            <a:extLst>
              <a:ext uri="{FF2B5EF4-FFF2-40B4-BE49-F238E27FC236}">
                <a16:creationId xmlns:a16="http://schemas.microsoft.com/office/drawing/2014/main" id="{6E0F8FBB-FBB9-41F6-B647-AD1E854210B0}"/>
              </a:ext>
            </a:extLst>
          </p:cNvPr>
          <p:cNvSpPr txBox="1"/>
          <p:nvPr/>
        </p:nvSpPr>
        <p:spPr>
          <a:xfrm>
            <a:off x="5264425" y="1947189"/>
            <a:ext cx="6496492" cy="1815882"/>
          </a:xfrm>
          <a:prstGeom prst="rect">
            <a:avLst/>
          </a:prstGeom>
          <a:noFill/>
        </p:spPr>
        <p:txBody>
          <a:bodyPr wrap="square">
            <a:spAutoFit/>
          </a:bodyPr>
          <a:lstStyle/>
          <a:p>
            <a:r>
              <a:rPr lang="en-US" sz="2800" b="0" i="0" u="none" strike="noStrike" dirty="0">
                <a:solidFill>
                  <a:srgbClr val="000000"/>
                </a:solidFill>
                <a:effectLst/>
                <a:latin typeface="Calibri" panose="020F0502020204030204" pitchFamily="34" charset="0"/>
              </a:rPr>
              <a:t>Knowing that billing encounters contributes to successful team-based care and supports value-based reimbursement, what will you start doing differently in your role?</a:t>
            </a:r>
            <a:endParaRPr lang="en-US" sz="2800" dirty="0"/>
          </a:p>
        </p:txBody>
      </p:sp>
      <p:pic>
        <p:nvPicPr>
          <p:cNvPr id="48130" name="Picture 2">
            <a:extLst>
              <a:ext uri="{FF2B5EF4-FFF2-40B4-BE49-F238E27FC236}">
                <a16:creationId xmlns:a16="http://schemas.microsoft.com/office/drawing/2014/main" id="{89348654-F217-4BA8-A24D-9AF091A8B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41" y="1334962"/>
            <a:ext cx="4563356" cy="304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3020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0704D6FD-46AA-485C-BBE2-DFEDCB79B2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7"/>
          <a:stretch/>
        </p:blipFill>
        <p:spPr bwMode="auto">
          <a:xfrm>
            <a:off x="921508" y="0"/>
            <a:ext cx="10432292" cy="5868165"/>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852FC9E-4011-480B-9312-D038E9265F86}"/>
              </a:ext>
            </a:extLst>
          </p:cNvPr>
          <p:cNvSpPr>
            <a:spLocks noGrp="1"/>
          </p:cNvSpPr>
          <p:nvPr>
            <p:ph type="title"/>
          </p:nvPr>
        </p:nvSpPr>
        <p:spPr>
          <a:xfrm>
            <a:off x="2886739" y="5320274"/>
            <a:ext cx="6418521" cy="820093"/>
          </a:xfrm>
        </p:spPr>
        <p:txBody>
          <a:bodyPr vert="horz" lIns="91440" tIns="45720" rIns="91440" bIns="45720" rtlCol="0" anchor="ctr">
            <a:normAutofit/>
          </a:bodyPr>
          <a:lstStyle/>
          <a:p>
            <a:pPr algn="ctr"/>
            <a:r>
              <a:rPr lang="en-US" b="1" dirty="0">
                <a:solidFill>
                  <a:schemeClr val="tx1">
                    <a:lumMod val="85000"/>
                    <a:lumOff val="15000"/>
                  </a:schemeClr>
                </a:solidFill>
              </a:rPr>
              <a:t>Resources</a:t>
            </a:r>
            <a:endParaRPr lang="en-US" sz="4000" b="1" dirty="0">
              <a:solidFill>
                <a:schemeClr val="tx1">
                  <a:lumMod val="85000"/>
                  <a:lumOff val="15000"/>
                </a:schemeClr>
              </a:solidFill>
            </a:endParaRP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13FD1EE-BC1A-40E2-8B73-9BEB9F1A2A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6BBE732-03BE-46E5-A9CF-E49B0BD2E352}" type="slidenum">
              <a:rPr lang="en-US">
                <a:solidFill>
                  <a:srgbClr val="FFFFFF"/>
                </a:solidFill>
              </a:rPr>
              <a:pPr>
                <a:spcAft>
                  <a:spcPts val="600"/>
                </a:spcAft>
              </a:pPr>
              <a:t>128</a:t>
            </a:fld>
            <a:endParaRPr lang="en-US">
              <a:solidFill>
                <a:srgbClr val="FFFFFF"/>
              </a:solidFill>
            </a:endParaRPr>
          </a:p>
        </p:txBody>
      </p:sp>
    </p:spTree>
    <p:extLst>
      <p:ext uri="{BB962C8B-B14F-4D97-AF65-F5344CB8AC3E}">
        <p14:creationId xmlns:p14="http://schemas.microsoft.com/office/powerpoint/2010/main" val="37000282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6199-E2A1-40FE-B2A1-C1A3B814EE0F}"/>
              </a:ext>
            </a:extLst>
          </p:cNvPr>
          <p:cNvSpPr>
            <a:spLocks noGrp="1"/>
          </p:cNvSpPr>
          <p:nvPr>
            <p:ph type="title"/>
          </p:nvPr>
        </p:nvSpPr>
        <p:spPr>
          <a:xfrm>
            <a:off x="206604" y="314210"/>
            <a:ext cx="10445685" cy="832079"/>
          </a:xfrm>
        </p:spPr>
        <p:txBody>
          <a:bodyPr>
            <a:normAutofit/>
          </a:bodyPr>
          <a:lstStyle/>
          <a:p>
            <a:r>
              <a:rPr lang="en-US" sz="4800" b="1" dirty="0"/>
              <a:t>MICMT Billing Resources</a:t>
            </a:r>
          </a:p>
        </p:txBody>
      </p:sp>
      <p:sp>
        <p:nvSpPr>
          <p:cNvPr id="4" name="Slide Number Placeholder 3">
            <a:extLst>
              <a:ext uri="{FF2B5EF4-FFF2-40B4-BE49-F238E27FC236}">
                <a16:creationId xmlns:a16="http://schemas.microsoft.com/office/drawing/2014/main" id="{90012003-67FC-41DD-A52E-A6A652403125}"/>
              </a:ext>
            </a:extLst>
          </p:cNvPr>
          <p:cNvSpPr>
            <a:spLocks noGrp="1"/>
          </p:cNvSpPr>
          <p:nvPr>
            <p:ph type="sldNum" sz="quarter" idx="12"/>
          </p:nvPr>
        </p:nvSpPr>
        <p:spPr/>
        <p:txBody>
          <a:bodyPr/>
          <a:lstStyle/>
          <a:p>
            <a:fld id="{46BBE732-03BE-46E5-A9CF-E49B0BD2E352}" type="slidenum">
              <a:rPr lang="en-US" smtClean="0"/>
              <a:t>129</a:t>
            </a:fld>
            <a:endParaRPr lang="en-US"/>
          </a:p>
        </p:txBody>
      </p:sp>
      <p:pic>
        <p:nvPicPr>
          <p:cNvPr id="6" name="Picture 5">
            <a:extLst>
              <a:ext uri="{FF2B5EF4-FFF2-40B4-BE49-F238E27FC236}">
                <a16:creationId xmlns:a16="http://schemas.microsoft.com/office/drawing/2014/main" id="{7E35B2C6-3AB7-ECE5-1B22-5E0F4249251A}"/>
              </a:ext>
            </a:extLst>
          </p:cNvPr>
          <p:cNvPicPr>
            <a:picLocks noChangeAspect="1"/>
          </p:cNvPicPr>
          <p:nvPr/>
        </p:nvPicPr>
        <p:blipFill>
          <a:blip r:embed="rId2"/>
          <a:stretch>
            <a:fillRect/>
          </a:stretch>
        </p:blipFill>
        <p:spPr>
          <a:xfrm>
            <a:off x="700037" y="1079646"/>
            <a:ext cx="9952252" cy="5641829"/>
          </a:xfrm>
          <a:prstGeom prst="rect">
            <a:avLst/>
          </a:prstGeom>
        </p:spPr>
      </p:pic>
      <p:sp>
        <p:nvSpPr>
          <p:cNvPr id="5" name="TextBox 4">
            <a:extLst>
              <a:ext uri="{FF2B5EF4-FFF2-40B4-BE49-F238E27FC236}">
                <a16:creationId xmlns:a16="http://schemas.microsoft.com/office/drawing/2014/main" id="{501F37FE-1FE1-42A5-88A3-FB5C3A76B9B8}"/>
              </a:ext>
            </a:extLst>
          </p:cNvPr>
          <p:cNvSpPr txBox="1"/>
          <p:nvPr/>
        </p:nvSpPr>
        <p:spPr>
          <a:xfrm>
            <a:off x="6011917" y="1870842"/>
            <a:ext cx="441435" cy="336330"/>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522684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AE8-2FA7-4046-AD7C-C00FF21FACAB}"/>
              </a:ext>
            </a:extLst>
          </p:cNvPr>
          <p:cNvSpPr>
            <a:spLocks noGrp="1"/>
          </p:cNvSpPr>
          <p:nvPr>
            <p:ph type="title"/>
          </p:nvPr>
        </p:nvSpPr>
        <p:spPr/>
        <p:txBody>
          <a:bodyPr/>
          <a:lstStyle/>
          <a:p>
            <a:r>
              <a:rPr lang="en-US" b="1" dirty="0"/>
              <a:t>Agenda </a:t>
            </a:r>
          </a:p>
        </p:txBody>
      </p:sp>
      <p:graphicFrame>
        <p:nvGraphicFramePr>
          <p:cNvPr id="5" name="Content Placeholder 4">
            <a:extLst>
              <a:ext uri="{FF2B5EF4-FFF2-40B4-BE49-F238E27FC236}">
                <a16:creationId xmlns:a16="http://schemas.microsoft.com/office/drawing/2014/main" id="{D68C026A-C7A9-443E-9DE6-6A74AB42065E}"/>
              </a:ext>
            </a:extLst>
          </p:cNvPr>
          <p:cNvGraphicFramePr>
            <a:graphicFrameLocks noGrp="1"/>
          </p:cNvGraphicFramePr>
          <p:nvPr>
            <p:ph idx="1"/>
          </p:nvPr>
        </p:nvGraphicFramePr>
        <p:xfrm>
          <a:off x="974834" y="1471447"/>
          <a:ext cx="10515600" cy="371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859B677-CDBC-423F-B186-DDBB7BB7DF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84ADC54F-D197-47ED-BF4B-577626ABF0FA}"/>
              </a:ext>
            </a:extLst>
          </p:cNvPr>
          <p:cNvSpPr/>
          <p:nvPr/>
        </p:nvSpPr>
        <p:spPr>
          <a:xfrm rot="10800000">
            <a:off x="4013703" y="4084777"/>
            <a:ext cx="289035" cy="777765"/>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3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958912B0-1E71-415C-AF2F-6058295D5A10}"/>
              </a:ext>
            </a:extLst>
          </p:cNvPr>
          <p:cNvSpPr>
            <a:spLocks noGrp="1"/>
          </p:cNvSpPr>
          <p:nvPr>
            <p:ph type="title"/>
          </p:nvPr>
        </p:nvSpPr>
        <p:spPr>
          <a:xfrm>
            <a:off x="589560" y="856180"/>
            <a:ext cx="5279408" cy="1128068"/>
          </a:xfrm>
        </p:spPr>
        <p:txBody>
          <a:bodyPr vert="horz" lIns="91440" tIns="45720" rIns="91440" bIns="45720" rtlCol="0" anchor="ctr">
            <a:normAutofit/>
          </a:bodyPr>
          <a:lstStyle/>
          <a:p>
            <a:r>
              <a:rPr lang="en-US" sz="4000" b="1"/>
              <a:t>MICMT- Billing Resources</a:t>
            </a:r>
          </a:p>
        </p:txBody>
      </p:sp>
      <p:grpSp>
        <p:nvGrpSpPr>
          <p:cNvPr id="155" name="Group 15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6" name="Rectangle 15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Rectangle 15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12A3813-7777-46FE-A6CB-6F7A9DD363E0}"/>
              </a:ext>
            </a:extLst>
          </p:cNvPr>
          <p:cNvSpPr>
            <a:spLocks noGrp="1"/>
          </p:cNvSpPr>
          <p:nvPr>
            <p:ph sz="half" idx="2"/>
          </p:nvPr>
        </p:nvSpPr>
        <p:spPr>
          <a:xfrm>
            <a:off x="590719" y="2330505"/>
            <a:ext cx="5278066" cy="3979585"/>
          </a:xfrm>
        </p:spPr>
        <p:txBody>
          <a:bodyPr vert="horz" lIns="91440" tIns="45720" rIns="91440" bIns="45720" rtlCol="0" anchor="ctr">
            <a:normAutofit/>
          </a:bodyPr>
          <a:lstStyle/>
          <a:p>
            <a:r>
              <a:rPr lang="en-US" sz="2000"/>
              <a:t>Billing Codes</a:t>
            </a:r>
          </a:p>
          <a:p>
            <a:r>
              <a:rPr lang="en-US" sz="2000"/>
              <a:t>Reference Documents </a:t>
            </a:r>
          </a:p>
          <a:p>
            <a:r>
              <a:rPr lang="en-US" sz="2000"/>
              <a:t>FAQ’s </a:t>
            </a:r>
          </a:p>
        </p:txBody>
      </p:sp>
      <p:sp>
        <p:nvSpPr>
          <p:cNvPr id="161" name="Rectangle 16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7C1996A-F473-A6E1-6288-0CAC416CA178}"/>
              </a:ext>
            </a:extLst>
          </p:cNvPr>
          <p:cNvPicPr>
            <a:picLocks noChangeAspect="1"/>
          </p:cNvPicPr>
          <p:nvPr/>
        </p:nvPicPr>
        <p:blipFill>
          <a:blip r:embed="rId2"/>
          <a:stretch>
            <a:fillRect/>
          </a:stretch>
        </p:blipFill>
        <p:spPr>
          <a:xfrm>
            <a:off x="7186353" y="459135"/>
            <a:ext cx="4397433" cy="1297809"/>
          </a:xfrm>
          <a:prstGeom prst="rect">
            <a:avLst/>
          </a:prstGeom>
        </p:spPr>
      </p:pic>
      <p:sp>
        <p:nvSpPr>
          <p:cNvPr id="165" name="Rectangle 16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0C3C43-E281-DBA3-478D-9E06B2A3A7AC}"/>
              </a:ext>
            </a:extLst>
          </p:cNvPr>
          <p:cNvPicPr>
            <a:picLocks noChangeAspect="1"/>
          </p:cNvPicPr>
          <p:nvPr/>
        </p:nvPicPr>
        <p:blipFill>
          <a:blip r:embed="rId3"/>
          <a:stretch>
            <a:fillRect/>
          </a:stretch>
        </p:blipFill>
        <p:spPr>
          <a:xfrm>
            <a:off x="8358134" y="1576566"/>
            <a:ext cx="1734768" cy="4852500"/>
          </a:xfrm>
          <a:prstGeom prst="rect">
            <a:avLst/>
          </a:prstGeom>
        </p:spPr>
      </p:pic>
      <p:sp>
        <p:nvSpPr>
          <p:cNvPr id="4" name="Slide Number Placeholder 3">
            <a:extLst>
              <a:ext uri="{FF2B5EF4-FFF2-40B4-BE49-F238E27FC236}">
                <a16:creationId xmlns:a16="http://schemas.microsoft.com/office/drawing/2014/main" id="{E2D09C00-3731-4E61-88ED-40694D4514FB}"/>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defTabSz="914400">
              <a:spcAft>
                <a:spcPts val="600"/>
              </a:spcAft>
            </a:pPr>
            <a:fld id="{46BBE732-03BE-46E5-A9CF-E49B0BD2E352}" type="slidenum">
              <a:rPr lang="en-US"/>
              <a:pPr defTabSz="914400">
                <a:spcAft>
                  <a:spcPts val="600"/>
                </a:spcAft>
              </a:pPr>
              <a:t>130</a:t>
            </a:fld>
            <a:endParaRPr lang="en-US"/>
          </a:p>
        </p:txBody>
      </p:sp>
    </p:spTree>
    <p:extLst>
      <p:ext uri="{BB962C8B-B14F-4D97-AF65-F5344CB8AC3E}">
        <p14:creationId xmlns:p14="http://schemas.microsoft.com/office/powerpoint/2010/main" val="14690925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00" name="Straight Connector 99">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 name="Rectangle 102">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958912B0-1E71-415C-AF2F-6058295D5A10}"/>
              </a:ext>
            </a:extLst>
          </p:cNvPr>
          <p:cNvSpPr>
            <a:spLocks noGrp="1"/>
          </p:cNvSpPr>
          <p:nvPr>
            <p:ph type="title"/>
          </p:nvPr>
        </p:nvSpPr>
        <p:spPr>
          <a:xfrm>
            <a:off x="882896" y="399017"/>
            <a:ext cx="5549435" cy="1162825"/>
          </a:xfrm>
        </p:spPr>
        <p:txBody>
          <a:bodyPr vert="horz" lIns="91440" tIns="45720" rIns="91440" bIns="45720" rtlCol="0" anchor="b">
            <a:normAutofit fontScale="90000"/>
          </a:bodyPr>
          <a:lstStyle/>
          <a:p>
            <a:pPr algn="ctr"/>
            <a:r>
              <a:rPr lang="en-US" sz="4800" b="1" dirty="0"/>
              <a:t>MICMT- Billing Resources</a:t>
            </a:r>
          </a:p>
        </p:txBody>
      </p:sp>
      <p:sp>
        <p:nvSpPr>
          <p:cNvPr id="12" name="Content Placeholder 11">
            <a:extLst>
              <a:ext uri="{FF2B5EF4-FFF2-40B4-BE49-F238E27FC236}">
                <a16:creationId xmlns:a16="http://schemas.microsoft.com/office/drawing/2014/main" id="{612A3813-7777-46FE-A6CB-6F7A9DD363E0}"/>
              </a:ext>
            </a:extLst>
          </p:cNvPr>
          <p:cNvSpPr>
            <a:spLocks noGrp="1"/>
          </p:cNvSpPr>
          <p:nvPr>
            <p:ph sz="half" idx="2"/>
          </p:nvPr>
        </p:nvSpPr>
        <p:spPr>
          <a:xfrm>
            <a:off x="1334653" y="3322792"/>
            <a:ext cx="4632654" cy="448377"/>
          </a:xfrm>
        </p:spPr>
        <p:txBody>
          <a:bodyPr vert="horz" lIns="91440" tIns="45720" rIns="91440" bIns="45720" rtlCol="0" anchor="t">
            <a:normAutofit/>
          </a:bodyPr>
          <a:lstStyle/>
          <a:p>
            <a:pPr marL="0" indent="0" algn="ctr">
              <a:buNone/>
            </a:pPr>
            <a:r>
              <a:rPr lang="en-US" sz="2000" dirty="0"/>
              <a:t>Code Descriptions</a:t>
            </a:r>
          </a:p>
        </p:txBody>
      </p:sp>
      <p:pic>
        <p:nvPicPr>
          <p:cNvPr id="3" name="Picture 2">
            <a:extLst>
              <a:ext uri="{FF2B5EF4-FFF2-40B4-BE49-F238E27FC236}">
                <a16:creationId xmlns:a16="http://schemas.microsoft.com/office/drawing/2014/main" id="{AF478228-6E60-4C7C-D76C-28B9063BE715}"/>
              </a:ext>
            </a:extLst>
          </p:cNvPr>
          <p:cNvPicPr>
            <a:picLocks noChangeAspect="1"/>
          </p:cNvPicPr>
          <p:nvPr/>
        </p:nvPicPr>
        <p:blipFill>
          <a:blip r:embed="rId2"/>
          <a:stretch>
            <a:fillRect/>
          </a:stretch>
        </p:blipFill>
        <p:spPr>
          <a:xfrm>
            <a:off x="897717" y="1422726"/>
            <a:ext cx="5069590" cy="1496182"/>
          </a:xfrm>
          <a:prstGeom prst="rect">
            <a:avLst/>
          </a:prstGeom>
        </p:spPr>
      </p:pic>
      <p:pic>
        <p:nvPicPr>
          <p:cNvPr id="6" name="Picture 5">
            <a:extLst>
              <a:ext uri="{FF2B5EF4-FFF2-40B4-BE49-F238E27FC236}">
                <a16:creationId xmlns:a16="http://schemas.microsoft.com/office/drawing/2014/main" id="{B5DBBBAC-9956-7587-2E64-82666C4AB2CB}"/>
              </a:ext>
            </a:extLst>
          </p:cNvPr>
          <p:cNvPicPr>
            <a:picLocks noChangeAspect="1"/>
          </p:cNvPicPr>
          <p:nvPr/>
        </p:nvPicPr>
        <p:blipFill>
          <a:blip r:embed="rId3"/>
          <a:stretch>
            <a:fillRect/>
          </a:stretch>
        </p:blipFill>
        <p:spPr>
          <a:xfrm>
            <a:off x="6432331" y="496749"/>
            <a:ext cx="5072793" cy="5864501"/>
          </a:xfrm>
          <a:prstGeom prst="rect">
            <a:avLst/>
          </a:prstGeom>
        </p:spPr>
      </p:pic>
      <p:sp>
        <p:nvSpPr>
          <p:cNvPr id="4" name="Slide Number Placeholder 3">
            <a:extLst>
              <a:ext uri="{FF2B5EF4-FFF2-40B4-BE49-F238E27FC236}">
                <a16:creationId xmlns:a16="http://schemas.microsoft.com/office/drawing/2014/main" id="{E2D09C00-3731-4E61-88ED-40694D4514FB}"/>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46BBE732-03BE-46E5-A9CF-E49B0BD2E352}" type="slidenum">
              <a:rPr kumimoji="0" lang="en-US" b="0" i="0" u="none" strike="noStrike" cap="none" spc="0" normalizeH="0" baseline="0" noProof="0" smtClean="0">
                <a:ln>
                  <a:noFill/>
                </a:ln>
                <a:effectLst/>
                <a:uLnTx/>
                <a:uFillTx/>
              </a:rPr>
              <a:pPr marR="0" lvl="0" indent="0" defTabSz="914400" fontAlgn="auto">
                <a:spcBef>
                  <a:spcPts val="0"/>
                </a:spcBef>
                <a:spcAft>
                  <a:spcPts val="600"/>
                </a:spcAft>
                <a:buClrTx/>
                <a:buSzTx/>
                <a:buFontTx/>
                <a:buNone/>
                <a:tabLst/>
                <a:defRPr/>
              </a:pPr>
              <a:t>131</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11688040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958912B0-1E71-415C-AF2F-6058295D5A10}"/>
              </a:ext>
            </a:extLst>
          </p:cNvPr>
          <p:cNvSpPr>
            <a:spLocks noGrp="1"/>
          </p:cNvSpPr>
          <p:nvPr>
            <p:ph type="title"/>
          </p:nvPr>
        </p:nvSpPr>
        <p:spPr>
          <a:xfrm>
            <a:off x="276981" y="184092"/>
            <a:ext cx="5034408" cy="1594425"/>
          </a:xfrm>
        </p:spPr>
        <p:txBody>
          <a:bodyPr vert="horz" lIns="91440" tIns="45720" rIns="91440" bIns="45720" rtlCol="0" anchor="b">
            <a:normAutofit/>
          </a:bodyPr>
          <a:lstStyle/>
          <a:p>
            <a:pPr algn="ctr"/>
            <a:r>
              <a:rPr lang="en-US" sz="5400" b="1" kern="1200" dirty="0">
                <a:solidFill>
                  <a:schemeClr val="tx1"/>
                </a:solidFill>
                <a:latin typeface="+mj-lt"/>
                <a:ea typeface="+mj-ea"/>
                <a:cs typeface="+mj-cs"/>
              </a:rPr>
              <a:t>MICMT- Billing Resources</a:t>
            </a:r>
          </a:p>
        </p:txBody>
      </p:sp>
      <p:sp>
        <p:nvSpPr>
          <p:cNvPr id="12" name="Content Placeholder 11">
            <a:extLst>
              <a:ext uri="{FF2B5EF4-FFF2-40B4-BE49-F238E27FC236}">
                <a16:creationId xmlns:a16="http://schemas.microsoft.com/office/drawing/2014/main" id="{612A3813-7777-46FE-A6CB-6F7A9DD363E0}"/>
              </a:ext>
            </a:extLst>
          </p:cNvPr>
          <p:cNvSpPr>
            <a:spLocks noGrp="1"/>
          </p:cNvSpPr>
          <p:nvPr>
            <p:ph sz="half" idx="2"/>
          </p:nvPr>
        </p:nvSpPr>
        <p:spPr>
          <a:xfrm>
            <a:off x="525982" y="3171196"/>
            <a:ext cx="4171994" cy="1035781"/>
          </a:xfrm>
        </p:spPr>
        <p:txBody>
          <a:bodyPr vert="horz" lIns="91440" tIns="45720" rIns="91440" bIns="45720" rtlCol="0">
            <a:normAutofit/>
          </a:bodyPr>
          <a:lstStyle/>
          <a:p>
            <a:pPr marL="0" indent="0">
              <a:buNone/>
            </a:pPr>
            <a:r>
              <a:rPr lang="en-US" sz="2400" kern="1200" dirty="0">
                <a:solidFill>
                  <a:schemeClr val="tx1"/>
                </a:solidFill>
                <a:latin typeface="+mn-lt"/>
                <a:ea typeface="+mn-ea"/>
                <a:cs typeface="+mn-cs"/>
              </a:rPr>
              <a:t>Documentation &amp; FAQs</a:t>
            </a:r>
          </a:p>
        </p:txBody>
      </p:sp>
      <p:grpSp>
        <p:nvGrpSpPr>
          <p:cNvPr id="154" name="Group 15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55" name="Straight Connector 15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6" name="Rectangle 15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Rectangle 15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D59494D-F308-CC25-DE33-A5936A8C7E2D}"/>
              </a:ext>
            </a:extLst>
          </p:cNvPr>
          <p:cNvPicPr>
            <a:picLocks noChangeAspect="1"/>
          </p:cNvPicPr>
          <p:nvPr/>
        </p:nvPicPr>
        <p:blipFill>
          <a:blip r:embed="rId2"/>
          <a:stretch>
            <a:fillRect/>
          </a:stretch>
        </p:blipFill>
        <p:spPr>
          <a:xfrm>
            <a:off x="5640572" y="919849"/>
            <a:ext cx="5608830" cy="4907725"/>
          </a:xfrm>
          <a:prstGeom prst="rect">
            <a:avLst/>
          </a:prstGeom>
        </p:spPr>
      </p:pic>
      <p:sp>
        <p:nvSpPr>
          <p:cNvPr id="4" name="Slide Number Placeholder 3">
            <a:extLst>
              <a:ext uri="{FF2B5EF4-FFF2-40B4-BE49-F238E27FC236}">
                <a16:creationId xmlns:a16="http://schemas.microsoft.com/office/drawing/2014/main" id="{E2D09C00-3731-4E61-88ED-40694D4514FB}"/>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46BBE732-03BE-46E5-A9CF-E49B0BD2E352}" type="slidenum">
              <a:rPr kumimoji="0" lang="en-US" b="0" i="0" u="none" strike="noStrike" cap="none" spc="0" normalizeH="0" baseline="0" noProof="0" smtClean="0">
                <a:ln>
                  <a:noFill/>
                </a:ln>
                <a:effectLst/>
                <a:uLnTx/>
                <a:uFillTx/>
              </a:rPr>
              <a:pPr marR="0" lvl="0" indent="0" defTabSz="914400" fontAlgn="auto">
                <a:spcBef>
                  <a:spcPts val="0"/>
                </a:spcBef>
                <a:spcAft>
                  <a:spcPts val="600"/>
                </a:spcAft>
                <a:buClrTx/>
                <a:buSzTx/>
                <a:buFontTx/>
                <a:buNone/>
                <a:tabLst/>
                <a:defRPr/>
              </a:pPr>
              <a:t>132</a:t>
            </a:fld>
            <a:endParaRPr kumimoji="0" lang="en-US" b="0" i="0" u="none" strike="noStrike" cap="none" spc="0" normalizeH="0" baseline="0" noProof="0">
              <a:ln>
                <a:noFill/>
              </a:ln>
              <a:effectLst/>
              <a:uLnTx/>
              <a:uFillTx/>
            </a:endParaRPr>
          </a:p>
        </p:txBody>
      </p:sp>
      <p:pic>
        <p:nvPicPr>
          <p:cNvPr id="5" name="Picture 4">
            <a:extLst>
              <a:ext uri="{FF2B5EF4-FFF2-40B4-BE49-F238E27FC236}">
                <a16:creationId xmlns:a16="http://schemas.microsoft.com/office/drawing/2014/main" id="{8DB803D9-71A3-DB70-66F4-63B94C1C8668}"/>
              </a:ext>
            </a:extLst>
          </p:cNvPr>
          <p:cNvPicPr>
            <a:picLocks noChangeAspect="1"/>
          </p:cNvPicPr>
          <p:nvPr/>
        </p:nvPicPr>
        <p:blipFill>
          <a:blip r:embed="rId3"/>
          <a:stretch>
            <a:fillRect/>
          </a:stretch>
        </p:blipFill>
        <p:spPr>
          <a:xfrm>
            <a:off x="63033" y="5079483"/>
            <a:ext cx="5069590" cy="1496182"/>
          </a:xfrm>
          <a:prstGeom prst="rect">
            <a:avLst/>
          </a:prstGeom>
        </p:spPr>
      </p:pic>
    </p:spTree>
    <p:extLst>
      <p:ext uri="{BB962C8B-B14F-4D97-AF65-F5344CB8AC3E}">
        <p14:creationId xmlns:p14="http://schemas.microsoft.com/office/powerpoint/2010/main" val="14878505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3" name="Rectangle 20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958912B0-1E71-415C-AF2F-6058295D5A10}"/>
              </a:ext>
            </a:extLst>
          </p:cNvPr>
          <p:cNvSpPr>
            <a:spLocks noGrp="1"/>
          </p:cNvSpPr>
          <p:nvPr>
            <p:ph type="title"/>
          </p:nvPr>
        </p:nvSpPr>
        <p:spPr>
          <a:xfrm>
            <a:off x="275526" y="391886"/>
            <a:ext cx="5820474" cy="1497466"/>
          </a:xfrm>
        </p:spPr>
        <p:txBody>
          <a:bodyPr vert="horz" lIns="91440" tIns="45720" rIns="91440" bIns="45720" rtlCol="0" anchor="t">
            <a:normAutofit fontScale="90000"/>
          </a:bodyPr>
          <a:lstStyle/>
          <a:p>
            <a:pPr algn="ctr"/>
            <a:r>
              <a:rPr lang="en-US" sz="5400" b="1" kern="1200" dirty="0">
                <a:solidFill>
                  <a:schemeClr val="tx1"/>
                </a:solidFill>
                <a:latin typeface="+mj-lt"/>
                <a:ea typeface="+mj-ea"/>
                <a:cs typeface="+mj-cs"/>
              </a:rPr>
              <a:t>MICMT- Billing Resources</a:t>
            </a:r>
          </a:p>
        </p:txBody>
      </p:sp>
      <p:sp>
        <p:nvSpPr>
          <p:cNvPr id="12" name="Content Placeholder 11">
            <a:extLst>
              <a:ext uri="{FF2B5EF4-FFF2-40B4-BE49-F238E27FC236}">
                <a16:creationId xmlns:a16="http://schemas.microsoft.com/office/drawing/2014/main" id="{612A3813-7777-46FE-A6CB-6F7A9DD363E0}"/>
              </a:ext>
            </a:extLst>
          </p:cNvPr>
          <p:cNvSpPr>
            <a:spLocks noGrp="1"/>
          </p:cNvSpPr>
          <p:nvPr>
            <p:ph sz="half" idx="2"/>
          </p:nvPr>
        </p:nvSpPr>
        <p:spPr>
          <a:xfrm>
            <a:off x="1330995" y="2957663"/>
            <a:ext cx="2542515" cy="678630"/>
          </a:xfrm>
        </p:spPr>
        <p:txBody>
          <a:bodyPr vert="horz" lIns="91440" tIns="45720" rIns="91440" bIns="45720" rtlCol="0" anchor="b">
            <a:normAutofit/>
          </a:bodyPr>
          <a:lstStyle/>
          <a:p>
            <a:pPr marL="0" indent="0" algn="ctr">
              <a:buNone/>
            </a:pPr>
            <a:r>
              <a:rPr lang="en-US" kern="1200" dirty="0">
                <a:solidFill>
                  <a:schemeClr val="tx1"/>
                </a:solidFill>
                <a:latin typeface="+mn-lt"/>
                <a:ea typeface="+mn-ea"/>
                <a:cs typeface="+mn-cs"/>
              </a:rPr>
              <a:t>Scenarios</a:t>
            </a:r>
          </a:p>
        </p:txBody>
      </p:sp>
      <p:grpSp>
        <p:nvGrpSpPr>
          <p:cNvPr id="205" name="Group 20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06" name="Rectangle 20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Rectangle 20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573E998-CEAC-1919-5587-1D0CF0CD26B5}"/>
              </a:ext>
            </a:extLst>
          </p:cNvPr>
          <p:cNvPicPr>
            <a:picLocks noChangeAspect="1"/>
          </p:cNvPicPr>
          <p:nvPr/>
        </p:nvPicPr>
        <p:blipFill>
          <a:blip r:embed="rId2"/>
          <a:stretch>
            <a:fillRect/>
          </a:stretch>
        </p:blipFill>
        <p:spPr>
          <a:xfrm>
            <a:off x="5651789" y="2030745"/>
            <a:ext cx="6004545" cy="2581954"/>
          </a:xfrm>
          <a:prstGeom prst="rect">
            <a:avLst/>
          </a:prstGeom>
        </p:spPr>
      </p:pic>
      <p:sp>
        <p:nvSpPr>
          <p:cNvPr id="4" name="Slide Number Placeholder 3">
            <a:extLst>
              <a:ext uri="{FF2B5EF4-FFF2-40B4-BE49-F238E27FC236}">
                <a16:creationId xmlns:a16="http://schemas.microsoft.com/office/drawing/2014/main" id="{E2D09C00-3731-4E61-88ED-40694D4514FB}"/>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46BBE732-03BE-46E5-A9CF-E49B0BD2E352}" type="slidenum">
              <a:rPr kumimoji="0" lang="en-US" b="0" i="0" u="none" strike="noStrike" cap="none" spc="0" normalizeH="0" baseline="0" noProof="0" smtClean="0">
                <a:ln>
                  <a:noFill/>
                </a:ln>
                <a:effectLst/>
                <a:uLnTx/>
                <a:uFillTx/>
              </a:rPr>
              <a:pPr marR="0" lvl="0" indent="0" defTabSz="914400" fontAlgn="auto">
                <a:spcBef>
                  <a:spcPts val="0"/>
                </a:spcBef>
                <a:spcAft>
                  <a:spcPts val="600"/>
                </a:spcAft>
                <a:buClrTx/>
                <a:buSzTx/>
                <a:buFontTx/>
                <a:buNone/>
                <a:tabLst/>
                <a:defRPr/>
              </a:pPr>
              <a:t>133</a:t>
            </a:fld>
            <a:endParaRPr kumimoji="0" lang="en-US" b="0" i="0" u="none" strike="noStrike" cap="none" spc="0" normalizeH="0" baseline="0" noProof="0">
              <a:ln>
                <a:noFill/>
              </a:ln>
              <a:effectLst/>
              <a:uLnTx/>
              <a:uFillTx/>
            </a:endParaRPr>
          </a:p>
        </p:txBody>
      </p:sp>
      <p:pic>
        <p:nvPicPr>
          <p:cNvPr id="5" name="Picture 4">
            <a:extLst>
              <a:ext uri="{FF2B5EF4-FFF2-40B4-BE49-F238E27FC236}">
                <a16:creationId xmlns:a16="http://schemas.microsoft.com/office/drawing/2014/main" id="{E192EEFD-D7A6-66A9-B370-750227E2B06D}"/>
              </a:ext>
            </a:extLst>
          </p:cNvPr>
          <p:cNvPicPr>
            <a:picLocks noChangeAspect="1"/>
          </p:cNvPicPr>
          <p:nvPr/>
        </p:nvPicPr>
        <p:blipFill>
          <a:blip r:embed="rId3"/>
          <a:stretch>
            <a:fillRect/>
          </a:stretch>
        </p:blipFill>
        <p:spPr>
          <a:xfrm>
            <a:off x="0" y="5160912"/>
            <a:ext cx="5069590" cy="1496182"/>
          </a:xfrm>
          <a:prstGeom prst="rect">
            <a:avLst/>
          </a:prstGeom>
        </p:spPr>
      </p:pic>
    </p:spTree>
    <p:extLst>
      <p:ext uri="{BB962C8B-B14F-4D97-AF65-F5344CB8AC3E}">
        <p14:creationId xmlns:p14="http://schemas.microsoft.com/office/powerpoint/2010/main" val="5110452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3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8AD10-E3DE-4F1F-9454-EBA23AF011B1}"/>
              </a:ext>
            </a:extLst>
          </p:cNvPr>
          <p:cNvSpPr>
            <a:spLocks noGrp="1"/>
          </p:cNvSpPr>
          <p:nvPr>
            <p:ph type="title"/>
          </p:nvPr>
        </p:nvSpPr>
        <p:spPr>
          <a:xfrm>
            <a:off x="1040117" y="843207"/>
            <a:ext cx="10111766" cy="910180"/>
          </a:xfrm>
        </p:spPr>
        <p:txBody>
          <a:bodyPr vert="horz" lIns="91440" tIns="45720" rIns="91440" bIns="45720" rtlCol="0" anchor="ctr">
            <a:normAutofit/>
          </a:bodyPr>
          <a:lstStyle/>
          <a:p>
            <a:r>
              <a:rPr lang="en-US" sz="4000" b="1" kern="1200" dirty="0">
                <a:solidFill>
                  <a:schemeClr val="tx1"/>
                </a:solidFill>
                <a:latin typeface="+mj-lt"/>
                <a:ea typeface="+mj-ea"/>
                <a:cs typeface="+mj-cs"/>
              </a:rPr>
              <a:t>Resources: Care Management Services &amp; Billing</a:t>
            </a:r>
          </a:p>
        </p:txBody>
      </p:sp>
      <p:sp>
        <p:nvSpPr>
          <p:cNvPr id="3" name="Content Placeholder 2">
            <a:extLst>
              <a:ext uri="{FF2B5EF4-FFF2-40B4-BE49-F238E27FC236}">
                <a16:creationId xmlns:a16="http://schemas.microsoft.com/office/drawing/2014/main" id="{72808097-C6BD-4226-848A-ED0AB7CA223B}"/>
              </a:ext>
            </a:extLst>
          </p:cNvPr>
          <p:cNvSpPr>
            <a:spLocks noGrp="1"/>
          </p:cNvSpPr>
          <p:nvPr>
            <p:ph sz="half" idx="1"/>
          </p:nvPr>
        </p:nvSpPr>
        <p:spPr>
          <a:xfrm>
            <a:off x="1115558" y="2027018"/>
            <a:ext cx="8660038" cy="4204139"/>
          </a:xfrm>
        </p:spPr>
        <p:txBody>
          <a:bodyPr vert="horz" lIns="91440" tIns="45720" rIns="91440" bIns="45720" rtlCol="0" anchor="t">
            <a:normAutofit/>
          </a:bodyPr>
          <a:lstStyle/>
          <a:p>
            <a:pPr marL="0" fontAlgn="base">
              <a:spcBef>
                <a:spcPts val="1000"/>
              </a:spcBef>
              <a:spcAft>
                <a:spcPts val="0"/>
              </a:spcAft>
            </a:pPr>
            <a:r>
              <a:rPr lang="en-US" sz="2000" b="0" i="0" u="sng" strike="noStrike" dirty="0">
                <a:effectLst/>
                <a:hlinkClick r:id="rId2"/>
              </a:rPr>
              <a:t>Michigan Institute for Care Management and Transformation</a:t>
            </a:r>
            <a:endParaRPr lang="en-US" sz="2000" b="0" i="0" u="none" strike="noStrike" dirty="0">
              <a:effectLst/>
            </a:endParaRPr>
          </a:p>
          <a:p>
            <a:pPr marL="0" fontAlgn="base">
              <a:spcBef>
                <a:spcPts val="1000"/>
              </a:spcBef>
              <a:spcAft>
                <a:spcPts val="0"/>
              </a:spcAft>
            </a:pPr>
            <a:r>
              <a:rPr lang="en-US" sz="2000" b="1" i="0" u="none" strike="noStrike" dirty="0">
                <a:effectLst/>
              </a:rPr>
              <a:t>BCBSM/BCN/BCNA </a:t>
            </a:r>
          </a:p>
          <a:p>
            <a:pPr marL="857250" lvl="1" fontAlgn="base">
              <a:spcBef>
                <a:spcPts val="1000"/>
              </a:spcBef>
              <a:spcAft>
                <a:spcPts val="0"/>
              </a:spcAft>
            </a:pPr>
            <a:r>
              <a:rPr lang="en-US" sz="2000" b="0" i="0" u="sng" strike="noStrike" dirty="0">
                <a:effectLst/>
                <a:hlinkClick r:id="rId3"/>
              </a:rPr>
              <a:t>PDCM Billing Guidelines (Commercial &amp; Medicare Plus Blue PPO) </a:t>
            </a:r>
            <a:endParaRPr lang="en-US" sz="2000" b="0" i="0" u="none" strike="noStrike" dirty="0">
              <a:effectLst/>
            </a:endParaRPr>
          </a:p>
          <a:p>
            <a:pPr marL="857250" lvl="1" fontAlgn="base">
              <a:spcBef>
                <a:spcPts val="1000"/>
              </a:spcBef>
              <a:spcAft>
                <a:spcPts val="0"/>
              </a:spcAft>
            </a:pPr>
            <a:r>
              <a:rPr lang="en-US" sz="2000" b="0" i="0" u="sng" strike="noStrike" dirty="0">
                <a:effectLst/>
                <a:hlinkClick r:id="rId4"/>
              </a:rPr>
              <a:t>Groups not Participating in PDCM </a:t>
            </a:r>
            <a:endParaRPr lang="en-US" sz="2000" dirty="0"/>
          </a:p>
          <a:p>
            <a:pPr marL="857250" lvl="1" fontAlgn="base">
              <a:spcBef>
                <a:spcPts val="1000"/>
              </a:spcBef>
              <a:spcAft>
                <a:spcPts val="0"/>
              </a:spcAft>
            </a:pPr>
            <a:r>
              <a:rPr lang="en-US" sz="2000" b="0" dirty="0">
                <a:effectLst/>
                <a:hlinkClick r:id="rId5"/>
              </a:rPr>
              <a:t>Multi-Payer Table: BCBSM/BCN/Priority Health </a:t>
            </a:r>
            <a:endParaRPr lang="en-US" sz="2000" b="0" dirty="0">
              <a:effectLst/>
            </a:endParaRPr>
          </a:p>
          <a:p>
            <a:pPr marL="857250" lvl="1" fontAlgn="base">
              <a:spcBef>
                <a:spcPts val="1000"/>
              </a:spcBef>
              <a:spcAft>
                <a:spcPts val="0"/>
              </a:spcAft>
            </a:pPr>
            <a:r>
              <a:rPr lang="en-US" sz="2000" dirty="0">
                <a:hlinkClick r:id="rId6"/>
              </a:rPr>
              <a:t>BCN/BCNA PDCM FAQ’s</a:t>
            </a:r>
            <a:endParaRPr lang="en-US" sz="2000" b="0" dirty="0">
              <a:effectLst/>
            </a:endParaRPr>
          </a:p>
          <a:p>
            <a:pPr marL="0" fontAlgn="base"/>
            <a:br>
              <a:rPr lang="en-US" sz="2000" b="0" dirty="0">
                <a:effectLst/>
              </a:rPr>
            </a:br>
            <a:r>
              <a:rPr lang="en-US" sz="2000" b="0" i="0" u="sng" strike="noStrike" dirty="0">
                <a:effectLst/>
                <a:hlinkClick r:id="rId7"/>
              </a:rPr>
              <a:t>Priority Health</a:t>
            </a:r>
            <a:endParaRPr lang="en-US" sz="2000" b="0" i="0" u="none" strike="noStrike" dirty="0">
              <a:effectLst/>
            </a:endParaRPr>
          </a:p>
          <a:p>
            <a:pPr fontAlgn="base">
              <a:spcBef>
                <a:spcPts val="1000"/>
              </a:spcBef>
              <a:spcAft>
                <a:spcPts val="0"/>
              </a:spcAft>
            </a:pPr>
            <a:r>
              <a:rPr lang="en-US" sz="2000" b="1" i="0" u="none" strike="noStrike" dirty="0">
                <a:effectLst/>
              </a:rPr>
              <a:t>Centers for Medicare &amp; Medicaid</a:t>
            </a:r>
          </a:p>
          <a:p>
            <a:pPr marL="742950" lvl="1" fontAlgn="base">
              <a:spcBef>
                <a:spcPts val="500"/>
              </a:spcBef>
              <a:spcAft>
                <a:spcPts val="0"/>
              </a:spcAft>
            </a:pPr>
            <a:r>
              <a:rPr lang="en-US" sz="2000" b="0" i="0" u="sng" strike="noStrike" dirty="0">
                <a:effectLst/>
                <a:hlinkClick r:id="rId8"/>
              </a:rPr>
              <a:t>Chronic Care Management</a:t>
            </a:r>
            <a:r>
              <a:rPr lang="en-US" sz="2000" b="0" i="0" u="sng" strike="noStrike" dirty="0">
                <a:effectLst/>
              </a:rPr>
              <a:t> </a:t>
            </a:r>
          </a:p>
          <a:p>
            <a:pPr marL="742950" lvl="1" fontAlgn="base">
              <a:spcBef>
                <a:spcPts val="500"/>
              </a:spcBef>
              <a:spcAft>
                <a:spcPts val="0"/>
              </a:spcAft>
            </a:pPr>
            <a:r>
              <a:rPr lang="en-US" sz="2000" b="0" i="0" u="sng" strike="noStrike" dirty="0">
                <a:effectLst/>
                <a:hlinkClick r:id="rId9"/>
              </a:rPr>
              <a:t>Behavioral Health Integration </a:t>
            </a:r>
            <a:endParaRPr lang="en-US" sz="2000" b="0" i="0" u="none" strike="noStrike" dirty="0">
              <a:effectLst/>
            </a:endParaRPr>
          </a:p>
          <a:p>
            <a:endParaRPr lang="en-US" sz="1100" dirty="0"/>
          </a:p>
        </p:txBody>
      </p:sp>
    </p:spTree>
    <p:extLst>
      <p:ext uri="{BB962C8B-B14F-4D97-AF65-F5344CB8AC3E}">
        <p14:creationId xmlns:p14="http://schemas.microsoft.com/office/powerpoint/2010/main" val="40994555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6B128-1E14-4C84-9ABB-965409FA3BCA}"/>
              </a:ext>
            </a:extLst>
          </p:cNvPr>
          <p:cNvSpPr>
            <a:spLocks noGrp="1"/>
          </p:cNvSpPr>
          <p:nvPr>
            <p:ph type="title"/>
          </p:nvPr>
        </p:nvSpPr>
        <p:spPr/>
        <p:txBody>
          <a:bodyPr/>
          <a:lstStyle/>
          <a:p>
            <a:r>
              <a:rPr lang="en-US" b="1" dirty="0"/>
              <a:t>Additional Training Opportunities</a:t>
            </a:r>
          </a:p>
        </p:txBody>
      </p:sp>
      <p:sp>
        <p:nvSpPr>
          <p:cNvPr id="5" name="Slide Number Placeholder 4">
            <a:extLst>
              <a:ext uri="{FF2B5EF4-FFF2-40B4-BE49-F238E27FC236}">
                <a16:creationId xmlns:a16="http://schemas.microsoft.com/office/drawing/2014/main" id="{D2ABD4C4-745E-48AA-AE07-AEBE20D21997}"/>
              </a:ext>
            </a:extLst>
          </p:cNvPr>
          <p:cNvSpPr>
            <a:spLocks noGrp="1"/>
          </p:cNvSpPr>
          <p:nvPr>
            <p:ph type="sldNum" sz="quarter" idx="12"/>
          </p:nvPr>
        </p:nvSpPr>
        <p:spPr/>
        <p:txBody>
          <a:bodyPr/>
          <a:lstStyle/>
          <a:p>
            <a:fld id="{46BBE732-03BE-46E5-A9CF-E49B0BD2E352}" type="slidenum">
              <a:rPr lang="en-US" smtClean="0"/>
              <a:t>135</a:t>
            </a:fld>
            <a:endParaRPr lang="en-US"/>
          </a:p>
        </p:txBody>
      </p:sp>
      <p:sp>
        <p:nvSpPr>
          <p:cNvPr id="7" name="TextBox 6">
            <a:extLst>
              <a:ext uri="{FF2B5EF4-FFF2-40B4-BE49-F238E27FC236}">
                <a16:creationId xmlns:a16="http://schemas.microsoft.com/office/drawing/2014/main" id="{5863D4FA-F991-4D9C-AB7A-4CCB3D01229D}"/>
              </a:ext>
            </a:extLst>
          </p:cNvPr>
          <p:cNvSpPr txBox="1"/>
          <p:nvPr/>
        </p:nvSpPr>
        <p:spPr>
          <a:xfrm>
            <a:off x="613586" y="1973639"/>
            <a:ext cx="11050329" cy="2682786"/>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000" b="1" i="0" u="sng" strike="noStrike" dirty="0">
                <a:solidFill>
                  <a:srgbClr val="0563C1"/>
                </a:solidFill>
                <a:effectLst/>
                <a:latin typeface="Calibri" panose="020F0502020204030204" pitchFamily="34" charset="0"/>
                <a:hlinkClick r:id="rId2"/>
              </a:rPr>
              <a:t>Patient Engagement Training</a:t>
            </a:r>
            <a:r>
              <a:rPr lang="en-US" sz="2000" b="0" i="0" u="none" strike="noStrike" dirty="0">
                <a:solidFill>
                  <a:srgbClr val="000000"/>
                </a:solidFill>
                <a:effectLst/>
                <a:latin typeface="Calibri" panose="020F0502020204030204" pitchFamily="34" charset="0"/>
              </a:rPr>
              <a:t>: learn how to use evidence based motivational interviewing and self-management support skills to engage with patients. This training is reimbursable to your affiliated Physician Organization. </a:t>
            </a:r>
            <a:endParaRPr lang="en-US" sz="2000" b="1"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1" i="0" u="sng" strike="noStrike" dirty="0">
                <a:solidFill>
                  <a:srgbClr val="0563C1"/>
                </a:solidFill>
                <a:effectLst/>
                <a:latin typeface="Calibri" panose="020F0502020204030204" pitchFamily="34" charset="0"/>
                <a:hlinkClick r:id="rId3"/>
              </a:rPr>
              <a:t>General MICMT Webinar Series</a:t>
            </a:r>
            <a:r>
              <a:rPr lang="en-US" sz="2000" b="0" i="0" u="none" strike="noStrike" dirty="0">
                <a:solidFill>
                  <a:srgbClr val="000000"/>
                </a:solidFill>
                <a:effectLst/>
                <a:latin typeface="Calibri" panose="020F0502020204030204" pitchFamily="34" charset="0"/>
              </a:rPr>
              <a:t>: participate in multiple monthly webinars on various topics. </a:t>
            </a:r>
            <a:endParaRPr lang="en-US" sz="2000" b="1" i="0" u="none" strike="noStrike" dirty="0">
              <a:solidFill>
                <a:srgbClr val="000000"/>
              </a:solidFill>
              <a:effectLst/>
              <a:latin typeface="Arial" panose="020B0604020202020204" pitchFamily="34" charset="0"/>
            </a:endParaRPr>
          </a:p>
          <a:p>
            <a:br>
              <a:rPr lang="en-US" sz="2000" b="0" dirty="0">
                <a:effectLst/>
              </a:rPr>
            </a:br>
            <a:br>
              <a:rPr lang="en-US" sz="2000" b="0" dirty="0">
                <a:effectLst/>
              </a:rPr>
            </a:br>
            <a:r>
              <a:rPr lang="en-US" sz="2000" b="0" i="0" u="none" strike="noStrike" dirty="0">
                <a:solidFill>
                  <a:srgbClr val="000000"/>
                </a:solidFill>
                <a:effectLst/>
                <a:latin typeface="Calibri" panose="020F0502020204030204" pitchFamily="34" charset="0"/>
              </a:rPr>
              <a:t>MICMT webinars are free of charge and recorded/posted to the </a:t>
            </a:r>
            <a:r>
              <a:rPr lang="en-US" sz="2000" b="0" i="0" u="sng" strike="noStrike" dirty="0">
                <a:solidFill>
                  <a:srgbClr val="0563C1"/>
                </a:solidFill>
                <a:effectLst/>
                <a:latin typeface="Calibri" panose="020F0502020204030204" pitchFamily="34" charset="0"/>
                <a:hlinkClick r:id="rId4"/>
              </a:rPr>
              <a:t>MICMT website</a:t>
            </a:r>
            <a:r>
              <a:rPr lang="en-US" sz="2000" b="0" i="0" u="none" strike="noStrike" dirty="0">
                <a:solidFill>
                  <a:srgbClr val="000000"/>
                </a:solidFill>
                <a:effectLst/>
                <a:latin typeface="Calibri" panose="020F0502020204030204" pitchFamily="34" charset="0"/>
              </a:rPr>
              <a:t>. Feel free to send MICMT your ideas at </a:t>
            </a:r>
            <a:r>
              <a:rPr lang="en-US" sz="1600" b="1" i="0" u="none" strike="noStrike" dirty="0">
                <a:solidFill>
                  <a:srgbClr val="1F497D"/>
                </a:solidFill>
                <a:effectLst/>
                <a:latin typeface="Quattrocento Sans"/>
              </a:rPr>
              <a:t> </a:t>
            </a:r>
            <a:r>
              <a:rPr lang="en-US" sz="2000" b="1" i="0" u="sng" strike="noStrike" dirty="0">
                <a:solidFill>
                  <a:srgbClr val="1F497D"/>
                </a:solidFill>
                <a:effectLst/>
                <a:latin typeface="Quattrocento Sans"/>
                <a:hlinkClick r:id="rId5"/>
              </a:rPr>
              <a:t>https://micmt-cares.org/contact</a:t>
            </a:r>
            <a:endParaRPr lang="en-US" sz="2000" dirty="0"/>
          </a:p>
        </p:txBody>
      </p:sp>
      <p:sp>
        <p:nvSpPr>
          <p:cNvPr id="9" name="TextBox 8">
            <a:extLst>
              <a:ext uri="{FF2B5EF4-FFF2-40B4-BE49-F238E27FC236}">
                <a16:creationId xmlns:a16="http://schemas.microsoft.com/office/drawing/2014/main" id="{949B8559-213B-48C9-807B-9884078C1AB6}"/>
              </a:ext>
            </a:extLst>
          </p:cNvPr>
          <p:cNvSpPr txBox="1"/>
          <p:nvPr/>
        </p:nvSpPr>
        <p:spPr>
          <a:xfrm>
            <a:off x="2881423" y="6308209"/>
            <a:ext cx="7772400" cy="369332"/>
          </a:xfrm>
          <a:prstGeom prst="rect">
            <a:avLst/>
          </a:prstGeom>
          <a:noFill/>
        </p:spPr>
        <p:txBody>
          <a:bodyPr wrap="square">
            <a:spAutoFit/>
          </a:bodyPr>
          <a:lstStyle/>
          <a:p>
            <a:pPr marL="52375" indent="-347663" algn="r" rtl="0">
              <a:spcBef>
                <a:spcPts val="0"/>
              </a:spcBef>
              <a:spcAft>
                <a:spcPts val="0"/>
              </a:spcAft>
            </a:pPr>
            <a:r>
              <a:rPr lang="en-US" sz="1800" b="0" i="0" u="none" strike="noStrike" dirty="0">
                <a:solidFill>
                  <a:srgbClr val="000000"/>
                </a:solidFill>
                <a:effectLst/>
                <a:latin typeface="Calibri" panose="020F0502020204030204" pitchFamily="34" charset="0"/>
              </a:rPr>
              <a:t>For additional information on the </a:t>
            </a:r>
            <a:r>
              <a:rPr lang="en-US" sz="1800" b="0" i="0" u="sng" strike="noStrike" dirty="0">
                <a:solidFill>
                  <a:srgbClr val="000000"/>
                </a:solidFill>
                <a:effectLst/>
                <a:latin typeface="Calibri" panose="020F0502020204030204" pitchFamily="34" charset="0"/>
                <a:hlinkClick r:id="rId6"/>
              </a:rPr>
              <a:t>Training Framework</a:t>
            </a:r>
            <a:r>
              <a:rPr lang="en-US" sz="1800" b="0" i="0" u="none" strike="noStrike" dirty="0">
                <a:solidFill>
                  <a:srgbClr val="000000"/>
                </a:solidFill>
                <a:effectLst/>
                <a:latin typeface="Calibri" panose="020F0502020204030204" pitchFamily="34" charset="0"/>
              </a:rPr>
              <a:t> and </a:t>
            </a:r>
            <a:r>
              <a:rPr lang="en-US" sz="1800" b="0" i="0" u="sng" strike="noStrike" dirty="0">
                <a:solidFill>
                  <a:srgbClr val="000000"/>
                </a:solidFill>
                <a:effectLst/>
                <a:latin typeface="Calibri" panose="020F0502020204030204" pitchFamily="34" charset="0"/>
                <a:hlinkClick r:id="rId3"/>
              </a:rPr>
              <a:t>Training Opportunities</a:t>
            </a:r>
            <a:endParaRPr lang="en-US" b="0" dirty="0">
              <a:effectLst/>
            </a:endParaRPr>
          </a:p>
        </p:txBody>
      </p:sp>
    </p:spTree>
    <p:extLst>
      <p:ext uri="{BB962C8B-B14F-4D97-AF65-F5344CB8AC3E}">
        <p14:creationId xmlns:p14="http://schemas.microsoft.com/office/powerpoint/2010/main" val="19142721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0340025-C7E3-423A-87F8-C88F0ADA0FA6}"/>
              </a:ext>
            </a:extLst>
          </p:cNvPr>
          <p:cNvSpPr txBox="1"/>
          <p:nvPr/>
        </p:nvSpPr>
        <p:spPr>
          <a:xfrm>
            <a:off x="838200" y="1844675"/>
            <a:ext cx="10512425" cy="3756025"/>
          </a:xfrm>
          <a:prstGeom prst="rect">
            <a:avLst/>
          </a:prstGeom>
          <a:noFill/>
        </p:spPr>
        <p:txBody>
          <a:bodyPr wrap="square"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Successful completion of this course includes: </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Completion of the one day in-person/virtual training.</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Completion of the Michigan Institute for Care Management and     Transformation (MICMT) post-test and evaluation.</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Achieve a passing score on the post-test of 80% of greater.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rPr>
              <a:t>     *If needed, you may retake the post-test.</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D891F19-129A-4618-ACE0-8730663BA171}"/>
              </a:ext>
            </a:extLst>
          </p:cNvPr>
          <p:cNvSpPr txBox="1"/>
          <p:nvPr/>
        </p:nvSpPr>
        <p:spPr>
          <a:xfrm>
            <a:off x="838200" y="5654675"/>
            <a:ext cx="10512425" cy="639763"/>
          </a:xfrm>
          <a:prstGeom prst="rect">
            <a:avLst/>
          </a:prstGeom>
          <a:solidFill>
            <a:schemeClr val="bg1">
              <a:lumMod val="85000"/>
            </a:schemeClr>
          </a:solidFill>
          <a:ln w="9525">
            <a:solidFill>
              <a:schemeClr val="tx1"/>
            </a:solidFill>
          </a:ln>
        </p:spPr>
        <p:txBody>
          <a:bodyPr wrap="square" rtlCol="0" anchor="t">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You will have (5) business days to complete the post-test </a:t>
            </a:r>
          </a:p>
        </p:txBody>
      </p:sp>
      <p:sp>
        <p:nvSpPr>
          <p:cNvPr id="2" name="Title 1">
            <a:extLst>
              <a:ext uri="{FF2B5EF4-FFF2-40B4-BE49-F238E27FC236}">
                <a16:creationId xmlns:a16="http://schemas.microsoft.com/office/drawing/2014/main" id="{7845267A-B782-4A1A-9897-9A3E20BC678E}"/>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b="1" kern="1200">
                <a:solidFill>
                  <a:schemeClr val="tx1"/>
                </a:solidFill>
                <a:latin typeface="+mj-lt"/>
                <a:ea typeface="+mj-ea"/>
                <a:cs typeface="+mj-cs"/>
              </a:rPr>
              <a:t>REMINDER!</a:t>
            </a:r>
          </a:p>
        </p:txBody>
      </p:sp>
      <p:sp>
        <p:nvSpPr>
          <p:cNvPr id="5" name="Slide Number Placeholder 4">
            <a:extLst>
              <a:ext uri="{FF2B5EF4-FFF2-40B4-BE49-F238E27FC236}">
                <a16:creationId xmlns:a16="http://schemas.microsoft.com/office/drawing/2014/main" id="{BF0FD9C7-8322-4F32-9F26-DD8C34CDFC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Close up of pin and stethoscope, pinned on doctor's appointment">
            <a:extLst>
              <a:ext uri="{FF2B5EF4-FFF2-40B4-BE49-F238E27FC236}">
                <a16:creationId xmlns:a16="http://schemas.microsoft.com/office/drawing/2014/main" id="{5529C777-F1F5-11BD-CB0A-A152D1F59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901" y="310346"/>
            <a:ext cx="2912300" cy="1941533"/>
          </a:xfrm>
          <a:prstGeom prst="rect">
            <a:avLst/>
          </a:prstGeom>
        </p:spPr>
      </p:pic>
    </p:spTree>
    <p:extLst>
      <p:ext uri="{BB962C8B-B14F-4D97-AF65-F5344CB8AC3E}">
        <p14:creationId xmlns:p14="http://schemas.microsoft.com/office/powerpoint/2010/main" val="10960315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A8E09-7DB7-A6CB-2DC8-E87109E6142E}"/>
              </a:ext>
            </a:extLst>
          </p:cNvPr>
          <p:cNvSpPr>
            <a:spLocks noGrp="1"/>
          </p:cNvSpPr>
          <p:nvPr>
            <p:ph type="title"/>
          </p:nvPr>
        </p:nvSpPr>
        <p:spPr/>
        <p:txBody>
          <a:bodyPr/>
          <a:lstStyle/>
          <a:p>
            <a:r>
              <a:rPr lang="en-US" sz="4400" b="1" dirty="0">
                <a:effectLst/>
                <a:latin typeface="Calibri" panose="020F0502020204030204" pitchFamily="34" charset="0"/>
                <a:ea typeface="Times New Roman" panose="02020603050405020304" pitchFamily="18" charset="0"/>
              </a:rPr>
              <a:t>Tips for Successful Completion</a:t>
            </a:r>
            <a:br>
              <a:rPr lang="en-US" sz="4400" dirty="0">
                <a:effectLst/>
                <a:latin typeface="Calibri" panose="020F0502020204030204" pitchFamily="34"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7B2AA32-B594-5676-0EDB-7CDB27E9405A}"/>
              </a:ext>
            </a:extLst>
          </p:cNvPr>
          <p:cNvSpPr>
            <a:spLocks noGrp="1"/>
          </p:cNvSpPr>
          <p:nvPr>
            <p:ph idx="1"/>
          </p:nvPr>
        </p:nvSpPr>
        <p:spPr/>
        <p:txBody>
          <a:bodyPr>
            <a:normAutofit lnSpcReduction="10000"/>
          </a:bodyPr>
          <a:lstStyle/>
          <a:p>
            <a:pPr marL="0" marR="0" indent="0">
              <a:buNone/>
            </a:pPr>
            <a:r>
              <a:rPr lang="en-US" sz="2400" b="1" dirty="0">
                <a:effectLst/>
                <a:latin typeface="Calibri" panose="020F0502020204030204" pitchFamily="34" charset="0"/>
                <a:ea typeface="Times New Roman" panose="02020603050405020304" pitchFamily="18" charset="0"/>
              </a:rPr>
              <a:t>Tips for Success:</a:t>
            </a:r>
            <a:endParaRPr lang="en-US" sz="24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At the conclusion of this training, you will receive a post-event email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within 24 hours</a:t>
            </a:r>
            <a:r>
              <a:rPr lang="en-US" sz="2400" dirty="0">
                <a:effectLst/>
                <a:latin typeface="Calibri" panose="020F0502020204030204" pitchFamily="34" charset="0"/>
                <a:ea typeface="Calibri" panose="020F0502020204030204" pitchFamily="34" charset="0"/>
                <a:cs typeface="Times New Roman" panose="02020603050405020304" pitchFamily="18" charset="0"/>
              </a:rPr>
              <a:t> with links to the evaluation and post-test on your user dashboard.</a:t>
            </a: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If you do not receive the post-event email notification, please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tooltip="MICMT User Login"/>
              </a:rPr>
              <a:t>login</a:t>
            </a:r>
            <a:r>
              <a:rPr lang="en-US" sz="2400" dirty="0">
                <a:effectLst/>
                <a:latin typeface="Calibri" panose="020F0502020204030204" pitchFamily="34" charset="0"/>
                <a:ea typeface="Calibri" panose="020F0502020204030204" pitchFamily="34" charset="0"/>
                <a:cs typeface="Times New Roman" panose="02020603050405020304" pitchFamily="18" charset="0"/>
              </a:rPr>
              <a:t> to access your user dashboard to find the evaluation and post-test links.</a:t>
            </a:r>
          </a:p>
          <a:p>
            <a:pPr marL="742950" marR="0" lvl="1" indent="-285750">
              <a:spcBef>
                <a:spcPts val="0"/>
              </a:spcBef>
              <a:spcAft>
                <a:spcPts val="0"/>
              </a:spcAft>
              <a:buSzPts val="1000"/>
              <a:buFont typeface="Courier New" panose="02070309020205020404" pitchFamily="49" charset="0"/>
              <a:buChar char="o"/>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If you cannot find your User Dashboard, click on "My Account" in the top-right corner if you are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tooltip="MICMT User Login"/>
              </a:rPr>
              <a:t>logged-in</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If you do not see the links to your evaluation and post-test directly under your recent training event please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tooltip="Submit a Ticket to MICMT"/>
              </a:rPr>
              <a:t>submit a ticket</a:t>
            </a:r>
            <a:r>
              <a:rPr lang="en-US" sz="2400" dirty="0">
                <a:effectLst/>
                <a:latin typeface="Calibri" panose="020F0502020204030204" pitchFamily="34" charset="0"/>
                <a:ea typeface="Calibri" panose="020F0502020204030204" pitchFamily="34" charset="0"/>
                <a:cs typeface="Times New Roman" panose="02020603050405020304" pitchFamily="18" charset="0"/>
              </a:rPr>
              <a:t> ASAP, as you only have 5-business days to complete these requirements.</a:t>
            </a:r>
          </a:p>
          <a:p>
            <a:pPr marL="342900" marR="0" lvl="0" indent="-342900">
              <a:spcBef>
                <a:spcPts val="0"/>
              </a:spcBef>
              <a:spcAft>
                <a:spcPts val="0"/>
              </a:spcAft>
              <a:buSzPts val="1000"/>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PLEASE NOTE:</a:t>
            </a:r>
            <a:r>
              <a:rPr lang="en-US" sz="2400" dirty="0">
                <a:effectLst/>
                <a:latin typeface="Calibri" panose="020F0502020204030204" pitchFamily="34" charset="0"/>
                <a:ea typeface="Calibri" panose="020F0502020204030204" pitchFamily="34" charset="0"/>
                <a:cs typeface="Times New Roman" panose="02020603050405020304" pitchFamily="18" charset="0"/>
              </a:rPr>
              <a:t> The evaluation and post-test will become available after the official end time published for this event. Any attempts made prior to the published end time will generate an "Access Denied" message. </a:t>
            </a:r>
          </a:p>
          <a:p>
            <a:pPr marL="342900" marR="0" lvl="0" indent="-342900">
              <a:spcBef>
                <a:spcPts val="0"/>
              </a:spcBef>
              <a:spcAft>
                <a:spcPts val="0"/>
              </a:spcAft>
              <a:buSzPts val="1000"/>
              <a:buFont typeface="Symbol" panose="05050102010706020507" pitchFamily="18" charset="2"/>
              <a:buChar char=""/>
              <a:tabLst>
                <a:tab pos="457200" algn="l"/>
              </a:tabLst>
            </a:pP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tooltip="Instructions: Completing the Evaluation and Post-Test"/>
              </a:rPr>
              <a:t>How To: Completing Evaluation and Post-Test</a:t>
            </a:r>
            <a:r>
              <a:rPr lang="en-US" sz="2400" dirty="0">
                <a:effectLst/>
                <a:latin typeface="Calibri" panose="020F0502020204030204" pitchFamily="34" charset="0"/>
                <a:ea typeface="Calibri" panose="020F0502020204030204" pitchFamily="34" charset="0"/>
                <a:cs typeface="Times New Roman" panose="02020603050405020304" pitchFamily="18" charset="0"/>
              </a:rPr>
              <a:t> (Detailed Instructions PDF).</a:t>
            </a:r>
          </a:p>
        </p:txBody>
      </p:sp>
    </p:spTree>
    <p:extLst>
      <p:ext uri="{BB962C8B-B14F-4D97-AF65-F5344CB8AC3E}">
        <p14:creationId xmlns:p14="http://schemas.microsoft.com/office/powerpoint/2010/main" val="863721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55C9E-F4C5-413A-8D1A-656DD24DF42E}"/>
              </a:ext>
            </a:extLst>
          </p:cNvPr>
          <p:cNvSpPr>
            <a:spLocks noGrp="1"/>
          </p:cNvSpPr>
          <p:nvPr>
            <p:ph type="title"/>
          </p:nvPr>
        </p:nvSpPr>
        <p:spPr>
          <a:xfrm>
            <a:off x="686834" y="1153572"/>
            <a:ext cx="3200400" cy="4461163"/>
          </a:xfrm>
        </p:spPr>
        <p:txBody>
          <a:bodyPr>
            <a:normAutofit/>
          </a:bodyPr>
          <a:lstStyle/>
          <a:p>
            <a:r>
              <a:rPr lang="en-US" b="1">
                <a:solidFill>
                  <a:srgbClr val="FFFFFF"/>
                </a:solidFill>
              </a:rPr>
              <a:t>Setting the Foundation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FE4CED-E868-4372-8BAE-70EE166844FA}"/>
              </a:ext>
            </a:extLst>
          </p:cNvPr>
          <p:cNvSpPr>
            <a:spLocks noGrp="1"/>
          </p:cNvSpPr>
          <p:nvPr>
            <p:ph idx="1"/>
          </p:nvPr>
        </p:nvSpPr>
        <p:spPr>
          <a:xfrm>
            <a:off x="4447308" y="591344"/>
            <a:ext cx="6906491" cy="5585619"/>
          </a:xfrm>
        </p:spPr>
        <p:txBody>
          <a:bodyPr anchor="ctr">
            <a:normAutofit/>
          </a:bodyPr>
          <a:lstStyle/>
          <a:p>
            <a:pPr marL="0" indent="0">
              <a:buNone/>
            </a:pPr>
            <a:r>
              <a:rPr lang="en-US"/>
              <a:t>“The primary goal of medical teamwork is to optimize the timely and effective use of information,  skills, and resources by teams of health care professionals for the purpose of enhancing the quality and safety of patient care”. </a:t>
            </a:r>
          </a:p>
          <a:p>
            <a:pPr marL="0" indent="0">
              <a:buNone/>
            </a:pPr>
            <a:endParaRPr lang="en-US"/>
          </a:p>
          <a:p>
            <a:pPr marL="0" indent="0">
              <a:buNone/>
            </a:pPr>
            <a:r>
              <a:rPr lang="en-US"/>
              <a:t>~Agency for Healthcare Research in Quality (AHRQ) </a:t>
            </a:r>
          </a:p>
        </p:txBody>
      </p:sp>
      <p:sp>
        <p:nvSpPr>
          <p:cNvPr id="4" name="Slide Number Placeholder 3">
            <a:extLst>
              <a:ext uri="{FF2B5EF4-FFF2-40B4-BE49-F238E27FC236}">
                <a16:creationId xmlns:a16="http://schemas.microsoft.com/office/drawing/2014/main" id="{1A4CD3ED-3457-4AA8-8523-26EA33143584}"/>
              </a:ext>
            </a:extLst>
          </p:cNvPr>
          <p:cNvSpPr>
            <a:spLocks noGrp="1"/>
          </p:cNvSpPr>
          <p:nvPr>
            <p:ph type="sldNum" sz="quarter" idx="12"/>
          </p:nvPr>
        </p:nvSpPr>
        <p:spPr>
          <a:xfrm>
            <a:off x="9541564" y="6356350"/>
            <a:ext cx="1812235" cy="365125"/>
          </a:xfrm>
        </p:spPr>
        <p:txBody>
          <a:bodyPr>
            <a:normAutofit/>
          </a:bodyPr>
          <a:lstStyle/>
          <a:p>
            <a:pPr>
              <a:spcAft>
                <a:spcPts val="600"/>
              </a:spcAft>
            </a:pPr>
            <a:fld id="{46BBE732-03BE-46E5-A9CF-E49B0BD2E352}" type="slidenum">
              <a:rPr lang="en-US"/>
              <a:pPr>
                <a:spcAft>
                  <a:spcPts val="600"/>
                </a:spcAft>
              </a:pPr>
              <a:t>14</a:t>
            </a:fld>
            <a:endParaRPr lang="en-US"/>
          </a:p>
        </p:txBody>
      </p:sp>
    </p:spTree>
    <p:extLst>
      <p:ext uri="{BB962C8B-B14F-4D97-AF65-F5344CB8AC3E}">
        <p14:creationId xmlns:p14="http://schemas.microsoft.com/office/powerpoint/2010/main" val="28787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AEE8E0-BE18-48A5-BEA7-72F9E8703B8B}"/>
              </a:ext>
            </a:extLst>
          </p:cNvPr>
          <p:cNvSpPr>
            <a:spLocks noGrp="1"/>
          </p:cNvSpPr>
          <p:nvPr>
            <p:ph type="title"/>
          </p:nvPr>
        </p:nvSpPr>
        <p:spPr>
          <a:xfrm>
            <a:off x="956826" y="1112969"/>
            <a:ext cx="3937298" cy="4166010"/>
          </a:xfrm>
        </p:spPr>
        <p:txBody>
          <a:bodyPr>
            <a:normAutofit/>
          </a:bodyPr>
          <a:lstStyle/>
          <a:p>
            <a:pPr algn="ctr"/>
            <a:r>
              <a:rPr lang="en-US" b="1" dirty="0">
                <a:solidFill>
                  <a:srgbClr val="FFFFFF"/>
                </a:solidFill>
              </a:rPr>
              <a:t>Team-Based Care - What Does it Take?</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132A9C4-912F-4032-BD99-76717F8DAA11}"/>
              </a:ext>
            </a:extLst>
          </p:cNvPr>
          <p:cNvSpPr>
            <a:spLocks noGrp="1"/>
          </p:cNvSpPr>
          <p:nvPr>
            <p:ph idx="1"/>
          </p:nvPr>
        </p:nvSpPr>
        <p:spPr>
          <a:xfrm>
            <a:off x="6022303" y="1467000"/>
            <a:ext cx="5257799" cy="4889350"/>
          </a:xfrm>
        </p:spPr>
        <p:txBody>
          <a:bodyPr anchor="t">
            <a:normAutofit/>
          </a:bodyPr>
          <a:lstStyle/>
          <a:p>
            <a:r>
              <a:rPr lang="en-US" sz="2000" dirty="0"/>
              <a:t>Holistic, person-focused and family-centered approach to health including behavioral, social and physical aspects</a:t>
            </a:r>
          </a:p>
          <a:p>
            <a:r>
              <a:rPr lang="en-US" sz="2000" dirty="0"/>
              <a:t>Care coordination across settings and organizations</a:t>
            </a:r>
          </a:p>
          <a:p>
            <a:r>
              <a:rPr lang="en-US" sz="2000" dirty="0"/>
              <a:t>A common set of quality outcome metrics</a:t>
            </a:r>
          </a:p>
          <a:p>
            <a:r>
              <a:rPr lang="en-US" sz="2000" dirty="0"/>
              <a:t>Reimbursement for care management services, care coordination</a:t>
            </a:r>
          </a:p>
          <a:p>
            <a:pPr lvl="1"/>
            <a:r>
              <a:rPr lang="en-US" sz="2000" dirty="0"/>
              <a:t>Shift from fee-for-service to value-based reimbursement</a:t>
            </a:r>
          </a:p>
          <a:p>
            <a:pPr lvl="1"/>
            <a:r>
              <a:rPr lang="en-US" sz="2000" dirty="0"/>
              <a:t>Billing the encounters contributes to successful value-based reimbursement</a:t>
            </a:r>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E2427240-F9AC-4052-A8E0-9E9EE6C4C8F5}"/>
              </a:ext>
            </a:extLst>
          </p:cNvPr>
          <p:cNvSpPr>
            <a:spLocks noGrp="1"/>
          </p:cNvSpPr>
          <p:nvPr>
            <p:ph type="sldNum" sz="quarter" idx="12"/>
          </p:nvPr>
        </p:nvSpPr>
        <p:spPr>
          <a:xfrm>
            <a:off x="10506330" y="6356350"/>
            <a:ext cx="847470" cy="365125"/>
          </a:xfrm>
        </p:spPr>
        <p:txBody>
          <a:bodyPr>
            <a:normAutofit/>
          </a:bodyPr>
          <a:lstStyle/>
          <a:p>
            <a:pPr>
              <a:spcAft>
                <a:spcPts val="600"/>
              </a:spcAft>
            </a:pPr>
            <a:fld id="{46BBE732-03BE-46E5-A9CF-E49B0BD2E352}" type="slidenum">
              <a:rPr lang="en-US"/>
              <a:pPr>
                <a:spcAft>
                  <a:spcPts val="600"/>
                </a:spcAft>
              </a:pPr>
              <a:t>15</a:t>
            </a:fld>
            <a:endParaRPr lang="en-US"/>
          </a:p>
        </p:txBody>
      </p:sp>
    </p:spTree>
    <p:extLst>
      <p:ext uri="{BB962C8B-B14F-4D97-AF65-F5344CB8AC3E}">
        <p14:creationId xmlns:p14="http://schemas.microsoft.com/office/powerpoint/2010/main" val="168577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6F343C-77E6-44DC-B5E9-44E2169759CB}"/>
              </a:ext>
            </a:extLst>
          </p:cNvPr>
          <p:cNvSpPr>
            <a:spLocks noGrp="1"/>
          </p:cNvSpPr>
          <p:nvPr>
            <p:ph type="title"/>
          </p:nvPr>
        </p:nvSpPr>
        <p:spPr>
          <a:xfrm>
            <a:off x="838200" y="365125"/>
            <a:ext cx="10515600" cy="1325563"/>
          </a:xfrm>
        </p:spPr>
        <p:txBody>
          <a:bodyPr>
            <a:normAutofit/>
          </a:bodyPr>
          <a:lstStyle/>
          <a:p>
            <a:pPr lvl="0"/>
            <a:r>
              <a:rPr lang="en-US" sz="4200" b="1"/>
              <a:t>Care Team Coding and Billing It’s a Team Sport </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A340EA-8A19-455E-9BD0-878923B7EC4C}"/>
              </a:ext>
            </a:extLst>
          </p:cNvPr>
          <p:cNvSpPr>
            <a:spLocks noGrp="1"/>
          </p:cNvSpPr>
          <p:nvPr>
            <p:ph idx="1"/>
          </p:nvPr>
        </p:nvSpPr>
        <p:spPr>
          <a:xfrm>
            <a:off x="838200" y="1929384"/>
            <a:ext cx="10515600" cy="4251960"/>
          </a:xfrm>
        </p:spPr>
        <p:txBody>
          <a:bodyPr>
            <a:normAutofit/>
          </a:bodyPr>
          <a:lstStyle/>
          <a:p>
            <a:r>
              <a:rPr lang="en-US" sz="2200"/>
              <a:t>Identify members of a care team </a:t>
            </a:r>
          </a:p>
          <a:p>
            <a:r>
              <a:rPr lang="en-US" sz="2200"/>
              <a:t>Define health care coding and health care billing </a:t>
            </a:r>
          </a:p>
          <a:p>
            <a:r>
              <a:rPr lang="en-US" sz="2200"/>
              <a:t>Describe the two common health care coding classification systems </a:t>
            </a:r>
          </a:p>
          <a:p>
            <a:r>
              <a:rPr lang="en-US" sz="2200"/>
              <a:t>Explain the importance of documenting the encounter </a:t>
            </a:r>
          </a:p>
          <a:p>
            <a:r>
              <a:rPr lang="en-US" sz="2200"/>
              <a:t>Illustrate how a care team member may impact risk adjustment and the financial model of a practice </a:t>
            </a:r>
          </a:p>
        </p:txBody>
      </p:sp>
      <p:sp>
        <p:nvSpPr>
          <p:cNvPr id="5" name="Slide Number Placeholder 4">
            <a:extLst>
              <a:ext uri="{FF2B5EF4-FFF2-40B4-BE49-F238E27FC236}">
                <a16:creationId xmlns:a16="http://schemas.microsoft.com/office/drawing/2014/main" id="{20D80E8D-053B-2924-7879-3DAF38137D02}"/>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6BBE732-03BE-46E5-A9CF-E49B0BD2E35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526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BB37B3-4DC4-442E-B18E-E24D73943073}"/>
              </a:ext>
            </a:extLst>
          </p:cNvPr>
          <p:cNvSpPr/>
          <p:nvPr/>
        </p:nvSpPr>
        <p:spPr>
          <a:xfrm>
            <a:off x="3800415" y="3894317"/>
            <a:ext cx="3938991" cy="120267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7DD27-EC15-47D9-84DD-D0B8041CBC68}"/>
              </a:ext>
            </a:extLst>
          </p:cNvPr>
          <p:cNvSpPr>
            <a:spLocks noGrp="1"/>
          </p:cNvSpPr>
          <p:nvPr>
            <p:ph type="title"/>
          </p:nvPr>
        </p:nvSpPr>
        <p:spPr>
          <a:xfrm>
            <a:off x="320407" y="243920"/>
            <a:ext cx="11353800" cy="879781"/>
          </a:xfrm>
        </p:spPr>
        <p:txBody>
          <a:bodyPr>
            <a:normAutofit/>
          </a:bodyPr>
          <a:lstStyle/>
          <a:p>
            <a:r>
              <a:rPr lang="en-US" sz="4000" b="1" dirty="0"/>
              <a:t>Productive Interactions, Outcomes, and Sustainability </a:t>
            </a:r>
          </a:p>
        </p:txBody>
      </p:sp>
      <p:sp>
        <p:nvSpPr>
          <p:cNvPr id="5" name="Content Placeholder 4">
            <a:extLst>
              <a:ext uri="{FF2B5EF4-FFF2-40B4-BE49-F238E27FC236}">
                <a16:creationId xmlns:a16="http://schemas.microsoft.com/office/drawing/2014/main" id="{4BF2C1D1-808E-4B1A-AAA5-EE3005327F08}"/>
              </a:ext>
            </a:extLst>
          </p:cNvPr>
          <p:cNvSpPr>
            <a:spLocks noGrp="1"/>
          </p:cNvSpPr>
          <p:nvPr>
            <p:ph sz="half" idx="1"/>
          </p:nvPr>
        </p:nvSpPr>
        <p:spPr>
          <a:xfrm>
            <a:off x="291258" y="1954489"/>
            <a:ext cx="3127873" cy="2691291"/>
          </a:xfrm>
        </p:spPr>
        <p:txBody>
          <a:bodyPr>
            <a:normAutofit/>
          </a:bodyPr>
          <a:lstStyle/>
          <a:p>
            <a:pPr marL="0" indent="0">
              <a:buNone/>
            </a:pPr>
            <a:r>
              <a:rPr lang="en-US" sz="2400" dirty="0"/>
              <a:t>Many productive interactions with patients will lead to improved outcomes that can be measured at a </a:t>
            </a:r>
            <a:r>
              <a:rPr lang="en-US" sz="2400" i="1" dirty="0"/>
              <a:t>population level</a:t>
            </a:r>
          </a:p>
        </p:txBody>
      </p:sp>
      <p:sp>
        <p:nvSpPr>
          <p:cNvPr id="6" name="Content Placeholder 5">
            <a:extLst>
              <a:ext uri="{FF2B5EF4-FFF2-40B4-BE49-F238E27FC236}">
                <a16:creationId xmlns:a16="http://schemas.microsoft.com/office/drawing/2014/main" id="{DB0B7A84-2509-4D29-B3BC-3874FA5521C6}"/>
              </a:ext>
            </a:extLst>
          </p:cNvPr>
          <p:cNvSpPr>
            <a:spLocks noGrp="1"/>
          </p:cNvSpPr>
          <p:nvPr>
            <p:ph sz="half" idx="2"/>
          </p:nvPr>
        </p:nvSpPr>
        <p:spPr>
          <a:xfrm>
            <a:off x="8438920" y="1825625"/>
            <a:ext cx="3597926" cy="2949020"/>
          </a:xfrm>
        </p:spPr>
        <p:txBody>
          <a:bodyPr>
            <a:normAutofit/>
          </a:bodyPr>
          <a:lstStyle/>
          <a:p>
            <a:pPr marL="0" indent="0">
              <a:buNone/>
            </a:pPr>
            <a:r>
              <a:rPr lang="en-US" sz="2400" dirty="0"/>
              <a:t>Productive interactions are </a:t>
            </a:r>
            <a:r>
              <a:rPr lang="en-US" sz="2400" i="1" dirty="0"/>
              <a:t>billable </a:t>
            </a:r>
            <a:r>
              <a:rPr lang="en-US" sz="2400" dirty="0"/>
              <a:t>interactions, which support the sustainability of the care management program through payments and successful incentive program participation </a:t>
            </a:r>
          </a:p>
        </p:txBody>
      </p:sp>
      <p:sp>
        <p:nvSpPr>
          <p:cNvPr id="4" name="Slide Number Placeholder 3">
            <a:extLst>
              <a:ext uri="{FF2B5EF4-FFF2-40B4-BE49-F238E27FC236}">
                <a16:creationId xmlns:a16="http://schemas.microsoft.com/office/drawing/2014/main" id="{A4E54A71-B311-4F89-81E6-B492A3D43BD1}"/>
              </a:ext>
            </a:extLst>
          </p:cNvPr>
          <p:cNvSpPr>
            <a:spLocks noGrp="1"/>
          </p:cNvSpPr>
          <p:nvPr>
            <p:ph type="sldNum" sz="quarter" idx="12"/>
          </p:nvPr>
        </p:nvSpPr>
        <p:spPr/>
        <p:txBody>
          <a:bodyPr/>
          <a:lstStyle/>
          <a:p>
            <a:fld id="{46BBE732-03BE-46E5-A9CF-E49B0BD2E352}" type="slidenum">
              <a:rPr lang="en-US" smtClean="0"/>
              <a:t>17</a:t>
            </a:fld>
            <a:endParaRPr lang="en-US"/>
          </a:p>
        </p:txBody>
      </p:sp>
      <p:pic>
        <p:nvPicPr>
          <p:cNvPr id="5122" name="Picture 2" descr="This expanded diagram of the Care Model adds Services as a component between community and patients and health systems and practice teams. Services are patient centered, timely and efficient, evidence based and safe, and coordinated. In addition, informed, activated patient is expanded to be informed, empowered patient and family.">
            <a:extLst>
              <a:ext uri="{FF2B5EF4-FFF2-40B4-BE49-F238E27FC236}">
                <a16:creationId xmlns:a16="http://schemas.microsoft.com/office/drawing/2014/main" id="{4B62CF46-6DB0-4BF0-A39F-65354F140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131" y="1446111"/>
            <a:ext cx="4657381" cy="396577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C1523BAF-F309-43DC-B6C4-3316DE998EE8}"/>
              </a:ext>
            </a:extLst>
          </p:cNvPr>
          <p:cNvCxnSpPr>
            <a:cxnSpLocks/>
          </p:cNvCxnSpPr>
          <p:nvPr/>
        </p:nvCxnSpPr>
        <p:spPr>
          <a:xfrm>
            <a:off x="3136420" y="3099642"/>
            <a:ext cx="1105074" cy="844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1467593-46F0-46E6-B087-DC5BBA0C55DE}"/>
              </a:ext>
            </a:extLst>
          </p:cNvPr>
          <p:cNvCxnSpPr>
            <a:cxnSpLocks/>
          </p:cNvCxnSpPr>
          <p:nvPr/>
        </p:nvCxnSpPr>
        <p:spPr>
          <a:xfrm flipH="1">
            <a:off x="7266197" y="2895643"/>
            <a:ext cx="854493" cy="1171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653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BFA7050-48B9-4158-AB71-7959599104EF}"/>
              </a:ext>
            </a:extLst>
          </p:cNvPr>
          <p:cNvSpPr>
            <a:spLocks noGrp="1"/>
          </p:cNvSpPr>
          <p:nvPr>
            <p:ph type="title"/>
          </p:nvPr>
        </p:nvSpPr>
        <p:spPr>
          <a:xfrm>
            <a:off x="838200" y="365125"/>
            <a:ext cx="10515600" cy="1325563"/>
          </a:xfrm>
        </p:spPr>
        <p:txBody>
          <a:bodyPr>
            <a:normAutofit/>
          </a:bodyPr>
          <a:lstStyle/>
          <a:p>
            <a:r>
              <a:rPr lang="en-US" b="1" dirty="0"/>
              <a:t>Fact Finding…</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E2711603-871B-4AEC-99D5-4C675C611E49}"/>
              </a:ext>
            </a:extLst>
          </p:cNvPr>
          <p:cNvSpPr>
            <a:spLocks noGrp="1"/>
          </p:cNvSpPr>
          <p:nvPr>
            <p:ph idx="1"/>
          </p:nvPr>
        </p:nvSpPr>
        <p:spPr>
          <a:xfrm>
            <a:off x="838200" y="1825625"/>
            <a:ext cx="10515600" cy="4351338"/>
          </a:xfrm>
        </p:spPr>
        <p:txBody>
          <a:bodyPr>
            <a:normAutofit/>
          </a:bodyPr>
          <a:lstStyle/>
          <a:p>
            <a:r>
              <a:rPr lang="en-US"/>
              <a:t>What is your most pressing issue/question about coding and billing? </a:t>
            </a:r>
          </a:p>
          <a:p>
            <a:r>
              <a:rPr lang="en-US"/>
              <a:t>What don’t you know about coding and billing? </a:t>
            </a:r>
          </a:p>
          <a:p>
            <a:r>
              <a:rPr lang="en-US"/>
              <a:t>What concerns you about coding and billing? </a:t>
            </a:r>
          </a:p>
          <a:p>
            <a:r>
              <a:rPr lang="en-US"/>
              <a:t>What do you know about the electronic health record (EHR) and the payment management system (PMS) you’ll be using and why is it important? </a:t>
            </a:r>
          </a:p>
          <a:p>
            <a:r>
              <a:rPr lang="en-US"/>
              <a:t>Receptionist, biller and coder: friends or foes?? </a:t>
            </a:r>
          </a:p>
        </p:txBody>
      </p:sp>
      <p:sp>
        <p:nvSpPr>
          <p:cNvPr id="5" name="Slide Number Placeholder 4">
            <a:extLst>
              <a:ext uri="{FF2B5EF4-FFF2-40B4-BE49-F238E27FC236}">
                <a16:creationId xmlns:a16="http://schemas.microsoft.com/office/drawing/2014/main" id="{7E4512EA-C816-48D9-AA15-1D29AA0D75F4}"/>
              </a:ext>
            </a:extLst>
          </p:cNvPr>
          <p:cNvSpPr>
            <a:spLocks noGrp="1"/>
          </p:cNvSpPr>
          <p:nvPr>
            <p:ph type="sldNum" sz="quarter" idx="12"/>
          </p:nvPr>
        </p:nvSpPr>
        <p:spPr>
          <a:xfrm>
            <a:off x="8610600" y="6356350"/>
            <a:ext cx="2743200" cy="365125"/>
          </a:xfrm>
        </p:spPr>
        <p:txBody>
          <a:bodyPr>
            <a:normAutofit/>
          </a:bodyPr>
          <a:lstStyle/>
          <a:p>
            <a:pPr>
              <a:spcAft>
                <a:spcPts val="600"/>
              </a:spcAft>
            </a:pPr>
            <a:fld id="{46BBE732-03BE-46E5-A9CF-E49B0BD2E352}" type="slidenum">
              <a:rPr lang="en-US"/>
              <a:pPr>
                <a:spcAft>
                  <a:spcPts val="600"/>
                </a:spcAft>
              </a:pPr>
              <a:t>18</a:t>
            </a:fld>
            <a:endParaRPr lang="en-US"/>
          </a:p>
        </p:txBody>
      </p:sp>
    </p:spTree>
    <p:extLst>
      <p:ext uri="{BB962C8B-B14F-4D97-AF65-F5344CB8AC3E}">
        <p14:creationId xmlns:p14="http://schemas.microsoft.com/office/powerpoint/2010/main" val="4023863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1A2CA5-82AB-4478-A5C2-892306CC384A}"/>
              </a:ext>
            </a:extLst>
          </p:cNvPr>
          <p:cNvSpPr>
            <a:spLocks noGrp="1"/>
          </p:cNvSpPr>
          <p:nvPr>
            <p:ph type="title"/>
          </p:nvPr>
        </p:nvSpPr>
        <p:spPr>
          <a:xfrm>
            <a:off x="838200" y="365125"/>
            <a:ext cx="10515600" cy="1325563"/>
          </a:xfrm>
        </p:spPr>
        <p:txBody>
          <a:bodyPr>
            <a:normAutofit/>
          </a:bodyPr>
          <a:lstStyle/>
          <a:p>
            <a:r>
              <a:rPr lang="en-US" b="1"/>
              <a:t>Care Team Member: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2AE2483-DA47-438A-B6BB-DCC70B648B22}"/>
              </a:ext>
            </a:extLst>
          </p:cNvPr>
          <p:cNvSpPr>
            <a:spLocks noGrp="1"/>
          </p:cNvSpPr>
          <p:nvPr>
            <p:ph idx="1"/>
          </p:nvPr>
        </p:nvSpPr>
        <p:spPr>
          <a:xfrm>
            <a:off x="1076325" y="1591879"/>
            <a:ext cx="10277475" cy="4219642"/>
          </a:xfrm>
        </p:spPr>
        <p:txBody>
          <a:bodyPr>
            <a:normAutofit fontScale="92500" lnSpcReduction="10000"/>
          </a:bodyPr>
          <a:lstStyle/>
          <a:p>
            <a:r>
              <a:rPr lang="en-US" sz="1900" dirty="0"/>
              <a:t>Physician, Advanced Practice Providers (APP), Registered Nurse (RN), Pharmacist (PharmD), Master Social Worker(MSW), Registered Dietician (RD), and Certified Diabetic Educator (CDE)</a:t>
            </a:r>
          </a:p>
          <a:p>
            <a:endParaRPr lang="en-US" sz="1900" dirty="0"/>
          </a:p>
          <a:p>
            <a:r>
              <a:rPr lang="en-US" sz="1900" dirty="0"/>
              <a:t>Virtual, telephonic and in-person visits: </a:t>
            </a:r>
          </a:p>
          <a:p>
            <a:pPr lvl="1"/>
            <a:r>
              <a:rPr lang="en-US" sz="1900" dirty="0"/>
              <a:t>Create individualized care plans </a:t>
            </a:r>
          </a:p>
          <a:p>
            <a:pPr lvl="1"/>
            <a:r>
              <a:rPr lang="en-US" sz="1900" dirty="0"/>
              <a:t>Identify barriers</a:t>
            </a:r>
          </a:p>
          <a:p>
            <a:pPr lvl="1"/>
            <a:r>
              <a:rPr lang="en-US" sz="1900" dirty="0"/>
              <a:t>Engage in care coordination activities </a:t>
            </a:r>
          </a:p>
          <a:p>
            <a:pPr lvl="1"/>
            <a:r>
              <a:rPr lang="en-US" sz="1900" dirty="0"/>
              <a:t>Provide health education and coaching </a:t>
            </a:r>
          </a:p>
          <a:p>
            <a:pPr lvl="1"/>
            <a:r>
              <a:rPr lang="en-US" sz="1900" dirty="0"/>
              <a:t>Catalog community resources</a:t>
            </a:r>
          </a:p>
          <a:p>
            <a:pPr lvl="1"/>
            <a:r>
              <a:rPr lang="en-US" sz="1900" dirty="0"/>
              <a:t>Oversee disease management activities </a:t>
            </a:r>
          </a:p>
          <a:p>
            <a:pPr lvl="1"/>
            <a:r>
              <a:rPr lang="en-US" sz="1900" dirty="0"/>
              <a:t>Communicate in between visits </a:t>
            </a:r>
          </a:p>
          <a:p>
            <a:pPr lvl="1"/>
            <a:endParaRPr lang="en-US" sz="1900" dirty="0"/>
          </a:p>
          <a:p>
            <a:r>
              <a:rPr lang="en-US" sz="1900" dirty="0"/>
              <a:t>Federal Government beneficiaries – documentation of approval for care management is required at start of care </a:t>
            </a:r>
          </a:p>
          <a:p>
            <a:pPr marL="457200" lvl="1" indent="0">
              <a:buNone/>
            </a:pPr>
            <a:endParaRPr lang="en-US" sz="1100" dirty="0"/>
          </a:p>
        </p:txBody>
      </p:sp>
      <p:sp>
        <p:nvSpPr>
          <p:cNvPr id="4" name="Slide Number Placeholder 3">
            <a:extLst>
              <a:ext uri="{FF2B5EF4-FFF2-40B4-BE49-F238E27FC236}">
                <a16:creationId xmlns:a16="http://schemas.microsoft.com/office/drawing/2014/main" id="{D5078846-EAE9-435D-B942-1477406C8FB2}"/>
              </a:ext>
            </a:extLst>
          </p:cNvPr>
          <p:cNvSpPr>
            <a:spLocks noGrp="1"/>
          </p:cNvSpPr>
          <p:nvPr>
            <p:ph type="sldNum" sz="quarter" idx="12"/>
          </p:nvPr>
        </p:nvSpPr>
        <p:spPr>
          <a:xfrm>
            <a:off x="8610600" y="6356350"/>
            <a:ext cx="2743200" cy="365125"/>
          </a:xfrm>
        </p:spPr>
        <p:txBody>
          <a:bodyPr>
            <a:normAutofit/>
          </a:bodyPr>
          <a:lstStyle/>
          <a:p>
            <a:pPr>
              <a:spcAft>
                <a:spcPts val="600"/>
              </a:spcAft>
            </a:pPr>
            <a:fld id="{46BBE732-03BE-46E5-A9CF-E49B0BD2E352}" type="slidenum">
              <a:rPr lang="en-US"/>
              <a:pPr>
                <a:spcAft>
                  <a:spcPts val="600"/>
                </a:spcAft>
              </a:pPr>
              <a:t>19</a:t>
            </a:fld>
            <a:endParaRPr lang="en-US"/>
          </a:p>
        </p:txBody>
      </p:sp>
    </p:spTree>
    <p:extLst>
      <p:ext uri="{BB962C8B-B14F-4D97-AF65-F5344CB8AC3E}">
        <p14:creationId xmlns:p14="http://schemas.microsoft.com/office/powerpoint/2010/main" val="282661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8CEB65-E3E5-460C-B3C0-E07C058EBF9E}"/>
              </a:ext>
            </a:extLst>
          </p:cNvPr>
          <p:cNvSpPr>
            <a:spLocks noGrp="1"/>
          </p:cNvSpPr>
          <p:nvPr>
            <p:ph type="title"/>
          </p:nvPr>
        </p:nvSpPr>
        <p:spPr>
          <a:xfrm>
            <a:off x="477981" y="1122363"/>
            <a:ext cx="5258676" cy="3204134"/>
          </a:xfrm>
        </p:spPr>
        <p:txBody>
          <a:bodyPr vert="horz" lIns="91440" tIns="45720" rIns="91440" bIns="45720" rtlCol="0" anchor="b">
            <a:normAutofit/>
          </a:bodyPr>
          <a:lstStyle/>
          <a:p>
            <a:r>
              <a:rPr lang="en-US" sz="4800" b="1" kern="1200" dirty="0">
                <a:solidFill>
                  <a:schemeClr val="tx1"/>
                </a:solidFill>
                <a:latin typeface="+mj-lt"/>
                <a:ea typeface="+mj-ea"/>
                <a:cs typeface="+mj-cs"/>
              </a:rPr>
              <a:t>Welcome!!!  </a:t>
            </a:r>
            <a:br>
              <a:rPr lang="en-US" sz="4800" b="1" kern="1200" dirty="0">
                <a:solidFill>
                  <a:schemeClr val="tx1"/>
                </a:solidFill>
                <a:latin typeface="+mj-lt"/>
                <a:ea typeface="+mj-ea"/>
                <a:cs typeface="+mj-cs"/>
              </a:rPr>
            </a:br>
            <a:br>
              <a:rPr lang="en-US" sz="4800" b="1" kern="1200" dirty="0">
                <a:solidFill>
                  <a:schemeClr val="tx1"/>
                </a:solidFill>
                <a:latin typeface="+mj-lt"/>
                <a:ea typeface="+mj-ea"/>
                <a:cs typeface="+mj-cs"/>
              </a:rPr>
            </a:br>
            <a:r>
              <a:rPr lang="en-US" sz="4800" b="1" kern="1200" dirty="0">
                <a:solidFill>
                  <a:schemeClr val="tx1"/>
                </a:solidFill>
                <a:latin typeface="+mj-lt"/>
                <a:ea typeface="+mj-ea"/>
                <a:cs typeface="+mj-cs"/>
              </a:rPr>
              <a:t>Housekeeping </a:t>
            </a:r>
            <a:br>
              <a:rPr lang="en-US" sz="4800" b="1" kern="1200" dirty="0">
                <a:solidFill>
                  <a:schemeClr val="tx1"/>
                </a:solidFill>
                <a:latin typeface="+mj-lt"/>
                <a:ea typeface="+mj-ea"/>
                <a:cs typeface="+mj-cs"/>
              </a:rPr>
            </a:br>
            <a:endParaRPr lang="en-US" sz="4800" b="1" kern="1200" dirty="0">
              <a:solidFill>
                <a:schemeClr val="tx1"/>
              </a:solidFill>
              <a:latin typeface="+mj-lt"/>
              <a:ea typeface="+mj-ea"/>
              <a:cs typeface="+mj-cs"/>
            </a:endParaRPr>
          </a:p>
        </p:txBody>
      </p:sp>
      <p:sp>
        <p:nvSpPr>
          <p:cNvPr id="5" name="Slide Number Placeholder 4">
            <a:extLst>
              <a:ext uri="{FF2B5EF4-FFF2-40B4-BE49-F238E27FC236}">
                <a16:creationId xmlns:a16="http://schemas.microsoft.com/office/drawing/2014/main" id="{42B7F177-9B86-4307-8FAA-00D5501D1A45}"/>
              </a:ext>
            </a:extLst>
          </p:cNvPr>
          <p:cNvSpPr>
            <a:spLocks noGrp="1"/>
          </p:cNvSpPr>
          <p:nvPr>
            <p:ph type="sldNum" sz="quarter" idx="12"/>
          </p:nvPr>
        </p:nvSpPr>
        <p:spPr>
          <a:xfrm>
            <a:off x="9926319" y="6356350"/>
            <a:ext cx="1787699" cy="365125"/>
          </a:xfrm>
          <a:prstGeom prst="ellipse">
            <a:avLst/>
          </a:prstGeom>
        </p:spPr>
        <p:txBody>
          <a:bodyPr vert="horz" lIns="91440" tIns="45720" rIns="91440" bIns="45720" rtlCol="0" anchor="ctr">
            <a:normAutofit/>
          </a:bodyPr>
          <a:lstStyle/>
          <a:p>
            <a:pPr defTabSz="914400">
              <a:lnSpc>
                <a:spcPct val="90000"/>
              </a:lnSpc>
              <a:spcAft>
                <a:spcPts val="600"/>
              </a:spcAft>
            </a:pPr>
            <a:fld id="{46BBE732-03BE-46E5-A9CF-E49B0BD2E352}" type="slidenum">
              <a:rPr lang="en-US">
                <a:solidFill>
                  <a:schemeClr val="tx1">
                    <a:lumMod val="50000"/>
                    <a:lumOff val="50000"/>
                  </a:schemeClr>
                </a:solidFill>
              </a:rPr>
              <a:pPr defTabSz="914400">
                <a:lnSpc>
                  <a:spcPct val="90000"/>
                </a:lnSpc>
                <a:spcAft>
                  <a:spcPts val="600"/>
                </a:spcAft>
              </a:pPr>
              <a:t>2</a:t>
            </a:fld>
            <a:endParaRPr lang="en-US">
              <a:solidFill>
                <a:schemeClr val="tx1">
                  <a:lumMod val="50000"/>
                  <a:lumOff val="50000"/>
                </a:schemeClr>
              </a:solidFill>
            </a:endParaRPr>
          </a:p>
        </p:txBody>
      </p:sp>
      <p:pic>
        <p:nvPicPr>
          <p:cNvPr id="8" name="Graphic 7" descr="Mop and bucket">
            <a:extLst>
              <a:ext uri="{FF2B5EF4-FFF2-40B4-BE49-F238E27FC236}">
                <a16:creationId xmlns:a16="http://schemas.microsoft.com/office/drawing/2014/main" id="{884C8476-5481-867C-A32B-BFB123FDF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0099" y="625683"/>
            <a:ext cx="5455380" cy="5455380"/>
          </a:xfrm>
          <a:prstGeom prst="rect">
            <a:avLst/>
          </a:prstGeom>
        </p:spPr>
      </p:pic>
    </p:spTree>
    <p:extLst>
      <p:ext uri="{BB962C8B-B14F-4D97-AF65-F5344CB8AC3E}">
        <p14:creationId xmlns:p14="http://schemas.microsoft.com/office/powerpoint/2010/main" val="3884880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F696C-81E9-4EB3-B256-CADE64C1A75E}"/>
              </a:ext>
            </a:extLst>
          </p:cNvPr>
          <p:cNvSpPr>
            <a:spLocks noGrp="1"/>
          </p:cNvSpPr>
          <p:nvPr>
            <p:ph type="title"/>
          </p:nvPr>
        </p:nvSpPr>
        <p:spPr>
          <a:xfrm>
            <a:off x="838200" y="365125"/>
            <a:ext cx="5558489" cy="1325563"/>
          </a:xfrm>
        </p:spPr>
        <p:txBody>
          <a:bodyPr>
            <a:normAutofit/>
          </a:bodyPr>
          <a:lstStyle/>
          <a:p>
            <a:r>
              <a:rPr lang="en-US" sz="3700" b="1"/>
              <a:t>Care Team Member: Front Desk Staff or Scheduler</a:t>
            </a:r>
          </a:p>
        </p:txBody>
      </p:sp>
      <p:sp>
        <p:nvSpPr>
          <p:cNvPr id="11" name="Freeform: Shape 1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93E72D3-44F1-450D-8CFB-DE798978F7A6}"/>
              </a:ext>
            </a:extLst>
          </p:cNvPr>
          <p:cNvSpPr>
            <a:spLocks noGrp="1"/>
          </p:cNvSpPr>
          <p:nvPr>
            <p:ph idx="1"/>
          </p:nvPr>
        </p:nvSpPr>
        <p:spPr>
          <a:xfrm>
            <a:off x="838200" y="1825625"/>
            <a:ext cx="5558489" cy="4351338"/>
          </a:xfrm>
        </p:spPr>
        <p:txBody>
          <a:bodyPr>
            <a:normAutofit/>
          </a:bodyPr>
          <a:lstStyle/>
          <a:p>
            <a:r>
              <a:rPr lang="en-US" sz="2000" dirty="0"/>
              <a:t>Captures patient demographics </a:t>
            </a:r>
          </a:p>
          <a:p>
            <a:r>
              <a:rPr lang="en-US" sz="2000" dirty="0"/>
              <a:t>Reviews current insurance information </a:t>
            </a:r>
          </a:p>
          <a:p>
            <a:r>
              <a:rPr lang="en-US" sz="2000" dirty="0"/>
              <a:t>Verifies eligibility and benefits </a:t>
            </a:r>
          </a:p>
          <a:p>
            <a:pPr lvl="1"/>
            <a:r>
              <a:rPr lang="en-US" sz="2000" dirty="0"/>
              <a:t>Contract is effective </a:t>
            </a:r>
          </a:p>
          <a:p>
            <a:pPr lvl="1"/>
            <a:r>
              <a:rPr lang="en-US" sz="2000" dirty="0"/>
              <a:t>Care team services are a benefit </a:t>
            </a:r>
          </a:p>
          <a:p>
            <a:pPr lvl="1"/>
            <a:r>
              <a:rPr lang="en-US" sz="2000" b="1" dirty="0"/>
              <a:t>Source of truth </a:t>
            </a:r>
            <a:r>
              <a:rPr lang="en-US" sz="2000" dirty="0"/>
              <a:t>for eligibility: Availity </a:t>
            </a:r>
            <a:r>
              <a:rPr lang="en-US" sz="2000" b="1" dirty="0"/>
              <a:t>plus</a:t>
            </a:r>
            <a:r>
              <a:rPr lang="en-US" sz="2000" dirty="0"/>
              <a:t> care management exclusion list; monthly list is to help identify risk only</a:t>
            </a:r>
          </a:p>
          <a:p>
            <a:r>
              <a:rPr lang="en-US" sz="2000" dirty="0"/>
              <a:t>Determines financial responsibility BEFORE the visit</a:t>
            </a:r>
          </a:p>
          <a:p>
            <a:r>
              <a:rPr lang="en-US" sz="2000" dirty="0"/>
              <a:t>Sets financial expectations</a:t>
            </a:r>
          </a:p>
        </p:txBody>
      </p:sp>
      <p:sp>
        <p:nvSpPr>
          <p:cNvPr id="13" name="Oval 1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B0A1B7A0-3282-4A17-9A1E-CEC8B3BA5886}"/>
              </a:ext>
            </a:extLst>
          </p:cNvPr>
          <p:cNvSpPr>
            <a:spLocks noGrp="1"/>
          </p:cNvSpPr>
          <p:nvPr>
            <p:ph type="sldNum" sz="quarter" idx="12"/>
          </p:nvPr>
        </p:nvSpPr>
        <p:spPr>
          <a:xfrm>
            <a:off x="9780104" y="6356350"/>
            <a:ext cx="1573696" cy="365125"/>
          </a:xfrm>
        </p:spPr>
        <p:txBody>
          <a:bodyPr>
            <a:normAutofit/>
          </a:bodyPr>
          <a:lstStyle/>
          <a:p>
            <a:pPr>
              <a:spcAft>
                <a:spcPts val="600"/>
              </a:spcAft>
            </a:pPr>
            <a:fld id="{46BBE732-03BE-46E5-A9CF-E49B0BD2E352}" type="slidenum">
              <a:rPr lang="en-US"/>
              <a:pPr>
                <a:spcAft>
                  <a:spcPts val="600"/>
                </a:spcAft>
              </a:pPr>
              <a:t>20</a:t>
            </a:fld>
            <a:endParaRPr lang="en-US"/>
          </a:p>
        </p:txBody>
      </p:sp>
      <p:sp>
        <p:nvSpPr>
          <p:cNvPr id="23" name="Arc 2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089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8E0855-B5B9-4290-A07D-638D63A7399A}"/>
              </a:ext>
            </a:extLst>
          </p:cNvPr>
          <p:cNvSpPr>
            <a:spLocks noGrp="1"/>
          </p:cNvSpPr>
          <p:nvPr>
            <p:ph type="title"/>
          </p:nvPr>
        </p:nvSpPr>
        <p:spPr>
          <a:xfrm>
            <a:off x="838200" y="365125"/>
            <a:ext cx="10515600" cy="1325563"/>
          </a:xfrm>
        </p:spPr>
        <p:txBody>
          <a:bodyPr>
            <a:normAutofit/>
          </a:bodyPr>
          <a:lstStyle/>
          <a:p>
            <a:r>
              <a:rPr lang="en-US" sz="3400" b="1"/>
              <a:t>Care Team Member: Unlicensed Professionals </a:t>
            </a:r>
            <a:br>
              <a:rPr lang="en-US" sz="3400" b="1"/>
            </a:br>
            <a:r>
              <a:rPr lang="en-US" sz="3400" b="1"/>
              <a:t>Medical Assistant (MA) &amp; Community Health Worker (CHW)</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6740CF-12AF-48C0-B2BD-4FE59FDA04FF}"/>
              </a:ext>
            </a:extLst>
          </p:cNvPr>
          <p:cNvSpPr>
            <a:spLocks noGrp="1"/>
          </p:cNvSpPr>
          <p:nvPr>
            <p:ph idx="1"/>
          </p:nvPr>
        </p:nvSpPr>
        <p:spPr>
          <a:xfrm>
            <a:off x="1483360" y="1825625"/>
            <a:ext cx="9870440" cy="3996055"/>
          </a:xfrm>
        </p:spPr>
        <p:txBody>
          <a:bodyPr>
            <a:normAutofit fontScale="92500"/>
          </a:bodyPr>
          <a:lstStyle/>
          <a:p>
            <a:r>
              <a:rPr lang="en-US" b="1" dirty="0"/>
              <a:t>BCBSM</a:t>
            </a:r>
            <a:r>
              <a:rPr lang="en-US" dirty="0"/>
              <a:t>: The care team is comprised of any health care or behavioral health professional the provider believes is qualified to serve on the care team. </a:t>
            </a:r>
          </a:p>
          <a:p>
            <a:pPr lvl="1"/>
            <a:r>
              <a:rPr lang="en-US" dirty="0"/>
              <a:t>Unlicensed professionals must work under a written protocol or standing orders signed by the physician or APP. </a:t>
            </a:r>
          </a:p>
          <a:p>
            <a:pPr lvl="2"/>
            <a:r>
              <a:rPr lang="en-US" i="1" dirty="0"/>
              <a:t>Example</a:t>
            </a:r>
            <a:r>
              <a:rPr lang="en-US" dirty="0"/>
              <a:t>: </a:t>
            </a:r>
            <a:r>
              <a:rPr lang="en-US" b="0" i="0" u="sng" strike="noStrike" dirty="0">
                <a:effectLst/>
                <a:latin typeface="Calibri" panose="020F0502020204030204" pitchFamily="34" charset="0"/>
                <a:hlinkClick r:id="rId3"/>
              </a:rPr>
              <a:t>Scope of service </a:t>
            </a:r>
            <a:endParaRPr lang="en-US" dirty="0"/>
          </a:p>
          <a:p>
            <a:pPr lvl="1"/>
            <a:r>
              <a:rPr lang="en-US" dirty="0"/>
              <a:t>Unlicensed care team members support licensed care team members through implementation of specific aspects of care plan, self-management support and follow-up, care coordination with other health care organizations, etc. </a:t>
            </a:r>
          </a:p>
          <a:p>
            <a:r>
              <a:rPr lang="en-US" b="1" dirty="0"/>
              <a:t>Priority Health: </a:t>
            </a:r>
            <a:r>
              <a:rPr lang="en-US" dirty="0"/>
              <a:t>The care team is comprised of PH designated qualified health professionals (QHPs)</a:t>
            </a:r>
            <a:endParaRPr lang="en-US" b="1" dirty="0"/>
          </a:p>
        </p:txBody>
      </p:sp>
      <p:sp>
        <p:nvSpPr>
          <p:cNvPr id="4" name="Slide Number Placeholder 3">
            <a:extLst>
              <a:ext uri="{FF2B5EF4-FFF2-40B4-BE49-F238E27FC236}">
                <a16:creationId xmlns:a16="http://schemas.microsoft.com/office/drawing/2014/main" id="{786C762E-4CBA-4C87-AFF6-487999B0CE59}"/>
              </a:ext>
            </a:extLst>
          </p:cNvPr>
          <p:cNvSpPr>
            <a:spLocks noGrp="1"/>
          </p:cNvSpPr>
          <p:nvPr>
            <p:ph type="sldNum" sz="quarter" idx="12"/>
          </p:nvPr>
        </p:nvSpPr>
        <p:spPr>
          <a:xfrm>
            <a:off x="8610600" y="6356350"/>
            <a:ext cx="2743200" cy="365125"/>
          </a:xfrm>
        </p:spPr>
        <p:txBody>
          <a:bodyPr>
            <a:normAutofit/>
          </a:bodyPr>
          <a:lstStyle/>
          <a:p>
            <a:pPr>
              <a:spcAft>
                <a:spcPts val="600"/>
              </a:spcAft>
            </a:pPr>
            <a:fld id="{46BBE732-03BE-46E5-A9CF-E49B0BD2E352}" type="slidenum">
              <a:rPr lang="en-US"/>
              <a:pPr>
                <a:spcAft>
                  <a:spcPts val="600"/>
                </a:spcAft>
              </a:pPr>
              <a:t>21</a:t>
            </a:fld>
            <a:endParaRPr lang="en-US"/>
          </a:p>
        </p:txBody>
      </p:sp>
    </p:spTree>
    <p:extLst>
      <p:ext uri="{BB962C8B-B14F-4D97-AF65-F5344CB8AC3E}">
        <p14:creationId xmlns:p14="http://schemas.microsoft.com/office/powerpoint/2010/main" val="472647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919BB-07B0-4B51-9BA7-E94D85062B99}"/>
              </a:ext>
            </a:extLst>
          </p:cNvPr>
          <p:cNvSpPr>
            <a:spLocks noGrp="1"/>
          </p:cNvSpPr>
          <p:nvPr>
            <p:ph type="title"/>
          </p:nvPr>
        </p:nvSpPr>
        <p:spPr>
          <a:xfrm>
            <a:off x="477980" y="1122363"/>
            <a:ext cx="4885130" cy="3204134"/>
          </a:xfrm>
        </p:spPr>
        <p:txBody>
          <a:bodyPr vert="horz" lIns="91440" tIns="45720" rIns="91440" bIns="45720" rtlCol="0" anchor="b">
            <a:normAutofit/>
          </a:bodyPr>
          <a:lstStyle/>
          <a:p>
            <a:pPr algn="ctr"/>
            <a:r>
              <a:rPr lang="en-US" sz="4800" b="1" kern="1200" dirty="0">
                <a:solidFill>
                  <a:schemeClr val="tx1"/>
                </a:solidFill>
                <a:latin typeface="+mj-lt"/>
                <a:ea typeface="+mj-ea"/>
                <a:cs typeface="+mj-cs"/>
              </a:rPr>
              <a:t>Introducing a New Care Team Member</a:t>
            </a:r>
          </a:p>
        </p:txBody>
      </p:sp>
      <p:sp>
        <p:nvSpPr>
          <p:cNvPr id="4" name="Slide Number Placeholder 3">
            <a:extLst>
              <a:ext uri="{FF2B5EF4-FFF2-40B4-BE49-F238E27FC236}">
                <a16:creationId xmlns:a16="http://schemas.microsoft.com/office/drawing/2014/main" id="{BA8FC1CB-6405-4876-B099-1351DAF3779D}"/>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defTabSz="914400">
              <a:spcAft>
                <a:spcPts val="600"/>
              </a:spcAft>
            </a:pPr>
            <a:fld id="{46BBE732-03BE-46E5-A9CF-E49B0BD2E352}" type="slidenum">
              <a:rPr lang="en-US">
                <a:solidFill>
                  <a:schemeClr val="tx1">
                    <a:lumMod val="50000"/>
                    <a:lumOff val="50000"/>
                  </a:schemeClr>
                </a:solidFill>
              </a:rPr>
              <a:pPr defTabSz="914400">
                <a:spcAft>
                  <a:spcPts val="600"/>
                </a:spcAft>
              </a:pPr>
              <a:t>22</a:t>
            </a:fld>
            <a:endParaRPr lang="en-US">
              <a:solidFill>
                <a:schemeClr val="tx1">
                  <a:lumMod val="50000"/>
                  <a:lumOff val="50000"/>
                </a:schemeClr>
              </a:solidFill>
            </a:endParaRPr>
          </a:p>
        </p:txBody>
      </p:sp>
      <p:pic>
        <p:nvPicPr>
          <p:cNvPr id="6146" name="Picture 2">
            <a:extLst>
              <a:ext uri="{FF2B5EF4-FFF2-40B4-BE49-F238E27FC236}">
                <a16:creationId xmlns:a16="http://schemas.microsoft.com/office/drawing/2014/main" id="{78610A8A-2539-4898-83A4-79DCC1A163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52241" y="1909174"/>
            <a:ext cx="5041045" cy="377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308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C28BE17-D91B-4F6E-9DBD-E322519B73D2}"/>
              </a:ext>
            </a:extLst>
          </p:cNvPr>
          <p:cNvSpPr>
            <a:spLocks noGrp="1"/>
          </p:cNvSpPr>
          <p:nvPr>
            <p:ph type="title"/>
          </p:nvPr>
        </p:nvSpPr>
        <p:spPr>
          <a:xfrm>
            <a:off x="838200" y="365125"/>
            <a:ext cx="10515600" cy="1325563"/>
          </a:xfrm>
        </p:spPr>
        <p:txBody>
          <a:bodyPr>
            <a:normAutofit/>
          </a:bodyPr>
          <a:lstStyle/>
          <a:p>
            <a:r>
              <a:rPr lang="en-US" sz="5400" b="1"/>
              <a:t>New Care Team Member: Coder </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764DC1A1-A2E3-4190-AEE8-EEF503BBB08C}"/>
              </a:ext>
            </a:extLst>
          </p:cNvPr>
          <p:cNvSpPr>
            <a:spLocks noGrp="1"/>
          </p:cNvSpPr>
          <p:nvPr>
            <p:ph idx="1"/>
          </p:nvPr>
        </p:nvSpPr>
        <p:spPr>
          <a:xfrm>
            <a:off x="838200" y="1929384"/>
            <a:ext cx="10515600" cy="4251960"/>
          </a:xfrm>
        </p:spPr>
        <p:txBody>
          <a:bodyPr>
            <a:normAutofit/>
          </a:bodyPr>
          <a:lstStyle/>
          <a:p>
            <a:r>
              <a:rPr lang="en-US" sz="2400" dirty="0"/>
              <a:t>Transforms the diagnosis and treatment provided into an appropriate numeric or alphanumeric code</a:t>
            </a:r>
          </a:p>
          <a:p>
            <a:r>
              <a:rPr lang="en-US" sz="2400" dirty="0"/>
              <a:t>Liaison between the healthcare team and billing activities </a:t>
            </a:r>
          </a:p>
          <a:p>
            <a:r>
              <a:rPr lang="en-US" sz="2400" dirty="0"/>
              <a:t>Proper procedure (CPT/HCPCS) and diagnosis (ICD-10) coding is critical for obtaining appropriate payment and ensuring proper compliance with the law </a:t>
            </a:r>
          </a:p>
        </p:txBody>
      </p:sp>
      <p:sp>
        <p:nvSpPr>
          <p:cNvPr id="6" name="Slide Number Placeholder 4">
            <a:extLst>
              <a:ext uri="{FF2B5EF4-FFF2-40B4-BE49-F238E27FC236}">
                <a16:creationId xmlns:a16="http://schemas.microsoft.com/office/drawing/2014/main" id="{594C8313-5F31-9234-D3D4-AE03B6A71F2A}"/>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533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07EE84-515C-484D-B33D-F4014B095CC5}"/>
              </a:ext>
            </a:extLst>
          </p:cNvPr>
          <p:cNvSpPr>
            <a:spLocks noGrp="1"/>
          </p:cNvSpPr>
          <p:nvPr>
            <p:ph type="title"/>
          </p:nvPr>
        </p:nvSpPr>
        <p:spPr>
          <a:xfrm>
            <a:off x="841248" y="548640"/>
            <a:ext cx="3600860" cy="5431536"/>
          </a:xfrm>
        </p:spPr>
        <p:txBody>
          <a:bodyPr>
            <a:normAutofit/>
          </a:bodyPr>
          <a:lstStyle/>
          <a:p>
            <a:r>
              <a:rPr lang="en-US" sz="5400" b="1"/>
              <a:t>Define Coding </a:t>
            </a:r>
          </a:p>
        </p:txBody>
      </p:sp>
      <p:sp>
        <p:nvSpPr>
          <p:cNvPr id="1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238F7A-1679-4B74-8346-7AD0EBB1813C}"/>
              </a:ext>
            </a:extLst>
          </p:cNvPr>
          <p:cNvSpPr>
            <a:spLocks noGrp="1"/>
          </p:cNvSpPr>
          <p:nvPr>
            <p:ph idx="1"/>
          </p:nvPr>
        </p:nvSpPr>
        <p:spPr>
          <a:xfrm>
            <a:off x="5126418" y="552091"/>
            <a:ext cx="6224335" cy="5431536"/>
          </a:xfrm>
        </p:spPr>
        <p:txBody>
          <a:bodyPr anchor="ctr">
            <a:normAutofit/>
          </a:bodyPr>
          <a:lstStyle/>
          <a:p>
            <a:r>
              <a:rPr lang="en-US" sz="2200" dirty="0"/>
              <a:t>Health care </a:t>
            </a:r>
            <a:r>
              <a:rPr lang="en-US" sz="2200" b="1" i="1" dirty="0"/>
              <a:t>coding</a:t>
            </a:r>
            <a:r>
              <a:rPr lang="en-US" sz="2200" dirty="0"/>
              <a:t> involves extracting billable information from the health care record after reviewing clinical documentation </a:t>
            </a:r>
          </a:p>
          <a:p>
            <a:pPr marL="0" indent="0">
              <a:buNone/>
            </a:pPr>
            <a:endParaRPr lang="en-US" sz="2200" dirty="0"/>
          </a:p>
          <a:p>
            <a:r>
              <a:rPr lang="en-US" sz="2200" dirty="0"/>
              <a:t>Health care </a:t>
            </a:r>
            <a:r>
              <a:rPr lang="en-US" sz="2200" b="1" i="1" dirty="0"/>
              <a:t>billing</a:t>
            </a:r>
            <a:r>
              <a:rPr lang="en-US" sz="2200" i="1" dirty="0"/>
              <a:t> </a:t>
            </a:r>
            <a:r>
              <a:rPr lang="en-US" sz="2200" dirty="0"/>
              <a:t>uses codes to create insurance claims and bills for patients </a:t>
            </a:r>
          </a:p>
          <a:p>
            <a:endParaRPr lang="en-US" sz="2200" dirty="0"/>
          </a:p>
          <a:p>
            <a:r>
              <a:rPr lang="en-US" sz="2200" dirty="0"/>
              <a:t>Health care </a:t>
            </a:r>
            <a:r>
              <a:rPr lang="en-US" sz="2200" b="1" i="1" dirty="0"/>
              <a:t>claims</a:t>
            </a:r>
            <a:r>
              <a:rPr lang="en-US" sz="2200" i="1" dirty="0"/>
              <a:t> </a:t>
            </a:r>
            <a:r>
              <a:rPr lang="en-US" sz="2200" dirty="0"/>
              <a:t>is where health care billing and coding intersect to form the backbone of the practice’s revenue </a:t>
            </a:r>
            <a:r>
              <a:rPr lang="en-US" sz="2200" i="1" dirty="0"/>
              <a:t> </a:t>
            </a:r>
            <a:endParaRPr lang="en-US" sz="2200" dirty="0"/>
          </a:p>
        </p:txBody>
      </p:sp>
      <p:sp>
        <p:nvSpPr>
          <p:cNvPr id="5" name="Slide Number Placeholder 4">
            <a:extLst>
              <a:ext uri="{FF2B5EF4-FFF2-40B4-BE49-F238E27FC236}">
                <a16:creationId xmlns:a16="http://schemas.microsoft.com/office/drawing/2014/main" id="{4DCF94DD-D6D3-C78F-950A-AF3C00D7AACC}"/>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073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2DBB-0670-4C79-9258-5BC9C9CB290B}"/>
              </a:ext>
            </a:extLst>
          </p:cNvPr>
          <p:cNvSpPr>
            <a:spLocks noGrp="1"/>
          </p:cNvSpPr>
          <p:nvPr>
            <p:ph type="title"/>
          </p:nvPr>
        </p:nvSpPr>
        <p:spPr/>
        <p:txBody>
          <a:bodyPr/>
          <a:lstStyle/>
          <a:p>
            <a:r>
              <a:rPr lang="en-US" b="1" dirty="0"/>
              <a:t>Roles and Responsibilities of the Biller &amp; Coder </a:t>
            </a:r>
          </a:p>
        </p:txBody>
      </p:sp>
      <p:sp>
        <p:nvSpPr>
          <p:cNvPr id="3" name="Content Placeholder 2">
            <a:extLst>
              <a:ext uri="{FF2B5EF4-FFF2-40B4-BE49-F238E27FC236}">
                <a16:creationId xmlns:a16="http://schemas.microsoft.com/office/drawing/2014/main" id="{5C7AB0C7-73CB-4FAC-8435-E27E8D63D19C}"/>
              </a:ext>
            </a:extLst>
          </p:cNvPr>
          <p:cNvSpPr>
            <a:spLocks noGrp="1"/>
          </p:cNvSpPr>
          <p:nvPr>
            <p:ph sz="half" idx="1"/>
          </p:nvPr>
        </p:nvSpPr>
        <p:spPr/>
        <p:txBody>
          <a:bodyPr>
            <a:normAutofit fontScale="92500" lnSpcReduction="10000"/>
          </a:bodyPr>
          <a:lstStyle/>
          <a:p>
            <a:r>
              <a:rPr lang="en-US" dirty="0"/>
              <a:t>Relies on front end activities to ensure clean claims</a:t>
            </a:r>
          </a:p>
          <a:p>
            <a:r>
              <a:rPr lang="en-US" dirty="0"/>
              <a:t>Relies on electronic claim scrubbers</a:t>
            </a:r>
          </a:p>
          <a:p>
            <a:r>
              <a:rPr lang="en-US" dirty="0"/>
              <a:t>Monitors lag time of charge entry</a:t>
            </a:r>
          </a:p>
          <a:p>
            <a:r>
              <a:rPr lang="en-US" dirty="0"/>
              <a:t>Reviews claims submitted </a:t>
            </a:r>
          </a:p>
          <a:p>
            <a:r>
              <a:rPr lang="en-US" dirty="0"/>
              <a:t>Ensures electronic remittance posting </a:t>
            </a:r>
          </a:p>
        </p:txBody>
      </p:sp>
      <p:sp>
        <p:nvSpPr>
          <p:cNvPr id="5" name="Content Placeholder 4">
            <a:extLst>
              <a:ext uri="{FF2B5EF4-FFF2-40B4-BE49-F238E27FC236}">
                <a16:creationId xmlns:a16="http://schemas.microsoft.com/office/drawing/2014/main" id="{06182137-75D2-4808-B172-F154752E66C6}"/>
              </a:ext>
            </a:extLst>
          </p:cNvPr>
          <p:cNvSpPr>
            <a:spLocks noGrp="1"/>
          </p:cNvSpPr>
          <p:nvPr>
            <p:ph sz="half" idx="2"/>
          </p:nvPr>
        </p:nvSpPr>
        <p:spPr/>
        <p:txBody>
          <a:bodyPr>
            <a:normAutofit fontScale="92500" lnSpcReduction="10000"/>
          </a:bodyPr>
          <a:lstStyle/>
          <a:p>
            <a:r>
              <a:rPr lang="en-US" dirty="0"/>
              <a:t>Pays close attention to adjustments- coded correctly.</a:t>
            </a:r>
          </a:p>
          <a:p>
            <a:r>
              <a:rPr lang="en-US" dirty="0"/>
              <a:t>Denial management –</a:t>
            </a:r>
          </a:p>
          <a:p>
            <a:pPr lvl="1"/>
            <a:r>
              <a:rPr lang="en-US" dirty="0"/>
              <a:t>Develops experts with tiered levels of sophistication</a:t>
            </a:r>
          </a:p>
          <a:p>
            <a:pPr lvl="1"/>
            <a:r>
              <a:rPr lang="en-US" dirty="0"/>
              <a:t>Measures denial percentages</a:t>
            </a:r>
          </a:p>
          <a:p>
            <a:r>
              <a:rPr lang="en-US" dirty="0"/>
              <a:t>Monitors aged trial balance</a:t>
            </a:r>
          </a:p>
          <a:p>
            <a:r>
              <a:rPr lang="en-US" dirty="0"/>
              <a:t>Sends patient statements and conducts patient collections</a:t>
            </a:r>
          </a:p>
          <a:p>
            <a:r>
              <a:rPr lang="en-US" dirty="0"/>
              <a:t>Adheres to key performance indicators (KPI) and benchmarking </a:t>
            </a:r>
          </a:p>
        </p:txBody>
      </p:sp>
      <p:sp>
        <p:nvSpPr>
          <p:cNvPr id="4" name="Slide Number Placeholder 3">
            <a:extLst>
              <a:ext uri="{FF2B5EF4-FFF2-40B4-BE49-F238E27FC236}">
                <a16:creationId xmlns:a16="http://schemas.microsoft.com/office/drawing/2014/main" id="{F6D0EB09-1BFE-43B1-BEF5-1A7D9BB6F773}"/>
              </a:ext>
            </a:extLst>
          </p:cNvPr>
          <p:cNvSpPr>
            <a:spLocks noGrp="1"/>
          </p:cNvSpPr>
          <p:nvPr>
            <p:ph type="sldNum" sz="quarter" idx="12"/>
          </p:nvPr>
        </p:nvSpPr>
        <p:spPr/>
        <p:txBody>
          <a:bodyPr/>
          <a:lstStyle/>
          <a:p>
            <a:fld id="{46BBE732-03BE-46E5-A9CF-E49B0BD2E352}" type="slidenum">
              <a:rPr lang="en-US" smtClean="0"/>
              <a:t>25</a:t>
            </a:fld>
            <a:endParaRPr lang="en-US"/>
          </a:p>
        </p:txBody>
      </p:sp>
      <p:sp>
        <p:nvSpPr>
          <p:cNvPr id="6" name="TextBox 5">
            <a:extLst>
              <a:ext uri="{FF2B5EF4-FFF2-40B4-BE49-F238E27FC236}">
                <a16:creationId xmlns:a16="http://schemas.microsoft.com/office/drawing/2014/main" id="{16908DD5-5ED7-4C00-890A-781C5D6F5405}"/>
              </a:ext>
            </a:extLst>
          </p:cNvPr>
          <p:cNvSpPr txBox="1"/>
          <p:nvPr/>
        </p:nvSpPr>
        <p:spPr>
          <a:xfrm>
            <a:off x="4134439" y="6356350"/>
            <a:ext cx="3770721" cy="369332"/>
          </a:xfrm>
          <a:prstGeom prst="rect">
            <a:avLst/>
          </a:prstGeom>
          <a:noFill/>
        </p:spPr>
        <p:txBody>
          <a:bodyPr wrap="square" rtlCol="0">
            <a:spAutoFit/>
          </a:bodyPr>
          <a:lstStyle/>
          <a:p>
            <a:r>
              <a:rPr lang="en-US" dirty="0"/>
              <a:t>Coding &amp;compliance Initiatives, Inc. </a:t>
            </a:r>
          </a:p>
        </p:txBody>
      </p:sp>
    </p:spTree>
    <p:extLst>
      <p:ext uri="{BB962C8B-B14F-4D97-AF65-F5344CB8AC3E}">
        <p14:creationId xmlns:p14="http://schemas.microsoft.com/office/powerpoint/2010/main" val="364027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6F434BD-F42C-401A-B28A-E9BD2066780C}"/>
              </a:ext>
            </a:extLst>
          </p:cNvPr>
          <p:cNvSpPr>
            <a:spLocks noGrp="1"/>
          </p:cNvSpPr>
          <p:nvPr>
            <p:ph type="title"/>
          </p:nvPr>
        </p:nvSpPr>
        <p:spPr>
          <a:xfrm>
            <a:off x="838200" y="365125"/>
            <a:ext cx="10515600" cy="1325563"/>
          </a:xfrm>
        </p:spPr>
        <p:txBody>
          <a:bodyPr>
            <a:normAutofit/>
          </a:bodyPr>
          <a:lstStyle/>
          <a:p>
            <a:r>
              <a:rPr lang="en-US" sz="5400" b="1"/>
              <a:t>Questions for the Care Team </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5">
            <a:extLst>
              <a:ext uri="{FF2B5EF4-FFF2-40B4-BE49-F238E27FC236}">
                <a16:creationId xmlns:a16="http://schemas.microsoft.com/office/drawing/2014/main" id="{1A441658-F0D6-4C20-8A46-354B2A9CE169}"/>
              </a:ext>
            </a:extLst>
          </p:cNvPr>
          <p:cNvSpPr>
            <a:spLocks noGrp="1"/>
          </p:cNvSpPr>
          <p:nvPr>
            <p:ph idx="1"/>
          </p:nvPr>
        </p:nvSpPr>
        <p:spPr>
          <a:xfrm>
            <a:off x="838200" y="1929384"/>
            <a:ext cx="10515600" cy="4251960"/>
          </a:xfrm>
        </p:spPr>
        <p:txBody>
          <a:bodyPr>
            <a:normAutofit/>
          </a:bodyPr>
          <a:lstStyle/>
          <a:p>
            <a:r>
              <a:rPr lang="en-US" sz="2200" dirty="0"/>
              <a:t>Do all the care team members understand the significance of the CPT, ICD-10 and PDCM Codes? </a:t>
            </a:r>
          </a:p>
          <a:p>
            <a:r>
              <a:rPr lang="en-US" sz="2200" dirty="0"/>
              <a:t>Do care team members engage in chart reviews? </a:t>
            </a:r>
          </a:p>
          <a:p>
            <a:r>
              <a:rPr lang="en-US" sz="2200" dirty="0"/>
              <a:t>What is the purpose of a chart review? </a:t>
            </a:r>
          </a:p>
          <a:p>
            <a:r>
              <a:rPr lang="en-US" sz="2200" dirty="0"/>
              <a:t>Do the care team members have a vested interest in coding correctly or is it “not my problem?”</a:t>
            </a:r>
          </a:p>
          <a:p>
            <a:pPr marL="0" indent="0">
              <a:buNone/>
            </a:pPr>
            <a:endParaRPr lang="en-US" sz="2200" dirty="0"/>
          </a:p>
        </p:txBody>
      </p:sp>
      <p:sp>
        <p:nvSpPr>
          <p:cNvPr id="8" name="Slide Number Placeholder 4">
            <a:extLst>
              <a:ext uri="{FF2B5EF4-FFF2-40B4-BE49-F238E27FC236}">
                <a16:creationId xmlns:a16="http://schemas.microsoft.com/office/drawing/2014/main" id="{B332C643-8E22-E944-833D-4C8BD02C33E1}"/>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337D8C-EB33-AA94-EBD3-4B200CD92970}"/>
              </a:ext>
            </a:extLst>
          </p:cNvPr>
          <p:cNvPicPr>
            <a:picLocks noChangeAspect="1"/>
          </p:cNvPicPr>
          <p:nvPr/>
        </p:nvPicPr>
        <p:blipFill>
          <a:blip r:embed="rId3"/>
          <a:stretch>
            <a:fillRect/>
          </a:stretch>
        </p:blipFill>
        <p:spPr>
          <a:xfrm>
            <a:off x="11168366" y="6049202"/>
            <a:ext cx="370866" cy="545061"/>
          </a:xfrm>
          <a:prstGeom prst="rect">
            <a:avLst/>
          </a:prstGeom>
        </p:spPr>
      </p:pic>
    </p:spTree>
    <p:extLst>
      <p:ext uri="{BB962C8B-B14F-4D97-AF65-F5344CB8AC3E}">
        <p14:creationId xmlns:p14="http://schemas.microsoft.com/office/powerpoint/2010/main" val="3320566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37998C-BD0B-49AC-A4DE-176C7A9D9E7A}"/>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b="1" kern="1200">
                <a:solidFill>
                  <a:schemeClr val="tx1"/>
                </a:solidFill>
                <a:latin typeface="+mj-lt"/>
                <a:ea typeface="+mj-ea"/>
                <a:cs typeface="+mj-cs"/>
              </a:rPr>
              <a:t>Close Encounters of the Coding Kind</a:t>
            </a:r>
          </a:p>
        </p:txBody>
      </p:sp>
      <p:sp>
        <p:nvSpPr>
          <p:cNvPr id="4" name="Slide Number Placeholder 3">
            <a:extLst>
              <a:ext uri="{FF2B5EF4-FFF2-40B4-BE49-F238E27FC236}">
                <a16:creationId xmlns:a16="http://schemas.microsoft.com/office/drawing/2014/main" id="{24DC106E-3422-4827-8C79-507993D1ED4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46BBE732-03BE-46E5-A9CF-E49B0BD2E352}" type="slidenum">
              <a:rPr lang="en-US"/>
              <a:pPr defTabSz="914400">
                <a:spcAft>
                  <a:spcPts val="600"/>
                </a:spcAft>
              </a:pPr>
              <a:t>27</a:t>
            </a:fld>
            <a:endParaRPr lang="en-US"/>
          </a:p>
        </p:txBody>
      </p:sp>
    </p:spTree>
    <p:extLst>
      <p:ext uri="{BB962C8B-B14F-4D97-AF65-F5344CB8AC3E}">
        <p14:creationId xmlns:p14="http://schemas.microsoft.com/office/powerpoint/2010/main" val="3906844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16651BF-DB3E-4B68-AA8E-6B6F2065AA06}"/>
              </a:ext>
            </a:extLst>
          </p:cNvPr>
          <p:cNvSpPr>
            <a:spLocks noGrp="1"/>
          </p:cNvSpPr>
          <p:nvPr>
            <p:ph type="title"/>
          </p:nvPr>
        </p:nvSpPr>
        <p:spPr>
          <a:xfrm>
            <a:off x="686834" y="1153572"/>
            <a:ext cx="3200400" cy="4461163"/>
          </a:xfrm>
        </p:spPr>
        <p:txBody>
          <a:bodyPr>
            <a:normAutofit/>
          </a:bodyPr>
          <a:lstStyle/>
          <a:p>
            <a:r>
              <a:rPr lang="en-US" sz="3700" b="1">
                <a:solidFill>
                  <a:srgbClr val="FFFFFF"/>
                </a:solidFill>
              </a:rPr>
              <a:t>Trigger for Coding and Billing: Clinical Documentation </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60E51956-06AE-41F6-A455-524D462B8D07}"/>
              </a:ext>
            </a:extLst>
          </p:cNvPr>
          <p:cNvSpPr>
            <a:spLocks noGrp="1"/>
          </p:cNvSpPr>
          <p:nvPr>
            <p:ph idx="1"/>
          </p:nvPr>
        </p:nvSpPr>
        <p:spPr>
          <a:xfrm>
            <a:off x="4447308" y="591344"/>
            <a:ext cx="6906491" cy="5585619"/>
          </a:xfrm>
        </p:spPr>
        <p:txBody>
          <a:bodyPr anchor="ctr">
            <a:normAutofit/>
          </a:bodyPr>
          <a:lstStyle/>
          <a:p>
            <a:r>
              <a:rPr lang="en-US" dirty="0"/>
              <a:t>Clinical Documentation Improvement (CDI) – is a process that continually looks for ways to best maximize the health care record integrity with the goal of providing a complete and accurate picture of a patient's condition(s) and the care services they receive most often specific to the setting where services were provided. </a:t>
            </a:r>
          </a:p>
        </p:txBody>
      </p:sp>
      <p:sp>
        <p:nvSpPr>
          <p:cNvPr id="4" name="Slide Number Placeholder 3">
            <a:extLst>
              <a:ext uri="{FF2B5EF4-FFF2-40B4-BE49-F238E27FC236}">
                <a16:creationId xmlns:a16="http://schemas.microsoft.com/office/drawing/2014/main" id="{EB2D1D52-54C7-47DB-9565-0494EB5997CA}"/>
              </a:ext>
            </a:extLst>
          </p:cNvPr>
          <p:cNvSpPr>
            <a:spLocks noGrp="1"/>
          </p:cNvSpPr>
          <p:nvPr>
            <p:ph type="sldNum" sz="quarter" idx="12"/>
          </p:nvPr>
        </p:nvSpPr>
        <p:spPr>
          <a:xfrm>
            <a:off x="9541564" y="6356350"/>
            <a:ext cx="1812235" cy="365125"/>
          </a:xfrm>
        </p:spPr>
        <p:txBody>
          <a:bodyPr>
            <a:normAutofit/>
          </a:bodyPr>
          <a:lstStyle/>
          <a:p>
            <a:pPr>
              <a:spcAft>
                <a:spcPts val="600"/>
              </a:spcAft>
            </a:pPr>
            <a:fld id="{46BBE732-03BE-46E5-A9CF-E49B0BD2E352}" type="slidenum">
              <a:rPr lang="en-US" smtClean="0"/>
              <a:pPr>
                <a:spcAft>
                  <a:spcPts val="600"/>
                </a:spcAft>
              </a:pPr>
              <a:t>28</a:t>
            </a:fld>
            <a:endParaRPr lang="en-US"/>
          </a:p>
        </p:txBody>
      </p:sp>
    </p:spTree>
    <p:extLst>
      <p:ext uri="{BB962C8B-B14F-4D97-AF65-F5344CB8AC3E}">
        <p14:creationId xmlns:p14="http://schemas.microsoft.com/office/powerpoint/2010/main" val="112034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821B-4BED-437C-BF6F-70A83351C373}"/>
              </a:ext>
            </a:extLst>
          </p:cNvPr>
          <p:cNvSpPr>
            <a:spLocks noGrp="1"/>
          </p:cNvSpPr>
          <p:nvPr>
            <p:ph type="title"/>
          </p:nvPr>
        </p:nvSpPr>
        <p:spPr>
          <a:xfrm>
            <a:off x="4965430" y="629268"/>
            <a:ext cx="6586491" cy="1286160"/>
          </a:xfrm>
        </p:spPr>
        <p:txBody>
          <a:bodyPr anchor="b">
            <a:normAutofit/>
          </a:bodyPr>
          <a:lstStyle/>
          <a:p>
            <a:r>
              <a:rPr lang="en-US" b="1" dirty="0"/>
              <a:t>Let’s Start with the Basics… </a:t>
            </a:r>
          </a:p>
        </p:txBody>
      </p:sp>
      <p:sp>
        <p:nvSpPr>
          <p:cNvPr id="3" name="Content Placeholder 2">
            <a:extLst>
              <a:ext uri="{FF2B5EF4-FFF2-40B4-BE49-F238E27FC236}">
                <a16:creationId xmlns:a16="http://schemas.microsoft.com/office/drawing/2014/main" id="{C90C986B-05F3-4F54-941A-8EA3F43F746B}"/>
              </a:ext>
            </a:extLst>
          </p:cNvPr>
          <p:cNvSpPr>
            <a:spLocks noGrp="1"/>
          </p:cNvSpPr>
          <p:nvPr>
            <p:ph idx="1"/>
          </p:nvPr>
        </p:nvSpPr>
        <p:spPr>
          <a:xfrm>
            <a:off x="4965431" y="2438400"/>
            <a:ext cx="6586489" cy="3785419"/>
          </a:xfrm>
        </p:spPr>
        <p:txBody>
          <a:bodyPr>
            <a:normAutofit/>
          </a:bodyPr>
          <a:lstStyle/>
          <a:p>
            <a:r>
              <a:rPr lang="en-US" sz="2000" dirty="0"/>
              <a:t>What does “coding” mean to you?</a:t>
            </a:r>
          </a:p>
          <a:p>
            <a:r>
              <a:rPr lang="en-US" sz="2000" dirty="0"/>
              <a:t>What does “billing” mean to you? </a:t>
            </a:r>
          </a:p>
        </p:txBody>
      </p:sp>
      <p:sp>
        <p:nvSpPr>
          <p:cNvPr id="4" name="Slide Number Placeholder 3">
            <a:extLst>
              <a:ext uri="{FF2B5EF4-FFF2-40B4-BE49-F238E27FC236}">
                <a16:creationId xmlns:a16="http://schemas.microsoft.com/office/drawing/2014/main" id="{E8936676-C8BD-4294-AA85-DA2B9BA40DFE}"/>
              </a:ext>
            </a:extLst>
          </p:cNvPr>
          <p:cNvSpPr>
            <a:spLocks noGrp="1"/>
          </p:cNvSpPr>
          <p:nvPr>
            <p:ph type="sldNum" sz="quarter" idx="12"/>
          </p:nvPr>
        </p:nvSpPr>
        <p:spPr>
          <a:xfrm>
            <a:off x="10167042" y="6356350"/>
            <a:ext cx="1186758" cy="365125"/>
          </a:xfrm>
        </p:spPr>
        <p:txBody>
          <a:bodyPr>
            <a:normAutofit/>
          </a:bodyPr>
          <a:lstStyle/>
          <a:p>
            <a:pPr>
              <a:spcAft>
                <a:spcPts val="600"/>
              </a:spcAft>
            </a:pPr>
            <a:fld id="{46BBE732-03BE-46E5-A9CF-E49B0BD2E352}" type="slidenum">
              <a:rPr lang="en-US" smtClean="0"/>
              <a:pPr>
                <a:spcAft>
                  <a:spcPts val="600"/>
                </a:spcAft>
              </a:pPr>
              <a:t>29</a:t>
            </a:fld>
            <a:endParaRPr lang="en-US"/>
          </a:p>
        </p:txBody>
      </p:sp>
      <p:pic>
        <p:nvPicPr>
          <p:cNvPr id="6" name="Picture 5" descr="Computer script on a screen">
            <a:extLst>
              <a:ext uri="{FF2B5EF4-FFF2-40B4-BE49-F238E27FC236}">
                <a16:creationId xmlns:a16="http://schemas.microsoft.com/office/drawing/2014/main" id="{5995D6FE-B0BE-B634-2702-6D4E2D74C4AD}"/>
              </a:ext>
            </a:extLst>
          </p:cNvPr>
          <p:cNvPicPr>
            <a:picLocks noChangeAspect="1"/>
          </p:cNvPicPr>
          <p:nvPr/>
        </p:nvPicPr>
        <p:blipFill rotWithShape="1">
          <a:blip r:embed="rId3"/>
          <a:srcRect l="7554" r="47326" b="-1"/>
          <a:stretch/>
        </p:blipFill>
        <p:spPr>
          <a:xfrm>
            <a:off x="20" y="10"/>
            <a:ext cx="4635571" cy="6857990"/>
          </a:xfrm>
          <a:prstGeom prst="rect">
            <a:avLst/>
          </a:prstGeom>
          <a:effectLst/>
        </p:spPr>
      </p:pic>
    </p:spTree>
    <p:extLst>
      <p:ext uri="{BB962C8B-B14F-4D97-AF65-F5344CB8AC3E}">
        <p14:creationId xmlns:p14="http://schemas.microsoft.com/office/powerpoint/2010/main" val="1908710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89F5A-87D9-320B-6524-DDF3E9ACA789}"/>
              </a:ext>
            </a:extLst>
          </p:cNvPr>
          <p:cNvSpPr>
            <a:spLocks noGrp="1"/>
          </p:cNvSpPr>
          <p:nvPr>
            <p:ph type="title"/>
          </p:nvPr>
        </p:nvSpPr>
        <p:spPr>
          <a:xfrm>
            <a:off x="841248" y="548640"/>
            <a:ext cx="3600860" cy="5431536"/>
          </a:xfrm>
        </p:spPr>
        <p:txBody>
          <a:bodyPr>
            <a:normAutofit/>
          </a:bodyPr>
          <a:lstStyle/>
          <a:p>
            <a:r>
              <a:rPr lang="en-US" sz="5000" b="1"/>
              <a:t>Setting the Expectations</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2C3F9C-137D-9295-1A17-089DAB874232}"/>
              </a:ext>
            </a:extLst>
          </p:cNvPr>
          <p:cNvSpPr>
            <a:spLocks noGrp="1"/>
          </p:cNvSpPr>
          <p:nvPr>
            <p:ph idx="1"/>
          </p:nvPr>
        </p:nvSpPr>
        <p:spPr>
          <a:xfrm>
            <a:off x="5126418" y="552091"/>
            <a:ext cx="6224335" cy="5431536"/>
          </a:xfrm>
        </p:spPr>
        <p:txBody>
          <a:bodyPr anchor="ctr">
            <a:normAutofit/>
          </a:bodyPr>
          <a:lstStyle/>
          <a:p>
            <a:pPr marL="0" indent="0">
              <a:buNone/>
            </a:pPr>
            <a:r>
              <a:rPr lang="en-US" sz="2200" b="0" i="0" dirty="0">
                <a:effectLst/>
                <a:latin typeface="Calibri Light" panose="020F0302020204030204" pitchFamily="34" charset="0"/>
                <a:cs typeface="Calibri Light" panose="020F0302020204030204" pitchFamily="34" charset="0"/>
              </a:rPr>
              <a:t>This course builds upon team-based care focusing on reimbursement for care management services for </a:t>
            </a:r>
            <a:r>
              <a:rPr lang="en-US" sz="2200" b="1" i="0" dirty="0">
                <a:effectLst/>
                <a:latin typeface="Calibri Light" panose="020F0302020204030204" pitchFamily="34" charset="0"/>
                <a:cs typeface="Calibri Light" panose="020F0302020204030204" pitchFamily="34" charset="0"/>
              </a:rPr>
              <a:t>BCBSM</a:t>
            </a:r>
            <a:r>
              <a:rPr lang="en-US" sz="2200" b="0" i="0" dirty="0">
                <a:effectLst/>
                <a:latin typeface="Calibri Light" panose="020F0302020204030204" pitchFamily="34" charset="0"/>
                <a:cs typeface="Calibri Light" panose="020F0302020204030204" pitchFamily="34" charset="0"/>
              </a:rPr>
              <a:t> and </a:t>
            </a:r>
            <a:r>
              <a:rPr lang="en-US" sz="2200" b="1" i="0" dirty="0">
                <a:effectLst/>
                <a:latin typeface="Calibri Light" panose="020F0302020204030204" pitchFamily="34" charset="0"/>
                <a:cs typeface="Calibri Light" panose="020F0302020204030204" pitchFamily="34" charset="0"/>
              </a:rPr>
              <a:t>Priority Health</a:t>
            </a:r>
            <a:r>
              <a:rPr lang="en-US" sz="2200" b="0" i="0" dirty="0">
                <a:effectLst/>
                <a:latin typeface="Calibri Light" panose="020F0302020204030204" pitchFamily="34" charset="0"/>
                <a:cs typeface="Calibri Light" panose="020F0302020204030204" pitchFamily="34" charset="0"/>
              </a:rPr>
              <a:t>. Some details discussed maybe similar to other payers. This course was designed to support and train physician organizations and practice staff on care management billing. This course is open to PO billing subject matter experts, care management staff and administrators. </a:t>
            </a:r>
          </a:p>
          <a:p>
            <a:endParaRPr lang="en-US" sz="2200" dirty="0"/>
          </a:p>
        </p:txBody>
      </p:sp>
      <p:sp>
        <p:nvSpPr>
          <p:cNvPr id="4" name="Slide Number Placeholder 3">
            <a:extLst>
              <a:ext uri="{FF2B5EF4-FFF2-40B4-BE49-F238E27FC236}">
                <a16:creationId xmlns:a16="http://schemas.microsoft.com/office/drawing/2014/main" id="{D22CBF2B-F253-0778-ADB8-C4ADE2A2065F}"/>
              </a:ext>
            </a:extLst>
          </p:cNvPr>
          <p:cNvSpPr>
            <a:spLocks noGrp="1"/>
          </p:cNvSpPr>
          <p:nvPr>
            <p:ph type="sldNum" sz="quarter" idx="12"/>
          </p:nvPr>
        </p:nvSpPr>
        <p:spPr>
          <a:xfrm>
            <a:off x="8610600" y="6356350"/>
            <a:ext cx="2743200" cy="365125"/>
          </a:xfrm>
        </p:spPr>
        <p:txBody>
          <a:bodyPr>
            <a:normAutofit/>
          </a:bodyPr>
          <a:lstStyle/>
          <a:p>
            <a:pPr>
              <a:spcAft>
                <a:spcPts val="600"/>
              </a:spcAft>
            </a:pPr>
            <a:fld id="{46BBE732-03BE-46E5-A9CF-E49B0BD2E352}" type="slidenum">
              <a:rPr lang="en-US" smtClean="0"/>
              <a:pPr>
                <a:spcAft>
                  <a:spcPts val="600"/>
                </a:spcAft>
              </a:pPr>
              <a:t>3</a:t>
            </a:fld>
            <a:endParaRPr lang="en-US" dirty="0"/>
          </a:p>
        </p:txBody>
      </p:sp>
    </p:spTree>
    <p:extLst>
      <p:ext uri="{BB962C8B-B14F-4D97-AF65-F5344CB8AC3E}">
        <p14:creationId xmlns:p14="http://schemas.microsoft.com/office/powerpoint/2010/main" val="2566913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EEC876-EF11-4F27-AFB3-D7283135F2FA}"/>
              </a:ext>
            </a:extLst>
          </p:cNvPr>
          <p:cNvSpPr>
            <a:spLocks noGrp="1"/>
          </p:cNvSpPr>
          <p:nvPr>
            <p:ph type="title"/>
          </p:nvPr>
        </p:nvSpPr>
        <p:spPr>
          <a:xfrm>
            <a:off x="838200" y="365125"/>
            <a:ext cx="10515600" cy="1325563"/>
          </a:xfrm>
        </p:spPr>
        <p:txBody>
          <a:bodyPr>
            <a:normAutofit/>
          </a:bodyPr>
          <a:lstStyle/>
          <a:p>
            <a:r>
              <a:rPr lang="en-US" b="1" dirty="0"/>
              <a:t>CPT Code Overview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DAD2432-D098-4BDC-AE6B-51A4D1627BD2}"/>
              </a:ext>
            </a:extLst>
          </p:cNvPr>
          <p:cNvSpPr>
            <a:spLocks noGrp="1"/>
          </p:cNvSpPr>
          <p:nvPr>
            <p:ph idx="1"/>
          </p:nvPr>
        </p:nvSpPr>
        <p:spPr>
          <a:xfrm>
            <a:off x="838200" y="1825625"/>
            <a:ext cx="10515600" cy="4351338"/>
          </a:xfrm>
        </p:spPr>
        <p:txBody>
          <a:bodyPr>
            <a:normAutofit/>
          </a:bodyPr>
          <a:lstStyle/>
          <a:p>
            <a:r>
              <a:rPr lang="en-US" dirty="0"/>
              <a:t>The Current Procedural Terminology </a:t>
            </a:r>
            <a:r>
              <a:rPr lang="en-US" b="0" i="0" u="none" strike="noStrike">
                <a:effectLst/>
                <a:latin typeface="Calibri" panose="020F0502020204030204" pitchFamily="34" charset="0"/>
              </a:rPr>
              <a:t>(CPT®) </a:t>
            </a:r>
            <a:r>
              <a:rPr lang="en-US" dirty="0"/>
              <a:t>codes</a:t>
            </a:r>
            <a:r>
              <a:rPr lang="en-US" b="0" i="0" u="none" strike="noStrike">
                <a:effectLst/>
                <a:latin typeface="Calibri" panose="020F0502020204030204" pitchFamily="34" charset="0"/>
              </a:rPr>
              <a:t> </a:t>
            </a:r>
            <a:r>
              <a:rPr lang="en-US" dirty="0"/>
              <a:t>offer health care professionals a uniform language for coding procedures to streamline reporting, increase accuracy and efficiency. </a:t>
            </a:r>
          </a:p>
          <a:p>
            <a:pPr marL="0" indent="0">
              <a:buNone/>
            </a:pPr>
            <a:endParaRPr lang="en-US" dirty="0"/>
          </a:p>
          <a:p>
            <a:r>
              <a:rPr lang="en-US" dirty="0"/>
              <a:t>CPT</a:t>
            </a:r>
            <a:r>
              <a:rPr lang="en-US" b="0" i="0" u="none" strike="noStrike">
                <a:effectLst/>
                <a:latin typeface="Calibri" panose="020F0502020204030204" pitchFamily="34" charset="0"/>
              </a:rPr>
              <a:t>®  </a:t>
            </a:r>
            <a:r>
              <a:rPr lang="en-US" dirty="0"/>
              <a:t>Codes are used for administrative management purposes such as claims processing and data extractio</a:t>
            </a:r>
            <a:r>
              <a:rPr lang="en-US">
                <a:latin typeface="Calibri" panose="020F0502020204030204" pitchFamily="34" charset="0"/>
              </a:rPr>
              <a:t>n</a:t>
            </a:r>
            <a:endParaRPr lang="en-US" dirty="0"/>
          </a:p>
        </p:txBody>
      </p:sp>
      <p:sp>
        <p:nvSpPr>
          <p:cNvPr id="4" name="Slide Number Placeholder 3">
            <a:extLst>
              <a:ext uri="{FF2B5EF4-FFF2-40B4-BE49-F238E27FC236}">
                <a16:creationId xmlns:a16="http://schemas.microsoft.com/office/drawing/2014/main" id="{00331DF9-7C85-4F6B-8061-B658570FACDD}"/>
              </a:ext>
            </a:extLst>
          </p:cNvPr>
          <p:cNvSpPr>
            <a:spLocks noGrp="1"/>
          </p:cNvSpPr>
          <p:nvPr>
            <p:ph type="sldNum" sz="quarter" idx="12"/>
          </p:nvPr>
        </p:nvSpPr>
        <p:spPr>
          <a:xfrm>
            <a:off x="8610600" y="6356350"/>
            <a:ext cx="2743200" cy="365125"/>
          </a:xfrm>
        </p:spPr>
        <p:txBody>
          <a:bodyPr>
            <a:normAutofit/>
          </a:bodyPr>
          <a:lstStyle/>
          <a:p>
            <a:pPr>
              <a:spcAft>
                <a:spcPts val="600"/>
              </a:spcAft>
            </a:pPr>
            <a:fld id="{46BBE732-03BE-46E5-A9CF-E49B0BD2E352}" type="slidenum">
              <a:rPr lang="en-US" smtClean="0"/>
              <a:pPr>
                <a:spcAft>
                  <a:spcPts val="600"/>
                </a:spcAft>
              </a:pPr>
              <a:t>30</a:t>
            </a:fld>
            <a:endParaRPr lang="en-US"/>
          </a:p>
        </p:txBody>
      </p:sp>
    </p:spTree>
    <p:extLst>
      <p:ext uri="{BB962C8B-B14F-4D97-AF65-F5344CB8AC3E}">
        <p14:creationId xmlns:p14="http://schemas.microsoft.com/office/powerpoint/2010/main" val="3184656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F40A-6C9C-4012-B965-03AC647B1DBC}"/>
              </a:ext>
            </a:extLst>
          </p:cNvPr>
          <p:cNvSpPr>
            <a:spLocks noGrp="1"/>
          </p:cNvSpPr>
          <p:nvPr>
            <p:ph type="title"/>
          </p:nvPr>
        </p:nvSpPr>
        <p:spPr/>
        <p:txBody>
          <a:bodyPr/>
          <a:lstStyle/>
          <a:p>
            <a:r>
              <a:rPr lang="en-US" b="1" dirty="0"/>
              <a:t>Types of Codes </a:t>
            </a:r>
          </a:p>
        </p:txBody>
      </p:sp>
      <p:graphicFrame>
        <p:nvGraphicFramePr>
          <p:cNvPr id="6" name="Content Placeholder 2">
            <a:extLst>
              <a:ext uri="{FF2B5EF4-FFF2-40B4-BE49-F238E27FC236}">
                <a16:creationId xmlns:a16="http://schemas.microsoft.com/office/drawing/2014/main" id="{B10AA688-F2A6-1FC5-2E00-06694413759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17D091A-02CA-44B4-9439-0E751B567E8C}"/>
              </a:ext>
            </a:extLst>
          </p:cNvPr>
          <p:cNvSpPr>
            <a:spLocks noGrp="1"/>
          </p:cNvSpPr>
          <p:nvPr>
            <p:ph type="sldNum" sz="quarter" idx="12"/>
          </p:nvPr>
        </p:nvSpPr>
        <p:spPr/>
        <p:txBody>
          <a:bodyPr/>
          <a:lstStyle/>
          <a:p>
            <a:fld id="{46BBE732-03BE-46E5-A9CF-E49B0BD2E352}" type="slidenum">
              <a:rPr lang="en-US" smtClean="0"/>
              <a:t>31</a:t>
            </a:fld>
            <a:endParaRPr lang="en-US"/>
          </a:p>
        </p:txBody>
      </p:sp>
    </p:spTree>
    <p:extLst>
      <p:ext uri="{BB962C8B-B14F-4D97-AF65-F5344CB8AC3E}">
        <p14:creationId xmlns:p14="http://schemas.microsoft.com/office/powerpoint/2010/main" val="2842276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18FBFE-F8C9-4A56-B596-CE2DD48663F9}"/>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Billing and Coding Chain of Accountability </a:t>
            </a:r>
          </a:p>
        </p:txBody>
      </p:sp>
      <p:sp>
        <p:nvSpPr>
          <p:cNvPr id="4" name="Slide Number Placeholder 3">
            <a:extLst>
              <a:ext uri="{FF2B5EF4-FFF2-40B4-BE49-F238E27FC236}">
                <a16:creationId xmlns:a16="http://schemas.microsoft.com/office/drawing/2014/main" id="{C36F3BB4-727A-407F-9D2E-92E5D99D2435}"/>
              </a:ext>
            </a:extLst>
          </p:cNvPr>
          <p:cNvSpPr>
            <a:spLocks noGrp="1"/>
          </p:cNvSpPr>
          <p:nvPr>
            <p:ph type="sldNum" sz="quarter" idx="12"/>
          </p:nvPr>
        </p:nvSpPr>
        <p:spPr>
          <a:xfrm>
            <a:off x="11704320" y="6455664"/>
            <a:ext cx="448056" cy="365125"/>
          </a:xfrm>
        </p:spPr>
        <p:txBody>
          <a:bodyPr>
            <a:normAutofit/>
          </a:bodyPr>
          <a:lstStyle/>
          <a:p>
            <a:pPr>
              <a:spcAft>
                <a:spcPts val="600"/>
              </a:spcAft>
            </a:pPr>
            <a:fld id="{46BBE732-03BE-46E5-A9CF-E49B0BD2E352}" type="slidenum">
              <a:rPr lang="en-US" sz="1100">
                <a:solidFill>
                  <a:schemeClr val="tx1">
                    <a:lumMod val="50000"/>
                    <a:lumOff val="50000"/>
                  </a:schemeClr>
                </a:solidFill>
              </a:rPr>
              <a:pPr>
                <a:spcAft>
                  <a:spcPts val="600"/>
                </a:spcAft>
              </a:pPr>
              <a:t>32</a:t>
            </a:fld>
            <a:endParaRPr lang="en-US" sz="1100">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9E263F15-22A0-6E5A-F8C7-5C2E76D4185B}"/>
              </a:ext>
            </a:extLst>
          </p:cNvPr>
          <p:cNvGraphicFramePr>
            <a:graphicFrameLocks noGrp="1"/>
          </p:cNvGraphicFramePr>
          <p:nvPr>
            <p:ph idx="1"/>
            <p:extLst>
              <p:ext uri="{D42A27DB-BD31-4B8C-83A1-F6EECF244321}">
                <p14:modId xmlns:p14="http://schemas.microsoft.com/office/powerpoint/2010/main" val="223817794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1117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4BCB-B3E7-4359-BAA0-ECCF6623EE0C}"/>
              </a:ext>
            </a:extLst>
          </p:cNvPr>
          <p:cNvSpPr>
            <a:spLocks noGrp="1"/>
          </p:cNvSpPr>
          <p:nvPr>
            <p:ph type="title"/>
          </p:nvPr>
        </p:nvSpPr>
        <p:spPr/>
        <p:txBody>
          <a:bodyPr/>
          <a:lstStyle/>
          <a:p>
            <a:r>
              <a:rPr lang="en-US" b="1" dirty="0"/>
              <a:t>Why Code? </a:t>
            </a:r>
          </a:p>
        </p:txBody>
      </p:sp>
      <p:sp>
        <p:nvSpPr>
          <p:cNvPr id="3" name="Content Placeholder 2">
            <a:extLst>
              <a:ext uri="{FF2B5EF4-FFF2-40B4-BE49-F238E27FC236}">
                <a16:creationId xmlns:a16="http://schemas.microsoft.com/office/drawing/2014/main" id="{72DE6976-64B2-40A5-BF22-618163751D55}"/>
              </a:ext>
            </a:extLst>
          </p:cNvPr>
          <p:cNvSpPr>
            <a:spLocks noGrp="1"/>
          </p:cNvSpPr>
          <p:nvPr>
            <p:ph idx="1"/>
          </p:nvPr>
        </p:nvSpPr>
        <p:spPr/>
        <p:txBody>
          <a:bodyPr/>
          <a:lstStyle/>
          <a:p>
            <a:r>
              <a:rPr lang="en-US" dirty="0"/>
              <a:t>Provide evidence for health care services rendered </a:t>
            </a:r>
          </a:p>
          <a:p>
            <a:r>
              <a:rPr lang="en-US" dirty="0"/>
              <a:t>Track potential public health threats (such as COVID-19, influenza, lead poisoning, etc.)</a:t>
            </a:r>
          </a:p>
          <a:p>
            <a:r>
              <a:rPr lang="en-US" dirty="0"/>
              <a:t>Measure quality of care </a:t>
            </a:r>
          </a:p>
          <a:p>
            <a:r>
              <a:rPr lang="en-US" dirty="0"/>
              <a:t>Evaluate utilization of resources </a:t>
            </a:r>
          </a:p>
          <a:p>
            <a:r>
              <a:rPr lang="en-US" dirty="0"/>
              <a:t>Exchange health data with other organizations including government agencies </a:t>
            </a:r>
          </a:p>
          <a:p>
            <a:r>
              <a:rPr lang="en-US" dirty="0"/>
              <a:t>Drive program sustainability through accurate coding capture and billing </a:t>
            </a:r>
          </a:p>
        </p:txBody>
      </p:sp>
      <p:sp>
        <p:nvSpPr>
          <p:cNvPr id="4" name="Slide Number Placeholder 3">
            <a:extLst>
              <a:ext uri="{FF2B5EF4-FFF2-40B4-BE49-F238E27FC236}">
                <a16:creationId xmlns:a16="http://schemas.microsoft.com/office/drawing/2014/main" id="{6EC6694D-743D-4FD9-8615-DF4A88CA2151}"/>
              </a:ext>
            </a:extLst>
          </p:cNvPr>
          <p:cNvSpPr>
            <a:spLocks noGrp="1"/>
          </p:cNvSpPr>
          <p:nvPr>
            <p:ph type="sldNum" sz="quarter" idx="12"/>
          </p:nvPr>
        </p:nvSpPr>
        <p:spPr/>
        <p:txBody>
          <a:bodyPr/>
          <a:lstStyle/>
          <a:p>
            <a:fld id="{46BBE732-03BE-46E5-A9CF-E49B0BD2E352}" type="slidenum">
              <a:rPr lang="en-US" smtClean="0"/>
              <a:t>33</a:t>
            </a:fld>
            <a:endParaRPr lang="en-US"/>
          </a:p>
        </p:txBody>
      </p:sp>
    </p:spTree>
    <p:extLst>
      <p:ext uri="{BB962C8B-B14F-4D97-AF65-F5344CB8AC3E}">
        <p14:creationId xmlns:p14="http://schemas.microsoft.com/office/powerpoint/2010/main" val="3924646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3BC4C-F893-473E-9C99-8F6D954580C9}"/>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b="1" kern="1200" dirty="0">
                <a:solidFill>
                  <a:schemeClr val="tx1"/>
                </a:solidFill>
                <a:latin typeface="+mj-lt"/>
                <a:ea typeface="+mj-ea"/>
                <a:cs typeface="+mj-cs"/>
              </a:rPr>
              <a:t>ICD- 10 Overview </a:t>
            </a: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7E1F38E-7C69-4B0E-B721-54FA270128F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46BBE732-03BE-46E5-A9CF-E49B0BD2E352}" type="slidenum">
              <a:rPr lang="en-US"/>
              <a:pPr defTabSz="914400">
                <a:spcAft>
                  <a:spcPts val="600"/>
                </a:spcAft>
              </a:pPr>
              <a:t>34</a:t>
            </a:fld>
            <a:endParaRPr lang="en-US"/>
          </a:p>
        </p:txBody>
      </p:sp>
      <p:pic>
        <p:nvPicPr>
          <p:cNvPr id="3" name="Picture 2">
            <a:extLst>
              <a:ext uri="{FF2B5EF4-FFF2-40B4-BE49-F238E27FC236}">
                <a16:creationId xmlns:a16="http://schemas.microsoft.com/office/drawing/2014/main" id="{5DC922E6-A7FC-0956-0B45-AF988C36AEB5}"/>
              </a:ext>
            </a:extLst>
          </p:cNvPr>
          <p:cNvPicPr>
            <a:picLocks noChangeAspect="1"/>
          </p:cNvPicPr>
          <p:nvPr/>
        </p:nvPicPr>
        <p:blipFill>
          <a:blip r:embed="rId3"/>
          <a:stretch>
            <a:fillRect/>
          </a:stretch>
        </p:blipFill>
        <p:spPr>
          <a:xfrm>
            <a:off x="4204373" y="891894"/>
            <a:ext cx="7681626" cy="4761389"/>
          </a:xfrm>
          <a:prstGeom prst="rect">
            <a:avLst/>
          </a:prstGeom>
        </p:spPr>
      </p:pic>
    </p:spTree>
    <p:extLst>
      <p:ext uri="{BB962C8B-B14F-4D97-AF65-F5344CB8AC3E}">
        <p14:creationId xmlns:p14="http://schemas.microsoft.com/office/powerpoint/2010/main" val="846146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888315-1351-4E14-A8DD-837F8502AFF2}"/>
              </a:ext>
            </a:extLst>
          </p:cNvPr>
          <p:cNvSpPr>
            <a:spLocks noGrp="1"/>
          </p:cNvSpPr>
          <p:nvPr>
            <p:ph type="title"/>
          </p:nvPr>
        </p:nvSpPr>
        <p:spPr>
          <a:xfrm>
            <a:off x="686834" y="591344"/>
            <a:ext cx="3200400" cy="5585619"/>
          </a:xfrm>
        </p:spPr>
        <p:txBody>
          <a:bodyPr>
            <a:normAutofit/>
          </a:bodyPr>
          <a:lstStyle/>
          <a:p>
            <a:r>
              <a:rPr lang="en-US" b="1">
                <a:solidFill>
                  <a:srgbClr val="FFFFFF"/>
                </a:solidFill>
              </a:rPr>
              <a:t>ICD-10 and Hierarchy of Chronic Conditions </a:t>
            </a:r>
          </a:p>
        </p:txBody>
      </p:sp>
      <p:sp>
        <p:nvSpPr>
          <p:cNvPr id="4" name="Slide Number Placeholder 3">
            <a:extLst>
              <a:ext uri="{FF2B5EF4-FFF2-40B4-BE49-F238E27FC236}">
                <a16:creationId xmlns:a16="http://schemas.microsoft.com/office/drawing/2014/main" id="{40FB4D05-20A0-4C4A-8F3B-476A0295F2A0}"/>
              </a:ext>
            </a:extLst>
          </p:cNvPr>
          <p:cNvSpPr>
            <a:spLocks noGrp="1"/>
          </p:cNvSpPr>
          <p:nvPr>
            <p:ph type="sldNum" sz="quarter" idx="12"/>
          </p:nvPr>
        </p:nvSpPr>
        <p:spPr>
          <a:xfrm>
            <a:off x="9819860" y="6356350"/>
            <a:ext cx="1533939" cy="365125"/>
          </a:xfrm>
        </p:spPr>
        <p:txBody>
          <a:bodyPr>
            <a:normAutofit/>
          </a:bodyPr>
          <a:lstStyle/>
          <a:p>
            <a:pPr>
              <a:spcAft>
                <a:spcPts val="600"/>
              </a:spcAft>
            </a:pPr>
            <a:fld id="{46BBE732-03BE-46E5-A9CF-E49B0BD2E352}" type="slidenum">
              <a:rPr lang="en-US" smtClean="0"/>
              <a:pPr>
                <a:spcAft>
                  <a:spcPts val="600"/>
                </a:spcAft>
              </a:pPr>
              <a:t>35</a:t>
            </a:fld>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92A95A-CA07-424B-9556-9EDA09D20270}"/>
              </a:ext>
            </a:extLst>
          </p:cNvPr>
          <p:cNvSpPr>
            <a:spLocks noGrp="1"/>
          </p:cNvSpPr>
          <p:nvPr>
            <p:ph idx="1"/>
          </p:nvPr>
        </p:nvSpPr>
        <p:spPr>
          <a:xfrm>
            <a:off x="4447308" y="591344"/>
            <a:ext cx="6906491" cy="5585619"/>
          </a:xfrm>
        </p:spPr>
        <p:txBody>
          <a:bodyPr anchor="ctr">
            <a:normAutofit/>
          </a:bodyPr>
          <a:lstStyle/>
          <a:p>
            <a:r>
              <a:rPr lang="en-US" dirty="0"/>
              <a:t>Facts about ICD- 10 </a:t>
            </a:r>
          </a:p>
          <a:p>
            <a:pPr lvl="1"/>
            <a:r>
              <a:rPr lang="en-US" dirty="0"/>
              <a:t>70,000 + ICD 10 Diagnosis Codes </a:t>
            </a:r>
          </a:p>
          <a:p>
            <a:pPr lvl="1"/>
            <a:r>
              <a:rPr lang="en-US" dirty="0"/>
              <a:t>805 Disease Groups </a:t>
            </a:r>
          </a:p>
          <a:p>
            <a:pPr lvl="1"/>
            <a:r>
              <a:rPr lang="en-US" dirty="0"/>
              <a:t>189 Condition Categories </a:t>
            </a:r>
          </a:p>
          <a:p>
            <a:pPr lvl="1"/>
            <a:r>
              <a:rPr lang="en-US" dirty="0"/>
              <a:t>86 Hierarchical Condition Categories (HCCs) </a:t>
            </a:r>
          </a:p>
        </p:txBody>
      </p:sp>
    </p:spTree>
    <p:extLst>
      <p:ext uri="{BB962C8B-B14F-4D97-AF65-F5344CB8AC3E}">
        <p14:creationId xmlns:p14="http://schemas.microsoft.com/office/powerpoint/2010/main" val="1647304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9403F9-19C7-462F-A116-3D8A3D39AAE8}"/>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sz="5600" b="1" kern="1200">
                <a:solidFill>
                  <a:schemeClr val="tx1"/>
                </a:solidFill>
                <a:latin typeface="+mj-lt"/>
                <a:ea typeface="+mj-ea"/>
                <a:cs typeface="+mj-cs"/>
              </a:rPr>
              <a:t>Coding for Specificity: ICD-10 </a:t>
            </a:r>
          </a:p>
        </p:txBody>
      </p:sp>
      <p:sp>
        <p:nvSpPr>
          <p:cNvPr id="22" name="Freeform: Shape 10">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12">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lock Arc 14">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eeform: Shape 16">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E0716A94-5C10-4F26-8EFC-86CB7A9BEDDD}"/>
              </a:ext>
            </a:extLst>
          </p:cNvPr>
          <p:cNvSpPr>
            <a:spLocks noGrp="1"/>
          </p:cNvSpPr>
          <p:nvPr>
            <p:ph type="sldNum" sz="quarter" idx="12"/>
          </p:nvPr>
        </p:nvSpPr>
        <p:spPr>
          <a:xfrm>
            <a:off x="9853972" y="6356350"/>
            <a:ext cx="1499828" cy="365125"/>
          </a:xfrm>
        </p:spPr>
        <p:txBody>
          <a:bodyPr vert="horz" lIns="91440" tIns="45720" rIns="91440" bIns="45720" rtlCol="0" anchor="ctr">
            <a:normAutofit/>
          </a:bodyPr>
          <a:lstStyle/>
          <a:p>
            <a:pPr defTabSz="914400">
              <a:spcAft>
                <a:spcPts val="600"/>
              </a:spcAft>
            </a:pPr>
            <a:fld id="{46BBE732-03BE-46E5-A9CF-E49B0BD2E352}" type="slidenum">
              <a:rPr lang="en-US">
                <a:solidFill>
                  <a:schemeClr val="tx1">
                    <a:lumMod val="50000"/>
                    <a:lumOff val="50000"/>
                  </a:schemeClr>
                </a:solidFill>
              </a:rPr>
              <a:pPr defTabSz="914400">
                <a:spcAft>
                  <a:spcPts val="600"/>
                </a:spcAft>
              </a:pPr>
              <a:t>36</a:t>
            </a:fld>
            <a:endParaRPr lang="en-US">
              <a:solidFill>
                <a:schemeClr val="tx1">
                  <a:lumMod val="50000"/>
                  <a:lumOff val="50000"/>
                </a:schemeClr>
              </a:solidFill>
            </a:endParaRPr>
          </a:p>
        </p:txBody>
      </p:sp>
      <p:sp>
        <p:nvSpPr>
          <p:cNvPr id="23" name="Arc 22">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81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87713-AAE0-49DF-97FD-BF5B2028B956}"/>
              </a:ext>
            </a:extLst>
          </p:cNvPr>
          <p:cNvSpPr>
            <a:spLocks noGrp="1"/>
          </p:cNvSpPr>
          <p:nvPr>
            <p:ph type="title"/>
          </p:nvPr>
        </p:nvSpPr>
        <p:spPr/>
        <p:txBody>
          <a:bodyPr/>
          <a:lstStyle/>
          <a:p>
            <a:r>
              <a:rPr lang="en-US" b="1" dirty="0"/>
              <a:t>Drill Down to Specifics</a:t>
            </a:r>
          </a:p>
        </p:txBody>
      </p:sp>
      <p:sp>
        <p:nvSpPr>
          <p:cNvPr id="3" name="Content Placeholder 2">
            <a:extLst>
              <a:ext uri="{FF2B5EF4-FFF2-40B4-BE49-F238E27FC236}">
                <a16:creationId xmlns:a16="http://schemas.microsoft.com/office/drawing/2014/main" id="{08C50C37-8775-4CB2-856E-08C6E44BB441}"/>
              </a:ext>
            </a:extLst>
          </p:cNvPr>
          <p:cNvSpPr>
            <a:spLocks noGrp="1"/>
          </p:cNvSpPr>
          <p:nvPr>
            <p:ph idx="1"/>
          </p:nvPr>
        </p:nvSpPr>
        <p:spPr>
          <a:xfrm>
            <a:off x="838200" y="1825625"/>
            <a:ext cx="10747342" cy="1030697"/>
          </a:xfrm>
        </p:spPr>
        <p:txBody>
          <a:bodyPr/>
          <a:lstStyle/>
          <a:p>
            <a:r>
              <a:rPr lang="en-US" dirty="0"/>
              <a:t>Documentation should be as specific as possible</a:t>
            </a:r>
          </a:p>
          <a:p>
            <a:r>
              <a:rPr lang="en-US" dirty="0"/>
              <a:t>Specific documentation and coding guidelines are mandated by </a:t>
            </a:r>
            <a:r>
              <a:rPr lang="en-US" b="1" dirty="0"/>
              <a:t>HIPAA</a:t>
            </a:r>
            <a:r>
              <a:rPr lang="en-US" dirty="0"/>
              <a:t>. </a:t>
            </a:r>
          </a:p>
        </p:txBody>
      </p:sp>
      <p:sp>
        <p:nvSpPr>
          <p:cNvPr id="4" name="Slide Number Placeholder 3">
            <a:extLst>
              <a:ext uri="{FF2B5EF4-FFF2-40B4-BE49-F238E27FC236}">
                <a16:creationId xmlns:a16="http://schemas.microsoft.com/office/drawing/2014/main" id="{36AB3335-8325-4FA9-8ABA-7A5F1F37FBBD}"/>
              </a:ext>
            </a:extLst>
          </p:cNvPr>
          <p:cNvSpPr>
            <a:spLocks noGrp="1"/>
          </p:cNvSpPr>
          <p:nvPr>
            <p:ph type="sldNum" sz="quarter" idx="12"/>
          </p:nvPr>
        </p:nvSpPr>
        <p:spPr/>
        <p:txBody>
          <a:bodyPr/>
          <a:lstStyle/>
          <a:p>
            <a:fld id="{46BBE732-03BE-46E5-A9CF-E49B0BD2E352}" type="slidenum">
              <a:rPr lang="en-US" smtClean="0"/>
              <a:t>37</a:t>
            </a:fld>
            <a:endParaRPr lang="en-US"/>
          </a:p>
        </p:txBody>
      </p:sp>
      <p:pic>
        <p:nvPicPr>
          <p:cNvPr id="6" name="Picture 5">
            <a:extLst>
              <a:ext uri="{FF2B5EF4-FFF2-40B4-BE49-F238E27FC236}">
                <a16:creationId xmlns:a16="http://schemas.microsoft.com/office/drawing/2014/main" id="{4C63A9A3-95D5-4BDF-B350-C5C6F079A5E7}"/>
              </a:ext>
            </a:extLst>
          </p:cNvPr>
          <p:cNvPicPr>
            <a:picLocks noChangeAspect="1"/>
          </p:cNvPicPr>
          <p:nvPr/>
        </p:nvPicPr>
        <p:blipFill>
          <a:blip r:embed="rId3"/>
          <a:stretch>
            <a:fillRect/>
          </a:stretch>
        </p:blipFill>
        <p:spPr>
          <a:xfrm>
            <a:off x="1498862" y="2856322"/>
            <a:ext cx="8427563" cy="3593397"/>
          </a:xfrm>
          <a:prstGeom prst="rect">
            <a:avLst/>
          </a:prstGeom>
        </p:spPr>
      </p:pic>
    </p:spTree>
    <p:extLst>
      <p:ext uri="{BB962C8B-B14F-4D97-AF65-F5344CB8AC3E}">
        <p14:creationId xmlns:p14="http://schemas.microsoft.com/office/powerpoint/2010/main" val="2746213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409F-5B7C-42FA-BC0C-070DC8EB953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b="1" kern="1200" dirty="0">
                <a:solidFill>
                  <a:schemeClr val="tx1"/>
                </a:solidFill>
                <a:latin typeface="+mj-lt"/>
                <a:ea typeface="+mj-ea"/>
                <a:cs typeface="+mj-cs"/>
              </a:rPr>
              <a:t>Risk Score Calculation </a:t>
            </a:r>
          </a:p>
        </p:txBody>
      </p:sp>
      <p:sp>
        <p:nvSpPr>
          <p:cNvPr id="4" name="Slide Number Placeholder 3">
            <a:extLst>
              <a:ext uri="{FF2B5EF4-FFF2-40B4-BE49-F238E27FC236}">
                <a16:creationId xmlns:a16="http://schemas.microsoft.com/office/drawing/2014/main" id="{0B19B5FE-FBD2-467A-9F1A-14342C468F4B}"/>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46BBE732-03BE-46E5-A9CF-E49B0BD2E352}" type="slidenum">
              <a:rPr lang="en-US" smtClean="0"/>
              <a:pPr defTabSz="914400">
                <a:spcAft>
                  <a:spcPts val="600"/>
                </a:spcAft>
              </a:pPr>
              <a:t>38</a:t>
            </a:fld>
            <a:endParaRPr lang="en-US"/>
          </a:p>
        </p:txBody>
      </p:sp>
      <p:pic>
        <p:nvPicPr>
          <p:cNvPr id="6" name="Picture 5" descr="Chart, bubble chart&#10;&#10;Description automatically generated">
            <a:extLst>
              <a:ext uri="{FF2B5EF4-FFF2-40B4-BE49-F238E27FC236}">
                <a16:creationId xmlns:a16="http://schemas.microsoft.com/office/drawing/2014/main" id="{C4C9038C-3BD7-4A62-8DDE-1EE32C81F6AF}"/>
              </a:ext>
            </a:extLst>
          </p:cNvPr>
          <p:cNvPicPr>
            <a:picLocks noChangeAspect="1"/>
          </p:cNvPicPr>
          <p:nvPr/>
        </p:nvPicPr>
        <p:blipFill>
          <a:blip r:embed="rId3"/>
          <a:stretch>
            <a:fillRect/>
          </a:stretch>
        </p:blipFill>
        <p:spPr>
          <a:xfrm>
            <a:off x="4654296" y="1773959"/>
            <a:ext cx="7214616" cy="3282650"/>
          </a:xfrm>
          <a:prstGeom prst="rect">
            <a:avLst/>
          </a:prstGeom>
        </p:spPr>
      </p:pic>
    </p:spTree>
    <p:extLst>
      <p:ext uri="{BB962C8B-B14F-4D97-AF65-F5344CB8AC3E}">
        <p14:creationId xmlns:p14="http://schemas.microsoft.com/office/powerpoint/2010/main" val="599733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933C-E6A3-49D0-9539-764EE97BAD38}"/>
              </a:ext>
            </a:extLst>
          </p:cNvPr>
          <p:cNvSpPr>
            <a:spLocks noGrp="1"/>
          </p:cNvSpPr>
          <p:nvPr>
            <p:ph type="title"/>
          </p:nvPr>
        </p:nvSpPr>
        <p:spPr/>
        <p:txBody>
          <a:bodyPr/>
          <a:lstStyle/>
          <a:p>
            <a:r>
              <a:rPr lang="en-US" b="1" dirty="0"/>
              <a:t>HCC: Diabetes Care </a:t>
            </a:r>
          </a:p>
        </p:txBody>
      </p:sp>
      <p:sp>
        <p:nvSpPr>
          <p:cNvPr id="4" name="Slide Number Placeholder 3">
            <a:extLst>
              <a:ext uri="{FF2B5EF4-FFF2-40B4-BE49-F238E27FC236}">
                <a16:creationId xmlns:a16="http://schemas.microsoft.com/office/drawing/2014/main" id="{178CFA39-846B-40CD-80DD-40174497B9A4}"/>
              </a:ext>
            </a:extLst>
          </p:cNvPr>
          <p:cNvSpPr>
            <a:spLocks noGrp="1"/>
          </p:cNvSpPr>
          <p:nvPr>
            <p:ph type="sldNum" sz="quarter" idx="12"/>
          </p:nvPr>
        </p:nvSpPr>
        <p:spPr/>
        <p:txBody>
          <a:bodyPr/>
          <a:lstStyle/>
          <a:p>
            <a:fld id="{46BBE732-03BE-46E5-A9CF-E49B0BD2E352}" type="slidenum">
              <a:rPr lang="en-US" smtClean="0"/>
              <a:t>39</a:t>
            </a:fld>
            <a:endParaRPr lang="en-US"/>
          </a:p>
        </p:txBody>
      </p:sp>
      <p:pic>
        <p:nvPicPr>
          <p:cNvPr id="6" name="Picture 5">
            <a:extLst>
              <a:ext uri="{FF2B5EF4-FFF2-40B4-BE49-F238E27FC236}">
                <a16:creationId xmlns:a16="http://schemas.microsoft.com/office/drawing/2014/main" id="{BC079958-78B1-4525-ABA3-DA9058DA6DC9}"/>
              </a:ext>
            </a:extLst>
          </p:cNvPr>
          <p:cNvPicPr>
            <a:picLocks noChangeAspect="1"/>
          </p:cNvPicPr>
          <p:nvPr/>
        </p:nvPicPr>
        <p:blipFill>
          <a:blip r:embed="rId3"/>
          <a:stretch>
            <a:fillRect/>
          </a:stretch>
        </p:blipFill>
        <p:spPr>
          <a:xfrm>
            <a:off x="1521619" y="1586993"/>
            <a:ext cx="9148762" cy="4424486"/>
          </a:xfrm>
          <a:prstGeom prst="rect">
            <a:avLst/>
          </a:prstGeom>
        </p:spPr>
      </p:pic>
    </p:spTree>
    <p:extLst>
      <p:ext uri="{BB962C8B-B14F-4D97-AF65-F5344CB8AC3E}">
        <p14:creationId xmlns:p14="http://schemas.microsoft.com/office/powerpoint/2010/main" val="169224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20306-4BC1-4657-82FC-2D0402918FD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sz="4400" b="1" kern="1200">
                <a:solidFill>
                  <a:schemeClr val="tx1"/>
                </a:solidFill>
                <a:latin typeface="+mj-lt"/>
                <a:ea typeface="+mj-ea"/>
                <a:cs typeface="+mj-cs"/>
              </a:rPr>
              <a:t>Virtual Etiquette </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Slide Number Placeholder 4">
            <a:extLst>
              <a:ext uri="{FF2B5EF4-FFF2-40B4-BE49-F238E27FC236}">
                <a16:creationId xmlns:a16="http://schemas.microsoft.com/office/drawing/2014/main" id="{D913AED0-38B1-4A57-9103-1B98769FA124}"/>
              </a:ext>
            </a:extLst>
          </p:cNvPr>
          <p:cNvSpPr>
            <a:spLocks noGrp="1"/>
          </p:cNvSpPr>
          <p:nvPr>
            <p:ph type="sldNum" sz="quarter" idx="12"/>
          </p:nvPr>
        </p:nvSpPr>
        <p:spPr>
          <a:xfrm>
            <a:off x="8873254" y="6356350"/>
            <a:ext cx="2477498" cy="365125"/>
          </a:xfrm>
        </p:spPr>
        <p:txBody>
          <a:bodyPr vert="horz" lIns="91440" tIns="45720" rIns="91440" bIns="45720" rtlCol="0" anchor="ctr">
            <a:normAutofit/>
          </a:bodyPr>
          <a:lstStyle/>
          <a:p>
            <a:pPr defTabSz="914400">
              <a:spcAft>
                <a:spcPts val="600"/>
              </a:spcAft>
            </a:pPr>
            <a:fld id="{46BBE732-03BE-46E5-A9CF-E49B0BD2E352}" type="slidenum">
              <a:rPr lang="en-US">
                <a:solidFill>
                  <a:schemeClr val="tx1">
                    <a:lumMod val="50000"/>
                    <a:lumOff val="50000"/>
                  </a:schemeClr>
                </a:solidFill>
              </a:rPr>
              <a:pPr defTabSz="914400">
                <a:spcAft>
                  <a:spcPts val="600"/>
                </a:spcAft>
              </a:pPr>
              <a:t>4</a:t>
            </a:fld>
            <a:endParaRPr lang="en-US">
              <a:solidFill>
                <a:schemeClr val="tx1">
                  <a:lumMod val="50000"/>
                  <a:lumOff val="50000"/>
                </a:schemeClr>
              </a:solidFill>
            </a:endParaRPr>
          </a:p>
        </p:txBody>
      </p:sp>
      <p:graphicFrame>
        <p:nvGraphicFramePr>
          <p:cNvPr id="7" name="Text Placeholder 3">
            <a:extLst>
              <a:ext uri="{FF2B5EF4-FFF2-40B4-BE49-F238E27FC236}">
                <a16:creationId xmlns:a16="http://schemas.microsoft.com/office/drawing/2014/main" id="{3885115F-825B-92B0-D8A6-F7444DA2026C}"/>
              </a:ext>
            </a:extLst>
          </p:cNvPr>
          <p:cNvGraphicFramePr/>
          <p:nvPr>
            <p:extLst>
              <p:ext uri="{D42A27DB-BD31-4B8C-83A1-F6EECF244321}">
                <p14:modId xmlns:p14="http://schemas.microsoft.com/office/powerpoint/2010/main" val="147211282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4219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8F3D-079B-4767-8225-845C0F3CD09E}"/>
              </a:ext>
            </a:extLst>
          </p:cNvPr>
          <p:cNvSpPr>
            <a:spLocks noGrp="1"/>
          </p:cNvSpPr>
          <p:nvPr>
            <p:ph type="title"/>
          </p:nvPr>
        </p:nvSpPr>
        <p:spPr/>
        <p:txBody>
          <a:bodyPr/>
          <a:lstStyle/>
          <a:p>
            <a:r>
              <a:rPr lang="en-US" b="1" dirty="0"/>
              <a:t>HEDIS and Diabetes </a:t>
            </a:r>
          </a:p>
        </p:txBody>
      </p:sp>
      <p:sp>
        <p:nvSpPr>
          <p:cNvPr id="4" name="Slide Number Placeholder 3">
            <a:extLst>
              <a:ext uri="{FF2B5EF4-FFF2-40B4-BE49-F238E27FC236}">
                <a16:creationId xmlns:a16="http://schemas.microsoft.com/office/drawing/2014/main" id="{5376DF2E-4760-41DE-87CB-B5630109695F}"/>
              </a:ext>
            </a:extLst>
          </p:cNvPr>
          <p:cNvSpPr>
            <a:spLocks noGrp="1"/>
          </p:cNvSpPr>
          <p:nvPr>
            <p:ph type="sldNum" sz="quarter" idx="12"/>
          </p:nvPr>
        </p:nvSpPr>
        <p:spPr/>
        <p:txBody>
          <a:bodyPr/>
          <a:lstStyle/>
          <a:p>
            <a:fld id="{46BBE732-03BE-46E5-A9CF-E49B0BD2E352}" type="slidenum">
              <a:rPr lang="en-US" smtClean="0"/>
              <a:t>40</a:t>
            </a:fld>
            <a:endParaRPr lang="en-US"/>
          </a:p>
        </p:txBody>
      </p:sp>
      <p:pic>
        <p:nvPicPr>
          <p:cNvPr id="6" name="Picture 5">
            <a:extLst>
              <a:ext uri="{FF2B5EF4-FFF2-40B4-BE49-F238E27FC236}">
                <a16:creationId xmlns:a16="http://schemas.microsoft.com/office/drawing/2014/main" id="{F01FEAE4-7F0B-413C-99CE-44507778283B}"/>
              </a:ext>
            </a:extLst>
          </p:cNvPr>
          <p:cNvPicPr>
            <a:picLocks noChangeAspect="1"/>
          </p:cNvPicPr>
          <p:nvPr/>
        </p:nvPicPr>
        <p:blipFill>
          <a:blip r:embed="rId3"/>
          <a:stretch>
            <a:fillRect/>
          </a:stretch>
        </p:blipFill>
        <p:spPr>
          <a:xfrm>
            <a:off x="1007873" y="1833042"/>
            <a:ext cx="9940857" cy="3766480"/>
          </a:xfrm>
          <a:prstGeom prst="rect">
            <a:avLst/>
          </a:prstGeom>
        </p:spPr>
      </p:pic>
    </p:spTree>
    <p:extLst>
      <p:ext uri="{BB962C8B-B14F-4D97-AF65-F5344CB8AC3E}">
        <p14:creationId xmlns:p14="http://schemas.microsoft.com/office/powerpoint/2010/main" val="2775273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80086-32A2-4318-95C4-50CCB078CAB2}"/>
              </a:ext>
            </a:extLst>
          </p:cNvPr>
          <p:cNvSpPr>
            <a:spLocks noGrp="1"/>
          </p:cNvSpPr>
          <p:nvPr>
            <p:ph type="title"/>
          </p:nvPr>
        </p:nvSpPr>
        <p:spPr>
          <a:xfrm>
            <a:off x="65988" y="1220918"/>
            <a:ext cx="6538012" cy="3056441"/>
          </a:xfrm>
        </p:spPr>
        <p:txBody>
          <a:bodyPr vert="horz" lIns="91440" tIns="45720" rIns="91440" bIns="45720" rtlCol="0" anchor="b">
            <a:normAutofit/>
          </a:bodyPr>
          <a:lstStyle/>
          <a:p>
            <a:pPr algn="ctr"/>
            <a:r>
              <a:rPr lang="en-US" sz="5100" b="1" kern="1200" dirty="0">
                <a:solidFill>
                  <a:schemeClr val="tx1"/>
                </a:solidFill>
                <a:latin typeface="+mj-lt"/>
                <a:ea typeface="+mj-ea"/>
                <a:cs typeface="+mj-cs"/>
              </a:rPr>
              <a:t>Coding for Specificity: CPT and HCPCS</a:t>
            </a:r>
          </a:p>
        </p:txBody>
      </p:sp>
      <p:sp>
        <p:nvSpPr>
          <p:cNvPr id="11" name="Freeform: Shape 10">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Block Arc 14">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9" name="Straight Connector 18">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46B83265-F2D8-41F6-A566-DDD465453F50}"/>
              </a:ext>
            </a:extLst>
          </p:cNvPr>
          <p:cNvSpPr>
            <a:spLocks noGrp="1"/>
          </p:cNvSpPr>
          <p:nvPr>
            <p:ph type="sldNum" sz="quarter" idx="12"/>
          </p:nvPr>
        </p:nvSpPr>
        <p:spPr>
          <a:xfrm>
            <a:off x="9853972" y="6356350"/>
            <a:ext cx="1499828" cy="365125"/>
          </a:xfrm>
        </p:spPr>
        <p:txBody>
          <a:bodyPr vert="horz" lIns="91440" tIns="45720" rIns="91440" bIns="45720" rtlCol="0" anchor="ctr">
            <a:normAutofit/>
          </a:bodyPr>
          <a:lstStyle/>
          <a:p>
            <a:pPr defTabSz="914400">
              <a:spcAft>
                <a:spcPts val="600"/>
              </a:spcAft>
            </a:pPr>
            <a:fld id="{46BBE732-03BE-46E5-A9CF-E49B0BD2E352}" type="slidenum">
              <a:rPr lang="en-US">
                <a:solidFill>
                  <a:schemeClr val="tx1">
                    <a:lumMod val="50000"/>
                    <a:lumOff val="50000"/>
                  </a:schemeClr>
                </a:solidFill>
              </a:rPr>
              <a:pPr defTabSz="914400">
                <a:spcAft>
                  <a:spcPts val="600"/>
                </a:spcAft>
              </a:pPr>
              <a:t>41</a:t>
            </a:fld>
            <a:endParaRPr lang="en-US">
              <a:solidFill>
                <a:schemeClr val="tx1">
                  <a:lumMod val="50000"/>
                  <a:lumOff val="50000"/>
                </a:schemeClr>
              </a:solidFill>
            </a:endParaRPr>
          </a:p>
        </p:txBody>
      </p:sp>
      <p:sp>
        <p:nvSpPr>
          <p:cNvPr id="23" name="Arc 22">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204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55AA632-FFA3-4E4B-8936-EE9E4DF0943B}"/>
              </a:ext>
            </a:extLst>
          </p:cNvPr>
          <p:cNvSpPr>
            <a:spLocks noGrp="1"/>
          </p:cNvSpPr>
          <p:nvPr>
            <p:ph type="title"/>
          </p:nvPr>
        </p:nvSpPr>
        <p:spPr>
          <a:xfrm>
            <a:off x="260628" y="106985"/>
            <a:ext cx="10515600" cy="853374"/>
          </a:xfrm>
        </p:spPr>
        <p:txBody>
          <a:bodyPr>
            <a:normAutofit/>
          </a:bodyPr>
          <a:lstStyle/>
          <a:p>
            <a:r>
              <a:rPr lang="en-US" b="1" dirty="0"/>
              <a:t>Care Team Procedures Codes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8383315-2E0F-450A-A9EB-96419405A6C6}"/>
              </a:ext>
            </a:extLst>
          </p:cNvPr>
          <p:cNvSpPr>
            <a:spLocks noGrp="1"/>
          </p:cNvSpPr>
          <p:nvPr>
            <p:ph idx="1"/>
          </p:nvPr>
        </p:nvSpPr>
        <p:spPr>
          <a:xfrm>
            <a:off x="1120689" y="1192413"/>
            <a:ext cx="10931763" cy="4882731"/>
          </a:xfrm>
        </p:spPr>
        <p:txBody>
          <a:bodyPr>
            <a:normAutofit lnSpcReduction="10000"/>
          </a:bodyPr>
          <a:lstStyle/>
          <a:p>
            <a:r>
              <a:rPr lang="en-US" sz="1800" dirty="0"/>
              <a:t>G9001* - Coordinated Care Fee – Initial Assessment </a:t>
            </a:r>
          </a:p>
          <a:p>
            <a:r>
              <a:rPr lang="en-US" sz="1800" dirty="0"/>
              <a:t>G9002 *- Coordinated Care Fee – Maintenance or follow up (quantity billed &gt;45 minutes) </a:t>
            </a:r>
          </a:p>
          <a:p>
            <a:r>
              <a:rPr lang="en-US" sz="1800" dirty="0"/>
              <a:t>98961*- Group Education 2-4 patients for 30 minutes (quantity billed) </a:t>
            </a:r>
          </a:p>
          <a:p>
            <a:r>
              <a:rPr lang="en-US" sz="1800" dirty="0"/>
              <a:t>98962*-  Group Education 5-8 patients for 30 minutes (quantity billed) </a:t>
            </a:r>
          </a:p>
          <a:p>
            <a:r>
              <a:rPr lang="en-US" sz="1800" dirty="0"/>
              <a:t>98966 *- Phone services 5-10 minutes </a:t>
            </a:r>
          </a:p>
          <a:p>
            <a:r>
              <a:rPr lang="en-US" sz="1800" dirty="0"/>
              <a:t>98967*- Phone services 11-20 minutes </a:t>
            </a:r>
          </a:p>
          <a:p>
            <a:r>
              <a:rPr lang="en-US" sz="1800" dirty="0"/>
              <a:t>98968 *– Phone services 21-30 minutes</a:t>
            </a:r>
          </a:p>
          <a:p>
            <a:r>
              <a:rPr lang="en-US" sz="1800" dirty="0"/>
              <a:t>99487 *– Care Management services 31-75 minutes per month (care coordination in the PCMH neighborhood) </a:t>
            </a:r>
          </a:p>
          <a:p>
            <a:r>
              <a:rPr lang="en-US" sz="1800" dirty="0"/>
              <a:t>99489* – Care Management services, every additional 30 minutes per month (care coordination in the PCMH neighborhood) </a:t>
            </a:r>
          </a:p>
          <a:p>
            <a:r>
              <a:rPr lang="en-US" sz="1800" dirty="0"/>
              <a:t>G9007* - Team Conference </a:t>
            </a:r>
          </a:p>
          <a:p>
            <a:r>
              <a:rPr lang="en-US" sz="1800" dirty="0"/>
              <a:t>G9008* - Physician Coordinated Care Oversight services (physician only service and can only be billed by the physician) </a:t>
            </a:r>
          </a:p>
          <a:p>
            <a:r>
              <a:rPr lang="en-US" sz="1800" dirty="0"/>
              <a:t>S0257* - Counseling regarding Advance Directives</a:t>
            </a:r>
          </a:p>
          <a:p>
            <a:endParaRPr lang="en-US" sz="1800" dirty="0"/>
          </a:p>
          <a:p>
            <a:pPr marL="0" indent="0">
              <a:buNone/>
            </a:pPr>
            <a:endParaRPr lang="en-US" sz="1800" dirty="0"/>
          </a:p>
        </p:txBody>
      </p:sp>
      <p:sp>
        <p:nvSpPr>
          <p:cNvPr id="4" name="Slide Number Placeholder 3">
            <a:extLst>
              <a:ext uri="{FF2B5EF4-FFF2-40B4-BE49-F238E27FC236}">
                <a16:creationId xmlns:a16="http://schemas.microsoft.com/office/drawing/2014/main" id="{3DFD19C0-04BB-4CFC-81C2-468525589439}"/>
              </a:ext>
            </a:extLst>
          </p:cNvPr>
          <p:cNvSpPr>
            <a:spLocks noGrp="1"/>
          </p:cNvSpPr>
          <p:nvPr>
            <p:ph type="sldNum" sz="quarter" idx="12"/>
          </p:nvPr>
        </p:nvSpPr>
        <p:spPr>
          <a:xfrm>
            <a:off x="8610600" y="6356350"/>
            <a:ext cx="2743200" cy="365125"/>
          </a:xfrm>
        </p:spPr>
        <p:txBody>
          <a:bodyPr>
            <a:normAutofit/>
          </a:bodyPr>
          <a:lstStyle/>
          <a:p>
            <a:pPr>
              <a:spcAft>
                <a:spcPts val="600"/>
              </a:spcAft>
            </a:pPr>
            <a:fld id="{46BBE732-03BE-46E5-A9CF-E49B0BD2E352}" type="slidenum">
              <a:rPr lang="en-US" smtClean="0"/>
              <a:pPr>
                <a:spcAft>
                  <a:spcPts val="600"/>
                </a:spcAft>
              </a:pPr>
              <a:t>42</a:t>
            </a:fld>
            <a:endParaRPr lang="en-US"/>
          </a:p>
        </p:txBody>
      </p:sp>
      <p:sp>
        <p:nvSpPr>
          <p:cNvPr id="5" name="TextBox 4">
            <a:extLst>
              <a:ext uri="{FF2B5EF4-FFF2-40B4-BE49-F238E27FC236}">
                <a16:creationId xmlns:a16="http://schemas.microsoft.com/office/drawing/2014/main" id="{BB38A845-E6AF-479E-DBEF-A7161F607702}"/>
              </a:ext>
            </a:extLst>
          </p:cNvPr>
          <p:cNvSpPr txBox="1"/>
          <p:nvPr/>
        </p:nvSpPr>
        <p:spPr>
          <a:xfrm>
            <a:off x="3106757" y="6114361"/>
            <a:ext cx="8945696" cy="646331"/>
          </a:xfrm>
          <a:prstGeom prst="rect">
            <a:avLst/>
          </a:prstGeom>
          <a:noFill/>
        </p:spPr>
        <p:txBody>
          <a:bodyPr wrap="square" rtlCol="0">
            <a:spAutoFit/>
          </a:bodyPr>
          <a:lstStyle/>
          <a:p>
            <a:r>
              <a:rPr lang="en-US" sz="1800" dirty="0"/>
              <a:t>*</a:t>
            </a:r>
            <a:r>
              <a:rPr lang="en-US" sz="1800" i="1" dirty="0"/>
              <a:t>HCPC Level II and CPT codes, descriptions and two-digit numeric modifiers only copyright 2021 American Medical Association. All rights reserved.</a:t>
            </a:r>
            <a:endParaRPr lang="en-US" i="1" dirty="0"/>
          </a:p>
        </p:txBody>
      </p:sp>
    </p:spTree>
    <p:extLst>
      <p:ext uri="{BB962C8B-B14F-4D97-AF65-F5344CB8AC3E}">
        <p14:creationId xmlns:p14="http://schemas.microsoft.com/office/powerpoint/2010/main" val="3247601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64636E-C196-D274-9AB4-074AD97E0706}"/>
              </a:ext>
            </a:extLst>
          </p:cNvPr>
          <p:cNvSpPr>
            <a:spLocks noGrp="1"/>
          </p:cNvSpPr>
          <p:nvPr>
            <p:ph type="title"/>
          </p:nvPr>
        </p:nvSpPr>
        <p:spPr>
          <a:xfrm>
            <a:off x="838200" y="365125"/>
            <a:ext cx="10515600" cy="1325563"/>
          </a:xfrm>
        </p:spPr>
        <p:txBody>
          <a:bodyPr>
            <a:normAutofit/>
          </a:bodyPr>
          <a:lstStyle/>
          <a:p>
            <a:r>
              <a:rPr lang="en-US" sz="4200" dirty="0"/>
              <a:t>Care Management for </a:t>
            </a:r>
            <a:r>
              <a:rPr lang="en-US" sz="4200" u="sng" dirty="0"/>
              <a:t>Medicare Beneficiaries</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2286CC-9727-093B-2443-06456820204C}"/>
              </a:ext>
            </a:extLst>
          </p:cNvPr>
          <p:cNvSpPr>
            <a:spLocks noGrp="1"/>
          </p:cNvSpPr>
          <p:nvPr>
            <p:ph idx="1"/>
          </p:nvPr>
        </p:nvSpPr>
        <p:spPr>
          <a:xfrm>
            <a:off x="275422" y="1929384"/>
            <a:ext cx="11078378" cy="4737226"/>
          </a:xfrm>
        </p:spPr>
        <p:txBody>
          <a:bodyPr>
            <a:normAutofit fontScale="85000" lnSpcReduction="20000"/>
          </a:bodyPr>
          <a:lstStyle/>
          <a:p>
            <a:pPr marL="0" indent="0">
              <a:buNone/>
            </a:pPr>
            <a:r>
              <a:rPr lang="en-US" sz="1900" dirty="0"/>
              <a:t>Medicare will reimburse for non-face to face care coordination services performed on behalf of eligible beneficiaries enrolled in one of the following programs: </a:t>
            </a:r>
          </a:p>
          <a:p>
            <a:pPr marL="0" indent="0">
              <a:buNone/>
            </a:pPr>
            <a:endParaRPr lang="en-US" sz="1900" b="1" u="sng" dirty="0"/>
          </a:p>
          <a:p>
            <a:pPr marL="0" indent="0">
              <a:buNone/>
            </a:pPr>
            <a:r>
              <a:rPr lang="en-US" sz="1900" b="1" u="sng" dirty="0"/>
              <a:t>Chronic Care Management (CCM):  (99490, 99491, 99437, 99439/G2058) </a:t>
            </a:r>
          </a:p>
          <a:p>
            <a:r>
              <a:rPr lang="en-US" sz="1900" dirty="0"/>
              <a:t>Eligible patients must have 2 or more chronic conditions expected to last 12 months or until death. </a:t>
            </a:r>
          </a:p>
          <a:p>
            <a:r>
              <a:rPr lang="en-US" sz="1900" dirty="0"/>
              <a:t>20 Minutes of CCM services, per month, is required before billing</a:t>
            </a:r>
          </a:p>
          <a:p>
            <a:endParaRPr lang="en-US" sz="1900" b="1" u="sng" dirty="0"/>
          </a:p>
          <a:p>
            <a:pPr marL="0" indent="0">
              <a:buNone/>
            </a:pPr>
            <a:r>
              <a:rPr lang="en-US" sz="1900" b="1" u="sng" dirty="0"/>
              <a:t>Principal Care Management (PCM):  (99424 -99427) </a:t>
            </a:r>
          </a:p>
          <a:p>
            <a:r>
              <a:rPr lang="en-US" sz="1900" dirty="0"/>
              <a:t>Eligible patients must have a single chronic condition expected to last 6-12 months or until death</a:t>
            </a:r>
          </a:p>
          <a:p>
            <a:r>
              <a:rPr lang="en-US" sz="1900" dirty="0"/>
              <a:t>30 minutes of PCM services, per month, is required before billing </a:t>
            </a:r>
          </a:p>
          <a:p>
            <a:endParaRPr lang="en-US" sz="1900" dirty="0"/>
          </a:p>
          <a:p>
            <a:r>
              <a:rPr lang="en-US" sz="1900" dirty="0"/>
              <a:t>Practices should have a process in place to track time for care coordination services to bill these codes </a:t>
            </a:r>
          </a:p>
          <a:p>
            <a:pPr lvl="1"/>
            <a:r>
              <a:rPr lang="en-US" sz="1900" dirty="0"/>
              <a:t>Only 1 practitioner can bill CCM/PCM codes per Medicare beneficiary per month. </a:t>
            </a:r>
          </a:p>
          <a:p>
            <a:pPr lvl="1"/>
            <a:r>
              <a:rPr lang="en-US" sz="1900" dirty="0"/>
              <a:t>Patient consent required as cost-sharing applies</a:t>
            </a:r>
          </a:p>
          <a:p>
            <a:pPr lvl="1"/>
            <a:endParaRPr lang="en-US" sz="1900" dirty="0"/>
          </a:p>
          <a:p>
            <a:pPr lvl="2"/>
            <a:r>
              <a:rPr lang="en-US" sz="1900" dirty="0"/>
              <a:t>Program and billing code descriptions can be found:  </a:t>
            </a:r>
            <a:r>
              <a:rPr lang="en-US" sz="1900" dirty="0">
                <a:hlinkClick r:id="rId3"/>
              </a:rPr>
              <a:t>https://www.cms.gov/outreach-and-education/medicare-learning-network-MLN/MLNproducts/downloads/chroniccaremanagement.pdf</a:t>
            </a:r>
            <a:endParaRPr lang="en-US" sz="1900" dirty="0"/>
          </a:p>
          <a:p>
            <a:pPr lvl="2"/>
            <a:endParaRPr lang="en-US" sz="1200" dirty="0"/>
          </a:p>
        </p:txBody>
      </p:sp>
      <p:sp>
        <p:nvSpPr>
          <p:cNvPr id="4" name="Slide Number Placeholder 3">
            <a:extLst>
              <a:ext uri="{FF2B5EF4-FFF2-40B4-BE49-F238E27FC236}">
                <a16:creationId xmlns:a16="http://schemas.microsoft.com/office/drawing/2014/main" id="{CB282870-1793-D78C-37C6-A054FB73FED4}"/>
              </a:ext>
            </a:extLst>
          </p:cNvPr>
          <p:cNvSpPr>
            <a:spLocks noGrp="1"/>
          </p:cNvSpPr>
          <p:nvPr>
            <p:ph type="sldNum" sz="quarter" idx="12"/>
          </p:nvPr>
        </p:nvSpPr>
        <p:spPr>
          <a:xfrm>
            <a:off x="8610600" y="6356350"/>
            <a:ext cx="2743200" cy="365125"/>
          </a:xfrm>
        </p:spPr>
        <p:txBody>
          <a:bodyPr>
            <a:normAutofit/>
          </a:bodyPr>
          <a:lstStyle/>
          <a:p>
            <a:pPr>
              <a:spcAft>
                <a:spcPts val="600"/>
              </a:spcAft>
            </a:pPr>
            <a:fld id="{46BBE732-03BE-46E5-A9CF-E49B0BD2E352}" type="slidenum">
              <a:rPr lang="en-US" smtClean="0"/>
              <a:pPr>
                <a:spcAft>
                  <a:spcPts val="600"/>
                </a:spcAft>
              </a:pPr>
              <a:t>43</a:t>
            </a:fld>
            <a:endParaRPr lang="en-US"/>
          </a:p>
        </p:txBody>
      </p:sp>
    </p:spTree>
    <p:extLst>
      <p:ext uri="{BB962C8B-B14F-4D97-AF65-F5344CB8AC3E}">
        <p14:creationId xmlns:p14="http://schemas.microsoft.com/office/powerpoint/2010/main" val="3030555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4BDC-36DA-4728-9B41-EA989625B693}"/>
              </a:ext>
            </a:extLst>
          </p:cNvPr>
          <p:cNvSpPr>
            <a:spLocks noGrp="1"/>
          </p:cNvSpPr>
          <p:nvPr>
            <p:ph type="title"/>
          </p:nvPr>
        </p:nvSpPr>
        <p:spPr/>
        <p:txBody>
          <a:bodyPr/>
          <a:lstStyle/>
          <a:p>
            <a:r>
              <a:rPr lang="en-US" b="1" dirty="0"/>
              <a:t>Billing for Care Team Activities is Important</a:t>
            </a:r>
          </a:p>
        </p:txBody>
      </p:sp>
      <p:sp>
        <p:nvSpPr>
          <p:cNvPr id="3" name="Content Placeholder 2">
            <a:extLst>
              <a:ext uri="{FF2B5EF4-FFF2-40B4-BE49-F238E27FC236}">
                <a16:creationId xmlns:a16="http://schemas.microsoft.com/office/drawing/2014/main" id="{7ACB8117-003C-4FFD-A67A-50677F8D61D5}"/>
              </a:ext>
            </a:extLst>
          </p:cNvPr>
          <p:cNvSpPr>
            <a:spLocks noGrp="1"/>
          </p:cNvSpPr>
          <p:nvPr>
            <p:ph idx="1"/>
          </p:nvPr>
        </p:nvSpPr>
        <p:spPr/>
        <p:txBody>
          <a:bodyPr/>
          <a:lstStyle/>
          <a:p>
            <a:r>
              <a:rPr lang="en-US" dirty="0"/>
              <a:t>Billing for services and being paid for services places value on the patient care that you provide </a:t>
            </a:r>
          </a:p>
          <a:p>
            <a:r>
              <a:rPr lang="en-US" dirty="0"/>
              <a:t>Billing, along with care team incentive programs, is how team-based care can be sustainable </a:t>
            </a:r>
          </a:p>
          <a:p>
            <a:r>
              <a:rPr lang="en-US" dirty="0"/>
              <a:t>Sustainability comes from: </a:t>
            </a:r>
          </a:p>
          <a:p>
            <a:pPr lvl="1"/>
            <a:r>
              <a:rPr lang="en-US" dirty="0"/>
              <a:t>Engaging a minimum number of patients in a day </a:t>
            </a:r>
          </a:p>
          <a:p>
            <a:pPr lvl="2"/>
            <a:r>
              <a:rPr lang="en-US" dirty="0"/>
              <a:t>Minimum of 4 encounters on average per half day (8 or more/day)</a:t>
            </a:r>
          </a:p>
          <a:p>
            <a:pPr lvl="2"/>
            <a:r>
              <a:rPr lang="en-US" dirty="0"/>
              <a:t>Be sure there is a mix of encounter types to support staff expense</a:t>
            </a:r>
          </a:p>
          <a:p>
            <a:pPr lvl="2"/>
            <a:r>
              <a:rPr lang="en-US" dirty="0"/>
              <a:t>Could include telephone or virtual for in-person encounters </a:t>
            </a:r>
          </a:p>
          <a:p>
            <a:pPr lvl="1"/>
            <a:r>
              <a:rPr lang="en-US" dirty="0"/>
              <a:t>Billing consistently for services </a:t>
            </a:r>
          </a:p>
        </p:txBody>
      </p:sp>
      <p:sp>
        <p:nvSpPr>
          <p:cNvPr id="4" name="Slide Number Placeholder 3">
            <a:extLst>
              <a:ext uri="{FF2B5EF4-FFF2-40B4-BE49-F238E27FC236}">
                <a16:creationId xmlns:a16="http://schemas.microsoft.com/office/drawing/2014/main" id="{E9AB80DF-A33B-4E72-B18E-0B914A2A79B6}"/>
              </a:ext>
            </a:extLst>
          </p:cNvPr>
          <p:cNvSpPr>
            <a:spLocks noGrp="1"/>
          </p:cNvSpPr>
          <p:nvPr>
            <p:ph type="sldNum" sz="quarter" idx="12"/>
          </p:nvPr>
        </p:nvSpPr>
        <p:spPr/>
        <p:txBody>
          <a:bodyPr/>
          <a:lstStyle/>
          <a:p>
            <a:fld id="{46BBE732-03BE-46E5-A9CF-E49B0BD2E352}" type="slidenum">
              <a:rPr lang="en-US" smtClean="0"/>
              <a:t>44</a:t>
            </a:fld>
            <a:endParaRPr lang="en-US"/>
          </a:p>
        </p:txBody>
      </p:sp>
    </p:spTree>
    <p:extLst>
      <p:ext uri="{BB962C8B-B14F-4D97-AF65-F5344CB8AC3E}">
        <p14:creationId xmlns:p14="http://schemas.microsoft.com/office/powerpoint/2010/main" val="32260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4956-5B36-4B61-9CDB-C39BCF75775F}"/>
              </a:ext>
            </a:extLst>
          </p:cNvPr>
          <p:cNvSpPr>
            <a:spLocks noGrp="1"/>
          </p:cNvSpPr>
          <p:nvPr>
            <p:ph type="title"/>
          </p:nvPr>
        </p:nvSpPr>
        <p:spPr/>
        <p:txBody>
          <a:bodyPr>
            <a:normAutofit/>
          </a:bodyPr>
          <a:lstStyle/>
          <a:p>
            <a:r>
              <a:rPr lang="en-US" sz="5400" b="1"/>
              <a:t>Process or Revenue Generation</a:t>
            </a:r>
          </a:p>
        </p:txBody>
      </p:sp>
      <p:graphicFrame>
        <p:nvGraphicFramePr>
          <p:cNvPr id="6" name="Content Placeholder 2">
            <a:extLst>
              <a:ext uri="{FF2B5EF4-FFF2-40B4-BE49-F238E27FC236}">
                <a16:creationId xmlns:a16="http://schemas.microsoft.com/office/drawing/2014/main" id="{6C5DCCCC-C362-50EC-F04F-C38911296446}"/>
              </a:ext>
            </a:extLst>
          </p:cNvPr>
          <p:cNvGraphicFramePr>
            <a:graphicFrameLocks noGrp="1"/>
          </p:cNvGraphicFramePr>
          <p:nvPr>
            <p:ph idx="1"/>
            <p:extLst>
              <p:ext uri="{D42A27DB-BD31-4B8C-83A1-F6EECF244321}">
                <p14:modId xmlns:p14="http://schemas.microsoft.com/office/powerpoint/2010/main" val="423487256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EB3213D-ED72-4BB8-9E91-8B31318248D3}"/>
              </a:ext>
            </a:extLst>
          </p:cNvPr>
          <p:cNvSpPr>
            <a:spLocks noGrp="1"/>
          </p:cNvSpPr>
          <p:nvPr>
            <p:ph type="sldNum" sz="quarter" idx="12"/>
          </p:nvPr>
        </p:nvSpPr>
        <p:spPr/>
        <p:txBody>
          <a:bodyPr>
            <a:normAutofit/>
          </a:bodyPr>
          <a:lstStyle/>
          <a:p>
            <a:pPr>
              <a:spcAft>
                <a:spcPts val="600"/>
              </a:spcAft>
            </a:pPr>
            <a:fld id="{46BBE732-03BE-46E5-A9CF-E49B0BD2E352}" type="slidenum">
              <a:rPr lang="en-US" smtClean="0"/>
              <a:pPr>
                <a:spcAft>
                  <a:spcPts val="600"/>
                </a:spcAft>
              </a:pPr>
              <a:t>45</a:t>
            </a:fld>
            <a:endParaRPr lang="en-US"/>
          </a:p>
        </p:txBody>
      </p:sp>
    </p:spTree>
    <p:extLst>
      <p:ext uri="{BB962C8B-B14F-4D97-AF65-F5344CB8AC3E}">
        <p14:creationId xmlns:p14="http://schemas.microsoft.com/office/powerpoint/2010/main" val="601524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4D843C1-4A38-43E1-B61F-9A0231F6B1E6}"/>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b="1"/>
              <a:t>Key Takeaways </a:t>
            </a:r>
          </a:p>
        </p:txBody>
      </p:sp>
      <p:sp>
        <p:nvSpPr>
          <p:cNvPr id="5" name="Content Placeholder 4">
            <a:extLst>
              <a:ext uri="{FF2B5EF4-FFF2-40B4-BE49-F238E27FC236}">
                <a16:creationId xmlns:a16="http://schemas.microsoft.com/office/drawing/2014/main" id="{CB9D1F4C-B682-4B52-8324-4A82536F6B99}"/>
              </a:ext>
            </a:extLst>
          </p:cNvPr>
          <p:cNvSpPr>
            <a:spLocks noGrp="1"/>
          </p:cNvSpPr>
          <p:nvPr>
            <p:ph sz="half" idx="1"/>
          </p:nvPr>
        </p:nvSpPr>
        <p:spPr>
          <a:xfrm>
            <a:off x="838200" y="1825625"/>
            <a:ext cx="5393361" cy="4351338"/>
          </a:xfrm>
        </p:spPr>
        <p:txBody>
          <a:bodyPr vert="horz" lIns="91440" tIns="45720" rIns="91440" bIns="45720" rtlCol="0">
            <a:normAutofit/>
          </a:bodyPr>
          <a:lstStyle/>
          <a:p>
            <a:r>
              <a:rPr lang="en-US"/>
              <a:t>Team-Based Care is derived from the chronic care model and patient- centered medical home. </a:t>
            </a:r>
          </a:p>
          <a:p>
            <a:endParaRPr lang="en-US"/>
          </a:p>
          <a:p>
            <a:r>
              <a:rPr lang="en-US"/>
              <a:t>Sustainability of team-based care is identifying important members of the care team, assigning appropriate classification codes, documenting services rendered and billing consistently. </a:t>
            </a:r>
          </a:p>
        </p:txBody>
      </p:sp>
      <p:pic>
        <p:nvPicPr>
          <p:cNvPr id="1026" name="Picture 2">
            <a:extLst>
              <a:ext uri="{FF2B5EF4-FFF2-40B4-BE49-F238E27FC236}">
                <a16:creationId xmlns:a16="http://schemas.microsoft.com/office/drawing/2014/main" id="{918AE44F-94BB-4F0E-BCF9-154F6DA63D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00" r="-2" b="-2"/>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D4FC36D-878C-454B-9BF3-346E151134C3}"/>
              </a:ext>
            </a:extLst>
          </p:cNvPr>
          <p:cNvSpPr>
            <a:spLocks noGrp="1"/>
          </p:cNvSpPr>
          <p:nvPr>
            <p:ph type="sldNum" sz="quarter" idx="12"/>
          </p:nvPr>
        </p:nvSpPr>
        <p:spPr>
          <a:xfrm>
            <a:off x="8610600" y="6356349"/>
            <a:ext cx="2743200" cy="365125"/>
          </a:xfrm>
        </p:spPr>
        <p:txBody>
          <a:bodyPr vert="horz" lIns="91440" tIns="45720" rIns="91440" bIns="45720" rtlCol="0" anchor="ctr">
            <a:normAutofit/>
          </a:bodyPr>
          <a:lstStyle/>
          <a:p>
            <a:pPr defTabSz="914400">
              <a:spcAft>
                <a:spcPts val="600"/>
              </a:spcAft>
              <a:defRPr/>
            </a:pPr>
            <a:fld id="{46BBE732-03BE-46E5-A9CF-E49B0BD2E352}" type="slidenum">
              <a:rPr lang="en-US" smtClean="0">
                <a:solidFill>
                  <a:prstClr val="black">
                    <a:tint val="75000"/>
                  </a:prstClr>
                </a:solidFill>
                <a:latin typeface="Calibri" panose="020F0502020204030204"/>
              </a:rPr>
              <a:pPr defTabSz="914400">
                <a:spcAft>
                  <a:spcPts val="600"/>
                </a:spcAft>
                <a:defRPr/>
              </a:pPr>
              <a:t>46</a:t>
            </a:fld>
            <a:endParaRPr lang="en-US">
              <a:solidFill>
                <a:prstClr val="black">
                  <a:tint val="75000"/>
                </a:prstClr>
              </a:solidFill>
              <a:latin typeface="Calibri" panose="020F0502020204030204"/>
            </a:endParaRPr>
          </a:p>
        </p:txBody>
      </p:sp>
      <p:sp>
        <p:nvSpPr>
          <p:cNvPr id="7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71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71"/>
          <p:cNvSpPr txBox="1"/>
          <p:nvPr/>
        </p:nvSpPr>
        <p:spPr>
          <a:xfrm>
            <a:off x="3260491" y="344365"/>
            <a:ext cx="7886700" cy="2636818"/>
          </a:xfrm>
          <a:prstGeom prst="rect">
            <a:avLst/>
          </a:prstGeom>
          <a:noFill/>
          <a:ln>
            <a:noFill/>
          </a:ln>
        </p:spPr>
        <p:txBody>
          <a:bodyPr spcFirstLastPara="1" wrap="square" lIns="0" tIns="34275" rIns="68550" bIns="34275" anchor="t" anchorCtr="0">
            <a:noAutofit/>
          </a:bodyPr>
          <a:lstStyle/>
          <a:p>
            <a:pPr marL="0" marR="0" lvl="0" indent="0" algn="l" defTabSz="914400" rtl="0" eaLnBrk="1" fontAlgn="auto" latinLnBrk="0" hangingPunct="1">
              <a:lnSpc>
                <a:spcPct val="90000"/>
              </a:lnSpc>
              <a:spcBef>
                <a:spcPts val="0"/>
              </a:spcBef>
              <a:spcAft>
                <a:spcPts val="0"/>
              </a:spcAft>
              <a:buClr>
                <a:srgbClr val="009681"/>
              </a:buClr>
              <a:buSzPts val="7200"/>
              <a:buFont typeface="Calibri"/>
              <a:buNone/>
              <a:tabLst/>
              <a:defRPr/>
            </a:pPr>
            <a:r>
              <a:rPr kumimoji="0" lang="en-US" sz="11500" b="1" i="0" u="none" strike="noStrike" kern="0" cap="none" spc="0" normalizeH="0" baseline="0" noProof="0" dirty="0">
                <a:ln>
                  <a:noFill/>
                </a:ln>
                <a:solidFill>
                  <a:srgbClr val="000000"/>
                </a:solidFill>
                <a:effectLst/>
                <a:uLnTx/>
                <a:uFillTx/>
                <a:latin typeface="Calibri"/>
                <a:ea typeface="Calibri"/>
                <a:cs typeface="Calibri"/>
                <a:sym typeface="Calibri"/>
              </a:rPr>
              <a:t>Break</a:t>
            </a:r>
            <a:r>
              <a:rPr kumimoji="0" lang="en-US" sz="1400" b="0" i="0" u="none" strike="noStrike" kern="0" cap="none" spc="0" normalizeH="0" baseline="0" noProof="0" dirty="0">
                <a:ln>
                  <a:noFill/>
                </a:ln>
                <a:solidFill>
                  <a:srgbClr val="000000"/>
                </a:solidFill>
                <a:effectLst/>
                <a:uLnTx/>
                <a:uFillTx/>
                <a:latin typeface="Arial"/>
                <a:ea typeface="Calibri"/>
                <a:cs typeface="Arial"/>
                <a:sym typeface="Arial"/>
              </a:rPr>
              <a:t> - </a:t>
            </a:r>
            <a:r>
              <a:rPr kumimoji="0" lang="en-US" sz="6000" b="1" i="0" u="none" strike="noStrike" kern="0" cap="none" spc="0" normalizeH="0" baseline="0" noProof="0" dirty="0">
                <a:ln>
                  <a:noFill/>
                </a:ln>
                <a:solidFill>
                  <a:srgbClr val="000000"/>
                </a:solidFill>
                <a:effectLst/>
                <a:uLnTx/>
                <a:uFillTx/>
                <a:latin typeface="Calibri"/>
                <a:ea typeface="Calibri"/>
                <a:cs typeface="Calibri"/>
                <a:sym typeface="Calibri"/>
              </a:rPr>
              <a:t>5 minutes</a:t>
            </a:r>
            <a:br>
              <a:rPr kumimoji="0" lang="en-US" sz="4800" b="1"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sz="48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37" name="Google Shape;937;p71"/>
          <p:cNvSpPr txBox="1">
            <a:spLocks noGrp="1"/>
          </p:cNvSpPr>
          <p:nvPr>
            <p:ph type="sldNum" sz="quarter"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47</a:t>
            </a:fld>
            <a:endParaRPr kumimoji="0" sz="1200" b="0" i="0" u="none" strike="noStrike" kern="0" cap="none" spc="0" normalizeH="0" baseline="0" noProof="0">
              <a:ln>
                <a:noFill/>
              </a:ln>
              <a:solidFill>
                <a:srgbClr val="888888"/>
              </a:solidFill>
              <a:effectLst/>
              <a:uLnTx/>
              <a:uFillTx/>
              <a:latin typeface="Calibri"/>
              <a:ea typeface="+mn-ea"/>
              <a:cs typeface="Calibri"/>
              <a:sym typeface="Calibri"/>
            </a:endParaRPr>
          </a:p>
        </p:txBody>
      </p:sp>
      <p:pic>
        <p:nvPicPr>
          <p:cNvPr id="938" name="Google Shape;938;p71"/>
          <p:cNvPicPr preferRelativeResize="0"/>
          <p:nvPr/>
        </p:nvPicPr>
        <p:blipFill rotWithShape="1">
          <a:blip r:embed="rId4">
            <a:alphaModFix/>
          </a:blip>
          <a:srcRect/>
          <a:stretch/>
        </p:blipFill>
        <p:spPr>
          <a:xfrm>
            <a:off x="1205696" y="2364231"/>
            <a:ext cx="1854869" cy="1572606"/>
          </a:xfrm>
          <a:prstGeom prst="rect">
            <a:avLst/>
          </a:prstGeom>
          <a:noFill/>
          <a:ln>
            <a:noFill/>
          </a:ln>
        </p:spPr>
      </p:pic>
      <p:pic>
        <p:nvPicPr>
          <p:cNvPr id="940" name="Google Shape;940;p71"/>
          <p:cNvPicPr preferRelativeResize="0"/>
          <p:nvPr/>
        </p:nvPicPr>
        <p:blipFill rotWithShape="1">
          <a:blip r:embed="rId5">
            <a:alphaModFix/>
          </a:blip>
          <a:srcRect/>
          <a:stretch/>
        </p:blipFill>
        <p:spPr>
          <a:xfrm>
            <a:off x="1162584" y="4317811"/>
            <a:ext cx="1941095" cy="1754829"/>
          </a:xfrm>
          <a:prstGeom prst="rect">
            <a:avLst/>
          </a:prstGeom>
          <a:noFill/>
          <a:ln>
            <a:noFill/>
          </a:ln>
        </p:spPr>
      </p:pic>
      <p:pic>
        <p:nvPicPr>
          <p:cNvPr id="8" name="Online Media 2" title="Coffee break - 5 min Countdown with Alert">
            <a:hlinkClick r:id="" action="ppaction://media"/>
            <a:extLst>
              <a:ext uri="{FF2B5EF4-FFF2-40B4-BE49-F238E27FC236}">
                <a16:creationId xmlns:a16="http://schemas.microsoft.com/office/drawing/2014/main" id="{66B37772-2AB1-4E18-8FC2-AA0F7AC8E18D}"/>
              </a:ext>
            </a:extLst>
          </p:cNvPr>
          <p:cNvPicPr>
            <a:picLocks noRot="1" noChangeAspect="1"/>
          </p:cNvPicPr>
          <p:nvPr>
            <a:videoFile r:link="rId1"/>
          </p:nvPr>
        </p:nvPicPr>
        <p:blipFill>
          <a:blip r:embed="rId6"/>
          <a:stretch>
            <a:fillRect/>
          </a:stretch>
        </p:blipFill>
        <p:spPr>
          <a:xfrm>
            <a:off x="3260491" y="2123268"/>
            <a:ext cx="6931563" cy="3899004"/>
          </a:xfrm>
          <a:prstGeom prst="rect">
            <a:avLst/>
          </a:prstGeom>
        </p:spPr>
      </p:pic>
    </p:spTree>
    <p:extLst>
      <p:ext uri="{BB962C8B-B14F-4D97-AF65-F5344CB8AC3E}">
        <p14:creationId xmlns:p14="http://schemas.microsoft.com/office/powerpoint/2010/main" val="3618167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AE8-2FA7-4046-AD7C-C00FF21FACAB}"/>
              </a:ext>
            </a:extLst>
          </p:cNvPr>
          <p:cNvSpPr>
            <a:spLocks noGrp="1"/>
          </p:cNvSpPr>
          <p:nvPr>
            <p:ph type="title"/>
          </p:nvPr>
        </p:nvSpPr>
        <p:spPr/>
        <p:txBody>
          <a:bodyPr/>
          <a:lstStyle/>
          <a:p>
            <a:r>
              <a:rPr lang="en-US" b="1" dirty="0"/>
              <a:t>Agenda </a:t>
            </a:r>
          </a:p>
        </p:txBody>
      </p:sp>
      <p:graphicFrame>
        <p:nvGraphicFramePr>
          <p:cNvPr id="5" name="Content Placeholder 4">
            <a:extLst>
              <a:ext uri="{FF2B5EF4-FFF2-40B4-BE49-F238E27FC236}">
                <a16:creationId xmlns:a16="http://schemas.microsoft.com/office/drawing/2014/main" id="{D68C026A-C7A9-443E-9DE6-6A74AB42065E}"/>
              </a:ext>
            </a:extLst>
          </p:cNvPr>
          <p:cNvGraphicFramePr>
            <a:graphicFrameLocks noGrp="1"/>
          </p:cNvGraphicFramePr>
          <p:nvPr>
            <p:ph idx="1"/>
            <p:extLst>
              <p:ext uri="{D42A27DB-BD31-4B8C-83A1-F6EECF244321}">
                <p14:modId xmlns:p14="http://schemas.microsoft.com/office/powerpoint/2010/main" val="908951886"/>
              </p:ext>
            </p:extLst>
          </p:nvPr>
        </p:nvGraphicFramePr>
        <p:xfrm>
          <a:off x="974834" y="1471447"/>
          <a:ext cx="10515600" cy="371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859B677-CDBC-423F-B186-DDBB7BB7DF77}"/>
              </a:ext>
            </a:extLst>
          </p:cNvPr>
          <p:cNvSpPr>
            <a:spLocks noGrp="1"/>
          </p:cNvSpPr>
          <p:nvPr>
            <p:ph type="sldNum" sz="quarter" idx="12"/>
          </p:nvPr>
        </p:nvSpPr>
        <p:spPr/>
        <p:txBody>
          <a:bodyPr/>
          <a:lstStyle/>
          <a:p>
            <a:fld id="{46BBE732-03BE-46E5-A9CF-E49B0BD2E352}" type="slidenum">
              <a:rPr lang="en-US" smtClean="0"/>
              <a:t>48</a:t>
            </a:fld>
            <a:endParaRPr lang="en-US"/>
          </a:p>
        </p:txBody>
      </p:sp>
      <p:sp>
        <p:nvSpPr>
          <p:cNvPr id="7" name="Arrow: Down 6">
            <a:extLst>
              <a:ext uri="{FF2B5EF4-FFF2-40B4-BE49-F238E27FC236}">
                <a16:creationId xmlns:a16="http://schemas.microsoft.com/office/drawing/2014/main" id="{48DA02C7-2BB9-41DE-9AFF-FFE59263A4D8}"/>
              </a:ext>
            </a:extLst>
          </p:cNvPr>
          <p:cNvSpPr/>
          <p:nvPr/>
        </p:nvSpPr>
        <p:spPr>
          <a:xfrm rot="10800000">
            <a:off x="6232634" y="4021403"/>
            <a:ext cx="289035" cy="777765"/>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923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525E-AEC0-40A3-8A49-15C63C0F4FD2}"/>
              </a:ext>
            </a:extLst>
          </p:cNvPr>
          <p:cNvSpPr>
            <a:spLocks noGrp="1"/>
          </p:cNvSpPr>
          <p:nvPr>
            <p:ph type="title"/>
          </p:nvPr>
        </p:nvSpPr>
        <p:spPr/>
        <p:txBody>
          <a:bodyPr/>
          <a:lstStyle/>
          <a:p>
            <a:r>
              <a:rPr lang="en-US" b="1" dirty="0"/>
              <a:t>Billing Optimization Opportunities </a:t>
            </a:r>
          </a:p>
        </p:txBody>
      </p:sp>
      <p:sp>
        <p:nvSpPr>
          <p:cNvPr id="6" name="Content Placeholder 5">
            <a:extLst>
              <a:ext uri="{FF2B5EF4-FFF2-40B4-BE49-F238E27FC236}">
                <a16:creationId xmlns:a16="http://schemas.microsoft.com/office/drawing/2014/main" id="{FA84CB0E-265F-47FC-AB0A-6DE9B45B15D5}"/>
              </a:ext>
            </a:extLst>
          </p:cNvPr>
          <p:cNvSpPr>
            <a:spLocks noGrp="1"/>
          </p:cNvSpPr>
          <p:nvPr>
            <p:ph idx="1"/>
          </p:nvPr>
        </p:nvSpPr>
        <p:spPr/>
        <p:txBody>
          <a:bodyPr>
            <a:normAutofit lnSpcReduction="10000"/>
          </a:bodyPr>
          <a:lstStyle/>
          <a:p>
            <a:r>
              <a:rPr lang="en-US" dirty="0"/>
              <a:t>This section is a practical review of how to optimize the use of billing diagnoses to support better billing and better participation in incentive programs. </a:t>
            </a:r>
          </a:p>
          <a:p>
            <a:endParaRPr lang="en-US" dirty="0"/>
          </a:p>
          <a:p>
            <a:r>
              <a:rPr lang="en-US" dirty="0"/>
              <a:t>We’ll review different patient examples and discuss the billing related to that patient flow, touching on several key optimization opportunities: </a:t>
            </a:r>
          </a:p>
          <a:p>
            <a:pPr lvl="1"/>
            <a:r>
              <a:rPr lang="en-US" dirty="0"/>
              <a:t>Preventive Care Support </a:t>
            </a:r>
          </a:p>
          <a:p>
            <a:pPr lvl="1"/>
            <a:r>
              <a:rPr lang="en-US" dirty="0"/>
              <a:t>Chronic Care Support </a:t>
            </a:r>
          </a:p>
          <a:p>
            <a:pPr lvl="1"/>
            <a:r>
              <a:rPr lang="en-US" dirty="0"/>
              <a:t>Social Determinants of Health (SDOH) </a:t>
            </a:r>
          </a:p>
          <a:p>
            <a:pPr lvl="1"/>
            <a:r>
              <a:rPr lang="en-US" dirty="0"/>
              <a:t>Hierarchical Care Coding (HCC) </a:t>
            </a:r>
          </a:p>
        </p:txBody>
      </p:sp>
      <p:sp>
        <p:nvSpPr>
          <p:cNvPr id="5" name="Slide Number Placeholder 4">
            <a:extLst>
              <a:ext uri="{FF2B5EF4-FFF2-40B4-BE49-F238E27FC236}">
                <a16:creationId xmlns:a16="http://schemas.microsoft.com/office/drawing/2014/main" id="{53863618-F61C-4136-B20F-F734806CA833}"/>
              </a:ext>
            </a:extLst>
          </p:cNvPr>
          <p:cNvSpPr>
            <a:spLocks noGrp="1"/>
          </p:cNvSpPr>
          <p:nvPr>
            <p:ph type="sldNum" sz="quarter" idx="12"/>
          </p:nvPr>
        </p:nvSpPr>
        <p:spPr/>
        <p:txBody>
          <a:bodyPr/>
          <a:lstStyle/>
          <a:p>
            <a:fld id="{46BBE732-03BE-46E5-A9CF-E49B0BD2E352}" type="slidenum">
              <a:rPr lang="en-US" smtClean="0"/>
              <a:t>49</a:t>
            </a:fld>
            <a:endParaRPr lang="en-US"/>
          </a:p>
        </p:txBody>
      </p:sp>
    </p:spTree>
    <p:extLst>
      <p:ext uri="{BB962C8B-B14F-4D97-AF65-F5344CB8AC3E}">
        <p14:creationId xmlns:p14="http://schemas.microsoft.com/office/powerpoint/2010/main" val="318547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41798-8C0A-4366-B26C-006A29785D27}"/>
              </a:ext>
            </a:extLst>
          </p:cNvPr>
          <p:cNvSpPr>
            <a:spLocks noGrp="1"/>
          </p:cNvSpPr>
          <p:nvPr>
            <p:ph type="title"/>
          </p:nvPr>
        </p:nvSpPr>
        <p:spPr>
          <a:xfrm>
            <a:off x="762000" y="203860"/>
            <a:ext cx="10515600" cy="812034"/>
          </a:xfrm>
        </p:spPr>
        <p:txBody>
          <a:bodyPr/>
          <a:lstStyle/>
          <a:p>
            <a:r>
              <a:rPr lang="en-US" b="1" dirty="0"/>
              <a:t>Successful Completion Requirements </a:t>
            </a:r>
          </a:p>
        </p:txBody>
      </p:sp>
      <p:sp>
        <p:nvSpPr>
          <p:cNvPr id="3" name="Content Placeholder 2">
            <a:extLst>
              <a:ext uri="{FF2B5EF4-FFF2-40B4-BE49-F238E27FC236}">
                <a16:creationId xmlns:a16="http://schemas.microsoft.com/office/drawing/2014/main" id="{2752D328-48ED-4172-B64C-92AA3EBBDE46}"/>
              </a:ext>
            </a:extLst>
          </p:cNvPr>
          <p:cNvSpPr>
            <a:spLocks noGrp="1"/>
          </p:cNvSpPr>
          <p:nvPr>
            <p:ph sz="half" idx="1"/>
          </p:nvPr>
        </p:nvSpPr>
        <p:spPr>
          <a:xfrm>
            <a:off x="964324" y="1121432"/>
            <a:ext cx="8673662" cy="917575"/>
          </a:xfrm>
        </p:spPr>
        <p:txBody>
          <a:bodyPr/>
          <a:lstStyle/>
          <a:p>
            <a:r>
              <a:rPr lang="en-US" dirty="0"/>
              <a:t>Attend the entire course, in person or live virtual </a:t>
            </a:r>
          </a:p>
        </p:txBody>
      </p:sp>
      <p:sp>
        <p:nvSpPr>
          <p:cNvPr id="4" name="Content Placeholder 3">
            <a:extLst>
              <a:ext uri="{FF2B5EF4-FFF2-40B4-BE49-F238E27FC236}">
                <a16:creationId xmlns:a16="http://schemas.microsoft.com/office/drawing/2014/main" id="{E0C12776-C6E0-4A6E-B4E2-F12E0202A3E2}"/>
              </a:ext>
            </a:extLst>
          </p:cNvPr>
          <p:cNvSpPr>
            <a:spLocks noGrp="1"/>
          </p:cNvSpPr>
          <p:nvPr>
            <p:ph sz="half" idx="2"/>
          </p:nvPr>
        </p:nvSpPr>
        <p:spPr>
          <a:xfrm>
            <a:off x="444060" y="1749917"/>
            <a:ext cx="10675883" cy="4293531"/>
          </a:xfrm>
        </p:spPr>
        <p:txBody>
          <a:bodyPr/>
          <a:lstStyle/>
          <a:p>
            <a:pPr marL="0" indent="0">
              <a:buNone/>
            </a:pPr>
            <a:r>
              <a:rPr lang="en-US" sz="2000" dirty="0"/>
              <a:t>Attendance Criteria: </a:t>
            </a:r>
          </a:p>
          <a:p>
            <a:pPr lvl="1"/>
            <a:r>
              <a:rPr lang="en-US" sz="2000" dirty="0"/>
              <a:t>If the learner misses &gt; 30 minutes; the learner will not be counted as “ attended” and will need to retake the course. </a:t>
            </a:r>
          </a:p>
          <a:p>
            <a:pPr lvl="1"/>
            <a:r>
              <a:rPr lang="en-US" sz="2000" dirty="0"/>
              <a:t>If the learner misses &lt;30 minutes; the learner will be counted as “attended”. The learner will need to review the missed course content located here: </a:t>
            </a:r>
            <a:r>
              <a:rPr lang="en-US" sz="1800" b="0" i="0" u="sng" strike="noStrike" dirty="0">
                <a:solidFill>
                  <a:srgbClr val="0563C1"/>
                </a:solidFill>
                <a:effectLst/>
                <a:latin typeface="Calibri" panose="020F0502020204030204" pitchFamily="34" charset="0"/>
                <a:hlinkClick r:id="rId3"/>
              </a:rPr>
              <a:t>https://micmt-cares.org/training</a:t>
            </a:r>
            <a:endParaRPr lang="en-US" sz="2000" dirty="0"/>
          </a:p>
          <a:p>
            <a:pPr lvl="1"/>
            <a:r>
              <a:rPr lang="en-US" sz="2000" dirty="0"/>
              <a:t>If course is virtual – must attend by audio and video/internet. </a:t>
            </a:r>
          </a:p>
          <a:p>
            <a:pPr lvl="1"/>
            <a:endParaRPr lang="en-US" sz="2000" dirty="0"/>
          </a:p>
          <a:p>
            <a:pPr marL="0" indent="0">
              <a:buNone/>
            </a:pPr>
            <a:r>
              <a:rPr lang="en-US" sz="2000" dirty="0"/>
              <a:t>Complete the Michigan Institute for Care Management and Transformation (MICMT)  post-test and evaluation. </a:t>
            </a:r>
          </a:p>
          <a:p>
            <a:pPr lvl="1"/>
            <a:r>
              <a:rPr lang="en-US" sz="2000" dirty="0"/>
              <a:t>Achieving a passing score on the post-test of 80% or greater. If needed, you may re-take. </a:t>
            </a:r>
          </a:p>
          <a:p>
            <a:pPr marL="457200" lvl="1" indent="0">
              <a:buNone/>
            </a:pPr>
            <a:endParaRPr lang="en-US" dirty="0"/>
          </a:p>
        </p:txBody>
      </p:sp>
      <p:sp>
        <p:nvSpPr>
          <p:cNvPr id="5" name="Slide Number Placeholder 4">
            <a:extLst>
              <a:ext uri="{FF2B5EF4-FFF2-40B4-BE49-F238E27FC236}">
                <a16:creationId xmlns:a16="http://schemas.microsoft.com/office/drawing/2014/main" id="{F03EE979-F2C4-45B1-A8AB-66AC746B6228}"/>
              </a:ext>
            </a:extLst>
          </p:cNvPr>
          <p:cNvSpPr>
            <a:spLocks noGrp="1"/>
          </p:cNvSpPr>
          <p:nvPr>
            <p:ph type="sldNum" sz="quarter" idx="12"/>
          </p:nvPr>
        </p:nvSpPr>
        <p:spPr/>
        <p:txBody>
          <a:bodyPr/>
          <a:lstStyle/>
          <a:p>
            <a:fld id="{46BBE732-03BE-46E5-A9CF-E49B0BD2E352}" type="slidenum">
              <a:rPr lang="en-US" smtClean="0"/>
              <a:t>5</a:t>
            </a:fld>
            <a:endParaRPr lang="en-US"/>
          </a:p>
        </p:txBody>
      </p:sp>
    </p:spTree>
    <p:extLst>
      <p:ext uri="{BB962C8B-B14F-4D97-AF65-F5344CB8AC3E}">
        <p14:creationId xmlns:p14="http://schemas.microsoft.com/office/powerpoint/2010/main" val="1690860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41F4EE-E4F5-402A-AD04-F1F0ACA5561B}"/>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Two different perspectives </a:t>
            </a:r>
          </a:p>
        </p:txBody>
      </p:sp>
      <p:sp>
        <p:nvSpPr>
          <p:cNvPr id="3" name="Content Placeholder 2">
            <a:extLst>
              <a:ext uri="{FF2B5EF4-FFF2-40B4-BE49-F238E27FC236}">
                <a16:creationId xmlns:a16="http://schemas.microsoft.com/office/drawing/2014/main" id="{B28EB1EC-22D0-4A3E-AB7E-60DA4B493C51}"/>
              </a:ext>
            </a:extLst>
          </p:cNvPr>
          <p:cNvSpPr>
            <a:spLocks noGrp="1"/>
          </p:cNvSpPr>
          <p:nvPr>
            <p:ph idx="1"/>
          </p:nvPr>
        </p:nvSpPr>
        <p:spPr>
          <a:xfrm>
            <a:off x="6095999" y="882315"/>
            <a:ext cx="5254754" cy="5294647"/>
          </a:xfrm>
        </p:spPr>
        <p:txBody>
          <a:bodyPr anchor="ctr">
            <a:normAutofit/>
          </a:bodyPr>
          <a:lstStyle/>
          <a:p>
            <a:r>
              <a:rPr lang="en-US" sz="2400" b="1" dirty="0"/>
              <a:t>Scenario 1  </a:t>
            </a:r>
            <a:r>
              <a:rPr lang="en-US" sz="2400" dirty="0"/>
              <a:t>--  A patient’s journey through a new diagnosis </a:t>
            </a:r>
          </a:p>
          <a:p>
            <a:endParaRPr lang="en-US" sz="2400" dirty="0"/>
          </a:p>
          <a:p>
            <a:r>
              <a:rPr lang="en-US" sz="2400" b="1" dirty="0"/>
              <a:t>Scenario 2 -</a:t>
            </a:r>
            <a:r>
              <a:rPr lang="en-US" sz="2400" dirty="0"/>
              <a:t>- A clinician’s typical day </a:t>
            </a:r>
          </a:p>
          <a:p>
            <a:endParaRPr lang="en-US" sz="2200" dirty="0"/>
          </a:p>
          <a:p>
            <a:pPr marL="0" indent="0">
              <a:buNone/>
            </a:pPr>
            <a:r>
              <a:rPr lang="en-US" sz="2200" dirty="0"/>
              <a:t>We’ll walk through each of these two perspectives and talk through the billing, documentation, and how to optimize coding  </a:t>
            </a:r>
          </a:p>
        </p:txBody>
      </p:sp>
      <p:sp>
        <p:nvSpPr>
          <p:cNvPr id="4" name="Slide Number Placeholder 3">
            <a:extLst>
              <a:ext uri="{FF2B5EF4-FFF2-40B4-BE49-F238E27FC236}">
                <a16:creationId xmlns:a16="http://schemas.microsoft.com/office/drawing/2014/main" id="{84425F39-63A6-4017-BB88-CB57B802003C}"/>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548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C0913767-4428-40ED-8073-534BBD786310}"/>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3221"/>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E0D39300-5B05-4645-BBE2-60A7C3DF833D}"/>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400" b="1"/>
              <a:t>Lets’ start with a story about Mrs. Jones </a:t>
            </a:r>
            <a:br>
              <a:rPr lang="en-US" sz="2400" b="1"/>
            </a:br>
            <a:endParaRPr lang="en-US" sz="2400" b="1"/>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Text Placeholder 10">
            <a:extLst>
              <a:ext uri="{FF2B5EF4-FFF2-40B4-BE49-F238E27FC236}">
                <a16:creationId xmlns:a16="http://schemas.microsoft.com/office/drawing/2014/main" id="{2D353351-A5FC-4887-AF70-56C1ABFA963E}"/>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a:endParaRPr lang="en-US" sz="1700"/>
          </a:p>
          <a:p>
            <a:r>
              <a:rPr lang="en-US" sz="1700"/>
              <a:t>Mrs. Jones has a daughter who is getting married. </a:t>
            </a:r>
          </a:p>
          <a:p>
            <a:r>
              <a:rPr lang="en-US" sz="1700"/>
              <a:t>Mrs. Jones was so busy worrying about the wedding and COVID that she hadn’t engaged with her PCP (Dr. Miller) in a long time. </a:t>
            </a:r>
          </a:p>
          <a:p>
            <a:r>
              <a:rPr lang="en-US" sz="1700"/>
              <a:t>This caused her to show up on a list of patients who hadn’t been seen for their annual HME.</a:t>
            </a:r>
          </a:p>
        </p:txBody>
      </p:sp>
      <p:sp>
        <p:nvSpPr>
          <p:cNvPr id="4" name="Slide Number Placeholder 3">
            <a:extLst>
              <a:ext uri="{FF2B5EF4-FFF2-40B4-BE49-F238E27FC236}">
                <a16:creationId xmlns:a16="http://schemas.microsoft.com/office/drawing/2014/main" id="{A622A5F5-D8F2-409B-B24F-CB7589D95720}"/>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defTabSz="914400">
              <a:spcAft>
                <a:spcPts val="600"/>
              </a:spcAft>
              <a:defRPr/>
            </a:pPr>
            <a:fld id="{46BBE732-03BE-46E5-A9CF-E49B0BD2E352}" type="slidenum">
              <a:rPr lang="en-US">
                <a:solidFill>
                  <a:schemeClr val="bg1"/>
                </a:solidFill>
                <a:latin typeface="Calibri" panose="020F0502020204030204"/>
              </a:rPr>
              <a:pPr defTabSz="914400">
                <a:spcAft>
                  <a:spcPts val="600"/>
                </a:spcAft>
                <a:defRPr/>
              </a:pPr>
              <a:t>51</a:t>
            </a:fld>
            <a:endParaRPr lang="en-US">
              <a:solidFill>
                <a:schemeClr val="bg1"/>
              </a:solidFill>
              <a:latin typeface="Calibri" panose="020F0502020204030204"/>
            </a:endParaRPr>
          </a:p>
        </p:txBody>
      </p:sp>
    </p:spTree>
    <p:extLst>
      <p:ext uri="{BB962C8B-B14F-4D97-AF65-F5344CB8AC3E}">
        <p14:creationId xmlns:p14="http://schemas.microsoft.com/office/powerpoint/2010/main" val="1551440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56D3-643F-4A5B-A344-1A9F315306BE}"/>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b="1" dirty="0"/>
              <a:t>Mrs. Jones’s Journey with her PCP… </a:t>
            </a:r>
          </a:p>
        </p:txBody>
      </p:sp>
      <p:sp>
        <p:nvSpPr>
          <p:cNvPr id="11" name="Content Placeholder 10">
            <a:extLst>
              <a:ext uri="{FF2B5EF4-FFF2-40B4-BE49-F238E27FC236}">
                <a16:creationId xmlns:a16="http://schemas.microsoft.com/office/drawing/2014/main" id="{A16AAF43-D8E0-4CB1-A265-07E49A47BD99}"/>
              </a:ext>
            </a:extLst>
          </p:cNvPr>
          <p:cNvSpPr>
            <a:spLocks noGrp="1"/>
          </p:cNvSpPr>
          <p:nvPr>
            <p:ph sz="half" idx="1"/>
          </p:nvPr>
        </p:nvSpPr>
        <p:spPr>
          <a:xfrm>
            <a:off x="1164098" y="3159987"/>
            <a:ext cx="6244957" cy="2825496"/>
          </a:xfrm>
        </p:spPr>
        <p:txBody>
          <a:bodyPr vert="horz" lIns="91440" tIns="45720" rIns="91440" bIns="45720" rtlCol="0">
            <a:normAutofit lnSpcReduction="10000"/>
          </a:bodyPr>
          <a:lstStyle/>
          <a:p>
            <a:pPr marL="0" indent="0">
              <a:buNone/>
            </a:pPr>
            <a:r>
              <a:rPr lang="en-US" sz="2000" b="1" dirty="0"/>
              <a:t>At Dr. Miller’s office, the Medical Assistant/Panel Manager (Renee) in the office pulls the list of patients who are due for a well visit the first Friday of the month and calls the patients. </a:t>
            </a:r>
          </a:p>
          <a:p>
            <a:pPr marL="0" indent="0">
              <a:buNone/>
            </a:pPr>
            <a:r>
              <a:rPr lang="en-US" sz="2000" dirty="0"/>
              <a:t>Luckily, Mrs. Jones was available when called and Renee was able to set up an appointment . During that call, Renee talked with Mrs. Jones about the importance of preventive care and asked her to get some labs done before the visit. She also set up a mammogram and colonoscopy. </a:t>
            </a:r>
          </a:p>
          <a:p>
            <a:endParaRPr lang="en-US" sz="2000" dirty="0"/>
          </a:p>
        </p:txBody>
      </p:sp>
      <p:sp>
        <p:nvSpPr>
          <p:cNvPr id="5" name="Slide Number Placeholder 4">
            <a:extLst>
              <a:ext uri="{FF2B5EF4-FFF2-40B4-BE49-F238E27FC236}">
                <a16:creationId xmlns:a16="http://schemas.microsoft.com/office/drawing/2014/main" id="{FA4F42E3-D4EC-4A79-AAC3-370DC36A5D10}"/>
              </a:ext>
            </a:extLst>
          </p:cNvPr>
          <p:cNvSpPr>
            <a:spLocks noGrp="1"/>
          </p:cNvSpPr>
          <p:nvPr>
            <p:ph type="sldNum" sz="quarter" idx="12"/>
          </p:nvPr>
        </p:nvSpPr>
        <p:spPr>
          <a:xfrm>
            <a:off x="8836152" y="6356350"/>
            <a:ext cx="2743200" cy="365125"/>
          </a:xfrm>
        </p:spPr>
        <p:txBody>
          <a:bodyPr vert="horz" lIns="91440" tIns="45720" rIns="91440" bIns="45720" rtlCol="0" anchor="ctr">
            <a:normAutofit/>
          </a:bodyPr>
          <a:lstStyle/>
          <a:p>
            <a:pPr defTabSz="914400">
              <a:spcAft>
                <a:spcPts val="600"/>
              </a:spcAft>
              <a:defRPr/>
            </a:pPr>
            <a:fld id="{46BBE732-03BE-46E5-A9CF-E49B0BD2E352}" type="slidenum">
              <a:rPr lang="en-US">
                <a:solidFill>
                  <a:schemeClr val="tx1">
                    <a:lumMod val="50000"/>
                    <a:lumOff val="50000"/>
                  </a:schemeClr>
                </a:solidFill>
                <a:latin typeface="Calibri" panose="020F0502020204030204"/>
              </a:rPr>
              <a:pPr defTabSz="914400">
                <a:spcAft>
                  <a:spcPts val="600"/>
                </a:spcAft>
                <a:defRPr/>
              </a:pPr>
              <a:t>52</a:t>
            </a:fld>
            <a:endParaRPr lang="en-US">
              <a:solidFill>
                <a:schemeClr val="tx1">
                  <a:lumMod val="50000"/>
                  <a:lumOff val="50000"/>
                </a:schemeClr>
              </a:solidFill>
              <a:latin typeface="Calibri" panose="020F0502020204030204"/>
            </a:endParaRPr>
          </a:p>
        </p:txBody>
      </p:sp>
      <p:pic>
        <p:nvPicPr>
          <p:cNvPr id="3074" name="Picture 2">
            <a:extLst>
              <a:ext uri="{FF2B5EF4-FFF2-40B4-BE49-F238E27FC236}">
                <a16:creationId xmlns:a16="http://schemas.microsoft.com/office/drawing/2014/main" id="{C57AB314-7887-4DD0-BB7F-0B896D6F77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53" r="15852" b="-2"/>
          <a:stretch/>
        </p:blipFill>
        <p:spPr bwMode="auto">
          <a:xfrm>
            <a:off x="7684007" y="603504"/>
            <a:ext cx="4050792" cy="5577840"/>
          </a:xfrm>
          <a:prstGeom prst="rect">
            <a:avLst/>
          </a:prstGeom>
          <a:noFill/>
          <a:extLst>
            <a:ext uri="{909E8E84-426E-40DD-AFC4-6F175D3DCCD1}">
              <a14:hiddenFill xmlns:a14="http://schemas.microsoft.com/office/drawing/2010/main">
                <a:solidFill>
                  <a:srgbClr val="FFFFFF"/>
                </a:solidFill>
              </a14:hiddenFill>
            </a:ext>
          </a:extLst>
        </p:spPr>
      </p:pic>
      <p:sp>
        <p:nvSpPr>
          <p:cNvPr id="13" name="Star: 6 Points 12">
            <a:extLst>
              <a:ext uri="{FF2B5EF4-FFF2-40B4-BE49-F238E27FC236}">
                <a16:creationId xmlns:a16="http://schemas.microsoft.com/office/drawing/2014/main" id="{4C52DC97-611B-4266-B1D8-7ED057953C54}"/>
              </a:ext>
            </a:extLst>
          </p:cNvPr>
          <p:cNvSpPr/>
          <p:nvPr/>
        </p:nvSpPr>
        <p:spPr>
          <a:xfrm>
            <a:off x="249697" y="3019891"/>
            <a:ext cx="914400" cy="914400"/>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1</a:t>
            </a:r>
          </a:p>
        </p:txBody>
      </p:sp>
    </p:spTree>
    <p:extLst>
      <p:ext uri="{BB962C8B-B14F-4D97-AF65-F5344CB8AC3E}">
        <p14:creationId xmlns:p14="http://schemas.microsoft.com/office/powerpoint/2010/main" val="2447409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27A9-BE1B-4B48-89EB-922AC91982C8}"/>
              </a:ext>
            </a:extLst>
          </p:cNvPr>
          <p:cNvSpPr>
            <a:spLocks noGrp="1"/>
          </p:cNvSpPr>
          <p:nvPr>
            <p:ph type="title"/>
          </p:nvPr>
        </p:nvSpPr>
        <p:spPr/>
        <p:txBody>
          <a:bodyPr/>
          <a:lstStyle/>
          <a:p>
            <a:r>
              <a:rPr lang="en-US" b="1" dirty="0"/>
              <a:t>Billing Deep Dive</a:t>
            </a:r>
          </a:p>
        </p:txBody>
      </p:sp>
      <p:sp>
        <p:nvSpPr>
          <p:cNvPr id="6" name="Content Placeholder 5">
            <a:extLst>
              <a:ext uri="{FF2B5EF4-FFF2-40B4-BE49-F238E27FC236}">
                <a16:creationId xmlns:a16="http://schemas.microsoft.com/office/drawing/2014/main" id="{6BDBFEC1-CC14-4611-BF7E-AF5A9CE2D5F8}"/>
              </a:ext>
            </a:extLst>
          </p:cNvPr>
          <p:cNvSpPr>
            <a:spLocks noGrp="1"/>
          </p:cNvSpPr>
          <p:nvPr>
            <p:ph sz="half" idx="1"/>
          </p:nvPr>
        </p:nvSpPr>
        <p:spPr>
          <a:xfrm>
            <a:off x="435992" y="1998938"/>
            <a:ext cx="979004" cy="982890"/>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lnSpcReduction="10000"/>
          </a:bodyPr>
          <a:lstStyle/>
          <a:p>
            <a:pPr marL="0" indent="0" algn="ctr">
              <a:buNone/>
            </a:pPr>
            <a:r>
              <a:rPr lang="en-US" dirty="0">
                <a:solidFill>
                  <a:schemeClr val="tx1"/>
                </a:solidFill>
              </a:rPr>
              <a:t>1</a:t>
            </a:r>
          </a:p>
        </p:txBody>
      </p:sp>
      <p:sp>
        <p:nvSpPr>
          <p:cNvPr id="4" name="Content Placeholder 3">
            <a:extLst>
              <a:ext uri="{FF2B5EF4-FFF2-40B4-BE49-F238E27FC236}">
                <a16:creationId xmlns:a16="http://schemas.microsoft.com/office/drawing/2014/main" id="{420F72C6-F68C-4D5A-8B9A-6BD63F383A86}"/>
              </a:ext>
            </a:extLst>
          </p:cNvPr>
          <p:cNvSpPr>
            <a:spLocks noGrp="1"/>
          </p:cNvSpPr>
          <p:nvPr>
            <p:ph sz="half" idx="2"/>
          </p:nvPr>
        </p:nvSpPr>
        <p:spPr>
          <a:xfrm>
            <a:off x="1913057" y="2119181"/>
            <a:ext cx="5220478" cy="4360571"/>
          </a:xfrm>
        </p:spPr>
        <p:txBody>
          <a:bodyPr>
            <a:normAutofit lnSpcReduction="10000"/>
          </a:bodyPr>
          <a:lstStyle/>
          <a:p>
            <a:pPr marL="0" indent="0">
              <a:buNone/>
            </a:pPr>
            <a:r>
              <a:rPr lang="en-US" sz="2400" dirty="0"/>
              <a:t>When Renee calls Mrs. Jones for the first time, she’s reaching out to close the gaps in care.  Scheduling the mammogram and colonoscopy took a little longer, so it was a 12- minute phone call. </a:t>
            </a:r>
          </a:p>
          <a:p>
            <a:pPr marL="0" indent="0">
              <a:buNone/>
            </a:pPr>
            <a:endParaRPr lang="en-US" sz="2400" dirty="0"/>
          </a:p>
          <a:p>
            <a:pPr lvl="2"/>
            <a:r>
              <a:rPr lang="en-US" sz="2100" dirty="0"/>
              <a:t>Appropriate code: 98967 </a:t>
            </a:r>
          </a:p>
          <a:p>
            <a:pPr lvl="2"/>
            <a:r>
              <a:rPr lang="en-US" sz="2100" dirty="0"/>
              <a:t>Appropriate DX: Z12.39 (for mammogram) </a:t>
            </a:r>
          </a:p>
          <a:p>
            <a:pPr marL="0" indent="0" algn="ctr">
              <a:buNone/>
            </a:pPr>
            <a:endParaRPr lang="en-US" sz="2000" dirty="0"/>
          </a:p>
          <a:p>
            <a:pPr marL="0" indent="0" algn="ctr">
              <a:buNone/>
            </a:pPr>
            <a:r>
              <a:rPr lang="en-US" sz="2000" dirty="0"/>
              <a:t>* See next slide for decision tree on dx codes for preventive care **</a:t>
            </a:r>
          </a:p>
          <a:p>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2D04E989-9551-4025-932B-1BECC4742D00}"/>
              </a:ext>
            </a:extLst>
          </p:cNvPr>
          <p:cNvSpPr>
            <a:spLocks noGrp="1"/>
          </p:cNvSpPr>
          <p:nvPr>
            <p:ph type="sldNum" sz="quarter" idx="12"/>
          </p:nvPr>
        </p:nvSpPr>
        <p:spPr/>
        <p:txBody>
          <a:bodyPr/>
          <a:lstStyle/>
          <a:p>
            <a:fld id="{46BBE732-03BE-46E5-A9CF-E49B0BD2E352}" type="slidenum">
              <a:rPr lang="en-US" smtClean="0"/>
              <a:t>53</a:t>
            </a:fld>
            <a:endParaRPr lang="en-US"/>
          </a:p>
        </p:txBody>
      </p:sp>
      <p:pic>
        <p:nvPicPr>
          <p:cNvPr id="4098" name="Picture 2">
            <a:extLst>
              <a:ext uri="{FF2B5EF4-FFF2-40B4-BE49-F238E27FC236}">
                <a16:creationId xmlns:a16="http://schemas.microsoft.com/office/drawing/2014/main" id="{FBDA510C-7EE6-4DFC-95F6-1CF5BA80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705" y="1998938"/>
            <a:ext cx="4294404" cy="286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311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6062-7317-46D9-BCFB-1B426E19120A}"/>
              </a:ext>
            </a:extLst>
          </p:cNvPr>
          <p:cNvSpPr>
            <a:spLocks noGrp="1"/>
          </p:cNvSpPr>
          <p:nvPr>
            <p:ph type="title"/>
          </p:nvPr>
        </p:nvSpPr>
        <p:spPr>
          <a:xfrm>
            <a:off x="133064" y="1099096"/>
            <a:ext cx="3795124" cy="3174324"/>
          </a:xfrm>
          <a:prstGeom prst="ellipse">
            <a:avLst/>
          </a:prstGeom>
          <a:solidFill>
            <a:schemeClr val="accent2"/>
          </a:solidFill>
          <a:ln w="9525">
            <a:solidFill>
              <a:schemeClr val="tx1"/>
            </a:solidFill>
          </a:ln>
        </p:spPr>
        <p:txBody>
          <a:bodyPr vert="horz" lIns="91440" tIns="45720" rIns="91440" bIns="45720" rtlCol="0" anchor="t">
            <a:noAutofit/>
          </a:bodyPr>
          <a:lstStyle/>
          <a:p>
            <a:pPr algn="ctr"/>
            <a:br>
              <a:rPr lang="en-US" sz="2400" b="1" dirty="0">
                <a:solidFill>
                  <a:schemeClr val="tx2"/>
                </a:solidFill>
              </a:rPr>
            </a:br>
            <a:r>
              <a:rPr lang="en-US" sz="2800" b="1" kern="1200" dirty="0">
                <a:latin typeface="+mj-lt"/>
                <a:ea typeface="+mj-ea"/>
                <a:cs typeface="+mj-cs"/>
              </a:rPr>
              <a:t>Preventive Care &amp; Associated Diagnosis for gap outreach</a:t>
            </a:r>
            <a:endParaRPr lang="en-US" sz="2400" b="1" kern="1200" dirty="0">
              <a:latin typeface="+mj-lt"/>
              <a:ea typeface="+mj-ea"/>
              <a:cs typeface="+mj-cs"/>
            </a:endParaRPr>
          </a:p>
        </p:txBody>
      </p:sp>
      <p:pic>
        <p:nvPicPr>
          <p:cNvPr id="7" name="Content Placeholder 6">
            <a:extLst>
              <a:ext uri="{FF2B5EF4-FFF2-40B4-BE49-F238E27FC236}">
                <a16:creationId xmlns:a16="http://schemas.microsoft.com/office/drawing/2014/main" id="{4AE296A0-7603-4E8D-BB83-ACA593F03F4A}"/>
              </a:ext>
            </a:extLst>
          </p:cNvPr>
          <p:cNvPicPr>
            <a:picLocks noChangeAspect="1"/>
          </p:cNvPicPr>
          <p:nvPr/>
        </p:nvPicPr>
        <p:blipFill>
          <a:blip r:embed="rId3"/>
          <a:stretch>
            <a:fillRect/>
          </a:stretch>
        </p:blipFill>
        <p:spPr>
          <a:xfrm>
            <a:off x="4114800" y="303170"/>
            <a:ext cx="7753350" cy="6251660"/>
          </a:xfrm>
          <a:prstGeom prst="rect">
            <a:avLst/>
          </a:prstGeom>
          <a:ln>
            <a:solidFill>
              <a:schemeClr val="tx1"/>
            </a:solidFill>
          </a:ln>
        </p:spPr>
      </p:pic>
    </p:spTree>
    <p:extLst>
      <p:ext uri="{BB962C8B-B14F-4D97-AF65-F5344CB8AC3E}">
        <p14:creationId xmlns:p14="http://schemas.microsoft.com/office/powerpoint/2010/main" val="2166968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EC95-1A38-4B95-B304-BC09AB2B2F6F}"/>
              </a:ext>
            </a:extLst>
          </p:cNvPr>
          <p:cNvSpPr>
            <a:spLocks noGrp="1"/>
          </p:cNvSpPr>
          <p:nvPr>
            <p:ph type="title"/>
          </p:nvPr>
        </p:nvSpPr>
        <p:spPr/>
        <p:txBody>
          <a:bodyPr/>
          <a:lstStyle/>
          <a:p>
            <a:r>
              <a:rPr lang="en-US" b="1" dirty="0"/>
              <a:t>Mrs. Jones’s Journey (cont’d)</a:t>
            </a:r>
          </a:p>
        </p:txBody>
      </p:sp>
      <p:sp>
        <p:nvSpPr>
          <p:cNvPr id="4" name="Content Placeholder 3">
            <a:extLst>
              <a:ext uri="{FF2B5EF4-FFF2-40B4-BE49-F238E27FC236}">
                <a16:creationId xmlns:a16="http://schemas.microsoft.com/office/drawing/2014/main" id="{4E4D4587-8EA2-45B5-9590-4A657410EEDA}"/>
              </a:ext>
            </a:extLst>
          </p:cNvPr>
          <p:cNvSpPr>
            <a:spLocks noGrp="1"/>
          </p:cNvSpPr>
          <p:nvPr>
            <p:ph sz="half" idx="1"/>
          </p:nvPr>
        </p:nvSpPr>
        <p:spPr>
          <a:xfrm>
            <a:off x="5663682" y="1847850"/>
            <a:ext cx="5690118" cy="4351338"/>
          </a:xfrm>
        </p:spPr>
        <p:txBody>
          <a:bodyPr>
            <a:normAutofit/>
          </a:bodyPr>
          <a:lstStyle/>
          <a:p>
            <a:pPr marL="0" indent="0">
              <a:buNone/>
            </a:pPr>
            <a:r>
              <a:rPr lang="en-US" sz="2400" b="1" dirty="0"/>
              <a:t>The week before Mrs. Jones’s scheduled visit, Renee pulls another list: </a:t>
            </a:r>
            <a:r>
              <a:rPr lang="en-US" sz="2400" dirty="0"/>
              <a:t>the patients who are coming in the next week and need reminders. </a:t>
            </a:r>
          </a:p>
          <a:p>
            <a:pPr marL="0" indent="0">
              <a:buNone/>
            </a:pPr>
            <a:endParaRPr lang="en-US" sz="2400" dirty="0"/>
          </a:p>
          <a:p>
            <a:pPr marL="0" indent="0">
              <a:buNone/>
            </a:pPr>
            <a:r>
              <a:rPr lang="en-US" sz="2400" dirty="0"/>
              <a:t>	</a:t>
            </a:r>
            <a:r>
              <a:rPr lang="en-US" sz="2000" dirty="0"/>
              <a:t>Mrs. Jones is on the list, as her appointment is the following week. Renee calls Mrs. Jones and reminds her to get her labs drawn before the visit.  Renee also goes through Social Determinants of Health (SDOH)  Screening tool questions. Mrs. Jones doesn’t have any SDOH needs currently. </a:t>
            </a:r>
          </a:p>
          <a:p>
            <a:pPr marL="0" indent="0">
              <a:buNone/>
            </a:pPr>
            <a:endParaRPr lang="en-US" sz="2400" dirty="0"/>
          </a:p>
          <a:p>
            <a:pPr marL="0" indent="0">
              <a:buNone/>
            </a:pPr>
            <a:endParaRPr lang="en-US" dirty="0"/>
          </a:p>
        </p:txBody>
      </p:sp>
      <p:sp>
        <p:nvSpPr>
          <p:cNvPr id="5" name="Slide Number Placeholder 4">
            <a:extLst>
              <a:ext uri="{FF2B5EF4-FFF2-40B4-BE49-F238E27FC236}">
                <a16:creationId xmlns:a16="http://schemas.microsoft.com/office/drawing/2014/main" id="{BB1F2BC3-4149-420B-BC6F-D375C9D8CDC8}"/>
              </a:ext>
            </a:extLst>
          </p:cNvPr>
          <p:cNvSpPr>
            <a:spLocks noGrp="1"/>
          </p:cNvSpPr>
          <p:nvPr>
            <p:ph type="sldNum" sz="quarter" idx="12"/>
          </p:nvPr>
        </p:nvSpPr>
        <p:spPr/>
        <p:txBody>
          <a:bodyPr/>
          <a:lstStyle/>
          <a:p>
            <a:fld id="{46BBE732-03BE-46E5-A9CF-E49B0BD2E352}" type="slidenum">
              <a:rPr lang="en-US" smtClean="0"/>
              <a:t>55</a:t>
            </a:fld>
            <a:endParaRPr lang="en-US" dirty="0"/>
          </a:p>
        </p:txBody>
      </p:sp>
      <p:pic>
        <p:nvPicPr>
          <p:cNvPr id="5122" name="Picture 2">
            <a:extLst>
              <a:ext uri="{FF2B5EF4-FFF2-40B4-BE49-F238E27FC236}">
                <a16:creationId xmlns:a16="http://schemas.microsoft.com/office/drawing/2014/main" id="{19777037-DCC8-4E23-AB51-800961FF1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50" y="2234390"/>
            <a:ext cx="4848225" cy="3228975"/>
          </a:xfrm>
          <a:prstGeom prst="rect">
            <a:avLst/>
          </a:prstGeom>
          <a:noFill/>
          <a:extLst>
            <a:ext uri="{909E8E84-426E-40DD-AFC4-6F175D3DCCD1}">
              <a14:hiddenFill xmlns:a14="http://schemas.microsoft.com/office/drawing/2010/main">
                <a:solidFill>
                  <a:srgbClr val="FFFFFF"/>
                </a:solidFill>
              </a14:hiddenFill>
            </a:ext>
          </a:extLst>
        </p:spPr>
      </p:pic>
      <p:sp>
        <p:nvSpPr>
          <p:cNvPr id="7" name="Star: 6 Points 6">
            <a:extLst>
              <a:ext uri="{FF2B5EF4-FFF2-40B4-BE49-F238E27FC236}">
                <a16:creationId xmlns:a16="http://schemas.microsoft.com/office/drawing/2014/main" id="{DA32074B-3370-473F-8CDA-1958EF009F5B}"/>
              </a:ext>
            </a:extLst>
          </p:cNvPr>
          <p:cNvSpPr/>
          <p:nvPr/>
        </p:nvSpPr>
        <p:spPr>
          <a:xfrm>
            <a:off x="5663682" y="3429000"/>
            <a:ext cx="827314" cy="690465"/>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tx1"/>
                </a:solidFill>
              </a:rPr>
              <a:t>2</a:t>
            </a:r>
          </a:p>
        </p:txBody>
      </p:sp>
    </p:spTree>
    <p:extLst>
      <p:ext uri="{BB962C8B-B14F-4D97-AF65-F5344CB8AC3E}">
        <p14:creationId xmlns:p14="http://schemas.microsoft.com/office/powerpoint/2010/main" val="2249042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27A9-BE1B-4B48-89EB-922AC91982C8}"/>
              </a:ext>
            </a:extLst>
          </p:cNvPr>
          <p:cNvSpPr>
            <a:spLocks noGrp="1"/>
          </p:cNvSpPr>
          <p:nvPr>
            <p:ph type="title"/>
          </p:nvPr>
        </p:nvSpPr>
        <p:spPr/>
        <p:txBody>
          <a:bodyPr/>
          <a:lstStyle/>
          <a:p>
            <a:r>
              <a:rPr lang="en-US" b="1" dirty="0"/>
              <a:t>Billing Deep Dive</a:t>
            </a:r>
          </a:p>
        </p:txBody>
      </p:sp>
      <p:sp>
        <p:nvSpPr>
          <p:cNvPr id="6" name="Content Placeholder 5">
            <a:extLst>
              <a:ext uri="{FF2B5EF4-FFF2-40B4-BE49-F238E27FC236}">
                <a16:creationId xmlns:a16="http://schemas.microsoft.com/office/drawing/2014/main" id="{6BDBFEC1-CC14-4611-BF7E-AF5A9CE2D5F8}"/>
              </a:ext>
            </a:extLst>
          </p:cNvPr>
          <p:cNvSpPr>
            <a:spLocks noGrp="1"/>
          </p:cNvSpPr>
          <p:nvPr>
            <p:ph sz="half" idx="1"/>
          </p:nvPr>
        </p:nvSpPr>
        <p:spPr>
          <a:xfrm>
            <a:off x="435992" y="1998938"/>
            <a:ext cx="979004" cy="982890"/>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a:bodyPr>
          <a:lstStyle/>
          <a:p>
            <a:pPr marL="0" indent="0" algn="ctr">
              <a:buNone/>
            </a:pPr>
            <a:r>
              <a:rPr lang="en-US" dirty="0">
                <a:solidFill>
                  <a:schemeClr val="tx1"/>
                </a:solidFill>
              </a:rPr>
              <a:t>2</a:t>
            </a:r>
          </a:p>
        </p:txBody>
      </p:sp>
      <p:sp>
        <p:nvSpPr>
          <p:cNvPr id="4" name="Content Placeholder 3">
            <a:extLst>
              <a:ext uri="{FF2B5EF4-FFF2-40B4-BE49-F238E27FC236}">
                <a16:creationId xmlns:a16="http://schemas.microsoft.com/office/drawing/2014/main" id="{420F72C6-F68C-4D5A-8B9A-6BD63F383A86}"/>
              </a:ext>
            </a:extLst>
          </p:cNvPr>
          <p:cNvSpPr>
            <a:spLocks noGrp="1"/>
          </p:cNvSpPr>
          <p:nvPr>
            <p:ph sz="half" idx="2"/>
          </p:nvPr>
        </p:nvSpPr>
        <p:spPr>
          <a:xfrm>
            <a:off x="1913057" y="2119181"/>
            <a:ext cx="5220478" cy="4360571"/>
          </a:xfrm>
        </p:spPr>
        <p:txBody>
          <a:bodyPr>
            <a:normAutofit/>
          </a:bodyPr>
          <a:lstStyle/>
          <a:p>
            <a:pPr marL="0" indent="0">
              <a:buNone/>
            </a:pPr>
            <a:r>
              <a:rPr lang="en-US" sz="2400" dirty="0"/>
              <a:t>Renee’s 2</a:t>
            </a:r>
            <a:r>
              <a:rPr lang="en-US" sz="2400" baseline="30000" dirty="0"/>
              <a:t>nd</a:t>
            </a:r>
            <a:r>
              <a:rPr lang="en-US" sz="2400" dirty="0"/>
              <a:t> call with Mrs. Jones lasted 7 minutes. Renee reviewed the important things to do before the upcoming visit and conducted a SDOH screening. </a:t>
            </a:r>
          </a:p>
          <a:p>
            <a:pPr marL="0" indent="0">
              <a:buNone/>
            </a:pPr>
            <a:endParaRPr lang="en-US" sz="2400" dirty="0"/>
          </a:p>
          <a:p>
            <a:pPr lvl="2"/>
            <a:r>
              <a:rPr lang="en-US" sz="2100" dirty="0"/>
              <a:t>Appropriate code: 98966 </a:t>
            </a:r>
          </a:p>
          <a:p>
            <a:pPr lvl="2"/>
            <a:r>
              <a:rPr lang="en-US" sz="2100" dirty="0"/>
              <a:t>Appropriate DX: Z71.89 Counseling &amp; Care Coordination for the well visit </a:t>
            </a:r>
          </a:p>
          <a:p>
            <a:pPr marL="0" indent="0" algn="ctr">
              <a:buNone/>
            </a:pPr>
            <a:endParaRPr lang="en-US" sz="2000" dirty="0"/>
          </a:p>
          <a:p>
            <a:pPr marL="0" indent="0" algn="ctr">
              <a:buNone/>
            </a:pPr>
            <a:r>
              <a:rPr lang="en-US" sz="2000" dirty="0"/>
              <a:t>* See slide - 49 for decision tree on dx codes for preventive care **</a:t>
            </a:r>
          </a:p>
          <a:p>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2D04E989-9551-4025-932B-1BECC4742D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FBDA510C-7EE6-4DFC-95F6-1CF5BA80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705" y="1998938"/>
            <a:ext cx="4294404" cy="286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251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BF37-8CDF-46F7-A45B-E29FC141B4DD}"/>
              </a:ext>
            </a:extLst>
          </p:cNvPr>
          <p:cNvSpPr>
            <a:spLocks noGrp="1"/>
          </p:cNvSpPr>
          <p:nvPr>
            <p:ph type="title"/>
          </p:nvPr>
        </p:nvSpPr>
        <p:spPr>
          <a:xfrm>
            <a:off x="460248" y="872598"/>
            <a:ext cx="3032838" cy="5483752"/>
          </a:xfrm>
        </p:spPr>
        <p:txBody>
          <a:bodyPr vert="horz" lIns="91440" tIns="45720" rIns="91440" bIns="45720" rtlCol="0" anchor="ctr">
            <a:normAutofit/>
          </a:bodyPr>
          <a:lstStyle/>
          <a:p>
            <a:r>
              <a:rPr lang="en-US" sz="5400" b="1" kern="1200" dirty="0">
                <a:solidFill>
                  <a:schemeClr val="tx1"/>
                </a:solidFill>
                <a:latin typeface="+mj-lt"/>
                <a:ea typeface="+mj-ea"/>
                <a:cs typeface="+mj-cs"/>
              </a:rPr>
              <a:t>When to use a Z code for SDOH</a:t>
            </a:r>
          </a:p>
        </p:txBody>
      </p:sp>
      <p:sp>
        <p:nvSpPr>
          <p:cNvPr id="5" name="Slide Number Placeholder 4">
            <a:extLst>
              <a:ext uri="{FF2B5EF4-FFF2-40B4-BE49-F238E27FC236}">
                <a16:creationId xmlns:a16="http://schemas.microsoft.com/office/drawing/2014/main" id="{288A83C5-8909-47C5-A535-E67D68B0ADA8}"/>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46BBE732-03BE-46E5-A9CF-E49B0BD2E352}" type="slidenum">
              <a:rPr lang="en-US" smtClean="0"/>
              <a:pPr defTabSz="914400">
                <a:spcAft>
                  <a:spcPts val="600"/>
                </a:spcAft>
              </a:pPr>
              <a:t>57</a:t>
            </a:fld>
            <a:endParaRPr lang="en-US" dirty="0"/>
          </a:p>
        </p:txBody>
      </p:sp>
      <p:pic>
        <p:nvPicPr>
          <p:cNvPr id="11" name="Picture 10">
            <a:extLst>
              <a:ext uri="{FF2B5EF4-FFF2-40B4-BE49-F238E27FC236}">
                <a16:creationId xmlns:a16="http://schemas.microsoft.com/office/drawing/2014/main" id="{54A0720B-D83F-48D6-8B59-374474CDB5ED}"/>
              </a:ext>
            </a:extLst>
          </p:cNvPr>
          <p:cNvPicPr>
            <a:picLocks noChangeAspect="1"/>
          </p:cNvPicPr>
          <p:nvPr/>
        </p:nvPicPr>
        <p:blipFill>
          <a:blip r:embed="rId3"/>
          <a:stretch>
            <a:fillRect/>
          </a:stretch>
        </p:blipFill>
        <p:spPr>
          <a:xfrm>
            <a:off x="4572684" y="825236"/>
            <a:ext cx="7410846" cy="4817051"/>
          </a:xfrm>
          <a:prstGeom prst="rect">
            <a:avLst/>
          </a:prstGeom>
        </p:spPr>
      </p:pic>
      <p:sp>
        <p:nvSpPr>
          <p:cNvPr id="17" name="TextBox 16">
            <a:extLst>
              <a:ext uri="{FF2B5EF4-FFF2-40B4-BE49-F238E27FC236}">
                <a16:creationId xmlns:a16="http://schemas.microsoft.com/office/drawing/2014/main" id="{7DDDA8AF-CAF6-4A04-A56F-B4B0A2F8F7E5}"/>
              </a:ext>
            </a:extLst>
          </p:cNvPr>
          <p:cNvSpPr txBox="1"/>
          <p:nvPr/>
        </p:nvSpPr>
        <p:spPr>
          <a:xfrm>
            <a:off x="5077890" y="5663432"/>
            <a:ext cx="6653862" cy="369332"/>
          </a:xfrm>
          <a:prstGeom prst="rect">
            <a:avLst/>
          </a:prstGeom>
          <a:noFill/>
        </p:spPr>
        <p:txBody>
          <a:bodyPr wrap="square">
            <a:spAutoFit/>
          </a:bodyPr>
          <a:lstStyle/>
          <a:p>
            <a:r>
              <a:rPr lang="en-US" dirty="0">
                <a:hlinkClick r:id="rId4"/>
              </a:rPr>
              <a:t>https://www.cms.gov/files/document/zcodes-infographic.pdf</a:t>
            </a:r>
            <a:endParaRPr lang="en-US" dirty="0"/>
          </a:p>
        </p:txBody>
      </p:sp>
    </p:spTree>
    <p:extLst>
      <p:ext uri="{BB962C8B-B14F-4D97-AF65-F5344CB8AC3E}">
        <p14:creationId xmlns:p14="http://schemas.microsoft.com/office/powerpoint/2010/main" val="1778793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B23EFC-208C-4550-9886-73218D5AA53E}"/>
              </a:ext>
            </a:extLst>
          </p:cNvPr>
          <p:cNvSpPr>
            <a:spLocks noGrp="1"/>
          </p:cNvSpPr>
          <p:nvPr>
            <p:ph type="title"/>
          </p:nvPr>
        </p:nvSpPr>
        <p:spPr>
          <a:xfrm>
            <a:off x="271463" y="187325"/>
            <a:ext cx="3932237" cy="1600200"/>
          </a:xfrm>
        </p:spPr>
        <p:txBody>
          <a:bodyPr>
            <a:normAutofit/>
          </a:bodyPr>
          <a:lstStyle/>
          <a:p>
            <a:pPr algn="ctr"/>
            <a:r>
              <a:rPr lang="en-US" sz="3600" b="1" dirty="0"/>
              <a:t>The Most Common Z Codes: </a:t>
            </a:r>
          </a:p>
        </p:txBody>
      </p:sp>
      <p:sp>
        <p:nvSpPr>
          <p:cNvPr id="3" name="Content Placeholder 2">
            <a:extLst>
              <a:ext uri="{FF2B5EF4-FFF2-40B4-BE49-F238E27FC236}">
                <a16:creationId xmlns:a16="http://schemas.microsoft.com/office/drawing/2014/main" id="{6D99DAE4-7ADD-4109-9074-CA4EE44AEF8C}"/>
              </a:ext>
            </a:extLst>
          </p:cNvPr>
          <p:cNvSpPr>
            <a:spLocks noGrp="1"/>
          </p:cNvSpPr>
          <p:nvPr>
            <p:ph idx="1"/>
          </p:nvPr>
        </p:nvSpPr>
        <p:spPr/>
        <p:txBody>
          <a:bodyPr/>
          <a:lstStyle/>
          <a:p>
            <a:r>
              <a:rPr lang="en-US" b="0" dirty="0">
                <a:effectLst/>
              </a:rPr>
              <a:t> </a:t>
            </a:r>
            <a:endParaRPr lang="en-US" dirty="0"/>
          </a:p>
        </p:txBody>
      </p:sp>
      <p:sp>
        <p:nvSpPr>
          <p:cNvPr id="9" name="Text Placeholder 8">
            <a:extLst>
              <a:ext uri="{FF2B5EF4-FFF2-40B4-BE49-F238E27FC236}">
                <a16:creationId xmlns:a16="http://schemas.microsoft.com/office/drawing/2014/main" id="{ABB09F42-7A8D-489F-88D6-3A495CEC5BD4}"/>
              </a:ext>
            </a:extLst>
          </p:cNvPr>
          <p:cNvSpPr>
            <a:spLocks noGrp="1"/>
          </p:cNvSpPr>
          <p:nvPr>
            <p:ph type="body" sz="half" idx="2"/>
          </p:nvPr>
        </p:nvSpPr>
        <p:spPr>
          <a:xfrm>
            <a:off x="153988" y="2127250"/>
            <a:ext cx="4049712" cy="3733800"/>
          </a:xfrm>
        </p:spPr>
        <p:txBody>
          <a:bodyPr>
            <a:normAutofit/>
          </a:bodyPr>
          <a:lstStyle/>
          <a:p>
            <a:pPr marL="285750" indent="-285750">
              <a:buFont typeface="Arial" panose="020B0604020202020204" pitchFamily="34" charset="0"/>
              <a:buChar char="•"/>
            </a:pPr>
            <a:r>
              <a:rPr lang="en-US" sz="1800" dirty="0"/>
              <a:t>Care team members can add Z-codes as a diagnosis for billing purposes</a:t>
            </a:r>
          </a:p>
          <a:p>
            <a:pPr marL="285750" indent="-285750">
              <a:buFont typeface="Arial" panose="020B0604020202020204" pitchFamily="34" charset="0"/>
              <a:buChar char="•"/>
            </a:pPr>
            <a:r>
              <a:rPr lang="en-US" sz="1800" dirty="0"/>
              <a:t>There are several payers with incentive plans around SDOH and Z- codes  (Priority Health for Medicare/Medicaid, BCBSM both have incentive programs </a:t>
            </a:r>
          </a:p>
        </p:txBody>
      </p:sp>
      <p:sp>
        <p:nvSpPr>
          <p:cNvPr id="5" name="Slide Number Placeholder 4">
            <a:extLst>
              <a:ext uri="{FF2B5EF4-FFF2-40B4-BE49-F238E27FC236}">
                <a16:creationId xmlns:a16="http://schemas.microsoft.com/office/drawing/2014/main" id="{64B6B646-48AD-4054-BCF9-7DC198A7A297}"/>
              </a:ext>
            </a:extLst>
          </p:cNvPr>
          <p:cNvSpPr>
            <a:spLocks noGrp="1"/>
          </p:cNvSpPr>
          <p:nvPr>
            <p:ph type="sldNum" sz="quarter" idx="12"/>
          </p:nvPr>
        </p:nvSpPr>
        <p:spPr/>
        <p:txBody>
          <a:bodyPr/>
          <a:lstStyle/>
          <a:p>
            <a:fld id="{46BBE732-03BE-46E5-A9CF-E49B0BD2E352}" type="slidenum">
              <a:rPr lang="en-US" smtClean="0"/>
              <a:t>58</a:t>
            </a:fld>
            <a:endParaRPr lang="en-US"/>
          </a:p>
        </p:txBody>
      </p:sp>
      <p:pic>
        <p:nvPicPr>
          <p:cNvPr id="7" name="Content Placeholder 6">
            <a:extLst>
              <a:ext uri="{FF2B5EF4-FFF2-40B4-BE49-F238E27FC236}">
                <a16:creationId xmlns:a16="http://schemas.microsoft.com/office/drawing/2014/main" id="{348CD789-FD72-43CA-8B99-4776E3F579D3}"/>
              </a:ext>
            </a:extLst>
          </p:cNvPr>
          <p:cNvPicPr>
            <a:picLocks noGrp="1" noChangeAspect="1"/>
          </p:cNvPicPr>
          <p:nvPr>
            <p:ph sz="half" idx="4294967295"/>
          </p:nvPr>
        </p:nvPicPr>
        <p:blipFill>
          <a:blip r:embed="rId3"/>
          <a:stretch>
            <a:fillRect/>
          </a:stretch>
        </p:blipFill>
        <p:spPr>
          <a:xfrm>
            <a:off x="4203700" y="187325"/>
            <a:ext cx="7988300" cy="6278563"/>
          </a:xfrm>
        </p:spPr>
      </p:pic>
    </p:spTree>
    <p:extLst>
      <p:ext uri="{BB962C8B-B14F-4D97-AF65-F5344CB8AC3E}">
        <p14:creationId xmlns:p14="http://schemas.microsoft.com/office/powerpoint/2010/main" val="1077455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CA98B66-548E-4C58-972B-2E877F720D7E}"/>
              </a:ext>
            </a:extLst>
          </p:cNvPr>
          <p:cNvSpPr>
            <a:spLocks noGrp="1"/>
          </p:cNvSpPr>
          <p:nvPr>
            <p:ph type="title"/>
          </p:nvPr>
        </p:nvSpPr>
        <p:spPr>
          <a:xfrm>
            <a:off x="838200" y="365125"/>
            <a:ext cx="7306340" cy="1325563"/>
          </a:xfrm>
        </p:spPr>
        <p:txBody>
          <a:bodyPr/>
          <a:lstStyle/>
          <a:p>
            <a:r>
              <a:rPr lang="en-US" b="1" dirty="0"/>
              <a:t>Mrs. Jones’s Journey (cont’d)</a:t>
            </a:r>
          </a:p>
        </p:txBody>
      </p:sp>
      <p:sp>
        <p:nvSpPr>
          <p:cNvPr id="17" name="Content Placeholder 16">
            <a:extLst>
              <a:ext uri="{FF2B5EF4-FFF2-40B4-BE49-F238E27FC236}">
                <a16:creationId xmlns:a16="http://schemas.microsoft.com/office/drawing/2014/main" id="{0DC43D0A-D75F-4614-8699-6997A4693339}"/>
              </a:ext>
            </a:extLst>
          </p:cNvPr>
          <p:cNvSpPr>
            <a:spLocks noGrp="1"/>
          </p:cNvSpPr>
          <p:nvPr>
            <p:ph sz="half" idx="1"/>
          </p:nvPr>
        </p:nvSpPr>
        <p:spPr>
          <a:xfrm>
            <a:off x="1279452" y="1546482"/>
            <a:ext cx="7777716" cy="2661315"/>
          </a:xfrm>
        </p:spPr>
        <p:txBody>
          <a:bodyPr>
            <a:normAutofit fontScale="92500"/>
          </a:bodyPr>
          <a:lstStyle/>
          <a:p>
            <a:pPr marL="0" indent="0">
              <a:buNone/>
            </a:pPr>
            <a:r>
              <a:rPr lang="en-US" b="1" dirty="0"/>
              <a:t>Day of the Visit</a:t>
            </a:r>
          </a:p>
          <a:p>
            <a:pPr marL="457200" lvl="1" indent="0">
              <a:buNone/>
            </a:pPr>
            <a:r>
              <a:rPr lang="en-US" dirty="0"/>
              <a:t>Mrs. Jones was able to get her labs drawn before the visit, that allowed Dr.  Miller to diagnose Mrs. Jones with Diabetes. Dr. Miller decided to talk with Mrs. Jones about Theresa,  the RN who helps follow up with new diagnoses.  Dr. Miller asked Mrs. Jones if she had the time to stay and talk with Theresa.  Unfortunately,  Mrs. Jones was unable, so they discussed scheduling another appointment</a:t>
            </a:r>
          </a:p>
        </p:txBody>
      </p:sp>
      <p:sp>
        <p:nvSpPr>
          <p:cNvPr id="5" name="Slide Number Placeholder 4">
            <a:extLst>
              <a:ext uri="{FF2B5EF4-FFF2-40B4-BE49-F238E27FC236}">
                <a16:creationId xmlns:a16="http://schemas.microsoft.com/office/drawing/2014/main" id="{5AD513B8-B21E-47CD-B48F-81B228D7E01E}"/>
              </a:ext>
            </a:extLst>
          </p:cNvPr>
          <p:cNvSpPr>
            <a:spLocks noGrp="1"/>
          </p:cNvSpPr>
          <p:nvPr>
            <p:ph type="sldNum" sz="quarter" idx="12"/>
          </p:nvPr>
        </p:nvSpPr>
        <p:spPr/>
        <p:txBody>
          <a:bodyPr/>
          <a:lstStyle/>
          <a:p>
            <a:fld id="{46BBE732-03BE-46E5-A9CF-E49B0BD2E352}" type="slidenum">
              <a:rPr lang="en-US" smtClean="0"/>
              <a:t>59</a:t>
            </a:fld>
            <a:endParaRPr lang="en-US"/>
          </a:p>
        </p:txBody>
      </p:sp>
      <p:pic>
        <p:nvPicPr>
          <p:cNvPr id="1026" name="Picture 2">
            <a:extLst>
              <a:ext uri="{FF2B5EF4-FFF2-40B4-BE49-F238E27FC236}">
                <a16:creationId xmlns:a16="http://schemas.microsoft.com/office/drawing/2014/main" id="{8B40A9BF-66F8-430A-B454-ADF71408B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4126" y="136525"/>
            <a:ext cx="2940714" cy="19527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447FFE-212E-4271-87B1-936EF01DC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76" y="4421187"/>
            <a:ext cx="3453825" cy="23002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6">
            <a:extLst>
              <a:ext uri="{FF2B5EF4-FFF2-40B4-BE49-F238E27FC236}">
                <a16:creationId xmlns:a16="http://schemas.microsoft.com/office/drawing/2014/main" id="{5AE206B0-C558-48C6-A35B-2F3611DB5E55}"/>
              </a:ext>
            </a:extLst>
          </p:cNvPr>
          <p:cNvSpPr txBox="1">
            <a:spLocks/>
          </p:cNvSpPr>
          <p:nvPr/>
        </p:nvSpPr>
        <p:spPr>
          <a:xfrm>
            <a:off x="4568456" y="4273550"/>
            <a:ext cx="4873256" cy="2661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25" name="Content Placeholder 16">
            <a:extLst>
              <a:ext uri="{FF2B5EF4-FFF2-40B4-BE49-F238E27FC236}">
                <a16:creationId xmlns:a16="http://schemas.microsoft.com/office/drawing/2014/main" id="{071FB92E-6ABA-41B8-B42B-06AB32401533}"/>
              </a:ext>
            </a:extLst>
          </p:cNvPr>
          <p:cNvSpPr txBox="1">
            <a:spLocks/>
          </p:cNvSpPr>
          <p:nvPr/>
        </p:nvSpPr>
        <p:spPr>
          <a:xfrm>
            <a:off x="3939364" y="5054341"/>
            <a:ext cx="7777716" cy="903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At Checkout, Renee helps Mrs. Jones schedule an appointment with Theresa for the next Thursday. </a:t>
            </a:r>
          </a:p>
        </p:txBody>
      </p:sp>
      <p:sp>
        <p:nvSpPr>
          <p:cNvPr id="9" name="Content Placeholder 5">
            <a:extLst>
              <a:ext uri="{FF2B5EF4-FFF2-40B4-BE49-F238E27FC236}">
                <a16:creationId xmlns:a16="http://schemas.microsoft.com/office/drawing/2014/main" id="{31FB873D-E2EF-4EE0-9B8D-EF1756E9CD48}"/>
              </a:ext>
            </a:extLst>
          </p:cNvPr>
          <p:cNvSpPr txBox="1">
            <a:spLocks/>
          </p:cNvSpPr>
          <p:nvPr/>
        </p:nvSpPr>
        <p:spPr>
          <a:xfrm>
            <a:off x="77160" y="1899193"/>
            <a:ext cx="1329069" cy="1116419"/>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a:solidFill>
                  <a:schemeClr val="tx1"/>
                </a:solidFill>
              </a:rPr>
              <a:t>3</a:t>
            </a:r>
            <a:endParaRPr lang="en-US" dirty="0">
              <a:solidFill>
                <a:schemeClr val="tx1"/>
              </a:solidFill>
            </a:endParaRPr>
          </a:p>
        </p:txBody>
      </p:sp>
    </p:spTree>
    <p:extLst>
      <p:ext uri="{BB962C8B-B14F-4D97-AF65-F5344CB8AC3E}">
        <p14:creationId xmlns:p14="http://schemas.microsoft.com/office/powerpoint/2010/main" val="53347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A3DCBB3-202A-4FBA-806E-4B73763F17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33400" y="1932150"/>
            <a:ext cx="5181600" cy="29936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AE5B51F-B87A-46A6-8F34-24981AB302D9}"/>
              </a:ext>
            </a:extLst>
          </p:cNvPr>
          <p:cNvSpPr>
            <a:spLocks noGrp="1"/>
          </p:cNvSpPr>
          <p:nvPr>
            <p:ph sz="half" idx="2"/>
          </p:nvPr>
        </p:nvSpPr>
        <p:spPr>
          <a:xfrm>
            <a:off x="6392917" y="2782067"/>
            <a:ext cx="5181600" cy="1789933"/>
          </a:xfrm>
        </p:spPr>
        <p:txBody>
          <a:bodyPr>
            <a:normAutofit/>
          </a:bodyPr>
          <a:lstStyle/>
          <a:p>
            <a:pPr marL="0" indent="0" algn="ctr">
              <a:buNone/>
            </a:pPr>
            <a:r>
              <a:rPr lang="en-US" sz="3200" dirty="0"/>
              <a:t> Please take the post test within 5 days for credits!</a:t>
            </a:r>
          </a:p>
          <a:p>
            <a:pPr marL="0" indent="0" algn="ctr">
              <a:buNone/>
            </a:pPr>
            <a:endParaRPr lang="en-US" sz="3200" dirty="0"/>
          </a:p>
        </p:txBody>
      </p:sp>
      <p:sp>
        <p:nvSpPr>
          <p:cNvPr id="5" name="Slide Number Placeholder 4">
            <a:extLst>
              <a:ext uri="{FF2B5EF4-FFF2-40B4-BE49-F238E27FC236}">
                <a16:creationId xmlns:a16="http://schemas.microsoft.com/office/drawing/2014/main" id="{CD3F3EAC-5BDF-403C-9455-CDB73C7EE563}"/>
              </a:ext>
            </a:extLst>
          </p:cNvPr>
          <p:cNvSpPr>
            <a:spLocks noGrp="1"/>
          </p:cNvSpPr>
          <p:nvPr>
            <p:ph type="sldNum" sz="quarter" idx="12"/>
          </p:nvPr>
        </p:nvSpPr>
        <p:spPr/>
        <p:txBody>
          <a:bodyPr/>
          <a:lstStyle/>
          <a:p>
            <a:fld id="{46BBE732-03BE-46E5-A9CF-E49B0BD2E352}" type="slidenum">
              <a:rPr lang="en-US" smtClean="0"/>
              <a:t>6</a:t>
            </a:fld>
            <a:endParaRPr lang="en-US"/>
          </a:p>
        </p:txBody>
      </p:sp>
    </p:spTree>
    <p:extLst>
      <p:ext uri="{BB962C8B-B14F-4D97-AF65-F5344CB8AC3E}">
        <p14:creationId xmlns:p14="http://schemas.microsoft.com/office/powerpoint/2010/main" val="1911539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27A9-BE1B-4B48-89EB-922AC91982C8}"/>
              </a:ext>
            </a:extLst>
          </p:cNvPr>
          <p:cNvSpPr>
            <a:spLocks noGrp="1"/>
          </p:cNvSpPr>
          <p:nvPr>
            <p:ph type="title"/>
          </p:nvPr>
        </p:nvSpPr>
        <p:spPr/>
        <p:txBody>
          <a:bodyPr/>
          <a:lstStyle/>
          <a:p>
            <a:r>
              <a:rPr lang="en-US" b="1" dirty="0"/>
              <a:t>Billing Deep Dive</a:t>
            </a:r>
          </a:p>
        </p:txBody>
      </p:sp>
      <p:sp>
        <p:nvSpPr>
          <p:cNvPr id="4" name="Content Placeholder 3">
            <a:extLst>
              <a:ext uri="{FF2B5EF4-FFF2-40B4-BE49-F238E27FC236}">
                <a16:creationId xmlns:a16="http://schemas.microsoft.com/office/drawing/2014/main" id="{420F72C6-F68C-4D5A-8B9A-6BD63F383A86}"/>
              </a:ext>
            </a:extLst>
          </p:cNvPr>
          <p:cNvSpPr>
            <a:spLocks noGrp="1"/>
          </p:cNvSpPr>
          <p:nvPr>
            <p:ph sz="half" idx="2"/>
          </p:nvPr>
        </p:nvSpPr>
        <p:spPr>
          <a:xfrm>
            <a:off x="1791093" y="2119181"/>
            <a:ext cx="5279010" cy="2860125"/>
          </a:xfrm>
        </p:spPr>
        <p:txBody>
          <a:bodyPr>
            <a:normAutofit/>
          </a:bodyPr>
          <a:lstStyle/>
          <a:p>
            <a:pPr marL="0" indent="0">
              <a:buNone/>
            </a:pPr>
            <a:r>
              <a:rPr lang="en-US" sz="2400" dirty="0"/>
              <a:t>Dr. Miller discussed a new diagnosis with Mrs. Jones and introduced her to Theresa, RN in the care team. </a:t>
            </a:r>
          </a:p>
          <a:p>
            <a:pPr marL="0" indent="0">
              <a:buNone/>
            </a:pPr>
            <a:endParaRPr lang="en-US" sz="2400" dirty="0"/>
          </a:p>
          <a:p>
            <a:pPr marL="0" indent="0">
              <a:buNone/>
            </a:pPr>
            <a:endParaRPr lang="en-US" sz="2400" dirty="0"/>
          </a:p>
          <a:p>
            <a:pPr lvl="2"/>
            <a:r>
              <a:rPr lang="en-US" sz="2100" dirty="0"/>
              <a:t>Appropriate code: G9008 </a:t>
            </a:r>
          </a:p>
          <a:p>
            <a:pPr lvl="2"/>
            <a:r>
              <a:rPr lang="en-US" sz="2100" dirty="0"/>
              <a:t>Appropriate DX: E11.65 </a:t>
            </a:r>
          </a:p>
          <a:p>
            <a:pPr marL="914400" lvl="2" indent="0">
              <a:buNone/>
            </a:pPr>
            <a:endParaRPr lang="en-US" sz="2000" dirty="0"/>
          </a:p>
        </p:txBody>
      </p:sp>
      <p:sp>
        <p:nvSpPr>
          <p:cNvPr id="5" name="Slide Number Placeholder 4">
            <a:extLst>
              <a:ext uri="{FF2B5EF4-FFF2-40B4-BE49-F238E27FC236}">
                <a16:creationId xmlns:a16="http://schemas.microsoft.com/office/drawing/2014/main" id="{2D04E989-9551-4025-932B-1BECC4742D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FBDA510C-7EE6-4DFC-95F6-1CF5BA807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705" y="1998938"/>
            <a:ext cx="4294404" cy="286012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4F00A5D2-5677-4A2B-9D4D-B3F49D71AA2F}"/>
              </a:ext>
            </a:extLst>
          </p:cNvPr>
          <p:cNvSpPr txBox="1">
            <a:spLocks/>
          </p:cNvSpPr>
          <p:nvPr/>
        </p:nvSpPr>
        <p:spPr>
          <a:xfrm>
            <a:off x="77160" y="1899193"/>
            <a:ext cx="1329069" cy="1116419"/>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en-US">
                <a:solidFill>
                  <a:schemeClr val="tx1"/>
                </a:solidFill>
              </a:rPr>
              <a:t>3</a:t>
            </a:r>
            <a:endParaRPr lang="en-US" dirty="0">
              <a:solidFill>
                <a:schemeClr val="tx1"/>
              </a:solidFill>
            </a:endParaRPr>
          </a:p>
        </p:txBody>
      </p:sp>
    </p:spTree>
    <p:extLst>
      <p:ext uri="{BB962C8B-B14F-4D97-AF65-F5344CB8AC3E}">
        <p14:creationId xmlns:p14="http://schemas.microsoft.com/office/powerpoint/2010/main" val="2620688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6EEA-5902-49EC-A028-F7E11595B826}"/>
              </a:ext>
            </a:extLst>
          </p:cNvPr>
          <p:cNvSpPr>
            <a:spLocks noGrp="1"/>
          </p:cNvSpPr>
          <p:nvPr>
            <p:ph type="title"/>
          </p:nvPr>
        </p:nvSpPr>
        <p:spPr>
          <a:xfrm>
            <a:off x="308160" y="287263"/>
            <a:ext cx="7357914" cy="701749"/>
          </a:xfrm>
        </p:spPr>
        <p:txBody>
          <a:bodyPr>
            <a:normAutofit/>
          </a:bodyPr>
          <a:lstStyle/>
          <a:p>
            <a:r>
              <a:rPr lang="en-US" sz="4000" b="1" dirty="0"/>
              <a:t>Mrs. Jones’s Journey (cont’d)</a:t>
            </a:r>
          </a:p>
        </p:txBody>
      </p:sp>
      <p:sp>
        <p:nvSpPr>
          <p:cNvPr id="10" name="Content Placeholder 5">
            <a:extLst>
              <a:ext uri="{FF2B5EF4-FFF2-40B4-BE49-F238E27FC236}">
                <a16:creationId xmlns:a16="http://schemas.microsoft.com/office/drawing/2014/main" id="{A69021EF-7C89-4A27-8F6B-B0CE8BC8E733}"/>
              </a:ext>
            </a:extLst>
          </p:cNvPr>
          <p:cNvSpPr>
            <a:spLocks noGrp="1"/>
          </p:cNvSpPr>
          <p:nvPr>
            <p:ph idx="1"/>
          </p:nvPr>
        </p:nvSpPr>
        <p:spPr>
          <a:xfrm>
            <a:off x="72567" y="1328863"/>
            <a:ext cx="1329069" cy="1116419"/>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a:bodyPr>
          <a:lstStyle/>
          <a:p>
            <a:pPr marL="0" indent="0" algn="ctr">
              <a:buNone/>
            </a:pPr>
            <a:r>
              <a:rPr lang="en-US" dirty="0">
                <a:solidFill>
                  <a:schemeClr val="tx1"/>
                </a:solidFill>
              </a:rPr>
              <a:t>4</a:t>
            </a:r>
          </a:p>
        </p:txBody>
      </p:sp>
      <p:sp>
        <p:nvSpPr>
          <p:cNvPr id="7" name="Text Placeholder 6">
            <a:extLst>
              <a:ext uri="{FF2B5EF4-FFF2-40B4-BE49-F238E27FC236}">
                <a16:creationId xmlns:a16="http://schemas.microsoft.com/office/drawing/2014/main" id="{9E36AFF2-6277-43D0-9B8E-993A018968D4}"/>
              </a:ext>
            </a:extLst>
          </p:cNvPr>
          <p:cNvSpPr>
            <a:spLocks noGrp="1"/>
          </p:cNvSpPr>
          <p:nvPr>
            <p:ph type="body" sz="half" idx="2"/>
          </p:nvPr>
        </p:nvSpPr>
        <p:spPr>
          <a:xfrm>
            <a:off x="1602033" y="1764029"/>
            <a:ext cx="5651960" cy="4224502"/>
          </a:xfrm>
        </p:spPr>
        <p:txBody>
          <a:bodyPr>
            <a:normAutofit/>
          </a:bodyPr>
          <a:lstStyle/>
          <a:p>
            <a:r>
              <a:rPr lang="en-US" sz="2000" b="1" dirty="0"/>
              <a:t>On Monday of the following week, Dr. Miller, Renee, Theresa, and some other team members have set aside 15 minutes to talk about some of the patients who are coming in that week. </a:t>
            </a:r>
          </a:p>
          <a:p>
            <a:endParaRPr lang="en-US" sz="2000" b="1" dirty="0"/>
          </a:p>
          <a:p>
            <a:r>
              <a:rPr lang="en-US" sz="2000" dirty="0"/>
              <a:t>They discuss 3 patients that day: a patient who has been struggling with transportation and might need some extra support getting to their visit later that week; a patient who has been working on end-of-life planning and might need help with their Durable Power of Attorney (DPOA) coming in later that day; and finally, Mrs. Jones.</a:t>
            </a:r>
          </a:p>
        </p:txBody>
      </p:sp>
      <p:sp>
        <p:nvSpPr>
          <p:cNvPr id="5" name="Slide Number Placeholder 4">
            <a:extLst>
              <a:ext uri="{FF2B5EF4-FFF2-40B4-BE49-F238E27FC236}">
                <a16:creationId xmlns:a16="http://schemas.microsoft.com/office/drawing/2014/main" id="{61B40D09-4D0E-4075-8C56-0345DD1EBBB8}"/>
              </a:ext>
            </a:extLst>
          </p:cNvPr>
          <p:cNvSpPr>
            <a:spLocks noGrp="1"/>
          </p:cNvSpPr>
          <p:nvPr>
            <p:ph type="sldNum" sz="quarter" idx="12"/>
          </p:nvPr>
        </p:nvSpPr>
        <p:spPr/>
        <p:txBody>
          <a:bodyPr/>
          <a:lstStyle/>
          <a:p>
            <a:fld id="{46BBE732-03BE-46E5-A9CF-E49B0BD2E352}" type="slidenum">
              <a:rPr lang="en-US" smtClean="0"/>
              <a:t>61</a:t>
            </a:fld>
            <a:endParaRPr lang="en-US"/>
          </a:p>
        </p:txBody>
      </p:sp>
      <p:graphicFrame>
        <p:nvGraphicFramePr>
          <p:cNvPr id="6" name="Content Placeholder 5">
            <a:extLst>
              <a:ext uri="{FF2B5EF4-FFF2-40B4-BE49-F238E27FC236}">
                <a16:creationId xmlns:a16="http://schemas.microsoft.com/office/drawing/2014/main" id="{4DCD9F52-C2EC-4605-BA1A-5F723AE07173}"/>
              </a:ext>
            </a:extLst>
          </p:cNvPr>
          <p:cNvGraphicFramePr>
            <a:graphicFrameLocks noGrp="1"/>
          </p:cNvGraphicFramePr>
          <p:nvPr>
            <p:ph sz="half" idx="4294967295"/>
            <p:extLst>
              <p:ext uri="{D42A27DB-BD31-4B8C-83A1-F6EECF244321}">
                <p14:modId xmlns:p14="http://schemas.microsoft.com/office/powerpoint/2010/main" val="1953144110"/>
              </p:ext>
            </p:extLst>
          </p:nvPr>
        </p:nvGraphicFramePr>
        <p:xfrm>
          <a:off x="70104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a:extLst>
              <a:ext uri="{FF2B5EF4-FFF2-40B4-BE49-F238E27FC236}">
                <a16:creationId xmlns:a16="http://schemas.microsoft.com/office/drawing/2014/main" id="{D21FCC3A-201D-4FC9-8F2E-E8144B05C05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4193" t="-7468" b="1"/>
          <a:stretch/>
        </p:blipFill>
        <p:spPr bwMode="auto">
          <a:xfrm>
            <a:off x="7210797" y="1050608"/>
            <a:ext cx="1582479" cy="17161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625E19CF-4A0D-491A-9786-E363735701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86507" y="1646238"/>
            <a:ext cx="2108681" cy="14044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AA32225-5CE4-47E5-9F1C-6BDCA7DA48D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0846" b="313"/>
          <a:stretch/>
        </p:blipFill>
        <p:spPr bwMode="auto">
          <a:xfrm>
            <a:off x="8793276" y="4001294"/>
            <a:ext cx="1965250" cy="200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92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9D51-54AF-41E8-A683-F7640A121A9C}"/>
              </a:ext>
            </a:extLst>
          </p:cNvPr>
          <p:cNvSpPr>
            <a:spLocks noGrp="1"/>
          </p:cNvSpPr>
          <p:nvPr>
            <p:ph type="title"/>
          </p:nvPr>
        </p:nvSpPr>
        <p:spPr>
          <a:xfrm>
            <a:off x="350874" y="191386"/>
            <a:ext cx="6379719" cy="744279"/>
          </a:xfrm>
        </p:spPr>
        <p:txBody>
          <a:bodyPr>
            <a:normAutofit/>
          </a:bodyPr>
          <a:lstStyle/>
          <a:p>
            <a:r>
              <a:rPr lang="en-US" sz="4400" b="1" dirty="0"/>
              <a:t>Billing Deep Dive</a:t>
            </a:r>
          </a:p>
        </p:txBody>
      </p:sp>
      <p:sp>
        <p:nvSpPr>
          <p:cNvPr id="7" name="Content Placeholder 5">
            <a:extLst>
              <a:ext uri="{FF2B5EF4-FFF2-40B4-BE49-F238E27FC236}">
                <a16:creationId xmlns:a16="http://schemas.microsoft.com/office/drawing/2014/main" id="{E93DB892-5A23-4366-9C07-74430F414867}"/>
              </a:ext>
            </a:extLst>
          </p:cNvPr>
          <p:cNvSpPr>
            <a:spLocks noGrp="1"/>
          </p:cNvSpPr>
          <p:nvPr>
            <p:ph idx="1"/>
          </p:nvPr>
        </p:nvSpPr>
        <p:spPr>
          <a:xfrm>
            <a:off x="106325" y="1243803"/>
            <a:ext cx="1139545" cy="829546"/>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rmAutofit fontScale="85000" lnSpcReduction="20000"/>
          </a:bodyPr>
          <a:lstStyle/>
          <a:p>
            <a:pPr marL="0" indent="0" algn="ctr">
              <a:buNone/>
            </a:pPr>
            <a:r>
              <a:rPr lang="en-US" dirty="0">
                <a:solidFill>
                  <a:schemeClr val="tx1"/>
                </a:solidFill>
              </a:rPr>
              <a:t>5</a:t>
            </a:r>
          </a:p>
        </p:txBody>
      </p:sp>
      <p:sp>
        <p:nvSpPr>
          <p:cNvPr id="4" name="Text Placeholder 3">
            <a:extLst>
              <a:ext uri="{FF2B5EF4-FFF2-40B4-BE49-F238E27FC236}">
                <a16:creationId xmlns:a16="http://schemas.microsoft.com/office/drawing/2014/main" id="{180792D9-D346-418F-BCA9-6160D79F4EC3}"/>
              </a:ext>
            </a:extLst>
          </p:cNvPr>
          <p:cNvSpPr>
            <a:spLocks noGrp="1"/>
          </p:cNvSpPr>
          <p:nvPr>
            <p:ph type="body" sz="half" idx="2"/>
          </p:nvPr>
        </p:nvSpPr>
        <p:spPr>
          <a:xfrm>
            <a:off x="491553" y="1520455"/>
            <a:ext cx="6379719" cy="5201019"/>
          </a:xfrm>
        </p:spPr>
        <p:txBody>
          <a:bodyPr>
            <a:normAutofit/>
          </a:bodyPr>
          <a:lstStyle/>
          <a:p>
            <a:endParaRPr lang="en-US" sz="2800" i="1" dirty="0"/>
          </a:p>
          <a:p>
            <a:r>
              <a:rPr lang="en-US" sz="2800" i="1" dirty="0"/>
              <a:t>G9007 for each of the patients discussed</a:t>
            </a:r>
          </a:p>
          <a:p>
            <a:pPr marL="342900" indent="-342900">
              <a:buFont typeface="Arial" panose="020B0604020202020204" pitchFamily="34" charset="0"/>
              <a:buChar char="•"/>
            </a:pPr>
            <a:r>
              <a:rPr lang="en-US" sz="2400" dirty="0"/>
              <a:t>This is a physician or APP code, BUT… </a:t>
            </a:r>
          </a:p>
          <a:p>
            <a:pPr marL="342900" indent="-342900">
              <a:buFont typeface="Arial" panose="020B0604020202020204" pitchFamily="34" charset="0"/>
              <a:buChar char="•"/>
            </a:pPr>
            <a:r>
              <a:rPr lang="en-US" sz="2400" dirty="0"/>
              <a:t>It’s preferable to bill under the physician rather than APP because the APP will be paid at 85% of the fee schedule while the physician will not only get the fee schedule but the value-based reimbursement for BCBSM. </a:t>
            </a:r>
          </a:p>
          <a:p>
            <a:pPr marL="342900" indent="-342900">
              <a:buFont typeface="Arial" panose="020B0604020202020204" pitchFamily="34" charset="0"/>
              <a:buChar char="•"/>
            </a:pPr>
            <a:r>
              <a:rPr lang="en-US" sz="2400" dirty="0"/>
              <a:t>Care Team Members can do the documentation and send the bill through on behalf of the physician or APP.</a:t>
            </a:r>
          </a:p>
        </p:txBody>
      </p:sp>
      <p:sp>
        <p:nvSpPr>
          <p:cNvPr id="5" name="Slide Number Placeholder 4">
            <a:extLst>
              <a:ext uri="{FF2B5EF4-FFF2-40B4-BE49-F238E27FC236}">
                <a16:creationId xmlns:a16="http://schemas.microsoft.com/office/drawing/2014/main" id="{BB56B65D-77E7-4A6E-B758-A2A6811A40DC}"/>
              </a:ext>
            </a:extLst>
          </p:cNvPr>
          <p:cNvSpPr>
            <a:spLocks noGrp="1"/>
          </p:cNvSpPr>
          <p:nvPr>
            <p:ph type="sldNum" sz="quarter" idx="12"/>
          </p:nvPr>
        </p:nvSpPr>
        <p:spPr/>
        <p:txBody>
          <a:bodyPr/>
          <a:lstStyle/>
          <a:p>
            <a:fld id="{46BBE732-03BE-46E5-A9CF-E49B0BD2E352}" type="slidenum">
              <a:rPr lang="en-US" smtClean="0"/>
              <a:t>62</a:t>
            </a:fld>
            <a:endParaRPr lang="en-US"/>
          </a:p>
        </p:txBody>
      </p:sp>
      <p:pic>
        <p:nvPicPr>
          <p:cNvPr id="3074" name="Picture 2">
            <a:extLst>
              <a:ext uri="{FF2B5EF4-FFF2-40B4-BE49-F238E27FC236}">
                <a16:creationId xmlns:a16="http://schemas.microsoft.com/office/drawing/2014/main" id="{527698E4-3257-43D8-B4F8-8C9E729E6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821" y="680484"/>
            <a:ext cx="4829175"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62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E54C-1A82-4ABC-A198-6A985D7C3707}"/>
              </a:ext>
            </a:extLst>
          </p:cNvPr>
          <p:cNvSpPr>
            <a:spLocks noGrp="1"/>
          </p:cNvSpPr>
          <p:nvPr>
            <p:ph type="title"/>
          </p:nvPr>
        </p:nvSpPr>
        <p:spPr>
          <a:xfrm>
            <a:off x="547180" y="197976"/>
            <a:ext cx="10515600" cy="671823"/>
          </a:xfrm>
        </p:spPr>
        <p:txBody>
          <a:bodyPr>
            <a:normAutofit/>
          </a:bodyPr>
          <a:lstStyle/>
          <a:p>
            <a:r>
              <a:rPr lang="en-US" sz="4000" b="1" dirty="0"/>
              <a:t>Billing Deep Dive </a:t>
            </a:r>
          </a:p>
        </p:txBody>
      </p:sp>
      <p:sp>
        <p:nvSpPr>
          <p:cNvPr id="12" name="Text Placeholder 11">
            <a:extLst>
              <a:ext uri="{FF2B5EF4-FFF2-40B4-BE49-F238E27FC236}">
                <a16:creationId xmlns:a16="http://schemas.microsoft.com/office/drawing/2014/main" id="{EC2A1B9C-AC53-4295-A300-D6BE696B2005}"/>
              </a:ext>
            </a:extLst>
          </p:cNvPr>
          <p:cNvSpPr>
            <a:spLocks noGrp="1"/>
          </p:cNvSpPr>
          <p:nvPr>
            <p:ph type="body" idx="1"/>
          </p:nvPr>
        </p:nvSpPr>
        <p:spPr>
          <a:xfrm>
            <a:off x="6497072" y="5276205"/>
            <a:ext cx="5031588" cy="386970"/>
          </a:xfrm>
        </p:spPr>
        <p:txBody>
          <a:bodyPr>
            <a:normAutofit fontScale="77500" lnSpcReduction="20000"/>
          </a:bodyPr>
          <a:lstStyle/>
          <a:p>
            <a:pPr algn="ctr"/>
            <a:r>
              <a:rPr lang="en-US" i="1" dirty="0"/>
              <a:t>Example: Mrs. Jones and Theresa Appointment </a:t>
            </a:r>
          </a:p>
        </p:txBody>
      </p:sp>
      <p:sp>
        <p:nvSpPr>
          <p:cNvPr id="6" name="Content Placeholder 5">
            <a:extLst>
              <a:ext uri="{FF2B5EF4-FFF2-40B4-BE49-F238E27FC236}">
                <a16:creationId xmlns:a16="http://schemas.microsoft.com/office/drawing/2014/main" id="{A73E3213-E8CA-4EB0-A255-366E00B0A9EA}"/>
              </a:ext>
            </a:extLst>
          </p:cNvPr>
          <p:cNvSpPr>
            <a:spLocks noGrp="1"/>
          </p:cNvSpPr>
          <p:nvPr>
            <p:ph sz="half" idx="2"/>
          </p:nvPr>
        </p:nvSpPr>
        <p:spPr>
          <a:xfrm>
            <a:off x="952107" y="2371207"/>
            <a:ext cx="4752860" cy="3269815"/>
          </a:xfrm>
        </p:spPr>
        <p:txBody>
          <a:bodyPr>
            <a:normAutofit fontScale="92500" lnSpcReduction="10000"/>
          </a:bodyPr>
          <a:lstStyle/>
          <a:p>
            <a:pPr marL="0" indent="0">
              <a:buNone/>
            </a:pPr>
            <a:r>
              <a:rPr lang="en-US" b="1" i="1" dirty="0"/>
              <a:t>G9002 for the face-to-face visit </a:t>
            </a:r>
          </a:p>
          <a:p>
            <a:pPr marL="0" indent="0">
              <a:buNone/>
            </a:pPr>
            <a:r>
              <a:rPr lang="en-US" dirty="0"/>
              <a:t>Diagnosis:  All active diagnoses - and potentially a conversation with the provider if there are diagnoses that you consider to be missing. This will help with Hierarchical Condition Categories (HCC) effort that was discussed earlier.</a:t>
            </a:r>
          </a:p>
        </p:txBody>
      </p:sp>
      <p:sp>
        <p:nvSpPr>
          <p:cNvPr id="5" name="Slide Number Placeholder 4">
            <a:extLst>
              <a:ext uri="{FF2B5EF4-FFF2-40B4-BE49-F238E27FC236}">
                <a16:creationId xmlns:a16="http://schemas.microsoft.com/office/drawing/2014/main" id="{447BEA0C-C6FF-44DA-9B17-0087CD3FE0D1}"/>
              </a:ext>
            </a:extLst>
          </p:cNvPr>
          <p:cNvSpPr>
            <a:spLocks noGrp="1"/>
          </p:cNvSpPr>
          <p:nvPr>
            <p:ph type="sldNum" sz="quarter" idx="12"/>
          </p:nvPr>
        </p:nvSpPr>
        <p:spPr/>
        <p:txBody>
          <a:bodyPr/>
          <a:lstStyle/>
          <a:p>
            <a:fld id="{46BBE732-03BE-46E5-A9CF-E49B0BD2E352}" type="slidenum">
              <a:rPr lang="en-US" smtClean="0"/>
              <a:t>63</a:t>
            </a:fld>
            <a:endParaRPr lang="en-US" dirty="0"/>
          </a:p>
        </p:txBody>
      </p:sp>
      <p:pic>
        <p:nvPicPr>
          <p:cNvPr id="7" name="Online Media 6" title="Diabetic Education by Care Team RN">
            <a:hlinkClick r:id="" action="ppaction://media"/>
            <a:extLst>
              <a:ext uri="{FF2B5EF4-FFF2-40B4-BE49-F238E27FC236}">
                <a16:creationId xmlns:a16="http://schemas.microsoft.com/office/drawing/2014/main" id="{09552457-1D2E-4AFD-93E6-D8D9301C86B4}"/>
              </a:ext>
            </a:extLst>
          </p:cNvPr>
          <p:cNvPicPr>
            <a:picLocks noRot="1" noChangeAspect="1"/>
          </p:cNvPicPr>
          <p:nvPr>
            <a:videoFile r:link="rId1"/>
          </p:nvPr>
        </p:nvPicPr>
        <p:blipFill>
          <a:blip r:embed="rId4"/>
          <a:stretch>
            <a:fillRect/>
          </a:stretch>
        </p:blipFill>
        <p:spPr>
          <a:xfrm>
            <a:off x="6200001" y="1956435"/>
            <a:ext cx="5625731" cy="3178538"/>
          </a:xfrm>
          <a:prstGeom prst="rect">
            <a:avLst/>
          </a:prstGeom>
        </p:spPr>
      </p:pic>
      <p:sp>
        <p:nvSpPr>
          <p:cNvPr id="8" name="Content Placeholder 5">
            <a:extLst>
              <a:ext uri="{FF2B5EF4-FFF2-40B4-BE49-F238E27FC236}">
                <a16:creationId xmlns:a16="http://schemas.microsoft.com/office/drawing/2014/main" id="{4852FCF4-18CA-4A92-80FF-3E46270E884B}"/>
              </a:ext>
            </a:extLst>
          </p:cNvPr>
          <p:cNvSpPr txBox="1">
            <a:spLocks/>
          </p:cNvSpPr>
          <p:nvPr/>
        </p:nvSpPr>
        <p:spPr>
          <a:xfrm>
            <a:off x="175370" y="1506514"/>
            <a:ext cx="1139545" cy="829546"/>
          </a:xfrm>
          <a:prstGeom prst="star6">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ctr"/>
            <a:r>
              <a:rPr lang="en-US" dirty="0">
                <a:solidFill>
                  <a:schemeClr val="tx1"/>
                </a:solidFill>
              </a:rPr>
              <a:t>6</a:t>
            </a:r>
          </a:p>
        </p:txBody>
      </p:sp>
    </p:spTree>
    <p:extLst>
      <p:ext uri="{BB962C8B-B14F-4D97-AF65-F5344CB8AC3E}">
        <p14:creationId xmlns:p14="http://schemas.microsoft.com/office/powerpoint/2010/main" val="3735170933"/>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8733C0-831E-47DF-A258-EC27BEE5160E}"/>
              </a:ext>
            </a:extLst>
          </p:cNvPr>
          <p:cNvSpPr>
            <a:spLocks noGrp="1"/>
          </p:cNvSpPr>
          <p:nvPr>
            <p:ph type="title"/>
          </p:nvPr>
        </p:nvSpPr>
        <p:spPr/>
        <p:txBody>
          <a:bodyPr/>
          <a:lstStyle/>
          <a:p>
            <a:r>
              <a:rPr lang="en-US" b="1" dirty="0"/>
              <a:t>Hierarchical Condition Categories (HCC) </a:t>
            </a:r>
          </a:p>
        </p:txBody>
      </p:sp>
      <p:pic>
        <p:nvPicPr>
          <p:cNvPr id="8" name="Online Media 7" title="Hierarchical Condition Categories (HCC) Training">
            <a:hlinkClick r:id="" action="ppaction://media"/>
            <a:extLst>
              <a:ext uri="{FF2B5EF4-FFF2-40B4-BE49-F238E27FC236}">
                <a16:creationId xmlns:a16="http://schemas.microsoft.com/office/drawing/2014/main" id="{BDE4D8F4-339C-4650-916E-118A212F4437}"/>
              </a:ext>
            </a:extLst>
          </p:cNvPr>
          <p:cNvPicPr>
            <a:picLocks noGrp="1" noRot="1" noChangeAspect="1"/>
          </p:cNvPicPr>
          <p:nvPr>
            <p:ph sz="half" idx="1"/>
            <a:videoFile r:link="rId1"/>
          </p:nvPr>
        </p:nvPicPr>
        <p:blipFill>
          <a:blip r:embed="rId4"/>
          <a:stretch>
            <a:fillRect/>
          </a:stretch>
        </p:blipFill>
        <p:spPr>
          <a:xfrm>
            <a:off x="533400" y="2192338"/>
            <a:ext cx="5372100" cy="3022600"/>
          </a:xfrm>
          <a:prstGeom prst="rect">
            <a:avLst/>
          </a:prstGeom>
        </p:spPr>
      </p:pic>
      <p:sp>
        <p:nvSpPr>
          <p:cNvPr id="10" name="Content Placeholder 9">
            <a:extLst>
              <a:ext uri="{FF2B5EF4-FFF2-40B4-BE49-F238E27FC236}">
                <a16:creationId xmlns:a16="http://schemas.microsoft.com/office/drawing/2014/main" id="{6E769460-FBD7-4790-90C2-97979E855D19}"/>
              </a:ext>
            </a:extLst>
          </p:cNvPr>
          <p:cNvSpPr>
            <a:spLocks noGrp="1"/>
          </p:cNvSpPr>
          <p:nvPr>
            <p:ph sz="half" idx="2"/>
          </p:nvPr>
        </p:nvSpPr>
        <p:spPr>
          <a:xfrm>
            <a:off x="6096000" y="1773936"/>
            <a:ext cx="5836920" cy="4718939"/>
          </a:xfrm>
        </p:spPr>
        <p:txBody>
          <a:bodyPr>
            <a:normAutofit fontScale="70000" lnSpcReduction="20000"/>
          </a:bodyPr>
          <a:lstStyle/>
          <a:p>
            <a:r>
              <a:rPr lang="en-US" dirty="0"/>
              <a:t>HCC coding is a way of predicting the cost of a population through assigning a risk score.  Payers use the previous year’s diagnoses to predict how much they anticipate that population to cost.  Then, a risk contract is created that makes a deal with the physician organization to try to reduce the cost of care.  The payer and PO can then ‘share’ in whatever savings are realized. </a:t>
            </a:r>
          </a:p>
          <a:p>
            <a:r>
              <a:rPr lang="en-US" dirty="0"/>
              <a:t>If diagnoses aren’t completely reported on patients on an annual basis, then the expected amount of expenditure is underestimated - which means that even if the care teams are working extremely hard, it will not show up in the numbers.</a:t>
            </a:r>
          </a:p>
          <a:p>
            <a:r>
              <a:rPr lang="en-US" dirty="0"/>
              <a:t>Care team members can help with assuring that there is complete diagnosis reporting by conducting a comprehensive assessment and include all the diagnoses on their bills. </a:t>
            </a:r>
          </a:p>
        </p:txBody>
      </p:sp>
      <p:sp>
        <p:nvSpPr>
          <p:cNvPr id="7" name="Slide Number Placeholder 6">
            <a:extLst>
              <a:ext uri="{FF2B5EF4-FFF2-40B4-BE49-F238E27FC236}">
                <a16:creationId xmlns:a16="http://schemas.microsoft.com/office/drawing/2014/main" id="{60554182-213E-4A2D-BFA9-87B45A10EC28}"/>
              </a:ext>
            </a:extLst>
          </p:cNvPr>
          <p:cNvSpPr>
            <a:spLocks noGrp="1"/>
          </p:cNvSpPr>
          <p:nvPr>
            <p:ph type="sldNum" sz="quarter" idx="12"/>
          </p:nvPr>
        </p:nvSpPr>
        <p:spPr/>
        <p:txBody>
          <a:bodyPr/>
          <a:lstStyle/>
          <a:p>
            <a:fld id="{46BBE732-03BE-46E5-A9CF-E49B0BD2E352}" type="slidenum">
              <a:rPr lang="en-US" smtClean="0"/>
              <a:t>64</a:t>
            </a:fld>
            <a:endParaRPr lang="en-US"/>
          </a:p>
        </p:txBody>
      </p:sp>
      <p:sp>
        <p:nvSpPr>
          <p:cNvPr id="11" name="TextBox 10">
            <a:extLst>
              <a:ext uri="{FF2B5EF4-FFF2-40B4-BE49-F238E27FC236}">
                <a16:creationId xmlns:a16="http://schemas.microsoft.com/office/drawing/2014/main" id="{0B14D6D5-8350-492E-B8D1-FBEAFBE8F16B}"/>
              </a:ext>
            </a:extLst>
          </p:cNvPr>
          <p:cNvSpPr txBox="1"/>
          <p:nvPr/>
        </p:nvSpPr>
        <p:spPr>
          <a:xfrm>
            <a:off x="144057" y="5347636"/>
            <a:ext cx="5760720" cy="369332"/>
          </a:xfrm>
          <a:prstGeom prst="rect">
            <a:avLst/>
          </a:prstGeom>
          <a:noFill/>
        </p:spPr>
        <p:txBody>
          <a:bodyPr wrap="square" rtlCol="0">
            <a:spAutoFit/>
          </a:bodyPr>
          <a:lstStyle/>
          <a:p>
            <a:pPr algn="ctr"/>
            <a:r>
              <a:rPr lang="en-US" i="1" dirty="0"/>
              <a:t>If you want to learn more, this video is very helpful!</a:t>
            </a:r>
          </a:p>
        </p:txBody>
      </p:sp>
    </p:spTree>
    <p:extLst>
      <p:ext uri="{BB962C8B-B14F-4D97-AF65-F5344CB8AC3E}">
        <p14:creationId xmlns:p14="http://schemas.microsoft.com/office/powerpoint/2010/main" val="3695238831"/>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99A2-D486-49A6-AA9A-AE5C07E70873}"/>
              </a:ext>
            </a:extLst>
          </p:cNvPr>
          <p:cNvSpPr>
            <a:spLocks noGrp="1"/>
          </p:cNvSpPr>
          <p:nvPr>
            <p:ph type="title"/>
          </p:nvPr>
        </p:nvSpPr>
        <p:spPr>
          <a:xfrm>
            <a:off x="426720" y="310261"/>
            <a:ext cx="11012424" cy="942467"/>
          </a:xfrm>
        </p:spPr>
        <p:txBody>
          <a:bodyPr/>
          <a:lstStyle/>
          <a:p>
            <a:r>
              <a:rPr lang="en-US" b="1" dirty="0"/>
              <a:t>Complete Problem Lists are a Challenge </a:t>
            </a:r>
          </a:p>
        </p:txBody>
      </p:sp>
      <p:pic>
        <p:nvPicPr>
          <p:cNvPr id="4098" name="Picture 2">
            <a:extLst>
              <a:ext uri="{FF2B5EF4-FFF2-40B4-BE49-F238E27FC236}">
                <a16:creationId xmlns:a16="http://schemas.microsoft.com/office/drawing/2014/main" id="{DD78234B-9912-4105-91D5-5006CB4C6BE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5265" y="1371600"/>
            <a:ext cx="8367187" cy="400507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56F31C18-D133-44C7-8956-65FFA73FFC5A}"/>
              </a:ext>
            </a:extLst>
          </p:cNvPr>
          <p:cNvSpPr>
            <a:spLocks noGrp="1"/>
          </p:cNvSpPr>
          <p:nvPr>
            <p:ph sz="half" idx="2"/>
          </p:nvPr>
        </p:nvSpPr>
        <p:spPr>
          <a:xfrm>
            <a:off x="8610600" y="1371600"/>
            <a:ext cx="3477768" cy="3708083"/>
          </a:xfrm>
        </p:spPr>
        <p:txBody>
          <a:bodyPr>
            <a:normAutofit/>
          </a:bodyPr>
          <a:lstStyle/>
          <a:p>
            <a:pPr marL="0" indent="0">
              <a:buNone/>
            </a:pPr>
            <a:r>
              <a:rPr lang="en-US" sz="2200" dirty="0"/>
              <a:t>This example shows the comorbidities of the Complex Care Management Program (CCMP) at Michigan Medicine.  These are the 250 most complex patients… but it looks like 32% of them don’t have any of the major problem list categories on their problem list!</a:t>
            </a:r>
          </a:p>
          <a:p>
            <a:endParaRPr lang="en-US" dirty="0"/>
          </a:p>
        </p:txBody>
      </p:sp>
      <p:sp>
        <p:nvSpPr>
          <p:cNvPr id="5" name="Slide Number Placeholder 4">
            <a:extLst>
              <a:ext uri="{FF2B5EF4-FFF2-40B4-BE49-F238E27FC236}">
                <a16:creationId xmlns:a16="http://schemas.microsoft.com/office/drawing/2014/main" id="{CABC9869-E196-45BA-8D1C-D68B98534D6F}"/>
              </a:ext>
            </a:extLst>
          </p:cNvPr>
          <p:cNvSpPr>
            <a:spLocks noGrp="1"/>
          </p:cNvSpPr>
          <p:nvPr>
            <p:ph type="sldNum" sz="quarter" idx="12"/>
          </p:nvPr>
        </p:nvSpPr>
        <p:spPr/>
        <p:txBody>
          <a:bodyPr/>
          <a:lstStyle/>
          <a:p>
            <a:fld id="{46BBE732-03BE-46E5-A9CF-E49B0BD2E352}" type="slidenum">
              <a:rPr lang="en-US" smtClean="0"/>
              <a:t>65</a:t>
            </a:fld>
            <a:endParaRPr lang="en-US"/>
          </a:p>
        </p:txBody>
      </p:sp>
    </p:spTree>
    <p:extLst>
      <p:ext uri="{BB962C8B-B14F-4D97-AF65-F5344CB8AC3E}">
        <p14:creationId xmlns:p14="http://schemas.microsoft.com/office/powerpoint/2010/main" val="34402742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688D7C7D-537F-4CDA-B597-40912D01C4CA}"/>
              </a:ext>
            </a:extLst>
          </p:cNvPr>
          <p:cNvSpPr>
            <a:spLocks noGrp="1"/>
          </p:cNvSpPr>
          <p:nvPr>
            <p:ph type="ctrTitle"/>
          </p:nvPr>
        </p:nvSpPr>
        <p:spPr>
          <a:xfrm>
            <a:off x="1524003" y="1999615"/>
            <a:ext cx="9144000" cy="2764028"/>
          </a:xfrm>
        </p:spPr>
        <p:txBody>
          <a:bodyPr anchor="ctr">
            <a:normAutofit/>
          </a:bodyPr>
          <a:lstStyle/>
          <a:p>
            <a:r>
              <a:rPr lang="en-US" sz="7200"/>
              <a:t>Scenario 2</a:t>
            </a:r>
          </a:p>
        </p:txBody>
      </p:sp>
      <p:sp>
        <p:nvSpPr>
          <p:cNvPr id="7" name="Subtitle 6">
            <a:extLst>
              <a:ext uri="{FF2B5EF4-FFF2-40B4-BE49-F238E27FC236}">
                <a16:creationId xmlns:a16="http://schemas.microsoft.com/office/drawing/2014/main" id="{65C94B5E-B6F2-4B1E-97AD-77736FD241F0}"/>
              </a:ext>
            </a:extLst>
          </p:cNvPr>
          <p:cNvSpPr>
            <a:spLocks noGrp="1"/>
          </p:cNvSpPr>
          <p:nvPr>
            <p:ph type="subTitle" idx="1"/>
          </p:nvPr>
        </p:nvSpPr>
        <p:spPr>
          <a:xfrm>
            <a:off x="1966912" y="5645150"/>
            <a:ext cx="8258176" cy="631825"/>
          </a:xfrm>
        </p:spPr>
        <p:txBody>
          <a:bodyPr anchor="ctr">
            <a:normAutofit/>
          </a:bodyPr>
          <a:lstStyle/>
          <a:p>
            <a:r>
              <a:rPr lang="en-US" sz="2200" b="0" i="0" u="none" strike="noStrike">
                <a:effectLst/>
                <a:latin typeface="Calibri" panose="020F0502020204030204" pitchFamily="34" charset="0"/>
              </a:rPr>
              <a:t>Optimizing Billing From the Clinician’s Perspective --Theresa’s Monday</a:t>
            </a:r>
            <a:r>
              <a:rPr lang="en-US" sz="2200"/>
              <a:t> </a:t>
            </a:r>
          </a:p>
        </p:txBody>
      </p:sp>
      <p:sp>
        <p:nvSpPr>
          <p:cNvPr id="18" name="Rectangle 17">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A9FB796-3CDF-4674-8D9E-EB1AEE2BB1CE}"/>
              </a:ext>
            </a:extLst>
          </p:cNvPr>
          <p:cNvSpPr>
            <a:spLocks noGrp="1"/>
          </p:cNvSpPr>
          <p:nvPr>
            <p:ph type="sldNum" sz="quarter" idx="12"/>
          </p:nvPr>
        </p:nvSpPr>
        <p:spPr>
          <a:xfrm>
            <a:off x="10489019" y="6356350"/>
            <a:ext cx="1268818" cy="365125"/>
          </a:xfrm>
        </p:spPr>
        <p:txBody>
          <a:bodyPr>
            <a:normAutofit/>
          </a:bodyPr>
          <a:lstStyle/>
          <a:p>
            <a:pPr>
              <a:spcAft>
                <a:spcPts val="600"/>
              </a:spcAft>
            </a:pPr>
            <a:fld id="{46BBE732-03BE-46E5-A9CF-E49B0BD2E352}" type="slidenum">
              <a:rPr lang="en-US">
                <a:solidFill>
                  <a:schemeClr val="tx1">
                    <a:lumMod val="50000"/>
                    <a:lumOff val="50000"/>
                  </a:schemeClr>
                </a:solidFill>
              </a:rPr>
              <a:pPr>
                <a:spcAft>
                  <a:spcPts val="600"/>
                </a:spcAft>
              </a:pPr>
              <a:t>66</a:t>
            </a:fld>
            <a:endParaRPr lang="en-US">
              <a:solidFill>
                <a:schemeClr val="tx1">
                  <a:lumMod val="50000"/>
                  <a:lumOff val="50000"/>
                </a:schemeClr>
              </a:solidFill>
            </a:endParaRPr>
          </a:p>
        </p:txBody>
      </p:sp>
    </p:spTree>
    <p:extLst>
      <p:ext uri="{BB962C8B-B14F-4D97-AF65-F5344CB8AC3E}">
        <p14:creationId xmlns:p14="http://schemas.microsoft.com/office/powerpoint/2010/main" val="4057256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0B56-D22F-4B4F-85A9-AB3A358640B0}"/>
              </a:ext>
            </a:extLst>
          </p:cNvPr>
          <p:cNvSpPr>
            <a:spLocks noGrp="1"/>
          </p:cNvSpPr>
          <p:nvPr>
            <p:ph type="title"/>
          </p:nvPr>
        </p:nvSpPr>
        <p:spPr>
          <a:xfrm>
            <a:off x="2926080" y="245970"/>
            <a:ext cx="6729021" cy="709260"/>
          </a:xfrm>
        </p:spPr>
        <p:txBody>
          <a:bodyPr vert="horz" lIns="91440" tIns="45720" rIns="91440" bIns="45720" rtlCol="0" anchor="b">
            <a:normAutofit/>
          </a:bodyPr>
          <a:lstStyle/>
          <a:p>
            <a:r>
              <a:rPr lang="en-US" sz="4000" b="1" kern="1200" dirty="0">
                <a:solidFill>
                  <a:schemeClr val="tx2"/>
                </a:solidFill>
                <a:latin typeface="+mj-lt"/>
                <a:ea typeface="+mj-ea"/>
                <a:cs typeface="+mj-cs"/>
              </a:rPr>
              <a:t>Monday Schedule </a:t>
            </a:r>
          </a:p>
        </p:txBody>
      </p:sp>
      <p:sp>
        <p:nvSpPr>
          <p:cNvPr id="4" name="Slide Number Placeholder 3">
            <a:extLst>
              <a:ext uri="{FF2B5EF4-FFF2-40B4-BE49-F238E27FC236}">
                <a16:creationId xmlns:a16="http://schemas.microsoft.com/office/drawing/2014/main" id="{D1EA4E5C-A8B7-4733-9468-77B0789B314A}"/>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46BBE732-03BE-46E5-A9CF-E49B0BD2E352}" type="slidenum">
              <a:rPr lang="en-US" smtClean="0"/>
              <a:pPr defTabSz="914400">
                <a:spcAft>
                  <a:spcPts val="600"/>
                </a:spcAft>
              </a:pPr>
              <a:t>67</a:t>
            </a:fld>
            <a:endParaRPr lang="en-US"/>
          </a:p>
        </p:txBody>
      </p:sp>
      <p:pic>
        <p:nvPicPr>
          <p:cNvPr id="12" name="Picture 11">
            <a:extLst>
              <a:ext uri="{FF2B5EF4-FFF2-40B4-BE49-F238E27FC236}">
                <a16:creationId xmlns:a16="http://schemas.microsoft.com/office/drawing/2014/main" id="{661558FC-5779-47BD-BA0B-70E39B34F188}"/>
              </a:ext>
            </a:extLst>
          </p:cNvPr>
          <p:cNvPicPr>
            <a:picLocks noChangeAspect="1"/>
          </p:cNvPicPr>
          <p:nvPr/>
        </p:nvPicPr>
        <p:blipFill>
          <a:blip r:embed="rId3"/>
          <a:stretch>
            <a:fillRect/>
          </a:stretch>
        </p:blipFill>
        <p:spPr>
          <a:xfrm>
            <a:off x="804672" y="941327"/>
            <a:ext cx="10267606" cy="5570176"/>
          </a:xfrm>
          <a:prstGeom prst="rect">
            <a:avLst/>
          </a:prstGeom>
        </p:spPr>
      </p:pic>
    </p:spTree>
    <p:extLst>
      <p:ext uri="{BB962C8B-B14F-4D97-AF65-F5344CB8AC3E}">
        <p14:creationId xmlns:p14="http://schemas.microsoft.com/office/powerpoint/2010/main" val="660249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8A2C-2B34-4229-965A-56D51FE81CEF}"/>
              </a:ext>
            </a:extLst>
          </p:cNvPr>
          <p:cNvSpPr>
            <a:spLocks noGrp="1"/>
          </p:cNvSpPr>
          <p:nvPr>
            <p:ph type="title"/>
          </p:nvPr>
        </p:nvSpPr>
        <p:spPr>
          <a:xfrm>
            <a:off x="567855" y="245856"/>
            <a:ext cx="10515600" cy="756009"/>
          </a:xfrm>
        </p:spPr>
        <p:txBody>
          <a:bodyPr/>
          <a:lstStyle/>
          <a:p>
            <a:r>
              <a:rPr lang="en-US" b="1" dirty="0"/>
              <a:t>Optimization Through the Story</a:t>
            </a:r>
          </a:p>
        </p:txBody>
      </p:sp>
      <p:sp>
        <p:nvSpPr>
          <p:cNvPr id="3" name="Content Placeholder 2">
            <a:extLst>
              <a:ext uri="{FF2B5EF4-FFF2-40B4-BE49-F238E27FC236}">
                <a16:creationId xmlns:a16="http://schemas.microsoft.com/office/drawing/2014/main" id="{7ABF3578-7C13-4C9C-9C52-AE278E56BD09}"/>
              </a:ext>
            </a:extLst>
          </p:cNvPr>
          <p:cNvSpPr>
            <a:spLocks noGrp="1"/>
          </p:cNvSpPr>
          <p:nvPr>
            <p:ph idx="1"/>
          </p:nvPr>
        </p:nvSpPr>
        <p:spPr>
          <a:xfrm>
            <a:off x="480392" y="1563231"/>
            <a:ext cx="6985883" cy="4530725"/>
          </a:xfrm>
        </p:spPr>
        <p:txBody>
          <a:bodyPr>
            <a:normAutofit fontScale="92500" lnSpcReduction="10000"/>
          </a:bodyPr>
          <a:lstStyle/>
          <a:p>
            <a:pPr marL="0" indent="0">
              <a:buNone/>
            </a:pPr>
            <a:r>
              <a:rPr lang="en-US" b="1" dirty="0"/>
              <a:t>8:00 – 8:30am Timeframe: </a:t>
            </a:r>
          </a:p>
          <a:p>
            <a:pPr lvl="1"/>
            <a:r>
              <a:rPr lang="en-US" dirty="0"/>
              <a:t>Huddle with Dr. Miller (total of 15 Minutes) to discuss complex patients for the week. </a:t>
            </a:r>
          </a:p>
          <a:p>
            <a:pPr lvl="2"/>
            <a:r>
              <a:rPr lang="en-US" dirty="0"/>
              <a:t>Discussed 3 patients this week, spending just a few minutes on each - remember the scenario from earlier? </a:t>
            </a:r>
          </a:p>
          <a:p>
            <a:pPr lvl="3"/>
            <a:r>
              <a:rPr lang="en-US" dirty="0"/>
              <a:t>Mrs.  Jones</a:t>
            </a:r>
          </a:p>
          <a:p>
            <a:pPr lvl="3"/>
            <a:r>
              <a:rPr lang="en-US" dirty="0"/>
              <a:t>Patient who would need support with Advance Care Planning </a:t>
            </a:r>
          </a:p>
          <a:p>
            <a:pPr lvl="3"/>
            <a:r>
              <a:rPr lang="en-US" dirty="0"/>
              <a:t>Patient with identified SDOH needs</a:t>
            </a:r>
          </a:p>
          <a:p>
            <a:pPr marL="1371600" lvl="3" indent="0">
              <a:buNone/>
            </a:pPr>
            <a:endParaRPr lang="en-US" dirty="0"/>
          </a:p>
          <a:p>
            <a:pPr lvl="1"/>
            <a:r>
              <a:rPr lang="en-US" dirty="0"/>
              <a:t>Remember that while there is a limit of one G9007 per patient per day (BCBSM only), it’s Ok to bill the G9007 and direct patient care code on the same day. </a:t>
            </a:r>
          </a:p>
          <a:p>
            <a:pPr lvl="1"/>
            <a:endParaRPr lang="en-US" dirty="0"/>
          </a:p>
          <a:p>
            <a:pPr lvl="1"/>
            <a:r>
              <a:rPr lang="en-US" dirty="0"/>
              <a:t>Review patients’ charts for morning patients. </a:t>
            </a:r>
          </a:p>
        </p:txBody>
      </p:sp>
      <p:sp>
        <p:nvSpPr>
          <p:cNvPr id="4" name="Slide Number Placeholder 3">
            <a:extLst>
              <a:ext uri="{FF2B5EF4-FFF2-40B4-BE49-F238E27FC236}">
                <a16:creationId xmlns:a16="http://schemas.microsoft.com/office/drawing/2014/main" id="{D21B85E1-7897-478F-A817-710AFFF234CA}"/>
              </a:ext>
            </a:extLst>
          </p:cNvPr>
          <p:cNvSpPr>
            <a:spLocks noGrp="1"/>
          </p:cNvSpPr>
          <p:nvPr>
            <p:ph type="sldNum" sz="quarter" idx="12"/>
          </p:nvPr>
        </p:nvSpPr>
        <p:spPr/>
        <p:txBody>
          <a:bodyPr/>
          <a:lstStyle/>
          <a:p>
            <a:fld id="{46BBE732-03BE-46E5-A9CF-E49B0BD2E352}" type="slidenum">
              <a:rPr lang="en-US" smtClean="0"/>
              <a:t>68</a:t>
            </a:fld>
            <a:endParaRPr lang="en-US"/>
          </a:p>
        </p:txBody>
      </p:sp>
      <p:graphicFrame>
        <p:nvGraphicFramePr>
          <p:cNvPr id="5" name="Table 5">
            <a:extLst>
              <a:ext uri="{FF2B5EF4-FFF2-40B4-BE49-F238E27FC236}">
                <a16:creationId xmlns:a16="http://schemas.microsoft.com/office/drawing/2014/main" id="{3BDC3445-2A46-40EE-9C17-97B2A40D0F20}"/>
              </a:ext>
            </a:extLst>
          </p:cNvPr>
          <p:cNvGraphicFramePr>
            <a:graphicFrameLocks noGrp="1"/>
          </p:cNvGraphicFramePr>
          <p:nvPr>
            <p:extLst>
              <p:ext uri="{D42A27DB-BD31-4B8C-83A1-F6EECF244321}">
                <p14:modId xmlns:p14="http://schemas.microsoft.com/office/powerpoint/2010/main" val="3002185191"/>
              </p:ext>
            </p:extLst>
          </p:nvPr>
        </p:nvGraphicFramePr>
        <p:xfrm>
          <a:off x="8348869" y="1760845"/>
          <a:ext cx="3449099" cy="2743200"/>
        </p:xfrm>
        <a:graphic>
          <a:graphicData uri="http://schemas.openxmlformats.org/drawingml/2006/table">
            <a:tbl>
              <a:tblPr firstRow="1" bandRow="1">
                <a:tableStyleId>{5C22544A-7EE6-4342-B048-85BDC9FD1C3A}</a:tableStyleId>
              </a:tblPr>
              <a:tblGrid>
                <a:gridCol w="3449099">
                  <a:extLst>
                    <a:ext uri="{9D8B030D-6E8A-4147-A177-3AD203B41FA5}">
                      <a16:colId xmlns:a16="http://schemas.microsoft.com/office/drawing/2014/main" val="518951125"/>
                    </a:ext>
                  </a:extLst>
                </a:gridCol>
              </a:tblGrid>
              <a:tr h="0">
                <a:tc>
                  <a:txBody>
                    <a:bodyPr/>
                    <a:lstStyle/>
                    <a:p>
                      <a:r>
                        <a:rPr lang="en-US" dirty="0"/>
                        <a:t>Codes Applied</a:t>
                      </a:r>
                    </a:p>
                  </a:txBody>
                  <a:tcPr/>
                </a:tc>
                <a:extLst>
                  <a:ext uri="{0D108BD9-81ED-4DB2-BD59-A6C34878D82A}">
                    <a16:rowId xmlns:a16="http://schemas.microsoft.com/office/drawing/2014/main" val="3123454149"/>
                  </a:ext>
                </a:extLst>
              </a:tr>
              <a:tr h="370840">
                <a:tc>
                  <a:txBody>
                    <a:bodyPr/>
                    <a:lstStyle/>
                    <a:p>
                      <a:r>
                        <a:rPr lang="en-US" dirty="0"/>
                        <a:t>G9007 *3</a:t>
                      </a:r>
                    </a:p>
                    <a:p>
                      <a:r>
                        <a:rPr lang="en-US" dirty="0"/>
                        <a:t> </a:t>
                      </a:r>
                    </a:p>
                  </a:txBody>
                  <a:tcPr/>
                </a:tc>
                <a:extLst>
                  <a:ext uri="{0D108BD9-81ED-4DB2-BD59-A6C34878D82A}">
                    <a16:rowId xmlns:a16="http://schemas.microsoft.com/office/drawing/2014/main" val="3134734132"/>
                  </a:ext>
                </a:extLst>
              </a:tr>
              <a:tr h="370840">
                <a:tc>
                  <a:txBody>
                    <a:bodyPr/>
                    <a:lstStyle/>
                    <a:p>
                      <a:r>
                        <a:rPr lang="en-US" dirty="0"/>
                        <a:t>Diagnosis: </a:t>
                      </a:r>
                    </a:p>
                    <a:p>
                      <a:pPr marL="342900" indent="-342900">
                        <a:buFont typeface="+mj-lt"/>
                        <a:buAutoNum type="arabicPeriod"/>
                      </a:pPr>
                      <a:r>
                        <a:rPr lang="en-US" dirty="0"/>
                        <a:t>Mrs.  Jones- Diabetes</a:t>
                      </a:r>
                    </a:p>
                    <a:p>
                      <a:pPr marL="342900" indent="-342900">
                        <a:buFont typeface="+mj-lt"/>
                        <a:buAutoNum type="arabicPeriod"/>
                      </a:pPr>
                      <a:r>
                        <a:rPr lang="en-US" dirty="0"/>
                        <a:t>ACP patient - Discussed Diagnoses</a:t>
                      </a:r>
                    </a:p>
                    <a:p>
                      <a:pPr marL="342900" indent="-342900">
                        <a:buFont typeface="+mj-lt"/>
                        <a:buAutoNum type="arabicPeriod"/>
                      </a:pPr>
                      <a:r>
                        <a:rPr lang="en-US" dirty="0"/>
                        <a:t>SDOH patient - Appropriate SDOH need</a:t>
                      </a:r>
                    </a:p>
                  </a:txBody>
                  <a:tcPr/>
                </a:tc>
                <a:extLst>
                  <a:ext uri="{0D108BD9-81ED-4DB2-BD59-A6C34878D82A}">
                    <a16:rowId xmlns:a16="http://schemas.microsoft.com/office/drawing/2014/main" val="1592844243"/>
                  </a:ext>
                </a:extLst>
              </a:tr>
            </a:tbl>
          </a:graphicData>
        </a:graphic>
      </p:graphicFrame>
    </p:spTree>
    <p:extLst>
      <p:ext uri="{BB962C8B-B14F-4D97-AF65-F5344CB8AC3E}">
        <p14:creationId xmlns:p14="http://schemas.microsoft.com/office/powerpoint/2010/main" val="4171028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04FF-030D-4824-8CFA-F4682EE379B9}"/>
              </a:ext>
            </a:extLst>
          </p:cNvPr>
          <p:cNvSpPr>
            <a:spLocks noGrp="1"/>
          </p:cNvSpPr>
          <p:nvPr>
            <p:ph type="title"/>
          </p:nvPr>
        </p:nvSpPr>
        <p:spPr>
          <a:xfrm>
            <a:off x="289560" y="253807"/>
            <a:ext cx="10515600" cy="604933"/>
          </a:xfrm>
        </p:spPr>
        <p:txBody>
          <a:bodyPr>
            <a:normAutofit fontScale="90000"/>
          </a:bodyPr>
          <a:lstStyle/>
          <a:p>
            <a:r>
              <a:rPr lang="en-US" b="1" dirty="0"/>
              <a:t>Optimization through the Story</a:t>
            </a:r>
          </a:p>
        </p:txBody>
      </p:sp>
      <p:sp>
        <p:nvSpPr>
          <p:cNvPr id="3" name="Content Placeholder 2">
            <a:extLst>
              <a:ext uri="{FF2B5EF4-FFF2-40B4-BE49-F238E27FC236}">
                <a16:creationId xmlns:a16="http://schemas.microsoft.com/office/drawing/2014/main" id="{9E8380B5-C03C-4732-9DFC-26DA87B13896}"/>
              </a:ext>
            </a:extLst>
          </p:cNvPr>
          <p:cNvSpPr>
            <a:spLocks noGrp="1"/>
          </p:cNvSpPr>
          <p:nvPr>
            <p:ph idx="1"/>
          </p:nvPr>
        </p:nvSpPr>
        <p:spPr>
          <a:xfrm>
            <a:off x="289560" y="1091357"/>
            <a:ext cx="7105154" cy="5436663"/>
          </a:xfrm>
        </p:spPr>
        <p:txBody>
          <a:bodyPr>
            <a:normAutofit fontScale="92500" lnSpcReduction="20000"/>
          </a:bodyPr>
          <a:lstStyle/>
          <a:p>
            <a:r>
              <a:rPr lang="en-US" b="1" dirty="0"/>
              <a:t>08:30- 9:00 Timeframe: </a:t>
            </a:r>
          </a:p>
          <a:p>
            <a:pPr lvl="1"/>
            <a:r>
              <a:rPr lang="en-US" dirty="0"/>
              <a:t>Called 2 Transitions of Care Patients:</a:t>
            </a:r>
          </a:p>
          <a:p>
            <a:pPr lvl="2"/>
            <a:r>
              <a:rPr lang="en-US" b="1" dirty="0"/>
              <a:t>Patient 1: </a:t>
            </a:r>
          </a:p>
          <a:p>
            <a:pPr marL="1371600" lvl="3" indent="0">
              <a:buNone/>
            </a:pPr>
            <a:r>
              <a:rPr lang="en-US" dirty="0"/>
              <a:t>While this specific phone call isn’t billable because Theresa is focusing on the TOC, Theresa also conducts a SDOH screening on all discharged patients.  She discovered that this patient needed support with purchasing a new medication.  Theresa told the patient she would investigate resources and call them back. </a:t>
            </a:r>
          </a:p>
          <a:p>
            <a:pPr lvl="2"/>
            <a:r>
              <a:rPr lang="en-US" b="1" dirty="0"/>
              <a:t>Patient 2: </a:t>
            </a:r>
          </a:p>
          <a:p>
            <a:pPr marL="1371600" lvl="3" indent="0">
              <a:buNone/>
            </a:pPr>
            <a:r>
              <a:rPr lang="en-US" dirty="0"/>
              <a:t>This patient had so many medication questions that Theresa decided to review all the medications during this call. Now, she can add 1111F to the mix. This a </a:t>
            </a:r>
            <a:r>
              <a:rPr lang="en-US" i="1" dirty="0"/>
              <a:t>Med Rec Code </a:t>
            </a:r>
            <a:r>
              <a:rPr lang="en-US" dirty="0"/>
              <a:t>that can be coded in a bundle with the TCM codes that the provider uses.  1111F is more for tracking code for payers, but it helps with the STARS incentives for Medicare Advantage and BCBSM Advantage will reimburse. </a:t>
            </a:r>
          </a:p>
          <a:p>
            <a:pPr marL="457200" lvl="1" indent="0">
              <a:buNone/>
            </a:pPr>
            <a:r>
              <a:rPr lang="en-US" b="1" dirty="0"/>
              <a:t> </a:t>
            </a:r>
          </a:p>
          <a:p>
            <a:pPr marL="457200" lvl="1" indent="0">
              <a:buNone/>
            </a:pPr>
            <a:r>
              <a:rPr lang="en-US" b="1" dirty="0"/>
              <a:t>Best Practice: </a:t>
            </a:r>
          </a:p>
          <a:p>
            <a:pPr lvl="2"/>
            <a:r>
              <a:rPr lang="en-US" dirty="0"/>
              <a:t>Confirm that both patients have a provider visit within 7-14 days so that the Transitions of Care Codes (99495/99496) can be billed). </a:t>
            </a:r>
          </a:p>
          <a:p>
            <a:pPr lvl="2"/>
            <a:r>
              <a:rPr lang="en-US" dirty="0"/>
              <a:t>Schedule a follow-up visit post provider visit with the care team member to support avoiding a readmission.</a:t>
            </a:r>
          </a:p>
        </p:txBody>
      </p:sp>
      <p:sp>
        <p:nvSpPr>
          <p:cNvPr id="4" name="Slide Number Placeholder 3">
            <a:extLst>
              <a:ext uri="{FF2B5EF4-FFF2-40B4-BE49-F238E27FC236}">
                <a16:creationId xmlns:a16="http://schemas.microsoft.com/office/drawing/2014/main" id="{BC3B8FCC-2E0C-4481-892B-15E879ED44CB}"/>
              </a:ext>
            </a:extLst>
          </p:cNvPr>
          <p:cNvSpPr>
            <a:spLocks noGrp="1"/>
          </p:cNvSpPr>
          <p:nvPr>
            <p:ph type="sldNum" sz="quarter" idx="12"/>
          </p:nvPr>
        </p:nvSpPr>
        <p:spPr/>
        <p:txBody>
          <a:bodyPr/>
          <a:lstStyle/>
          <a:p>
            <a:fld id="{46BBE732-03BE-46E5-A9CF-E49B0BD2E352}" type="slidenum">
              <a:rPr lang="en-US" smtClean="0"/>
              <a:t>69</a:t>
            </a:fld>
            <a:endParaRPr lang="en-US"/>
          </a:p>
        </p:txBody>
      </p:sp>
      <p:graphicFrame>
        <p:nvGraphicFramePr>
          <p:cNvPr id="5" name="Table 5">
            <a:extLst>
              <a:ext uri="{FF2B5EF4-FFF2-40B4-BE49-F238E27FC236}">
                <a16:creationId xmlns:a16="http://schemas.microsoft.com/office/drawing/2014/main" id="{5D5F5C1A-7BF0-498F-AC8C-4335BDC8C5DC}"/>
              </a:ext>
            </a:extLst>
          </p:cNvPr>
          <p:cNvGraphicFramePr>
            <a:graphicFrameLocks noGrp="1"/>
          </p:cNvGraphicFramePr>
          <p:nvPr>
            <p:extLst>
              <p:ext uri="{D42A27DB-BD31-4B8C-83A1-F6EECF244321}">
                <p14:modId xmlns:p14="http://schemas.microsoft.com/office/powerpoint/2010/main" val="2326250244"/>
              </p:ext>
            </p:extLst>
          </p:nvPr>
        </p:nvGraphicFramePr>
        <p:xfrm>
          <a:off x="8113738" y="2448822"/>
          <a:ext cx="3651542" cy="1668155"/>
        </p:xfrm>
        <a:graphic>
          <a:graphicData uri="http://schemas.openxmlformats.org/drawingml/2006/table">
            <a:tbl>
              <a:tblPr firstRow="1" bandRow="1">
                <a:tableStyleId>{5C22544A-7EE6-4342-B048-85BDC9FD1C3A}</a:tableStyleId>
              </a:tblPr>
              <a:tblGrid>
                <a:gridCol w="3651542">
                  <a:extLst>
                    <a:ext uri="{9D8B030D-6E8A-4147-A177-3AD203B41FA5}">
                      <a16:colId xmlns:a16="http://schemas.microsoft.com/office/drawing/2014/main" val="518951125"/>
                    </a:ext>
                  </a:extLst>
                </a:gridCol>
              </a:tblGrid>
              <a:tr h="443200">
                <a:tc>
                  <a:txBody>
                    <a:bodyPr/>
                    <a:lstStyle/>
                    <a:p>
                      <a:r>
                        <a:rPr lang="en-US" dirty="0"/>
                        <a:t>Codes Applied</a:t>
                      </a:r>
                    </a:p>
                  </a:txBody>
                  <a:tcPr/>
                </a:tc>
                <a:extLst>
                  <a:ext uri="{0D108BD9-81ED-4DB2-BD59-A6C34878D82A}">
                    <a16:rowId xmlns:a16="http://schemas.microsoft.com/office/drawing/2014/main" val="3123454149"/>
                  </a:ext>
                </a:extLst>
              </a:tr>
              <a:tr h="449355">
                <a:tc>
                  <a:txBody>
                    <a:bodyPr/>
                    <a:lstStyle/>
                    <a:p>
                      <a:r>
                        <a:rPr lang="en-US" dirty="0"/>
                        <a:t>1111F </a:t>
                      </a:r>
                    </a:p>
                  </a:txBody>
                  <a:tcPr/>
                </a:tc>
                <a:extLst>
                  <a:ext uri="{0D108BD9-81ED-4DB2-BD59-A6C34878D82A}">
                    <a16:rowId xmlns:a16="http://schemas.microsoft.com/office/drawing/2014/main" val="3134734132"/>
                  </a:ext>
                </a:extLst>
              </a:tr>
              <a:tr h="775600">
                <a:tc>
                  <a:txBody>
                    <a:bodyPr/>
                    <a:lstStyle/>
                    <a:p>
                      <a:r>
                        <a:rPr lang="en-US" dirty="0"/>
                        <a:t>Diagnosis: </a:t>
                      </a:r>
                    </a:p>
                    <a:p>
                      <a:pPr marL="0" indent="0">
                        <a:buFont typeface="+mj-lt"/>
                        <a:buNone/>
                      </a:pPr>
                      <a:r>
                        <a:rPr lang="en-US" dirty="0"/>
                        <a:t>Admission diagnosis</a:t>
                      </a:r>
                    </a:p>
                  </a:txBody>
                  <a:tcPr/>
                </a:tc>
                <a:extLst>
                  <a:ext uri="{0D108BD9-81ED-4DB2-BD59-A6C34878D82A}">
                    <a16:rowId xmlns:a16="http://schemas.microsoft.com/office/drawing/2014/main" val="1592844243"/>
                  </a:ext>
                </a:extLst>
              </a:tr>
            </a:tbl>
          </a:graphicData>
        </a:graphic>
      </p:graphicFrame>
    </p:spTree>
    <p:extLst>
      <p:ext uri="{BB962C8B-B14F-4D97-AF65-F5344CB8AC3E}">
        <p14:creationId xmlns:p14="http://schemas.microsoft.com/office/powerpoint/2010/main" val="85222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78" y="97284"/>
            <a:ext cx="10980079" cy="762000"/>
          </a:xfrm>
        </p:spPr>
        <p:txBody>
          <a:bodyPr>
            <a:normAutofit fontScale="90000"/>
          </a:bodyPr>
          <a:lstStyle/>
          <a:p>
            <a:pPr eaLnBrk="0" hangingPunct="0"/>
            <a:br>
              <a:rPr lang="en-US" dirty="0"/>
            </a:br>
            <a:br>
              <a:rPr lang="en-US" sz="3600" dirty="0"/>
            </a:br>
            <a:r>
              <a:rPr lang="en-US" sz="3200" b="1" dirty="0"/>
              <a:t>Foundational Care Management Codes &amp; Billing Opportunities</a:t>
            </a:r>
            <a:br>
              <a:rPr lang="en-US" sz="3100" dirty="0">
                <a:latin typeface="+mn-lt"/>
              </a:rPr>
            </a:br>
            <a:br>
              <a:rPr lang="en-US" sz="3100" dirty="0">
                <a:latin typeface="+mn-lt"/>
              </a:rPr>
            </a:br>
            <a:r>
              <a:rPr lang="en-US" dirty="0"/>
              <a:t> </a:t>
            </a:r>
            <a:endParaRPr lang="en-US" sz="2800" dirty="0"/>
          </a:p>
        </p:txBody>
      </p:sp>
      <p:sp>
        <p:nvSpPr>
          <p:cNvPr id="3" name="Content Placeholder 2"/>
          <p:cNvSpPr>
            <a:spLocks noGrp="1"/>
          </p:cNvSpPr>
          <p:nvPr>
            <p:ph idx="1"/>
          </p:nvPr>
        </p:nvSpPr>
        <p:spPr>
          <a:xfrm>
            <a:off x="605960" y="1028702"/>
            <a:ext cx="10980079" cy="5603160"/>
          </a:xfrm>
        </p:spPr>
        <p:txBody>
          <a:bodyPr>
            <a:normAutofit fontScale="70000" lnSpcReduction="20000"/>
          </a:bodyPr>
          <a:lstStyle/>
          <a:p>
            <a:pPr marL="0" indent="0">
              <a:buNone/>
            </a:pPr>
            <a:r>
              <a:rPr lang="en-US" sz="2000" dirty="0"/>
              <a:t>No one in control of content has any relevant financial relationships with ineligible companies.</a:t>
            </a:r>
          </a:p>
          <a:p>
            <a:pPr marL="0" indent="0">
              <a:buNone/>
            </a:pPr>
            <a:r>
              <a:rPr lang="en-US" sz="2000" dirty="0"/>
              <a:t>Successful completion of the Foundational Care Management Codes and Billing Opportunities course includes:</a:t>
            </a:r>
            <a:br>
              <a:rPr lang="en-US" sz="2000" dirty="0"/>
            </a:br>
            <a:endParaRPr lang="en-US" sz="2000" b="1" dirty="0"/>
          </a:p>
          <a:p>
            <a:pPr lvl="1"/>
            <a:r>
              <a:rPr lang="en-US" sz="2000" dirty="0"/>
              <a:t>Attendance at the entire session - if attending live virtual must have audio and see the slides live</a:t>
            </a:r>
          </a:p>
          <a:p>
            <a:pPr lvl="1"/>
            <a:r>
              <a:rPr lang="en-US" sz="2000" dirty="0"/>
              <a:t>Completion of the course post test </a:t>
            </a:r>
            <a:r>
              <a:rPr lang="en-US" sz="2000" b="1" dirty="0">
                <a:solidFill>
                  <a:srgbClr val="FF0000"/>
                </a:solidFill>
              </a:rPr>
              <a:t>within 5 business days post live event:</a:t>
            </a:r>
            <a:r>
              <a:rPr lang="en-US" sz="2000" b="1" dirty="0"/>
              <a:t>  </a:t>
            </a:r>
            <a:r>
              <a:rPr lang="en-US" sz="2000" dirty="0"/>
              <a:t>need to have a score of 80% or greater on the post-test</a:t>
            </a:r>
          </a:p>
          <a:p>
            <a:pPr lvl="1"/>
            <a:r>
              <a:rPr lang="en-US" sz="2000" dirty="0"/>
              <a:t>Completion of the course evaluation </a:t>
            </a:r>
            <a:r>
              <a:rPr lang="en-US" sz="2000" b="1" dirty="0">
                <a:solidFill>
                  <a:srgbClr val="FF0000"/>
                </a:solidFill>
              </a:rPr>
              <a:t>within 5 business days post live event</a:t>
            </a:r>
            <a:r>
              <a:rPr lang="en-US" sz="2000" b="1" dirty="0"/>
              <a:t> </a:t>
            </a:r>
            <a:endParaRPr lang="en-US" sz="3000" b="1" dirty="0"/>
          </a:p>
          <a:p>
            <a:pPr marL="0" indent="0">
              <a:buNone/>
            </a:pPr>
            <a:r>
              <a:rPr lang="en-US" sz="2300" b="1" dirty="0"/>
              <a:t>Nursing:  </a:t>
            </a:r>
          </a:p>
          <a:p>
            <a:r>
              <a:rPr lang="en-US" sz="2000" dirty="0"/>
              <a:t>Upon successful completion of the Foundational Care Management Codes and Billing Opportunities the participant will earn 3.5 Nursing CE contact hour.</a:t>
            </a:r>
          </a:p>
          <a:p>
            <a:r>
              <a:rPr lang="en-US" sz="2000" dirty="0"/>
              <a:t>Michigan Institute for Care Management and Transformation is approved as a provider of nursing continuing professional development by the Wisconsin Nurses Association, an accredited approver by the American Nurses Credentialing Center’s Commission on Accreditation. </a:t>
            </a:r>
          </a:p>
          <a:p>
            <a:pPr marL="0" indent="0">
              <a:buNone/>
            </a:pPr>
            <a:r>
              <a:rPr lang="en-US" sz="2300" b="1" dirty="0"/>
              <a:t>Social Work:</a:t>
            </a:r>
          </a:p>
          <a:p>
            <a:pPr lvl="0"/>
            <a:r>
              <a:rPr lang="en-US" sz="2000" dirty="0"/>
              <a:t>Upon successful completion of the Foundational Care Management Codes and Billing Opportunities the participant will earn 3.5 Social Work CE contact hours</a:t>
            </a:r>
          </a:p>
          <a:p>
            <a:pPr lvl="0"/>
            <a:r>
              <a:rPr lang="en-US" sz="2000" dirty="0">
                <a:solidFill>
                  <a:schemeClr val="bg2">
                    <a:lumMod val="10000"/>
                  </a:schemeClr>
                </a:solidFill>
                <a:effectLst/>
                <a:ea typeface="Calibri" panose="020F0502020204030204" pitchFamily="34" charset="0"/>
              </a:rPr>
              <a:t>This course is approved by the NASW-Michigan CE Approving Body. </a:t>
            </a:r>
            <a:r>
              <a:rPr lang="en-US" sz="2000" dirty="0"/>
              <a:t>Michigan Institute for Care Management and Transformation is an approved provider with the Michigan Social Work Continuing Education Collaborative.  Approved provider Number: MICEC 110216.</a:t>
            </a:r>
          </a:p>
          <a:p>
            <a:pPr marL="0" lvl="0" indent="0">
              <a:buNone/>
            </a:pPr>
            <a:r>
              <a:rPr lang="en-US" sz="2300" b="1" dirty="0"/>
              <a:t>Billers/Coders:</a:t>
            </a:r>
          </a:p>
          <a:p>
            <a:r>
              <a:rPr lang="en-US" sz="2000" dirty="0"/>
              <a:t>Upon successful completion of the Foundational Care Management Codes and Billing Opportunities the participant will earn 3.5 continuing education hours, American Academy of Professional Coders.   </a:t>
            </a:r>
          </a:p>
          <a:p>
            <a:pPr marL="0" marR="0" indent="0" fontAlgn="auto">
              <a:spcAft>
                <a:spcPts val="0"/>
              </a:spcAft>
              <a:buClrTx/>
              <a:buSzTx/>
              <a:buNone/>
              <a:tabLst/>
              <a:defRPr/>
            </a:pPr>
            <a:r>
              <a:rPr lang="en-US" sz="2300" b="1" dirty="0"/>
              <a:t>Registered Dietitian:</a:t>
            </a:r>
          </a:p>
          <a:p>
            <a:pPr marL="228600" marR="0" lvl="0" indent="-2286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lang="en-US" sz="2000" dirty="0"/>
              <a:t>Upon successful completion, Registered Dietitians can use the MICMT Nursing CE certificate for their CPEUs.  See </a:t>
            </a:r>
            <a:r>
              <a:rPr lang="en-US" sz="2000" dirty="0" err="1"/>
              <a:t>CDRnet</a:t>
            </a:r>
            <a:r>
              <a:rPr lang="en-US" sz="2000" dirty="0"/>
              <a:t> core criteria for details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https://www.cdrnet.org/core-criteria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eaLnBrk="0" hangingPunct="0"/>
            <a:endParaRPr lang="en-US" sz="2000" dirty="0"/>
          </a:p>
          <a:p>
            <a:pPr marL="0" indent="0">
              <a:buNone/>
            </a:pPr>
            <a:endParaRPr lang="en-US" sz="2000" dirty="0"/>
          </a:p>
          <a:p>
            <a:endParaRPr lang="en-US" sz="2000" dirty="0"/>
          </a:p>
          <a:p>
            <a:endParaRPr lang="en-US" sz="2000" dirty="0"/>
          </a:p>
          <a:p>
            <a:pPr eaLnBrk="0" hangingPunct="0"/>
            <a:endParaRPr lang="en-US" dirty="0"/>
          </a:p>
          <a:p>
            <a:pPr marL="0" indent="0">
              <a:buNone/>
            </a:pPr>
            <a:endParaRPr lang="en-US" dirty="0"/>
          </a:p>
          <a:p>
            <a:endParaRPr lang="en-US" dirty="0"/>
          </a:p>
          <a:p>
            <a:pPr marL="0" indent="0">
              <a:buNone/>
            </a:pPr>
            <a:endParaRPr lang="en-US" dirty="0"/>
          </a:p>
        </p:txBody>
      </p:sp>
      <p:sp>
        <p:nvSpPr>
          <p:cNvPr id="4" name="TextBox 3">
            <a:extLst>
              <a:ext uri="{FF2B5EF4-FFF2-40B4-BE49-F238E27FC236}">
                <a16:creationId xmlns:a16="http://schemas.microsoft.com/office/drawing/2014/main" id="{DDAF9D6C-7B90-49AF-4B49-60A67AA50FDB}"/>
              </a:ext>
            </a:extLst>
          </p:cNvPr>
          <p:cNvSpPr txBox="1"/>
          <p:nvPr/>
        </p:nvSpPr>
        <p:spPr>
          <a:xfrm flipH="1">
            <a:off x="208478" y="6391384"/>
            <a:ext cx="79629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Foundational CM Codes &amp; Billing Opportunities- updated  05/17/2023</a:t>
            </a:r>
          </a:p>
        </p:txBody>
      </p:sp>
    </p:spTree>
    <p:extLst>
      <p:ext uri="{BB962C8B-B14F-4D97-AF65-F5344CB8AC3E}">
        <p14:creationId xmlns:p14="http://schemas.microsoft.com/office/powerpoint/2010/main" val="16116100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0D53-BEB1-4F9A-A4C5-1B06D588B446}"/>
              </a:ext>
            </a:extLst>
          </p:cNvPr>
          <p:cNvSpPr>
            <a:spLocks noGrp="1"/>
          </p:cNvSpPr>
          <p:nvPr>
            <p:ph type="title"/>
          </p:nvPr>
        </p:nvSpPr>
        <p:spPr>
          <a:xfrm>
            <a:off x="185057" y="136525"/>
            <a:ext cx="10515600" cy="906326"/>
          </a:xfrm>
        </p:spPr>
        <p:txBody>
          <a:bodyPr/>
          <a:lstStyle/>
          <a:p>
            <a:r>
              <a:rPr lang="en-US" b="1" dirty="0"/>
              <a:t>Optimization through the Story</a:t>
            </a:r>
            <a:endParaRPr lang="en-US" dirty="0"/>
          </a:p>
        </p:txBody>
      </p:sp>
      <p:sp>
        <p:nvSpPr>
          <p:cNvPr id="3" name="Content Placeholder 2">
            <a:extLst>
              <a:ext uri="{FF2B5EF4-FFF2-40B4-BE49-F238E27FC236}">
                <a16:creationId xmlns:a16="http://schemas.microsoft.com/office/drawing/2014/main" id="{59CD1922-1CAE-4088-98D1-03A73238760C}"/>
              </a:ext>
            </a:extLst>
          </p:cNvPr>
          <p:cNvSpPr>
            <a:spLocks noGrp="1"/>
          </p:cNvSpPr>
          <p:nvPr>
            <p:ph idx="1"/>
          </p:nvPr>
        </p:nvSpPr>
        <p:spPr>
          <a:xfrm>
            <a:off x="309154" y="1107213"/>
            <a:ext cx="7496239" cy="5538684"/>
          </a:xfrm>
        </p:spPr>
        <p:txBody>
          <a:bodyPr>
            <a:normAutofit lnSpcReduction="10000"/>
          </a:bodyPr>
          <a:lstStyle/>
          <a:p>
            <a:pPr marL="0" indent="0">
              <a:buNone/>
            </a:pPr>
            <a:r>
              <a:rPr lang="en-US" b="1" dirty="0"/>
              <a:t>09:00-10:00am- New Patient Visit</a:t>
            </a:r>
          </a:p>
          <a:p>
            <a:pPr lvl="1"/>
            <a:r>
              <a:rPr lang="en-US" dirty="0"/>
              <a:t>Patient discussion took 35 Minutes </a:t>
            </a:r>
          </a:p>
          <a:p>
            <a:pPr lvl="1"/>
            <a:r>
              <a:rPr lang="en-US" dirty="0"/>
              <a:t>Patient was referred because they had been going to the ED for frequent visits. After SDOH and depression screening, Theresa did an initial assessment of the patient. The SDOH screening showed that the patient was struggling with transportation; they couldn’t use their shared car during the day to get to Dr. Miller’s office. </a:t>
            </a:r>
          </a:p>
          <a:p>
            <a:pPr lvl="1"/>
            <a:r>
              <a:rPr lang="en-US" dirty="0"/>
              <a:t>Theresa told the patient that she would review resources available and call them later today.  They agreed that she would f/u around 3PM.  </a:t>
            </a:r>
          </a:p>
          <a:p>
            <a:pPr lvl="1"/>
            <a:r>
              <a:rPr lang="en-US" dirty="0"/>
              <a:t>Theresa used 10 more minutes to look up resources and send to patient. </a:t>
            </a:r>
          </a:p>
          <a:p>
            <a:pPr lvl="1"/>
            <a:r>
              <a:rPr lang="en-US" dirty="0"/>
              <a:t>Theresa used 10 minutes to finish up documentation and send a portal message to the patient with all the information. </a:t>
            </a:r>
          </a:p>
        </p:txBody>
      </p:sp>
      <p:sp>
        <p:nvSpPr>
          <p:cNvPr id="4" name="Slide Number Placeholder 3">
            <a:extLst>
              <a:ext uri="{FF2B5EF4-FFF2-40B4-BE49-F238E27FC236}">
                <a16:creationId xmlns:a16="http://schemas.microsoft.com/office/drawing/2014/main" id="{58482EB9-2715-4AAC-A067-C068EF59DE6D}"/>
              </a:ext>
            </a:extLst>
          </p:cNvPr>
          <p:cNvSpPr>
            <a:spLocks noGrp="1"/>
          </p:cNvSpPr>
          <p:nvPr>
            <p:ph type="sldNum" sz="quarter" idx="12"/>
          </p:nvPr>
        </p:nvSpPr>
        <p:spPr/>
        <p:txBody>
          <a:bodyPr/>
          <a:lstStyle/>
          <a:p>
            <a:fld id="{46BBE732-03BE-46E5-A9CF-E49B0BD2E352}" type="slidenum">
              <a:rPr lang="en-US" smtClean="0"/>
              <a:t>70</a:t>
            </a:fld>
            <a:endParaRPr lang="en-US" dirty="0"/>
          </a:p>
        </p:txBody>
      </p:sp>
      <p:graphicFrame>
        <p:nvGraphicFramePr>
          <p:cNvPr id="5" name="Table 5">
            <a:extLst>
              <a:ext uri="{FF2B5EF4-FFF2-40B4-BE49-F238E27FC236}">
                <a16:creationId xmlns:a16="http://schemas.microsoft.com/office/drawing/2014/main" id="{B57B1B02-1DD4-4B04-88EB-41D94D0393C9}"/>
              </a:ext>
            </a:extLst>
          </p:cNvPr>
          <p:cNvGraphicFramePr>
            <a:graphicFrameLocks noGrp="1"/>
          </p:cNvGraphicFramePr>
          <p:nvPr>
            <p:extLst>
              <p:ext uri="{D42A27DB-BD31-4B8C-83A1-F6EECF244321}">
                <p14:modId xmlns:p14="http://schemas.microsoft.com/office/powerpoint/2010/main" val="3868216681"/>
              </p:ext>
            </p:extLst>
          </p:nvPr>
        </p:nvGraphicFramePr>
        <p:xfrm>
          <a:off x="8132788" y="1953522"/>
          <a:ext cx="3651542" cy="2530630"/>
        </p:xfrm>
        <a:graphic>
          <a:graphicData uri="http://schemas.openxmlformats.org/drawingml/2006/table">
            <a:tbl>
              <a:tblPr firstRow="1" bandRow="1">
                <a:tableStyleId>{5C22544A-7EE6-4342-B048-85BDC9FD1C3A}</a:tableStyleId>
              </a:tblPr>
              <a:tblGrid>
                <a:gridCol w="3651542">
                  <a:extLst>
                    <a:ext uri="{9D8B030D-6E8A-4147-A177-3AD203B41FA5}">
                      <a16:colId xmlns:a16="http://schemas.microsoft.com/office/drawing/2014/main" val="518951125"/>
                    </a:ext>
                  </a:extLst>
                </a:gridCol>
              </a:tblGrid>
              <a:tr h="443200">
                <a:tc>
                  <a:txBody>
                    <a:bodyPr/>
                    <a:lstStyle/>
                    <a:p>
                      <a:r>
                        <a:rPr lang="en-US" dirty="0"/>
                        <a:t>Codes Applied</a:t>
                      </a:r>
                    </a:p>
                  </a:txBody>
                  <a:tcPr/>
                </a:tc>
                <a:extLst>
                  <a:ext uri="{0D108BD9-81ED-4DB2-BD59-A6C34878D82A}">
                    <a16:rowId xmlns:a16="http://schemas.microsoft.com/office/drawing/2014/main" val="3123454149"/>
                  </a:ext>
                </a:extLst>
              </a:tr>
              <a:tr h="449355">
                <a:tc>
                  <a:txBody>
                    <a:bodyPr/>
                    <a:lstStyle/>
                    <a:p>
                      <a:r>
                        <a:rPr lang="en-US" dirty="0"/>
                        <a:t>G9001  </a:t>
                      </a:r>
                    </a:p>
                  </a:txBody>
                  <a:tcPr/>
                </a:tc>
                <a:extLst>
                  <a:ext uri="{0D108BD9-81ED-4DB2-BD59-A6C34878D82A}">
                    <a16:rowId xmlns:a16="http://schemas.microsoft.com/office/drawing/2014/main" val="3134734132"/>
                  </a:ext>
                </a:extLst>
              </a:tr>
              <a:tr h="449355">
                <a:tc>
                  <a:txBody>
                    <a:bodyPr/>
                    <a:lstStyle/>
                    <a:p>
                      <a:r>
                        <a:rPr lang="en-US" dirty="0"/>
                        <a:t>Care Coordination – 10 Min</a:t>
                      </a:r>
                    </a:p>
                  </a:txBody>
                  <a:tcPr/>
                </a:tc>
                <a:extLst>
                  <a:ext uri="{0D108BD9-81ED-4DB2-BD59-A6C34878D82A}">
                    <a16:rowId xmlns:a16="http://schemas.microsoft.com/office/drawing/2014/main" val="2165384317"/>
                  </a:ext>
                </a:extLst>
              </a:tr>
              <a:tr h="775600">
                <a:tc>
                  <a:txBody>
                    <a:bodyPr/>
                    <a:lstStyle/>
                    <a:p>
                      <a:r>
                        <a:rPr lang="en-US" dirty="0"/>
                        <a:t>Diagnosis: </a:t>
                      </a:r>
                    </a:p>
                    <a:p>
                      <a:pPr marL="0" indent="0">
                        <a:buFont typeface="+mj-lt"/>
                        <a:buNone/>
                      </a:pPr>
                      <a:r>
                        <a:rPr lang="en-US" dirty="0"/>
                        <a:t>All the diagnoses on the problem list, supporting HCC risk score completeness. </a:t>
                      </a:r>
                    </a:p>
                  </a:txBody>
                  <a:tcPr/>
                </a:tc>
                <a:extLst>
                  <a:ext uri="{0D108BD9-81ED-4DB2-BD59-A6C34878D82A}">
                    <a16:rowId xmlns:a16="http://schemas.microsoft.com/office/drawing/2014/main" val="1592844243"/>
                  </a:ext>
                </a:extLst>
              </a:tr>
            </a:tbl>
          </a:graphicData>
        </a:graphic>
      </p:graphicFrame>
    </p:spTree>
    <p:extLst>
      <p:ext uri="{BB962C8B-B14F-4D97-AF65-F5344CB8AC3E}">
        <p14:creationId xmlns:p14="http://schemas.microsoft.com/office/powerpoint/2010/main" val="23898966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BB972-80F1-4876-9C62-A198770E3FF2}"/>
              </a:ext>
            </a:extLst>
          </p:cNvPr>
          <p:cNvSpPr>
            <a:spLocks noGrp="1"/>
          </p:cNvSpPr>
          <p:nvPr>
            <p:ph type="title"/>
          </p:nvPr>
        </p:nvSpPr>
        <p:spPr>
          <a:xfrm>
            <a:off x="247650" y="136525"/>
            <a:ext cx="10515600" cy="936626"/>
          </a:xfrm>
        </p:spPr>
        <p:txBody>
          <a:bodyPr/>
          <a:lstStyle/>
          <a:p>
            <a:r>
              <a:rPr lang="en-US" b="1" dirty="0"/>
              <a:t>Optimization through the Story</a:t>
            </a:r>
            <a:endParaRPr lang="en-US" dirty="0"/>
          </a:p>
        </p:txBody>
      </p:sp>
      <p:sp>
        <p:nvSpPr>
          <p:cNvPr id="3" name="Content Placeholder 2">
            <a:extLst>
              <a:ext uri="{FF2B5EF4-FFF2-40B4-BE49-F238E27FC236}">
                <a16:creationId xmlns:a16="http://schemas.microsoft.com/office/drawing/2014/main" id="{3D0E8310-8704-4C38-AF30-BB732AA2E94A}"/>
              </a:ext>
            </a:extLst>
          </p:cNvPr>
          <p:cNvSpPr>
            <a:spLocks noGrp="1"/>
          </p:cNvSpPr>
          <p:nvPr>
            <p:ph idx="1"/>
          </p:nvPr>
        </p:nvSpPr>
        <p:spPr>
          <a:xfrm>
            <a:off x="361950" y="1425575"/>
            <a:ext cx="6000750" cy="4289425"/>
          </a:xfrm>
        </p:spPr>
        <p:txBody>
          <a:bodyPr>
            <a:normAutofit fontScale="92500"/>
          </a:bodyPr>
          <a:lstStyle/>
          <a:p>
            <a:r>
              <a:rPr lang="en-US" b="1" dirty="0"/>
              <a:t>10:00-10:30 AM -  Return Visit</a:t>
            </a:r>
          </a:p>
          <a:p>
            <a:pPr lvl="1"/>
            <a:r>
              <a:rPr lang="en-US" dirty="0"/>
              <a:t>Patient discussion took 15 minutes via phone because the patient’s video wasn’t working. </a:t>
            </a:r>
          </a:p>
          <a:p>
            <a:pPr lvl="1"/>
            <a:r>
              <a:rPr lang="en-US" dirty="0"/>
              <a:t>They discussed the patient’s lifestyle goals, specifically how to exercise and eat better when the patient seemed to always have one of her kids home because of COVID exposure. </a:t>
            </a:r>
          </a:p>
          <a:p>
            <a:pPr lvl="1"/>
            <a:r>
              <a:rPr lang="en-US" dirty="0"/>
              <a:t>After the visit, Theresa followed up with Dr. Miller to discuss the goals that were set and to discuss the patient’s situation. Theresa also asked if Dr. Miller wanted to update the problem list. </a:t>
            </a:r>
          </a:p>
        </p:txBody>
      </p:sp>
      <p:sp>
        <p:nvSpPr>
          <p:cNvPr id="4" name="Slide Number Placeholder 3">
            <a:extLst>
              <a:ext uri="{FF2B5EF4-FFF2-40B4-BE49-F238E27FC236}">
                <a16:creationId xmlns:a16="http://schemas.microsoft.com/office/drawing/2014/main" id="{DA6FD49B-32A9-49A7-95B0-17FC9D13AE8E}"/>
              </a:ext>
            </a:extLst>
          </p:cNvPr>
          <p:cNvSpPr>
            <a:spLocks noGrp="1"/>
          </p:cNvSpPr>
          <p:nvPr>
            <p:ph type="sldNum" sz="quarter" idx="12"/>
          </p:nvPr>
        </p:nvSpPr>
        <p:spPr/>
        <p:txBody>
          <a:bodyPr/>
          <a:lstStyle/>
          <a:p>
            <a:fld id="{46BBE732-03BE-46E5-A9CF-E49B0BD2E352}" type="slidenum">
              <a:rPr lang="en-US" smtClean="0"/>
              <a:t>71</a:t>
            </a:fld>
            <a:endParaRPr lang="en-US"/>
          </a:p>
        </p:txBody>
      </p:sp>
      <p:graphicFrame>
        <p:nvGraphicFramePr>
          <p:cNvPr id="5" name="Table 5">
            <a:extLst>
              <a:ext uri="{FF2B5EF4-FFF2-40B4-BE49-F238E27FC236}">
                <a16:creationId xmlns:a16="http://schemas.microsoft.com/office/drawing/2014/main" id="{1A28B37B-D778-47EA-A06C-FF5D7D5433F4}"/>
              </a:ext>
            </a:extLst>
          </p:cNvPr>
          <p:cNvGraphicFramePr>
            <a:graphicFrameLocks noGrp="1"/>
          </p:cNvGraphicFramePr>
          <p:nvPr>
            <p:extLst>
              <p:ext uri="{D42A27DB-BD31-4B8C-83A1-F6EECF244321}">
                <p14:modId xmlns:p14="http://schemas.microsoft.com/office/powerpoint/2010/main" val="65698803"/>
              </p:ext>
            </p:extLst>
          </p:nvPr>
        </p:nvGraphicFramePr>
        <p:xfrm>
          <a:off x="8132788" y="1953522"/>
          <a:ext cx="3651542" cy="2546320"/>
        </p:xfrm>
        <a:graphic>
          <a:graphicData uri="http://schemas.openxmlformats.org/drawingml/2006/table">
            <a:tbl>
              <a:tblPr firstRow="1" bandRow="1">
                <a:tableStyleId>{5C22544A-7EE6-4342-B048-85BDC9FD1C3A}</a:tableStyleId>
              </a:tblPr>
              <a:tblGrid>
                <a:gridCol w="3651542">
                  <a:extLst>
                    <a:ext uri="{9D8B030D-6E8A-4147-A177-3AD203B41FA5}">
                      <a16:colId xmlns:a16="http://schemas.microsoft.com/office/drawing/2014/main" val="518951125"/>
                    </a:ext>
                  </a:extLst>
                </a:gridCol>
              </a:tblGrid>
              <a:tr h="443200">
                <a:tc>
                  <a:txBody>
                    <a:bodyPr/>
                    <a:lstStyle/>
                    <a:p>
                      <a:r>
                        <a:rPr lang="en-US" dirty="0"/>
                        <a:t>Codes Applied</a:t>
                      </a:r>
                    </a:p>
                  </a:txBody>
                  <a:tcPr/>
                </a:tc>
                <a:extLst>
                  <a:ext uri="{0D108BD9-81ED-4DB2-BD59-A6C34878D82A}">
                    <a16:rowId xmlns:a16="http://schemas.microsoft.com/office/drawing/2014/main" val="3123454149"/>
                  </a:ext>
                </a:extLst>
              </a:tr>
              <a:tr h="479828">
                <a:tc>
                  <a:txBody>
                    <a:bodyPr/>
                    <a:lstStyle/>
                    <a:p>
                      <a:r>
                        <a:rPr lang="en-US" dirty="0"/>
                        <a:t>G9002</a:t>
                      </a:r>
                    </a:p>
                    <a:p>
                      <a:r>
                        <a:rPr lang="en-US" dirty="0"/>
                        <a:t>G9007</a:t>
                      </a:r>
                    </a:p>
                  </a:txBody>
                  <a:tcPr/>
                </a:tc>
                <a:extLst>
                  <a:ext uri="{0D108BD9-81ED-4DB2-BD59-A6C34878D82A}">
                    <a16:rowId xmlns:a16="http://schemas.microsoft.com/office/drawing/2014/main" val="3134734132"/>
                  </a:ext>
                </a:extLst>
              </a:tr>
              <a:tr h="775600">
                <a:tc>
                  <a:txBody>
                    <a:bodyPr/>
                    <a:lstStyle/>
                    <a:p>
                      <a:r>
                        <a:rPr lang="en-US" dirty="0"/>
                        <a:t>Diagnosis: </a:t>
                      </a:r>
                    </a:p>
                    <a:p>
                      <a:pPr marL="0" indent="0">
                        <a:buFont typeface="+mj-lt"/>
                        <a:buNone/>
                      </a:pPr>
                      <a:r>
                        <a:rPr lang="en-US" dirty="0"/>
                        <a:t>All relevant diagnoses on the problem list,  assuring that any missing from the list are discussed with Dr. Miller </a:t>
                      </a:r>
                    </a:p>
                  </a:txBody>
                  <a:tcPr/>
                </a:tc>
                <a:extLst>
                  <a:ext uri="{0D108BD9-81ED-4DB2-BD59-A6C34878D82A}">
                    <a16:rowId xmlns:a16="http://schemas.microsoft.com/office/drawing/2014/main" val="1592844243"/>
                  </a:ext>
                </a:extLst>
              </a:tr>
            </a:tbl>
          </a:graphicData>
        </a:graphic>
      </p:graphicFrame>
    </p:spTree>
    <p:extLst>
      <p:ext uri="{BB962C8B-B14F-4D97-AF65-F5344CB8AC3E}">
        <p14:creationId xmlns:p14="http://schemas.microsoft.com/office/powerpoint/2010/main" val="40081964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0A56-C260-4855-A42F-A093338CBE2F}"/>
              </a:ext>
            </a:extLst>
          </p:cNvPr>
          <p:cNvSpPr>
            <a:spLocks noGrp="1"/>
          </p:cNvSpPr>
          <p:nvPr>
            <p:ph type="title"/>
          </p:nvPr>
        </p:nvSpPr>
        <p:spPr>
          <a:xfrm>
            <a:off x="609600" y="258343"/>
            <a:ext cx="7858125" cy="769563"/>
          </a:xfrm>
        </p:spPr>
        <p:txBody>
          <a:bodyPr>
            <a:normAutofit/>
          </a:bodyPr>
          <a:lstStyle/>
          <a:p>
            <a:r>
              <a:rPr lang="en-US" b="1" dirty="0"/>
              <a:t>Optimization through the Story</a:t>
            </a:r>
            <a:endParaRPr lang="en-US" dirty="0"/>
          </a:p>
        </p:txBody>
      </p:sp>
      <p:sp>
        <p:nvSpPr>
          <p:cNvPr id="3" name="Content Placeholder 2">
            <a:extLst>
              <a:ext uri="{FF2B5EF4-FFF2-40B4-BE49-F238E27FC236}">
                <a16:creationId xmlns:a16="http://schemas.microsoft.com/office/drawing/2014/main" id="{E6E95D77-760A-4F1F-A633-2710626601F6}"/>
              </a:ext>
            </a:extLst>
          </p:cNvPr>
          <p:cNvSpPr>
            <a:spLocks noGrp="1"/>
          </p:cNvSpPr>
          <p:nvPr>
            <p:ph idx="1"/>
          </p:nvPr>
        </p:nvSpPr>
        <p:spPr>
          <a:xfrm>
            <a:off x="429200" y="2058116"/>
            <a:ext cx="5336669" cy="3377253"/>
          </a:xfrm>
        </p:spPr>
        <p:txBody>
          <a:bodyPr>
            <a:normAutofit/>
          </a:bodyPr>
          <a:lstStyle/>
          <a:p>
            <a:pPr marL="0" indent="0">
              <a:buNone/>
            </a:pPr>
            <a:r>
              <a:rPr lang="en-US" b="1" dirty="0"/>
              <a:t>10:30- 11:00AM – No Patients</a:t>
            </a:r>
          </a:p>
          <a:p>
            <a:pPr lvl="1"/>
            <a:r>
              <a:rPr lang="en-US" dirty="0"/>
              <a:t>Theresa took a quick walk around the block for a break, grabbed a snack and started to prep for her 11am visit. </a:t>
            </a:r>
          </a:p>
        </p:txBody>
      </p:sp>
      <p:sp>
        <p:nvSpPr>
          <p:cNvPr id="4" name="Slide Number Placeholder 3">
            <a:extLst>
              <a:ext uri="{FF2B5EF4-FFF2-40B4-BE49-F238E27FC236}">
                <a16:creationId xmlns:a16="http://schemas.microsoft.com/office/drawing/2014/main" id="{6570DFD5-0491-4FD9-A32A-6F2776A35FB0}"/>
              </a:ext>
            </a:extLst>
          </p:cNvPr>
          <p:cNvSpPr>
            <a:spLocks noGrp="1"/>
          </p:cNvSpPr>
          <p:nvPr>
            <p:ph type="sldNum" sz="quarter" idx="12"/>
          </p:nvPr>
        </p:nvSpPr>
        <p:spPr/>
        <p:txBody>
          <a:bodyPr>
            <a:normAutofit/>
          </a:bodyPr>
          <a:lstStyle/>
          <a:p>
            <a:pPr>
              <a:spcAft>
                <a:spcPts val="600"/>
              </a:spcAft>
            </a:pPr>
            <a:fld id="{46BBE732-03BE-46E5-A9CF-E49B0BD2E352}" type="slidenum">
              <a:rPr lang="en-US" smtClean="0"/>
              <a:pPr>
                <a:spcAft>
                  <a:spcPts val="600"/>
                </a:spcAft>
              </a:pPr>
              <a:t>72</a:t>
            </a:fld>
            <a:endParaRPr lang="en-US"/>
          </a:p>
        </p:txBody>
      </p:sp>
      <p:pic>
        <p:nvPicPr>
          <p:cNvPr id="1026" name="Picture 2" descr="Walking for health - NHS">
            <a:extLst>
              <a:ext uri="{FF2B5EF4-FFF2-40B4-BE49-F238E27FC236}">
                <a16:creationId xmlns:a16="http://schemas.microsoft.com/office/drawing/2014/main" id="{13DD305E-CC9B-4F16-96F7-CFF56B05AE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35" r="14619" b="-1"/>
          <a:stretch/>
        </p:blipFill>
        <p:spPr bwMode="auto">
          <a:xfrm>
            <a:off x="6231561" y="1287222"/>
            <a:ext cx="4283555" cy="428355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3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47A5F45-8400-48BA-80B6-9A1B0F071AD4}"/>
              </a:ext>
            </a:extLst>
          </p:cNvPr>
          <p:cNvSpPr>
            <a:spLocks noGrp="1"/>
          </p:cNvSpPr>
          <p:nvPr>
            <p:ph type="title"/>
          </p:nvPr>
        </p:nvSpPr>
        <p:spPr>
          <a:xfrm>
            <a:off x="361950" y="136525"/>
            <a:ext cx="10515600" cy="711200"/>
          </a:xfrm>
        </p:spPr>
        <p:txBody>
          <a:bodyPr>
            <a:normAutofit/>
          </a:bodyPr>
          <a:lstStyle/>
          <a:p>
            <a:r>
              <a:rPr lang="en-US" b="1" dirty="0"/>
              <a:t>Optimization through the Story</a:t>
            </a:r>
            <a:endParaRPr lang="en-US" dirty="0"/>
          </a:p>
        </p:txBody>
      </p:sp>
      <p:sp>
        <p:nvSpPr>
          <p:cNvPr id="10" name="Content Placeholder 9">
            <a:extLst>
              <a:ext uri="{FF2B5EF4-FFF2-40B4-BE49-F238E27FC236}">
                <a16:creationId xmlns:a16="http://schemas.microsoft.com/office/drawing/2014/main" id="{0DE7A9A1-CE1D-44CA-8498-147BBED4F7BF}"/>
              </a:ext>
            </a:extLst>
          </p:cNvPr>
          <p:cNvSpPr>
            <a:spLocks noGrp="1"/>
          </p:cNvSpPr>
          <p:nvPr>
            <p:ph sz="half" idx="1"/>
          </p:nvPr>
        </p:nvSpPr>
        <p:spPr>
          <a:xfrm>
            <a:off x="285750" y="1352550"/>
            <a:ext cx="6391275" cy="5368925"/>
          </a:xfrm>
        </p:spPr>
        <p:txBody>
          <a:bodyPr>
            <a:normAutofit fontScale="85000" lnSpcReduction="10000"/>
          </a:bodyPr>
          <a:lstStyle/>
          <a:p>
            <a:pPr marL="0" indent="0" rtl="0">
              <a:spcBef>
                <a:spcPts val="0"/>
              </a:spcBef>
              <a:spcAft>
                <a:spcPts val="0"/>
              </a:spcAft>
              <a:buNone/>
            </a:pPr>
            <a:r>
              <a:rPr lang="en-US" sz="2600" b="1" i="0" u="none" strike="noStrike" dirty="0">
                <a:solidFill>
                  <a:srgbClr val="000000"/>
                </a:solidFill>
                <a:effectLst/>
                <a:latin typeface="Calibri" panose="020F0502020204030204" pitchFamily="34" charset="0"/>
              </a:rPr>
              <a:t>11:00am – 12:00pm – New Patient Visit</a:t>
            </a:r>
            <a:endParaRPr lang="en-US" sz="4100"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Patient’s daughter &amp; patient were part of the video visit – this is one of the great benefits of video visits!  The patient’s daughter lives about an hour away from the patient, and this allows them to hear the same support together.</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As part of her initial visit, Theresa always does a SDOH screen and tries to get a sense for the patient’s understanding of their health and ability to self-manage.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patient mentions that she doesn’t always eat properly because she doesn’t feel like going to the supermarket.  They’re just too big, and she’s too tired.  Plus, everything seems so much more expensive, and she doesn’t always know if she can afford both food and medicine.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Theresa asks if they’d like to set up Meals on Wheels, which both the patient and her daughter think is a good idea.  So, Theresa says she’ll send them some information on the portal and call back when it’s set up.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Theresa also mentioned Advance Care Planning, as the patient was over 65 years old.  She explained what it was and wondered if they would be interested in going through the process of a DPOA.  The patient and her daughter said they’d talk it over with some more family members.</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Theresa set up a return visit for two weeks from now, when both the patient and the patient’s daughter could participate.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That whole conversation took about 45 minutes, which left Theresa some time to contact Meals on Wheels and get things coordinated.  </a:t>
            </a:r>
            <a:endParaRPr lang="en-US" sz="1800" b="0" i="0" u="none" strike="noStrike" dirty="0">
              <a:solidFill>
                <a:srgbClr val="000000"/>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9DD9FAF1-75E4-48B2-A6FF-8361A700125A}"/>
              </a:ext>
            </a:extLst>
          </p:cNvPr>
          <p:cNvSpPr>
            <a:spLocks noGrp="1"/>
          </p:cNvSpPr>
          <p:nvPr>
            <p:ph type="sldNum" sz="quarter" idx="12"/>
          </p:nvPr>
        </p:nvSpPr>
        <p:spPr/>
        <p:txBody>
          <a:bodyPr/>
          <a:lstStyle/>
          <a:p>
            <a:fld id="{46BBE732-03BE-46E5-A9CF-E49B0BD2E352}" type="slidenum">
              <a:rPr lang="en-US" smtClean="0"/>
              <a:t>73</a:t>
            </a:fld>
            <a:endParaRPr lang="en-US"/>
          </a:p>
        </p:txBody>
      </p:sp>
      <p:graphicFrame>
        <p:nvGraphicFramePr>
          <p:cNvPr id="15" name="Table 5">
            <a:extLst>
              <a:ext uri="{FF2B5EF4-FFF2-40B4-BE49-F238E27FC236}">
                <a16:creationId xmlns:a16="http://schemas.microsoft.com/office/drawing/2014/main" id="{C1F9A0FB-82DD-4B3D-83C7-47BFB55E8648}"/>
              </a:ext>
            </a:extLst>
          </p:cNvPr>
          <p:cNvGraphicFramePr>
            <a:graphicFrameLocks noGrp="1"/>
          </p:cNvGraphicFramePr>
          <p:nvPr>
            <p:extLst>
              <p:ext uri="{D42A27DB-BD31-4B8C-83A1-F6EECF244321}">
                <p14:modId xmlns:p14="http://schemas.microsoft.com/office/powerpoint/2010/main" val="2123917280"/>
              </p:ext>
            </p:extLst>
          </p:nvPr>
        </p:nvGraphicFramePr>
        <p:xfrm>
          <a:off x="7419975" y="950547"/>
          <a:ext cx="4286250" cy="2776526"/>
        </p:xfrm>
        <a:graphic>
          <a:graphicData uri="http://schemas.openxmlformats.org/drawingml/2006/table">
            <a:tbl>
              <a:tblPr firstRow="1" bandRow="1">
                <a:tableStyleId>{5C22544A-7EE6-4342-B048-85BDC9FD1C3A}</a:tableStyleId>
              </a:tblPr>
              <a:tblGrid>
                <a:gridCol w="4286250">
                  <a:extLst>
                    <a:ext uri="{9D8B030D-6E8A-4147-A177-3AD203B41FA5}">
                      <a16:colId xmlns:a16="http://schemas.microsoft.com/office/drawing/2014/main" val="518951125"/>
                    </a:ext>
                  </a:extLst>
                </a:gridCol>
              </a:tblGrid>
              <a:tr h="359949">
                <a:tc>
                  <a:txBody>
                    <a:bodyPr/>
                    <a:lstStyle/>
                    <a:p>
                      <a:r>
                        <a:rPr lang="en-US" dirty="0"/>
                        <a:t>Codes Applied</a:t>
                      </a:r>
                    </a:p>
                  </a:txBody>
                  <a:tcPr/>
                </a:tc>
                <a:extLst>
                  <a:ext uri="{0D108BD9-81ED-4DB2-BD59-A6C34878D82A}">
                    <a16:rowId xmlns:a16="http://schemas.microsoft.com/office/drawing/2014/main" val="3123454149"/>
                  </a:ext>
                </a:extLst>
              </a:tr>
              <a:tr h="899872">
                <a:tc>
                  <a:txBody>
                    <a:bodyPr/>
                    <a:lstStyle/>
                    <a:p>
                      <a:r>
                        <a:rPr lang="en-US" dirty="0"/>
                        <a:t>G9001 </a:t>
                      </a:r>
                    </a:p>
                    <a:p>
                      <a:r>
                        <a:rPr lang="en-US" dirty="0"/>
                        <a:t>Diagnoses: All that apply from problem list, adding SDOH diagnosis</a:t>
                      </a:r>
                    </a:p>
                  </a:txBody>
                  <a:tcPr/>
                </a:tc>
                <a:extLst>
                  <a:ext uri="{0D108BD9-81ED-4DB2-BD59-A6C34878D82A}">
                    <a16:rowId xmlns:a16="http://schemas.microsoft.com/office/drawing/2014/main" val="3134734132"/>
                  </a:ext>
                </a:extLst>
              </a:tr>
              <a:tr h="899872">
                <a:tc>
                  <a:txBody>
                    <a:bodyPr/>
                    <a:lstStyle/>
                    <a:p>
                      <a:r>
                        <a:rPr lang="en-US" dirty="0"/>
                        <a:t>Care Coordination – 10 Minutes  * 1 patient </a:t>
                      </a:r>
                    </a:p>
                    <a:p>
                      <a:r>
                        <a:rPr lang="en-US" dirty="0"/>
                        <a:t>8 Minutes – *1 Patient </a:t>
                      </a:r>
                    </a:p>
                  </a:txBody>
                  <a:tcPr/>
                </a:tc>
                <a:extLst>
                  <a:ext uri="{0D108BD9-81ED-4DB2-BD59-A6C34878D82A}">
                    <a16:rowId xmlns:a16="http://schemas.microsoft.com/office/drawing/2014/main" val="1592844243"/>
                  </a:ext>
                </a:extLst>
              </a:tr>
              <a:tr h="596494">
                <a:tc>
                  <a:txBody>
                    <a:bodyPr/>
                    <a:lstStyle/>
                    <a:p>
                      <a:r>
                        <a:rPr lang="en-US" dirty="0"/>
                        <a:t>S0257 </a:t>
                      </a:r>
                    </a:p>
                  </a:txBody>
                  <a:tcPr/>
                </a:tc>
                <a:extLst>
                  <a:ext uri="{0D108BD9-81ED-4DB2-BD59-A6C34878D82A}">
                    <a16:rowId xmlns:a16="http://schemas.microsoft.com/office/drawing/2014/main" val="1183335808"/>
                  </a:ext>
                </a:extLst>
              </a:tr>
            </a:tbl>
          </a:graphicData>
        </a:graphic>
      </p:graphicFrame>
      <p:pic>
        <p:nvPicPr>
          <p:cNvPr id="2052" name="Picture 4" descr="Many Older Adults Don&amp;#39;t Feel Ready to Use Telemedicine, Study Says">
            <a:extLst>
              <a:ext uri="{FF2B5EF4-FFF2-40B4-BE49-F238E27FC236}">
                <a16:creationId xmlns:a16="http://schemas.microsoft.com/office/drawing/2014/main" id="{E013044B-1E49-4D42-AA35-71573CA8A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3804009"/>
            <a:ext cx="3629025" cy="255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7602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FB79FC4-228E-4D29-9ADA-1F05DC9C6198}"/>
              </a:ext>
            </a:extLst>
          </p:cNvPr>
          <p:cNvSpPr>
            <a:spLocks noGrp="1"/>
          </p:cNvSpPr>
          <p:nvPr>
            <p:ph type="title"/>
          </p:nvPr>
        </p:nvSpPr>
        <p:spPr>
          <a:xfrm>
            <a:off x="1051559" y="586822"/>
            <a:ext cx="3914357" cy="1645920"/>
          </a:xfrm>
        </p:spPr>
        <p:txBody>
          <a:bodyPr vert="horz" lIns="91440" tIns="45720" rIns="91440" bIns="45720" rtlCol="0" anchor="ctr">
            <a:normAutofit fontScale="90000"/>
          </a:bodyPr>
          <a:lstStyle/>
          <a:p>
            <a:pPr algn="ctr"/>
            <a:br>
              <a:rPr lang="en-US" sz="3200" b="1" dirty="0"/>
            </a:br>
            <a:r>
              <a:rPr lang="en-US" b="1" dirty="0"/>
              <a:t>Morning Block Summary</a:t>
            </a:r>
            <a:br>
              <a:rPr lang="en-US" sz="3200" dirty="0"/>
            </a:br>
            <a:endParaRPr lang="en-US" sz="3200" dirty="0"/>
          </a:p>
        </p:txBody>
      </p:sp>
      <p:sp>
        <p:nvSpPr>
          <p:cNvPr id="12" name="Content Placeholder 11">
            <a:extLst>
              <a:ext uri="{FF2B5EF4-FFF2-40B4-BE49-F238E27FC236}">
                <a16:creationId xmlns:a16="http://schemas.microsoft.com/office/drawing/2014/main" id="{08A5ADD7-03C3-48A5-9541-70B6B4D298CF}"/>
              </a:ext>
            </a:extLst>
          </p:cNvPr>
          <p:cNvSpPr>
            <a:spLocks noGrp="1"/>
          </p:cNvSpPr>
          <p:nvPr>
            <p:ph sz="half" idx="1"/>
          </p:nvPr>
        </p:nvSpPr>
        <p:spPr>
          <a:xfrm>
            <a:off x="5250106" y="586822"/>
            <a:ext cx="6106742" cy="1645920"/>
          </a:xfrm>
        </p:spPr>
        <p:txBody>
          <a:bodyPr vert="horz" lIns="91440" tIns="45720" rIns="91440" bIns="45720" rtlCol="0" anchor="ctr">
            <a:normAutofit/>
          </a:bodyPr>
          <a:lstStyle/>
          <a:p>
            <a:pPr marL="0" indent="0">
              <a:buNone/>
            </a:pPr>
            <a:r>
              <a:rPr lang="en-US" sz="1800" dirty="0"/>
              <a:t>Discussion-  How close does this mirror the experience in the clinics you support?  What other kinds of barriers do you see? </a:t>
            </a:r>
          </a:p>
        </p:txBody>
      </p:sp>
      <p:graphicFrame>
        <p:nvGraphicFramePr>
          <p:cNvPr id="8" name="Content Placeholder 7">
            <a:extLst>
              <a:ext uri="{FF2B5EF4-FFF2-40B4-BE49-F238E27FC236}">
                <a16:creationId xmlns:a16="http://schemas.microsoft.com/office/drawing/2014/main" id="{EE25B8B4-62A0-41CF-8244-BCAE93250CA1}"/>
              </a:ext>
            </a:extLst>
          </p:cNvPr>
          <p:cNvGraphicFramePr>
            <a:graphicFrameLocks noGrp="1"/>
          </p:cNvGraphicFramePr>
          <p:nvPr>
            <p:ph sz="half" idx="2"/>
            <p:extLst>
              <p:ext uri="{D42A27DB-BD31-4B8C-83A1-F6EECF244321}">
                <p14:modId xmlns:p14="http://schemas.microsoft.com/office/powerpoint/2010/main" val="3715716763"/>
              </p:ext>
            </p:extLst>
          </p:nvPr>
        </p:nvGraphicFramePr>
        <p:xfrm>
          <a:off x="6198781" y="2826461"/>
          <a:ext cx="5523084" cy="3289738"/>
        </p:xfrm>
        <a:graphic>
          <a:graphicData uri="http://schemas.openxmlformats.org/drawingml/2006/table">
            <a:tbl>
              <a:tblPr/>
              <a:tblGrid>
                <a:gridCol w="1410662">
                  <a:extLst>
                    <a:ext uri="{9D8B030D-6E8A-4147-A177-3AD203B41FA5}">
                      <a16:colId xmlns:a16="http://schemas.microsoft.com/office/drawing/2014/main" val="1636273332"/>
                    </a:ext>
                  </a:extLst>
                </a:gridCol>
                <a:gridCol w="1609874">
                  <a:extLst>
                    <a:ext uri="{9D8B030D-6E8A-4147-A177-3AD203B41FA5}">
                      <a16:colId xmlns:a16="http://schemas.microsoft.com/office/drawing/2014/main" val="2266569711"/>
                    </a:ext>
                  </a:extLst>
                </a:gridCol>
                <a:gridCol w="2502548">
                  <a:extLst>
                    <a:ext uri="{9D8B030D-6E8A-4147-A177-3AD203B41FA5}">
                      <a16:colId xmlns:a16="http://schemas.microsoft.com/office/drawing/2014/main" val="1151567344"/>
                    </a:ext>
                  </a:extLst>
                </a:gridCol>
              </a:tblGrid>
              <a:tr h="305271">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Time</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Appointment Type</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Billing Codes</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3831400"/>
                  </a:ext>
                </a:extLst>
              </a:tr>
              <a:tr h="497411">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8:00 – 8:30a</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Huddle with Dr. Rachel</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G9007*3</a:t>
                      </a:r>
                      <a:endParaRPr lang="en-US" sz="1800" dirty="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0883527"/>
                  </a:ext>
                </a:extLst>
              </a:tr>
              <a:tr h="497411">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8:30a – 9:00a</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Transitions of Care Phone Calls</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1111F</a:t>
                      </a:r>
                      <a:endParaRPr lang="en-US" sz="1800" dirty="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3597169"/>
                  </a:ext>
                </a:extLst>
              </a:tr>
              <a:tr h="497411">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9:00a – 10:00a</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New Patient Visit</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G9001</a:t>
                      </a:r>
                      <a:endParaRPr lang="en-US" sz="1800" dirty="0">
                        <a:effectLst/>
                      </a:endParaRPr>
                    </a:p>
                    <a:p>
                      <a:pPr rtl="0" fontAlgn="t">
                        <a:spcBef>
                          <a:spcPts val="0"/>
                        </a:spcBef>
                        <a:spcAft>
                          <a:spcPts val="0"/>
                        </a:spcAft>
                      </a:pPr>
                      <a:r>
                        <a:rPr lang="en-US" sz="1300" b="0" i="0" u="none" strike="noStrike" dirty="0">
                          <a:solidFill>
                            <a:srgbClr val="000000"/>
                          </a:solidFill>
                          <a:effectLst/>
                          <a:latin typeface="Arial" panose="020B0604020202020204" pitchFamily="34" charset="0"/>
                        </a:rPr>
                        <a:t>Care Coordination minutes: 10</a:t>
                      </a:r>
                      <a:endParaRPr lang="en-US" sz="1800" dirty="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759229"/>
                  </a:ext>
                </a:extLst>
              </a:tr>
              <a:tr h="497411">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10:00a – 10:30a</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Return Visit </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G9002</a:t>
                      </a:r>
                      <a:endParaRPr lang="en-US" sz="1800" dirty="0">
                        <a:effectLst/>
                      </a:endParaRPr>
                    </a:p>
                    <a:p>
                      <a:pPr rtl="0" fontAlgn="t">
                        <a:spcBef>
                          <a:spcPts val="0"/>
                        </a:spcBef>
                        <a:spcAft>
                          <a:spcPts val="0"/>
                        </a:spcAft>
                      </a:pPr>
                      <a:r>
                        <a:rPr lang="en-US" sz="1300" b="0" i="0" u="none" strike="noStrike" dirty="0">
                          <a:solidFill>
                            <a:srgbClr val="000000"/>
                          </a:solidFill>
                          <a:effectLst/>
                          <a:latin typeface="Arial" panose="020B0604020202020204" pitchFamily="34" charset="0"/>
                        </a:rPr>
                        <a:t>G9007</a:t>
                      </a:r>
                      <a:endParaRPr lang="en-US" sz="1800" dirty="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714137"/>
                  </a:ext>
                </a:extLst>
              </a:tr>
              <a:tr h="305271">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10:30a – 11:00a</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1" u="none" strike="noStrike">
                          <a:solidFill>
                            <a:srgbClr val="000000"/>
                          </a:solidFill>
                          <a:effectLst/>
                          <a:latin typeface="Arial" panose="020B0604020202020204" pitchFamily="34" charset="0"/>
                        </a:rPr>
                        <a:t>Not scheduled</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1" u="none" strike="noStrike">
                          <a:solidFill>
                            <a:srgbClr val="000000"/>
                          </a:solidFill>
                          <a:effectLst/>
                          <a:latin typeface="Arial" panose="020B0604020202020204" pitchFamily="34" charset="0"/>
                        </a:rPr>
                        <a:t>None</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019546"/>
                  </a:ext>
                </a:extLst>
              </a:tr>
              <a:tr h="689552">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11:00a – 12:00p</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New Patient Visit</a:t>
                      </a:r>
                      <a:endParaRPr lang="en-US" sz="180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G9001</a:t>
                      </a:r>
                      <a:endParaRPr lang="en-US" sz="1800" dirty="0">
                        <a:effectLst/>
                      </a:endParaRPr>
                    </a:p>
                    <a:p>
                      <a:pPr rtl="0" fontAlgn="t">
                        <a:spcBef>
                          <a:spcPts val="0"/>
                        </a:spcBef>
                        <a:spcAft>
                          <a:spcPts val="0"/>
                        </a:spcAft>
                      </a:pPr>
                      <a:r>
                        <a:rPr lang="en-US" sz="1300" b="0" i="0" u="none" strike="noStrike" dirty="0">
                          <a:solidFill>
                            <a:srgbClr val="000000"/>
                          </a:solidFill>
                          <a:effectLst/>
                          <a:latin typeface="Arial" panose="020B0604020202020204" pitchFamily="34" charset="0"/>
                        </a:rPr>
                        <a:t>Care Coordination minutes: 8</a:t>
                      </a:r>
                      <a:endParaRPr lang="en-US" sz="1800" dirty="0">
                        <a:effectLst/>
                      </a:endParaRPr>
                    </a:p>
                    <a:p>
                      <a:pPr rtl="0" fontAlgn="t">
                        <a:spcBef>
                          <a:spcPts val="0"/>
                        </a:spcBef>
                        <a:spcAft>
                          <a:spcPts val="0"/>
                        </a:spcAft>
                      </a:pPr>
                      <a:r>
                        <a:rPr lang="en-US" sz="1300" b="0" i="0" u="none" strike="noStrike" dirty="0">
                          <a:solidFill>
                            <a:srgbClr val="000000"/>
                          </a:solidFill>
                          <a:effectLst/>
                          <a:latin typeface="Arial" panose="020B0604020202020204" pitchFamily="34" charset="0"/>
                        </a:rPr>
                        <a:t>S0257</a:t>
                      </a:r>
                      <a:endParaRPr lang="en-US" sz="1800" dirty="0">
                        <a:effectLst/>
                      </a:endParaRPr>
                    </a:p>
                  </a:txBody>
                  <a:tcPr marL="74703" marR="74703" marT="37351" marB="37351">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566342"/>
                  </a:ext>
                </a:extLst>
              </a:tr>
            </a:tbl>
          </a:graphicData>
        </a:graphic>
      </p:graphicFrame>
      <p:sp>
        <p:nvSpPr>
          <p:cNvPr id="5" name="Slide Number Placeholder 4">
            <a:extLst>
              <a:ext uri="{FF2B5EF4-FFF2-40B4-BE49-F238E27FC236}">
                <a16:creationId xmlns:a16="http://schemas.microsoft.com/office/drawing/2014/main" id="{D867C35E-C744-41F0-ADFF-72E1A5D0B21B}"/>
              </a:ext>
            </a:extLst>
          </p:cNvPr>
          <p:cNvSpPr>
            <a:spLocks noGrp="1"/>
          </p:cNvSpPr>
          <p:nvPr>
            <p:ph type="sldNum" sz="quarter" idx="12"/>
          </p:nvPr>
        </p:nvSpPr>
        <p:spPr>
          <a:xfrm>
            <a:off x="8610600" y="6356350"/>
            <a:ext cx="2746248" cy="365125"/>
          </a:xfrm>
        </p:spPr>
        <p:txBody>
          <a:bodyPr vert="horz" lIns="91440" tIns="45720" rIns="91440" bIns="45720" rtlCol="0" anchor="ctr">
            <a:normAutofit/>
          </a:bodyPr>
          <a:lstStyle/>
          <a:p>
            <a:pPr defTabSz="914400">
              <a:spcAft>
                <a:spcPts val="600"/>
              </a:spcAft>
            </a:pPr>
            <a:fld id="{46BBE732-03BE-46E5-A9CF-E49B0BD2E352}" type="slidenum">
              <a:rPr lang="en-US">
                <a:solidFill>
                  <a:schemeClr val="tx1">
                    <a:lumMod val="50000"/>
                    <a:lumOff val="50000"/>
                  </a:schemeClr>
                </a:solidFill>
              </a:rPr>
              <a:pPr defTabSz="914400">
                <a:spcAft>
                  <a:spcPts val="600"/>
                </a:spcAft>
              </a:pPr>
              <a:t>74</a:t>
            </a:fld>
            <a:endParaRPr lang="en-US" dirty="0">
              <a:solidFill>
                <a:schemeClr val="tx1">
                  <a:lumMod val="50000"/>
                  <a:lumOff val="50000"/>
                </a:schemeClr>
              </a:solidFill>
            </a:endParaRPr>
          </a:p>
        </p:txBody>
      </p:sp>
      <p:pic>
        <p:nvPicPr>
          <p:cNvPr id="3074" name="Picture 2" descr="Medical Billing Trends to Follow in 2021">
            <a:extLst>
              <a:ext uri="{FF2B5EF4-FFF2-40B4-BE49-F238E27FC236}">
                <a16:creationId xmlns:a16="http://schemas.microsoft.com/office/drawing/2014/main" id="{968145E4-C71D-4FB0-BB23-F84C530752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9092" y="2729397"/>
            <a:ext cx="5238890" cy="34838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93B18967-C37C-4198-AFED-8E2F2B8E8C21}"/>
              </a:ext>
            </a:extLst>
          </p:cNvPr>
          <p:cNvSpPr>
            <a:spLocks noChangeArrowheads="1"/>
          </p:cNvSpPr>
          <p:nvPr/>
        </p:nvSpPr>
        <p:spPr bwMode="auto">
          <a:xfrm>
            <a:off x="-76200" y="-215876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734770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DF9311-7451-4A21-AE9C-C9129672DC39}"/>
              </a:ext>
            </a:extLst>
          </p:cNvPr>
          <p:cNvSpPr>
            <a:spLocks noGrp="1"/>
          </p:cNvSpPr>
          <p:nvPr>
            <p:ph type="title"/>
          </p:nvPr>
        </p:nvSpPr>
        <p:spPr>
          <a:xfrm>
            <a:off x="1115568" y="548640"/>
            <a:ext cx="10543032" cy="1318260"/>
          </a:xfrm>
        </p:spPr>
        <p:txBody>
          <a:bodyPr vert="horz" lIns="91440" tIns="45720" rIns="91440" bIns="45720" rtlCol="0" anchor="ctr">
            <a:normAutofit/>
          </a:bodyPr>
          <a:lstStyle/>
          <a:p>
            <a:r>
              <a:rPr lang="en-US" sz="4000" b="1" dirty="0"/>
              <a:t>Optimization through the Story</a:t>
            </a:r>
            <a:endParaRPr lang="en-US" sz="4000" dirty="0"/>
          </a:p>
        </p:txBody>
      </p:sp>
      <p:sp>
        <p:nvSpPr>
          <p:cNvPr id="3" name="Content Placeholder 2">
            <a:extLst>
              <a:ext uri="{FF2B5EF4-FFF2-40B4-BE49-F238E27FC236}">
                <a16:creationId xmlns:a16="http://schemas.microsoft.com/office/drawing/2014/main" id="{8B5CAEFB-08E9-4689-BC0F-634563C43A70}"/>
              </a:ext>
            </a:extLst>
          </p:cNvPr>
          <p:cNvSpPr>
            <a:spLocks noGrp="1"/>
          </p:cNvSpPr>
          <p:nvPr>
            <p:ph sz="half" idx="1"/>
          </p:nvPr>
        </p:nvSpPr>
        <p:spPr>
          <a:xfrm>
            <a:off x="7286625" y="1990726"/>
            <a:ext cx="3997071" cy="2506106"/>
          </a:xfrm>
        </p:spPr>
        <p:txBody>
          <a:bodyPr vert="horz" lIns="91440" tIns="45720" rIns="91440" bIns="45720" rtlCol="0" anchor="ctr">
            <a:normAutofit/>
          </a:bodyPr>
          <a:lstStyle/>
          <a:p>
            <a:pPr marL="0" indent="0">
              <a:buNone/>
            </a:pPr>
            <a:r>
              <a:rPr lang="en-US" sz="2400" b="1" dirty="0"/>
              <a:t>Lunchtime: </a:t>
            </a:r>
          </a:p>
          <a:p>
            <a:pPr lvl="1"/>
            <a:r>
              <a:rPr lang="en-US" dirty="0"/>
              <a:t>20 minutes of eating </a:t>
            </a:r>
          </a:p>
          <a:p>
            <a:pPr lvl="1"/>
            <a:r>
              <a:rPr lang="en-US" dirty="0"/>
              <a:t>Finished some documentation </a:t>
            </a:r>
          </a:p>
          <a:p>
            <a:pPr lvl="1"/>
            <a:r>
              <a:rPr lang="en-US" dirty="0"/>
              <a:t>Began prepping for the afternoon</a:t>
            </a:r>
            <a:endParaRPr lang="en-US" sz="1800" dirty="0"/>
          </a:p>
        </p:txBody>
      </p:sp>
      <p:sp>
        <p:nvSpPr>
          <p:cNvPr id="5" name="Slide Number Placeholder 4">
            <a:extLst>
              <a:ext uri="{FF2B5EF4-FFF2-40B4-BE49-F238E27FC236}">
                <a16:creationId xmlns:a16="http://schemas.microsoft.com/office/drawing/2014/main" id="{D798DF97-E5B0-4188-A448-FED95450495F}"/>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defRPr/>
            </a:pPr>
            <a:fld id="{46BBE732-03BE-46E5-A9CF-E49B0BD2E352}" type="slidenum">
              <a:rPr lang="en-US">
                <a:solidFill>
                  <a:schemeClr val="tx1">
                    <a:lumMod val="50000"/>
                    <a:lumOff val="50000"/>
                  </a:schemeClr>
                </a:solidFill>
                <a:latin typeface="Calibri" panose="020F0502020204030204"/>
              </a:rPr>
              <a:pPr defTabSz="914400">
                <a:spcAft>
                  <a:spcPts val="600"/>
                </a:spcAft>
                <a:defRPr/>
              </a:pPr>
              <a:t>75</a:t>
            </a:fld>
            <a:endParaRPr lang="en-US">
              <a:solidFill>
                <a:schemeClr val="tx1">
                  <a:lumMod val="50000"/>
                  <a:lumOff val="50000"/>
                </a:schemeClr>
              </a:solidFill>
              <a:latin typeface="Calibri" panose="020F0502020204030204"/>
            </a:endParaRPr>
          </a:p>
        </p:txBody>
      </p:sp>
      <p:pic>
        <p:nvPicPr>
          <p:cNvPr id="14" name="Picture 13" descr="A picture containing text, yellow, watch&#10;&#10;Description automatically generated">
            <a:extLst>
              <a:ext uri="{FF2B5EF4-FFF2-40B4-BE49-F238E27FC236}">
                <a16:creationId xmlns:a16="http://schemas.microsoft.com/office/drawing/2014/main" id="{09B45C63-CCB5-456D-B80D-4DF70729492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6868"/>
          <a:stretch/>
        </p:blipFill>
        <p:spPr>
          <a:xfrm>
            <a:off x="577259" y="1916317"/>
            <a:ext cx="6009855" cy="3694176"/>
          </a:xfrm>
          <a:prstGeom prst="rect">
            <a:avLst/>
          </a:prstGeom>
        </p:spPr>
      </p:pic>
    </p:spTree>
    <p:extLst>
      <p:ext uri="{BB962C8B-B14F-4D97-AF65-F5344CB8AC3E}">
        <p14:creationId xmlns:p14="http://schemas.microsoft.com/office/powerpoint/2010/main" val="36121472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B847-79AE-4D90-ACFD-2ADC6F1C5018}"/>
              </a:ext>
            </a:extLst>
          </p:cNvPr>
          <p:cNvSpPr>
            <a:spLocks noGrp="1"/>
          </p:cNvSpPr>
          <p:nvPr>
            <p:ph type="title"/>
          </p:nvPr>
        </p:nvSpPr>
        <p:spPr>
          <a:xfrm>
            <a:off x="447675" y="447576"/>
            <a:ext cx="10515600" cy="635000"/>
          </a:xfrm>
        </p:spPr>
        <p:txBody>
          <a:bodyPr>
            <a:normAutofit fontScale="90000"/>
          </a:bodyPr>
          <a:lstStyle/>
          <a:p>
            <a:r>
              <a:rPr lang="en-US" sz="4400" b="1" dirty="0"/>
              <a:t>Optimization through the Story</a:t>
            </a:r>
            <a:endParaRPr lang="en-US" dirty="0"/>
          </a:p>
        </p:txBody>
      </p:sp>
      <p:sp>
        <p:nvSpPr>
          <p:cNvPr id="5" name="Slide Number Placeholder 4">
            <a:extLst>
              <a:ext uri="{FF2B5EF4-FFF2-40B4-BE49-F238E27FC236}">
                <a16:creationId xmlns:a16="http://schemas.microsoft.com/office/drawing/2014/main" id="{6B006D24-9E8B-4B47-B5DC-44DE57A92F3D}"/>
              </a:ext>
            </a:extLst>
          </p:cNvPr>
          <p:cNvSpPr>
            <a:spLocks noGrp="1"/>
          </p:cNvSpPr>
          <p:nvPr>
            <p:ph type="sldNum" sz="quarter" idx="12"/>
          </p:nvPr>
        </p:nvSpPr>
        <p:spPr/>
        <p:txBody>
          <a:bodyPr/>
          <a:lstStyle/>
          <a:p>
            <a:fld id="{46BBE732-03BE-46E5-A9CF-E49B0BD2E352}" type="slidenum">
              <a:rPr lang="en-US" smtClean="0"/>
              <a:t>76</a:t>
            </a:fld>
            <a:endParaRPr lang="en-US"/>
          </a:p>
        </p:txBody>
      </p:sp>
      <p:sp>
        <p:nvSpPr>
          <p:cNvPr id="7" name="TextBox 6">
            <a:extLst>
              <a:ext uri="{FF2B5EF4-FFF2-40B4-BE49-F238E27FC236}">
                <a16:creationId xmlns:a16="http://schemas.microsoft.com/office/drawing/2014/main" id="{CAD5F3D0-9441-4EEA-B16E-747A6F10BD08}"/>
              </a:ext>
            </a:extLst>
          </p:cNvPr>
          <p:cNvSpPr txBox="1"/>
          <p:nvPr/>
        </p:nvSpPr>
        <p:spPr>
          <a:xfrm>
            <a:off x="581024" y="1825625"/>
            <a:ext cx="6981825" cy="3488134"/>
          </a:xfrm>
          <a:prstGeom prst="rect">
            <a:avLst/>
          </a:prstGeom>
          <a:noFill/>
        </p:spPr>
        <p:txBody>
          <a:bodyPr wrap="square">
            <a:spAutoFit/>
          </a:bodyPr>
          <a:lstStyle/>
          <a:p>
            <a:pPr rtl="0">
              <a:spcBef>
                <a:spcPts val="0"/>
              </a:spcBef>
              <a:spcAft>
                <a:spcPts val="0"/>
              </a:spcAft>
            </a:pPr>
            <a:r>
              <a:rPr lang="en-US" sz="2400" b="1" i="0" u="none" strike="noStrike" dirty="0">
                <a:solidFill>
                  <a:srgbClr val="000000"/>
                </a:solidFill>
                <a:effectLst/>
                <a:latin typeface="Calibri" panose="020F0502020204030204" pitchFamily="34" charset="0"/>
              </a:rPr>
              <a:t>1:00 - 1:30pm – Return Patient Visit</a:t>
            </a:r>
            <a:endParaRPr lang="en-US" sz="2400"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The scheduled Return Patient Visit took 10 minutes via phone; patient didn’t want a video visit. Theresa and the patient discussed the previous goal, which was to take his medications at the same time every single day – thereby helping make sure that they were all taken appropriately.  So far, this worked!  Theresa set up a follow up meeting for 3 weeks from now.</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FF0000"/>
                </a:solidFill>
                <a:effectLst/>
                <a:latin typeface="Calibri" panose="020F0502020204030204" pitchFamily="34" charset="0"/>
              </a:rPr>
              <a:t> Dr. Miller had a patient who was already in the office and needed some additional support with a new Diabetes diagnosis.  Theresa used the rest of this visit time to see this patient, set up some time for a full initial visit, and provide some additional education.</a:t>
            </a:r>
            <a:endParaRPr lang="en-US" sz="1800" b="0" i="0" u="none" strike="noStrike" dirty="0">
              <a:solidFill>
                <a:srgbClr val="FF0000"/>
              </a:solidFill>
              <a:effectLst/>
              <a:latin typeface="Arial" panose="020B0604020202020204" pitchFamily="34" charset="0"/>
            </a:endParaRPr>
          </a:p>
        </p:txBody>
      </p:sp>
      <p:graphicFrame>
        <p:nvGraphicFramePr>
          <p:cNvPr id="10" name="Table 5">
            <a:extLst>
              <a:ext uri="{FF2B5EF4-FFF2-40B4-BE49-F238E27FC236}">
                <a16:creationId xmlns:a16="http://schemas.microsoft.com/office/drawing/2014/main" id="{B238BBBA-E63D-4CB9-B61E-03C1EE6AFC1C}"/>
              </a:ext>
            </a:extLst>
          </p:cNvPr>
          <p:cNvGraphicFramePr>
            <a:graphicFrameLocks noGrp="1"/>
          </p:cNvGraphicFramePr>
          <p:nvPr>
            <p:extLst>
              <p:ext uri="{D42A27DB-BD31-4B8C-83A1-F6EECF244321}">
                <p14:modId xmlns:p14="http://schemas.microsoft.com/office/powerpoint/2010/main" val="74429535"/>
              </p:ext>
            </p:extLst>
          </p:nvPr>
        </p:nvGraphicFramePr>
        <p:xfrm>
          <a:off x="8132788" y="1953522"/>
          <a:ext cx="3651542" cy="1837428"/>
        </p:xfrm>
        <a:graphic>
          <a:graphicData uri="http://schemas.openxmlformats.org/drawingml/2006/table">
            <a:tbl>
              <a:tblPr firstRow="1" bandRow="1">
                <a:tableStyleId>{5C22544A-7EE6-4342-B048-85BDC9FD1C3A}</a:tableStyleId>
              </a:tblPr>
              <a:tblGrid>
                <a:gridCol w="3651542">
                  <a:extLst>
                    <a:ext uri="{9D8B030D-6E8A-4147-A177-3AD203B41FA5}">
                      <a16:colId xmlns:a16="http://schemas.microsoft.com/office/drawing/2014/main" val="518951125"/>
                    </a:ext>
                  </a:extLst>
                </a:gridCol>
              </a:tblGrid>
              <a:tr h="443200">
                <a:tc>
                  <a:txBody>
                    <a:bodyPr/>
                    <a:lstStyle/>
                    <a:p>
                      <a:r>
                        <a:rPr lang="en-US" dirty="0"/>
                        <a:t>Codes Applied</a:t>
                      </a:r>
                    </a:p>
                  </a:txBody>
                  <a:tcPr/>
                </a:tc>
                <a:extLst>
                  <a:ext uri="{0D108BD9-81ED-4DB2-BD59-A6C34878D82A}">
                    <a16:rowId xmlns:a16="http://schemas.microsoft.com/office/drawing/2014/main" val="3123454149"/>
                  </a:ext>
                </a:extLst>
              </a:tr>
              <a:tr h="479828">
                <a:tc>
                  <a:txBody>
                    <a:bodyPr/>
                    <a:lstStyle/>
                    <a:p>
                      <a:r>
                        <a:rPr lang="en-US" dirty="0"/>
                        <a:t>G9002 * 2  ( 1 for each patient) </a:t>
                      </a:r>
                    </a:p>
                  </a:txBody>
                  <a:tcPr/>
                </a:tc>
                <a:extLst>
                  <a:ext uri="{0D108BD9-81ED-4DB2-BD59-A6C34878D82A}">
                    <a16:rowId xmlns:a16="http://schemas.microsoft.com/office/drawing/2014/main" val="3134734132"/>
                  </a:ext>
                </a:extLst>
              </a:tr>
              <a:tr h="775600">
                <a:tc>
                  <a:txBody>
                    <a:bodyPr/>
                    <a:lstStyle/>
                    <a:p>
                      <a:r>
                        <a:rPr lang="en-US" dirty="0"/>
                        <a:t>Diagnosis: </a:t>
                      </a:r>
                    </a:p>
                    <a:p>
                      <a:pPr marL="0" indent="0">
                        <a:buFont typeface="+mj-lt"/>
                        <a:buNone/>
                      </a:pPr>
                      <a:r>
                        <a:rPr lang="en-US" dirty="0"/>
                        <a:t>All relevant diagnoses on the problem list</a:t>
                      </a:r>
                    </a:p>
                  </a:txBody>
                  <a:tcPr/>
                </a:tc>
                <a:extLst>
                  <a:ext uri="{0D108BD9-81ED-4DB2-BD59-A6C34878D82A}">
                    <a16:rowId xmlns:a16="http://schemas.microsoft.com/office/drawing/2014/main" val="1592844243"/>
                  </a:ext>
                </a:extLst>
              </a:tr>
            </a:tbl>
          </a:graphicData>
        </a:graphic>
      </p:graphicFrame>
    </p:spTree>
    <p:extLst>
      <p:ext uri="{BB962C8B-B14F-4D97-AF65-F5344CB8AC3E}">
        <p14:creationId xmlns:p14="http://schemas.microsoft.com/office/powerpoint/2010/main" val="18733864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08A4-C866-4867-BED4-B5563CFF6EB3}"/>
              </a:ext>
            </a:extLst>
          </p:cNvPr>
          <p:cNvSpPr>
            <a:spLocks noGrp="1"/>
          </p:cNvSpPr>
          <p:nvPr>
            <p:ph type="title"/>
          </p:nvPr>
        </p:nvSpPr>
        <p:spPr>
          <a:xfrm>
            <a:off x="523875" y="336551"/>
            <a:ext cx="10515600" cy="806450"/>
          </a:xfrm>
        </p:spPr>
        <p:txBody>
          <a:bodyPr/>
          <a:lstStyle/>
          <a:p>
            <a:r>
              <a:rPr lang="en-US" sz="4400" b="1" dirty="0"/>
              <a:t>Optimization through the Story</a:t>
            </a:r>
            <a:endParaRPr lang="en-US" dirty="0"/>
          </a:p>
        </p:txBody>
      </p:sp>
      <p:sp>
        <p:nvSpPr>
          <p:cNvPr id="3" name="Content Placeholder 2">
            <a:extLst>
              <a:ext uri="{FF2B5EF4-FFF2-40B4-BE49-F238E27FC236}">
                <a16:creationId xmlns:a16="http://schemas.microsoft.com/office/drawing/2014/main" id="{676F0A5D-A759-43DF-8E23-AD00E2982F8D}"/>
              </a:ext>
            </a:extLst>
          </p:cNvPr>
          <p:cNvSpPr>
            <a:spLocks noGrp="1"/>
          </p:cNvSpPr>
          <p:nvPr>
            <p:ph sz="half" idx="1"/>
          </p:nvPr>
        </p:nvSpPr>
        <p:spPr>
          <a:xfrm>
            <a:off x="407670" y="1690688"/>
            <a:ext cx="6724650" cy="4530725"/>
          </a:xfrm>
        </p:spPr>
        <p:txBody>
          <a:bodyPr/>
          <a:lstStyle/>
          <a:p>
            <a:pPr marL="0" indent="0" rtl="0">
              <a:spcBef>
                <a:spcPts val="0"/>
              </a:spcBef>
              <a:spcAft>
                <a:spcPts val="0"/>
              </a:spcAft>
              <a:buNone/>
            </a:pPr>
            <a:r>
              <a:rPr lang="en-US" sz="2400" b="1" i="0" u="none" strike="noStrike" dirty="0">
                <a:solidFill>
                  <a:srgbClr val="000000"/>
                </a:solidFill>
                <a:effectLst/>
                <a:latin typeface="Calibri" panose="020F0502020204030204" pitchFamily="34" charset="0"/>
              </a:rPr>
              <a:t>1:30 - 2:00pm – Return Patient Visit</a:t>
            </a:r>
            <a:endParaRPr lang="en-US" sz="3600"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patient is Theresa’s first scheduled in-person visit of the day.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Theresa and this patient have been seeing each other for the past 6 months for weight management and lifestyle changes.  This patient had some serious trauma in her history, and she opened up to Theresa about it.  Theresa recently connected her with a community Social Worker, and they discuss how that’s going and next steps.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patient visit takes up nearly the entire time slot, leaving just enough time for Theresa to schedule their next visit in a month.</a:t>
            </a:r>
            <a:endParaRPr lang="en-US" sz="1800" b="0" i="0" u="none" strike="noStrike" dirty="0">
              <a:solidFill>
                <a:srgbClr val="000000"/>
              </a:solidFill>
              <a:effectLst/>
              <a:latin typeface="Arial" panose="020B0604020202020204" pitchFamily="34" charset="0"/>
            </a:endParaRPr>
          </a:p>
          <a:p>
            <a:pPr marL="0" indent="0">
              <a:buNone/>
            </a:pPr>
            <a:endParaRPr lang="en-US" dirty="0"/>
          </a:p>
        </p:txBody>
      </p:sp>
      <p:sp>
        <p:nvSpPr>
          <p:cNvPr id="5" name="Slide Number Placeholder 4">
            <a:extLst>
              <a:ext uri="{FF2B5EF4-FFF2-40B4-BE49-F238E27FC236}">
                <a16:creationId xmlns:a16="http://schemas.microsoft.com/office/drawing/2014/main" id="{E1C25EFD-4B36-4DB3-9B07-E1C24F1AE976}"/>
              </a:ext>
            </a:extLst>
          </p:cNvPr>
          <p:cNvSpPr>
            <a:spLocks noGrp="1"/>
          </p:cNvSpPr>
          <p:nvPr>
            <p:ph type="sldNum" sz="quarter" idx="12"/>
          </p:nvPr>
        </p:nvSpPr>
        <p:spPr/>
        <p:txBody>
          <a:bodyPr/>
          <a:lstStyle/>
          <a:p>
            <a:fld id="{46BBE732-03BE-46E5-A9CF-E49B0BD2E352}" type="slidenum">
              <a:rPr lang="en-US" smtClean="0"/>
              <a:t>77</a:t>
            </a:fld>
            <a:endParaRPr lang="en-US"/>
          </a:p>
        </p:txBody>
      </p:sp>
      <p:graphicFrame>
        <p:nvGraphicFramePr>
          <p:cNvPr id="6" name="Table 5">
            <a:extLst>
              <a:ext uri="{FF2B5EF4-FFF2-40B4-BE49-F238E27FC236}">
                <a16:creationId xmlns:a16="http://schemas.microsoft.com/office/drawing/2014/main" id="{9EA94C56-16E4-40C9-A17A-397ACBAD3F97}"/>
              </a:ext>
            </a:extLst>
          </p:cNvPr>
          <p:cNvGraphicFramePr>
            <a:graphicFrameLocks noGrp="1"/>
          </p:cNvGraphicFramePr>
          <p:nvPr>
            <p:extLst>
              <p:ext uri="{D42A27DB-BD31-4B8C-83A1-F6EECF244321}">
                <p14:modId xmlns:p14="http://schemas.microsoft.com/office/powerpoint/2010/main" val="3599264455"/>
              </p:ext>
            </p:extLst>
          </p:nvPr>
        </p:nvGraphicFramePr>
        <p:xfrm>
          <a:off x="8132788" y="1953522"/>
          <a:ext cx="3651542" cy="1837428"/>
        </p:xfrm>
        <a:graphic>
          <a:graphicData uri="http://schemas.openxmlformats.org/drawingml/2006/table">
            <a:tbl>
              <a:tblPr firstRow="1" bandRow="1">
                <a:tableStyleId>{5C22544A-7EE6-4342-B048-85BDC9FD1C3A}</a:tableStyleId>
              </a:tblPr>
              <a:tblGrid>
                <a:gridCol w="3651542">
                  <a:extLst>
                    <a:ext uri="{9D8B030D-6E8A-4147-A177-3AD203B41FA5}">
                      <a16:colId xmlns:a16="http://schemas.microsoft.com/office/drawing/2014/main" val="518951125"/>
                    </a:ext>
                  </a:extLst>
                </a:gridCol>
              </a:tblGrid>
              <a:tr h="443200">
                <a:tc>
                  <a:txBody>
                    <a:bodyPr/>
                    <a:lstStyle/>
                    <a:p>
                      <a:r>
                        <a:rPr lang="en-US" dirty="0"/>
                        <a:t>Codes Applied</a:t>
                      </a:r>
                    </a:p>
                  </a:txBody>
                  <a:tcPr/>
                </a:tc>
                <a:extLst>
                  <a:ext uri="{0D108BD9-81ED-4DB2-BD59-A6C34878D82A}">
                    <a16:rowId xmlns:a16="http://schemas.microsoft.com/office/drawing/2014/main" val="3123454149"/>
                  </a:ext>
                </a:extLst>
              </a:tr>
              <a:tr h="479828">
                <a:tc>
                  <a:txBody>
                    <a:bodyPr/>
                    <a:lstStyle/>
                    <a:p>
                      <a:r>
                        <a:rPr lang="en-US" dirty="0"/>
                        <a:t>G9002</a:t>
                      </a:r>
                    </a:p>
                  </a:txBody>
                  <a:tcPr/>
                </a:tc>
                <a:extLst>
                  <a:ext uri="{0D108BD9-81ED-4DB2-BD59-A6C34878D82A}">
                    <a16:rowId xmlns:a16="http://schemas.microsoft.com/office/drawing/2014/main" val="3134734132"/>
                  </a:ext>
                </a:extLst>
              </a:tr>
              <a:tr h="775600">
                <a:tc>
                  <a:txBody>
                    <a:bodyPr/>
                    <a:lstStyle/>
                    <a:p>
                      <a:r>
                        <a:rPr lang="en-US" dirty="0"/>
                        <a:t>Diagnosis: </a:t>
                      </a:r>
                    </a:p>
                    <a:p>
                      <a:pPr marL="0" indent="0">
                        <a:buFont typeface="+mj-lt"/>
                        <a:buNone/>
                      </a:pPr>
                      <a:r>
                        <a:rPr lang="en-US" dirty="0"/>
                        <a:t>All relevant diagnoses on the problem list</a:t>
                      </a:r>
                    </a:p>
                  </a:txBody>
                  <a:tcPr/>
                </a:tc>
                <a:extLst>
                  <a:ext uri="{0D108BD9-81ED-4DB2-BD59-A6C34878D82A}">
                    <a16:rowId xmlns:a16="http://schemas.microsoft.com/office/drawing/2014/main" val="1592844243"/>
                  </a:ext>
                </a:extLst>
              </a:tr>
            </a:tbl>
          </a:graphicData>
        </a:graphic>
      </p:graphicFrame>
    </p:spTree>
    <p:extLst>
      <p:ext uri="{BB962C8B-B14F-4D97-AF65-F5344CB8AC3E}">
        <p14:creationId xmlns:p14="http://schemas.microsoft.com/office/powerpoint/2010/main" val="62364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08A4-C866-4867-BED4-B5563CFF6EB3}"/>
              </a:ext>
            </a:extLst>
          </p:cNvPr>
          <p:cNvSpPr>
            <a:spLocks noGrp="1"/>
          </p:cNvSpPr>
          <p:nvPr>
            <p:ph type="title"/>
          </p:nvPr>
        </p:nvSpPr>
        <p:spPr>
          <a:xfrm>
            <a:off x="523875" y="336551"/>
            <a:ext cx="10515600" cy="806450"/>
          </a:xfrm>
        </p:spPr>
        <p:txBody>
          <a:bodyPr/>
          <a:lstStyle/>
          <a:p>
            <a:r>
              <a:rPr lang="en-US" sz="4400" b="1" dirty="0"/>
              <a:t>Optimization through the Story</a:t>
            </a:r>
            <a:endParaRPr lang="en-US" dirty="0"/>
          </a:p>
        </p:txBody>
      </p:sp>
      <p:sp>
        <p:nvSpPr>
          <p:cNvPr id="3" name="Content Placeholder 2">
            <a:extLst>
              <a:ext uri="{FF2B5EF4-FFF2-40B4-BE49-F238E27FC236}">
                <a16:creationId xmlns:a16="http://schemas.microsoft.com/office/drawing/2014/main" id="{676F0A5D-A759-43DF-8E23-AD00E2982F8D}"/>
              </a:ext>
            </a:extLst>
          </p:cNvPr>
          <p:cNvSpPr>
            <a:spLocks noGrp="1"/>
          </p:cNvSpPr>
          <p:nvPr>
            <p:ph sz="half" idx="1"/>
          </p:nvPr>
        </p:nvSpPr>
        <p:spPr>
          <a:xfrm>
            <a:off x="407670" y="1525587"/>
            <a:ext cx="7288530" cy="4995862"/>
          </a:xfrm>
        </p:spPr>
        <p:txBody>
          <a:bodyPr>
            <a:normAutofit fontScale="92500" lnSpcReduction="20000"/>
          </a:bodyPr>
          <a:lstStyle/>
          <a:p>
            <a:pPr marL="0" indent="0" rtl="0">
              <a:spcBef>
                <a:spcPts val="0"/>
              </a:spcBef>
              <a:spcAft>
                <a:spcPts val="0"/>
              </a:spcAft>
              <a:buNone/>
            </a:pPr>
            <a:r>
              <a:rPr lang="en-US" sz="1900" b="1" i="0" u="none" strike="noStrike" dirty="0">
                <a:solidFill>
                  <a:srgbClr val="000000"/>
                </a:solidFill>
                <a:effectLst/>
                <a:latin typeface="Calibri" panose="020F0502020204030204" pitchFamily="34" charset="0"/>
              </a:rPr>
              <a:t>2:00 - 3:00pm – New Patient Visit</a:t>
            </a:r>
            <a:endParaRPr lang="en-US" sz="3000"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Theresa’s 2pm patient is a new geriatric patient, who just moved across the State and is living with his son and daughter-in-law.   The patient is still able to drive and is relatively good health, but because of his age (75 years old) and several diagnoses, Dr. Miller wanted him to meet with Theresa.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Theresa reviewed the patient’s understanding of his diagnoses, medications, and ability to self-manage.  The patient has a good understanding of his health situation.  However, when Theresa asks if he has completed a DPOA or if the patient has a plan for potential end of life care, the patient indicates that he’s avoided doing that because he’s worried about how it will affect his family.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Theresa takes the opportunity to review the benefits of Advance Care Planning, and she offers to mediate a family meeting to help explain to more of his immediate family about why it’s a good idea.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patient agrees, and they set up a time in 2 weeks when she’ll be able to at least speak with him, his son, and his daughter-in law.</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whole visit takes 25 minutes, so Theresa has some time to catch up on documentation.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FF0000"/>
                </a:solidFill>
                <a:effectLst/>
                <a:latin typeface="Calibri" panose="020F0502020204030204" pitchFamily="34" charset="0"/>
              </a:rPr>
              <a:t>She also has a chance to call back her 9am patient and let them know about her success with setting up Meals on Wheels.  She confirmed their upcoming appointment during that call.</a:t>
            </a:r>
            <a:endParaRPr lang="en-US" sz="1800" b="0" i="0" u="none" strike="noStrike" dirty="0">
              <a:solidFill>
                <a:srgbClr val="FF0000"/>
              </a:solidFill>
              <a:effectLst/>
              <a:latin typeface="Arial" panose="020B0604020202020204" pitchFamily="34" charset="0"/>
            </a:endParaRPr>
          </a:p>
          <a:p>
            <a:pPr marL="0" indent="0">
              <a:buNone/>
            </a:pPr>
            <a:endParaRPr lang="en-US" dirty="0"/>
          </a:p>
        </p:txBody>
      </p:sp>
      <p:sp>
        <p:nvSpPr>
          <p:cNvPr id="5" name="Slide Number Placeholder 4">
            <a:extLst>
              <a:ext uri="{FF2B5EF4-FFF2-40B4-BE49-F238E27FC236}">
                <a16:creationId xmlns:a16="http://schemas.microsoft.com/office/drawing/2014/main" id="{E1C25EFD-4B36-4DB3-9B07-E1C24F1AE97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9EA94C56-16E4-40C9-A17A-397ACBAD3F97}"/>
              </a:ext>
            </a:extLst>
          </p:cNvPr>
          <p:cNvGraphicFramePr>
            <a:graphicFrameLocks noGrp="1"/>
          </p:cNvGraphicFramePr>
          <p:nvPr>
            <p:extLst>
              <p:ext uri="{D42A27DB-BD31-4B8C-83A1-F6EECF244321}">
                <p14:modId xmlns:p14="http://schemas.microsoft.com/office/powerpoint/2010/main" val="2405638383"/>
              </p:ext>
            </p:extLst>
          </p:nvPr>
        </p:nvGraphicFramePr>
        <p:xfrm>
          <a:off x="8132788" y="1953522"/>
          <a:ext cx="3651542" cy="2650829"/>
        </p:xfrm>
        <a:graphic>
          <a:graphicData uri="http://schemas.openxmlformats.org/drawingml/2006/table">
            <a:tbl>
              <a:tblPr firstRow="1" bandRow="1">
                <a:tableStyleId>{5C22544A-7EE6-4342-B048-85BDC9FD1C3A}</a:tableStyleId>
              </a:tblPr>
              <a:tblGrid>
                <a:gridCol w="3651542">
                  <a:extLst>
                    <a:ext uri="{9D8B030D-6E8A-4147-A177-3AD203B41FA5}">
                      <a16:colId xmlns:a16="http://schemas.microsoft.com/office/drawing/2014/main" val="518951125"/>
                    </a:ext>
                  </a:extLst>
                </a:gridCol>
              </a:tblGrid>
              <a:tr h="398672">
                <a:tc>
                  <a:txBody>
                    <a:bodyPr/>
                    <a:lstStyle/>
                    <a:p>
                      <a:r>
                        <a:rPr lang="en-US" dirty="0"/>
                        <a:t>Codes Applied</a:t>
                      </a:r>
                    </a:p>
                  </a:txBody>
                  <a:tcPr/>
                </a:tc>
                <a:extLst>
                  <a:ext uri="{0D108BD9-81ED-4DB2-BD59-A6C34878D82A}">
                    <a16:rowId xmlns:a16="http://schemas.microsoft.com/office/drawing/2014/main" val="3123454149"/>
                  </a:ext>
                </a:extLst>
              </a:tr>
              <a:tr h="575772">
                <a:tc>
                  <a:txBody>
                    <a:bodyPr/>
                    <a:lstStyle/>
                    <a:p>
                      <a:r>
                        <a:rPr lang="en-US" dirty="0"/>
                        <a:t>G9001 </a:t>
                      </a:r>
                    </a:p>
                    <a:p>
                      <a:r>
                        <a:rPr lang="en-US" dirty="0"/>
                        <a:t>S0257</a:t>
                      </a:r>
                    </a:p>
                  </a:txBody>
                  <a:tcPr/>
                </a:tc>
                <a:extLst>
                  <a:ext uri="{0D108BD9-81ED-4DB2-BD59-A6C34878D82A}">
                    <a16:rowId xmlns:a16="http://schemas.microsoft.com/office/drawing/2014/main" val="3134734132"/>
                  </a:ext>
                </a:extLst>
              </a:tr>
              <a:tr h="822532">
                <a:tc>
                  <a:txBody>
                    <a:bodyPr/>
                    <a:lstStyle/>
                    <a:p>
                      <a:r>
                        <a:rPr lang="en-US" dirty="0"/>
                        <a:t>Diagnosis: </a:t>
                      </a:r>
                    </a:p>
                    <a:p>
                      <a:pPr marL="0" indent="0">
                        <a:buFont typeface="+mj-lt"/>
                        <a:buNone/>
                      </a:pPr>
                      <a:r>
                        <a:rPr lang="en-US" dirty="0"/>
                        <a:t>All relevant diagnoses on the problem list</a:t>
                      </a:r>
                    </a:p>
                  </a:txBody>
                  <a:tcPr/>
                </a:tc>
                <a:extLst>
                  <a:ext uri="{0D108BD9-81ED-4DB2-BD59-A6C34878D82A}">
                    <a16:rowId xmlns:a16="http://schemas.microsoft.com/office/drawing/2014/main" val="1592844243"/>
                  </a:ext>
                </a:extLst>
              </a:tr>
              <a:tr h="697677">
                <a:tc>
                  <a:txBody>
                    <a:bodyPr/>
                    <a:lstStyle/>
                    <a:p>
                      <a:pPr marL="0" indent="0">
                        <a:buFont typeface="+mj-lt"/>
                        <a:buNone/>
                      </a:pPr>
                      <a:r>
                        <a:rPr lang="en-US" dirty="0"/>
                        <a:t>98966 </a:t>
                      </a:r>
                    </a:p>
                  </a:txBody>
                  <a:tcPr/>
                </a:tc>
                <a:extLst>
                  <a:ext uri="{0D108BD9-81ED-4DB2-BD59-A6C34878D82A}">
                    <a16:rowId xmlns:a16="http://schemas.microsoft.com/office/drawing/2014/main" val="3553436992"/>
                  </a:ext>
                </a:extLst>
              </a:tr>
            </a:tbl>
          </a:graphicData>
        </a:graphic>
      </p:graphicFrame>
    </p:spTree>
    <p:extLst>
      <p:ext uri="{BB962C8B-B14F-4D97-AF65-F5344CB8AC3E}">
        <p14:creationId xmlns:p14="http://schemas.microsoft.com/office/powerpoint/2010/main" val="3731564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08A4-C866-4867-BED4-B5563CFF6EB3}"/>
              </a:ext>
            </a:extLst>
          </p:cNvPr>
          <p:cNvSpPr>
            <a:spLocks noGrp="1"/>
          </p:cNvSpPr>
          <p:nvPr>
            <p:ph type="title"/>
          </p:nvPr>
        </p:nvSpPr>
        <p:spPr>
          <a:xfrm>
            <a:off x="523875" y="336551"/>
            <a:ext cx="10515600" cy="806450"/>
          </a:xfrm>
        </p:spPr>
        <p:txBody>
          <a:bodyPr/>
          <a:lstStyle/>
          <a:p>
            <a:r>
              <a:rPr lang="en-US" sz="4400" b="1" dirty="0"/>
              <a:t>Optimization through the Story</a:t>
            </a:r>
            <a:endParaRPr lang="en-US" dirty="0"/>
          </a:p>
        </p:txBody>
      </p:sp>
      <p:sp>
        <p:nvSpPr>
          <p:cNvPr id="3" name="Content Placeholder 2">
            <a:extLst>
              <a:ext uri="{FF2B5EF4-FFF2-40B4-BE49-F238E27FC236}">
                <a16:creationId xmlns:a16="http://schemas.microsoft.com/office/drawing/2014/main" id="{676F0A5D-A759-43DF-8E23-AD00E2982F8D}"/>
              </a:ext>
            </a:extLst>
          </p:cNvPr>
          <p:cNvSpPr>
            <a:spLocks noGrp="1"/>
          </p:cNvSpPr>
          <p:nvPr>
            <p:ph sz="half" idx="1"/>
          </p:nvPr>
        </p:nvSpPr>
        <p:spPr>
          <a:xfrm>
            <a:off x="407670" y="1525587"/>
            <a:ext cx="7288530" cy="4995862"/>
          </a:xfrm>
        </p:spPr>
        <p:txBody>
          <a:bodyPr>
            <a:normAutofit/>
          </a:bodyPr>
          <a:lstStyle/>
          <a:p>
            <a:pPr marL="0" indent="0" rtl="0">
              <a:spcBef>
                <a:spcPts val="0"/>
              </a:spcBef>
              <a:spcAft>
                <a:spcPts val="0"/>
              </a:spcAft>
              <a:buNone/>
            </a:pPr>
            <a:r>
              <a:rPr lang="en-US" sz="1800" b="1" i="0" u="none" strike="noStrike" dirty="0">
                <a:solidFill>
                  <a:srgbClr val="000000"/>
                </a:solidFill>
                <a:effectLst/>
                <a:latin typeface="Calibri" panose="020F0502020204030204" pitchFamily="34" charset="0"/>
              </a:rPr>
              <a:t>3:00 - 3:30pm – No scheduled visits – open for Ad Hoc patient needs</a:t>
            </a:r>
            <a:endParaRPr lang="en-US"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Today, Theresa doesn’t have any scheduled visits during this time.  Also, she was able to connect with the patient who Dr. Miller wanted her to see that day.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FF0000"/>
                </a:solidFill>
                <a:effectLst/>
                <a:latin typeface="Calibri" panose="020F0502020204030204" pitchFamily="34" charset="0"/>
              </a:rPr>
              <a:t>Therefore, Theresa pulls up a list of patients who are high risk and who haven’t engaged her services yet.  Theresa calls 2 people.  The first patient declines her support.  The second patient is worried about a COVID exposure, and she talks through with Theresa about what she should do.  Theresa recommends a PCR test, and she reviews with the patient how to contact either the PCP office, an urgent care, or the ED based on the patient’s symptoms.  </a:t>
            </a:r>
            <a:endParaRPr lang="en-US" sz="1800" b="0" i="0" u="none" strike="noStrike" dirty="0">
              <a:solidFill>
                <a:srgbClr val="FF0000"/>
              </a:solidFill>
              <a:effectLst/>
              <a:latin typeface="Arial" panose="020B0604020202020204" pitchFamily="34" charset="0"/>
            </a:endParaRPr>
          </a:p>
          <a:p>
            <a:pPr marL="0" indent="0">
              <a:buNone/>
            </a:pPr>
            <a:endParaRPr lang="en-US" dirty="0"/>
          </a:p>
        </p:txBody>
      </p:sp>
      <p:sp>
        <p:nvSpPr>
          <p:cNvPr id="5" name="Slide Number Placeholder 4">
            <a:extLst>
              <a:ext uri="{FF2B5EF4-FFF2-40B4-BE49-F238E27FC236}">
                <a16:creationId xmlns:a16="http://schemas.microsoft.com/office/drawing/2014/main" id="{E1C25EFD-4B36-4DB3-9B07-E1C24F1AE97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9EA94C56-16E4-40C9-A17A-397ACBAD3F97}"/>
              </a:ext>
            </a:extLst>
          </p:cNvPr>
          <p:cNvGraphicFramePr>
            <a:graphicFrameLocks noGrp="1"/>
          </p:cNvGraphicFramePr>
          <p:nvPr>
            <p:extLst>
              <p:ext uri="{D42A27DB-BD31-4B8C-83A1-F6EECF244321}">
                <p14:modId xmlns:p14="http://schemas.microsoft.com/office/powerpoint/2010/main" val="1429178167"/>
              </p:ext>
            </p:extLst>
          </p:nvPr>
        </p:nvGraphicFramePr>
        <p:xfrm>
          <a:off x="8132788" y="1953522"/>
          <a:ext cx="3651542" cy="1888844"/>
        </p:xfrm>
        <a:graphic>
          <a:graphicData uri="http://schemas.openxmlformats.org/drawingml/2006/table">
            <a:tbl>
              <a:tblPr firstRow="1" bandRow="1">
                <a:tableStyleId>{5C22544A-7EE6-4342-B048-85BDC9FD1C3A}</a:tableStyleId>
              </a:tblPr>
              <a:tblGrid>
                <a:gridCol w="3651542">
                  <a:extLst>
                    <a:ext uri="{9D8B030D-6E8A-4147-A177-3AD203B41FA5}">
                      <a16:colId xmlns:a16="http://schemas.microsoft.com/office/drawing/2014/main" val="518951125"/>
                    </a:ext>
                  </a:extLst>
                </a:gridCol>
              </a:tblGrid>
              <a:tr h="398672">
                <a:tc>
                  <a:txBody>
                    <a:bodyPr/>
                    <a:lstStyle/>
                    <a:p>
                      <a:r>
                        <a:rPr lang="en-US" dirty="0"/>
                        <a:t>Codes Applied</a:t>
                      </a:r>
                    </a:p>
                  </a:txBody>
                  <a:tcPr/>
                </a:tc>
                <a:extLst>
                  <a:ext uri="{0D108BD9-81ED-4DB2-BD59-A6C34878D82A}">
                    <a16:rowId xmlns:a16="http://schemas.microsoft.com/office/drawing/2014/main" val="3123454149"/>
                  </a:ext>
                </a:extLst>
              </a:tr>
              <a:tr h="575772">
                <a:tc>
                  <a:txBody>
                    <a:bodyPr/>
                    <a:lstStyle/>
                    <a:p>
                      <a:r>
                        <a:rPr lang="en-US" dirty="0"/>
                        <a:t>98967</a:t>
                      </a:r>
                    </a:p>
                  </a:txBody>
                  <a:tcPr/>
                </a:tc>
                <a:extLst>
                  <a:ext uri="{0D108BD9-81ED-4DB2-BD59-A6C34878D82A}">
                    <a16:rowId xmlns:a16="http://schemas.microsoft.com/office/drawing/2014/main" val="3134734132"/>
                  </a:ext>
                </a:extLst>
              </a:tr>
              <a:tr h="575772">
                <a:tc>
                  <a:txBody>
                    <a:bodyPr/>
                    <a:lstStyle/>
                    <a:p>
                      <a:r>
                        <a:rPr lang="en-US" dirty="0"/>
                        <a:t>Diagnosis: </a:t>
                      </a:r>
                    </a:p>
                    <a:p>
                      <a:pPr marL="0" indent="0">
                        <a:buFont typeface="+mj-lt"/>
                        <a:buNone/>
                      </a:pPr>
                      <a:r>
                        <a:rPr lang="en-US" dirty="0"/>
                        <a:t>All relevant diagnoses on the problem list</a:t>
                      </a:r>
                    </a:p>
                  </a:txBody>
                  <a:tcPr/>
                </a:tc>
                <a:extLst>
                  <a:ext uri="{0D108BD9-81ED-4DB2-BD59-A6C34878D82A}">
                    <a16:rowId xmlns:a16="http://schemas.microsoft.com/office/drawing/2014/main" val="2253821620"/>
                  </a:ext>
                </a:extLst>
              </a:tr>
            </a:tbl>
          </a:graphicData>
        </a:graphic>
      </p:graphicFrame>
    </p:spTree>
    <p:extLst>
      <p:ext uri="{BB962C8B-B14F-4D97-AF65-F5344CB8AC3E}">
        <p14:creationId xmlns:p14="http://schemas.microsoft.com/office/powerpoint/2010/main" val="578636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2E4-8A1A-4F4B-BBFA-8EE633866E83}"/>
              </a:ext>
            </a:extLst>
          </p:cNvPr>
          <p:cNvSpPr>
            <a:spLocks noGrp="1"/>
          </p:cNvSpPr>
          <p:nvPr>
            <p:ph type="title"/>
          </p:nvPr>
        </p:nvSpPr>
        <p:spPr>
          <a:xfrm>
            <a:off x="638503" y="2750628"/>
            <a:ext cx="10515595" cy="737311"/>
          </a:xfrm>
        </p:spPr>
        <p:txBody>
          <a:bodyPr vert="horz" lIns="91440" tIns="45720" rIns="91440" bIns="45720" rtlCol="0" anchor="b">
            <a:normAutofit/>
          </a:bodyPr>
          <a:lstStyle/>
          <a:p>
            <a:pPr algn="ctr"/>
            <a:r>
              <a:rPr lang="en-US" sz="4400" b="1" kern="1200" dirty="0">
                <a:solidFill>
                  <a:schemeClr val="tx1"/>
                </a:solidFill>
                <a:latin typeface="+mj-lt"/>
                <a:ea typeface="+mj-ea"/>
                <a:cs typeface="+mj-cs"/>
              </a:rPr>
              <a:t>Curriculum development in partnership with</a:t>
            </a:r>
          </a:p>
        </p:txBody>
      </p:sp>
      <p:sp>
        <p:nvSpPr>
          <p:cNvPr id="3" name="Content Placeholder 2">
            <a:extLst>
              <a:ext uri="{FF2B5EF4-FFF2-40B4-BE49-F238E27FC236}">
                <a16:creationId xmlns:a16="http://schemas.microsoft.com/office/drawing/2014/main" id="{9969D063-18DE-44E7-9CCB-98D62F7D53D0}"/>
              </a:ext>
            </a:extLst>
          </p:cNvPr>
          <p:cNvSpPr>
            <a:spLocks noGrp="1"/>
          </p:cNvSpPr>
          <p:nvPr>
            <p:ph type="body" sz="half" idx="2"/>
          </p:nvPr>
        </p:nvSpPr>
        <p:spPr>
          <a:xfrm>
            <a:off x="2814077" y="4026393"/>
            <a:ext cx="6800193" cy="2329957"/>
          </a:xfrm>
        </p:spPr>
        <p:txBody>
          <a:bodyPr vert="horz" lIns="91440" tIns="45720" rIns="91440" bIns="45720" rtlCol="0">
            <a:normAutofit lnSpcReduction="10000"/>
          </a:bodyPr>
          <a:lstStyle/>
          <a:p>
            <a:pPr indent="-228600">
              <a:buFont typeface="Arial" panose="020B0604020202020204" pitchFamily="34" charset="0"/>
              <a:buChar char="•"/>
            </a:pPr>
            <a:r>
              <a:rPr lang="en-US" sz="2800" dirty="0"/>
              <a:t>Alicia Majcher, Michigan Medicine, MICMT </a:t>
            </a:r>
          </a:p>
          <a:p>
            <a:pPr indent="-228600">
              <a:buFont typeface="Arial" panose="020B0604020202020204" pitchFamily="34" charset="0"/>
              <a:buChar char="•"/>
            </a:pPr>
            <a:r>
              <a:rPr lang="en-US" sz="2800" dirty="0"/>
              <a:t>Ruth Clark, Integrated Health Partners </a:t>
            </a:r>
          </a:p>
          <a:p>
            <a:pPr indent="-228600">
              <a:buFont typeface="Arial" panose="020B0604020202020204" pitchFamily="34" charset="0"/>
              <a:buChar char="•"/>
            </a:pPr>
            <a:r>
              <a:rPr lang="en-US" sz="2800" dirty="0"/>
              <a:t>Ewa Matuszewski, MedNetOne &amp; PTI </a:t>
            </a:r>
          </a:p>
          <a:p>
            <a:pPr indent="-228600">
              <a:buFont typeface="Arial" panose="020B0604020202020204" pitchFamily="34" charset="0"/>
              <a:buChar char="•"/>
            </a:pPr>
            <a:r>
              <a:rPr lang="en-US" sz="2800" dirty="0"/>
              <a:t>Erika Perpich, Olympia Medical </a:t>
            </a:r>
          </a:p>
          <a:p>
            <a:pPr indent="-228600">
              <a:buFont typeface="Arial" panose="020B0604020202020204" pitchFamily="34" charset="0"/>
              <a:buChar char="•"/>
            </a:pPr>
            <a:r>
              <a:rPr lang="en-US" sz="2800" dirty="0"/>
              <a:t>Anavia Mitchell, Olympia Medical </a:t>
            </a:r>
          </a:p>
        </p:txBody>
      </p:sp>
      <p:sp>
        <p:nvSpPr>
          <p:cNvPr id="5" name="Slide Number Placeholder 4">
            <a:extLst>
              <a:ext uri="{FF2B5EF4-FFF2-40B4-BE49-F238E27FC236}">
                <a16:creationId xmlns:a16="http://schemas.microsoft.com/office/drawing/2014/main" id="{42D665AC-FD1F-4F53-A444-FD12D5A01009}"/>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46BBE732-03BE-46E5-A9CF-E49B0BD2E352}" type="slidenum">
              <a:rPr lang="en-US"/>
              <a:pPr defTabSz="914400">
                <a:spcAft>
                  <a:spcPts val="600"/>
                </a:spcAft>
              </a:pPr>
              <a:t>8</a:t>
            </a:fld>
            <a:endParaRPr lang="en-US"/>
          </a:p>
        </p:txBody>
      </p:sp>
      <p:pic>
        <p:nvPicPr>
          <p:cNvPr id="4106" name="Picture 10">
            <a:extLst>
              <a:ext uri="{FF2B5EF4-FFF2-40B4-BE49-F238E27FC236}">
                <a16:creationId xmlns:a16="http://schemas.microsoft.com/office/drawing/2014/main" id="{FD1E9103-83B9-4CB6-9CF1-11E6DD1400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81281" y="977461"/>
            <a:ext cx="2046343" cy="16473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21E4148-E36F-4506-8F42-5F9DC6038CB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20844" y="99982"/>
            <a:ext cx="1910366" cy="127215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26BD90F7-E06F-4311-A0F6-1465C93103E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10871" y="1611234"/>
            <a:ext cx="2464019" cy="960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6B355999-E512-4B60-A9E7-11E882A4024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36730" y="367407"/>
            <a:ext cx="2251332" cy="7373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2FE99B9-7ED9-46F3-B107-8E49A12D3A8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810871" y="352444"/>
            <a:ext cx="2907058" cy="62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8486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A5A9049-70EA-4DDD-A2D0-FB4C580482C6}"/>
              </a:ext>
            </a:extLst>
          </p:cNvPr>
          <p:cNvSpPr>
            <a:spLocks noGrp="1"/>
          </p:cNvSpPr>
          <p:nvPr>
            <p:ph type="title"/>
          </p:nvPr>
        </p:nvSpPr>
        <p:spPr>
          <a:xfrm>
            <a:off x="352425" y="279401"/>
            <a:ext cx="10515600" cy="577850"/>
          </a:xfrm>
        </p:spPr>
        <p:txBody>
          <a:bodyPr>
            <a:normAutofit fontScale="90000"/>
          </a:bodyPr>
          <a:lstStyle/>
          <a:p>
            <a:r>
              <a:rPr lang="en-US" sz="4400" b="1" dirty="0"/>
              <a:t>Optimization through the Story</a:t>
            </a:r>
            <a:endParaRPr lang="en-US" dirty="0"/>
          </a:p>
        </p:txBody>
      </p:sp>
      <p:sp>
        <p:nvSpPr>
          <p:cNvPr id="3" name="Content Placeholder 2">
            <a:extLst>
              <a:ext uri="{FF2B5EF4-FFF2-40B4-BE49-F238E27FC236}">
                <a16:creationId xmlns:a16="http://schemas.microsoft.com/office/drawing/2014/main" id="{7F2E2E8D-0484-4819-8749-9131A297E93F}"/>
              </a:ext>
            </a:extLst>
          </p:cNvPr>
          <p:cNvSpPr>
            <a:spLocks noGrp="1"/>
          </p:cNvSpPr>
          <p:nvPr>
            <p:ph sz="half" idx="1"/>
          </p:nvPr>
        </p:nvSpPr>
        <p:spPr>
          <a:xfrm>
            <a:off x="352425" y="1200150"/>
            <a:ext cx="5667375" cy="4976813"/>
          </a:xfrm>
        </p:spPr>
        <p:txBody>
          <a:bodyPr>
            <a:normAutofit/>
          </a:bodyPr>
          <a:lstStyle/>
          <a:p>
            <a:pPr marL="0" indent="0" rtl="0">
              <a:spcBef>
                <a:spcPts val="0"/>
              </a:spcBef>
              <a:spcAft>
                <a:spcPts val="0"/>
              </a:spcAft>
              <a:buNone/>
            </a:pPr>
            <a:r>
              <a:rPr lang="en-US" sz="1800" b="1" i="0" u="none" strike="noStrike" dirty="0">
                <a:solidFill>
                  <a:srgbClr val="000000"/>
                </a:solidFill>
                <a:effectLst/>
                <a:latin typeface="Calibri" panose="020F0502020204030204" pitchFamily="34" charset="0"/>
              </a:rPr>
              <a:t>3:30 - 4:30pm – Extended Return Patient Visit</a:t>
            </a:r>
            <a:endParaRPr lang="en-US" b="0" dirty="0">
              <a:effectLst/>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This patient has health literacy challenges that were identified after his first referral from Dr. Miller.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Ever since these were identified, Theresa schedules an extended return visit after each of his return visits with Dr. Miller so that they can review the information, the visit, and the next steps.  This is Theresa’s 3</a:t>
            </a:r>
            <a:r>
              <a:rPr lang="en-US" sz="1800" b="0" i="0" u="none" strike="noStrike" baseline="30000" dirty="0">
                <a:solidFill>
                  <a:srgbClr val="000000"/>
                </a:solidFill>
                <a:effectLst/>
                <a:latin typeface="Calibri" panose="020F0502020204030204" pitchFamily="34" charset="0"/>
              </a:rPr>
              <a:t>rd</a:t>
            </a:r>
            <a:r>
              <a:rPr lang="en-US" sz="1800" b="0" i="0" u="none" strike="noStrike" dirty="0">
                <a:solidFill>
                  <a:srgbClr val="000000"/>
                </a:solidFill>
                <a:effectLst/>
                <a:latin typeface="Calibri" panose="020F0502020204030204" pitchFamily="34" charset="0"/>
              </a:rPr>
              <a:t> visit with the patient, and he’s beginning to better understand what’s going on with his health.  </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Theresa and the patient set an interim goal for before the next visit with Dr. Miller, and she suggests a visit between the next visit with Dr. Miller.  The patient agrees, and they schedule it.</a:t>
            </a:r>
            <a:endParaRPr lang="en-US" sz="18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visit takes nearly the full hour (55 minutes), but Theresa finishes the day with a sense of accomplishment with this patient!</a:t>
            </a:r>
            <a:endParaRPr lang="en-US" sz="1800" b="0" i="0" u="none" strike="noStrike" dirty="0">
              <a:solidFill>
                <a:srgbClr val="000000"/>
              </a:solidFill>
              <a:effectLst/>
              <a:latin typeface="Arial" panose="020B0604020202020204" pitchFamily="34" charset="0"/>
            </a:endParaRPr>
          </a:p>
          <a:p>
            <a:endParaRPr lang="en-US" dirty="0"/>
          </a:p>
        </p:txBody>
      </p:sp>
      <p:graphicFrame>
        <p:nvGraphicFramePr>
          <p:cNvPr id="9" name="Content Placeholder 8">
            <a:extLst>
              <a:ext uri="{FF2B5EF4-FFF2-40B4-BE49-F238E27FC236}">
                <a16:creationId xmlns:a16="http://schemas.microsoft.com/office/drawing/2014/main" id="{A9EE20A5-6D45-4E2F-B419-213FB7D5D695}"/>
              </a:ext>
            </a:extLst>
          </p:cNvPr>
          <p:cNvGraphicFramePr>
            <a:graphicFrameLocks noGrp="1"/>
          </p:cNvGraphicFramePr>
          <p:nvPr>
            <p:ph sz="half" idx="2"/>
            <p:extLst>
              <p:ext uri="{D42A27DB-BD31-4B8C-83A1-F6EECF244321}">
                <p14:modId xmlns:p14="http://schemas.microsoft.com/office/powerpoint/2010/main" val="4237427530"/>
              </p:ext>
            </p:extLst>
          </p:nvPr>
        </p:nvGraphicFramePr>
        <p:xfrm>
          <a:off x="7702258" y="1540156"/>
          <a:ext cx="3651542" cy="1614524"/>
        </p:xfrm>
        <a:graphic>
          <a:graphicData uri="http://schemas.openxmlformats.org/drawingml/2006/table">
            <a:tbl>
              <a:tblPr firstRow="1" bandRow="1">
                <a:tableStyleId>{5C22544A-7EE6-4342-B048-85BDC9FD1C3A}</a:tableStyleId>
              </a:tblPr>
              <a:tblGrid>
                <a:gridCol w="3651542">
                  <a:extLst>
                    <a:ext uri="{9D8B030D-6E8A-4147-A177-3AD203B41FA5}">
                      <a16:colId xmlns:a16="http://schemas.microsoft.com/office/drawing/2014/main" val="518951125"/>
                    </a:ext>
                  </a:extLst>
                </a:gridCol>
              </a:tblGrid>
              <a:tr h="398672">
                <a:tc>
                  <a:txBody>
                    <a:bodyPr/>
                    <a:lstStyle/>
                    <a:p>
                      <a:r>
                        <a:rPr lang="en-US" dirty="0"/>
                        <a:t>Codes Applied</a:t>
                      </a:r>
                    </a:p>
                  </a:txBody>
                  <a:tcPr/>
                </a:tc>
                <a:extLst>
                  <a:ext uri="{0D108BD9-81ED-4DB2-BD59-A6C34878D82A}">
                    <a16:rowId xmlns:a16="http://schemas.microsoft.com/office/drawing/2014/main" val="3123454149"/>
                  </a:ext>
                </a:extLst>
              </a:tr>
              <a:tr h="575772">
                <a:tc>
                  <a:txBody>
                    <a:bodyPr/>
                    <a:lstStyle/>
                    <a:p>
                      <a:r>
                        <a:rPr lang="en-US" dirty="0"/>
                        <a:t>G9002*2</a:t>
                      </a:r>
                    </a:p>
                  </a:txBody>
                  <a:tcPr/>
                </a:tc>
                <a:extLst>
                  <a:ext uri="{0D108BD9-81ED-4DB2-BD59-A6C34878D82A}">
                    <a16:rowId xmlns:a16="http://schemas.microsoft.com/office/drawing/2014/main" val="3134734132"/>
                  </a:ext>
                </a:extLst>
              </a:tr>
              <a:tr h="575772">
                <a:tc>
                  <a:txBody>
                    <a:bodyPr/>
                    <a:lstStyle/>
                    <a:p>
                      <a:r>
                        <a:rPr lang="en-US" dirty="0"/>
                        <a:t>Diagnosis: </a:t>
                      </a:r>
                    </a:p>
                    <a:p>
                      <a:pPr marL="0" indent="0">
                        <a:buFont typeface="+mj-lt"/>
                        <a:buNone/>
                      </a:pPr>
                      <a:r>
                        <a:rPr lang="en-US" dirty="0"/>
                        <a:t>All relevant diagnoses</a:t>
                      </a:r>
                    </a:p>
                  </a:txBody>
                  <a:tcPr/>
                </a:tc>
                <a:extLst>
                  <a:ext uri="{0D108BD9-81ED-4DB2-BD59-A6C34878D82A}">
                    <a16:rowId xmlns:a16="http://schemas.microsoft.com/office/drawing/2014/main" val="2253821620"/>
                  </a:ext>
                </a:extLst>
              </a:tr>
            </a:tbl>
          </a:graphicData>
        </a:graphic>
      </p:graphicFrame>
      <p:sp>
        <p:nvSpPr>
          <p:cNvPr id="5" name="Slide Number Placeholder 4">
            <a:extLst>
              <a:ext uri="{FF2B5EF4-FFF2-40B4-BE49-F238E27FC236}">
                <a16:creationId xmlns:a16="http://schemas.microsoft.com/office/drawing/2014/main" id="{467F8312-C328-49A6-9CF0-D251B060F071}"/>
              </a:ext>
            </a:extLst>
          </p:cNvPr>
          <p:cNvSpPr>
            <a:spLocks noGrp="1"/>
          </p:cNvSpPr>
          <p:nvPr>
            <p:ph type="sldNum" sz="quarter" idx="12"/>
          </p:nvPr>
        </p:nvSpPr>
        <p:spPr/>
        <p:txBody>
          <a:bodyPr/>
          <a:lstStyle/>
          <a:p>
            <a:fld id="{46BBE732-03BE-46E5-A9CF-E49B0BD2E352}" type="slidenum">
              <a:rPr lang="en-US" smtClean="0"/>
              <a:t>80</a:t>
            </a:fld>
            <a:endParaRPr lang="en-US"/>
          </a:p>
        </p:txBody>
      </p:sp>
    </p:spTree>
    <p:extLst>
      <p:ext uri="{BB962C8B-B14F-4D97-AF65-F5344CB8AC3E}">
        <p14:creationId xmlns:p14="http://schemas.microsoft.com/office/powerpoint/2010/main" val="4240627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FB79FC4-228E-4D29-9ADA-1F05DC9C6198}"/>
              </a:ext>
            </a:extLst>
          </p:cNvPr>
          <p:cNvSpPr>
            <a:spLocks noGrp="1"/>
          </p:cNvSpPr>
          <p:nvPr>
            <p:ph type="title"/>
          </p:nvPr>
        </p:nvSpPr>
        <p:spPr>
          <a:xfrm>
            <a:off x="1051559" y="586822"/>
            <a:ext cx="8787766" cy="956228"/>
          </a:xfrm>
        </p:spPr>
        <p:txBody>
          <a:bodyPr vert="horz" lIns="91440" tIns="45720" rIns="91440" bIns="45720" rtlCol="0" anchor="ctr">
            <a:normAutofit fontScale="90000"/>
          </a:bodyPr>
          <a:lstStyle/>
          <a:p>
            <a:br>
              <a:rPr lang="en-US" sz="3200" b="1" dirty="0"/>
            </a:br>
            <a:r>
              <a:rPr lang="en-US" b="1" dirty="0"/>
              <a:t>Afternoon</a:t>
            </a:r>
            <a:r>
              <a:rPr lang="en-US" sz="3200" b="1" dirty="0"/>
              <a:t>  </a:t>
            </a:r>
            <a:r>
              <a:rPr lang="en-US" b="1" dirty="0"/>
              <a:t>Block Summary</a:t>
            </a:r>
            <a:br>
              <a:rPr lang="en-US" sz="3200" dirty="0"/>
            </a:br>
            <a:endParaRPr lang="en-US" sz="3200" dirty="0"/>
          </a:p>
        </p:txBody>
      </p:sp>
      <p:graphicFrame>
        <p:nvGraphicFramePr>
          <p:cNvPr id="7" name="Content Placeholder 6">
            <a:extLst>
              <a:ext uri="{FF2B5EF4-FFF2-40B4-BE49-F238E27FC236}">
                <a16:creationId xmlns:a16="http://schemas.microsoft.com/office/drawing/2014/main" id="{0E79E089-6118-419B-9543-0F6D9F9CF08D}"/>
              </a:ext>
            </a:extLst>
          </p:cNvPr>
          <p:cNvGraphicFramePr>
            <a:graphicFrameLocks noGrp="1"/>
          </p:cNvGraphicFramePr>
          <p:nvPr>
            <p:ph sz="half" idx="1"/>
            <p:extLst>
              <p:ext uri="{D42A27DB-BD31-4B8C-83A1-F6EECF244321}">
                <p14:modId xmlns:p14="http://schemas.microsoft.com/office/powerpoint/2010/main" val="1521102267"/>
              </p:ext>
            </p:extLst>
          </p:nvPr>
        </p:nvGraphicFramePr>
        <p:xfrm>
          <a:off x="4788217" y="2323324"/>
          <a:ext cx="6343789" cy="3021208"/>
        </p:xfrm>
        <a:graphic>
          <a:graphicData uri="http://schemas.openxmlformats.org/drawingml/2006/table">
            <a:tbl>
              <a:tblPr/>
              <a:tblGrid>
                <a:gridCol w="1337210">
                  <a:extLst>
                    <a:ext uri="{9D8B030D-6E8A-4147-A177-3AD203B41FA5}">
                      <a16:colId xmlns:a16="http://schemas.microsoft.com/office/drawing/2014/main" val="54049607"/>
                    </a:ext>
                  </a:extLst>
                </a:gridCol>
                <a:gridCol w="2531148">
                  <a:extLst>
                    <a:ext uri="{9D8B030D-6E8A-4147-A177-3AD203B41FA5}">
                      <a16:colId xmlns:a16="http://schemas.microsoft.com/office/drawing/2014/main" val="2740827344"/>
                    </a:ext>
                  </a:extLst>
                </a:gridCol>
                <a:gridCol w="2475431">
                  <a:extLst>
                    <a:ext uri="{9D8B030D-6E8A-4147-A177-3AD203B41FA5}">
                      <a16:colId xmlns:a16="http://schemas.microsoft.com/office/drawing/2014/main" val="1902918088"/>
                    </a:ext>
                  </a:extLst>
                </a:gridCol>
              </a:tblGrid>
              <a:tr h="322756">
                <a:tc>
                  <a:txBody>
                    <a:bodyPr/>
                    <a:lstStyle/>
                    <a:p>
                      <a:pPr rtl="0" fontAlgn="t">
                        <a:spcBef>
                          <a:spcPts val="0"/>
                        </a:spcBef>
                        <a:spcAft>
                          <a:spcPts val="0"/>
                        </a:spcAft>
                      </a:pPr>
                      <a:r>
                        <a:rPr lang="en-US" sz="1100" b="1" i="0" u="none" strike="noStrike">
                          <a:solidFill>
                            <a:srgbClr val="000000"/>
                          </a:solidFill>
                          <a:effectLst/>
                          <a:latin typeface="Arial" panose="020B0604020202020204" pitchFamily="34" charset="0"/>
                        </a:rPr>
                        <a:t>Time</a:t>
                      </a:r>
                      <a:endParaRPr lang="en-US" sz="1200" b="1">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1" i="0" u="none" strike="noStrike">
                          <a:solidFill>
                            <a:srgbClr val="000000"/>
                          </a:solidFill>
                          <a:effectLst/>
                          <a:latin typeface="Arial" panose="020B0604020202020204" pitchFamily="34" charset="0"/>
                        </a:rPr>
                        <a:t>Appointment Type</a:t>
                      </a:r>
                      <a:endParaRPr lang="en-US" sz="1200" b="1">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1" i="0" u="none" strike="noStrike" dirty="0">
                          <a:solidFill>
                            <a:srgbClr val="000000"/>
                          </a:solidFill>
                          <a:effectLst/>
                          <a:latin typeface="Arial" panose="020B0604020202020204" pitchFamily="34" charset="0"/>
                        </a:rPr>
                        <a:t>Billing Codes</a:t>
                      </a:r>
                      <a:endParaRPr lang="en-US" sz="1200" b="1" dirty="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2727595"/>
                  </a:ext>
                </a:extLst>
              </a:tr>
              <a:tr h="811730">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1:00p – 1:30p</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Return Visit</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G9002</a:t>
                      </a:r>
                      <a:endParaRPr lang="en-US" sz="1200" dirty="0">
                        <a:effectLst/>
                      </a:endParaRPr>
                    </a:p>
                    <a:p>
                      <a:pPr rtl="0" fontAlgn="t">
                        <a:spcBef>
                          <a:spcPts val="0"/>
                        </a:spcBef>
                        <a:spcAft>
                          <a:spcPts val="0"/>
                        </a:spcAft>
                      </a:pPr>
                      <a:br>
                        <a:rPr lang="en-US" sz="1200" dirty="0">
                          <a:effectLst/>
                        </a:rPr>
                      </a:br>
                      <a:r>
                        <a:rPr lang="en-US" sz="1100" b="0" i="0" u="none" strike="noStrike" dirty="0">
                          <a:solidFill>
                            <a:srgbClr val="FF0000"/>
                          </a:solidFill>
                          <a:effectLst/>
                          <a:latin typeface="Arial" panose="020B0604020202020204" pitchFamily="34" charset="0"/>
                        </a:rPr>
                        <a:t>G9002</a:t>
                      </a:r>
                      <a:endParaRPr lang="en-US" sz="1200" dirty="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634248"/>
                  </a:ext>
                </a:extLst>
              </a:tr>
              <a:tr h="322756">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1:30p – 2:00p</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Return Visit</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G9002</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118821"/>
                  </a:ext>
                </a:extLst>
              </a:tr>
              <a:tr h="811730">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2:00p – 3:00p</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New Patient Visit</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G9001</a:t>
                      </a:r>
                      <a:endParaRPr lang="en-US" sz="1200" dirty="0">
                        <a:effectLst/>
                      </a:endParaRPr>
                    </a:p>
                    <a:p>
                      <a:pPr rtl="0" fontAlgn="t">
                        <a:spcBef>
                          <a:spcPts val="0"/>
                        </a:spcBef>
                        <a:spcAft>
                          <a:spcPts val="0"/>
                        </a:spcAft>
                      </a:pPr>
                      <a:br>
                        <a:rPr lang="en-US" sz="1200" dirty="0">
                          <a:effectLst/>
                        </a:rPr>
                      </a:br>
                      <a:r>
                        <a:rPr lang="en-US" sz="1100" b="0" i="0" u="none" strike="noStrike" dirty="0">
                          <a:solidFill>
                            <a:srgbClr val="000000"/>
                          </a:solidFill>
                          <a:effectLst/>
                          <a:latin typeface="Arial" panose="020B0604020202020204" pitchFamily="34" charset="0"/>
                        </a:rPr>
                        <a:t>S0257</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r>
                        <a:rPr lang="en-US" sz="1100" b="0" i="0" u="none" strike="noStrike" dirty="0">
                          <a:solidFill>
                            <a:srgbClr val="000000"/>
                          </a:solidFill>
                          <a:effectLst/>
                          <a:latin typeface="Arial" panose="020B0604020202020204" pitchFamily="34" charset="0"/>
                        </a:rPr>
                        <a:t>98966</a:t>
                      </a:r>
                      <a:endParaRPr lang="en-US" sz="1200" dirty="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72664"/>
                  </a:ext>
                </a:extLst>
              </a:tr>
              <a:tr h="322756">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3:00p – 3:30p</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1" u="none" strike="noStrike">
                          <a:solidFill>
                            <a:srgbClr val="000000"/>
                          </a:solidFill>
                          <a:effectLst/>
                          <a:latin typeface="Arial" panose="020B0604020202020204" pitchFamily="34" charset="0"/>
                        </a:rPr>
                        <a:t>Urgent, ad hoc visit opportunity</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1" u="none" strike="noStrike">
                          <a:solidFill>
                            <a:srgbClr val="000000"/>
                          </a:solidFill>
                          <a:effectLst/>
                          <a:latin typeface="Arial" panose="020B0604020202020204" pitchFamily="34" charset="0"/>
                        </a:rPr>
                        <a:t>98967</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223824"/>
                  </a:ext>
                </a:extLst>
              </a:tr>
              <a:tr h="322756">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3:30p – 4:30p</a:t>
                      </a:r>
                      <a:endParaRPr lang="en-US" sz="1200" dirty="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a:solidFill>
                            <a:srgbClr val="000000"/>
                          </a:solidFill>
                          <a:effectLst/>
                          <a:latin typeface="Arial" panose="020B0604020202020204" pitchFamily="34" charset="0"/>
                        </a:rPr>
                        <a:t>Extended Patient Visit</a:t>
                      </a:r>
                      <a:endParaRPr lang="en-US" sz="120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G9002 *2</a:t>
                      </a:r>
                      <a:endParaRPr lang="en-US" sz="1200" dirty="0">
                        <a:effectLst/>
                      </a:endParaRPr>
                    </a:p>
                  </a:txBody>
                  <a:tcPr marL="65014" marR="65014" marT="32507" marB="32507">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9845298"/>
                  </a:ext>
                </a:extLst>
              </a:tr>
            </a:tbl>
          </a:graphicData>
        </a:graphic>
      </p:graphicFrame>
      <p:sp>
        <p:nvSpPr>
          <p:cNvPr id="9" name="Rectangle 3">
            <a:extLst>
              <a:ext uri="{FF2B5EF4-FFF2-40B4-BE49-F238E27FC236}">
                <a16:creationId xmlns:a16="http://schemas.microsoft.com/office/drawing/2014/main" id="{93B18967-C37C-4198-AFED-8E2F2B8E8C21}"/>
              </a:ext>
            </a:extLst>
          </p:cNvPr>
          <p:cNvSpPr>
            <a:spLocks noChangeArrowheads="1"/>
          </p:cNvSpPr>
          <p:nvPr/>
        </p:nvSpPr>
        <p:spPr bwMode="auto">
          <a:xfrm>
            <a:off x="-76200" y="-215876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1">
            <a:extLst>
              <a:ext uri="{FF2B5EF4-FFF2-40B4-BE49-F238E27FC236}">
                <a16:creationId xmlns:a16="http://schemas.microsoft.com/office/drawing/2014/main" id="{EFE104B2-3E3C-4836-B026-C5FEF9F557F8}"/>
              </a:ext>
            </a:extLst>
          </p:cNvPr>
          <p:cNvSpPr>
            <a:spLocks noChangeArrowheads="1"/>
          </p:cNvSpPr>
          <p:nvPr/>
        </p:nvSpPr>
        <p:spPr bwMode="auto">
          <a:xfrm>
            <a:off x="0" y="1698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9" name="Picture 3" descr="Healthcare Heroes - Home | Facebook">
            <a:extLst>
              <a:ext uri="{FF2B5EF4-FFF2-40B4-BE49-F238E27FC236}">
                <a16:creationId xmlns:a16="http://schemas.microsoft.com/office/drawing/2014/main" id="{927107B2-F9C9-44DB-AA3D-7AA58A6A4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11" y="2323324"/>
            <a:ext cx="3215641" cy="32156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D1BCFD-B748-453D-8CE4-169FB38A886B}"/>
              </a:ext>
            </a:extLst>
          </p:cNvPr>
          <p:cNvSpPr txBox="1"/>
          <p:nvPr/>
        </p:nvSpPr>
        <p:spPr>
          <a:xfrm>
            <a:off x="2057400" y="1407339"/>
            <a:ext cx="4705350" cy="369332"/>
          </a:xfrm>
          <a:prstGeom prst="rect">
            <a:avLst/>
          </a:prstGeom>
          <a:noFill/>
        </p:spPr>
        <p:txBody>
          <a:bodyPr wrap="square" rtlCol="0">
            <a:spAutoFit/>
          </a:bodyPr>
          <a:lstStyle/>
          <a:p>
            <a:pPr algn="ctr"/>
            <a:r>
              <a:rPr lang="en-US" i="1" dirty="0"/>
              <a:t>In person opportunities as need</a:t>
            </a:r>
          </a:p>
        </p:txBody>
      </p:sp>
    </p:spTree>
    <p:extLst>
      <p:ext uri="{BB962C8B-B14F-4D97-AF65-F5344CB8AC3E}">
        <p14:creationId xmlns:p14="http://schemas.microsoft.com/office/powerpoint/2010/main" val="3679531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D9F1-75C3-4DEE-B8EC-8F088E565E82}"/>
              </a:ext>
            </a:extLst>
          </p:cNvPr>
          <p:cNvSpPr>
            <a:spLocks noGrp="1"/>
          </p:cNvSpPr>
          <p:nvPr>
            <p:ph type="title"/>
          </p:nvPr>
        </p:nvSpPr>
        <p:spPr>
          <a:xfrm>
            <a:off x="838200" y="365125"/>
            <a:ext cx="10515600" cy="796925"/>
          </a:xfrm>
        </p:spPr>
        <p:txBody>
          <a:bodyPr/>
          <a:lstStyle/>
          <a:p>
            <a:r>
              <a:rPr lang="en-US" b="1" dirty="0"/>
              <a:t>Theresa’s Billing Summary </a:t>
            </a:r>
          </a:p>
        </p:txBody>
      </p:sp>
      <p:sp>
        <p:nvSpPr>
          <p:cNvPr id="3" name="Content Placeholder 2">
            <a:extLst>
              <a:ext uri="{FF2B5EF4-FFF2-40B4-BE49-F238E27FC236}">
                <a16:creationId xmlns:a16="http://schemas.microsoft.com/office/drawing/2014/main" id="{1EA3D5EE-FBA3-4632-812E-F36372EC32CB}"/>
              </a:ext>
            </a:extLst>
          </p:cNvPr>
          <p:cNvSpPr>
            <a:spLocks noGrp="1"/>
          </p:cNvSpPr>
          <p:nvPr>
            <p:ph sz="half" idx="1"/>
          </p:nvPr>
        </p:nvSpPr>
        <p:spPr>
          <a:xfrm>
            <a:off x="433387" y="1776412"/>
            <a:ext cx="3305175" cy="3155954"/>
          </a:xfrm>
        </p:spPr>
        <p:txBody>
          <a:bodyPr/>
          <a:lstStyle/>
          <a:p>
            <a:pPr marL="0" indent="0">
              <a:buNone/>
            </a:pPr>
            <a:r>
              <a:rPr lang="en-US" b="1" u="sng" dirty="0"/>
              <a:t>Morning</a:t>
            </a:r>
            <a:r>
              <a:rPr lang="en-US" u="sng" dirty="0"/>
              <a:t> </a:t>
            </a:r>
          </a:p>
          <a:p>
            <a:r>
              <a:rPr lang="en-US" sz="2000" dirty="0"/>
              <a:t>1111F</a:t>
            </a:r>
          </a:p>
          <a:p>
            <a:r>
              <a:rPr lang="en-US" sz="2000" dirty="0"/>
              <a:t>G9001 *2 </a:t>
            </a:r>
          </a:p>
          <a:p>
            <a:r>
              <a:rPr lang="en-US" sz="2000" dirty="0"/>
              <a:t>Care Coordination</a:t>
            </a:r>
          </a:p>
          <a:p>
            <a:pPr lvl="1"/>
            <a:r>
              <a:rPr lang="en-US" sz="1800" dirty="0"/>
              <a:t>10 minutes *1 </a:t>
            </a:r>
          </a:p>
          <a:p>
            <a:pPr lvl="1"/>
            <a:r>
              <a:rPr lang="en-US" sz="1800" dirty="0"/>
              <a:t> 8 minutes * 1</a:t>
            </a:r>
          </a:p>
          <a:p>
            <a:r>
              <a:rPr lang="en-US" sz="2000" dirty="0"/>
              <a:t>G9002 </a:t>
            </a:r>
          </a:p>
          <a:p>
            <a:r>
              <a:rPr lang="en-US" sz="2000" dirty="0"/>
              <a:t>S0257 </a:t>
            </a:r>
          </a:p>
        </p:txBody>
      </p:sp>
      <p:sp>
        <p:nvSpPr>
          <p:cNvPr id="4" name="Content Placeholder 3">
            <a:extLst>
              <a:ext uri="{FF2B5EF4-FFF2-40B4-BE49-F238E27FC236}">
                <a16:creationId xmlns:a16="http://schemas.microsoft.com/office/drawing/2014/main" id="{C519C696-598B-48C2-8F79-3BC73C98BC7B}"/>
              </a:ext>
            </a:extLst>
          </p:cNvPr>
          <p:cNvSpPr>
            <a:spLocks noGrp="1"/>
          </p:cNvSpPr>
          <p:nvPr>
            <p:ph sz="half" idx="2"/>
          </p:nvPr>
        </p:nvSpPr>
        <p:spPr>
          <a:xfrm>
            <a:off x="4876800" y="1947864"/>
            <a:ext cx="2438400" cy="2813050"/>
          </a:xfrm>
        </p:spPr>
        <p:txBody>
          <a:bodyPr/>
          <a:lstStyle/>
          <a:p>
            <a:pPr marL="0" indent="0">
              <a:buNone/>
            </a:pPr>
            <a:r>
              <a:rPr lang="en-US" b="1" u="sng" dirty="0"/>
              <a:t>Afternoon</a:t>
            </a:r>
            <a:r>
              <a:rPr lang="en-US" dirty="0"/>
              <a:t> </a:t>
            </a:r>
          </a:p>
          <a:p>
            <a:r>
              <a:rPr lang="en-US" sz="2000" dirty="0"/>
              <a:t>G9002 * 5 </a:t>
            </a:r>
          </a:p>
          <a:p>
            <a:r>
              <a:rPr lang="en-US" sz="2000" dirty="0"/>
              <a:t>G9001</a:t>
            </a:r>
          </a:p>
          <a:p>
            <a:r>
              <a:rPr lang="en-US" sz="2000" dirty="0"/>
              <a:t>S0257</a:t>
            </a:r>
          </a:p>
          <a:p>
            <a:r>
              <a:rPr lang="en-US" sz="2000" dirty="0"/>
              <a:t>98966</a:t>
            </a:r>
          </a:p>
          <a:p>
            <a:r>
              <a:rPr lang="en-US" sz="2000" dirty="0"/>
              <a:t>98967</a:t>
            </a:r>
          </a:p>
        </p:txBody>
      </p:sp>
      <p:sp>
        <p:nvSpPr>
          <p:cNvPr id="5" name="Slide Number Placeholder 4">
            <a:extLst>
              <a:ext uri="{FF2B5EF4-FFF2-40B4-BE49-F238E27FC236}">
                <a16:creationId xmlns:a16="http://schemas.microsoft.com/office/drawing/2014/main" id="{919B39C1-7D2D-4BFF-BB7C-85F0254EB7C2}"/>
              </a:ext>
            </a:extLst>
          </p:cNvPr>
          <p:cNvSpPr>
            <a:spLocks noGrp="1"/>
          </p:cNvSpPr>
          <p:nvPr>
            <p:ph type="sldNum" sz="quarter" idx="12"/>
          </p:nvPr>
        </p:nvSpPr>
        <p:spPr/>
        <p:txBody>
          <a:bodyPr/>
          <a:lstStyle/>
          <a:p>
            <a:fld id="{46BBE732-03BE-46E5-A9CF-E49B0BD2E352}" type="slidenum">
              <a:rPr lang="en-US" smtClean="0"/>
              <a:t>82</a:t>
            </a:fld>
            <a:endParaRPr lang="en-US"/>
          </a:p>
        </p:txBody>
      </p:sp>
      <p:sp>
        <p:nvSpPr>
          <p:cNvPr id="7" name="Right Brace 6">
            <a:extLst>
              <a:ext uri="{FF2B5EF4-FFF2-40B4-BE49-F238E27FC236}">
                <a16:creationId xmlns:a16="http://schemas.microsoft.com/office/drawing/2014/main" id="{46EEA358-7DB5-4D1A-9425-6B222D7DD894}"/>
              </a:ext>
            </a:extLst>
          </p:cNvPr>
          <p:cNvSpPr/>
          <p:nvPr/>
        </p:nvSpPr>
        <p:spPr>
          <a:xfrm rot="5400000">
            <a:off x="2931319" y="2993829"/>
            <a:ext cx="614361" cy="4800599"/>
          </a:xfrm>
          <a:prstGeom prst="rightBrace">
            <a:avLst>
              <a:gd name="adj1" fmla="val 16085"/>
              <a:gd name="adj2" fmla="val 4954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DCA713A-9728-474F-8CD1-2584D834BCE3}"/>
              </a:ext>
            </a:extLst>
          </p:cNvPr>
          <p:cNvSpPr txBox="1"/>
          <p:nvPr/>
        </p:nvSpPr>
        <p:spPr>
          <a:xfrm>
            <a:off x="2409825" y="5701309"/>
            <a:ext cx="4800600" cy="369332"/>
          </a:xfrm>
          <a:prstGeom prst="rect">
            <a:avLst/>
          </a:prstGeom>
          <a:noFill/>
        </p:spPr>
        <p:txBody>
          <a:bodyPr wrap="square" rtlCol="0">
            <a:spAutoFit/>
          </a:bodyPr>
          <a:lstStyle/>
          <a:p>
            <a:r>
              <a:rPr lang="en-US" dirty="0"/>
              <a:t>14 billable activities for the day!</a:t>
            </a:r>
          </a:p>
        </p:txBody>
      </p:sp>
      <p:pic>
        <p:nvPicPr>
          <p:cNvPr id="11" name="Picture 2" descr="Medical Billing Trends to Follow in 2021">
            <a:extLst>
              <a:ext uri="{FF2B5EF4-FFF2-40B4-BE49-F238E27FC236}">
                <a16:creationId xmlns:a16="http://schemas.microsoft.com/office/drawing/2014/main" id="{8B810200-EF19-4985-8C5A-AE1C167D22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75205" y="1996655"/>
            <a:ext cx="4083408" cy="271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951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4D843C1-4A38-43E1-B61F-9A0231F6B1E6}"/>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b="1"/>
              <a:t>Key Takeaways </a:t>
            </a:r>
          </a:p>
        </p:txBody>
      </p:sp>
      <p:sp>
        <p:nvSpPr>
          <p:cNvPr id="5" name="Content Placeholder 4">
            <a:extLst>
              <a:ext uri="{FF2B5EF4-FFF2-40B4-BE49-F238E27FC236}">
                <a16:creationId xmlns:a16="http://schemas.microsoft.com/office/drawing/2014/main" id="{CB9D1F4C-B682-4B52-8324-4A82536F6B99}"/>
              </a:ext>
            </a:extLst>
          </p:cNvPr>
          <p:cNvSpPr>
            <a:spLocks noGrp="1"/>
          </p:cNvSpPr>
          <p:nvPr>
            <p:ph sz="half" idx="1"/>
          </p:nvPr>
        </p:nvSpPr>
        <p:spPr>
          <a:xfrm>
            <a:off x="838200" y="1825625"/>
            <a:ext cx="5393361" cy="4351338"/>
          </a:xfrm>
        </p:spPr>
        <p:txBody>
          <a:bodyPr vert="horz" lIns="91440" tIns="45720" rIns="91440" bIns="45720" rtlCol="0">
            <a:normAutofit/>
          </a:bodyPr>
          <a:lstStyle/>
          <a:p>
            <a:r>
              <a:rPr lang="en-US" sz="2200" dirty="0"/>
              <a:t>It’s important to match the diagnosis with what’s going on in the visit, but Care Team Members can also take the opportunity to make sure that the patient’s diagnoses are correct by reviewing the problem list and making recommendations to the provider. </a:t>
            </a:r>
          </a:p>
          <a:p>
            <a:endParaRPr lang="en-US" sz="2200" dirty="0"/>
          </a:p>
          <a:p>
            <a:r>
              <a:rPr lang="en-US" sz="2200" dirty="0"/>
              <a:t>Care Team Members should make sure to comprehensively bill for all their interactions.  The frame of mind should be that </a:t>
            </a:r>
            <a:r>
              <a:rPr lang="en-US" sz="2200" b="1" dirty="0"/>
              <a:t>ALL</a:t>
            </a:r>
            <a:r>
              <a:rPr lang="en-US" sz="2200" dirty="0"/>
              <a:t> interactions are billable.  - So, the question is </a:t>
            </a:r>
            <a:r>
              <a:rPr lang="en-US" sz="2200" b="1" dirty="0"/>
              <a:t>HOW</a:t>
            </a:r>
            <a:r>
              <a:rPr lang="en-US" sz="2200" dirty="0"/>
              <a:t> do I bill, not </a:t>
            </a:r>
            <a:r>
              <a:rPr lang="en-US" sz="2200" b="1" dirty="0"/>
              <a:t>SHOULD</a:t>
            </a:r>
            <a:r>
              <a:rPr lang="en-US" sz="2200" dirty="0"/>
              <a:t> I bill. </a:t>
            </a:r>
          </a:p>
        </p:txBody>
      </p:sp>
      <p:pic>
        <p:nvPicPr>
          <p:cNvPr id="1026" name="Picture 2">
            <a:extLst>
              <a:ext uri="{FF2B5EF4-FFF2-40B4-BE49-F238E27FC236}">
                <a16:creationId xmlns:a16="http://schemas.microsoft.com/office/drawing/2014/main" id="{918AE44F-94BB-4F0E-BCF9-154F6DA63D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00" r="-2" b="-2"/>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D4FC36D-878C-454B-9BF3-346E151134C3}"/>
              </a:ext>
            </a:extLst>
          </p:cNvPr>
          <p:cNvSpPr>
            <a:spLocks noGrp="1"/>
          </p:cNvSpPr>
          <p:nvPr>
            <p:ph type="sldNum" sz="quarter" idx="12"/>
          </p:nvPr>
        </p:nvSpPr>
        <p:spPr>
          <a:xfrm>
            <a:off x="8610600" y="6356349"/>
            <a:ext cx="2743200" cy="365125"/>
          </a:xfrm>
        </p:spPr>
        <p:txBody>
          <a:bodyPr vert="horz" lIns="91440" tIns="45720" rIns="91440" bIns="45720" rtlCol="0" anchor="ctr">
            <a:normAutofit/>
          </a:bodyPr>
          <a:lstStyle/>
          <a:p>
            <a:pPr defTabSz="914400">
              <a:spcAft>
                <a:spcPts val="600"/>
              </a:spcAft>
              <a:defRPr/>
            </a:pPr>
            <a:fld id="{46BBE732-03BE-46E5-A9CF-E49B0BD2E352}" type="slidenum">
              <a:rPr lang="en-US" smtClean="0">
                <a:solidFill>
                  <a:prstClr val="black">
                    <a:tint val="75000"/>
                  </a:prstClr>
                </a:solidFill>
                <a:latin typeface="Calibri" panose="020F0502020204030204"/>
              </a:rPr>
              <a:pPr defTabSz="914400">
                <a:spcAft>
                  <a:spcPts val="600"/>
                </a:spcAft>
                <a:defRPr/>
              </a:pPr>
              <a:t>83</a:t>
            </a:fld>
            <a:endParaRPr lang="en-US">
              <a:solidFill>
                <a:prstClr val="black">
                  <a:tint val="75000"/>
                </a:prstClr>
              </a:solidFill>
              <a:latin typeface="Calibri" panose="020F0502020204030204"/>
            </a:endParaRPr>
          </a:p>
        </p:txBody>
      </p:sp>
      <p:sp>
        <p:nvSpPr>
          <p:cNvPr id="7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109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 name="Freeform: Shape 136">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Freeform: Shape 138">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BC7D5DB5-0546-44D5-B3B0-B97B5FC062D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kern="1200" dirty="0">
                <a:solidFill>
                  <a:schemeClr val="tx1"/>
                </a:solidFill>
                <a:latin typeface="+mj-lt"/>
                <a:ea typeface="+mj-ea"/>
                <a:cs typeface="+mj-cs"/>
              </a:rPr>
              <a:t>Break</a:t>
            </a:r>
          </a:p>
        </p:txBody>
      </p:sp>
      <p:sp>
        <p:nvSpPr>
          <p:cNvPr id="141" name="Rectangle 1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 name="Rectangle 1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a:extLst>
              <a:ext uri="{FF2B5EF4-FFF2-40B4-BE49-F238E27FC236}">
                <a16:creationId xmlns:a16="http://schemas.microsoft.com/office/drawing/2014/main" id="{EB77D3D6-FEFC-4F43-938F-2B22720380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97"/>
          <a:stretch/>
        </p:blipFill>
        <p:spPr bwMode="auto">
          <a:xfrm>
            <a:off x="5414356" y="1192885"/>
            <a:ext cx="6408836" cy="432097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4B83043-ACCE-42B5-B3C2-3786D012F7EE}"/>
              </a:ext>
            </a:extLst>
          </p:cNvPr>
          <p:cNvSpPr>
            <a:spLocks noGrp="1"/>
          </p:cNvSpPr>
          <p:nvPr>
            <p:ph type="sldNum" sz="quarter" idx="12"/>
          </p:nvPr>
        </p:nvSpPr>
        <p:spPr>
          <a:xfrm>
            <a:off x="9847810" y="6356350"/>
            <a:ext cx="1505989" cy="365125"/>
          </a:xfrm>
        </p:spPr>
        <p:txBody>
          <a:bodyPr vert="horz" lIns="91440" tIns="45720" rIns="91440" bIns="45720" rtlCol="0" anchor="ctr">
            <a:normAutofit/>
          </a:bodyPr>
          <a:lstStyle/>
          <a:p>
            <a:pPr defTabSz="914400">
              <a:spcAft>
                <a:spcPts val="600"/>
              </a:spcAft>
            </a:pPr>
            <a:fld id="{46BBE732-03BE-46E5-A9CF-E49B0BD2E352}" type="slidenum">
              <a:rPr lang="en-US">
                <a:solidFill>
                  <a:schemeClr val="tx1">
                    <a:lumMod val="50000"/>
                    <a:lumOff val="50000"/>
                  </a:schemeClr>
                </a:solidFill>
              </a:rPr>
              <a:pPr defTabSz="914400">
                <a:spcAft>
                  <a:spcPts val="600"/>
                </a:spcAft>
              </a:pPr>
              <a:t>84</a:t>
            </a:fld>
            <a:endParaRPr lang="en-US">
              <a:solidFill>
                <a:schemeClr val="tx1">
                  <a:lumMod val="50000"/>
                  <a:lumOff val="50000"/>
                </a:schemeClr>
              </a:solidFill>
            </a:endParaRPr>
          </a:p>
        </p:txBody>
      </p:sp>
    </p:spTree>
    <p:extLst>
      <p:ext uri="{BB962C8B-B14F-4D97-AF65-F5344CB8AC3E}">
        <p14:creationId xmlns:p14="http://schemas.microsoft.com/office/powerpoint/2010/main" val="41421229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2AE8-2FA7-4046-AD7C-C00FF21FACAB}"/>
              </a:ext>
            </a:extLst>
          </p:cNvPr>
          <p:cNvSpPr>
            <a:spLocks noGrp="1"/>
          </p:cNvSpPr>
          <p:nvPr>
            <p:ph type="title"/>
          </p:nvPr>
        </p:nvSpPr>
        <p:spPr/>
        <p:txBody>
          <a:bodyPr/>
          <a:lstStyle/>
          <a:p>
            <a:r>
              <a:rPr lang="en-US" b="1" dirty="0"/>
              <a:t>Next up! </a:t>
            </a:r>
          </a:p>
        </p:txBody>
      </p:sp>
      <p:graphicFrame>
        <p:nvGraphicFramePr>
          <p:cNvPr id="5" name="Content Placeholder 4">
            <a:extLst>
              <a:ext uri="{FF2B5EF4-FFF2-40B4-BE49-F238E27FC236}">
                <a16:creationId xmlns:a16="http://schemas.microsoft.com/office/drawing/2014/main" id="{D68C026A-C7A9-443E-9DE6-6A74AB42065E}"/>
              </a:ext>
            </a:extLst>
          </p:cNvPr>
          <p:cNvGraphicFramePr>
            <a:graphicFrameLocks noGrp="1"/>
          </p:cNvGraphicFramePr>
          <p:nvPr>
            <p:ph idx="1"/>
            <p:extLst>
              <p:ext uri="{D42A27DB-BD31-4B8C-83A1-F6EECF244321}">
                <p14:modId xmlns:p14="http://schemas.microsoft.com/office/powerpoint/2010/main" val="1906759628"/>
              </p:ext>
            </p:extLst>
          </p:nvPr>
        </p:nvGraphicFramePr>
        <p:xfrm>
          <a:off x="974834" y="1471447"/>
          <a:ext cx="10515600" cy="371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859B677-CDBC-423F-B186-DDBB7BB7DF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48DA02C7-2BB9-41DE-9AFF-FFE59263A4D8}"/>
              </a:ext>
            </a:extLst>
          </p:cNvPr>
          <p:cNvSpPr/>
          <p:nvPr/>
        </p:nvSpPr>
        <p:spPr>
          <a:xfrm rot="10800000">
            <a:off x="8251934" y="3983303"/>
            <a:ext cx="289035" cy="777765"/>
          </a:xfrm>
          <a:prstGeom prst="downArrow">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8424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901135-FC2E-4540-9F5B-F2A3A2AA119D}"/>
              </a:ext>
            </a:extLst>
          </p:cNvPr>
          <p:cNvSpPr>
            <a:spLocks noGrp="1"/>
          </p:cNvSpPr>
          <p:nvPr>
            <p:ph type="title"/>
          </p:nvPr>
        </p:nvSpPr>
        <p:spPr>
          <a:xfrm>
            <a:off x="612648" y="809625"/>
            <a:ext cx="6614158" cy="1805559"/>
          </a:xfrm>
        </p:spPr>
        <p:txBody>
          <a:bodyPr anchor="b">
            <a:normAutofit/>
          </a:bodyPr>
          <a:lstStyle/>
          <a:p>
            <a:r>
              <a:rPr lang="en-US" sz="4000" b="1" dirty="0"/>
              <a:t>Billing Applications: Applying Care Management Codes to Clinical Practice </a:t>
            </a:r>
            <a:endParaRPr lang="en-US" sz="4000" dirty="0"/>
          </a:p>
        </p:txBody>
      </p:sp>
      <p:sp>
        <p:nvSpPr>
          <p:cNvPr id="141" name="Rectangle 14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7529425-D61D-420B-96BA-D23AC7642107}"/>
              </a:ext>
            </a:extLst>
          </p:cNvPr>
          <p:cNvSpPr>
            <a:spLocks noGrp="1"/>
          </p:cNvSpPr>
          <p:nvPr>
            <p:ph idx="1"/>
          </p:nvPr>
        </p:nvSpPr>
        <p:spPr>
          <a:xfrm>
            <a:off x="639270" y="3355848"/>
            <a:ext cx="6244957" cy="2825496"/>
          </a:xfrm>
        </p:spPr>
        <p:txBody>
          <a:bodyPr>
            <a:normAutofit/>
          </a:bodyPr>
          <a:lstStyle/>
          <a:p>
            <a:r>
              <a:rPr lang="en-US" sz="1700" dirty="0"/>
              <a:t>Review and understand the PDCM billing codes and their application in care management to work performed in the practice</a:t>
            </a:r>
          </a:p>
          <a:p>
            <a:r>
              <a:rPr lang="en-US" sz="1700" dirty="0"/>
              <a:t>Select the appropriate billing code in various clinical scenarios</a:t>
            </a:r>
          </a:p>
          <a:p>
            <a:r>
              <a:rPr lang="en-US" sz="1700" dirty="0"/>
              <a:t>Examine documentation examples for the PDCM billing Codes </a:t>
            </a:r>
          </a:p>
          <a:p>
            <a:endParaRPr lang="en-US" sz="1700" dirty="0"/>
          </a:p>
        </p:txBody>
      </p:sp>
      <p:pic>
        <p:nvPicPr>
          <p:cNvPr id="9218" name="Picture 2" descr="What Medical Billing Solution Is Best for You? - CIPROMS, Inc.">
            <a:extLst>
              <a:ext uri="{FF2B5EF4-FFF2-40B4-BE49-F238E27FC236}">
                <a16:creationId xmlns:a16="http://schemas.microsoft.com/office/drawing/2014/main" id="{ED7C569D-341E-48EE-92AD-78546D61DD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28" r="25987"/>
          <a:stretch/>
        </p:blipFill>
        <p:spPr bwMode="auto">
          <a:xfrm>
            <a:off x="7684007" y="603504"/>
            <a:ext cx="4050792" cy="55778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0FCEC73-9D5D-44A5-B9A9-00A61371E5A9}"/>
              </a:ext>
            </a:extLst>
          </p:cNvPr>
          <p:cNvSpPr>
            <a:spLocks noGrp="1"/>
          </p:cNvSpPr>
          <p:nvPr>
            <p:ph type="sldNum" sz="quarter" idx="12"/>
          </p:nvPr>
        </p:nvSpPr>
        <p:spPr>
          <a:xfrm>
            <a:off x="8836152" y="6356350"/>
            <a:ext cx="2743200" cy="365125"/>
          </a:xfrm>
        </p:spPr>
        <p:txBody>
          <a:bodyPr>
            <a:normAutofit/>
          </a:bodyPr>
          <a:lstStyle/>
          <a:p>
            <a:pPr>
              <a:spcAft>
                <a:spcPts val="600"/>
              </a:spcAft>
            </a:pPr>
            <a:fld id="{46BBE732-03BE-46E5-A9CF-E49B0BD2E352}" type="slidenum">
              <a:rPr lang="en-US">
                <a:solidFill>
                  <a:schemeClr val="tx1">
                    <a:lumMod val="50000"/>
                    <a:lumOff val="50000"/>
                  </a:schemeClr>
                </a:solidFill>
              </a:rPr>
              <a:pPr>
                <a:spcAft>
                  <a:spcPts val="600"/>
                </a:spcAft>
              </a:pPr>
              <a:t>86</a:t>
            </a:fld>
            <a:endParaRPr lang="en-US">
              <a:solidFill>
                <a:schemeClr val="tx1">
                  <a:lumMod val="50000"/>
                  <a:lumOff val="50000"/>
                </a:schemeClr>
              </a:solidFill>
            </a:endParaRPr>
          </a:p>
        </p:txBody>
      </p:sp>
    </p:spTree>
    <p:extLst>
      <p:ext uri="{BB962C8B-B14F-4D97-AF65-F5344CB8AC3E}">
        <p14:creationId xmlns:p14="http://schemas.microsoft.com/office/powerpoint/2010/main" val="36659698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8D8171-D493-4C80-A854-46556A162A16}"/>
              </a:ext>
            </a:extLst>
          </p:cNvPr>
          <p:cNvSpPr>
            <a:spLocks noGrp="1"/>
          </p:cNvSpPr>
          <p:nvPr>
            <p:ph type="title"/>
          </p:nvPr>
        </p:nvSpPr>
        <p:spPr>
          <a:xfrm>
            <a:off x="1779556" y="273548"/>
            <a:ext cx="9069562" cy="930783"/>
          </a:xfrm>
        </p:spPr>
        <p:txBody>
          <a:bodyPr anchor="b">
            <a:normAutofit/>
          </a:bodyPr>
          <a:lstStyle/>
          <a:p>
            <a:r>
              <a:rPr lang="en-US" sz="5200" b="1"/>
              <a:t>Billing Scenarios </a:t>
            </a:r>
          </a:p>
        </p:txBody>
      </p:sp>
      <p:sp>
        <p:nvSpPr>
          <p:cNvPr id="17" name="Rectangle 16">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481E714D-19F7-40FD-93D8-873E376CE46F}"/>
              </a:ext>
            </a:extLst>
          </p:cNvPr>
          <p:cNvSpPr>
            <a:spLocks noGrp="1"/>
          </p:cNvSpPr>
          <p:nvPr>
            <p:ph type="sldNum" sz="quarter" idx="12"/>
          </p:nvPr>
        </p:nvSpPr>
        <p:spPr>
          <a:xfrm>
            <a:off x="8836152" y="6356350"/>
            <a:ext cx="2743200" cy="365125"/>
          </a:xfrm>
        </p:spPr>
        <p:txBody>
          <a:bodyPr>
            <a:normAutofit/>
          </a:bodyPr>
          <a:lstStyle/>
          <a:p>
            <a:pPr>
              <a:spcAft>
                <a:spcPts val="600"/>
              </a:spcAft>
            </a:pPr>
            <a:fld id="{46BBE732-03BE-46E5-A9CF-E49B0BD2E352}" type="slidenum">
              <a:rPr lang="en-US">
                <a:solidFill>
                  <a:schemeClr val="tx1">
                    <a:lumMod val="50000"/>
                    <a:lumOff val="50000"/>
                  </a:schemeClr>
                </a:solidFill>
              </a:rPr>
              <a:pPr>
                <a:spcAft>
                  <a:spcPts val="600"/>
                </a:spcAft>
              </a:pPr>
              <a:t>87</a:t>
            </a:fld>
            <a:endParaRPr lang="en-US">
              <a:solidFill>
                <a:schemeClr val="tx1">
                  <a:lumMod val="50000"/>
                  <a:lumOff val="50000"/>
                </a:schemeClr>
              </a:solidFill>
            </a:endParaRPr>
          </a:p>
        </p:txBody>
      </p:sp>
      <p:graphicFrame>
        <p:nvGraphicFramePr>
          <p:cNvPr id="10" name="Content Placeholder 9">
            <a:extLst>
              <a:ext uri="{FF2B5EF4-FFF2-40B4-BE49-F238E27FC236}">
                <a16:creationId xmlns:a16="http://schemas.microsoft.com/office/drawing/2014/main" id="{12EF1708-3D53-4328-8535-B51F6CC13299}"/>
              </a:ext>
            </a:extLst>
          </p:cNvPr>
          <p:cNvGraphicFramePr>
            <a:graphicFrameLocks noGrp="1"/>
          </p:cNvGraphicFramePr>
          <p:nvPr>
            <p:ph idx="1"/>
            <p:extLst>
              <p:ext uri="{D42A27DB-BD31-4B8C-83A1-F6EECF244321}">
                <p14:modId xmlns:p14="http://schemas.microsoft.com/office/powerpoint/2010/main" val="1834073298"/>
              </p:ext>
            </p:extLst>
          </p:nvPr>
        </p:nvGraphicFramePr>
        <p:xfrm>
          <a:off x="1889581" y="1314450"/>
          <a:ext cx="9893689"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11146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FEC0A-F5CA-47B3-84B2-155B77F85D78}"/>
              </a:ext>
            </a:extLst>
          </p:cNvPr>
          <p:cNvSpPr>
            <a:spLocks noGrp="1"/>
          </p:cNvSpPr>
          <p:nvPr>
            <p:ph type="title"/>
          </p:nvPr>
        </p:nvSpPr>
        <p:spPr>
          <a:xfrm>
            <a:off x="384664" y="256206"/>
            <a:ext cx="8267700" cy="625475"/>
          </a:xfrm>
        </p:spPr>
        <p:txBody>
          <a:bodyPr>
            <a:noAutofit/>
          </a:bodyPr>
          <a:lstStyle/>
          <a:p>
            <a:r>
              <a:rPr lang="en-US" b="1" dirty="0"/>
              <a:t>Documentation Suggestions</a:t>
            </a:r>
          </a:p>
        </p:txBody>
      </p:sp>
      <p:sp>
        <p:nvSpPr>
          <p:cNvPr id="3" name="Content Placeholder 2">
            <a:extLst>
              <a:ext uri="{FF2B5EF4-FFF2-40B4-BE49-F238E27FC236}">
                <a16:creationId xmlns:a16="http://schemas.microsoft.com/office/drawing/2014/main" id="{7506AE0A-0387-46AD-A8F3-DD14BFF8F4CF}"/>
              </a:ext>
            </a:extLst>
          </p:cNvPr>
          <p:cNvSpPr>
            <a:spLocks noGrp="1"/>
          </p:cNvSpPr>
          <p:nvPr>
            <p:ph idx="1"/>
          </p:nvPr>
        </p:nvSpPr>
        <p:spPr>
          <a:xfrm>
            <a:off x="514350" y="1676400"/>
            <a:ext cx="9429750" cy="4500563"/>
          </a:xfrm>
        </p:spPr>
        <p:txBody>
          <a:bodyPr>
            <a:normAutofit fontScale="92500" lnSpcReduction="20000"/>
          </a:bodyPr>
          <a:lstStyle/>
          <a:p>
            <a:pPr marL="0" indent="0">
              <a:buNone/>
            </a:pPr>
            <a:r>
              <a:rPr lang="en-US" b="1" u="sng" dirty="0"/>
              <a:t>Documentation should include at minimum: </a:t>
            </a:r>
          </a:p>
          <a:p>
            <a:pPr marL="0" indent="0">
              <a:buNone/>
            </a:pPr>
            <a:endParaRPr lang="en-US" b="1" u="sng" dirty="0"/>
          </a:p>
          <a:p>
            <a:r>
              <a:rPr lang="en-US" sz="1800" dirty="0"/>
              <a:t>Patient name, MRN, DOB, PCP Name</a:t>
            </a:r>
          </a:p>
          <a:p>
            <a:r>
              <a:rPr lang="en-US" sz="1800" dirty="0"/>
              <a:t>Date of visit and type (face-to-face, virtual, telephone)</a:t>
            </a:r>
          </a:p>
          <a:p>
            <a:r>
              <a:rPr lang="en-US" sz="1800" dirty="0"/>
              <a:t>Duration of visit</a:t>
            </a:r>
          </a:p>
          <a:p>
            <a:r>
              <a:rPr lang="en-US" sz="1800" dirty="0"/>
              <a:t>Care team members name and credentials</a:t>
            </a:r>
          </a:p>
          <a:p>
            <a:r>
              <a:rPr lang="en-US" sz="1800" dirty="0"/>
              <a:t>Name of caregiver/relationship (if included in visit)</a:t>
            </a:r>
          </a:p>
          <a:p>
            <a:r>
              <a:rPr lang="en-US" sz="1800" dirty="0"/>
              <a:t>Diagnoses discussed</a:t>
            </a:r>
          </a:p>
          <a:p>
            <a:r>
              <a:rPr lang="en-US" sz="1800" dirty="0"/>
              <a:t>Consent for services: Yes, verbal consent, or decline </a:t>
            </a:r>
          </a:p>
          <a:p>
            <a:r>
              <a:rPr lang="en-US" sz="1800" dirty="0"/>
              <a:t>Treatment plan, medication therapy, risk factors, unmet care, physical, emotional status, community resources, readiness to change (as applicable) </a:t>
            </a:r>
          </a:p>
          <a:p>
            <a:r>
              <a:rPr lang="en-US" sz="1800" dirty="0"/>
              <a:t>Care plan, including challenges and interventions and patient’s understanding of agreement with plan</a:t>
            </a:r>
          </a:p>
          <a:p>
            <a:r>
              <a:rPr lang="en-US" sz="1800" dirty="0"/>
              <a:t>Patient SMART goals identified </a:t>
            </a:r>
          </a:p>
          <a:p>
            <a:r>
              <a:rPr lang="en-US" sz="1800" dirty="0"/>
              <a:t>S.O.A.P  format when applicable </a:t>
            </a:r>
          </a:p>
        </p:txBody>
      </p:sp>
      <p:sp>
        <p:nvSpPr>
          <p:cNvPr id="4" name="Slide Number Placeholder 3">
            <a:extLst>
              <a:ext uri="{FF2B5EF4-FFF2-40B4-BE49-F238E27FC236}">
                <a16:creationId xmlns:a16="http://schemas.microsoft.com/office/drawing/2014/main" id="{8351BE74-D78A-48D9-8056-C295ABA6F035}"/>
              </a:ext>
            </a:extLst>
          </p:cNvPr>
          <p:cNvSpPr>
            <a:spLocks noGrp="1"/>
          </p:cNvSpPr>
          <p:nvPr>
            <p:ph type="sldNum" sz="quarter" idx="12"/>
          </p:nvPr>
        </p:nvSpPr>
        <p:spPr/>
        <p:txBody>
          <a:bodyPr/>
          <a:lstStyle/>
          <a:p>
            <a:fld id="{46BBE732-03BE-46E5-A9CF-E49B0BD2E352}" type="slidenum">
              <a:rPr lang="en-US" smtClean="0"/>
              <a:t>88</a:t>
            </a:fld>
            <a:endParaRPr lang="en-US"/>
          </a:p>
        </p:txBody>
      </p:sp>
      <p:pic>
        <p:nvPicPr>
          <p:cNvPr id="10242" name="Picture 2">
            <a:extLst>
              <a:ext uri="{FF2B5EF4-FFF2-40B4-BE49-F238E27FC236}">
                <a16:creationId xmlns:a16="http://schemas.microsoft.com/office/drawing/2014/main" id="{06BFFD94-27FA-4381-841D-81A2E4D8E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7616">
            <a:off x="8699229" y="835211"/>
            <a:ext cx="2284519" cy="303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192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3EEF-0A47-42C9-BBE0-BEC73FC89959}"/>
              </a:ext>
            </a:extLst>
          </p:cNvPr>
          <p:cNvSpPr>
            <a:spLocks noGrp="1"/>
          </p:cNvSpPr>
          <p:nvPr>
            <p:ph type="title"/>
          </p:nvPr>
        </p:nvSpPr>
        <p:spPr>
          <a:xfrm>
            <a:off x="295275" y="542925"/>
            <a:ext cx="5562600" cy="588588"/>
          </a:xfrm>
        </p:spPr>
        <p:txBody>
          <a:bodyPr>
            <a:noAutofit/>
          </a:bodyPr>
          <a:lstStyle/>
          <a:p>
            <a:r>
              <a:rPr lang="en-US" sz="4800" b="1" dirty="0"/>
              <a:t>Meet Mrs. Johnson</a:t>
            </a:r>
          </a:p>
        </p:txBody>
      </p:sp>
      <p:sp>
        <p:nvSpPr>
          <p:cNvPr id="6" name="Content Placeholder 5">
            <a:extLst>
              <a:ext uri="{FF2B5EF4-FFF2-40B4-BE49-F238E27FC236}">
                <a16:creationId xmlns:a16="http://schemas.microsoft.com/office/drawing/2014/main" id="{DD92CF6F-1FC7-4CFA-ADA7-AACFDEE89211}"/>
              </a:ext>
            </a:extLst>
          </p:cNvPr>
          <p:cNvSpPr>
            <a:spLocks noGrp="1"/>
          </p:cNvSpPr>
          <p:nvPr>
            <p:ph sz="half" idx="2"/>
          </p:nvPr>
        </p:nvSpPr>
        <p:spPr>
          <a:xfrm>
            <a:off x="4867274" y="2005012"/>
            <a:ext cx="6181725" cy="4351338"/>
          </a:xfrm>
        </p:spPr>
        <p:txBody>
          <a:bodyPr/>
          <a:lstStyle/>
          <a:p>
            <a:pPr rtl="0">
              <a:spcBef>
                <a:spcPts val="0"/>
              </a:spcBef>
              <a:spcAft>
                <a:spcPts val="0"/>
              </a:spcAft>
            </a:pPr>
            <a:r>
              <a:rPr lang="en-US" sz="2000" b="0" i="0" u="none" strike="noStrike" dirty="0">
                <a:solidFill>
                  <a:srgbClr val="000000"/>
                </a:solidFill>
                <a:effectLst/>
                <a:latin typeface="Calibri" panose="020F0502020204030204" pitchFamily="34" charset="0"/>
              </a:rPr>
              <a:t>Mrs. Johnson is a 70-year-old African American female who recently complains of increased shortness of breath (SOB) and severe difficulty breathing, increased weight gain, and fatigue. She is concerned with these worsening symptoms.</a:t>
            </a:r>
            <a:endParaRPr lang="en-US" sz="2000" b="0" dirty="0">
              <a:effectLst/>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Chronic conditions include CHF, HTN, pre-diabetes, gout, chronic back pain</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Medications include furosemide, losartan, metoprolol succinate, aspirin, oxycodone/acetaminophen, allopurinol, and multivitamin</a:t>
            </a:r>
            <a:endParaRPr lang="en-US" sz="20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She is followed closely by her PCP and cardiologist, for management of her CHF</a:t>
            </a:r>
            <a:endParaRPr lang="en-US" sz="2000" b="0" i="0" u="none" strike="noStrike" dirty="0">
              <a:solidFill>
                <a:srgbClr val="000000"/>
              </a:solidFill>
              <a:effectLst/>
              <a:latin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0223FCC2-56D6-4922-B770-A4564B3F431D}"/>
              </a:ext>
            </a:extLst>
          </p:cNvPr>
          <p:cNvSpPr>
            <a:spLocks noGrp="1"/>
          </p:cNvSpPr>
          <p:nvPr>
            <p:ph type="sldNum" sz="quarter" idx="12"/>
          </p:nvPr>
        </p:nvSpPr>
        <p:spPr/>
        <p:txBody>
          <a:bodyPr/>
          <a:lstStyle/>
          <a:p>
            <a:fld id="{46BBE732-03BE-46E5-A9CF-E49B0BD2E352}" type="slidenum">
              <a:rPr lang="en-US" smtClean="0"/>
              <a:t>89</a:t>
            </a:fld>
            <a:endParaRPr lang="en-US"/>
          </a:p>
        </p:txBody>
      </p:sp>
      <p:pic>
        <p:nvPicPr>
          <p:cNvPr id="11266" name="Picture 2">
            <a:extLst>
              <a:ext uri="{FF2B5EF4-FFF2-40B4-BE49-F238E27FC236}">
                <a16:creationId xmlns:a16="http://schemas.microsoft.com/office/drawing/2014/main" id="{AC58EBD5-60CB-4009-9B44-42FF561A3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52889"/>
            <a:ext cx="3736975" cy="291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54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14FB51-D3B4-42BB-874E-A61A40855148}"/>
              </a:ext>
            </a:extLst>
          </p:cNvPr>
          <p:cNvSpPr>
            <a:spLocks noGrp="1"/>
          </p:cNvSpPr>
          <p:nvPr>
            <p:ph type="title"/>
          </p:nvPr>
        </p:nvSpPr>
        <p:spPr>
          <a:xfrm>
            <a:off x="417985" y="209275"/>
            <a:ext cx="10168128" cy="1179576"/>
          </a:xfrm>
        </p:spPr>
        <p:txBody>
          <a:bodyPr>
            <a:normAutofit/>
          </a:bodyPr>
          <a:lstStyle/>
          <a:p>
            <a:r>
              <a:rPr lang="en-US" sz="4000" b="1" dirty="0"/>
              <a:t>Reference Guidelines </a:t>
            </a:r>
          </a:p>
        </p:txBody>
      </p:sp>
      <p:sp>
        <p:nvSpPr>
          <p:cNvPr id="7" name="Content Placeholder 6">
            <a:extLst>
              <a:ext uri="{FF2B5EF4-FFF2-40B4-BE49-F238E27FC236}">
                <a16:creationId xmlns:a16="http://schemas.microsoft.com/office/drawing/2014/main" id="{F207DDE0-27BA-417B-B05A-58FC24E56C4A}"/>
              </a:ext>
            </a:extLst>
          </p:cNvPr>
          <p:cNvSpPr>
            <a:spLocks noGrp="1"/>
          </p:cNvSpPr>
          <p:nvPr>
            <p:ph idx="1"/>
          </p:nvPr>
        </p:nvSpPr>
        <p:spPr>
          <a:xfrm>
            <a:off x="1115568" y="1897481"/>
            <a:ext cx="10168128" cy="3695020"/>
          </a:xfrm>
        </p:spPr>
        <p:txBody>
          <a:bodyPr>
            <a:normAutofit/>
          </a:bodyPr>
          <a:lstStyle/>
          <a:p>
            <a:r>
              <a:rPr lang="en-US" sz="2200" dirty="0"/>
              <a:t>Please provide the following as an appropriate reference if you use this material: “Material based off of the Foundational Care Management Codes &amp; Billing Opportunities course developed through a collaborative effort facilitated by Michigan Institute for Care Management and Transformation and participating Training Organizations.” </a:t>
            </a:r>
          </a:p>
          <a:p>
            <a:r>
              <a:rPr lang="en-US" sz="2200" dirty="0"/>
              <a:t>Questions about using or replicating this curriculum should be sent to: </a:t>
            </a:r>
            <a:r>
              <a:rPr lang="en-US" sz="2200" b="0" i="0" u="sng" strike="noStrike" dirty="0">
                <a:effectLst/>
                <a:latin typeface="Calibri" panose="020F0502020204030204" pitchFamily="34" charset="0"/>
                <a:hlinkClick r:id="rId3"/>
              </a:rPr>
              <a:t>https://micmt-cares.org/contact</a:t>
            </a:r>
            <a:endParaRPr lang="en-US" sz="2200" b="0" i="0" u="none" strike="noStrike" dirty="0">
              <a:effectLst/>
              <a:latin typeface="Arial" panose="020B0604020202020204" pitchFamily="34" charset="0"/>
            </a:endParaRPr>
          </a:p>
          <a:p>
            <a:endParaRPr lang="en-US" sz="2200" dirty="0"/>
          </a:p>
          <a:p>
            <a:r>
              <a:rPr lang="en-US" sz="2200" dirty="0"/>
              <a:t>Please follow this link if you are interested in becoming an approved trainer for this curriculum: </a:t>
            </a:r>
            <a:r>
              <a:rPr lang="en-US" sz="2200" b="0" i="0" u="sng" strike="noStrike" dirty="0">
                <a:effectLst/>
                <a:latin typeface="Calibri" panose="020F0502020204030204" pitchFamily="34" charset="0"/>
                <a:hlinkClick r:id="rId3"/>
              </a:rPr>
              <a:t>https://micmt-cares.org/contact</a:t>
            </a:r>
            <a:endParaRPr lang="en-US" sz="2200" b="0" i="0" u="sng" strike="noStrike" dirty="0">
              <a:effectLst/>
              <a:latin typeface="Calibri" panose="020F0502020204030204" pitchFamily="34" charset="0"/>
            </a:endParaRPr>
          </a:p>
          <a:p>
            <a:endParaRPr lang="en-US" sz="2200" b="0" i="0" u="none" strike="noStrike" dirty="0">
              <a:effectLst/>
              <a:latin typeface="Arial" panose="020B0604020202020204" pitchFamily="34" charset="0"/>
            </a:endParaRPr>
          </a:p>
          <a:p>
            <a:endParaRPr lang="en-US" sz="2200" dirty="0"/>
          </a:p>
          <a:p>
            <a:endParaRPr lang="en-US" sz="2200" dirty="0"/>
          </a:p>
        </p:txBody>
      </p:sp>
      <p:sp>
        <p:nvSpPr>
          <p:cNvPr id="5" name="Slide Number Placeholder 4">
            <a:extLst>
              <a:ext uri="{FF2B5EF4-FFF2-40B4-BE49-F238E27FC236}">
                <a16:creationId xmlns:a16="http://schemas.microsoft.com/office/drawing/2014/main" id="{46ABC766-0388-4FA9-B01B-BF3836A864E6}"/>
              </a:ext>
            </a:extLst>
          </p:cNvPr>
          <p:cNvSpPr>
            <a:spLocks noGrp="1"/>
          </p:cNvSpPr>
          <p:nvPr>
            <p:ph type="sldNum" sz="quarter" idx="12"/>
          </p:nvPr>
        </p:nvSpPr>
        <p:spPr>
          <a:xfrm>
            <a:off x="8540496" y="6356350"/>
            <a:ext cx="2743200" cy="365125"/>
          </a:xfrm>
        </p:spPr>
        <p:txBody>
          <a:bodyPr>
            <a:normAutofit/>
          </a:bodyPr>
          <a:lstStyle/>
          <a:p>
            <a:pPr>
              <a:spcAft>
                <a:spcPts val="600"/>
              </a:spcAft>
            </a:pPr>
            <a:fld id="{46BBE732-03BE-46E5-A9CF-E49B0BD2E352}" type="slidenum">
              <a:rPr lang="en-US">
                <a:solidFill>
                  <a:schemeClr val="tx1">
                    <a:lumMod val="50000"/>
                    <a:lumOff val="50000"/>
                  </a:schemeClr>
                </a:solidFill>
              </a:rPr>
              <a:pPr>
                <a:spcAft>
                  <a:spcPts val="600"/>
                </a:spcAft>
              </a:pPr>
              <a:t>9</a:t>
            </a:fld>
            <a:endParaRPr lang="en-US">
              <a:solidFill>
                <a:schemeClr val="tx1">
                  <a:lumMod val="50000"/>
                  <a:lumOff val="50000"/>
                </a:schemeClr>
              </a:solidFill>
            </a:endParaRPr>
          </a:p>
        </p:txBody>
      </p:sp>
    </p:spTree>
    <p:extLst>
      <p:ext uri="{BB962C8B-B14F-4D97-AF65-F5344CB8AC3E}">
        <p14:creationId xmlns:p14="http://schemas.microsoft.com/office/powerpoint/2010/main" val="7505015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264092" y="164559"/>
            <a:ext cx="5372100" cy="892176"/>
          </a:xfrm>
        </p:spPr>
        <p:txBody>
          <a:bodyPr/>
          <a:lstStyle/>
          <a:p>
            <a:r>
              <a:rPr lang="en-US" b="1" dirty="0"/>
              <a:t>ED Admission</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962026" y="1408623"/>
            <a:ext cx="8903492" cy="3273668"/>
          </a:xfrm>
        </p:spPr>
        <p:txBody>
          <a:bodyPr>
            <a:normAutofit fontScale="92500" lnSpcReduction="10000"/>
          </a:bodyPr>
          <a:lstStyle/>
          <a:p>
            <a:pPr rtl="0" fontAlgn="base">
              <a:spcBef>
                <a:spcPts val="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Mrs. Johnson decides to call 911 and is brought to the ED where she is admitted for observation and further workup.</a:t>
            </a:r>
            <a:endParaRPr lang="en-US"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In the meantime, her PCP is alerted of her ED admission.</a:t>
            </a:r>
            <a:endParaRPr lang="en-US"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Her PCP telephones the ED physician managing Mrs. Johnson’s care and discusses the case, care plan, and medical interventions.</a:t>
            </a:r>
            <a:endParaRPr lang="en-US"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b="0" i="0" u="none" strike="noStrike" dirty="0">
                <a:solidFill>
                  <a:srgbClr val="000000"/>
                </a:solidFill>
                <a:effectLst/>
                <a:latin typeface="Calibri" panose="020F0502020204030204" pitchFamily="34" charset="0"/>
              </a:rPr>
              <a:t>Her PCP documents her conversation with the ED physician in Mrs. Johnson’s chart.</a:t>
            </a:r>
            <a:endParaRPr lang="en-US" b="0" i="0" u="none" strike="noStrike" dirty="0">
              <a:solidFill>
                <a:srgbClr val="000000"/>
              </a:solidFill>
              <a:effectLst/>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fld id="{46BBE732-03BE-46E5-A9CF-E49B0BD2E352}" type="slidenum">
              <a:rPr lang="en-US" smtClean="0"/>
              <a:t>90</a:t>
            </a:fld>
            <a:endParaRPr lang="en-US" dirty="0"/>
          </a:p>
        </p:txBody>
      </p:sp>
      <p:pic>
        <p:nvPicPr>
          <p:cNvPr id="12290" name="Picture 2" descr="Emergency Department clipart - 31 Emergency Department clip art">
            <a:extLst>
              <a:ext uri="{FF2B5EF4-FFF2-40B4-BE49-F238E27FC236}">
                <a16:creationId xmlns:a16="http://schemas.microsoft.com/office/drawing/2014/main" id="{3A7D7376-F815-4BC0-BB0A-F32B81A2A57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85750" y="4831556"/>
            <a:ext cx="2857500" cy="21812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3130E24-61FC-4703-9FF2-64D4A9CD1F73}"/>
              </a:ext>
            </a:extLst>
          </p:cNvPr>
          <p:cNvGrpSpPr/>
          <p:nvPr/>
        </p:nvGrpSpPr>
        <p:grpSpPr>
          <a:xfrm>
            <a:off x="8036492" y="130175"/>
            <a:ext cx="3891416" cy="704350"/>
            <a:chOff x="494684" y="120139"/>
            <a:chExt cx="6925582" cy="501840"/>
          </a:xfrm>
        </p:grpSpPr>
        <p:sp>
          <p:nvSpPr>
            <p:cNvPr id="14" name="Rectangle: Rounded Corners 13">
              <a:extLst>
                <a:ext uri="{FF2B5EF4-FFF2-40B4-BE49-F238E27FC236}">
                  <a16:creationId xmlns:a16="http://schemas.microsoft.com/office/drawing/2014/main" id="{613F15F4-DD65-46D5-8CE4-8B44F70B0EF1}"/>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E1AAE393-8F47-473C-9E11-87A997218E9C}"/>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Transitions of Care </a:t>
              </a:r>
            </a:p>
          </p:txBody>
        </p:sp>
      </p:grpSp>
      <p:sp>
        <p:nvSpPr>
          <p:cNvPr id="8" name="Oval 7">
            <a:extLst>
              <a:ext uri="{FF2B5EF4-FFF2-40B4-BE49-F238E27FC236}">
                <a16:creationId xmlns:a16="http://schemas.microsoft.com/office/drawing/2014/main" id="{8A53B977-D8FA-4F3E-BDA3-DB9A98706A67}"/>
              </a:ext>
            </a:extLst>
          </p:cNvPr>
          <p:cNvSpPr/>
          <p:nvPr/>
        </p:nvSpPr>
        <p:spPr>
          <a:xfrm>
            <a:off x="9036617" y="4460081"/>
            <a:ext cx="2566989" cy="2114550"/>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If Mrs. Johnson has BCBSM insurance, what billing code may the PCP bill? </a:t>
            </a:r>
          </a:p>
        </p:txBody>
      </p:sp>
    </p:spTree>
    <p:extLst>
      <p:ext uri="{BB962C8B-B14F-4D97-AF65-F5344CB8AC3E}">
        <p14:creationId xmlns:p14="http://schemas.microsoft.com/office/powerpoint/2010/main" val="9900340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1257300" y="1813609"/>
            <a:ext cx="8486775" cy="823912"/>
          </a:xfrm>
        </p:spPr>
        <p:txBody>
          <a:bodyPr>
            <a:normAutofit/>
          </a:bodyPr>
          <a:lstStyle/>
          <a:p>
            <a:pPr algn="ctr"/>
            <a:r>
              <a:rPr lang="en-US" sz="3600" dirty="0">
                <a:solidFill>
                  <a:schemeClr val="accent3">
                    <a:lumMod val="50000"/>
                  </a:schemeClr>
                </a:solidFill>
              </a:rPr>
              <a:t>G9008 -  Physician Code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56610"/>
            <a:ext cx="10820400" cy="3399739"/>
          </a:xfrm>
          <a:solidFill>
            <a:schemeClr val="bg1">
              <a:lumMod val="95000"/>
            </a:schemeClr>
          </a:solidFill>
          <a:ln>
            <a:solidFill>
              <a:schemeClr val="tx1"/>
            </a:solidFill>
          </a:ln>
        </p:spPr>
        <p:txBody>
          <a:bodyPr>
            <a:normAutofit fontScale="77500" lnSpcReduction="20000"/>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G9008: Physician Coordinated Care Oversight Services (Enrollment Fee)</a:t>
            </a:r>
            <a:r>
              <a:rPr lang="en-US" sz="5100" dirty="0"/>
              <a:t> </a:t>
            </a:r>
          </a:p>
          <a:p>
            <a:pPr marL="0" indent="0" rtl="0">
              <a:spcBef>
                <a:spcPts val="600"/>
              </a:spcBef>
              <a:spcAft>
                <a:spcPts val="0"/>
              </a:spcAft>
              <a:buNone/>
            </a:pPr>
            <a:endParaRPr lang="en-US" sz="5100" dirty="0"/>
          </a:p>
          <a:p>
            <a:pPr marL="0" indent="0" rtl="0">
              <a:spcBef>
                <a:spcPts val="600"/>
              </a:spcBef>
              <a:spcAft>
                <a:spcPts val="0"/>
              </a:spcAft>
              <a:buNone/>
            </a:pPr>
            <a:r>
              <a:rPr lang="en-US" sz="3200" i="0" u="none" strike="noStrike" dirty="0">
                <a:solidFill>
                  <a:srgbClr val="000000"/>
                </a:solidFill>
                <a:effectLst/>
                <a:latin typeface="Calibri" panose="020F0502020204030204" pitchFamily="34" charset="0"/>
              </a:rPr>
              <a:t>Communication with paramedic, patient, </a:t>
            </a:r>
            <a:r>
              <a:rPr lang="en-US" sz="3200" b="1" i="0" u="none" strike="noStrike" dirty="0">
                <a:solidFill>
                  <a:srgbClr val="000000"/>
                </a:solidFill>
                <a:effectLst/>
                <a:latin typeface="Calibri" panose="020F0502020204030204" pitchFamily="34" charset="0"/>
              </a:rPr>
              <a:t>other health care professionals</a:t>
            </a:r>
            <a:r>
              <a:rPr lang="en-US" sz="3200" i="0" u="none" strike="noStrike" dirty="0">
                <a:solidFill>
                  <a:srgbClr val="000000"/>
                </a:solidFill>
                <a:effectLst/>
                <a:latin typeface="Calibri" panose="020F0502020204030204" pitchFamily="34" charset="0"/>
              </a:rPr>
              <a:t> not part of the care team when consulting about patient</a:t>
            </a:r>
          </a:p>
          <a:p>
            <a:pPr marL="0" indent="0" rtl="0">
              <a:spcBef>
                <a:spcPts val="600"/>
              </a:spcBef>
              <a:spcAft>
                <a:spcPts val="0"/>
              </a:spcAft>
              <a:buNone/>
            </a:pPr>
            <a:endParaRPr lang="en-US" sz="3200"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i="0" u="none" strike="noStrike" dirty="0">
                <a:solidFill>
                  <a:srgbClr val="000000"/>
                </a:solidFill>
                <a:effectLst/>
                <a:latin typeface="Calibri" panose="020F0502020204030204" pitchFamily="34" charset="0"/>
              </a:rPr>
              <a:t>Face to face, video, or telephone (excludes email or EMR messaging)</a:t>
            </a:r>
            <a:endParaRPr lang="en-US" sz="5100" dirty="0">
              <a:effectLst/>
            </a:endParaRPr>
          </a:p>
          <a:p>
            <a:pPr marL="0" indent="0">
              <a:buNone/>
            </a:pPr>
            <a:br>
              <a:rPr lang="en-US" dirty="0"/>
            </a:b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p:txBody>
          <a:bodyPr/>
          <a:lstStyle/>
          <a:p>
            <a:fld id="{46BBE732-03BE-46E5-A9CF-E49B0BD2E352}" type="slidenum">
              <a:rPr lang="en-US" smtClean="0"/>
              <a:t>91</a:t>
            </a:fld>
            <a:endParaRPr lang="en-US"/>
          </a:p>
        </p:txBody>
      </p:sp>
      <p:pic>
        <p:nvPicPr>
          <p:cNvPr id="13314" name="Picture 2">
            <a:extLst>
              <a:ext uri="{FF2B5EF4-FFF2-40B4-BE49-F238E27FC236}">
                <a16:creationId xmlns:a16="http://schemas.microsoft.com/office/drawing/2014/main" id="{95FEA3F9-9E19-4607-9D0E-807A20DBB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900" y="963112"/>
            <a:ext cx="1127125" cy="167440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FC82EAC-99E3-44EE-A4E4-B315C4C184B9}"/>
              </a:ext>
            </a:extLst>
          </p:cNvPr>
          <p:cNvGrpSpPr/>
          <p:nvPr/>
        </p:nvGrpSpPr>
        <p:grpSpPr>
          <a:xfrm>
            <a:off x="8036492" y="130175"/>
            <a:ext cx="3891416" cy="704350"/>
            <a:chOff x="494684" y="120139"/>
            <a:chExt cx="6925582" cy="501840"/>
          </a:xfrm>
        </p:grpSpPr>
        <p:sp>
          <p:nvSpPr>
            <p:cNvPr id="12" name="Rectangle: Rounded Corners 11">
              <a:extLst>
                <a:ext uri="{FF2B5EF4-FFF2-40B4-BE49-F238E27FC236}">
                  <a16:creationId xmlns:a16="http://schemas.microsoft.com/office/drawing/2014/main" id="{E68F54E0-FB4C-4E85-A66C-9CEE91573808}"/>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B2813A13-3DAC-48B2-B701-7311C301B872}"/>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Transitions of Care </a:t>
              </a:r>
            </a:p>
          </p:txBody>
        </p:sp>
      </p:grpSp>
      <p:pic>
        <p:nvPicPr>
          <p:cNvPr id="14" name="Picture 2">
            <a:extLst>
              <a:ext uri="{FF2B5EF4-FFF2-40B4-BE49-F238E27FC236}">
                <a16:creationId xmlns:a16="http://schemas.microsoft.com/office/drawing/2014/main" id="{34D7BD13-369A-4976-9BEA-37FEFECA3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4700" y="963112"/>
            <a:ext cx="1127125" cy="167440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E706C77-5A0B-4402-89E7-C66231B7483A}"/>
              </a:ext>
            </a:extLst>
          </p:cNvPr>
          <p:cNvGrpSpPr/>
          <p:nvPr/>
        </p:nvGrpSpPr>
        <p:grpSpPr>
          <a:xfrm>
            <a:off x="8087292" y="130175"/>
            <a:ext cx="3891416" cy="704350"/>
            <a:chOff x="494684" y="120139"/>
            <a:chExt cx="6925582" cy="501840"/>
          </a:xfrm>
        </p:grpSpPr>
        <p:sp>
          <p:nvSpPr>
            <p:cNvPr id="16" name="Rectangle: Rounded Corners 15">
              <a:extLst>
                <a:ext uri="{FF2B5EF4-FFF2-40B4-BE49-F238E27FC236}">
                  <a16:creationId xmlns:a16="http://schemas.microsoft.com/office/drawing/2014/main" id="{717F8AA6-1490-4EC5-8F51-8957BB448DB2}"/>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2B745A51-05D1-4DDE-987C-B4BF6E371625}"/>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Transitions of Care </a:t>
              </a:r>
            </a:p>
          </p:txBody>
        </p:sp>
      </p:grpSp>
    </p:spTree>
    <p:extLst>
      <p:ext uri="{BB962C8B-B14F-4D97-AF65-F5344CB8AC3E}">
        <p14:creationId xmlns:p14="http://schemas.microsoft.com/office/powerpoint/2010/main" val="32051812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558-927C-45F6-8D44-ABCB84779EB6}"/>
              </a:ext>
            </a:extLst>
          </p:cNvPr>
          <p:cNvSpPr>
            <a:spLocks noGrp="1"/>
          </p:cNvSpPr>
          <p:nvPr>
            <p:ph type="title"/>
          </p:nvPr>
        </p:nvSpPr>
        <p:spPr>
          <a:xfrm>
            <a:off x="211138" y="159545"/>
            <a:ext cx="7227887" cy="739775"/>
          </a:xfrm>
        </p:spPr>
        <p:txBody>
          <a:bodyPr/>
          <a:lstStyle/>
          <a:p>
            <a:r>
              <a:rPr lang="en-US" b="1" dirty="0"/>
              <a:t>Documentation Example</a:t>
            </a:r>
            <a:endParaRPr lang="en-US" dirty="0"/>
          </a:p>
        </p:txBody>
      </p:sp>
      <p:sp>
        <p:nvSpPr>
          <p:cNvPr id="3" name="Text Placeholder 2">
            <a:extLst>
              <a:ext uri="{FF2B5EF4-FFF2-40B4-BE49-F238E27FC236}">
                <a16:creationId xmlns:a16="http://schemas.microsoft.com/office/drawing/2014/main" id="{71E0AC38-FC97-4D99-AEC7-6535D960AE18}"/>
              </a:ext>
            </a:extLst>
          </p:cNvPr>
          <p:cNvSpPr>
            <a:spLocks noGrp="1"/>
          </p:cNvSpPr>
          <p:nvPr>
            <p:ph type="body" idx="1"/>
          </p:nvPr>
        </p:nvSpPr>
        <p:spPr>
          <a:xfrm>
            <a:off x="525463" y="1100139"/>
            <a:ext cx="5157787" cy="566737"/>
          </a:xfrm>
        </p:spPr>
        <p:txBody>
          <a:bodyPr>
            <a:normAutofit/>
          </a:bodyPr>
          <a:lstStyle/>
          <a:p>
            <a:pPr algn="ctr">
              <a:lnSpc>
                <a:spcPct val="100000"/>
              </a:lnSpc>
            </a:pPr>
            <a:r>
              <a:rPr lang="en-US" sz="2800" dirty="0">
                <a:solidFill>
                  <a:schemeClr val="accent3">
                    <a:lumMod val="50000"/>
                  </a:schemeClr>
                </a:solidFill>
              </a:rPr>
              <a:t>G9008 – Physician Visit </a:t>
            </a:r>
          </a:p>
        </p:txBody>
      </p:sp>
      <p:sp>
        <p:nvSpPr>
          <p:cNvPr id="7" name="Slide Number Placeholder 6">
            <a:extLst>
              <a:ext uri="{FF2B5EF4-FFF2-40B4-BE49-F238E27FC236}">
                <a16:creationId xmlns:a16="http://schemas.microsoft.com/office/drawing/2014/main" id="{7E48785B-B4B0-451F-8905-C9010C726ACF}"/>
              </a:ext>
            </a:extLst>
          </p:cNvPr>
          <p:cNvSpPr>
            <a:spLocks noGrp="1"/>
          </p:cNvSpPr>
          <p:nvPr>
            <p:ph type="sldNum" sz="quarter" idx="12"/>
          </p:nvPr>
        </p:nvSpPr>
        <p:spPr/>
        <p:txBody>
          <a:bodyPr/>
          <a:lstStyle/>
          <a:p>
            <a:fld id="{46BBE732-03BE-46E5-A9CF-E49B0BD2E352}" type="slidenum">
              <a:rPr lang="en-US" smtClean="0"/>
              <a:t>92</a:t>
            </a:fld>
            <a:endParaRPr lang="en-US"/>
          </a:p>
        </p:txBody>
      </p:sp>
      <p:pic>
        <p:nvPicPr>
          <p:cNvPr id="8" name="Picture 2">
            <a:extLst>
              <a:ext uri="{FF2B5EF4-FFF2-40B4-BE49-F238E27FC236}">
                <a16:creationId xmlns:a16="http://schemas.microsoft.com/office/drawing/2014/main" id="{8CB0B79D-0A49-4578-823E-2E1C2E27A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4700" y="963112"/>
            <a:ext cx="1127125" cy="167440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A945CE0-8904-490B-89F1-4D9CD9E325DC}"/>
              </a:ext>
            </a:extLst>
          </p:cNvPr>
          <p:cNvGrpSpPr/>
          <p:nvPr/>
        </p:nvGrpSpPr>
        <p:grpSpPr>
          <a:xfrm>
            <a:off x="8087292" y="130175"/>
            <a:ext cx="3891416" cy="704350"/>
            <a:chOff x="494684" y="120139"/>
            <a:chExt cx="6925582" cy="501840"/>
          </a:xfrm>
        </p:grpSpPr>
        <p:sp>
          <p:nvSpPr>
            <p:cNvPr id="10" name="Rectangle: Rounded Corners 9">
              <a:extLst>
                <a:ext uri="{FF2B5EF4-FFF2-40B4-BE49-F238E27FC236}">
                  <a16:creationId xmlns:a16="http://schemas.microsoft.com/office/drawing/2014/main" id="{B721802B-6D62-4E02-B16D-B3CB115FDB67}"/>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A8311357-C493-489E-9080-D04CE9F7D983}"/>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tx1"/>
                  </a:solidFill>
                </a:rPr>
                <a:t>Transitions of Care </a:t>
              </a:r>
            </a:p>
          </p:txBody>
        </p:sp>
      </p:grpSp>
      <p:sp>
        <p:nvSpPr>
          <p:cNvPr id="13" name="TextBox 12">
            <a:extLst>
              <a:ext uri="{FF2B5EF4-FFF2-40B4-BE49-F238E27FC236}">
                <a16:creationId xmlns:a16="http://schemas.microsoft.com/office/drawing/2014/main" id="{0A580DCA-FBA4-4F5C-A929-F406AB026214}"/>
              </a:ext>
            </a:extLst>
          </p:cNvPr>
          <p:cNvSpPr txBox="1"/>
          <p:nvPr/>
        </p:nvSpPr>
        <p:spPr>
          <a:xfrm>
            <a:off x="685800" y="1779687"/>
            <a:ext cx="9382126" cy="4801314"/>
          </a:xfrm>
          <a:prstGeom prst="rect">
            <a:avLst/>
          </a:prstGeom>
          <a:solidFill>
            <a:schemeClr val="bg1">
              <a:lumMod val="95000"/>
            </a:schemeClr>
          </a:solidFill>
          <a:ln>
            <a:solidFill>
              <a:schemeClr val="tx1"/>
            </a:solidFill>
          </a:ln>
        </p:spPr>
        <p:txBody>
          <a:bodyPr wrap="square">
            <a:spAutoFit/>
          </a:bodyPr>
          <a:lstStyle/>
          <a:p>
            <a:pPr rtl="0">
              <a:spcBef>
                <a:spcPts val="0"/>
              </a:spcBef>
              <a:spcAft>
                <a:spcPts val="0"/>
              </a:spcAft>
            </a:pPr>
            <a:r>
              <a:rPr lang="en-US" sz="1800" b="1" i="0" u="none" strike="noStrike" dirty="0">
                <a:solidFill>
                  <a:srgbClr val="000000"/>
                </a:solidFill>
                <a:effectLst/>
                <a:latin typeface="Calibri" panose="020F0502020204030204" pitchFamily="34" charset="0"/>
              </a:rPr>
              <a:t>Telephone encounter:</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Patient Name: Mrs. Johnson DOB: 2/12/52           MRN: 123456 PCP Name: Dr. Johns</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Diagnosis: Acute on Chronic CHF: I50.23 </a:t>
            </a:r>
            <a:endParaRPr lang="en-US" b="0" dirty="0">
              <a:effectLst/>
            </a:endParaRPr>
          </a:p>
          <a:p>
            <a:pPr rtl="0">
              <a:spcBef>
                <a:spcPts val="0"/>
              </a:spcBef>
              <a:spcAft>
                <a:spcPts val="0"/>
              </a:spcAft>
            </a:pPr>
            <a:br>
              <a:rPr lang="en-US" b="0" dirty="0">
                <a:effectLst/>
              </a:rPr>
            </a:br>
            <a:r>
              <a:rPr lang="en-US" sz="1800" b="1" i="1" u="none" strike="noStrike" dirty="0">
                <a:solidFill>
                  <a:srgbClr val="000000"/>
                </a:solidFill>
                <a:effectLst/>
                <a:latin typeface="Calibri" panose="020F0502020204030204" pitchFamily="34" charset="0"/>
              </a:rPr>
              <a:t>Care Team Member Name &amp; Licensure: </a:t>
            </a:r>
            <a:r>
              <a:rPr lang="en-US" sz="1800" b="0" i="0" u="none" strike="noStrike" dirty="0">
                <a:solidFill>
                  <a:srgbClr val="000000"/>
                </a:solidFill>
                <a:effectLst/>
                <a:latin typeface="Calibri" panose="020F0502020204030204" pitchFamily="34" charset="0"/>
              </a:rPr>
              <a:t>Dr. Johns, MD</a:t>
            </a:r>
            <a:endParaRPr lang="en-US" b="0" dirty="0">
              <a:effectLst/>
            </a:endParaRPr>
          </a:p>
          <a:p>
            <a:pPr rtl="0">
              <a:spcBef>
                <a:spcPts val="0"/>
              </a:spcBef>
              <a:spcAft>
                <a:spcPts val="0"/>
              </a:spcAft>
            </a:pPr>
            <a:r>
              <a:rPr lang="en-US" sz="1800" b="1" i="1" u="none" strike="noStrike" dirty="0">
                <a:solidFill>
                  <a:srgbClr val="000000"/>
                </a:solidFill>
                <a:effectLst/>
                <a:latin typeface="Calibri" panose="020F0502020204030204" pitchFamily="34" charset="0"/>
              </a:rPr>
              <a:t>Date of service: </a:t>
            </a:r>
            <a:r>
              <a:rPr lang="en-US" sz="1800" b="0" i="0" u="none" strike="noStrike" dirty="0">
                <a:solidFill>
                  <a:srgbClr val="000000"/>
                </a:solidFill>
                <a:effectLst/>
                <a:latin typeface="Calibri" panose="020F0502020204030204" pitchFamily="34" charset="0"/>
              </a:rPr>
              <a:t>12/18/21</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Calibri" panose="020F0502020204030204" pitchFamily="34" charset="0"/>
              </a:rPr>
              <a:t>Patient presented to ED today complaining of SOB, difficulty breathing, increased weight gain and fatigue. Called ED and spoke with medical resident managing patient’s care. Reviewed medications and treatment plan. Agreed upon care plan and adjustments were made to patient’s medications. Increased furosemide. Patient scheduled for urgent clinic follow-up in 2 days. Patient not to be admitted to hospital; plan to discharge from ED later today. Will obtain repeat labs in office at follow-up appointment.</a:t>
            </a:r>
            <a:endParaRPr lang="en-US" b="0" dirty="0">
              <a:effectLst/>
            </a:endParaRPr>
          </a:p>
          <a:p>
            <a:pPr rtl="0">
              <a:spcBef>
                <a:spcPts val="0"/>
              </a:spcBef>
              <a:spcAft>
                <a:spcPts val="0"/>
              </a:spcAft>
            </a:pPr>
            <a:br>
              <a:rPr lang="en-US" b="0" dirty="0">
                <a:effectLst/>
              </a:rPr>
            </a:br>
            <a:r>
              <a:rPr lang="en-US" sz="1800" b="1" i="1" u="none" strike="noStrike" dirty="0">
                <a:solidFill>
                  <a:srgbClr val="000000"/>
                </a:solidFill>
                <a:effectLst/>
                <a:latin typeface="Calibri" panose="020F0502020204030204" pitchFamily="34" charset="0"/>
              </a:rPr>
              <a:t>Total time of visit: </a:t>
            </a:r>
            <a:r>
              <a:rPr lang="en-US" sz="1800" b="0" i="0" u="none" strike="noStrike" dirty="0">
                <a:solidFill>
                  <a:srgbClr val="000000"/>
                </a:solidFill>
                <a:effectLst/>
                <a:latin typeface="Calibri" panose="020F0502020204030204" pitchFamily="34" charset="0"/>
              </a:rPr>
              <a:t>10 min</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Time stamp. Signature.</a:t>
            </a:r>
            <a:endParaRPr lang="en-US" b="0" dirty="0">
              <a:effectLst/>
            </a:endParaRPr>
          </a:p>
          <a:p>
            <a:endParaRPr lang="en-US" dirty="0"/>
          </a:p>
        </p:txBody>
      </p:sp>
    </p:spTree>
    <p:extLst>
      <p:ext uri="{BB962C8B-B14F-4D97-AF65-F5344CB8AC3E}">
        <p14:creationId xmlns:p14="http://schemas.microsoft.com/office/powerpoint/2010/main" val="11115566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lstStyle/>
          <a:p>
            <a:r>
              <a:rPr lang="en-US" b="1" dirty="0"/>
              <a:t>Transition of Care </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752931" y="1586459"/>
            <a:ext cx="8924469" cy="3922955"/>
          </a:xfrm>
        </p:spPr>
        <p:txBody>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Mrs. Johnson returns home from the ED feeling a little better.</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The next day, </a:t>
            </a:r>
            <a:r>
              <a:rPr lang="en-US" sz="2400" b="1" i="0" u="sng" strike="noStrike" dirty="0">
                <a:solidFill>
                  <a:srgbClr val="000000"/>
                </a:solidFill>
                <a:effectLst/>
                <a:latin typeface="Calibri" panose="020F0502020204030204" pitchFamily="34" charset="0"/>
              </a:rPr>
              <a:t>Eric</a:t>
            </a:r>
            <a:r>
              <a:rPr lang="en-US" sz="2400" b="0" i="0" u="none" strike="noStrike" dirty="0">
                <a:solidFill>
                  <a:srgbClr val="000000"/>
                </a:solidFill>
                <a:effectLst/>
                <a:latin typeface="Calibri" panose="020F0502020204030204" pitchFamily="34" charset="0"/>
              </a:rPr>
              <a:t>, a </a:t>
            </a:r>
            <a:r>
              <a:rPr lang="en-US" sz="2400" b="1" i="0" u="sng" strike="noStrike" dirty="0">
                <a:solidFill>
                  <a:srgbClr val="000000"/>
                </a:solidFill>
                <a:effectLst/>
                <a:latin typeface="Calibri" panose="020F0502020204030204" pitchFamily="34" charset="0"/>
              </a:rPr>
              <a:t>medical assistant </a:t>
            </a:r>
            <a:r>
              <a:rPr lang="en-US" sz="2400" b="0" i="0" u="none" strike="noStrike" dirty="0">
                <a:solidFill>
                  <a:srgbClr val="000000"/>
                </a:solidFill>
                <a:effectLst/>
                <a:latin typeface="Calibri" panose="020F0502020204030204" pitchFamily="34" charset="0"/>
              </a:rPr>
              <a:t>from her PCP’s office calls Mrs. Johnson to check-in. He asks Mrs. Johnson about symptoms, coordinates her follow-up appointment to see PCP tomorrow and encourages a follow-up with her cardiologist as well. </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Mrs. Johnson reports better breathing, not feeling as tired. Her weight has returned to baseline.</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Eric encourages Mrs. Johnson to bring in all medications to her appt. Call takes 12 minutes.</a:t>
            </a:r>
            <a:endParaRPr lang="en-US" sz="2400" b="0" i="0" u="none" strike="noStrike" dirty="0">
              <a:solidFill>
                <a:srgbClr val="000000"/>
              </a:solidFill>
              <a:effectLst/>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3130E24-61FC-4703-9FF2-64D4A9CD1F73}"/>
              </a:ext>
            </a:extLst>
          </p:cNvPr>
          <p:cNvGrpSpPr/>
          <p:nvPr/>
        </p:nvGrpSpPr>
        <p:grpSpPr>
          <a:xfrm>
            <a:off x="8036492" y="130175"/>
            <a:ext cx="3891416" cy="704350"/>
            <a:chOff x="494684" y="120139"/>
            <a:chExt cx="6925582" cy="501840"/>
          </a:xfrm>
        </p:grpSpPr>
        <p:sp>
          <p:nvSpPr>
            <p:cNvPr id="14" name="Rectangle: Rounded Corners 13">
              <a:extLst>
                <a:ext uri="{FF2B5EF4-FFF2-40B4-BE49-F238E27FC236}">
                  <a16:creationId xmlns:a16="http://schemas.microsoft.com/office/drawing/2014/main" id="{613F15F4-DD65-46D5-8CE4-8B44F70B0EF1}"/>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E1AAE393-8F47-473C-9E11-87A997218E9C}"/>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Transitions of Care </a:t>
              </a:r>
            </a:p>
          </p:txBody>
        </p:sp>
      </p:grpSp>
      <p:sp>
        <p:nvSpPr>
          <p:cNvPr id="8" name="Oval 7">
            <a:extLst>
              <a:ext uri="{FF2B5EF4-FFF2-40B4-BE49-F238E27FC236}">
                <a16:creationId xmlns:a16="http://schemas.microsoft.com/office/drawing/2014/main" id="{8A53B977-D8FA-4F3E-BDA3-DB9A98706A67}"/>
              </a:ext>
            </a:extLst>
          </p:cNvPr>
          <p:cNvSpPr/>
          <p:nvPr/>
        </p:nvSpPr>
        <p:spPr>
          <a:xfrm>
            <a:off x="5048707" y="4743450"/>
            <a:ext cx="2380794" cy="1876425"/>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If BCBSM insurance, what billing code may the PCP bill? </a:t>
            </a:r>
          </a:p>
        </p:txBody>
      </p:sp>
      <p:pic>
        <p:nvPicPr>
          <p:cNvPr id="14338" name="Picture 2">
            <a:extLst>
              <a:ext uri="{FF2B5EF4-FFF2-40B4-BE49-F238E27FC236}">
                <a16:creationId xmlns:a16="http://schemas.microsoft.com/office/drawing/2014/main" id="{FA9BA15C-A422-4EE6-8F14-E9C4191D3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2590591"/>
            <a:ext cx="2207192" cy="220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8015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1257300" y="1813609"/>
            <a:ext cx="8486775" cy="823912"/>
          </a:xfrm>
        </p:spPr>
        <p:txBody>
          <a:bodyPr>
            <a:normAutofit/>
          </a:bodyPr>
          <a:lstStyle/>
          <a:p>
            <a:pPr algn="ctr"/>
            <a:r>
              <a:rPr lang="en-US" sz="3600" dirty="0">
                <a:solidFill>
                  <a:schemeClr val="accent3">
                    <a:lumMod val="50000"/>
                  </a:schemeClr>
                </a:solidFill>
              </a:rPr>
              <a:t>98967- Telephone Code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56610"/>
            <a:ext cx="10820400" cy="3399739"/>
          </a:xfrm>
          <a:solidFill>
            <a:schemeClr val="bg1">
              <a:lumMod val="95000"/>
            </a:schemeClr>
          </a:solidFill>
          <a:ln>
            <a:solidFill>
              <a:schemeClr val="tx1"/>
            </a:solidFill>
          </a:ln>
        </p:spPr>
        <p:txBody>
          <a:bodyPr>
            <a:normAutofit/>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Call with patient or caregive</a:t>
            </a:r>
            <a:r>
              <a:rPr lang="en-US" sz="3200" b="1" dirty="0">
                <a:solidFill>
                  <a:srgbClr val="000000"/>
                </a:solidFill>
                <a:latin typeface="Calibri" panose="020F0502020204030204" pitchFamily="34" charset="0"/>
              </a:rPr>
              <a:t>r </a:t>
            </a:r>
            <a:r>
              <a:rPr lang="en-US" sz="3200" dirty="0">
                <a:solidFill>
                  <a:srgbClr val="000000"/>
                </a:solidFill>
                <a:latin typeface="Calibri" panose="020F0502020204030204" pitchFamily="34" charset="0"/>
              </a:rPr>
              <a:t>to discuss care issues and progress towards goals. </a:t>
            </a:r>
            <a:endParaRPr lang="en-US" sz="5100" dirty="0"/>
          </a:p>
          <a:p>
            <a:pPr marL="0" indent="0">
              <a:buNone/>
            </a:pPr>
            <a:br>
              <a:rPr lang="en-US" dirty="0"/>
            </a:br>
            <a:r>
              <a:rPr lang="en-US" sz="2800" b="1" i="0" u="none" strike="noStrike" dirty="0">
                <a:solidFill>
                  <a:srgbClr val="000000"/>
                </a:solidFill>
                <a:effectLst/>
                <a:latin typeface="Calibri" panose="020F0502020204030204" pitchFamily="34" charset="0"/>
              </a:rPr>
              <a:t>98967 </a:t>
            </a:r>
            <a:r>
              <a:rPr lang="en-US" sz="2800" i="0" u="none" strike="noStrike" dirty="0">
                <a:solidFill>
                  <a:srgbClr val="000000"/>
                </a:solidFill>
                <a:effectLst/>
                <a:latin typeface="Calibri" panose="020F0502020204030204" pitchFamily="34" charset="0"/>
              </a:rPr>
              <a:t>for 11-20 minutes </a:t>
            </a: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a:xfrm>
            <a:off x="8610600" y="630237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FC82EAC-99E3-44EE-A4E4-B315C4C184B9}"/>
              </a:ext>
            </a:extLst>
          </p:cNvPr>
          <p:cNvGrpSpPr/>
          <p:nvPr/>
        </p:nvGrpSpPr>
        <p:grpSpPr>
          <a:xfrm>
            <a:off x="8036492" y="130175"/>
            <a:ext cx="3891416" cy="704350"/>
            <a:chOff x="494684" y="120139"/>
            <a:chExt cx="6925582" cy="501840"/>
          </a:xfrm>
        </p:grpSpPr>
        <p:sp>
          <p:nvSpPr>
            <p:cNvPr id="12" name="Rectangle: Rounded Corners 11">
              <a:extLst>
                <a:ext uri="{FF2B5EF4-FFF2-40B4-BE49-F238E27FC236}">
                  <a16:creationId xmlns:a16="http://schemas.microsoft.com/office/drawing/2014/main" id="{E68F54E0-FB4C-4E85-A66C-9CEE91573808}"/>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B2813A13-3DAC-48B2-B701-7311C301B872}"/>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Transitions of Care </a:t>
              </a:r>
            </a:p>
          </p:txBody>
        </p:sp>
      </p:grpSp>
      <p:grpSp>
        <p:nvGrpSpPr>
          <p:cNvPr id="15" name="Group 14">
            <a:extLst>
              <a:ext uri="{FF2B5EF4-FFF2-40B4-BE49-F238E27FC236}">
                <a16:creationId xmlns:a16="http://schemas.microsoft.com/office/drawing/2014/main" id="{8E706C77-5A0B-4402-89E7-C66231B7483A}"/>
              </a:ext>
            </a:extLst>
          </p:cNvPr>
          <p:cNvGrpSpPr/>
          <p:nvPr/>
        </p:nvGrpSpPr>
        <p:grpSpPr>
          <a:xfrm>
            <a:off x="8087292" y="130175"/>
            <a:ext cx="3891416" cy="704350"/>
            <a:chOff x="494684" y="120139"/>
            <a:chExt cx="6925582" cy="501840"/>
          </a:xfrm>
        </p:grpSpPr>
        <p:sp>
          <p:nvSpPr>
            <p:cNvPr id="16" name="Rectangle: Rounded Corners 15">
              <a:extLst>
                <a:ext uri="{FF2B5EF4-FFF2-40B4-BE49-F238E27FC236}">
                  <a16:creationId xmlns:a16="http://schemas.microsoft.com/office/drawing/2014/main" id="{717F8AA6-1490-4EC5-8F51-8957BB448DB2}"/>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2B745A51-05D1-4DDE-987C-B4BF6E371625}"/>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Transitions of Care </a:t>
              </a:r>
            </a:p>
          </p:txBody>
        </p:sp>
      </p:grpSp>
      <p:pic>
        <p:nvPicPr>
          <p:cNvPr id="18" name="Picture 2">
            <a:extLst>
              <a:ext uri="{FF2B5EF4-FFF2-40B4-BE49-F238E27FC236}">
                <a16:creationId xmlns:a16="http://schemas.microsoft.com/office/drawing/2014/main" id="{F3B80606-EB57-4DAE-94D3-BFD42327F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3824" y="951348"/>
            <a:ext cx="1888438" cy="188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8097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8558-927C-45F6-8D44-ABCB84779EB6}"/>
              </a:ext>
            </a:extLst>
          </p:cNvPr>
          <p:cNvSpPr>
            <a:spLocks noGrp="1"/>
          </p:cNvSpPr>
          <p:nvPr>
            <p:ph type="title"/>
          </p:nvPr>
        </p:nvSpPr>
        <p:spPr>
          <a:xfrm>
            <a:off x="211138" y="159545"/>
            <a:ext cx="7227887" cy="739775"/>
          </a:xfrm>
        </p:spPr>
        <p:txBody>
          <a:bodyPr/>
          <a:lstStyle/>
          <a:p>
            <a:r>
              <a:rPr lang="en-US" b="1" dirty="0"/>
              <a:t>Documentation Example</a:t>
            </a:r>
            <a:endParaRPr lang="en-US" dirty="0"/>
          </a:p>
        </p:txBody>
      </p:sp>
      <p:sp>
        <p:nvSpPr>
          <p:cNvPr id="3" name="Text Placeholder 2">
            <a:extLst>
              <a:ext uri="{FF2B5EF4-FFF2-40B4-BE49-F238E27FC236}">
                <a16:creationId xmlns:a16="http://schemas.microsoft.com/office/drawing/2014/main" id="{71E0AC38-FC97-4D99-AEC7-6535D960AE18}"/>
              </a:ext>
            </a:extLst>
          </p:cNvPr>
          <p:cNvSpPr>
            <a:spLocks noGrp="1"/>
          </p:cNvSpPr>
          <p:nvPr>
            <p:ph type="body" idx="1"/>
          </p:nvPr>
        </p:nvSpPr>
        <p:spPr>
          <a:xfrm>
            <a:off x="801689" y="1076325"/>
            <a:ext cx="5122862" cy="453524"/>
          </a:xfrm>
        </p:spPr>
        <p:txBody>
          <a:bodyPr>
            <a:normAutofit fontScale="92500" lnSpcReduction="10000"/>
          </a:bodyPr>
          <a:lstStyle/>
          <a:p>
            <a:pPr algn="ctr">
              <a:lnSpc>
                <a:spcPct val="100000"/>
              </a:lnSpc>
            </a:pPr>
            <a:r>
              <a:rPr lang="en-US" sz="2800" dirty="0">
                <a:solidFill>
                  <a:schemeClr val="accent3">
                    <a:lumMod val="50000"/>
                  </a:schemeClr>
                </a:solidFill>
              </a:rPr>
              <a:t>98967 – Telephone Visit</a:t>
            </a:r>
          </a:p>
        </p:txBody>
      </p:sp>
      <p:sp>
        <p:nvSpPr>
          <p:cNvPr id="7" name="Slide Number Placeholder 6">
            <a:extLst>
              <a:ext uri="{FF2B5EF4-FFF2-40B4-BE49-F238E27FC236}">
                <a16:creationId xmlns:a16="http://schemas.microsoft.com/office/drawing/2014/main" id="{7E48785B-B4B0-451F-8905-C9010C726A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A945CE0-8904-490B-89F1-4D9CD9E325DC}"/>
              </a:ext>
            </a:extLst>
          </p:cNvPr>
          <p:cNvGrpSpPr/>
          <p:nvPr/>
        </p:nvGrpSpPr>
        <p:grpSpPr>
          <a:xfrm>
            <a:off x="8087292" y="130175"/>
            <a:ext cx="3891416" cy="704350"/>
            <a:chOff x="494684" y="120139"/>
            <a:chExt cx="6925582" cy="501840"/>
          </a:xfrm>
        </p:grpSpPr>
        <p:sp>
          <p:nvSpPr>
            <p:cNvPr id="10" name="Rectangle: Rounded Corners 9">
              <a:extLst>
                <a:ext uri="{FF2B5EF4-FFF2-40B4-BE49-F238E27FC236}">
                  <a16:creationId xmlns:a16="http://schemas.microsoft.com/office/drawing/2014/main" id="{B721802B-6D62-4E02-B16D-B3CB115FDB67}"/>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A8311357-C493-489E-9080-D04CE9F7D983}"/>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Transitions of Care </a:t>
              </a:r>
            </a:p>
          </p:txBody>
        </p:sp>
      </p:grpSp>
      <p:sp>
        <p:nvSpPr>
          <p:cNvPr id="12" name="TextBox 11">
            <a:extLst>
              <a:ext uri="{FF2B5EF4-FFF2-40B4-BE49-F238E27FC236}">
                <a16:creationId xmlns:a16="http://schemas.microsoft.com/office/drawing/2014/main" id="{253B1FAE-7EDB-4780-91EA-1BAFA58FC07B}"/>
              </a:ext>
            </a:extLst>
          </p:cNvPr>
          <p:cNvSpPr txBox="1"/>
          <p:nvPr/>
        </p:nvSpPr>
        <p:spPr>
          <a:xfrm>
            <a:off x="534988" y="1636870"/>
            <a:ext cx="8905875" cy="4647426"/>
          </a:xfrm>
          <a:prstGeom prst="rect">
            <a:avLst/>
          </a:prstGeom>
          <a:solidFill>
            <a:schemeClr val="bg1">
              <a:lumMod val="95000"/>
            </a:schemeClr>
          </a:solidFill>
          <a:ln>
            <a:solidFill>
              <a:schemeClr val="tx1"/>
            </a:solidFill>
          </a:ln>
        </p:spPr>
        <p:txBody>
          <a:bodyPr wrap="square">
            <a:spAutoFit/>
          </a:bodyPr>
          <a:lstStyle/>
          <a:p>
            <a:pPr rtl="0">
              <a:spcBef>
                <a:spcPts val="0"/>
              </a:spcBef>
              <a:spcAft>
                <a:spcPts val="0"/>
              </a:spcAft>
            </a:pPr>
            <a:r>
              <a:rPr lang="en-US" sz="1600" b="1" i="0" u="none" strike="noStrike" dirty="0">
                <a:solidFill>
                  <a:srgbClr val="000000"/>
                </a:solidFill>
                <a:effectLst/>
                <a:latin typeface="Calibri" panose="020F0502020204030204" pitchFamily="34" charset="0"/>
              </a:rPr>
              <a:t>Telephone Encounter:</a:t>
            </a:r>
            <a:endParaRPr lang="en-US"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Patient Name: Mrs. Johnson DOB: 2/12/52 MRN: 123456 PCP Name: Dr. Johns</a:t>
            </a:r>
            <a:endParaRPr lang="en-US"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Diagnosis: Acute on Chronic CHF: I50.23 </a:t>
            </a:r>
            <a:endParaRPr lang="en-US" b="0" dirty="0">
              <a:effectLst/>
            </a:endParaRPr>
          </a:p>
          <a:p>
            <a:pPr rtl="0">
              <a:spcBef>
                <a:spcPts val="0"/>
              </a:spcBef>
              <a:spcAft>
                <a:spcPts val="0"/>
              </a:spcAft>
            </a:pPr>
            <a:br>
              <a:rPr lang="en-US" b="0" dirty="0">
                <a:effectLst/>
              </a:rPr>
            </a:br>
            <a:r>
              <a:rPr lang="en-US" sz="1600" b="1" i="1" u="none" strike="noStrike" dirty="0">
                <a:solidFill>
                  <a:srgbClr val="000000"/>
                </a:solidFill>
                <a:effectLst/>
                <a:latin typeface="Calibri" panose="020F0502020204030204" pitchFamily="34" charset="0"/>
              </a:rPr>
              <a:t>Care Team Member Name &amp; Licensure: </a:t>
            </a:r>
            <a:r>
              <a:rPr lang="en-US" sz="1600" b="0" i="0" u="none" strike="noStrike" dirty="0">
                <a:solidFill>
                  <a:srgbClr val="000000"/>
                </a:solidFill>
                <a:effectLst/>
                <a:latin typeface="Calibri" panose="020F0502020204030204" pitchFamily="34" charset="0"/>
              </a:rPr>
              <a:t>Eric, MA</a:t>
            </a:r>
            <a:endParaRPr lang="en-US" b="0" dirty="0">
              <a:effectLst/>
            </a:endParaRPr>
          </a:p>
          <a:p>
            <a:pPr rtl="0">
              <a:spcBef>
                <a:spcPts val="0"/>
              </a:spcBef>
              <a:spcAft>
                <a:spcPts val="0"/>
              </a:spcAft>
            </a:pPr>
            <a:r>
              <a:rPr lang="en-US" sz="1600" b="1" i="1" u="none" strike="noStrike" dirty="0">
                <a:solidFill>
                  <a:srgbClr val="000000"/>
                </a:solidFill>
                <a:effectLst/>
                <a:latin typeface="Calibri" panose="020F0502020204030204" pitchFamily="34" charset="0"/>
              </a:rPr>
              <a:t>Date of service: </a:t>
            </a:r>
            <a:r>
              <a:rPr lang="en-US" sz="1600" b="0" i="0" u="none" strike="noStrike" dirty="0">
                <a:solidFill>
                  <a:srgbClr val="000000"/>
                </a:solidFill>
                <a:effectLst/>
                <a:latin typeface="Calibri" panose="020F0502020204030204" pitchFamily="34" charset="0"/>
              </a:rPr>
              <a:t>12/19/21</a:t>
            </a:r>
            <a:endParaRPr lang="en-US" b="0" dirty="0">
              <a:effectLst/>
            </a:endParaRPr>
          </a:p>
          <a:p>
            <a:pPr rtl="0">
              <a:spcBef>
                <a:spcPts val="0"/>
              </a:spcBef>
              <a:spcAft>
                <a:spcPts val="0"/>
              </a:spcAft>
            </a:pPr>
            <a:r>
              <a:rPr lang="en-US" sz="1600" b="1" i="1" u="none" strike="noStrike" dirty="0">
                <a:solidFill>
                  <a:srgbClr val="000000"/>
                </a:solidFill>
                <a:effectLst/>
                <a:latin typeface="Calibri" panose="020F0502020204030204" pitchFamily="34" charset="0"/>
              </a:rPr>
              <a:t>Consent for care management: </a:t>
            </a:r>
            <a:r>
              <a:rPr lang="en-US" sz="1600" b="0" i="0" u="none" strike="noStrike" dirty="0">
                <a:solidFill>
                  <a:srgbClr val="000000"/>
                </a:solidFill>
                <a:effectLst/>
                <a:latin typeface="Calibri" panose="020F0502020204030204" pitchFamily="34" charset="0"/>
              </a:rPr>
              <a:t>Yes, verbal consent </a:t>
            </a:r>
            <a:endParaRPr lang="en-US" b="0" dirty="0">
              <a:effectLst/>
            </a:endParaRPr>
          </a:p>
          <a:p>
            <a:pPr rtl="0">
              <a:spcBef>
                <a:spcPts val="0"/>
              </a:spcBef>
              <a:spcAft>
                <a:spcPts val="0"/>
              </a:spcAft>
            </a:pPr>
            <a:br>
              <a:rPr lang="en-US" b="0" dirty="0">
                <a:effectLst/>
              </a:rPr>
            </a:br>
            <a:r>
              <a:rPr lang="en-US" sz="1600" b="1" i="1" u="none" strike="noStrike" dirty="0">
                <a:solidFill>
                  <a:srgbClr val="000000"/>
                </a:solidFill>
                <a:effectLst/>
                <a:latin typeface="Calibri" panose="020F0502020204030204" pitchFamily="34" charset="0"/>
              </a:rPr>
              <a:t>Pertinent details of visit: </a:t>
            </a:r>
            <a:r>
              <a:rPr lang="en-US" sz="1600" b="0" i="0" u="none" strike="noStrike" dirty="0">
                <a:solidFill>
                  <a:srgbClr val="000000"/>
                </a:solidFill>
                <a:effectLst/>
                <a:latin typeface="Calibri" panose="020F0502020204030204" pitchFamily="34" charset="0"/>
              </a:rPr>
              <a:t>Spoke to patient today regarding her recent ED visit. She reports feeling better overall, with improved breathing and her weight has returned to baseline. Patient with no questions or concerns.</a:t>
            </a:r>
            <a:endParaRPr lang="en-US"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Reminded her to schedule follow-up appt with her cardiologist. Scheduled PCP visit for tomorrow for repeat blood work. Reviewed all medications with patient. Reminded her to bring all medications to PCP appt tomorrow. Patient verbalized understanding.</a:t>
            </a:r>
            <a:endParaRPr lang="en-US" b="0" dirty="0">
              <a:effectLst/>
            </a:endParaRPr>
          </a:p>
          <a:p>
            <a:pPr rtl="0">
              <a:spcBef>
                <a:spcPts val="0"/>
              </a:spcBef>
              <a:spcAft>
                <a:spcPts val="0"/>
              </a:spcAft>
            </a:pPr>
            <a:br>
              <a:rPr lang="en-US" b="0" dirty="0">
                <a:effectLst/>
              </a:rPr>
            </a:br>
            <a:r>
              <a:rPr lang="en-US" sz="1600" b="1" i="1" u="none" strike="noStrike" dirty="0">
                <a:solidFill>
                  <a:srgbClr val="000000"/>
                </a:solidFill>
                <a:effectLst/>
                <a:latin typeface="Calibri" panose="020F0502020204030204" pitchFamily="34" charset="0"/>
              </a:rPr>
              <a:t>Total time of visit: </a:t>
            </a:r>
            <a:r>
              <a:rPr lang="en-US" sz="1600" b="0" i="0" u="none" strike="noStrike" dirty="0">
                <a:solidFill>
                  <a:srgbClr val="000000"/>
                </a:solidFill>
                <a:effectLst/>
                <a:latin typeface="Calibri" panose="020F0502020204030204" pitchFamily="34" charset="0"/>
              </a:rPr>
              <a:t>12 min</a:t>
            </a:r>
            <a:endParaRPr lang="en-US" b="0" dirty="0">
              <a:effectLst/>
            </a:endParaRPr>
          </a:p>
          <a:p>
            <a:pPr rtl="0">
              <a:spcBef>
                <a:spcPts val="0"/>
              </a:spcBef>
              <a:spcAft>
                <a:spcPts val="0"/>
              </a:spcAft>
            </a:pPr>
            <a:r>
              <a:rPr lang="en-US" sz="1600" b="0" i="0" u="none" strike="noStrike" dirty="0">
                <a:solidFill>
                  <a:srgbClr val="000000"/>
                </a:solidFill>
                <a:effectLst/>
                <a:latin typeface="Calibri" panose="020F0502020204030204" pitchFamily="34" charset="0"/>
              </a:rPr>
              <a:t>Time stamp. Signature.</a:t>
            </a:r>
            <a:endParaRPr lang="en-US" b="0" dirty="0">
              <a:effectLst/>
            </a:endParaRPr>
          </a:p>
          <a:p>
            <a:endParaRPr lang="en-US" dirty="0"/>
          </a:p>
        </p:txBody>
      </p:sp>
      <p:pic>
        <p:nvPicPr>
          <p:cNvPr id="17410" name="Picture 2">
            <a:extLst>
              <a:ext uri="{FF2B5EF4-FFF2-40B4-BE49-F238E27FC236}">
                <a16:creationId xmlns:a16="http://schemas.microsoft.com/office/drawing/2014/main" id="{F8980E52-6C98-444E-8364-01C0041EBC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3" r="11160"/>
          <a:stretch/>
        </p:blipFill>
        <p:spPr bwMode="auto">
          <a:xfrm>
            <a:off x="9793243" y="1228724"/>
            <a:ext cx="1941557"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270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466725" y="365125"/>
            <a:ext cx="6657975" cy="736646"/>
          </a:xfrm>
        </p:spPr>
        <p:txBody>
          <a:bodyPr/>
          <a:lstStyle/>
          <a:p>
            <a:r>
              <a:rPr lang="en-US" b="1" dirty="0"/>
              <a:t>PCP ED Follow-Up Visit</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705305" y="1383380"/>
            <a:ext cx="9134019" cy="4982197"/>
          </a:xfrm>
        </p:spPr>
        <p:txBody>
          <a:bodyPr>
            <a:normAutofit/>
          </a:bodyPr>
          <a:lstStyle/>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Mrs. Johnson presents to PCP’s office for scheduled appointment.</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PCP draws repeat labs and adjusts her BP and diuretic medications. PCP assesses Mrs. Johnson’s understanding of CHF and determines she would benefit significantly from education on CHF management and care management (CM) program.</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PCP introduces Mrs. Johnson to the CM program and obtains verbal consent from Mrs. Johnson to participate.</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PCP refers Mrs. Johnson to the RN care manager, Laura, for </a:t>
            </a:r>
            <a:r>
              <a:rPr lang="en-US" sz="2400" b="1" i="0" u="none" strike="noStrike" dirty="0">
                <a:solidFill>
                  <a:srgbClr val="000000"/>
                </a:solidFill>
                <a:effectLst/>
                <a:latin typeface="Calibri" panose="020F0502020204030204" pitchFamily="34" charset="0"/>
              </a:rPr>
              <a:t>CHF education and chronic care management</a:t>
            </a:r>
            <a:r>
              <a:rPr lang="en-US" sz="2400" b="0" i="0" u="none" strike="noStrike" dirty="0">
                <a:solidFill>
                  <a:srgbClr val="000000"/>
                </a:solidFill>
                <a:effectLst/>
                <a:latin typeface="Calibri" panose="020F0502020204030204" pitchFamily="34" charset="0"/>
              </a:rPr>
              <a:t>.</a:t>
            </a:r>
            <a:endParaRPr lang="en-US" sz="2400" b="0" i="0" u="none" strike="noStrike" dirty="0">
              <a:solidFill>
                <a:srgbClr val="000000"/>
              </a:solidFill>
              <a:effectLst/>
              <a:latin typeface="Arial" panose="020B0604020202020204" pitchFamily="34" charset="0"/>
            </a:endParaRPr>
          </a:p>
          <a:p>
            <a:endParaRPr lang="en-US" sz="36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3130E24-61FC-4703-9FF2-64D4A9CD1F73}"/>
              </a:ext>
            </a:extLst>
          </p:cNvPr>
          <p:cNvGrpSpPr/>
          <p:nvPr/>
        </p:nvGrpSpPr>
        <p:grpSpPr>
          <a:xfrm>
            <a:off x="8036492" y="130175"/>
            <a:ext cx="3891416" cy="704350"/>
            <a:chOff x="494684" y="120139"/>
            <a:chExt cx="6925582" cy="501840"/>
          </a:xfrm>
        </p:grpSpPr>
        <p:sp>
          <p:nvSpPr>
            <p:cNvPr id="14" name="Rectangle: Rounded Corners 13">
              <a:extLst>
                <a:ext uri="{FF2B5EF4-FFF2-40B4-BE49-F238E27FC236}">
                  <a16:creationId xmlns:a16="http://schemas.microsoft.com/office/drawing/2014/main" id="{613F15F4-DD65-46D5-8CE4-8B44F70B0EF1}"/>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E1AAE393-8F47-473C-9E11-87A997218E9C}"/>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Transitions of Care </a:t>
              </a:r>
            </a:p>
          </p:txBody>
        </p:sp>
      </p:grpSp>
      <p:sp>
        <p:nvSpPr>
          <p:cNvPr id="8" name="Oval 7">
            <a:extLst>
              <a:ext uri="{FF2B5EF4-FFF2-40B4-BE49-F238E27FC236}">
                <a16:creationId xmlns:a16="http://schemas.microsoft.com/office/drawing/2014/main" id="{8A53B977-D8FA-4F3E-BDA3-DB9A98706A67}"/>
              </a:ext>
            </a:extLst>
          </p:cNvPr>
          <p:cNvSpPr/>
          <p:nvPr/>
        </p:nvSpPr>
        <p:spPr>
          <a:xfrm>
            <a:off x="7229930" y="4638040"/>
            <a:ext cx="2885619" cy="1815059"/>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code applies?</a:t>
            </a:r>
          </a:p>
        </p:txBody>
      </p:sp>
      <p:pic>
        <p:nvPicPr>
          <p:cNvPr id="10" name="Picture 2">
            <a:extLst>
              <a:ext uri="{FF2B5EF4-FFF2-40B4-BE49-F238E27FC236}">
                <a16:creationId xmlns:a16="http://schemas.microsoft.com/office/drawing/2014/main" id="{434320D8-48CF-4D4E-89A1-183311644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1775" y="1088437"/>
            <a:ext cx="1409700" cy="2094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7534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1257300" y="1813609"/>
            <a:ext cx="8486775" cy="823912"/>
          </a:xfrm>
        </p:spPr>
        <p:txBody>
          <a:bodyPr>
            <a:normAutofit/>
          </a:bodyPr>
          <a:lstStyle/>
          <a:p>
            <a:pPr algn="ctr"/>
            <a:r>
              <a:rPr lang="en-US" sz="3600" dirty="0">
                <a:solidFill>
                  <a:schemeClr val="accent3">
                    <a:lumMod val="50000"/>
                  </a:schemeClr>
                </a:solidFill>
              </a:rPr>
              <a:t>G9008 -  Physician Code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56610"/>
            <a:ext cx="10820400" cy="3399739"/>
          </a:xfrm>
          <a:solidFill>
            <a:schemeClr val="bg1">
              <a:lumMod val="95000"/>
            </a:schemeClr>
          </a:solidFill>
          <a:ln>
            <a:solidFill>
              <a:schemeClr val="tx1"/>
            </a:solidFill>
          </a:ln>
        </p:spPr>
        <p:txBody>
          <a:bodyPr>
            <a:normAutofit fontScale="77500" lnSpcReduction="20000"/>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G9008: Physician Coordinated Care Oversight Services (Enrollment Fee)</a:t>
            </a:r>
            <a:r>
              <a:rPr lang="en-US" sz="5100" dirty="0"/>
              <a:t> </a:t>
            </a:r>
          </a:p>
          <a:p>
            <a:pPr marL="0" indent="0" rtl="0">
              <a:spcBef>
                <a:spcPts val="600"/>
              </a:spcBef>
              <a:spcAft>
                <a:spcPts val="0"/>
              </a:spcAft>
              <a:buNone/>
            </a:pPr>
            <a:endParaRPr lang="en-US" sz="5100" dirty="0"/>
          </a:p>
          <a:p>
            <a:pPr marL="0" indent="0" rtl="0">
              <a:spcBef>
                <a:spcPts val="600"/>
              </a:spcBef>
              <a:spcAft>
                <a:spcPts val="0"/>
              </a:spcAft>
              <a:buNone/>
            </a:pPr>
            <a:r>
              <a:rPr lang="en-US" sz="3200" i="0" u="none" strike="noStrike" dirty="0">
                <a:solidFill>
                  <a:srgbClr val="000000"/>
                </a:solidFill>
                <a:effectLst/>
                <a:latin typeface="Calibri" panose="020F0502020204030204" pitchFamily="34" charset="0"/>
              </a:rPr>
              <a:t>Communication with paramedic, patient, </a:t>
            </a:r>
            <a:r>
              <a:rPr lang="en-US" sz="3200" b="1" i="0" u="none" strike="noStrike" dirty="0">
                <a:solidFill>
                  <a:srgbClr val="000000"/>
                </a:solidFill>
                <a:effectLst/>
                <a:latin typeface="Calibri" panose="020F0502020204030204" pitchFamily="34" charset="0"/>
              </a:rPr>
              <a:t>other health care professionals</a:t>
            </a:r>
            <a:r>
              <a:rPr lang="en-US" sz="3200" i="0" u="none" strike="noStrike" dirty="0">
                <a:solidFill>
                  <a:srgbClr val="000000"/>
                </a:solidFill>
                <a:effectLst/>
                <a:latin typeface="Calibri" panose="020F0502020204030204" pitchFamily="34" charset="0"/>
              </a:rPr>
              <a:t> not part of the care team when consulting about patient</a:t>
            </a:r>
          </a:p>
          <a:p>
            <a:pPr marL="0" indent="0" rtl="0">
              <a:spcBef>
                <a:spcPts val="600"/>
              </a:spcBef>
              <a:spcAft>
                <a:spcPts val="0"/>
              </a:spcAft>
              <a:buNone/>
            </a:pPr>
            <a:endParaRPr lang="en-US" sz="3200"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i="0" u="none" strike="noStrike" dirty="0">
                <a:solidFill>
                  <a:srgbClr val="000000"/>
                </a:solidFill>
                <a:effectLst/>
                <a:latin typeface="Calibri" panose="020F0502020204030204" pitchFamily="34" charset="0"/>
              </a:rPr>
              <a:t>Face to face, video, or telephone (excludes email or EMR messaging)</a:t>
            </a:r>
            <a:endParaRPr lang="en-US" sz="5100" dirty="0">
              <a:effectLst/>
            </a:endParaRPr>
          </a:p>
          <a:p>
            <a:pPr marL="0" indent="0">
              <a:buNone/>
            </a:pPr>
            <a:br>
              <a:rPr lang="en-US" dirty="0"/>
            </a:b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314" name="Picture 2">
            <a:extLst>
              <a:ext uri="{FF2B5EF4-FFF2-40B4-BE49-F238E27FC236}">
                <a16:creationId xmlns:a16="http://schemas.microsoft.com/office/drawing/2014/main" id="{95FEA3F9-9E19-4607-9D0E-807A20DBB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900" y="963112"/>
            <a:ext cx="1127125" cy="167440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FC82EAC-99E3-44EE-A4E4-B315C4C184B9}"/>
              </a:ext>
            </a:extLst>
          </p:cNvPr>
          <p:cNvGrpSpPr/>
          <p:nvPr/>
        </p:nvGrpSpPr>
        <p:grpSpPr>
          <a:xfrm>
            <a:off x="8036492" y="130175"/>
            <a:ext cx="3891416" cy="704350"/>
            <a:chOff x="494684" y="120139"/>
            <a:chExt cx="6925582" cy="501840"/>
          </a:xfrm>
        </p:grpSpPr>
        <p:sp>
          <p:nvSpPr>
            <p:cNvPr id="12" name="Rectangle: Rounded Corners 11">
              <a:extLst>
                <a:ext uri="{FF2B5EF4-FFF2-40B4-BE49-F238E27FC236}">
                  <a16:creationId xmlns:a16="http://schemas.microsoft.com/office/drawing/2014/main" id="{E68F54E0-FB4C-4E85-A66C-9CEE91573808}"/>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B2813A13-3DAC-48B2-B701-7311C301B872}"/>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Transitions of Care </a:t>
              </a:r>
            </a:p>
          </p:txBody>
        </p:sp>
      </p:grpSp>
      <p:pic>
        <p:nvPicPr>
          <p:cNvPr id="14" name="Picture 2">
            <a:extLst>
              <a:ext uri="{FF2B5EF4-FFF2-40B4-BE49-F238E27FC236}">
                <a16:creationId xmlns:a16="http://schemas.microsoft.com/office/drawing/2014/main" id="{34D7BD13-369A-4976-9BEA-37FEFECA3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4700" y="963112"/>
            <a:ext cx="1127125" cy="167440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E706C77-5A0B-4402-89E7-C66231B7483A}"/>
              </a:ext>
            </a:extLst>
          </p:cNvPr>
          <p:cNvGrpSpPr/>
          <p:nvPr/>
        </p:nvGrpSpPr>
        <p:grpSpPr>
          <a:xfrm>
            <a:off x="8087292" y="130175"/>
            <a:ext cx="3891416" cy="704350"/>
            <a:chOff x="494684" y="120139"/>
            <a:chExt cx="6925582" cy="501840"/>
          </a:xfrm>
        </p:grpSpPr>
        <p:sp>
          <p:nvSpPr>
            <p:cNvPr id="16" name="Rectangle: Rounded Corners 15">
              <a:extLst>
                <a:ext uri="{FF2B5EF4-FFF2-40B4-BE49-F238E27FC236}">
                  <a16:creationId xmlns:a16="http://schemas.microsoft.com/office/drawing/2014/main" id="{717F8AA6-1490-4EC5-8F51-8957BB448DB2}"/>
                </a:ext>
              </a:extLst>
            </p:cNvPr>
            <p:cNvSpPr/>
            <p:nvPr/>
          </p:nvSpPr>
          <p:spPr>
            <a:xfrm>
              <a:off x="494684" y="120139"/>
              <a:ext cx="6925582" cy="501840"/>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2B745A51-05D1-4DDE-987C-B4BF6E371625}"/>
                </a:ext>
              </a:extLst>
            </p:cNvPr>
            <p:cNvSpPr txBox="1"/>
            <p:nvPr/>
          </p:nvSpPr>
          <p:spPr>
            <a:xfrm>
              <a:off x="519182" y="14463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Transitions of Care </a:t>
              </a:r>
            </a:p>
          </p:txBody>
        </p:sp>
      </p:grpSp>
    </p:spTree>
    <p:extLst>
      <p:ext uri="{BB962C8B-B14F-4D97-AF65-F5344CB8AC3E}">
        <p14:creationId xmlns:p14="http://schemas.microsoft.com/office/powerpoint/2010/main" val="8984289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DA7-DC40-4E3E-AC01-DFA9D5D28E99}"/>
              </a:ext>
            </a:extLst>
          </p:cNvPr>
          <p:cNvSpPr>
            <a:spLocks noGrp="1"/>
          </p:cNvSpPr>
          <p:nvPr>
            <p:ph type="title"/>
          </p:nvPr>
        </p:nvSpPr>
        <p:spPr>
          <a:xfrm>
            <a:off x="91576" y="404901"/>
            <a:ext cx="7677150" cy="736646"/>
          </a:xfrm>
        </p:spPr>
        <p:txBody>
          <a:bodyPr>
            <a:normAutofit fontScale="90000"/>
          </a:bodyPr>
          <a:lstStyle/>
          <a:p>
            <a:r>
              <a:rPr lang="en-US" b="1" dirty="0"/>
              <a:t>Care Management (CM) Office Visit</a:t>
            </a:r>
          </a:p>
        </p:txBody>
      </p:sp>
      <p:sp>
        <p:nvSpPr>
          <p:cNvPr id="4" name="Content Placeholder 3">
            <a:extLst>
              <a:ext uri="{FF2B5EF4-FFF2-40B4-BE49-F238E27FC236}">
                <a16:creationId xmlns:a16="http://schemas.microsoft.com/office/drawing/2014/main" id="{07FD47D1-5D2B-4016-B1BA-DF3DA765AC9A}"/>
              </a:ext>
            </a:extLst>
          </p:cNvPr>
          <p:cNvSpPr>
            <a:spLocks noGrp="1"/>
          </p:cNvSpPr>
          <p:nvPr>
            <p:ph sz="half" idx="2"/>
          </p:nvPr>
        </p:nvSpPr>
        <p:spPr>
          <a:xfrm>
            <a:off x="323396" y="1589110"/>
            <a:ext cx="7363280" cy="2974929"/>
          </a:xfrm>
        </p:spPr>
        <p:txBody>
          <a:bodyPr>
            <a:normAutofit/>
          </a:bodyPr>
          <a:lstStyle/>
          <a:p>
            <a:pPr rtl="0" fontAlgn="base">
              <a:spcBef>
                <a:spcPts val="0"/>
              </a:spcBef>
              <a:spcAft>
                <a:spcPts val="0"/>
              </a:spcAft>
              <a:buFont typeface="Arial" panose="020B0604020202020204" pitchFamily="34" charset="0"/>
              <a:buChar char="•"/>
            </a:pPr>
            <a:r>
              <a:rPr lang="en-US" sz="2000" b="0" i="0" dirty="0">
                <a:solidFill>
                  <a:srgbClr val="000000"/>
                </a:solidFill>
                <a:effectLst/>
                <a:latin typeface="Rockwell" panose="02060603020205020403" pitchFamily="18" charset="0"/>
              </a:rPr>
              <a:t> </a:t>
            </a:r>
            <a:r>
              <a:rPr lang="en-US" sz="2400" b="0" i="0" u="none" strike="noStrike" dirty="0">
                <a:solidFill>
                  <a:srgbClr val="000000"/>
                </a:solidFill>
                <a:effectLst/>
                <a:latin typeface="Calibri" panose="020F0502020204030204" pitchFamily="34" charset="0"/>
              </a:rPr>
              <a:t>RN Care Manager Laura meets with Mrs. Johnson face to face that same day, and provides education on CHF, reviews CHF action plan, and monitoring parameters for Mrs. Johnson to follow at home.</a:t>
            </a:r>
            <a:endParaRPr lang="en-US" sz="2400" b="0" i="0" u="none" strike="noStrike" dirty="0">
              <a:solidFill>
                <a:srgbClr val="000000"/>
              </a:solidFill>
              <a:effectLst/>
              <a:latin typeface="Arial" panose="020B0604020202020204" pitchFamily="34" charset="0"/>
            </a:endParaRPr>
          </a:p>
          <a:p>
            <a:pPr rtl="0" fontAlgn="base">
              <a:spcBef>
                <a:spcPts val="1000"/>
              </a:spcBef>
              <a:spcAft>
                <a:spcPts val="0"/>
              </a:spcAft>
              <a:buFont typeface="Arial" panose="020B0604020202020204" pitchFamily="34" charset="0"/>
              <a:buChar char="•"/>
            </a:pPr>
            <a:r>
              <a:rPr lang="en-US" sz="2400" b="0" i="0" u="none" strike="noStrike" dirty="0">
                <a:solidFill>
                  <a:srgbClr val="000000"/>
                </a:solidFill>
                <a:effectLst/>
                <a:latin typeface="Calibri" panose="020F0502020204030204" pitchFamily="34" charset="0"/>
              </a:rPr>
              <a:t>Time spent together was 20 min. Mrs. Johnson agrees to come into the office next week for follow-up. </a:t>
            </a:r>
            <a:endParaRPr lang="en-US" sz="24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US" sz="4400" dirty="0"/>
          </a:p>
        </p:txBody>
      </p:sp>
      <p:sp>
        <p:nvSpPr>
          <p:cNvPr id="5" name="Slide Number Placeholder 4">
            <a:extLst>
              <a:ext uri="{FF2B5EF4-FFF2-40B4-BE49-F238E27FC236}">
                <a16:creationId xmlns:a16="http://schemas.microsoft.com/office/drawing/2014/main" id="{C7C37F53-AE95-43D4-B009-F2DF4DD59A3B}"/>
              </a:ext>
            </a:extLst>
          </p:cNvPr>
          <p:cNvSpPr>
            <a:spLocks noGrp="1"/>
          </p:cNvSpPr>
          <p:nvPr>
            <p:ph type="sldNum" sz="quarter" idx="12"/>
          </p:nvPr>
        </p:nvSpPr>
        <p:spPr>
          <a:xfrm>
            <a:off x="9184708" y="6365577"/>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A53B977-D8FA-4F3E-BDA3-DB9A98706A67}"/>
              </a:ext>
            </a:extLst>
          </p:cNvPr>
          <p:cNvSpPr/>
          <p:nvPr/>
        </p:nvSpPr>
        <p:spPr>
          <a:xfrm>
            <a:off x="4075407" y="4416103"/>
            <a:ext cx="3049293" cy="2076771"/>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code applies?</a:t>
            </a:r>
          </a:p>
        </p:txBody>
      </p:sp>
      <p:grpSp>
        <p:nvGrpSpPr>
          <p:cNvPr id="11" name="Group 10">
            <a:extLst>
              <a:ext uri="{FF2B5EF4-FFF2-40B4-BE49-F238E27FC236}">
                <a16:creationId xmlns:a16="http://schemas.microsoft.com/office/drawing/2014/main" id="{6E676C1D-84CA-43E3-8DEA-CFFB7EEC9C44}"/>
              </a:ext>
            </a:extLst>
          </p:cNvPr>
          <p:cNvGrpSpPr/>
          <p:nvPr/>
        </p:nvGrpSpPr>
        <p:grpSpPr>
          <a:xfrm>
            <a:off x="7850776" y="153981"/>
            <a:ext cx="4251645" cy="501840"/>
            <a:chOff x="494684" y="891259"/>
            <a:chExt cx="6925582" cy="501840"/>
          </a:xfrm>
        </p:grpSpPr>
        <p:sp>
          <p:nvSpPr>
            <p:cNvPr id="12" name="Rectangle: Rounded Corners 11">
              <a:extLst>
                <a:ext uri="{FF2B5EF4-FFF2-40B4-BE49-F238E27FC236}">
                  <a16:creationId xmlns:a16="http://schemas.microsoft.com/office/drawing/2014/main" id="{AD66AE3D-C152-428D-8482-2638362F1C7F}"/>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074EA442-2A5F-4FE0-8A24-606AC7BA7147}"/>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Chronic Disease </a:t>
              </a:r>
            </a:p>
          </p:txBody>
        </p:sp>
      </p:grpSp>
      <p:pic>
        <p:nvPicPr>
          <p:cNvPr id="19458" name="Picture 2">
            <a:extLst>
              <a:ext uri="{FF2B5EF4-FFF2-40B4-BE49-F238E27FC236}">
                <a16:creationId xmlns:a16="http://schemas.microsoft.com/office/drawing/2014/main" id="{F7668A42-15E9-453C-902A-C5A03C3CA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4156514"/>
            <a:ext cx="2140516" cy="218927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eart failure action plan - page 1 - UpToDate">
            <a:extLst>
              <a:ext uri="{FF2B5EF4-FFF2-40B4-BE49-F238E27FC236}">
                <a16:creationId xmlns:a16="http://schemas.microsoft.com/office/drawing/2014/main" id="{E91B6D10-B7BD-4128-9239-277EEECDF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776" y="867927"/>
            <a:ext cx="3950699" cy="528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7059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AB518-74FE-4E9C-8DDA-F4387707285D}"/>
              </a:ext>
            </a:extLst>
          </p:cNvPr>
          <p:cNvSpPr>
            <a:spLocks noGrp="1"/>
          </p:cNvSpPr>
          <p:nvPr>
            <p:ph type="title"/>
          </p:nvPr>
        </p:nvSpPr>
        <p:spPr>
          <a:xfrm>
            <a:off x="439738" y="417512"/>
            <a:ext cx="10515600" cy="1163638"/>
          </a:xfrm>
        </p:spPr>
        <p:txBody>
          <a:bodyPr>
            <a:normAutofit/>
          </a:bodyPr>
          <a:lstStyle/>
          <a:p>
            <a:r>
              <a:rPr lang="en-US" b="1" dirty="0"/>
              <a:t>And the answer is…. </a:t>
            </a:r>
          </a:p>
        </p:txBody>
      </p:sp>
      <p:sp>
        <p:nvSpPr>
          <p:cNvPr id="6" name="Text Placeholder 5">
            <a:extLst>
              <a:ext uri="{FF2B5EF4-FFF2-40B4-BE49-F238E27FC236}">
                <a16:creationId xmlns:a16="http://schemas.microsoft.com/office/drawing/2014/main" id="{510AF388-5739-46B6-8F2C-CDDAE329E1EE}"/>
              </a:ext>
            </a:extLst>
          </p:cNvPr>
          <p:cNvSpPr>
            <a:spLocks noGrp="1"/>
          </p:cNvSpPr>
          <p:nvPr>
            <p:ph type="body" idx="1"/>
          </p:nvPr>
        </p:nvSpPr>
        <p:spPr>
          <a:xfrm>
            <a:off x="1257300" y="1813609"/>
            <a:ext cx="8486775" cy="823912"/>
          </a:xfrm>
        </p:spPr>
        <p:txBody>
          <a:bodyPr>
            <a:normAutofit/>
          </a:bodyPr>
          <a:lstStyle/>
          <a:p>
            <a:pPr algn="ctr"/>
            <a:r>
              <a:rPr lang="en-US" sz="3600" dirty="0">
                <a:solidFill>
                  <a:schemeClr val="accent3">
                    <a:lumMod val="50000"/>
                  </a:schemeClr>
                </a:solidFill>
              </a:rPr>
              <a:t>G9002 – Patient Visit Code </a:t>
            </a:r>
          </a:p>
        </p:txBody>
      </p:sp>
      <p:sp>
        <p:nvSpPr>
          <p:cNvPr id="7" name="Content Placeholder 6">
            <a:extLst>
              <a:ext uri="{FF2B5EF4-FFF2-40B4-BE49-F238E27FC236}">
                <a16:creationId xmlns:a16="http://schemas.microsoft.com/office/drawing/2014/main" id="{8FEA52E0-701B-48A1-94F5-93F2BF12BED4}"/>
              </a:ext>
            </a:extLst>
          </p:cNvPr>
          <p:cNvSpPr>
            <a:spLocks noGrp="1"/>
          </p:cNvSpPr>
          <p:nvPr>
            <p:ph sz="half" idx="2"/>
          </p:nvPr>
        </p:nvSpPr>
        <p:spPr>
          <a:xfrm>
            <a:off x="533400" y="2925544"/>
            <a:ext cx="10820400" cy="3399739"/>
          </a:xfrm>
          <a:solidFill>
            <a:schemeClr val="bg1">
              <a:lumMod val="95000"/>
            </a:schemeClr>
          </a:solidFill>
          <a:ln>
            <a:solidFill>
              <a:schemeClr val="tx1"/>
            </a:solidFill>
          </a:ln>
        </p:spPr>
        <p:txBody>
          <a:bodyPr>
            <a:normAutofit/>
          </a:bodyPr>
          <a:lstStyle/>
          <a:p>
            <a:pPr marL="0" indent="0" rtl="0">
              <a:spcBef>
                <a:spcPts val="600"/>
              </a:spcBef>
              <a:spcAft>
                <a:spcPts val="0"/>
              </a:spcAft>
              <a:buNone/>
            </a:pPr>
            <a:endParaRPr lang="en-US" sz="3200" b="1" i="0" u="none" strike="noStrike" dirty="0">
              <a:solidFill>
                <a:srgbClr val="000000"/>
              </a:solidFill>
              <a:effectLst/>
              <a:latin typeface="Calibri" panose="020F0502020204030204" pitchFamily="34" charset="0"/>
            </a:endParaRPr>
          </a:p>
          <a:p>
            <a:pPr marL="0" indent="0" rtl="0">
              <a:spcBef>
                <a:spcPts val="600"/>
              </a:spcBef>
              <a:spcAft>
                <a:spcPts val="0"/>
              </a:spcAft>
              <a:buNone/>
            </a:pPr>
            <a:r>
              <a:rPr lang="en-US" sz="3200" b="1" i="0" u="none" strike="noStrike" dirty="0">
                <a:solidFill>
                  <a:srgbClr val="000000"/>
                </a:solidFill>
                <a:effectLst/>
                <a:latin typeface="Calibri" panose="020F0502020204030204" pitchFamily="34" charset="0"/>
              </a:rPr>
              <a:t>Face-to-Face or </a:t>
            </a:r>
            <a:r>
              <a:rPr lang="en-US" sz="3200" b="1" dirty="0">
                <a:solidFill>
                  <a:srgbClr val="000000"/>
                </a:solidFill>
                <a:latin typeface="Calibri" panose="020F0502020204030204" pitchFamily="34" charset="0"/>
              </a:rPr>
              <a:t>video visit </a:t>
            </a:r>
            <a:r>
              <a:rPr lang="en-US" sz="3200" dirty="0">
                <a:solidFill>
                  <a:srgbClr val="000000"/>
                </a:solidFill>
                <a:latin typeface="Calibri" panose="020F0502020204030204" pitchFamily="34" charset="0"/>
              </a:rPr>
              <a:t>that is focused on addressing a piece of the care management plan. </a:t>
            </a:r>
            <a:endParaRPr lang="en-US" sz="5100" dirty="0"/>
          </a:p>
          <a:p>
            <a:pPr marL="0" indent="0">
              <a:buNone/>
            </a:pPr>
            <a:br>
              <a:rPr lang="en-US" dirty="0"/>
            </a:br>
            <a:r>
              <a:rPr lang="en-US" sz="2800" b="1" i="0" u="none" strike="noStrike" dirty="0">
                <a:solidFill>
                  <a:srgbClr val="000000"/>
                </a:solidFill>
                <a:effectLst/>
                <a:latin typeface="Calibri" panose="020F0502020204030204" pitchFamily="34" charset="0"/>
              </a:rPr>
              <a:t>Also address the patient’s goals and follow-up plan</a:t>
            </a:r>
            <a:endParaRPr lang="en-US" dirty="0"/>
          </a:p>
        </p:txBody>
      </p:sp>
      <p:sp>
        <p:nvSpPr>
          <p:cNvPr id="5" name="Slide Number Placeholder 4">
            <a:extLst>
              <a:ext uri="{FF2B5EF4-FFF2-40B4-BE49-F238E27FC236}">
                <a16:creationId xmlns:a16="http://schemas.microsoft.com/office/drawing/2014/main" id="{869CEDCA-97BE-45E9-A219-A167F70A8426}"/>
              </a:ext>
            </a:extLst>
          </p:cNvPr>
          <p:cNvSpPr>
            <a:spLocks noGrp="1"/>
          </p:cNvSpPr>
          <p:nvPr>
            <p:ph type="sldNum" sz="quarter" idx="12"/>
          </p:nvPr>
        </p:nvSpPr>
        <p:spPr>
          <a:xfrm>
            <a:off x="8610600" y="630237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BBE732-03BE-46E5-A9CF-E49B0BD2E35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465B35D-C0F2-4E0F-9768-55A67036032D}"/>
              </a:ext>
            </a:extLst>
          </p:cNvPr>
          <p:cNvGrpSpPr/>
          <p:nvPr/>
        </p:nvGrpSpPr>
        <p:grpSpPr>
          <a:xfrm>
            <a:off x="7229930" y="153981"/>
            <a:ext cx="4872491" cy="501840"/>
            <a:chOff x="494684" y="891259"/>
            <a:chExt cx="6925582" cy="501840"/>
          </a:xfrm>
        </p:grpSpPr>
        <p:sp>
          <p:nvSpPr>
            <p:cNvPr id="19" name="Rectangle: Rounded Corners 18">
              <a:extLst>
                <a:ext uri="{FF2B5EF4-FFF2-40B4-BE49-F238E27FC236}">
                  <a16:creationId xmlns:a16="http://schemas.microsoft.com/office/drawing/2014/main" id="{FEDF6CF0-C026-4D0A-BC88-21622DF3CC8E}"/>
                </a:ext>
              </a:extLst>
            </p:cNvPr>
            <p:cNvSpPr/>
            <p:nvPr/>
          </p:nvSpPr>
          <p:spPr>
            <a:xfrm>
              <a:off x="494684" y="891259"/>
              <a:ext cx="6925582" cy="50184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F8A49F72-A202-47BF-AACF-FD65AB415D50}"/>
                </a:ext>
              </a:extLst>
            </p:cNvPr>
            <p:cNvSpPr txBox="1"/>
            <p:nvPr/>
          </p:nvSpPr>
          <p:spPr>
            <a:xfrm>
              <a:off x="519182" y="915757"/>
              <a:ext cx="6876586" cy="4528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61771" tIns="0" rIns="261771" bIns="0" numCol="1" spcCol="1270" anchor="ctr" anchorCtr="0">
              <a:noAutofit/>
            </a:bodyPr>
            <a:lstStyle/>
            <a:p>
              <a:pPr marL="0" lvl="0" indent="0" algn="l" defTabSz="755650">
                <a:lnSpc>
                  <a:spcPct val="90000"/>
                </a:lnSpc>
                <a:spcBef>
                  <a:spcPct val="0"/>
                </a:spcBef>
                <a:spcAft>
                  <a:spcPct val="35000"/>
                </a:spcAft>
                <a:buNone/>
              </a:pPr>
              <a:r>
                <a:rPr lang="en-US" dirty="0"/>
                <a:t>Chronic Disease </a:t>
              </a:r>
            </a:p>
          </p:txBody>
        </p:sp>
      </p:grpSp>
      <p:pic>
        <p:nvPicPr>
          <p:cNvPr id="21" name="Picture 2">
            <a:extLst>
              <a:ext uri="{FF2B5EF4-FFF2-40B4-BE49-F238E27FC236}">
                <a16:creationId xmlns:a16="http://schemas.microsoft.com/office/drawing/2014/main" id="{EBC53575-31F8-4F11-9A4B-1C7C2FAF7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779" y="816496"/>
            <a:ext cx="1727483" cy="176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8223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2736</TotalTime>
  <Words>16011</Words>
  <Application>Microsoft Office PowerPoint</Application>
  <PresentationFormat>Widescreen</PresentationFormat>
  <Paragraphs>1472</Paragraphs>
  <Slides>137</Slides>
  <Notes>127</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137</vt:i4>
      </vt:variant>
    </vt:vector>
  </HeadingPairs>
  <TitlesOfParts>
    <vt:vector size="148" baseType="lpstr">
      <vt:lpstr>Arial</vt:lpstr>
      <vt:lpstr>Calibri</vt:lpstr>
      <vt:lpstr>Calibri Light</vt:lpstr>
      <vt:lpstr>Courier New</vt:lpstr>
      <vt:lpstr>Quattrocento Sans</vt:lpstr>
      <vt:lpstr>Roboto</vt:lpstr>
      <vt:lpstr>Rockwell</vt:lpstr>
      <vt:lpstr>Symbol</vt:lpstr>
      <vt:lpstr>Times New Roman</vt:lpstr>
      <vt:lpstr>Office Theme</vt:lpstr>
      <vt:lpstr>1_Office Theme</vt:lpstr>
      <vt:lpstr>Foundational Care Management Codes &amp; Billing Opportunities </vt:lpstr>
      <vt:lpstr>Welcome!!!    Housekeeping  </vt:lpstr>
      <vt:lpstr>Setting the Expectations</vt:lpstr>
      <vt:lpstr>Virtual Etiquette </vt:lpstr>
      <vt:lpstr>Successful Completion Requirements </vt:lpstr>
      <vt:lpstr>PowerPoint Presentation</vt:lpstr>
      <vt:lpstr>  Foundational Care Management Codes &amp; Billing Opportunities   </vt:lpstr>
      <vt:lpstr>Curriculum development in partnership with</vt:lpstr>
      <vt:lpstr>Reference Guidelines </vt:lpstr>
      <vt:lpstr>Agenda </vt:lpstr>
      <vt:lpstr>Introductions </vt:lpstr>
      <vt:lpstr>Learning Objectives and Learning Outcome</vt:lpstr>
      <vt:lpstr>Agenda </vt:lpstr>
      <vt:lpstr>Setting the Foundation </vt:lpstr>
      <vt:lpstr>Team-Based Care - What Does it Take?</vt:lpstr>
      <vt:lpstr>Care Team Coding and Billing It’s a Team Sport </vt:lpstr>
      <vt:lpstr>Productive Interactions, Outcomes, and Sustainability </vt:lpstr>
      <vt:lpstr>Fact Finding…</vt:lpstr>
      <vt:lpstr>Care Team Member: </vt:lpstr>
      <vt:lpstr>Care Team Member: Front Desk Staff or Scheduler</vt:lpstr>
      <vt:lpstr>Care Team Member: Unlicensed Professionals  Medical Assistant (MA) &amp; Community Health Worker (CHW)</vt:lpstr>
      <vt:lpstr>Introducing a New Care Team Member</vt:lpstr>
      <vt:lpstr>New Care Team Member: Coder </vt:lpstr>
      <vt:lpstr>Define Coding </vt:lpstr>
      <vt:lpstr>Roles and Responsibilities of the Biller &amp; Coder </vt:lpstr>
      <vt:lpstr>Questions for the Care Team </vt:lpstr>
      <vt:lpstr>Close Encounters of the Coding Kind</vt:lpstr>
      <vt:lpstr>Trigger for Coding and Billing: Clinical Documentation </vt:lpstr>
      <vt:lpstr>Let’s Start with the Basics… </vt:lpstr>
      <vt:lpstr>CPT Code Overview </vt:lpstr>
      <vt:lpstr>Types of Codes </vt:lpstr>
      <vt:lpstr>Billing and Coding Chain of Accountability </vt:lpstr>
      <vt:lpstr>Why Code? </vt:lpstr>
      <vt:lpstr>ICD- 10 Overview </vt:lpstr>
      <vt:lpstr>ICD-10 and Hierarchy of Chronic Conditions </vt:lpstr>
      <vt:lpstr>Coding for Specificity: ICD-10 </vt:lpstr>
      <vt:lpstr>Drill Down to Specifics</vt:lpstr>
      <vt:lpstr>Risk Score Calculation </vt:lpstr>
      <vt:lpstr>HCC: Diabetes Care </vt:lpstr>
      <vt:lpstr>HEDIS and Diabetes </vt:lpstr>
      <vt:lpstr>Coding for Specificity: CPT and HCPCS</vt:lpstr>
      <vt:lpstr>Care Team Procedures Codes </vt:lpstr>
      <vt:lpstr>Care Management for Medicare Beneficiaries</vt:lpstr>
      <vt:lpstr>Billing for Care Team Activities is Important</vt:lpstr>
      <vt:lpstr>Process or Revenue Generation</vt:lpstr>
      <vt:lpstr>Key Takeaways </vt:lpstr>
      <vt:lpstr>PowerPoint Presentation</vt:lpstr>
      <vt:lpstr>Agenda </vt:lpstr>
      <vt:lpstr>Billing Optimization Opportunities </vt:lpstr>
      <vt:lpstr>Two different perspectives </vt:lpstr>
      <vt:lpstr>Lets’ start with a story about Mrs. Jones  </vt:lpstr>
      <vt:lpstr>Mrs. Jones’s Journey with her PCP… </vt:lpstr>
      <vt:lpstr>Billing Deep Dive</vt:lpstr>
      <vt:lpstr> Preventive Care &amp; Associated Diagnosis for gap outreach</vt:lpstr>
      <vt:lpstr>Mrs. Jones’s Journey (cont’d)</vt:lpstr>
      <vt:lpstr>Billing Deep Dive</vt:lpstr>
      <vt:lpstr>When to use a Z code for SDOH</vt:lpstr>
      <vt:lpstr>The Most Common Z Codes: </vt:lpstr>
      <vt:lpstr>Mrs. Jones’s Journey (cont’d)</vt:lpstr>
      <vt:lpstr>Billing Deep Dive</vt:lpstr>
      <vt:lpstr>Mrs. Jones’s Journey (cont’d)</vt:lpstr>
      <vt:lpstr>Billing Deep Dive</vt:lpstr>
      <vt:lpstr>Billing Deep Dive </vt:lpstr>
      <vt:lpstr>Hierarchical Condition Categories (HCC) </vt:lpstr>
      <vt:lpstr>Complete Problem Lists are a Challenge </vt:lpstr>
      <vt:lpstr>Scenario 2</vt:lpstr>
      <vt:lpstr>Monday Schedule </vt:lpstr>
      <vt:lpstr>Optimization Through the Story</vt:lpstr>
      <vt:lpstr>Optimization through the Story</vt:lpstr>
      <vt:lpstr>Optimization through the Story</vt:lpstr>
      <vt:lpstr>Optimization through the Story</vt:lpstr>
      <vt:lpstr>Optimization through the Story</vt:lpstr>
      <vt:lpstr>Optimization through the Story</vt:lpstr>
      <vt:lpstr> Morning Block Summary </vt:lpstr>
      <vt:lpstr>Optimization through the Story</vt:lpstr>
      <vt:lpstr>Optimization through the Story</vt:lpstr>
      <vt:lpstr>Optimization through the Story</vt:lpstr>
      <vt:lpstr>Optimization through the Story</vt:lpstr>
      <vt:lpstr>Optimization through the Story</vt:lpstr>
      <vt:lpstr>Optimization through the Story</vt:lpstr>
      <vt:lpstr> Afternoon  Block Summary </vt:lpstr>
      <vt:lpstr>Theresa’s Billing Summary </vt:lpstr>
      <vt:lpstr>Key Takeaways </vt:lpstr>
      <vt:lpstr>Break</vt:lpstr>
      <vt:lpstr>Next up! </vt:lpstr>
      <vt:lpstr>Billing Applications: Applying Care Management Codes to Clinical Practice </vt:lpstr>
      <vt:lpstr>Billing Scenarios </vt:lpstr>
      <vt:lpstr>Documentation Suggestions</vt:lpstr>
      <vt:lpstr>Meet Mrs. Johnson</vt:lpstr>
      <vt:lpstr>ED Admission</vt:lpstr>
      <vt:lpstr>And the answer is…. </vt:lpstr>
      <vt:lpstr>Documentation Example</vt:lpstr>
      <vt:lpstr>Transition of Care </vt:lpstr>
      <vt:lpstr>And the answer is…. </vt:lpstr>
      <vt:lpstr>Documentation Example</vt:lpstr>
      <vt:lpstr>PCP ED Follow-Up Visit</vt:lpstr>
      <vt:lpstr>And the answer is…. </vt:lpstr>
      <vt:lpstr>Care Management (CM) Office Visit</vt:lpstr>
      <vt:lpstr>And the answer is…. </vt:lpstr>
      <vt:lpstr>Documentation Example</vt:lpstr>
      <vt:lpstr>Office Visit - Comprehensive Assessment </vt:lpstr>
      <vt:lpstr>And the answer is…. </vt:lpstr>
      <vt:lpstr>And… </vt:lpstr>
      <vt:lpstr>Documentation Example</vt:lpstr>
      <vt:lpstr>Follow-up CM Phone  Visit</vt:lpstr>
      <vt:lpstr>And the answer is…. </vt:lpstr>
      <vt:lpstr>Documentation Example</vt:lpstr>
      <vt:lpstr>Care Team Conference </vt:lpstr>
      <vt:lpstr>And the answer is…. </vt:lpstr>
      <vt:lpstr>Documentation Example</vt:lpstr>
      <vt:lpstr>Specialty/PCP Interactions</vt:lpstr>
      <vt:lpstr>And the answer is…. </vt:lpstr>
      <vt:lpstr>Take Note! </vt:lpstr>
      <vt:lpstr>Specialty/PCP Interactions</vt:lpstr>
      <vt:lpstr>And the answer is…. </vt:lpstr>
      <vt:lpstr>Documentation Example</vt:lpstr>
      <vt:lpstr>Gaps in Care </vt:lpstr>
      <vt:lpstr>And the answer is…. </vt:lpstr>
      <vt:lpstr>Substance Use Disorder</vt:lpstr>
      <vt:lpstr>Substance Use Disorder</vt:lpstr>
      <vt:lpstr>And the answer is…. </vt:lpstr>
      <vt:lpstr>Medication Assisted Treatment &amp; Care Management </vt:lpstr>
      <vt:lpstr>Longitudinal Care Management </vt:lpstr>
      <vt:lpstr>Additional Care Management </vt:lpstr>
      <vt:lpstr>Key Takeaways </vt:lpstr>
      <vt:lpstr>And now!!!! </vt:lpstr>
      <vt:lpstr>PowerPoint Presentation</vt:lpstr>
      <vt:lpstr>Resources</vt:lpstr>
      <vt:lpstr>MICMT Billing Resources</vt:lpstr>
      <vt:lpstr>MICMT- Billing Resources</vt:lpstr>
      <vt:lpstr>MICMT- Billing Resources</vt:lpstr>
      <vt:lpstr>MICMT- Billing Resources</vt:lpstr>
      <vt:lpstr>MICMT- Billing Resources</vt:lpstr>
      <vt:lpstr>Resources: Care Management Services &amp; Billing</vt:lpstr>
      <vt:lpstr>Additional Training Opportunities</vt:lpstr>
      <vt:lpstr>REMINDER!</vt:lpstr>
      <vt:lpstr>Tips for Successful Completion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Foundational Care Management Codes &amp; Billing Opportunities</dc:title>
  <dc:creator>Schwartz, Ashley</dc:creator>
  <cp:lastModifiedBy>Schwartz, Ashley</cp:lastModifiedBy>
  <cp:revision>61</cp:revision>
  <dcterms:created xsi:type="dcterms:W3CDTF">2022-04-28T18:18:39Z</dcterms:created>
  <dcterms:modified xsi:type="dcterms:W3CDTF">2023-05-18T19:53:01Z</dcterms:modified>
</cp:coreProperties>
</file>