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etzke, Julie" initials="WJ" lastIdx="1" clrIdx="0">
    <p:extLst>
      <p:ext uri="{19B8F6BF-5375-455C-9EA6-DF929625EA0E}">
        <p15:presenceInfo xmlns:p15="http://schemas.microsoft.com/office/powerpoint/2012/main" userId="S::jwietzke@med.umich.edu::4640cfd2-44b8-47a5-a57f-133051c541cb" providerId="AD"/>
      </p:ext>
    </p:extLst>
  </p:cmAuthor>
  <p:cmAuthor id="2" name="Schwartz, Ashley" initials="SA" lastIdx="1" clrIdx="1">
    <p:extLst>
      <p:ext uri="{19B8F6BF-5375-455C-9EA6-DF929625EA0E}">
        <p15:presenceInfo xmlns:p15="http://schemas.microsoft.com/office/powerpoint/2012/main" userId="S::schwaras@med.umich.edu::b0bbe23e-cffb-41ba-94f1-21f3bc283e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64EFF8-15B5-442D-AA58-410168C32AD0}" v="1" dt="2022-01-27T20:04:08.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4140" autoAdjust="0"/>
  </p:normalViewPr>
  <p:slideViewPr>
    <p:cSldViewPr snapToGrid="0">
      <p:cViewPr varScale="1">
        <p:scale>
          <a:sx n="109" d="100"/>
          <a:sy n="109" d="100"/>
        </p:scale>
        <p:origin x="672"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etzke, Julie" userId="4640cfd2-44b8-47a5-a57f-133051c541cb" providerId="ADAL" clId="{F464EFF8-15B5-442D-AA58-410168C32AD0}"/>
    <pc:docChg chg="undo custSel modSld">
      <pc:chgData name="Wietzke, Julie" userId="4640cfd2-44b8-47a5-a57f-133051c541cb" providerId="ADAL" clId="{F464EFF8-15B5-442D-AA58-410168C32AD0}" dt="2022-01-27T20:09:28.303" v="442" actId="20577"/>
      <pc:docMkLst>
        <pc:docMk/>
      </pc:docMkLst>
      <pc:sldChg chg="modSp mod addCm modCm">
        <pc:chgData name="Wietzke, Julie" userId="4640cfd2-44b8-47a5-a57f-133051c541cb" providerId="ADAL" clId="{F464EFF8-15B5-442D-AA58-410168C32AD0}" dt="2022-01-27T20:04:08.630" v="276"/>
        <pc:sldMkLst>
          <pc:docMk/>
          <pc:sldMk cId="2642268425" sldId="257"/>
        </pc:sldMkLst>
        <pc:spChg chg="mod">
          <ac:chgData name="Wietzke, Julie" userId="4640cfd2-44b8-47a5-a57f-133051c541cb" providerId="ADAL" clId="{F464EFF8-15B5-442D-AA58-410168C32AD0}" dt="2022-01-19T19:51:29.690" v="143" actId="1076"/>
          <ac:spMkLst>
            <pc:docMk/>
            <pc:sldMk cId="2642268425" sldId="257"/>
            <ac:spMk id="1725" creationId="{00000000-0000-0000-0000-000000000000}"/>
          </ac:spMkLst>
        </pc:spChg>
        <pc:spChg chg="mod">
          <ac:chgData name="Wietzke, Julie" userId="4640cfd2-44b8-47a5-a57f-133051c541cb" providerId="ADAL" clId="{F464EFF8-15B5-442D-AA58-410168C32AD0}" dt="2022-01-27T20:03:49.621" v="274" actId="6549"/>
          <ac:spMkLst>
            <pc:docMk/>
            <pc:sldMk cId="2642268425" sldId="257"/>
            <ac:spMk id="1727" creationId="{00000000-0000-0000-0000-000000000000}"/>
          </ac:spMkLst>
        </pc:spChg>
        <pc:spChg chg="mod">
          <ac:chgData name="Wietzke, Julie" userId="4640cfd2-44b8-47a5-a57f-133051c541cb" providerId="ADAL" clId="{F464EFF8-15B5-442D-AA58-410168C32AD0}" dt="2022-01-19T19:48:01.424" v="12" actId="5793"/>
          <ac:spMkLst>
            <pc:docMk/>
            <pc:sldMk cId="2642268425" sldId="257"/>
            <ac:spMk id="1728" creationId="{00000000-0000-0000-0000-000000000000}"/>
          </ac:spMkLst>
        </pc:spChg>
      </pc:sldChg>
      <pc:sldChg chg="modSp mod">
        <pc:chgData name="Wietzke, Julie" userId="4640cfd2-44b8-47a5-a57f-133051c541cb" providerId="ADAL" clId="{F464EFF8-15B5-442D-AA58-410168C32AD0}" dt="2022-01-19T19:51:40.430" v="145" actId="6549"/>
        <pc:sldMkLst>
          <pc:docMk/>
          <pc:sldMk cId="1758955769" sldId="258"/>
        </pc:sldMkLst>
        <pc:spChg chg="mod">
          <ac:chgData name="Wietzke, Julie" userId="4640cfd2-44b8-47a5-a57f-133051c541cb" providerId="ADAL" clId="{F464EFF8-15B5-442D-AA58-410168C32AD0}" dt="2022-01-19T19:51:40.430" v="145" actId="6549"/>
          <ac:spMkLst>
            <pc:docMk/>
            <pc:sldMk cId="1758955769" sldId="258"/>
            <ac:spMk id="1520" creationId="{00000000-0000-0000-0000-000000000000}"/>
          </ac:spMkLst>
        </pc:spChg>
      </pc:sldChg>
      <pc:sldChg chg="modSp mod">
        <pc:chgData name="Wietzke, Julie" userId="4640cfd2-44b8-47a5-a57f-133051c541cb" providerId="ADAL" clId="{F464EFF8-15B5-442D-AA58-410168C32AD0}" dt="2022-01-27T20:05:24.870" v="335" actId="13926"/>
        <pc:sldMkLst>
          <pc:docMk/>
          <pc:sldMk cId="327407969" sldId="259"/>
        </pc:sldMkLst>
        <pc:spChg chg="mod">
          <ac:chgData name="Wietzke, Julie" userId="4640cfd2-44b8-47a5-a57f-133051c541cb" providerId="ADAL" clId="{F464EFF8-15B5-442D-AA58-410168C32AD0}" dt="2022-01-27T20:05:24.870" v="335" actId="13926"/>
          <ac:spMkLst>
            <pc:docMk/>
            <pc:sldMk cId="327407969" sldId="259"/>
            <ac:spMk id="1740" creationId="{00000000-0000-0000-0000-000000000000}"/>
          </ac:spMkLst>
        </pc:spChg>
      </pc:sldChg>
      <pc:sldChg chg="modSp mod">
        <pc:chgData name="Wietzke, Julie" userId="4640cfd2-44b8-47a5-a57f-133051c541cb" providerId="ADAL" clId="{F464EFF8-15B5-442D-AA58-410168C32AD0}" dt="2022-01-27T20:06:56.826" v="381" actId="13926"/>
        <pc:sldMkLst>
          <pc:docMk/>
          <pc:sldMk cId="1546952386" sldId="260"/>
        </pc:sldMkLst>
        <pc:spChg chg="mod">
          <ac:chgData name="Wietzke, Julie" userId="4640cfd2-44b8-47a5-a57f-133051c541cb" providerId="ADAL" clId="{F464EFF8-15B5-442D-AA58-410168C32AD0}" dt="2022-01-27T20:06:56.826" v="381" actId="13926"/>
          <ac:spMkLst>
            <pc:docMk/>
            <pc:sldMk cId="1546952386" sldId="260"/>
            <ac:spMk id="1761" creationId="{00000000-0000-0000-0000-000000000000}"/>
          </ac:spMkLst>
        </pc:spChg>
        <pc:spChg chg="mod">
          <ac:chgData name="Wietzke, Julie" userId="4640cfd2-44b8-47a5-a57f-133051c541cb" providerId="ADAL" clId="{F464EFF8-15B5-442D-AA58-410168C32AD0}" dt="2022-01-27T20:06:22.022" v="369" actId="13926"/>
          <ac:spMkLst>
            <pc:docMk/>
            <pc:sldMk cId="1546952386" sldId="260"/>
            <ac:spMk id="1762" creationId="{00000000-0000-0000-0000-000000000000}"/>
          </ac:spMkLst>
        </pc:spChg>
      </pc:sldChg>
      <pc:sldChg chg="modSp mod">
        <pc:chgData name="Wietzke, Julie" userId="4640cfd2-44b8-47a5-a57f-133051c541cb" providerId="ADAL" clId="{F464EFF8-15B5-442D-AA58-410168C32AD0}" dt="2022-01-27T20:08:17.528" v="417" actId="20577"/>
        <pc:sldMkLst>
          <pc:docMk/>
          <pc:sldMk cId="366682576" sldId="261"/>
        </pc:sldMkLst>
        <pc:spChg chg="mod">
          <ac:chgData name="Wietzke, Julie" userId="4640cfd2-44b8-47a5-a57f-133051c541cb" providerId="ADAL" clId="{F464EFF8-15B5-442D-AA58-410168C32AD0}" dt="2022-01-27T20:08:07.008" v="415" actId="13926"/>
          <ac:spMkLst>
            <pc:docMk/>
            <pc:sldMk cId="366682576" sldId="261"/>
            <ac:spMk id="1772" creationId="{00000000-0000-0000-0000-000000000000}"/>
          </ac:spMkLst>
        </pc:spChg>
        <pc:spChg chg="mod">
          <ac:chgData name="Wietzke, Julie" userId="4640cfd2-44b8-47a5-a57f-133051c541cb" providerId="ADAL" clId="{F464EFF8-15B5-442D-AA58-410168C32AD0}" dt="2022-01-27T20:07:58.867" v="414" actId="20577"/>
          <ac:spMkLst>
            <pc:docMk/>
            <pc:sldMk cId="366682576" sldId="261"/>
            <ac:spMk id="1773" creationId="{00000000-0000-0000-0000-000000000000}"/>
          </ac:spMkLst>
        </pc:spChg>
        <pc:spChg chg="mod">
          <ac:chgData name="Wietzke, Julie" userId="4640cfd2-44b8-47a5-a57f-133051c541cb" providerId="ADAL" clId="{F464EFF8-15B5-442D-AA58-410168C32AD0}" dt="2022-01-27T20:08:17.528" v="417" actId="20577"/>
          <ac:spMkLst>
            <pc:docMk/>
            <pc:sldMk cId="366682576" sldId="261"/>
            <ac:spMk id="1774" creationId="{00000000-0000-0000-0000-000000000000}"/>
          </ac:spMkLst>
        </pc:spChg>
      </pc:sldChg>
      <pc:sldChg chg="modSp mod">
        <pc:chgData name="Wietzke, Julie" userId="4640cfd2-44b8-47a5-a57f-133051c541cb" providerId="ADAL" clId="{F464EFF8-15B5-442D-AA58-410168C32AD0}" dt="2022-01-27T20:09:28.303" v="442" actId="20577"/>
        <pc:sldMkLst>
          <pc:docMk/>
          <pc:sldMk cId="1669175853" sldId="263"/>
        </pc:sldMkLst>
        <pc:spChg chg="mod">
          <ac:chgData name="Wietzke, Julie" userId="4640cfd2-44b8-47a5-a57f-133051c541cb" providerId="ADAL" clId="{F464EFF8-15B5-442D-AA58-410168C32AD0}" dt="2022-01-27T20:09:28.303" v="442" actId="20577"/>
          <ac:spMkLst>
            <pc:docMk/>
            <pc:sldMk cId="1669175853" sldId="263"/>
            <ac:spMk id="1798" creationId="{00000000-0000-0000-0000-000000000000}"/>
          </ac:spMkLst>
        </pc:spChg>
      </pc:sldChg>
      <pc:sldChg chg="modSp mod">
        <pc:chgData name="Wietzke, Julie" userId="4640cfd2-44b8-47a5-a57f-133051c541cb" providerId="ADAL" clId="{F464EFF8-15B5-442D-AA58-410168C32AD0}" dt="2022-01-27T20:09:24.548" v="441" actId="20577"/>
        <pc:sldMkLst>
          <pc:docMk/>
          <pc:sldMk cId="2028313691" sldId="264"/>
        </pc:sldMkLst>
        <pc:spChg chg="mod">
          <ac:chgData name="Wietzke, Julie" userId="4640cfd2-44b8-47a5-a57f-133051c541cb" providerId="ADAL" clId="{F464EFF8-15B5-442D-AA58-410168C32AD0}" dt="2022-01-27T20:09:24.548" v="441" actId="20577"/>
          <ac:spMkLst>
            <pc:docMk/>
            <pc:sldMk cId="2028313691" sldId="264"/>
            <ac:spMk id="159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D9CF9-2CDC-48C0-BC04-D4A78D0DA104}" type="datetimeFigureOut">
              <a:rPr lang="en-US" smtClean="0"/>
              <a:t>10/12/2022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2DC031-0660-47C5-8871-8F92D0120A53}" type="slidenum">
              <a:rPr lang="en-US" smtClean="0"/>
              <a:t>‹#›</a:t>
            </a:fld>
            <a:endParaRPr lang="en-US"/>
          </a:p>
        </p:txBody>
      </p:sp>
    </p:spTree>
    <p:extLst>
      <p:ext uri="{BB962C8B-B14F-4D97-AF65-F5344CB8AC3E}">
        <p14:creationId xmlns:p14="http://schemas.microsoft.com/office/powerpoint/2010/main" val="865755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priorityhealth.com/provider/manual/services/medical/care-management#G9008"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8"/>
        <p:cNvGrpSpPr/>
        <p:nvPr/>
      </p:nvGrpSpPr>
      <p:grpSpPr>
        <a:xfrm>
          <a:off x="0" y="0"/>
          <a:ext cx="0" cy="0"/>
          <a:chOff x="0" y="0"/>
          <a:chExt cx="0" cy="0"/>
        </a:xfrm>
      </p:grpSpPr>
      <p:sp>
        <p:nvSpPr>
          <p:cNvPr id="1719" name="Google Shape;1719;g8b3e6a97ca_2_1547: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0" name="Google Shape;1720;g8b3e6a97ca_2_1547:notes"/>
          <p:cNvSpPr txBox="1">
            <a:spLocks noGrp="1"/>
          </p:cNvSpPr>
          <p:nvPr>
            <p:ph type="body" idx="1"/>
          </p:nvPr>
        </p:nvSpPr>
        <p:spPr>
          <a:xfrm>
            <a:off x="731520" y="4620578"/>
            <a:ext cx="5852160" cy="3780630"/>
          </a:xfrm>
          <a:prstGeom prst="rect">
            <a:avLst/>
          </a:prstGeom>
          <a:noFill/>
          <a:ln>
            <a:noFill/>
          </a:ln>
        </p:spPr>
        <p:txBody>
          <a:bodyPr spcFirstLastPara="1" wrap="square" lIns="96636" tIns="48304" rIns="96636" bIns="48304" anchor="t" anchorCtr="0">
            <a:noAutofit/>
          </a:bodyPr>
          <a:lstStyle/>
          <a:p>
            <a:pPr marL="0" indent="0">
              <a:lnSpc>
                <a:spcPct val="115000"/>
              </a:lnSpc>
              <a:spcBef>
                <a:spcPts val="1268"/>
              </a:spcBef>
              <a:buClr>
                <a:schemeClr val="dk1"/>
              </a:buClr>
              <a:buNone/>
            </a:pPr>
            <a:r>
              <a:rPr lang="en" sz="1200" dirty="0">
                <a:solidFill>
                  <a:srgbClr val="FF0000"/>
                </a:solidFill>
              </a:rPr>
              <a:t>Here are the billing requirements that we communicate to providers for G9001 for PH</a:t>
            </a:r>
            <a:endParaRPr sz="1200" dirty="0">
              <a:solidFill>
                <a:srgbClr val="FF0000"/>
              </a:solidFill>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Care provided by a QHP*</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Initial care management assessment only</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May be billed once annually for patients with ongoing care management</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Must include a face-to-face visit with the patient (can be virtual by billing POS 02)</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Work must encompass a minimum of 30 minutes, some of which may be without the patient present</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Physicians may also bill </a:t>
            </a:r>
            <a:r>
              <a:rPr lang="en" u="sng" dirty="0">
                <a:solidFill>
                  <a:schemeClr val="hlink"/>
                </a:solidFill>
                <a:highlight>
                  <a:srgbClr val="FFFFFF"/>
                </a:highlight>
                <a:latin typeface="Roboto"/>
                <a:ea typeface="Roboto"/>
                <a:cs typeface="Roboto"/>
                <a:sym typeface="Roboto"/>
                <a:hlinkClick r:id="rId3"/>
              </a:rPr>
              <a:t>G9008</a:t>
            </a:r>
            <a:r>
              <a:rPr lang="en" dirty="0">
                <a:solidFill>
                  <a:srgbClr val="FF0000"/>
                </a:solidFill>
                <a:highlight>
                  <a:srgbClr val="FFFFFF"/>
                </a:highlight>
                <a:latin typeface="Roboto"/>
                <a:ea typeface="Roboto"/>
                <a:cs typeface="Roboto"/>
                <a:sym typeface="Roboto"/>
              </a:rPr>
              <a:t> if care meets billing and documentation requirements</a:t>
            </a:r>
            <a:endParaRPr dirty="0">
              <a:solidFill>
                <a:srgbClr val="FF0000"/>
              </a:solidFill>
              <a:highlight>
                <a:srgbClr val="FFFFFF"/>
              </a:highlight>
              <a:latin typeface="Roboto"/>
              <a:ea typeface="Roboto"/>
              <a:cs typeface="Roboto"/>
              <a:sym typeface="Roboto"/>
            </a:endParaRPr>
          </a:p>
          <a:p>
            <a:pPr marL="0" indent="0">
              <a:lnSpc>
                <a:spcPct val="115000"/>
              </a:lnSpc>
              <a:spcBef>
                <a:spcPts val="1268"/>
              </a:spcBef>
              <a:buClr>
                <a:schemeClr val="dk1"/>
              </a:buClr>
              <a:buNone/>
            </a:pPr>
            <a:r>
              <a:rPr lang="en" dirty="0">
                <a:solidFill>
                  <a:srgbClr val="FF0000"/>
                </a:solidFill>
                <a:highlight>
                  <a:srgbClr val="FFFFFF"/>
                </a:highlight>
              </a:rPr>
              <a:t>·         </a:t>
            </a:r>
            <a:r>
              <a:rPr lang="en" dirty="0">
                <a:solidFill>
                  <a:srgbClr val="FF0000"/>
                </a:solidFill>
                <a:highlight>
                  <a:srgbClr val="FFFFFF"/>
                </a:highlight>
                <a:latin typeface="Roboto"/>
                <a:ea typeface="Roboto"/>
                <a:cs typeface="Roboto"/>
                <a:sym typeface="Roboto"/>
              </a:rPr>
              <a:t>Date of service = date the assessment was completed</a:t>
            </a:r>
            <a:endParaRPr dirty="0">
              <a:solidFill>
                <a:srgbClr val="FF0000"/>
              </a:solidFill>
              <a:highlight>
                <a:srgbClr val="FFFFFF"/>
              </a:highlight>
              <a:latin typeface="Roboto"/>
              <a:ea typeface="Roboto"/>
              <a:cs typeface="Roboto"/>
              <a:sym typeface="Roboto"/>
            </a:endParaRPr>
          </a:p>
          <a:p>
            <a:pPr marL="0" indent="0">
              <a:spcBef>
                <a:spcPts val="951"/>
              </a:spcBef>
              <a:buSzPts val="1400"/>
              <a:buNone/>
            </a:pPr>
            <a:endParaRPr dirty="0"/>
          </a:p>
        </p:txBody>
      </p:sp>
      <p:sp>
        <p:nvSpPr>
          <p:cNvPr id="1721" name="Google Shape;1721;g8b3e6a97ca_2_1547:notes"/>
          <p:cNvSpPr txBox="1">
            <a:spLocks noGrp="1"/>
          </p:cNvSpPr>
          <p:nvPr>
            <p:ph type="sldNum" idx="12"/>
          </p:nvPr>
        </p:nvSpPr>
        <p:spPr>
          <a:xfrm>
            <a:off x="4143587" y="9119475"/>
            <a:ext cx="3169920" cy="481635"/>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2</a:t>
            </a:fld>
            <a:endParaRPr/>
          </a:p>
        </p:txBody>
      </p:sp>
    </p:spTree>
    <p:extLst>
      <p:ext uri="{BB962C8B-B14F-4D97-AF65-F5344CB8AC3E}">
        <p14:creationId xmlns:p14="http://schemas.microsoft.com/office/powerpoint/2010/main" val="1612140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7"/>
        <p:cNvGrpSpPr/>
        <p:nvPr/>
      </p:nvGrpSpPr>
      <p:grpSpPr>
        <a:xfrm>
          <a:off x="0" y="0"/>
          <a:ext cx="0" cy="0"/>
          <a:chOff x="0" y="0"/>
          <a:chExt cx="0" cy="0"/>
        </a:xfrm>
      </p:grpSpPr>
      <p:sp>
        <p:nvSpPr>
          <p:cNvPr id="1818" name="Google Shape;1818;g8b3e6a97ca_2_1638: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9" name="Google Shape;1819;g8b3e6a97ca_2_1638: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a:buSzPts val="1400"/>
              <a:buNone/>
            </a:pPr>
            <a:r>
              <a:rPr lang="en-US" dirty="0"/>
              <a:t>BCBSM: This code can be billed with modifier 2P if care team member discusses the PDCM program with patient but the patient declines engagement. This code can be billed once per condition per year.</a:t>
            </a:r>
          </a:p>
          <a:p>
            <a:pPr marL="0" indent="0">
              <a:buSzPts val="1400"/>
              <a:buNone/>
            </a:pPr>
            <a:r>
              <a:rPr lang="en-US" dirty="0"/>
              <a:t>PH: does not accept unlicensed CM to perform these codes</a:t>
            </a:r>
            <a:endParaRPr dirty="0"/>
          </a:p>
        </p:txBody>
      </p:sp>
      <p:sp>
        <p:nvSpPr>
          <p:cNvPr id="1820" name="Google Shape;1820;g8b3e6a97ca_2_1638: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11</a:t>
            </a:fld>
            <a:endParaRPr/>
          </a:p>
        </p:txBody>
      </p:sp>
    </p:spTree>
    <p:extLst>
      <p:ext uri="{BB962C8B-B14F-4D97-AF65-F5344CB8AC3E}">
        <p14:creationId xmlns:p14="http://schemas.microsoft.com/office/powerpoint/2010/main" val="4055435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9"/>
        <p:cNvGrpSpPr/>
        <p:nvPr/>
      </p:nvGrpSpPr>
      <p:grpSpPr>
        <a:xfrm>
          <a:off x="0" y="0"/>
          <a:ext cx="0" cy="0"/>
          <a:chOff x="0" y="0"/>
          <a:chExt cx="0" cy="0"/>
        </a:xfrm>
      </p:grpSpPr>
      <p:sp>
        <p:nvSpPr>
          <p:cNvPr id="1830" name="Google Shape;1830;g8b3e6a97ca_2_1649: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1" name="Google Shape;1831;g8b3e6a97ca_2_1649: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defTabSz="914318">
              <a:buSzPts val="1400"/>
              <a:buNone/>
              <a:defRPr/>
            </a:pPr>
            <a:r>
              <a:rPr lang="en-US" dirty="0"/>
              <a:t>Distinction:  BCBSM allows CHWs and MAs to bill these two codes which was new for 2020.  For BCBSM this became effective Jan 1, 2020.</a:t>
            </a:r>
          </a:p>
          <a:p>
            <a:pPr marL="0" indent="0">
              <a:buSzPts val="1400"/>
              <a:buNone/>
            </a:pPr>
            <a:endParaRPr dirty="0"/>
          </a:p>
        </p:txBody>
      </p:sp>
      <p:sp>
        <p:nvSpPr>
          <p:cNvPr id="1832" name="Google Shape;1832;g8b3e6a97ca_2_1649: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12</a:t>
            </a:fld>
            <a:endParaRPr/>
          </a:p>
        </p:txBody>
      </p:sp>
    </p:spTree>
    <p:extLst>
      <p:ext uri="{BB962C8B-B14F-4D97-AF65-F5344CB8AC3E}">
        <p14:creationId xmlns:p14="http://schemas.microsoft.com/office/powerpoint/2010/main" val="2876778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2"/>
        <p:cNvGrpSpPr/>
        <p:nvPr/>
      </p:nvGrpSpPr>
      <p:grpSpPr>
        <a:xfrm>
          <a:off x="0" y="0"/>
          <a:ext cx="0" cy="0"/>
          <a:chOff x="0" y="0"/>
          <a:chExt cx="0" cy="0"/>
        </a:xfrm>
      </p:grpSpPr>
      <p:sp>
        <p:nvSpPr>
          <p:cNvPr id="1853" name="Google Shape;1853;g8b3e6a97ca_2_1670: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4" name="Google Shape;1854;g8b3e6a97ca_2_1670: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a:buSzPts val="1400"/>
              <a:buNone/>
            </a:pPr>
            <a:r>
              <a:rPr lang="en" dirty="0"/>
              <a:t>Billed under the provider but documentation can be done by CM team member</a:t>
            </a:r>
            <a:endParaRPr dirty="0"/>
          </a:p>
        </p:txBody>
      </p:sp>
      <p:sp>
        <p:nvSpPr>
          <p:cNvPr id="1855" name="Google Shape;1855;g8b3e6a97ca_2_1670: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13</a:t>
            </a:fld>
            <a:endParaRPr/>
          </a:p>
        </p:txBody>
      </p:sp>
    </p:spTree>
    <p:extLst>
      <p:ext uri="{BB962C8B-B14F-4D97-AF65-F5344CB8AC3E}">
        <p14:creationId xmlns:p14="http://schemas.microsoft.com/office/powerpoint/2010/main" val="3388021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2"/>
        <p:cNvGrpSpPr/>
        <p:nvPr/>
      </p:nvGrpSpPr>
      <p:grpSpPr>
        <a:xfrm>
          <a:off x="0" y="0"/>
          <a:ext cx="0" cy="0"/>
          <a:chOff x="0" y="0"/>
          <a:chExt cx="0" cy="0"/>
        </a:xfrm>
      </p:grpSpPr>
      <p:sp>
        <p:nvSpPr>
          <p:cNvPr id="1863" name="Google Shape;1863;g8b3e6a97ca_2_1679: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4" name="Google Shape;1864;g8b3e6a97ca_2_1679: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a:buClr>
                <a:schemeClr val="dk1"/>
              </a:buClr>
              <a:buSzPts val="1200"/>
              <a:buNone/>
            </a:pPr>
            <a:r>
              <a:rPr lang="en" dirty="0"/>
              <a:t>Billed under the provider but documentation can be done by CM team member </a:t>
            </a:r>
            <a:endParaRPr dirty="0"/>
          </a:p>
          <a:p>
            <a:pPr marL="0" indent="0">
              <a:buSzPts val="1200"/>
              <a:buNone/>
            </a:pPr>
            <a:r>
              <a:rPr lang="en" sz="1300" dirty="0"/>
              <a:t>BCBSM -Communication with paramedic, patient, other health care professionals </a:t>
            </a:r>
            <a:r>
              <a:rPr lang="en" sz="1300" b="1" dirty="0"/>
              <a:t>not part of the care team </a:t>
            </a:r>
            <a:r>
              <a:rPr lang="en" sz="1300" dirty="0"/>
              <a:t>when consulting about a patient who is engaged in care management”.</a:t>
            </a:r>
            <a:endParaRPr dirty="0"/>
          </a:p>
          <a:p>
            <a:pPr marL="0" indent="0">
              <a:buClr>
                <a:schemeClr val="dk1"/>
              </a:buClr>
              <a:buSzPts val="1200"/>
              <a:buNone/>
            </a:pPr>
            <a:endParaRPr dirty="0"/>
          </a:p>
          <a:p>
            <a:pPr marL="0" indent="0">
              <a:buSzPts val="1400"/>
              <a:buNone/>
            </a:pPr>
            <a:endParaRPr dirty="0"/>
          </a:p>
        </p:txBody>
      </p:sp>
      <p:sp>
        <p:nvSpPr>
          <p:cNvPr id="1865" name="Google Shape;1865;g8b3e6a97ca_2_1679: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14</a:t>
            </a:fld>
            <a:endParaRPr/>
          </a:p>
        </p:txBody>
      </p:sp>
    </p:spTree>
    <p:extLst>
      <p:ext uri="{BB962C8B-B14F-4D97-AF65-F5344CB8AC3E}">
        <p14:creationId xmlns:p14="http://schemas.microsoft.com/office/powerpoint/2010/main" val="986105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5"/>
        <p:cNvGrpSpPr/>
        <p:nvPr/>
      </p:nvGrpSpPr>
      <p:grpSpPr>
        <a:xfrm>
          <a:off x="0" y="0"/>
          <a:ext cx="0" cy="0"/>
          <a:chOff x="0" y="0"/>
          <a:chExt cx="0" cy="0"/>
        </a:xfrm>
      </p:grpSpPr>
      <p:sp>
        <p:nvSpPr>
          <p:cNvPr id="1516" name="Google Shape;1516;p1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7" name="Google Shape;1517;p121:notes"/>
          <p:cNvSpPr txBox="1">
            <a:spLocks noGrp="1"/>
          </p:cNvSpPr>
          <p:nvPr>
            <p:ph type="body" idx="1"/>
          </p:nvPr>
        </p:nvSpPr>
        <p:spPr>
          <a:xfrm>
            <a:off x="685800" y="4400550"/>
            <a:ext cx="5486400" cy="3600450"/>
          </a:xfrm>
          <a:prstGeom prst="rect">
            <a:avLst/>
          </a:prstGeom>
          <a:noFill/>
          <a:ln>
            <a:noFill/>
          </a:ln>
        </p:spPr>
        <p:txBody>
          <a:bodyPr spcFirstLastPara="1" wrap="square" lIns="91417" tIns="45695" rIns="91417" bIns="45695" anchor="t" anchorCtr="0">
            <a:noAutofit/>
          </a:bodyPr>
          <a:lstStyle/>
          <a:p>
            <a:pPr marL="0" indent="0">
              <a:buSzPts val="1400"/>
              <a:buNone/>
            </a:pPr>
            <a:endParaRPr dirty="0"/>
          </a:p>
        </p:txBody>
      </p:sp>
      <p:sp>
        <p:nvSpPr>
          <p:cNvPr id="1518" name="Google Shape;1518;p121:notes"/>
          <p:cNvSpPr txBox="1">
            <a:spLocks noGrp="1"/>
          </p:cNvSpPr>
          <p:nvPr>
            <p:ph type="sldNum" idx="12"/>
          </p:nvPr>
        </p:nvSpPr>
        <p:spPr>
          <a:xfrm>
            <a:off x="3884613" y="8685213"/>
            <a:ext cx="2971800" cy="458787"/>
          </a:xfrm>
          <a:prstGeom prst="rect">
            <a:avLst/>
          </a:prstGeom>
          <a:noFill/>
          <a:ln>
            <a:noFill/>
          </a:ln>
        </p:spPr>
        <p:txBody>
          <a:bodyPr spcFirstLastPara="1" wrap="square" lIns="91417" tIns="45695" rIns="91417" bIns="45695" anchor="b" anchorCtr="0">
            <a:noAutofit/>
          </a:bodyPr>
          <a:lstStyle/>
          <a:p>
            <a:pPr algn="r">
              <a:buSzPts val="1400"/>
            </a:pPr>
            <a:fld id="{00000000-1234-1234-1234-123412341234}" type="slidenum">
              <a:rPr lang="en-US"/>
              <a:pPr algn="r">
                <a:buSzPts val="1400"/>
              </a:pPr>
              <a:t>3</a:t>
            </a:fld>
            <a:endParaRPr/>
          </a:p>
        </p:txBody>
      </p:sp>
    </p:spTree>
    <p:extLst>
      <p:ext uri="{BB962C8B-B14F-4D97-AF65-F5344CB8AC3E}">
        <p14:creationId xmlns:p14="http://schemas.microsoft.com/office/powerpoint/2010/main" val="3069826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4"/>
        <p:cNvGrpSpPr/>
        <p:nvPr/>
      </p:nvGrpSpPr>
      <p:grpSpPr>
        <a:xfrm>
          <a:off x="0" y="0"/>
          <a:ext cx="0" cy="0"/>
          <a:chOff x="0" y="0"/>
          <a:chExt cx="0" cy="0"/>
        </a:xfrm>
      </p:grpSpPr>
      <p:sp>
        <p:nvSpPr>
          <p:cNvPr id="1735" name="Google Shape;1735;g8b3e6a97ca_2_1562: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36" name="Google Shape;1736;g8b3e6a97ca_2_1562:notes"/>
          <p:cNvSpPr txBox="1">
            <a:spLocks noGrp="1"/>
          </p:cNvSpPr>
          <p:nvPr>
            <p:ph type="body" idx="1"/>
          </p:nvPr>
        </p:nvSpPr>
        <p:spPr>
          <a:xfrm>
            <a:off x="731520" y="4620578"/>
            <a:ext cx="5852160" cy="3780630"/>
          </a:xfrm>
          <a:prstGeom prst="rect">
            <a:avLst/>
          </a:prstGeom>
          <a:noFill/>
          <a:ln>
            <a:noFill/>
          </a:ln>
        </p:spPr>
        <p:txBody>
          <a:bodyPr spcFirstLastPara="1" wrap="square" lIns="96636" tIns="48304" rIns="96636" bIns="48304" anchor="t" anchorCtr="0">
            <a:noAutofit/>
          </a:bodyPr>
          <a:lstStyle/>
          <a:p>
            <a:pPr marL="0" indent="0">
              <a:buClr>
                <a:schemeClr val="dk1"/>
              </a:buClr>
              <a:buSzPts val="1200"/>
              <a:buNone/>
            </a:pPr>
            <a:r>
              <a:rPr lang="en" sz="1300" dirty="0"/>
              <a:t>The goal of a comprehensive assessment is to develop a plan of care that is based on how well the patient is able to steward their own care and the provider’s care plan goals.</a:t>
            </a:r>
            <a:endParaRPr dirty="0"/>
          </a:p>
          <a:p>
            <a:pPr marL="0" indent="0">
              <a:buClr>
                <a:schemeClr val="dk1"/>
              </a:buClr>
              <a:buSzPts val="1200"/>
              <a:buNone/>
            </a:pPr>
            <a:r>
              <a:rPr lang="en" sz="1300" dirty="0"/>
              <a:t>Patient self-management goals are an integral piece.</a:t>
            </a:r>
            <a:endParaRPr dirty="0"/>
          </a:p>
          <a:p>
            <a:pPr marL="0" indent="0">
              <a:buSzPts val="1400"/>
              <a:buNone/>
            </a:pPr>
            <a:endParaRPr lang="en-US" dirty="0"/>
          </a:p>
          <a:p>
            <a:pPr marL="0" indent="0">
              <a:buSzPts val="1400"/>
              <a:buNone/>
            </a:pPr>
            <a:r>
              <a:rPr lang="en-US" dirty="0"/>
              <a:t>* If completed by phone, it must be documented that the patient indicated is unable to present in office and does not have access to video. </a:t>
            </a:r>
            <a:endParaRPr dirty="0"/>
          </a:p>
        </p:txBody>
      </p:sp>
      <p:sp>
        <p:nvSpPr>
          <p:cNvPr id="1737" name="Google Shape;1737;g8b3e6a97ca_2_1562:notes"/>
          <p:cNvSpPr txBox="1">
            <a:spLocks noGrp="1"/>
          </p:cNvSpPr>
          <p:nvPr>
            <p:ph type="sldNum" idx="12"/>
          </p:nvPr>
        </p:nvSpPr>
        <p:spPr>
          <a:xfrm>
            <a:off x="4143587" y="9119475"/>
            <a:ext cx="3169920" cy="481635"/>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4</a:t>
            </a:fld>
            <a:endParaRPr/>
          </a:p>
        </p:txBody>
      </p:sp>
    </p:spTree>
    <p:extLst>
      <p:ext uri="{BB962C8B-B14F-4D97-AF65-F5344CB8AC3E}">
        <p14:creationId xmlns:p14="http://schemas.microsoft.com/office/powerpoint/2010/main" val="979794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6"/>
        <p:cNvGrpSpPr/>
        <p:nvPr/>
      </p:nvGrpSpPr>
      <p:grpSpPr>
        <a:xfrm>
          <a:off x="0" y="0"/>
          <a:ext cx="0" cy="0"/>
          <a:chOff x="0" y="0"/>
          <a:chExt cx="0" cy="0"/>
        </a:xfrm>
      </p:grpSpPr>
      <p:sp>
        <p:nvSpPr>
          <p:cNvPr id="1757" name="Google Shape;1757;g8b3e6a97ca_2_1582: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8" name="Google Shape;1758;g8b3e6a97ca_2_1582:notes"/>
          <p:cNvSpPr txBox="1">
            <a:spLocks noGrp="1"/>
          </p:cNvSpPr>
          <p:nvPr>
            <p:ph type="body" idx="1"/>
          </p:nvPr>
        </p:nvSpPr>
        <p:spPr>
          <a:xfrm>
            <a:off x="731520" y="4620578"/>
            <a:ext cx="5852160" cy="3780630"/>
          </a:xfrm>
          <a:prstGeom prst="rect">
            <a:avLst/>
          </a:prstGeom>
          <a:noFill/>
          <a:ln>
            <a:noFill/>
          </a:ln>
        </p:spPr>
        <p:txBody>
          <a:bodyPr spcFirstLastPara="1" wrap="square" lIns="96636" tIns="48304" rIns="96636" bIns="48304" anchor="t" anchorCtr="0">
            <a:noAutofit/>
          </a:bodyPr>
          <a:lstStyle/>
          <a:p>
            <a:pPr marL="0" indent="0">
              <a:buClr>
                <a:schemeClr val="dk1"/>
              </a:buClr>
              <a:buSzPts val="1200"/>
              <a:buNone/>
            </a:pPr>
            <a:r>
              <a:rPr lang="en" b="0" u="none" dirty="0"/>
              <a:t>LMR – to be clear, the G9002 does not </a:t>
            </a:r>
            <a:r>
              <a:rPr lang="en" b="0" i="1" u="none" dirty="0"/>
              <a:t>have</a:t>
            </a:r>
            <a:r>
              <a:rPr lang="en" b="0" u="none" dirty="0"/>
              <a:t> to be quantity billed if you’re under 45 minutes (in other words, there is no need to report a 1 if it’s under 45 minutes).</a:t>
            </a:r>
            <a:endParaRPr dirty="0"/>
          </a:p>
          <a:p>
            <a:pPr marL="0" indent="0">
              <a:buSzPts val="1400"/>
              <a:buNone/>
            </a:pPr>
            <a:endParaRPr b="0" u="none" dirty="0"/>
          </a:p>
        </p:txBody>
      </p:sp>
      <p:sp>
        <p:nvSpPr>
          <p:cNvPr id="1759" name="Google Shape;1759;g8b3e6a97ca_2_1582:notes"/>
          <p:cNvSpPr txBox="1">
            <a:spLocks noGrp="1"/>
          </p:cNvSpPr>
          <p:nvPr>
            <p:ph type="sldNum" idx="12"/>
          </p:nvPr>
        </p:nvSpPr>
        <p:spPr>
          <a:xfrm>
            <a:off x="4143587" y="9119475"/>
            <a:ext cx="3169920" cy="481635"/>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5</a:t>
            </a:fld>
            <a:endParaRPr/>
          </a:p>
        </p:txBody>
      </p:sp>
    </p:spTree>
    <p:extLst>
      <p:ext uri="{BB962C8B-B14F-4D97-AF65-F5344CB8AC3E}">
        <p14:creationId xmlns:p14="http://schemas.microsoft.com/office/powerpoint/2010/main" val="406910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7"/>
        <p:cNvGrpSpPr/>
        <p:nvPr/>
      </p:nvGrpSpPr>
      <p:grpSpPr>
        <a:xfrm>
          <a:off x="0" y="0"/>
          <a:ext cx="0" cy="0"/>
          <a:chOff x="0" y="0"/>
          <a:chExt cx="0" cy="0"/>
        </a:xfrm>
      </p:grpSpPr>
      <p:sp>
        <p:nvSpPr>
          <p:cNvPr id="1768" name="Google Shape;1768;g8b3e6a97ca_2_1592: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9" name="Google Shape;1769;g8b3e6a97ca_2_1592:notes"/>
          <p:cNvSpPr txBox="1">
            <a:spLocks noGrp="1"/>
          </p:cNvSpPr>
          <p:nvPr>
            <p:ph type="body" idx="1"/>
          </p:nvPr>
        </p:nvSpPr>
        <p:spPr>
          <a:xfrm>
            <a:off x="731520" y="4620578"/>
            <a:ext cx="5852160" cy="3780630"/>
          </a:xfrm>
          <a:prstGeom prst="rect">
            <a:avLst/>
          </a:prstGeom>
          <a:noFill/>
          <a:ln>
            <a:noFill/>
          </a:ln>
        </p:spPr>
        <p:txBody>
          <a:bodyPr spcFirstLastPara="1" wrap="square" lIns="96636" tIns="48304" rIns="96636" bIns="48304" anchor="t" anchorCtr="0">
            <a:noAutofit/>
          </a:bodyPr>
          <a:lstStyle/>
          <a:p>
            <a:pPr marL="0" indent="0">
              <a:buClr>
                <a:schemeClr val="dk1"/>
              </a:buClr>
              <a:buSzPts val="1200"/>
              <a:buNone/>
            </a:pPr>
            <a:r>
              <a:rPr lang="en" dirty="0"/>
              <a:t>** The G9001 doesn’t have to be the first code billed on a patient. </a:t>
            </a:r>
            <a:endParaRPr dirty="0"/>
          </a:p>
          <a:p>
            <a:pPr marL="0" indent="0">
              <a:buSzPts val="1400"/>
              <a:buNone/>
            </a:pPr>
            <a:endParaRPr dirty="0"/>
          </a:p>
        </p:txBody>
      </p:sp>
      <p:sp>
        <p:nvSpPr>
          <p:cNvPr id="1770" name="Google Shape;1770;g8b3e6a97ca_2_1592:notes"/>
          <p:cNvSpPr txBox="1">
            <a:spLocks noGrp="1"/>
          </p:cNvSpPr>
          <p:nvPr>
            <p:ph type="sldNum" idx="12"/>
          </p:nvPr>
        </p:nvSpPr>
        <p:spPr>
          <a:xfrm>
            <a:off x="4143587" y="9119475"/>
            <a:ext cx="3169920" cy="481635"/>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6</a:t>
            </a:fld>
            <a:endParaRPr/>
          </a:p>
        </p:txBody>
      </p:sp>
    </p:spTree>
    <p:extLst>
      <p:ext uri="{BB962C8B-B14F-4D97-AF65-F5344CB8AC3E}">
        <p14:creationId xmlns:p14="http://schemas.microsoft.com/office/powerpoint/2010/main" val="1319452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2"/>
        <p:cNvGrpSpPr/>
        <p:nvPr/>
      </p:nvGrpSpPr>
      <p:grpSpPr>
        <a:xfrm>
          <a:off x="0" y="0"/>
          <a:ext cx="0" cy="0"/>
          <a:chOff x="0" y="0"/>
          <a:chExt cx="0" cy="0"/>
        </a:xfrm>
      </p:grpSpPr>
      <p:sp>
        <p:nvSpPr>
          <p:cNvPr id="1783" name="Google Shape;1783;g8b3e6a97ca_2_1606: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4" name="Google Shape;1784;g8b3e6a97ca_2_1606: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a:buSzPts val="1400"/>
              <a:buNone/>
            </a:pPr>
            <a:r>
              <a:rPr lang="en" dirty="0"/>
              <a:t>Speaker notes:</a:t>
            </a:r>
            <a:endParaRPr dirty="0"/>
          </a:p>
          <a:p>
            <a:pPr marL="483263" indent="-335599">
              <a:buSzPts val="1400"/>
            </a:pPr>
            <a:r>
              <a:rPr lang="en" dirty="0"/>
              <a:t>Recommend to the care team member that they work with their leadership to define guidelines, patient consents, etc.</a:t>
            </a:r>
            <a:endParaRPr dirty="0"/>
          </a:p>
          <a:p>
            <a:pPr marL="0" indent="0">
              <a:buSzPts val="1400"/>
              <a:buNone/>
            </a:pPr>
            <a:endParaRPr dirty="0"/>
          </a:p>
          <a:p>
            <a:pPr marL="0" indent="0">
              <a:lnSpc>
                <a:spcPct val="115000"/>
              </a:lnSpc>
              <a:spcBef>
                <a:spcPts val="1268"/>
              </a:spcBef>
              <a:buClr>
                <a:schemeClr val="dk1"/>
              </a:buClr>
              <a:buNone/>
            </a:pPr>
            <a:r>
              <a:rPr lang="en" sz="1200" b="1" dirty="0">
                <a:solidFill>
                  <a:srgbClr val="FF0000"/>
                </a:solidFill>
              </a:rPr>
              <a:t>PH indicates it can be the patient or caregiver. If you are trying to align with BCBSM language, this is where we will differ and should be noted.</a:t>
            </a:r>
            <a:endParaRPr sz="1200" b="1" dirty="0">
              <a:solidFill>
                <a:srgbClr val="FF0000"/>
              </a:solidFill>
            </a:endParaRPr>
          </a:p>
          <a:p>
            <a:pPr marL="0" indent="0">
              <a:spcBef>
                <a:spcPts val="1268"/>
              </a:spcBef>
              <a:buSzPts val="1400"/>
              <a:buNone/>
            </a:pPr>
            <a:r>
              <a:rPr lang="en" b="1" dirty="0"/>
              <a:t>BCBSM: Per Lori Boctor, </a:t>
            </a:r>
            <a:r>
              <a:rPr lang="en" sz="1200" b="1" dirty="0"/>
              <a:t>.  In that instance, the caregiver could be in attendance on behalf of the patient and those codes could be billed.</a:t>
            </a:r>
            <a:endParaRPr sz="1200" b="1" dirty="0"/>
          </a:p>
          <a:p>
            <a:pPr marL="0" indent="0">
              <a:buSzPts val="1400"/>
              <a:buNone/>
            </a:pPr>
            <a:endParaRPr b="1" dirty="0"/>
          </a:p>
        </p:txBody>
      </p:sp>
      <p:sp>
        <p:nvSpPr>
          <p:cNvPr id="1785" name="Google Shape;1785;g8b3e6a97ca_2_1606: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7</a:t>
            </a:fld>
            <a:endParaRPr/>
          </a:p>
        </p:txBody>
      </p:sp>
    </p:spTree>
    <p:extLst>
      <p:ext uri="{BB962C8B-B14F-4D97-AF65-F5344CB8AC3E}">
        <p14:creationId xmlns:p14="http://schemas.microsoft.com/office/powerpoint/2010/main" val="249064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3"/>
        <p:cNvGrpSpPr/>
        <p:nvPr/>
      </p:nvGrpSpPr>
      <p:grpSpPr>
        <a:xfrm>
          <a:off x="0" y="0"/>
          <a:ext cx="0" cy="0"/>
          <a:chOff x="0" y="0"/>
          <a:chExt cx="0" cy="0"/>
        </a:xfrm>
      </p:grpSpPr>
      <p:sp>
        <p:nvSpPr>
          <p:cNvPr id="1794" name="Google Shape;1794;g8b3e6a97ca_2_1616: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5" name="Google Shape;1795;g8b3e6a97ca_2_1616:notes"/>
          <p:cNvSpPr txBox="1">
            <a:spLocks noGrp="1"/>
          </p:cNvSpPr>
          <p:nvPr>
            <p:ph type="body" idx="1"/>
          </p:nvPr>
        </p:nvSpPr>
        <p:spPr>
          <a:xfrm>
            <a:off x="731520" y="4620578"/>
            <a:ext cx="5852160" cy="3780630"/>
          </a:xfrm>
          <a:prstGeom prst="rect">
            <a:avLst/>
          </a:prstGeom>
          <a:noFill/>
          <a:ln>
            <a:noFill/>
          </a:ln>
        </p:spPr>
        <p:txBody>
          <a:bodyPr spcFirstLastPara="1" wrap="square" lIns="96636" tIns="48304" rIns="96636" bIns="48304" anchor="t" anchorCtr="0">
            <a:noAutofit/>
          </a:bodyPr>
          <a:lstStyle/>
          <a:p>
            <a:pPr marL="0" indent="0">
              <a:buSzPts val="1400"/>
              <a:buNone/>
            </a:pPr>
            <a:r>
              <a:rPr lang="en" b="1"/>
              <a:t>Priority does reimburse S0257 End of Life Counseling but they also reimburse Advanced Directive code 99497 and 99498 F2F conversation concerning advance directives but the code is not part of the CM incentive program</a:t>
            </a:r>
            <a:endParaRPr b="1"/>
          </a:p>
          <a:p>
            <a:pPr marL="0" indent="0">
              <a:buSzPts val="1400"/>
              <a:buNone/>
            </a:pPr>
            <a:r>
              <a:rPr lang="en" b="1"/>
              <a:t>BCBSM reimburses both End of Life Counseling and Advanced Directive conversation with the SO257</a:t>
            </a:r>
            <a:endParaRPr b="1"/>
          </a:p>
        </p:txBody>
      </p:sp>
      <p:sp>
        <p:nvSpPr>
          <p:cNvPr id="1796" name="Google Shape;1796;g8b3e6a97ca_2_1616:notes"/>
          <p:cNvSpPr txBox="1">
            <a:spLocks noGrp="1"/>
          </p:cNvSpPr>
          <p:nvPr>
            <p:ph type="sldNum" idx="12"/>
          </p:nvPr>
        </p:nvSpPr>
        <p:spPr>
          <a:xfrm>
            <a:off x="4143587" y="9119475"/>
            <a:ext cx="3169920" cy="481635"/>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8</a:t>
            </a:fld>
            <a:endParaRPr/>
          </a:p>
        </p:txBody>
      </p:sp>
    </p:spTree>
    <p:extLst>
      <p:ext uri="{BB962C8B-B14F-4D97-AF65-F5344CB8AC3E}">
        <p14:creationId xmlns:p14="http://schemas.microsoft.com/office/powerpoint/2010/main" val="1371190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5"/>
        <p:cNvGrpSpPr/>
        <p:nvPr/>
      </p:nvGrpSpPr>
      <p:grpSpPr>
        <a:xfrm>
          <a:off x="0" y="0"/>
          <a:ext cx="0" cy="0"/>
          <a:chOff x="0" y="0"/>
          <a:chExt cx="0" cy="0"/>
        </a:xfrm>
      </p:grpSpPr>
      <p:sp>
        <p:nvSpPr>
          <p:cNvPr id="1586" name="Google Shape;1586;p1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7" name="Google Shape;1587;p127:notes"/>
          <p:cNvSpPr txBox="1">
            <a:spLocks noGrp="1"/>
          </p:cNvSpPr>
          <p:nvPr>
            <p:ph type="body" idx="1"/>
          </p:nvPr>
        </p:nvSpPr>
        <p:spPr>
          <a:xfrm>
            <a:off x="685800" y="4400550"/>
            <a:ext cx="5486400" cy="3600450"/>
          </a:xfrm>
          <a:prstGeom prst="rect">
            <a:avLst/>
          </a:prstGeom>
          <a:noFill/>
          <a:ln>
            <a:noFill/>
          </a:ln>
        </p:spPr>
        <p:txBody>
          <a:bodyPr spcFirstLastPara="1" wrap="square" lIns="91417" tIns="45695" rIns="91417" bIns="45695" anchor="t" anchorCtr="0">
            <a:noAutofit/>
          </a:bodyPr>
          <a:lstStyle/>
          <a:p>
            <a:pPr marL="0" indent="0">
              <a:buSzPts val="1400"/>
              <a:buNone/>
            </a:pPr>
            <a:r>
              <a:rPr lang="en-US" dirty="0"/>
              <a:t>BCBSM reimburses both End of Life Counseling and Advanced Directive code</a:t>
            </a:r>
            <a:endParaRPr dirty="0"/>
          </a:p>
          <a:p>
            <a:pPr marL="0" indent="0">
              <a:buSzPts val="1400"/>
              <a:buNone/>
            </a:pPr>
            <a:r>
              <a:rPr lang="en-US" dirty="0"/>
              <a:t>conversation with the SO257</a:t>
            </a:r>
            <a:endParaRPr dirty="0"/>
          </a:p>
        </p:txBody>
      </p:sp>
      <p:sp>
        <p:nvSpPr>
          <p:cNvPr id="1588" name="Google Shape;1588;p127:notes"/>
          <p:cNvSpPr txBox="1">
            <a:spLocks noGrp="1"/>
          </p:cNvSpPr>
          <p:nvPr>
            <p:ph type="sldNum" idx="12"/>
          </p:nvPr>
        </p:nvSpPr>
        <p:spPr>
          <a:xfrm>
            <a:off x="3884613" y="8685213"/>
            <a:ext cx="2971800" cy="458787"/>
          </a:xfrm>
          <a:prstGeom prst="rect">
            <a:avLst/>
          </a:prstGeom>
          <a:noFill/>
          <a:ln>
            <a:noFill/>
          </a:ln>
        </p:spPr>
        <p:txBody>
          <a:bodyPr spcFirstLastPara="1" wrap="square" lIns="91417" tIns="45695" rIns="91417" bIns="45695" anchor="b" anchorCtr="0">
            <a:noAutofit/>
          </a:bodyPr>
          <a:lstStyle/>
          <a:p>
            <a:pPr algn="r">
              <a:buSzPts val="1400"/>
            </a:pPr>
            <a:fld id="{00000000-1234-1234-1234-123412341234}" type="slidenum">
              <a:rPr lang="en-US"/>
              <a:pPr algn="r">
                <a:buSzPts val="1400"/>
              </a:pPr>
              <a:t>9</a:t>
            </a:fld>
            <a:endParaRPr/>
          </a:p>
        </p:txBody>
      </p:sp>
    </p:spTree>
    <p:extLst>
      <p:ext uri="{BB962C8B-B14F-4D97-AF65-F5344CB8AC3E}">
        <p14:creationId xmlns:p14="http://schemas.microsoft.com/office/powerpoint/2010/main" val="867260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4"/>
        <p:cNvGrpSpPr/>
        <p:nvPr/>
      </p:nvGrpSpPr>
      <p:grpSpPr>
        <a:xfrm>
          <a:off x="0" y="0"/>
          <a:ext cx="0" cy="0"/>
          <a:chOff x="0" y="0"/>
          <a:chExt cx="0" cy="0"/>
        </a:xfrm>
      </p:grpSpPr>
      <p:sp>
        <p:nvSpPr>
          <p:cNvPr id="1805" name="Google Shape;1805;g8b3e6a97ca_2_1626: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6" name="Google Shape;1806;g8b3e6a97ca_2_1626:notes"/>
          <p:cNvSpPr txBox="1">
            <a:spLocks noGrp="1"/>
          </p:cNvSpPr>
          <p:nvPr>
            <p:ph type="body" idx="1"/>
          </p:nvPr>
        </p:nvSpPr>
        <p:spPr>
          <a:xfrm>
            <a:off x="731520" y="4620578"/>
            <a:ext cx="5852160" cy="3780473"/>
          </a:xfrm>
          <a:prstGeom prst="rect">
            <a:avLst/>
          </a:prstGeom>
          <a:noFill/>
          <a:ln>
            <a:noFill/>
          </a:ln>
        </p:spPr>
        <p:txBody>
          <a:bodyPr spcFirstLastPara="1" wrap="square" lIns="96636" tIns="48304" rIns="96636" bIns="48304" anchor="t" anchorCtr="0">
            <a:noAutofit/>
          </a:bodyPr>
          <a:lstStyle/>
          <a:p>
            <a:pPr marL="0" indent="0">
              <a:buSzPts val="1400"/>
              <a:buNone/>
            </a:pPr>
            <a:r>
              <a:rPr lang="en" dirty="0"/>
              <a:t>Provider liability if the patient does not have the Care Management Benefit (for BCBSM this is several clients for Priority Health it is mainly Medigap members) </a:t>
            </a:r>
            <a:endParaRPr dirty="0"/>
          </a:p>
        </p:txBody>
      </p:sp>
      <p:sp>
        <p:nvSpPr>
          <p:cNvPr id="1807" name="Google Shape;1807;g8b3e6a97ca_2_1626:notes"/>
          <p:cNvSpPr txBox="1">
            <a:spLocks noGrp="1"/>
          </p:cNvSpPr>
          <p:nvPr>
            <p:ph type="sldNum" idx="12"/>
          </p:nvPr>
        </p:nvSpPr>
        <p:spPr>
          <a:xfrm>
            <a:off x="4143587" y="9119474"/>
            <a:ext cx="3169920" cy="481726"/>
          </a:xfrm>
          <a:prstGeom prst="rect">
            <a:avLst/>
          </a:prstGeom>
          <a:noFill/>
          <a:ln>
            <a:noFill/>
          </a:ln>
        </p:spPr>
        <p:txBody>
          <a:bodyPr spcFirstLastPara="1" wrap="square" lIns="96636" tIns="48304" rIns="96636" bIns="48304" anchor="b" anchorCtr="0">
            <a:noAutofit/>
          </a:bodyPr>
          <a:lstStyle/>
          <a:p>
            <a:pPr algn="r">
              <a:buSzPts val="1400"/>
            </a:pPr>
            <a:fld id="{00000000-1234-1234-1234-123412341234}" type="slidenum">
              <a:rPr lang="en"/>
              <a:pPr algn="r">
                <a:buSzPts val="1400"/>
              </a:pPr>
              <a:t>10</a:t>
            </a:fld>
            <a:endParaRPr/>
          </a:p>
        </p:txBody>
      </p:sp>
    </p:spTree>
    <p:extLst>
      <p:ext uri="{BB962C8B-B14F-4D97-AF65-F5344CB8AC3E}">
        <p14:creationId xmlns:p14="http://schemas.microsoft.com/office/powerpoint/2010/main" val="338630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7.2021</a:t>
            </a:r>
          </a:p>
        </p:txBody>
      </p:sp>
      <p:sp>
        <p:nvSpPr>
          <p:cNvPr id="6" name="Slide Number Placeholder 5"/>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1851474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7.2021</a:t>
            </a:r>
          </a:p>
        </p:txBody>
      </p:sp>
      <p:sp>
        <p:nvSpPr>
          <p:cNvPr id="6" name="Slide Number Placeholder 5"/>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129420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7.2021</a:t>
            </a:r>
          </a:p>
        </p:txBody>
      </p:sp>
      <p:sp>
        <p:nvSpPr>
          <p:cNvPr id="6" name="Slide Number Placeholder 5"/>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248974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97"/>
        <p:cNvGrpSpPr/>
        <p:nvPr/>
      </p:nvGrpSpPr>
      <p:grpSpPr>
        <a:xfrm>
          <a:off x="0" y="0"/>
          <a:ext cx="0" cy="0"/>
          <a:chOff x="0" y="0"/>
          <a:chExt cx="0" cy="0"/>
        </a:xfrm>
      </p:grpSpPr>
      <p:sp>
        <p:nvSpPr>
          <p:cNvPr id="98" name="Google Shape;98;p21"/>
          <p:cNvSpPr txBox="1">
            <a:spLocks noGrp="1"/>
          </p:cNvSpPr>
          <p:nvPr>
            <p:ph type="body" idx="1"/>
          </p:nvPr>
        </p:nvSpPr>
        <p:spPr>
          <a:xfrm>
            <a:off x="903816" y="1227667"/>
            <a:ext cx="9440333" cy="4159251"/>
          </a:xfrm>
          <a:prstGeom prst="rect">
            <a:avLst/>
          </a:prstGeom>
          <a:noFill/>
          <a:ln>
            <a:noFill/>
          </a:ln>
        </p:spPr>
        <p:txBody>
          <a:bodyPr spcFirstLastPara="1" wrap="square" lIns="68575" tIns="34275" rIns="68575" bIns="34275" anchor="t" anchorCtr="0">
            <a:noAutofit/>
          </a:bodyPr>
          <a:lstStyle>
            <a:lvl1pPr marL="609585" lvl="0" indent="-457189" algn="l">
              <a:lnSpc>
                <a:spcPct val="90000"/>
              </a:lnSpc>
              <a:spcBef>
                <a:spcPts val="1067"/>
              </a:spcBef>
              <a:spcAft>
                <a:spcPts val="0"/>
              </a:spcAft>
              <a:buClr>
                <a:schemeClr val="dk1"/>
              </a:buClr>
              <a:buSzPts val="1800"/>
              <a:buChar char="•"/>
              <a:defRPr sz="2400"/>
            </a:lvl1pPr>
            <a:lvl2pPr marL="1219170" lvl="1" indent="-457189" algn="l">
              <a:lnSpc>
                <a:spcPct val="90000"/>
              </a:lnSpc>
              <a:spcBef>
                <a:spcPts val="533"/>
              </a:spcBef>
              <a:spcAft>
                <a:spcPts val="0"/>
              </a:spcAft>
              <a:buClr>
                <a:schemeClr val="dk1"/>
              </a:buClr>
              <a:buSzPts val="1800"/>
              <a:buChar char="•"/>
              <a:defRPr sz="2400"/>
            </a:lvl2pPr>
            <a:lvl3pPr marL="1828754" lvl="2" indent="-457189" algn="l">
              <a:lnSpc>
                <a:spcPct val="90000"/>
              </a:lnSpc>
              <a:spcBef>
                <a:spcPts val="533"/>
              </a:spcBef>
              <a:spcAft>
                <a:spcPts val="0"/>
              </a:spcAft>
              <a:buClr>
                <a:schemeClr val="dk1"/>
              </a:buClr>
              <a:buSzPts val="1800"/>
              <a:buChar char="•"/>
              <a:defRPr sz="2400"/>
            </a:lvl3pPr>
            <a:lvl4pPr marL="2438339" lvl="3" indent="-457189" algn="l">
              <a:lnSpc>
                <a:spcPct val="90000"/>
              </a:lnSpc>
              <a:spcBef>
                <a:spcPts val="533"/>
              </a:spcBef>
              <a:spcAft>
                <a:spcPts val="0"/>
              </a:spcAft>
              <a:buClr>
                <a:schemeClr val="dk1"/>
              </a:buClr>
              <a:buSzPts val="1800"/>
              <a:buChar char="•"/>
              <a:defRPr sz="2400"/>
            </a:lvl4pPr>
            <a:lvl5pPr marL="3047924" lvl="4" indent="-457189" algn="l">
              <a:lnSpc>
                <a:spcPct val="90000"/>
              </a:lnSpc>
              <a:spcBef>
                <a:spcPts val="533"/>
              </a:spcBef>
              <a:spcAft>
                <a:spcPts val="0"/>
              </a:spcAft>
              <a:buClr>
                <a:schemeClr val="dk1"/>
              </a:buClr>
              <a:buSzPts val="1800"/>
              <a:buChar char="•"/>
              <a:defRPr sz="2400"/>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
        <p:nvSpPr>
          <p:cNvPr id="99" name="Google Shape;99;p21"/>
          <p:cNvSpPr txBox="1">
            <a:spLocks noGrp="1"/>
          </p:cNvSpPr>
          <p:nvPr>
            <p:ph type="body" idx="2"/>
          </p:nvPr>
        </p:nvSpPr>
        <p:spPr>
          <a:xfrm>
            <a:off x="903818" y="95251"/>
            <a:ext cx="10045700" cy="655639"/>
          </a:xfrm>
          <a:prstGeom prst="rect">
            <a:avLst/>
          </a:prstGeom>
          <a:noFill/>
          <a:ln>
            <a:noFill/>
          </a:ln>
        </p:spPr>
        <p:txBody>
          <a:bodyPr spcFirstLastPara="1" wrap="square" lIns="68575" tIns="34275" rIns="68575" bIns="34275" anchor="t" anchorCtr="0">
            <a:noAutofit/>
          </a:bodyPr>
          <a:lstStyle>
            <a:lvl1pPr marL="609585" lvl="0" indent="-304792" algn="l">
              <a:lnSpc>
                <a:spcPct val="90000"/>
              </a:lnSpc>
              <a:spcBef>
                <a:spcPts val="1067"/>
              </a:spcBef>
              <a:spcAft>
                <a:spcPts val="0"/>
              </a:spcAft>
              <a:buClr>
                <a:schemeClr val="lt1"/>
              </a:buClr>
              <a:buSzPts val="2100"/>
              <a:buNone/>
              <a:defRPr sz="2800">
                <a:solidFill>
                  <a:schemeClr val="lt1"/>
                </a:solidFill>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
        <p:nvSpPr>
          <p:cNvPr id="100" name="Google Shape;100;p21"/>
          <p:cNvSpPr txBox="1">
            <a:spLocks noGrp="1"/>
          </p:cNvSpPr>
          <p:nvPr>
            <p:ph type="body" idx="3"/>
          </p:nvPr>
        </p:nvSpPr>
        <p:spPr>
          <a:xfrm>
            <a:off x="85376" y="6326189"/>
            <a:ext cx="4868333" cy="393700"/>
          </a:xfrm>
          <a:prstGeom prst="rect">
            <a:avLst/>
          </a:prstGeom>
          <a:noFill/>
          <a:ln>
            <a:noFill/>
          </a:ln>
        </p:spPr>
        <p:txBody>
          <a:bodyPr spcFirstLastPara="1" wrap="square" lIns="68575" tIns="34275" rIns="68575" bIns="34275" anchor="t" anchorCtr="0">
            <a:noAutofit/>
          </a:bodyPr>
          <a:lstStyle>
            <a:lvl1pPr marL="609585" lvl="0" indent="-304792" algn="l">
              <a:lnSpc>
                <a:spcPct val="90000"/>
              </a:lnSpc>
              <a:spcBef>
                <a:spcPts val="1067"/>
              </a:spcBef>
              <a:spcAft>
                <a:spcPts val="0"/>
              </a:spcAft>
              <a:buClr>
                <a:srgbClr val="FFFFFF"/>
              </a:buClr>
              <a:buSzPts val="1400"/>
              <a:buNone/>
              <a:defRPr sz="1867" b="0" i="0">
                <a:solidFill>
                  <a:srgbClr val="FFFFFF"/>
                </a:solidFill>
                <a:latin typeface="Open Sans"/>
                <a:ea typeface="Open Sans"/>
                <a:cs typeface="Open Sans"/>
                <a:sym typeface="Open Sans"/>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377094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7.2021</a:t>
            </a:r>
          </a:p>
        </p:txBody>
      </p:sp>
      <p:sp>
        <p:nvSpPr>
          <p:cNvPr id="6" name="Slide Number Placeholder 5"/>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307859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7.2021</a:t>
            </a:r>
          </a:p>
        </p:txBody>
      </p:sp>
      <p:sp>
        <p:nvSpPr>
          <p:cNvPr id="6" name="Slide Number Placeholder 5"/>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392051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7.2021</a:t>
            </a:r>
          </a:p>
        </p:txBody>
      </p:sp>
      <p:sp>
        <p:nvSpPr>
          <p:cNvPr id="7" name="Slide Number Placeholder 6"/>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97141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7.2021</a:t>
            </a:r>
          </a:p>
        </p:txBody>
      </p:sp>
      <p:sp>
        <p:nvSpPr>
          <p:cNvPr id="9" name="Slide Number Placeholder 8"/>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377845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7.2021</a:t>
            </a:r>
          </a:p>
        </p:txBody>
      </p:sp>
      <p:sp>
        <p:nvSpPr>
          <p:cNvPr id="5" name="Slide Number Placeholder 4"/>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306508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7.2021</a:t>
            </a:r>
          </a:p>
        </p:txBody>
      </p:sp>
      <p:sp>
        <p:nvSpPr>
          <p:cNvPr id="4" name="Slide Number Placeholder 3"/>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396034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7.2021</a:t>
            </a:r>
          </a:p>
        </p:txBody>
      </p:sp>
      <p:sp>
        <p:nvSpPr>
          <p:cNvPr id="7" name="Slide Number Placeholder 6"/>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189922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7.2021</a:t>
            </a:r>
          </a:p>
        </p:txBody>
      </p:sp>
      <p:sp>
        <p:nvSpPr>
          <p:cNvPr id="7" name="Slide Number Placeholder 6"/>
          <p:cNvSpPr>
            <a:spLocks noGrp="1"/>
          </p:cNvSpPr>
          <p:nvPr>
            <p:ph type="sldNum" sz="quarter" idx="12"/>
          </p:nvPr>
        </p:nvSpPr>
        <p:spPr/>
        <p:txBody>
          <a:bodyPr/>
          <a:lstStyle/>
          <a:p>
            <a:fld id="{EA1253D0-B3F9-4C5C-881C-618AFC9858AD}" type="slidenum">
              <a:rPr lang="en-US" smtClean="0"/>
              <a:t>‹#›</a:t>
            </a:fld>
            <a:endParaRPr lang="en-US"/>
          </a:p>
        </p:txBody>
      </p:sp>
    </p:spTree>
    <p:extLst>
      <p:ext uri="{BB962C8B-B14F-4D97-AF65-F5344CB8AC3E}">
        <p14:creationId xmlns:p14="http://schemas.microsoft.com/office/powerpoint/2010/main" val="572933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7.2021</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253D0-B3F9-4C5C-881C-618AFC9858AD}" type="slidenum">
              <a:rPr lang="en-US" smtClean="0"/>
              <a:t>‹#›</a:t>
            </a:fld>
            <a:endParaRPr lang="en-US"/>
          </a:p>
        </p:txBody>
      </p:sp>
    </p:spTree>
    <p:extLst>
      <p:ext uri="{BB962C8B-B14F-4D97-AF65-F5344CB8AC3E}">
        <p14:creationId xmlns:p14="http://schemas.microsoft.com/office/powerpoint/2010/main" val="1308543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52869"/>
            <a:ext cx="9144000" cy="2387600"/>
          </a:xfrm>
        </p:spPr>
        <p:txBody>
          <a:bodyPr>
            <a:normAutofit/>
          </a:bodyPr>
          <a:lstStyle/>
          <a:p>
            <a:r>
              <a:rPr lang="en-US" sz="7200" b="1" dirty="0">
                <a:latin typeface="+mn-lt"/>
              </a:rPr>
              <a:t>Billing Codes Review</a:t>
            </a:r>
          </a:p>
        </p:txBody>
      </p:sp>
    </p:spTree>
    <p:extLst>
      <p:ext uri="{BB962C8B-B14F-4D97-AF65-F5344CB8AC3E}">
        <p14:creationId xmlns:p14="http://schemas.microsoft.com/office/powerpoint/2010/main" val="1142864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8"/>
        <p:cNvGrpSpPr/>
        <p:nvPr/>
      </p:nvGrpSpPr>
      <p:grpSpPr>
        <a:xfrm>
          <a:off x="0" y="0"/>
          <a:ext cx="0" cy="0"/>
          <a:chOff x="0" y="0"/>
          <a:chExt cx="0" cy="0"/>
        </a:xfrm>
      </p:grpSpPr>
      <p:sp>
        <p:nvSpPr>
          <p:cNvPr id="1809" name="Google Shape;1809;p187"/>
          <p:cNvSpPr txBox="1">
            <a:spLocks noGrp="1"/>
          </p:cNvSpPr>
          <p:nvPr>
            <p:ph type="body" idx="1"/>
          </p:nvPr>
        </p:nvSpPr>
        <p:spPr>
          <a:xfrm>
            <a:off x="2229493" y="2005963"/>
            <a:ext cx="9679255" cy="3345559"/>
          </a:xfrm>
          <a:prstGeom prst="rect">
            <a:avLst/>
          </a:prstGeom>
          <a:noFill/>
          <a:ln>
            <a:noFill/>
          </a:ln>
        </p:spPr>
        <p:txBody>
          <a:bodyPr spcFirstLastPara="1" vert="horz" wrap="square" lIns="91433" tIns="45700" rIns="91433" bIns="45700" rtlCol="0" anchor="t" anchorCtr="0">
            <a:noAutofit/>
          </a:bodyPr>
          <a:lstStyle/>
          <a:p>
            <a:pPr marL="0" indent="0">
              <a:lnSpc>
                <a:spcPct val="100000"/>
              </a:lnSpc>
              <a:spcBef>
                <a:spcPts val="0"/>
              </a:spcBef>
              <a:buSzPts val="1500"/>
              <a:buNone/>
            </a:pPr>
            <a:r>
              <a:rPr lang="en" sz="2000" b="1" dirty="0"/>
              <a:t>98966:</a:t>
            </a:r>
            <a:r>
              <a:rPr lang="en" sz="2000" dirty="0"/>
              <a:t> Telephone assessment 5-10 minutes of medical discussion</a:t>
            </a:r>
            <a:endParaRPr sz="2000" dirty="0"/>
          </a:p>
          <a:p>
            <a:pPr marL="0" indent="0">
              <a:lnSpc>
                <a:spcPct val="100000"/>
              </a:lnSpc>
              <a:spcBef>
                <a:spcPts val="0"/>
              </a:spcBef>
              <a:buSzPts val="1500"/>
              <a:buNone/>
            </a:pPr>
            <a:r>
              <a:rPr lang="en" sz="2000" b="1" dirty="0"/>
              <a:t>98967:</a:t>
            </a:r>
            <a:r>
              <a:rPr lang="en" sz="2000" dirty="0"/>
              <a:t> Telephone assessment 11-20 minutes of medical discussion</a:t>
            </a:r>
            <a:endParaRPr sz="2000" dirty="0"/>
          </a:p>
          <a:p>
            <a:pPr marL="0" indent="0">
              <a:lnSpc>
                <a:spcPct val="100000"/>
              </a:lnSpc>
              <a:spcBef>
                <a:spcPts val="0"/>
              </a:spcBef>
              <a:buSzPts val="1500"/>
              <a:buNone/>
            </a:pPr>
            <a:r>
              <a:rPr lang="en" sz="2000" b="1" dirty="0"/>
              <a:t>98968:</a:t>
            </a:r>
            <a:r>
              <a:rPr lang="en" sz="2000" dirty="0"/>
              <a:t> Telephone assessment 21-30 minutes of medical discussion</a:t>
            </a:r>
            <a:endParaRPr sz="2000" dirty="0"/>
          </a:p>
          <a:p>
            <a:pPr marL="0" indent="0">
              <a:buSzPts val="1500"/>
              <a:buNone/>
            </a:pPr>
            <a:endParaRPr sz="2000" dirty="0"/>
          </a:p>
          <a:p>
            <a:pPr marL="0" indent="0">
              <a:buSzPts val="1500"/>
              <a:buNone/>
            </a:pPr>
            <a:r>
              <a:rPr lang="en" sz="2000" b="1" dirty="0"/>
              <a:t>99487:</a:t>
            </a:r>
            <a:r>
              <a:rPr lang="en" sz="2000" dirty="0"/>
              <a:t> First 31 to 75 minutes of clinical staff time directed by a physician or other qualified healthcare professional with no face-to-face visit, per calendar month</a:t>
            </a:r>
            <a:endParaRPr sz="2000" dirty="0"/>
          </a:p>
          <a:p>
            <a:pPr marL="0" indent="0">
              <a:buSzPts val="1500"/>
              <a:buNone/>
            </a:pPr>
            <a:r>
              <a:rPr lang="en" sz="2000" b="1" dirty="0"/>
              <a:t>99489</a:t>
            </a:r>
            <a:r>
              <a:rPr lang="en" sz="2000" dirty="0"/>
              <a:t>: Each additional 30 minutes after initial 75 minutes of clinical staff time directed by a physician or other qualified healthcare professional, per calendar month. (An add-on code that should be reported in conjunction with 99487)</a:t>
            </a:r>
            <a:endParaRPr sz="2000" dirty="0"/>
          </a:p>
        </p:txBody>
      </p:sp>
      <p:sp>
        <p:nvSpPr>
          <p:cNvPr id="1810" name="Google Shape;1810;p187"/>
          <p:cNvSpPr txBox="1">
            <a:spLocks noGrp="1"/>
          </p:cNvSpPr>
          <p:nvPr>
            <p:ph type="body" idx="2"/>
          </p:nvPr>
        </p:nvSpPr>
        <p:spPr>
          <a:xfrm>
            <a:off x="408313" y="369424"/>
            <a:ext cx="7412975" cy="1105985"/>
          </a:xfrm>
          <a:prstGeom prst="rect">
            <a:avLst/>
          </a:prstGeom>
          <a:noFill/>
          <a:ln>
            <a:noFill/>
          </a:ln>
        </p:spPr>
        <p:txBody>
          <a:bodyPr spcFirstLastPara="1" vert="horz" wrap="square" lIns="91433" tIns="45700" rIns="91433" bIns="45700" rtlCol="0" anchor="ctr" anchorCtr="0">
            <a:noAutofit/>
          </a:bodyPr>
          <a:lstStyle/>
          <a:p>
            <a:pPr marL="0" indent="0">
              <a:spcBef>
                <a:spcPts val="0"/>
              </a:spcBef>
              <a:buClr>
                <a:schemeClr val="dk1"/>
              </a:buClr>
              <a:buSzPts val="3000"/>
            </a:pPr>
            <a:r>
              <a:rPr lang="en" sz="4000" b="1" dirty="0">
                <a:solidFill>
                  <a:schemeClr val="dk1"/>
                </a:solidFill>
              </a:rPr>
              <a:t>Care Management Codes for: QHPs, Licensed, and Unlicensed</a:t>
            </a:r>
            <a:endParaRPr sz="2400" dirty="0"/>
          </a:p>
        </p:txBody>
      </p:sp>
      <p:sp>
        <p:nvSpPr>
          <p:cNvPr id="1811" name="Google Shape;1811;p187"/>
          <p:cNvSpPr txBox="1"/>
          <p:nvPr/>
        </p:nvSpPr>
        <p:spPr>
          <a:xfrm>
            <a:off x="382522" y="1980195"/>
            <a:ext cx="1715909" cy="707887"/>
          </a:xfrm>
          <a:prstGeom prst="rect">
            <a:avLst/>
          </a:prstGeom>
          <a:solidFill>
            <a:schemeClr val="lt2"/>
          </a:solidFill>
          <a:ln>
            <a:noFill/>
          </a:ln>
        </p:spPr>
        <p:txBody>
          <a:bodyPr spcFirstLastPara="1" wrap="square" lIns="91433" tIns="45700" rIns="91433" bIns="45700" anchor="t" anchorCtr="0">
            <a:noAutofit/>
          </a:bodyPr>
          <a:lstStyle/>
          <a:p>
            <a:pPr>
              <a:buClr>
                <a:srgbClr val="000000"/>
              </a:buClr>
              <a:buSzPts val="1500"/>
            </a:pPr>
            <a:r>
              <a:rPr lang="en" sz="2000" b="1">
                <a:solidFill>
                  <a:schemeClr val="dk1"/>
                </a:solidFill>
                <a:latin typeface="Calibri"/>
                <a:ea typeface="Calibri"/>
                <a:cs typeface="Calibri"/>
                <a:sym typeface="Calibri"/>
              </a:rPr>
              <a:t>Telephone with patient</a:t>
            </a:r>
            <a:endParaRPr sz="1467">
              <a:solidFill>
                <a:srgbClr val="000000"/>
              </a:solidFill>
              <a:latin typeface="Arial"/>
              <a:ea typeface="Arial"/>
              <a:cs typeface="Arial"/>
              <a:sym typeface="Arial"/>
            </a:endParaRPr>
          </a:p>
        </p:txBody>
      </p:sp>
      <p:sp>
        <p:nvSpPr>
          <p:cNvPr id="1812" name="Google Shape;1812;p187"/>
          <p:cNvSpPr txBox="1"/>
          <p:nvPr/>
        </p:nvSpPr>
        <p:spPr>
          <a:xfrm>
            <a:off x="423551" y="3563815"/>
            <a:ext cx="1674880" cy="1281724"/>
          </a:xfrm>
          <a:prstGeom prst="rect">
            <a:avLst/>
          </a:prstGeom>
          <a:solidFill>
            <a:schemeClr val="lt2"/>
          </a:solidFill>
          <a:ln>
            <a:noFill/>
          </a:ln>
        </p:spPr>
        <p:txBody>
          <a:bodyPr spcFirstLastPara="1" wrap="square" lIns="91433" tIns="45700" rIns="91433" bIns="45700" anchor="t" anchorCtr="0">
            <a:noAutofit/>
          </a:bodyPr>
          <a:lstStyle/>
          <a:p>
            <a:pPr>
              <a:buClr>
                <a:srgbClr val="000000"/>
              </a:buClr>
              <a:buSzPts val="1500"/>
            </a:pPr>
            <a:r>
              <a:rPr lang="en" sz="2000" b="1" dirty="0">
                <a:solidFill>
                  <a:schemeClr val="dk1"/>
                </a:solidFill>
                <a:latin typeface="Calibri"/>
                <a:ea typeface="Calibri"/>
                <a:cs typeface="Calibri"/>
                <a:sym typeface="Calibri"/>
              </a:rPr>
              <a:t>Care Coordination </a:t>
            </a:r>
            <a:r>
              <a:rPr lang="en" sz="1467" b="1" dirty="0">
                <a:solidFill>
                  <a:schemeClr val="dk1"/>
                </a:solidFill>
                <a:latin typeface="Calibri"/>
                <a:ea typeface="Calibri"/>
                <a:cs typeface="Calibri"/>
                <a:sym typeface="Calibri"/>
              </a:rPr>
              <a:t>(not with patient or provider)</a:t>
            </a:r>
            <a:endParaRPr sz="1467" dirty="0">
              <a:solidFill>
                <a:srgbClr val="000000"/>
              </a:solidFill>
              <a:latin typeface="Arial"/>
              <a:ea typeface="Arial"/>
              <a:cs typeface="Arial"/>
              <a:sym typeface="Arial"/>
            </a:endParaRPr>
          </a:p>
        </p:txBody>
      </p:sp>
      <p:graphicFrame>
        <p:nvGraphicFramePr>
          <p:cNvPr id="1814" name="Google Shape;1814;p187"/>
          <p:cNvGraphicFramePr/>
          <p:nvPr/>
        </p:nvGraphicFramePr>
        <p:xfrm>
          <a:off x="9152314" y="220345"/>
          <a:ext cx="2617633" cy="1224999"/>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412233">
                  <a:extLst>
                    <a:ext uri="{9D8B030D-6E8A-4147-A177-3AD203B41FA5}">
                      <a16:colId xmlns:a16="http://schemas.microsoft.com/office/drawing/2014/main" val="20001"/>
                    </a:ext>
                  </a:extLst>
                </a:gridCol>
                <a:gridCol w="657700">
                  <a:extLst>
                    <a:ext uri="{9D8B030D-6E8A-4147-A177-3AD203B41FA5}">
                      <a16:colId xmlns:a16="http://schemas.microsoft.com/office/drawing/2014/main" val="20002"/>
                    </a:ext>
                  </a:extLst>
                </a:gridCol>
                <a:gridCol w="481267">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6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t>X</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1815" name="Google Shape;1815;p187"/>
          <p:cNvSpPr/>
          <p:nvPr/>
        </p:nvSpPr>
        <p:spPr>
          <a:xfrm>
            <a:off x="7224529" y="5361632"/>
            <a:ext cx="4684219" cy="738435"/>
          </a:xfrm>
          <a:prstGeom prst="rect">
            <a:avLst/>
          </a:prstGeom>
          <a:solidFill>
            <a:srgbClr val="FFF2CC"/>
          </a:solidFill>
          <a:ln>
            <a:noFill/>
          </a:ln>
        </p:spPr>
        <p:txBody>
          <a:bodyPr spcFirstLastPara="1" wrap="square" lIns="91433" tIns="45700" rIns="91433" bIns="45700" anchor="t" anchorCtr="0">
            <a:noAutofit/>
          </a:bodyPr>
          <a:lstStyle/>
          <a:p>
            <a:pPr algn="r">
              <a:buClr>
                <a:srgbClr val="000000"/>
              </a:buClr>
              <a:buSzPts val="1500"/>
            </a:pPr>
            <a:r>
              <a:rPr lang="en" sz="2000" dirty="0">
                <a:solidFill>
                  <a:schemeClr val="dk1"/>
                </a:solidFill>
                <a:latin typeface="Calibri"/>
                <a:ea typeface="Calibri"/>
                <a:cs typeface="Calibri"/>
                <a:sym typeface="Calibri"/>
              </a:rPr>
              <a:t>Provider liability if patient does not have the Care Management Benefit for BCBSM. </a:t>
            </a:r>
            <a:endParaRPr sz="1200" dirty="0">
              <a:solidFill>
                <a:srgbClr val="000000"/>
              </a:solidFill>
              <a:latin typeface="Arial"/>
              <a:ea typeface="Arial"/>
              <a:cs typeface="Arial"/>
              <a:sym typeface="Arial"/>
            </a:endParaRPr>
          </a:p>
        </p:txBody>
      </p:sp>
      <p:sp>
        <p:nvSpPr>
          <p:cNvPr id="2" name="Google Shape;1615;p129">
            <a:extLst>
              <a:ext uri="{FF2B5EF4-FFF2-40B4-BE49-F238E27FC236}">
                <a16:creationId xmlns:a16="http://schemas.microsoft.com/office/drawing/2014/main" id="{6D62846B-E26D-4CA0-9BEA-1E283A37536A}"/>
              </a:ext>
            </a:extLst>
          </p:cNvPr>
          <p:cNvSpPr txBox="1"/>
          <p:nvPr/>
        </p:nvSpPr>
        <p:spPr>
          <a:xfrm>
            <a:off x="408313" y="5238347"/>
            <a:ext cx="5116379" cy="86172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121900" tIns="60933" rIns="121900" bIns="60933" anchor="t" anchorCtr="0">
            <a:spAutoFit/>
          </a:bodyPr>
          <a:lstStyle/>
          <a:p>
            <a:pPr>
              <a:buClr>
                <a:srgbClr val="000000"/>
              </a:buClr>
              <a:buSzPts val="2400"/>
            </a:pPr>
            <a:r>
              <a:rPr lang="en-US" sz="1600" dirty="0">
                <a:solidFill>
                  <a:schemeClr val="dk1"/>
                </a:solidFill>
                <a:latin typeface="Calibri"/>
                <a:ea typeface="Calibri"/>
                <a:cs typeface="Calibri"/>
                <a:sym typeface="Calibri"/>
              </a:rPr>
              <a:t>BCBSM: 2P Modifier for 98966, 98967, 99868</a:t>
            </a:r>
          </a:p>
          <a:p>
            <a:pPr>
              <a:buClr>
                <a:srgbClr val="000000"/>
              </a:buClr>
              <a:buSzPts val="2400"/>
            </a:pPr>
            <a:r>
              <a:rPr lang="en-US" sz="1600" dirty="0">
                <a:solidFill>
                  <a:schemeClr val="dk1"/>
                </a:solidFill>
                <a:latin typeface="Calibri"/>
                <a:ea typeface="Calibri"/>
                <a:cs typeface="Calibri"/>
                <a:sym typeface="Calibri"/>
              </a:rPr>
              <a:t>Payable when contact is made with patient to discuss the program and patient does not enroll in care management.  </a:t>
            </a:r>
            <a:endParaRPr sz="1200" dirty="0">
              <a:solidFill>
                <a:srgbClr val="000000"/>
              </a:solidFill>
              <a:latin typeface="Arial"/>
              <a:ea typeface="Arial"/>
              <a:cs typeface="Arial"/>
              <a:sym typeface="Arial"/>
            </a:endParaRPr>
          </a:p>
        </p:txBody>
      </p:sp>
      <p:sp>
        <p:nvSpPr>
          <p:cNvPr id="12"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14"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10</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380334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1"/>
        <p:cNvGrpSpPr/>
        <p:nvPr/>
      </p:nvGrpSpPr>
      <p:grpSpPr>
        <a:xfrm>
          <a:off x="0" y="0"/>
          <a:ext cx="0" cy="0"/>
          <a:chOff x="0" y="0"/>
          <a:chExt cx="0" cy="0"/>
        </a:xfrm>
      </p:grpSpPr>
      <p:sp>
        <p:nvSpPr>
          <p:cNvPr id="1822" name="Google Shape;1822;p188"/>
          <p:cNvSpPr txBox="1">
            <a:spLocks noGrp="1"/>
          </p:cNvSpPr>
          <p:nvPr>
            <p:ph type="title"/>
          </p:nvPr>
        </p:nvSpPr>
        <p:spPr>
          <a:xfrm>
            <a:off x="301639" y="374887"/>
            <a:ext cx="8031256" cy="1325563"/>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sz="5467" b="1">
                <a:latin typeface="Calibri"/>
                <a:ea typeface="Calibri"/>
                <a:cs typeface="Calibri"/>
                <a:sym typeface="Calibri"/>
              </a:rPr>
              <a:t>98966, 98967, 98968 </a:t>
            </a:r>
            <a:br>
              <a:rPr lang="en" sz="5467" b="1">
                <a:latin typeface="Calibri"/>
                <a:ea typeface="Calibri"/>
                <a:cs typeface="Calibri"/>
                <a:sym typeface="Calibri"/>
              </a:rPr>
            </a:br>
            <a:r>
              <a:rPr lang="en" sz="5467" b="1">
                <a:latin typeface="Calibri"/>
                <a:ea typeface="Calibri"/>
                <a:cs typeface="Calibri"/>
                <a:sym typeface="Calibri"/>
              </a:rPr>
              <a:t>Phone Service Codes </a:t>
            </a:r>
            <a:endParaRPr sz="1467"/>
          </a:p>
        </p:txBody>
      </p:sp>
      <p:sp>
        <p:nvSpPr>
          <p:cNvPr id="1823" name="Google Shape;1823;p188"/>
          <p:cNvSpPr txBox="1">
            <a:spLocks noGrp="1"/>
          </p:cNvSpPr>
          <p:nvPr>
            <p:ph type="body" idx="1"/>
          </p:nvPr>
        </p:nvSpPr>
        <p:spPr>
          <a:xfrm>
            <a:off x="301639" y="2073477"/>
            <a:ext cx="7795439" cy="2836392"/>
          </a:xfrm>
          <a:prstGeom prst="rect">
            <a:avLst/>
          </a:prstGeom>
          <a:noFill/>
          <a:ln>
            <a:noFill/>
          </a:ln>
        </p:spPr>
        <p:txBody>
          <a:bodyPr spcFirstLastPara="1" vert="horz" wrap="square" lIns="91433" tIns="45700" rIns="91433" bIns="45700" rtlCol="0" anchor="t" anchorCtr="0">
            <a:noAutofit/>
          </a:bodyPr>
          <a:lstStyle/>
          <a:p>
            <a:pPr marL="0" indent="0">
              <a:spcBef>
                <a:spcPts val="0"/>
              </a:spcBef>
              <a:buClr>
                <a:schemeClr val="dk1"/>
              </a:buClr>
              <a:buSzPts val="2400"/>
              <a:buNone/>
            </a:pPr>
            <a:r>
              <a:rPr lang="en" sz="2667" dirty="0"/>
              <a:t>Call with patient or caregiver to discuss care issues and progress towards goals.</a:t>
            </a:r>
          </a:p>
          <a:p>
            <a:pPr marL="0" indent="0">
              <a:spcBef>
                <a:spcPts val="0"/>
              </a:spcBef>
              <a:buClr>
                <a:schemeClr val="dk1"/>
              </a:buClr>
              <a:buSzPts val="2400"/>
              <a:buNone/>
            </a:pPr>
            <a:endParaRPr lang="en" sz="2667" dirty="0"/>
          </a:p>
          <a:p>
            <a:pPr>
              <a:lnSpc>
                <a:spcPct val="100000"/>
              </a:lnSpc>
              <a:spcBef>
                <a:spcPts val="0"/>
              </a:spcBef>
              <a:buClr>
                <a:schemeClr val="dk1"/>
              </a:buClr>
              <a:buSzPts val="2400"/>
            </a:pPr>
            <a:r>
              <a:rPr lang="en" sz="2400" b="1" dirty="0"/>
              <a:t>98966</a:t>
            </a:r>
            <a:r>
              <a:rPr lang="en" sz="2400" dirty="0"/>
              <a:t> for 5-10 minutes </a:t>
            </a:r>
            <a:endParaRPr lang="en" sz="2400" b="1" dirty="0"/>
          </a:p>
          <a:p>
            <a:pPr>
              <a:lnSpc>
                <a:spcPct val="100000"/>
              </a:lnSpc>
              <a:spcBef>
                <a:spcPts val="0"/>
              </a:spcBef>
              <a:buClr>
                <a:schemeClr val="dk1"/>
              </a:buClr>
              <a:buSzPts val="2400"/>
            </a:pPr>
            <a:r>
              <a:rPr lang="en" sz="2400" b="1" dirty="0"/>
              <a:t>98967</a:t>
            </a:r>
            <a:r>
              <a:rPr lang="en" sz="2400" dirty="0"/>
              <a:t> for 11-20 minutes</a:t>
            </a:r>
          </a:p>
          <a:p>
            <a:pPr>
              <a:lnSpc>
                <a:spcPct val="100000"/>
              </a:lnSpc>
              <a:spcBef>
                <a:spcPts val="0"/>
              </a:spcBef>
              <a:buClr>
                <a:schemeClr val="dk1"/>
              </a:buClr>
              <a:buSzPts val="2400"/>
            </a:pPr>
            <a:r>
              <a:rPr lang="en" sz="2400" b="1" dirty="0"/>
              <a:t>98968</a:t>
            </a:r>
            <a:r>
              <a:rPr lang="en" sz="2400" dirty="0"/>
              <a:t> for 21-30 minutes</a:t>
            </a:r>
            <a:endParaRPr sz="2400" dirty="0"/>
          </a:p>
          <a:p>
            <a:pPr marL="237061" indent="-101597">
              <a:spcBef>
                <a:spcPts val="1067"/>
              </a:spcBef>
              <a:buClr>
                <a:schemeClr val="dk1"/>
              </a:buClr>
              <a:buSzPts val="1500"/>
              <a:buNone/>
            </a:pPr>
            <a:endParaRPr sz="2000" dirty="0"/>
          </a:p>
          <a:p>
            <a:pPr marL="237061" indent="-101597">
              <a:spcBef>
                <a:spcPts val="1067"/>
              </a:spcBef>
              <a:buClr>
                <a:schemeClr val="dk1"/>
              </a:buClr>
              <a:buSzPts val="1500"/>
              <a:buNone/>
            </a:pPr>
            <a:endParaRPr sz="2000" dirty="0"/>
          </a:p>
          <a:p>
            <a:pPr marL="237061" indent="-101597">
              <a:spcBef>
                <a:spcPts val="1067"/>
              </a:spcBef>
              <a:buClr>
                <a:schemeClr val="dk1"/>
              </a:buClr>
              <a:buSzPts val="1500"/>
              <a:buNone/>
            </a:pPr>
            <a:endParaRPr sz="2000" dirty="0"/>
          </a:p>
          <a:p>
            <a:pPr marL="237061" indent="-101597">
              <a:spcBef>
                <a:spcPts val="1067"/>
              </a:spcBef>
              <a:buClr>
                <a:schemeClr val="dk1"/>
              </a:buClr>
              <a:buSzPts val="1500"/>
              <a:buNone/>
            </a:pPr>
            <a:endParaRPr sz="2000" dirty="0"/>
          </a:p>
          <a:p>
            <a:pPr marL="0" indent="0">
              <a:spcBef>
                <a:spcPts val="1067"/>
              </a:spcBef>
              <a:buClr>
                <a:schemeClr val="dk1"/>
              </a:buClr>
              <a:buSzPts val="1500"/>
              <a:buNone/>
            </a:pPr>
            <a:r>
              <a:rPr lang="en" sz="2000" dirty="0"/>
              <a:t> </a:t>
            </a:r>
            <a:endParaRPr sz="1467" dirty="0"/>
          </a:p>
        </p:txBody>
      </p:sp>
      <p:sp>
        <p:nvSpPr>
          <p:cNvPr id="1824" name="Google Shape;1824;p188"/>
          <p:cNvSpPr txBox="1"/>
          <p:nvPr/>
        </p:nvSpPr>
        <p:spPr>
          <a:xfrm>
            <a:off x="5451155" y="5164454"/>
            <a:ext cx="6436045" cy="1073836"/>
          </a:xfrm>
          <a:prstGeom prst="rect">
            <a:avLst/>
          </a:prstGeom>
          <a:solidFill>
            <a:srgbClr val="FFF2CC"/>
          </a:solidFill>
          <a:ln w="9525" cap="flat" cmpd="sng">
            <a:solidFill>
              <a:srgbClr val="FFF2CC"/>
            </a:solidFill>
            <a:prstDash val="solid"/>
            <a:round/>
            <a:headEnd type="none" w="sm" len="sm"/>
            <a:tailEnd type="none" w="sm" len="sm"/>
          </a:ln>
        </p:spPr>
        <p:txBody>
          <a:bodyPr spcFirstLastPara="1" wrap="square" lIns="91433" tIns="45700" rIns="91433" bIns="45700" anchor="t" anchorCtr="0">
            <a:noAutofit/>
          </a:bodyPr>
          <a:lstStyle/>
          <a:p>
            <a:pPr>
              <a:buClr>
                <a:srgbClr val="000000"/>
              </a:buClr>
              <a:buSzPts val="1500"/>
            </a:pPr>
            <a:r>
              <a:rPr lang="en" sz="2000" dirty="0">
                <a:solidFill>
                  <a:srgbClr val="000000"/>
                </a:solidFill>
                <a:latin typeface="Calibri"/>
                <a:ea typeface="Calibri"/>
                <a:cs typeface="Calibri"/>
                <a:sym typeface="Calibri"/>
              </a:rPr>
              <a:t>BCBSM:  2P Modifier for 98966, 98967, 99868 -  Payable when contact is made with patient to discuss the program and patient does not enroll in care management  </a:t>
            </a:r>
            <a:endParaRPr sz="1200" dirty="0">
              <a:solidFill>
                <a:srgbClr val="000000"/>
              </a:solidFill>
              <a:latin typeface="Arial"/>
              <a:ea typeface="Arial"/>
              <a:cs typeface="Arial"/>
              <a:sym typeface="Arial"/>
            </a:endParaRPr>
          </a:p>
        </p:txBody>
      </p:sp>
      <p:graphicFrame>
        <p:nvGraphicFramePr>
          <p:cNvPr id="1827" name="Google Shape;1827;p188"/>
          <p:cNvGraphicFramePr/>
          <p:nvPr/>
        </p:nvGraphicFramePr>
        <p:xfrm>
          <a:off x="9152314" y="220345"/>
          <a:ext cx="2617633" cy="1224999"/>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412233">
                  <a:extLst>
                    <a:ext uri="{9D8B030D-6E8A-4147-A177-3AD203B41FA5}">
                      <a16:colId xmlns:a16="http://schemas.microsoft.com/office/drawing/2014/main" val="20001"/>
                    </a:ext>
                  </a:extLst>
                </a:gridCol>
                <a:gridCol w="657700">
                  <a:extLst>
                    <a:ext uri="{9D8B030D-6E8A-4147-A177-3AD203B41FA5}">
                      <a16:colId xmlns:a16="http://schemas.microsoft.com/office/drawing/2014/main" val="20002"/>
                    </a:ext>
                  </a:extLst>
                </a:gridCol>
                <a:gridCol w="481267">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6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t>X</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10"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solidFill>
                  <a:schemeClr val="bg1">
                    <a:lumMod val="50000"/>
                  </a:schemeClr>
                </a:solidFill>
              </a:rPr>
              <a:t>Introduction to Team-Based Care Revised 6.2021</a:t>
            </a:r>
            <a:endParaRPr lang="en-US" sz="1200" dirty="0">
              <a:solidFill>
                <a:schemeClr val="bg1">
                  <a:lumMod val="50000"/>
                </a:schemeClr>
              </a:solidFill>
            </a:endParaRPr>
          </a:p>
        </p:txBody>
      </p:sp>
      <p:sp>
        <p:nvSpPr>
          <p:cNvPr id="11"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11</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413701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3"/>
        <p:cNvGrpSpPr/>
        <p:nvPr/>
      </p:nvGrpSpPr>
      <p:grpSpPr>
        <a:xfrm>
          <a:off x="0" y="0"/>
          <a:ext cx="0" cy="0"/>
          <a:chOff x="0" y="0"/>
          <a:chExt cx="0" cy="0"/>
        </a:xfrm>
      </p:grpSpPr>
      <p:sp>
        <p:nvSpPr>
          <p:cNvPr id="1834" name="Google Shape;1834;p189"/>
          <p:cNvSpPr txBox="1">
            <a:spLocks noGrp="1"/>
          </p:cNvSpPr>
          <p:nvPr>
            <p:ph type="title"/>
          </p:nvPr>
        </p:nvSpPr>
        <p:spPr>
          <a:xfrm>
            <a:off x="339264" y="774386"/>
            <a:ext cx="8101352" cy="1415271"/>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sz="4800" b="1" dirty="0">
                <a:latin typeface="Calibri"/>
                <a:ea typeface="Calibri"/>
                <a:cs typeface="Calibri"/>
                <a:sym typeface="Calibri"/>
              </a:rPr>
              <a:t>99487, 99489 </a:t>
            </a:r>
            <a:br>
              <a:rPr lang="en" sz="4800" b="1" dirty="0">
                <a:latin typeface="Calibri"/>
                <a:ea typeface="Calibri"/>
                <a:cs typeface="Calibri"/>
                <a:sym typeface="Calibri"/>
              </a:rPr>
            </a:br>
            <a:r>
              <a:rPr lang="en" sz="4800" b="1" dirty="0">
                <a:latin typeface="Calibri"/>
                <a:ea typeface="Calibri"/>
                <a:cs typeface="Calibri"/>
                <a:sym typeface="Calibri"/>
              </a:rPr>
              <a:t>Care Coordination Codes </a:t>
            </a:r>
            <a:br>
              <a:rPr lang="en" sz="4800" b="1" dirty="0">
                <a:latin typeface="Calibri"/>
                <a:ea typeface="Calibri"/>
                <a:cs typeface="Calibri"/>
                <a:sym typeface="Calibri"/>
              </a:rPr>
            </a:br>
            <a:endParaRPr sz="4800" b="1" dirty="0">
              <a:latin typeface="Calibri"/>
              <a:ea typeface="Calibri"/>
              <a:cs typeface="Calibri"/>
              <a:sym typeface="Calibri"/>
            </a:endParaRPr>
          </a:p>
        </p:txBody>
      </p:sp>
      <p:sp>
        <p:nvSpPr>
          <p:cNvPr id="1835" name="Google Shape;1835;p189"/>
          <p:cNvSpPr txBox="1">
            <a:spLocks noGrp="1"/>
          </p:cNvSpPr>
          <p:nvPr>
            <p:ph type="body" idx="1"/>
          </p:nvPr>
        </p:nvSpPr>
        <p:spPr>
          <a:xfrm>
            <a:off x="339264" y="2121523"/>
            <a:ext cx="11430749" cy="3789984"/>
          </a:xfrm>
          <a:prstGeom prst="rect">
            <a:avLst/>
          </a:prstGeom>
          <a:noFill/>
          <a:ln>
            <a:noFill/>
          </a:ln>
        </p:spPr>
        <p:txBody>
          <a:bodyPr spcFirstLastPara="1" vert="horz" wrap="square" lIns="91433" tIns="45700" rIns="91433" bIns="45700" rtlCol="0" anchor="t" anchorCtr="0">
            <a:noAutofit/>
          </a:bodyPr>
          <a:lstStyle/>
          <a:p>
            <a:pPr marL="0" indent="0">
              <a:lnSpc>
                <a:spcPct val="100000"/>
              </a:lnSpc>
              <a:spcBef>
                <a:spcPts val="0"/>
              </a:spcBef>
              <a:buClr>
                <a:schemeClr val="dk1"/>
              </a:buClr>
              <a:buSzPts val="2100"/>
              <a:buNone/>
            </a:pPr>
            <a:r>
              <a:rPr lang="en" sz="2667" dirty="0"/>
              <a:t>Call on behalf of the Patient to coordinate care.</a:t>
            </a:r>
          </a:p>
          <a:p>
            <a:pPr marL="0" indent="0">
              <a:lnSpc>
                <a:spcPct val="100000"/>
              </a:lnSpc>
              <a:spcBef>
                <a:spcPts val="0"/>
              </a:spcBef>
              <a:buClr>
                <a:schemeClr val="dk1"/>
              </a:buClr>
              <a:buSzPts val="2100"/>
              <a:buNone/>
            </a:pPr>
            <a:endParaRPr sz="2667" dirty="0"/>
          </a:p>
          <a:p>
            <a:pPr marL="237061" indent="-228594">
              <a:lnSpc>
                <a:spcPct val="100000"/>
              </a:lnSpc>
              <a:spcBef>
                <a:spcPts val="0"/>
              </a:spcBef>
              <a:buClr>
                <a:schemeClr val="dk1"/>
              </a:buClr>
              <a:buSzPts val="2100"/>
            </a:pPr>
            <a:r>
              <a:rPr lang="en" sz="2400" b="1" dirty="0"/>
              <a:t>99487</a:t>
            </a:r>
            <a:r>
              <a:rPr lang="en" sz="2400" dirty="0"/>
              <a:t> for first 31 to 75 minutes of clinical staff time working on behalf of the patient with someone other than the patient or provider. </a:t>
            </a:r>
            <a:endParaRPr sz="2400" dirty="0"/>
          </a:p>
          <a:p>
            <a:pPr marL="694249" lvl="1" indent="-237061">
              <a:lnSpc>
                <a:spcPct val="100000"/>
              </a:lnSpc>
              <a:spcBef>
                <a:spcPts val="0"/>
              </a:spcBef>
              <a:buClr>
                <a:schemeClr val="dk1"/>
              </a:buClr>
              <a:buSzPct val="100000"/>
            </a:pPr>
            <a:r>
              <a:rPr lang="en" sz="2133" dirty="0"/>
              <a:t>Examples: coordinating DME for a patient; reaching out to a resource to help support a SDOH need.</a:t>
            </a:r>
            <a:endParaRPr sz="2133" dirty="0"/>
          </a:p>
          <a:p>
            <a:pPr marL="237061" indent="-228594">
              <a:lnSpc>
                <a:spcPct val="100000"/>
              </a:lnSpc>
              <a:spcBef>
                <a:spcPts val="0"/>
              </a:spcBef>
              <a:buClr>
                <a:schemeClr val="dk1"/>
              </a:buClr>
              <a:buSzPts val="2100"/>
            </a:pPr>
            <a:r>
              <a:rPr lang="en" sz="2400" b="1" dirty="0"/>
              <a:t>99489</a:t>
            </a:r>
            <a:r>
              <a:rPr lang="en" sz="2400" dirty="0"/>
              <a:t> for each additional 30 minutes after 75 minutes per calendar month.</a:t>
            </a:r>
            <a:endParaRPr sz="2400" dirty="0"/>
          </a:p>
          <a:p>
            <a:pPr marL="0" indent="0">
              <a:spcBef>
                <a:spcPts val="1067"/>
              </a:spcBef>
              <a:buClr>
                <a:schemeClr val="dk1"/>
              </a:buClr>
              <a:buSzPts val="1800"/>
              <a:buNone/>
            </a:pPr>
            <a:endParaRPr sz="2400" dirty="0"/>
          </a:p>
        </p:txBody>
      </p:sp>
      <p:graphicFrame>
        <p:nvGraphicFramePr>
          <p:cNvPr id="1838" name="Google Shape;1838;p189"/>
          <p:cNvGraphicFramePr/>
          <p:nvPr/>
        </p:nvGraphicFramePr>
        <p:xfrm>
          <a:off x="9152314" y="220345"/>
          <a:ext cx="2617633" cy="1224999"/>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412233">
                  <a:extLst>
                    <a:ext uri="{9D8B030D-6E8A-4147-A177-3AD203B41FA5}">
                      <a16:colId xmlns:a16="http://schemas.microsoft.com/office/drawing/2014/main" val="20001"/>
                    </a:ext>
                  </a:extLst>
                </a:gridCol>
                <a:gridCol w="657700">
                  <a:extLst>
                    <a:ext uri="{9D8B030D-6E8A-4147-A177-3AD203B41FA5}">
                      <a16:colId xmlns:a16="http://schemas.microsoft.com/office/drawing/2014/main" val="20002"/>
                    </a:ext>
                  </a:extLst>
                </a:gridCol>
                <a:gridCol w="481267">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6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t>X</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02.01.22</a:t>
            </a:r>
          </a:p>
        </p:txBody>
      </p:sp>
      <p:sp>
        <p:nvSpPr>
          <p:cNvPr id="9"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12</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20970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6"/>
        <p:cNvGrpSpPr/>
        <p:nvPr/>
      </p:nvGrpSpPr>
      <p:grpSpPr>
        <a:xfrm>
          <a:off x="0" y="0"/>
          <a:ext cx="0" cy="0"/>
          <a:chOff x="0" y="0"/>
          <a:chExt cx="0" cy="0"/>
        </a:xfrm>
      </p:grpSpPr>
      <p:sp>
        <p:nvSpPr>
          <p:cNvPr id="1857" name="Google Shape;1857;p191"/>
          <p:cNvSpPr txBox="1">
            <a:spLocks noGrp="1"/>
          </p:cNvSpPr>
          <p:nvPr>
            <p:ph type="title"/>
          </p:nvPr>
        </p:nvSpPr>
        <p:spPr>
          <a:xfrm>
            <a:off x="242643" y="491841"/>
            <a:ext cx="9206157" cy="1325563"/>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sz="4800" b="1" dirty="0">
                <a:latin typeface="Calibri"/>
                <a:ea typeface="Calibri"/>
                <a:cs typeface="Calibri"/>
                <a:sym typeface="Calibri"/>
              </a:rPr>
              <a:t>Provider Code: </a:t>
            </a:r>
            <a:br>
              <a:rPr lang="en" sz="4800" b="1" dirty="0">
                <a:latin typeface="Calibri"/>
                <a:ea typeface="Calibri"/>
                <a:cs typeface="Calibri"/>
                <a:sym typeface="Calibri"/>
              </a:rPr>
            </a:br>
            <a:r>
              <a:rPr lang="en" sz="4800" b="1" dirty="0">
                <a:latin typeface="Calibri"/>
                <a:ea typeface="Calibri"/>
                <a:cs typeface="Calibri"/>
                <a:sym typeface="Calibri"/>
              </a:rPr>
              <a:t>G9007 Team Conference Code</a:t>
            </a:r>
            <a:endParaRPr sz="1200" dirty="0"/>
          </a:p>
        </p:txBody>
      </p:sp>
      <p:sp>
        <p:nvSpPr>
          <p:cNvPr id="1858" name="Google Shape;1858;p191"/>
          <p:cNvSpPr txBox="1">
            <a:spLocks noGrp="1"/>
          </p:cNvSpPr>
          <p:nvPr>
            <p:ph type="body" idx="1"/>
          </p:nvPr>
        </p:nvSpPr>
        <p:spPr>
          <a:xfrm>
            <a:off x="242650" y="2189151"/>
            <a:ext cx="11708717" cy="2498100"/>
          </a:xfrm>
          <a:prstGeom prst="rect">
            <a:avLst/>
          </a:prstGeom>
          <a:noFill/>
          <a:ln>
            <a:noFill/>
          </a:ln>
        </p:spPr>
        <p:txBody>
          <a:bodyPr spcFirstLastPara="1" vert="horz" wrap="square" lIns="91433" tIns="45700" rIns="91433" bIns="45700" rtlCol="0" anchor="t" anchorCtr="0">
            <a:noAutofit/>
          </a:bodyPr>
          <a:lstStyle/>
          <a:p>
            <a:pPr>
              <a:lnSpc>
                <a:spcPct val="100000"/>
              </a:lnSpc>
              <a:spcBef>
                <a:spcPts val="0"/>
              </a:spcBef>
              <a:buClr>
                <a:schemeClr val="dk1"/>
              </a:buClr>
              <a:buSzPct val="100000"/>
            </a:pPr>
            <a:r>
              <a:rPr lang="en" dirty="0"/>
              <a:t>PCP and a care team member formally discuss a patient’s care plan.</a:t>
            </a:r>
            <a:endParaRPr dirty="0"/>
          </a:p>
          <a:p>
            <a:pPr>
              <a:lnSpc>
                <a:spcPct val="100000"/>
              </a:lnSpc>
              <a:spcBef>
                <a:spcPts val="0"/>
              </a:spcBef>
              <a:buClr>
                <a:schemeClr val="dk1"/>
              </a:buClr>
              <a:buSzPct val="100000"/>
            </a:pPr>
            <a:r>
              <a:rPr lang="en" dirty="0"/>
              <a:t>Can be billed once per day per patient regardless of time spent.</a:t>
            </a:r>
            <a:endParaRPr sz="1400" dirty="0"/>
          </a:p>
          <a:p>
            <a:pPr>
              <a:lnSpc>
                <a:spcPct val="100000"/>
              </a:lnSpc>
              <a:spcBef>
                <a:spcPts val="0"/>
              </a:spcBef>
              <a:buClr>
                <a:schemeClr val="dk1"/>
              </a:buClr>
              <a:buSzPct val="100000"/>
            </a:pPr>
            <a:r>
              <a:rPr lang="en" dirty="0"/>
              <a:t>May be billed by a physician or APP.</a:t>
            </a:r>
            <a:endParaRPr sz="1400" dirty="0"/>
          </a:p>
          <a:p>
            <a:pPr marL="1151438" lvl="2" indent="-203195">
              <a:spcBef>
                <a:spcPts val="533"/>
              </a:spcBef>
              <a:buClr>
                <a:schemeClr val="dk1"/>
              </a:buClr>
              <a:buSzPts val="1800"/>
              <a:buNone/>
            </a:pPr>
            <a:endParaRPr sz="2400" dirty="0"/>
          </a:p>
          <a:p>
            <a:pPr marL="1151438" lvl="2" indent="-203195">
              <a:spcBef>
                <a:spcPts val="533"/>
              </a:spcBef>
              <a:buClr>
                <a:schemeClr val="dk1"/>
              </a:buClr>
              <a:buSzPts val="1800"/>
              <a:buNone/>
            </a:pPr>
            <a:endParaRPr sz="2400" dirty="0"/>
          </a:p>
          <a:p>
            <a:pPr marL="237061" indent="-50799">
              <a:spcBef>
                <a:spcPts val="1067"/>
              </a:spcBef>
              <a:buClr>
                <a:schemeClr val="dk1"/>
              </a:buClr>
              <a:buSzPts val="2100"/>
              <a:buNone/>
            </a:pPr>
            <a:endParaRPr sz="1467" dirty="0"/>
          </a:p>
        </p:txBody>
      </p:sp>
      <p:sp>
        <p:nvSpPr>
          <p:cNvPr id="7"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9"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13</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601749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66"/>
        <p:cNvGrpSpPr/>
        <p:nvPr/>
      </p:nvGrpSpPr>
      <p:grpSpPr>
        <a:xfrm>
          <a:off x="0" y="0"/>
          <a:ext cx="0" cy="0"/>
          <a:chOff x="0" y="0"/>
          <a:chExt cx="0" cy="0"/>
        </a:xfrm>
      </p:grpSpPr>
      <p:sp>
        <p:nvSpPr>
          <p:cNvPr id="1867" name="Google Shape;1867;p192"/>
          <p:cNvSpPr txBox="1">
            <a:spLocks noGrp="1"/>
          </p:cNvSpPr>
          <p:nvPr>
            <p:ph type="title"/>
          </p:nvPr>
        </p:nvSpPr>
        <p:spPr>
          <a:xfrm>
            <a:off x="378317" y="281213"/>
            <a:ext cx="11204083" cy="1651244"/>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3000"/>
            </a:pPr>
            <a:r>
              <a:rPr lang="en" sz="4000" b="1">
                <a:latin typeface="Calibri"/>
                <a:ea typeface="Calibri"/>
                <a:cs typeface="Calibri"/>
                <a:sym typeface="Calibri"/>
              </a:rPr>
              <a:t>Physician Code:</a:t>
            </a:r>
            <a:br>
              <a:rPr lang="en" sz="4000" b="1">
                <a:latin typeface="Calibri"/>
                <a:ea typeface="Calibri"/>
                <a:cs typeface="Calibri"/>
                <a:sym typeface="Calibri"/>
              </a:rPr>
            </a:br>
            <a:r>
              <a:rPr lang="en" sz="4000" b="1">
                <a:latin typeface="Calibri"/>
                <a:ea typeface="Calibri"/>
                <a:cs typeface="Calibri"/>
                <a:sym typeface="Calibri"/>
              </a:rPr>
              <a:t>G9008 Physician Coordinated Care Oversight Services (Enrollment Fee)</a:t>
            </a:r>
            <a:endParaRPr sz="4000" b="1">
              <a:latin typeface="Calibri"/>
              <a:ea typeface="Calibri"/>
              <a:cs typeface="Calibri"/>
              <a:sym typeface="Calibri"/>
            </a:endParaRPr>
          </a:p>
        </p:txBody>
      </p:sp>
      <p:sp>
        <p:nvSpPr>
          <p:cNvPr id="1868" name="Google Shape;1868;p192"/>
          <p:cNvSpPr txBox="1">
            <a:spLocks noGrp="1"/>
          </p:cNvSpPr>
          <p:nvPr>
            <p:ph type="body" idx="1"/>
          </p:nvPr>
        </p:nvSpPr>
        <p:spPr>
          <a:xfrm>
            <a:off x="490614" y="2166824"/>
            <a:ext cx="10626565" cy="4389065"/>
          </a:xfrm>
          <a:prstGeom prst="rect">
            <a:avLst/>
          </a:prstGeom>
          <a:noFill/>
          <a:ln>
            <a:noFill/>
          </a:ln>
        </p:spPr>
        <p:txBody>
          <a:bodyPr spcFirstLastPara="1" vert="horz" wrap="square" lIns="91433" tIns="45700" rIns="91433" bIns="45700" rtlCol="0" anchor="t" anchorCtr="0">
            <a:noAutofit/>
          </a:bodyPr>
          <a:lstStyle/>
          <a:p>
            <a:pPr marL="0" indent="0">
              <a:lnSpc>
                <a:spcPct val="100000"/>
              </a:lnSpc>
              <a:spcBef>
                <a:spcPts val="0"/>
              </a:spcBef>
              <a:buClr>
                <a:schemeClr val="dk1"/>
              </a:buClr>
              <a:buSzPts val="1800"/>
              <a:buNone/>
            </a:pPr>
            <a:r>
              <a:rPr lang="en" sz="2400" b="1" dirty="0"/>
              <a:t>BCBSM – P</a:t>
            </a:r>
            <a:r>
              <a:rPr lang="en-US" sz="2400" b="1" dirty="0"/>
              <a:t>h</a:t>
            </a:r>
            <a:r>
              <a:rPr lang="en" sz="2400" b="1" dirty="0"/>
              <a:t>ysician only</a:t>
            </a:r>
            <a:endParaRPr sz="1467" dirty="0"/>
          </a:p>
          <a:p>
            <a:pPr marL="237061" indent="-228594">
              <a:lnSpc>
                <a:spcPct val="100000"/>
              </a:lnSpc>
              <a:spcBef>
                <a:spcPts val="0"/>
              </a:spcBef>
              <a:buClr>
                <a:schemeClr val="dk1"/>
              </a:buClr>
              <a:buSzPct val="100000"/>
            </a:pPr>
            <a:r>
              <a:rPr lang="en" sz="2000" dirty="0"/>
              <a:t>No quantity limit.</a:t>
            </a:r>
            <a:endParaRPr sz="1467" dirty="0"/>
          </a:p>
          <a:p>
            <a:pPr marL="237061" indent="-228594">
              <a:lnSpc>
                <a:spcPct val="100000"/>
              </a:lnSpc>
              <a:spcBef>
                <a:spcPts val="0"/>
              </a:spcBef>
              <a:buClr>
                <a:schemeClr val="dk1"/>
              </a:buClr>
              <a:buSzPct val="100000"/>
            </a:pPr>
            <a:r>
              <a:rPr lang="en" sz="2000" dirty="0"/>
              <a:t>May be conducted face to face, via video, or by telephone. </a:t>
            </a:r>
          </a:p>
          <a:p>
            <a:pPr marL="846646" lvl="1" indent="-228594">
              <a:lnSpc>
                <a:spcPct val="100000"/>
              </a:lnSpc>
              <a:spcBef>
                <a:spcPts val="0"/>
              </a:spcBef>
              <a:buSzPct val="100000"/>
            </a:pPr>
            <a:r>
              <a:rPr lang="en" sz="1600" dirty="0"/>
              <a:t>This does not include email exchange or EMR messaging.</a:t>
            </a:r>
            <a:endParaRPr sz="1067" dirty="0"/>
          </a:p>
          <a:p>
            <a:pPr marL="237061" indent="-228594">
              <a:lnSpc>
                <a:spcPct val="100000"/>
              </a:lnSpc>
              <a:spcBef>
                <a:spcPts val="0"/>
              </a:spcBef>
              <a:buClr>
                <a:schemeClr val="dk1"/>
              </a:buClr>
              <a:buSzPct val="100000"/>
            </a:pPr>
            <a:r>
              <a:rPr lang="en" sz="2000" dirty="0"/>
              <a:t>Communication with paramedic, patient, other health care professionals not part of the care team when consulting about patient who is engaged in care management.</a:t>
            </a:r>
            <a:endParaRPr sz="1467" dirty="0"/>
          </a:p>
          <a:p>
            <a:pPr marL="0" indent="0">
              <a:lnSpc>
                <a:spcPct val="100000"/>
              </a:lnSpc>
              <a:spcBef>
                <a:spcPts val="0"/>
              </a:spcBef>
              <a:buClr>
                <a:schemeClr val="dk1"/>
              </a:buClr>
              <a:buSzPts val="1800"/>
              <a:buNone/>
            </a:pPr>
            <a:r>
              <a:rPr lang="en" sz="2400" b="1" dirty="0"/>
              <a:t>Priority Health – Physician only</a:t>
            </a:r>
            <a:endParaRPr sz="1467" dirty="0"/>
          </a:p>
          <a:p>
            <a:pPr marL="237061" indent="-228594">
              <a:lnSpc>
                <a:spcPct val="100000"/>
              </a:lnSpc>
              <a:spcBef>
                <a:spcPts val="0"/>
              </a:spcBef>
              <a:buClr>
                <a:schemeClr val="dk1"/>
              </a:buClr>
              <a:buSzPct val="100000"/>
            </a:pPr>
            <a:r>
              <a:rPr lang="en" sz="2000" dirty="0"/>
              <a:t>One time per practice.</a:t>
            </a:r>
            <a:endParaRPr sz="1467" dirty="0"/>
          </a:p>
          <a:p>
            <a:pPr marL="237061" indent="-228594">
              <a:lnSpc>
                <a:spcPct val="100000"/>
              </a:lnSpc>
              <a:spcBef>
                <a:spcPts val="0"/>
              </a:spcBef>
              <a:buClr>
                <a:schemeClr val="dk1"/>
              </a:buClr>
              <a:buSzPct val="100000"/>
            </a:pPr>
            <a:r>
              <a:rPr lang="en" sz="2000" dirty="0"/>
              <a:t>Only be conducted face to face. </a:t>
            </a:r>
          </a:p>
          <a:p>
            <a:pPr marL="237061" indent="-228594">
              <a:lnSpc>
                <a:spcPct val="100000"/>
              </a:lnSpc>
              <a:spcBef>
                <a:spcPts val="0"/>
              </a:spcBef>
              <a:buClr>
                <a:schemeClr val="dk1"/>
              </a:buClr>
              <a:buSzPct val="100000"/>
            </a:pPr>
            <a:r>
              <a:rPr lang="en" sz="2000" dirty="0"/>
              <a:t>Can only be billed when the physician has discussed the care plan with the patient and if the licensed care team member has had a face to face with the patient on or before the day of the physician’s discussion with the patient.</a:t>
            </a:r>
            <a:endParaRPr sz="1467" dirty="0"/>
          </a:p>
        </p:txBody>
      </p:sp>
      <p:sp>
        <p:nvSpPr>
          <p:cNvPr id="6"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8"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14</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22301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22"/>
        <p:cNvGrpSpPr/>
        <p:nvPr/>
      </p:nvGrpSpPr>
      <p:grpSpPr>
        <a:xfrm>
          <a:off x="0" y="0"/>
          <a:ext cx="0" cy="0"/>
          <a:chOff x="0" y="0"/>
          <a:chExt cx="0" cy="0"/>
        </a:xfrm>
      </p:grpSpPr>
      <p:sp>
        <p:nvSpPr>
          <p:cNvPr id="1723" name="Google Shape;1723;p180"/>
          <p:cNvSpPr txBox="1">
            <a:spLocks noGrp="1"/>
          </p:cNvSpPr>
          <p:nvPr>
            <p:ph type="body" idx="1"/>
          </p:nvPr>
        </p:nvSpPr>
        <p:spPr>
          <a:xfrm>
            <a:off x="2443059" y="4794511"/>
            <a:ext cx="8449500" cy="683400"/>
          </a:xfrm>
          <a:prstGeom prst="rect">
            <a:avLst/>
          </a:prstGeom>
          <a:noFill/>
          <a:ln>
            <a:noFill/>
          </a:ln>
        </p:spPr>
        <p:txBody>
          <a:bodyPr spcFirstLastPara="1" vert="horz" wrap="square" lIns="91433" tIns="45700" rIns="91433" bIns="45700" rtlCol="0" anchor="t" anchorCtr="0">
            <a:noAutofit/>
          </a:bodyPr>
          <a:lstStyle/>
          <a:p>
            <a:pPr marL="0" indent="0">
              <a:spcBef>
                <a:spcPts val="0"/>
              </a:spcBef>
              <a:buNone/>
            </a:pPr>
            <a:r>
              <a:rPr lang="en" b="1" dirty="0"/>
              <a:t>S0257</a:t>
            </a:r>
            <a:r>
              <a:rPr lang="en" dirty="0"/>
              <a:t> - Counseling and discussion regarding advance directives or end of life care planning and decisions </a:t>
            </a:r>
            <a:endParaRPr dirty="0"/>
          </a:p>
        </p:txBody>
      </p:sp>
      <p:sp>
        <p:nvSpPr>
          <p:cNvPr id="1724" name="Google Shape;1724;p180"/>
          <p:cNvSpPr txBox="1">
            <a:spLocks noGrp="1"/>
          </p:cNvSpPr>
          <p:nvPr>
            <p:ph type="body" idx="2"/>
          </p:nvPr>
        </p:nvSpPr>
        <p:spPr>
          <a:xfrm>
            <a:off x="375137" y="224835"/>
            <a:ext cx="10756800" cy="655500"/>
          </a:xfrm>
          <a:prstGeom prst="rect">
            <a:avLst/>
          </a:prstGeom>
          <a:noFill/>
          <a:ln>
            <a:noFill/>
          </a:ln>
        </p:spPr>
        <p:txBody>
          <a:bodyPr spcFirstLastPara="1" vert="horz" wrap="square" lIns="91433" tIns="45700" rIns="91433" bIns="45700" rtlCol="0" anchor="ctr" anchorCtr="0">
            <a:noAutofit/>
          </a:bodyPr>
          <a:lstStyle/>
          <a:p>
            <a:pPr marL="0" indent="0">
              <a:lnSpc>
                <a:spcPct val="100000"/>
              </a:lnSpc>
              <a:spcBef>
                <a:spcPts val="0"/>
              </a:spcBef>
              <a:buClr>
                <a:schemeClr val="dk1"/>
              </a:buClr>
              <a:buSzPts val="3600"/>
            </a:pPr>
            <a:r>
              <a:rPr lang="en" sz="4800" b="1" dirty="0">
                <a:solidFill>
                  <a:schemeClr val="dk1"/>
                </a:solidFill>
              </a:rPr>
              <a:t>Codes for Care Team Members: </a:t>
            </a:r>
            <a:endParaRPr sz="1467" dirty="0"/>
          </a:p>
        </p:txBody>
      </p:sp>
      <p:sp>
        <p:nvSpPr>
          <p:cNvPr id="1725" name="Google Shape;1725;p180"/>
          <p:cNvSpPr txBox="1"/>
          <p:nvPr/>
        </p:nvSpPr>
        <p:spPr>
          <a:xfrm>
            <a:off x="482201" y="1190642"/>
            <a:ext cx="1808700" cy="1135567"/>
          </a:xfrm>
          <a:prstGeom prst="rect">
            <a:avLst/>
          </a:prstGeom>
          <a:solidFill>
            <a:schemeClr val="lt2"/>
          </a:solidFill>
          <a:ln>
            <a:noFill/>
          </a:ln>
        </p:spPr>
        <p:txBody>
          <a:bodyPr spcFirstLastPara="1" wrap="square" lIns="91433" tIns="45700" rIns="91433" bIns="45700" anchor="t" anchorCtr="0">
            <a:noAutofit/>
          </a:bodyPr>
          <a:lstStyle/>
          <a:p>
            <a:pPr algn="ctr">
              <a:buClr>
                <a:srgbClr val="000000"/>
              </a:buClr>
              <a:buSzPts val="1800"/>
            </a:pPr>
            <a:r>
              <a:rPr lang="en" sz="2400" b="1" dirty="0">
                <a:solidFill>
                  <a:schemeClr val="dk1"/>
                </a:solidFill>
                <a:latin typeface="Calibri"/>
                <a:ea typeface="Calibri"/>
                <a:cs typeface="Calibri"/>
                <a:sym typeface="Calibri"/>
              </a:rPr>
              <a:t>Coordinated Care w/ patient</a:t>
            </a:r>
            <a:endParaRPr sz="1467" dirty="0">
              <a:solidFill>
                <a:srgbClr val="000000"/>
              </a:solidFill>
              <a:latin typeface="Arial"/>
              <a:ea typeface="Arial"/>
              <a:cs typeface="Arial"/>
              <a:sym typeface="Arial"/>
            </a:endParaRPr>
          </a:p>
        </p:txBody>
      </p:sp>
      <p:sp>
        <p:nvSpPr>
          <p:cNvPr id="1726" name="Google Shape;1726;p180"/>
          <p:cNvSpPr txBox="1"/>
          <p:nvPr/>
        </p:nvSpPr>
        <p:spPr>
          <a:xfrm>
            <a:off x="482202" y="2893819"/>
            <a:ext cx="1808700" cy="831000"/>
          </a:xfrm>
          <a:prstGeom prst="rect">
            <a:avLst/>
          </a:prstGeom>
          <a:solidFill>
            <a:schemeClr val="lt2"/>
          </a:solidFill>
          <a:ln>
            <a:noFill/>
          </a:ln>
        </p:spPr>
        <p:txBody>
          <a:bodyPr spcFirstLastPara="1" wrap="square" lIns="91433" tIns="45700" rIns="91433" bIns="45700" anchor="t" anchorCtr="0">
            <a:noAutofit/>
          </a:bodyPr>
          <a:lstStyle/>
          <a:p>
            <a:pPr algn="ctr">
              <a:buClr>
                <a:srgbClr val="000000"/>
              </a:buClr>
              <a:buSzPts val="1800"/>
            </a:pPr>
            <a:r>
              <a:rPr lang="en" sz="2400" b="1">
                <a:solidFill>
                  <a:schemeClr val="dk1"/>
                </a:solidFill>
                <a:latin typeface="Calibri"/>
                <a:ea typeface="Calibri"/>
                <a:cs typeface="Calibri"/>
                <a:sym typeface="Calibri"/>
              </a:rPr>
              <a:t>Group Visits w/ patient</a:t>
            </a:r>
            <a:endParaRPr sz="1467">
              <a:solidFill>
                <a:srgbClr val="000000"/>
              </a:solidFill>
              <a:latin typeface="Arial"/>
              <a:ea typeface="Arial"/>
              <a:cs typeface="Arial"/>
              <a:sym typeface="Arial"/>
            </a:endParaRPr>
          </a:p>
        </p:txBody>
      </p:sp>
      <p:sp>
        <p:nvSpPr>
          <p:cNvPr id="1727" name="Google Shape;1727;p180"/>
          <p:cNvSpPr txBox="1"/>
          <p:nvPr/>
        </p:nvSpPr>
        <p:spPr>
          <a:xfrm>
            <a:off x="482201" y="4351455"/>
            <a:ext cx="1808700" cy="1569600"/>
          </a:xfrm>
          <a:prstGeom prst="rect">
            <a:avLst/>
          </a:prstGeom>
          <a:solidFill>
            <a:schemeClr val="lt2"/>
          </a:solidFill>
          <a:ln>
            <a:noFill/>
          </a:ln>
        </p:spPr>
        <p:txBody>
          <a:bodyPr spcFirstLastPara="1" wrap="square" lIns="91433" tIns="45700" rIns="91433" bIns="45700" anchor="t" anchorCtr="0">
            <a:noAutofit/>
          </a:bodyPr>
          <a:lstStyle/>
          <a:p>
            <a:pPr algn="ctr">
              <a:buClr>
                <a:srgbClr val="000000"/>
              </a:buClr>
              <a:buSzPts val="1800"/>
            </a:pPr>
            <a:r>
              <a:rPr lang="en" sz="2400" b="1" dirty="0">
                <a:solidFill>
                  <a:schemeClr val="dk1"/>
                </a:solidFill>
                <a:latin typeface="Calibri"/>
                <a:ea typeface="Calibri"/>
                <a:cs typeface="Calibri"/>
                <a:sym typeface="Calibri"/>
              </a:rPr>
              <a:t>Counseling </a:t>
            </a:r>
            <a:endParaRPr sz="1467" dirty="0">
              <a:solidFill>
                <a:srgbClr val="000000"/>
              </a:solidFill>
              <a:latin typeface="Arial"/>
              <a:ea typeface="Arial"/>
              <a:cs typeface="Arial"/>
              <a:sym typeface="Arial"/>
            </a:endParaRPr>
          </a:p>
          <a:p>
            <a:pPr algn="ctr">
              <a:buClr>
                <a:srgbClr val="000000"/>
              </a:buClr>
              <a:buSzPts val="1800"/>
            </a:pPr>
            <a:r>
              <a:rPr lang="en" sz="2400" b="1" dirty="0">
                <a:solidFill>
                  <a:schemeClr val="dk1"/>
                </a:solidFill>
                <a:latin typeface="Calibri"/>
                <a:ea typeface="Calibri"/>
                <a:cs typeface="Calibri"/>
                <a:sym typeface="Calibri"/>
              </a:rPr>
              <a:t>Advanced Directive</a:t>
            </a:r>
            <a:endParaRPr sz="1467" dirty="0">
              <a:solidFill>
                <a:srgbClr val="000000"/>
              </a:solidFill>
              <a:latin typeface="Arial"/>
              <a:ea typeface="Arial"/>
              <a:cs typeface="Arial"/>
              <a:sym typeface="Arial"/>
            </a:endParaRPr>
          </a:p>
        </p:txBody>
      </p:sp>
      <p:sp>
        <p:nvSpPr>
          <p:cNvPr id="1728" name="Google Shape;1728;p180"/>
          <p:cNvSpPr/>
          <p:nvPr/>
        </p:nvSpPr>
        <p:spPr>
          <a:xfrm>
            <a:off x="2443060" y="1405243"/>
            <a:ext cx="9267600" cy="831000"/>
          </a:xfrm>
          <a:prstGeom prst="rect">
            <a:avLst/>
          </a:prstGeom>
          <a:noFill/>
          <a:ln>
            <a:noFill/>
          </a:ln>
        </p:spPr>
        <p:txBody>
          <a:bodyPr spcFirstLastPara="1" wrap="square" lIns="91433" tIns="45700" rIns="91433" bIns="45700" anchor="t" anchorCtr="0">
            <a:noAutofit/>
          </a:bodyPr>
          <a:lstStyle/>
          <a:p>
            <a:pPr>
              <a:buClr>
                <a:srgbClr val="000000"/>
              </a:buClr>
              <a:buSzPts val="1800"/>
            </a:pPr>
            <a:r>
              <a:rPr lang="en" sz="2400" b="1" dirty="0">
                <a:solidFill>
                  <a:schemeClr val="dk1"/>
                </a:solidFill>
                <a:latin typeface="Calibri"/>
                <a:ea typeface="Calibri"/>
                <a:cs typeface="Calibri"/>
                <a:sym typeface="Calibri"/>
              </a:rPr>
              <a:t>G9001</a:t>
            </a:r>
            <a:r>
              <a:rPr lang="en" sz="2400" dirty="0">
                <a:solidFill>
                  <a:schemeClr val="dk1"/>
                </a:solidFill>
                <a:latin typeface="Calibri"/>
                <a:ea typeface="Calibri"/>
                <a:cs typeface="Calibri"/>
                <a:sym typeface="Calibri"/>
              </a:rPr>
              <a:t> - Initiation of Care Management (Comprehensive Assessment) </a:t>
            </a:r>
            <a:endParaRPr sz="1467" dirty="0">
              <a:solidFill>
                <a:srgbClr val="000000"/>
              </a:solidFill>
              <a:latin typeface="Arial"/>
              <a:ea typeface="Arial"/>
              <a:cs typeface="Arial"/>
              <a:sym typeface="Arial"/>
            </a:endParaRPr>
          </a:p>
          <a:p>
            <a:pPr>
              <a:buClr>
                <a:srgbClr val="000000"/>
              </a:buClr>
              <a:buSzPts val="1800"/>
            </a:pPr>
            <a:r>
              <a:rPr lang="en" sz="2400" b="1" dirty="0">
                <a:solidFill>
                  <a:schemeClr val="dk1"/>
                </a:solidFill>
                <a:latin typeface="Calibri"/>
                <a:ea typeface="Calibri"/>
                <a:cs typeface="Calibri"/>
                <a:sym typeface="Calibri"/>
              </a:rPr>
              <a:t>G9002</a:t>
            </a:r>
            <a:r>
              <a:rPr lang="en" sz="2400" dirty="0">
                <a:solidFill>
                  <a:schemeClr val="dk1"/>
                </a:solidFill>
                <a:latin typeface="Calibri"/>
                <a:ea typeface="Calibri"/>
                <a:cs typeface="Calibri"/>
                <a:sym typeface="Calibri"/>
              </a:rPr>
              <a:t> – Maintenance </a:t>
            </a:r>
            <a:endParaRPr sz="1467" dirty="0">
              <a:solidFill>
                <a:srgbClr val="000000"/>
              </a:solidFill>
              <a:highlight>
                <a:schemeClr val="lt1"/>
              </a:highlight>
              <a:latin typeface="Arial"/>
              <a:ea typeface="Arial"/>
              <a:cs typeface="Arial"/>
              <a:sym typeface="Arial"/>
            </a:endParaRPr>
          </a:p>
        </p:txBody>
      </p:sp>
      <p:sp>
        <p:nvSpPr>
          <p:cNvPr id="1729" name="Google Shape;1729;p180"/>
          <p:cNvSpPr/>
          <p:nvPr/>
        </p:nvSpPr>
        <p:spPr>
          <a:xfrm>
            <a:off x="2443059" y="2696961"/>
            <a:ext cx="9027000" cy="1569600"/>
          </a:xfrm>
          <a:prstGeom prst="rect">
            <a:avLst/>
          </a:prstGeom>
          <a:noFill/>
          <a:ln>
            <a:noFill/>
          </a:ln>
        </p:spPr>
        <p:txBody>
          <a:bodyPr spcFirstLastPara="1" wrap="square" lIns="91433" tIns="45700" rIns="91433" bIns="45700" anchor="t" anchorCtr="0">
            <a:noAutofit/>
          </a:bodyPr>
          <a:lstStyle/>
          <a:p>
            <a:pPr>
              <a:buClr>
                <a:srgbClr val="000000"/>
              </a:buClr>
              <a:buSzPts val="1800"/>
            </a:pPr>
            <a:r>
              <a:rPr lang="en" sz="2400" b="1" dirty="0">
                <a:solidFill>
                  <a:schemeClr val="dk1"/>
                </a:solidFill>
                <a:latin typeface="Calibri"/>
                <a:ea typeface="Calibri"/>
                <a:cs typeface="Calibri"/>
                <a:sym typeface="Calibri"/>
              </a:rPr>
              <a:t>98961</a:t>
            </a:r>
            <a:r>
              <a:rPr lang="en" sz="2400" dirty="0">
                <a:solidFill>
                  <a:schemeClr val="dk1"/>
                </a:solidFill>
                <a:latin typeface="Calibri"/>
                <a:ea typeface="Calibri"/>
                <a:cs typeface="Calibri"/>
                <a:sym typeface="Calibri"/>
              </a:rPr>
              <a:t> - Education and training for patient self-management for 2–4 patients; 30 minutes</a:t>
            </a:r>
            <a:endParaRPr sz="1467" dirty="0">
              <a:solidFill>
                <a:srgbClr val="000000"/>
              </a:solidFill>
              <a:latin typeface="Arial"/>
              <a:ea typeface="Arial"/>
              <a:cs typeface="Arial"/>
              <a:sym typeface="Arial"/>
            </a:endParaRPr>
          </a:p>
          <a:p>
            <a:pPr>
              <a:buClr>
                <a:srgbClr val="000000"/>
              </a:buClr>
              <a:buSzPts val="1800"/>
            </a:pPr>
            <a:r>
              <a:rPr lang="en" sz="2400" b="1" dirty="0">
                <a:solidFill>
                  <a:schemeClr val="dk1"/>
                </a:solidFill>
                <a:latin typeface="Calibri"/>
                <a:ea typeface="Calibri"/>
                <a:cs typeface="Calibri"/>
                <a:sym typeface="Calibri"/>
              </a:rPr>
              <a:t>98962</a:t>
            </a:r>
            <a:r>
              <a:rPr lang="en" sz="2400" dirty="0">
                <a:solidFill>
                  <a:schemeClr val="dk1"/>
                </a:solidFill>
                <a:latin typeface="Calibri"/>
                <a:ea typeface="Calibri"/>
                <a:cs typeface="Calibri"/>
                <a:sym typeface="Calibri"/>
              </a:rPr>
              <a:t> - Education and training for patient self-management for 5–8 patients; 30 minutes</a:t>
            </a:r>
            <a:endParaRPr sz="1467" dirty="0">
              <a:solidFill>
                <a:srgbClr val="000000"/>
              </a:solidFill>
              <a:latin typeface="Arial"/>
              <a:ea typeface="Arial"/>
              <a:cs typeface="Arial"/>
              <a:sym typeface="Arial"/>
            </a:endParaRPr>
          </a:p>
        </p:txBody>
      </p:sp>
      <p:sp>
        <p:nvSpPr>
          <p:cNvPr id="1730" name="Google Shape;1730;p180"/>
          <p:cNvSpPr/>
          <p:nvPr/>
        </p:nvSpPr>
        <p:spPr>
          <a:xfrm>
            <a:off x="7892716" y="5713969"/>
            <a:ext cx="3975452" cy="738435"/>
          </a:xfrm>
          <a:prstGeom prst="rect">
            <a:avLst/>
          </a:prstGeom>
          <a:solidFill>
            <a:srgbClr val="FFF2CC"/>
          </a:solidFill>
          <a:ln>
            <a:noFill/>
          </a:ln>
        </p:spPr>
        <p:txBody>
          <a:bodyPr spcFirstLastPara="1" wrap="square" lIns="91433" tIns="45700" rIns="91433" bIns="45700" anchor="t" anchorCtr="0">
            <a:noAutofit/>
          </a:bodyPr>
          <a:lstStyle/>
          <a:p>
            <a:pPr algn="r">
              <a:buClr>
                <a:srgbClr val="000000"/>
              </a:buClr>
              <a:buSzPts val="1500"/>
            </a:pPr>
            <a:r>
              <a:rPr lang="en" sz="2000" dirty="0">
                <a:solidFill>
                  <a:schemeClr val="dk1"/>
                </a:solidFill>
                <a:latin typeface="Calibri"/>
                <a:ea typeface="Calibri"/>
                <a:cs typeface="Calibri"/>
                <a:sym typeface="Calibri"/>
              </a:rPr>
              <a:t>Provider liability if patient does not have the Care Management Benefit. </a:t>
            </a:r>
            <a:endParaRPr sz="1200" dirty="0">
              <a:solidFill>
                <a:srgbClr val="000000"/>
              </a:solidFill>
              <a:latin typeface="Arial"/>
              <a:ea typeface="Arial"/>
              <a:cs typeface="Arial"/>
              <a:sym typeface="Arial"/>
            </a:endParaRPr>
          </a:p>
        </p:txBody>
      </p:sp>
      <p:sp>
        <p:nvSpPr>
          <p:cNvPr id="1731"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2</a:t>
            </a:fld>
            <a:endParaRPr sz="1200">
              <a:solidFill>
                <a:srgbClr val="898989"/>
              </a:solidFill>
              <a:latin typeface="Calibri"/>
              <a:ea typeface="Calibri"/>
              <a:cs typeface="Calibri"/>
              <a:sym typeface="Calibri"/>
            </a:endParaRPr>
          </a:p>
        </p:txBody>
      </p:sp>
      <p:graphicFrame>
        <p:nvGraphicFramePr>
          <p:cNvPr id="1732" name="Google Shape;1732;p180"/>
          <p:cNvGraphicFramePr/>
          <p:nvPr/>
        </p:nvGraphicFramePr>
        <p:xfrm>
          <a:off x="9448801" y="187475"/>
          <a:ext cx="2419367" cy="1188798"/>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358367">
                  <a:extLst>
                    <a:ext uri="{9D8B030D-6E8A-4147-A177-3AD203B41FA5}">
                      <a16:colId xmlns:a16="http://schemas.microsoft.com/office/drawing/2014/main" val="20001"/>
                    </a:ext>
                  </a:extLst>
                </a:gridCol>
                <a:gridCol w="561467">
                  <a:extLst>
                    <a:ext uri="{9D8B030D-6E8A-4147-A177-3AD203B41FA5}">
                      <a16:colId xmlns:a16="http://schemas.microsoft.com/office/drawing/2014/main" val="20002"/>
                    </a:ext>
                  </a:extLst>
                </a:gridCol>
                <a:gridCol w="433100">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1498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15"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Tree>
    <p:extLst>
      <p:ext uri="{BB962C8B-B14F-4D97-AF65-F5344CB8AC3E}">
        <p14:creationId xmlns:p14="http://schemas.microsoft.com/office/powerpoint/2010/main" val="264226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9"/>
        <p:cNvGrpSpPr/>
        <p:nvPr/>
      </p:nvGrpSpPr>
      <p:grpSpPr>
        <a:xfrm>
          <a:off x="0" y="0"/>
          <a:ext cx="0" cy="0"/>
          <a:chOff x="0" y="0"/>
          <a:chExt cx="0" cy="0"/>
        </a:xfrm>
      </p:grpSpPr>
      <p:sp>
        <p:nvSpPr>
          <p:cNvPr id="1520" name="Google Shape;1520;p121"/>
          <p:cNvSpPr txBox="1"/>
          <p:nvPr/>
        </p:nvSpPr>
        <p:spPr>
          <a:xfrm>
            <a:off x="271239" y="1883665"/>
            <a:ext cx="11086572" cy="4589428"/>
          </a:xfrm>
          <a:prstGeom prst="rect">
            <a:avLst/>
          </a:prstGeom>
          <a:noFill/>
          <a:ln>
            <a:noFill/>
          </a:ln>
        </p:spPr>
        <p:txBody>
          <a:bodyPr spcFirstLastPara="1" wrap="square" lIns="91425" tIns="45700" rIns="91425" bIns="45700" anchor="t" anchorCtr="0">
            <a:noAutofit/>
          </a:bodyPr>
          <a:lstStyle/>
          <a:p>
            <a:pPr>
              <a:lnSpc>
                <a:spcPct val="90000"/>
              </a:lnSpc>
              <a:buClr>
                <a:schemeClr val="dk1"/>
              </a:buClr>
              <a:buSzPts val="2400"/>
            </a:pPr>
            <a:r>
              <a:rPr lang="en-US" sz="2400" dirty="0">
                <a:solidFill>
                  <a:schemeClr val="dk1"/>
                </a:solidFill>
                <a:latin typeface="Calibri"/>
                <a:ea typeface="Calibri"/>
                <a:cs typeface="Calibri"/>
                <a:sym typeface="Calibri"/>
              </a:rPr>
              <a:t>The </a:t>
            </a:r>
            <a:r>
              <a:rPr lang="en-US" sz="2400" b="1" dirty="0">
                <a:solidFill>
                  <a:schemeClr val="dk1"/>
                </a:solidFill>
                <a:latin typeface="Calibri"/>
                <a:ea typeface="Calibri"/>
                <a:cs typeface="Calibri"/>
                <a:sym typeface="Calibri"/>
              </a:rPr>
              <a:t>Comprehensive Assessment </a:t>
            </a:r>
            <a:r>
              <a:rPr lang="en-US" sz="2400" dirty="0">
                <a:solidFill>
                  <a:schemeClr val="dk1"/>
                </a:solidFill>
                <a:latin typeface="Calibri"/>
                <a:ea typeface="Calibri"/>
                <a:cs typeface="Calibri"/>
                <a:sym typeface="Calibri"/>
              </a:rPr>
              <a:t>(</a:t>
            </a:r>
            <a:r>
              <a:rPr lang="en-US" sz="2400" b="1" dirty="0">
                <a:solidFill>
                  <a:schemeClr val="dk1"/>
                </a:solidFill>
                <a:latin typeface="Calibri"/>
                <a:ea typeface="Calibri"/>
                <a:cs typeface="Calibri"/>
                <a:sym typeface="Calibri"/>
              </a:rPr>
              <a:t>G9001</a:t>
            </a:r>
            <a:r>
              <a:rPr lang="en-US" sz="2400" dirty="0">
                <a:solidFill>
                  <a:schemeClr val="dk1"/>
                </a:solidFill>
                <a:latin typeface="Calibri"/>
                <a:ea typeface="Calibri"/>
                <a:cs typeface="Calibri"/>
                <a:sym typeface="Calibri"/>
              </a:rPr>
              <a:t>) is a meeting which results in a patient-centered care plan that the care team and the patient agree upon and follow.  </a:t>
            </a:r>
            <a:endParaRPr sz="1400" dirty="0"/>
          </a:p>
          <a:p>
            <a:pPr marL="342891" indent="-342891">
              <a:lnSpc>
                <a:spcPct val="90000"/>
              </a:lnSpc>
              <a:spcBef>
                <a:spcPts val="1000"/>
              </a:spcBef>
              <a:buClr>
                <a:schemeClr val="dk1"/>
              </a:buClr>
              <a:buSzPts val="2400"/>
              <a:buFont typeface="Arial"/>
              <a:buChar char="•"/>
            </a:pPr>
            <a:r>
              <a:rPr lang="en-US" sz="2400" dirty="0">
                <a:solidFill>
                  <a:schemeClr val="dk1"/>
                </a:solidFill>
                <a:latin typeface="Calibri"/>
                <a:ea typeface="Calibri"/>
                <a:cs typeface="Calibri"/>
                <a:sym typeface="Calibri"/>
              </a:rPr>
              <a:t>The comprehensive assessment is a holistic approach and involves screenings (ex. SDOH, PQ 2), understanding and discussion of patient’s concerns/goals and the medical treatment plan.  </a:t>
            </a:r>
            <a:endParaRPr sz="1400" dirty="0"/>
          </a:p>
          <a:p>
            <a:pPr marL="342891" indent="-342891">
              <a:lnSpc>
                <a:spcPct val="90000"/>
              </a:lnSpc>
              <a:spcBef>
                <a:spcPts val="1000"/>
              </a:spcBef>
              <a:buClr>
                <a:schemeClr val="dk1"/>
              </a:buClr>
              <a:buSzPts val="2400"/>
              <a:buFont typeface="Arial"/>
              <a:buChar char="•"/>
            </a:pPr>
            <a:r>
              <a:rPr lang="en-US" sz="2400" dirty="0">
                <a:solidFill>
                  <a:schemeClr val="dk1"/>
                </a:solidFill>
                <a:latin typeface="Calibri"/>
                <a:ea typeface="Calibri"/>
                <a:cs typeface="Calibri"/>
                <a:sym typeface="Calibri"/>
              </a:rPr>
              <a:t>The care plan: </a:t>
            </a:r>
            <a:endParaRPr sz="1400" dirty="0"/>
          </a:p>
          <a:p>
            <a:pPr marL="800080" lvl="1" indent="-342891">
              <a:lnSpc>
                <a:spcPct val="90000"/>
              </a:lnSpc>
              <a:spcBef>
                <a:spcPts val="500"/>
              </a:spcBef>
              <a:buClr>
                <a:schemeClr val="dk1"/>
              </a:buClr>
              <a:buSzPts val="2400"/>
              <a:buFont typeface="Arial"/>
              <a:buChar char="•"/>
            </a:pPr>
            <a:r>
              <a:rPr lang="en-US" sz="2400" dirty="0">
                <a:solidFill>
                  <a:schemeClr val="dk1"/>
                </a:solidFill>
                <a:latin typeface="Calibri"/>
                <a:ea typeface="Calibri"/>
                <a:cs typeface="Calibri"/>
                <a:sym typeface="Calibri"/>
              </a:rPr>
              <a:t>Guides the patient and caregiver towards self-management </a:t>
            </a:r>
            <a:endParaRPr sz="1400" dirty="0"/>
          </a:p>
          <a:p>
            <a:pPr marL="800080" lvl="1" indent="-342891">
              <a:lnSpc>
                <a:spcPct val="90000"/>
              </a:lnSpc>
              <a:spcBef>
                <a:spcPts val="500"/>
              </a:spcBef>
              <a:buClr>
                <a:schemeClr val="dk1"/>
              </a:buClr>
              <a:buSzPts val="2400"/>
              <a:buFont typeface="Arial"/>
              <a:buChar char="•"/>
            </a:pPr>
            <a:r>
              <a:rPr lang="en-US" sz="2400" dirty="0">
                <a:solidFill>
                  <a:schemeClr val="dk1"/>
                </a:solidFill>
                <a:latin typeface="Calibri"/>
                <a:ea typeface="Calibri"/>
                <a:cs typeface="Calibri"/>
                <a:sym typeface="Calibri"/>
              </a:rPr>
              <a:t>Requires monitoring and evaluation of the effectiveness of the plan over time</a:t>
            </a:r>
            <a:endParaRPr sz="1400" dirty="0"/>
          </a:p>
          <a:p>
            <a:pPr marL="800080" lvl="1" indent="-342891">
              <a:lnSpc>
                <a:spcPct val="90000"/>
              </a:lnSpc>
              <a:spcBef>
                <a:spcPts val="500"/>
              </a:spcBef>
              <a:buClr>
                <a:schemeClr val="dk1"/>
              </a:buClr>
              <a:buSzPts val="2400"/>
              <a:buFont typeface="Arial"/>
              <a:buChar char="•"/>
            </a:pPr>
            <a:r>
              <a:rPr lang="en-US" sz="2400" dirty="0">
                <a:solidFill>
                  <a:schemeClr val="dk1"/>
                </a:solidFill>
                <a:latin typeface="Calibri"/>
                <a:ea typeface="Calibri"/>
                <a:cs typeface="Calibri"/>
                <a:sym typeface="Calibri"/>
              </a:rPr>
              <a:t>Adjust goals and interventions as needed, until goals are met </a:t>
            </a:r>
          </a:p>
          <a:p>
            <a:pPr marL="228594" indent="-25399">
              <a:lnSpc>
                <a:spcPct val="90000"/>
              </a:lnSpc>
              <a:spcBef>
                <a:spcPts val="1000"/>
              </a:spcBef>
              <a:buClr>
                <a:schemeClr val="dk1"/>
              </a:buClr>
              <a:buSzPts val="3200"/>
            </a:pPr>
            <a:endParaRPr sz="3200" dirty="0">
              <a:solidFill>
                <a:schemeClr val="dk1"/>
              </a:solidFill>
              <a:latin typeface="Calibri"/>
              <a:ea typeface="Calibri"/>
              <a:cs typeface="Calibri"/>
              <a:sym typeface="Calibri"/>
            </a:endParaRPr>
          </a:p>
        </p:txBody>
      </p:sp>
      <p:sp>
        <p:nvSpPr>
          <p:cNvPr id="1521" name="Google Shape;1521;p121"/>
          <p:cNvSpPr txBox="1"/>
          <p:nvPr/>
        </p:nvSpPr>
        <p:spPr>
          <a:xfrm>
            <a:off x="271239" y="304091"/>
            <a:ext cx="8724168" cy="1325563"/>
          </a:xfrm>
          <a:prstGeom prst="rect">
            <a:avLst/>
          </a:prstGeom>
          <a:noFill/>
          <a:ln>
            <a:noFill/>
          </a:ln>
        </p:spPr>
        <p:txBody>
          <a:bodyPr spcFirstLastPara="1" wrap="square" lIns="91425" tIns="45700" rIns="91425" bIns="45700" anchor="t" anchorCtr="0">
            <a:normAutofit/>
          </a:bodyPr>
          <a:lstStyle/>
          <a:p>
            <a:pPr>
              <a:lnSpc>
                <a:spcPct val="90000"/>
              </a:lnSpc>
              <a:buClr>
                <a:schemeClr val="dk1"/>
              </a:buClr>
              <a:buSzPts val="4400"/>
            </a:pPr>
            <a:r>
              <a:rPr lang="en-US" sz="4400" b="1" dirty="0">
                <a:solidFill>
                  <a:schemeClr val="dk1"/>
                </a:solidFill>
                <a:latin typeface="Calibri"/>
                <a:ea typeface="Calibri"/>
                <a:cs typeface="Calibri"/>
                <a:sym typeface="Calibri"/>
              </a:rPr>
              <a:t>G9001 Comprehensive </a:t>
            </a:r>
            <a:br>
              <a:rPr lang="en-US" sz="4400" b="1" dirty="0">
                <a:solidFill>
                  <a:schemeClr val="dk1"/>
                </a:solidFill>
                <a:latin typeface="Calibri"/>
                <a:ea typeface="Calibri"/>
                <a:cs typeface="Calibri"/>
                <a:sym typeface="Calibri"/>
              </a:rPr>
            </a:br>
            <a:r>
              <a:rPr lang="en-US" sz="4400" b="1" dirty="0">
                <a:solidFill>
                  <a:schemeClr val="dk1"/>
                </a:solidFill>
                <a:latin typeface="Calibri"/>
                <a:ea typeface="Calibri"/>
                <a:cs typeface="Calibri"/>
                <a:sym typeface="Calibri"/>
              </a:rPr>
              <a:t>Assessment Code</a:t>
            </a:r>
            <a:endParaRPr sz="1400" dirty="0"/>
          </a:p>
        </p:txBody>
      </p:sp>
      <p:graphicFrame>
        <p:nvGraphicFramePr>
          <p:cNvPr id="1522" name="Google Shape;1522;p121"/>
          <p:cNvGraphicFramePr/>
          <p:nvPr/>
        </p:nvGraphicFramePr>
        <p:xfrm>
          <a:off x="9435691" y="150668"/>
          <a:ext cx="2371326" cy="1224975"/>
        </p:xfrm>
        <a:graphic>
          <a:graphicData uri="http://schemas.openxmlformats.org/drawingml/2006/table">
            <a:tbl>
              <a:tblPr bandRow="1">
                <a:noFill/>
              </a:tblPr>
              <a:tblGrid>
                <a:gridCol w="1066451">
                  <a:extLst>
                    <a:ext uri="{9D8B030D-6E8A-4147-A177-3AD203B41FA5}">
                      <a16:colId xmlns:a16="http://schemas.microsoft.com/office/drawing/2014/main" val="20000"/>
                    </a:ext>
                  </a:extLst>
                </a:gridCol>
                <a:gridCol w="358375">
                  <a:extLst>
                    <a:ext uri="{9D8B030D-6E8A-4147-A177-3AD203B41FA5}">
                      <a16:colId xmlns:a16="http://schemas.microsoft.com/office/drawing/2014/main" val="20001"/>
                    </a:ext>
                  </a:extLst>
                </a:gridCol>
                <a:gridCol w="577525">
                  <a:extLst>
                    <a:ext uri="{9D8B030D-6E8A-4147-A177-3AD203B41FA5}">
                      <a16:colId xmlns:a16="http://schemas.microsoft.com/office/drawing/2014/main" val="20002"/>
                    </a:ext>
                  </a:extLst>
                </a:gridCol>
                <a:gridCol w="368975">
                  <a:extLst>
                    <a:ext uri="{9D8B030D-6E8A-4147-A177-3AD203B41FA5}">
                      <a16:colId xmlns:a16="http://schemas.microsoft.com/office/drawing/2014/main" val="20003"/>
                    </a:ext>
                  </a:extLst>
                </a:gridCol>
              </a:tblGrid>
              <a:tr h="314971">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500" b="1" u="none" strike="noStrike" cap="none">
                          <a:solidFill>
                            <a:schemeClr val="lt1"/>
                          </a:solidFill>
                          <a:latin typeface="Calibri"/>
                          <a:ea typeface="Calibri"/>
                          <a:cs typeface="Calibri"/>
                          <a:sym typeface="Calibri"/>
                        </a:rPr>
                        <a:t>BCBSM </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500" b="1" u="none" strike="noStrike" cap="none">
                          <a:solidFill>
                            <a:schemeClr val="lt1"/>
                          </a:solidFill>
                          <a:latin typeface="Calibri"/>
                          <a:ea typeface="Calibri"/>
                          <a:cs typeface="Calibri"/>
                          <a:sym typeface="Calibri"/>
                        </a:rPr>
                        <a:t>Priority</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75">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Licensed</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X</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QHP</a:t>
                      </a: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X</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538491">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MA, CHW</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9"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10"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3</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75895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8"/>
        <p:cNvGrpSpPr/>
        <p:nvPr/>
      </p:nvGrpSpPr>
      <p:grpSpPr>
        <a:xfrm>
          <a:off x="0" y="0"/>
          <a:ext cx="0" cy="0"/>
          <a:chOff x="0" y="0"/>
          <a:chExt cx="0" cy="0"/>
        </a:xfrm>
      </p:grpSpPr>
      <p:sp>
        <p:nvSpPr>
          <p:cNvPr id="1739" name="Google Shape;1739;p181"/>
          <p:cNvSpPr txBox="1">
            <a:spLocks noGrp="1"/>
          </p:cNvSpPr>
          <p:nvPr>
            <p:ph type="title"/>
          </p:nvPr>
        </p:nvSpPr>
        <p:spPr>
          <a:xfrm>
            <a:off x="504279" y="415829"/>
            <a:ext cx="8724300" cy="1325700"/>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sz="4800" b="1" dirty="0">
                <a:latin typeface="Calibri"/>
                <a:ea typeface="Calibri"/>
                <a:cs typeface="Calibri"/>
                <a:sym typeface="Calibri"/>
              </a:rPr>
              <a:t>G9001 Comprehensive </a:t>
            </a:r>
            <a:br>
              <a:rPr lang="en" sz="4800" b="1" dirty="0">
                <a:latin typeface="Calibri"/>
                <a:ea typeface="Calibri"/>
                <a:cs typeface="Calibri"/>
                <a:sym typeface="Calibri"/>
              </a:rPr>
            </a:br>
            <a:r>
              <a:rPr lang="en" sz="4800" b="1" dirty="0">
                <a:latin typeface="Calibri"/>
                <a:ea typeface="Calibri"/>
                <a:cs typeface="Calibri"/>
                <a:sym typeface="Calibri"/>
              </a:rPr>
              <a:t>Assessment Code</a:t>
            </a:r>
            <a:endParaRPr sz="1200" dirty="0"/>
          </a:p>
        </p:txBody>
      </p:sp>
      <p:sp>
        <p:nvSpPr>
          <p:cNvPr id="1740" name="Google Shape;1740;p181"/>
          <p:cNvSpPr txBox="1">
            <a:spLocks noGrp="1"/>
          </p:cNvSpPr>
          <p:nvPr>
            <p:ph type="body" idx="1"/>
          </p:nvPr>
        </p:nvSpPr>
        <p:spPr>
          <a:xfrm>
            <a:off x="504279" y="2108166"/>
            <a:ext cx="10452600" cy="4203300"/>
          </a:xfrm>
          <a:prstGeom prst="rect">
            <a:avLst/>
          </a:prstGeom>
          <a:noFill/>
          <a:ln>
            <a:noFill/>
          </a:ln>
        </p:spPr>
        <p:txBody>
          <a:bodyPr spcFirstLastPara="1" vert="horz" wrap="square" lIns="91433" tIns="45700" rIns="91433" bIns="45700" rtlCol="0" anchor="t" anchorCtr="0">
            <a:noAutofit/>
          </a:bodyPr>
          <a:lstStyle/>
          <a:p>
            <a:pPr marL="237061" indent="-237061">
              <a:lnSpc>
                <a:spcPct val="100000"/>
              </a:lnSpc>
              <a:spcBef>
                <a:spcPts val="0"/>
              </a:spcBef>
              <a:buClr>
                <a:schemeClr val="dk1"/>
              </a:buClr>
              <a:buSzPts val="2400"/>
            </a:pPr>
            <a:r>
              <a:rPr lang="en" sz="3200" b="1" dirty="0"/>
              <a:t>BCBSM</a:t>
            </a:r>
            <a:endParaRPr sz="1467" dirty="0"/>
          </a:p>
          <a:p>
            <a:pPr marL="694249" lvl="1" indent="-237061">
              <a:lnSpc>
                <a:spcPct val="100000"/>
              </a:lnSpc>
              <a:spcBef>
                <a:spcPts val="0"/>
              </a:spcBef>
              <a:buClr>
                <a:schemeClr val="dk1"/>
              </a:buClr>
              <a:buSzPts val="2400"/>
            </a:pPr>
            <a:r>
              <a:rPr lang="en" sz="3200" dirty="0"/>
              <a:t>Individual, face to face, video, or *phone </a:t>
            </a:r>
            <a:endParaRPr sz="1467" dirty="0"/>
          </a:p>
          <a:p>
            <a:pPr marL="694249" lvl="1" indent="-237061">
              <a:lnSpc>
                <a:spcPct val="100000"/>
              </a:lnSpc>
              <a:spcBef>
                <a:spcPts val="0"/>
              </a:spcBef>
              <a:buClr>
                <a:schemeClr val="dk1"/>
              </a:buClr>
              <a:buSzPts val="2400"/>
            </a:pPr>
            <a:r>
              <a:rPr lang="en" sz="3200" dirty="0"/>
              <a:t>One per patient per day</a:t>
            </a:r>
            <a:endParaRPr sz="3200" b="1" dirty="0"/>
          </a:p>
          <a:p>
            <a:pPr marL="237061" indent="-237061">
              <a:lnSpc>
                <a:spcPct val="100000"/>
              </a:lnSpc>
              <a:spcBef>
                <a:spcPts val="0"/>
              </a:spcBef>
              <a:buClr>
                <a:schemeClr val="dk1"/>
              </a:buClr>
              <a:buSzPts val="2400"/>
            </a:pPr>
            <a:r>
              <a:rPr lang="en" sz="3200" b="1" dirty="0"/>
              <a:t>Priority Health</a:t>
            </a:r>
            <a:endParaRPr sz="1467" dirty="0"/>
          </a:p>
          <a:p>
            <a:pPr marL="694249" lvl="1" indent="-237061">
              <a:lnSpc>
                <a:spcPct val="100000"/>
              </a:lnSpc>
              <a:spcBef>
                <a:spcPts val="0"/>
              </a:spcBef>
              <a:buClr>
                <a:schemeClr val="dk1"/>
              </a:buClr>
              <a:buSzPts val="2400"/>
            </a:pPr>
            <a:r>
              <a:rPr lang="en" sz="3200" dirty="0"/>
              <a:t>Individual, face to face*</a:t>
            </a:r>
            <a:endParaRPr sz="1467" dirty="0"/>
          </a:p>
          <a:p>
            <a:pPr marL="694249" lvl="1" indent="-237061">
              <a:lnSpc>
                <a:spcPct val="100000"/>
              </a:lnSpc>
              <a:spcBef>
                <a:spcPts val="0"/>
              </a:spcBef>
              <a:buClr>
                <a:schemeClr val="dk1"/>
              </a:buClr>
              <a:buSzPts val="2400"/>
            </a:pPr>
            <a:r>
              <a:rPr lang="en" sz="3200" dirty="0"/>
              <a:t>May be billed once annually for patients with on-going care management</a:t>
            </a:r>
            <a:endParaRPr sz="1467" dirty="0"/>
          </a:p>
          <a:p>
            <a:pPr marL="0" indent="0">
              <a:spcBef>
                <a:spcPts val="1067"/>
              </a:spcBef>
              <a:buClr>
                <a:schemeClr val="dk1"/>
              </a:buClr>
              <a:buSzPts val="2700"/>
              <a:buNone/>
            </a:pPr>
            <a:r>
              <a:rPr lang="en-US" sz="3600" dirty="0"/>
              <a:t>*During pandemic, video allowed</a:t>
            </a:r>
            <a:endParaRPr sz="3600" dirty="0"/>
          </a:p>
        </p:txBody>
      </p:sp>
      <p:graphicFrame>
        <p:nvGraphicFramePr>
          <p:cNvPr id="1743" name="Google Shape;1743;p181"/>
          <p:cNvGraphicFramePr/>
          <p:nvPr/>
        </p:nvGraphicFramePr>
        <p:xfrm>
          <a:off x="9494149" y="186093"/>
          <a:ext cx="2419367" cy="1188798"/>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358367">
                  <a:extLst>
                    <a:ext uri="{9D8B030D-6E8A-4147-A177-3AD203B41FA5}">
                      <a16:colId xmlns:a16="http://schemas.microsoft.com/office/drawing/2014/main" val="20001"/>
                    </a:ext>
                  </a:extLst>
                </a:gridCol>
                <a:gridCol w="561467">
                  <a:extLst>
                    <a:ext uri="{9D8B030D-6E8A-4147-A177-3AD203B41FA5}">
                      <a16:colId xmlns:a16="http://schemas.microsoft.com/office/drawing/2014/main" val="20002"/>
                    </a:ext>
                  </a:extLst>
                </a:gridCol>
                <a:gridCol w="433100">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1498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10.12. 22</a:t>
            </a:r>
          </a:p>
        </p:txBody>
      </p:sp>
      <p:sp>
        <p:nvSpPr>
          <p:cNvPr id="9"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4</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27407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0"/>
        <p:cNvGrpSpPr/>
        <p:nvPr/>
      </p:nvGrpSpPr>
      <p:grpSpPr>
        <a:xfrm>
          <a:off x="0" y="0"/>
          <a:ext cx="0" cy="0"/>
          <a:chOff x="0" y="0"/>
          <a:chExt cx="0" cy="0"/>
        </a:xfrm>
      </p:grpSpPr>
      <p:sp>
        <p:nvSpPr>
          <p:cNvPr id="1761" name="Google Shape;1761;p183"/>
          <p:cNvSpPr txBox="1">
            <a:spLocks noGrp="1"/>
          </p:cNvSpPr>
          <p:nvPr>
            <p:ph type="title"/>
          </p:nvPr>
        </p:nvSpPr>
        <p:spPr>
          <a:xfrm>
            <a:off x="304185" y="186093"/>
            <a:ext cx="8887800" cy="923400"/>
          </a:xfrm>
          <a:prstGeom prst="rect">
            <a:avLst/>
          </a:prstGeom>
          <a:noFill/>
          <a:ln>
            <a:noFill/>
          </a:ln>
        </p:spPr>
        <p:txBody>
          <a:bodyPr spcFirstLastPara="1" vert="horz" wrap="square" lIns="91433" tIns="45700" rIns="91433" bIns="45700" rtlCol="0" anchor="t" anchorCtr="0">
            <a:noAutofit/>
          </a:bodyPr>
          <a:lstStyle/>
          <a:p>
            <a:pPr lvl="1" algn="l" rtl="0">
              <a:buSzPts val="1100"/>
            </a:pPr>
            <a:r>
              <a:rPr lang="en" sz="4800" b="1" dirty="0">
                <a:solidFill>
                  <a:schemeClr val="dk1"/>
                </a:solidFill>
                <a:latin typeface="Calibri"/>
                <a:ea typeface="Calibri"/>
                <a:cs typeface="Calibri"/>
                <a:sym typeface="Calibri"/>
              </a:rPr>
              <a:t>G9002 Maintenance Visit Code</a:t>
            </a:r>
            <a:endParaRPr sz="1200" dirty="0"/>
          </a:p>
        </p:txBody>
      </p:sp>
      <p:sp>
        <p:nvSpPr>
          <p:cNvPr id="1762" name="Google Shape;1762;p183"/>
          <p:cNvSpPr txBox="1">
            <a:spLocks noGrp="1"/>
          </p:cNvSpPr>
          <p:nvPr>
            <p:ph type="body" idx="1"/>
          </p:nvPr>
        </p:nvSpPr>
        <p:spPr>
          <a:xfrm>
            <a:off x="304185" y="1211965"/>
            <a:ext cx="11699265" cy="4753500"/>
          </a:xfrm>
          <a:prstGeom prst="rect">
            <a:avLst/>
          </a:prstGeom>
          <a:noFill/>
          <a:ln>
            <a:noFill/>
          </a:ln>
        </p:spPr>
        <p:txBody>
          <a:bodyPr spcFirstLastPara="1" vert="horz" wrap="square" lIns="91433" tIns="45700" rIns="91433" bIns="45700" rtlCol="0" anchor="t" anchorCtr="0">
            <a:noAutofit/>
          </a:bodyPr>
          <a:lstStyle/>
          <a:p>
            <a:pPr marL="0" indent="0">
              <a:lnSpc>
                <a:spcPct val="100000"/>
              </a:lnSpc>
              <a:spcBef>
                <a:spcPts val="0"/>
              </a:spcBef>
              <a:buClr>
                <a:schemeClr val="dk1"/>
              </a:buClr>
              <a:buSzPts val="1800"/>
              <a:buNone/>
            </a:pPr>
            <a:r>
              <a:rPr lang="en" sz="2667" b="1" dirty="0"/>
              <a:t>BCBSM (Commercial and Medicare Advantage): </a:t>
            </a:r>
            <a:endParaRPr sz="1600" dirty="0"/>
          </a:p>
          <a:p>
            <a:pPr marL="0" indent="0">
              <a:lnSpc>
                <a:spcPct val="100000"/>
              </a:lnSpc>
              <a:spcBef>
                <a:spcPts val="0"/>
              </a:spcBef>
              <a:buClr>
                <a:schemeClr val="dk1"/>
              </a:buClr>
              <a:buSzPts val="1800"/>
              <a:buNone/>
            </a:pPr>
            <a:r>
              <a:rPr lang="en" sz="2667" b="1" dirty="0"/>
              <a:t>Quantity Billing</a:t>
            </a:r>
            <a:endParaRPr sz="1600" dirty="0"/>
          </a:p>
          <a:p>
            <a:pPr marL="694249" lvl="1" indent="-347125">
              <a:lnSpc>
                <a:spcPct val="100000"/>
              </a:lnSpc>
              <a:spcBef>
                <a:spcPts val="0"/>
              </a:spcBef>
              <a:buClr>
                <a:schemeClr val="dk1"/>
              </a:buClr>
              <a:buSzPts val="1500"/>
            </a:pPr>
            <a:r>
              <a:rPr lang="en" sz="2133" dirty="0"/>
              <a:t>Individual, face to face, video, or phone</a:t>
            </a:r>
            <a:endParaRPr sz="1600" dirty="0"/>
          </a:p>
          <a:p>
            <a:pPr marL="694249" lvl="1" indent="-347125">
              <a:lnSpc>
                <a:spcPct val="100000"/>
              </a:lnSpc>
              <a:spcBef>
                <a:spcPts val="0"/>
              </a:spcBef>
              <a:buClr>
                <a:schemeClr val="dk1"/>
              </a:buClr>
              <a:buSzPts val="1500"/>
            </a:pPr>
            <a:r>
              <a:rPr lang="en" sz="2133" dirty="0"/>
              <a:t>If the total cumulative time with the patient adds up to: </a:t>
            </a:r>
            <a:endParaRPr sz="1600" dirty="0"/>
          </a:p>
          <a:p>
            <a:pPr marL="1151438" lvl="2" indent="-347125">
              <a:lnSpc>
                <a:spcPct val="100000"/>
              </a:lnSpc>
              <a:spcBef>
                <a:spcPts val="0"/>
              </a:spcBef>
              <a:buClr>
                <a:schemeClr val="dk1"/>
              </a:buClr>
              <a:buSzPts val="1500"/>
            </a:pPr>
            <a:r>
              <a:rPr lang="en" sz="1600" dirty="0"/>
              <a:t>1 to 45 minutes, report a quantity of one; 46 to 75 minutes, report a quantity of two; 76 to 105 minutes, report a quantity of three; 106 to 135 minutes, report a quantity of four.</a:t>
            </a:r>
            <a:endParaRPr sz="1600" dirty="0"/>
          </a:p>
          <a:p>
            <a:pPr marL="795847" lvl="2" indent="0">
              <a:lnSpc>
                <a:spcPct val="100000"/>
              </a:lnSpc>
              <a:spcBef>
                <a:spcPts val="0"/>
              </a:spcBef>
              <a:buClr>
                <a:schemeClr val="dk1"/>
              </a:buClr>
              <a:buSzPts val="1500"/>
              <a:buNone/>
            </a:pPr>
            <a:endParaRPr sz="1600" dirty="0"/>
          </a:p>
          <a:p>
            <a:pPr marL="0" indent="0">
              <a:lnSpc>
                <a:spcPct val="100000"/>
              </a:lnSpc>
              <a:spcBef>
                <a:spcPts val="0"/>
              </a:spcBef>
              <a:buClr>
                <a:schemeClr val="dk1"/>
              </a:buClr>
              <a:buSzPts val="1800"/>
              <a:buNone/>
            </a:pPr>
            <a:r>
              <a:rPr lang="en" sz="2667" b="1" dirty="0"/>
              <a:t>Priority Health (Commercial, Medicare Advantage, Medicaid): </a:t>
            </a:r>
            <a:endParaRPr sz="1600" dirty="0"/>
          </a:p>
          <a:p>
            <a:pPr marL="0" indent="0">
              <a:lnSpc>
                <a:spcPct val="100000"/>
              </a:lnSpc>
              <a:spcBef>
                <a:spcPts val="0"/>
              </a:spcBef>
              <a:buClr>
                <a:schemeClr val="dk1"/>
              </a:buClr>
              <a:buSzPts val="1800"/>
              <a:buNone/>
            </a:pPr>
            <a:r>
              <a:rPr lang="en" sz="2667" b="1" dirty="0"/>
              <a:t>No Quantity Billing</a:t>
            </a:r>
            <a:endParaRPr sz="1600" dirty="0"/>
          </a:p>
          <a:p>
            <a:pPr marL="694249" lvl="1" indent="-228594">
              <a:lnSpc>
                <a:spcPct val="100000"/>
              </a:lnSpc>
              <a:spcBef>
                <a:spcPts val="0"/>
              </a:spcBef>
              <a:buClr>
                <a:schemeClr val="dk1"/>
              </a:buClr>
              <a:buSzPts val="1500"/>
            </a:pPr>
            <a:r>
              <a:rPr lang="en" sz="2133" dirty="0"/>
              <a:t>In person visit with patient, may include caregiver involvement.*</a:t>
            </a:r>
            <a:endParaRPr sz="1600" dirty="0"/>
          </a:p>
          <a:p>
            <a:pPr marL="694249" lvl="1" indent="-228594">
              <a:lnSpc>
                <a:spcPct val="100000"/>
              </a:lnSpc>
              <a:spcBef>
                <a:spcPts val="0"/>
              </a:spcBef>
              <a:buClr>
                <a:schemeClr val="dk1"/>
              </a:buClr>
              <a:buSzPts val="1500"/>
            </a:pPr>
            <a:r>
              <a:rPr lang="en" sz="2133" dirty="0"/>
              <a:t>Used for treatment plan, self management education, medication therapy, risk factors, unmet care, physical status, emotional status, community resources, readiness to change.</a:t>
            </a:r>
          </a:p>
          <a:p>
            <a:pPr marL="694249" lvl="1" indent="-228594">
              <a:lnSpc>
                <a:spcPct val="100000"/>
              </a:lnSpc>
              <a:spcBef>
                <a:spcPts val="0"/>
              </a:spcBef>
              <a:buClr>
                <a:schemeClr val="dk1"/>
              </a:buClr>
              <a:buSzPts val="1500"/>
            </a:pPr>
            <a:endParaRPr lang="en" sz="2133" dirty="0"/>
          </a:p>
          <a:p>
            <a:pPr marL="8455" indent="0">
              <a:lnSpc>
                <a:spcPct val="100000"/>
              </a:lnSpc>
              <a:spcBef>
                <a:spcPts val="0"/>
              </a:spcBef>
              <a:buClr>
                <a:schemeClr val="dk1"/>
              </a:buClr>
              <a:buSzPts val="1500"/>
              <a:buNone/>
            </a:pPr>
            <a:r>
              <a:rPr lang="en-US" sz="2533" dirty="0"/>
              <a:t>* During pandemic, video allowed</a:t>
            </a:r>
            <a:endParaRPr sz="2533" dirty="0"/>
          </a:p>
        </p:txBody>
      </p:sp>
      <p:sp>
        <p:nvSpPr>
          <p:cNvPr id="1763" name="Google Shape;1763;p183"/>
          <p:cNvSpPr txBox="1"/>
          <p:nvPr/>
        </p:nvSpPr>
        <p:spPr>
          <a:xfrm>
            <a:off x="5971905" y="5560037"/>
            <a:ext cx="5941611" cy="1015800"/>
          </a:xfrm>
          <a:prstGeom prst="rect">
            <a:avLst/>
          </a:prstGeom>
          <a:solidFill>
            <a:srgbClr val="FFF2CC"/>
          </a:solidFill>
          <a:ln>
            <a:noFill/>
          </a:ln>
        </p:spPr>
        <p:txBody>
          <a:bodyPr spcFirstLastPara="1" wrap="square" lIns="91433" tIns="45700" rIns="91433" bIns="45700" anchor="t" anchorCtr="0">
            <a:noAutofit/>
          </a:bodyPr>
          <a:lstStyle/>
          <a:p>
            <a:pPr algn="r">
              <a:buClr>
                <a:srgbClr val="000000"/>
              </a:buClr>
              <a:buSzPts val="1500"/>
            </a:pPr>
            <a:r>
              <a:rPr lang="en" sz="2000" dirty="0">
                <a:solidFill>
                  <a:srgbClr val="000000"/>
                </a:solidFill>
                <a:latin typeface="Calibri"/>
                <a:ea typeface="Calibri"/>
                <a:cs typeface="Calibri"/>
                <a:sym typeface="Calibri"/>
              </a:rPr>
              <a:t>BCBSM: 2P Modifier for G9002-  Payable when contact is made with patient to discuss the program and patient does not enroll in care management </a:t>
            </a:r>
            <a:endParaRPr sz="1467" dirty="0">
              <a:solidFill>
                <a:srgbClr val="000000"/>
              </a:solidFill>
              <a:latin typeface="Arial"/>
              <a:ea typeface="Arial"/>
              <a:cs typeface="Arial"/>
              <a:sym typeface="Arial"/>
            </a:endParaRPr>
          </a:p>
        </p:txBody>
      </p:sp>
      <p:graphicFrame>
        <p:nvGraphicFramePr>
          <p:cNvPr id="1766" name="Google Shape;1766;p183"/>
          <p:cNvGraphicFramePr/>
          <p:nvPr/>
        </p:nvGraphicFramePr>
        <p:xfrm>
          <a:off x="9494149" y="186093"/>
          <a:ext cx="2419367" cy="1188798"/>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358367">
                  <a:extLst>
                    <a:ext uri="{9D8B030D-6E8A-4147-A177-3AD203B41FA5}">
                      <a16:colId xmlns:a16="http://schemas.microsoft.com/office/drawing/2014/main" val="20001"/>
                    </a:ext>
                  </a:extLst>
                </a:gridCol>
                <a:gridCol w="561467">
                  <a:extLst>
                    <a:ext uri="{9D8B030D-6E8A-4147-A177-3AD203B41FA5}">
                      <a16:colId xmlns:a16="http://schemas.microsoft.com/office/drawing/2014/main" val="20002"/>
                    </a:ext>
                  </a:extLst>
                </a:gridCol>
                <a:gridCol w="433100">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1498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2.1.22</a:t>
            </a:r>
          </a:p>
          <a:p>
            <a:endParaRPr lang="en-US" sz="1200" dirty="0">
              <a:solidFill>
                <a:schemeClr val="bg1">
                  <a:lumMod val="50000"/>
                </a:schemeClr>
              </a:solidFill>
            </a:endParaRPr>
          </a:p>
        </p:txBody>
      </p:sp>
      <p:sp>
        <p:nvSpPr>
          <p:cNvPr id="10"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5</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54695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1"/>
        <p:cNvGrpSpPr/>
        <p:nvPr/>
      </p:nvGrpSpPr>
      <p:grpSpPr>
        <a:xfrm>
          <a:off x="0" y="0"/>
          <a:ext cx="0" cy="0"/>
          <a:chOff x="0" y="0"/>
          <a:chExt cx="0" cy="0"/>
        </a:xfrm>
      </p:grpSpPr>
      <p:sp>
        <p:nvSpPr>
          <p:cNvPr id="1772" name="Google Shape;1772;p184"/>
          <p:cNvSpPr txBox="1">
            <a:spLocks noGrp="1"/>
          </p:cNvSpPr>
          <p:nvPr>
            <p:ph type="title"/>
          </p:nvPr>
        </p:nvSpPr>
        <p:spPr>
          <a:xfrm>
            <a:off x="222180" y="322796"/>
            <a:ext cx="8905800" cy="1325700"/>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500"/>
            </a:pPr>
            <a:r>
              <a:rPr lang="en" sz="4800" b="1" dirty="0">
                <a:latin typeface="Calibri"/>
                <a:ea typeface="Calibri"/>
                <a:cs typeface="Calibri"/>
                <a:sym typeface="Calibri"/>
              </a:rPr>
              <a:t>Coordinated Care Codes</a:t>
            </a:r>
            <a:br>
              <a:rPr lang="en" sz="4800" b="1" dirty="0">
                <a:latin typeface="Calibri"/>
                <a:ea typeface="Calibri"/>
                <a:cs typeface="Calibri"/>
                <a:sym typeface="Calibri"/>
              </a:rPr>
            </a:br>
            <a:r>
              <a:rPr lang="en" sz="4800" b="1" dirty="0">
                <a:latin typeface="Calibri"/>
                <a:ea typeface="Calibri"/>
                <a:cs typeface="Calibri"/>
                <a:sym typeface="Calibri"/>
              </a:rPr>
              <a:t>with Patient</a:t>
            </a:r>
            <a:endParaRPr sz="4800" dirty="0"/>
          </a:p>
        </p:txBody>
      </p:sp>
      <p:sp>
        <p:nvSpPr>
          <p:cNvPr id="1773" name="Google Shape;1773;p184"/>
          <p:cNvSpPr txBox="1">
            <a:spLocks noGrp="1"/>
          </p:cNvSpPr>
          <p:nvPr>
            <p:ph type="body" idx="1"/>
          </p:nvPr>
        </p:nvSpPr>
        <p:spPr>
          <a:xfrm>
            <a:off x="399113" y="1904281"/>
            <a:ext cx="5731812" cy="3598162"/>
          </a:xfrm>
          <a:prstGeom prst="rect">
            <a:avLst/>
          </a:prstGeom>
          <a:noFill/>
          <a:ln w="9525">
            <a:solidFill>
              <a:schemeClr val="bg2"/>
            </a:solidFill>
          </a:ln>
        </p:spPr>
        <p:txBody>
          <a:bodyPr spcFirstLastPara="1" vert="horz" wrap="square" lIns="91433" tIns="45700" rIns="91433" bIns="45700" rtlCol="0" anchor="b" anchorCtr="0">
            <a:noAutofit/>
          </a:bodyPr>
          <a:lstStyle/>
          <a:p>
            <a:pPr>
              <a:spcBef>
                <a:spcPts val="0"/>
              </a:spcBef>
              <a:buClr>
                <a:schemeClr val="dk1"/>
              </a:buClr>
              <a:buSzPts val="2100"/>
            </a:pPr>
            <a:r>
              <a:rPr lang="en" sz="2800" dirty="0"/>
              <a:t>G9001 Comprehensive Assessment</a:t>
            </a:r>
            <a:endParaRPr sz="2800" dirty="0"/>
          </a:p>
          <a:p>
            <a:pPr marL="237061" indent="-228594">
              <a:lnSpc>
                <a:spcPct val="100000"/>
              </a:lnSpc>
              <a:spcBef>
                <a:spcPts val="0"/>
              </a:spcBef>
              <a:buSzPct val="100000"/>
              <a:buChar char="•"/>
            </a:pPr>
            <a:r>
              <a:rPr lang="en" sz="2000" b="0" dirty="0"/>
              <a:t>Results in a care management plan that all care management team members and the patient will follow.</a:t>
            </a:r>
            <a:endParaRPr sz="2000" b="0" dirty="0"/>
          </a:p>
          <a:p>
            <a:pPr marL="237061" indent="-228594">
              <a:lnSpc>
                <a:spcPct val="100000"/>
              </a:lnSpc>
              <a:spcBef>
                <a:spcPts val="0"/>
              </a:spcBef>
              <a:buSzPct val="100000"/>
              <a:buChar char="•"/>
            </a:pPr>
            <a:r>
              <a:rPr lang="en" sz="2000" b="0" dirty="0"/>
              <a:t>This is a holistic, encompassing type of patient visit that helps define a significant change in how the patient approaches managing their health: new diagnosis, transition of care, addressing a symptom that requires a significant change to the previous care plan.</a:t>
            </a:r>
            <a:endParaRPr sz="2000" b="0" dirty="0"/>
          </a:p>
        </p:txBody>
      </p:sp>
      <p:sp>
        <p:nvSpPr>
          <p:cNvPr id="1774" name="Google Shape;1774;p184"/>
          <p:cNvSpPr txBox="1">
            <a:spLocks noGrp="1"/>
          </p:cNvSpPr>
          <p:nvPr>
            <p:ph type="body" idx="3"/>
          </p:nvPr>
        </p:nvSpPr>
        <p:spPr>
          <a:xfrm>
            <a:off x="6497832" y="1922101"/>
            <a:ext cx="4843200" cy="2428865"/>
          </a:xfrm>
          <a:prstGeom prst="rect">
            <a:avLst/>
          </a:prstGeom>
          <a:noFill/>
          <a:ln>
            <a:solidFill>
              <a:schemeClr val="bg2"/>
            </a:solidFill>
          </a:ln>
        </p:spPr>
        <p:txBody>
          <a:bodyPr spcFirstLastPara="1" vert="horz" wrap="square" lIns="91433" tIns="45700" rIns="91433" bIns="45700" rtlCol="0" anchor="b" anchorCtr="0">
            <a:noAutofit/>
          </a:bodyPr>
          <a:lstStyle/>
          <a:p>
            <a:pPr>
              <a:spcBef>
                <a:spcPts val="0"/>
              </a:spcBef>
              <a:buClr>
                <a:schemeClr val="dk1"/>
              </a:buClr>
              <a:buSzPts val="2100"/>
            </a:pPr>
            <a:r>
              <a:rPr lang="en" sz="2800" dirty="0"/>
              <a:t>G9002 Maintenance</a:t>
            </a:r>
            <a:endParaRPr sz="2800" dirty="0"/>
          </a:p>
          <a:p>
            <a:pPr marL="237061" indent="-228594">
              <a:lnSpc>
                <a:spcPct val="100000"/>
              </a:lnSpc>
              <a:spcBef>
                <a:spcPts val="0"/>
              </a:spcBef>
              <a:buSzPct val="100000"/>
              <a:buChar char="•"/>
            </a:pPr>
            <a:r>
              <a:rPr lang="en" sz="2000" b="0" dirty="0"/>
              <a:t>Focused on addressing a piece of the care management plan.</a:t>
            </a:r>
            <a:endParaRPr sz="2000" dirty="0"/>
          </a:p>
          <a:p>
            <a:pPr marL="237061" indent="-228594">
              <a:lnSpc>
                <a:spcPct val="100000"/>
              </a:lnSpc>
              <a:spcBef>
                <a:spcPts val="0"/>
              </a:spcBef>
              <a:buSzPct val="100000"/>
              <a:buChar char="•"/>
            </a:pPr>
            <a:r>
              <a:rPr lang="en" sz="2000" b="0" dirty="0"/>
              <a:t>This type of visit should additionally address patient goals and a follow up plan.</a:t>
            </a:r>
            <a:endParaRPr sz="2000" dirty="0"/>
          </a:p>
          <a:p>
            <a:pPr>
              <a:spcBef>
                <a:spcPts val="0"/>
              </a:spcBef>
              <a:buClr>
                <a:schemeClr val="dk1"/>
              </a:buClr>
              <a:buSzPts val="2100"/>
            </a:pPr>
            <a:endParaRPr sz="2800" dirty="0"/>
          </a:p>
        </p:txBody>
      </p:sp>
      <p:graphicFrame>
        <p:nvGraphicFramePr>
          <p:cNvPr id="1780" name="Google Shape;1780;p184"/>
          <p:cNvGraphicFramePr/>
          <p:nvPr>
            <p:extLst>
              <p:ext uri="{D42A27DB-BD31-4B8C-83A1-F6EECF244321}">
                <p14:modId xmlns:p14="http://schemas.microsoft.com/office/powerpoint/2010/main" val="3526554015"/>
              </p:ext>
            </p:extLst>
          </p:nvPr>
        </p:nvGraphicFramePr>
        <p:xfrm>
          <a:off x="9598450" y="391247"/>
          <a:ext cx="2443900" cy="1188798"/>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382900">
                  <a:extLst>
                    <a:ext uri="{9D8B030D-6E8A-4147-A177-3AD203B41FA5}">
                      <a16:colId xmlns:a16="http://schemas.microsoft.com/office/drawing/2014/main" val="20001"/>
                    </a:ext>
                  </a:extLst>
                </a:gridCol>
                <a:gridCol w="561467">
                  <a:extLst>
                    <a:ext uri="{9D8B030D-6E8A-4147-A177-3AD203B41FA5}">
                      <a16:colId xmlns:a16="http://schemas.microsoft.com/office/drawing/2014/main" val="20002"/>
                    </a:ext>
                  </a:extLst>
                </a:gridCol>
                <a:gridCol w="433100">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1498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dirty="0">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11"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10.12.2022</a:t>
            </a:r>
          </a:p>
        </p:txBody>
      </p:sp>
      <p:sp>
        <p:nvSpPr>
          <p:cNvPr id="13"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6</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6668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6"/>
        <p:cNvGrpSpPr/>
        <p:nvPr/>
      </p:nvGrpSpPr>
      <p:grpSpPr>
        <a:xfrm>
          <a:off x="0" y="0"/>
          <a:ext cx="0" cy="0"/>
          <a:chOff x="0" y="0"/>
          <a:chExt cx="0" cy="0"/>
        </a:xfrm>
      </p:grpSpPr>
      <p:sp>
        <p:nvSpPr>
          <p:cNvPr id="1787" name="Google Shape;1787;p185"/>
          <p:cNvSpPr txBox="1">
            <a:spLocks noGrp="1"/>
          </p:cNvSpPr>
          <p:nvPr>
            <p:ph type="title"/>
          </p:nvPr>
        </p:nvSpPr>
        <p:spPr>
          <a:xfrm>
            <a:off x="603213" y="380259"/>
            <a:ext cx="7630026" cy="1325563"/>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sz="4800" b="1">
                <a:latin typeface="Calibri"/>
                <a:ea typeface="Calibri"/>
                <a:cs typeface="Calibri"/>
                <a:sym typeface="Calibri"/>
              </a:rPr>
              <a:t>98961, 98962 </a:t>
            </a:r>
            <a:br>
              <a:rPr lang="en" sz="4800" b="1">
                <a:latin typeface="Calibri"/>
                <a:ea typeface="Calibri"/>
                <a:cs typeface="Calibri"/>
                <a:sym typeface="Calibri"/>
              </a:rPr>
            </a:br>
            <a:r>
              <a:rPr lang="en" sz="4800" b="1">
                <a:latin typeface="Calibri"/>
                <a:ea typeface="Calibri"/>
                <a:cs typeface="Calibri"/>
                <a:sym typeface="Calibri"/>
              </a:rPr>
              <a:t>Group Education Code</a:t>
            </a:r>
            <a:endParaRPr sz="1200"/>
          </a:p>
        </p:txBody>
      </p:sp>
      <p:sp>
        <p:nvSpPr>
          <p:cNvPr id="1788" name="Google Shape;1788;p185"/>
          <p:cNvSpPr txBox="1">
            <a:spLocks noGrp="1"/>
          </p:cNvSpPr>
          <p:nvPr>
            <p:ph type="body" idx="1"/>
          </p:nvPr>
        </p:nvSpPr>
        <p:spPr>
          <a:xfrm>
            <a:off x="603213" y="1995810"/>
            <a:ext cx="7886700" cy="3789984"/>
          </a:xfrm>
          <a:prstGeom prst="rect">
            <a:avLst/>
          </a:prstGeom>
          <a:noFill/>
          <a:ln>
            <a:noFill/>
          </a:ln>
        </p:spPr>
        <p:txBody>
          <a:bodyPr spcFirstLastPara="1" vert="horz" wrap="square" lIns="91433" tIns="45700" rIns="91433" bIns="45700" rtlCol="0" anchor="t" anchorCtr="0">
            <a:noAutofit/>
          </a:bodyPr>
          <a:lstStyle/>
          <a:p>
            <a:pPr marL="237061" indent="-228594">
              <a:spcBef>
                <a:spcPts val="0"/>
              </a:spcBef>
              <a:buClr>
                <a:schemeClr val="dk1"/>
              </a:buClr>
              <a:buSzPts val="2100"/>
            </a:pPr>
            <a:r>
              <a:rPr lang="en" sz="2400" b="1" dirty="0"/>
              <a:t>98961 Group Education </a:t>
            </a:r>
            <a:endParaRPr sz="2400" dirty="0"/>
          </a:p>
          <a:p>
            <a:pPr marL="694249" lvl="1" indent="-237061">
              <a:spcBef>
                <a:spcPts val="533"/>
              </a:spcBef>
              <a:buClr>
                <a:schemeClr val="dk1"/>
              </a:buClr>
              <a:buSzPct val="100000"/>
            </a:pPr>
            <a:r>
              <a:rPr lang="en" dirty="0"/>
              <a:t>2-4 patients for 30 minutes</a:t>
            </a:r>
            <a:endParaRPr dirty="0"/>
          </a:p>
          <a:p>
            <a:pPr marL="694249" lvl="1" indent="-237061">
              <a:spcBef>
                <a:spcPts val="533"/>
              </a:spcBef>
              <a:buClr>
                <a:schemeClr val="dk1"/>
              </a:buClr>
              <a:buSzPct val="100000"/>
            </a:pPr>
            <a:r>
              <a:rPr lang="en" dirty="0"/>
              <a:t>Face to Face with patient or caregivers</a:t>
            </a:r>
            <a:endParaRPr dirty="0"/>
          </a:p>
          <a:p>
            <a:pPr marL="694249" lvl="1" indent="-237061">
              <a:spcBef>
                <a:spcPts val="533"/>
              </a:spcBef>
              <a:buClr>
                <a:schemeClr val="dk1"/>
              </a:buClr>
              <a:buSzPct val="100000"/>
            </a:pPr>
            <a:r>
              <a:rPr lang="en" dirty="0"/>
              <a:t>Quantity bill per 30 minutes</a:t>
            </a:r>
            <a:endParaRPr dirty="0"/>
          </a:p>
          <a:p>
            <a:pPr marL="237061" indent="-228594">
              <a:spcBef>
                <a:spcPts val="1067"/>
              </a:spcBef>
              <a:buClr>
                <a:schemeClr val="dk1"/>
              </a:buClr>
              <a:buSzPts val="2100"/>
            </a:pPr>
            <a:r>
              <a:rPr lang="en" sz="2400" b="1" dirty="0"/>
              <a:t>98962 Group Education </a:t>
            </a:r>
            <a:endParaRPr sz="2400" dirty="0"/>
          </a:p>
          <a:p>
            <a:pPr marL="694249" lvl="1" indent="-237061">
              <a:spcBef>
                <a:spcPts val="533"/>
              </a:spcBef>
              <a:buClr>
                <a:schemeClr val="dk1"/>
              </a:buClr>
              <a:buSzPct val="100000"/>
            </a:pPr>
            <a:r>
              <a:rPr lang="en" dirty="0"/>
              <a:t>5-8 patients for 30 minutes</a:t>
            </a:r>
            <a:endParaRPr dirty="0"/>
          </a:p>
          <a:p>
            <a:pPr marL="694249" lvl="1" indent="-237061">
              <a:spcBef>
                <a:spcPts val="533"/>
              </a:spcBef>
              <a:buClr>
                <a:schemeClr val="dk1"/>
              </a:buClr>
              <a:buSzPct val="100000"/>
            </a:pPr>
            <a:r>
              <a:rPr lang="en" dirty="0"/>
              <a:t>Face to Face with patient or caregivers</a:t>
            </a:r>
            <a:endParaRPr dirty="0"/>
          </a:p>
          <a:p>
            <a:pPr marL="694249" lvl="1" indent="-237061">
              <a:spcBef>
                <a:spcPts val="533"/>
              </a:spcBef>
              <a:buClr>
                <a:schemeClr val="dk1"/>
              </a:buClr>
              <a:buSzPct val="100000"/>
            </a:pPr>
            <a:r>
              <a:rPr lang="en" dirty="0"/>
              <a:t>Quantity bill per 30 minutes</a:t>
            </a:r>
            <a:endParaRPr dirty="0"/>
          </a:p>
          <a:p>
            <a:pPr marL="0" indent="0">
              <a:spcBef>
                <a:spcPts val="1067"/>
              </a:spcBef>
              <a:buClr>
                <a:schemeClr val="dk1"/>
              </a:buClr>
              <a:buSzPts val="2100"/>
              <a:buNone/>
            </a:pPr>
            <a:endParaRPr sz="1467" dirty="0"/>
          </a:p>
        </p:txBody>
      </p:sp>
      <p:graphicFrame>
        <p:nvGraphicFramePr>
          <p:cNvPr id="1791" name="Google Shape;1791;p185"/>
          <p:cNvGraphicFramePr/>
          <p:nvPr>
            <p:extLst>
              <p:ext uri="{D42A27DB-BD31-4B8C-83A1-F6EECF244321}">
                <p14:modId xmlns:p14="http://schemas.microsoft.com/office/powerpoint/2010/main" val="2504214211"/>
              </p:ext>
            </p:extLst>
          </p:nvPr>
        </p:nvGraphicFramePr>
        <p:xfrm>
          <a:off x="9104187" y="332639"/>
          <a:ext cx="2617633" cy="1224999"/>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412233">
                  <a:extLst>
                    <a:ext uri="{9D8B030D-6E8A-4147-A177-3AD203B41FA5}">
                      <a16:colId xmlns:a16="http://schemas.microsoft.com/office/drawing/2014/main" val="20001"/>
                    </a:ext>
                  </a:extLst>
                </a:gridCol>
                <a:gridCol w="657700">
                  <a:extLst>
                    <a:ext uri="{9D8B030D-6E8A-4147-A177-3AD203B41FA5}">
                      <a16:colId xmlns:a16="http://schemas.microsoft.com/office/drawing/2014/main" val="20002"/>
                    </a:ext>
                  </a:extLst>
                </a:gridCol>
                <a:gridCol w="481267">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6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dirty="0">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02.01.22</a:t>
            </a:r>
          </a:p>
        </p:txBody>
      </p:sp>
      <p:sp>
        <p:nvSpPr>
          <p:cNvPr id="10"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7</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913126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7"/>
        <p:cNvGrpSpPr/>
        <p:nvPr/>
      </p:nvGrpSpPr>
      <p:grpSpPr>
        <a:xfrm>
          <a:off x="0" y="0"/>
          <a:ext cx="0" cy="0"/>
          <a:chOff x="0" y="0"/>
          <a:chExt cx="0" cy="0"/>
        </a:xfrm>
      </p:grpSpPr>
      <p:sp>
        <p:nvSpPr>
          <p:cNvPr id="1798" name="Google Shape;1798;p186"/>
          <p:cNvSpPr txBox="1">
            <a:spLocks noGrp="1"/>
          </p:cNvSpPr>
          <p:nvPr>
            <p:ph type="title"/>
          </p:nvPr>
        </p:nvSpPr>
        <p:spPr>
          <a:xfrm>
            <a:off x="349147" y="220345"/>
            <a:ext cx="8570264" cy="1781452"/>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4100"/>
            </a:pPr>
            <a:r>
              <a:rPr lang="en" b="1" dirty="0">
                <a:latin typeface="Calibri"/>
                <a:ea typeface="Calibri"/>
                <a:cs typeface="Calibri"/>
                <a:sym typeface="Calibri"/>
              </a:rPr>
              <a:t>S0257 Counseling/Discussion for</a:t>
            </a:r>
            <a:br>
              <a:rPr lang="en" b="1" dirty="0">
                <a:latin typeface="Calibri"/>
                <a:ea typeface="Calibri"/>
                <a:cs typeface="Calibri"/>
                <a:sym typeface="Calibri"/>
              </a:rPr>
            </a:br>
            <a:r>
              <a:rPr lang="en" b="1" dirty="0">
                <a:latin typeface="Calibri"/>
                <a:ea typeface="Calibri"/>
                <a:cs typeface="Calibri"/>
                <a:sym typeface="Calibri"/>
              </a:rPr>
              <a:t>Advanced Directives Code</a:t>
            </a:r>
            <a:endParaRPr sz="1100" dirty="0"/>
          </a:p>
        </p:txBody>
      </p:sp>
      <p:sp>
        <p:nvSpPr>
          <p:cNvPr id="1799" name="Google Shape;1799;p186"/>
          <p:cNvSpPr txBox="1">
            <a:spLocks noGrp="1"/>
          </p:cNvSpPr>
          <p:nvPr>
            <p:ph type="body" idx="1"/>
          </p:nvPr>
        </p:nvSpPr>
        <p:spPr>
          <a:xfrm>
            <a:off x="349147" y="2009036"/>
            <a:ext cx="8153100" cy="2238300"/>
          </a:xfrm>
          <a:prstGeom prst="rect">
            <a:avLst/>
          </a:prstGeom>
          <a:noFill/>
          <a:ln>
            <a:noFill/>
          </a:ln>
        </p:spPr>
        <p:txBody>
          <a:bodyPr spcFirstLastPara="1" vert="horz" wrap="square" lIns="91433" tIns="45700" rIns="91433" bIns="45700" rtlCol="0" anchor="t" anchorCtr="0">
            <a:noAutofit/>
          </a:bodyPr>
          <a:lstStyle/>
          <a:p>
            <a:pPr marL="0" indent="0">
              <a:spcBef>
                <a:spcPts val="0"/>
              </a:spcBef>
              <a:buClr>
                <a:schemeClr val="dk1"/>
              </a:buClr>
              <a:buSzPts val="2700"/>
              <a:buNone/>
            </a:pPr>
            <a:r>
              <a:rPr lang="en" sz="3600" dirty="0"/>
              <a:t>Individual face to face, video or telephone</a:t>
            </a:r>
            <a:endParaRPr sz="1467" dirty="0"/>
          </a:p>
          <a:p>
            <a:pPr marL="694249" lvl="1" indent="-237061">
              <a:spcBef>
                <a:spcPts val="533"/>
              </a:spcBef>
              <a:buClr>
                <a:schemeClr val="dk1"/>
              </a:buClr>
              <a:buSzPts val="2400"/>
            </a:pPr>
            <a:r>
              <a:rPr lang="en" sz="3200" b="1" dirty="0"/>
              <a:t>BCBSM:</a:t>
            </a:r>
            <a:r>
              <a:rPr lang="en" sz="3200" dirty="0"/>
              <a:t> one per day</a:t>
            </a:r>
            <a:endParaRPr sz="1467" dirty="0"/>
          </a:p>
          <a:p>
            <a:pPr marL="694249" lvl="1" indent="-237061">
              <a:spcBef>
                <a:spcPts val="533"/>
              </a:spcBef>
              <a:buClr>
                <a:schemeClr val="dk1"/>
              </a:buClr>
              <a:buSzPts val="2400"/>
            </a:pPr>
            <a:r>
              <a:rPr lang="en" sz="3200" b="1" dirty="0"/>
              <a:t>Priority:</a:t>
            </a:r>
            <a:r>
              <a:rPr lang="en" sz="3200" dirty="0"/>
              <a:t> no quantity limits</a:t>
            </a:r>
            <a:endParaRPr sz="1467" dirty="0"/>
          </a:p>
          <a:p>
            <a:pPr marL="0" indent="0">
              <a:spcBef>
                <a:spcPts val="1067"/>
              </a:spcBef>
              <a:buClr>
                <a:schemeClr val="dk1"/>
              </a:buClr>
              <a:buSzPts val="2100"/>
              <a:buNone/>
            </a:pPr>
            <a:endParaRPr sz="1467" dirty="0"/>
          </a:p>
        </p:txBody>
      </p:sp>
      <p:graphicFrame>
        <p:nvGraphicFramePr>
          <p:cNvPr id="1802" name="Google Shape;1802;p186"/>
          <p:cNvGraphicFramePr/>
          <p:nvPr/>
        </p:nvGraphicFramePr>
        <p:xfrm>
          <a:off x="9152314" y="220345"/>
          <a:ext cx="2617633" cy="1224999"/>
        </p:xfrm>
        <a:graphic>
          <a:graphicData uri="http://schemas.openxmlformats.org/drawingml/2006/table">
            <a:tbl>
              <a:tblPr bandRow="1">
                <a:noFill/>
              </a:tblPr>
              <a:tblGrid>
                <a:gridCol w="1066433">
                  <a:extLst>
                    <a:ext uri="{9D8B030D-6E8A-4147-A177-3AD203B41FA5}">
                      <a16:colId xmlns:a16="http://schemas.microsoft.com/office/drawing/2014/main" val="20000"/>
                    </a:ext>
                  </a:extLst>
                </a:gridCol>
                <a:gridCol w="412233">
                  <a:extLst>
                    <a:ext uri="{9D8B030D-6E8A-4147-A177-3AD203B41FA5}">
                      <a16:colId xmlns:a16="http://schemas.microsoft.com/office/drawing/2014/main" val="20001"/>
                    </a:ext>
                  </a:extLst>
                </a:gridCol>
                <a:gridCol w="657700">
                  <a:extLst>
                    <a:ext uri="{9D8B030D-6E8A-4147-A177-3AD203B41FA5}">
                      <a16:colId xmlns:a16="http://schemas.microsoft.com/office/drawing/2014/main" val="20002"/>
                    </a:ext>
                  </a:extLst>
                </a:gridCol>
                <a:gridCol w="481267">
                  <a:extLst>
                    <a:ext uri="{9D8B030D-6E8A-4147-A177-3AD203B41FA5}">
                      <a16:colId xmlns:a16="http://schemas.microsoft.com/office/drawing/2014/main" val="20003"/>
                    </a:ext>
                  </a:extLst>
                </a:gridCol>
              </a:tblGrid>
              <a:tr h="314987">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BCBSM </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 sz="1500" b="1" u="none" strike="noStrike" cap="none">
                          <a:solidFill>
                            <a:srgbClr val="FFFFFF"/>
                          </a:solidFill>
                          <a:latin typeface="Calibri"/>
                          <a:ea typeface="Calibri"/>
                          <a:cs typeface="Calibri"/>
                          <a:sym typeface="Calibri"/>
                        </a:rPr>
                        <a:t>Priority</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6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Licensed</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QHP</a:t>
                      </a: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X</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38507">
                <a:tc>
                  <a:txBody>
                    <a:bodyPr/>
                    <a:lstStyle/>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100"/>
                        <a:buFont typeface="Arial"/>
                        <a:buNone/>
                      </a:pPr>
                      <a:r>
                        <a:rPr lang="en" sz="1500" u="none" strike="noStrike" cap="none">
                          <a:solidFill>
                            <a:srgbClr val="000000"/>
                          </a:solidFill>
                          <a:latin typeface="Calibri"/>
                          <a:ea typeface="Calibri"/>
                          <a:cs typeface="Calibri"/>
                          <a:sym typeface="Calibri"/>
                        </a:rPr>
                        <a:t>MA, CHW</a:t>
                      </a: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500" u="none" strike="noStrike" cap="none">
                        <a:solidFill>
                          <a:srgbClr val="000000"/>
                        </a:solidFill>
                        <a:latin typeface="Calibri"/>
                        <a:ea typeface="Calibri"/>
                        <a:cs typeface="Calibri"/>
                        <a:sym typeface="Calibri"/>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9"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8</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669175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9"/>
        <p:cNvGrpSpPr/>
        <p:nvPr/>
      </p:nvGrpSpPr>
      <p:grpSpPr>
        <a:xfrm>
          <a:off x="0" y="0"/>
          <a:ext cx="0" cy="0"/>
          <a:chOff x="0" y="0"/>
          <a:chExt cx="0" cy="0"/>
        </a:xfrm>
      </p:grpSpPr>
      <p:sp>
        <p:nvSpPr>
          <p:cNvPr id="1590" name="Google Shape;1590;p127"/>
          <p:cNvSpPr txBox="1"/>
          <p:nvPr/>
        </p:nvSpPr>
        <p:spPr>
          <a:xfrm>
            <a:off x="327962" y="228860"/>
            <a:ext cx="7886700" cy="961617"/>
          </a:xfrm>
          <a:prstGeom prst="rect">
            <a:avLst/>
          </a:prstGeom>
          <a:noFill/>
          <a:ln>
            <a:noFill/>
          </a:ln>
        </p:spPr>
        <p:txBody>
          <a:bodyPr spcFirstLastPara="1" wrap="square" lIns="91425" tIns="45700" rIns="91425" bIns="45700" anchor="t" anchorCtr="0">
            <a:noAutofit/>
          </a:bodyPr>
          <a:lstStyle/>
          <a:p>
            <a:pPr>
              <a:lnSpc>
                <a:spcPct val="90000"/>
              </a:lnSpc>
              <a:buClr>
                <a:schemeClr val="accent2"/>
              </a:buClr>
              <a:buSzPts val="3600"/>
            </a:pPr>
            <a:r>
              <a:rPr lang="en-US" sz="4000" b="1" dirty="0">
                <a:solidFill>
                  <a:schemeClr val="dk1"/>
                </a:solidFill>
                <a:latin typeface="Calibri"/>
                <a:ea typeface="Calibri"/>
                <a:cs typeface="Calibri"/>
                <a:sym typeface="Calibri"/>
              </a:rPr>
              <a:t>S0257 Counseling/Discussion for</a:t>
            </a:r>
            <a:br>
              <a:rPr lang="en-US" sz="4000" b="1" dirty="0">
                <a:solidFill>
                  <a:schemeClr val="dk1"/>
                </a:solidFill>
                <a:latin typeface="Calibri"/>
                <a:ea typeface="Calibri"/>
                <a:cs typeface="Calibri"/>
                <a:sym typeface="Calibri"/>
              </a:rPr>
            </a:br>
            <a:r>
              <a:rPr lang="en-US" sz="4000" b="1" dirty="0">
                <a:solidFill>
                  <a:schemeClr val="dk1"/>
                </a:solidFill>
                <a:latin typeface="Calibri"/>
                <a:ea typeface="Calibri"/>
                <a:cs typeface="Calibri"/>
                <a:sym typeface="Calibri"/>
              </a:rPr>
              <a:t>Advanced Directives Code</a:t>
            </a:r>
            <a:endParaRPr sz="1400" dirty="0"/>
          </a:p>
        </p:txBody>
      </p:sp>
      <p:sp>
        <p:nvSpPr>
          <p:cNvPr id="1591" name="Google Shape;1591;p127"/>
          <p:cNvSpPr txBox="1"/>
          <p:nvPr/>
        </p:nvSpPr>
        <p:spPr>
          <a:xfrm>
            <a:off x="327961" y="1593827"/>
            <a:ext cx="11527155" cy="4999479"/>
          </a:xfrm>
          <a:prstGeom prst="rect">
            <a:avLst/>
          </a:prstGeom>
          <a:noFill/>
          <a:ln>
            <a:noFill/>
          </a:ln>
        </p:spPr>
        <p:txBody>
          <a:bodyPr spcFirstLastPara="1" wrap="square" lIns="91425" tIns="45700" rIns="91425" bIns="45700" anchor="t" anchorCtr="0">
            <a:noAutofit/>
          </a:bodyPr>
          <a:lstStyle/>
          <a:p>
            <a:pPr>
              <a:buClr>
                <a:srgbClr val="003865"/>
              </a:buClr>
              <a:buSzPts val="2800"/>
            </a:pPr>
            <a:r>
              <a:rPr lang="en-US" sz="2200" b="1" dirty="0">
                <a:solidFill>
                  <a:schemeClr val="dk1"/>
                </a:solidFill>
                <a:latin typeface="Calibri"/>
                <a:ea typeface="Calibri"/>
                <a:cs typeface="Calibri"/>
                <a:sym typeface="Calibri"/>
              </a:rPr>
              <a:t>Discussion with patient/caregiver may include one of the following:  </a:t>
            </a:r>
            <a:endParaRPr sz="1400" dirty="0"/>
          </a:p>
          <a:p>
            <a:pPr>
              <a:buClr>
                <a:srgbClr val="003865"/>
              </a:buClr>
              <a:buSzPts val="2200"/>
            </a:pPr>
            <a:r>
              <a:rPr lang="en-US" sz="2200" dirty="0">
                <a:solidFill>
                  <a:schemeClr val="dk1"/>
                </a:solidFill>
                <a:latin typeface="Calibri"/>
                <a:ea typeface="Calibri"/>
                <a:cs typeface="Calibri"/>
                <a:sym typeface="Calibri"/>
              </a:rPr>
              <a:t>Share information and answering questions:  “what is an advance directive?”, “what is advance care planning? what is Physician Orders for Life Sustaining Treatment (POLST)?</a:t>
            </a:r>
            <a:endParaRPr sz="2200" b="1" dirty="0">
              <a:solidFill>
                <a:schemeClr val="dk1"/>
              </a:solidFill>
              <a:latin typeface="Calibri"/>
              <a:ea typeface="Calibri"/>
              <a:cs typeface="Calibri"/>
              <a:sym typeface="Calibri"/>
            </a:endParaRPr>
          </a:p>
          <a:p>
            <a:pPr>
              <a:buClr>
                <a:srgbClr val="003865"/>
              </a:buClr>
              <a:buSzPts val="2200"/>
            </a:pPr>
            <a:r>
              <a:rPr lang="en-US" sz="2200" b="1" dirty="0">
                <a:solidFill>
                  <a:schemeClr val="dk1"/>
                </a:solidFill>
                <a:latin typeface="Calibri"/>
                <a:ea typeface="Calibri"/>
                <a:cs typeface="Calibri"/>
                <a:sym typeface="Calibri"/>
              </a:rPr>
              <a:t>Patients wishes:  </a:t>
            </a:r>
            <a:endParaRPr sz="1400" dirty="0"/>
          </a:p>
          <a:p>
            <a:pPr marL="685783" lvl="1" indent="-457189">
              <a:buClr>
                <a:schemeClr val="dk1"/>
              </a:buClr>
              <a:buSzPts val="2200"/>
              <a:buFont typeface="Arial"/>
              <a:buChar char="•"/>
            </a:pPr>
            <a:r>
              <a:rPr lang="en-US" sz="2200" dirty="0">
                <a:solidFill>
                  <a:schemeClr val="dk1"/>
                </a:solidFill>
                <a:latin typeface="Calibri"/>
                <a:ea typeface="Calibri"/>
                <a:cs typeface="Calibri"/>
                <a:sym typeface="Calibri"/>
              </a:rPr>
              <a:t>Types of medical care preferred</a:t>
            </a:r>
            <a:endParaRPr sz="1400" dirty="0"/>
          </a:p>
          <a:p>
            <a:pPr marL="685783" lvl="1" indent="-457189">
              <a:buClr>
                <a:schemeClr val="dk1"/>
              </a:buClr>
              <a:buSzPts val="2200"/>
              <a:buFont typeface="Arial"/>
              <a:buChar char="•"/>
            </a:pPr>
            <a:r>
              <a:rPr lang="en-US" sz="2200" dirty="0">
                <a:solidFill>
                  <a:schemeClr val="dk1"/>
                </a:solidFill>
                <a:latin typeface="Calibri"/>
                <a:ea typeface="Calibri"/>
                <a:cs typeface="Calibri"/>
                <a:sym typeface="Calibri"/>
              </a:rPr>
              <a:t>Comfort level that is preferred</a:t>
            </a:r>
            <a:endParaRPr sz="1400" dirty="0"/>
          </a:p>
          <a:p>
            <a:pPr marL="685783" lvl="1" indent="-457189">
              <a:buClr>
                <a:schemeClr val="dk1"/>
              </a:buClr>
              <a:buSzPts val="2200"/>
              <a:buFont typeface="Arial"/>
              <a:buChar char="•"/>
            </a:pPr>
            <a:r>
              <a:rPr lang="en-US" sz="2200" dirty="0">
                <a:solidFill>
                  <a:schemeClr val="dk1"/>
                </a:solidFill>
                <a:latin typeface="Calibri"/>
                <a:ea typeface="Calibri"/>
                <a:cs typeface="Calibri"/>
                <a:sym typeface="Calibri"/>
              </a:rPr>
              <a:t>Identify a person to make decisions for the Patient if the Patient cannot speak for him or herself </a:t>
            </a:r>
            <a:endParaRPr sz="1400" dirty="0"/>
          </a:p>
          <a:p>
            <a:pPr marL="685783" lvl="1" indent="-457189">
              <a:buClr>
                <a:schemeClr val="dk1"/>
              </a:buClr>
              <a:buSzPts val="2200"/>
              <a:buFont typeface="Arial"/>
              <a:buChar char="•"/>
            </a:pPr>
            <a:r>
              <a:rPr lang="en-US" sz="2200" dirty="0">
                <a:solidFill>
                  <a:schemeClr val="dk1"/>
                </a:solidFill>
                <a:latin typeface="Calibri"/>
                <a:ea typeface="Calibri"/>
                <a:cs typeface="Calibri"/>
                <a:sym typeface="Calibri"/>
              </a:rPr>
              <a:t>How the patient prefers to be treated</a:t>
            </a:r>
            <a:endParaRPr sz="1400" dirty="0"/>
          </a:p>
          <a:p>
            <a:pPr marL="685783" lvl="1" indent="-457189">
              <a:buClr>
                <a:schemeClr val="dk1"/>
              </a:buClr>
              <a:buSzPts val="2200"/>
              <a:buFont typeface="Arial"/>
              <a:buChar char="•"/>
            </a:pPr>
            <a:r>
              <a:rPr lang="en-US" sz="2200" dirty="0">
                <a:solidFill>
                  <a:schemeClr val="dk1"/>
                </a:solidFill>
                <a:latin typeface="Calibri"/>
                <a:ea typeface="Calibri"/>
                <a:cs typeface="Calibri"/>
                <a:sym typeface="Calibri"/>
              </a:rPr>
              <a:t>What the patient wishes others to know</a:t>
            </a:r>
            <a:endParaRPr sz="1400" dirty="0"/>
          </a:p>
          <a:p>
            <a:pPr>
              <a:buClr>
                <a:srgbClr val="003865"/>
              </a:buClr>
              <a:buSzPts val="2800"/>
            </a:pPr>
            <a:r>
              <a:rPr lang="en-US" sz="2200" b="1" dirty="0">
                <a:solidFill>
                  <a:schemeClr val="dk1"/>
                </a:solidFill>
                <a:latin typeface="Calibri"/>
                <a:ea typeface="Calibri"/>
                <a:cs typeface="Calibri"/>
                <a:sym typeface="Calibri"/>
              </a:rPr>
              <a:t>Individual face to face, video or telephone</a:t>
            </a:r>
            <a:endParaRPr sz="1400" dirty="0"/>
          </a:p>
          <a:p>
            <a:pPr marL="685783" lvl="1" indent="-228594">
              <a:lnSpc>
                <a:spcPct val="90000"/>
              </a:lnSpc>
              <a:spcBef>
                <a:spcPts val="500"/>
              </a:spcBef>
              <a:buClr>
                <a:schemeClr val="dk1"/>
              </a:buClr>
              <a:buSzPts val="2200"/>
              <a:buFont typeface="Arial"/>
              <a:buChar char="•"/>
            </a:pPr>
            <a:r>
              <a:rPr lang="en-US" sz="2200" b="1" dirty="0">
                <a:solidFill>
                  <a:schemeClr val="dk1"/>
                </a:solidFill>
                <a:latin typeface="Calibri"/>
                <a:ea typeface="Calibri"/>
                <a:cs typeface="Calibri"/>
                <a:sym typeface="Calibri"/>
              </a:rPr>
              <a:t>BCBSM:</a:t>
            </a:r>
            <a:r>
              <a:rPr lang="en-US" sz="2200" dirty="0">
                <a:solidFill>
                  <a:schemeClr val="dk1"/>
                </a:solidFill>
                <a:latin typeface="Calibri"/>
                <a:ea typeface="Calibri"/>
                <a:cs typeface="Calibri"/>
                <a:sym typeface="Calibri"/>
              </a:rPr>
              <a:t> one per patient per day</a:t>
            </a:r>
            <a:endParaRPr sz="1400" dirty="0"/>
          </a:p>
          <a:p>
            <a:pPr marL="685783" lvl="1" indent="-228594">
              <a:lnSpc>
                <a:spcPct val="90000"/>
              </a:lnSpc>
              <a:spcBef>
                <a:spcPts val="500"/>
              </a:spcBef>
              <a:buClr>
                <a:schemeClr val="dk1"/>
              </a:buClr>
              <a:buSzPts val="2200"/>
              <a:buFont typeface="Arial"/>
              <a:buChar char="•"/>
            </a:pPr>
            <a:r>
              <a:rPr lang="en-US" sz="2200" b="1" dirty="0">
                <a:solidFill>
                  <a:schemeClr val="dk1"/>
                </a:solidFill>
                <a:latin typeface="Calibri"/>
                <a:ea typeface="Calibri"/>
                <a:cs typeface="Calibri"/>
                <a:sym typeface="Calibri"/>
              </a:rPr>
              <a:t>Priority:</a:t>
            </a:r>
            <a:r>
              <a:rPr lang="en-US" sz="2200" dirty="0">
                <a:solidFill>
                  <a:schemeClr val="dk1"/>
                </a:solidFill>
                <a:latin typeface="Calibri"/>
                <a:ea typeface="Calibri"/>
                <a:cs typeface="Calibri"/>
                <a:sym typeface="Calibri"/>
              </a:rPr>
              <a:t> no quantity limits</a:t>
            </a:r>
            <a:endParaRPr sz="1400" dirty="0"/>
          </a:p>
          <a:p>
            <a:pPr marL="514338" indent="-336542">
              <a:buClr>
                <a:srgbClr val="003865"/>
              </a:buClr>
              <a:buSzPts val="2800"/>
            </a:pPr>
            <a:endParaRPr sz="2800" dirty="0">
              <a:solidFill>
                <a:schemeClr val="dk1"/>
              </a:solidFill>
              <a:latin typeface="Calibri"/>
              <a:ea typeface="Calibri"/>
              <a:cs typeface="Calibri"/>
              <a:sym typeface="Calibri"/>
            </a:endParaRPr>
          </a:p>
          <a:p>
            <a:pPr>
              <a:lnSpc>
                <a:spcPct val="90000"/>
              </a:lnSpc>
              <a:spcBef>
                <a:spcPts val="1000"/>
              </a:spcBef>
              <a:buClr>
                <a:srgbClr val="161716"/>
              </a:buClr>
              <a:buSzPts val="2800"/>
            </a:pPr>
            <a:endParaRPr sz="3600" dirty="0">
              <a:solidFill>
                <a:schemeClr val="dk1"/>
              </a:solidFill>
              <a:latin typeface="Calibri"/>
              <a:ea typeface="Calibri"/>
              <a:cs typeface="Calibri"/>
              <a:sym typeface="Calibri"/>
            </a:endParaRPr>
          </a:p>
        </p:txBody>
      </p:sp>
      <p:graphicFrame>
        <p:nvGraphicFramePr>
          <p:cNvPr id="1592" name="Google Shape;1592;p127"/>
          <p:cNvGraphicFramePr/>
          <p:nvPr/>
        </p:nvGraphicFramePr>
        <p:xfrm>
          <a:off x="9387564" y="120053"/>
          <a:ext cx="2467577" cy="1224975"/>
        </p:xfrm>
        <a:graphic>
          <a:graphicData uri="http://schemas.openxmlformats.org/drawingml/2006/table">
            <a:tbl>
              <a:tblPr bandRow="1">
                <a:noFill/>
              </a:tblPr>
              <a:tblGrid>
                <a:gridCol w="1066451">
                  <a:extLst>
                    <a:ext uri="{9D8B030D-6E8A-4147-A177-3AD203B41FA5}">
                      <a16:colId xmlns:a16="http://schemas.microsoft.com/office/drawing/2014/main" val="20000"/>
                    </a:ext>
                  </a:extLst>
                </a:gridCol>
                <a:gridCol w="310251">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481275">
                  <a:extLst>
                    <a:ext uri="{9D8B030D-6E8A-4147-A177-3AD203B41FA5}">
                      <a16:colId xmlns:a16="http://schemas.microsoft.com/office/drawing/2014/main" val="20003"/>
                    </a:ext>
                  </a:extLst>
                </a:gridCol>
              </a:tblGrid>
              <a:tr h="314971">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500" b="1" u="none" strike="noStrike" cap="none">
                          <a:solidFill>
                            <a:schemeClr val="lt1"/>
                          </a:solidFill>
                          <a:latin typeface="Calibri"/>
                          <a:ea typeface="Calibri"/>
                          <a:cs typeface="Calibri"/>
                          <a:sym typeface="Calibri"/>
                        </a:rPr>
                        <a:t>BCBSM </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3865"/>
                    </a:solidFill>
                  </a:tcPr>
                </a:tc>
                <a:tc h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500" b="1" u="none" strike="noStrike" cap="none">
                          <a:solidFill>
                            <a:schemeClr val="lt1"/>
                          </a:solidFill>
                          <a:latin typeface="Calibri"/>
                          <a:ea typeface="Calibri"/>
                          <a:cs typeface="Calibri"/>
                          <a:sym typeface="Calibri"/>
                        </a:rPr>
                        <a:t>Priority</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3865"/>
                    </a:solidFill>
                  </a:tcPr>
                </a:tc>
                <a:tc hMerge="1">
                  <a:txBody>
                    <a:bodyPr/>
                    <a:lstStyle/>
                    <a:p>
                      <a:endParaRPr lang="en-US"/>
                    </a:p>
                  </a:txBody>
                  <a:tcPr/>
                </a:tc>
                <a:extLst>
                  <a:ext uri="{0D108BD9-81ED-4DB2-BD59-A6C34878D82A}">
                    <a16:rowId xmlns:a16="http://schemas.microsoft.com/office/drawing/2014/main" val="10000"/>
                  </a:ext>
                </a:extLst>
              </a:tr>
              <a:tr h="356275">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Licensed</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X</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QHP</a:t>
                      </a: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X</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538491">
                <a:tc>
                  <a:txBody>
                    <a:bodyPr/>
                    <a:lstStyle/>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Unlicensed</a:t>
                      </a:r>
                      <a:endParaRPr sz="1500" u="none" strike="noStrike" cap="none"/>
                    </a:p>
                    <a:p>
                      <a:pPr marL="0" marR="0" lvl="0" indent="0" algn="l" rtl="0">
                        <a:lnSpc>
                          <a:spcPct val="100000"/>
                        </a:lnSpc>
                        <a:spcBef>
                          <a:spcPts val="0"/>
                        </a:spcBef>
                        <a:spcAft>
                          <a:spcPts val="0"/>
                        </a:spcAft>
                        <a:buClr>
                          <a:srgbClr val="000000"/>
                        </a:buClr>
                        <a:buSzPts val="1400"/>
                        <a:buFont typeface="Arial"/>
                        <a:buNone/>
                      </a:pPr>
                      <a:r>
                        <a:rPr lang="en-US" sz="1500" u="none" strike="noStrike" cap="none">
                          <a:solidFill>
                            <a:schemeClr val="dk1"/>
                          </a:solidFill>
                          <a:latin typeface="Calibri"/>
                          <a:ea typeface="Calibri"/>
                          <a:cs typeface="Calibri"/>
                          <a:sym typeface="Calibri"/>
                        </a:rPr>
                        <a:t>MA, CHW</a:t>
                      </a:r>
                      <a:endParaRPr sz="1500" u="none" strike="noStrike" cap="none"/>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CC"/>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500" u="none" strike="noStrike" cap="none">
                        <a:solidFill>
                          <a:schemeClr val="dk1"/>
                        </a:solidFill>
                        <a:latin typeface="Calibri"/>
                        <a:ea typeface="Calibri"/>
                        <a:cs typeface="Calibri"/>
                        <a:sym typeface="Calibri"/>
                      </a:endParaRPr>
                    </a:p>
                  </a:txBody>
                  <a:tcPr marL="91451" marR="91451"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7" name="Date Placeholder 1"/>
          <p:cNvSpPr txBox="1">
            <a:spLocks/>
          </p:cNvSpPr>
          <p:nvPr/>
        </p:nvSpPr>
        <p:spPr>
          <a:xfrm>
            <a:off x="0" y="6573681"/>
            <a:ext cx="4796589" cy="27094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lumMod val="50000"/>
                  </a:schemeClr>
                </a:solidFill>
              </a:rPr>
              <a:t>Introduction to Team-Based Care Revised 2.01.22</a:t>
            </a:r>
          </a:p>
        </p:txBody>
      </p:sp>
      <p:sp>
        <p:nvSpPr>
          <p:cNvPr id="9" name="Google Shape;1731;p180"/>
          <p:cNvSpPr txBox="1"/>
          <p:nvPr/>
        </p:nvSpPr>
        <p:spPr>
          <a:xfrm>
            <a:off x="9448800" y="6479530"/>
            <a:ext cx="2743200" cy="365100"/>
          </a:xfrm>
          <a:prstGeom prst="rect">
            <a:avLst/>
          </a:prstGeom>
          <a:noFill/>
          <a:ln>
            <a:noFill/>
          </a:ln>
        </p:spPr>
        <p:txBody>
          <a:bodyPr spcFirstLastPara="1" wrap="square" lIns="91433" tIns="45700" rIns="91433" bIns="45700" anchor="t" anchorCtr="0">
            <a:noAutofit/>
          </a:bodyPr>
          <a:lstStyle/>
          <a:p>
            <a:pPr algn="r">
              <a:lnSpc>
                <a:spcPct val="90000"/>
              </a:lnSpc>
              <a:buClr>
                <a:srgbClr val="898989"/>
              </a:buClr>
              <a:buSzPts val="900"/>
            </a:pPr>
            <a:fld id="{00000000-1234-1234-1234-123412341234}" type="slidenum">
              <a:rPr lang="en" sz="1200">
                <a:solidFill>
                  <a:srgbClr val="898989"/>
                </a:solidFill>
                <a:latin typeface="Calibri"/>
                <a:ea typeface="Calibri"/>
                <a:cs typeface="Calibri"/>
                <a:sym typeface="Calibri"/>
              </a:rPr>
              <a:pPr algn="r">
                <a:lnSpc>
                  <a:spcPct val="90000"/>
                </a:lnSpc>
                <a:buClr>
                  <a:srgbClr val="898989"/>
                </a:buClr>
                <a:buSzPts val="900"/>
              </a:pPr>
              <a:t>9</a:t>
            </a:fld>
            <a:endParaRPr sz="120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028313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1929</Words>
  <Application>Microsoft Office PowerPoint</Application>
  <PresentationFormat>Widescreen</PresentationFormat>
  <Paragraphs>278</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Open Sans</vt:lpstr>
      <vt:lpstr>Roboto</vt:lpstr>
      <vt:lpstr>Office Theme</vt:lpstr>
      <vt:lpstr>Billing Codes Review</vt:lpstr>
      <vt:lpstr>PowerPoint Presentation</vt:lpstr>
      <vt:lpstr>PowerPoint Presentation</vt:lpstr>
      <vt:lpstr>G9001 Comprehensive  Assessment Code</vt:lpstr>
      <vt:lpstr>G9002 Maintenance Visit Code</vt:lpstr>
      <vt:lpstr>Coordinated Care Codes with Patient</vt:lpstr>
      <vt:lpstr>98961, 98962  Group Education Code</vt:lpstr>
      <vt:lpstr>S0257 Counseling/Discussion for Advanced Directives Code</vt:lpstr>
      <vt:lpstr>PowerPoint Presentation</vt:lpstr>
      <vt:lpstr>PowerPoint Presentation</vt:lpstr>
      <vt:lpstr>98966, 98967, 98968  Phone Service Codes </vt:lpstr>
      <vt:lpstr>99487, 99489  Care Coordination Codes  </vt:lpstr>
      <vt:lpstr>Provider Code:  G9007 Team Conference Code</vt:lpstr>
      <vt:lpstr>Physician Code: G9008 Physician Coordinated Care Oversight Services (Enrollment Fee)</vt:lpstr>
    </vt:vector>
  </TitlesOfParts>
  <Company>University of Michigan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Billing Codes Review</dc:title>
  <dc:creator>West, Lindsay</dc:creator>
  <cp:lastModifiedBy>Schwartz, Ashley</cp:lastModifiedBy>
  <cp:revision>9</cp:revision>
  <dcterms:created xsi:type="dcterms:W3CDTF">2021-07-20T18:26:18Z</dcterms:created>
  <dcterms:modified xsi:type="dcterms:W3CDTF">2022-10-12T19:43:46Z</dcterms:modified>
</cp:coreProperties>
</file>