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417" r:id="rId2"/>
    <p:sldId id="378" r:id="rId3"/>
    <p:sldId id="19930" r:id="rId4"/>
    <p:sldId id="300" r:id="rId5"/>
    <p:sldId id="19947" r:id="rId6"/>
    <p:sldId id="19949" r:id="rId7"/>
    <p:sldId id="19934" r:id="rId8"/>
    <p:sldId id="19939" r:id="rId9"/>
    <p:sldId id="379" r:id="rId10"/>
    <p:sldId id="19933" r:id="rId11"/>
    <p:sldId id="19932" r:id="rId12"/>
    <p:sldId id="19951" r:id="rId13"/>
    <p:sldId id="19940" r:id="rId14"/>
    <p:sldId id="19944" r:id="rId15"/>
    <p:sldId id="301" r:id="rId16"/>
    <p:sldId id="405" r:id="rId17"/>
    <p:sldId id="406" r:id="rId18"/>
    <p:sldId id="19962" r:id="rId19"/>
    <p:sldId id="421" r:id="rId20"/>
    <p:sldId id="420" r:id="rId21"/>
    <p:sldId id="19942" r:id="rId22"/>
    <p:sldId id="19945" r:id="rId23"/>
    <p:sldId id="19960" r:id="rId24"/>
    <p:sldId id="19937" r:id="rId25"/>
    <p:sldId id="19952" r:id="rId26"/>
    <p:sldId id="19954" r:id="rId27"/>
    <p:sldId id="19955" r:id="rId28"/>
    <p:sldId id="19957" r:id="rId29"/>
    <p:sldId id="19956" r:id="rId30"/>
    <p:sldId id="1995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Pfeiffer, Paul (Paul)" initials="PP(" lastIdx="12" clrIdx="7">
    <p:extLst>
      <p:ext uri="{19B8F6BF-5375-455C-9EA6-DF929625EA0E}">
        <p15:presenceInfo xmlns:p15="http://schemas.microsoft.com/office/powerpoint/2012/main" userId="S-1-5-21-151606367-2082624055-312552118-40574" providerId="AD"/>
      </p:ext>
    </p:extLst>
  </p:cmAuthor>
  <p:cmAuthor id="1" name="Milad, Marina" initials="MM" lastIdx="25" clrIdx="0">
    <p:extLst>
      <p:ext uri="{19B8F6BF-5375-455C-9EA6-DF929625EA0E}">
        <p15:presenceInfo xmlns:p15="http://schemas.microsoft.com/office/powerpoint/2012/main" userId="Milad, Marina" providerId="None"/>
      </p:ext>
    </p:extLst>
  </p:cmAuthor>
  <p:cmAuthor id="8" name="Santer, Emily" initials="SE" lastIdx="5" clrIdx="8">
    <p:extLst>
      <p:ext uri="{19B8F6BF-5375-455C-9EA6-DF929625EA0E}">
        <p15:presenceInfo xmlns:p15="http://schemas.microsoft.com/office/powerpoint/2012/main" userId="S::ESanter@bcbsm.com::ce0a9437-e5ef-4c1f-8129-6924ff094ba5" providerId="AD"/>
      </p:ext>
    </p:extLst>
  </p:cmAuthor>
  <p:cmAuthor id="2" name="Fraley, Sarah" initials="FS" lastIdx="9" clrIdx="1">
    <p:extLst>
      <p:ext uri="{19B8F6BF-5375-455C-9EA6-DF929625EA0E}">
        <p15:presenceInfo xmlns:p15="http://schemas.microsoft.com/office/powerpoint/2012/main" userId="S-1-5-21-151606367-2082624055-312552118-325358" providerId="AD"/>
      </p:ext>
    </p:extLst>
  </p:cmAuthor>
  <p:cmAuthor id="9" name="Kobernik, Kathleen" initials="KK" lastIdx="12" clrIdx="9">
    <p:extLst>
      <p:ext uri="{19B8F6BF-5375-455C-9EA6-DF929625EA0E}">
        <p15:presenceInfo xmlns:p15="http://schemas.microsoft.com/office/powerpoint/2012/main" userId="S::KKobernik@bcbsm.com::a01e2f4b-9ad5-4b15-89ba-e3cf3cc0e87c" providerId="AD"/>
      </p:ext>
    </p:extLst>
  </p:cmAuthor>
  <p:cmAuthor id="3" name="Metzger, Karla" initials="MK" lastIdx="32" clrIdx="2">
    <p:extLst>
      <p:ext uri="{19B8F6BF-5375-455C-9EA6-DF929625EA0E}">
        <p15:presenceInfo xmlns:p15="http://schemas.microsoft.com/office/powerpoint/2012/main" userId="S-1-5-21-151606367-2082624055-312552118-147175" providerId="AD"/>
      </p:ext>
    </p:extLst>
  </p:cmAuthor>
  <p:cmAuthor id="10" name="Boctor, Lori I." initials="BLI" lastIdx="44" clrIdx="10">
    <p:extLst>
      <p:ext uri="{19B8F6BF-5375-455C-9EA6-DF929625EA0E}">
        <p15:presenceInfo xmlns:p15="http://schemas.microsoft.com/office/powerpoint/2012/main" userId="S::LBoctor@bcbsm.com::806b2b22-65de-4d6b-bab9-537447c5b652" providerId="AD"/>
      </p:ext>
    </p:extLst>
  </p:cmAuthor>
  <p:cmAuthor id="4" name="Susan Vos" initials="SV" lastIdx="18" clrIdx="3">
    <p:extLst>
      <p:ext uri="{19B8F6BF-5375-455C-9EA6-DF929625EA0E}">
        <p15:presenceInfo xmlns:p15="http://schemas.microsoft.com/office/powerpoint/2012/main" userId="2112461f49825d49" providerId="Windows Live"/>
      </p:ext>
    </p:extLst>
  </p:cmAuthor>
  <p:cmAuthor id="11" name="Miller, Courtney" initials="MC" lastIdx="1" clrIdx="11">
    <p:extLst>
      <p:ext uri="{19B8F6BF-5375-455C-9EA6-DF929625EA0E}">
        <p15:presenceInfo xmlns:p15="http://schemas.microsoft.com/office/powerpoint/2012/main" userId="S-1-5-21-151606367-2082624055-312552118-277276" providerId="AD"/>
      </p:ext>
    </p:extLst>
  </p:cmAuthor>
  <p:cmAuthor id="5" name="Young, Katie" initials="YK" lastIdx="2" clrIdx="5">
    <p:extLst>
      <p:ext uri="{19B8F6BF-5375-455C-9EA6-DF929625EA0E}">
        <p15:presenceInfo xmlns:p15="http://schemas.microsoft.com/office/powerpoint/2012/main" userId="S-1-5-21-151606367-2082624055-312552118-320666" providerId="AD"/>
      </p:ext>
    </p:extLst>
  </p:cmAuthor>
  <p:cmAuthor id="6" name="Milad, Marina" initials="MM [2]" lastIdx="25" clrIdx="6">
    <p:extLst>
      <p:ext uri="{19B8F6BF-5375-455C-9EA6-DF929625EA0E}">
        <p15:presenceInfo xmlns:p15="http://schemas.microsoft.com/office/powerpoint/2012/main" userId="S-1-5-21-151606367-2082624055-312552118-3186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5D7A"/>
    <a:srgbClr val="00909E"/>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9915D0-A0D5-4FAA-B2A8-69F0709CECFC}" v="56" dt="2022-04-24T12:56:05.5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0" autoAdjust="0"/>
    <p:restoredTop sz="86100" autoAdjust="0"/>
  </p:normalViewPr>
  <p:slideViewPr>
    <p:cSldViewPr snapToGrid="0">
      <p:cViewPr varScale="1">
        <p:scale>
          <a:sx n="98" d="100"/>
          <a:sy n="98" d="100"/>
        </p:scale>
        <p:origin x="984" y="84"/>
      </p:cViewPr>
      <p:guideLst>
        <p:guide orient="horz" pos="2160"/>
        <p:guide pos="3840"/>
      </p:guideLst>
    </p:cSldViewPr>
  </p:slideViewPr>
  <p:outlineViewPr>
    <p:cViewPr>
      <p:scale>
        <a:sx n="33" d="100"/>
        <a:sy n="33" d="100"/>
      </p:scale>
      <p:origin x="0" y="-61768"/>
    </p:cViewPr>
  </p:outlineViewPr>
  <p:notesTextViewPr>
    <p:cViewPr>
      <p:scale>
        <a:sx n="3" d="2"/>
        <a:sy n="3" d="2"/>
      </p:scale>
      <p:origin x="0" y="0"/>
    </p:cViewPr>
  </p:notesTextViewPr>
  <p:sorterViewPr>
    <p:cViewPr>
      <p:scale>
        <a:sx n="160" d="100"/>
        <a:sy n="160" d="100"/>
      </p:scale>
      <p:origin x="0" y="-1956"/>
    </p:cViewPr>
  </p:sorterViewPr>
  <p:notesViewPr>
    <p:cSldViewPr snapToGrid="0">
      <p:cViewPr varScale="1">
        <p:scale>
          <a:sx n="50" d="100"/>
          <a:sy n="50" d="100"/>
        </p:scale>
        <p:origin x="2640"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79C03A-D332-429B-82FB-FD34C2BAE4C9}" type="datetimeFigureOut">
              <a:rPr lang="en-US" smtClean="0"/>
              <a:t>7/19/2022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524A90-53D1-4947-A75C-582B9D57137D}" type="slidenum">
              <a:rPr lang="en-US" smtClean="0"/>
              <a:t>‹#›</a:t>
            </a:fld>
            <a:endParaRPr lang="en-US" dirty="0"/>
          </a:p>
        </p:txBody>
      </p:sp>
    </p:spTree>
    <p:extLst>
      <p:ext uri="{BB962C8B-B14F-4D97-AF65-F5344CB8AC3E}">
        <p14:creationId xmlns:p14="http://schemas.microsoft.com/office/powerpoint/2010/main" val="2102250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I’m Kathleen Kobernik in the Value Partnerships department of BCBSM.</a:t>
            </a:r>
          </a:p>
          <a:p>
            <a:endParaRPr lang="en-US" dirty="0"/>
          </a:p>
          <a:p>
            <a:r>
              <a:rPr lang="en-US" dirty="0"/>
              <a:t>We’ve decided to record a webinar on billing information, because we frequently receive billing questions. Some of the BHCMS have told us that it would be helpful to be able to share billing information with others, so please feel free to invite others in your organization to watch this webinar.</a:t>
            </a:r>
          </a:p>
        </p:txBody>
      </p:sp>
      <p:sp>
        <p:nvSpPr>
          <p:cNvPr id="4" name="Slide Number Placeholder 3"/>
          <p:cNvSpPr>
            <a:spLocks noGrp="1"/>
          </p:cNvSpPr>
          <p:nvPr>
            <p:ph type="sldNum" sz="quarter" idx="5"/>
          </p:nvPr>
        </p:nvSpPr>
        <p:spPr/>
        <p:txBody>
          <a:bodyPr/>
          <a:lstStyle/>
          <a:p>
            <a:fld id="{E151B8E3-C058-40F8-ACAD-A7CD6B067E0A}" type="slidenum">
              <a:rPr lang="en-US" smtClean="0"/>
              <a:t>1</a:t>
            </a:fld>
            <a:endParaRPr lang="en-US"/>
          </a:p>
        </p:txBody>
      </p:sp>
    </p:spTree>
    <p:extLst>
      <p:ext uri="{BB962C8B-B14F-4D97-AF65-F5344CB8AC3E}">
        <p14:creationId xmlns:p14="http://schemas.microsoft.com/office/powerpoint/2010/main" val="3652534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 that when treating other-than-commercial patients in an FQHC/RHC there are fewer codes that can be billed and those codes must meet the full amount of time for initial and subsequent months. Here we can’t use the G2214 for fewer minutes, and we can’t use the 99494 to bill for additional time.</a:t>
            </a:r>
          </a:p>
        </p:txBody>
      </p:sp>
      <p:sp>
        <p:nvSpPr>
          <p:cNvPr id="4" name="Slide Number Placeholder 3"/>
          <p:cNvSpPr>
            <a:spLocks noGrp="1"/>
          </p:cNvSpPr>
          <p:nvPr>
            <p:ph type="sldNum" sz="quarter" idx="5"/>
          </p:nvPr>
        </p:nvSpPr>
        <p:spPr/>
        <p:txBody>
          <a:bodyPr/>
          <a:lstStyle/>
          <a:p>
            <a:fld id="{11524A90-53D1-4947-A75C-582B9D57137D}" type="slidenum">
              <a:rPr lang="en-US" smtClean="0"/>
              <a:t>10</a:t>
            </a:fld>
            <a:endParaRPr lang="en-US" dirty="0"/>
          </a:p>
        </p:txBody>
      </p:sp>
    </p:spTree>
    <p:extLst>
      <p:ext uri="{BB962C8B-B14F-4D97-AF65-F5344CB8AC3E}">
        <p14:creationId xmlns:p14="http://schemas.microsoft.com/office/powerpoint/2010/main" val="3243512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what it looks like when providing services to other-than-commercial patients in and out of an FQHC. Additional time can be billed in these locations.</a:t>
            </a:r>
          </a:p>
          <a:p>
            <a:endParaRPr lang="en-US" dirty="0"/>
          </a:p>
          <a:p>
            <a:pPr marL="285750" indent="-285750">
              <a:buFont typeface="Arial" panose="020B0604020202020204" pitchFamily="34" charset="0"/>
              <a:buChar char="•"/>
            </a:pPr>
            <a:r>
              <a:rPr lang="en-US" sz="1200" dirty="0"/>
              <a:t>The CPT codes for CoCM are </a:t>
            </a:r>
            <a:r>
              <a:rPr lang="en-US" sz="1200" b="1" i="1" dirty="0"/>
              <a:t>billed based on the time spent </a:t>
            </a:r>
            <a:r>
              <a:rPr lang="en-US" sz="1200" dirty="0"/>
              <a:t>by the care manager on clinical activities for an individual patient over the course of a month.  </a:t>
            </a:r>
          </a:p>
          <a:p>
            <a:pPr marL="285750" indent="-285750">
              <a:buFont typeface="Arial" panose="020B0604020202020204" pitchFamily="34" charset="0"/>
              <a:buChar char="•"/>
            </a:pPr>
            <a:r>
              <a:rPr lang="en-US" sz="1200" dirty="0"/>
              <a:t>FQHCs and RHCs </a:t>
            </a:r>
            <a:r>
              <a:rPr lang="en-US" sz="1200" i="1" dirty="0"/>
              <a:t>required to meet the full 70-minute and 60-minute </a:t>
            </a:r>
            <a:r>
              <a:rPr lang="en-US" sz="1200" dirty="0"/>
              <a:t>time for the 99492 and 99493 prior to billing and </a:t>
            </a:r>
            <a:r>
              <a:rPr lang="en-US" sz="1200" b="1" i="1" dirty="0"/>
              <a:t>do not allow for additional time</a:t>
            </a:r>
            <a:r>
              <a:rPr lang="en-US" sz="1200" dirty="0"/>
              <a:t>. This means that in these locations, </a:t>
            </a:r>
            <a:r>
              <a:rPr lang="en-US" sz="1200" b="1" i="1" dirty="0"/>
              <a:t>G2214 can’t be used</a:t>
            </a:r>
            <a:r>
              <a:rPr lang="en-US" sz="1200" dirty="0"/>
              <a:t>.</a:t>
            </a:r>
          </a:p>
          <a:p>
            <a:endParaRPr lang="en-US" dirty="0"/>
          </a:p>
        </p:txBody>
      </p:sp>
      <p:sp>
        <p:nvSpPr>
          <p:cNvPr id="4" name="Slide Number Placeholder 3"/>
          <p:cNvSpPr>
            <a:spLocks noGrp="1"/>
          </p:cNvSpPr>
          <p:nvPr>
            <p:ph type="sldNum" sz="quarter" idx="5"/>
          </p:nvPr>
        </p:nvSpPr>
        <p:spPr/>
        <p:txBody>
          <a:bodyPr/>
          <a:lstStyle/>
          <a:p>
            <a:fld id="{11524A90-53D1-4947-A75C-582B9D57137D}" type="slidenum">
              <a:rPr lang="en-US" smtClean="0"/>
              <a:t>11</a:t>
            </a:fld>
            <a:endParaRPr lang="en-US" dirty="0"/>
          </a:p>
        </p:txBody>
      </p:sp>
    </p:spTree>
    <p:extLst>
      <p:ext uri="{BB962C8B-B14F-4D97-AF65-F5344CB8AC3E}">
        <p14:creationId xmlns:p14="http://schemas.microsoft.com/office/powerpoint/2010/main" val="143622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this is a bundled payment model: a variety of activities</a:t>
            </a:r>
            <a:r>
              <a:rPr lang="en-US" baseline="0" dirty="0"/>
              <a:t> can be included. </a:t>
            </a:r>
          </a:p>
          <a:p>
            <a:r>
              <a:rPr lang="en-US" baseline="0" dirty="0"/>
              <a:t>As time delivered from each team member can’t be duplicated, it’s best to look at it through a lens of the BHCM activities. </a:t>
            </a:r>
            <a:endParaRPr lang="en-US" dirty="0"/>
          </a:p>
          <a:p>
            <a:endParaRPr lang="en-US" dirty="0"/>
          </a:p>
        </p:txBody>
      </p:sp>
      <p:sp>
        <p:nvSpPr>
          <p:cNvPr id="4" name="Slide Number Placeholder 3"/>
          <p:cNvSpPr>
            <a:spLocks noGrp="1"/>
          </p:cNvSpPr>
          <p:nvPr>
            <p:ph type="sldNum" sz="quarter" idx="5"/>
          </p:nvPr>
        </p:nvSpPr>
        <p:spPr/>
        <p:txBody>
          <a:bodyPr/>
          <a:lstStyle/>
          <a:p>
            <a:fld id="{11524A90-53D1-4947-A75C-582B9D57137D}" type="slidenum">
              <a:rPr lang="en-US" smtClean="0"/>
              <a:t>13</a:t>
            </a:fld>
            <a:endParaRPr lang="en-US" dirty="0"/>
          </a:p>
        </p:txBody>
      </p:sp>
    </p:spTree>
    <p:extLst>
      <p:ext uri="{BB962C8B-B14F-4D97-AF65-F5344CB8AC3E}">
        <p14:creationId xmlns:p14="http://schemas.microsoft.com/office/powerpoint/2010/main" val="3522658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this is a bundled payment model: a variety of activities</a:t>
            </a:r>
            <a:r>
              <a:rPr lang="en-US" baseline="0" dirty="0"/>
              <a:t> can be included. </a:t>
            </a:r>
          </a:p>
          <a:p>
            <a:r>
              <a:rPr lang="en-US" baseline="0" dirty="0"/>
              <a:t>As time delivered from each team member can’t be duplicated, it’s best to look at it through a lens of the BHCM activities. </a:t>
            </a:r>
            <a:endParaRPr lang="en-US" dirty="0"/>
          </a:p>
          <a:p>
            <a:endParaRPr lang="en-US" dirty="0"/>
          </a:p>
        </p:txBody>
      </p:sp>
      <p:sp>
        <p:nvSpPr>
          <p:cNvPr id="4" name="Slide Number Placeholder 3"/>
          <p:cNvSpPr>
            <a:spLocks noGrp="1"/>
          </p:cNvSpPr>
          <p:nvPr>
            <p:ph type="sldNum" sz="quarter" idx="5"/>
          </p:nvPr>
        </p:nvSpPr>
        <p:spPr/>
        <p:txBody>
          <a:bodyPr/>
          <a:lstStyle/>
          <a:p>
            <a:fld id="{11524A90-53D1-4947-A75C-582B9D57137D}" type="slidenum">
              <a:rPr lang="en-US" smtClean="0"/>
              <a:t>14</a:t>
            </a:fld>
            <a:endParaRPr lang="en-US" dirty="0"/>
          </a:p>
        </p:txBody>
      </p:sp>
    </p:spTree>
    <p:extLst>
      <p:ext uri="{BB962C8B-B14F-4D97-AF65-F5344CB8AC3E}">
        <p14:creationId xmlns:p14="http://schemas.microsoft.com/office/powerpoint/2010/main" val="549811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lot of factors for optimizing financial</a:t>
            </a:r>
            <a:r>
              <a:rPr lang="en-US" baseline="0" dirty="0"/>
              <a:t> performance will be individualized for your organizations. These recommendations we feel can be generalized across practices. (1) As the bundled payment model is a new way of billing, it is important to ensure that all time the BHCM spends delivering CoCM services can be accounted for.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Optimizing the delivery of collaborative care (CoCM) services can be challenging, especially when a behavioral health care manager (BHCM) will manage a managing a caseload of 50-120 patients with differing treatment needs. Appropriately distributing time amongst patients is important for delivering an efficient program. If the CoCM team is spending too much time on some patients, some patients may not be receiving</a:t>
            </a:r>
            <a:r>
              <a:rPr lang="en-US" baseline="0" dirty="0"/>
              <a:t> the care they need and the practice m</a:t>
            </a:r>
            <a:r>
              <a:rPr lang="en-US" dirty="0"/>
              <a:t>ay not be maximizing revenue potential. </a:t>
            </a:r>
          </a:p>
          <a:p>
            <a:endParaRPr lang="en-US" dirty="0"/>
          </a:p>
          <a:p>
            <a:r>
              <a:rPr lang="en-US" dirty="0"/>
              <a:t>We encourage</a:t>
            </a:r>
            <a:r>
              <a:rPr lang="en-US" baseline="0" dirty="0"/>
              <a:t> you to use the clinical caseload supervision session to evaluate opportunities to keep the caseload fluid. And review billing and clinical performance data in a program performance review to discuss opportunities for success and improvement. </a:t>
            </a:r>
            <a:endParaRPr lang="en-US" dirty="0"/>
          </a:p>
        </p:txBody>
      </p:sp>
      <p:sp>
        <p:nvSpPr>
          <p:cNvPr id="4" name="Slide Number Placeholder 3"/>
          <p:cNvSpPr>
            <a:spLocks noGrp="1"/>
          </p:cNvSpPr>
          <p:nvPr>
            <p:ph type="sldNum" sz="quarter" idx="10"/>
          </p:nvPr>
        </p:nvSpPr>
        <p:spPr/>
        <p:txBody>
          <a:bodyPr/>
          <a:lstStyle/>
          <a:p>
            <a:fld id="{11524A90-53D1-4947-A75C-582B9D57137D}" type="slidenum">
              <a:rPr lang="en-US" smtClean="0"/>
              <a:t>15</a:t>
            </a:fld>
            <a:endParaRPr lang="en-US" dirty="0"/>
          </a:p>
        </p:txBody>
      </p:sp>
    </p:spTree>
    <p:extLst>
      <p:ext uri="{BB962C8B-B14F-4D97-AF65-F5344CB8AC3E}">
        <p14:creationId xmlns:p14="http://schemas.microsoft.com/office/powerpoint/2010/main" val="4280998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Pre-enrollment – Not all of the time behavioral health; no SCR with psychiatrist - </a:t>
            </a:r>
            <a:r>
              <a:rPr lang="en-US" dirty="0"/>
              <a:t>In this case we see that the patient was admitted to the hospital for a medical condition and was also </a:t>
            </a:r>
            <a:r>
              <a:rPr lang="en-US" dirty="0" err="1"/>
              <a:t>dxd</a:t>
            </a:r>
            <a:r>
              <a:rPr lang="en-US" dirty="0"/>
              <a:t> with depression. The PDCM manager phones the patient and does a post-discharge call for 30 minutes. You’d only bill the time devoted to the specific BH work. So here the total BH time is 15 minutes and doesn’t include the PDCM 30 minutes. This 30 minutes doesn’t count as CoCM minutes, but could be billed as PDCM.</a:t>
            </a:r>
          </a:p>
          <a:p>
            <a:endParaRPr lang="en-US" dirty="0"/>
          </a:p>
          <a:p>
            <a:r>
              <a:rPr lang="en-US" dirty="0"/>
              <a:t>The PDCM manager then reviews the case with the BHCM. The BHCM talks with the patient for 15 minutes, does other integration work. Again, this can’t count as CoCM minutes because no SCR was done with the psychiatrist. Therefore, t’s not CoCM and you’d bill these minutes using the 99484 general BHI code. </a:t>
            </a:r>
          </a:p>
        </p:txBody>
      </p:sp>
      <p:sp>
        <p:nvSpPr>
          <p:cNvPr id="4" name="Slide Number Placeholder 3"/>
          <p:cNvSpPr>
            <a:spLocks noGrp="1"/>
          </p:cNvSpPr>
          <p:nvPr>
            <p:ph type="sldNum" sz="quarter" idx="5"/>
          </p:nvPr>
        </p:nvSpPr>
        <p:spPr/>
        <p:txBody>
          <a:bodyPr/>
          <a:lstStyle/>
          <a:p>
            <a:fld id="{11524A90-53D1-4947-A75C-582B9D57137D}" type="slidenum">
              <a:rPr lang="en-US" smtClean="0"/>
              <a:t>16</a:t>
            </a:fld>
            <a:endParaRPr lang="en-US" dirty="0"/>
          </a:p>
        </p:txBody>
      </p:sp>
    </p:spTree>
    <p:extLst>
      <p:ext uri="{BB962C8B-B14F-4D97-AF65-F5344CB8AC3E}">
        <p14:creationId xmlns:p14="http://schemas.microsoft.com/office/powerpoint/2010/main" val="140084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Pre-enrollment with no SCR with psychiatrist - </a:t>
            </a:r>
            <a:r>
              <a:rPr lang="en-US" dirty="0"/>
              <a:t>In this scenario a screened patient is referred to CoCM. BHCM meets with the patient and describes the CoCM model and benefits, but the patient says they’d like to think about participating.</a:t>
            </a:r>
          </a:p>
          <a:p>
            <a:endParaRPr lang="en-US" dirty="0"/>
          </a:p>
          <a:p>
            <a:r>
              <a:rPr lang="en-US" dirty="0"/>
              <a:t>Because there has been no Systematic Case review with the consulting psychiatrist, you’d use the 99484 general BHI code.</a:t>
            </a:r>
          </a:p>
        </p:txBody>
      </p:sp>
      <p:sp>
        <p:nvSpPr>
          <p:cNvPr id="4" name="Slide Number Placeholder 3"/>
          <p:cNvSpPr>
            <a:spLocks noGrp="1"/>
          </p:cNvSpPr>
          <p:nvPr>
            <p:ph type="sldNum" sz="quarter" idx="5"/>
          </p:nvPr>
        </p:nvSpPr>
        <p:spPr/>
        <p:txBody>
          <a:bodyPr/>
          <a:lstStyle/>
          <a:p>
            <a:fld id="{11524A90-53D1-4947-A75C-582B9D57137D}" type="slidenum">
              <a:rPr lang="en-US" smtClean="0"/>
              <a:t>17</a:t>
            </a:fld>
            <a:endParaRPr lang="en-US" dirty="0"/>
          </a:p>
        </p:txBody>
      </p:sp>
    </p:spTree>
    <p:extLst>
      <p:ext uri="{BB962C8B-B14F-4D97-AF65-F5344CB8AC3E}">
        <p14:creationId xmlns:p14="http://schemas.microsoft.com/office/powerpoint/2010/main" val="4230382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Initial month w/fewer minutes - </a:t>
            </a:r>
            <a:r>
              <a:rPr lang="en-US" dirty="0"/>
              <a:t>In this example we’ll see that all of the time is considered CoCM, but the patient enrolls toward the end of the month. What’s the best way to bill for this time? G2214 is likely the best code.</a:t>
            </a:r>
          </a:p>
          <a:p>
            <a:endParaRPr lang="en-US" dirty="0"/>
          </a:p>
          <a:p>
            <a:r>
              <a:rPr lang="en-US" dirty="0"/>
              <a:t>However, if you bill the G2214 code in the initial month, </a:t>
            </a:r>
            <a:r>
              <a:rPr lang="en-US" b="1" dirty="0"/>
              <a:t>you couldn’t be able to bill the initial month code of 99492 in the subsequent month</a:t>
            </a:r>
            <a:r>
              <a:rPr lang="en-US" dirty="0"/>
              <a:t>.</a:t>
            </a:r>
          </a:p>
          <a:p>
            <a:endParaRPr lang="en-US" dirty="0"/>
          </a:p>
        </p:txBody>
      </p:sp>
      <p:sp>
        <p:nvSpPr>
          <p:cNvPr id="4" name="Slide Number Placeholder 3"/>
          <p:cNvSpPr>
            <a:spLocks noGrp="1"/>
          </p:cNvSpPr>
          <p:nvPr>
            <p:ph type="sldNum" sz="quarter" idx="5"/>
          </p:nvPr>
        </p:nvSpPr>
        <p:spPr/>
        <p:txBody>
          <a:bodyPr/>
          <a:lstStyle/>
          <a:p>
            <a:fld id="{11524A90-53D1-4947-A75C-582B9D57137D}" type="slidenum">
              <a:rPr lang="en-US" smtClean="0"/>
              <a:t>18</a:t>
            </a:fld>
            <a:endParaRPr lang="en-US" dirty="0"/>
          </a:p>
        </p:txBody>
      </p:sp>
    </p:spTree>
    <p:extLst>
      <p:ext uri="{BB962C8B-B14F-4D97-AF65-F5344CB8AC3E}">
        <p14:creationId xmlns:p14="http://schemas.microsoft.com/office/powerpoint/2010/main" val="2575396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Initial month with a lot of minutes - </a:t>
            </a:r>
            <a:r>
              <a:rPr lang="en-US" dirty="0"/>
              <a:t>In this example we’ll see that all of the time is considered CoCM. Note that time is included for “running the panel.”</a:t>
            </a:r>
          </a:p>
          <a:p>
            <a:endParaRPr lang="en-US" dirty="0"/>
          </a:p>
          <a:p>
            <a:r>
              <a:rPr lang="en-US" dirty="0"/>
              <a:t>What’s the best way to bill for this time? If you look at the activities, you can see that each of these can be billed as CoCM since the SCR with psych was done. If you billed using G2214 as an initial month codes, you’d lose out on reimbursement for 60 minutes.</a:t>
            </a:r>
          </a:p>
          <a:p>
            <a:endParaRPr lang="en-US" dirty="0"/>
          </a:p>
          <a:p>
            <a:r>
              <a:rPr lang="en-US" dirty="0"/>
              <a:t>To maximize your reimbursement Bill 99492 for the first 70 minutes, and then add on 1 unit of 99494 for the next 20 minutes</a:t>
            </a:r>
          </a:p>
          <a:p>
            <a:endParaRPr lang="en-US" dirty="0"/>
          </a:p>
        </p:txBody>
      </p:sp>
      <p:sp>
        <p:nvSpPr>
          <p:cNvPr id="4" name="Slide Number Placeholder 3"/>
          <p:cNvSpPr>
            <a:spLocks noGrp="1"/>
          </p:cNvSpPr>
          <p:nvPr>
            <p:ph type="sldNum" sz="quarter" idx="5"/>
          </p:nvPr>
        </p:nvSpPr>
        <p:spPr/>
        <p:txBody>
          <a:bodyPr/>
          <a:lstStyle/>
          <a:p>
            <a:fld id="{11524A90-53D1-4947-A75C-582B9D57137D}" type="slidenum">
              <a:rPr lang="en-US" smtClean="0"/>
              <a:t>19</a:t>
            </a:fld>
            <a:endParaRPr lang="en-US" dirty="0"/>
          </a:p>
        </p:txBody>
      </p:sp>
    </p:spTree>
    <p:extLst>
      <p:ext uri="{BB962C8B-B14F-4D97-AF65-F5344CB8AC3E}">
        <p14:creationId xmlns:p14="http://schemas.microsoft.com/office/powerpoint/2010/main" val="119023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j-ea"/>
                <a:cs typeface="+mj-cs"/>
              </a:rPr>
              <a:t>CoCM in a subsequent month - </a:t>
            </a:r>
            <a:r>
              <a:rPr lang="en-US" dirty="0"/>
              <a:t>In this scenario shows what it would look like in a subsequent month, regardless of the initial month was bill as G2214 or as 99492. You’d bill 99493 for the first 60 minutes and then 1 unit of the 99494 would cover the additional 30 minutes.</a:t>
            </a:r>
          </a:p>
          <a:p>
            <a:endParaRPr lang="en-US" dirty="0"/>
          </a:p>
          <a:p>
            <a:r>
              <a:rPr lang="en-US" dirty="0"/>
              <a:t>Note that time is included for “running the panel.”</a:t>
            </a:r>
          </a:p>
          <a:p>
            <a:endParaRPr lang="en-US" dirty="0"/>
          </a:p>
          <a:p>
            <a:endParaRPr lang="en-US" dirty="0"/>
          </a:p>
        </p:txBody>
      </p:sp>
      <p:sp>
        <p:nvSpPr>
          <p:cNvPr id="4" name="Slide Number Placeholder 3"/>
          <p:cNvSpPr>
            <a:spLocks noGrp="1"/>
          </p:cNvSpPr>
          <p:nvPr>
            <p:ph type="sldNum" sz="quarter" idx="5"/>
          </p:nvPr>
        </p:nvSpPr>
        <p:spPr/>
        <p:txBody>
          <a:bodyPr/>
          <a:lstStyle/>
          <a:p>
            <a:fld id="{11524A90-53D1-4947-A75C-582B9D57137D}" type="slidenum">
              <a:rPr lang="en-US" smtClean="0"/>
              <a:t>20</a:t>
            </a:fld>
            <a:endParaRPr lang="en-US" dirty="0"/>
          </a:p>
        </p:txBody>
      </p:sp>
    </p:spTree>
    <p:extLst>
      <p:ext uri="{BB962C8B-B14F-4D97-AF65-F5344CB8AC3E}">
        <p14:creationId xmlns:p14="http://schemas.microsoft.com/office/powerpoint/2010/main" val="703769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objectives and learning outcomes are to:</a:t>
            </a:r>
          </a:p>
          <a:p>
            <a:pPr marL="171450" indent="-171450">
              <a:buFont typeface="Arial" panose="020B0604020202020204" pitchFamily="34" charset="0"/>
              <a:buChar char="•"/>
            </a:pPr>
            <a:r>
              <a:rPr lang="en-US" dirty="0"/>
              <a:t>Review billing for CoCM services</a:t>
            </a:r>
          </a:p>
          <a:p>
            <a:pPr marL="171450" indent="-171450">
              <a:buFont typeface="Arial" panose="020B0604020202020204" pitchFamily="34" charset="0"/>
              <a:buChar char="•"/>
            </a:pPr>
            <a:r>
              <a:rPr lang="en-US" dirty="0"/>
              <a:t>Detail the billing requirements for CoCM and general behavioral health information codes.</a:t>
            </a:r>
          </a:p>
          <a:p>
            <a:pPr marL="171450" indent="-171450">
              <a:buFont typeface="Arial" panose="020B0604020202020204" pitchFamily="34" charset="0"/>
              <a:buChar char="•"/>
            </a:pPr>
            <a:r>
              <a:rPr lang="en-US" dirty="0"/>
              <a:t>To outline billing thresholds</a:t>
            </a:r>
          </a:p>
          <a:p>
            <a:pPr marL="171450" indent="-171450">
              <a:buFont typeface="Arial" panose="020B0604020202020204" pitchFamily="34" charset="0"/>
              <a:buChar char="•"/>
            </a:pPr>
            <a:r>
              <a:rPr lang="en-US" dirty="0"/>
              <a:t>We strongly believe that billing promotes the financial sustainability of CoCM programs in your organizations.</a:t>
            </a:r>
          </a:p>
        </p:txBody>
      </p:sp>
      <p:sp>
        <p:nvSpPr>
          <p:cNvPr id="4" name="Slide Number Placeholder 3"/>
          <p:cNvSpPr>
            <a:spLocks noGrp="1"/>
          </p:cNvSpPr>
          <p:nvPr>
            <p:ph type="sldNum" sz="quarter" idx="5"/>
          </p:nvPr>
        </p:nvSpPr>
        <p:spPr/>
        <p:txBody>
          <a:bodyPr/>
          <a:lstStyle/>
          <a:p>
            <a:fld id="{11524A90-53D1-4947-A75C-582B9D57137D}" type="slidenum">
              <a:rPr lang="en-US" smtClean="0"/>
              <a:t>2</a:t>
            </a:fld>
            <a:endParaRPr lang="en-US" dirty="0"/>
          </a:p>
        </p:txBody>
      </p:sp>
    </p:spTree>
    <p:extLst>
      <p:ext uri="{BB962C8B-B14F-4D97-AF65-F5344CB8AC3E}">
        <p14:creationId xmlns:p14="http://schemas.microsoft.com/office/powerpoint/2010/main" val="1244678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01B18E-D236-4BC8-8FA2-3FA4438ABFDF}" type="slidenum">
              <a:rPr lang="en-US" smtClean="0"/>
              <a:t>23</a:t>
            </a:fld>
            <a:endParaRPr lang="en-US"/>
          </a:p>
        </p:txBody>
      </p:sp>
    </p:spTree>
    <p:extLst>
      <p:ext uri="{BB962C8B-B14F-4D97-AF65-F5344CB8AC3E}">
        <p14:creationId xmlns:p14="http://schemas.microsoft.com/office/powerpoint/2010/main" val="2143390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For BCBSM, if there is a denial for the 99494 – look to see I there are more than 2 units billed on the same date.  If so, the denial may be related to a system configuration in the Medicare Advantage claim system.  Claims can be re-submitted once the system configuration is fixed.  For any other payers – check with your representative.  </a:t>
            </a:r>
            <a:endParaRPr lang="en-US" sz="1200" dirty="0">
              <a:effectLst/>
              <a:latin typeface="Calibri" panose="020F0502020204030204" pitchFamily="34"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1524A90-53D1-4947-A75C-582B9D57137D}" type="slidenum">
              <a:rPr lang="en-US" smtClean="0"/>
              <a:t>24</a:t>
            </a:fld>
            <a:endParaRPr lang="en-US" dirty="0"/>
          </a:p>
        </p:txBody>
      </p:sp>
    </p:spTree>
    <p:extLst>
      <p:ext uri="{BB962C8B-B14F-4D97-AF65-F5344CB8AC3E}">
        <p14:creationId xmlns:p14="http://schemas.microsoft.com/office/powerpoint/2010/main" val="28946218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For BCBSM, if there is a denial for the 99494 – look to see I there are more than 2 units billed on the same date.  If so, the denial may be related to a system configuration in the Medicare Advantage claim system.  Claims can be re-submitted once the system configuration is fixed.  For any other payers – check with your representative.  </a:t>
            </a:r>
            <a:endParaRPr lang="en-US" sz="1200" dirty="0">
              <a:effectLst/>
              <a:latin typeface="Calibri" panose="020F0502020204030204" pitchFamily="34"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1524A90-53D1-4947-A75C-582B9D57137D}" type="slidenum">
              <a:rPr lang="en-US" smtClean="0"/>
              <a:t>25</a:t>
            </a:fld>
            <a:endParaRPr lang="en-US" dirty="0"/>
          </a:p>
        </p:txBody>
      </p:sp>
    </p:spTree>
    <p:extLst>
      <p:ext uri="{BB962C8B-B14F-4D97-AF65-F5344CB8AC3E}">
        <p14:creationId xmlns:p14="http://schemas.microsoft.com/office/powerpoint/2010/main" val="3596777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For BCBSM, if there is a denial for the 99494 – look to see I there are more than 2 units billed on the same date.  If so, the denial may be related to a system configuration in the Medicare Advantage claim system.  Claims can be re-submitted once the system configuration is fixed.  For any other payers – check with your representative.  </a:t>
            </a:r>
            <a:endParaRPr lang="en-US" sz="1200" dirty="0">
              <a:effectLst/>
              <a:latin typeface="Calibri" panose="020F0502020204030204" pitchFamily="34"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1524A90-53D1-4947-A75C-582B9D57137D}" type="slidenum">
              <a:rPr lang="en-US" smtClean="0"/>
              <a:t>26</a:t>
            </a:fld>
            <a:endParaRPr lang="en-US" dirty="0"/>
          </a:p>
        </p:txBody>
      </p:sp>
    </p:spTree>
    <p:extLst>
      <p:ext uri="{BB962C8B-B14F-4D97-AF65-F5344CB8AC3E}">
        <p14:creationId xmlns:p14="http://schemas.microsoft.com/office/powerpoint/2010/main" val="30671701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For BCBSM, if there is a denial for the 99494 – look to see I there are more than 2 units billed on the same date.  If so, the denial may be related to a system configuration in the Medicare Advantage claim system.  Claims can be re-submitted once the system configuration is fixed.  For any other payers – check with your representative.  </a:t>
            </a:r>
            <a:endParaRPr lang="en-US" sz="1200" dirty="0">
              <a:effectLst/>
              <a:latin typeface="Calibri" panose="020F0502020204030204" pitchFamily="34"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1524A90-53D1-4947-A75C-582B9D57137D}" type="slidenum">
              <a:rPr lang="en-US" smtClean="0"/>
              <a:t>27</a:t>
            </a:fld>
            <a:endParaRPr lang="en-US" dirty="0"/>
          </a:p>
        </p:txBody>
      </p:sp>
    </p:spTree>
    <p:extLst>
      <p:ext uri="{BB962C8B-B14F-4D97-AF65-F5344CB8AC3E}">
        <p14:creationId xmlns:p14="http://schemas.microsoft.com/office/powerpoint/2010/main" val="14965840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For BCBSM, if there is a denial for the 99494 – look to see I there are more than 2 units billed on the same date.  If so, the denial may be related to a system configuration in the Medicare Advantage claim system.  Claims can be re-submitted once the system configuration is fixed.  For any other payers – check with your representative.  </a:t>
            </a:r>
            <a:endParaRPr lang="en-US" sz="1200" dirty="0">
              <a:effectLst/>
              <a:latin typeface="Calibri" panose="020F0502020204030204" pitchFamily="34"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1524A90-53D1-4947-A75C-582B9D57137D}" type="slidenum">
              <a:rPr lang="en-US" smtClean="0"/>
              <a:t>28</a:t>
            </a:fld>
            <a:endParaRPr lang="en-US" dirty="0"/>
          </a:p>
        </p:txBody>
      </p:sp>
    </p:spTree>
    <p:extLst>
      <p:ext uri="{BB962C8B-B14F-4D97-AF65-F5344CB8AC3E}">
        <p14:creationId xmlns:p14="http://schemas.microsoft.com/office/powerpoint/2010/main" val="17028663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For BCBSM, if there is a denial for the 99494 – look to see I there are more than 2 units billed on the same date.  If so, the denial may be related to a system configuration in the Medicare Advantage claim system.  Claims can be re-submitted once the system configuration is fixed.  For any other payers – check with your representative.  </a:t>
            </a:r>
            <a:endParaRPr lang="en-US" sz="1200" dirty="0">
              <a:effectLst/>
              <a:latin typeface="Calibri" panose="020F0502020204030204" pitchFamily="34"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1524A90-53D1-4947-A75C-582B9D57137D}" type="slidenum">
              <a:rPr lang="en-US" smtClean="0"/>
              <a:t>29</a:t>
            </a:fld>
            <a:endParaRPr lang="en-US" dirty="0"/>
          </a:p>
        </p:txBody>
      </p:sp>
    </p:spTree>
    <p:extLst>
      <p:ext uri="{BB962C8B-B14F-4D97-AF65-F5344CB8AC3E}">
        <p14:creationId xmlns:p14="http://schemas.microsoft.com/office/powerpoint/2010/main" val="21203978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524A90-53D1-4947-A75C-582B9D57137D}" type="slidenum">
              <a:rPr lang="en-US" smtClean="0"/>
              <a:t>30</a:t>
            </a:fld>
            <a:endParaRPr lang="en-US" dirty="0"/>
          </a:p>
        </p:txBody>
      </p:sp>
    </p:spTree>
    <p:extLst>
      <p:ext uri="{BB962C8B-B14F-4D97-AF65-F5344CB8AC3E}">
        <p14:creationId xmlns:p14="http://schemas.microsoft.com/office/powerpoint/2010/main" val="3279273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 that we’re not medical billers or coding experts. We’re simply discussing our understanding of CMS’ requirements for CoCM services.</a:t>
            </a:r>
          </a:p>
          <a:p>
            <a:endParaRPr lang="en-US" dirty="0"/>
          </a:p>
          <a:p>
            <a:r>
              <a:rPr lang="en-US" dirty="0"/>
              <a:t>Blue Cross and BCN have aligned with the CMS billing processes, so further information can be found on the CMS’ websites, excepted in one noted exception related to add-on codes. With this one exception, any differences between what Blue Cross and BCN are doing and what CMS has detailed, the CMS rules apply.</a:t>
            </a:r>
          </a:p>
          <a:p>
            <a:endParaRPr lang="en-US" dirty="0"/>
          </a:p>
          <a:p>
            <a:r>
              <a:rPr lang="en-US" dirty="0"/>
              <a:t>Also, please note that other payers may have differences, so in those cases, please check with your billing and compliance folks and with those other payers.</a:t>
            </a:r>
          </a:p>
          <a:p>
            <a:endParaRPr lang="en-US" dirty="0"/>
          </a:p>
          <a:p>
            <a:endParaRPr lang="en-US" dirty="0"/>
          </a:p>
        </p:txBody>
      </p:sp>
      <p:sp>
        <p:nvSpPr>
          <p:cNvPr id="4" name="Slide Number Placeholder 3"/>
          <p:cNvSpPr>
            <a:spLocks noGrp="1"/>
          </p:cNvSpPr>
          <p:nvPr>
            <p:ph type="sldNum" sz="quarter" idx="5"/>
          </p:nvPr>
        </p:nvSpPr>
        <p:spPr/>
        <p:txBody>
          <a:bodyPr/>
          <a:lstStyle/>
          <a:p>
            <a:fld id="{11524A90-53D1-4947-A75C-582B9D57137D}" type="slidenum">
              <a:rPr lang="en-US" smtClean="0"/>
              <a:t>3</a:t>
            </a:fld>
            <a:endParaRPr lang="en-US" dirty="0"/>
          </a:p>
        </p:txBody>
      </p:sp>
    </p:spTree>
    <p:extLst>
      <p:ext uri="{BB962C8B-B14F-4D97-AF65-F5344CB8AC3E}">
        <p14:creationId xmlns:p14="http://schemas.microsoft.com/office/powerpoint/2010/main" val="877948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basics:</a:t>
            </a:r>
          </a:p>
          <a:p>
            <a:endParaRPr lang="en-US" dirty="0"/>
          </a:p>
          <a:p>
            <a:r>
              <a:rPr lang="en-US" dirty="0"/>
              <a:t>CoCM codes are billed monthly based on the number of minutes spent on clinical activities for each patient. It’s important to have a time tracker that allows you to easily record the minutes spent on each patient. The tracker doesn’t need to be particularly sophisticated but use it regularly to make sure you are counting in ALL of your time. We want to make sure that you are maximizing your reimbursement opportunities.</a:t>
            </a:r>
          </a:p>
          <a:p>
            <a:endParaRPr lang="en-US" dirty="0"/>
          </a:p>
          <a:p>
            <a:r>
              <a:rPr lang="en-US" dirty="0"/>
              <a:t>When tracking the minutes it’s usually easiest to track that the BHCM spends in CoCM activities. The BHCM is the central point of contact will include time spent with the psychiatric consultant and time communicating with the PCP as well as time spent with the patient. </a:t>
            </a:r>
          </a:p>
          <a:p>
            <a:endParaRPr lang="en-US" dirty="0"/>
          </a:p>
          <a:p>
            <a:r>
              <a:rPr lang="en-US" dirty="0"/>
              <a:t>Your workflow may include separate time spent by the doc and psychiatrist to prepare for scheduled meetings or communications. Maybe your psychiatrist spends ten minutes on their own reviewing the caseload prior to a systematic case review meeting. There isn’t any problem doing so, but make sure that this time is documented. You cannot duplicate shared time. If there is a 10-minute case review attended by the psychiatrist and the BHCM, the number of minutes billed should be 10, you can’t bill 20 minutes by adding. the BHCM’s 10 minutes and the psychiatrist’s 10 minutes.</a:t>
            </a:r>
          </a:p>
          <a:p>
            <a:endParaRPr lang="en-US" dirty="0"/>
          </a:p>
          <a:p>
            <a:r>
              <a:rPr lang="en-US" dirty="0"/>
              <a:t>Claims must be submitted under the rendering physician’s NPI and only the rendering physician will be paid. The psychiatrist, for example cannot bill or be reimbursed for CoCM claims through Blue Cross.</a:t>
            </a:r>
          </a:p>
          <a:p>
            <a:endParaRPr lang="en-US" dirty="0"/>
          </a:p>
          <a:p>
            <a:r>
              <a:rPr lang="en-US" dirty="0"/>
              <a:t>Must rendering provider must have a separate initiating billable visit for patients who have not been seen in a year. This visit wouldn’t be covered using CoCM codes.</a:t>
            </a:r>
          </a:p>
          <a:p>
            <a:endParaRPr lang="en-US" dirty="0"/>
          </a:p>
          <a:p>
            <a:r>
              <a:rPr lang="en-US" dirty="0"/>
              <a:t>You can bill CoCM by itself, or you can with a claim for another appropriate visit.  You can bill PDCM claims in the same month as CoCM services, you can bill other care management services in the same month. We leave that up to the rendering physician to determine what is appropriate and cannot provide any further guidance on making that distinction. </a:t>
            </a:r>
          </a:p>
          <a:p>
            <a:endParaRPr lang="en-US" dirty="0"/>
          </a:p>
          <a:p>
            <a:r>
              <a:rPr lang="en-US" dirty="0"/>
              <a:t>You cannot bill a general integration code in the same month as a CoCM code, but we’ll get into that a bit later.</a:t>
            </a:r>
          </a:p>
        </p:txBody>
      </p:sp>
      <p:sp>
        <p:nvSpPr>
          <p:cNvPr id="4" name="Slide Number Placeholder 3"/>
          <p:cNvSpPr>
            <a:spLocks noGrp="1"/>
          </p:cNvSpPr>
          <p:nvPr>
            <p:ph type="sldNum" sz="quarter" idx="10"/>
          </p:nvPr>
        </p:nvSpPr>
        <p:spPr/>
        <p:txBody>
          <a:bodyPr/>
          <a:lstStyle/>
          <a:p>
            <a:fld id="{11524A90-53D1-4947-A75C-582B9D57137D}" type="slidenum">
              <a:rPr lang="en-US" smtClean="0"/>
              <a:t>4</a:t>
            </a:fld>
            <a:endParaRPr lang="en-US" dirty="0"/>
          </a:p>
        </p:txBody>
      </p:sp>
    </p:spTree>
    <p:extLst>
      <p:ext uri="{BB962C8B-B14F-4D97-AF65-F5344CB8AC3E}">
        <p14:creationId xmlns:p14="http://schemas.microsoft.com/office/powerpoint/2010/main" val="4051587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GBHI and CoCM not in the same month.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Most Blue Cross and BCN patients do not have any cost-sharing requirement for the CoCM services. That decision is made by our employer groups. Their exceptions aren’t handled through Value Partnerships, so we can’t give a list of those with cost-sharing.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is no different than it is for any other Blue Cross benefit.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Blue Cross and BCN follow BlueCard rules for host members. Host members those who receive services in Michigan, but are members of another Blue plan. See your provider manual for more information about BlueCard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11524A90-53D1-4947-A75C-582B9D57137D}" type="slidenum">
              <a:rPr lang="en-US" smtClean="0"/>
              <a:t>5</a:t>
            </a:fld>
            <a:endParaRPr lang="en-US" dirty="0"/>
          </a:p>
        </p:txBody>
      </p:sp>
    </p:spTree>
    <p:extLst>
      <p:ext uri="{BB962C8B-B14F-4D97-AF65-F5344CB8AC3E}">
        <p14:creationId xmlns:p14="http://schemas.microsoft.com/office/powerpoint/2010/main" val="2969140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524A90-53D1-4947-A75C-582B9D57137D}" type="slidenum">
              <a:rPr lang="en-US" smtClean="0"/>
              <a:t>6</a:t>
            </a:fld>
            <a:endParaRPr lang="en-US" dirty="0"/>
          </a:p>
        </p:txBody>
      </p:sp>
    </p:spTree>
    <p:extLst>
      <p:ext uri="{BB962C8B-B14F-4D97-AF65-F5344CB8AC3E}">
        <p14:creationId xmlns:p14="http://schemas.microsoft.com/office/powerpoint/2010/main" val="3156569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elements required</a:t>
            </a:r>
          </a:p>
          <a:p>
            <a:pPr marL="171450" indent="-171450">
              <a:buFont typeface="Arial" panose="020B0604020202020204" pitchFamily="34" charset="0"/>
              <a:buChar char="•"/>
            </a:pPr>
            <a:r>
              <a:rPr lang="en-US" dirty="0"/>
              <a:t>Outreach to and engagement of a patient </a:t>
            </a:r>
          </a:p>
          <a:p>
            <a:pPr marL="171450" indent="-171450">
              <a:buFont typeface="Arial" panose="020B0604020202020204" pitchFamily="34" charset="0"/>
              <a:buChar char="•"/>
            </a:pPr>
            <a:r>
              <a:rPr lang="en-US" dirty="0"/>
              <a:t>Assessment of the patient</a:t>
            </a:r>
          </a:p>
          <a:p>
            <a:pPr marL="171450" indent="-171450">
              <a:buFont typeface="Arial" panose="020B0604020202020204" pitchFamily="34" charset="0"/>
              <a:buChar char="•"/>
            </a:pPr>
            <a:r>
              <a:rPr lang="en-US" dirty="0"/>
              <a:t>Using validated rating scales </a:t>
            </a:r>
          </a:p>
          <a:p>
            <a:pPr marL="171450" indent="-171450">
              <a:buFont typeface="Arial" panose="020B0604020202020204" pitchFamily="34" charset="0"/>
              <a:buChar char="•"/>
            </a:pPr>
            <a:r>
              <a:rPr lang="en-US" dirty="0"/>
              <a:t>Developing an individualized treatment plan</a:t>
            </a:r>
          </a:p>
          <a:p>
            <a:pPr marL="171450" indent="-171450">
              <a:buFont typeface="Arial" panose="020B0604020202020204" pitchFamily="34" charset="0"/>
              <a:buChar char="•"/>
            </a:pPr>
            <a:r>
              <a:rPr lang="en-US" dirty="0"/>
              <a:t>Reviewing the caseload with the psychiatrist</a:t>
            </a:r>
          </a:p>
          <a:p>
            <a:pPr marL="171450" indent="-171450">
              <a:buFont typeface="Arial" panose="020B0604020202020204" pitchFamily="34" charset="0"/>
              <a:buChar char="•"/>
            </a:pPr>
            <a:r>
              <a:rPr lang="en-US" dirty="0"/>
              <a:t>Documenting follow up and progress</a:t>
            </a:r>
          </a:p>
          <a:p>
            <a:pPr marL="171450" indent="-171450">
              <a:buFont typeface="Arial" panose="020B0604020202020204" pitchFamily="34" charset="0"/>
              <a:buChar char="•"/>
            </a:pPr>
            <a:r>
              <a:rPr lang="en-US" dirty="0"/>
              <a:t>Providing brief interventions to the patient</a:t>
            </a:r>
          </a:p>
          <a:p>
            <a:endParaRPr lang="en-US" dirty="0"/>
          </a:p>
        </p:txBody>
      </p:sp>
      <p:sp>
        <p:nvSpPr>
          <p:cNvPr id="4" name="Slide Number Placeholder 3"/>
          <p:cNvSpPr>
            <a:spLocks noGrp="1"/>
          </p:cNvSpPr>
          <p:nvPr>
            <p:ph type="sldNum" sz="quarter" idx="5"/>
          </p:nvPr>
        </p:nvSpPr>
        <p:spPr/>
        <p:txBody>
          <a:bodyPr/>
          <a:lstStyle/>
          <a:p>
            <a:fld id="{11524A90-53D1-4947-A75C-582B9D57137D}" type="slidenum">
              <a:rPr lang="en-US" smtClean="0"/>
              <a:t>7</a:t>
            </a:fld>
            <a:endParaRPr lang="en-US" dirty="0"/>
          </a:p>
        </p:txBody>
      </p:sp>
    </p:spTree>
    <p:extLst>
      <p:ext uri="{BB962C8B-B14F-4D97-AF65-F5344CB8AC3E}">
        <p14:creationId xmlns:p14="http://schemas.microsoft.com/office/powerpoint/2010/main" val="489827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GBHI codes are not as rigid as the CoCM codes are. A provider may or may not include a behavioral health care manager in the care team, and they may or may not include a consulting psychiatrist as part of the care team.</a:t>
            </a:r>
          </a:p>
          <a:p>
            <a:endParaRPr lang="en-US" dirty="0"/>
          </a:p>
          <a:p>
            <a:pPr marL="171450" indent="-171450">
              <a:buFont typeface="Arial" panose="020B0604020202020204" pitchFamily="34" charset="0"/>
              <a:buChar char="•"/>
            </a:pPr>
            <a:r>
              <a:rPr lang="en-US" dirty="0"/>
              <a:t>Functions must include assessments and ongoing monitoring using the rating scales</a:t>
            </a:r>
          </a:p>
          <a:p>
            <a:pPr marL="171450" indent="-171450">
              <a:buFont typeface="Arial" panose="020B0604020202020204" pitchFamily="34" charset="0"/>
              <a:buChar char="•"/>
            </a:pPr>
            <a:r>
              <a:rPr lang="en-US" dirty="0"/>
              <a:t>Develop plans for the BH problem</a:t>
            </a:r>
          </a:p>
          <a:p>
            <a:pPr marL="171450" indent="-171450">
              <a:buFont typeface="Arial" panose="020B0604020202020204" pitchFamily="34" charset="0"/>
              <a:buChar char="•"/>
            </a:pPr>
            <a:r>
              <a:rPr lang="en-US" dirty="0"/>
              <a:t>Coordinating treatment or referrals with other providers</a:t>
            </a:r>
          </a:p>
          <a:p>
            <a:endParaRPr lang="en-US" dirty="0"/>
          </a:p>
          <a:p>
            <a:r>
              <a:rPr lang="en-US" dirty="0"/>
              <a:t>The care team can include other types of providers such as a nutritionist, pharmacist or a psychologist. </a:t>
            </a:r>
          </a:p>
          <a:p>
            <a:endParaRPr lang="en-US" dirty="0"/>
          </a:p>
        </p:txBody>
      </p:sp>
      <p:sp>
        <p:nvSpPr>
          <p:cNvPr id="4" name="Slide Number Placeholder 3"/>
          <p:cNvSpPr>
            <a:spLocks noGrp="1"/>
          </p:cNvSpPr>
          <p:nvPr>
            <p:ph type="sldNum" sz="quarter" idx="5"/>
          </p:nvPr>
        </p:nvSpPr>
        <p:spPr/>
        <p:txBody>
          <a:bodyPr/>
          <a:lstStyle/>
          <a:p>
            <a:fld id="{11524A90-53D1-4947-A75C-582B9D57137D}" type="slidenum">
              <a:rPr lang="en-US" smtClean="0"/>
              <a:t>8</a:t>
            </a:fld>
            <a:endParaRPr lang="en-US" dirty="0"/>
          </a:p>
        </p:txBody>
      </p:sp>
    </p:spTree>
    <p:extLst>
      <p:ext uri="{BB962C8B-B14F-4D97-AF65-F5344CB8AC3E}">
        <p14:creationId xmlns:p14="http://schemas.microsoft.com/office/powerpoint/2010/main" val="3450832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can see the differences in the GBHI and CoCM codes. These codes cannot be billed in the same month.</a:t>
            </a:r>
          </a:p>
          <a:p>
            <a:endParaRPr lang="en-US" dirty="0"/>
          </a:p>
          <a:p>
            <a:pPr marL="285750" indent="-285750">
              <a:buFont typeface="Arial" panose="020B0604020202020204" pitchFamily="34" charset="0"/>
              <a:buChar char="•"/>
            </a:pPr>
            <a:r>
              <a:rPr lang="en-US" sz="1200" dirty="0"/>
              <a:t>The CPT codes for CoCM are </a:t>
            </a:r>
            <a:r>
              <a:rPr lang="en-US" sz="1200" b="1" i="1" dirty="0"/>
              <a:t>billed based on the time spent </a:t>
            </a:r>
            <a:r>
              <a:rPr lang="en-US" sz="1200" dirty="0"/>
              <a:t>by the care manager on clinical activities for an individual patient over the course of a month.  </a:t>
            </a:r>
          </a:p>
          <a:p>
            <a:pPr marL="285750" indent="-285750">
              <a:buFont typeface="Arial" panose="020B0604020202020204" pitchFamily="34" charset="0"/>
              <a:buChar char="•"/>
            </a:pPr>
            <a:r>
              <a:rPr lang="en-US" sz="1200" dirty="0"/>
              <a:t>The “CPT time rule” </a:t>
            </a:r>
            <a:r>
              <a:rPr lang="en-US" sz="1200" i="1" dirty="0"/>
              <a:t>allows for the billing of the service at 50% plus 1 minute of time.</a:t>
            </a:r>
          </a:p>
          <a:p>
            <a:pPr marL="285750" indent="-285750">
              <a:buFont typeface="Arial" panose="020B0604020202020204" pitchFamily="34" charset="0"/>
              <a:buChar char="•"/>
            </a:pPr>
            <a:endParaRPr lang="en-US" sz="1200" dirty="0"/>
          </a:p>
          <a:p>
            <a:endParaRPr lang="en-US" dirty="0"/>
          </a:p>
        </p:txBody>
      </p:sp>
      <p:sp>
        <p:nvSpPr>
          <p:cNvPr id="4" name="Slide Number Placeholder 3"/>
          <p:cNvSpPr>
            <a:spLocks noGrp="1"/>
          </p:cNvSpPr>
          <p:nvPr>
            <p:ph type="sldNum" sz="quarter" idx="5"/>
          </p:nvPr>
        </p:nvSpPr>
        <p:spPr/>
        <p:txBody>
          <a:bodyPr/>
          <a:lstStyle/>
          <a:p>
            <a:fld id="{11524A90-53D1-4947-A75C-582B9D57137D}" type="slidenum">
              <a:rPr lang="en-US" smtClean="0"/>
              <a:t>9</a:t>
            </a:fld>
            <a:endParaRPr lang="en-US" dirty="0"/>
          </a:p>
        </p:txBody>
      </p:sp>
    </p:spTree>
    <p:extLst>
      <p:ext uri="{BB962C8B-B14F-4D97-AF65-F5344CB8AC3E}">
        <p14:creationId xmlns:p14="http://schemas.microsoft.com/office/powerpoint/2010/main" val="599674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4BBFA4-3B46-4C12-B28F-E3396EC1852A}" type="datetime1">
              <a:rPr lang="en-US" smtClean="0"/>
              <a:t>7/19/2022</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dirty="0"/>
              <a:t>© 2020 The Regents of the University of Michigan. No part of these materials may be reproduced in whole or in part in any manner without the permission of MCCIST.</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1D5B8D9-54A3-4DA5-92CC-5476536A2539}" type="slidenum">
              <a:rPr lang="en-US" smtClean="0"/>
              <a:t>‹#›</a:t>
            </a:fld>
            <a:endParaRPr lang="en-US" dirty="0"/>
          </a:p>
        </p:txBody>
      </p:sp>
    </p:spTree>
    <p:extLst>
      <p:ext uri="{BB962C8B-B14F-4D97-AF65-F5344CB8AC3E}">
        <p14:creationId xmlns:p14="http://schemas.microsoft.com/office/powerpoint/2010/main" val="576561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E0EF81E-AC06-41C0-84A7-139FFF296D76}" type="datetime1">
              <a:rPr lang="en-US" smtClean="0"/>
              <a:t>7/19/2022</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dirty="0"/>
              <a:t>© 2020 The Regents of the University of Michigan. No part of these materials may be reproduced in whole or in part in any manner without the permission of MCCIST.</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1D5B8D9-54A3-4DA5-92CC-5476536A2539}" type="slidenum">
              <a:rPr lang="en-US" smtClean="0"/>
              <a:t>‹#›</a:t>
            </a:fld>
            <a:endParaRPr lang="en-US" dirty="0"/>
          </a:p>
        </p:txBody>
      </p:sp>
    </p:spTree>
    <p:extLst>
      <p:ext uri="{BB962C8B-B14F-4D97-AF65-F5344CB8AC3E}">
        <p14:creationId xmlns:p14="http://schemas.microsoft.com/office/powerpoint/2010/main" val="460419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F4FE2EE-85C3-46ED-A6D4-959DCF0741B7}" type="datetime1">
              <a:rPr lang="en-US" smtClean="0"/>
              <a:t>7/19/2022</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dirty="0"/>
              <a:t>© 2020 The Regents of the University of Michigan. No part of these materials may be reproduced in whole or in part in any manner without the permission of MCCIST.</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1D5B8D9-54A3-4DA5-92CC-5476536A2539}" type="slidenum">
              <a:rPr lang="en-US" smtClean="0"/>
              <a:t>‹#›</a:t>
            </a:fld>
            <a:endParaRPr lang="en-US" dirty="0"/>
          </a:p>
        </p:txBody>
      </p:sp>
    </p:spTree>
    <p:extLst>
      <p:ext uri="{BB962C8B-B14F-4D97-AF65-F5344CB8AC3E}">
        <p14:creationId xmlns:p14="http://schemas.microsoft.com/office/powerpoint/2010/main" val="3535402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 Headers / Bullets">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A1F4B50C-2DF9-489A-ADF2-D9D8DA4163DA}"/>
              </a:ext>
            </a:extLst>
          </p:cNvPr>
          <p:cNvSpPr>
            <a:spLocks noGrp="1"/>
          </p:cNvSpPr>
          <p:nvPr>
            <p:ph type="body" sz="quarter" idx="14"/>
          </p:nvPr>
        </p:nvSpPr>
        <p:spPr>
          <a:xfrm>
            <a:off x="611777" y="1604900"/>
            <a:ext cx="10986671" cy="4090506"/>
          </a:xfrm>
          <a:prstGeom prst="rect">
            <a:avLst/>
          </a:prstGeom>
        </p:spPr>
        <p:txBody>
          <a:bodyPr/>
          <a:lstStyle>
            <a:lvl1pPr marL="285744" indent="-285744">
              <a:spcAft>
                <a:spcPts val="600"/>
              </a:spcAft>
              <a:buClr>
                <a:srgbClr val="135D7A"/>
              </a:buClr>
              <a:buFont typeface="Wingdings" panose="05000000000000000000" pitchFamily="2" charset="2"/>
              <a:buChar char="§"/>
              <a:defRPr sz="2000">
                <a:latin typeface="Railway" panose="02000506040000020004" pitchFamily="50" charset="0"/>
              </a:defRPr>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sp>
        <p:nvSpPr>
          <p:cNvPr id="7" name="Date Placeholder 1">
            <a:extLst>
              <a:ext uri="{FF2B5EF4-FFF2-40B4-BE49-F238E27FC236}">
                <a16:creationId xmlns:a16="http://schemas.microsoft.com/office/drawing/2014/main" id="{E7A7B717-1690-4023-BC82-8557CCEE9564}"/>
              </a:ext>
            </a:extLst>
          </p:cNvPr>
          <p:cNvSpPr txBox="1">
            <a:spLocks/>
          </p:cNvSpPr>
          <p:nvPr userDrawn="1"/>
        </p:nvSpPr>
        <p:spPr>
          <a:xfrm>
            <a:off x="611777" y="6421667"/>
            <a:ext cx="92093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D37ACD-6466-48E7-BEFA-49FD2D85829B}" type="datetime1">
              <a:rPr lang="en-US" sz="1000" smtClean="0">
                <a:solidFill>
                  <a:srgbClr val="135D7A"/>
                </a:solidFill>
              </a:rPr>
              <a:pPr/>
              <a:t>7/19/2022</a:t>
            </a:fld>
            <a:endParaRPr lang="en-US" sz="1000" dirty="0">
              <a:solidFill>
                <a:srgbClr val="135D7A"/>
              </a:solidFill>
            </a:endParaRPr>
          </a:p>
        </p:txBody>
      </p:sp>
      <p:sp>
        <p:nvSpPr>
          <p:cNvPr id="10" name="Slide Number Placeholder 2">
            <a:extLst>
              <a:ext uri="{FF2B5EF4-FFF2-40B4-BE49-F238E27FC236}">
                <a16:creationId xmlns:a16="http://schemas.microsoft.com/office/drawing/2014/main" id="{F9F0CE5C-6CE9-4249-A767-DAAB12ED83CD}"/>
              </a:ext>
            </a:extLst>
          </p:cNvPr>
          <p:cNvSpPr txBox="1">
            <a:spLocks/>
          </p:cNvSpPr>
          <p:nvPr userDrawn="1"/>
        </p:nvSpPr>
        <p:spPr>
          <a:xfrm>
            <a:off x="10659291" y="6403005"/>
            <a:ext cx="920931"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EFD7088-A482-4B9E-9A53-06305EE0ABFA}" type="slidenum">
              <a:rPr lang="en-US" sz="1000" smtClean="0">
                <a:solidFill>
                  <a:srgbClr val="135D7A"/>
                </a:solidFill>
              </a:rPr>
              <a:pPr algn="r"/>
              <a:t>‹#›</a:t>
            </a:fld>
            <a:endParaRPr lang="en-US" sz="1000" dirty="0">
              <a:solidFill>
                <a:srgbClr val="135D7A"/>
              </a:solidFill>
            </a:endParaRPr>
          </a:p>
        </p:txBody>
      </p:sp>
      <p:sp>
        <p:nvSpPr>
          <p:cNvPr id="12" name="Footer Placeholder 3">
            <a:extLst>
              <a:ext uri="{FF2B5EF4-FFF2-40B4-BE49-F238E27FC236}">
                <a16:creationId xmlns:a16="http://schemas.microsoft.com/office/drawing/2014/main" id="{3B9208E0-050E-4A9F-B560-7CB45A5F68B0}"/>
              </a:ext>
            </a:extLst>
          </p:cNvPr>
          <p:cNvSpPr txBox="1">
            <a:spLocks/>
          </p:cNvSpPr>
          <p:nvPr userDrawn="1"/>
        </p:nvSpPr>
        <p:spPr>
          <a:xfrm>
            <a:off x="1532708" y="6438601"/>
            <a:ext cx="912658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dirty="0">
                <a:solidFill>
                  <a:srgbClr val="135D7A"/>
                </a:solidFill>
              </a:rPr>
              <a:t>This document contains confidential and proprietary information.  Any further copying, reproduction, or distribution without express written consent of presenters is strictly prohibited.</a:t>
            </a:r>
          </a:p>
        </p:txBody>
      </p:sp>
      <p:sp>
        <p:nvSpPr>
          <p:cNvPr id="13" name="Title 1">
            <a:extLst>
              <a:ext uri="{FF2B5EF4-FFF2-40B4-BE49-F238E27FC236}">
                <a16:creationId xmlns:a16="http://schemas.microsoft.com/office/drawing/2014/main" id="{51EDCDAE-03B3-4F5E-B0CD-1E9171C8342B}"/>
              </a:ext>
            </a:extLst>
          </p:cNvPr>
          <p:cNvSpPr>
            <a:spLocks noGrp="1"/>
          </p:cNvSpPr>
          <p:nvPr>
            <p:ph type="title" hasCustomPrompt="1"/>
          </p:nvPr>
        </p:nvSpPr>
        <p:spPr>
          <a:xfrm>
            <a:off x="611777" y="365128"/>
            <a:ext cx="10742023" cy="568323"/>
          </a:xfrm>
          <a:prstGeom prst="rect">
            <a:avLst/>
          </a:prstGeom>
        </p:spPr>
        <p:txBody>
          <a:bodyPr/>
          <a:lstStyle>
            <a:lvl1pPr>
              <a:defRPr sz="4400" b="1">
                <a:solidFill>
                  <a:srgbClr val="135D7A"/>
                </a:solidFill>
                <a:latin typeface="Horizon"/>
              </a:defRPr>
            </a:lvl1pPr>
          </a:lstStyle>
          <a:p>
            <a:r>
              <a:rPr lang="en-US" dirty="0"/>
              <a:t>CLICK TO ADD TITLE </a:t>
            </a:r>
          </a:p>
        </p:txBody>
      </p:sp>
      <p:sp>
        <p:nvSpPr>
          <p:cNvPr id="14" name="Text Placeholder 2">
            <a:extLst>
              <a:ext uri="{FF2B5EF4-FFF2-40B4-BE49-F238E27FC236}">
                <a16:creationId xmlns:a16="http://schemas.microsoft.com/office/drawing/2014/main" id="{C9261484-34F9-4260-8463-1CFE2FDC9C3A}"/>
              </a:ext>
            </a:extLst>
          </p:cNvPr>
          <p:cNvSpPr>
            <a:spLocks noGrp="1"/>
          </p:cNvSpPr>
          <p:nvPr>
            <p:ph type="body" idx="20" hasCustomPrompt="1"/>
          </p:nvPr>
        </p:nvSpPr>
        <p:spPr>
          <a:xfrm>
            <a:off x="940526" y="535582"/>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pic>
        <p:nvPicPr>
          <p:cNvPr id="16" name="Picture 15" descr="Logo, Michigan Collaborative Care Implementation Support Team">
            <a:extLst>
              <a:ext uri="{FF2B5EF4-FFF2-40B4-BE49-F238E27FC236}">
                <a16:creationId xmlns:a16="http://schemas.microsoft.com/office/drawing/2014/main" id="{77AD7114-3DD4-4668-9F2C-FFD21D489A9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1576" t="8334" r="12688" b="13888"/>
          <a:stretch/>
        </p:blipFill>
        <p:spPr>
          <a:xfrm>
            <a:off x="10979955" y="277133"/>
            <a:ext cx="914400" cy="528210"/>
          </a:xfrm>
          <a:prstGeom prst="rect">
            <a:avLst/>
          </a:prstGeom>
        </p:spPr>
      </p:pic>
      <p:pic>
        <p:nvPicPr>
          <p:cNvPr id="20" name="Picture 19" descr="Logo, Mi-CCSI Center for Clinical Systems Improvement">
            <a:extLst>
              <a:ext uri="{FF2B5EF4-FFF2-40B4-BE49-F238E27FC236}">
                <a16:creationId xmlns:a16="http://schemas.microsoft.com/office/drawing/2014/main" id="{6DFDA9EA-C2A8-4D1B-BF0A-EFD9623AAC7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63475" y="301208"/>
            <a:ext cx="1280160" cy="480060"/>
          </a:xfrm>
          <a:prstGeom prst="rect">
            <a:avLst/>
          </a:prstGeom>
        </p:spPr>
      </p:pic>
    </p:spTree>
    <p:extLst>
      <p:ext uri="{BB962C8B-B14F-4D97-AF65-F5344CB8AC3E}">
        <p14:creationId xmlns:p14="http://schemas.microsoft.com/office/powerpoint/2010/main" val="55054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
            <a:extLst>
              <a:ext uri="{FF2B5EF4-FFF2-40B4-BE49-F238E27FC236}">
                <a16:creationId xmlns:a16="http://schemas.microsoft.com/office/drawing/2014/main" id="{E87A3821-B286-4CB6-B774-B4CC4494B17C}"/>
              </a:ext>
            </a:extLst>
          </p:cNvPr>
          <p:cNvSpPr txBox="1">
            <a:spLocks/>
          </p:cNvSpPr>
          <p:nvPr userDrawn="1"/>
        </p:nvSpPr>
        <p:spPr>
          <a:xfrm>
            <a:off x="611777" y="6421667"/>
            <a:ext cx="92093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D37ACD-6466-48E7-BEFA-49FD2D85829B}" type="datetime1">
              <a:rPr lang="en-US" sz="1000" smtClean="0">
                <a:solidFill>
                  <a:srgbClr val="135D7A"/>
                </a:solidFill>
              </a:rPr>
              <a:pPr/>
              <a:t>7/19/2022</a:t>
            </a:fld>
            <a:endParaRPr lang="en-US" sz="1000" dirty="0">
              <a:solidFill>
                <a:srgbClr val="135D7A"/>
              </a:solidFill>
            </a:endParaRPr>
          </a:p>
        </p:txBody>
      </p:sp>
      <p:sp>
        <p:nvSpPr>
          <p:cNvPr id="8" name="Slide Number Placeholder 2">
            <a:extLst>
              <a:ext uri="{FF2B5EF4-FFF2-40B4-BE49-F238E27FC236}">
                <a16:creationId xmlns:a16="http://schemas.microsoft.com/office/drawing/2014/main" id="{BEEED76A-E907-4815-B808-5AD1D8D09FC7}"/>
              </a:ext>
            </a:extLst>
          </p:cNvPr>
          <p:cNvSpPr txBox="1">
            <a:spLocks/>
          </p:cNvSpPr>
          <p:nvPr userDrawn="1"/>
        </p:nvSpPr>
        <p:spPr>
          <a:xfrm>
            <a:off x="10659291" y="6403005"/>
            <a:ext cx="920931"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EFD7088-A482-4B9E-9A53-06305EE0ABFA}" type="slidenum">
              <a:rPr lang="en-US" sz="1000" smtClean="0">
                <a:solidFill>
                  <a:srgbClr val="135D7A"/>
                </a:solidFill>
              </a:rPr>
              <a:pPr algn="r"/>
              <a:t>‹#›</a:t>
            </a:fld>
            <a:endParaRPr lang="en-US" sz="1000" dirty="0">
              <a:solidFill>
                <a:srgbClr val="135D7A"/>
              </a:solidFill>
            </a:endParaRPr>
          </a:p>
        </p:txBody>
      </p:sp>
      <p:sp>
        <p:nvSpPr>
          <p:cNvPr id="9" name="Footer Placeholder 3">
            <a:extLst>
              <a:ext uri="{FF2B5EF4-FFF2-40B4-BE49-F238E27FC236}">
                <a16:creationId xmlns:a16="http://schemas.microsoft.com/office/drawing/2014/main" id="{8F7D2D71-0D56-4D5E-9195-91D900A4E795}"/>
              </a:ext>
            </a:extLst>
          </p:cNvPr>
          <p:cNvSpPr txBox="1">
            <a:spLocks/>
          </p:cNvSpPr>
          <p:nvPr userDrawn="1"/>
        </p:nvSpPr>
        <p:spPr>
          <a:xfrm>
            <a:off x="1532708" y="6438601"/>
            <a:ext cx="912658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dirty="0">
                <a:solidFill>
                  <a:srgbClr val="135D7A"/>
                </a:solidFill>
              </a:rPr>
              <a:t>This document contains confidential and proprietary information.  Any further copying, reproduction, or distribution without express written consent of presenters is strictly prohibited.</a:t>
            </a:r>
          </a:p>
        </p:txBody>
      </p:sp>
      <p:pic>
        <p:nvPicPr>
          <p:cNvPr id="10" name="Picture 9" descr="Logo, Michigan Collaborative Care Implementation Support Team">
            <a:extLst>
              <a:ext uri="{FF2B5EF4-FFF2-40B4-BE49-F238E27FC236}">
                <a16:creationId xmlns:a16="http://schemas.microsoft.com/office/drawing/2014/main" id="{A0FC54A8-A5B0-4A79-80E5-729BDA5BF39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1576" t="8334" r="12688" b="13888"/>
          <a:stretch/>
        </p:blipFill>
        <p:spPr>
          <a:xfrm>
            <a:off x="10979955" y="277133"/>
            <a:ext cx="914400" cy="528210"/>
          </a:xfrm>
          <a:prstGeom prst="rect">
            <a:avLst/>
          </a:prstGeom>
        </p:spPr>
      </p:pic>
      <p:pic>
        <p:nvPicPr>
          <p:cNvPr id="11" name="Picture 10" descr="Logo, Mi-CCSI Center for Clinical Systems Improvement">
            <a:extLst>
              <a:ext uri="{FF2B5EF4-FFF2-40B4-BE49-F238E27FC236}">
                <a16:creationId xmlns:a16="http://schemas.microsoft.com/office/drawing/2014/main" id="{2444DCCB-CB17-49BE-89FE-214B5E00BF7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63475" y="301208"/>
            <a:ext cx="1280160" cy="480060"/>
          </a:xfrm>
          <a:prstGeom prst="rect">
            <a:avLst/>
          </a:prstGeom>
        </p:spPr>
      </p:pic>
    </p:spTree>
    <p:extLst>
      <p:ext uri="{BB962C8B-B14F-4D97-AF65-F5344CB8AC3E}">
        <p14:creationId xmlns:p14="http://schemas.microsoft.com/office/powerpoint/2010/main" val="135337817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677632D-F0D1-4C66-8C39-2783405865D9}" type="datetime1">
              <a:rPr lang="en-US" smtClean="0"/>
              <a:t>7/19/2022</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dirty="0"/>
              <a:t>© 2020 The Regents of the University of Michigan. No part of these materials may be reproduced in whole or in part in any manner without the permission of MCCIST.</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1D5B8D9-54A3-4DA5-92CC-5476536A2539}" type="slidenum">
              <a:rPr lang="en-US" smtClean="0"/>
              <a:t>‹#›</a:t>
            </a:fld>
            <a:endParaRPr lang="en-US" dirty="0"/>
          </a:p>
        </p:txBody>
      </p:sp>
    </p:spTree>
    <p:extLst>
      <p:ext uri="{BB962C8B-B14F-4D97-AF65-F5344CB8AC3E}">
        <p14:creationId xmlns:p14="http://schemas.microsoft.com/office/powerpoint/2010/main" val="1398486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BA643142-0627-43EB-A52A-59432596BE67}"/>
              </a:ext>
            </a:extLst>
          </p:cNvPr>
          <p:cNvSpPr>
            <a:spLocks noGrp="1"/>
          </p:cNvSpPr>
          <p:nvPr>
            <p:ph type="body" sz="quarter" idx="14"/>
          </p:nvPr>
        </p:nvSpPr>
        <p:spPr>
          <a:xfrm>
            <a:off x="611777" y="1604900"/>
            <a:ext cx="10986671" cy="4090506"/>
          </a:xfrm>
          <a:prstGeom prst="rect">
            <a:avLst/>
          </a:prstGeom>
        </p:spPr>
        <p:txBody>
          <a:bodyPr/>
          <a:lstStyle>
            <a:lvl1pPr marL="285744" indent="-285744">
              <a:spcAft>
                <a:spcPts val="600"/>
              </a:spcAft>
              <a:buClr>
                <a:srgbClr val="135D7A"/>
              </a:buClr>
              <a:buFont typeface="Wingdings" panose="05000000000000000000" pitchFamily="2" charset="2"/>
              <a:buChar char="§"/>
              <a:defRPr sz="2000">
                <a:latin typeface="Railway" panose="02000506040000020004" pitchFamily="50" charset="0"/>
              </a:defRPr>
            </a:lvl1pPr>
          </a:lstStyle>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marL="285744" indent="-285744">
              <a:spcAft>
                <a:spcPts val="600"/>
              </a:spcAft>
            </a:pPr>
            <a:r>
              <a:rPr lang="en-US" dirty="0" err="1"/>
              <a:t>Mauris</a:t>
            </a:r>
            <a:r>
              <a:rPr lang="en-US" dirty="0"/>
              <a:t> </a:t>
            </a:r>
            <a:r>
              <a:rPr lang="en-US" dirty="0" err="1"/>
              <a:t>tincidunt</a:t>
            </a:r>
            <a:r>
              <a:rPr lang="en-US" dirty="0"/>
              <a:t> libero </a:t>
            </a:r>
            <a:r>
              <a:rPr lang="en-US" dirty="0" err="1"/>
              <a:t>nec</a:t>
            </a:r>
            <a:r>
              <a:rPr lang="en-US" dirty="0"/>
              <a:t> </a:t>
            </a:r>
            <a:r>
              <a:rPr lang="en-US" dirty="0" err="1"/>
              <a:t>tellus</a:t>
            </a:r>
            <a:r>
              <a:rPr lang="en-US" dirty="0"/>
              <a:t> </a:t>
            </a:r>
            <a:r>
              <a:rPr lang="en-US" dirty="0" err="1"/>
              <a:t>ultrices</a:t>
            </a:r>
            <a:r>
              <a:rPr lang="en-US" dirty="0"/>
              <a:t> </a:t>
            </a:r>
            <a:r>
              <a:rPr lang="en-US" dirty="0" err="1"/>
              <a:t>faucibus</a:t>
            </a:r>
            <a:r>
              <a:rPr lang="en-US" dirty="0"/>
              <a:t>. </a:t>
            </a:r>
          </a:p>
          <a:p>
            <a:pPr marL="285744" indent="-285744">
              <a:spcAft>
                <a:spcPts val="600"/>
              </a:spcAft>
            </a:pPr>
            <a:r>
              <a:rPr lang="en-US" dirty="0" err="1"/>
              <a:t>Aenean</a:t>
            </a:r>
            <a:r>
              <a:rPr lang="en-US" dirty="0"/>
              <a:t> </a:t>
            </a:r>
            <a:r>
              <a:rPr lang="en-US" dirty="0" err="1"/>
              <a:t>hendrerit</a:t>
            </a:r>
            <a:r>
              <a:rPr lang="en-US" dirty="0"/>
              <a:t> </a:t>
            </a:r>
            <a:r>
              <a:rPr lang="en-US" dirty="0" err="1"/>
              <a:t>pellentesque</a:t>
            </a:r>
            <a:r>
              <a:rPr lang="en-US" dirty="0"/>
              <a:t> </a:t>
            </a:r>
            <a:r>
              <a:rPr lang="en-US" dirty="0" err="1"/>
              <a:t>felis</a:t>
            </a:r>
            <a:r>
              <a:rPr lang="en-US" dirty="0"/>
              <a:t> at </a:t>
            </a:r>
            <a:r>
              <a:rPr lang="en-US" dirty="0" err="1"/>
              <a:t>commodo</a:t>
            </a:r>
            <a:r>
              <a:rPr lang="en-US" dirty="0"/>
              <a:t>. </a:t>
            </a:r>
          </a:p>
          <a:p>
            <a:pPr>
              <a:spcAft>
                <a:spcPts val="600"/>
              </a:spcAft>
            </a:pPr>
            <a:endParaRPr lang="en-US" dirty="0"/>
          </a:p>
          <a:p>
            <a:endParaRPr lang="en-US" dirty="0"/>
          </a:p>
        </p:txBody>
      </p:sp>
      <p:sp>
        <p:nvSpPr>
          <p:cNvPr id="9" name="Date Placeholder 1">
            <a:extLst>
              <a:ext uri="{FF2B5EF4-FFF2-40B4-BE49-F238E27FC236}">
                <a16:creationId xmlns:a16="http://schemas.microsoft.com/office/drawing/2014/main" id="{FC6609ED-2C68-4000-8697-B5004EA5159A}"/>
              </a:ext>
            </a:extLst>
          </p:cNvPr>
          <p:cNvSpPr txBox="1">
            <a:spLocks/>
          </p:cNvSpPr>
          <p:nvPr userDrawn="1"/>
        </p:nvSpPr>
        <p:spPr>
          <a:xfrm>
            <a:off x="611777" y="6421667"/>
            <a:ext cx="92093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D37ACD-6466-48E7-BEFA-49FD2D85829B}" type="datetime1">
              <a:rPr lang="en-US" sz="1000" smtClean="0">
                <a:solidFill>
                  <a:srgbClr val="135D7A"/>
                </a:solidFill>
              </a:rPr>
              <a:pPr/>
              <a:t>7/19/2022</a:t>
            </a:fld>
            <a:endParaRPr lang="en-US" sz="1000" dirty="0">
              <a:solidFill>
                <a:srgbClr val="135D7A"/>
              </a:solidFill>
            </a:endParaRPr>
          </a:p>
        </p:txBody>
      </p:sp>
      <p:sp>
        <p:nvSpPr>
          <p:cNvPr id="10" name="Slide Number Placeholder 2">
            <a:extLst>
              <a:ext uri="{FF2B5EF4-FFF2-40B4-BE49-F238E27FC236}">
                <a16:creationId xmlns:a16="http://schemas.microsoft.com/office/drawing/2014/main" id="{02A7F185-085B-476C-849A-003A96C233A5}"/>
              </a:ext>
            </a:extLst>
          </p:cNvPr>
          <p:cNvSpPr txBox="1">
            <a:spLocks/>
          </p:cNvSpPr>
          <p:nvPr userDrawn="1"/>
        </p:nvSpPr>
        <p:spPr>
          <a:xfrm>
            <a:off x="10659291" y="6403005"/>
            <a:ext cx="920931"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EFD7088-A482-4B9E-9A53-06305EE0ABFA}" type="slidenum">
              <a:rPr lang="en-US" sz="1000" smtClean="0">
                <a:solidFill>
                  <a:srgbClr val="135D7A"/>
                </a:solidFill>
              </a:rPr>
              <a:pPr algn="r"/>
              <a:t>‹#›</a:t>
            </a:fld>
            <a:endParaRPr lang="en-US" sz="1000" dirty="0">
              <a:solidFill>
                <a:srgbClr val="135D7A"/>
              </a:solidFill>
            </a:endParaRPr>
          </a:p>
        </p:txBody>
      </p:sp>
      <p:sp>
        <p:nvSpPr>
          <p:cNvPr id="11" name="Footer Placeholder 3">
            <a:extLst>
              <a:ext uri="{FF2B5EF4-FFF2-40B4-BE49-F238E27FC236}">
                <a16:creationId xmlns:a16="http://schemas.microsoft.com/office/drawing/2014/main" id="{54B8AFAC-1B26-436C-8690-FD81DF8EC1B1}"/>
              </a:ext>
            </a:extLst>
          </p:cNvPr>
          <p:cNvSpPr txBox="1">
            <a:spLocks/>
          </p:cNvSpPr>
          <p:nvPr userDrawn="1"/>
        </p:nvSpPr>
        <p:spPr>
          <a:xfrm>
            <a:off x="1532708" y="6438601"/>
            <a:ext cx="912658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dirty="0">
                <a:solidFill>
                  <a:srgbClr val="135D7A"/>
                </a:solidFill>
              </a:rPr>
              <a:t>This document contains confidential and proprietary information.  Any further copying, reproduction, or distribution without express written consent of presenters is strictly prohibited.</a:t>
            </a:r>
          </a:p>
        </p:txBody>
      </p:sp>
      <p:sp>
        <p:nvSpPr>
          <p:cNvPr id="12" name="Title 1">
            <a:extLst>
              <a:ext uri="{FF2B5EF4-FFF2-40B4-BE49-F238E27FC236}">
                <a16:creationId xmlns:a16="http://schemas.microsoft.com/office/drawing/2014/main" id="{3CDCEEAD-6B60-4F71-AF9C-45666C676F3B}"/>
              </a:ext>
            </a:extLst>
          </p:cNvPr>
          <p:cNvSpPr>
            <a:spLocks noGrp="1"/>
          </p:cNvSpPr>
          <p:nvPr>
            <p:ph type="title" hasCustomPrompt="1"/>
          </p:nvPr>
        </p:nvSpPr>
        <p:spPr>
          <a:xfrm>
            <a:off x="611777" y="365128"/>
            <a:ext cx="10742023" cy="568323"/>
          </a:xfrm>
          <a:prstGeom prst="rect">
            <a:avLst/>
          </a:prstGeom>
        </p:spPr>
        <p:txBody>
          <a:bodyPr/>
          <a:lstStyle>
            <a:lvl1pPr>
              <a:defRPr sz="4400" b="1">
                <a:solidFill>
                  <a:srgbClr val="135D7A"/>
                </a:solidFill>
                <a:latin typeface="Horizon"/>
              </a:defRPr>
            </a:lvl1pPr>
          </a:lstStyle>
          <a:p>
            <a:r>
              <a:rPr lang="en-US" dirty="0"/>
              <a:t>CLICK TO ADD TITLE </a:t>
            </a:r>
          </a:p>
        </p:txBody>
      </p:sp>
      <p:sp>
        <p:nvSpPr>
          <p:cNvPr id="13" name="Text Placeholder 2">
            <a:extLst>
              <a:ext uri="{FF2B5EF4-FFF2-40B4-BE49-F238E27FC236}">
                <a16:creationId xmlns:a16="http://schemas.microsoft.com/office/drawing/2014/main" id="{40C8441B-213B-43DA-93A8-26145D764BDF}"/>
              </a:ext>
            </a:extLst>
          </p:cNvPr>
          <p:cNvSpPr>
            <a:spLocks noGrp="1"/>
          </p:cNvSpPr>
          <p:nvPr>
            <p:ph type="body" idx="20" hasCustomPrompt="1"/>
          </p:nvPr>
        </p:nvSpPr>
        <p:spPr>
          <a:xfrm>
            <a:off x="940526" y="535582"/>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Click to add subtitle</a:t>
            </a:r>
          </a:p>
        </p:txBody>
      </p:sp>
      <p:pic>
        <p:nvPicPr>
          <p:cNvPr id="14" name="Picture 13" descr="Logo, Michigan Collaborative Care Implementation Support Team">
            <a:extLst>
              <a:ext uri="{FF2B5EF4-FFF2-40B4-BE49-F238E27FC236}">
                <a16:creationId xmlns:a16="http://schemas.microsoft.com/office/drawing/2014/main" id="{959AE485-4011-4D40-8915-BE49AAAC732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1576" t="8334" r="12688" b="13888"/>
          <a:stretch/>
        </p:blipFill>
        <p:spPr>
          <a:xfrm>
            <a:off x="10979955" y="277133"/>
            <a:ext cx="914400" cy="528210"/>
          </a:xfrm>
          <a:prstGeom prst="rect">
            <a:avLst/>
          </a:prstGeom>
        </p:spPr>
      </p:pic>
      <p:pic>
        <p:nvPicPr>
          <p:cNvPr id="15" name="Picture 14" descr="Logo, Mi-CCSI Center for Clinical Systems Improvement">
            <a:extLst>
              <a:ext uri="{FF2B5EF4-FFF2-40B4-BE49-F238E27FC236}">
                <a16:creationId xmlns:a16="http://schemas.microsoft.com/office/drawing/2014/main" id="{F733238E-46B4-452C-987B-F56BCCAB245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63475" y="301208"/>
            <a:ext cx="1280160" cy="480060"/>
          </a:xfrm>
          <a:prstGeom prst="rect">
            <a:avLst/>
          </a:prstGeom>
        </p:spPr>
      </p:pic>
    </p:spTree>
    <p:extLst>
      <p:ext uri="{BB962C8B-B14F-4D97-AF65-F5344CB8AC3E}">
        <p14:creationId xmlns:p14="http://schemas.microsoft.com/office/powerpoint/2010/main" val="3523878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1">
            <a:extLst>
              <a:ext uri="{FF2B5EF4-FFF2-40B4-BE49-F238E27FC236}">
                <a16:creationId xmlns:a16="http://schemas.microsoft.com/office/drawing/2014/main" id="{B7E47FD4-83A3-457A-A206-EB3186244584}"/>
              </a:ext>
            </a:extLst>
          </p:cNvPr>
          <p:cNvSpPr txBox="1">
            <a:spLocks/>
          </p:cNvSpPr>
          <p:nvPr userDrawn="1"/>
        </p:nvSpPr>
        <p:spPr>
          <a:xfrm>
            <a:off x="611777" y="6421667"/>
            <a:ext cx="92093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D37ACD-6466-48E7-BEFA-49FD2D85829B}" type="datetime1">
              <a:rPr lang="en-US" sz="1000" smtClean="0">
                <a:solidFill>
                  <a:srgbClr val="135D7A"/>
                </a:solidFill>
              </a:rPr>
              <a:pPr/>
              <a:t>7/19/2022</a:t>
            </a:fld>
            <a:endParaRPr lang="en-US" sz="1000" dirty="0">
              <a:solidFill>
                <a:srgbClr val="135D7A"/>
              </a:solidFill>
            </a:endParaRPr>
          </a:p>
        </p:txBody>
      </p:sp>
      <p:sp>
        <p:nvSpPr>
          <p:cNvPr id="11" name="Slide Number Placeholder 2">
            <a:extLst>
              <a:ext uri="{FF2B5EF4-FFF2-40B4-BE49-F238E27FC236}">
                <a16:creationId xmlns:a16="http://schemas.microsoft.com/office/drawing/2014/main" id="{6A16E32D-3713-4591-B76B-B1F911FEFF3A}"/>
              </a:ext>
            </a:extLst>
          </p:cNvPr>
          <p:cNvSpPr txBox="1">
            <a:spLocks/>
          </p:cNvSpPr>
          <p:nvPr userDrawn="1"/>
        </p:nvSpPr>
        <p:spPr>
          <a:xfrm>
            <a:off x="10659291" y="6403005"/>
            <a:ext cx="920931"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EFD7088-A482-4B9E-9A53-06305EE0ABFA}" type="slidenum">
              <a:rPr lang="en-US" sz="1000" smtClean="0">
                <a:solidFill>
                  <a:srgbClr val="135D7A"/>
                </a:solidFill>
              </a:rPr>
              <a:pPr algn="r"/>
              <a:t>‹#›</a:t>
            </a:fld>
            <a:endParaRPr lang="en-US" sz="1000" dirty="0">
              <a:solidFill>
                <a:srgbClr val="135D7A"/>
              </a:solidFill>
            </a:endParaRPr>
          </a:p>
        </p:txBody>
      </p:sp>
      <p:sp>
        <p:nvSpPr>
          <p:cNvPr id="12" name="Footer Placeholder 3">
            <a:extLst>
              <a:ext uri="{FF2B5EF4-FFF2-40B4-BE49-F238E27FC236}">
                <a16:creationId xmlns:a16="http://schemas.microsoft.com/office/drawing/2014/main" id="{CCF87867-0020-4B24-94FC-3784CE9A0651}"/>
              </a:ext>
            </a:extLst>
          </p:cNvPr>
          <p:cNvSpPr txBox="1">
            <a:spLocks/>
          </p:cNvSpPr>
          <p:nvPr userDrawn="1"/>
        </p:nvSpPr>
        <p:spPr>
          <a:xfrm>
            <a:off x="1532708" y="6438601"/>
            <a:ext cx="912658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dirty="0">
                <a:solidFill>
                  <a:srgbClr val="135D7A"/>
                </a:solidFill>
              </a:rPr>
              <a:t>This document contains confidential and proprietary information.  Any further copying, reproduction, or distribution without express written consent of presenters is strictly prohibited.</a:t>
            </a:r>
          </a:p>
        </p:txBody>
      </p:sp>
      <p:pic>
        <p:nvPicPr>
          <p:cNvPr id="13" name="Picture 12" descr="Logo, Michigan Collaborative Care Implementation Support Team">
            <a:extLst>
              <a:ext uri="{FF2B5EF4-FFF2-40B4-BE49-F238E27FC236}">
                <a16:creationId xmlns:a16="http://schemas.microsoft.com/office/drawing/2014/main" id="{66303231-850F-424F-A80E-6B65E419CF0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1576" t="8334" r="12688" b="13888"/>
          <a:stretch/>
        </p:blipFill>
        <p:spPr>
          <a:xfrm>
            <a:off x="10979955" y="277133"/>
            <a:ext cx="914400" cy="528210"/>
          </a:xfrm>
          <a:prstGeom prst="rect">
            <a:avLst/>
          </a:prstGeom>
        </p:spPr>
      </p:pic>
      <p:pic>
        <p:nvPicPr>
          <p:cNvPr id="14" name="Picture 13" descr="Logo, Mi-CCSI Center for Clinical Systems Improvement">
            <a:extLst>
              <a:ext uri="{FF2B5EF4-FFF2-40B4-BE49-F238E27FC236}">
                <a16:creationId xmlns:a16="http://schemas.microsoft.com/office/drawing/2014/main" id="{368B46ED-70E1-459D-8EB0-DBB43F34545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63475" y="301208"/>
            <a:ext cx="1280160" cy="480060"/>
          </a:xfrm>
          <a:prstGeom prst="rect">
            <a:avLst/>
          </a:prstGeom>
        </p:spPr>
      </p:pic>
    </p:spTree>
    <p:extLst>
      <p:ext uri="{BB962C8B-B14F-4D97-AF65-F5344CB8AC3E}">
        <p14:creationId xmlns:p14="http://schemas.microsoft.com/office/powerpoint/2010/main" val="577629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5EF732E3-2BAA-45B0-8391-E16D15113872}" type="datetime1">
              <a:rPr lang="en-US" smtClean="0"/>
              <a:t>7/19/2022</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US" dirty="0"/>
              <a:t>© 2020 The Regents of the University of Michigan. No part of these materials may be reproduced in whole or in part in any manner without the permission of MCCIST.</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1D5B8D9-54A3-4DA5-92CC-5476536A2539}" type="slidenum">
              <a:rPr lang="en-US" smtClean="0"/>
              <a:t>‹#›</a:t>
            </a:fld>
            <a:endParaRPr lang="en-US" dirty="0"/>
          </a:p>
        </p:txBody>
      </p:sp>
    </p:spTree>
    <p:extLst>
      <p:ext uri="{BB962C8B-B14F-4D97-AF65-F5344CB8AC3E}">
        <p14:creationId xmlns:p14="http://schemas.microsoft.com/office/powerpoint/2010/main" val="2087837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74AF1E63-B736-45EF-A66F-093D3604B510}" type="datetime1">
              <a:rPr lang="en-US" smtClean="0"/>
              <a:t>7/19/2022</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US" dirty="0"/>
              <a:t>© 2020 The Regents of the University of Michigan. No part of these materials may be reproduced in whole or in part in any manner without the permission of MCCIST.</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31D5B8D9-54A3-4DA5-92CC-5476536A2539}" type="slidenum">
              <a:rPr lang="en-US" smtClean="0"/>
              <a:t>‹#›</a:t>
            </a:fld>
            <a:endParaRPr lang="en-US" dirty="0"/>
          </a:p>
        </p:txBody>
      </p:sp>
    </p:spTree>
    <p:extLst>
      <p:ext uri="{BB962C8B-B14F-4D97-AF65-F5344CB8AC3E}">
        <p14:creationId xmlns:p14="http://schemas.microsoft.com/office/powerpoint/2010/main" val="130418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E674834-5195-4496-B4CE-626714E33790}" type="datetime1">
              <a:rPr lang="en-US" smtClean="0"/>
              <a:t>7/19/2022</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US" dirty="0"/>
              <a:t>© 2020 The Regents of the University of Michigan. No part of these materials may be reproduced in whole or in part in any manner without the permission of MCCIST.</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1D5B8D9-54A3-4DA5-92CC-5476536A2539}" type="slidenum">
              <a:rPr lang="en-US" smtClean="0"/>
              <a:t>‹#›</a:t>
            </a:fld>
            <a:endParaRPr lang="en-US" dirty="0"/>
          </a:p>
        </p:txBody>
      </p:sp>
    </p:spTree>
    <p:extLst>
      <p:ext uri="{BB962C8B-B14F-4D97-AF65-F5344CB8AC3E}">
        <p14:creationId xmlns:p14="http://schemas.microsoft.com/office/powerpoint/2010/main" val="716337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132BC37-D02A-4884-AAC3-4264F90A9786}" type="datetime1">
              <a:rPr lang="en-US" smtClean="0"/>
              <a:t>7/19/2022</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US" dirty="0"/>
              <a:t>© 2020 The Regents of the University of Michigan. No part of these materials may be reproduced in whole or in part in any manner without the permission of MCCIST.</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1D5B8D9-54A3-4DA5-92CC-5476536A2539}" type="slidenum">
              <a:rPr lang="en-US" smtClean="0"/>
              <a:t>‹#›</a:t>
            </a:fld>
            <a:endParaRPr lang="en-US" dirty="0"/>
          </a:p>
        </p:txBody>
      </p:sp>
    </p:spTree>
    <p:extLst>
      <p:ext uri="{BB962C8B-B14F-4D97-AF65-F5344CB8AC3E}">
        <p14:creationId xmlns:p14="http://schemas.microsoft.com/office/powerpoint/2010/main" val="2345102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1">
            <a:extLst>
              <a:ext uri="{FF2B5EF4-FFF2-40B4-BE49-F238E27FC236}">
                <a16:creationId xmlns:a16="http://schemas.microsoft.com/office/drawing/2014/main" id="{F9FFB2D7-E4EE-4E8C-A9FE-9C28A422CF76}"/>
              </a:ext>
            </a:extLst>
          </p:cNvPr>
          <p:cNvSpPr txBox="1">
            <a:spLocks/>
          </p:cNvSpPr>
          <p:nvPr userDrawn="1"/>
        </p:nvSpPr>
        <p:spPr>
          <a:xfrm>
            <a:off x="611777" y="6421667"/>
            <a:ext cx="92093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D37ACD-6466-48E7-BEFA-49FD2D85829B}" type="datetime1">
              <a:rPr lang="en-US" sz="1000" smtClean="0">
                <a:solidFill>
                  <a:srgbClr val="135D7A"/>
                </a:solidFill>
              </a:rPr>
              <a:pPr/>
              <a:t>7/19/2022</a:t>
            </a:fld>
            <a:endParaRPr lang="en-US" sz="1000" dirty="0">
              <a:solidFill>
                <a:srgbClr val="135D7A"/>
              </a:solidFill>
            </a:endParaRPr>
          </a:p>
        </p:txBody>
      </p:sp>
      <p:sp>
        <p:nvSpPr>
          <p:cNvPr id="10" name="Slide Number Placeholder 2">
            <a:extLst>
              <a:ext uri="{FF2B5EF4-FFF2-40B4-BE49-F238E27FC236}">
                <a16:creationId xmlns:a16="http://schemas.microsoft.com/office/drawing/2014/main" id="{05E190B3-DE72-4A4B-9515-19630C427EAF}"/>
              </a:ext>
            </a:extLst>
          </p:cNvPr>
          <p:cNvSpPr txBox="1">
            <a:spLocks/>
          </p:cNvSpPr>
          <p:nvPr userDrawn="1"/>
        </p:nvSpPr>
        <p:spPr>
          <a:xfrm>
            <a:off x="10659291" y="6403005"/>
            <a:ext cx="920931"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EFD7088-A482-4B9E-9A53-06305EE0ABFA}" type="slidenum">
              <a:rPr lang="en-US" sz="1000" smtClean="0">
                <a:solidFill>
                  <a:srgbClr val="135D7A"/>
                </a:solidFill>
              </a:rPr>
              <a:pPr algn="r"/>
              <a:t>‹#›</a:t>
            </a:fld>
            <a:endParaRPr lang="en-US" sz="1000" dirty="0">
              <a:solidFill>
                <a:srgbClr val="135D7A"/>
              </a:solidFill>
            </a:endParaRPr>
          </a:p>
        </p:txBody>
      </p:sp>
      <p:sp>
        <p:nvSpPr>
          <p:cNvPr id="11" name="Footer Placeholder 3">
            <a:extLst>
              <a:ext uri="{FF2B5EF4-FFF2-40B4-BE49-F238E27FC236}">
                <a16:creationId xmlns:a16="http://schemas.microsoft.com/office/drawing/2014/main" id="{BF996285-4B33-4390-97F2-B3873905B738}"/>
              </a:ext>
            </a:extLst>
          </p:cNvPr>
          <p:cNvSpPr txBox="1">
            <a:spLocks/>
          </p:cNvSpPr>
          <p:nvPr userDrawn="1"/>
        </p:nvSpPr>
        <p:spPr>
          <a:xfrm>
            <a:off x="1532708" y="6438601"/>
            <a:ext cx="912658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dirty="0">
                <a:solidFill>
                  <a:srgbClr val="135D7A"/>
                </a:solidFill>
              </a:rPr>
              <a:t>This document contains confidential and proprietary information.  Any further copying, reproduction, or distribution without express written consent of presenters is strictly prohibited.</a:t>
            </a:r>
          </a:p>
        </p:txBody>
      </p:sp>
      <p:pic>
        <p:nvPicPr>
          <p:cNvPr id="14" name="Picture 13" descr="Logo, Michigan Collaborative Care Implementation Support Team">
            <a:extLst>
              <a:ext uri="{FF2B5EF4-FFF2-40B4-BE49-F238E27FC236}">
                <a16:creationId xmlns:a16="http://schemas.microsoft.com/office/drawing/2014/main" id="{440C226D-E419-441C-97BE-B15403041F52}"/>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l="11576" t="8334" r="12688" b="13888"/>
          <a:stretch/>
        </p:blipFill>
        <p:spPr>
          <a:xfrm>
            <a:off x="10979955" y="277133"/>
            <a:ext cx="914400" cy="528210"/>
          </a:xfrm>
          <a:prstGeom prst="rect">
            <a:avLst/>
          </a:prstGeom>
        </p:spPr>
      </p:pic>
      <p:pic>
        <p:nvPicPr>
          <p:cNvPr id="15" name="Picture 14" descr="Logo, Mi-CCSI Center for Clinical Systems Improvement">
            <a:extLst>
              <a:ext uri="{FF2B5EF4-FFF2-40B4-BE49-F238E27FC236}">
                <a16:creationId xmlns:a16="http://schemas.microsoft.com/office/drawing/2014/main" id="{99295FF0-3DF0-45CF-9500-494D42294B01}"/>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663475" y="301208"/>
            <a:ext cx="1280160" cy="480060"/>
          </a:xfrm>
          <a:prstGeom prst="rect">
            <a:avLst/>
          </a:prstGeom>
        </p:spPr>
      </p:pic>
    </p:spTree>
    <p:extLst>
      <p:ext uri="{BB962C8B-B14F-4D97-AF65-F5344CB8AC3E}">
        <p14:creationId xmlns:p14="http://schemas.microsoft.com/office/powerpoint/2010/main" val="16891004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cms.gov/Outreach-and-Education/Medicare-Learning-Network-MLN/MLNProducts/Downloads/fqhcfactsheet.pdf" TargetMode="Externa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s://www.cms.gov/Medicare/Medicare-Fee-for-Service-Payment/PhysicianFeeSched/Downloads/Behavioral-Health-Integration-FAQs.pdf" TargetMode="External"/><Relationship Id="rId7" Type="http://schemas.openxmlformats.org/officeDocument/2006/relationships/hyperlink" Target="https://www.bcbsm.com/content/dam/microsites/corpcomm/provider/VPU/2020/apr/0420b.html" TargetMode="External"/><Relationship Id="rId2" Type="http://schemas.openxmlformats.org/officeDocument/2006/relationships/hyperlink" Target="https://www.cms.gov/Outreach-and-Education/Medicare-Learning-Network-MLN/MLNProducts/Downloads/BehavioralHealthIntegration.pdf" TargetMode="External"/><Relationship Id="rId1" Type="http://schemas.openxmlformats.org/officeDocument/2006/relationships/slideLayout" Target="../slideLayouts/slideLayout12.xml"/><Relationship Id="rId6" Type="http://schemas.openxmlformats.org/officeDocument/2006/relationships/hyperlink" Target="https://mccist.org/wp-content/uploads/2020/01/Optimizing-Billable-Time-for-CoCM-Programs-Sustainability-Guide.pdf" TargetMode="External"/><Relationship Id="rId5" Type="http://schemas.openxmlformats.org/officeDocument/2006/relationships/hyperlink" Target="https://mccist.org/wp-content/uploads/2019/09/CoCM-Billable-Activities-Guide.pdf" TargetMode="External"/><Relationship Id="rId4" Type="http://schemas.openxmlformats.org/officeDocument/2006/relationships/hyperlink" Target="https://content.govdelivery.com/attachments/MIDHHS/2020/07/01/file_attachments/1486973/MSA%2020-38-CoCM.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4.jpe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s://www.cms.gov/Outreach-and-Education/Medicare-Learning-Network-MLN/MLNProducts/Downloads/BehavioralHealthIntegration.pdf"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91F26D3-FB27-4E35-B22D-FF54024EF2E4}"/>
              </a:ext>
            </a:extLst>
          </p:cNvPr>
          <p:cNvSpPr/>
          <p:nvPr/>
        </p:nvSpPr>
        <p:spPr>
          <a:xfrm>
            <a:off x="-941" y="2486025"/>
            <a:ext cx="12192000" cy="3398773"/>
          </a:xfrm>
          <a:prstGeom prst="rect">
            <a:avLst/>
          </a:prstGeom>
          <a:solidFill>
            <a:srgbClr val="0090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type="body" sz="quarter" idx="14"/>
          </p:nvPr>
        </p:nvSpPr>
        <p:spPr>
          <a:xfrm>
            <a:off x="611248" y="3429000"/>
            <a:ext cx="10986671" cy="1270822"/>
          </a:xfrm>
        </p:spPr>
        <p:txBody>
          <a:bodyPr>
            <a:normAutofit/>
          </a:bodyPr>
          <a:lstStyle/>
          <a:p>
            <a:pPr marL="0" lvl="0" indent="0">
              <a:buNone/>
            </a:pPr>
            <a:r>
              <a:rPr lang="en-US" sz="4800" b="1" dirty="0">
                <a:solidFill>
                  <a:schemeClr val="bg1"/>
                </a:solidFill>
                <a:latin typeface="Horizon"/>
              </a:rPr>
              <a:t>Billing Collaborative Care Services</a:t>
            </a:r>
          </a:p>
        </p:txBody>
      </p:sp>
      <p:sp>
        <p:nvSpPr>
          <p:cNvPr id="2" name="Title 1"/>
          <p:cNvSpPr>
            <a:spLocks noGrp="1"/>
          </p:cNvSpPr>
          <p:nvPr>
            <p:ph type="title"/>
          </p:nvPr>
        </p:nvSpPr>
        <p:spPr>
          <a:xfrm>
            <a:off x="611248" y="4131499"/>
            <a:ext cx="10742023" cy="568323"/>
          </a:xfrm>
          <a:prstGeom prst="rect">
            <a:avLst/>
          </a:prstGeom>
        </p:spPr>
        <p:txBody>
          <a:bodyPr>
            <a:noAutofit/>
          </a:bodyPr>
          <a:lstStyle/>
          <a:p>
            <a:r>
              <a:rPr lang="en-US" sz="2400" b="1" dirty="0">
                <a:solidFill>
                  <a:schemeClr val="bg1"/>
                </a:solidFill>
                <a:latin typeface="Railway" panose="02000506040000020004" pitchFamily="50" charset="0"/>
              </a:rPr>
              <a:t>Kathleen Kobernik, Value Partnerships, Blue Cross Blue Shield of Michigan</a:t>
            </a:r>
          </a:p>
        </p:txBody>
      </p:sp>
    </p:spTree>
    <p:extLst>
      <p:ext uri="{BB962C8B-B14F-4D97-AF65-F5344CB8AC3E}">
        <p14:creationId xmlns:p14="http://schemas.microsoft.com/office/powerpoint/2010/main" val="3454537428"/>
      </p:ext>
    </p:extLst>
  </p:cSld>
  <p:clrMapOvr>
    <a:masterClrMapping/>
  </p:clrMapOvr>
  <mc:AlternateContent xmlns:mc="http://schemas.openxmlformats.org/markup-compatibility/2006">
    <mc:Choice xmlns:p14="http://schemas.microsoft.com/office/powerpoint/2010/main" Requires="p14">
      <p:transition spd="slow" p14:dur="2000" advTm="2904"/>
    </mc:Choice>
    <mc:Fallback>
      <p:transition spd="slow" advTm="290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933886E-E9BE-46CA-AF97-07101C01481D}"/>
              </a:ext>
            </a:extLst>
          </p:cNvPr>
          <p:cNvSpPr>
            <a:spLocks noGrp="1"/>
          </p:cNvSpPr>
          <p:nvPr>
            <p:ph type="title" hasCustomPrompt="1"/>
          </p:nvPr>
        </p:nvSpPr>
        <p:spPr>
          <a:xfrm>
            <a:off x="611777" y="365128"/>
            <a:ext cx="10742023" cy="568323"/>
          </a:xfrm>
          <a:prstGeom prst="rect">
            <a:avLst/>
          </a:prstGeom>
        </p:spPr>
        <p:txBody>
          <a:bodyPr/>
          <a:lstStyle>
            <a:lvl1pPr>
              <a:defRPr sz="4400" b="1">
                <a:solidFill>
                  <a:srgbClr val="135D7A"/>
                </a:solidFill>
                <a:latin typeface="Horizon"/>
              </a:defRPr>
            </a:lvl1pPr>
          </a:lstStyle>
          <a:p>
            <a:r>
              <a:rPr lang="en-US" sz="4000" dirty="0"/>
              <a:t>Billing Collaborative Care Services</a:t>
            </a:r>
          </a:p>
        </p:txBody>
      </p:sp>
      <p:sp>
        <p:nvSpPr>
          <p:cNvPr id="4" name="Text Placeholder 2">
            <a:extLst>
              <a:ext uri="{FF2B5EF4-FFF2-40B4-BE49-F238E27FC236}">
                <a16:creationId xmlns:a16="http://schemas.microsoft.com/office/drawing/2014/main" id="{D8D060BC-F2A5-496F-9939-3EEDC9E69E83}"/>
              </a:ext>
            </a:extLst>
          </p:cNvPr>
          <p:cNvSpPr>
            <a:spLocks noGrp="1"/>
          </p:cNvSpPr>
          <p:nvPr>
            <p:ph type="body" idx="20" hasCustomPrompt="1"/>
          </p:nvPr>
        </p:nvSpPr>
        <p:spPr>
          <a:xfrm>
            <a:off x="940526" y="870862"/>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Federally Qualified Heath Centers/Rural Health Clinics</a:t>
            </a:r>
            <a:br>
              <a:rPr lang="en-US" sz="2400" dirty="0">
                <a:solidFill>
                  <a:srgbClr val="00909E"/>
                </a:solidFill>
                <a:latin typeface="Railway" panose="02000506040000020004" pitchFamily="50" charset="0"/>
              </a:rPr>
            </a:br>
            <a:r>
              <a:rPr lang="en-US" sz="2400" dirty="0">
                <a:solidFill>
                  <a:srgbClr val="00909E"/>
                </a:solidFill>
                <a:latin typeface="Railway" panose="02000506040000020004" pitchFamily="50" charset="0"/>
              </a:rPr>
              <a:t>when Treating Medicare Advantage members</a:t>
            </a:r>
          </a:p>
        </p:txBody>
      </p:sp>
      <p:sp>
        <p:nvSpPr>
          <p:cNvPr id="5" name="Content Placeholder 2">
            <a:extLst>
              <a:ext uri="{FF2B5EF4-FFF2-40B4-BE49-F238E27FC236}">
                <a16:creationId xmlns:a16="http://schemas.microsoft.com/office/drawing/2014/main" id="{61940F88-64D1-415D-9D77-13FDC89E8FA8}"/>
              </a:ext>
            </a:extLst>
          </p:cNvPr>
          <p:cNvSpPr txBox="1">
            <a:spLocks/>
          </p:cNvSpPr>
          <p:nvPr/>
        </p:nvSpPr>
        <p:spPr>
          <a:xfrm>
            <a:off x="611777" y="2055223"/>
            <a:ext cx="10986671" cy="3695020"/>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2600" b="1" dirty="0"/>
              <a:t>G0512</a:t>
            </a:r>
            <a:r>
              <a:rPr lang="en-US" sz="2600" dirty="0"/>
              <a:t> – Psychiatric Collaborative Care Model services: Minimum of 70 minutes in the first calendar month and at least 60 minutes in subsequent calendar months. Minutes counted towards the time threshold are those of the behavioral health care manager only. The valuation of the codes includes the time of the psychiatric consultant and treating medical provider, who bill usual codes for any E/M or evaluation services. </a:t>
            </a:r>
          </a:p>
          <a:p>
            <a:pPr>
              <a:lnSpc>
                <a:spcPct val="120000"/>
              </a:lnSpc>
            </a:pPr>
            <a:r>
              <a:rPr lang="en-US" sz="2600" b="1" dirty="0"/>
              <a:t>G0511</a:t>
            </a:r>
            <a:r>
              <a:rPr lang="en-US" sz="2600" dirty="0"/>
              <a:t> – General Behavioral Health Integration code for Federally Qualified Health Centers when treating other-than-commercial patients, can’t be used same month as a CoCM code</a:t>
            </a:r>
          </a:p>
          <a:p>
            <a:pPr>
              <a:lnSpc>
                <a:spcPct val="120000"/>
              </a:lnSpc>
            </a:pPr>
            <a:endParaRPr lang="en-US" sz="2600" dirty="0"/>
          </a:p>
          <a:p>
            <a:pPr>
              <a:lnSpc>
                <a:spcPct val="120000"/>
              </a:lnSpc>
            </a:pPr>
            <a:r>
              <a:rPr lang="en-US" sz="2600" b="1" dirty="0"/>
              <a:t>FQHCs</a:t>
            </a:r>
            <a:r>
              <a:rPr lang="en-US" sz="2600" dirty="0"/>
              <a:t> and </a:t>
            </a:r>
            <a:r>
              <a:rPr lang="en-US" sz="2600" b="1" dirty="0"/>
              <a:t>RHCs</a:t>
            </a:r>
            <a:r>
              <a:rPr lang="en-US" sz="2600" dirty="0"/>
              <a:t> do </a:t>
            </a:r>
            <a:r>
              <a:rPr lang="en-US" sz="2600" i="1" dirty="0"/>
              <a:t>not recognize the CPT time rule nor the add-on code for additional time</a:t>
            </a:r>
            <a:r>
              <a:rPr lang="en-US" sz="2600" dirty="0"/>
              <a:t>. You must provide the full 70 (initial) or 60 (subsequent) minutes before billing for the service and sites are not paid for any additional time. </a:t>
            </a:r>
          </a:p>
          <a:p>
            <a:pPr>
              <a:lnSpc>
                <a:spcPct val="120000"/>
              </a:lnSpc>
            </a:pPr>
            <a:r>
              <a:rPr lang="en-US" sz="2600" dirty="0"/>
              <a:t>Go to </a:t>
            </a:r>
            <a:r>
              <a:rPr lang="en-US" sz="2600" u="sng" dirty="0">
                <a:solidFill>
                  <a:srgbClr val="0000FF"/>
                </a:solidFill>
              </a:rPr>
              <a:t>CMS.gov </a:t>
            </a:r>
            <a:r>
              <a:rPr lang="en-US" sz="2600" dirty="0"/>
              <a:t>for more information.</a:t>
            </a:r>
          </a:p>
          <a:p>
            <a:endParaRPr lang="en-US" sz="2200" dirty="0"/>
          </a:p>
        </p:txBody>
      </p:sp>
    </p:spTree>
    <p:extLst>
      <p:ext uri="{BB962C8B-B14F-4D97-AF65-F5344CB8AC3E}">
        <p14:creationId xmlns:p14="http://schemas.microsoft.com/office/powerpoint/2010/main" val="4191350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933886E-E9BE-46CA-AF97-07101C01481D}"/>
              </a:ext>
            </a:extLst>
          </p:cNvPr>
          <p:cNvSpPr>
            <a:spLocks noGrp="1"/>
          </p:cNvSpPr>
          <p:nvPr>
            <p:ph type="title" hasCustomPrompt="1"/>
          </p:nvPr>
        </p:nvSpPr>
        <p:spPr>
          <a:xfrm>
            <a:off x="611777" y="365128"/>
            <a:ext cx="10742023" cy="568323"/>
          </a:xfrm>
          <a:prstGeom prst="rect">
            <a:avLst/>
          </a:prstGeom>
        </p:spPr>
        <p:txBody>
          <a:bodyPr/>
          <a:lstStyle>
            <a:lvl1pPr>
              <a:defRPr sz="4400" b="1">
                <a:solidFill>
                  <a:srgbClr val="135D7A"/>
                </a:solidFill>
                <a:latin typeface="Horizon"/>
              </a:defRPr>
            </a:lvl1pPr>
          </a:lstStyle>
          <a:p>
            <a:r>
              <a:rPr lang="en-US" sz="4000" dirty="0"/>
              <a:t>Billing Collaborative Care Services</a:t>
            </a:r>
          </a:p>
        </p:txBody>
      </p:sp>
      <p:sp>
        <p:nvSpPr>
          <p:cNvPr id="4" name="Text Placeholder 2">
            <a:extLst>
              <a:ext uri="{FF2B5EF4-FFF2-40B4-BE49-F238E27FC236}">
                <a16:creationId xmlns:a16="http://schemas.microsoft.com/office/drawing/2014/main" id="{D8D060BC-F2A5-496F-9939-3EEDC9E69E83}"/>
              </a:ext>
            </a:extLst>
          </p:cNvPr>
          <p:cNvSpPr>
            <a:spLocks noGrp="1"/>
          </p:cNvSpPr>
          <p:nvPr>
            <p:ph type="body" idx="20" hasCustomPrompt="1"/>
          </p:nvPr>
        </p:nvSpPr>
        <p:spPr>
          <a:xfrm>
            <a:off x="940526" y="850542"/>
            <a:ext cx="10657922" cy="823912"/>
          </a:xfrm>
          <a:prstGeom prst="rect">
            <a:avLst/>
          </a:prstGeom>
        </p:spPr>
        <p:txBody>
          <a:bodyPr anchor="b">
            <a:normAutofit/>
          </a:bodyPr>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Codes for Medicare Advantage Members by Location </a:t>
            </a:r>
            <a:br>
              <a:rPr lang="en-US" sz="2400" dirty="0">
                <a:solidFill>
                  <a:srgbClr val="00909E"/>
                </a:solidFill>
                <a:latin typeface="Railway" panose="02000506040000020004" pitchFamily="50" charset="0"/>
              </a:rPr>
            </a:br>
            <a:r>
              <a:rPr lang="en-US" sz="2400" dirty="0">
                <a:solidFill>
                  <a:srgbClr val="00909E"/>
                </a:solidFill>
                <a:latin typeface="Railway" panose="02000506040000020004" pitchFamily="50" charset="0"/>
              </a:rPr>
              <a:t>(Rules differ for Federally Qualified Health Centers and Rural Health Clinics) </a:t>
            </a:r>
          </a:p>
        </p:txBody>
      </p:sp>
      <p:graphicFrame>
        <p:nvGraphicFramePr>
          <p:cNvPr id="5" name="Content Placeholder 4">
            <a:extLst>
              <a:ext uri="{FF2B5EF4-FFF2-40B4-BE49-F238E27FC236}">
                <a16:creationId xmlns:a16="http://schemas.microsoft.com/office/drawing/2014/main" id="{B43C4AC8-464E-4CB1-94E5-9D00D474E9A7}"/>
              </a:ext>
            </a:extLst>
          </p:cNvPr>
          <p:cNvGraphicFramePr>
            <a:graphicFrameLocks/>
          </p:cNvGraphicFramePr>
          <p:nvPr>
            <p:extLst>
              <p:ext uri="{D42A27DB-BD31-4B8C-83A1-F6EECF244321}">
                <p14:modId xmlns:p14="http://schemas.microsoft.com/office/powerpoint/2010/main" val="2220398349"/>
              </p:ext>
            </p:extLst>
          </p:nvPr>
        </p:nvGraphicFramePr>
        <p:xfrm>
          <a:off x="602665" y="1674454"/>
          <a:ext cx="10986670" cy="4584953"/>
        </p:xfrm>
        <a:graphic>
          <a:graphicData uri="http://schemas.openxmlformats.org/drawingml/2006/table">
            <a:tbl>
              <a:tblPr firstRow="1" bandRow="1">
                <a:tableStyleId>{72833802-FEF1-4C79-8D5D-14CF1EAF98D9}</a:tableStyleId>
              </a:tblPr>
              <a:tblGrid>
                <a:gridCol w="1472856">
                  <a:extLst>
                    <a:ext uri="{9D8B030D-6E8A-4147-A177-3AD203B41FA5}">
                      <a16:colId xmlns:a16="http://schemas.microsoft.com/office/drawing/2014/main" val="3454273638"/>
                    </a:ext>
                  </a:extLst>
                </a:gridCol>
                <a:gridCol w="3992362">
                  <a:extLst>
                    <a:ext uri="{9D8B030D-6E8A-4147-A177-3AD203B41FA5}">
                      <a16:colId xmlns:a16="http://schemas.microsoft.com/office/drawing/2014/main" val="1400977798"/>
                    </a:ext>
                  </a:extLst>
                </a:gridCol>
                <a:gridCol w="1196778">
                  <a:extLst>
                    <a:ext uri="{9D8B030D-6E8A-4147-A177-3AD203B41FA5}">
                      <a16:colId xmlns:a16="http://schemas.microsoft.com/office/drawing/2014/main" val="3575113025"/>
                    </a:ext>
                  </a:extLst>
                </a:gridCol>
                <a:gridCol w="2500204">
                  <a:extLst>
                    <a:ext uri="{9D8B030D-6E8A-4147-A177-3AD203B41FA5}">
                      <a16:colId xmlns:a16="http://schemas.microsoft.com/office/drawing/2014/main" val="2129034649"/>
                    </a:ext>
                  </a:extLst>
                </a:gridCol>
                <a:gridCol w="1824470">
                  <a:extLst>
                    <a:ext uri="{9D8B030D-6E8A-4147-A177-3AD203B41FA5}">
                      <a16:colId xmlns:a16="http://schemas.microsoft.com/office/drawing/2014/main" val="37583364"/>
                    </a:ext>
                  </a:extLst>
                </a:gridCol>
              </a:tblGrid>
              <a:tr h="578987">
                <a:tc>
                  <a:txBody>
                    <a:bodyPr/>
                    <a:lstStyle/>
                    <a:p>
                      <a:pPr algn="ctr"/>
                      <a:r>
                        <a:rPr lang="en-US" sz="1500"/>
                        <a:t>Provider Location</a:t>
                      </a:r>
                    </a:p>
                  </a:txBody>
                  <a:tcPr marL="78241" marR="78241" marT="39121" marB="39121" anchor="ctr"/>
                </a:tc>
                <a:tc>
                  <a:txBody>
                    <a:bodyPr/>
                    <a:lstStyle/>
                    <a:p>
                      <a:pPr algn="ctr"/>
                      <a:r>
                        <a:rPr lang="en-US" sz="1500" dirty="0"/>
                        <a:t>Service</a:t>
                      </a:r>
                    </a:p>
                  </a:txBody>
                  <a:tcPr marL="78241" marR="78241" marT="39121" marB="39121" anchor="ctr"/>
                </a:tc>
                <a:tc>
                  <a:txBody>
                    <a:bodyPr/>
                    <a:lstStyle/>
                    <a:p>
                      <a:pPr algn="ctr"/>
                      <a:r>
                        <a:rPr lang="en-US" sz="1500"/>
                        <a:t>Code</a:t>
                      </a:r>
                    </a:p>
                  </a:txBody>
                  <a:tcPr marL="78241" marR="78241" marT="39121" marB="39121" anchor="ctr"/>
                </a:tc>
                <a:tc>
                  <a:txBody>
                    <a:bodyPr/>
                    <a:lstStyle/>
                    <a:p>
                      <a:pPr algn="ctr"/>
                      <a:r>
                        <a:rPr lang="en-US" sz="1500"/>
                        <a:t>Month</a:t>
                      </a:r>
                    </a:p>
                  </a:txBody>
                  <a:tcPr marL="78241" marR="78241" marT="39121" marB="39121" anchor="ctr"/>
                </a:tc>
                <a:tc>
                  <a:txBody>
                    <a:bodyPr/>
                    <a:lstStyle/>
                    <a:p>
                      <a:pPr algn="ctr"/>
                      <a:r>
                        <a:rPr lang="en-US" sz="1500"/>
                        <a:t>Time </a:t>
                      </a:r>
                      <a:br>
                        <a:rPr lang="en-US" sz="1500"/>
                      </a:br>
                      <a:r>
                        <a:rPr lang="en-US" sz="1500"/>
                        <a:t>Threshold</a:t>
                      </a:r>
                    </a:p>
                  </a:txBody>
                  <a:tcPr marL="78241" marR="78241" marT="39121" marB="39121" anchor="ctr"/>
                </a:tc>
                <a:extLst>
                  <a:ext uri="{0D108BD9-81ED-4DB2-BD59-A6C34878D82A}">
                    <a16:rowId xmlns:a16="http://schemas.microsoft.com/office/drawing/2014/main" val="4263038271"/>
                  </a:ext>
                </a:extLst>
              </a:tr>
              <a:tr h="578987">
                <a:tc rowSpan="5">
                  <a:txBody>
                    <a:bodyPr/>
                    <a:lstStyle/>
                    <a:p>
                      <a:pPr algn="ctr"/>
                      <a:r>
                        <a:rPr lang="en-US" sz="1500" dirty="0"/>
                        <a:t>Non</a:t>
                      </a:r>
                      <a:r>
                        <a:rPr lang="en-US" sz="1500" baseline="0" dirty="0"/>
                        <a:t>-FQHC/RHC</a:t>
                      </a:r>
                      <a:endParaRPr lang="en-US" sz="1500" dirty="0"/>
                    </a:p>
                  </a:txBody>
                  <a:tcPr marL="78241" marR="78241" marT="39121" marB="39121" anchor="ctr">
                    <a:lnB w="28575" cap="flat" cmpd="sng" algn="ctr">
                      <a:solidFill>
                        <a:schemeClr val="accent2"/>
                      </a:solidFill>
                      <a:prstDash val="solid"/>
                      <a:round/>
                      <a:headEnd type="none" w="med" len="med"/>
                      <a:tailEnd type="none" w="med" len="med"/>
                    </a:lnB>
                  </a:tcPr>
                </a:tc>
                <a:tc>
                  <a:txBody>
                    <a:bodyPr/>
                    <a:lstStyle/>
                    <a:p>
                      <a:r>
                        <a:rPr lang="en-US" sz="1500" baseline="0"/>
                        <a:t>General Behavioral Health Integration</a:t>
                      </a:r>
                      <a:endParaRPr lang="en-US" sz="1500"/>
                    </a:p>
                  </a:txBody>
                  <a:tcPr marL="78241" marR="78241" marT="39121" marB="39121"/>
                </a:tc>
                <a:tc>
                  <a:txBody>
                    <a:bodyPr/>
                    <a:lstStyle/>
                    <a:p>
                      <a:r>
                        <a:rPr lang="en-US" sz="1500">
                          <a:solidFill>
                            <a:schemeClr val="tx1"/>
                          </a:solidFill>
                        </a:rPr>
                        <a:t>99484</a:t>
                      </a:r>
                    </a:p>
                  </a:txBody>
                  <a:tcPr marL="78241" marR="78241" marT="39121" marB="39121" anchor="ctr"/>
                </a:tc>
                <a:tc>
                  <a:txBody>
                    <a:bodyPr/>
                    <a:lstStyle/>
                    <a:p>
                      <a:r>
                        <a:rPr lang="en-US" sz="1500">
                          <a:solidFill>
                            <a:schemeClr val="tx1"/>
                          </a:solidFill>
                        </a:rPr>
                        <a:t>Any month</a:t>
                      </a:r>
                    </a:p>
                  </a:txBody>
                  <a:tcPr marL="78241" marR="78241" marT="39121" marB="39121" anchor="ctr"/>
                </a:tc>
                <a:tc>
                  <a:txBody>
                    <a:bodyPr/>
                    <a:lstStyle/>
                    <a:p>
                      <a:r>
                        <a:rPr lang="en-US" sz="1500">
                          <a:solidFill>
                            <a:schemeClr val="tx1"/>
                          </a:solidFill>
                        </a:rPr>
                        <a:t>11-20 minutes</a:t>
                      </a:r>
                    </a:p>
                  </a:txBody>
                  <a:tcPr marL="78241" marR="78241" marT="39121" marB="39121" anchor="ctr"/>
                </a:tc>
                <a:extLst>
                  <a:ext uri="{0D108BD9-81ED-4DB2-BD59-A6C34878D82A}">
                    <a16:rowId xmlns:a16="http://schemas.microsoft.com/office/drawing/2014/main" val="4028110385"/>
                  </a:ext>
                </a:extLst>
              </a:tr>
              <a:tr h="344263">
                <a:tc vMerge="1">
                  <a:txBody>
                    <a:bodyPr/>
                    <a:lstStyle/>
                    <a:p>
                      <a:pPr algn="ctr"/>
                      <a:endParaRPr lang="en-US" sz="1800" dirty="0"/>
                    </a:p>
                  </a:txBody>
                  <a:tcPr anchor="ctr">
                    <a:lnB w="28575" cap="flat" cmpd="sng" algn="ctr">
                      <a:solidFill>
                        <a:schemeClr val="accent5"/>
                      </a:solidFill>
                      <a:prstDash val="solid"/>
                      <a:round/>
                      <a:headEnd type="none" w="med" len="med"/>
                      <a:tailEnd type="none" w="med" len="med"/>
                    </a:lnB>
                  </a:tcPr>
                </a:tc>
                <a:tc rowSpan="4">
                  <a:txBody>
                    <a:bodyPr/>
                    <a:lstStyle/>
                    <a:p>
                      <a:r>
                        <a:rPr lang="en-US" sz="1500"/>
                        <a:t>CoCM</a:t>
                      </a:r>
                    </a:p>
                  </a:txBody>
                  <a:tcPr marL="78241" marR="78241" marT="39121" marB="39121" anchor="ctr">
                    <a:lnB w="28575" cap="flat" cmpd="sng" algn="ctr">
                      <a:solidFill>
                        <a:schemeClr val="accent2"/>
                      </a:solidFill>
                      <a:prstDash val="solid"/>
                      <a:round/>
                      <a:headEnd type="none" w="med" len="med"/>
                      <a:tailEnd type="none" w="med" len="med"/>
                    </a:lnB>
                    <a:solidFill>
                      <a:schemeClr val="accent2">
                        <a:lumMod val="20000"/>
                        <a:lumOff val="80000"/>
                      </a:schemeClr>
                    </a:solidFill>
                  </a:tcPr>
                </a:tc>
                <a:tc>
                  <a:txBody>
                    <a:bodyPr/>
                    <a:lstStyle/>
                    <a:p>
                      <a:r>
                        <a:rPr lang="en-US" sz="1500">
                          <a:solidFill>
                            <a:schemeClr val="tx1"/>
                          </a:solidFill>
                        </a:rPr>
                        <a:t>99492</a:t>
                      </a:r>
                    </a:p>
                  </a:txBody>
                  <a:tcPr marL="78241" marR="78241" marT="39121" marB="39121">
                    <a:solidFill>
                      <a:schemeClr val="accent2">
                        <a:lumMod val="20000"/>
                        <a:lumOff val="80000"/>
                      </a:schemeClr>
                    </a:solidFill>
                  </a:tcPr>
                </a:tc>
                <a:tc>
                  <a:txBody>
                    <a:bodyPr/>
                    <a:lstStyle/>
                    <a:p>
                      <a:r>
                        <a:rPr lang="en-US" sz="1500">
                          <a:solidFill>
                            <a:schemeClr val="tx1"/>
                          </a:solidFill>
                        </a:rPr>
                        <a:t>Initial month</a:t>
                      </a:r>
                    </a:p>
                  </a:txBody>
                  <a:tcPr marL="78241" marR="78241" marT="39121" marB="39121">
                    <a:solidFill>
                      <a:schemeClr val="accent2">
                        <a:lumMod val="20000"/>
                        <a:lumOff val="80000"/>
                      </a:schemeClr>
                    </a:solidFill>
                  </a:tcPr>
                </a:tc>
                <a:tc>
                  <a:txBody>
                    <a:bodyPr/>
                    <a:lstStyle/>
                    <a:p>
                      <a:r>
                        <a:rPr lang="en-US" sz="1500">
                          <a:solidFill>
                            <a:schemeClr val="tx1"/>
                          </a:solidFill>
                        </a:rPr>
                        <a:t>36-70 minutes</a:t>
                      </a:r>
                    </a:p>
                  </a:txBody>
                  <a:tcPr marL="78241" marR="78241" marT="39121" marB="39121">
                    <a:solidFill>
                      <a:schemeClr val="accent2">
                        <a:lumMod val="20000"/>
                        <a:lumOff val="80000"/>
                      </a:schemeClr>
                    </a:solidFill>
                  </a:tcPr>
                </a:tc>
                <a:extLst>
                  <a:ext uri="{0D108BD9-81ED-4DB2-BD59-A6C34878D82A}">
                    <a16:rowId xmlns:a16="http://schemas.microsoft.com/office/drawing/2014/main" val="3913205356"/>
                  </a:ext>
                </a:extLst>
              </a:tr>
              <a:tr h="344263">
                <a:tc vMerge="1">
                  <a:txBody>
                    <a:bodyPr/>
                    <a:lstStyle/>
                    <a:p>
                      <a:endParaRPr lang="en-US"/>
                    </a:p>
                  </a:txBody>
                  <a:tcPr/>
                </a:tc>
                <a:tc vMerge="1">
                  <a:txBody>
                    <a:bodyPr/>
                    <a:lstStyle/>
                    <a:p>
                      <a:endParaRPr lang="en-US"/>
                    </a:p>
                  </a:txBody>
                  <a:tcPr/>
                </a:tc>
                <a:tc>
                  <a:txBody>
                    <a:bodyPr/>
                    <a:lstStyle/>
                    <a:p>
                      <a:r>
                        <a:rPr lang="en-US" sz="1500" kern="1200" dirty="0">
                          <a:solidFill>
                            <a:schemeClr val="tx1"/>
                          </a:solidFill>
                          <a:latin typeface="+mn-lt"/>
                          <a:ea typeface="+mn-ea"/>
                          <a:cs typeface="+mn-cs"/>
                        </a:rPr>
                        <a:t>G2214*</a:t>
                      </a:r>
                    </a:p>
                  </a:txBody>
                  <a:tcPr marL="78241" marR="78241" marT="39121" marB="39121">
                    <a:solidFill>
                      <a:schemeClr val="accent2">
                        <a:lumMod val="20000"/>
                        <a:lumOff val="80000"/>
                      </a:schemeClr>
                    </a:solidFill>
                  </a:tcPr>
                </a:tc>
                <a:tc>
                  <a:txBody>
                    <a:bodyPr/>
                    <a:lstStyle/>
                    <a:p>
                      <a:r>
                        <a:rPr lang="en-US" sz="1500">
                          <a:solidFill>
                            <a:schemeClr val="tx1"/>
                          </a:solidFill>
                        </a:rPr>
                        <a:t>Any month</a:t>
                      </a:r>
                    </a:p>
                  </a:txBody>
                  <a:tcPr marL="78241" marR="78241" marT="39121" marB="39121">
                    <a:solidFill>
                      <a:schemeClr val="accent2">
                        <a:lumMod val="20000"/>
                        <a:lumOff val="80000"/>
                      </a:schemeClr>
                    </a:solidFill>
                  </a:tcPr>
                </a:tc>
                <a:tc>
                  <a:txBody>
                    <a:bodyPr/>
                    <a:lstStyle/>
                    <a:p>
                      <a:r>
                        <a:rPr lang="en-US" sz="1500" kern="1200">
                          <a:solidFill>
                            <a:schemeClr val="tx1"/>
                          </a:solidFill>
                          <a:effectLst/>
                          <a:latin typeface="+mn-lt"/>
                          <a:ea typeface="+mn-ea"/>
                          <a:cs typeface="+mn-cs"/>
                        </a:rPr>
                        <a:t>16-30 minutes </a:t>
                      </a:r>
                      <a:endParaRPr lang="en-US" sz="1500">
                        <a:solidFill>
                          <a:schemeClr val="tx1"/>
                        </a:solidFill>
                      </a:endParaRPr>
                    </a:p>
                  </a:txBody>
                  <a:tcPr marL="78241" marR="78241" marT="39121" marB="39121">
                    <a:solidFill>
                      <a:schemeClr val="accent2">
                        <a:lumMod val="20000"/>
                        <a:lumOff val="80000"/>
                      </a:schemeClr>
                    </a:solidFill>
                  </a:tcPr>
                </a:tc>
                <a:extLst>
                  <a:ext uri="{0D108BD9-81ED-4DB2-BD59-A6C34878D82A}">
                    <a16:rowId xmlns:a16="http://schemas.microsoft.com/office/drawing/2014/main" val="3739015369"/>
                  </a:ext>
                </a:extLst>
              </a:tr>
              <a:tr h="578987">
                <a:tc vMerge="1">
                  <a:txBody>
                    <a:bodyPr/>
                    <a:lstStyle/>
                    <a:p>
                      <a:endParaRPr lang="en-US" sz="1800" dirty="0"/>
                    </a:p>
                  </a:txBody>
                  <a:tcPr/>
                </a:tc>
                <a:tc vMerge="1">
                  <a:txBody>
                    <a:bodyPr/>
                    <a:lstStyle/>
                    <a:p>
                      <a:endParaRPr lang="en-US" sz="1800" dirty="0"/>
                    </a:p>
                  </a:txBody>
                  <a:tcPr/>
                </a:tc>
                <a:tc>
                  <a:txBody>
                    <a:bodyPr/>
                    <a:lstStyle/>
                    <a:p>
                      <a:r>
                        <a:rPr lang="en-US" sz="1500">
                          <a:solidFill>
                            <a:schemeClr val="tx1"/>
                          </a:solidFill>
                        </a:rPr>
                        <a:t>99493</a:t>
                      </a:r>
                    </a:p>
                  </a:txBody>
                  <a:tcPr marL="78241" marR="78241" marT="39121" marB="39121">
                    <a:solidFill>
                      <a:schemeClr val="accent2">
                        <a:lumMod val="20000"/>
                        <a:lumOff val="80000"/>
                      </a:schemeClr>
                    </a:solidFill>
                  </a:tcPr>
                </a:tc>
                <a:tc>
                  <a:txBody>
                    <a:bodyPr/>
                    <a:lstStyle/>
                    <a:p>
                      <a:r>
                        <a:rPr lang="en-US" sz="1500">
                          <a:solidFill>
                            <a:schemeClr val="tx1"/>
                          </a:solidFill>
                        </a:rPr>
                        <a:t>Subsequent</a:t>
                      </a:r>
                      <a:r>
                        <a:rPr lang="en-US" sz="1500" baseline="0">
                          <a:solidFill>
                            <a:schemeClr val="tx1"/>
                          </a:solidFill>
                        </a:rPr>
                        <a:t> month(s)</a:t>
                      </a:r>
                      <a:endParaRPr lang="en-US" sz="1500">
                        <a:solidFill>
                          <a:schemeClr val="tx1"/>
                        </a:solidFill>
                      </a:endParaRPr>
                    </a:p>
                  </a:txBody>
                  <a:tcPr marL="78241" marR="78241" marT="39121" marB="39121">
                    <a:solidFill>
                      <a:schemeClr val="accent2">
                        <a:lumMod val="20000"/>
                        <a:lumOff val="80000"/>
                      </a:schemeClr>
                    </a:solidFill>
                  </a:tcPr>
                </a:tc>
                <a:tc>
                  <a:txBody>
                    <a:bodyPr/>
                    <a:lstStyle/>
                    <a:p>
                      <a:r>
                        <a:rPr lang="en-US" sz="1500">
                          <a:solidFill>
                            <a:schemeClr val="tx1"/>
                          </a:solidFill>
                        </a:rPr>
                        <a:t>31-60</a:t>
                      </a:r>
                      <a:r>
                        <a:rPr lang="en-US" sz="1500" baseline="0">
                          <a:solidFill>
                            <a:schemeClr val="tx1"/>
                          </a:solidFill>
                        </a:rPr>
                        <a:t> minutes</a:t>
                      </a:r>
                      <a:endParaRPr lang="en-US" sz="1500">
                        <a:solidFill>
                          <a:schemeClr val="tx1"/>
                        </a:solidFill>
                      </a:endParaRPr>
                    </a:p>
                  </a:txBody>
                  <a:tcPr marL="78241" marR="78241" marT="39121" marB="39121">
                    <a:solidFill>
                      <a:schemeClr val="accent2">
                        <a:lumMod val="20000"/>
                        <a:lumOff val="80000"/>
                      </a:schemeClr>
                    </a:solidFill>
                  </a:tcPr>
                </a:tc>
                <a:extLst>
                  <a:ext uri="{0D108BD9-81ED-4DB2-BD59-A6C34878D82A}">
                    <a16:rowId xmlns:a16="http://schemas.microsoft.com/office/drawing/2014/main" val="2647896897"/>
                  </a:ext>
                </a:extLst>
              </a:tr>
              <a:tr h="344263">
                <a:tc vMerge="1">
                  <a:txBody>
                    <a:bodyPr/>
                    <a:lstStyle/>
                    <a:p>
                      <a:endParaRPr lang="en-US" sz="1800" dirty="0"/>
                    </a:p>
                  </a:txBody>
                  <a:tcPr/>
                </a:tc>
                <a:tc vMerge="1">
                  <a:txBody>
                    <a:bodyPr/>
                    <a:lstStyle/>
                    <a:p>
                      <a:endParaRPr lang="en-US" sz="1800" dirty="0"/>
                    </a:p>
                  </a:txBody>
                  <a:tcPr/>
                </a:tc>
                <a:tc>
                  <a:txBody>
                    <a:bodyPr/>
                    <a:lstStyle/>
                    <a:p>
                      <a:r>
                        <a:rPr lang="en-US" sz="1500" dirty="0">
                          <a:solidFill>
                            <a:schemeClr val="tx1"/>
                          </a:solidFill>
                        </a:rPr>
                        <a:t>99494*</a:t>
                      </a:r>
                    </a:p>
                  </a:txBody>
                  <a:tcPr marL="78241" marR="78241" marT="39121" marB="39121">
                    <a:lnB w="28575" cap="flat" cmpd="sng" algn="ctr">
                      <a:solidFill>
                        <a:schemeClr val="accent2"/>
                      </a:solidFill>
                      <a:prstDash val="solid"/>
                      <a:round/>
                      <a:headEnd type="none" w="med" len="med"/>
                      <a:tailEnd type="none" w="med" len="med"/>
                    </a:lnB>
                    <a:solidFill>
                      <a:schemeClr val="accent2">
                        <a:lumMod val="20000"/>
                        <a:lumOff val="80000"/>
                      </a:schemeClr>
                    </a:solidFill>
                  </a:tcPr>
                </a:tc>
                <a:tc>
                  <a:txBody>
                    <a:bodyPr/>
                    <a:lstStyle/>
                    <a:p>
                      <a:r>
                        <a:rPr lang="en-US" sz="1500">
                          <a:solidFill>
                            <a:schemeClr val="tx1"/>
                          </a:solidFill>
                        </a:rPr>
                        <a:t>Add-on</a:t>
                      </a:r>
                      <a:r>
                        <a:rPr lang="en-US" sz="1500" baseline="0">
                          <a:solidFill>
                            <a:schemeClr val="tx1"/>
                          </a:solidFill>
                        </a:rPr>
                        <a:t> code</a:t>
                      </a:r>
                      <a:endParaRPr lang="en-US" sz="1500">
                        <a:solidFill>
                          <a:schemeClr val="tx1"/>
                        </a:solidFill>
                      </a:endParaRPr>
                    </a:p>
                  </a:txBody>
                  <a:tcPr marL="78241" marR="78241" marT="39121" marB="39121">
                    <a:lnB w="28575" cap="flat" cmpd="sng" algn="ctr">
                      <a:solidFill>
                        <a:schemeClr val="accent2"/>
                      </a:solidFill>
                      <a:prstDash val="solid"/>
                      <a:round/>
                      <a:headEnd type="none" w="med" len="med"/>
                      <a:tailEnd type="none" w="med" len="med"/>
                    </a:lnB>
                    <a:solidFill>
                      <a:schemeClr val="accent2">
                        <a:lumMod val="20000"/>
                        <a:lumOff val="80000"/>
                      </a:schemeClr>
                    </a:solidFill>
                  </a:tcPr>
                </a:tc>
                <a:tc>
                  <a:txBody>
                    <a:bodyPr/>
                    <a:lstStyle/>
                    <a:p>
                      <a:r>
                        <a:rPr lang="en-US" sz="1500">
                          <a:solidFill>
                            <a:schemeClr val="tx1"/>
                          </a:solidFill>
                        </a:rPr>
                        <a:t>16-30 minutes</a:t>
                      </a:r>
                    </a:p>
                  </a:txBody>
                  <a:tcPr marL="78241" marR="78241" marT="39121" marB="39121">
                    <a:lnB w="28575" cap="flat" cmpd="sng" algn="ctr">
                      <a:solidFill>
                        <a:schemeClr val="accent2"/>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293982852"/>
                  </a:ext>
                </a:extLst>
              </a:tr>
              <a:tr h="1126677">
                <a:tc rowSpan="3">
                  <a:txBody>
                    <a:bodyPr/>
                    <a:lstStyle/>
                    <a:p>
                      <a:pPr algn="ctr"/>
                      <a:r>
                        <a:rPr lang="en-US" sz="1500" dirty="0"/>
                        <a:t>FQHC/RHC</a:t>
                      </a:r>
                    </a:p>
                  </a:txBody>
                  <a:tcPr marL="78241" marR="78241" marT="39121" marB="39121" anchor="ctr">
                    <a:lnT w="28575" cap="flat" cmpd="sng" algn="ctr">
                      <a:solidFill>
                        <a:schemeClr val="accent2"/>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a:t>Chronic Care</a:t>
                      </a:r>
                      <a:r>
                        <a:rPr lang="en-US" sz="1500" baseline="0"/>
                        <a:t> Management/General Behavioral Health Integration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aseline="0"/>
                        <a:t>*Cost share applies to this code related to state/federal rules</a:t>
                      </a:r>
                      <a:endParaRPr lang="en-US" sz="1000"/>
                    </a:p>
                  </a:txBody>
                  <a:tcPr marL="78241" marR="78241" marT="39121" marB="39121">
                    <a:lnT w="28575" cap="flat" cmpd="sng" algn="ctr">
                      <a:solidFill>
                        <a:schemeClr val="accent2"/>
                      </a:solidFill>
                      <a:prstDash val="solid"/>
                      <a:round/>
                      <a:headEnd type="none" w="med" len="med"/>
                      <a:tailEnd type="none" w="med" len="med"/>
                    </a:lnT>
                  </a:tcPr>
                </a:tc>
                <a:tc>
                  <a:txBody>
                    <a:bodyPr/>
                    <a:lstStyle/>
                    <a:p>
                      <a:r>
                        <a:rPr lang="en-US" sz="1500">
                          <a:solidFill>
                            <a:schemeClr val="tx1"/>
                          </a:solidFill>
                        </a:rPr>
                        <a:t>G0511</a:t>
                      </a:r>
                    </a:p>
                  </a:txBody>
                  <a:tcPr marL="78241" marR="78241" marT="39121" marB="39121" anchor="ctr">
                    <a:lnT w="28575" cap="flat" cmpd="sng" algn="ctr">
                      <a:solidFill>
                        <a:schemeClr val="accent2"/>
                      </a:solidFill>
                      <a:prstDash val="solid"/>
                      <a:round/>
                      <a:headEnd type="none" w="med" len="med"/>
                      <a:tailEnd type="none" w="med" len="med"/>
                    </a:lnT>
                  </a:tcPr>
                </a:tc>
                <a:tc>
                  <a:txBody>
                    <a:bodyPr/>
                    <a:lstStyle/>
                    <a:p>
                      <a:r>
                        <a:rPr lang="en-US" sz="1500">
                          <a:solidFill>
                            <a:schemeClr val="tx1"/>
                          </a:solidFill>
                        </a:rPr>
                        <a:t>Any month</a:t>
                      </a:r>
                    </a:p>
                  </a:txBody>
                  <a:tcPr marL="78241" marR="78241" marT="39121" marB="39121" anchor="ctr">
                    <a:lnT w="28575" cap="flat" cmpd="sng" algn="ctr">
                      <a:solidFill>
                        <a:schemeClr val="accent2"/>
                      </a:solidFill>
                      <a:prstDash val="solid"/>
                      <a:round/>
                      <a:headEnd type="none" w="med" len="med"/>
                      <a:tailEnd type="none" w="med" len="med"/>
                    </a:lnT>
                  </a:tcPr>
                </a:tc>
                <a:tc>
                  <a:txBody>
                    <a:bodyPr/>
                    <a:lstStyle/>
                    <a:p>
                      <a:r>
                        <a:rPr lang="en-US" sz="1500">
                          <a:solidFill>
                            <a:schemeClr val="tx1"/>
                          </a:solidFill>
                        </a:rPr>
                        <a:t>20 minutes</a:t>
                      </a:r>
                    </a:p>
                  </a:txBody>
                  <a:tcPr marL="78241" marR="78241" marT="39121" marB="39121" anchor="ctr">
                    <a:lnT w="28575"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157501958"/>
                  </a:ext>
                </a:extLst>
              </a:tr>
              <a:tr h="344263">
                <a:tc vMerge="1">
                  <a:txBody>
                    <a:bodyPr/>
                    <a:lstStyle/>
                    <a:p>
                      <a:endParaRPr lang="en-US" sz="1800" dirty="0"/>
                    </a:p>
                  </a:txBody>
                  <a:tcPr/>
                </a:tc>
                <a:tc rowSpan="2">
                  <a:txBody>
                    <a:bodyPr/>
                    <a:lstStyle/>
                    <a:p>
                      <a:r>
                        <a:rPr lang="en-US" sz="1500"/>
                        <a:t>CoCM</a:t>
                      </a:r>
                    </a:p>
                  </a:txBody>
                  <a:tcPr marL="78241" marR="78241" marT="39121" marB="39121" anchor="ctr">
                    <a:solidFill>
                      <a:schemeClr val="accent2">
                        <a:lumMod val="20000"/>
                        <a:lumOff val="80000"/>
                      </a:schemeClr>
                    </a:solidFill>
                  </a:tcPr>
                </a:tc>
                <a:tc rowSpan="2">
                  <a:txBody>
                    <a:bodyPr/>
                    <a:lstStyle/>
                    <a:p>
                      <a:r>
                        <a:rPr lang="en-US" sz="1500">
                          <a:solidFill>
                            <a:schemeClr val="tx1"/>
                          </a:solidFill>
                        </a:rPr>
                        <a:t>G0512</a:t>
                      </a:r>
                    </a:p>
                  </a:txBody>
                  <a:tcPr marL="78241" marR="78241" marT="39121" marB="39121" anchor="ctr">
                    <a:solidFill>
                      <a:schemeClr val="accent2">
                        <a:lumMod val="20000"/>
                        <a:lumOff val="80000"/>
                      </a:schemeClr>
                    </a:solidFill>
                  </a:tcPr>
                </a:tc>
                <a:tc>
                  <a:txBody>
                    <a:bodyPr/>
                    <a:lstStyle/>
                    <a:p>
                      <a:r>
                        <a:rPr lang="en-US" sz="1500">
                          <a:solidFill>
                            <a:schemeClr val="tx1"/>
                          </a:solidFill>
                        </a:rPr>
                        <a:t>Initial month</a:t>
                      </a:r>
                    </a:p>
                  </a:txBody>
                  <a:tcPr marL="78241" marR="78241" marT="39121" marB="39121">
                    <a:solidFill>
                      <a:schemeClr val="accent2">
                        <a:lumMod val="20000"/>
                        <a:lumOff val="80000"/>
                      </a:schemeClr>
                    </a:solidFill>
                  </a:tcPr>
                </a:tc>
                <a:tc>
                  <a:txBody>
                    <a:bodyPr/>
                    <a:lstStyle/>
                    <a:p>
                      <a:r>
                        <a:rPr lang="en-US" sz="1500">
                          <a:solidFill>
                            <a:schemeClr val="tx1"/>
                          </a:solidFill>
                        </a:rPr>
                        <a:t>70</a:t>
                      </a:r>
                      <a:r>
                        <a:rPr lang="en-US" sz="1500" baseline="0">
                          <a:solidFill>
                            <a:schemeClr val="tx1"/>
                          </a:solidFill>
                        </a:rPr>
                        <a:t> minutes</a:t>
                      </a:r>
                      <a:endParaRPr lang="en-US" sz="1500">
                        <a:solidFill>
                          <a:schemeClr val="tx1"/>
                        </a:solidFill>
                      </a:endParaRPr>
                    </a:p>
                  </a:txBody>
                  <a:tcPr marL="78241" marR="78241" marT="39121" marB="39121">
                    <a:solidFill>
                      <a:schemeClr val="accent2">
                        <a:lumMod val="20000"/>
                        <a:lumOff val="80000"/>
                      </a:schemeClr>
                    </a:solidFill>
                  </a:tcPr>
                </a:tc>
                <a:extLst>
                  <a:ext uri="{0D108BD9-81ED-4DB2-BD59-A6C34878D82A}">
                    <a16:rowId xmlns:a16="http://schemas.microsoft.com/office/drawing/2014/main" val="4125974240"/>
                  </a:ext>
                </a:extLst>
              </a:tr>
              <a:tr h="344263">
                <a:tc vMerge="1">
                  <a:txBody>
                    <a:bodyPr/>
                    <a:lstStyle/>
                    <a:p>
                      <a:endParaRPr lang="en-US"/>
                    </a:p>
                  </a:txBody>
                  <a:tcPr/>
                </a:tc>
                <a:tc vMerge="1">
                  <a:txBody>
                    <a:bodyPr/>
                    <a:lstStyle/>
                    <a:p>
                      <a:endParaRPr lang="en-US" sz="1800" dirty="0"/>
                    </a:p>
                  </a:txBody>
                  <a:tcPr anchor="ctr">
                    <a:solidFill>
                      <a:schemeClr val="accent2">
                        <a:lumMod val="20000"/>
                        <a:lumOff val="80000"/>
                      </a:schemeClr>
                    </a:solidFill>
                  </a:tcPr>
                </a:tc>
                <a:tc vMerge="1">
                  <a:txBody>
                    <a:bodyPr/>
                    <a:lstStyle/>
                    <a:p>
                      <a:endParaRPr lang="en-US" sz="1800" dirty="0">
                        <a:solidFill>
                          <a:schemeClr val="tx1"/>
                        </a:solidFill>
                      </a:endParaRPr>
                    </a:p>
                  </a:txBody>
                  <a:tcPr anchor="ctr">
                    <a:solidFill>
                      <a:schemeClr val="accent2">
                        <a:lumMod val="20000"/>
                        <a:lumOff val="80000"/>
                      </a:schemeClr>
                    </a:solidFill>
                  </a:tcPr>
                </a:tc>
                <a:tc>
                  <a:txBody>
                    <a:bodyPr/>
                    <a:lstStyle/>
                    <a:p>
                      <a:r>
                        <a:rPr lang="en-US" sz="1500">
                          <a:solidFill>
                            <a:schemeClr val="tx1"/>
                          </a:solidFill>
                        </a:rPr>
                        <a:t>Subsequent</a:t>
                      </a:r>
                      <a:r>
                        <a:rPr lang="en-US" sz="1500" baseline="0">
                          <a:solidFill>
                            <a:schemeClr val="tx1"/>
                          </a:solidFill>
                        </a:rPr>
                        <a:t> month</a:t>
                      </a:r>
                      <a:endParaRPr lang="en-US" sz="1500">
                        <a:solidFill>
                          <a:schemeClr val="tx1"/>
                        </a:solidFill>
                      </a:endParaRPr>
                    </a:p>
                  </a:txBody>
                  <a:tcPr marL="78241" marR="78241" marT="39121" marB="39121">
                    <a:solidFill>
                      <a:schemeClr val="accent2">
                        <a:lumMod val="20000"/>
                        <a:lumOff val="80000"/>
                      </a:schemeClr>
                    </a:solidFill>
                  </a:tcPr>
                </a:tc>
                <a:tc>
                  <a:txBody>
                    <a:bodyPr/>
                    <a:lstStyle/>
                    <a:p>
                      <a:r>
                        <a:rPr lang="en-US" sz="1500" dirty="0">
                          <a:solidFill>
                            <a:schemeClr val="tx1"/>
                          </a:solidFill>
                        </a:rPr>
                        <a:t>60 minutes</a:t>
                      </a:r>
                    </a:p>
                  </a:txBody>
                  <a:tcPr marL="78241" marR="78241" marT="39121" marB="39121">
                    <a:solidFill>
                      <a:schemeClr val="accent2">
                        <a:lumMod val="20000"/>
                        <a:lumOff val="80000"/>
                      </a:schemeClr>
                    </a:solidFill>
                  </a:tcPr>
                </a:tc>
                <a:extLst>
                  <a:ext uri="{0D108BD9-81ED-4DB2-BD59-A6C34878D82A}">
                    <a16:rowId xmlns:a16="http://schemas.microsoft.com/office/drawing/2014/main" val="261650991"/>
                  </a:ext>
                </a:extLst>
              </a:tr>
            </a:tbl>
          </a:graphicData>
        </a:graphic>
      </p:graphicFrame>
      <p:sp>
        <p:nvSpPr>
          <p:cNvPr id="6" name="TextBox 5">
            <a:extLst>
              <a:ext uri="{FF2B5EF4-FFF2-40B4-BE49-F238E27FC236}">
                <a16:creationId xmlns:a16="http://schemas.microsoft.com/office/drawing/2014/main" id="{35391B8F-F2C7-4F5A-BFFB-05CB86497F88}"/>
              </a:ext>
            </a:extLst>
          </p:cNvPr>
          <p:cNvSpPr txBox="1"/>
          <p:nvPr/>
        </p:nvSpPr>
        <p:spPr>
          <a:xfrm>
            <a:off x="593552" y="6259407"/>
            <a:ext cx="6094378" cy="307777"/>
          </a:xfrm>
          <a:prstGeom prst="rect">
            <a:avLst/>
          </a:prstGeom>
          <a:noFill/>
        </p:spPr>
        <p:txBody>
          <a:bodyPr wrap="square">
            <a:spAutoFit/>
          </a:bodyPr>
          <a:lstStyle/>
          <a:p>
            <a:r>
              <a:rPr lang="en-US" sz="1400" dirty="0"/>
              <a:t>*No additional time billable in FQHC/RHCs</a:t>
            </a:r>
          </a:p>
        </p:txBody>
      </p:sp>
    </p:spTree>
    <p:extLst>
      <p:ext uri="{BB962C8B-B14F-4D97-AF65-F5344CB8AC3E}">
        <p14:creationId xmlns:p14="http://schemas.microsoft.com/office/powerpoint/2010/main" val="189861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814830-4CC9-4669-9D58-1BB72D4B8D1E}"/>
              </a:ext>
            </a:extLst>
          </p:cNvPr>
          <p:cNvSpPr>
            <a:spLocks noGrp="1"/>
          </p:cNvSpPr>
          <p:nvPr>
            <p:ph type="title"/>
          </p:nvPr>
        </p:nvSpPr>
        <p:spPr/>
        <p:txBody>
          <a:bodyPr/>
          <a:lstStyle/>
          <a:p>
            <a:r>
              <a:rPr lang="en-US" dirty="0"/>
              <a:t>Awesome resource!</a:t>
            </a:r>
          </a:p>
        </p:txBody>
      </p:sp>
      <p:sp>
        <p:nvSpPr>
          <p:cNvPr id="4" name="Text Placeholder 3">
            <a:extLst>
              <a:ext uri="{FF2B5EF4-FFF2-40B4-BE49-F238E27FC236}">
                <a16:creationId xmlns:a16="http://schemas.microsoft.com/office/drawing/2014/main" id="{BD44D3EA-05EE-4820-95C9-7DF5DEDE7378}"/>
              </a:ext>
            </a:extLst>
          </p:cNvPr>
          <p:cNvSpPr>
            <a:spLocks noGrp="1"/>
          </p:cNvSpPr>
          <p:nvPr>
            <p:ph type="body" idx="20"/>
          </p:nvPr>
        </p:nvSpPr>
        <p:spPr/>
        <p:txBody>
          <a:bodyPr/>
          <a:lstStyle/>
          <a:p>
            <a:r>
              <a:rPr lang="en-US" dirty="0">
                <a:hlinkClick r:id="rId2"/>
              </a:rPr>
              <a:t>Federally Qualified Health Center (cms.gov)</a:t>
            </a:r>
            <a:endParaRPr lang="en-US" dirty="0"/>
          </a:p>
        </p:txBody>
      </p:sp>
      <p:pic>
        <p:nvPicPr>
          <p:cNvPr id="6" name="Picture 5">
            <a:extLst>
              <a:ext uri="{FF2B5EF4-FFF2-40B4-BE49-F238E27FC236}">
                <a16:creationId xmlns:a16="http://schemas.microsoft.com/office/drawing/2014/main" id="{6EDDE15A-E3D5-4199-B3E7-743021B35C84}"/>
              </a:ext>
            </a:extLst>
          </p:cNvPr>
          <p:cNvPicPr>
            <a:picLocks noChangeAspect="1"/>
          </p:cNvPicPr>
          <p:nvPr/>
        </p:nvPicPr>
        <p:blipFill rotWithShape="1">
          <a:blip r:embed="rId3"/>
          <a:srcRect b="4054"/>
          <a:stretch/>
        </p:blipFill>
        <p:spPr>
          <a:xfrm>
            <a:off x="2823667" y="1543759"/>
            <a:ext cx="6100016" cy="4778659"/>
          </a:xfrm>
          <a:prstGeom prst="rect">
            <a:avLst/>
          </a:prstGeom>
        </p:spPr>
      </p:pic>
    </p:spTree>
    <p:extLst>
      <p:ext uri="{BB962C8B-B14F-4D97-AF65-F5344CB8AC3E}">
        <p14:creationId xmlns:p14="http://schemas.microsoft.com/office/powerpoint/2010/main" val="1233172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933886E-E9BE-46CA-AF97-07101C01481D}"/>
              </a:ext>
            </a:extLst>
          </p:cNvPr>
          <p:cNvSpPr>
            <a:spLocks noGrp="1"/>
          </p:cNvSpPr>
          <p:nvPr>
            <p:ph type="title" hasCustomPrompt="1"/>
          </p:nvPr>
        </p:nvSpPr>
        <p:spPr>
          <a:xfrm>
            <a:off x="611777" y="365128"/>
            <a:ext cx="10742023" cy="568323"/>
          </a:xfrm>
          <a:prstGeom prst="rect">
            <a:avLst/>
          </a:prstGeom>
        </p:spPr>
        <p:txBody>
          <a:bodyPr/>
          <a:lstStyle>
            <a:lvl1pPr>
              <a:defRPr sz="4400" b="1">
                <a:solidFill>
                  <a:srgbClr val="135D7A"/>
                </a:solidFill>
                <a:latin typeface="Horizon"/>
              </a:defRPr>
            </a:lvl1pPr>
          </a:lstStyle>
          <a:p>
            <a:r>
              <a:rPr lang="en-US" sz="4000" dirty="0"/>
              <a:t>Billing Collaborative Care Services</a:t>
            </a:r>
          </a:p>
        </p:txBody>
      </p:sp>
      <p:sp>
        <p:nvSpPr>
          <p:cNvPr id="4" name="Text Placeholder 2">
            <a:extLst>
              <a:ext uri="{FF2B5EF4-FFF2-40B4-BE49-F238E27FC236}">
                <a16:creationId xmlns:a16="http://schemas.microsoft.com/office/drawing/2014/main" id="{D8D060BC-F2A5-496F-9939-3EEDC9E69E83}"/>
              </a:ext>
            </a:extLst>
          </p:cNvPr>
          <p:cNvSpPr>
            <a:spLocks noGrp="1"/>
          </p:cNvSpPr>
          <p:nvPr>
            <p:ph type="body" idx="20" hasCustomPrompt="1"/>
          </p:nvPr>
        </p:nvSpPr>
        <p:spPr>
          <a:xfrm>
            <a:off x="940526" y="535582"/>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What Activities Can I Include? </a:t>
            </a:r>
          </a:p>
        </p:txBody>
      </p:sp>
      <p:sp>
        <p:nvSpPr>
          <p:cNvPr id="5" name="Content Placeholder 2">
            <a:extLst>
              <a:ext uri="{FF2B5EF4-FFF2-40B4-BE49-F238E27FC236}">
                <a16:creationId xmlns:a16="http://schemas.microsoft.com/office/drawing/2014/main" id="{FF6F1563-B38B-432D-A530-D8094DBAC61C}"/>
              </a:ext>
            </a:extLst>
          </p:cNvPr>
          <p:cNvSpPr txBox="1">
            <a:spLocks/>
          </p:cNvSpPr>
          <p:nvPr/>
        </p:nvSpPr>
        <p:spPr>
          <a:xfrm>
            <a:off x="607568" y="1611970"/>
            <a:ext cx="10990880" cy="499203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400" dirty="0"/>
              <a:t>Providing assessment and care management services</a:t>
            </a:r>
          </a:p>
          <a:p>
            <a:pPr lvl="1">
              <a:lnSpc>
                <a:spcPct val="100000"/>
              </a:lnSpc>
            </a:pPr>
            <a:r>
              <a:rPr lang="en-US" sz="2200" dirty="0"/>
              <a:t>Any form of patient contact</a:t>
            </a:r>
          </a:p>
          <a:p>
            <a:pPr lvl="1">
              <a:lnSpc>
                <a:spcPct val="100000"/>
              </a:lnSpc>
            </a:pPr>
            <a:r>
              <a:rPr lang="en-US" sz="2200" dirty="0"/>
              <a:t>Structured behavioral health assessment</a:t>
            </a:r>
          </a:p>
          <a:p>
            <a:pPr lvl="1">
              <a:lnSpc>
                <a:spcPct val="100000"/>
              </a:lnSpc>
            </a:pPr>
            <a:r>
              <a:rPr lang="en-US" sz="2200" dirty="0"/>
              <a:t>Self-management planning; relapse prevention planning</a:t>
            </a:r>
          </a:p>
          <a:p>
            <a:pPr lvl="1">
              <a:lnSpc>
                <a:spcPct val="100000"/>
              </a:lnSpc>
            </a:pPr>
            <a:r>
              <a:rPr lang="en-US" sz="2200" dirty="0"/>
              <a:t>99492 requires an initial assessment of the patient and development of individualized treatment plan</a:t>
            </a:r>
          </a:p>
          <a:p>
            <a:pPr>
              <a:lnSpc>
                <a:spcPct val="100000"/>
              </a:lnSpc>
            </a:pPr>
            <a:r>
              <a:rPr lang="en-US" sz="2200" dirty="0"/>
              <a:t>Administering validated outcome measures (e.g., PHQ-9, GAD-7)</a:t>
            </a:r>
          </a:p>
          <a:p>
            <a:pPr>
              <a:lnSpc>
                <a:spcPct val="100000"/>
              </a:lnSpc>
            </a:pPr>
            <a:r>
              <a:rPr lang="en-US" sz="2200" dirty="0"/>
              <a:t>Using brief therapeutic interventions (e.g., Motivational Interviewing, behavioral activation, problem solving therapy)</a:t>
            </a:r>
          </a:p>
          <a:p>
            <a:pPr>
              <a:lnSpc>
                <a:spcPct val="100000"/>
              </a:lnSpc>
            </a:pPr>
            <a:r>
              <a:rPr lang="en-US" sz="2200" dirty="0"/>
              <a:t>Conducting systematic case review with the psychiatric consultant </a:t>
            </a:r>
          </a:p>
        </p:txBody>
      </p:sp>
    </p:spTree>
    <p:extLst>
      <p:ext uri="{BB962C8B-B14F-4D97-AF65-F5344CB8AC3E}">
        <p14:creationId xmlns:p14="http://schemas.microsoft.com/office/powerpoint/2010/main" val="3799325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933886E-E9BE-46CA-AF97-07101C01481D}"/>
              </a:ext>
            </a:extLst>
          </p:cNvPr>
          <p:cNvSpPr>
            <a:spLocks noGrp="1"/>
          </p:cNvSpPr>
          <p:nvPr>
            <p:ph type="title" hasCustomPrompt="1"/>
          </p:nvPr>
        </p:nvSpPr>
        <p:spPr>
          <a:xfrm>
            <a:off x="611777" y="365128"/>
            <a:ext cx="10742023" cy="568323"/>
          </a:xfrm>
          <a:prstGeom prst="rect">
            <a:avLst/>
          </a:prstGeom>
        </p:spPr>
        <p:txBody>
          <a:bodyPr/>
          <a:lstStyle>
            <a:lvl1pPr>
              <a:defRPr sz="4400" b="1">
                <a:solidFill>
                  <a:srgbClr val="135D7A"/>
                </a:solidFill>
                <a:latin typeface="Horizon"/>
              </a:defRPr>
            </a:lvl1pPr>
          </a:lstStyle>
          <a:p>
            <a:r>
              <a:rPr lang="en-US" sz="4000" dirty="0"/>
              <a:t>Billing Collaborative Care Services</a:t>
            </a:r>
          </a:p>
        </p:txBody>
      </p:sp>
      <p:sp>
        <p:nvSpPr>
          <p:cNvPr id="4" name="Text Placeholder 2">
            <a:extLst>
              <a:ext uri="{FF2B5EF4-FFF2-40B4-BE49-F238E27FC236}">
                <a16:creationId xmlns:a16="http://schemas.microsoft.com/office/drawing/2014/main" id="{D8D060BC-F2A5-496F-9939-3EEDC9E69E83}"/>
              </a:ext>
            </a:extLst>
          </p:cNvPr>
          <p:cNvSpPr>
            <a:spLocks noGrp="1"/>
          </p:cNvSpPr>
          <p:nvPr>
            <p:ph type="body" idx="20" hasCustomPrompt="1"/>
          </p:nvPr>
        </p:nvSpPr>
        <p:spPr>
          <a:xfrm>
            <a:off x="940526" y="535582"/>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What Activities Can I Include? </a:t>
            </a:r>
            <a:r>
              <a:rPr lang="en-US" sz="2400" b="0" baseline="30000" dirty="0">
                <a:solidFill>
                  <a:srgbClr val="00909E"/>
                </a:solidFill>
                <a:latin typeface="Railway" panose="02000506040000020004" pitchFamily="50" charset="0"/>
              </a:rPr>
              <a:t>(continued)</a:t>
            </a:r>
            <a:r>
              <a:rPr lang="en-US" sz="2400" dirty="0">
                <a:solidFill>
                  <a:srgbClr val="00909E"/>
                </a:solidFill>
                <a:latin typeface="Railway" panose="02000506040000020004" pitchFamily="50" charset="0"/>
              </a:rPr>
              <a:t> </a:t>
            </a:r>
          </a:p>
        </p:txBody>
      </p:sp>
      <p:sp>
        <p:nvSpPr>
          <p:cNvPr id="5" name="Content Placeholder 2">
            <a:extLst>
              <a:ext uri="{FF2B5EF4-FFF2-40B4-BE49-F238E27FC236}">
                <a16:creationId xmlns:a16="http://schemas.microsoft.com/office/drawing/2014/main" id="{FF6F1563-B38B-432D-A530-D8094DBAC61C}"/>
              </a:ext>
            </a:extLst>
          </p:cNvPr>
          <p:cNvSpPr txBox="1">
            <a:spLocks/>
          </p:cNvSpPr>
          <p:nvPr/>
        </p:nvSpPr>
        <p:spPr>
          <a:xfrm>
            <a:off x="607568" y="1611970"/>
            <a:ext cx="10990880" cy="499203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dirty="0"/>
              <a:t>Maintaining systematic case review tool, disease registry</a:t>
            </a:r>
          </a:p>
          <a:p>
            <a:pPr>
              <a:lnSpc>
                <a:spcPct val="100000"/>
              </a:lnSpc>
            </a:pPr>
            <a:r>
              <a:rPr lang="en-US" sz="2200" dirty="0"/>
              <a:t>Collaboration and coordination with PCP or other qualified health care professionals</a:t>
            </a:r>
          </a:p>
          <a:p>
            <a:pPr>
              <a:lnSpc>
                <a:spcPct val="100000"/>
              </a:lnSpc>
            </a:pPr>
            <a:r>
              <a:rPr lang="en-US" sz="2200" dirty="0"/>
              <a:t>“Running” the caseload with the psychiatric consultant (i.e., conducting a systematic review of caseload without specifically discussing the patient)</a:t>
            </a:r>
          </a:p>
          <a:p>
            <a:pPr lvl="1">
              <a:lnSpc>
                <a:spcPct val="100000"/>
              </a:lnSpc>
            </a:pPr>
            <a:r>
              <a:rPr lang="en-US" sz="2200" dirty="0"/>
              <a:t>Approximately 5 billable minutes per calendar month</a:t>
            </a:r>
          </a:p>
          <a:p>
            <a:pPr marL="457200" lvl="1" indent="0">
              <a:lnSpc>
                <a:spcPct val="100000"/>
              </a:lnSpc>
              <a:buNone/>
            </a:pPr>
            <a:r>
              <a:rPr lang="en-US" sz="2200" dirty="0"/>
              <a:t>“the patient has been included in the caseload review activities and consulted on as needed”</a:t>
            </a:r>
          </a:p>
        </p:txBody>
      </p:sp>
    </p:spTree>
    <p:extLst>
      <p:ext uri="{BB962C8B-B14F-4D97-AF65-F5344CB8AC3E}">
        <p14:creationId xmlns:p14="http://schemas.microsoft.com/office/powerpoint/2010/main" val="3293355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776" y="1584368"/>
            <a:ext cx="10986671" cy="4908503"/>
          </a:xfrm>
        </p:spPr>
        <p:txBody>
          <a:bodyPr>
            <a:normAutofit/>
          </a:bodyPr>
          <a:lstStyle/>
          <a:p>
            <a:r>
              <a:rPr lang="en-US" sz="2400" b="1" dirty="0"/>
              <a:t>Have you documented all billable time?</a:t>
            </a:r>
          </a:p>
          <a:p>
            <a:pPr lvl="1"/>
            <a:r>
              <a:rPr lang="en-US" sz="2200" dirty="0"/>
              <a:t>Create a </a:t>
            </a:r>
            <a:r>
              <a:rPr lang="en-US" sz="2200" dirty="0" err="1"/>
              <a:t>smartphrase</a:t>
            </a:r>
            <a:r>
              <a:rPr lang="en-US" sz="2200" dirty="0"/>
              <a:t> to prompt BHCMs to document billable time</a:t>
            </a:r>
          </a:p>
          <a:p>
            <a:pPr lvl="1"/>
            <a:r>
              <a:rPr lang="en-US" sz="2200" dirty="0"/>
              <a:t>Create a documentation checklist to ensure all BHCM clinical time is calculated</a:t>
            </a:r>
          </a:p>
          <a:p>
            <a:pPr lvl="1"/>
            <a:r>
              <a:rPr lang="en-US" sz="2200" dirty="0"/>
              <a:t>Add an EHR form to calculate billable time per calendar month</a:t>
            </a:r>
          </a:p>
          <a:p>
            <a:pPr lvl="1"/>
            <a:r>
              <a:rPr lang="en-US" sz="2200" dirty="0"/>
              <a:t>Don’t forget to include time for running the case.</a:t>
            </a:r>
          </a:p>
          <a:p>
            <a:pPr>
              <a:spcBef>
                <a:spcPts val="1800"/>
              </a:spcBef>
            </a:pPr>
            <a:r>
              <a:rPr lang="en-US" sz="2400" b="1" dirty="0"/>
              <a:t>Review a report of documented billable minutes per patient per calendar month</a:t>
            </a:r>
          </a:p>
          <a:p>
            <a:pPr lvl="1"/>
            <a:r>
              <a:rPr lang="en-US" sz="2200" dirty="0"/>
              <a:t>Review this report half-way through each month to determine which patients would need additional time to reach the next billing threshold</a:t>
            </a:r>
          </a:p>
          <a:p>
            <a:pPr>
              <a:spcBef>
                <a:spcPts val="1800"/>
              </a:spcBef>
            </a:pPr>
            <a:r>
              <a:rPr lang="en-US" sz="2400" b="1" dirty="0"/>
              <a:t>Is your clinical time being optimized for your caseload size?</a:t>
            </a:r>
          </a:p>
          <a:p>
            <a:pPr lvl="1"/>
            <a:r>
              <a:rPr lang="en-US" sz="2200" dirty="0"/>
              <a:t>Assess opportunities to keep the caseload “fluid” (i.e., who could benefit from a different level of care?)</a:t>
            </a:r>
          </a:p>
          <a:p>
            <a:pPr lvl="1"/>
            <a:endParaRPr lang="en-US" sz="1700" dirty="0"/>
          </a:p>
        </p:txBody>
      </p:sp>
      <p:sp>
        <p:nvSpPr>
          <p:cNvPr id="9" name="Title 1">
            <a:extLst>
              <a:ext uri="{FF2B5EF4-FFF2-40B4-BE49-F238E27FC236}">
                <a16:creationId xmlns:a16="http://schemas.microsoft.com/office/drawing/2014/main" id="{FA1618D4-6BAC-41C8-90C1-64EF5568473D}"/>
              </a:ext>
            </a:extLst>
          </p:cNvPr>
          <p:cNvSpPr txBox="1">
            <a:spLocks/>
          </p:cNvSpPr>
          <p:nvPr/>
        </p:nvSpPr>
        <p:spPr>
          <a:xfrm>
            <a:off x="611777" y="365128"/>
            <a:ext cx="10742023" cy="568323"/>
          </a:xfrm>
          <a:prstGeom prst="rect">
            <a:avLst/>
          </a:prstGeom>
        </p:spPr>
        <p:txBody>
          <a:bodyPr/>
          <a:lstStyle>
            <a:lvl1pPr algn="l" defTabSz="914400" rtl="0" eaLnBrk="1" latinLnBrk="0" hangingPunct="1">
              <a:lnSpc>
                <a:spcPct val="90000"/>
              </a:lnSpc>
              <a:spcBef>
                <a:spcPct val="0"/>
              </a:spcBef>
              <a:buNone/>
              <a:defRPr sz="4400" b="1" kern="1200">
                <a:solidFill>
                  <a:srgbClr val="135D7A"/>
                </a:solidFill>
                <a:latin typeface="Horizon"/>
                <a:ea typeface="+mj-ea"/>
                <a:cs typeface="+mj-cs"/>
              </a:defRPr>
            </a:lvl1pPr>
          </a:lstStyle>
          <a:p>
            <a:r>
              <a:rPr lang="en-US" sz="4000" dirty="0"/>
              <a:t>Billing Collaborative Care Services</a:t>
            </a:r>
          </a:p>
        </p:txBody>
      </p:sp>
      <p:sp>
        <p:nvSpPr>
          <p:cNvPr id="11" name="Text Placeholder 2">
            <a:extLst>
              <a:ext uri="{FF2B5EF4-FFF2-40B4-BE49-F238E27FC236}">
                <a16:creationId xmlns:a16="http://schemas.microsoft.com/office/drawing/2014/main" id="{37196524-FB93-4E31-9284-809B9A2A6A49}"/>
              </a:ext>
            </a:extLst>
          </p:cNvPr>
          <p:cNvSpPr txBox="1">
            <a:spLocks/>
          </p:cNvSpPr>
          <p:nvPr/>
        </p:nvSpPr>
        <p:spPr>
          <a:xfrm>
            <a:off x="940526" y="535582"/>
            <a:ext cx="10657922" cy="823912"/>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2800" b="1" kern="1200">
                <a:solidFill>
                  <a:srgbClr val="00909E"/>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dirty="0">
                <a:latin typeface="Railway" panose="02000506040000020004" pitchFamily="50" charset="0"/>
              </a:rPr>
              <a:t>Best Practices</a:t>
            </a:r>
          </a:p>
        </p:txBody>
      </p:sp>
    </p:spTree>
    <p:extLst>
      <p:ext uri="{BB962C8B-B14F-4D97-AF65-F5344CB8AC3E}">
        <p14:creationId xmlns:p14="http://schemas.microsoft.com/office/powerpoint/2010/main" val="5695930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1D163-063B-445C-B80D-4D9941A425E3}"/>
              </a:ext>
            </a:extLst>
          </p:cNvPr>
          <p:cNvSpPr>
            <a:spLocks noGrp="1"/>
          </p:cNvSpPr>
          <p:nvPr>
            <p:ph type="title" idx="4294967295"/>
          </p:nvPr>
        </p:nvSpPr>
        <p:spPr>
          <a:xfrm>
            <a:off x="611777" y="1498930"/>
            <a:ext cx="10944352" cy="1014984"/>
          </a:xfrm>
          <a:prstGeom prst="rect">
            <a:avLst/>
          </a:prstGeom>
        </p:spPr>
        <p:txBody>
          <a:bodyPr>
            <a:normAutofit/>
          </a:bodyPr>
          <a:lstStyle/>
          <a:p>
            <a:r>
              <a:rPr lang="en-US" sz="3200" b="1" dirty="0">
                <a:latin typeface="+mn-lt"/>
              </a:rPr>
              <a:t>Scenario A: Pre-enrollment – Not all of the time behavioral health; no SCR with psychiatrist</a:t>
            </a:r>
          </a:p>
        </p:txBody>
      </p:sp>
      <p:graphicFrame>
        <p:nvGraphicFramePr>
          <p:cNvPr id="5" name="Content Placeholder 4">
            <a:extLst>
              <a:ext uri="{FF2B5EF4-FFF2-40B4-BE49-F238E27FC236}">
                <a16:creationId xmlns:a16="http://schemas.microsoft.com/office/drawing/2014/main" id="{6F427520-13C2-48B7-B1B1-B8A9323635D8}"/>
              </a:ext>
            </a:extLst>
          </p:cNvPr>
          <p:cNvGraphicFramePr>
            <a:graphicFrameLocks noGrp="1"/>
          </p:cNvGraphicFramePr>
          <p:nvPr>
            <p:ph idx="1"/>
            <p:extLst>
              <p:ext uri="{D42A27DB-BD31-4B8C-83A1-F6EECF244321}">
                <p14:modId xmlns:p14="http://schemas.microsoft.com/office/powerpoint/2010/main" val="481310763"/>
              </p:ext>
            </p:extLst>
          </p:nvPr>
        </p:nvGraphicFramePr>
        <p:xfrm>
          <a:off x="627888" y="2523787"/>
          <a:ext cx="10944351" cy="3470284"/>
        </p:xfrm>
        <a:graphic>
          <a:graphicData uri="http://schemas.openxmlformats.org/drawingml/2006/table">
            <a:tbl>
              <a:tblPr firstRow="1" bandRow="1">
                <a:tableStyleId>{69012ECD-51FC-41F1-AA8D-1B2483CD663E}</a:tableStyleId>
              </a:tblPr>
              <a:tblGrid>
                <a:gridCol w="1205030">
                  <a:extLst>
                    <a:ext uri="{9D8B030D-6E8A-4147-A177-3AD203B41FA5}">
                      <a16:colId xmlns:a16="http://schemas.microsoft.com/office/drawing/2014/main" val="3463390682"/>
                    </a:ext>
                  </a:extLst>
                </a:gridCol>
                <a:gridCol w="8149127">
                  <a:extLst>
                    <a:ext uri="{9D8B030D-6E8A-4147-A177-3AD203B41FA5}">
                      <a16:colId xmlns:a16="http://schemas.microsoft.com/office/drawing/2014/main" val="1479550161"/>
                    </a:ext>
                  </a:extLst>
                </a:gridCol>
                <a:gridCol w="1590194">
                  <a:extLst>
                    <a:ext uri="{9D8B030D-6E8A-4147-A177-3AD203B41FA5}">
                      <a16:colId xmlns:a16="http://schemas.microsoft.com/office/drawing/2014/main" val="2717747775"/>
                    </a:ext>
                  </a:extLst>
                </a:gridCol>
              </a:tblGrid>
              <a:tr h="427094">
                <a:tc>
                  <a:txBody>
                    <a:bodyPr/>
                    <a:lstStyle/>
                    <a:p>
                      <a:pPr algn="ctr"/>
                      <a:r>
                        <a:rPr lang="en-US" sz="1900"/>
                        <a:t>Date</a:t>
                      </a:r>
                    </a:p>
                  </a:txBody>
                  <a:tcPr marL="98205" marR="98205" marT="49102" marB="49102"/>
                </a:tc>
                <a:tc>
                  <a:txBody>
                    <a:bodyPr/>
                    <a:lstStyle/>
                    <a:p>
                      <a:pPr algn="ctr"/>
                      <a:r>
                        <a:rPr lang="en-US" sz="1900" dirty="0"/>
                        <a:t>Activity</a:t>
                      </a:r>
                    </a:p>
                  </a:txBody>
                  <a:tcPr marL="98205" marR="98205" marT="49102" marB="49102"/>
                </a:tc>
                <a:tc>
                  <a:txBody>
                    <a:bodyPr/>
                    <a:lstStyle/>
                    <a:p>
                      <a:pPr algn="ctr"/>
                      <a:r>
                        <a:rPr lang="en-US" sz="1900"/>
                        <a:t>Time Spent</a:t>
                      </a:r>
                    </a:p>
                  </a:txBody>
                  <a:tcPr marL="98205" marR="98205" marT="49102" marB="49102"/>
                </a:tc>
                <a:extLst>
                  <a:ext uri="{0D108BD9-81ED-4DB2-BD59-A6C34878D82A}">
                    <a16:rowId xmlns:a16="http://schemas.microsoft.com/office/drawing/2014/main" val="608578790"/>
                  </a:ext>
                </a:extLst>
              </a:tr>
              <a:tr h="1308048">
                <a:tc>
                  <a:txBody>
                    <a:bodyPr/>
                    <a:lstStyle/>
                    <a:p>
                      <a:r>
                        <a:rPr lang="en-US" sz="1900"/>
                        <a:t>1/15/21</a:t>
                      </a:r>
                    </a:p>
                  </a:txBody>
                  <a:tcPr marL="98205" marR="98205" marT="49102" marB="49102"/>
                </a:tc>
                <a:tc>
                  <a:txBody>
                    <a:bodyPr/>
                    <a:lstStyle/>
                    <a:p>
                      <a:r>
                        <a:rPr lang="en-US" sz="1900"/>
                        <a:t>Patient A admitted to hospital for diffuse symptoms – back pain, headache, no physical diagnosis confirmed; diagnosed with depression.  </a:t>
                      </a:r>
                      <a:r>
                        <a:rPr lang="en-US" sz="1900" b="1"/>
                        <a:t>PDCM phones </a:t>
                      </a:r>
                      <a:r>
                        <a:rPr lang="en-US" sz="1900"/>
                        <a:t>the patient and conducts a post-discharge call.</a:t>
                      </a:r>
                    </a:p>
                  </a:txBody>
                  <a:tcPr marL="98205" marR="98205" marT="49102" marB="49102"/>
                </a:tc>
                <a:tc>
                  <a:txBody>
                    <a:bodyPr/>
                    <a:lstStyle/>
                    <a:p>
                      <a:pPr algn="ctr"/>
                      <a:r>
                        <a:rPr lang="en-US" sz="1900"/>
                        <a:t>30</a:t>
                      </a:r>
                    </a:p>
                  </a:txBody>
                  <a:tcPr marL="98205" marR="98205" marT="49102" marB="49102"/>
                </a:tc>
                <a:extLst>
                  <a:ext uri="{0D108BD9-81ED-4DB2-BD59-A6C34878D82A}">
                    <a16:rowId xmlns:a16="http://schemas.microsoft.com/office/drawing/2014/main" val="3023227057"/>
                  </a:ext>
                </a:extLst>
              </a:tr>
              <a:tr h="1308048">
                <a:tc>
                  <a:txBody>
                    <a:bodyPr/>
                    <a:lstStyle/>
                    <a:p>
                      <a:r>
                        <a:rPr lang="en-US" sz="1900"/>
                        <a:t>1/15/21</a:t>
                      </a:r>
                    </a:p>
                  </a:txBody>
                  <a:tcPr marL="98205" marR="98205" marT="49102" marB="49102"/>
                </a:tc>
                <a:tc>
                  <a:txBody>
                    <a:bodyPr/>
                    <a:lstStyle/>
                    <a:p>
                      <a:r>
                        <a:rPr lang="en-US" sz="1900" dirty="0"/>
                        <a:t>PDCM reviews the case with the BHCM.  The BHCM outreaches to the patient and completes a PHQ9 screening and schedules a follow up visit to determine ongoing needs.   Patient does not meet CoCM requirements</a:t>
                      </a:r>
                    </a:p>
                  </a:txBody>
                  <a:tcPr marL="98205" marR="98205" marT="49102" marB="49102"/>
                </a:tc>
                <a:tc>
                  <a:txBody>
                    <a:bodyPr/>
                    <a:lstStyle/>
                    <a:p>
                      <a:pPr algn="ctr"/>
                      <a:r>
                        <a:rPr lang="en-US" sz="1900"/>
                        <a:t>15</a:t>
                      </a:r>
                    </a:p>
                  </a:txBody>
                  <a:tcPr marL="98205" marR="98205" marT="49102" marB="49102"/>
                </a:tc>
                <a:extLst>
                  <a:ext uri="{0D108BD9-81ED-4DB2-BD59-A6C34878D82A}">
                    <a16:rowId xmlns:a16="http://schemas.microsoft.com/office/drawing/2014/main" val="969232273"/>
                  </a:ext>
                </a:extLst>
              </a:tr>
              <a:tr h="427094">
                <a:tc>
                  <a:txBody>
                    <a:bodyPr/>
                    <a:lstStyle/>
                    <a:p>
                      <a:endParaRPr lang="en-US" sz="1900"/>
                    </a:p>
                  </a:txBody>
                  <a:tcPr marL="98205" marR="98205" marT="49102" marB="49102"/>
                </a:tc>
                <a:tc>
                  <a:txBody>
                    <a:bodyPr/>
                    <a:lstStyle/>
                    <a:p>
                      <a:pPr algn="r"/>
                      <a:r>
                        <a:rPr lang="en-US" sz="1900" b="1"/>
                        <a:t>BHCM Total: Bill 99484</a:t>
                      </a:r>
                    </a:p>
                  </a:txBody>
                  <a:tcPr marL="98205" marR="98205" marT="49102" marB="49102"/>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1" dirty="0"/>
                        <a:t>15</a:t>
                      </a:r>
                    </a:p>
                  </a:txBody>
                  <a:tcPr marL="98205" marR="98205" marT="49102" marB="49102"/>
                </a:tc>
                <a:extLst>
                  <a:ext uri="{0D108BD9-81ED-4DB2-BD59-A6C34878D82A}">
                    <a16:rowId xmlns:a16="http://schemas.microsoft.com/office/drawing/2014/main" val="3624109208"/>
                  </a:ext>
                </a:extLst>
              </a:tr>
            </a:tbl>
          </a:graphicData>
        </a:graphic>
      </p:graphicFrame>
      <p:sp>
        <p:nvSpPr>
          <p:cNvPr id="8" name="Title 1">
            <a:extLst>
              <a:ext uri="{FF2B5EF4-FFF2-40B4-BE49-F238E27FC236}">
                <a16:creationId xmlns:a16="http://schemas.microsoft.com/office/drawing/2014/main" id="{311EE999-73D3-4158-9776-1FF1033241E7}"/>
              </a:ext>
            </a:extLst>
          </p:cNvPr>
          <p:cNvSpPr txBox="1">
            <a:spLocks/>
          </p:cNvSpPr>
          <p:nvPr/>
        </p:nvSpPr>
        <p:spPr>
          <a:xfrm>
            <a:off x="611777" y="365128"/>
            <a:ext cx="10742023" cy="568323"/>
          </a:xfrm>
          <a:prstGeom prst="rect">
            <a:avLst/>
          </a:prstGeom>
        </p:spPr>
        <p:txBody>
          <a:bodyPr/>
          <a:lstStyle>
            <a:lvl1pPr algn="l" defTabSz="914400" rtl="0" eaLnBrk="1" latinLnBrk="0" hangingPunct="1">
              <a:lnSpc>
                <a:spcPct val="90000"/>
              </a:lnSpc>
              <a:spcBef>
                <a:spcPct val="0"/>
              </a:spcBef>
              <a:buNone/>
              <a:defRPr sz="4400" b="1" kern="1200">
                <a:solidFill>
                  <a:srgbClr val="135D7A"/>
                </a:solidFill>
                <a:latin typeface="Horizon"/>
                <a:ea typeface="+mj-ea"/>
                <a:cs typeface="+mj-cs"/>
              </a:defRPr>
            </a:lvl1pPr>
          </a:lstStyle>
          <a:p>
            <a:r>
              <a:rPr lang="en-US" sz="4000" dirty="0"/>
              <a:t>Billing CoCM or general BHI?</a:t>
            </a:r>
          </a:p>
        </p:txBody>
      </p:sp>
    </p:spTree>
    <p:extLst>
      <p:ext uri="{BB962C8B-B14F-4D97-AF65-F5344CB8AC3E}">
        <p14:creationId xmlns:p14="http://schemas.microsoft.com/office/powerpoint/2010/main" val="303891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EA484-97AE-4E68-9155-179784F2A306}"/>
              </a:ext>
            </a:extLst>
          </p:cNvPr>
          <p:cNvSpPr>
            <a:spLocks noGrp="1"/>
          </p:cNvSpPr>
          <p:nvPr>
            <p:ph type="title" idx="4294967295"/>
          </p:nvPr>
        </p:nvSpPr>
        <p:spPr>
          <a:xfrm>
            <a:off x="617728" y="1465330"/>
            <a:ext cx="10954512" cy="2052034"/>
          </a:xfrm>
          <a:prstGeom prst="rect">
            <a:avLst/>
          </a:prstGeom>
        </p:spPr>
        <p:txBody>
          <a:bodyPr>
            <a:normAutofit/>
          </a:bodyPr>
          <a:lstStyle/>
          <a:p>
            <a:r>
              <a:rPr lang="en-US" sz="3200" b="1" dirty="0">
                <a:latin typeface="+mn-lt"/>
              </a:rPr>
              <a:t>Scenario B:  Pre-enrollment with no SCR with psychiatrist</a:t>
            </a:r>
          </a:p>
        </p:txBody>
      </p:sp>
      <p:graphicFrame>
        <p:nvGraphicFramePr>
          <p:cNvPr id="10" name="Content Placeholder 4">
            <a:extLst>
              <a:ext uri="{FF2B5EF4-FFF2-40B4-BE49-F238E27FC236}">
                <a16:creationId xmlns:a16="http://schemas.microsoft.com/office/drawing/2014/main" id="{261E055D-C7A9-425A-A447-4E584C071D8F}"/>
              </a:ext>
            </a:extLst>
          </p:cNvPr>
          <p:cNvGraphicFramePr>
            <a:graphicFrameLocks noGrp="1"/>
          </p:cNvGraphicFramePr>
          <p:nvPr>
            <p:ph idx="1"/>
            <p:extLst>
              <p:ext uri="{D42A27DB-BD31-4B8C-83A1-F6EECF244321}">
                <p14:modId xmlns:p14="http://schemas.microsoft.com/office/powerpoint/2010/main" val="638295951"/>
              </p:ext>
            </p:extLst>
          </p:nvPr>
        </p:nvGraphicFramePr>
        <p:xfrm>
          <a:off x="617728" y="2491347"/>
          <a:ext cx="10954513" cy="2401327"/>
        </p:xfrm>
        <a:graphic>
          <a:graphicData uri="http://schemas.openxmlformats.org/drawingml/2006/table">
            <a:tbl>
              <a:tblPr firstRow="1" bandRow="1">
                <a:tableStyleId>{69012ECD-51FC-41F1-AA8D-1B2483CD663E}</a:tableStyleId>
              </a:tblPr>
              <a:tblGrid>
                <a:gridCol w="1434238">
                  <a:extLst>
                    <a:ext uri="{9D8B030D-6E8A-4147-A177-3AD203B41FA5}">
                      <a16:colId xmlns:a16="http://schemas.microsoft.com/office/drawing/2014/main" val="3463390682"/>
                    </a:ext>
                  </a:extLst>
                </a:gridCol>
                <a:gridCol w="8306360">
                  <a:extLst>
                    <a:ext uri="{9D8B030D-6E8A-4147-A177-3AD203B41FA5}">
                      <a16:colId xmlns:a16="http://schemas.microsoft.com/office/drawing/2014/main" val="1479550161"/>
                    </a:ext>
                  </a:extLst>
                </a:gridCol>
                <a:gridCol w="1213915">
                  <a:extLst>
                    <a:ext uri="{9D8B030D-6E8A-4147-A177-3AD203B41FA5}">
                      <a16:colId xmlns:a16="http://schemas.microsoft.com/office/drawing/2014/main" val="2717747775"/>
                    </a:ext>
                  </a:extLst>
                </a:gridCol>
              </a:tblGrid>
              <a:tr h="719036">
                <a:tc>
                  <a:txBody>
                    <a:bodyPr/>
                    <a:lstStyle/>
                    <a:p>
                      <a:pPr algn="ctr"/>
                      <a:r>
                        <a:rPr lang="en-US" sz="1900"/>
                        <a:t>Date</a:t>
                      </a:r>
                    </a:p>
                  </a:txBody>
                  <a:tcPr marL="97972" marR="97972" marT="48985" marB="48985"/>
                </a:tc>
                <a:tc>
                  <a:txBody>
                    <a:bodyPr/>
                    <a:lstStyle/>
                    <a:p>
                      <a:pPr algn="ctr"/>
                      <a:r>
                        <a:rPr lang="en-US" sz="1900"/>
                        <a:t>Activity</a:t>
                      </a:r>
                    </a:p>
                  </a:txBody>
                  <a:tcPr marL="97972" marR="97972" marT="48985" marB="48985"/>
                </a:tc>
                <a:tc>
                  <a:txBody>
                    <a:bodyPr/>
                    <a:lstStyle/>
                    <a:p>
                      <a:pPr algn="ctr"/>
                      <a:r>
                        <a:rPr lang="en-US" sz="1900"/>
                        <a:t>Time Spent</a:t>
                      </a:r>
                    </a:p>
                  </a:txBody>
                  <a:tcPr marL="97972" marR="97972" marT="48985" marB="48985"/>
                </a:tc>
                <a:extLst>
                  <a:ext uri="{0D108BD9-81ED-4DB2-BD59-A6C34878D82A}">
                    <a16:rowId xmlns:a16="http://schemas.microsoft.com/office/drawing/2014/main" val="608578790"/>
                  </a:ext>
                </a:extLst>
              </a:tr>
              <a:tr h="1030144">
                <a:tc>
                  <a:txBody>
                    <a:bodyPr/>
                    <a:lstStyle/>
                    <a:p>
                      <a:r>
                        <a:rPr lang="en-US" sz="1900"/>
                        <a:t>1/31/21</a:t>
                      </a:r>
                    </a:p>
                  </a:txBody>
                  <a:tcPr marL="97972" marR="97972" marT="48985" marB="4898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t>Patient  screened for depression, referral to BHCM made.  BHCM meets briefly with the patient, describes the CoCM model and benefits.  The patient has not decided on participating</a:t>
                      </a:r>
                    </a:p>
                    <a:p>
                      <a:endParaRPr lang="en-US" sz="1900" dirty="0"/>
                    </a:p>
                  </a:txBody>
                  <a:tcPr marL="97972" marR="97972" marT="48985" marB="48985"/>
                </a:tc>
                <a:tc>
                  <a:txBody>
                    <a:bodyPr/>
                    <a:lstStyle/>
                    <a:p>
                      <a:pPr algn="ctr"/>
                      <a:r>
                        <a:rPr lang="en-US" sz="1900">
                          <a:solidFill>
                            <a:schemeClr val="tx1"/>
                          </a:solidFill>
                        </a:rPr>
                        <a:t>20</a:t>
                      </a:r>
                    </a:p>
                  </a:txBody>
                  <a:tcPr marL="97972" marR="97972" marT="48985" marB="48985"/>
                </a:tc>
                <a:extLst>
                  <a:ext uri="{0D108BD9-81ED-4DB2-BD59-A6C34878D82A}">
                    <a16:rowId xmlns:a16="http://schemas.microsoft.com/office/drawing/2014/main" val="3638832489"/>
                  </a:ext>
                </a:extLst>
              </a:tr>
              <a:tr h="426081">
                <a:tc>
                  <a:txBody>
                    <a:bodyPr/>
                    <a:lstStyle/>
                    <a:p>
                      <a:endParaRPr lang="en-US" sz="1900" b="1"/>
                    </a:p>
                  </a:txBody>
                  <a:tcPr marL="97972" marR="97972" marT="48985" marB="48985"/>
                </a:tc>
                <a:tc>
                  <a:txBody>
                    <a:bodyPr/>
                    <a:lstStyle/>
                    <a:p>
                      <a:pPr algn="r"/>
                      <a:r>
                        <a:rPr lang="en-US" sz="1900" b="1"/>
                        <a:t>BHCM Total: Bill 99484</a:t>
                      </a:r>
                    </a:p>
                  </a:txBody>
                  <a:tcPr marL="97972" marR="97972" marT="48985" marB="4898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1" dirty="0"/>
                        <a:t>20</a:t>
                      </a:r>
                    </a:p>
                  </a:txBody>
                  <a:tcPr marL="97972" marR="97972" marT="48985" marB="48985"/>
                </a:tc>
                <a:extLst>
                  <a:ext uri="{0D108BD9-81ED-4DB2-BD59-A6C34878D82A}">
                    <a16:rowId xmlns:a16="http://schemas.microsoft.com/office/drawing/2014/main" val="2592426472"/>
                  </a:ext>
                </a:extLst>
              </a:tr>
            </a:tbl>
          </a:graphicData>
        </a:graphic>
      </p:graphicFrame>
      <p:sp>
        <p:nvSpPr>
          <p:cNvPr id="9" name="Title 1">
            <a:extLst>
              <a:ext uri="{FF2B5EF4-FFF2-40B4-BE49-F238E27FC236}">
                <a16:creationId xmlns:a16="http://schemas.microsoft.com/office/drawing/2014/main" id="{2E33BE69-5B2A-4212-BB9F-2CE42CFE48CC}"/>
              </a:ext>
            </a:extLst>
          </p:cNvPr>
          <p:cNvSpPr txBox="1">
            <a:spLocks/>
          </p:cNvSpPr>
          <p:nvPr/>
        </p:nvSpPr>
        <p:spPr>
          <a:xfrm>
            <a:off x="611777" y="365128"/>
            <a:ext cx="10742023" cy="568323"/>
          </a:xfrm>
          <a:prstGeom prst="rect">
            <a:avLst/>
          </a:prstGeom>
        </p:spPr>
        <p:txBody>
          <a:bodyPr/>
          <a:lstStyle>
            <a:lvl1pPr algn="l" defTabSz="914400" rtl="0" eaLnBrk="1" latinLnBrk="0" hangingPunct="1">
              <a:lnSpc>
                <a:spcPct val="90000"/>
              </a:lnSpc>
              <a:spcBef>
                <a:spcPct val="0"/>
              </a:spcBef>
              <a:buNone/>
              <a:defRPr sz="4400" b="1" kern="1200">
                <a:solidFill>
                  <a:srgbClr val="135D7A"/>
                </a:solidFill>
                <a:latin typeface="Horizon"/>
                <a:ea typeface="+mj-ea"/>
                <a:cs typeface="+mj-cs"/>
              </a:defRPr>
            </a:lvl1pPr>
          </a:lstStyle>
          <a:p>
            <a:r>
              <a:rPr lang="en-US" sz="4000" dirty="0"/>
              <a:t>Billing CoCM or general BHI?</a:t>
            </a:r>
          </a:p>
        </p:txBody>
      </p:sp>
    </p:spTree>
    <p:extLst>
      <p:ext uri="{BB962C8B-B14F-4D97-AF65-F5344CB8AC3E}">
        <p14:creationId xmlns:p14="http://schemas.microsoft.com/office/powerpoint/2010/main" val="4090989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EA484-97AE-4E68-9155-179784F2A306}"/>
              </a:ext>
            </a:extLst>
          </p:cNvPr>
          <p:cNvSpPr>
            <a:spLocks noGrp="1"/>
          </p:cNvSpPr>
          <p:nvPr>
            <p:ph type="title" idx="4294967295"/>
          </p:nvPr>
        </p:nvSpPr>
        <p:spPr>
          <a:xfrm>
            <a:off x="611776" y="1475490"/>
            <a:ext cx="11214464" cy="2052034"/>
          </a:xfrm>
          <a:prstGeom prst="rect">
            <a:avLst/>
          </a:prstGeom>
        </p:spPr>
        <p:txBody>
          <a:bodyPr>
            <a:normAutofit/>
          </a:bodyPr>
          <a:lstStyle/>
          <a:p>
            <a:r>
              <a:rPr lang="en-US" sz="3200" b="1" dirty="0">
                <a:latin typeface="+mn-lt"/>
              </a:rPr>
              <a:t>Scenario C:  Enrollment to CoCM  - Initial month w/fewer minutes</a:t>
            </a:r>
            <a:br>
              <a:rPr lang="en-US" sz="3200" b="1" dirty="0">
                <a:latin typeface="+mn-lt"/>
              </a:rPr>
            </a:br>
            <a:endParaRPr lang="en-US" sz="3200" b="1" baseline="30000" dirty="0">
              <a:latin typeface="+mn-lt"/>
            </a:endParaRPr>
          </a:p>
        </p:txBody>
      </p:sp>
      <p:graphicFrame>
        <p:nvGraphicFramePr>
          <p:cNvPr id="10" name="Content Placeholder 4">
            <a:extLst>
              <a:ext uri="{FF2B5EF4-FFF2-40B4-BE49-F238E27FC236}">
                <a16:creationId xmlns:a16="http://schemas.microsoft.com/office/drawing/2014/main" id="{261E055D-C7A9-425A-A447-4E584C071D8F}"/>
              </a:ext>
            </a:extLst>
          </p:cNvPr>
          <p:cNvGraphicFramePr>
            <a:graphicFrameLocks noGrp="1"/>
          </p:cNvGraphicFramePr>
          <p:nvPr>
            <p:ph idx="1"/>
            <p:extLst>
              <p:ext uri="{D42A27DB-BD31-4B8C-83A1-F6EECF244321}">
                <p14:modId xmlns:p14="http://schemas.microsoft.com/office/powerpoint/2010/main" val="1399370346"/>
              </p:ext>
            </p:extLst>
          </p:nvPr>
        </p:nvGraphicFramePr>
        <p:xfrm>
          <a:off x="611776" y="2501507"/>
          <a:ext cx="10968448" cy="2968382"/>
        </p:xfrm>
        <a:graphic>
          <a:graphicData uri="http://schemas.openxmlformats.org/drawingml/2006/table">
            <a:tbl>
              <a:tblPr firstRow="1" bandRow="1">
                <a:tableStyleId>{69012ECD-51FC-41F1-AA8D-1B2483CD663E}</a:tableStyleId>
              </a:tblPr>
              <a:tblGrid>
                <a:gridCol w="1221662">
                  <a:extLst>
                    <a:ext uri="{9D8B030D-6E8A-4147-A177-3AD203B41FA5}">
                      <a16:colId xmlns:a16="http://schemas.microsoft.com/office/drawing/2014/main" val="3463390682"/>
                    </a:ext>
                  </a:extLst>
                </a:gridCol>
                <a:gridCol w="8134645">
                  <a:extLst>
                    <a:ext uri="{9D8B030D-6E8A-4147-A177-3AD203B41FA5}">
                      <a16:colId xmlns:a16="http://schemas.microsoft.com/office/drawing/2014/main" val="1479550161"/>
                    </a:ext>
                  </a:extLst>
                </a:gridCol>
                <a:gridCol w="1612141">
                  <a:extLst>
                    <a:ext uri="{9D8B030D-6E8A-4147-A177-3AD203B41FA5}">
                      <a16:colId xmlns:a16="http://schemas.microsoft.com/office/drawing/2014/main" val="2717747775"/>
                    </a:ext>
                  </a:extLst>
                </a:gridCol>
              </a:tblGrid>
              <a:tr h="429334">
                <a:tc>
                  <a:txBody>
                    <a:bodyPr/>
                    <a:lstStyle/>
                    <a:p>
                      <a:pPr algn="ctr"/>
                      <a:r>
                        <a:rPr lang="en-US" sz="1900"/>
                        <a:t>Date</a:t>
                      </a:r>
                    </a:p>
                  </a:txBody>
                  <a:tcPr marL="98720" marR="98720" marT="49359" marB="49359"/>
                </a:tc>
                <a:tc>
                  <a:txBody>
                    <a:bodyPr/>
                    <a:lstStyle/>
                    <a:p>
                      <a:pPr algn="ctr"/>
                      <a:r>
                        <a:rPr lang="en-US" sz="1900"/>
                        <a:t>Activity</a:t>
                      </a:r>
                    </a:p>
                  </a:txBody>
                  <a:tcPr marL="98720" marR="98720" marT="49359" marB="49359"/>
                </a:tc>
                <a:tc>
                  <a:txBody>
                    <a:bodyPr/>
                    <a:lstStyle/>
                    <a:p>
                      <a:pPr algn="ctr"/>
                      <a:r>
                        <a:rPr lang="en-US" sz="1900"/>
                        <a:t>Time Spent</a:t>
                      </a:r>
                    </a:p>
                  </a:txBody>
                  <a:tcPr marL="98720" marR="98720" marT="49359" marB="49359"/>
                </a:tc>
                <a:extLst>
                  <a:ext uri="{0D108BD9-81ED-4DB2-BD59-A6C34878D82A}">
                    <a16:rowId xmlns:a16="http://schemas.microsoft.com/office/drawing/2014/main" val="608578790"/>
                  </a:ext>
                </a:extLst>
              </a:tr>
              <a:tr h="767399">
                <a:tc>
                  <a:txBody>
                    <a:bodyPr/>
                    <a:lstStyle/>
                    <a:p>
                      <a:r>
                        <a:rPr lang="en-US" sz="1900"/>
                        <a:t>1/29/21</a:t>
                      </a:r>
                    </a:p>
                  </a:txBody>
                  <a:tcPr marL="98720" marR="98720" marT="49359" marB="4935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t>Patient  screened for depression, referral to BHCM made.  BHCM meets briefly with the patient, describes the CoCM model and benefits.  The patient has decided to participate.</a:t>
                      </a:r>
                    </a:p>
                    <a:p>
                      <a:endParaRPr lang="en-US" sz="1700" dirty="0"/>
                    </a:p>
                  </a:txBody>
                  <a:tcPr marL="98720" marR="98720" marT="49359" marB="49359"/>
                </a:tc>
                <a:tc>
                  <a:txBody>
                    <a:bodyPr/>
                    <a:lstStyle/>
                    <a:p>
                      <a:pPr algn="ctr"/>
                      <a:r>
                        <a:rPr lang="en-US" sz="1900" dirty="0">
                          <a:solidFill>
                            <a:schemeClr val="tx1"/>
                          </a:solidFill>
                        </a:rPr>
                        <a:t>10</a:t>
                      </a:r>
                    </a:p>
                  </a:txBody>
                  <a:tcPr marL="98720" marR="98720" marT="49359" marB="49359"/>
                </a:tc>
                <a:extLst>
                  <a:ext uri="{0D108BD9-81ED-4DB2-BD59-A6C34878D82A}">
                    <a16:rowId xmlns:a16="http://schemas.microsoft.com/office/drawing/2014/main" val="3638832489"/>
                  </a:ext>
                </a:extLst>
              </a:tr>
              <a:tr h="490881">
                <a:tc>
                  <a:txBody>
                    <a:bodyPr/>
                    <a:lstStyle/>
                    <a:p>
                      <a:r>
                        <a:rPr lang="en-US" sz="1900" dirty="0"/>
                        <a:t>1/30/21</a:t>
                      </a:r>
                    </a:p>
                  </a:txBody>
                  <a:tcPr marL="98720" marR="98720" marT="49359" marB="4935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t>BHCM discusses</a:t>
                      </a:r>
                      <a:r>
                        <a:rPr lang="en-US" sz="1700" baseline="0" dirty="0"/>
                        <a:t> patient with psychiatric consultant in systematic case review</a:t>
                      </a:r>
                      <a:endParaRPr lang="en-US" sz="1700" dirty="0"/>
                    </a:p>
                    <a:p>
                      <a:endParaRPr lang="en-US" sz="1700" dirty="0"/>
                    </a:p>
                  </a:txBody>
                  <a:tcPr marL="98720" marR="98720" marT="49359" marB="49359"/>
                </a:tc>
                <a:tc>
                  <a:txBody>
                    <a:bodyPr/>
                    <a:lstStyle/>
                    <a:p>
                      <a:pPr algn="ctr"/>
                      <a:r>
                        <a:rPr lang="en-US" sz="1900" dirty="0">
                          <a:solidFill>
                            <a:schemeClr val="tx1"/>
                          </a:solidFill>
                        </a:rPr>
                        <a:t>5</a:t>
                      </a:r>
                    </a:p>
                  </a:txBody>
                  <a:tcPr marL="98720" marR="98720" marT="49359" marB="49359"/>
                </a:tc>
                <a:extLst>
                  <a:ext uri="{0D108BD9-81ED-4DB2-BD59-A6C34878D82A}">
                    <a16:rowId xmlns:a16="http://schemas.microsoft.com/office/drawing/2014/main" val="3827272106"/>
                  </a:ext>
                </a:extLst>
              </a:tr>
              <a:tr h="490881">
                <a:tc>
                  <a:txBody>
                    <a:bodyPr/>
                    <a:lstStyle/>
                    <a:p>
                      <a:r>
                        <a:rPr lang="en-US" sz="1900" dirty="0"/>
                        <a:t>1/31/21</a:t>
                      </a:r>
                    </a:p>
                  </a:txBody>
                  <a:tcPr marL="98720" marR="98720" marT="49359" marB="4935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a:t>BHCM/psychiatric</a:t>
                      </a:r>
                      <a:r>
                        <a:rPr lang="en-US" sz="1700" baseline="0"/>
                        <a:t> consultant ‘ran’ the systematic case review</a:t>
                      </a:r>
                      <a:endParaRPr lang="en-US" sz="1700"/>
                    </a:p>
                    <a:p>
                      <a:endParaRPr lang="en-US" sz="1700"/>
                    </a:p>
                  </a:txBody>
                  <a:tcPr marL="98720" marR="98720" marT="49359" marB="49359"/>
                </a:tc>
                <a:tc>
                  <a:txBody>
                    <a:bodyPr/>
                    <a:lstStyle/>
                    <a:p>
                      <a:pPr algn="ctr"/>
                      <a:r>
                        <a:rPr lang="en-US" sz="1900" dirty="0">
                          <a:solidFill>
                            <a:schemeClr val="tx1"/>
                          </a:solidFill>
                        </a:rPr>
                        <a:t>5</a:t>
                      </a:r>
                    </a:p>
                  </a:txBody>
                  <a:tcPr marL="98720" marR="98720" marT="49359" marB="49359"/>
                </a:tc>
                <a:extLst>
                  <a:ext uri="{0D108BD9-81ED-4DB2-BD59-A6C34878D82A}">
                    <a16:rowId xmlns:a16="http://schemas.microsoft.com/office/drawing/2014/main" val="3893357688"/>
                  </a:ext>
                </a:extLst>
              </a:tr>
              <a:tr h="429334">
                <a:tc>
                  <a:txBody>
                    <a:bodyPr/>
                    <a:lstStyle/>
                    <a:p>
                      <a:endParaRPr lang="en-US" sz="1900" b="1"/>
                    </a:p>
                  </a:txBody>
                  <a:tcPr marL="98720" marR="98720" marT="49359" marB="49359"/>
                </a:tc>
                <a:tc>
                  <a:txBody>
                    <a:bodyPr/>
                    <a:lstStyle/>
                    <a:p>
                      <a:pPr algn="r"/>
                      <a:r>
                        <a:rPr lang="en-US" sz="1900" b="1"/>
                        <a:t>BHCM Total: Bill G2214</a:t>
                      </a:r>
                    </a:p>
                  </a:txBody>
                  <a:tcPr marL="98720" marR="98720" marT="49359" marB="49359"/>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1" dirty="0"/>
                        <a:t>20</a:t>
                      </a:r>
                    </a:p>
                  </a:txBody>
                  <a:tcPr marL="98720" marR="98720" marT="49359" marB="49359"/>
                </a:tc>
                <a:extLst>
                  <a:ext uri="{0D108BD9-81ED-4DB2-BD59-A6C34878D82A}">
                    <a16:rowId xmlns:a16="http://schemas.microsoft.com/office/drawing/2014/main" val="2592426472"/>
                  </a:ext>
                </a:extLst>
              </a:tr>
            </a:tbl>
          </a:graphicData>
        </a:graphic>
      </p:graphicFrame>
      <p:sp>
        <p:nvSpPr>
          <p:cNvPr id="9" name="Title 1">
            <a:extLst>
              <a:ext uri="{FF2B5EF4-FFF2-40B4-BE49-F238E27FC236}">
                <a16:creationId xmlns:a16="http://schemas.microsoft.com/office/drawing/2014/main" id="{799D969C-2F08-4581-8CC3-83CF58FE6B30}"/>
              </a:ext>
            </a:extLst>
          </p:cNvPr>
          <p:cNvSpPr txBox="1">
            <a:spLocks/>
          </p:cNvSpPr>
          <p:nvPr/>
        </p:nvSpPr>
        <p:spPr>
          <a:xfrm>
            <a:off x="611777" y="365128"/>
            <a:ext cx="10742023" cy="568323"/>
          </a:xfrm>
          <a:prstGeom prst="rect">
            <a:avLst/>
          </a:prstGeom>
        </p:spPr>
        <p:txBody>
          <a:bodyPr/>
          <a:lstStyle>
            <a:lvl1pPr algn="l" defTabSz="914400" rtl="0" eaLnBrk="1" latinLnBrk="0" hangingPunct="1">
              <a:lnSpc>
                <a:spcPct val="90000"/>
              </a:lnSpc>
              <a:spcBef>
                <a:spcPct val="0"/>
              </a:spcBef>
              <a:buNone/>
              <a:defRPr sz="4400" b="1" kern="1200">
                <a:solidFill>
                  <a:srgbClr val="135D7A"/>
                </a:solidFill>
                <a:latin typeface="Horizon"/>
                <a:ea typeface="+mj-ea"/>
                <a:cs typeface="+mj-cs"/>
              </a:defRPr>
            </a:lvl1pPr>
          </a:lstStyle>
          <a:p>
            <a:r>
              <a:rPr lang="en-US" sz="4000" dirty="0"/>
              <a:t>Billing Collaborative Care Services</a:t>
            </a:r>
          </a:p>
        </p:txBody>
      </p:sp>
    </p:spTree>
    <p:extLst>
      <p:ext uri="{BB962C8B-B14F-4D97-AF65-F5344CB8AC3E}">
        <p14:creationId xmlns:p14="http://schemas.microsoft.com/office/powerpoint/2010/main" val="1868652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EA484-97AE-4E68-9155-179784F2A306}"/>
              </a:ext>
            </a:extLst>
          </p:cNvPr>
          <p:cNvSpPr>
            <a:spLocks noGrp="1"/>
          </p:cNvSpPr>
          <p:nvPr>
            <p:ph type="title" idx="4294967295"/>
          </p:nvPr>
        </p:nvSpPr>
        <p:spPr>
          <a:xfrm>
            <a:off x="611776" y="1475490"/>
            <a:ext cx="11214464" cy="2052034"/>
          </a:xfrm>
          <a:prstGeom prst="rect">
            <a:avLst/>
          </a:prstGeom>
        </p:spPr>
        <p:txBody>
          <a:bodyPr>
            <a:normAutofit/>
          </a:bodyPr>
          <a:lstStyle/>
          <a:p>
            <a:r>
              <a:rPr lang="en-US" sz="3200" b="1" dirty="0">
                <a:latin typeface="+mn-lt"/>
              </a:rPr>
              <a:t>Scenario D:  Enrollment to CoCM – Initial month</a:t>
            </a:r>
            <a:endParaRPr lang="en-US" sz="3200" b="1" baseline="30000" dirty="0">
              <a:latin typeface="+mn-lt"/>
            </a:endParaRPr>
          </a:p>
        </p:txBody>
      </p:sp>
      <p:sp>
        <p:nvSpPr>
          <p:cNvPr id="9" name="Title 1">
            <a:extLst>
              <a:ext uri="{FF2B5EF4-FFF2-40B4-BE49-F238E27FC236}">
                <a16:creationId xmlns:a16="http://schemas.microsoft.com/office/drawing/2014/main" id="{799D969C-2F08-4581-8CC3-83CF58FE6B30}"/>
              </a:ext>
            </a:extLst>
          </p:cNvPr>
          <p:cNvSpPr txBox="1">
            <a:spLocks/>
          </p:cNvSpPr>
          <p:nvPr/>
        </p:nvSpPr>
        <p:spPr>
          <a:xfrm>
            <a:off x="611777" y="365128"/>
            <a:ext cx="10742023" cy="568323"/>
          </a:xfrm>
          <a:prstGeom prst="rect">
            <a:avLst/>
          </a:prstGeom>
        </p:spPr>
        <p:txBody>
          <a:bodyPr/>
          <a:lstStyle>
            <a:lvl1pPr algn="l" defTabSz="914400" rtl="0" eaLnBrk="1" latinLnBrk="0" hangingPunct="1">
              <a:lnSpc>
                <a:spcPct val="90000"/>
              </a:lnSpc>
              <a:spcBef>
                <a:spcPct val="0"/>
              </a:spcBef>
              <a:buNone/>
              <a:defRPr sz="4400" b="1" kern="1200">
                <a:solidFill>
                  <a:srgbClr val="135D7A"/>
                </a:solidFill>
                <a:latin typeface="Horizon"/>
                <a:ea typeface="+mj-ea"/>
                <a:cs typeface="+mj-cs"/>
              </a:defRPr>
            </a:lvl1pPr>
          </a:lstStyle>
          <a:p>
            <a:r>
              <a:rPr lang="en-US" sz="4000" dirty="0"/>
              <a:t>Billing Collaborative Care Services</a:t>
            </a:r>
          </a:p>
        </p:txBody>
      </p:sp>
      <p:graphicFrame>
        <p:nvGraphicFramePr>
          <p:cNvPr id="7" name="Content Placeholder 4">
            <a:extLst>
              <a:ext uri="{FF2B5EF4-FFF2-40B4-BE49-F238E27FC236}">
                <a16:creationId xmlns:a16="http://schemas.microsoft.com/office/drawing/2014/main" id="{9BDA1319-7E17-4C48-A102-C85437EBC841}"/>
              </a:ext>
            </a:extLst>
          </p:cNvPr>
          <p:cNvGraphicFramePr>
            <a:graphicFrameLocks/>
          </p:cNvGraphicFramePr>
          <p:nvPr>
            <p:extLst>
              <p:ext uri="{D42A27DB-BD31-4B8C-83A1-F6EECF244321}">
                <p14:modId xmlns:p14="http://schemas.microsoft.com/office/powerpoint/2010/main" val="2636767658"/>
              </p:ext>
            </p:extLst>
          </p:nvPr>
        </p:nvGraphicFramePr>
        <p:xfrm>
          <a:off x="619832" y="2525358"/>
          <a:ext cx="10968447" cy="3717862"/>
        </p:xfrm>
        <a:graphic>
          <a:graphicData uri="http://schemas.openxmlformats.org/drawingml/2006/table">
            <a:tbl>
              <a:tblPr firstRow="1" bandRow="1">
                <a:tableStyleId>{69012ECD-51FC-41F1-AA8D-1B2483CD663E}</a:tableStyleId>
              </a:tblPr>
              <a:tblGrid>
                <a:gridCol w="1636450">
                  <a:extLst>
                    <a:ext uri="{9D8B030D-6E8A-4147-A177-3AD203B41FA5}">
                      <a16:colId xmlns:a16="http://schemas.microsoft.com/office/drawing/2014/main" val="3463390682"/>
                    </a:ext>
                  </a:extLst>
                </a:gridCol>
                <a:gridCol w="7832781">
                  <a:extLst>
                    <a:ext uri="{9D8B030D-6E8A-4147-A177-3AD203B41FA5}">
                      <a16:colId xmlns:a16="http://schemas.microsoft.com/office/drawing/2014/main" val="1479550161"/>
                    </a:ext>
                  </a:extLst>
                </a:gridCol>
                <a:gridCol w="1499216">
                  <a:extLst>
                    <a:ext uri="{9D8B030D-6E8A-4147-A177-3AD203B41FA5}">
                      <a16:colId xmlns:a16="http://schemas.microsoft.com/office/drawing/2014/main" val="2717747775"/>
                    </a:ext>
                  </a:extLst>
                </a:gridCol>
              </a:tblGrid>
              <a:tr h="695987">
                <a:tc>
                  <a:txBody>
                    <a:bodyPr/>
                    <a:lstStyle/>
                    <a:p>
                      <a:pPr algn="ctr"/>
                      <a:r>
                        <a:rPr lang="en-US" sz="1900" dirty="0"/>
                        <a:t>Date</a:t>
                      </a:r>
                    </a:p>
                  </a:txBody>
                  <a:tcPr marL="94831" marR="94831" marT="47415" marB="47415"/>
                </a:tc>
                <a:tc>
                  <a:txBody>
                    <a:bodyPr/>
                    <a:lstStyle/>
                    <a:p>
                      <a:pPr algn="ctr"/>
                      <a:r>
                        <a:rPr lang="en-US" sz="1900"/>
                        <a:t>Activity</a:t>
                      </a:r>
                    </a:p>
                  </a:txBody>
                  <a:tcPr marL="94831" marR="94831" marT="47415" marB="47415"/>
                </a:tc>
                <a:tc>
                  <a:txBody>
                    <a:bodyPr/>
                    <a:lstStyle/>
                    <a:p>
                      <a:pPr algn="ctr"/>
                      <a:r>
                        <a:rPr lang="en-US" sz="1900"/>
                        <a:t>Time Spent</a:t>
                      </a:r>
                    </a:p>
                  </a:txBody>
                  <a:tcPr marL="94831" marR="94831" marT="47415" marB="47415"/>
                </a:tc>
                <a:extLst>
                  <a:ext uri="{0D108BD9-81ED-4DB2-BD59-A6C34878D82A}">
                    <a16:rowId xmlns:a16="http://schemas.microsoft.com/office/drawing/2014/main" val="608578790"/>
                  </a:ext>
                </a:extLst>
              </a:tr>
              <a:tr h="775553">
                <a:tc>
                  <a:txBody>
                    <a:bodyPr/>
                    <a:lstStyle/>
                    <a:p>
                      <a:r>
                        <a:rPr lang="en-US" sz="1700" kern="1200">
                          <a:solidFill>
                            <a:schemeClr val="tx1"/>
                          </a:solidFill>
                        </a:rPr>
                        <a:t>2/4/21</a:t>
                      </a:r>
                      <a:endParaRPr lang="en-US" sz="1700" kern="1200">
                        <a:solidFill>
                          <a:schemeClr val="tx1"/>
                        </a:solidFill>
                        <a:latin typeface="+mn-lt"/>
                        <a:ea typeface="+mn-ea"/>
                        <a:cs typeface="+mn-cs"/>
                      </a:endParaRPr>
                    </a:p>
                  </a:txBody>
                  <a:tcPr marL="94831" marR="94831" marT="47415" marB="4741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a:t>Patient  screened for depression.  BHCM meets  with the patient, provides assessment, motivational interviewing, and develops individualized treatment plan.</a:t>
                      </a:r>
                    </a:p>
                  </a:txBody>
                  <a:tcPr marL="94831" marR="94831" marT="47415" marB="47415"/>
                </a:tc>
                <a:tc>
                  <a:txBody>
                    <a:bodyPr/>
                    <a:lstStyle/>
                    <a:p>
                      <a:pPr algn="ctr"/>
                      <a:r>
                        <a:rPr lang="en-US" sz="1900" dirty="0">
                          <a:solidFill>
                            <a:schemeClr val="tx1"/>
                          </a:solidFill>
                        </a:rPr>
                        <a:t>40</a:t>
                      </a:r>
                    </a:p>
                  </a:txBody>
                  <a:tcPr marL="94831" marR="94831" marT="47415" marB="47415"/>
                </a:tc>
                <a:extLst>
                  <a:ext uri="{0D108BD9-81ED-4DB2-BD59-A6C34878D82A}">
                    <a16:rowId xmlns:a16="http://schemas.microsoft.com/office/drawing/2014/main" val="3638832489"/>
                  </a:ext>
                </a:extLst>
              </a:tr>
              <a:tr h="639274">
                <a:tc>
                  <a:txBody>
                    <a:bodyPr/>
                    <a:lstStyle/>
                    <a:p>
                      <a:r>
                        <a:rPr lang="en-US" sz="1700" kern="1200">
                          <a:solidFill>
                            <a:schemeClr val="tx1"/>
                          </a:solidFill>
                        </a:rPr>
                        <a:t>2/14/21</a:t>
                      </a:r>
                      <a:endParaRPr lang="en-US" sz="1700" kern="1200">
                        <a:solidFill>
                          <a:schemeClr val="tx1"/>
                        </a:solidFill>
                        <a:latin typeface="+mn-lt"/>
                        <a:ea typeface="+mn-ea"/>
                        <a:cs typeface="+mn-cs"/>
                      </a:endParaRPr>
                    </a:p>
                  </a:txBody>
                  <a:tcPr marL="94831" marR="94831" marT="47415" marB="47415"/>
                </a:tc>
                <a:tc>
                  <a:txBody>
                    <a:bodyPr/>
                    <a:lstStyle/>
                    <a:p>
                      <a:r>
                        <a:rPr lang="en-US" sz="1700"/>
                        <a:t>BHCM contacts patient; BHCM administers PHQ9/GAD7;</a:t>
                      </a:r>
                      <a:r>
                        <a:rPr lang="en-US" sz="1700" baseline="0"/>
                        <a:t> BHCM updates SCR tool. </a:t>
                      </a:r>
                      <a:endParaRPr lang="en-US" sz="1700"/>
                    </a:p>
                  </a:txBody>
                  <a:tcPr marL="94831" marR="94831" marT="47415" marB="47415"/>
                </a:tc>
                <a:tc>
                  <a:txBody>
                    <a:bodyPr/>
                    <a:lstStyle/>
                    <a:p>
                      <a:pPr algn="ctr"/>
                      <a:r>
                        <a:rPr lang="en-US" sz="1900">
                          <a:solidFill>
                            <a:schemeClr val="tx1"/>
                          </a:solidFill>
                        </a:rPr>
                        <a:t>35</a:t>
                      </a:r>
                    </a:p>
                  </a:txBody>
                  <a:tcPr marL="94831" marR="94831" marT="47415" marB="47415"/>
                </a:tc>
                <a:extLst>
                  <a:ext uri="{0D108BD9-81ED-4DB2-BD59-A6C34878D82A}">
                    <a16:rowId xmlns:a16="http://schemas.microsoft.com/office/drawing/2014/main" val="2197757925"/>
                  </a:ext>
                </a:extLst>
              </a:tr>
              <a:tr h="508806">
                <a:tc>
                  <a:txBody>
                    <a:bodyPr/>
                    <a:lstStyle/>
                    <a:p>
                      <a:r>
                        <a:rPr lang="en-US" sz="1700" kern="1200">
                          <a:solidFill>
                            <a:schemeClr val="tx1"/>
                          </a:solidFill>
                        </a:rPr>
                        <a:t>2/27/21</a:t>
                      </a:r>
                      <a:endParaRPr lang="en-US" sz="1700" kern="1200">
                        <a:solidFill>
                          <a:schemeClr val="tx1"/>
                        </a:solidFill>
                        <a:latin typeface="+mn-lt"/>
                        <a:ea typeface="+mn-ea"/>
                        <a:cs typeface="+mn-cs"/>
                      </a:endParaRPr>
                    </a:p>
                  </a:txBody>
                  <a:tcPr marL="85069" marR="85069" marT="42535" marB="4253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t>BHCM discusses</a:t>
                      </a:r>
                      <a:r>
                        <a:rPr lang="en-US" sz="1700" baseline="0" dirty="0"/>
                        <a:t> patient with psychiatric consultant in systematic case review</a:t>
                      </a:r>
                      <a:endParaRPr lang="en-US" sz="1700" dirty="0"/>
                    </a:p>
                    <a:p>
                      <a:endParaRPr lang="en-US" sz="1700" dirty="0"/>
                    </a:p>
                  </a:txBody>
                  <a:tcPr marL="85069" marR="85069" marT="42535" marB="42535"/>
                </a:tc>
                <a:tc>
                  <a:txBody>
                    <a:bodyPr/>
                    <a:lstStyle/>
                    <a:p>
                      <a:pPr marL="0" algn="ctr" defTabSz="914400" rtl="0" eaLnBrk="1" latinLnBrk="0" hangingPunct="1"/>
                      <a:r>
                        <a:rPr lang="en-US" sz="1900" kern="1200" dirty="0">
                          <a:solidFill>
                            <a:schemeClr val="tx1"/>
                          </a:solidFill>
                        </a:rPr>
                        <a:t>10</a:t>
                      </a:r>
                      <a:endParaRPr lang="en-US" sz="1900" kern="1200" dirty="0">
                        <a:solidFill>
                          <a:schemeClr val="tx1"/>
                        </a:solidFill>
                        <a:latin typeface="+mn-lt"/>
                        <a:ea typeface="+mn-ea"/>
                        <a:cs typeface="+mn-cs"/>
                      </a:endParaRPr>
                    </a:p>
                  </a:txBody>
                  <a:tcPr marL="85069" marR="85069" marT="42535" marB="42535"/>
                </a:tc>
                <a:extLst>
                  <a:ext uri="{0D108BD9-81ED-4DB2-BD59-A6C34878D82A}">
                    <a16:rowId xmlns:a16="http://schemas.microsoft.com/office/drawing/2014/main" val="1242508242"/>
                  </a:ext>
                </a:extLst>
              </a:tr>
              <a:tr h="629513">
                <a:tc>
                  <a:txBody>
                    <a:bodyPr/>
                    <a:lstStyle/>
                    <a:p>
                      <a:r>
                        <a:rPr lang="en-US" sz="1700"/>
                        <a:t>No date</a:t>
                      </a:r>
                    </a:p>
                  </a:txBody>
                  <a:tcPr marL="85069" marR="85069" marT="42535" marB="42535"/>
                </a:tc>
                <a:tc>
                  <a:txBody>
                    <a:bodyPr/>
                    <a:lstStyle/>
                    <a:p>
                      <a:r>
                        <a:rPr lang="en-US" sz="1700" dirty="0"/>
                        <a:t>BHCM/psychiatric</a:t>
                      </a:r>
                      <a:r>
                        <a:rPr lang="en-US" sz="1700" baseline="0" dirty="0"/>
                        <a:t> consultant ‘ran’ the systematic case review</a:t>
                      </a:r>
                      <a:endParaRPr lang="en-US" sz="1700" dirty="0"/>
                    </a:p>
                  </a:txBody>
                  <a:tcPr marL="85069" marR="85069" marT="42535" marB="42535"/>
                </a:tc>
                <a:tc>
                  <a:txBody>
                    <a:bodyPr/>
                    <a:lstStyle/>
                    <a:p>
                      <a:pPr marL="0" algn="ctr" defTabSz="914400" rtl="0" eaLnBrk="1" latinLnBrk="0" hangingPunct="1"/>
                      <a:r>
                        <a:rPr lang="en-US" sz="1900" kern="1200" dirty="0">
                          <a:solidFill>
                            <a:schemeClr val="tx1"/>
                          </a:solidFill>
                        </a:rPr>
                        <a:t>5</a:t>
                      </a:r>
                      <a:endParaRPr lang="en-US" sz="1900" kern="1200" dirty="0">
                        <a:solidFill>
                          <a:schemeClr val="tx1"/>
                        </a:solidFill>
                        <a:latin typeface="+mn-lt"/>
                        <a:ea typeface="+mn-ea"/>
                        <a:cs typeface="+mn-cs"/>
                      </a:endParaRPr>
                    </a:p>
                  </a:txBody>
                  <a:tcPr marL="85069" marR="85069" marT="42535" marB="42535"/>
                </a:tc>
                <a:extLst>
                  <a:ext uri="{0D108BD9-81ED-4DB2-BD59-A6C34878D82A}">
                    <a16:rowId xmlns:a16="http://schemas.microsoft.com/office/drawing/2014/main" val="2592426472"/>
                  </a:ext>
                </a:extLst>
              </a:tr>
              <a:tr h="374305">
                <a:tc>
                  <a:txBody>
                    <a:bodyPr/>
                    <a:lstStyle/>
                    <a:p>
                      <a:endParaRPr lang="en-US" sz="1700" b="1"/>
                    </a:p>
                  </a:txBody>
                  <a:tcPr marL="85069" marR="85069" marT="42535" marB="42535"/>
                </a:tc>
                <a:tc>
                  <a:txBody>
                    <a:bodyPr/>
                    <a:lstStyle/>
                    <a:p>
                      <a:pPr algn="r"/>
                      <a:r>
                        <a:rPr lang="en-US" sz="1700" b="1" dirty="0"/>
                        <a:t>Total: Bill 99492</a:t>
                      </a:r>
                      <a:r>
                        <a:rPr lang="en-US" sz="1700" b="1" baseline="0" dirty="0"/>
                        <a:t> + 99494</a:t>
                      </a:r>
                      <a:endParaRPr lang="en-US" sz="1700" b="1" dirty="0"/>
                    </a:p>
                  </a:txBody>
                  <a:tcPr marL="85069" marR="85069" marT="42535" marB="4253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b="1" dirty="0"/>
                        <a:t>90</a:t>
                      </a:r>
                    </a:p>
                  </a:txBody>
                  <a:tcPr marL="85069" marR="85069" marT="42535" marB="42535"/>
                </a:tc>
                <a:extLst>
                  <a:ext uri="{0D108BD9-81ED-4DB2-BD59-A6C34878D82A}">
                    <a16:rowId xmlns:a16="http://schemas.microsoft.com/office/drawing/2014/main" val="2864480526"/>
                  </a:ext>
                </a:extLst>
              </a:tr>
            </a:tbl>
          </a:graphicData>
        </a:graphic>
      </p:graphicFrame>
    </p:spTree>
    <p:extLst>
      <p:ext uri="{BB962C8B-B14F-4D97-AF65-F5344CB8AC3E}">
        <p14:creationId xmlns:p14="http://schemas.microsoft.com/office/powerpoint/2010/main" val="1164444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mature woman working at home - learning stock pictures, royalty-free photos &amp; images">
            <a:extLst>
              <a:ext uri="{FF2B5EF4-FFF2-40B4-BE49-F238E27FC236}">
                <a16:creationId xmlns:a16="http://schemas.microsoft.com/office/drawing/2014/main" id="{F8AA1511-BF9E-4532-A28B-B6286AB495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662372"/>
            <a:ext cx="4114800" cy="2743200"/>
          </a:xfrm>
          <a:prstGeom prst="ellipse">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idx="1"/>
          </p:nvPr>
        </p:nvSpPr>
        <p:spPr>
          <a:xfrm>
            <a:off x="616268" y="1593099"/>
            <a:ext cx="5157787" cy="823912"/>
          </a:xfrm>
        </p:spPr>
        <p:txBody>
          <a:bodyPr>
            <a:normAutofit/>
          </a:bodyPr>
          <a:lstStyle/>
          <a:p>
            <a:pPr algn="ctr"/>
            <a:r>
              <a:rPr lang="en-US" sz="3200" dirty="0">
                <a:solidFill>
                  <a:srgbClr val="00909E"/>
                </a:solidFill>
              </a:rPr>
              <a:t>Objective</a:t>
            </a:r>
          </a:p>
        </p:txBody>
      </p:sp>
      <p:sp>
        <p:nvSpPr>
          <p:cNvPr id="8" name="Content Placeholder 7"/>
          <p:cNvSpPr>
            <a:spLocks noGrp="1"/>
          </p:cNvSpPr>
          <p:nvPr>
            <p:ph sz="half" idx="2"/>
          </p:nvPr>
        </p:nvSpPr>
        <p:spPr>
          <a:xfrm>
            <a:off x="616268" y="2527084"/>
            <a:ext cx="5157787" cy="3684588"/>
          </a:xfrm>
        </p:spPr>
        <p:txBody>
          <a:bodyPr>
            <a:normAutofit/>
          </a:bodyPr>
          <a:lstStyle/>
          <a:p>
            <a:pPr marL="0" indent="0" algn="ctr">
              <a:buNone/>
            </a:pPr>
            <a:r>
              <a:rPr lang="en-US" sz="2400" dirty="0"/>
              <a:t>Review how to bill CoCM services using the CoCM codes</a:t>
            </a:r>
          </a:p>
        </p:txBody>
      </p:sp>
      <p:sp>
        <p:nvSpPr>
          <p:cNvPr id="9" name="Text Placeholder 8"/>
          <p:cNvSpPr>
            <a:spLocks noGrp="1"/>
          </p:cNvSpPr>
          <p:nvPr>
            <p:ph type="body" sz="quarter" idx="3"/>
          </p:nvPr>
        </p:nvSpPr>
        <p:spPr>
          <a:xfrm>
            <a:off x="6395720" y="1593099"/>
            <a:ext cx="5183188" cy="823912"/>
          </a:xfrm>
        </p:spPr>
        <p:txBody>
          <a:bodyPr>
            <a:normAutofit/>
          </a:bodyPr>
          <a:lstStyle/>
          <a:p>
            <a:pPr algn="ctr"/>
            <a:r>
              <a:rPr lang="en-US" sz="3200" dirty="0">
                <a:solidFill>
                  <a:srgbClr val="00909E"/>
                </a:solidFill>
              </a:rPr>
              <a:t>Learning Outcomes</a:t>
            </a:r>
          </a:p>
        </p:txBody>
      </p:sp>
      <p:sp>
        <p:nvSpPr>
          <p:cNvPr id="10" name="Content Placeholder 9"/>
          <p:cNvSpPr>
            <a:spLocks noGrp="1"/>
          </p:cNvSpPr>
          <p:nvPr>
            <p:ph sz="quarter" idx="4"/>
          </p:nvPr>
        </p:nvSpPr>
        <p:spPr>
          <a:xfrm>
            <a:off x="6096000" y="2527084"/>
            <a:ext cx="5482908" cy="3218392"/>
          </a:xfrm>
        </p:spPr>
        <p:txBody>
          <a:bodyPr>
            <a:normAutofit/>
          </a:bodyPr>
          <a:lstStyle/>
          <a:p>
            <a:pPr marL="0" indent="0" algn="ctr">
              <a:buNone/>
            </a:pPr>
            <a:r>
              <a:rPr lang="en-US" sz="2400" dirty="0"/>
              <a:t>Discuss billing codes, billing thresholds, and documentation to promote the financial sustainability of CoCM services</a:t>
            </a:r>
          </a:p>
        </p:txBody>
      </p:sp>
      <p:pic>
        <p:nvPicPr>
          <p:cNvPr id="11" name="Picture 10" descr="Logo, Michigan Collaborative Care Implementation Support Team">
            <a:extLst>
              <a:ext uri="{FF2B5EF4-FFF2-40B4-BE49-F238E27FC236}">
                <a16:creationId xmlns:a16="http://schemas.microsoft.com/office/drawing/2014/main" id="{248CD052-763B-4A31-BC5C-454AA56993C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576" t="8334" r="12688" b="13888"/>
          <a:stretch/>
        </p:blipFill>
        <p:spPr>
          <a:xfrm>
            <a:off x="10979955" y="277133"/>
            <a:ext cx="914400" cy="528210"/>
          </a:xfrm>
          <a:prstGeom prst="rect">
            <a:avLst/>
          </a:prstGeom>
        </p:spPr>
      </p:pic>
      <p:pic>
        <p:nvPicPr>
          <p:cNvPr id="12" name="Picture 11" descr="Logo, Mi-CCSI Center for Clinical Systems Improvement">
            <a:extLst>
              <a:ext uri="{FF2B5EF4-FFF2-40B4-BE49-F238E27FC236}">
                <a16:creationId xmlns:a16="http://schemas.microsoft.com/office/drawing/2014/main" id="{4D2015F6-302D-4A38-AB8D-F3AC73CEED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63475" y="301208"/>
            <a:ext cx="1280160" cy="480060"/>
          </a:xfrm>
          <a:prstGeom prst="rect">
            <a:avLst/>
          </a:prstGeom>
        </p:spPr>
      </p:pic>
      <p:sp>
        <p:nvSpPr>
          <p:cNvPr id="13" name="TextBox 12">
            <a:extLst>
              <a:ext uri="{FF2B5EF4-FFF2-40B4-BE49-F238E27FC236}">
                <a16:creationId xmlns:a16="http://schemas.microsoft.com/office/drawing/2014/main" id="{3471F760-1AC4-4C0B-9FA7-C851A64302C1}"/>
              </a:ext>
            </a:extLst>
          </p:cNvPr>
          <p:cNvSpPr txBox="1"/>
          <p:nvPr/>
        </p:nvSpPr>
        <p:spPr>
          <a:xfrm>
            <a:off x="611778" y="989101"/>
            <a:ext cx="10968444" cy="1046440"/>
          </a:xfrm>
          <a:prstGeom prst="rect">
            <a:avLst/>
          </a:prstGeom>
          <a:noFill/>
        </p:spPr>
        <p:txBody>
          <a:bodyPr wrap="square" rtlCol="0">
            <a:spAutoFit/>
          </a:bodyPr>
          <a:lstStyle/>
          <a:p>
            <a:pPr algn="ctr"/>
            <a:r>
              <a:rPr lang="en-US" sz="4400" b="1" dirty="0">
                <a:solidFill>
                  <a:srgbClr val="135D7A"/>
                </a:solidFill>
                <a:latin typeface="Horizon"/>
              </a:rPr>
              <a:t>OBJECTIVES &amp; LEARNING OUTCOMES</a:t>
            </a:r>
            <a:endParaRPr lang="en-US" sz="1800" dirty="0"/>
          </a:p>
          <a:p>
            <a:endParaRPr lang="en-US" sz="1800" dirty="0"/>
          </a:p>
        </p:txBody>
      </p:sp>
      <p:sp>
        <p:nvSpPr>
          <p:cNvPr id="14" name="Date Placeholder 1">
            <a:extLst>
              <a:ext uri="{FF2B5EF4-FFF2-40B4-BE49-F238E27FC236}">
                <a16:creationId xmlns:a16="http://schemas.microsoft.com/office/drawing/2014/main" id="{04B572E6-A7D2-4D03-A011-76EBFA2A5BB4}"/>
              </a:ext>
            </a:extLst>
          </p:cNvPr>
          <p:cNvSpPr txBox="1">
            <a:spLocks/>
          </p:cNvSpPr>
          <p:nvPr/>
        </p:nvSpPr>
        <p:spPr>
          <a:xfrm>
            <a:off x="611777" y="6421667"/>
            <a:ext cx="92093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D37ACD-6466-48E7-BEFA-49FD2D85829B}" type="datetime1">
              <a:rPr lang="en-US" sz="1000" smtClean="0">
                <a:solidFill>
                  <a:srgbClr val="135D7A"/>
                </a:solidFill>
              </a:rPr>
              <a:pPr/>
              <a:t>7/19/2022</a:t>
            </a:fld>
            <a:endParaRPr lang="en-US" sz="1000" dirty="0">
              <a:solidFill>
                <a:srgbClr val="135D7A"/>
              </a:solidFill>
            </a:endParaRPr>
          </a:p>
        </p:txBody>
      </p:sp>
      <p:sp>
        <p:nvSpPr>
          <p:cNvPr id="15" name="Slide Number Placeholder 2">
            <a:extLst>
              <a:ext uri="{FF2B5EF4-FFF2-40B4-BE49-F238E27FC236}">
                <a16:creationId xmlns:a16="http://schemas.microsoft.com/office/drawing/2014/main" id="{18672AAB-6BE4-487A-885F-AD1B2901CF82}"/>
              </a:ext>
            </a:extLst>
          </p:cNvPr>
          <p:cNvSpPr txBox="1">
            <a:spLocks/>
          </p:cNvSpPr>
          <p:nvPr/>
        </p:nvSpPr>
        <p:spPr>
          <a:xfrm>
            <a:off x="10659291" y="6403005"/>
            <a:ext cx="920931"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EFD7088-A482-4B9E-9A53-06305EE0ABFA}" type="slidenum">
              <a:rPr lang="en-US" sz="1000" smtClean="0">
                <a:solidFill>
                  <a:srgbClr val="135D7A"/>
                </a:solidFill>
              </a:rPr>
              <a:pPr algn="r"/>
              <a:t>2</a:t>
            </a:fld>
            <a:endParaRPr lang="en-US" sz="1000" dirty="0">
              <a:solidFill>
                <a:srgbClr val="135D7A"/>
              </a:solidFill>
            </a:endParaRPr>
          </a:p>
        </p:txBody>
      </p:sp>
      <p:sp>
        <p:nvSpPr>
          <p:cNvPr id="16" name="Footer Placeholder 3">
            <a:extLst>
              <a:ext uri="{FF2B5EF4-FFF2-40B4-BE49-F238E27FC236}">
                <a16:creationId xmlns:a16="http://schemas.microsoft.com/office/drawing/2014/main" id="{743285AA-CF2E-4894-A2AB-2BB875E35937}"/>
              </a:ext>
            </a:extLst>
          </p:cNvPr>
          <p:cNvSpPr txBox="1">
            <a:spLocks/>
          </p:cNvSpPr>
          <p:nvPr/>
        </p:nvSpPr>
        <p:spPr>
          <a:xfrm>
            <a:off x="1532708" y="6438601"/>
            <a:ext cx="912658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dirty="0">
                <a:solidFill>
                  <a:srgbClr val="135D7A"/>
                </a:solidFill>
              </a:rPr>
              <a:t>This document contains confidential and proprietary information.  Any further copying, reproduction, or distribution without express written consent of presenters is strictly prohibited.</a:t>
            </a:r>
          </a:p>
        </p:txBody>
      </p:sp>
    </p:spTree>
    <p:extLst>
      <p:ext uri="{BB962C8B-B14F-4D97-AF65-F5344CB8AC3E}">
        <p14:creationId xmlns:p14="http://schemas.microsoft.com/office/powerpoint/2010/main" val="4166387841"/>
      </p:ext>
    </p:extLst>
  </p:cSld>
  <p:clrMapOvr>
    <a:masterClrMapping/>
  </p:clrMapOvr>
  <mc:AlternateContent xmlns:mc="http://schemas.openxmlformats.org/markup-compatibility/2006">
    <mc:Choice xmlns:p14="http://schemas.microsoft.com/office/powerpoint/2010/main" Requires="p14">
      <p:transition spd="slow" p14:dur="1500" advTm="1741">
        <p:split orient="vert"/>
      </p:transition>
    </mc:Choice>
    <mc:Fallback>
      <p:transition spd="slow" advTm="1741">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F1CD9-EB78-4874-BA9A-5369FF6A9C37}"/>
              </a:ext>
            </a:extLst>
          </p:cNvPr>
          <p:cNvSpPr>
            <a:spLocks noGrp="1"/>
          </p:cNvSpPr>
          <p:nvPr>
            <p:ph type="title" idx="4294967295"/>
          </p:nvPr>
        </p:nvSpPr>
        <p:spPr>
          <a:xfrm>
            <a:off x="619833" y="-1176616"/>
            <a:ext cx="10968446" cy="3204134"/>
          </a:xfrm>
          <a:prstGeom prst="rect">
            <a:avLst/>
          </a:prstGeom>
        </p:spPr>
        <p:txBody>
          <a:bodyPr vert="horz" lIns="91440" tIns="45720" rIns="91440" bIns="45720" rtlCol="0" anchor="b">
            <a:normAutofit/>
          </a:bodyPr>
          <a:lstStyle/>
          <a:p>
            <a:r>
              <a:rPr lang="en-US" sz="3200" b="1" kern="1200" dirty="0">
                <a:solidFill>
                  <a:schemeClr val="tx1"/>
                </a:solidFill>
                <a:latin typeface="+mn-lt"/>
                <a:ea typeface="+mj-ea"/>
                <a:cs typeface="+mj-cs"/>
              </a:rPr>
              <a:t>Scenario E:  CoCM in a subsequent month</a:t>
            </a:r>
            <a:endParaRPr lang="en-US" sz="3200" b="1" kern="1200" baseline="30000" dirty="0">
              <a:solidFill>
                <a:schemeClr val="tx1"/>
              </a:solidFill>
              <a:latin typeface="+mn-lt"/>
              <a:ea typeface="+mj-ea"/>
              <a:cs typeface="+mj-cs"/>
            </a:endParaRPr>
          </a:p>
        </p:txBody>
      </p:sp>
      <p:graphicFrame>
        <p:nvGraphicFramePr>
          <p:cNvPr id="5" name="Content Placeholder 4">
            <a:extLst>
              <a:ext uri="{FF2B5EF4-FFF2-40B4-BE49-F238E27FC236}">
                <a16:creationId xmlns:a16="http://schemas.microsoft.com/office/drawing/2014/main" id="{C680AA05-045A-423E-944B-7F07128E16A7}"/>
              </a:ext>
            </a:extLst>
          </p:cNvPr>
          <p:cNvGraphicFramePr>
            <a:graphicFrameLocks/>
          </p:cNvGraphicFramePr>
          <p:nvPr>
            <p:extLst>
              <p:ext uri="{D42A27DB-BD31-4B8C-83A1-F6EECF244321}">
                <p14:modId xmlns:p14="http://schemas.microsoft.com/office/powerpoint/2010/main" val="1567397029"/>
              </p:ext>
            </p:extLst>
          </p:nvPr>
        </p:nvGraphicFramePr>
        <p:xfrm>
          <a:off x="619832" y="2525358"/>
          <a:ext cx="10968447" cy="3717862"/>
        </p:xfrm>
        <a:graphic>
          <a:graphicData uri="http://schemas.openxmlformats.org/drawingml/2006/table">
            <a:tbl>
              <a:tblPr firstRow="1" bandRow="1">
                <a:tableStyleId>{69012ECD-51FC-41F1-AA8D-1B2483CD663E}</a:tableStyleId>
              </a:tblPr>
              <a:tblGrid>
                <a:gridCol w="1636450">
                  <a:extLst>
                    <a:ext uri="{9D8B030D-6E8A-4147-A177-3AD203B41FA5}">
                      <a16:colId xmlns:a16="http://schemas.microsoft.com/office/drawing/2014/main" val="3463390682"/>
                    </a:ext>
                  </a:extLst>
                </a:gridCol>
                <a:gridCol w="7832781">
                  <a:extLst>
                    <a:ext uri="{9D8B030D-6E8A-4147-A177-3AD203B41FA5}">
                      <a16:colId xmlns:a16="http://schemas.microsoft.com/office/drawing/2014/main" val="1479550161"/>
                    </a:ext>
                  </a:extLst>
                </a:gridCol>
                <a:gridCol w="1499216">
                  <a:extLst>
                    <a:ext uri="{9D8B030D-6E8A-4147-A177-3AD203B41FA5}">
                      <a16:colId xmlns:a16="http://schemas.microsoft.com/office/drawing/2014/main" val="2717747775"/>
                    </a:ext>
                  </a:extLst>
                </a:gridCol>
              </a:tblGrid>
              <a:tr h="695987">
                <a:tc>
                  <a:txBody>
                    <a:bodyPr/>
                    <a:lstStyle/>
                    <a:p>
                      <a:pPr algn="ctr"/>
                      <a:r>
                        <a:rPr lang="en-US" sz="1900" dirty="0"/>
                        <a:t>Date</a:t>
                      </a:r>
                    </a:p>
                  </a:txBody>
                  <a:tcPr marL="94831" marR="94831" marT="47415" marB="47415"/>
                </a:tc>
                <a:tc>
                  <a:txBody>
                    <a:bodyPr/>
                    <a:lstStyle/>
                    <a:p>
                      <a:pPr algn="ctr"/>
                      <a:r>
                        <a:rPr lang="en-US" sz="1900"/>
                        <a:t>Activity</a:t>
                      </a:r>
                    </a:p>
                  </a:txBody>
                  <a:tcPr marL="94831" marR="94831" marT="47415" marB="47415"/>
                </a:tc>
                <a:tc>
                  <a:txBody>
                    <a:bodyPr/>
                    <a:lstStyle/>
                    <a:p>
                      <a:pPr algn="ctr"/>
                      <a:r>
                        <a:rPr lang="en-US" sz="1900"/>
                        <a:t>Time Spent</a:t>
                      </a:r>
                    </a:p>
                  </a:txBody>
                  <a:tcPr marL="94831" marR="94831" marT="47415" marB="47415"/>
                </a:tc>
                <a:extLst>
                  <a:ext uri="{0D108BD9-81ED-4DB2-BD59-A6C34878D82A}">
                    <a16:rowId xmlns:a16="http://schemas.microsoft.com/office/drawing/2014/main" val="608578790"/>
                  </a:ext>
                </a:extLst>
              </a:tr>
              <a:tr h="775553">
                <a:tc>
                  <a:txBody>
                    <a:bodyPr/>
                    <a:lstStyle/>
                    <a:p>
                      <a:r>
                        <a:rPr lang="en-US" sz="1700" kern="1200">
                          <a:solidFill>
                            <a:schemeClr val="tx1"/>
                          </a:solidFill>
                        </a:rPr>
                        <a:t>2/4/21</a:t>
                      </a:r>
                      <a:endParaRPr lang="en-US" sz="1700" kern="1200">
                        <a:solidFill>
                          <a:schemeClr val="tx1"/>
                        </a:solidFill>
                        <a:latin typeface="+mn-lt"/>
                        <a:ea typeface="+mn-ea"/>
                        <a:cs typeface="+mn-cs"/>
                      </a:endParaRPr>
                    </a:p>
                  </a:txBody>
                  <a:tcPr marL="94831" marR="94831" marT="47415" marB="4741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a:t>Patient  screened for depression.  BHCM meets  with the patient, provides assessment, motivational interviewing, and develops individualized treatment plan.</a:t>
                      </a:r>
                    </a:p>
                  </a:txBody>
                  <a:tcPr marL="94831" marR="94831" marT="47415" marB="47415"/>
                </a:tc>
                <a:tc>
                  <a:txBody>
                    <a:bodyPr/>
                    <a:lstStyle/>
                    <a:p>
                      <a:pPr algn="ctr"/>
                      <a:r>
                        <a:rPr lang="en-US" sz="1900" dirty="0">
                          <a:solidFill>
                            <a:schemeClr val="tx1"/>
                          </a:solidFill>
                        </a:rPr>
                        <a:t>40</a:t>
                      </a:r>
                    </a:p>
                  </a:txBody>
                  <a:tcPr marL="94831" marR="94831" marT="47415" marB="47415"/>
                </a:tc>
                <a:extLst>
                  <a:ext uri="{0D108BD9-81ED-4DB2-BD59-A6C34878D82A}">
                    <a16:rowId xmlns:a16="http://schemas.microsoft.com/office/drawing/2014/main" val="3638832489"/>
                  </a:ext>
                </a:extLst>
              </a:tr>
              <a:tr h="639274">
                <a:tc>
                  <a:txBody>
                    <a:bodyPr/>
                    <a:lstStyle/>
                    <a:p>
                      <a:r>
                        <a:rPr lang="en-US" sz="1700" kern="1200">
                          <a:solidFill>
                            <a:schemeClr val="tx1"/>
                          </a:solidFill>
                        </a:rPr>
                        <a:t>2/14/21</a:t>
                      </a:r>
                      <a:endParaRPr lang="en-US" sz="1700" kern="1200">
                        <a:solidFill>
                          <a:schemeClr val="tx1"/>
                        </a:solidFill>
                        <a:latin typeface="+mn-lt"/>
                        <a:ea typeface="+mn-ea"/>
                        <a:cs typeface="+mn-cs"/>
                      </a:endParaRPr>
                    </a:p>
                  </a:txBody>
                  <a:tcPr marL="94831" marR="94831" marT="47415" marB="47415"/>
                </a:tc>
                <a:tc>
                  <a:txBody>
                    <a:bodyPr/>
                    <a:lstStyle/>
                    <a:p>
                      <a:r>
                        <a:rPr lang="en-US" sz="1700"/>
                        <a:t>BHCM contacts patient; BHCM administers PHQ9/GAD7;</a:t>
                      </a:r>
                      <a:r>
                        <a:rPr lang="en-US" sz="1700" baseline="0"/>
                        <a:t> BHCM updates SCR tool. </a:t>
                      </a:r>
                      <a:endParaRPr lang="en-US" sz="1700"/>
                    </a:p>
                  </a:txBody>
                  <a:tcPr marL="94831" marR="94831" marT="47415" marB="47415"/>
                </a:tc>
                <a:tc>
                  <a:txBody>
                    <a:bodyPr/>
                    <a:lstStyle/>
                    <a:p>
                      <a:pPr algn="ctr"/>
                      <a:r>
                        <a:rPr lang="en-US" sz="1900">
                          <a:solidFill>
                            <a:schemeClr val="tx1"/>
                          </a:solidFill>
                        </a:rPr>
                        <a:t>35</a:t>
                      </a:r>
                    </a:p>
                  </a:txBody>
                  <a:tcPr marL="94831" marR="94831" marT="47415" marB="47415"/>
                </a:tc>
                <a:extLst>
                  <a:ext uri="{0D108BD9-81ED-4DB2-BD59-A6C34878D82A}">
                    <a16:rowId xmlns:a16="http://schemas.microsoft.com/office/drawing/2014/main" val="2197757925"/>
                  </a:ext>
                </a:extLst>
              </a:tr>
              <a:tr h="508806">
                <a:tc>
                  <a:txBody>
                    <a:bodyPr/>
                    <a:lstStyle/>
                    <a:p>
                      <a:r>
                        <a:rPr lang="en-US" sz="1700" kern="1200">
                          <a:solidFill>
                            <a:schemeClr val="tx1"/>
                          </a:solidFill>
                        </a:rPr>
                        <a:t>2/27/21</a:t>
                      </a:r>
                      <a:endParaRPr lang="en-US" sz="1700" kern="1200">
                        <a:solidFill>
                          <a:schemeClr val="tx1"/>
                        </a:solidFill>
                        <a:latin typeface="+mn-lt"/>
                        <a:ea typeface="+mn-ea"/>
                        <a:cs typeface="+mn-cs"/>
                      </a:endParaRPr>
                    </a:p>
                  </a:txBody>
                  <a:tcPr marL="85069" marR="85069" marT="42535" marB="4253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a:t>BHCM discusses</a:t>
                      </a:r>
                      <a:r>
                        <a:rPr lang="en-US" sz="1700" baseline="0"/>
                        <a:t> patient with psychiatric consultant in systematic case review</a:t>
                      </a:r>
                      <a:endParaRPr lang="en-US" sz="1700"/>
                    </a:p>
                    <a:p>
                      <a:endParaRPr lang="en-US" sz="1700"/>
                    </a:p>
                  </a:txBody>
                  <a:tcPr marL="85069" marR="85069" marT="42535" marB="42535"/>
                </a:tc>
                <a:tc>
                  <a:txBody>
                    <a:bodyPr/>
                    <a:lstStyle/>
                    <a:p>
                      <a:pPr marL="0" algn="ctr" defTabSz="914400" rtl="0" eaLnBrk="1" latinLnBrk="0" hangingPunct="1"/>
                      <a:r>
                        <a:rPr lang="en-US" sz="1900" kern="1200">
                          <a:solidFill>
                            <a:schemeClr val="tx1"/>
                          </a:solidFill>
                        </a:rPr>
                        <a:t>10</a:t>
                      </a:r>
                      <a:endParaRPr lang="en-US" sz="1900" kern="1200">
                        <a:solidFill>
                          <a:schemeClr val="tx1"/>
                        </a:solidFill>
                        <a:latin typeface="+mn-lt"/>
                        <a:ea typeface="+mn-ea"/>
                        <a:cs typeface="+mn-cs"/>
                      </a:endParaRPr>
                    </a:p>
                  </a:txBody>
                  <a:tcPr marL="85069" marR="85069" marT="42535" marB="42535"/>
                </a:tc>
                <a:extLst>
                  <a:ext uri="{0D108BD9-81ED-4DB2-BD59-A6C34878D82A}">
                    <a16:rowId xmlns:a16="http://schemas.microsoft.com/office/drawing/2014/main" val="1242508242"/>
                  </a:ext>
                </a:extLst>
              </a:tr>
              <a:tr h="629513">
                <a:tc>
                  <a:txBody>
                    <a:bodyPr/>
                    <a:lstStyle/>
                    <a:p>
                      <a:r>
                        <a:rPr lang="en-US" sz="1700"/>
                        <a:t>No date</a:t>
                      </a:r>
                    </a:p>
                  </a:txBody>
                  <a:tcPr marL="85069" marR="85069" marT="42535" marB="42535"/>
                </a:tc>
                <a:tc>
                  <a:txBody>
                    <a:bodyPr/>
                    <a:lstStyle/>
                    <a:p>
                      <a:r>
                        <a:rPr lang="en-US" sz="1700"/>
                        <a:t>BHCM/psychiatric</a:t>
                      </a:r>
                      <a:r>
                        <a:rPr lang="en-US" sz="1700" baseline="0"/>
                        <a:t> consultant ‘ran’ the systematic case review</a:t>
                      </a:r>
                      <a:endParaRPr lang="en-US" sz="1700"/>
                    </a:p>
                  </a:txBody>
                  <a:tcPr marL="85069" marR="85069" marT="42535" marB="42535"/>
                </a:tc>
                <a:tc>
                  <a:txBody>
                    <a:bodyPr/>
                    <a:lstStyle/>
                    <a:p>
                      <a:pPr marL="0" algn="ctr" defTabSz="914400" rtl="0" eaLnBrk="1" latinLnBrk="0" hangingPunct="1"/>
                      <a:r>
                        <a:rPr lang="en-US" sz="1900" kern="1200">
                          <a:solidFill>
                            <a:schemeClr val="tx1"/>
                          </a:solidFill>
                        </a:rPr>
                        <a:t>5</a:t>
                      </a:r>
                      <a:endParaRPr lang="en-US" sz="1900" kern="1200">
                        <a:solidFill>
                          <a:schemeClr val="tx1"/>
                        </a:solidFill>
                        <a:latin typeface="+mn-lt"/>
                        <a:ea typeface="+mn-ea"/>
                        <a:cs typeface="+mn-cs"/>
                      </a:endParaRPr>
                    </a:p>
                  </a:txBody>
                  <a:tcPr marL="85069" marR="85069" marT="42535" marB="42535"/>
                </a:tc>
                <a:extLst>
                  <a:ext uri="{0D108BD9-81ED-4DB2-BD59-A6C34878D82A}">
                    <a16:rowId xmlns:a16="http://schemas.microsoft.com/office/drawing/2014/main" val="2592426472"/>
                  </a:ext>
                </a:extLst>
              </a:tr>
              <a:tr h="374305">
                <a:tc>
                  <a:txBody>
                    <a:bodyPr/>
                    <a:lstStyle/>
                    <a:p>
                      <a:endParaRPr lang="en-US" sz="1700" b="1"/>
                    </a:p>
                  </a:txBody>
                  <a:tcPr marL="85069" marR="85069" marT="42535" marB="42535"/>
                </a:tc>
                <a:tc>
                  <a:txBody>
                    <a:bodyPr/>
                    <a:lstStyle/>
                    <a:p>
                      <a:pPr algn="r"/>
                      <a:r>
                        <a:rPr lang="en-US" sz="1700" b="1" dirty="0"/>
                        <a:t>Total: Bill 99493</a:t>
                      </a:r>
                      <a:r>
                        <a:rPr lang="en-US" sz="1700" b="1" baseline="0" dirty="0"/>
                        <a:t> + 99494</a:t>
                      </a:r>
                      <a:endParaRPr lang="en-US" sz="1700" b="1" dirty="0"/>
                    </a:p>
                  </a:txBody>
                  <a:tcPr marL="85069" marR="85069" marT="42535" marB="4253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b="1" dirty="0"/>
                        <a:t>90</a:t>
                      </a:r>
                    </a:p>
                  </a:txBody>
                  <a:tcPr marL="85069" marR="85069" marT="42535" marB="42535"/>
                </a:tc>
                <a:extLst>
                  <a:ext uri="{0D108BD9-81ED-4DB2-BD59-A6C34878D82A}">
                    <a16:rowId xmlns:a16="http://schemas.microsoft.com/office/drawing/2014/main" val="2864480526"/>
                  </a:ext>
                </a:extLst>
              </a:tr>
            </a:tbl>
          </a:graphicData>
        </a:graphic>
      </p:graphicFrame>
      <p:sp>
        <p:nvSpPr>
          <p:cNvPr id="8" name="Title 1">
            <a:extLst>
              <a:ext uri="{FF2B5EF4-FFF2-40B4-BE49-F238E27FC236}">
                <a16:creationId xmlns:a16="http://schemas.microsoft.com/office/drawing/2014/main" id="{35542E7C-ACBD-47A2-9F9B-CDF97E195E23}"/>
              </a:ext>
            </a:extLst>
          </p:cNvPr>
          <p:cNvSpPr txBox="1">
            <a:spLocks/>
          </p:cNvSpPr>
          <p:nvPr/>
        </p:nvSpPr>
        <p:spPr>
          <a:xfrm>
            <a:off x="611777" y="365128"/>
            <a:ext cx="10742023" cy="568323"/>
          </a:xfrm>
          <a:prstGeom prst="rect">
            <a:avLst/>
          </a:prstGeom>
        </p:spPr>
        <p:txBody>
          <a:bodyPr/>
          <a:lstStyle>
            <a:lvl1pPr algn="l" defTabSz="914400" rtl="0" eaLnBrk="1" latinLnBrk="0" hangingPunct="1">
              <a:lnSpc>
                <a:spcPct val="90000"/>
              </a:lnSpc>
              <a:spcBef>
                <a:spcPct val="0"/>
              </a:spcBef>
              <a:buNone/>
              <a:defRPr sz="4400" b="1" kern="1200">
                <a:solidFill>
                  <a:srgbClr val="135D7A"/>
                </a:solidFill>
                <a:latin typeface="Horizon"/>
                <a:ea typeface="+mj-ea"/>
                <a:cs typeface="+mj-cs"/>
              </a:defRPr>
            </a:lvl1pPr>
          </a:lstStyle>
          <a:p>
            <a:r>
              <a:rPr lang="en-US" sz="4000" dirty="0"/>
              <a:t>Billing Collaborative Care Services</a:t>
            </a:r>
          </a:p>
        </p:txBody>
      </p:sp>
    </p:spTree>
    <p:extLst>
      <p:ext uri="{BB962C8B-B14F-4D97-AF65-F5344CB8AC3E}">
        <p14:creationId xmlns:p14="http://schemas.microsoft.com/office/powerpoint/2010/main" val="4208947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933886E-E9BE-46CA-AF97-07101C01481D}"/>
              </a:ext>
            </a:extLst>
          </p:cNvPr>
          <p:cNvSpPr>
            <a:spLocks noGrp="1"/>
          </p:cNvSpPr>
          <p:nvPr>
            <p:ph type="title" hasCustomPrompt="1"/>
          </p:nvPr>
        </p:nvSpPr>
        <p:spPr>
          <a:xfrm>
            <a:off x="611777" y="365128"/>
            <a:ext cx="10742023" cy="568323"/>
          </a:xfrm>
          <a:prstGeom prst="rect">
            <a:avLst/>
          </a:prstGeom>
        </p:spPr>
        <p:txBody>
          <a:bodyPr/>
          <a:lstStyle>
            <a:lvl1pPr>
              <a:defRPr sz="4400" b="1">
                <a:solidFill>
                  <a:srgbClr val="135D7A"/>
                </a:solidFill>
                <a:latin typeface="Horizon"/>
              </a:defRPr>
            </a:lvl1pPr>
          </a:lstStyle>
          <a:p>
            <a:r>
              <a:rPr lang="en-US" sz="4000" dirty="0"/>
              <a:t>Billing Collaborative Care Services</a:t>
            </a:r>
          </a:p>
        </p:txBody>
      </p:sp>
      <p:sp>
        <p:nvSpPr>
          <p:cNvPr id="4" name="Text Placeholder 2">
            <a:extLst>
              <a:ext uri="{FF2B5EF4-FFF2-40B4-BE49-F238E27FC236}">
                <a16:creationId xmlns:a16="http://schemas.microsoft.com/office/drawing/2014/main" id="{D8D060BC-F2A5-496F-9939-3EEDC9E69E83}"/>
              </a:ext>
            </a:extLst>
          </p:cNvPr>
          <p:cNvSpPr>
            <a:spLocks noGrp="1"/>
          </p:cNvSpPr>
          <p:nvPr>
            <p:ph type="body" idx="20" hasCustomPrompt="1"/>
          </p:nvPr>
        </p:nvSpPr>
        <p:spPr>
          <a:xfrm>
            <a:off x="940526" y="535582"/>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Avoiding “same date” Denials</a:t>
            </a:r>
          </a:p>
        </p:txBody>
      </p:sp>
      <p:graphicFrame>
        <p:nvGraphicFramePr>
          <p:cNvPr id="5" name="Content Placeholder 4">
            <a:extLst>
              <a:ext uri="{FF2B5EF4-FFF2-40B4-BE49-F238E27FC236}">
                <a16:creationId xmlns:a16="http://schemas.microsoft.com/office/drawing/2014/main" id="{7D8F2CE8-7CEC-430C-8D04-E0F7F981CF10}"/>
              </a:ext>
            </a:extLst>
          </p:cNvPr>
          <p:cNvGraphicFramePr>
            <a:graphicFrameLocks/>
          </p:cNvGraphicFramePr>
          <p:nvPr>
            <p:extLst>
              <p:ext uri="{D42A27DB-BD31-4B8C-83A1-F6EECF244321}">
                <p14:modId xmlns:p14="http://schemas.microsoft.com/office/powerpoint/2010/main" val="1091250036"/>
              </p:ext>
            </p:extLst>
          </p:nvPr>
        </p:nvGraphicFramePr>
        <p:xfrm>
          <a:off x="611777" y="1416919"/>
          <a:ext cx="11229976" cy="4983881"/>
        </p:xfrm>
        <a:graphic>
          <a:graphicData uri="http://schemas.openxmlformats.org/drawingml/2006/table">
            <a:tbl>
              <a:tblPr firstRow="1" firstCol="1" bandRow="1"/>
              <a:tblGrid>
                <a:gridCol w="1582783">
                  <a:extLst>
                    <a:ext uri="{9D8B030D-6E8A-4147-A177-3AD203B41FA5}">
                      <a16:colId xmlns:a16="http://schemas.microsoft.com/office/drawing/2014/main" val="2884637696"/>
                    </a:ext>
                  </a:extLst>
                </a:gridCol>
                <a:gridCol w="9647193">
                  <a:extLst>
                    <a:ext uri="{9D8B030D-6E8A-4147-A177-3AD203B41FA5}">
                      <a16:colId xmlns:a16="http://schemas.microsoft.com/office/drawing/2014/main" val="1116670391"/>
                    </a:ext>
                  </a:extLst>
                </a:gridCol>
              </a:tblGrid>
              <a:tr h="446606">
                <a:tc>
                  <a:txBody>
                    <a:bodyPr/>
                    <a:lstStyle/>
                    <a:p>
                      <a:pPr marL="0" marR="0">
                        <a:spcBef>
                          <a:spcPts val="0"/>
                        </a:spcBef>
                        <a:spcAft>
                          <a:spcPts val="0"/>
                        </a:spcAft>
                      </a:pPr>
                      <a:r>
                        <a:rPr lang="en-US" sz="1400" b="1" dirty="0">
                          <a:solidFill>
                            <a:srgbClr val="1F497D"/>
                          </a:solidFill>
                          <a:effectLst/>
                          <a:latin typeface="Calibri" panose="020F0502020204030204" pitchFamily="34" charset="0"/>
                          <a:ea typeface="Calibri" panose="020F0502020204030204" pitchFamily="34" charset="0"/>
                        </a:rPr>
                        <a:t>99492 and 99493 in the same month </a:t>
                      </a:r>
                      <a:endParaRPr lang="en-US" sz="1400" dirty="0">
                        <a:effectLst/>
                        <a:latin typeface="Calibri" panose="020F0502020204030204" pitchFamily="34" charset="0"/>
                        <a:ea typeface="Times New Roman" panose="02020603050405020304" pitchFamily="18" charset="0"/>
                      </a:endParaRPr>
                    </a:p>
                  </a:txBody>
                  <a:tcPr marL="37801" marR="37801" marT="0" marB="0">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spcBef>
                          <a:spcPts val="0"/>
                        </a:spcBef>
                        <a:spcAft>
                          <a:spcPts val="0"/>
                        </a:spcAft>
                      </a:pPr>
                      <a:r>
                        <a:rPr lang="en-US" sz="1400" dirty="0">
                          <a:solidFill>
                            <a:srgbClr val="1F497D"/>
                          </a:solidFill>
                          <a:effectLst/>
                          <a:latin typeface="Calibri" panose="020F0502020204030204" pitchFamily="34" charset="0"/>
                          <a:ea typeface="Calibri" panose="020F0502020204030204" pitchFamily="34" charset="0"/>
                        </a:rPr>
                        <a:t>You wouldn’t bill an initial month (99492) and a subsequent month (99493) in the same month</a:t>
                      </a:r>
                      <a:endParaRPr lang="en-US" sz="1400" dirty="0">
                        <a:effectLst/>
                        <a:latin typeface="Calibri" panose="020F0502020204030204" pitchFamily="34" charset="0"/>
                        <a:ea typeface="Times New Roman" panose="02020603050405020304" pitchFamily="18" charset="0"/>
                      </a:endParaRPr>
                    </a:p>
                  </a:txBody>
                  <a:tcPr marL="37801" marR="37801" marT="0" marB="0">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extLst>
                  <a:ext uri="{0D108BD9-81ED-4DB2-BD59-A6C34878D82A}">
                    <a16:rowId xmlns:a16="http://schemas.microsoft.com/office/drawing/2014/main" val="1522743905"/>
                  </a:ext>
                </a:extLst>
              </a:tr>
              <a:tr h="890931">
                <a:tc>
                  <a:txBody>
                    <a:bodyPr/>
                    <a:lstStyle/>
                    <a:p>
                      <a:pPr marL="0" marR="0">
                        <a:spcBef>
                          <a:spcPts val="0"/>
                        </a:spcBef>
                        <a:spcAft>
                          <a:spcPts val="0"/>
                        </a:spcAft>
                      </a:pPr>
                      <a:r>
                        <a:rPr lang="en-US" sz="1400" b="1" dirty="0">
                          <a:solidFill>
                            <a:srgbClr val="1F497D"/>
                          </a:solidFill>
                          <a:effectLst/>
                          <a:latin typeface="Calibri" panose="020F0502020204030204" pitchFamily="34" charset="0"/>
                          <a:ea typeface="Calibri" panose="020F0502020204030204" pitchFamily="34" charset="0"/>
                        </a:rPr>
                        <a:t>99492 and G2214 in the same month</a:t>
                      </a:r>
                      <a:endParaRPr lang="en-US" sz="14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1400" b="1" dirty="0">
                          <a:solidFill>
                            <a:srgbClr val="1F497D"/>
                          </a:solidFill>
                          <a:effectLst/>
                          <a:latin typeface="Calibri" panose="020F0502020204030204" pitchFamily="34" charset="0"/>
                          <a:ea typeface="Calibri" panose="020F0502020204030204" pitchFamily="34" charset="0"/>
                        </a:rPr>
                        <a:t> </a:t>
                      </a:r>
                      <a:endParaRPr lang="en-US" sz="1400" dirty="0">
                        <a:effectLst/>
                        <a:latin typeface="Calibri" panose="020F0502020204030204" pitchFamily="34" charset="0"/>
                        <a:ea typeface="Times New Roman" panose="02020603050405020304" pitchFamily="18" charset="0"/>
                      </a:endParaRPr>
                    </a:p>
                  </a:txBody>
                  <a:tcPr marL="37801" marR="37801" marT="0" marB="0">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1F497D"/>
                          </a:solidFill>
                          <a:effectLst/>
                          <a:latin typeface="Calibri" panose="020F0502020204030204" pitchFamily="34" charset="0"/>
                          <a:ea typeface="Calibri" panose="020F0502020204030204" pitchFamily="34" charset="0"/>
                        </a:rPr>
                        <a:t>99492 is initial month, so you wouldn’t combine with G2214, a code that could either be initial month or subsequent month. </a:t>
                      </a:r>
                      <a:endParaRPr lang="en-US" sz="14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1400" dirty="0">
                          <a:solidFill>
                            <a:srgbClr val="1F497D"/>
                          </a:solidFill>
                          <a:effectLst/>
                          <a:latin typeface="Calibri" panose="020F0502020204030204" pitchFamily="34" charset="0"/>
                          <a:ea typeface="Calibri" panose="020F0502020204030204" pitchFamily="34" charset="0"/>
                        </a:rPr>
                        <a:t> If you need to bill more minutes than 99492 provides, you’d bill 99492 and units of 99494.</a:t>
                      </a:r>
                      <a:endParaRPr lang="en-US" sz="14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1400" dirty="0">
                          <a:solidFill>
                            <a:srgbClr val="1F497D"/>
                          </a:solidFill>
                          <a:effectLst/>
                          <a:latin typeface="Calibri" panose="020F0502020204030204" pitchFamily="34" charset="0"/>
                          <a:ea typeface="Calibri" panose="020F0502020204030204" pitchFamily="34" charset="0"/>
                        </a:rPr>
                        <a:t> If you don’t have enough minutes to bill 99492, you would bill G2214 alone.</a:t>
                      </a:r>
                      <a:endParaRPr lang="en-US" sz="1400" dirty="0">
                        <a:effectLst/>
                        <a:latin typeface="Calibri" panose="020F0502020204030204" pitchFamily="34" charset="0"/>
                        <a:ea typeface="Times New Roman" panose="02020603050405020304" pitchFamily="18" charset="0"/>
                      </a:endParaRPr>
                    </a:p>
                  </a:txBody>
                  <a:tcPr marL="37801" marR="37801" marT="0" marB="0">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extLst>
                  <a:ext uri="{0D108BD9-81ED-4DB2-BD59-A6C34878D82A}">
                    <a16:rowId xmlns:a16="http://schemas.microsoft.com/office/drawing/2014/main" val="1209433350"/>
                  </a:ext>
                </a:extLst>
              </a:tr>
              <a:tr h="890931">
                <a:tc>
                  <a:txBody>
                    <a:bodyPr/>
                    <a:lstStyle/>
                    <a:p>
                      <a:pPr marL="0" marR="0">
                        <a:spcBef>
                          <a:spcPts val="0"/>
                        </a:spcBef>
                        <a:spcAft>
                          <a:spcPts val="0"/>
                        </a:spcAft>
                      </a:pPr>
                      <a:r>
                        <a:rPr lang="en-US" sz="1400" b="1" dirty="0">
                          <a:solidFill>
                            <a:srgbClr val="1F497D"/>
                          </a:solidFill>
                          <a:effectLst/>
                          <a:latin typeface="Calibri" panose="020F0502020204030204" pitchFamily="34" charset="0"/>
                          <a:ea typeface="Calibri" panose="020F0502020204030204" pitchFamily="34" charset="0"/>
                        </a:rPr>
                        <a:t>99493 and G2214 in the same month</a:t>
                      </a:r>
                      <a:endParaRPr lang="en-US" sz="14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1400" b="1" dirty="0">
                          <a:solidFill>
                            <a:srgbClr val="1F497D"/>
                          </a:solidFill>
                          <a:effectLst/>
                          <a:latin typeface="Calibri" panose="020F0502020204030204" pitchFamily="34" charset="0"/>
                          <a:ea typeface="Calibri" panose="020F0502020204030204" pitchFamily="34" charset="0"/>
                        </a:rPr>
                        <a:t> </a:t>
                      </a:r>
                      <a:endParaRPr lang="en-US" sz="1400" dirty="0">
                        <a:effectLst/>
                        <a:latin typeface="Calibri" panose="020F0502020204030204" pitchFamily="34" charset="0"/>
                        <a:ea typeface="Times New Roman" panose="02020603050405020304" pitchFamily="18" charset="0"/>
                      </a:endParaRPr>
                    </a:p>
                  </a:txBody>
                  <a:tcPr marL="37801" marR="37801" marT="0" marB="0">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spcBef>
                          <a:spcPts val="0"/>
                        </a:spcBef>
                        <a:spcAft>
                          <a:spcPts val="0"/>
                        </a:spcAft>
                      </a:pPr>
                      <a:r>
                        <a:rPr lang="en-US" sz="1400" dirty="0">
                          <a:solidFill>
                            <a:srgbClr val="1F497D"/>
                          </a:solidFill>
                          <a:effectLst/>
                          <a:latin typeface="Calibri" panose="020F0502020204030204" pitchFamily="34" charset="0"/>
                          <a:ea typeface="Calibri" panose="020F0502020204030204" pitchFamily="34" charset="0"/>
                        </a:rPr>
                        <a:t>99493 is subsequent month, so you wouldn’t combine with G2214, which is a code that could be either initial or subsequent month.</a:t>
                      </a:r>
                      <a:endParaRPr lang="en-US" sz="14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1400" dirty="0">
                          <a:solidFill>
                            <a:srgbClr val="1F497D"/>
                          </a:solidFill>
                          <a:effectLst/>
                          <a:latin typeface="Calibri" panose="020F0502020204030204" pitchFamily="34" charset="0"/>
                          <a:ea typeface="Calibri" panose="020F0502020204030204" pitchFamily="34" charset="0"/>
                        </a:rPr>
                        <a:t> If you need to bill more minutes than 99493 provides, you’d bill 99493 and units of 99494.</a:t>
                      </a:r>
                      <a:endParaRPr lang="en-US" sz="14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1400" dirty="0">
                          <a:solidFill>
                            <a:srgbClr val="1F497D"/>
                          </a:solidFill>
                          <a:effectLst/>
                          <a:latin typeface="Calibri" panose="020F0502020204030204" pitchFamily="34" charset="0"/>
                          <a:ea typeface="Calibri" panose="020F0502020204030204" pitchFamily="34" charset="0"/>
                        </a:rPr>
                        <a:t> If you don’t have enough minutes to bill 99493, you would bill G2214 alone.</a:t>
                      </a:r>
                      <a:endParaRPr lang="en-US" sz="1400" dirty="0">
                        <a:effectLst/>
                        <a:latin typeface="Calibri" panose="020F0502020204030204" pitchFamily="34" charset="0"/>
                        <a:ea typeface="Times New Roman" panose="02020603050405020304" pitchFamily="18" charset="0"/>
                      </a:endParaRPr>
                    </a:p>
                  </a:txBody>
                  <a:tcPr marL="37801" marR="37801" marT="0" marB="0">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extLst>
                  <a:ext uri="{0D108BD9-81ED-4DB2-BD59-A6C34878D82A}">
                    <a16:rowId xmlns:a16="http://schemas.microsoft.com/office/drawing/2014/main" val="3811770712"/>
                  </a:ext>
                </a:extLst>
              </a:tr>
              <a:tr h="669909">
                <a:tc>
                  <a:txBody>
                    <a:bodyPr/>
                    <a:lstStyle/>
                    <a:p>
                      <a:pPr marL="0" marR="0">
                        <a:spcBef>
                          <a:spcPts val="0"/>
                        </a:spcBef>
                        <a:spcAft>
                          <a:spcPts val="0"/>
                        </a:spcAft>
                      </a:pPr>
                      <a:r>
                        <a:rPr lang="en-US" sz="1400" b="1">
                          <a:solidFill>
                            <a:srgbClr val="1F497D"/>
                          </a:solidFill>
                          <a:effectLst/>
                          <a:latin typeface="Calibri" panose="020F0502020204030204" pitchFamily="34" charset="0"/>
                          <a:ea typeface="Calibri" panose="020F0502020204030204" pitchFamily="34" charset="0"/>
                        </a:rPr>
                        <a:t>G2214 and 99494 in the same month</a:t>
                      </a:r>
                      <a:endParaRPr lang="en-US" sz="1400">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1400" b="1">
                          <a:solidFill>
                            <a:srgbClr val="1F497D"/>
                          </a:solidFill>
                          <a:effectLst/>
                          <a:latin typeface="Calibri" panose="020F0502020204030204" pitchFamily="34" charset="0"/>
                          <a:ea typeface="Calibri" panose="020F0502020204030204" pitchFamily="34" charset="0"/>
                        </a:rPr>
                        <a:t> </a:t>
                      </a:r>
                      <a:endParaRPr lang="en-US" sz="1400">
                        <a:effectLst/>
                        <a:latin typeface="Calibri" panose="020F0502020204030204" pitchFamily="34" charset="0"/>
                        <a:ea typeface="Times New Roman" panose="02020603050405020304" pitchFamily="18" charset="0"/>
                      </a:endParaRPr>
                    </a:p>
                  </a:txBody>
                  <a:tcPr marL="37801" marR="37801" marT="0" marB="0">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1F497D"/>
                          </a:solidFill>
                          <a:effectLst/>
                          <a:latin typeface="Calibri" panose="020F0502020204030204" pitchFamily="34" charset="0"/>
                          <a:ea typeface="Calibri" panose="020F0502020204030204" pitchFamily="34" charset="0"/>
                        </a:rPr>
                        <a:t>99494 is intended to be used as the add on to 99492 or 99493.</a:t>
                      </a:r>
                      <a:endParaRPr lang="en-US" sz="14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1400" dirty="0">
                          <a:solidFill>
                            <a:srgbClr val="1F497D"/>
                          </a:solidFill>
                          <a:effectLst/>
                          <a:latin typeface="Calibri" panose="020F0502020204030204" pitchFamily="34" charset="0"/>
                          <a:ea typeface="Calibri" panose="020F0502020204030204" pitchFamily="34" charset="0"/>
                        </a:rPr>
                        <a:t> The system isn’t configured to allow G2214 to be billed with an add-on code.</a:t>
                      </a:r>
                      <a:endParaRPr lang="en-US" sz="1400" dirty="0">
                        <a:effectLst/>
                        <a:latin typeface="Calibri" panose="020F0502020204030204" pitchFamily="34" charset="0"/>
                        <a:ea typeface="Times New Roman" panose="02020603050405020304" pitchFamily="18" charset="0"/>
                      </a:endParaRPr>
                    </a:p>
                  </a:txBody>
                  <a:tcPr marL="37801" marR="37801" marT="0" marB="0">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extLst>
                  <a:ext uri="{0D108BD9-81ED-4DB2-BD59-A6C34878D82A}">
                    <a16:rowId xmlns:a16="http://schemas.microsoft.com/office/drawing/2014/main" val="599105536"/>
                  </a:ext>
                </a:extLst>
              </a:tr>
              <a:tr h="223303">
                <a:tc>
                  <a:txBody>
                    <a:bodyPr/>
                    <a:lstStyle/>
                    <a:p>
                      <a:pPr marL="0" marR="0">
                        <a:spcBef>
                          <a:spcPts val="0"/>
                        </a:spcBef>
                        <a:spcAft>
                          <a:spcPts val="0"/>
                        </a:spcAft>
                      </a:pPr>
                      <a:r>
                        <a:rPr lang="en-US" sz="1400" b="1">
                          <a:solidFill>
                            <a:srgbClr val="1F497D"/>
                          </a:solidFill>
                          <a:effectLst/>
                          <a:latin typeface="Calibri" panose="020F0502020204030204" pitchFamily="34" charset="0"/>
                          <a:ea typeface="Calibri" panose="020F0502020204030204" pitchFamily="34" charset="0"/>
                        </a:rPr>
                        <a:t>99492 and 99492</a:t>
                      </a:r>
                      <a:endParaRPr lang="en-US" sz="1400">
                        <a:effectLst/>
                        <a:latin typeface="Calibri" panose="020F0502020204030204" pitchFamily="34" charset="0"/>
                        <a:ea typeface="Times New Roman" panose="02020603050405020304" pitchFamily="18" charset="0"/>
                      </a:endParaRPr>
                    </a:p>
                  </a:txBody>
                  <a:tcPr marL="37801" marR="37801" marT="0" marB="0">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spcBef>
                          <a:spcPts val="0"/>
                        </a:spcBef>
                        <a:spcAft>
                          <a:spcPts val="0"/>
                        </a:spcAft>
                      </a:pPr>
                      <a:r>
                        <a:rPr lang="en-US" sz="1400" dirty="0">
                          <a:solidFill>
                            <a:srgbClr val="1F497D"/>
                          </a:solidFill>
                          <a:effectLst/>
                          <a:latin typeface="Calibri" panose="020F0502020204030204" pitchFamily="34" charset="0"/>
                          <a:ea typeface="Calibri" panose="020F0502020204030204" pitchFamily="34" charset="0"/>
                        </a:rPr>
                        <a:t>You wouldn’t bill two initial month codes in the same month.</a:t>
                      </a:r>
                      <a:endParaRPr lang="en-US" sz="1400" dirty="0">
                        <a:effectLst/>
                        <a:latin typeface="Calibri" panose="020F0502020204030204" pitchFamily="34" charset="0"/>
                        <a:ea typeface="Times New Roman" panose="02020603050405020304" pitchFamily="18" charset="0"/>
                      </a:endParaRPr>
                    </a:p>
                  </a:txBody>
                  <a:tcPr marL="37801" marR="37801" marT="0" marB="0">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extLst>
                  <a:ext uri="{0D108BD9-81ED-4DB2-BD59-A6C34878D82A}">
                    <a16:rowId xmlns:a16="http://schemas.microsoft.com/office/drawing/2014/main" val="1583057392"/>
                  </a:ext>
                </a:extLst>
              </a:tr>
              <a:tr h="223303">
                <a:tc>
                  <a:txBody>
                    <a:bodyPr/>
                    <a:lstStyle/>
                    <a:p>
                      <a:pPr marL="0" marR="0">
                        <a:spcBef>
                          <a:spcPts val="0"/>
                        </a:spcBef>
                        <a:spcAft>
                          <a:spcPts val="0"/>
                        </a:spcAft>
                      </a:pPr>
                      <a:r>
                        <a:rPr lang="en-US" sz="1400" b="1">
                          <a:solidFill>
                            <a:srgbClr val="1F497D"/>
                          </a:solidFill>
                          <a:effectLst/>
                          <a:latin typeface="Calibri" panose="020F0502020204030204" pitchFamily="34" charset="0"/>
                          <a:ea typeface="Calibri" panose="020F0502020204030204" pitchFamily="34" charset="0"/>
                        </a:rPr>
                        <a:t>99493 and 99493</a:t>
                      </a:r>
                      <a:endParaRPr lang="en-US" sz="1400">
                        <a:effectLst/>
                        <a:latin typeface="Calibri" panose="020F0502020204030204" pitchFamily="34" charset="0"/>
                        <a:ea typeface="Times New Roman" panose="02020603050405020304" pitchFamily="18" charset="0"/>
                      </a:endParaRPr>
                    </a:p>
                  </a:txBody>
                  <a:tcPr marL="37801" marR="37801" marT="0" marB="0">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1F497D"/>
                          </a:solidFill>
                          <a:effectLst/>
                          <a:latin typeface="Calibri" panose="020F0502020204030204" pitchFamily="34" charset="0"/>
                          <a:ea typeface="Calibri" panose="020F0502020204030204" pitchFamily="34" charset="0"/>
                        </a:rPr>
                        <a:t>You wouldn’t bill two subsequent month codes in the same month.</a:t>
                      </a:r>
                      <a:endParaRPr lang="en-US" sz="1400" dirty="0">
                        <a:effectLst/>
                        <a:latin typeface="Calibri" panose="020F0502020204030204" pitchFamily="34" charset="0"/>
                        <a:ea typeface="Times New Roman" panose="02020603050405020304" pitchFamily="18" charset="0"/>
                      </a:endParaRPr>
                    </a:p>
                  </a:txBody>
                  <a:tcPr marL="37801" marR="37801" marT="0" marB="0">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extLst>
                  <a:ext uri="{0D108BD9-81ED-4DB2-BD59-A6C34878D82A}">
                    <a16:rowId xmlns:a16="http://schemas.microsoft.com/office/drawing/2014/main" val="2833852499"/>
                  </a:ext>
                </a:extLst>
              </a:tr>
              <a:tr h="893213">
                <a:tc>
                  <a:txBody>
                    <a:bodyPr/>
                    <a:lstStyle/>
                    <a:p>
                      <a:pPr marL="0" marR="0">
                        <a:spcBef>
                          <a:spcPts val="0"/>
                        </a:spcBef>
                        <a:spcAft>
                          <a:spcPts val="0"/>
                        </a:spcAft>
                      </a:pPr>
                      <a:r>
                        <a:rPr lang="en-US" sz="1400" b="1">
                          <a:solidFill>
                            <a:srgbClr val="1F497D"/>
                          </a:solidFill>
                          <a:effectLst/>
                          <a:latin typeface="Calibri" panose="020F0502020204030204" pitchFamily="34" charset="0"/>
                          <a:ea typeface="Calibri" panose="020F0502020204030204" pitchFamily="34" charset="0"/>
                        </a:rPr>
                        <a:t>G2214 and G2214</a:t>
                      </a:r>
                      <a:endParaRPr lang="en-US" sz="1400">
                        <a:effectLst/>
                        <a:latin typeface="Calibri" panose="020F0502020204030204" pitchFamily="34" charset="0"/>
                        <a:ea typeface="Times New Roman" panose="02020603050405020304" pitchFamily="18" charset="0"/>
                      </a:endParaRPr>
                    </a:p>
                  </a:txBody>
                  <a:tcPr marL="37801" marR="37801" marT="0" marB="0">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spcBef>
                          <a:spcPts val="0"/>
                        </a:spcBef>
                        <a:spcAft>
                          <a:spcPts val="0"/>
                        </a:spcAft>
                      </a:pPr>
                      <a:r>
                        <a:rPr lang="en-US" sz="1400" dirty="0">
                          <a:solidFill>
                            <a:srgbClr val="1F497D"/>
                          </a:solidFill>
                          <a:effectLst/>
                          <a:latin typeface="Calibri" panose="020F0502020204030204" pitchFamily="34" charset="0"/>
                          <a:ea typeface="Calibri" panose="020F0502020204030204" pitchFamily="34" charset="0"/>
                        </a:rPr>
                        <a:t>G2214 can be used for either an initial month or a subsequent month. </a:t>
                      </a:r>
                      <a:endParaRPr lang="en-US" sz="14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1400" dirty="0">
                          <a:solidFill>
                            <a:srgbClr val="1F497D"/>
                          </a:solidFill>
                          <a:effectLst/>
                          <a:latin typeface="Calibri" panose="020F0502020204030204" pitchFamily="34" charset="0"/>
                          <a:ea typeface="Calibri" panose="020F0502020204030204" pitchFamily="34" charset="0"/>
                        </a:rPr>
                        <a:t> However, it would only be used if there weren’t enough minutes of activity to bill a either the initial month 99492 code or subsequent month 99493. </a:t>
                      </a:r>
                      <a:endParaRPr lang="en-US" sz="14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1400" dirty="0">
                          <a:solidFill>
                            <a:srgbClr val="1F497D"/>
                          </a:solidFill>
                          <a:effectLst/>
                          <a:latin typeface="Calibri" panose="020F0502020204030204" pitchFamily="34" charset="0"/>
                          <a:ea typeface="Calibri" panose="020F0502020204030204" pitchFamily="34" charset="0"/>
                        </a:rPr>
                        <a:t> To maximize reimbursement, whenever possible, use the 99xxx codes rather than G2214.</a:t>
                      </a:r>
                      <a:endParaRPr lang="en-US" sz="1400" dirty="0">
                        <a:effectLst/>
                        <a:latin typeface="Calibri" panose="020F0502020204030204" pitchFamily="34" charset="0"/>
                        <a:ea typeface="Times New Roman" panose="02020603050405020304" pitchFamily="18" charset="0"/>
                      </a:endParaRPr>
                    </a:p>
                  </a:txBody>
                  <a:tcPr marL="37801" marR="37801" marT="0" marB="0">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extLst>
                  <a:ext uri="{0D108BD9-81ED-4DB2-BD59-A6C34878D82A}">
                    <a16:rowId xmlns:a16="http://schemas.microsoft.com/office/drawing/2014/main" val="3965977104"/>
                  </a:ext>
                </a:extLst>
              </a:tr>
              <a:tr h="745685">
                <a:tc>
                  <a:txBody>
                    <a:bodyPr/>
                    <a:lstStyle/>
                    <a:p>
                      <a:pPr marL="0" marR="0">
                        <a:spcBef>
                          <a:spcPts val="0"/>
                        </a:spcBef>
                        <a:spcAft>
                          <a:spcPts val="0"/>
                        </a:spcAft>
                      </a:pPr>
                      <a:r>
                        <a:rPr lang="en-US" sz="1400" b="1">
                          <a:solidFill>
                            <a:srgbClr val="1F497D"/>
                          </a:solidFill>
                          <a:effectLst/>
                          <a:latin typeface="Calibri" panose="020F0502020204030204" pitchFamily="34" charset="0"/>
                          <a:ea typeface="Calibri" panose="020F0502020204030204" pitchFamily="34" charset="0"/>
                        </a:rPr>
                        <a:t>99494 and 99494</a:t>
                      </a:r>
                      <a:endParaRPr lang="en-US" sz="1400">
                        <a:effectLst/>
                        <a:latin typeface="Calibri" panose="020F0502020204030204" pitchFamily="34" charset="0"/>
                        <a:ea typeface="Times New Roman" panose="02020603050405020304" pitchFamily="18" charset="0"/>
                      </a:endParaRPr>
                    </a:p>
                  </a:txBody>
                  <a:tcPr marL="37801" marR="37801" marT="0" marB="0">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1F497D"/>
                          </a:solidFill>
                          <a:effectLst/>
                          <a:latin typeface="Calibri" panose="020F0502020204030204" pitchFamily="34" charset="0"/>
                          <a:ea typeface="Calibri" panose="020F0502020204030204" pitchFamily="34" charset="0"/>
                        </a:rPr>
                        <a:t>99494 is an add-on code and will not be payable unless it is combined with an initial month (99492) or subsequent month (99493) code.</a:t>
                      </a:r>
                      <a:endParaRPr lang="en-US" sz="14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1400" dirty="0">
                          <a:solidFill>
                            <a:srgbClr val="1F497D"/>
                          </a:solidFill>
                          <a:effectLst/>
                          <a:latin typeface="Calibri" panose="020F0502020204030204" pitchFamily="34" charset="0"/>
                          <a:ea typeface="Calibri" panose="020F0502020204030204" pitchFamily="34" charset="0"/>
                        </a:rPr>
                        <a:t> 99494 allows quantity units. If you are thinking of using 99494 twice, bill “99494 – Two units” instead.</a:t>
                      </a:r>
                      <a:endParaRPr lang="en-US" sz="1400" dirty="0">
                        <a:effectLst/>
                        <a:latin typeface="Calibri" panose="020F0502020204030204" pitchFamily="34" charset="0"/>
                        <a:ea typeface="Times New Roman" panose="02020603050405020304" pitchFamily="18" charset="0"/>
                      </a:endParaRPr>
                    </a:p>
                  </a:txBody>
                  <a:tcPr marL="37801" marR="37801" marT="0" marB="0">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extLst>
                  <a:ext uri="{0D108BD9-81ED-4DB2-BD59-A6C34878D82A}">
                    <a16:rowId xmlns:a16="http://schemas.microsoft.com/office/drawing/2014/main" val="3378400480"/>
                  </a:ext>
                </a:extLst>
              </a:tr>
            </a:tbl>
          </a:graphicData>
        </a:graphic>
      </p:graphicFrame>
    </p:spTree>
    <p:extLst>
      <p:ext uri="{BB962C8B-B14F-4D97-AF65-F5344CB8AC3E}">
        <p14:creationId xmlns:p14="http://schemas.microsoft.com/office/powerpoint/2010/main" val="2300553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933886E-E9BE-46CA-AF97-07101C01481D}"/>
              </a:ext>
            </a:extLst>
          </p:cNvPr>
          <p:cNvSpPr>
            <a:spLocks noGrp="1"/>
          </p:cNvSpPr>
          <p:nvPr>
            <p:ph type="title" hasCustomPrompt="1"/>
          </p:nvPr>
        </p:nvSpPr>
        <p:spPr>
          <a:xfrm>
            <a:off x="611777" y="365128"/>
            <a:ext cx="10742023" cy="568323"/>
          </a:xfrm>
          <a:prstGeom prst="rect">
            <a:avLst/>
          </a:prstGeom>
        </p:spPr>
        <p:txBody>
          <a:bodyPr/>
          <a:lstStyle>
            <a:lvl1pPr>
              <a:defRPr sz="4400" b="1">
                <a:solidFill>
                  <a:srgbClr val="135D7A"/>
                </a:solidFill>
                <a:latin typeface="Horizon"/>
              </a:defRPr>
            </a:lvl1pPr>
          </a:lstStyle>
          <a:p>
            <a:r>
              <a:rPr lang="en-US" sz="4000" dirty="0"/>
              <a:t>Billing Collaborative Care Services</a:t>
            </a:r>
          </a:p>
        </p:txBody>
      </p:sp>
      <p:sp>
        <p:nvSpPr>
          <p:cNvPr id="4" name="Text Placeholder 2">
            <a:extLst>
              <a:ext uri="{FF2B5EF4-FFF2-40B4-BE49-F238E27FC236}">
                <a16:creationId xmlns:a16="http://schemas.microsoft.com/office/drawing/2014/main" id="{D8D060BC-F2A5-496F-9939-3EEDC9E69E83}"/>
              </a:ext>
            </a:extLst>
          </p:cNvPr>
          <p:cNvSpPr>
            <a:spLocks noGrp="1"/>
          </p:cNvSpPr>
          <p:nvPr>
            <p:ph type="body" idx="20" hasCustomPrompt="1"/>
          </p:nvPr>
        </p:nvSpPr>
        <p:spPr>
          <a:xfrm>
            <a:off x="940526" y="535582"/>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Resources</a:t>
            </a:r>
          </a:p>
        </p:txBody>
      </p:sp>
      <p:sp>
        <p:nvSpPr>
          <p:cNvPr id="5" name="Content Placeholder 3">
            <a:extLst>
              <a:ext uri="{FF2B5EF4-FFF2-40B4-BE49-F238E27FC236}">
                <a16:creationId xmlns:a16="http://schemas.microsoft.com/office/drawing/2014/main" id="{A139E050-58C5-472E-A4B3-1C243799FDC9}"/>
              </a:ext>
            </a:extLst>
          </p:cNvPr>
          <p:cNvSpPr txBox="1">
            <a:spLocks/>
          </p:cNvSpPr>
          <p:nvPr/>
        </p:nvSpPr>
        <p:spPr>
          <a:xfrm>
            <a:off x="611777" y="1614570"/>
            <a:ext cx="10986671" cy="37304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hlinkClick r:id="rId2"/>
              </a:rPr>
              <a:t>Medicare Learning Network CoCM Fact Sheet </a:t>
            </a:r>
            <a:endParaRPr lang="en-US" sz="2400" dirty="0"/>
          </a:p>
          <a:p>
            <a:r>
              <a:rPr lang="en-US" sz="2400" dirty="0">
                <a:hlinkClick r:id="rId3"/>
              </a:rPr>
              <a:t>Medicare Learning Network FAQ</a:t>
            </a:r>
            <a:endParaRPr lang="en-US" sz="2400" dirty="0"/>
          </a:p>
          <a:p>
            <a:r>
              <a:rPr lang="en-US" sz="2400" dirty="0">
                <a:hlinkClick r:id="rId4"/>
              </a:rPr>
              <a:t>MDHHS MSA Bulletin (Medicaid)</a:t>
            </a:r>
            <a:endParaRPr lang="en-US" sz="2400" dirty="0"/>
          </a:p>
          <a:p>
            <a:r>
              <a:rPr lang="en-US" sz="2400" dirty="0">
                <a:hlinkClick r:id="rId5"/>
              </a:rPr>
              <a:t>Guide to Billable Activities</a:t>
            </a:r>
            <a:endParaRPr lang="en-US" sz="2400" dirty="0"/>
          </a:p>
          <a:p>
            <a:r>
              <a:rPr lang="en-US" sz="2400" dirty="0">
                <a:hlinkClick r:id="rId6"/>
              </a:rPr>
              <a:t>Guide to Optimizing Billable Time</a:t>
            </a:r>
            <a:endParaRPr lang="en-US" sz="2400" dirty="0"/>
          </a:p>
          <a:p>
            <a:r>
              <a:rPr lang="en-US" sz="2400" dirty="0">
                <a:hlinkClick r:id="rId7"/>
              </a:rPr>
              <a:t>https://www.bcbsm.com/content/dam/microsites/corpcomm/provider/VPU/2020/apr/0420b.html</a:t>
            </a:r>
            <a:endParaRPr lang="en-US" sz="2400" dirty="0"/>
          </a:p>
          <a:p>
            <a:r>
              <a:rPr lang="en-US" sz="2400" dirty="0"/>
              <a:t>BCBSM billing guidance is posted on the PGIP collaboration site</a:t>
            </a:r>
          </a:p>
          <a:p>
            <a:endParaRPr lang="en-US" sz="2000" dirty="0"/>
          </a:p>
          <a:p>
            <a:endParaRPr lang="en-US" sz="2000" dirty="0"/>
          </a:p>
          <a:p>
            <a:endParaRPr lang="en-US" sz="2000" dirty="0"/>
          </a:p>
        </p:txBody>
      </p:sp>
    </p:spTree>
    <p:extLst>
      <p:ext uri="{BB962C8B-B14F-4D97-AF65-F5344CB8AC3E}">
        <p14:creationId xmlns:p14="http://schemas.microsoft.com/office/powerpoint/2010/main" val="1450023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F6E654-C311-46D2-B03C-FDA87377CDAC}"/>
              </a:ext>
            </a:extLst>
          </p:cNvPr>
          <p:cNvSpPr>
            <a:spLocks noGrp="1"/>
          </p:cNvSpPr>
          <p:nvPr>
            <p:ph type="dt" sz="half" idx="2"/>
          </p:nvPr>
        </p:nvSpPr>
        <p:spPr>
          <a:xfrm>
            <a:off x="611777" y="6356350"/>
            <a:ext cx="920932"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rgbClr val="135D7A"/>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D37ACD-6466-48E7-BEFA-49FD2D85829B}" type="datetime1">
              <a:rPr lang="en-US" smtClean="0"/>
              <a:pPr/>
              <a:t>7/19/2022</a:t>
            </a:fld>
            <a:endParaRPr lang="en-US" dirty="0"/>
          </a:p>
        </p:txBody>
      </p:sp>
      <p:sp>
        <p:nvSpPr>
          <p:cNvPr id="3" name="Slide Number Placeholder 2">
            <a:extLst>
              <a:ext uri="{FF2B5EF4-FFF2-40B4-BE49-F238E27FC236}">
                <a16:creationId xmlns:a16="http://schemas.microsoft.com/office/drawing/2014/main" id="{05B70DEF-F293-49C1-8880-45BA6CD84CBE}"/>
              </a:ext>
            </a:extLst>
          </p:cNvPr>
          <p:cNvSpPr>
            <a:spLocks noGrp="1"/>
          </p:cNvSpPr>
          <p:nvPr>
            <p:ph type="sldNum" sz="quarter" idx="4"/>
          </p:nvPr>
        </p:nvSpPr>
        <p:spPr>
          <a:xfrm>
            <a:off x="10659291" y="6356350"/>
            <a:ext cx="920931"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rgbClr val="135D7A"/>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EFD7088-A482-4B9E-9A53-06305EE0ABFA}" type="slidenum">
              <a:rPr lang="en-US" smtClean="0"/>
              <a:pPr/>
              <a:t>23</a:t>
            </a:fld>
            <a:endParaRPr lang="en-US" dirty="0"/>
          </a:p>
        </p:txBody>
      </p:sp>
      <p:pic>
        <p:nvPicPr>
          <p:cNvPr id="5" name="Picture 4" descr="Logo, Michigan Collaborative Care Implementation Support Team">
            <a:extLst>
              <a:ext uri="{FF2B5EF4-FFF2-40B4-BE49-F238E27FC236}">
                <a16:creationId xmlns:a16="http://schemas.microsoft.com/office/drawing/2014/main" id="{20468E9E-2E90-4321-AD0A-FBAEDF24BA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4507534"/>
            <a:ext cx="2286000" cy="1285875"/>
          </a:xfrm>
          <a:prstGeom prst="rect">
            <a:avLst/>
          </a:prstGeom>
        </p:spPr>
      </p:pic>
      <p:pic>
        <p:nvPicPr>
          <p:cNvPr id="6" name="Picture 5" descr="Logo, Mi-CCSI Center for Clinical Systems Improvement">
            <a:extLst>
              <a:ext uri="{FF2B5EF4-FFF2-40B4-BE49-F238E27FC236}">
                <a16:creationId xmlns:a16="http://schemas.microsoft.com/office/drawing/2014/main" id="{6530745D-E2DF-4DDF-978C-DCC871D72D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3887" y="4711889"/>
            <a:ext cx="2103120" cy="788670"/>
          </a:xfrm>
          <a:prstGeom prst="rect">
            <a:avLst/>
          </a:prstGeom>
        </p:spPr>
      </p:pic>
      <p:sp>
        <p:nvSpPr>
          <p:cNvPr id="9" name="Footer Placeholder 3">
            <a:extLst>
              <a:ext uri="{FF2B5EF4-FFF2-40B4-BE49-F238E27FC236}">
                <a16:creationId xmlns:a16="http://schemas.microsoft.com/office/drawing/2014/main" id="{847B402C-C752-4066-A6E6-C7FA3FA4FD6A}"/>
              </a:ext>
            </a:extLst>
          </p:cNvPr>
          <p:cNvSpPr txBox="1">
            <a:spLocks/>
          </p:cNvSpPr>
          <p:nvPr/>
        </p:nvSpPr>
        <p:spPr>
          <a:xfrm>
            <a:off x="1532708" y="6438601"/>
            <a:ext cx="912658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dirty="0">
                <a:solidFill>
                  <a:srgbClr val="135D7A"/>
                </a:solidFill>
              </a:rPr>
              <a:t>This document contains confidential and proprietary information.  Any further copying, reproduction, or distribution without express written consent of presenters is strictly prohibited.</a:t>
            </a:r>
          </a:p>
        </p:txBody>
      </p:sp>
      <p:sp>
        <p:nvSpPr>
          <p:cNvPr id="7" name="TextBox 6">
            <a:extLst>
              <a:ext uri="{FF2B5EF4-FFF2-40B4-BE49-F238E27FC236}">
                <a16:creationId xmlns:a16="http://schemas.microsoft.com/office/drawing/2014/main" id="{1AFDFA14-6AEF-4819-9445-BDA291586F85}"/>
              </a:ext>
            </a:extLst>
          </p:cNvPr>
          <p:cNvSpPr txBox="1"/>
          <p:nvPr/>
        </p:nvSpPr>
        <p:spPr>
          <a:xfrm>
            <a:off x="472784" y="1541790"/>
            <a:ext cx="10968445" cy="1323439"/>
          </a:xfrm>
          <a:prstGeom prst="rect">
            <a:avLst/>
          </a:prstGeom>
          <a:noFill/>
        </p:spPr>
        <p:txBody>
          <a:bodyPr wrap="square" rtlCol="0">
            <a:spAutoFit/>
          </a:bodyPr>
          <a:lstStyle/>
          <a:p>
            <a:pPr algn="ctr"/>
            <a:r>
              <a:rPr lang="en-US" sz="8000" b="1" dirty="0">
                <a:solidFill>
                  <a:srgbClr val="1BA0BB"/>
                </a:solidFill>
                <a:latin typeface="Raleway Black" pitchFamily="2" charset="0"/>
              </a:rPr>
              <a:t>Code nomenclature</a:t>
            </a:r>
          </a:p>
        </p:txBody>
      </p:sp>
    </p:spTree>
    <p:extLst>
      <p:ext uri="{BB962C8B-B14F-4D97-AF65-F5344CB8AC3E}">
        <p14:creationId xmlns:p14="http://schemas.microsoft.com/office/powerpoint/2010/main" val="2696388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933886E-E9BE-46CA-AF97-07101C01481D}"/>
              </a:ext>
            </a:extLst>
          </p:cNvPr>
          <p:cNvSpPr>
            <a:spLocks noGrp="1"/>
          </p:cNvSpPr>
          <p:nvPr>
            <p:ph type="title" hasCustomPrompt="1"/>
          </p:nvPr>
        </p:nvSpPr>
        <p:spPr>
          <a:xfrm>
            <a:off x="611777" y="365128"/>
            <a:ext cx="10742023" cy="568323"/>
          </a:xfrm>
          <a:prstGeom prst="rect">
            <a:avLst/>
          </a:prstGeom>
        </p:spPr>
        <p:txBody>
          <a:bodyPr/>
          <a:lstStyle>
            <a:lvl1pPr>
              <a:defRPr sz="4400" b="1">
                <a:solidFill>
                  <a:srgbClr val="135D7A"/>
                </a:solidFill>
                <a:latin typeface="Horizon"/>
              </a:defRPr>
            </a:lvl1pPr>
          </a:lstStyle>
          <a:p>
            <a:r>
              <a:rPr lang="en-US" sz="4000" dirty="0"/>
              <a:t>Collaborative Care Code nomenclature</a:t>
            </a:r>
          </a:p>
        </p:txBody>
      </p:sp>
      <p:sp>
        <p:nvSpPr>
          <p:cNvPr id="4" name="Text Placeholder 2">
            <a:extLst>
              <a:ext uri="{FF2B5EF4-FFF2-40B4-BE49-F238E27FC236}">
                <a16:creationId xmlns:a16="http://schemas.microsoft.com/office/drawing/2014/main" id="{D8D060BC-F2A5-496F-9939-3EEDC9E69E83}"/>
              </a:ext>
            </a:extLst>
          </p:cNvPr>
          <p:cNvSpPr>
            <a:spLocks noGrp="1"/>
          </p:cNvSpPr>
          <p:nvPr>
            <p:ph type="body" idx="20" hasCustomPrompt="1"/>
          </p:nvPr>
        </p:nvSpPr>
        <p:spPr>
          <a:xfrm>
            <a:off x="940526" y="535582"/>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Procedure </a:t>
            </a:r>
            <a:r>
              <a:rPr lang="en-US" sz="2400" dirty="0">
                <a:latin typeface="Railway" panose="02000506040000020004" pitchFamily="50" charset="0"/>
              </a:rPr>
              <a:t>c</a:t>
            </a:r>
            <a:r>
              <a:rPr lang="en-US" sz="2400" dirty="0">
                <a:solidFill>
                  <a:srgbClr val="00909E"/>
                </a:solidFill>
                <a:latin typeface="Railway" panose="02000506040000020004" pitchFamily="50" charset="0"/>
              </a:rPr>
              <a:t>ode 99492</a:t>
            </a:r>
          </a:p>
        </p:txBody>
      </p:sp>
      <p:sp>
        <p:nvSpPr>
          <p:cNvPr id="5" name="Content Placeholder 2">
            <a:extLst>
              <a:ext uri="{FF2B5EF4-FFF2-40B4-BE49-F238E27FC236}">
                <a16:creationId xmlns:a16="http://schemas.microsoft.com/office/drawing/2014/main" id="{E8ADBE24-0131-455B-94BF-BF524B95D4D5}"/>
              </a:ext>
            </a:extLst>
          </p:cNvPr>
          <p:cNvSpPr txBox="1">
            <a:spLocks/>
          </p:cNvSpPr>
          <p:nvPr/>
        </p:nvSpPr>
        <p:spPr>
          <a:xfrm>
            <a:off x="611777" y="1529948"/>
            <a:ext cx="10976215" cy="524559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US" sz="1600" b="1" dirty="0">
                <a:latin typeface="Arial" panose="020B0604020202020204" pitchFamily="34" charset="0"/>
                <a:cs typeface="Arial" panose="020B0604020202020204" pitchFamily="34" charset="0"/>
              </a:rPr>
              <a:t>CPT code 99492 </a:t>
            </a:r>
          </a:p>
          <a:p>
            <a:pPr marL="0" indent="0">
              <a:lnSpc>
                <a:spcPct val="120000"/>
              </a:lnSpc>
              <a:spcBef>
                <a:spcPts val="0"/>
              </a:spcBef>
              <a:buNone/>
            </a:pPr>
            <a:r>
              <a:rPr lang="en-US" sz="1600" dirty="0">
                <a:latin typeface="Arial" panose="020B0604020202020204" pitchFamily="34" charset="0"/>
                <a:cs typeface="Arial" panose="020B0604020202020204" pitchFamily="34" charset="0"/>
              </a:rPr>
              <a:t>Initial psychiatric collaborative care management, first 70 minutes in the first calendar month of behavioral health care manager activities, in consultation with a psychiatric consultant, and that the treating physician or other qualified health care professional directs, with the following required elements:</a:t>
            </a:r>
          </a:p>
          <a:p>
            <a:pPr marL="0" indent="0">
              <a:lnSpc>
                <a:spcPct val="120000"/>
              </a:lnSpc>
              <a:spcBef>
                <a:spcPts val="0"/>
              </a:spcBef>
              <a:buNone/>
            </a:pPr>
            <a:endParaRPr lang="en-US" sz="1600" dirty="0">
              <a:latin typeface="Arial" panose="020B0604020202020204" pitchFamily="34" charset="0"/>
              <a:cs typeface="Arial" panose="020B0604020202020204" pitchFamily="34" charset="0"/>
            </a:endParaRPr>
          </a:p>
          <a:p>
            <a:pPr>
              <a:lnSpc>
                <a:spcPct val="120000"/>
              </a:lnSpc>
              <a:spcBef>
                <a:spcPts val="0"/>
              </a:spcBef>
            </a:pPr>
            <a:r>
              <a:rPr lang="en-US" sz="1600" dirty="0">
                <a:latin typeface="Arial" panose="020B0604020202020204" pitchFamily="34" charset="0"/>
                <a:cs typeface="Arial" panose="020B0604020202020204" pitchFamily="34" charset="0"/>
              </a:rPr>
              <a:t>Outreach to and engagement in treatment of a patient directed by the treating physician or other qualified health care professional</a:t>
            </a:r>
          </a:p>
          <a:p>
            <a:pPr>
              <a:lnSpc>
                <a:spcPct val="120000"/>
              </a:lnSpc>
              <a:spcBef>
                <a:spcPts val="0"/>
              </a:spcBef>
            </a:pPr>
            <a:r>
              <a:rPr lang="en-US" sz="1600" dirty="0">
                <a:latin typeface="Arial" panose="020B0604020202020204" pitchFamily="34" charset="0"/>
                <a:cs typeface="Arial" panose="020B0604020202020204" pitchFamily="34" charset="0"/>
              </a:rPr>
              <a:t>Initial assessment of the patient, including administration of validated rating scales, with the development of an individualized treatment plan</a:t>
            </a:r>
          </a:p>
          <a:p>
            <a:pPr>
              <a:lnSpc>
                <a:spcPct val="120000"/>
              </a:lnSpc>
              <a:spcBef>
                <a:spcPts val="0"/>
              </a:spcBef>
            </a:pPr>
            <a:r>
              <a:rPr lang="en-US" sz="1600" dirty="0">
                <a:latin typeface="Arial" panose="020B0604020202020204" pitchFamily="34" charset="0"/>
                <a:cs typeface="Arial" panose="020B0604020202020204" pitchFamily="34" charset="0"/>
              </a:rPr>
              <a:t>Review by the psychiatric consultant with modifications of the plan, if recommended</a:t>
            </a:r>
          </a:p>
          <a:p>
            <a:pPr>
              <a:lnSpc>
                <a:spcPct val="120000"/>
              </a:lnSpc>
              <a:spcBef>
                <a:spcPts val="0"/>
              </a:spcBef>
            </a:pPr>
            <a:r>
              <a:rPr lang="en-US" sz="1600" dirty="0">
                <a:latin typeface="Arial" panose="020B0604020202020204" pitchFamily="34" charset="0"/>
                <a:cs typeface="Arial" panose="020B0604020202020204" pitchFamily="34" charset="0"/>
              </a:rPr>
              <a:t>Entering patient in a registry and tracking patient follow-up and progress using the registry, with appropriate documentation, and participation in weekly caseload consultation with the psychiatric consultant</a:t>
            </a:r>
          </a:p>
          <a:p>
            <a:pPr>
              <a:lnSpc>
                <a:spcPct val="120000"/>
              </a:lnSpc>
              <a:spcBef>
                <a:spcPts val="0"/>
              </a:spcBef>
            </a:pPr>
            <a:r>
              <a:rPr lang="en-US" sz="1600" dirty="0">
                <a:latin typeface="Arial" panose="020B0604020202020204" pitchFamily="34" charset="0"/>
                <a:cs typeface="Arial" panose="020B0604020202020204" pitchFamily="34" charset="0"/>
              </a:rPr>
              <a:t>Provision of brief interventions using evidence-based techniques such as behavioral activation, motivational interviewing, and other focused treatment strategies</a:t>
            </a:r>
            <a:endParaRPr lang="en-US" sz="1600" dirty="0">
              <a:latin typeface="Arial" panose="020B0604020202020204" pitchFamily="34" charset="0"/>
              <a:ea typeface="PMingLiU" panose="02020500000000000000" pitchFamily="18" charset="-120"/>
              <a:cs typeface="Arial" panose="020B0604020202020204" pitchFamily="34" charset="0"/>
            </a:endParaRPr>
          </a:p>
          <a:p>
            <a:pPr marL="0" indent="0">
              <a:buNone/>
            </a:pPr>
            <a:endParaRPr lang="en-US" sz="1500" dirty="0"/>
          </a:p>
        </p:txBody>
      </p:sp>
    </p:spTree>
    <p:extLst>
      <p:ext uri="{BB962C8B-B14F-4D97-AF65-F5344CB8AC3E}">
        <p14:creationId xmlns:p14="http://schemas.microsoft.com/office/powerpoint/2010/main" val="6047060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933886E-E9BE-46CA-AF97-07101C01481D}"/>
              </a:ext>
            </a:extLst>
          </p:cNvPr>
          <p:cNvSpPr>
            <a:spLocks noGrp="1"/>
          </p:cNvSpPr>
          <p:nvPr>
            <p:ph type="title" hasCustomPrompt="1"/>
          </p:nvPr>
        </p:nvSpPr>
        <p:spPr>
          <a:xfrm>
            <a:off x="611777" y="365128"/>
            <a:ext cx="10742023" cy="568323"/>
          </a:xfrm>
          <a:prstGeom prst="rect">
            <a:avLst/>
          </a:prstGeom>
        </p:spPr>
        <p:txBody>
          <a:bodyPr/>
          <a:lstStyle>
            <a:lvl1pPr>
              <a:defRPr sz="4400" b="1">
                <a:solidFill>
                  <a:srgbClr val="135D7A"/>
                </a:solidFill>
                <a:latin typeface="Horizon"/>
              </a:defRPr>
            </a:lvl1pPr>
          </a:lstStyle>
          <a:p>
            <a:r>
              <a:rPr lang="en-US" sz="4000" dirty="0"/>
              <a:t>Collaborative Care Code nomenclature</a:t>
            </a:r>
          </a:p>
        </p:txBody>
      </p:sp>
      <p:sp>
        <p:nvSpPr>
          <p:cNvPr id="4" name="Text Placeholder 2">
            <a:extLst>
              <a:ext uri="{FF2B5EF4-FFF2-40B4-BE49-F238E27FC236}">
                <a16:creationId xmlns:a16="http://schemas.microsoft.com/office/drawing/2014/main" id="{D8D060BC-F2A5-496F-9939-3EEDC9E69E83}"/>
              </a:ext>
            </a:extLst>
          </p:cNvPr>
          <p:cNvSpPr>
            <a:spLocks noGrp="1"/>
          </p:cNvSpPr>
          <p:nvPr>
            <p:ph type="body" idx="20" hasCustomPrompt="1"/>
          </p:nvPr>
        </p:nvSpPr>
        <p:spPr>
          <a:xfrm>
            <a:off x="940526" y="535582"/>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Procedure </a:t>
            </a:r>
            <a:r>
              <a:rPr lang="en-US" sz="2400" dirty="0">
                <a:latin typeface="Railway" panose="02000506040000020004" pitchFamily="50" charset="0"/>
              </a:rPr>
              <a:t>c</a:t>
            </a:r>
            <a:r>
              <a:rPr lang="en-US" sz="2400" dirty="0">
                <a:solidFill>
                  <a:srgbClr val="00909E"/>
                </a:solidFill>
                <a:latin typeface="Railway" panose="02000506040000020004" pitchFamily="50" charset="0"/>
              </a:rPr>
              <a:t>ode 99493</a:t>
            </a:r>
          </a:p>
        </p:txBody>
      </p:sp>
      <p:sp>
        <p:nvSpPr>
          <p:cNvPr id="5" name="Content Placeholder 2">
            <a:extLst>
              <a:ext uri="{FF2B5EF4-FFF2-40B4-BE49-F238E27FC236}">
                <a16:creationId xmlns:a16="http://schemas.microsoft.com/office/drawing/2014/main" id="{E8ADBE24-0131-455B-94BF-BF524B95D4D5}"/>
              </a:ext>
            </a:extLst>
          </p:cNvPr>
          <p:cNvSpPr txBox="1">
            <a:spLocks/>
          </p:cNvSpPr>
          <p:nvPr/>
        </p:nvSpPr>
        <p:spPr>
          <a:xfrm>
            <a:off x="611777" y="1529948"/>
            <a:ext cx="10976215" cy="524559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US" sz="1600" b="1" dirty="0">
                <a:latin typeface="Arial" panose="020B0604020202020204" pitchFamily="34" charset="0"/>
                <a:cs typeface="Arial" panose="020B0604020202020204" pitchFamily="34" charset="0"/>
              </a:rPr>
              <a:t>CPT code 99493 </a:t>
            </a:r>
          </a:p>
          <a:p>
            <a:pPr marL="0" indent="0">
              <a:lnSpc>
                <a:spcPct val="120000"/>
              </a:lnSpc>
              <a:spcBef>
                <a:spcPts val="0"/>
              </a:spcBef>
              <a:buNone/>
            </a:pPr>
            <a:r>
              <a:rPr lang="en-US" sz="1600" dirty="0">
                <a:latin typeface="Arial" panose="020B0604020202020204" pitchFamily="34" charset="0"/>
                <a:cs typeface="Arial" panose="020B0604020202020204" pitchFamily="34" charset="0"/>
              </a:rPr>
              <a:t>Follow up psychiatric collaborative care management, first 60 minutes in a following month </a:t>
            </a:r>
          </a:p>
          <a:p>
            <a:pPr marL="0" indent="0">
              <a:lnSpc>
                <a:spcPct val="120000"/>
              </a:lnSpc>
              <a:spcBef>
                <a:spcPts val="0"/>
              </a:spcBef>
              <a:buNone/>
            </a:pPr>
            <a:r>
              <a:rPr lang="en-US" sz="1600" dirty="0">
                <a:latin typeface="Arial" panose="020B0604020202020204" pitchFamily="34" charset="0"/>
                <a:cs typeface="Arial" panose="020B0604020202020204" pitchFamily="34" charset="0"/>
              </a:rPr>
              <a:t>of behavioral health care manager activities, in consultation with a psychiatric consultant, and directed by the </a:t>
            </a:r>
          </a:p>
          <a:p>
            <a:pPr marL="0" indent="0">
              <a:lnSpc>
                <a:spcPct val="120000"/>
              </a:lnSpc>
              <a:spcBef>
                <a:spcPts val="0"/>
              </a:spcBef>
              <a:buNone/>
            </a:pPr>
            <a:r>
              <a:rPr lang="en-US" sz="1600" dirty="0">
                <a:latin typeface="Arial" panose="020B0604020202020204" pitchFamily="34" charset="0"/>
                <a:cs typeface="Arial" panose="020B0604020202020204" pitchFamily="34" charset="0"/>
              </a:rPr>
              <a:t>treating physician or other qualified health care professional, with the following required elements:</a:t>
            </a:r>
          </a:p>
          <a:p>
            <a:pPr>
              <a:lnSpc>
                <a:spcPct val="120000"/>
              </a:lnSpc>
              <a:spcBef>
                <a:spcPts val="0"/>
              </a:spcBef>
            </a:pPr>
            <a:r>
              <a:rPr lang="en-US" sz="1600" dirty="0">
                <a:latin typeface="Arial" panose="020B0604020202020204" pitchFamily="34" charset="0"/>
                <a:cs typeface="Arial" panose="020B0604020202020204" pitchFamily="34" charset="0"/>
              </a:rPr>
              <a:t>Tracking patient follow-up and progress using the registry, with appropriate documentation</a:t>
            </a:r>
          </a:p>
          <a:p>
            <a:pPr>
              <a:lnSpc>
                <a:spcPct val="120000"/>
              </a:lnSpc>
              <a:spcBef>
                <a:spcPts val="0"/>
              </a:spcBef>
            </a:pPr>
            <a:r>
              <a:rPr lang="en-US" sz="1600" dirty="0">
                <a:latin typeface="Arial" panose="020B0604020202020204" pitchFamily="34" charset="0"/>
                <a:cs typeface="Arial" panose="020B0604020202020204" pitchFamily="34" charset="0"/>
              </a:rPr>
              <a:t>Participation in weekly caseload consultation with the psychiatric consultant</a:t>
            </a:r>
          </a:p>
          <a:p>
            <a:pPr>
              <a:lnSpc>
                <a:spcPct val="120000"/>
              </a:lnSpc>
              <a:spcBef>
                <a:spcPts val="0"/>
              </a:spcBef>
            </a:pPr>
            <a:r>
              <a:rPr lang="en-US" sz="1600" dirty="0">
                <a:latin typeface="Arial" panose="020B0604020202020204" pitchFamily="34" charset="0"/>
                <a:cs typeface="Arial" panose="020B0604020202020204" pitchFamily="34" charset="0"/>
              </a:rPr>
              <a:t>Ongoing collaboration with and coordination of the patient’s mental health care with the treating physician </a:t>
            </a:r>
          </a:p>
          <a:p>
            <a:pPr>
              <a:lnSpc>
                <a:spcPct val="120000"/>
              </a:lnSpc>
              <a:spcBef>
                <a:spcPts val="0"/>
              </a:spcBef>
            </a:pPr>
            <a:r>
              <a:rPr lang="en-US" sz="1600" dirty="0">
                <a:latin typeface="Arial" panose="020B0604020202020204" pitchFamily="34" charset="0"/>
                <a:cs typeface="Arial" panose="020B0604020202020204" pitchFamily="34" charset="0"/>
              </a:rPr>
              <a:t>or other qualified health care professional and any other treating mental health providers</a:t>
            </a:r>
          </a:p>
          <a:p>
            <a:pPr>
              <a:lnSpc>
                <a:spcPct val="120000"/>
              </a:lnSpc>
              <a:spcBef>
                <a:spcPts val="0"/>
              </a:spcBef>
            </a:pPr>
            <a:r>
              <a:rPr lang="en-US" sz="1600" dirty="0">
                <a:latin typeface="Arial" panose="020B0604020202020204" pitchFamily="34" charset="0"/>
                <a:cs typeface="Arial" panose="020B0604020202020204" pitchFamily="34" charset="0"/>
              </a:rPr>
              <a:t>Other review of progress and recommendations for changes in treatment, as indicated, including </a:t>
            </a:r>
          </a:p>
          <a:p>
            <a:pPr>
              <a:lnSpc>
                <a:spcPct val="120000"/>
              </a:lnSpc>
              <a:spcBef>
                <a:spcPts val="0"/>
              </a:spcBef>
            </a:pPr>
            <a:r>
              <a:rPr lang="en-US" sz="1600" dirty="0">
                <a:latin typeface="Arial" panose="020B0604020202020204" pitchFamily="34" charset="0"/>
                <a:cs typeface="Arial" panose="020B0604020202020204" pitchFamily="34" charset="0"/>
              </a:rPr>
              <a:t>medications, based on recommendations supplied by the psychiatric consultant </a:t>
            </a:r>
          </a:p>
          <a:p>
            <a:pPr>
              <a:lnSpc>
                <a:spcPct val="120000"/>
              </a:lnSpc>
              <a:spcBef>
                <a:spcPts val="0"/>
              </a:spcBef>
            </a:pPr>
            <a:r>
              <a:rPr lang="en-US" sz="1600" dirty="0">
                <a:latin typeface="Arial" panose="020B0604020202020204" pitchFamily="34" charset="0"/>
                <a:cs typeface="Arial" panose="020B0604020202020204" pitchFamily="34" charset="0"/>
              </a:rPr>
              <a:t>Provision of brief interventions using evidence-based techniques such as behavioral activation, </a:t>
            </a:r>
          </a:p>
          <a:p>
            <a:pPr>
              <a:lnSpc>
                <a:spcPct val="120000"/>
              </a:lnSpc>
              <a:spcBef>
                <a:spcPts val="0"/>
              </a:spcBef>
            </a:pPr>
            <a:r>
              <a:rPr lang="en-US" sz="1600" dirty="0">
                <a:latin typeface="Arial" panose="020B0604020202020204" pitchFamily="34" charset="0"/>
                <a:cs typeface="Arial" panose="020B0604020202020204" pitchFamily="34" charset="0"/>
              </a:rPr>
              <a:t>motivational interviewing, and other focused treatment strategies</a:t>
            </a:r>
          </a:p>
          <a:p>
            <a:pPr>
              <a:lnSpc>
                <a:spcPct val="120000"/>
              </a:lnSpc>
              <a:spcBef>
                <a:spcPts val="0"/>
              </a:spcBef>
            </a:pPr>
            <a:r>
              <a:rPr lang="en-US" sz="1600" dirty="0">
                <a:latin typeface="Arial" panose="020B0604020202020204" pitchFamily="34" charset="0"/>
                <a:cs typeface="Arial" panose="020B0604020202020204" pitchFamily="34" charset="0"/>
              </a:rPr>
              <a:t>Monitoring of patient outcomes using validated rating scales; and relapse prevention planning with </a:t>
            </a:r>
          </a:p>
          <a:p>
            <a:pPr>
              <a:lnSpc>
                <a:spcPct val="120000"/>
              </a:lnSpc>
              <a:spcBef>
                <a:spcPts val="0"/>
              </a:spcBef>
            </a:pPr>
            <a:r>
              <a:rPr lang="en-US" sz="1600" dirty="0">
                <a:latin typeface="Arial" panose="020B0604020202020204" pitchFamily="34" charset="0"/>
                <a:cs typeface="Arial" panose="020B0604020202020204" pitchFamily="34" charset="0"/>
              </a:rPr>
              <a:t>patients as they achieve remission of symptoms or other treatment goals and are prepared for discharge </a:t>
            </a:r>
          </a:p>
          <a:p>
            <a:pPr>
              <a:lnSpc>
                <a:spcPct val="120000"/>
              </a:lnSpc>
              <a:spcBef>
                <a:spcPts val="0"/>
              </a:spcBef>
            </a:pPr>
            <a:r>
              <a:rPr lang="en-US" sz="1600" dirty="0">
                <a:latin typeface="Arial" panose="020B0604020202020204" pitchFamily="34" charset="0"/>
                <a:cs typeface="Arial" panose="020B0604020202020204" pitchFamily="34" charset="0"/>
              </a:rPr>
              <a:t>from active treatment</a:t>
            </a:r>
          </a:p>
        </p:txBody>
      </p:sp>
    </p:spTree>
    <p:extLst>
      <p:ext uri="{BB962C8B-B14F-4D97-AF65-F5344CB8AC3E}">
        <p14:creationId xmlns:p14="http://schemas.microsoft.com/office/powerpoint/2010/main" val="3184377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933886E-E9BE-46CA-AF97-07101C01481D}"/>
              </a:ext>
            </a:extLst>
          </p:cNvPr>
          <p:cNvSpPr>
            <a:spLocks noGrp="1"/>
          </p:cNvSpPr>
          <p:nvPr>
            <p:ph type="title" hasCustomPrompt="1"/>
          </p:nvPr>
        </p:nvSpPr>
        <p:spPr>
          <a:xfrm>
            <a:off x="611777" y="365128"/>
            <a:ext cx="10742023" cy="568323"/>
          </a:xfrm>
          <a:prstGeom prst="rect">
            <a:avLst/>
          </a:prstGeom>
        </p:spPr>
        <p:txBody>
          <a:bodyPr/>
          <a:lstStyle>
            <a:lvl1pPr>
              <a:defRPr sz="4400" b="1">
                <a:solidFill>
                  <a:srgbClr val="135D7A"/>
                </a:solidFill>
                <a:latin typeface="Horizon"/>
              </a:defRPr>
            </a:lvl1pPr>
          </a:lstStyle>
          <a:p>
            <a:r>
              <a:rPr lang="en-US" sz="4000" dirty="0"/>
              <a:t>Collaborative Care Code nomenclature</a:t>
            </a:r>
          </a:p>
        </p:txBody>
      </p:sp>
      <p:sp>
        <p:nvSpPr>
          <p:cNvPr id="4" name="Text Placeholder 2">
            <a:extLst>
              <a:ext uri="{FF2B5EF4-FFF2-40B4-BE49-F238E27FC236}">
                <a16:creationId xmlns:a16="http://schemas.microsoft.com/office/drawing/2014/main" id="{D8D060BC-F2A5-496F-9939-3EEDC9E69E83}"/>
              </a:ext>
            </a:extLst>
          </p:cNvPr>
          <p:cNvSpPr>
            <a:spLocks noGrp="1"/>
          </p:cNvSpPr>
          <p:nvPr>
            <p:ph type="body" idx="20" hasCustomPrompt="1"/>
          </p:nvPr>
        </p:nvSpPr>
        <p:spPr>
          <a:xfrm>
            <a:off x="940526" y="535582"/>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Procedure code G2214</a:t>
            </a:r>
          </a:p>
        </p:txBody>
      </p:sp>
      <p:sp>
        <p:nvSpPr>
          <p:cNvPr id="5" name="Content Placeholder 2">
            <a:extLst>
              <a:ext uri="{FF2B5EF4-FFF2-40B4-BE49-F238E27FC236}">
                <a16:creationId xmlns:a16="http://schemas.microsoft.com/office/drawing/2014/main" id="{E8ADBE24-0131-455B-94BF-BF524B95D4D5}"/>
              </a:ext>
            </a:extLst>
          </p:cNvPr>
          <p:cNvSpPr txBox="1">
            <a:spLocks/>
          </p:cNvSpPr>
          <p:nvPr/>
        </p:nvSpPr>
        <p:spPr>
          <a:xfrm>
            <a:off x="611777" y="1529948"/>
            <a:ext cx="10976215" cy="524559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US" sz="1600" b="1" dirty="0">
                <a:latin typeface="Arial" panose="020B0604020202020204" pitchFamily="34" charset="0"/>
                <a:cs typeface="Arial" panose="020B0604020202020204" pitchFamily="34" charset="0"/>
              </a:rPr>
              <a:t>HCPCS code G2214</a:t>
            </a:r>
          </a:p>
          <a:p>
            <a:pPr marL="0" indent="0">
              <a:lnSpc>
                <a:spcPct val="120000"/>
              </a:lnSpc>
              <a:spcBef>
                <a:spcPts val="0"/>
              </a:spcBef>
              <a:buNone/>
            </a:pPr>
            <a:r>
              <a:rPr lang="en-US" sz="1600" dirty="0">
                <a:latin typeface="Arial" panose="020B0604020202020204" pitchFamily="34" charset="0"/>
                <a:cs typeface="Arial" panose="020B0604020202020204" pitchFamily="34" charset="0"/>
              </a:rPr>
              <a:t>Initial or subsequent psychiatric collaborative care management, first 30 minutes in a </a:t>
            </a:r>
          </a:p>
          <a:p>
            <a:pPr marL="0" indent="0">
              <a:lnSpc>
                <a:spcPct val="120000"/>
              </a:lnSpc>
              <a:spcBef>
                <a:spcPts val="0"/>
              </a:spcBef>
              <a:buNone/>
            </a:pPr>
            <a:r>
              <a:rPr lang="en-US" sz="1600" dirty="0">
                <a:latin typeface="Arial" panose="020B0604020202020204" pitchFamily="34" charset="0"/>
                <a:cs typeface="Arial" panose="020B0604020202020204" pitchFamily="34" charset="0"/>
              </a:rPr>
              <a:t>month of behavioral health care manager activities, in consultation with a psychiatric consultant, and directed </a:t>
            </a:r>
          </a:p>
          <a:p>
            <a:pPr marL="0" indent="0">
              <a:lnSpc>
                <a:spcPct val="120000"/>
              </a:lnSpc>
              <a:spcBef>
                <a:spcPts val="0"/>
              </a:spcBef>
              <a:buNone/>
            </a:pPr>
            <a:r>
              <a:rPr lang="en-US" sz="1600" dirty="0">
                <a:latin typeface="Arial" panose="020B0604020202020204" pitchFamily="34" charset="0"/>
                <a:cs typeface="Arial" panose="020B0604020202020204" pitchFamily="34" charset="0"/>
              </a:rPr>
              <a:t>by the treating physician or other qualified health care professional:</a:t>
            </a:r>
          </a:p>
          <a:p>
            <a:pPr marL="0" indent="0">
              <a:lnSpc>
                <a:spcPct val="120000"/>
              </a:lnSpc>
              <a:spcBef>
                <a:spcPts val="0"/>
              </a:spcBef>
              <a:buNone/>
            </a:pPr>
            <a:endParaRPr lang="en-US" sz="1600" dirty="0">
              <a:latin typeface="Arial" panose="020B0604020202020204" pitchFamily="34" charset="0"/>
              <a:cs typeface="Arial" panose="020B0604020202020204" pitchFamily="34" charset="0"/>
            </a:endParaRPr>
          </a:p>
          <a:p>
            <a:pPr>
              <a:lnSpc>
                <a:spcPct val="120000"/>
              </a:lnSpc>
              <a:spcBef>
                <a:spcPts val="0"/>
              </a:spcBef>
            </a:pPr>
            <a:r>
              <a:rPr lang="en-US" sz="1600" dirty="0">
                <a:latin typeface="Arial" panose="020B0604020202020204" pitchFamily="34" charset="0"/>
                <a:cs typeface="Arial" panose="020B0604020202020204" pitchFamily="34" charset="0"/>
              </a:rPr>
              <a:t>Tracking patient follow-up and progress using the registry, with appropriate documentation; participation </a:t>
            </a:r>
          </a:p>
          <a:p>
            <a:pPr>
              <a:lnSpc>
                <a:spcPct val="120000"/>
              </a:lnSpc>
              <a:spcBef>
                <a:spcPts val="0"/>
              </a:spcBef>
            </a:pPr>
            <a:r>
              <a:rPr lang="en-US" sz="1600" dirty="0">
                <a:latin typeface="Arial" panose="020B0604020202020204" pitchFamily="34" charset="0"/>
                <a:cs typeface="Arial" panose="020B0604020202020204" pitchFamily="34" charset="0"/>
              </a:rPr>
              <a:t>in weekly caseload consultation with the psychiatric consultant</a:t>
            </a:r>
          </a:p>
          <a:p>
            <a:pPr>
              <a:lnSpc>
                <a:spcPct val="120000"/>
              </a:lnSpc>
              <a:spcBef>
                <a:spcPts val="0"/>
              </a:spcBef>
            </a:pPr>
            <a:r>
              <a:rPr lang="en-US" sz="1600" dirty="0">
                <a:latin typeface="Arial" panose="020B0604020202020204" pitchFamily="34" charset="0"/>
                <a:cs typeface="Arial" panose="020B0604020202020204" pitchFamily="34" charset="0"/>
              </a:rPr>
              <a:t>Ongoing collaboration with and coordination of the patient’s mental health care with the treating physician </a:t>
            </a:r>
          </a:p>
          <a:p>
            <a:pPr>
              <a:lnSpc>
                <a:spcPct val="120000"/>
              </a:lnSpc>
              <a:spcBef>
                <a:spcPts val="0"/>
              </a:spcBef>
            </a:pPr>
            <a:r>
              <a:rPr lang="en-US" sz="1600" dirty="0">
                <a:latin typeface="Arial" panose="020B0604020202020204" pitchFamily="34" charset="0"/>
                <a:cs typeface="Arial" panose="020B0604020202020204" pitchFamily="34" charset="0"/>
              </a:rPr>
              <a:t>or other qualified health care professional and any other treating mental health providers</a:t>
            </a:r>
          </a:p>
          <a:p>
            <a:pPr>
              <a:lnSpc>
                <a:spcPct val="120000"/>
              </a:lnSpc>
              <a:spcBef>
                <a:spcPts val="0"/>
              </a:spcBef>
            </a:pPr>
            <a:r>
              <a:rPr lang="en-US" sz="1600" dirty="0">
                <a:latin typeface="Arial" panose="020B0604020202020204" pitchFamily="34" charset="0"/>
                <a:cs typeface="Arial" panose="020B0604020202020204" pitchFamily="34" charset="0"/>
              </a:rPr>
              <a:t>Other review of progress and recommendations for changes in treatment, as indicated, including </a:t>
            </a:r>
          </a:p>
          <a:p>
            <a:pPr>
              <a:lnSpc>
                <a:spcPct val="120000"/>
              </a:lnSpc>
              <a:spcBef>
                <a:spcPts val="0"/>
              </a:spcBef>
            </a:pPr>
            <a:r>
              <a:rPr lang="en-US" sz="1600" dirty="0">
                <a:latin typeface="Arial" panose="020B0604020202020204" pitchFamily="34" charset="0"/>
                <a:cs typeface="Arial" panose="020B0604020202020204" pitchFamily="34" charset="0"/>
              </a:rPr>
              <a:t>medications, based on recommendations supplied by the psychiatric consultant </a:t>
            </a:r>
          </a:p>
          <a:p>
            <a:pPr>
              <a:lnSpc>
                <a:spcPct val="120000"/>
              </a:lnSpc>
              <a:spcBef>
                <a:spcPts val="0"/>
              </a:spcBef>
            </a:pPr>
            <a:r>
              <a:rPr lang="en-US" sz="1600" dirty="0">
                <a:latin typeface="Arial" panose="020B0604020202020204" pitchFamily="34" charset="0"/>
                <a:cs typeface="Arial" panose="020B0604020202020204" pitchFamily="34" charset="0"/>
              </a:rPr>
              <a:t>Provision of brief interventions using evidence-based techniques such as behavioral activation, </a:t>
            </a:r>
          </a:p>
          <a:p>
            <a:pPr>
              <a:lnSpc>
                <a:spcPct val="120000"/>
              </a:lnSpc>
              <a:spcBef>
                <a:spcPts val="0"/>
              </a:spcBef>
            </a:pPr>
            <a:r>
              <a:rPr lang="en-US" sz="1600" dirty="0">
                <a:latin typeface="Arial" panose="020B0604020202020204" pitchFamily="34" charset="0"/>
                <a:cs typeface="Arial" panose="020B0604020202020204" pitchFamily="34" charset="0"/>
              </a:rPr>
              <a:t>motivational interviewing, and other focused treatment strategies</a:t>
            </a:r>
          </a:p>
          <a:p>
            <a:pPr>
              <a:lnSpc>
                <a:spcPct val="120000"/>
              </a:lnSpc>
              <a:spcBef>
                <a:spcPts val="0"/>
              </a:spcBef>
            </a:pPr>
            <a:r>
              <a:rPr lang="en-US" sz="1600" dirty="0">
                <a:latin typeface="Arial" panose="020B0604020202020204" pitchFamily="34" charset="0"/>
                <a:cs typeface="Arial" panose="020B0604020202020204" pitchFamily="34" charset="0"/>
              </a:rPr>
              <a:t>Monitoring of patient outcomes using validated rating scales</a:t>
            </a:r>
          </a:p>
          <a:p>
            <a:pPr>
              <a:lnSpc>
                <a:spcPct val="120000"/>
              </a:lnSpc>
              <a:spcBef>
                <a:spcPts val="0"/>
              </a:spcBef>
            </a:pPr>
            <a:r>
              <a:rPr lang="en-US" sz="1600" dirty="0">
                <a:latin typeface="Arial" panose="020B0604020202020204" pitchFamily="34" charset="0"/>
                <a:cs typeface="Arial" panose="020B0604020202020204" pitchFamily="34" charset="0"/>
              </a:rPr>
              <a:t>Relapse prevention planning with patients as they achieve remission of symptoms and/or other treatment </a:t>
            </a:r>
          </a:p>
          <a:p>
            <a:pPr>
              <a:lnSpc>
                <a:spcPct val="120000"/>
              </a:lnSpc>
              <a:spcBef>
                <a:spcPts val="0"/>
              </a:spcBef>
            </a:pPr>
            <a:r>
              <a:rPr lang="en-US" sz="1600" dirty="0">
                <a:latin typeface="Arial" panose="020B0604020202020204" pitchFamily="34" charset="0"/>
                <a:cs typeface="Arial" panose="020B0604020202020204" pitchFamily="34" charset="0"/>
              </a:rPr>
              <a:t>goals and are prepared for discharge from active treatment)</a:t>
            </a:r>
            <a:endParaRPr lang="en-US" sz="1500" dirty="0"/>
          </a:p>
        </p:txBody>
      </p:sp>
    </p:spTree>
    <p:extLst>
      <p:ext uri="{BB962C8B-B14F-4D97-AF65-F5344CB8AC3E}">
        <p14:creationId xmlns:p14="http://schemas.microsoft.com/office/powerpoint/2010/main" val="3225015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933886E-E9BE-46CA-AF97-07101C01481D}"/>
              </a:ext>
            </a:extLst>
          </p:cNvPr>
          <p:cNvSpPr>
            <a:spLocks noGrp="1"/>
          </p:cNvSpPr>
          <p:nvPr>
            <p:ph type="title" hasCustomPrompt="1"/>
          </p:nvPr>
        </p:nvSpPr>
        <p:spPr>
          <a:xfrm>
            <a:off x="611777" y="365128"/>
            <a:ext cx="10742023" cy="568323"/>
          </a:xfrm>
          <a:prstGeom prst="rect">
            <a:avLst/>
          </a:prstGeom>
        </p:spPr>
        <p:txBody>
          <a:bodyPr/>
          <a:lstStyle>
            <a:lvl1pPr>
              <a:defRPr sz="4400" b="1">
                <a:solidFill>
                  <a:srgbClr val="135D7A"/>
                </a:solidFill>
                <a:latin typeface="Horizon"/>
              </a:defRPr>
            </a:lvl1pPr>
          </a:lstStyle>
          <a:p>
            <a:r>
              <a:rPr lang="en-US" sz="4000" dirty="0"/>
              <a:t>Collaborative Care Code nomenclature</a:t>
            </a:r>
          </a:p>
        </p:txBody>
      </p:sp>
      <p:sp>
        <p:nvSpPr>
          <p:cNvPr id="4" name="Text Placeholder 2">
            <a:extLst>
              <a:ext uri="{FF2B5EF4-FFF2-40B4-BE49-F238E27FC236}">
                <a16:creationId xmlns:a16="http://schemas.microsoft.com/office/drawing/2014/main" id="{D8D060BC-F2A5-496F-9939-3EEDC9E69E83}"/>
              </a:ext>
            </a:extLst>
          </p:cNvPr>
          <p:cNvSpPr>
            <a:spLocks noGrp="1"/>
          </p:cNvSpPr>
          <p:nvPr>
            <p:ph type="body" idx="20" hasCustomPrompt="1"/>
          </p:nvPr>
        </p:nvSpPr>
        <p:spPr>
          <a:xfrm>
            <a:off x="940526" y="535582"/>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Procedure </a:t>
            </a:r>
            <a:r>
              <a:rPr lang="en-US" sz="2400" dirty="0">
                <a:latin typeface="Railway" panose="02000506040000020004" pitchFamily="50" charset="0"/>
              </a:rPr>
              <a:t>c</a:t>
            </a:r>
            <a:r>
              <a:rPr lang="en-US" sz="2400" dirty="0">
                <a:solidFill>
                  <a:srgbClr val="00909E"/>
                </a:solidFill>
                <a:latin typeface="Railway" panose="02000506040000020004" pitchFamily="50" charset="0"/>
              </a:rPr>
              <a:t>odes 99494</a:t>
            </a:r>
          </a:p>
        </p:txBody>
      </p:sp>
      <p:sp>
        <p:nvSpPr>
          <p:cNvPr id="5" name="Content Placeholder 2">
            <a:extLst>
              <a:ext uri="{FF2B5EF4-FFF2-40B4-BE49-F238E27FC236}">
                <a16:creationId xmlns:a16="http://schemas.microsoft.com/office/drawing/2014/main" id="{E8ADBE24-0131-455B-94BF-BF524B95D4D5}"/>
              </a:ext>
            </a:extLst>
          </p:cNvPr>
          <p:cNvSpPr txBox="1">
            <a:spLocks/>
          </p:cNvSpPr>
          <p:nvPr/>
        </p:nvSpPr>
        <p:spPr>
          <a:xfrm>
            <a:off x="611777" y="1529948"/>
            <a:ext cx="10976215" cy="524559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US" sz="1600" b="1" dirty="0">
                <a:latin typeface="Arial" panose="020B0604020202020204" pitchFamily="34" charset="0"/>
                <a:cs typeface="Arial" panose="020B0604020202020204" pitchFamily="34" charset="0"/>
              </a:rPr>
              <a:t>CPT code 99494 </a:t>
            </a:r>
          </a:p>
          <a:p>
            <a:pPr marL="0" indent="0">
              <a:lnSpc>
                <a:spcPct val="120000"/>
              </a:lnSpc>
              <a:spcBef>
                <a:spcPts val="0"/>
              </a:spcBef>
              <a:buNone/>
            </a:pPr>
            <a:r>
              <a:rPr lang="en-US" sz="1600" dirty="0">
                <a:latin typeface="Arial" panose="020B0604020202020204" pitchFamily="34" charset="0"/>
                <a:cs typeface="Arial" panose="020B0604020202020204" pitchFamily="34" charset="0"/>
              </a:rPr>
              <a:t>Initial or subsequent psychiatric collaborative care management, each additional 30 minutes </a:t>
            </a:r>
          </a:p>
          <a:p>
            <a:pPr marL="0" indent="0">
              <a:lnSpc>
                <a:spcPct val="120000"/>
              </a:lnSpc>
              <a:spcBef>
                <a:spcPts val="0"/>
              </a:spcBef>
              <a:buNone/>
            </a:pPr>
            <a:r>
              <a:rPr lang="en-US" sz="1600" dirty="0">
                <a:latin typeface="Arial" panose="020B0604020202020204" pitchFamily="34" charset="0"/>
                <a:cs typeface="Arial" panose="020B0604020202020204" pitchFamily="34" charset="0"/>
              </a:rPr>
              <a:t>in a calendar month of behavioral health care manager activities, in consultation with a psychiatric consultant, </a:t>
            </a:r>
          </a:p>
          <a:p>
            <a:pPr marL="0" indent="0">
              <a:lnSpc>
                <a:spcPct val="120000"/>
              </a:lnSpc>
              <a:spcBef>
                <a:spcPts val="0"/>
              </a:spcBef>
              <a:buNone/>
            </a:pPr>
            <a:r>
              <a:rPr lang="en-US" sz="1600" dirty="0">
                <a:latin typeface="Arial" panose="020B0604020202020204" pitchFamily="34" charset="0"/>
                <a:cs typeface="Arial" panose="020B0604020202020204" pitchFamily="34" charset="0"/>
              </a:rPr>
              <a:t>and that the treating physician or other qualified health care professional directs (list separately from the code </a:t>
            </a:r>
          </a:p>
          <a:p>
            <a:pPr marL="0" indent="0">
              <a:lnSpc>
                <a:spcPct val="120000"/>
              </a:lnSpc>
              <a:spcBef>
                <a:spcPts val="0"/>
              </a:spcBef>
              <a:buNone/>
            </a:pPr>
            <a:r>
              <a:rPr lang="en-US" sz="1600" dirty="0">
                <a:latin typeface="Arial" panose="020B0604020202020204" pitchFamily="34" charset="0"/>
                <a:cs typeface="Arial" panose="020B0604020202020204" pitchFamily="34" charset="0"/>
              </a:rPr>
              <a:t>for the primary procedure).</a:t>
            </a:r>
            <a:endParaRPr lang="en-US" sz="1500" dirty="0"/>
          </a:p>
        </p:txBody>
      </p:sp>
    </p:spTree>
    <p:extLst>
      <p:ext uri="{BB962C8B-B14F-4D97-AF65-F5344CB8AC3E}">
        <p14:creationId xmlns:p14="http://schemas.microsoft.com/office/powerpoint/2010/main" val="38086735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933886E-E9BE-46CA-AF97-07101C01481D}"/>
              </a:ext>
            </a:extLst>
          </p:cNvPr>
          <p:cNvSpPr>
            <a:spLocks noGrp="1"/>
          </p:cNvSpPr>
          <p:nvPr>
            <p:ph type="title" hasCustomPrompt="1"/>
          </p:nvPr>
        </p:nvSpPr>
        <p:spPr>
          <a:xfrm>
            <a:off x="611777" y="365128"/>
            <a:ext cx="10742023" cy="568323"/>
          </a:xfrm>
          <a:prstGeom prst="rect">
            <a:avLst/>
          </a:prstGeom>
        </p:spPr>
        <p:txBody>
          <a:bodyPr/>
          <a:lstStyle>
            <a:lvl1pPr>
              <a:defRPr sz="4400" b="1">
                <a:solidFill>
                  <a:srgbClr val="135D7A"/>
                </a:solidFill>
                <a:latin typeface="Horizon"/>
              </a:defRPr>
            </a:lvl1pPr>
          </a:lstStyle>
          <a:p>
            <a:r>
              <a:rPr lang="en-US" sz="4000" dirty="0"/>
              <a:t>Collaborative Care Code nomenclature</a:t>
            </a:r>
          </a:p>
        </p:txBody>
      </p:sp>
      <p:sp>
        <p:nvSpPr>
          <p:cNvPr id="4" name="Text Placeholder 2">
            <a:extLst>
              <a:ext uri="{FF2B5EF4-FFF2-40B4-BE49-F238E27FC236}">
                <a16:creationId xmlns:a16="http://schemas.microsoft.com/office/drawing/2014/main" id="{D8D060BC-F2A5-496F-9939-3EEDC9E69E83}"/>
              </a:ext>
            </a:extLst>
          </p:cNvPr>
          <p:cNvSpPr>
            <a:spLocks noGrp="1"/>
          </p:cNvSpPr>
          <p:nvPr>
            <p:ph type="body" idx="20" hasCustomPrompt="1"/>
          </p:nvPr>
        </p:nvSpPr>
        <p:spPr>
          <a:xfrm>
            <a:off x="940526" y="535582"/>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Procedure </a:t>
            </a:r>
            <a:r>
              <a:rPr lang="en-US" sz="2400" dirty="0">
                <a:latin typeface="Railway" panose="02000506040000020004" pitchFamily="50" charset="0"/>
              </a:rPr>
              <a:t>c</a:t>
            </a:r>
            <a:r>
              <a:rPr lang="en-US" sz="2400" dirty="0">
                <a:solidFill>
                  <a:srgbClr val="00909E"/>
                </a:solidFill>
                <a:latin typeface="Railway" panose="02000506040000020004" pitchFamily="50" charset="0"/>
              </a:rPr>
              <a:t>ode G0512</a:t>
            </a:r>
          </a:p>
        </p:txBody>
      </p:sp>
      <p:sp>
        <p:nvSpPr>
          <p:cNvPr id="5" name="Content Placeholder 2">
            <a:extLst>
              <a:ext uri="{FF2B5EF4-FFF2-40B4-BE49-F238E27FC236}">
                <a16:creationId xmlns:a16="http://schemas.microsoft.com/office/drawing/2014/main" id="{E8ADBE24-0131-455B-94BF-BF524B95D4D5}"/>
              </a:ext>
            </a:extLst>
          </p:cNvPr>
          <p:cNvSpPr txBox="1">
            <a:spLocks/>
          </p:cNvSpPr>
          <p:nvPr/>
        </p:nvSpPr>
        <p:spPr>
          <a:xfrm>
            <a:off x="611777" y="1529948"/>
            <a:ext cx="10976215" cy="524559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US" sz="1600" b="1" dirty="0">
                <a:latin typeface="Arial" panose="020B0604020202020204" pitchFamily="34" charset="0"/>
                <a:cs typeface="Arial" panose="020B0604020202020204" pitchFamily="34" charset="0"/>
              </a:rPr>
              <a:t>HCPCS code G0512</a:t>
            </a:r>
          </a:p>
          <a:p>
            <a:pPr marL="0" indent="0">
              <a:lnSpc>
                <a:spcPct val="120000"/>
              </a:lnSpc>
              <a:spcBef>
                <a:spcPts val="0"/>
              </a:spcBef>
              <a:buNone/>
            </a:pPr>
            <a:r>
              <a:rPr lang="en-US" sz="1600" b="0" i="0" dirty="0">
                <a:effectLst/>
                <a:latin typeface="Arial" panose="020B0604020202020204" pitchFamily="34" charset="0"/>
                <a:cs typeface="Arial" panose="020B0604020202020204" pitchFamily="34" charset="0"/>
              </a:rPr>
              <a:t>Rural health clinic or federally qualified health center (RHC/FQHC) only, psychiatric collaborative care model (psychiatric </a:t>
            </a:r>
            <a:r>
              <a:rPr lang="en-US" sz="1600" dirty="0">
                <a:latin typeface="Arial" panose="020B0604020202020204" pitchFamily="34" charset="0"/>
                <a:cs typeface="Arial" panose="020B0604020202020204" pitchFamily="34" charset="0"/>
              </a:rPr>
              <a:t>C</a:t>
            </a:r>
            <a:r>
              <a:rPr lang="en-US" sz="1600" b="0" i="0" dirty="0">
                <a:effectLst/>
                <a:latin typeface="Arial" panose="020B0604020202020204" pitchFamily="34" charset="0"/>
                <a:cs typeface="Arial" panose="020B0604020202020204" pitchFamily="34" charset="0"/>
              </a:rPr>
              <a:t>oCM), 60 minutes or more of clinical staff time for psychiatric CoCM services directed by an RHC or FQHC practitioner (physician, NP, PA, or CNM) and including services furnished by a behavioral health care manager and consultation with a psychiatric consultant, per calendar month</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35335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933886E-E9BE-46CA-AF97-07101C01481D}"/>
              </a:ext>
            </a:extLst>
          </p:cNvPr>
          <p:cNvSpPr>
            <a:spLocks noGrp="1"/>
          </p:cNvSpPr>
          <p:nvPr>
            <p:ph type="title" hasCustomPrompt="1"/>
          </p:nvPr>
        </p:nvSpPr>
        <p:spPr>
          <a:xfrm>
            <a:off x="282102" y="700886"/>
            <a:ext cx="10742023" cy="568323"/>
          </a:xfrm>
          <a:prstGeom prst="rect">
            <a:avLst/>
          </a:prstGeom>
        </p:spPr>
        <p:txBody>
          <a:bodyPr/>
          <a:lstStyle>
            <a:lvl1pPr>
              <a:defRPr sz="4400" b="1">
                <a:solidFill>
                  <a:srgbClr val="135D7A"/>
                </a:solidFill>
                <a:latin typeface="Horizon"/>
              </a:defRPr>
            </a:lvl1pPr>
          </a:lstStyle>
          <a:p>
            <a:r>
              <a:rPr lang="en-US" sz="4000" dirty="0"/>
              <a:t>General Behavioral Health code nomenclature</a:t>
            </a:r>
          </a:p>
        </p:txBody>
      </p:sp>
      <p:sp>
        <p:nvSpPr>
          <p:cNvPr id="4" name="Text Placeholder 2">
            <a:extLst>
              <a:ext uri="{FF2B5EF4-FFF2-40B4-BE49-F238E27FC236}">
                <a16:creationId xmlns:a16="http://schemas.microsoft.com/office/drawing/2014/main" id="{D8D060BC-F2A5-496F-9939-3EEDC9E69E83}"/>
              </a:ext>
            </a:extLst>
          </p:cNvPr>
          <p:cNvSpPr>
            <a:spLocks noGrp="1"/>
          </p:cNvSpPr>
          <p:nvPr>
            <p:ph type="body" idx="20" hasCustomPrompt="1"/>
          </p:nvPr>
        </p:nvSpPr>
        <p:spPr>
          <a:xfrm>
            <a:off x="767038" y="842507"/>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Procedure Codes </a:t>
            </a:r>
            <a:r>
              <a:rPr lang="en-US" sz="2400" dirty="0">
                <a:latin typeface="Railway" panose="02000506040000020004" pitchFamily="50" charset="0"/>
              </a:rPr>
              <a:t>99484</a:t>
            </a:r>
            <a:endParaRPr lang="en-US" sz="2400" dirty="0">
              <a:solidFill>
                <a:srgbClr val="00909E"/>
              </a:solidFill>
              <a:latin typeface="Railway" panose="02000506040000020004" pitchFamily="50" charset="0"/>
            </a:endParaRPr>
          </a:p>
        </p:txBody>
      </p:sp>
      <p:sp>
        <p:nvSpPr>
          <p:cNvPr id="5" name="Content Placeholder 2">
            <a:extLst>
              <a:ext uri="{FF2B5EF4-FFF2-40B4-BE49-F238E27FC236}">
                <a16:creationId xmlns:a16="http://schemas.microsoft.com/office/drawing/2014/main" id="{E8ADBE24-0131-455B-94BF-BF524B95D4D5}"/>
              </a:ext>
            </a:extLst>
          </p:cNvPr>
          <p:cNvSpPr txBox="1">
            <a:spLocks/>
          </p:cNvSpPr>
          <p:nvPr/>
        </p:nvSpPr>
        <p:spPr>
          <a:xfrm>
            <a:off x="607892" y="1821778"/>
            <a:ext cx="10976215" cy="524559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US" sz="1600" b="1" dirty="0">
                <a:latin typeface="Arial" panose="020B0604020202020204" pitchFamily="34" charset="0"/>
                <a:cs typeface="Arial" panose="020B0604020202020204" pitchFamily="34" charset="0"/>
              </a:rPr>
              <a:t>CPT code 99484 </a:t>
            </a:r>
          </a:p>
          <a:p>
            <a:pPr marL="0" indent="0">
              <a:lnSpc>
                <a:spcPct val="120000"/>
              </a:lnSpc>
              <a:spcBef>
                <a:spcPts val="0"/>
              </a:spcBef>
              <a:buNone/>
            </a:pPr>
            <a:r>
              <a:rPr lang="en-US" sz="1600" dirty="0">
                <a:latin typeface="Arial" panose="020B0604020202020204" pitchFamily="34" charset="0"/>
                <a:cs typeface="Arial" panose="020B0604020202020204" pitchFamily="34" charset="0"/>
              </a:rPr>
              <a:t>Care management services for behavioral health conditions, at least 20 minutes of clinical </a:t>
            </a:r>
          </a:p>
          <a:p>
            <a:pPr marL="0" indent="0">
              <a:lnSpc>
                <a:spcPct val="120000"/>
              </a:lnSpc>
              <a:spcBef>
                <a:spcPts val="0"/>
              </a:spcBef>
              <a:buNone/>
            </a:pPr>
            <a:r>
              <a:rPr lang="en-US" sz="1600" dirty="0">
                <a:latin typeface="Arial" panose="020B0604020202020204" pitchFamily="34" charset="0"/>
                <a:cs typeface="Arial" panose="020B0604020202020204" pitchFamily="34" charset="0"/>
              </a:rPr>
              <a:t>staff time, directed by a physician or other qualified health care professional time, per calendar month, with the </a:t>
            </a:r>
          </a:p>
          <a:p>
            <a:pPr marL="0" indent="0">
              <a:lnSpc>
                <a:spcPct val="120000"/>
              </a:lnSpc>
              <a:spcBef>
                <a:spcPts val="0"/>
              </a:spcBef>
              <a:buNone/>
            </a:pPr>
            <a:r>
              <a:rPr lang="en-US" sz="1600" dirty="0">
                <a:latin typeface="Arial" panose="020B0604020202020204" pitchFamily="34" charset="0"/>
                <a:cs typeface="Arial" panose="020B0604020202020204" pitchFamily="34" charset="0"/>
              </a:rPr>
              <a:t>following required elements:</a:t>
            </a:r>
          </a:p>
          <a:p>
            <a:pPr marL="0" indent="0">
              <a:lnSpc>
                <a:spcPct val="120000"/>
              </a:lnSpc>
              <a:spcBef>
                <a:spcPts val="0"/>
              </a:spcBef>
              <a:buNone/>
            </a:pPr>
            <a:endParaRPr lang="en-US" sz="1600" dirty="0">
              <a:latin typeface="Arial" panose="020B0604020202020204" pitchFamily="34" charset="0"/>
              <a:cs typeface="Arial" panose="020B0604020202020204" pitchFamily="34" charset="0"/>
            </a:endParaRPr>
          </a:p>
          <a:p>
            <a:pPr>
              <a:lnSpc>
                <a:spcPct val="120000"/>
              </a:lnSpc>
              <a:spcBef>
                <a:spcPts val="0"/>
              </a:spcBef>
            </a:pPr>
            <a:r>
              <a:rPr lang="en-US" sz="1600" dirty="0">
                <a:latin typeface="Arial" panose="020B0604020202020204" pitchFamily="34" charset="0"/>
                <a:cs typeface="Arial" panose="020B0604020202020204" pitchFamily="34" charset="0"/>
              </a:rPr>
              <a:t>Initial assessment or follow-up monitoring, including the use of applicable validated rating scales </a:t>
            </a:r>
          </a:p>
          <a:p>
            <a:pPr>
              <a:lnSpc>
                <a:spcPct val="120000"/>
              </a:lnSpc>
              <a:spcBef>
                <a:spcPts val="0"/>
              </a:spcBef>
            </a:pPr>
            <a:r>
              <a:rPr lang="en-US" sz="1600" dirty="0">
                <a:latin typeface="Arial" panose="020B0604020202020204" pitchFamily="34" charset="0"/>
                <a:cs typeface="Arial" panose="020B0604020202020204" pitchFamily="34" charset="0"/>
              </a:rPr>
              <a:t>Behavioral health care planning in relation to behavioral or psychiatric health problems, including </a:t>
            </a:r>
          </a:p>
          <a:p>
            <a:pPr>
              <a:lnSpc>
                <a:spcPct val="120000"/>
              </a:lnSpc>
              <a:spcBef>
                <a:spcPts val="0"/>
              </a:spcBef>
            </a:pPr>
            <a:r>
              <a:rPr lang="en-US" sz="1600" dirty="0">
                <a:latin typeface="Arial" panose="020B0604020202020204" pitchFamily="34" charset="0"/>
                <a:cs typeface="Arial" panose="020B0604020202020204" pitchFamily="34" charset="0"/>
              </a:rPr>
              <a:t>revision for patients not progressing or whose status changes</a:t>
            </a:r>
          </a:p>
          <a:p>
            <a:pPr>
              <a:lnSpc>
                <a:spcPct val="120000"/>
              </a:lnSpc>
              <a:spcBef>
                <a:spcPts val="0"/>
              </a:spcBef>
            </a:pPr>
            <a:r>
              <a:rPr lang="en-US" sz="1600" dirty="0">
                <a:latin typeface="Arial" panose="020B0604020202020204" pitchFamily="34" charset="0"/>
                <a:cs typeface="Arial" panose="020B0604020202020204" pitchFamily="34" charset="0"/>
              </a:rPr>
              <a:t>Facilitating and coordinating treatment such as psychotherapy, pharmacotherapy, counseling or </a:t>
            </a:r>
          </a:p>
          <a:p>
            <a:pPr>
              <a:lnSpc>
                <a:spcPct val="120000"/>
              </a:lnSpc>
              <a:spcBef>
                <a:spcPts val="0"/>
              </a:spcBef>
            </a:pPr>
            <a:r>
              <a:rPr lang="en-US" sz="1600" dirty="0">
                <a:latin typeface="Arial" panose="020B0604020202020204" pitchFamily="34" charset="0"/>
                <a:cs typeface="Arial" panose="020B0604020202020204" pitchFamily="34" charset="0"/>
              </a:rPr>
              <a:t>psychiatric consultation</a:t>
            </a:r>
          </a:p>
          <a:p>
            <a:pPr>
              <a:lnSpc>
                <a:spcPct val="120000"/>
              </a:lnSpc>
              <a:spcBef>
                <a:spcPts val="0"/>
              </a:spcBef>
            </a:pPr>
            <a:r>
              <a:rPr lang="en-US" sz="1600" dirty="0">
                <a:latin typeface="Arial" panose="020B0604020202020204" pitchFamily="34" charset="0"/>
                <a:cs typeface="Arial" panose="020B0604020202020204" pitchFamily="34" charset="0"/>
              </a:rPr>
              <a:t>Continuity of care with a designated member of the care team</a:t>
            </a:r>
            <a:endParaRPr lang="en-US" sz="1500" dirty="0"/>
          </a:p>
        </p:txBody>
      </p:sp>
    </p:spTree>
    <p:extLst>
      <p:ext uri="{BB962C8B-B14F-4D97-AF65-F5344CB8AC3E}">
        <p14:creationId xmlns:p14="http://schemas.microsoft.com/office/powerpoint/2010/main" val="892221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Logo, Michigan Collaborative Care Implementation Support Team">
            <a:extLst>
              <a:ext uri="{FF2B5EF4-FFF2-40B4-BE49-F238E27FC236}">
                <a16:creationId xmlns:a16="http://schemas.microsoft.com/office/drawing/2014/main" id="{248CD052-763B-4A31-BC5C-454AA56993C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576" t="8334" r="12688" b="13888"/>
          <a:stretch/>
        </p:blipFill>
        <p:spPr>
          <a:xfrm>
            <a:off x="10979955" y="277133"/>
            <a:ext cx="914400" cy="528210"/>
          </a:xfrm>
          <a:prstGeom prst="rect">
            <a:avLst/>
          </a:prstGeom>
        </p:spPr>
      </p:pic>
      <p:pic>
        <p:nvPicPr>
          <p:cNvPr id="12" name="Picture 11" descr="Logo, Mi-CCSI Center for Clinical Systems Improvement">
            <a:extLst>
              <a:ext uri="{FF2B5EF4-FFF2-40B4-BE49-F238E27FC236}">
                <a16:creationId xmlns:a16="http://schemas.microsoft.com/office/drawing/2014/main" id="{4D2015F6-302D-4A38-AB8D-F3AC73CEED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3475" y="301208"/>
            <a:ext cx="1280160" cy="480060"/>
          </a:xfrm>
          <a:prstGeom prst="rect">
            <a:avLst/>
          </a:prstGeom>
        </p:spPr>
      </p:pic>
      <p:sp>
        <p:nvSpPr>
          <p:cNvPr id="13" name="TextBox 12">
            <a:extLst>
              <a:ext uri="{FF2B5EF4-FFF2-40B4-BE49-F238E27FC236}">
                <a16:creationId xmlns:a16="http://schemas.microsoft.com/office/drawing/2014/main" id="{3471F760-1AC4-4C0B-9FA7-C851A64302C1}"/>
              </a:ext>
            </a:extLst>
          </p:cNvPr>
          <p:cNvSpPr txBox="1"/>
          <p:nvPr/>
        </p:nvSpPr>
        <p:spPr>
          <a:xfrm>
            <a:off x="611778" y="996225"/>
            <a:ext cx="10968444" cy="1323439"/>
          </a:xfrm>
          <a:prstGeom prst="rect">
            <a:avLst/>
          </a:prstGeom>
          <a:noFill/>
        </p:spPr>
        <p:txBody>
          <a:bodyPr wrap="square" rtlCol="0">
            <a:spAutoFit/>
          </a:bodyPr>
          <a:lstStyle/>
          <a:p>
            <a:pPr algn="ctr"/>
            <a:r>
              <a:rPr lang="en-US" sz="4400" b="1" dirty="0">
                <a:solidFill>
                  <a:srgbClr val="135D7A"/>
                </a:solidFill>
                <a:latin typeface="Horizon"/>
              </a:rPr>
              <a:t>CONSIDERATIONS</a:t>
            </a:r>
          </a:p>
          <a:p>
            <a:endParaRPr lang="en-US" sz="1800" dirty="0"/>
          </a:p>
          <a:p>
            <a:endParaRPr lang="en-US" sz="1800" dirty="0"/>
          </a:p>
        </p:txBody>
      </p:sp>
      <p:sp>
        <p:nvSpPr>
          <p:cNvPr id="14" name="Date Placeholder 1">
            <a:extLst>
              <a:ext uri="{FF2B5EF4-FFF2-40B4-BE49-F238E27FC236}">
                <a16:creationId xmlns:a16="http://schemas.microsoft.com/office/drawing/2014/main" id="{04B572E6-A7D2-4D03-A011-76EBFA2A5BB4}"/>
              </a:ext>
            </a:extLst>
          </p:cNvPr>
          <p:cNvSpPr txBox="1">
            <a:spLocks/>
          </p:cNvSpPr>
          <p:nvPr/>
        </p:nvSpPr>
        <p:spPr>
          <a:xfrm>
            <a:off x="611777" y="6421667"/>
            <a:ext cx="92093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D37ACD-6466-48E7-BEFA-49FD2D85829B}" type="datetime1">
              <a:rPr lang="en-US" sz="1000" smtClean="0">
                <a:solidFill>
                  <a:srgbClr val="135D7A"/>
                </a:solidFill>
              </a:rPr>
              <a:pPr/>
              <a:t>7/19/2022</a:t>
            </a:fld>
            <a:endParaRPr lang="en-US" sz="1000" dirty="0">
              <a:solidFill>
                <a:srgbClr val="135D7A"/>
              </a:solidFill>
            </a:endParaRPr>
          </a:p>
        </p:txBody>
      </p:sp>
      <p:sp>
        <p:nvSpPr>
          <p:cNvPr id="15" name="Slide Number Placeholder 2">
            <a:extLst>
              <a:ext uri="{FF2B5EF4-FFF2-40B4-BE49-F238E27FC236}">
                <a16:creationId xmlns:a16="http://schemas.microsoft.com/office/drawing/2014/main" id="{18672AAB-6BE4-487A-885F-AD1B2901CF82}"/>
              </a:ext>
            </a:extLst>
          </p:cNvPr>
          <p:cNvSpPr txBox="1">
            <a:spLocks/>
          </p:cNvSpPr>
          <p:nvPr/>
        </p:nvSpPr>
        <p:spPr>
          <a:xfrm>
            <a:off x="10659291" y="6403005"/>
            <a:ext cx="920931"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EFD7088-A482-4B9E-9A53-06305EE0ABFA}" type="slidenum">
              <a:rPr lang="en-US" sz="1000" smtClean="0">
                <a:solidFill>
                  <a:srgbClr val="135D7A"/>
                </a:solidFill>
              </a:rPr>
              <a:pPr algn="r"/>
              <a:t>3</a:t>
            </a:fld>
            <a:endParaRPr lang="en-US" sz="1000" dirty="0">
              <a:solidFill>
                <a:srgbClr val="135D7A"/>
              </a:solidFill>
            </a:endParaRPr>
          </a:p>
        </p:txBody>
      </p:sp>
      <p:sp>
        <p:nvSpPr>
          <p:cNvPr id="16" name="Footer Placeholder 3">
            <a:extLst>
              <a:ext uri="{FF2B5EF4-FFF2-40B4-BE49-F238E27FC236}">
                <a16:creationId xmlns:a16="http://schemas.microsoft.com/office/drawing/2014/main" id="{743285AA-CF2E-4894-A2AB-2BB875E35937}"/>
              </a:ext>
            </a:extLst>
          </p:cNvPr>
          <p:cNvSpPr txBox="1">
            <a:spLocks/>
          </p:cNvSpPr>
          <p:nvPr/>
        </p:nvSpPr>
        <p:spPr>
          <a:xfrm>
            <a:off x="1532708" y="6438601"/>
            <a:ext cx="912658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dirty="0">
                <a:solidFill>
                  <a:srgbClr val="135D7A"/>
                </a:solidFill>
              </a:rPr>
              <a:t>This document contains confidential and proprietary information.  Any further copying, reproduction, or distribution without express written consent of presenters is strictly prohibited.</a:t>
            </a:r>
          </a:p>
        </p:txBody>
      </p:sp>
      <p:sp>
        <p:nvSpPr>
          <p:cNvPr id="20" name="Content Placeholder 2">
            <a:extLst>
              <a:ext uri="{FF2B5EF4-FFF2-40B4-BE49-F238E27FC236}">
                <a16:creationId xmlns:a16="http://schemas.microsoft.com/office/drawing/2014/main" id="{FC7E07DB-31F2-4197-BF91-D8BEE95A16F9}"/>
              </a:ext>
            </a:extLst>
          </p:cNvPr>
          <p:cNvSpPr txBox="1">
            <a:spLocks/>
          </p:cNvSpPr>
          <p:nvPr/>
        </p:nvSpPr>
        <p:spPr>
          <a:xfrm>
            <a:off x="468712" y="277133"/>
            <a:ext cx="10968443" cy="3695020"/>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lnSpc>
                <a:spcPct val="100000"/>
              </a:lnSpc>
              <a:spcBef>
                <a:spcPts val="1200"/>
              </a:spcBef>
              <a:spcAft>
                <a:spcPts val="1200"/>
              </a:spcAft>
              <a:buClr>
                <a:srgbClr val="135D7A"/>
              </a:buClr>
              <a:buFont typeface="Arial" panose="020B0604020202020204" pitchFamily="34" charset="0"/>
              <a:buChar char="•"/>
            </a:pPr>
            <a:r>
              <a:rPr lang="en-US" dirty="0"/>
              <a:t>We are discussing guidelines per our understanding of the CMS requirements for CoCM services</a:t>
            </a:r>
          </a:p>
          <a:p>
            <a:pPr marL="342900" indent="-342900">
              <a:spcBef>
                <a:spcPts val="1200"/>
              </a:spcBef>
              <a:spcAft>
                <a:spcPts val="1200"/>
              </a:spcAft>
              <a:buClr>
                <a:srgbClr val="135D7A"/>
              </a:buClr>
              <a:buFont typeface="Arial" panose="020B0604020202020204" pitchFamily="34" charset="0"/>
              <a:buChar char="•"/>
            </a:pPr>
            <a:r>
              <a:rPr lang="en-US" dirty="0"/>
              <a:t>Please check with your billing and compliance officers and payer representatives</a:t>
            </a:r>
          </a:p>
          <a:p>
            <a:pPr marL="342900" indent="-342900">
              <a:spcBef>
                <a:spcPts val="1200"/>
              </a:spcBef>
              <a:spcAft>
                <a:spcPts val="1200"/>
              </a:spcAft>
              <a:buClr>
                <a:srgbClr val="135D7A"/>
              </a:buClr>
              <a:buFont typeface="Arial" panose="020B0604020202020204" pitchFamily="34" charset="0"/>
              <a:buChar char="•"/>
            </a:pPr>
            <a:r>
              <a:rPr lang="en-US" dirty="0"/>
              <a:t>Guidelines may vary by payer</a:t>
            </a:r>
          </a:p>
        </p:txBody>
      </p:sp>
      <p:pic>
        <p:nvPicPr>
          <p:cNvPr id="2050" name="Picture 2" descr="modern mature man is working from home - man laptop learning stock pictures, royalty-free photos &amp; images">
            <a:extLst>
              <a:ext uri="{FF2B5EF4-FFF2-40B4-BE49-F238E27FC236}">
                <a16:creationId xmlns:a16="http://schemas.microsoft.com/office/drawing/2014/main" id="{A75ADE70-6116-445C-AC84-2B8C0E42BC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5421" y="3429000"/>
            <a:ext cx="4114800" cy="274320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83892"/>
      </p:ext>
    </p:extLst>
  </p:cSld>
  <p:clrMapOvr>
    <a:masterClrMapping/>
  </p:clrMapOvr>
  <mc:AlternateContent xmlns:mc="http://schemas.openxmlformats.org/markup-compatibility/2006">
    <mc:Choice xmlns:p14="http://schemas.microsoft.com/office/powerpoint/2010/main" Requires="p14">
      <p:transition spd="slow" p14:dur="1500" advTm="1652">
        <p:split orient="vert"/>
      </p:transition>
    </mc:Choice>
    <mc:Fallback>
      <p:transition spd="slow" advTm="1652">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933886E-E9BE-46CA-AF97-07101C01481D}"/>
              </a:ext>
            </a:extLst>
          </p:cNvPr>
          <p:cNvSpPr>
            <a:spLocks noGrp="1"/>
          </p:cNvSpPr>
          <p:nvPr>
            <p:ph type="title" hasCustomPrompt="1"/>
          </p:nvPr>
        </p:nvSpPr>
        <p:spPr>
          <a:xfrm>
            <a:off x="282102" y="700886"/>
            <a:ext cx="10742023" cy="568323"/>
          </a:xfrm>
          <a:prstGeom prst="rect">
            <a:avLst/>
          </a:prstGeom>
        </p:spPr>
        <p:txBody>
          <a:bodyPr/>
          <a:lstStyle>
            <a:lvl1pPr>
              <a:defRPr sz="4400" b="1">
                <a:solidFill>
                  <a:srgbClr val="135D7A"/>
                </a:solidFill>
                <a:latin typeface="Horizon"/>
              </a:defRPr>
            </a:lvl1pPr>
          </a:lstStyle>
          <a:p>
            <a:r>
              <a:rPr lang="en-US" sz="4000" dirty="0"/>
              <a:t>General Behavioral Health code nomenclature</a:t>
            </a:r>
          </a:p>
        </p:txBody>
      </p:sp>
      <p:sp>
        <p:nvSpPr>
          <p:cNvPr id="4" name="Text Placeholder 2">
            <a:extLst>
              <a:ext uri="{FF2B5EF4-FFF2-40B4-BE49-F238E27FC236}">
                <a16:creationId xmlns:a16="http://schemas.microsoft.com/office/drawing/2014/main" id="{D8D060BC-F2A5-496F-9939-3EEDC9E69E83}"/>
              </a:ext>
            </a:extLst>
          </p:cNvPr>
          <p:cNvSpPr>
            <a:spLocks noGrp="1"/>
          </p:cNvSpPr>
          <p:nvPr>
            <p:ph type="body" idx="20" hasCustomPrompt="1"/>
          </p:nvPr>
        </p:nvSpPr>
        <p:spPr>
          <a:xfrm>
            <a:off x="767038" y="842507"/>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Procedure </a:t>
            </a:r>
            <a:r>
              <a:rPr lang="en-US" sz="2400" dirty="0">
                <a:latin typeface="Railway" panose="02000506040000020004" pitchFamily="50" charset="0"/>
              </a:rPr>
              <a:t>c</a:t>
            </a:r>
            <a:r>
              <a:rPr lang="en-US" sz="2400" dirty="0">
                <a:solidFill>
                  <a:srgbClr val="00909E"/>
                </a:solidFill>
                <a:latin typeface="Railway" panose="02000506040000020004" pitchFamily="50" charset="0"/>
              </a:rPr>
              <a:t>ode G0511</a:t>
            </a:r>
          </a:p>
        </p:txBody>
      </p:sp>
      <p:sp>
        <p:nvSpPr>
          <p:cNvPr id="5" name="Content Placeholder 2">
            <a:extLst>
              <a:ext uri="{FF2B5EF4-FFF2-40B4-BE49-F238E27FC236}">
                <a16:creationId xmlns:a16="http://schemas.microsoft.com/office/drawing/2014/main" id="{E8ADBE24-0131-455B-94BF-BF524B95D4D5}"/>
              </a:ext>
            </a:extLst>
          </p:cNvPr>
          <p:cNvSpPr txBox="1">
            <a:spLocks/>
          </p:cNvSpPr>
          <p:nvPr/>
        </p:nvSpPr>
        <p:spPr>
          <a:xfrm>
            <a:off x="607892" y="1821778"/>
            <a:ext cx="10976215" cy="524559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US" sz="1600" i="0" dirty="0">
                <a:effectLst/>
                <a:latin typeface="Arial" panose="020B0604020202020204" pitchFamily="34" charset="0"/>
                <a:cs typeface="Arial" panose="020B0604020202020204" pitchFamily="34" charset="0"/>
              </a:rPr>
              <a:t>Rural health clinic or federally qualified health center (RHC or FQHC) only, general care management, 20 minutes or more of clinical staff time for chronic care management services or behavioral health integration services directed by an RHC or FQHC practitioner (physician, NP, PA, or CNM), per calendar month</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2524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FFBEE45-F140-49D5-85EA-C78C24340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4294967295"/>
          </p:nvPr>
        </p:nvSpPr>
        <p:spPr>
          <a:xfrm>
            <a:off x="614678" y="1606146"/>
            <a:ext cx="10533219" cy="5251854"/>
          </a:xfrm>
        </p:spPr>
        <p:txBody>
          <a:bodyPr>
            <a:normAutofit/>
          </a:bodyPr>
          <a:lstStyle/>
          <a:p>
            <a:pPr>
              <a:lnSpc>
                <a:spcPct val="110000"/>
              </a:lnSpc>
              <a:spcBef>
                <a:spcPts val="0"/>
              </a:spcBef>
              <a:spcAft>
                <a:spcPts val="600"/>
              </a:spcAft>
            </a:pPr>
            <a:r>
              <a:rPr lang="en-US" sz="2200" dirty="0"/>
              <a:t>Billed per member per calendar month </a:t>
            </a:r>
          </a:p>
          <a:p>
            <a:pPr>
              <a:lnSpc>
                <a:spcPct val="110000"/>
              </a:lnSpc>
              <a:spcBef>
                <a:spcPts val="0"/>
              </a:spcBef>
              <a:spcAft>
                <a:spcPts val="600"/>
              </a:spcAft>
            </a:pPr>
            <a:r>
              <a:rPr lang="en-US" sz="2200" dirty="0"/>
              <a:t>Minutes billed reflect time billed by all members of the care team triad. BHCM is typically central point of contact, so count BHCM time for CoCM; can’t duplicate shared time, e.g., 10-minute case review with BHCM and psychiatrist counts as 10 minutes and not 10 minutes for the BHCM and 10 minutes for the psychiatrist.</a:t>
            </a:r>
          </a:p>
          <a:p>
            <a:pPr>
              <a:lnSpc>
                <a:spcPct val="110000"/>
              </a:lnSpc>
              <a:spcBef>
                <a:spcPts val="0"/>
              </a:spcBef>
              <a:spcAft>
                <a:spcPts val="600"/>
              </a:spcAft>
            </a:pPr>
            <a:r>
              <a:rPr lang="en-US" sz="2200" b="1" i="1" dirty="0"/>
              <a:t>Claims need to be submitted under the rendering physicians NPI</a:t>
            </a:r>
            <a:r>
              <a:rPr lang="en-US" sz="2200" dirty="0"/>
              <a:t>.</a:t>
            </a:r>
          </a:p>
          <a:p>
            <a:pPr>
              <a:lnSpc>
                <a:spcPct val="110000"/>
              </a:lnSpc>
              <a:spcBef>
                <a:spcPts val="0"/>
              </a:spcBef>
              <a:spcAft>
                <a:spcPts val="600"/>
              </a:spcAft>
            </a:pPr>
            <a:r>
              <a:rPr lang="en-US" sz="2200" dirty="0"/>
              <a:t>Requires separate Initiating Billable Visit for patients not seen within one year</a:t>
            </a:r>
          </a:p>
          <a:p>
            <a:pPr>
              <a:lnSpc>
                <a:spcPct val="110000"/>
              </a:lnSpc>
              <a:spcBef>
                <a:spcPts val="0"/>
              </a:spcBef>
              <a:spcAft>
                <a:spcPts val="600"/>
              </a:spcAft>
            </a:pPr>
            <a:r>
              <a:rPr lang="en-US" sz="2200" dirty="0"/>
              <a:t>CoCM can be billed alone or with a claim for another billable visit</a:t>
            </a:r>
          </a:p>
          <a:p>
            <a:pPr>
              <a:lnSpc>
                <a:spcPct val="110000"/>
              </a:lnSpc>
              <a:spcBef>
                <a:spcPts val="0"/>
              </a:spcBef>
              <a:spcAft>
                <a:spcPts val="600"/>
              </a:spcAft>
            </a:pPr>
            <a:r>
              <a:rPr lang="en-US" sz="2200" dirty="0"/>
              <a:t>Can bill CoCM services with PDCM claims if appropriate</a:t>
            </a:r>
          </a:p>
          <a:p>
            <a:endParaRPr lang="en-US" sz="1600" dirty="0"/>
          </a:p>
          <a:p>
            <a:endParaRPr lang="en-US" sz="1600" dirty="0"/>
          </a:p>
          <a:p>
            <a:endParaRPr lang="en-US" sz="1600" dirty="0"/>
          </a:p>
          <a:p>
            <a:endParaRPr lang="en-US" sz="1600" dirty="0"/>
          </a:p>
          <a:p>
            <a:endParaRPr lang="en-US" sz="1600" dirty="0"/>
          </a:p>
          <a:p>
            <a:pPr marL="0" indent="0">
              <a:buNone/>
            </a:pPr>
            <a:endParaRPr lang="en-US" sz="1600" dirty="0"/>
          </a:p>
        </p:txBody>
      </p:sp>
      <p:sp>
        <p:nvSpPr>
          <p:cNvPr id="20" name="Date Placeholder 1">
            <a:extLst>
              <a:ext uri="{FF2B5EF4-FFF2-40B4-BE49-F238E27FC236}">
                <a16:creationId xmlns:a16="http://schemas.microsoft.com/office/drawing/2014/main" id="{B7F102AD-5C4A-43B8-B19A-155D4F3CB99E}"/>
              </a:ext>
            </a:extLst>
          </p:cNvPr>
          <p:cNvSpPr txBox="1">
            <a:spLocks/>
          </p:cNvSpPr>
          <p:nvPr/>
        </p:nvSpPr>
        <p:spPr>
          <a:xfrm>
            <a:off x="611777" y="6421667"/>
            <a:ext cx="92093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D37ACD-6466-48E7-BEFA-49FD2D85829B}" type="datetime1">
              <a:rPr lang="en-US" sz="1000" smtClean="0">
                <a:solidFill>
                  <a:srgbClr val="135D7A"/>
                </a:solidFill>
              </a:rPr>
              <a:pPr/>
              <a:t>7/19/2022</a:t>
            </a:fld>
            <a:endParaRPr lang="en-US" sz="1000" dirty="0">
              <a:solidFill>
                <a:srgbClr val="135D7A"/>
              </a:solidFill>
            </a:endParaRPr>
          </a:p>
        </p:txBody>
      </p:sp>
      <p:sp>
        <p:nvSpPr>
          <p:cNvPr id="21" name="Slide Number Placeholder 2">
            <a:extLst>
              <a:ext uri="{FF2B5EF4-FFF2-40B4-BE49-F238E27FC236}">
                <a16:creationId xmlns:a16="http://schemas.microsoft.com/office/drawing/2014/main" id="{55DC24DB-D625-4502-94FD-A8FAB0AC1AEC}"/>
              </a:ext>
            </a:extLst>
          </p:cNvPr>
          <p:cNvSpPr txBox="1">
            <a:spLocks/>
          </p:cNvSpPr>
          <p:nvPr/>
        </p:nvSpPr>
        <p:spPr>
          <a:xfrm>
            <a:off x="10659291" y="6403005"/>
            <a:ext cx="920931"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EFD7088-A482-4B9E-9A53-06305EE0ABFA}" type="slidenum">
              <a:rPr lang="en-US" sz="1000" smtClean="0">
                <a:solidFill>
                  <a:srgbClr val="135D7A"/>
                </a:solidFill>
              </a:rPr>
              <a:pPr algn="r"/>
              <a:t>4</a:t>
            </a:fld>
            <a:endParaRPr lang="en-US" sz="1000" dirty="0">
              <a:solidFill>
                <a:srgbClr val="135D7A"/>
              </a:solidFill>
            </a:endParaRPr>
          </a:p>
        </p:txBody>
      </p:sp>
      <p:sp>
        <p:nvSpPr>
          <p:cNvPr id="22" name="Footer Placeholder 3">
            <a:extLst>
              <a:ext uri="{FF2B5EF4-FFF2-40B4-BE49-F238E27FC236}">
                <a16:creationId xmlns:a16="http://schemas.microsoft.com/office/drawing/2014/main" id="{537E745C-4CB8-4CFD-9749-EAB0490F55B4}"/>
              </a:ext>
            </a:extLst>
          </p:cNvPr>
          <p:cNvSpPr txBox="1">
            <a:spLocks/>
          </p:cNvSpPr>
          <p:nvPr/>
        </p:nvSpPr>
        <p:spPr>
          <a:xfrm>
            <a:off x="1532708" y="6438601"/>
            <a:ext cx="912658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dirty="0">
                <a:solidFill>
                  <a:srgbClr val="135D7A"/>
                </a:solidFill>
              </a:rPr>
              <a:t>This document contains confidential and proprietary information.  Any further copying, reproduction, or distribution without express written consent of presenters is strictly prohibited.</a:t>
            </a:r>
          </a:p>
        </p:txBody>
      </p:sp>
      <p:sp>
        <p:nvSpPr>
          <p:cNvPr id="23" name="Title 1">
            <a:extLst>
              <a:ext uri="{FF2B5EF4-FFF2-40B4-BE49-F238E27FC236}">
                <a16:creationId xmlns:a16="http://schemas.microsoft.com/office/drawing/2014/main" id="{4D3AD933-D27E-4B58-AE8B-8FEF3183E1A0}"/>
              </a:ext>
            </a:extLst>
          </p:cNvPr>
          <p:cNvSpPr>
            <a:spLocks noGrp="1"/>
          </p:cNvSpPr>
          <p:nvPr>
            <p:ph type="title" hasCustomPrompt="1"/>
          </p:nvPr>
        </p:nvSpPr>
        <p:spPr>
          <a:xfrm>
            <a:off x="611777" y="365128"/>
            <a:ext cx="10742023" cy="568323"/>
          </a:xfrm>
          <a:prstGeom prst="rect">
            <a:avLst/>
          </a:prstGeom>
        </p:spPr>
        <p:txBody>
          <a:bodyPr/>
          <a:lstStyle>
            <a:lvl1pPr>
              <a:defRPr sz="4400" b="1">
                <a:solidFill>
                  <a:srgbClr val="135D7A"/>
                </a:solidFill>
                <a:latin typeface="Horizon"/>
              </a:defRPr>
            </a:lvl1pPr>
          </a:lstStyle>
          <a:p>
            <a:r>
              <a:rPr lang="en-US" sz="4000" dirty="0"/>
              <a:t>Billing Collaborative Care Services</a:t>
            </a:r>
          </a:p>
        </p:txBody>
      </p:sp>
      <p:sp>
        <p:nvSpPr>
          <p:cNvPr id="24" name="Text Placeholder 2">
            <a:extLst>
              <a:ext uri="{FF2B5EF4-FFF2-40B4-BE49-F238E27FC236}">
                <a16:creationId xmlns:a16="http://schemas.microsoft.com/office/drawing/2014/main" id="{99B5EAFA-690B-484C-B2FF-FE49F0FE682C}"/>
              </a:ext>
            </a:extLst>
          </p:cNvPr>
          <p:cNvSpPr>
            <a:spLocks noGrp="1"/>
          </p:cNvSpPr>
          <p:nvPr>
            <p:ph type="body" idx="20" hasCustomPrompt="1"/>
          </p:nvPr>
        </p:nvSpPr>
        <p:spPr>
          <a:xfrm>
            <a:off x="940526" y="535582"/>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latin typeface="Railway" panose="02000506040000020004" pitchFamily="50" charset="0"/>
              </a:rPr>
              <a:t>Billing Basics</a:t>
            </a:r>
            <a:endParaRPr lang="en-US" sz="2400" dirty="0">
              <a:solidFill>
                <a:srgbClr val="00909E"/>
              </a:solidFill>
              <a:latin typeface="Railway" panose="02000506040000020004" pitchFamily="50" charset="0"/>
            </a:endParaRPr>
          </a:p>
        </p:txBody>
      </p:sp>
      <p:pic>
        <p:nvPicPr>
          <p:cNvPr id="25" name="Picture 24" descr="Logo, Michigan Collaborative Care Implementation Support Team">
            <a:extLst>
              <a:ext uri="{FF2B5EF4-FFF2-40B4-BE49-F238E27FC236}">
                <a16:creationId xmlns:a16="http://schemas.microsoft.com/office/drawing/2014/main" id="{3E57230B-642B-43F5-872F-FF9F13D69B9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576" t="8334" r="12688" b="13888"/>
          <a:stretch/>
        </p:blipFill>
        <p:spPr>
          <a:xfrm>
            <a:off x="10979955" y="277133"/>
            <a:ext cx="914400" cy="528210"/>
          </a:xfrm>
          <a:prstGeom prst="rect">
            <a:avLst/>
          </a:prstGeom>
        </p:spPr>
      </p:pic>
      <p:pic>
        <p:nvPicPr>
          <p:cNvPr id="26" name="Picture 25" descr="Logo, Mi-CCSI Center for Clinical Systems Improvement">
            <a:extLst>
              <a:ext uri="{FF2B5EF4-FFF2-40B4-BE49-F238E27FC236}">
                <a16:creationId xmlns:a16="http://schemas.microsoft.com/office/drawing/2014/main" id="{8A268C46-3362-4BC6-BF6C-AA469984AB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3475" y="301208"/>
            <a:ext cx="1280160" cy="480060"/>
          </a:xfrm>
          <a:prstGeom prst="rect">
            <a:avLst/>
          </a:prstGeom>
        </p:spPr>
      </p:pic>
    </p:spTree>
    <p:extLst>
      <p:ext uri="{BB962C8B-B14F-4D97-AF65-F5344CB8AC3E}">
        <p14:creationId xmlns:p14="http://schemas.microsoft.com/office/powerpoint/2010/main" val="3217415955"/>
      </p:ext>
    </p:extLst>
  </p:cSld>
  <p:clrMapOvr>
    <a:masterClrMapping/>
  </p:clrMapOvr>
  <mc:AlternateContent xmlns:mc="http://schemas.openxmlformats.org/markup-compatibility/2006">
    <mc:Choice xmlns:p14="http://schemas.microsoft.com/office/powerpoint/2010/main" Requires="p14">
      <p:transition spd="slow" p14:dur="1500" advTm="475">
        <p:split orient="vert"/>
      </p:transition>
    </mc:Choice>
    <mc:Fallback>
      <p:transition spd="slow" advTm="475">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FFBEE45-F140-49D5-85EA-C78C24340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sz="half" idx="4294967295"/>
          </p:nvPr>
        </p:nvSpPr>
        <p:spPr>
          <a:xfrm>
            <a:off x="611777" y="1626466"/>
            <a:ext cx="10982098" cy="4866406"/>
          </a:xfrm>
        </p:spPr>
        <p:txBody>
          <a:bodyPr>
            <a:normAutofit/>
          </a:bodyPr>
          <a:lstStyle/>
          <a:p>
            <a:pPr>
              <a:lnSpc>
                <a:spcPct val="100000"/>
              </a:lnSpc>
              <a:spcBef>
                <a:spcPts val="0"/>
              </a:spcBef>
              <a:spcAft>
                <a:spcPts val="600"/>
              </a:spcAft>
            </a:pPr>
            <a:r>
              <a:rPr lang="en-US" sz="2200" dirty="0"/>
              <a:t>Can’t bill CoCM (99492, 99493, 99494, G0512) services in the same calendar month as general behavioral health integration (99484, G0511).</a:t>
            </a:r>
          </a:p>
          <a:p>
            <a:pPr>
              <a:lnSpc>
                <a:spcPct val="100000"/>
              </a:lnSpc>
              <a:spcBef>
                <a:spcPts val="0"/>
              </a:spcBef>
              <a:spcAft>
                <a:spcPts val="600"/>
              </a:spcAft>
            </a:pPr>
            <a:r>
              <a:rPr lang="en-US" sz="2200" dirty="0"/>
              <a:t>CoCM is currently payable for Blue Care Network, Blue Care Network Advantage, Blue Cross products, Medicare Plus Blue and Blue Advantage.</a:t>
            </a:r>
          </a:p>
          <a:p>
            <a:pPr>
              <a:lnSpc>
                <a:spcPct val="100000"/>
              </a:lnSpc>
              <a:spcBef>
                <a:spcPts val="0"/>
              </a:spcBef>
              <a:spcAft>
                <a:spcPts val="600"/>
              </a:spcAft>
            </a:pPr>
            <a:r>
              <a:rPr lang="en-US" sz="2200" dirty="0"/>
              <a:t>Blue Cross and BCN follow BlueCard rules for host members. Host members those who receive services in Michigan, but are members of another Blue plan. See your provider manual for more information about BlueCard.</a:t>
            </a:r>
          </a:p>
        </p:txBody>
      </p:sp>
      <p:sp>
        <p:nvSpPr>
          <p:cNvPr id="20" name="Date Placeholder 1">
            <a:extLst>
              <a:ext uri="{FF2B5EF4-FFF2-40B4-BE49-F238E27FC236}">
                <a16:creationId xmlns:a16="http://schemas.microsoft.com/office/drawing/2014/main" id="{B7F102AD-5C4A-43B8-B19A-155D4F3CB99E}"/>
              </a:ext>
            </a:extLst>
          </p:cNvPr>
          <p:cNvSpPr txBox="1">
            <a:spLocks/>
          </p:cNvSpPr>
          <p:nvPr/>
        </p:nvSpPr>
        <p:spPr>
          <a:xfrm>
            <a:off x="611777" y="6421667"/>
            <a:ext cx="92093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D37ACD-6466-48E7-BEFA-49FD2D85829B}" type="datetime1">
              <a:rPr lang="en-US" sz="1000" smtClean="0">
                <a:solidFill>
                  <a:srgbClr val="135D7A"/>
                </a:solidFill>
              </a:rPr>
              <a:pPr/>
              <a:t>7/19/2022</a:t>
            </a:fld>
            <a:endParaRPr lang="en-US" sz="1000" dirty="0">
              <a:solidFill>
                <a:srgbClr val="135D7A"/>
              </a:solidFill>
            </a:endParaRPr>
          </a:p>
        </p:txBody>
      </p:sp>
      <p:sp>
        <p:nvSpPr>
          <p:cNvPr id="21" name="Slide Number Placeholder 2">
            <a:extLst>
              <a:ext uri="{FF2B5EF4-FFF2-40B4-BE49-F238E27FC236}">
                <a16:creationId xmlns:a16="http://schemas.microsoft.com/office/drawing/2014/main" id="{55DC24DB-D625-4502-94FD-A8FAB0AC1AEC}"/>
              </a:ext>
            </a:extLst>
          </p:cNvPr>
          <p:cNvSpPr txBox="1">
            <a:spLocks/>
          </p:cNvSpPr>
          <p:nvPr/>
        </p:nvSpPr>
        <p:spPr>
          <a:xfrm>
            <a:off x="10659291" y="6403005"/>
            <a:ext cx="920931"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EFD7088-A482-4B9E-9A53-06305EE0ABFA}" type="slidenum">
              <a:rPr lang="en-US" sz="1000" smtClean="0">
                <a:solidFill>
                  <a:srgbClr val="135D7A"/>
                </a:solidFill>
              </a:rPr>
              <a:pPr algn="r"/>
              <a:t>5</a:t>
            </a:fld>
            <a:endParaRPr lang="en-US" sz="1000" dirty="0">
              <a:solidFill>
                <a:srgbClr val="135D7A"/>
              </a:solidFill>
            </a:endParaRPr>
          </a:p>
        </p:txBody>
      </p:sp>
      <p:sp>
        <p:nvSpPr>
          <p:cNvPr id="22" name="Footer Placeholder 3">
            <a:extLst>
              <a:ext uri="{FF2B5EF4-FFF2-40B4-BE49-F238E27FC236}">
                <a16:creationId xmlns:a16="http://schemas.microsoft.com/office/drawing/2014/main" id="{537E745C-4CB8-4CFD-9749-EAB0490F55B4}"/>
              </a:ext>
            </a:extLst>
          </p:cNvPr>
          <p:cNvSpPr txBox="1">
            <a:spLocks/>
          </p:cNvSpPr>
          <p:nvPr/>
        </p:nvSpPr>
        <p:spPr>
          <a:xfrm>
            <a:off x="1532708" y="6438601"/>
            <a:ext cx="9126583"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dirty="0">
                <a:solidFill>
                  <a:srgbClr val="135D7A"/>
                </a:solidFill>
              </a:rPr>
              <a:t>This document contains confidential and proprietary information.  Any further copying, reproduction, or distribution without express written consent of presenters is strictly prohibited.</a:t>
            </a:r>
          </a:p>
        </p:txBody>
      </p:sp>
      <p:sp>
        <p:nvSpPr>
          <p:cNvPr id="23" name="Title 1">
            <a:extLst>
              <a:ext uri="{FF2B5EF4-FFF2-40B4-BE49-F238E27FC236}">
                <a16:creationId xmlns:a16="http://schemas.microsoft.com/office/drawing/2014/main" id="{4D3AD933-D27E-4B58-AE8B-8FEF3183E1A0}"/>
              </a:ext>
            </a:extLst>
          </p:cNvPr>
          <p:cNvSpPr>
            <a:spLocks noGrp="1"/>
          </p:cNvSpPr>
          <p:nvPr>
            <p:ph type="title" hasCustomPrompt="1"/>
          </p:nvPr>
        </p:nvSpPr>
        <p:spPr>
          <a:xfrm>
            <a:off x="611777" y="365128"/>
            <a:ext cx="10742023" cy="568323"/>
          </a:xfrm>
          <a:prstGeom prst="rect">
            <a:avLst/>
          </a:prstGeom>
        </p:spPr>
        <p:txBody>
          <a:bodyPr/>
          <a:lstStyle>
            <a:lvl1pPr>
              <a:defRPr sz="4400" b="1">
                <a:solidFill>
                  <a:srgbClr val="135D7A"/>
                </a:solidFill>
                <a:latin typeface="Horizon"/>
              </a:defRPr>
            </a:lvl1pPr>
          </a:lstStyle>
          <a:p>
            <a:r>
              <a:rPr lang="en-US" sz="4000" dirty="0"/>
              <a:t>Billing Collaborative Care Services</a:t>
            </a:r>
          </a:p>
        </p:txBody>
      </p:sp>
      <p:sp>
        <p:nvSpPr>
          <p:cNvPr id="24" name="Text Placeholder 2">
            <a:extLst>
              <a:ext uri="{FF2B5EF4-FFF2-40B4-BE49-F238E27FC236}">
                <a16:creationId xmlns:a16="http://schemas.microsoft.com/office/drawing/2014/main" id="{99B5EAFA-690B-484C-B2FF-FE49F0FE682C}"/>
              </a:ext>
            </a:extLst>
          </p:cNvPr>
          <p:cNvSpPr>
            <a:spLocks noGrp="1"/>
          </p:cNvSpPr>
          <p:nvPr>
            <p:ph type="body" idx="20" hasCustomPrompt="1"/>
          </p:nvPr>
        </p:nvSpPr>
        <p:spPr>
          <a:xfrm>
            <a:off x="940526" y="535582"/>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latin typeface="Railway" panose="02000506040000020004" pitchFamily="50" charset="0"/>
              </a:rPr>
              <a:t>Billing Basics</a:t>
            </a:r>
            <a:endParaRPr lang="en-US" sz="2400" dirty="0">
              <a:solidFill>
                <a:srgbClr val="00909E"/>
              </a:solidFill>
              <a:latin typeface="Railway" panose="02000506040000020004" pitchFamily="50" charset="0"/>
            </a:endParaRPr>
          </a:p>
        </p:txBody>
      </p:sp>
      <p:pic>
        <p:nvPicPr>
          <p:cNvPr id="25" name="Picture 24" descr="Logo, Michigan Collaborative Care Implementation Support Team">
            <a:extLst>
              <a:ext uri="{FF2B5EF4-FFF2-40B4-BE49-F238E27FC236}">
                <a16:creationId xmlns:a16="http://schemas.microsoft.com/office/drawing/2014/main" id="{3E57230B-642B-43F5-872F-FF9F13D69B9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576" t="8334" r="12688" b="13888"/>
          <a:stretch/>
        </p:blipFill>
        <p:spPr>
          <a:xfrm>
            <a:off x="10979955" y="277133"/>
            <a:ext cx="914400" cy="528210"/>
          </a:xfrm>
          <a:prstGeom prst="rect">
            <a:avLst/>
          </a:prstGeom>
        </p:spPr>
      </p:pic>
      <p:pic>
        <p:nvPicPr>
          <p:cNvPr id="26" name="Picture 25" descr="Logo, Mi-CCSI Center for Clinical Systems Improvement">
            <a:extLst>
              <a:ext uri="{FF2B5EF4-FFF2-40B4-BE49-F238E27FC236}">
                <a16:creationId xmlns:a16="http://schemas.microsoft.com/office/drawing/2014/main" id="{8A268C46-3362-4BC6-BF6C-AA469984AB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3475" y="301208"/>
            <a:ext cx="1280160" cy="480060"/>
          </a:xfrm>
          <a:prstGeom prst="rect">
            <a:avLst/>
          </a:prstGeom>
        </p:spPr>
      </p:pic>
    </p:spTree>
    <p:extLst>
      <p:ext uri="{BB962C8B-B14F-4D97-AF65-F5344CB8AC3E}">
        <p14:creationId xmlns:p14="http://schemas.microsoft.com/office/powerpoint/2010/main" val="169343513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BE496C-71FA-4238-A05D-3010FBCFA9CC}"/>
              </a:ext>
            </a:extLst>
          </p:cNvPr>
          <p:cNvSpPr>
            <a:spLocks noGrp="1"/>
          </p:cNvSpPr>
          <p:nvPr>
            <p:ph type="title"/>
          </p:nvPr>
        </p:nvSpPr>
        <p:spPr/>
        <p:txBody>
          <a:bodyPr/>
          <a:lstStyle/>
          <a:p>
            <a:r>
              <a:rPr lang="en-US" dirty="0"/>
              <a:t>Awesome resource!</a:t>
            </a:r>
          </a:p>
        </p:txBody>
      </p:sp>
      <p:sp>
        <p:nvSpPr>
          <p:cNvPr id="4" name="Text Placeholder 3">
            <a:extLst>
              <a:ext uri="{FF2B5EF4-FFF2-40B4-BE49-F238E27FC236}">
                <a16:creationId xmlns:a16="http://schemas.microsoft.com/office/drawing/2014/main" id="{95F728CC-E032-44AC-B93C-FABA06EC5147}"/>
              </a:ext>
            </a:extLst>
          </p:cNvPr>
          <p:cNvSpPr>
            <a:spLocks noGrp="1"/>
          </p:cNvSpPr>
          <p:nvPr>
            <p:ph type="body" idx="20"/>
          </p:nvPr>
        </p:nvSpPr>
        <p:spPr/>
        <p:txBody>
          <a:bodyPr/>
          <a:lstStyle/>
          <a:p>
            <a:r>
              <a:rPr lang="en-US" dirty="0">
                <a:hlinkClick r:id="rId3"/>
              </a:rPr>
              <a:t>Behavioral Health Integration Services (cms.gov)</a:t>
            </a:r>
            <a:endParaRPr lang="en-US" dirty="0"/>
          </a:p>
        </p:txBody>
      </p:sp>
      <p:pic>
        <p:nvPicPr>
          <p:cNvPr id="6" name="Picture 5">
            <a:extLst>
              <a:ext uri="{FF2B5EF4-FFF2-40B4-BE49-F238E27FC236}">
                <a16:creationId xmlns:a16="http://schemas.microsoft.com/office/drawing/2014/main" id="{145BFA66-C6E9-434E-9272-913D1DFB60B2}"/>
              </a:ext>
            </a:extLst>
          </p:cNvPr>
          <p:cNvPicPr>
            <a:picLocks noChangeAspect="1"/>
          </p:cNvPicPr>
          <p:nvPr/>
        </p:nvPicPr>
        <p:blipFill>
          <a:blip r:embed="rId4"/>
          <a:stretch>
            <a:fillRect/>
          </a:stretch>
        </p:blipFill>
        <p:spPr>
          <a:xfrm>
            <a:off x="1690471" y="1529948"/>
            <a:ext cx="7959368" cy="4653737"/>
          </a:xfrm>
          <a:prstGeom prst="rect">
            <a:avLst/>
          </a:prstGeom>
          <a:ln>
            <a:solidFill>
              <a:schemeClr val="accent1"/>
            </a:solidFill>
          </a:ln>
          <a:effectLst>
            <a:softEdge rad="12700"/>
          </a:effectLst>
        </p:spPr>
      </p:pic>
    </p:spTree>
    <p:extLst>
      <p:ext uri="{BB962C8B-B14F-4D97-AF65-F5344CB8AC3E}">
        <p14:creationId xmlns:p14="http://schemas.microsoft.com/office/powerpoint/2010/main" val="93128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933886E-E9BE-46CA-AF97-07101C01481D}"/>
              </a:ext>
            </a:extLst>
          </p:cNvPr>
          <p:cNvSpPr>
            <a:spLocks noGrp="1"/>
          </p:cNvSpPr>
          <p:nvPr>
            <p:ph type="title" hasCustomPrompt="1"/>
          </p:nvPr>
        </p:nvSpPr>
        <p:spPr>
          <a:xfrm>
            <a:off x="611777" y="365128"/>
            <a:ext cx="10742023" cy="568323"/>
          </a:xfrm>
          <a:prstGeom prst="rect">
            <a:avLst/>
          </a:prstGeom>
        </p:spPr>
        <p:txBody>
          <a:bodyPr/>
          <a:lstStyle>
            <a:lvl1pPr>
              <a:defRPr sz="4400" b="1">
                <a:solidFill>
                  <a:srgbClr val="135D7A"/>
                </a:solidFill>
                <a:latin typeface="Horizon"/>
              </a:defRPr>
            </a:lvl1pPr>
          </a:lstStyle>
          <a:p>
            <a:r>
              <a:rPr lang="en-US" sz="4000" dirty="0"/>
              <a:t>Billing Collaborative Care Services</a:t>
            </a:r>
          </a:p>
        </p:txBody>
      </p:sp>
      <p:sp>
        <p:nvSpPr>
          <p:cNvPr id="4" name="Text Placeholder 2">
            <a:extLst>
              <a:ext uri="{FF2B5EF4-FFF2-40B4-BE49-F238E27FC236}">
                <a16:creationId xmlns:a16="http://schemas.microsoft.com/office/drawing/2014/main" id="{D8D060BC-F2A5-496F-9939-3EEDC9E69E83}"/>
              </a:ext>
            </a:extLst>
          </p:cNvPr>
          <p:cNvSpPr>
            <a:spLocks noGrp="1"/>
          </p:cNvSpPr>
          <p:nvPr>
            <p:ph type="body" idx="20" hasCustomPrompt="1"/>
          </p:nvPr>
        </p:nvSpPr>
        <p:spPr>
          <a:xfrm>
            <a:off x="940526" y="535582"/>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Required Elements to Bill Codes 99492, 99493, 99494 and G2214</a:t>
            </a:r>
          </a:p>
        </p:txBody>
      </p:sp>
      <p:sp>
        <p:nvSpPr>
          <p:cNvPr id="5" name="Content Placeholder 2">
            <a:extLst>
              <a:ext uri="{FF2B5EF4-FFF2-40B4-BE49-F238E27FC236}">
                <a16:creationId xmlns:a16="http://schemas.microsoft.com/office/drawing/2014/main" id="{4D18E6B4-807C-4626-ABBB-3A359D0E9544}"/>
              </a:ext>
            </a:extLst>
          </p:cNvPr>
          <p:cNvSpPr txBox="1">
            <a:spLocks/>
          </p:cNvSpPr>
          <p:nvPr/>
        </p:nvSpPr>
        <p:spPr>
          <a:xfrm>
            <a:off x="615614" y="1615440"/>
            <a:ext cx="10982834" cy="4551363"/>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indent="-274320">
              <a:lnSpc>
                <a:spcPct val="110000"/>
              </a:lnSpc>
              <a:spcBef>
                <a:spcPts val="0"/>
              </a:spcBef>
              <a:buClr>
                <a:srgbClr val="135D7A"/>
              </a:buClr>
            </a:pPr>
            <a:r>
              <a:rPr lang="en-US" sz="2400" dirty="0">
                <a:latin typeface="Calibri" panose="020F0502020204030204" pitchFamily="34" charset="0"/>
                <a:ea typeface="PMingLiU" panose="02020500000000000000" pitchFamily="18" charset="-120"/>
              </a:rPr>
              <a:t>Outreach to and engagement in treatment of a patient directed by the treating physician or other qualified health care professional </a:t>
            </a:r>
          </a:p>
          <a:p>
            <a:pPr marL="274320" indent="-274320">
              <a:lnSpc>
                <a:spcPct val="110000"/>
              </a:lnSpc>
              <a:spcBef>
                <a:spcPts val="0"/>
              </a:spcBef>
              <a:buClr>
                <a:srgbClr val="135D7A"/>
              </a:buClr>
            </a:pPr>
            <a:endParaRPr lang="en-US" sz="2400" dirty="0">
              <a:latin typeface="Calibri" panose="020F0502020204030204" pitchFamily="34" charset="0"/>
              <a:ea typeface="PMingLiU" panose="02020500000000000000" pitchFamily="18" charset="-120"/>
            </a:endParaRPr>
          </a:p>
          <a:p>
            <a:pPr marL="274320" indent="-274320">
              <a:lnSpc>
                <a:spcPct val="110000"/>
              </a:lnSpc>
              <a:spcBef>
                <a:spcPts val="0"/>
              </a:spcBef>
              <a:buClr>
                <a:srgbClr val="135D7A"/>
              </a:buClr>
            </a:pPr>
            <a:r>
              <a:rPr lang="en-US" sz="2400" dirty="0">
                <a:latin typeface="Calibri" panose="020F0502020204030204" pitchFamily="34" charset="0"/>
                <a:ea typeface="PMingLiU" panose="02020500000000000000" pitchFamily="18" charset="-120"/>
              </a:rPr>
              <a:t>Initial assessment of the patient, including administration of validated rating scales, with the development of an individualized treatment plan </a:t>
            </a:r>
          </a:p>
          <a:p>
            <a:pPr marL="274320" indent="-274320">
              <a:lnSpc>
                <a:spcPct val="110000"/>
              </a:lnSpc>
              <a:spcBef>
                <a:spcPts val="0"/>
              </a:spcBef>
              <a:buClr>
                <a:srgbClr val="135D7A"/>
              </a:buClr>
            </a:pPr>
            <a:endParaRPr lang="en-US" sz="2400" dirty="0">
              <a:latin typeface="Calibri" panose="020F0502020204030204" pitchFamily="34" charset="0"/>
              <a:ea typeface="PMingLiU" panose="02020500000000000000" pitchFamily="18" charset="-120"/>
            </a:endParaRPr>
          </a:p>
          <a:p>
            <a:pPr marL="274320" indent="-274320">
              <a:lnSpc>
                <a:spcPct val="110000"/>
              </a:lnSpc>
              <a:spcBef>
                <a:spcPts val="0"/>
              </a:spcBef>
              <a:buClr>
                <a:srgbClr val="135D7A"/>
              </a:buClr>
            </a:pPr>
            <a:r>
              <a:rPr lang="en-US" sz="2400" dirty="0">
                <a:latin typeface="Calibri" panose="020F0502020204030204" pitchFamily="34" charset="0"/>
                <a:ea typeface="PMingLiU" panose="02020500000000000000" pitchFamily="18" charset="-120"/>
              </a:rPr>
              <a:t>Review by the psychiatric consultant with modifications of the plan if recommended </a:t>
            </a:r>
          </a:p>
          <a:p>
            <a:pPr marL="274320" indent="-274320">
              <a:lnSpc>
                <a:spcPct val="110000"/>
              </a:lnSpc>
              <a:spcBef>
                <a:spcPts val="0"/>
              </a:spcBef>
              <a:buClr>
                <a:srgbClr val="135D7A"/>
              </a:buClr>
            </a:pPr>
            <a:endParaRPr lang="en-US" sz="2400" dirty="0">
              <a:latin typeface="Calibri" panose="020F0502020204030204" pitchFamily="34" charset="0"/>
              <a:ea typeface="PMingLiU" panose="02020500000000000000" pitchFamily="18" charset="-120"/>
            </a:endParaRPr>
          </a:p>
          <a:p>
            <a:pPr marL="274320" indent="-274320">
              <a:lnSpc>
                <a:spcPct val="110000"/>
              </a:lnSpc>
              <a:spcBef>
                <a:spcPts val="0"/>
              </a:spcBef>
              <a:buClr>
                <a:srgbClr val="135D7A"/>
              </a:buClr>
            </a:pPr>
            <a:r>
              <a:rPr lang="en-US" sz="2400" dirty="0">
                <a:latin typeface="Calibri" panose="020F0502020204030204" pitchFamily="34" charset="0"/>
                <a:ea typeface="PMingLiU" panose="02020500000000000000" pitchFamily="18" charset="-120"/>
              </a:rPr>
              <a:t>Entering patient in a registry and tracking patient follow-up and progress using the registry, with appropriate documentation, and participation in weekly caseload consultation with the psychiatric consultant </a:t>
            </a:r>
          </a:p>
          <a:p>
            <a:pPr marL="274320" indent="-274320">
              <a:lnSpc>
                <a:spcPct val="110000"/>
              </a:lnSpc>
              <a:spcBef>
                <a:spcPts val="0"/>
              </a:spcBef>
              <a:buClr>
                <a:srgbClr val="135D7A"/>
              </a:buClr>
            </a:pPr>
            <a:endParaRPr lang="en-US" sz="2400" dirty="0">
              <a:latin typeface="Calibri" panose="020F0502020204030204" pitchFamily="34" charset="0"/>
              <a:ea typeface="PMingLiU" panose="02020500000000000000" pitchFamily="18" charset="-120"/>
            </a:endParaRPr>
          </a:p>
          <a:p>
            <a:pPr marL="274320" indent="-274320">
              <a:lnSpc>
                <a:spcPct val="110000"/>
              </a:lnSpc>
              <a:spcBef>
                <a:spcPts val="0"/>
              </a:spcBef>
              <a:buClr>
                <a:srgbClr val="135D7A"/>
              </a:buClr>
            </a:pPr>
            <a:r>
              <a:rPr lang="en-US" sz="2400" dirty="0">
                <a:latin typeface="Calibri" panose="020F0502020204030204" pitchFamily="34" charset="0"/>
                <a:ea typeface="PMingLiU" panose="02020500000000000000" pitchFamily="18" charset="-120"/>
              </a:rPr>
              <a:t>Provision of brief interventions using evidence-based techniques such as behavioral activation, motivational interviewing, and other focused treatment strategies </a:t>
            </a:r>
          </a:p>
          <a:p>
            <a:endParaRPr lang="en-US" sz="1700" dirty="0"/>
          </a:p>
        </p:txBody>
      </p:sp>
    </p:spTree>
    <p:extLst>
      <p:ext uri="{BB962C8B-B14F-4D97-AF65-F5344CB8AC3E}">
        <p14:creationId xmlns:p14="http://schemas.microsoft.com/office/powerpoint/2010/main" val="3752457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933886E-E9BE-46CA-AF97-07101C01481D}"/>
              </a:ext>
            </a:extLst>
          </p:cNvPr>
          <p:cNvSpPr>
            <a:spLocks noGrp="1"/>
          </p:cNvSpPr>
          <p:nvPr>
            <p:ph type="title" hasCustomPrompt="1"/>
          </p:nvPr>
        </p:nvSpPr>
        <p:spPr>
          <a:xfrm>
            <a:off x="509451" y="379215"/>
            <a:ext cx="10742023" cy="568323"/>
          </a:xfrm>
          <a:prstGeom prst="rect">
            <a:avLst/>
          </a:prstGeom>
        </p:spPr>
        <p:txBody>
          <a:bodyPr/>
          <a:lstStyle>
            <a:lvl1pPr>
              <a:defRPr sz="4400" b="1">
                <a:solidFill>
                  <a:srgbClr val="135D7A"/>
                </a:solidFill>
                <a:latin typeface="Horizon"/>
              </a:defRPr>
            </a:lvl1pPr>
          </a:lstStyle>
          <a:p>
            <a:r>
              <a:rPr lang="en-US" sz="4000" dirty="0"/>
              <a:t>General Behavioral Health Integration</a:t>
            </a:r>
          </a:p>
        </p:txBody>
      </p:sp>
      <p:sp>
        <p:nvSpPr>
          <p:cNvPr id="4" name="Text Placeholder 2">
            <a:extLst>
              <a:ext uri="{FF2B5EF4-FFF2-40B4-BE49-F238E27FC236}">
                <a16:creationId xmlns:a16="http://schemas.microsoft.com/office/drawing/2014/main" id="{D8D060BC-F2A5-496F-9939-3EEDC9E69E83}"/>
              </a:ext>
            </a:extLst>
          </p:cNvPr>
          <p:cNvSpPr>
            <a:spLocks noGrp="1"/>
          </p:cNvSpPr>
          <p:nvPr>
            <p:ph type="body" idx="20" hasCustomPrompt="1"/>
          </p:nvPr>
        </p:nvSpPr>
        <p:spPr>
          <a:xfrm>
            <a:off x="940526" y="535582"/>
            <a:ext cx="10657922" cy="823912"/>
          </a:xfrm>
          <a:prstGeom prst="rect">
            <a:avLst/>
          </a:prstGeom>
        </p:spPr>
        <p:txBody>
          <a:bodyPr anchor="b"/>
          <a:lstStyle>
            <a:lvl1pPr marL="0" indent="0">
              <a:buNone/>
              <a:defRPr sz="2800" b="1">
                <a:solidFill>
                  <a:srgbClr val="00909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a:solidFill>
                  <a:srgbClr val="00909E"/>
                </a:solidFill>
                <a:latin typeface="Railway" panose="02000506040000020004" pitchFamily="50" charset="0"/>
              </a:rPr>
              <a:t>99484 – General Behavioral Health Integration, Not CoCM</a:t>
            </a:r>
          </a:p>
        </p:txBody>
      </p:sp>
      <p:sp>
        <p:nvSpPr>
          <p:cNvPr id="5" name="Content Placeholder 2">
            <a:extLst>
              <a:ext uri="{FF2B5EF4-FFF2-40B4-BE49-F238E27FC236}">
                <a16:creationId xmlns:a16="http://schemas.microsoft.com/office/drawing/2014/main" id="{F6F5ECEE-0C73-48C1-8339-B3B6E478B74E}"/>
              </a:ext>
            </a:extLst>
          </p:cNvPr>
          <p:cNvSpPr txBox="1">
            <a:spLocks/>
          </p:cNvSpPr>
          <p:nvPr/>
        </p:nvSpPr>
        <p:spPr>
          <a:xfrm>
            <a:off x="621936" y="1611970"/>
            <a:ext cx="10976511" cy="4605950"/>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pPr>
            <a:r>
              <a:rPr lang="en-US" sz="2400" dirty="0">
                <a:latin typeface="Calibri" panose="020F0502020204030204" pitchFamily="34" charset="0"/>
                <a:ea typeface="PMingLiU" panose="02020500000000000000" pitchFamily="18" charset="-120"/>
              </a:rPr>
              <a:t>Care management services for behavioral health conditions, at least 20 minutes of clinical staff time, directed by a physician or other qualified health care professional time, per calendar month, with the following required elements:</a:t>
            </a:r>
          </a:p>
          <a:p>
            <a:pPr marL="0">
              <a:lnSpc>
                <a:spcPct val="110000"/>
              </a:lnSpc>
              <a:spcBef>
                <a:spcPts val="0"/>
              </a:spcBef>
            </a:pPr>
            <a:endParaRPr lang="en-US" sz="2400" dirty="0">
              <a:latin typeface="Calibri" panose="020F0502020204030204" pitchFamily="34" charset="0"/>
              <a:ea typeface="PMingLiU" panose="02020500000000000000" pitchFamily="18" charset="-120"/>
            </a:endParaRPr>
          </a:p>
          <a:p>
            <a:pPr>
              <a:lnSpc>
                <a:spcPct val="110000"/>
              </a:lnSpc>
              <a:spcBef>
                <a:spcPts val="0"/>
              </a:spcBef>
              <a:buClr>
                <a:srgbClr val="135D7A"/>
              </a:buClr>
            </a:pPr>
            <a:r>
              <a:rPr lang="en-US" sz="2400" dirty="0">
                <a:latin typeface="Calibri" panose="020F0502020204030204" pitchFamily="34" charset="0"/>
                <a:ea typeface="PMingLiU" panose="02020500000000000000" pitchFamily="18" charset="-120"/>
              </a:rPr>
              <a:t>Initial assessment or follow-up monitoring, including the use of applicable validated rating scales</a:t>
            </a:r>
          </a:p>
          <a:p>
            <a:pPr marL="0" indent="0">
              <a:lnSpc>
                <a:spcPct val="110000"/>
              </a:lnSpc>
              <a:spcBef>
                <a:spcPts val="0"/>
              </a:spcBef>
              <a:buClr>
                <a:srgbClr val="135D7A"/>
              </a:buClr>
              <a:buNone/>
            </a:pPr>
            <a:r>
              <a:rPr lang="en-US" sz="2400" dirty="0">
                <a:latin typeface="Calibri" panose="020F0502020204030204" pitchFamily="34" charset="0"/>
                <a:ea typeface="PMingLiU" panose="02020500000000000000" pitchFamily="18" charset="-120"/>
              </a:rPr>
              <a:t> </a:t>
            </a:r>
          </a:p>
          <a:p>
            <a:pPr>
              <a:lnSpc>
                <a:spcPct val="110000"/>
              </a:lnSpc>
              <a:spcBef>
                <a:spcPts val="0"/>
              </a:spcBef>
              <a:buClr>
                <a:srgbClr val="135D7A"/>
              </a:buClr>
            </a:pPr>
            <a:r>
              <a:rPr lang="en-US" sz="2400" dirty="0">
                <a:latin typeface="Calibri" panose="020F0502020204030204" pitchFamily="34" charset="0"/>
                <a:ea typeface="PMingLiU" panose="02020500000000000000" pitchFamily="18" charset="-120"/>
              </a:rPr>
              <a:t>Behavioral health care planning in relation to behavioral/psychiatric health problems, including revision for patients who are not progressing or whose status changes </a:t>
            </a:r>
          </a:p>
          <a:p>
            <a:pPr>
              <a:lnSpc>
                <a:spcPct val="110000"/>
              </a:lnSpc>
              <a:spcBef>
                <a:spcPts val="0"/>
              </a:spcBef>
              <a:buClr>
                <a:srgbClr val="135D7A"/>
              </a:buClr>
            </a:pPr>
            <a:endParaRPr lang="en-US" sz="2400" dirty="0">
              <a:latin typeface="Calibri" panose="020F0502020204030204" pitchFamily="34" charset="0"/>
              <a:ea typeface="PMingLiU" panose="02020500000000000000" pitchFamily="18" charset="-120"/>
            </a:endParaRPr>
          </a:p>
          <a:p>
            <a:pPr>
              <a:lnSpc>
                <a:spcPct val="110000"/>
              </a:lnSpc>
              <a:spcBef>
                <a:spcPts val="0"/>
              </a:spcBef>
              <a:buClr>
                <a:srgbClr val="135D7A"/>
              </a:buClr>
            </a:pPr>
            <a:r>
              <a:rPr lang="en-US" sz="2400" dirty="0">
                <a:latin typeface="Calibri" panose="020F0502020204030204" pitchFamily="34" charset="0"/>
                <a:ea typeface="PMingLiU" panose="02020500000000000000" pitchFamily="18" charset="-120"/>
              </a:rPr>
              <a:t>Facilitating and coordinating treatment such as psychotherapy, pharmacotherapy, counseling and/or psychiatric consultation </a:t>
            </a:r>
          </a:p>
          <a:p>
            <a:pPr>
              <a:lnSpc>
                <a:spcPct val="110000"/>
              </a:lnSpc>
              <a:spcBef>
                <a:spcPts val="0"/>
              </a:spcBef>
              <a:buClr>
                <a:srgbClr val="135D7A"/>
              </a:buClr>
            </a:pPr>
            <a:endParaRPr lang="en-US" sz="2400" dirty="0">
              <a:latin typeface="Calibri" panose="020F0502020204030204" pitchFamily="34" charset="0"/>
              <a:ea typeface="PMingLiU" panose="02020500000000000000" pitchFamily="18" charset="-120"/>
            </a:endParaRPr>
          </a:p>
          <a:p>
            <a:pPr>
              <a:lnSpc>
                <a:spcPct val="110000"/>
              </a:lnSpc>
              <a:spcBef>
                <a:spcPts val="0"/>
              </a:spcBef>
              <a:buClr>
                <a:srgbClr val="135D7A"/>
              </a:buClr>
            </a:pPr>
            <a:r>
              <a:rPr lang="en-US" sz="2400" dirty="0">
                <a:latin typeface="Calibri" panose="020F0502020204030204" pitchFamily="34" charset="0"/>
                <a:ea typeface="PMingLiU" panose="02020500000000000000" pitchFamily="18" charset="-120"/>
              </a:rPr>
              <a:t>Continuity of care with a designated member of the care team</a:t>
            </a:r>
          </a:p>
          <a:p>
            <a:pPr marL="0" indent="0">
              <a:buFont typeface="Arial" panose="020B0604020202020204" pitchFamily="34" charset="0"/>
              <a:buNone/>
            </a:pPr>
            <a:endParaRPr lang="en-US" sz="1900" dirty="0"/>
          </a:p>
        </p:txBody>
      </p:sp>
    </p:spTree>
    <p:extLst>
      <p:ext uri="{BB962C8B-B14F-4D97-AF65-F5344CB8AC3E}">
        <p14:creationId xmlns:p14="http://schemas.microsoft.com/office/powerpoint/2010/main" val="1469334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4"/>
          <p:cNvGraphicFramePr>
            <a:graphicFrameLocks noGrp="1"/>
          </p:cNvGraphicFramePr>
          <p:nvPr>
            <p:ph idx="1"/>
            <p:extLst>
              <p:ext uri="{D42A27DB-BD31-4B8C-83A1-F6EECF244321}">
                <p14:modId xmlns:p14="http://schemas.microsoft.com/office/powerpoint/2010/main" val="1479815561"/>
              </p:ext>
            </p:extLst>
          </p:nvPr>
        </p:nvGraphicFramePr>
        <p:xfrm>
          <a:off x="611776" y="1614532"/>
          <a:ext cx="10986671" cy="3876952"/>
        </p:xfrm>
        <a:graphic>
          <a:graphicData uri="http://schemas.openxmlformats.org/drawingml/2006/table">
            <a:tbl>
              <a:tblPr firstRow="1" bandRow="1">
                <a:tableStyleId>{5A111915-BE36-4E01-A7E5-04B1672EAD32}</a:tableStyleId>
              </a:tblPr>
              <a:tblGrid>
                <a:gridCol w="1477829">
                  <a:extLst>
                    <a:ext uri="{9D8B030D-6E8A-4147-A177-3AD203B41FA5}">
                      <a16:colId xmlns:a16="http://schemas.microsoft.com/office/drawing/2014/main" val="3454273638"/>
                    </a:ext>
                  </a:extLst>
                </a:gridCol>
                <a:gridCol w="3897283">
                  <a:extLst>
                    <a:ext uri="{9D8B030D-6E8A-4147-A177-3AD203B41FA5}">
                      <a16:colId xmlns:a16="http://schemas.microsoft.com/office/drawing/2014/main" val="1400977798"/>
                    </a:ext>
                  </a:extLst>
                </a:gridCol>
                <a:gridCol w="1201959">
                  <a:extLst>
                    <a:ext uri="{9D8B030D-6E8A-4147-A177-3AD203B41FA5}">
                      <a16:colId xmlns:a16="http://schemas.microsoft.com/office/drawing/2014/main" val="3575113025"/>
                    </a:ext>
                  </a:extLst>
                </a:gridCol>
                <a:gridCol w="2388677">
                  <a:extLst>
                    <a:ext uri="{9D8B030D-6E8A-4147-A177-3AD203B41FA5}">
                      <a16:colId xmlns:a16="http://schemas.microsoft.com/office/drawing/2014/main" val="2129034649"/>
                    </a:ext>
                  </a:extLst>
                </a:gridCol>
                <a:gridCol w="2020923">
                  <a:extLst>
                    <a:ext uri="{9D8B030D-6E8A-4147-A177-3AD203B41FA5}">
                      <a16:colId xmlns:a16="http://schemas.microsoft.com/office/drawing/2014/main" val="37583364"/>
                    </a:ext>
                  </a:extLst>
                </a:gridCol>
              </a:tblGrid>
              <a:tr h="692982">
                <a:tc>
                  <a:txBody>
                    <a:bodyPr/>
                    <a:lstStyle/>
                    <a:p>
                      <a:pPr algn="ctr"/>
                      <a:r>
                        <a:rPr lang="en-US" sz="1800" dirty="0"/>
                        <a:t>Provider Location</a:t>
                      </a:r>
                    </a:p>
                  </a:txBody>
                  <a:tcPr marL="93646" marR="93646" marT="46823" marB="46823" anchor="ctr">
                    <a:solidFill>
                      <a:srgbClr val="135D7A"/>
                    </a:solidFill>
                  </a:tcPr>
                </a:tc>
                <a:tc>
                  <a:txBody>
                    <a:bodyPr/>
                    <a:lstStyle/>
                    <a:p>
                      <a:pPr algn="ctr"/>
                      <a:r>
                        <a:rPr lang="en-US" sz="1800" dirty="0"/>
                        <a:t>Service</a:t>
                      </a:r>
                    </a:p>
                  </a:txBody>
                  <a:tcPr marL="93646" marR="93646" marT="46823" marB="46823" anchor="ctr">
                    <a:solidFill>
                      <a:srgbClr val="135D7A"/>
                    </a:solidFill>
                  </a:tcPr>
                </a:tc>
                <a:tc>
                  <a:txBody>
                    <a:bodyPr/>
                    <a:lstStyle/>
                    <a:p>
                      <a:pPr algn="ctr"/>
                      <a:r>
                        <a:rPr lang="en-US" sz="1800" dirty="0"/>
                        <a:t>Code</a:t>
                      </a:r>
                    </a:p>
                  </a:txBody>
                  <a:tcPr marL="93646" marR="93646" marT="46823" marB="46823" anchor="ctr">
                    <a:solidFill>
                      <a:srgbClr val="135D7A"/>
                    </a:solidFill>
                  </a:tcPr>
                </a:tc>
                <a:tc>
                  <a:txBody>
                    <a:bodyPr/>
                    <a:lstStyle/>
                    <a:p>
                      <a:pPr algn="ctr"/>
                      <a:r>
                        <a:rPr lang="en-US" sz="1800" dirty="0"/>
                        <a:t>Month</a:t>
                      </a:r>
                    </a:p>
                  </a:txBody>
                  <a:tcPr marL="93646" marR="93646" marT="46823" marB="46823" anchor="ctr">
                    <a:solidFill>
                      <a:srgbClr val="135D7A"/>
                    </a:solidFill>
                  </a:tcPr>
                </a:tc>
                <a:tc>
                  <a:txBody>
                    <a:bodyPr/>
                    <a:lstStyle/>
                    <a:p>
                      <a:pPr algn="ctr"/>
                      <a:r>
                        <a:rPr lang="en-US" sz="1800" dirty="0"/>
                        <a:t>Time </a:t>
                      </a:r>
                      <a:br>
                        <a:rPr lang="en-US" sz="1800" dirty="0"/>
                      </a:br>
                      <a:r>
                        <a:rPr lang="en-US" sz="1800" dirty="0"/>
                        <a:t>Threshold</a:t>
                      </a:r>
                    </a:p>
                  </a:txBody>
                  <a:tcPr marL="93646" marR="93646" marT="46823" marB="46823" anchor="ctr">
                    <a:solidFill>
                      <a:srgbClr val="135D7A"/>
                    </a:solidFill>
                  </a:tcPr>
                </a:tc>
                <a:extLst>
                  <a:ext uri="{0D108BD9-81ED-4DB2-BD59-A6C34878D82A}">
                    <a16:rowId xmlns:a16="http://schemas.microsoft.com/office/drawing/2014/main" val="4263038271"/>
                  </a:ext>
                </a:extLst>
              </a:tr>
              <a:tr h="692982">
                <a:tc rowSpan="5">
                  <a:txBody>
                    <a:bodyPr/>
                    <a:lstStyle/>
                    <a:p>
                      <a:pPr algn="ctr"/>
                      <a:r>
                        <a:rPr lang="en-US" sz="1800" dirty="0"/>
                        <a:t>Any Location</a:t>
                      </a:r>
                    </a:p>
                  </a:txBody>
                  <a:tcPr marL="93646" marR="93646" marT="46823" marB="46823" anchor="ctr"/>
                </a:tc>
                <a:tc>
                  <a:txBody>
                    <a:bodyPr/>
                    <a:lstStyle/>
                    <a:p>
                      <a:r>
                        <a:rPr lang="en-US" sz="1800" baseline="0" dirty="0"/>
                        <a:t>General Behavioral Health Integration</a:t>
                      </a:r>
                      <a:endParaRPr lang="en-US" sz="1800" dirty="0"/>
                    </a:p>
                  </a:txBody>
                  <a:tcPr marL="93646" marR="93646" marT="46823" marB="46823"/>
                </a:tc>
                <a:tc>
                  <a:txBody>
                    <a:bodyPr/>
                    <a:lstStyle/>
                    <a:p>
                      <a:r>
                        <a:rPr lang="en-US" sz="1800" dirty="0"/>
                        <a:t>99484</a:t>
                      </a:r>
                    </a:p>
                  </a:txBody>
                  <a:tcPr marL="93646" marR="93646" marT="46823" marB="46823" anchor="ctr"/>
                </a:tc>
                <a:tc>
                  <a:txBody>
                    <a:bodyPr/>
                    <a:lstStyle/>
                    <a:p>
                      <a:r>
                        <a:rPr lang="en-US" sz="1800" dirty="0"/>
                        <a:t>Any month</a:t>
                      </a:r>
                    </a:p>
                  </a:txBody>
                  <a:tcPr marL="93646" marR="93646" marT="46823" marB="46823" anchor="ctr"/>
                </a:tc>
                <a:tc>
                  <a:txBody>
                    <a:bodyPr/>
                    <a:lstStyle/>
                    <a:p>
                      <a:r>
                        <a:rPr lang="en-US" sz="1800" dirty="0"/>
                        <a:t>11-20 minutes</a:t>
                      </a:r>
                    </a:p>
                  </a:txBody>
                  <a:tcPr marL="93646" marR="93646" marT="46823" marB="46823" anchor="ctr"/>
                </a:tc>
                <a:extLst>
                  <a:ext uri="{0D108BD9-81ED-4DB2-BD59-A6C34878D82A}">
                    <a16:rowId xmlns:a16="http://schemas.microsoft.com/office/drawing/2014/main" val="4028110385"/>
                  </a:ext>
                </a:extLst>
              </a:tr>
              <a:tr h="412043">
                <a:tc vMerge="1">
                  <a:txBody>
                    <a:bodyPr/>
                    <a:lstStyle/>
                    <a:p>
                      <a:pPr algn="ctr"/>
                      <a:endParaRPr lang="en-US" sz="1800" dirty="0"/>
                    </a:p>
                  </a:txBody>
                  <a:tcPr anchor="ctr">
                    <a:lnB w="28575" cap="flat" cmpd="sng" algn="ctr">
                      <a:solidFill>
                        <a:schemeClr val="accent5"/>
                      </a:solidFill>
                      <a:prstDash val="solid"/>
                      <a:round/>
                      <a:headEnd type="none" w="med" len="med"/>
                      <a:tailEnd type="none" w="med" len="med"/>
                    </a:lnB>
                  </a:tcPr>
                </a:tc>
                <a:tc rowSpan="4">
                  <a:txBody>
                    <a:bodyPr/>
                    <a:lstStyle/>
                    <a:p>
                      <a:r>
                        <a:rPr lang="en-US" sz="1800" dirty="0"/>
                        <a:t>CoCM</a:t>
                      </a:r>
                    </a:p>
                  </a:txBody>
                  <a:tcPr marL="93646" marR="93646" marT="46823" marB="46823" anchor="ctr">
                    <a:solidFill>
                      <a:schemeClr val="accent5">
                        <a:lumMod val="20000"/>
                        <a:lumOff val="80000"/>
                      </a:schemeClr>
                    </a:solidFill>
                  </a:tcPr>
                </a:tc>
                <a:tc>
                  <a:txBody>
                    <a:bodyPr/>
                    <a:lstStyle/>
                    <a:p>
                      <a:r>
                        <a:rPr lang="en-US" sz="1800" dirty="0"/>
                        <a:t>99492</a:t>
                      </a:r>
                    </a:p>
                  </a:txBody>
                  <a:tcPr marL="93646" marR="93646" marT="46823" marB="46823">
                    <a:solidFill>
                      <a:schemeClr val="accent5">
                        <a:lumMod val="20000"/>
                        <a:lumOff val="80000"/>
                      </a:schemeClr>
                    </a:solidFill>
                  </a:tcPr>
                </a:tc>
                <a:tc>
                  <a:txBody>
                    <a:bodyPr/>
                    <a:lstStyle/>
                    <a:p>
                      <a:r>
                        <a:rPr lang="en-US" sz="1800" dirty="0"/>
                        <a:t>Initial month</a:t>
                      </a:r>
                    </a:p>
                  </a:txBody>
                  <a:tcPr marL="93646" marR="93646" marT="46823" marB="46823">
                    <a:solidFill>
                      <a:schemeClr val="accent5">
                        <a:lumMod val="20000"/>
                        <a:lumOff val="80000"/>
                      </a:schemeClr>
                    </a:solidFill>
                  </a:tcPr>
                </a:tc>
                <a:tc>
                  <a:txBody>
                    <a:bodyPr/>
                    <a:lstStyle/>
                    <a:p>
                      <a:r>
                        <a:rPr lang="en-US" sz="1800" dirty="0"/>
                        <a:t>36-70 minutes</a:t>
                      </a:r>
                    </a:p>
                  </a:txBody>
                  <a:tcPr marL="93646" marR="93646" marT="46823" marB="46823">
                    <a:solidFill>
                      <a:schemeClr val="accent5">
                        <a:lumMod val="20000"/>
                        <a:lumOff val="80000"/>
                      </a:schemeClr>
                    </a:solidFill>
                  </a:tcPr>
                </a:tc>
                <a:extLst>
                  <a:ext uri="{0D108BD9-81ED-4DB2-BD59-A6C34878D82A}">
                    <a16:rowId xmlns:a16="http://schemas.microsoft.com/office/drawing/2014/main" val="3913205356"/>
                  </a:ext>
                </a:extLst>
              </a:tr>
              <a:tr h="973920">
                <a:tc vMerge="1">
                  <a:txBody>
                    <a:bodyPr/>
                    <a:lstStyle/>
                    <a:p>
                      <a:endParaRPr lang="en-US"/>
                    </a:p>
                  </a:txBody>
                  <a:tcPr/>
                </a:tc>
                <a:tc vMerge="1">
                  <a:txBody>
                    <a:bodyPr/>
                    <a:lstStyle/>
                    <a:p>
                      <a:endParaRPr lang="en-US"/>
                    </a:p>
                  </a:txBody>
                  <a:tcPr/>
                </a:tc>
                <a:tc>
                  <a:txBody>
                    <a:bodyPr/>
                    <a:lstStyle/>
                    <a:p>
                      <a:r>
                        <a:rPr lang="en-US" sz="1800" dirty="0"/>
                        <a:t>G2214*</a:t>
                      </a:r>
                    </a:p>
                  </a:txBody>
                  <a:tcPr marL="93646" marR="93646" marT="46823" marB="46823">
                    <a:solidFill>
                      <a:schemeClr val="accent5">
                        <a:lumMod val="20000"/>
                        <a:lumOff val="80000"/>
                      </a:schemeClr>
                    </a:solidFill>
                  </a:tcPr>
                </a:tc>
                <a:tc>
                  <a:txBody>
                    <a:bodyPr/>
                    <a:lstStyle/>
                    <a:p>
                      <a:r>
                        <a:rPr lang="en-US" sz="1800" dirty="0"/>
                        <a:t>Initial or subsequent</a:t>
                      </a:r>
                    </a:p>
                    <a:p>
                      <a:r>
                        <a:rPr lang="en-US" sz="1800" dirty="0"/>
                        <a:t>month(s)</a:t>
                      </a:r>
                    </a:p>
                  </a:txBody>
                  <a:tcPr marL="93646" marR="93646" marT="46823" marB="46823">
                    <a:solidFill>
                      <a:schemeClr val="accent5">
                        <a:lumMod val="20000"/>
                        <a:lumOff val="80000"/>
                      </a:schemeClr>
                    </a:solidFill>
                  </a:tcPr>
                </a:tc>
                <a:tc>
                  <a:txBody>
                    <a:bodyPr/>
                    <a:lstStyle/>
                    <a:p>
                      <a:r>
                        <a:rPr lang="en-US" sz="1800" kern="1200" dirty="0">
                          <a:solidFill>
                            <a:schemeClr val="tx1"/>
                          </a:solidFill>
                          <a:effectLst/>
                          <a:latin typeface="+mn-lt"/>
                          <a:ea typeface="+mn-ea"/>
                          <a:cs typeface="+mn-cs"/>
                        </a:rPr>
                        <a:t>16-30 minutes </a:t>
                      </a:r>
                      <a:endParaRPr lang="en-US" sz="1800" dirty="0">
                        <a:solidFill>
                          <a:schemeClr val="tx1"/>
                        </a:solidFill>
                      </a:endParaRPr>
                    </a:p>
                  </a:txBody>
                  <a:tcPr marL="93646" marR="93646" marT="46823" marB="46823">
                    <a:solidFill>
                      <a:schemeClr val="accent5">
                        <a:lumMod val="20000"/>
                        <a:lumOff val="80000"/>
                      </a:schemeClr>
                    </a:solidFill>
                  </a:tcPr>
                </a:tc>
                <a:extLst>
                  <a:ext uri="{0D108BD9-81ED-4DB2-BD59-A6C34878D82A}">
                    <a16:rowId xmlns:a16="http://schemas.microsoft.com/office/drawing/2014/main" val="430266514"/>
                  </a:ext>
                </a:extLst>
              </a:tr>
              <a:tr h="692982">
                <a:tc vMerge="1">
                  <a:txBody>
                    <a:bodyPr/>
                    <a:lstStyle/>
                    <a:p>
                      <a:endParaRPr lang="en-US" sz="1800" dirty="0"/>
                    </a:p>
                  </a:txBody>
                  <a:tcPr/>
                </a:tc>
                <a:tc vMerge="1">
                  <a:txBody>
                    <a:bodyPr/>
                    <a:lstStyle/>
                    <a:p>
                      <a:endParaRPr lang="en-US" sz="1800" dirty="0"/>
                    </a:p>
                  </a:txBody>
                  <a:tcPr/>
                </a:tc>
                <a:tc>
                  <a:txBody>
                    <a:bodyPr/>
                    <a:lstStyle/>
                    <a:p>
                      <a:r>
                        <a:rPr lang="en-US" sz="1800" dirty="0"/>
                        <a:t>99493</a:t>
                      </a:r>
                    </a:p>
                  </a:txBody>
                  <a:tcPr marL="93646" marR="93646" marT="46823" marB="46823">
                    <a:solidFill>
                      <a:schemeClr val="accent5">
                        <a:lumMod val="20000"/>
                        <a:lumOff val="80000"/>
                      </a:schemeClr>
                    </a:solidFill>
                  </a:tcPr>
                </a:tc>
                <a:tc>
                  <a:txBody>
                    <a:bodyPr/>
                    <a:lstStyle/>
                    <a:p>
                      <a:r>
                        <a:rPr lang="en-US" sz="1800" dirty="0"/>
                        <a:t>Subsequent</a:t>
                      </a:r>
                      <a:r>
                        <a:rPr lang="en-US" sz="1800" baseline="0" dirty="0"/>
                        <a:t> month(s)</a:t>
                      </a:r>
                      <a:endParaRPr lang="en-US" sz="1800" dirty="0"/>
                    </a:p>
                  </a:txBody>
                  <a:tcPr marL="93646" marR="93646" marT="46823" marB="46823">
                    <a:solidFill>
                      <a:schemeClr val="accent5">
                        <a:lumMod val="20000"/>
                        <a:lumOff val="80000"/>
                      </a:schemeClr>
                    </a:solidFill>
                  </a:tcPr>
                </a:tc>
                <a:tc>
                  <a:txBody>
                    <a:bodyPr/>
                    <a:lstStyle/>
                    <a:p>
                      <a:r>
                        <a:rPr lang="en-US" sz="1800" dirty="0"/>
                        <a:t>31-60</a:t>
                      </a:r>
                      <a:r>
                        <a:rPr lang="en-US" sz="1800" baseline="0" dirty="0"/>
                        <a:t> minutes</a:t>
                      </a:r>
                      <a:endParaRPr lang="en-US" sz="1800" dirty="0"/>
                    </a:p>
                  </a:txBody>
                  <a:tcPr marL="93646" marR="93646" marT="46823" marB="46823">
                    <a:solidFill>
                      <a:schemeClr val="accent5">
                        <a:lumMod val="20000"/>
                        <a:lumOff val="80000"/>
                      </a:schemeClr>
                    </a:solidFill>
                  </a:tcPr>
                </a:tc>
                <a:extLst>
                  <a:ext uri="{0D108BD9-81ED-4DB2-BD59-A6C34878D82A}">
                    <a16:rowId xmlns:a16="http://schemas.microsoft.com/office/drawing/2014/main" val="2647896897"/>
                  </a:ext>
                </a:extLst>
              </a:tr>
              <a:tr h="412043">
                <a:tc vMerge="1">
                  <a:txBody>
                    <a:bodyPr/>
                    <a:lstStyle/>
                    <a:p>
                      <a:endParaRPr lang="en-US" sz="1800" dirty="0"/>
                    </a:p>
                  </a:txBody>
                  <a:tcPr/>
                </a:tc>
                <a:tc vMerge="1">
                  <a:txBody>
                    <a:bodyPr/>
                    <a:lstStyle/>
                    <a:p>
                      <a:endParaRPr lang="en-US" sz="1800" dirty="0"/>
                    </a:p>
                  </a:txBody>
                  <a:tcPr/>
                </a:tc>
                <a:tc>
                  <a:txBody>
                    <a:bodyPr/>
                    <a:lstStyle/>
                    <a:p>
                      <a:r>
                        <a:rPr lang="en-US" sz="1800" dirty="0"/>
                        <a:t>99494*</a:t>
                      </a:r>
                    </a:p>
                  </a:txBody>
                  <a:tcPr marL="93646" marR="93646" marT="46823" marB="46823">
                    <a:solidFill>
                      <a:schemeClr val="accent5">
                        <a:lumMod val="20000"/>
                        <a:lumOff val="80000"/>
                      </a:schemeClr>
                    </a:solidFill>
                  </a:tcPr>
                </a:tc>
                <a:tc>
                  <a:txBody>
                    <a:bodyPr/>
                    <a:lstStyle/>
                    <a:p>
                      <a:r>
                        <a:rPr lang="en-US" sz="1800" dirty="0"/>
                        <a:t>Add-on</a:t>
                      </a:r>
                      <a:r>
                        <a:rPr lang="en-US" sz="1800" baseline="0" dirty="0"/>
                        <a:t> code</a:t>
                      </a:r>
                      <a:endParaRPr lang="en-US" sz="1800" dirty="0"/>
                    </a:p>
                  </a:txBody>
                  <a:tcPr marL="93646" marR="93646" marT="46823" marB="46823">
                    <a:solidFill>
                      <a:schemeClr val="accent5">
                        <a:lumMod val="20000"/>
                        <a:lumOff val="80000"/>
                      </a:schemeClr>
                    </a:solidFill>
                  </a:tcPr>
                </a:tc>
                <a:tc>
                  <a:txBody>
                    <a:bodyPr/>
                    <a:lstStyle/>
                    <a:p>
                      <a:r>
                        <a:rPr lang="en-US" sz="1800" dirty="0"/>
                        <a:t>16-30 minutes</a:t>
                      </a:r>
                    </a:p>
                  </a:txBody>
                  <a:tcPr marL="93646" marR="93646" marT="46823" marB="46823">
                    <a:solidFill>
                      <a:schemeClr val="accent5">
                        <a:lumMod val="20000"/>
                        <a:lumOff val="80000"/>
                      </a:schemeClr>
                    </a:solidFill>
                  </a:tcPr>
                </a:tc>
                <a:extLst>
                  <a:ext uri="{0D108BD9-81ED-4DB2-BD59-A6C34878D82A}">
                    <a16:rowId xmlns:a16="http://schemas.microsoft.com/office/drawing/2014/main" val="1293982852"/>
                  </a:ext>
                </a:extLst>
              </a:tr>
            </a:tbl>
          </a:graphicData>
        </a:graphic>
      </p:graphicFrame>
      <p:sp>
        <p:nvSpPr>
          <p:cNvPr id="9" name="Title 1">
            <a:extLst>
              <a:ext uri="{FF2B5EF4-FFF2-40B4-BE49-F238E27FC236}">
                <a16:creationId xmlns:a16="http://schemas.microsoft.com/office/drawing/2014/main" id="{FE20C0E7-1195-4F15-8C6E-95E2DD1F6DFF}"/>
              </a:ext>
            </a:extLst>
          </p:cNvPr>
          <p:cNvSpPr txBox="1">
            <a:spLocks/>
          </p:cNvSpPr>
          <p:nvPr/>
        </p:nvSpPr>
        <p:spPr>
          <a:xfrm>
            <a:off x="611777" y="365128"/>
            <a:ext cx="10742023" cy="568323"/>
          </a:xfrm>
          <a:prstGeom prst="rect">
            <a:avLst/>
          </a:prstGeom>
        </p:spPr>
        <p:txBody>
          <a:bodyPr/>
          <a:lstStyle>
            <a:lvl1pPr algn="l" defTabSz="914400" rtl="0" eaLnBrk="1" latinLnBrk="0" hangingPunct="1">
              <a:lnSpc>
                <a:spcPct val="90000"/>
              </a:lnSpc>
              <a:spcBef>
                <a:spcPct val="0"/>
              </a:spcBef>
              <a:buNone/>
              <a:defRPr sz="4400" b="1" kern="1200">
                <a:solidFill>
                  <a:srgbClr val="135D7A"/>
                </a:solidFill>
                <a:latin typeface="Horizon"/>
                <a:ea typeface="+mj-ea"/>
                <a:cs typeface="+mj-cs"/>
              </a:defRPr>
            </a:lvl1pPr>
          </a:lstStyle>
          <a:p>
            <a:r>
              <a:rPr lang="en-US" sz="4000" dirty="0"/>
              <a:t>Billing Collaborative Care Services</a:t>
            </a:r>
          </a:p>
        </p:txBody>
      </p:sp>
      <p:sp>
        <p:nvSpPr>
          <p:cNvPr id="10" name="Text Placeholder 2">
            <a:extLst>
              <a:ext uri="{FF2B5EF4-FFF2-40B4-BE49-F238E27FC236}">
                <a16:creationId xmlns:a16="http://schemas.microsoft.com/office/drawing/2014/main" id="{DADD49A6-C07F-410A-B8E2-FC099DBC6D7A}"/>
              </a:ext>
            </a:extLst>
          </p:cNvPr>
          <p:cNvSpPr txBox="1">
            <a:spLocks/>
          </p:cNvSpPr>
          <p:nvPr/>
        </p:nvSpPr>
        <p:spPr>
          <a:xfrm>
            <a:off x="940526" y="535582"/>
            <a:ext cx="10657922" cy="823912"/>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2800" b="1" kern="1200">
                <a:solidFill>
                  <a:srgbClr val="00909E"/>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dirty="0">
                <a:latin typeface="Railway" panose="02000506040000020004" pitchFamily="50" charset="0"/>
              </a:rPr>
              <a:t>Billing Codes: Commercial Members, Any Location</a:t>
            </a:r>
          </a:p>
        </p:txBody>
      </p:sp>
      <p:sp>
        <p:nvSpPr>
          <p:cNvPr id="2" name="TextBox 1">
            <a:extLst>
              <a:ext uri="{FF2B5EF4-FFF2-40B4-BE49-F238E27FC236}">
                <a16:creationId xmlns:a16="http://schemas.microsoft.com/office/drawing/2014/main" id="{0023CAF3-8451-4795-B5FC-E29FDAE6005E}"/>
              </a:ext>
            </a:extLst>
          </p:cNvPr>
          <p:cNvSpPr txBox="1"/>
          <p:nvPr/>
        </p:nvSpPr>
        <p:spPr>
          <a:xfrm>
            <a:off x="749030" y="6011694"/>
            <a:ext cx="3280065" cy="307777"/>
          </a:xfrm>
          <a:prstGeom prst="rect">
            <a:avLst/>
          </a:prstGeom>
          <a:noFill/>
        </p:spPr>
        <p:txBody>
          <a:bodyPr wrap="none" rtlCol="0">
            <a:spAutoFit/>
          </a:bodyPr>
          <a:lstStyle/>
          <a:p>
            <a:r>
              <a:rPr lang="en-US" sz="1400" dirty="0"/>
              <a:t>*No additional time billable in FQHC/RHCs</a:t>
            </a:r>
          </a:p>
        </p:txBody>
      </p:sp>
    </p:spTree>
    <p:extLst>
      <p:ext uri="{BB962C8B-B14F-4D97-AF65-F5344CB8AC3E}">
        <p14:creationId xmlns:p14="http://schemas.microsoft.com/office/powerpoint/2010/main" val="42059268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33265</TotalTime>
  <Words>5330</Words>
  <Application>Microsoft Office PowerPoint</Application>
  <PresentationFormat>Widescreen</PresentationFormat>
  <Paragraphs>476</Paragraphs>
  <Slides>30</Slides>
  <Notes>27</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Calibri Light</vt:lpstr>
      <vt:lpstr>Horizon</vt:lpstr>
      <vt:lpstr>Railway</vt:lpstr>
      <vt:lpstr>Raleway Black</vt:lpstr>
      <vt:lpstr>Wingdings</vt:lpstr>
      <vt:lpstr>Office Theme</vt:lpstr>
      <vt:lpstr>Kathleen Kobernik, Value Partnerships, Blue Cross Blue Shield of Michigan</vt:lpstr>
      <vt:lpstr>PowerPoint Presentation</vt:lpstr>
      <vt:lpstr>PowerPoint Presentation</vt:lpstr>
      <vt:lpstr>Billing Collaborative Care Services</vt:lpstr>
      <vt:lpstr>Billing Collaborative Care Services</vt:lpstr>
      <vt:lpstr>Awesome resource!</vt:lpstr>
      <vt:lpstr>Billing Collaborative Care Services</vt:lpstr>
      <vt:lpstr>General Behavioral Health Integration</vt:lpstr>
      <vt:lpstr>PowerPoint Presentation</vt:lpstr>
      <vt:lpstr>Billing Collaborative Care Services</vt:lpstr>
      <vt:lpstr>Billing Collaborative Care Services</vt:lpstr>
      <vt:lpstr>Awesome resource!</vt:lpstr>
      <vt:lpstr>Billing Collaborative Care Services</vt:lpstr>
      <vt:lpstr>Billing Collaborative Care Services</vt:lpstr>
      <vt:lpstr>PowerPoint Presentation</vt:lpstr>
      <vt:lpstr>Scenario A: Pre-enrollment – Not all of the time behavioral health; no SCR with psychiatrist</vt:lpstr>
      <vt:lpstr>Scenario B:  Pre-enrollment with no SCR with psychiatrist</vt:lpstr>
      <vt:lpstr>Scenario C:  Enrollment to CoCM  - Initial month w/fewer minutes </vt:lpstr>
      <vt:lpstr>Scenario D:  Enrollment to CoCM – Initial month</vt:lpstr>
      <vt:lpstr>Scenario E:  CoCM in a subsequent month</vt:lpstr>
      <vt:lpstr>Billing Collaborative Care Services</vt:lpstr>
      <vt:lpstr>Billing Collaborative Care Services</vt:lpstr>
      <vt:lpstr>PowerPoint Presentation</vt:lpstr>
      <vt:lpstr>Collaborative Care Code nomenclature</vt:lpstr>
      <vt:lpstr>Collaborative Care Code nomenclature</vt:lpstr>
      <vt:lpstr>Collaborative Care Code nomenclature</vt:lpstr>
      <vt:lpstr>Collaborative Care Code nomenclature</vt:lpstr>
      <vt:lpstr>Collaborative Care Code nomenclature</vt:lpstr>
      <vt:lpstr>General Behavioral Health code nomenclature</vt:lpstr>
      <vt:lpstr>General Behavioral Health code nomenclature</vt:lpstr>
    </vt:vector>
  </TitlesOfParts>
  <Company>University of Michigan Health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Collaborative Care and Technology</dc:title>
  <dc:creator>Milad, Marina</dc:creator>
  <cp:lastModifiedBy>Kobernik, Kathleen</cp:lastModifiedBy>
  <cp:revision>537</cp:revision>
  <dcterms:created xsi:type="dcterms:W3CDTF">2020-04-20T13:44:40Z</dcterms:created>
  <dcterms:modified xsi:type="dcterms:W3CDTF">2022-07-22T18:07:25Z</dcterms:modified>
</cp:coreProperties>
</file>