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4"/>
    <p:sldMasterId id="2147483649" r:id="rId5"/>
    <p:sldMasterId id="2147483658" r:id="rId6"/>
    <p:sldMasterId id="2147483682" r:id="rId7"/>
    <p:sldMasterId id="2147483686" r:id="rId8"/>
  </p:sldMasterIdLst>
  <p:notesMasterIdLst>
    <p:notesMasterId r:id="rId21"/>
  </p:notesMasterIdLst>
  <p:sldIdLst>
    <p:sldId id="256" r:id="rId9"/>
    <p:sldId id="257" r:id="rId10"/>
    <p:sldId id="258" r:id="rId11"/>
    <p:sldId id="259" r:id="rId12"/>
    <p:sldId id="260" r:id="rId13"/>
    <p:sldId id="261" r:id="rId14"/>
    <p:sldId id="269" r:id="rId15"/>
    <p:sldId id="263" r:id="rId16"/>
    <p:sldId id="267" r:id="rId17"/>
    <p:sldId id="264" r:id="rId18"/>
    <p:sldId id="265" r:id="rId19"/>
    <p:sldId id="268" r:id="rId20"/>
  </p:sldIdLst>
  <p:sldSz cx="9756775" cy="5486400"/>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Roboto Condensed" panose="02000000000000000000" pitchFamily="2" charset="0"/>
      <p:regular r:id="rId30"/>
      <p:bold r:id="rId31"/>
      <p:italic r:id="rId32"/>
      <p:boldItalic r:id="rId33"/>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DDF"/>
    <a:srgbClr val="BFC0C2"/>
    <a:srgbClr val="C5C6C8"/>
    <a:srgbClr val="C0C1C3"/>
    <a:srgbClr val="DDDDDD"/>
    <a:srgbClr val="FFCF06"/>
    <a:srgbClr val="8CC443"/>
    <a:srgbClr val="0D233D"/>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71871" autoAdjust="0"/>
  </p:normalViewPr>
  <p:slideViewPr>
    <p:cSldViewPr snapToGrid="0">
      <p:cViewPr varScale="1">
        <p:scale>
          <a:sx n="71" d="100"/>
          <a:sy n="71" d="100"/>
        </p:scale>
        <p:origin x="976" y="4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We’ll be looking at the basics of what research tells us about adolescent brain development, and how that plays out in a clinical setting. We’ll also be thinking about what makes it challenging to be sensitive to teens’ needs.</a:t>
            </a: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336312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Considering this, what can we do to adjust our behaviors or reactions to give teens the patience and respect that they need? It’s up to us as adults to help them along the way, and it’s what we have to do to be truly patient-centered.</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308998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i="1" kern="1200" dirty="0">
                <a:solidFill>
                  <a:schemeClr val="tx1"/>
                </a:solidFill>
                <a:effectLst/>
                <a:latin typeface="+mn-lt"/>
                <a:ea typeface="+mn-ea"/>
                <a:cs typeface="+mn-cs"/>
              </a:rPr>
              <a:t>[Pass out worksheets – Case Scenarios: Challenging Adolescent Interactions]</a:t>
            </a:r>
          </a:p>
          <a:p>
            <a:endParaRPr lang="en-US" sz="96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Let’s look at some scenarios to think more specifically about how we can do this. First, we will revisit Shayla’s scenario along the top of the worksheet together. She was late, and then was texting while the receptionist was asking her if she had an appointment.</a:t>
            </a:r>
            <a:r>
              <a:rPr lang="en-US" sz="960" kern="1200" baseline="0" dirty="0">
                <a:solidFill>
                  <a:schemeClr val="tx1"/>
                </a:solidFill>
                <a:effectLst/>
                <a:latin typeface="+mn-lt"/>
                <a:ea typeface="+mn-ea"/>
                <a:cs typeface="+mn-cs"/>
              </a:rPr>
              <a:t> </a:t>
            </a:r>
          </a:p>
          <a:p>
            <a:endParaRPr lang="en-US" sz="960" kern="1200" baseline="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What is your gut feeling about this?</a:t>
            </a:r>
          </a:p>
          <a:p>
            <a:endParaRPr lang="en-US" dirty="0"/>
          </a:p>
          <a:p>
            <a:r>
              <a:rPr lang="en-US" sz="960" i="1" kern="1200" dirty="0">
                <a:solidFill>
                  <a:schemeClr val="tx1"/>
                </a:solidFill>
                <a:effectLst/>
                <a:latin typeface="+mn-lt"/>
                <a:ea typeface="+mn-ea"/>
                <a:cs typeface="+mn-cs"/>
              </a:rPr>
              <a:t>[This might make someone annoyed or mad.</a:t>
            </a:r>
          </a:p>
          <a:p>
            <a:r>
              <a:rPr lang="en-US" sz="960" i="1" kern="1200" dirty="0">
                <a:solidFill>
                  <a:schemeClr val="tx1"/>
                </a:solidFill>
                <a:effectLst/>
                <a:latin typeface="+mn-lt"/>
                <a:ea typeface="+mn-ea"/>
                <a:cs typeface="+mn-cs"/>
              </a:rPr>
              <a:t>Ask staff about what negative assumptions they may have, or just say:]</a:t>
            </a:r>
          </a:p>
          <a:p>
            <a:r>
              <a:rPr lang="en-US" sz="960" kern="1200" dirty="0">
                <a:solidFill>
                  <a:schemeClr val="tx1"/>
                </a:solidFill>
                <a:effectLst/>
                <a:latin typeface="+mn-lt"/>
                <a:ea typeface="+mn-ea"/>
                <a:cs typeface="+mn-cs"/>
              </a:rPr>
              <a:t>Sometimes, without consciously thinking about it, we create a quick story in our heads about why someone is behaving a certain way. In this case, we might think to ourselves, “I bet she’s texting a friend about something unimportant, and she’s rude to ignore me.”</a:t>
            </a:r>
          </a:p>
          <a:p>
            <a:r>
              <a:rPr lang="en-US" sz="960" kern="1200" dirty="0">
                <a:solidFill>
                  <a:schemeClr val="tx1"/>
                </a:solidFill>
                <a:effectLst/>
                <a:latin typeface="+mn-lt"/>
                <a:ea typeface="+mn-ea"/>
                <a:cs typeface="+mn-cs"/>
              </a:rPr>
              <a:t>Here’s where we need to rewrite the story and imagine other possible reasons Shayla is behaving as she is. One possibility is that she was late because she had to take a bus to get here and the bus was running late. When she walked to the front desk, she frowned when she got a text from her mother saying that she needed to get home as soon as possible to watch her younger brother. Developmentally, she might be tuned in to her own needs more than the receptionist’s, so she is distracted by her text and doesn’t reply right away.</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Now, this situation still might be frustrating – and the text could also really have been from a friend about something trivial – but it can help us give teens the benefit of the doubt, and not let our gut feeling control our reaction to the teen.</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Turn to the people near you, and in groups of two or three, pick a scenario that applies most to the work you do. Instead of figuring out how to handle the situation, let’s focus on how we’re feeling and thinking.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Once you’ve picked your scenario, discuss these same questions we went through with Shayla across the top of the table. </a:t>
            </a:r>
            <a:r>
              <a:rPr lang="en-US" sz="960" i="1" kern="1200" dirty="0">
                <a:solidFill>
                  <a:schemeClr val="tx1"/>
                </a:solidFill>
                <a:effectLst/>
                <a:latin typeface="+mn-lt"/>
                <a:ea typeface="+mn-ea"/>
                <a:cs typeface="+mn-cs"/>
              </a:rPr>
              <a:t>[You may opt to do this as a group </a:t>
            </a:r>
            <a:r>
              <a:rPr lang="en-US" sz="960" i="1" kern="1200">
                <a:solidFill>
                  <a:schemeClr val="tx1"/>
                </a:solidFill>
                <a:effectLst/>
                <a:latin typeface="+mn-lt"/>
                <a:ea typeface="+mn-ea"/>
                <a:cs typeface="+mn-cs"/>
              </a:rPr>
              <a:t>or 2-minute </a:t>
            </a:r>
            <a:r>
              <a:rPr lang="en-US" sz="960" i="1" kern="1200" dirty="0">
                <a:solidFill>
                  <a:schemeClr val="tx1"/>
                </a:solidFill>
                <a:effectLst/>
                <a:latin typeface="+mn-lt"/>
                <a:ea typeface="+mn-ea"/>
                <a:cs typeface="+mn-cs"/>
              </a:rPr>
              <a:t>discussion in pairs.]</a:t>
            </a:r>
            <a:br>
              <a:rPr lang="en-US" sz="960" i="1" kern="1200" dirty="0">
                <a:solidFill>
                  <a:schemeClr val="tx1"/>
                </a:solidFill>
                <a:effectLst/>
                <a:latin typeface="+mn-lt"/>
                <a:ea typeface="+mn-ea"/>
                <a:cs typeface="+mn-cs"/>
              </a:rPr>
            </a:br>
            <a:endParaRPr lang="en-US" sz="96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Would anyone like to share their group’s response to their scenario?</a:t>
            </a:r>
          </a:p>
          <a:p>
            <a:r>
              <a:rPr lang="en-US" sz="960" i="1" kern="1200" dirty="0">
                <a:solidFill>
                  <a:schemeClr val="tx1"/>
                </a:solidFill>
                <a:effectLst/>
                <a:latin typeface="+mn-lt"/>
                <a:ea typeface="+mn-ea"/>
                <a:cs typeface="+mn-cs"/>
              </a:rPr>
              <a:t>[Allow 1-2 pairs to share, if there is time.]</a:t>
            </a:r>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149289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Hopefully today’s discussion has sparked some ideas on how we can all be more patient-centered with our teen patients, and meet their developmental needs. To keep this conversation going over the next month, I will share Sparklers, or case scenarios, that relate to adolescent brain development. I’ll post the Sparklers around the office in places that you all can easily see them. When you see a Sparkler, take a moment to read the scenario and think through the questions listed on the page. </a:t>
            </a:r>
            <a:r>
              <a:rPr lang="en-US" sz="960" kern="1200">
                <a:solidFill>
                  <a:schemeClr val="tx1"/>
                </a:solidFill>
                <a:effectLst/>
                <a:latin typeface="+mn-lt"/>
                <a:ea typeface="+mn-ea"/>
                <a:cs typeface="+mn-cs"/>
              </a:rPr>
              <a:t>Thank you for your participation!</a:t>
            </a:r>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291625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help us think about what this means in our day-to-day work, here’s a scenario that may seem familiar.</a:t>
            </a:r>
          </a:p>
          <a:p>
            <a:r>
              <a:rPr lang="en-US" sz="960" kern="1200" dirty="0">
                <a:solidFill>
                  <a:schemeClr val="tx1"/>
                </a:solidFill>
                <a:effectLst/>
                <a:latin typeface="+mn-lt"/>
                <a:ea typeface="+mn-ea"/>
                <a:cs typeface="+mn-cs"/>
              </a:rPr>
              <a:t>You work at the front desk. 16 year-old Shayla is 10 minutes late for her appointment, and she comes up to the front desk to check in. She does not look up at you, but instead, she stands at the desk and appears to be texting. In an upbeat voice you say, “Hello! Do you have an appointment?”  She continues to look at her phone, frowns, and keeps texting while you wait. Finally, she looks up and says, “What?”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We’ll come back to this scenario in a few minutes, but for now, consider your gut response to this situation.</a:t>
            </a: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9799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We’re going to watch a 5 minute video clip from PBS Frontline on the teenage brain and then discuss the implications on the work we do with teens.</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[This slide/video can be skipped if you need to save time.</a:t>
            </a:r>
          </a:p>
          <a:p>
            <a:r>
              <a:rPr lang="en-US" sz="960" i="1" kern="1200" dirty="0">
                <a:solidFill>
                  <a:schemeClr val="tx1"/>
                </a:solidFill>
                <a:effectLst/>
                <a:latin typeface="+mn-lt"/>
                <a:ea typeface="+mn-ea"/>
                <a:cs typeface="+mn-cs"/>
              </a:rPr>
              <a:t>The link is: </a:t>
            </a:r>
            <a:r>
              <a:rPr lang="en-US" sz="960" u="sng" kern="1200" dirty="0">
                <a:solidFill>
                  <a:schemeClr val="tx1"/>
                </a:solidFill>
                <a:effectLst/>
                <a:latin typeface="+mn-lt"/>
                <a:ea typeface="+mn-ea"/>
                <a:cs typeface="+mn-cs"/>
              </a:rPr>
              <a:t>http://bit.ly/2tWg8qb</a:t>
            </a:r>
            <a:r>
              <a:rPr lang="en-US" sz="960" u="none" kern="1200" dirty="0">
                <a:solidFill>
                  <a:schemeClr val="tx1"/>
                </a:solidFill>
                <a:effectLst/>
                <a:latin typeface="+mn-lt"/>
                <a:ea typeface="+mn-ea"/>
                <a:cs typeface="+mn-cs"/>
              </a:rPr>
              <a:t> </a:t>
            </a:r>
            <a:r>
              <a:rPr lang="en-US" sz="960" i="0" u="none"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238447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What are some adolescent behaviors or characteristics that could be seen as positive? What could be seen as frustrating?</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[Examples include: passionate, feel strongly about social justice, trying to learn as much as possible, want to experience everything, always on their phones, do things that don’t make sense, don’t listen.]</a:t>
            </a:r>
          </a:p>
          <a:p>
            <a:endParaRPr lang="en-US" sz="96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Which adolescent behaviors or characteristics do you notice most in a clinical setting? Which are most challenging? Most rewarding?</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[Examples include: give one word answers, show up late or don’t show up at all, have an interest in their health, are willing to share if asked, sense of humor.]</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a:p>
        </p:txBody>
      </p:sp>
    </p:spTree>
    <p:extLst>
      <p:ext uri="{BB962C8B-B14F-4D97-AF65-F5344CB8AC3E}">
        <p14:creationId xmlns:p14="http://schemas.microsoft.com/office/powerpoint/2010/main" val="351174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Adolescence is an essential stage of life, and its developmental characteristics are a natural part of the way the brain is changing. Even if we know that “teens will be teens,” and adolescence is an important phase of development, it can still be challenging to work with teens. Some people love working with them, some don’t – either way, understanding what’s going on for them can help us be respectful and give them the care they need so they’ll keep coming back to us.</a:t>
            </a:r>
          </a:p>
          <a:p>
            <a:r>
              <a:rPr lang="en-US" sz="960" kern="1200" dirty="0">
                <a:solidFill>
                  <a:schemeClr val="tx1"/>
                </a:solidFill>
                <a:effectLst/>
                <a:latin typeface="+mn-lt"/>
                <a:ea typeface="+mn-ea"/>
                <a:cs typeface="+mn-cs"/>
              </a:rPr>
              <a:t>What are some of the ways we’re trying to be respectful of the developmental needs of adolescents?</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[You may choose to have staff respond, or mention any of these that apply to your site.</a:t>
            </a:r>
          </a:p>
          <a:p>
            <a:pPr lvl="0"/>
            <a:r>
              <a:rPr lang="en-US" sz="960" i="1" kern="1200" dirty="0">
                <a:solidFill>
                  <a:schemeClr val="tx1"/>
                </a:solidFill>
                <a:effectLst/>
                <a:latin typeface="+mn-lt"/>
                <a:ea typeface="+mn-ea"/>
                <a:cs typeface="+mn-cs"/>
              </a:rPr>
              <a:t>-Because the right to confidentiality is an important need for adolescents, we’ve posted Adolescent</a:t>
            </a:r>
            <a:r>
              <a:rPr lang="en-US" sz="960" i="1" kern="1200" baseline="0" dirty="0">
                <a:solidFill>
                  <a:schemeClr val="tx1"/>
                </a:solidFill>
                <a:effectLst/>
                <a:latin typeface="+mn-lt"/>
                <a:ea typeface="+mn-ea"/>
                <a:cs typeface="+mn-cs"/>
              </a:rPr>
              <a:t> </a:t>
            </a:r>
            <a:r>
              <a:rPr lang="en-US" sz="960" i="1" kern="1200" dirty="0">
                <a:solidFill>
                  <a:schemeClr val="tx1"/>
                </a:solidFill>
                <a:effectLst/>
                <a:latin typeface="+mn-lt"/>
                <a:ea typeface="+mn-ea"/>
                <a:cs typeface="+mn-cs"/>
              </a:rPr>
              <a:t>Confidentiality Rights posters.</a:t>
            </a:r>
          </a:p>
          <a:p>
            <a:pPr lvl="0"/>
            <a:r>
              <a:rPr lang="en-US" sz="960" i="1" kern="1200" dirty="0">
                <a:solidFill>
                  <a:schemeClr val="tx1"/>
                </a:solidFill>
                <a:effectLst/>
                <a:latin typeface="+mn-lt"/>
                <a:ea typeface="+mn-ea"/>
                <a:cs typeface="+mn-cs"/>
              </a:rPr>
              <a:t>-We’ve added new health education materials chosen by a teen advisory council.</a:t>
            </a:r>
          </a:p>
          <a:p>
            <a:pPr lvl="0"/>
            <a:r>
              <a:rPr lang="en-US" sz="960" i="1" kern="1200" dirty="0">
                <a:solidFill>
                  <a:schemeClr val="tx1"/>
                </a:solidFill>
                <a:effectLst/>
                <a:latin typeface="+mn-lt"/>
                <a:ea typeface="+mn-ea"/>
                <a:cs typeface="+mn-cs"/>
              </a:rPr>
              <a:t>-We try to avoid using medical jargon to explain things.</a:t>
            </a:r>
          </a:p>
          <a:p>
            <a:pPr lvl="0"/>
            <a:r>
              <a:rPr lang="en-US" sz="960" i="1" kern="1200" dirty="0">
                <a:solidFill>
                  <a:schemeClr val="tx1"/>
                </a:solidFill>
                <a:effectLst/>
                <a:latin typeface="+mn-lt"/>
                <a:ea typeface="+mn-ea"/>
                <a:cs typeface="+mn-cs"/>
              </a:rPr>
              <a:t>-We do risk assessment surveys with more teen patients, so providers can learn more about the needs of individual teen patients and address any risky behaviors.</a:t>
            </a:r>
          </a:p>
          <a:p>
            <a:pPr lvl="0"/>
            <a:r>
              <a:rPr lang="en-US" sz="960" i="1" kern="1200" dirty="0">
                <a:solidFill>
                  <a:schemeClr val="tx1"/>
                </a:solidFill>
                <a:effectLst/>
                <a:latin typeface="+mn-lt"/>
                <a:ea typeface="+mn-ea"/>
                <a:cs typeface="+mn-cs"/>
              </a:rPr>
              <a:t>-Add any others you want to.]</a:t>
            </a: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a:p>
        </p:txBody>
      </p:sp>
    </p:spTree>
    <p:extLst>
      <p:ext uri="{BB962C8B-B14F-4D97-AF65-F5344CB8AC3E}">
        <p14:creationId xmlns:p14="http://schemas.microsoft.com/office/powerpoint/2010/main" val="266232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Functional MRI has shown us how the brain develops from age 5 to age 20. There are significant changes that occur during the period of adolescence, with some parts—like the prefrontal cortex—not fully maturing until the mid-20s. </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359568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In the front of the brain is the prefrontal cortex, which is the part that controls complex decision-making, judgment, and understanding cause and effect. At the same time that the prefrontal cortex is developing, the limbic system, which is in the middle of brain, is highly active. That is the reward center and controls emotions.</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239553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part of their development, many adolescents crave novelty and seek new experiences.  The combination of these developmental characteristics can result in behaviors that can be really challenging for both adults and teens. Also, the need for peer acceptance is at its peak, and many teens seek excitement through risk behaviors. Sometimes they don’t always have an accurate perception of the consequences of their behaviors (like using alcohol, drugs and having unprotected sex).  Also, most teens are focused more on themselves and their needs than they are on others. These are all normal and developmentally appropriate when we consider the way the brain is changing.</a:t>
            </a: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197412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It can be hard to remember that this process is normal for teens. When a toddler has a tantrum, our first reaction might be irritation, but usually our adult brain kicks in and reminds us that they are probably hungry or they just need a nap, and this behavior is normal for a child. Often, though, when we interact with teens and see negative behaviors that can be challenging or annoying, we forget the developmental explanation for these behaviors.</a:t>
            </a: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1778567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45776" y="1948940"/>
            <a:ext cx="3477391" cy="3477390"/>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763686" y="4680160"/>
            <a:ext cx="1692386" cy="475908"/>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6" name="TextBox 5"/>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83DDF-CA54-461A-A486-592D2374C532}"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45980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45776" y="1948940"/>
            <a:ext cx="3477391" cy="3477390"/>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3686" y="4680160"/>
            <a:ext cx="1692386" cy="475908"/>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7981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theme" Target="../theme/theme3.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6200000">
            <a:off x="1011276" y="2555572"/>
            <a:ext cx="5491597" cy="363833"/>
          </a:xfrm>
          <a:prstGeom prst="rect">
            <a:avLst/>
          </a:prstGeom>
        </p:spPr>
      </p:pic>
      <p:grpSp>
        <p:nvGrpSpPr>
          <p:cNvPr id="8" name="Group 7"/>
          <p:cNvGrpSpPr/>
          <p:nvPr userDrawn="1"/>
        </p:nvGrpSpPr>
        <p:grpSpPr>
          <a:xfrm>
            <a:off x="186732" y="340960"/>
            <a:ext cx="2943430" cy="1174705"/>
            <a:chOff x="1" y="340960"/>
            <a:chExt cx="2943430" cy="1174705"/>
          </a:xfrm>
        </p:grpSpPr>
        <p:pic>
          <p:nvPicPr>
            <p:cNvPr id="9" name="Picture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68725" y="340960"/>
              <a:ext cx="1174706" cy="1174705"/>
            </a:xfrm>
            <a:prstGeom prst="rect">
              <a:avLst/>
            </a:prstGeom>
            <a:noFill/>
            <a:effectLst/>
          </p:spPr>
        </p:pic>
        <p:sp>
          <p:nvSpPr>
            <p:cNvPr id="10" name="TextBox 9"/>
            <p:cNvSpPr txBox="1"/>
            <p:nvPr userDrawn="1"/>
          </p:nvSpPr>
          <p:spPr>
            <a:xfrm>
              <a:off x="1" y="543592"/>
              <a:ext cx="1895666" cy="769441"/>
            </a:xfrm>
            <a:prstGeom prst="rect">
              <a:avLst/>
            </a:prstGeom>
            <a:noFill/>
          </p:spPr>
          <p:txBody>
            <a:bodyPr wrap="square" rtlCol="0">
              <a:spAutoFit/>
            </a:bodyPr>
            <a:lstStyle/>
            <a:p>
              <a:pPr algn="ctr"/>
              <a:r>
                <a:rPr lang="en-US" sz="4400" b="1" dirty="0">
                  <a:solidFill>
                    <a:schemeClr val="bg1"/>
                  </a:solidFill>
                  <a:latin typeface="+mj-lt"/>
                </a:rPr>
                <a:t>Sparks</a:t>
              </a:r>
            </a:p>
          </p:txBody>
        </p:sp>
      </p:grpSp>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71524" y="263213"/>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8" name="TextBox 7"/>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93" r:id="rId24"/>
    <p:sldLayoutId id="214748369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8CC44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0" name="TextBox 9"/>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D233D"/>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3" name="TextBox 2"/>
          <p:cNvSpPr txBox="1"/>
          <p:nvPr userDrawn="1"/>
        </p:nvSpPr>
        <p:spPr>
          <a:xfrm>
            <a:off x="6474313" y="5205046"/>
            <a:ext cx="3282462" cy="281354"/>
          </a:xfrm>
          <a:prstGeom prst="rect">
            <a:avLst/>
          </a:prstGeom>
          <a:noFill/>
        </p:spPr>
        <p:txBody>
          <a:bodyPr wrap="square" rtlCol="0">
            <a:spAutoFit/>
          </a:bodyPr>
          <a:lstStyle/>
          <a:p>
            <a:r>
              <a:rPr lang="en-US" sz="1200" dirty="0">
                <a:solidFill>
                  <a:schemeClr val="bg1"/>
                </a:solidFill>
              </a:rPr>
              <a:t>© 2017 Regents of the University of Michigan</a:t>
            </a:r>
          </a:p>
        </p:txBody>
      </p:sp>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file:///\\corefs.med.umich.edu\shared2\CHS_Shared\Shared\Restricted\AHI\Resources\Sparks\Adolescent%20Brain%20Development\%20http:\bit.ly\2tWg8qb%20%20"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s://dptv.pbslearningmedia.org/resource/tdc02.sci.life.reg.teenbrain/the-teenage-brain/#.WW9oDogrJa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6"/>
          </p:nvPr>
        </p:nvPicPr>
        <p:blipFill rotWithShape="1">
          <a:blip r:embed="rId3" cstate="hqprint">
            <a:extLst>
              <a:ext uri="{28A0092B-C50C-407E-A947-70E740481C1C}">
                <a14:useLocalDpi xmlns:a14="http://schemas.microsoft.com/office/drawing/2010/main" val="0"/>
              </a:ext>
            </a:extLst>
          </a:blip>
          <a:srcRect l="24472" t="13278" r="11194"/>
          <a:stretch/>
        </p:blipFill>
        <p:spPr>
          <a:xfrm>
            <a:off x="45776" y="1948940"/>
            <a:ext cx="3477391" cy="3477390"/>
          </a:xfrm>
        </p:spPr>
      </p:pic>
      <p:sp>
        <p:nvSpPr>
          <p:cNvPr id="4" name="Title 3"/>
          <p:cNvSpPr>
            <a:spLocks noGrp="1"/>
          </p:cNvSpPr>
          <p:nvPr>
            <p:ph type="title"/>
          </p:nvPr>
        </p:nvSpPr>
        <p:spPr/>
        <p:txBody>
          <a:bodyPr/>
          <a:lstStyle/>
          <a:p>
            <a:r>
              <a:rPr lang="en-US" dirty="0"/>
              <a:t>Adolescent brain development</a:t>
            </a:r>
          </a:p>
        </p:txBody>
      </p:sp>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can we do?</a:t>
            </a:r>
          </a:p>
        </p:txBody>
      </p:sp>
      <p:pic>
        <p:nvPicPr>
          <p:cNvPr id="8" name="Picture Placeholder 7"/>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3" b="36245"/>
          <a:stretch/>
        </p:blipFill>
        <p:spPr/>
      </p:pic>
    </p:spTree>
    <p:extLst>
      <p:ext uri="{BB962C8B-B14F-4D97-AF65-F5344CB8AC3E}">
        <p14:creationId xmlns:p14="http://schemas.microsoft.com/office/powerpoint/2010/main" val="294974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gut reactions</a:t>
            </a:r>
          </a:p>
        </p:txBody>
      </p:sp>
      <p:pic>
        <p:nvPicPr>
          <p:cNvPr id="7" name="Picture Placeholder 6"/>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3937" b="13937"/>
          <a:stretch>
            <a:fillRect/>
          </a:stretch>
        </p:blipFill>
        <p:spPr>
          <a:xfrm>
            <a:off x="1180178" y="1111677"/>
            <a:ext cx="3530839" cy="1714738"/>
          </a:xfrm>
        </p:spPr>
      </p:pic>
      <p:pic>
        <p:nvPicPr>
          <p:cNvPr id="8" name="Picture Placeholder 7"/>
          <p:cNvPicPr>
            <a:picLocks noGrp="1" noChangeAspect="1"/>
          </p:cNvPicPr>
          <p:nvPr>
            <p:ph type="pic" sz="quarter" idx="17"/>
          </p:nvPr>
        </p:nvPicPr>
        <p:blipFill rotWithShape="1">
          <a:blip r:embed="rId4" cstate="hqprint">
            <a:extLst>
              <a:ext uri="{28A0092B-C50C-407E-A947-70E740481C1C}">
                <a14:useLocalDpi xmlns:a14="http://schemas.microsoft.com/office/drawing/2010/main" val="0"/>
              </a:ext>
            </a:extLst>
          </a:blip>
          <a:srcRect t="13930" r="949" b="13930"/>
          <a:stretch/>
        </p:blipFill>
        <p:spPr>
          <a:xfrm>
            <a:off x="4907115" y="1111677"/>
            <a:ext cx="3530839" cy="1714503"/>
          </a:xfrm>
        </p:spPr>
      </p:pic>
      <p:pic>
        <p:nvPicPr>
          <p:cNvPr id="9"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14486" t="14849" r="17405" b="3958"/>
          <a:stretch/>
        </p:blipFill>
        <p:spPr>
          <a:xfrm>
            <a:off x="1169064" y="2998005"/>
            <a:ext cx="3540695" cy="1781503"/>
          </a:xfrm>
          <a:prstGeom prst="rect">
            <a:avLst/>
          </a:prstGeom>
        </p:spPr>
      </p:pic>
      <p:grpSp>
        <p:nvGrpSpPr>
          <p:cNvPr id="4" name="Group 3">
            <a:extLst>
              <a:ext uri="{FF2B5EF4-FFF2-40B4-BE49-F238E27FC236}">
                <a16:creationId xmlns:a16="http://schemas.microsoft.com/office/drawing/2014/main" id="{7E41D1AA-8D24-40B2-B688-D21E83BF577F}"/>
              </a:ext>
            </a:extLst>
          </p:cNvPr>
          <p:cNvGrpSpPr/>
          <p:nvPr/>
        </p:nvGrpSpPr>
        <p:grpSpPr>
          <a:xfrm>
            <a:off x="4907116" y="2998003"/>
            <a:ext cx="3537186" cy="1781505"/>
            <a:chOff x="4509576" y="2926287"/>
            <a:chExt cx="3537186" cy="1781505"/>
          </a:xfrm>
        </p:grpSpPr>
        <p:sp>
          <p:nvSpPr>
            <p:cNvPr id="3" name="Rectangle 2">
              <a:extLst>
                <a:ext uri="{FF2B5EF4-FFF2-40B4-BE49-F238E27FC236}">
                  <a16:creationId xmlns:a16="http://schemas.microsoft.com/office/drawing/2014/main" id="{455E73B8-25B9-471B-B47D-DBEADA4150EA}"/>
                </a:ext>
              </a:extLst>
            </p:cNvPr>
            <p:cNvSpPr/>
            <p:nvPr/>
          </p:nvSpPr>
          <p:spPr>
            <a:xfrm>
              <a:off x="4509576" y="2926289"/>
              <a:ext cx="1591680" cy="178150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6624DF-048B-4FED-8F9E-F28A5EECA78A}"/>
                </a:ext>
              </a:extLst>
            </p:cNvPr>
            <p:cNvSpPr/>
            <p:nvPr/>
          </p:nvSpPr>
          <p:spPr>
            <a:xfrm>
              <a:off x="6455082" y="2926287"/>
              <a:ext cx="1591680" cy="1781503"/>
            </a:xfrm>
            <a:prstGeom prst="rect">
              <a:avLst/>
            </a:prstGeom>
            <a:gradFill flip="none" rotWithShape="1">
              <a:gsLst>
                <a:gs pos="0">
                  <a:srgbClr val="DCDDDF"/>
                </a:gs>
                <a:gs pos="100000">
                  <a:srgbClr val="BFC0C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6455" r="-16455"/>
            <a:stretch/>
          </p:blipFill>
          <p:spPr>
            <a:xfrm>
              <a:off x="4666045" y="2926288"/>
              <a:ext cx="3217898" cy="1781503"/>
            </a:xfrm>
            <a:prstGeom prst="rect">
              <a:avLst/>
            </a:prstGeom>
          </p:spPr>
        </p:pic>
      </p:grpSp>
    </p:spTree>
    <p:extLst>
      <p:ext uri="{BB962C8B-B14F-4D97-AF65-F5344CB8AC3E}">
        <p14:creationId xmlns:p14="http://schemas.microsoft.com/office/powerpoint/2010/main" val="55689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br>
              <a:rPr lang="en-US" dirty="0"/>
            </a:br>
            <a:r>
              <a:rPr lang="en-US" dirty="0"/>
              <a:t>And Questions</a:t>
            </a:r>
          </a:p>
        </p:txBody>
      </p:sp>
      <p:pic>
        <p:nvPicPr>
          <p:cNvPr id="7" name="Picture Placeholder 4">
            <a:extLst>
              <a:ext uri="{FF2B5EF4-FFF2-40B4-BE49-F238E27FC236}">
                <a16:creationId xmlns:a16="http://schemas.microsoft.com/office/drawing/2014/main" id="{843179BD-35E7-4E60-BEC4-F8FE0B091C1B}"/>
              </a:ext>
            </a:extLst>
          </p:cNvPr>
          <p:cNvPicPr>
            <a:picLocks noGrp="1" noChangeAspect="1"/>
          </p:cNvPicPr>
          <p:nvPr>
            <p:ph type="pic" sz="quarter" idx="16"/>
          </p:nvPr>
        </p:nvPicPr>
        <p:blipFill rotWithShape="1">
          <a:blip r:embed="rId3" cstate="hqprint">
            <a:extLst>
              <a:ext uri="{28A0092B-C50C-407E-A947-70E740481C1C}">
                <a14:useLocalDpi xmlns:a14="http://schemas.microsoft.com/office/drawing/2010/main" val="0"/>
              </a:ext>
            </a:extLst>
          </a:blip>
          <a:srcRect l="817" t="5325" r="37112" b="1608"/>
          <a:stretch/>
        </p:blipFill>
        <p:spPr>
          <a:xfrm>
            <a:off x="45776" y="1948940"/>
            <a:ext cx="3477391" cy="3477390"/>
          </a:xfrm>
        </p:spPr>
      </p:pic>
    </p:spTree>
    <p:extLst>
      <p:ext uri="{BB962C8B-B14F-4D97-AF65-F5344CB8AC3E}">
        <p14:creationId xmlns:p14="http://schemas.microsoft.com/office/powerpoint/2010/main" val="232673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Shayla</a:t>
            </a:r>
          </a:p>
        </p:txBody>
      </p:sp>
      <p:sp>
        <p:nvSpPr>
          <p:cNvPr id="5" name="Text Placeholder 4"/>
          <p:cNvSpPr>
            <a:spLocks noGrp="1"/>
          </p:cNvSpPr>
          <p:nvPr>
            <p:ph type="body" sz="quarter" idx="11"/>
          </p:nvPr>
        </p:nvSpPr>
        <p:spPr>
          <a:xfrm>
            <a:off x="763587" y="975387"/>
            <a:ext cx="4073883" cy="4053814"/>
          </a:xfrm>
        </p:spPr>
        <p:txBody>
          <a:bodyPr/>
          <a:lstStyle/>
          <a:p>
            <a:pPr marL="109728">
              <a:lnSpc>
                <a:spcPct val="100000"/>
              </a:lnSpc>
              <a:spcBef>
                <a:spcPts val="0"/>
              </a:spcBef>
            </a:pPr>
            <a:r>
              <a:rPr lang="en-US" sz="1700" dirty="0"/>
              <a:t>You work at the front desk. 16 year-old Shayla is 10 minutes late for her appointment, and she comes up to the front desk to check in. She does not look up at you, but instead, she stands at the desk and appears to be texting.  In an upbeat voice, you say, “Hello!  Do you have an appointment?”  </a:t>
            </a:r>
          </a:p>
          <a:p>
            <a:pPr marL="109728">
              <a:lnSpc>
                <a:spcPct val="100000"/>
              </a:lnSpc>
              <a:spcBef>
                <a:spcPts val="0"/>
              </a:spcBef>
            </a:pPr>
            <a:endParaRPr lang="en-US" sz="1700" dirty="0"/>
          </a:p>
          <a:p>
            <a:pPr marL="109728">
              <a:lnSpc>
                <a:spcPct val="100000"/>
              </a:lnSpc>
              <a:spcBef>
                <a:spcPts val="0"/>
              </a:spcBef>
            </a:pPr>
            <a:r>
              <a:rPr lang="en-US" sz="1700" dirty="0"/>
              <a:t>She continues to look at her phone, </a:t>
            </a:r>
          </a:p>
          <a:p>
            <a:pPr marL="109728">
              <a:lnSpc>
                <a:spcPct val="100000"/>
              </a:lnSpc>
              <a:spcBef>
                <a:spcPts val="0"/>
              </a:spcBef>
            </a:pPr>
            <a:r>
              <a:rPr lang="en-US" sz="1700" dirty="0"/>
              <a:t>frowns, and keeps texting while you wait. Finally, she looks up and says, “What?” </a:t>
            </a:r>
          </a:p>
        </p:txBody>
      </p:sp>
      <p:pic>
        <p:nvPicPr>
          <p:cNvPr id="8" name="Picture Placeholder 7">
            <a:extLst>
              <a:ext uri="{FF2B5EF4-FFF2-40B4-BE49-F238E27FC236}">
                <a16:creationId xmlns:a16="http://schemas.microsoft.com/office/drawing/2014/main" id="{8660C50E-BE8F-48A5-9470-75742354CD38}"/>
              </a:ext>
            </a:extLst>
          </p:cNvPr>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16764" b="16764"/>
          <a:stretch>
            <a:fillRect/>
          </a:stretch>
        </p:blipFill>
        <p:spPr/>
      </p:pic>
    </p:spTree>
    <p:extLst>
      <p:ext uri="{BB962C8B-B14F-4D97-AF65-F5344CB8AC3E}">
        <p14:creationId xmlns:p14="http://schemas.microsoft.com/office/powerpoint/2010/main" val="251621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5" name="Text Placeholder 4"/>
          <p:cNvSpPr>
            <a:spLocks noGrp="1"/>
          </p:cNvSpPr>
          <p:nvPr>
            <p:ph type="body" sz="quarter" idx="11"/>
          </p:nvPr>
        </p:nvSpPr>
        <p:spPr>
          <a:xfrm>
            <a:off x="609353" y="4603507"/>
            <a:ext cx="8538068" cy="654743"/>
          </a:xfrm>
        </p:spPr>
        <p:txBody>
          <a:bodyPr/>
          <a:lstStyle/>
          <a:p>
            <a:pPr algn="ctr"/>
            <a:r>
              <a:rPr lang="en-US" u="sng" dirty="0">
                <a:hlinkClick r:id="rId3"/>
              </a:rPr>
              <a:t>http://bit.ly/2tWg8qb </a:t>
            </a:r>
            <a:endParaRPr lang="en-US" dirty="0"/>
          </a:p>
        </p:txBody>
      </p:sp>
      <p:pic>
        <p:nvPicPr>
          <p:cNvPr id="4" name="Picture 3">
            <a:hlinkClick r:id="rId4"/>
          </p:cNvPr>
          <p:cNvPicPr>
            <a:picLocks noChangeAspect="1"/>
          </p:cNvPicPr>
          <p:nvPr/>
        </p:nvPicPr>
        <p:blipFill>
          <a:blip r:embed="rId5"/>
          <a:stretch>
            <a:fillRect/>
          </a:stretch>
        </p:blipFill>
        <p:spPr>
          <a:xfrm>
            <a:off x="1930503" y="1034125"/>
            <a:ext cx="5895769" cy="3314104"/>
          </a:xfrm>
          <a:prstGeom prst="rect">
            <a:avLst/>
          </a:prstGeom>
        </p:spPr>
      </p:pic>
    </p:spTree>
    <p:extLst>
      <p:ext uri="{BB962C8B-B14F-4D97-AF65-F5344CB8AC3E}">
        <p14:creationId xmlns:p14="http://schemas.microsoft.com/office/powerpoint/2010/main" val="128609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1524" y="986791"/>
            <a:ext cx="8229601" cy="2963922"/>
          </a:xfrm>
        </p:spPr>
        <p:txBody>
          <a:bodyPr/>
          <a:lstStyle/>
          <a:p>
            <a:r>
              <a:rPr lang="en-US" sz="2400" dirty="0"/>
              <a:t>What are some adolescent behaviors or characteristics that could be seen as positive?  What could be seen as frustrating?</a:t>
            </a:r>
          </a:p>
          <a:p>
            <a:endParaRPr lang="en-US" sz="2400" dirty="0"/>
          </a:p>
          <a:p>
            <a:r>
              <a:rPr lang="en-US" sz="2400" dirty="0"/>
              <a:t>Which adolescent behaviors or characteristics do you notice most in a clinical setting? Which do you find most challenging? Most rewarding?</a:t>
            </a:r>
          </a:p>
          <a:p>
            <a:pPr marL="285750" indent="-28575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a:t>Discussion</a:t>
            </a:r>
            <a:endParaRPr lang="en-US" dirty="0"/>
          </a:p>
        </p:txBody>
      </p:sp>
    </p:spTree>
    <p:extLst>
      <p:ext uri="{BB962C8B-B14F-4D97-AF65-F5344CB8AC3E}">
        <p14:creationId xmlns:p14="http://schemas.microsoft.com/office/powerpoint/2010/main" val="112027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Adolescence is a vital phase</a:t>
            </a:r>
            <a:endParaRPr lang="en-US" dirty="0"/>
          </a:p>
        </p:txBody>
      </p:sp>
      <p:sp>
        <p:nvSpPr>
          <p:cNvPr id="10" name="Text Placeholder 9">
            <a:extLst>
              <a:ext uri="{FF2B5EF4-FFF2-40B4-BE49-F238E27FC236}">
                <a16:creationId xmlns:a16="http://schemas.microsoft.com/office/drawing/2014/main" id="{8AEAF02D-E142-4D90-8C53-F4F157A93C2F}"/>
              </a:ext>
            </a:extLst>
          </p:cNvPr>
          <p:cNvSpPr>
            <a:spLocks noGrp="1"/>
          </p:cNvSpPr>
          <p:nvPr>
            <p:ph type="body" sz="quarter" idx="11"/>
          </p:nvPr>
        </p:nvSpPr>
        <p:spPr>
          <a:xfrm>
            <a:off x="4391738" y="943919"/>
            <a:ext cx="5242560" cy="3650191"/>
          </a:xfrm>
        </p:spPr>
        <p:txBody>
          <a:bodyPr/>
          <a:lstStyle/>
          <a:p>
            <a:pPr marL="0" lvl="1" indent="0">
              <a:spcBef>
                <a:spcPts val="1000"/>
              </a:spcBef>
              <a:buNone/>
            </a:pPr>
            <a:r>
              <a:rPr lang="en-US" sz="2400" dirty="0">
                <a:solidFill>
                  <a:prstClr val="white"/>
                </a:solidFill>
              </a:rPr>
              <a:t>Adolescence is an essential stage of life, and its developmental characteristics are a natural part of the way the brain is changing.</a:t>
            </a:r>
          </a:p>
          <a:p>
            <a:endParaRPr lang="en-US" dirty="0"/>
          </a:p>
        </p:txBody>
      </p:sp>
      <p:pic>
        <p:nvPicPr>
          <p:cNvPr id="6" name="Picture Placeholder 5"/>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tretch>
            <a:fillRect/>
          </a:stretch>
        </p:blipFill>
        <p:spPr>
          <a:xfrm>
            <a:off x="165318" y="1076960"/>
            <a:ext cx="4038601" cy="2692400"/>
          </a:xfrm>
        </p:spPr>
      </p:pic>
    </p:spTree>
    <p:extLst>
      <p:ext uri="{BB962C8B-B14F-4D97-AF65-F5344CB8AC3E}">
        <p14:creationId xmlns:p14="http://schemas.microsoft.com/office/powerpoint/2010/main" val="81975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development</a:t>
            </a:r>
            <a:endParaRPr lang="en-US" dirty="0">
              <a:solidFill>
                <a:srgbClr val="FF0000"/>
              </a:solidFill>
            </a:endParaRPr>
          </a:p>
        </p:txBody>
      </p:sp>
      <p:pic>
        <p:nvPicPr>
          <p:cNvPr id="7" name="Picture Placeholder 6">
            <a:extLst>
              <a:ext uri="{FF2B5EF4-FFF2-40B4-BE49-F238E27FC236}">
                <a16:creationId xmlns:a16="http://schemas.microsoft.com/office/drawing/2014/main" id="{72EC36A2-5871-4DAB-B104-D88EBF180E6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flipH="1">
            <a:off x="2442593" y="1040123"/>
            <a:ext cx="4564898" cy="3968439"/>
          </a:xfrm>
        </p:spPr>
      </p:pic>
      <p:sp>
        <p:nvSpPr>
          <p:cNvPr id="3" name="TextBox 2"/>
          <p:cNvSpPr txBox="1"/>
          <p:nvPr/>
        </p:nvSpPr>
        <p:spPr>
          <a:xfrm>
            <a:off x="7020237" y="1887793"/>
            <a:ext cx="2163097" cy="369332"/>
          </a:xfrm>
          <a:prstGeom prst="rect">
            <a:avLst/>
          </a:prstGeom>
          <a:noFill/>
        </p:spPr>
        <p:txBody>
          <a:bodyPr wrap="square" rtlCol="0">
            <a:spAutoFit/>
          </a:bodyPr>
          <a:lstStyle/>
          <a:p>
            <a:r>
              <a:rPr lang="en-US" sz="1800" dirty="0">
                <a:solidFill>
                  <a:schemeClr val="bg1"/>
                </a:solidFill>
              </a:rPr>
              <a:t>Prefrontal Cortex</a:t>
            </a:r>
          </a:p>
        </p:txBody>
      </p:sp>
      <p:sp>
        <p:nvSpPr>
          <p:cNvPr id="5" name="TextBox 4"/>
          <p:cNvSpPr txBox="1"/>
          <p:nvPr/>
        </p:nvSpPr>
        <p:spPr>
          <a:xfrm>
            <a:off x="6032093" y="4301616"/>
            <a:ext cx="2163097" cy="369332"/>
          </a:xfrm>
          <a:prstGeom prst="rect">
            <a:avLst/>
          </a:prstGeom>
          <a:noFill/>
        </p:spPr>
        <p:txBody>
          <a:bodyPr wrap="square" rtlCol="0">
            <a:spAutoFit/>
          </a:bodyPr>
          <a:lstStyle/>
          <a:p>
            <a:r>
              <a:rPr lang="en-US" sz="1800" dirty="0">
                <a:solidFill>
                  <a:schemeClr val="bg1"/>
                </a:solidFill>
              </a:rPr>
              <a:t>Limbic System</a:t>
            </a:r>
          </a:p>
        </p:txBody>
      </p:sp>
      <p:cxnSp>
        <p:nvCxnSpPr>
          <p:cNvPr id="6" name="Straight Arrow Connector 5"/>
          <p:cNvCxnSpPr/>
          <p:nvPr/>
        </p:nvCxnSpPr>
        <p:spPr>
          <a:xfrm flipH="1">
            <a:off x="6204155" y="2257125"/>
            <a:ext cx="1199535" cy="6532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739148" y="3431458"/>
            <a:ext cx="1292945" cy="8701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83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75" t="27747" r="-79" b="567"/>
          <a:stretch/>
        </p:blipFill>
        <p:spPr>
          <a:xfrm>
            <a:off x="1950252" y="1058238"/>
            <a:ext cx="5856270" cy="3893906"/>
          </a:xfrm>
        </p:spPr>
      </p:pic>
      <p:sp>
        <p:nvSpPr>
          <p:cNvPr id="2" name="Title 1"/>
          <p:cNvSpPr>
            <a:spLocks noGrp="1"/>
          </p:cNvSpPr>
          <p:nvPr>
            <p:ph type="title"/>
          </p:nvPr>
        </p:nvSpPr>
        <p:spPr/>
        <p:txBody>
          <a:bodyPr/>
          <a:lstStyle/>
          <a:p>
            <a:r>
              <a:rPr lang="en-US"/>
              <a:t>Brain development</a:t>
            </a:r>
            <a:endParaRPr lang="en-US" dirty="0">
              <a:solidFill>
                <a:srgbClr val="FF0000"/>
              </a:solidFill>
            </a:endParaRPr>
          </a:p>
        </p:txBody>
      </p:sp>
    </p:spTree>
    <p:extLst>
      <p:ext uri="{BB962C8B-B14F-4D97-AF65-F5344CB8AC3E}">
        <p14:creationId xmlns:p14="http://schemas.microsoft.com/office/powerpoint/2010/main" val="29239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hqprint">
            <a:extLst>
              <a:ext uri="{28A0092B-C50C-407E-A947-70E740481C1C}">
                <a14:useLocalDpi xmlns:a14="http://schemas.microsoft.com/office/drawing/2010/main" val="0"/>
              </a:ext>
            </a:extLst>
          </a:blip>
          <a:srcRect l="14135" t="878" r="7227" b="1418"/>
          <a:stretch/>
        </p:blipFill>
        <p:spPr>
          <a:xfrm>
            <a:off x="760338" y="1749976"/>
            <a:ext cx="2585253" cy="211619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b="48185"/>
          <a:stretch/>
        </p:blipFill>
        <p:spPr>
          <a:xfrm>
            <a:off x="6379606" y="1749976"/>
            <a:ext cx="2663189" cy="2116190"/>
          </a:xfrm>
          <a:prstGeom prst="rect">
            <a:avLst/>
          </a:prstGeom>
        </p:spPr>
      </p:pic>
      <p:sp>
        <p:nvSpPr>
          <p:cNvPr id="3" name="Title 2"/>
          <p:cNvSpPr>
            <a:spLocks noGrp="1"/>
          </p:cNvSpPr>
          <p:nvPr>
            <p:ph type="title"/>
          </p:nvPr>
        </p:nvSpPr>
        <p:spPr>
          <a:xfrm>
            <a:off x="771524" y="265472"/>
            <a:ext cx="7316186" cy="466344"/>
          </a:xfrm>
        </p:spPr>
        <p:txBody>
          <a:bodyPr/>
          <a:lstStyle/>
          <a:p>
            <a:r>
              <a:rPr lang="en-US" dirty="0"/>
              <a:t>Developmentally appropriate behaviors</a:t>
            </a:r>
          </a:p>
        </p:txBody>
      </p:sp>
      <p:pic>
        <p:nvPicPr>
          <p:cNvPr id="6" name="Picture 5">
            <a:extLst>
              <a:ext uri="{FF2B5EF4-FFF2-40B4-BE49-F238E27FC236}">
                <a16:creationId xmlns:a16="http://schemas.microsoft.com/office/drawing/2014/main" id="{1A234E34-8788-4190-BED8-2C1ADEE43F81}"/>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5958"/>
          <a:stretch/>
        </p:blipFill>
        <p:spPr>
          <a:xfrm>
            <a:off x="3526734" y="1753587"/>
            <a:ext cx="2663189" cy="2112579"/>
          </a:xfrm>
          <a:prstGeom prst="rect">
            <a:avLst/>
          </a:prstGeom>
        </p:spPr>
      </p:pic>
    </p:spTree>
    <p:custDataLst>
      <p:tags r:id="rId1"/>
    </p:custDataLst>
    <p:extLst>
      <p:ext uri="{BB962C8B-B14F-4D97-AF65-F5344CB8AC3E}">
        <p14:creationId xmlns:p14="http://schemas.microsoft.com/office/powerpoint/2010/main" val="324253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0687" y="2877854"/>
            <a:ext cx="1334020" cy="272832"/>
          </a:xfrm>
          <a:prstGeom prst="rect">
            <a:avLst/>
          </a:prstGeom>
          <a:noFill/>
        </p:spPr>
        <p:txBody>
          <a:bodyPr wrap="none" rtlCol="0">
            <a:spAutoFit/>
          </a:bodyPr>
          <a:lstStyle/>
          <a:p>
            <a:r>
              <a:rPr lang="en-US" sz="1173" i="1" dirty="0"/>
              <a:t>Playingmom.com</a:t>
            </a:r>
          </a:p>
        </p:txBody>
      </p:sp>
      <p:pic>
        <p:nvPicPr>
          <p:cNvPr id="1032" name="Picture 8" descr="http://www.playingmom.com/wp-content/uploads/2010/11/tantrum2.jpg"/>
          <p:cNvPicPr>
            <a:picLocks noChangeAspect="1" noChangeArrowheads="1"/>
          </p:cNvPicPr>
          <p:nvPr/>
        </p:nvPicPr>
        <p:blipFill rotWithShape="1">
          <a:blip r:embed="rId3">
            <a:extLst>
              <a:ext uri="{28A0092B-C50C-407E-A947-70E740481C1C}">
                <a14:useLocalDpi xmlns:a14="http://schemas.microsoft.com/office/drawing/2010/main" val="0"/>
              </a:ext>
            </a:extLst>
          </a:blip>
          <a:srcRect l="1812" t="-977" r="5290" b="31878"/>
          <a:stretch/>
        </p:blipFill>
        <p:spPr bwMode="auto">
          <a:xfrm>
            <a:off x="1119354" y="996864"/>
            <a:ext cx="3518416" cy="19282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raisingincrediblekids.files.wordpress.com/2011/02/bigstock_teenage_girl_in_trouble_with_p_432199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51" t="1780" r="3551" b="27114"/>
          <a:stretch/>
        </p:blipFill>
        <p:spPr bwMode="auto">
          <a:xfrm>
            <a:off x="1119355" y="3150686"/>
            <a:ext cx="3518416" cy="18890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57046" y="2893620"/>
            <a:ext cx="1869423" cy="272832"/>
          </a:xfrm>
          <a:prstGeom prst="rect">
            <a:avLst/>
          </a:prstGeom>
          <a:noFill/>
        </p:spPr>
        <p:txBody>
          <a:bodyPr wrap="none" rtlCol="0">
            <a:spAutoFit/>
          </a:bodyPr>
          <a:lstStyle/>
          <a:p>
            <a:r>
              <a:rPr lang="en-US" sz="1173" i="1" dirty="0"/>
              <a:t>raisingincrediblekids.com</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4489" t="785" r="805" b="22940"/>
          <a:stretch/>
        </p:blipFill>
        <p:spPr>
          <a:xfrm>
            <a:off x="4896599" y="1024129"/>
            <a:ext cx="3522185" cy="1892488"/>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899" t="216" r="774" b="65733"/>
          <a:stretch/>
        </p:blipFill>
        <p:spPr>
          <a:xfrm>
            <a:off x="4896599" y="3173595"/>
            <a:ext cx="3522185" cy="1889060"/>
          </a:xfrm>
          <a:prstGeom prst="rect">
            <a:avLst/>
          </a:prstGeom>
        </p:spPr>
      </p:pic>
      <p:sp>
        <p:nvSpPr>
          <p:cNvPr id="9" name="Title 1"/>
          <p:cNvSpPr txBox="1">
            <a:spLocks/>
          </p:cNvSpPr>
          <p:nvPr/>
        </p:nvSpPr>
        <p:spPr>
          <a:xfrm>
            <a:off x="771524" y="265472"/>
            <a:ext cx="7253124" cy="466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2800" b="1" kern="1200" cap="all" baseline="0">
                <a:solidFill>
                  <a:srgbClr val="8CC443"/>
                </a:solidFill>
                <a:latin typeface="+mj-lt"/>
                <a:ea typeface="+mj-ea"/>
                <a:cs typeface="+mj-cs"/>
              </a:defRPr>
            </a:lvl1pPr>
          </a:lstStyle>
          <a:p>
            <a:r>
              <a:rPr lang="en-US" dirty="0"/>
              <a:t>Developmentally Appropriate Behaviors</a:t>
            </a:r>
          </a:p>
        </p:txBody>
      </p:sp>
    </p:spTree>
    <p:extLst>
      <p:ext uri="{BB962C8B-B14F-4D97-AF65-F5344CB8AC3E}">
        <p14:creationId xmlns:p14="http://schemas.microsoft.com/office/powerpoint/2010/main" val="172353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C11ED7-DEDA-4473-B16E-F52D87486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D3A49A-2556-49A0-9FCC-B4B4D7377AB5}">
  <ds:schemaRefs>
    <ds:schemaRef ds:uri="http://schemas.openxmlformats.org/package/2006/metadata/core-properties"/>
    <ds:schemaRef ds:uri="http://schemas.microsoft.com/office/2006/metadata/properties"/>
    <ds:schemaRef ds:uri="06384dcc-0cdc-498a-a7bd-67cf6bcf7cd5"/>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F391CA44-517A-42B0-8537-04F5CE7CF2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3032</TotalTime>
  <Words>1695</Words>
  <Application>Microsoft Office PowerPoint</Application>
  <PresentationFormat>Custom</PresentationFormat>
  <Paragraphs>86</Paragraphs>
  <Slides>12</Slides>
  <Notes>12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12</vt:i4>
      </vt:variant>
    </vt:vector>
  </HeadingPairs>
  <TitlesOfParts>
    <vt:vector size="21" baseType="lpstr">
      <vt:lpstr>Roboto Condensed</vt:lpstr>
      <vt:lpstr>Roboto</vt:lpstr>
      <vt:lpstr>Calibri</vt:lpstr>
      <vt:lpstr>Arial</vt:lpstr>
      <vt:lpstr>Title</vt:lpstr>
      <vt:lpstr>Text Only</vt:lpstr>
      <vt:lpstr>Text w/Pictures</vt:lpstr>
      <vt:lpstr>Text w/Video</vt:lpstr>
      <vt:lpstr>Other</vt:lpstr>
      <vt:lpstr>Adolescent brain development</vt:lpstr>
      <vt:lpstr>Case Scenario: Shayla</vt:lpstr>
      <vt:lpstr>introduction</vt:lpstr>
      <vt:lpstr>Discussion</vt:lpstr>
      <vt:lpstr>Adolescence is a vital phase</vt:lpstr>
      <vt:lpstr>Brain development</vt:lpstr>
      <vt:lpstr>Brain development</vt:lpstr>
      <vt:lpstr>Developmentally appropriate behaviors</vt:lpstr>
      <vt:lpstr>PowerPoint Presentation</vt:lpstr>
      <vt:lpstr>What can we do?</vt:lpstr>
      <vt:lpstr>Beyond gut reactions</vt:lpstr>
      <vt:lpstr>Thank you!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Fraley, Sarah</cp:lastModifiedBy>
  <cp:revision>222</cp:revision>
  <dcterms:created xsi:type="dcterms:W3CDTF">2016-12-02T20:56:01Z</dcterms:created>
  <dcterms:modified xsi:type="dcterms:W3CDTF">2021-08-31T16:47:55Z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