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1" r:id="rId23"/>
    <p:sldId id="282" r:id="rId24"/>
    <p:sldId id="283" r:id="rId25"/>
    <p:sldId id="280" r:id="rId26"/>
    <p:sldId id="284" r:id="rId27"/>
    <p:sldId id="285" r:id="rId28"/>
    <p:sldId id="286" r:id="rId29"/>
    <p:sldId id="288" r:id="rId30"/>
    <p:sldId id="287"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iCeeCHulxqtKq8W7Tf4r2Xbp8a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573" autoAdjust="0"/>
  </p:normalViewPr>
  <p:slideViewPr>
    <p:cSldViewPr snapToGrid="0">
      <p:cViewPr varScale="1">
        <p:scale>
          <a:sx n="50" d="100"/>
          <a:sy n="50" d="100"/>
        </p:scale>
        <p:origin x="60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hs.rocklinusd.org/documents/Counseling/101%20Ways%20to%20Cope%20with%20Stress.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trailstowellness.org/materials/cbt-and-mindfulness-groups/resources/mindfulnes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storage.trailstowellness.org/trails-2/resources/smartphone-applications-for-guided-mindfulness-meditation.pdf"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storage.trailstowellness.org/trails-2/resources/knowing-when-to-use-mindfulness-distress-tolerance.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trailstowellness.or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i.org/10.1016/j.psychsport.2018.08.011"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onlinelibrary.wiley.com/action/doSearch?ContribAuthorStored=Penckofer%2C+Sue" TargetMode="External"/><Relationship Id="rId4" Type="http://schemas.openxmlformats.org/officeDocument/2006/relationships/hyperlink" Target="https://onlinelibrary.wiley.com/action/doSearch?ContribAuthorStored=Martyn-Nemeth%2C+Pamela"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So we all know any activity is better than none and just overall physical activity has so many benefits to our overall physical, mental and emotional well being. </a:t>
            </a:r>
            <a:endParaRPr>
              <a:latin typeface="Arial"/>
              <a:ea typeface="Arial"/>
              <a:cs typeface="Arial"/>
              <a:sym typeface="Arial"/>
            </a:endParaRPr>
          </a:p>
          <a:p>
            <a:pPr marL="0" lvl="0" indent="0" algn="l" rtl="0">
              <a:spcBef>
                <a:spcPts val="0"/>
              </a:spcBef>
              <a:spcAft>
                <a:spcPts val="0"/>
              </a:spcAft>
              <a:buNone/>
            </a:pPr>
            <a:endParaRPr/>
          </a:p>
        </p:txBody>
      </p:sp>
      <p:sp>
        <p:nvSpPr>
          <p:cNvPr id="306" name="Google Shape;30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So again any activity can be helpful take baby steps.</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So lets talk about Ben: Ben use to be involved in track. He quit but expressed missing running and working out with his friends.</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We explored using MI: Ben what activities have participated in the past…. How did those activities make you feel. What would you be willing to pick up again ?  </a:t>
            </a:r>
            <a:endParaRPr>
              <a:latin typeface="Arial"/>
              <a:ea typeface="Arial"/>
              <a:cs typeface="Arial"/>
              <a:sym typeface="Arial"/>
            </a:endParaRPr>
          </a:p>
          <a:p>
            <a:pPr marL="0" lvl="0" indent="0" algn="l" rtl="0">
              <a:spcBef>
                <a:spcPts val="0"/>
              </a:spcBef>
              <a:spcAft>
                <a:spcPts val="0"/>
              </a:spcAft>
              <a:buNone/>
            </a:pPr>
            <a:endParaRPr/>
          </a:p>
        </p:txBody>
      </p:sp>
      <p:sp>
        <p:nvSpPr>
          <p:cNvPr id="312" name="Google Shape;31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Remember with Depression self care any activity is a start. Explore routines what has the adolescent done that they may have stopped doing. Repetition is the key. Ben and I discussed loss of interest, motivation and increase isolation. He stated he wanted to hang out more with his friends and when he was involved in track how much he liked hanging out with his friends at practice and weight training. </a:t>
            </a:r>
          </a:p>
          <a:p>
            <a:pPr marL="0" lvl="0" indent="0" algn="l" rtl="0">
              <a:lnSpc>
                <a:spcPct val="115000"/>
              </a:lnSpc>
              <a:spcBef>
                <a:spcPts val="0"/>
              </a:spcBef>
              <a:spcAft>
                <a:spcPts val="0"/>
              </a:spcAft>
              <a:buClr>
                <a:schemeClr val="dk1"/>
              </a:buClr>
              <a:buSzPts val="1100"/>
              <a:buFont typeface="Arial"/>
              <a:buNone/>
            </a:pPr>
            <a:endParaRPr lang="en-US"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MI: </a:t>
            </a:r>
            <a:r>
              <a:rPr lang="en-US" dirty="0">
                <a:latin typeface="Arial"/>
                <a:ea typeface="Arial"/>
                <a:cs typeface="Arial"/>
                <a:sym typeface="Arial"/>
              </a:rPr>
              <a:t>working out with your friends is important. What activity can you start with and what friends could you ask to support you.</a:t>
            </a:r>
          </a:p>
          <a:p>
            <a:pPr marL="0" lvl="0" indent="0" algn="l" rtl="0">
              <a:lnSpc>
                <a:spcPct val="115000"/>
              </a:lnSpc>
              <a:spcBef>
                <a:spcPts val="0"/>
              </a:spcBef>
              <a:spcAft>
                <a:spcPts val="0"/>
              </a:spcAft>
              <a:buClr>
                <a:schemeClr val="dk1"/>
              </a:buClr>
              <a:buSzPts val="1100"/>
              <a:buFont typeface="Arial"/>
              <a:buNone/>
            </a:pPr>
            <a:endParaRPr lang="en-US"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Plan: set up :</a:t>
            </a:r>
            <a:r>
              <a:rPr lang="en-US" b="0" dirty="0">
                <a:latin typeface="Arial"/>
                <a:ea typeface="Arial"/>
                <a:cs typeface="Arial"/>
                <a:sym typeface="Arial"/>
              </a:rPr>
              <a:t> working out 3 times a week and identified which buddies he could ask to work out with him.</a:t>
            </a:r>
            <a:endParaRPr lang="en-US" b="1" dirty="0">
              <a:latin typeface="Arial"/>
              <a:ea typeface="Arial"/>
              <a:cs typeface="Arial"/>
              <a:sym typeface="Arial"/>
            </a:endParaRPr>
          </a:p>
          <a:p>
            <a:pPr marL="0" lvl="0" indent="0" algn="l" rtl="0">
              <a:spcBef>
                <a:spcPts val="0"/>
              </a:spcBef>
              <a:spcAft>
                <a:spcPts val="0"/>
              </a:spcAft>
              <a:buNone/>
            </a:pPr>
            <a:endParaRPr dirty="0"/>
          </a:p>
        </p:txBody>
      </p:sp>
      <p:sp>
        <p:nvSpPr>
          <p:cNvPr id="320" name="Google Shape;32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So lets talk about social media and technology. Given the pandemic many changes to everyone regarding socialization but even more so for adolescents. I believe it is safe to say social media has had a dramatic increase amongst adolescents. Just with schools, isolations. Social distancing in the beginning.</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What I am hearing is the difficulty with transitioning back to school and re-engagement triggering increase anxiety. </a:t>
            </a:r>
            <a:endParaRPr dirty="0">
              <a:latin typeface="Arial"/>
              <a:ea typeface="Arial"/>
              <a:cs typeface="Arial"/>
              <a:sym typeface="Arial"/>
            </a:endParaRPr>
          </a:p>
          <a:p>
            <a:pPr marL="0" lvl="0" indent="0" algn="l" rtl="0">
              <a:spcBef>
                <a:spcPts val="0"/>
              </a:spcBef>
              <a:spcAft>
                <a:spcPts val="0"/>
              </a:spcAft>
              <a:buNone/>
            </a:pPr>
            <a:endParaRPr dirty="0"/>
          </a:p>
        </p:txBody>
      </p:sp>
      <p:sp>
        <p:nvSpPr>
          <p:cNvPr id="327" name="Google Shape;32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Read First then slide: </a:t>
            </a:r>
            <a:r>
              <a:rPr lang="en-US" dirty="0"/>
              <a:t>Internet and social media offer a wealth of information and resources. At the same time, not all social media is good for our mental health. </a:t>
            </a:r>
          </a:p>
          <a:p>
            <a:pPr marL="0" marR="0" lvl="0" indent="0" algn="l" rtl="0">
              <a:lnSpc>
                <a:spcPct val="100000"/>
              </a:lnSpc>
              <a:spcBef>
                <a:spcPts val="0"/>
              </a:spcBef>
              <a:spcAft>
                <a:spcPts val="0"/>
              </a:spcAft>
              <a:buClr>
                <a:schemeClr val="dk1"/>
              </a:buClr>
              <a:buSzPts val="1200"/>
              <a:buFont typeface="Calibri"/>
              <a:buNone/>
            </a:pPr>
            <a:r>
              <a:rPr lang="en-US" b="1" dirty="0"/>
              <a:t>Research such as the 2014 Sleep in America Poll found 89% or more teens keep at least one device in their bedroom at night.</a:t>
            </a:r>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AAP Family Media Plan – helping families create plan for kids get link and add</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335" name="Google Shape;33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Read First: </a:t>
            </a:r>
            <a:r>
              <a:rPr lang="en-US" dirty="0">
                <a:latin typeface="Arial"/>
                <a:ea typeface="Arial"/>
                <a:cs typeface="Arial"/>
                <a:sym typeface="Arial"/>
              </a:rPr>
              <a:t>Important not to deal with depression/anxiety on their own. Unfortunately when dealing with depression the last thing someone wants to do is socialize. Hence the vicious cycle the more adolescents avoid contact the more depressed they become. building and maintaining a strong support system is a vital part of feeling better.  Those you choose to include can provide encouragement and help you challenge your negative thinking</a:t>
            </a:r>
          </a:p>
          <a:p>
            <a:pPr marL="0" lvl="0" indent="0" algn="l" rtl="0">
              <a:lnSpc>
                <a:spcPct val="115000"/>
              </a:lnSpc>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However, some adolescents we are aware they may not have the best support whether in their home or with peers. Some families there is generational trauma, substance use and adolescents don’t always have the parenting support available.  So we really want to explore all areas of possible supports available to them.</a:t>
            </a:r>
          </a:p>
          <a:p>
            <a:pPr marL="0" lvl="0" indent="0" algn="l" rtl="0">
              <a:spcBef>
                <a:spcPts val="0"/>
              </a:spcBef>
              <a:spcAft>
                <a:spcPts val="0"/>
              </a:spcAft>
              <a:buNone/>
            </a:pPr>
            <a:endParaRPr dirty="0"/>
          </a:p>
        </p:txBody>
      </p:sp>
      <p:sp>
        <p:nvSpPr>
          <p:cNvPr id="342" name="Google Shape;34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Eating healthy can be challenging. Changes in appetite can be a result of their mental health. Side effects of medication may cause changes in appetite or weight. We as BHCM’s  always want to provide education and what to watch and discuss with primary health care provider.</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For example I worked with a  14 year old female adolescent. She was anxious and engaging in restrictive eating and experienced some weight loss. We talked about her worries and what that looked like.  Her perception she ate fine and didn’t think much about it. Her mom however became the hovering parent out of concerns which increased conflict and power struggles. So again I shared you know yourself best and I believe your mom wants to help and is just now sure how to help. I wonder if we could look at a beginning step and I have some thoughts would it be okay to share these ideas?</a:t>
            </a:r>
            <a:endParaRPr dirty="0">
              <a:latin typeface="Arial"/>
              <a:ea typeface="Arial"/>
              <a:cs typeface="Arial"/>
              <a:sym typeface="Arial"/>
            </a:endParaRPr>
          </a:p>
          <a:p>
            <a:pPr marL="0" lvl="0" indent="0" algn="l" rtl="0">
              <a:spcBef>
                <a:spcPts val="0"/>
              </a:spcBef>
              <a:spcAft>
                <a:spcPts val="0"/>
              </a:spcAft>
              <a:buNone/>
            </a:pPr>
            <a:endParaRPr dirty="0"/>
          </a:p>
        </p:txBody>
      </p:sp>
      <p:sp>
        <p:nvSpPr>
          <p:cNvPr id="352" name="Google Shape;35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Read </a:t>
            </a:r>
            <a:r>
              <a:rPr lang="en-US" b="1" dirty="0" err="1">
                <a:latin typeface="Arial"/>
                <a:ea typeface="Arial"/>
                <a:cs typeface="Arial"/>
                <a:sym typeface="Arial"/>
              </a:rPr>
              <a:t>First:</a:t>
            </a:r>
            <a:r>
              <a:rPr lang="en-US" dirty="0" err="1">
                <a:latin typeface="Arial"/>
                <a:ea typeface="Arial"/>
                <a:cs typeface="Arial"/>
                <a:sym typeface="Arial"/>
              </a:rPr>
              <a:t>Stress</a:t>
            </a:r>
            <a:r>
              <a:rPr lang="en-US" dirty="0">
                <a:latin typeface="Arial"/>
                <a:ea typeface="Arial"/>
                <a:cs typeface="Arial"/>
                <a:sym typeface="Arial"/>
              </a:rPr>
              <a:t> is a part of every day life, impacting our functioning at home, school and relationships. The good news is that, since we often bring about much of our own stress, we can also do much to manage stress by learning and practicing specific stress-reduction strategies.</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What works for one may not work for the other. What is relaxing for one may not be for another.</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First important to hear from the adolescent “what stresses you out” what helps you to de-stress? Of these strategies lets create a plan.</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Reference “101 ways to cope with Stress” HANDOUT</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800" u="sng" dirty="0">
                <a:solidFill>
                  <a:schemeClr val="hlink"/>
                </a:solidFill>
                <a:latin typeface="Arial"/>
                <a:ea typeface="Arial"/>
                <a:cs typeface="Arial"/>
                <a:sym typeface="Arial"/>
                <a:hlinkClick r:id="rId3"/>
              </a:rPr>
              <a:t>https://whs.rocklinusd.org/documents/Counseling/101%20Ways%20to%20Cope%20with%20Stress.pdf</a:t>
            </a:r>
            <a:endParaRPr sz="1800" u="sng" dirty="0">
              <a:solidFill>
                <a:schemeClr val="hlink"/>
              </a:solidFill>
              <a:latin typeface="Arial"/>
              <a:ea typeface="Arial"/>
              <a:cs typeface="Arial"/>
              <a:sym typeface="Arial"/>
            </a:endParaRPr>
          </a:p>
          <a:p>
            <a:pPr marL="0" lvl="0" indent="0" algn="l" rtl="0">
              <a:spcBef>
                <a:spcPts val="0"/>
              </a:spcBef>
              <a:spcAft>
                <a:spcPts val="0"/>
              </a:spcAft>
              <a:buNone/>
            </a:pPr>
            <a:endParaRPr dirty="0"/>
          </a:p>
        </p:txBody>
      </p:sp>
      <p:sp>
        <p:nvSpPr>
          <p:cNvPr id="362" name="Google Shape;36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dirty="0">
                <a:solidFill>
                  <a:srgbClr val="464646"/>
                </a:solidFill>
                <a:latin typeface="Arial"/>
                <a:ea typeface="Arial"/>
                <a:cs typeface="Arial"/>
                <a:sym typeface="Arial"/>
              </a:rPr>
              <a:t>Mindfulness practice has no age limits. Adults, teenagers, school children, or toddlers. Anybody can benefit from it. Some of us today may be very informed and incorporate mindfulness in our day to day living while others not so much.</a:t>
            </a:r>
            <a:endParaRPr sz="1800" dirty="0">
              <a:solidFill>
                <a:srgbClr val="464646"/>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Share link to Trails to Wellness – Mindfulness resources</a:t>
            </a:r>
            <a:r>
              <a:rPr lang="en-US" dirty="0">
                <a:uFill>
                  <a:noFill/>
                </a:uFill>
                <a:latin typeface="Arial"/>
                <a:ea typeface="Arial"/>
                <a:cs typeface="Arial"/>
                <a:sym typeface="Arial"/>
                <a:hlinkClick r:id="rId3"/>
              </a:rPr>
              <a:t> </a:t>
            </a:r>
            <a:r>
              <a:rPr lang="en-US" u="sng" dirty="0">
                <a:solidFill>
                  <a:schemeClr val="hlink"/>
                </a:solidFill>
                <a:latin typeface="Arial"/>
                <a:ea typeface="Arial"/>
                <a:cs typeface="Arial"/>
                <a:sym typeface="Arial"/>
                <a:hlinkClick r:id="rId3"/>
              </a:rPr>
              <a:t>https://trailstowellness.org/materials/cbt-and-mindfulness-groups/resources/mindfulness</a:t>
            </a:r>
            <a:r>
              <a:rPr lang="en-US" u="sng" dirty="0">
                <a:solidFill>
                  <a:srgbClr val="0563C1"/>
                </a:solidFill>
                <a:latin typeface="Arial"/>
                <a:ea typeface="Arial"/>
                <a:cs typeface="Arial"/>
                <a:sym typeface="Arial"/>
              </a:rPr>
              <a:t> </a:t>
            </a:r>
            <a:endParaRPr u="sng" dirty="0">
              <a:solidFill>
                <a:srgbClr val="0563C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lang="en-US" dirty="0">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dirty="0">
                <a:solidFill>
                  <a:srgbClr val="C00000"/>
                </a:solidFill>
                <a:latin typeface="Arial"/>
                <a:ea typeface="Arial"/>
                <a:cs typeface="Arial"/>
                <a:sym typeface="Arial"/>
              </a:rPr>
              <a:t>. </a:t>
            </a:r>
            <a:endParaRPr dirty="0">
              <a:solidFill>
                <a:srgbClr val="C00000"/>
              </a:solidFill>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dirty="0">
                <a:solidFill>
                  <a:srgbClr val="C00000"/>
                </a:solidFill>
                <a:latin typeface="Arial"/>
                <a:ea typeface="Arial"/>
                <a:cs typeface="Arial"/>
                <a:sym typeface="Arial"/>
              </a:rPr>
              <a:t>****Have someone add link to chat  trails website/link and each of the Trails mindfulness strategies handouts</a:t>
            </a:r>
            <a:endParaRPr dirty="0">
              <a:solidFill>
                <a:srgbClr val="C00000"/>
              </a:solidFill>
              <a:latin typeface="Arial"/>
              <a:ea typeface="Arial"/>
              <a:cs typeface="Arial"/>
              <a:sym typeface="Arial"/>
            </a:endParaRPr>
          </a:p>
          <a:p>
            <a:pPr marL="457200" lvl="1" indent="0" algn="l" rtl="0">
              <a:spcBef>
                <a:spcPts val="0"/>
              </a:spcBef>
              <a:spcAft>
                <a:spcPts val="0"/>
              </a:spcAft>
              <a:buNone/>
            </a:pPr>
            <a:endParaRPr u="sng" dirty="0"/>
          </a:p>
          <a:p>
            <a:pPr marL="457200" lvl="1" indent="0" algn="l" rtl="0">
              <a:spcBef>
                <a:spcPts val="0"/>
              </a:spcBef>
              <a:spcAft>
                <a:spcPts val="0"/>
              </a:spcAft>
              <a:buNone/>
            </a:pPr>
            <a:r>
              <a:rPr lang="en-US" sz="1200" u="none" dirty="0">
                <a:solidFill>
                  <a:srgbClr val="C00000"/>
                </a:solidFill>
                <a:latin typeface="Calibri"/>
                <a:ea typeface="Calibri"/>
                <a:cs typeface="Calibri"/>
                <a:sym typeface="Calibri"/>
              </a:rPr>
              <a:t> </a:t>
            </a:r>
            <a:endParaRPr dirty="0"/>
          </a:p>
          <a:p>
            <a:pPr marL="457200" lvl="1" indent="0" algn="l" rtl="0">
              <a:spcBef>
                <a:spcPts val="0"/>
              </a:spcBef>
              <a:spcAft>
                <a:spcPts val="0"/>
              </a:spcAft>
              <a:buNone/>
            </a:pPr>
            <a:endParaRPr sz="1200" u="none" dirty="0">
              <a:solidFill>
                <a:srgbClr val="C00000"/>
              </a:solidFill>
              <a:latin typeface="Calibri"/>
              <a:ea typeface="Calibri"/>
              <a:cs typeface="Calibri"/>
              <a:sym typeface="Calibri"/>
            </a:endParaRPr>
          </a:p>
          <a:p>
            <a:pPr marL="457200" lvl="1" indent="0" algn="l" rtl="0">
              <a:spcBef>
                <a:spcPts val="0"/>
              </a:spcBef>
              <a:spcAft>
                <a:spcPts val="0"/>
              </a:spcAft>
              <a:buNone/>
            </a:pPr>
            <a:endParaRPr sz="1200" u="none" dirty="0">
              <a:solidFill>
                <a:srgbClr val="C00000"/>
              </a:solidFill>
              <a:latin typeface="Calibri"/>
              <a:ea typeface="Calibri"/>
              <a:cs typeface="Calibri"/>
              <a:sym typeface="Calibri"/>
            </a:endParaRPr>
          </a:p>
          <a:p>
            <a:pPr marL="0" lvl="0" indent="0" algn="l" rtl="0">
              <a:spcBef>
                <a:spcPts val="0"/>
              </a:spcBef>
              <a:spcAft>
                <a:spcPts val="0"/>
              </a:spcAft>
              <a:buNone/>
            </a:pPr>
            <a:endParaRPr dirty="0"/>
          </a:p>
        </p:txBody>
      </p:sp>
      <p:sp>
        <p:nvSpPr>
          <p:cNvPr id="372" name="Google Shape;37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dirty="0">
                <a:solidFill>
                  <a:srgbClr val="464646"/>
                </a:solidFill>
                <a:latin typeface="Arial"/>
                <a:ea typeface="Arial"/>
                <a:cs typeface="Arial"/>
                <a:sym typeface="Arial"/>
              </a:rPr>
              <a:t>Anybody any age can benefit from it.</a:t>
            </a:r>
            <a:endParaRPr sz="1800" dirty="0">
              <a:solidFill>
                <a:srgbClr val="464646"/>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800" dirty="0">
                <a:solidFill>
                  <a:srgbClr val="464646"/>
                </a:solidFill>
                <a:latin typeface="Arial"/>
                <a:ea typeface="Arial"/>
                <a:cs typeface="Arial"/>
                <a:sym typeface="Arial"/>
              </a:rPr>
              <a:t>These examples by no means are inclusive but just a few examples that can be used when working with adolescents. </a:t>
            </a:r>
            <a:endParaRPr sz="1800" dirty="0">
              <a:solidFill>
                <a:srgbClr val="464646"/>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Smart phone HANDOUT-Smartphone Applications for Guided Mindfulness Meditation</a:t>
            </a:r>
            <a:r>
              <a:rPr lang="en-US" dirty="0">
                <a:uFill>
                  <a:noFill/>
                </a:uFill>
                <a:latin typeface="Arial"/>
                <a:ea typeface="Arial"/>
                <a:cs typeface="Arial"/>
                <a:sym typeface="Arial"/>
                <a:hlinkClick r:id="rId3"/>
              </a:rPr>
              <a:t> </a:t>
            </a:r>
            <a:r>
              <a:rPr lang="en-US" u="sng" dirty="0">
                <a:solidFill>
                  <a:schemeClr val="hlink"/>
                </a:solidFill>
                <a:latin typeface="Arial"/>
                <a:ea typeface="Arial"/>
                <a:cs typeface="Arial"/>
                <a:sym typeface="Arial"/>
                <a:hlinkClick r:id="rId3"/>
              </a:rPr>
              <a:t>https://storage.trailstowellness.org/trails-2/resources/smartphone-applications-for-guided-mindfulness-meditation.pdf</a:t>
            </a:r>
            <a:endParaRPr u="sng" dirty="0">
              <a:solidFill>
                <a:schemeClr val="hlink"/>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Arial"/>
                <a:ea typeface="Arial"/>
                <a:cs typeface="Arial"/>
                <a:sym typeface="Arial"/>
              </a:rPr>
              <a:t>Mindfulness distress tolerance</a:t>
            </a:r>
            <a:r>
              <a:rPr lang="en-US" dirty="0">
                <a:uFill>
                  <a:noFill/>
                </a:uFill>
                <a:latin typeface="Arial"/>
                <a:ea typeface="Arial"/>
                <a:cs typeface="Arial"/>
                <a:sym typeface="Arial"/>
                <a:hlinkClick r:id="rId4"/>
              </a:rPr>
              <a:t> </a:t>
            </a:r>
            <a:r>
              <a:rPr lang="en-US" u="sng" dirty="0">
                <a:solidFill>
                  <a:schemeClr val="hlink"/>
                </a:solidFill>
                <a:latin typeface="Arial"/>
                <a:ea typeface="Arial"/>
                <a:cs typeface="Arial"/>
                <a:sym typeface="Arial"/>
                <a:hlinkClick r:id="rId4"/>
              </a:rPr>
              <a:t>https://storage.trailstowellness.org/trails-2/resources/knowing-when-to-use-mindfulness-distress-tolerance.pdf</a:t>
            </a:r>
            <a:endParaRPr lang="en-US" u="sng" dirty="0">
              <a:solidFill>
                <a:schemeClr val="hlink"/>
              </a:solidFill>
              <a:latin typeface="Arial"/>
              <a:ea typeface="Arial"/>
              <a:cs typeface="Arial"/>
              <a:sym typeface="Arial"/>
            </a:endParaRP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380" name="Google Shape;38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So now I am going to share just a few examples with you some mindfulness techniques</a:t>
            </a:r>
            <a:endParaRPr/>
          </a:p>
        </p:txBody>
      </p:sp>
      <p:sp>
        <p:nvSpPr>
          <p:cNvPr id="390" name="Google Shape;39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I just wanted to share again these examples we are going to review can be found at the Trails to Wellness link shared previously.</a:t>
            </a:r>
            <a:r>
              <a:rPr lang="en-US" dirty="0">
                <a:uFill>
                  <a:noFill/>
                </a:uFill>
                <a:latin typeface="Arial"/>
                <a:ea typeface="Arial"/>
                <a:cs typeface="Arial"/>
                <a:sym typeface="Arial"/>
                <a:hlinkClick r:id="rId3"/>
              </a:rPr>
              <a:t> </a:t>
            </a:r>
            <a:r>
              <a:rPr lang="en-US" sz="1800" u="sng" dirty="0">
                <a:solidFill>
                  <a:schemeClr val="hlink"/>
                </a:solidFill>
                <a:latin typeface="Arial"/>
                <a:ea typeface="Arial"/>
                <a:cs typeface="Arial"/>
                <a:sym typeface="Arial"/>
                <a:hlinkClick r:id="rId3"/>
              </a:rPr>
              <a:t>https://trailstowellness.org/</a:t>
            </a:r>
            <a:endParaRPr sz="1800" u="sng" dirty="0">
              <a:solidFill>
                <a:schemeClr val="hlink"/>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So one thing I do share with teens is we may not always have control of what's going on in our environment. But we definitely have control over how we choose to respond to it in our thoughts and physical response. One area you have control is your breathing.</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 </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Alternative styles using a feather, tissue, box breathing, bubbles</a:t>
            </a:r>
            <a:endParaRPr dirty="0">
              <a:latin typeface="Arial"/>
              <a:ea typeface="Arial"/>
              <a:cs typeface="Arial"/>
              <a:sym typeface="Arial"/>
            </a:endParaRPr>
          </a:p>
          <a:p>
            <a:pPr marL="0" lvl="0" indent="0" algn="l" rtl="0">
              <a:spcBef>
                <a:spcPts val="0"/>
              </a:spcBef>
              <a:spcAft>
                <a:spcPts val="0"/>
              </a:spcAft>
              <a:buNone/>
            </a:pPr>
            <a:r>
              <a:rPr lang="en-US" dirty="0"/>
              <a:t>I had one teen so anxious I pulled out a bottle of bubbles and started breathing and handed her a bottle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97" name="Google Shape;39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Shifting one's negative thoughts to positive thoughts can be supported by introducing gratitude and self compassion. This is a helpful exercise can be broken down into sections.</a:t>
            </a: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Think of one thing you are grateful, affirmations, mantras</a:t>
            </a: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1.The first paragraph focuses general gratitude</a:t>
            </a: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2.The second paragraph gratitude toward yourself</a:t>
            </a:r>
          </a:p>
          <a:p>
            <a:pPr marL="0" lvl="0" indent="0" algn="l" rtl="0">
              <a:spcBef>
                <a:spcPts val="0"/>
              </a:spcBef>
              <a:spcAft>
                <a:spcPts val="0"/>
              </a:spcAft>
              <a:buNone/>
            </a:pPr>
            <a:endParaRPr dirty="0"/>
          </a:p>
        </p:txBody>
      </p:sp>
      <p:sp>
        <p:nvSpPr>
          <p:cNvPr id="416" name="Google Shape;41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3</a:t>
            </a:r>
            <a:r>
              <a:rPr lang="en-US" baseline="30000" dirty="0">
                <a:latin typeface="Arial"/>
                <a:ea typeface="Arial"/>
                <a:cs typeface="Arial"/>
                <a:sym typeface="Arial"/>
              </a:rPr>
              <a:t>rd</a:t>
            </a:r>
            <a:r>
              <a:rPr lang="en-US" dirty="0">
                <a:latin typeface="Arial"/>
                <a:ea typeface="Arial"/>
                <a:cs typeface="Arial"/>
                <a:sym typeface="Arial"/>
              </a:rPr>
              <a:t> paragraph focus is toward self and ones abilities</a:t>
            </a: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4.The final paragraph focus on the body and thoughts </a:t>
            </a:r>
          </a:p>
          <a:p>
            <a:pPr marL="0" lvl="0" indent="0" algn="l" rtl="0">
              <a:lnSpc>
                <a:spcPct val="115000"/>
              </a:lnSpc>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Other great tools is implementing a gratitude journal, gratitude jar or box that the adolescent fills with slips of daily gratitude</a:t>
            </a:r>
          </a:p>
          <a:p>
            <a:pPr marL="0" lvl="0" indent="0" algn="l" rtl="0">
              <a:spcBef>
                <a:spcPts val="0"/>
              </a:spcBef>
              <a:spcAft>
                <a:spcPts val="0"/>
              </a:spcAft>
              <a:buNone/>
            </a:pPr>
            <a:endParaRPr dirty="0"/>
          </a:p>
        </p:txBody>
      </p:sp>
      <p:sp>
        <p:nvSpPr>
          <p:cNvPr id="426" name="Google Shape;42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Add Trails link and talk through each one briefly</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Radical acceptance addresses –Thoughts and the ability to reframe</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Self soothe utilizes - Senses</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ACCEPTS utilizes – distraction</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Show these to the adolescent and have them pick what might be a helpful tool help you and lets practice.</a:t>
            </a:r>
            <a:endParaRPr>
              <a:latin typeface="Arial"/>
              <a:ea typeface="Arial"/>
              <a:cs typeface="Arial"/>
              <a:sym typeface="Arial"/>
            </a:endParaRPr>
          </a:p>
          <a:p>
            <a:pPr marL="0" lvl="0" indent="0" algn="l" rtl="0">
              <a:spcBef>
                <a:spcPts val="0"/>
              </a:spcBef>
              <a:spcAft>
                <a:spcPts val="0"/>
              </a:spcAft>
              <a:buNone/>
            </a:pPr>
            <a:endParaRPr/>
          </a:p>
        </p:txBody>
      </p:sp>
      <p:sp>
        <p:nvSpPr>
          <p:cNvPr id="436" name="Google Shape;43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Sometimes, strong emotions (and especially trauma responses) can sweep us away and out of the present moment. </a:t>
            </a:r>
          </a:p>
          <a:p>
            <a:pPr marL="0" lvl="0" indent="0" algn="l" rtl="0">
              <a:lnSpc>
                <a:spcPct val="115000"/>
              </a:lnSpc>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Our feelings can get so strong that we feel overwhelmed. </a:t>
            </a:r>
          </a:p>
          <a:p>
            <a:pPr marL="0" lvl="0" indent="0" algn="l" rtl="0">
              <a:lnSpc>
                <a:spcPct val="115000"/>
              </a:lnSpc>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Grounding skills help us come back to the present moment by using our senses to reconnect with what is going on around us. </a:t>
            </a:r>
          </a:p>
          <a:p>
            <a:pPr marL="0" lvl="0" indent="0" algn="l" rtl="0">
              <a:lnSpc>
                <a:spcPct val="115000"/>
              </a:lnSpc>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These skills are available to us no matter where we are!</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1.The first one 3-2-1 is utilizing your senses in an abbreviated version of what some of you may be familiar with using your 5 senses.</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2. Body scan:</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3. Calming touch: this is a strategy using  your hands and arms massage as well as add a few breaths is helpful. 4. 4.Engage you mind:  form of distraction and focus on something else for the moment</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Other example 5 senses box, clay, markers,</a:t>
            </a: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 </a:t>
            </a:r>
          </a:p>
          <a:p>
            <a:pPr marL="0" lvl="0" indent="0" algn="l"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ROLE PLAY: </a:t>
            </a:r>
            <a:r>
              <a:rPr lang="en-US" dirty="0">
                <a:latin typeface="Arial"/>
                <a:ea typeface="Arial"/>
                <a:cs typeface="Arial"/>
                <a:sym typeface="Arial"/>
              </a:rPr>
              <a:t>Now I am going to role play bringing Ben back in to introduce grounding as a tool using MI </a:t>
            </a: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Ben you have been working hard and starting to see some benefits. You shared sometimes you get really stressed and overwhelmed. I have some strategies that I have shared with other teens they thought were helpful. I would like to share with you is that okay?</a:t>
            </a:r>
          </a:p>
          <a:p>
            <a:pPr marL="0" lvl="0" indent="0" algn="l" rtl="0">
              <a:lnSpc>
                <a:spcPct val="115000"/>
              </a:lnSpc>
              <a:spcBef>
                <a:spcPts val="0"/>
              </a:spcBef>
              <a:spcAft>
                <a:spcPts val="0"/>
              </a:spcAft>
              <a:buClr>
                <a:schemeClr val="dk1"/>
              </a:buClr>
              <a:buSzPts val="1100"/>
              <a:buFont typeface="Arial"/>
              <a:buNone/>
            </a:pPr>
            <a:endParaRPr lang="en-US"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Describe: </a:t>
            </a:r>
            <a:r>
              <a:rPr lang="en-US" dirty="0">
                <a:latin typeface="Arial"/>
                <a:ea typeface="Arial"/>
                <a:cs typeface="Arial"/>
                <a:sym typeface="Arial"/>
              </a:rPr>
              <a:t>We may not always have control over </a:t>
            </a:r>
            <a:r>
              <a:rPr lang="en-US" dirty="0" err="1">
                <a:latin typeface="Arial"/>
                <a:ea typeface="Arial"/>
                <a:cs typeface="Arial"/>
                <a:sym typeface="Arial"/>
              </a:rPr>
              <a:t>whats</a:t>
            </a:r>
            <a:r>
              <a:rPr lang="en-US" dirty="0">
                <a:latin typeface="Arial"/>
                <a:ea typeface="Arial"/>
                <a:cs typeface="Arial"/>
                <a:sym typeface="Arial"/>
              </a:rPr>
              <a:t> going on around us but there are some things we can do to manage how we respond by manage our thoughts and emotions to help us stay connected vs. letting them take over us. </a:t>
            </a: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I want to  share these various strategies  </a:t>
            </a: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explain briefly </a:t>
            </a: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then ask: which of these skills pick one you think can help that we can practice</a:t>
            </a:r>
          </a:p>
          <a:p>
            <a:pPr marL="0" lvl="0" indent="0" algn="l" rtl="0">
              <a:lnSpc>
                <a:spcPct val="115000"/>
              </a:lnSpc>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Practice with him.   3-2-1 strategy </a:t>
            </a:r>
          </a:p>
          <a:p>
            <a:pPr marL="0" lvl="0" indent="0" algn="l" rtl="0">
              <a:lnSpc>
                <a:spcPct val="115000"/>
              </a:lnSpc>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err="1">
                <a:latin typeface="Arial"/>
                <a:ea typeface="Arial"/>
                <a:cs typeface="Arial"/>
                <a:sym typeface="Arial"/>
              </a:rPr>
              <a:t>Whats</a:t>
            </a:r>
            <a:r>
              <a:rPr lang="en-US" dirty="0">
                <a:latin typeface="Arial"/>
                <a:ea typeface="Arial"/>
                <a:cs typeface="Arial"/>
                <a:sym typeface="Arial"/>
              </a:rPr>
              <a:t> really nice about these you can take them anywhere you go and use them. </a:t>
            </a: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Use the rating scale on a scale of 1-10 10 being off the charts rate before then after exercise.</a:t>
            </a:r>
          </a:p>
          <a:p>
            <a:pPr marL="0" lvl="0" indent="0" algn="l" rtl="0">
              <a:spcBef>
                <a:spcPts val="0"/>
              </a:spcBef>
              <a:spcAft>
                <a:spcPts val="0"/>
              </a:spcAft>
              <a:buNone/>
            </a:pPr>
            <a:endParaRPr dirty="0"/>
          </a:p>
        </p:txBody>
      </p:sp>
      <p:sp>
        <p:nvSpPr>
          <p:cNvPr id="408" name="Google Shape;40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Now what I would like you to do is we will break out into groups and practice introducing mindfulness and practice one person as the BHCM and the other the adolescent and switch if you have time. Think about how do you engage and promote buy in with the adolescent.</a:t>
            </a:r>
            <a:endParaRPr dirty="0">
              <a:latin typeface="Arial"/>
              <a:ea typeface="Arial"/>
              <a:cs typeface="Arial"/>
              <a:sym typeface="Arial"/>
            </a:endParaRPr>
          </a:p>
          <a:p>
            <a:pPr marL="0" lvl="0" indent="0" algn="l" rtl="0">
              <a:spcBef>
                <a:spcPts val="0"/>
              </a:spcBef>
              <a:spcAft>
                <a:spcPts val="0"/>
              </a:spcAft>
              <a:buNone/>
            </a:pPr>
            <a:endParaRPr dirty="0"/>
          </a:p>
        </p:txBody>
      </p:sp>
      <p:sp>
        <p:nvSpPr>
          <p:cNvPr id="444" name="Google Shape;44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Remember Let the Adolescent drive the process. They are the expert. You as the BHCM in CoCM are there to guide</a:t>
            </a:r>
            <a:endParaRPr/>
          </a:p>
        </p:txBody>
      </p:sp>
      <p:sp>
        <p:nvSpPr>
          <p:cNvPr id="453" name="Google Shape;45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Review already covered --The  Self Management plan is a great tool  key component in working with adolescents in </a:t>
            </a:r>
            <a:r>
              <a:rPr lang="en-US" dirty="0" err="1">
                <a:latin typeface="Arial"/>
                <a:ea typeface="Arial"/>
                <a:cs typeface="Arial"/>
                <a:sym typeface="Arial"/>
              </a:rPr>
              <a:t>CoCM</a:t>
            </a:r>
            <a:r>
              <a:rPr lang="en-US" dirty="0">
                <a:latin typeface="Arial"/>
                <a:ea typeface="Arial"/>
                <a:cs typeface="Arial"/>
                <a:sym typeface="Arial"/>
              </a:rPr>
              <a:t> to aid in empowering and supporting the adolescent to create a realistic goal and set them up for success. Helping them in identification of potential barriers, supports and assisting them to validate when their plan is working.  Finally the ruler is an additional tool to rate their level of confidence or motivation in carrying this plan out. </a:t>
            </a:r>
            <a:endParaRPr dirty="0">
              <a:latin typeface="Arial"/>
              <a:ea typeface="Arial"/>
              <a:cs typeface="Arial"/>
              <a:sym typeface="Arial"/>
            </a:endParaRPr>
          </a:p>
          <a:p>
            <a:pPr marL="0" lvl="0" indent="0" algn="l" rtl="0">
              <a:spcBef>
                <a:spcPts val="0"/>
              </a:spcBef>
              <a:spcAft>
                <a:spcPts val="0"/>
              </a:spcAft>
              <a:buNone/>
            </a:pPr>
            <a:endParaRPr dirty="0"/>
          </a:p>
        </p:txBody>
      </p:sp>
      <p:sp>
        <p:nvSpPr>
          <p:cNvPr id="464" name="Google Shape;464;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Acknowledge Michigan Medicine,</a:t>
            </a:r>
            <a:endParaRPr/>
          </a:p>
          <a:p>
            <a:pPr marL="0" lvl="0" indent="0" algn="l" rtl="0">
              <a:spcBef>
                <a:spcPts val="0"/>
              </a:spcBef>
              <a:spcAft>
                <a:spcPts val="0"/>
              </a:spcAft>
              <a:buNone/>
            </a:pPr>
            <a:r>
              <a:rPr lang="en-US"/>
              <a:t>Trails link-- https://trailstowellness.org/</a:t>
            </a:r>
            <a:endParaRPr/>
          </a:p>
          <a:p>
            <a:pPr marL="0" lvl="0" indent="0" algn="l" rtl="0">
              <a:spcBef>
                <a:spcPts val="0"/>
              </a:spcBef>
              <a:spcAft>
                <a:spcPts val="0"/>
              </a:spcAft>
              <a:buNone/>
            </a:pPr>
            <a:r>
              <a:rPr lang="en-US"/>
              <a:t>AAP Family Media Plan--https://www.healthychildren.org/English/media/Pages/default.aspx</a:t>
            </a:r>
            <a:endParaRPr/>
          </a:p>
          <a:p>
            <a:pPr marL="0" marR="0" lvl="0" indent="0" algn="l" rtl="0">
              <a:lnSpc>
                <a:spcPct val="100000"/>
              </a:lnSpc>
              <a:spcBef>
                <a:spcPts val="0"/>
              </a:spcBef>
              <a:spcAft>
                <a:spcPts val="0"/>
              </a:spcAft>
              <a:buClr>
                <a:schemeClr val="dk1"/>
              </a:buClr>
              <a:buSzPts val="1200"/>
              <a:buFont typeface="Calibri"/>
              <a:buNone/>
            </a:pPr>
            <a:r>
              <a:rPr lang="en-US"/>
              <a:t>https://www.sleepfoundation.org/teens-and-sleep-Delayed Sleep Schedule and School Start Times</a:t>
            </a:r>
            <a:endParaRPr/>
          </a:p>
          <a:p>
            <a:pPr marL="0" lvl="0" indent="0" algn="l" rtl="0">
              <a:spcBef>
                <a:spcPts val="0"/>
              </a:spcBef>
              <a:spcAft>
                <a:spcPts val="0"/>
              </a:spcAft>
              <a:buNone/>
            </a:pPr>
            <a:endParaRPr/>
          </a:p>
        </p:txBody>
      </p:sp>
      <p:sp>
        <p:nvSpPr>
          <p:cNvPr id="471" name="Google Shape;471;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I think of Self care about making the choice to not build a life you don’t need to regularly escape from and making your mental health a priority your happiness essential and your self care is a necessity. Discussing self care is one of the most important areas to address with adolescents. I was part of a team in a pediatric practice that provided Collaborative Care. I have seen how self care has had a direct impact on improving symptoms of anxiety and depression. And is some cases improvement occurred without the need of medication treatment.  </a:t>
            </a:r>
            <a:endParaRPr dirty="0">
              <a:latin typeface="Arial"/>
              <a:ea typeface="Arial"/>
              <a:cs typeface="Arial"/>
              <a:sym typeface="Arial"/>
            </a:endParaRPr>
          </a:p>
          <a:p>
            <a:pPr marL="0" lvl="0" indent="0" algn="l" rtl="0">
              <a:spcBef>
                <a:spcPts val="0"/>
              </a:spcBef>
              <a:spcAft>
                <a:spcPts val="0"/>
              </a:spcAft>
              <a:buNone/>
            </a:pPr>
            <a:r>
              <a:rPr lang="en-US" dirty="0"/>
              <a:t> </a:t>
            </a:r>
            <a:endParaRPr dirty="0"/>
          </a:p>
        </p:txBody>
      </p:sp>
      <p:sp>
        <p:nvSpPr>
          <p:cNvPr id="229" name="Google Shape;22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So  we all know the importance of self care in not only preventing illness but maintaining overall health in adolescents. </a:t>
            </a:r>
            <a:endParaRPr dirty="0">
              <a:latin typeface="Arial"/>
              <a:ea typeface="Arial"/>
              <a:cs typeface="Arial"/>
              <a:sym typeface="Arial"/>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marR="0" lvl="0" indent="0" algn="l" rtl="0">
              <a:lnSpc>
                <a:spcPct val="107000"/>
              </a:lnSpc>
              <a:spcBef>
                <a:spcPts val="0"/>
              </a:spcBef>
              <a:spcAft>
                <a:spcPts val="0"/>
              </a:spcAft>
              <a:buNone/>
            </a:pPr>
            <a:r>
              <a:rPr lang="en-US" sz="1800" dirty="0">
                <a:latin typeface="Calibri"/>
                <a:ea typeface="Calibri"/>
                <a:cs typeface="Calibri"/>
                <a:sym typeface="Calibri"/>
              </a:rPr>
              <a:t>Stuart J.H. Biddle, Simone </a:t>
            </a:r>
            <a:r>
              <a:rPr lang="en-US" sz="1800" dirty="0" err="1">
                <a:latin typeface="Calibri"/>
                <a:ea typeface="Calibri"/>
                <a:cs typeface="Calibri"/>
                <a:sym typeface="Calibri"/>
              </a:rPr>
              <a:t>Ciaccioni</a:t>
            </a:r>
            <a:r>
              <a:rPr lang="en-US" sz="1800" dirty="0">
                <a:latin typeface="Calibri"/>
                <a:ea typeface="Calibri"/>
                <a:cs typeface="Calibri"/>
                <a:sym typeface="Calibri"/>
              </a:rPr>
              <a:t>, George Thomas, </a:t>
            </a:r>
            <a:r>
              <a:rPr lang="en-US" sz="1800" dirty="0" err="1">
                <a:latin typeface="Calibri"/>
                <a:ea typeface="Calibri"/>
                <a:cs typeface="Calibri"/>
                <a:sym typeface="Calibri"/>
              </a:rPr>
              <a:t>Ineke</a:t>
            </a:r>
            <a:r>
              <a:rPr lang="en-US" sz="1800" dirty="0">
                <a:latin typeface="Calibri"/>
                <a:ea typeface="Calibri"/>
                <a:cs typeface="Calibri"/>
                <a:sym typeface="Calibri"/>
              </a:rPr>
              <a:t> Vergeer. Physical activity and mental health in children and adolescents: An updated review of reviews and an analysis of causality. Psychology of Sport and Exercise: Volume 42, 2019, Pages 146-155, ISSN 1469-0292, </a:t>
            </a:r>
            <a:r>
              <a:rPr lang="en-US" sz="1800" u="sng" strike="noStrike"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https://doi.org/10.1016/j.psychsport.2018.08.011</a:t>
            </a:r>
            <a:r>
              <a:rPr lang="en-US" sz="1800" dirty="0">
                <a:latin typeface="Calibri"/>
                <a:ea typeface="Calibri"/>
                <a:cs typeface="Calibri"/>
                <a:sym typeface="Calibri"/>
              </a:rPr>
              <a:t>.</a:t>
            </a:r>
            <a:endParaRPr sz="1800" dirty="0">
              <a:latin typeface="Calibri"/>
              <a:ea typeface="Calibri"/>
              <a:cs typeface="Calibri"/>
              <a:sym typeface="Calibri"/>
            </a:endParaRPr>
          </a:p>
          <a:p>
            <a:pPr marL="0" marR="0" lvl="0" indent="0" algn="l" rtl="0">
              <a:spcBef>
                <a:spcPts val="0"/>
              </a:spcBef>
              <a:spcAft>
                <a:spcPts val="0"/>
              </a:spcAft>
              <a:buNone/>
            </a:pPr>
            <a:r>
              <a:rPr lang="en-US" sz="1800" b="0" dirty="0">
                <a:latin typeface="Calibri"/>
                <a:ea typeface="Calibri"/>
                <a:cs typeface="Calibri"/>
                <a:sym typeface="Calibri"/>
              </a:rPr>
              <a:t> </a:t>
            </a:r>
            <a:endParaRPr sz="1800" b="1" dirty="0">
              <a:latin typeface="Times New Roman"/>
              <a:ea typeface="Times New Roman"/>
              <a:cs typeface="Times New Roman"/>
              <a:sym typeface="Times New Roman"/>
            </a:endParaRPr>
          </a:p>
          <a:p>
            <a:pPr marL="0" marR="0" lvl="0" indent="0" algn="l" rtl="0">
              <a:lnSpc>
                <a:spcPct val="107000"/>
              </a:lnSpc>
              <a:spcBef>
                <a:spcPts val="0"/>
              </a:spcBef>
              <a:spcAft>
                <a:spcPts val="0"/>
              </a:spcAft>
              <a:buNone/>
            </a:pPr>
            <a:r>
              <a:rPr lang="en-US" sz="1800" b="0" u="sng" strike="noStrike" dirty="0">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Pamela Martyn-Nemeth</a:t>
            </a:r>
            <a:r>
              <a:rPr lang="en-US" sz="1800" b="0" dirty="0">
                <a:solidFill>
                  <a:srgbClr val="000000"/>
                </a:solidFill>
                <a:latin typeface="Calibri"/>
                <a:ea typeface="Calibri"/>
                <a:cs typeface="Calibri"/>
                <a:sym typeface="Calibri"/>
              </a:rPr>
              <a:t>, </a:t>
            </a:r>
            <a:r>
              <a:rPr lang="en-US" sz="1800" b="0" u="sng" strike="noStrike" dirty="0">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Sue </a:t>
            </a:r>
            <a:r>
              <a:rPr lang="en-US" sz="1800" b="0" u="sng" strike="noStrike" dirty="0" err="1">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Penckofer</a:t>
            </a:r>
            <a:r>
              <a:rPr lang="en-US" sz="1800" b="0" u="sng" dirty="0">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en-US" sz="1800" b="0" u="sng" strike="noStrike" dirty="0">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Meg Gulanick</a:t>
            </a:r>
            <a:r>
              <a:rPr lang="en-US" sz="1800" b="0" u="sng" dirty="0">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en-US" sz="1800" b="0" u="sng" strike="noStrike" dirty="0">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Barbara </a:t>
            </a:r>
            <a:r>
              <a:rPr lang="en-US" sz="1800" b="0" u="sng" strike="noStrike" dirty="0" err="1">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Velsor</a:t>
            </a:r>
            <a:r>
              <a:rPr lang="en-US" sz="1800" b="0" u="sng" strike="noStrike" dirty="0">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-Friedrich</a:t>
            </a:r>
            <a:r>
              <a:rPr lang="en-US" sz="1800" b="0" u="sng" dirty="0">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en-US" sz="1800" b="0" u="sng" strike="noStrike" dirty="0">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Fred B. Bryant</a:t>
            </a:r>
            <a:r>
              <a:rPr lang="en-US" sz="1800" b="0" u="sng" dirty="0">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The relationships                                                     self-esteem, stress, coping, eating behavior, and depressive mood in adolescents</a:t>
            </a:r>
            <a:r>
              <a:rPr lang="en-US" sz="1800" b="0" u="sng" baseline="30000" dirty="0">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a:t>
            </a:r>
            <a:r>
              <a:rPr lang="en-US" sz="1800" b="0" u="sng" dirty="0">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en-US" sz="1800" b="0" u="sng" strike="noStrike" dirty="0">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https://doi.org/10.1002/nur.20304</a:t>
            </a:r>
            <a:r>
              <a:rPr lang="en-US" sz="1800" b="0" u="sng" dirty="0">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endParaRPr sz="1800" b="0" u="sng" dirty="0">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endParaRPr>
          </a:p>
          <a:p>
            <a:pPr marL="0" marR="0" lvl="0" indent="0" algn="l" rtl="0">
              <a:lnSpc>
                <a:spcPct val="107000"/>
              </a:lnSpc>
              <a:spcBef>
                <a:spcPts val="0"/>
              </a:spcBef>
              <a:spcAft>
                <a:spcPts val="0"/>
              </a:spcAft>
              <a:buNone/>
            </a:pPr>
            <a:r>
              <a:rPr lang="en-US" sz="1800" b="0" u="sng" dirty="0" err="1">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Moitra</a:t>
            </a:r>
            <a:r>
              <a:rPr lang="en-US" sz="1800" b="0" u="sng" dirty="0">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P, Madan J, Shaikh NI. Eating habits and sleep patterns of adolescents with depression symptoms in Mumbai, India. </a:t>
            </a:r>
            <a:r>
              <a:rPr lang="en-US" sz="1800" b="0" i="1" u="sng" dirty="0" err="1">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Matern</a:t>
            </a:r>
            <a:r>
              <a:rPr lang="en-US" sz="1800" b="0" i="1" u="sng" dirty="0">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Child </a:t>
            </a:r>
            <a:r>
              <a:rPr lang="en-US" sz="1800" b="0" i="1" u="sng" dirty="0" err="1">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Nutr</a:t>
            </a:r>
            <a:r>
              <a:rPr lang="en-US" sz="1800" b="0" u="sng" dirty="0">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2020;16 Suppl 3(Suppl 3):e12998. doi:10.1111/mcn.12998</a:t>
            </a:r>
            <a:endParaRPr dirty="0"/>
          </a:p>
          <a:p>
            <a:pPr marL="0" marR="0" lvl="0" indent="0" algn="l" rtl="0">
              <a:lnSpc>
                <a:spcPct val="107000"/>
              </a:lnSpc>
              <a:spcBef>
                <a:spcPts val="0"/>
              </a:spcBef>
              <a:spcAft>
                <a:spcPts val="0"/>
              </a:spcAft>
              <a:buNone/>
            </a:pPr>
            <a:r>
              <a:rPr lang="en-US" sz="1800" b="0" u="sng" dirty="0">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endParaRPr sz="1800" b="0" u="sng" dirty="0">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endParaRPr>
          </a:p>
          <a:p>
            <a:pPr marL="0" marR="0" lvl="0" indent="0" algn="l" rtl="0">
              <a:lnSpc>
                <a:spcPct val="107000"/>
              </a:lnSpc>
              <a:spcBef>
                <a:spcPts val="0"/>
              </a:spcBef>
              <a:spcAft>
                <a:spcPts val="0"/>
              </a:spcAft>
              <a:buNone/>
            </a:pPr>
            <a:r>
              <a:rPr lang="en-US" sz="1800" b="0" u="sng" dirty="0">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The Impact of Sleep on Teen Mental Health. December 1, 2017,Georgetown Behavioral Health Institute. </a:t>
            </a:r>
            <a:r>
              <a:rPr lang="en-US" sz="1800" b="0" u="sng" strike="noStrike" dirty="0">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https://www.georgetownbehavioral.com/blog/impact-of-sleep</a:t>
            </a:r>
            <a:endParaRPr sz="1800" b="0" u="sng" dirty="0">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endParaRPr>
          </a:p>
          <a:p>
            <a:pPr marL="0" lvl="0" indent="0" algn="l" rtl="0">
              <a:spcBef>
                <a:spcPts val="0"/>
              </a:spcBef>
              <a:spcAft>
                <a:spcPts val="0"/>
              </a:spcAft>
              <a:buNone/>
            </a:pPr>
            <a:endParaRPr dirty="0"/>
          </a:p>
        </p:txBody>
      </p:sp>
      <p:sp>
        <p:nvSpPr>
          <p:cNvPr id="236" name="Google Shape;2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These are a few areas of self care we want to consider discussing when working with adolescents on  possible goals. I do want to note another area not listed but for us to mindful of is spiritual care. I think it is important again to engage with the adolescent on the different areas of self care and what they identify as important as well as always asking what has helped them in the past specific to self care strategies..</a:t>
            </a:r>
            <a:endParaRPr dirty="0">
              <a:latin typeface="Arial"/>
              <a:ea typeface="Arial"/>
              <a:cs typeface="Arial"/>
              <a:sym typeface="Arial"/>
            </a:endParaRPr>
          </a:p>
          <a:p>
            <a:pPr marL="0" lvl="0" indent="0" algn="l" rtl="0">
              <a:spcBef>
                <a:spcPts val="0"/>
              </a:spcBef>
              <a:spcAft>
                <a:spcPts val="0"/>
              </a:spcAft>
              <a:buNone/>
            </a:pPr>
            <a:endParaRPr dirty="0"/>
          </a:p>
        </p:txBody>
      </p:sp>
      <p:sp>
        <p:nvSpPr>
          <p:cNvPr id="251" name="Google Shape;25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So lets revisit with Ben-  Ben is an actual patient that I worked with in </a:t>
            </a:r>
            <a:r>
              <a:rPr lang="en-US" dirty="0" err="1">
                <a:latin typeface="Arial"/>
                <a:ea typeface="Arial"/>
                <a:cs typeface="Arial"/>
                <a:sym typeface="Arial"/>
              </a:rPr>
              <a:t>CoCM</a:t>
            </a:r>
            <a:r>
              <a:rPr lang="en-US" dirty="0">
                <a:latin typeface="Arial"/>
                <a:ea typeface="Arial"/>
                <a:cs typeface="Arial"/>
                <a:sym typeface="Arial"/>
              </a:rPr>
              <a:t>. name is changed</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What issues do you see that may warrant further discussion or exploration with Ben Answer in the chat?</a:t>
            </a:r>
            <a:endParaRPr dirty="0">
              <a:latin typeface="Arial"/>
              <a:ea typeface="Arial"/>
              <a:cs typeface="Arial"/>
              <a:sym typeface="Arial"/>
            </a:endParaRPr>
          </a:p>
          <a:p>
            <a:pPr marL="0" lvl="0" indent="0" algn="l" rtl="0">
              <a:spcBef>
                <a:spcPts val="0"/>
              </a:spcBef>
              <a:spcAft>
                <a:spcPts val="0"/>
              </a:spcAft>
              <a:buNone/>
            </a:pPr>
            <a:endParaRPr dirty="0"/>
          </a:p>
        </p:txBody>
      </p:sp>
      <p:sp>
        <p:nvSpPr>
          <p:cNvPr id="272" name="Google Shape;27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eab2916df9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eab2916df9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Correct as many of you pointed out Ben presents with a number of concerns and noting possible signs of depression/anxiety. What is revealed through interview that of these concerns sleep is a big concern possibly exacerbating his symptoms. So I will share the  conversation and then share examples of the use of MI  so you can get a sense in how I engaged with Ben and his parents how to begin to develop a plan.</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I will reference Ben throughout this presentation when we discuss self care, </a:t>
            </a: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Just something to note:  working with adolescents we may not always get all of the information up front as they are testing the relationship with the BHCM. So it is important to always screen and ask additional questions such as substance use where the CRAFFT is a helpful screen as well as sleep using the BEARS.</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Give examples of MI conversations when exploring these areas to promote engagement and buy in from Ben:</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800" b="1" dirty="0">
                <a:latin typeface="Arial"/>
                <a:ea typeface="Arial"/>
                <a:cs typeface="Arial"/>
                <a:sym typeface="Arial"/>
              </a:rPr>
              <a:t>MI Problem Recognition:</a:t>
            </a:r>
            <a:r>
              <a:rPr lang="en-US" sz="1800" dirty="0">
                <a:latin typeface="Arial"/>
                <a:ea typeface="Arial"/>
                <a:cs typeface="Arial"/>
                <a:sym typeface="Arial"/>
              </a:rPr>
              <a:t> Sometimes it nice to summarize Ben you shared struggles with concentration, irritability  homework not getting done. In what ways has this been a problem for you?</a:t>
            </a:r>
            <a:endParaRPr sz="18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800" dirty="0">
                <a:latin typeface="Arial"/>
                <a:ea typeface="Arial"/>
                <a:cs typeface="Arial"/>
                <a:sym typeface="Arial"/>
              </a:rPr>
              <a:t>Or:</a:t>
            </a:r>
            <a:endParaRPr sz="18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Problem </a:t>
            </a:r>
            <a:r>
              <a:rPr lang="en-US" b="1" dirty="0" err="1">
                <a:latin typeface="Arial"/>
                <a:ea typeface="Arial"/>
                <a:cs typeface="Arial"/>
                <a:sym typeface="Arial"/>
              </a:rPr>
              <a:t>Recognition</a:t>
            </a:r>
            <a:r>
              <a:rPr lang="en-US" dirty="0" err="1">
                <a:latin typeface="Arial"/>
                <a:ea typeface="Arial"/>
                <a:cs typeface="Arial"/>
                <a:sym typeface="Arial"/>
              </a:rPr>
              <a:t>:Ben</a:t>
            </a:r>
            <a:r>
              <a:rPr lang="en-US" dirty="0">
                <a:latin typeface="Arial"/>
                <a:ea typeface="Arial"/>
                <a:cs typeface="Arial"/>
                <a:sym typeface="Arial"/>
              </a:rPr>
              <a:t> staying up late leaves you feeling tired and unmotivated. </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 </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The initial goal is to understand from Ben what he identifies as the major concerns. This will assist in buy in and continue the engagement process.</a:t>
            </a:r>
            <a:endParaRPr dirty="0">
              <a:latin typeface="Arial"/>
              <a:ea typeface="Arial"/>
              <a:cs typeface="Arial"/>
              <a:sym typeface="Arial"/>
            </a:endParaRPr>
          </a:p>
          <a:p>
            <a:pPr marL="0" lvl="0" indent="0" algn="l" rtl="0">
              <a:spcBef>
                <a:spcPts val="0"/>
              </a:spcBef>
              <a:spcAft>
                <a:spcPts val="0"/>
              </a:spcAft>
              <a:buNone/>
            </a:pPr>
            <a:endParaRPr dirty="0"/>
          </a:p>
        </p:txBody>
      </p:sp>
      <p:sp>
        <p:nvSpPr>
          <p:cNvPr id="282" name="Google Shape;282;geab2916df9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Read Slide first: </a:t>
            </a:r>
            <a:r>
              <a:rPr lang="en-US" dirty="0">
                <a:latin typeface="Arial"/>
                <a:ea typeface="Arial"/>
                <a:cs typeface="Arial"/>
                <a:sym typeface="Arial"/>
              </a:rPr>
              <a:t>Ben he reported staying up late on social media/phone getting about 5-6 hours of sleep. We know adolescents need at least 8 hours so sleep deprivation can impact mood, concentration and most definitely academics.</a:t>
            </a: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So often time I use the strategy of writing a list of concerns and share with the adolescent as they are talking.</a:t>
            </a: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Using </a:t>
            </a:r>
            <a:r>
              <a:rPr lang="en-US" b="1" dirty="0">
                <a:latin typeface="Arial"/>
                <a:ea typeface="Arial"/>
                <a:cs typeface="Arial"/>
                <a:sym typeface="Arial"/>
              </a:rPr>
              <a:t>MI statement: </a:t>
            </a:r>
            <a:r>
              <a:rPr lang="en-US" dirty="0">
                <a:latin typeface="Arial"/>
                <a:ea typeface="Arial"/>
                <a:cs typeface="Arial"/>
                <a:sym typeface="Arial"/>
              </a:rPr>
              <a:t>I might say. Ben you shared the following  areas of concern?</a:t>
            </a: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Bens identified sleep as the areas he would like to work on. MI- So you shared staying up late on your phone and not getting enough (5-6 hours) sleep is an area you want to work on is that correct?</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MI: You know yourself best It seems safe to say that lack of sleep could be impacting your ability to get up on time, maybe concentration and your level of motivation. I am glad to see your willingness to look at this.</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So in order to move into creating a plan to help you address your sleep why don’t you share what your evening routine looks like so I can have a better understanding on how I might help. </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Note</a:t>
            </a:r>
            <a:r>
              <a:rPr lang="en-US" dirty="0">
                <a:latin typeface="Arial"/>
                <a:ea typeface="Arial"/>
                <a:cs typeface="Arial"/>
                <a:sym typeface="Arial"/>
              </a:rPr>
              <a:t>: adolescent drives the plan even though we may see one area as primary concern using MI skills to engage the adolescent is critical in creating the connection.</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 </a:t>
            </a:r>
            <a:endParaRPr dirty="0">
              <a:latin typeface="Arial"/>
              <a:ea typeface="Arial"/>
              <a:cs typeface="Arial"/>
              <a:sym typeface="Arial"/>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Problem Recognition: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You shared struggles with concentration, disrupted sleep and irritability. In what ways has this been a problem for you? Getting enough sleep is important to you</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Concern:</a:t>
            </a:r>
            <a:r>
              <a:rPr lang="en-US" sz="1800" dirty="0">
                <a:effectLst/>
                <a:latin typeface="Calibri" panose="020F0502020204030204" pitchFamily="34" charset="0"/>
                <a:ea typeface="Calibri" panose="020F0502020204030204" pitchFamily="34" charset="0"/>
                <a:cs typeface="Times New Roman" panose="02020603050405020304" pitchFamily="18" charset="0"/>
              </a:rPr>
              <a:t> What do you think will happen if you don't make a change?</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Intention to Change:</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fact that you're here indicates that at least part of you thinks it's time to do something.</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are the reasons you see for making a change?</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Optimism:</a:t>
            </a:r>
            <a:r>
              <a:rPr lang="en-US" sz="1800" dirty="0">
                <a:effectLst/>
                <a:latin typeface="Calibri" panose="020F0502020204030204" pitchFamily="34" charset="0"/>
                <a:ea typeface="Calibri" panose="020F0502020204030204" pitchFamily="34" charset="0"/>
                <a:cs typeface="Times New Roman" panose="02020603050405020304" pitchFamily="18" charset="0"/>
              </a:rPr>
              <a:t> What makes you think that if you decide to make a change, you could do it?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encourages you that you can change if you want to?</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do you think would work for you, if you needed to change?</a:t>
            </a:r>
          </a:p>
          <a:p>
            <a:pPr marL="0" lvl="0" indent="0" algn="l" rtl="0">
              <a:spcBef>
                <a:spcPts val="0"/>
              </a:spcBef>
              <a:spcAft>
                <a:spcPts val="0"/>
              </a:spcAft>
              <a:buNone/>
            </a:pPr>
            <a:endParaRPr dirty="0"/>
          </a:p>
        </p:txBody>
      </p:sp>
      <p:sp>
        <p:nvSpPr>
          <p:cNvPr id="289" name="Google Shape;28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Read Sleep strategies slide first </a:t>
            </a:r>
          </a:p>
          <a:p>
            <a:pPr marL="0" lvl="0" indent="0" algn="l" rtl="0">
              <a:lnSpc>
                <a:spcPct val="115000"/>
              </a:lnSpc>
              <a:spcBef>
                <a:spcPts val="0"/>
              </a:spcBef>
              <a:spcAft>
                <a:spcPts val="0"/>
              </a:spcAft>
              <a:buClr>
                <a:schemeClr val="dk1"/>
              </a:buClr>
              <a:buSzPts val="1100"/>
              <a:buFont typeface="Arial"/>
              <a:buNone/>
            </a:pPr>
            <a:r>
              <a:rPr lang="en-US" dirty="0"/>
              <a:t>CBT-I a form of talk therapy for sleeping problems that has demonstrated effectiveness in adults and may be helpful to teens. CBT-I works by reshaping negative ideas and thoughts about sleep and implementing practical steps for better sleep routines</a:t>
            </a:r>
            <a:endParaRPr lang="en-US"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lang="en-US"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0" dirty="0">
                <a:latin typeface="Arial"/>
                <a:ea typeface="Arial"/>
                <a:cs typeface="Arial"/>
                <a:sym typeface="Arial"/>
              </a:rPr>
              <a:t>Ben </a:t>
            </a:r>
            <a:r>
              <a:rPr lang="en-US" dirty="0">
                <a:latin typeface="Arial"/>
                <a:ea typeface="Arial"/>
                <a:cs typeface="Arial"/>
                <a:sym typeface="Arial"/>
              </a:rPr>
              <a:t>identified he goes to bed around 12-1:00 and gets up at 5:30-6. It is Important to review sleep hygiene/routine.  Using the sleep strategy list as a guide to ask more detailed questions  what does his room look like, temperature how long does it take for him to fall asleep. Sleep throughout the night ( disrupted?).Where is his phone </a:t>
            </a:r>
          </a:p>
          <a:p>
            <a:pPr marL="0" lvl="0" indent="0" algn="l" rtl="0">
              <a:lnSpc>
                <a:spcPct val="115000"/>
              </a:lnSpc>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MI: Sleep is important to you. Staying up late and being on the phone doesn’t help. We can agree bedtime</a:t>
            </a:r>
            <a:r>
              <a:rPr lang="en-US" b="0" dirty="0">
                <a:latin typeface="Arial"/>
                <a:ea typeface="Arial"/>
                <a:cs typeface="Arial"/>
                <a:sym typeface="Arial"/>
              </a:rPr>
              <a:t> and phone use is something you have control over. </a:t>
            </a:r>
            <a:r>
              <a:rPr lang="en-US" dirty="0">
                <a:latin typeface="Arial"/>
                <a:ea typeface="Arial"/>
                <a:cs typeface="Arial"/>
                <a:sym typeface="Arial"/>
              </a:rPr>
              <a:t>What is a reasonable time to start getting ready for bed?</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endParaRPr lang="en-US" dirty="0">
              <a:latin typeface="Arial"/>
              <a:ea typeface="Arial"/>
              <a:cs typeface="Arial"/>
              <a:sym typeface="Arial"/>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b="1" dirty="0">
                <a:latin typeface="Arial"/>
                <a:ea typeface="Arial"/>
                <a:cs typeface="Arial"/>
                <a:sym typeface="Arial"/>
              </a:rPr>
              <a:t>PLAN:</a:t>
            </a:r>
            <a:r>
              <a:rPr lang="en-US" dirty="0">
                <a:latin typeface="Arial"/>
                <a:ea typeface="Arial"/>
                <a:cs typeface="Arial"/>
                <a:sym typeface="Arial"/>
              </a:rPr>
              <a:t> be in bed phone off at 10:00, in bed 10:30,  move phone from the night stand to the dresser. He would have to get out of bed vs. hitting the snooze as he uses his phone like many adolescents for an alarm.</a:t>
            </a: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(take baby steps to allow for success) and then revamp the plan exploring the general goal ) </a:t>
            </a:r>
          </a:p>
          <a:p>
            <a:pPr marL="0" lvl="0" indent="0" algn="l" rtl="0">
              <a:lnSpc>
                <a:spcPct val="115000"/>
              </a:lnSpc>
              <a:spcBef>
                <a:spcPts val="0"/>
              </a:spcBef>
              <a:spcAft>
                <a:spcPts val="0"/>
              </a:spcAft>
              <a:buClr>
                <a:schemeClr val="dk1"/>
              </a:buClr>
              <a:buSzPts val="1100"/>
              <a:buFont typeface="Arial"/>
              <a:buNone/>
            </a:pPr>
            <a:endParaRPr dirty="0"/>
          </a:p>
        </p:txBody>
      </p:sp>
      <p:sp>
        <p:nvSpPr>
          <p:cNvPr id="299" name="Google Shape;29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www.citationmachine.net/apa/cite-a-book"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9999"/>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33"/>
          <p:cNvSpPr txBox="1">
            <a:spLocks noGrp="1"/>
          </p:cNvSpPr>
          <p:nvPr>
            <p:ph type="dt" idx="10"/>
          </p:nvPr>
        </p:nvSpPr>
        <p:spPr>
          <a:xfrm>
            <a:off x="611777" y="6356350"/>
            <a:ext cx="92093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3"/>
          <p:cNvSpPr txBox="1">
            <a:spLocks noGrp="1"/>
          </p:cNvSpPr>
          <p:nvPr>
            <p:ph type="ftr" idx="11"/>
          </p:nvPr>
        </p:nvSpPr>
        <p:spPr>
          <a:xfrm>
            <a:off x="1532709" y="6356350"/>
            <a:ext cx="912658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3"/>
          <p:cNvSpPr txBox="1">
            <a:spLocks noGrp="1"/>
          </p:cNvSpPr>
          <p:nvPr>
            <p:ph type="sldNum" idx="12"/>
          </p:nvPr>
        </p:nvSpPr>
        <p:spPr>
          <a:xfrm>
            <a:off x="10659291" y="6356350"/>
            <a:ext cx="92093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sclosure">
  <p:cSld name="Disclosure">
    <p:spTree>
      <p:nvGrpSpPr>
        <p:cNvPr id="1" name="Shape 76"/>
        <p:cNvGrpSpPr/>
        <p:nvPr/>
      </p:nvGrpSpPr>
      <p:grpSpPr>
        <a:xfrm>
          <a:off x="0" y="0"/>
          <a:ext cx="0" cy="0"/>
          <a:chOff x="0" y="0"/>
          <a:chExt cx="0" cy="0"/>
        </a:xfrm>
      </p:grpSpPr>
      <p:sp>
        <p:nvSpPr>
          <p:cNvPr id="77" name="Google Shape;77;p42"/>
          <p:cNvSpPr txBox="1"/>
          <p:nvPr/>
        </p:nvSpPr>
        <p:spPr>
          <a:xfrm>
            <a:off x="611778" y="2870442"/>
            <a:ext cx="10968444" cy="24314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142850"/>
                </a:solidFill>
                <a:latin typeface="Arial"/>
                <a:ea typeface="Arial"/>
                <a:cs typeface="Arial"/>
                <a:sym typeface="Arial"/>
              </a:rPr>
              <a:t>Disclosure</a:t>
            </a:r>
            <a:endParaRPr/>
          </a:p>
          <a:p>
            <a:pPr marL="0" marR="0" lvl="0" indent="0" algn="ctr" rtl="0">
              <a:spcBef>
                <a:spcPts val="0"/>
              </a:spcBef>
              <a:spcAft>
                <a:spcPts val="0"/>
              </a:spcAft>
              <a:buNone/>
            </a:pPr>
            <a:endParaRPr sz="180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909E"/>
              </a:buClr>
              <a:buSzPts val="2400"/>
              <a:buFont typeface="Arial"/>
              <a:buNone/>
            </a:pPr>
            <a:r>
              <a:rPr lang="en-US" sz="2400" b="1">
                <a:solidFill>
                  <a:srgbClr val="00909E"/>
                </a:solidFill>
                <a:latin typeface="Arial"/>
                <a:ea typeface="Arial"/>
                <a:cs typeface="Arial"/>
                <a:sym typeface="Arial"/>
              </a:rPr>
              <a:t>The organizations, or the presenters, do not have any financial interest, relationships, or other potential conflicts, with respect to the material which will be covered in this presentation.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8" name="Google Shape;78;p42"/>
          <p:cNvSpPr txBox="1">
            <a:spLocks noGrp="1"/>
          </p:cNvSpPr>
          <p:nvPr>
            <p:ph type="sldNum" idx="12"/>
          </p:nvPr>
        </p:nvSpPr>
        <p:spPr>
          <a:xfrm>
            <a:off x="10659291" y="6356350"/>
            <a:ext cx="92093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rgbClr val="135D7A"/>
                </a:solidFill>
                <a:latin typeface="Arial"/>
                <a:ea typeface="Arial"/>
                <a:cs typeface="Arial"/>
                <a:sym typeface="Arial"/>
              </a:defRPr>
            </a:lvl1pPr>
            <a:lvl2pPr marL="0" lvl="1" indent="0" algn="r">
              <a:spcBef>
                <a:spcPts val="0"/>
              </a:spcBef>
              <a:buNone/>
              <a:defRPr sz="1000">
                <a:solidFill>
                  <a:srgbClr val="135D7A"/>
                </a:solidFill>
                <a:latin typeface="Arial"/>
                <a:ea typeface="Arial"/>
                <a:cs typeface="Arial"/>
                <a:sym typeface="Arial"/>
              </a:defRPr>
            </a:lvl2pPr>
            <a:lvl3pPr marL="0" lvl="2" indent="0" algn="r">
              <a:spcBef>
                <a:spcPts val="0"/>
              </a:spcBef>
              <a:buNone/>
              <a:defRPr sz="1000">
                <a:solidFill>
                  <a:srgbClr val="135D7A"/>
                </a:solidFill>
                <a:latin typeface="Arial"/>
                <a:ea typeface="Arial"/>
                <a:cs typeface="Arial"/>
                <a:sym typeface="Arial"/>
              </a:defRPr>
            </a:lvl3pPr>
            <a:lvl4pPr marL="0" lvl="3" indent="0" algn="r">
              <a:spcBef>
                <a:spcPts val="0"/>
              </a:spcBef>
              <a:buNone/>
              <a:defRPr sz="1000">
                <a:solidFill>
                  <a:srgbClr val="135D7A"/>
                </a:solidFill>
                <a:latin typeface="Arial"/>
                <a:ea typeface="Arial"/>
                <a:cs typeface="Arial"/>
                <a:sym typeface="Arial"/>
              </a:defRPr>
            </a:lvl4pPr>
            <a:lvl5pPr marL="0" lvl="4" indent="0" algn="r">
              <a:spcBef>
                <a:spcPts val="0"/>
              </a:spcBef>
              <a:buNone/>
              <a:defRPr sz="1000">
                <a:solidFill>
                  <a:srgbClr val="135D7A"/>
                </a:solidFill>
                <a:latin typeface="Arial"/>
                <a:ea typeface="Arial"/>
                <a:cs typeface="Arial"/>
                <a:sym typeface="Arial"/>
              </a:defRPr>
            </a:lvl5pPr>
            <a:lvl6pPr marL="0" lvl="5" indent="0" algn="r">
              <a:spcBef>
                <a:spcPts val="0"/>
              </a:spcBef>
              <a:buNone/>
              <a:defRPr sz="1000">
                <a:solidFill>
                  <a:srgbClr val="135D7A"/>
                </a:solidFill>
                <a:latin typeface="Arial"/>
                <a:ea typeface="Arial"/>
                <a:cs typeface="Arial"/>
                <a:sym typeface="Arial"/>
              </a:defRPr>
            </a:lvl6pPr>
            <a:lvl7pPr marL="0" lvl="6" indent="0" algn="r">
              <a:spcBef>
                <a:spcPts val="0"/>
              </a:spcBef>
              <a:buNone/>
              <a:defRPr sz="1000">
                <a:solidFill>
                  <a:srgbClr val="135D7A"/>
                </a:solidFill>
                <a:latin typeface="Arial"/>
                <a:ea typeface="Arial"/>
                <a:cs typeface="Arial"/>
                <a:sym typeface="Arial"/>
              </a:defRPr>
            </a:lvl7pPr>
            <a:lvl8pPr marL="0" lvl="7" indent="0" algn="r">
              <a:spcBef>
                <a:spcPts val="0"/>
              </a:spcBef>
              <a:buNone/>
              <a:defRPr sz="1000">
                <a:solidFill>
                  <a:srgbClr val="135D7A"/>
                </a:solidFill>
                <a:latin typeface="Arial"/>
                <a:ea typeface="Arial"/>
                <a:cs typeface="Arial"/>
                <a:sym typeface="Arial"/>
              </a:defRPr>
            </a:lvl8pPr>
            <a:lvl9pPr marL="0" lvl="8" indent="0" algn="r">
              <a:spcBef>
                <a:spcPts val="0"/>
              </a:spcBef>
              <a:buNone/>
              <a:defRPr sz="1000">
                <a:solidFill>
                  <a:srgbClr val="135D7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genda 3">
  <p:cSld name="Agenda 3">
    <p:spTree>
      <p:nvGrpSpPr>
        <p:cNvPr id="1" name="Shape 79"/>
        <p:cNvGrpSpPr/>
        <p:nvPr/>
      </p:nvGrpSpPr>
      <p:grpSpPr>
        <a:xfrm>
          <a:off x="0" y="0"/>
          <a:ext cx="0" cy="0"/>
          <a:chOff x="0" y="0"/>
          <a:chExt cx="0" cy="0"/>
        </a:xfrm>
      </p:grpSpPr>
      <p:sp>
        <p:nvSpPr>
          <p:cNvPr id="80" name="Google Shape;80;p43"/>
          <p:cNvSpPr txBox="1"/>
          <p:nvPr/>
        </p:nvSpPr>
        <p:spPr>
          <a:xfrm>
            <a:off x="641773" y="474420"/>
            <a:ext cx="344807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135D7A"/>
                </a:solidFill>
                <a:latin typeface="Arial"/>
                <a:ea typeface="Arial"/>
                <a:cs typeface="Arial"/>
                <a:sym typeface="Arial"/>
              </a:rPr>
              <a:t>Agenda</a:t>
            </a:r>
            <a:endParaRPr/>
          </a:p>
        </p:txBody>
      </p:sp>
      <p:sp>
        <p:nvSpPr>
          <p:cNvPr id="81" name="Google Shape;81;p43"/>
          <p:cNvSpPr txBox="1">
            <a:spLocks noGrp="1"/>
          </p:cNvSpPr>
          <p:nvPr>
            <p:ph type="sldNum" idx="12"/>
          </p:nvPr>
        </p:nvSpPr>
        <p:spPr>
          <a:xfrm>
            <a:off x="10659291" y="6356350"/>
            <a:ext cx="92093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rgbClr val="135D7A"/>
                </a:solidFill>
                <a:latin typeface="Arial"/>
                <a:ea typeface="Arial"/>
                <a:cs typeface="Arial"/>
                <a:sym typeface="Arial"/>
              </a:defRPr>
            </a:lvl1pPr>
            <a:lvl2pPr marL="0" lvl="1" indent="0" algn="r">
              <a:spcBef>
                <a:spcPts val="0"/>
              </a:spcBef>
              <a:buNone/>
              <a:defRPr sz="1000">
                <a:solidFill>
                  <a:srgbClr val="135D7A"/>
                </a:solidFill>
                <a:latin typeface="Arial"/>
                <a:ea typeface="Arial"/>
                <a:cs typeface="Arial"/>
                <a:sym typeface="Arial"/>
              </a:defRPr>
            </a:lvl2pPr>
            <a:lvl3pPr marL="0" lvl="2" indent="0" algn="r">
              <a:spcBef>
                <a:spcPts val="0"/>
              </a:spcBef>
              <a:buNone/>
              <a:defRPr sz="1000">
                <a:solidFill>
                  <a:srgbClr val="135D7A"/>
                </a:solidFill>
                <a:latin typeface="Arial"/>
                <a:ea typeface="Arial"/>
                <a:cs typeface="Arial"/>
                <a:sym typeface="Arial"/>
              </a:defRPr>
            </a:lvl3pPr>
            <a:lvl4pPr marL="0" lvl="3" indent="0" algn="r">
              <a:spcBef>
                <a:spcPts val="0"/>
              </a:spcBef>
              <a:buNone/>
              <a:defRPr sz="1000">
                <a:solidFill>
                  <a:srgbClr val="135D7A"/>
                </a:solidFill>
                <a:latin typeface="Arial"/>
                <a:ea typeface="Arial"/>
                <a:cs typeface="Arial"/>
                <a:sym typeface="Arial"/>
              </a:defRPr>
            </a:lvl4pPr>
            <a:lvl5pPr marL="0" lvl="4" indent="0" algn="r">
              <a:spcBef>
                <a:spcPts val="0"/>
              </a:spcBef>
              <a:buNone/>
              <a:defRPr sz="1000">
                <a:solidFill>
                  <a:srgbClr val="135D7A"/>
                </a:solidFill>
                <a:latin typeface="Arial"/>
                <a:ea typeface="Arial"/>
                <a:cs typeface="Arial"/>
                <a:sym typeface="Arial"/>
              </a:defRPr>
            </a:lvl5pPr>
            <a:lvl6pPr marL="0" lvl="5" indent="0" algn="r">
              <a:spcBef>
                <a:spcPts val="0"/>
              </a:spcBef>
              <a:buNone/>
              <a:defRPr sz="1000">
                <a:solidFill>
                  <a:srgbClr val="135D7A"/>
                </a:solidFill>
                <a:latin typeface="Arial"/>
                <a:ea typeface="Arial"/>
                <a:cs typeface="Arial"/>
                <a:sym typeface="Arial"/>
              </a:defRPr>
            </a:lvl6pPr>
            <a:lvl7pPr marL="0" lvl="6" indent="0" algn="r">
              <a:spcBef>
                <a:spcPts val="0"/>
              </a:spcBef>
              <a:buNone/>
              <a:defRPr sz="1000">
                <a:solidFill>
                  <a:srgbClr val="135D7A"/>
                </a:solidFill>
                <a:latin typeface="Arial"/>
                <a:ea typeface="Arial"/>
                <a:cs typeface="Arial"/>
                <a:sym typeface="Arial"/>
              </a:defRPr>
            </a:lvl7pPr>
            <a:lvl8pPr marL="0" lvl="7" indent="0" algn="r">
              <a:spcBef>
                <a:spcPts val="0"/>
              </a:spcBef>
              <a:buNone/>
              <a:defRPr sz="1000">
                <a:solidFill>
                  <a:srgbClr val="135D7A"/>
                </a:solidFill>
                <a:latin typeface="Arial"/>
                <a:ea typeface="Arial"/>
                <a:cs typeface="Arial"/>
                <a:sym typeface="Arial"/>
              </a:defRPr>
            </a:lvl8pPr>
            <a:lvl9pPr marL="0" lvl="8" indent="0" algn="r">
              <a:spcBef>
                <a:spcPts val="0"/>
              </a:spcBef>
              <a:buNone/>
              <a:defRPr sz="1000">
                <a:solidFill>
                  <a:srgbClr val="135D7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2" name="Google Shape;82;p43"/>
          <p:cNvSpPr txBox="1"/>
          <p:nvPr/>
        </p:nvSpPr>
        <p:spPr>
          <a:xfrm>
            <a:off x="5212554" y="1614690"/>
            <a:ext cx="6367668" cy="523220"/>
          </a:xfrm>
          <a:prstGeom prst="rect">
            <a:avLst/>
          </a:prstGeom>
          <a:solidFill>
            <a:srgbClr val="00909E"/>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endParaRPr sz="2200">
              <a:solidFill>
                <a:schemeClr val="lt1"/>
              </a:solidFill>
              <a:latin typeface="Arial"/>
              <a:ea typeface="Arial"/>
              <a:cs typeface="Arial"/>
              <a:sym typeface="Arial"/>
            </a:endParaRPr>
          </a:p>
        </p:txBody>
      </p:sp>
      <p:sp>
        <p:nvSpPr>
          <p:cNvPr id="83" name="Google Shape;83;p43"/>
          <p:cNvSpPr/>
          <p:nvPr/>
        </p:nvSpPr>
        <p:spPr>
          <a:xfrm>
            <a:off x="4278495" y="1614688"/>
            <a:ext cx="851189" cy="523222"/>
          </a:xfrm>
          <a:prstGeom prst="rect">
            <a:avLst/>
          </a:prstGeom>
          <a:solidFill>
            <a:srgbClr val="0090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1</a:t>
            </a:r>
            <a:endParaRPr/>
          </a:p>
        </p:txBody>
      </p:sp>
      <p:sp>
        <p:nvSpPr>
          <p:cNvPr id="84" name="Google Shape;84;p43"/>
          <p:cNvSpPr txBox="1"/>
          <p:nvPr/>
        </p:nvSpPr>
        <p:spPr>
          <a:xfrm>
            <a:off x="5225878" y="2225022"/>
            <a:ext cx="6353450" cy="523220"/>
          </a:xfrm>
          <a:prstGeom prst="rect">
            <a:avLst/>
          </a:prstGeom>
          <a:solidFill>
            <a:srgbClr val="28C1E0"/>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endParaRPr sz="2200">
              <a:solidFill>
                <a:schemeClr val="lt1"/>
              </a:solidFill>
              <a:latin typeface="Arial"/>
              <a:ea typeface="Arial"/>
              <a:cs typeface="Arial"/>
              <a:sym typeface="Arial"/>
            </a:endParaRPr>
          </a:p>
        </p:txBody>
      </p:sp>
      <p:sp>
        <p:nvSpPr>
          <p:cNvPr id="85" name="Google Shape;85;p43"/>
          <p:cNvSpPr/>
          <p:nvPr/>
        </p:nvSpPr>
        <p:spPr>
          <a:xfrm>
            <a:off x="4278492" y="2229281"/>
            <a:ext cx="851191" cy="523223"/>
          </a:xfrm>
          <a:prstGeom prst="rect">
            <a:avLst/>
          </a:prstGeom>
          <a:solidFill>
            <a:srgbClr val="28C1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2</a:t>
            </a:r>
            <a:endParaRPr/>
          </a:p>
        </p:txBody>
      </p:sp>
      <p:sp>
        <p:nvSpPr>
          <p:cNvPr id="86" name="Google Shape;86;p43"/>
          <p:cNvSpPr txBox="1"/>
          <p:nvPr/>
        </p:nvSpPr>
        <p:spPr>
          <a:xfrm>
            <a:off x="5225880" y="2851832"/>
            <a:ext cx="6353445" cy="523220"/>
          </a:xfrm>
          <a:prstGeom prst="rect">
            <a:avLst/>
          </a:prstGeom>
          <a:solidFill>
            <a:srgbClr val="0F4C75"/>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endParaRPr sz="2200">
              <a:solidFill>
                <a:schemeClr val="lt1"/>
              </a:solidFill>
              <a:latin typeface="Arial"/>
              <a:ea typeface="Arial"/>
              <a:cs typeface="Arial"/>
              <a:sym typeface="Arial"/>
            </a:endParaRPr>
          </a:p>
        </p:txBody>
      </p:sp>
      <p:sp>
        <p:nvSpPr>
          <p:cNvPr id="87" name="Google Shape;87;p43"/>
          <p:cNvSpPr/>
          <p:nvPr/>
        </p:nvSpPr>
        <p:spPr>
          <a:xfrm>
            <a:off x="4278492" y="2851832"/>
            <a:ext cx="851192" cy="523224"/>
          </a:xfrm>
          <a:prstGeom prst="rect">
            <a:avLst/>
          </a:prstGeom>
          <a:solidFill>
            <a:srgbClr val="0F4C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3</a:t>
            </a:r>
            <a:endParaRPr/>
          </a:p>
        </p:txBody>
      </p:sp>
      <p:sp>
        <p:nvSpPr>
          <p:cNvPr id="88" name="Google Shape;88;p43"/>
          <p:cNvSpPr txBox="1">
            <a:spLocks noGrp="1"/>
          </p:cNvSpPr>
          <p:nvPr>
            <p:ph type="body" idx="1"/>
          </p:nvPr>
        </p:nvSpPr>
        <p:spPr>
          <a:xfrm>
            <a:off x="5251817" y="1714016"/>
            <a:ext cx="6131529" cy="36512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43"/>
          <p:cNvSpPr txBox="1">
            <a:spLocks noGrp="1"/>
          </p:cNvSpPr>
          <p:nvPr>
            <p:ph type="body" idx="2"/>
          </p:nvPr>
        </p:nvSpPr>
        <p:spPr>
          <a:xfrm>
            <a:off x="5264517" y="2308328"/>
            <a:ext cx="6131529" cy="36512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43"/>
          <p:cNvSpPr txBox="1">
            <a:spLocks noGrp="1"/>
          </p:cNvSpPr>
          <p:nvPr>
            <p:ph type="body" idx="3"/>
          </p:nvPr>
        </p:nvSpPr>
        <p:spPr>
          <a:xfrm>
            <a:off x="5257341" y="2951999"/>
            <a:ext cx="6131529" cy="36512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genda 4">
  <p:cSld name="Agenda 4">
    <p:spTree>
      <p:nvGrpSpPr>
        <p:cNvPr id="1" name="Shape 91"/>
        <p:cNvGrpSpPr/>
        <p:nvPr/>
      </p:nvGrpSpPr>
      <p:grpSpPr>
        <a:xfrm>
          <a:off x="0" y="0"/>
          <a:ext cx="0" cy="0"/>
          <a:chOff x="0" y="0"/>
          <a:chExt cx="0" cy="0"/>
        </a:xfrm>
      </p:grpSpPr>
      <p:sp>
        <p:nvSpPr>
          <p:cNvPr id="92" name="Google Shape;92;p44"/>
          <p:cNvSpPr txBox="1"/>
          <p:nvPr/>
        </p:nvSpPr>
        <p:spPr>
          <a:xfrm>
            <a:off x="5212554" y="1614690"/>
            <a:ext cx="6367668" cy="523220"/>
          </a:xfrm>
          <a:prstGeom prst="rect">
            <a:avLst/>
          </a:prstGeom>
          <a:solidFill>
            <a:srgbClr val="00909E"/>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endParaRPr sz="2200">
              <a:solidFill>
                <a:schemeClr val="lt1"/>
              </a:solidFill>
              <a:latin typeface="Arial"/>
              <a:ea typeface="Arial"/>
              <a:cs typeface="Arial"/>
              <a:sym typeface="Arial"/>
            </a:endParaRPr>
          </a:p>
        </p:txBody>
      </p:sp>
      <p:sp>
        <p:nvSpPr>
          <p:cNvPr id="93" name="Google Shape;93;p44"/>
          <p:cNvSpPr/>
          <p:nvPr/>
        </p:nvSpPr>
        <p:spPr>
          <a:xfrm>
            <a:off x="4278495" y="1614688"/>
            <a:ext cx="851189" cy="523222"/>
          </a:xfrm>
          <a:prstGeom prst="rect">
            <a:avLst/>
          </a:prstGeom>
          <a:solidFill>
            <a:srgbClr val="0090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1</a:t>
            </a:r>
            <a:endParaRPr/>
          </a:p>
        </p:txBody>
      </p:sp>
      <p:sp>
        <p:nvSpPr>
          <p:cNvPr id="94" name="Google Shape;94;p44"/>
          <p:cNvSpPr txBox="1"/>
          <p:nvPr/>
        </p:nvSpPr>
        <p:spPr>
          <a:xfrm>
            <a:off x="5225878" y="2225022"/>
            <a:ext cx="6353450" cy="523220"/>
          </a:xfrm>
          <a:prstGeom prst="rect">
            <a:avLst/>
          </a:prstGeom>
          <a:solidFill>
            <a:srgbClr val="28C1E0"/>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endParaRPr sz="2200">
              <a:solidFill>
                <a:schemeClr val="lt1"/>
              </a:solidFill>
              <a:latin typeface="Arial"/>
              <a:ea typeface="Arial"/>
              <a:cs typeface="Arial"/>
              <a:sym typeface="Arial"/>
            </a:endParaRPr>
          </a:p>
        </p:txBody>
      </p:sp>
      <p:sp>
        <p:nvSpPr>
          <p:cNvPr id="95" name="Google Shape;95;p44"/>
          <p:cNvSpPr/>
          <p:nvPr/>
        </p:nvSpPr>
        <p:spPr>
          <a:xfrm>
            <a:off x="4278492" y="2229281"/>
            <a:ext cx="851191" cy="523223"/>
          </a:xfrm>
          <a:prstGeom prst="rect">
            <a:avLst/>
          </a:prstGeom>
          <a:solidFill>
            <a:srgbClr val="28C1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2</a:t>
            </a:r>
            <a:endParaRPr/>
          </a:p>
        </p:txBody>
      </p:sp>
      <p:sp>
        <p:nvSpPr>
          <p:cNvPr id="96" name="Google Shape;96;p44"/>
          <p:cNvSpPr txBox="1"/>
          <p:nvPr/>
        </p:nvSpPr>
        <p:spPr>
          <a:xfrm>
            <a:off x="5225880" y="2851832"/>
            <a:ext cx="6353445" cy="523220"/>
          </a:xfrm>
          <a:prstGeom prst="rect">
            <a:avLst/>
          </a:prstGeom>
          <a:solidFill>
            <a:srgbClr val="0F4C75"/>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endParaRPr sz="2200">
              <a:solidFill>
                <a:schemeClr val="lt1"/>
              </a:solidFill>
              <a:latin typeface="Arial"/>
              <a:ea typeface="Arial"/>
              <a:cs typeface="Arial"/>
              <a:sym typeface="Arial"/>
            </a:endParaRPr>
          </a:p>
        </p:txBody>
      </p:sp>
      <p:sp>
        <p:nvSpPr>
          <p:cNvPr id="97" name="Google Shape;97;p44"/>
          <p:cNvSpPr/>
          <p:nvPr/>
        </p:nvSpPr>
        <p:spPr>
          <a:xfrm>
            <a:off x="4278492" y="2851832"/>
            <a:ext cx="851192" cy="523224"/>
          </a:xfrm>
          <a:prstGeom prst="rect">
            <a:avLst/>
          </a:prstGeom>
          <a:solidFill>
            <a:srgbClr val="0F4C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3</a:t>
            </a:r>
            <a:endParaRPr/>
          </a:p>
        </p:txBody>
      </p:sp>
      <p:sp>
        <p:nvSpPr>
          <p:cNvPr id="98" name="Google Shape;98;p44"/>
          <p:cNvSpPr txBox="1"/>
          <p:nvPr/>
        </p:nvSpPr>
        <p:spPr>
          <a:xfrm>
            <a:off x="5225879" y="3474701"/>
            <a:ext cx="6353445" cy="523220"/>
          </a:xfrm>
          <a:prstGeom prst="rect">
            <a:avLst/>
          </a:prstGeom>
          <a:solidFill>
            <a:srgbClr val="135D7A"/>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endParaRPr sz="2200">
              <a:solidFill>
                <a:schemeClr val="lt1"/>
              </a:solidFill>
              <a:latin typeface="Arial"/>
              <a:ea typeface="Arial"/>
              <a:cs typeface="Arial"/>
              <a:sym typeface="Arial"/>
            </a:endParaRPr>
          </a:p>
        </p:txBody>
      </p:sp>
      <p:sp>
        <p:nvSpPr>
          <p:cNvPr id="99" name="Google Shape;99;p44"/>
          <p:cNvSpPr/>
          <p:nvPr/>
        </p:nvSpPr>
        <p:spPr>
          <a:xfrm>
            <a:off x="4278492" y="3474701"/>
            <a:ext cx="851192" cy="523224"/>
          </a:xfrm>
          <a:prstGeom prst="rect">
            <a:avLst/>
          </a:prstGeom>
          <a:solidFill>
            <a:srgbClr val="135D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4</a:t>
            </a:r>
            <a:endParaRPr/>
          </a:p>
        </p:txBody>
      </p:sp>
      <p:sp>
        <p:nvSpPr>
          <p:cNvPr id="100" name="Google Shape;100;p44"/>
          <p:cNvSpPr txBox="1">
            <a:spLocks noGrp="1"/>
          </p:cNvSpPr>
          <p:nvPr>
            <p:ph type="body" idx="1"/>
          </p:nvPr>
        </p:nvSpPr>
        <p:spPr>
          <a:xfrm>
            <a:off x="5251817" y="1714016"/>
            <a:ext cx="6131529" cy="36512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4"/>
          <p:cNvSpPr txBox="1">
            <a:spLocks noGrp="1"/>
          </p:cNvSpPr>
          <p:nvPr>
            <p:ph type="body" idx="2"/>
          </p:nvPr>
        </p:nvSpPr>
        <p:spPr>
          <a:xfrm>
            <a:off x="5264517" y="2308328"/>
            <a:ext cx="6131529" cy="36512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4"/>
          <p:cNvSpPr txBox="1">
            <a:spLocks noGrp="1"/>
          </p:cNvSpPr>
          <p:nvPr>
            <p:ph type="body" idx="3"/>
          </p:nvPr>
        </p:nvSpPr>
        <p:spPr>
          <a:xfrm>
            <a:off x="5257341" y="2951999"/>
            <a:ext cx="6131529" cy="36512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4"/>
          <p:cNvSpPr txBox="1">
            <a:spLocks noGrp="1"/>
          </p:cNvSpPr>
          <p:nvPr>
            <p:ph type="body" idx="4"/>
          </p:nvPr>
        </p:nvSpPr>
        <p:spPr>
          <a:xfrm>
            <a:off x="5244641" y="3582711"/>
            <a:ext cx="6131529" cy="36512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44"/>
          <p:cNvSpPr txBox="1">
            <a:spLocks noGrp="1"/>
          </p:cNvSpPr>
          <p:nvPr>
            <p:ph type="sldNum" idx="12"/>
          </p:nvPr>
        </p:nvSpPr>
        <p:spPr>
          <a:xfrm>
            <a:off x="10659291" y="6356350"/>
            <a:ext cx="92093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rgbClr val="135D7A"/>
                </a:solidFill>
                <a:latin typeface="Arial"/>
                <a:ea typeface="Arial"/>
                <a:cs typeface="Arial"/>
                <a:sym typeface="Arial"/>
              </a:defRPr>
            </a:lvl1pPr>
            <a:lvl2pPr marL="0" lvl="1" indent="0" algn="r">
              <a:spcBef>
                <a:spcPts val="0"/>
              </a:spcBef>
              <a:buNone/>
              <a:defRPr sz="1000">
                <a:solidFill>
                  <a:srgbClr val="135D7A"/>
                </a:solidFill>
                <a:latin typeface="Arial"/>
                <a:ea typeface="Arial"/>
                <a:cs typeface="Arial"/>
                <a:sym typeface="Arial"/>
              </a:defRPr>
            </a:lvl2pPr>
            <a:lvl3pPr marL="0" lvl="2" indent="0" algn="r">
              <a:spcBef>
                <a:spcPts val="0"/>
              </a:spcBef>
              <a:buNone/>
              <a:defRPr sz="1000">
                <a:solidFill>
                  <a:srgbClr val="135D7A"/>
                </a:solidFill>
                <a:latin typeface="Arial"/>
                <a:ea typeface="Arial"/>
                <a:cs typeface="Arial"/>
                <a:sym typeface="Arial"/>
              </a:defRPr>
            </a:lvl3pPr>
            <a:lvl4pPr marL="0" lvl="3" indent="0" algn="r">
              <a:spcBef>
                <a:spcPts val="0"/>
              </a:spcBef>
              <a:buNone/>
              <a:defRPr sz="1000">
                <a:solidFill>
                  <a:srgbClr val="135D7A"/>
                </a:solidFill>
                <a:latin typeface="Arial"/>
                <a:ea typeface="Arial"/>
                <a:cs typeface="Arial"/>
                <a:sym typeface="Arial"/>
              </a:defRPr>
            </a:lvl4pPr>
            <a:lvl5pPr marL="0" lvl="4" indent="0" algn="r">
              <a:spcBef>
                <a:spcPts val="0"/>
              </a:spcBef>
              <a:buNone/>
              <a:defRPr sz="1000">
                <a:solidFill>
                  <a:srgbClr val="135D7A"/>
                </a:solidFill>
                <a:latin typeface="Arial"/>
                <a:ea typeface="Arial"/>
                <a:cs typeface="Arial"/>
                <a:sym typeface="Arial"/>
              </a:defRPr>
            </a:lvl5pPr>
            <a:lvl6pPr marL="0" lvl="5" indent="0" algn="r">
              <a:spcBef>
                <a:spcPts val="0"/>
              </a:spcBef>
              <a:buNone/>
              <a:defRPr sz="1000">
                <a:solidFill>
                  <a:srgbClr val="135D7A"/>
                </a:solidFill>
                <a:latin typeface="Arial"/>
                <a:ea typeface="Arial"/>
                <a:cs typeface="Arial"/>
                <a:sym typeface="Arial"/>
              </a:defRPr>
            </a:lvl6pPr>
            <a:lvl7pPr marL="0" lvl="6" indent="0" algn="r">
              <a:spcBef>
                <a:spcPts val="0"/>
              </a:spcBef>
              <a:buNone/>
              <a:defRPr sz="1000">
                <a:solidFill>
                  <a:srgbClr val="135D7A"/>
                </a:solidFill>
                <a:latin typeface="Arial"/>
                <a:ea typeface="Arial"/>
                <a:cs typeface="Arial"/>
                <a:sym typeface="Arial"/>
              </a:defRPr>
            </a:lvl7pPr>
            <a:lvl8pPr marL="0" lvl="7" indent="0" algn="r">
              <a:spcBef>
                <a:spcPts val="0"/>
              </a:spcBef>
              <a:buNone/>
              <a:defRPr sz="1000">
                <a:solidFill>
                  <a:srgbClr val="135D7A"/>
                </a:solidFill>
                <a:latin typeface="Arial"/>
                <a:ea typeface="Arial"/>
                <a:cs typeface="Arial"/>
                <a:sym typeface="Arial"/>
              </a:defRPr>
            </a:lvl8pPr>
            <a:lvl9pPr marL="0" lvl="8" indent="0" algn="r">
              <a:spcBef>
                <a:spcPts val="0"/>
              </a:spcBef>
              <a:buNone/>
              <a:defRPr sz="1000">
                <a:solidFill>
                  <a:srgbClr val="135D7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5" name="Google Shape;105;p44"/>
          <p:cNvSpPr txBox="1"/>
          <p:nvPr/>
        </p:nvSpPr>
        <p:spPr>
          <a:xfrm>
            <a:off x="641773" y="714566"/>
            <a:ext cx="344807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135D7A"/>
                </a:solidFill>
                <a:latin typeface="Arial"/>
                <a:ea typeface="Arial"/>
                <a:cs typeface="Arial"/>
                <a:sym typeface="Arial"/>
              </a:rPr>
              <a:t>Agenda</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genda 5">
  <p:cSld name="Agenda 5">
    <p:spTree>
      <p:nvGrpSpPr>
        <p:cNvPr id="1" name="Shape 106"/>
        <p:cNvGrpSpPr/>
        <p:nvPr/>
      </p:nvGrpSpPr>
      <p:grpSpPr>
        <a:xfrm>
          <a:off x="0" y="0"/>
          <a:ext cx="0" cy="0"/>
          <a:chOff x="0" y="0"/>
          <a:chExt cx="0" cy="0"/>
        </a:xfrm>
      </p:grpSpPr>
      <p:sp>
        <p:nvSpPr>
          <p:cNvPr id="107" name="Google Shape;107;p45"/>
          <p:cNvSpPr txBox="1"/>
          <p:nvPr/>
        </p:nvSpPr>
        <p:spPr>
          <a:xfrm>
            <a:off x="5212550" y="1614690"/>
            <a:ext cx="6367671" cy="523220"/>
          </a:xfrm>
          <a:prstGeom prst="rect">
            <a:avLst/>
          </a:prstGeom>
          <a:solidFill>
            <a:srgbClr val="00909E"/>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endParaRPr sz="2200">
              <a:solidFill>
                <a:schemeClr val="lt1"/>
              </a:solidFill>
              <a:latin typeface="Arial"/>
              <a:ea typeface="Arial"/>
              <a:cs typeface="Arial"/>
              <a:sym typeface="Arial"/>
            </a:endParaRPr>
          </a:p>
        </p:txBody>
      </p:sp>
      <p:sp>
        <p:nvSpPr>
          <p:cNvPr id="108" name="Google Shape;108;p45"/>
          <p:cNvSpPr/>
          <p:nvPr/>
        </p:nvSpPr>
        <p:spPr>
          <a:xfrm>
            <a:off x="4278492" y="1614688"/>
            <a:ext cx="851189" cy="523222"/>
          </a:xfrm>
          <a:prstGeom prst="rect">
            <a:avLst/>
          </a:prstGeom>
          <a:solidFill>
            <a:srgbClr val="0090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1</a:t>
            </a:r>
            <a:endParaRPr/>
          </a:p>
        </p:txBody>
      </p:sp>
      <p:sp>
        <p:nvSpPr>
          <p:cNvPr id="109" name="Google Shape;109;p45"/>
          <p:cNvSpPr txBox="1"/>
          <p:nvPr/>
        </p:nvSpPr>
        <p:spPr>
          <a:xfrm>
            <a:off x="5225875" y="2225022"/>
            <a:ext cx="6353452" cy="523220"/>
          </a:xfrm>
          <a:prstGeom prst="rect">
            <a:avLst/>
          </a:prstGeom>
          <a:solidFill>
            <a:srgbClr val="28C1E0"/>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endParaRPr sz="2200">
              <a:solidFill>
                <a:schemeClr val="lt1"/>
              </a:solidFill>
              <a:latin typeface="Arial"/>
              <a:ea typeface="Arial"/>
              <a:cs typeface="Arial"/>
              <a:sym typeface="Arial"/>
            </a:endParaRPr>
          </a:p>
        </p:txBody>
      </p:sp>
      <p:sp>
        <p:nvSpPr>
          <p:cNvPr id="110" name="Google Shape;110;p45"/>
          <p:cNvSpPr/>
          <p:nvPr/>
        </p:nvSpPr>
        <p:spPr>
          <a:xfrm>
            <a:off x="4278489" y="2229281"/>
            <a:ext cx="851191" cy="523223"/>
          </a:xfrm>
          <a:prstGeom prst="rect">
            <a:avLst/>
          </a:prstGeom>
          <a:solidFill>
            <a:srgbClr val="28C1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2</a:t>
            </a:r>
            <a:endParaRPr/>
          </a:p>
        </p:txBody>
      </p:sp>
      <p:sp>
        <p:nvSpPr>
          <p:cNvPr id="111" name="Google Shape;111;p45"/>
          <p:cNvSpPr txBox="1"/>
          <p:nvPr/>
        </p:nvSpPr>
        <p:spPr>
          <a:xfrm>
            <a:off x="5225878" y="2851832"/>
            <a:ext cx="6353448" cy="523220"/>
          </a:xfrm>
          <a:prstGeom prst="rect">
            <a:avLst/>
          </a:prstGeom>
          <a:solidFill>
            <a:srgbClr val="0F4C75"/>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endParaRPr sz="2200">
              <a:solidFill>
                <a:schemeClr val="lt1"/>
              </a:solidFill>
              <a:latin typeface="Arial"/>
              <a:ea typeface="Arial"/>
              <a:cs typeface="Arial"/>
              <a:sym typeface="Arial"/>
            </a:endParaRPr>
          </a:p>
        </p:txBody>
      </p:sp>
      <p:sp>
        <p:nvSpPr>
          <p:cNvPr id="112" name="Google Shape;112;p45"/>
          <p:cNvSpPr/>
          <p:nvPr/>
        </p:nvSpPr>
        <p:spPr>
          <a:xfrm>
            <a:off x="4278489" y="2851832"/>
            <a:ext cx="851192" cy="523224"/>
          </a:xfrm>
          <a:prstGeom prst="rect">
            <a:avLst/>
          </a:prstGeom>
          <a:solidFill>
            <a:srgbClr val="0F4C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3</a:t>
            </a:r>
            <a:endParaRPr/>
          </a:p>
        </p:txBody>
      </p:sp>
      <p:sp>
        <p:nvSpPr>
          <p:cNvPr id="113" name="Google Shape;113;p45"/>
          <p:cNvSpPr txBox="1"/>
          <p:nvPr/>
        </p:nvSpPr>
        <p:spPr>
          <a:xfrm>
            <a:off x="5225877" y="3474701"/>
            <a:ext cx="6353448" cy="523220"/>
          </a:xfrm>
          <a:prstGeom prst="rect">
            <a:avLst/>
          </a:prstGeom>
          <a:solidFill>
            <a:srgbClr val="135D7A"/>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endParaRPr sz="2200">
              <a:solidFill>
                <a:schemeClr val="lt1"/>
              </a:solidFill>
              <a:latin typeface="Arial"/>
              <a:ea typeface="Arial"/>
              <a:cs typeface="Arial"/>
              <a:sym typeface="Arial"/>
            </a:endParaRPr>
          </a:p>
        </p:txBody>
      </p:sp>
      <p:sp>
        <p:nvSpPr>
          <p:cNvPr id="114" name="Google Shape;114;p45"/>
          <p:cNvSpPr/>
          <p:nvPr/>
        </p:nvSpPr>
        <p:spPr>
          <a:xfrm>
            <a:off x="4278489" y="3474701"/>
            <a:ext cx="851192" cy="523224"/>
          </a:xfrm>
          <a:prstGeom prst="rect">
            <a:avLst/>
          </a:prstGeom>
          <a:solidFill>
            <a:srgbClr val="135D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4</a:t>
            </a:r>
            <a:endParaRPr/>
          </a:p>
        </p:txBody>
      </p:sp>
      <p:sp>
        <p:nvSpPr>
          <p:cNvPr id="115" name="Google Shape;115;p45"/>
          <p:cNvSpPr txBox="1"/>
          <p:nvPr/>
        </p:nvSpPr>
        <p:spPr>
          <a:xfrm>
            <a:off x="5225877" y="4097570"/>
            <a:ext cx="6353447" cy="523220"/>
          </a:xfrm>
          <a:prstGeom prst="rect">
            <a:avLst/>
          </a:prstGeom>
          <a:solidFill>
            <a:srgbClr val="142850"/>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endParaRPr sz="2200">
              <a:solidFill>
                <a:schemeClr val="lt1"/>
              </a:solidFill>
              <a:latin typeface="Arial"/>
              <a:ea typeface="Arial"/>
              <a:cs typeface="Arial"/>
              <a:sym typeface="Arial"/>
            </a:endParaRPr>
          </a:p>
        </p:txBody>
      </p:sp>
      <p:sp>
        <p:nvSpPr>
          <p:cNvPr id="116" name="Google Shape;116;p45"/>
          <p:cNvSpPr/>
          <p:nvPr/>
        </p:nvSpPr>
        <p:spPr>
          <a:xfrm>
            <a:off x="4278488" y="4097571"/>
            <a:ext cx="851191" cy="523223"/>
          </a:xfrm>
          <a:prstGeom prst="rect">
            <a:avLst/>
          </a:prstGeom>
          <a:solidFill>
            <a:srgbClr val="1428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5</a:t>
            </a:r>
            <a:endParaRPr/>
          </a:p>
        </p:txBody>
      </p:sp>
      <p:sp>
        <p:nvSpPr>
          <p:cNvPr id="117" name="Google Shape;117;p45"/>
          <p:cNvSpPr txBox="1">
            <a:spLocks noGrp="1"/>
          </p:cNvSpPr>
          <p:nvPr>
            <p:ph type="body" idx="1"/>
          </p:nvPr>
        </p:nvSpPr>
        <p:spPr>
          <a:xfrm>
            <a:off x="5251814" y="1714016"/>
            <a:ext cx="6131532" cy="36512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45"/>
          <p:cNvSpPr txBox="1">
            <a:spLocks noGrp="1"/>
          </p:cNvSpPr>
          <p:nvPr>
            <p:ph type="body" idx="2"/>
          </p:nvPr>
        </p:nvSpPr>
        <p:spPr>
          <a:xfrm>
            <a:off x="5264514" y="2308328"/>
            <a:ext cx="6131532" cy="36512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45"/>
          <p:cNvSpPr txBox="1">
            <a:spLocks noGrp="1"/>
          </p:cNvSpPr>
          <p:nvPr>
            <p:ph type="body" idx="3"/>
          </p:nvPr>
        </p:nvSpPr>
        <p:spPr>
          <a:xfrm>
            <a:off x="5257338" y="2951999"/>
            <a:ext cx="6131532" cy="36512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5"/>
          <p:cNvSpPr txBox="1">
            <a:spLocks noGrp="1"/>
          </p:cNvSpPr>
          <p:nvPr>
            <p:ph type="body" idx="4"/>
          </p:nvPr>
        </p:nvSpPr>
        <p:spPr>
          <a:xfrm>
            <a:off x="5244638" y="3582711"/>
            <a:ext cx="6131532" cy="36512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45"/>
          <p:cNvSpPr txBox="1">
            <a:spLocks noGrp="1"/>
          </p:cNvSpPr>
          <p:nvPr>
            <p:ph type="body" idx="5"/>
          </p:nvPr>
        </p:nvSpPr>
        <p:spPr>
          <a:xfrm>
            <a:off x="5244638" y="4198666"/>
            <a:ext cx="6131532" cy="36512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45"/>
          <p:cNvSpPr txBox="1">
            <a:spLocks noGrp="1"/>
          </p:cNvSpPr>
          <p:nvPr>
            <p:ph type="sldNum" idx="12"/>
          </p:nvPr>
        </p:nvSpPr>
        <p:spPr>
          <a:xfrm>
            <a:off x="10659291" y="6356350"/>
            <a:ext cx="92093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rgbClr val="135D7A"/>
                </a:solidFill>
                <a:latin typeface="Arial"/>
                <a:ea typeface="Arial"/>
                <a:cs typeface="Arial"/>
                <a:sym typeface="Arial"/>
              </a:defRPr>
            </a:lvl1pPr>
            <a:lvl2pPr marL="0" lvl="1" indent="0" algn="r">
              <a:spcBef>
                <a:spcPts val="0"/>
              </a:spcBef>
              <a:buNone/>
              <a:defRPr sz="1000">
                <a:solidFill>
                  <a:srgbClr val="135D7A"/>
                </a:solidFill>
                <a:latin typeface="Arial"/>
                <a:ea typeface="Arial"/>
                <a:cs typeface="Arial"/>
                <a:sym typeface="Arial"/>
              </a:defRPr>
            </a:lvl2pPr>
            <a:lvl3pPr marL="0" lvl="2" indent="0" algn="r">
              <a:spcBef>
                <a:spcPts val="0"/>
              </a:spcBef>
              <a:buNone/>
              <a:defRPr sz="1000">
                <a:solidFill>
                  <a:srgbClr val="135D7A"/>
                </a:solidFill>
                <a:latin typeface="Arial"/>
                <a:ea typeface="Arial"/>
                <a:cs typeface="Arial"/>
                <a:sym typeface="Arial"/>
              </a:defRPr>
            </a:lvl3pPr>
            <a:lvl4pPr marL="0" lvl="3" indent="0" algn="r">
              <a:spcBef>
                <a:spcPts val="0"/>
              </a:spcBef>
              <a:buNone/>
              <a:defRPr sz="1000">
                <a:solidFill>
                  <a:srgbClr val="135D7A"/>
                </a:solidFill>
                <a:latin typeface="Arial"/>
                <a:ea typeface="Arial"/>
                <a:cs typeface="Arial"/>
                <a:sym typeface="Arial"/>
              </a:defRPr>
            </a:lvl4pPr>
            <a:lvl5pPr marL="0" lvl="4" indent="0" algn="r">
              <a:spcBef>
                <a:spcPts val="0"/>
              </a:spcBef>
              <a:buNone/>
              <a:defRPr sz="1000">
                <a:solidFill>
                  <a:srgbClr val="135D7A"/>
                </a:solidFill>
                <a:latin typeface="Arial"/>
                <a:ea typeface="Arial"/>
                <a:cs typeface="Arial"/>
                <a:sym typeface="Arial"/>
              </a:defRPr>
            </a:lvl5pPr>
            <a:lvl6pPr marL="0" lvl="5" indent="0" algn="r">
              <a:spcBef>
                <a:spcPts val="0"/>
              </a:spcBef>
              <a:buNone/>
              <a:defRPr sz="1000">
                <a:solidFill>
                  <a:srgbClr val="135D7A"/>
                </a:solidFill>
                <a:latin typeface="Arial"/>
                <a:ea typeface="Arial"/>
                <a:cs typeface="Arial"/>
                <a:sym typeface="Arial"/>
              </a:defRPr>
            </a:lvl6pPr>
            <a:lvl7pPr marL="0" lvl="6" indent="0" algn="r">
              <a:spcBef>
                <a:spcPts val="0"/>
              </a:spcBef>
              <a:buNone/>
              <a:defRPr sz="1000">
                <a:solidFill>
                  <a:srgbClr val="135D7A"/>
                </a:solidFill>
                <a:latin typeface="Arial"/>
                <a:ea typeface="Arial"/>
                <a:cs typeface="Arial"/>
                <a:sym typeface="Arial"/>
              </a:defRPr>
            </a:lvl7pPr>
            <a:lvl8pPr marL="0" lvl="7" indent="0" algn="r">
              <a:spcBef>
                <a:spcPts val="0"/>
              </a:spcBef>
              <a:buNone/>
              <a:defRPr sz="1000">
                <a:solidFill>
                  <a:srgbClr val="135D7A"/>
                </a:solidFill>
                <a:latin typeface="Arial"/>
                <a:ea typeface="Arial"/>
                <a:cs typeface="Arial"/>
                <a:sym typeface="Arial"/>
              </a:defRPr>
            </a:lvl8pPr>
            <a:lvl9pPr marL="0" lvl="8" indent="0" algn="r">
              <a:spcBef>
                <a:spcPts val="0"/>
              </a:spcBef>
              <a:buNone/>
              <a:defRPr sz="1000">
                <a:solidFill>
                  <a:srgbClr val="135D7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p45"/>
          <p:cNvSpPr txBox="1"/>
          <p:nvPr/>
        </p:nvSpPr>
        <p:spPr>
          <a:xfrm>
            <a:off x="641773" y="474420"/>
            <a:ext cx="344807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135D7A"/>
                </a:solidFill>
                <a:latin typeface="Arial"/>
                <a:ea typeface="Arial"/>
                <a:cs typeface="Arial"/>
                <a:sym typeface="Arial"/>
              </a:rPr>
              <a:t>Agenda</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genda 6">
  <p:cSld name="Agenda 6">
    <p:spTree>
      <p:nvGrpSpPr>
        <p:cNvPr id="1" name="Shape 124"/>
        <p:cNvGrpSpPr/>
        <p:nvPr/>
      </p:nvGrpSpPr>
      <p:grpSpPr>
        <a:xfrm>
          <a:off x="0" y="0"/>
          <a:ext cx="0" cy="0"/>
          <a:chOff x="0" y="0"/>
          <a:chExt cx="0" cy="0"/>
        </a:xfrm>
      </p:grpSpPr>
      <p:sp>
        <p:nvSpPr>
          <p:cNvPr id="125" name="Google Shape;125;p46"/>
          <p:cNvSpPr txBox="1"/>
          <p:nvPr/>
        </p:nvSpPr>
        <p:spPr>
          <a:xfrm>
            <a:off x="5223560" y="1614690"/>
            <a:ext cx="6356662" cy="523220"/>
          </a:xfrm>
          <a:prstGeom prst="rect">
            <a:avLst/>
          </a:prstGeom>
          <a:solidFill>
            <a:srgbClr val="00909E"/>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endParaRPr sz="2200">
              <a:solidFill>
                <a:schemeClr val="lt1"/>
              </a:solidFill>
              <a:latin typeface="Arial"/>
              <a:ea typeface="Arial"/>
              <a:cs typeface="Arial"/>
              <a:sym typeface="Arial"/>
            </a:endParaRPr>
          </a:p>
        </p:txBody>
      </p:sp>
      <p:sp>
        <p:nvSpPr>
          <p:cNvPr id="126" name="Google Shape;126;p46"/>
          <p:cNvSpPr/>
          <p:nvPr/>
        </p:nvSpPr>
        <p:spPr>
          <a:xfrm>
            <a:off x="4278492" y="1614688"/>
            <a:ext cx="851189" cy="523222"/>
          </a:xfrm>
          <a:prstGeom prst="rect">
            <a:avLst/>
          </a:prstGeom>
          <a:solidFill>
            <a:srgbClr val="0090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1</a:t>
            </a:r>
            <a:endParaRPr/>
          </a:p>
        </p:txBody>
      </p:sp>
      <p:sp>
        <p:nvSpPr>
          <p:cNvPr id="127" name="Google Shape;127;p46"/>
          <p:cNvSpPr txBox="1"/>
          <p:nvPr/>
        </p:nvSpPr>
        <p:spPr>
          <a:xfrm>
            <a:off x="5236858" y="2225022"/>
            <a:ext cx="6342469" cy="523220"/>
          </a:xfrm>
          <a:prstGeom prst="rect">
            <a:avLst/>
          </a:prstGeom>
          <a:solidFill>
            <a:srgbClr val="28C1E0"/>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endParaRPr sz="2200">
              <a:solidFill>
                <a:schemeClr val="lt1"/>
              </a:solidFill>
              <a:latin typeface="Arial"/>
              <a:ea typeface="Arial"/>
              <a:cs typeface="Arial"/>
              <a:sym typeface="Arial"/>
            </a:endParaRPr>
          </a:p>
        </p:txBody>
      </p:sp>
      <p:sp>
        <p:nvSpPr>
          <p:cNvPr id="128" name="Google Shape;128;p46"/>
          <p:cNvSpPr/>
          <p:nvPr/>
        </p:nvSpPr>
        <p:spPr>
          <a:xfrm>
            <a:off x="4278489" y="2229281"/>
            <a:ext cx="851191" cy="523223"/>
          </a:xfrm>
          <a:prstGeom prst="rect">
            <a:avLst/>
          </a:prstGeom>
          <a:solidFill>
            <a:srgbClr val="28C1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2</a:t>
            </a:r>
            <a:endParaRPr/>
          </a:p>
        </p:txBody>
      </p:sp>
      <p:sp>
        <p:nvSpPr>
          <p:cNvPr id="129" name="Google Shape;129;p46"/>
          <p:cNvSpPr txBox="1"/>
          <p:nvPr/>
        </p:nvSpPr>
        <p:spPr>
          <a:xfrm>
            <a:off x="5236862" y="2851832"/>
            <a:ext cx="6342464" cy="523220"/>
          </a:xfrm>
          <a:prstGeom prst="rect">
            <a:avLst/>
          </a:prstGeom>
          <a:solidFill>
            <a:srgbClr val="0F4C75"/>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endParaRPr sz="2200">
              <a:solidFill>
                <a:schemeClr val="lt1"/>
              </a:solidFill>
              <a:latin typeface="Arial"/>
              <a:ea typeface="Arial"/>
              <a:cs typeface="Arial"/>
              <a:sym typeface="Arial"/>
            </a:endParaRPr>
          </a:p>
        </p:txBody>
      </p:sp>
      <p:sp>
        <p:nvSpPr>
          <p:cNvPr id="130" name="Google Shape;130;p46"/>
          <p:cNvSpPr/>
          <p:nvPr/>
        </p:nvSpPr>
        <p:spPr>
          <a:xfrm>
            <a:off x="4278489" y="2851832"/>
            <a:ext cx="851192" cy="523224"/>
          </a:xfrm>
          <a:prstGeom prst="rect">
            <a:avLst/>
          </a:prstGeom>
          <a:solidFill>
            <a:srgbClr val="0F4C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3</a:t>
            </a:r>
            <a:endParaRPr/>
          </a:p>
        </p:txBody>
      </p:sp>
      <p:sp>
        <p:nvSpPr>
          <p:cNvPr id="131" name="Google Shape;131;p46"/>
          <p:cNvSpPr txBox="1"/>
          <p:nvPr/>
        </p:nvSpPr>
        <p:spPr>
          <a:xfrm>
            <a:off x="5236861" y="3474701"/>
            <a:ext cx="6342464" cy="523220"/>
          </a:xfrm>
          <a:prstGeom prst="rect">
            <a:avLst/>
          </a:prstGeom>
          <a:solidFill>
            <a:srgbClr val="135D7A"/>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endParaRPr sz="2200">
              <a:solidFill>
                <a:schemeClr val="lt1"/>
              </a:solidFill>
              <a:latin typeface="Arial"/>
              <a:ea typeface="Arial"/>
              <a:cs typeface="Arial"/>
              <a:sym typeface="Arial"/>
            </a:endParaRPr>
          </a:p>
        </p:txBody>
      </p:sp>
      <p:sp>
        <p:nvSpPr>
          <p:cNvPr id="132" name="Google Shape;132;p46"/>
          <p:cNvSpPr/>
          <p:nvPr/>
        </p:nvSpPr>
        <p:spPr>
          <a:xfrm>
            <a:off x="4278489" y="3474701"/>
            <a:ext cx="851192" cy="523224"/>
          </a:xfrm>
          <a:prstGeom prst="rect">
            <a:avLst/>
          </a:prstGeom>
          <a:solidFill>
            <a:srgbClr val="135D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4</a:t>
            </a:r>
            <a:endParaRPr/>
          </a:p>
        </p:txBody>
      </p:sp>
      <p:sp>
        <p:nvSpPr>
          <p:cNvPr id="133" name="Google Shape;133;p46"/>
          <p:cNvSpPr txBox="1"/>
          <p:nvPr/>
        </p:nvSpPr>
        <p:spPr>
          <a:xfrm>
            <a:off x="5236864" y="4097570"/>
            <a:ext cx="6342461" cy="523220"/>
          </a:xfrm>
          <a:prstGeom prst="rect">
            <a:avLst/>
          </a:prstGeom>
          <a:solidFill>
            <a:srgbClr val="142850"/>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endParaRPr sz="2200">
              <a:solidFill>
                <a:schemeClr val="lt1"/>
              </a:solidFill>
              <a:latin typeface="Arial"/>
              <a:ea typeface="Arial"/>
              <a:cs typeface="Arial"/>
              <a:sym typeface="Arial"/>
            </a:endParaRPr>
          </a:p>
        </p:txBody>
      </p:sp>
      <p:sp>
        <p:nvSpPr>
          <p:cNvPr id="134" name="Google Shape;134;p46"/>
          <p:cNvSpPr/>
          <p:nvPr/>
        </p:nvSpPr>
        <p:spPr>
          <a:xfrm>
            <a:off x="4278488" y="4097571"/>
            <a:ext cx="851191" cy="523223"/>
          </a:xfrm>
          <a:prstGeom prst="rect">
            <a:avLst/>
          </a:prstGeom>
          <a:solidFill>
            <a:srgbClr val="1428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5</a:t>
            </a:r>
            <a:endParaRPr/>
          </a:p>
        </p:txBody>
      </p:sp>
      <p:sp>
        <p:nvSpPr>
          <p:cNvPr id="135" name="Google Shape;135;p46"/>
          <p:cNvSpPr txBox="1">
            <a:spLocks noGrp="1"/>
          </p:cNvSpPr>
          <p:nvPr>
            <p:ph type="body" idx="1"/>
          </p:nvPr>
        </p:nvSpPr>
        <p:spPr>
          <a:xfrm>
            <a:off x="5262415" y="1714016"/>
            <a:ext cx="6120931" cy="36512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46"/>
          <p:cNvSpPr txBox="1">
            <a:spLocks noGrp="1"/>
          </p:cNvSpPr>
          <p:nvPr>
            <p:ph type="body" idx="2"/>
          </p:nvPr>
        </p:nvSpPr>
        <p:spPr>
          <a:xfrm>
            <a:off x="5275115" y="2308328"/>
            <a:ext cx="6120931" cy="36512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6"/>
          <p:cNvSpPr txBox="1">
            <a:spLocks noGrp="1"/>
          </p:cNvSpPr>
          <p:nvPr>
            <p:ph type="body" idx="3"/>
          </p:nvPr>
        </p:nvSpPr>
        <p:spPr>
          <a:xfrm>
            <a:off x="5267939" y="2951999"/>
            <a:ext cx="6120931" cy="36512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46"/>
          <p:cNvSpPr txBox="1">
            <a:spLocks noGrp="1"/>
          </p:cNvSpPr>
          <p:nvPr>
            <p:ph type="body" idx="4"/>
          </p:nvPr>
        </p:nvSpPr>
        <p:spPr>
          <a:xfrm>
            <a:off x="5255239" y="3582711"/>
            <a:ext cx="6120931" cy="36512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46"/>
          <p:cNvSpPr txBox="1">
            <a:spLocks noGrp="1"/>
          </p:cNvSpPr>
          <p:nvPr>
            <p:ph type="body" idx="5"/>
          </p:nvPr>
        </p:nvSpPr>
        <p:spPr>
          <a:xfrm>
            <a:off x="5255239" y="4198666"/>
            <a:ext cx="6120931" cy="36512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46"/>
          <p:cNvSpPr txBox="1"/>
          <p:nvPr/>
        </p:nvSpPr>
        <p:spPr>
          <a:xfrm>
            <a:off x="5224165" y="4727272"/>
            <a:ext cx="6342461" cy="523220"/>
          </a:xfrm>
          <a:prstGeom prst="rect">
            <a:avLst/>
          </a:prstGeom>
          <a:solidFill>
            <a:srgbClr val="1BA0BB"/>
          </a:solidFill>
          <a:ln>
            <a:noFill/>
          </a:ln>
        </p:spPr>
        <p:txBody>
          <a:bodyPr spcFirstLastPara="1" wrap="square" lIns="91425" tIns="91425" rIns="91425" bIns="91425" anchor="t" anchorCtr="0">
            <a:spAutoFit/>
          </a:bodyPr>
          <a:lstStyle/>
          <a:p>
            <a:pPr marL="0" marR="0" lvl="0" indent="0" algn="l" rtl="0">
              <a:spcBef>
                <a:spcPts val="0"/>
              </a:spcBef>
              <a:spcAft>
                <a:spcPts val="0"/>
              </a:spcAft>
              <a:buNone/>
            </a:pPr>
            <a:endParaRPr sz="2200">
              <a:solidFill>
                <a:schemeClr val="lt1"/>
              </a:solidFill>
              <a:latin typeface="Arial"/>
              <a:ea typeface="Arial"/>
              <a:cs typeface="Arial"/>
              <a:sym typeface="Arial"/>
            </a:endParaRPr>
          </a:p>
        </p:txBody>
      </p:sp>
      <p:sp>
        <p:nvSpPr>
          <p:cNvPr id="141" name="Google Shape;141;p46"/>
          <p:cNvSpPr/>
          <p:nvPr/>
        </p:nvSpPr>
        <p:spPr>
          <a:xfrm>
            <a:off x="4265789" y="4727273"/>
            <a:ext cx="851191" cy="523223"/>
          </a:xfrm>
          <a:prstGeom prst="rect">
            <a:avLst/>
          </a:prstGeom>
          <a:solidFill>
            <a:srgbClr val="1BA0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6</a:t>
            </a:r>
            <a:endParaRPr/>
          </a:p>
        </p:txBody>
      </p:sp>
      <p:sp>
        <p:nvSpPr>
          <p:cNvPr id="142" name="Google Shape;142;p46"/>
          <p:cNvSpPr txBox="1">
            <a:spLocks noGrp="1"/>
          </p:cNvSpPr>
          <p:nvPr>
            <p:ph type="body" idx="6"/>
          </p:nvPr>
        </p:nvSpPr>
        <p:spPr>
          <a:xfrm>
            <a:off x="5242540" y="4828368"/>
            <a:ext cx="6120931" cy="36512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46"/>
          <p:cNvSpPr txBox="1">
            <a:spLocks noGrp="1"/>
          </p:cNvSpPr>
          <p:nvPr>
            <p:ph type="sldNum" idx="12"/>
          </p:nvPr>
        </p:nvSpPr>
        <p:spPr>
          <a:xfrm>
            <a:off x="10659291" y="6356350"/>
            <a:ext cx="92093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rgbClr val="135D7A"/>
                </a:solidFill>
                <a:latin typeface="Arial"/>
                <a:ea typeface="Arial"/>
                <a:cs typeface="Arial"/>
                <a:sym typeface="Arial"/>
              </a:defRPr>
            </a:lvl1pPr>
            <a:lvl2pPr marL="0" lvl="1" indent="0" algn="r">
              <a:spcBef>
                <a:spcPts val="0"/>
              </a:spcBef>
              <a:buNone/>
              <a:defRPr sz="1000">
                <a:solidFill>
                  <a:srgbClr val="135D7A"/>
                </a:solidFill>
                <a:latin typeface="Arial"/>
                <a:ea typeface="Arial"/>
                <a:cs typeface="Arial"/>
                <a:sym typeface="Arial"/>
              </a:defRPr>
            </a:lvl2pPr>
            <a:lvl3pPr marL="0" lvl="2" indent="0" algn="r">
              <a:spcBef>
                <a:spcPts val="0"/>
              </a:spcBef>
              <a:buNone/>
              <a:defRPr sz="1000">
                <a:solidFill>
                  <a:srgbClr val="135D7A"/>
                </a:solidFill>
                <a:latin typeface="Arial"/>
                <a:ea typeface="Arial"/>
                <a:cs typeface="Arial"/>
                <a:sym typeface="Arial"/>
              </a:defRPr>
            </a:lvl3pPr>
            <a:lvl4pPr marL="0" lvl="3" indent="0" algn="r">
              <a:spcBef>
                <a:spcPts val="0"/>
              </a:spcBef>
              <a:buNone/>
              <a:defRPr sz="1000">
                <a:solidFill>
                  <a:srgbClr val="135D7A"/>
                </a:solidFill>
                <a:latin typeface="Arial"/>
                <a:ea typeface="Arial"/>
                <a:cs typeface="Arial"/>
                <a:sym typeface="Arial"/>
              </a:defRPr>
            </a:lvl4pPr>
            <a:lvl5pPr marL="0" lvl="4" indent="0" algn="r">
              <a:spcBef>
                <a:spcPts val="0"/>
              </a:spcBef>
              <a:buNone/>
              <a:defRPr sz="1000">
                <a:solidFill>
                  <a:srgbClr val="135D7A"/>
                </a:solidFill>
                <a:latin typeface="Arial"/>
                <a:ea typeface="Arial"/>
                <a:cs typeface="Arial"/>
                <a:sym typeface="Arial"/>
              </a:defRPr>
            </a:lvl5pPr>
            <a:lvl6pPr marL="0" lvl="5" indent="0" algn="r">
              <a:spcBef>
                <a:spcPts val="0"/>
              </a:spcBef>
              <a:buNone/>
              <a:defRPr sz="1000">
                <a:solidFill>
                  <a:srgbClr val="135D7A"/>
                </a:solidFill>
                <a:latin typeface="Arial"/>
                <a:ea typeface="Arial"/>
                <a:cs typeface="Arial"/>
                <a:sym typeface="Arial"/>
              </a:defRPr>
            </a:lvl6pPr>
            <a:lvl7pPr marL="0" lvl="6" indent="0" algn="r">
              <a:spcBef>
                <a:spcPts val="0"/>
              </a:spcBef>
              <a:buNone/>
              <a:defRPr sz="1000">
                <a:solidFill>
                  <a:srgbClr val="135D7A"/>
                </a:solidFill>
                <a:latin typeface="Arial"/>
                <a:ea typeface="Arial"/>
                <a:cs typeface="Arial"/>
                <a:sym typeface="Arial"/>
              </a:defRPr>
            </a:lvl7pPr>
            <a:lvl8pPr marL="0" lvl="7" indent="0" algn="r">
              <a:spcBef>
                <a:spcPts val="0"/>
              </a:spcBef>
              <a:buNone/>
              <a:defRPr sz="1000">
                <a:solidFill>
                  <a:srgbClr val="135D7A"/>
                </a:solidFill>
                <a:latin typeface="Arial"/>
                <a:ea typeface="Arial"/>
                <a:cs typeface="Arial"/>
                <a:sym typeface="Arial"/>
              </a:defRPr>
            </a:lvl8pPr>
            <a:lvl9pPr marL="0" lvl="8" indent="0" algn="r">
              <a:spcBef>
                <a:spcPts val="0"/>
              </a:spcBef>
              <a:buNone/>
              <a:defRPr sz="1000">
                <a:solidFill>
                  <a:srgbClr val="135D7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4" name="Google Shape;144;p46"/>
          <p:cNvSpPr txBox="1"/>
          <p:nvPr/>
        </p:nvSpPr>
        <p:spPr>
          <a:xfrm>
            <a:off x="641773" y="474420"/>
            <a:ext cx="344807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135D7A"/>
                </a:solidFill>
                <a:latin typeface="Arial"/>
                <a:ea typeface="Arial"/>
                <a:cs typeface="Arial"/>
                <a:sym typeface="Arial"/>
              </a:rPr>
              <a:t>Agenda</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bjectives - Bullets">
  <p:cSld name="Objectives - Bullets">
    <p:spTree>
      <p:nvGrpSpPr>
        <p:cNvPr id="1" name="Shape 145"/>
        <p:cNvGrpSpPr/>
        <p:nvPr/>
      </p:nvGrpSpPr>
      <p:grpSpPr>
        <a:xfrm>
          <a:off x="0" y="0"/>
          <a:ext cx="0" cy="0"/>
          <a:chOff x="0" y="0"/>
          <a:chExt cx="0" cy="0"/>
        </a:xfrm>
      </p:grpSpPr>
      <p:sp>
        <p:nvSpPr>
          <p:cNvPr id="146" name="Google Shape;146;p47"/>
          <p:cNvSpPr txBox="1">
            <a:spLocks noGrp="1"/>
          </p:cNvSpPr>
          <p:nvPr>
            <p:ph type="body" idx="1"/>
          </p:nvPr>
        </p:nvSpPr>
        <p:spPr>
          <a:xfrm>
            <a:off x="1016725" y="1820051"/>
            <a:ext cx="10563497" cy="2985347"/>
          </a:xfrm>
          <a:prstGeom prst="rect">
            <a:avLst/>
          </a:prstGeom>
          <a:noFill/>
          <a:ln>
            <a:noFill/>
          </a:ln>
        </p:spPr>
        <p:txBody>
          <a:bodyPr spcFirstLastPara="1" wrap="square" lIns="91425" tIns="45700" rIns="91425" bIns="45700" anchor="t" anchorCtr="0">
            <a:normAutofit/>
          </a:bodyPr>
          <a:lstStyle>
            <a:lvl1pPr marL="457200" lvl="0" indent="-387350" algn="l">
              <a:lnSpc>
                <a:spcPct val="90000"/>
              </a:lnSpc>
              <a:spcBef>
                <a:spcPts val="1000"/>
              </a:spcBef>
              <a:spcAft>
                <a:spcPts val="0"/>
              </a:spcAft>
              <a:buClr>
                <a:srgbClr val="135D7A"/>
              </a:buClr>
              <a:buSzPts val="2500"/>
              <a:buFont typeface="Noto Sans Symbols"/>
              <a:buChar char="❖"/>
              <a:defRPr sz="2000">
                <a:latin typeface="Arial"/>
                <a:ea typeface="Arial"/>
                <a:cs typeface="Arial"/>
                <a:sym typeface="Arial"/>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47"/>
          <p:cNvSpPr txBox="1"/>
          <p:nvPr/>
        </p:nvSpPr>
        <p:spPr>
          <a:xfrm>
            <a:off x="611778" y="293930"/>
            <a:ext cx="10968444" cy="1600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rgbClr val="135D7A"/>
                </a:solidFill>
                <a:latin typeface="Arial"/>
                <a:ea typeface="Arial"/>
                <a:cs typeface="Arial"/>
                <a:sym typeface="Arial"/>
              </a:rPr>
              <a:t>Objectives</a:t>
            </a:r>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909E"/>
              </a:buClr>
              <a:buSzPts val="2400"/>
              <a:buFont typeface="Arial"/>
              <a:buNone/>
            </a:pPr>
            <a:r>
              <a:rPr lang="en-US" sz="2400" b="0">
                <a:solidFill>
                  <a:srgbClr val="00909E"/>
                </a:solidFill>
                <a:latin typeface="Arial"/>
                <a:ea typeface="Arial"/>
                <a:cs typeface="Arial"/>
                <a:sym typeface="Arial"/>
              </a:rPr>
              <a:t>At the conclusion of this presentation, the participant will be able to:</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8" name="Google Shape;148;p47"/>
          <p:cNvSpPr txBox="1">
            <a:spLocks noGrp="1"/>
          </p:cNvSpPr>
          <p:nvPr>
            <p:ph type="sldNum" idx="12"/>
          </p:nvPr>
        </p:nvSpPr>
        <p:spPr>
          <a:xfrm>
            <a:off x="10659291" y="6356350"/>
            <a:ext cx="92093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rgbClr val="135D7A"/>
                </a:solidFill>
                <a:latin typeface="Arial"/>
                <a:ea typeface="Arial"/>
                <a:cs typeface="Arial"/>
                <a:sym typeface="Arial"/>
              </a:defRPr>
            </a:lvl1pPr>
            <a:lvl2pPr marL="0" lvl="1" indent="0" algn="r">
              <a:spcBef>
                <a:spcPts val="0"/>
              </a:spcBef>
              <a:buNone/>
              <a:defRPr sz="1000">
                <a:solidFill>
                  <a:srgbClr val="135D7A"/>
                </a:solidFill>
                <a:latin typeface="Arial"/>
                <a:ea typeface="Arial"/>
                <a:cs typeface="Arial"/>
                <a:sym typeface="Arial"/>
              </a:defRPr>
            </a:lvl2pPr>
            <a:lvl3pPr marL="0" lvl="2" indent="0" algn="r">
              <a:spcBef>
                <a:spcPts val="0"/>
              </a:spcBef>
              <a:buNone/>
              <a:defRPr sz="1000">
                <a:solidFill>
                  <a:srgbClr val="135D7A"/>
                </a:solidFill>
                <a:latin typeface="Arial"/>
                <a:ea typeface="Arial"/>
                <a:cs typeface="Arial"/>
                <a:sym typeface="Arial"/>
              </a:defRPr>
            </a:lvl3pPr>
            <a:lvl4pPr marL="0" lvl="3" indent="0" algn="r">
              <a:spcBef>
                <a:spcPts val="0"/>
              </a:spcBef>
              <a:buNone/>
              <a:defRPr sz="1000">
                <a:solidFill>
                  <a:srgbClr val="135D7A"/>
                </a:solidFill>
                <a:latin typeface="Arial"/>
                <a:ea typeface="Arial"/>
                <a:cs typeface="Arial"/>
                <a:sym typeface="Arial"/>
              </a:defRPr>
            </a:lvl4pPr>
            <a:lvl5pPr marL="0" lvl="4" indent="0" algn="r">
              <a:spcBef>
                <a:spcPts val="0"/>
              </a:spcBef>
              <a:buNone/>
              <a:defRPr sz="1000">
                <a:solidFill>
                  <a:srgbClr val="135D7A"/>
                </a:solidFill>
                <a:latin typeface="Arial"/>
                <a:ea typeface="Arial"/>
                <a:cs typeface="Arial"/>
                <a:sym typeface="Arial"/>
              </a:defRPr>
            </a:lvl5pPr>
            <a:lvl6pPr marL="0" lvl="5" indent="0" algn="r">
              <a:spcBef>
                <a:spcPts val="0"/>
              </a:spcBef>
              <a:buNone/>
              <a:defRPr sz="1000">
                <a:solidFill>
                  <a:srgbClr val="135D7A"/>
                </a:solidFill>
                <a:latin typeface="Arial"/>
                <a:ea typeface="Arial"/>
                <a:cs typeface="Arial"/>
                <a:sym typeface="Arial"/>
              </a:defRPr>
            </a:lvl6pPr>
            <a:lvl7pPr marL="0" lvl="6" indent="0" algn="r">
              <a:spcBef>
                <a:spcPts val="0"/>
              </a:spcBef>
              <a:buNone/>
              <a:defRPr sz="1000">
                <a:solidFill>
                  <a:srgbClr val="135D7A"/>
                </a:solidFill>
                <a:latin typeface="Arial"/>
                <a:ea typeface="Arial"/>
                <a:cs typeface="Arial"/>
                <a:sym typeface="Arial"/>
              </a:defRPr>
            </a:lvl7pPr>
            <a:lvl8pPr marL="0" lvl="7" indent="0" algn="r">
              <a:spcBef>
                <a:spcPts val="0"/>
              </a:spcBef>
              <a:buNone/>
              <a:defRPr sz="1000">
                <a:solidFill>
                  <a:srgbClr val="135D7A"/>
                </a:solidFill>
                <a:latin typeface="Arial"/>
                <a:ea typeface="Arial"/>
                <a:cs typeface="Arial"/>
                <a:sym typeface="Arial"/>
              </a:defRPr>
            </a:lvl8pPr>
            <a:lvl9pPr marL="0" lvl="8" indent="0" algn="r">
              <a:spcBef>
                <a:spcPts val="0"/>
              </a:spcBef>
              <a:buNone/>
              <a:defRPr sz="1000">
                <a:solidFill>
                  <a:srgbClr val="135D7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49" name="Google Shape;149;p47"/>
          <p:cNvCxnSpPr/>
          <p:nvPr/>
        </p:nvCxnSpPr>
        <p:spPr>
          <a:xfrm>
            <a:off x="611777" y="933451"/>
            <a:ext cx="10742023" cy="0"/>
          </a:xfrm>
          <a:prstGeom prst="straightConnector1">
            <a:avLst/>
          </a:prstGeom>
          <a:noFill/>
          <a:ln w="25400" cap="flat" cmpd="sng">
            <a:solidFill>
              <a:srgbClr val="0F4C75"/>
            </a:solidFill>
            <a:prstDash val="solid"/>
            <a:miter lim="800000"/>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Objectives - Bullets">
  <p:cSld name="1_Objectives - Bullets">
    <p:spTree>
      <p:nvGrpSpPr>
        <p:cNvPr id="1" name="Shape 150"/>
        <p:cNvGrpSpPr/>
        <p:nvPr/>
      </p:nvGrpSpPr>
      <p:grpSpPr>
        <a:xfrm>
          <a:off x="0" y="0"/>
          <a:ext cx="0" cy="0"/>
          <a:chOff x="0" y="0"/>
          <a:chExt cx="0" cy="0"/>
        </a:xfrm>
      </p:grpSpPr>
      <p:sp>
        <p:nvSpPr>
          <p:cNvPr id="151" name="Google Shape;151;p48"/>
          <p:cNvSpPr txBox="1"/>
          <p:nvPr/>
        </p:nvSpPr>
        <p:spPr>
          <a:xfrm>
            <a:off x="611778" y="293930"/>
            <a:ext cx="10968444" cy="1600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rgbClr val="135D7A"/>
                </a:solidFill>
                <a:latin typeface="Arial"/>
                <a:ea typeface="Arial"/>
                <a:cs typeface="Arial"/>
                <a:sym typeface="Arial"/>
              </a:rPr>
              <a:t>Summary/Takeaways</a:t>
            </a:r>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909E"/>
              </a:buClr>
              <a:buSzPts val="2400"/>
              <a:buFont typeface="Arial"/>
              <a:buNone/>
            </a:pPr>
            <a:r>
              <a:rPr lang="en-US" sz="2400" b="0">
                <a:solidFill>
                  <a:srgbClr val="00909E"/>
                </a:solidFill>
                <a:latin typeface="Arial"/>
                <a:ea typeface="Arial"/>
                <a:cs typeface="Arial"/>
                <a:sym typeface="Arial"/>
              </a:rPr>
              <a:t>Learning Objectives: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2" name="Google Shape;152;p48"/>
          <p:cNvSpPr txBox="1">
            <a:spLocks noGrp="1"/>
          </p:cNvSpPr>
          <p:nvPr>
            <p:ph type="sldNum" idx="12"/>
          </p:nvPr>
        </p:nvSpPr>
        <p:spPr>
          <a:xfrm>
            <a:off x="10659291" y="6356350"/>
            <a:ext cx="92093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rgbClr val="135D7A"/>
                </a:solidFill>
                <a:latin typeface="Arial"/>
                <a:ea typeface="Arial"/>
                <a:cs typeface="Arial"/>
                <a:sym typeface="Arial"/>
              </a:defRPr>
            </a:lvl1pPr>
            <a:lvl2pPr marL="0" lvl="1" indent="0" algn="r">
              <a:spcBef>
                <a:spcPts val="0"/>
              </a:spcBef>
              <a:buNone/>
              <a:defRPr sz="1000">
                <a:solidFill>
                  <a:srgbClr val="135D7A"/>
                </a:solidFill>
                <a:latin typeface="Arial"/>
                <a:ea typeface="Arial"/>
                <a:cs typeface="Arial"/>
                <a:sym typeface="Arial"/>
              </a:defRPr>
            </a:lvl2pPr>
            <a:lvl3pPr marL="0" lvl="2" indent="0" algn="r">
              <a:spcBef>
                <a:spcPts val="0"/>
              </a:spcBef>
              <a:buNone/>
              <a:defRPr sz="1000">
                <a:solidFill>
                  <a:srgbClr val="135D7A"/>
                </a:solidFill>
                <a:latin typeface="Arial"/>
                <a:ea typeface="Arial"/>
                <a:cs typeface="Arial"/>
                <a:sym typeface="Arial"/>
              </a:defRPr>
            </a:lvl3pPr>
            <a:lvl4pPr marL="0" lvl="3" indent="0" algn="r">
              <a:spcBef>
                <a:spcPts val="0"/>
              </a:spcBef>
              <a:buNone/>
              <a:defRPr sz="1000">
                <a:solidFill>
                  <a:srgbClr val="135D7A"/>
                </a:solidFill>
                <a:latin typeface="Arial"/>
                <a:ea typeface="Arial"/>
                <a:cs typeface="Arial"/>
                <a:sym typeface="Arial"/>
              </a:defRPr>
            </a:lvl4pPr>
            <a:lvl5pPr marL="0" lvl="4" indent="0" algn="r">
              <a:spcBef>
                <a:spcPts val="0"/>
              </a:spcBef>
              <a:buNone/>
              <a:defRPr sz="1000">
                <a:solidFill>
                  <a:srgbClr val="135D7A"/>
                </a:solidFill>
                <a:latin typeface="Arial"/>
                <a:ea typeface="Arial"/>
                <a:cs typeface="Arial"/>
                <a:sym typeface="Arial"/>
              </a:defRPr>
            </a:lvl5pPr>
            <a:lvl6pPr marL="0" lvl="5" indent="0" algn="r">
              <a:spcBef>
                <a:spcPts val="0"/>
              </a:spcBef>
              <a:buNone/>
              <a:defRPr sz="1000">
                <a:solidFill>
                  <a:srgbClr val="135D7A"/>
                </a:solidFill>
                <a:latin typeface="Arial"/>
                <a:ea typeface="Arial"/>
                <a:cs typeface="Arial"/>
                <a:sym typeface="Arial"/>
              </a:defRPr>
            </a:lvl6pPr>
            <a:lvl7pPr marL="0" lvl="6" indent="0" algn="r">
              <a:spcBef>
                <a:spcPts val="0"/>
              </a:spcBef>
              <a:buNone/>
              <a:defRPr sz="1000">
                <a:solidFill>
                  <a:srgbClr val="135D7A"/>
                </a:solidFill>
                <a:latin typeface="Arial"/>
                <a:ea typeface="Arial"/>
                <a:cs typeface="Arial"/>
                <a:sym typeface="Arial"/>
              </a:defRPr>
            </a:lvl7pPr>
            <a:lvl8pPr marL="0" lvl="7" indent="0" algn="r">
              <a:spcBef>
                <a:spcPts val="0"/>
              </a:spcBef>
              <a:buNone/>
              <a:defRPr sz="1000">
                <a:solidFill>
                  <a:srgbClr val="135D7A"/>
                </a:solidFill>
                <a:latin typeface="Arial"/>
                <a:ea typeface="Arial"/>
                <a:cs typeface="Arial"/>
                <a:sym typeface="Arial"/>
              </a:defRPr>
            </a:lvl8pPr>
            <a:lvl9pPr marL="0" lvl="8" indent="0" algn="r">
              <a:spcBef>
                <a:spcPts val="0"/>
              </a:spcBef>
              <a:buNone/>
              <a:defRPr sz="1000">
                <a:solidFill>
                  <a:srgbClr val="135D7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53" name="Google Shape;153;p48"/>
          <p:cNvCxnSpPr/>
          <p:nvPr/>
        </p:nvCxnSpPr>
        <p:spPr>
          <a:xfrm>
            <a:off x="611777" y="933451"/>
            <a:ext cx="10742023" cy="0"/>
          </a:xfrm>
          <a:prstGeom prst="straightConnector1">
            <a:avLst/>
          </a:prstGeom>
          <a:noFill/>
          <a:ln w="25400" cap="flat" cmpd="sng">
            <a:solidFill>
              <a:srgbClr val="0F4C75"/>
            </a:solidFill>
            <a:prstDash val="solid"/>
            <a:miter lim="800000"/>
            <a:headEnd type="none" w="sm" len="sm"/>
            <a:tailEnd type="none" w="sm" len="sm"/>
          </a:ln>
        </p:spPr>
      </p:cxnSp>
      <p:sp>
        <p:nvSpPr>
          <p:cNvPr id="154" name="Google Shape;154;p48"/>
          <p:cNvSpPr txBox="1">
            <a:spLocks noGrp="1"/>
          </p:cNvSpPr>
          <p:nvPr>
            <p:ph type="body" idx="1"/>
          </p:nvPr>
        </p:nvSpPr>
        <p:spPr>
          <a:xfrm>
            <a:off x="1016725" y="1820051"/>
            <a:ext cx="10563497" cy="2985347"/>
          </a:xfrm>
          <a:prstGeom prst="rect">
            <a:avLst/>
          </a:prstGeom>
          <a:noFill/>
          <a:ln>
            <a:noFill/>
          </a:ln>
        </p:spPr>
        <p:txBody>
          <a:bodyPr spcFirstLastPara="1" wrap="square" lIns="91425" tIns="45700" rIns="91425" bIns="45700" anchor="t" anchorCtr="0">
            <a:normAutofit/>
          </a:bodyPr>
          <a:lstStyle>
            <a:lvl1pPr marL="457200" lvl="0" indent="-387350" algn="l">
              <a:lnSpc>
                <a:spcPct val="90000"/>
              </a:lnSpc>
              <a:spcBef>
                <a:spcPts val="1000"/>
              </a:spcBef>
              <a:spcAft>
                <a:spcPts val="0"/>
              </a:spcAft>
              <a:buClr>
                <a:srgbClr val="135D7A"/>
              </a:buClr>
              <a:buSzPts val="2500"/>
              <a:buFont typeface="Noto Sans Symbols"/>
              <a:buChar char="❖"/>
              <a:defRPr sz="2000">
                <a:latin typeface="Arial"/>
                <a:ea typeface="Arial"/>
                <a:cs typeface="Arial"/>
                <a:sym typeface="Arial"/>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 Headers / Bullets">
  <p:cSld name="Content - Headers / Bullets">
    <p:spTree>
      <p:nvGrpSpPr>
        <p:cNvPr id="1" name="Shape 156"/>
        <p:cNvGrpSpPr/>
        <p:nvPr/>
      </p:nvGrpSpPr>
      <p:grpSpPr>
        <a:xfrm>
          <a:off x="0" y="0"/>
          <a:ext cx="0" cy="0"/>
          <a:chOff x="0" y="0"/>
          <a:chExt cx="0" cy="0"/>
        </a:xfrm>
      </p:grpSpPr>
      <p:sp>
        <p:nvSpPr>
          <p:cNvPr id="157" name="Google Shape;157;p50"/>
          <p:cNvSpPr txBox="1">
            <a:spLocks noGrp="1"/>
          </p:cNvSpPr>
          <p:nvPr>
            <p:ph type="body" idx="1"/>
          </p:nvPr>
        </p:nvSpPr>
        <p:spPr>
          <a:xfrm>
            <a:off x="611777" y="1604900"/>
            <a:ext cx="10986671" cy="4090506"/>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135D7A"/>
              </a:buClr>
              <a:buSzPts val="2000"/>
              <a:buFont typeface="Noto Sans Symbols"/>
              <a:buChar char="▪"/>
              <a:defRPr sz="2000">
                <a:latin typeface="Arial"/>
                <a:ea typeface="Arial"/>
                <a:cs typeface="Arial"/>
                <a:sym typeface="Arial"/>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50"/>
          <p:cNvSpPr txBox="1">
            <a:spLocks noGrp="1"/>
          </p:cNvSpPr>
          <p:nvPr>
            <p:ph type="title"/>
          </p:nvPr>
        </p:nvSpPr>
        <p:spPr>
          <a:xfrm>
            <a:off x="611777" y="365128"/>
            <a:ext cx="10742023" cy="5683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35D7A"/>
              </a:buClr>
              <a:buSzPts val="4400"/>
              <a:buFont typeface="Arial"/>
              <a:buNone/>
              <a:defRPr sz="4400" b="1">
                <a:solidFill>
                  <a:srgbClr val="135D7A"/>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50"/>
          <p:cNvSpPr txBox="1">
            <a:spLocks noGrp="1"/>
          </p:cNvSpPr>
          <p:nvPr>
            <p:ph type="sldNum" idx="12"/>
          </p:nvPr>
        </p:nvSpPr>
        <p:spPr>
          <a:xfrm>
            <a:off x="10659291" y="6356350"/>
            <a:ext cx="92093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rgbClr val="135D7A"/>
                </a:solidFill>
                <a:latin typeface="Arial"/>
                <a:ea typeface="Arial"/>
                <a:cs typeface="Arial"/>
                <a:sym typeface="Arial"/>
              </a:defRPr>
            </a:lvl1pPr>
            <a:lvl2pPr marL="0" lvl="1" indent="0" algn="r">
              <a:spcBef>
                <a:spcPts val="0"/>
              </a:spcBef>
              <a:buNone/>
              <a:defRPr sz="1000">
                <a:solidFill>
                  <a:srgbClr val="135D7A"/>
                </a:solidFill>
                <a:latin typeface="Arial"/>
                <a:ea typeface="Arial"/>
                <a:cs typeface="Arial"/>
                <a:sym typeface="Arial"/>
              </a:defRPr>
            </a:lvl2pPr>
            <a:lvl3pPr marL="0" lvl="2" indent="0" algn="r">
              <a:spcBef>
                <a:spcPts val="0"/>
              </a:spcBef>
              <a:buNone/>
              <a:defRPr sz="1000">
                <a:solidFill>
                  <a:srgbClr val="135D7A"/>
                </a:solidFill>
                <a:latin typeface="Arial"/>
                <a:ea typeface="Arial"/>
                <a:cs typeface="Arial"/>
                <a:sym typeface="Arial"/>
              </a:defRPr>
            </a:lvl3pPr>
            <a:lvl4pPr marL="0" lvl="3" indent="0" algn="r">
              <a:spcBef>
                <a:spcPts val="0"/>
              </a:spcBef>
              <a:buNone/>
              <a:defRPr sz="1000">
                <a:solidFill>
                  <a:srgbClr val="135D7A"/>
                </a:solidFill>
                <a:latin typeface="Arial"/>
                <a:ea typeface="Arial"/>
                <a:cs typeface="Arial"/>
                <a:sym typeface="Arial"/>
              </a:defRPr>
            </a:lvl4pPr>
            <a:lvl5pPr marL="0" lvl="4" indent="0" algn="r">
              <a:spcBef>
                <a:spcPts val="0"/>
              </a:spcBef>
              <a:buNone/>
              <a:defRPr sz="1000">
                <a:solidFill>
                  <a:srgbClr val="135D7A"/>
                </a:solidFill>
                <a:latin typeface="Arial"/>
                <a:ea typeface="Arial"/>
                <a:cs typeface="Arial"/>
                <a:sym typeface="Arial"/>
              </a:defRPr>
            </a:lvl5pPr>
            <a:lvl6pPr marL="0" lvl="5" indent="0" algn="r">
              <a:spcBef>
                <a:spcPts val="0"/>
              </a:spcBef>
              <a:buNone/>
              <a:defRPr sz="1000">
                <a:solidFill>
                  <a:srgbClr val="135D7A"/>
                </a:solidFill>
                <a:latin typeface="Arial"/>
                <a:ea typeface="Arial"/>
                <a:cs typeface="Arial"/>
                <a:sym typeface="Arial"/>
              </a:defRPr>
            </a:lvl6pPr>
            <a:lvl7pPr marL="0" lvl="6" indent="0" algn="r">
              <a:spcBef>
                <a:spcPts val="0"/>
              </a:spcBef>
              <a:buNone/>
              <a:defRPr sz="1000">
                <a:solidFill>
                  <a:srgbClr val="135D7A"/>
                </a:solidFill>
                <a:latin typeface="Arial"/>
                <a:ea typeface="Arial"/>
                <a:cs typeface="Arial"/>
                <a:sym typeface="Arial"/>
              </a:defRPr>
            </a:lvl7pPr>
            <a:lvl8pPr marL="0" lvl="7" indent="0" algn="r">
              <a:spcBef>
                <a:spcPts val="0"/>
              </a:spcBef>
              <a:buNone/>
              <a:defRPr sz="1000">
                <a:solidFill>
                  <a:srgbClr val="135D7A"/>
                </a:solidFill>
                <a:latin typeface="Arial"/>
                <a:ea typeface="Arial"/>
                <a:cs typeface="Arial"/>
                <a:sym typeface="Arial"/>
              </a:defRPr>
            </a:lvl8pPr>
            <a:lvl9pPr marL="0" lvl="8" indent="0" algn="r">
              <a:spcBef>
                <a:spcPts val="0"/>
              </a:spcBef>
              <a:buNone/>
              <a:defRPr sz="1000">
                <a:solidFill>
                  <a:srgbClr val="135D7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60" name="Google Shape;160;p50"/>
          <p:cNvCxnSpPr/>
          <p:nvPr/>
        </p:nvCxnSpPr>
        <p:spPr>
          <a:xfrm>
            <a:off x="611777" y="933451"/>
            <a:ext cx="10742023" cy="0"/>
          </a:xfrm>
          <a:prstGeom prst="straightConnector1">
            <a:avLst/>
          </a:prstGeom>
          <a:noFill/>
          <a:ln w="25400" cap="flat" cmpd="sng">
            <a:solidFill>
              <a:srgbClr val="0F4C75"/>
            </a:solidFill>
            <a:prstDash val="solid"/>
            <a:miter lim="800000"/>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 Header + Text">
  <p:cSld name="Content - Header + Text">
    <p:spTree>
      <p:nvGrpSpPr>
        <p:cNvPr id="1" name="Shape 161"/>
        <p:cNvGrpSpPr/>
        <p:nvPr/>
      </p:nvGrpSpPr>
      <p:grpSpPr>
        <a:xfrm>
          <a:off x="0" y="0"/>
          <a:ext cx="0" cy="0"/>
          <a:chOff x="0" y="0"/>
          <a:chExt cx="0" cy="0"/>
        </a:xfrm>
      </p:grpSpPr>
      <p:sp>
        <p:nvSpPr>
          <p:cNvPr id="162" name="Google Shape;162;p51"/>
          <p:cNvSpPr txBox="1">
            <a:spLocks noGrp="1"/>
          </p:cNvSpPr>
          <p:nvPr>
            <p:ph type="body" idx="1"/>
          </p:nvPr>
        </p:nvSpPr>
        <p:spPr>
          <a:xfrm>
            <a:off x="611777" y="1604900"/>
            <a:ext cx="10986671" cy="409050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35D7A"/>
              </a:buClr>
              <a:buSzPts val="2000"/>
              <a:buFont typeface="Noto Sans Symbols"/>
              <a:buNone/>
              <a:defRPr sz="2000">
                <a:latin typeface="Arial"/>
                <a:ea typeface="Arial"/>
                <a:cs typeface="Arial"/>
                <a:sym typeface="Arial"/>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51"/>
          <p:cNvSpPr txBox="1">
            <a:spLocks noGrp="1"/>
          </p:cNvSpPr>
          <p:nvPr>
            <p:ph type="title"/>
          </p:nvPr>
        </p:nvSpPr>
        <p:spPr>
          <a:xfrm>
            <a:off x="611777" y="365128"/>
            <a:ext cx="10742023" cy="5683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35D7A"/>
              </a:buClr>
              <a:buSzPts val="4400"/>
              <a:buFont typeface="Arial"/>
              <a:buNone/>
              <a:defRPr sz="4400" b="1">
                <a:solidFill>
                  <a:srgbClr val="135D7A"/>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51"/>
          <p:cNvSpPr txBox="1">
            <a:spLocks noGrp="1"/>
          </p:cNvSpPr>
          <p:nvPr>
            <p:ph type="sldNum" idx="12"/>
          </p:nvPr>
        </p:nvSpPr>
        <p:spPr>
          <a:xfrm>
            <a:off x="10659291" y="6356350"/>
            <a:ext cx="92093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rgbClr val="135D7A"/>
                </a:solidFill>
                <a:latin typeface="Arial"/>
                <a:ea typeface="Arial"/>
                <a:cs typeface="Arial"/>
                <a:sym typeface="Arial"/>
              </a:defRPr>
            </a:lvl1pPr>
            <a:lvl2pPr marL="0" lvl="1" indent="0" algn="r">
              <a:spcBef>
                <a:spcPts val="0"/>
              </a:spcBef>
              <a:buNone/>
              <a:defRPr sz="1000">
                <a:solidFill>
                  <a:srgbClr val="135D7A"/>
                </a:solidFill>
                <a:latin typeface="Arial"/>
                <a:ea typeface="Arial"/>
                <a:cs typeface="Arial"/>
                <a:sym typeface="Arial"/>
              </a:defRPr>
            </a:lvl2pPr>
            <a:lvl3pPr marL="0" lvl="2" indent="0" algn="r">
              <a:spcBef>
                <a:spcPts val="0"/>
              </a:spcBef>
              <a:buNone/>
              <a:defRPr sz="1000">
                <a:solidFill>
                  <a:srgbClr val="135D7A"/>
                </a:solidFill>
                <a:latin typeface="Arial"/>
                <a:ea typeface="Arial"/>
                <a:cs typeface="Arial"/>
                <a:sym typeface="Arial"/>
              </a:defRPr>
            </a:lvl3pPr>
            <a:lvl4pPr marL="0" lvl="3" indent="0" algn="r">
              <a:spcBef>
                <a:spcPts val="0"/>
              </a:spcBef>
              <a:buNone/>
              <a:defRPr sz="1000">
                <a:solidFill>
                  <a:srgbClr val="135D7A"/>
                </a:solidFill>
                <a:latin typeface="Arial"/>
                <a:ea typeface="Arial"/>
                <a:cs typeface="Arial"/>
                <a:sym typeface="Arial"/>
              </a:defRPr>
            </a:lvl4pPr>
            <a:lvl5pPr marL="0" lvl="4" indent="0" algn="r">
              <a:spcBef>
                <a:spcPts val="0"/>
              </a:spcBef>
              <a:buNone/>
              <a:defRPr sz="1000">
                <a:solidFill>
                  <a:srgbClr val="135D7A"/>
                </a:solidFill>
                <a:latin typeface="Arial"/>
                <a:ea typeface="Arial"/>
                <a:cs typeface="Arial"/>
                <a:sym typeface="Arial"/>
              </a:defRPr>
            </a:lvl5pPr>
            <a:lvl6pPr marL="0" lvl="5" indent="0" algn="r">
              <a:spcBef>
                <a:spcPts val="0"/>
              </a:spcBef>
              <a:buNone/>
              <a:defRPr sz="1000">
                <a:solidFill>
                  <a:srgbClr val="135D7A"/>
                </a:solidFill>
                <a:latin typeface="Arial"/>
                <a:ea typeface="Arial"/>
                <a:cs typeface="Arial"/>
                <a:sym typeface="Arial"/>
              </a:defRPr>
            </a:lvl6pPr>
            <a:lvl7pPr marL="0" lvl="6" indent="0" algn="r">
              <a:spcBef>
                <a:spcPts val="0"/>
              </a:spcBef>
              <a:buNone/>
              <a:defRPr sz="1000">
                <a:solidFill>
                  <a:srgbClr val="135D7A"/>
                </a:solidFill>
                <a:latin typeface="Arial"/>
                <a:ea typeface="Arial"/>
                <a:cs typeface="Arial"/>
                <a:sym typeface="Arial"/>
              </a:defRPr>
            </a:lvl7pPr>
            <a:lvl8pPr marL="0" lvl="7" indent="0" algn="r">
              <a:spcBef>
                <a:spcPts val="0"/>
              </a:spcBef>
              <a:buNone/>
              <a:defRPr sz="1000">
                <a:solidFill>
                  <a:srgbClr val="135D7A"/>
                </a:solidFill>
                <a:latin typeface="Arial"/>
                <a:ea typeface="Arial"/>
                <a:cs typeface="Arial"/>
                <a:sym typeface="Arial"/>
              </a:defRPr>
            </a:lvl8pPr>
            <a:lvl9pPr marL="0" lvl="8" indent="0" algn="r">
              <a:spcBef>
                <a:spcPts val="0"/>
              </a:spcBef>
              <a:buNone/>
              <a:defRPr sz="1000">
                <a:solidFill>
                  <a:srgbClr val="135D7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65" name="Google Shape;165;p51"/>
          <p:cNvCxnSpPr/>
          <p:nvPr/>
        </p:nvCxnSpPr>
        <p:spPr>
          <a:xfrm>
            <a:off x="611777" y="933451"/>
            <a:ext cx="10742023" cy="0"/>
          </a:xfrm>
          <a:prstGeom prst="straightConnector1">
            <a:avLst/>
          </a:prstGeom>
          <a:noFill/>
          <a:ln w="25400" cap="flat" cmpd="sng">
            <a:solidFill>
              <a:srgbClr val="0F4C75"/>
            </a:solidFill>
            <a:prstDash val="solid"/>
            <a:miter lim="800000"/>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Questions">
  <p:cSld name="1_Questions">
    <p:spTree>
      <p:nvGrpSpPr>
        <p:cNvPr id="1" name="Shape 166"/>
        <p:cNvGrpSpPr/>
        <p:nvPr/>
      </p:nvGrpSpPr>
      <p:grpSpPr>
        <a:xfrm>
          <a:off x="0" y="0"/>
          <a:ext cx="0" cy="0"/>
          <a:chOff x="0" y="0"/>
          <a:chExt cx="0" cy="0"/>
        </a:xfrm>
      </p:grpSpPr>
      <p:sp>
        <p:nvSpPr>
          <p:cNvPr id="167" name="Google Shape;167;p52"/>
          <p:cNvSpPr txBox="1"/>
          <p:nvPr/>
        </p:nvSpPr>
        <p:spPr>
          <a:xfrm>
            <a:off x="619728" y="2224563"/>
            <a:ext cx="10968445"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0" b="1">
                <a:solidFill>
                  <a:srgbClr val="1BA0BB"/>
                </a:solidFill>
                <a:latin typeface="Arial"/>
                <a:ea typeface="Arial"/>
                <a:cs typeface="Arial"/>
                <a:sym typeface="Arial"/>
              </a:rPr>
              <a:t>Questions?</a:t>
            </a:r>
            <a:endParaRPr/>
          </a:p>
        </p:txBody>
      </p:sp>
      <p:sp>
        <p:nvSpPr>
          <p:cNvPr id="168" name="Google Shape;168;p52"/>
          <p:cNvSpPr txBox="1">
            <a:spLocks noGrp="1"/>
          </p:cNvSpPr>
          <p:nvPr>
            <p:ph type="sldNum" idx="12"/>
          </p:nvPr>
        </p:nvSpPr>
        <p:spPr>
          <a:xfrm>
            <a:off x="10659291" y="6356350"/>
            <a:ext cx="92093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rgbClr val="135D7A"/>
                </a:solidFill>
                <a:latin typeface="Arial"/>
                <a:ea typeface="Arial"/>
                <a:cs typeface="Arial"/>
                <a:sym typeface="Arial"/>
              </a:defRPr>
            </a:lvl1pPr>
            <a:lvl2pPr marL="0" lvl="1" indent="0" algn="r">
              <a:spcBef>
                <a:spcPts val="0"/>
              </a:spcBef>
              <a:buNone/>
              <a:defRPr sz="1000">
                <a:solidFill>
                  <a:srgbClr val="135D7A"/>
                </a:solidFill>
                <a:latin typeface="Arial"/>
                <a:ea typeface="Arial"/>
                <a:cs typeface="Arial"/>
                <a:sym typeface="Arial"/>
              </a:defRPr>
            </a:lvl2pPr>
            <a:lvl3pPr marL="0" lvl="2" indent="0" algn="r">
              <a:spcBef>
                <a:spcPts val="0"/>
              </a:spcBef>
              <a:buNone/>
              <a:defRPr sz="1000">
                <a:solidFill>
                  <a:srgbClr val="135D7A"/>
                </a:solidFill>
                <a:latin typeface="Arial"/>
                <a:ea typeface="Arial"/>
                <a:cs typeface="Arial"/>
                <a:sym typeface="Arial"/>
              </a:defRPr>
            </a:lvl3pPr>
            <a:lvl4pPr marL="0" lvl="3" indent="0" algn="r">
              <a:spcBef>
                <a:spcPts val="0"/>
              </a:spcBef>
              <a:buNone/>
              <a:defRPr sz="1000">
                <a:solidFill>
                  <a:srgbClr val="135D7A"/>
                </a:solidFill>
                <a:latin typeface="Arial"/>
                <a:ea typeface="Arial"/>
                <a:cs typeface="Arial"/>
                <a:sym typeface="Arial"/>
              </a:defRPr>
            </a:lvl4pPr>
            <a:lvl5pPr marL="0" lvl="4" indent="0" algn="r">
              <a:spcBef>
                <a:spcPts val="0"/>
              </a:spcBef>
              <a:buNone/>
              <a:defRPr sz="1000">
                <a:solidFill>
                  <a:srgbClr val="135D7A"/>
                </a:solidFill>
                <a:latin typeface="Arial"/>
                <a:ea typeface="Arial"/>
                <a:cs typeface="Arial"/>
                <a:sym typeface="Arial"/>
              </a:defRPr>
            </a:lvl5pPr>
            <a:lvl6pPr marL="0" lvl="5" indent="0" algn="r">
              <a:spcBef>
                <a:spcPts val="0"/>
              </a:spcBef>
              <a:buNone/>
              <a:defRPr sz="1000">
                <a:solidFill>
                  <a:srgbClr val="135D7A"/>
                </a:solidFill>
                <a:latin typeface="Arial"/>
                <a:ea typeface="Arial"/>
                <a:cs typeface="Arial"/>
                <a:sym typeface="Arial"/>
              </a:defRPr>
            </a:lvl6pPr>
            <a:lvl7pPr marL="0" lvl="6" indent="0" algn="r">
              <a:spcBef>
                <a:spcPts val="0"/>
              </a:spcBef>
              <a:buNone/>
              <a:defRPr sz="1000">
                <a:solidFill>
                  <a:srgbClr val="135D7A"/>
                </a:solidFill>
                <a:latin typeface="Arial"/>
                <a:ea typeface="Arial"/>
                <a:cs typeface="Arial"/>
                <a:sym typeface="Arial"/>
              </a:defRPr>
            </a:lvl7pPr>
            <a:lvl8pPr marL="0" lvl="7" indent="0" algn="r">
              <a:spcBef>
                <a:spcPts val="0"/>
              </a:spcBef>
              <a:buNone/>
              <a:defRPr sz="1000">
                <a:solidFill>
                  <a:srgbClr val="135D7A"/>
                </a:solidFill>
                <a:latin typeface="Arial"/>
                <a:ea typeface="Arial"/>
                <a:cs typeface="Arial"/>
                <a:sym typeface="Arial"/>
              </a:defRPr>
            </a:lvl8pPr>
            <a:lvl9pPr marL="0" lvl="8" indent="0" algn="r">
              <a:spcBef>
                <a:spcPts val="0"/>
              </a:spcBef>
              <a:buNone/>
              <a:defRPr sz="1000">
                <a:solidFill>
                  <a:srgbClr val="135D7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2"/>
        <p:cNvGrpSpPr/>
        <p:nvPr/>
      </p:nvGrpSpPr>
      <p:grpSpPr>
        <a:xfrm>
          <a:off x="0" y="0"/>
          <a:ext cx="0" cy="0"/>
          <a:chOff x="0" y="0"/>
          <a:chExt cx="0" cy="0"/>
        </a:xfrm>
      </p:grpSpPr>
      <p:sp>
        <p:nvSpPr>
          <p:cNvPr id="23" name="Google Shape;2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9999"/>
              </a:buClr>
              <a:buSzPts val="4800"/>
              <a:buFont typeface="Arial"/>
              <a:buNone/>
              <a:defRPr b="1">
                <a:solidFill>
                  <a:srgbClr val="00999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4"/>
          <p:cNvSpPr txBox="1">
            <a:spLocks noGrp="1"/>
          </p:cNvSpPr>
          <p:nvPr>
            <p:ph type="dt" idx="10"/>
          </p:nvPr>
        </p:nvSpPr>
        <p:spPr>
          <a:xfrm>
            <a:off x="611777" y="6356350"/>
            <a:ext cx="92093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4"/>
          <p:cNvSpPr txBox="1">
            <a:spLocks noGrp="1"/>
          </p:cNvSpPr>
          <p:nvPr>
            <p:ph type="ftr" idx="11"/>
          </p:nvPr>
        </p:nvSpPr>
        <p:spPr>
          <a:xfrm>
            <a:off x="1532709" y="6356350"/>
            <a:ext cx="912658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4"/>
          <p:cNvSpPr txBox="1">
            <a:spLocks noGrp="1"/>
          </p:cNvSpPr>
          <p:nvPr>
            <p:ph type="sldNum" idx="12"/>
          </p:nvPr>
        </p:nvSpPr>
        <p:spPr>
          <a:xfrm>
            <a:off x="10659291" y="6356350"/>
            <a:ext cx="92093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34"/>
          <p:cNvSpPr/>
          <p:nvPr/>
        </p:nvSpPr>
        <p:spPr>
          <a:xfrm rot="5400000">
            <a:off x="6011250" y="215900"/>
            <a:ext cx="169500" cy="12192000"/>
          </a:xfrm>
          <a:prstGeom prst="rect">
            <a:avLst/>
          </a:prstGeom>
          <a:gradFill>
            <a:gsLst>
              <a:gs pos="0">
                <a:srgbClr val="142850"/>
              </a:gs>
              <a:gs pos="100000">
                <a:srgbClr val="00C4FF">
                  <a:alpha val="63529"/>
                </a:srgbClr>
              </a:gs>
            </a:gsLst>
            <a:lin ang="16200038"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9" name="Google Shape;29;p34"/>
          <p:cNvSpPr txBox="1">
            <a:spLocks noGrp="1"/>
          </p:cNvSpPr>
          <p:nvPr>
            <p:ph type="body" idx="2"/>
          </p:nvPr>
        </p:nvSpPr>
        <p:spPr>
          <a:xfrm>
            <a:off x="457200" y="6227763"/>
            <a:ext cx="914400" cy="91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hank You">
  <p:cSld name="1_Thank You">
    <p:spTree>
      <p:nvGrpSpPr>
        <p:cNvPr id="1" name="Shape 169"/>
        <p:cNvGrpSpPr/>
        <p:nvPr/>
      </p:nvGrpSpPr>
      <p:grpSpPr>
        <a:xfrm>
          <a:off x="0" y="0"/>
          <a:ext cx="0" cy="0"/>
          <a:chOff x="0" y="0"/>
          <a:chExt cx="0" cy="0"/>
        </a:xfrm>
      </p:grpSpPr>
      <p:sp>
        <p:nvSpPr>
          <p:cNvPr id="170" name="Google Shape;170;p53"/>
          <p:cNvSpPr txBox="1"/>
          <p:nvPr/>
        </p:nvSpPr>
        <p:spPr>
          <a:xfrm>
            <a:off x="967564" y="2242201"/>
            <a:ext cx="10256872"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0" b="1">
                <a:solidFill>
                  <a:srgbClr val="1BA0BB"/>
                </a:solidFill>
                <a:latin typeface="Arial"/>
                <a:ea typeface="Arial"/>
                <a:cs typeface="Arial"/>
                <a:sym typeface="Arial"/>
              </a:rPr>
              <a:t>Thank You</a:t>
            </a:r>
            <a:endParaRPr/>
          </a:p>
        </p:txBody>
      </p:sp>
      <p:sp>
        <p:nvSpPr>
          <p:cNvPr id="171" name="Google Shape;171;p53"/>
          <p:cNvSpPr txBox="1">
            <a:spLocks noGrp="1"/>
          </p:cNvSpPr>
          <p:nvPr>
            <p:ph type="body" idx="1"/>
          </p:nvPr>
        </p:nvSpPr>
        <p:spPr>
          <a:xfrm>
            <a:off x="2449002" y="3873417"/>
            <a:ext cx="7293995" cy="134841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135D7A"/>
              </a:buClr>
              <a:buSzPts val="2000"/>
              <a:buNone/>
              <a:defRPr sz="2000" b="1">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53"/>
          <p:cNvSpPr txBox="1">
            <a:spLocks noGrp="1"/>
          </p:cNvSpPr>
          <p:nvPr>
            <p:ph type="sldNum" idx="12"/>
          </p:nvPr>
        </p:nvSpPr>
        <p:spPr>
          <a:xfrm>
            <a:off x="10659291" y="6356350"/>
            <a:ext cx="92093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rgbClr val="135D7A"/>
                </a:solidFill>
                <a:latin typeface="Arial"/>
                <a:ea typeface="Arial"/>
                <a:cs typeface="Arial"/>
                <a:sym typeface="Arial"/>
              </a:defRPr>
            </a:lvl1pPr>
            <a:lvl2pPr marL="0" lvl="1" indent="0" algn="r">
              <a:spcBef>
                <a:spcPts val="0"/>
              </a:spcBef>
              <a:buNone/>
              <a:defRPr sz="1000">
                <a:solidFill>
                  <a:srgbClr val="135D7A"/>
                </a:solidFill>
                <a:latin typeface="Arial"/>
                <a:ea typeface="Arial"/>
                <a:cs typeface="Arial"/>
                <a:sym typeface="Arial"/>
              </a:defRPr>
            </a:lvl2pPr>
            <a:lvl3pPr marL="0" lvl="2" indent="0" algn="r">
              <a:spcBef>
                <a:spcPts val="0"/>
              </a:spcBef>
              <a:buNone/>
              <a:defRPr sz="1000">
                <a:solidFill>
                  <a:srgbClr val="135D7A"/>
                </a:solidFill>
                <a:latin typeface="Arial"/>
                <a:ea typeface="Arial"/>
                <a:cs typeface="Arial"/>
                <a:sym typeface="Arial"/>
              </a:defRPr>
            </a:lvl3pPr>
            <a:lvl4pPr marL="0" lvl="3" indent="0" algn="r">
              <a:spcBef>
                <a:spcPts val="0"/>
              </a:spcBef>
              <a:buNone/>
              <a:defRPr sz="1000">
                <a:solidFill>
                  <a:srgbClr val="135D7A"/>
                </a:solidFill>
                <a:latin typeface="Arial"/>
                <a:ea typeface="Arial"/>
                <a:cs typeface="Arial"/>
                <a:sym typeface="Arial"/>
              </a:defRPr>
            </a:lvl4pPr>
            <a:lvl5pPr marL="0" lvl="4" indent="0" algn="r">
              <a:spcBef>
                <a:spcPts val="0"/>
              </a:spcBef>
              <a:buNone/>
              <a:defRPr sz="1000">
                <a:solidFill>
                  <a:srgbClr val="135D7A"/>
                </a:solidFill>
                <a:latin typeface="Arial"/>
                <a:ea typeface="Arial"/>
                <a:cs typeface="Arial"/>
                <a:sym typeface="Arial"/>
              </a:defRPr>
            </a:lvl5pPr>
            <a:lvl6pPr marL="0" lvl="5" indent="0" algn="r">
              <a:spcBef>
                <a:spcPts val="0"/>
              </a:spcBef>
              <a:buNone/>
              <a:defRPr sz="1000">
                <a:solidFill>
                  <a:srgbClr val="135D7A"/>
                </a:solidFill>
                <a:latin typeface="Arial"/>
                <a:ea typeface="Arial"/>
                <a:cs typeface="Arial"/>
                <a:sym typeface="Arial"/>
              </a:defRPr>
            </a:lvl6pPr>
            <a:lvl7pPr marL="0" lvl="6" indent="0" algn="r">
              <a:spcBef>
                <a:spcPts val="0"/>
              </a:spcBef>
              <a:buNone/>
              <a:defRPr sz="1000">
                <a:solidFill>
                  <a:srgbClr val="135D7A"/>
                </a:solidFill>
                <a:latin typeface="Arial"/>
                <a:ea typeface="Arial"/>
                <a:cs typeface="Arial"/>
                <a:sym typeface="Arial"/>
              </a:defRPr>
            </a:lvl7pPr>
            <a:lvl8pPr marL="0" lvl="7" indent="0" algn="r">
              <a:spcBef>
                <a:spcPts val="0"/>
              </a:spcBef>
              <a:buNone/>
              <a:defRPr sz="1000">
                <a:solidFill>
                  <a:srgbClr val="135D7A"/>
                </a:solidFill>
                <a:latin typeface="Arial"/>
                <a:ea typeface="Arial"/>
                <a:cs typeface="Arial"/>
                <a:sym typeface="Arial"/>
              </a:defRPr>
            </a:lvl8pPr>
            <a:lvl9pPr marL="0" lvl="8" indent="0" algn="r">
              <a:spcBef>
                <a:spcPts val="0"/>
              </a:spcBef>
              <a:buNone/>
              <a:defRPr sz="1000">
                <a:solidFill>
                  <a:srgbClr val="135D7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3"/>
        <p:cNvGrpSpPr/>
        <p:nvPr/>
      </p:nvGrpSpPr>
      <p:grpSpPr>
        <a:xfrm>
          <a:off x="0" y="0"/>
          <a:ext cx="0" cy="0"/>
          <a:chOff x="0" y="0"/>
          <a:chExt cx="0" cy="0"/>
        </a:xfrm>
      </p:grpSpPr>
      <p:sp>
        <p:nvSpPr>
          <p:cNvPr id="174" name="Google Shape;174;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999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5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54"/>
          <p:cNvSpPr txBox="1">
            <a:spLocks noGrp="1"/>
          </p:cNvSpPr>
          <p:nvPr>
            <p:ph type="dt" idx="10"/>
          </p:nvPr>
        </p:nvSpPr>
        <p:spPr>
          <a:xfrm>
            <a:off x="611777" y="6356350"/>
            <a:ext cx="92093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54"/>
          <p:cNvSpPr txBox="1">
            <a:spLocks noGrp="1"/>
          </p:cNvSpPr>
          <p:nvPr>
            <p:ph type="ftr" idx="11"/>
          </p:nvPr>
        </p:nvSpPr>
        <p:spPr>
          <a:xfrm>
            <a:off x="1532709" y="6356350"/>
            <a:ext cx="912658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54"/>
          <p:cNvSpPr txBox="1">
            <a:spLocks noGrp="1"/>
          </p:cNvSpPr>
          <p:nvPr>
            <p:ph type="sldNum" idx="12"/>
          </p:nvPr>
        </p:nvSpPr>
        <p:spPr>
          <a:xfrm>
            <a:off x="10659291" y="6356350"/>
            <a:ext cx="92093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9" name="Google Shape;179;p54"/>
          <p:cNvSpPr/>
          <p:nvPr/>
        </p:nvSpPr>
        <p:spPr>
          <a:xfrm rot="5400000">
            <a:off x="6011250" y="215900"/>
            <a:ext cx="169500" cy="12192000"/>
          </a:xfrm>
          <a:prstGeom prst="rect">
            <a:avLst/>
          </a:prstGeom>
          <a:gradFill>
            <a:gsLst>
              <a:gs pos="0">
                <a:srgbClr val="142850"/>
              </a:gs>
              <a:gs pos="100000">
                <a:srgbClr val="00C4FF">
                  <a:alpha val="63529"/>
                </a:srgbClr>
              </a:gs>
            </a:gsLst>
            <a:lin ang="16200038"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0"/>
        <p:cNvGrpSpPr/>
        <p:nvPr/>
      </p:nvGrpSpPr>
      <p:grpSpPr>
        <a:xfrm>
          <a:off x="0" y="0"/>
          <a:ext cx="0" cy="0"/>
          <a:chOff x="0" y="0"/>
          <a:chExt cx="0" cy="0"/>
        </a:xfrm>
      </p:grpSpPr>
      <p:sp>
        <p:nvSpPr>
          <p:cNvPr id="181" name="Google Shape;181;p5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9999"/>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5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3" name="Google Shape;183;p55"/>
          <p:cNvSpPr txBox="1">
            <a:spLocks noGrp="1"/>
          </p:cNvSpPr>
          <p:nvPr>
            <p:ph type="dt" idx="10"/>
          </p:nvPr>
        </p:nvSpPr>
        <p:spPr>
          <a:xfrm>
            <a:off x="611777" y="6356350"/>
            <a:ext cx="92093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55"/>
          <p:cNvSpPr txBox="1">
            <a:spLocks noGrp="1"/>
          </p:cNvSpPr>
          <p:nvPr>
            <p:ph type="ftr" idx="11"/>
          </p:nvPr>
        </p:nvSpPr>
        <p:spPr>
          <a:xfrm>
            <a:off x="1532709" y="6356350"/>
            <a:ext cx="912658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55"/>
          <p:cNvSpPr txBox="1">
            <a:spLocks noGrp="1"/>
          </p:cNvSpPr>
          <p:nvPr>
            <p:ph type="sldNum" idx="12"/>
          </p:nvPr>
        </p:nvSpPr>
        <p:spPr>
          <a:xfrm>
            <a:off x="10659291" y="6356350"/>
            <a:ext cx="92093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6" name="Google Shape;186;p55"/>
          <p:cNvSpPr/>
          <p:nvPr/>
        </p:nvSpPr>
        <p:spPr>
          <a:xfrm rot="5400000">
            <a:off x="6004900" y="175600"/>
            <a:ext cx="169500" cy="12192000"/>
          </a:xfrm>
          <a:prstGeom prst="rect">
            <a:avLst/>
          </a:prstGeom>
          <a:gradFill>
            <a:gsLst>
              <a:gs pos="0">
                <a:srgbClr val="142850"/>
              </a:gs>
              <a:gs pos="100000">
                <a:srgbClr val="00C4FF">
                  <a:alpha val="63529"/>
                </a:srgbClr>
              </a:gs>
            </a:gsLst>
            <a:lin ang="16200038"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9999"/>
              </a:buClr>
              <a:buSzPts val="4800"/>
              <a:buFont typeface="Arial"/>
              <a:buNone/>
              <a:defRPr b="1">
                <a:solidFill>
                  <a:srgbClr val="00999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5"/>
          <p:cNvSpPr txBox="1">
            <a:spLocks noGrp="1"/>
          </p:cNvSpPr>
          <p:nvPr>
            <p:ph type="dt" idx="10"/>
          </p:nvPr>
        </p:nvSpPr>
        <p:spPr>
          <a:xfrm>
            <a:off x="611777" y="6356350"/>
            <a:ext cx="92093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5"/>
          <p:cNvSpPr txBox="1">
            <a:spLocks noGrp="1"/>
          </p:cNvSpPr>
          <p:nvPr>
            <p:ph type="ftr" idx="11"/>
          </p:nvPr>
        </p:nvSpPr>
        <p:spPr>
          <a:xfrm>
            <a:off x="1532709" y="6356350"/>
            <a:ext cx="912658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5"/>
          <p:cNvSpPr txBox="1">
            <a:spLocks noGrp="1"/>
          </p:cNvSpPr>
          <p:nvPr>
            <p:ph type="sldNum" idx="12"/>
          </p:nvPr>
        </p:nvSpPr>
        <p:spPr>
          <a:xfrm>
            <a:off x="10659291" y="6356350"/>
            <a:ext cx="92093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35"/>
          <p:cNvSpPr/>
          <p:nvPr/>
        </p:nvSpPr>
        <p:spPr>
          <a:xfrm rot="5400000">
            <a:off x="6011250" y="215900"/>
            <a:ext cx="169500" cy="12192000"/>
          </a:xfrm>
          <a:prstGeom prst="rect">
            <a:avLst/>
          </a:prstGeom>
          <a:gradFill>
            <a:gsLst>
              <a:gs pos="0">
                <a:srgbClr val="142850"/>
              </a:gs>
              <a:gs pos="100000">
                <a:srgbClr val="00C4FF">
                  <a:alpha val="63529"/>
                </a:srgbClr>
              </a:gs>
            </a:gsLst>
            <a:lin ang="16200038"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999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6"/>
          <p:cNvSpPr txBox="1">
            <a:spLocks noGrp="1"/>
          </p:cNvSpPr>
          <p:nvPr>
            <p:ph type="dt" idx="10"/>
          </p:nvPr>
        </p:nvSpPr>
        <p:spPr>
          <a:xfrm>
            <a:off x="611777" y="6356350"/>
            <a:ext cx="92093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6"/>
          <p:cNvSpPr txBox="1">
            <a:spLocks noGrp="1"/>
          </p:cNvSpPr>
          <p:nvPr>
            <p:ph type="ftr" idx="11"/>
          </p:nvPr>
        </p:nvSpPr>
        <p:spPr>
          <a:xfrm>
            <a:off x="1532709" y="6356350"/>
            <a:ext cx="912658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6"/>
          <p:cNvSpPr txBox="1">
            <a:spLocks noGrp="1"/>
          </p:cNvSpPr>
          <p:nvPr>
            <p:ph type="sldNum" idx="12"/>
          </p:nvPr>
        </p:nvSpPr>
        <p:spPr>
          <a:xfrm>
            <a:off x="10659291" y="6356350"/>
            <a:ext cx="92093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36"/>
          <p:cNvSpPr/>
          <p:nvPr/>
        </p:nvSpPr>
        <p:spPr>
          <a:xfrm rot="5400000">
            <a:off x="6011250" y="175600"/>
            <a:ext cx="169500" cy="12192000"/>
          </a:xfrm>
          <a:prstGeom prst="rect">
            <a:avLst/>
          </a:prstGeom>
          <a:gradFill>
            <a:gsLst>
              <a:gs pos="0">
                <a:srgbClr val="142850"/>
              </a:gs>
              <a:gs pos="100000">
                <a:srgbClr val="00C4FF">
                  <a:alpha val="63529"/>
                </a:srgbClr>
              </a:gs>
            </a:gsLst>
            <a:lin ang="16200038"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9999"/>
              </a:buClr>
              <a:buSzPts val="4800"/>
              <a:buFont typeface="Arial"/>
              <a:buNone/>
              <a:defRPr sz="4800">
                <a:solidFill>
                  <a:srgbClr val="00999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9999"/>
              </a:buClr>
              <a:buSzPts val="2400"/>
              <a:buNone/>
              <a:defRPr sz="2400" b="1">
                <a:solidFill>
                  <a:srgbClr val="009999"/>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7"/>
          <p:cNvSpPr txBox="1">
            <a:spLocks noGrp="1"/>
          </p:cNvSpPr>
          <p:nvPr>
            <p:ph type="dt" idx="10"/>
          </p:nvPr>
        </p:nvSpPr>
        <p:spPr>
          <a:xfrm>
            <a:off x="611777" y="6356350"/>
            <a:ext cx="92093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7"/>
          <p:cNvSpPr txBox="1">
            <a:spLocks noGrp="1"/>
          </p:cNvSpPr>
          <p:nvPr>
            <p:ph type="ftr" idx="11"/>
          </p:nvPr>
        </p:nvSpPr>
        <p:spPr>
          <a:xfrm>
            <a:off x="1532709" y="6356350"/>
            <a:ext cx="912658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7"/>
          <p:cNvSpPr txBox="1">
            <a:spLocks noGrp="1"/>
          </p:cNvSpPr>
          <p:nvPr>
            <p:ph type="sldNum" idx="12"/>
          </p:nvPr>
        </p:nvSpPr>
        <p:spPr>
          <a:xfrm>
            <a:off x="10659291" y="6356350"/>
            <a:ext cx="92093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37"/>
          <p:cNvSpPr/>
          <p:nvPr/>
        </p:nvSpPr>
        <p:spPr>
          <a:xfrm rot="5400000">
            <a:off x="6011250" y="215900"/>
            <a:ext cx="169500" cy="12192000"/>
          </a:xfrm>
          <a:prstGeom prst="rect">
            <a:avLst/>
          </a:prstGeom>
          <a:gradFill>
            <a:gsLst>
              <a:gs pos="0">
                <a:srgbClr val="142850"/>
              </a:gs>
              <a:gs pos="100000">
                <a:srgbClr val="00C4FF">
                  <a:alpha val="63529"/>
                </a:srgbClr>
              </a:gs>
            </a:gsLst>
            <a:lin ang="16200038"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ual Logo" type="blank">
  <p:cSld name="BLANK">
    <p:spTree>
      <p:nvGrpSpPr>
        <p:cNvPr id="1" name="Shape 54"/>
        <p:cNvGrpSpPr/>
        <p:nvPr/>
      </p:nvGrpSpPr>
      <p:grpSpPr>
        <a:xfrm>
          <a:off x="0" y="0"/>
          <a:ext cx="0" cy="0"/>
          <a:chOff x="0" y="0"/>
          <a:chExt cx="0" cy="0"/>
        </a:xfrm>
      </p:grpSpPr>
      <p:sp>
        <p:nvSpPr>
          <p:cNvPr id="55" name="Google Shape;55;p38"/>
          <p:cNvSpPr txBox="1">
            <a:spLocks noGrp="1"/>
          </p:cNvSpPr>
          <p:nvPr>
            <p:ph type="sldNum" idx="12"/>
          </p:nvPr>
        </p:nvSpPr>
        <p:spPr>
          <a:xfrm>
            <a:off x="10659291" y="6356350"/>
            <a:ext cx="92093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rgbClr val="135D7A"/>
                </a:solidFill>
                <a:latin typeface="Arial"/>
                <a:ea typeface="Arial"/>
                <a:cs typeface="Arial"/>
                <a:sym typeface="Arial"/>
              </a:defRPr>
            </a:lvl1pPr>
            <a:lvl2pPr marL="0" lvl="1" indent="0" algn="r">
              <a:spcBef>
                <a:spcPts val="0"/>
              </a:spcBef>
              <a:buNone/>
              <a:defRPr sz="1000">
                <a:solidFill>
                  <a:srgbClr val="135D7A"/>
                </a:solidFill>
                <a:latin typeface="Arial"/>
                <a:ea typeface="Arial"/>
                <a:cs typeface="Arial"/>
                <a:sym typeface="Arial"/>
              </a:defRPr>
            </a:lvl2pPr>
            <a:lvl3pPr marL="0" lvl="2" indent="0" algn="r">
              <a:spcBef>
                <a:spcPts val="0"/>
              </a:spcBef>
              <a:buNone/>
              <a:defRPr sz="1000">
                <a:solidFill>
                  <a:srgbClr val="135D7A"/>
                </a:solidFill>
                <a:latin typeface="Arial"/>
                <a:ea typeface="Arial"/>
                <a:cs typeface="Arial"/>
                <a:sym typeface="Arial"/>
              </a:defRPr>
            </a:lvl3pPr>
            <a:lvl4pPr marL="0" lvl="3" indent="0" algn="r">
              <a:spcBef>
                <a:spcPts val="0"/>
              </a:spcBef>
              <a:buNone/>
              <a:defRPr sz="1000">
                <a:solidFill>
                  <a:srgbClr val="135D7A"/>
                </a:solidFill>
                <a:latin typeface="Arial"/>
                <a:ea typeface="Arial"/>
                <a:cs typeface="Arial"/>
                <a:sym typeface="Arial"/>
              </a:defRPr>
            </a:lvl4pPr>
            <a:lvl5pPr marL="0" lvl="4" indent="0" algn="r">
              <a:spcBef>
                <a:spcPts val="0"/>
              </a:spcBef>
              <a:buNone/>
              <a:defRPr sz="1000">
                <a:solidFill>
                  <a:srgbClr val="135D7A"/>
                </a:solidFill>
                <a:latin typeface="Arial"/>
                <a:ea typeface="Arial"/>
                <a:cs typeface="Arial"/>
                <a:sym typeface="Arial"/>
              </a:defRPr>
            </a:lvl5pPr>
            <a:lvl6pPr marL="0" lvl="5" indent="0" algn="r">
              <a:spcBef>
                <a:spcPts val="0"/>
              </a:spcBef>
              <a:buNone/>
              <a:defRPr sz="1000">
                <a:solidFill>
                  <a:srgbClr val="135D7A"/>
                </a:solidFill>
                <a:latin typeface="Arial"/>
                <a:ea typeface="Arial"/>
                <a:cs typeface="Arial"/>
                <a:sym typeface="Arial"/>
              </a:defRPr>
            </a:lvl6pPr>
            <a:lvl7pPr marL="0" lvl="6" indent="0" algn="r">
              <a:spcBef>
                <a:spcPts val="0"/>
              </a:spcBef>
              <a:buNone/>
              <a:defRPr sz="1000">
                <a:solidFill>
                  <a:srgbClr val="135D7A"/>
                </a:solidFill>
                <a:latin typeface="Arial"/>
                <a:ea typeface="Arial"/>
                <a:cs typeface="Arial"/>
                <a:sym typeface="Arial"/>
              </a:defRPr>
            </a:lvl7pPr>
            <a:lvl8pPr marL="0" lvl="7" indent="0" algn="r">
              <a:spcBef>
                <a:spcPts val="0"/>
              </a:spcBef>
              <a:buNone/>
              <a:defRPr sz="1000">
                <a:solidFill>
                  <a:srgbClr val="135D7A"/>
                </a:solidFill>
                <a:latin typeface="Arial"/>
                <a:ea typeface="Arial"/>
                <a:cs typeface="Arial"/>
                <a:sym typeface="Arial"/>
              </a:defRPr>
            </a:lvl8pPr>
            <a:lvl9pPr marL="0" lvl="8" indent="0" algn="r">
              <a:spcBef>
                <a:spcPts val="0"/>
              </a:spcBef>
              <a:buNone/>
              <a:defRPr sz="1000">
                <a:solidFill>
                  <a:srgbClr val="135D7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6" name="Google Shape;56;p38" descr="Logo, company name&#10;&#10;Description automatically generated"/>
          <p:cNvPicPr preferRelativeResize="0"/>
          <p:nvPr/>
        </p:nvPicPr>
        <p:blipFill rotWithShape="1">
          <a:blip r:embed="rId2">
            <a:alphaModFix/>
          </a:blip>
          <a:srcRect t="29996" b="37714"/>
          <a:stretch/>
        </p:blipFill>
        <p:spPr>
          <a:xfrm>
            <a:off x="2446343" y="2242269"/>
            <a:ext cx="2735341" cy="883261"/>
          </a:xfrm>
          <a:prstGeom prst="rect">
            <a:avLst/>
          </a:prstGeom>
          <a:noFill/>
          <a:ln>
            <a:noFill/>
          </a:ln>
        </p:spPr>
      </p:pic>
      <p:pic>
        <p:nvPicPr>
          <p:cNvPr id="57" name="Google Shape;57;p38" descr="Logo, company name&#10;&#10;Description automatically generated"/>
          <p:cNvPicPr preferRelativeResize="0"/>
          <p:nvPr/>
        </p:nvPicPr>
        <p:blipFill rotWithShape="1">
          <a:blip r:embed="rId3">
            <a:alphaModFix/>
          </a:blip>
          <a:srcRect/>
          <a:stretch/>
        </p:blipFill>
        <p:spPr>
          <a:xfrm>
            <a:off x="6591631" y="2012349"/>
            <a:ext cx="2651318" cy="149136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structional Slide">
  <p:cSld name="Instructional Slide">
    <p:spTree>
      <p:nvGrpSpPr>
        <p:cNvPr id="1" name="Shape 58"/>
        <p:cNvGrpSpPr/>
        <p:nvPr/>
      </p:nvGrpSpPr>
      <p:grpSpPr>
        <a:xfrm>
          <a:off x="0" y="0"/>
          <a:ext cx="0" cy="0"/>
          <a:chOff x="0" y="0"/>
          <a:chExt cx="0" cy="0"/>
        </a:xfrm>
      </p:grpSpPr>
      <p:sp>
        <p:nvSpPr>
          <p:cNvPr id="59" name="Google Shape;59;p39"/>
          <p:cNvSpPr txBox="1"/>
          <p:nvPr/>
        </p:nvSpPr>
        <p:spPr>
          <a:xfrm>
            <a:off x="175051" y="234713"/>
            <a:ext cx="111212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135D7A"/>
                </a:solidFill>
                <a:latin typeface="Arial"/>
                <a:ea typeface="Arial"/>
                <a:cs typeface="Arial"/>
                <a:sym typeface="Arial"/>
              </a:rPr>
              <a:t>Branding Guidelines:</a:t>
            </a:r>
            <a:endParaRPr/>
          </a:p>
        </p:txBody>
      </p:sp>
      <p:sp>
        <p:nvSpPr>
          <p:cNvPr id="60" name="Google Shape;60;p39"/>
          <p:cNvSpPr txBox="1"/>
          <p:nvPr/>
        </p:nvSpPr>
        <p:spPr>
          <a:xfrm>
            <a:off x="321085" y="937610"/>
            <a:ext cx="11355469" cy="52629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u="sng">
                <a:solidFill>
                  <a:srgbClr val="FF0000"/>
                </a:solidFill>
                <a:latin typeface="Arial"/>
                <a:ea typeface="Arial"/>
                <a:cs typeface="Arial"/>
                <a:sym typeface="Arial"/>
              </a:rPr>
              <a:t>READ THIS SLIDE BEFORE YOU PROCEED:</a:t>
            </a:r>
            <a:endParaRPr/>
          </a:p>
          <a:p>
            <a:pPr marL="0" marR="0" lvl="0" indent="0" algn="l" rtl="0">
              <a:spcBef>
                <a:spcPts val="0"/>
              </a:spcBef>
              <a:spcAft>
                <a:spcPts val="0"/>
              </a:spcAft>
              <a:buNone/>
            </a:pPr>
            <a:endParaRPr sz="1200" b="1" u="sng">
              <a:solidFill>
                <a:srgbClr val="FF0000"/>
              </a:solidFill>
              <a:latin typeface="Arial"/>
              <a:ea typeface="Arial"/>
              <a:cs typeface="Arial"/>
              <a:sym typeface="Arial"/>
            </a:endParaRPr>
          </a:p>
          <a:p>
            <a:pPr marL="0" marR="0" lvl="0" indent="0" algn="l" rtl="0">
              <a:spcBef>
                <a:spcPts val="0"/>
              </a:spcBef>
              <a:spcAft>
                <a:spcPts val="0"/>
              </a:spcAft>
              <a:buNone/>
            </a:pPr>
            <a:r>
              <a:rPr lang="en-US" sz="1200" b="1" u="sng">
                <a:solidFill>
                  <a:schemeClr val="dk1"/>
                </a:solidFill>
                <a:latin typeface="Arial"/>
                <a:ea typeface="Arial"/>
                <a:cs typeface="Arial"/>
                <a:sym typeface="Arial"/>
              </a:rPr>
              <a:t>Slide Templates: </a:t>
            </a:r>
            <a:endParaRPr/>
          </a:p>
          <a:p>
            <a:pPr marL="0" marR="0" lvl="0" indent="0" algn="l" rtl="0">
              <a:spcBef>
                <a:spcPts val="0"/>
              </a:spcBef>
              <a:spcAft>
                <a:spcPts val="0"/>
              </a:spcAft>
              <a:buNone/>
            </a:pPr>
            <a:r>
              <a:rPr lang="en-US" sz="1200" b="1" u="none">
                <a:solidFill>
                  <a:srgbClr val="0F4C75"/>
                </a:solidFill>
                <a:latin typeface="Arial"/>
                <a:ea typeface="Arial"/>
                <a:cs typeface="Arial"/>
                <a:sym typeface="Arial"/>
              </a:rPr>
              <a:t>We have created slide templates for you.  Need a slide? Don’t start from scratch.  Simply, click on ‘New Slide’ at the top of the screen in your ‘Home’ format bar and you will see a list of all slide templates available. Click on the one you want and then create your slide.  You can use the same template or different templates over and over again by selecting a ‘New Slide’ from the gallery of slide templates available. </a:t>
            </a:r>
            <a:endParaRPr/>
          </a:p>
          <a:p>
            <a:pPr marL="0" marR="0" lvl="0" indent="0" algn="l" rtl="0">
              <a:spcBef>
                <a:spcPts val="0"/>
              </a:spcBef>
              <a:spcAft>
                <a:spcPts val="0"/>
              </a:spcAft>
              <a:buNone/>
            </a:pPr>
            <a:endParaRPr sz="1200" b="1" u="sng">
              <a:solidFill>
                <a:schemeClr val="dk1"/>
              </a:solidFill>
              <a:latin typeface="Arial"/>
              <a:ea typeface="Arial"/>
              <a:cs typeface="Arial"/>
              <a:sym typeface="Arial"/>
            </a:endParaRPr>
          </a:p>
          <a:p>
            <a:pPr marL="0" marR="0" lvl="0" indent="0" algn="l" rtl="0">
              <a:spcBef>
                <a:spcPts val="0"/>
              </a:spcBef>
              <a:spcAft>
                <a:spcPts val="0"/>
              </a:spcAft>
              <a:buNone/>
            </a:pPr>
            <a:r>
              <a:rPr lang="en-US" sz="1200" b="1" u="sng">
                <a:solidFill>
                  <a:schemeClr val="dk1"/>
                </a:solidFill>
                <a:latin typeface="Arial"/>
                <a:ea typeface="Arial"/>
                <a:cs typeface="Arial"/>
                <a:sym typeface="Arial"/>
              </a:rPr>
              <a:t>Approved Fonts</a:t>
            </a:r>
            <a:r>
              <a:rPr lang="en-US" sz="1200" b="1">
                <a:solidFill>
                  <a:schemeClr val="dk1"/>
                </a:solidFill>
                <a:latin typeface="Arial"/>
                <a:ea typeface="Arial"/>
                <a:cs typeface="Arial"/>
                <a:sym typeface="Arial"/>
              </a:rPr>
              <a:t>:</a:t>
            </a:r>
            <a:endParaRPr/>
          </a:p>
          <a:p>
            <a:pPr marL="0" marR="0" lvl="0" indent="0" algn="l" rtl="0">
              <a:spcBef>
                <a:spcPts val="0"/>
              </a:spcBef>
              <a:spcAft>
                <a:spcPts val="0"/>
              </a:spcAft>
              <a:buNone/>
            </a:pPr>
            <a:r>
              <a:rPr lang="en-US" sz="1050">
                <a:solidFill>
                  <a:schemeClr val="dk1"/>
                </a:solidFill>
                <a:latin typeface="Arial"/>
                <a:ea typeface="Arial"/>
                <a:cs typeface="Arial"/>
                <a:sym typeface="Arial"/>
              </a:rPr>
              <a:t>For consistency and readability of slides all headers should line up when transitioning between slides and have the same font selection and size (minimum font size 28).  It is a good practice to have no more than three fonts on one slide (minimum font size 18).</a:t>
            </a:r>
            <a:endParaRPr/>
          </a:p>
          <a:p>
            <a:pPr marL="0" marR="0" lvl="0" indent="0" algn="l" rtl="0">
              <a:spcBef>
                <a:spcPts val="0"/>
              </a:spcBef>
              <a:spcAft>
                <a:spcPts val="0"/>
              </a:spcAft>
              <a:buNone/>
            </a:pPr>
            <a:endParaRPr sz="1050">
              <a:solidFill>
                <a:schemeClr val="dk1"/>
              </a:solidFill>
              <a:latin typeface="Arial"/>
              <a:ea typeface="Arial"/>
              <a:cs typeface="Arial"/>
              <a:sym typeface="Arial"/>
            </a:endParaRPr>
          </a:p>
          <a:p>
            <a:pPr marL="0" marR="0" lvl="0" indent="0" algn="l" rtl="0">
              <a:spcBef>
                <a:spcPts val="0"/>
              </a:spcBef>
              <a:spcAft>
                <a:spcPts val="0"/>
              </a:spcAft>
              <a:buNone/>
            </a:pPr>
            <a:r>
              <a:rPr lang="en-US" sz="1050">
                <a:solidFill>
                  <a:schemeClr val="dk1"/>
                </a:solidFill>
                <a:latin typeface="Arial"/>
                <a:ea typeface="Arial"/>
                <a:cs typeface="Arial"/>
                <a:sym typeface="Arial"/>
              </a:rPr>
              <a:t>Co-Branded slides should use the same font for all verbiage - Railway</a:t>
            </a:r>
            <a:endParaRPr/>
          </a:p>
          <a:p>
            <a:pPr marL="0" marR="0" lvl="0" indent="0" algn="l" rtl="0">
              <a:spcBef>
                <a:spcPts val="0"/>
              </a:spcBef>
              <a:spcAft>
                <a:spcPts val="0"/>
              </a:spcAft>
              <a:buNone/>
            </a:pPr>
            <a:endParaRPr sz="1050">
              <a:solidFill>
                <a:schemeClr val="dk1"/>
              </a:solidFill>
              <a:latin typeface="Arial"/>
              <a:ea typeface="Arial"/>
              <a:cs typeface="Arial"/>
              <a:sym typeface="Arial"/>
            </a:endParaRPr>
          </a:p>
          <a:p>
            <a:pPr marL="0" marR="0" lvl="0" indent="0" algn="l" rtl="0">
              <a:spcBef>
                <a:spcPts val="0"/>
              </a:spcBef>
              <a:spcAft>
                <a:spcPts val="0"/>
              </a:spcAft>
              <a:buNone/>
            </a:pPr>
            <a:r>
              <a:rPr lang="en-US" sz="1050">
                <a:solidFill>
                  <a:schemeClr val="dk1"/>
                </a:solidFill>
                <a:latin typeface="Arial"/>
                <a:ea typeface="Arial"/>
                <a:cs typeface="Arial"/>
                <a:sym typeface="Arial"/>
              </a:rPr>
              <a:t>Remember, the 7 x 7 slide presentation rules: </a:t>
            </a:r>
            <a:endParaRPr/>
          </a:p>
          <a:p>
            <a:pPr marL="171450" marR="0" lvl="0" indent="-171450" algn="l" rtl="0">
              <a:spcBef>
                <a:spcPts val="0"/>
              </a:spcBef>
              <a:spcAft>
                <a:spcPts val="0"/>
              </a:spcAft>
              <a:buClr>
                <a:schemeClr val="dk1"/>
              </a:buClr>
              <a:buSzPts val="1050"/>
              <a:buFont typeface="Arial"/>
              <a:buChar char="•"/>
            </a:pPr>
            <a:r>
              <a:rPr lang="en-US" sz="1050">
                <a:solidFill>
                  <a:schemeClr val="dk1"/>
                </a:solidFill>
                <a:latin typeface="Arial"/>
                <a:ea typeface="Arial"/>
                <a:cs typeface="Arial"/>
                <a:sym typeface="Arial"/>
              </a:rPr>
              <a:t>No more than 7 lines per slide is optimum</a:t>
            </a:r>
            <a:endParaRPr/>
          </a:p>
          <a:p>
            <a:pPr marL="171450" marR="0" lvl="0" indent="-171450" algn="l" rtl="0">
              <a:spcBef>
                <a:spcPts val="0"/>
              </a:spcBef>
              <a:spcAft>
                <a:spcPts val="0"/>
              </a:spcAft>
              <a:buClr>
                <a:schemeClr val="dk1"/>
              </a:buClr>
              <a:buSzPts val="1050"/>
              <a:buFont typeface="Arial"/>
              <a:buChar char="•"/>
            </a:pPr>
            <a:r>
              <a:rPr lang="en-US" sz="1050">
                <a:solidFill>
                  <a:schemeClr val="dk1"/>
                </a:solidFill>
                <a:latin typeface="Arial"/>
                <a:ea typeface="Arial"/>
                <a:cs typeface="Arial"/>
                <a:sym typeface="Arial"/>
              </a:rPr>
              <a:t>No more than 7 words per bullet when displaying a list.</a:t>
            </a:r>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US" sz="1200" b="1" u="sng">
                <a:solidFill>
                  <a:schemeClr val="dk1"/>
                </a:solidFill>
                <a:latin typeface="Arial"/>
                <a:ea typeface="Arial"/>
                <a:cs typeface="Arial"/>
                <a:sym typeface="Arial"/>
              </a:rPr>
              <a:t>Charts &amp; Tables</a:t>
            </a:r>
            <a:r>
              <a:rPr lang="en-US" sz="1200">
                <a:solidFill>
                  <a:schemeClr val="dk1"/>
                </a:solidFill>
                <a:latin typeface="Arial"/>
                <a:ea typeface="Arial"/>
                <a:cs typeface="Arial"/>
                <a:sym typeface="Arial"/>
              </a:rPr>
              <a:t>:</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When adding an charts or tables to slides a best practice is to center-align and ensure that all charts and/or tables align at the top from page to page so as not to distract from your message.</a:t>
            </a:r>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US" sz="1200" b="1" u="sng">
                <a:solidFill>
                  <a:schemeClr val="dk1"/>
                </a:solidFill>
                <a:latin typeface="Arial"/>
                <a:ea typeface="Arial"/>
                <a:cs typeface="Arial"/>
                <a:sym typeface="Arial"/>
              </a:rPr>
              <a:t>Primary Approved Colors</a:t>
            </a:r>
            <a:r>
              <a:rPr lang="en-US" sz="1200">
                <a:solidFill>
                  <a:schemeClr val="dk1"/>
                </a:solidFill>
                <a:latin typeface="Arial"/>
                <a:ea typeface="Arial"/>
                <a:cs typeface="Arial"/>
                <a:sym typeface="Arial"/>
              </a:rPr>
              <a:t>:</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  </a:t>
            </a:r>
            <a:r>
              <a:rPr lang="en-US" sz="1000">
                <a:solidFill>
                  <a:schemeClr val="dk1"/>
                </a:solidFill>
                <a:latin typeface="Arial"/>
                <a:ea typeface="Arial"/>
                <a:cs typeface="Arial"/>
                <a:sym typeface="Arial"/>
              </a:rPr>
              <a:t>Hex Code #135d7a	Chathams Blue</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   Hex Code #00909e	Eastern Blue</a:t>
            </a:r>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0" marR="0" lvl="0" indent="0" algn="l" rtl="0">
              <a:spcBef>
                <a:spcPts val="0"/>
              </a:spcBef>
              <a:spcAft>
                <a:spcPts val="0"/>
              </a:spcAft>
              <a:buNone/>
            </a:pPr>
            <a:endParaRPr sz="1000">
              <a:solidFill>
                <a:schemeClr val="dk1"/>
              </a:solidFill>
              <a:latin typeface="Arial"/>
              <a:ea typeface="Arial"/>
              <a:cs typeface="Arial"/>
              <a:sym typeface="Arial"/>
            </a:endParaRPr>
          </a:p>
          <a:p>
            <a:pPr marL="0" marR="0" lvl="0" indent="0" algn="l" rtl="0">
              <a:spcBef>
                <a:spcPts val="0"/>
              </a:spcBef>
              <a:spcAft>
                <a:spcPts val="0"/>
              </a:spcAft>
              <a:buNone/>
            </a:pPr>
            <a:r>
              <a:rPr lang="en-US" sz="1000">
                <a:solidFill>
                  <a:schemeClr val="dk1"/>
                </a:solidFill>
                <a:latin typeface="Arial"/>
                <a:ea typeface="Arial"/>
                <a:cs typeface="Arial"/>
                <a:sym typeface="Arial"/>
              </a:rPr>
              <a:t>Primary and secondary approved colors should be used for cell colors in headers of charts or any shape graphics inserted in slides.</a:t>
            </a:r>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US" sz="1200" b="1" u="sng">
                <a:solidFill>
                  <a:schemeClr val="dk1"/>
                </a:solidFill>
                <a:latin typeface="Arial"/>
                <a:ea typeface="Arial"/>
                <a:cs typeface="Arial"/>
                <a:sym typeface="Arial"/>
              </a:rPr>
              <a:t>References:</a:t>
            </a:r>
            <a:endParaRPr/>
          </a:p>
          <a:p>
            <a:pPr marL="0" marR="0" lvl="0" indent="0" algn="l" rtl="0">
              <a:spcBef>
                <a:spcPts val="0"/>
              </a:spcBef>
              <a:spcAft>
                <a:spcPts val="0"/>
              </a:spcAft>
              <a:buNone/>
            </a:pPr>
            <a:r>
              <a:rPr lang="en-US" sz="1000" b="0" u="none">
                <a:solidFill>
                  <a:schemeClr val="dk1"/>
                </a:solidFill>
                <a:latin typeface="Arial"/>
                <a:ea typeface="Arial"/>
                <a:cs typeface="Arial"/>
                <a:sym typeface="Arial"/>
              </a:rPr>
              <a:t>Should be created in APA format and displayed on slide with material being referenced in the indicated reference text box.  If no reference on a slide delete reference box.  APA formatting assistance can be located here:</a:t>
            </a:r>
            <a:endParaRPr/>
          </a:p>
        </p:txBody>
      </p:sp>
      <p:sp>
        <p:nvSpPr>
          <p:cNvPr id="61" name="Google Shape;61;p39"/>
          <p:cNvSpPr txBox="1"/>
          <p:nvPr/>
        </p:nvSpPr>
        <p:spPr>
          <a:xfrm>
            <a:off x="570730" y="6383401"/>
            <a:ext cx="10856181"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1">
                <a:solidFill>
                  <a:srgbClr val="FF0000"/>
                </a:solidFill>
                <a:latin typeface="Arial"/>
                <a:ea typeface="Arial"/>
                <a:cs typeface="Arial"/>
                <a:sym typeface="Arial"/>
              </a:rPr>
              <a:t>Informational Slide Only – Please delete prior to publishing final document.</a:t>
            </a:r>
            <a:endParaRPr/>
          </a:p>
        </p:txBody>
      </p:sp>
      <p:sp>
        <p:nvSpPr>
          <p:cNvPr id="62" name="Google Shape;62;p39"/>
          <p:cNvSpPr txBox="1"/>
          <p:nvPr/>
        </p:nvSpPr>
        <p:spPr>
          <a:xfrm>
            <a:off x="2700670" y="4383546"/>
            <a:ext cx="4463332" cy="7463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u="sng">
                <a:solidFill>
                  <a:schemeClr val="dk1"/>
                </a:solidFill>
                <a:latin typeface="Arial"/>
                <a:ea typeface="Arial"/>
                <a:cs typeface="Arial"/>
                <a:sym typeface="Arial"/>
              </a:rPr>
              <a:t>Secondary Approved Colors</a:t>
            </a:r>
            <a:r>
              <a:rPr lang="en-US" sz="1200">
                <a:solidFill>
                  <a:schemeClr val="dk1"/>
                </a:solidFill>
                <a:latin typeface="Arial"/>
                <a:ea typeface="Arial"/>
                <a:cs typeface="Arial"/>
                <a:sym typeface="Arial"/>
              </a:rPr>
              <a:t>:</a:t>
            </a:r>
            <a:endParaRPr/>
          </a:p>
          <a:p>
            <a:pPr marL="0" marR="0" lvl="0" indent="0" algn="l" rtl="0">
              <a:spcBef>
                <a:spcPts val="0"/>
              </a:spcBef>
              <a:spcAft>
                <a:spcPts val="0"/>
              </a:spcAft>
              <a:buNone/>
            </a:pPr>
            <a:r>
              <a:rPr lang="en-US" sz="1050">
                <a:solidFill>
                  <a:schemeClr val="dk1"/>
                </a:solidFill>
                <a:latin typeface="Arial"/>
                <a:ea typeface="Arial"/>
                <a:cs typeface="Arial"/>
                <a:sym typeface="Arial"/>
              </a:rPr>
              <a:t>  </a:t>
            </a:r>
            <a:r>
              <a:rPr lang="en-US" sz="1000">
                <a:solidFill>
                  <a:schemeClr val="dk1"/>
                </a:solidFill>
                <a:latin typeface="Arial"/>
                <a:ea typeface="Arial"/>
                <a:cs typeface="Arial"/>
                <a:sym typeface="Arial"/>
              </a:rPr>
              <a:t>Hex Code #28c1e0	Picton Blue</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  Hex Code #0f4c75	Midnight Blue</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  Hex Code #142850	Sapphire</a:t>
            </a:r>
            <a:endParaRPr sz="900">
              <a:solidFill>
                <a:schemeClr val="dk1"/>
              </a:solidFill>
              <a:latin typeface="Arial"/>
              <a:ea typeface="Arial"/>
              <a:cs typeface="Arial"/>
              <a:sym typeface="Arial"/>
            </a:endParaRPr>
          </a:p>
        </p:txBody>
      </p:sp>
      <p:sp>
        <p:nvSpPr>
          <p:cNvPr id="63" name="Google Shape;63;p39"/>
          <p:cNvSpPr txBox="1"/>
          <p:nvPr/>
        </p:nvSpPr>
        <p:spPr>
          <a:xfrm>
            <a:off x="570730" y="51901"/>
            <a:ext cx="10856181"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1">
                <a:solidFill>
                  <a:srgbClr val="FF0000"/>
                </a:solidFill>
                <a:latin typeface="Arial"/>
                <a:ea typeface="Arial"/>
                <a:cs typeface="Arial"/>
                <a:sym typeface="Arial"/>
              </a:rPr>
              <a:t>Informational Slide Only – Please delete prior to publishing final document.</a:t>
            </a:r>
            <a:endParaRPr/>
          </a:p>
        </p:txBody>
      </p:sp>
      <p:sp>
        <p:nvSpPr>
          <p:cNvPr id="64" name="Google Shape;64;p39">
            <a:hlinkClick r:id="rId2"/>
          </p:cNvPr>
          <p:cNvSpPr txBox="1"/>
          <p:nvPr/>
        </p:nvSpPr>
        <p:spPr>
          <a:xfrm>
            <a:off x="1256310" y="5899580"/>
            <a:ext cx="3196422"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u="sng">
                <a:solidFill>
                  <a:schemeClr val="dk1"/>
                </a:solidFill>
                <a:latin typeface="Arial"/>
                <a:ea typeface="Arial"/>
                <a:cs typeface="Arial"/>
                <a:sym typeface="Arial"/>
                <a:hlinkClick r:id="rId2">
                  <a:extLst>
                    <a:ext uri="{A12FA001-AC4F-418D-AE19-62706E023703}">
                      <ahyp:hlinkClr xmlns:ahyp="http://schemas.microsoft.com/office/drawing/2018/hyperlinkcolor" val="tx"/>
                    </a:ext>
                  </a:extLst>
                </a:hlinkClick>
              </a:rPr>
              <a:t>https://www.citationmachine.net/apa/cite-a-book</a:t>
            </a:r>
            <a:endParaRPr sz="1100">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65"/>
        <p:cNvGrpSpPr/>
        <p:nvPr/>
      </p:nvGrpSpPr>
      <p:grpSpPr>
        <a:xfrm>
          <a:off x="0" y="0"/>
          <a:ext cx="0" cy="0"/>
          <a:chOff x="0" y="0"/>
          <a:chExt cx="0" cy="0"/>
        </a:xfrm>
      </p:grpSpPr>
      <p:sp>
        <p:nvSpPr>
          <p:cNvPr id="66" name="Google Shape;66;p40"/>
          <p:cNvSpPr txBox="1">
            <a:spLocks noGrp="1"/>
          </p:cNvSpPr>
          <p:nvPr>
            <p:ph type="title"/>
          </p:nvPr>
        </p:nvSpPr>
        <p:spPr>
          <a:xfrm>
            <a:off x="838200" y="3433828"/>
            <a:ext cx="10515600" cy="56832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135D7A"/>
              </a:buClr>
              <a:buSzPts val="4400"/>
              <a:buFont typeface="Arial"/>
              <a:buNone/>
              <a:defRPr sz="4400" b="1">
                <a:solidFill>
                  <a:srgbClr val="135D7A"/>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0"/>
          <p:cNvSpPr txBox="1">
            <a:spLocks noGrp="1"/>
          </p:cNvSpPr>
          <p:nvPr>
            <p:ph type="body" idx="1"/>
          </p:nvPr>
        </p:nvSpPr>
        <p:spPr>
          <a:xfrm>
            <a:off x="841548" y="4032850"/>
            <a:ext cx="10515600" cy="45507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Clr>
                <a:srgbClr val="00909E"/>
              </a:buClr>
              <a:buSzPts val="2800"/>
              <a:buNone/>
              <a:defRPr sz="2800" b="1">
                <a:solidFill>
                  <a:srgbClr val="00909E"/>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p40"/>
          <p:cNvSpPr txBox="1">
            <a:spLocks noGrp="1"/>
          </p:cNvSpPr>
          <p:nvPr>
            <p:ph type="sldNum" idx="12"/>
          </p:nvPr>
        </p:nvSpPr>
        <p:spPr>
          <a:xfrm>
            <a:off x="10659291" y="6356350"/>
            <a:ext cx="92093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rgbClr val="135D7A"/>
                </a:solidFill>
                <a:latin typeface="Arial"/>
                <a:ea typeface="Arial"/>
                <a:cs typeface="Arial"/>
                <a:sym typeface="Arial"/>
              </a:defRPr>
            </a:lvl1pPr>
            <a:lvl2pPr marL="0" lvl="1" indent="0" algn="r">
              <a:spcBef>
                <a:spcPts val="0"/>
              </a:spcBef>
              <a:buNone/>
              <a:defRPr sz="1000">
                <a:solidFill>
                  <a:srgbClr val="135D7A"/>
                </a:solidFill>
                <a:latin typeface="Arial"/>
                <a:ea typeface="Arial"/>
                <a:cs typeface="Arial"/>
                <a:sym typeface="Arial"/>
              </a:defRPr>
            </a:lvl2pPr>
            <a:lvl3pPr marL="0" lvl="2" indent="0" algn="r">
              <a:spcBef>
                <a:spcPts val="0"/>
              </a:spcBef>
              <a:buNone/>
              <a:defRPr sz="1000">
                <a:solidFill>
                  <a:srgbClr val="135D7A"/>
                </a:solidFill>
                <a:latin typeface="Arial"/>
                <a:ea typeface="Arial"/>
                <a:cs typeface="Arial"/>
                <a:sym typeface="Arial"/>
              </a:defRPr>
            </a:lvl3pPr>
            <a:lvl4pPr marL="0" lvl="3" indent="0" algn="r">
              <a:spcBef>
                <a:spcPts val="0"/>
              </a:spcBef>
              <a:buNone/>
              <a:defRPr sz="1000">
                <a:solidFill>
                  <a:srgbClr val="135D7A"/>
                </a:solidFill>
                <a:latin typeface="Arial"/>
                <a:ea typeface="Arial"/>
                <a:cs typeface="Arial"/>
                <a:sym typeface="Arial"/>
              </a:defRPr>
            </a:lvl4pPr>
            <a:lvl5pPr marL="0" lvl="4" indent="0" algn="r">
              <a:spcBef>
                <a:spcPts val="0"/>
              </a:spcBef>
              <a:buNone/>
              <a:defRPr sz="1000">
                <a:solidFill>
                  <a:srgbClr val="135D7A"/>
                </a:solidFill>
                <a:latin typeface="Arial"/>
                <a:ea typeface="Arial"/>
                <a:cs typeface="Arial"/>
                <a:sym typeface="Arial"/>
              </a:defRPr>
            </a:lvl5pPr>
            <a:lvl6pPr marL="0" lvl="5" indent="0" algn="r">
              <a:spcBef>
                <a:spcPts val="0"/>
              </a:spcBef>
              <a:buNone/>
              <a:defRPr sz="1000">
                <a:solidFill>
                  <a:srgbClr val="135D7A"/>
                </a:solidFill>
                <a:latin typeface="Arial"/>
                <a:ea typeface="Arial"/>
                <a:cs typeface="Arial"/>
                <a:sym typeface="Arial"/>
              </a:defRPr>
            </a:lvl6pPr>
            <a:lvl7pPr marL="0" lvl="6" indent="0" algn="r">
              <a:spcBef>
                <a:spcPts val="0"/>
              </a:spcBef>
              <a:buNone/>
              <a:defRPr sz="1000">
                <a:solidFill>
                  <a:srgbClr val="135D7A"/>
                </a:solidFill>
                <a:latin typeface="Arial"/>
                <a:ea typeface="Arial"/>
                <a:cs typeface="Arial"/>
                <a:sym typeface="Arial"/>
              </a:defRPr>
            </a:lvl7pPr>
            <a:lvl8pPr marL="0" lvl="7" indent="0" algn="r">
              <a:spcBef>
                <a:spcPts val="0"/>
              </a:spcBef>
              <a:buNone/>
              <a:defRPr sz="1000">
                <a:solidFill>
                  <a:srgbClr val="135D7A"/>
                </a:solidFill>
                <a:latin typeface="Arial"/>
                <a:ea typeface="Arial"/>
                <a:cs typeface="Arial"/>
                <a:sym typeface="Arial"/>
              </a:defRPr>
            </a:lvl8pPr>
            <a:lvl9pPr marL="0" lvl="8" indent="0" algn="r">
              <a:spcBef>
                <a:spcPts val="0"/>
              </a:spcBef>
              <a:buNone/>
              <a:defRPr sz="1000">
                <a:solidFill>
                  <a:srgbClr val="135D7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Presenters ">
  <p:cSld name="Title + Presenters ">
    <p:spTree>
      <p:nvGrpSpPr>
        <p:cNvPr id="1" name="Shape 69"/>
        <p:cNvGrpSpPr/>
        <p:nvPr/>
      </p:nvGrpSpPr>
      <p:grpSpPr>
        <a:xfrm>
          <a:off x="0" y="0"/>
          <a:ext cx="0" cy="0"/>
          <a:chOff x="0" y="0"/>
          <a:chExt cx="0" cy="0"/>
        </a:xfrm>
      </p:grpSpPr>
      <p:sp>
        <p:nvSpPr>
          <p:cNvPr id="70" name="Google Shape;70;p41"/>
          <p:cNvSpPr/>
          <p:nvPr/>
        </p:nvSpPr>
        <p:spPr>
          <a:xfrm>
            <a:off x="0" y="3943351"/>
            <a:ext cx="12192000" cy="2219325"/>
          </a:xfrm>
          <a:prstGeom prst="rect">
            <a:avLst/>
          </a:prstGeom>
          <a:solidFill>
            <a:srgbClr val="00909E">
              <a:alpha val="9803"/>
            </a:srgb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1" name="Google Shape;71;p41"/>
          <p:cNvSpPr txBox="1"/>
          <p:nvPr/>
        </p:nvSpPr>
        <p:spPr>
          <a:xfrm>
            <a:off x="514887" y="3983595"/>
            <a:ext cx="5858593"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rgbClr val="135D7A"/>
                </a:solidFill>
                <a:latin typeface="Arial"/>
                <a:ea typeface="Arial"/>
                <a:cs typeface="Arial"/>
                <a:sym typeface="Arial"/>
              </a:rPr>
              <a:t>Today’s Presenters</a:t>
            </a:r>
            <a:endParaRPr/>
          </a:p>
        </p:txBody>
      </p:sp>
      <p:sp>
        <p:nvSpPr>
          <p:cNvPr id="72" name="Google Shape;72;p41"/>
          <p:cNvSpPr txBox="1">
            <a:spLocks noGrp="1"/>
          </p:cNvSpPr>
          <p:nvPr>
            <p:ph type="body" idx="1"/>
          </p:nvPr>
        </p:nvSpPr>
        <p:spPr>
          <a:xfrm>
            <a:off x="952499" y="4429127"/>
            <a:ext cx="10299700" cy="16001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909E"/>
              </a:buClr>
              <a:buSzPts val="1800"/>
              <a:buNone/>
              <a:defRPr sz="1800">
                <a:solidFill>
                  <a:srgbClr val="00909E"/>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41"/>
          <p:cNvSpPr txBox="1">
            <a:spLocks noGrp="1"/>
          </p:cNvSpPr>
          <p:nvPr>
            <p:ph type="sldNum" idx="12"/>
          </p:nvPr>
        </p:nvSpPr>
        <p:spPr>
          <a:xfrm>
            <a:off x="10659291" y="6356350"/>
            <a:ext cx="92093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rgbClr val="135D7A"/>
                </a:solidFill>
                <a:latin typeface="Arial"/>
                <a:ea typeface="Arial"/>
                <a:cs typeface="Arial"/>
                <a:sym typeface="Arial"/>
              </a:defRPr>
            </a:lvl1pPr>
            <a:lvl2pPr marL="0" lvl="1" indent="0" algn="r">
              <a:spcBef>
                <a:spcPts val="0"/>
              </a:spcBef>
              <a:buNone/>
              <a:defRPr sz="1000">
                <a:solidFill>
                  <a:srgbClr val="135D7A"/>
                </a:solidFill>
                <a:latin typeface="Arial"/>
                <a:ea typeface="Arial"/>
                <a:cs typeface="Arial"/>
                <a:sym typeface="Arial"/>
              </a:defRPr>
            </a:lvl2pPr>
            <a:lvl3pPr marL="0" lvl="2" indent="0" algn="r">
              <a:spcBef>
                <a:spcPts val="0"/>
              </a:spcBef>
              <a:buNone/>
              <a:defRPr sz="1000">
                <a:solidFill>
                  <a:srgbClr val="135D7A"/>
                </a:solidFill>
                <a:latin typeface="Arial"/>
                <a:ea typeface="Arial"/>
                <a:cs typeface="Arial"/>
                <a:sym typeface="Arial"/>
              </a:defRPr>
            </a:lvl3pPr>
            <a:lvl4pPr marL="0" lvl="3" indent="0" algn="r">
              <a:spcBef>
                <a:spcPts val="0"/>
              </a:spcBef>
              <a:buNone/>
              <a:defRPr sz="1000">
                <a:solidFill>
                  <a:srgbClr val="135D7A"/>
                </a:solidFill>
                <a:latin typeface="Arial"/>
                <a:ea typeface="Arial"/>
                <a:cs typeface="Arial"/>
                <a:sym typeface="Arial"/>
              </a:defRPr>
            </a:lvl4pPr>
            <a:lvl5pPr marL="0" lvl="4" indent="0" algn="r">
              <a:spcBef>
                <a:spcPts val="0"/>
              </a:spcBef>
              <a:buNone/>
              <a:defRPr sz="1000">
                <a:solidFill>
                  <a:srgbClr val="135D7A"/>
                </a:solidFill>
                <a:latin typeface="Arial"/>
                <a:ea typeface="Arial"/>
                <a:cs typeface="Arial"/>
                <a:sym typeface="Arial"/>
              </a:defRPr>
            </a:lvl5pPr>
            <a:lvl6pPr marL="0" lvl="5" indent="0" algn="r">
              <a:spcBef>
                <a:spcPts val="0"/>
              </a:spcBef>
              <a:buNone/>
              <a:defRPr sz="1000">
                <a:solidFill>
                  <a:srgbClr val="135D7A"/>
                </a:solidFill>
                <a:latin typeface="Arial"/>
                <a:ea typeface="Arial"/>
                <a:cs typeface="Arial"/>
                <a:sym typeface="Arial"/>
              </a:defRPr>
            </a:lvl6pPr>
            <a:lvl7pPr marL="0" lvl="6" indent="0" algn="r">
              <a:spcBef>
                <a:spcPts val="0"/>
              </a:spcBef>
              <a:buNone/>
              <a:defRPr sz="1000">
                <a:solidFill>
                  <a:srgbClr val="135D7A"/>
                </a:solidFill>
                <a:latin typeface="Arial"/>
                <a:ea typeface="Arial"/>
                <a:cs typeface="Arial"/>
                <a:sym typeface="Arial"/>
              </a:defRPr>
            </a:lvl7pPr>
            <a:lvl8pPr marL="0" lvl="7" indent="0" algn="r">
              <a:spcBef>
                <a:spcPts val="0"/>
              </a:spcBef>
              <a:buNone/>
              <a:defRPr sz="1000">
                <a:solidFill>
                  <a:srgbClr val="135D7A"/>
                </a:solidFill>
                <a:latin typeface="Arial"/>
                <a:ea typeface="Arial"/>
                <a:cs typeface="Arial"/>
                <a:sym typeface="Arial"/>
              </a:defRPr>
            </a:lvl8pPr>
            <a:lvl9pPr marL="0" lvl="8" indent="0" algn="r">
              <a:spcBef>
                <a:spcPts val="0"/>
              </a:spcBef>
              <a:buNone/>
              <a:defRPr sz="1000">
                <a:solidFill>
                  <a:srgbClr val="135D7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41"/>
          <p:cNvSpPr txBox="1">
            <a:spLocks noGrp="1"/>
          </p:cNvSpPr>
          <p:nvPr>
            <p:ph type="title"/>
          </p:nvPr>
        </p:nvSpPr>
        <p:spPr>
          <a:xfrm>
            <a:off x="611777" y="2512228"/>
            <a:ext cx="10968443" cy="56832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135D7A"/>
              </a:buClr>
              <a:buSzPts val="4400"/>
              <a:buFont typeface="Arial"/>
              <a:buNone/>
              <a:defRPr sz="4400" b="1">
                <a:solidFill>
                  <a:srgbClr val="135D7A"/>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1"/>
          <p:cNvSpPr txBox="1">
            <a:spLocks noGrp="1"/>
          </p:cNvSpPr>
          <p:nvPr>
            <p:ph type="body" idx="2"/>
          </p:nvPr>
        </p:nvSpPr>
        <p:spPr>
          <a:xfrm>
            <a:off x="611777" y="3111250"/>
            <a:ext cx="10968443" cy="45507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Clr>
                <a:srgbClr val="00909E"/>
              </a:buClr>
              <a:buSzPts val="2800"/>
              <a:buNone/>
              <a:defRPr sz="2800" b="1">
                <a:solidFill>
                  <a:srgbClr val="00909E"/>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9999"/>
              </a:buClr>
              <a:buSzPts val="4800"/>
              <a:buFont typeface="Arial"/>
              <a:buNone/>
              <a:defRPr sz="4800" b="0" i="0" u="none" strike="noStrike" cap="none">
                <a:solidFill>
                  <a:srgbClr val="00999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611777" y="6356350"/>
            <a:ext cx="92093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135D7A"/>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1532709" y="6356350"/>
            <a:ext cx="9126582"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135D7A"/>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10659291" y="6356350"/>
            <a:ext cx="92093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135D7A"/>
                </a:solidFill>
                <a:latin typeface="Calibri"/>
                <a:ea typeface="Calibri"/>
                <a:cs typeface="Calibri"/>
                <a:sym typeface="Calibri"/>
              </a:defRPr>
            </a:lvl1pPr>
            <a:lvl2pPr marL="0" marR="0" lvl="1" indent="0" algn="r" rtl="0">
              <a:spcBef>
                <a:spcPts val="0"/>
              </a:spcBef>
              <a:buNone/>
              <a:defRPr sz="1000" b="0" i="0" u="none" strike="noStrike" cap="none">
                <a:solidFill>
                  <a:srgbClr val="135D7A"/>
                </a:solidFill>
                <a:latin typeface="Calibri"/>
                <a:ea typeface="Calibri"/>
                <a:cs typeface="Calibri"/>
                <a:sym typeface="Calibri"/>
              </a:defRPr>
            </a:lvl2pPr>
            <a:lvl3pPr marL="0" marR="0" lvl="2" indent="0" algn="r" rtl="0">
              <a:spcBef>
                <a:spcPts val="0"/>
              </a:spcBef>
              <a:buNone/>
              <a:defRPr sz="1000" b="0" i="0" u="none" strike="noStrike" cap="none">
                <a:solidFill>
                  <a:srgbClr val="135D7A"/>
                </a:solidFill>
                <a:latin typeface="Calibri"/>
                <a:ea typeface="Calibri"/>
                <a:cs typeface="Calibri"/>
                <a:sym typeface="Calibri"/>
              </a:defRPr>
            </a:lvl3pPr>
            <a:lvl4pPr marL="0" marR="0" lvl="3" indent="0" algn="r" rtl="0">
              <a:spcBef>
                <a:spcPts val="0"/>
              </a:spcBef>
              <a:buNone/>
              <a:defRPr sz="1000" b="0" i="0" u="none" strike="noStrike" cap="none">
                <a:solidFill>
                  <a:srgbClr val="135D7A"/>
                </a:solidFill>
                <a:latin typeface="Calibri"/>
                <a:ea typeface="Calibri"/>
                <a:cs typeface="Calibri"/>
                <a:sym typeface="Calibri"/>
              </a:defRPr>
            </a:lvl4pPr>
            <a:lvl5pPr marL="0" marR="0" lvl="4" indent="0" algn="r" rtl="0">
              <a:spcBef>
                <a:spcPts val="0"/>
              </a:spcBef>
              <a:buNone/>
              <a:defRPr sz="1000" b="0" i="0" u="none" strike="noStrike" cap="none">
                <a:solidFill>
                  <a:srgbClr val="135D7A"/>
                </a:solidFill>
                <a:latin typeface="Calibri"/>
                <a:ea typeface="Calibri"/>
                <a:cs typeface="Calibri"/>
                <a:sym typeface="Calibri"/>
              </a:defRPr>
            </a:lvl5pPr>
            <a:lvl6pPr marL="0" marR="0" lvl="5" indent="0" algn="r" rtl="0">
              <a:spcBef>
                <a:spcPts val="0"/>
              </a:spcBef>
              <a:buNone/>
              <a:defRPr sz="1000" b="0" i="0" u="none" strike="noStrike" cap="none">
                <a:solidFill>
                  <a:srgbClr val="135D7A"/>
                </a:solidFill>
                <a:latin typeface="Calibri"/>
                <a:ea typeface="Calibri"/>
                <a:cs typeface="Calibri"/>
                <a:sym typeface="Calibri"/>
              </a:defRPr>
            </a:lvl6pPr>
            <a:lvl7pPr marL="0" marR="0" lvl="6" indent="0" algn="r" rtl="0">
              <a:spcBef>
                <a:spcPts val="0"/>
              </a:spcBef>
              <a:buNone/>
              <a:defRPr sz="1000" b="0" i="0" u="none" strike="noStrike" cap="none">
                <a:solidFill>
                  <a:srgbClr val="135D7A"/>
                </a:solidFill>
                <a:latin typeface="Calibri"/>
                <a:ea typeface="Calibri"/>
                <a:cs typeface="Calibri"/>
                <a:sym typeface="Calibri"/>
              </a:defRPr>
            </a:lvl7pPr>
            <a:lvl8pPr marL="0" marR="0" lvl="7" indent="0" algn="r" rtl="0">
              <a:spcBef>
                <a:spcPts val="0"/>
              </a:spcBef>
              <a:buNone/>
              <a:defRPr sz="1000" b="0" i="0" u="none" strike="noStrike" cap="none">
                <a:solidFill>
                  <a:srgbClr val="135D7A"/>
                </a:solidFill>
                <a:latin typeface="Calibri"/>
                <a:ea typeface="Calibri"/>
                <a:cs typeface="Calibri"/>
                <a:sym typeface="Calibri"/>
              </a:defRPr>
            </a:lvl8pPr>
            <a:lvl9pPr marL="0" marR="0" lvl="8" indent="0" algn="r" rtl="0">
              <a:spcBef>
                <a:spcPts val="0"/>
              </a:spcBef>
              <a:buNone/>
              <a:defRPr sz="1000" b="0" i="0" u="none" strike="noStrike" cap="none">
                <a:solidFill>
                  <a:srgbClr val="135D7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32"/>
          <p:cNvSpPr/>
          <p:nvPr/>
        </p:nvSpPr>
        <p:spPr>
          <a:xfrm rot="5400000">
            <a:off x="6011250" y="80963"/>
            <a:ext cx="169500" cy="12192000"/>
          </a:xfrm>
          <a:prstGeom prst="rect">
            <a:avLst/>
          </a:prstGeom>
          <a:gradFill>
            <a:gsLst>
              <a:gs pos="0">
                <a:srgbClr val="142850"/>
              </a:gs>
              <a:gs pos="100000">
                <a:srgbClr val="00C4FF">
                  <a:alpha val="63529"/>
                </a:srgbClr>
              </a:gs>
            </a:gsLst>
            <a:lin ang="16200038"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6" r:id="rId17"/>
    <p:sldLayoutId id="2147483667" r:id="rId18"/>
    <p:sldLayoutId id="2147483668" r:id="rId19"/>
    <p:sldLayoutId id="2147483669" r:id="rId20"/>
    <p:sldLayoutId id="2147483670" r:id="rId21"/>
    <p:sldLayoutId id="2147483671"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peoplematters.in/article/life-at-work/the-healthy-ray-of-hope-6851"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choosemyplate.gov/"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trailstowellness.org/materials/cbt-and-mindfulness-groups/resources/mindfulnes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railstowellness.org/materials/cbt-and-mindfulness-groups/resources/mindfulnes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trailstowellness.org/materials/cbt-and-mindfulness-groups/resources/mindfulnes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www.thebluediamondgallery.com/handwriting/c/choice.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sherreymeyer.com/self-care-part-2/"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trailstowellness.org/" TargetMode="External"/><Relationship Id="rId7" Type="http://schemas.openxmlformats.org/officeDocument/2006/relationships/hyperlink" Target="https://onlinelibrary.wiley.com/action/doSearch?ContribAuthorStored=Penckofer%2C+Su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onlinelibrary.wiley.com/action/doSearch?ContribAuthorStored=Martyn-Nemeth%2C+Pamela" TargetMode="External"/><Relationship Id="rId5" Type="http://schemas.openxmlformats.org/officeDocument/2006/relationships/hyperlink" Target="https://doi.org/10.1016/j.psychsport.2018.08.011" TargetMode="External"/><Relationship Id="rId4" Type="http://schemas.openxmlformats.org/officeDocument/2006/relationships/hyperlink" Target="https://www.healthychildren.org/English/media/Pages/default.aspx"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nchs/products/databriefs/db213.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needpix.com/photo/32376/checklist-lists-business-form-checkbox-document-questionnaire-paper-choic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news.schoolsdo.org/2015/08/cdc-says-kids-need-more-sleep/"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
          <p:cNvSpPr txBox="1">
            <a:spLocks noGrp="1"/>
          </p:cNvSpPr>
          <p:nvPr>
            <p:ph type="ctrTitle"/>
          </p:nvPr>
        </p:nvSpPr>
        <p:spPr>
          <a:xfrm>
            <a:off x="1524000" y="1122363"/>
            <a:ext cx="9144000" cy="188460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9999"/>
              </a:buClr>
              <a:buSzPts val="6000"/>
              <a:buFont typeface="Calibri"/>
              <a:buNone/>
            </a:pPr>
            <a:r>
              <a:rPr lang="en-US" b="1">
                <a:latin typeface="Calibri"/>
                <a:ea typeface="Calibri"/>
                <a:cs typeface="Calibri"/>
                <a:sym typeface="Calibri"/>
              </a:rPr>
              <a:t>Patient Self-Care</a:t>
            </a:r>
            <a:endParaRPr/>
          </a:p>
        </p:txBody>
      </p:sp>
      <p:sp>
        <p:nvSpPr>
          <p:cNvPr id="193" name="Google Shape;193;p1"/>
          <p:cNvSpPr txBox="1">
            <a:spLocks noGrp="1"/>
          </p:cNvSpPr>
          <p:nvPr>
            <p:ph type="subTitle" idx="1"/>
          </p:nvPr>
        </p:nvSpPr>
        <p:spPr>
          <a:xfrm>
            <a:off x="1524000" y="3091840"/>
            <a:ext cx="9144000" cy="188460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b="1">
                <a:latin typeface="Calibri"/>
                <a:ea typeface="Calibri"/>
                <a:cs typeface="Calibri"/>
                <a:sym typeface="Calibri"/>
              </a:rPr>
              <a:t>A Critical Component of Depression and Anxiety Management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7"/>
        <p:cNvGrpSpPr/>
        <p:nvPr/>
      </p:nvGrpSpPr>
      <p:grpSpPr>
        <a:xfrm>
          <a:off x="0" y="0"/>
          <a:ext cx="0" cy="0"/>
          <a:chOff x="0" y="0"/>
          <a:chExt cx="0" cy="0"/>
        </a:xfrm>
      </p:grpSpPr>
      <p:sp>
        <p:nvSpPr>
          <p:cNvPr id="308" name="Google Shape;308;p12"/>
          <p:cNvSpPr txBox="1">
            <a:spLocks noGrp="1"/>
          </p:cNvSpPr>
          <p:nvPr>
            <p:ph type="title"/>
          </p:nvPr>
        </p:nvSpPr>
        <p:spPr>
          <a:xfrm>
            <a:off x="841248" y="548640"/>
            <a:ext cx="3600860" cy="54315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9999"/>
              </a:buClr>
              <a:buSzPts val="5400"/>
              <a:buFont typeface="Calibri"/>
              <a:buNone/>
            </a:pPr>
            <a:r>
              <a:rPr lang="en-US" sz="5400" b="1" dirty="0">
                <a:latin typeface="Calibri"/>
                <a:ea typeface="Calibri"/>
                <a:cs typeface="Calibri"/>
                <a:sym typeface="Calibri"/>
              </a:rPr>
              <a:t>Exercise: Benefits</a:t>
            </a:r>
            <a:endParaRPr dirty="0"/>
          </a:p>
        </p:txBody>
      </p:sp>
      <p:sp>
        <p:nvSpPr>
          <p:cNvPr id="309" name="Google Shape;309;p12"/>
          <p:cNvSpPr txBox="1">
            <a:spLocks noGrp="1"/>
          </p:cNvSpPr>
          <p:nvPr>
            <p:ph type="body" idx="1"/>
          </p:nvPr>
        </p:nvSpPr>
        <p:spPr>
          <a:xfrm>
            <a:off x="5126417" y="976161"/>
            <a:ext cx="6224335" cy="5431536"/>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000"/>
              <a:buChar char="•"/>
            </a:pPr>
            <a:r>
              <a:rPr lang="en-US" sz="2000" dirty="0">
                <a:latin typeface="Calibri"/>
                <a:ea typeface="Calibri"/>
                <a:cs typeface="Calibri"/>
                <a:sym typeface="Calibri"/>
              </a:rPr>
              <a:t>Burning off stress chemicals such as adrenaline</a:t>
            </a:r>
            <a:endParaRPr dirty="0"/>
          </a:p>
          <a:p>
            <a:pPr marL="228600" lvl="0" indent="-228600" algn="l" rtl="0">
              <a:lnSpc>
                <a:spcPct val="90000"/>
              </a:lnSpc>
              <a:spcBef>
                <a:spcPts val="1000"/>
              </a:spcBef>
              <a:spcAft>
                <a:spcPts val="0"/>
              </a:spcAft>
              <a:buClr>
                <a:schemeClr val="dk1"/>
              </a:buClr>
              <a:buSzPts val="2000"/>
              <a:buChar char="•"/>
            </a:pPr>
            <a:r>
              <a:rPr lang="en-US" sz="2000" dirty="0">
                <a:latin typeface="Calibri"/>
                <a:ea typeface="Calibri"/>
                <a:cs typeface="Calibri"/>
                <a:sym typeface="Calibri"/>
              </a:rPr>
              <a:t>Release of endorphins-chemicals that have a naturally relaxing and calming effect on the body</a:t>
            </a:r>
            <a:endParaRPr dirty="0"/>
          </a:p>
          <a:p>
            <a:pPr marL="228600" lvl="0" indent="-228600" algn="l" rtl="0">
              <a:lnSpc>
                <a:spcPct val="90000"/>
              </a:lnSpc>
              <a:spcBef>
                <a:spcPts val="1000"/>
              </a:spcBef>
              <a:spcAft>
                <a:spcPts val="0"/>
              </a:spcAft>
              <a:buClr>
                <a:schemeClr val="dk1"/>
              </a:buClr>
              <a:buSzPts val="2000"/>
              <a:buChar char="•"/>
            </a:pPr>
            <a:r>
              <a:rPr lang="en-US" sz="2000" dirty="0">
                <a:latin typeface="Calibri"/>
                <a:ea typeface="Calibri"/>
                <a:cs typeface="Calibri"/>
                <a:sym typeface="Calibri"/>
              </a:rPr>
              <a:t>Improved memory</a:t>
            </a:r>
            <a:endParaRPr dirty="0"/>
          </a:p>
          <a:p>
            <a:pPr marL="228600" lvl="0" indent="-228600" algn="l" rtl="0">
              <a:lnSpc>
                <a:spcPct val="90000"/>
              </a:lnSpc>
              <a:spcBef>
                <a:spcPts val="1000"/>
              </a:spcBef>
              <a:spcAft>
                <a:spcPts val="0"/>
              </a:spcAft>
              <a:buClr>
                <a:schemeClr val="dk1"/>
              </a:buClr>
              <a:buSzPts val="2000"/>
              <a:buChar char="•"/>
            </a:pPr>
            <a:r>
              <a:rPr lang="en-US" sz="2000" dirty="0">
                <a:latin typeface="Calibri"/>
                <a:ea typeface="Calibri"/>
                <a:cs typeface="Calibri"/>
                <a:sym typeface="Calibri"/>
              </a:rPr>
              <a:t>Increased energy</a:t>
            </a:r>
            <a:endParaRPr dirty="0"/>
          </a:p>
          <a:p>
            <a:pPr marL="228600" lvl="0" indent="-228600" algn="l" rtl="0">
              <a:lnSpc>
                <a:spcPct val="90000"/>
              </a:lnSpc>
              <a:spcBef>
                <a:spcPts val="1000"/>
              </a:spcBef>
              <a:spcAft>
                <a:spcPts val="0"/>
              </a:spcAft>
              <a:buClr>
                <a:schemeClr val="dk1"/>
              </a:buClr>
              <a:buSzPts val="2000"/>
              <a:buChar char="•"/>
            </a:pPr>
            <a:r>
              <a:rPr lang="en-US" sz="2000" dirty="0">
                <a:latin typeface="Calibri"/>
                <a:ea typeface="Calibri"/>
                <a:cs typeface="Calibri"/>
                <a:sym typeface="Calibri"/>
              </a:rPr>
              <a:t>Improved focus</a:t>
            </a:r>
            <a:endParaRPr dirty="0"/>
          </a:p>
          <a:p>
            <a:pPr marL="228600" lvl="0" indent="-228600" algn="l" rtl="0">
              <a:lnSpc>
                <a:spcPct val="90000"/>
              </a:lnSpc>
              <a:spcBef>
                <a:spcPts val="1000"/>
              </a:spcBef>
              <a:spcAft>
                <a:spcPts val="0"/>
              </a:spcAft>
              <a:buClr>
                <a:schemeClr val="dk1"/>
              </a:buClr>
              <a:buSzPts val="2000"/>
              <a:buChar char="•"/>
            </a:pPr>
            <a:r>
              <a:rPr lang="en-US" sz="2000" dirty="0">
                <a:latin typeface="Calibri"/>
                <a:ea typeface="Calibri"/>
                <a:cs typeface="Calibri"/>
                <a:sym typeface="Calibri"/>
              </a:rPr>
              <a:t>Better regulation of mood</a:t>
            </a:r>
            <a:endParaRPr dirty="0"/>
          </a:p>
          <a:p>
            <a:pPr marL="228600" lvl="0" indent="-228600" algn="l" rtl="0">
              <a:lnSpc>
                <a:spcPct val="90000"/>
              </a:lnSpc>
              <a:spcBef>
                <a:spcPts val="1000"/>
              </a:spcBef>
              <a:spcAft>
                <a:spcPts val="0"/>
              </a:spcAft>
              <a:buClr>
                <a:schemeClr val="dk1"/>
              </a:buClr>
              <a:buSzPts val="2000"/>
              <a:buChar char="•"/>
            </a:pPr>
            <a:r>
              <a:rPr lang="en-US" sz="2000" dirty="0">
                <a:latin typeface="Calibri"/>
                <a:ea typeface="Calibri"/>
                <a:cs typeface="Calibri"/>
                <a:sym typeface="Calibri"/>
              </a:rPr>
              <a:t>Increase sense of accomplishment and self-esteem</a:t>
            </a:r>
            <a:endParaRPr dirty="0"/>
          </a:p>
          <a:p>
            <a:pPr marL="228600" lvl="0" indent="-228600" algn="l" rtl="0">
              <a:lnSpc>
                <a:spcPct val="90000"/>
              </a:lnSpc>
              <a:spcBef>
                <a:spcPts val="1000"/>
              </a:spcBef>
              <a:spcAft>
                <a:spcPts val="0"/>
              </a:spcAft>
              <a:buClr>
                <a:schemeClr val="dk1"/>
              </a:buClr>
              <a:buSzPts val="2000"/>
              <a:buChar char="•"/>
            </a:pPr>
            <a:r>
              <a:rPr lang="en-US" sz="2000" dirty="0">
                <a:latin typeface="Calibri"/>
                <a:ea typeface="Calibri"/>
                <a:cs typeface="Calibri"/>
                <a:sym typeface="Calibri"/>
              </a:rPr>
              <a:t>Distraction from negative thinking</a:t>
            </a:r>
            <a:endParaRPr dirty="0"/>
          </a:p>
          <a:p>
            <a:pPr marL="228600" lvl="0" indent="-88900" algn="l" rtl="0">
              <a:lnSpc>
                <a:spcPct val="90000"/>
              </a:lnSpc>
              <a:spcBef>
                <a:spcPts val="1000"/>
              </a:spcBef>
              <a:spcAft>
                <a:spcPts val="0"/>
              </a:spcAft>
              <a:buClr>
                <a:schemeClr val="dk1"/>
              </a:buClr>
              <a:buSzPts val="2200"/>
              <a:buNone/>
            </a:pPr>
            <a:endParaRPr sz="2200" dirty="0"/>
          </a:p>
        </p:txBody>
      </p:sp>
      <p:pic>
        <p:nvPicPr>
          <p:cNvPr id="6" name="Picture 5" descr="A picture containing text, vector graphics, clipart&#10;&#10;Description automatically generated">
            <a:extLst>
              <a:ext uri="{FF2B5EF4-FFF2-40B4-BE49-F238E27FC236}">
                <a16:creationId xmlns:a16="http://schemas.microsoft.com/office/drawing/2014/main" id="{384073B7-98C7-4117-8A4A-47F046D15DE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6750" y="548640"/>
            <a:ext cx="2929161" cy="16611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9999"/>
              </a:buClr>
              <a:buSzPts val="4800"/>
              <a:buFont typeface="Calibri"/>
              <a:buNone/>
            </a:pPr>
            <a:r>
              <a:rPr lang="en-US" b="1" dirty="0">
                <a:latin typeface="Calibri"/>
                <a:ea typeface="Calibri"/>
                <a:cs typeface="Calibri"/>
                <a:sym typeface="Calibri"/>
              </a:rPr>
              <a:t>Exercise: </a:t>
            </a:r>
            <a:r>
              <a:rPr lang="en-US" b="1" dirty="0">
                <a:solidFill>
                  <a:srgbClr val="2F5496"/>
                </a:solidFill>
                <a:latin typeface="Calibri"/>
                <a:ea typeface="Calibri"/>
                <a:cs typeface="Calibri"/>
                <a:sym typeface="Calibri"/>
              </a:rPr>
              <a:t>Strategies</a:t>
            </a:r>
            <a:endParaRPr dirty="0"/>
          </a:p>
        </p:txBody>
      </p:sp>
      <p:sp>
        <p:nvSpPr>
          <p:cNvPr id="315" name="Google Shape;315;p13"/>
          <p:cNvSpPr txBox="1">
            <a:spLocks noGrp="1"/>
          </p:cNvSpPr>
          <p:nvPr>
            <p:ph type="body" idx="1"/>
          </p:nvPr>
        </p:nvSpPr>
        <p:spPr>
          <a:xfrm>
            <a:off x="907094" y="1919570"/>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sz="2800" dirty="0"/>
          </a:p>
          <a:p>
            <a:pPr marL="0" lvl="0" indent="0" algn="l" rtl="0">
              <a:lnSpc>
                <a:spcPct val="90000"/>
              </a:lnSpc>
              <a:spcBef>
                <a:spcPts val="1000"/>
              </a:spcBef>
              <a:spcAft>
                <a:spcPts val="0"/>
              </a:spcAft>
              <a:buClr>
                <a:schemeClr val="dk1"/>
              </a:buClr>
              <a:buSzPts val="2800"/>
              <a:buNone/>
            </a:pPr>
            <a:endParaRPr dirty="0"/>
          </a:p>
          <a:p>
            <a:pPr marL="342900" lvl="0" indent="-342900" algn="l" rtl="0">
              <a:lnSpc>
                <a:spcPct val="90000"/>
              </a:lnSpc>
              <a:spcBef>
                <a:spcPts val="1000"/>
              </a:spcBef>
              <a:spcAft>
                <a:spcPts val="0"/>
              </a:spcAft>
              <a:buClr>
                <a:schemeClr val="dk1"/>
              </a:buClr>
              <a:buSzPts val="2000"/>
              <a:buFont typeface="Arial" panose="020B0604020202020204" pitchFamily="34" charset="0"/>
              <a:buChar char="•"/>
            </a:pPr>
            <a:r>
              <a:rPr lang="en-US" sz="2000" dirty="0">
                <a:latin typeface="Calibri"/>
                <a:ea typeface="Calibri"/>
                <a:cs typeface="Calibri"/>
                <a:sym typeface="Calibri"/>
              </a:rPr>
              <a:t>Incorporate physical activity into daily activities </a:t>
            </a:r>
          </a:p>
          <a:p>
            <a:pPr marL="342900" lvl="0" indent="-342900" algn="l" rtl="0">
              <a:lnSpc>
                <a:spcPct val="90000"/>
              </a:lnSpc>
              <a:spcBef>
                <a:spcPts val="1000"/>
              </a:spcBef>
              <a:spcAft>
                <a:spcPts val="0"/>
              </a:spcAft>
              <a:buClr>
                <a:schemeClr val="dk1"/>
              </a:buClr>
              <a:buSzPts val="2000"/>
              <a:buFont typeface="Arial" panose="020B0604020202020204" pitchFamily="34" charset="0"/>
              <a:buChar char="•"/>
            </a:pPr>
            <a:r>
              <a:rPr lang="en-US" sz="2000" dirty="0">
                <a:latin typeface="Calibri"/>
                <a:ea typeface="Calibri"/>
                <a:cs typeface="Calibri"/>
                <a:sym typeface="Calibri"/>
              </a:rPr>
              <a:t>walk to school instead of taking the bus; take the stairs instead of the elevator</a:t>
            </a:r>
            <a:endParaRPr dirty="0"/>
          </a:p>
          <a:p>
            <a:pPr marL="228600" lvl="0" indent="-228600" algn="l" rtl="0">
              <a:lnSpc>
                <a:spcPct val="90000"/>
              </a:lnSpc>
              <a:spcBef>
                <a:spcPts val="1000"/>
              </a:spcBef>
              <a:spcAft>
                <a:spcPts val="0"/>
              </a:spcAft>
              <a:buClr>
                <a:schemeClr val="dk1"/>
              </a:buClr>
              <a:buSzPts val="2000"/>
              <a:buChar char="•"/>
            </a:pPr>
            <a:r>
              <a:rPr lang="en-US" sz="2000" dirty="0">
                <a:latin typeface="Calibri"/>
                <a:ea typeface="Calibri"/>
                <a:cs typeface="Calibri"/>
                <a:sym typeface="Calibri"/>
              </a:rPr>
              <a:t>  Sign up for a class if structured exercise is preferable</a:t>
            </a:r>
            <a:endParaRPr dirty="0"/>
          </a:p>
          <a:p>
            <a:pPr marL="228600" lvl="0" indent="-228600" algn="l" rtl="0">
              <a:lnSpc>
                <a:spcPct val="90000"/>
              </a:lnSpc>
              <a:spcBef>
                <a:spcPts val="1000"/>
              </a:spcBef>
              <a:spcAft>
                <a:spcPts val="0"/>
              </a:spcAft>
              <a:buClr>
                <a:schemeClr val="dk1"/>
              </a:buClr>
              <a:buSzPts val="2000"/>
              <a:buChar char="•"/>
            </a:pPr>
            <a:r>
              <a:rPr lang="en-US" sz="2000" dirty="0">
                <a:latin typeface="Calibri"/>
                <a:ea typeface="Calibri"/>
                <a:cs typeface="Calibri"/>
                <a:sym typeface="Calibri"/>
              </a:rPr>
              <a:t>  Ask a friend to join</a:t>
            </a:r>
            <a:endParaRPr dirty="0"/>
          </a:p>
          <a:p>
            <a:pPr marL="228600" lvl="0" indent="-228600" algn="l" rtl="0">
              <a:lnSpc>
                <a:spcPct val="90000"/>
              </a:lnSpc>
              <a:spcBef>
                <a:spcPts val="1000"/>
              </a:spcBef>
              <a:spcAft>
                <a:spcPts val="0"/>
              </a:spcAft>
              <a:buClr>
                <a:schemeClr val="dk1"/>
              </a:buClr>
              <a:buSzPts val="2000"/>
              <a:buChar char="•"/>
            </a:pPr>
            <a:r>
              <a:rPr lang="en-US" sz="2000" dirty="0">
                <a:latin typeface="Calibri"/>
                <a:ea typeface="Calibri"/>
                <a:cs typeface="Calibri"/>
                <a:sym typeface="Calibri"/>
              </a:rPr>
              <a:t>  Walk the dog</a:t>
            </a:r>
          </a:p>
          <a:p>
            <a:pPr marL="228600" lvl="0" indent="-228600" algn="l" rtl="0">
              <a:lnSpc>
                <a:spcPct val="90000"/>
              </a:lnSpc>
              <a:spcBef>
                <a:spcPts val="1000"/>
              </a:spcBef>
              <a:spcAft>
                <a:spcPts val="0"/>
              </a:spcAft>
              <a:buClr>
                <a:schemeClr val="dk1"/>
              </a:buClr>
              <a:buSzPts val="2000"/>
              <a:buChar char="•"/>
            </a:pP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316" name="Google Shape;316;p13"/>
          <p:cNvSpPr/>
          <p:nvPr/>
        </p:nvSpPr>
        <p:spPr>
          <a:xfrm>
            <a:off x="6780756" y="4245746"/>
            <a:ext cx="4420644" cy="1658067"/>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Calibri"/>
                <a:ea typeface="Calibri"/>
                <a:cs typeface="Calibri"/>
                <a:sym typeface="Calibri"/>
              </a:rPr>
              <a:t>Start with whatever seems manageable. Even a 10 minute walk can be helpful.</a:t>
            </a:r>
            <a:endParaRPr/>
          </a:p>
        </p:txBody>
      </p:sp>
      <p:sp>
        <p:nvSpPr>
          <p:cNvPr id="317" name="Google Shape;317;p13"/>
          <p:cNvSpPr/>
          <p:nvPr/>
        </p:nvSpPr>
        <p:spPr>
          <a:xfrm>
            <a:off x="907094" y="1183758"/>
            <a:ext cx="7662748" cy="1703168"/>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Generally, doctors recommend about 20-30 minutes of exercise three to five times per week.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1"/>
        <p:cNvGrpSpPr/>
        <p:nvPr/>
      </p:nvGrpSpPr>
      <p:grpSpPr>
        <a:xfrm>
          <a:off x="0" y="0"/>
          <a:ext cx="0" cy="0"/>
          <a:chOff x="0" y="0"/>
          <a:chExt cx="0" cy="0"/>
        </a:xfrm>
      </p:grpSpPr>
      <p:sp>
        <p:nvSpPr>
          <p:cNvPr id="322" name="Google Shape;322;p14"/>
          <p:cNvSpPr txBox="1">
            <a:spLocks noGrp="1"/>
          </p:cNvSpPr>
          <p:nvPr>
            <p:ph type="title"/>
          </p:nvPr>
        </p:nvSpPr>
        <p:spPr>
          <a:xfrm>
            <a:off x="648929" y="629266"/>
            <a:ext cx="9757814" cy="16223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b="1">
                <a:solidFill>
                  <a:schemeClr val="dk1"/>
                </a:solidFill>
                <a:latin typeface="Calibri"/>
                <a:ea typeface="Calibri"/>
                <a:cs typeface="Calibri"/>
                <a:sym typeface="Calibri"/>
              </a:rPr>
              <a:t>Remember to use </a:t>
            </a:r>
            <a:r>
              <a:rPr lang="en-US" sz="4900" b="1">
                <a:solidFill>
                  <a:srgbClr val="2F5496"/>
                </a:solidFill>
                <a:latin typeface="Calibri"/>
                <a:ea typeface="Calibri"/>
                <a:cs typeface="Calibri"/>
                <a:sym typeface="Calibri"/>
              </a:rPr>
              <a:t>Behavioral activation!</a:t>
            </a:r>
            <a:endParaRPr/>
          </a:p>
        </p:txBody>
      </p:sp>
      <p:sp>
        <p:nvSpPr>
          <p:cNvPr id="323" name="Google Shape;323;p14"/>
          <p:cNvSpPr txBox="1"/>
          <p:nvPr/>
        </p:nvSpPr>
        <p:spPr>
          <a:xfrm>
            <a:off x="833988" y="1681595"/>
            <a:ext cx="4412925" cy="443617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1">
                <a:solidFill>
                  <a:schemeClr val="dk1"/>
                </a:solidFill>
                <a:latin typeface="Calibri"/>
                <a:ea typeface="Calibri"/>
                <a:cs typeface="Calibri"/>
                <a:sym typeface="Calibri"/>
              </a:rPr>
              <a:t>Cycle of Inactivity- Depression</a:t>
            </a:r>
            <a:endParaRPr/>
          </a:p>
          <a:p>
            <a:pPr marL="228600" marR="0" lvl="0" indent="-228600" algn="l" rtl="0">
              <a:lnSpc>
                <a:spcPct val="90000"/>
              </a:lnSpc>
              <a:spcBef>
                <a:spcPts val="10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Get Active!-</a:t>
            </a:r>
            <a:endParaRPr/>
          </a:p>
          <a:p>
            <a:pPr marL="228600" marR="0" lvl="0" indent="-228600" algn="l" rtl="0">
              <a:lnSpc>
                <a:spcPct val="90000"/>
              </a:lnSpc>
              <a:spcBef>
                <a:spcPts val="10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Be Kind to Yourself</a:t>
            </a:r>
            <a:endParaRPr/>
          </a:p>
          <a:p>
            <a:pPr marL="228600" marR="0" lvl="0" indent="-228600" algn="l" rtl="0">
              <a:lnSpc>
                <a:spcPct val="90000"/>
              </a:lnSpc>
              <a:spcBef>
                <a:spcPts val="10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Track your progress-keep a log </a:t>
            </a:r>
            <a:endParaRPr/>
          </a:p>
          <a:p>
            <a:pPr marL="228600" marR="0" lvl="0" indent="-228600" algn="l" rtl="0">
              <a:lnSpc>
                <a:spcPct val="90000"/>
              </a:lnSpc>
              <a:spcBef>
                <a:spcPts val="10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Set small goals-</a:t>
            </a:r>
            <a:endParaRPr/>
          </a:p>
          <a:p>
            <a:pPr marL="0" marR="0" lvl="0" indent="0" algn="l" rtl="0">
              <a:lnSpc>
                <a:spcPct val="90000"/>
              </a:lnSpc>
              <a:spcBef>
                <a:spcPts val="10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Self-care is a great place to start. If you’ve gotten out of the habit of showering, take a shower; brush your teeth; clean your room. Notice if it makes you feel better. Even if it isn’t enjoyable immediately, try it again the next day! </a:t>
            </a:r>
            <a:r>
              <a:rPr lang="en-US" sz="2000" b="1">
                <a:solidFill>
                  <a:schemeClr val="dk1"/>
                </a:solidFill>
                <a:latin typeface="Calibri"/>
                <a:ea typeface="Calibri"/>
                <a:cs typeface="Calibri"/>
                <a:sym typeface="Calibri"/>
              </a:rPr>
              <a:t>Even small steps count!</a:t>
            </a:r>
            <a:endParaRPr/>
          </a:p>
          <a:p>
            <a:pPr marL="0" marR="0" lvl="0" indent="0" algn="l" rtl="0">
              <a:lnSpc>
                <a:spcPct val="90000"/>
              </a:lnSpc>
              <a:spcBef>
                <a:spcPts val="1000"/>
              </a:spcBef>
              <a:spcAft>
                <a:spcPts val="0"/>
              </a:spcAft>
              <a:buClr>
                <a:srgbClr val="2F5496"/>
              </a:buClr>
              <a:buSzPts val="2000"/>
              <a:buFont typeface="Arial"/>
              <a:buChar char="•"/>
            </a:pPr>
            <a:r>
              <a:rPr lang="en-US" sz="2000" b="1">
                <a:solidFill>
                  <a:srgbClr val="2F5496"/>
                </a:solidFill>
                <a:latin typeface="Calibri"/>
                <a:ea typeface="Calibri"/>
                <a:cs typeface="Calibri"/>
                <a:sym typeface="Calibri"/>
              </a:rPr>
              <a:t>Pay attention to CHOICES </a:t>
            </a:r>
            <a:endParaRPr/>
          </a:p>
        </p:txBody>
      </p:sp>
      <p:pic>
        <p:nvPicPr>
          <p:cNvPr id="324" name="Google Shape;324;p14"/>
          <p:cNvPicPr preferRelativeResize="0"/>
          <p:nvPr/>
        </p:nvPicPr>
        <p:blipFill rotWithShape="1">
          <a:blip r:embed="rId3">
            <a:alphaModFix/>
          </a:blip>
          <a:srcRect/>
          <a:stretch/>
        </p:blipFill>
        <p:spPr>
          <a:xfrm>
            <a:off x="5342351" y="1681595"/>
            <a:ext cx="6175331" cy="349156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600075" y="548640"/>
            <a:ext cx="3842033" cy="17945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9999"/>
              </a:buClr>
              <a:buSzPts val="5400"/>
              <a:buFont typeface="Calibri"/>
              <a:buNone/>
            </a:pPr>
            <a:r>
              <a:rPr lang="en-US" sz="5400" b="1" dirty="0">
                <a:latin typeface="Calibri"/>
                <a:ea typeface="Calibri"/>
                <a:cs typeface="Calibri"/>
                <a:sym typeface="Calibri"/>
              </a:rPr>
              <a:t>Internet and Social Media  </a:t>
            </a:r>
            <a:endParaRPr dirty="0"/>
          </a:p>
        </p:txBody>
      </p:sp>
      <p:sp>
        <p:nvSpPr>
          <p:cNvPr id="330" name="Google Shape;330;p15"/>
          <p:cNvSpPr txBox="1">
            <a:spLocks noGrp="1"/>
          </p:cNvSpPr>
          <p:nvPr>
            <p:ph type="body" idx="1"/>
          </p:nvPr>
        </p:nvSpPr>
        <p:spPr>
          <a:xfrm>
            <a:off x="5126417" y="213101"/>
            <a:ext cx="6224335" cy="64317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None/>
            </a:pPr>
            <a:r>
              <a:rPr lang="en-US" sz="2000" b="1">
                <a:latin typeface="Calibri"/>
                <a:ea typeface="Calibri"/>
                <a:cs typeface="Calibri"/>
                <a:sym typeface="Calibri"/>
              </a:rPr>
              <a:t>Costs:</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Cyber bulling</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Can increase negative thinking, poor self esteem-it can act as a source of social comparison</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Feeling compelled to check-in online</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People can claim to be anyone on the internet</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Risk of identity theft or being “tricked” into sharing personal information </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Screen time late into the evening can contribute to sleeping problems. Using devices can keep teens’ brains wired, and incoming notifications can cause disrupted and fragmented sleep</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Evidence also points to suppressed melatonin production from exposure to the light from cell phones</a:t>
            </a:r>
            <a:endParaRPr/>
          </a:p>
          <a:p>
            <a:pPr marL="228600" lvl="0" indent="-133350" algn="l" rtl="0">
              <a:lnSpc>
                <a:spcPct val="90000"/>
              </a:lnSpc>
              <a:spcBef>
                <a:spcPts val="1000"/>
              </a:spcBef>
              <a:spcAft>
                <a:spcPts val="0"/>
              </a:spcAft>
              <a:buClr>
                <a:schemeClr val="dk1"/>
              </a:buClr>
              <a:buSzPts val="1500"/>
              <a:buNone/>
            </a:pPr>
            <a:endParaRPr sz="1500"/>
          </a:p>
        </p:txBody>
      </p:sp>
      <p:sp>
        <p:nvSpPr>
          <p:cNvPr id="331" name="Google Shape;331;p15"/>
          <p:cNvSpPr txBox="1"/>
          <p:nvPr/>
        </p:nvSpPr>
        <p:spPr>
          <a:xfrm>
            <a:off x="600075" y="2971800"/>
            <a:ext cx="3842033"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Calibri"/>
              <a:buNone/>
            </a:pPr>
            <a:r>
              <a:rPr lang="en-US" sz="2000" b="1" dirty="0">
                <a:solidFill>
                  <a:schemeClr val="dk1"/>
                </a:solidFill>
                <a:latin typeface="Calibri"/>
                <a:ea typeface="Calibri"/>
                <a:cs typeface="Calibri"/>
                <a:sym typeface="Calibri"/>
              </a:rPr>
              <a:t>Benefits:</a:t>
            </a:r>
            <a:endParaRPr dirty="0"/>
          </a:p>
          <a:p>
            <a:pPr marL="342900" marR="0" lvl="0" indent="-342900" algn="l" rtl="0">
              <a:spcBef>
                <a:spcPts val="0"/>
              </a:spcBef>
              <a:spcAft>
                <a:spcPts val="0"/>
              </a:spcAft>
              <a:buFont typeface="Arial" panose="020B0604020202020204" pitchFamily="34" charset="0"/>
              <a:buChar char="•"/>
            </a:pPr>
            <a:r>
              <a:rPr lang="en-US" sz="2000" dirty="0">
                <a:solidFill>
                  <a:schemeClr val="dk1"/>
                </a:solidFill>
                <a:latin typeface="Calibri"/>
                <a:ea typeface="Calibri"/>
                <a:cs typeface="Calibri"/>
                <a:sym typeface="Calibri"/>
              </a:rPr>
              <a:t>Provides access to friends and support 24/7</a:t>
            </a:r>
            <a:endParaRPr dirty="0"/>
          </a:p>
          <a:p>
            <a:pPr marL="342900" marR="0" lvl="0" indent="-342900" algn="l" rtl="0">
              <a:spcBef>
                <a:spcPts val="0"/>
              </a:spcBef>
              <a:spcAft>
                <a:spcPts val="0"/>
              </a:spcAft>
              <a:buFont typeface="Arial" panose="020B0604020202020204" pitchFamily="34" charset="0"/>
              <a:buChar char="•"/>
            </a:pPr>
            <a:r>
              <a:rPr lang="en-US" sz="2000" dirty="0">
                <a:solidFill>
                  <a:schemeClr val="dk1"/>
                </a:solidFill>
                <a:latin typeface="Calibri"/>
                <a:ea typeface="Calibri"/>
                <a:cs typeface="Calibri"/>
                <a:sym typeface="Calibri"/>
              </a:rPr>
              <a:t>Provides a connection to other like-minded individuals</a:t>
            </a:r>
            <a:endParaRPr dirty="0"/>
          </a:p>
          <a:p>
            <a:pPr marL="342900" marR="0" lvl="0" indent="-342900" algn="l" rtl="0">
              <a:spcBef>
                <a:spcPts val="0"/>
              </a:spcBef>
              <a:spcAft>
                <a:spcPts val="0"/>
              </a:spcAft>
              <a:buFont typeface="Arial" panose="020B0604020202020204" pitchFamily="34" charset="0"/>
              <a:buChar char="•"/>
            </a:pPr>
            <a:r>
              <a:rPr lang="en-US" sz="2000" dirty="0">
                <a:solidFill>
                  <a:schemeClr val="dk1"/>
                </a:solidFill>
                <a:latin typeface="Calibri"/>
                <a:ea typeface="Calibri"/>
                <a:cs typeface="Calibri"/>
                <a:sym typeface="Calibri"/>
              </a:rPr>
              <a:t>Helps adolescents develop and express individual identity</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
        <p:cNvGrpSpPr/>
        <p:nvPr/>
      </p:nvGrpSpPr>
      <p:grpSpPr>
        <a:xfrm>
          <a:off x="0" y="0"/>
          <a:ext cx="0" cy="0"/>
          <a:chOff x="0" y="0"/>
          <a:chExt cx="0" cy="0"/>
        </a:xfrm>
      </p:grpSpPr>
      <p:sp>
        <p:nvSpPr>
          <p:cNvPr id="337" name="Google Shape;337;p16"/>
          <p:cNvSpPr txBox="1">
            <a:spLocks noGrp="1"/>
          </p:cNvSpPr>
          <p:nvPr>
            <p:ph type="title"/>
          </p:nvPr>
        </p:nvSpPr>
        <p:spPr>
          <a:xfrm>
            <a:off x="600075" y="548640"/>
            <a:ext cx="3842033" cy="54315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9999"/>
              </a:buClr>
              <a:buSzPts val="5400"/>
              <a:buFont typeface="Arial"/>
              <a:buNone/>
            </a:pPr>
            <a:r>
              <a:rPr lang="en-US" sz="5400" b="1" dirty="0">
                <a:solidFill>
                  <a:srgbClr val="009999"/>
                </a:solidFill>
                <a:latin typeface="Arial"/>
                <a:ea typeface="Arial"/>
                <a:cs typeface="Arial"/>
                <a:sym typeface="Arial"/>
              </a:rPr>
              <a:t>Internet and Social Media Strategies:</a:t>
            </a:r>
            <a:endParaRPr dirty="0"/>
          </a:p>
        </p:txBody>
      </p:sp>
      <p:sp>
        <p:nvSpPr>
          <p:cNvPr id="338" name="Google Shape;338;p16"/>
          <p:cNvSpPr txBox="1">
            <a:spLocks noGrp="1"/>
          </p:cNvSpPr>
          <p:nvPr>
            <p:ph type="body" idx="2"/>
          </p:nvPr>
        </p:nvSpPr>
        <p:spPr>
          <a:xfrm>
            <a:off x="5126417" y="1133810"/>
            <a:ext cx="6224335" cy="5431536"/>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000"/>
              <a:buChar char="•"/>
            </a:pPr>
            <a:r>
              <a:rPr lang="en-US" sz="2000">
                <a:latin typeface="Calibri"/>
                <a:ea typeface="Calibri"/>
                <a:cs typeface="Calibri"/>
                <a:sym typeface="Calibri"/>
              </a:rPr>
              <a:t>Limit time spent on internet/social media, set a timer</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Set a phone curfew</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Learn to block negative connections/people</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Avoid tech verbal wars - no response stops adding fuel to the fire</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Pocket Points- App that rewards users’ points for keeping their phone off while in class. Points can be redeemed for goods and coupons at local businesses or online</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Set the phone away from the nightstand if using as an alarm</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Change blue light to soft evening light </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AAP Family Media Plan- helps families create plans together</a:t>
            </a:r>
            <a:endParaRPr/>
          </a:p>
          <a:p>
            <a:pPr marL="228600" lvl="0" indent="-101600" algn="l" rtl="0">
              <a:lnSpc>
                <a:spcPct val="90000"/>
              </a:lnSpc>
              <a:spcBef>
                <a:spcPts val="1000"/>
              </a:spcBef>
              <a:spcAft>
                <a:spcPts val="0"/>
              </a:spcAft>
              <a:buClr>
                <a:schemeClr val="dk1"/>
              </a:buClr>
              <a:buSzPts val="2000"/>
              <a:buNone/>
            </a:pP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9999"/>
              </a:buClr>
              <a:buSzPts val="4800"/>
              <a:buFont typeface="Arial"/>
              <a:buNone/>
            </a:pPr>
            <a:r>
              <a:rPr lang="en-US" b="1">
                <a:solidFill>
                  <a:srgbClr val="009999"/>
                </a:solidFill>
                <a:latin typeface="Arial"/>
                <a:ea typeface="Arial"/>
                <a:cs typeface="Arial"/>
                <a:sym typeface="Arial"/>
              </a:rPr>
              <a:t>Social Supports</a:t>
            </a:r>
            <a:endParaRPr/>
          </a:p>
        </p:txBody>
      </p:sp>
      <p:sp>
        <p:nvSpPr>
          <p:cNvPr id="345" name="Google Shape;345;p17"/>
          <p:cNvSpPr txBox="1">
            <a:spLocks noGrp="1"/>
          </p:cNvSpPr>
          <p:nvPr>
            <p:ph type="body" idx="1"/>
          </p:nvPr>
        </p:nvSpPr>
        <p:spPr>
          <a:xfrm>
            <a:off x="839788" y="944881"/>
            <a:ext cx="5157787" cy="9753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F5496"/>
              </a:buClr>
              <a:buSzPts val="2400"/>
              <a:buNone/>
            </a:pPr>
            <a:r>
              <a:rPr lang="en-US">
                <a:solidFill>
                  <a:srgbClr val="2F5496"/>
                </a:solidFill>
              </a:rPr>
              <a:t>Benefits</a:t>
            </a:r>
            <a:r>
              <a:rPr lang="en-US"/>
              <a:t> </a:t>
            </a:r>
            <a:endParaRPr/>
          </a:p>
        </p:txBody>
      </p:sp>
      <p:sp>
        <p:nvSpPr>
          <p:cNvPr id="346" name="Google Shape;346;p17"/>
          <p:cNvSpPr txBox="1">
            <a:spLocks noGrp="1"/>
          </p:cNvSpPr>
          <p:nvPr>
            <p:ph type="body" idx="2"/>
          </p:nvPr>
        </p:nvSpPr>
        <p:spPr>
          <a:xfrm>
            <a:off x="839788" y="1920241"/>
            <a:ext cx="5157787" cy="426942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a:latin typeface="Calibri"/>
                <a:ea typeface="Calibri"/>
                <a:cs typeface="Calibri"/>
                <a:sym typeface="Calibri"/>
              </a:rPr>
              <a:t>Accountability- being accountable to someone is a key factor in making successful lifestyle changes</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Improved physical and emotional health- supports not only help depression but other chronic diseases</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Better problem solving- social supports help in brainstorming problems and relieve stress</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Enhanced “brain fitness” - interacting with others helps to stay mentally sharp</a:t>
            </a:r>
            <a:endParaRPr/>
          </a:p>
          <a:p>
            <a:pPr marL="228600" lvl="0" indent="-50800" algn="l" rtl="0">
              <a:lnSpc>
                <a:spcPct val="90000"/>
              </a:lnSpc>
              <a:spcBef>
                <a:spcPts val="1000"/>
              </a:spcBef>
              <a:spcAft>
                <a:spcPts val="0"/>
              </a:spcAft>
              <a:buClr>
                <a:schemeClr val="dk1"/>
              </a:buClr>
              <a:buSzPts val="2800"/>
              <a:buNone/>
            </a:pPr>
            <a:endParaRPr/>
          </a:p>
        </p:txBody>
      </p:sp>
      <p:sp>
        <p:nvSpPr>
          <p:cNvPr id="347" name="Google Shape;347;p17"/>
          <p:cNvSpPr txBox="1">
            <a:spLocks noGrp="1"/>
          </p:cNvSpPr>
          <p:nvPr>
            <p:ph type="body" idx="3"/>
          </p:nvPr>
        </p:nvSpPr>
        <p:spPr>
          <a:xfrm>
            <a:off x="6172200" y="944881"/>
            <a:ext cx="5183188" cy="9753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F5496"/>
              </a:buClr>
              <a:buSzPts val="2400"/>
              <a:buNone/>
            </a:pPr>
            <a:r>
              <a:rPr lang="en-US">
                <a:solidFill>
                  <a:srgbClr val="2F5496"/>
                </a:solidFill>
              </a:rPr>
              <a:t>Strategies</a:t>
            </a:r>
            <a:endParaRPr/>
          </a:p>
        </p:txBody>
      </p:sp>
      <p:sp>
        <p:nvSpPr>
          <p:cNvPr id="348" name="Google Shape;348;p17"/>
          <p:cNvSpPr txBox="1">
            <a:spLocks noGrp="1"/>
          </p:cNvSpPr>
          <p:nvPr>
            <p:ph type="body" idx="4"/>
          </p:nvPr>
        </p:nvSpPr>
        <p:spPr>
          <a:xfrm>
            <a:off x="6172200" y="1920241"/>
            <a:ext cx="5183188" cy="426942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a:latin typeface="Calibri"/>
                <a:ea typeface="Calibri"/>
                <a:cs typeface="Calibri"/>
                <a:sym typeface="Calibri"/>
              </a:rPr>
              <a:t>List who are the positive people in their lives that are the best support for now</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Do they prefer a formal or informal network –support group vs friends</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Sharing with people at school</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Networking opportunities on the internet that are safe with adult approval and balanced with face-to-face connections</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8"/>
          <p:cNvSpPr txBox="1">
            <a:spLocks noGrp="1"/>
          </p:cNvSpPr>
          <p:nvPr>
            <p:ph type="title"/>
          </p:nvPr>
        </p:nvSpPr>
        <p:spPr>
          <a:xfrm>
            <a:off x="839788" y="490993"/>
            <a:ext cx="10515600" cy="11887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9999"/>
              </a:buClr>
              <a:buSzPts val="4800"/>
              <a:buFont typeface="Arial"/>
              <a:buNone/>
            </a:pPr>
            <a:r>
              <a:rPr lang="en-US" sz="4800" b="1">
                <a:solidFill>
                  <a:srgbClr val="009999"/>
                </a:solidFill>
                <a:latin typeface="Arial"/>
                <a:ea typeface="Arial"/>
                <a:cs typeface="Arial"/>
                <a:sym typeface="Arial"/>
              </a:rPr>
              <a:t>Nutrition</a:t>
            </a:r>
            <a:endParaRPr/>
          </a:p>
        </p:txBody>
      </p:sp>
      <p:sp>
        <p:nvSpPr>
          <p:cNvPr id="355" name="Google Shape;355;p18"/>
          <p:cNvSpPr txBox="1">
            <a:spLocks noGrp="1"/>
          </p:cNvSpPr>
          <p:nvPr>
            <p:ph type="body" idx="1"/>
          </p:nvPr>
        </p:nvSpPr>
        <p:spPr>
          <a:xfrm>
            <a:off x="836612" y="1683027"/>
            <a:ext cx="5157787" cy="51815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F5496"/>
              </a:buClr>
              <a:buSzPts val="2400"/>
              <a:buNone/>
            </a:pPr>
            <a:r>
              <a:rPr lang="en-US">
                <a:solidFill>
                  <a:srgbClr val="2F5496"/>
                </a:solidFill>
              </a:rPr>
              <a:t>Impact and Benefits </a:t>
            </a:r>
            <a:endParaRPr/>
          </a:p>
        </p:txBody>
      </p:sp>
      <p:sp>
        <p:nvSpPr>
          <p:cNvPr id="356" name="Google Shape;356;p18"/>
          <p:cNvSpPr txBox="1">
            <a:spLocks noGrp="1"/>
          </p:cNvSpPr>
          <p:nvPr>
            <p:ph type="body" idx="2"/>
          </p:nvPr>
        </p:nvSpPr>
        <p:spPr>
          <a:xfrm>
            <a:off x="836612" y="2346960"/>
            <a:ext cx="5157787" cy="475710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a:latin typeface="Calibri"/>
                <a:ea typeface="Calibri"/>
                <a:cs typeface="Calibri"/>
                <a:sym typeface="Calibri"/>
              </a:rPr>
              <a:t>Restrictive eating can result in impaired concentration and memory</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Eating healthy leads to “happy brain happy body”</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Impacts our brain neurochemistry which controls  our mood and response to stress</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Impacts higher brain functions that control learning, memory and intellectual functioning  </a:t>
            </a:r>
            <a:endParaRPr/>
          </a:p>
        </p:txBody>
      </p:sp>
      <p:sp>
        <p:nvSpPr>
          <p:cNvPr id="357" name="Google Shape;357;p18"/>
          <p:cNvSpPr txBox="1">
            <a:spLocks noGrp="1"/>
          </p:cNvSpPr>
          <p:nvPr>
            <p:ph type="body" idx="3"/>
          </p:nvPr>
        </p:nvSpPr>
        <p:spPr>
          <a:xfrm>
            <a:off x="6096000" y="1423947"/>
            <a:ext cx="5183188" cy="51815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F5496"/>
              </a:buClr>
              <a:buSzPts val="2400"/>
              <a:buNone/>
            </a:pPr>
            <a:r>
              <a:rPr lang="en-US">
                <a:solidFill>
                  <a:srgbClr val="2F5496"/>
                </a:solidFill>
              </a:rPr>
              <a:t>Strategies</a:t>
            </a:r>
            <a:endParaRPr/>
          </a:p>
        </p:txBody>
      </p:sp>
      <p:sp>
        <p:nvSpPr>
          <p:cNvPr id="358" name="Google Shape;358;p18"/>
          <p:cNvSpPr txBox="1">
            <a:spLocks noGrp="1"/>
          </p:cNvSpPr>
          <p:nvPr>
            <p:ph type="body" idx="4"/>
          </p:nvPr>
        </p:nvSpPr>
        <p:spPr>
          <a:xfrm>
            <a:off x="6096000" y="2100897"/>
            <a:ext cx="5183188" cy="475710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a:latin typeface="Calibri"/>
                <a:ea typeface="Calibri"/>
                <a:cs typeface="Calibri"/>
                <a:sym typeface="Calibri"/>
              </a:rPr>
              <a:t>Eat small and frequent meals can prevent overeating</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Don’t skip breakfast which has been associated with lower energy and decreased motivation.</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Think ahead, keep easy-to-grab items</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Watch beverage choices</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Watch portion control </a:t>
            </a:r>
            <a:r>
              <a:rPr lang="en-US" sz="2000" u="sng">
                <a:solidFill>
                  <a:schemeClr val="hlink"/>
                </a:solidFill>
                <a:latin typeface="Calibri"/>
                <a:ea typeface="Calibri"/>
                <a:cs typeface="Calibri"/>
                <a:sym typeface="Calibri"/>
                <a:hlinkClick r:id="rId3"/>
              </a:rPr>
              <a:t>www.choosemyplate.gov</a:t>
            </a:r>
            <a:endParaRPr sz="2000" u="sng">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Keep a food journal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9"/>
          <p:cNvSpPr txBox="1">
            <a:spLocks noGrp="1"/>
          </p:cNvSpPr>
          <p:nvPr>
            <p:ph type="title"/>
          </p:nvPr>
        </p:nvSpPr>
        <p:spPr>
          <a:xfrm>
            <a:off x="739775" y="728870"/>
            <a:ext cx="10515600" cy="8782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9999"/>
              </a:buClr>
              <a:buSzPts val="4800"/>
              <a:buFont typeface="Arial"/>
              <a:buNone/>
            </a:pPr>
            <a:r>
              <a:rPr lang="en-US" b="1">
                <a:solidFill>
                  <a:srgbClr val="009999"/>
                </a:solidFill>
                <a:latin typeface="Arial"/>
                <a:ea typeface="Arial"/>
                <a:cs typeface="Arial"/>
                <a:sym typeface="Arial"/>
              </a:rPr>
              <a:t>Stress Management</a:t>
            </a:r>
            <a:endParaRPr/>
          </a:p>
        </p:txBody>
      </p:sp>
      <p:sp>
        <p:nvSpPr>
          <p:cNvPr id="365" name="Google Shape;365;p19"/>
          <p:cNvSpPr txBox="1">
            <a:spLocks noGrp="1"/>
          </p:cNvSpPr>
          <p:nvPr>
            <p:ph type="body" idx="1"/>
          </p:nvPr>
        </p:nvSpPr>
        <p:spPr>
          <a:xfrm>
            <a:off x="739775" y="1781485"/>
            <a:ext cx="5157787" cy="80295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F5496"/>
              </a:buClr>
              <a:buSzPts val="2400"/>
              <a:buNone/>
            </a:pPr>
            <a:r>
              <a:rPr lang="en-US">
                <a:solidFill>
                  <a:srgbClr val="2F5496"/>
                </a:solidFill>
              </a:rPr>
              <a:t>Impact and Benefits </a:t>
            </a:r>
            <a:endParaRPr/>
          </a:p>
        </p:txBody>
      </p:sp>
      <p:sp>
        <p:nvSpPr>
          <p:cNvPr id="366" name="Google Shape;366;p19"/>
          <p:cNvSpPr txBox="1">
            <a:spLocks noGrp="1"/>
          </p:cNvSpPr>
          <p:nvPr>
            <p:ph type="body" idx="2"/>
          </p:nvPr>
        </p:nvSpPr>
        <p:spPr>
          <a:xfrm>
            <a:off x="739775" y="2584440"/>
            <a:ext cx="5157787" cy="45085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a:latin typeface="Calibri"/>
                <a:ea typeface="Calibri"/>
                <a:cs typeface="Calibri"/>
                <a:sym typeface="Calibri"/>
              </a:rPr>
              <a:t>Difficulty concentrating</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Increased worrying</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Tension, short temper, irritable</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Changes in eating and sleeping habits</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Stress produces hormones to help cope by concentrating or taking action </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367" name="Google Shape;367;p19"/>
          <p:cNvSpPr txBox="1">
            <a:spLocks noGrp="1"/>
          </p:cNvSpPr>
          <p:nvPr>
            <p:ph type="body" idx="3"/>
          </p:nvPr>
        </p:nvSpPr>
        <p:spPr>
          <a:xfrm>
            <a:off x="6564085" y="1313868"/>
            <a:ext cx="5183188" cy="80295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F5496"/>
              </a:buClr>
              <a:buSzPts val="2400"/>
              <a:buNone/>
            </a:pPr>
            <a:r>
              <a:rPr lang="en-US">
                <a:solidFill>
                  <a:srgbClr val="2F5496"/>
                </a:solidFill>
              </a:rPr>
              <a:t>Strategies</a:t>
            </a:r>
            <a:endParaRPr/>
          </a:p>
        </p:txBody>
      </p:sp>
      <p:sp>
        <p:nvSpPr>
          <p:cNvPr id="368" name="Google Shape;368;p19"/>
          <p:cNvSpPr txBox="1">
            <a:spLocks noGrp="1"/>
          </p:cNvSpPr>
          <p:nvPr>
            <p:ph type="body" idx="4"/>
          </p:nvPr>
        </p:nvSpPr>
        <p:spPr>
          <a:xfrm>
            <a:off x="6477000" y="2182962"/>
            <a:ext cx="5183188" cy="45085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a:latin typeface="Calibri"/>
                <a:ea typeface="Calibri"/>
                <a:cs typeface="Calibri"/>
                <a:sym typeface="Calibri"/>
              </a:rPr>
              <a:t>Problem solving techniques</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Coloring</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Seek out friends/supports to “vent”</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Watch the thoughts “shoulda, coulda, woulda’s” replace with manageable thoughts </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Yoga</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Setting daily goals, journaling</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Watch your caffeine intake</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Manage you time with fun breaks</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Mindfulness strategies</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0"/>
          <p:cNvSpPr txBox="1">
            <a:spLocks noGrp="1"/>
          </p:cNvSpPr>
          <p:nvPr>
            <p:ph type="title"/>
          </p:nvPr>
        </p:nvSpPr>
        <p:spPr>
          <a:xfrm>
            <a:off x="838200" y="123052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9999"/>
              </a:buClr>
              <a:buSzPts val="4800"/>
              <a:buFont typeface="Calibri"/>
              <a:buNone/>
            </a:pPr>
            <a:r>
              <a:rPr lang="en-US" b="1">
                <a:latin typeface="Calibri"/>
                <a:ea typeface="Calibri"/>
                <a:cs typeface="Calibri"/>
                <a:sym typeface="Calibri"/>
              </a:rPr>
              <a:t>Mindfulness?</a:t>
            </a:r>
            <a:endParaRPr/>
          </a:p>
        </p:txBody>
      </p:sp>
      <p:sp>
        <p:nvSpPr>
          <p:cNvPr id="375" name="Google Shape;375;p20"/>
          <p:cNvSpPr txBox="1">
            <a:spLocks noGrp="1"/>
          </p:cNvSpPr>
          <p:nvPr>
            <p:ph type="body" idx="1"/>
          </p:nvPr>
        </p:nvSpPr>
        <p:spPr>
          <a:xfrm>
            <a:off x="838200" y="1078594"/>
            <a:ext cx="10515600" cy="534924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endParaRPr sz="2000"/>
          </a:p>
          <a:p>
            <a:pPr marL="0" lvl="0" indent="0" algn="l" rtl="0">
              <a:lnSpc>
                <a:spcPct val="90000"/>
              </a:lnSpc>
              <a:spcBef>
                <a:spcPts val="1000"/>
              </a:spcBef>
              <a:spcAft>
                <a:spcPts val="0"/>
              </a:spcAft>
              <a:buClr>
                <a:schemeClr val="dk1"/>
              </a:buClr>
              <a:buSzPct val="100000"/>
              <a:buNone/>
            </a:pPr>
            <a:endParaRPr sz="2000">
              <a:solidFill>
                <a:srgbClr val="000000"/>
              </a:solidFill>
            </a:endParaRPr>
          </a:p>
          <a:p>
            <a:pPr marL="0" lvl="0" indent="0" algn="l" rtl="0">
              <a:lnSpc>
                <a:spcPct val="90000"/>
              </a:lnSpc>
              <a:spcBef>
                <a:spcPts val="1000"/>
              </a:spcBef>
              <a:spcAft>
                <a:spcPts val="0"/>
              </a:spcAft>
              <a:buClr>
                <a:schemeClr val="dk1"/>
              </a:buClr>
              <a:buSzPct val="100000"/>
              <a:buNone/>
            </a:pPr>
            <a:endParaRPr sz="2000">
              <a:solidFill>
                <a:srgbClr val="000000"/>
              </a:solidFill>
            </a:endParaRPr>
          </a:p>
          <a:p>
            <a:pPr marL="0" lvl="0" indent="0" algn="l" rtl="0">
              <a:lnSpc>
                <a:spcPct val="90000"/>
              </a:lnSpc>
              <a:spcBef>
                <a:spcPts val="1000"/>
              </a:spcBef>
              <a:spcAft>
                <a:spcPts val="0"/>
              </a:spcAft>
              <a:buClr>
                <a:schemeClr val="dk1"/>
              </a:buClr>
              <a:buSzPct val="100000"/>
              <a:buNone/>
            </a:pPr>
            <a:endParaRPr sz="2000">
              <a:solidFill>
                <a:srgbClr val="000000"/>
              </a:solidFill>
            </a:endParaRPr>
          </a:p>
          <a:p>
            <a:pPr marL="0" lvl="0" indent="0" algn="l" rtl="0">
              <a:lnSpc>
                <a:spcPct val="90000"/>
              </a:lnSpc>
              <a:spcBef>
                <a:spcPts val="1000"/>
              </a:spcBef>
              <a:spcAft>
                <a:spcPts val="0"/>
              </a:spcAft>
              <a:buClr>
                <a:schemeClr val="dk1"/>
              </a:buClr>
              <a:buSzPct val="100000"/>
              <a:buNone/>
            </a:pPr>
            <a:endParaRPr sz="2000">
              <a:solidFill>
                <a:srgbClr val="000000"/>
              </a:solidFill>
            </a:endParaRPr>
          </a:p>
          <a:p>
            <a:pPr marL="0" lvl="0" indent="0" algn="l" rtl="0">
              <a:lnSpc>
                <a:spcPct val="90000"/>
              </a:lnSpc>
              <a:spcBef>
                <a:spcPts val="1000"/>
              </a:spcBef>
              <a:spcAft>
                <a:spcPts val="0"/>
              </a:spcAft>
              <a:buClr>
                <a:schemeClr val="dk1"/>
              </a:buClr>
              <a:buSzPct val="100000"/>
              <a:buNone/>
            </a:pPr>
            <a:endParaRPr sz="2000">
              <a:solidFill>
                <a:srgbClr val="000000"/>
              </a:solidFill>
            </a:endParaRPr>
          </a:p>
          <a:p>
            <a:pPr marL="0" lvl="0" indent="0" algn="l" rtl="0">
              <a:lnSpc>
                <a:spcPct val="90000"/>
              </a:lnSpc>
              <a:spcBef>
                <a:spcPts val="1000"/>
              </a:spcBef>
              <a:spcAft>
                <a:spcPts val="0"/>
              </a:spcAft>
              <a:buClr>
                <a:schemeClr val="dk1"/>
              </a:buClr>
              <a:buSzPct val="100000"/>
              <a:buNone/>
            </a:pPr>
            <a:endParaRPr sz="2400" b="1">
              <a:solidFill>
                <a:srgbClr val="2F5496"/>
              </a:solidFill>
            </a:endParaRPr>
          </a:p>
          <a:p>
            <a:pPr marL="0" lvl="0" indent="0" algn="l" rtl="0">
              <a:lnSpc>
                <a:spcPct val="90000"/>
              </a:lnSpc>
              <a:spcBef>
                <a:spcPts val="1000"/>
              </a:spcBef>
              <a:spcAft>
                <a:spcPts val="0"/>
              </a:spcAft>
              <a:buClr>
                <a:srgbClr val="2F5496"/>
              </a:buClr>
              <a:buSzPct val="100000"/>
              <a:buNone/>
            </a:pPr>
            <a:r>
              <a:rPr lang="en-US" sz="2200" b="1">
                <a:solidFill>
                  <a:srgbClr val="2F5496"/>
                </a:solidFill>
                <a:latin typeface="Calibri"/>
                <a:ea typeface="Calibri"/>
                <a:cs typeface="Calibri"/>
                <a:sym typeface="Calibri"/>
              </a:rPr>
              <a:t>Mindfulness</a:t>
            </a:r>
            <a:r>
              <a:rPr lang="en-US" sz="2200">
                <a:solidFill>
                  <a:srgbClr val="000000"/>
                </a:solidFill>
                <a:latin typeface="Calibri"/>
                <a:ea typeface="Calibri"/>
                <a:cs typeface="Calibri"/>
                <a:sym typeface="Calibri"/>
              </a:rPr>
              <a:t>- the act of being present and being intentional with our attention. When we are mindful we notice what is happening in and around us, so that we can learn to accept and manage our experience, instead of allowing our thoughts or emotions to run the show </a:t>
            </a:r>
            <a:endParaRPr/>
          </a:p>
          <a:p>
            <a:pPr marL="0" lvl="0" indent="0" algn="l" rtl="0">
              <a:lnSpc>
                <a:spcPct val="90000"/>
              </a:lnSpc>
              <a:spcBef>
                <a:spcPts val="1000"/>
              </a:spcBef>
              <a:spcAft>
                <a:spcPts val="0"/>
              </a:spcAft>
              <a:buClr>
                <a:srgbClr val="2F5496"/>
              </a:buClr>
              <a:buSzPct val="100000"/>
              <a:buNone/>
            </a:pPr>
            <a:r>
              <a:rPr lang="en-US" sz="2200" b="1">
                <a:solidFill>
                  <a:srgbClr val="2F5496"/>
                </a:solidFill>
                <a:latin typeface="Calibri"/>
                <a:ea typeface="Calibri"/>
                <a:cs typeface="Calibri"/>
                <a:sym typeface="Calibri"/>
              </a:rPr>
              <a:t>Mindfulness Skills-  </a:t>
            </a:r>
            <a:r>
              <a:rPr lang="en-US" sz="2200">
                <a:latin typeface="Calibri"/>
                <a:ea typeface="Calibri"/>
                <a:cs typeface="Calibri"/>
                <a:sym typeface="Calibri"/>
              </a:rPr>
              <a:t>help us remain in the moment and more effectively notice, acknowledge, and accept our emotions and the situations around us</a:t>
            </a:r>
            <a:endParaRPr/>
          </a:p>
          <a:p>
            <a:pPr marL="0" lvl="0" indent="0" algn="l" rtl="0">
              <a:lnSpc>
                <a:spcPct val="90000"/>
              </a:lnSpc>
              <a:spcBef>
                <a:spcPts val="1000"/>
              </a:spcBef>
              <a:spcAft>
                <a:spcPts val="0"/>
              </a:spcAft>
              <a:buClr>
                <a:schemeClr val="dk1"/>
              </a:buClr>
              <a:buSzPct val="100000"/>
              <a:buNone/>
            </a:pPr>
            <a:endParaRPr sz="2200">
              <a:latin typeface="Calibri"/>
              <a:ea typeface="Calibri"/>
              <a:cs typeface="Calibri"/>
              <a:sym typeface="Calibri"/>
            </a:endParaRPr>
          </a:p>
          <a:p>
            <a:pPr marL="0" lvl="0" indent="0" algn="l" rtl="0">
              <a:lnSpc>
                <a:spcPct val="90000"/>
              </a:lnSpc>
              <a:spcBef>
                <a:spcPts val="1000"/>
              </a:spcBef>
              <a:spcAft>
                <a:spcPts val="0"/>
              </a:spcAft>
              <a:buClr>
                <a:schemeClr val="dk1"/>
              </a:buClr>
              <a:buSzPct val="100000"/>
              <a:buNone/>
            </a:pPr>
            <a:r>
              <a:rPr lang="en-US" sz="2200" u="sng">
                <a:solidFill>
                  <a:schemeClr val="hlink"/>
                </a:solidFill>
                <a:latin typeface="Calibri"/>
                <a:ea typeface="Calibri"/>
                <a:cs typeface="Calibri"/>
                <a:sym typeface="Calibri"/>
                <a:hlinkClick r:id="rId3"/>
              </a:rPr>
              <a:t>Trails to Wellness</a:t>
            </a:r>
            <a:endParaRPr sz="2200">
              <a:latin typeface="Calibri"/>
              <a:ea typeface="Calibri"/>
              <a:cs typeface="Calibri"/>
              <a:sym typeface="Calibri"/>
            </a:endParaRPr>
          </a:p>
          <a:p>
            <a:pPr marL="0" lvl="0" indent="0" algn="l" rtl="0">
              <a:lnSpc>
                <a:spcPct val="90000"/>
              </a:lnSpc>
              <a:spcBef>
                <a:spcPts val="1000"/>
              </a:spcBef>
              <a:spcAft>
                <a:spcPts val="0"/>
              </a:spcAft>
              <a:buClr>
                <a:schemeClr val="dk1"/>
              </a:buClr>
              <a:buSzPct val="100000"/>
              <a:buNone/>
            </a:pPr>
            <a:r>
              <a:rPr lang="en-US" sz="2600"/>
              <a:t> </a:t>
            </a:r>
            <a:endParaRPr/>
          </a:p>
        </p:txBody>
      </p:sp>
      <p:pic>
        <p:nvPicPr>
          <p:cNvPr id="376" name="Google Shape;376;p20"/>
          <p:cNvPicPr preferRelativeResize="0"/>
          <p:nvPr/>
        </p:nvPicPr>
        <p:blipFill rotWithShape="1">
          <a:blip r:embed="rId4">
            <a:alphaModFix/>
          </a:blip>
          <a:srcRect/>
          <a:stretch/>
        </p:blipFill>
        <p:spPr>
          <a:xfrm>
            <a:off x="5914206" y="695449"/>
            <a:ext cx="3547847" cy="239570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9999"/>
              </a:buClr>
              <a:buSzPts val="4800"/>
              <a:buFont typeface="Calibri"/>
              <a:buNone/>
            </a:pPr>
            <a:r>
              <a:rPr lang="en-US" b="1">
                <a:latin typeface="Calibri"/>
                <a:ea typeface="Calibri"/>
                <a:cs typeface="Calibri"/>
                <a:sym typeface="Calibri"/>
              </a:rPr>
              <a:t>Mindfulness</a:t>
            </a:r>
            <a:endParaRPr/>
          </a:p>
        </p:txBody>
      </p:sp>
      <p:sp>
        <p:nvSpPr>
          <p:cNvPr id="383" name="Google Shape;383;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F5496"/>
              </a:buClr>
              <a:buSzPts val="2800"/>
              <a:buNone/>
            </a:pPr>
            <a:r>
              <a:rPr lang="en-US" sz="2800">
                <a:solidFill>
                  <a:srgbClr val="2F5496"/>
                </a:solidFill>
              </a:rPr>
              <a:t>Benefits </a:t>
            </a:r>
            <a:endParaRPr/>
          </a:p>
        </p:txBody>
      </p:sp>
      <p:sp>
        <p:nvSpPr>
          <p:cNvPr id="384" name="Google Shape;384;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a:latin typeface="Calibri"/>
                <a:ea typeface="Calibri"/>
                <a:cs typeface="Calibri"/>
                <a:sym typeface="Calibri"/>
              </a:rPr>
              <a:t>Decreased negative thinking,</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Less judgmental</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Increased compassion and forgiveness of self and others</a:t>
            </a:r>
            <a:endParaRPr/>
          </a:p>
          <a:p>
            <a:pPr marL="228600" lvl="0" indent="-50800" algn="l" rtl="0">
              <a:lnSpc>
                <a:spcPct val="90000"/>
              </a:lnSpc>
              <a:spcBef>
                <a:spcPts val="1000"/>
              </a:spcBef>
              <a:spcAft>
                <a:spcPts val="0"/>
              </a:spcAft>
              <a:buClr>
                <a:schemeClr val="dk1"/>
              </a:buClr>
              <a:buSzPts val="2800"/>
              <a:buNone/>
            </a:pPr>
            <a:endParaRPr/>
          </a:p>
        </p:txBody>
      </p:sp>
      <p:sp>
        <p:nvSpPr>
          <p:cNvPr id="385" name="Google Shape;385;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F5496"/>
              </a:buClr>
              <a:buSzPts val="2800"/>
              <a:buNone/>
            </a:pPr>
            <a:r>
              <a:rPr lang="en-US" sz="2800">
                <a:solidFill>
                  <a:srgbClr val="2F5496"/>
                </a:solidFill>
              </a:rPr>
              <a:t>Strategies</a:t>
            </a:r>
            <a:endParaRPr/>
          </a:p>
        </p:txBody>
      </p:sp>
      <p:sp>
        <p:nvSpPr>
          <p:cNvPr id="386" name="Google Shape;386;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a:latin typeface="Calibri"/>
                <a:ea typeface="Calibri"/>
                <a:cs typeface="Calibri"/>
                <a:sym typeface="Calibri"/>
              </a:rPr>
              <a:t>Deep Breathing</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Distress Tolerance Skills (Radical Acceptance, Five Senses, A.C.C.E.P.T.S, I.M.P.R.O.V.E)</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Gratitude and Self-compassion</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Grounding</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Smart phone applications</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Google Shape;224;p5"/>
          <p:cNvSpPr txBox="1">
            <a:spLocks noGrp="1"/>
          </p:cNvSpPr>
          <p:nvPr>
            <p:ph type="title"/>
          </p:nvPr>
        </p:nvSpPr>
        <p:spPr>
          <a:xfrm>
            <a:off x="841248" y="548640"/>
            <a:ext cx="3600860" cy="54315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9999"/>
              </a:buClr>
              <a:buSzPts val="5400"/>
              <a:buFont typeface="Calibri"/>
              <a:buNone/>
            </a:pPr>
            <a:r>
              <a:rPr lang="en-US" sz="5400" b="1">
                <a:latin typeface="Calibri"/>
                <a:ea typeface="Calibri"/>
                <a:cs typeface="Calibri"/>
                <a:sym typeface="Calibri"/>
              </a:rPr>
              <a:t>Objective</a:t>
            </a:r>
            <a:endParaRPr/>
          </a:p>
        </p:txBody>
      </p:sp>
      <p:sp>
        <p:nvSpPr>
          <p:cNvPr id="225" name="Google Shape;225;p5"/>
          <p:cNvSpPr txBox="1">
            <a:spLocks noGrp="1"/>
          </p:cNvSpPr>
          <p:nvPr>
            <p:ph type="body" idx="1"/>
          </p:nvPr>
        </p:nvSpPr>
        <p:spPr>
          <a:xfrm>
            <a:off x="5534613" y="713232"/>
            <a:ext cx="5561833" cy="54315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None/>
            </a:pPr>
            <a:r>
              <a:rPr lang="en-US">
                <a:latin typeface="Calibri"/>
                <a:ea typeface="Calibri"/>
                <a:cs typeface="Calibri"/>
                <a:sym typeface="Calibri"/>
              </a:rPr>
              <a:t>Explain the importance of self care and the use of mindfulness in the treatment of anxiety and depression with adolescents</a:t>
            </a:r>
            <a:endParaRPr/>
          </a:p>
          <a:p>
            <a:pPr marL="0" lvl="0" indent="0" algn="l" rtl="0">
              <a:lnSpc>
                <a:spcPct val="90000"/>
              </a:lnSpc>
              <a:spcBef>
                <a:spcPts val="1000"/>
              </a:spcBef>
              <a:spcAft>
                <a:spcPts val="0"/>
              </a:spcAft>
              <a:buClr>
                <a:schemeClr val="dk1"/>
              </a:buClr>
              <a:buSzPts val="2200"/>
              <a:buNone/>
            </a:pPr>
            <a:endParaRPr sz="2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2"/>
          <p:cNvSpPr txBox="1">
            <a:spLocks noGrp="1"/>
          </p:cNvSpPr>
          <p:nvPr>
            <p:ph type="body" idx="1"/>
          </p:nvPr>
        </p:nvSpPr>
        <p:spPr>
          <a:xfrm>
            <a:off x="717698" y="2754202"/>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2F5496"/>
              </a:buClr>
              <a:buSzPts val="4400"/>
              <a:buNone/>
            </a:pPr>
            <a:r>
              <a:rPr lang="en-US" sz="4400" b="1">
                <a:solidFill>
                  <a:srgbClr val="2F5496"/>
                </a:solidFill>
              </a:rPr>
              <a:t>Mindfulness Techniques</a:t>
            </a:r>
            <a:endParaRPr/>
          </a:p>
        </p:txBody>
      </p:sp>
      <p:pic>
        <p:nvPicPr>
          <p:cNvPr id="393" name="Google Shape;393;p22" descr="Icon&#10;&#10;Description automatically generated"/>
          <p:cNvPicPr preferRelativeResize="0"/>
          <p:nvPr/>
        </p:nvPicPr>
        <p:blipFill rotWithShape="1">
          <a:blip r:embed="rId3">
            <a:alphaModFix/>
          </a:blip>
          <a:srcRect r="-7" b="151"/>
          <a:stretch/>
        </p:blipFill>
        <p:spPr>
          <a:xfrm>
            <a:off x="5019218" y="3640445"/>
            <a:ext cx="1912560" cy="1909489"/>
          </a:xfrm>
          <a:custGeom>
            <a:avLst/>
            <a:gdLst/>
            <a:ahLst/>
            <a:cxnLst/>
            <a:rect l="l" t="t" r="r" b="b"/>
            <a:pathLst>
              <a:path w="6057610" h="6057610" extrusionOk="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8"/>
        <p:cNvGrpSpPr/>
        <p:nvPr/>
      </p:nvGrpSpPr>
      <p:grpSpPr>
        <a:xfrm>
          <a:off x="0" y="0"/>
          <a:ext cx="0" cy="0"/>
          <a:chOff x="0" y="0"/>
          <a:chExt cx="0" cy="0"/>
        </a:xfrm>
      </p:grpSpPr>
      <p:sp>
        <p:nvSpPr>
          <p:cNvPr id="399" name="Google Shape;399;p23"/>
          <p:cNvSpPr txBox="1">
            <a:spLocks noGrp="1"/>
          </p:cNvSpPr>
          <p:nvPr>
            <p:ph type="title"/>
          </p:nvPr>
        </p:nvSpPr>
        <p:spPr>
          <a:xfrm>
            <a:off x="359975" y="821525"/>
            <a:ext cx="26661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9999"/>
              </a:buClr>
              <a:buSzPct val="100000"/>
              <a:buFont typeface="Arial"/>
              <a:buNone/>
            </a:pPr>
            <a:r>
              <a:rPr lang="en-US" sz="4400" b="1"/>
              <a:t>Deep</a:t>
            </a:r>
            <a:br>
              <a:rPr lang="en-US" sz="4400" b="1"/>
            </a:br>
            <a:r>
              <a:rPr lang="en-US" sz="4400" b="1"/>
              <a:t>Breathing</a:t>
            </a:r>
            <a:br>
              <a:rPr lang="en-US" sz="4400">
                <a:solidFill>
                  <a:schemeClr val="dk1"/>
                </a:solidFill>
                <a:latin typeface="Calibri"/>
                <a:ea typeface="Calibri"/>
                <a:cs typeface="Calibri"/>
                <a:sym typeface="Calibri"/>
              </a:rPr>
            </a:br>
            <a:endParaRPr sz="4400">
              <a:solidFill>
                <a:schemeClr val="dk1"/>
              </a:solidFill>
              <a:latin typeface="Calibri"/>
              <a:ea typeface="Calibri"/>
              <a:cs typeface="Calibri"/>
              <a:sym typeface="Calibri"/>
            </a:endParaRPr>
          </a:p>
        </p:txBody>
      </p:sp>
      <p:sp>
        <p:nvSpPr>
          <p:cNvPr id="400" name="Google Shape;400;p23"/>
          <p:cNvSpPr txBox="1">
            <a:spLocks noGrp="1"/>
          </p:cNvSpPr>
          <p:nvPr>
            <p:ph type="body" idx="1"/>
          </p:nvPr>
        </p:nvSpPr>
        <p:spPr>
          <a:xfrm>
            <a:off x="3517619" y="265043"/>
            <a:ext cx="6467867" cy="5300870"/>
          </a:xfrm>
          <a:prstGeom prst="rect">
            <a:avLst/>
          </a:prstGeom>
          <a:noFill/>
          <a:ln>
            <a:noFill/>
          </a:ln>
        </p:spPr>
        <p:txBody>
          <a:bodyPr spcFirstLastPara="1" wrap="square" lIns="91425" tIns="45700" rIns="91425" bIns="45700" anchor="ctr" anchorCtr="0">
            <a:noAutofit/>
          </a:bodyPr>
          <a:lstStyle/>
          <a:p>
            <a:pPr marL="0" lvl="0" indent="127000" algn="l" rtl="0">
              <a:lnSpc>
                <a:spcPct val="90000"/>
              </a:lnSpc>
              <a:spcBef>
                <a:spcPts val="0"/>
              </a:spcBef>
              <a:spcAft>
                <a:spcPts val="0"/>
              </a:spcAft>
              <a:buClr>
                <a:schemeClr val="dk1"/>
              </a:buClr>
              <a:buSzPts val="2000"/>
              <a:buNone/>
            </a:pPr>
            <a:endParaRPr sz="2000" b="1"/>
          </a:p>
          <a:p>
            <a:pPr marL="0" lvl="0" indent="0" algn="l" rtl="0">
              <a:lnSpc>
                <a:spcPct val="90000"/>
              </a:lnSpc>
              <a:spcBef>
                <a:spcPts val="1000"/>
              </a:spcBef>
              <a:spcAft>
                <a:spcPts val="0"/>
              </a:spcAft>
              <a:buClr>
                <a:schemeClr val="dk1"/>
              </a:buClr>
              <a:buSzPts val="2000"/>
              <a:buNone/>
            </a:pPr>
            <a:r>
              <a:rPr lang="en-US" sz="2000"/>
              <a:t>• </a:t>
            </a:r>
            <a:r>
              <a:rPr lang="en-US" sz="2000">
                <a:latin typeface="Calibri"/>
                <a:ea typeface="Calibri"/>
                <a:cs typeface="Calibri"/>
                <a:sym typeface="Calibri"/>
              </a:rPr>
              <a:t>Make sure you are sitting or lying comfortably</a:t>
            </a:r>
            <a:endParaRPr/>
          </a:p>
          <a:p>
            <a:pPr marL="0" lvl="0" indent="0" algn="l" rtl="0">
              <a:lnSpc>
                <a:spcPct val="90000"/>
              </a:lnSpc>
              <a:spcBef>
                <a:spcPts val="1000"/>
              </a:spcBef>
              <a:spcAft>
                <a:spcPts val="0"/>
              </a:spcAft>
              <a:buClr>
                <a:schemeClr val="dk1"/>
              </a:buClr>
              <a:buSzPts val="2000"/>
              <a:buNone/>
            </a:pPr>
            <a:r>
              <a:rPr lang="en-US" sz="2000">
                <a:latin typeface="Calibri"/>
                <a:ea typeface="Calibri"/>
                <a:cs typeface="Calibri"/>
                <a:sym typeface="Calibri"/>
              </a:rPr>
              <a:t>• Close your eyes if you are comfortable doing so</a:t>
            </a:r>
            <a:endParaRPr/>
          </a:p>
          <a:p>
            <a:pPr marL="0" lvl="0" indent="0" algn="l" rtl="0">
              <a:lnSpc>
                <a:spcPct val="90000"/>
              </a:lnSpc>
              <a:spcBef>
                <a:spcPts val="1000"/>
              </a:spcBef>
              <a:spcAft>
                <a:spcPts val="0"/>
              </a:spcAft>
              <a:buClr>
                <a:schemeClr val="dk1"/>
              </a:buClr>
              <a:buSzPts val="2000"/>
              <a:buNone/>
            </a:pPr>
            <a:r>
              <a:rPr lang="en-US" sz="2000">
                <a:latin typeface="Calibri"/>
                <a:ea typeface="Calibri"/>
                <a:cs typeface="Calibri"/>
                <a:sym typeface="Calibri"/>
              </a:rPr>
              <a:t>• Try to breathe through your nose rather than your mouth</a:t>
            </a:r>
            <a:endParaRPr/>
          </a:p>
          <a:p>
            <a:pPr marL="0" lvl="0" indent="0" algn="l" rtl="0">
              <a:lnSpc>
                <a:spcPct val="90000"/>
              </a:lnSpc>
              <a:spcBef>
                <a:spcPts val="1000"/>
              </a:spcBef>
              <a:spcAft>
                <a:spcPts val="0"/>
              </a:spcAft>
              <a:buClr>
                <a:schemeClr val="dk1"/>
              </a:buClr>
              <a:buSzPts val="2000"/>
              <a:buNone/>
            </a:pPr>
            <a:r>
              <a:rPr lang="en-US" sz="2000">
                <a:latin typeface="Calibri"/>
                <a:ea typeface="Calibri"/>
                <a:cs typeface="Calibri"/>
                <a:sym typeface="Calibri"/>
              </a:rPr>
              <a:t>• Deliberately slow your breathing down; breathe in to a count of 4, pause for a moment, then breathe out to a count of four.</a:t>
            </a:r>
            <a:endParaRPr/>
          </a:p>
          <a:p>
            <a:pPr marL="0" lvl="0" indent="0" algn="l" rtl="0">
              <a:lnSpc>
                <a:spcPct val="90000"/>
              </a:lnSpc>
              <a:spcBef>
                <a:spcPts val="1000"/>
              </a:spcBef>
              <a:spcAft>
                <a:spcPts val="0"/>
              </a:spcAft>
              <a:buClr>
                <a:schemeClr val="dk1"/>
              </a:buClr>
              <a:buSzPts val="2000"/>
              <a:buNone/>
            </a:pPr>
            <a:r>
              <a:rPr lang="en-US" sz="2000">
                <a:latin typeface="Calibri"/>
                <a:ea typeface="Calibri"/>
                <a:cs typeface="Calibri"/>
                <a:sym typeface="Calibri"/>
              </a:rPr>
              <a:t>• Make sure that your breaths are smooth, steady, and continuous — not jerky.</a:t>
            </a:r>
            <a:endParaRPr sz="1600">
              <a:latin typeface="Calibri"/>
              <a:ea typeface="Calibri"/>
              <a:cs typeface="Calibri"/>
              <a:sym typeface="Calibri"/>
            </a:endParaRPr>
          </a:p>
          <a:p>
            <a:pPr marL="0" lvl="0" indent="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Attention to your In-breath</a:t>
            </a:r>
            <a:endParaRPr/>
          </a:p>
          <a:p>
            <a:pPr marL="0" lvl="0" indent="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1...2...3...4</a:t>
            </a:r>
            <a:endParaRPr/>
          </a:p>
          <a:p>
            <a:pPr marL="0" lvl="0" indent="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Pause</a:t>
            </a:r>
            <a:endParaRPr/>
          </a:p>
          <a:p>
            <a:pPr marL="0" lvl="0" indent="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Out-breath</a:t>
            </a:r>
            <a:endParaRPr/>
          </a:p>
          <a:p>
            <a:pPr marL="0" lvl="0" indent="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1...2...3...4</a:t>
            </a:r>
            <a:endParaRPr/>
          </a:p>
          <a:p>
            <a:pPr marL="0" lvl="0" indent="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Pause</a:t>
            </a:r>
            <a:endParaRPr/>
          </a:p>
          <a:p>
            <a:pPr marL="0" lvl="0" indent="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Attention to your out-breath — </a:t>
            </a:r>
            <a:endParaRPr/>
          </a:p>
          <a:p>
            <a:pPr marL="0" lvl="0" indent="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make sure it is smooth and steady.</a:t>
            </a:r>
            <a:endParaRPr/>
          </a:p>
        </p:txBody>
      </p:sp>
      <p:sp>
        <p:nvSpPr>
          <p:cNvPr id="401" name="Google Shape;401;p23"/>
          <p:cNvSpPr/>
          <p:nvPr/>
        </p:nvSpPr>
        <p:spPr>
          <a:xfrm>
            <a:off x="10088880" y="0"/>
            <a:ext cx="210312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 name="Google Shape;402;p23"/>
          <p:cNvSpPr/>
          <p:nvPr/>
        </p:nvSpPr>
        <p:spPr>
          <a:xfrm>
            <a:off x="8915400" y="2358913"/>
            <a:ext cx="2140172" cy="2140172"/>
          </a:xfrm>
          <a:prstGeom prst="ellipse">
            <a:avLst/>
          </a:prstGeom>
          <a:solidFill>
            <a:srgbClr val="FFFFFF"/>
          </a:solidFill>
          <a:ln w="22225" cap="flat" cmpd="sng">
            <a:solidFill>
              <a:srgbClr val="E63D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3" name="Google Shape;403;p23"/>
          <p:cNvSpPr/>
          <p:nvPr/>
        </p:nvSpPr>
        <p:spPr>
          <a:xfrm>
            <a:off x="340234" y="2147092"/>
            <a:ext cx="2991602" cy="3214384"/>
          </a:xfrm>
          <a:prstGeom prst="ellipse">
            <a:avLst/>
          </a:prstGeom>
          <a:solidFill>
            <a:srgbClr val="0070C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Calibri"/>
                <a:ea typeface="Calibri"/>
                <a:cs typeface="Calibri"/>
                <a:sym typeface="Calibri"/>
              </a:rPr>
              <a:t>When we are anxious our body speeds up breathing to prepare for response.  Relaxed breathing is slower and  deeper, coming from the belly and signaling the body that it is safe to relax.</a:t>
            </a:r>
            <a:endParaRPr/>
          </a:p>
        </p:txBody>
      </p:sp>
      <p:pic>
        <p:nvPicPr>
          <p:cNvPr id="404" name="Google Shape;404;p23" descr="A picture containing text, vector graphics&#10;&#10;Description automatically generated"/>
          <p:cNvPicPr preferRelativeResize="0"/>
          <p:nvPr/>
        </p:nvPicPr>
        <p:blipFill rotWithShape="1">
          <a:blip r:embed="rId3">
            <a:alphaModFix/>
          </a:blip>
          <a:srcRect/>
          <a:stretch/>
        </p:blipFill>
        <p:spPr>
          <a:xfrm>
            <a:off x="9286966" y="2580495"/>
            <a:ext cx="1439290" cy="186268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7"/>
        <p:cNvGrpSpPr/>
        <p:nvPr/>
      </p:nvGrpSpPr>
      <p:grpSpPr>
        <a:xfrm>
          <a:off x="0" y="0"/>
          <a:ext cx="0" cy="0"/>
          <a:chOff x="0" y="0"/>
          <a:chExt cx="0" cy="0"/>
        </a:xfrm>
      </p:grpSpPr>
      <p:sp>
        <p:nvSpPr>
          <p:cNvPr id="418" name="Google Shape;418;p25"/>
          <p:cNvSpPr txBox="1">
            <a:spLocks noGrp="1"/>
          </p:cNvSpPr>
          <p:nvPr>
            <p:ph type="title"/>
          </p:nvPr>
        </p:nvSpPr>
        <p:spPr>
          <a:xfrm>
            <a:off x="627529" y="358589"/>
            <a:ext cx="7983071" cy="1470212"/>
          </a:xfrm>
          <a:prstGeom prst="rect">
            <a:avLst/>
          </a:prstGeom>
          <a:noFill/>
          <a:ln>
            <a:noFill/>
          </a:ln>
        </p:spPr>
        <p:txBody>
          <a:bodyPr spcFirstLastPara="1" wrap="square" lIns="91425" tIns="45700" rIns="91425" bIns="45700" anchor="ctr" anchorCtr="0">
            <a:normAutofit fontScale="90000"/>
          </a:bodyPr>
          <a:lstStyle/>
          <a:p>
            <a:pPr marL="228600" lvl="0" indent="-228600" algn="l" rtl="0">
              <a:lnSpc>
                <a:spcPct val="90000"/>
              </a:lnSpc>
              <a:spcBef>
                <a:spcPts val="0"/>
              </a:spcBef>
              <a:spcAft>
                <a:spcPts val="0"/>
              </a:spcAft>
              <a:buClr>
                <a:srgbClr val="009999"/>
              </a:buClr>
              <a:buSzPts val="4400"/>
              <a:buFont typeface="Arial"/>
              <a:buNone/>
            </a:pPr>
            <a:r>
              <a:rPr lang="en-US" sz="4400" b="1" dirty="0"/>
              <a:t>Gratitude and Self-Compassion</a:t>
            </a:r>
            <a:br>
              <a:rPr lang="en-US" sz="4400" b="1" dirty="0">
                <a:solidFill>
                  <a:schemeClr val="dk1"/>
                </a:solidFill>
                <a:latin typeface="Calibri"/>
                <a:ea typeface="Calibri"/>
                <a:cs typeface="Calibri"/>
                <a:sym typeface="Calibri"/>
              </a:rPr>
            </a:br>
            <a:endParaRPr sz="4400" b="1" dirty="0">
              <a:solidFill>
                <a:schemeClr val="dk1"/>
              </a:solidFill>
              <a:latin typeface="Calibri"/>
              <a:ea typeface="Calibri"/>
              <a:cs typeface="Calibri"/>
              <a:sym typeface="Calibri"/>
            </a:endParaRPr>
          </a:p>
        </p:txBody>
      </p:sp>
      <p:sp>
        <p:nvSpPr>
          <p:cNvPr id="419" name="Google Shape;419;p25"/>
          <p:cNvSpPr txBox="1">
            <a:spLocks noGrp="1"/>
          </p:cNvSpPr>
          <p:nvPr>
            <p:ph type="body" idx="1"/>
          </p:nvPr>
        </p:nvSpPr>
        <p:spPr>
          <a:xfrm>
            <a:off x="794577" y="1828800"/>
            <a:ext cx="7816023" cy="4297551"/>
          </a:xfrm>
          <a:prstGeom prst="rect">
            <a:avLst/>
          </a:prstGeom>
          <a:noFill/>
          <a:ln>
            <a:noFill/>
          </a:ln>
        </p:spPr>
        <p:txBody>
          <a:bodyPr spcFirstLastPara="1" wrap="square" lIns="91425" tIns="45700" rIns="91425" bIns="45700" anchor="ctr" anchorCtr="0">
            <a:normAutofit/>
          </a:bodyPr>
          <a:lstStyle/>
          <a:p>
            <a:pPr marL="0" lvl="0" indent="127000" algn="l" rtl="0">
              <a:lnSpc>
                <a:spcPct val="90000"/>
              </a:lnSpc>
              <a:spcBef>
                <a:spcPts val="0"/>
              </a:spcBef>
              <a:spcAft>
                <a:spcPts val="0"/>
              </a:spcAft>
              <a:buClr>
                <a:schemeClr val="dk1"/>
              </a:buClr>
              <a:buSzPts val="2000"/>
              <a:buNone/>
            </a:pPr>
            <a:endParaRPr lang="en-US" sz="2000" dirty="0"/>
          </a:p>
          <a:p>
            <a:pPr marL="457200" lvl="0" indent="-228600" algn="l" rtl="0">
              <a:lnSpc>
                <a:spcPct val="90000"/>
              </a:lnSpc>
              <a:spcBef>
                <a:spcPts val="1000"/>
              </a:spcBef>
              <a:spcAft>
                <a:spcPts val="0"/>
              </a:spcAft>
              <a:buClr>
                <a:schemeClr val="dk1"/>
              </a:buClr>
              <a:buSzPts val="2000"/>
              <a:buChar char="•"/>
            </a:pPr>
            <a:r>
              <a:rPr lang="en-US" sz="2000" dirty="0">
                <a:latin typeface="Calibri"/>
                <a:ea typeface="Calibri"/>
                <a:cs typeface="Calibri"/>
                <a:sym typeface="Calibri"/>
              </a:rPr>
              <a:t>Think of one thing for which you are grateful. (This could be something big or small, gratitude for a person who loves you, or something kind someone did for you, or just a moment where you got to laugh or make someone else laugh) Try thinking, </a:t>
            </a:r>
            <a:r>
              <a:rPr lang="en-US" sz="2000" i="1" dirty="0">
                <a:latin typeface="Calibri"/>
                <a:ea typeface="Calibri"/>
                <a:cs typeface="Calibri"/>
                <a:sym typeface="Calibri"/>
              </a:rPr>
              <a:t>“I am feeling grateful for…” </a:t>
            </a:r>
            <a:r>
              <a:rPr lang="en-US" sz="2000" dirty="0">
                <a:latin typeface="Calibri"/>
                <a:ea typeface="Calibri"/>
                <a:cs typeface="Calibri"/>
                <a:sym typeface="Calibri"/>
              </a:rPr>
              <a:t>See if you can relive that moment for a second. What do you see? What do you hear? What do you feel</a:t>
            </a:r>
            <a:endParaRPr dirty="0"/>
          </a:p>
          <a:p>
            <a:pPr marL="457200" lvl="0" indent="-228600" algn="l" rtl="0">
              <a:lnSpc>
                <a:spcPct val="90000"/>
              </a:lnSpc>
              <a:spcBef>
                <a:spcPts val="1000"/>
              </a:spcBef>
              <a:spcAft>
                <a:spcPts val="0"/>
              </a:spcAft>
              <a:buClr>
                <a:schemeClr val="dk1"/>
              </a:buClr>
              <a:buSzPts val="2000"/>
              <a:buChar char="•"/>
            </a:pPr>
            <a:r>
              <a:rPr lang="en-US" sz="2000" dirty="0">
                <a:latin typeface="Calibri"/>
                <a:ea typeface="Calibri"/>
                <a:cs typeface="Calibri"/>
                <a:sym typeface="Calibri"/>
              </a:rPr>
              <a:t>Now, try to turn that gratitude toward yourself. You can start with your body: what is something your body can do that you may take for granted, but for which you are grateful? Maybe this is a way your body can move or an ability you posses. Try thinking, “I am feeling grateful that my body can…”</a:t>
            </a:r>
            <a:endParaRPr dirty="0"/>
          </a:p>
          <a:p>
            <a:pPr marL="0" lvl="0" indent="127000" algn="l" rtl="0">
              <a:lnSpc>
                <a:spcPct val="90000"/>
              </a:lnSpc>
              <a:spcBef>
                <a:spcPts val="1000"/>
              </a:spcBef>
              <a:spcAft>
                <a:spcPts val="0"/>
              </a:spcAft>
              <a:buClr>
                <a:schemeClr val="dk1"/>
              </a:buClr>
              <a:buSzPts val="2000"/>
              <a:buNone/>
            </a:pPr>
            <a:endParaRPr sz="2000" dirty="0">
              <a:latin typeface="Calibri"/>
              <a:ea typeface="Calibri"/>
              <a:cs typeface="Calibri"/>
              <a:sym typeface="Calibri"/>
            </a:endParaRPr>
          </a:p>
          <a:p>
            <a:pPr marL="457200" lvl="0" indent="-101600" algn="l" rtl="0">
              <a:lnSpc>
                <a:spcPct val="90000"/>
              </a:lnSpc>
              <a:spcBef>
                <a:spcPts val="1000"/>
              </a:spcBef>
              <a:spcAft>
                <a:spcPts val="0"/>
              </a:spcAft>
              <a:buClr>
                <a:schemeClr val="dk1"/>
              </a:buClr>
              <a:buSzPts val="2000"/>
              <a:buNone/>
            </a:pPr>
            <a:endParaRPr sz="2000" dirty="0">
              <a:latin typeface="Calibri"/>
              <a:ea typeface="Calibri"/>
              <a:cs typeface="Calibri"/>
              <a:sym typeface="Calibri"/>
            </a:endParaRPr>
          </a:p>
          <a:p>
            <a:pPr marL="0" lvl="0" indent="127000" algn="l" rtl="0">
              <a:lnSpc>
                <a:spcPct val="90000"/>
              </a:lnSpc>
              <a:spcBef>
                <a:spcPts val="1000"/>
              </a:spcBef>
              <a:spcAft>
                <a:spcPts val="0"/>
              </a:spcAft>
              <a:buClr>
                <a:schemeClr val="dk1"/>
              </a:buClr>
              <a:buSzPts val="2000"/>
              <a:buNone/>
            </a:pPr>
            <a:endParaRPr sz="2000" dirty="0">
              <a:latin typeface="Calibri"/>
              <a:ea typeface="Calibri"/>
              <a:cs typeface="Calibri"/>
              <a:sym typeface="Calibri"/>
            </a:endParaRPr>
          </a:p>
        </p:txBody>
      </p:sp>
      <p:sp>
        <p:nvSpPr>
          <p:cNvPr id="420" name="Google Shape;420;p25"/>
          <p:cNvSpPr/>
          <p:nvPr/>
        </p:nvSpPr>
        <p:spPr>
          <a:xfrm>
            <a:off x="10088880" y="0"/>
            <a:ext cx="210312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1" name="Google Shape;421;p25"/>
          <p:cNvSpPr/>
          <p:nvPr/>
        </p:nvSpPr>
        <p:spPr>
          <a:xfrm>
            <a:off x="8915400" y="2358913"/>
            <a:ext cx="2140172" cy="2140172"/>
          </a:xfrm>
          <a:prstGeom prst="ellipse">
            <a:avLst/>
          </a:prstGeom>
          <a:solidFill>
            <a:srgbClr val="FFFFFF"/>
          </a:solidFill>
          <a:ln w="22225" cap="flat" cmpd="sng">
            <a:solidFill>
              <a:srgbClr val="B4D7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22" name="Google Shape;422;p25" descr="Icon&#10;&#10;Description automatically generated"/>
          <p:cNvPicPr preferRelativeResize="0"/>
          <p:nvPr/>
        </p:nvPicPr>
        <p:blipFill rotWithShape="1">
          <a:blip r:embed="rId3">
            <a:alphaModFix/>
          </a:blip>
          <a:srcRect r="-7" b="151"/>
          <a:stretch/>
        </p:blipFill>
        <p:spPr>
          <a:xfrm>
            <a:off x="8998172" y="2358913"/>
            <a:ext cx="1912560" cy="1909489"/>
          </a:xfrm>
          <a:custGeom>
            <a:avLst/>
            <a:gdLst/>
            <a:ahLst/>
            <a:cxnLst/>
            <a:rect l="l" t="t" r="r" b="b"/>
            <a:pathLst>
              <a:path w="6057610" h="6057610" extrusionOk="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7"/>
        <p:cNvGrpSpPr/>
        <p:nvPr/>
      </p:nvGrpSpPr>
      <p:grpSpPr>
        <a:xfrm>
          <a:off x="0" y="0"/>
          <a:ext cx="0" cy="0"/>
          <a:chOff x="0" y="0"/>
          <a:chExt cx="0" cy="0"/>
        </a:xfrm>
      </p:grpSpPr>
      <p:sp>
        <p:nvSpPr>
          <p:cNvPr id="428" name="Google Shape;428;p26"/>
          <p:cNvSpPr txBox="1">
            <a:spLocks noGrp="1"/>
          </p:cNvSpPr>
          <p:nvPr>
            <p:ph type="title"/>
          </p:nvPr>
        </p:nvSpPr>
        <p:spPr>
          <a:xfrm>
            <a:off x="1136428" y="627564"/>
            <a:ext cx="747417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9999"/>
              </a:buClr>
              <a:buSzPts val="4400"/>
              <a:buFont typeface="Arial"/>
              <a:buNone/>
            </a:pPr>
            <a:r>
              <a:rPr lang="en-US" sz="4400" b="1"/>
              <a:t>Gratitude and Self-Compassion (continued)</a:t>
            </a:r>
            <a:endParaRPr sz="4400"/>
          </a:p>
        </p:txBody>
      </p:sp>
      <p:sp>
        <p:nvSpPr>
          <p:cNvPr id="429" name="Google Shape;429;p26"/>
          <p:cNvSpPr txBox="1">
            <a:spLocks noGrp="1"/>
          </p:cNvSpPr>
          <p:nvPr>
            <p:ph type="body" idx="1"/>
          </p:nvPr>
        </p:nvSpPr>
        <p:spPr>
          <a:xfrm>
            <a:off x="706052" y="1953127"/>
            <a:ext cx="8097079" cy="4280451"/>
          </a:xfrm>
          <a:prstGeom prst="rect">
            <a:avLst/>
          </a:prstGeom>
          <a:noFill/>
          <a:ln>
            <a:noFill/>
          </a:ln>
        </p:spPr>
        <p:txBody>
          <a:bodyPr spcFirstLastPara="1" wrap="square" lIns="91425" tIns="45700" rIns="91425" bIns="45700" anchor="ctr" anchorCtr="0">
            <a:normAutofit fontScale="85000" lnSpcReduction="20000"/>
          </a:bodyPr>
          <a:lstStyle/>
          <a:p>
            <a:pPr marL="0" lvl="0" indent="151130" algn="l" rtl="0">
              <a:lnSpc>
                <a:spcPct val="90000"/>
              </a:lnSpc>
              <a:spcBef>
                <a:spcPts val="0"/>
              </a:spcBef>
              <a:spcAft>
                <a:spcPts val="0"/>
              </a:spcAft>
              <a:buClr>
                <a:schemeClr val="dk1"/>
              </a:buClr>
              <a:buSzPct val="100000"/>
              <a:buNone/>
            </a:pPr>
            <a:endParaRPr/>
          </a:p>
          <a:p>
            <a:pPr marL="457200" lvl="0" indent="-228600" algn="l" rtl="0">
              <a:lnSpc>
                <a:spcPct val="90000"/>
              </a:lnSpc>
              <a:spcBef>
                <a:spcPts val="600"/>
              </a:spcBef>
              <a:spcAft>
                <a:spcPts val="0"/>
              </a:spcAft>
              <a:buClr>
                <a:schemeClr val="dk1"/>
              </a:buClr>
              <a:buSzPct val="100000"/>
              <a:buChar char="•"/>
            </a:pPr>
            <a:r>
              <a:rPr lang="en-US" sz="2600">
                <a:latin typeface="Calibri"/>
                <a:ea typeface="Calibri"/>
                <a:cs typeface="Calibri"/>
                <a:sym typeface="Calibri"/>
              </a:rPr>
              <a:t>Now can you extend this gratitude to another part of you, maybe a more subtle ability you have? Gratitude toward yourself for the way you handle difficult situations, or your kindness, or your dedication to justice, or for being hardworking, for caring for siblings, for dealing with a pandemic. Think about some of your abilities that you typically take for granted, and try thinking “I am feeling grateful that I…”</a:t>
            </a:r>
            <a:endParaRPr/>
          </a:p>
          <a:p>
            <a:pPr marL="457200" lvl="0" indent="-228600" algn="l" rtl="0">
              <a:lnSpc>
                <a:spcPct val="90000"/>
              </a:lnSpc>
              <a:spcBef>
                <a:spcPts val="1200"/>
              </a:spcBef>
              <a:spcAft>
                <a:spcPts val="0"/>
              </a:spcAft>
              <a:buClr>
                <a:schemeClr val="dk1"/>
              </a:buClr>
              <a:buSzPct val="100000"/>
              <a:buChar char="•"/>
            </a:pPr>
            <a:r>
              <a:rPr lang="en-US" sz="2600">
                <a:latin typeface="Calibri"/>
                <a:ea typeface="Calibri"/>
                <a:cs typeface="Calibri"/>
                <a:sym typeface="Calibri"/>
              </a:rPr>
              <a:t> Now take a moment to refocus on your body. Notice your physical sensations again. How they come and go like the breath. Thoughts are like this. They are automatic, and sometimes they are uncomfortable or unkind. But we can also choose to focus on things for which we feel grateful, both outside ourselves and within ourselves. This gratitude builds our compassion, which can help us deal with challenging situations.</a:t>
            </a:r>
            <a:endParaRPr/>
          </a:p>
          <a:p>
            <a:pPr marL="0" lvl="0" indent="80962" algn="l" rtl="0">
              <a:lnSpc>
                <a:spcPct val="90000"/>
              </a:lnSpc>
              <a:spcBef>
                <a:spcPts val="1600"/>
              </a:spcBef>
              <a:spcAft>
                <a:spcPts val="0"/>
              </a:spcAft>
              <a:buClr>
                <a:schemeClr val="dk1"/>
              </a:buClr>
              <a:buSzPct val="100000"/>
              <a:buNone/>
            </a:pPr>
            <a:endParaRPr sz="1500">
              <a:latin typeface="Calibri"/>
              <a:ea typeface="Calibri"/>
              <a:cs typeface="Calibri"/>
              <a:sym typeface="Calibri"/>
            </a:endParaRPr>
          </a:p>
          <a:p>
            <a:pPr marL="228600" lvl="0" indent="-147637" algn="l" rtl="0">
              <a:lnSpc>
                <a:spcPct val="90000"/>
              </a:lnSpc>
              <a:spcBef>
                <a:spcPts val="1000"/>
              </a:spcBef>
              <a:spcAft>
                <a:spcPts val="0"/>
              </a:spcAft>
              <a:buClr>
                <a:schemeClr val="dk1"/>
              </a:buClr>
              <a:buSzPct val="100000"/>
              <a:buNone/>
            </a:pPr>
            <a:endParaRPr sz="1500">
              <a:latin typeface="Calibri"/>
              <a:ea typeface="Calibri"/>
              <a:cs typeface="Calibri"/>
              <a:sym typeface="Calibri"/>
            </a:endParaRPr>
          </a:p>
        </p:txBody>
      </p:sp>
      <p:sp>
        <p:nvSpPr>
          <p:cNvPr id="430" name="Google Shape;430;p26"/>
          <p:cNvSpPr/>
          <p:nvPr/>
        </p:nvSpPr>
        <p:spPr>
          <a:xfrm>
            <a:off x="10088880" y="0"/>
            <a:ext cx="210312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 name="Google Shape;431;p26"/>
          <p:cNvSpPr/>
          <p:nvPr/>
        </p:nvSpPr>
        <p:spPr>
          <a:xfrm>
            <a:off x="8915400" y="2358913"/>
            <a:ext cx="2140172" cy="2140172"/>
          </a:xfrm>
          <a:prstGeom prst="ellipse">
            <a:avLst/>
          </a:prstGeom>
          <a:solidFill>
            <a:srgbClr val="FFFFFF"/>
          </a:solidFill>
          <a:ln w="22225" cap="flat" cmpd="sng">
            <a:solidFill>
              <a:srgbClr val="B4D7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32" name="Google Shape;432;p26" descr="Icon&#10;&#10;Description automatically generated"/>
          <p:cNvPicPr preferRelativeResize="0"/>
          <p:nvPr/>
        </p:nvPicPr>
        <p:blipFill rotWithShape="1">
          <a:blip r:embed="rId3">
            <a:alphaModFix/>
          </a:blip>
          <a:srcRect r="-7" b="151"/>
          <a:stretch/>
        </p:blipFill>
        <p:spPr>
          <a:xfrm>
            <a:off x="9030743" y="2474254"/>
            <a:ext cx="1912560" cy="1909489"/>
          </a:xfrm>
          <a:custGeom>
            <a:avLst/>
            <a:gdLst/>
            <a:ahLst/>
            <a:cxnLst/>
            <a:rect l="l" t="t" r="r" b="b"/>
            <a:pathLst>
              <a:path w="6057610" h="6057610" extrusionOk="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7"/>
          <p:cNvSpPr txBox="1">
            <a:spLocks noGrp="1"/>
          </p:cNvSpPr>
          <p:nvPr>
            <p:ph type="title"/>
          </p:nvPr>
        </p:nvSpPr>
        <p:spPr>
          <a:xfrm>
            <a:off x="838200" y="-198119"/>
            <a:ext cx="10515600" cy="18592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9999"/>
              </a:buClr>
              <a:buSzPts val="2800"/>
              <a:buFont typeface="Arial"/>
              <a:buNone/>
            </a:pPr>
            <a:r>
              <a:rPr lang="en-US" sz="2800" b="1"/>
              <a:t>Distress Tolerance Skills (Radical Acceptance, Five Senses, A.C.C.E.P.T.S, I.M.P.R.O.V.E)</a:t>
            </a:r>
            <a:br>
              <a:rPr lang="en-US" sz="2800" b="1">
                <a:solidFill>
                  <a:srgbClr val="000000"/>
                </a:solidFill>
                <a:latin typeface="Calibri"/>
                <a:ea typeface="Calibri"/>
                <a:cs typeface="Calibri"/>
                <a:sym typeface="Calibri"/>
              </a:rPr>
            </a:br>
            <a:endParaRPr sz="2800"/>
          </a:p>
        </p:txBody>
      </p:sp>
      <p:sp>
        <p:nvSpPr>
          <p:cNvPr id="439" name="Google Shape;439;p27"/>
          <p:cNvSpPr txBox="1">
            <a:spLocks noGrp="1"/>
          </p:cNvSpPr>
          <p:nvPr>
            <p:ph type="body" idx="1"/>
          </p:nvPr>
        </p:nvSpPr>
        <p:spPr>
          <a:xfrm>
            <a:off x="838200" y="1066800"/>
            <a:ext cx="5181600" cy="5110163"/>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t" anchorCtr="0">
            <a:normAutofit fontScale="85000" lnSpcReduction="20000"/>
          </a:bodyPr>
          <a:lstStyle/>
          <a:p>
            <a:pPr marL="228600" lvl="0" indent="-228600" algn="ctr" rtl="0">
              <a:lnSpc>
                <a:spcPct val="90000"/>
              </a:lnSpc>
              <a:spcBef>
                <a:spcPts val="0"/>
              </a:spcBef>
              <a:spcAft>
                <a:spcPts val="0"/>
              </a:spcAft>
              <a:buClr>
                <a:srgbClr val="000000"/>
              </a:buClr>
              <a:buSzPct val="100000"/>
              <a:buChar char="•"/>
            </a:pPr>
            <a:r>
              <a:rPr lang="en-US" sz="1700">
                <a:solidFill>
                  <a:srgbClr val="000000"/>
                </a:solidFill>
                <a:latin typeface="Calibri"/>
                <a:ea typeface="Calibri"/>
                <a:cs typeface="Calibri"/>
                <a:sym typeface="Calibri"/>
              </a:rPr>
              <a:t> SITUATION </a:t>
            </a:r>
            <a:endParaRPr/>
          </a:p>
          <a:p>
            <a:pPr marL="228600" lvl="0" indent="-228600" algn="l" rtl="0">
              <a:lnSpc>
                <a:spcPct val="90000"/>
              </a:lnSpc>
              <a:spcBef>
                <a:spcPts val="1000"/>
              </a:spcBef>
              <a:spcAft>
                <a:spcPts val="0"/>
              </a:spcAft>
              <a:buClr>
                <a:srgbClr val="000000"/>
              </a:buClr>
              <a:buSzPct val="100000"/>
              <a:buChar char="•"/>
            </a:pPr>
            <a:r>
              <a:rPr lang="en-US" sz="1700">
                <a:solidFill>
                  <a:srgbClr val="000000"/>
                </a:solidFill>
                <a:latin typeface="Calibri"/>
                <a:ea typeface="Calibri"/>
                <a:cs typeface="Calibri"/>
                <a:sym typeface="Calibri"/>
              </a:rPr>
              <a:t>You find out you were not selected for a school project where you felt that you were the best choice. </a:t>
            </a:r>
            <a:endParaRPr/>
          </a:p>
          <a:p>
            <a:pPr marL="228600" lvl="0" indent="-228600" algn="ctr" rtl="0">
              <a:lnSpc>
                <a:spcPct val="90000"/>
              </a:lnSpc>
              <a:spcBef>
                <a:spcPts val="1000"/>
              </a:spcBef>
              <a:spcAft>
                <a:spcPts val="0"/>
              </a:spcAft>
              <a:buClr>
                <a:srgbClr val="000000"/>
              </a:buClr>
              <a:buSzPct val="100000"/>
              <a:buChar char="•"/>
            </a:pPr>
            <a:r>
              <a:rPr lang="en-US" sz="1700">
                <a:solidFill>
                  <a:srgbClr val="000000"/>
                </a:solidFill>
                <a:latin typeface="Calibri"/>
                <a:ea typeface="Calibri"/>
                <a:cs typeface="Calibri"/>
                <a:sym typeface="Calibri"/>
              </a:rPr>
              <a:t>TYPICAL THINKING </a:t>
            </a:r>
            <a:endParaRPr/>
          </a:p>
          <a:p>
            <a:pPr marL="228600" lvl="0" indent="-228600" algn="ctr" rtl="0">
              <a:lnSpc>
                <a:spcPct val="90000"/>
              </a:lnSpc>
              <a:spcBef>
                <a:spcPts val="1000"/>
              </a:spcBef>
              <a:spcAft>
                <a:spcPts val="0"/>
              </a:spcAft>
              <a:buClr>
                <a:srgbClr val="000000"/>
              </a:buClr>
              <a:buSzPct val="100000"/>
              <a:buChar char="•"/>
            </a:pPr>
            <a:r>
              <a:rPr lang="en-US" sz="1700">
                <a:solidFill>
                  <a:srgbClr val="000000"/>
                </a:solidFill>
                <a:latin typeface="Calibri"/>
                <a:ea typeface="Calibri"/>
                <a:cs typeface="Calibri"/>
                <a:sym typeface="Calibri"/>
              </a:rPr>
              <a:t>This isn’t fair—I did everything right! I was the best one there. They can’t do this to me.” </a:t>
            </a:r>
            <a:endParaRPr/>
          </a:p>
          <a:p>
            <a:pPr marL="228600" lvl="0" indent="-228600" algn="ctr" rtl="0">
              <a:lnSpc>
                <a:spcPct val="90000"/>
              </a:lnSpc>
              <a:spcBef>
                <a:spcPts val="1000"/>
              </a:spcBef>
              <a:spcAft>
                <a:spcPts val="0"/>
              </a:spcAft>
              <a:buClr>
                <a:srgbClr val="000000"/>
              </a:buClr>
              <a:buSzPct val="100000"/>
              <a:buChar char="•"/>
            </a:pPr>
            <a:r>
              <a:rPr lang="en-US" sz="1700">
                <a:solidFill>
                  <a:srgbClr val="000000"/>
                </a:solidFill>
                <a:latin typeface="Calibri"/>
                <a:ea typeface="Calibri"/>
                <a:cs typeface="Calibri"/>
                <a:sym typeface="Calibri"/>
              </a:rPr>
              <a:t>RADICAL ACCEPTANCE </a:t>
            </a:r>
            <a:endParaRPr/>
          </a:p>
          <a:p>
            <a:pPr marL="228600" lvl="0" indent="-228600" algn="ctr" rtl="0">
              <a:lnSpc>
                <a:spcPct val="90000"/>
              </a:lnSpc>
              <a:spcBef>
                <a:spcPts val="1000"/>
              </a:spcBef>
              <a:spcAft>
                <a:spcPts val="0"/>
              </a:spcAft>
              <a:buClr>
                <a:srgbClr val="000000"/>
              </a:buClr>
              <a:buSzPct val="100000"/>
              <a:buChar char="•"/>
            </a:pPr>
            <a:r>
              <a:rPr lang="en-US" sz="1700">
                <a:solidFill>
                  <a:srgbClr val="000000"/>
                </a:solidFill>
                <a:latin typeface="Calibri"/>
                <a:ea typeface="Calibri"/>
                <a:cs typeface="Calibri"/>
                <a:sym typeface="Calibri"/>
              </a:rPr>
              <a:t>“ “It’s frustrating that I didn’t get the part, but I accept that they felt someone else would be a better fit.” </a:t>
            </a:r>
            <a:endParaRPr/>
          </a:p>
          <a:p>
            <a:pPr marL="0" lvl="0" indent="0" algn="l" rtl="0">
              <a:lnSpc>
                <a:spcPct val="90000"/>
              </a:lnSpc>
              <a:spcBef>
                <a:spcPts val="1000"/>
              </a:spcBef>
              <a:spcAft>
                <a:spcPts val="0"/>
              </a:spcAft>
              <a:buClr>
                <a:srgbClr val="000000"/>
              </a:buClr>
              <a:buSzPct val="100000"/>
              <a:buNone/>
            </a:pPr>
            <a:r>
              <a:rPr lang="en-US" sz="1700">
                <a:solidFill>
                  <a:srgbClr val="000000"/>
                </a:solidFill>
                <a:latin typeface="Calibri"/>
                <a:ea typeface="Calibri"/>
                <a:cs typeface="Calibri"/>
                <a:sym typeface="Calibri"/>
              </a:rPr>
              <a:t>________________________________________________________</a:t>
            </a:r>
            <a:endParaRPr sz="1700">
              <a:latin typeface="Calibri"/>
              <a:ea typeface="Calibri"/>
              <a:cs typeface="Calibri"/>
              <a:sym typeface="Calibri"/>
            </a:endParaRPr>
          </a:p>
          <a:p>
            <a:pPr marL="0" lvl="0" indent="0" algn="l" rtl="0">
              <a:lnSpc>
                <a:spcPct val="90000"/>
              </a:lnSpc>
              <a:spcBef>
                <a:spcPts val="1000"/>
              </a:spcBef>
              <a:spcAft>
                <a:spcPts val="0"/>
              </a:spcAft>
              <a:buClr>
                <a:schemeClr val="dk1"/>
              </a:buClr>
              <a:buSzPct val="100000"/>
              <a:buNone/>
            </a:pPr>
            <a:r>
              <a:rPr lang="en-US" sz="1800" b="1">
                <a:latin typeface="Calibri"/>
                <a:ea typeface="Calibri"/>
                <a:cs typeface="Calibri"/>
                <a:sym typeface="Calibri"/>
              </a:rPr>
              <a:t>Self-Soothe with Senses</a:t>
            </a:r>
            <a:endParaRPr/>
          </a:p>
          <a:p>
            <a:pPr marL="0" lvl="0" indent="0" algn="l" rtl="0">
              <a:lnSpc>
                <a:spcPct val="90000"/>
              </a:lnSpc>
              <a:spcBef>
                <a:spcPts val="1000"/>
              </a:spcBef>
              <a:spcAft>
                <a:spcPts val="0"/>
              </a:spcAft>
              <a:buClr>
                <a:schemeClr val="dk1"/>
              </a:buClr>
              <a:buSzPct val="100000"/>
              <a:buNone/>
            </a:pPr>
            <a:r>
              <a:rPr lang="en-US" sz="1800">
                <a:latin typeface="Calibri"/>
                <a:ea typeface="Calibri"/>
                <a:cs typeface="Calibri"/>
                <a:sym typeface="Calibri"/>
              </a:rPr>
              <a:t>Find a pleasurable way to engage each of your five senses.</a:t>
            </a:r>
            <a:endParaRPr/>
          </a:p>
          <a:p>
            <a:pPr marL="0" lvl="0" indent="0" algn="l" rtl="0">
              <a:lnSpc>
                <a:spcPct val="90000"/>
              </a:lnSpc>
              <a:spcBef>
                <a:spcPts val="1000"/>
              </a:spcBef>
              <a:spcAft>
                <a:spcPts val="0"/>
              </a:spcAft>
              <a:buClr>
                <a:schemeClr val="dk1"/>
              </a:buClr>
              <a:buSzPct val="100000"/>
              <a:buNone/>
            </a:pPr>
            <a:r>
              <a:rPr lang="en-US" sz="1800">
                <a:latin typeface="Calibri"/>
                <a:ea typeface="Calibri"/>
                <a:cs typeface="Calibri"/>
                <a:sym typeface="Calibri"/>
              </a:rPr>
              <a:t>Doing so will help to soothe your negative emotions.</a:t>
            </a:r>
            <a:endParaRPr/>
          </a:p>
          <a:p>
            <a:pPr marL="0" lvl="0" indent="0" algn="l" rtl="0">
              <a:lnSpc>
                <a:spcPct val="90000"/>
              </a:lnSpc>
              <a:spcBef>
                <a:spcPts val="1000"/>
              </a:spcBef>
              <a:spcAft>
                <a:spcPts val="0"/>
              </a:spcAft>
              <a:buClr>
                <a:schemeClr val="dk1"/>
              </a:buClr>
              <a:buSzPct val="100000"/>
              <a:buNone/>
            </a:pPr>
            <a:r>
              <a:rPr lang="en-US" sz="1800" b="1">
                <a:latin typeface="Calibri"/>
                <a:ea typeface="Calibri"/>
                <a:cs typeface="Calibri"/>
                <a:sym typeface="Calibri"/>
              </a:rPr>
              <a:t>Vision</a:t>
            </a:r>
            <a:r>
              <a:rPr lang="en-US" sz="1800">
                <a:latin typeface="Calibri"/>
                <a:ea typeface="Calibri"/>
                <a:cs typeface="Calibri"/>
                <a:sym typeface="Calibri"/>
              </a:rPr>
              <a:t> Go for a walk somewhere nice and pay attention to the sights.</a:t>
            </a:r>
            <a:endParaRPr/>
          </a:p>
          <a:p>
            <a:pPr marL="0" lvl="0" indent="0" algn="l" rtl="0">
              <a:lnSpc>
                <a:spcPct val="90000"/>
              </a:lnSpc>
              <a:spcBef>
                <a:spcPts val="1000"/>
              </a:spcBef>
              <a:spcAft>
                <a:spcPts val="0"/>
              </a:spcAft>
              <a:buClr>
                <a:schemeClr val="dk1"/>
              </a:buClr>
              <a:buSzPct val="100000"/>
              <a:buNone/>
            </a:pPr>
            <a:r>
              <a:rPr lang="en-US" sz="1800" b="1">
                <a:latin typeface="Calibri"/>
                <a:ea typeface="Calibri"/>
                <a:cs typeface="Calibri"/>
                <a:sym typeface="Calibri"/>
              </a:rPr>
              <a:t>Hearing </a:t>
            </a:r>
            <a:r>
              <a:rPr lang="en-US" sz="1800">
                <a:latin typeface="Calibri"/>
                <a:ea typeface="Calibri"/>
                <a:cs typeface="Calibri"/>
                <a:sym typeface="Calibri"/>
              </a:rPr>
              <a:t>Listen to something enjoyable such as music or nature.</a:t>
            </a:r>
            <a:endParaRPr/>
          </a:p>
          <a:p>
            <a:pPr marL="0" lvl="0" indent="0" algn="l" rtl="0">
              <a:lnSpc>
                <a:spcPct val="90000"/>
              </a:lnSpc>
              <a:spcBef>
                <a:spcPts val="1000"/>
              </a:spcBef>
              <a:spcAft>
                <a:spcPts val="0"/>
              </a:spcAft>
              <a:buClr>
                <a:schemeClr val="dk1"/>
              </a:buClr>
              <a:buSzPct val="100000"/>
              <a:buNone/>
            </a:pPr>
            <a:r>
              <a:rPr lang="en-US" sz="1800" b="1">
                <a:latin typeface="Calibri"/>
                <a:ea typeface="Calibri"/>
                <a:cs typeface="Calibri"/>
                <a:sym typeface="Calibri"/>
              </a:rPr>
              <a:t>Touch</a:t>
            </a:r>
            <a:r>
              <a:rPr lang="en-US" sz="1800">
                <a:latin typeface="Calibri"/>
                <a:ea typeface="Calibri"/>
                <a:cs typeface="Calibri"/>
                <a:sym typeface="Calibri"/>
              </a:rPr>
              <a:t> Take a warm bath, feel the sun on your face or get a massage.</a:t>
            </a:r>
            <a:endParaRPr/>
          </a:p>
          <a:p>
            <a:pPr marL="0" lvl="0" indent="0" algn="l" rtl="0">
              <a:lnSpc>
                <a:spcPct val="90000"/>
              </a:lnSpc>
              <a:spcBef>
                <a:spcPts val="1000"/>
              </a:spcBef>
              <a:spcAft>
                <a:spcPts val="0"/>
              </a:spcAft>
              <a:buClr>
                <a:schemeClr val="dk1"/>
              </a:buClr>
              <a:buSzPct val="100000"/>
              <a:buNone/>
            </a:pPr>
            <a:r>
              <a:rPr lang="en-US" sz="1800" b="1">
                <a:latin typeface="Calibri"/>
                <a:ea typeface="Calibri"/>
                <a:cs typeface="Calibri"/>
                <a:sym typeface="Calibri"/>
              </a:rPr>
              <a:t>Taste</a:t>
            </a:r>
            <a:r>
              <a:rPr lang="en-US" sz="1800">
                <a:latin typeface="Calibri"/>
                <a:ea typeface="Calibri"/>
                <a:cs typeface="Calibri"/>
                <a:sym typeface="Calibri"/>
              </a:rPr>
              <a:t> Have a small treat—it doesn’t have to be a full meal.</a:t>
            </a:r>
            <a:endParaRPr/>
          </a:p>
          <a:p>
            <a:pPr marL="0" lvl="0" indent="0" algn="l" rtl="0">
              <a:lnSpc>
                <a:spcPct val="90000"/>
              </a:lnSpc>
              <a:spcBef>
                <a:spcPts val="1000"/>
              </a:spcBef>
              <a:spcAft>
                <a:spcPts val="0"/>
              </a:spcAft>
              <a:buClr>
                <a:schemeClr val="dk1"/>
              </a:buClr>
              <a:buSzPct val="100000"/>
              <a:buNone/>
            </a:pPr>
            <a:r>
              <a:rPr lang="en-US" sz="1800" b="1">
                <a:latin typeface="Calibri"/>
                <a:ea typeface="Calibri"/>
                <a:cs typeface="Calibri"/>
                <a:sym typeface="Calibri"/>
              </a:rPr>
              <a:t>Smell</a:t>
            </a:r>
            <a:r>
              <a:rPr lang="en-US" sz="1800">
                <a:latin typeface="Calibri"/>
                <a:ea typeface="Calibri"/>
                <a:cs typeface="Calibri"/>
                <a:sym typeface="Calibri"/>
              </a:rPr>
              <a:t> Find some flowers or spray a perfume or cologne you like.</a:t>
            </a:r>
            <a:endParaRPr sz="1800">
              <a:latin typeface="Calibri"/>
              <a:ea typeface="Calibri"/>
              <a:cs typeface="Calibri"/>
              <a:sym typeface="Calibri"/>
            </a:endParaRPr>
          </a:p>
        </p:txBody>
      </p:sp>
      <p:sp>
        <p:nvSpPr>
          <p:cNvPr id="440" name="Google Shape;440;p27"/>
          <p:cNvSpPr txBox="1">
            <a:spLocks noGrp="1"/>
          </p:cNvSpPr>
          <p:nvPr>
            <p:ph type="body" idx="2"/>
          </p:nvPr>
        </p:nvSpPr>
        <p:spPr>
          <a:xfrm>
            <a:off x="6172200" y="1066800"/>
            <a:ext cx="5181600" cy="5110163"/>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US" sz="1800" b="1">
                <a:latin typeface="Calibri"/>
                <a:ea typeface="Calibri"/>
                <a:cs typeface="Calibri"/>
                <a:sym typeface="Calibri"/>
              </a:rPr>
              <a:t>Distraction (A.C.C.E.P.T.S)</a:t>
            </a:r>
            <a:endParaRPr/>
          </a:p>
          <a:p>
            <a:pPr marL="0" lvl="0" indent="0" algn="l" rtl="0">
              <a:lnSpc>
                <a:spcPct val="90000"/>
              </a:lnSpc>
              <a:spcBef>
                <a:spcPts val="1000"/>
              </a:spcBef>
              <a:spcAft>
                <a:spcPts val="0"/>
              </a:spcAft>
              <a:buClr>
                <a:schemeClr val="dk1"/>
              </a:buClr>
              <a:buSzPct val="100000"/>
              <a:buNone/>
            </a:pPr>
            <a:r>
              <a:rPr lang="en-US" sz="1800">
                <a:latin typeface="Calibri"/>
                <a:ea typeface="Calibri"/>
                <a:cs typeface="Calibri"/>
                <a:sym typeface="Calibri"/>
              </a:rPr>
              <a:t>Negative feelings will usually pass, or at least lessen in intensity over time. It can be valuable to distract yourself until the emotions subside. The acronym,</a:t>
            </a:r>
            <a:endParaRPr/>
          </a:p>
          <a:p>
            <a:pPr marL="0" lvl="0" indent="0" algn="l" rtl="0">
              <a:lnSpc>
                <a:spcPct val="90000"/>
              </a:lnSpc>
              <a:spcBef>
                <a:spcPts val="1000"/>
              </a:spcBef>
              <a:spcAft>
                <a:spcPts val="0"/>
              </a:spcAft>
              <a:buClr>
                <a:schemeClr val="dk1"/>
              </a:buClr>
              <a:buSzPct val="100000"/>
              <a:buNone/>
            </a:pPr>
            <a:r>
              <a:rPr lang="en-US" sz="1800">
                <a:latin typeface="Calibri"/>
                <a:ea typeface="Calibri"/>
                <a:cs typeface="Calibri"/>
                <a:sym typeface="Calibri"/>
              </a:rPr>
              <a:t>A.C.C.E.P.T.S., serves as a reminder of this idea</a:t>
            </a:r>
            <a:endParaRPr/>
          </a:p>
          <a:p>
            <a:pPr marL="0" lvl="0" indent="0" algn="l" rtl="0">
              <a:lnSpc>
                <a:spcPct val="90000"/>
              </a:lnSpc>
              <a:spcBef>
                <a:spcPts val="1000"/>
              </a:spcBef>
              <a:spcAft>
                <a:spcPts val="0"/>
              </a:spcAft>
              <a:buClr>
                <a:schemeClr val="dk1"/>
              </a:buClr>
              <a:buSzPct val="100000"/>
              <a:buNone/>
            </a:pPr>
            <a:r>
              <a:rPr lang="en-US" sz="1800" b="1">
                <a:latin typeface="Calibri"/>
                <a:ea typeface="Calibri"/>
                <a:cs typeface="Calibri"/>
                <a:sym typeface="Calibri"/>
              </a:rPr>
              <a:t>Action: </a:t>
            </a:r>
            <a:r>
              <a:rPr lang="en-US" sz="1800">
                <a:latin typeface="Calibri"/>
                <a:ea typeface="Calibri"/>
                <a:cs typeface="Calibri"/>
                <a:sym typeface="Calibri"/>
              </a:rPr>
              <a:t>Engage in activities that require thought and concentration. This could be a hobby, puzzle, drawing, a project, work, or school. </a:t>
            </a:r>
            <a:endParaRPr/>
          </a:p>
          <a:p>
            <a:pPr marL="0" lvl="0" indent="0" algn="l" rtl="0">
              <a:lnSpc>
                <a:spcPct val="90000"/>
              </a:lnSpc>
              <a:spcBef>
                <a:spcPts val="1000"/>
              </a:spcBef>
              <a:spcAft>
                <a:spcPts val="0"/>
              </a:spcAft>
              <a:buClr>
                <a:schemeClr val="dk1"/>
              </a:buClr>
              <a:buSzPct val="100000"/>
              <a:buNone/>
            </a:pPr>
            <a:r>
              <a:rPr lang="en-US" sz="1800" b="1">
                <a:latin typeface="Calibri"/>
                <a:ea typeface="Calibri"/>
                <a:cs typeface="Calibri"/>
                <a:sym typeface="Calibri"/>
              </a:rPr>
              <a:t>Contributing:</a:t>
            </a:r>
            <a:r>
              <a:rPr lang="en-US" sz="1800">
                <a:latin typeface="Calibri"/>
                <a:ea typeface="Calibri"/>
                <a:cs typeface="Calibri"/>
                <a:sym typeface="Calibri"/>
              </a:rPr>
              <a:t> focus someone or something other than yourself</a:t>
            </a:r>
            <a:endParaRPr/>
          </a:p>
          <a:p>
            <a:pPr marL="0" lvl="0" indent="0" algn="l" rtl="0">
              <a:lnSpc>
                <a:spcPct val="90000"/>
              </a:lnSpc>
              <a:spcBef>
                <a:spcPts val="1000"/>
              </a:spcBef>
              <a:spcAft>
                <a:spcPts val="0"/>
              </a:spcAft>
              <a:buClr>
                <a:schemeClr val="dk1"/>
              </a:buClr>
              <a:buSzPct val="100000"/>
              <a:buNone/>
            </a:pPr>
            <a:r>
              <a:rPr lang="en-US" sz="1800" b="1">
                <a:latin typeface="Calibri"/>
                <a:ea typeface="Calibri"/>
                <a:cs typeface="Calibri"/>
                <a:sym typeface="Calibri"/>
              </a:rPr>
              <a:t>Comparisons: </a:t>
            </a:r>
            <a:r>
              <a:rPr lang="en-US" sz="1800">
                <a:latin typeface="Calibri"/>
                <a:ea typeface="Calibri"/>
                <a:cs typeface="Calibri"/>
                <a:sym typeface="Calibri"/>
              </a:rPr>
              <a:t>Look at your situation and compare to something worse.</a:t>
            </a:r>
            <a:endParaRPr/>
          </a:p>
          <a:p>
            <a:pPr marL="0" lvl="0" indent="0" algn="l" rtl="0">
              <a:lnSpc>
                <a:spcPct val="90000"/>
              </a:lnSpc>
              <a:spcBef>
                <a:spcPts val="1000"/>
              </a:spcBef>
              <a:spcAft>
                <a:spcPts val="0"/>
              </a:spcAft>
              <a:buClr>
                <a:schemeClr val="dk1"/>
              </a:buClr>
              <a:buSzPct val="100000"/>
              <a:buNone/>
            </a:pPr>
            <a:r>
              <a:rPr lang="en-US" sz="1800" b="1">
                <a:latin typeface="Calibri"/>
                <a:ea typeface="Calibri"/>
                <a:cs typeface="Calibri"/>
                <a:sym typeface="Calibri"/>
              </a:rPr>
              <a:t>Emotions:</a:t>
            </a:r>
            <a:r>
              <a:rPr lang="en-US" sz="1800">
                <a:latin typeface="Calibri"/>
                <a:ea typeface="Calibri"/>
                <a:cs typeface="Calibri"/>
                <a:sym typeface="Calibri"/>
              </a:rPr>
              <a:t> Do something that will create a competing emotion feeling sad watch a funny move feeling nervous listen to soothing music.</a:t>
            </a:r>
            <a:endParaRPr/>
          </a:p>
          <a:p>
            <a:pPr marL="0" lvl="0" indent="0" algn="l" rtl="0">
              <a:lnSpc>
                <a:spcPct val="90000"/>
              </a:lnSpc>
              <a:spcBef>
                <a:spcPts val="1000"/>
              </a:spcBef>
              <a:spcAft>
                <a:spcPts val="0"/>
              </a:spcAft>
              <a:buClr>
                <a:schemeClr val="dk1"/>
              </a:buClr>
              <a:buSzPct val="100000"/>
              <a:buNone/>
            </a:pPr>
            <a:r>
              <a:rPr lang="en-US" sz="1800" b="1">
                <a:latin typeface="Calibri"/>
                <a:ea typeface="Calibri"/>
                <a:cs typeface="Calibri"/>
                <a:sym typeface="Calibri"/>
              </a:rPr>
              <a:t>Pushing Away: </a:t>
            </a:r>
            <a:r>
              <a:rPr lang="en-US" sz="1800">
                <a:latin typeface="Calibri"/>
                <a:ea typeface="Calibri"/>
                <a:cs typeface="Calibri"/>
                <a:sym typeface="Calibri"/>
              </a:rPr>
              <a:t>Push negative thoughts out of your mind, imagine  writing a problem on piece of paper and throwing it in the garbage</a:t>
            </a:r>
            <a:endParaRPr/>
          </a:p>
          <a:p>
            <a:pPr marL="0" lvl="0" indent="0" algn="l" rtl="0">
              <a:lnSpc>
                <a:spcPct val="90000"/>
              </a:lnSpc>
              <a:spcBef>
                <a:spcPts val="1000"/>
              </a:spcBef>
              <a:spcAft>
                <a:spcPts val="0"/>
              </a:spcAft>
              <a:buClr>
                <a:schemeClr val="dk1"/>
              </a:buClr>
              <a:buSzPct val="100000"/>
              <a:buNone/>
            </a:pPr>
            <a:r>
              <a:rPr lang="en-US" sz="1800" b="1">
                <a:latin typeface="Calibri"/>
                <a:ea typeface="Calibri"/>
                <a:cs typeface="Calibri"/>
                <a:sym typeface="Calibri"/>
              </a:rPr>
              <a:t>Thoughts:</a:t>
            </a:r>
            <a:r>
              <a:rPr lang="en-US" sz="1800">
                <a:latin typeface="Calibri"/>
                <a:ea typeface="Calibri"/>
                <a:cs typeface="Calibri"/>
                <a:sym typeface="Calibri"/>
              </a:rPr>
              <a:t> when your emotions take over, try to focus on your thoughts. Count to 10, recite the lyrics of a song in your head,  </a:t>
            </a:r>
            <a:endParaRPr/>
          </a:p>
          <a:p>
            <a:pPr marL="0" lvl="0" indent="0" algn="l" rtl="0">
              <a:lnSpc>
                <a:spcPct val="90000"/>
              </a:lnSpc>
              <a:spcBef>
                <a:spcPts val="1000"/>
              </a:spcBef>
              <a:spcAft>
                <a:spcPts val="0"/>
              </a:spcAft>
              <a:buClr>
                <a:schemeClr val="dk1"/>
              </a:buClr>
              <a:buSzPct val="100000"/>
              <a:buNone/>
            </a:pPr>
            <a:r>
              <a:rPr lang="en-US" sz="1800" b="1">
                <a:latin typeface="Calibri"/>
                <a:ea typeface="Calibri"/>
                <a:cs typeface="Calibri"/>
                <a:sym typeface="Calibri"/>
              </a:rPr>
              <a:t>Sensations:</a:t>
            </a:r>
            <a:r>
              <a:rPr lang="en-US" sz="1800">
                <a:latin typeface="Calibri"/>
                <a:ea typeface="Calibri"/>
                <a:cs typeface="Calibri"/>
                <a:sym typeface="Calibri"/>
              </a:rPr>
              <a:t> Find safe physical sensations to distract you from intense negative emotions. Wear a rubber band and snap it on your wrist, hold an ice cube in your hand, or eat something sour like a lime.</a:t>
            </a:r>
            <a:endParaRPr/>
          </a:p>
        </p:txBody>
      </p:sp>
      <p:sp>
        <p:nvSpPr>
          <p:cNvPr id="441" name="Google Shape;441;p27"/>
          <p:cNvSpPr txBox="1"/>
          <p:nvPr/>
        </p:nvSpPr>
        <p:spPr>
          <a:xfrm>
            <a:off x="663879" y="6400800"/>
            <a:ext cx="662626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r>
              <a:rPr lang="en-US"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Trails to Wellness</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409"/>
        <p:cNvGrpSpPr/>
        <p:nvPr/>
      </p:nvGrpSpPr>
      <p:grpSpPr>
        <a:xfrm>
          <a:off x="0" y="0"/>
          <a:ext cx="0" cy="0"/>
          <a:chOff x="0" y="0"/>
          <a:chExt cx="0" cy="0"/>
        </a:xfrm>
      </p:grpSpPr>
      <p:sp>
        <p:nvSpPr>
          <p:cNvPr id="410" name="Google Shape;410;p24"/>
          <p:cNvSpPr txBox="1">
            <a:spLocks noGrp="1"/>
          </p:cNvSpPr>
          <p:nvPr>
            <p:ph type="title"/>
          </p:nvPr>
        </p:nvSpPr>
        <p:spPr>
          <a:xfrm>
            <a:off x="162339" y="1378227"/>
            <a:ext cx="10515600" cy="773722"/>
          </a:xfrm>
          <a:prstGeom prst="rect">
            <a:avLst/>
          </a:prstGeom>
          <a:noFill/>
          <a:ln>
            <a:noFill/>
          </a:ln>
        </p:spPr>
        <p:txBody>
          <a:bodyPr spcFirstLastPara="1" wrap="square" lIns="91425" tIns="45700" rIns="91425" bIns="45700" anchor="ctr" anchorCtr="0">
            <a:normAutofit fontScale="90000"/>
          </a:bodyPr>
          <a:lstStyle/>
          <a:p>
            <a:pPr marL="228600" lvl="0" indent="-228600" algn="l" rtl="0">
              <a:lnSpc>
                <a:spcPct val="90000"/>
              </a:lnSpc>
              <a:spcBef>
                <a:spcPts val="0"/>
              </a:spcBef>
              <a:spcAft>
                <a:spcPts val="0"/>
              </a:spcAft>
              <a:buClr>
                <a:srgbClr val="000000"/>
              </a:buClr>
              <a:buSzPct val="100000"/>
              <a:buFont typeface="Calibri"/>
              <a:buNone/>
            </a:pPr>
            <a:br>
              <a:rPr lang="en-US" sz="2800">
                <a:solidFill>
                  <a:srgbClr val="000000"/>
                </a:solidFill>
                <a:latin typeface="Calibri"/>
                <a:ea typeface="Calibri"/>
                <a:cs typeface="Calibri"/>
                <a:sym typeface="Calibri"/>
              </a:rPr>
            </a:br>
            <a:r>
              <a:rPr lang="en-US" sz="4900" b="1">
                <a:latin typeface="Calibri"/>
                <a:ea typeface="Calibri"/>
                <a:cs typeface="Calibri"/>
                <a:sym typeface="Calibri"/>
              </a:rPr>
              <a:t>Grounding</a:t>
            </a:r>
            <a:br>
              <a:rPr lang="en-US" b="1"/>
            </a:br>
            <a:endParaRPr b="1"/>
          </a:p>
        </p:txBody>
      </p:sp>
      <p:pic>
        <p:nvPicPr>
          <p:cNvPr id="411" name="Google Shape;411;p24"/>
          <p:cNvPicPr preferRelativeResize="0">
            <a:picLocks noGrp="1"/>
          </p:cNvPicPr>
          <p:nvPr>
            <p:ph type="body" idx="1"/>
          </p:nvPr>
        </p:nvPicPr>
        <p:blipFill rotWithShape="1">
          <a:blip r:embed="rId3">
            <a:alphaModFix/>
          </a:blip>
          <a:srcRect/>
          <a:stretch/>
        </p:blipFill>
        <p:spPr>
          <a:xfrm>
            <a:off x="4183355" y="125446"/>
            <a:ext cx="6494584" cy="5978769"/>
          </a:xfrm>
          <a:prstGeom prst="rect">
            <a:avLst/>
          </a:prstGeom>
          <a:noFill/>
          <a:ln>
            <a:noFill/>
          </a:ln>
        </p:spPr>
      </p:pic>
      <p:sp>
        <p:nvSpPr>
          <p:cNvPr id="412" name="Google Shape;412;p24"/>
          <p:cNvSpPr txBox="1"/>
          <p:nvPr/>
        </p:nvSpPr>
        <p:spPr>
          <a:xfrm>
            <a:off x="513566" y="6363222"/>
            <a:ext cx="96074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r>
              <a:rPr lang="en-US" sz="18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Trails to Wellness</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5"/>
        <p:cNvGrpSpPr/>
        <p:nvPr/>
      </p:nvGrpSpPr>
      <p:grpSpPr>
        <a:xfrm>
          <a:off x="0" y="0"/>
          <a:ext cx="0" cy="0"/>
          <a:chOff x="0" y="0"/>
          <a:chExt cx="0" cy="0"/>
        </a:xfrm>
      </p:grpSpPr>
      <p:sp>
        <p:nvSpPr>
          <p:cNvPr id="446" name="Google Shape;446;p28"/>
          <p:cNvSpPr txBox="1">
            <a:spLocks noGrp="1"/>
          </p:cNvSpPr>
          <p:nvPr>
            <p:ph type="title"/>
          </p:nvPr>
        </p:nvSpPr>
        <p:spPr>
          <a:xfrm>
            <a:off x="1136428" y="627564"/>
            <a:ext cx="747417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9999"/>
              </a:buClr>
              <a:buSzPts val="4400"/>
              <a:buFont typeface="Arial"/>
              <a:buNone/>
            </a:pPr>
            <a:r>
              <a:rPr lang="en-US" sz="4400" b="1"/>
              <a:t>Break out groups:</a:t>
            </a:r>
            <a:br>
              <a:rPr lang="en-US" sz="4400" b="1"/>
            </a:br>
            <a:r>
              <a:rPr lang="en-US" sz="4400" b="1"/>
              <a:t>practicing mindfulness</a:t>
            </a:r>
            <a:endParaRPr/>
          </a:p>
        </p:txBody>
      </p:sp>
      <p:sp>
        <p:nvSpPr>
          <p:cNvPr id="447" name="Google Shape;447;p28"/>
          <p:cNvSpPr txBox="1">
            <a:spLocks noGrp="1"/>
          </p:cNvSpPr>
          <p:nvPr>
            <p:ph type="body" idx="1"/>
          </p:nvPr>
        </p:nvSpPr>
        <p:spPr>
          <a:xfrm>
            <a:off x="1136429" y="2278173"/>
            <a:ext cx="6467867" cy="3450613"/>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000"/>
              <a:buChar char="•"/>
            </a:pPr>
            <a:r>
              <a:rPr lang="en-US" sz="2000">
                <a:latin typeface="Calibri"/>
                <a:ea typeface="Calibri"/>
                <a:cs typeface="Calibri"/>
                <a:sym typeface="Calibri"/>
              </a:rPr>
              <a:t>Instructions (10 minutes)</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In your small groups choose one of the mindfulness/grounding tools and practice with your group members one in the role of the BHCM and teaching the tool and the others as the adolescent learning the tool. </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If time allows rotate practicing being in the role of the BHCM introducing mindfulness to the adolescent</a:t>
            </a:r>
            <a:r>
              <a:rPr lang="en-US" sz="2400">
                <a:latin typeface="Calibri"/>
                <a:ea typeface="Calibri"/>
                <a:cs typeface="Calibri"/>
                <a:sym typeface="Calibri"/>
              </a:rPr>
              <a:t>. </a:t>
            </a:r>
            <a:endParaRPr/>
          </a:p>
        </p:txBody>
      </p:sp>
      <p:sp>
        <p:nvSpPr>
          <p:cNvPr id="448" name="Google Shape;448;p28"/>
          <p:cNvSpPr/>
          <p:nvPr/>
        </p:nvSpPr>
        <p:spPr>
          <a:xfrm>
            <a:off x="10088880" y="0"/>
            <a:ext cx="210312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9" name="Google Shape;449;p28"/>
          <p:cNvSpPr/>
          <p:nvPr/>
        </p:nvSpPr>
        <p:spPr>
          <a:xfrm>
            <a:off x="8915400" y="2358913"/>
            <a:ext cx="2140172" cy="2140172"/>
          </a:xfrm>
          <a:prstGeom prst="ellipse">
            <a:avLst/>
          </a:prstGeom>
          <a:solidFill>
            <a:srgbClr val="FFFFFF"/>
          </a:solidFill>
          <a:ln w="22225" cap="flat" cmpd="sng">
            <a:solidFill>
              <a:srgbClr val="00A9D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50" name="Google Shape;450;p28" descr="A picture containing icon&#10;&#10;Description automatically generated"/>
          <p:cNvPicPr preferRelativeResize="0"/>
          <p:nvPr/>
        </p:nvPicPr>
        <p:blipFill rotWithShape="1">
          <a:blip r:embed="rId3">
            <a:alphaModFix/>
          </a:blip>
          <a:srcRect t="161" r="-7" b="-8"/>
          <a:stretch/>
        </p:blipFill>
        <p:spPr>
          <a:xfrm>
            <a:off x="9030743" y="2474254"/>
            <a:ext cx="1912560" cy="1909489"/>
          </a:xfrm>
          <a:custGeom>
            <a:avLst/>
            <a:gdLst/>
            <a:ahLst/>
            <a:cxnLst/>
            <a:rect l="l" t="t" r="r" b="b"/>
            <a:pathLst>
              <a:path w="6057610" h="6057610" extrusionOk="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4"/>
        <p:cNvGrpSpPr/>
        <p:nvPr/>
      </p:nvGrpSpPr>
      <p:grpSpPr>
        <a:xfrm>
          <a:off x="0" y="0"/>
          <a:ext cx="0" cy="0"/>
          <a:chOff x="0" y="0"/>
          <a:chExt cx="0" cy="0"/>
        </a:xfrm>
      </p:grpSpPr>
      <p:sp>
        <p:nvSpPr>
          <p:cNvPr id="455" name="Google Shape;455;p29"/>
          <p:cNvSpPr txBox="1">
            <a:spLocks noGrp="1"/>
          </p:cNvSpPr>
          <p:nvPr>
            <p:ph type="title"/>
          </p:nvPr>
        </p:nvSpPr>
        <p:spPr>
          <a:xfrm>
            <a:off x="1136428" y="627564"/>
            <a:ext cx="7474172"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9999"/>
              </a:buClr>
              <a:buSzPts val="4400"/>
              <a:buFont typeface="Arial"/>
              <a:buNone/>
            </a:pPr>
            <a:r>
              <a:rPr lang="en-US" sz="4400" b="1"/>
              <a:t>Reminder: Setting personalized youth centered goals</a:t>
            </a:r>
            <a:endParaRPr sz="4400" b="1">
              <a:solidFill>
                <a:schemeClr val="dk1"/>
              </a:solidFill>
              <a:latin typeface="Calibri"/>
              <a:ea typeface="Calibri"/>
              <a:cs typeface="Calibri"/>
              <a:sym typeface="Calibri"/>
            </a:endParaRPr>
          </a:p>
        </p:txBody>
      </p:sp>
      <p:sp>
        <p:nvSpPr>
          <p:cNvPr id="456" name="Google Shape;456;p29"/>
          <p:cNvSpPr/>
          <p:nvPr/>
        </p:nvSpPr>
        <p:spPr>
          <a:xfrm>
            <a:off x="10088880" y="0"/>
            <a:ext cx="210312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7" name="Google Shape;457;p29"/>
          <p:cNvSpPr/>
          <p:nvPr/>
        </p:nvSpPr>
        <p:spPr>
          <a:xfrm>
            <a:off x="8915400" y="2358913"/>
            <a:ext cx="2140172" cy="2140172"/>
          </a:xfrm>
          <a:prstGeom prst="ellipse">
            <a:avLst/>
          </a:prstGeom>
          <a:solidFill>
            <a:srgbClr val="FFFFFF"/>
          </a:solidFill>
          <a:ln w="22225" cap="flat" cmpd="sng">
            <a:solidFill>
              <a:srgbClr val="00A9D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8" name="Google Shape;458;p29"/>
          <p:cNvSpPr txBox="1">
            <a:spLocks noGrp="1"/>
          </p:cNvSpPr>
          <p:nvPr>
            <p:ph type="body" idx="1"/>
          </p:nvPr>
        </p:nvSpPr>
        <p:spPr>
          <a:xfrm>
            <a:off x="1262742" y="1879098"/>
            <a:ext cx="7126357" cy="4351338"/>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000"/>
              <a:buChar char="•"/>
            </a:pPr>
            <a:r>
              <a:rPr lang="en-US" sz="2000">
                <a:latin typeface="Calibri"/>
                <a:ea typeface="Calibri"/>
                <a:cs typeface="Calibri"/>
                <a:sym typeface="Calibri"/>
              </a:rPr>
              <a:t>The adolescent chooses the health behavior most important to them</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How will they track progress and outcomes?</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Who can help keep them accountable? (Parent, caregiver or friend?)</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Change Plan </a:t>
            </a:r>
            <a:endParaRPr/>
          </a:p>
        </p:txBody>
      </p:sp>
      <p:pic>
        <p:nvPicPr>
          <p:cNvPr id="459" name="Google Shape;459;p29" descr="Whiteboard&#10;&#10;Description automatically generated with medium confidence"/>
          <p:cNvPicPr preferRelativeResize="0"/>
          <p:nvPr/>
        </p:nvPicPr>
        <p:blipFill rotWithShape="1">
          <a:blip r:embed="rId3">
            <a:alphaModFix/>
          </a:blip>
          <a:srcRect/>
          <a:stretch/>
        </p:blipFill>
        <p:spPr>
          <a:xfrm>
            <a:off x="9254442" y="2941028"/>
            <a:ext cx="1462088" cy="975943"/>
          </a:xfrm>
          <a:prstGeom prst="rect">
            <a:avLst/>
          </a:prstGeom>
          <a:noFill/>
          <a:ln>
            <a:noFill/>
          </a:ln>
        </p:spPr>
      </p:pic>
      <p:sp>
        <p:nvSpPr>
          <p:cNvPr id="460" name="Google Shape;460;p29"/>
          <p:cNvSpPr txBox="1"/>
          <p:nvPr/>
        </p:nvSpPr>
        <p:spPr>
          <a:xfrm>
            <a:off x="9884958" y="6657945"/>
            <a:ext cx="2307042"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700" u="sng">
                <a:solidFill>
                  <a:srgbClr val="FFFF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This Photo</a:t>
            </a:r>
            <a:r>
              <a:rPr lang="en-US" sz="700">
                <a:solidFill>
                  <a:srgbClr val="FFFFFF"/>
                </a:solidFill>
                <a:latin typeface="Calibri"/>
                <a:ea typeface="Calibri"/>
                <a:cs typeface="Calibri"/>
                <a:sym typeface="Calibri"/>
              </a:rPr>
              <a:t> by Unknown Author is licensed under </a:t>
            </a:r>
            <a:r>
              <a:rPr lang="en-US" sz="700" u="sng">
                <a:solidFill>
                  <a:srgbClr val="FFFF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BY-SA</a:t>
            </a:r>
            <a:endParaRPr sz="700">
              <a:solidFill>
                <a:srgbClr val="FFFFFF"/>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0"/>
          <p:cNvSpPr txBox="1">
            <a:spLocks noGrp="1"/>
          </p:cNvSpPr>
          <p:nvPr>
            <p:ph type="title"/>
          </p:nvPr>
        </p:nvSpPr>
        <p:spPr>
          <a:xfrm>
            <a:off x="838200" y="0"/>
            <a:ext cx="10515600" cy="72683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9999"/>
              </a:buClr>
              <a:buSzPct val="100000"/>
              <a:buFont typeface="Calibri"/>
              <a:buNone/>
            </a:pPr>
            <a:r>
              <a:rPr lang="en-US" b="1">
                <a:latin typeface="Calibri"/>
                <a:ea typeface="Calibri"/>
                <a:cs typeface="Calibri"/>
                <a:sym typeface="Calibri"/>
              </a:rPr>
              <a:t>Self Management Plan</a:t>
            </a:r>
            <a:endParaRPr/>
          </a:p>
        </p:txBody>
      </p:sp>
      <p:pic>
        <p:nvPicPr>
          <p:cNvPr id="467" name="Google Shape;467;p30"/>
          <p:cNvPicPr preferRelativeResize="0">
            <a:picLocks noGrp="1"/>
          </p:cNvPicPr>
          <p:nvPr>
            <p:ph type="body" idx="1"/>
          </p:nvPr>
        </p:nvPicPr>
        <p:blipFill rotWithShape="1">
          <a:blip r:embed="rId3">
            <a:alphaModFix/>
          </a:blip>
          <a:srcRect l="1603" t="19232" r="26122" b="7478"/>
          <a:stretch/>
        </p:blipFill>
        <p:spPr>
          <a:xfrm>
            <a:off x="838200" y="726832"/>
            <a:ext cx="10181492" cy="59318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1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p6"/>
          <p:cNvSpPr txBox="1">
            <a:spLocks noGrp="1"/>
          </p:cNvSpPr>
          <p:nvPr>
            <p:ph type="title"/>
          </p:nvPr>
        </p:nvSpPr>
        <p:spPr>
          <a:xfrm>
            <a:off x="841248" y="548640"/>
            <a:ext cx="3600860" cy="41567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9999"/>
              </a:buClr>
              <a:buSzPts val="5400"/>
              <a:buFont typeface="Calibri"/>
              <a:buNone/>
            </a:pPr>
            <a:r>
              <a:rPr lang="en-US" sz="5400" b="1" dirty="0">
                <a:latin typeface="Calibri"/>
                <a:ea typeface="Calibri"/>
                <a:cs typeface="Calibri"/>
                <a:sym typeface="Calibri"/>
              </a:rPr>
              <a:t>What is Self Care? </a:t>
            </a:r>
            <a:endParaRPr dirty="0"/>
          </a:p>
        </p:txBody>
      </p:sp>
      <p:sp>
        <p:nvSpPr>
          <p:cNvPr id="232" name="Google Shape;232;p6"/>
          <p:cNvSpPr txBox="1">
            <a:spLocks noGrp="1"/>
          </p:cNvSpPr>
          <p:nvPr>
            <p:ph type="body" idx="1"/>
          </p:nvPr>
        </p:nvSpPr>
        <p:spPr>
          <a:xfrm>
            <a:off x="5126418" y="552091"/>
            <a:ext cx="6224335" cy="3901117"/>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800"/>
              <a:buChar char="•"/>
            </a:pPr>
            <a:r>
              <a:rPr lang="en-US" dirty="0">
                <a:latin typeface="Calibri"/>
                <a:ea typeface="Calibri"/>
                <a:cs typeface="Calibri"/>
                <a:sym typeface="Calibri"/>
              </a:rPr>
              <a:t>Self-care describes a conscious act one takes in order to promote their own physical, mental, and emotional health</a:t>
            </a:r>
            <a:endParaRPr dirty="0"/>
          </a:p>
          <a:p>
            <a:pPr marL="0" lvl="0" indent="0" algn="l" rtl="0">
              <a:lnSpc>
                <a:spcPct val="90000"/>
              </a:lnSpc>
              <a:spcBef>
                <a:spcPts val="1000"/>
              </a:spcBef>
              <a:spcAft>
                <a:spcPts val="0"/>
              </a:spcAft>
              <a:buClr>
                <a:schemeClr val="dk1"/>
              </a:buClr>
              <a:buSzPts val="2800"/>
              <a:buNone/>
            </a:pPr>
            <a:endParaRPr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This can be any activity that assists with helping adolescents feel happy, healthy and positive</a:t>
            </a:r>
            <a:endParaRPr dirty="0"/>
          </a:p>
        </p:txBody>
      </p:sp>
      <p:pic>
        <p:nvPicPr>
          <p:cNvPr id="15" name="Picture 14">
            <a:extLst>
              <a:ext uri="{FF2B5EF4-FFF2-40B4-BE49-F238E27FC236}">
                <a16:creationId xmlns:a16="http://schemas.microsoft.com/office/drawing/2014/main" id="{E74C40A0-8350-42AA-8759-E17E5025F00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387840" y="4127475"/>
            <a:ext cx="2530199" cy="1852701"/>
          </a:xfrm>
          <a:prstGeom prst="rect">
            <a:avLst/>
          </a:prstGeom>
        </p:spPr>
      </p:pic>
      <p:sp>
        <p:nvSpPr>
          <p:cNvPr id="16" name="TextBox 15">
            <a:extLst>
              <a:ext uri="{FF2B5EF4-FFF2-40B4-BE49-F238E27FC236}">
                <a16:creationId xmlns:a16="http://schemas.microsoft.com/office/drawing/2014/main" id="{AACADA5A-E805-4763-AD3A-40568D029D54}"/>
              </a:ext>
            </a:extLst>
          </p:cNvPr>
          <p:cNvSpPr txBox="1"/>
          <p:nvPr/>
        </p:nvSpPr>
        <p:spPr>
          <a:xfrm>
            <a:off x="2804160" y="6858000"/>
            <a:ext cx="6583680" cy="230832"/>
          </a:xfrm>
          <a:prstGeom prst="rect">
            <a:avLst/>
          </a:prstGeom>
          <a:noFill/>
        </p:spPr>
        <p:txBody>
          <a:bodyPr wrap="square" rtlCol="0">
            <a:spAutoFit/>
          </a:bodyPr>
          <a:lstStyle/>
          <a:p>
            <a:r>
              <a:rPr lang="en-US" sz="900">
                <a:hlinkClick r:id="rId4" tooltip="https://sherreymeyer.com/self-care-part-2/"/>
              </a:rPr>
              <a:t>This Photo</a:t>
            </a:r>
            <a:r>
              <a:rPr lang="en-US" sz="900"/>
              <a:t> by Unknown Author is licensed under </a:t>
            </a:r>
            <a:r>
              <a:rPr lang="en-US" sz="900">
                <a:hlinkClick r:id="rId5" tooltip="https://creativecommons.org/licenses/by-nc-sa/3.0/"/>
              </a:rPr>
              <a:t>CC BY-SA-NC</a:t>
            </a:r>
            <a:endParaRPr lang="en-US" sz="9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9999"/>
              </a:buClr>
              <a:buSzPts val="4800"/>
              <a:buFont typeface="Arial"/>
              <a:buNone/>
            </a:pPr>
            <a:r>
              <a:rPr lang="en-US" b="1"/>
              <a:t>References and Relevant Resources</a:t>
            </a:r>
            <a:endParaRPr/>
          </a:p>
        </p:txBody>
      </p:sp>
      <p:sp>
        <p:nvSpPr>
          <p:cNvPr id="474" name="Google Shape;474;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55000" lnSpcReduction="20000"/>
          </a:bodyPr>
          <a:lstStyle/>
          <a:p>
            <a:pPr marL="228600" lvl="0" indent="-228600" algn="l" rtl="0">
              <a:lnSpc>
                <a:spcPct val="90000"/>
              </a:lnSpc>
              <a:spcBef>
                <a:spcPts val="0"/>
              </a:spcBef>
              <a:spcAft>
                <a:spcPts val="0"/>
              </a:spcAft>
              <a:buClr>
                <a:schemeClr val="dk1"/>
              </a:buClr>
              <a:buSzPct val="100000"/>
              <a:buChar char="•"/>
            </a:pPr>
            <a:r>
              <a:rPr lang="en-US" sz="2900">
                <a:latin typeface="Calibri"/>
                <a:ea typeface="Calibri"/>
                <a:cs typeface="Calibri"/>
                <a:sym typeface="Calibri"/>
              </a:rPr>
              <a:t>Trails to Wellness- </a:t>
            </a:r>
            <a:r>
              <a:rPr lang="en-US" sz="2900" u="sng">
                <a:solidFill>
                  <a:schemeClr val="hlink"/>
                </a:solidFill>
                <a:latin typeface="Calibri"/>
                <a:ea typeface="Calibri"/>
                <a:cs typeface="Calibri"/>
                <a:sym typeface="Calibri"/>
                <a:hlinkClick r:id="rId3"/>
              </a:rPr>
              <a:t>https://trailstowellness.org/</a:t>
            </a:r>
            <a:endParaRPr sz="29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ct val="100000"/>
              <a:buChar char="•"/>
            </a:pPr>
            <a:r>
              <a:rPr lang="en-US" sz="2900">
                <a:latin typeface="Calibri"/>
                <a:ea typeface="Calibri"/>
                <a:cs typeface="Calibri"/>
                <a:sym typeface="Calibri"/>
              </a:rPr>
              <a:t>American Academy of Pediatrics Family Media Plan- </a:t>
            </a:r>
            <a:r>
              <a:rPr lang="en-US" sz="2900" u="sng">
                <a:solidFill>
                  <a:schemeClr val="hlink"/>
                </a:solidFill>
                <a:latin typeface="Calibri"/>
                <a:ea typeface="Calibri"/>
                <a:cs typeface="Calibri"/>
                <a:sym typeface="Calibri"/>
                <a:hlinkClick r:id="rId4"/>
              </a:rPr>
              <a:t>https://www.healthychildren.org/English/media/Pages/default.aspx</a:t>
            </a:r>
            <a:endParaRPr sz="29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ct val="100000"/>
              <a:buChar char="•"/>
            </a:pPr>
            <a:r>
              <a:rPr lang="en-US" sz="2900">
                <a:latin typeface="Calibri"/>
                <a:ea typeface="Calibri"/>
                <a:cs typeface="Calibri"/>
                <a:sym typeface="Calibri"/>
              </a:rPr>
              <a:t>https://www.sleepfoundation.org/teens-and-sleep-Delayed Sleep Schedule and School Start Times</a:t>
            </a:r>
            <a:endParaRPr/>
          </a:p>
          <a:p>
            <a:pPr marL="0" lvl="0" indent="0" algn="l" rtl="0">
              <a:lnSpc>
                <a:spcPct val="90000"/>
              </a:lnSpc>
              <a:spcBef>
                <a:spcPts val="1000"/>
              </a:spcBef>
              <a:spcAft>
                <a:spcPts val="0"/>
              </a:spcAft>
              <a:buClr>
                <a:schemeClr val="dk1"/>
              </a:buClr>
              <a:buSzPct val="100000"/>
              <a:buNone/>
            </a:pPr>
            <a:endParaRPr sz="2900">
              <a:latin typeface="Calibri"/>
              <a:ea typeface="Calibri"/>
              <a:cs typeface="Calibri"/>
              <a:sym typeface="Calibri"/>
            </a:endParaRPr>
          </a:p>
          <a:p>
            <a:pPr marL="0" marR="0" lvl="0" indent="0" algn="l" rtl="0">
              <a:lnSpc>
                <a:spcPct val="107000"/>
              </a:lnSpc>
              <a:spcBef>
                <a:spcPts val="0"/>
              </a:spcBef>
              <a:spcAft>
                <a:spcPts val="0"/>
              </a:spcAft>
              <a:buClr>
                <a:schemeClr val="dk1"/>
              </a:buClr>
              <a:buSzPct val="100000"/>
              <a:buChar char="•"/>
            </a:pPr>
            <a:r>
              <a:rPr lang="en-US" sz="2900">
                <a:latin typeface="Calibri"/>
                <a:ea typeface="Calibri"/>
                <a:cs typeface="Calibri"/>
                <a:sym typeface="Calibri"/>
              </a:rPr>
              <a:t>Stuart J.H. Biddle, Simone Ciaccioni, George Thomas, Ineke Vergeer. Physical activity and mental health in children and adolescents: An updated review of reviews and an analysis of causality. Psychology of Sport and Exercise: Volume 42, 2019, Pages 146-155, ISSN 1469-0292, </a:t>
            </a:r>
            <a:r>
              <a:rPr lang="en-US" sz="2900" u="sng">
                <a:solidFill>
                  <a:srgbClr val="0000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https://doi.org/10.1016/j.psychsport.2018.08.011</a:t>
            </a:r>
            <a:r>
              <a:rPr lang="en-US" sz="2900">
                <a:latin typeface="Calibri"/>
                <a:ea typeface="Calibri"/>
                <a:cs typeface="Calibri"/>
                <a:sym typeface="Calibri"/>
              </a:rPr>
              <a:t>.</a:t>
            </a:r>
            <a:endParaRPr/>
          </a:p>
          <a:p>
            <a:pPr marL="0" marR="0" lvl="0" indent="0" algn="l" rtl="0">
              <a:lnSpc>
                <a:spcPct val="90000"/>
              </a:lnSpc>
              <a:spcBef>
                <a:spcPts val="0"/>
              </a:spcBef>
              <a:spcAft>
                <a:spcPts val="0"/>
              </a:spcAft>
              <a:buClr>
                <a:schemeClr val="dk1"/>
              </a:buClr>
              <a:buSzPct val="100000"/>
              <a:buNone/>
            </a:pPr>
            <a:endParaRPr sz="2900" b="1">
              <a:latin typeface="Calibri"/>
              <a:ea typeface="Calibri"/>
              <a:cs typeface="Calibri"/>
              <a:sym typeface="Calibri"/>
            </a:endParaRPr>
          </a:p>
          <a:p>
            <a:pPr marL="0" marR="0" lvl="0" indent="0" algn="l" rtl="0">
              <a:lnSpc>
                <a:spcPct val="107000"/>
              </a:lnSpc>
              <a:spcBef>
                <a:spcPts val="0"/>
              </a:spcBef>
              <a:spcAft>
                <a:spcPts val="0"/>
              </a:spcAft>
              <a:buClr>
                <a:srgbClr val="000000"/>
              </a:buClr>
              <a:buSzPct val="100000"/>
              <a:buChar char="•"/>
            </a:pPr>
            <a:r>
              <a:rPr lang="en-US" sz="2900" u="sng">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Pamela Martyn-Nemeth</a:t>
            </a:r>
            <a:r>
              <a:rPr lang="en-US" sz="2900">
                <a:solidFill>
                  <a:srgbClr val="000000"/>
                </a:solidFill>
                <a:latin typeface="Calibri"/>
                <a:ea typeface="Calibri"/>
                <a:cs typeface="Calibri"/>
                <a:sym typeface="Calibri"/>
              </a:rPr>
              <a:t>, </a:t>
            </a:r>
            <a:r>
              <a:rPr lang="en-US" sz="2900" u="sng">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Sue Penckofer, Meg Gulanick, Barbara Velsor-Friedrich, Fred B. Bryant. The relationships                                                     self-esteem, stress, coping, eating behavior, and depressive mood in </a:t>
            </a:r>
            <a:endParaRPr/>
          </a:p>
          <a:p>
            <a:pPr marL="0" marR="0" lvl="0" indent="0" algn="l" rtl="0">
              <a:lnSpc>
                <a:spcPct val="107000"/>
              </a:lnSpc>
              <a:spcBef>
                <a:spcPts val="0"/>
              </a:spcBef>
              <a:spcAft>
                <a:spcPts val="0"/>
              </a:spcAft>
              <a:buClr>
                <a:srgbClr val="000000"/>
              </a:buClr>
              <a:buSzPct val="100000"/>
              <a:buNone/>
            </a:pPr>
            <a:r>
              <a:rPr lang="en-US" sz="2900" u="sng">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adolescents</a:t>
            </a:r>
            <a:r>
              <a:rPr lang="en-US" sz="2900" u="sng" baseline="30000">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a:t>
            </a:r>
            <a:r>
              <a:rPr lang="en-US" sz="2900" u="sng">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 https://doi.org/10.1002/nur.20304  </a:t>
            </a:r>
            <a:endParaRPr/>
          </a:p>
          <a:p>
            <a:pPr marL="228600" lvl="0" indent="-127317" algn="l" rtl="0">
              <a:lnSpc>
                <a:spcPct val="107000"/>
              </a:lnSpc>
              <a:spcBef>
                <a:spcPts val="0"/>
              </a:spcBef>
              <a:spcAft>
                <a:spcPts val="0"/>
              </a:spcAft>
              <a:buClr>
                <a:schemeClr val="dk1"/>
              </a:buClr>
              <a:buSzPct val="100000"/>
              <a:buNone/>
            </a:pPr>
            <a:endParaRPr sz="2900" u="sng">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endParaRPr>
          </a:p>
          <a:p>
            <a:pPr marL="228600" lvl="0" indent="-228600" algn="l" rtl="0">
              <a:lnSpc>
                <a:spcPct val="107000"/>
              </a:lnSpc>
              <a:spcBef>
                <a:spcPts val="0"/>
              </a:spcBef>
              <a:spcAft>
                <a:spcPts val="0"/>
              </a:spcAft>
              <a:buClr>
                <a:srgbClr val="000000"/>
              </a:buClr>
              <a:buSzPct val="100000"/>
              <a:buChar char="•"/>
            </a:pPr>
            <a:r>
              <a:rPr lang="en-US" sz="2900" u="sng">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Moitra P, Madan J, Shaikh NI. Eating habits and sleep patterns of adolescents with depression symptoms in </a:t>
            </a:r>
            <a:endParaRPr/>
          </a:p>
          <a:p>
            <a:pPr marL="0" lvl="0" indent="0" algn="l" rtl="0">
              <a:lnSpc>
                <a:spcPct val="107000"/>
              </a:lnSpc>
              <a:spcBef>
                <a:spcPts val="0"/>
              </a:spcBef>
              <a:spcAft>
                <a:spcPts val="0"/>
              </a:spcAft>
              <a:buClr>
                <a:srgbClr val="000000"/>
              </a:buClr>
              <a:buSzPct val="100000"/>
              <a:buNone/>
            </a:pPr>
            <a:r>
              <a:rPr lang="en-US" sz="2900" u="sng">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Mumbai, India. </a:t>
            </a:r>
            <a:r>
              <a:rPr lang="en-US" sz="2900" i="1" u="sng">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Matern Child Nutr</a:t>
            </a:r>
            <a:r>
              <a:rPr lang="en-US" sz="2900" u="sng">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 2020;16 Suppl 3(Suppl 3):e12998. doi:10.1111/mcn.12998</a:t>
            </a:r>
            <a:endParaRPr/>
          </a:p>
          <a:p>
            <a:pPr marL="0" marR="0" lvl="0" indent="101282" algn="l" rtl="0">
              <a:lnSpc>
                <a:spcPct val="107000"/>
              </a:lnSpc>
              <a:spcBef>
                <a:spcPts val="0"/>
              </a:spcBef>
              <a:spcAft>
                <a:spcPts val="0"/>
              </a:spcAft>
              <a:buClr>
                <a:schemeClr val="dk1"/>
              </a:buClr>
              <a:buSzPct val="100000"/>
              <a:buNone/>
            </a:pPr>
            <a:endParaRPr sz="2900" u="sng">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endParaRPr>
          </a:p>
          <a:p>
            <a:pPr marL="0" marR="0" lvl="0" indent="0" algn="l" rtl="0">
              <a:lnSpc>
                <a:spcPct val="107000"/>
              </a:lnSpc>
              <a:spcBef>
                <a:spcPts val="0"/>
              </a:spcBef>
              <a:spcAft>
                <a:spcPts val="0"/>
              </a:spcAft>
              <a:buClr>
                <a:srgbClr val="000000"/>
              </a:buClr>
              <a:buSzPct val="100000"/>
              <a:buChar char="•"/>
            </a:pPr>
            <a:r>
              <a:rPr lang="en-US" sz="2900" u="sng">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The Impact of Sleep on Teen Mental Health. December 1, 2017,Georgetown Behavioral Health Institute. https://www.georgetownbehavioral.com/blog/impact-of-sleep</a:t>
            </a:r>
            <a:endParaRPr sz="2900" u="sng">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endParaRPr>
          </a:p>
          <a:p>
            <a:pPr marL="228600" lvl="0" indent="-13081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sp>
        <p:nvSpPr>
          <p:cNvPr id="238" name="Google Shape;238;p7"/>
          <p:cNvSpPr txBox="1">
            <a:spLocks noGrp="1"/>
          </p:cNvSpPr>
          <p:nvPr>
            <p:ph type="title"/>
          </p:nvPr>
        </p:nvSpPr>
        <p:spPr>
          <a:xfrm>
            <a:off x="361540" y="1404730"/>
            <a:ext cx="3600860" cy="31707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9999"/>
              </a:buClr>
              <a:buSzPts val="5400"/>
              <a:buFont typeface="Calibri"/>
              <a:buNone/>
            </a:pPr>
            <a:r>
              <a:rPr lang="en-US" sz="5400" b="1">
                <a:latin typeface="Calibri"/>
                <a:ea typeface="Calibri"/>
                <a:cs typeface="Calibri"/>
                <a:sym typeface="Calibri"/>
              </a:rPr>
              <a:t>Why Self-Care?</a:t>
            </a:r>
            <a:endParaRPr/>
          </a:p>
        </p:txBody>
      </p:sp>
      <p:grpSp>
        <p:nvGrpSpPr>
          <p:cNvPr id="239" name="Google Shape;239;p7"/>
          <p:cNvGrpSpPr/>
          <p:nvPr/>
        </p:nvGrpSpPr>
        <p:grpSpPr>
          <a:xfrm>
            <a:off x="3962400" y="514975"/>
            <a:ext cx="7871791" cy="5160139"/>
            <a:chOff x="0" y="514975"/>
            <a:chExt cx="7871791" cy="5160139"/>
          </a:xfrm>
        </p:grpSpPr>
        <p:sp>
          <p:nvSpPr>
            <p:cNvPr id="240" name="Google Shape;240;p7"/>
            <p:cNvSpPr/>
            <p:nvPr/>
          </p:nvSpPr>
          <p:spPr>
            <a:xfrm>
              <a:off x="0" y="514975"/>
              <a:ext cx="3095188" cy="3095567"/>
            </a:xfrm>
            <a:prstGeom prst="ellipse">
              <a:avLst/>
            </a:prstGeom>
            <a:solidFill>
              <a:schemeClr val="accent4">
                <a:alpha val="4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txBox="1"/>
            <p:nvPr/>
          </p:nvSpPr>
          <p:spPr>
            <a:xfrm>
              <a:off x="453280" y="968310"/>
              <a:ext cx="2188628" cy="218889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Self care is important for anyone of any age, but in the adolescent years when bodies and minds are constantly changing and adapting, it is vital</a:t>
              </a:r>
              <a:endParaRPr/>
            </a:p>
          </p:txBody>
        </p:sp>
        <p:sp>
          <p:nvSpPr>
            <p:cNvPr id="242" name="Google Shape;242;p7"/>
            <p:cNvSpPr/>
            <p:nvPr/>
          </p:nvSpPr>
          <p:spPr>
            <a:xfrm>
              <a:off x="1592463" y="2579547"/>
              <a:ext cx="3095188" cy="3095567"/>
            </a:xfrm>
            <a:prstGeom prst="ellipse">
              <a:avLst/>
            </a:prstGeom>
            <a:solidFill>
              <a:srgbClr val="65EE1F">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txBox="1"/>
            <p:nvPr/>
          </p:nvSpPr>
          <p:spPr>
            <a:xfrm>
              <a:off x="2045743" y="3032882"/>
              <a:ext cx="2188628" cy="218889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Many adolescents are getting too little sleep, not enough exercise and spending far too much time online and in isolation</a:t>
              </a:r>
              <a:endParaRPr/>
            </a:p>
          </p:txBody>
        </p:sp>
        <p:sp>
          <p:nvSpPr>
            <p:cNvPr id="244" name="Google Shape;244;p7"/>
            <p:cNvSpPr/>
            <p:nvPr/>
          </p:nvSpPr>
          <p:spPr>
            <a:xfrm>
              <a:off x="3184139" y="514975"/>
              <a:ext cx="3095188" cy="3095567"/>
            </a:xfrm>
            <a:prstGeom prst="ellipse">
              <a:avLst/>
            </a:prstGeom>
            <a:solidFill>
              <a:srgbClr val="3DE199">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txBox="1"/>
            <p:nvPr/>
          </p:nvSpPr>
          <p:spPr>
            <a:xfrm>
              <a:off x="3637419" y="968310"/>
              <a:ext cx="2188628" cy="218889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According to the </a:t>
              </a:r>
              <a:r>
                <a:rPr lang="en-US"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Centers for Disease Control and Prevention</a:t>
              </a:r>
              <a:r>
                <a:rPr lang="en-US" sz="1800">
                  <a:solidFill>
                    <a:schemeClr val="dk1"/>
                  </a:solidFill>
                  <a:latin typeface="Calibri"/>
                  <a:ea typeface="Calibri"/>
                  <a:cs typeface="Calibri"/>
                  <a:sym typeface="Calibri"/>
                </a:rPr>
                <a:t>, more than a third of our nation’s youth eat fast food daily</a:t>
              </a:r>
              <a:endParaRPr/>
            </a:p>
          </p:txBody>
        </p:sp>
        <p:sp>
          <p:nvSpPr>
            <p:cNvPr id="246" name="Google Shape;246;p7"/>
            <p:cNvSpPr/>
            <p:nvPr/>
          </p:nvSpPr>
          <p:spPr>
            <a:xfrm>
              <a:off x="4776603" y="2579547"/>
              <a:ext cx="3095188" cy="3095567"/>
            </a:xfrm>
            <a:prstGeom prst="ellipse">
              <a:avLst/>
            </a:prstGeom>
            <a:solidFill>
              <a:srgbClr val="5999D5">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txBox="1"/>
            <p:nvPr/>
          </p:nvSpPr>
          <p:spPr>
            <a:xfrm>
              <a:off x="5229883" y="3032882"/>
              <a:ext cx="2188628" cy="218889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Evidence shows that these health behaviors impact emotional health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sp>
        <p:nvSpPr>
          <p:cNvPr id="253" name="Google Shape;253;p8"/>
          <p:cNvSpPr txBox="1">
            <a:spLocks noGrp="1"/>
          </p:cNvSpPr>
          <p:nvPr>
            <p:ph type="title"/>
          </p:nvPr>
        </p:nvSpPr>
        <p:spPr>
          <a:xfrm>
            <a:off x="854500" y="0"/>
            <a:ext cx="3600860" cy="54315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9999"/>
              </a:buClr>
              <a:buSzPts val="5400"/>
              <a:buFont typeface="Calibri"/>
              <a:buNone/>
            </a:pPr>
            <a:r>
              <a:rPr lang="en-US" sz="5400" b="1">
                <a:latin typeface="Calibri"/>
                <a:ea typeface="Calibri"/>
                <a:cs typeface="Calibri"/>
                <a:sym typeface="Calibri"/>
              </a:rPr>
              <a:t>Types of Self Care</a:t>
            </a:r>
            <a:endParaRPr/>
          </a:p>
        </p:txBody>
      </p:sp>
      <p:grpSp>
        <p:nvGrpSpPr>
          <p:cNvPr id="254" name="Google Shape;254;p8"/>
          <p:cNvGrpSpPr/>
          <p:nvPr/>
        </p:nvGrpSpPr>
        <p:grpSpPr>
          <a:xfrm>
            <a:off x="5418193" y="615577"/>
            <a:ext cx="5190757" cy="5192352"/>
            <a:chOff x="962833" y="615577"/>
            <a:chExt cx="5190757" cy="5192352"/>
          </a:xfrm>
        </p:grpSpPr>
        <p:sp>
          <p:nvSpPr>
            <p:cNvPr id="255" name="Google Shape;255;p8"/>
            <p:cNvSpPr/>
            <p:nvPr/>
          </p:nvSpPr>
          <p:spPr>
            <a:xfrm>
              <a:off x="977292" y="615577"/>
              <a:ext cx="5176298" cy="5176298"/>
            </a:xfrm>
            <a:prstGeom prst="pie">
              <a:avLst>
                <a:gd name="adj1" fmla="val 16200000"/>
                <a:gd name="adj2" fmla="val 19285716"/>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8"/>
            <p:cNvSpPr txBox="1"/>
            <p:nvPr/>
          </p:nvSpPr>
          <p:spPr>
            <a:xfrm>
              <a:off x="3616588" y="1108558"/>
              <a:ext cx="1417319" cy="893527"/>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1">
                  <a:solidFill>
                    <a:schemeClr val="dk1"/>
                  </a:solidFill>
                  <a:latin typeface="Calibri"/>
                  <a:ea typeface="Calibri"/>
                  <a:cs typeface="Calibri"/>
                  <a:sym typeface="Calibri"/>
                </a:rPr>
                <a:t>Exercise</a:t>
              </a:r>
              <a:endParaRPr/>
            </a:p>
          </p:txBody>
        </p:sp>
        <p:sp>
          <p:nvSpPr>
            <p:cNvPr id="257" name="Google Shape;257;p8"/>
            <p:cNvSpPr/>
            <p:nvPr/>
          </p:nvSpPr>
          <p:spPr>
            <a:xfrm>
              <a:off x="962833" y="631631"/>
              <a:ext cx="5176298" cy="5176298"/>
            </a:xfrm>
            <a:prstGeom prst="pie">
              <a:avLst>
                <a:gd name="adj1" fmla="val 19285716"/>
                <a:gd name="adj2" fmla="val 771428"/>
              </a:avLst>
            </a:prstGeom>
            <a:solidFill>
              <a:srgbClr val="C6F70E"/>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8"/>
            <p:cNvSpPr txBox="1"/>
            <p:nvPr/>
          </p:nvSpPr>
          <p:spPr>
            <a:xfrm>
              <a:off x="4506133" y="2480309"/>
              <a:ext cx="1503591" cy="955150"/>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1">
                  <a:solidFill>
                    <a:schemeClr val="dk1"/>
                  </a:solidFill>
                  <a:latin typeface="Calibri"/>
                  <a:ea typeface="Calibri"/>
                  <a:cs typeface="Calibri"/>
                  <a:sym typeface="Calibri"/>
                </a:rPr>
                <a:t>Nutrition</a:t>
              </a:r>
              <a:endParaRPr/>
            </a:p>
          </p:txBody>
        </p:sp>
        <p:sp>
          <p:nvSpPr>
            <p:cNvPr id="259" name="Google Shape;259;p8"/>
            <p:cNvSpPr/>
            <p:nvPr/>
          </p:nvSpPr>
          <p:spPr>
            <a:xfrm>
              <a:off x="962833" y="631631"/>
              <a:ext cx="5176298" cy="5176298"/>
            </a:xfrm>
            <a:prstGeom prst="pie">
              <a:avLst>
                <a:gd name="adj1" fmla="val 771428"/>
                <a:gd name="adj2" fmla="val 3857143"/>
              </a:avLst>
            </a:prstGeom>
            <a:solidFill>
              <a:srgbClr val="65EE1F"/>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8"/>
            <p:cNvSpPr txBox="1"/>
            <p:nvPr/>
          </p:nvSpPr>
          <p:spPr>
            <a:xfrm>
              <a:off x="4290454" y="3712761"/>
              <a:ext cx="1355697" cy="985961"/>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1">
                  <a:solidFill>
                    <a:schemeClr val="dk1"/>
                  </a:solidFill>
                  <a:latin typeface="Calibri"/>
                  <a:ea typeface="Calibri"/>
                  <a:cs typeface="Calibri"/>
                  <a:sym typeface="Calibri"/>
                </a:rPr>
                <a:t>Sleep</a:t>
              </a:r>
              <a:endParaRPr/>
            </a:p>
          </p:txBody>
        </p:sp>
        <p:sp>
          <p:nvSpPr>
            <p:cNvPr id="261" name="Google Shape;261;p8"/>
            <p:cNvSpPr/>
            <p:nvPr/>
          </p:nvSpPr>
          <p:spPr>
            <a:xfrm>
              <a:off x="962833" y="631631"/>
              <a:ext cx="5176298" cy="5176298"/>
            </a:xfrm>
            <a:prstGeom prst="pie">
              <a:avLst>
                <a:gd name="adj1" fmla="val 3857226"/>
                <a:gd name="adj2" fmla="val 6942858"/>
              </a:avLst>
            </a:prstGeom>
            <a:solidFill>
              <a:srgbClr val="2EE844"/>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8"/>
            <p:cNvSpPr txBox="1"/>
            <p:nvPr/>
          </p:nvSpPr>
          <p:spPr>
            <a:xfrm>
              <a:off x="2857728" y="4698723"/>
              <a:ext cx="1386508" cy="985961"/>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US" sz="1800" b="1">
                  <a:solidFill>
                    <a:schemeClr val="dk1"/>
                  </a:solidFill>
                  <a:latin typeface="Calibri"/>
                  <a:ea typeface="Calibri"/>
                  <a:cs typeface="Calibri"/>
                  <a:sym typeface="Calibri"/>
                </a:rPr>
                <a:t>Stress Management</a:t>
              </a:r>
              <a:endParaRPr/>
            </a:p>
          </p:txBody>
        </p:sp>
        <p:sp>
          <p:nvSpPr>
            <p:cNvPr id="263" name="Google Shape;263;p8"/>
            <p:cNvSpPr/>
            <p:nvPr/>
          </p:nvSpPr>
          <p:spPr>
            <a:xfrm>
              <a:off x="962833" y="631631"/>
              <a:ext cx="5176298" cy="5176298"/>
            </a:xfrm>
            <a:prstGeom prst="pie">
              <a:avLst>
                <a:gd name="adj1" fmla="val 6942858"/>
                <a:gd name="adj2" fmla="val 10028574"/>
              </a:avLst>
            </a:prstGeom>
            <a:solidFill>
              <a:srgbClr val="3DE199"/>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8"/>
            <p:cNvSpPr txBox="1"/>
            <p:nvPr/>
          </p:nvSpPr>
          <p:spPr>
            <a:xfrm>
              <a:off x="1278690" y="3712761"/>
              <a:ext cx="1680715" cy="985961"/>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US" sz="2000" b="1" dirty="0">
                  <a:solidFill>
                    <a:schemeClr val="dk1"/>
                  </a:solidFill>
                  <a:latin typeface="Calibri"/>
                  <a:ea typeface="Calibri"/>
                  <a:cs typeface="Calibri"/>
                  <a:sym typeface="Calibri"/>
                </a:rPr>
                <a:t>Mindfulness</a:t>
              </a:r>
              <a:endParaRPr dirty="0"/>
            </a:p>
          </p:txBody>
        </p:sp>
        <p:sp>
          <p:nvSpPr>
            <p:cNvPr id="265" name="Google Shape;265;p8"/>
            <p:cNvSpPr/>
            <p:nvPr/>
          </p:nvSpPr>
          <p:spPr>
            <a:xfrm>
              <a:off x="962833" y="631631"/>
              <a:ext cx="5176298" cy="5176298"/>
            </a:xfrm>
            <a:prstGeom prst="pie">
              <a:avLst>
                <a:gd name="adj1" fmla="val 10028574"/>
                <a:gd name="adj2" fmla="val 13114284"/>
              </a:avLst>
            </a:prstGeom>
            <a:solidFill>
              <a:srgbClr val="4CD7DA"/>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8"/>
            <p:cNvSpPr txBox="1"/>
            <p:nvPr/>
          </p:nvSpPr>
          <p:spPr>
            <a:xfrm>
              <a:off x="1092241" y="2480309"/>
              <a:ext cx="1503591" cy="955150"/>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1">
                  <a:solidFill>
                    <a:schemeClr val="dk1"/>
                  </a:solidFill>
                  <a:latin typeface="Calibri"/>
                  <a:ea typeface="Calibri"/>
                  <a:cs typeface="Calibri"/>
                  <a:sym typeface="Calibri"/>
                </a:rPr>
                <a:t>Social Supports</a:t>
              </a:r>
              <a:endParaRPr/>
            </a:p>
          </p:txBody>
        </p:sp>
        <p:sp>
          <p:nvSpPr>
            <p:cNvPr id="267" name="Google Shape;267;p8"/>
            <p:cNvSpPr/>
            <p:nvPr/>
          </p:nvSpPr>
          <p:spPr>
            <a:xfrm>
              <a:off x="962833" y="631631"/>
              <a:ext cx="5176298" cy="5176298"/>
            </a:xfrm>
            <a:prstGeom prst="pie">
              <a:avLst>
                <a:gd name="adj1" fmla="val 13114284"/>
                <a:gd name="adj2" fmla="val 16200000"/>
              </a:avLst>
            </a:prstGeom>
            <a:solidFill>
              <a:srgbClr val="5999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8"/>
            <p:cNvSpPr txBox="1"/>
            <p:nvPr/>
          </p:nvSpPr>
          <p:spPr>
            <a:xfrm>
              <a:off x="2084365" y="1124612"/>
              <a:ext cx="1417319" cy="893527"/>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US" sz="2000" b="1">
                  <a:solidFill>
                    <a:schemeClr val="dk1"/>
                  </a:solidFill>
                  <a:latin typeface="Calibri"/>
                  <a:ea typeface="Calibri"/>
                  <a:cs typeface="Calibri"/>
                  <a:sym typeface="Calibri"/>
                </a:rPr>
                <a:t>Managing Internet and Social Media</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p:cNvGrpSpPr/>
        <p:nvPr/>
      </p:nvGrpSpPr>
      <p:grpSpPr>
        <a:xfrm>
          <a:off x="0" y="0"/>
          <a:ext cx="0" cy="0"/>
          <a:chOff x="0" y="0"/>
          <a:chExt cx="0" cy="0"/>
        </a:xfrm>
      </p:grpSpPr>
      <p:sp>
        <p:nvSpPr>
          <p:cNvPr id="274" name="Google Shape;274;p9"/>
          <p:cNvSpPr txBox="1">
            <a:spLocks noGrp="1"/>
          </p:cNvSpPr>
          <p:nvPr>
            <p:ph type="title"/>
          </p:nvPr>
        </p:nvSpPr>
        <p:spPr>
          <a:xfrm>
            <a:off x="630936" y="150648"/>
            <a:ext cx="4818888" cy="148132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9999"/>
              </a:buClr>
              <a:buSzPts val="5400"/>
              <a:buFont typeface="Calibri"/>
              <a:buNone/>
            </a:pPr>
            <a:r>
              <a:rPr lang="en-US" sz="5400" b="1">
                <a:latin typeface="Calibri"/>
                <a:ea typeface="Calibri"/>
                <a:cs typeface="Calibri"/>
                <a:sym typeface="Calibri"/>
              </a:rPr>
              <a:t>Case Example - </a:t>
            </a:r>
            <a:endParaRPr/>
          </a:p>
        </p:txBody>
      </p:sp>
      <p:sp>
        <p:nvSpPr>
          <p:cNvPr id="275" name="Google Shape;275;p9"/>
          <p:cNvSpPr txBox="1">
            <a:spLocks noGrp="1"/>
          </p:cNvSpPr>
          <p:nvPr>
            <p:ph type="body" idx="1"/>
          </p:nvPr>
        </p:nvSpPr>
        <p:spPr>
          <a:xfrm>
            <a:off x="478536" y="1551029"/>
            <a:ext cx="4818888" cy="354787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000">
                <a:latin typeface="Calibri"/>
                <a:ea typeface="Calibri"/>
                <a:cs typeface="Calibri"/>
                <a:sym typeface="Calibri"/>
              </a:rPr>
              <a:t>Ben is a 15-year-old male who presented to his PCP. His parents reported concerns about Ben struggling in school with trouble  concentrating, not getting school-work completed, and grades dropping.  He reportedly has been isolating in his room and has lost interest in activities he used to enjoy participating in. Ben is up late at night on social media and has a difficult time getting up in the morning to go to school. His mom reports he is irritable and sometimes is short with others. He complains he is just fine and wants to be left alone.</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What are key issues? Answer in chat</a:t>
            </a:r>
            <a:endParaRPr/>
          </a:p>
        </p:txBody>
      </p:sp>
      <p:grpSp>
        <p:nvGrpSpPr>
          <p:cNvPr id="276" name="Google Shape;276;p9"/>
          <p:cNvGrpSpPr/>
          <p:nvPr/>
        </p:nvGrpSpPr>
        <p:grpSpPr>
          <a:xfrm>
            <a:off x="6099048" y="1242898"/>
            <a:ext cx="5458968" cy="4372204"/>
            <a:chOff x="838200" y="1744183"/>
            <a:chExt cx="3160645" cy="2382610"/>
          </a:xfrm>
        </p:grpSpPr>
        <p:sp>
          <p:nvSpPr>
            <p:cNvPr id="277" name="Google Shape;277;p9"/>
            <p:cNvSpPr txBox="1"/>
            <p:nvPr/>
          </p:nvSpPr>
          <p:spPr>
            <a:xfrm>
              <a:off x="1202677" y="1744183"/>
              <a:ext cx="2796168" cy="43018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5000">
                  <a:solidFill>
                    <a:schemeClr val="dk1"/>
                  </a:solidFill>
                  <a:latin typeface="Calibri"/>
                  <a:ea typeface="Calibri"/>
                  <a:cs typeface="Calibri"/>
                  <a:sym typeface="Calibri"/>
                </a:rPr>
                <a:t>Remember Ben?</a:t>
              </a:r>
              <a:endParaRPr/>
            </a:p>
          </p:txBody>
        </p:sp>
        <p:pic>
          <p:nvPicPr>
            <p:cNvPr id="278" name="Google Shape;278;p9" descr="Choosing Democracy"/>
            <p:cNvPicPr preferRelativeResize="0"/>
            <p:nvPr/>
          </p:nvPicPr>
          <p:blipFill rotWithShape="1">
            <a:blip r:embed="rId3">
              <a:alphaModFix/>
            </a:blip>
            <a:srcRect/>
            <a:stretch/>
          </p:blipFill>
          <p:spPr>
            <a:xfrm>
              <a:off x="838200" y="2235873"/>
              <a:ext cx="2796168" cy="1890920"/>
            </a:xfrm>
            <a:prstGeom prst="rect">
              <a:avLst/>
            </a:prstGeom>
            <a:noFill/>
            <a:ln>
              <a:noFill/>
            </a:ln>
            <a:effectLst>
              <a:outerShdw blurRad="292100" dist="139700" dir="2700000" algn="tl" rotWithShape="0">
                <a:srgbClr val="333333">
                  <a:alpha val="64705"/>
                </a:srgbClr>
              </a:outerShdw>
            </a:effectLst>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eab2916df9_0_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Areas to Explore with Ben</a:t>
            </a:r>
            <a:endParaRPr/>
          </a:p>
        </p:txBody>
      </p:sp>
      <p:sp>
        <p:nvSpPr>
          <p:cNvPr id="285" name="Google Shape;285;geab2916df9_0_4"/>
          <p:cNvSpPr txBox="1">
            <a:spLocks noGrp="1"/>
          </p:cNvSpPr>
          <p:nvPr>
            <p:ph type="body" idx="1"/>
          </p:nvPr>
        </p:nvSpPr>
        <p:spPr>
          <a:xfrm>
            <a:off x="838200" y="1818025"/>
            <a:ext cx="10515600" cy="4358775"/>
          </a:xfrm>
          <a:prstGeom prst="rect">
            <a:avLst/>
          </a:prstGeom>
        </p:spPr>
        <p:txBody>
          <a:bodyPr spcFirstLastPara="1" wrap="square" lIns="91425" tIns="45700" rIns="91425" bIns="45700" anchor="t" anchorCtr="0">
            <a:normAutofit/>
          </a:bodyPr>
          <a:lstStyle/>
          <a:p>
            <a:pPr marL="457200" lvl="0" indent="-355600" algn="l" rtl="0">
              <a:spcBef>
                <a:spcPts val="1000"/>
              </a:spcBef>
              <a:spcAft>
                <a:spcPts val="0"/>
              </a:spcAft>
              <a:buSzPts val="2000"/>
              <a:buFont typeface="Calibri"/>
              <a:buChar char="●"/>
            </a:pPr>
            <a:r>
              <a:rPr lang="en-US" sz="2000" b="1" dirty="0">
                <a:latin typeface="Calibri"/>
                <a:ea typeface="Calibri"/>
                <a:cs typeface="Calibri"/>
                <a:sym typeface="Calibri"/>
              </a:rPr>
              <a:t>Academics:</a:t>
            </a:r>
            <a:r>
              <a:rPr lang="en-US" sz="2000" dirty="0">
                <a:latin typeface="Calibri"/>
                <a:ea typeface="Calibri"/>
                <a:cs typeface="Calibri"/>
                <a:sym typeface="Calibri"/>
              </a:rPr>
              <a:t> difficulty completing/turning in assignments, decline in grades</a:t>
            </a:r>
          </a:p>
          <a:p>
            <a:pPr marL="457200" lvl="0" indent="-355600" algn="l" rtl="0">
              <a:spcBef>
                <a:spcPts val="0"/>
              </a:spcBef>
              <a:spcAft>
                <a:spcPts val="0"/>
              </a:spcAft>
              <a:buSzPts val="2000"/>
              <a:buFont typeface="Calibri"/>
              <a:buChar char="●"/>
            </a:pPr>
            <a:r>
              <a:rPr lang="en-US" sz="2000" b="1" dirty="0">
                <a:latin typeface="Calibri"/>
                <a:ea typeface="Calibri"/>
                <a:cs typeface="Calibri"/>
                <a:sym typeface="Calibri"/>
              </a:rPr>
              <a:t>Sleep: </a:t>
            </a:r>
            <a:r>
              <a:rPr lang="en-US" sz="2000" dirty="0">
                <a:latin typeface="Calibri"/>
                <a:ea typeface="Calibri"/>
                <a:cs typeface="Calibri"/>
                <a:sym typeface="Calibri"/>
              </a:rPr>
              <a:t>Staying up late, difficulty getting up on time in the mornings</a:t>
            </a: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b="1" dirty="0">
                <a:latin typeface="Calibri"/>
                <a:ea typeface="Calibri"/>
                <a:cs typeface="Calibri"/>
                <a:sym typeface="Calibri"/>
              </a:rPr>
              <a:t>Mood: </a:t>
            </a:r>
            <a:r>
              <a:rPr lang="en-US" sz="2000" dirty="0">
                <a:latin typeface="Calibri"/>
                <a:ea typeface="Calibri"/>
                <a:cs typeface="Calibri"/>
                <a:sym typeface="Calibri"/>
              </a:rPr>
              <a:t>irritable, short with others, difficulty with concentration, decrease interests, increase isolation</a:t>
            </a: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b="1" dirty="0">
                <a:latin typeface="Calibri"/>
                <a:ea typeface="Calibri"/>
                <a:cs typeface="Calibri"/>
                <a:sym typeface="Calibri"/>
              </a:rPr>
              <a:t>Social Media: </a:t>
            </a:r>
            <a:r>
              <a:rPr lang="en-US" sz="2000" dirty="0">
                <a:latin typeface="Calibri"/>
                <a:ea typeface="Calibri"/>
                <a:cs typeface="Calibri"/>
                <a:sym typeface="Calibri"/>
              </a:rPr>
              <a:t>phone use late at night</a:t>
            </a:r>
          </a:p>
          <a:p>
            <a:pPr marL="457200" lvl="0" indent="-355600" algn="l" rtl="0">
              <a:spcBef>
                <a:spcPts val="0"/>
              </a:spcBef>
              <a:spcAft>
                <a:spcPts val="0"/>
              </a:spcAft>
              <a:buSzPts val="2000"/>
              <a:buFont typeface="Calibri"/>
              <a:buChar char="●"/>
            </a:pPr>
            <a:r>
              <a:rPr lang="en-US" sz="2000" b="1" dirty="0">
                <a:latin typeface="Calibri"/>
                <a:ea typeface="Calibri"/>
                <a:cs typeface="Calibri"/>
                <a:sym typeface="Calibri"/>
              </a:rPr>
              <a:t>Relationships: </a:t>
            </a:r>
            <a:r>
              <a:rPr lang="en-US" sz="2000" dirty="0">
                <a:latin typeface="Calibri"/>
                <a:ea typeface="Calibri"/>
                <a:cs typeface="Calibri"/>
                <a:sym typeface="Calibri"/>
              </a:rPr>
              <a:t>parent /teen conflict</a:t>
            </a: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b="1" dirty="0">
                <a:latin typeface="Calibri"/>
                <a:ea typeface="Calibri"/>
                <a:cs typeface="Calibri"/>
                <a:sym typeface="Calibri"/>
              </a:rPr>
              <a:t>Other areas to explore/rule out?</a:t>
            </a:r>
            <a:endParaRPr sz="2000" b="1"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b="1" dirty="0">
                <a:latin typeface="Calibri"/>
                <a:ea typeface="Calibri"/>
                <a:cs typeface="Calibri"/>
                <a:sym typeface="Calibri"/>
              </a:rPr>
              <a:t>Screening Tools</a:t>
            </a:r>
            <a:endParaRPr dirty="0"/>
          </a:p>
        </p:txBody>
      </p:sp>
      <p:sp>
        <p:nvSpPr>
          <p:cNvPr id="286" name="Google Shape;286;geab2916df9_0_4"/>
          <p:cNvSpPr txBox="1">
            <a:spLocks noGrp="1"/>
          </p:cNvSpPr>
          <p:nvPr>
            <p:ph type="body" idx="2"/>
          </p:nvPr>
        </p:nvSpPr>
        <p:spPr>
          <a:xfrm>
            <a:off x="457200" y="7110438"/>
            <a:ext cx="914400" cy="31800"/>
          </a:xfrm>
          <a:prstGeom prst="rect">
            <a:avLst/>
          </a:prstGeom>
        </p:spPr>
        <p:txBody>
          <a:bodyPr spcFirstLastPara="1" wrap="square" lIns="91425" tIns="45700" rIns="91425" bIns="45700" anchor="t" anchorCtr="0">
            <a:normAutofit fontScale="25000" lnSpcReduction="20000"/>
          </a:bodyPr>
          <a:lstStyle/>
          <a:p>
            <a:pPr marL="0" lvl="0" indent="0" algn="l" rtl="0">
              <a:spcBef>
                <a:spcPts val="1000"/>
              </a:spcBef>
              <a:spcAft>
                <a:spcPts val="0"/>
              </a:spcAft>
              <a:buNone/>
            </a:pPr>
            <a:endParaRPr/>
          </a:p>
        </p:txBody>
      </p:sp>
      <p:pic>
        <p:nvPicPr>
          <p:cNvPr id="5" name="Picture 4">
            <a:extLst>
              <a:ext uri="{FF2B5EF4-FFF2-40B4-BE49-F238E27FC236}">
                <a16:creationId xmlns:a16="http://schemas.microsoft.com/office/drawing/2014/main" id="{7C5B86A7-A6E4-4158-8F72-2EDE235EA8D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28771" y="3429000"/>
            <a:ext cx="1510553" cy="228988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0"/>
          <p:cNvSpPr txBox="1">
            <a:spLocks noGrp="1"/>
          </p:cNvSpPr>
          <p:nvPr>
            <p:ph type="title"/>
          </p:nvPr>
        </p:nvSpPr>
        <p:spPr>
          <a:xfrm>
            <a:off x="316523" y="184840"/>
            <a:ext cx="1103727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9999"/>
              </a:buClr>
              <a:buSzPts val="4800"/>
              <a:buFont typeface="Calibri"/>
              <a:buNone/>
            </a:pPr>
            <a:r>
              <a:rPr lang="en-US" b="1">
                <a:latin typeface="Calibri"/>
                <a:ea typeface="Calibri"/>
                <a:cs typeface="Calibri"/>
                <a:sym typeface="Calibri"/>
              </a:rPr>
              <a:t>Sleep</a:t>
            </a:r>
            <a:endParaRPr/>
          </a:p>
        </p:txBody>
      </p:sp>
      <p:sp>
        <p:nvSpPr>
          <p:cNvPr id="292" name="Google Shape;292;p10"/>
          <p:cNvSpPr txBox="1">
            <a:spLocks noGrp="1"/>
          </p:cNvSpPr>
          <p:nvPr>
            <p:ph type="body" idx="1"/>
          </p:nvPr>
        </p:nvSpPr>
        <p:spPr>
          <a:xfrm>
            <a:off x="316523" y="1184031"/>
            <a:ext cx="5703277" cy="4840532"/>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ts val="0"/>
              </a:spcBef>
              <a:spcAft>
                <a:spcPts val="0"/>
              </a:spcAft>
              <a:buClr>
                <a:srgbClr val="4472C4"/>
              </a:buClr>
              <a:buSzPct val="100000"/>
              <a:buFont typeface="Arial"/>
              <a:buNone/>
            </a:pPr>
            <a:r>
              <a:rPr lang="en-US" sz="2200" b="1" i="0" u="none" strike="noStrike" cap="none">
                <a:solidFill>
                  <a:srgbClr val="4472C4"/>
                </a:solidFill>
                <a:latin typeface="Calibri"/>
                <a:ea typeface="Calibri"/>
                <a:cs typeface="Calibri"/>
                <a:sym typeface="Calibri"/>
              </a:rPr>
              <a:t>Costs:</a:t>
            </a:r>
            <a:endParaRPr/>
          </a:p>
          <a:p>
            <a:pPr marL="228600" marR="0" lvl="0" indent="-228600" algn="l" rtl="0">
              <a:lnSpc>
                <a:spcPct val="90000"/>
              </a:lnSpc>
              <a:spcBef>
                <a:spcPts val="1000"/>
              </a:spcBef>
              <a:spcAft>
                <a:spcPts val="0"/>
              </a:spcAft>
              <a:buClr>
                <a:srgbClr val="000000"/>
              </a:buClr>
              <a:buSzPct val="100000"/>
              <a:buFont typeface="Arial"/>
              <a:buChar char="•"/>
            </a:pPr>
            <a:r>
              <a:rPr lang="en-US" sz="2200" b="0" i="0" u="none" strike="noStrike" cap="none">
                <a:solidFill>
                  <a:srgbClr val="000000"/>
                </a:solidFill>
                <a:latin typeface="Calibri"/>
                <a:ea typeface="Calibri"/>
                <a:cs typeface="Calibri"/>
                <a:sym typeface="Calibri"/>
              </a:rPr>
              <a:t>Lack of or disrupted sleep can impact mood and stress levels leading to problems with, memory, judgement, and decision making</a:t>
            </a:r>
            <a:endParaRPr/>
          </a:p>
          <a:p>
            <a:pPr marL="228600" marR="0" lvl="0" indent="-228600" algn="l" rtl="0">
              <a:lnSpc>
                <a:spcPct val="90000"/>
              </a:lnSpc>
              <a:spcBef>
                <a:spcPts val="1000"/>
              </a:spcBef>
              <a:spcAft>
                <a:spcPts val="0"/>
              </a:spcAft>
              <a:buClr>
                <a:srgbClr val="000000"/>
              </a:buClr>
              <a:buSzPct val="100000"/>
              <a:buFont typeface="Arial"/>
              <a:buChar char="•"/>
            </a:pPr>
            <a:r>
              <a:rPr lang="en-US" sz="2200" b="0" i="0" u="none" strike="noStrike" cap="none">
                <a:solidFill>
                  <a:srgbClr val="000000"/>
                </a:solidFill>
                <a:latin typeface="Calibri"/>
                <a:ea typeface="Calibri"/>
                <a:cs typeface="Calibri"/>
                <a:sym typeface="Calibri"/>
              </a:rPr>
              <a:t>Too much sleep can result in increased risk of heart problems, obesity and cognitive impairment</a:t>
            </a:r>
            <a:endParaRPr/>
          </a:p>
          <a:p>
            <a:pPr marL="228600" marR="0" lvl="0" indent="-228600" algn="l" rtl="0">
              <a:lnSpc>
                <a:spcPct val="90000"/>
              </a:lnSpc>
              <a:spcBef>
                <a:spcPts val="1000"/>
              </a:spcBef>
              <a:spcAft>
                <a:spcPts val="0"/>
              </a:spcAft>
              <a:buClr>
                <a:srgbClr val="000000"/>
              </a:buClr>
              <a:buSzPct val="100000"/>
              <a:buFont typeface="Arial"/>
              <a:buChar char="•"/>
            </a:pPr>
            <a:r>
              <a:rPr lang="en-US" sz="2200" b="0" i="0" u="none" strike="noStrike" cap="none">
                <a:solidFill>
                  <a:srgbClr val="000000"/>
                </a:solidFill>
                <a:latin typeface="Calibri"/>
                <a:ea typeface="Calibri"/>
                <a:cs typeface="Calibri"/>
                <a:sym typeface="Calibri"/>
              </a:rPr>
              <a:t>Persistent sleep problems despite interventions may warrant further evaluation (OSA, restless leg syndrome, narcolepsy)</a:t>
            </a:r>
            <a:endParaRPr/>
          </a:p>
          <a:p>
            <a:pPr marL="0" marR="0" lvl="0" indent="0" algn="l" rtl="0">
              <a:lnSpc>
                <a:spcPct val="90000"/>
              </a:lnSpc>
              <a:spcBef>
                <a:spcPts val="1000"/>
              </a:spcBef>
              <a:spcAft>
                <a:spcPts val="0"/>
              </a:spcAft>
              <a:buClr>
                <a:srgbClr val="2E75B5"/>
              </a:buClr>
              <a:buSzPct val="100000"/>
              <a:buFont typeface="Arial"/>
              <a:buNone/>
            </a:pPr>
            <a:r>
              <a:rPr lang="en-US" sz="2200" b="1" i="0" u="none" strike="noStrike" cap="none">
                <a:solidFill>
                  <a:srgbClr val="2E75B5"/>
                </a:solidFill>
                <a:latin typeface="Calibri"/>
                <a:ea typeface="Calibri"/>
                <a:cs typeface="Calibri"/>
                <a:sym typeface="Calibri"/>
              </a:rPr>
              <a:t>Benefits:</a:t>
            </a:r>
            <a:endParaRPr/>
          </a:p>
          <a:p>
            <a:pPr marL="228600" marR="0" lvl="0" indent="-228600" algn="l" rtl="0">
              <a:lnSpc>
                <a:spcPct val="90000"/>
              </a:lnSpc>
              <a:spcBef>
                <a:spcPts val="1000"/>
              </a:spcBef>
              <a:spcAft>
                <a:spcPts val="0"/>
              </a:spcAft>
              <a:buClr>
                <a:srgbClr val="000000"/>
              </a:buClr>
              <a:buSzPct val="100000"/>
              <a:buFont typeface="Arial"/>
              <a:buChar char="•"/>
            </a:pPr>
            <a:r>
              <a:rPr lang="en-US" sz="2200" b="0" i="0" u="none" strike="noStrike" cap="none">
                <a:solidFill>
                  <a:srgbClr val="000000"/>
                </a:solidFill>
                <a:latin typeface="Calibri"/>
                <a:ea typeface="Calibri"/>
                <a:cs typeface="Calibri"/>
                <a:sym typeface="Calibri"/>
              </a:rPr>
              <a:t>Deep and restful sleep helps to restore energy expanded during the day which can lead to improvement in mood, focus, creativity, decision making, and concentration</a:t>
            </a:r>
            <a:endParaRPr/>
          </a:p>
          <a:p>
            <a:pPr marL="228600" marR="0" lvl="0" indent="-228600" algn="l" rtl="0">
              <a:lnSpc>
                <a:spcPct val="90000"/>
              </a:lnSpc>
              <a:spcBef>
                <a:spcPts val="1000"/>
              </a:spcBef>
              <a:spcAft>
                <a:spcPts val="0"/>
              </a:spcAft>
              <a:buClr>
                <a:srgbClr val="000000"/>
              </a:buClr>
              <a:buSzPct val="100000"/>
              <a:buFont typeface="Arial"/>
              <a:buChar char="•"/>
            </a:pPr>
            <a:r>
              <a:rPr lang="en-US" sz="2200" b="0" i="0" u="none" strike="noStrike" cap="none">
                <a:solidFill>
                  <a:srgbClr val="000000"/>
                </a:solidFill>
                <a:latin typeface="Calibri"/>
                <a:ea typeface="Calibri"/>
                <a:cs typeface="Calibri"/>
                <a:sym typeface="Calibri"/>
              </a:rPr>
              <a:t>Helps fight off common infections by releasing key hormones</a:t>
            </a:r>
            <a:endParaRPr/>
          </a:p>
          <a:p>
            <a:pPr marL="228600" marR="0" lvl="0" indent="-228600" algn="l" rtl="0">
              <a:lnSpc>
                <a:spcPct val="90000"/>
              </a:lnSpc>
              <a:spcBef>
                <a:spcPts val="1000"/>
              </a:spcBef>
              <a:spcAft>
                <a:spcPts val="0"/>
              </a:spcAft>
              <a:buClr>
                <a:srgbClr val="000000"/>
              </a:buClr>
              <a:buSzPct val="100000"/>
              <a:buFont typeface="Arial"/>
              <a:buChar char="•"/>
            </a:pPr>
            <a:r>
              <a:rPr lang="en-US" sz="2200" b="0" i="0" u="none" strike="noStrike" cap="none">
                <a:solidFill>
                  <a:srgbClr val="000000"/>
                </a:solidFill>
                <a:latin typeface="Calibri"/>
                <a:ea typeface="Calibri"/>
                <a:cs typeface="Calibri"/>
                <a:sym typeface="Calibri"/>
              </a:rPr>
              <a:t>Rejuvenates memory, learning and promotes new insights</a:t>
            </a:r>
            <a:endParaRPr/>
          </a:p>
          <a:p>
            <a:pPr marL="228600" lvl="0" indent="-64135" algn="l" rtl="0">
              <a:lnSpc>
                <a:spcPct val="90000"/>
              </a:lnSpc>
              <a:spcBef>
                <a:spcPts val="1000"/>
              </a:spcBef>
              <a:spcAft>
                <a:spcPts val="0"/>
              </a:spcAft>
              <a:buClr>
                <a:schemeClr val="dk1"/>
              </a:buClr>
              <a:buSzPct val="100000"/>
              <a:buNone/>
            </a:pPr>
            <a:endParaRPr/>
          </a:p>
        </p:txBody>
      </p:sp>
      <p:sp>
        <p:nvSpPr>
          <p:cNvPr id="293" name="Google Shape;293;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64135" algn="l" rtl="0">
              <a:lnSpc>
                <a:spcPct val="90000"/>
              </a:lnSpc>
              <a:spcBef>
                <a:spcPts val="0"/>
              </a:spcBef>
              <a:spcAft>
                <a:spcPts val="0"/>
              </a:spcAft>
              <a:buClr>
                <a:schemeClr val="dk1"/>
              </a:buClr>
              <a:buSzPct val="100000"/>
              <a:buNone/>
            </a:pPr>
            <a:endParaRPr/>
          </a:p>
        </p:txBody>
      </p:sp>
      <p:grpSp>
        <p:nvGrpSpPr>
          <p:cNvPr id="294" name="Google Shape;294;p10"/>
          <p:cNvGrpSpPr/>
          <p:nvPr/>
        </p:nvGrpSpPr>
        <p:grpSpPr>
          <a:xfrm>
            <a:off x="6248400" y="329761"/>
            <a:ext cx="5181599" cy="6396399"/>
            <a:chOff x="3124200" y="145294"/>
            <a:chExt cx="5181599" cy="6396399"/>
          </a:xfrm>
        </p:grpSpPr>
        <p:pic>
          <p:nvPicPr>
            <p:cNvPr id="295" name="Google Shape;295;p10"/>
            <p:cNvPicPr preferRelativeResize="0"/>
            <p:nvPr/>
          </p:nvPicPr>
          <p:blipFill rotWithShape="1">
            <a:blip r:embed="rId3">
              <a:alphaModFix/>
            </a:blip>
            <a:srcRect/>
            <a:stretch/>
          </p:blipFill>
          <p:spPr>
            <a:xfrm>
              <a:off x="3124200" y="145294"/>
              <a:ext cx="5181599" cy="5596254"/>
            </a:xfrm>
            <a:prstGeom prst="rect">
              <a:avLst/>
            </a:prstGeom>
            <a:noFill/>
            <a:ln>
              <a:noFill/>
            </a:ln>
          </p:spPr>
        </p:pic>
        <p:sp>
          <p:nvSpPr>
            <p:cNvPr id="296" name="Google Shape;296;p10"/>
            <p:cNvSpPr txBox="1"/>
            <p:nvPr/>
          </p:nvSpPr>
          <p:spPr>
            <a:xfrm>
              <a:off x="3786554" y="6307718"/>
              <a:ext cx="3253154" cy="233975"/>
            </a:xfrm>
            <a:prstGeom prst="rect">
              <a:avLst/>
            </a:prstGeom>
            <a:solidFill>
              <a:srgbClr val="FFFFFF"/>
            </a:solid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9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This Photo</a:t>
              </a:r>
              <a:r>
                <a:rPr lang="en-US" sz="900">
                  <a:solidFill>
                    <a:schemeClr val="dk1"/>
                  </a:solidFill>
                  <a:latin typeface="Calibri"/>
                  <a:ea typeface="Calibri"/>
                  <a:cs typeface="Calibri"/>
                  <a:sym typeface="Calibri"/>
                </a:rPr>
                <a:t> by Unknown Author is licensed under </a:t>
              </a:r>
              <a:r>
                <a:rPr lang="en-US" sz="900" u="sng">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BY-NC-ND</a:t>
              </a:r>
              <a:endParaRPr sz="11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0"/>
        <p:cNvGrpSpPr/>
        <p:nvPr/>
      </p:nvGrpSpPr>
      <p:grpSpPr>
        <a:xfrm>
          <a:off x="0" y="0"/>
          <a:ext cx="0" cy="0"/>
          <a:chOff x="0" y="0"/>
          <a:chExt cx="0" cy="0"/>
        </a:xfrm>
      </p:grpSpPr>
      <p:sp>
        <p:nvSpPr>
          <p:cNvPr id="301" name="Google Shape;301;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9999"/>
              </a:buClr>
              <a:buSzPts val="5400"/>
              <a:buFont typeface="Calibri"/>
              <a:buNone/>
            </a:pPr>
            <a:r>
              <a:rPr lang="en-US" sz="5400" b="1">
                <a:latin typeface="Calibri"/>
                <a:ea typeface="Calibri"/>
                <a:cs typeface="Calibri"/>
                <a:sym typeface="Calibri"/>
              </a:rPr>
              <a:t>Sleep: Strategies</a:t>
            </a:r>
            <a:endParaRPr/>
          </a:p>
        </p:txBody>
      </p:sp>
      <p:sp>
        <p:nvSpPr>
          <p:cNvPr id="302" name="Google Shape;302;p11"/>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a:latin typeface="Calibri"/>
                <a:ea typeface="Calibri"/>
                <a:cs typeface="Calibri"/>
                <a:sym typeface="Calibri"/>
              </a:rPr>
              <a:t>Stop using technology (cell phone, laptop, TV, gaming) 30 minutes before bed - blue light/white tint can be stimulating</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Limit caffeine and nothing after 3 pm</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Try going to sleep and waking up at the same time </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Sleep in a darkened room </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Temperature matters- try to keep the room cool enough so that a blanket is necessary</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Get outside during the day</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Practice time management – set a schedule to prevent worrying about the next day or event.</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Use your bed for sleeping only </a:t>
            </a:r>
            <a:endParaRPr/>
          </a:p>
          <a:p>
            <a:pPr marL="228600" lvl="0" indent="-228600" algn="l" rtl="0">
              <a:lnSpc>
                <a:spcPct val="90000"/>
              </a:lnSpc>
              <a:spcBef>
                <a:spcPts val="1000"/>
              </a:spcBef>
              <a:spcAft>
                <a:spcPts val="0"/>
              </a:spcAft>
              <a:buClr>
                <a:schemeClr val="dk1"/>
              </a:buClr>
              <a:buSzPts val="2000"/>
              <a:buChar char="•"/>
            </a:pPr>
            <a:r>
              <a:rPr lang="en-US" sz="2000">
                <a:latin typeface="Calibri"/>
                <a:ea typeface="Calibri"/>
                <a:cs typeface="Calibri"/>
                <a:sym typeface="Calibri"/>
              </a:rPr>
              <a:t>Referral to cognitive behavioral therapy for insomnia (CBT-I)</a:t>
            </a:r>
            <a:endParaRPr/>
          </a:p>
          <a:p>
            <a:pPr marL="228600" lvl="0" indent="-101600" algn="l" rtl="0">
              <a:lnSpc>
                <a:spcPct val="90000"/>
              </a:lnSpc>
              <a:spcBef>
                <a:spcPts val="1000"/>
              </a:spcBef>
              <a:spcAft>
                <a:spcPts val="0"/>
              </a:spcAft>
              <a:buClr>
                <a:schemeClr val="dk1"/>
              </a:buClr>
              <a:buSzPts val="2000"/>
              <a:buNone/>
            </a:pPr>
            <a:endParaRPr sz="2000"/>
          </a:p>
          <a:p>
            <a:pPr marL="228600" lvl="0" indent="-101600" algn="l" rtl="0">
              <a:lnSpc>
                <a:spcPct val="90000"/>
              </a:lnSpc>
              <a:spcBef>
                <a:spcPts val="1000"/>
              </a:spcBef>
              <a:spcAft>
                <a:spcPts val="0"/>
              </a:spcAft>
              <a:buClr>
                <a:schemeClr val="dk1"/>
              </a:buClr>
              <a:buSzPts val="2000"/>
              <a:buNone/>
            </a:pPr>
            <a:endParaRPr sz="2000"/>
          </a:p>
        </p:txBody>
      </p:sp>
      <p:sp>
        <p:nvSpPr>
          <p:cNvPr id="303" name="Google Shape;303;p11"/>
          <p:cNvSpPr/>
          <p:nvPr/>
        </p:nvSpPr>
        <p:spPr>
          <a:xfrm>
            <a:off x="6478773" y="677031"/>
            <a:ext cx="4309730" cy="7017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 8-10 hours recommended to function best.</a:t>
            </a:r>
            <a:endParaRPr sz="1800" b="1">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MI-CCSI MCCIST Co-Branded Master v2021.07.26 (002)">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5831</Words>
  <Application>Microsoft Office PowerPoint</Application>
  <PresentationFormat>Widescreen</PresentationFormat>
  <Paragraphs>415</Paragraphs>
  <Slides>30</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Noto Sans Symbols</vt:lpstr>
      <vt:lpstr>Times New Roman</vt:lpstr>
      <vt:lpstr>MI-CCSI MCCIST Co-Branded Master v2021.07.26 (002)</vt:lpstr>
      <vt:lpstr>Patient Self-Care</vt:lpstr>
      <vt:lpstr>Objective</vt:lpstr>
      <vt:lpstr>What is Self Care? </vt:lpstr>
      <vt:lpstr>Why Self-Care?</vt:lpstr>
      <vt:lpstr>Types of Self Care</vt:lpstr>
      <vt:lpstr>Case Example - </vt:lpstr>
      <vt:lpstr>Areas to Explore with Ben</vt:lpstr>
      <vt:lpstr>Sleep</vt:lpstr>
      <vt:lpstr>Sleep: Strategies</vt:lpstr>
      <vt:lpstr>Exercise: Benefits</vt:lpstr>
      <vt:lpstr>Exercise: Strategies</vt:lpstr>
      <vt:lpstr>Remember to use Behavioral activation!</vt:lpstr>
      <vt:lpstr>Internet and Social Media  </vt:lpstr>
      <vt:lpstr>Internet and Social Media Strategies:</vt:lpstr>
      <vt:lpstr>Social Supports</vt:lpstr>
      <vt:lpstr>Nutrition</vt:lpstr>
      <vt:lpstr>Stress Management</vt:lpstr>
      <vt:lpstr>Mindfulness?</vt:lpstr>
      <vt:lpstr>Mindfulness</vt:lpstr>
      <vt:lpstr>PowerPoint Presentation</vt:lpstr>
      <vt:lpstr>Deep Breathing </vt:lpstr>
      <vt:lpstr>Gratitude and Self-Compassion </vt:lpstr>
      <vt:lpstr>Gratitude and Self-Compassion (continued)</vt:lpstr>
      <vt:lpstr>Distress Tolerance Skills (Radical Acceptance, Five Senses, A.C.C.E.P.T.S, I.M.P.R.O.V.E) </vt:lpstr>
      <vt:lpstr> Grounding </vt:lpstr>
      <vt:lpstr>Break out groups: practicing mindfulness</vt:lpstr>
      <vt:lpstr>Reminder: Setting personalized youth centered goals</vt:lpstr>
      <vt:lpstr>Self Management Plan</vt:lpstr>
      <vt:lpstr>PowerPoint Presentation</vt:lpstr>
      <vt:lpstr>References and Relevant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Self-Care</dc:title>
  <dc:creator>Hughes-Krieger, Erin</dc:creator>
  <cp:lastModifiedBy>Goch, Donna</cp:lastModifiedBy>
  <cp:revision>5</cp:revision>
  <dcterms:created xsi:type="dcterms:W3CDTF">2021-05-19T14:56:13Z</dcterms:created>
  <dcterms:modified xsi:type="dcterms:W3CDTF">2021-09-09T18:29:40Z</dcterms:modified>
</cp:coreProperties>
</file>