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78" r:id="rId2"/>
    <p:sldId id="285" r:id="rId3"/>
    <p:sldId id="286" r:id="rId4"/>
    <p:sldId id="282" r:id="rId5"/>
    <p:sldId id="294" r:id="rId6"/>
    <p:sldId id="287" r:id="rId7"/>
    <p:sldId id="259" r:id="rId8"/>
    <p:sldId id="260" r:id="rId9"/>
    <p:sldId id="261" r:id="rId10"/>
    <p:sldId id="262" r:id="rId11"/>
    <p:sldId id="292" r:id="rId12"/>
    <p:sldId id="263" r:id="rId13"/>
    <p:sldId id="264" r:id="rId14"/>
    <p:sldId id="281" r:id="rId15"/>
    <p:sldId id="291" r:id="rId16"/>
    <p:sldId id="288" r:id="rId17"/>
    <p:sldId id="283" r:id="rId18"/>
    <p:sldId id="284" r:id="rId19"/>
    <p:sldId id="29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ll, Karen" initials="GK" lastIdx="6" clrIdx="0">
    <p:extLst>
      <p:ext uri="{19B8F6BF-5375-455C-9EA6-DF929625EA0E}">
        <p15:presenceInfo xmlns:p15="http://schemas.microsoft.com/office/powerpoint/2012/main" userId="S-1-5-21-151606367-2082624055-312552118-404332" providerId="AD"/>
      </p:ext>
    </p:extLst>
  </p:cmAuthor>
  <p:cmAuthor id="2" name="Metzger, Karla" initials="MK" lastIdx="12" clrIdx="1">
    <p:extLst>
      <p:ext uri="{19B8F6BF-5375-455C-9EA6-DF929625EA0E}">
        <p15:presenceInfo xmlns:p15="http://schemas.microsoft.com/office/powerpoint/2012/main" userId="S-1-5-21-151606367-2082624055-312552118-147175" providerId="AD"/>
      </p:ext>
    </p:extLst>
  </p:cmAuthor>
  <p:cmAuthor id="3" name="Snyder-Sclater, Debbra" initials="SSD" lastIdx="1" clrIdx="2">
    <p:extLst>
      <p:ext uri="{19B8F6BF-5375-455C-9EA6-DF929625EA0E}">
        <p15:presenceInfo xmlns:p15="http://schemas.microsoft.com/office/powerpoint/2012/main" userId="S::dsnyders@med.umich.edu::18878b11-c2df-4e7e-995a-fdc5fd0e516d" providerId="AD"/>
      </p:ext>
    </p:extLst>
  </p:cmAuthor>
  <p:cmAuthor id="4" name="Gall, Karen" initials="GK [2]" lastIdx="3" clrIdx="3">
    <p:extLst>
      <p:ext uri="{19B8F6BF-5375-455C-9EA6-DF929625EA0E}">
        <p15:presenceInfo xmlns:p15="http://schemas.microsoft.com/office/powerpoint/2012/main" userId="S::kgalldmc@med.umich.edu::2ab1e1ae-5258-48ce-b35f-7d7033b103ae" providerId="AD"/>
      </p:ext>
    </p:extLst>
  </p:cmAuthor>
  <p:cmAuthor id="5" name="Fraley, Sarah" initials="FS" lastIdx="7" clrIdx="4">
    <p:extLst>
      <p:ext uri="{19B8F6BF-5375-455C-9EA6-DF929625EA0E}">
        <p15:presenceInfo xmlns:p15="http://schemas.microsoft.com/office/powerpoint/2012/main" userId="S-1-5-21-151606367-2082624055-312552118-325358" providerId="AD"/>
      </p:ext>
    </p:extLst>
  </p:cmAuthor>
  <p:cmAuthor id="6" name="Metzger, Karla" initials="MK [2]" lastIdx="3" clrIdx="5">
    <p:extLst>
      <p:ext uri="{19B8F6BF-5375-455C-9EA6-DF929625EA0E}">
        <p15:presenceInfo xmlns:p15="http://schemas.microsoft.com/office/powerpoint/2012/main" userId="S::kmetz@med.umich.edu::c4a12225-5679-4c80-bb84-c2bf97f71f9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05" autoAdjust="0"/>
    <p:restoredTop sz="92344" autoAdjust="0"/>
  </p:normalViewPr>
  <p:slideViewPr>
    <p:cSldViewPr snapToGrid="0">
      <p:cViewPr varScale="1">
        <p:scale>
          <a:sx n="58" d="100"/>
          <a:sy n="58" d="100"/>
        </p:scale>
        <p:origin x="1036" y="5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9" d="100"/>
          <a:sy n="79" d="100"/>
        </p:scale>
        <p:origin x="226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2E22F5-1910-480F-9C0F-C55A5666AE93}" type="doc">
      <dgm:prSet loTypeId="urn:microsoft.com/office/officeart/2005/8/layout/rings+Icon" loCatId="relationship" qsTypeId="urn:microsoft.com/office/officeart/2005/8/quickstyle/simple1" qsCatId="simple" csTypeId="urn:microsoft.com/office/officeart/2005/8/colors/colorful4" csCatId="colorful" phldr="1"/>
      <dgm:spPr/>
      <dgm:t>
        <a:bodyPr/>
        <a:lstStyle/>
        <a:p>
          <a:endParaRPr lang="en-US"/>
        </a:p>
      </dgm:t>
    </dgm:pt>
    <dgm:pt modelId="{10A64703-D5DB-45BD-A225-FEE48A0E8EC3}">
      <dgm:prSet custT="1"/>
      <dgm:spPr/>
      <dgm:t>
        <a:bodyPr/>
        <a:lstStyle/>
        <a:p>
          <a:pPr rtl="0"/>
          <a:r>
            <a:rPr lang="en-US" sz="1800" dirty="0"/>
            <a:t>CoCM</a:t>
          </a:r>
        </a:p>
      </dgm:t>
    </dgm:pt>
    <dgm:pt modelId="{49905966-1003-4F48-8C90-0654DF8388CA}" type="parTrans" cxnId="{2A84C0C1-D5DC-469D-B200-18FB3ABB2CA6}">
      <dgm:prSet/>
      <dgm:spPr/>
      <dgm:t>
        <a:bodyPr/>
        <a:lstStyle/>
        <a:p>
          <a:endParaRPr lang="en-US"/>
        </a:p>
      </dgm:t>
    </dgm:pt>
    <dgm:pt modelId="{18CC2561-0FC8-484F-931E-468C344B2D1C}" type="sibTrans" cxnId="{2A84C0C1-D5DC-469D-B200-18FB3ABB2CA6}">
      <dgm:prSet/>
      <dgm:spPr/>
      <dgm:t>
        <a:bodyPr/>
        <a:lstStyle/>
        <a:p>
          <a:endParaRPr lang="en-US"/>
        </a:p>
      </dgm:t>
    </dgm:pt>
    <dgm:pt modelId="{F206F06F-04E9-4305-A991-B2B5583DB870}">
      <dgm:prSet custT="1"/>
      <dgm:spPr/>
      <dgm:t>
        <a:bodyPr/>
        <a:lstStyle/>
        <a:p>
          <a:pPr rtl="0"/>
          <a:r>
            <a:rPr lang="en-US" sz="2000" dirty="0"/>
            <a:t>Psycho- therapy</a:t>
          </a:r>
        </a:p>
      </dgm:t>
    </dgm:pt>
    <dgm:pt modelId="{D6739650-EBDD-412E-81D5-E0CCBA5DE5F3}" type="parTrans" cxnId="{8C87DAB2-D010-4E59-BABF-B8CD52A47982}">
      <dgm:prSet/>
      <dgm:spPr/>
      <dgm:t>
        <a:bodyPr/>
        <a:lstStyle/>
        <a:p>
          <a:endParaRPr lang="en-US"/>
        </a:p>
      </dgm:t>
    </dgm:pt>
    <dgm:pt modelId="{6A809D78-1AA8-471E-AC65-4BA8CB629DE5}" type="sibTrans" cxnId="{8C87DAB2-D010-4E59-BABF-B8CD52A47982}">
      <dgm:prSet/>
      <dgm:spPr/>
      <dgm:t>
        <a:bodyPr/>
        <a:lstStyle/>
        <a:p>
          <a:endParaRPr lang="en-US"/>
        </a:p>
      </dgm:t>
    </dgm:pt>
    <dgm:pt modelId="{D8F650A4-B4D6-4FA7-9AC9-90ADA4BA0B93}" type="pres">
      <dgm:prSet presAssocID="{762E22F5-1910-480F-9C0F-C55A5666AE93}" presName="Name0" presStyleCnt="0">
        <dgm:presLayoutVars>
          <dgm:chMax val="7"/>
          <dgm:dir/>
          <dgm:resizeHandles val="exact"/>
        </dgm:presLayoutVars>
      </dgm:prSet>
      <dgm:spPr/>
    </dgm:pt>
    <dgm:pt modelId="{7D74C3B9-D365-4BA2-86D3-F556B6E4B10B}" type="pres">
      <dgm:prSet presAssocID="{762E22F5-1910-480F-9C0F-C55A5666AE93}" presName="ellipse1" presStyleLbl="vennNode1" presStyleIdx="0" presStyleCnt="2" custLinFactNeighborX="-10909" custLinFactNeighborY="3179">
        <dgm:presLayoutVars>
          <dgm:bulletEnabled val="1"/>
        </dgm:presLayoutVars>
      </dgm:prSet>
      <dgm:spPr/>
    </dgm:pt>
    <dgm:pt modelId="{FB07150F-01D0-45FA-AA22-E0ADFE261E03}" type="pres">
      <dgm:prSet presAssocID="{762E22F5-1910-480F-9C0F-C55A5666AE93}" presName="ellipse2" presStyleLbl="vennNode1" presStyleIdx="1" presStyleCnt="2" custLinFactNeighborX="-25150" custLinFactNeighborY="-7753">
        <dgm:presLayoutVars>
          <dgm:bulletEnabled val="1"/>
        </dgm:presLayoutVars>
      </dgm:prSet>
      <dgm:spPr/>
    </dgm:pt>
  </dgm:ptLst>
  <dgm:cxnLst>
    <dgm:cxn modelId="{D939600B-89D9-4D9B-9B8D-56569B1FA1FB}" type="presOf" srcId="{10A64703-D5DB-45BD-A225-FEE48A0E8EC3}" destId="{7D74C3B9-D365-4BA2-86D3-F556B6E4B10B}" srcOrd="0" destOrd="0" presId="urn:microsoft.com/office/officeart/2005/8/layout/rings+Icon"/>
    <dgm:cxn modelId="{A3213E68-3F29-49C5-AFED-170B3A7C4376}" type="presOf" srcId="{F206F06F-04E9-4305-A991-B2B5583DB870}" destId="{FB07150F-01D0-45FA-AA22-E0ADFE261E03}" srcOrd="0" destOrd="0" presId="urn:microsoft.com/office/officeart/2005/8/layout/rings+Icon"/>
    <dgm:cxn modelId="{AE355E73-D659-4F50-9AE6-F39E3630252C}" type="presOf" srcId="{762E22F5-1910-480F-9C0F-C55A5666AE93}" destId="{D8F650A4-B4D6-4FA7-9AC9-90ADA4BA0B93}" srcOrd="0" destOrd="0" presId="urn:microsoft.com/office/officeart/2005/8/layout/rings+Icon"/>
    <dgm:cxn modelId="{8C87DAB2-D010-4E59-BABF-B8CD52A47982}" srcId="{762E22F5-1910-480F-9C0F-C55A5666AE93}" destId="{F206F06F-04E9-4305-A991-B2B5583DB870}" srcOrd="1" destOrd="0" parTransId="{D6739650-EBDD-412E-81D5-E0CCBA5DE5F3}" sibTransId="{6A809D78-1AA8-471E-AC65-4BA8CB629DE5}"/>
    <dgm:cxn modelId="{2A84C0C1-D5DC-469D-B200-18FB3ABB2CA6}" srcId="{762E22F5-1910-480F-9C0F-C55A5666AE93}" destId="{10A64703-D5DB-45BD-A225-FEE48A0E8EC3}" srcOrd="0" destOrd="0" parTransId="{49905966-1003-4F48-8C90-0654DF8388CA}" sibTransId="{18CC2561-0FC8-484F-931E-468C344B2D1C}"/>
    <dgm:cxn modelId="{B41EB241-D3B5-4FEE-B03F-7BD2BA2F536C}" type="presParOf" srcId="{D8F650A4-B4D6-4FA7-9AC9-90ADA4BA0B93}" destId="{7D74C3B9-D365-4BA2-86D3-F556B6E4B10B}" srcOrd="0" destOrd="0" presId="urn:microsoft.com/office/officeart/2005/8/layout/rings+Icon"/>
    <dgm:cxn modelId="{687B90CD-D8AA-409C-A47B-BF089AEC84DF}" type="presParOf" srcId="{D8F650A4-B4D6-4FA7-9AC9-90ADA4BA0B93}" destId="{FB07150F-01D0-45FA-AA22-E0ADFE261E03}" srcOrd="1"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4C3B9-D365-4BA2-86D3-F556B6E4B10B}">
      <dsp:nvSpPr>
        <dsp:cNvPr id="0" name=""/>
        <dsp:cNvSpPr/>
      </dsp:nvSpPr>
      <dsp:spPr>
        <a:xfrm>
          <a:off x="0" y="50337"/>
          <a:ext cx="1583327" cy="1583439"/>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dirty="0"/>
            <a:t>CoCM</a:t>
          </a:r>
        </a:p>
      </dsp:txBody>
      <dsp:txXfrm>
        <a:off x="231873" y="282226"/>
        <a:ext cx="1119581" cy="1119661"/>
      </dsp:txXfrm>
    </dsp:sp>
    <dsp:sp modelId="{FB07150F-01D0-45FA-AA22-E0ADFE261E03}">
      <dsp:nvSpPr>
        <dsp:cNvPr id="0" name=""/>
        <dsp:cNvSpPr/>
      </dsp:nvSpPr>
      <dsp:spPr>
        <a:xfrm>
          <a:off x="575052" y="933301"/>
          <a:ext cx="1583327" cy="1583439"/>
        </a:xfrm>
        <a:prstGeom prst="ellipse">
          <a:avLst/>
        </a:prstGeom>
        <a:solidFill>
          <a:schemeClr val="accent4">
            <a:alpha val="50000"/>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t>Psycho- therapy</a:t>
          </a:r>
        </a:p>
      </dsp:txBody>
      <dsp:txXfrm>
        <a:off x="806925" y="1165190"/>
        <a:ext cx="1119581" cy="1119661"/>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90BD74-17D5-49D3-8388-B5A76E11F084}" type="datetimeFigureOut">
              <a:rPr lang="en-US" smtClean="0"/>
              <a:t>9/20/2021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3FB54F-2623-4BB8-BC03-F684E0AE6C42}" type="slidenum">
              <a:rPr lang="en-US" smtClean="0"/>
              <a:t>‹#›</a:t>
            </a:fld>
            <a:endParaRPr lang="en-US" dirty="0"/>
          </a:p>
        </p:txBody>
      </p:sp>
    </p:spTree>
    <p:extLst>
      <p:ext uri="{BB962C8B-B14F-4D97-AF65-F5344CB8AC3E}">
        <p14:creationId xmlns:p14="http://schemas.microsoft.com/office/powerpoint/2010/main" val="3456574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t>
            </a:r>
            <a:r>
              <a:rPr lang="en-US" sz="1200" dirty="0" err="1"/>
              <a:t>i.e.CoCM</a:t>
            </a:r>
            <a:r>
              <a:rPr lang="en-US" sz="1200" dirty="0"/>
              <a:t> interventions that may continue and outcome measure administration) </a:t>
            </a:r>
          </a:p>
          <a:p>
            <a:endParaRPr lang="en-US" dirty="0"/>
          </a:p>
        </p:txBody>
      </p:sp>
      <p:sp>
        <p:nvSpPr>
          <p:cNvPr id="4" name="Slide Number Placeholder 3"/>
          <p:cNvSpPr>
            <a:spLocks noGrp="1"/>
          </p:cNvSpPr>
          <p:nvPr>
            <p:ph type="sldNum" sz="quarter" idx="10"/>
          </p:nvPr>
        </p:nvSpPr>
        <p:spPr/>
        <p:txBody>
          <a:bodyPr/>
          <a:lstStyle/>
          <a:p>
            <a:fld id="{413FB54F-2623-4BB8-BC03-F684E0AE6C42}" type="slidenum">
              <a:rPr lang="en-US" smtClean="0"/>
              <a:t>4</a:t>
            </a:fld>
            <a:endParaRPr lang="en-US" dirty="0"/>
          </a:p>
        </p:txBody>
      </p:sp>
    </p:spTree>
    <p:extLst>
      <p:ext uri="{BB962C8B-B14F-4D97-AF65-F5344CB8AC3E}">
        <p14:creationId xmlns:p14="http://schemas.microsoft.com/office/powerpoint/2010/main" val="3498642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latin typeface="+mn-lt"/>
                <a:ea typeface="+mn-ea"/>
                <a:cs typeface="+mn-cs"/>
              </a:rPr>
              <a:t>Sometimes address pattern origin to work toward interactions that support the growth and development of all involved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latin typeface="+mn-lt"/>
                <a:ea typeface="+mn-ea"/>
                <a:cs typeface="+mn-cs"/>
              </a:rPr>
              <a:t> Employs a variety of theoretical approaches and techniques</a:t>
            </a:r>
          </a:p>
          <a:p>
            <a:endParaRPr lang="en-US" dirty="0"/>
          </a:p>
        </p:txBody>
      </p:sp>
      <p:sp>
        <p:nvSpPr>
          <p:cNvPr id="4" name="Slide Number Placeholder 3"/>
          <p:cNvSpPr>
            <a:spLocks noGrp="1"/>
          </p:cNvSpPr>
          <p:nvPr>
            <p:ph type="sldNum" sz="quarter" idx="10"/>
          </p:nvPr>
        </p:nvSpPr>
        <p:spPr/>
        <p:txBody>
          <a:bodyPr/>
          <a:lstStyle/>
          <a:p>
            <a:fld id="{413FB54F-2623-4BB8-BC03-F684E0AE6C42}" type="slidenum">
              <a:rPr lang="en-US" smtClean="0"/>
              <a:t>14</a:t>
            </a:fld>
            <a:endParaRPr lang="en-US" dirty="0"/>
          </a:p>
        </p:txBody>
      </p:sp>
    </p:spTree>
    <p:extLst>
      <p:ext uri="{BB962C8B-B14F-4D97-AF65-F5344CB8AC3E}">
        <p14:creationId xmlns:p14="http://schemas.microsoft.com/office/powerpoint/2010/main" val="74816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latin typeface="+mn-lt"/>
                <a:ea typeface="+mn-ea"/>
                <a:cs typeface="+mn-cs"/>
              </a:rPr>
              <a:t>Sometimes address pattern origin to work toward interactions that support the growth and development of all involved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latin typeface="+mn-lt"/>
                <a:ea typeface="+mn-ea"/>
                <a:cs typeface="+mn-cs"/>
              </a:rPr>
              <a:t> Employs a variety of theoretical approaches and techniques</a:t>
            </a:r>
          </a:p>
          <a:p>
            <a:endParaRPr lang="en-US" dirty="0"/>
          </a:p>
        </p:txBody>
      </p:sp>
      <p:sp>
        <p:nvSpPr>
          <p:cNvPr id="4" name="Slide Number Placeholder 3"/>
          <p:cNvSpPr>
            <a:spLocks noGrp="1"/>
          </p:cNvSpPr>
          <p:nvPr>
            <p:ph type="sldNum" sz="quarter" idx="10"/>
          </p:nvPr>
        </p:nvSpPr>
        <p:spPr/>
        <p:txBody>
          <a:bodyPr/>
          <a:lstStyle/>
          <a:p>
            <a:fld id="{413FB54F-2623-4BB8-BC03-F684E0AE6C42}" type="slidenum">
              <a:rPr lang="en-US" smtClean="0"/>
              <a:t>15</a:t>
            </a:fld>
            <a:endParaRPr lang="en-US" dirty="0"/>
          </a:p>
        </p:txBody>
      </p:sp>
    </p:spTree>
    <p:extLst>
      <p:ext uri="{BB962C8B-B14F-4D97-AF65-F5344CB8AC3E}">
        <p14:creationId xmlns:p14="http://schemas.microsoft.com/office/powerpoint/2010/main" val="1978280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While the BHCM is not expected to act as a therapist, many of these models can inform the BHCMs approach in applying brief interventions within the CoCM model.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Upon further discussion, we learn that Ben started high school this year at a new school and he’s finding his classes are particularly challenging.</a:t>
            </a:r>
            <a:r>
              <a:rPr lang="en-US" baseline="0" dirty="0"/>
              <a:t> Since </a:t>
            </a:r>
            <a:r>
              <a:rPr lang="en-US" dirty="0"/>
              <a:t>Ben usually gets really good grades, he doesn’t have experience with managing academic challenges so he’s begun to avoid schoolwork and school related activities altogether because they stress him out.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Using the BHCM tools we already know, we</a:t>
            </a:r>
            <a:r>
              <a:rPr lang="en-US" baseline="0" dirty="0"/>
              <a:t> work with Ben and his mother to set goals.</a:t>
            </a:r>
            <a:endParaRPr lang="en-US" dirty="0"/>
          </a:p>
          <a:p>
            <a:endParaRPr lang="en-US" dirty="0"/>
          </a:p>
        </p:txBody>
      </p:sp>
      <p:sp>
        <p:nvSpPr>
          <p:cNvPr id="4" name="Slide Number Placeholder 3"/>
          <p:cNvSpPr>
            <a:spLocks noGrp="1"/>
          </p:cNvSpPr>
          <p:nvPr>
            <p:ph type="sldNum" sz="quarter" idx="10"/>
          </p:nvPr>
        </p:nvSpPr>
        <p:spPr/>
        <p:txBody>
          <a:bodyPr/>
          <a:lstStyle/>
          <a:p>
            <a:fld id="{413FB54F-2623-4BB8-BC03-F684E0AE6C42}" type="slidenum">
              <a:rPr lang="en-US" smtClean="0"/>
              <a:t>17</a:t>
            </a:fld>
            <a:endParaRPr lang="en-US" dirty="0"/>
          </a:p>
        </p:txBody>
      </p:sp>
    </p:spTree>
    <p:extLst>
      <p:ext uri="{BB962C8B-B14F-4D97-AF65-F5344CB8AC3E}">
        <p14:creationId xmlns:p14="http://schemas.microsoft.com/office/powerpoint/2010/main" val="1413905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IP</a:t>
            </a:r>
            <a:r>
              <a:rPr lang="en-US" baseline="0" dirty="0"/>
              <a:t> Identifying expectations: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i.e. .(after school Ben can be in his room uninterrupted until dinner, Ben will eat dinner with the family, Everyone in the family leaves their phones in a basket in the kitchen from midnight until 6 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PMT Modeling: (when they being to argue Ben's mom closes her eyes and takes a deep breath and says " You know Ben, I'm frustrated because I'm late getting dinner started and needed help getting the groceries in from the car but I realize that this is the time that we agreed you could be in your room uninterrupted.  Instead of asking your help while you need to recharge, I will ask your brother to help. Maybe later we can talk about how to handle exceptions to the plan when we're both calmer.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Using the primary BHCM tools of MI, PST, BA we can see how they are informed by the approaches we’ve been discussing.</a:t>
            </a:r>
          </a:p>
          <a:p>
            <a:endParaRPr lang="en-US" dirty="0"/>
          </a:p>
        </p:txBody>
      </p:sp>
      <p:sp>
        <p:nvSpPr>
          <p:cNvPr id="4" name="Slide Number Placeholder 3"/>
          <p:cNvSpPr>
            <a:spLocks noGrp="1"/>
          </p:cNvSpPr>
          <p:nvPr>
            <p:ph type="sldNum" sz="quarter" idx="10"/>
          </p:nvPr>
        </p:nvSpPr>
        <p:spPr/>
        <p:txBody>
          <a:bodyPr/>
          <a:lstStyle/>
          <a:p>
            <a:fld id="{413FB54F-2623-4BB8-BC03-F684E0AE6C42}" type="slidenum">
              <a:rPr lang="en-US" smtClean="0"/>
              <a:t>18</a:t>
            </a:fld>
            <a:endParaRPr lang="en-US" dirty="0"/>
          </a:p>
        </p:txBody>
      </p:sp>
    </p:spTree>
    <p:extLst>
      <p:ext uri="{BB962C8B-B14F-4D97-AF65-F5344CB8AC3E}">
        <p14:creationId xmlns:p14="http://schemas.microsoft.com/office/powerpoint/2010/main" val="425295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self management plan doesn’t directly compliment, ensure that it AT LEAST does not conflict with therapy goals.</a:t>
            </a:r>
          </a:p>
          <a:p>
            <a:r>
              <a:rPr lang="en-US" dirty="0"/>
              <a:t>Changes would include frequency, attendance, termination of services.</a:t>
            </a:r>
          </a:p>
        </p:txBody>
      </p:sp>
      <p:sp>
        <p:nvSpPr>
          <p:cNvPr id="4" name="Slide Number Placeholder 3"/>
          <p:cNvSpPr>
            <a:spLocks noGrp="1"/>
          </p:cNvSpPr>
          <p:nvPr>
            <p:ph type="sldNum" sz="quarter" idx="5"/>
          </p:nvPr>
        </p:nvSpPr>
        <p:spPr/>
        <p:txBody>
          <a:bodyPr/>
          <a:lstStyle/>
          <a:p>
            <a:fld id="{413FB54F-2623-4BB8-BC03-F684E0AE6C42}" type="slidenum">
              <a:rPr lang="en-US" smtClean="0"/>
              <a:t>5</a:t>
            </a:fld>
            <a:endParaRPr lang="en-US" dirty="0"/>
          </a:p>
        </p:txBody>
      </p:sp>
    </p:spTree>
    <p:extLst>
      <p:ext uri="{BB962C8B-B14F-4D97-AF65-F5344CB8AC3E}">
        <p14:creationId xmlns:p14="http://schemas.microsoft.com/office/powerpoint/2010/main" val="2475949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latin typeface="+mn-lt"/>
                <a:ea typeface="+mn-ea"/>
                <a:cs typeface="+mn-cs"/>
              </a:rPr>
              <a:t>Focuses on primarily on current situations rather than their past situations</a:t>
            </a:r>
          </a:p>
          <a:p>
            <a:pPr marL="742950" lvl="1" indent="-285750">
              <a:buFont typeface="Arial" panose="020B0604020202020204" pitchFamily="34" charset="0"/>
              <a:buChar char="•"/>
            </a:pPr>
            <a:r>
              <a:rPr lang="en-US" sz="1600" dirty="0"/>
              <a:t>practice facing vs. avoiding fears.</a:t>
            </a:r>
          </a:p>
          <a:p>
            <a:pPr marL="742950" lvl="1" indent="-285750">
              <a:buFont typeface="Arial" panose="020B0604020202020204" pitchFamily="34" charset="0"/>
              <a:buChar char="•"/>
            </a:pPr>
            <a:r>
              <a:rPr lang="en-US" sz="1600" kern="1200" dirty="0">
                <a:solidFill>
                  <a:schemeClr val="tx1"/>
                </a:solidFill>
                <a:latin typeface="+mn-lt"/>
                <a:ea typeface="+mn-ea"/>
                <a:cs typeface="+mn-cs"/>
              </a:rPr>
              <a:t>develop an understanding of the behavior and motivation of others</a:t>
            </a:r>
          </a:p>
          <a:p>
            <a:pPr marL="742950" lvl="1" indent="-285750">
              <a:buFont typeface="Arial" panose="020B0604020202020204" pitchFamily="34" charset="0"/>
              <a:buChar char="•"/>
            </a:pPr>
            <a:r>
              <a:rPr lang="en-US" sz="1600" kern="1200" dirty="0">
                <a:solidFill>
                  <a:schemeClr val="tx1"/>
                </a:solidFill>
                <a:latin typeface="+mn-lt"/>
                <a:ea typeface="+mn-ea"/>
                <a:cs typeface="+mn-cs"/>
              </a:rPr>
              <a:t>learn and practice a set of problem-solving skills to manage challenging situations</a:t>
            </a:r>
          </a:p>
          <a:p>
            <a:pPr marL="742950" lvl="1" indent="-285750">
              <a:buFont typeface="Arial" panose="020B0604020202020204" pitchFamily="34" charset="0"/>
              <a:buChar char="•"/>
            </a:pPr>
            <a:r>
              <a:rPr lang="en-US" sz="1600" kern="1200" dirty="0">
                <a:solidFill>
                  <a:schemeClr val="tx1"/>
                </a:solidFill>
                <a:latin typeface="+mn-lt"/>
                <a:ea typeface="+mn-ea"/>
                <a:cs typeface="+mn-cs"/>
              </a:rPr>
              <a:t>learn to manage physiological and psychological reactions in times of stress through relaxation and calming techniques</a:t>
            </a:r>
          </a:p>
          <a:p>
            <a:pPr marL="742950" lvl="1" indent="-285750">
              <a:buFont typeface="Arial" panose="020B0604020202020204" pitchFamily="34" charset="0"/>
              <a:buChar char="•"/>
            </a:pPr>
            <a:r>
              <a:rPr lang="en-US" sz="1600" kern="1200" dirty="0">
                <a:solidFill>
                  <a:schemeClr val="tx1"/>
                </a:solidFill>
                <a:latin typeface="+mn-lt"/>
                <a:ea typeface="+mn-ea"/>
                <a:cs typeface="+mn-cs"/>
              </a:rPr>
              <a:t>develop mastery in their skills and thus resilience for the future</a:t>
            </a:r>
          </a:p>
          <a:p>
            <a:endParaRPr lang="en-US" dirty="0"/>
          </a:p>
        </p:txBody>
      </p:sp>
      <p:sp>
        <p:nvSpPr>
          <p:cNvPr id="4" name="Slide Number Placeholder 3"/>
          <p:cNvSpPr>
            <a:spLocks noGrp="1"/>
          </p:cNvSpPr>
          <p:nvPr>
            <p:ph type="sldNum" sz="quarter" idx="10"/>
          </p:nvPr>
        </p:nvSpPr>
        <p:spPr/>
        <p:txBody>
          <a:bodyPr/>
          <a:lstStyle/>
          <a:p>
            <a:fld id="{413FB54F-2623-4BB8-BC03-F684E0AE6C42}" type="slidenum">
              <a:rPr lang="en-US" smtClean="0"/>
              <a:t>7</a:t>
            </a:fld>
            <a:endParaRPr lang="en-US" dirty="0"/>
          </a:p>
        </p:txBody>
      </p:sp>
    </p:spTree>
    <p:extLst>
      <p:ext uri="{BB962C8B-B14F-4D97-AF65-F5344CB8AC3E}">
        <p14:creationId xmlns:p14="http://schemas.microsoft.com/office/powerpoint/2010/main" val="3121052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kern="1200" dirty="0">
                <a:solidFill>
                  <a:schemeClr val="tx1"/>
                </a:solidFill>
                <a:latin typeface="+mn-lt"/>
                <a:ea typeface="+mn-ea"/>
                <a:cs typeface="+mn-cs"/>
              </a:rPr>
              <a:t>Short term and effective with children and adolescents who are able to access logical functions, as well as their parents/caregivers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kern="1200" dirty="0">
                <a:solidFill>
                  <a:schemeClr val="tx1"/>
                </a:solidFill>
                <a:latin typeface="+mn-lt"/>
                <a:ea typeface="+mn-ea"/>
                <a:cs typeface="+mn-cs"/>
              </a:rPr>
              <a:t>This method is eclectic in it’s approach, thus improving post-traumatic stress symptoms in children and teens</a:t>
            </a:r>
          </a:p>
          <a:p>
            <a:endParaRPr lang="en-US" dirty="0"/>
          </a:p>
        </p:txBody>
      </p:sp>
      <p:sp>
        <p:nvSpPr>
          <p:cNvPr id="4" name="Slide Number Placeholder 3"/>
          <p:cNvSpPr>
            <a:spLocks noGrp="1"/>
          </p:cNvSpPr>
          <p:nvPr>
            <p:ph type="sldNum" sz="quarter" idx="10"/>
          </p:nvPr>
        </p:nvSpPr>
        <p:spPr/>
        <p:txBody>
          <a:bodyPr/>
          <a:lstStyle/>
          <a:p>
            <a:fld id="{413FB54F-2623-4BB8-BC03-F684E0AE6C42}" type="slidenum">
              <a:rPr lang="en-US" smtClean="0"/>
              <a:t>8</a:t>
            </a:fld>
            <a:endParaRPr lang="en-US" dirty="0"/>
          </a:p>
        </p:txBody>
      </p:sp>
    </p:spTree>
    <p:extLst>
      <p:ext uri="{BB962C8B-B14F-4D97-AF65-F5344CB8AC3E}">
        <p14:creationId xmlns:p14="http://schemas.microsoft.com/office/powerpoint/2010/main" val="2876845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Assists patients in developing Core Mindfulness, Distress Tolerance, Interpersonal Effectiveness, and Emotional Regulation skills to mitigate their experiences and interactions with those around them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kern="1200" dirty="0">
                <a:solidFill>
                  <a:schemeClr val="tx1"/>
                </a:solidFill>
                <a:latin typeface="+mn-lt"/>
                <a:ea typeface="+mn-ea"/>
                <a:cs typeface="+mn-cs"/>
              </a:rPr>
              <a:t>A variation on CBT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kern="1200" dirty="0">
                <a:solidFill>
                  <a:schemeClr val="tx1"/>
                </a:solidFill>
                <a:latin typeface="+mn-lt"/>
                <a:ea typeface="+mn-ea"/>
                <a:cs typeface="+mn-cs"/>
              </a:rPr>
              <a:t>Utilizing group, individual and/or phone coaching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kern="1200" dirty="0">
                <a:solidFill>
                  <a:schemeClr val="tx1"/>
                </a:solidFill>
                <a:latin typeface="+mn-lt"/>
                <a:ea typeface="+mn-ea"/>
                <a:cs typeface="+mn-cs"/>
              </a:rPr>
              <a:t>Originally developed and effective in treating  Borderline Personality Disorder</a:t>
            </a:r>
          </a:p>
          <a:p>
            <a:endParaRPr lang="en-US" dirty="0"/>
          </a:p>
        </p:txBody>
      </p:sp>
      <p:sp>
        <p:nvSpPr>
          <p:cNvPr id="4" name="Slide Number Placeholder 3"/>
          <p:cNvSpPr>
            <a:spLocks noGrp="1"/>
          </p:cNvSpPr>
          <p:nvPr>
            <p:ph type="sldNum" sz="quarter" idx="10"/>
          </p:nvPr>
        </p:nvSpPr>
        <p:spPr/>
        <p:txBody>
          <a:bodyPr/>
          <a:lstStyle/>
          <a:p>
            <a:fld id="{413FB54F-2623-4BB8-BC03-F684E0AE6C42}" type="slidenum">
              <a:rPr lang="en-US" smtClean="0"/>
              <a:t>9</a:t>
            </a:fld>
            <a:endParaRPr lang="en-US" dirty="0"/>
          </a:p>
        </p:txBody>
      </p:sp>
    </p:spTree>
    <p:extLst>
      <p:ext uri="{BB962C8B-B14F-4D97-AF65-F5344CB8AC3E}">
        <p14:creationId xmlns:p14="http://schemas.microsoft.com/office/powerpoint/2010/main" val="4247250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a:lnSpc>
                <a:spcPct val="120000"/>
              </a:lnSpc>
              <a:buFont typeface="Arial" panose="020B0604020202020204" pitchFamily="34" charset="0"/>
              <a:buChar char="•"/>
            </a:pPr>
            <a:r>
              <a:rPr lang="en-US" sz="1500" kern="1200" dirty="0">
                <a:solidFill>
                  <a:schemeClr val="tx1"/>
                </a:solidFill>
                <a:latin typeface="+mn-lt"/>
                <a:ea typeface="+mn-ea"/>
                <a:cs typeface="+mn-cs"/>
              </a:rPr>
              <a:t>IPT teaches strategies to impact four primary areas</a:t>
            </a:r>
          </a:p>
          <a:p>
            <a:pPr lvl="2">
              <a:lnSpc>
                <a:spcPct val="120000"/>
              </a:lnSpc>
            </a:pPr>
            <a:r>
              <a:rPr lang="en-US" sz="1500" kern="1200" dirty="0">
                <a:solidFill>
                  <a:schemeClr val="tx1"/>
                </a:solidFill>
                <a:latin typeface="+mn-lt"/>
                <a:ea typeface="+mn-ea"/>
                <a:cs typeface="+mn-cs"/>
              </a:rPr>
              <a:t>Interpersonal deficits </a:t>
            </a:r>
          </a:p>
          <a:p>
            <a:pPr marL="1200150" lvl="2" indent="-285750">
              <a:lnSpc>
                <a:spcPct val="120000"/>
              </a:lnSpc>
              <a:buFont typeface="Arial" panose="020B0604020202020204" pitchFamily="34" charset="0"/>
              <a:buChar char="•"/>
            </a:pPr>
            <a:r>
              <a:rPr lang="en-US" sz="1500" kern="1200" dirty="0">
                <a:solidFill>
                  <a:schemeClr val="tx1"/>
                </a:solidFill>
                <a:latin typeface="+mn-lt"/>
                <a:ea typeface="+mn-ea"/>
                <a:cs typeface="+mn-cs"/>
              </a:rPr>
              <a:t>Can be used in conjunction with other modalities, to address eating disorders, </a:t>
            </a:r>
          </a:p>
          <a:p>
            <a:pPr marL="457200" lvl="1" indent="0">
              <a:lnSpc>
                <a:spcPct val="120000"/>
              </a:lnSpc>
              <a:buNone/>
            </a:pPr>
            <a:r>
              <a:rPr lang="en-US" sz="1500" kern="1200" dirty="0">
                <a:solidFill>
                  <a:schemeClr val="tx1"/>
                </a:solidFill>
                <a:latin typeface="+mn-lt"/>
                <a:ea typeface="+mn-ea"/>
                <a:cs typeface="+mn-cs"/>
              </a:rPr>
              <a:t>     perinatal depression, substance addiction, dysthymia, and other mood disorders</a:t>
            </a:r>
          </a:p>
          <a:p>
            <a:pPr lvl="2">
              <a:lnSpc>
                <a:spcPct val="120000"/>
              </a:lnSpc>
            </a:pPr>
            <a:endParaRPr lang="en-US" sz="1500" kern="1200" dirty="0">
              <a:solidFill>
                <a:schemeClr val="tx1"/>
              </a:solidFill>
              <a:latin typeface="+mn-lt"/>
              <a:ea typeface="+mn-ea"/>
              <a:cs typeface="+mn-cs"/>
            </a:endParaRPr>
          </a:p>
          <a:p>
            <a:pPr lvl="2">
              <a:lnSpc>
                <a:spcPct val="120000"/>
              </a:lnSpc>
            </a:pPr>
            <a:r>
              <a:rPr lang="en-US" sz="1500" kern="1200" dirty="0">
                <a:solidFill>
                  <a:schemeClr val="tx1"/>
                </a:solidFill>
                <a:latin typeface="+mn-lt"/>
                <a:ea typeface="+mn-ea"/>
                <a:cs typeface="+mn-cs"/>
              </a:rPr>
              <a:t>Unresolved grief if significant loss was the origin</a:t>
            </a:r>
          </a:p>
          <a:p>
            <a:pPr lvl="2">
              <a:lnSpc>
                <a:spcPct val="120000"/>
              </a:lnSpc>
            </a:pPr>
            <a:r>
              <a:rPr lang="en-US" sz="1500" kern="1200" dirty="0">
                <a:solidFill>
                  <a:schemeClr val="tx1"/>
                </a:solidFill>
                <a:latin typeface="+mn-lt"/>
                <a:ea typeface="+mn-ea"/>
                <a:cs typeface="+mn-cs"/>
              </a:rPr>
              <a:t>Navigating significant life transitions </a:t>
            </a:r>
          </a:p>
          <a:p>
            <a:pPr lvl="2">
              <a:lnSpc>
                <a:spcPct val="120000"/>
              </a:lnSpc>
            </a:pPr>
            <a:r>
              <a:rPr lang="en-US" sz="1500" kern="1200" dirty="0">
                <a:solidFill>
                  <a:schemeClr val="tx1"/>
                </a:solidFill>
                <a:latin typeface="+mn-lt"/>
                <a:ea typeface="+mn-ea"/>
                <a:cs typeface="+mn-cs"/>
              </a:rPr>
              <a:t>Identifying conflicting expectations in relationships</a:t>
            </a:r>
          </a:p>
          <a:p>
            <a:endParaRPr lang="en-US" dirty="0"/>
          </a:p>
        </p:txBody>
      </p:sp>
      <p:sp>
        <p:nvSpPr>
          <p:cNvPr id="4" name="Slide Number Placeholder 3"/>
          <p:cNvSpPr>
            <a:spLocks noGrp="1"/>
          </p:cNvSpPr>
          <p:nvPr>
            <p:ph type="sldNum" sz="quarter" idx="10"/>
          </p:nvPr>
        </p:nvSpPr>
        <p:spPr/>
        <p:txBody>
          <a:bodyPr/>
          <a:lstStyle/>
          <a:p>
            <a:fld id="{413FB54F-2623-4BB8-BC03-F684E0AE6C42}" type="slidenum">
              <a:rPr lang="en-US" smtClean="0"/>
              <a:t>10</a:t>
            </a:fld>
            <a:endParaRPr lang="en-US" dirty="0"/>
          </a:p>
        </p:txBody>
      </p:sp>
    </p:spTree>
    <p:extLst>
      <p:ext uri="{BB962C8B-B14F-4D97-AF65-F5344CB8AC3E}">
        <p14:creationId xmlns:p14="http://schemas.microsoft.com/office/powerpoint/2010/main" val="963841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a:lnSpc>
                <a:spcPct val="120000"/>
              </a:lnSpc>
              <a:buFont typeface="Arial" panose="020B0604020202020204" pitchFamily="34" charset="0"/>
              <a:buChar char="•"/>
            </a:pPr>
            <a:r>
              <a:rPr lang="en-US" sz="1500" kern="1200" dirty="0">
                <a:solidFill>
                  <a:schemeClr val="tx1"/>
                </a:solidFill>
                <a:latin typeface="+mn-lt"/>
                <a:ea typeface="+mn-ea"/>
                <a:cs typeface="+mn-cs"/>
              </a:rPr>
              <a:t>IPT teaches strategies to impact four primary areas</a:t>
            </a:r>
          </a:p>
          <a:p>
            <a:pPr lvl="2">
              <a:lnSpc>
                <a:spcPct val="120000"/>
              </a:lnSpc>
            </a:pPr>
            <a:r>
              <a:rPr lang="en-US" sz="1500" kern="1200" dirty="0">
                <a:solidFill>
                  <a:schemeClr val="tx1"/>
                </a:solidFill>
                <a:latin typeface="+mn-lt"/>
                <a:ea typeface="+mn-ea"/>
                <a:cs typeface="+mn-cs"/>
              </a:rPr>
              <a:t>Interpersonal deficits </a:t>
            </a:r>
          </a:p>
          <a:p>
            <a:pPr marL="1200150" lvl="2" indent="-285750">
              <a:lnSpc>
                <a:spcPct val="120000"/>
              </a:lnSpc>
              <a:buFont typeface="Arial" panose="020B0604020202020204" pitchFamily="34" charset="0"/>
              <a:buChar char="•"/>
            </a:pPr>
            <a:r>
              <a:rPr lang="en-US" sz="1500" kern="1200" dirty="0">
                <a:solidFill>
                  <a:schemeClr val="tx1"/>
                </a:solidFill>
                <a:latin typeface="+mn-lt"/>
                <a:ea typeface="+mn-ea"/>
                <a:cs typeface="+mn-cs"/>
              </a:rPr>
              <a:t>Can be used in conjunction with other modalities, to address eating disorders, </a:t>
            </a:r>
          </a:p>
          <a:p>
            <a:pPr marL="457200" lvl="1" indent="0">
              <a:lnSpc>
                <a:spcPct val="120000"/>
              </a:lnSpc>
              <a:buNone/>
            </a:pPr>
            <a:r>
              <a:rPr lang="en-US" sz="1500" kern="1200" dirty="0">
                <a:solidFill>
                  <a:schemeClr val="tx1"/>
                </a:solidFill>
                <a:latin typeface="+mn-lt"/>
                <a:ea typeface="+mn-ea"/>
                <a:cs typeface="+mn-cs"/>
              </a:rPr>
              <a:t>     perinatal depression, substance addiction, dysthymia, and other mood disorders</a:t>
            </a:r>
          </a:p>
          <a:p>
            <a:pPr lvl="2">
              <a:lnSpc>
                <a:spcPct val="120000"/>
              </a:lnSpc>
            </a:pPr>
            <a:endParaRPr lang="en-US" sz="1500" kern="1200" dirty="0">
              <a:solidFill>
                <a:schemeClr val="tx1"/>
              </a:solidFill>
              <a:latin typeface="+mn-lt"/>
              <a:ea typeface="+mn-ea"/>
              <a:cs typeface="+mn-cs"/>
            </a:endParaRPr>
          </a:p>
          <a:p>
            <a:pPr lvl="2">
              <a:lnSpc>
                <a:spcPct val="120000"/>
              </a:lnSpc>
            </a:pPr>
            <a:r>
              <a:rPr lang="en-US" sz="1500" kern="1200" dirty="0">
                <a:solidFill>
                  <a:schemeClr val="tx1"/>
                </a:solidFill>
                <a:latin typeface="+mn-lt"/>
                <a:ea typeface="+mn-ea"/>
                <a:cs typeface="+mn-cs"/>
              </a:rPr>
              <a:t>Unresolved grief if significant loss was the origin</a:t>
            </a:r>
          </a:p>
          <a:p>
            <a:pPr lvl="2">
              <a:lnSpc>
                <a:spcPct val="120000"/>
              </a:lnSpc>
            </a:pPr>
            <a:r>
              <a:rPr lang="en-US" sz="1500" kern="1200" dirty="0">
                <a:solidFill>
                  <a:schemeClr val="tx1"/>
                </a:solidFill>
                <a:latin typeface="+mn-lt"/>
                <a:ea typeface="+mn-ea"/>
                <a:cs typeface="+mn-cs"/>
              </a:rPr>
              <a:t>Navigating significant life transitions </a:t>
            </a:r>
          </a:p>
          <a:p>
            <a:pPr lvl="2">
              <a:lnSpc>
                <a:spcPct val="120000"/>
              </a:lnSpc>
            </a:pPr>
            <a:r>
              <a:rPr lang="en-US" sz="1500" kern="1200" dirty="0">
                <a:solidFill>
                  <a:schemeClr val="tx1"/>
                </a:solidFill>
                <a:latin typeface="+mn-lt"/>
                <a:ea typeface="+mn-ea"/>
                <a:cs typeface="+mn-cs"/>
              </a:rPr>
              <a:t>Identifying conflicting expectations in relationships</a:t>
            </a:r>
          </a:p>
          <a:p>
            <a:endParaRPr lang="en-US" dirty="0"/>
          </a:p>
        </p:txBody>
      </p:sp>
      <p:sp>
        <p:nvSpPr>
          <p:cNvPr id="4" name="Slide Number Placeholder 3"/>
          <p:cNvSpPr>
            <a:spLocks noGrp="1"/>
          </p:cNvSpPr>
          <p:nvPr>
            <p:ph type="sldNum" sz="quarter" idx="10"/>
          </p:nvPr>
        </p:nvSpPr>
        <p:spPr/>
        <p:txBody>
          <a:bodyPr/>
          <a:lstStyle/>
          <a:p>
            <a:fld id="{413FB54F-2623-4BB8-BC03-F684E0AE6C42}" type="slidenum">
              <a:rPr lang="en-US" smtClean="0"/>
              <a:t>11</a:t>
            </a:fld>
            <a:endParaRPr lang="en-US" dirty="0"/>
          </a:p>
        </p:txBody>
      </p:sp>
    </p:spTree>
    <p:extLst>
      <p:ext uri="{BB962C8B-B14F-4D97-AF65-F5344CB8AC3E}">
        <p14:creationId xmlns:p14="http://schemas.microsoft.com/office/powerpoint/2010/main" val="252129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latin typeface="+mn-lt"/>
                <a:ea typeface="+mn-ea"/>
                <a:cs typeface="+mn-cs"/>
              </a:rPr>
              <a:t>SITCAP®  is an evidence based bio psychological model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5600" kern="1200" dirty="0">
                <a:solidFill>
                  <a:schemeClr val="tx1"/>
                </a:solidFill>
                <a:latin typeface="+mn-lt"/>
                <a:ea typeface="+mn-ea"/>
                <a:cs typeface="+mn-cs"/>
              </a:rPr>
              <a:t>This allows for symptom reduction, sustained gain, and the development of </a:t>
            </a:r>
          </a:p>
          <a:p>
            <a:pPr marL="457200" lvl="1" indent="0">
              <a:lnSpc>
                <a:spcPct val="120000"/>
              </a:lnSpc>
              <a:spcBef>
                <a:spcPts val="600"/>
              </a:spcBef>
              <a:buNone/>
            </a:pPr>
            <a:r>
              <a:rPr lang="en-US" sz="5600" kern="1200" dirty="0">
                <a:solidFill>
                  <a:schemeClr val="tx1"/>
                </a:solidFill>
                <a:latin typeface="+mn-lt"/>
                <a:ea typeface="+mn-ea"/>
                <a:cs typeface="+mn-cs"/>
              </a:rPr>
              <a:t>      resilience to support future growth.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latin typeface="+mn-lt"/>
                <a:ea typeface="+mn-ea"/>
                <a:cs typeface="+mn-cs"/>
              </a:rPr>
              <a:t>Sensory memories are processed in a safe, contained context so they can be regulated, reordered, and reframed in ways that support a resilience response to future stressful, overwhelming, and terrifying experiences</a:t>
            </a:r>
          </a:p>
          <a:p>
            <a:endParaRPr lang="en-US" dirty="0"/>
          </a:p>
        </p:txBody>
      </p:sp>
      <p:sp>
        <p:nvSpPr>
          <p:cNvPr id="4" name="Slide Number Placeholder 3"/>
          <p:cNvSpPr>
            <a:spLocks noGrp="1"/>
          </p:cNvSpPr>
          <p:nvPr>
            <p:ph type="sldNum" sz="quarter" idx="10"/>
          </p:nvPr>
        </p:nvSpPr>
        <p:spPr/>
        <p:txBody>
          <a:bodyPr/>
          <a:lstStyle/>
          <a:p>
            <a:fld id="{413FB54F-2623-4BB8-BC03-F684E0AE6C42}" type="slidenum">
              <a:rPr lang="en-US" smtClean="0"/>
              <a:t>12</a:t>
            </a:fld>
            <a:endParaRPr lang="en-US" dirty="0"/>
          </a:p>
        </p:txBody>
      </p:sp>
    </p:spTree>
    <p:extLst>
      <p:ext uri="{BB962C8B-B14F-4D97-AF65-F5344CB8AC3E}">
        <p14:creationId xmlns:p14="http://schemas.microsoft.com/office/powerpoint/2010/main" val="3259022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kern="1200" dirty="0">
                <a:solidFill>
                  <a:schemeClr val="tx1"/>
                </a:solidFill>
                <a:latin typeface="+mn-lt"/>
                <a:ea typeface="+mn-ea"/>
                <a:cs typeface="+mn-cs"/>
              </a:rPr>
              <a:t>PMT is similar to Applied Behavior Analysis (ABA) in that it works specifically on teaching relevant social skills to improve a child’s social, emotional and behavioral </a:t>
            </a:r>
            <a:r>
              <a:rPr lang="en-US" sz="800" kern="1200" dirty="0" err="1">
                <a:solidFill>
                  <a:schemeClr val="tx1"/>
                </a:solidFill>
                <a:latin typeface="+mn-lt"/>
                <a:ea typeface="+mn-ea"/>
                <a:cs typeface="+mn-cs"/>
              </a:rPr>
              <a:t>function</a:t>
            </a:r>
            <a:r>
              <a:rPr lang="en-US" sz="1200" kern="1200" dirty="0" err="1">
                <a:solidFill>
                  <a:schemeClr val="tx1"/>
                </a:solidFill>
                <a:latin typeface="+mn-lt"/>
                <a:ea typeface="+mn-ea"/>
                <a:cs typeface="+mn-cs"/>
              </a:rPr>
              <a:t>Strategies</a:t>
            </a:r>
            <a:r>
              <a:rPr lang="en-US" sz="1200" kern="1200" dirty="0">
                <a:solidFill>
                  <a:schemeClr val="tx1"/>
                </a:solidFill>
                <a:latin typeface="+mn-lt"/>
                <a:ea typeface="+mn-ea"/>
                <a:cs typeface="+mn-cs"/>
              </a:rPr>
              <a:t> include practice, role play, feedback, modeling, positive reinforcement and other active methods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latin typeface="+mn-lt"/>
                <a:ea typeface="+mn-ea"/>
                <a:cs typeface="+mn-cs"/>
              </a:rPr>
              <a:t>Ongoing assessment and evaluation throughout intervention assists in monitoring progress, adjusting approach's and measuring success </a:t>
            </a:r>
          </a:p>
          <a:p>
            <a:endParaRPr lang="en-US" dirty="0"/>
          </a:p>
        </p:txBody>
      </p:sp>
      <p:sp>
        <p:nvSpPr>
          <p:cNvPr id="4" name="Slide Number Placeholder 3"/>
          <p:cNvSpPr>
            <a:spLocks noGrp="1"/>
          </p:cNvSpPr>
          <p:nvPr>
            <p:ph type="sldNum" sz="quarter" idx="10"/>
          </p:nvPr>
        </p:nvSpPr>
        <p:spPr/>
        <p:txBody>
          <a:bodyPr/>
          <a:lstStyle/>
          <a:p>
            <a:fld id="{413FB54F-2623-4BB8-BC03-F684E0AE6C42}" type="slidenum">
              <a:rPr lang="en-US" smtClean="0"/>
              <a:t>13</a:t>
            </a:fld>
            <a:endParaRPr lang="en-US" dirty="0"/>
          </a:p>
        </p:txBody>
      </p:sp>
    </p:spTree>
    <p:extLst>
      <p:ext uri="{BB962C8B-B14F-4D97-AF65-F5344CB8AC3E}">
        <p14:creationId xmlns:p14="http://schemas.microsoft.com/office/powerpoint/2010/main" val="1521559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812F3-1C8C-4568-8FC6-1BEB845A40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8339FD-D5AD-4095-938A-D62AE2DC3A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73AB77A-FD57-405C-85F1-2C83BB4A730C}"/>
              </a:ext>
            </a:extLst>
          </p:cNvPr>
          <p:cNvSpPr>
            <a:spLocks noGrp="1"/>
          </p:cNvSpPr>
          <p:nvPr>
            <p:ph type="dt" sz="half" idx="10"/>
          </p:nvPr>
        </p:nvSpPr>
        <p:spPr/>
        <p:txBody>
          <a:bodyPr/>
          <a:lstStyle/>
          <a:p>
            <a:fld id="{1B6BFB90-CB53-4894-AF66-5DB956E3D574}" type="datetimeFigureOut">
              <a:rPr lang="en-US" smtClean="0"/>
              <a:t>9/20/2021</a:t>
            </a:fld>
            <a:endParaRPr lang="en-US" dirty="0"/>
          </a:p>
        </p:txBody>
      </p:sp>
      <p:sp>
        <p:nvSpPr>
          <p:cNvPr id="5" name="Footer Placeholder 4">
            <a:extLst>
              <a:ext uri="{FF2B5EF4-FFF2-40B4-BE49-F238E27FC236}">
                <a16:creationId xmlns:a16="http://schemas.microsoft.com/office/drawing/2014/main" id="{19214C76-A54C-4837-AF5B-AD1AED00C9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80BD80-66DD-4617-BBE6-B968D43D3355}"/>
              </a:ext>
            </a:extLst>
          </p:cNvPr>
          <p:cNvSpPr>
            <a:spLocks noGrp="1"/>
          </p:cNvSpPr>
          <p:nvPr>
            <p:ph type="sldNum" sz="quarter" idx="12"/>
          </p:nvPr>
        </p:nvSpPr>
        <p:spPr/>
        <p:txBody>
          <a:bodyPr/>
          <a:lstStyle/>
          <a:p>
            <a:fld id="{83C9A157-2A91-4FC5-9898-E7BA285A5849}" type="slidenum">
              <a:rPr lang="en-US" smtClean="0"/>
              <a:t>‹#›</a:t>
            </a:fld>
            <a:endParaRPr lang="en-US" dirty="0"/>
          </a:p>
        </p:txBody>
      </p:sp>
    </p:spTree>
    <p:extLst>
      <p:ext uri="{BB962C8B-B14F-4D97-AF65-F5344CB8AC3E}">
        <p14:creationId xmlns:p14="http://schemas.microsoft.com/office/powerpoint/2010/main" val="2340208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6A20C-D1B1-490D-B132-F82734A285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BFEA0E-85DF-449D-8CED-2777C1F72B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BC7CFB-EF48-40E8-848C-24B37C5181D7}"/>
              </a:ext>
            </a:extLst>
          </p:cNvPr>
          <p:cNvSpPr>
            <a:spLocks noGrp="1"/>
          </p:cNvSpPr>
          <p:nvPr>
            <p:ph type="dt" sz="half" idx="10"/>
          </p:nvPr>
        </p:nvSpPr>
        <p:spPr/>
        <p:txBody>
          <a:bodyPr/>
          <a:lstStyle/>
          <a:p>
            <a:fld id="{1B6BFB90-CB53-4894-AF66-5DB956E3D574}" type="datetimeFigureOut">
              <a:rPr lang="en-US" smtClean="0"/>
              <a:t>9/20/2021</a:t>
            </a:fld>
            <a:endParaRPr lang="en-US" dirty="0"/>
          </a:p>
        </p:txBody>
      </p:sp>
      <p:sp>
        <p:nvSpPr>
          <p:cNvPr id="5" name="Footer Placeholder 4">
            <a:extLst>
              <a:ext uri="{FF2B5EF4-FFF2-40B4-BE49-F238E27FC236}">
                <a16:creationId xmlns:a16="http://schemas.microsoft.com/office/drawing/2014/main" id="{A2E0C798-437D-402E-8E96-2437109489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7FDDAA0-C9C8-4BE6-88CF-3E2FD4DCCCF5}"/>
              </a:ext>
            </a:extLst>
          </p:cNvPr>
          <p:cNvSpPr>
            <a:spLocks noGrp="1"/>
          </p:cNvSpPr>
          <p:nvPr>
            <p:ph type="sldNum" sz="quarter" idx="12"/>
          </p:nvPr>
        </p:nvSpPr>
        <p:spPr/>
        <p:txBody>
          <a:bodyPr/>
          <a:lstStyle/>
          <a:p>
            <a:fld id="{83C9A157-2A91-4FC5-9898-E7BA285A5849}" type="slidenum">
              <a:rPr lang="en-US" smtClean="0"/>
              <a:t>‹#›</a:t>
            </a:fld>
            <a:endParaRPr lang="en-US" dirty="0"/>
          </a:p>
        </p:txBody>
      </p:sp>
    </p:spTree>
    <p:extLst>
      <p:ext uri="{BB962C8B-B14F-4D97-AF65-F5344CB8AC3E}">
        <p14:creationId xmlns:p14="http://schemas.microsoft.com/office/powerpoint/2010/main" val="972485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9DDACC-B23C-45DD-9EB4-B57AC5C97F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EDCA1BC-BF4F-4A67-A24D-023A0EA914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F7FC7-B349-444E-BE74-9779018A6EAA}"/>
              </a:ext>
            </a:extLst>
          </p:cNvPr>
          <p:cNvSpPr>
            <a:spLocks noGrp="1"/>
          </p:cNvSpPr>
          <p:nvPr>
            <p:ph type="dt" sz="half" idx="10"/>
          </p:nvPr>
        </p:nvSpPr>
        <p:spPr/>
        <p:txBody>
          <a:bodyPr/>
          <a:lstStyle/>
          <a:p>
            <a:fld id="{1B6BFB90-CB53-4894-AF66-5DB956E3D574}" type="datetimeFigureOut">
              <a:rPr lang="en-US" smtClean="0"/>
              <a:t>9/20/2021</a:t>
            </a:fld>
            <a:endParaRPr lang="en-US" dirty="0"/>
          </a:p>
        </p:txBody>
      </p:sp>
      <p:sp>
        <p:nvSpPr>
          <p:cNvPr id="5" name="Footer Placeholder 4">
            <a:extLst>
              <a:ext uri="{FF2B5EF4-FFF2-40B4-BE49-F238E27FC236}">
                <a16:creationId xmlns:a16="http://schemas.microsoft.com/office/drawing/2014/main" id="{375064BF-E050-485C-9ADE-A6761F457C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8AFE3C-556F-4E73-96F9-956A0F094C75}"/>
              </a:ext>
            </a:extLst>
          </p:cNvPr>
          <p:cNvSpPr>
            <a:spLocks noGrp="1"/>
          </p:cNvSpPr>
          <p:nvPr>
            <p:ph type="sldNum" sz="quarter" idx="12"/>
          </p:nvPr>
        </p:nvSpPr>
        <p:spPr/>
        <p:txBody>
          <a:bodyPr/>
          <a:lstStyle/>
          <a:p>
            <a:fld id="{83C9A157-2A91-4FC5-9898-E7BA285A5849}" type="slidenum">
              <a:rPr lang="en-US" smtClean="0"/>
              <a:t>‹#›</a:t>
            </a:fld>
            <a:endParaRPr lang="en-US" dirty="0"/>
          </a:p>
        </p:txBody>
      </p:sp>
    </p:spTree>
    <p:extLst>
      <p:ext uri="{BB962C8B-B14F-4D97-AF65-F5344CB8AC3E}">
        <p14:creationId xmlns:p14="http://schemas.microsoft.com/office/powerpoint/2010/main" val="2108745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2"/>
        <p:cNvGrpSpPr/>
        <p:nvPr/>
      </p:nvGrpSpPr>
      <p:grpSpPr>
        <a:xfrm>
          <a:off x="0" y="0"/>
          <a:ext cx="0" cy="0"/>
          <a:chOff x="0" y="0"/>
          <a:chExt cx="0" cy="0"/>
        </a:xfrm>
      </p:grpSpPr>
      <p:sp>
        <p:nvSpPr>
          <p:cNvPr id="23" name="Google Shape;23;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9999"/>
              </a:buClr>
              <a:buSzPts val="4800"/>
              <a:buFont typeface="Arial"/>
              <a:buNone/>
              <a:defRPr b="1">
                <a:solidFill>
                  <a:srgbClr val="009999"/>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a:latin typeface="Arial"/>
                <a:ea typeface="Arial"/>
                <a:cs typeface="Arial"/>
                <a:sym typeface="Arial"/>
              </a:defRPr>
            </a:lvl1pPr>
            <a:lvl2pPr marL="914400" lvl="1" indent="-381000" algn="l">
              <a:lnSpc>
                <a:spcPct val="90000"/>
              </a:lnSpc>
              <a:spcBef>
                <a:spcPts val="500"/>
              </a:spcBef>
              <a:spcAft>
                <a:spcPts val="0"/>
              </a:spcAft>
              <a:buClr>
                <a:schemeClr val="dk1"/>
              </a:buClr>
              <a:buSzPts val="2400"/>
              <a:buChar char="•"/>
              <a:defRPr>
                <a:latin typeface="Arial"/>
                <a:ea typeface="Arial"/>
                <a:cs typeface="Arial"/>
                <a:sym typeface="Arial"/>
              </a:defRPr>
            </a:lvl2pPr>
            <a:lvl3pPr marL="1371600" lvl="2" indent="-355600" algn="l">
              <a:lnSpc>
                <a:spcPct val="90000"/>
              </a:lnSpc>
              <a:spcBef>
                <a:spcPts val="500"/>
              </a:spcBef>
              <a:spcAft>
                <a:spcPts val="0"/>
              </a:spcAft>
              <a:buClr>
                <a:schemeClr val="dk1"/>
              </a:buClr>
              <a:buSzPts val="2000"/>
              <a:buChar char="•"/>
              <a:defRPr>
                <a:latin typeface="Arial"/>
                <a:ea typeface="Arial"/>
                <a:cs typeface="Arial"/>
                <a:sym typeface="Arial"/>
              </a:defRPr>
            </a:lvl3pPr>
            <a:lvl4pPr marL="1828800" lvl="3" indent="-342900" algn="l">
              <a:lnSpc>
                <a:spcPct val="90000"/>
              </a:lnSpc>
              <a:spcBef>
                <a:spcPts val="500"/>
              </a:spcBef>
              <a:spcAft>
                <a:spcPts val="0"/>
              </a:spcAft>
              <a:buClr>
                <a:schemeClr val="dk1"/>
              </a:buClr>
              <a:buSzPts val="1800"/>
              <a:buChar char="•"/>
              <a:defRPr>
                <a:latin typeface="Arial"/>
                <a:ea typeface="Arial"/>
                <a:cs typeface="Arial"/>
                <a:sym typeface="Arial"/>
              </a:defRPr>
            </a:lvl4pPr>
            <a:lvl5pPr marL="2286000" lvl="4" indent="-342900" algn="l">
              <a:lnSpc>
                <a:spcPct val="90000"/>
              </a:lnSpc>
              <a:spcBef>
                <a:spcPts val="500"/>
              </a:spcBef>
              <a:spcAft>
                <a:spcPts val="0"/>
              </a:spcAft>
              <a:buClr>
                <a:schemeClr val="dk1"/>
              </a:buClr>
              <a:buSzPts val="1800"/>
              <a:buChar char="•"/>
              <a:defRPr>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34"/>
          <p:cNvSpPr txBox="1">
            <a:spLocks noGrp="1"/>
          </p:cNvSpPr>
          <p:nvPr>
            <p:ph type="dt" idx="10"/>
          </p:nvPr>
        </p:nvSpPr>
        <p:spPr>
          <a:xfrm>
            <a:off x="611777" y="6356350"/>
            <a:ext cx="92093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4"/>
          <p:cNvSpPr txBox="1">
            <a:spLocks noGrp="1"/>
          </p:cNvSpPr>
          <p:nvPr>
            <p:ph type="ftr" idx="11"/>
          </p:nvPr>
        </p:nvSpPr>
        <p:spPr>
          <a:xfrm>
            <a:off x="1532709" y="6356350"/>
            <a:ext cx="9126582"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4"/>
          <p:cNvSpPr txBox="1">
            <a:spLocks noGrp="1"/>
          </p:cNvSpPr>
          <p:nvPr>
            <p:ph type="sldNum" idx="12"/>
          </p:nvPr>
        </p:nvSpPr>
        <p:spPr>
          <a:xfrm>
            <a:off x="10659291" y="6356350"/>
            <a:ext cx="920931"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8" name="Google Shape;28;p34"/>
          <p:cNvSpPr/>
          <p:nvPr/>
        </p:nvSpPr>
        <p:spPr>
          <a:xfrm rot="5400000">
            <a:off x="6011250" y="215900"/>
            <a:ext cx="169500" cy="12192000"/>
          </a:xfrm>
          <a:prstGeom prst="rect">
            <a:avLst/>
          </a:prstGeom>
          <a:gradFill>
            <a:gsLst>
              <a:gs pos="0">
                <a:srgbClr val="142850"/>
              </a:gs>
              <a:gs pos="100000">
                <a:srgbClr val="00C4FF">
                  <a:alpha val="63529"/>
                </a:srgbClr>
              </a:gs>
            </a:gsLst>
            <a:lin ang="16200038" scaled="0"/>
          </a:gra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a:solidFill>
                <a:schemeClr val="dk1"/>
              </a:solidFill>
              <a:latin typeface="Arial"/>
              <a:ea typeface="Arial"/>
              <a:cs typeface="Arial"/>
              <a:sym typeface="Arial"/>
            </a:endParaRPr>
          </a:p>
        </p:txBody>
      </p:sp>
      <p:sp>
        <p:nvSpPr>
          <p:cNvPr id="29" name="Google Shape;29;p34"/>
          <p:cNvSpPr txBox="1">
            <a:spLocks noGrp="1"/>
          </p:cNvSpPr>
          <p:nvPr>
            <p:ph type="body" idx="2"/>
          </p:nvPr>
        </p:nvSpPr>
        <p:spPr>
          <a:xfrm>
            <a:off x="457200" y="6227763"/>
            <a:ext cx="914400" cy="914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312743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4BE56-275F-4D3C-BF66-CA8E61EB1E35}"/>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EC80666-1533-46C7-A36B-9D0AFDED97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E8B556-BD00-41B5-83A0-5C78AB2A08B1}"/>
              </a:ext>
            </a:extLst>
          </p:cNvPr>
          <p:cNvSpPr>
            <a:spLocks noGrp="1"/>
          </p:cNvSpPr>
          <p:nvPr>
            <p:ph type="dt" sz="half" idx="10"/>
          </p:nvPr>
        </p:nvSpPr>
        <p:spPr/>
        <p:txBody>
          <a:bodyPr/>
          <a:lstStyle/>
          <a:p>
            <a:fld id="{11706710-84ED-4F73-9647-45B93DD53CB6}" type="datetimeFigureOut">
              <a:rPr lang="en-US" smtClean="0"/>
              <a:t>9/20/2021</a:t>
            </a:fld>
            <a:endParaRPr lang="en-US"/>
          </a:p>
        </p:txBody>
      </p:sp>
      <p:sp>
        <p:nvSpPr>
          <p:cNvPr id="5" name="Footer Placeholder 4">
            <a:extLst>
              <a:ext uri="{FF2B5EF4-FFF2-40B4-BE49-F238E27FC236}">
                <a16:creationId xmlns:a16="http://schemas.microsoft.com/office/drawing/2014/main" id="{BD802475-93F3-45A1-9C3B-465D2CD86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E4713E-E9A5-4E63-A58F-2D2E9710FBF9}"/>
              </a:ext>
            </a:extLst>
          </p:cNvPr>
          <p:cNvSpPr>
            <a:spLocks noGrp="1"/>
          </p:cNvSpPr>
          <p:nvPr>
            <p:ph type="sldNum" sz="quarter" idx="12"/>
          </p:nvPr>
        </p:nvSpPr>
        <p:spPr/>
        <p:txBody>
          <a:bodyPr/>
          <a:lstStyle/>
          <a:p>
            <a:fld id="{56FDBB94-EA29-4335-B66A-F0767416AB63}" type="slidenum">
              <a:rPr lang="en-US" smtClean="0"/>
              <a:t>‹#›</a:t>
            </a:fld>
            <a:endParaRPr lang="en-US"/>
          </a:p>
        </p:txBody>
      </p:sp>
    </p:spTree>
    <p:extLst>
      <p:ext uri="{BB962C8B-B14F-4D97-AF65-F5344CB8AC3E}">
        <p14:creationId xmlns:p14="http://schemas.microsoft.com/office/powerpoint/2010/main" val="774027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AE8DE-8AD5-4B67-97A1-654AA6FC47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DC454C-604E-4FEE-88A7-5E1FD48A84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6245A0-2279-49D6-BCDC-D3FFFAC38400}"/>
              </a:ext>
            </a:extLst>
          </p:cNvPr>
          <p:cNvSpPr>
            <a:spLocks noGrp="1"/>
          </p:cNvSpPr>
          <p:nvPr>
            <p:ph type="dt" sz="half" idx="10"/>
          </p:nvPr>
        </p:nvSpPr>
        <p:spPr/>
        <p:txBody>
          <a:bodyPr/>
          <a:lstStyle/>
          <a:p>
            <a:fld id="{1B6BFB90-CB53-4894-AF66-5DB956E3D574}" type="datetimeFigureOut">
              <a:rPr lang="en-US" smtClean="0"/>
              <a:t>9/20/2021</a:t>
            </a:fld>
            <a:endParaRPr lang="en-US" dirty="0"/>
          </a:p>
        </p:txBody>
      </p:sp>
      <p:sp>
        <p:nvSpPr>
          <p:cNvPr id="5" name="Footer Placeholder 4">
            <a:extLst>
              <a:ext uri="{FF2B5EF4-FFF2-40B4-BE49-F238E27FC236}">
                <a16:creationId xmlns:a16="http://schemas.microsoft.com/office/drawing/2014/main" id="{BB85E323-4375-4E1C-A597-D351E136DE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F4789D9-22CC-4F94-BDD4-EC4198C46247}"/>
              </a:ext>
            </a:extLst>
          </p:cNvPr>
          <p:cNvSpPr>
            <a:spLocks noGrp="1"/>
          </p:cNvSpPr>
          <p:nvPr>
            <p:ph type="sldNum" sz="quarter" idx="12"/>
          </p:nvPr>
        </p:nvSpPr>
        <p:spPr/>
        <p:txBody>
          <a:bodyPr/>
          <a:lstStyle/>
          <a:p>
            <a:fld id="{83C9A157-2A91-4FC5-9898-E7BA285A5849}" type="slidenum">
              <a:rPr lang="en-US" smtClean="0"/>
              <a:t>‹#›</a:t>
            </a:fld>
            <a:endParaRPr lang="en-US" dirty="0"/>
          </a:p>
        </p:txBody>
      </p:sp>
    </p:spTree>
    <p:extLst>
      <p:ext uri="{BB962C8B-B14F-4D97-AF65-F5344CB8AC3E}">
        <p14:creationId xmlns:p14="http://schemas.microsoft.com/office/powerpoint/2010/main" val="1619942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B0524-5D7A-4E86-ADF7-254DD56EC2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1D5002-43F5-4C19-9672-1665901F83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EB1D38-884B-48CA-9D91-8E0942941D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B2A3C5-11A5-4F18-BEA9-0499F95B5E41}"/>
              </a:ext>
            </a:extLst>
          </p:cNvPr>
          <p:cNvSpPr>
            <a:spLocks noGrp="1"/>
          </p:cNvSpPr>
          <p:nvPr>
            <p:ph type="dt" sz="half" idx="10"/>
          </p:nvPr>
        </p:nvSpPr>
        <p:spPr/>
        <p:txBody>
          <a:bodyPr/>
          <a:lstStyle/>
          <a:p>
            <a:fld id="{1B6BFB90-CB53-4894-AF66-5DB956E3D574}" type="datetimeFigureOut">
              <a:rPr lang="en-US" smtClean="0"/>
              <a:t>9/20/2021</a:t>
            </a:fld>
            <a:endParaRPr lang="en-US" dirty="0"/>
          </a:p>
        </p:txBody>
      </p:sp>
      <p:sp>
        <p:nvSpPr>
          <p:cNvPr id="6" name="Footer Placeholder 5">
            <a:extLst>
              <a:ext uri="{FF2B5EF4-FFF2-40B4-BE49-F238E27FC236}">
                <a16:creationId xmlns:a16="http://schemas.microsoft.com/office/drawing/2014/main" id="{E29BEB4A-11BD-4401-9F68-D5D3FE12F28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923F2C1-967C-4328-8419-1860E93CBA0E}"/>
              </a:ext>
            </a:extLst>
          </p:cNvPr>
          <p:cNvSpPr>
            <a:spLocks noGrp="1"/>
          </p:cNvSpPr>
          <p:nvPr>
            <p:ph type="sldNum" sz="quarter" idx="12"/>
          </p:nvPr>
        </p:nvSpPr>
        <p:spPr/>
        <p:txBody>
          <a:bodyPr/>
          <a:lstStyle/>
          <a:p>
            <a:fld id="{83C9A157-2A91-4FC5-9898-E7BA285A5849}" type="slidenum">
              <a:rPr lang="en-US" smtClean="0"/>
              <a:t>‹#›</a:t>
            </a:fld>
            <a:endParaRPr lang="en-US" dirty="0"/>
          </a:p>
        </p:txBody>
      </p:sp>
    </p:spTree>
    <p:extLst>
      <p:ext uri="{BB962C8B-B14F-4D97-AF65-F5344CB8AC3E}">
        <p14:creationId xmlns:p14="http://schemas.microsoft.com/office/powerpoint/2010/main" val="2742316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56B2A-5563-4EF9-B931-D27852B9A2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833C8A-D714-4B3F-819E-4728583D7E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4FD511-D755-4FE7-91B3-F3E07494DA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61D13D-A95C-4DDA-B39D-C6327CE348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BDBF2E-E09D-4F13-A70F-8B6364D6EC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0A4403-1594-4207-9DF3-163B5A8951F4}"/>
              </a:ext>
            </a:extLst>
          </p:cNvPr>
          <p:cNvSpPr>
            <a:spLocks noGrp="1"/>
          </p:cNvSpPr>
          <p:nvPr>
            <p:ph type="dt" sz="half" idx="10"/>
          </p:nvPr>
        </p:nvSpPr>
        <p:spPr/>
        <p:txBody>
          <a:bodyPr/>
          <a:lstStyle/>
          <a:p>
            <a:fld id="{1B6BFB90-CB53-4894-AF66-5DB956E3D574}" type="datetimeFigureOut">
              <a:rPr lang="en-US" smtClean="0"/>
              <a:t>9/20/2021</a:t>
            </a:fld>
            <a:endParaRPr lang="en-US" dirty="0"/>
          </a:p>
        </p:txBody>
      </p:sp>
      <p:sp>
        <p:nvSpPr>
          <p:cNvPr id="8" name="Footer Placeholder 7">
            <a:extLst>
              <a:ext uri="{FF2B5EF4-FFF2-40B4-BE49-F238E27FC236}">
                <a16:creationId xmlns:a16="http://schemas.microsoft.com/office/drawing/2014/main" id="{7C6B2DB7-AE8A-4E42-9F10-38A4D5774BB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409746A-4865-4BD1-B207-CE0A2B9FB1C0}"/>
              </a:ext>
            </a:extLst>
          </p:cNvPr>
          <p:cNvSpPr>
            <a:spLocks noGrp="1"/>
          </p:cNvSpPr>
          <p:nvPr>
            <p:ph type="sldNum" sz="quarter" idx="12"/>
          </p:nvPr>
        </p:nvSpPr>
        <p:spPr/>
        <p:txBody>
          <a:bodyPr/>
          <a:lstStyle/>
          <a:p>
            <a:fld id="{83C9A157-2A91-4FC5-9898-E7BA285A5849}" type="slidenum">
              <a:rPr lang="en-US" smtClean="0"/>
              <a:t>‹#›</a:t>
            </a:fld>
            <a:endParaRPr lang="en-US" dirty="0"/>
          </a:p>
        </p:txBody>
      </p:sp>
    </p:spTree>
    <p:extLst>
      <p:ext uri="{BB962C8B-B14F-4D97-AF65-F5344CB8AC3E}">
        <p14:creationId xmlns:p14="http://schemas.microsoft.com/office/powerpoint/2010/main" val="579188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669A4-039A-4A94-83DB-E762DCA909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B92AEDE-A8A9-4B64-B9C6-4F061BA10C2D}"/>
              </a:ext>
            </a:extLst>
          </p:cNvPr>
          <p:cNvSpPr>
            <a:spLocks noGrp="1"/>
          </p:cNvSpPr>
          <p:nvPr>
            <p:ph type="dt" sz="half" idx="10"/>
          </p:nvPr>
        </p:nvSpPr>
        <p:spPr/>
        <p:txBody>
          <a:bodyPr/>
          <a:lstStyle/>
          <a:p>
            <a:fld id="{1B6BFB90-CB53-4894-AF66-5DB956E3D574}" type="datetimeFigureOut">
              <a:rPr lang="en-US" smtClean="0"/>
              <a:t>9/20/2021</a:t>
            </a:fld>
            <a:endParaRPr lang="en-US" dirty="0"/>
          </a:p>
        </p:txBody>
      </p:sp>
      <p:sp>
        <p:nvSpPr>
          <p:cNvPr id="4" name="Footer Placeholder 3">
            <a:extLst>
              <a:ext uri="{FF2B5EF4-FFF2-40B4-BE49-F238E27FC236}">
                <a16:creationId xmlns:a16="http://schemas.microsoft.com/office/drawing/2014/main" id="{EEC023ED-9E37-4EDD-A274-F94552BE40E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58BEF08-DFEF-4669-9E8A-C7DA9F8FE865}"/>
              </a:ext>
            </a:extLst>
          </p:cNvPr>
          <p:cNvSpPr>
            <a:spLocks noGrp="1"/>
          </p:cNvSpPr>
          <p:nvPr>
            <p:ph type="sldNum" sz="quarter" idx="12"/>
          </p:nvPr>
        </p:nvSpPr>
        <p:spPr/>
        <p:txBody>
          <a:bodyPr/>
          <a:lstStyle/>
          <a:p>
            <a:fld id="{83C9A157-2A91-4FC5-9898-E7BA285A5849}" type="slidenum">
              <a:rPr lang="en-US" smtClean="0"/>
              <a:t>‹#›</a:t>
            </a:fld>
            <a:endParaRPr lang="en-US" dirty="0"/>
          </a:p>
        </p:txBody>
      </p:sp>
    </p:spTree>
    <p:extLst>
      <p:ext uri="{BB962C8B-B14F-4D97-AF65-F5344CB8AC3E}">
        <p14:creationId xmlns:p14="http://schemas.microsoft.com/office/powerpoint/2010/main" val="3964679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D9D805-585F-4679-8C6F-569F11953370}"/>
              </a:ext>
            </a:extLst>
          </p:cNvPr>
          <p:cNvSpPr>
            <a:spLocks noGrp="1"/>
          </p:cNvSpPr>
          <p:nvPr>
            <p:ph type="dt" sz="half" idx="10"/>
          </p:nvPr>
        </p:nvSpPr>
        <p:spPr/>
        <p:txBody>
          <a:bodyPr/>
          <a:lstStyle/>
          <a:p>
            <a:fld id="{1B6BFB90-CB53-4894-AF66-5DB956E3D574}" type="datetimeFigureOut">
              <a:rPr lang="en-US" smtClean="0"/>
              <a:t>9/20/2021</a:t>
            </a:fld>
            <a:endParaRPr lang="en-US" dirty="0"/>
          </a:p>
        </p:txBody>
      </p:sp>
      <p:sp>
        <p:nvSpPr>
          <p:cNvPr id="3" name="Footer Placeholder 2">
            <a:extLst>
              <a:ext uri="{FF2B5EF4-FFF2-40B4-BE49-F238E27FC236}">
                <a16:creationId xmlns:a16="http://schemas.microsoft.com/office/drawing/2014/main" id="{1013D703-ED99-430D-8A82-B2484A94F83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29CFA87-D151-4746-B3DB-17C7499F708F}"/>
              </a:ext>
            </a:extLst>
          </p:cNvPr>
          <p:cNvSpPr>
            <a:spLocks noGrp="1"/>
          </p:cNvSpPr>
          <p:nvPr>
            <p:ph type="sldNum" sz="quarter" idx="12"/>
          </p:nvPr>
        </p:nvSpPr>
        <p:spPr/>
        <p:txBody>
          <a:bodyPr/>
          <a:lstStyle/>
          <a:p>
            <a:fld id="{83C9A157-2A91-4FC5-9898-E7BA285A5849}" type="slidenum">
              <a:rPr lang="en-US" smtClean="0"/>
              <a:t>‹#›</a:t>
            </a:fld>
            <a:endParaRPr lang="en-US" dirty="0"/>
          </a:p>
        </p:txBody>
      </p:sp>
    </p:spTree>
    <p:extLst>
      <p:ext uri="{BB962C8B-B14F-4D97-AF65-F5344CB8AC3E}">
        <p14:creationId xmlns:p14="http://schemas.microsoft.com/office/powerpoint/2010/main" val="3389234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D0312-9AA6-469B-B13B-B1411C811C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9F8FF0-CABA-413C-AEA8-CA86E6B837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913833-8E06-4C0B-AC39-59B6A6394E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6BA321-07B5-4B63-A957-DE3B1F3735D2}"/>
              </a:ext>
            </a:extLst>
          </p:cNvPr>
          <p:cNvSpPr>
            <a:spLocks noGrp="1"/>
          </p:cNvSpPr>
          <p:nvPr>
            <p:ph type="dt" sz="half" idx="10"/>
          </p:nvPr>
        </p:nvSpPr>
        <p:spPr/>
        <p:txBody>
          <a:bodyPr/>
          <a:lstStyle/>
          <a:p>
            <a:fld id="{1B6BFB90-CB53-4894-AF66-5DB956E3D574}" type="datetimeFigureOut">
              <a:rPr lang="en-US" smtClean="0"/>
              <a:t>9/20/2021</a:t>
            </a:fld>
            <a:endParaRPr lang="en-US" dirty="0"/>
          </a:p>
        </p:txBody>
      </p:sp>
      <p:sp>
        <p:nvSpPr>
          <p:cNvPr id="6" name="Footer Placeholder 5">
            <a:extLst>
              <a:ext uri="{FF2B5EF4-FFF2-40B4-BE49-F238E27FC236}">
                <a16:creationId xmlns:a16="http://schemas.microsoft.com/office/drawing/2014/main" id="{A9DBAED9-7417-4481-B063-C91F83074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15B7D8B-FA74-4B57-965B-EB922D08A814}"/>
              </a:ext>
            </a:extLst>
          </p:cNvPr>
          <p:cNvSpPr>
            <a:spLocks noGrp="1"/>
          </p:cNvSpPr>
          <p:nvPr>
            <p:ph type="sldNum" sz="quarter" idx="12"/>
          </p:nvPr>
        </p:nvSpPr>
        <p:spPr/>
        <p:txBody>
          <a:bodyPr/>
          <a:lstStyle/>
          <a:p>
            <a:fld id="{83C9A157-2A91-4FC5-9898-E7BA285A5849}" type="slidenum">
              <a:rPr lang="en-US" smtClean="0"/>
              <a:t>‹#›</a:t>
            </a:fld>
            <a:endParaRPr lang="en-US" dirty="0"/>
          </a:p>
        </p:txBody>
      </p:sp>
    </p:spTree>
    <p:extLst>
      <p:ext uri="{BB962C8B-B14F-4D97-AF65-F5344CB8AC3E}">
        <p14:creationId xmlns:p14="http://schemas.microsoft.com/office/powerpoint/2010/main" val="106766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CF989-D29D-407E-93CC-FF79A1EB13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3974A6-6A9D-48DB-974B-BEDAAC54FC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686F9E0-5F10-4566-9574-55766D5FE5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B2C0D2-B050-4A35-86BA-F5B58D1F891C}"/>
              </a:ext>
            </a:extLst>
          </p:cNvPr>
          <p:cNvSpPr>
            <a:spLocks noGrp="1"/>
          </p:cNvSpPr>
          <p:nvPr>
            <p:ph type="dt" sz="half" idx="10"/>
          </p:nvPr>
        </p:nvSpPr>
        <p:spPr/>
        <p:txBody>
          <a:bodyPr/>
          <a:lstStyle/>
          <a:p>
            <a:fld id="{1B6BFB90-CB53-4894-AF66-5DB956E3D574}" type="datetimeFigureOut">
              <a:rPr lang="en-US" smtClean="0"/>
              <a:t>9/20/2021</a:t>
            </a:fld>
            <a:endParaRPr lang="en-US" dirty="0"/>
          </a:p>
        </p:txBody>
      </p:sp>
      <p:sp>
        <p:nvSpPr>
          <p:cNvPr id="6" name="Footer Placeholder 5">
            <a:extLst>
              <a:ext uri="{FF2B5EF4-FFF2-40B4-BE49-F238E27FC236}">
                <a16:creationId xmlns:a16="http://schemas.microsoft.com/office/drawing/2014/main" id="{191D43F3-7AD8-4014-98D4-811E3F90754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91516B6-73A8-4425-87BC-E6E0A4CDC86F}"/>
              </a:ext>
            </a:extLst>
          </p:cNvPr>
          <p:cNvSpPr>
            <a:spLocks noGrp="1"/>
          </p:cNvSpPr>
          <p:nvPr>
            <p:ph type="sldNum" sz="quarter" idx="12"/>
          </p:nvPr>
        </p:nvSpPr>
        <p:spPr/>
        <p:txBody>
          <a:bodyPr/>
          <a:lstStyle/>
          <a:p>
            <a:fld id="{83C9A157-2A91-4FC5-9898-E7BA285A5849}" type="slidenum">
              <a:rPr lang="en-US" smtClean="0"/>
              <a:t>‹#›</a:t>
            </a:fld>
            <a:endParaRPr lang="en-US" dirty="0"/>
          </a:p>
        </p:txBody>
      </p:sp>
    </p:spTree>
    <p:extLst>
      <p:ext uri="{BB962C8B-B14F-4D97-AF65-F5344CB8AC3E}">
        <p14:creationId xmlns:p14="http://schemas.microsoft.com/office/powerpoint/2010/main" val="972008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3BA063-58B6-4AE4-9191-884D5DB8D9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CB93B0D-7D60-4641-B197-4A6E600464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741F2A3-EDDA-4139-864C-04F6338D35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6BFB90-CB53-4894-AF66-5DB956E3D574}" type="datetimeFigureOut">
              <a:rPr lang="en-US" smtClean="0"/>
              <a:t>9/20/2021</a:t>
            </a:fld>
            <a:endParaRPr lang="en-US" dirty="0"/>
          </a:p>
        </p:txBody>
      </p:sp>
      <p:sp>
        <p:nvSpPr>
          <p:cNvPr id="5" name="Footer Placeholder 4">
            <a:extLst>
              <a:ext uri="{FF2B5EF4-FFF2-40B4-BE49-F238E27FC236}">
                <a16:creationId xmlns:a16="http://schemas.microsoft.com/office/drawing/2014/main" id="{5ECBCD55-951E-4DE5-BE6C-9402F6C42E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0CB9B6E-2AAD-40EF-A617-4EB62A8AB5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C9A157-2A91-4FC5-9898-E7BA285A5849}" type="slidenum">
              <a:rPr lang="en-US" smtClean="0"/>
              <a:t>‹#›</a:t>
            </a:fld>
            <a:endParaRPr lang="en-US" dirty="0"/>
          </a:p>
        </p:txBody>
      </p:sp>
      <p:sp>
        <p:nvSpPr>
          <p:cNvPr id="7" name="Google Shape;18;p4">
            <a:extLst>
              <a:ext uri="{FF2B5EF4-FFF2-40B4-BE49-F238E27FC236}">
                <a16:creationId xmlns:a16="http://schemas.microsoft.com/office/drawing/2014/main" id="{EC079298-47C1-4B82-A3FE-6C742DB16489}"/>
              </a:ext>
            </a:extLst>
          </p:cNvPr>
          <p:cNvSpPr/>
          <p:nvPr userDrawn="1"/>
        </p:nvSpPr>
        <p:spPr>
          <a:xfrm rot="5400000">
            <a:off x="6011250" y="165713"/>
            <a:ext cx="169500" cy="12192000"/>
          </a:xfrm>
          <a:prstGeom prst="rect">
            <a:avLst/>
          </a:prstGeom>
          <a:gradFill>
            <a:gsLst>
              <a:gs pos="0">
                <a:srgbClr val="142850"/>
              </a:gs>
              <a:gs pos="100000">
                <a:srgbClr val="00C4FF">
                  <a:alpha val="63921"/>
                </a:srgbClr>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ailway" panose="02000506040000020004" pitchFamily="50" charset="0"/>
            </a:endParaRPr>
          </a:p>
        </p:txBody>
      </p:sp>
    </p:spTree>
    <p:extLst>
      <p:ext uri="{BB962C8B-B14F-4D97-AF65-F5344CB8AC3E}">
        <p14:creationId xmlns:p14="http://schemas.microsoft.com/office/powerpoint/2010/main" val="214509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rgbClr val="0099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verywellmind.com/interpersonal-therapy-1067404" TargetMode="External"/><Relationship Id="rId4" Type="http://schemas.openxmlformats.org/officeDocument/2006/relationships/hyperlink" Target="https://pixabay.com/illustrations/teamwork-team-gear-gears-drive-2198961/"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www.apa.org/news/press/releases/2010/01/psychodynamic-therapy" TargetMode="External"/><Relationship Id="rId4" Type="http://schemas.openxmlformats.org/officeDocument/2006/relationships/hyperlink" Target="https://pixabay.com/en/iceberg-iceburg-ice-glacier-frozen-2070977/"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www.pcar.org/sites/default/files/resource-pdfs/structured_sensory_interventions_final.pdf" TargetMode="External"/><Relationship Id="rId4" Type="http://schemas.openxmlformats.org/officeDocument/2006/relationships/hyperlink" Target="http://lifarnur.blogspot.com/2014/04/sfuggire-alle-emozioni-negative.html?spref=pi"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www.parentmanagementtraininginstitute.com/treatment-programs1.html" TargetMode="External"/><Relationship Id="rId4" Type="http://schemas.openxmlformats.org/officeDocument/2006/relationships/hyperlink" Target="https://pixabay.com/fr/famille-parents-m%C3%A8re-p%C3%A8re-fille-304918/"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healthypsych.com/family-therapy/"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www.publicdomainpictures.net/en/view-image.php?image=240924&amp;picture=happy-cartoon-family" TargetMode="External"/><Relationship Id="rId4" Type="http://schemas.openxmlformats.org/officeDocument/2006/relationships/image" Target="../media/image9.jp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www.verywellmind.com/what-is-group-therapy-2795760" TargetMode="External"/><Relationship Id="rId4" Type="http://schemas.openxmlformats.org/officeDocument/2006/relationships/hyperlink" Target="https://pixabay.com/en/community-crowd-group-man-men-150125/"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ncbi.nlm.nih.gov/pmc/articles/PMC3073681"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tfcbt.org/" TargetMode="External"/><Relationship Id="rId4" Type="http://schemas.openxmlformats.org/officeDocument/2006/relationships/hyperlink" Target="https://www.ioer-imrj.com/editorial-board/guidelines-for-editor-and-reviewer/"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psychologytoday.com/us/therapy-types/dialectical-behavior-therap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1994" y="1409699"/>
            <a:ext cx="9726613" cy="2852737"/>
          </a:xfrm>
        </p:spPr>
        <p:txBody>
          <a:bodyPr/>
          <a:lstStyle/>
          <a:p>
            <a:r>
              <a:rPr lang="en-US" b="1" dirty="0"/>
              <a:t>Evidence Based Psychotherapeutic</a:t>
            </a:r>
            <a:br>
              <a:rPr lang="en-US" b="1" dirty="0"/>
            </a:br>
            <a:r>
              <a:rPr lang="en-US" b="1" dirty="0"/>
              <a:t>Intervention Modalities</a:t>
            </a:r>
          </a:p>
        </p:txBody>
      </p:sp>
      <p:sp>
        <p:nvSpPr>
          <p:cNvPr id="3" name="Text Placeholder 2"/>
          <p:cNvSpPr>
            <a:spLocks noGrp="1"/>
          </p:cNvSpPr>
          <p:nvPr>
            <p:ph type="body" idx="1"/>
          </p:nvPr>
        </p:nvSpPr>
        <p:spPr>
          <a:xfrm>
            <a:off x="2031994" y="4471918"/>
            <a:ext cx="8283575" cy="611187"/>
          </a:xfrm>
        </p:spPr>
        <p:txBody>
          <a:bodyPr/>
          <a:lstStyle/>
          <a:p>
            <a:r>
              <a:rPr lang="en-US" dirty="0">
                <a:solidFill>
                  <a:schemeClr val="tx1"/>
                </a:solidFill>
              </a:rPr>
              <a:t>What they are, how they work and when to consider referral</a:t>
            </a:r>
          </a:p>
        </p:txBody>
      </p:sp>
    </p:spTree>
    <p:extLst>
      <p:ext uri="{BB962C8B-B14F-4D97-AF65-F5344CB8AC3E}">
        <p14:creationId xmlns:p14="http://schemas.microsoft.com/office/powerpoint/2010/main" val="3820315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0936" y="640080"/>
            <a:ext cx="4818888" cy="1481328"/>
          </a:xfrm>
        </p:spPr>
        <p:txBody>
          <a:bodyPr anchor="b">
            <a:normAutofit/>
          </a:bodyPr>
          <a:lstStyle/>
          <a:p>
            <a:r>
              <a:rPr lang="en-US" b="1" dirty="0">
                <a:latin typeface="Calibri" panose="020F0502020204030204" pitchFamily="34" charset="0"/>
                <a:cs typeface="Calibri" panose="020F0502020204030204" pitchFamily="34" charset="0"/>
              </a:rPr>
              <a:t>Interpersonal Psychotherapy</a:t>
            </a:r>
          </a:p>
        </p:txBody>
      </p:sp>
      <p:sp>
        <p:nvSpPr>
          <p:cNvPr id="3" name="Content Placeholder 2"/>
          <p:cNvSpPr>
            <a:spLocks noGrp="1"/>
          </p:cNvSpPr>
          <p:nvPr>
            <p:ph idx="1"/>
          </p:nvPr>
        </p:nvSpPr>
        <p:spPr>
          <a:xfrm>
            <a:off x="630935" y="2660904"/>
            <a:ext cx="7400361" cy="3547872"/>
          </a:xfrm>
        </p:spPr>
        <p:txBody>
          <a:bodyPr anchor="t">
            <a:normAutofit/>
          </a:bodyPr>
          <a:lstStyle/>
          <a:p>
            <a:pPr marL="0" indent="0">
              <a:buNone/>
            </a:pPr>
            <a:r>
              <a:rPr lang="en-US" sz="2000" b="1" dirty="0">
                <a:latin typeface="Calibri" panose="020F0502020204030204" pitchFamily="34" charset="0"/>
                <a:cs typeface="Calibri" panose="020F0502020204030204" pitchFamily="34" charset="0"/>
              </a:rPr>
              <a:t>WHAT IT IS: </a:t>
            </a:r>
          </a:p>
          <a:p>
            <a:pPr lvl="1"/>
            <a:r>
              <a:rPr lang="en-US" sz="2000" dirty="0">
                <a:latin typeface="Calibri" panose="020F0502020204030204" pitchFamily="34" charset="0"/>
                <a:cs typeface="Calibri" panose="020F0502020204030204" pitchFamily="34" charset="0"/>
              </a:rPr>
              <a:t>Targets the quality of a patient’s social functioning and interpersonal relationships</a:t>
            </a:r>
          </a:p>
          <a:p>
            <a:pPr marL="0" indent="0">
              <a:buNone/>
            </a:pPr>
            <a:r>
              <a:rPr lang="en-US" sz="2000" b="1" dirty="0">
                <a:latin typeface="Calibri" panose="020F0502020204030204" pitchFamily="34" charset="0"/>
                <a:cs typeface="Calibri" panose="020F0502020204030204" pitchFamily="34" charset="0"/>
              </a:rPr>
              <a:t>HOW IT WORKS:  </a:t>
            </a:r>
          </a:p>
          <a:p>
            <a:pPr lvl="1"/>
            <a:r>
              <a:rPr lang="en-US" sz="2000" dirty="0">
                <a:latin typeface="Calibri" panose="020F0502020204030204" pitchFamily="34" charset="0"/>
                <a:cs typeface="Calibri" panose="020F0502020204030204" pitchFamily="34" charset="0"/>
              </a:rPr>
              <a:t>Addresses current problems and relationships rather than childhood or developmental issues</a:t>
            </a:r>
          </a:p>
          <a:p>
            <a:pPr marL="0" indent="0">
              <a:buNone/>
            </a:pPr>
            <a:r>
              <a:rPr lang="en-US" sz="2000" b="1" dirty="0">
                <a:latin typeface="Calibri" panose="020F0502020204030204" pitchFamily="34" charset="0"/>
                <a:cs typeface="Calibri" panose="020F0502020204030204" pitchFamily="34" charset="0"/>
              </a:rPr>
              <a:t>WHEN TO CONSIDER REFERRAL: </a:t>
            </a:r>
          </a:p>
          <a:p>
            <a:pPr lvl="1"/>
            <a:r>
              <a:rPr lang="en-US" sz="2000" dirty="0">
                <a:latin typeface="Calibri" panose="020F0502020204030204" pitchFamily="34" charset="0"/>
                <a:cs typeface="Calibri" panose="020F0502020204030204" pitchFamily="34" charset="0"/>
              </a:rPr>
              <a:t>Patients struggling with major depression perinatal depression, substance addiction, dysthymia, and other mood disorders</a:t>
            </a:r>
          </a:p>
        </p:txBody>
      </p:sp>
      <p:pic>
        <p:nvPicPr>
          <p:cNvPr id="10" name="Picture 9" descr="Background pattern&#10;&#10;Description automatically generated">
            <a:extLst>
              <a:ext uri="{FF2B5EF4-FFF2-40B4-BE49-F238E27FC236}">
                <a16:creationId xmlns:a16="http://schemas.microsoft.com/office/drawing/2014/main" id="{B6E0A1DD-5162-43EA-AEE4-1DB7B83E87B7}"/>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925822" y="357858"/>
            <a:ext cx="4055529" cy="2963614"/>
          </a:xfrm>
          <a:prstGeom prst="rect">
            <a:avLst/>
          </a:prstGeom>
        </p:spPr>
      </p:pic>
      <p:grpSp>
        <p:nvGrpSpPr>
          <p:cNvPr id="9" name="Group 8"/>
          <p:cNvGrpSpPr/>
          <p:nvPr/>
        </p:nvGrpSpPr>
        <p:grpSpPr>
          <a:xfrm>
            <a:off x="9453090" y="5515897"/>
            <a:ext cx="2185438" cy="984244"/>
            <a:chOff x="9556186" y="5158854"/>
            <a:chExt cx="2185438" cy="1067600"/>
          </a:xfrm>
        </p:grpSpPr>
        <p:sp>
          <p:nvSpPr>
            <p:cNvPr id="8" name="Pentagon 7"/>
            <p:cNvSpPr/>
            <p:nvPr/>
          </p:nvSpPr>
          <p:spPr>
            <a:xfrm>
              <a:off x="9556186" y="5158854"/>
              <a:ext cx="2185438" cy="1067600"/>
            </a:xfrm>
            <a:prstGeom prst="homePlate">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556186" y="5300389"/>
              <a:ext cx="1736183" cy="784529"/>
            </a:xfrm>
            <a:prstGeom prst="rect">
              <a:avLst/>
            </a:prstGeom>
            <a:noFill/>
          </p:spPr>
          <p:txBody>
            <a:bodyPr wrap="square" rtlCol="0">
              <a:spAutoFit/>
            </a:bodyPr>
            <a:lstStyle/>
            <a:p>
              <a:pPr algn="ctr">
                <a:spcAft>
                  <a:spcPts val="600"/>
                </a:spcAft>
              </a:pPr>
              <a:r>
                <a:rPr lang="en-US" sz="1200" dirty="0"/>
                <a:t>TO LEARN MORE:</a:t>
              </a:r>
            </a:p>
            <a:p>
              <a:pPr algn="ctr">
                <a:spcAft>
                  <a:spcPts val="600"/>
                </a:spcAft>
              </a:pPr>
              <a:r>
                <a:rPr lang="en-US" sz="2400" dirty="0">
                  <a:solidFill>
                    <a:schemeClr val="bg1"/>
                  </a:solidFill>
                  <a:hlinkClick r:id="rId5"/>
                </a:rPr>
                <a:t>Click Here</a:t>
              </a:r>
              <a:endParaRPr lang="en-US" sz="2400" dirty="0">
                <a:solidFill>
                  <a:schemeClr val="bg1"/>
                </a:solidFill>
              </a:endParaRPr>
            </a:p>
          </p:txBody>
        </p:sp>
      </p:grpSp>
    </p:spTree>
    <p:extLst>
      <p:ext uri="{BB962C8B-B14F-4D97-AF65-F5344CB8AC3E}">
        <p14:creationId xmlns:p14="http://schemas.microsoft.com/office/powerpoint/2010/main" val="1248142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0936" y="640080"/>
            <a:ext cx="4818888" cy="1481328"/>
          </a:xfrm>
        </p:spPr>
        <p:txBody>
          <a:bodyPr anchor="b">
            <a:normAutofit/>
          </a:bodyPr>
          <a:lstStyle/>
          <a:p>
            <a:r>
              <a:rPr lang="en-US" sz="4000" b="1" dirty="0">
                <a:latin typeface="Calibri" panose="020F0502020204030204" pitchFamily="34" charset="0"/>
                <a:cs typeface="Calibri" panose="020F0502020204030204" pitchFamily="34" charset="0"/>
              </a:rPr>
              <a:t>Psychodynamic Therapy</a:t>
            </a:r>
          </a:p>
        </p:txBody>
      </p:sp>
      <p:sp>
        <p:nvSpPr>
          <p:cNvPr id="3" name="Content Placeholder 2"/>
          <p:cNvSpPr>
            <a:spLocks noGrp="1"/>
          </p:cNvSpPr>
          <p:nvPr>
            <p:ph idx="1"/>
          </p:nvPr>
        </p:nvSpPr>
        <p:spPr>
          <a:xfrm>
            <a:off x="630936" y="2314278"/>
            <a:ext cx="9225369" cy="3765638"/>
          </a:xfrm>
        </p:spPr>
        <p:txBody>
          <a:bodyPr anchor="t">
            <a:noAutofit/>
          </a:bodyPr>
          <a:lstStyle/>
          <a:p>
            <a:pPr marL="0" indent="0">
              <a:buNone/>
            </a:pPr>
            <a:r>
              <a:rPr lang="en-US" sz="2000" b="1" dirty="0">
                <a:latin typeface="Calibri" panose="020F0502020204030204" pitchFamily="34" charset="0"/>
                <a:cs typeface="Calibri" panose="020F0502020204030204" pitchFamily="34" charset="0"/>
              </a:rPr>
              <a:t>WHAT IT IS: </a:t>
            </a:r>
          </a:p>
          <a:p>
            <a:r>
              <a:rPr lang="en-US" sz="2000" b="0" i="0" dirty="0">
                <a:solidFill>
                  <a:srgbClr val="000000"/>
                </a:solidFill>
                <a:effectLst/>
                <a:latin typeface="Calibri" panose="020F0502020204030204" pitchFamily="34" charset="0"/>
                <a:cs typeface="Calibri" panose="020F0502020204030204" pitchFamily="34" charset="0"/>
              </a:rPr>
              <a:t>Psychodynamic therapy focuses on the psychological roots of emotional suffering with the goal of correcting problematic relationship patterns to improve experience</a:t>
            </a:r>
          </a:p>
          <a:p>
            <a:pPr marL="0" indent="0">
              <a:buNone/>
            </a:pPr>
            <a:r>
              <a:rPr lang="en-US" sz="2000" b="1" dirty="0">
                <a:latin typeface="Calibri" panose="020F0502020204030204" pitchFamily="34" charset="0"/>
                <a:cs typeface="Calibri" panose="020F0502020204030204" pitchFamily="34" charset="0"/>
              </a:rPr>
              <a:t>HOW IT WORKS:  </a:t>
            </a:r>
          </a:p>
          <a:p>
            <a:r>
              <a:rPr lang="en-US" sz="2000" b="0" i="0" dirty="0">
                <a:solidFill>
                  <a:srgbClr val="000000"/>
                </a:solidFill>
                <a:effectLst/>
                <a:latin typeface="Calibri" panose="020F0502020204030204" pitchFamily="34" charset="0"/>
                <a:cs typeface="Calibri" panose="020F0502020204030204" pitchFamily="34" charset="0"/>
              </a:rPr>
              <a:t>Utilizes self-reflection, self-examination, and the patient/therapist relationship to reflect challenging relationship patterns</a:t>
            </a:r>
            <a:endParaRPr lang="en-US" sz="2000" b="1" dirty="0">
              <a:latin typeface="Calibri" panose="020F0502020204030204" pitchFamily="34" charset="0"/>
              <a:cs typeface="Calibri" panose="020F0502020204030204" pitchFamily="34" charset="0"/>
            </a:endParaRPr>
          </a:p>
          <a:p>
            <a:pPr marL="0" indent="0">
              <a:buNone/>
            </a:pPr>
            <a:endParaRPr lang="en-US" sz="2000" b="1" dirty="0">
              <a:latin typeface="Calibri" panose="020F0502020204030204" pitchFamily="34" charset="0"/>
              <a:cs typeface="Calibri" panose="020F0502020204030204" pitchFamily="34" charset="0"/>
            </a:endParaRPr>
          </a:p>
          <a:p>
            <a:pPr marL="0" indent="0">
              <a:buNone/>
            </a:pPr>
            <a:r>
              <a:rPr lang="en-US" sz="2000" b="1" dirty="0">
                <a:latin typeface="Calibri" panose="020F0502020204030204" pitchFamily="34" charset="0"/>
                <a:cs typeface="Calibri" panose="020F0502020204030204" pitchFamily="34" charset="0"/>
              </a:rPr>
              <a:t>WHEN TO CONSIDER REFERRAL:</a:t>
            </a:r>
          </a:p>
          <a:p>
            <a:r>
              <a:rPr lang="en-US" sz="2000" b="0" i="0" dirty="0">
                <a:solidFill>
                  <a:srgbClr val="202124"/>
                </a:solidFill>
                <a:effectLst/>
                <a:latin typeface="Calibri" panose="020F0502020204030204" pitchFamily="34" charset="0"/>
                <a:cs typeface="Calibri" panose="020F0502020204030204" pitchFamily="34" charset="0"/>
              </a:rPr>
              <a:t>Patients experiencing depression, anxiety, panic and stress-related physical ailments</a:t>
            </a:r>
            <a:endParaRPr lang="en-US" sz="2000" b="1" dirty="0">
              <a:latin typeface="Calibri" panose="020F0502020204030204" pitchFamily="34" charset="0"/>
              <a:cs typeface="Calibri" panose="020F0502020204030204" pitchFamily="34" charset="0"/>
            </a:endParaRPr>
          </a:p>
        </p:txBody>
      </p:sp>
      <p:pic>
        <p:nvPicPr>
          <p:cNvPr id="5" name="Picture 4" descr="A blue and white logo&#10;&#10;Description automatically generated with low confidence">
            <a:extLst>
              <a:ext uri="{FF2B5EF4-FFF2-40B4-BE49-F238E27FC236}">
                <a16:creationId xmlns:a16="http://schemas.microsoft.com/office/drawing/2014/main" id="{37F22D34-39D5-4465-A191-C21846E07B16}"/>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803626" y="704307"/>
            <a:ext cx="3301113" cy="1956597"/>
          </a:xfrm>
          <a:prstGeom prst="rect">
            <a:avLst/>
          </a:prstGeom>
        </p:spPr>
      </p:pic>
      <p:grpSp>
        <p:nvGrpSpPr>
          <p:cNvPr id="11" name="Group 10">
            <a:extLst>
              <a:ext uri="{FF2B5EF4-FFF2-40B4-BE49-F238E27FC236}">
                <a16:creationId xmlns:a16="http://schemas.microsoft.com/office/drawing/2014/main" id="{80510B6B-8155-48AE-B7DC-1A0A525F979D}"/>
              </a:ext>
            </a:extLst>
          </p:cNvPr>
          <p:cNvGrpSpPr/>
          <p:nvPr/>
        </p:nvGrpSpPr>
        <p:grpSpPr>
          <a:xfrm>
            <a:off x="9856305" y="5367833"/>
            <a:ext cx="2185438" cy="712083"/>
            <a:chOff x="9625706" y="4922015"/>
            <a:chExt cx="2185438" cy="746116"/>
          </a:xfrm>
        </p:grpSpPr>
        <p:sp>
          <p:nvSpPr>
            <p:cNvPr id="8" name="Pentagon 7"/>
            <p:cNvSpPr/>
            <p:nvPr/>
          </p:nvSpPr>
          <p:spPr>
            <a:xfrm>
              <a:off x="9625706" y="4922015"/>
              <a:ext cx="2185438" cy="746116"/>
            </a:xfrm>
            <a:prstGeom prst="homePlate">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856305" y="5025365"/>
              <a:ext cx="1430178" cy="276999"/>
            </a:xfrm>
            <a:prstGeom prst="rect">
              <a:avLst/>
            </a:prstGeom>
            <a:noFill/>
          </p:spPr>
          <p:txBody>
            <a:bodyPr wrap="square" rtlCol="0">
              <a:spAutoFit/>
            </a:bodyPr>
            <a:lstStyle/>
            <a:p>
              <a:pPr algn="ctr">
                <a:spcAft>
                  <a:spcPts val="600"/>
                </a:spcAft>
              </a:pPr>
              <a:r>
                <a:rPr lang="en-US" sz="1200" dirty="0"/>
                <a:t>TO LEARN MORE</a:t>
              </a:r>
            </a:p>
          </p:txBody>
        </p:sp>
        <p:sp>
          <p:nvSpPr>
            <p:cNvPr id="6" name="TextBox 5">
              <a:extLst>
                <a:ext uri="{FF2B5EF4-FFF2-40B4-BE49-F238E27FC236}">
                  <a16:creationId xmlns:a16="http://schemas.microsoft.com/office/drawing/2014/main" id="{CE909977-3BF2-439C-959D-424E0BCD4052}"/>
                </a:ext>
              </a:extLst>
            </p:cNvPr>
            <p:cNvSpPr txBox="1"/>
            <p:nvPr/>
          </p:nvSpPr>
          <p:spPr>
            <a:xfrm>
              <a:off x="10006169" y="5217954"/>
              <a:ext cx="1098570" cy="369332"/>
            </a:xfrm>
            <a:prstGeom prst="rect">
              <a:avLst/>
            </a:prstGeom>
            <a:noFill/>
          </p:spPr>
          <p:txBody>
            <a:bodyPr wrap="none" rtlCol="0">
              <a:spAutoFit/>
            </a:bodyPr>
            <a:lstStyle/>
            <a:p>
              <a:r>
                <a:rPr lang="en-US" dirty="0">
                  <a:hlinkClick r:id="rId5"/>
                </a:rPr>
                <a:t>Click here</a:t>
              </a:r>
              <a:endParaRPr lang="en-US" dirty="0"/>
            </a:p>
          </p:txBody>
        </p:sp>
      </p:grpSp>
    </p:spTree>
    <p:extLst>
      <p:ext uri="{BB962C8B-B14F-4D97-AF65-F5344CB8AC3E}">
        <p14:creationId xmlns:p14="http://schemas.microsoft.com/office/powerpoint/2010/main" val="3384836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0935" y="1399582"/>
            <a:ext cx="7543581" cy="1481328"/>
          </a:xfrm>
        </p:spPr>
        <p:txBody>
          <a:bodyPr anchor="b">
            <a:noAutofit/>
          </a:bodyPr>
          <a:lstStyle/>
          <a:p>
            <a:r>
              <a:rPr lang="en-US" sz="4000" b="1" dirty="0">
                <a:latin typeface="Calibri" panose="020F0502020204030204" pitchFamily="34" charset="0"/>
                <a:cs typeface="Calibri" panose="020F0502020204030204" pitchFamily="34" charset="0"/>
              </a:rPr>
              <a:t>Structured Sensory Interventions for Traumatized Children, Adolescents and Parents (SITCAP®)</a:t>
            </a:r>
            <a:br>
              <a:rPr lang="en-US" sz="2800" dirty="0"/>
            </a:br>
            <a:endParaRPr lang="en-US" sz="2800" dirty="0"/>
          </a:p>
        </p:txBody>
      </p:sp>
      <p:sp>
        <p:nvSpPr>
          <p:cNvPr id="3" name="Content Placeholder 2"/>
          <p:cNvSpPr>
            <a:spLocks noGrp="1"/>
          </p:cNvSpPr>
          <p:nvPr>
            <p:ph idx="1"/>
          </p:nvPr>
        </p:nvSpPr>
        <p:spPr>
          <a:xfrm>
            <a:off x="630935" y="2660904"/>
            <a:ext cx="8557131" cy="3547872"/>
          </a:xfrm>
        </p:spPr>
        <p:txBody>
          <a:bodyPr anchor="t">
            <a:normAutofit/>
          </a:bodyPr>
          <a:lstStyle/>
          <a:p>
            <a:pPr marL="0" indent="0">
              <a:spcBef>
                <a:spcPts val="600"/>
              </a:spcBef>
              <a:spcAft>
                <a:spcPts val="600"/>
              </a:spcAft>
              <a:buNone/>
            </a:pPr>
            <a:r>
              <a:rPr lang="en-US" sz="2000" b="1" dirty="0">
                <a:latin typeface="Calibri" panose="020F0502020204030204" pitchFamily="34" charset="0"/>
                <a:cs typeface="Calibri" panose="020F0502020204030204" pitchFamily="34" charset="0"/>
              </a:rPr>
              <a:t>WHAT IT IS: </a:t>
            </a:r>
          </a:p>
          <a:p>
            <a:pPr lvl="1">
              <a:spcBef>
                <a:spcPts val="600"/>
              </a:spcBef>
            </a:pPr>
            <a:r>
              <a:rPr lang="en-US" sz="2000" dirty="0">
                <a:latin typeface="Calibri" panose="020F0502020204030204" pitchFamily="34" charset="0"/>
                <a:cs typeface="Calibri" panose="020F0502020204030204" pitchFamily="34" charset="0"/>
              </a:rPr>
              <a:t>Safely revisits and reworks the experiences of trauma within the sensory, not cognitive, context </a:t>
            </a:r>
          </a:p>
          <a:p>
            <a:pPr marL="0" indent="0">
              <a:spcBef>
                <a:spcPts val="600"/>
              </a:spcBef>
              <a:buNone/>
            </a:pPr>
            <a:r>
              <a:rPr lang="en-US" sz="2000" b="1" dirty="0">
                <a:latin typeface="Calibri" panose="020F0502020204030204" pitchFamily="34" charset="0"/>
                <a:cs typeface="Calibri" panose="020F0502020204030204" pitchFamily="34" charset="0"/>
              </a:rPr>
              <a:t>HOW IT WORKS: </a:t>
            </a:r>
          </a:p>
          <a:p>
            <a:pPr lvl="1">
              <a:spcBef>
                <a:spcPts val="600"/>
              </a:spcBef>
              <a:spcAft>
                <a:spcPts val="600"/>
              </a:spcAft>
            </a:pPr>
            <a:r>
              <a:rPr lang="en-US" sz="2000" dirty="0">
                <a:latin typeface="Calibri" panose="020F0502020204030204" pitchFamily="34" charset="0"/>
                <a:cs typeface="Calibri" panose="020F0502020204030204" pitchFamily="34" charset="0"/>
              </a:rPr>
              <a:t>Sensory interventions allow patients to process their trauma in a way more conducive to a brain in survival mode where cognitive function is not available</a:t>
            </a:r>
          </a:p>
          <a:p>
            <a:pPr marL="0" indent="0">
              <a:spcBef>
                <a:spcPts val="600"/>
              </a:spcBef>
              <a:spcAft>
                <a:spcPts val="600"/>
              </a:spcAft>
              <a:buNone/>
            </a:pPr>
            <a:r>
              <a:rPr lang="en-US" sz="2000" b="1" dirty="0">
                <a:latin typeface="Calibri" panose="020F0502020204030204" pitchFamily="34" charset="0"/>
                <a:cs typeface="Calibri" panose="020F0502020204030204" pitchFamily="34" charset="0"/>
              </a:rPr>
              <a:t>WHEN TO CONSIDER REFERRAL:</a:t>
            </a:r>
          </a:p>
          <a:p>
            <a:pPr lvl="1">
              <a:spcBef>
                <a:spcPts val="0"/>
              </a:spcBef>
            </a:pPr>
            <a:r>
              <a:rPr lang="en-US" sz="2000" dirty="0">
                <a:latin typeface="Calibri" panose="020F0502020204030204" pitchFamily="34" charset="0"/>
                <a:cs typeface="Calibri" panose="020F0502020204030204" pitchFamily="34" charset="0"/>
              </a:rPr>
              <a:t>When patients have developed symptoms of PTSD, anxiety or depression following a traumatic experience and are struggling to use language </a:t>
            </a:r>
          </a:p>
          <a:p>
            <a:pPr lvl="1">
              <a:spcBef>
                <a:spcPts val="0"/>
              </a:spcBef>
            </a:pPr>
            <a:endParaRPr lang="en-US" sz="1500" b="1" dirty="0">
              <a:latin typeface="+mj-lt"/>
            </a:endParaRPr>
          </a:p>
          <a:p>
            <a:pPr marL="0" indent="0">
              <a:buNone/>
            </a:pPr>
            <a:endParaRPr lang="en-US" sz="1500" dirty="0"/>
          </a:p>
        </p:txBody>
      </p:sp>
      <p:pic>
        <p:nvPicPr>
          <p:cNvPr id="16" name="Picture 15" descr="A picture containing indoor, colorful&#10;&#10;Description automatically generated">
            <a:extLst>
              <a:ext uri="{FF2B5EF4-FFF2-40B4-BE49-F238E27FC236}">
                <a16:creationId xmlns:a16="http://schemas.microsoft.com/office/drawing/2014/main" id="{5ECFED1A-E763-440F-91AD-FB351F94A612}"/>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316496" y="473867"/>
            <a:ext cx="3369967" cy="2063549"/>
          </a:xfrm>
          <a:prstGeom prst="rect">
            <a:avLst/>
          </a:prstGeom>
        </p:spPr>
      </p:pic>
      <p:sp>
        <p:nvSpPr>
          <p:cNvPr id="10" name="Pentagon 9"/>
          <p:cNvSpPr/>
          <p:nvPr/>
        </p:nvSpPr>
        <p:spPr>
          <a:xfrm>
            <a:off x="9672811" y="5177928"/>
            <a:ext cx="2089334" cy="807330"/>
          </a:xfrm>
          <a:prstGeom prst="homePlate">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09902" y="6332264"/>
            <a:ext cx="1898601" cy="276999"/>
          </a:xfrm>
          <a:prstGeom prst="rect">
            <a:avLst/>
          </a:prstGeom>
          <a:noFill/>
        </p:spPr>
        <p:txBody>
          <a:bodyPr wrap="square" rtlCol="0">
            <a:spAutoFit/>
          </a:bodyPr>
          <a:lstStyle/>
          <a:p>
            <a:pPr>
              <a:spcAft>
                <a:spcPts val="600"/>
              </a:spcAft>
            </a:pPr>
            <a:r>
              <a:rPr lang="en-US" sz="1200" dirty="0"/>
              <a:t>Source: Starr.org </a:t>
            </a:r>
            <a:endParaRPr lang="en-US" sz="1200"/>
          </a:p>
        </p:txBody>
      </p:sp>
      <p:sp>
        <p:nvSpPr>
          <p:cNvPr id="9" name="TextBox 8"/>
          <p:cNvSpPr txBox="1"/>
          <p:nvPr/>
        </p:nvSpPr>
        <p:spPr>
          <a:xfrm>
            <a:off x="9793995" y="5346735"/>
            <a:ext cx="1565713" cy="584775"/>
          </a:xfrm>
          <a:prstGeom prst="rect">
            <a:avLst/>
          </a:prstGeom>
          <a:noFill/>
        </p:spPr>
        <p:txBody>
          <a:bodyPr wrap="square" rtlCol="0">
            <a:spAutoFit/>
          </a:bodyPr>
          <a:lstStyle/>
          <a:p>
            <a:pPr algn="ctr">
              <a:spcAft>
                <a:spcPts val="600"/>
              </a:spcAft>
            </a:pPr>
            <a:r>
              <a:rPr lang="en-US" sz="1200" dirty="0"/>
              <a:t>TO LEARN MORE</a:t>
            </a:r>
            <a:r>
              <a:rPr lang="en-US" sz="1200" dirty="0">
                <a:solidFill>
                  <a:schemeClr val="bg1"/>
                </a:solidFill>
              </a:rPr>
              <a:t>: </a:t>
            </a:r>
            <a:r>
              <a:rPr lang="en-US" sz="2000" dirty="0">
                <a:solidFill>
                  <a:schemeClr val="bg1"/>
                </a:solidFill>
                <a:hlinkClick r:id="rId5"/>
              </a:rPr>
              <a:t>Click Here</a:t>
            </a:r>
            <a:endParaRPr lang="en-US" sz="2000" dirty="0">
              <a:solidFill>
                <a:schemeClr val="bg1"/>
              </a:solidFill>
            </a:endParaRPr>
          </a:p>
        </p:txBody>
      </p:sp>
    </p:spTree>
    <p:extLst>
      <p:ext uri="{BB962C8B-B14F-4D97-AF65-F5344CB8AC3E}">
        <p14:creationId xmlns:p14="http://schemas.microsoft.com/office/powerpoint/2010/main" val="3235746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0936" y="640080"/>
            <a:ext cx="4818888" cy="1481328"/>
          </a:xfrm>
        </p:spPr>
        <p:txBody>
          <a:bodyPr anchor="b">
            <a:normAutofit/>
          </a:bodyPr>
          <a:lstStyle/>
          <a:p>
            <a:r>
              <a:rPr lang="en-US" sz="4200" b="1" dirty="0">
                <a:latin typeface="Calibri" panose="020F0502020204030204" pitchFamily="34" charset="0"/>
                <a:cs typeface="Calibri" panose="020F0502020204030204" pitchFamily="34" charset="0"/>
              </a:rPr>
              <a:t>Parent Management Training </a:t>
            </a:r>
          </a:p>
        </p:txBody>
      </p:sp>
      <p:sp>
        <p:nvSpPr>
          <p:cNvPr id="3" name="Content Placeholder 2"/>
          <p:cNvSpPr>
            <a:spLocks noGrp="1"/>
          </p:cNvSpPr>
          <p:nvPr>
            <p:ph idx="1"/>
          </p:nvPr>
        </p:nvSpPr>
        <p:spPr>
          <a:xfrm>
            <a:off x="630935" y="2660904"/>
            <a:ext cx="8810519" cy="3547872"/>
          </a:xfrm>
        </p:spPr>
        <p:txBody>
          <a:bodyPr anchor="t">
            <a:normAutofit/>
          </a:bodyPr>
          <a:lstStyle/>
          <a:p>
            <a:pPr marL="0" indent="0">
              <a:buNone/>
            </a:pPr>
            <a:r>
              <a:rPr lang="en-US" sz="2000" b="1" dirty="0">
                <a:latin typeface="Calibri" panose="020F0502020204030204" pitchFamily="34" charset="0"/>
                <a:cs typeface="Calibri" panose="020F0502020204030204" pitchFamily="34" charset="0"/>
              </a:rPr>
              <a:t>WHAT IT IS</a:t>
            </a:r>
            <a:r>
              <a:rPr lang="en-US" sz="2000" dirty="0">
                <a:latin typeface="Calibri" panose="020F0502020204030204" pitchFamily="34" charset="0"/>
                <a:cs typeface="Calibri" panose="020F0502020204030204" pitchFamily="34" charset="0"/>
              </a:rPr>
              <a:t>: </a:t>
            </a:r>
          </a:p>
          <a:p>
            <a:pPr lvl="1"/>
            <a:r>
              <a:rPr lang="en-US" sz="2000" dirty="0">
                <a:latin typeface="Calibri" panose="020F0502020204030204" pitchFamily="34" charset="0"/>
                <a:cs typeface="Calibri" panose="020F0502020204030204" pitchFamily="34" charset="0"/>
              </a:rPr>
              <a:t>Teaches parents techniques to help guide growth and behavioral improvement in their children through a variety of new skills </a:t>
            </a:r>
          </a:p>
          <a:p>
            <a:pPr marL="0" indent="0">
              <a:buNone/>
            </a:pPr>
            <a:r>
              <a:rPr lang="en-US" sz="2000" b="1" dirty="0">
                <a:latin typeface="Calibri" panose="020F0502020204030204" pitchFamily="34" charset="0"/>
                <a:cs typeface="Calibri" panose="020F0502020204030204" pitchFamily="34" charset="0"/>
              </a:rPr>
              <a:t>HOW IT WORKS</a:t>
            </a:r>
            <a:r>
              <a:rPr lang="en-US" sz="2000" dirty="0">
                <a:latin typeface="Calibri" panose="020F0502020204030204" pitchFamily="34" charset="0"/>
                <a:cs typeface="Calibri" panose="020F0502020204030204" pitchFamily="34" charset="0"/>
              </a:rPr>
              <a:t>:  </a:t>
            </a:r>
          </a:p>
          <a:p>
            <a:pPr lvl="1"/>
            <a:r>
              <a:rPr lang="en-US" sz="2000" dirty="0">
                <a:latin typeface="Calibri" panose="020F0502020204030204" pitchFamily="34" charset="0"/>
                <a:cs typeface="Calibri" panose="020F0502020204030204" pitchFamily="34" charset="0"/>
              </a:rPr>
              <a:t>Parents learn specific skills that will help them impact their child’s behaviors and functioning in a positive way </a:t>
            </a:r>
          </a:p>
          <a:p>
            <a:pPr marL="0" indent="0">
              <a:buNone/>
            </a:pPr>
            <a:r>
              <a:rPr lang="en-US" sz="2000" b="1" dirty="0">
                <a:latin typeface="Calibri" panose="020F0502020204030204" pitchFamily="34" charset="0"/>
                <a:cs typeface="Calibri" panose="020F0502020204030204" pitchFamily="34" charset="0"/>
              </a:rPr>
              <a:t>WHEN TO CONSIDER REFERRAL: </a:t>
            </a:r>
            <a:r>
              <a:rPr lang="en-US" sz="2000" dirty="0">
                <a:latin typeface="Calibri" panose="020F0502020204030204" pitchFamily="34" charset="0"/>
                <a:cs typeface="Calibri" panose="020F0502020204030204" pitchFamily="34" charset="0"/>
              </a:rPr>
              <a:t> </a:t>
            </a:r>
          </a:p>
          <a:p>
            <a:pPr lvl="1"/>
            <a:r>
              <a:rPr lang="en-US" sz="2000" dirty="0">
                <a:latin typeface="Calibri" panose="020F0502020204030204" pitchFamily="34" charset="0"/>
                <a:cs typeface="Calibri" panose="020F0502020204030204" pitchFamily="34" charset="0"/>
              </a:rPr>
              <a:t>Patients with oppositional, aggressive, and antisocial behaviors; poor academic skills and challenging behaviors in a classroom setting once trauma is ruled out or in conjunction with trauma-based therapies </a:t>
            </a:r>
          </a:p>
          <a:p>
            <a:pPr marL="457200" lvl="1" indent="0">
              <a:buNone/>
            </a:pPr>
            <a:endParaRPr lang="en-US" sz="1500" dirty="0"/>
          </a:p>
          <a:p>
            <a:pPr marL="0" indent="0">
              <a:buNone/>
            </a:pPr>
            <a:endParaRPr lang="en-US" sz="1500" dirty="0"/>
          </a:p>
        </p:txBody>
      </p:sp>
      <p:pic>
        <p:nvPicPr>
          <p:cNvPr id="5" name="Picture 4" descr="Icon&#10;&#10;Description automatically generated">
            <a:extLst>
              <a:ext uri="{FF2B5EF4-FFF2-40B4-BE49-F238E27FC236}">
                <a16:creationId xmlns:a16="http://schemas.microsoft.com/office/drawing/2014/main" id="{0AF40819-4CC4-4775-BAA7-5C490A2995B9}"/>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558752" y="1264993"/>
            <a:ext cx="2370699" cy="1712830"/>
          </a:xfrm>
          <a:prstGeom prst="rect">
            <a:avLst/>
          </a:prstGeom>
        </p:spPr>
      </p:pic>
      <p:grpSp>
        <p:nvGrpSpPr>
          <p:cNvPr id="11" name="Group 10">
            <a:extLst>
              <a:ext uri="{FF2B5EF4-FFF2-40B4-BE49-F238E27FC236}">
                <a16:creationId xmlns:a16="http://schemas.microsoft.com/office/drawing/2014/main" id="{3F82AEEB-07FE-4B82-8B54-188E14A73162}"/>
              </a:ext>
            </a:extLst>
          </p:cNvPr>
          <p:cNvGrpSpPr/>
          <p:nvPr/>
        </p:nvGrpSpPr>
        <p:grpSpPr>
          <a:xfrm>
            <a:off x="9764760" y="5367404"/>
            <a:ext cx="2047475" cy="737500"/>
            <a:chOff x="9625841" y="4983356"/>
            <a:chExt cx="2047475" cy="737500"/>
          </a:xfrm>
        </p:grpSpPr>
        <p:sp>
          <p:nvSpPr>
            <p:cNvPr id="8" name="Pentagon 7"/>
            <p:cNvSpPr/>
            <p:nvPr/>
          </p:nvSpPr>
          <p:spPr>
            <a:xfrm>
              <a:off x="9658036" y="4983356"/>
              <a:ext cx="2015280" cy="737500"/>
            </a:xfrm>
            <a:prstGeom prst="homePlate">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625841" y="5029640"/>
              <a:ext cx="1713178" cy="661720"/>
            </a:xfrm>
            <a:prstGeom prst="rect">
              <a:avLst/>
            </a:prstGeom>
            <a:noFill/>
          </p:spPr>
          <p:txBody>
            <a:bodyPr wrap="square" rtlCol="0">
              <a:spAutoFit/>
            </a:bodyPr>
            <a:lstStyle/>
            <a:p>
              <a:pPr algn="ctr">
                <a:spcAft>
                  <a:spcPts val="600"/>
                </a:spcAft>
              </a:pPr>
              <a:r>
                <a:rPr lang="en-US" sz="1200" dirty="0"/>
                <a:t>TO LEARN MORE</a:t>
              </a:r>
            </a:p>
            <a:p>
              <a:pPr algn="ctr">
                <a:spcAft>
                  <a:spcPts val="600"/>
                </a:spcAft>
              </a:pPr>
              <a:r>
                <a:rPr lang="en-US" sz="2000" dirty="0">
                  <a:solidFill>
                    <a:schemeClr val="bg1"/>
                  </a:solidFill>
                  <a:hlinkClick r:id="rId5"/>
                </a:rPr>
                <a:t>Click Here</a:t>
              </a:r>
              <a:endParaRPr lang="en-US" sz="2000" dirty="0">
                <a:solidFill>
                  <a:schemeClr val="bg1"/>
                </a:solidFill>
              </a:endParaRPr>
            </a:p>
          </p:txBody>
        </p:sp>
      </p:grpSp>
    </p:spTree>
    <p:extLst>
      <p:ext uri="{BB962C8B-B14F-4D97-AF65-F5344CB8AC3E}">
        <p14:creationId xmlns:p14="http://schemas.microsoft.com/office/powerpoint/2010/main" val="553877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0936" y="265507"/>
            <a:ext cx="4818888" cy="1481328"/>
          </a:xfrm>
        </p:spPr>
        <p:txBody>
          <a:bodyPr anchor="b">
            <a:normAutofit/>
          </a:bodyPr>
          <a:lstStyle/>
          <a:p>
            <a:r>
              <a:rPr lang="en-US" b="1" dirty="0">
                <a:latin typeface="Calibri" panose="020F0502020204030204" pitchFamily="34" charset="0"/>
                <a:cs typeface="Calibri" panose="020F0502020204030204" pitchFamily="34" charset="0"/>
              </a:rPr>
              <a:t>Family Therapy</a:t>
            </a:r>
          </a:p>
        </p:txBody>
      </p:sp>
      <p:sp>
        <p:nvSpPr>
          <p:cNvPr id="3" name="Content Placeholder 2"/>
          <p:cNvSpPr>
            <a:spLocks noGrp="1"/>
          </p:cNvSpPr>
          <p:nvPr>
            <p:ph idx="1"/>
          </p:nvPr>
        </p:nvSpPr>
        <p:spPr>
          <a:xfrm>
            <a:off x="542801" y="1996348"/>
            <a:ext cx="8689334" cy="4130615"/>
          </a:xfrm>
        </p:spPr>
        <p:txBody>
          <a:bodyPr anchor="t">
            <a:normAutofit/>
          </a:bodyPr>
          <a:lstStyle/>
          <a:p>
            <a:pPr marL="0" indent="0">
              <a:buNone/>
            </a:pPr>
            <a:r>
              <a:rPr lang="en-US" sz="2000" b="1" dirty="0">
                <a:latin typeface="Calibri" panose="020F0502020204030204" pitchFamily="34" charset="0"/>
                <a:cs typeface="Calibri" panose="020F0502020204030204" pitchFamily="34" charset="0"/>
              </a:rPr>
              <a:t>WHAT IT IS: </a:t>
            </a:r>
          </a:p>
          <a:p>
            <a:pPr lvl="1"/>
            <a:r>
              <a:rPr lang="en-US" sz="2000" dirty="0">
                <a:latin typeface="Calibri" panose="020F0502020204030204" pitchFamily="34" charset="0"/>
                <a:cs typeface="Calibri" panose="020F0502020204030204" pitchFamily="34" charset="0"/>
              </a:rPr>
              <a:t>Therapeutic intervention is applied to a family system to improve the interactions between family members</a:t>
            </a:r>
          </a:p>
          <a:p>
            <a:pPr marL="0" indent="0">
              <a:buNone/>
            </a:pPr>
            <a:r>
              <a:rPr lang="en-US" sz="2000" b="1" dirty="0">
                <a:latin typeface="Calibri" panose="020F0502020204030204" pitchFamily="34" charset="0"/>
                <a:cs typeface="Calibri" panose="020F0502020204030204" pitchFamily="34" charset="0"/>
              </a:rPr>
              <a:t>HOW IT WORKS:  </a:t>
            </a:r>
          </a:p>
          <a:p>
            <a:pPr lvl="1"/>
            <a:r>
              <a:rPr lang="en-US" sz="2000" dirty="0">
                <a:latin typeface="Calibri" panose="020F0502020204030204" pitchFamily="34" charset="0"/>
                <a:cs typeface="Calibri" panose="020F0502020204030204" pitchFamily="34" charset="0"/>
              </a:rPr>
              <a:t>Focuses on how the members of a family unit interact with each other to assess and address maladaptive interaction patterns</a:t>
            </a:r>
          </a:p>
          <a:p>
            <a:pPr marL="0" indent="0">
              <a:buNone/>
            </a:pPr>
            <a:r>
              <a:rPr lang="en-US" sz="2000" b="1" dirty="0">
                <a:latin typeface="Calibri" panose="020F0502020204030204" pitchFamily="34" charset="0"/>
                <a:cs typeface="Calibri" panose="020F0502020204030204" pitchFamily="34" charset="0"/>
              </a:rPr>
              <a:t>WHEN TO CONSIDER REFERRAL:  </a:t>
            </a:r>
          </a:p>
          <a:p>
            <a:pPr lvl="1"/>
            <a:r>
              <a:rPr lang="en-US" sz="2000" dirty="0">
                <a:latin typeface="Calibri" panose="020F0502020204030204" pitchFamily="34" charset="0"/>
                <a:cs typeface="Calibri" panose="020F0502020204030204" pitchFamily="34" charset="0"/>
              </a:rPr>
              <a:t>Families are  “stuck” in maladaptive patterns which impede one or all of the members ability to develop and grow in a healthy way   </a:t>
            </a:r>
          </a:p>
          <a:p>
            <a:pPr lvl="1"/>
            <a:r>
              <a:rPr lang="en-US" sz="2000" dirty="0">
                <a:latin typeface="Calibri" panose="020F0502020204030204" pitchFamily="34" charset="0"/>
                <a:cs typeface="Calibri" panose="020F0502020204030204" pitchFamily="34" charset="0"/>
              </a:rPr>
              <a:t>When one or more of the family members is struggling with a mental illness requiring the family system to understand and adjust in a way that builds resilience and encourages growth</a:t>
            </a:r>
          </a:p>
          <a:p>
            <a:pPr marL="457200" lvl="1" indent="0">
              <a:buNone/>
            </a:pPr>
            <a:endParaRPr lang="en-US" sz="1400" dirty="0"/>
          </a:p>
        </p:txBody>
      </p:sp>
      <p:grpSp>
        <p:nvGrpSpPr>
          <p:cNvPr id="4" name="Group 3">
            <a:extLst>
              <a:ext uri="{FF2B5EF4-FFF2-40B4-BE49-F238E27FC236}">
                <a16:creationId xmlns:a16="http://schemas.microsoft.com/office/drawing/2014/main" id="{32B5F2E2-EFEB-4CB1-85B3-2A13B1C48367}"/>
              </a:ext>
            </a:extLst>
          </p:cNvPr>
          <p:cNvGrpSpPr/>
          <p:nvPr/>
        </p:nvGrpSpPr>
        <p:grpSpPr>
          <a:xfrm>
            <a:off x="9951206" y="5595376"/>
            <a:ext cx="1965608" cy="694068"/>
            <a:chOff x="10105890" y="5969002"/>
            <a:chExt cx="1965608" cy="694068"/>
          </a:xfrm>
        </p:grpSpPr>
        <p:sp>
          <p:nvSpPr>
            <p:cNvPr id="8" name="Pentagon 7"/>
            <p:cNvSpPr/>
            <p:nvPr/>
          </p:nvSpPr>
          <p:spPr>
            <a:xfrm>
              <a:off x="10105890" y="5969002"/>
              <a:ext cx="1965608" cy="694068"/>
            </a:xfrm>
            <a:prstGeom prst="homePlate">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105890" y="6023649"/>
              <a:ext cx="1575038" cy="584775"/>
            </a:xfrm>
            <a:prstGeom prst="rect">
              <a:avLst/>
            </a:prstGeom>
            <a:noFill/>
          </p:spPr>
          <p:txBody>
            <a:bodyPr wrap="square" rtlCol="0">
              <a:spAutoFit/>
            </a:bodyPr>
            <a:lstStyle/>
            <a:p>
              <a:pPr algn="ctr">
                <a:spcAft>
                  <a:spcPts val="600"/>
                </a:spcAft>
              </a:pPr>
              <a:r>
                <a:rPr lang="en-US" sz="1200" dirty="0"/>
                <a:t>TO LEARN MORE: </a:t>
              </a:r>
              <a:r>
                <a:rPr lang="en-US" sz="2000" dirty="0">
                  <a:solidFill>
                    <a:schemeClr val="bg1"/>
                  </a:solidFill>
                  <a:hlinkClick r:id="rId3"/>
                </a:rPr>
                <a:t>Click Here</a:t>
              </a:r>
              <a:endParaRPr lang="en-US" sz="2000" dirty="0">
                <a:solidFill>
                  <a:schemeClr val="bg1"/>
                </a:solidFill>
              </a:endParaRPr>
            </a:p>
          </p:txBody>
        </p:sp>
      </p:grpSp>
      <p:pic>
        <p:nvPicPr>
          <p:cNvPr id="10" name="Picture 9" descr="Logo, icon&#10;&#10;Description automatically generated with medium confidence">
            <a:extLst>
              <a:ext uri="{FF2B5EF4-FFF2-40B4-BE49-F238E27FC236}">
                <a16:creationId xmlns:a16="http://schemas.microsoft.com/office/drawing/2014/main" id="{80FF2DE4-49DA-4908-BD6C-F0D6B42659CE}"/>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8293629" y="640080"/>
            <a:ext cx="2854471" cy="2854471"/>
          </a:xfrm>
          <a:prstGeom prst="rect">
            <a:avLst/>
          </a:prstGeom>
        </p:spPr>
      </p:pic>
    </p:spTree>
    <p:extLst>
      <p:ext uri="{BB962C8B-B14F-4D97-AF65-F5344CB8AC3E}">
        <p14:creationId xmlns:p14="http://schemas.microsoft.com/office/powerpoint/2010/main" val="3604865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0936" y="0"/>
            <a:ext cx="4818888" cy="1481328"/>
          </a:xfrm>
        </p:spPr>
        <p:txBody>
          <a:bodyPr anchor="b">
            <a:normAutofit/>
          </a:bodyPr>
          <a:lstStyle/>
          <a:p>
            <a:r>
              <a:rPr lang="en-US" b="1" dirty="0">
                <a:latin typeface="Calibri" panose="020F0502020204030204" pitchFamily="34" charset="0"/>
                <a:cs typeface="Calibri" panose="020F0502020204030204" pitchFamily="34" charset="0"/>
              </a:rPr>
              <a:t>Group Therapy</a:t>
            </a:r>
          </a:p>
        </p:txBody>
      </p:sp>
      <p:sp>
        <p:nvSpPr>
          <p:cNvPr id="3" name="Content Placeholder 2"/>
          <p:cNvSpPr>
            <a:spLocks noGrp="1"/>
          </p:cNvSpPr>
          <p:nvPr>
            <p:ph idx="1"/>
          </p:nvPr>
        </p:nvSpPr>
        <p:spPr>
          <a:xfrm>
            <a:off x="662802" y="1595779"/>
            <a:ext cx="8689334" cy="4130615"/>
          </a:xfrm>
        </p:spPr>
        <p:txBody>
          <a:bodyPr anchor="t">
            <a:normAutofit/>
          </a:bodyPr>
          <a:lstStyle/>
          <a:p>
            <a:pPr marL="0" indent="0">
              <a:buNone/>
            </a:pPr>
            <a:r>
              <a:rPr lang="en-US" sz="2000" b="1" dirty="0">
                <a:latin typeface="Calibri" panose="020F0502020204030204" pitchFamily="34" charset="0"/>
                <a:cs typeface="Calibri" panose="020F0502020204030204" pitchFamily="34" charset="0"/>
              </a:rPr>
              <a:t>WHAT IT IS: </a:t>
            </a:r>
          </a:p>
          <a:p>
            <a:r>
              <a:rPr lang="en-US" sz="2000" b="0" i="0" dirty="0">
                <a:solidFill>
                  <a:srgbClr val="000000"/>
                </a:solidFill>
                <a:effectLst/>
                <a:latin typeface="Calibri" panose="020F0502020204030204" pitchFamily="34" charset="0"/>
                <a:cs typeface="Calibri" panose="020F0502020204030204" pitchFamily="34" charset="0"/>
              </a:rPr>
              <a:t>Group therapy involves a therapist lead group of patients exploring common </a:t>
            </a:r>
            <a:r>
              <a:rPr lang="en-US" sz="2000" dirty="0">
                <a:solidFill>
                  <a:srgbClr val="000000"/>
                </a:solidFill>
                <a:latin typeface="Calibri" panose="020F0502020204030204" pitchFamily="34" charset="0"/>
                <a:cs typeface="Calibri" panose="020F0502020204030204" pitchFamily="34" charset="0"/>
              </a:rPr>
              <a:t>challenges or experiences through a variety of psychotherapeutic approaches</a:t>
            </a:r>
            <a:endParaRPr lang="en-US" sz="2000" b="1" dirty="0">
              <a:latin typeface="Calibri" panose="020F0502020204030204" pitchFamily="34" charset="0"/>
              <a:cs typeface="Calibri" panose="020F0502020204030204" pitchFamily="34" charset="0"/>
            </a:endParaRPr>
          </a:p>
          <a:p>
            <a:pPr marL="0" indent="0">
              <a:buNone/>
            </a:pPr>
            <a:r>
              <a:rPr lang="en-US" sz="2000" b="1" dirty="0">
                <a:latin typeface="Calibri" panose="020F0502020204030204" pitchFamily="34" charset="0"/>
                <a:cs typeface="Calibri" panose="020F0502020204030204" pitchFamily="34" charset="0"/>
              </a:rPr>
              <a:t>HOW IT WORKS:  </a:t>
            </a:r>
          </a:p>
          <a:p>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Group therapy provides patients a diverse network of peers to support problem solving, emotional expression and  processing of common experiences while practicing social skills, new tools and new patterns of behavior</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2000" b="1" dirty="0">
                <a:latin typeface="Calibri" panose="020F0502020204030204" pitchFamily="34" charset="0"/>
                <a:cs typeface="Calibri" panose="020F0502020204030204" pitchFamily="34" charset="0"/>
              </a:rPr>
              <a:t>WHEN TO CONSIDER REFERRAL:  </a:t>
            </a:r>
          </a:p>
          <a:p>
            <a:pPr algn="l" fontAlgn="base">
              <a:buFont typeface="Arial" panose="020B0604020202020204" pitchFamily="34" charset="0"/>
              <a:buChar char="•"/>
            </a:pPr>
            <a:r>
              <a:rPr lang="en-US" sz="2000" b="0" i="0" dirty="0">
                <a:solidFill>
                  <a:srgbClr val="212121"/>
                </a:solidFill>
                <a:effectLst/>
                <a:latin typeface="Calibri" panose="020F0502020204030204" pitchFamily="34" charset="0"/>
                <a:cs typeface="Calibri" panose="020F0502020204030204" pitchFamily="34" charset="0"/>
              </a:rPr>
              <a:t>Group therapy can be useful for patients with ADHD, Depression, Anxiety disorders, PTSD and Substance use disorders among others</a:t>
            </a:r>
          </a:p>
          <a:p>
            <a:pPr marL="0" indent="0">
              <a:buNone/>
            </a:pPr>
            <a:endParaRPr lang="en-US" sz="2000" b="1" dirty="0"/>
          </a:p>
          <a:p>
            <a:pPr lvl="1"/>
            <a:endParaRPr lang="en-US" sz="2000" dirty="0"/>
          </a:p>
          <a:p>
            <a:pPr marL="457200" lvl="1" indent="0">
              <a:buNone/>
            </a:pPr>
            <a:endParaRPr lang="en-US" sz="1400" dirty="0"/>
          </a:p>
        </p:txBody>
      </p:sp>
      <p:pic>
        <p:nvPicPr>
          <p:cNvPr id="5" name="Picture 4" descr="Logo, icon&#10;&#10;Description automatically generated">
            <a:extLst>
              <a:ext uri="{FF2B5EF4-FFF2-40B4-BE49-F238E27FC236}">
                <a16:creationId xmlns:a16="http://schemas.microsoft.com/office/drawing/2014/main" id="{F9B35DD0-73B0-480D-BA6C-07F9D0D0C422}"/>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282733" y="521962"/>
            <a:ext cx="2473402" cy="2452961"/>
          </a:xfrm>
          <a:prstGeom prst="rect">
            <a:avLst/>
          </a:prstGeom>
        </p:spPr>
      </p:pic>
      <p:grpSp>
        <p:nvGrpSpPr>
          <p:cNvPr id="12" name="Group 11">
            <a:extLst>
              <a:ext uri="{FF2B5EF4-FFF2-40B4-BE49-F238E27FC236}">
                <a16:creationId xmlns:a16="http://schemas.microsoft.com/office/drawing/2014/main" id="{37D5E58F-3003-4D34-B067-C07C85D2B866}"/>
              </a:ext>
            </a:extLst>
          </p:cNvPr>
          <p:cNvGrpSpPr/>
          <p:nvPr/>
        </p:nvGrpSpPr>
        <p:grpSpPr>
          <a:xfrm>
            <a:off x="9452581" y="5447643"/>
            <a:ext cx="1965608" cy="694068"/>
            <a:chOff x="9423085" y="5118740"/>
            <a:chExt cx="1965608" cy="694068"/>
          </a:xfrm>
        </p:grpSpPr>
        <p:sp>
          <p:nvSpPr>
            <p:cNvPr id="8" name="Pentagon 7"/>
            <p:cNvSpPr/>
            <p:nvPr/>
          </p:nvSpPr>
          <p:spPr>
            <a:xfrm>
              <a:off x="9423085" y="5118740"/>
              <a:ext cx="1965608" cy="694068"/>
            </a:xfrm>
            <a:prstGeom prst="homePlate">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D02E608C-CB61-4C42-B913-58E2FAB5F510}"/>
                </a:ext>
              </a:extLst>
            </p:cNvPr>
            <p:cNvSpPr txBox="1"/>
            <p:nvPr/>
          </p:nvSpPr>
          <p:spPr>
            <a:xfrm>
              <a:off x="9739364" y="5397491"/>
              <a:ext cx="1333050" cy="369332"/>
            </a:xfrm>
            <a:prstGeom prst="rect">
              <a:avLst/>
            </a:prstGeom>
            <a:noFill/>
          </p:spPr>
          <p:txBody>
            <a:bodyPr wrap="square" rtlCol="0">
              <a:spAutoFit/>
            </a:bodyPr>
            <a:lstStyle/>
            <a:p>
              <a:r>
                <a:rPr lang="en-US" dirty="0">
                  <a:hlinkClick r:id="rId5"/>
                </a:rPr>
                <a:t>Click Here</a:t>
              </a:r>
              <a:endParaRPr lang="en-US" dirty="0"/>
            </a:p>
          </p:txBody>
        </p:sp>
        <p:sp>
          <p:nvSpPr>
            <p:cNvPr id="11" name="TextBox 10">
              <a:extLst>
                <a:ext uri="{FF2B5EF4-FFF2-40B4-BE49-F238E27FC236}">
                  <a16:creationId xmlns:a16="http://schemas.microsoft.com/office/drawing/2014/main" id="{EB313C80-E847-4A3F-9C7C-757F7CC300CF}"/>
                </a:ext>
              </a:extLst>
            </p:cNvPr>
            <p:cNvSpPr txBox="1"/>
            <p:nvPr/>
          </p:nvSpPr>
          <p:spPr>
            <a:xfrm>
              <a:off x="9423085" y="5165548"/>
              <a:ext cx="1749774" cy="369332"/>
            </a:xfrm>
            <a:prstGeom prst="rect">
              <a:avLst/>
            </a:prstGeom>
            <a:noFill/>
          </p:spPr>
          <p:txBody>
            <a:bodyPr wrap="none" rtlCol="0">
              <a:spAutoFit/>
            </a:bodyPr>
            <a:lstStyle/>
            <a:p>
              <a:r>
                <a:rPr lang="en-US" dirty="0"/>
                <a:t>TO LEARN MORE</a:t>
              </a:r>
            </a:p>
          </p:txBody>
        </p:sp>
      </p:grpSp>
    </p:spTree>
    <p:extLst>
      <p:ext uri="{BB962C8B-B14F-4D97-AF65-F5344CB8AC3E}">
        <p14:creationId xmlns:p14="http://schemas.microsoft.com/office/powerpoint/2010/main" val="2628448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1248" y="548640"/>
            <a:ext cx="3600860" cy="5431536"/>
          </a:xfrm>
        </p:spPr>
        <p:txBody>
          <a:bodyPr>
            <a:normAutofit/>
          </a:bodyPr>
          <a:lstStyle/>
          <a:p>
            <a:r>
              <a:rPr lang="en-US" sz="5400" b="1" dirty="0">
                <a:latin typeface="Calibri" panose="020F0502020204030204" pitchFamily="34" charset="0"/>
                <a:cs typeface="Calibri" panose="020F0502020204030204" pitchFamily="34" charset="0"/>
              </a:rPr>
              <a:t>Navigating Barriers</a:t>
            </a:r>
          </a:p>
        </p:txBody>
      </p:sp>
      <p:sp>
        <p:nvSpPr>
          <p:cNvPr id="3" name="Content Placeholder 2"/>
          <p:cNvSpPr>
            <a:spLocks noGrp="1"/>
          </p:cNvSpPr>
          <p:nvPr>
            <p:ph idx="1"/>
          </p:nvPr>
        </p:nvSpPr>
        <p:spPr>
          <a:xfrm>
            <a:off x="5126418" y="552091"/>
            <a:ext cx="6224335" cy="5431536"/>
          </a:xfrm>
        </p:spPr>
        <p:txBody>
          <a:bodyPr anchor="ctr">
            <a:normAutofit/>
          </a:bodyPr>
          <a:lstStyle/>
          <a:p>
            <a:pPr lvl="1"/>
            <a:r>
              <a:rPr lang="en-US" sz="2200" dirty="0">
                <a:latin typeface="Calibri" panose="020F0502020204030204" pitchFamily="34" charset="0"/>
                <a:cs typeface="Calibri" panose="020F0502020204030204" pitchFamily="34" charset="0"/>
              </a:rPr>
              <a:t>Use Motivational Interviewing to determine and address misconceptions and stigma</a:t>
            </a:r>
          </a:p>
          <a:p>
            <a:pPr lvl="1"/>
            <a:r>
              <a:rPr lang="en-US" sz="2200" dirty="0">
                <a:latin typeface="Calibri" panose="020F0502020204030204" pitchFamily="34" charset="0"/>
                <a:cs typeface="Calibri" panose="020F0502020204030204" pitchFamily="34" charset="0"/>
              </a:rPr>
              <a:t>Give patients and families time to consider options and follow up</a:t>
            </a:r>
          </a:p>
          <a:p>
            <a:pPr lvl="1"/>
            <a:r>
              <a:rPr lang="en-US" sz="2200" dirty="0">
                <a:latin typeface="Calibri" panose="020F0502020204030204" pitchFamily="34" charset="0"/>
                <a:cs typeface="Calibri" panose="020F0502020204030204" pitchFamily="34" charset="0"/>
              </a:rPr>
              <a:t>Consider a family conference with Primary Care Provider</a:t>
            </a:r>
          </a:p>
          <a:p>
            <a:pPr marL="0" indent="0">
              <a:buNone/>
            </a:pPr>
            <a:endParaRPr lang="en-US" sz="2200" dirty="0"/>
          </a:p>
        </p:txBody>
      </p:sp>
    </p:spTree>
    <p:extLst>
      <p:ext uri="{BB962C8B-B14F-4D97-AF65-F5344CB8AC3E}">
        <p14:creationId xmlns:p14="http://schemas.microsoft.com/office/powerpoint/2010/main" val="82247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677" y="172251"/>
            <a:ext cx="10515600" cy="1325563"/>
          </a:xfrm>
        </p:spPr>
        <p:txBody>
          <a:bodyPr>
            <a:normAutofit/>
          </a:bodyPr>
          <a:lstStyle/>
          <a:p>
            <a:r>
              <a:rPr lang="en-US" sz="4000" b="1" dirty="0">
                <a:latin typeface="Calibri" panose="020F0502020204030204" pitchFamily="34" charset="0"/>
                <a:cs typeface="Calibri" panose="020F0502020204030204" pitchFamily="34" charset="0"/>
              </a:rPr>
              <a:t>Application in CoCM</a:t>
            </a:r>
          </a:p>
        </p:txBody>
      </p:sp>
      <p:sp>
        <p:nvSpPr>
          <p:cNvPr id="8" name="Content Placeholder 2"/>
          <p:cNvSpPr>
            <a:spLocks noGrp="1"/>
          </p:cNvSpPr>
          <p:nvPr>
            <p:ph idx="1"/>
          </p:nvPr>
        </p:nvSpPr>
        <p:spPr>
          <a:xfrm>
            <a:off x="838200" y="4433462"/>
            <a:ext cx="10515600" cy="1797685"/>
          </a:xfrm>
        </p:spPr>
        <p:txBody>
          <a:bodyPr>
            <a:normAutofit/>
          </a:bodyPr>
          <a:lstStyle/>
          <a:p>
            <a:pPr marL="0" indent="0">
              <a:buNone/>
            </a:pPr>
            <a:r>
              <a:rPr lang="en-US" dirty="0">
                <a:latin typeface="Calibri" panose="020F0502020204030204" pitchFamily="34" charset="0"/>
                <a:cs typeface="Calibri" panose="020F0502020204030204" pitchFamily="34" charset="0"/>
              </a:rPr>
              <a:t>Ben’s Goals:</a:t>
            </a:r>
          </a:p>
          <a:p>
            <a:pPr lvl="1"/>
            <a:r>
              <a:rPr lang="en-US" dirty="0">
                <a:latin typeface="Calibri" panose="020F0502020204030204" pitchFamily="34" charset="0"/>
                <a:cs typeface="Calibri" panose="020F0502020204030204" pitchFamily="34" charset="0"/>
              </a:rPr>
              <a:t>Ask for help with challenging classes and managing the workload</a:t>
            </a:r>
          </a:p>
          <a:p>
            <a:pPr lvl="1"/>
            <a:r>
              <a:rPr lang="en-US" dirty="0">
                <a:latin typeface="Calibri" panose="020F0502020204030204" pitchFamily="34" charset="0"/>
                <a:cs typeface="Calibri" panose="020F0502020204030204" pitchFamily="34" charset="0"/>
              </a:rPr>
              <a:t>Improve emotional awareness and responses to improve relationships</a:t>
            </a:r>
          </a:p>
          <a:p>
            <a:pPr lvl="1"/>
            <a:r>
              <a:rPr lang="en-US" dirty="0">
                <a:latin typeface="Calibri" panose="020F0502020204030204" pitchFamily="34" charset="0"/>
                <a:cs typeface="Calibri" panose="020F0502020204030204" pitchFamily="34" charset="0"/>
              </a:rPr>
              <a:t>Engage regularly in activates he enjoys or once enjoyed</a:t>
            </a:r>
          </a:p>
          <a:p>
            <a:pPr lvl="1"/>
            <a:endParaRPr lang="en-US" dirty="0"/>
          </a:p>
        </p:txBody>
      </p:sp>
      <p:sp>
        <p:nvSpPr>
          <p:cNvPr id="5" name="Rectangle 4"/>
          <p:cNvSpPr/>
          <p:nvPr/>
        </p:nvSpPr>
        <p:spPr>
          <a:xfrm>
            <a:off x="5180721" y="889251"/>
            <a:ext cx="6770487" cy="3785652"/>
          </a:xfrm>
          <a:prstGeom prst="rect">
            <a:avLst/>
          </a:prstGeom>
        </p:spPr>
        <p:txBody>
          <a:bodyPr wrap="square">
            <a:spAutoFit/>
          </a:bodyPr>
          <a:lstStyle/>
          <a:p>
            <a:r>
              <a:rPr lang="en-US" sz="2400" dirty="0">
                <a:latin typeface="Calibri" panose="020F0502020204030204" pitchFamily="34" charset="0"/>
                <a:cs typeface="Calibri" panose="020F0502020204030204" pitchFamily="34" charset="0"/>
              </a:rPr>
              <a:t>Ben is a 15-year-old male presenting with:</a:t>
            </a:r>
          </a:p>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decreased concentration</a:t>
            </a:r>
          </a:p>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incomplete school-work</a:t>
            </a:r>
          </a:p>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falling grades</a:t>
            </a:r>
          </a:p>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isolating in his room</a:t>
            </a:r>
          </a:p>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lost interest in previously enjoyed activities</a:t>
            </a:r>
          </a:p>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up late on social media</a:t>
            </a:r>
          </a:p>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struggles to get up in the morning</a:t>
            </a:r>
          </a:p>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Irritable</a:t>
            </a:r>
          </a:p>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Ben says he is just fine and wants to be left alone</a:t>
            </a:r>
            <a:endParaRPr lang="en-US" dirty="0">
              <a:latin typeface="Calibri" panose="020F0502020204030204" pitchFamily="34" charset="0"/>
              <a:cs typeface="Calibri" panose="020F0502020204030204" pitchFamily="34" charset="0"/>
            </a:endParaRPr>
          </a:p>
        </p:txBody>
      </p:sp>
      <p:sp>
        <p:nvSpPr>
          <p:cNvPr id="6" name="TextBox 5"/>
          <p:cNvSpPr txBox="1"/>
          <p:nvPr/>
        </p:nvSpPr>
        <p:spPr>
          <a:xfrm>
            <a:off x="1179723" y="1343623"/>
            <a:ext cx="3160644" cy="523220"/>
          </a:xfrm>
          <a:prstGeom prst="rect">
            <a:avLst/>
          </a:prstGeom>
          <a:noFill/>
        </p:spPr>
        <p:txBody>
          <a:bodyPr wrap="square" rtlCol="0">
            <a:spAutoFit/>
          </a:bodyPr>
          <a:lstStyle/>
          <a:p>
            <a:r>
              <a:rPr lang="en-US" sz="2800" dirty="0"/>
              <a:t>Remember Ben?</a:t>
            </a:r>
          </a:p>
        </p:txBody>
      </p:sp>
      <p:pic>
        <p:nvPicPr>
          <p:cNvPr id="7" name="Picture 6" descr="Choosing Democracy"/>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7689" y="1977429"/>
            <a:ext cx="2796168" cy="1890920"/>
          </a:xfrm>
          <a:prstGeom prst="rect">
            <a:avLst/>
          </a:prstGeom>
          <a:ln>
            <a:noFill/>
          </a:ln>
          <a:effectLst>
            <a:outerShdw blurRad="292100" dist="139700" dir="2700000" algn="tl" rotWithShape="0">
              <a:srgbClr val="333333">
                <a:alpha val="65000"/>
              </a:srgbClr>
            </a:outerShdw>
          </a:effectLst>
          <a:scene3d>
            <a:camera prst="perspectiveRight"/>
            <a:lightRig rig="threePt" dir="t"/>
          </a:scene3d>
        </p:spPr>
      </p:pic>
    </p:spTree>
    <p:extLst>
      <p:ext uri="{BB962C8B-B14F-4D97-AF65-F5344CB8AC3E}">
        <p14:creationId xmlns:p14="http://schemas.microsoft.com/office/powerpoint/2010/main" val="2678281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fade">
                                      <p:cBhvr>
                                        <p:cTn id="13" dur="1000"/>
                                        <p:tgtEl>
                                          <p:spTgt spid="8">
                                            <p:txEl>
                                              <p:pRg st="0" end="0"/>
                                            </p:txEl>
                                          </p:spTgt>
                                        </p:tgtEl>
                                      </p:cBhvr>
                                    </p:animEffect>
                                    <p:anim calcmode="lin" valueType="num">
                                      <p:cBhvr>
                                        <p:cTn id="14"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Effect transition="in" filter="fade">
                                      <p:cBhvr>
                                        <p:cTn id="20" dur="1000"/>
                                        <p:tgtEl>
                                          <p:spTgt spid="8">
                                            <p:txEl>
                                              <p:pRg st="1" end="1"/>
                                            </p:txEl>
                                          </p:spTgt>
                                        </p:tgtEl>
                                      </p:cBhvr>
                                    </p:animEffect>
                                    <p:anim calcmode="lin" valueType="num">
                                      <p:cBhvr>
                                        <p:cTn id="21"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fade">
                                      <p:cBhvr>
                                        <p:cTn id="27" dur="1000"/>
                                        <p:tgtEl>
                                          <p:spTgt spid="8">
                                            <p:txEl>
                                              <p:pRg st="2" end="2"/>
                                            </p:txEl>
                                          </p:spTgt>
                                        </p:tgtEl>
                                      </p:cBhvr>
                                    </p:animEffect>
                                    <p:anim calcmode="lin" valueType="num">
                                      <p:cBhvr>
                                        <p:cTn id="28"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8">
                                            <p:txEl>
                                              <p:pRg st="3" end="3"/>
                                            </p:txEl>
                                          </p:spTgt>
                                        </p:tgtEl>
                                        <p:attrNameLst>
                                          <p:attrName>style.visibility</p:attrName>
                                        </p:attrNameLst>
                                      </p:cBhvr>
                                      <p:to>
                                        <p:strVal val="visible"/>
                                      </p:to>
                                    </p:set>
                                    <p:animEffect transition="in" filter="fade">
                                      <p:cBhvr>
                                        <p:cTn id="34" dur="1000"/>
                                        <p:tgtEl>
                                          <p:spTgt spid="8">
                                            <p:txEl>
                                              <p:pRg st="3" end="3"/>
                                            </p:txEl>
                                          </p:spTgt>
                                        </p:tgtEl>
                                      </p:cBhvr>
                                    </p:animEffect>
                                    <p:anim calcmode="lin" valueType="num">
                                      <p:cBhvr>
                                        <p:cTn id="35"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81479232"/>
              </p:ext>
            </p:extLst>
          </p:nvPr>
        </p:nvGraphicFramePr>
        <p:xfrm>
          <a:off x="1257302" y="304802"/>
          <a:ext cx="10325099" cy="5405340"/>
        </p:xfrm>
        <a:graphic>
          <a:graphicData uri="http://schemas.openxmlformats.org/drawingml/2006/table">
            <a:tbl>
              <a:tblPr/>
              <a:tblGrid>
                <a:gridCol w="2119465">
                  <a:extLst>
                    <a:ext uri="{9D8B030D-6E8A-4147-A177-3AD203B41FA5}">
                      <a16:colId xmlns:a16="http://schemas.microsoft.com/office/drawing/2014/main" val="2024321857"/>
                    </a:ext>
                  </a:extLst>
                </a:gridCol>
                <a:gridCol w="1730572">
                  <a:extLst>
                    <a:ext uri="{9D8B030D-6E8A-4147-A177-3AD203B41FA5}">
                      <a16:colId xmlns:a16="http://schemas.microsoft.com/office/drawing/2014/main" val="1914032991"/>
                    </a:ext>
                  </a:extLst>
                </a:gridCol>
                <a:gridCol w="1788906">
                  <a:extLst>
                    <a:ext uri="{9D8B030D-6E8A-4147-A177-3AD203B41FA5}">
                      <a16:colId xmlns:a16="http://schemas.microsoft.com/office/drawing/2014/main" val="1823283784"/>
                    </a:ext>
                  </a:extLst>
                </a:gridCol>
                <a:gridCol w="4686156">
                  <a:extLst>
                    <a:ext uri="{9D8B030D-6E8A-4147-A177-3AD203B41FA5}">
                      <a16:colId xmlns:a16="http://schemas.microsoft.com/office/drawing/2014/main" val="1282781754"/>
                    </a:ext>
                  </a:extLst>
                </a:gridCol>
              </a:tblGrid>
              <a:tr h="234012">
                <a:tc>
                  <a:txBody>
                    <a:bodyPr/>
                    <a:lstStyle/>
                    <a:p>
                      <a:pPr algn="l" fontAlgn="ctr"/>
                      <a:r>
                        <a:rPr lang="en-US" sz="1600" b="0" i="0" u="none" strike="noStrike">
                          <a:solidFill>
                            <a:srgbClr val="000000"/>
                          </a:solidFill>
                          <a:effectLst/>
                          <a:latin typeface="Arial" panose="020B0604020202020204" pitchFamily="34" charset="0"/>
                        </a:rPr>
                        <a:t>Model</a:t>
                      </a:r>
                    </a:p>
                  </a:txBody>
                  <a:tcPr marL="6060" marR="6060" marT="6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l" fontAlgn="ctr"/>
                      <a:r>
                        <a:rPr lang="en-US" sz="1600" b="0" i="0" u="none" strike="noStrike">
                          <a:solidFill>
                            <a:srgbClr val="000000"/>
                          </a:solidFill>
                          <a:effectLst/>
                          <a:latin typeface="Arial" panose="020B0604020202020204" pitchFamily="34" charset="0"/>
                        </a:rPr>
                        <a:t>Intervention</a:t>
                      </a:r>
                    </a:p>
                  </a:txBody>
                  <a:tcPr marL="6060" marR="6060" marT="6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l" fontAlgn="ctr"/>
                      <a:r>
                        <a:rPr lang="en-US" sz="1600" b="0" i="0" u="none" strike="noStrike">
                          <a:solidFill>
                            <a:srgbClr val="000000"/>
                          </a:solidFill>
                          <a:effectLst/>
                          <a:latin typeface="Arial" panose="020B0604020202020204" pitchFamily="34" charset="0"/>
                        </a:rPr>
                        <a:t>Related Goal</a:t>
                      </a:r>
                    </a:p>
                  </a:txBody>
                  <a:tcPr marL="6060" marR="6060" marT="6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l" fontAlgn="ctr"/>
                      <a:r>
                        <a:rPr lang="en-US" sz="1600" b="0" i="0" u="none" strike="noStrike">
                          <a:solidFill>
                            <a:srgbClr val="000000"/>
                          </a:solidFill>
                          <a:effectLst/>
                          <a:latin typeface="Arial" panose="020B0604020202020204" pitchFamily="34" charset="0"/>
                        </a:rPr>
                        <a:t>Ben's Strategies</a:t>
                      </a:r>
                    </a:p>
                  </a:txBody>
                  <a:tcPr marL="6060" marR="6060" marT="6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3690644660"/>
                  </a:ext>
                </a:extLst>
              </a:tr>
              <a:tr h="1203494">
                <a:tc>
                  <a:txBody>
                    <a:bodyPr/>
                    <a:lstStyle/>
                    <a:p>
                      <a:pPr algn="l" fontAlgn="ctr"/>
                      <a:r>
                        <a:rPr lang="en-US" sz="1600" b="0" i="0" u="none" strike="noStrike" dirty="0">
                          <a:solidFill>
                            <a:srgbClr val="000000"/>
                          </a:solidFill>
                          <a:effectLst/>
                          <a:latin typeface="Calibri" panose="020F0502020204030204" pitchFamily="34" charset="0"/>
                          <a:cs typeface="Calibri" panose="020F0502020204030204" pitchFamily="34" charset="0"/>
                        </a:rPr>
                        <a:t> CBT</a:t>
                      </a:r>
                    </a:p>
                  </a:txBody>
                  <a:tcPr marL="6060" marR="6060" marT="606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CC"/>
                    </a:solidFill>
                  </a:tcPr>
                </a:tc>
                <a:tc>
                  <a:txBody>
                    <a:bodyPr/>
                    <a:lstStyle/>
                    <a:p>
                      <a:pPr algn="l" fontAlgn="ctr"/>
                      <a:r>
                        <a:rPr lang="en-US" sz="1600" b="0" i="0" u="none" strike="noStrike">
                          <a:solidFill>
                            <a:srgbClr val="000000"/>
                          </a:solidFill>
                          <a:effectLst/>
                          <a:latin typeface="Calibri" panose="020F0502020204030204" pitchFamily="34" charset="0"/>
                          <a:cs typeface="Calibri" panose="020F0502020204030204" pitchFamily="34" charset="0"/>
                        </a:rPr>
                        <a:t>Thought Recording/                       Journaling</a:t>
                      </a:r>
                    </a:p>
                  </a:txBody>
                  <a:tcPr marL="6060" marR="6060" marT="6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en-US" sz="1600" b="0" i="0" u="none" strike="noStrike">
                          <a:solidFill>
                            <a:srgbClr val="000000"/>
                          </a:solidFill>
                          <a:effectLst/>
                          <a:latin typeface="Calibri" panose="020F0502020204030204" pitchFamily="34" charset="0"/>
                          <a:cs typeface="Calibri" panose="020F0502020204030204" pitchFamily="34" charset="0"/>
                        </a:rPr>
                        <a:t>Emotional awareness</a:t>
                      </a:r>
                    </a:p>
                  </a:txBody>
                  <a:tcPr marL="6060" marR="6060" marT="6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en-US" sz="1600" b="0" i="0" u="none" strike="noStrike" dirty="0">
                          <a:solidFill>
                            <a:srgbClr val="000000"/>
                          </a:solidFill>
                          <a:effectLst/>
                          <a:latin typeface="Calibri" panose="020F0502020204030204" pitchFamily="34" charset="0"/>
                          <a:cs typeface="Calibri" panose="020F0502020204030204" pitchFamily="34" charset="0"/>
                        </a:rPr>
                        <a:t>1) Use a journal whenever you feel upset and write down what happened, how you feel, how you reacted to the feeling and how you might act differently. </a:t>
                      </a:r>
                    </a:p>
                  </a:txBody>
                  <a:tcPr marL="6060" marR="6060" marT="6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887372052"/>
                  </a:ext>
                </a:extLst>
              </a:tr>
              <a:tr h="936050">
                <a:tc>
                  <a:txBody>
                    <a:bodyPr/>
                    <a:lstStyle/>
                    <a:p>
                      <a:pPr algn="l" fontAlgn="ctr"/>
                      <a:r>
                        <a:rPr lang="en-US" sz="1600" b="0" i="0" u="none" strike="noStrike" dirty="0">
                          <a:solidFill>
                            <a:srgbClr val="000000"/>
                          </a:solidFill>
                          <a:effectLst/>
                          <a:latin typeface="Calibri" panose="020F0502020204030204" pitchFamily="34" charset="0"/>
                          <a:cs typeface="Calibri" panose="020F0502020204030204" pitchFamily="34" charset="0"/>
                        </a:rPr>
                        <a:t> </a:t>
                      </a:r>
                    </a:p>
                  </a:txBody>
                  <a:tcPr marL="6060" marR="6060" marT="606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en-US" sz="1600" b="0" i="0" u="none" strike="noStrike">
                          <a:solidFill>
                            <a:srgbClr val="000000"/>
                          </a:solidFill>
                          <a:effectLst/>
                          <a:latin typeface="Calibri" panose="020F0502020204030204" pitchFamily="34" charset="0"/>
                          <a:cs typeface="Calibri" panose="020F0502020204030204" pitchFamily="34" charset="0"/>
                        </a:rPr>
                        <a:t>Emotional regulation</a:t>
                      </a:r>
                    </a:p>
                  </a:txBody>
                  <a:tcPr marL="6060" marR="6060" marT="6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en-US" sz="1600" b="0" i="0" u="none" strike="noStrike" dirty="0">
                          <a:solidFill>
                            <a:srgbClr val="000000"/>
                          </a:solidFill>
                          <a:effectLst/>
                          <a:latin typeface="Calibri" panose="020F0502020204030204" pitchFamily="34" charset="0"/>
                          <a:cs typeface="Calibri" panose="020F0502020204030204" pitchFamily="34" charset="0"/>
                        </a:rPr>
                        <a:t>Emotional response</a:t>
                      </a:r>
                    </a:p>
                  </a:txBody>
                  <a:tcPr marL="6060" marR="6060" marT="6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en-US" sz="1600" b="0" i="0" u="none" strike="noStrike" dirty="0">
                          <a:solidFill>
                            <a:srgbClr val="000000"/>
                          </a:solidFill>
                          <a:effectLst/>
                          <a:latin typeface="Calibri" panose="020F0502020204030204" pitchFamily="34" charset="0"/>
                          <a:cs typeface="Calibri" panose="020F0502020204030204" pitchFamily="34" charset="0"/>
                        </a:rPr>
                        <a:t>2</a:t>
                      </a:r>
                      <a:r>
                        <a:rPr lang="en-US" sz="1600" b="0" i="0" u="none" strike="noStrike">
                          <a:solidFill>
                            <a:srgbClr val="000000"/>
                          </a:solidFill>
                          <a:effectLst/>
                          <a:latin typeface="Calibri" panose="020F0502020204030204" pitchFamily="34" charset="0"/>
                          <a:cs typeface="Calibri" panose="020F0502020204030204" pitchFamily="34" charset="0"/>
                        </a:rPr>
                        <a:t>) </a:t>
                      </a:r>
                      <a:r>
                        <a:rPr lang="en-US" sz="1600" b="0" i="0" u="none" strike="noStrike" dirty="0">
                          <a:solidFill>
                            <a:srgbClr val="000000"/>
                          </a:solidFill>
                          <a:effectLst/>
                          <a:latin typeface="Calibri" panose="020F0502020204030204" pitchFamily="34" charset="0"/>
                          <a:cs typeface="Calibri" panose="020F0502020204030204" pitchFamily="34" charset="0"/>
                        </a:rPr>
                        <a:t>When you begin to feel annoyed in class doodle circles to remind you of the circles on the water when you're fishing lure drops in until you begin to calm. </a:t>
                      </a:r>
                    </a:p>
                  </a:txBody>
                  <a:tcPr marL="6060" marR="6060" marT="6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185051966"/>
                  </a:ext>
                </a:extLst>
              </a:tr>
              <a:tr h="702037">
                <a:tc>
                  <a:txBody>
                    <a:bodyPr/>
                    <a:lstStyle/>
                    <a:p>
                      <a:pPr algn="l" fontAlgn="ctr"/>
                      <a:r>
                        <a:rPr lang="en-US" sz="1600" b="0" i="0" u="none" strike="noStrike">
                          <a:solidFill>
                            <a:srgbClr val="000000"/>
                          </a:solidFill>
                          <a:effectLst/>
                          <a:latin typeface="Calibri" panose="020F0502020204030204" pitchFamily="34" charset="0"/>
                          <a:cs typeface="Calibri" panose="020F0502020204030204" pitchFamily="34" charset="0"/>
                        </a:rPr>
                        <a:t>DBT</a:t>
                      </a:r>
                    </a:p>
                  </a:txBody>
                  <a:tcPr marL="6060" marR="6060" marT="6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0F8DB"/>
                    </a:solidFill>
                  </a:tcPr>
                </a:tc>
                <a:tc>
                  <a:txBody>
                    <a:bodyPr/>
                    <a:lstStyle/>
                    <a:p>
                      <a:pPr algn="l" fontAlgn="ctr"/>
                      <a:r>
                        <a:rPr lang="en-US" sz="1600" b="0" i="0" u="none" strike="noStrike">
                          <a:solidFill>
                            <a:srgbClr val="000000"/>
                          </a:solidFill>
                          <a:effectLst/>
                          <a:latin typeface="Calibri" panose="020F0502020204030204" pitchFamily="34" charset="0"/>
                          <a:cs typeface="Calibri" panose="020F0502020204030204" pitchFamily="34" charset="0"/>
                        </a:rPr>
                        <a:t>Opposite Action Activities</a:t>
                      </a:r>
                    </a:p>
                  </a:txBody>
                  <a:tcPr marL="6060" marR="6060" marT="6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0F8DB"/>
                    </a:solidFill>
                  </a:tcPr>
                </a:tc>
                <a:tc>
                  <a:txBody>
                    <a:bodyPr/>
                    <a:lstStyle/>
                    <a:p>
                      <a:pPr algn="l" fontAlgn="ctr"/>
                      <a:r>
                        <a:rPr lang="en-US" sz="1600" b="0" i="0" u="none" strike="noStrike">
                          <a:solidFill>
                            <a:srgbClr val="000000"/>
                          </a:solidFill>
                          <a:effectLst/>
                          <a:latin typeface="Calibri" panose="020F0502020204030204" pitchFamily="34" charset="0"/>
                          <a:cs typeface="Calibri" panose="020F0502020204030204" pitchFamily="34" charset="0"/>
                        </a:rPr>
                        <a:t>Ask for help</a:t>
                      </a:r>
                    </a:p>
                  </a:txBody>
                  <a:tcPr marL="6060" marR="6060" marT="6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0F8DB"/>
                    </a:solidFill>
                  </a:tcPr>
                </a:tc>
                <a:tc>
                  <a:txBody>
                    <a:bodyPr/>
                    <a:lstStyle/>
                    <a:p>
                      <a:pPr algn="l" fontAlgn="ctr"/>
                      <a:r>
                        <a:rPr lang="en-US" sz="1600" b="0" i="0" u="none" strike="noStrike">
                          <a:solidFill>
                            <a:srgbClr val="000000"/>
                          </a:solidFill>
                          <a:effectLst/>
                          <a:latin typeface="Calibri" panose="020F0502020204030204" pitchFamily="34" charset="0"/>
                          <a:cs typeface="Calibri" panose="020F0502020204030204" pitchFamily="34" charset="0"/>
                        </a:rPr>
                        <a:t>1) When you find yourself stuck on homework and ready to quit, email the teacher or reach out to a friend for help rather than giving up. </a:t>
                      </a:r>
                    </a:p>
                  </a:txBody>
                  <a:tcPr marL="6060" marR="6060" marT="6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0F8DB"/>
                    </a:solidFill>
                  </a:tcPr>
                </a:tc>
                <a:extLst>
                  <a:ext uri="{0D108BD9-81ED-4DB2-BD59-A6C34878D82A}">
                    <a16:rowId xmlns:a16="http://schemas.microsoft.com/office/drawing/2014/main" val="2641052938"/>
                  </a:ext>
                </a:extLst>
              </a:tr>
              <a:tr h="1053056">
                <a:tc>
                  <a:txBody>
                    <a:bodyPr/>
                    <a:lstStyle/>
                    <a:p>
                      <a:pPr algn="l" fontAlgn="ctr"/>
                      <a:r>
                        <a:rPr lang="en-US" sz="1600" b="0" i="0" u="none" strike="noStrike" dirty="0">
                          <a:solidFill>
                            <a:srgbClr val="000000"/>
                          </a:solidFill>
                          <a:effectLst/>
                          <a:latin typeface="Calibri" panose="020F0502020204030204" pitchFamily="34" charset="0"/>
                          <a:cs typeface="Calibri" panose="020F0502020204030204" pitchFamily="34" charset="0"/>
                        </a:rPr>
                        <a:t>IP</a:t>
                      </a:r>
                    </a:p>
                  </a:txBody>
                  <a:tcPr marL="6060" marR="6060" marT="6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FFFF"/>
                    </a:solidFill>
                  </a:tcPr>
                </a:tc>
                <a:tc>
                  <a:txBody>
                    <a:bodyPr/>
                    <a:lstStyle/>
                    <a:p>
                      <a:pPr algn="l" fontAlgn="ctr"/>
                      <a:r>
                        <a:rPr lang="en-US" sz="1600" b="0" i="0" u="none" strike="noStrike" dirty="0">
                          <a:solidFill>
                            <a:srgbClr val="000000"/>
                          </a:solidFill>
                          <a:effectLst/>
                          <a:latin typeface="Calibri" panose="020F0502020204030204" pitchFamily="34" charset="0"/>
                          <a:cs typeface="Calibri" panose="020F0502020204030204" pitchFamily="34" charset="0"/>
                        </a:rPr>
                        <a:t>Identifying conflicting expectations</a:t>
                      </a:r>
                    </a:p>
                  </a:txBody>
                  <a:tcPr marL="6060" marR="6060" marT="6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FFFF"/>
                    </a:solidFill>
                  </a:tcPr>
                </a:tc>
                <a:tc>
                  <a:txBody>
                    <a:bodyPr/>
                    <a:lstStyle/>
                    <a:p>
                      <a:pPr algn="l" fontAlgn="ctr"/>
                      <a:r>
                        <a:rPr lang="en-US" sz="1600" b="0" i="0" u="none" strike="noStrike">
                          <a:solidFill>
                            <a:srgbClr val="000000"/>
                          </a:solidFill>
                          <a:effectLst/>
                          <a:latin typeface="Calibri" panose="020F0502020204030204" pitchFamily="34" charset="0"/>
                          <a:cs typeface="Calibri" panose="020F0502020204030204" pitchFamily="34" charset="0"/>
                        </a:rPr>
                        <a:t>Improve relationship</a:t>
                      </a:r>
                    </a:p>
                  </a:txBody>
                  <a:tcPr marL="6060" marR="6060" marT="6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FFFF"/>
                    </a:solidFill>
                  </a:tcPr>
                </a:tc>
                <a:tc>
                  <a:txBody>
                    <a:bodyPr/>
                    <a:lstStyle/>
                    <a:p>
                      <a:pPr algn="l" fontAlgn="ctr"/>
                      <a:r>
                        <a:rPr lang="en-US" sz="1600" b="0" i="0" u="none" strike="noStrike" dirty="0">
                          <a:solidFill>
                            <a:srgbClr val="000000"/>
                          </a:solidFill>
                          <a:effectLst/>
                          <a:latin typeface="Calibri" panose="020F0502020204030204" pitchFamily="34" charset="0"/>
                          <a:cs typeface="Calibri" panose="020F0502020204030204" pitchFamily="34" charset="0"/>
                        </a:rPr>
                        <a:t>1) You, your mom and your BHCM will meet to establish reasonable expectations for family engagement, so everyone is one the same page.</a:t>
                      </a:r>
                    </a:p>
                  </a:txBody>
                  <a:tcPr marL="6060" marR="6060" marT="6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FFFF"/>
                    </a:solidFill>
                  </a:tcPr>
                </a:tc>
                <a:extLst>
                  <a:ext uri="{0D108BD9-81ED-4DB2-BD59-A6C34878D82A}">
                    <a16:rowId xmlns:a16="http://schemas.microsoft.com/office/drawing/2014/main" val="2826088823"/>
                  </a:ext>
                </a:extLst>
              </a:tr>
              <a:tr h="1170062">
                <a:tc>
                  <a:txBody>
                    <a:bodyPr/>
                    <a:lstStyle/>
                    <a:p>
                      <a:pPr algn="l" fontAlgn="ctr"/>
                      <a:r>
                        <a:rPr lang="en-US" sz="1600" b="0" i="0" u="none" strike="noStrike" dirty="0">
                          <a:solidFill>
                            <a:srgbClr val="000000"/>
                          </a:solidFill>
                          <a:effectLst/>
                          <a:latin typeface="Calibri" panose="020F0502020204030204" pitchFamily="34" charset="0"/>
                          <a:cs typeface="Calibri" panose="020F0502020204030204" pitchFamily="34" charset="0"/>
                        </a:rPr>
                        <a:t>PMT</a:t>
                      </a:r>
                    </a:p>
                  </a:txBody>
                  <a:tcPr marL="6060" marR="6060" marT="6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E2F3"/>
                    </a:solidFill>
                  </a:tcPr>
                </a:tc>
                <a:tc>
                  <a:txBody>
                    <a:bodyPr/>
                    <a:lstStyle/>
                    <a:p>
                      <a:pPr algn="l" fontAlgn="ctr"/>
                      <a:r>
                        <a:rPr lang="en-US" sz="1600" b="0" i="0" u="none" strike="noStrike" dirty="0">
                          <a:solidFill>
                            <a:srgbClr val="000000"/>
                          </a:solidFill>
                          <a:effectLst/>
                          <a:latin typeface="Calibri" panose="020F0502020204030204" pitchFamily="34" charset="0"/>
                          <a:cs typeface="Calibri" panose="020F0502020204030204" pitchFamily="34" charset="0"/>
                        </a:rPr>
                        <a:t>Modeling</a:t>
                      </a:r>
                    </a:p>
                  </a:txBody>
                  <a:tcPr marL="6060" marR="6060" marT="6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E2F3"/>
                    </a:solidFill>
                  </a:tcPr>
                </a:tc>
                <a:tc>
                  <a:txBody>
                    <a:bodyPr/>
                    <a:lstStyle/>
                    <a:p>
                      <a:pPr algn="l" fontAlgn="ctr"/>
                      <a:r>
                        <a:rPr lang="en-US" sz="1600" b="0" i="0" u="none" strike="noStrike" dirty="0">
                          <a:solidFill>
                            <a:srgbClr val="000000"/>
                          </a:solidFill>
                          <a:effectLst/>
                          <a:latin typeface="Calibri" panose="020F0502020204030204" pitchFamily="34" charset="0"/>
                          <a:cs typeface="Calibri" panose="020F0502020204030204" pitchFamily="34" charset="0"/>
                        </a:rPr>
                        <a:t>Improve relationship/ Emotional identification and response</a:t>
                      </a:r>
                    </a:p>
                  </a:txBody>
                  <a:tcPr marL="6060" marR="6060" marT="6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E2F3"/>
                    </a:solidFill>
                  </a:tcPr>
                </a:tc>
                <a:tc>
                  <a:txBody>
                    <a:bodyPr/>
                    <a:lstStyle/>
                    <a:p>
                      <a:pPr algn="l" fontAlgn="ctr"/>
                      <a:r>
                        <a:rPr lang="en-US" sz="1600" b="0" i="0" u="none" strike="noStrike" dirty="0">
                          <a:solidFill>
                            <a:srgbClr val="000000"/>
                          </a:solidFill>
                          <a:effectLst/>
                          <a:latin typeface="Calibri" panose="020F0502020204030204" pitchFamily="34" charset="0"/>
                          <a:cs typeface="Calibri" panose="020F0502020204030204" pitchFamily="34" charset="0"/>
                        </a:rPr>
                        <a:t>1) Ben's mom also journals as Ben is asked to do and engages in calming responses.                                                2) Ben's mom is taught to "self talk" out loud to model naming, reframing and responding to stressors. </a:t>
                      </a:r>
                    </a:p>
                  </a:txBody>
                  <a:tcPr marL="6060" marR="6060" marT="6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E2F3"/>
                    </a:solidFill>
                  </a:tcPr>
                </a:tc>
                <a:extLst>
                  <a:ext uri="{0D108BD9-81ED-4DB2-BD59-A6C34878D82A}">
                    <a16:rowId xmlns:a16="http://schemas.microsoft.com/office/drawing/2014/main" val="4280670029"/>
                  </a:ext>
                </a:extLst>
              </a:tr>
            </a:tbl>
          </a:graphicData>
        </a:graphic>
      </p:graphicFrame>
    </p:spTree>
    <p:extLst>
      <p:ext uri="{BB962C8B-B14F-4D97-AF65-F5344CB8AC3E}">
        <p14:creationId xmlns:p14="http://schemas.microsoft.com/office/powerpoint/2010/main" val="30986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59C94A37-DB9E-4090-B1A5-199449495CFB}"/>
              </a:ext>
            </a:extLst>
          </p:cNvPr>
          <p:cNvSpPr>
            <a:spLocks noGrp="1"/>
          </p:cNvSpPr>
          <p:nvPr>
            <p:ph type="body" idx="1"/>
          </p:nvPr>
        </p:nvSpPr>
        <p:spPr/>
        <p:txBody>
          <a:bodyPr>
            <a:normAutofit/>
          </a:bodyPr>
          <a:lstStyle/>
          <a:p>
            <a:pPr marL="50800" indent="0" algn="ctr">
              <a:buNone/>
            </a:pPr>
            <a:r>
              <a:rPr lang="en-US" sz="4400" b="1" dirty="0">
                <a:solidFill>
                  <a:schemeClr val="accent5"/>
                </a:solidFill>
                <a:latin typeface="+mn-lt"/>
                <a:cs typeface="Courier New" panose="02070309020205020404" pitchFamily="49" charset="0"/>
              </a:rPr>
              <a:t>QUESTIONS?</a:t>
            </a:r>
          </a:p>
        </p:txBody>
      </p:sp>
    </p:spTree>
    <p:extLst>
      <p:ext uri="{BB962C8B-B14F-4D97-AF65-F5344CB8AC3E}">
        <p14:creationId xmlns:p14="http://schemas.microsoft.com/office/powerpoint/2010/main" val="31038523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1248" y="548640"/>
            <a:ext cx="3600860" cy="5431536"/>
          </a:xfrm>
        </p:spPr>
        <p:txBody>
          <a:bodyPr>
            <a:normAutofit/>
          </a:bodyPr>
          <a:lstStyle/>
          <a:p>
            <a:r>
              <a:rPr lang="en-US" sz="5400" dirty="0">
                <a:latin typeface="+mn-lt"/>
              </a:rPr>
              <a:t>Objective</a:t>
            </a:r>
          </a:p>
        </p:txBody>
      </p:sp>
      <p:sp>
        <p:nvSpPr>
          <p:cNvPr id="3" name="Content Placeholder 2"/>
          <p:cNvSpPr>
            <a:spLocks noGrp="1"/>
          </p:cNvSpPr>
          <p:nvPr>
            <p:ph idx="1"/>
          </p:nvPr>
        </p:nvSpPr>
        <p:spPr>
          <a:xfrm>
            <a:off x="5126417" y="1707614"/>
            <a:ext cx="6224335" cy="3725169"/>
          </a:xfrm>
        </p:spPr>
        <p:txBody>
          <a:bodyPr anchor="ctr">
            <a:normAutofit/>
          </a:bodyPr>
          <a:lstStyle/>
          <a:p>
            <a:pPr marL="0" indent="0">
              <a:buNone/>
            </a:pPr>
            <a:r>
              <a:rPr lang="en-US" sz="2200" dirty="0"/>
              <a:t>Briefly review evidence-based psychotherapy modalities and when to consider referral to specialty care</a:t>
            </a:r>
          </a:p>
          <a:p>
            <a:pPr marL="0" indent="0">
              <a:buNone/>
            </a:pPr>
            <a:endParaRPr lang="en-US" sz="2200" dirty="0"/>
          </a:p>
        </p:txBody>
      </p:sp>
    </p:spTree>
    <p:extLst>
      <p:ext uri="{BB962C8B-B14F-4D97-AF65-F5344CB8AC3E}">
        <p14:creationId xmlns:p14="http://schemas.microsoft.com/office/powerpoint/2010/main" val="60203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When to Consider BH Referral </a:t>
            </a:r>
          </a:p>
        </p:txBody>
      </p:sp>
      <p:sp>
        <p:nvSpPr>
          <p:cNvPr id="3" name="Content Placeholder 2"/>
          <p:cNvSpPr>
            <a:spLocks noGrp="1"/>
          </p:cNvSpPr>
          <p:nvPr>
            <p:ph idx="1"/>
          </p:nvPr>
        </p:nvSpPr>
        <p:spPr/>
        <p:txBody>
          <a:bodyPr/>
          <a:lstStyle/>
          <a:p>
            <a:r>
              <a:rPr lang="en-US" sz="2400" dirty="0"/>
              <a:t>When patients are not making progress</a:t>
            </a:r>
          </a:p>
          <a:p>
            <a:r>
              <a:rPr lang="en-US" sz="2400" dirty="0"/>
              <a:t>When assessment or reassessment suggests a different kind of care is needed</a:t>
            </a:r>
          </a:p>
          <a:p>
            <a:r>
              <a:rPr lang="en-US" sz="2400" dirty="0"/>
              <a:t>When a patient or parent requests referral outside of </a:t>
            </a:r>
            <a:r>
              <a:rPr lang="en-US" sz="2400" dirty="0" err="1"/>
              <a:t>CoCM</a:t>
            </a:r>
            <a:endParaRPr lang="en-US" sz="2400" dirty="0"/>
          </a:p>
          <a:p>
            <a:pPr marL="0" indent="0">
              <a:buNone/>
            </a:pPr>
            <a:endParaRPr lang="en-US" dirty="0"/>
          </a:p>
        </p:txBody>
      </p:sp>
      <p:graphicFrame>
        <p:nvGraphicFramePr>
          <p:cNvPr id="4" name="Diagram 3"/>
          <p:cNvGraphicFramePr/>
          <p:nvPr>
            <p:extLst>
              <p:ext uri="{D42A27DB-BD31-4B8C-83A1-F6EECF244321}">
                <p14:modId xmlns:p14="http://schemas.microsoft.com/office/powerpoint/2010/main" val="746859238"/>
              </p:ext>
            </p:extLst>
          </p:nvPr>
        </p:nvGraphicFramePr>
        <p:xfrm>
          <a:off x="8638881" y="3537458"/>
          <a:ext cx="2714919" cy="2639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1513840" y="3692162"/>
            <a:ext cx="4693920" cy="24848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A REFFERAL should not be made without discussion with the PC and approval from PCP</a:t>
            </a:r>
          </a:p>
        </p:txBody>
      </p:sp>
    </p:spTree>
    <p:extLst>
      <p:ext uri="{BB962C8B-B14F-4D97-AF65-F5344CB8AC3E}">
        <p14:creationId xmlns:p14="http://schemas.microsoft.com/office/powerpoint/2010/main" val="693942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1" y="694229"/>
            <a:ext cx="11234144" cy="1325563"/>
          </a:xfrm>
        </p:spPr>
        <p:txBody>
          <a:bodyPr>
            <a:normAutofit/>
          </a:bodyPr>
          <a:lstStyle/>
          <a:p>
            <a:r>
              <a:rPr lang="en-US" sz="4000" dirty="0">
                <a:latin typeface="+mn-lt"/>
              </a:rPr>
              <a:t>How to Refer to BH Services </a:t>
            </a:r>
          </a:p>
        </p:txBody>
      </p:sp>
      <p:sp>
        <p:nvSpPr>
          <p:cNvPr id="4" name="Content Placeholder 2"/>
          <p:cNvSpPr txBox="1">
            <a:spLocks noGrp="1"/>
          </p:cNvSpPr>
          <p:nvPr>
            <p:ph idx="1"/>
          </p:nvPr>
        </p:nvSpPr>
        <p:spPr>
          <a:xfrm>
            <a:off x="448856" y="1785066"/>
            <a:ext cx="914321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Calibri" panose="020F0502020204030204" pitchFamily="34" charset="0"/>
                <a:cs typeface="Calibri" panose="020F0502020204030204" pitchFamily="34" charset="0"/>
              </a:rPr>
              <a:t>Discuss potential referral with Psychiatric Consultant</a:t>
            </a:r>
          </a:p>
          <a:p>
            <a:r>
              <a:rPr lang="en-US" sz="2000" dirty="0">
                <a:latin typeface="Calibri" panose="020F0502020204030204" pitchFamily="34" charset="0"/>
                <a:cs typeface="Calibri" panose="020F0502020204030204" pitchFamily="34" charset="0"/>
              </a:rPr>
              <a:t>Discuss PC recommendation with Primary Care Physician</a:t>
            </a:r>
          </a:p>
          <a:p>
            <a:r>
              <a:rPr lang="en-US" sz="2000" dirty="0">
                <a:latin typeface="Calibri" panose="020F0502020204030204" pitchFamily="34" charset="0"/>
                <a:cs typeface="Calibri" panose="020F0502020204030204" pitchFamily="34" charset="0"/>
              </a:rPr>
              <a:t>Once PCP approves, communicate recommendation to patient and family as per practice workflow</a:t>
            </a:r>
          </a:p>
          <a:p>
            <a:r>
              <a:rPr lang="en-US" sz="2000" dirty="0">
                <a:latin typeface="Calibri" panose="020F0502020204030204" pitchFamily="34" charset="0"/>
                <a:cs typeface="Calibri" panose="020F0502020204030204" pitchFamily="34" charset="0"/>
              </a:rPr>
              <a:t>Assist patients and families with access navigation</a:t>
            </a:r>
          </a:p>
          <a:p>
            <a:r>
              <a:rPr lang="en-US" sz="2000" dirty="0">
                <a:latin typeface="Calibri" panose="020F0502020204030204" pitchFamily="34" charset="0"/>
                <a:cs typeface="Calibri" panose="020F0502020204030204" pitchFamily="34" charset="0"/>
              </a:rPr>
              <a:t>Follow up with the patient/caregiver to ensure service access and provision</a:t>
            </a:r>
          </a:p>
        </p:txBody>
      </p:sp>
      <p:pic>
        <p:nvPicPr>
          <p:cNvPr id="5" name="Picture 4" descr="Remember PNG Transparent Images | PNG All"/>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157195">
            <a:off x="9638610" y="2628904"/>
            <a:ext cx="1873191" cy="1334414"/>
          </a:xfrm>
          <a:prstGeom prst="rect">
            <a:avLst/>
          </a:prstGeom>
        </p:spPr>
      </p:pic>
      <p:sp>
        <p:nvSpPr>
          <p:cNvPr id="3" name="TextBox 2">
            <a:extLst>
              <a:ext uri="{FF2B5EF4-FFF2-40B4-BE49-F238E27FC236}">
                <a16:creationId xmlns:a16="http://schemas.microsoft.com/office/drawing/2014/main" id="{3685FFAB-ED7C-443A-9A5A-51F68A48A42E}"/>
              </a:ext>
            </a:extLst>
          </p:cNvPr>
          <p:cNvSpPr txBox="1"/>
          <p:nvPr/>
        </p:nvSpPr>
        <p:spPr>
          <a:xfrm>
            <a:off x="10124501" y="3723702"/>
            <a:ext cx="1783896" cy="1477328"/>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en-US" dirty="0"/>
              <a:t>Specialty care and CoCM care are not mutually exclusive. </a:t>
            </a:r>
          </a:p>
          <a:p>
            <a:endParaRPr lang="en-US" dirty="0"/>
          </a:p>
        </p:txBody>
      </p:sp>
    </p:spTree>
    <p:extLst>
      <p:ext uri="{BB962C8B-B14F-4D97-AF65-F5344CB8AC3E}">
        <p14:creationId xmlns:p14="http://schemas.microsoft.com/office/powerpoint/2010/main" val="3167464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96884-DFAC-498D-B20C-F4AE09915A39}"/>
              </a:ext>
            </a:extLst>
          </p:cNvPr>
          <p:cNvSpPr>
            <a:spLocks noGrp="1"/>
          </p:cNvSpPr>
          <p:nvPr>
            <p:ph type="title"/>
          </p:nvPr>
        </p:nvSpPr>
        <p:spPr/>
        <p:txBody>
          <a:bodyPr/>
          <a:lstStyle/>
          <a:p>
            <a:r>
              <a:rPr lang="en-US" dirty="0"/>
              <a:t>How to coordinate BH services</a:t>
            </a:r>
          </a:p>
        </p:txBody>
      </p:sp>
      <p:sp>
        <p:nvSpPr>
          <p:cNvPr id="3" name="Content Placeholder 2">
            <a:extLst>
              <a:ext uri="{FF2B5EF4-FFF2-40B4-BE49-F238E27FC236}">
                <a16:creationId xmlns:a16="http://schemas.microsoft.com/office/drawing/2014/main" id="{56934CC3-5435-4863-807D-130C366268F3}"/>
              </a:ext>
            </a:extLst>
          </p:cNvPr>
          <p:cNvSpPr>
            <a:spLocks noGrp="1"/>
          </p:cNvSpPr>
          <p:nvPr>
            <p:ph idx="1"/>
          </p:nvPr>
        </p:nvSpPr>
        <p:spPr/>
        <p:txBody>
          <a:bodyPr/>
          <a:lstStyle/>
          <a:p>
            <a:r>
              <a:rPr lang="en-US" sz="2800" dirty="0">
                <a:latin typeface="Calibri" panose="020F0502020204030204" pitchFamily="34" charset="0"/>
                <a:cs typeface="Calibri" panose="020F0502020204030204" pitchFamily="34" charset="0"/>
              </a:rPr>
              <a:t>Gather any consents required to coordinate services with specialty BH provider</a:t>
            </a:r>
          </a:p>
          <a:p>
            <a:r>
              <a:rPr lang="en-US" sz="2800" dirty="0">
                <a:latin typeface="Calibri" panose="020F0502020204030204" pitchFamily="34" charset="0"/>
                <a:cs typeface="Calibri" panose="020F0502020204030204" pitchFamily="34" charset="0"/>
              </a:rPr>
              <a:t>Discuss ongoing service coordination opportunities with the  specialty BH provider as appropriate:</a:t>
            </a:r>
          </a:p>
          <a:p>
            <a:pPr lvl="1"/>
            <a:r>
              <a:rPr lang="en-US" dirty="0">
                <a:latin typeface="Calibri" panose="020F0502020204030204" pitchFamily="34" charset="0"/>
                <a:cs typeface="Calibri" panose="020F0502020204030204" pitchFamily="34" charset="0"/>
              </a:rPr>
              <a:t>Coordinating assessment tool administration and outcome sharing</a:t>
            </a:r>
          </a:p>
          <a:p>
            <a:pPr lvl="1"/>
            <a:r>
              <a:rPr lang="en-US" dirty="0">
                <a:latin typeface="Calibri" panose="020F0502020204030204" pitchFamily="34" charset="0"/>
                <a:cs typeface="Calibri" panose="020F0502020204030204" pitchFamily="34" charset="0"/>
              </a:rPr>
              <a:t>Ensuring that self-management plan developed with the BHCM compliments any intervention plan developed with the therapist </a:t>
            </a:r>
          </a:p>
          <a:p>
            <a:pPr lvl="1"/>
            <a:r>
              <a:rPr lang="en-US" dirty="0">
                <a:latin typeface="Calibri" panose="020F0502020204030204" pitchFamily="34" charset="0"/>
                <a:cs typeface="Calibri" panose="020F0502020204030204" pitchFamily="34" charset="0"/>
              </a:rPr>
              <a:t>Informing/Being informed of service/medication changes</a:t>
            </a:r>
            <a:endParaRPr lang="en-US" dirty="0"/>
          </a:p>
        </p:txBody>
      </p:sp>
    </p:spTree>
    <p:extLst>
      <p:ext uri="{BB962C8B-B14F-4D97-AF65-F5344CB8AC3E}">
        <p14:creationId xmlns:p14="http://schemas.microsoft.com/office/powerpoint/2010/main" val="867408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689" y="2550184"/>
            <a:ext cx="7983654" cy="5431536"/>
          </a:xfrm>
        </p:spPr>
        <p:txBody>
          <a:bodyPr anchor="ctr">
            <a:normAutofit/>
          </a:bodyPr>
          <a:lstStyle/>
          <a:p>
            <a:pPr marL="0" indent="0">
              <a:buNone/>
            </a:pPr>
            <a:r>
              <a:rPr lang="en-US" sz="4800" dirty="0">
                <a:solidFill>
                  <a:srgbClr val="009999"/>
                </a:solidFill>
              </a:rPr>
              <a:t>Psychotherapeutic Intervention Modalities</a:t>
            </a:r>
          </a:p>
        </p:txBody>
      </p:sp>
    </p:spTree>
    <p:extLst>
      <p:ext uri="{BB962C8B-B14F-4D97-AF65-F5344CB8AC3E}">
        <p14:creationId xmlns:p14="http://schemas.microsoft.com/office/powerpoint/2010/main" val="417748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0936" y="640080"/>
            <a:ext cx="5193792" cy="1481328"/>
          </a:xfrm>
        </p:spPr>
        <p:txBody>
          <a:bodyPr anchor="b">
            <a:normAutofit/>
          </a:bodyPr>
          <a:lstStyle/>
          <a:p>
            <a:r>
              <a:rPr lang="en-US" sz="4000" b="1" dirty="0">
                <a:latin typeface="+mn-lt"/>
              </a:rPr>
              <a:t>Cognitive Behavioral Therapy</a:t>
            </a:r>
          </a:p>
        </p:txBody>
      </p:sp>
      <p:sp>
        <p:nvSpPr>
          <p:cNvPr id="3" name="Content Placeholder 2"/>
          <p:cNvSpPr>
            <a:spLocks noGrp="1"/>
          </p:cNvSpPr>
          <p:nvPr>
            <p:ph idx="1"/>
          </p:nvPr>
        </p:nvSpPr>
        <p:spPr>
          <a:xfrm>
            <a:off x="642469" y="2308363"/>
            <a:ext cx="6726358" cy="3998803"/>
          </a:xfrm>
        </p:spPr>
        <p:txBody>
          <a:bodyPr anchor="t">
            <a:normAutofit lnSpcReduction="10000"/>
          </a:bodyPr>
          <a:lstStyle/>
          <a:p>
            <a:pPr marL="0" indent="0">
              <a:buNone/>
            </a:pPr>
            <a:r>
              <a:rPr lang="en-US" sz="2000" b="1" dirty="0">
                <a:latin typeface="Calibri" panose="020F0502020204030204" pitchFamily="34" charset="0"/>
                <a:cs typeface="Calibri" panose="020F0502020204030204" pitchFamily="34" charset="0"/>
              </a:rPr>
              <a:t>WHAT IT IS: </a:t>
            </a:r>
          </a:p>
          <a:p>
            <a:pPr lvl="1"/>
            <a:r>
              <a:rPr lang="en-US" sz="2000" dirty="0">
                <a:latin typeface="Calibri" panose="020F0502020204030204" pitchFamily="34" charset="0"/>
                <a:cs typeface="Calibri" panose="020F0502020204030204" pitchFamily="34" charset="0"/>
              </a:rPr>
              <a:t>Based on the idea that most symptoms stem from unhelpful thoughts and learned behavior patterns </a:t>
            </a:r>
          </a:p>
          <a:p>
            <a:pPr marL="0" indent="0">
              <a:buNone/>
            </a:pPr>
            <a:endParaRPr lang="en-US" sz="2000" b="1" dirty="0">
              <a:latin typeface="Calibri" panose="020F0502020204030204" pitchFamily="34" charset="0"/>
              <a:cs typeface="Calibri" panose="020F0502020204030204" pitchFamily="34" charset="0"/>
            </a:endParaRPr>
          </a:p>
          <a:p>
            <a:pPr marL="0" indent="0">
              <a:buNone/>
            </a:pPr>
            <a:r>
              <a:rPr lang="en-US" sz="2000" b="1" dirty="0">
                <a:latin typeface="Calibri" panose="020F0502020204030204" pitchFamily="34" charset="0"/>
                <a:cs typeface="Calibri" panose="020F0502020204030204" pitchFamily="34" charset="0"/>
              </a:rPr>
              <a:t>HOW IT WORKS: </a:t>
            </a:r>
          </a:p>
          <a:p>
            <a:pPr lvl="1"/>
            <a:r>
              <a:rPr lang="en-US" sz="2000" dirty="0">
                <a:latin typeface="Calibri" panose="020F0502020204030204" pitchFamily="34" charset="0"/>
                <a:cs typeface="Calibri" panose="020F0502020204030204" pitchFamily="34" charset="0"/>
              </a:rPr>
              <a:t>Recognizes and challenges distorted thinking patterns</a:t>
            </a:r>
          </a:p>
          <a:p>
            <a:pPr marL="0" indent="0">
              <a:buNone/>
            </a:pPr>
            <a:endParaRPr lang="en-US" sz="2000" b="1" dirty="0">
              <a:latin typeface="Calibri" panose="020F0502020204030204" pitchFamily="34" charset="0"/>
              <a:cs typeface="Calibri" panose="020F0502020204030204" pitchFamily="34" charset="0"/>
            </a:endParaRPr>
          </a:p>
          <a:p>
            <a:pPr marL="0" indent="0">
              <a:buNone/>
            </a:pPr>
            <a:r>
              <a:rPr lang="en-US" sz="2000" b="1" dirty="0">
                <a:latin typeface="Calibri" panose="020F0502020204030204" pitchFamily="34" charset="0"/>
                <a:cs typeface="Calibri" panose="020F0502020204030204" pitchFamily="34" charset="0"/>
              </a:rPr>
              <a:t>WHEN TO CONSIDER REFERRAL: </a:t>
            </a:r>
          </a:p>
          <a:p>
            <a:pPr lvl="1"/>
            <a:r>
              <a:rPr lang="en-US" sz="2000" dirty="0">
                <a:latin typeface="Calibri" panose="020F0502020204030204" pitchFamily="34" charset="0"/>
                <a:cs typeface="Calibri" panose="020F0502020204030204" pitchFamily="34" charset="0"/>
              </a:rPr>
              <a:t>Patient’s depression and/or anxiety symptoms are not improving and/or patient is experiencing thought distortions and/or maladaptive behaviors that are exacerbating symptoms</a:t>
            </a:r>
          </a:p>
          <a:p>
            <a:pPr marL="0" indent="0">
              <a:buNone/>
            </a:pPr>
            <a:endParaRPr lang="en-US" sz="1500" dirty="0">
              <a:latin typeface="+mj-lt"/>
            </a:endParaRPr>
          </a:p>
        </p:txBody>
      </p:sp>
      <p:pic>
        <p:nvPicPr>
          <p:cNvPr id="2050" name="Picture 2" descr="New Research Published on Cognitive-Behavioral Therapy for Hypersomnias -  Hypersomnia Foundation">
            <a:extLst>
              <a:ext uri="{FF2B5EF4-FFF2-40B4-BE49-F238E27FC236}">
                <a16:creationId xmlns:a16="http://schemas.microsoft.com/office/drawing/2014/main" id="{C45FA312-ABCD-434F-B4A1-99C26B5360F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027" r="2" b="2"/>
          <a:stretch/>
        </p:blipFill>
        <p:spPr bwMode="auto">
          <a:xfrm>
            <a:off x="7357294" y="1380744"/>
            <a:ext cx="3654071" cy="3798196"/>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p:cNvGrpSpPr/>
          <p:nvPr/>
        </p:nvGrpSpPr>
        <p:grpSpPr>
          <a:xfrm>
            <a:off x="9529590" y="5519172"/>
            <a:ext cx="2455358" cy="1387888"/>
            <a:chOff x="9450204" y="4658155"/>
            <a:chExt cx="2741796" cy="1842571"/>
          </a:xfrm>
        </p:grpSpPr>
        <p:sp>
          <p:nvSpPr>
            <p:cNvPr id="8" name="Pentagon 7"/>
            <p:cNvSpPr/>
            <p:nvPr/>
          </p:nvSpPr>
          <p:spPr>
            <a:xfrm>
              <a:off x="9450204" y="4658155"/>
              <a:ext cx="2741796" cy="1390878"/>
            </a:xfrm>
            <a:prstGeom prst="homePlate">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148549" y="4723287"/>
              <a:ext cx="1608034" cy="1777439"/>
            </a:xfrm>
            <a:prstGeom prst="rect">
              <a:avLst/>
            </a:prstGeom>
            <a:noFill/>
          </p:spPr>
          <p:txBody>
            <a:bodyPr wrap="square" rtlCol="0">
              <a:spAutoFit/>
            </a:bodyPr>
            <a:lstStyle/>
            <a:p>
              <a:pPr>
                <a:spcAft>
                  <a:spcPts val="600"/>
                </a:spcAft>
              </a:pPr>
              <a:r>
                <a:rPr lang="en-US" sz="1200" dirty="0"/>
                <a:t>TO LEARN MORE:</a:t>
              </a:r>
            </a:p>
            <a:p>
              <a:pPr>
                <a:spcAft>
                  <a:spcPts val="600"/>
                </a:spcAft>
              </a:pPr>
              <a:r>
                <a:rPr lang="en-US" sz="1200" dirty="0">
                  <a:solidFill>
                    <a:schemeClr val="bg1"/>
                  </a:solidFill>
                </a:rPr>
                <a:t> </a:t>
              </a:r>
              <a:r>
                <a:rPr lang="en-US" sz="2400" b="1" dirty="0">
                  <a:hlinkClick r:id="rId4"/>
                </a:rPr>
                <a:t>Click Here</a:t>
              </a:r>
              <a:endParaRPr lang="en-US" sz="2400" b="1" dirty="0"/>
            </a:p>
            <a:p>
              <a:pPr>
                <a:spcAft>
                  <a:spcPts val="600"/>
                </a:spcAft>
              </a:pPr>
              <a:endParaRPr lang="en-US" dirty="0">
                <a:solidFill>
                  <a:schemeClr val="bg1"/>
                </a:solidFill>
              </a:endParaRPr>
            </a:p>
            <a:p>
              <a:pPr algn="ctr">
                <a:spcAft>
                  <a:spcPts val="600"/>
                </a:spcAft>
              </a:pPr>
              <a:endParaRPr lang="en-US" sz="1200" dirty="0">
                <a:solidFill>
                  <a:schemeClr val="bg1"/>
                </a:solidFill>
              </a:endParaRPr>
            </a:p>
          </p:txBody>
        </p:sp>
      </p:grpSp>
    </p:spTree>
    <p:extLst>
      <p:ext uri="{BB962C8B-B14F-4D97-AF65-F5344CB8AC3E}">
        <p14:creationId xmlns:p14="http://schemas.microsoft.com/office/powerpoint/2010/main" val="348047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fltVal val="0"/>
                                          </p:val>
                                        </p:tav>
                                        <p:tav tm="100000">
                                          <p:val>
                                            <p:strVal val="#ppt_w"/>
                                          </p:val>
                                        </p:tav>
                                      </p:tavLst>
                                    </p:anim>
                                    <p:anim calcmode="lin" valueType="num">
                                      <p:cBhvr>
                                        <p:cTn id="8" dur="1000" fill="hold"/>
                                        <p:tgtEl>
                                          <p:spTgt spid="2050"/>
                                        </p:tgtEl>
                                        <p:attrNameLst>
                                          <p:attrName>ppt_h</p:attrName>
                                        </p:attrNameLst>
                                      </p:cBhvr>
                                      <p:tavLst>
                                        <p:tav tm="0">
                                          <p:val>
                                            <p:fltVal val="0"/>
                                          </p:val>
                                        </p:tav>
                                        <p:tav tm="100000">
                                          <p:val>
                                            <p:strVal val="#ppt_h"/>
                                          </p:val>
                                        </p:tav>
                                      </p:tavLst>
                                    </p:anim>
                                    <p:anim calcmode="lin" valueType="num">
                                      <p:cBhvr>
                                        <p:cTn id="9" dur="1000" fill="hold"/>
                                        <p:tgtEl>
                                          <p:spTgt spid="2050"/>
                                        </p:tgtEl>
                                        <p:attrNameLst>
                                          <p:attrName>style.rotation</p:attrName>
                                        </p:attrNameLst>
                                      </p:cBhvr>
                                      <p:tavLst>
                                        <p:tav tm="0">
                                          <p:val>
                                            <p:fltVal val="90"/>
                                          </p:val>
                                        </p:tav>
                                        <p:tav tm="100000">
                                          <p:val>
                                            <p:fltVal val="0"/>
                                          </p:val>
                                        </p:tav>
                                      </p:tavLst>
                                    </p:anim>
                                    <p:animEffect transition="in" filter="fade">
                                      <p:cBhvr>
                                        <p:cTn id="10" dur="1000"/>
                                        <p:tgtEl>
                                          <p:spTgt spid="2050"/>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0935" y="640080"/>
            <a:ext cx="6728331" cy="1481328"/>
          </a:xfrm>
        </p:spPr>
        <p:txBody>
          <a:bodyPr anchor="b">
            <a:noAutofit/>
          </a:bodyPr>
          <a:lstStyle/>
          <a:p>
            <a:r>
              <a:rPr lang="en-US" sz="4000" b="1" dirty="0">
                <a:latin typeface="+mn-lt"/>
              </a:rPr>
              <a:t>Trauma Focused Cognitive Behavioral Therapy</a:t>
            </a:r>
          </a:p>
        </p:txBody>
      </p:sp>
      <p:sp>
        <p:nvSpPr>
          <p:cNvPr id="3" name="Content Placeholder 2"/>
          <p:cNvSpPr>
            <a:spLocks noGrp="1"/>
          </p:cNvSpPr>
          <p:nvPr>
            <p:ph idx="1"/>
          </p:nvPr>
        </p:nvSpPr>
        <p:spPr>
          <a:xfrm>
            <a:off x="630936" y="2660904"/>
            <a:ext cx="7431338" cy="3547872"/>
          </a:xfrm>
        </p:spPr>
        <p:txBody>
          <a:bodyPr anchor="t">
            <a:normAutofit/>
          </a:bodyPr>
          <a:lstStyle/>
          <a:p>
            <a:pPr marL="0" indent="0">
              <a:buNone/>
            </a:pPr>
            <a:r>
              <a:rPr lang="en-US" sz="2000" b="1" dirty="0">
                <a:latin typeface="Calibri" panose="020F0502020204030204" pitchFamily="34" charset="0"/>
                <a:cs typeface="Calibri" panose="020F0502020204030204" pitchFamily="34" charset="0"/>
              </a:rPr>
              <a:t>WHAT IT IS: </a:t>
            </a:r>
          </a:p>
          <a:p>
            <a:pPr lvl="1"/>
            <a:r>
              <a:rPr lang="en-US" sz="2000" dirty="0">
                <a:latin typeface="Calibri" panose="020F0502020204030204" pitchFamily="34" charset="0"/>
                <a:cs typeface="Calibri" panose="020F0502020204030204" pitchFamily="34" charset="0"/>
              </a:rPr>
              <a:t>Addresses thought and behavior patterns established as a result of a traumatic experience</a:t>
            </a:r>
          </a:p>
          <a:p>
            <a:pPr marL="0" indent="0">
              <a:buNone/>
            </a:pPr>
            <a:r>
              <a:rPr lang="en-US" sz="2000" b="1" dirty="0">
                <a:latin typeface="Calibri" panose="020F0502020204030204" pitchFamily="34" charset="0"/>
                <a:cs typeface="Calibri" panose="020F0502020204030204" pitchFamily="34" charset="0"/>
              </a:rPr>
              <a:t>HOW IT WORKS:</a:t>
            </a:r>
          </a:p>
          <a:p>
            <a:pPr lvl="1"/>
            <a:r>
              <a:rPr lang="en-US" sz="2000" dirty="0">
                <a:latin typeface="Calibri" panose="020F0502020204030204" pitchFamily="34" charset="0"/>
                <a:cs typeface="Calibri" panose="020F0502020204030204" pitchFamily="34" charset="0"/>
              </a:rPr>
              <a:t> Helps patients and caregivers identify, challenge and change thoughts and behaviors that are proving problematic</a:t>
            </a:r>
          </a:p>
          <a:p>
            <a:pPr marL="0" indent="0">
              <a:buNone/>
            </a:pPr>
            <a:r>
              <a:rPr lang="en-US" sz="2000" b="1" dirty="0">
                <a:latin typeface="Calibri" panose="020F0502020204030204" pitchFamily="34" charset="0"/>
                <a:cs typeface="Calibri" panose="020F0502020204030204" pitchFamily="34" charset="0"/>
              </a:rPr>
              <a:t>WHEN TO CONSIDER REFERRAL: </a:t>
            </a:r>
            <a:endParaRPr lang="en-US" sz="2000" dirty="0">
              <a:latin typeface="Calibri" panose="020F0502020204030204" pitchFamily="34" charset="0"/>
              <a:cs typeface="Calibri" panose="020F0502020204030204" pitchFamily="34" charset="0"/>
            </a:endParaRPr>
          </a:p>
          <a:p>
            <a:pPr lvl="1"/>
            <a:r>
              <a:rPr lang="en-US" sz="2000" dirty="0">
                <a:latin typeface="Calibri" panose="020F0502020204030204" pitchFamily="34" charset="0"/>
                <a:cs typeface="Calibri" panose="020F0502020204030204" pitchFamily="34" charset="0"/>
              </a:rPr>
              <a:t>Pt is experiencing comorbid symptoms of PTSD, fear, anxiety, or depression due to one or more traumatic life events, including  sexual assault</a:t>
            </a:r>
          </a:p>
          <a:p>
            <a:pPr marL="0" indent="0">
              <a:buNone/>
            </a:pPr>
            <a:endParaRPr lang="en-US" sz="1500" dirty="0"/>
          </a:p>
        </p:txBody>
      </p:sp>
      <p:pic>
        <p:nvPicPr>
          <p:cNvPr id="5" name="Picture 4" descr="Icon&#10;&#10;Description automatically generated">
            <a:extLst>
              <a:ext uri="{FF2B5EF4-FFF2-40B4-BE49-F238E27FC236}">
                <a16:creationId xmlns:a16="http://schemas.microsoft.com/office/drawing/2014/main" id="{EBB690A3-C68E-4AAD-B4D6-57DF975A2CF9}"/>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062274" y="1167405"/>
            <a:ext cx="3267435" cy="3267435"/>
          </a:xfrm>
          <a:prstGeom prst="rect">
            <a:avLst/>
          </a:prstGeom>
        </p:spPr>
      </p:pic>
      <p:grpSp>
        <p:nvGrpSpPr>
          <p:cNvPr id="9" name="Group 8"/>
          <p:cNvGrpSpPr/>
          <p:nvPr/>
        </p:nvGrpSpPr>
        <p:grpSpPr>
          <a:xfrm>
            <a:off x="9808683" y="5884776"/>
            <a:ext cx="2185438" cy="770208"/>
            <a:chOff x="9895596" y="4939375"/>
            <a:chExt cx="2185438" cy="1076303"/>
          </a:xfrm>
          <a:solidFill>
            <a:srgbClr val="FFCC00"/>
          </a:solidFill>
        </p:grpSpPr>
        <p:sp>
          <p:nvSpPr>
            <p:cNvPr id="8" name="Pentagon 7"/>
            <p:cNvSpPr/>
            <p:nvPr/>
          </p:nvSpPr>
          <p:spPr>
            <a:xfrm>
              <a:off x="9895596" y="4939375"/>
              <a:ext cx="2185438" cy="1067600"/>
            </a:xfrm>
            <a:prstGeom prst="homePlat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046405" y="5004960"/>
              <a:ext cx="1666140" cy="1010718"/>
            </a:xfrm>
            <a:prstGeom prst="rect">
              <a:avLst/>
            </a:prstGeom>
            <a:grpFill/>
          </p:spPr>
          <p:txBody>
            <a:bodyPr wrap="square" rtlCol="0">
              <a:spAutoFit/>
            </a:bodyPr>
            <a:lstStyle/>
            <a:p>
              <a:pPr algn="ctr">
                <a:spcAft>
                  <a:spcPts val="600"/>
                </a:spcAft>
              </a:pPr>
              <a:r>
                <a:rPr lang="en-US" sz="1200" dirty="0"/>
                <a:t>TO LEARN MORE:</a:t>
              </a:r>
            </a:p>
            <a:p>
              <a:pPr algn="ctr">
                <a:spcAft>
                  <a:spcPts val="600"/>
                </a:spcAft>
              </a:pPr>
              <a:r>
                <a:rPr lang="en-US" sz="2400" dirty="0">
                  <a:hlinkClick r:id="rId5"/>
                </a:rPr>
                <a:t>Click Here</a:t>
              </a:r>
              <a:endParaRPr lang="en-US" sz="2400" dirty="0"/>
            </a:p>
          </p:txBody>
        </p:sp>
      </p:grpSp>
    </p:spTree>
    <p:extLst>
      <p:ext uri="{BB962C8B-B14F-4D97-AF65-F5344CB8AC3E}">
        <p14:creationId xmlns:p14="http://schemas.microsoft.com/office/powerpoint/2010/main" val="3136827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0936" y="640080"/>
            <a:ext cx="4818888" cy="1481328"/>
          </a:xfrm>
        </p:spPr>
        <p:txBody>
          <a:bodyPr anchor="b">
            <a:normAutofit/>
          </a:bodyPr>
          <a:lstStyle/>
          <a:p>
            <a:r>
              <a:rPr lang="en-US" sz="4200" b="1" dirty="0">
                <a:latin typeface="Calibri" panose="020F0502020204030204" pitchFamily="34" charset="0"/>
                <a:cs typeface="Calibri" panose="020F0502020204030204" pitchFamily="34" charset="0"/>
              </a:rPr>
              <a:t>Dialectical Behavioral Therapy</a:t>
            </a:r>
          </a:p>
        </p:txBody>
      </p:sp>
      <p:sp>
        <p:nvSpPr>
          <p:cNvPr id="3" name="Content Placeholder 2"/>
          <p:cNvSpPr>
            <a:spLocks noGrp="1"/>
          </p:cNvSpPr>
          <p:nvPr>
            <p:ph idx="1"/>
          </p:nvPr>
        </p:nvSpPr>
        <p:spPr>
          <a:xfrm>
            <a:off x="630936" y="2286331"/>
            <a:ext cx="6060837" cy="3547872"/>
          </a:xfrm>
        </p:spPr>
        <p:txBody>
          <a:bodyPr anchor="t">
            <a:noAutofit/>
          </a:bodyPr>
          <a:lstStyle/>
          <a:p>
            <a:pPr marL="0" indent="0">
              <a:buNone/>
            </a:pPr>
            <a:r>
              <a:rPr lang="en-US" sz="2000" b="1" dirty="0">
                <a:latin typeface="Calibri" panose="020F0502020204030204" pitchFamily="34" charset="0"/>
                <a:cs typeface="Calibri" panose="020F0502020204030204" pitchFamily="34" charset="0"/>
              </a:rPr>
              <a:t>WHAT IT IS: </a:t>
            </a:r>
          </a:p>
          <a:p>
            <a:pPr lvl="1">
              <a:spcBef>
                <a:spcPts val="0"/>
              </a:spcBef>
            </a:pPr>
            <a:r>
              <a:rPr lang="en-US" sz="2000" dirty="0">
                <a:latin typeface="Calibri" panose="020F0502020204030204" pitchFamily="34" charset="0"/>
                <a:cs typeface="Calibri" panose="020F0502020204030204" pitchFamily="34" charset="0"/>
              </a:rPr>
              <a:t>Focuses on teaching patients how to live in the moment, cope constructively with stress, manage emotional reactions, and build healthy relationships</a:t>
            </a:r>
          </a:p>
          <a:p>
            <a:pPr marL="0" indent="0">
              <a:buNone/>
            </a:pPr>
            <a:r>
              <a:rPr lang="en-US" sz="2000" b="1" dirty="0">
                <a:latin typeface="Calibri" panose="020F0502020204030204" pitchFamily="34" charset="0"/>
                <a:cs typeface="Calibri" panose="020F0502020204030204" pitchFamily="34" charset="0"/>
              </a:rPr>
              <a:t>HOW IT WORKS: </a:t>
            </a:r>
          </a:p>
          <a:p>
            <a:pPr lvl="1"/>
            <a:r>
              <a:rPr lang="en-US" sz="2000" dirty="0">
                <a:latin typeface="Calibri" panose="020F0502020204030204" pitchFamily="34" charset="0"/>
                <a:cs typeface="Calibri" panose="020F0502020204030204" pitchFamily="34" charset="0"/>
              </a:rPr>
              <a:t>Assists patients in developing skills to mitigate their experiences and interactions with those around them</a:t>
            </a:r>
          </a:p>
          <a:p>
            <a:pPr marL="0" indent="0">
              <a:buNone/>
            </a:pPr>
            <a:r>
              <a:rPr lang="en-US" sz="2000" b="1" dirty="0">
                <a:latin typeface="Calibri" panose="020F0502020204030204" pitchFamily="34" charset="0"/>
                <a:cs typeface="Calibri" panose="020F0502020204030204" pitchFamily="34" charset="0"/>
              </a:rPr>
              <a:t>WHEN TO CONSIDER REFERRAL: </a:t>
            </a:r>
          </a:p>
          <a:p>
            <a:pPr lvl="1"/>
            <a:r>
              <a:rPr lang="en-US" sz="2000" dirty="0">
                <a:latin typeface="Calibri" panose="020F0502020204030204" pitchFamily="34" charset="0"/>
                <a:cs typeface="Calibri" panose="020F0502020204030204" pitchFamily="34" charset="0"/>
              </a:rPr>
              <a:t>Patient’s struggling with emotional regulation and self-destructive behaviors </a:t>
            </a:r>
          </a:p>
        </p:txBody>
      </p:sp>
      <p:pic>
        <p:nvPicPr>
          <p:cNvPr id="1026" name="Picture 2" descr="Managing Anxiety with Dialectical Behavior Therapy (DBT) | Anxiety Relief  Project">
            <a:extLst>
              <a:ext uri="{FF2B5EF4-FFF2-40B4-BE49-F238E27FC236}">
                <a16:creationId xmlns:a16="http://schemas.microsoft.com/office/drawing/2014/main" id="{18432BED-F8A9-4A94-9FE4-17631F9DD00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921316" y="999177"/>
            <a:ext cx="4708499" cy="3736904"/>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p:cNvGrpSpPr/>
          <p:nvPr/>
        </p:nvGrpSpPr>
        <p:grpSpPr>
          <a:xfrm>
            <a:off x="9598627" y="5536730"/>
            <a:ext cx="2186849" cy="770257"/>
            <a:chOff x="10005151" y="5064065"/>
            <a:chExt cx="2186849" cy="1078934"/>
          </a:xfrm>
          <a:solidFill>
            <a:srgbClr val="FFCC00"/>
          </a:solidFill>
        </p:grpSpPr>
        <p:sp>
          <p:nvSpPr>
            <p:cNvPr id="8" name="Pentagon 7"/>
            <p:cNvSpPr/>
            <p:nvPr/>
          </p:nvSpPr>
          <p:spPr>
            <a:xfrm>
              <a:off x="10006562" y="5064065"/>
              <a:ext cx="2185438" cy="1067600"/>
            </a:xfrm>
            <a:prstGeom prst="homePlat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005151" y="5129875"/>
              <a:ext cx="1825488" cy="1013124"/>
            </a:xfrm>
            <a:prstGeom prst="rect">
              <a:avLst/>
            </a:prstGeom>
            <a:grpFill/>
          </p:spPr>
          <p:txBody>
            <a:bodyPr wrap="square" rtlCol="0">
              <a:spAutoFit/>
            </a:bodyPr>
            <a:lstStyle/>
            <a:p>
              <a:pPr algn="ctr">
                <a:spcAft>
                  <a:spcPts val="600"/>
                </a:spcAft>
              </a:pPr>
              <a:r>
                <a:rPr lang="en-US" sz="1200" dirty="0"/>
                <a:t>TO LEARN MORE:  </a:t>
              </a:r>
            </a:p>
            <a:p>
              <a:pPr algn="ctr">
                <a:spcAft>
                  <a:spcPts val="600"/>
                </a:spcAft>
              </a:pPr>
              <a:r>
                <a:rPr lang="en-US" sz="2400" dirty="0">
                  <a:hlinkClick r:id="rId4"/>
                </a:rPr>
                <a:t>Click Here</a:t>
              </a:r>
              <a:endParaRPr lang="en-US" sz="2400" dirty="0"/>
            </a:p>
          </p:txBody>
        </p:sp>
      </p:grpSp>
    </p:spTree>
    <p:extLst>
      <p:ext uri="{BB962C8B-B14F-4D97-AF65-F5344CB8AC3E}">
        <p14:creationId xmlns:p14="http://schemas.microsoft.com/office/powerpoint/2010/main" val="230360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1)">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Quire Sans"/>
        <a:ea typeface=""/>
        <a:cs typeface=""/>
      </a:majorFont>
      <a:minorFont>
        <a:latin typeface="Quire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2787</TotalTime>
  <Words>2061</Words>
  <Application>Microsoft Office PowerPoint</Application>
  <PresentationFormat>Widescreen</PresentationFormat>
  <Paragraphs>220</Paragraphs>
  <Slides>19</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Quire Sans</vt:lpstr>
      <vt:lpstr>Railway</vt:lpstr>
      <vt:lpstr>Office Theme</vt:lpstr>
      <vt:lpstr>Evidence Based Psychotherapeutic Intervention Modalities</vt:lpstr>
      <vt:lpstr>Objective</vt:lpstr>
      <vt:lpstr>When to Consider BH Referral </vt:lpstr>
      <vt:lpstr>How to Refer to BH Services </vt:lpstr>
      <vt:lpstr>How to coordinate BH services</vt:lpstr>
      <vt:lpstr>PowerPoint Presentation</vt:lpstr>
      <vt:lpstr>Cognitive Behavioral Therapy</vt:lpstr>
      <vt:lpstr>Trauma Focused Cognitive Behavioral Therapy</vt:lpstr>
      <vt:lpstr>Dialectical Behavioral Therapy</vt:lpstr>
      <vt:lpstr>Interpersonal Psychotherapy</vt:lpstr>
      <vt:lpstr>Psychodynamic Therapy</vt:lpstr>
      <vt:lpstr>Structured Sensory Interventions for Traumatized Children, Adolescents and Parents (SITCAP®) </vt:lpstr>
      <vt:lpstr>Parent Management Training </vt:lpstr>
      <vt:lpstr>Family Therapy</vt:lpstr>
      <vt:lpstr>Group Therapy</vt:lpstr>
      <vt:lpstr>Navigating Barriers</vt:lpstr>
      <vt:lpstr>Application in CoCM</vt:lpstr>
      <vt:lpstr>PowerPoint Presentation</vt:lpstr>
      <vt:lpstr>PowerPoint Presentation</vt:lpstr>
    </vt:vector>
  </TitlesOfParts>
  <Company>University of Michigan Health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Psychotherapy Interventions</dc:title>
  <dc:creator>Gall, Karen</dc:creator>
  <cp:lastModifiedBy>Gall, Karen</cp:lastModifiedBy>
  <cp:revision>178</cp:revision>
  <dcterms:created xsi:type="dcterms:W3CDTF">2021-05-24T17:51:34Z</dcterms:created>
  <dcterms:modified xsi:type="dcterms:W3CDTF">2021-09-20T17:41:19Z</dcterms:modified>
</cp:coreProperties>
</file>