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1" r:id="rId2"/>
    <p:sldId id="337" r:id="rId3"/>
    <p:sldId id="339" r:id="rId4"/>
    <p:sldId id="348" r:id="rId5"/>
    <p:sldId id="349" r:id="rId6"/>
    <p:sldId id="338" r:id="rId7"/>
    <p:sldId id="292" r:id="rId8"/>
    <p:sldId id="344" r:id="rId9"/>
    <p:sldId id="351" r:id="rId10"/>
    <p:sldId id="350" r:id="rId11"/>
    <p:sldId id="347" r:id="rId12"/>
    <p:sldId id="345" r:id="rId13"/>
    <p:sldId id="436" r:id="rId14"/>
    <p:sldId id="437" r:id="rId15"/>
    <p:sldId id="325" r:id="rId16"/>
    <p:sldId id="32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ley, Sarah" initials="FS" lastIdx="10" clrIdx="0">
    <p:extLst>
      <p:ext uri="{19B8F6BF-5375-455C-9EA6-DF929625EA0E}">
        <p15:presenceInfo xmlns:p15="http://schemas.microsoft.com/office/powerpoint/2012/main" userId="S::svoor@med.umich.edu::25836bb4-c36c-4bcf-8d90-5351d53ce6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8" autoAdjust="0"/>
    <p:restoredTop sz="94660"/>
  </p:normalViewPr>
  <p:slideViewPr>
    <p:cSldViewPr snapToGrid="0">
      <p:cViewPr varScale="1">
        <p:scale>
          <a:sx n="79" d="100"/>
          <a:sy n="79" d="100"/>
        </p:scale>
        <p:origin x="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230AEF-FAF7-4852-8017-521741C00FF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3E3541B-E300-4114-8D07-7215F5439680}">
      <dgm:prSet custT="1"/>
      <dgm:spPr/>
      <dgm:t>
        <a:bodyPr/>
        <a:lstStyle/>
        <a:p>
          <a:r>
            <a:rPr lang="en-US" sz="2000" b="1" dirty="0"/>
            <a:t>Provide feedback</a:t>
          </a:r>
          <a:endParaRPr lang="en-US" sz="2000" dirty="0"/>
        </a:p>
      </dgm:t>
    </dgm:pt>
    <dgm:pt modelId="{812304C5-035C-49C1-8D63-AD2042677567}" type="parTrans" cxnId="{C4AF7DC0-E0AA-426F-9346-6BB298A8C2E7}">
      <dgm:prSet/>
      <dgm:spPr/>
      <dgm:t>
        <a:bodyPr/>
        <a:lstStyle/>
        <a:p>
          <a:endParaRPr lang="en-US"/>
        </a:p>
      </dgm:t>
    </dgm:pt>
    <dgm:pt modelId="{9C6943E3-94F2-46E6-A92C-64F1D7D57890}" type="sibTrans" cxnId="{C4AF7DC0-E0AA-426F-9346-6BB298A8C2E7}">
      <dgm:prSet/>
      <dgm:spPr/>
      <dgm:t>
        <a:bodyPr/>
        <a:lstStyle/>
        <a:p>
          <a:endParaRPr lang="en-US"/>
        </a:p>
      </dgm:t>
    </dgm:pt>
    <dgm:pt modelId="{7EF07E79-EE1A-4E07-86CA-73F463E5A2C5}">
      <dgm:prSet custT="1"/>
      <dgm:spPr/>
      <dgm:t>
        <a:bodyPr/>
        <a:lstStyle/>
        <a:p>
          <a:r>
            <a:rPr lang="en-US" sz="2000" dirty="0"/>
            <a:t>Be an active participant by asking questions and responding to questions through the chat feature and responding to polls</a:t>
          </a:r>
        </a:p>
      </dgm:t>
    </dgm:pt>
    <dgm:pt modelId="{E104F454-32D5-40F0-8E15-735C87BB5377}" type="parTrans" cxnId="{3E17E586-8ABA-44D9-89A2-CB4203E37A07}">
      <dgm:prSet/>
      <dgm:spPr/>
      <dgm:t>
        <a:bodyPr/>
        <a:lstStyle/>
        <a:p>
          <a:endParaRPr lang="en-US"/>
        </a:p>
      </dgm:t>
    </dgm:pt>
    <dgm:pt modelId="{261A6861-78AA-4561-9835-9E9120771217}" type="sibTrans" cxnId="{3E17E586-8ABA-44D9-89A2-CB4203E37A07}">
      <dgm:prSet/>
      <dgm:spPr/>
      <dgm:t>
        <a:bodyPr/>
        <a:lstStyle/>
        <a:p>
          <a:endParaRPr lang="en-US"/>
        </a:p>
      </dgm:t>
    </dgm:pt>
    <dgm:pt modelId="{219521B4-F795-40B4-B87D-50735DDDE9F6}">
      <dgm:prSet custT="1"/>
      <dgm:spPr/>
      <dgm:t>
        <a:bodyPr/>
        <a:lstStyle/>
        <a:p>
          <a:r>
            <a:rPr lang="en-US" sz="2000" b="1" dirty="0"/>
            <a:t>Video and Audio</a:t>
          </a:r>
          <a:r>
            <a:rPr lang="en-US" sz="1200" b="1" dirty="0"/>
            <a:t>:</a:t>
          </a:r>
          <a:endParaRPr lang="en-US" sz="1200" dirty="0"/>
        </a:p>
      </dgm:t>
    </dgm:pt>
    <dgm:pt modelId="{03DD670A-9A51-446A-A472-5B9EBE97FA9C}" type="parTrans" cxnId="{AB8E89DC-18CE-4A9D-AEAE-154133CBAFA4}">
      <dgm:prSet/>
      <dgm:spPr/>
      <dgm:t>
        <a:bodyPr/>
        <a:lstStyle/>
        <a:p>
          <a:endParaRPr lang="en-US"/>
        </a:p>
      </dgm:t>
    </dgm:pt>
    <dgm:pt modelId="{CDCFA2B1-139A-4F5A-B239-39C8381D29F5}" type="sibTrans" cxnId="{AB8E89DC-18CE-4A9D-AEAE-154133CBAFA4}">
      <dgm:prSet/>
      <dgm:spPr/>
      <dgm:t>
        <a:bodyPr/>
        <a:lstStyle/>
        <a:p>
          <a:endParaRPr lang="en-US"/>
        </a:p>
      </dgm:t>
    </dgm:pt>
    <dgm:pt modelId="{8E51B59C-8855-42EB-AF9B-A76F22979E21}">
      <dgm:prSet custT="1"/>
      <dgm:spPr/>
      <dgm:t>
        <a:bodyPr/>
        <a:lstStyle/>
        <a:p>
          <a:r>
            <a:rPr lang="en-US" sz="2000" dirty="0"/>
            <a:t>Unless distracting, please turn video ON. This is crucial for building trust and engagement.</a:t>
          </a:r>
        </a:p>
      </dgm:t>
    </dgm:pt>
    <dgm:pt modelId="{6DC4A20F-2D7F-4FCC-9168-1F7F46EAD94D}" type="parTrans" cxnId="{8472B6AC-9827-4060-BFF5-9E479E1B201C}">
      <dgm:prSet/>
      <dgm:spPr/>
      <dgm:t>
        <a:bodyPr/>
        <a:lstStyle/>
        <a:p>
          <a:endParaRPr lang="en-US"/>
        </a:p>
      </dgm:t>
    </dgm:pt>
    <dgm:pt modelId="{9E9F27B1-9BE1-4DF4-9549-92C7F5842C91}" type="sibTrans" cxnId="{8472B6AC-9827-4060-BFF5-9E479E1B201C}">
      <dgm:prSet/>
      <dgm:spPr/>
      <dgm:t>
        <a:bodyPr/>
        <a:lstStyle/>
        <a:p>
          <a:endParaRPr lang="en-US"/>
        </a:p>
      </dgm:t>
    </dgm:pt>
    <dgm:pt modelId="{4965740F-1954-4A54-B045-E293472BF09E}">
      <dgm:prSet custT="1"/>
      <dgm:spPr/>
      <dgm:t>
        <a:bodyPr/>
        <a:lstStyle/>
        <a:p>
          <a:r>
            <a:rPr lang="en-US" sz="2000" dirty="0"/>
            <a:t>Test your video and audio before the meeting begins.</a:t>
          </a:r>
        </a:p>
      </dgm:t>
    </dgm:pt>
    <dgm:pt modelId="{45F4EC00-7596-4650-A62D-6C6BC89DB096}" type="parTrans" cxnId="{DD3D7CD1-FB10-46F6-97C4-4F6A579E82FC}">
      <dgm:prSet/>
      <dgm:spPr/>
      <dgm:t>
        <a:bodyPr/>
        <a:lstStyle/>
        <a:p>
          <a:endParaRPr lang="en-US"/>
        </a:p>
      </dgm:t>
    </dgm:pt>
    <dgm:pt modelId="{743F0991-8785-48C3-864C-ACCC29B18333}" type="sibTrans" cxnId="{DD3D7CD1-FB10-46F6-97C4-4F6A579E82FC}">
      <dgm:prSet/>
      <dgm:spPr/>
      <dgm:t>
        <a:bodyPr/>
        <a:lstStyle/>
        <a:p>
          <a:endParaRPr lang="en-US"/>
        </a:p>
      </dgm:t>
    </dgm:pt>
    <dgm:pt modelId="{A59C9DA4-5595-4C72-B101-27D58FE15068}">
      <dgm:prSet custT="1"/>
      <dgm:spPr/>
      <dgm:t>
        <a:bodyPr/>
        <a:lstStyle/>
        <a:p>
          <a:r>
            <a:rPr lang="en-US" sz="2000"/>
            <a:t>Try to look at the camera when talking (to mimic the feeling of in-person eye contact).</a:t>
          </a:r>
        </a:p>
      </dgm:t>
    </dgm:pt>
    <dgm:pt modelId="{AD4C5CC5-B674-426D-9E37-2DAAD4C713B5}" type="parTrans" cxnId="{5B39D95E-06D8-45AE-900E-183AA1AC44C7}">
      <dgm:prSet/>
      <dgm:spPr/>
      <dgm:t>
        <a:bodyPr/>
        <a:lstStyle/>
        <a:p>
          <a:endParaRPr lang="en-US"/>
        </a:p>
      </dgm:t>
    </dgm:pt>
    <dgm:pt modelId="{BB9D3B3F-C97F-4735-83A1-A7C1341B7351}" type="sibTrans" cxnId="{5B39D95E-06D8-45AE-900E-183AA1AC44C7}">
      <dgm:prSet/>
      <dgm:spPr/>
      <dgm:t>
        <a:bodyPr/>
        <a:lstStyle/>
        <a:p>
          <a:endParaRPr lang="en-US"/>
        </a:p>
      </dgm:t>
    </dgm:pt>
    <dgm:pt modelId="{A1F7244B-3098-4DD1-B93D-2441F4E91751}">
      <dgm:prSet custT="1"/>
      <dgm:spPr/>
      <dgm:t>
        <a:bodyPr/>
        <a:lstStyle/>
        <a:p>
          <a:r>
            <a:rPr lang="en-US" sz="2000" dirty="0"/>
            <a:t>Adjust your camera if it is too high or low.</a:t>
          </a:r>
        </a:p>
      </dgm:t>
    </dgm:pt>
    <dgm:pt modelId="{528CE99C-F2C6-4CC8-ACFB-ADEA4DA5A38F}" type="parTrans" cxnId="{9BDF5DBD-82E0-4DC5-BEB7-A99BBC07C361}">
      <dgm:prSet/>
      <dgm:spPr/>
      <dgm:t>
        <a:bodyPr/>
        <a:lstStyle/>
        <a:p>
          <a:endParaRPr lang="en-US"/>
        </a:p>
      </dgm:t>
    </dgm:pt>
    <dgm:pt modelId="{088185F3-79E1-4BBB-807B-64F27663026F}" type="sibTrans" cxnId="{9BDF5DBD-82E0-4DC5-BEB7-A99BBC07C361}">
      <dgm:prSet/>
      <dgm:spPr/>
      <dgm:t>
        <a:bodyPr/>
        <a:lstStyle/>
        <a:p>
          <a:endParaRPr lang="en-US"/>
        </a:p>
      </dgm:t>
    </dgm:pt>
    <dgm:pt modelId="{C72A6E0E-389A-44FD-9BB9-A57D2074B186}">
      <dgm:prSet custT="1"/>
      <dgm:spPr/>
      <dgm:t>
        <a:bodyPr/>
        <a:lstStyle/>
        <a:p>
          <a:r>
            <a:rPr lang="en-US" sz="2000" dirty="0"/>
            <a:t>Closed captioning is activated but individual users may deactivate this feature if they prefer by selecting “Hide Subtitle” under the “CC Live Transcript” tab.</a:t>
          </a:r>
        </a:p>
      </dgm:t>
    </dgm:pt>
    <dgm:pt modelId="{C461FE62-77F7-43CC-8E63-5634FBB580A3}" type="parTrans" cxnId="{065E7DD3-32C2-4013-9D41-BD26F1F9D224}">
      <dgm:prSet/>
      <dgm:spPr/>
      <dgm:t>
        <a:bodyPr/>
        <a:lstStyle/>
        <a:p>
          <a:endParaRPr lang="en-US"/>
        </a:p>
      </dgm:t>
    </dgm:pt>
    <dgm:pt modelId="{1C8AD560-E62E-495B-8189-6B168452F061}" type="sibTrans" cxnId="{065E7DD3-32C2-4013-9D41-BD26F1F9D224}">
      <dgm:prSet/>
      <dgm:spPr/>
      <dgm:t>
        <a:bodyPr/>
        <a:lstStyle/>
        <a:p>
          <a:endParaRPr lang="en-US"/>
        </a:p>
      </dgm:t>
    </dgm:pt>
    <dgm:pt modelId="{865091EF-8929-4254-B33E-7F3EC14B53AF}">
      <dgm:prSet custT="1"/>
      <dgm:spPr/>
      <dgm:t>
        <a:bodyPr/>
        <a:lstStyle/>
        <a:p>
          <a:r>
            <a:rPr lang="en-US" sz="2000" b="1" dirty="0"/>
            <a:t>Environment</a:t>
          </a:r>
          <a:r>
            <a:rPr lang="en-US" sz="1200" b="1" dirty="0"/>
            <a:t>:</a:t>
          </a:r>
          <a:endParaRPr lang="en-US" sz="1200" dirty="0"/>
        </a:p>
      </dgm:t>
    </dgm:pt>
    <dgm:pt modelId="{191DAFF9-4FE5-4331-883D-F707DD5A2088}" type="parTrans" cxnId="{88217269-593D-4B23-95F5-BCEE46EA2B81}">
      <dgm:prSet/>
      <dgm:spPr/>
      <dgm:t>
        <a:bodyPr/>
        <a:lstStyle/>
        <a:p>
          <a:endParaRPr lang="en-US"/>
        </a:p>
      </dgm:t>
    </dgm:pt>
    <dgm:pt modelId="{5AEBCB99-7C84-42D1-AB4B-1318BAE01B83}" type="sibTrans" cxnId="{88217269-593D-4B23-95F5-BCEE46EA2B81}">
      <dgm:prSet/>
      <dgm:spPr/>
      <dgm:t>
        <a:bodyPr/>
        <a:lstStyle/>
        <a:p>
          <a:endParaRPr lang="en-US"/>
        </a:p>
      </dgm:t>
    </dgm:pt>
    <dgm:pt modelId="{42F88DEE-8879-4041-B49E-5B157704074C}">
      <dgm:prSet custT="1"/>
      <dgm:spPr/>
      <dgm:t>
        <a:bodyPr/>
        <a:lstStyle/>
        <a:p>
          <a:r>
            <a:rPr lang="en-US" sz="2000" dirty="0"/>
            <a:t>Be aware of your backgrounds to not be distracting.</a:t>
          </a:r>
        </a:p>
      </dgm:t>
    </dgm:pt>
    <dgm:pt modelId="{9EBCFC8E-A0F4-45EB-9861-ABFE2657DBF2}" type="parTrans" cxnId="{8CACBEE8-B3D7-4D59-A0FE-7F87CF83C329}">
      <dgm:prSet/>
      <dgm:spPr/>
      <dgm:t>
        <a:bodyPr/>
        <a:lstStyle/>
        <a:p>
          <a:endParaRPr lang="en-US"/>
        </a:p>
      </dgm:t>
    </dgm:pt>
    <dgm:pt modelId="{1CDEDBB9-0347-4595-BA76-BE42D7237AA6}" type="sibTrans" cxnId="{8CACBEE8-B3D7-4D59-A0FE-7F87CF83C329}">
      <dgm:prSet/>
      <dgm:spPr/>
      <dgm:t>
        <a:bodyPr/>
        <a:lstStyle/>
        <a:p>
          <a:endParaRPr lang="en-US"/>
        </a:p>
      </dgm:t>
    </dgm:pt>
    <dgm:pt modelId="{EFFB430F-07F3-465E-B208-7699C18E73F6}">
      <dgm:prSet custT="1"/>
      <dgm:spPr/>
      <dgm:t>
        <a:bodyPr/>
        <a:lstStyle/>
        <a:p>
          <a:r>
            <a:rPr lang="en-US" sz="2000" dirty="0"/>
            <a:t>Position yourself in the light. </a:t>
          </a:r>
        </a:p>
      </dgm:t>
    </dgm:pt>
    <dgm:pt modelId="{8E6988FC-75C9-4FFF-9C32-31D39983ED8D}" type="parTrans" cxnId="{13842486-5AF6-4D81-964A-12E17BBB6C12}">
      <dgm:prSet/>
      <dgm:spPr/>
      <dgm:t>
        <a:bodyPr/>
        <a:lstStyle/>
        <a:p>
          <a:endParaRPr lang="en-US"/>
        </a:p>
      </dgm:t>
    </dgm:pt>
    <dgm:pt modelId="{354E82C3-939E-4FAF-B3CD-AE56E80BE9ED}" type="sibTrans" cxnId="{13842486-5AF6-4D81-964A-12E17BBB6C12}">
      <dgm:prSet/>
      <dgm:spPr/>
      <dgm:t>
        <a:bodyPr/>
        <a:lstStyle/>
        <a:p>
          <a:endParaRPr lang="en-US"/>
        </a:p>
      </dgm:t>
    </dgm:pt>
    <dgm:pt modelId="{75ADE114-26B0-4CC8-8CEA-DB922A314BDE}">
      <dgm:prSet custT="1"/>
      <dgm:spPr/>
      <dgm:t>
        <a:bodyPr/>
        <a:lstStyle/>
        <a:p>
          <a:r>
            <a:rPr lang="en-US" sz="2000" dirty="0"/>
            <a:t>Find a quiet place to join or mute yourself as necessary</a:t>
          </a:r>
          <a:r>
            <a:rPr lang="en-US" sz="1600" dirty="0"/>
            <a:t>.</a:t>
          </a:r>
        </a:p>
      </dgm:t>
    </dgm:pt>
    <dgm:pt modelId="{71D6A56E-049C-45EE-8B78-74634199ABAA}" type="parTrans" cxnId="{E6F56C39-A6E8-4EF4-BBD2-15757D4DC96A}">
      <dgm:prSet/>
      <dgm:spPr/>
      <dgm:t>
        <a:bodyPr/>
        <a:lstStyle/>
        <a:p>
          <a:endParaRPr lang="en-US"/>
        </a:p>
      </dgm:t>
    </dgm:pt>
    <dgm:pt modelId="{93EF0C8C-092E-48DD-9756-C00BFB48DD5A}" type="sibTrans" cxnId="{E6F56C39-A6E8-4EF4-BBD2-15757D4DC96A}">
      <dgm:prSet/>
      <dgm:spPr/>
      <dgm:t>
        <a:bodyPr/>
        <a:lstStyle/>
        <a:p>
          <a:endParaRPr lang="en-US"/>
        </a:p>
      </dgm:t>
    </dgm:pt>
    <dgm:pt modelId="{29406B6F-0527-490D-9254-EACFABADF5F6}" type="pres">
      <dgm:prSet presAssocID="{42230AEF-FAF7-4852-8017-521741C00FFF}" presName="linear" presStyleCnt="0">
        <dgm:presLayoutVars>
          <dgm:dir/>
          <dgm:animLvl val="lvl"/>
          <dgm:resizeHandles val="exact"/>
        </dgm:presLayoutVars>
      </dgm:prSet>
      <dgm:spPr/>
    </dgm:pt>
    <dgm:pt modelId="{D9EF6792-312B-4A04-8043-119E2D81FB74}" type="pres">
      <dgm:prSet presAssocID="{E3E3541B-E300-4114-8D07-7215F5439680}" presName="parentLin" presStyleCnt="0"/>
      <dgm:spPr/>
    </dgm:pt>
    <dgm:pt modelId="{48FEC200-1C63-4B06-882E-1F5149157693}" type="pres">
      <dgm:prSet presAssocID="{E3E3541B-E300-4114-8D07-7215F5439680}" presName="parentLeftMargin" presStyleLbl="node1" presStyleIdx="0" presStyleCnt="3"/>
      <dgm:spPr/>
    </dgm:pt>
    <dgm:pt modelId="{25632F3D-CDCE-4129-8162-227599AEC285}" type="pres">
      <dgm:prSet presAssocID="{E3E3541B-E300-4114-8D07-7215F5439680}" presName="parentText" presStyleLbl="node1" presStyleIdx="0" presStyleCnt="3">
        <dgm:presLayoutVars>
          <dgm:chMax val="0"/>
          <dgm:bulletEnabled val="1"/>
        </dgm:presLayoutVars>
      </dgm:prSet>
      <dgm:spPr/>
    </dgm:pt>
    <dgm:pt modelId="{B050EC5A-0473-44F6-82F9-A4CDAFC0BA79}" type="pres">
      <dgm:prSet presAssocID="{E3E3541B-E300-4114-8D07-7215F5439680}" presName="negativeSpace" presStyleCnt="0"/>
      <dgm:spPr/>
    </dgm:pt>
    <dgm:pt modelId="{A6CBFD56-3AC5-4D6D-A6B3-15D633F95452}" type="pres">
      <dgm:prSet presAssocID="{E3E3541B-E300-4114-8D07-7215F5439680}" presName="childText" presStyleLbl="conFgAcc1" presStyleIdx="0" presStyleCnt="3">
        <dgm:presLayoutVars>
          <dgm:bulletEnabled val="1"/>
        </dgm:presLayoutVars>
      </dgm:prSet>
      <dgm:spPr/>
    </dgm:pt>
    <dgm:pt modelId="{6F1C6A5A-B425-4116-863C-A3D5C513B1D8}" type="pres">
      <dgm:prSet presAssocID="{9C6943E3-94F2-46E6-A92C-64F1D7D57890}" presName="spaceBetweenRectangles" presStyleCnt="0"/>
      <dgm:spPr/>
    </dgm:pt>
    <dgm:pt modelId="{80D5CCDB-0270-494D-AC52-AE6907737180}" type="pres">
      <dgm:prSet presAssocID="{219521B4-F795-40B4-B87D-50735DDDE9F6}" presName="parentLin" presStyleCnt="0"/>
      <dgm:spPr/>
    </dgm:pt>
    <dgm:pt modelId="{3EDDC6BD-83E5-4530-A42B-549830C97115}" type="pres">
      <dgm:prSet presAssocID="{219521B4-F795-40B4-B87D-50735DDDE9F6}" presName="parentLeftMargin" presStyleLbl="node1" presStyleIdx="0" presStyleCnt="3"/>
      <dgm:spPr/>
    </dgm:pt>
    <dgm:pt modelId="{167D060F-BACD-48FC-9D3D-3BE729683FC6}" type="pres">
      <dgm:prSet presAssocID="{219521B4-F795-40B4-B87D-50735DDDE9F6}" presName="parentText" presStyleLbl="node1" presStyleIdx="1" presStyleCnt="3">
        <dgm:presLayoutVars>
          <dgm:chMax val="0"/>
          <dgm:bulletEnabled val="1"/>
        </dgm:presLayoutVars>
      </dgm:prSet>
      <dgm:spPr/>
    </dgm:pt>
    <dgm:pt modelId="{F42F02C2-26B7-4964-B612-4FF1814ED07D}" type="pres">
      <dgm:prSet presAssocID="{219521B4-F795-40B4-B87D-50735DDDE9F6}" presName="negativeSpace" presStyleCnt="0"/>
      <dgm:spPr/>
    </dgm:pt>
    <dgm:pt modelId="{24D90A8F-6D93-4617-BCA1-00613AB2DB58}" type="pres">
      <dgm:prSet presAssocID="{219521B4-F795-40B4-B87D-50735DDDE9F6}" presName="childText" presStyleLbl="conFgAcc1" presStyleIdx="1" presStyleCnt="3">
        <dgm:presLayoutVars>
          <dgm:bulletEnabled val="1"/>
        </dgm:presLayoutVars>
      </dgm:prSet>
      <dgm:spPr/>
    </dgm:pt>
    <dgm:pt modelId="{345B60EA-8E62-4706-B4DE-201F1554AD06}" type="pres">
      <dgm:prSet presAssocID="{CDCFA2B1-139A-4F5A-B239-39C8381D29F5}" presName="spaceBetweenRectangles" presStyleCnt="0"/>
      <dgm:spPr/>
    </dgm:pt>
    <dgm:pt modelId="{6E95886F-691C-4689-9494-EA7EE464CE90}" type="pres">
      <dgm:prSet presAssocID="{865091EF-8929-4254-B33E-7F3EC14B53AF}" presName="parentLin" presStyleCnt="0"/>
      <dgm:spPr/>
    </dgm:pt>
    <dgm:pt modelId="{BD0DF84F-C595-4C59-A358-573073942FFB}" type="pres">
      <dgm:prSet presAssocID="{865091EF-8929-4254-B33E-7F3EC14B53AF}" presName="parentLeftMargin" presStyleLbl="node1" presStyleIdx="1" presStyleCnt="3"/>
      <dgm:spPr/>
    </dgm:pt>
    <dgm:pt modelId="{464456B5-11BB-4E28-97A0-DDD69B79EEFD}" type="pres">
      <dgm:prSet presAssocID="{865091EF-8929-4254-B33E-7F3EC14B53AF}" presName="parentText" presStyleLbl="node1" presStyleIdx="2" presStyleCnt="3">
        <dgm:presLayoutVars>
          <dgm:chMax val="0"/>
          <dgm:bulletEnabled val="1"/>
        </dgm:presLayoutVars>
      </dgm:prSet>
      <dgm:spPr/>
    </dgm:pt>
    <dgm:pt modelId="{B975947F-9828-4DAB-8383-24490BE959D0}" type="pres">
      <dgm:prSet presAssocID="{865091EF-8929-4254-B33E-7F3EC14B53AF}" presName="negativeSpace" presStyleCnt="0"/>
      <dgm:spPr/>
    </dgm:pt>
    <dgm:pt modelId="{25C4B113-2307-44D8-A551-4C8A37490E40}" type="pres">
      <dgm:prSet presAssocID="{865091EF-8929-4254-B33E-7F3EC14B53AF}" presName="childText" presStyleLbl="conFgAcc1" presStyleIdx="2" presStyleCnt="3">
        <dgm:presLayoutVars>
          <dgm:bulletEnabled val="1"/>
        </dgm:presLayoutVars>
      </dgm:prSet>
      <dgm:spPr/>
    </dgm:pt>
  </dgm:ptLst>
  <dgm:cxnLst>
    <dgm:cxn modelId="{852F0718-B25D-4BA2-AFA3-CC0874501F02}" type="presOf" srcId="{8E51B59C-8855-42EB-AF9B-A76F22979E21}" destId="{24D90A8F-6D93-4617-BCA1-00613AB2DB58}" srcOrd="0" destOrd="0" presId="urn:microsoft.com/office/officeart/2005/8/layout/list1"/>
    <dgm:cxn modelId="{E6F56C39-A6E8-4EF4-BBD2-15757D4DC96A}" srcId="{865091EF-8929-4254-B33E-7F3EC14B53AF}" destId="{75ADE114-26B0-4CC8-8CEA-DB922A314BDE}" srcOrd="2" destOrd="0" parTransId="{71D6A56E-049C-45EE-8B78-74634199ABAA}" sibTransId="{93EF0C8C-092E-48DD-9756-C00BFB48DD5A}"/>
    <dgm:cxn modelId="{1881563A-4EB5-4093-9911-B7E41580050D}" type="presOf" srcId="{4965740F-1954-4A54-B045-E293472BF09E}" destId="{24D90A8F-6D93-4617-BCA1-00613AB2DB58}" srcOrd="0" destOrd="1" presId="urn:microsoft.com/office/officeart/2005/8/layout/list1"/>
    <dgm:cxn modelId="{8BEF8B3B-100F-4489-A17C-B97204BA5E32}" type="presOf" srcId="{EFFB430F-07F3-465E-B208-7699C18E73F6}" destId="{25C4B113-2307-44D8-A551-4C8A37490E40}" srcOrd="0" destOrd="1" presId="urn:microsoft.com/office/officeart/2005/8/layout/list1"/>
    <dgm:cxn modelId="{EBE4325E-15D1-4A61-B563-A83F67EE93E9}" type="presOf" srcId="{E3E3541B-E300-4114-8D07-7215F5439680}" destId="{48FEC200-1C63-4B06-882E-1F5149157693}" srcOrd="0" destOrd="0" presId="urn:microsoft.com/office/officeart/2005/8/layout/list1"/>
    <dgm:cxn modelId="{5B39D95E-06D8-45AE-900E-183AA1AC44C7}" srcId="{219521B4-F795-40B4-B87D-50735DDDE9F6}" destId="{A59C9DA4-5595-4C72-B101-27D58FE15068}" srcOrd="2" destOrd="0" parTransId="{AD4C5CC5-B674-426D-9E37-2DAAD4C713B5}" sibTransId="{BB9D3B3F-C97F-4735-83A1-A7C1341B7351}"/>
    <dgm:cxn modelId="{44681960-48D0-4702-B9BB-934F67FC7BCB}" type="presOf" srcId="{219521B4-F795-40B4-B87D-50735DDDE9F6}" destId="{167D060F-BACD-48FC-9D3D-3BE729683FC6}" srcOrd="1" destOrd="0" presId="urn:microsoft.com/office/officeart/2005/8/layout/list1"/>
    <dgm:cxn modelId="{C4ECF663-2E29-425A-A921-3563CB855760}" type="presOf" srcId="{A1F7244B-3098-4DD1-B93D-2441F4E91751}" destId="{24D90A8F-6D93-4617-BCA1-00613AB2DB58}" srcOrd="0" destOrd="3" presId="urn:microsoft.com/office/officeart/2005/8/layout/list1"/>
    <dgm:cxn modelId="{88217269-593D-4B23-95F5-BCEE46EA2B81}" srcId="{42230AEF-FAF7-4852-8017-521741C00FFF}" destId="{865091EF-8929-4254-B33E-7F3EC14B53AF}" srcOrd="2" destOrd="0" parTransId="{191DAFF9-4FE5-4331-883D-F707DD5A2088}" sibTransId="{5AEBCB99-7C84-42D1-AB4B-1318BAE01B83}"/>
    <dgm:cxn modelId="{326BE979-426C-43D4-AC47-54D0E6309541}" type="presOf" srcId="{C72A6E0E-389A-44FD-9BB9-A57D2074B186}" destId="{24D90A8F-6D93-4617-BCA1-00613AB2DB58}" srcOrd="0" destOrd="4" presId="urn:microsoft.com/office/officeart/2005/8/layout/list1"/>
    <dgm:cxn modelId="{94F6C181-C0FF-425A-824B-80235F588E26}" type="presOf" srcId="{865091EF-8929-4254-B33E-7F3EC14B53AF}" destId="{464456B5-11BB-4E28-97A0-DDD69B79EEFD}" srcOrd="1" destOrd="0" presId="urn:microsoft.com/office/officeart/2005/8/layout/list1"/>
    <dgm:cxn modelId="{13842486-5AF6-4D81-964A-12E17BBB6C12}" srcId="{865091EF-8929-4254-B33E-7F3EC14B53AF}" destId="{EFFB430F-07F3-465E-B208-7699C18E73F6}" srcOrd="1" destOrd="0" parTransId="{8E6988FC-75C9-4FFF-9C32-31D39983ED8D}" sibTransId="{354E82C3-939E-4FAF-B3CD-AE56E80BE9ED}"/>
    <dgm:cxn modelId="{3E17E586-8ABA-44D9-89A2-CB4203E37A07}" srcId="{E3E3541B-E300-4114-8D07-7215F5439680}" destId="{7EF07E79-EE1A-4E07-86CA-73F463E5A2C5}" srcOrd="0" destOrd="0" parTransId="{E104F454-32D5-40F0-8E15-735C87BB5377}" sibTransId="{261A6861-78AA-4561-9835-9E9120771217}"/>
    <dgm:cxn modelId="{8B99C68F-4BF3-4680-9C3A-B41F92D1DBBE}" type="presOf" srcId="{A59C9DA4-5595-4C72-B101-27D58FE15068}" destId="{24D90A8F-6D93-4617-BCA1-00613AB2DB58}" srcOrd="0" destOrd="2" presId="urn:microsoft.com/office/officeart/2005/8/layout/list1"/>
    <dgm:cxn modelId="{098533A3-EA8F-433C-8BE2-CCE038AAC53E}" type="presOf" srcId="{219521B4-F795-40B4-B87D-50735DDDE9F6}" destId="{3EDDC6BD-83E5-4530-A42B-549830C97115}" srcOrd="0" destOrd="0" presId="urn:microsoft.com/office/officeart/2005/8/layout/list1"/>
    <dgm:cxn modelId="{D24623AC-536B-4B99-BF6A-B0C5F5D992CF}" type="presOf" srcId="{42F88DEE-8879-4041-B49E-5B157704074C}" destId="{25C4B113-2307-44D8-A551-4C8A37490E40}" srcOrd="0" destOrd="0" presId="urn:microsoft.com/office/officeart/2005/8/layout/list1"/>
    <dgm:cxn modelId="{8472B6AC-9827-4060-BFF5-9E479E1B201C}" srcId="{219521B4-F795-40B4-B87D-50735DDDE9F6}" destId="{8E51B59C-8855-42EB-AF9B-A76F22979E21}" srcOrd="0" destOrd="0" parTransId="{6DC4A20F-2D7F-4FCC-9168-1F7F46EAD94D}" sibTransId="{9E9F27B1-9BE1-4DF4-9549-92C7F5842C91}"/>
    <dgm:cxn modelId="{C21835AD-1B73-444F-A12C-A079B1E0216D}" type="presOf" srcId="{75ADE114-26B0-4CC8-8CEA-DB922A314BDE}" destId="{25C4B113-2307-44D8-A551-4C8A37490E40}" srcOrd="0" destOrd="2" presId="urn:microsoft.com/office/officeart/2005/8/layout/list1"/>
    <dgm:cxn modelId="{17F3F5BC-7932-47ED-AEFD-64BCFD14CE92}" type="presOf" srcId="{865091EF-8929-4254-B33E-7F3EC14B53AF}" destId="{BD0DF84F-C595-4C59-A358-573073942FFB}" srcOrd="0" destOrd="0" presId="urn:microsoft.com/office/officeart/2005/8/layout/list1"/>
    <dgm:cxn modelId="{9BDF5DBD-82E0-4DC5-BEB7-A99BBC07C361}" srcId="{219521B4-F795-40B4-B87D-50735DDDE9F6}" destId="{A1F7244B-3098-4DD1-B93D-2441F4E91751}" srcOrd="3" destOrd="0" parTransId="{528CE99C-F2C6-4CC8-ACFB-ADEA4DA5A38F}" sibTransId="{088185F3-79E1-4BBB-807B-64F27663026F}"/>
    <dgm:cxn modelId="{C4AF7DC0-E0AA-426F-9346-6BB298A8C2E7}" srcId="{42230AEF-FAF7-4852-8017-521741C00FFF}" destId="{E3E3541B-E300-4114-8D07-7215F5439680}" srcOrd="0" destOrd="0" parTransId="{812304C5-035C-49C1-8D63-AD2042677567}" sibTransId="{9C6943E3-94F2-46E6-A92C-64F1D7D57890}"/>
    <dgm:cxn modelId="{696227C6-0478-4943-8C52-5D45D9353B0F}" type="presOf" srcId="{7EF07E79-EE1A-4E07-86CA-73F463E5A2C5}" destId="{A6CBFD56-3AC5-4D6D-A6B3-15D633F95452}" srcOrd="0" destOrd="0" presId="urn:microsoft.com/office/officeart/2005/8/layout/list1"/>
    <dgm:cxn modelId="{DD3D7CD1-FB10-46F6-97C4-4F6A579E82FC}" srcId="{219521B4-F795-40B4-B87D-50735DDDE9F6}" destId="{4965740F-1954-4A54-B045-E293472BF09E}" srcOrd="1" destOrd="0" parTransId="{45F4EC00-7596-4650-A62D-6C6BC89DB096}" sibTransId="{743F0991-8785-48C3-864C-ACCC29B18333}"/>
    <dgm:cxn modelId="{065E7DD3-32C2-4013-9D41-BD26F1F9D224}" srcId="{219521B4-F795-40B4-B87D-50735DDDE9F6}" destId="{C72A6E0E-389A-44FD-9BB9-A57D2074B186}" srcOrd="4" destOrd="0" parTransId="{C461FE62-77F7-43CC-8E63-5634FBB580A3}" sibTransId="{1C8AD560-E62E-495B-8189-6B168452F061}"/>
    <dgm:cxn modelId="{916480DC-494D-4446-8617-8A0204554689}" type="presOf" srcId="{E3E3541B-E300-4114-8D07-7215F5439680}" destId="{25632F3D-CDCE-4129-8162-227599AEC285}" srcOrd="1" destOrd="0" presId="urn:microsoft.com/office/officeart/2005/8/layout/list1"/>
    <dgm:cxn modelId="{AB8E89DC-18CE-4A9D-AEAE-154133CBAFA4}" srcId="{42230AEF-FAF7-4852-8017-521741C00FFF}" destId="{219521B4-F795-40B4-B87D-50735DDDE9F6}" srcOrd="1" destOrd="0" parTransId="{03DD670A-9A51-446A-A472-5B9EBE97FA9C}" sibTransId="{CDCFA2B1-139A-4F5A-B239-39C8381D29F5}"/>
    <dgm:cxn modelId="{8CACBEE8-B3D7-4D59-A0FE-7F87CF83C329}" srcId="{865091EF-8929-4254-B33E-7F3EC14B53AF}" destId="{42F88DEE-8879-4041-B49E-5B157704074C}" srcOrd="0" destOrd="0" parTransId="{9EBCFC8E-A0F4-45EB-9861-ABFE2657DBF2}" sibTransId="{1CDEDBB9-0347-4595-BA76-BE42D7237AA6}"/>
    <dgm:cxn modelId="{B37383F2-41C8-4DC2-84AE-CF331A02D9D0}" type="presOf" srcId="{42230AEF-FAF7-4852-8017-521741C00FFF}" destId="{29406B6F-0527-490D-9254-EACFABADF5F6}" srcOrd="0" destOrd="0" presId="urn:microsoft.com/office/officeart/2005/8/layout/list1"/>
    <dgm:cxn modelId="{07AE50E3-3A8A-45DC-A5E1-42AC076A05A7}" type="presParOf" srcId="{29406B6F-0527-490D-9254-EACFABADF5F6}" destId="{D9EF6792-312B-4A04-8043-119E2D81FB74}" srcOrd="0" destOrd="0" presId="urn:microsoft.com/office/officeart/2005/8/layout/list1"/>
    <dgm:cxn modelId="{327E5062-9AE5-4556-84AA-88C0C3E50373}" type="presParOf" srcId="{D9EF6792-312B-4A04-8043-119E2D81FB74}" destId="{48FEC200-1C63-4B06-882E-1F5149157693}" srcOrd="0" destOrd="0" presId="urn:microsoft.com/office/officeart/2005/8/layout/list1"/>
    <dgm:cxn modelId="{97B4675F-C264-471B-8B0D-120F88998584}" type="presParOf" srcId="{D9EF6792-312B-4A04-8043-119E2D81FB74}" destId="{25632F3D-CDCE-4129-8162-227599AEC285}" srcOrd="1" destOrd="0" presId="urn:microsoft.com/office/officeart/2005/8/layout/list1"/>
    <dgm:cxn modelId="{DE555C87-DE74-4012-9A64-C1DAF18309E2}" type="presParOf" srcId="{29406B6F-0527-490D-9254-EACFABADF5F6}" destId="{B050EC5A-0473-44F6-82F9-A4CDAFC0BA79}" srcOrd="1" destOrd="0" presId="urn:microsoft.com/office/officeart/2005/8/layout/list1"/>
    <dgm:cxn modelId="{FF668526-D7A2-4A36-8DAC-2F40D3438C32}" type="presParOf" srcId="{29406B6F-0527-490D-9254-EACFABADF5F6}" destId="{A6CBFD56-3AC5-4D6D-A6B3-15D633F95452}" srcOrd="2" destOrd="0" presId="urn:microsoft.com/office/officeart/2005/8/layout/list1"/>
    <dgm:cxn modelId="{896957DF-146E-4FF9-80CD-ACEEEF871B12}" type="presParOf" srcId="{29406B6F-0527-490D-9254-EACFABADF5F6}" destId="{6F1C6A5A-B425-4116-863C-A3D5C513B1D8}" srcOrd="3" destOrd="0" presId="urn:microsoft.com/office/officeart/2005/8/layout/list1"/>
    <dgm:cxn modelId="{F5726FCC-688C-4C13-9885-ACE85CC55F9C}" type="presParOf" srcId="{29406B6F-0527-490D-9254-EACFABADF5F6}" destId="{80D5CCDB-0270-494D-AC52-AE6907737180}" srcOrd="4" destOrd="0" presId="urn:microsoft.com/office/officeart/2005/8/layout/list1"/>
    <dgm:cxn modelId="{6A45E5AB-4532-4241-A6BD-27F925DD50E5}" type="presParOf" srcId="{80D5CCDB-0270-494D-AC52-AE6907737180}" destId="{3EDDC6BD-83E5-4530-A42B-549830C97115}" srcOrd="0" destOrd="0" presId="urn:microsoft.com/office/officeart/2005/8/layout/list1"/>
    <dgm:cxn modelId="{584687AB-450C-4C92-909D-C1D42057E862}" type="presParOf" srcId="{80D5CCDB-0270-494D-AC52-AE6907737180}" destId="{167D060F-BACD-48FC-9D3D-3BE729683FC6}" srcOrd="1" destOrd="0" presId="urn:microsoft.com/office/officeart/2005/8/layout/list1"/>
    <dgm:cxn modelId="{1D8BED6F-82F1-4AFF-B64E-51B595E9EF66}" type="presParOf" srcId="{29406B6F-0527-490D-9254-EACFABADF5F6}" destId="{F42F02C2-26B7-4964-B612-4FF1814ED07D}" srcOrd="5" destOrd="0" presId="urn:microsoft.com/office/officeart/2005/8/layout/list1"/>
    <dgm:cxn modelId="{CA12BF75-9D09-464D-9373-1E7D1D5B9F52}" type="presParOf" srcId="{29406B6F-0527-490D-9254-EACFABADF5F6}" destId="{24D90A8F-6D93-4617-BCA1-00613AB2DB58}" srcOrd="6" destOrd="0" presId="urn:microsoft.com/office/officeart/2005/8/layout/list1"/>
    <dgm:cxn modelId="{6DBF011E-6A1C-47E8-99B8-17C619D2E2C3}" type="presParOf" srcId="{29406B6F-0527-490D-9254-EACFABADF5F6}" destId="{345B60EA-8E62-4706-B4DE-201F1554AD06}" srcOrd="7" destOrd="0" presId="urn:microsoft.com/office/officeart/2005/8/layout/list1"/>
    <dgm:cxn modelId="{49F886D6-7CFA-487A-88C8-A5D99C40EEA8}" type="presParOf" srcId="{29406B6F-0527-490D-9254-EACFABADF5F6}" destId="{6E95886F-691C-4689-9494-EA7EE464CE90}" srcOrd="8" destOrd="0" presId="urn:microsoft.com/office/officeart/2005/8/layout/list1"/>
    <dgm:cxn modelId="{0062F63F-47E2-4A02-85A2-1FC8E4A385D7}" type="presParOf" srcId="{6E95886F-691C-4689-9494-EA7EE464CE90}" destId="{BD0DF84F-C595-4C59-A358-573073942FFB}" srcOrd="0" destOrd="0" presId="urn:microsoft.com/office/officeart/2005/8/layout/list1"/>
    <dgm:cxn modelId="{41D5C87C-A6CB-44A7-8C9D-8BD5B9FFFADD}" type="presParOf" srcId="{6E95886F-691C-4689-9494-EA7EE464CE90}" destId="{464456B5-11BB-4E28-97A0-DDD69B79EEFD}" srcOrd="1" destOrd="0" presId="urn:microsoft.com/office/officeart/2005/8/layout/list1"/>
    <dgm:cxn modelId="{FE878BC7-2FFB-44C1-B19E-2BB5980674C2}" type="presParOf" srcId="{29406B6F-0527-490D-9254-EACFABADF5F6}" destId="{B975947F-9828-4DAB-8383-24490BE959D0}" srcOrd="9" destOrd="0" presId="urn:microsoft.com/office/officeart/2005/8/layout/list1"/>
    <dgm:cxn modelId="{67DF5127-16F0-44B3-A9C0-B20ADFC83E57}" type="presParOf" srcId="{29406B6F-0527-490D-9254-EACFABADF5F6}" destId="{25C4B113-2307-44D8-A551-4C8A37490E4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BFD56-3AC5-4D6D-A6B3-15D633F95452}">
      <dsp:nvSpPr>
        <dsp:cNvPr id="0" name=""/>
        <dsp:cNvSpPr/>
      </dsp:nvSpPr>
      <dsp:spPr>
        <a:xfrm>
          <a:off x="0" y="178954"/>
          <a:ext cx="8961157" cy="963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5485" tIns="249936" rIns="69548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Be an active participant by asking questions and responding to questions through the chat feature and responding to polls</a:t>
          </a:r>
        </a:p>
      </dsp:txBody>
      <dsp:txXfrm>
        <a:off x="0" y="178954"/>
        <a:ext cx="8961157" cy="963900"/>
      </dsp:txXfrm>
    </dsp:sp>
    <dsp:sp modelId="{25632F3D-CDCE-4129-8162-227599AEC285}">
      <dsp:nvSpPr>
        <dsp:cNvPr id="0" name=""/>
        <dsp:cNvSpPr/>
      </dsp:nvSpPr>
      <dsp:spPr>
        <a:xfrm>
          <a:off x="448057" y="1834"/>
          <a:ext cx="6272809"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097" tIns="0" rIns="237097" bIns="0" numCol="1" spcCol="1270" anchor="ctr" anchorCtr="0">
          <a:noAutofit/>
        </a:bodyPr>
        <a:lstStyle/>
        <a:p>
          <a:pPr marL="0" lvl="0" indent="0" algn="l" defTabSz="889000">
            <a:lnSpc>
              <a:spcPct val="90000"/>
            </a:lnSpc>
            <a:spcBef>
              <a:spcPct val="0"/>
            </a:spcBef>
            <a:spcAft>
              <a:spcPct val="35000"/>
            </a:spcAft>
            <a:buNone/>
          </a:pPr>
          <a:r>
            <a:rPr lang="en-US" sz="2000" b="1" kern="1200" dirty="0"/>
            <a:t>Provide feedback</a:t>
          </a:r>
          <a:endParaRPr lang="en-US" sz="2000" kern="1200" dirty="0"/>
        </a:p>
      </dsp:txBody>
      <dsp:txXfrm>
        <a:off x="465350" y="19127"/>
        <a:ext cx="6238223" cy="319654"/>
      </dsp:txXfrm>
    </dsp:sp>
    <dsp:sp modelId="{24D90A8F-6D93-4617-BCA1-00613AB2DB58}">
      <dsp:nvSpPr>
        <dsp:cNvPr id="0" name=""/>
        <dsp:cNvSpPr/>
      </dsp:nvSpPr>
      <dsp:spPr>
        <a:xfrm>
          <a:off x="0" y="1384774"/>
          <a:ext cx="8961157" cy="309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5485" tIns="249936" rIns="69548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Unless distracting, please turn video ON. This is crucial for building trust and engagement.</a:t>
          </a:r>
        </a:p>
        <a:p>
          <a:pPr marL="228600" lvl="1" indent="-228600" algn="l" defTabSz="889000">
            <a:lnSpc>
              <a:spcPct val="90000"/>
            </a:lnSpc>
            <a:spcBef>
              <a:spcPct val="0"/>
            </a:spcBef>
            <a:spcAft>
              <a:spcPct val="15000"/>
            </a:spcAft>
            <a:buChar char="•"/>
          </a:pPr>
          <a:r>
            <a:rPr lang="en-US" sz="2000" kern="1200" dirty="0"/>
            <a:t>Test your video and audio before the meeting begins.</a:t>
          </a:r>
        </a:p>
        <a:p>
          <a:pPr marL="228600" lvl="1" indent="-228600" algn="l" defTabSz="889000">
            <a:lnSpc>
              <a:spcPct val="90000"/>
            </a:lnSpc>
            <a:spcBef>
              <a:spcPct val="0"/>
            </a:spcBef>
            <a:spcAft>
              <a:spcPct val="15000"/>
            </a:spcAft>
            <a:buChar char="•"/>
          </a:pPr>
          <a:r>
            <a:rPr lang="en-US" sz="2000" kern="1200"/>
            <a:t>Try to look at the camera when talking (to mimic the feeling of in-person eye contact).</a:t>
          </a:r>
        </a:p>
        <a:p>
          <a:pPr marL="228600" lvl="1" indent="-228600" algn="l" defTabSz="889000">
            <a:lnSpc>
              <a:spcPct val="90000"/>
            </a:lnSpc>
            <a:spcBef>
              <a:spcPct val="0"/>
            </a:spcBef>
            <a:spcAft>
              <a:spcPct val="15000"/>
            </a:spcAft>
            <a:buChar char="•"/>
          </a:pPr>
          <a:r>
            <a:rPr lang="en-US" sz="2000" kern="1200" dirty="0"/>
            <a:t>Adjust your camera if it is too high or low.</a:t>
          </a:r>
        </a:p>
        <a:p>
          <a:pPr marL="228600" lvl="1" indent="-228600" algn="l" defTabSz="889000">
            <a:lnSpc>
              <a:spcPct val="90000"/>
            </a:lnSpc>
            <a:spcBef>
              <a:spcPct val="0"/>
            </a:spcBef>
            <a:spcAft>
              <a:spcPct val="15000"/>
            </a:spcAft>
            <a:buChar char="•"/>
          </a:pPr>
          <a:r>
            <a:rPr lang="en-US" sz="2000" kern="1200" dirty="0"/>
            <a:t>Closed captioning is activated but individual users may deactivate this feature if they prefer by selecting “Hide Subtitle” under the “CC Live Transcript” tab.</a:t>
          </a:r>
        </a:p>
      </dsp:txBody>
      <dsp:txXfrm>
        <a:off x="0" y="1384774"/>
        <a:ext cx="8961157" cy="3099600"/>
      </dsp:txXfrm>
    </dsp:sp>
    <dsp:sp modelId="{167D060F-BACD-48FC-9D3D-3BE729683FC6}">
      <dsp:nvSpPr>
        <dsp:cNvPr id="0" name=""/>
        <dsp:cNvSpPr/>
      </dsp:nvSpPr>
      <dsp:spPr>
        <a:xfrm>
          <a:off x="448057" y="1207654"/>
          <a:ext cx="6272809"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097" tIns="0" rIns="237097" bIns="0" numCol="1" spcCol="1270" anchor="ctr" anchorCtr="0">
          <a:noAutofit/>
        </a:bodyPr>
        <a:lstStyle/>
        <a:p>
          <a:pPr marL="0" lvl="0" indent="0" algn="l" defTabSz="889000">
            <a:lnSpc>
              <a:spcPct val="90000"/>
            </a:lnSpc>
            <a:spcBef>
              <a:spcPct val="0"/>
            </a:spcBef>
            <a:spcAft>
              <a:spcPct val="35000"/>
            </a:spcAft>
            <a:buNone/>
          </a:pPr>
          <a:r>
            <a:rPr lang="en-US" sz="2000" b="1" kern="1200" dirty="0"/>
            <a:t>Video and Audio</a:t>
          </a:r>
          <a:r>
            <a:rPr lang="en-US" sz="1200" b="1" kern="1200" dirty="0"/>
            <a:t>:</a:t>
          </a:r>
          <a:endParaRPr lang="en-US" sz="1200" kern="1200" dirty="0"/>
        </a:p>
      </dsp:txBody>
      <dsp:txXfrm>
        <a:off x="465350" y="1224947"/>
        <a:ext cx="6238223" cy="319654"/>
      </dsp:txXfrm>
    </dsp:sp>
    <dsp:sp modelId="{25C4B113-2307-44D8-A551-4C8A37490E40}">
      <dsp:nvSpPr>
        <dsp:cNvPr id="0" name=""/>
        <dsp:cNvSpPr/>
      </dsp:nvSpPr>
      <dsp:spPr>
        <a:xfrm>
          <a:off x="0" y="4726294"/>
          <a:ext cx="8961157" cy="1323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5485" tIns="249936" rIns="69548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Be aware of your backgrounds to not be distracting.</a:t>
          </a:r>
        </a:p>
        <a:p>
          <a:pPr marL="228600" lvl="1" indent="-228600" algn="l" defTabSz="889000">
            <a:lnSpc>
              <a:spcPct val="90000"/>
            </a:lnSpc>
            <a:spcBef>
              <a:spcPct val="0"/>
            </a:spcBef>
            <a:spcAft>
              <a:spcPct val="15000"/>
            </a:spcAft>
            <a:buChar char="•"/>
          </a:pPr>
          <a:r>
            <a:rPr lang="en-US" sz="2000" kern="1200" dirty="0"/>
            <a:t>Position yourself in the light. </a:t>
          </a:r>
        </a:p>
        <a:p>
          <a:pPr marL="228600" lvl="1" indent="-228600" algn="l" defTabSz="889000">
            <a:lnSpc>
              <a:spcPct val="90000"/>
            </a:lnSpc>
            <a:spcBef>
              <a:spcPct val="0"/>
            </a:spcBef>
            <a:spcAft>
              <a:spcPct val="15000"/>
            </a:spcAft>
            <a:buChar char="•"/>
          </a:pPr>
          <a:r>
            <a:rPr lang="en-US" sz="2000" kern="1200" dirty="0"/>
            <a:t>Find a quiet place to join or mute yourself as necessary</a:t>
          </a:r>
          <a:r>
            <a:rPr lang="en-US" sz="1600" kern="1200" dirty="0"/>
            <a:t>.</a:t>
          </a:r>
        </a:p>
      </dsp:txBody>
      <dsp:txXfrm>
        <a:off x="0" y="4726294"/>
        <a:ext cx="8961157" cy="1323000"/>
      </dsp:txXfrm>
    </dsp:sp>
    <dsp:sp modelId="{464456B5-11BB-4E28-97A0-DDD69B79EEFD}">
      <dsp:nvSpPr>
        <dsp:cNvPr id="0" name=""/>
        <dsp:cNvSpPr/>
      </dsp:nvSpPr>
      <dsp:spPr>
        <a:xfrm>
          <a:off x="448057" y="4549174"/>
          <a:ext cx="6272809"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097" tIns="0" rIns="237097" bIns="0" numCol="1" spcCol="1270" anchor="ctr" anchorCtr="0">
          <a:noAutofit/>
        </a:bodyPr>
        <a:lstStyle/>
        <a:p>
          <a:pPr marL="0" lvl="0" indent="0" algn="l" defTabSz="889000">
            <a:lnSpc>
              <a:spcPct val="90000"/>
            </a:lnSpc>
            <a:spcBef>
              <a:spcPct val="0"/>
            </a:spcBef>
            <a:spcAft>
              <a:spcPct val="35000"/>
            </a:spcAft>
            <a:buNone/>
          </a:pPr>
          <a:r>
            <a:rPr lang="en-US" sz="2000" b="1" kern="1200" dirty="0"/>
            <a:t>Environment</a:t>
          </a:r>
          <a:r>
            <a:rPr lang="en-US" sz="1200" b="1" kern="1200" dirty="0"/>
            <a:t>:</a:t>
          </a:r>
          <a:endParaRPr lang="en-US" sz="1200" kern="1200" dirty="0"/>
        </a:p>
      </dsp:txBody>
      <dsp:txXfrm>
        <a:off x="465350" y="4566467"/>
        <a:ext cx="6238223"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46ABA-E600-4DF6-9DB6-A940BA5EE9D8}" type="datetimeFigureOut">
              <a:rPr lang="en-US" smtClean="0"/>
              <a:t>9/13/2021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2806AC-F32A-4E41-8F05-F0737852C92D}" type="slidenum">
              <a:rPr lang="en-US" smtClean="0"/>
              <a:t>‹#›</a:t>
            </a:fld>
            <a:endParaRPr lang="en-US"/>
          </a:p>
        </p:txBody>
      </p:sp>
    </p:spTree>
    <p:extLst>
      <p:ext uri="{BB962C8B-B14F-4D97-AF65-F5344CB8AC3E}">
        <p14:creationId xmlns:p14="http://schemas.microsoft.com/office/powerpoint/2010/main" val="3886290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Set up*</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Good Morning,</a:t>
            </a:r>
            <a:endParaRPr dirty="0"/>
          </a:p>
          <a:p>
            <a:pPr marL="0" lvl="0" indent="0" algn="l" rtl="0">
              <a:lnSpc>
                <a:spcPct val="100000"/>
              </a:lnSpc>
              <a:spcBef>
                <a:spcPts val="0"/>
              </a:spcBef>
              <a:spcAft>
                <a:spcPts val="0"/>
              </a:spcAft>
              <a:buSzPts val="1400"/>
              <a:buNone/>
            </a:pPr>
            <a:r>
              <a:rPr lang="en-US" dirty="0"/>
              <a:t>Thank you for your participation in the STBC course today.</a:t>
            </a:r>
            <a:endParaRPr dirty="0"/>
          </a:p>
          <a:p>
            <a:pPr marL="0" lvl="0" indent="0" algn="l" rtl="0">
              <a:lnSpc>
                <a:spcPct val="100000"/>
              </a:lnSpc>
              <a:spcBef>
                <a:spcPts val="0"/>
              </a:spcBef>
              <a:spcAft>
                <a:spcPts val="0"/>
              </a:spcAft>
              <a:buSzPts val="1400"/>
              <a:buNone/>
            </a:pPr>
            <a:r>
              <a:rPr lang="en-US" dirty="0"/>
              <a:t>My name . .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XXXXX is supporting our course today and /she he will assist with questions, acknowledging attendees who have used the raise your hand feature, and unmuting attendees.  XXXX please introduce yourself</a:t>
            </a:r>
            <a:endParaRPr dirty="0"/>
          </a:p>
          <a:p>
            <a:pPr marL="0" lvl="0" indent="0" algn="l" rtl="0">
              <a:lnSpc>
                <a:spcPct val="100000"/>
              </a:lnSpc>
              <a:spcBef>
                <a:spcPts val="0"/>
              </a:spcBef>
              <a:spcAft>
                <a:spcPts val="0"/>
              </a:spcAft>
              <a:buSzPts val="1400"/>
              <a:buNone/>
            </a:pPr>
            <a:r>
              <a:rPr lang="en-US" dirty="0"/>
              <a:t>Regarding video, we would like to have an interactive session and encourage you to keep your video on.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Today’s course is X  hours and we will take breaks!  </a:t>
            </a:r>
            <a:endParaRPr dirty="0"/>
          </a:p>
          <a:p>
            <a:pPr marL="0" lvl="0" indent="0" algn="l" rtl="0">
              <a:lnSpc>
                <a:spcPct val="100000"/>
              </a:lnSpc>
              <a:spcBef>
                <a:spcPts val="0"/>
              </a:spcBef>
              <a:spcAft>
                <a:spcPts val="0"/>
              </a:spcAft>
              <a:buSzPts val="1400"/>
              <a:buNone/>
            </a:pPr>
            <a:r>
              <a:rPr lang="en-US" dirty="0"/>
              <a:t>Announce if Two sessions: date/time of Session Two and how to join.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Our goal is to have shared learning and we have planned activities and discussion.</a:t>
            </a:r>
            <a:endParaRPr dirty="0"/>
          </a:p>
          <a:p>
            <a:pPr marL="0" lvl="0" indent="0" algn="l" rtl="0">
              <a:lnSpc>
                <a:spcPct val="100000"/>
              </a:lnSpc>
              <a:spcBef>
                <a:spcPts val="0"/>
              </a:spcBef>
              <a:spcAft>
                <a:spcPts val="0"/>
              </a:spcAft>
              <a:buSzPts val="1400"/>
              <a:buNone/>
            </a:pPr>
            <a:r>
              <a:rPr lang="en-US" dirty="0"/>
              <a:t>We will keep everyone muted.  </a:t>
            </a:r>
            <a:endParaRPr dirty="0"/>
          </a:p>
          <a:p>
            <a:pPr marL="0" lvl="0" indent="0" algn="l" rtl="0">
              <a:lnSpc>
                <a:spcPct val="100000"/>
              </a:lnSpc>
              <a:spcBef>
                <a:spcPts val="0"/>
              </a:spcBef>
              <a:spcAft>
                <a:spcPts val="0"/>
              </a:spcAft>
              <a:buSzPts val="1400"/>
              <a:buNone/>
            </a:pPr>
            <a:r>
              <a:rPr lang="en-US" dirty="0"/>
              <a:t>*(remember as part of set up – check video audio) </a:t>
            </a:r>
            <a:endParaRPr dirty="0"/>
          </a:p>
          <a:p>
            <a:pPr marL="0" lvl="0" indent="0" algn="l" rtl="0">
              <a:lnSpc>
                <a:spcPct val="100000"/>
              </a:lnSpc>
              <a:spcBef>
                <a:spcPts val="0"/>
              </a:spcBef>
              <a:spcAft>
                <a:spcPts val="0"/>
              </a:spcAft>
              <a:buSzPts val="1400"/>
              <a:buNone/>
            </a:pPr>
            <a:endParaRPr dirty="0"/>
          </a:p>
        </p:txBody>
      </p:sp>
      <p:sp>
        <p:nvSpPr>
          <p:cNvPr id="94" name="Google Shape;9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51270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465480-2C5C-4107-8FE3-96632147B32D}" type="slidenum">
              <a:rPr lang="en-US" smtClean="0"/>
              <a:t>2</a:t>
            </a:fld>
            <a:endParaRPr lang="en-US"/>
          </a:p>
        </p:txBody>
      </p:sp>
    </p:spTree>
    <p:extLst>
      <p:ext uri="{BB962C8B-B14F-4D97-AF65-F5344CB8AC3E}">
        <p14:creationId xmlns:p14="http://schemas.microsoft.com/office/powerpoint/2010/main" val="4166056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5" name="Google Shape;16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3870454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C51AF-4D91-42DE-BF09-F2BE0EFCE9F3}" type="slidenum">
              <a:rPr lang="en-US" smtClean="0"/>
              <a:t>11</a:t>
            </a:fld>
            <a:endParaRPr lang="en-US"/>
          </a:p>
        </p:txBody>
      </p:sp>
    </p:spTree>
    <p:extLst>
      <p:ext uri="{BB962C8B-B14F-4D97-AF65-F5344CB8AC3E}">
        <p14:creationId xmlns:p14="http://schemas.microsoft.com/office/powerpoint/2010/main" val="4184559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00503-A4C0-444E-B7AF-2F3545815586}" type="slidenum">
              <a:rPr lang="en-US" smtClean="0"/>
              <a:t>15</a:t>
            </a:fld>
            <a:endParaRPr lang="en-US"/>
          </a:p>
        </p:txBody>
      </p:sp>
    </p:spTree>
    <p:extLst>
      <p:ext uri="{BB962C8B-B14F-4D97-AF65-F5344CB8AC3E}">
        <p14:creationId xmlns:p14="http://schemas.microsoft.com/office/powerpoint/2010/main" val="208163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2659-BCC6-4D95-A977-F36DFFA07E28}"/>
              </a:ext>
            </a:extLst>
          </p:cNvPr>
          <p:cNvSpPr>
            <a:spLocks noGrp="1"/>
          </p:cNvSpPr>
          <p:nvPr>
            <p:ph type="ctrTitle"/>
          </p:nvPr>
        </p:nvSpPr>
        <p:spPr>
          <a:xfrm>
            <a:off x="1524000" y="1122363"/>
            <a:ext cx="9144000" cy="2387600"/>
          </a:xfrm>
        </p:spPr>
        <p:txBody>
          <a:bodyPr anchor="b"/>
          <a:lstStyle>
            <a:lvl1pPr algn="ctr">
              <a:defRPr sz="6000">
                <a:solidFill>
                  <a:srgbClr val="009999"/>
                </a:solidFill>
                <a:latin typeface="Quire Sans" panose="020B0502040204020203" pitchFamily="34" charset="0"/>
                <a:cs typeface="Quire Sans"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4236BC5-8F8E-400A-B8EB-AC6324E05E55}"/>
              </a:ext>
            </a:extLst>
          </p:cNvPr>
          <p:cNvSpPr>
            <a:spLocks noGrp="1"/>
          </p:cNvSpPr>
          <p:nvPr>
            <p:ph type="subTitle" idx="1"/>
          </p:nvPr>
        </p:nvSpPr>
        <p:spPr>
          <a:xfrm>
            <a:off x="1524000" y="3602038"/>
            <a:ext cx="9144000" cy="1655762"/>
          </a:xfrm>
        </p:spPr>
        <p:txBody>
          <a:bodyPr/>
          <a:lstStyle>
            <a:lvl1pPr marL="0" indent="0" algn="ctr">
              <a:buNone/>
              <a:defRPr sz="2400">
                <a:latin typeface="Quire Sans" panose="020B0502040400020003" pitchFamily="34" charset="0"/>
                <a:cs typeface="Quire Sans" panose="020B050204040002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7B5870A-8E0D-4EAA-800E-1AF9356DC4CE}"/>
              </a:ext>
            </a:extLst>
          </p:cNvPr>
          <p:cNvSpPr>
            <a:spLocks noGrp="1"/>
          </p:cNvSpPr>
          <p:nvPr>
            <p:ph type="dt" sz="half" idx="10"/>
          </p:nvPr>
        </p:nvSpPr>
        <p:spPr/>
        <p:txBody>
          <a:bodyPr/>
          <a:lstStyle/>
          <a:p>
            <a:fld id="{7A94CFEF-275A-469F-A00F-F545CD5B50E0}" type="datetimeFigureOut">
              <a:rPr lang="en-US" smtClean="0"/>
              <a:t>9/13/2021</a:t>
            </a:fld>
            <a:endParaRPr lang="en-US"/>
          </a:p>
        </p:txBody>
      </p:sp>
      <p:sp>
        <p:nvSpPr>
          <p:cNvPr id="5" name="Footer Placeholder 4">
            <a:extLst>
              <a:ext uri="{FF2B5EF4-FFF2-40B4-BE49-F238E27FC236}">
                <a16:creationId xmlns:a16="http://schemas.microsoft.com/office/drawing/2014/main" id="{619528E0-4AD8-4E2D-B006-5FB38C375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3F3CE-5536-43B2-8279-2CA72CA64382}"/>
              </a:ext>
            </a:extLst>
          </p:cNvPr>
          <p:cNvSpPr>
            <a:spLocks noGrp="1"/>
          </p:cNvSpPr>
          <p:nvPr>
            <p:ph type="sldNum" sz="quarter" idx="12"/>
          </p:nvPr>
        </p:nvSpPr>
        <p:spPr/>
        <p:txBody>
          <a:bodyPr/>
          <a:lstStyle/>
          <a:p>
            <a:fld id="{D3BDEF9B-4996-4C56-9346-8DCAF671309B}" type="slidenum">
              <a:rPr lang="en-US" smtClean="0"/>
              <a:t>‹#›</a:t>
            </a:fld>
            <a:endParaRPr lang="en-US"/>
          </a:p>
        </p:txBody>
      </p:sp>
    </p:spTree>
    <p:extLst>
      <p:ext uri="{BB962C8B-B14F-4D97-AF65-F5344CB8AC3E}">
        <p14:creationId xmlns:p14="http://schemas.microsoft.com/office/powerpoint/2010/main" val="347940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4583E-9FCB-4B8F-B332-4BABF295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2CB9CE-CEE8-43BD-851A-CEE864C894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B8710-869E-4F0A-A3E2-C20C6470CD43}"/>
              </a:ext>
            </a:extLst>
          </p:cNvPr>
          <p:cNvSpPr>
            <a:spLocks noGrp="1"/>
          </p:cNvSpPr>
          <p:nvPr>
            <p:ph type="dt" sz="half" idx="10"/>
          </p:nvPr>
        </p:nvSpPr>
        <p:spPr/>
        <p:txBody>
          <a:bodyPr/>
          <a:lstStyle/>
          <a:p>
            <a:fld id="{7A94CFEF-275A-469F-A00F-F545CD5B50E0}" type="datetimeFigureOut">
              <a:rPr lang="en-US" smtClean="0"/>
              <a:t>9/13/2021</a:t>
            </a:fld>
            <a:endParaRPr lang="en-US"/>
          </a:p>
        </p:txBody>
      </p:sp>
      <p:sp>
        <p:nvSpPr>
          <p:cNvPr id="5" name="Footer Placeholder 4">
            <a:extLst>
              <a:ext uri="{FF2B5EF4-FFF2-40B4-BE49-F238E27FC236}">
                <a16:creationId xmlns:a16="http://schemas.microsoft.com/office/drawing/2014/main" id="{E64802EA-F5BB-4F87-AA9D-1DD14CEA6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83D8B-A2C6-41EE-AD6A-4AF0DCFDE206}"/>
              </a:ext>
            </a:extLst>
          </p:cNvPr>
          <p:cNvSpPr>
            <a:spLocks noGrp="1"/>
          </p:cNvSpPr>
          <p:nvPr>
            <p:ph type="sldNum" sz="quarter" idx="12"/>
          </p:nvPr>
        </p:nvSpPr>
        <p:spPr/>
        <p:txBody>
          <a:bodyPr/>
          <a:lstStyle/>
          <a:p>
            <a:fld id="{D3BDEF9B-4996-4C56-9346-8DCAF671309B}" type="slidenum">
              <a:rPr lang="en-US" smtClean="0"/>
              <a:t>‹#›</a:t>
            </a:fld>
            <a:endParaRPr lang="en-US"/>
          </a:p>
        </p:txBody>
      </p:sp>
    </p:spTree>
    <p:extLst>
      <p:ext uri="{BB962C8B-B14F-4D97-AF65-F5344CB8AC3E}">
        <p14:creationId xmlns:p14="http://schemas.microsoft.com/office/powerpoint/2010/main" val="145247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7053EC-0CC5-465B-B251-53A6FEE2CB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2B1269-664F-4D42-9F81-9184D13344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F48DD-3A73-4BA6-98C7-C09448505B54}"/>
              </a:ext>
            </a:extLst>
          </p:cNvPr>
          <p:cNvSpPr>
            <a:spLocks noGrp="1"/>
          </p:cNvSpPr>
          <p:nvPr>
            <p:ph type="dt" sz="half" idx="10"/>
          </p:nvPr>
        </p:nvSpPr>
        <p:spPr/>
        <p:txBody>
          <a:bodyPr/>
          <a:lstStyle/>
          <a:p>
            <a:fld id="{7A94CFEF-275A-469F-A00F-F545CD5B50E0}" type="datetimeFigureOut">
              <a:rPr lang="en-US" smtClean="0"/>
              <a:t>9/13/2021</a:t>
            </a:fld>
            <a:endParaRPr lang="en-US"/>
          </a:p>
        </p:txBody>
      </p:sp>
      <p:sp>
        <p:nvSpPr>
          <p:cNvPr id="5" name="Footer Placeholder 4">
            <a:extLst>
              <a:ext uri="{FF2B5EF4-FFF2-40B4-BE49-F238E27FC236}">
                <a16:creationId xmlns:a16="http://schemas.microsoft.com/office/drawing/2014/main" id="{E1ADBD4B-3384-4A33-8CEB-5134C4689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2800E-C8C7-4D5C-933A-786232E6ADF8}"/>
              </a:ext>
            </a:extLst>
          </p:cNvPr>
          <p:cNvSpPr>
            <a:spLocks noGrp="1"/>
          </p:cNvSpPr>
          <p:nvPr>
            <p:ph type="sldNum" sz="quarter" idx="12"/>
          </p:nvPr>
        </p:nvSpPr>
        <p:spPr/>
        <p:txBody>
          <a:bodyPr/>
          <a:lstStyle/>
          <a:p>
            <a:fld id="{D3BDEF9B-4996-4C56-9346-8DCAF671309B}" type="slidenum">
              <a:rPr lang="en-US" smtClean="0"/>
              <a:t>‹#›</a:t>
            </a:fld>
            <a:endParaRPr lang="en-US"/>
          </a:p>
        </p:txBody>
      </p:sp>
    </p:spTree>
    <p:extLst>
      <p:ext uri="{BB962C8B-B14F-4D97-AF65-F5344CB8AC3E}">
        <p14:creationId xmlns:p14="http://schemas.microsoft.com/office/powerpoint/2010/main" val="2163299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5"/>
        <p:cNvGrpSpPr/>
        <p:nvPr/>
      </p:nvGrpSpPr>
      <p:grpSpPr>
        <a:xfrm>
          <a:off x="0" y="0"/>
          <a:ext cx="0" cy="0"/>
          <a:chOff x="0" y="0"/>
          <a:chExt cx="0" cy="0"/>
        </a:xfrm>
      </p:grpSpPr>
      <p:sp>
        <p:nvSpPr>
          <p:cNvPr id="16" name="Google Shape;16;p155"/>
          <p:cNvSpPr txBox="1">
            <a:spLocks noGrp="1"/>
          </p:cNvSpPr>
          <p:nvPr>
            <p:ph type="title"/>
          </p:nvPr>
        </p:nvSpPr>
        <p:spPr>
          <a:xfrm>
            <a:off x="838200" y="2582267"/>
            <a:ext cx="7219605" cy="2188521"/>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chemeClr val="dk1"/>
              </a:buClr>
              <a:buSzPts val="3600"/>
              <a:buFont typeface="Calibri"/>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5"/>
          <p:cNvSpPr txBox="1">
            <a:spLocks noGrp="1"/>
          </p:cNvSpPr>
          <p:nvPr>
            <p:ph type="body" idx="1"/>
          </p:nvPr>
        </p:nvSpPr>
        <p:spPr>
          <a:xfrm>
            <a:off x="838200" y="4890055"/>
            <a:ext cx="7219605" cy="627062"/>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000"/>
              </a:spcBef>
              <a:spcAft>
                <a:spcPts val="0"/>
              </a:spcAft>
              <a:buClr>
                <a:schemeClr val="accent1"/>
              </a:buClr>
              <a:buSzPts val="1800"/>
              <a:buNone/>
              <a:defRPr sz="1800" b="1">
                <a:solidFill>
                  <a:schemeClr val="accen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6486758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A008-5E90-4AAE-9237-C6355707D8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3CC2BE-14BD-45F8-82DD-F0DB9B1B0B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5699D-6742-4E8D-AE5D-DB59954DEE07}"/>
              </a:ext>
            </a:extLst>
          </p:cNvPr>
          <p:cNvSpPr>
            <a:spLocks noGrp="1"/>
          </p:cNvSpPr>
          <p:nvPr>
            <p:ph type="dt" sz="half" idx="10"/>
          </p:nvPr>
        </p:nvSpPr>
        <p:spPr/>
        <p:txBody>
          <a:bodyPr/>
          <a:lstStyle/>
          <a:p>
            <a:fld id="{7A94CFEF-275A-469F-A00F-F545CD5B50E0}" type="datetimeFigureOut">
              <a:rPr lang="en-US" smtClean="0"/>
              <a:t>9/13/2021</a:t>
            </a:fld>
            <a:endParaRPr lang="en-US"/>
          </a:p>
        </p:txBody>
      </p:sp>
      <p:sp>
        <p:nvSpPr>
          <p:cNvPr id="5" name="Footer Placeholder 4">
            <a:extLst>
              <a:ext uri="{FF2B5EF4-FFF2-40B4-BE49-F238E27FC236}">
                <a16:creationId xmlns:a16="http://schemas.microsoft.com/office/drawing/2014/main" id="{DFD9B4EC-347D-4798-A4EC-F3A92DB1F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1BE4F-BE93-453C-AFAC-94DFC0E04E26}"/>
              </a:ext>
            </a:extLst>
          </p:cNvPr>
          <p:cNvSpPr>
            <a:spLocks noGrp="1"/>
          </p:cNvSpPr>
          <p:nvPr>
            <p:ph type="sldNum" sz="quarter" idx="12"/>
          </p:nvPr>
        </p:nvSpPr>
        <p:spPr/>
        <p:txBody>
          <a:bodyPr/>
          <a:lstStyle/>
          <a:p>
            <a:fld id="{D3BDEF9B-4996-4C56-9346-8DCAF671309B}" type="slidenum">
              <a:rPr lang="en-US" smtClean="0"/>
              <a:t>‹#›</a:t>
            </a:fld>
            <a:endParaRPr lang="en-US"/>
          </a:p>
        </p:txBody>
      </p:sp>
    </p:spTree>
    <p:extLst>
      <p:ext uri="{BB962C8B-B14F-4D97-AF65-F5344CB8AC3E}">
        <p14:creationId xmlns:p14="http://schemas.microsoft.com/office/powerpoint/2010/main" val="224402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1547-9EA0-4638-8925-C0B6BA4030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48824F-DEFE-465A-807F-1ED72BF0B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9EF840-8638-49CE-8B30-F0B3360477BA}"/>
              </a:ext>
            </a:extLst>
          </p:cNvPr>
          <p:cNvSpPr>
            <a:spLocks noGrp="1"/>
          </p:cNvSpPr>
          <p:nvPr>
            <p:ph type="dt" sz="half" idx="10"/>
          </p:nvPr>
        </p:nvSpPr>
        <p:spPr/>
        <p:txBody>
          <a:bodyPr/>
          <a:lstStyle/>
          <a:p>
            <a:fld id="{7A94CFEF-275A-469F-A00F-F545CD5B50E0}" type="datetimeFigureOut">
              <a:rPr lang="en-US" smtClean="0"/>
              <a:t>9/13/2021</a:t>
            </a:fld>
            <a:endParaRPr lang="en-US"/>
          </a:p>
        </p:txBody>
      </p:sp>
      <p:sp>
        <p:nvSpPr>
          <p:cNvPr id="5" name="Footer Placeholder 4">
            <a:extLst>
              <a:ext uri="{FF2B5EF4-FFF2-40B4-BE49-F238E27FC236}">
                <a16:creationId xmlns:a16="http://schemas.microsoft.com/office/drawing/2014/main" id="{F87E3B34-8E0C-43E8-AD86-101A427C1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5A9F9-A440-4B42-999E-F6525EEA5FB3}"/>
              </a:ext>
            </a:extLst>
          </p:cNvPr>
          <p:cNvSpPr>
            <a:spLocks noGrp="1"/>
          </p:cNvSpPr>
          <p:nvPr>
            <p:ph type="sldNum" sz="quarter" idx="12"/>
          </p:nvPr>
        </p:nvSpPr>
        <p:spPr/>
        <p:txBody>
          <a:bodyPr/>
          <a:lstStyle/>
          <a:p>
            <a:fld id="{D3BDEF9B-4996-4C56-9346-8DCAF671309B}" type="slidenum">
              <a:rPr lang="en-US" smtClean="0"/>
              <a:t>‹#›</a:t>
            </a:fld>
            <a:endParaRPr lang="en-US"/>
          </a:p>
        </p:txBody>
      </p:sp>
    </p:spTree>
    <p:extLst>
      <p:ext uri="{BB962C8B-B14F-4D97-AF65-F5344CB8AC3E}">
        <p14:creationId xmlns:p14="http://schemas.microsoft.com/office/powerpoint/2010/main" val="2538557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9EBB-0FAA-4CC7-96EC-9D0FB8C1DE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AE453A-4A89-4CFB-A6AB-02A040552B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EE52FF-8E63-4369-85CF-0AE720F49F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39663-27C4-4BB0-9C94-78CEE37D2E8E}"/>
              </a:ext>
            </a:extLst>
          </p:cNvPr>
          <p:cNvSpPr>
            <a:spLocks noGrp="1"/>
          </p:cNvSpPr>
          <p:nvPr>
            <p:ph type="dt" sz="half" idx="10"/>
          </p:nvPr>
        </p:nvSpPr>
        <p:spPr/>
        <p:txBody>
          <a:bodyPr/>
          <a:lstStyle/>
          <a:p>
            <a:fld id="{7A94CFEF-275A-469F-A00F-F545CD5B50E0}" type="datetimeFigureOut">
              <a:rPr lang="en-US" smtClean="0"/>
              <a:t>9/13/2021</a:t>
            </a:fld>
            <a:endParaRPr lang="en-US"/>
          </a:p>
        </p:txBody>
      </p:sp>
      <p:sp>
        <p:nvSpPr>
          <p:cNvPr id="6" name="Footer Placeholder 5">
            <a:extLst>
              <a:ext uri="{FF2B5EF4-FFF2-40B4-BE49-F238E27FC236}">
                <a16:creationId xmlns:a16="http://schemas.microsoft.com/office/drawing/2014/main" id="{E05E4D02-BF2D-44BF-847C-278384743D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2D523F-488E-4914-95BE-E15CC86AAFE8}"/>
              </a:ext>
            </a:extLst>
          </p:cNvPr>
          <p:cNvSpPr>
            <a:spLocks noGrp="1"/>
          </p:cNvSpPr>
          <p:nvPr>
            <p:ph type="sldNum" sz="quarter" idx="12"/>
          </p:nvPr>
        </p:nvSpPr>
        <p:spPr/>
        <p:txBody>
          <a:bodyPr/>
          <a:lstStyle/>
          <a:p>
            <a:fld id="{D3BDEF9B-4996-4C56-9346-8DCAF671309B}" type="slidenum">
              <a:rPr lang="en-US" smtClean="0"/>
              <a:t>‹#›</a:t>
            </a:fld>
            <a:endParaRPr lang="en-US"/>
          </a:p>
        </p:txBody>
      </p:sp>
    </p:spTree>
    <p:extLst>
      <p:ext uri="{BB962C8B-B14F-4D97-AF65-F5344CB8AC3E}">
        <p14:creationId xmlns:p14="http://schemas.microsoft.com/office/powerpoint/2010/main" val="317800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BD091-B458-44B2-BC74-48D99DF65C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505A7B-AF4D-4988-9991-13C92A0DCC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DAEC23-76BE-4AB5-B615-F60A8FBE1B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1800EF-EAE2-4DA8-B44B-E24EB6A2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BE9725-DAAC-489C-A851-CDAA0A1095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649727-3CF9-4CE7-A3E1-196A6AD085C6}"/>
              </a:ext>
            </a:extLst>
          </p:cNvPr>
          <p:cNvSpPr>
            <a:spLocks noGrp="1"/>
          </p:cNvSpPr>
          <p:nvPr>
            <p:ph type="dt" sz="half" idx="10"/>
          </p:nvPr>
        </p:nvSpPr>
        <p:spPr/>
        <p:txBody>
          <a:bodyPr/>
          <a:lstStyle/>
          <a:p>
            <a:fld id="{7A94CFEF-275A-469F-A00F-F545CD5B50E0}" type="datetimeFigureOut">
              <a:rPr lang="en-US" smtClean="0"/>
              <a:t>9/13/2021</a:t>
            </a:fld>
            <a:endParaRPr lang="en-US"/>
          </a:p>
        </p:txBody>
      </p:sp>
      <p:sp>
        <p:nvSpPr>
          <p:cNvPr id="8" name="Footer Placeholder 7">
            <a:extLst>
              <a:ext uri="{FF2B5EF4-FFF2-40B4-BE49-F238E27FC236}">
                <a16:creationId xmlns:a16="http://schemas.microsoft.com/office/drawing/2014/main" id="{6FFA20AB-FB9F-4126-8B55-20D48AE112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126E95-4237-4F26-B341-BDF2633E2B73}"/>
              </a:ext>
            </a:extLst>
          </p:cNvPr>
          <p:cNvSpPr>
            <a:spLocks noGrp="1"/>
          </p:cNvSpPr>
          <p:nvPr>
            <p:ph type="sldNum" sz="quarter" idx="12"/>
          </p:nvPr>
        </p:nvSpPr>
        <p:spPr/>
        <p:txBody>
          <a:bodyPr/>
          <a:lstStyle/>
          <a:p>
            <a:fld id="{D3BDEF9B-4996-4C56-9346-8DCAF671309B}" type="slidenum">
              <a:rPr lang="en-US" smtClean="0"/>
              <a:t>‹#›</a:t>
            </a:fld>
            <a:endParaRPr lang="en-US"/>
          </a:p>
        </p:txBody>
      </p:sp>
    </p:spTree>
    <p:extLst>
      <p:ext uri="{BB962C8B-B14F-4D97-AF65-F5344CB8AC3E}">
        <p14:creationId xmlns:p14="http://schemas.microsoft.com/office/powerpoint/2010/main" val="2277662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209E-3832-4E99-ACE2-516BDF7EC9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70ED06-DAF1-4C4B-B2D6-797B373EE420}"/>
              </a:ext>
            </a:extLst>
          </p:cNvPr>
          <p:cNvSpPr>
            <a:spLocks noGrp="1"/>
          </p:cNvSpPr>
          <p:nvPr>
            <p:ph type="dt" sz="half" idx="10"/>
          </p:nvPr>
        </p:nvSpPr>
        <p:spPr/>
        <p:txBody>
          <a:bodyPr/>
          <a:lstStyle/>
          <a:p>
            <a:fld id="{7A94CFEF-275A-469F-A00F-F545CD5B50E0}" type="datetimeFigureOut">
              <a:rPr lang="en-US" smtClean="0"/>
              <a:t>9/13/2021</a:t>
            </a:fld>
            <a:endParaRPr lang="en-US"/>
          </a:p>
        </p:txBody>
      </p:sp>
      <p:sp>
        <p:nvSpPr>
          <p:cNvPr id="4" name="Footer Placeholder 3">
            <a:extLst>
              <a:ext uri="{FF2B5EF4-FFF2-40B4-BE49-F238E27FC236}">
                <a16:creationId xmlns:a16="http://schemas.microsoft.com/office/drawing/2014/main" id="{66C7B04A-3FFC-42C2-AE9A-BDEA979CE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5EC4CD-C26F-451C-AD8C-7D47FB820A47}"/>
              </a:ext>
            </a:extLst>
          </p:cNvPr>
          <p:cNvSpPr>
            <a:spLocks noGrp="1"/>
          </p:cNvSpPr>
          <p:nvPr>
            <p:ph type="sldNum" sz="quarter" idx="12"/>
          </p:nvPr>
        </p:nvSpPr>
        <p:spPr/>
        <p:txBody>
          <a:bodyPr/>
          <a:lstStyle/>
          <a:p>
            <a:fld id="{D3BDEF9B-4996-4C56-9346-8DCAF671309B}" type="slidenum">
              <a:rPr lang="en-US" smtClean="0"/>
              <a:t>‹#›</a:t>
            </a:fld>
            <a:endParaRPr lang="en-US"/>
          </a:p>
        </p:txBody>
      </p:sp>
    </p:spTree>
    <p:extLst>
      <p:ext uri="{BB962C8B-B14F-4D97-AF65-F5344CB8AC3E}">
        <p14:creationId xmlns:p14="http://schemas.microsoft.com/office/powerpoint/2010/main" val="2451012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941AE4-334A-4CC6-998E-83DC844A14A0}"/>
              </a:ext>
            </a:extLst>
          </p:cNvPr>
          <p:cNvSpPr>
            <a:spLocks noGrp="1"/>
          </p:cNvSpPr>
          <p:nvPr>
            <p:ph type="dt" sz="half" idx="10"/>
          </p:nvPr>
        </p:nvSpPr>
        <p:spPr/>
        <p:txBody>
          <a:bodyPr/>
          <a:lstStyle/>
          <a:p>
            <a:fld id="{7A94CFEF-275A-469F-A00F-F545CD5B50E0}" type="datetimeFigureOut">
              <a:rPr lang="en-US" smtClean="0"/>
              <a:t>9/13/2021</a:t>
            </a:fld>
            <a:endParaRPr lang="en-US"/>
          </a:p>
        </p:txBody>
      </p:sp>
      <p:sp>
        <p:nvSpPr>
          <p:cNvPr id="3" name="Footer Placeholder 2">
            <a:extLst>
              <a:ext uri="{FF2B5EF4-FFF2-40B4-BE49-F238E27FC236}">
                <a16:creationId xmlns:a16="http://schemas.microsoft.com/office/drawing/2014/main" id="{F041FB9D-88DF-41D7-BEC7-8D280BDB25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CD14F8-9410-4087-9ECE-407824512980}"/>
              </a:ext>
            </a:extLst>
          </p:cNvPr>
          <p:cNvSpPr>
            <a:spLocks noGrp="1"/>
          </p:cNvSpPr>
          <p:nvPr>
            <p:ph type="sldNum" sz="quarter" idx="12"/>
          </p:nvPr>
        </p:nvSpPr>
        <p:spPr/>
        <p:txBody>
          <a:bodyPr/>
          <a:lstStyle/>
          <a:p>
            <a:fld id="{D3BDEF9B-4996-4C56-9346-8DCAF671309B}" type="slidenum">
              <a:rPr lang="en-US" smtClean="0"/>
              <a:t>‹#›</a:t>
            </a:fld>
            <a:endParaRPr lang="en-US"/>
          </a:p>
        </p:txBody>
      </p:sp>
    </p:spTree>
    <p:extLst>
      <p:ext uri="{BB962C8B-B14F-4D97-AF65-F5344CB8AC3E}">
        <p14:creationId xmlns:p14="http://schemas.microsoft.com/office/powerpoint/2010/main" val="857879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CAAD-BC5B-4ED0-863E-EA262ADE14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5D527D-379A-4EAB-A40C-667372AB89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89FA11-BFF3-4444-A47C-D501D1A35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B0B1EA-77E8-4618-90EF-E9C8C04B8D69}"/>
              </a:ext>
            </a:extLst>
          </p:cNvPr>
          <p:cNvSpPr>
            <a:spLocks noGrp="1"/>
          </p:cNvSpPr>
          <p:nvPr>
            <p:ph type="dt" sz="half" idx="10"/>
          </p:nvPr>
        </p:nvSpPr>
        <p:spPr/>
        <p:txBody>
          <a:bodyPr/>
          <a:lstStyle/>
          <a:p>
            <a:fld id="{7A94CFEF-275A-469F-A00F-F545CD5B50E0}" type="datetimeFigureOut">
              <a:rPr lang="en-US" smtClean="0"/>
              <a:t>9/13/2021</a:t>
            </a:fld>
            <a:endParaRPr lang="en-US"/>
          </a:p>
        </p:txBody>
      </p:sp>
      <p:sp>
        <p:nvSpPr>
          <p:cNvPr id="6" name="Footer Placeholder 5">
            <a:extLst>
              <a:ext uri="{FF2B5EF4-FFF2-40B4-BE49-F238E27FC236}">
                <a16:creationId xmlns:a16="http://schemas.microsoft.com/office/drawing/2014/main" id="{08980B13-99CE-4C21-9DF8-88DEBD6F7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72A3C6-9F0D-4971-9D23-F0FF3B04F44A}"/>
              </a:ext>
            </a:extLst>
          </p:cNvPr>
          <p:cNvSpPr>
            <a:spLocks noGrp="1"/>
          </p:cNvSpPr>
          <p:nvPr>
            <p:ph type="sldNum" sz="quarter" idx="12"/>
          </p:nvPr>
        </p:nvSpPr>
        <p:spPr/>
        <p:txBody>
          <a:bodyPr/>
          <a:lstStyle/>
          <a:p>
            <a:fld id="{D3BDEF9B-4996-4C56-9346-8DCAF671309B}" type="slidenum">
              <a:rPr lang="en-US" smtClean="0"/>
              <a:t>‹#›</a:t>
            </a:fld>
            <a:endParaRPr lang="en-US"/>
          </a:p>
        </p:txBody>
      </p:sp>
    </p:spTree>
    <p:extLst>
      <p:ext uri="{BB962C8B-B14F-4D97-AF65-F5344CB8AC3E}">
        <p14:creationId xmlns:p14="http://schemas.microsoft.com/office/powerpoint/2010/main" val="3189258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37D3-A0BD-48C7-896A-39AFADB79E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B0D7B3-44BB-4D11-8110-9727783B8F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3FE09A-2435-405D-85DC-B172B895A6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411A9D-D3C7-425D-9A63-916F372C2BE8}"/>
              </a:ext>
            </a:extLst>
          </p:cNvPr>
          <p:cNvSpPr>
            <a:spLocks noGrp="1"/>
          </p:cNvSpPr>
          <p:nvPr>
            <p:ph type="dt" sz="half" idx="10"/>
          </p:nvPr>
        </p:nvSpPr>
        <p:spPr/>
        <p:txBody>
          <a:bodyPr/>
          <a:lstStyle/>
          <a:p>
            <a:fld id="{7A94CFEF-275A-469F-A00F-F545CD5B50E0}" type="datetimeFigureOut">
              <a:rPr lang="en-US" smtClean="0"/>
              <a:t>9/13/2021</a:t>
            </a:fld>
            <a:endParaRPr lang="en-US"/>
          </a:p>
        </p:txBody>
      </p:sp>
      <p:sp>
        <p:nvSpPr>
          <p:cNvPr id="6" name="Footer Placeholder 5">
            <a:extLst>
              <a:ext uri="{FF2B5EF4-FFF2-40B4-BE49-F238E27FC236}">
                <a16:creationId xmlns:a16="http://schemas.microsoft.com/office/drawing/2014/main" id="{72FAC57A-49BD-47BC-A6C0-C897C8FAE3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751099-DAAF-42FF-ABE5-04487A03EE8C}"/>
              </a:ext>
            </a:extLst>
          </p:cNvPr>
          <p:cNvSpPr>
            <a:spLocks noGrp="1"/>
          </p:cNvSpPr>
          <p:nvPr>
            <p:ph type="sldNum" sz="quarter" idx="12"/>
          </p:nvPr>
        </p:nvSpPr>
        <p:spPr/>
        <p:txBody>
          <a:bodyPr/>
          <a:lstStyle/>
          <a:p>
            <a:fld id="{D3BDEF9B-4996-4C56-9346-8DCAF671309B}" type="slidenum">
              <a:rPr lang="en-US" smtClean="0"/>
              <a:t>‹#›</a:t>
            </a:fld>
            <a:endParaRPr lang="en-US"/>
          </a:p>
        </p:txBody>
      </p:sp>
    </p:spTree>
    <p:extLst>
      <p:ext uri="{BB962C8B-B14F-4D97-AF65-F5344CB8AC3E}">
        <p14:creationId xmlns:p14="http://schemas.microsoft.com/office/powerpoint/2010/main" val="4113819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518BE5-A7D7-4C6F-9CAB-C7D3AFD1F2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506104D-DA61-4154-A9AE-CAC5D5EB17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0EBE46-8A4E-48C6-81FD-056787D084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4CFEF-275A-469F-A00F-F545CD5B50E0}" type="datetimeFigureOut">
              <a:rPr lang="en-US" smtClean="0"/>
              <a:t>9/13/2021</a:t>
            </a:fld>
            <a:endParaRPr lang="en-US"/>
          </a:p>
        </p:txBody>
      </p:sp>
      <p:sp>
        <p:nvSpPr>
          <p:cNvPr id="5" name="Footer Placeholder 4">
            <a:extLst>
              <a:ext uri="{FF2B5EF4-FFF2-40B4-BE49-F238E27FC236}">
                <a16:creationId xmlns:a16="http://schemas.microsoft.com/office/drawing/2014/main" id="{6BC93DE6-59AA-4471-9EB9-86D6BED3D1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DE44C1-BA3E-461D-AA09-E2541EE4F9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DEF9B-4996-4C56-9346-8DCAF671309B}" type="slidenum">
              <a:rPr lang="en-US" smtClean="0"/>
              <a:t>‹#›</a:t>
            </a:fld>
            <a:endParaRPr lang="en-US"/>
          </a:p>
        </p:txBody>
      </p:sp>
      <p:sp>
        <p:nvSpPr>
          <p:cNvPr id="7" name="Google Shape;18;p4">
            <a:extLst>
              <a:ext uri="{FF2B5EF4-FFF2-40B4-BE49-F238E27FC236}">
                <a16:creationId xmlns:a16="http://schemas.microsoft.com/office/drawing/2014/main" id="{447C55F6-EB61-410F-B875-3B93E4B8A561}"/>
              </a:ext>
            </a:extLst>
          </p:cNvPr>
          <p:cNvSpPr/>
          <p:nvPr userDrawn="1"/>
        </p:nvSpPr>
        <p:spPr>
          <a:xfrm rot="5400000">
            <a:off x="6011250" y="175600"/>
            <a:ext cx="169500" cy="12192000"/>
          </a:xfrm>
          <a:prstGeom prst="rect">
            <a:avLst/>
          </a:prstGeom>
          <a:gradFill>
            <a:gsLst>
              <a:gs pos="0">
                <a:srgbClr val="142850"/>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118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9999"/>
          </a:solidFill>
          <a:latin typeface="Quire Sans" panose="020B0502040400020003" pitchFamily="34" charset="0"/>
          <a:ea typeface="+mj-ea"/>
          <a:cs typeface="Quire Sans" panose="020B05020404000200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Quire Sans" panose="020B0502040400020003" pitchFamily="34" charset="0"/>
          <a:ea typeface="+mn-ea"/>
          <a:cs typeface="Quire Sans" panose="020B05020404000200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Quire Sans" panose="020B0502040400020003" pitchFamily="34" charset="0"/>
          <a:ea typeface="+mn-ea"/>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Quire Sans" panose="020B0502040400020003" pitchFamily="34" charset="0"/>
          <a:ea typeface="+mn-ea"/>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Quire Sans" panose="020B0502040400020003" pitchFamily="34" charset="0"/>
          <a:ea typeface="+mn-ea"/>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Quire Sans" panose="020B0502040400020003" pitchFamily="34" charset="0"/>
          <a:ea typeface="+mn-ea"/>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p:nvPr/>
        </p:nvSpPr>
        <p:spPr>
          <a:xfrm>
            <a:off x="1305648" y="2830780"/>
            <a:ext cx="9499511" cy="171391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Calibri"/>
              <a:buNone/>
            </a:pPr>
            <a:endParaRPr sz="3200" b="0" i="0" u="none" strike="noStrike" cap="none" dirty="0">
              <a:ea typeface="Gill Sans"/>
              <a:cs typeface="Gill Sans"/>
              <a:sym typeface="Gill Sans"/>
            </a:endParaRPr>
          </a:p>
        </p:txBody>
      </p:sp>
      <p:sp>
        <p:nvSpPr>
          <p:cNvPr id="97" name="Google Shape;97;p1"/>
          <p:cNvSpPr txBox="1">
            <a:spLocks noGrp="1"/>
          </p:cNvSpPr>
          <p:nvPr>
            <p:ph type="ctrTitle"/>
          </p:nvPr>
        </p:nvSpPr>
        <p:spPr>
          <a:xfrm>
            <a:off x="941070" y="1855401"/>
            <a:ext cx="10309860" cy="2387600"/>
          </a:xfrm>
          <a:prstGeom prst="rect">
            <a:avLst/>
          </a:prstGeom>
          <a:noFill/>
          <a:ln>
            <a:noFill/>
          </a:ln>
        </p:spPr>
        <p:txBody>
          <a:bodyPr spcFirstLastPara="1" wrap="square" lIns="0" tIns="45700" rIns="91425" bIns="45700" anchor="b" anchorCtr="0">
            <a:noAutofit/>
          </a:bodyPr>
          <a:lstStyle/>
          <a:p>
            <a:pPr>
              <a:spcBef>
                <a:spcPts val="0"/>
              </a:spcBef>
              <a:buClr>
                <a:schemeClr val="dk1"/>
              </a:buClr>
              <a:buSzPts val="8000"/>
            </a:pPr>
            <a:br>
              <a:rPr lang="en-US" sz="4800" dirty="0">
                <a:latin typeface="Quire Sans" panose="020B0502040400020003" pitchFamily="34" charset="0"/>
                <a:cs typeface="Quire Sans" panose="020B0502040400020003" pitchFamily="34" charset="0"/>
                <a:sym typeface="Calibri"/>
              </a:rPr>
            </a:br>
            <a:br>
              <a:rPr lang="en-US" sz="4800" dirty="0">
                <a:latin typeface="Quire Sans" panose="020B0502040400020003" pitchFamily="34" charset="0"/>
                <a:cs typeface="Quire Sans" panose="020B0502040400020003" pitchFamily="34" charset="0"/>
                <a:sym typeface="Calibri"/>
              </a:rPr>
            </a:br>
            <a:br>
              <a:rPr lang="en-US" sz="5400" b="1" dirty="0">
                <a:sym typeface="Calibri"/>
              </a:rPr>
            </a:br>
            <a:br>
              <a:rPr lang="en-US" sz="4800" dirty="0"/>
            </a:br>
            <a:r>
              <a:rPr lang="en-US" sz="4800" b="1" dirty="0">
                <a:latin typeface="Quire Sans" panose="020B0502040400020003" pitchFamily="34" charset="0"/>
                <a:cs typeface="Quire Sans" panose="020B0502040400020003" pitchFamily="34" charset="0"/>
                <a:sym typeface="Calibri"/>
              </a:rPr>
              <a:t>The Collaborative Care Model with Adolescents – The BHCM</a:t>
            </a:r>
            <a:br>
              <a:rPr lang="en-US" sz="4800" b="1" dirty="0">
                <a:latin typeface="Quire Sans" panose="020B0502040400020003" pitchFamily="34" charset="0"/>
                <a:cs typeface="Quire Sans" panose="020B0502040400020003" pitchFamily="34" charset="0"/>
                <a:sym typeface="Calibri"/>
              </a:rPr>
            </a:br>
            <a:r>
              <a:rPr lang="en-US" sz="4800" b="1" dirty="0">
                <a:latin typeface="Quire Sans" panose="020B0502040400020003" pitchFamily="34" charset="0"/>
                <a:cs typeface="Quire Sans" panose="020B0502040400020003" pitchFamily="34" charset="0"/>
                <a:sym typeface="Calibri"/>
              </a:rPr>
              <a:t>September 14, 2021</a:t>
            </a:r>
            <a:br>
              <a:rPr lang="en-US" sz="4000" dirty="0">
                <a:latin typeface="+mn-lt"/>
                <a:sym typeface="Calibri"/>
              </a:rPr>
            </a:br>
            <a:endParaRPr sz="4000" dirty="0">
              <a:latin typeface="+mn-lt"/>
              <a:sym typeface="Calibri"/>
            </a:endParaRPr>
          </a:p>
        </p:txBody>
      </p:sp>
      <p:sp>
        <p:nvSpPr>
          <p:cNvPr id="18" name="Google Shape;170;p7"/>
          <p:cNvSpPr txBox="1">
            <a:spLocks/>
          </p:cNvSpPr>
          <p:nvPr/>
        </p:nvSpPr>
        <p:spPr>
          <a:xfrm>
            <a:off x="9400" y="6496551"/>
            <a:ext cx="4114800" cy="365125"/>
          </a:xfrm>
          <a:prstGeom prst="rect">
            <a:avLst/>
          </a:prstGeom>
          <a:noFill/>
          <a:ln>
            <a:noFill/>
          </a:ln>
        </p:spPr>
        <p:txBody>
          <a:bodyPr spcFirstLastPara="1" wrap="square" lIns="91425" tIns="45700" rIns="91425" bIns="4570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ts val="1400"/>
            </a:pPr>
            <a:r>
              <a:rPr lang="en-US" sz="900" dirty="0">
                <a:solidFill>
                  <a:schemeClr val="bg1"/>
                </a:solidFill>
              </a:rPr>
              <a:t>Presentation title, version #</a:t>
            </a:r>
          </a:p>
        </p:txBody>
      </p:sp>
    </p:spTree>
    <p:extLst>
      <p:ext uri="{BB962C8B-B14F-4D97-AF65-F5344CB8AC3E}">
        <p14:creationId xmlns:p14="http://schemas.microsoft.com/office/powerpoint/2010/main" val="138890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13CB00F-2F4F-476A-B1CC-A24DDFB31E34}"/>
              </a:ext>
            </a:extLst>
          </p:cNvPr>
          <p:cNvGraphicFramePr>
            <a:graphicFrameLocks noGrp="1"/>
          </p:cNvGraphicFramePr>
          <p:nvPr>
            <p:ph idx="1"/>
            <p:extLst>
              <p:ext uri="{D42A27DB-BD31-4B8C-83A1-F6EECF244321}">
                <p14:modId xmlns:p14="http://schemas.microsoft.com/office/powerpoint/2010/main" val="4043459636"/>
              </p:ext>
            </p:extLst>
          </p:nvPr>
        </p:nvGraphicFramePr>
        <p:xfrm>
          <a:off x="474059" y="563268"/>
          <a:ext cx="10515600" cy="4826000"/>
        </p:xfrm>
        <a:graphic>
          <a:graphicData uri="http://schemas.openxmlformats.org/drawingml/2006/table">
            <a:tbl>
              <a:tblPr firstRow="1" bandRow="1">
                <a:tableStyleId>{5C22544A-7EE6-4342-B048-85BDC9FD1C3A}</a:tableStyleId>
              </a:tblPr>
              <a:tblGrid>
                <a:gridCol w="3199725">
                  <a:extLst>
                    <a:ext uri="{9D8B030D-6E8A-4147-A177-3AD203B41FA5}">
                      <a16:colId xmlns:a16="http://schemas.microsoft.com/office/drawing/2014/main" val="1707332513"/>
                    </a:ext>
                  </a:extLst>
                </a:gridCol>
                <a:gridCol w="7315875">
                  <a:extLst>
                    <a:ext uri="{9D8B030D-6E8A-4147-A177-3AD203B41FA5}">
                      <a16:colId xmlns:a16="http://schemas.microsoft.com/office/drawing/2014/main" val="3862017658"/>
                    </a:ext>
                  </a:extLst>
                </a:gridCol>
              </a:tblGrid>
              <a:tr h="370840">
                <a:tc>
                  <a:txBody>
                    <a:bodyPr/>
                    <a:lstStyle/>
                    <a:p>
                      <a:r>
                        <a:rPr lang="en-US" sz="3200" dirty="0"/>
                        <a:t>Presenters</a:t>
                      </a:r>
                    </a:p>
                  </a:txBody>
                  <a:tcPr/>
                </a:tc>
                <a:tc>
                  <a:txBody>
                    <a:bodyPr/>
                    <a:lstStyle/>
                    <a:p>
                      <a:endParaRPr lang="en-US" dirty="0"/>
                    </a:p>
                  </a:txBody>
                  <a:tcPr/>
                </a:tc>
                <a:extLst>
                  <a:ext uri="{0D108BD9-81ED-4DB2-BD59-A6C34878D82A}">
                    <a16:rowId xmlns:a16="http://schemas.microsoft.com/office/drawing/2014/main" val="1866112683"/>
                  </a:ext>
                </a:extLst>
              </a:tr>
              <a:tr h="370840">
                <a:tc>
                  <a:txBody>
                    <a:bodyPr/>
                    <a:lstStyle/>
                    <a:p>
                      <a:r>
                        <a:rPr lang="en-US" sz="1800" b="1" dirty="0">
                          <a:latin typeface="+mn-lt"/>
                        </a:rPr>
                        <a:t>Sarah Fraley, LMSW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Training and Implementation Specialist Lead, MCCIST</a:t>
                      </a:r>
                    </a:p>
                  </a:txBody>
                  <a:tcPr/>
                </a:tc>
                <a:extLst>
                  <a:ext uri="{0D108BD9-81ED-4DB2-BD59-A6C34878D82A}">
                    <a16:rowId xmlns:a16="http://schemas.microsoft.com/office/drawing/2014/main" val="2817118379"/>
                  </a:ext>
                </a:extLst>
              </a:tr>
              <a:tr h="370840">
                <a:tc>
                  <a:txBody>
                    <a:bodyPr/>
                    <a:lstStyle/>
                    <a:p>
                      <a:r>
                        <a:rPr lang="en-US" sz="1800" b="1" dirty="0">
                          <a:latin typeface="+mn-lt"/>
                        </a:rPr>
                        <a:t>Karen Gall, LMSW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Training and Implementation Specialist, MCCIST</a:t>
                      </a:r>
                    </a:p>
                  </a:txBody>
                  <a:tcPr/>
                </a:tc>
                <a:extLst>
                  <a:ext uri="{0D108BD9-81ED-4DB2-BD59-A6C34878D82A}">
                    <a16:rowId xmlns:a16="http://schemas.microsoft.com/office/drawing/2014/main" val="4068323280"/>
                  </a:ext>
                </a:extLst>
              </a:tr>
              <a:tr h="370840">
                <a:tc>
                  <a:txBody>
                    <a:bodyPr/>
                    <a:lstStyle/>
                    <a:p>
                      <a:r>
                        <a:rPr lang="en-US" sz="1800" b="1" dirty="0">
                          <a:latin typeface="+mn-lt"/>
                        </a:rPr>
                        <a:t>Donna Goch, </a:t>
                      </a:r>
                      <a:r>
                        <a:rPr lang="en-US" sz="1800" b="1" kern="1200" dirty="0">
                          <a:solidFill>
                            <a:schemeClr val="dk1"/>
                          </a:solidFill>
                          <a:effectLst/>
                          <a:latin typeface="+mn-lt"/>
                          <a:ea typeface="+mn-ea"/>
                          <a:cs typeface="+mn-cs"/>
                        </a:rPr>
                        <a:t>LPC, CAADC</a:t>
                      </a:r>
                      <a:endParaRPr lang="en-US" sz="1800" b="1"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Training and Implementation Specialist, MCCIST</a:t>
                      </a:r>
                    </a:p>
                  </a:txBody>
                  <a:tcPr/>
                </a:tc>
                <a:extLst>
                  <a:ext uri="{0D108BD9-81ED-4DB2-BD59-A6C34878D82A}">
                    <a16:rowId xmlns:a16="http://schemas.microsoft.com/office/drawing/2014/main" val="2453822895"/>
                  </a:ext>
                </a:extLst>
              </a:tr>
              <a:tr h="370840">
                <a:tc>
                  <a:txBody>
                    <a:bodyPr/>
                    <a:lstStyle/>
                    <a:p>
                      <a:r>
                        <a:rPr lang="en-US" sz="1800" b="1" dirty="0">
                          <a:latin typeface="+mn-lt"/>
                        </a:rPr>
                        <a:t>Erin Hughes-Krieger, LMSW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Training and Implementation Specialist, MCCIST</a:t>
                      </a:r>
                    </a:p>
                  </a:txBody>
                  <a:tcPr/>
                </a:tc>
                <a:extLst>
                  <a:ext uri="{0D108BD9-81ED-4DB2-BD59-A6C34878D82A}">
                    <a16:rowId xmlns:a16="http://schemas.microsoft.com/office/drawing/2014/main" val="1925966083"/>
                  </a:ext>
                </a:extLst>
              </a:tr>
              <a:tr h="370840">
                <a:tc>
                  <a:txBody>
                    <a:bodyPr/>
                    <a:lstStyle/>
                    <a:p>
                      <a:r>
                        <a:rPr lang="en-US" sz="1800" b="1" dirty="0">
                          <a:solidFill>
                            <a:schemeClr val="dk1"/>
                          </a:solidFill>
                          <a:latin typeface="+mn-lt"/>
                          <a:ea typeface="Calibri"/>
                          <a:cs typeface="Quire Sans" panose="020B0502040400020003" pitchFamily="34" charset="0"/>
                          <a:sym typeface="Calibri"/>
                        </a:rPr>
                        <a:t>Dayna Leplatte-Ogini, MD	</a:t>
                      </a:r>
                      <a:endParaRPr lang="en-US" sz="1800" b="1"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dk1"/>
                          </a:solidFill>
                          <a:latin typeface="Quire Sans" panose="020B0502040400020003" pitchFamily="34" charset="0"/>
                          <a:ea typeface="Calibri"/>
                          <a:cs typeface="Quire Sans" panose="020B0502040400020003" pitchFamily="34" charset="0"/>
                          <a:sym typeface="Calibri"/>
                        </a:rPr>
                        <a:t>Clinical Assistant Professor, Michigan Medicine Department of Psychiatry</a:t>
                      </a:r>
                      <a:endParaRPr lang="en-US" sz="1800" b="1" dirty="0"/>
                    </a:p>
                  </a:txBody>
                  <a:tcPr/>
                </a:tc>
                <a:extLst>
                  <a:ext uri="{0D108BD9-81ED-4DB2-BD59-A6C34878D82A}">
                    <a16:rowId xmlns:a16="http://schemas.microsoft.com/office/drawing/2014/main" val="2157618085"/>
                  </a:ext>
                </a:extLst>
              </a:tr>
              <a:tr h="370840">
                <a:tc>
                  <a:txBody>
                    <a:bodyPr/>
                    <a:lstStyle/>
                    <a:p>
                      <a:r>
                        <a:rPr lang="en-US" sz="1800" b="1" dirty="0">
                          <a:latin typeface="+mn-lt"/>
                        </a:rPr>
                        <a:t>Karla Metzger, LMSW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Program Director, MCCIST</a:t>
                      </a:r>
                    </a:p>
                  </a:txBody>
                  <a:tcPr/>
                </a:tc>
                <a:extLst>
                  <a:ext uri="{0D108BD9-81ED-4DB2-BD59-A6C34878D82A}">
                    <a16:rowId xmlns:a16="http://schemas.microsoft.com/office/drawing/2014/main" val="2169648932"/>
                  </a:ext>
                </a:extLst>
              </a:tr>
              <a:tr h="370840">
                <a:tc>
                  <a:txBody>
                    <a:bodyPr/>
                    <a:lstStyle/>
                    <a:p>
                      <a:r>
                        <a:rPr lang="en-US" sz="1800" b="1" dirty="0">
                          <a:latin typeface="+mn-lt"/>
                        </a:rPr>
                        <a:t>Heidi Rollings, MD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Program Director, Pine Rest Christian Mental Health Services;  Assistant Clinical Professor of Psychiatry, Michigan State University</a:t>
                      </a:r>
                    </a:p>
                  </a:txBody>
                  <a:tcPr/>
                </a:tc>
                <a:extLst>
                  <a:ext uri="{0D108BD9-81ED-4DB2-BD59-A6C34878D82A}">
                    <a16:rowId xmlns:a16="http://schemas.microsoft.com/office/drawing/2014/main" val="1385035737"/>
                  </a:ext>
                </a:extLst>
              </a:tr>
              <a:tr h="370840">
                <a:tc>
                  <a:txBody>
                    <a:bodyPr/>
                    <a:lstStyle/>
                    <a:p>
                      <a:r>
                        <a:rPr lang="en-US" sz="1800" b="1" dirty="0">
                          <a:latin typeface="+mn-lt"/>
                          <a:cs typeface="Quire Sans" panose="020B0502040400020003" pitchFamily="34" charset="0"/>
                        </a:rPr>
                        <a:t>Robin Schreur, RN, BS, CCM</a:t>
                      </a:r>
                      <a:endParaRPr lang="en-US" sz="1800" b="1"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err="1">
                          <a:latin typeface="Quire Sans" panose="020B0502040400020003" pitchFamily="34" charset="0"/>
                          <a:cs typeface="Quire Sans" panose="020B0502040400020003" pitchFamily="34" charset="0"/>
                        </a:rPr>
                        <a:t>CoCM</a:t>
                      </a:r>
                      <a:r>
                        <a:rPr lang="en-US" sz="1800" b="1" dirty="0">
                          <a:latin typeface="Quire Sans" panose="020B0502040400020003" pitchFamily="34" charset="0"/>
                          <a:cs typeface="Quire Sans" panose="020B0502040400020003" pitchFamily="34" charset="0"/>
                        </a:rPr>
                        <a:t> Trainer, Mi-CCSI</a:t>
                      </a:r>
                    </a:p>
                  </a:txBody>
                  <a:tcPr/>
                </a:tc>
                <a:extLst>
                  <a:ext uri="{0D108BD9-81ED-4DB2-BD59-A6C34878D82A}">
                    <a16:rowId xmlns:a16="http://schemas.microsoft.com/office/drawing/2014/main" val="4198339325"/>
                  </a:ext>
                </a:extLst>
              </a:tr>
              <a:tr h="370840">
                <a:tc>
                  <a:txBody>
                    <a:bodyPr/>
                    <a:lstStyle/>
                    <a:p>
                      <a:r>
                        <a:rPr lang="en-US" sz="1800" b="1" dirty="0">
                          <a:latin typeface="+mn-lt"/>
                        </a:rPr>
                        <a:t>Debbra Snyder, LLP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Project Manager, MCCIST</a:t>
                      </a:r>
                    </a:p>
                  </a:txBody>
                  <a:tcPr/>
                </a:tc>
                <a:extLst>
                  <a:ext uri="{0D108BD9-81ED-4DB2-BD59-A6C34878D82A}">
                    <a16:rowId xmlns:a16="http://schemas.microsoft.com/office/drawing/2014/main" val="4113119215"/>
                  </a:ext>
                </a:extLst>
              </a:tr>
              <a:tr h="370840">
                <a:tc>
                  <a:txBody>
                    <a:bodyPr/>
                    <a:lstStyle/>
                    <a:p>
                      <a:r>
                        <a:rPr lang="en-US" sz="1800" b="1" dirty="0">
                          <a:latin typeface="+mn-lt"/>
                          <a:cs typeface="Quire Sans" panose="020B0502040400020003" pitchFamily="34" charset="0"/>
                        </a:rPr>
                        <a:t>Sue Vos, RN, BS, CCM</a:t>
                      </a:r>
                      <a:endParaRPr lang="en-US" sz="1800" b="1" dirty="0">
                        <a:latin typeface="+mn-lt"/>
                      </a:endParaRPr>
                    </a:p>
                  </a:txBody>
                  <a:tcPr/>
                </a:tc>
                <a:tc>
                  <a:txBody>
                    <a:bodyPr/>
                    <a:lstStyle/>
                    <a:p>
                      <a:r>
                        <a:rPr lang="en-US" sz="1800" b="1" dirty="0">
                          <a:latin typeface="Quire Sans" panose="020B0502040400020003" pitchFamily="34" charset="0"/>
                          <a:cs typeface="Quire Sans" panose="020B0502040400020003" pitchFamily="34" charset="0"/>
                        </a:rPr>
                        <a:t>Director of Programs, Mi-CCSI</a:t>
                      </a:r>
                      <a:endParaRPr lang="en-US" b="1" dirty="0"/>
                    </a:p>
                  </a:txBody>
                  <a:tcPr/>
                </a:tc>
                <a:extLst>
                  <a:ext uri="{0D108BD9-81ED-4DB2-BD59-A6C34878D82A}">
                    <a16:rowId xmlns:a16="http://schemas.microsoft.com/office/drawing/2014/main" val="1926335239"/>
                  </a:ext>
                </a:extLst>
              </a:tr>
            </a:tbl>
          </a:graphicData>
        </a:graphic>
      </p:graphicFrame>
    </p:spTree>
    <p:extLst>
      <p:ext uri="{BB962C8B-B14F-4D97-AF65-F5344CB8AC3E}">
        <p14:creationId xmlns:p14="http://schemas.microsoft.com/office/powerpoint/2010/main" val="3461063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1979" y="338240"/>
            <a:ext cx="2670121" cy="25649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9999"/>
                </a:solidFill>
                <a:latin typeface="Calibri" panose="020F0502020204030204" pitchFamily="34" charset="0"/>
                <a:cs typeface="Calibri" panose="020F0502020204030204" pitchFamily="34" charset="0"/>
              </a:rPr>
              <a:t>Virtual Etiquette</a:t>
            </a:r>
          </a:p>
        </p:txBody>
      </p:sp>
      <p:graphicFrame>
        <p:nvGraphicFramePr>
          <p:cNvPr id="4" name="Diagram 3">
            <a:extLst>
              <a:ext uri="{FF2B5EF4-FFF2-40B4-BE49-F238E27FC236}">
                <a16:creationId xmlns:a16="http://schemas.microsoft.com/office/drawing/2014/main" id="{A974202E-321D-4958-A67D-DCA8117684DC}"/>
              </a:ext>
            </a:extLst>
          </p:cNvPr>
          <p:cNvGraphicFramePr/>
          <p:nvPr>
            <p:extLst>
              <p:ext uri="{D42A27DB-BD31-4B8C-83A1-F6EECF244321}">
                <p14:modId xmlns:p14="http://schemas.microsoft.com/office/powerpoint/2010/main" val="2502390971"/>
              </p:ext>
            </p:extLst>
          </p:nvPr>
        </p:nvGraphicFramePr>
        <p:xfrm>
          <a:off x="3063202" y="212511"/>
          <a:ext cx="8961157" cy="6051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2336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37497" y="2177306"/>
            <a:ext cx="3062037" cy="1485899"/>
          </a:xfrm>
          <a:prstGeom prst="rect">
            <a:avLst/>
          </a:prstGeom>
        </p:spPr>
      </p:pic>
      <p:sp>
        <p:nvSpPr>
          <p:cNvPr id="4" name="Rectangle 3"/>
          <p:cNvSpPr/>
          <p:nvPr/>
        </p:nvSpPr>
        <p:spPr>
          <a:xfrm>
            <a:off x="6890111" y="901072"/>
            <a:ext cx="4710365" cy="1138773"/>
          </a:xfrm>
          <a:prstGeom prst="rect">
            <a:avLst/>
          </a:prstGeom>
        </p:spPr>
        <p:txBody>
          <a:bodyPr wrap="square">
            <a:spAutoFit/>
          </a:bodyPr>
          <a:lstStyle/>
          <a:p>
            <a:endParaRPr lang="en-US" sz="1600" dirty="0">
              <a:solidFill>
                <a:srgbClr val="000000"/>
              </a:solidFill>
              <a:latin typeface="Calibri" panose="020F0502020204030204" pitchFamily="34" charset="0"/>
            </a:endParaRPr>
          </a:p>
          <a:p>
            <a:r>
              <a:rPr lang="en-US" sz="1600" dirty="0">
                <a:solidFill>
                  <a:srgbClr val="000000"/>
                </a:solidFill>
                <a:latin typeface="Calibri" panose="020F0502020204030204" pitchFamily="34" charset="0"/>
              </a:rPr>
              <a:t> </a:t>
            </a:r>
          </a:p>
          <a:p>
            <a:r>
              <a:rPr lang="en-US" b="1" dirty="0">
                <a:solidFill>
                  <a:srgbClr val="000000"/>
                </a:solidFill>
                <a:latin typeface="Calibri" panose="020F0502020204030204" pitchFamily="34" charset="0"/>
              </a:rPr>
              <a:t>2. You’ll be able to connect via Phone or Computer Audio once connected. </a:t>
            </a:r>
            <a:endParaRPr lang="en-US" dirty="0">
              <a:solidFill>
                <a:srgbClr val="000000"/>
              </a:solidFill>
              <a:latin typeface="Calibri" panose="020F0502020204030204" pitchFamily="34" charset="0"/>
            </a:endParaRPr>
          </a:p>
        </p:txBody>
      </p:sp>
      <p:pic>
        <p:nvPicPr>
          <p:cNvPr id="5" name="Picture 4"/>
          <p:cNvPicPr>
            <a:picLocks noChangeAspect="1"/>
          </p:cNvPicPr>
          <p:nvPr/>
        </p:nvPicPr>
        <p:blipFill>
          <a:blip r:embed="rId3"/>
          <a:stretch>
            <a:fillRect/>
          </a:stretch>
        </p:blipFill>
        <p:spPr>
          <a:xfrm>
            <a:off x="1021650" y="2225272"/>
            <a:ext cx="3254541" cy="1449804"/>
          </a:xfrm>
          <a:prstGeom prst="rect">
            <a:avLst/>
          </a:prstGeom>
        </p:spPr>
      </p:pic>
      <p:sp>
        <p:nvSpPr>
          <p:cNvPr id="6" name="Rectangle 5"/>
          <p:cNvSpPr/>
          <p:nvPr/>
        </p:nvSpPr>
        <p:spPr>
          <a:xfrm>
            <a:off x="159419" y="765832"/>
            <a:ext cx="3098132" cy="584775"/>
          </a:xfrm>
          <a:prstGeom prst="rect">
            <a:avLst/>
          </a:prstGeom>
        </p:spPr>
        <p:txBody>
          <a:bodyPr wrap="square">
            <a:spAutoFit/>
          </a:bodyPr>
          <a:lstStyle/>
          <a:p>
            <a:endParaRPr lang="en-US" sz="1600" dirty="0">
              <a:solidFill>
                <a:srgbClr val="000000"/>
              </a:solidFill>
              <a:latin typeface="Calibri" panose="020F0502020204030204" pitchFamily="34" charset="0"/>
            </a:endParaRPr>
          </a:p>
          <a:p>
            <a:r>
              <a:rPr lang="en-US" sz="1600" dirty="0">
                <a:solidFill>
                  <a:srgbClr val="000000"/>
                </a:solidFill>
                <a:latin typeface="Calibri" panose="020F0502020204030204" pitchFamily="34" charset="0"/>
              </a:rPr>
              <a:t> </a:t>
            </a:r>
            <a:endParaRPr lang="en-US" dirty="0">
              <a:solidFill>
                <a:srgbClr val="000000"/>
              </a:solidFill>
              <a:latin typeface="Calibri" panose="020F0502020204030204" pitchFamily="34" charset="0"/>
            </a:endParaRPr>
          </a:p>
        </p:txBody>
      </p:sp>
      <p:sp>
        <p:nvSpPr>
          <p:cNvPr id="10" name="Rectangle 9"/>
          <p:cNvSpPr/>
          <p:nvPr/>
        </p:nvSpPr>
        <p:spPr>
          <a:xfrm>
            <a:off x="478255" y="1350607"/>
            <a:ext cx="4546960" cy="646331"/>
          </a:xfrm>
          <a:prstGeom prst="rect">
            <a:avLst/>
          </a:prstGeom>
        </p:spPr>
        <p:txBody>
          <a:bodyPr wrap="square">
            <a:spAutoFit/>
          </a:bodyPr>
          <a:lstStyle/>
          <a:p>
            <a:r>
              <a:rPr lang="en-US" b="1" dirty="0">
                <a:solidFill>
                  <a:srgbClr val="000000"/>
                </a:solidFill>
                <a:latin typeface="Calibri" panose="020F0502020204030204" pitchFamily="34" charset="0"/>
              </a:rPr>
              <a:t>1. Follow the Zoom link shared in the meeting details. You will be prompted to open Zoom. </a:t>
            </a:r>
            <a:endParaRPr lang="en-US" dirty="0">
              <a:solidFill>
                <a:srgbClr val="000000"/>
              </a:solidFill>
              <a:latin typeface="Calibri" panose="020F0502020204030204" pitchFamily="34" charset="0"/>
            </a:endParaRPr>
          </a:p>
        </p:txBody>
      </p:sp>
      <p:grpSp>
        <p:nvGrpSpPr>
          <p:cNvPr id="7" name="Group 6">
            <a:extLst>
              <a:ext uri="{FF2B5EF4-FFF2-40B4-BE49-F238E27FC236}">
                <a16:creationId xmlns:a16="http://schemas.microsoft.com/office/drawing/2014/main" id="{F6C4F445-C0FD-417F-91A3-E083C0358CF1}"/>
              </a:ext>
            </a:extLst>
          </p:cNvPr>
          <p:cNvGrpSpPr/>
          <p:nvPr/>
        </p:nvGrpSpPr>
        <p:grpSpPr>
          <a:xfrm>
            <a:off x="2514041" y="3800666"/>
            <a:ext cx="7163917" cy="2420853"/>
            <a:chOff x="2358189" y="3320715"/>
            <a:chExt cx="7163917" cy="2420853"/>
          </a:xfrm>
        </p:grpSpPr>
        <p:pic>
          <p:nvPicPr>
            <p:cNvPr id="11" name="Picture 10"/>
            <p:cNvPicPr>
              <a:picLocks noChangeAspect="1"/>
            </p:cNvPicPr>
            <p:nvPr/>
          </p:nvPicPr>
          <p:blipFill>
            <a:blip r:embed="rId4"/>
            <a:stretch>
              <a:fillRect/>
            </a:stretch>
          </p:blipFill>
          <p:spPr>
            <a:xfrm>
              <a:off x="2669893" y="4096754"/>
              <a:ext cx="6852213" cy="782268"/>
            </a:xfrm>
            <a:prstGeom prst="rect">
              <a:avLst/>
            </a:prstGeom>
          </p:spPr>
        </p:pic>
        <p:sp>
          <p:nvSpPr>
            <p:cNvPr id="12" name="Flowchart: Extract 11"/>
            <p:cNvSpPr/>
            <p:nvPr/>
          </p:nvSpPr>
          <p:spPr>
            <a:xfrm>
              <a:off x="6581274" y="4879022"/>
              <a:ext cx="216568" cy="246431"/>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Extract 14"/>
            <p:cNvSpPr/>
            <p:nvPr/>
          </p:nvSpPr>
          <p:spPr>
            <a:xfrm>
              <a:off x="7357312" y="4879022"/>
              <a:ext cx="216567" cy="246431"/>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Extract 15"/>
            <p:cNvSpPr/>
            <p:nvPr/>
          </p:nvSpPr>
          <p:spPr>
            <a:xfrm>
              <a:off x="5463228" y="4879022"/>
              <a:ext cx="221693" cy="246431"/>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Extract 16"/>
            <p:cNvSpPr/>
            <p:nvPr/>
          </p:nvSpPr>
          <p:spPr>
            <a:xfrm>
              <a:off x="2731168" y="4879022"/>
              <a:ext cx="246648" cy="246431"/>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erge 18"/>
            <p:cNvSpPr/>
            <p:nvPr/>
          </p:nvSpPr>
          <p:spPr>
            <a:xfrm>
              <a:off x="3308684" y="3844089"/>
              <a:ext cx="264694" cy="25266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owchart: Merge 20"/>
            <p:cNvSpPr/>
            <p:nvPr/>
          </p:nvSpPr>
          <p:spPr>
            <a:xfrm>
              <a:off x="6045868" y="3844089"/>
              <a:ext cx="276727" cy="252664"/>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erge 21"/>
            <p:cNvSpPr/>
            <p:nvPr/>
          </p:nvSpPr>
          <p:spPr>
            <a:xfrm>
              <a:off x="6882063" y="3844089"/>
              <a:ext cx="312822" cy="238224"/>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358189" y="5125453"/>
              <a:ext cx="950495" cy="507831"/>
            </a:xfrm>
            <a:prstGeom prst="rect">
              <a:avLst/>
            </a:prstGeom>
            <a:noFill/>
          </p:spPr>
          <p:txBody>
            <a:bodyPr wrap="square" rtlCol="0">
              <a:spAutoFit/>
            </a:bodyPr>
            <a:lstStyle/>
            <a:p>
              <a:r>
                <a:rPr lang="en-US" sz="900" dirty="0"/>
                <a:t>Mute/Unmute yourself during the meeting</a:t>
              </a:r>
            </a:p>
          </p:txBody>
        </p:sp>
        <p:sp>
          <p:nvSpPr>
            <p:cNvPr id="26" name="TextBox 25"/>
            <p:cNvSpPr txBox="1"/>
            <p:nvPr/>
          </p:nvSpPr>
          <p:spPr>
            <a:xfrm>
              <a:off x="4842712" y="5185611"/>
              <a:ext cx="894594" cy="507831"/>
            </a:xfrm>
            <a:prstGeom prst="rect">
              <a:avLst/>
            </a:prstGeom>
            <a:noFill/>
          </p:spPr>
          <p:txBody>
            <a:bodyPr wrap="square" rtlCol="0">
              <a:spAutoFit/>
            </a:bodyPr>
            <a:lstStyle/>
            <a:p>
              <a:r>
                <a:rPr lang="en-US" sz="900" dirty="0"/>
                <a:t>View who else is in the meeting</a:t>
              </a:r>
            </a:p>
          </p:txBody>
        </p:sp>
        <p:sp>
          <p:nvSpPr>
            <p:cNvPr id="27" name="TextBox 26"/>
            <p:cNvSpPr txBox="1"/>
            <p:nvPr/>
          </p:nvSpPr>
          <p:spPr>
            <a:xfrm>
              <a:off x="6106026" y="5233737"/>
              <a:ext cx="1088859" cy="507831"/>
            </a:xfrm>
            <a:prstGeom prst="rect">
              <a:avLst/>
            </a:prstGeom>
            <a:noFill/>
          </p:spPr>
          <p:txBody>
            <a:bodyPr wrap="square" rtlCol="0">
              <a:spAutoFit/>
            </a:bodyPr>
            <a:lstStyle/>
            <a:p>
              <a:r>
                <a:rPr lang="en-US" sz="900" dirty="0"/>
                <a:t>Send messages to the group or a specific participant</a:t>
              </a:r>
            </a:p>
          </p:txBody>
        </p:sp>
        <p:sp>
          <p:nvSpPr>
            <p:cNvPr id="28" name="TextBox 27"/>
            <p:cNvSpPr txBox="1"/>
            <p:nvPr/>
          </p:nvSpPr>
          <p:spPr>
            <a:xfrm>
              <a:off x="7357313" y="5233737"/>
              <a:ext cx="1070808" cy="507831"/>
            </a:xfrm>
            <a:prstGeom prst="rect">
              <a:avLst/>
            </a:prstGeom>
            <a:noFill/>
          </p:spPr>
          <p:txBody>
            <a:bodyPr wrap="square" rtlCol="0">
              <a:spAutoFit/>
            </a:bodyPr>
            <a:lstStyle/>
            <a:p>
              <a:r>
                <a:rPr lang="en-US" sz="900" dirty="0"/>
                <a:t>React with a “thumbs up” or “applause”</a:t>
              </a:r>
            </a:p>
          </p:txBody>
        </p:sp>
        <p:sp>
          <p:nvSpPr>
            <p:cNvPr id="31" name="TextBox 30"/>
            <p:cNvSpPr txBox="1"/>
            <p:nvPr/>
          </p:nvSpPr>
          <p:spPr>
            <a:xfrm>
              <a:off x="5684922" y="3320715"/>
              <a:ext cx="1672390" cy="507831"/>
            </a:xfrm>
            <a:prstGeom prst="rect">
              <a:avLst/>
            </a:prstGeom>
            <a:noFill/>
          </p:spPr>
          <p:txBody>
            <a:bodyPr wrap="square" rtlCol="0">
              <a:spAutoFit/>
            </a:bodyPr>
            <a:lstStyle/>
            <a:p>
              <a:r>
                <a:rPr lang="en-US" sz="900" dirty="0"/>
                <a:t>To share your screen or record the meeting requires permission from the host</a:t>
              </a:r>
            </a:p>
          </p:txBody>
        </p:sp>
        <p:sp>
          <p:nvSpPr>
            <p:cNvPr id="32" name="TextBox 31"/>
            <p:cNvSpPr txBox="1"/>
            <p:nvPr/>
          </p:nvSpPr>
          <p:spPr>
            <a:xfrm>
              <a:off x="2923674" y="3459079"/>
              <a:ext cx="1233237" cy="369332"/>
            </a:xfrm>
            <a:prstGeom prst="rect">
              <a:avLst/>
            </a:prstGeom>
            <a:noFill/>
          </p:spPr>
          <p:txBody>
            <a:bodyPr wrap="square" rtlCol="0">
              <a:spAutoFit/>
            </a:bodyPr>
            <a:lstStyle/>
            <a:p>
              <a:r>
                <a:rPr lang="en-US" sz="900" dirty="0"/>
                <a:t>Start/Stop sharing your video feed</a:t>
              </a:r>
            </a:p>
          </p:txBody>
        </p:sp>
      </p:grpSp>
      <p:sp>
        <p:nvSpPr>
          <p:cNvPr id="8" name="TextBox 7">
            <a:extLst>
              <a:ext uri="{FF2B5EF4-FFF2-40B4-BE49-F238E27FC236}">
                <a16:creationId xmlns:a16="http://schemas.microsoft.com/office/drawing/2014/main" id="{56ED78DA-AC0A-4131-B1DE-C4FC9887D639}"/>
              </a:ext>
            </a:extLst>
          </p:cNvPr>
          <p:cNvSpPr txBox="1"/>
          <p:nvPr/>
        </p:nvSpPr>
        <p:spPr>
          <a:xfrm>
            <a:off x="3762703" y="328503"/>
            <a:ext cx="5642008" cy="769441"/>
          </a:xfrm>
          <a:prstGeom prst="rect">
            <a:avLst/>
          </a:prstGeom>
          <a:noFill/>
        </p:spPr>
        <p:txBody>
          <a:bodyPr wrap="square" rtlCol="0">
            <a:spAutoFit/>
          </a:bodyPr>
          <a:lstStyle/>
          <a:p>
            <a:r>
              <a:rPr lang="en-US" sz="4400" b="1" dirty="0">
                <a:solidFill>
                  <a:srgbClr val="009999"/>
                </a:solidFill>
                <a:latin typeface="Quire Sans" panose="020B0502040400020003" pitchFamily="34" charset="0"/>
                <a:cs typeface="Quire Sans" panose="020B0502040400020003" pitchFamily="34" charset="0"/>
              </a:rPr>
              <a:t>Navigating Zoom</a:t>
            </a:r>
          </a:p>
        </p:txBody>
      </p:sp>
    </p:spTree>
    <p:extLst>
      <p:ext uri="{BB962C8B-B14F-4D97-AF65-F5344CB8AC3E}">
        <p14:creationId xmlns:p14="http://schemas.microsoft.com/office/powerpoint/2010/main" val="1333971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1D93D1-6B9E-4C5A-8C87-A4EFD2EA5AB2}"/>
              </a:ext>
            </a:extLst>
          </p:cNvPr>
          <p:cNvPicPr>
            <a:picLocks noChangeAspect="1"/>
          </p:cNvPicPr>
          <p:nvPr/>
        </p:nvPicPr>
        <p:blipFill>
          <a:blip r:embed="rId2"/>
          <a:stretch>
            <a:fillRect/>
          </a:stretch>
        </p:blipFill>
        <p:spPr>
          <a:xfrm>
            <a:off x="319087" y="1047750"/>
            <a:ext cx="11553825" cy="4762500"/>
          </a:xfrm>
          <a:prstGeom prst="rect">
            <a:avLst/>
          </a:prstGeom>
        </p:spPr>
      </p:pic>
      <p:pic>
        <p:nvPicPr>
          <p:cNvPr id="5" name="Picture 4">
            <a:extLst>
              <a:ext uri="{FF2B5EF4-FFF2-40B4-BE49-F238E27FC236}">
                <a16:creationId xmlns:a16="http://schemas.microsoft.com/office/drawing/2014/main" id="{E4C259DE-1D1D-4131-A30B-959CE9E1CD60}"/>
              </a:ext>
            </a:extLst>
          </p:cNvPr>
          <p:cNvPicPr>
            <a:picLocks noChangeAspect="1"/>
          </p:cNvPicPr>
          <p:nvPr/>
        </p:nvPicPr>
        <p:blipFill>
          <a:blip r:embed="rId3"/>
          <a:stretch>
            <a:fillRect/>
          </a:stretch>
        </p:blipFill>
        <p:spPr>
          <a:xfrm>
            <a:off x="319087" y="323850"/>
            <a:ext cx="6238875" cy="723900"/>
          </a:xfrm>
          <a:prstGeom prst="rect">
            <a:avLst/>
          </a:prstGeom>
        </p:spPr>
      </p:pic>
    </p:spTree>
    <p:extLst>
      <p:ext uri="{BB962C8B-B14F-4D97-AF65-F5344CB8AC3E}">
        <p14:creationId xmlns:p14="http://schemas.microsoft.com/office/powerpoint/2010/main" val="2340862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A0A9AD-8F88-400D-9A76-51ADF218AC67}"/>
              </a:ext>
            </a:extLst>
          </p:cNvPr>
          <p:cNvPicPr>
            <a:picLocks noChangeAspect="1"/>
          </p:cNvPicPr>
          <p:nvPr/>
        </p:nvPicPr>
        <p:blipFill>
          <a:blip r:embed="rId2"/>
          <a:stretch>
            <a:fillRect/>
          </a:stretch>
        </p:blipFill>
        <p:spPr>
          <a:xfrm>
            <a:off x="414337" y="947737"/>
            <a:ext cx="11363325" cy="4962525"/>
          </a:xfrm>
          <a:prstGeom prst="rect">
            <a:avLst/>
          </a:prstGeom>
        </p:spPr>
      </p:pic>
      <p:pic>
        <p:nvPicPr>
          <p:cNvPr id="5" name="Picture 4">
            <a:extLst>
              <a:ext uri="{FF2B5EF4-FFF2-40B4-BE49-F238E27FC236}">
                <a16:creationId xmlns:a16="http://schemas.microsoft.com/office/drawing/2014/main" id="{EF2B876C-F8D1-4A92-A3D5-374349B282CF}"/>
              </a:ext>
            </a:extLst>
          </p:cNvPr>
          <p:cNvPicPr>
            <a:picLocks noChangeAspect="1"/>
          </p:cNvPicPr>
          <p:nvPr/>
        </p:nvPicPr>
        <p:blipFill>
          <a:blip r:embed="rId3"/>
          <a:stretch>
            <a:fillRect/>
          </a:stretch>
        </p:blipFill>
        <p:spPr>
          <a:xfrm>
            <a:off x="414337" y="104775"/>
            <a:ext cx="3086100" cy="514350"/>
          </a:xfrm>
          <a:prstGeom prst="rect">
            <a:avLst/>
          </a:prstGeom>
        </p:spPr>
      </p:pic>
    </p:spTree>
    <p:extLst>
      <p:ext uri="{BB962C8B-B14F-4D97-AF65-F5344CB8AC3E}">
        <p14:creationId xmlns:p14="http://schemas.microsoft.com/office/powerpoint/2010/main" val="3186357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Disclosure</a:t>
            </a:r>
          </a:p>
        </p:txBody>
      </p:sp>
      <p:grpSp>
        <p:nvGrpSpPr>
          <p:cNvPr id="14" name="Group 13">
            <a:extLst>
              <a:ext uri="{FF2B5EF4-FFF2-40B4-BE49-F238E27FC236}">
                <a16:creationId xmlns:a16="http://schemas.microsoft.com/office/drawing/2014/main" id="{E2792447-A28B-482A-99F6-530B1180BDF5}"/>
              </a:ext>
            </a:extLst>
          </p:cNvPr>
          <p:cNvGrpSpPr/>
          <p:nvPr/>
        </p:nvGrpSpPr>
        <p:grpSpPr>
          <a:xfrm>
            <a:off x="1090546" y="1855933"/>
            <a:ext cx="1713803" cy="1541112"/>
            <a:chOff x="386080" y="2483644"/>
            <a:chExt cx="2449216" cy="2184114"/>
          </a:xfrm>
        </p:grpSpPr>
        <p:sp>
          <p:nvSpPr>
            <p:cNvPr id="8" name="Oval 7">
              <a:extLst>
                <a:ext uri="{FF2B5EF4-FFF2-40B4-BE49-F238E27FC236}">
                  <a16:creationId xmlns:a16="http://schemas.microsoft.com/office/drawing/2014/main" id="{7FFA93EF-9BA6-45D0-9D13-4F86A0F4B00D}"/>
                </a:ext>
              </a:extLst>
            </p:cNvPr>
            <p:cNvSpPr/>
            <p:nvPr/>
          </p:nvSpPr>
          <p:spPr>
            <a:xfrm>
              <a:off x="386080" y="2483644"/>
              <a:ext cx="2449216" cy="2184114"/>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ectangle 8" descr="Hospital">
              <a:extLst>
                <a:ext uri="{FF2B5EF4-FFF2-40B4-BE49-F238E27FC236}">
                  <a16:creationId xmlns:a16="http://schemas.microsoft.com/office/drawing/2014/main" id="{2ED81AEB-5A62-4AF6-A44E-ABB86FF8941B}"/>
                </a:ext>
              </a:extLst>
            </p:cNvPr>
            <p:cNvSpPr/>
            <p:nvPr/>
          </p:nvSpPr>
          <p:spPr>
            <a:xfrm>
              <a:off x="599440" y="2730736"/>
              <a:ext cx="2000487" cy="153078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
        <p:nvSpPr>
          <p:cNvPr id="10" name="Freeform: Shape 9">
            <a:extLst>
              <a:ext uri="{FF2B5EF4-FFF2-40B4-BE49-F238E27FC236}">
                <a16:creationId xmlns:a16="http://schemas.microsoft.com/office/drawing/2014/main" id="{8A630126-C386-4B95-9B32-7787193F90B1}"/>
              </a:ext>
            </a:extLst>
          </p:cNvPr>
          <p:cNvSpPr/>
          <p:nvPr/>
        </p:nvSpPr>
        <p:spPr>
          <a:xfrm>
            <a:off x="2804349" y="3115663"/>
            <a:ext cx="1927821" cy="2468770"/>
          </a:xfrm>
          <a:custGeom>
            <a:avLst/>
            <a:gdLst>
              <a:gd name="connsiteX0" fmla="*/ 0 w 1927821"/>
              <a:gd name="connsiteY0" fmla="*/ 0 h 2468770"/>
              <a:gd name="connsiteX1" fmla="*/ 1927821 w 1927821"/>
              <a:gd name="connsiteY1" fmla="*/ 0 h 2468770"/>
              <a:gd name="connsiteX2" fmla="*/ 1927821 w 1927821"/>
              <a:gd name="connsiteY2" fmla="*/ 2468770 h 2468770"/>
              <a:gd name="connsiteX3" fmla="*/ 0 w 1927821"/>
              <a:gd name="connsiteY3" fmla="*/ 2468770 h 2468770"/>
              <a:gd name="connsiteX4" fmla="*/ 0 w 1927821"/>
              <a:gd name="connsiteY4" fmla="*/ 0 h 246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7821" h="2468770">
                <a:moveTo>
                  <a:pt x="0" y="0"/>
                </a:moveTo>
                <a:lnTo>
                  <a:pt x="1927821" y="0"/>
                </a:lnTo>
                <a:lnTo>
                  <a:pt x="1927821" y="2468770"/>
                </a:lnTo>
                <a:lnTo>
                  <a:pt x="0" y="24687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endParaRPr lang="en-US" sz="2000" kern="1200" dirty="0"/>
          </a:p>
        </p:txBody>
      </p:sp>
      <p:grpSp>
        <p:nvGrpSpPr>
          <p:cNvPr id="15" name="Group 14">
            <a:extLst>
              <a:ext uri="{FF2B5EF4-FFF2-40B4-BE49-F238E27FC236}">
                <a16:creationId xmlns:a16="http://schemas.microsoft.com/office/drawing/2014/main" id="{A99A4BFE-8289-4669-964D-6E411F23EDF5}"/>
              </a:ext>
            </a:extLst>
          </p:cNvPr>
          <p:cNvGrpSpPr/>
          <p:nvPr/>
        </p:nvGrpSpPr>
        <p:grpSpPr>
          <a:xfrm>
            <a:off x="1090546" y="4283383"/>
            <a:ext cx="1798358" cy="1585463"/>
            <a:chOff x="7028815" y="3133747"/>
            <a:chExt cx="2358836" cy="2182549"/>
          </a:xfrm>
        </p:grpSpPr>
        <p:sp>
          <p:nvSpPr>
            <p:cNvPr id="11" name="Oval 10">
              <a:extLst>
                <a:ext uri="{FF2B5EF4-FFF2-40B4-BE49-F238E27FC236}">
                  <a16:creationId xmlns:a16="http://schemas.microsoft.com/office/drawing/2014/main" id="{CF4D64E0-436E-4932-95E4-8CAD327B8A3D}"/>
                </a:ext>
              </a:extLst>
            </p:cNvPr>
            <p:cNvSpPr/>
            <p:nvPr/>
          </p:nvSpPr>
          <p:spPr>
            <a:xfrm>
              <a:off x="7028815" y="3133747"/>
              <a:ext cx="2358836" cy="218254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Rectangle 11" descr="Video camera">
              <a:extLst>
                <a:ext uri="{FF2B5EF4-FFF2-40B4-BE49-F238E27FC236}">
                  <a16:creationId xmlns:a16="http://schemas.microsoft.com/office/drawing/2014/main" id="{07DE288F-AE1B-443D-BF67-175716E600F8}"/>
                </a:ext>
              </a:extLst>
            </p:cNvPr>
            <p:cNvSpPr/>
            <p:nvPr/>
          </p:nvSpPr>
          <p:spPr>
            <a:xfrm>
              <a:off x="7329784" y="3167273"/>
              <a:ext cx="1824376" cy="192402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
        <p:nvSpPr>
          <p:cNvPr id="13" name="Freeform: Shape 12">
            <a:extLst>
              <a:ext uri="{FF2B5EF4-FFF2-40B4-BE49-F238E27FC236}">
                <a16:creationId xmlns:a16="http://schemas.microsoft.com/office/drawing/2014/main" id="{1CC01091-D5C3-435F-BCA0-53ADE1B9304A}"/>
              </a:ext>
            </a:extLst>
          </p:cNvPr>
          <p:cNvSpPr/>
          <p:nvPr/>
        </p:nvSpPr>
        <p:spPr>
          <a:xfrm>
            <a:off x="2534596" y="4433097"/>
            <a:ext cx="7005779" cy="2005372"/>
          </a:xfrm>
          <a:custGeom>
            <a:avLst/>
            <a:gdLst>
              <a:gd name="connsiteX0" fmla="*/ 0 w 477520"/>
              <a:gd name="connsiteY0" fmla="*/ 0 h 202584"/>
              <a:gd name="connsiteX1" fmla="*/ 477520 w 477520"/>
              <a:gd name="connsiteY1" fmla="*/ 0 h 202584"/>
              <a:gd name="connsiteX2" fmla="*/ 477520 w 477520"/>
              <a:gd name="connsiteY2" fmla="*/ 202584 h 202584"/>
              <a:gd name="connsiteX3" fmla="*/ 0 w 477520"/>
              <a:gd name="connsiteY3" fmla="*/ 202584 h 202584"/>
              <a:gd name="connsiteX4" fmla="*/ 0 w 477520"/>
              <a:gd name="connsiteY4" fmla="*/ 0 h 202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520" h="202584">
                <a:moveTo>
                  <a:pt x="0" y="0"/>
                </a:moveTo>
                <a:lnTo>
                  <a:pt x="477520" y="0"/>
                </a:lnTo>
                <a:lnTo>
                  <a:pt x="477520" y="202584"/>
                </a:lnTo>
                <a:lnTo>
                  <a:pt x="0" y="2025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488950">
              <a:lnSpc>
                <a:spcPct val="100000"/>
              </a:lnSpc>
              <a:spcBef>
                <a:spcPct val="0"/>
              </a:spcBef>
              <a:spcAft>
                <a:spcPct val="35000"/>
              </a:spcAft>
              <a:buNone/>
            </a:pPr>
            <a:r>
              <a:rPr lang="en-US" sz="2400" kern="1200" dirty="0">
                <a:latin typeface="Quire Sans" panose="020B0502040400020003" pitchFamily="34" charset="0"/>
                <a:cs typeface="Quire Sans" panose="020B0502040400020003" pitchFamily="34" charset="0"/>
              </a:rPr>
              <a:t>This presentation is being recorded</a:t>
            </a:r>
          </a:p>
        </p:txBody>
      </p:sp>
      <p:sp>
        <p:nvSpPr>
          <p:cNvPr id="4" name="TextBox 3">
            <a:extLst>
              <a:ext uri="{FF2B5EF4-FFF2-40B4-BE49-F238E27FC236}">
                <a16:creationId xmlns:a16="http://schemas.microsoft.com/office/drawing/2014/main" id="{02E1B06D-5AFF-4B7A-A8C0-027EB26382E3}"/>
              </a:ext>
            </a:extLst>
          </p:cNvPr>
          <p:cNvSpPr txBox="1"/>
          <p:nvPr/>
        </p:nvSpPr>
        <p:spPr>
          <a:xfrm>
            <a:off x="3768259" y="1874501"/>
            <a:ext cx="6543175" cy="2954655"/>
          </a:xfrm>
          <a:prstGeom prst="rect">
            <a:avLst/>
          </a:prstGeom>
          <a:noFill/>
        </p:spPr>
        <p:txBody>
          <a:bodyPr wrap="square" rtlCol="0">
            <a:spAutoFit/>
          </a:bodyPr>
          <a:lstStyle/>
          <a:p>
            <a:r>
              <a:rPr lang="en-US" sz="2400" dirty="0">
                <a:latin typeface="Quire Sans" panose="020B0502040400020003" pitchFamily="34" charset="0"/>
                <a:cs typeface="Quire Sans" panose="020B0502040400020003" pitchFamily="34" charset="0"/>
              </a:rPr>
              <a:t>The Michigan Center for Clinical Systems Improvement (</a:t>
            </a:r>
            <a:r>
              <a:rPr lang="en-US" sz="2400" dirty="0" err="1">
                <a:latin typeface="Quire Sans" panose="020B0502040400020003" pitchFamily="34" charset="0"/>
                <a:cs typeface="Quire Sans" panose="020B0502040400020003" pitchFamily="34" charset="0"/>
              </a:rPr>
              <a:t>MiCCSI</a:t>
            </a:r>
            <a:r>
              <a:rPr lang="en-US" sz="2400" dirty="0">
                <a:latin typeface="Quire Sans" panose="020B0502040400020003" pitchFamily="34" charset="0"/>
                <a:cs typeface="Quire Sans" panose="020B0502040400020003" pitchFamily="34" charset="0"/>
              </a:rPr>
              <a:t>), Michigan Institute for Care Management and Transformation (MICMT), and Michigan Collaborative Care Implementation Support Team (MCCIST) have been contracted by Blue Cross Blue Shield of Michigan for this project.</a:t>
            </a:r>
          </a:p>
          <a:p>
            <a:endParaRPr lang="en-US" dirty="0"/>
          </a:p>
        </p:txBody>
      </p:sp>
    </p:spTree>
    <p:extLst>
      <p:ext uri="{BB962C8B-B14F-4D97-AF65-F5344CB8AC3E}">
        <p14:creationId xmlns:p14="http://schemas.microsoft.com/office/powerpoint/2010/main" val="2075872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366963"/>
            <a:ext cx="9720073" cy="5942397"/>
          </a:xfrm>
        </p:spPr>
        <p:txBody>
          <a:bodyPr/>
          <a:lstStyle/>
          <a:p>
            <a:pPr marL="0" indent="0" algn="ctr">
              <a:buNone/>
            </a:pPr>
            <a:endParaRPr lang="en-US" b="1" dirty="0"/>
          </a:p>
          <a:p>
            <a:pPr marL="0" indent="0" algn="ctr">
              <a:buNone/>
            </a:pPr>
            <a:endParaRPr lang="en-US" b="1" dirty="0"/>
          </a:p>
          <a:p>
            <a:pPr marL="0" indent="0" algn="ctr">
              <a:buNone/>
            </a:pPr>
            <a:r>
              <a:rPr lang="en-US" sz="5400" b="1" dirty="0">
                <a:solidFill>
                  <a:schemeClr val="accent1">
                    <a:lumMod val="75000"/>
                  </a:schemeClr>
                </a:solidFill>
              </a:rPr>
              <a:t>Poll – Who’s here with us today?</a:t>
            </a:r>
          </a:p>
          <a:p>
            <a:pPr algn="ctr"/>
            <a:r>
              <a:rPr lang="en-US" sz="5400" b="1" dirty="0">
                <a:solidFill>
                  <a:schemeClr val="accent1">
                    <a:lumMod val="75000"/>
                  </a:schemeClr>
                </a:solidFill>
              </a:rPr>
              <a:t> </a:t>
            </a:r>
            <a:r>
              <a:rPr lang="en-US" sz="4000" b="1" dirty="0">
                <a:solidFill>
                  <a:schemeClr val="accent1">
                    <a:lumMod val="75000"/>
                  </a:schemeClr>
                </a:solidFill>
              </a:rPr>
              <a:t>Your role in your organization</a:t>
            </a:r>
          </a:p>
        </p:txBody>
      </p:sp>
    </p:spTree>
    <p:extLst>
      <p:ext uri="{BB962C8B-B14F-4D97-AF65-F5344CB8AC3E}">
        <p14:creationId xmlns:p14="http://schemas.microsoft.com/office/powerpoint/2010/main" val="752049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32" y="2705837"/>
            <a:ext cx="2560320" cy="1440180"/>
          </a:xfrm>
          <a:prstGeom prst="rect">
            <a:avLst/>
          </a:prstGeom>
        </p:spPr>
      </p:pic>
      <p:cxnSp>
        <p:nvCxnSpPr>
          <p:cNvPr id="19" name="Straight Connector 18">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4631" y="2945867"/>
            <a:ext cx="2560320" cy="960120"/>
          </a:xfrm>
          <a:prstGeom prst="rect">
            <a:avLst/>
          </a:prstGeom>
        </p:spPr>
      </p:pic>
      <p:cxnSp>
        <p:nvCxnSpPr>
          <p:cNvPr id="21" name="Straight Connector 20">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5726" y="2977871"/>
            <a:ext cx="2560320" cy="896112"/>
          </a:xfrm>
          <a:prstGeom prst="rect">
            <a:avLst/>
          </a:prstGeom>
        </p:spPr>
      </p:pic>
      <p:cxnSp>
        <p:nvCxnSpPr>
          <p:cNvPr id="23" name="Straight Connector 22">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6"/>
          <a:stretch>
            <a:fillRect/>
          </a:stretch>
        </p:blipFill>
        <p:spPr>
          <a:xfrm>
            <a:off x="9120662" y="3006675"/>
            <a:ext cx="2560320" cy="838504"/>
          </a:xfrm>
          <a:prstGeom prst="rect">
            <a:avLst/>
          </a:prstGeom>
        </p:spPr>
      </p:pic>
      <p:sp>
        <p:nvSpPr>
          <p:cNvPr id="2" name="TextBox 1">
            <a:extLst>
              <a:ext uri="{FF2B5EF4-FFF2-40B4-BE49-F238E27FC236}">
                <a16:creationId xmlns:a16="http://schemas.microsoft.com/office/drawing/2014/main" id="{4975F0A1-205A-4362-B253-A74E074461B7}"/>
              </a:ext>
            </a:extLst>
          </p:cNvPr>
          <p:cNvSpPr txBox="1"/>
          <p:nvPr/>
        </p:nvSpPr>
        <p:spPr>
          <a:xfrm>
            <a:off x="4175279" y="630823"/>
            <a:ext cx="6492718" cy="769441"/>
          </a:xfrm>
          <a:prstGeom prst="rect">
            <a:avLst/>
          </a:prstGeom>
          <a:noFill/>
        </p:spPr>
        <p:txBody>
          <a:bodyPr wrap="square" rtlCol="0">
            <a:spAutoFit/>
          </a:bodyPr>
          <a:lstStyle/>
          <a:p>
            <a:r>
              <a:rPr lang="en-US" sz="4400" b="1" dirty="0">
                <a:solidFill>
                  <a:srgbClr val="009999"/>
                </a:solidFill>
              </a:rPr>
              <a:t>Meet the Team</a:t>
            </a:r>
            <a:endParaRPr lang="en-US" sz="4400" dirty="0">
              <a:solidFill>
                <a:srgbClr val="009999"/>
              </a:solidFill>
            </a:endParaRPr>
          </a:p>
        </p:txBody>
      </p:sp>
    </p:spTree>
    <p:extLst>
      <p:ext uri="{BB962C8B-B14F-4D97-AF65-F5344CB8AC3E}">
        <p14:creationId xmlns:p14="http://schemas.microsoft.com/office/powerpoint/2010/main" val="1081901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US" sz="2800" b="1" dirty="0">
                <a:latin typeface="+mn-lt"/>
              </a:rPr>
              <a:t>Michigan Collaborative Care Implementation Support Team – Who We Are</a:t>
            </a:r>
          </a:p>
        </p:txBody>
      </p:sp>
      <p:sp>
        <p:nvSpPr>
          <p:cNvPr id="3" name="Content Placeholder 2"/>
          <p:cNvSpPr>
            <a:spLocks noGrp="1"/>
          </p:cNvSpPr>
          <p:nvPr>
            <p:ph idx="1"/>
          </p:nvPr>
        </p:nvSpPr>
        <p:spPr>
          <a:xfrm>
            <a:off x="1136428" y="2121231"/>
            <a:ext cx="6467867" cy="3871523"/>
          </a:xfrm>
        </p:spPr>
        <p:txBody>
          <a:bodyPr anchor="ctr">
            <a:normAutofit fontScale="70000" lnSpcReduction="20000"/>
          </a:bodyPr>
          <a:lstStyle/>
          <a:p>
            <a:pPr fontAlgn="base">
              <a:lnSpc>
                <a:spcPct val="120000"/>
              </a:lnSpc>
              <a:spcBef>
                <a:spcPts val="600"/>
              </a:spcBef>
              <a:spcAft>
                <a:spcPts val="600"/>
              </a:spcAft>
            </a:pPr>
            <a:r>
              <a:rPr lang="en-US" sz="2900" dirty="0"/>
              <a:t>MCCIST is committed to expanding primary care workforce capacity to treat behavioral health conditions across Michigan.</a:t>
            </a:r>
          </a:p>
          <a:p>
            <a:pPr>
              <a:lnSpc>
                <a:spcPct val="120000"/>
              </a:lnSpc>
              <a:spcBef>
                <a:spcPts val="600"/>
              </a:spcBef>
              <a:spcAft>
                <a:spcPts val="600"/>
              </a:spcAft>
            </a:pPr>
            <a:r>
              <a:rPr lang="en-US" sz="2900" dirty="0"/>
              <a:t>MCISST has expertise in providing clinical training, technical assistance, and tailored approaches to successfully implement and sustain Collaborative Care Management services.  </a:t>
            </a:r>
          </a:p>
          <a:p>
            <a:pPr fontAlgn="base">
              <a:lnSpc>
                <a:spcPct val="120000"/>
              </a:lnSpc>
              <a:spcBef>
                <a:spcPts val="600"/>
              </a:spcBef>
              <a:spcAft>
                <a:spcPts val="600"/>
              </a:spcAft>
            </a:pPr>
            <a:r>
              <a:rPr lang="en-US" sz="2900" dirty="0"/>
              <a:t>We provide the knowledge and support to facilitate the practice level changes required to successfully implement and deliver Collaborative Care.</a:t>
            </a:r>
          </a:p>
          <a:p>
            <a:pPr marL="0" indent="0">
              <a:buNone/>
            </a:pPr>
            <a:endParaRPr lang="en-US" sz="1900" dirty="0"/>
          </a:p>
        </p:txBody>
      </p:sp>
      <p:sp>
        <p:nvSpPr>
          <p:cNvPr id="22" name="Rectangle 2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24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EBD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1D6865D-3758-46DE-9790-27643DD5C79A}"/>
              </a:ext>
            </a:extLst>
          </p:cNvPr>
          <p:cNvPicPr>
            <a:picLocks noChangeAspect="1"/>
          </p:cNvPicPr>
          <p:nvPr/>
        </p:nvPicPr>
        <p:blipFill rotWithShape="1">
          <a:blip r:embed="rId2">
            <a:extLst>
              <a:ext uri="{28A0092B-C50C-407E-A947-70E740481C1C}">
                <a14:useLocalDpi xmlns:a14="http://schemas.microsoft.com/office/drawing/2010/main" val="0"/>
              </a:ext>
            </a:extLst>
          </a:blip>
          <a:srcRect l="12946" r="13543"/>
          <a:stretch/>
        </p:blipFill>
        <p:spPr>
          <a:xfrm>
            <a:off x="9082576" y="2758718"/>
            <a:ext cx="1696688" cy="1298275"/>
          </a:xfrm>
          <a:prstGeom prst="rect">
            <a:avLst/>
          </a:prstGeom>
        </p:spPr>
      </p:pic>
    </p:spTree>
    <p:extLst>
      <p:ext uri="{BB962C8B-B14F-4D97-AF65-F5344CB8AC3E}">
        <p14:creationId xmlns:p14="http://schemas.microsoft.com/office/powerpoint/2010/main" val="247548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US" sz="2800" b="1" dirty="0">
                <a:latin typeface="+mn-lt"/>
              </a:rPr>
              <a:t>Michigan Center for Clinical Systems Improvement – Who We Are</a:t>
            </a:r>
          </a:p>
        </p:txBody>
      </p:sp>
      <p:sp>
        <p:nvSpPr>
          <p:cNvPr id="22" name="Rectangle 2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24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EBD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D09819F2-ACD3-46F6-9377-D0CA2B821637}"/>
              </a:ext>
            </a:extLst>
          </p:cNvPr>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5F82DC93-6F7D-4BEB-A509-6020D45213F1}"/>
              </a:ext>
            </a:extLst>
          </p:cNvPr>
          <p:cNvSpPr txBox="1"/>
          <p:nvPr/>
        </p:nvSpPr>
        <p:spPr>
          <a:xfrm>
            <a:off x="1027219" y="2107616"/>
            <a:ext cx="6981586" cy="286232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000" b="0" i="0" dirty="0">
                <a:solidFill>
                  <a:srgbClr val="333333"/>
                </a:solidFill>
                <a:effectLst/>
                <a:latin typeface="Quire Sans" panose="020B0502040400020003" pitchFamily="34" charset="0"/>
                <a:cs typeface="Quire Sans" panose="020B0502040400020003" pitchFamily="34" charset="0"/>
              </a:rPr>
              <a:t>Mi-CCSI leads healthcare transformation through direct collaboration </a:t>
            </a:r>
            <a:r>
              <a:rPr kumimoji="0" lang="en-US" altLang="en-US" sz="2000" b="0" i="0" u="none" strike="noStrike" cap="none" normalizeH="0" baseline="0" dirty="0">
                <a:ln>
                  <a:noFill/>
                </a:ln>
                <a:solidFill>
                  <a:srgbClr val="333333"/>
                </a:solidFill>
                <a:effectLst/>
                <a:latin typeface="Quire Sans" panose="020B0502040400020003" pitchFamily="34" charset="0"/>
                <a:cs typeface="Quire Sans" panose="020B0502040400020003" pitchFamily="34" charset="0"/>
              </a:rPr>
              <a:t>with stakeholders to: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Quire Sans" panose="020B0502040400020003" pitchFamily="34" charset="0"/>
              <a:cs typeface="Quire Sans" panose="020B0502040400020003"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333333"/>
                </a:solidFill>
                <a:effectLst/>
                <a:latin typeface="Quire Sans" panose="020B0502040400020003" pitchFamily="34" charset="0"/>
                <a:cs typeface="Quire Sans" panose="020B0502040400020003" pitchFamily="34" charset="0"/>
              </a:rPr>
              <a:t>Facilitate the training and implementation of collaborative care models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333333"/>
                </a:solidFill>
                <a:effectLst/>
                <a:latin typeface="Quire Sans" panose="020B0502040400020003" pitchFamily="34" charset="0"/>
                <a:cs typeface="Quire Sans" panose="020B0502040400020003" pitchFamily="34" charset="0"/>
              </a:rPr>
              <a:t>Promote best practice sharing, including regional, state and national initiatives, including evidence review</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333333"/>
                </a:solidFill>
                <a:effectLst/>
                <a:latin typeface="Quire Sans" panose="020B0502040400020003" pitchFamily="34" charset="0"/>
                <a:cs typeface="Quire Sans" panose="020B0502040400020003" pitchFamily="34" charset="0"/>
              </a:rPr>
              <a:t>Strengthen measurement and analysis of quality improvement efforts</a:t>
            </a:r>
          </a:p>
        </p:txBody>
      </p:sp>
      <p:pic>
        <p:nvPicPr>
          <p:cNvPr id="14" name="Picture 13">
            <a:extLst>
              <a:ext uri="{FF2B5EF4-FFF2-40B4-BE49-F238E27FC236}">
                <a16:creationId xmlns:a16="http://schemas.microsoft.com/office/drawing/2014/main" id="{F6AB9203-48A8-488C-A634-0712A33A2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9917" y="3098471"/>
            <a:ext cx="1849821" cy="652938"/>
          </a:xfrm>
          <a:prstGeom prst="rect">
            <a:avLst/>
          </a:prstGeom>
        </p:spPr>
      </p:pic>
    </p:spTree>
    <p:extLst>
      <p:ext uri="{BB962C8B-B14F-4D97-AF65-F5344CB8AC3E}">
        <p14:creationId xmlns:p14="http://schemas.microsoft.com/office/powerpoint/2010/main" val="909823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US" sz="2800" b="1" dirty="0">
                <a:latin typeface="+mn-lt"/>
              </a:rPr>
              <a:t>Michigan Institute for Care Management and Transformation</a:t>
            </a:r>
          </a:p>
        </p:txBody>
      </p:sp>
      <p:sp>
        <p:nvSpPr>
          <p:cNvPr id="22" name="Rectangle 2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24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EBD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D09819F2-ACD3-46F6-9377-D0CA2B821637}"/>
              </a:ext>
            </a:extLst>
          </p:cNvPr>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5F82DC93-6F7D-4BEB-A509-6020D45213F1}"/>
              </a:ext>
            </a:extLst>
          </p:cNvPr>
          <p:cNvSpPr txBox="1"/>
          <p:nvPr/>
        </p:nvSpPr>
        <p:spPr>
          <a:xfrm>
            <a:off x="1121812" y="2764699"/>
            <a:ext cx="6981586"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000" b="0" i="0" dirty="0">
                <a:solidFill>
                  <a:srgbClr val="1E1E1E"/>
                </a:solidFill>
                <a:effectLst/>
                <a:latin typeface="Quire Sans" panose="020B0502040400020003" pitchFamily="34" charset="0"/>
                <a:cs typeface="Quire Sans" panose="020B0502040400020003" pitchFamily="34" charset="0"/>
              </a:rPr>
              <a:t>MICMT is committed to evaluating, expanding and supporting care management programs within primary and specialty care offices across Michigan to improve the quality and experience of care for both patients and clinicians.</a:t>
            </a:r>
            <a:endParaRPr kumimoji="0" lang="en-US" altLang="en-US" sz="2000" b="0" i="0" u="none" strike="noStrike" cap="none" normalizeH="0" baseline="0" dirty="0">
              <a:ln>
                <a:noFill/>
              </a:ln>
              <a:solidFill>
                <a:srgbClr val="333333"/>
              </a:solidFill>
              <a:effectLst/>
              <a:latin typeface="Quire Sans" panose="020B0502040400020003" pitchFamily="34" charset="0"/>
              <a:cs typeface="Quire Sans" panose="020B0502040400020003" pitchFamily="34" charset="0"/>
            </a:endParaRPr>
          </a:p>
        </p:txBody>
      </p:sp>
      <p:pic>
        <p:nvPicPr>
          <p:cNvPr id="10" name="Picture 9">
            <a:extLst>
              <a:ext uri="{FF2B5EF4-FFF2-40B4-BE49-F238E27FC236}">
                <a16:creationId xmlns:a16="http://schemas.microsoft.com/office/drawing/2014/main" id="{0254A57A-8B6A-49D4-9749-0F905118A729}"/>
              </a:ext>
            </a:extLst>
          </p:cNvPr>
          <p:cNvPicPr>
            <a:picLocks noChangeAspect="1"/>
          </p:cNvPicPr>
          <p:nvPr/>
        </p:nvPicPr>
        <p:blipFill>
          <a:blip r:embed="rId2"/>
          <a:stretch>
            <a:fillRect/>
          </a:stretch>
        </p:blipFill>
        <p:spPr>
          <a:xfrm>
            <a:off x="9183722" y="3222632"/>
            <a:ext cx="1515807" cy="496426"/>
          </a:xfrm>
          <a:prstGeom prst="rect">
            <a:avLst/>
          </a:prstGeom>
        </p:spPr>
      </p:pic>
    </p:spTree>
    <p:extLst>
      <p:ext uri="{BB962C8B-B14F-4D97-AF65-F5344CB8AC3E}">
        <p14:creationId xmlns:p14="http://schemas.microsoft.com/office/powerpoint/2010/main" val="2907439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US" sz="3200" b="1" dirty="0">
                <a:latin typeface="+mn-lt"/>
              </a:rPr>
              <a:t>Thank you to </a:t>
            </a:r>
            <a:br>
              <a:rPr lang="en-US" sz="3200" b="1" dirty="0">
                <a:latin typeface="+mn-lt"/>
              </a:rPr>
            </a:br>
            <a:r>
              <a:rPr lang="en-US" sz="3200" b="1" dirty="0">
                <a:latin typeface="+mn-lt"/>
              </a:rPr>
              <a:t>Blue Cross Blue Shield of Michigan</a:t>
            </a:r>
          </a:p>
        </p:txBody>
      </p:sp>
      <p:sp>
        <p:nvSpPr>
          <p:cNvPr id="3" name="Content Placeholder 2"/>
          <p:cNvSpPr>
            <a:spLocks noGrp="1"/>
          </p:cNvSpPr>
          <p:nvPr>
            <p:ph idx="1"/>
          </p:nvPr>
        </p:nvSpPr>
        <p:spPr>
          <a:xfrm>
            <a:off x="1184251" y="2088987"/>
            <a:ext cx="6467867" cy="3450613"/>
          </a:xfrm>
        </p:spPr>
        <p:txBody>
          <a:bodyPr anchor="ctr">
            <a:normAutofit lnSpcReduction="10000"/>
          </a:bodyPr>
          <a:lstStyle/>
          <a:p>
            <a:pPr marL="0" indent="0">
              <a:buNone/>
            </a:pPr>
            <a:endParaRPr lang="en-US" sz="2200" dirty="0"/>
          </a:p>
          <a:p>
            <a:pPr marL="0" indent="0">
              <a:buNone/>
            </a:pPr>
            <a:r>
              <a:rPr lang="en-US" sz="2200" dirty="0"/>
              <a:t>Blue Cross Blue Shield of Michigan has contracted with the Michigan Collaborative Care Implementation Support Team (MCISST) and Michigan Center for Clinical Systems Improvement, (MCCSI) to provide training and implementation on the evidence- based treatment model of Collaborative Care to primary care practices throughout the state of Michigan. </a:t>
            </a:r>
          </a:p>
          <a:p>
            <a:pPr marL="0" indent="0">
              <a:buNone/>
            </a:pPr>
            <a:r>
              <a:rPr lang="en-US" sz="2200" b="1" dirty="0"/>
              <a:t>We would like to thank BCBSM for their attention, initiation and support of this important work.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D4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593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1C8A830-9581-40FE-BC3A-AEFBB222A0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173134"/>
            <a:ext cx="1462088" cy="511731"/>
          </a:xfrm>
          <a:prstGeom prst="rect">
            <a:avLst/>
          </a:prstGeom>
        </p:spPr>
      </p:pic>
    </p:spTree>
    <p:extLst>
      <p:ext uri="{BB962C8B-B14F-4D97-AF65-F5344CB8AC3E}">
        <p14:creationId xmlns:p14="http://schemas.microsoft.com/office/powerpoint/2010/main" val="3105030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6488F7E-0029-4073-847D-4C38664B9F90}"/>
              </a:ext>
            </a:extLst>
          </p:cNvPr>
          <p:cNvGraphicFramePr>
            <a:graphicFrameLocks noGrp="1"/>
          </p:cNvGraphicFramePr>
          <p:nvPr>
            <p:extLst>
              <p:ext uri="{D42A27DB-BD31-4B8C-83A1-F6EECF244321}">
                <p14:modId xmlns:p14="http://schemas.microsoft.com/office/powerpoint/2010/main" val="2443652061"/>
              </p:ext>
            </p:extLst>
          </p:nvPr>
        </p:nvGraphicFramePr>
        <p:xfrm>
          <a:off x="1828282" y="166710"/>
          <a:ext cx="9335017" cy="6066223"/>
        </p:xfrm>
        <a:graphic>
          <a:graphicData uri="http://schemas.openxmlformats.org/drawingml/2006/table">
            <a:tbl>
              <a:tblPr/>
              <a:tblGrid>
                <a:gridCol w="3710270">
                  <a:extLst>
                    <a:ext uri="{9D8B030D-6E8A-4147-A177-3AD203B41FA5}">
                      <a16:colId xmlns:a16="http://schemas.microsoft.com/office/drawing/2014/main" val="2596586665"/>
                    </a:ext>
                  </a:extLst>
                </a:gridCol>
                <a:gridCol w="5624747">
                  <a:extLst>
                    <a:ext uri="{9D8B030D-6E8A-4147-A177-3AD203B41FA5}">
                      <a16:colId xmlns:a16="http://schemas.microsoft.com/office/drawing/2014/main" val="3987633661"/>
                    </a:ext>
                  </a:extLst>
                </a:gridCol>
              </a:tblGrid>
              <a:tr h="283853">
                <a:tc>
                  <a:txBody>
                    <a:bodyPr/>
                    <a:lstStyle/>
                    <a:p>
                      <a:pPr algn="l" fontAlgn="ctr"/>
                      <a:endParaRPr lang="en-US" sz="1400" b="1" i="0" u="none" strike="noStrike" dirty="0">
                        <a:solidFill>
                          <a:srgbClr val="009999"/>
                        </a:solidFill>
                        <a:effectLst/>
                        <a:latin typeface="Calibri" panose="020F0502020204030204" pitchFamily="34" charset="0"/>
                      </a:endParaRPr>
                    </a:p>
                  </a:txBody>
                  <a:tcPr marL="5412" marR="5412" marT="541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000000"/>
                          </a:solidFill>
                          <a:effectLst/>
                          <a:latin typeface="Calibri" panose="020F0502020204030204" pitchFamily="34" charset="0"/>
                        </a:rPr>
                        <a:t> </a:t>
                      </a:r>
                    </a:p>
                  </a:txBody>
                  <a:tcPr marL="5412" marR="5412" marT="5412"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4479203"/>
                  </a:ext>
                </a:extLst>
              </a:tr>
              <a:tr h="311254">
                <a:tc>
                  <a:txBody>
                    <a:bodyPr/>
                    <a:lstStyle/>
                    <a:p>
                      <a:pPr algn="l" fontAlgn="ctr"/>
                      <a:r>
                        <a:rPr lang="en-US" sz="1600" b="1" i="0" u="none" strike="noStrike" dirty="0">
                          <a:solidFill>
                            <a:srgbClr val="009999"/>
                          </a:solidFill>
                          <a:effectLst/>
                          <a:latin typeface="Calibri" panose="020F0502020204030204" pitchFamily="34" charset="0"/>
                        </a:rPr>
                        <a:t>Topic</a:t>
                      </a:r>
                    </a:p>
                  </a:txBody>
                  <a:tcPr marL="5412" marR="5412" marT="5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1" i="0" u="none" strike="noStrike" dirty="0">
                          <a:solidFill>
                            <a:srgbClr val="009999"/>
                          </a:solidFill>
                          <a:effectLst/>
                          <a:latin typeface="Calibri" panose="020F0502020204030204" pitchFamily="34" charset="0"/>
                        </a:rPr>
                        <a:t>Objectives</a:t>
                      </a:r>
                    </a:p>
                  </a:txBody>
                  <a:tcPr marL="5412" marR="5412" marT="5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7382184"/>
                  </a:ext>
                </a:extLst>
              </a:tr>
              <a:tr h="2062105">
                <a:tc>
                  <a:txBody>
                    <a:bodyPr/>
                    <a:lstStyle/>
                    <a:p>
                      <a:pPr algn="l" fontAlgn="t"/>
                      <a:r>
                        <a:rPr lang="en-US" sz="1600" b="1" i="0" u="none" strike="noStrike" dirty="0">
                          <a:solidFill>
                            <a:srgbClr val="009999"/>
                          </a:solidFill>
                          <a:effectLst/>
                          <a:latin typeface="+mn-lt"/>
                        </a:rPr>
                        <a:t>Adolescent Brain Development</a:t>
                      </a:r>
                    </a:p>
                  </a:txBody>
                  <a:tcPr marL="5412" marR="5412" marT="5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1" i="0" u="none" strike="noStrike" dirty="0">
                          <a:solidFill>
                            <a:srgbClr val="000000"/>
                          </a:solidFill>
                          <a:effectLst/>
                          <a:latin typeface="+mn-lt"/>
                        </a:rPr>
                        <a:t>State primary attributes of adolescent brain development.</a:t>
                      </a:r>
                      <a:br>
                        <a:rPr lang="en-US" sz="1600" b="1" i="0" u="none" strike="noStrike" dirty="0">
                          <a:solidFill>
                            <a:srgbClr val="000000"/>
                          </a:solidFill>
                          <a:effectLst/>
                          <a:latin typeface="+mn-lt"/>
                        </a:rPr>
                      </a:br>
                      <a:br>
                        <a:rPr lang="en-US" sz="1600" b="1" i="0" u="none" strike="noStrike" dirty="0">
                          <a:solidFill>
                            <a:srgbClr val="000000"/>
                          </a:solidFill>
                          <a:effectLst/>
                          <a:latin typeface="+mn-lt"/>
                        </a:rPr>
                      </a:br>
                      <a:r>
                        <a:rPr lang="en-US" sz="1600" b="1" i="0" u="none" strike="noStrike" dirty="0">
                          <a:solidFill>
                            <a:srgbClr val="000000"/>
                          </a:solidFill>
                          <a:effectLst/>
                          <a:latin typeface="+mn-lt"/>
                        </a:rPr>
                        <a:t>Identify the ways that these attributes impact interactions between youth and adults in a clinical setting</a:t>
                      </a:r>
                      <a:br>
                        <a:rPr lang="en-US" sz="1600" b="1" i="0" u="none" strike="noStrike" dirty="0">
                          <a:solidFill>
                            <a:srgbClr val="000000"/>
                          </a:solidFill>
                          <a:effectLst/>
                          <a:latin typeface="+mn-lt"/>
                        </a:rPr>
                      </a:br>
                      <a:br>
                        <a:rPr lang="en-US" sz="1600" b="1" i="0" u="none" strike="noStrike" dirty="0">
                          <a:solidFill>
                            <a:srgbClr val="000000"/>
                          </a:solidFill>
                          <a:effectLst/>
                          <a:latin typeface="+mn-lt"/>
                        </a:rPr>
                      </a:br>
                      <a:r>
                        <a:rPr lang="en-US" sz="1600" b="1" i="0" u="none" strike="noStrike" dirty="0">
                          <a:solidFill>
                            <a:srgbClr val="000000"/>
                          </a:solidFill>
                          <a:effectLst/>
                          <a:latin typeface="+mn-lt"/>
                        </a:rPr>
                        <a:t>Identify personal biases in adolescent care and interaction</a:t>
                      </a:r>
                      <a:br>
                        <a:rPr lang="en-US" sz="1600" b="1" i="0" u="none" strike="noStrike" dirty="0">
                          <a:solidFill>
                            <a:srgbClr val="000000"/>
                          </a:solidFill>
                          <a:effectLst/>
                          <a:latin typeface="+mn-lt"/>
                        </a:rPr>
                      </a:br>
                      <a:endParaRPr lang="en-US" sz="1600" b="1" i="0" u="none" strike="noStrike" dirty="0">
                        <a:solidFill>
                          <a:srgbClr val="000000"/>
                        </a:solidFill>
                        <a:effectLst/>
                        <a:latin typeface="+mn-lt"/>
                      </a:endParaRPr>
                    </a:p>
                  </a:txBody>
                  <a:tcPr marL="5412" marR="5412" marT="54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97804593"/>
                  </a:ext>
                </a:extLst>
              </a:tr>
              <a:tr h="441859">
                <a:tc>
                  <a:txBody>
                    <a:bodyPr/>
                    <a:lstStyle/>
                    <a:p>
                      <a:pPr algn="l" fontAlgn="b"/>
                      <a:r>
                        <a:rPr lang="en-US" sz="1600" b="1" i="0" u="none" strike="noStrike">
                          <a:solidFill>
                            <a:srgbClr val="009999"/>
                          </a:solidFill>
                          <a:effectLst/>
                          <a:latin typeface="+mn-lt"/>
                        </a:rPr>
                        <a:t>Overview of Care Management Process</a:t>
                      </a:r>
                    </a:p>
                  </a:txBody>
                  <a:tcPr marL="5412" marR="5412" marT="54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600" b="1" i="0" u="none" strike="noStrike" dirty="0">
                          <a:solidFill>
                            <a:srgbClr val="000000"/>
                          </a:solidFill>
                          <a:effectLst/>
                          <a:latin typeface="+mn-lt"/>
                        </a:rPr>
                        <a:t>At the conclusion of this activity, participants will be able to list three of the care management processes relative to </a:t>
                      </a:r>
                      <a:r>
                        <a:rPr lang="en-US" sz="1600" b="1" i="0" u="none" strike="noStrike" dirty="0" err="1">
                          <a:solidFill>
                            <a:srgbClr val="000000"/>
                          </a:solidFill>
                          <a:effectLst/>
                          <a:latin typeface="+mn-lt"/>
                        </a:rPr>
                        <a:t>CoCM</a:t>
                      </a:r>
                      <a:r>
                        <a:rPr lang="en-US" sz="1600" b="1" i="0" u="none" strike="noStrike" dirty="0">
                          <a:solidFill>
                            <a:srgbClr val="000000"/>
                          </a:solidFill>
                          <a:effectLst/>
                          <a:latin typeface="+mn-lt"/>
                        </a:rPr>
                        <a:t> </a:t>
                      </a:r>
                    </a:p>
                  </a:txBody>
                  <a:tcPr marL="5412" marR="5412" marT="5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8447312"/>
                  </a:ext>
                </a:extLst>
              </a:tr>
              <a:tr h="979966">
                <a:tc>
                  <a:txBody>
                    <a:bodyPr/>
                    <a:lstStyle/>
                    <a:p>
                      <a:pPr algn="l" fontAlgn="b"/>
                      <a:r>
                        <a:rPr lang="en-US" sz="1600" b="1" i="0" u="none" strike="noStrike">
                          <a:solidFill>
                            <a:srgbClr val="009999"/>
                          </a:solidFill>
                          <a:effectLst/>
                          <a:latin typeface="+mn-lt"/>
                        </a:rPr>
                        <a:t>Assessing and Engaging Adolescents in Care Coordination confirmed</a:t>
                      </a:r>
                    </a:p>
                  </a:txBody>
                  <a:tcPr marL="5412" marR="5412" marT="54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600" b="1" i="0" u="none" strike="noStrike">
                          <a:solidFill>
                            <a:srgbClr val="000000"/>
                          </a:solidFill>
                          <a:effectLst/>
                          <a:latin typeface="+mn-lt"/>
                        </a:rPr>
                        <a:t>Review techniques for effective engagement with adolescents and their caregivers and  Examine the special considerations needed when working with teens and their caregiver through the CoCM Process</a:t>
                      </a:r>
                    </a:p>
                  </a:txBody>
                  <a:tcPr marL="5412" marR="5412" marT="5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4856319"/>
                  </a:ext>
                </a:extLst>
              </a:tr>
              <a:tr h="441859">
                <a:tc>
                  <a:txBody>
                    <a:bodyPr/>
                    <a:lstStyle/>
                    <a:p>
                      <a:pPr algn="l" fontAlgn="b"/>
                      <a:r>
                        <a:rPr lang="en-US" sz="1600" b="1" i="0" u="none" strike="noStrike">
                          <a:solidFill>
                            <a:srgbClr val="009999"/>
                          </a:solidFill>
                          <a:effectLst/>
                          <a:latin typeface="+mn-lt"/>
                        </a:rPr>
                        <a:t>Care Coordination</a:t>
                      </a:r>
                    </a:p>
                  </a:txBody>
                  <a:tcPr marL="5412" marR="5412" marT="54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600" b="1" i="0" u="none" strike="noStrike" dirty="0">
                          <a:solidFill>
                            <a:srgbClr val="000000"/>
                          </a:solidFill>
                          <a:effectLst/>
                          <a:latin typeface="+mn-lt"/>
                        </a:rPr>
                        <a:t> At the conclusion of the activity, participants will be able to provide care coordination in a planned, proactive manner</a:t>
                      </a:r>
                    </a:p>
                  </a:txBody>
                  <a:tcPr marL="5412" marR="5412" marT="5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5014928"/>
                  </a:ext>
                </a:extLst>
              </a:tr>
              <a:tr h="691874">
                <a:tc>
                  <a:txBody>
                    <a:bodyPr/>
                    <a:lstStyle/>
                    <a:p>
                      <a:pPr algn="l" fontAlgn="b"/>
                      <a:r>
                        <a:rPr lang="en-US" sz="1600" b="1" i="0" u="none" strike="noStrike" dirty="0">
                          <a:solidFill>
                            <a:srgbClr val="009999"/>
                          </a:solidFill>
                          <a:effectLst/>
                          <a:latin typeface="+mn-lt"/>
                        </a:rPr>
                        <a:t>Overview of Evidence Based Psychotherapeutic Modalities</a:t>
                      </a:r>
                    </a:p>
                  </a:txBody>
                  <a:tcPr marL="5412" marR="5412" marT="54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600" b="1" i="0" u="none" strike="noStrike">
                          <a:solidFill>
                            <a:srgbClr val="000000"/>
                          </a:solidFill>
                          <a:effectLst/>
                          <a:latin typeface="+mn-lt"/>
                        </a:rPr>
                        <a:t>To review various psychotherapy techniques and when to consider referral to specialty mental health providers for adolescents. </a:t>
                      </a:r>
                    </a:p>
                  </a:txBody>
                  <a:tcPr marL="5412" marR="5412" marT="5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4934593"/>
                  </a:ext>
                </a:extLst>
              </a:tr>
              <a:tr h="750181">
                <a:tc>
                  <a:txBody>
                    <a:bodyPr/>
                    <a:lstStyle/>
                    <a:p>
                      <a:pPr algn="l" fontAlgn="b"/>
                      <a:r>
                        <a:rPr lang="en-US" sz="1600" b="1" i="0" u="none" strike="noStrike" dirty="0">
                          <a:solidFill>
                            <a:srgbClr val="009999"/>
                          </a:solidFill>
                          <a:effectLst/>
                          <a:latin typeface="+mn-lt"/>
                        </a:rPr>
                        <a:t>Self Care, Critical Component of Adolescent Depression and Anxiety Management</a:t>
                      </a:r>
                    </a:p>
                  </a:txBody>
                  <a:tcPr marL="5412" marR="5412" marT="54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600" b="1" i="0" u="none" strike="noStrike" dirty="0">
                          <a:solidFill>
                            <a:srgbClr val="000000"/>
                          </a:solidFill>
                          <a:effectLst/>
                          <a:latin typeface="+mn-lt"/>
                        </a:rPr>
                        <a:t>Participants will be able to explain the importance of self care in the treatment of anxiety and depression in adolescence</a:t>
                      </a:r>
                    </a:p>
                  </a:txBody>
                  <a:tcPr marL="5412" marR="5412" marT="5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0768241"/>
                  </a:ext>
                </a:extLst>
              </a:tr>
            </a:tbl>
          </a:graphicData>
        </a:graphic>
      </p:graphicFrame>
      <p:sp>
        <p:nvSpPr>
          <p:cNvPr id="4" name="TextBox 3">
            <a:extLst>
              <a:ext uri="{FF2B5EF4-FFF2-40B4-BE49-F238E27FC236}">
                <a16:creationId xmlns:a16="http://schemas.microsoft.com/office/drawing/2014/main" id="{114105E7-B1D8-4BC5-BA02-81DD2CB57AF4}"/>
              </a:ext>
            </a:extLst>
          </p:cNvPr>
          <p:cNvSpPr txBox="1"/>
          <p:nvPr/>
        </p:nvSpPr>
        <p:spPr>
          <a:xfrm>
            <a:off x="3111798" y="166710"/>
            <a:ext cx="5079040" cy="369332"/>
          </a:xfrm>
          <a:prstGeom prst="rect">
            <a:avLst/>
          </a:prstGeom>
          <a:noFill/>
        </p:spPr>
        <p:txBody>
          <a:bodyPr wrap="square" rtlCol="0">
            <a:spAutoFit/>
          </a:bodyPr>
          <a:lstStyle/>
          <a:p>
            <a:r>
              <a:rPr lang="en-US" b="1" dirty="0"/>
              <a:t>The </a:t>
            </a:r>
            <a:r>
              <a:rPr lang="en-US" b="1" dirty="0" err="1"/>
              <a:t>CoCM</a:t>
            </a:r>
            <a:r>
              <a:rPr lang="en-US" b="1" dirty="0"/>
              <a:t> Model with Adolescents, the BHCM</a:t>
            </a:r>
          </a:p>
        </p:txBody>
      </p:sp>
    </p:spTree>
    <p:extLst>
      <p:ext uri="{BB962C8B-B14F-4D97-AF65-F5344CB8AC3E}">
        <p14:creationId xmlns:p14="http://schemas.microsoft.com/office/powerpoint/2010/main" val="1963502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9823E640-47D9-48B0-B36F-B85E36E9D935}"/>
              </a:ext>
            </a:extLst>
          </p:cNvPr>
          <p:cNvGraphicFramePr>
            <a:graphicFrameLocks noGrp="1"/>
          </p:cNvGraphicFramePr>
          <p:nvPr>
            <p:extLst>
              <p:ext uri="{D42A27DB-BD31-4B8C-83A1-F6EECF244321}">
                <p14:modId xmlns:p14="http://schemas.microsoft.com/office/powerpoint/2010/main" val="1167196845"/>
              </p:ext>
            </p:extLst>
          </p:nvPr>
        </p:nvGraphicFramePr>
        <p:xfrm>
          <a:off x="4533900" y="681881"/>
          <a:ext cx="6153150" cy="5124294"/>
        </p:xfrm>
        <a:graphic>
          <a:graphicData uri="http://schemas.openxmlformats.org/drawingml/2006/table">
            <a:tbl>
              <a:tblPr/>
              <a:tblGrid>
                <a:gridCol w="3136771">
                  <a:extLst>
                    <a:ext uri="{9D8B030D-6E8A-4147-A177-3AD203B41FA5}">
                      <a16:colId xmlns:a16="http://schemas.microsoft.com/office/drawing/2014/main" val="2061690037"/>
                    </a:ext>
                  </a:extLst>
                </a:gridCol>
                <a:gridCol w="3016379">
                  <a:extLst>
                    <a:ext uri="{9D8B030D-6E8A-4147-A177-3AD203B41FA5}">
                      <a16:colId xmlns:a16="http://schemas.microsoft.com/office/drawing/2014/main" val="395912503"/>
                    </a:ext>
                  </a:extLst>
                </a:gridCol>
              </a:tblGrid>
              <a:tr h="920751">
                <a:tc>
                  <a:txBody>
                    <a:bodyPr/>
                    <a:lstStyle/>
                    <a:p>
                      <a:pPr algn="l" fontAlgn="ctr"/>
                      <a:r>
                        <a:rPr lang="en-US" sz="1800" b="1" i="0" u="none" strike="noStrike" dirty="0">
                          <a:solidFill>
                            <a:srgbClr val="FFFFFF"/>
                          </a:solidFill>
                          <a:effectLst/>
                          <a:latin typeface="Calibri" panose="020F0502020204030204" pitchFamily="34" charset="0"/>
                        </a:rPr>
                        <a:t>The Collaborative Care Model with Adolescents: The BHCM</a:t>
                      </a:r>
                    </a:p>
                    <a:p>
                      <a:pPr algn="l" fontAlgn="ctr"/>
                      <a:endParaRPr lang="en-US" sz="1600" b="1" i="0" u="none" strike="noStrike" dirty="0">
                        <a:solidFill>
                          <a:srgbClr val="FFFFFF"/>
                        </a:solidFill>
                        <a:effectLst/>
                        <a:latin typeface="Calibri" panose="020F0502020204030204" pitchFamily="34" charset="0"/>
                      </a:endParaRP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003399"/>
                    </a:solidFill>
                  </a:tcPr>
                </a:tc>
                <a:tc>
                  <a:txBody>
                    <a:bodyPr/>
                    <a:lstStyle/>
                    <a:p>
                      <a:pPr algn="l" fontAlgn="ctr"/>
                      <a:r>
                        <a:rPr lang="en-US" sz="1600" b="1" i="0" u="none" strike="noStrike" dirty="0">
                          <a:solidFill>
                            <a:srgbClr val="FFFFFF"/>
                          </a:solidFill>
                          <a:effectLst/>
                          <a:latin typeface="Calibri" panose="020F0502020204030204" pitchFamily="34" charset="0"/>
                        </a:rPr>
                        <a:t> </a:t>
                      </a:r>
                    </a:p>
                    <a:p>
                      <a:pPr algn="l" fontAlgn="ctr"/>
                      <a:endParaRPr lang="en-US" sz="1600" b="1" i="0" u="none" strike="noStrike" dirty="0">
                        <a:solidFill>
                          <a:srgbClr val="FFFFFF"/>
                        </a:solidFill>
                        <a:effectLst/>
                        <a:latin typeface="Calibri" panose="020F0502020204030204" pitchFamily="34" charset="0"/>
                      </a:endParaRP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003399"/>
                    </a:solidFill>
                  </a:tcPr>
                </a:tc>
                <a:extLst>
                  <a:ext uri="{0D108BD9-81ED-4DB2-BD59-A6C34878D82A}">
                    <a16:rowId xmlns:a16="http://schemas.microsoft.com/office/drawing/2014/main" val="274918171"/>
                  </a:ext>
                </a:extLst>
              </a:tr>
              <a:tr h="307405">
                <a:tc>
                  <a:txBody>
                    <a:bodyPr/>
                    <a:lstStyle/>
                    <a:p>
                      <a:pPr algn="l" fontAlgn="ctr"/>
                      <a:r>
                        <a:rPr lang="en-US" sz="1600" b="1" i="0" u="none" strike="noStrike">
                          <a:solidFill>
                            <a:srgbClr val="FFFFFF"/>
                          </a:solidFill>
                          <a:effectLst/>
                          <a:latin typeface="Calibri" panose="020F0502020204030204" pitchFamily="34" charset="0"/>
                        </a:rPr>
                        <a:t>Time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99"/>
                    </a:solidFill>
                  </a:tcPr>
                </a:tc>
                <a:tc>
                  <a:txBody>
                    <a:bodyPr/>
                    <a:lstStyle/>
                    <a:p>
                      <a:pPr algn="l" fontAlgn="ctr"/>
                      <a:r>
                        <a:rPr lang="en-US" sz="1600" b="1" i="0" u="none" strike="noStrike">
                          <a:solidFill>
                            <a:srgbClr val="FFFFFF"/>
                          </a:solidFill>
                          <a:effectLst/>
                          <a:latin typeface="Calibri" panose="020F0502020204030204" pitchFamily="34" charset="0"/>
                        </a:rPr>
                        <a:t>Topic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99"/>
                    </a:solidFill>
                  </a:tcPr>
                </a:tc>
                <a:extLst>
                  <a:ext uri="{0D108BD9-81ED-4DB2-BD59-A6C34878D82A}">
                    <a16:rowId xmlns:a16="http://schemas.microsoft.com/office/drawing/2014/main" val="1362744870"/>
                  </a:ext>
                </a:extLst>
              </a:tr>
              <a:tr h="270809">
                <a:tc>
                  <a:txBody>
                    <a:bodyPr/>
                    <a:lstStyle/>
                    <a:p>
                      <a:pPr algn="l" fontAlgn="ctr"/>
                      <a:r>
                        <a:rPr lang="en-US" sz="1400" b="1" i="0" u="none" strike="noStrike">
                          <a:solidFill>
                            <a:srgbClr val="009999"/>
                          </a:solidFill>
                          <a:effectLst/>
                          <a:latin typeface="Calibri" panose="020F0502020204030204" pitchFamily="34" charset="0"/>
                        </a:rPr>
                        <a:t>7:45 AM - 8:00 AM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1" i="0" u="none" strike="noStrike">
                          <a:solidFill>
                            <a:srgbClr val="009999"/>
                          </a:solidFill>
                          <a:effectLst/>
                          <a:latin typeface="Calibri" panose="020F0502020204030204" pitchFamily="34" charset="0"/>
                        </a:rPr>
                        <a:t>Sign In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568211"/>
                  </a:ext>
                </a:extLst>
              </a:tr>
              <a:tr h="270809">
                <a:tc>
                  <a:txBody>
                    <a:bodyPr/>
                    <a:lstStyle/>
                    <a:p>
                      <a:pPr algn="l" fontAlgn="ctr"/>
                      <a:r>
                        <a:rPr lang="en-US" sz="1400" b="1" i="0" u="none" strike="noStrike">
                          <a:solidFill>
                            <a:srgbClr val="009999"/>
                          </a:solidFill>
                          <a:effectLst/>
                          <a:latin typeface="Calibri" panose="020F0502020204030204" pitchFamily="34" charset="0"/>
                        </a:rPr>
                        <a:t>8:00 AM - 8:15 AM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solidFill>
                            <a:srgbClr val="009999"/>
                          </a:solidFill>
                          <a:effectLst/>
                          <a:latin typeface="Calibri" panose="020F0502020204030204" pitchFamily="34" charset="0"/>
                        </a:rPr>
                        <a:t>Introduction and Housekeeping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7473210"/>
                  </a:ext>
                </a:extLst>
              </a:tr>
              <a:tr h="270809">
                <a:tc>
                  <a:txBody>
                    <a:bodyPr/>
                    <a:lstStyle/>
                    <a:p>
                      <a:pPr algn="l" fontAlgn="ctr"/>
                      <a:r>
                        <a:rPr lang="en-US" sz="1400" b="1" i="0" u="none" strike="noStrike">
                          <a:solidFill>
                            <a:srgbClr val="009999"/>
                          </a:solidFill>
                          <a:effectLst/>
                          <a:latin typeface="Calibri" panose="020F0502020204030204" pitchFamily="34" charset="0"/>
                        </a:rPr>
                        <a:t>8:15 AM - 8:45 AM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solidFill>
                            <a:srgbClr val="009999"/>
                          </a:solidFill>
                          <a:effectLst/>
                          <a:latin typeface="Calibri" panose="020F0502020204030204" pitchFamily="34" charset="0"/>
                        </a:rPr>
                        <a:t>Adolescent Brain Development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9129526"/>
                  </a:ext>
                </a:extLst>
              </a:tr>
              <a:tr h="270809">
                <a:tc>
                  <a:txBody>
                    <a:bodyPr/>
                    <a:lstStyle/>
                    <a:p>
                      <a:pPr algn="l" fontAlgn="ctr"/>
                      <a:r>
                        <a:rPr lang="en-US" sz="1400" b="1" i="0" u="none" strike="noStrike">
                          <a:solidFill>
                            <a:srgbClr val="009999"/>
                          </a:solidFill>
                          <a:effectLst/>
                          <a:latin typeface="Calibri" panose="020F0502020204030204" pitchFamily="34" charset="0"/>
                        </a:rPr>
                        <a:t>8:45 AM - 9:15 AM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solidFill>
                            <a:srgbClr val="009999"/>
                          </a:solidFill>
                          <a:effectLst/>
                          <a:latin typeface="Calibri" panose="020F0502020204030204" pitchFamily="34" charset="0"/>
                        </a:rPr>
                        <a:t>Overview of Care Management Process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6042370"/>
                  </a:ext>
                </a:extLst>
              </a:tr>
              <a:tr h="541618">
                <a:tc>
                  <a:txBody>
                    <a:bodyPr/>
                    <a:lstStyle/>
                    <a:p>
                      <a:pPr algn="l" fontAlgn="ctr"/>
                      <a:r>
                        <a:rPr lang="en-US" sz="1400" b="1" i="0" u="none" strike="noStrike">
                          <a:solidFill>
                            <a:srgbClr val="009999"/>
                          </a:solidFill>
                          <a:effectLst/>
                          <a:latin typeface="Calibri" panose="020F0502020204030204" pitchFamily="34" charset="0"/>
                        </a:rPr>
                        <a:t>9:15 AM - 10:15 AM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dirty="0">
                          <a:solidFill>
                            <a:srgbClr val="009999"/>
                          </a:solidFill>
                          <a:effectLst/>
                          <a:latin typeface="Calibri" panose="020F0502020204030204" pitchFamily="34" charset="0"/>
                        </a:rPr>
                        <a:t>Assessing and Engaging Adolescents in Care Coordination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026837"/>
                  </a:ext>
                </a:extLst>
              </a:tr>
              <a:tr h="270809">
                <a:tc>
                  <a:txBody>
                    <a:bodyPr/>
                    <a:lstStyle/>
                    <a:p>
                      <a:pPr algn="l" fontAlgn="ctr"/>
                      <a:r>
                        <a:rPr lang="en-US" sz="1400" b="1" i="0" u="none" strike="noStrike">
                          <a:solidFill>
                            <a:srgbClr val="009999"/>
                          </a:solidFill>
                          <a:effectLst/>
                          <a:latin typeface="Calibri" panose="020F0502020204030204" pitchFamily="34" charset="0"/>
                        </a:rPr>
                        <a:t>10:15 AM - 10:25 AM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1" i="0" u="none" strike="noStrike" dirty="0">
                          <a:solidFill>
                            <a:srgbClr val="009999"/>
                          </a:solidFill>
                          <a:effectLst/>
                          <a:latin typeface="Calibri" panose="020F0502020204030204" pitchFamily="34" charset="0"/>
                        </a:rPr>
                        <a:t>Break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975566898"/>
                  </a:ext>
                </a:extLst>
              </a:tr>
              <a:tr h="270809">
                <a:tc>
                  <a:txBody>
                    <a:bodyPr/>
                    <a:lstStyle/>
                    <a:p>
                      <a:pPr algn="l" fontAlgn="ctr"/>
                      <a:r>
                        <a:rPr lang="en-US" sz="1400" b="1" i="0" u="none" strike="noStrike">
                          <a:solidFill>
                            <a:srgbClr val="009999"/>
                          </a:solidFill>
                          <a:effectLst/>
                          <a:latin typeface="Calibri" panose="020F0502020204030204" pitchFamily="34" charset="0"/>
                        </a:rPr>
                        <a:t>10:25 AM - 10:55 AM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solidFill>
                            <a:srgbClr val="009999"/>
                          </a:solidFill>
                          <a:effectLst/>
                          <a:latin typeface="Calibri" panose="020F0502020204030204" pitchFamily="34" charset="0"/>
                        </a:rPr>
                        <a:t>Care Coordination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4646690"/>
                  </a:ext>
                </a:extLst>
              </a:tr>
              <a:tr h="541618">
                <a:tc>
                  <a:txBody>
                    <a:bodyPr/>
                    <a:lstStyle/>
                    <a:p>
                      <a:pPr algn="l" fontAlgn="ctr"/>
                      <a:r>
                        <a:rPr lang="en-US" sz="1400" b="1" i="0" u="none" strike="noStrike">
                          <a:solidFill>
                            <a:srgbClr val="009999"/>
                          </a:solidFill>
                          <a:effectLst/>
                          <a:latin typeface="Calibri" panose="020F0502020204030204" pitchFamily="34" charset="0"/>
                        </a:rPr>
                        <a:t>10:55 AM - 11:25 AM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solidFill>
                            <a:srgbClr val="009999"/>
                          </a:solidFill>
                          <a:effectLst/>
                          <a:latin typeface="Calibri" panose="020F0502020204030204" pitchFamily="34" charset="0"/>
                        </a:rPr>
                        <a:t>Overview of Evedience Based Psycotheraputic Modalities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50065"/>
                  </a:ext>
                </a:extLst>
              </a:tr>
              <a:tr h="270809">
                <a:tc>
                  <a:txBody>
                    <a:bodyPr/>
                    <a:lstStyle/>
                    <a:p>
                      <a:pPr algn="l" fontAlgn="ctr"/>
                      <a:r>
                        <a:rPr lang="en-US" sz="1400" b="1" i="0" u="none" strike="noStrike">
                          <a:solidFill>
                            <a:srgbClr val="009999"/>
                          </a:solidFill>
                          <a:effectLst/>
                          <a:latin typeface="Calibri" panose="020F0502020204030204" pitchFamily="34" charset="0"/>
                        </a:rPr>
                        <a:t>11:25 AM - 11:35 AM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1" i="0" u="none" strike="noStrike">
                          <a:solidFill>
                            <a:srgbClr val="009999"/>
                          </a:solidFill>
                          <a:effectLst/>
                          <a:latin typeface="Calibri" panose="020F0502020204030204" pitchFamily="34" charset="0"/>
                        </a:rPr>
                        <a:t>Break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952926441"/>
                  </a:ext>
                </a:extLst>
              </a:tr>
              <a:tr h="0">
                <a:tc>
                  <a:txBody>
                    <a:bodyPr/>
                    <a:lstStyle/>
                    <a:p>
                      <a:pPr algn="l" fontAlgn="ctr"/>
                      <a:r>
                        <a:rPr lang="en-US" sz="1400" b="1" i="0" u="none" strike="noStrike" dirty="0">
                          <a:solidFill>
                            <a:srgbClr val="009999"/>
                          </a:solidFill>
                          <a:effectLst/>
                          <a:latin typeface="Calibri" panose="020F0502020204030204" pitchFamily="34" charset="0"/>
                        </a:rPr>
                        <a:t>11:35 AM - 12:35 PM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dirty="0">
                          <a:solidFill>
                            <a:srgbClr val="009999"/>
                          </a:solidFill>
                          <a:effectLst/>
                          <a:latin typeface="Calibri" panose="020F0502020204030204" pitchFamily="34" charset="0"/>
                        </a:rPr>
                        <a:t>Self Care, a Critical Component of Adolescent Depression and Anxiety Management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634189"/>
                  </a:ext>
                </a:extLst>
              </a:tr>
              <a:tr h="270809">
                <a:tc>
                  <a:txBody>
                    <a:bodyPr/>
                    <a:lstStyle/>
                    <a:p>
                      <a:pPr algn="l" fontAlgn="ctr"/>
                      <a:r>
                        <a:rPr lang="en-US" sz="1400" b="1" i="0" u="none" strike="noStrike" dirty="0">
                          <a:solidFill>
                            <a:srgbClr val="009999"/>
                          </a:solidFill>
                          <a:effectLst/>
                          <a:latin typeface="Calibri" panose="020F0502020204030204" pitchFamily="34" charset="0"/>
                        </a:rPr>
                        <a:t>12:35 AM - 12:45 PM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1" i="0" u="none" strike="noStrike" dirty="0">
                          <a:solidFill>
                            <a:srgbClr val="009999"/>
                          </a:solidFill>
                          <a:effectLst/>
                          <a:latin typeface="Calibri" panose="020F0502020204030204" pitchFamily="34" charset="0"/>
                        </a:rPr>
                        <a:t>Wrap-Up and Evaluation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216061"/>
                  </a:ext>
                </a:extLst>
              </a:tr>
            </a:tbl>
          </a:graphicData>
        </a:graphic>
      </p:graphicFrame>
      <p:sp>
        <p:nvSpPr>
          <p:cNvPr id="7" name="TextBox 6">
            <a:extLst>
              <a:ext uri="{FF2B5EF4-FFF2-40B4-BE49-F238E27FC236}">
                <a16:creationId xmlns:a16="http://schemas.microsoft.com/office/drawing/2014/main" id="{8ED41F47-2458-463D-BCEF-8D42A34DFC81}"/>
              </a:ext>
            </a:extLst>
          </p:cNvPr>
          <p:cNvSpPr txBox="1"/>
          <p:nvPr/>
        </p:nvSpPr>
        <p:spPr>
          <a:xfrm>
            <a:off x="571442" y="327938"/>
            <a:ext cx="4559065" cy="707886"/>
          </a:xfrm>
          <a:prstGeom prst="rect">
            <a:avLst/>
          </a:prstGeom>
          <a:noFill/>
        </p:spPr>
        <p:txBody>
          <a:bodyPr wrap="square">
            <a:spAutoFit/>
          </a:bodyPr>
          <a:lstStyle/>
          <a:p>
            <a:r>
              <a:rPr lang="en-US" sz="4000" b="1" dirty="0">
                <a:solidFill>
                  <a:srgbClr val="009999"/>
                </a:solidFill>
              </a:rPr>
              <a:t>Training Schedule</a:t>
            </a:r>
            <a:endParaRPr lang="en-US" sz="4000" dirty="0">
              <a:solidFill>
                <a:srgbClr val="009999"/>
              </a:solidFill>
            </a:endParaRPr>
          </a:p>
        </p:txBody>
      </p:sp>
    </p:spTree>
    <p:extLst>
      <p:ext uri="{BB962C8B-B14F-4D97-AF65-F5344CB8AC3E}">
        <p14:creationId xmlns:p14="http://schemas.microsoft.com/office/powerpoint/2010/main" val="776548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8C4E-B5CA-41A1-82F2-D6A0E88811A3}"/>
              </a:ext>
            </a:extLst>
          </p:cNvPr>
          <p:cNvSpPr>
            <a:spLocks noGrp="1"/>
          </p:cNvSpPr>
          <p:nvPr>
            <p:ph type="title"/>
          </p:nvPr>
        </p:nvSpPr>
        <p:spPr/>
        <p:txBody>
          <a:bodyPr/>
          <a:lstStyle/>
          <a:p>
            <a:r>
              <a:rPr lang="en-US" dirty="0"/>
              <a:t>The Curriculum Was Developed in Partnership With:</a:t>
            </a:r>
          </a:p>
        </p:txBody>
      </p:sp>
      <p:pic>
        <p:nvPicPr>
          <p:cNvPr id="5" name="Content Placeholder 4">
            <a:extLst>
              <a:ext uri="{FF2B5EF4-FFF2-40B4-BE49-F238E27FC236}">
                <a16:creationId xmlns:a16="http://schemas.microsoft.com/office/drawing/2014/main" id="{70382B30-F570-4B69-BD51-65744551D253}"/>
              </a:ext>
            </a:extLst>
          </p:cNvPr>
          <p:cNvPicPr>
            <a:picLocks noGrp="1" noChangeAspect="1"/>
          </p:cNvPicPr>
          <p:nvPr>
            <p:ph idx="1"/>
          </p:nvPr>
        </p:nvPicPr>
        <p:blipFill>
          <a:blip r:embed="rId2"/>
          <a:stretch>
            <a:fillRect/>
          </a:stretch>
        </p:blipFill>
        <p:spPr>
          <a:xfrm>
            <a:off x="838200" y="2521497"/>
            <a:ext cx="10515600" cy="2959594"/>
          </a:xfrm>
        </p:spPr>
      </p:pic>
    </p:spTree>
    <p:extLst>
      <p:ext uri="{BB962C8B-B14F-4D97-AF65-F5344CB8AC3E}">
        <p14:creationId xmlns:p14="http://schemas.microsoft.com/office/powerpoint/2010/main" val="3619987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1155</Words>
  <Application>Microsoft Office PowerPoint</Application>
  <PresentationFormat>Widescreen</PresentationFormat>
  <Paragraphs>137</Paragraphs>
  <Slides>16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Quire Sans</vt:lpstr>
      <vt:lpstr>Office Theme</vt:lpstr>
      <vt:lpstr>    The Collaborative Care Model with Adolescents – The BHCM September 14, 2021 </vt:lpstr>
      <vt:lpstr>PowerPoint Presentation</vt:lpstr>
      <vt:lpstr>Michigan Collaborative Care Implementation Support Team – Who We Are</vt:lpstr>
      <vt:lpstr>Michigan Center for Clinical Systems Improvement – Who We Are</vt:lpstr>
      <vt:lpstr>Michigan Institute for Care Management and Transformation</vt:lpstr>
      <vt:lpstr>Thank you to  Blue Cross Blue Shield of Michigan</vt:lpstr>
      <vt:lpstr>PowerPoint Presentation</vt:lpstr>
      <vt:lpstr>PowerPoint Presentation</vt:lpstr>
      <vt:lpstr>The Curriculum Was Developed in Partnership With:</vt:lpstr>
      <vt:lpstr>PowerPoint Presentation</vt:lpstr>
      <vt:lpstr>PowerPoint Presentation</vt:lpstr>
      <vt:lpstr>PowerPoint Presentation</vt:lpstr>
      <vt:lpstr>PowerPoint Presentation</vt:lpstr>
      <vt:lpstr>PowerPoint Presentation</vt:lpstr>
      <vt:lpstr>Disclosure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Gall, Karen</dc:creator>
  <cp:lastModifiedBy>Fraley, Sarah</cp:lastModifiedBy>
  <cp:revision>38</cp:revision>
  <dcterms:created xsi:type="dcterms:W3CDTF">2021-07-28T13:29:04Z</dcterms:created>
  <dcterms:modified xsi:type="dcterms:W3CDTF">2021-09-13T23:54:24Z</dcterms:modified>
</cp:coreProperties>
</file>