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89" r:id="rId3"/>
    <p:sldId id="290" r:id="rId4"/>
    <p:sldId id="291" r:id="rId5"/>
    <p:sldId id="292" r:id="rId6"/>
    <p:sldId id="293" r:id="rId7"/>
    <p:sldId id="294"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l, Karen" initials="GK" lastIdx="8" clrIdx="0">
    <p:extLst>
      <p:ext uri="{19B8F6BF-5375-455C-9EA6-DF929625EA0E}">
        <p15:presenceInfo xmlns:p15="http://schemas.microsoft.com/office/powerpoint/2012/main" userId="S::kgalldmc@med.umich.edu::2ab1e1ae-5258-48ce-b35f-7d7033b103ae" providerId="AD"/>
      </p:ext>
    </p:extLst>
  </p:cmAuthor>
  <p:cmAuthor id="2" name="Fraley, Sarah" initials="FS" lastIdx="7" clrIdx="1">
    <p:extLst>
      <p:ext uri="{19B8F6BF-5375-455C-9EA6-DF929625EA0E}">
        <p15:presenceInfo xmlns:p15="http://schemas.microsoft.com/office/powerpoint/2012/main" userId="S::svoor@med.umich.edu::25836bb4-c36c-4bcf-8d90-5351d53ce6b5" providerId="AD"/>
      </p:ext>
    </p:extLst>
  </p:cmAuthor>
  <p:cmAuthor id="3" name="Susan Vos" initials="SV" lastIdx="1" clrIdx="2">
    <p:extLst>
      <p:ext uri="{19B8F6BF-5375-455C-9EA6-DF929625EA0E}">
        <p15:presenceInfo xmlns:p15="http://schemas.microsoft.com/office/powerpoint/2012/main" userId="2112461f49825d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83668" autoAdjust="0"/>
  </p:normalViewPr>
  <p:slideViewPr>
    <p:cSldViewPr snapToGrid="0">
      <p:cViewPr varScale="1">
        <p:scale>
          <a:sx n="106" d="100"/>
          <a:sy n="106" d="100"/>
        </p:scale>
        <p:origin x="6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C3EAF2-4523-412B-844F-DCE8BA4BEA03}" type="datetimeFigureOut">
              <a:rPr lang="en-US" smtClean="0"/>
              <a:t>8/31/2021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6BC46-BDA7-47B9-81C7-A95717C027AC}" type="slidenum">
              <a:rPr lang="en-US" smtClean="0"/>
              <a:t>‹#›</a:t>
            </a:fld>
            <a:endParaRPr lang="en-US"/>
          </a:p>
        </p:txBody>
      </p:sp>
    </p:spTree>
    <p:extLst>
      <p:ext uri="{BB962C8B-B14F-4D97-AF65-F5344CB8AC3E}">
        <p14:creationId xmlns:p14="http://schemas.microsoft.com/office/powerpoint/2010/main" val="1645166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Mary’s presentation to the clinic.  </a:t>
            </a:r>
          </a:p>
        </p:txBody>
      </p:sp>
      <p:sp>
        <p:nvSpPr>
          <p:cNvPr id="4" name="Slide Number Placeholder 3"/>
          <p:cNvSpPr>
            <a:spLocks noGrp="1"/>
          </p:cNvSpPr>
          <p:nvPr>
            <p:ph type="sldNum" sz="quarter" idx="5"/>
          </p:nvPr>
        </p:nvSpPr>
        <p:spPr/>
        <p:txBody>
          <a:bodyPr/>
          <a:lstStyle/>
          <a:p>
            <a:fld id="{30C6BC46-BDA7-47B9-81C7-A95717C027AC}" type="slidenum">
              <a:rPr lang="en-US" smtClean="0"/>
              <a:t>2</a:t>
            </a:fld>
            <a:endParaRPr lang="en-US"/>
          </a:p>
        </p:txBody>
      </p:sp>
    </p:spTree>
    <p:extLst>
      <p:ext uri="{BB962C8B-B14F-4D97-AF65-F5344CB8AC3E}">
        <p14:creationId xmlns:p14="http://schemas.microsoft.com/office/powerpoint/2010/main" val="248411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approaches:  ideally, the patient completes it independently.  If it requires reading the questions, ensure the team is aware of:</a:t>
            </a:r>
          </a:p>
          <a:p>
            <a:pPr marL="171450" indent="-171450">
              <a:buFont typeface="Arial" panose="020B0604020202020204" pitchFamily="34" charset="0"/>
              <a:buChar char="•"/>
            </a:pPr>
            <a:r>
              <a:rPr lang="en-US" dirty="0"/>
              <a:t>Need to be very objective in both verbal and body language.  Sitting at the same level – remaining calm/still – no inflections – reading the questions exactly as they are – if questions – reread the question as it is stated.  Refrain interpretation.</a:t>
            </a:r>
          </a:p>
          <a:p>
            <a:pPr marL="171450" indent="-171450">
              <a:buFont typeface="Arial" panose="020B0604020202020204" pitchFamily="34" charset="0"/>
              <a:buChar char="•"/>
            </a:pPr>
            <a:r>
              <a:rPr lang="en-US" dirty="0"/>
              <a:t>Consider playing this video as a demonstration:  https://aims.uw.edu/care-partners/content/phq-9-video-demonstrations</a:t>
            </a:r>
          </a:p>
        </p:txBody>
      </p:sp>
      <p:sp>
        <p:nvSpPr>
          <p:cNvPr id="4" name="Slide Number Placeholder 3"/>
          <p:cNvSpPr>
            <a:spLocks noGrp="1"/>
          </p:cNvSpPr>
          <p:nvPr>
            <p:ph type="sldNum" sz="quarter" idx="5"/>
          </p:nvPr>
        </p:nvSpPr>
        <p:spPr/>
        <p:txBody>
          <a:bodyPr/>
          <a:lstStyle/>
          <a:p>
            <a:fld id="{30C6BC46-BDA7-47B9-81C7-A95717C027AC}" type="slidenum">
              <a:rPr lang="en-US" smtClean="0"/>
              <a:t>3</a:t>
            </a:fld>
            <a:endParaRPr lang="en-US"/>
          </a:p>
        </p:txBody>
      </p:sp>
    </p:spTree>
    <p:extLst>
      <p:ext uri="{BB962C8B-B14F-4D97-AF65-F5344CB8AC3E}">
        <p14:creationId xmlns:p14="http://schemas.microsoft.com/office/powerpoint/2010/main" val="65060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points to emphasize with the introduction and permissions:  </a:t>
            </a:r>
          </a:p>
          <a:p>
            <a:pPr marL="228600" indent="-228600">
              <a:buAutoNum type="arabicPeriod"/>
            </a:pPr>
            <a:r>
              <a:rPr lang="en-US" dirty="0"/>
              <a:t>Introduction and description of the </a:t>
            </a:r>
            <a:r>
              <a:rPr lang="en-US" dirty="0" err="1"/>
              <a:t>CoCM</a:t>
            </a:r>
            <a:r>
              <a:rPr lang="en-US" dirty="0"/>
              <a:t> model with an emphasis of the value to Mary and her mother.  What would Mary like to get out of the program?  What is of value to her?</a:t>
            </a:r>
          </a:p>
          <a:p>
            <a:pPr marL="228600" indent="-228600">
              <a:buAutoNum type="arabicPeriod"/>
            </a:pPr>
            <a:r>
              <a:rPr lang="en-US" dirty="0"/>
              <a:t>Agreement and consent to converse with Mary independently and an understanding of times you may converse with mom/dad if there are concerns.</a:t>
            </a:r>
          </a:p>
          <a:p>
            <a:pPr marL="0" indent="0">
              <a:buNone/>
            </a:pPr>
            <a:r>
              <a:rPr lang="en-US" dirty="0"/>
              <a:t>Determining is Mary is a good candidate:</a:t>
            </a:r>
          </a:p>
          <a:p>
            <a:pPr marL="228600" indent="-228600">
              <a:buFont typeface="+mj-lt"/>
              <a:buAutoNum type="arabicPeriod"/>
            </a:pPr>
            <a:r>
              <a:rPr lang="en-US" dirty="0"/>
              <a:t>Repeat the PHQ-A with Mary independent of mom’s presence.  (Score 10 or more? – proceed)  </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30C6BC46-BDA7-47B9-81C7-A95717C027AC}" type="slidenum">
              <a:rPr lang="en-US" smtClean="0"/>
              <a:t>4</a:t>
            </a:fld>
            <a:endParaRPr lang="en-US"/>
          </a:p>
        </p:txBody>
      </p:sp>
    </p:spTree>
    <p:extLst>
      <p:ext uri="{BB962C8B-B14F-4D97-AF65-F5344CB8AC3E}">
        <p14:creationId xmlns:p14="http://schemas.microsoft.com/office/powerpoint/2010/main" val="121203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areas of focus:  Consider the Social, Behavioral, and Medical status that will assist the consulting psychiatrist</a:t>
            </a:r>
          </a:p>
          <a:p>
            <a:pPr marL="228600" indent="-228600">
              <a:buFont typeface="+mj-lt"/>
              <a:buAutoNum type="arabicPeriod"/>
            </a:pPr>
            <a:r>
              <a:rPr lang="en-US" dirty="0"/>
              <a:t>Current and past medical and behavioral history (to include family history)</a:t>
            </a:r>
          </a:p>
          <a:p>
            <a:pPr marL="228600" indent="-228600">
              <a:buFont typeface="+mj-lt"/>
              <a:buAutoNum type="arabicPeriod"/>
            </a:pPr>
            <a:r>
              <a:rPr lang="en-US" dirty="0"/>
              <a:t>Barriers and challenges – financial, support system, co-</a:t>
            </a:r>
            <a:r>
              <a:rPr lang="en-US" dirty="0" err="1"/>
              <a:t>ocurring</a:t>
            </a:r>
            <a:r>
              <a:rPr lang="en-US" dirty="0"/>
              <a:t> diagnosis </a:t>
            </a:r>
          </a:p>
          <a:p>
            <a:pPr marL="228600" indent="-228600">
              <a:buFont typeface="+mj-lt"/>
              <a:buAutoNum type="arabicPeriod"/>
            </a:pPr>
            <a:r>
              <a:rPr lang="en-US" dirty="0"/>
              <a:t>Medications – current/past and response</a:t>
            </a:r>
          </a:p>
          <a:p>
            <a:pPr marL="0" indent="0">
              <a:buFont typeface="+mj-lt"/>
              <a:buNone/>
            </a:pPr>
            <a:r>
              <a:rPr lang="en-US" dirty="0"/>
              <a:t>Where to start?</a:t>
            </a:r>
          </a:p>
          <a:p>
            <a:pPr marL="228600" indent="-228600">
              <a:buFont typeface="+mj-lt"/>
              <a:buAutoNum type="arabicPeriod"/>
            </a:pPr>
            <a:r>
              <a:rPr lang="en-US" dirty="0"/>
              <a:t>Any immediate concerns with risk or safety?</a:t>
            </a:r>
          </a:p>
          <a:p>
            <a:pPr marL="228600" indent="-228600">
              <a:buFont typeface="+mj-lt"/>
              <a:buAutoNum type="arabicPeriod"/>
            </a:pPr>
            <a:r>
              <a:rPr lang="en-US" dirty="0"/>
              <a:t>Patient desire and ability – where would Mary like to start with the self-management action plan?  Does she have the ability?</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0C6BC46-BDA7-47B9-81C7-A95717C027AC}" type="slidenum">
              <a:rPr lang="en-US" smtClean="0"/>
              <a:t>5</a:t>
            </a:fld>
            <a:endParaRPr lang="en-US"/>
          </a:p>
        </p:txBody>
      </p:sp>
    </p:spTree>
    <p:extLst>
      <p:ext uri="{BB962C8B-B14F-4D97-AF65-F5344CB8AC3E}">
        <p14:creationId xmlns:p14="http://schemas.microsoft.com/office/powerpoint/2010/main" val="109369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to follow up:  1-2 weeks.</a:t>
            </a:r>
          </a:p>
          <a:p>
            <a:r>
              <a:rPr lang="en-US" dirty="0"/>
              <a:t>AAPP – at least 1 week is the recommendation </a:t>
            </a:r>
          </a:p>
          <a:p>
            <a:r>
              <a:rPr lang="en-US" dirty="0"/>
              <a:t>Recognize symptoms of bipolar/mania – and make recommendations to </a:t>
            </a:r>
          </a:p>
          <a:p>
            <a:r>
              <a:rPr lang="en-US" dirty="0"/>
              <a:t>Key areas to focus on: </a:t>
            </a:r>
          </a:p>
          <a:p>
            <a:pPr marL="228600" indent="-228600">
              <a:buFont typeface="+mj-lt"/>
              <a:buAutoNum type="arabicPeriod"/>
            </a:pPr>
            <a:r>
              <a:rPr lang="en-US" dirty="0"/>
              <a:t>Mary’s overall impression on how she is doing</a:t>
            </a:r>
          </a:p>
          <a:p>
            <a:pPr marL="228600" indent="-228600">
              <a:buFont typeface="+mj-lt"/>
              <a:buAutoNum type="arabicPeriod"/>
            </a:pPr>
            <a:r>
              <a:rPr lang="en-US" dirty="0"/>
              <a:t>Medications (listen for side effects)</a:t>
            </a:r>
          </a:p>
          <a:p>
            <a:pPr marL="228600" indent="-228600">
              <a:buFont typeface="+mj-lt"/>
              <a:buAutoNum type="arabicPeriod"/>
            </a:pPr>
            <a:r>
              <a:rPr lang="en-US" dirty="0"/>
              <a:t>Brief interventions to promote self-efficacy and self-management (Behavioral activation, self-management action planning, PST all with a MI spirit.</a:t>
            </a:r>
          </a:p>
          <a:p>
            <a:pPr marL="228600" indent="-228600">
              <a:buFont typeface="+mj-lt"/>
              <a:buAutoNum type="arabicPeriod"/>
            </a:pPr>
            <a:r>
              <a:rPr lang="en-US" dirty="0"/>
              <a:t>Monitoring for hypomanic symptoms, as depression can be a first symptom of bipolar.  </a:t>
            </a:r>
          </a:p>
          <a:p>
            <a:pPr marL="228600" indent="-228600">
              <a:buFont typeface="+mj-lt"/>
              <a:buAutoNum type="arabicPeriod"/>
            </a:pPr>
            <a:endParaRPr lang="en-US" dirty="0"/>
          </a:p>
          <a:p>
            <a:pPr marL="228600" indent="-228600">
              <a:buFont typeface="+mj-lt"/>
              <a:buAutoNum type="arabicPeriod"/>
            </a:pPr>
            <a:r>
              <a:rPr lang="en-US" dirty="0"/>
              <a:t>Frequency of contact within the first 4 months – increase in contacts is key </a:t>
            </a:r>
          </a:p>
        </p:txBody>
      </p:sp>
      <p:sp>
        <p:nvSpPr>
          <p:cNvPr id="4" name="Slide Number Placeholder 3"/>
          <p:cNvSpPr>
            <a:spLocks noGrp="1"/>
          </p:cNvSpPr>
          <p:nvPr>
            <p:ph type="sldNum" sz="quarter" idx="5"/>
          </p:nvPr>
        </p:nvSpPr>
        <p:spPr/>
        <p:txBody>
          <a:bodyPr/>
          <a:lstStyle/>
          <a:p>
            <a:fld id="{30C6BC46-BDA7-47B9-81C7-A95717C027AC}" type="slidenum">
              <a:rPr lang="en-US" smtClean="0"/>
              <a:t>6</a:t>
            </a:fld>
            <a:endParaRPr lang="en-US"/>
          </a:p>
        </p:txBody>
      </p:sp>
    </p:spTree>
    <p:extLst>
      <p:ext uri="{BB962C8B-B14F-4D97-AF65-F5344CB8AC3E}">
        <p14:creationId xmlns:p14="http://schemas.microsoft.com/office/powerpoint/2010/main" val="53839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actions to emphasize:</a:t>
            </a:r>
          </a:p>
          <a:p>
            <a:pPr marL="228600" indent="-228600">
              <a:buFont typeface="+mj-lt"/>
              <a:buAutoNum type="arabicPeriod"/>
            </a:pPr>
            <a:r>
              <a:rPr lang="en-US" dirty="0"/>
              <a:t>Review the relapse prevention plan </a:t>
            </a:r>
          </a:p>
          <a:p>
            <a:pPr marL="228600" indent="-228600">
              <a:buFont typeface="+mj-lt"/>
              <a:buAutoNum type="arabicPeriod"/>
            </a:pPr>
            <a:r>
              <a:rPr lang="en-US" dirty="0"/>
              <a:t>Ensure the PCP team is aware and prepared to continue to monitor for relapse – continuation </a:t>
            </a:r>
            <a:r>
              <a:rPr lang="en-US" dirty="0" err="1"/>
              <a:t>fo</a:t>
            </a:r>
            <a:r>
              <a:rPr lang="en-US" dirty="0"/>
              <a:t> therapy – check-ins </a:t>
            </a:r>
          </a:p>
          <a:p>
            <a:pPr marL="228600" indent="-228600">
              <a:buFont typeface="+mj-lt"/>
              <a:buAutoNum type="arabicPeriod"/>
            </a:pPr>
            <a:r>
              <a:rPr lang="en-US" dirty="0"/>
              <a:t>Ensure Mary and mom know who to call if she begins to relapse and would appreciate some coaching/assistance - </a:t>
            </a:r>
          </a:p>
          <a:p>
            <a:pPr marL="228600" indent="-228600">
              <a:buFont typeface="+mj-lt"/>
              <a:buAutoNum type="arabicPeriod"/>
            </a:pPr>
            <a:r>
              <a:rPr lang="en-US" dirty="0"/>
              <a:t>Add in PHQ score - 2</a:t>
            </a:r>
          </a:p>
        </p:txBody>
      </p:sp>
      <p:sp>
        <p:nvSpPr>
          <p:cNvPr id="4" name="Slide Number Placeholder 3"/>
          <p:cNvSpPr>
            <a:spLocks noGrp="1"/>
          </p:cNvSpPr>
          <p:nvPr>
            <p:ph type="sldNum" sz="quarter" idx="5"/>
          </p:nvPr>
        </p:nvSpPr>
        <p:spPr/>
        <p:txBody>
          <a:bodyPr/>
          <a:lstStyle/>
          <a:p>
            <a:fld id="{30C6BC46-BDA7-47B9-81C7-A95717C027AC}" type="slidenum">
              <a:rPr lang="en-US" smtClean="0"/>
              <a:t>7</a:t>
            </a:fld>
            <a:endParaRPr lang="en-US"/>
          </a:p>
        </p:txBody>
      </p:sp>
    </p:spTree>
    <p:extLst>
      <p:ext uri="{BB962C8B-B14F-4D97-AF65-F5344CB8AC3E}">
        <p14:creationId xmlns:p14="http://schemas.microsoft.com/office/powerpoint/2010/main" val="244425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A4DF9-3143-4E59-B13B-1E0F7DC4A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324123-15F4-4A97-AE0F-BCE96EDDA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4B8DCD-A043-4C5D-984F-E4F97E417B38}"/>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5" name="Footer Placeholder 4">
            <a:extLst>
              <a:ext uri="{FF2B5EF4-FFF2-40B4-BE49-F238E27FC236}">
                <a16:creationId xmlns:a16="http://schemas.microsoft.com/office/drawing/2014/main" id="{363137B6-F415-4313-85CE-AB1FD2E49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C9987-9270-4987-B1EF-B3DC4853634C}"/>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386350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160A-15AE-4313-898C-1C16D310A2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6BDDA0-9B73-436B-AEE1-29BD4C59D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B235AE-8D98-477C-899B-B3ADC000993A}"/>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5" name="Footer Placeholder 4">
            <a:extLst>
              <a:ext uri="{FF2B5EF4-FFF2-40B4-BE49-F238E27FC236}">
                <a16:creationId xmlns:a16="http://schemas.microsoft.com/office/drawing/2014/main" id="{FD7F9DFF-9A05-4A0B-90D9-5F087DE6B6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6143E-E9DE-4539-B314-40A28AD497AF}"/>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299980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AA8F4-BC42-48F5-9E49-8929881BAC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865467-F685-4C07-BD6D-D4B65DEECA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5FFCD-29BC-4C7F-8EF1-A669CCE11BE7}"/>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5" name="Footer Placeholder 4">
            <a:extLst>
              <a:ext uri="{FF2B5EF4-FFF2-40B4-BE49-F238E27FC236}">
                <a16:creationId xmlns:a16="http://schemas.microsoft.com/office/drawing/2014/main" id="{58BF855D-A4DD-451B-A235-F3A3563656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687AD-8617-4B3D-831C-AFCA18F12564}"/>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226185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2"/>
        <p:cNvGrpSpPr/>
        <p:nvPr/>
      </p:nvGrpSpPr>
      <p:grpSpPr>
        <a:xfrm>
          <a:off x="0" y="0"/>
          <a:ext cx="0" cy="0"/>
          <a:chOff x="0" y="0"/>
          <a:chExt cx="0" cy="0"/>
        </a:xfrm>
      </p:grpSpPr>
      <p:sp>
        <p:nvSpPr>
          <p:cNvPr id="23" name="Google Shape;2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9999"/>
              </a:buClr>
              <a:buSzPts val="4800"/>
              <a:buFont typeface="Arial"/>
              <a:buNone/>
              <a:defRPr b="1">
                <a:solidFill>
                  <a:srgbClr val="00999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Arial"/>
                <a:ea typeface="Arial"/>
                <a:cs typeface="Arial"/>
                <a:sym typeface="Arial"/>
              </a:defRPr>
            </a:lvl1pPr>
            <a:lvl2pPr marL="914400" lvl="1" indent="-381000" algn="l">
              <a:lnSpc>
                <a:spcPct val="90000"/>
              </a:lnSpc>
              <a:spcBef>
                <a:spcPts val="500"/>
              </a:spcBef>
              <a:spcAft>
                <a:spcPts val="0"/>
              </a:spcAft>
              <a:buClr>
                <a:schemeClr val="dk1"/>
              </a:buClr>
              <a:buSzPts val="24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42900" algn="l">
              <a:lnSpc>
                <a:spcPct val="90000"/>
              </a:lnSpc>
              <a:spcBef>
                <a:spcPts val="500"/>
              </a:spcBef>
              <a:spcAft>
                <a:spcPts val="0"/>
              </a:spcAft>
              <a:buClr>
                <a:schemeClr val="dk1"/>
              </a:buClr>
              <a:buSzPts val="18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4"/>
          <p:cNvSpPr txBox="1">
            <a:spLocks noGrp="1"/>
          </p:cNvSpPr>
          <p:nvPr>
            <p:ph type="dt" idx="10"/>
          </p:nvPr>
        </p:nvSpPr>
        <p:spPr>
          <a:xfrm>
            <a:off x="611777" y="6356350"/>
            <a:ext cx="92093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ftr" idx="11"/>
          </p:nvPr>
        </p:nvSpPr>
        <p:spPr>
          <a:xfrm>
            <a:off x="1532709" y="6356350"/>
            <a:ext cx="9126582"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4"/>
          <p:cNvSpPr txBox="1">
            <a:spLocks noGrp="1"/>
          </p:cNvSpPr>
          <p:nvPr>
            <p:ph type="sldNum" idx="12"/>
          </p:nvPr>
        </p:nvSpPr>
        <p:spPr>
          <a:xfrm>
            <a:off x="10659291" y="6356350"/>
            <a:ext cx="92093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34"/>
          <p:cNvSpPr/>
          <p:nvPr/>
        </p:nvSpPr>
        <p:spPr>
          <a:xfrm rot="5400000">
            <a:off x="6011250" y="215900"/>
            <a:ext cx="169500" cy="12192000"/>
          </a:xfrm>
          <a:prstGeom prst="rect">
            <a:avLst/>
          </a:prstGeom>
          <a:gradFill>
            <a:gsLst>
              <a:gs pos="0">
                <a:srgbClr val="142850"/>
              </a:gs>
              <a:gs pos="100000">
                <a:srgbClr val="00C4FF">
                  <a:alpha val="63529"/>
                </a:srgbClr>
              </a:gs>
            </a:gsLst>
            <a:lin ang="16200038"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 name="Google Shape;29;p34"/>
          <p:cNvSpPr txBox="1">
            <a:spLocks noGrp="1"/>
          </p:cNvSpPr>
          <p:nvPr>
            <p:ph type="body" idx="2"/>
          </p:nvPr>
        </p:nvSpPr>
        <p:spPr>
          <a:xfrm>
            <a:off x="457200" y="6227763"/>
            <a:ext cx="914400" cy="91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8261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141F-F287-4FE9-B8F8-DD1528C91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45C28A-B0E7-418A-8972-6C9353E9D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9F64E-A20D-4947-89EB-81378B962688}"/>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5" name="Footer Placeholder 4">
            <a:extLst>
              <a:ext uri="{FF2B5EF4-FFF2-40B4-BE49-F238E27FC236}">
                <a16:creationId xmlns:a16="http://schemas.microsoft.com/office/drawing/2014/main" id="{0080B239-3E09-421B-9F73-DE536BC8F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6A7BB-660D-4B65-85A5-3DB93911FAF8}"/>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187358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E652-F1E6-4532-971A-2688726BB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CC0662-AB4B-401B-9C8E-80959BAE46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5CFC81-48D3-4AA7-9925-6392B8929FAE}"/>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5" name="Footer Placeholder 4">
            <a:extLst>
              <a:ext uri="{FF2B5EF4-FFF2-40B4-BE49-F238E27FC236}">
                <a16:creationId xmlns:a16="http://schemas.microsoft.com/office/drawing/2014/main" id="{95252C3B-2234-410D-8AD1-7E07A2DA5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C00754-19D9-499F-A531-0EC69EB177AE}"/>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229502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3F7C-CA37-4D5F-BBE0-3CF28E4A3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06110A-7458-4E7E-9FB0-7C57529EBF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5B699-563E-403E-A3DC-88BCA62B0B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803C8B-F6B2-4140-AA0F-43E71BFBAC83}"/>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6" name="Footer Placeholder 5">
            <a:extLst>
              <a:ext uri="{FF2B5EF4-FFF2-40B4-BE49-F238E27FC236}">
                <a16:creationId xmlns:a16="http://schemas.microsoft.com/office/drawing/2014/main" id="{6F929CFF-79E4-4E07-9BEE-83CA04CF75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4BC6E-0BA8-4462-9DE3-065F2F3380AE}"/>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217524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B44F-977A-4EAA-BCE9-7EA60CA005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A43687-87B4-4025-8D3A-B5D11EEFD0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391FDE-7AF6-425F-BF9E-A1EAE1B7D7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4772DE-369F-4847-ADD4-B6D9BC34F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8242A3-A5DC-4847-8AF6-9EA9C48B7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741300-2FE1-4236-8518-70285B39E62A}"/>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8" name="Footer Placeholder 7">
            <a:extLst>
              <a:ext uri="{FF2B5EF4-FFF2-40B4-BE49-F238E27FC236}">
                <a16:creationId xmlns:a16="http://schemas.microsoft.com/office/drawing/2014/main" id="{B882C2FE-BE35-4510-A43E-B347A61338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89CA1A-1A0F-4EFC-AF5F-D3E41A929D20}"/>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349455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5759-3E87-4DFC-A9C4-85687E482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244D8D-D7D0-4054-9E04-B1F4C3721F2D}"/>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4" name="Footer Placeholder 3">
            <a:extLst>
              <a:ext uri="{FF2B5EF4-FFF2-40B4-BE49-F238E27FC236}">
                <a16:creationId xmlns:a16="http://schemas.microsoft.com/office/drawing/2014/main" id="{CD11916F-FAE9-406D-8854-5EC4629340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50FF71-4DF5-4B55-AAB1-F13FDCA2B163}"/>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404950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EA25E6-AA0F-490C-9536-F8941EC983A3}"/>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3" name="Footer Placeholder 2">
            <a:extLst>
              <a:ext uri="{FF2B5EF4-FFF2-40B4-BE49-F238E27FC236}">
                <a16:creationId xmlns:a16="http://schemas.microsoft.com/office/drawing/2014/main" id="{A581C5B8-FBCD-490D-BF27-B9F81D6091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9CBD31-B0E9-4B7F-BFCD-44FA115120E6}"/>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2609218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81D6C-0584-499E-BDE2-5C9F24584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1F5400-B9B9-45F9-B88B-C3ECD5CA6F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294E0C-AA18-4A50-9A8B-7D6C43C58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CA66B-B226-478B-8408-11A60EB84DCB}"/>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6" name="Footer Placeholder 5">
            <a:extLst>
              <a:ext uri="{FF2B5EF4-FFF2-40B4-BE49-F238E27FC236}">
                <a16:creationId xmlns:a16="http://schemas.microsoft.com/office/drawing/2014/main" id="{696860B2-5D5E-46D2-BDC3-8D08CAB9C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DF553-EA5F-4462-A0D9-CAD2AD4A0D09}"/>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130936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A86D7-DE84-4638-8345-2FE7B36909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EBBCC5-B3E0-4428-B6A8-8649307A4D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5F20BC-BDDB-4581-A1CA-8ED81B538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22F8D-9D71-47A3-B23B-984FFC09F323}"/>
              </a:ext>
            </a:extLst>
          </p:cNvPr>
          <p:cNvSpPr>
            <a:spLocks noGrp="1"/>
          </p:cNvSpPr>
          <p:nvPr>
            <p:ph type="dt" sz="half" idx="10"/>
          </p:nvPr>
        </p:nvSpPr>
        <p:spPr/>
        <p:txBody>
          <a:bodyPr/>
          <a:lstStyle/>
          <a:p>
            <a:fld id="{D5F25EE3-9EE8-4F9D-8718-4E222E5EE4CC}" type="datetimeFigureOut">
              <a:rPr lang="en-US" smtClean="0"/>
              <a:t>8/31/2021</a:t>
            </a:fld>
            <a:endParaRPr lang="en-US"/>
          </a:p>
        </p:txBody>
      </p:sp>
      <p:sp>
        <p:nvSpPr>
          <p:cNvPr id="6" name="Footer Placeholder 5">
            <a:extLst>
              <a:ext uri="{FF2B5EF4-FFF2-40B4-BE49-F238E27FC236}">
                <a16:creationId xmlns:a16="http://schemas.microsoft.com/office/drawing/2014/main" id="{C6D341D1-6719-4B58-B885-7EC69DFAC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656C6-B316-45D2-9E78-59D6203F2072}"/>
              </a:ext>
            </a:extLst>
          </p:cNvPr>
          <p:cNvSpPr>
            <a:spLocks noGrp="1"/>
          </p:cNvSpPr>
          <p:nvPr>
            <p:ph type="sldNum" sz="quarter" idx="12"/>
          </p:nvPr>
        </p:nvSpPr>
        <p:spPr/>
        <p:txBody>
          <a:bodyPr/>
          <a:lstStyle/>
          <a:p>
            <a:fld id="{D6596E3D-DF00-4737-B196-52AB26833BAD}" type="slidenum">
              <a:rPr lang="en-US" smtClean="0"/>
              <a:t>‹#›</a:t>
            </a:fld>
            <a:endParaRPr lang="en-US"/>
          </a:p>
        </p:txBody>
      </p:sp>
    </p:spTree>
    <p:extLst>
      <p:ext uri="{BB962C8B-B14F-4D97-AF65-F5344CB8AC3E}">
        <p14:creationId xmlns:p14="http://schemas.microsoft.com/office/powerpoint/2010/main" val="220235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331642-4BEF-4A76-AE8D-392B9568E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815997E-50D6-4002-A173-D870DD8BD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22E0D9-A8F4-46A1-938E-ED5E666D0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25EE3-9EE8-4F9D-8718-4E222E5EE4CC}" type="datetimeFigureOut">
              <a:rPr lang="en-US" smtClean="0"/>
              <a:t>8/31/2021</a:t>
            </a:fld>
            <a:endParaRPr lang="en-US"/>
          </a:p>
        </p:txBody>
      </p:sp>
      <p:sp>
        <p:nvSpPr>
          <p:cNvPr id="5" name="Footer Placeholder 4">
            <a:extLst>
              <a:ext uri="{FF2B5EF4-FFF2-40B4-BE49-F238E27FC236}">
                <a16:creationId xmlns:a16="http://schemas.microsoft.com/office/drawing/2014/main" id="{88C9FED2-02B4-4B17-808F-BAA9A7AA3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C94D06-A0AD-4550-B9D8-24412909B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96E3D-DF00-4737-B196-52AB26833BAD}" type="slidenum">
              <a:rPr lang="en-US" smtClean="0"/>
              <a:t>‹#›</a:t>
            </a:fld>
            <a:endParaRPr lang="en-US"/>
          </a:p>
        </p:txBody>
      </p:sp>
      <p:sp>
        <p:nvSpPr>
          <p:cNvPr id="7" name="Google Shape;18;p4">
            <a:extLst>
              <a:ext uri="{FF2B5EF4-FFF2-40B4-BE49-F238E27FC236}">
                <a16:creationId xmlns:a16="http://schemas.microsoft.com/office/drawing/2014/main" id="{9163D77C-E25C-4855-8B43-F90A5E6435BE}"/>
              </a:ext>
            </a:extLst>
          </p:cNvPr>
          <p:cNvSpPr/>
          <p:nvPr userDrawn="1"/>
        </p:nvSpPr>
        <p:spPr>
          <a:xfrm rot="5400000">
            <a:off x="6011250" y="122877"/>
            <a:ext cx="169500" cy="12192000"/>
          </a:xfrm>
          <a:prstGeom prst="rect">
            <a:avLst/>
          </a:prstGeom>
          <a:gradFill>
            <a:gsLst>
              <a:gs pos="0">
                <a:srgbClr val="142850"/>
              </a:gs>
              <a:gs pos="100000">
                <a:srgbClr val="00C4FF">
                  <a:alpha val="63921"/>
                </a:srgbClr>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Railway" panose="02000506040000020004" pitchFamily="50" charset="0"/>
            </a:endParaRPr>
          </a:p>
        </p:txBody>
      </p:sp>
    </p:spTree>
    <p:extLst>
      <p:ext uri="{BB962C8B-B14F-4D97-AF65-F5344CB8AC3E}">
        <p14:creationId xmlns:p14="http://schemas.microsoft.com/office/powerpoint/2010/main" val="183075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6000" kern="1200">
          <a:solidFill>
            <a:srgbClr val="009999"/>
          </a:solidFill>
          <a:latin typeface="Railway" panose="02000506040000020004"/>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ilway" panose="0200050604000002000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ilway" panose="020005060400000200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ilway" panose="020005060400000200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ilway" panose="020005060400000200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ilway" panose="020005060400000200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reativecommons.org/licenses/by-nd/3.0/" TargetMode="External"/><Relationship Id="rId4" Type="http://schemas.openxmlformats.org/officeDocument/2006/relationships/hyperlink" Target="https://policyoptions.irpp.org/2016/06/27/sept-milliards-mais-pas-de-lumiere-sante/wordpress-image-doctor-databas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Football_play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
          <p:cNvSpPr txBox="1">
            <a:spLocks noGrp="1"/>
          </p:cNvSpPr>
          <p:nvPr>
            <p:ph type="ctrTitle"/>
          </p:nvPr>
        </p:nvSpPr>
        <p:spPr>
          <a:xfrm>
            <a:off x="1524000" y="1122363"/>
            <a:ext cx="9144000" cy="188460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9999"/>
              </a:buClr>
              <a:buSzPts val="6000"/>
              <a:buFont typeface="Calibri"/>
              <a:buNone/>
            </a:pPr>
            <a:r>
              <a:rPr lang="en-US" b="1" dirty="0"/>
              <a:t>The Care Management Process</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0E0C-22CE-43EF-BA19-237194FA9DC6}"/>
              </a:ext>
            </a:extLst>
          </p:cNvPr>
          <p:cNvSpPr>
            <a:spLocks noGrp="1"/>
          </p:cNvSpPr>
          <p:nvPr>
            <p:ph type="title"/>
          </p:nvPr>
        </p:nvSpPr>
        <p:spPr>
          <a:xfrm>
            <a:off x="4965430" y="629266"/>
            <a:ext cx="6586491" cy="1676603"/>
          </a:xfrm>
        </p:spPr>
        <p:txBody>
          <a:bodyPr>
            <a:normAutofit/>
          </a:bodyPr>
          <a:lstStyle/>
          <a:p>
            <a:r>
              <a:rPr lang="en-US" sz="5400"/>
              <a:t>Our Patient - Mary</a:t>
            </a:r>
          </a:p>
        </p:txBody>
      </p:sp>
      <p:sp>
        <p:nvSpPr>
          <p:cNvPr id="3" name="Content Placeholder 2">
            <a:extLst>
              <a:ext uri="{FF2B5EF4-FFF2-40B4-BE49-F238E27FC236}">
                <a16:creationId xmlns:a16="http://schemas.microsoft.com/office/drawing/2014/main" id="{D4A8C45E-37A4-4787-A1AD-FEB65278BEBF}"/>
              </a:ext>
            </a:extLst>
          </p:cNvPr>
          <p:cNvSpPr>
            <a:spLocks noGrp="1"/>
          </p:cNvSpPr>
          <p:nvPr>
            <p:ph idx="1"/>
          </p:nvPr>
        </p:nvSpPr>
        <p:spPr>
          <a:xfrm>
            <a:off x="4965431" y="1848898"/>
            <a:ext cx="6586489" cy="4374922"/>
          </a:xfrm>
        </p:spPr>
        <p:txBody>
          <a:bodyPr>
            <a:normAutofit/>
          </a:bodyPr>
          <a:lstStyle/>
          <a:p>
            <a:pPr marL="0" indent="0">
              <a:buNone/>
            </a:pPr>
            <a:r>
              <a:rPr lang="en-US" sz="1600" dirty="0"/>
              <a:t>Mary is a 16-year-old female with no past psychiatric history.  She presents to the primary care pediatric care provider office with her mother, given concerns about </a:t>
            </a:r>
            <a:r>
              <a:rPr lang="en-US" sz="1600" b="1" dirty="0"/>
              <a:t>low mood. </a:t>
            </a:r>
          </a:p>
          <a:p>
            <a:pPr marL="0" indent="0">
              <a:buNone/>
            </a:pPr>
            <a:r>
              <a:rPr lang="en-US" sz="1600" b="1" dirty="0"/>
              <a:t>Mary</a:t>
            </a:r>
            <a:r>
              <a:rPr lang="en-US" sz="1600" dirty="0"/>
              <a:t> has been more </a:t>
            </a:r>
            <a:r>
              <a:rPr lang="en-US" sz="1600" b="1" dirty="0"/>
              <a:t>isolative, </a:t>
            </a:r>
            <a:r>
              <a:rPr lang="en-US" sz="1600" dirty="0"/>
              <a:t>tearful, and </a:t>
            </a:r>
            <a:r>
              <a:rPr lang="en-US" sz="1600" b="1" dirty="0"/>
              <a:t>irritable.</a:t>
            </a:r>
            <a:r>
              <a:rPr lang="en-US" sz="1600" dirty="0"/>
              <a:t> She has </a:t>
            </a:r>
            <a:r>
              <a:rPr lang="en-US" sz="1600" b="1" dirty="0"/>
              <a:t>poor sleep</a:t>
            </a:r>
            <a:r>
              <a:rPr lang="en-US" sz="1600" dirty="0"/>
              <a:t>. </a:t>
            </a:r>
          </a:p>
          <a:p>
            <a:pPr marL="0" indent="0">
              <a:buNone/>
            </a:pPr>
            <a:r>
              <a:rPr lang="en-US" sz="1600" dirty="0"/>
              <a:t>She refuses to go to soccer practice and prefers to go home to nap afterschool. Previously, Mary was very active with her soccer team and was going to be the team captain.  Now she may be kicked off the team given her lack of recent participation.  </a:t>
            </a:r>
          </a:p>
          <a:p>
            <a:pPr marL="0" indent="0">
              <a:buNone/>
            </a:pPr>
            <a:r>
              <a:rPr lang="en-US" sz="1600" dirty="0"/>
              <a:t>Mary describes feelings of </a:t>
            </a:r>
            <a:r>
              <a:rPr lang="en-US" sz="1600" b="1" dirty="0"/>
              <a:t>hopelessness</a:t>
            </a:r>
            <a:r>
              <a:rPr lang="en-US" sz="1600" dirty="0"/>
              <a:t> and </a:t>
            </a:r>
            <a:r>
              <a:rPr lang="en-US" sz="1600" b="1" dirty="0"/>
              <a:t>worthlessness</a:t>
            </a:r>
            <a:r>
              <a:rPr lang="en-US" sz="1600" dirty="0"/>
              <a:t>. </a:t>
            </a:r>
          </a:p>
          <a:p>
            <a:pPr marL="0" indent="0">
              <a:buNone/>
            </a:pPr>
            <a:r>
              <a:rPr lang="en-US" sz="1600" dirty="0"/>
              <a:t>Her grades have dropped, and she has been in significant conflict with parents around her failing grade in English. </a:t>
            </a:r>
          </a:p>
          <a:p>
            <a:pPr marL="0" indent="0">
              <a:buNone/>
            </a:pPr>
            <a:r>
              <a:rPr lang="en-US" sz="1600" dirty="0"/>
              <a:t>She often goes to bed without dinner and her parents believe she has </a:t>
            </a:r>
            <a:r>
              <a:rPr lang="en-US" sz="1600" b="1" dirty="0"/>
              <a:t>lost some weight</a:t>
            </a:r>
            <a:r>
              <a:rPr lang="en-US" sz="1600" dirty="0"/>
              <a:t>. </a:t>
            </a:r>
          </a:p>
          <a:p>
            <a:pPr marL="0" indent="0">
              <a:buNone/>
            </a:pPr>
            <a:r>
              <a:rPr lang="en-US" sz="1600" dirty="0"/>
              <a:t>Mary describes feeling stressed with school and the pandemic. She completed the PHQ9-A with a score of 18.  She reports having a </a:t>
            </a:r>
            <a:r>
              <a:rPr lang="en-US" sz="1600" b="1" dirty="0"/>
              <a:t>passive wish to die</a:t>
            </a:r>
            <a:r>
              <a:rPr lang="en-US" sz="1600" dirty="0"/>
              <a:t>. No suicidal plans.</a:t>
            </a:r>
          </a:p>
          <a:p>
            <a:pPr marL="0" indent="0">
              <a:buNone/>
            </a:pPr>
            <a:endParaRPr lang="en-US" sz="1300" dirty="0"/>
          </a:p>
        </p:txBody>
      </p:sp>
      <p:pic>
        <p:nvPicPr>
          <p:cNvPr id="4" name="Picture 2">
            <a:extLst>
              <a:ext uri="{FF2B5EF4-FFF2-40B4-BE49-F238E27FC236}">
                <a16:creationId xmlns:a16="http://schemas.microsoft.com/office/drawing/2014/main" id="{37FC3F6F-2F7C-42ED-AF7F-E950D54C8F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371" r="37510"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965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55D4-14D8-4DEE-9F90-CFA0DA3624D6}"/>
              </a:ext>
            </a:extLst>
          </p:cNvPr>
          <p:cNvSpPr>
            <a:spLocks noGrp="1"/>
          </p:cNvSpPr>
          <p:nvPr>
            <p:ph type="title"/>
          </p:nvPr>
        </p:nvSpPr>
        <p:spPr/>
        <p:txBody>
          <a:bodyPr>
            <a:normAutofit fontScale="90000"/>
          </a:bodyPr>
          <a:lstStyle/>
          <a:p>
            <a:r>
              <a:rPr lang="en-US" dirty="0"/>
              <a:t>Getting Started – a Team Approach</a:t>
            </a:r>
          </a:p>
        </p:txBody>
      </p:sp>
      <p:sp>
        <p:nvSpPr>
          <p:cNvPr id="3" name="Content Placeholder 2">
            <a:extLst>
              <a:ext uri="{FF2B5EF4-FFF2-40B4-BE49-F238E27FC236}">
                <a16:creationId xmlns:a16="http://schemas.microsoft.com/office/drawing/2014/main" id="{F3329EE7-FB9A-4253-A801-D26FE69EE840}"/>
              </a:ext>
            </a:extLst>
          </p:cNvPr>
          <p:cNvSpPr>
            <a:spLocks noGrp="1"/>
          </p:cNvSpPr>
          <p:nvPr>
            <p:ph idx="1"/>
          </p:nvPr>
        </p:nvSpPr>
        <p:spPr/>
        <p:txBody>
          <a:bodyPr/>
          <a:lstStyle/>
          <a:p>
            <a:r>
              <a:rPr lang="en-US" dirty="0"/>
              <a:t>Mary and her mother both complete the PHQ-A screening questionnaire.  Mary has a score of  18, which is very similar to the score her mother had for her.</a:t>
            </a:r>
          </a:p>
          <a:p>
            <a:pPr marL="0" indent="0">
              <a:buNone/>
            </a:pPr>
            <a:endParaRPr lang="en-US" dirty="0"/>
          </a:p>
          <a:p>
            <a:r>
              <a:rPr lang="en-US" dirty="0"/>
              <a:t>What are some key approaches to ensure accuracy when conducting the PHQ9-A?</a:t>
            </a:r>
          </a:p>
          <a:p>
            <a:endParaRPr lang="en-US" dirty="0"/>
          </a:p>
          <a:p>
            <a:pPr marL="0" indent="0">
              <a:buNone/>
            </a:pPr>
            <a:endParaRPr lang="en-US" dirty="0"/>
          </a:p>
        </p:txBody>
      </p:sp>
    </p:spTree>
    <p:extLst>
      <p:ext uri="{BB962C8B-B14F-4D97-AF65-F5344CB8AC3E}">
        <p14:creationId xmlns:p14="http://schemas.microsoft.com/office/powerpoint/2010/main" val="3974189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1FD5-F473-47E4-8604-79C0C95B9D40}"/>
              </a:ext>
            </a:extLst>
          </p:cNvPr>
          <p:cNvSpPr>
            <a:spLocks noGrp="1"/>
          </p:cNvSpPr>
          <p:nvPr>
            <p:ph type="title"/>
          </p:nvPr>
        </p:nvSpPr>
        <p:spPr>
          <a:xfrm>
            <a:off x="4965430" y="629266"/>
            <a:ext cx="6586491" cy="1676603"/>
          </a:xfrm>
        </p:spPr>
        <p:txBody>
          <a:bodyPr>
            <a:normAutofit/>
          </a:bodyPr>
          <a:lstStyle/>
          <a:p>
            <a:r>
              <a:rPr lang="en-US" sz="5400" dirty="0"/>
              <a:t>Getting Started – Patient Identification</a:t>
            </a:r>
          </a:p>
        </p:txBody>
      </p:sp>
      <p:sp>
        <p:nvSpPr>
          <p:cNvPr id="3" name="Content Placeholder 2">
            <a:extLst>
              <a:ext uri="{FF2B5EF4-FFF2-40B4-BE49-F238E27FC236}">
                <a16:creationId xmlns:a16="http://schemas.microsoft.com/office/drawing/2014/main" id="{94F0CB3C-95B3-4374-81E9-E2B6F66FB61D}"/>
              </a:ext>
            </a:extLst>
          </p:cNvPr>
          <p:cNvSpPr>
            <a:spLocks noGrp="1"/>
          </p:cNvSpPr>
          <p:nvPr>
            <p:ph idx="1"/>
          </p:nvPr>
        </p:nvSpPr>
        <p:spPr>
          <a:xfrm>
            <a:off x="4965431" y="2438400"/>
            <a:ext cx="6586489" cy="3785419"/>
          </a:xfrm>
        </p:spPr>
        <p:txBody>
          <a:bodyPr>
            <a:normAutofit/>
          </a:bodyPr>
          <a:lstStyle/>
          <a:p>
            <a:pPr marL="0" indent="0">
              <a:buNone/>
            </a:pPr>
            <a:r>
              <a:rPr lang="en-US" sz="2000" dirty="0"/>
              <a:t>Mary presents to the clinic – the typical rooming process is completed, and Mary and her mother are waiting to see the provider.  The provider completes the visit, reviews the PHQ-A screen and has confirmed a diagnosis of depression. The provider completes a warm hand-off to you. This is the first time you are meeting Mary and her mother.</a:t>
            </a:r>
          </a:p>
          <a:p>
            <a:pPr marL="0" indent="0">
              <a:buNone/>
            </a:pPr>
            <a:endParaRPr lang="en-US" sz="900" dirty="0"/>
          </a:p>
          <a:p>
            <a:pPr marL="0" indent="0">
              <a:spcBef>
                <a:spcPts val="0"/>
              </a:spcBef>
              <a:buNone/>
            </a:pPr>
            <a:r>
              <a:rPr lang="en-US" sz="2000" dirty="0"/>
              <a:t>Where to start?</a:t>
            </a:r>
          </a:p>
          <a:p>
            <a:pPr marL="0" indent="0">
              <a:spcBef>
                <a:spcPts val="0"/>
              </a:spcBef>
              <a:buNone/>
            </a:pPr>
            <a:endParaRPr lang="en-US" sz="900" dirty="0"/>
          </a:p>
          <a:p>
            <a:pPr marL="0" indent="0">
              <a:spcBef>
                <a:spcPts val="0"/>
              </a:spcBef>
              <a:buNone/>
            </a:pPr>
            <a:r>
              <a:rPr lang="en-US" sz="2000" dirty="0"/>
              <a:t>How would you manage the permission to participate with CoCM?</a:t>
            </a:r>
          </a:p>
          <a:p>
            <a:pPr marL="0" indent="0">
              <a:spcBef>
                <a:spcPts val="0"/>
              </a:spcBef>
              <a:buNone/>
            </a:pPr>
            <a:endParaRPr lang="en-US" sz="900" dirty="0"/>
          </a:p>
          <a:p>
            <a:pPr marL="0" indent="0">
              <a:spcBef>
                <a:spcPts val="0"/>
              </a:spcBef>
              <a:buNone/>
            </a:pPr>
            <a:r>
              <a:rPr lang="en-US" sz="2000" dirty="0"/>
              <a:t>How would you determine if Mary is a good candidate for CoCM?</a:t>
            </a:r>
          </a:p>
          <a:p>
            <a:pPr marL="0" indent="0">
              <a:buNone/>
            </a:pPr>
            <a:endParaRPr lang="en-US" sz="1700" dirty="0"/>
          </a:p>
        </p:txBody>
      </p:sp>
      <p:pic>
        <p:nvPicPr>
          <p:cNvPr id="8" name="Picture 7" descr="Text&#10;&#10;Description automatically generated with medium confidence">
            <a:extLst>
              <a:ext uri="{FF2B5EF4-FFF2-40B4-BE49-F238E27FC236}">
                <a16:creationId xmlns:a16="http://schemas.microsoft.com/office/drawing/2014/main" id="{3717E72E-2CD0-4F23-B9E9-330AA3D34BA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795" r="20548" b="1"/>
          <a:stretch/>
        </p:blipFill>
        <p:spPr>
          <a:xfrm>
            <a:off x="20" y="10"/>
            <a:ext cx="4635571" cy="6857990"/>
          </a:xfrm>
          <a:prstGeom prst="rect">
            <a:avLst/>
          </a:prstGeom>
          <a:effectLst/>
        </p:spPr>
      </p:pic>
      <p:sp>
        <p:nvSpPr>
          <p:cNvPr id="9" name="TextBox 8">
            <a:extLst>
              <a:ext uri="{FF2B5EF4-FFF2-40B4-BE49-F238E27FC236}">
                <a16:creationId xmlns:a16="http://schemas.microsoft.com/office/drawing/2014/main" id="{F61764EC-61C6-484C-B482-3E0B9A34F620}"/>
              </a:ext>
            </a:extLst>
          </p:cNvPr>
          <p:cNvSpPr txBox="1"/>
          <p:nvPr/>
        </p:nvSpPr>
        <p:spPr>
          <a:xfrm>
            <a:off x="2309313"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olicyoptions.irpp.org/2016/06/27/sept-milliards-mais-pas-de-lumiere-sante/wordpress-image-doctor-databas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79071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4552-8812-40DE-AC23-D9B49232654A}"/>
              </a:ext>
            </a:extLst>
          </p:cNvPr>
          <p:cNvSpPr>
            <a:spLocks noGrp="1"/>
          </p:cNvSpPr>
          <p:nvPr>
            <p:ph type="title"/>
          </p:nvPr>
        </p:nvSpPr>
        <p:spPr/>
        <p:txBody>
          <a:bodyPr/>
          <a:lstStyle/>
          <a:p>
            <a:r>
              <a:rPr lang="en-US" dirty="0"/>
              <a:t>Assessment and Care Planning</a:t>
            </a:r>
          </a:p>
        </p:txBody>
      </p:sp>
      <p:sp>
        <p:nvSpPr>
          <p:cNvPr id="3" name="Content Placeholder 2">
            <a:extLst>
              <a:ext uri="{FF2B5EF4-FFF2-40B4-BE49-F238E27FC236}">
                <a16:creationId xmlns:a16="http://schemas.microsoft.com/office/drawing/2014/main" id="{7217CAA8-8253-408A-A1F6-508F54B7E240}"/>
              </a:ext>
            </a:extLst>
          </p:cNvPr>
          <p:cNvSpPr>
            <a:spLocks noGrp="1"/>
          </p:cNvSpPr>
          <p:nvPr>
            <p:ph idx="1"/>
          </p:nvPr>
        </p:nvSpPr>
        <p:spPr/>
        <p:txBody>
          <a:bodyPr/>
          <a:lstStyle/>
          <a:p>
            <a:pPr marL="0" indent="0">
              <a:buNone/>
            </a:pPr>
            <a:r>
              <a:rPr lang="en-US" dirty="0"/>
              <a:t>Mary’s case is progressing:</a:t>
            </a:r>
          </a:p>
          <a:p>
            <a:r>
              <a:rPr lang="en-US" dirty="0"/>
              <a:t>It has been determined Mary is a good candidate for </a:t>
            </a:r>
            <a:r>
              <a:rPr lang="en-US" dirty="0" err="1"/>
              <a:t>CoCM</a:t>
            </a:r>
            <a:r>
              <a:rPr lang="en-US" dirty="0"/>
              <a:t>.  </a:t>
            </a:r>
          </a:p>
          <a:p>
            <a:r>
              <a:rPr lang="en-US" dirty="0"/>
              <a:t>Although Mary reports having a passive wish to die, the PHQ-A results are negative for self-harm, with a collective score of 18.  </a:t>
            </a:r>
          </a:p>
          <a:p>
            <a:pPr marL="0" indent="0">
              <a:buNone/>
            </a:pPr>
            <a:r>
              <a:rPr lang="en-US" dirty="0"/>
              <a:t>To ensure you have a comprehensive insight into Mary’s situation, what 3 key areas will you include in the initial assessment (think CM Process)?</a:t>
            </a:r>
          </a:p>
          <a:p>
            <a:pPr marL="0" indent="0">
              <a:buNone/>
            </a:pPr>
            <a:endParaRPr lang="en-US" dirty="0"/>
          </a:p>
          <a:p>
            <a:pPr marL="0" indent="0">
              <a:buNone/>
            </a:pPr>
            <a:r>
              <a:rPr lang="en-US" dirty="0"/>
              <a:t>How will you determine where to start with the patient plan of care? </a:t>
            </a:r>
          </a:p>
        </p:txBody>
      </p:sp>
    </p:spTree>
    <p:extLst>
      <p:ext uri="{BB962C8B-B14F-4D97-AF65-F5344CB8AC3E}">
        <p14:creationId xmlns:p14="http://schemas.microsoft.com/office/powerpoint/2010/main" val="2554224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4C26-6C8B-49F6-80D2-18708C668CC7}"/>
              </a:ext>
            </a:extLst>
          </p:cNvPr>
          <p:cNvSpPr>
            <a:spLocks noGrp="1"/>
          </p:cNvSpPr>
          <p:nvPr>
            <p:ph type="title"/>
          </p:nvPr>
        </p:nvSpPr>
        <p:spPr/>
        <p:txBody>
          <a:bodyPr/>
          <a:lstStyle/>
          <a:p>
            <a:r>
              <a:rPr lang="en-US" dirty="0"/>
              <a:t>Follow-up and Monitoring</a:t>
            </a:r>
          </a:p>
        </p:txBody>
      </p:sp>
      <p:sp>
        <p:nvSpPr>
          <p:cNvPr id="3" name="Content Placeholder 2">
            <a:extLst>
              <a:ext uri="{FF2B5EF4-FFF2-40B4-BE49-F238E27FC236}">
                <a16:creationId xmlns:a16="http://schemas.microsoft.com/office/drawing/2014/main" id="{F81620AE-B802-40C0-AA58-D6FDDFF009DC}"/>
              </a:ext>
            </a:extLst>
          </p:cNvPr>
          <p:cNvSpPr>
            <a:spLocks noGrp="1"/>
          </p:cNvSpPr>
          <p:nvPr>
            <p:ph idx="1"/>
          </p:nvPr>
        </p:nvSpPr>
        <p:spPr/>
        <p:txBody>
          <a:bodyPr>
            <a:normAutofit fontScale="85000" lnSpcReduction="20000"/>
          </a:bodyPr>
          <a:lstStyle/>
          <a:p>
            <a:pPr marL="0" indent="0">
              <a:buNone/>
            </a:pPr>
            <a:r>
              <a:rPr lang="en-US" dirty="0"/>
              <a:t>Mary’s case is reviewed in the systematic case review with the psychiatric consultant.</a:t>
            </a:r>
          </a:p>
          <a:p>
            <a:pPr marL="0" indent="0">
              <a:buNone/>
            </a:pPr>
            <a:r>
              <a:rPr lang="en-US" dirty="0"/>
              <a:t>The recommendation is to start Mary on an anti-depressant, Prozac 5 mgs daily.   Mary’s primary care provider agrees, and the prescription is arranged. </a:t>
            </a:r>
          </a:p>
          <a:p>
            <a:pPr marL="0" indent="0">
              <a:buNone/>
            </a:pPr>
            <a:endParaRPr lang="en-US" dirty="0"/>
          </a:p>
          <a:p>
            <a:pPr marL="0" indent="0">
              <a:buNone/>
            </a:pPr>
            <a:r>
              <a:rPr lang="en-US" dirty="0"/>
              <a:t>To demonstrate support to Mary and monitor how she is responding to the medication, when will you follow-up with Mary?</a:t>
            </a:r>
          </a:p>
          <a:p>
            <a:endParaRPr lang="en-US" dirty="0"/>
          </a:p>
          <a:p>
            <a:pPr marL="0" indent="0">
              <a:buNone/>
            </a:pPr>
            <a:r>
              <a:rPr lang="en-US" dirty="0"/>
              <a:t>To encourage Mary and promote improvements, what approach and brief interventions will you use?</a:t>
            </a:r>
          </a:p>
          <a:p>
            <a:endParaRPr lang="en-US" dirty="0"/>
          </a:p>
          <a:p>
            <a:pPr marL="0" indent="0">
              <a:buNone/>
            </a:pPr>
            <a:r>
              <a:rPr lang="en-US" dirty="0"/>
              <a:t>When following up with Mary, what other areas will you re-assess?  </a:t>
            </a:r>
          </a:p>
        </p:txBody>
      </p:sp>
    </p:spTree>
    <p:extLst>
      <p:ext uri="{BB962C8B-B14F-4D97-AF65-F5344CB8AC3E}">
        <p14:creationId xmlns:p14="http://schemas.microsoft.com/office/powerpoint/2010/main" val="86593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ECDD3-5F81-4C51-B0FA-7E1AE99376FE}"/>
              </a:ext>
            </a:extLst>
          </p:cNvPr>
          <p:cNvSpPr>
            <a:spLocks noGrp="1"/>
          </p:cNvSpPr>
          <p:nvPr>
            <p:ph type="title"/>
          </p:nvPr>
        </p:nvSpPr>
        <p:spPr>
          <a:xfrm>
            <a:off x="4965430" y="629266"/>
            <a:ext cx="6586491" cy="1676603"/>
          </a:xfrm>
        </p:spPr>
        <p:txBody>
          <a:bodyPr>
            <a:normAutofit/>
          </a:bodyPr>
          <a:lstStyle/>
          <a:p>
            <a:r>
              <a:rPr lang="en-US" sz="5400"/>
              <a:t>Case Closure</a:t>
            </a:r>
          </a:p>
        </p:txBody>
      </p:sp>
      <p:sp>
        <p:nvSpPr>
          <p:cNvPr id="3" name="Content Placeholder 2">
            <a:extLst>
              <a:ext uri="{FF2B5EF4-FFF2-40B4-BE49-F238E27FC236}">
                <a16:creationId xmlns:a16="http://schemas.microsoft.com/office/drawing/2014/main" id="{63EC8DC5-58C3-44A4-9A11-3749B3FDFED3}"/>
              </a:ext>
            </a:extLst>
          </p:cNvPr>
          <p:cNvSpPr>
            <a:spLocks noGrp="1"/>
          </p:cNvSpPr>
          <p:nvPr>
            <p:ph idx="1"/>
          </p:nvPr>
        </p:nvSpPr>
        <p:spPr>
          <a:xfrm>
            <a:off x="4965431" y="2438400"/>
            <a:ext cx="6586489" cy="3785419"/>
          </a:xfrm>
        </p:spPr>
        <p:txBody>
          <a:bodyPr>
            <a:normAutofit/>
          </a:bodyPr>
          <a:lstStyle/>
          <a:p>
            <a:pPr marL="0" indent="0">
              <a:buNone/>
            </a:pPr>
            <a:r>
              <a:rPr lang="en-US" sz="2400" dirty="0"/>
              <a:t>Mary has made great progress with managing her depression and anxiety. Her PHQ-A is now 2.  She has reached </a:t>
            </a:r>
            <a:r>
              <a:rPr lang="en-US" sz="2400"/>
              <a:t>remission. </a:t>
            </a:r>
            <a:r>
              <a:rPr lang="en-US" sz="2400" dirty="0"/>
              <a:t>She feels she can self manage, and the team agrees.  </a:t>
            </a:r>
          </a:p>
          <a:p>
            <a:pPr marL="0" indent="0">
              <a:buNone/>
            </a:pPr>
            <a:endParaRPr lang="en-US" sz="2400" dirty="0"/>
          </a:p>
          <a:p>
            <a:pPr marL="0" indent="0">
              <a:buNone/>
            </a:pPr>
            <a:r>
              <a:rPr lang="en-US" sz="2400" dirty="0"/>
              <a:t>As the BHCM, what key actions will you take prior to discharging Mary? </a:t>
            </a:r>
          </a:p>
        </p:txBody>
      </p:sp>
      <p:pic>
        <p:nvPicPr>
          <p:cNvPr id="5" name="Picture 4" descr="Mary makes the winning score!&#10;&#10;Description automatically generated with medium confidence">
            <a:extLst>
              <a:ext uri="{FF2B5EF4-FFF2-40B4-BE49-F238E27FC236}">
                <a16:creationId xmlns:a16="http://schemas.microsoft.com/office/drawing/2014/main" id="{2FE0F0AF-5BBA-422D-AB94-4A5512FDB6D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 b="1250"/>
          <a:stretch/>
        </p:blipFill>
        <p:spPr>
          <a:xfrm>
            <a:off x="20" y="10"/>
            <a:ext cx="4635571" cy="6857990"/>
          </a:xfrm>
          <a:prstGeom prst="rect">
            <a:avLst/>
          </a:prstGeom>
          <a:effectLst/>
        </p:spPr>
      </p:pic>
    </p:spTree>
    <p:extLst>
      <p:ext uri="{BB962C8B-B14F-4D97-AF65-F5344CB8AC3E}">
        <p14:creationId xmlns:p14="http://schemas.microsoft.com/office/powerpoint/2010/main" val="2131693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C94A37-DB9E-4090-B1A5-199449495CFB}"/>
              </a:ext>
            </a:extLst>
          </p:cNvPr>
          <p:cNvSpPr>
            <a:spLocks noGrp="1"/>
          </p:cNvSpPr>
          <p:nvPr>
            <p:ph type="body" idx="1"/>
          </p:nvPr>
        </p:nvSpPr>
        <p:spPr/>
        <p:txBody>
          <a:bodyPr>
            <a:normAutofit/>
          </a:bodyPr>
          <a:lstStyle/>
          <a:p>
            <a:pPr marL="50800" indent="0" algn="ctr">
              <a:buNone/>
            </a:pPr>
            <a:r>
              <a:rPr lang="en-US" sz="4400" b="1" dirty="0">
                <a:solidFill>
                  <a:schemeClr val="accent5"/>
                </a:solidFill>
                <a:latin typeface="+mn-lt"/>
                <a:cs typeface="Courier New" panose="02070309020205020404" pitchFamily="49" charset="0"/>
              </a:rPr>
              <a:t>QUESTIONS?</a:t>
            </a:r>
          </a:p>
        </p:txBody>
      </p:sp>
    </p:spTree>
    <p:extLst>
      <p:ext uri="{BB962C8B-B14F-4D97-AF65-F5344CB8AC3E}">
        <p14:creationId xmlns:p14="http://schemas.microsoft.com/office/powerpoint/2010/main" val="3103852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4799</TotalTime>
  <Words>1029</Words>
  <Application>Microsoft Office PowerPoint</Application>
  <PresentationFormat>Widescreen</PresentationFormat>
  <Paragraphs>81</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Railway</vt:lpstr>
      <vt:lpstr>Office Theme</vt:lpstr>
      <vt:lpstr>The Care Management Process</vt:lpstr>
      <vt:lpstr>Our Patient - Mary</vt:lpstr>
      <vt:lpstr>Getting Started – a Team Approach</vt:lpstr>
      <vt:lpstr>Getting Started – Patient Identification</vt:lpstr>
      <vt:lpstr>Assessment and Care Planning</vt:lpstr>
      <vt:lpstr>Follow-up and Monitoring</vt:lpstr>
      <vt:lpstr>Case Closure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Management Process</dc:title>
  <dc:creator>Susan Vos</dc:creator>
  <cp:lastModifiedBy>Fraley, Sarah</cp:lastModifiedBy>
  <cp:revision>41</cp:revision>
  <dcterms:created xsi:type="dcterms:W3CDTF">2021-06-18T18:39:35Z</dcterms:created>
  <dcterms:modified xsi:type="dcterms:W3CDTF">2021-08-31T13:41:39Z</dcterms:modified>
</cp:coreProperties>
</file>