
<file path=[Content_Types].xml><?xml version="1.0" encoding="utf-8"?>
<Types xmlns="http://schemas.openxmlformats.org/package/2006/content-types">
  <Default Extension="1" ContentType="image/jpeg"/>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56" r:id="rId2"/>
    <p:sldId id="309" r:id="rId3"/>
    <p:sldId id="264" r:id="rId4"/>
    <p:sldId id="305" r:id="rId5"/>
    <p:sldId id="299" r:id="rId6"/>
    <p:sldId id="268" r:id="rId7"/>
    <p:sldId id="303" r:id="rId8"/>
    <p:sldId id="304" r:id="rId9"/>
    <p:sldId id="258" r:id="rId10"/>
    <p:sldId id="266" r:id="rId11"/>
    <p:sldId id="259" r:id="rId12"/>
    <p:sldId id="260" r:id="rId13"/>
    <p:sldId id="300" r:id="rId14"/>
    <p:sldId id="271" r:id="rId15"/>
    <p:sldId id="269" r:id="rId16"/>
    <p:sldId id="262" r:id="rId17"/>
    <p:sldId id="263" r:id="rId18"/>
    <p:sldId id="272" r:id="rId19"/>
    <p:sldId id="273" r:id="rId20"/>
    <p:sldId id="274" r:id="rId21"/>
    <p:sldId id="275" r:id="rId22"/>
    <p:sldId id="302" r:id="rId23"/>
    <p:sldId id="276" r:id="rId24"/>
    <p:sldId id="278" r:id="rId25"/>
    <p:sldId id="301" r:id="rId26"/>
    <p:sldId id="280" r:id="rId27"/>
    <p:sldId id="310" r:id="rId28"/>
    <p:sldId id="306" r:id="rId29"/>
    <p:sldId id="285" r:id="rId30"/>
    <p:sldId id="296" r:id="rId31"/>
    <p:sldId id="298" r:id="rId32"/>
    <p:sldId id="284" r:id="rId33"/>
    <p:sldId id="286" r:id="rId34"/>
    <p:sldId id="294" r:id="rId35"/>
    <p:sldId id="288" r:id="rId36"/>
    <p:sldId id="30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Gall" initials="KG" lastIdx="19" clrIdx="0">
    <p:extLst>
      <p:ext uri="{19B8F6BF-5375-455C-9EA6-DF929625EA0E}">
        <p15:presenceInfo xmlns:p15="http://schemas.microsoft.com/office/powerpoint/2012/main" userId="S::kgalldmc@med.umich.edu::2ab1e1ae-5258-48ce-b35f-7d7033b103ae" providerId="AD"/>
      </p:ext>
    </p:extLst>
  </p:cmAuthor>
  <p:cmAuthor id="2" name="Fraley, Sarah" initials="FS" lastIdx="12" clrIdx="1">
    <p:extLst>
      <p:ext uri="{19B8F6BF-5375-455C-9EA6-DF929625EA0E}">
        <p15:presenceInfo xmlns:p15="http://schemas.microsoft.com/office/powerpoint/2012/main" userId="S-1-5-21-151606367-2082624055-312552118-325358" providerId="AD"/>
      </p:ext>
    </p:extLst>
  </p:cmAuthor>
  <p:cmAuthor id="3" name="Metzger, Karla" initials="MK" lastIdx="21" clrIdx="2">
    <p:extLst>
      <p:ext uri="{19B8F6BF-5375-455C-9EA6-DF929625EA0E}">
        <p15:presenceInfo xmlns:p15="http://schemas.microsoft.com/office/powerpoint/2012/main" userId="S::kmetz@med.umich.edu::c4a12225-5679-4c80-bb84-c2bf97f71f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009999"/>
    <a:srgbClr val="EC8014"/>
    <a:srgbClr val="E74A19"/>
    <a:srgbClr val="FFFFCC"/>
    <a:srgbClr val="CCFF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506" autoAdjust="0"/>
    <p:restoredTop sz="86401" autoAdjust="0"/>
  </p:normalViewPr>
  <p:slideViewPr>
    <p:cSldViewPr snapToGrid="0">
      <p:cViewPr varScale="1">
        <p:scale>
          <a:sx n="103" d="100"/>
          <a:sy n="103" d="100"/>
        </p:scale>
        <p:origin x="114" y="252"/>
      </p:cViewPr>
      <p:guideLst/>
    </p:cSldViewPr>
  </p:slideViewPr>
  <p:outlineViewPr>
    <p:cViewPr>
      <p:scale>
        <a:sx n="33" d="100"/>
        <a:sy n="33" d="100"/>
      </p:scale>
      <p:origin x="0" y="-223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6B2D58-8FEE-402D-AC79-EFD11FB03074}"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1522892-A261-494B-940A-FD4FF2169E44}">
      <dgm:prSet custT="1"/>
      <dgm:spPr/>
      <dgm:t>
        <a:bodyPr/>
        <a:lstStyle/>
        <a:p>
          <a:pPr algn="l"/>
          <a:endParaRPr lang="en-US" sz="3200" dirty="0"/>
        </a:p>
        <a:p>
          <a:pPr algn="ctr"/>
          <a:r>
            <a:rPr lang="en-US" sz="2400" dirty="0"/>
            <a:t>Being aware of your own starting point helps you identify possible triggers and be prepared to manage reactions</a:t>
          </a:r>
        </a:p>
      </dgm:t>
    </dgm:pt>
    <dgm:pt modelId="{3ABC8CB2-F55A-4E29-AFBF-01185EDB201D}" type="parTrans" cxnId="{002E872E-5D5E-4007-827F-34FB55C28B8C}">
      <dgm:prSet/>
      <dgm:spPr/>
      <dgm:t>
        <a:bodyPr/>
        <a:lstStyle/>
        <a:p>
          <a:endParaRPr lang="en-US"/>
        </a:p>
      </dgm:t>
    </dgm:pt>
    <dgm:pt modelId="{40F8AA1A-8675-4135-BBCA-DD0A9DEB5696}" type="sibTrans" cxnId="{002E872E-5D5E-4007-827F-34FB55C28B8C}">
      <dgm:prSet/>
      <dgm:spPr/>
      <dgm:t>
        <a:bodyPr/>
        <a:lstStyle/>
        <a:p>
          <a:endParaRPr lang="en-US"/>
        </a:p>
      </dgm:t>
    </dgm:pt>
    <dgm:pt modelId="{24325993-4970-4021-AF11-B9D0506715A7}">
      <dgm:prSet custT="1"/>
      <dgm:spPr/>
      <dgm:t>
        <a:bodyPr/>
        <a:lstStyle/>
        <a:p>
          <a:pPr algn="l"/>
          <a:endParaRPr lang="en-US" sz="3200" dirty="0"/>
        </a:p>
        <a:p>
          <a:pPr algn="ctr"/>
          <a:r>
            <a:rPr lang="en-US" sz="2400" dirty="0"/>
            <a:t>When we can empathize with the adolescents that we’re working with, it’s easier to extend compassion and understanding</a:t>
          </a:r>
        </a:p>
      </dgm:t>
    </dgm:pt>
    <dgm:pt modelId="{BB15B8C3-1543-40D2-8CC5-7A444968E620}" type="parTrans" cxnId="{2B589C1C-AC84-418A-9133-36185030971F}">
      <dgm:prSet/>
      <dgm:spPr/>
      <dgm:t>
        <a:bodyPr/>
        <a:lstStyle/>
        <a:p>
          <a:endParaRPr lang="en-US"/>
        </a:p>
      </dgm:t>
    </dgm:pt>
    <dgm:pt modelId="{5332AB60-9BD7-4106-B670-AC695874DF5C}" type="sibTrans" cxnId="{2B589C1C-AC84-418A-9133-36185030971F}">
      <dgm:prSet/>
      <dgm:spPr/>
      <dgm:t>
        <a:bodyPr/>
        <a:lstStyle/>
        <a:p>
          <a:endParaRPr lang="en-US"/>
        </a:p>
      </dgm:t>
    </dgm:pt>
    <dgm:pt modelId="{AC917425-7BD3-4072-8736-06EBD0D0B981}" type="pres">
      <dgm:prSet presAssocID="{776B2D58-8FEE-402D-AC79-EFD11FB03074}" presName="vert0" presStyleCnt="0">
        <dgm:presLayoutVars>
          <dgm:dir/>
          <dgm:animOne val="branch"/>
          <dgm:animLvl val="lvl"/>
        </dgm:presLayoutVars>
      </dgm:prSet>
      <dgm:spPr/>
    </dgm:pt>
    <dgm:pt modelId="{1398319A-E938-4FA6-8722-851B3479B041}" type="pres">
      <dgm:prSet presAssocID="{61522892-A261-494B-940A-FD4FF2169E44}" presName="thickLine" presStyleLbl="alignNode1" presStyleIdx="0" presStyleCnt="2"/>
      <dgm:spPr/>
    </dgm:pt>
    <dgm:pt modelId="{F10198BD-BD7E-455E-9E81-B452A4EF9DF8}" type="pres">
      <dgm:prSet presAssocID="{61522892-A261-494B-940A-FD4FF2169E44}" presName="horz1" presStyleCnt="0"/>
      <dgm:spPr/>
    </dgm:pt>
    <dgm:pt modelId="{E902428F-CA64-4F17-A2A5-93C4E54719DB}" type="pres">
      <dgm:prSet presAssocID="{61522892-A261-494B-940A-FD4FF2169E44}" presName="tx1" presStyleLbl="revTx" presStyleIdx="0" presStyleCnt="2" custScaleY="109641"/>
      <dgm:spPr/>
    </dgm:pt>
    <dgm:pt modelId="{F9D9D47C-B53B-451E-A74A-CC0DD4807821}" type="pres">
      <dgm:prSet presAssocID="{61522892-A261-494B-940A-FD4FF2169E44}" presName="vert1" presStyleCnt="0"/>
      <dgm:spPr/>
    </dgm:pt>
    <dgm:pt modelId="{953F2F0C-6834-470D-B1D8-32B10A5FC771}" type="pres">
      <dgm:prSet presAssocID="{24325993-4970-4021-AF11-B9D0506715A7}" presName="thickLine" presStyleLbl="alignNode1" presStyleIdx="1" presStyleCnt="2"/>
      <dgm:spPr/>
    </dgm:pt>
    <dgm:pt modelId="{242C9FCA-0063-4721-80D3-118F45BA7E47}" type="pres">
      <dgm:prSet presAssocID="{24325993-4970-4021-AF11-B9D0506715A7}" presName="horz1" presStyleCnt="0"/>
      <dgm:spPr/>
    </dgm:pt>
    <dgm:pt modelId="{EB35C630-3996-4D87-BCF2-7606A3D5D594}" type="pres">
      <dgm:prSet presAssocID="{24325993-4970-4021-AF11-B9D0506715A7}" presName="tx1" presStyleLbl="revTx" presStyleIdx="1" presStyleCnt="2" custLinFactNeighborX="123" custLinFactNeighborY="15024"/>
      <dgm:spPr/>
    </dgm:pt>
    <dgm:pt modelId="{E28E8E34-4CFE-4AAA-A8CF-1066B619CA03}" type="pres">
      <dgm:prSet presAssocID="{24325993-4970-4021-AF11-B9D0506715A7}" presName="vert1" presStyleCnt="0"/>
      <dgm:spPr/>
    </dgm:pt>
  </dgm:ptLst>
  <dgm:cxnLst>
    <dgm:cxn modelId="{2B589C1C-AC84-418A-9133-36185030971F}" srcId="{776B2D58-8FEE-402D-AC79-EFD11FB03074}" destId="{24325993-4970-4021-AF11-B9D0506715A7}" srcOrd="1" destOrd="0" parTransId="{BB15B8C3-1543-40D2-8CC5-7A444968E620}" sibTransId="{5332AB60-9BD7-4106-B670-AC695874DF5C}"/>
    <dgm:cxn modelId="{002E872E-5D5E-4007-827F-34FB55C28B8C}" srcId="{776B2D58-8FEE-402D-AC79-EFD11FB03074}" destId="{61522892-A261-494B-940A-FD4FF2169E44}" srcOrd="0" destOrd="0" parTransId="{3ABC8CB2-F55A-4E29-AFBF-01185EDB201D}" sibTransId="{40F8AA1A-8675-4135-BBCA-DD0A9DEB5696}"/>
    <dgm:cxn modelId="{6A116862-60EE-470C-AC3D-2843C6FA3D51}" type="presOf" srcId="{776B2D58-8FEE-402D-AC79-EFD11FB03074}" destId="{AC917425-7BD3-4072-8736-06EBD0D0B981}" srcOrd="0" destOrd="0" presId="urn:microsoft.com/office/officeart/2008/layout/LinedList"/>
    <dgm:cxn modelId="{E44D7E7E-154A-47AE-ACD9-F7CF5042A5BA}" type="presOf" srcId="{61522892-A261-494B-940A-FD4FF2169E44}" destId="{E902428F-CA64-4F17-A2A5-93C4E54719DB}" srcOrd="0" destOrd="0" presId="urn:microsoft.com/office/officeart/2008/layout/LinedList"/>
    <dgm:cxn modelId="{9E58E78C-CC98-4544-8BF8-63EC76060828}" type="presOf" srcId="{24325993-4970-4021-AF11-B9D0506715A7}" destId="{EB35C630-3996-4D87-BCF2-7606A3D5D594}" srcOrd="0" destOrd="0" presId="urn:microsoft.com/office/officeart/2008/layout/LinedList"/>
    <dgm:cxn modelId="{B19A742E-F3B1-45D3-B653-D4216CEB77A7}" type="presParOf" srcId="{AC917425-7BD3-4072-8736-06EBD0D0B981}" destId="{1398319A-E938-4FA6-8722-851B3479B041}" srcOrd="0" destOrd="0" presId="urn:microsoft.com/office/officeart/2008/layout/LinedList"/>
    <dgm:cxn modelId="{F710D602-D622-4361-A683-57228E9F64CB}" type="presParOf" srcId="{AC917425-7BD3-4072-8736-06EBD0D0B981}" destId="{F10198BD-BD7E-455E-9E81-B452A4EF9DF8}" srcOrd="1" destOrd="0" presId="urn:microsoft.com/office/officeart/2008/layout/LinedList"/>
    <dgm:cxn modelId="{80881AC8-C88F-43E9-8A3B-B45355EA546F}" type="presParOf" srcId="{F10198BD-BD7E-455E-9E81-B452A4EF9DF8}" destId="{E902428F-CA64-4F17-A2A5-93C4E54719DB}" srcOrd="0" destOrd="0" presId="urn:microsoft.com/office/officeart/2008/layout/LinedList"/>
    <dgm:cxn modelId="{4B04E7E5-8446-4B17-9DF9-7D4A625D05FD}" type="presParOf" srcId="{F10198BD-BD7E-455E-9E81-B452A4EF9DF8}" destId="{F9D9D47C-B53B-451E-A74A-CC0DD4807821}" srcOrd="1" destOrd="0" presId="urn:microsoft.com/office/officeart/2008/layout/LinedList"/>
    <dgm:cxn modelId="{BB374954-4084-4482-BAD3-2E4EAC5E0281}" type="presParOf" srcId="{AC917425-7BD3-4072-8736-06EBD0D0B981}" destId="{953F2F0C-6834-470D-B1D8-32B10A5FC771}" srcOrd="2" destOrd="0" presId="urn:microsoft.com/office/officeart/2008/layout/LinedList"/>
    <dgm:cxn modelId="{9BDEDD47-67AD-4B90-9A6E-49367611D3AE}" type="presParOf" srcId="{AC917425-7BD3-4072-8736-06EBD0D0B981}" destId="{242C9FCA-0063-4721-80D3-118F45BA7E47}" srcOrd="3" destOrd="0" presId="urn:microsoft.com/office/officeart/2008/layout/LinedList"/>
    <dgm:cxn modelId="{4E7A9CE9-0C60-493B-9CDF-0068C1336AF8}" type="presParOf" srcId="{242C9FCA-0063-4721-80D3-118F45BA7E47}" destId="{EB35C630-3996-4D87-BCF2-7606A3D5D594}" srcOrd="0" destOrd="0" presId="urn:microsoft.com/office/officeart/2008/layout/LinedList"/>
    <dgm:cxn modelId="{5231FE57-77D4-4234-8F94-B4B8C0E0D7C8}" type="presParOf" srcId="{242C9FCA-0063-4721-80D3-118F45BA7E47}" destId="{E28E8E34-4CFE-4AAA-A8CF-1066B619CA0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A78D81-E0A5-4A5D-8E79-867AF923B54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74EBD3D-DDD0-4990-8185-E1515A0E6861}">
      <dgm:prSet/>
      <dgm:spPr/>
      <dgm:t>
        <a:bodyPr/>
        <a:lstStyle/>
        <a:p>
          <a:r>
            <a:rPr lang="en-US"/>
            <a:t>S:	Straightforward </a:t>
          </a:r>
        </a:p>
      </dgm:t>
    </dgm:pt>
    <dgm:pt modelId="{905A4B6C-65B2-4E94-A8BD-B5B8B9ADA6DB}" type="parTrans" cxnId="{92C72A5A-9120-45F1-A205-0F970CDA4698}">
      <dgm:prSet/>
      <dgm:spPr/>
      <dgm:t>
        <a:bodyPr/>
        <a:lstStyle/>
        <a:p>
          <a:endParaRPr lang="en-US"/>
        </a:p>
      </dgm:t>
    </dgm:pt>
    <dgm:pt modelId="{9D1B3E04-DACA-4DAF-AEA7-87779F480DF7}" type="sibTrans" cxnId="{92C72A5A-9120-45F1-A205-0F970CDA4698}">
      <dgm:prSet/>
      <dgm:spPr/>
      <dgm:t>
        <a:bodyPr/>
        <a:lstStyle/>
        <a:p>
          <a:endParaRPr lang="en-US"/>
        </a:p>
      </dgm:t>
    </dgm:pt>
    <dgm:pt modelId="{771EED73-0B33-4AFD-80B3-D36E5A4A54D4}">
      <dgm:prSet/>
      <dgm:spPr/>
      <dgm:t>
        <a:bodyPr/>
        <a:lstStyle/>
        <a:p>
          <a:r>
            <a:rPr lang="en-US" dirty="0"/>
            <a:t>P:	Peer/Respect</a:t>
          </a:r>
        </a:p>
      </dgm:t>
    </dgm:pt>
    <dgm:pt modelId="{1C03D931-47B5-41DD-9D0C-2D724F2B1DCA}" type="parTrans" cxnId="{9ED4094C-9652-4E30-BB8B-AF7519C8D406}">
      <dgm:prSet/>
      <dgm:spPr/>
      <dgm:t>
        <a:bodyPr/>
        <a:lstStyle/>
        <a:p>
          <a:endParaRPr lang="en-US"/>
        </a:p>
      </dgm:t>
    </dgm:pt>
    <dgm:pt modelId="{76FEE146-96AC-4BB0-BA43-B9424D13F21C}" type="sibTrans" cxnId="{9ED4094C-9652-4E30-BB8B-AF7519C8D406}">
      <dgm:prSet/>
      <dgm:spPr/>
      <dgm:t>
        <a:bodyPr/>
        <a:lstStyle/>
        <a:p>
          <a:endParaRPr lang="en-US"/>
        </a:p>
      </dgm:t>
    </dgm:pt>
    <dgm:pt modelId="{601B6C42-7C81-45B6-B8B0-D15EEA0D9565}">
      <dgm:prSet/>
      <dgm:spPr/>
      <dgm:t>
        <a:bodyPr/>
        <a:lstStyle/>
        <a:p>
          <a:r>
            <a:rPr lang="en-US"/>
            <a:t>A: 	Authentic </a:t>
          </a:r>
        </a:p>
      </dgm:t>
    </dgm:pt>
    <dgm:pt modelId="{AF0254EE-CD5E-4025-B996-94BF95DC726C}" type="parTrans" cxnId="{BB69097B-D1E2-43D9-8C1A-7DC2FE96F725}">
      <dgm:prSet/>
      <dgm:spPr/>
      <dgm:t>
        <a:bodyPr/>
        <a:lstStyle/>
        <a:p>
          <a:endParaRPr lang="en-US"/>
        </a:p>
      </dgm:t>
    </dgm:pt>
    <dgm:pt modelId="{7872E6E8-3AE0-486A-83F7-96E2C2B8A720}" type="sibTrans" cxnId="{BB69097B-D1E2-43D9-8C1A-7DC2FE96F725}">
      <dgm:prSet/>
      <dgm:spPr/>
      <dgm:t>
        <a:bodyPr/>
        <a:lstStyle/>
        <a:p>
          <a:endParaRPr lang="en-US"/>
        </a:p>
      </dgm:t>
    </dgm:pt>
    <dgm:pt modelId="{7D2D56FE-85FD-41F2-B8FF-FC858A996A7A}">
      <dgm:prSet/>
      <dgm:spPr/>
      <dgm:t>
        <a:bodyPr/>
        <a:lstStyle/>
        <a:p>
          <a:r>
            <a:rPr lang="en-US" dirty="0"/>
            <a:t>C: 	Curious</a:t>
          </a:r>
        </a:p>
      </dgm:t>
    </dgm:pt>
    <dgm:pt modelId="{7DF5B8F6-FA7D-4573-B758-4AB00CE3A3BA}" type="parTrans" cxnId="{EC95C716-5291-48F9-9D2A-026990582957}">
      <dgm:prSet/>
      <dgm:spPr/>
      <dgm:t>
        <a:bodyPr/>
        <a:lstStyle/>
        <a:p>
          <a:endParaRPr lang="en-US"/>
        </a:p>
      </dgm:t>
    </dgm:pt>
    <dgm:pt modelId="{8B5FD304-89C5-49D9-ABE8-632AD92B21A0}" type="sibTrans" cxnId="{EC95C716-5291-48F9-9D2A-026990582957}">
      <dgm:prSet/>
      <dgm:spPr/>
      <dgm:t>
        <a:bodyPr/>
        <a:lstStyle/>
        <a:p>
          <a:endParaRPr lang="en-US"/>
        </a:p>
      </dgm:t>
    </dgm:pt>
    <dgm:pt modelId="{E3AF0257-150A-4F23-BD52-EFE2F9CDABC2}">
      <dgm:prSet/>
      <dgm:spPr/>
      <dgm:t>
        <a:bodyPr/>
        <a:lstStyle/>
        <a:p>
          <a:r>
            <a:rPr lang="en-US"/>
            <a:t>E: 	Even/Neutral</a:t>
          </a:r>
        </a:p>
      </dgm:t>
    </dgm:pt>
    <dgm:pt modelId="{1202CD93-B2D7-43ED-AFD4-70D34316FA75}" type="parTrans" cxnId="{A48D7D4C-4E2C-4315-9F6F-AEA2FEA5C40B}">
      <dgm:prSet/>
      <dgm:spPr/>
      <dgm:t>
        <a:bodyPr/>
        <a:lstStyle/>
        <a:p>
          <a:endParaRPr lang="en-US"/>
        </a:p>
      </dgm:t>
    </dgm:pt>
    <dgm:pt modelId="{B9B9C98B-2FB6-45A1-860B-0F106F25075A}" type="sibTrans" cxnId="{A48D7D4C-4E2C-4315-9F6F-AEA2FEA5C40B}">
      <dgm:prSet/>
      <dgm:spPr/>
      <dgm:t>
        <a:bodyPr/>
        <a:lstStyle/>
        <a:p>
          <a:endParaRPr lang="en-US"/>
        </a:p>
      </dgm:t>
    </dgm:pt>
    <dgm:pt modelId="{D9B0A3A2-9880-4A49-B318-FB3990A20754}" type="pres">
      <dgm:prSet presAssocID="{9EA78D81-E0A5-4A5D-8E79-867AF923B545}" presName="vert0" presStyleCnt="0">
        <dgm:presLayoutVars>
          <dgm:dir/>
          <dgm:animOne val="branch"/>
          <dgm:animLvl val="lvl"/>
        </dgm:presLayoutVars>
      </dgm:prSet>
      <dgm:spPr/>
    </dgm:pt>
    <dgm:pt modelId="{0768FA50-A186-4330-B5F8-61ACAB23E698}" type="pres">
      <dgm:prSet presAssocID="{074EBD3D-DDD0-4990-8185-E1515A0E6861}" presName="thickLine" presStyleLbl="alignNode1" presStyleIdx="0" presStyleCnt="5"/>
      <dgm:spPr/>
    </dgm:pt>
    <dgm:pt modelId="{8C258C4C-C2C2-490C-A771-D4B093F5E355}" type="pres">
      <dgm:prSet presAssocID="{074EBD3D-DDD0-4990-8185-E1515A0E6861}" presName="horz1" presStyleCnt="0"/>
      <dgm:spPr/>
    </dgm:pt>
    <dgm:pt modelId="{AE64ED88-9FBF-4E69-A093-1A8BF54B8CD5}" type="pres">
      <dgm:prSet presAssocID="{074EBD3D-DDD0-4990-8185-E1515A0E6861}" presName="tx1" presStyleLbl="revTx" presStyleIdx="0" presStyleCnt="5"/>
      <dgm:spPr/>
    </dgm:pt>
    <dgm:pt modelId="{61765F23-45A3-423D-B76A-D77BBCB08DCD}" type="pres">
      <dgm:prSet presAssocID="{074EBD3D-DDD0-4990-8185-E1515A0E6861}" presName="vert1" presStyleCnt="0"/>
      <dgm:spPr/>
    </dgm:pt>
    <dgm:pt modelId="{3014A508-6C81-4043-A396-7B8A7B18B8E5}" type="pres">
      <dgm:prSet presAssocID="{771EED73-0B33-4AFD-80B3-D36E5A4A54D4}" presName="thickLine" presStyleLbl="alignNode1" presStyleIdx="1" presStyleCnt="5"/>
      <dgm:spPr/>
    </dgm:pt>
    <dgm:pt modelId="{08E05C36-9869-49CD-B3F0-733D0F94455F}" type="pres">
      <dgm:prSet presAssocID="{771EED73-0B33-4AFD-80B3-D36E5A4A54D4}" presName="horz1" presStyleCnt="0"/>
      <dgm:spPr/>
    </dgm:pt>
    <dgm:pt modelId="{715472C2-CEC3-4A51-A10B-D5581E7A4CD4}" type="pres">
      <dgm:prSet presAssocID="{771EED73-0B33-4AFD-80B3-D36E5A4A54D4}" presName="tx1" presStyleLbl="revTx" presStyleIdx="1" presStyleCnt="5"/>
      <dgm:spPr/>
    </dgm:pt>
    <dgm:pt modelId="{E747D0BD-D4D7-4929-B4BE-A527A5905095}" type="pres">
      <dgm:prSet presAssocID="{771EED73-0B33-4AFD-80B3-D36E5A4A54D4}" presName="vert1" presStyleCnt="0"/>
      <dgm:spPr/>
    </dgm:pt>
    <dgm:pt modelId="{B3E2E7AE-93B4-402E-ACB4-3D6A323AB920}" type="pres">
      <dgm:prSet presAssocID="{601B6C42-7C81-45B6-B8B0-D15EEA0D9565}" presName="thickLine" presStyleLbl="alignNode1" presStyleIdx="2" presStyleCnt="5"/>
      <dgm:spPr/>
    </dgm:pt>
    <dgm:pt modelId="{DFABDF34-7C4C-4AED-8222-C672A161C1DA}" type="pres">
      <dgm:prSet presAssocID="{601B6C42-7C81-45B6-B8B0-D15EEA0D9565}" presName="horz1" presStyleCnt="0"/>
      <dgm:spPr/>
    </dgm:pt>
    <dgm:pt modelId="{9692BFF5-6E66-4DC1-AE4E-292E0456E0E6}" type="pres">
      <dgm:prSet presAssocID="{601B6C42-7C81-45B6-B8B0-D15EEA0D9565}" presName="tx1" presStyleLbl="revTx" presStyleIdx="2" presStyleCnt="5"/>
      <dgm:spPr/>
    </dgm:pt>
    <dgm:pt modelId="{E8BFB239-7A0E-4114-9F28-DAED4E09C3C4}" type="pres">
      <dgm:prSet presAssocID="{601B6C42-7C81-45B6-B8B0-D15EEA0D9565}" presName="vert1" presStyleCnt="0"/>
      <dgm:spPr/>
    </dgm:pt>
    <dgm:pt modelId="{1EC343F6-6336-412C-891A-52C3C2443A86}" type="pres">
      <dgm:prSet presAssocID="{7D2D56FE-85FD-41F2-B8FF-FC858A996A7A}" presName="thickLine" presStyleLbl="alignNode1" presStyleIdx="3" presStyleCnt="5"/>
      <dgm:spPr/>
    </dgm:pt>
    <dgm:pt modelId="{5CB19562-1E6A-4C53-BB06-F06D47F4327B}" type="pres">
      <dgm:prSet presAssocID="{7D2D56FE-85FD-41F2-B8FF-FC858A996A7A}" presName="horz1" presStyleCnt="0"/>
      <dgm:spPr/>
    </dgm:pt>
    <dgm:pt modelId="{F43BB31B-BF18-4580-94B5-D7D41E44B055}" type="pres">
      <dgm:prSet presAssocID="{7D2D56FE-85FD-41F2-B8FF-FC858A996A7A}" presName="tx1" presStyleLbl="revTx" presStyleIdx="3" presStyleCnt="5"/>
      <dgm:spPr/>
    </dgm:pt>
    <dgm:pt modelId="{BDCC19E5-D36C-4244-8117-196BB8B7FE10}" type="pres">
      <dgm:prSet presAssocID="{7D2D56FE-85FD-41F2-B8FF-FC858A996A7A}" presName="vert1" presStyleCnt="0"/>
      <dgm:spPr/>
    </dgm:pt>
    <dgm:pt modelId="{8B689BD7-029A-475D-A584-DCEE4ADBE7B1}" type="pres">
      <dgm:prSet presAssocID="{E3AF0257-150A-4F23-BD52-EFE2F9CDABC2}" presName="thickLine" presStyleLbl="alignNode1" presStyleIdx="4" presStyleCnt="5"/>
      <dgm:spPr/>
    </dgm:pt>
    <dgm:pt modelId="{11FCD857-2747-4FB5-A67C-4DB57C7E100B}" type="pres">
      <dgm:prSet presAssocID="{E3AF0257-150A-4F23-BD52-EFE2F9CDABC2}" presName="horz1" presStyleCnt="0"/>
      <dgm:spPr/>
    </dgm:pt>
    <dgm:pt modelId="{1BA3B485-4227-4851-BC02-139E8E570033}" type="pres">
      <dgm:prSet presAssocID="{E3AF0257-150A-4F23-BD52-EFE2F9CDABC2}" presName="tx1" presStyleLbl="revTx" presStyleIdx="4" presStyleCnt="5"/>
      <dgm:spPr/>
    </dgm:pt>
    <dgm:pt modelId="{CD7C28E8-2627-4BEB-9B94-4272F6B70070}" type="pres">
      <dgm:prSet presAssocID="{E3AF0257-150A-4F23-BD52-EFE2F9CDABC2}" presName="vert1" presStyleCnt="0"/>
      <dgm:spPr/>
    </dgm:pt>
  </dgm:ptLst>
  <dgm:cxnLst>
    <dgm:cxn modelId="{7292E30B-5CF2-4C72-A12A-392366F3B774}" type="presOf" srcId="{E3AF0257-150A-4F23-BD52-EFE2F9CDABC2}" destId="{1BA3B485-4227-4851-BC02-139E8E570033}" srcOrd="0" destOrd="0" presId="urn:microsoft.com/office/officeart/2008/layout/LinedList"/>
    <dgm:cxn modelId="{EC95C716-5291-48F9-9D2A-026990582957}" srcId="{9EA78D81-E0A5-4A5D-8E79-867AF923B545}" destId="{7D2D56FE-85FD-41F2-B8FF-FC858A996A7A}" srcOrd="3" destOrd="0" parTransId="{7DF5B8F6-FA7D-4573-B758-4AB00CE3A3BA}" sibTransId="{8B5FD304-89C5-49D9-ABE8-632AD92B21A0}"/>
    <dgm:cxn modelId="{4FACB73B-F04D-44DE-BF65-C7F88272DE1D}" type="presOf" srcId="{7D2D56FE-85FD-41F2-B8FF-FC858A996A7A}" destId="{F43BB31B-BF18-4580-94B5-D7D41E44B055}" srcOrd="0" destOrd="0" presId="urn:microsoft.com/office/officeart/2008/layout/LinedList"/>
    <dgm:cxn modelId="{9ED4094C-9652-4E30-BB8B-AF7519C8D406}" srcId="{9EA78D81-E0A5-4A5D-8E79-867AF923B545}" destId="{771EED73-0B33-4AFD-80B3-D36E5A4A54D4}" srcOrd="1" destOrd="0" parTransId="{1C03D931-47B5-41DD-9D0C-2D724F2B1DCA}" sibTransId="{76FEE146-96AC-4BB0-BA43-B9424D13F21C}"/>
    <dgm:cxn modelId="{A48D7D4C-4E2C-4315-9F6F-AEA2FEA5C40B}" srcId="{9EA78D81-E0A5-4A5D-8E79-867AF923B545}" destId="{E3AF0257-150A-4F23-BD52-EFE2F9CDABC2}" srcOrd="4" destOrd="0" parTransId="{1202CD93-B2D7-43ED-AFD4-70D34316FA75}" sibTransId="{B9B9C98B-2FB6-45A1-860B-0F106F25075A}"/>
    <dgm:cxn modelId="{92C72A5A-9120-45F1-A205-0F970CDA4698}" srcId="{9EA78D81-E0A5-4A5D-8E79-867AF923B545}" destId="{074EBD3D-DDD0-4990-8185-E1515A0E6861}" srcOrd="0" destOrd="0" parTransId="{905A4B6C-65B2-4E94-A8BD-B5B8B9ADA6DB}" sibTransId="{9D1B3E04-DACA-4DAF-AEA7-87779F480DF7}"/>
    <dgm:cxn modelId="{BB69097B-D1E2-43D9-8C1A-7DC2FE96F725}" srcId="{9EA78D81-E0A5-4A5D-8E79-867AF923B545}" destId="{601B6C42-7C81-45B6-B8B0-D15EEA0D9565}" srcOrd="2" destOrd="0" parTransId="{AF0254EE-CD5E-4025-B996-94BF95DC726C}" sibTransId="{7872E6E8-3AE0-486A-83F7-96E2C2B8A720}"/>
    <dgm:cxn modelId="{7BBFFD7B-07DB-4C15-B0F2-E8849B16B403}" type="presOf" srcId="{074EBD3D-DDD0-4990-8185-E1515A0E6861}" destId="{AE64ED88-9FBF-4E69-A093-1A8BF54B8CD5}" srcOrd="0" destOrd="0" presId="urn:microsoft.com/office/officeart/2008/layout/LinedList"/>
    <dgm:cxn modelId="{0AFC3188-0F40-46E6-A5FA-45E30350B907}" type="presOf" srcId="{9EA78D81-E0A5-4A5D-8E79-867AF923B545}" destId="{D9B0A3A2-9880-4A49-B318-FB3990A20754}" srcOrd="0" destOrd="0" presId="urn:microsoft.com/office/officeart/2008/layout/LinedList"/>
    <dgm:cxn modelId="{85236AA1-4C1D-4113-BF05-9584549D8A64}" type="presOf" srcId="{601B6C42-7C81-45B6-B8B0-D15EEA0D9565}" destId="{9692BFF5-6E66-4DC1-AE4E-292E0456E0E6}" srcOrd="0" destOrd="0" presId="urn:microsoft.com/office/officeart/2008/layout/LinedList"/>
    <dgm:cxn modelId="{E774CCD3-B88C-4558-AE69-DD5EFC668322}" type="presOf" srcId="{771EED73-0B33-4AFD-80B3-D36E5A4A54D4}" destId="{715472C2-CEC3-4A51-A10B-D5581E7A4CD4}" srcOrd="0" destOrd="0" presId="urn:microsoft.com/office/officeart/2008/layout/LinedList"/>
    <dgm:cxn modelId="{1131433A-8C55-41F9-80F1-C131401E3802}" type="presParOf" srcId="{D9B0A3A2-9880-4A49-B318-FB3990A20754}" destId="{0768FA50-A186-4330-B5F8-61ACAB23E698}" srcOrd="0" destOrd="0" presId="urn:microsoft.com/office/officeart/2008/layout/LinedList"/>
    <dgm:cxn modelId="{36D6BF59-7BE5-4CF7-B607-22B849B48149}" type="presParOf" srcId="{D9B0A3A2-9880-4A49-B318-FB3990A20754}" destId="{8C258C4C-C2C2-490C-A771-D4B093F5E355}" srcOrd="1" destOrd="0" presId="urn:microsoft.com/office/officeart/2008/layout/LinedList"/>
    <dgm:cxn modelId="{8F0B7091-CBFB-4004-B6E5-873BCA7E5FDA}" type="presParOf" srcId="{8C258C4C-C2C2-490C-A771-D4B093F5E355}" destId="{AE64ED88-9FBF-4E69-A093-1A8BF54B8CD5}" srcOrd="0" destOrd="0" presId="urn:microsoft.com/office/officeart/2008/layout/LinedList"/>
    <dgm:cxn modelId="{21E5257C-3C34-4090-A718-53423E4AD63A}" type="presParOf" srcId="{8C258C4C-C2C2-490C-A771-D4B093F5E355}" destId="{61765F23-45A3-423D-B76A-D77BBCB08DCD}" srcOrd="1" destOrd="0" presId="urn:microsoft.com/office/officeart/2008/layout/LinedList"/>
    <dgm:cxn modelId="{FB9383E9-91B7-49A5-BA40-608C2A00A89A}" type="presParOf" srcId="{D9B0A3A2-9880-4A49-B318-FB3990A20754}" destId="{3014A508-6C81-4043-A396-7B8A7B18B8E5}" srcOrd="2" destOrd="0" presId="urn:microsoft.com/office/officeart/2008/layout/LinedList"/>
    <dgm:cxn modelId="{F21615FA-9F97-423A-A579-761EF58440A1}" type="presParOf" srcId="{D9B0A3A2-9880-4A49-B318-FB3990A20754}" destId="{08E05C36-9869-49CD-B3F0-733D0F94455F}" srcOrd="3" destOrd="0" presId="urn:microsoft.com/office/officeart/2008/layout/LinedList"/>
    <dgm:cxn modelId="{65579CBF-BD70-4360-BBCE-8EDAA2BED4EB}" type="presParOf" srcId="{08E05C36-9869-49CD-B3F0-733D0F94455F}" destId="{715472C2-CEC3-4A51-A10B-D5581E7A4CD4}" srcOrd="0" destOrd="0" presId="urn:microsoft.com/office/officeart/2008/layout/LinedList"/>
    <dgm:cxn modelId="{70D1E61A-846D-4CA9-8E59-3780796D0FA2}" type="presParOf" srcId="{08E05C36-9869-49CD-B3F0-733D0F94455F}" destId="{E747D0BD-D4D7-4929-B4BE-A527A5905095}" srcOrd="1" destOrd="0" presId="urn:microsoft.com/office/officeart/2008/layout/LinedList"/>
    <dgm:cxn modelId="{9DA9FE07-4556-47DF-9CB6-A9507553843E}" type="presParOf" srcId="{D9B0A3A2-9880-4A49-B318-FB3990A20754}" destId="{B3E2E7AE-93B4-402E-ACB4-3D6A323AB920}" srcOrd="4" destOrd="0" presId="urn:microsoft.com/office/officeart/2008/layout/LinedList"/>
    <dgm:cxn modelId="{EC6D1270-A02C-4570-AFD3-3E3E89FA73DC}" type="presParOf" srcId="{D9B0A3A2-9880-4A49-B318-FB3990A20754}" destId="{DFABDF34-7C4C-4AED-8222-C672A161C1DA}" srcOrd="5" destOrd="0" presId="urn:microsoft.com/office/officeart/2008/layout/LinedList"/>
    <dgm:cxn modelId="{6DDC456A-DAFC-4AA8-8552-6290A6226EC2}" type="presParOf" srcId="{DFABDF34-7C4C-4AED-8222-C672A161C1DA}" destId="{9692BFF5-6E66-4DC1-AE4E-292E0456E0E6}" srcOrd="0" destOrd="0" presId="urn:microsoft.com/office/officeart/2008/layout/LinedList"/>
    <dgm:cxn modelId="{09482C87-4ED0-42FA-ACDB-630FFB992204}" type="presParOf" srcId="{DFABDF34-7C4C-4AED-8222-C672A161C1DA}" destId="{E8BFB239-7A0E-4114-9F28-DAED4E09C3C4}" srcOrd="1" destOrd="0" presId="urn:microsoft.com/office/officeart/2008/layout/LinedList"/>
    <dgm:cxn modelId="{65D92275-0664-4553-A895-3A2326515076}" type="presParOf" srcId="{D9B0A3A2-9880-4A49-B318-FB3990A20754}" destId="{1EC343F6-6336-412C-891A-52C3C2443A86}" srcOrd="6" destOrd="0" presId="urn:microsoft.com/office/officeart/2008/layout/LinedList"/>
    <dgm:cxn modelId="{382C17BB-FDBE-4384-A6F6-795B906AF7A3}" type="presParOf" srcId="{D9B0A3A2-9880-4A49-B318-FB3990A20754}" destId="{5CB19562-1E6A-4C53-BB06-F06D47F4327B}" srcOrd="7" destOrd="0" presId="urn:microsoft.com/office/officeart/2008/layout/LinedList"/>
    <dgm:cxn modelId="{F48353D1-E4FF-42D7-BB1D-E83DDAEDAD41}" type="presParOf" srcId="{5CB19562-1E6A-4C53-BB06-F06D47F4327B}" destId="{F43BB31B-BF18-4580-94B5-D7D41E44B055}" srcOrd="0" destOrd="0" presId="urn:microsoft.com/office/officeart/2008/layout/LinedList"/>
    <dgm:cxn modelId="{F4A5FB2D-E397-4BCE-A7DA-994F900AD6E6}" type="presParOf" srcId="{5CB19562-1E6A-4C53-BB06-F06D47F4327B}" destId="{BDCC19E5-D36C-4244-8117-196BB8B7FE10}" srcOrd="1" destOrd="0" presId="urn:microsoft.com/office/officeart/2008/layout/LinedList"/>
    <dgm:cxn modelId="{EFCCA50B-19EF-4C50-B5DD-5E9439D24BC9}" type="presParOf" srcId="{D9B0A3A2-9880-4A49-B318-FB3990A20754}" destId="{8B689BD7-029A-475D-A584-DCEE4ADBE7B1}" srcOrd="8" destOrd="0" presId="urn:microsoft.com/office/officeart/2008/layout/LinedList"/>
    <dgm:cxn modelId="{E3F452A2-F253-4FF8-91AA-ADB36E1FF4DE}" type="presParOf" srcId="{D9B0A3A2-9880-4A49-B318-FB3990A20754}" destId="{11FCD857-2747-4FB5-A67C-4DB57C7E100B}" srcOrd="9" destOrd="0" presId="urn:microsoft.com/office/officeart/2008/layout/LinedList"/>
    <dgm:cxn modelId="{6CE20D41-5C10-4027-B1FE-CBE41877A22C}" type="presParOf" srcId="{11FCD857-2747-4FB5-A67C-4DB57C7E100B}" destId="{1BA3B485-4227-4851-BC02-139E8E570033}" srcOrd="0" destOrd="0" presId="urn:microsoft.com/office/officeart/2008/layout/LinedList"/>
    <dgm:cxn modelId="{76D2F2D1-33C8-4247-8194-929462711A7F}" type="presParOf" srcId="{11FCD857-2747-4FB5-A67C-4DB57C7E100B}" destId="{CD7C28E8-2627-4BEB-9B94-4272F6B7007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884654-571A-4698-A4A9-F8B103B541A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377CB02-0078-410D-8D61-72BBF7AF8D63}">
      <dgm:prSet/>
      <dgm:spPr/>
      <dgm:t>
        <a:bodyPr/>
        <a:lstStyle/>
        <a:p>
          <a:r>
            <a:rPr lang="en-US" dirty="0"/>
            <a:t>CoCM is evidence based and easily adapts to an adolescent population.</a:t>
          </a:r>
        </a:p>
      </dgm:t>
    </dgm:pt>
    <dgm:pt modelId="{1E1D71FA-B15F-46EF-963D-8813841CB35F}" type="parTrans" cxnId="{65C50653-8EB8-480A-8BF5-0D8FC03B70D0}">
      <dgm:prSet/>
      <dgm:spPr/>
      <dgm:t>
        <a:bodyPr/>
        <a:lstStyle/>
        <a:p>
          <a:endParaRPr lang="en-US"/>
        </a:p>
      </dgm:t>
    </dgm:pt>
    <dgm:pt modelId="{1D2AE43D-74E1-495A-AB05-923C3F01AF83}" type="sibTrans" cxnId="{65C50653-8EB8-480A-8BF5-0D8FC03B70D0}">
      <dgm:prSet/>
      <dgm:spPr/>
      <dgm:t>
        <a:bodyPr/>
        <a:lstStyle/>
        <a:p>
          <a:endParaRPr lang="en-US"/>
        </a:p>
      </dgm:t>
    </dgm:pt>
    <dgm:pt modelId="{EE0ED04C-C915-4B50-B5D4-8113E8AF025C}">
      <dgm:prSet/>
      <dgm:spPr/>
      <dgm:t>
        <a:bodyPr/>
        <a:lstStyle/>
        <a:p>
          <a:r>
            <a:rPr lang="en-US" dirty="0"/>
            <a:t>Each stage of the CoCM process requires some special considerations when working with adolescents and caregivers</a:t>
          </a:r>
        </a:p>
      </dgm:t>
    </dgm:pt>
    <dgm:pt modelId="{39B2B481-DE40-44FB-BD91-43C5269ACA16}" type="parTrans" cxnId="{32B36EB0-AF4B-4698-A988-608D59A5C133}">
      <dgm:prSet/>
      <dgm:spPr/>
      <dgm:t>
        <a:bodyPr/>
        <a:lstStyle/>
        <a:p>
          <a:endParaRPr lang="en-US"/>
        </a:p>
      </dgm:t>
    </dgm:pt>
    <dgm:pt modelId="{78C7B5F8-2D4D-455F-870C-6BBB0F35C6F1}" type="sibTrans" cxnId="{32B36EB0-AF4B-4698-A988-608D59A5C133}">
      <dgm:prSet/>
      <dgm:spPr/>
      <dgm:t>
        <a:bodyPr/>
        <a:lstStyle/>
        <a:p>
          <a:endParaRPr lang="en-US"/>
        </a:p>
      </dgm:t>
    </dgm:pt>
    <dgm:pt modelId="{6076E024-46B8-4741-9784-FAFD41B0C107}">
      <dgm:prSet/>
      <dgm:spPr/>
      <dgm:t>
        <a:bodyPr/>
        <a:lstStyle/>
        <a:p>
          <a:r>
            <a:rPr lang="en-US"/>
            <a:t>Motivational Interviewing is a critical part of the model applicable to adolescents and their parents. </a:t>
          </a:r>
        </a:p>
      </dgm:t>
    </dgm:pt>
    <dgm:pt modelId="{3FA69715-53B8-41C6-A431-FE802F4F75AA}" type="parTrans" cxnId="{3557389C-5EC2-4875-96DA-611DE767455F}">
      <dgm:prSet/>
      <dgm:spPr/>
      <dgm:t>
        <a:bodyPr/>
        <a:lstStyle/>
        <a:p>
          <a:endParaRPr lang="en-US"/>
        </a:p>
      </dgm:t>
    </dgm:pt>
    <dgm:pt modelId="{F36AC455-6C98-4100-9482-C464B04BB166}" type="sibTrans" cxnId="{3557389C-5EC2-4875-96DA-611DE767455F}">
      <dgm:prSet/>
      <dgm:spPr/>
      <dgm:t>
        <a:bodyPr/>
        <a:lstStyle/>
        <a:p>
          <a:endParaRPr lang="en-US"/>
        </a:p>
      </dgm:t>
    </dgm:pt>
    <dgm:pt modelId="{04148EAF-3D27-4E90-9F69-193D63B6EBC3}">
      <dgm:prSet/>
      <dgm:spPr/>
      <dgm:t>
        <a:bodyPr/>
        <a:lstStyle/>
        <a:p>
          <a:r>
            <a:rPr lang="en-US"/>
            <a:t>Give kids S.P.A.C.E.</a:t>
          </a:r>
        </a:p>
      </dgm:t>
    </dgm:pt>
    <dgm:pt modelId="{5D04CC1C-CD8D-4562-8189-30322EAEBC12}" type="parTrans" cxnId="{41CD92B1-6F97-4987-9923-44609111B7FB}">
      <dgm:prSet/>
      <dgm:spPr/>
      <dgm:t>
        <a:bodyPr/>
        <a:lstStyle/>
        <a:p>
          <a:endParaRPr lang="en-US"/>
        </a:p>
      </dgm:t>
    </dgm:pt>
    <dgm:pt modelId="{19A6441C-FCB1-47CE-A917-63F04B545E1F}" type="sibTrans" cxnId="{41CD92B1-6F97-4987-9923-44609111B7FB}">
      <dgm:prSet/>
      <dgm:spPr/>
      <dgm:t>
        <a:bodyPr/>
        <a:lstStyle/>
        <a:p>
          <a:endParaRPr lang="en-US"/>
        </a:p>
      </dgm:t>
    </dgm:pt>
    <dgm:pt modelId="{C7C69FD0-A321-4837-A337-7C03533F2539}">
      <dgm:prSet/>
      <dgm:spPr/>
      <dgm:t>
        <a:bodyPr/>
        <a:lstStyle/>
        <a:p>
          <a:r>
            <a:rPr lang="en-US" dirty="0"/>
            <a:t>Be ready to be flexible and responsive with adolescents and parents.</a:t>
          </a:r>
        </a:p>
      </dgm:t>
    </dgm:pt>
    <dgm:pt modelId="{31C1708D-8243-44FD-BE40-A46AD161D421}" type="parTrans" cxnId="{F4DB54F7-5280-4708-8590-91B4037F0E1B}">
      <dgm:prSet/>
      <dgm:spPr/>
      <dgm:t>
        <a:bodyPr/>
        <a:lstStyle/>
        <a:p>
          <a:endParaRPr lang="en-US"/>
        </a:p>
      </dgm:t>
    </dgm:pt>
    <dgm:pt modelId="{929896ED-D506-422A-A266-75F97A2D4106}" type="sibTrans" cxnId="{F4DB54F7-5280-4708-8590-91B4037F0E1B}">
      <dgm:prSet/>
      <dgm:spPr/>
      <dgm:t>
        <a:bodyPr/>
        <a:lstStyle/>
        <a:p>
          <a:endParaRPr lang="en-US"/>
        </a:p>
      </dgm:t>
    </dgm:pt>
    <dgm:pt modelId="{6F34E74F-F441-439B-85BD-D4EA3D075747}" type="pres">
      <dgm:prSet presAssocID="{E7884654-571A-4698-A4A9-F8B103B541AB}" presName="vert0" presStyleCnt="0">
        <dgm:presLayoutVars>
          <dgm:dir/>
          <dgm:animOne val="branch"/>
          <dgm:animLvl val="lvl"/>
        </dgm:presLayoutVars>
      </dgm:prSet>
      <dgm:spPr/>
    </dgm:pt>
    <dgm:pt modelId="{C155E1FF-6863-45D6-ACA7-BCDB172730D9}" type="pres">
      <dgm:prSet presAssocID="{5377CB02-0078-410D-8D61-72BBF7AF8D63}" presName="thickLine" presStyleLbl="alignNode1" presStyleIdx="0" presStyleCnt="5"/>
      <dgm:spPr/>
    </dgm:pt>
    <dgm:pt modelId="{99E55890-066D-4D20-8B8B-3EA2BA99C3D0}" type="pres">
      <dgm:prSet presAssocID="{5377CB02-0078-410D-8D61-72BBF7AF8D63}" presName="horz1" presStyleCnt="0"/>
      <dgm:spPr/>
    </dgm:pt>
    <dgm:pt modelId="{77588CE6-9FB9-4AED-9858-FC109BDE15B5}" type="pres">
      <dgm:prSet presAssocID="{5377CB02-0078-410D-8D61-72BBF7AF8D63}" presName="tx1" presStyleLbl="revTx" presStyleIdx="0" presStyleCnt="5"/>
      <dgm:spPr/>
    </dgm:pt>
    <dgm:pt modelId="{ADF6075E-A5D7-4038-A50B-DBB2201D71C0}" type="pres">
      <dgm:prSet presAssocID="{5377CB02-0078-410D-8D61-72BBF7AF8D63}" presName="vert1" presStyleCnt="0"/>
      <dgm:spPr/>
    </dgm:pt>
    <dgm:pt modelId="{5004065C-5EC0-452E-850D-11FDF07AF8FB}" type="pres">
      <dgm:prSet presAssocID="{EE0ED04C-C915-4B50-B5D4-8113E8AF025C}" presName="thickLine" presStyleLbl="alignNode1" presStyleIdx="1" presStyleCnt="5"/>
      <dgm:spPr/>
    </dgm:pt>
    <dgm:pt modelId="{25781EFF-1040-431F-A56C-4E8E1D87B87A}" type="pres">
      <dgm:prSet presAssocID="{EE0ED04C-C915-4B50-B5D4-8113E8AF025C}" presName="horz1" presStyleCnt="0"/>
      <dgm:spPr/>
    </dgm:pt>
    <dgm:pt modelId="{0813F333-E3B1-4AD8-A25C-1ADD3E125A2B}" type="pres">
      <dgm:prSet presAssocID="{EE0ED04C-C915-4B50-B5D4-8113E8AF025C}" presName="tx1" presStyleLbl="revTx" presStyleIdx="1" presStyleCnt="5"/>
      <dgm:spPr/>
    </dgm:pt>
    <dgm:pt modelId="{1C76D07D-4134-45D9-897A-B969DA0921E7}" type="pres">
      <dgm:prSet presAssocID="{EE0ED04C-C915-4B50-B5D4-8113E8AF025C}" presName="vert1" presStyleCnt="0"/>
      <dgm:spPr/>
    </dgm:pt>
    <dgm:pt modelId="{4F107C5B-29F2-4E3B-90AE-B9505015FBFA}" type="pres">
      <dgm:prSet presAssocID="{6076E024-46B8-4741-9784-FAFD41B0C107}" presName="thickLine" presStyleLbl="alignNode1" presStyleIdx="2" presStyleCnt="5"/>
      <dgm:spPr/>
    </dgm:pt>
    <dgm:pt modelId="{13B17189-4DAA-4F4D-A57E-7CBF7D28C852}" type="pres">
      <dgm:prSet presAssocID="{6076E024-46B8-4741-9784-FAFD41B0C107}" presName="horz1" presStyleCnt="0"/>
      <dgm:spPr/>
    </dgm:pt>
    <dgm:pt modelId="{9A60230D-93C7-4EB0-A936-E9E669A582F7}" type="pres">
      <dgm:prSet presAssocID="{6076E024-46B8-4741-9784-FAFD41B0C107}" presName="tx1" presStyleLbl="revTx" presStyleIdx="2" presStyleCnt="5"/>
      <dgm:spPr/>
    </dgm:pt>
    <dgm:pt modelId="{C8A44D99-A5AA-49D6-8A39-E960424DDAB4}" type="pres">
      <dgm:prSet presAssocID="{6076E024-46B8-4741-9784-FAFD41B0C107}" presName="vert1" presStyleCnt="0"/>
      <dgm:spPr/>
    </dgm:pt>
    <dgm:pt modelId="{D67BD6C2-7E89-4C05-B66C-2D83AD0440B5}" type="pres">
      <dgm:prSet presAssocID="{04148EAF-3D27-4E90-9F69-193D63B6EBC3}" presName="thickLine" presStyleLbl="alignNode1" presStyleIdx="3" presStyleCnt="5"/>
      <dgm:spPr/>
    </dgm:pt>
    <dgm:pt modelId="{950CE21E-FAB1-4CAC-9E24-1621DF19D6F5}" type="pres">
      <dgm:prSet presAssocID="{04148EAF-3D27-4E90-9F69-193D63B6EBC3}" presName="horz1" presStyleCnt="0"/>
      <dgm:spPr/>
    </dgm:pt>
    <dgm:pt modelId="{6EA3AA34-BB25-4570-B101-6B74A806E943}" type="pres">
      <dgm:prSet presAssocID="{04148EAF-3D27-4E90-9F69-193D63B6EBC3}" presName="tx1" presStyleLbl="revTx" presStyleIdx="3" presStyleCnt="5"/>
      <dgm:spPr/>
    </dgm:pt>
    <dgm:pt modelId="{63E5BA70-0ECB-4CBD-B6F3-13A6496F4AF3}" type="pres">
      <dgm:prSet presAssocID="{04148EAF-3D27-4E90-9F69-193D63B6EBC3}" presName="vert1" presStyleCnt="0"/>
      <dgm:spPr/>
    </dgm:pt>
    <dgm:pt modelId="{55B4F0D5-AC54-4B86-89ED-1A1E0D659FF4}" type="pres">
      <dgm:prSet presAssocID="{C7C69FD0-A321-4837-A337-7C03533F2539}" presName="thickLine" presStyleLbl="alignNode1" presStyleIdx="4" presStyleCnt="5"/>
      <dgm:spPr/>
    </dgm:pt>
    <dgm:pt modelId="{2223225B-131F-4531-BBDF-BFD3788E22B0}" type="pres">
      <dgm:prSet presAssocID="{C7C69FD0-A321-4837-A337-7C03533F2539}" presName="horz1" presStyleCnt="0"/>
      <dgm:spPr/>
    </dgm:pt>
    <dgm:pt modelId="{384D9E51-893A-4421-83AF-4D66FFBB1CE4}" type="pres">
      <dgm:prSet presAssocID="{C7C69FD0-A321-4837-A337-7C03533F2539}" presName="tx1" presStyleLbl="revTx" presStyleIdx="4" presStyleCnt="5"/>
      <dgm:spPr/>
    </dgm:pt>
    <dgm:pt modelId="{97777E0F-14E5-4BF9-88E8-88CB7556BB65}" type="pres">
      <dgm:prSet presAssocID="{C7C69FD0-A321-4837-A337-7C03533F2539}" presName="vert1" presStyleCnt="0"/>
      <dgm:spPr/>
    </dgm:pt>
  </dgm:ptLst>
  <dgm:cxnLst>
    <dgm:cxn modelId="{459E4C17-22A7-495C-BC43-1816E31D72B5}" type="presOf" srcId="{04148EAF-3D27-4E90-9F69-193D63B6EBC3}" destId="{6EA3AA34-BB25-4570-B101-6B74A806E943}" srcOrd="0" destOrd="0" presId="urn:microsoft.com/office/officeart/2008/layout/LinedList"/>
    <dgm:cxn modelId="{53226A44-136C-4CF8-BB74-A2F59DB0B2C3}" type="presOf" srcId="{EE0ED04C-C915-4B50-B5D4-8113E8AF025C}" destId="{0813F333-E3B1-4AD8-A25C-1ADD3E125A2B}" srcOrd="0" destOrd="0" presId="urn:microsoft.com/office/officeart/2008/layout/LinedList"/>
    <dgm:cxn modelId="{65C50653-8EB8-480A-8BF5-0D8FC03B70D0}" srcId="{E7884654-571A-4698-A4A9-F8B103B541AB}" destId="{5377CB02-0078-410D-8D61-72BBF7AF8D63}" srcOrd="0" destOrd="0" parTransId="{1E1D71FA-B15F-46EF-963D-8813841CB35F}" sibTransId="{1D2AE43D-74E1-495A-AB05-923C3F01AF83}"/>
    <dgm:cxn modelId="{94C19C55-FD94-4571-B077-03914CBFD33D}" type="presOf" srcId="{5377CB02-0078-410D-8D61-72BBF7AF8D63}" destId="{77588CE6-9FB9-4AED-9858-FC109BDE15B5}" srcOrd="0" destOrd="0" presId="urn:microsoft.com/office/officeart/2008/layout/LinedList"/>
    <dgm:cxn modelId="{3557389C-5EC2-4875-96DA-611DE767455F}" srcId="{E7884654-571A-4698-A4A9-F8B103B541AB}" destId="{6076E024-46B8-4741-9784-FAFD41B0C107}" srcOrd="2" destOrd="0" parTransId="{3FA69715-53B8-41C6-A431-FE802F4F75AA}" sibTransId="{F36AC455-6C98-4100-9482-C464B04BB166}"/>
    <dgm:cxn modelId="{32B36EB0-AF4B-4698-A988-608D59A5C133}" srcId="{E7884654-571A-4698-A4A9-F8B103B541AB}" destId="{EE0ED04C-C915-4B50-B5D4-8113E8AF025C}" srcOrd="1" destOrd="0" parTransId="{39B2B481-DE40-44FB-BD91-43C5269ACA16}" sibTransId="{78C7B5F8-2D4D-455F-870C-6BBB0F35C6F1}"/>
    <dgm:cxn modelId="{41CD92B1-6F97-4987-9923-44609111B7FB}" srcId="{E7884654-571A-4698-A4A9-F8B103B541AB}" destId="{04148EAF-3D27-4E90-9F69-193D63B6EBC3}" srcOrd="3" destOrd="0" parTransId="{5D04CC1C-CD8D-4562-8189-30322EAEBC12}" sibTransId="{19A6441C-FCB1-47CE-A917-63F04B545E1F}"/>
    <dgm:cxn modelId="{C80868B7-1AF2-4D1A-88E3-F6D7969BCE7C}" type="presOf" srcId="{C7C69FD0-A321-4837-A337-7C03533F2539}" destId="{384D9E51-893A-4421-83AF-4D66FFBB1CE4}" srcOrd="0" destOrd="0" presId="urn:microsoft.com/office/officeart/2008/layout/LinedList"/>
    <dgm:cxn modelId="{9B0A24E3-52E8-429B-9D88-2BEA176D5C17}" type="presOf" srcId="{E7884654-571A-4698-A4A9-F8B103B541AB}" destId="{6F34E74F-F441-439B-85BD-D4EA3D075747}" srcOrd="0" destOrd="0" presId="urn:microsoft.com/office/officeart/2008/layout/LinedList"/>
    <dgm:cxn modelId="{A151D3F5-2B47-42A1-B6E5-D9E8FA08C725}" type="presOf" srcId="{6076E024-46B8-4741-9784-FAFD41B0C107}" destId="{9A60230D-93C7-4EB0-A936-E9E669A582F7}" srcOrd="0" destOrd="0" presId="urn:microsoft.com/office/officeart/2008/layout/LinedList"/>
    <dgm:cxn modelId="{F4DB54F7-5280-4708-8590-91B4037F0E1B}" srcId="{E7884654-571A-4698-A4A9-F8B103B541AB}" destId="{C7C69FD0-A321-4837-A337-7C03533F2539}" srcOrd="4" destOrd="0" parTransId="{31C1708D-8243-44FD-BE40-A46AD161D421}" sibTransId="{929896ED-D506-422A-A266-75F97A2D4106}"/>
    <dgm:cxn modelId="{F0E447E9-C57A-47DD-9CE1-924C5DBE4A34}" type="presParOf" srcId="{6F34E74F-F441-439B-85BD-D4EA3D075747}" destId="{C155E1FF-6863-45D6-ACA7-BCDB172730D9}" srcOrd="0" destOrd="0" presId="urn:microsoft.com/office/officeart/2008/layout/LinedList"/>
    <dgm:cxn modelId="{DF3FDCE3-DA8F-4D7F-B790-CA0FF89572E0}" type="presParOf" srcId="{6F34E74F-F441-439B-85BD-D4EA3D075747}" destId="{99E55890-066D-4D20-8B8B-3EA2BA99C3D0}" srcOrd="1" destOrd="0" presId="urn:microsoft.com/office/officeart/2008/layout/LinedList"/>
    <dgm:cxn modelId="{CAF7CF1A-ED94-4A70-9DE9-456A0C71EDE2}" type="presParOf" srcId="{99E55890-066D-4D20-8B8B-3EA2BA99C3D0}" destId="{77588CE6-9FB9-4AED-9858-FC109BDE15B5}" srcOrd="0" destOrd="0" presId="urn:microsoft.com/office/officeart/2008/layout/LinedList"/>
    <dgm:cxn modelId="{A4028F03-B05F-4B7F-9B2F-8DAC8BE900DD}" type="presParOf" srcId="{99E55890-066D-4D20-8B8B-3EA2BA99C3D0}" destId="{ADF6075E-A5D7-4038-A50B-DBB2201D71C0}" srcOrd="1" destOrd="0" presId="urn:microsoft.com/office/officeart/2008/layout/LinedList"/>
    <dgm:cxn modelId="{D25CA8D2-19CA-4E93-BBC9-43D2E9EF4AC1}" type="presParOf" srcId="{6F34E74F-F441-439B-85BD-D4EA3D075747}" destId="{5004065C-5EC0-452E-850D-11FDF07AF8FB}" srcOrd="2" destOrd="0" presId="urn:microsoft.com/office/officeart/2008/layout/LinedList"/>
    <dgm:cxn modelId="{1C9A8F54-E985-41CB-B240-D5142798EE4D}" type="presParOf" srcId="{6F34E74F-F441-439B-85BD-D4EA3D075747}" destId="{25781EFF-1040-431F-A56C-4E8E1D87B87A}" srcOrd="3" destOrd="0" presId="urn:microsoft.com/office/officeart/2008/layout/LinedList"/>
    <dgm:cxn modelId="{ADB33CD2-C4D8-459F-9253-6486A6B7FADE}" type="presParOf" srcId="{25781EFF-1040-431F-A56C-4E8E1D87B87A}" destId="{0813F333-E3B1-4AD8-A25C-1ADD3E125A2B}" srcOrd="0" destOrd="0" presId="urn:microsoft.com/office/officeart/2008/layout/LinedList"/>
    <dgm:cxn modelId="{D345E17A-0BA9-4F24-938B-65AAB6BAF870}" type="presParOf" srcId="{25781EFF-1040-431F-A56C-4E8E1D87B87A}" destId="{1C76D07D-4134-45D9-897A-B969DA0921E7}" srcOrd="1" destOrd="0" presId="urn:microsoft.com/office/officeart/2008/layout/LinedList"/>
    <dgm:cxn modelId="{87F354A2-B1C0-4078-9F74-2BCF4F31B0A1}" type="presParOf" srcId="{6F34E74F-F441-439B-85BD-D4EA3D075747}" destId="{4F107C5B-29F2-4E3B-90AE-B9505015FBFA}" srcOrd="4" destOrd="0" presId="urn:microsoft.com/office/officeart/2008/layout/LinedList"/>
    <dgm:cxn modelId="{C4F62CF4-FA85-49BB-A4BF-25E7C594FAEA}" type="presParOf" srcId="{6F34E74F-F441-439B-85BD-D4EA3D075747}" destId="{13B17189-4DAA-4F4D-A57E-7CBF7D28C852}" srcOrd="5" destOrd="0" presId="urn:microsoft.com/office/officeart/2008/layout/LinedList"/>
    <dgm:cxn modelId="{D42CDEAF-526C-4375-AF78-E9BEF57C71C1}" type="presParOf" srcId="{13B17189-4DAA-4F4D-A57E-7CBF7D28C852}" destId="{9A60230D-93C7-4EB0-A936-E9E669A582F7}" srcOrd="0" destOrd="0" presId="urn:microsoft.com/office/officeart/2008/layout/LinedList"/>
    <dgm:cxn modelId="{9F376507-5FF6-4A5E-9888-7D2816EBAA73}" type="presParOf" srcId="{13B17189-4DAA-4F4D-A57E-7CBF7D28C852}" destId="{C8A44D99-A5AA-49D6-8A39-E960424DDAB4}" srcOrd="1" destOrd="0" presId="urn:microsoft.com/office/officeart/2008/layout/LinedList"/>
    <dgm:cxn modelId="{37FE93F0-3C5D-44B3-BD0B-3799CBEF0F5C}" type="presParOf" srcId="{6F34E74F-F441-439B-85BD-D4EA3D075747}" destId="{D67BD6C2-7E89-4C05-B66C-2D83AD0440B5}" srcOrd="6" destOrd="0" presId="urn:microsoft.com/office/officeart/2008/layout/LinedList"/>
    <dgm:cxn modelId="{5BBF98F2-686D-45B2-B5DF-13D2105A7A64}" type="presParOf" srcId="{6F34E74F-F441-439B-85BD-D4EA3D075747}" destId="{950CE21E-FAB1-4CAC-9E24-1621DF19D6F5}" srcOrd="7" destOrd="0" presId="urn:microsoft.com/office/officeart/2008/layout/LinedList"/>
    <dgm:cxn modelId="{3D3B5964-EA47-414A-A5AF-97F91788E334}" type="presParOf" srcId="{950CE21E-FAB1-4CAC-9E24-1621DF19D6F5}" destId="{6EA3AA34-BB25-4570-B101-6B74A806E943}" srcOrd="0" destOrd="0" presId="urn:microsoft.com/office/officeart/2008/layout/LinedList"/>
    <dgm:cxn modelId="{ACF61001-DC8B-4286-8705-766103E96EBB}" type="presParOf" srcId="{950CE21E-FAB1-4CAC-9E24-1621DF19D6F5}" destId="{63E5BA70-0ECB-4CBD-B6F3-13A6496F4AF3}" srcOrd="1" destOrd="0" presId="urn:microsoft.com/office/officeart/2008/layout/LinedList"/>
    <dgm:cxn modelId="{B5B6AF97-BCF6-45F3-9490-1A86646F1137}" type="presParOf" srcId="{6F34E74F-F441-439B-85BD-D4EA3D075747}" destId="{55B4F0D5-AC54-4B86-89ED-1A1E0D659FF4}" srcOrd="8" destOrd="0" presId="urn:microsoft.com/office/officeart/2008/layout/LinedList"/>
    <dgm:cxn modelId="{A278A4B3-2C75-4151-AD17-730CE649F763}" type="presParOf" srcId="{6F34E74F-F441-439B-85BD-D4EA3D075747}" destId="{2223225B-131F-4531-BBDF-BFD3788E22B0}" srcOrd="9" destOrd="0" presId="urn:microsoft.com/office/officeart/2008/layout/LinedList"/>
    <dgm:cxn modelId="{5DE67F7A-25C2-419B-9DC0-7FE405153EFF}" type="presParOf" srcId="{2223225B-131F-4531-BBDF-BFD3788E22B0}" destId="{384D9E51-893A-4421-83AF-4D66FFBB1CE4}" srcOrd="0" destOrd="0" presId="urn:microsoft.com/office/officeart/2008/layout/LinedList"/>
    <dgm:cxn modelId="{BE779B93-7A75-4944-91D6-867C1D2BAF1C}" type="presParOf" srcId="{2223225B-131F-4531-BBDF-BFD3788E22B0}" destId="{97777E0F-14E5-4BF9-88E8-88CB7556BB6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8319A-E938-4FA6-8722-851B3479B041}">
      <dsp:nvSpPr>
        <dsp:cNvPr id="0" name=""/>
        <dsp:cNvSpPr/>
      </dsp:nvSpPr>
      <dsp:spPr>
        <a:xfrm>
          <a:off x="0" y="1932"/>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02428F-CA64-4F17-A2A5-93C4E54719DB}">
      <dsp:nvSpPr>
        <dsp:cNvPr id="0" name=""/>
        <dsp:cNvSpPr/>
      </dsp:nvSpPr>
      <dsp:spPr>
        <a:xfrm>
          <a:off x="0" y="1932"/>
          <a:ext cx="6893773" cy="2171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r>
            <a:rPr lang="en-US" sz="2400" kern="1200" dirty="0"/>
            <a:t>Being aware of your own starting point helps you identify possible triggers and be prepared to manage reactions</a:t>
          </a:r>
        </a:p>
      </dsp:txBody>
      <dsp:txXfrm>
        <a:off x="0" y="1932"/>
        <a:ext cx="6893773" cy="2171964"/>
      </dsp:txXfrm>
    </dsp:sp>
    <dsp:sp modelId="{953F2F0C-6834-470D-B1D8-32B10A5FC771}">
      <dsp:nvSpPr>
        <dsp:cNvPr id="0" name=""/>
        <dsp:cNvSpPr/>
      </dsp:nvSpPr>
      <dsp:spPr>
        <a:xfrm>
          <a:off x="0" y="2173897"/>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35C630-3996-4D87-BCF2-7606A3D5D594}">
      <dsp:nvSpPr>
        <dsp:cNvPr id="0" name=""/>
        <dsp:cNvSpPr/>
      </dsp:nvSpPr>
      <dsp:spPr>
        <a:xfrm>
          <a:off x="0" y="2175829"/>
          <a:ext cx="6900512" cy="1980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r>
            <a:rPr lang="en-US" sz="2400" kern="1200" dirty="0"/>
            <a:t>When we can empathize with the adolescents that we’re working with, it’s easier to extend compassion and understanding</a:t>
          </a:r>
        </a:p>
      </dsp:txBody>
      <dsp:txXfrm>
        <a:off x="0" y="2175829"/>
        <a:ext cx="6900512" cy="1980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8FA50-A186-4330-B5F8-61ACAB23E698}">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64ED88-9FBF-4E69-A093-1A8BF54B8CD5}">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a:t>S:	Straightforward </a:t>
          </a:r>
        </a:p>
      </dsp:txBody>
      <dsp:txXfrm>
        <a:off x="0" y="675"/>
        <a:ext cx="6900512" cy="1106957"/>
      </dsp:txXfrm>
    </dsp:sp>
    <dsp:sp modelId="{3014A508-6C81-4043-A396-7B8A7B18B8E5}">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5472C2-CEC3-4A51-A10B-D5581E7A4CD4}">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dirty="0"/>
            <a:t>P:	Peer/Respect</a:t>
          </a:r>
        </a:p>
      </dsp:txBody>
      <dsp:txXfrm>
        <a:off x="0" y="1107633"/>
        <a:ext cx="6900512" cy="1106957"/>
      </dsp:txXfrm>
    </dsp:sp>
    <dsp:sp modelId="{B3E2E7AE-93B4-402E-ACB4-3D6A323AB920}">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92BFF5-6E66-4DC1-AE4E-292E0456E0E6}">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a:t>A: 	Authentic </a:t>
          </a:r>
        </a:p>
      </dsp:txBody>
      <dsp:txXfrm>
        <a:off x="0" y="2214591"/>
        <a:ext cx="6900512" cy="1106957"/>
      </dsp:txXfrm>
    </dsp:sp>
    <dsp:sp modelId="{1EC343F6-6336-412C-891A-52C3C2443A86}">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3BB31B-BF18-4580-94B5-D7D41E44B055}">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dirty="0"/>
            <a:t>C: 	Curious</a:t>
          </a:r>
        </a:p>
      </dsp:txBody>
      <dsp:txXfrm>
        <a:off x="0" y="3321549"/>
        <a:ext cx="6900512" cy="1106957"/>
      </dsp:txXfrm>
    </dsp:sp>
    <dsp:sp modelId="{8B689BD7-029A-475D-A584-DCEE4ADBE7B1}">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A3B485-4227-4851-BC02-139E8E570033}">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a:t>E: 	Even/Neutral</a:t>
          </a:r>
        </a:p>
      </dsp:txBody>
      <dsp:txXfrm>
        <a:off x="0" y="4428507"/>
        <a:ext cx="6900512" cy="1106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5E1FF-6863-45D6-ACA7-BCDB172730D9}">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588CE6-9FB9-4AED-9858-FC109BDE15B5}">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CoCM is evidence based and easily adapts to an adolescent population.</a:t>
          </a:r>
        </a:p>
      </dsp:txBody>
      <dsp:txXfrm>
        <a:off x="0" y="531"/>
        <a:ext cx="10515600" cy="870055"/>
      </dsp:txXfrm>
    </dsp:sp>
    <dsp:sp modelId="{5004065C-5EC0-452E-850D-11FDF07AF8FB}">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13F333-E3B1-4AD8-A25C-1ADD3E125A2B}">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Each stage of the CoCM process requires some special considerations when working with adolescents and caregivers</a:t>
          </a:r>
        </a:p>
      </dsp:txBody>
      <dsp:txXfrm>
        <a:off x="0" y="870586"/>
        <a:ext cx="10515600" cy="870055"/>
      </dsp:txXfrm>
    </dsp:sp>
    <dsp:sp modelId="{4F107C5B-29F2-4E3B-90AE-B9505015FBFA}">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60230D-93C7-4EB0-A936-E9E669A582F7}">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Motivational Interviewing is a critical part of the model applicable to adolescents and their parents. </a:t>
          </a:r>
        </a:p>
      </dsp:txBody>
      <dsp:txXfrm>
        <a:off x="0" y="1740641"/>
        <a:ext cx="10515600" cy="870055"/>
      </dsp:txXfrm>
    </dsp:sp>
    <dsp:sp modelId="{D67BD6C2-7E89-4C05-B66C-2D83AD0440B5}">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A3AA34-BB25-4570-B101-6B74A806E943}">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Give kids S.P.A.C.E.</a:t>
          </a:r>
        </a:p>
      </dsp:txBody>
      <dsp:txXfrm>
        <a:off x="0" y="2610696"/>
        <a:ext cx="10515600" cy="870055"/>
      </dsp:txXfrm>
    </dsp:sp>
    <dsp:sp modelId="{55B4F0D5-AC54-4B86-89ED-1A1E0D659FF4}">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4D9E51-893A-4421-83AF-4D66FFBB1CE4}">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Be ready to be flexible and responsive with adolescents and parents.</a:t>
          </a:r>
        </a:p>
      </dsp:txBody>
      <dsp:txXfrm>
        <a:off x="0" y="3480751"/>
        <a:ext cx="10515600" cy="87005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CA894F-81AA-41B2-A0D3-053D492F6D31}" type="datetimeFigureOut">
              <a:rPr lang="en-US" smtClean="0"/>
              <a:t>9/9/2021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07411-5CD3-4B93-915B-E1C58BC3398B}" type="slidenum">
              <a:rPr lang="en-US" smtClean="0"/>
              <a:t>‹#›</a:t>
            </a:fld>
            <a:endParaRPr lang="en-US"/>
          </a:p>
        </p:txBody>
      </p:sp>
    </p:spTree>
    <p:extLst>
      <p:ext uri="{BB962C8B-B14F-4D97-AF65-F5344CB8AC3E}">
        <p14:creationId xmlns:p14="http://schemas.microsoft.com/office/powerpoint/2010/main" val="2084254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Developmental awareness:  - reflect and validate the feelings first (mid brain is in charge) and lead them toward  reflection and their thoughts on the matter at hand</a:t>
            </a:r>
          </a:p>
          <a:p>
            <a:endParaRPr lang="en-US" dirty="0"/>
          </a:p>
          <a:p>
            <a:r>
              <a:rPr lang="en-US" dirty="0"/>
              <a:t>Engagement – what did we learn from Miguel and his mom?</a:t>
            </a:r>
          </a:p>
          <a:p>
            <a:r>
              <a:rPr lang="en-US" dirty="0"/>
              <a:t>Eye contact</a:t>
            </a:r>
          </a:p>
          <a:p>
            <a:r>
              <a:rPr lang="en-US" dirty="0"/>
              <a:t>Open body language</a:t>
            </a:r>
          </a:p>
          <a:p>
            <a:r>
              <a:rPr lang="en-US" dirty="0"/>
              <a:t>Use their names (not “kiddo” not “mom”)</a:t>
            </a:r>
          </a:p>
          <a:p>
            <a:r>
              <a:rPr lang="en-US" dirty="0"/>
              <a:t>Reflect their content (MI/active listening)</a:t>
            </a:r>
          </a:p>
          <a:p>
            <a:r>
              <a:rPr lang="en-US" dirty="0"/>
              <a:t>Summary statements can lead but can’t jump the tracks to your own goals)</a:t>
            </a:r>
          </a:p>
          <a:p>
            <a:endParaRPr lang="en-US" dirty="0"/>
          </a:p>
          <a:p>
            <a:r>
              <a:rPr lang="en-US" dirty="0"/>
              <a:t>(everything about you needs to be open and encouraging – including your mindset- they can see that too)</a:t>
            </a:r>
          </a:p>
        </p:txBody>
      </p:sp>
      <p:sp>
        <p:nvSpPr>
          <p:cNvPr id="4" name="Slide Number Placeholder 3"/>
          <p:cNvSpPr>
            <a:spLocks noGrp="1"/>
          </p:cNvSpPr>
          <p:nvPr>
            <p:ph type="sldNum" sz="quarter" idx="5"/>
          </p:nvPr>
        </p:nvSpPr>
        <p:spPr/>
        <p:txBody>
          <a:bodyPr/>
          <a:lstStyle/>
          <a:p>
            <a:fld id="{C1E07411-5CD3-4B93-915B-E1C58BC3398B}" type="slidenum">
              <a:rPr lang="en-US" smtClean="0"/>
              <a:t>18</a:t>
            </a:fld>
            <a:endParaRPr lang="en-US"/>
          </a:p>
        </p:txBody>
      </p:sp>
    </p:spTree>
    <p:extLst>
      <p:ext uri="{BB962C8B-B14F-4D97-AF65-F5344CB8AC3E}">
        <p14:creationId xmlns:p14="http://schemas.microsoft.com/office/powerpoint/2010/main" val="2696136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Weave in some discussion here – present and then ask – “So what would that look like?  Give an example of something you’d say or do that would communicate SPACE principals.”</a:t>
            </a:r>
          </a:p>
          <a:p>
            <a:endParaRPr lang="en-US" dirty="0"/>
          </a:p>
          <a:p>
            <a:r>
              <a:rPr lang="en-US" dirty="0"/>
              <a:t>S:	Straightforward –  be open and honest with them</a:t>
            </a:r>
          </a:p>
          <a:p>
            <a:r>
              <a:rPr lang="en-US" dirty="0"/>
              <a:t>P:	Peer – treat them like a peer with respect for the validity of their 			experience and viewpoint</a:t>
            </a:r>
          </a:p>
          <a:p>
            <a:r>
              <a:rPr lang="en-US" dirty="0"/>
              <a:t>A: 	Authentic - be yourself – kids have remarkable radar for 				disingenuous presentations, if you don’t know something 			or don’t understand a reference, ask them.</a:t>
            </a:r>
          </a:p>
          <a:p>
            <a:r>
              <a:rPr lang="en-US" dirty="0"/>
              <a:t>C: 	Curiosity- if you convey genuine curiosity and talk to them like an 			equal it goes a long way</a:t>
            </a:r>
          </a:p>
          <a:p>
            <a:r>
              <a:rPr lang="en-US" dirty="0"/>
              <a:t>E: 	Even – keep your responses even and neutral. often kids will pitch </a:t>
            </a:r>
          </a:p>
          <a:p>
            <a:pPr marL="914400" lvl="2" indent="0">
              <a:buNone/>
            </a:pPr>
            <a:r>
              <a:rPr lang="en-US" sz="3000" dirty="0"/>
              <a:t>	something to see how you handle it, the real stuff comes 	after they have assessed your response. Teens are 	accustomed to adults reacting to them vs. listening to 	them</a:t>
            </a:r>
          </a:p>
          <a:p>
            <a:endParaRPr lang="en-US" dirty="0"/>
          </a:p>
        </p:txBody>
      </p:sp>
      <p:sp>
        <p:nvSpPr>
          <p:cNvPr id="4" name="Slide Number Placeholder 3"/>
          <p:cNvSpPr>
            <a:spLocks noGrp="1"/>
          </p:cNvSpPr>
          <p:nvPr>
            <p:ph type="sldNum" sz="quarter" idx="5"/>
          </p:nvPr>
        </p:nvSpPr>
        <p:spPr/>
        <p:txBody>
          <a:bodyPr/>
          <a:lstStyle/>
          <a:p>
            <a:fld id="{C1E07411-5CD3-4B93-915B-E1C58BC3398B}" type="slidenum">
              <a:rPr lang="en-US" smtClean="0"/>
              <a:t>19</a:t>
            </a:fld>
            <a:endParaRPr lang="en-US"/>
          </a:p>
        </p:txBody>
      </p:sp>
    </p:spTree>
    <p:extLst>
      <p:ext uri="{BB962C8B-B14F-4D97-AF65-F5344CB8AC3E}">
        <p14:creationId xmlns:p14="http://schemas.microsoft.com/office/powerpoint/2010/main" val="24793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Double back to slide 18 and revisit</a:t>
            </a:r>
            <a:r>
              <a:rPr lang="en-US" baseline="0" dirty="0"/>
              <a:t> BEN scenario: 15 y/o male, grades dropping, isolating, up late on social media, mom says there’s a problem and brought him in – then discuss some scenarios on how that could go down (refuse to talk – dump it all – maybe a confidentiality </a:t>
            </a:r>
            <a:r>
              <a:rPr lang="en-US" baseline="0"/>
              <a:t>issue scenario)</a:t>
            </a:r>
            <a:endParaRPr lang="en-US" dirty="0"/>
          </a:p>
        </p:txBody>
      </p:sp>
      <p:sp>
        <p:nvSpPr>
          <p:cNvPr id="4" name="Slide Number Placeholder 3"/>
          <p:cNvSpPr>
            <a:spLocks noGrp="1"/>
          </p:cNvSpPr>
          <p:nvPr>
            <p:ph type="sldNum" sz="quarter" idx="10"/>
          </p:nvPr>
        </p:nvSpPr>
        <p:spPr/>
        <p:txBody>
          <a:bodyPr/>
          <a:lstStyle/>
          <a:p>
            <a:fld id="{C1E07411-5CD3-4B93-915B-E1C58BC3398B}" type="slidenum">
              <a:rPr lang="en-US" smtClean="0"/>
              <a:t>21</a:t>
            </a:fld>
            <a:endParaRPr lang="en-US"/>
          </a:p>
        </p:txBody>
      </p:sp>
    </p:spTree>
    <p:extLst>
      <p:ext uri="{BB962C8B-B14F-4D97-AF65-F5344CB8AC3E}">
        <p14:creationId xmlns:p14="http://schemas.microsoft.com/office/powerpoint/2010/main" val="1554325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07411-5CD3-4B93-915B-E1C58BC3398B}" type="slidenum">
              <a:rPr lang="en-US" smtClean="0"/>
              <a:t>23</a:t>
            </a:fld>
            <a:endParaRPr lang="en-US"/>
          </a:p>
        </p:txBody>
      </p:sp>
    </p:spTree>
    <p:extLst>
      <p:ext uri="{BB962C8B-B14F-4D97-AF65-F5344CB8AC3E}">
        <p14:creationId xmlns:p14="http://schemas.microsoft.com/office/powerpoint/2010/main" val="2224949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Pt. is the expert on him/her/them self</a:t>
            </a:r>
          </a:p>
          <a:p>
            <a:r>
              <a:rPr lang="en-US" dirty="0"/>
              <a:t>Parent/Caregiver is the expert on being Pt. caregiver</a:t>
            </a:r>
          </a:p>
          <a:p>
            <a:r>
              <a:rPr lang="en-US" dirty="0"/>
              <a:t>BHCM is expert on development, intervention and process</a:t>
            </a:r>
          </a:p>
          <a:p>
            <a:r>
              <a:rPr lang="en-US" dirty="0"/>
              <a:t>TOGETHER they create an expert team who will work together to meet goals</a:t>
            </a:r>
          </a:p>
          <a:p>
            <a:endParaRPr lang="en-US" dirty="0"/>
          </a:p>
        </p:txBody>
      </p:sp>
      <p:sp>
        <p:nvSpPr>
          <p:cNvPr id="4" name="Slide Number Placeholder 3"/>
          <p:cNvSpPr>
            <a:spLocks noGrp="1"/>
          </p:cNvSpPr>
          <p:nvPr>
            <p:ph type="sldNum" sz="quarter" idx="5"/>
          </p:nvPr>
        </p:nvSpPr>
        <p:spPr/>
        <p:txBody>
          <a:bodyPr/>
          <a:lstStyle/>
          <a:p>
            <a:fld id="{C1E07411-5CD3-4B93-915B-E1C58BC3398B}" type="slidenum">
              <a:rPr lang="en-US" smtClean="0"/>
              <a:t>24</a:t>
            </a:fld>
            <a:endParaRPr lang="en-US"/>
          </a:p>
        </p:txBody>
      </p:sp>
    </p:spTree>
    <p:extLst>
      <p:ext uri="{BB962C8B-B14F-4D97-AF65-F5344CB8AC3E}">
        <p14:creationId xmlns:p14="http://schemas.microsoft.com/office/powerpoint/2010/main" val="1019056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Reminding parents of the adolescent developmental process and normalizing  it helps identify and address parental beliefs about motivation for adolescent behavior and opens the door for expectation discussion and adjustment</a:t>
            </a:r>
          </a:p>
          <a:p>
            <a:pPr marL="457200" lvl="1" indent="0">
              <a:buNone/>
            </a:pPr>
            <a:endParaRPr lang="en-US" dirty="0"/>
          </a:p>
          <a:p>
            <a:pPr lvl="1"/>
            <a:r>
              <a:rPr lang="en-US" dirty="0"/>
              <a:t>Family “Puzzle” Analogy : if one piece changes then it has to either change back or the other pieces have to change to allow it to fit again</a:t>
            </a:r>
          </a:p>
          <a:p>
            <a:pPr marL="457200" lvl="1" indent="0">
              <a:buNone/>
            </a:pPr>
            <a:endParaRPr lang="en-US" dirty="0"/>
          </a:p>
          <a:p>
            <a:pPr lvl="1"/>
            <a:r>
              <a:rPr lang="en-US" dirty="0"/>
              <a:t>There may need to be parallel goals (goals for the teen and the parent) and the connections between them need to be illustrated and understood. </a:t>
            </a:r>
          </a:p>
          <a:p>
            <a:pPr lvl="1"/>
            <a:endParaRPr lang="en-US" sz="1100" dirty="0"/>
          </a:p>
          <a:p>
            <a:pPr lvl="1"/>
            <a:r>
              <a:rPr lang="en-US" dirty="0"/>
              <a:t>Encourage the family to consider creative ways to meet these goals (i.e. picture or music journal vs. a written one; apps for tracking goals vs. Pt, report in summary at check-ins, </a:t>
            </a:r>
            <a:r>
              <a:rPr lang="en-US" dirty="0" err="1"/>
              <a:t>etc</a:t>
            </a:r>
            <a:r>
              <a:rPr lang="en-US" dirty="0"/>
              <a:t>) </a:t>
            </a:r>
            <a:endParaRPr lang="en-US" sz="1100" dirty="0"/>
          </a:p>
          <a:p>
            <a:endParaRPr lang="en-US" dirty="0"/>
          </a:p>
        </p:txBody>
      </p:sp>
      <p:sp>
        <p:nvSpPr>
          <p:cNvPr id="4" name="Slide Number Placeholder 3"/>
          <p:cNvSpPr>
            <a:spLocks noGrp="1"/>
          </p:cNvSpPr>
          <p:nvPr>
            <p:ph type="sldNum" sz="quarter" idx="5"/>
          </p:nvPr>
        </p:nvSpPr>
        <p:spPr/>
        <p:txBody>
          <a:bodyPr/>
          <a:lstStyle/>
          <a:p>
            <a:fld id="{C1E07411-5CD3-4B93-915B-E1C58BC3398B}" type="slidenum">
              <a:rPr lang="en-US" smtClean="0"/>
              <a:t>25</a:t>
            </a:fld>
            <a:endParaRPr lang="en-US"/>
          </a:p>
        </p:txBody>
      </p:sp>
    </p:spTree>
    <p:extLst>
      <p:ext uri="{BB962C8B-B14F-4D97-AF65-F5344CB8AC3E}">
        <p14:creationId xmlns:p14="http://schemas.microsoft.com/office/powerpoint/2010/main" val="2591241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BOUND: easy build in is </a:t>
            </a:r>
            <a:r>
              <a:rPr lang="en-US" sz="1200" dirty="0"/>
              <a:t>(easy one is the re-eval date 6-8 weeks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especially helpful for parents in operationalizing and adjusting their expectations: We can’t cure adolescence. Also helps parents and teens see the change over time since they don’t always feel the changes.</a:t>
            </a:r>
          </a:p>
          <a:p>
            <a:endParaRPr lang="en-US" dirty="0"/>
          </a:p>
        </p:txBody>
      </p:sp>
      <p:sp>
        <p:nvSpPr>
          <p:cNvPr id="4" name="Slide Number Placeholder 3"/>
          <p:cNvSpPr>
            <a:spLocks noGrp="1"/>
          </p:cNvSpPr>
          <p:nvPr>
            <p:ph type="sldNum" sz="quarter" idx="5"/>
          </p:nvPr>
        </p:nvSpPr>
        <p:spPr/>
        <p:txBody>
          <a:bodyPr/>
          <a:lstStyle/>
          <a:p>
            <a:fld id="{C1E07411-5CD3-4B93-915B-E1C58BC3398B}" type="slidenum">
              <a:rPr lang="en-US" smtClean="0"/>
              <a:t>26</a:t>
            </a:fld>
            <a:endParaRPr lang="en-US"/>
          </a:p>
        </p:txBody>
      </p:sp>
    </p:spTree>
    <p:extLst>
      <p:ext uri="{BB962C8B-B14F-4D97-AF65-F5344CB8AC3E}">
        <p14:creationId xmlns:p14="http://schemas.microsoft.com/office/powerpoint/2010/main" val="906615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already covered --The  Self Management plan is a great tool  key component in working with youth in </a:t>
            </a:r>
            <a:r>
              <a:rPr lang="en-US" dirty="0" err="1"/>
              <a:t>CoCM</a:t>
            </a:r>
            <a:r>
              <a:rPr lang="en-US" dirty="0"/>
              <a:t> to aid in empowering and supporting the teen to create a realistic goal and set them up for success. Helping them in identification of potential barriers, supports and assisting them to validate when their plan is working.  Finally the ruler is an additional tool to rate their level of confidence or motivation in carrying this plan out. </a:t>
            </a:r>
          </a:p>
        </p:txBody>
      </p:sp>
      <p:sp>
        <p:nvSpPr>
          <p:cNvPr id="4" name="Slide Number Placeholder 3"/>
          <p:cNvSpPr>
            <a:spLocks noGrp="1"/>
          </p:cNvSpPr>
          <p:nvPr>
            <p:ph type="sldNum" sz="quarter" idx="10"/>
          </p:nvPr>
        </p:nvSpPr>
        <p:spPr/>
        <p:txBody>
          <a:bodyPr/>
          <a:lstStyle/>
          <a:p>
            <a:fld id="{DA1D3BDB-FEFA-4104-831A-EB7863AEFA21}" type="slidenum">
              <a:rPr lang="en-US" smtClean="0"/>
              <a:t>27</a:t>
            </a:fld>
            <a:endParaRPr lang="en-US"/>
          </a:p>
        </p:txBody>
      </p:sp>
    </p:spTree>
    <p:extLst>
      <p:ext uri="{BB962C8B-B14F-4D97-AF65-F5344CB8AC3E}">
        <p14:creationId xmlns:p14="http://schemas.microsoft.com/office/powerpoint/2010/main" val="3640815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b="1" dirty="0"/>
              <a:t>Availability</a:t>
            </a:r>
          </a:p>
          <a:p>
            <a:pPr lvl="1"/>
            <a:r>
              <a:rPr lang="en-US" sz="1400" dirty="0"/>
              <a:t>Most teens ARE NOT available early</a:t>
            </a:r>
          </a:p>
          <a:p>
            <a:pPr lvl="1"/>
            <a:r>
              <a:rPr lang="en-US" sz="1400" dirty="0"/>
              <a:t>Most teens have school commitments during the day</a:t>
            </a:r>
          </a:p>
          <a:p>
            <a:pPr lvl="1"/>
            <a:r>
              <a:rPr lang="en-US" sz="1400" dirty="0"/>
              <a:t>Primarily afternoon and evening availability</a:t>
            </a:r>
          </a:p>
          <a:p>
            <a:pPr lvl="1"/>
            <a:r>
              <a:rPr lang="en-US" sz="1400" dirty="0"/>
              <a:t>Ask them when is the best time for them</a:t>
            </a:r>
          </a:p>
          <a:p>
            <a:pPr lvl="1"/>
            <a:r>
              <a:rPr lang="en-US" sz="1400" dirty="0"/>
              <a:t>Help them calendar in their phone and set reminders possibly</a:t>
            </a:r>
          </a:p>
          <a:p>
            <a:pPr marL="0" indent="0">
              <a:buNone/>
            </a:pPr>
            <a:r>
              <a:rPr lang="en-US" sz="1400" b="1" dirty="0"/>
              <a:t>Accessibility</a:t>
            </a:r>
          </a:p>
          <a:p>
            <a:pPr lvl="1"/>
            <a:r>
              <a:rPr lang="en-US" sz="1400" dirty="0"/>
              <a:t>Before they leave ensure that your number is identified in their phone, maybe have them assign a ring tone to your number, etc.  - help them make the connection</a:t>
            </a:r>
          </a:p>
          <a:p>
            <a:pPr lvl="1"/>
            <a:r>
              <a:rPr lang="en-US" sz="1400" dirty="0"/>
              <a:t>Best way to reach them/share information with them (text, email, phone, portal, etc.) – what are the restrictions embedded in your practice group</a:t>
            </a:r>
          </a:p>
          <a:p>
            <a:pPr lvl="1"/>
            <a:r>
              <a:rPr lang="en-US" sz="1400" dirty="0"/>
              <a:t>How are follow up sessions going to happen? Phone, zoom, in person</a:t>
            </a:r>
          </a:p>
          <a:p>
            <a:pPr lvl="1"/>
            <a:r>
              <a:rPr lang="en-US" sz="1400" dirty="0"/>
              <a:t>How are follow up screens going to be applied?  Give them hardcopy ahead of time, online – have them show you hoe to access it, via app, via phone etc. </a:t>
            </a:r>
          </a:p>
          <a:p>
            <a:pPr lvl="1"/>
            <a:r>
              <a:rPr lang="en-US" sz="1400" b="1" dirty="0"/>
              <a:t>Any plan or forms they are given – have them take a picture of them so they have electronic copy</a:t>
            </a:r>
          </a:p>
          <a:p>
            <a:pPr marL="457200" lvl="1" indent="0">
              <a:buNone/>
            </a:pPr>
            <a:endParaRPr lang="en-US" sz="1200" b="1" dirty="0"/>
          </a:p>
          <a:p>
            <a:pPr marL="457200" lvl="1" indent="0">
              <a:buNone/>
            </a:pPr>
            <a:endParaRPr lang="en-US" sz="1200" b="1" dirty="0"/>
          </a:p>
          <a:p>
            <a:pPr marL="457200" lvl="1" indent="0">
              <a:buNone/>
            </a:pPr>
            <a:r>
              <a:rPr lang="en-US" sz="1200" b="1" dirty="0"/>
              <a:t>STILL USING MI AS A PART OF THIS PROCESS TOO!!!!</a:t>
            </a:r>
          </a:p>
          <a:p>
            <a:pPr marL="457200" lvl="1" indent="0">
              <a:buNone/>
            </a:pPr>
            <a:endParaRPr lang="en-US" sz="1200" b="1" dirty="0"/>
          </a:p>
          <a:p>
            <a:pPr marL="457200" lvl="1" indent="0">
              <a:buNone/>
            </a:pPr>
            <a:r>
              <a:rPr lang="en-US" sz="1200" b="1" dirty="0"/>
              <a:t>SLEEP Graphic – tired not disrespectful</a:t>
            </a:r>
          </a:p>
          <a:p>
            <a:endParaRPr lang="en-US" dirty="0"/>
          </a:p>
        </p:txBody>
      </p:sp>
      <p:sp>
        <p:nvSpPr>
          <p:cNvPr id="4" name="Slide Number Placeholder 3"/>
          <p:cNvSpPr>
            <a:spLocks noGrp="1"/>
          </p:cNvSpPr>
          <p:nvPr>
            <p:ph type="sldNum" sz="quarter" idx="5"/>
          </p:nvPr>
        </p:nvSpPr>
        <p:spPr/>
        <p:txBody>
          <a:bodyPr/>
          <a:lstStyle/>
          <a:p>
            <a:fld id="{C1E07411-5CD3-4B93-915B-E1C58BC3398B}" type="slidenum">
              <a:rPr lang="en-US" smtClean="0"/>
              <a:t>30</a:t>
            </a:fld>
            <a:endParaRPr lang="en-US"/>
          </a:p>
        </p:txBody>
      </p:sp>
    </p:spTree>
    <p:extLst>
      <p:ext uri="{BB962C8B-B14F-4D97-AF65-F5344CB8AC3E}">
        <p14:creationId xmlns:p14="http://schemas.microsoft.com/office/powerpoint/2010/main" val="1123195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Things to remember</a:t>
            </a:r>
          </a:p>
          <a:p>
            <a:pPr lvl="1"/>
            <a:r>
              <a:rPr lang="en-US" sz="1500" dirty="0"/>
              <a:t>Independence</a:t>
            </a:r>
          </a:p>
          <a:p>
            <a:pPr lvl="1"/>
            <a:r>
              <a:rPr lang="en-US" sz="1500" dirty="0"/>
              <a:t>Self efficacy</a:t>
            </a:r>
          </a:p>
          <a:p>
            <a:pPr lvl="1"/>
            <a:r>
              <a:rPr lang="en-US" sz="1500" dirty="0"/>
              <a:t>Hesitant to discuss concerns/questions/resistance</a:t>
            </a:r>
          </a:p>
          <a:p>
            <a:r>
              <a:rPr lang="en-US" sz="1500" dirty="0"/>
              <a:t>Setting it up for success</a:t>
            </a:r>
          </a:p>
          <a:p>
            <a:pPr lvl="1"/>
            <a:r>
              <a:rPr lang="en-US" sz="1500" dirty="0"/>
              <a:t>Destigmatize/Normalize</a:t>
            </a:r>
          </a:p>
          <a:p>
            <a:pPr lvl="2"/>
            <a:r>
              <a:rPr lang="en-US" sz="1500" dirty="0"/>
              <a:t>Infected wound analogy</a:t>
            </a:r>
          </a:p>
          <a:p>
            <a:pPr lvl="2"/>
            <a:r>
              <a:rPr lang="en-US" sz="1500" dirty="0"/>
              <a:t>Asthma graphic/language</a:t>
            </a:r>
          </a:p>
          <a:p>
            <a:pPr lvl="1"/>
            <a:r>
              <a:rPr lang="en-US" sz="1500" dirty="0"/>
              <a:t>Educate</a:t>
            </a:r>
          </a:p>
          <a:p>
            <a:pPr lvl="2"/>
            <a:r>
              <a:rPr lang="en-US" sz="1100" dirty="0"/>
              <a:t>What can they expect</a:t>
            </a:r>
          </a:p>
          <a:p>
            <a:pPr lvl="1"/>
            <a:r>
              <a:rPr lang="en-US" sz="1500" dirty="0"/>
              <a:t>Plan – who keeps the meds, who gives the meds, whose going to pick it up from pharmacy and keep up with refills, how will you remember to take it, what happens if you miss a day (</a:t>
            </a:r>
            <a:r>
              <a:rPr lang="en-US" sz="1500" dirty="0" err="1"/>
              <a:t>rxn</a:t>
            </a:r>
            <a:r>
              <a:rPr lang="en-US" sz="1500" dirty="0"/>
              <a:t>, double up, wait until next dose, take when you remember, </a:t>
            </a:r>
            <a:r>
              <a:rPr lang="en-US" sz="1500" dirty="0" err="1"/>
              <a:t>etc</a:t>
            </a:r>
            <a:r>
              <a:rPr lang="en-US" sz="1500" dirty="0"/>
              <a:t>) , </a:t>
            </a:r>
            <a:r>
              <a:rPr lang="en-US" sz="1500" dirty="0" err="1"/>
              <a:t>etc</a:t>
            </a:r>
            <a:r>
              <a:rPr lang="en-US" sz="1500" dirty="0"/>
              <a:t>), parent </a:t>
            </a:r>
            <a:r>
              <a:rPr lang="en-US" sz="1500" dirty="0" err="1"/>
              <a:t>rxn</a:t>
            </a:r>
            <a:r>
              <a:rPr lang="en-US" sz="1500" dirty="0"/>
              <a:t> to missing a day/dose.   </a:t>
            </a:r>
          </a:p>
          <a:p>
            <a:r>
              <a:rPr lang="en-US" sz="1500" dirty="0"/>
              <a:t>Keeping it going</a:t>
            </a:r>
          </a:p>
          <a:p>
            <a:pPr lvl="1"/>
            <a:r>
              <a:rPr lang="en-US" sz="1500" dirty="0"/>
              <a:t>When are you taking your medication (what time of day, how do you remember, what do you do when you forget?, how many days, when was the last time you took it)</a:t>
            </a:r>
          </a:p>
          <a:p>
            <a:r>
              <a:rPr lang="en-US" sz="1500" dirty="0"/>
              <a:t>Include </a:t>
            </a:r>
            <a:r>
              <a:rPr lang="en-US" sz="1500" dirty="0" err="1"/>
              <a:t>Smarphrases</a:t>
            </a:r>
            <a:endParaRPr lang="en-US" sz="1500" dirty="0"/>
          </a:p>
          <a:p>
            <a:r>
              <a:rPr lang="en-US" sz="1500" dirty="0"/>
              <a:t>Video example??</a:t>
            </a:r>
            <a:endParaRPr lang="en-US" dirty="0"/>
          </a:p>
        </p:txBody>
      </p:sp>
      <p:sp>
        <p:nvSpPr>
          <p:cNvPr id="4" name="Slide Number Placeholder 3"/>
          <p:cNvSpPr>
            <a:spLocks noGrp="1"/>
          </p:cNvSpPr>
          <p:nvPr>
            <p:ph type="sldNum" sz="quarter" idx="5"/>
          </p:nvPr>
        </p:nvSpPr>
        <p:spPr/>
        <p:txBody>
          <a:bodyPr/>
          <a:lstStyle/>
          <a:p>
            <a:fld id="{C1E07411-5CD3-4B93-915B-E1C58BC3398B}" type="slidenum">
              <a:rPr lang="en-US" smtClean="0"/>
              <a:t>31</a:t>
            </a:fld>
            <a:endParaRPr lang="en-US"/>
          </a:p>
        </p:txBody>
      </p:sp>
    </p:spTree>
    <p:extLst>
      <p:ext uri="{BB962C8B-B14F-4D97-AF65-F5344CB8AC3E}">
        <p14:creationId xmlns:p14="http://schemas.microsoft.com/office/powerpoint/2010/main" val="3728795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a:t>
            </a:r>
            <a:r>
              <a:rPr lang="en-US" baseline="0" dirty="0"/>
              <a:t> has experience working with adolescents?</a:t>
            </a:r>
          </a:p>
          <a:p>
            <a:r>
              <a:rPr lang="en-US" baseline="0" dirty="0"/>
              <a:t>On a scale of 1-10 what is your confidence in working with Adolescents?</a:t>
            </a:r>
          </a:p>
          <a:p>
            <a:r>
              <a:rPr lang="en-US" baseline="0" dirty="0"/>
              <a:t>If given the opportunity, who would go back in time and be a teenager again?</a:t>
            </a:r>
            <a:endParaRPr lang="en-US" dirty="0"/>
          </a:p>
        </p:txBody>
      </p:sp>
      <p:sp>
        <p:nvSpPr>
          <p:cNvPr id="4" name="Slide Number Placeholder 3"/>
          <p:cNvSpPr>
            <a:spLocks noGrp="1"/>
          </p:cNvSpPr>
          <p:nvPr>
            <p:ph type="sldNum" sz="quarter" idx="10"/>
          </p:nvPr>
        </p:nvSpPr>
        <p:spPr/>
        <p:txBody>
          <a:bodyPr/>
          <a:lstStyle/>
          <a:p>
            <a:fld id="{C1E07411-5CD3-4B93-915B-E1C58BC3398B}" type="slidenum">
              <a:rPr lang="en-US" smtClean="0"/>
              <a:t>5</a:t>
            </a:fld>
            <a:endParaRPr lang="en-US"/>
          </a:p>
        </p:txBody>
      </p:sp>
    </p:spTree>
    <p:extLst>
      <p:ext uri="{BB962C8B-B14F-4D97-AF65-F5344CB8AC3E}">
        <p14:creationId xmlns:p14="http://schemas.microsoft.com/office/powerpoint/2010/main" val="1875897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07411-5CD3-4B93-915B-E1C58BC3398B}" type="slidenum">
              <a:rPr lang="en-US" smtClean="0"/>
              <a:t>6</a:t>
            </a:fld>
            <a:endParaRPr lang="en-US"/>
          </a:p>
        </p:txBody>
      </p:sp>
    </p:spTree>
    <p:extLst>
      <p:ext uri="{BB962C8B-B14F-4D97-AF65-F5344CB8AC3E}">
        <p14:creationId xmlns:p14="http://schemas.microsoft.com/office/powerpoint/2010/main" val="3862903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Privacy: this is important here too.  Parents often share feelings about their teen that can be damaging to the relationship so they need a safe and private place to share their feelings/thoughts too</a:t>
            </a:r>
          </a:p>
        </p:txBody>
      </p:sp>
      <p:sp>
        <p:nvSpPr>
          <p:cNvPr id="4" name="Slide Number Placeholder 3"/>
          <p:cNvSpPr>
            <a:spLocks noGrp="1"/>
          </p:cNvSpPr>
          <p:nvPr>
            <p:ph type="sldNum" sz="quarter" idx="5"/>
          </p:nvPr>
        </p:nvSpPr>
        <p:spPr/>
        <p:txBody>
          <a:bodyPr/>
          <a:lstStyle/>
          <a:p>
            <a:fld id="{C1E07411-5CD3-4B93-915B-E1C58BC3398B}" type="slidenum">
              <a:rPr lang="en-US" smtClean="0"/>
              <a:t>8</a:t>
            </a:fld>
            <a:endParaRPr lang="en-US"/>
          </a:p>
        </p:txBody>
      </p:sp>
    </p:spTree>
    <p:extLst>
      <p:ext uri="{BB962C8B-B14F-4D97-AF65-F5344CB8AC3E}">
        <p14:creationId xmlns:p14="http://schemas.microsoft.com/office/powerpoint/2010/main" val="250434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prefrontal cortex is undergoing a growth surge</a:t>
            </a:r>
          </a:p>
          <a:p>
            <a:pPr lvl="1"/>
            <a:r>
              <a:rPr lang="en-US" dirty="0"/>
              <a:t>The ability to engage in complex problem solving, thinking through the consequences of actions, etc. is EMERGING. </a:t>
            </a:r>
          </a:p>
          <a:p>
            <a:pPr lvl="1"/>
            <a:r>
              <a:rPr lang="en-US" dirty="0"/>
              <a:t>They need opportunities to practice (try, fail, reflect, try again / soft ground)</a:t>
            </a:r>
          </a:p>
          <a:p>
            <a:r>
              <a:rPr lang="en-US" dirty="0"/>
              <a:t>The limbic system is extremely active</a:t>
            </a:r>
          </a:p>
          <a:p>
            <a:pPr lvl="1"/>
            <a:r>
              <a:rPr lang="en-US" dirty="0"/>
              <a:t>Emotions are variable, the result of a bio physiological process and may not be understood by teens and bystanders alike</a:t>
            </a:r>
          </a:p>
          <a:p>
            <a:pPr lvl="1"/>
            <a:r>
              <a:rPr lang="en-US" dirty="0"/>
              <a:t>This is the reward center of the brain so it’s seeking positive feelings</a:t>
            </a:r>
          </a:p>
          <a:p>
            <a:r>
              <a:rPr lang="en-US" dirty="0"/>
              <a:t>They are seeking independence</a:t>
            </a:r>
          </a:p>
          <a:p>
            <a:pPr lvl="1"/>
            <a:r>
              <a:rPr lang="en-US" dirty="0"/>
              <a:t>Looking outside of their “family” unit</a:t>
            </a:r>
          </a:p>
          <a:p>
            <a:pPr lvl="1"/>
            <a:r>
              <a:rPr lang="en-US" dirty="0"/>
              <a:t>They need boundaries and choices</a:t>
            </a:r>
          </a:p>
          <a:p>
            <a:endParaRPr lang="en-US" dirty="0"/>
          </a:p>
        </p:txBody>
      </p:sp>
      <p:sp>
        <p:nvSpPr>
          <p:cNvPr id="4" name="Slide Number Placeholder 3"/>
          <p:cNvSpPr>
            <a:spLocks noGrp="1"/>
          </p:cNvSpPr>
          <p:nvPr>
            <p:ph type="sldNum" sz="quarter" idx="5"/>
          </p:nvPr>
        </p:nvSpPr>
        <p:spPr/>
        <p:txBody>
          <a:bodyPr/>
          <a:lstStyle/>
          <a:p>
            <a:fld id="{C1E07411-5CD3-4B93-915B-E1C58BC3398B}" type="slidenum">
              <a:rPr lang="en-US" smtClean="0"/>
              <a:t>9</a:t>
            </a:fld>
            <a:endParaRPr lang="en-US"/>
          </a:p>
        </p:txBody>
      </p:sp>
    </p:spTree>
    <p:extLst>
      <p:ext uri="{BB962C8B-B14F-4D97-AF65-F5344CB8AC3E}">
        <p14:creationId xmlns:p14="http://schemas.microsoft.com/office/powerpoint/2010/main" val="489459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07411-5CD3-4B93-915B-E1C58BC3398B}" type="slidenum">
              <a:rPr lang="en-US" smtClean="0"/>
              <a:t>11</a:t>
            </a:fld>
            <a:endParaRPr lang="en-US"/>
          </a:p>
        </p:txBody>
      </p:sp>
    </p:spTree>
    <p:extLst>
      <p:ext uri="{BB962C8B-B14F-4D97-AF65-F5344CB8AC3E}">
        <p14:creationId xmlns:p14="http://schemas.microsoft.com/office/powerpoint/2010/main" val="2058162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Awareness of initial emotional response to the pitch  offers some insight into what you are bringing to the game – important for identifying how to manage your responses)</a:t>
            </a:r>
            <a:endParaRPr lang="en-US" dirty="0"/>
          </a:p>
        </p:txBody>
      </p:sp>
      <p:sp>
        <p:nvSpPr>
          <p:cNvPr id="4" name="Slide Number Placeholder 3"/>
          <p:cNvSpPr>
            <a:spLocks noGrp="1"/>
          </p:cNvSpPr>
          <p:nvPr>
            <p:ph type="sldNum" sz="quarter" idx="5"/>
          </p:nvPr>
        </p:nvSpPr>
        <p:spPr/>
        <p:txBody>
          <a:bodyPr/>
          <a:lstStyle/>
          <a:p>
            <a:fld id="{C1E07411-5CD3-4B93-915B-E1C58BC3398B}" type="slidenum">
              <a:rPr lang="en-US" smtClean="0"/>
              <a:t>12</a:t>
            </a:fld>
            <a:endParaRPr lang="en-US"/>
          </a:p>
        </p:txBody>
      </p:sp>
    </p:spTree>
    <p:extLst>
      <p:ext uri="{BB962C8B-B14F-4D97-AF65-F5344CB8AC3E}">
        <p14:creationId xmlns:p14="http://schemas.microsoft.com/office/powerpoint/2010/main" val="709605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we saw in the video…</a:t>
            </a:r>
            <a:endParaRPr lang="en-US" dirty="0"/>
          </a:p>
        </p:txBody>
      </p:sp>
      <p:sp>
        <p:nvSpPr>
          <p:cNvPr id="4" name="Slide Number Placeholder 3"/>
          <p:cNvSpPr>
            <a:spLocks noGrp="1"/>
          </p:cNvSpPr>
          <p:nvPr>
            <p:ph type="sldNum" sz="quarter" idx="10"/>
          </p:nvPr>
        </p:nvSpPr>
        <p:spPr/>
        <p:txBody>
          <a:bodyPr/>
          <a:lstStyle/>
          <a:p>
            <a:fld id="{C1E07411-5CD3-4B93-915B-E1C58BC3398B}" type="slidenum">
              <a:rPr lang="en-US" smtClean="0"/>
              <a:t>16</a:t>
            </a:fld>
            <a:endParaRPr lang="en-US"/>
          </a:p>
        </p:txBody>
      </p:sp>
    </p:spTree>
    <p:extLst>
      <p:ext uri="{BB962C8B-B14F-4D97-AF65-F5344CB8AC3E}">
        <p14:creationId xmlns:p14="http://schemas.microsoft.com/office/powerpoint/2010/main" val="1601037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 they both need the information for consideration</a:t>
            </a:r>
          </a:p>
          <a:p>
            <a:r>
              <a:rPr lang="en-US" dirty="0"/>
              <a:t>Early Intervention: </a:t>
            </a:r>
            <a:r>
              <a:rPr lang="en-US" sz="1200" dirty="0"/>
              <a:t>(adolescence never made anything better)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Normalize: (you’re not crazy; there’s nothing “wrong” with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Address: (“We consult with PC but that does not mean that medication will be required or even suggested”).</a:t>
            </a:r>
          </a:p>
          <a:p>
            <a:endParaRPr lang="en-US" dirty="0"/>
          </a:p>
        </p:txBody>
      </p:sp>
      <p:sp>
        <p:nvSpPr>
          <p:cNvPr id="4" name="Slide Number Placeholder 3"/>
          <p:cNvSpPr>
            <a:spLocks noGrp="1"/>
          </p:cNvSpPr>
          <p:nvPr>
            <p:ph type="sldNum" sz="quarter" idx="5"/>
          </p:nvPr>
        </p:nvSpPr>
        <p:spPr/>
        <p:txBody>
          <a:bodyPr/>
          <a:lstStyle/>
          <a:p>
            <a:fld id="{C1E07411-5CD3-4B93-915B-E1C58BC3398B}" type="slidenum">
              <a:rPr lang="en-US" smtClean="0"/>
              <a:t>17</a:t>
            </a:fld>
            <a:endParaRPr lang="en-US"/>
          </a:p>
        </p:txBody>
      </p:sp>
    </p:spTree>
    <p:extLst>
      <p:ext uri="{BB962C8B-B14F-4D97-AF65-F5344CB8AC3E}">
        <p14:creationId xmlns:p14="http://schemas.microsoft.com/office/powerpoint/2010/main" val="11267351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citationmachine.net/apa/cite-a-book"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Dual Logo">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1DF8B4E3-7E5A-4643-9B26-B2ADD80D2632}"/>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latin typeface="Railway" panose="02000506040000020004" pitchFamily="50" charset="0"/>
              </a:defRPr>
            </a:lvl1pPr>
          </a:lstStyle>
          <a:p>
            <a:fld id="{64E10AF6-2C9A-4670-B3D9-82D8C41F56A5}" type="slidenum">
              <a:rPr lang="en-US" smtClean="0"/>
              <a:t>‹#›</a:t>
            </a:fld>
            <a:endParaRPr lang="en-US"/>
          </a:p>
        </p:txBody>
      </p:sp>
      <p:pic>
        <p:nvPicPr>
          <p:cNvPr id="9" name="Picture 8" descr="Logo, company name&#10;&#10;Description automatically generated">
            <a:extLst>
              <a:ext uri="{FF2B5EF4-FFF2-40B4-BE49-F238E27FC236}">
                <a16:creationId xmlns:a16="http://schemas.microsoft.com/office/drawing/2014/main" id="{741BB02B-0F27-4339-9EAE-00BD8EBB74B0}"/>
              </a:ext>
            </a:extLst>
          </p:cNvPr>
          <p:cNvPicPr>
            <a:picLocks noChangeAspect="1"/>
          </p:cNvPicPr>
          <p:nvPr/>
        </p:nvPicPr>
        <p:blipFill rotWithShape="1">
          <a:blip r:embed="rId2">
            <a:extLst>
              <a:ext uri="{28A0092B-C50C-407E-A947-70E740481C1C}">
                <a14:useLocalDpi xmlns:a14="http://schemas.microsoft.com/office/drawing/2010/main" val="0"/>
              </a:ext>
            </a:extLst>
          </a:blip>
          <a:srcRect t="29996" b="37714"/>
          <a:stretch/>
        </p:blipFill>
        <p:spPr>
          <a:xfrm>
            <a:off x="2446343" y="2242269"/>
            <a:ext cx="2735341" cy="883261"/>
          </a:xfrm>
          <a:prstGeom prst="rect">
            <a:avLst/>
          </a:prstGeom>
        </p:spPr>
      </p:pic>
      <p:pic>
        <p:nvPicPr>
          <p:cNvPr id="4" name="Picture 3" descr="Logo, company name&#10;&#10;Description automatically generated">
            <a:extLst>
              <a:ext uri="{FF2B5EF4-FFF2-40B4-BE49-F238E27FC236}">
                <a16:creationId xmlns:a16="http://schemas.microsoft.com/office/drawing/2014/main" id="{97F895C4-A282-4607-A137-213B646C41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1631" y="2012349"/>
            <a:ext cx="2651318" cy="1491366"/>
          </a:xfrm>
          <a:prstGeom prst="rect">
            <a:avLst/>
          </a:prstGeom>
        </p:spPr>
      </p:pic>
    </p:spTree>
    <p:extLst>
      <p:ext uri="{BB962C8B-B14F-4D97-AF65-F5344CB8AC3E}">
        <p14:creationId xmlns:p14="http://schemas.microsoft.com/office/powerpoint/2010/main" val="287737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jectives - Bullets">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3DDDDC0D-E734-4EC6-B492-7CC324DBF8DE}"/>
              </a:ext>
            </a:extLst>
          </p:cNvPr>
          <p:cNvSpPr>
            <a:spLocks noGrp="1"/>
          </p:cNvSpPr>
          <p:nvPr>
            <p:ph type="body" sz="quarter" idx="14" hasCustomPrompt="1"/>
          </p:nvPr>
        </p:nvSpPr>
        <p:spPr>
          <a:xfrm>
            <a:off x="1016725" y="1820051"/>
            <a:ext cx="10563497" cy="2985347"/>
          </a:xfrm>
          <a:prstGeom prst="rect">
            <a:avLst/>
          </a:prstGeom>
        </p:spPr>
        <p:txBody>
          <a:bodyPr/>
          <a:lstStyle>
            <a:lvl1pPr marL="285744" indent="-285744">
              <a:spcAft>
                <a:spcPts val="600"/>
              </a:spcAft>
              <a:buClr>
                <a:srgbClr val="135D7A"/>
              </a:buClr>
              <a:buSzPct val="125000"/>
              <a:buFont typeface="Wingdings" panose="05000000000000000000" pitchFamily="2" charset="2"/>
              <a:buChar char="v"/>
              <a:defRPr sz="2000">
                <a:latin typeface="Railway" panose="02000506040000020004" pitchFamily="50" charset="0"/>
              </a:defRPr>
            </a:lvl1pPr>
          </a:lstStyle>
          <a:p>
            <a:pPr marL="285744" indent="-285744">
              <a:spcAft>
                <a:spcPts val="600"/>
              </a:spcAft>
            </a:pP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a:t>   </a:t>
            </a: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a:t>   Aenean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a:t>   </a:t>
            </a: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   Aenean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sp>
        <p:nvSpPr>
          <p:cNvPr id="5" name="TextBox 4">
            <a:extLst>
              <a:ext uri="{FF2B5EF4-FFF2-40B4-BE49-F238E27FC236}">
                <a16:creationId xmlns:a16="http://schemas.microsoft.com/office/drawing/2014/main" id="{8417F84D-2A4F-4D8B-B886-CDB206793493}"/>
              </a:ext>
            </a:extLst>
          </p:cNvPr>
          <p:cNvSpPr txBox="1"/>
          <p:nvPr/>
        </p:nvSpPr>
        <p:spPr>
          <a:xfrm>
            <a:off x="611778" y="293930"/>
            <a:ext cx="10968444" cy="1600438"/>
          </a:xfrm>
          <a:prstGeom prst="rect">
            <a:avLst/>
          </a:prstGeom>
          <a:noFill/>
        </p:spPr>
        <p:txBody>
          <a:bodyPr wrap="square" rtlCol="0">
            <a:spAutoFit/>
          </a:bodyPr>
          <a:lstStyle/>
          <a:p>
            <a:pPr algn="l"/>
            <a:r>
              <a:rPr lang="en-US" sz="4400" dirty="0">
                <a:solidFill>
                  <a:srgbClr val="135D7A"/>
                </a:solidFill>
                <a:latin typeface="Railway" panose="02000506040000020004" pitchFamily="50" charset="0"/>
              </a:rPr>
              <a:t>Objectives</a:t>
            </a:r>
          </a:p>
          <a:p>
            <a:endParaRPr lang="en-US" sz="1200" dirty="0">
              <a:latin typeface="Railway" panose="02000506040000020004" pitchFamily="50"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solidFill>
                  <a:srgbClr val="00909E"/>
                </a:solidFill>
                <a:latin typeface="Railway" panose="02000506040000020004" pitchFamily="50" charset="0"/>
              </a:rPr>
              <a:t>At the conclusion of this presentation, the participant will be able to:</a:t>
            </a:r>
          </a:p>
          <a:p>
            <a:endParaRPr lang="en-US" sz="1800" dirty="0">
              <a:latin typeface="Railway" panose="02000506040000020004" pitchFamily="50" charset="0"/>
            </a:endParaRPr>
          </a:p>
        </p:txBody>
      </p:sp>
      <p:sp>
        <p:nvSpPr>
          <p:cNvPr id="10" name="Slide Number Placeholder 5">
            <a:extLst>
              <a:ext uri="{FF2B5EF4-FFF2-40B4-BE49-F238E27FC236}">
                <a16:creationId xmlns:a16="http://schemas.microsoft.com/office/drawing/2014/main" id="{5435DC69-884D-4B2E-9EAC-0424403151BF}"/>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latin typeface="Railway" panose="02000506040000020004" pitchFamily="50" charset="0"/>
              </a:defRPr>
            </a:lvl1pPr>
          </a:lstStyle>
          <a:p>
            <a:fld id="{64E10AF6-2C9A-4670-B3D9-82D8C41F56A5}" type="slidenum">
              <a:rPr lang="en-US" smtClean="0"/>
              <a:t>‹#›</a:t>
            </a:fld>
            <a:endParaRPr lang="en-US"/>
          </a:p>
        </p:txBody>
      </p:sp>
      <p:cxnSp>
        <p:nvCxnSpPr>
          <p:cNvPr id="12" name="Straight Connector 11">
            <a:extLst>
              <a:ext uri="{FF2B5EF4-FFF2-40B4-BE49-F238E27FC236}">
                <a16:creationId xmlns:a16="http://schemas.microsoft.com/office/drawing/2014/main" id="{8CF85B96-9CDB-44FB-BF7A-13E2737881A5}"/>
              </a:ext>
            </a:extLst>
          </p:cNvPr>
          <p:cNvCxnSpPr/>
          <p:nvPr/>
        </p:nvCxnSpPr>
        <p:spPr>
          <a:xfrm>
            <a:off x="611777" y="933451"/>
            <a:ext cx="10742023" cy="0"/>
          </a:xfrm>
          <a:prstGeom prst="line">
            <a:avLst/>
          </a:prstGeom>
          <a:ln w="25400">
            <a:solidFill>
              <a:srgbClr val="0F4C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568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Objectives - Bullets">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17F84D-2A4F-4D8B-B886-CDB206793493}"/>
              </a:ext>
            </a:extLst>
          </p:cNvPr>
          <p:cNvSpPr txBox="1"/>
          <p:nvPr/>
        </p:nvSpPr>
        <p:spPr>
          <a:xfrm>
            <a:off x="611778" y="293930"/>
            <a:ext cx="10968444" cy="1600438"/>
          </a:xfrm>
          <a:prstGeom prst="rect">
            <a:avLst/>
          </a:prstGeom>
          <a:noFill/>
        </p:spPr>
        <p:txBody>
          <a:bodyPr wrap="square" rtlCol="0">
            <a:spAutoFit/>
          </a:bodyPr>
          <a:lstStyle/>
          <a:p>
            <a:pPr algn="l"/>
            <a:r>
              <a:rPr lang="en-US" sz="4400" dirty="0">
                <a:solidFill>
                  <a:srgbClr val="135D7A"/>
                </a:solidFill>
                <a:latin typeface="Railway" panose="02000506040000020004" pitchFamily="50" charset="0"/>
              </a:rPr>
              <a:t>Summary/Takeaways</a:t>
            </a:r>
          </a:p>
          <a:p>
            <a:endParaRPr lang="en-US" sz="1200" dirty="0">
              <a:latin typeface="Railway" panose="02000506040000020004" pitchFamily="50"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solidFill>
                  <a:srgbClr val="00909E"/>
                </a:solidFill>
                <a:latin typeface="Railway" panose="02000506040000020004" pitchFamily="50" charset="0"/>
              </a:rPr>
              <a:t>Learning Objectives:</a:t>
            </a:r>
          </a:p>
          <a:p>
            <a:endParaRPr lang="en-US" sz="1800" dirty="0">
              <a:latin typeface="Railway" panose="02000506040000020004" pitchFamily="50" charset="0"/>
            </a:endParaRPr>
          </a:p>
        </p:txBody>
      </p:sp>
      <p:sp>
        <p:nvSpPr>
          <p:cNvPr id="10" name="Slide Number Placeholder 5">
            <a:extLst>
              <a:ext uri="{FF2B5EF4-FFF2-40B4-BE49-F238E27FC236}">
                <a16:creationId xmlns:a16="http://schemas.microsoft.com/office/drawing/2014/main" id="{5435DC69-884D-4B2E-9EAC-0424403151BF}"/>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latin typeface="Railway" panose="02000506040000020004" pitchFamily="50" charset="0"/>
              </a:defRPr>
            </a:lvl1pPr>
          </a:lstStyle>
          <a:p>
            <a:fld id="{64E10AF6-2C9A-4670-B3D9-82D8C41F56A5}" type="slidenum">
              <a:rPr lang="en-US" smtClean="0"/>
              <a:t>‹#›</a:t>
            </a:fld>
            <a:endParaRPr lang="en-US"/>
          </a:p>
        </p:txBody>
      </p:sp>
      <p:cxnSp>
        <p:nvCxnSpPr>
          <p:cNvPr id="12" name="Straight Connector 11">
            <a:extLst>
              <a:ext uri="{FF2B5EF4-FFF2-40B4-BE49-F238E27FC236}">
                <a16:creationId xmlns:a16="http://schemas.microsoft.com/office/drawing/2014/main" id="{8CF85B96-9CDB-44FB-BF7A-13E2737881A5}"/>
              </a:ext>
            </a:extLst>
          </p:cNvPr>
          <p:cNvCxnSpPr/>
          <p:nvPr/>
        </p:nvCxnSpPr>
        <p:spPr>
          <a:xfrm>
            <a:off x="611777" y="933451"/>
            <a:ext cx="10742023" cy="0"/>
          </a:xfrm>
          <a:prstGeom prst="line">
            <a:avLst/>
          </a:prstGeom>
          <a:ln w="25400">
            <a:solidFill>
              <a:srgbClr val="0F4C75"/>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14E993D4-690C-49B0-B028-3AA4706238EA}"/>
              </a:ext>
            </a:extLst>
          </p:cNvPr>
          <p:cNvSpPr>
            <a:spLocks noGrp="1"/>
          </p:cNvSpPr>
          <p:nvPr>
            <p:ph type="body" sz="quarter" idx="14" hasCustomPrompt="1"/>
          </p:nvPr>
        </p:nvSpPr>
        <p:spPr>
          <a:xfrm>
            <a:off x="1016725" y="1820051"/>
            <a:ext cx="10563497" cy="2985347"/>
          </a:xfrm>
          <a:prstGeom prst="rect">
            <a:avLst/>
          </a:prstGeom>
        </p:spPr>
        <p:txBody>
          <a:bodyPr/>
          <a:lstStyle>
            <a:lvl1pPr marL="285744" indent="-285744">
              <a:spcAft>
                <a:spcPts val="600"/>
              </a:spcAft>
              <a:buClr>
                <a:srgbClr val="135D7A"/>
              </a:buClr>
              <a:buSzPct val="125000"/>
              <a:buFont typeface="Wingdings" panose="05000000000000000000" pitchFamily="2" charset="2"/>
              <a:buChar char="v"/>
              <a:defRPr sz="2000">
                <a:latin typeface="Railway" panose="02000506040000020004" pitchFamily="50" charset="0"/>
              </a:defRPr>
            </a:lvl1pPr>
          </a:lstStyle>
          <a:p>
            <a:pPr marL="285744" indent="-285744">
              <a:spcAft>
                <a:spcPts val="600"/>
              </a:spcAft>
            </a:pP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a:t>   </a:t>
            </a: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a:t>   Aenean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a:t>   </a:t>
            </a: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   Aenean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spTree>
    <p:extLst>
      <p:ext uri="{BB962C8B-B14F-4D97-AF65-F5344CB8AC3E}">
        <p14:creationId xmlns:p14="http://schemas.microsoft.com/office/powerpoint/2010/main" val="99128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202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 Headers / Bullets">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A1F4B50C-2DF9-489A-ADF2-D9D8DA4163DA}"/>
              </a:ext>
            </a:extLst>
          </p:cNvPr>
          <p:cNvSpPr>
            <a:spLocks noGrp="1"/>
          </p:cNvSpPr>
          <p:nvPr>
            <p:ph type="body" sz="quarter" idx="14"/>
          </p:nvPr>
        </p:nvSpPr>
        <p:spPr>
          <a:xfrm>
            <a:off x="611777" y="1604900"/>
            <a:ext cx="10986671" cy="4090506"/>
          </a:xfrm>
          <a:prstGeom prst="rect">
            <a:avLst/>
          </a:prstGeom>
        </p:spPr>
        <p:txBody>
          <a:bodyPr/>
          <a:lstStyle>
            <a:lvl1pPr marL="285744" indent="-285744">
              <a:spcAft>
                <a:spcPts val="600"/>
              </a:spcAft>
              <a:buClr>
                <a:srgbClr val="135D7A"/>
              </a:buClr>
              <a:buFont typeface="Wingdings" panose="05000000000000000000" pitchFamily="2" charset="2"/>
              <a:buChar char="§"/>
              <a:defRPr sz="2000">
                <a:latin typeface="Railway" panose="02000506040000020004" pitchFamily="50" charset="0"/>
              </a:defRPr>
            </a:lvl1pPr>
          </a:lstStyle>
          <a:p>
            <a:pPr marL="285744" lvl="0" indent="-285744">
              <a:spcAft>
                <a:spcPts val="600"/>
              </a:spcAft>
            </a:pPr>
            <a:r>
              <a:rPr lang="en-US"/>
              <a:t>Click to edit Master text styles</a:t>
            </a:r>
          </a:p>
          <a:p>
            <a:pPr marL="285744" lvl="1" indent="-285744">
              <a:spcAft>
                <a:spcPts val="600"/>
              </a:spcAft>
            </a:pPr>
            <a:r>
              <a:rPr lang="en-US"/>
              <a:t>Second level</a:t>
            </a:r>
          </a:p>
          <a:p>
            <a:pPr marL="285744" lvl="2" indent="-285744">
              <a:spcAft>
                <a:spcPts val="600"/>
              </a:spcAft>
            </a:pPr>
            <a:r>
              <a:rPr lang="en-US"/>
              <a:t>Third level</a:t>
            </a:r>
          </a:p>
          <a:p>
            <a:pPr marL="285744" lvl="3" indent="-285744">
              <a:spcAft>
                <a:spcPts val="600"/>
              </a:spcAft>
            </a:pPr>
            <a:r>
              <a:rPr lang="en-US"/>
              <a:t>Fourth level</a:t>
            </a:r>
          </a:p>
          <a:p>
            <a:pPr marL="285744" lvl="4" indent="-285744">
              <a:spcAft>
                <a:spcPts val="600"/>
              </a:spcAft>
            </a:pPr>
            <a:r>
              <a:rPr lang="en-US"/>
              <a:t>Fifth level</a:t>
            </a:r>
            <a:endParaRPr lang="en-US" dirty="0"/>
          </a:p>
        </p:txBody>
      </p:sp>
      <p:sp>
        <p:nvSpPr>
          <p:cNvPr id="9" name="Title 1">
            <a:extLst>
              <a:ext uri="{FF2B5EF4-FFF2-40B4-BE49-F238E27FC236}">
                <a16:creationId xmlns:a16="http://schemas.microsoft.com/office/drawing/2014/main" id="{D4BA68FB-0CCD-4D26-9FCE-913CBCA5B571}"/>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Railway" panose="02000506040000020004" pitchFamily="50" charset="0"/>
              </a:defRPr>
            </a:lvl1pPr>
          </a:lstStyle>
          <a:p>
            <a:r>
              <a:rPr lang="en-US" dirty="0"/>
              <a:t>CLICK TO ADD TITLE </a:t>
            </a:r>
          </a:p>
        </p:txBody>
      </p:sp>
      <p:sp>
        <p:nvSpPr>
          <p:cNvPr id="16" name="Slide Number Placeholder 5">
            <a:extLst>
              <a:ext uri="{FF2B5EF4-FFF2-40B4-BE49-F238E27FC236}">
                <a16:creationId xmlns:a16="http://schemas.microsoft.com/office/drawing/2014/main" id="{42C8CDC5-9796-419E-825D-2CE083A29101}"/>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latin typeface="Railway" panose="02000506040000020004" pitchFamily="50" charset="0"/>
              </a:defRPr>
            </a:lvl1pPr>
          </a:lstStyle>
          <a:p>
            <a:fld id="{64E10AF6-2C9A-4670-B3D9-82D8C41F56A5}" type="slidenum">
              <a:rPr lang="en-US" smtClean="0"/>
              <a:t>‹#›</a:t>
            </a:fld>
            <a:endParaRPr lang="en-US"/>
          </a:p>
        </p:txBody>
      </p:sp>
      <p:cxnSp>
        <p:nvCxnSpPr>
          <p:cNvPr id="3" name="Straight Connector 2">
            <a:extLst>
              <a:ext uri="{FF2B5EF4-FFF2-40B4-BE49-F238E27FC236}">
                <a16:creationId xmlns:a16="http://schemas.microsoft.com/office/drawing/2014/main" id="{EF768E45-7AD2-4518-AF54-BC05FC791B29}"/>
              </a:ext>
            </a:extLst>
          </p:cNvPr>
          <p:cNvCxnSpPr/>
          <p:nvPr/>
        </p:nvCxnSpPr>
        <p:spPr>
          <a:xfrm>
            <a:off x="611777" y="933451"/>
            <a:ext cx="10742023" cy="0"/>
          </a:xfrm>
          <a:prstGeom prst="line">
            <a:avLst/>
          </a:prstGeom>
          <a:ln w="25400">
            <a:solidFill>
              <a:srgbClr val="0F4C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178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 Header + Text">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A1F4B50C-2DF9-489A-ADF2-D9D8DA4163DA}"/>
              </a:ext>
            </a:extLst>
          </p:cNvPr>
          <p:cNvSpPr>
            <a:spLocks noGrp="1"/>
          </p:cNvSpPr>
          <p:nvPr>
            <p:ph type="body" sz="quarter" idx="14" hasCustomPrompt="1"/>
          </p:nvPr>
        </p:nvSpPr>
        <p:spPr>
          <a:xfrm>
            <a:off x="611777" y="1604900"/>
            <a:ext cx="10986671" cy="4090506"/>
          </a:xfrm>
          <a:prstGeom prst="rect">
            <a:avLst/>
          </a:prstGeom>
        </p:spPr>
        <p:txBody>
          <a:bodyPr/>
          <a:lstStyle>
            <a:lvl1pPr marL="0" indent="0">
              <a:spcAft>
                <a:spcPts val="600"/>
              </a:spcAft>
              <a:buClr>
                <a:srgbClr val="135D7A"/>
              </a:buClr>
              <a:buFont typeface="Wingdings" panose="05000000000000000000" pitchFamily="2" charset="2"/>
              <a:buNone/>
              <a:defRPr sz="2000">
                <a:latin typeface="Railway" panose="02000506040000020004" pitchFamily="50" charset="0"/>
              </a:defRPr>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endParaRPr lang="en-US" dirty="0"/>
          </a:p>
        </p:txBody>
      </p:sp>
      <p:sp>
        <p:nvSpPr>
          <p:cNvPr id="9" name="Title 1">
            <a:extLst>
              <a:ext uri="{FF2B5EF4-FFF2-40B4-BE49-F238E27FC236}">
                <a16:creationId xmlns:a16="http://schemas.microsoft.com/office/drawing/2014/main" id="{D4BA68FB-0CCD-4D26-9FCE-913CBCA5B571}"/>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Railway" panose="02000506040000020004" pitchFamily="50" charset="0"/>
              </a:defRPr>
            </a:lvl1pPr>
          </a:lstStyle>
          <a:p>
            <a:r>
              <a:rPr lang="en-US" dirty="0"/>
              <a:t>CLICK TO ADD TITLE </a:t>
            </a:r>
          </a:p>
        </p:txBody>
      </p:sp>
      <p:sp>
        <p:nvSpPr>
          <p:cNvPr id="16" name="Slide Number Placeholder 5">
            <a:extLst>
              <a:ext uri="{FF2B5EF4-FFF2-40B4-BE49-F238E27FC236}">
                <a16:creationId xmlns:a16="http://schemas.microsoft.com/office/drawing/2014/main" id="{42C8CDC5-9796-419E-825D-2CE083A29101}"/>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latin typeface="Railway" panose="02000506040000020004" pitchFamily="50" charset="0"/>
              </a:defRPr>
            </a:lvl1pPr>
          </a:lstStyle>
          <a:p>
            <a:fld id="{64E10AF6-2C9A-4670-B3D9-82D8C41F56A5}" type="slidenum">
              <a:rPr lang="en-US" smtClean="0"/>
              <a:t>‹#›</a:t>
            </a:fld>
            <a:endParaRPr lang="en-US"/>
          </a:p>
        </p:txBody>
      </p:sp>
      <p:cxnSp>
        <p:nvCxnSpPr>
          <p:cNvPr id="13" name="Straight Connector 12">
            <a:extLst>
              <a:ext uri="{FF2B5EF4-FFF2-40B4-BE49-F238E27FC236}">
                <a16:creationId xmlns:a16="http://schemas.microsoft.com/office/drawing/2014/main" id="{A81F63BC-93C5-401C-BE15-F8292A977E09}"/>
              </a:ext>
            </a:extLst>
          </p:cNvPr>
          <p:cNvCxnSpPr/>
          <p:nvPr/>
        </p:nvCxnSpPr>
        <p:spPr>
          <a:xfrm>
            <a:off x="611777" y="933451"/>
            <a:ext cx="10742023" cy="0"/>
          </a:xfrm>
          <a:prstGeom prst="line">
            <a:avLst/>
          </a:prstGeom>
          <a:ln w="25400">
            <a:solidFill>
              <a:srgbClr val="0F4C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3146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Questions">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166EFD0-1A7B-47DE-9CCC-BF0BA4653661}"/>
              </a:ext>
            </a:extLst>
          </p:cNvPr>
          <p:cNvSpPr txBox="1"/>
          <p:nvPr/>
        </p:nvSpPr>
        <p:spPr>
          <a:xfrm>
            <a:off x="619728" y="2224563"/>
            <a:ext cx="10968445" cy="1631216"/>
          </a:xfrm>
          <a:prstGeom prst="rect">
            <a:avLst/>
          </a:prstGeom>
          <a:noFill/>
        </p:spPr>
        <p:txBody>
          <a:bodyPr wrap="square" rtlCol="0">
            <a:spAutoFit/>
          </a:bodyPr>
          <a:lstStyle/>
          <a:p>
            <a:pPr algn="ctr"/>
            <a:r>
              <a:rPr lang="en-US" sz="10000" b="1" dirty="0">
                <a:solidFill>
                  <a:srgbClr val="1BA0BB"/>
                </a:solidFill>
                <a:latin typeface="Railway" panose="02000506040000020004" pitchFamily="50" charset="0"/>
              </a:rPr>
              <a:t>Questions?</a:t>
            </a:r>
          </a:p>
        </p:txBody>
      </p:sp>
      <p:sp>
        <p:nvSpPr>
          <p:cNvPr id="10" name="Slide Number Placeholder 5">
            <a:extLst>
              <a:ext uri="{FF2B5EF4-FFF2-40B4-BE49-F238E27FC236}">
                <a16:creationId xmlns:a16="http://schemas.microsoft.com/office/drawing/2014/main" id="{99EEF50E-BCA9-4A44-8E53-D2285B2780BA}"/>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latin typeface="Railway" panose="02000506040000020004" pitchFamily="50" charset="0"/>
              </a:defRPr>
            </a:lvl1pPr>
          </a:lstStyle>
          <a:p>
            <a:fld id="{64E10AF6-2C9A-4670-B3D9-82D8C41F56A5}" type="slidenum">
              <a:rPr lang="en-US" smtClean="0"/>
              <a:t>‹#›</a:t>
            </a:fld>
            <a:endParaRPr lang="en-US"/>
          </a:p>
        </p:txBody>
      </p:sp>
    </p:spTree>
    <p:extLst>
      <p:ext uri="{BB962C8B-B14F-4D97-AF65-F5344CB8AC3E}">
        <p14:creationId xmlns:p14="http://schemas.microsoft.com/office/powerpoint/2010/main" val="443238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hank You">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166EFD0-1A7B-47DE-9CCC-BF0BA4653661}"/>
              </a:ext>
            </a:extLst>
          </p:cNvPr>
          <p:cNvSpPr txBox="1"/>
          <p:nvPr/>
        </p:nvSpPr>
        <p:spPr>
          <a:xfrm>
            <a:off x="967564" y="2242201"/>
            <a:ext cx="10256872" cy="1631216"/>
          </a:xfrm>
          <a:prstGeom prst="rect">
            <a:avLst/>
          </a:prstGeom>
          <a:noFill/>
        </p:spPr>
        <p:txBody>
          <a:bodyPr wrap="square" rtlCol="0">
            <a:spAutoFit/>
          </a:bodyPr>
          <a:lstStyle/>
          <a:p>
            <a:pPr algn="ctr"/>
            <a:r>
              <a:rPr lang="en-US" sz="10000" b="1" dirty="0">
                <a:solidFill>
                  <a:srgbClr val="1BA0BB"/>
                </a:solidFill>
                <a:latin typeface="Railway" panose="02000506040000020004" pitchFamily="50" charset="0"/>
              </a:rPr>
              <a:t>Thank You</a:t>
            </a:r>
          </a:p>
        </p:txBody>
      </p:sp>
      <p:sp>
        <p:nvSpPr>
          <p:cNvPr id="7" name="Text Placeholder 7">
            <a:extLst>
              <a:ext uri="{FF2B5EF4-FFF2-40B4-BE49-F238E27FC236}">
                <a16:creationId xmlns:a16="http://schemas.microsoft.com/office/drawing/2014/main" id="{A9628F51-3518-47B2-AB4C-7EE75D079228}"/>
              </a:ext>
            </a:extLst>
          </p:cNvPr>
          <p:cNvSpPr>
            <a:spLocks noGrp="1"/>
          </p:cNvSpPr>
          <p:nvPr>
            <p:ph type="body" sz="quarter" idx="16" hasCustomPrompt="1"/>
          </p:nvPr>
        </p:nvSpPr>
        <p:spPr>
          <a:xfrm>
            <a:off x="2449002" y="3873417"/>
            <a:ext cx="7293995" cy="1348416"/>
          </a:xfrm>
          <a:prstGeom prst="rect">
            <a:avLst/>
          </a:prstGeom>
        </p:spPr>
        <p:txBody>
          <a:bodyPr>
            <a:noAutofit/>
          </a:bodyPr>
          <a:lstStyle>
            <a:lvl1pPr marL="285744" indent="-285744" algn="ctr">
              <a:buClr>
                <a:srgbClr val="135D7A"/>
              </a:buClr>
              <a:buNone/>
              <a:defRPr sz="2000" b="1">
                <a:latin typeface="Railway" panose="02000506040000020004" pitchFamily="50" charset="0"/>
              </a:defRPr>
            </a:lvl1pPr>
          </a:lstStyle>
          <a:p>
            <a:pPr marL="285744" indent="-285744"/>
            <a:r>
              <a:rPr lang="en-US" sz="1800" dirty="0"/>
              <a:t>Click to insert contact information here.</a:t>
            </a:r>
          </a:p>
          <a:p>
            <a:endParaRPr lang="en-US" sz="2000" dirty="0"/>
          </a:p>
        </p:txBody>
      </p:sp>
      <p:sp>
        <p:nvSpPr>
          <p:cNvPr id="11" name="Slide Number Placeholder 5">
            <a:extLst>
              <a:ext uri="{FF2B5EF4-FFF2-40B4-BE49-F238E27FC236}">
                <a16:creationId xmlns:a16="http://schemas.microsoft.com/office/drawing/2014/main" id="{50D28091-AAAE-4B79-B455-A6E6DB159600}"/>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latin typeface="Railway" panose="02000506040000020004" pitchFamily="50" charset="0"/>
              </a:defRPr>
            </a:lvl1pPr>
          </a:lstStyle>
          <a:p>
            <a:fld id="{64E10AF6-2C9A-4670-B3D9-82D8C41F56A5}" type="slidenum">
              <a:rPr lang="en-US" smtClean="0"/>
              <a:t>‹#›</a:t>
            </a:fld>
            <a:endParaRPr lang="en-US"/>
          </a:p>
        </p:txBody>
      </p:sp>
    </p:spTree>
    <p:extLst>
      <p:ext uri="{BB962C8B-B14F-4D97-AF65-F5344CB8AC3E}">
        <p14:creationId xmlns:p14="http://schemas.microsoft.com/office/powerpoint/2010/main" val="1815428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452BE-BE6C-4702-9DDC-A74B34DE74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AD19BD-ED1F-425C-8DC1-899CB3818B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C8EF1A-F205-41F5-969F-4E68FBB3C16E}"/>
              </a:ext>
            </a:extLst>
          </p:cNvPr>
          <p:cNvSpPr>
            <a:spLocks noGrp="1"/>
          </p:cNvSpPr>
          <p:nvPr>
            <p:ph type="dt" sz="half" idx="10"/>
          </p:nvPr>
        </p:nvSpPr>
        <p:spPr/>
        <p:txBody>
          <a:bodyPr/>
          <a:lstStyle/>
          <a:p>
            <a:fld id="{0D6EC7B0-B3E5-4F74-A02D-4F8B29747161}" type="datetimeFigureOut">
              <a:rPr lang="en-US" smtClean="0"/>
              <a:t>9/9/2021</a:t>
            </a:fld>
            <a:endParaRPr lang="en-US"/>
          </a:p>
        </p:txBody>
      </p:sp>
      <p:sp>
        <p:nvSpPr>
          <p:cNvPr id="5" name="Footer Placeholder 4">
            <a:extLst>
              <a:ext uri="{FF2B5EF4-FFF2-40B4-BE49-F238E27FC236}">
                <a16:creationId xmlns:a16="http://schemas.microsoft.com/office/drawing/2014/main" id="{4882DB7B-56CB-4524-8B61-ADAECB050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39B88-F473-4CCE-9188-363403FAB0F5}"/>
              </a:ext>
            </a:extLst>
          </p:cNvPr>
          <p:cNvSpPr>
            <a:spLocks noGrp="1"/>
          </p:cNvSpPr>
          <p:nvPr>
            <p:ph type="sldNum" sz="quarter" idx="12"/>
          </p:nvPr>
        </p:nvSpPr>
        <p:spPr/>
        <p:txBody>
          <a:bodyPr/>
          <a:lstStyle/>
          <a:p>
            <a:fld id="{64E10AF6-2C9A-4670-B3D9-82D8C41F56A5}" type="slidenum">
              <a:rPr lang="en-US" smtClean="0"/>
              <a:t>‹#›</a:t>
            </a:fld>
            <a:endParaRPr lang="en-US"/>
          </a:p>
        </p:txBody>
      </p:sp>
    </p:spTree>
    <p:extLst>
      <p:ext uri="{BB962C8B-B14F-4D97-AF65-F5344CB8AC3E}">
        <p14:creationId xmlns:p14="http://schemas.microsoft.com/office/powerpoint/2010/main" val="1946537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F8A5B-D0CB-4506-94D8-97FDCF37E8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4BD454-9F43-44BA-87D9-61E9F90082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83D5A-08BC-4960-8B80-ADB7EC5EF934}"/>
              </a:ext>
            </a:extLst>
          </p:cNvPr>
          <p:cNvSpPr>
            <a:spLocks noGrp="1"/>
          </p:cNvSpPr>
          <p:nvPr>
            <p:ph type="dt" sz="half" idx="10"/>
          </p:nvPr>
        </p:nvSpPr>
        <p:spPr/>
        <p:txBody>
          <a:bodyPr/>
          <a:lstStyle/>
          <a:p>
            <a:fld id="{0D6EC7B0-B3E5-4F74-A02D-4F8B29747161}" type="datetimeFigureOut">
              <a:rPr lang="en-US" smtClean="0"/>
              <a:t>9/9/2021</a:t>
            </a:fld>
            <a:endParaRPr lang="en-US"/>
          </a:p>
        </p:txBody>
      </p:sp>
      <p:sp>
        <p:nvSpPr>
          <p:cNvPr id="5" name="Footer Placeholder 4">
            <a:extLst>
              <a:ext uri="{FF2B5EF4-FFF2-40B4-BE49-F238E27FC236}">
                <a16:creationId xmlns:a16="http://schemas.microsoft.com/office/drawing/2014/main" id="{868E49E5-AC00-4EA6-82DC-1067A61EB0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89EEB-01A5-47AB-A37D-EBAFE12E4BBE}"/>
              </a:ext>
            </a:extLst>
          </p:cNvPr>
          <p:cNvSpPr>
            <a:spLocks noGrp="1"/>
          </p:cNvSpPr>
          <p:nvPr>
            <p:ph type="sldNum" sz="quarter" idx="12"/>
          </p:nvPr>
        </p:nvSpPr>
        <p:spPr/>
        <p:txBody>
          <a:bodyPr/>
          <a:lstStyle/>
          <a:p>
            <a:fld id="{64E10AF6-2C9A-4670-B3D9-82D8C41F56A5}" type="slidenum">
              <a:rPr lang="en-US" smtClean="0"/>
              <a:t>‹#›</a:t>
            </a:fld>
            <a:endParaRPr lang="en-US"/>
          </a:p>
        </p:txBody>
      </p:sp>
      <p:sp>
        <p:nvSpPr>
          <p:cNvPr id="7" name="Google Shape;18;p4">
            <a:extLst>
              <a:ext uri="{FF2B5EF4-FFF2-40B4-BE49-F238E27FC236}">
                <a16:creationId xmlns:a16="http://schemas.microsoft.com/office/drawing/2014/main" id="{053951D5-C510-42CA-A503-1DF72B745F37}"/>
              </a:ext>
            </a:extLst>
          </p:cNvPr>
          <p:cNvSpPr/>
          <p:nvPr userDrawn="1"/>
        </p:nvSpPr>
        <p:spPr>
          <a:xfrm rot="5400000">
            <a:off x="6011250" y="215900"/>
            <a:ext cx="169500" cy="12192000"/>
          </a:xfrm>
          <a:prstGeom prst="rect">
            <a:avLst/>
          </a:prstGeom>
          <a:gradFill>
            <a:gsLst>
              <a:gs pos="0">
                <a:srgbClr val="142850"/>
              </a:gs>
              <a:gs pos="100000">
                <a:srgbClr val="00C4FF">
                  <a:alpha val="63921"/>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ilway" panose="02000506040000020004" pitchFamily="50" charset="0"/>
            </a:endParaRPr>
          </a:p>
        </p:txBody>
      </p:sp>
    </p:spTree>
    <p:extLst>
      <p:ext uri="{BB962C8B-B14F-4D97-AF65-F5344CB8AC3E}">
        <p14:creationId xmlns:p14="http://schemas.microsoft.com/office/powerpoint/2010/main" val="2039900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8C918-BEBD-4114-B97D-2471EFD2D2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F05A6F-C8E8-4A77-8952-67488B73D219}"/>
              </a:ext>
            </a:extLst>
          </p:cNvPr>
          <p:cNvSpPr>
            <a:spLocks noGrp="1"/>
          </p:cNvSpPr>
          <p:nvPr>
            <p:ph type="dt" sz="half" idx="10"/>
          </p:nvPr>
        </p:nvSpPr>
        <p:spPr/>
        <p:txBody>
          <a:bodyPr/>
          <a:lstStyle/>
          <a:p>
            <a:fld id="{0D6EC7B0-B3E5-4F74-A02D-4F8B29747161}" type="datetimeFigureOut">
              <a:rPr lang="en-US" smtClean="0"/>
              <a:t>9/9/2021</a:t>
            </a:fld>
            <a:endParaRPr lang="en-US"/>
          </a:p>
        </p:txBody>
      </p:sp>
      <p:sp>
        <p:nvSpPr>
          <p:cNvPr id="4" name="Footer Placeholder 3">
            <a:extLst>
              <a:ext uri="{FF2B5EF4-FFF2-40B4-BE49-F238E27FC236}">
                <a16:creationId xmlns:a16="http://schemas.microsoft.com/office/drawing/2014/main" id="{C71BD487-1620-48B7-B7B4-3265EBC5C3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26E4BE-DEFA-41C4-BBDB-584CCE3A0413}"/>
              </a:ext>
            </a:extLst>
          </p:cNvPr>
          <p:cNvSpPr>
            <a:spLocks noGrp="1"/>
          </p:cNvSpPr>
          <p:nvPr>
            <p:ph type="sldNum" sz="quarter" idx="12"/>
          </p:nvPr>
        </p:nvSpPr>
        <p:spPr/>
        <p:txBody>
          <a:bodyPr/>
          <a:lstStyle/>
          <a:p>
            <a:fld id="{64E10AF6-2C9A-4670-B3D9-82D8C41F56A5}" type="slidenum">
              <a:rPr lang="en-US" smtClean="0"/>
              <a:t>‹#›</a:t>
            </a:fld>
            <a:endParaRPr lang="en-US"/>
          </a:p>
        </p:txBody>
      </p:sp>
      <p:sp>
        <p:nvSpPr>
          <p:cNvPr id="6" name="Google Shape;18;p4">
            <a:extLst>
              <a:ext uri="{FF2B5EF4-FFF2-40B4-BE49-F238E27FC236}">
                <a16:creationId xmlns:a16="http://schemas.microsoft.com/office/drawing/2014/main" id="{BEB2D801-1EBC-4C1A-884D-9479BE3C9B13}"/>
              </a:ext>
            </a:extLst>
          </p:cNvPr>
          <p:cNvSpPr/>
          <p:nvPr userDrawn="1"/>
        </p:nvSpPr>
        <p:spPr>
          <a:xfrm rot="5400000">
            <a:off x="6011250" y="175600"/>
            <a:ext cx="169500" cy="12192000"/>
          </a:xfrm>
          <a:prstGeom prst="rect">
            <a:avLst/>
          </a:prstGeom>
          <a:gradFill>
            <a:gsLst>
              <a:gs pos="0">
                <a:srgbClr val="142850"/>
              </a:gs>
              <a:gs pos="100000">
                <a:srgbClr val="00C4FF">
                  <a:alpha val="63921"/>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ilway" panose="02000506040000020004" pitchFamily="50" charset="0"/>
            </a:endParaRPr>
          </a:p>
        </p:txBody>
      </p:sp>
    </p:spTree>
    <p:extLst>
      <p:ext uri="{BB962C8B-B14F-4D97-AF65-F5344CB8AC3E}">
        <p14:creationId xmlns:p14="http://schemas.microsoft.com/office/powerpoint/2010/main" val="3767000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structional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3540FFC-B72E-4ABF-A1B8-961CE0A97F23}"/>
              </a:ext>
            </a:extLst>
          </p:cNvPr>
          <p:cNvSpPr txBox="1"/>
          <p:nvPr/>
        </p:nvSpPr>
        <p:spPr>
          <a:xfrm>
            <a:off x="175051" y="234713"/>
            <a:ext cx="11121225" cy="461665"/>
          </a:xfrm>
          <a:prstGeom prst="rect">
            <a:avLst/>
          </a:prstGeom>
          <a:noFill/>
        </p:spPr>
        <p:txBody>
          <a:bodyPr wrap="square" rtlCol="0">
            <a:spAutoFit/>
          </a:bodyPr>
          <a:lstStyle/>
          <a:p>
            <a:r>
              <a:rPr lang="en-US" sz="2400" dirty="0">
                <a:solidFill>
                  <a:srgbClr val="135D7A"/>
                </a:solidFill>
                <a:latin typeface="Railway" panose="02000506040000020004" pitchFamily="50" charset="0"/>
              </a:rPr>
              <a:t>Branding Guidelines:</a:t>
            </a:r>
          </a:p>
        </p:txBody>
      </p:sp>
      <p:sp>
        <p:nvSpPr>
          <p:cNvPr id="9" name="TextBox 8">
            <a:extLst>
              <a:ext uri="{FF2B5EF4-FFF2-40B4-BE49-F238E27FC236}">
                <a16:creationId xmlns:a16="http://schemas.microsoft.com/office/drawing/2014/main" id="{4107AD21-F629-4953-99E9-78E0A17D1B35}"/>
              </a:ext>
            </a:extLst>
          </p:cNvPr>
          <p:cNvSpPr txBox="1"/>
          <p:nvPr/>
        </p:nvSpPr>
        <p:spPr>
          <a:xfrm>
            <a:off x="321085" y="937610"/>
            <a:ext cx="11355469" cy="5262979"/>
          </a:xfrm>
          <a:prstGeom prst="rect">
            <a:avLst/>
          </a:prstGeom>
          <a:noFill/>
        </p:spPr>
        <p:txBody>
          <a:bodyPr wrap="square" rtlCol="0">
            <a:spAutoFit/>
          </a:bodyPr>
          <a:lstStyle/>
          <a:p>
            <a:r>
              <a:rPr lang="en-US" sz="1200" b="1" u="sng" dirty="0">
                <a:solidFill>
                  <a:srgbClr val="FF0000"/>
                </a:solidFill>
                <a:latin typeface="Railway" panose="02000506040000020004" pitchFamily="50" charset="0"/>
              </a:rPr>
              <a:t>READ THIS SLIDE BEFORE YOU PROCEED:</a:t>
            </a:r>
          </a:p>
          <a:p>
            <a:endParaRPr lang="en-US" sz="1200" b="1" u="sng" dirty="0">
              <a:solidFill>
                <a:srgbClr val="FF0000"/>
              </a:solidFill>
              <a:latin typeface="Railway" panose="02000506040000020004" pitchFamily="50" charset="0"/>
            </a:endParaRPr>
          </a:p>
          <a:p>
            <a:r>
              <a:rPr lang="en-US" sz="1200" b="1" u="sng" dirty="0">
                <a:solidFill>
                  <a:schemeClr val="tx1"/>
                </a:solidFill>
                <a:latin typeface="Railway" panose="02000506040000020004" pitchFamily="50" charset="0"/>
              </a:rPr>
              <a:t>Slide Templates: </a:t>
            </a:r>
          </a:p>
          <a:p>
            <a:r>
              <a:rPr lang="en-US" sz="1200" b="1" u="none" dirty="0">
                <a:solidFill>
                  <a:srgbClr val="0F4C75"/>
                </a:solidFill>
                <a:latin typeface="Railway" panose="02000506040000020004" pitchFamily="50" charset="0"/>
              </a:rPr>
              <a:t>We have created slide templates for you.  Need a slide? Don’t start from scratch.  Simply, click on ‘New Slide’ at the top of the screen in your ‘Home’ format bar and you will see a list of all slide templates available. Click on the one you want and then create your slide.  You can use the same template or different templates over and over again by selecting a ‘New Slide’ from the gallery of slide templates available. </a:t>
            </a:r>
          </a:p>
          <a:p>
            <a:endParaRPr lang="en-US" sz="1200" b="1" u="sng" dirty="0">
              <a:latin typeface="Railway" panose="02000506040000020004" pitchFamily="50" charset="0"/>
            </a:endParaRPr>
          </a:p>
          <a:p>
            <a:r>
              <a:rPr lang="en-US" sz="1200" b="1" u="sng" dirty="0">
                <a:latin typeface="Railway" panose="02000506040000020004" pitchFamily="50" charset="0"/>
              </a:rPr>
              <a:t>Approved Fonts</a:t>
            </a:r>
            <a:r>
              <a:rPr lang="en-US" sz="1200" b="1" dirty="0">
                <a:latin typeface="Railway" panose="02000506040000020004" pitchFamily="50" charset="0"/>
              </a:rPr>
              <a:t>:</a:t>
            </a:r>
          </a:p>
          <a:p>
            <a:r>
              <a:rPr lang="en-US" sz="1050" dirty="0">
                <a:latin typeface="Railway" panose="02000506040000020004" pitchFamily="50" charset="0"/>
              </a:rPr>
              <a:t>For consistency and readability of slides all headers should line up when transitioning between slides and have the same font selection and size (minimum font size 28).  It is a good practice to have no more than three fonts on one slide (minimum font size 18).</a:t>
            </a:r>
          </a:p>
          <a:p>
            <a:endParaRPr lang="en-US" sz="1050" dirty="0">
              <a:latin typeface="Railway" panose="02000506040000020004" pitchFamily="50" charset="0"/>
            </a:endParaRPr>
          </a:p>
          <a:p>
            <a:r>
              <a:rPr lang="en-US" sz="1050" dirty="0">
                <a:latin typeface="Railway" panose="02000506040000020004" pitchFamily="50" charset="0"/>
              </a:rPr>
              <a:t>Co-Branded slides should use the same font for all verbiage - Railway</a:t>
            </a:r>
          </a:p>
          <a:p>
            <a:endParaRPr lang="en-US" sz="1050" dirty="0">
              <a:latin typeface="Railway" panose="02000506040000020004" pitchFamily="50" charset="0"/>
            </a:endParaRPr>
          </a:p>
          <a:p>
            <a:r>
              <a:rPr lang="en-US" sz="1050" dirty="0">
                <a:latin typeface="Railway" panose="02000506040000020004" pitchFamily="50" charset="0"/>
              </a:rPr>
              <a:t>Remember, the 7 x 7 slide presentation rules: </a:t>
            </a:r>
          </a:p>
          <a:p>
            <a:pPr marL="171450" indent="-171450">
              <a:buFont typeface="Arial" panose="020B0604020202020204" pitchFamily="34" charset="0"/>
              <a:buChar char="•"/>
            </a:pPr>
            <a:r>
              <a:rPr lang="en-US" sz="1050" dirty="0">
                <a:latin typeface="Railway" panose="02000506040000020004" pitchFamily="50" charset="0"/>
              </a:rPr>
              <a:t>No more than 7 lines per slide is optimum</a:t>
            </a:r>
          </a:p>
          <a:p>
            <a:pPr marL="171450" indent="-171450">
              <a:buFont typeface="Arial" panose="020B0604020202020204" pitchFamily="34" charset="0"/>
              <a:buChar char="•"/>
            </a:pPr>
            <a:r>
              <a:rPr lang="en-US" sz="1050" dirty="0">
                <a:latin typeface="Railway" panose="02000506040000020004" pitchFamily="50" charset="0"/>
              </a:rPr>
              <a:t>No more than 7 words per bullet when displaying a list.</a:t>
            </a:r>
          </a:p>
          <a:p>
            <a:endParaRPr lang="en-US" sz="1200" dirty="0">
              <a:latin typeface="Railway" panose="02000506040000020004" pitchFamily="50" charset="0"/>
            </a:endParaRPr>
          </a:p>
          <a:p>
            <a:r>
              <a:rPr lang="en-US" sz="1200" b="1" u="sng" dirty="0">
                <a:latin typeface="Railway" panose="02000506040000020004" pitchFamily="50" charset="0"/>
              </a:rPr>
              <a:t>Charts &amp; Tables</a:t>
            </a:r>
            <a:r>
              <a:rPr lang="en-US" sz="1200" dirty="0">
                <a:latin typeface="Railway" panose="02000506040000020004" pitchFamily="50" charset="0"/>
              </a:rPr>
              <a:t>:</a:t>
            </a:r>
          </a:p>
          <a:p>
            <a:r>
              <a:rPr lang="en-US" sz="1000" dirty="0">
                <a:latin typeface="Railway" panose="02000506040000020004" pitchFamily="50" charset="0"/>
              </a:rPr>
              <a:t>When adding an charts or tables to slides a best practice is to center-align and ensure that all charts and/or tables align at the top from page to page so as not to distract from your message.</a:t>
            </a:r>
          </a:p>
          <a:p>
            <a:endParaRPr lang="en-US" sz="1200" dirty="0">
              <a:latin typeface="Railway" panose="02000506040000020004" pitchFamily="50" charset="0"/>
            </a:endParaRPr>
          </a:p>
          <a:p>
            <a:r>
              <a:rPr lang="en-US" sz="1200" b="1" u="sng" dirty="0">
                <a:latin typeface="Railway" panose="02000506040000020004" pitchFamily="50" charset="0"/>
              </a:rPr>
              <a:t>Primary Approved Colors</a:t>
            </a:r>
            <a:r>
              <a:rPr lang="en-US" sz="1200" dirty="0">
                <a:latin typeface="Railway" panose="02000506040000020004" pitchFamily="50" charset="0"/>
              </a:rPr>
              <a:t>:</a:t>
            </a:r>
          </a:p>
          <a:p>
            <a:r>
              <a:rPr lang="en-US" sz="1200" dirty="0">
                <a:latin typeface="Railway" panose="02000506040000020004" pitchFamily="50" charset="0"/>
              </a:rPr>
              <a:t>  </a:t>
            </a:r>
            <a:r>
              <a:rPr lang="en-US" sz="1000" dirty="0">
                <a:latin typeface="Railway" panose="02000506040000020004" pitchFamily="50" charset="0"/>
              </a:rPr>
              <a:t>Hex Code #135d7a	</a:t>
            </a:r>
            <a:r>
              <a:rPr lang="en-US" sz="1000" dirty="0" err="1">
                <a:latin typeface="Railway" panose="02000506040000020004" pitchFamily="50" charset="0"/>
              </a:rPr>
              <a:t>Chathams</a:t>
            </a:r>
            <a:r>
              <a:rPr lang="en-US" sz="1000" dirty="0">
                <a:latin typeface="Railway" panose="02000506040000020004" pitchFamily="50" charset="0"/>
              </a:rPr>
              <a:t> Blue</a:t>
            </a:r>
          </a:p>
          <a:p>
            <a:r>
              <a:rPr lang="en-US" sz="1000" dirty="0">
                <a:latin typeface="Railway" panose="02000506040000020004" pitchFamily="50" charset="0"/>
              </a:rPr>
              <a:t>   Hex Code #00909e	Eastern Blue</a:t>
            </a:r>
          </a:p>
          <a:p>
            <a:endParaRPr lang="en-US" sz="1200" dirty="0">
              <a:latin typeface="Railway" panose="02000506040000020004" pitchFamily="50" charset="0"/>
            </a:endParaRPr>
          </a:p>
          <a:p>
            <a:endParaRPr lang="en-US" sz="1000" dirty="0">
              <a:latin typeface="Railway" panose="02000506040000020004" pitchFamily="50" charset="0"/>
            </a:endParaRPr>
          </a:p>
          <a:p>
            <a:r>
              <a:rPr lang="en-US" sz="1000" dirty="0">
                <a:latin typeface="Railway" panose="02000506040000020004" pitchFamily="50" charset="0"/>
              </a:rPr>
              <a:t>Primary and secondary approved colors should be used for cell colors in headers of charts or any shape graphics inserted in slides.</a:t>
            </a:r>
          </a:p>
          <a:p>
            <a:endParaRPr lang="en-US" sz="1200" dirty="0">
              <a:latin typeface="Railway" panose="02000506040000020004" pitchFamily="50" charset="0"/>
            </a:endParaRPr>
          </a:p>
          <a:p>
            <a:r>
              <a:rPr lang="en-US" sz="1200" b="1" u="sng" dirty="0">
                <a:latin typeface="Railway" panose="02000506040000020004" pitchFamily="50" charset="0"/>
              </a:rPr>
              <a:t>References:</a:t>
            </a:r>
          </a:p>
          <a:p>
            <a:r>
              <a:rPr lang="en-US" sz="1000" b="0" u="none" dirty="0">
                <a:latin typeface="Railway" panose="02000506040000020004" pitchFamily="50" charset="0"/>
              </a:rPr>
              <a:t>Should be created in APA format and displayed on slide with material being referenced in the indicated reference text box.  If no reference on a slide delete reference box.  APA formatting assistance can be located here:</a:t>
            </a:r>
          </a:p>
        </p:txBody>
      </p:sp>
      <p:sp>
        <p:nvSpPr>
          <p:cNvPr id="10" name="TextBox 9">
            <a:extLst>
              <a:ext uri="{FF2B5EF4-FFF2-40B4-BE49-F238E27FC236}">
                <a16:creationId xmlns:a16="http://schemas.microsoft.com/office/drawing/2014/main" id="{8998B8EB-E043-40AB-AB45-F89E4E4A7CE9}"/>
              </a:ext>
            </a:extLst>
          </p:cNvPr>
          <p:cNvSpPr txBox="1"/>
          <p:nvPr/>
        </p:nvSpPr>
        <p:spPr>
          <a:xfrm>
            <a:off x="570730" y="6383401"/>
            <a:ext cx="10856181" cy="307777"/>
          </a:xfrm>
          <a:prstGeom prst="rect">
            <a:avLst/>
          </a:prstGeom>
          <a:noFill/>
        </p:spPr>
        <p:txBody>
          <a:bodyPr wrap="square" rtlCol="0">
            <a:spAutoFit/>
          </a:bodyPr>
          <a:lstStyle/>
          <a:p>
            <a:pPr algn="ctr"/>
            <a:r>
              <a:rPr lang="en-US" sz="1400" b="1" i="1" dirty="0">
                <a:solidFill>
                  <a:srgbClr val="FF0000"/>
                </a:solidFill>
                <a:latin typeface="Railway" panose="02000506040000020004" pitchFamily="50" charset="0"/>
              </a:rPr>
              <a:t>Informational Slide Only – Please delete prior to publishing final document.</a:t>
            </a:r>
          </a:p>
        </p:txBody>
      </p:sp>
      <p:sp>
        <p:nvSpPr>
          <p:cNvPr id="2" name="TextBox 1">
            <a:extLst>
              <a:ext uri="{FF2B5EF4-FFF2-40B4-BE49-F238E27FC236}">
                <a16:creationId xmlns:a16="http://schemas.microsoft.com/office/drawing/2014/main" id="{C80C9AF5-C35D-41AB-AF11-DA66B5FFBFF8}"/>
              </a:ext>
            </a:extLst>
          </p:cNvPr>
          <p:cNvSpPr txBox="1"/>
          <p:nvPr/>
        </p:nvSpPr>
        <p:spPr>
          <a:xfrm>
            <a:off x="2700670" y="4383546"/>
            <a:ext cx="4463332" cy="746358"/>
          </a:xfrm>
          <a:prstGeom prst="rect">
            <a:avLst/>
          </a:prstGeom>
          <a:noFill/>
        </p:spPr>
        <p:txBody>
          <a:bodyPr wrap="square" rtlCol="0">
            <a:spAutoFit/>
          </a:bodyPr>
          <a:lstStyle/>
          <a:p>
            <a:r>
              <a:rPr lang="en-US" sz="1200" b="1" u="sng" dirty="0">
                <a:latin typeface="Railway" panose="02000506040000020004" pitchFamily="50" charset="0"/>
              </a:rPr>
              <a:t>Secondary Approved Colors</a:t>
            </a:r>
            <a:r>
              <a:rPr lang="en-US" sz="1200" dirty="0">
                <a:latin typeface="Railway" panose="02000506040000020004" pitchFamily="50" charset="0"/>
              </a:rPr>
              <a:t>:</a:t>
            </a:r>
          </a:p>
          <a:p>
            <a:r>
              <a:rPr lang="en-US" sz="1050" dirty="0">
                <a:latin typeface="Railway" panose="02000506040000020004" pitchFamily="50" charset="0"/>
              </a:rPr>
              <a:t>  </a:t>
            </a:r>
            <a:r>
              <a:rPr lang="en-US" sz="1000" dirty="0">
                <a:latin typeface="Railway" panose="02000506040000020004" pitchFamily="50" charset="0"/>
              </a:rPr>
              <a:t>Hex Code #28c1e0	</a:t>
            </a:r>
            <a:r>
              <a:rPr lang="en-US" sz="1000" dirty="0" err="1">
                <a:latin typeface="Railway" panose="02000506040000020004" pitchFamily="50" charset="0"/>
              </a:rPr>
              <a:t>Picton</a:t>
            </a:r>
            <a:r>
              <a:rPr lang="en-US" sz="1000" dirty="0">
                <a:latin typeface="Railway" panose="02000506040000020004" pitchFamily="50" charset="0"/>
              </a:rPr>
              <a:t> Blue</a:t>
            </a:r>
          </a:p>
          <a:p>
            <a:r>
              <a:rPr lang="en-US" sz="1000" dirty="0">
                <a:latin typeface="Railway" panose="02000506040000020004" pitchFamily="50" charset="0"/>
              </a:rPr>
              <a:t>  Hex Code #0f4c75	Midnight Blue</a:t>
            </a:r>
          </a:p>
          <a:p>
            <a:r>
              <a:rPr lang="en-US" sz="1000" dirty="0">
                <a:latin typeface="Railway" panose="02000506040000020004" pitchFamily="50" charset="0"/>
              </a:rPr>
              <a:t>  Hex Code #142850	Sapphire</a:t>
            </a:r>
            <a:endParaRPr lang="en-US" sz="900" dirty="0">
              <a:latin typeface="Railway" panose="02000506040000020004" pitchFamily="50" charset="0"/>
            </a:endParaRPr>
          </a:p>
        </p:txBody>
      </p:sp>
      <p:sp>
        <p:nvSpPr>
          <p:cNvPr id="6" name="TextBox 5">
            <a:extLst>
              <a:ext uri="{FF2B5EF4-FFF2-40B4-BE49-F238E27FC236}">
                <a16:creationId xmlns:a16="http://schemas.microsoft.com/office/drawing/2014/main" id="{7FD415D7-0300-4355-B0AA-698FC897A17F}"/>
              </a:ext>
            </a:extLst>
          </p:cNvPr>
          <p:cNvSpPr txBox="1"/>
          <p:nvPr/>
        </p:nvSpPr>
        <p:spPr>
          <a:xfrm>
            <a:off x="570730" y="51901"/>
            <a:ext cx="10856181" cy="307777"/>
          </a:xfrm>
          <a:prstGeom prst="rect">
            <a:avLst/>
          </a:prstGeom>
          <a:noFill/>
        </p:spPr>
        <p:txBody>
          <a:bodyPr wrap="square" rtlCol="0">
            <a:spAutoFit/>
          </a:bodyPr>
          <a:lstStyle/>
          <a:p>
            <a:pPr algn="ctr"/>
            <a:r>
              <a:rPr lang="en-US" sz="1400" b="1" i="1" dirty="0">
                <a:solidFill>
                  <a:srgbClr val="FF0000"/>
                </a:solidFill>
                <a:latin typeface="Railway" panose="02000506040000020004" pitchFamily="50" charset="0"/>
              </a:rPr>
              <a:t>Informational Slide Only – Please delete prior to publishing final document.</a:t>
            </a:r>
          </a:p>
        </p:txBody>
      </p:sp>
      <p:sp>
        <p:nvSpPr>
          <p:cNvPr id="3" name="TextBox 2">
            <a:hlinkClick r:id="rId2"/>
            <a:extLst>
              <a:ext uri="{FF2B5EF4-FFF2-40B4-BE49-F238E27FC236}">
                <a16:creationId xmlns:a16="http://schemas.microsoft.com/office/drawing/2014/main" id="{7666117A-2F40-4019-B192-80A186E6F069}"/>
              </a:ext>
            </a:extLst>
          </p:cNvPr>
          <p:cNvSpPr txBox="1"/>
          <p:nvPr/>
        </p:nvSpPr>
        <p:spPr>
          <a:xfrm>
            <a:off x="1256310" y="5899580"/>
            <a:ext cx="3196422" cy="261610"/>
          </a:xfrm>
          <a:prstGeom prst="rect">
            <a:avLst/>
          </a:prstGeom>
          <a:noFill/>
        </p:spPr>
        <p:txBody>
          <a:bodyPr wrap="square" rtlCol="0">
            <a:spAutoFit/>
          </a:bodyPr>
          <a:lstStyle/>
          <a:p>
            <a:pPr algn="ctr"/>
            <a:r>
              <a:rPr lang="en-US" sz="1100" b="0" u="none" dirty="0">
                <a:latin typeface="Railway" panose="02000506040000020004" pitchFamily="50" charset="0"/>
                <a:hlinkClick r:id="rId2"/>
              </a:rPr>
              <a:t>https://www.citationmachine.net/apa/cite-a-book</a:t>
            </a:r>
            <a:endParaRPr lang="en-US" sz="1100" dirty="0">
              <a:latin typeface="Railway" panose="02000506040000020004" pitchFamily="50" charset="0"/>
            </a:endParaRPr>
          </a:p>
        </p:txBody>
      </p:sp>
    </p:spTree>
    <p:extLst>
      <p:ext uri="{BB962C8B-B14F-4D97-AF65-F5344CB8AC3E}">
        <p14:creationId xmlns:p14="http://schemas.microsoft.com/office/powerpoint/2010/main" val="2647075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9A94F-84FD-4D0B-BF40-059DAB87B0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15621D-444A-4FCA-9009-8B4498C6A0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602B45-09C7-4018-ABB4-7D482A7742A1}"/>
              </a:ext>
            </a:extLst>
          </p:cNvPr>
          <p:cNvSpPr>
            <a:spLocks noGrp="1"/>
          </p:cNvSpPr>
          <p:nvPr>
            <p:ph type="dt" sz="half" idx="10"/>
          </p:nvPr>
        </p:nvSpPr>
        <p:spPr/>
        <p:txBody>
          <a:bodyPr/>
          <a:lstStyle/>
          <a:p>
            <a:fld id="{0D6EC7B0-B3E5-4F74-A02D-4F8B29747161}" type="datetimeFigureOut">
              <a:rPr lang="en-US" smtClean="0"/>
              <a:t>9/9/2021</a:t>
            </a:fld>
            <a:endParaRPr lang="en-US"/>
          </a:p>
        </p:txBody>
      </p:sp>
      <p:sp>
        <p:nvSpPr>
          <p:cNvPr id="5" name="Footer Placeholder 4">
            <a:extLst>
              <a:ext uri="{FF2B5EF4-FFF2-40B4-BE49-F238E27FC236}">
                <a16:creationId xmlns:a16="http://schemas.microsoft.com/office/drawing/2014/main" id="{54A47FCB-99EF-4527-A580-0E6297721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C5E03B-0F9A-48E4-8E01-518C55DA83F4}"/>
              </a:ext>
            </a:extLst>
          </p:cNvPr>
          <p:cNvSpPr>
            <a:spLocks noGrp="1"/>
          </p:cNvSpPr>
          <p:nvPr>
            <p:ph type="sldNum" sz="quarter" idx="12"/>
          </p:nvPr>
        </p:nvSpPr>
        <p:spPr/>
        <p:txBody>
          <a:bodyPr/>
          <a:lstStyle/>
          <a:p>
            <a:fld id="{64E10AF6-2C9A-4670-B3D9-82D8C41F56A5}" type="slidenum">
              <a:rPr lang="en-US" smtClean="0"/>
              <a:t>‹#›</a:t>
            </a:fld>
            <a:endParaRPr lang="en-US"/>
          </a:p>
        </p:txBody>
      </p:sp>
      <p:sp>
        <p:nvSpPr>
          <p:cNvPr id="7" name="Google Shape;18;p4">
            <a:extLst>
              <a:ext uri="{FF2B5EF4-FFF2-40B4-BE49-F238E27FC236}">
                <a16:creationId xmlns:a16="http://schemas.microsoft.com/office/drawing/2014/main" id="{650E4AC0-60D9-48E8-AEFE-1426820E7C18}"/>
              </a:ext>
            </a:extLst>
          </p:cNvPr>
          <p:cNvSpPr/>
          <p:nvPr userDrawn="1"/>
        </p:nvSpPr>
        <p:spPr>
          <a:xfrm rot="5400000">
            <a:off x="6004900" y="175600"/>
            <a:ext cx="169500" cy="12192000"/>
          </a:xfrm>
          <a:prstGeom prst="rect">
            <a:avLst/>
          </a:prstGeom>
          <a:gradFill>
            <a:gsLst>
              <a:gs pos="0">
                <a:srgbClr val="142850"/>
              </a:gs>
              <a:gs pos="100000">
                <a:srgbClr val="00C4FF">
                  <a:alpha val="63921"/>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ilway" panose="02000506040000020004" pitchFamily="50" charset="0"/>
            </a:endParaRPr>
          </a:p>
        </p:txBody>
      </p:sp>
    </p:spTree>
    <p:extLst>
      <p:ext uri="{BB962C8B-B14F-4D97-AF65-F5344CB8AC3E}">
        <p14:creationId xmlns:p14="http://schemas.microsoft.com/office/powerpoint/2010/main" val="2866154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2"/>
        <p:cNvGrpSpPr/>
        <p:nvPr/>
      </p:nvGrpSpPr>
      <p:grpSpPr>
        <a:xfrm>
          <a:off x="0" y="0"/>
          <a:ext cx="0" cy="0"/>
          <a:chOff x="0" y="0"/>
          <a:chExt cx="0" cy="0"/>
        </a:xfrm>
      </p:grpSpPr>
      <p:sp>
        <p:nvSpPr>
          <p:cNvPr id="23" name="Google Shape;2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9999"/>
              </a:buClr>
              <a:buSzPts val="4800"/>
              <a:buFont typeface="Arial"/>
              <a:buNone/>
              <a:defRPr b="1">
                <a:solidFill>
                  <a:srgbClr val="00999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4"/>
          <p:cNvSpPr txBox="1">
            <a:spLocks noGrp="1"/>
          </p:cNvSpPr>
          <p:nvPr>
            <p:ph type="dt" idx="10"/>
          </p:nvPr>
        </p:nvSpPr>
        <p:spPr>
          <a:xfrm>
            <a:off x="611777" y="6356350"/>
            <a:ext cx="92093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4"/>
          <p:cNvSpPr txBox="1">
            <a:spLocks noGrp="1"/>
          </p:cNvSpPr>
          <p:nvPr>
            <p:ph type="ftr" idx="11"/>
          </p:nvPr>
        </p:nvSpPr>
        <p:spPr>
          <a:xfrm>
            <a:off x="1532709" y="6356350"/>
            <a:ext cx="912658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4"/>
          <p:cNvSpPr txBox="1">
            <a:spLocks noGrp="1"/>
          </p:cNvSpPr>
          <p:nvPr>
            <p:ph type="sldNum" idx="12"/>
          </p:nvPr>
        </p:nvSpPr>
        <p:spPr>
          <a:xfrm>
            <a:off x="10659291" y="6356350"/>
            <a:ext cx="92093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34"/>
          <p:cNvSpPr/>
          <p:nvPr/>
        </p:nvSpPr>
        <p:spPr>
          <a:xfrm rot="5400000">
            <a:off x="6011250" y="215900"/>
            <a:ext cx="169500" cy="12192000"/>
          </a:xfrm>
          <a:prstGeom prst="rect">
            <a:avLst/>
          </a:prstGeom>
          <a:gradFill>
            <a:gsLst>
              <a:gs pos="0">
                <a:srgbClr val="142850"/>
              </a:gs>
              <a:gs pos="100000">
                <a:srgbClr val="00C4FF">
                  <a:alpha val="63529"/>
                </a:srgbClr>
              </a:gs>
            </a:gsLst>
            <a:lin ang="16200038"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9" name="Google Shape;29;p34"/>
          <p:cNvSpPr txBox="1">
            <a:spLocks noGrp="1"/>
          </p:cNvSpPr>
          <p:nvPr>
            <p:ph type="body" idx="2"/>
          </p:nvPr>
        </p:nvSpPr>
        <p:spPr>
          <a:xfrm>
            <a:off x="457200" y="6227763"/>
            <a:ext cx="914400" cy="91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2055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FE1D71A-3D70-476F-8A8F-91ADA3B7B227}"/>
              </a:ext>
            </a:extLst>
          </p:cNvPr>
          <p:cNvSpPr>
            <a:spLocks noGrp="1"/>
          </p:cNvSpPr>
          <p:nvPr>
            <p:ph type="title" hasCustomPrompt="1"/>
          </p:nvPr>
        </p:nvSpPr>
        <p:spPr>
          <a:xfrm>
            <a:off x="838200" y="3433828"/>
            <a:ext cx="10515600" cy="568323"/>
          </a:xfrm>
          <a:prstGeom prst="rect">
            <a:avLst/>
          </a:prstGeom>
        </p:spPr>
        <p:txBody>
          <a:bodyPr/>
          <a:lstStyle>
            <a:lvl1pPr algn="ctr">
              <a:defRPr sz="4400" b="1">
                <a:solidFill>
                  <a:srgbClr val="135D7A"/>
                </a:solidFill>
                <a:latin typeface="Railway" panose="02000506040000020004" pitchFamily="50" charset="0"/>
              </a:defRPr>
            </a:lvl1pPr>
          </a:lstStyle>
          <a:p>
            <a:r>
              <a:rPr lang="en-US" dirty="0"/>
              <a:t>CLICK TO ADD TITLE </a:t>
            </a:r>
          </a:p>
        </p:txBody>
      </p:sp>
      <p:sp>
        <p:nvSpPr>
          <p:cNvPr id="10" name="Text Placeholder 2">
            <a:extLst>
              <a:ext uri="{FF2B5EF4-FFF2-40B4-BE49-F238E27FC236}">
                <a16:creationId xmlns:a16="http://schemas.microsoft.com/office/drawing/2014/main" id="{35127092-469D-4FFE-9A21-5F3D39540C4E}"/>
              </a:ext>
            </a:extLst>
          </p:cNvPr>
          <p:cNvSpPr>
            <a:spLocks noGrp="1"/>
          </p:cNvSpPr>
          <p:nvPr>
            <p:ph type="body" idx="20" hasCustomPrompt="1"/>
          </p:nvPr>
        </p:nvSpPr>
        <p:spPr>
          <a:xfrm>
            <a:off x="841548" y="4032850"/>
            <a:ext cx="10515600" cy="455077"/>
          </a:xfrm>
          <a:prstGeom prst="rect">
            <a:avLst/>
          </a:prstGeom>
        </p:spPr>
        <p:txBody>
          <a:bodyPr anchor="t"/>
          <a:lstStyle>
            <a:lvl1pPr marL="0" indent="0" algn="ctr">
              <a:lnSpc>
                <a:spcPct val="100000"/>
              </a:lnSpc>
              <a:spcBef>
                <a:spcPts val="0"/>
              </a:spcBef>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sp>
        <p:nvSpPr>
          <p:cNvPr id="15" name="Slide Number Placeholder 5">
            <a:extLst>
              <a:ext uri="{FF2B5EF4-FFF2-40B4-BE49-F238E27FC236}">
                <a16:creationId xmlns:a16="http://schemas.microsoft.com/office/drawing/2014/main" id="{1576964E-27C1-4A7A-BFAE-DA92936096BC}"/>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latin typeface="Railway" panose="02000506040000020004" pitchFamily="50" charset="0"/>
              </a:defRPr>
            </a:lvl1pPr>
          </a:lstStyle>
          <a:p>
            <a:fld id="{64E10AF6-2C9A-4670-B3D9-82D8C41F56A5}" type="slidenum">
              <a:rPr lang="en-US" smtClean="0"/>
              <a:t>‹#›</a:t>
            </a:fld>
            <a:endParaRPr lang="en-US"/>
          </a:p>
        </p:txBody>
      </p:sp>
    </p:spTree>
    <p:extLst>
      <p:ext uri="{BB962C8B-B14F-4D97-AF65-F5344CB8AC3E}">
        <p14:creationId xmlns:p14="http://schemas.microsoft.com/office/powerpoint/2010/main" val="135386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Presenters ">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F1FC6B-0ADC-4851-86B9-6BCCE0F383A8}"/>
              </a:ext>
            </a:extLst>
          </p:cNvPr>
          <p:cNvSpPr/>
          <p:nvPr/>
        </p:nvSpPr>
        <p:spPr>
          <a:xfrm>
            <a:off x="0" y="3943351"/>
            <a:ext cx="12192000" cy="2219325"/>
          </a:xfrm>
          <a:prstGeom prst="rect">
            <a:avLst/>
          </a:prstGeom>
          <a:solidFill>
            <a:srgbClr val="00909E">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Railway" panose="02000506040000020004" pitchFamily="50" charset="0"/>
            </a:endParaRPr>
          </a:p>
        </p:txBody>
      </p:sp>
      <p:sp>
        <p:nvSpPr>
          <p:cNvPr id="5" name="TextBox 4">
            <a:extLst>
              <a:ext uri="{FF2B5EF4-FFF2-40B4-BE49-F238E27FC236}">
                <a16:creationId xmlns:a16="http://schemas.microsoft.com/office/drawing/2014/main" id="{28C58C0B-8788-48DD-AD8E-5F57F825C24C}"/>
              </a:ext>
            </a:extLst>
          </p:cNvPr>
          <p:cNvSpPr txBox="1"/>
          <p:nvPr/>
        </p:nvSpPr>
        <p:spPr>
          <a:xfrm>
            <a:off x="514887" y="3983595"/>
            <a:ext cx="5858593" cy="430887"/>
          </a:xfrm>
          <a:prstGeom prst="rect">
            <a:avLst/>
          </a:prstGeom>
          <a:noFill/>
        </p:spPr>
        <p:txBody>
          <a:bodyPr wrap="square" rtlCol="0">
            <a:spAutoFit/>
          </a:bodyPr>
          <a:lstStyle/>
          <a:p>
            <a:r>
              <a:rPr lang="en-US" sz="2200" dirty="0">
                <a:solidFill>
                  <a:srgbClr val="135D7A"/>
                </a:solidFill>
                <a:latin typeface="Railway" panose="02000506040000020004" pitchFamily="50" charset="0"/>
              </a:rPr>
              <a:t>Today’s Presenters</a:t>
            </a:r>
          </a:p>
        </p:txBody>
      </p:sp>
      <p:sp>
        <p:nvSpPr>
          <p:cNvPr id="15" name="Text Placeholder 1">
            <a:extLst>
              <a:ext uri="{FF2B5EF4-FFF2-40B4-BE49-F238E27FC236}">
                <a16:creationId xmlns:a16="http://schemas.microsoft.com/office/drawing/2014/main" id="{1605DCE6-824C-4505-BFD4-DBA94C45ED6A}"/>
              </a:ext>
            </a:extLst>
          </p:cNvPr>
          <p:cNvSpPr>
            <a:spLocks noGrp="1"/>
          </p:cNvSpPr>
          <p:nvPr>
            <p:ph type="body" sz="half" idx="2" hasCustomPrompt="1"/>
          </p:nvPr>
        </p:nvSpPr>
        <p:spPr>
          <a:xfrm>
            <a:off x="952499" y="4429127"/>
            <a:ext cx="10299700" cy="1600199"/>
          </a:xfrm>
          <a:prstGeom prst="rect">
            <a:avLst/>
          </a:prstGeom>
        </p:spPr>
        <p:txBody>
          <a:bodyPr/>
          <a:lstStyle>
            <a:lvl1pPr marL="0" indent="0">
              <a:buNone/>
              <a:defRPr sz="1800">
                <a:solidFill>
                  <a:srgbClr val="00909E"/>
                </a:solidFill>
                <a:latin typeface="Railway" panose="02000506040000020004" pitchFamily="50" charset="0"/>
              </a:defRPr>
            </a:lvl1pPr>
          </a:lstStyle>
          <a:p>
            <a:pPr lvl="0"/>
            <a:r>
              <a:rPr lang="en-US" dirty="0"/>
              <a:t>Click here to enter Bio information.</a:t>
            </a:r>
          </a:p>
          <a:p>
            <a:endParaRPr lang="en-US" dirty="0"/>
          </a:p>
        </p:txBody>
      </p:sp>
      <p:sp>
        <p:nvSpPr>
          <p:cNvPr id="20" name="Slide Number Placeholder 5">
            <a:extLst>
              <a:ext uri="{FF2B5EF4-FFF2-40B4-BE49-F238E27FC236}">
                <a16:creationId xmlns:a16="http://schemas.microsoft.com/office/drawing/2014/main" id="{3FF76292-086D-450E-BE86-E7ED80543433}"/>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latin typeface="Railway" panose="02000506040000020004" pitchFamily="50" charset="0"/>
              </a:defRPr>
            </a:lvl1pPr>
          </a:lstStyle>
          <a:p>
            <a:fld id="{64E10AF6-2C9A-4670-B3D9-82D8C41F56A5}" type="slidenum">
              <a:rPr lang="en-US" smtClean="0"/>
              <a:t>‹#›</a:t>
            </a:fld>
            <a:endParaRPr lang="en-US"/>
          </a:p>
        </p:txBody>
      </p:sp>
      <p:sp>
        <p:nvSpPr>
          <p:cNvPr id="22" name="Title 1">
            <a:extLst>
              <a:ext uri="{FF2B5EF4-FFF2-40B4-BE49-F238E27FC236}">
                <a16:creationId xmlns:a16="http://schemas.microsoft.com/office/drawing/2014/main" id="{F84C826A-D209-4A44-95BD-9FE14CB48AD6}"/>
              </a:ext>
            </a:extLst>
          </p:cNvPr>
          <p:cNvSpPr>
            <a:spLocks noGrp="1"/>
          </p:cNvSpPr>
          <p:nvPr>
            <p:ph type="title" hasCustomPrompt="1"/>
          </p:nvPr>
        </p:nvSpPr>
        <p:spPr>
          <a:xfrm>
            <a:off x="611777" y="2512228"/>
            <a:ext cx="10968443" cy="568323"/>
          </a:xfrm>
          <a:prstGeom prst="rect">
            <a:avLst/>
          </a:prstGeom>
        </p:spPr>
        <p:txBody>
          <a:bodyPr/>
          <a:lstStyle>
            <a:lvl1pPr algn="ctr">
              <a:defRPr sz="4400" b="1">
                <a:solidFill>
                  <a:srgbClr val="135D7A"/>
                </a:solidFill>
                <a:latin typeface="Railway" panose="02000506040000020004" pitchFamily="50" charset="0"/>
              </a:defRPr>
            </a:lvl1pPr>
          </a:lstStyle>
          <a:p>
            <a:r>
              <a:rPr lang="en-US" dirty="0"/>
              <a:t>CLICK TO ADD TITLE </a:t>
            </a:r>
          </a:p>
        </p:txBody>
      </p:sp>
      <p:sp>
        <p:nvSpPr>
          <p:cNvPr id="23" name="Text Placeholder 2">
            <a:extLst>
              <a:ext uri="{FF2B5EF4-FFF2-40B4-BE49-F238E27FC236}">
                <a16:creationId xmlns:a16="http://schemas.microsoft.com/office/drawing/2014/main" id="{94F525B0-C281-452A-AAAE-53B6CE0504EF}"/>
              </a:ext>
            </a:extLst>
          </p:cNvPr>
          <p:cNvSpPr>
            <a:spLocks noGrp="1"/>
          </p:cNvSpPr>
          <p:nvPr>
            <p:ph type="body" idx="20" hasCustomPrompt="1"/>
          </p:nvPr>
        </p:nvSpPr>
        <p:spPr>
          <a:xfrm>
            <a:off x="611777" y="3111250"/>
            <a:ext cx="10968443" cy="455077"/>
          </a:xfrm>
          <a:prstGeom prst="rect">
            <a:avLst/>
          </a:prstGeom>
        </p:spPr>
        <p:txBody>
          <a:bodyPr anchor="t"/>
          <a:lstStyle>
            <a:lvl1pPr marL="0" indent="0" algn="ctr">
              <a:lnSpc>
                <a:spcPct val="100000"/>
              </a:lnSpc>
              <a:spcBef>
                <a:spcPts val="0"/>
              </a:spcBef>
              <a:buNone/>
              <a:defRPr sz="2800" b="1">
                <a:solidFill>
                  <a:srgbClr val="00909E"/>
                </a:solidFill>
                <a:latin typeface="Railway" panose="02000506040000020004"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spTree>
    <p:extLst>
      <p:ext uri="{BB962C8B-B14F-4D97-AF65-F5344CB8AC3E}">
        <p14:creationId xmlns:p14="http://schemas.microsoft.com/office/powerpoint/2010/main" val="444439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5E2118B-E93C-4794-8966-1FFA0140519F}"/>
              </a:ext>
            </a:extLst>
          </p:cNvPr>
          <p:cNvSpPr txBox="1"/>
          <p:nvPr/>
        </p:nvSpPr>
        <p:spPr>
          <a:xfrm>
            <a:off x="611778" y="2870442"/>
            <a:ext cx="10968444" cy="2431435"/>
          </a:xfrm>
          <a:prstGeom prst="rect">
            <a:avLst/>
          </a:prstGeom>
          <a:noFill/>
        </p:spPr>
        <p:txBody>
          <a:bodyPr wrap="square" rtlCol="0">
            <a:spAutoFit/>
          </a:bodyPr>
          <a:lstStyle/>
          <a:p>
            <a:pPr algn="ctr"/>
            <a:r>
              <a:rPr lang="en-US" sz="4400" b="1" dirty="0">
                <a:solidFill>
                  <a:srgbClr val="142850"/>
                </a:solidFill>
                <a:latin typeface="Railway" panose="02000506040000020004" pitchFamily="50" charset="0"/>
              </a:rPr>
              <a:t>Disclosure</a:t>
            </a:r>
          </a:p>
          <a:p>
            <a:pPr algn="ctr"/>
            <a:endParaRPr lang="en-US" sz="1800" dirty="0">
              <a:latin typeface="Railway" panose="02000506040000020004" pitchFamily="50"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00909E"/>
                </a:solidFill>
                <a:latin typeface="Railway" panose="02000506040000020004" pitchFamily="50" charset="0"/>
              </a:rPr>
              <a:t>The organizations, or the presenters, do not have any financial interest, relationships, or other potential conflicts, with respect to the material which will be covered in this presentation. </a:t>
            </a:r>
          </a:p>
          <a:p>
            <a:endParaRPr lang="en-US" sz="1800" dirty="0">
              <a:latin typeface="Railway" panose="02000506040000020004" pitchFamily="50" charset="0"/>
            </a:endParaRPr>
          </a:p>
        </p:txBody>
      </p:sp>
      <p:sp>
        <p:nvSpPr>
          <p:cNvPr id="9" name="Slide Number Placeholder 5">
            <a:extLst>
              <a:ext uri="{FF2B5EF4-FFF2-40B4-BE49-F238E27FC236}">
                <a16:creationId xmlns:a16="http://schemas.microsoft.com/office/drawing/2014/main" id="{ADC7459D-59FA-49F0-9969-470E38A20BF6}"/>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latin typeface="Railway" panose="02000506040000020004" pitchFamily="50" charset="0"/>
              </a:defRPr>
            </a:lvl1pPr>
          </a:lstStyle>
          <a:p>
            <a:fld id="{64E10AF6-2C9A-4670-B3D9-82D8C41F56A5}" type="slidenum">
              <a:rPr lang="en-US" smtClean="0"/>
              <a:t>‹#›</a:t>
            </a:fld>
            <a:endParaRPr lang="en-US"/>
          </a:p>
        </p:txBody>
      </p:sp>
    </p:spTree>
    <p:extLst>
      <p:ext uri="{BB962C8B-B14F-4D97-AF65-F5344CB8AC3E}">
        <p14:creationId xmlns:p14="http://schemas.microsoft.com/office/powerpoint/2010/main" val="622855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3">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6EEADE0-02B4-4F13-B754-728442F049DD}"/>
              </a:ext>
            </a:extLst>
          </p:cNvPr>
          <p:cNvSpPr txBox="1"/>
          <p:nvPr/>
        </p:nvSpPr>
        <p:spPr>
          <a:xfrm>
            <a:off x="641773" y="474420"/>
            <a:ext cx="3448071" cy="769441"/>
          </a:xfrm>
          <a:prstGeom prst="rect">
            <a:avLst/>
          </a:prstGeom>
          <a:noFill/>
        </p:spPr>
        <p:txBody>
          <a:bodyPr wrap="square" rtlCol="0">
            <a:spAutoFit/>
          </a:bodyPr>
          <a:lstStyle/>
          <a:p>
            <a:r>
              <a:rPr lang="en-US" sz="4400" b="1" dirty="0">
                <a:solidFill>
                  <a:srgbClr val="135D7A"/>
                </a:solidFill>
                <a:latin typeface="Railway" panose="02000506040000020004" pitchFamily="50" charset="0"/>
              </a:rPr>
              <a:t>Agenda</a:t>
            </a:r>
          </a:p>
        </p:txBody>
      </p:sp>
      <p:sp>
        <p:nvSpPr>
          <p:cNvPr id="19" name="Slide Number Placeholder 5">
            <a:extLst>
              <a:ext uri="{FF2B5EF4-FFF2-40B4-BE49-F238E27FC236}">
                <a16:creationId xmlns:a16="http://schemas.microsoft.com/office/drawing/2014/main" id="{925BBE67-FCA6-458E-AB4F-90FA138B4431}"/>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latin typeface="Railway" panose="02000506040000020004" pitchFamily="50" charset="0"/>
              </a:defRPr>
            </a:lvl1pPr>
          </a:lstStyle>
          <a:p>
            <a:fld id="{64E10AF6-2C9A-4670-B3D9-82D8C41F56A5}" type="slidenum">
              <a:rPr lang="en-US" smtClean="0"/>
              <a:t>‹#›</a:t>
            </a:fld>
            <a:endParaRPr lang="en-US"/>
          </a:p>
        </p:txBody>
      </p:sp>
      <p:sp>
        <p:nvSpPr>
          <p:cNvPr id="21" name="TextBox 20">
            <a:extLst>
              <a:ext uri="{FF2B5EF4-FFF2-40B4-BE49-F238E27FC236}">
                <a16:creationId xmlns:a16="http://schemas.microsoft.com/office/drawing/2014/main" id="{8E56E212-5E90-46AD-A90C-C1125C72A8B2}"/>
              </a:ext>
            </a:extLst>
          </p:cNvPr>
          <p:cNvSpPr txBox="1"/>
          <p:nvPr/>
        </p:nvSpPr>
        <p:spPr>
          <a:xfrm>
            <a:off x="5212554" y="1614690"/>
            <a:ext cx="6367668" cy="523220"/>
          </a:xfrm>
          <a:prstGeom prst="rect">
            <a:avLst/>
          </a:prstGeom>
          <a:solidFill>
            <a:srgbClr val="00909E"/>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22" name="Rectangle 21">
            <a:extLst>
              <a:ext uri="{FF2B5EF4-FFF2-40B4-BE49-F238E27FC236}">
                <a16:creationId xmlns:a16="http://schemas.microsoft.com/office/drawing/2014/main" id="{114F2B55-599F-4DAE-A728-4B4F56AD0722}"/>
              </a:ext>
            </a:extLst>
          </p:cNvPr>
          <p:cNvSpPr/>
          <p:nvPr/>
        </p:nvSpPr>
        <p:spPr>
          <a:xfrm>
            <a:off x="4278495" y="1614688"/>
            <a:ext cx="851189" cy="523222"/>
          </a:xfrm>
          <a:prstGeom prst="rect">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1</a:t>
            </a:r>
          </a:p>
        </p:txBody>
      </p:sp>
      <p:sp>
        <p:nvSpPr>
          <p:cNvPr id="23" name="TextBox 22">
            <a:extLst>
              <a:ext uri="{FF2B5EF4-FFF2-40B4-BE49-F238E27FC236}">
                <a16:creationId xmlns:a16="http://schemas.microsoft.com/office/drawing/2014/main" id="{53BE51D0-F560-4622-AFF3-BE8858C8B60D}"/>
              </a:ext>
            </a:extLst>
          </p:cNvPr>
          <p:cNvSpPr txBox="1"/>
          <p:nvPr/>
        </p:nvSpPr>
        <p:spPr>
          <a:xfrm>
            <a:off x="5225878" y="2225022"/>
            <a:ext cx="6353450" cy="523220"/>
          </a:xfrm>
          <a:prstGeom prst="rect">
            <a:avLst/>
          </a:prstGeom>
          <a:solidFill>
            <a:srgbClr val="28C1E0"/>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24" name="Rectangle 23">
            <a:extLst>
              <a:ext uri="{FF2B5EF4-FFF2-40B4-BE49-F238E27FC236}">
                <a16:creationId xmlns:a16="http://schemas.microsoft.com/office/drawing/2014/main" id="{1C3D253D-C740-4956-AB0C-95548A65B878}"/>
              </a:ext>
            </a:extLst>
          </p:cNvPr>
          <p:cNvSpPr/>
          <p:nvPr/>
        </p:nvSpPr>
        <p:spPr>
          <a:xfrm>
            <a:off x="4278492" y="2229281"/>
            <a:ext cx="851191" cy="523223"/>
          </a:xfrm>
          <a:prstGeom prst="rect">
            <a:avLst/>
          </a:prstGeom>
          <a:solidFill>
            <a:srgbClr val="28C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2</a:t>
            </a:r>
          </a:p>
        </p:txBody>
      </p:sp>
      <p:sp>
        <p:nvSpPr>
          <p:cNvPr id="25" name="TextBox 24">
            <a:extLst>
              <a:ext uri="{FF2B5EF4-FFF2-40B4-BE49-F238E27FC236}">
                <a16:creationId xmlns:a16="http://schemas.microsoft.com/office/drawing/2014/main" id="{85DFCB6E-7CFB-4BC6-9EAF-9768ED9EDED1}"/>
              </a:ext>
            </a:extLst>
          </p:cNvPr>
          <p:cNvSpPr txBox="1"/>
          <p:nvPr/>
        </p:nvSpPr>
        <p:spPr>
          <a:xfrm>
            <a:off x="5225880" y="2851832"/>
            <a:ext cx="6353445" cy="523220"/>
          </a:xfrm>
          <a:prstGeom prst="rect">
            <a:avLst/>
          </a:prstGeom>
          <a:solidFill>
            <a:srgbClr val="0F4C75"/>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26" name="Rectangle 25">
            <a:extLst>
              <a:ext uri="{FF2B5EF4-FFF2-40B4-BE49-F238E27FC236}">
                <a16:creationId xmlns:a16="http://schemas.microsoft.com/office/drawing/2014/main" id="{ECF28D42-19D9-4EC6-A1D5-65586C89FE59}"/>
              </a:ext>
            </a:extLst>
          </p:cNvPr>
          <p:cNvSpPr/>
          <p:nvPr/>
        </p:nvSpPr>
        <p:spPr>
          <a:xfrm>
            <a:off x="4278492" y="2851832"/>
            <a:ext cx="851192" cy="523224"/>
          </a:xfrm>
          <a:prstGeom prst="rect">
            <a:avLst/>
          </a:prstGeom>
          <a:solidFill>
            <a:srgbClr val="0F4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3</a:t>
            </a:r>
          </a:p>
        </p:txBody>
      </p:sp>
      <p:sp>
        <p:nvSpPr>
          <p:cNvPr id="28" name="Text Placeholder 1">
            <a:extLst>
              <a:ext uri="{FF2B5EF4-FFF2-40B4-BE49-F238E27FC236}">
                <a16:creationId xmlns:a16="http://schemas.microsoft.com/office/drawing/2014/main" id="{F982E2CE-04E1-4309-92AA-F3DE2CA44D98}"/>
              </a:ext>
            </a:extLst>
          </p:cNvPr>
          <p:cNvSpPr>
            <a:spLocks noGrp="1"/>
          </p:cNvSpPr>
          <p:nvPr>
            <p:ph type="body" sz="half" idx="2" hasCustomPrompt="1"/>
          </p:nvPr>
        </p:nvSpPr>
        <p:spPr>
          <a:xfrm>
            <a:off x="5251817" y="1714016"/>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29" name="Text Placeholder 1">
            <a:extLst>
              <a:ext uri="{FF2B5EF4-FFF2-40B4-BE49-F238E27FC236}">
                <a16:creationId xmlns:a16="http://schemas.microsoft.com/office/drawing/2014/main" id="{93AB0733-0D2C-4615-939D-0FAB9129CF2E}"/>
              </a:ext>
            </a:extLst>
          </p:cNvPr>
          <p:cNvSpPr>
            <a:spLocks noGrp="1"/>
          </p:cNvSpPr>
          <p:nvPr>
            <p:ph type="body" sz="half" idx="13" hasCustomPrompt="1"/>
          </p:nvPr>
        </p:nvSpPr>
        <p:spPr>
          <a:xfrm>
            <a:off x="5264517" y="2308328"/>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3" name="Text Placeholder 1">
            <a:extLst>
              <a:ext uri="{FF2B5EF4-FFF2-40B4-BE49-F238E27FC236}">
                <a16:creationId xmlns:a16="http://schemas.microsoft.com/office/drawing/2014/main" id="{46E3BC4B-41F6-40E7-9012-C05A2CD34C93}"/>
              </a:ext>
            </a:extLst>
          </p:cNvPr>
          <p:cNvSpPr>
            <a:spLocks noGrp="1"/>
          </p:cNvSpPr>
          <p:nvPr>
            <p:ph type="body" sz="half" idx="14" hasCustomPrompt="1"/>
          </p:nvPr>
        </p:nvSpPr>
        <p:spPr>
          <a:xfrm>
            <a:off x="5257341" y="2951999"/>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Tree>
    <p:extLst>
      <p:ext uri="{BB962C8B-B14F-4D97-AF65-F5344CB8AC3E}">
        <p14:creationId xmlns:p14="http://schemas.microsoft.com/office/powerpoint/2010/main" val="3920670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4">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878541E-8BB3-45D9-9201-EFC8B7294140}"/>
              </a:ext>
            </a:extLst>
          </p:cNvPr>
          <p:cNvSpPr txBox="1"/>
          <p:nvPr/>
        </p:nvSpPr>
        <p:spPr>
          <a:xfrm>
            <a:off x="5212554" y="1614690"/>
            <a:ext cx="6367668" cy="523220"/>
          </a:xfrm>
          <a:prstGeom prst="rect">
            <a:avLst/>
          </a:prstGeom>
          <a:solidFill>
            <a:srgbClr val="00909E"/>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12" name="Rectangle 11">
            <a:extLst>
              <a:ext uri="{FF2B5EF4-FFF2-40B4-BE49-F238E27FC236}">
                <a16:creationId xmlns:a16="http://schemas.microsoft.com/office/drawing/2014/main" id="{BC4E499C-4181-4C6A-9E6E-785B6415E408}"/>
              </a:ext>
            </a:extLst>
          </p:cNvPr>
          <p:cNvSpPr/>
          <p:nvPr/>
        </p:nvSpPr>
        <p:spPr>
          <a:xfrm>
            <a:off x="4278495" y="1614688"/>
            <a:ext cx="851189" cy="523222"/>
          </a:xfrm>
          <a:prstGeom prst="rect">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1</a:t>
            </a:r>
          </a:p>
        </p:txBody>
      </p:sp>
      <p:sp>
        <p:nvSpPr>
          <p:cNvPr id="13" name="TextBox 12">
            <a:extLst>
              <a:ext uri="{FF2B5EF4-FFF2-40B4-BE49-F238E27FC236}">
                <a16:creationId xmlns:a16="http://schemas.microsoft.com/office/drawing/2014/main" id="{CEAD9F9B-CF63-4B49-9879-242C6762A3DC}"/>
              </a:ext>
            </a:extLst>
          </p:cNvPr>
          <p:cNvSpPr txBox="1"/>
          <p:nvPr/>
        </p:nvSpPr>
        <p:spPr>
          <a:xfrm>
            <a:off x="5225878" y="2225022"/>
            <a:ext cx="6353450" cy="523220"/>
          </a:xfrm>
          <a:prstGeom prst="rect">
            <a:avLst/>
          </a:prstGeom>
          <a:solidFill>
            <a:srgbClr val="28C1E0"/>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14" name="Rectangle 13">
            <a:extLst>
              <a:ext uri="{FF2B5EF4-FFF2-40B4-BE49-F238E27FC236}">
                <a16:creationId xmlns:a16="http://schemas.microsoft.com/office/drawing/2014/main" id="{30D077B5-B781-4C4D-9F22-027A0AC890DB}"/>
              </a:ext>
            </a:extLst>
          </p:cNvPr>
          <p:cNvSpPr/>
          <p:nvPr/>
        </p:nvSpPr>
        <p:spPr>
          <a:xfrm>
            <a:off x="4278492" y="2229281"/>
            <a:ext cx="851191" cy="523223"/>
          </a:xfrm>
          <a:prstGeom prst="rect">
            <a:avLst/>
          </a:prstGeom>
          <a:solidFill>
            <a:srgbClr val="28C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2</a:t>
            </a:r>
          </a:p>
        </p:txBody>
      </p:sp>
      <p:sp>
        <p:nvSpPr>
          <p:cNvPr id="15" name="TextBox 14">
            <a:extLst>
              <a:ext uri="{FF2B5EF4-FFF2-40B4-BE49-F238E27FC236}">
                <a16:creationId xmlns:a16="http://schemas.microsoft.com/office/drawing/2014/main" id="{2996C6B0-62F1-4545-AA89-D8AB94B2AD73}"/>
              </a:ext>
            </a:extLst>
          </p:cNvPr>
          <p:cNvSpPr txBox="1"/>
          <p:nvPr/>
        </p:nvSpPr>
        <p:spPr>
          <a:xfrm>
            <a:off x="5225880" y="2851832"/>
            <a:ext cx="6353445" cy="523220"/>
          </a:xfrm>
          <a:prstGeom prst="rect">
            <a:avLst/>
          </a:prstGeom>
          <a:solidFill>
            <a:srgbClr val="0F4C75"/>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16" name="Rectangle 15">
            <a:extLst>
              <a:ext uri="{FF2B5EF4-FFF2-40B4-BE49-F238E27FC236}">
                <a16:creationId xmlns:a16="http://schemas.microsoft.com/office/drawing/2014/main" id="{CC613700-1CD3-45C3-B209-085A966AE019}"/>
              </a:ext>
            </a:extLst>
          </p:cNvPr>
          <p:cNvSpPr/>
          <p:nvPr/>
        </p:nvSpPr>
        <p:spPr>
          <a:xfrm>
            <a:off x="4278492" y="2851832"/>
            <a:ext cx="851192" cy="523224"/>
          </a:xfrm>
          <a:prstGeom prst="rect">
            <a:avLst/>
          </a:prstGeom>
          <a:solidFill>
            <a:srgbClr val="0F4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3</a:t>
            </a:r>
          </a:p>
        </p:txBody>
      </p:sp>
      <p:sp>
        <p:nvSpPr>
          <p:cNvPr id="17" name="TextBox 16">
            <a:extLst>
              <a:ext uri="{FF2B5EF4-FFF2-40B4-BE49-F238E27FC236}">
                <a16:creationId xmlns:a16="http://schemas.microsoft.com/office/drawing/2014/main" id="{E02487AA-9434-48C3-8F08-4B8B8548B5FD}"/>
              </a:ext>
            </a:extLst>
          </p:cNvPr>
          <p:cNvSpPr txBox="1"/>
          <p:nvPr/>
        </p:nvSpPr>
        <p:spPr>
          <a:xfrm>
            <a:off x="5225879" y="3474701"/>
            <a:ext cx="6353445" cy="523220"/>
          </a:xfrm>
          <a:prstGeom prst="rect">
            <a:avLst/>
          </a:prstGeom>
          <a:solidFill>
            <a:srgbClr val="135D7A"/>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18" name="Rectangle 17">
            <a:extLst>
              <a:ext uri="{FF2B5EF4-FFF2-40B4-BE49-F238E27FC236}">
                <a16:creationId xmlns:a16="http://schemas.microsoft.com/office/drawing/2014/main" id="{00744B60-9784-48B1-8DB3-C00603118E13}"/>
              </a:ext>
            </a:extLst>
          </p:cNvPr>
          <p:cNvSpPr/>
          <p:nvPr/>
        </p:nvSpPr>
        <p:spPr>
          <a:xfrm>
            <a:off x="4278492" y="3474701"/>
            <a:ext cx="851192" cy="523224"/>
          </a:xfrm>
          <a:prstGeom prst="rect">
            <a:avLst/>
          </a:prstGeom>
          <a:solidFill>
            <a:srgbClr val="135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4</a:t>
            </a:r>
          </a:p>
        </p:txBody>
      </p:sp>
      <p:sp>
        <p:nvSpPr>
          <p:cNvPr id="30" name="Text Placeholder 1">
            <a:extLst>
              <a:ext uri="{FF2B5EF4-FFF2-40B4-BE49-F238E27FC236}">
                <a16:creationId xmlns:a16="http://schemas.microsoft.com/office/drawing/2014/main" id="{2E88ED06-FDFD-4944-81A8-8319A019B555}"/>
              </a:ext>
            </a:extLst>
          </p:cNvPr>
          <p:cNvSpPr>
            <a:spLocks noGrp="1"/>
          </p:cNvSpPr>
          <p:nvPr>
            <p:ph type="body" sz="half" idx="2" hasCustomPrompt="1"/>
          </p:nvPr>
        </p:nvSpPr>
        <p:spPr>
          <a:xfrm>
            <a:off x="5251817" y="1714016"/>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1" name="Text Placeholder 1">
            <a:extLst>
              <a:ext uri="{FF2B5EF4-FFF2-40B4-BE49-F238E27FC236}">
                <a16:creationId xmlns:a16="http://schemas.microsoft.com/office/drawing/2014/main" id="{B8411A40-1674-4069-8E40-DF7DFC5E47D8}"/>
              </a:ext>
            </a:extLst>
          </p:cNvPr>
          <p:cNvSpPr>
            <a:spLocks noGrp="1"/>
          </p:cNvSpPr>
          <p:nvPr>
            <p:ph type="body" sz="half" idx="13" hasCustomPrompt="1"/>
          </p:nvPr>
        </p:nvSpPr>
        <p:spPr>
          <a:xfrm>
            <a:off x="5264517" y="2308328"/>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2" name="Text Placeholder 1">
            <a:extLst>
              <a:ext uri="{FF2B5EF4-FFF2-40B4-BE49-F238E27FC236}">
                <a16:creationId xmlns:a16="http://schemas.microsoft.com/office/drawing/2014/main" id="{6479C735-65F6-426A-8652-CD3DDF69AEAD}"/>
              </a:ext>
            </a:extLst>
          </p:cNvPr>
          <p:cNvSpPr>
            <a:spLocks noGrp="1"/>
          </p:cNvSpPr>
          <p:nvPr>
            <p:ph type="body" sz="half" idx="14" hasCustomPrompt="1"/>
          </p:nvPr>
        </p:nvSpPr>
        <p:spPr>
          <a:xfrm>
            <a:off x="5257341" y="2951999"/>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3" name="Text Placeholder 1">
            <a:extLst>
              <a:ext uri="{FF2B5EF4-FFF2-40B4-BE49-F238E27FC236}">
                <a16:creationId xmlns:a16="http://schemas.microsoft.com/office/drawing/2014/main" id="{BCBBB84D-CD4F-48F0-BEB1-048556726579}"/>
              </a:ext>
            </a:extLst>
          </p:cNvPr>
          <p:cNvSpPr>
            <a:spLocks noGrp="1"/>
          </p:cNvSpPr>
          <p:nvPr>
            <p:ph type="body" sz="half" idx="15" hasCustomPrompt="1"/>
          </p:nvPr>
        </p:nvSpPr>
        <p:spPr>
          <a:xfrm>
            <a:off x="5244641" y="3582711"/>
            <a:ext cx="6131529"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22" name="Slide Number Placeholder 5">
            <a:extLst>
              <a:ext uri="{FF2B5EF4-FFF2-40B4-BE49-F238E27FC236}">
                <a16:creationId xmlns:a16="http://schemas.microsoft.com/office/drawing/2014/main" id="{3D6EB4CF-AD53-4B3D-A0C0-9BCB85EB6D10}"/>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latin typeface="Railway" panose="02000506040000020004" pitchFamily="50" charset="0"/>
              </a:defRPr>
            </a:lvl1pPr>
          </a:lstStyle>
          <a:p>
            <a:fld id="{64E10AF6-2C9A-4670-B3D9-82D8C41F56A5}" type="slidenum">
              <a:rPr lang="en-US" smtClean="0"/>
              <a:t>‹#›</a:t>
            </a:fld>
            <a:endParaRPr lang="en-US"/>
          </a:p>
        </p:txBody>
      </p:sp>
      <p:sp>
        <p:nvSpPr>
          <p:cNvPr id="24" name="TextBox 23">
            <a:extLst>
              <a:ext uri="{FF2B5EF4-FFF2-40B4-BE49-F238E27FC236}">
                <a16:creationId xmlns:a16="http://schemas.microsoft.com/office/drawing/2014/main" id="{E35DB37C-1099-48C2-9210-78CB7FFE9AC8}"/>
              </a:ext>
            </a:extLst>
          </p:cNvPr>
          <p:cNvSpPr txBox="1"/>
          <p:nvPr/>
        </p:nvSpPr>
        <p:spPr>
          <a:xfrm>
            <a:off x="641773" y="714566"/>
            <a:ext cx="3448071" cy="769441"/>
          </a:xfrm>
          <a:prstGeom prst="rect">
            <a:avLst/>
          </a:prstGeom>
          <a:noFill/>
        </p:spPr>
        <p:txBody>
          <a:bodyPr wrap="square" rtlCol="0">
            <a:spAutoFit/>
          </a:bodyPr>
          <a:lstStyle/>
          <a:p>
            <a:r>
              <a:rPr lang="en-US" sz="4400" b="1" dirty="0">
                <a:solidFill>
                  <a:srgbClr val="135D7A"/>
                </a:solidFill>
                <a:latin typeface="Railway" panose="02000506040000020004" pitchFamily="50" charset="0"/>
              </a:rPr>
              <a:t>Agenda</a:t>
            </a:r>
          </a:p>
        </p:txBody>
      </p:sp>
    </p:spTree>
    <p:extLst>
      <p:ext uri="{BB962C8B-B14F-4D97-AF65-F5344CB8AC3E}">
        <p14:creationId xmlns:p14="http://schemas.microsoft.com/office/powerpoint/2010/main" val="2467078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5">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878541E-8BB3-45D9-9201-EFC8B7294140}"/>
              </a:ext>
            </a:extLst>
          </p:cNvPr>
          <p:cNvSpPr txBox="1"/>
          <p:nvPr/>
        </p:nvSpPr>
        <p:spPr>
          <a:xfrm>
            <a:off x="5212550" y="1614690"/>
            <a:ext cx="6367671" cy="523220"/>
          </a:xfrm>
          <a:prstGeom prst="rect">
            <a:avLst/>
          </a:prstGeom>
          <a:solidFill>
            <a:srgbClr val="00909E"/>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12" name="Rectangle 11">
            <a:extLst>
              <a:ext uri="{FF2B5EF4-FFF2-40B4-BE49-F238E27FC236}">
                <a16:creationId xmlns:a16="http://schemas.microsoft.com/office/drawing/2014/main" id="{BC4E499C-4181-4C6A-9E6E-785B6415E408}"/>
              </a:ext>
            </a:extLst>
          </p:cNvPr>
          <p:cNvSpPr/>
          <p:nvPr/>
        </p:nvSpPr>
        <p:spPr>
          <a:xfrm>
            <a:off x="4278492" y="1614688"/>
            <a:ext cx="851189" cy="523222"/>
          </a:xfrm>
          <a:prstGeom prst="rect">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1</a:t>
            </a:r>
          </a:p>
        </p:txBody>
      </p:sp>
      <p:sp>
        <p:nvSpPr>
          <p:cNvPr id="13" name="TextBox 12">
            <a:extLst>
              <a:ext uri="{FF2B5EF4-FFF2-40B4-BE49-F238E27FC236}">
                <a16:creationId xmlns:a16="http://schemas.microsoft.com/office/drawing/2014/main" id="{CEAD9F9B-CF63-4B49-9879-242C6762A3DC}"/>
              </a:ext>
            </a:extLst>
          </p:cNvPr>
          <p:cNvSpPr txBox="1"/>
          <p:nvPr/>
        </p:nvSpPr>
        <p:spPr>
          <a:xfrm>
            <a:off x="5225875" y="2225022"/>
            <a:ext cx="6353452" cy="523220"/>
          </a:xfrm>
          <a:prstGeom prst="rect">
            <a:avLst/>
          </a:prstGeom>
          <a:solidFill>
            <a:srgbClr val="28C1E0"/>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14" name="Rectangle 13">
            <a:extLst>
              <a:ext uri="{FF2B5EF4-FFF2-40B4-BE49-F238E27FC236}">
                <a16:creationId xmlns:a16="http://schemas.microsoft.com/office/drawing/2014/main" id="{30D077B5-B781-4C4D-9F22-027A0AC890DB}"/>
              </a:ext>
            </a:extLst>
          </p:cNvPr>
          <p:cNvSpPr/>
          <p:nvPr/>
        </p:nvSpPr>
        <p:spPr>
          <a:xfrm>
            <a:off x="4278489" y="2229281"/>
            <a:ext cx="851191" cy="523223"/>
          </a:xfrm>
          <a:prstGeom prst="rect">
            <a:avLst/>
          </a:prstGeom>
          <a:solidFill>
            <a:srgbClr val="28C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2</a:t>
            </a:r>
          </a:p>
        </p:txBody>
      </p:sp>
      <p:sp>
        <p:nvSpPr>
          <p:cNvPr id="15" name="TextBox 14">
            <a:extLst>
              <a:ext uri="{FF2B5EF4-FFF2-40B4-BE49-F238E27FC236}">
                <a16:creationId xmlns:a16="http://schemas.microsoft.com/office/drawing/2014/main" id="{2996C6B0-62F1-4545-AA89-D8AB94B2AD73}"/>
              </a:ext>
            </a:extLst>
          </p:cNvPr>
          <p:cNvSpPr txBox="1"/>
          <p:nvPr/>
        </p:nvSpPr>
        <p:spPr>
          <a:xfrm>
            <a:off x="5225878" y="2851832"/>
            <a:ext cx="6353448" cy="523220"/>
          </a:xfrm>
          <a:prstGeom prst="rect">
            <a:avLst/>
          </a:prstGeom>
          <a:solidFill>
            <a:srgbClr val="0F4C75"/>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16" name="Rectangle 15">
            <a:extLst>
              <a:ext uri="{FF2B5EF4-FFF2-40B4-BE49-F238E27FC236}">
                <a16:creationId xmlns:a16="http://schemas.microsoft.com/office/drawing/2014/main" id="{CC613700-1CD3-45C3-B209-085A966AE019}"/>
              </a:ext>
            </a:extLst>
          </p:cNvPr>
          <p:cNvSpPr/>
          <p:nvPr/>
        </p:nvSpPr>
        <p:spPr>
          <a:xfrm>
            <a:off x="4278489" y="2851832"/>
            <a:ext cx="851192" cy="523224"/>
          </a:xfrm>
          <a:prstGeom prst="rect">
            <a:avLst/>
          </a:prstGeom>
          <a:solidFill>
            <a:srgbClr val="0F4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3</a:t>
            </a:r>
          </a:p>
        </p:txBody>
      </p:sp>
      <p:sp>
        <p:nvSpPr>
          <p:cNvPr id="17" name="TextBox 16">
            <a:extLst>
              <a:ext uri="{FF2B5EF4-FFF2-40B4-BE49-F238E27FC236}">
                <a16:creationId xmlns:a16="http://schemas.microsoft.com/office/drawing/2014/main" id="{E02487AA-9434-48C3-8F08-4B8B8548B5FD}"/>
              </a:ext>
            </a:extLst>
          </p:cNvPr>
          <p:cNvSpPr txBox="1"/>
          <p:nvPr/>
        </p:nvSpPr>
        <p:spPr>
          <a:xfrm>
            <a:off x="5225877" y="3474701"/>
            <a:ext cx="6353448" cy="523220"/>
          </a:xfrm>
          <a:prstGeom prst="rect">
            <a:avLst/>
          </a:prstGeom>
          <a:solidFill>
            <a:srgbClr val="135D7A"/>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18" name="Rectangle 17">
            <a:extLst>
              <a:ext uri="{FF2B5EF4-FFF2-40B4-BE49-F238E27FC236}">
                <a16:creationId xmlns:a16="http://schemas.microsoft.com/office/drawing/2014/main" id="{00744B60-9784-48B1-8DB3-C00603118E13}"/>
              </a:ext>
            </a:extLst>
          </p:cNvPr>
          <p:cNvSpPr/>
          <p:nvPr/>
        </p:nvSpPr>
        <p:spPr>
          <a:xfrm>
            <a:off x="4278489" y="3474701"/>
            <a:ext cx="851192" cy="523224"/>
          </a:xfrm>
          <a:prstGeom prst="rect">
            <a:avLst/>
          </a:prstGeom>
          <a:solidFill>
            <a:srgbClr val="135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4</a:t>
            </a:r>
          </a:p>
        </p:txBody>
      </p:sp>
      <p:sp>
        <p:nvSpPr>
          <p:cNvPr id="19" name="TextBox 18">
            <a:extLst>
              <a:ext uri="{FF2B5EF4-FFF2-40B4-BE49-F238E27FC236}">
                <a16:creationId xmlns:a16="http://schemas.microsoft.com/office/drawing/2014/main" id="{EFA76D6E-A2E5-43E9-98D5-12533F7B8F2E}"/>
              </a:ext>
            </a:extLst>
          </p:cNvPr>
          <p:cNvSpPr txBox="1"/>
          <p:nvPr/>
        </p:nvSpPr>
        <p:spPr>
          <a:xfrm>
            <a:off x="5225877" y="4097570"/>
            <a:ext cx="6353447" cy="523220"/>
          </a:xfrm>
          <a:prstGeom prst="rect">
            <a:avLst/>
          </a:prstGeom>
          <a:solidFill>
            <a:srgbClr val="142850"/>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20" name="Rectangle 19">
            <a:extLst>
              <a:ext uri="{FF2B5EF4-FFF2-40B4-BE49-F238E27FC236}">
                <a16:creationId xmlns:a16="http://schemas.microsoft.com/office/drawing/2014/main" id="{800D2785-EB84-4DDD-A1B1-03E0B79ED7F7}"/>
              </a:ext>
            </a:extLst>
          </p:cNvPr>
          <p:cNvSpPr/>
          <p:nvPr/>
        </p:nvSpPr>
        <p:spPr>
          <a:xfrm>
            <a:off x="4278488" y="4097571"/>
            <a:ext cx="851191" cy="523223"/>
          </a:xfrm>
          <a:prstGeom prst="rect">
            <a:avLst/>
          </a:prstGeom>
          <a:solidFill>
            <a:srgbClr val="14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5</a:t>
            </a:r>
          </a:p>
        </p:txBody>
      </p:sp>
      <p:sp>
        <p:nvSpPr>
          <p:cNvPr id="30" name="Text Placeholder 1">
            <a:extLst>
              <a:ext uri="{FF2B5EF4-FFF2-40B4-BE49-F238E27FC236}">
                <a16:creationId xmlns:a16="http://schemas.microsoft.com/office/drawing/2014/main" id="{2E88ED06-FDFD-4944-81A8-8319A019B555}"/>
              </a:ext>
            </a:extLst>
          </p:cNvPr>
          <p:cNvSpPr>
            <a:spLocks noGrp="1"/>
          </p:cNvSpPr>
          <p:nvPr>
            <p:ph type="body" sz="half" idx="2" hasCustomPrompt="1"/>
          </p:nvPr>
        </p:nvSpPr>
        <p:spPr>
          <a:xfrm>
            <a:off x="5251814" y="1714016"/>
            <a:ext cx="6131532"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1" name="Text Placeholder 1">
            <a:extLst>
              <a:ext uri="{FF2B5EF4-FFF2-40B4-BE49-F238E27FC236}">
                <a16:creationId xmlns:a16="http://schemas.microsoft.com/office/drawing/2014/main" id="{B8411A40-1674-4069-8E40-DF7DFC5E47D8}"/>
              </a:ext>
            </a:extLst>
          </p:cNvPr>
          <p:cNvSpPr>
            <a:spLocks noGrp="1"/>
          </p:cNvSpPr>
          <p:nvPr>
            <p:ph type="body" sz="half" idx="13" hasCustomPrompt="1"/>
          </p:nvPr>
        </p:nvSpPr>
        <p:spPr>
          <a:xfrm>
            <a:off x="5264514" y="2308328"/>
            <a:ext cx="6131532"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2" name="Text Placeholder 1">
            <a:extLst>
              <a:ext uri="{FF2B5EF4-FFF2-40B4-BE49-F238E27FC236}">
                <a16:creationId xmlns:a16="http://schemas.microsoft.com/office/drawing/2014/main" id="{6479C735-65F6-426A-8652-CD3DDF69AEAD}"/>
              </a:ext>
            </a:extLst>
          </p:cNvPr>
          <p:cNvSpPr>
            <a:spLocks noGrp="1"/>
          </p:cNvSpPr>
          <p:nvPr>
            <p:ph type="body" sz="half" idx="14" hasCustomPrompt="1"/>
          </p:nvPr>
        </p:nvSpPr>
        <p:spPr>
          <a:xfrm>
            <a:off x="5257338" y="2951999"/>
            <a:ext cx="6131532"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3" name="Text Placeholder 1">
            <a:extLst>
              <a:ext uri="{FF2B5EF4-FFF2-40B4-BE49-F238E27FC236}">
                <a16:creationId xmlns:a16="http://schemas.microsoft.com/office/drawing/2014/main" id="{BCBBB84D-CD4F-48F0-BEB1-048556726579}"/>
              </a:ext>
            </a:extLst>
          </p:cNvPr>
          <p:cNvSpPr>
            <a:spLocks noGrp="1"/>
          </p:cNvSpPr>
          <p:nvPr>
            <p:ph type="body" sz="half" idx="15" hasCustomPrompt="1"/>
          </p:nvPr>
        </p:nvSpPr>
        <p:spPr>
          <a:xfrm>
            <a:off x="5244638" y="3582711"/>
            <a:ext cx="6131532"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4" name="Text Placeholder 1">
            <a:extLst>
              <a:ext uri="{FF2B5EF4-FFF2-40B4-BE49-F238E27FC236}">
                <a16:creationId xmlns:a16="http://schemas.microsoft.com/office/drawing/2014/main" id="{8C7CF1A8-8E05-461B-B9AA-A293296F97EA}"/>
              </a:ext>
            </a:extLst>
          </p:cNvPr>
          <p:cNvSpPr>
            <a:spLocks noGrp="1"/>
          </p:cNvSpPr>
          <p:nvPr>
            <p:ph type="body" sz="half" idx="16" hasCustomPrompt="1"/>
          </p:nvPr>
        </p:nvSpPr>
        <p:spPr>
          <a:xfrm>
            <a:off x="5244638" y="4198666"/>
            <a:ext cx="6131532"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25" name="Slide Number Placeholder 5">
            <a:extLst>
              <a:ext uri="{FF2B5EF4-FFF2-40B4-BE49-F238E27FC236}">
                <a16:creationId xmlns:a16="http://schemas.microsoft.com/office/drawing/2014/main" id="{E2FCA663-00E2-4B50-AA91-8BC678E104D9}"/>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latin typeface="Railway" panose="02000506040000020004" pitchFamily="50" charset="0"/>
              </a:defRPr>
            </a:lvl1pPr>
          </a:lstStyle>
          <a:p>
            <a:fld id="{64E10AF6-2C9A-4670-B3D9-82D8C41F56A5}" type="slidenum">
              <a:rPr lang="en-US" smtClean="0"/>
              <a:t>‹#›</a:t>
            </a:fld>
            <a:endParaRPr lang="en-US"/>
          </a:p>
        </p:txBody>
      </p:sp>
      <p:sp>
        <p:nvSpPr>
          <p:cNvPr id="26" name="TextBox 25">
            <a:extLst>
              <a:ext uri="{FF2B5EF4-FFF2-40B4-BE49-F238E27FC236}">
                <a16:creationId xmlns:a16="http://schemas.microsoft.com/office/drawing/2014/main" id="{490B2E0A-2EE8-48A4-BD2D-9315BD91FE4F}"/>
              </a:ext>
            </a:extLst>
          </p:cNvPr>
          <p:cNvSpPr txBox="1"/>
          <p:nvPr/>
        </p:nvSpPr>
        <p:spPr>
          <a:xfrm>
            <a:off x="641773" y="474420"/>
            <a:ext cx="3448071" cy="769441"/>
          </a:xfrm>
          <a:prstGeom prst="rect">
            <a:avLst/>
          </a:prstGeom>
          <a:noFill/>
        </p:spPr>
        <p:txBody>
          <a:bodyPr wrap="square" rtlCol="0">
            <a:spAutoFit/>
          </a:bodyPr>
          <a:lstStyle/>
          <a:p>
            <a:r>
              <a:rPr lang="en-US" sz="4400" b="1" dirty="0">
                <a:solidFill>
                  <a:srgbClr val="135D7A"/>
                </a:solidFill>
                <a:latin typeface="Railway" panose="02000506040000020004" pitchFamily="50" charset="0"/>
              </a:rPr>
              <a:t>Agenda</a:t>
            </a:r>
          </a:p>
        </p:txBody>
      </p:sp>
    </p:spTree>
    <p:extLst>
      <p:ext uri="{BB962C8B-B14F-4D97-AF65-F5344CB8AC3E}">
        <p14:creationId xmlns:p14="http://schemas.microsoft.com/office/powerpoint/2010/main" val="3221977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6">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878541E-8BB3-45D9-9201-EFC8B7294140}"/>
              </a:ext>
            </a:extLst>
          </p:cNvPr>
          <p:cNvSpPr txBox="1"/>
          <p:nvPr/>
        </p:nvSpPr>
        <p:spPr>
          <a:xfrm>
            <a:off x="5223560" y="1614690"/>
            <a:ext cx="6356662" cy="523220"/>
          </a:xfrm>
          <a:prstGeom prst="rect">
            <a:avLst/>
          </a:prstGeom>
          <a:solidFill>
            <a:srgbClr val="00909E"/>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12" name="Rectangle 11">
            <a:extLst>
              <a:ext uri="{FF2B5EF4-FFF2-40B4-BE49-F238E27FC236}">
                <a16:creationId xmlns:a16="http://schemas.microsoft.com/office/drawing/2014/main" id="{BC4E499C-4181-4C6A-9E6E-785B6415E408}"/>
              </a:ext>
            </a:extLst>
          </p:cNvPr>
          <p:cNvSpPr/>
          <p:nvPr/>
        </p:nvSpPr>
        <p:spPr>
          <a:xfrm>
            <a:off x="4278492" y="1614688"/>
            <a:ext cx="851189" cy="523222"/>
          </a:xfrm>
          <a:prstGeom prst="rect">
            <a:avLst/>
          </a:prstGeom>
          <a:solidFill>
            <a:srgbClr val="009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1</a:t>
            </a:r>
          </a:p>
        </p:txBody>
      </p:sp>
      <p:sp>
        <p:nvSpPr>
          <p:cNvPr id="13" name="TextBox 12">
            <a:extLst>
              <a:ext uri="{FF2B5EF4-FFF2-40B4-BE49-F238E27FC236}">
                <a16:creationId xmlns:a16="http://schemas.microsoft.com/office/drawing/2014/main" id="{CEAD9F9B-CF63-4B49-9879-242C6762A3DC}"/>
              </a:ext>
            </a:extLst>
          </p:cNvPr>
          <p:cNvSpPr txBox="1"/>
          <p:nvPr/>
        </p:nvSpPr>
        <p:spPr>
          <a:xfrm>
            <a:off x="5236858" y="2225022"/>
            <a:ext cx="6342469" cy="523220"/>
          </a:xfrm>
          <a:prstGeom prst="rect">
            <a:avLst/>
          </a:prstGeom>
          <a:solidFill>
            <a:srgbClr val="28C1E0"/>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14" name="Rectangle 13">
            <a:extLst>
              <a:ext uri="{FF2B5EF4-FFF2-40B4-BE49-F238E27FC236}">
                <a16:creationId xmlns:a16="http://schemas.microsoft.com/office/drawing/2014/main" id="{30D077B5-B781-4C4D-9F22-027A0AC890DB}"/>
              </a:ext>
            </a:extLst>
          </p:cNvPr>
          <p:cNvSpPr/>
          <p:nvPr/>
        </p:nvSpPr>
        <p:spPr>
          <a:xfrm>
            <a:off x="4278489" y="2229281"/>
            <a:ext cx="851191" cy="523223"/>
          </a:xfrm>
          <a:prstGeom prst="rect">
            <a:avLst/>
          </a:prstGeom>
          <a:solidFill>
            <a:srgbClr val="28C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2</a:t>
            </a:r>
          </a:p>
        </p:txBody>
      </p:sp>
      <p:sp>
        <p:nvSpPr>
          <p:cNvPr id="15" name="TextBox 14">
            <a:extLst>
              <a:ext uri="{FF2B5EF4-FFF2-40B4-BE49-F238E27FC236}">
                <a16:creationId xmlns:a16="http://schemas.microsoft.com/office/drawing/2014/main" id="{2996C6B0-62F1-4545-AA89-D8AB94B2AD73}"/>
              </a:ext>
            </a:extLst>
          </p:cNvPr>
          <p:cNvSpPr txBox="1"/>
          <p:nvPr/>
        </p:nvSpPr>
        <p:spPr>
          <a:xfrm>
            <a:off x="5236862" y="2851832"/>
            <a:ext cx="6342464" cy="523220"/>
          </a:xfrm>
          <a:prstGeom prst="rect">
            <a:avLst/>
          </a:prstGeom>
          <a:solidFill>
            <a:srgbClr val="0F4C75"/>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16" name="Rectangle 15">
            <a:extLst>
              <a:ext uri="{FF2B5EF4-FFF2-40B4-BE49-F238E27FC236}">
                <a16:creationId xmlns:a16="http://schemas.microsoft.com/office/drawing/2014/main" id="{CC613700-1CD3-45C3-B209-085A966AE019}"/>
              </a:ext>
            </a:extLst>
          </p:cNvPr>
          <p:cNvSpPr/>
          <p:nvPr/>
        </p:nvSpPr>
        <p:spPr>
          <a:xfrm>
            <a:off x="4278489" y="2851832"/>
            <a:ext cx="851192" cy="523224"/>
          </a:xfrm>
          <a:prstGeom prst="rect">
            <a:avLst/>
          </a:prstGeom>
          <a:solidFill>
            <a:srgbClr val="0F4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3</a:t>
            </a:r>
          </a:p>
        </p:txBody>
      </p:sp>
      <p:sp>
        <p:nvSpPr>
          <p:cNvPr id="17" name="TextBox 16">
            <a:extLst>
              <a:ext uri="{FF2B5EF4-FFF2-40B4-BE49-F238E27FC236}">
                <a16:creationId xmlns:a16="http://schemas.microsoft.com/office/drawing/2014/main" id="{E02487AA-9434-48C3-8F08-4B8B8548B5FD}"/>
              </a:ext>
            </a:extLst>
          </p:cNvPr>
          <p:cNvSpPr txBox="1"/>
          <p:nvPr/>
        </p:nvSpPr>
        <p:spPr>
          <a:xfrm>
            <a:off x="5236861" y="3474701"/>
            <a:ext cx="6342464" cy="523220"/>
          </a:xfrm>
          <a:prstGeom prst="rect">
            <a:avLst/>
          </a:prstGeom>
          <a:solidFill>
            <a:srgbClr val="135D7A"/>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18" name="Rectangle 17">
            <a:extLst>
              <a:ext uri="{FF2B5EF4-FFF2-40B4-BE49-F238E27FC236}">
                <a16:creationId xmlns:a16="http://schemas.microsoft.com/office/drawing/2014/main" id="{00744B60-9784-48B1-8DB3-C00603118E13}"/>
              </a:ext>
            </a:extLst>
          </p:cNvPr>
          <p:cNvSpPr/>
          <p:nvPr/>
        </p:nvSpPr>
        <p:spPr>
          <a:xfrm>
            <a:off x="4278489" y="3474701"/>
            <a:ext cx="851192" cy="523224"/>
          </a:xfrm>
          <a:prstGeom prst="rect">
            <a:avLst/>
          </a:prstGeom>
          <a:solidFill>
            <a:srgbClr val="135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4</a:t>
            </a:r>
          </a:p>
        </p:txBody>
      </p:sp>
      <p:sp>
        <p:nvSpPr>
          <p:cNvPr id="19" name="TextBox 18">
            <a:extLst>
              <a:ext uri="{FF2B5EF4-FFF2-40B4-BE49-F238E27FC236}">
                <a16:creationId xmlns:a16="http://schemas.microsoft.com/office/drawing/2014/main" id="{EFA76D6E-A2E5-43E9-98D5-12533F7B8F2E}"/>
              </a:ext>
            </a:extLst>
          </p:cNvPr>
          <p:cNvSpPr txBox="1"/>
          <p:nvPr/>
        </p:nvSpPr>
        <p:spPr>
          <a:xfrm>
            <a:off x="5236864" y="4097570"/>
            <a:ext cx="6342461" cy="523220"/>
          </a:xfrm>
          <a:prstGeom prst="rect">
            <a:avLst/>
          </a:prstGeom>
          <a:solidFill>
            <a:srgbClr val="142850"/>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20" name="Rectangle 19">
            <a:extLst>
              <a:ext uri="{FF2B5EF4-FFF2-40B4-BE49-F238E27FC236}">
                <a16:creationId xmlns:a16="http://schemas.microsoft.com/office/drawing/2014/main" id="{800D2785-EB84-4DDD-A1B1-03E0B79ED7F7}"/>
              </a:ext>
            </a:extLst>
          </p:cNvPr>
          <p:cNvSpPr/>
          <p:nvPr/>
        </p:nvSpPr>
        <p:spPr>
          <a:xfrm>
            <a:off x="4278488" y="4097571"/>
            <a:ext cx="851191" cy="523223"/>
          </a:xfrm>
          <a:prstGeom prst="rect">
            <a:avLst/>
          </a:prstGeom>
          <a:solidFill>
            <a:srgbClr val="14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5</a:t>
            </a:r>
          </a:p>
        </p:txBody>
      </p:sp>
      <p:sp>
        <p:nvSpPr>
          <p:cNvPr id="30" name="Text Placeholder 1">
            <a:extLst>
              <a:ext uri="{FF2B5EF4-FFF2-40B4-BE49-F238E27FC236}">
                <a16:creationId xmlns:a16="http://schemas.microsoft.com/office/drawing/2014/main" id="{2E88ED06-FDFD-4944-81A8-8319A019B555}"/>
              </a:ext>
            </a:extLst>
          </p:cNvPr>
          <p:cNvSpPr>
            <a:spLocks noGrp="1"/>
          </p:cNvSpPr>
          <p:nvPr>
            <p:ph type="body" sz="half" idx="2" hasCustomPrompt="1"/>
          </p:nvPr>
        </p:nvSpPr>
        <p:spPr>
          <a:xfrm>
            <a:off x="5262415" y="1714016"/>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1" name="Text Placeholder 1">
            <a:extLst>
              <a:ext uri="{FF2B5EF4-FFF2-40B4-BE49-F238E27FC236}">
                <a16:creationId xmlns:a16="http://schemas.microsoft.com/office/drawing/2014/main" id="{B8411A40-1674-4069-8E40-DF7DFC5E47D8}"/>
              </a:ext>
            </a:extLst>
          </p:cNvPr>
          <p:cNvSpPr>
            <a:spLocks noGrp="1"/>
          </p:cNvSpPr>
          <p:nvPr>
            <p:ph type="body" sz="half" idx="13" hasCustomPrompt="1"/>
          </p:nvPr>
        </p:nvSpPr>
        <p:spPr>
          <a:xfrm>
            <a:off x="5275115" y="2308328"/>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2" name="Text Placeholder 1">
            <a:extLst>
              <a:ext uri="{FF2B5EF4-FFF2-40B4-BE49-F238E27FC236}">
                <a16:creationId xmlns:a16="http://schemas.microsoft.com/office/drawing/2014/main" id="{6479C735-65F6-426A-8652-CD3DDF69AEAD}"/>
              </a:ext>
            </a:extLst>
          </p:cNvPr>
          <p:cNvSpPr>
            <a:spLocks noGrp="1"/>
          </p:cNvSpPr>
          <p:nvPr>
            <p:ph type="body" sz="half" idx="14" hasCustomPrompt="1"/>
          </p:nvPr>
        </p:nvSpPr>
        <p:spPr>
          <a:xfrm>
            <a:off x="5267939" y="2951999"/>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3" name="Text Placeholder 1">
            <a:extLst>
              <a:ext uri="{FF2B5EF4-FFF2-40B4-BE49-F238E27FC236}">
                <a16:creationId xmlns:a16="http://schemas.microsoft.com/office/drawing/2014/main" id="{BCBBB84D-CD4F-48F0-BEB1-048556726579}"/>
              </a:ext>
            </a:extLst>
          </p:cNvPr>
          <p:cNvSpPr>
            <a:spLocks noGrp="1"/>
          </p:cNvSpPr>
          <p:nvPr>
            <p:ph type="body" sz="half" idx="15" hasCustomPrompt="1"/>
          </p:nvPr>
        </p:nvSpPr>
        <p:spPr>
          <a:xfrm>
            <a:off x="5255239" y="3582711"/>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34" name="Text Placeholder 1">
            <a:extLst>
              <a:ext uri="{FF2B5EF4-FFF2-40B4-BE49-F238E27FC236}">
                <a16:creationId xmlns:a16="http://schemas.microsoft.com/office/drawing/2014/main" id="{8C7CF1A8-8E05-461B-B9AA-A293296F97EA}"/>
              </a:ext>
            </a:extLst>
          </p:cNvPr>
          <p:cNvSpPr>
            <a:spLocks noGrp="1"/>
          </p:cNvSpPr>
          <p:nvPr>
            <p:ph type="body" sz="half" idx="16" hasCustomPrompt="1"/>
          </p:nvPr>
        </p:nvSpPr>
        <p:spPr>
          <a:xfrm>
            <a:off x="5255239" y="4198666"/>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22" name="TextBox 21">
            <a:extLst>
              <a:ext uri="{FF2B5EF4-FFF2-40B4-BE49-F238E27FC236}">
                <a16:creationId xmlns:a16="http://schemas.microsoft.com/office/drawing/2014/main" id="{FBCC8345-28C6-4E8A-B340-77B55707A649}"/>
              </a:ext>
            </a:extLst>
          </p:cNvPr>
          <p:cNvSpPr txBox="1"/>
          <p:nvPr/>
        </p:nvSpPr>
        <p:spPr>
          <a:xfrm>
            <a:off x="5224165" y="4727272"/>
            <a:ext cx="6342461" cy="523220"/>
          </a:xfrm>
          <a:prstGeom prst="rect">
            <a:avLst/>
          </a:prstGeom>
          <a:solidFill>
            <a:srgbClr val="1BA0BB"/>
          </a:solidFill>
        </p:spPr>
        <p:txBody>
          <a:bodyPr wrap="square" tIns="91440" bIns="91440" rtlCol="0">
            <a:spAutoFit/>
          </a:bodyPr>
          <a:lstStyle/>
          <a:p>
            <a:endParaRPr lang="en-US" sz="2200" dirty="0">
              <a:solidFill>
                <a:schemeClr val="bg1"/>
              </a:solidFill>
              <a:latin typeface="Railway" panose="02000506040000020004" pitchFamily="50" charset="0"/>
              <a:cs typeface="Arial" panose="020B0604020202020204" pitchFamily="34" charset="0"/>
            </a:endParaRPr>
          </a:p>
        </p:txBody>
      </p:sp>
      <p:sp>
        <p:nvSpPr>
          <p:cNvPr id="23" name="Rectangle 22">
            <a:extLst>
              <a:ext uri="{FF2B5EF4-FFF2-40B4-BE49-F238E27FC236}">
                <a16:creationId xmlns:a16="http://schemas.microsoft.com/office/drawing/2014/main" id="{27341FBD-7961-47B1-9E7B-D017FA6E0D5E}"/>
              </a:ext>
            </a:extLst>
          </p:cNvPr>
          <p:cNvSpPr/>
          <p:nvPr/>
        </p:nvSpPr>
        <p:spPr>
          <a:xfrm>
            <a:off x="4265789" y="4727273"/>
            <a:ext cx="851191" cy="523223"/>
          </a:xfrm>
          <a:prstGeom prst="rect">
            <a:avLst/>
          </a:prstGeom>
          <a:solidFill>
            <a:srgbClr val="1BA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Railway" panose="02000506040000020004" pitchFamily="50" charset="0"/>
                <a:cs typeface="Arial" panose="020B0604020202020204" pitchFamily="34" charset="0"/>
              </a:rPr>
              <a:t>6</a:t>
            </a:r>
          </a:p>
        </p:txBody>
      </p:sp>
      <p:sp>
        <p:nvSpPr>
          <p:cNvPr id="24" name="Text Placeholder 1">
            <a:extLst>
              <a:ext uri="{FF2B5EF4-FFF2-40B4-BE49-F238E27FC236}">
                <a16:creationId xmlns:a16="http://schemas.microsoft.com/office/drawing/2014/main" id="{AA121C9A-4238-47DC-9A7A-15C95D579118}"/>
              </a:ext>
            </a:extLst>
          </p:cNvPr>
          <p:cNvSpPr>
            <a:spLocks noGrp="1"/>
          </p:cNvSpPr>
          <p:nvPr>
            <p:ph type="body" sz="half" idx="17" hasCustomPrompt="1"/>
          </p:nvPr>
        </p:nvSpPr>
        <p:spPr>
          <a:xfrm>
            <a:off x="5242540" y="4828368"/>
            <a:ext cx="6120931" cy="365126"/>
          </a:xfrm>
          <a:prstGeom prst="rect">
            <a:avLst/>
          </a:prstGeom>
        </p:spPr>
        <p:txBody>
          <a:bodyPr/>
          <a:lstStyle>
            <a:lvl1pPr marL="0" indent="0">
              <a:buNone/>
              <a:defRPr sz="1800">
                <a:solidFill>
                  <a:schemeClr val="bg1"/>
                </a:solidFill>
                <a:latin typeface="Railway" panose="02000506040000020004" pitchFamily="50" charset="0"/>
              </a:defRPr>
            </a:lvl1pPr>
          </a:lstStyle>
          <a:p>
            <a:pPr lvl="0"/>
            <a:r>
              <a:rPr lang="en-US" dirty="0"/>
              <a:t>Click here to enter topic</a:t>
            </a:r>
          </a:p>
          <a:p>
            <a:endParaRPr lang="en-US" dirty="0"/>
          </a:p>
        </p:txBody>
      </p:sp>
      <p:sp>
        <p:nvSpPr>
          <p:cNvPr id="28" name="Slide Number Placeholder 5">
            <a:extLst>
              <a:ext uri="{FF2B5EF4-FFF2-40B4-BE49-F238E27FC236}">
                <a16:creationId xmlns:a16="http://schemas.microsoft.com/office/drawing/2014/main" id="{492E92CA-6FCC-4D4A-92D4-E6AB5F814FE6}"/>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latin typeface="Railway" panose="02000506040000020004" pitchFamily="50" charset="0"/>
              </a:defRPr>
            </a:lvl1pPr>
          </a:lstStyle>
          <a:p>
            <a:fld id="{64E10AF6-2C9A-4670-B3D9-82D8C41F56A5}" type="slidenum">
              <a:rPr lang="en-US" smtClean="0"/>
              <a:t>‹#›</a:t>
            </a:fld>
            <a:endParaRPr lang="en-US"/>
          </a:p>
        </p:txBody>
      </p:sp>
      <p:sp>
        <p:nvSpPr>
          <p:cNvPr id="35" name="TextBox 34">
            <a:extLst>
              <a:ext uri="{FF2B5EF4-FFF2-40B4-BE49-F238E27FC236}">
                <a16:creationId xmlns:a16="http://schemas.microsoft.com/office/drawing/2014/main" id="{C62E3524-10ED-411E-9F34-A959023EE041}"/>
              </a:ext>
            </a:extLst>
          </p:cNvPr>
          <p:cNvSpPr txBox="1"/>
          <p:nvPr/>
        </p:nvSpPr>
        <p:spPr>
          <a:xfrm>
            <a:off x="641773" y="474420"/>
            <a:ext cx="3448071" cy="769441"/>
          </a:xfrm>
          <a:prstGeom prst="rect">
            <a:avLst/>
          </a:prstGeom>
          <a:noFill/>
        </p:spPr>
        <p:txBody>
          <a:bodyPr wrap="square" rtlCol="0">
            <a:spAutoFit/>
          </a:bodyPr>
          <a:lstStyle/>
          <a:p>
            <a:r>
              <a:rPr lang="en-US" sz="4400" b="1" dirty="0">
                <a:solidFill>
                  <a:srgbClr val="135D7A"/>
                </a:solidFill>
                <a:latin typeface="Railway" panose="02000506040000020004" pitchFamily="50" charset="0"/>
              </a:rPr>
              <a:t>Agenda</a:t>
            </a:r>
          </a:p>
        </p:txBody>
      </p:sp>
    </p:spTree>
    <p:extLst>
      <p:ext uri="{BB962C8B-B14F-4D97-AF65-F5344CB8AC3E}">
        <p14:creationId xmlns:p14="http://schemas.microsoft.com/office/powerpoint/2010/main" val="3431496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11777" y="6356350"/>
            <a:ext cx="920932" cy="365125"/>
          </a:xfrm>
          <a:prstGeom prst="rect">
            <a:avLst/>
          </a:prstGeom>
        </p:spPr>
        <p:txBody>
          <a:bodyPr vert="horz" lIns="91440" tIns="45720" rIns="91440" bIns="45720" rtlCol="0" anchor="ctr"/>
          <a:lstStyle>
            <a:lvl1pPr algn="l">
              <a:defRPr sz="1000">
                <a:solidFill>
                  <a:srgbClr val="135D7A"/>
                </a:solidFill>
              </a:defRPr>
            </a:lvl1pPr>
          </a:lstStyle>
          <a:p>
            <a:fld id="{0D6EC7B0-B3E5-4F74-A02D-4F8B29747161}" type="datetimeFigureOut">
              <a:rPr lang="en-US" smtClean="0"/>
              <a:t>9/9/2021</a:t>
            </a:fld>
            <a:endParaRPr lang="en-US"/>
          </a:p>
        </p:txBody>
      </p:sp>
      <p:sp>
        <p:nvSpPr>
          <p:cNvPr id="5" name="Footer Placeholder 4"/>
          <p:cNvSpPr>
            <a:spLocks noGrp="1"/>
          </p:cNvSpPr>
          <p:nvPr>
            <p:ph type="ftr" sz="quarter" idx="3"/>
          </p:nvPr>
        </p:nvSpPr>
        <p:spPr>
          <a:xfrm>
            <a:off x="1532709" y="6356350"/>
            <a:ext cx="9126582" cy="365125"/>
          </a:xfrm>
          <a:prstGeom prst="rect">
            <a:avLst/>
          </a:prstGeom>
        </p:spPr>
        <p:txBody>
          <a:bodyPr vert="horz" lIns="91440" tIns="45720" rIns="91440" bIns="45720" rtlCol="0" anchor="ctr"/>
          <a:lstStyle>
            <a:lvl1pPr algn="ctr">
              <a:defRPr sz="900">
                <a:solidFill>
                  <a:srgbClr val="135D7A"/>
                </a:solidFill>
              </a:defRPr>
            </a:lvl1pPr>
          </a:lstStyle>
          <a:p>
            <a:endParaRPr lang="en-US"/>
          </a:p>
        </p:txBody>
      </p:sp>
      <p:sp>
        <p:nvSpPr>
          <p:cNvPr id="6" name="Slide Number Placeholder 5"/>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lvl1pPr algn="r">
              <a:defRPr sz="1000">
                <a:solidFill>
                  <a:srgbClr val="135D7A"/>
                </a:solidFill>
              </a:defRPr>
            </a:lvl1pPr>
          </a:lstStyle>
          <a:p>
            <a:fld id="{64E10AF6-2C9A-4670-B3D9-82D8C41F56A5}" type="slidenum">
              <a:rPr lang="en-US" smtClean="0"/>
              <a:t>‹#›</a:t>
            </a:fld>
            <a:endParaRPr lang="en-US"/>
          </a:p>
        </p:txBody>
      </p:sp>
      <p:sp>
        <p:nvSpPr>
          <p:cNvPr id="7" name="Google Shape;18;p4">
            <a:extLst>
              <a:ext uri="{FF2B5EF4-FFF2-40B4-BE49-F238E27FC236}">
                <a16:creationId xmlns:a16="http://schemas.microsoft.com/office/drawing/2014/main" id="{7A539A45-B704-4AC0-BE15-9446BB0E7AA1}"/>
              </a:ext>
            </a:extLst>
          </p:cNvPr>
          <p:cNvSpPr/>
          <p:nvPr userDrawn="1"/>
        </p:nvSpPr>
        <p:spPr>
          <a:xfrm rot="5400000">
            <a:off x="6011250" y="80963"/>
            <a:ext cx="169500" cy="12192000"/>
          </a:xfrm>
          <a:prstGeom prst="rect">
            <a:avLst/>
          </a:prstGeom>
          <a:gradFill>
            <a:gsLst>
              <a:gs pos="0">
                <a:srgbClr val="142850"/>
              </a:gs>
              <a:gs pos="100000">
                <a:srgbClr val="00C4FF">
                  <a:alpha val="63921"/>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6747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Lst>
  <p:txStyles>
    <p:titleStyle>
      <a:lvl1pPr algn="l" defTabSz="914400" rtl="0" eaLnBrk="1" latinLnBrk="0" hangingPunct="1">
        <a:lnSpc>
          <a:spcPct val="90000"/>
        </a:lnSpc>
        <a:spcBef>
          <a:spcPct val="0"/>
        </a:spcBef>
        <a:buNone/>
        <a:defRPr sz="4800" kern="1200">
          <a:solidFill>
            <a:srgbClr val="009999"/>
          </a:solidFill>
          <a:latin typeface="Railway" panose="02000506040000020004"/>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ilway"/>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ilway"/>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ilway"/>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ilway"/>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ilway"/>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s://www.mynextmove.org/vets/profile/summary/21-1014.00" TargetMode="External"/><Relationship Id="rId2" Type="http://schemas.openxmlformats.org/officeDocument/2006/relationships/image" Target="../media/image9.jpeg"/><Relationship Id="rId1" Type="http://schemas.openxmlformats.org/officeDocument/2006/relationships/slideLayout" Target="../slideLayouts/slideLayout17.xml"/><Relationship Id="rId4" Type="http://schemas.openxmlformats.org/officeDocument/2006/relationships/hyperlink" Target="https://creativecommons.org/licenses/by/3.0/"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www.rawpixel.com/image/259801/premium-photo-image-medical-care-diagnose" TargetMode="External"/><Relationship Id="rId2" Type="http://schemas.openxmlformats.org/officeDocument/2006/relationships/image" Target="../media/image11.1"/><Relationship Id="rId1" Type="http://schemas.openxmlformats.org/officeDocument/2006/relationships/slideLayout" Target="../slideLayouts/slideLayout19.xml"/><Relationship Id="rId4" Type="http://schemas.openxmlformats.org/officeDocument/2006/relationships/hyperlink" Target="https://www.youtube.com/watch?v=kULRM05kLcI"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openxmlformats.org/officeDocument/2006/relationships/hyperlink" Target="https://possibilitiesforchange.org/raaps/" TargetMode="External"/><Relationship Id="rId3" Type="http://schemas.openxmlformats.org/officeDocument/2006/relationships/hyperlink" Target="https://suicidepreventionlifeline.org/wp-content/uploads/2016/09/Suicide-Risk-Assessment-C-SSRS-Lifeline-Version-2014.pdf" TargetMode="External"/><Relationship Id="rId7" Type="http://schemas.openxmlformats.org/officeDocument/2006/relationships/hyperlink" Target="https://www.seattlechildrens.org/globalassets/documents/healthcare-professionals/pal/ratings/psc-17-rating-scale.pdf" TargetMode="External"/><Relationship Id="rId12" Type="http://schemas.openxmlformats.org/officeDocument/2006/relationships/hyperlink" Target="https://www.ncbi.nlm.nih.gov/pmc/articles/PMC5765270/"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hyperlink" Target="https://www.thereachinstitute.org/images/psc_17_youth.pdf" TargetMode="External"/><Relationship Id="rId11" Type="http://schemas.openxmlformats.org/officeDocument/2006/relationships/hyperlink" Target="https://adaa.org/sites/default/files/GAD-7_Anxiety-updated_0.pdf" TargetMode="External"/><Relationship Id="rId5" Type="http://schemas.openxmlformats.org/officeDocument/2006/relationships/hyperlink" Target="https://www.acesaware.org/learn-about-screening/screening-tools/" TargetMode="External"/><Relationship Id="rId10" Type="http://schemas.openxmlformats.org/officeDocument/2006/relationships/hyperlink" Target="https://www.pedpsychiatry.org/pdf/depression/PHQ-9%20Modified%20for%20Teens.pdf" TargetMode="External"/><Relationship Id="rId4" Type="http://schemas.openxmlformats.org/officeDocument/2006/relationships/hyperlink" Target="https://crafft.org/get-the-crafft/" TargetMode="External"/><Relationship Id="rId9" Type="http://schemas.openxmlformats.org/officeDocument/2006/relationships/hyperlink" Target="https://www.uvpediatrics.com/health-topics/stage/#GAP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hyperlink" Target="https://pngimg.com/download/14894" TargetMode="External"/><Relationship Id="rId5" Type="http://schemas.openxmlformats.org/officeDocument/2006/relationships/image" Target="../media/image13.png"/><Relationship Id="rId4" Type="http://schemas.openxmlformats.org/officeDocument/2006/relationships/hyperlink" Target="https://2013.igem.org/Main_Page_Archiv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hyperlink" Target="https://commons.wikimedia.org/wiki/File:Eo_circle_blue_number-2.sv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hyperlink" Target="https://pngimg.com/download/14976"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hyperlink" Target="https://www.michiganallianceforfamilies.org/iep/" TargetMode="External"/><Relationship Id="rId2" Type="http://schemas.openxmlformats.org/officeDocument/2006/relationships/hyperlink" Target="https://www.michiganallianceforfamilies.org/law/" TargetMode="External"/><Relationship Id="rId1" Type="http://schemas.openxmlformats.org/officeDocument/2006/relationships/slideLayout" Target="../slideLayouts/slideLayout18.xml"/><Relationship Id="rId4" Type="http://schemas.openxmlformats.org/officeDocument/2006/relationships/hyperlink" Target="https://michiganlegalhelp.org/self-help-tools/education/how-ask-special-education-services-my-child"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pixabay.com/en/important-stamp-imprint-1705212/" TargetMode="External"/><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pexels.com/photo/tired-ethnic-working-mother-at-home-with-playing-kids-4474029/" TargetMode="External"/><Relationship Id="rId2" Type="http://schemas.openxmlformats.org/officeDocument/2006/relationships/image" Target="../media/image6.jpeg"/><Relationship Id="rId1" Type="http://schemas.openxmlformats.org/officeDocument/2006/relationships/slideLayout" Target="../slideLayouts/slideLayout18.xml"/><Relationship Id="rId5" Type="http://schemas.openxmlformats.org/officeDocument/2006/relationships/hyperlink" Target="http://parenting.stackexchange.com/questions/8902/the-noise-of-his-children-playing-makes-a-parent-tired-and-glad-to-leave-for-wor" TargetMode="Externa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hyperlink" Target="https://pixabay.com/en/reminder-dimensional-control-homily-27990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
          <p:cNvSpPr txBox="1">
            <a:spLocks noGrp="1"/>
          </p:cNvSpPr>
          <p:nvPr>
            <p:ph type="ctrTitle"/>
          </p:nvPr>
        </p:nvSpPr>
        <p:spPr>
          <a:xfrm>
            <a:off x="199292" y="2594588"/>
            <a:ext cx="7049001" cy="166882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09999"/>
              </a:buClr>
              <a:buSzPts val="6000"/>
              <a:buFont typeface="Calibri"/>
              <a:buNone/>
            </a:pPr>
            <a:r>
              <a:rPr lang="en-US" b="1" dirty="0"/>
              <a:t>Assessing and Engaging Adolescents </a:t>
            </a:r>
            <a:endParaRPr b="1" dirty="0"/>
          </a:p>
        </p:txBody>
      </p:sp>
      <p:pic>
        <p:nvPicPr>
          <p:cNvPr id="6" name="Picture 5" descr="INTERNATIONAL YOUTH DAY: AUGUST 12, 2015 | BEAUTIFUL, ALSO ...">
            <a:extLst>
              <a:ext uri="{FF2B5EF4-FFF2-40B4-BE49-F238E27FC236}">
                <a16:creationId xmlns:a16="http://schemas.microsoft.com/office/drawing/2014/main" id="{D9BB3AE1-6726-4475-B25F-8E69EB31D73F}"/>
              </a:ext>
            </a:extLst>
          </p:cNvPr>
          <p:cNvPicPr>
            <a:picLocks noChangeAspect="1"/>
          </p:cNvPicPr>
          <p:nvPr/>
        </p:nvPicPr>
        <p:blipFill rotWithShape="1">
          <a:blip r:embed="rId3">
            <a:extLst>
              <a:ext uri="{28A0092B-C50C-407E-A947-70E740481C1C}">
                <a14:useLocalDpi xmlns:a14="http://schemas.microsoft.com/office/drawing/2010/main" val="0"/>
              </a:ext>
            </a:extLst>
          </a:blip>
          <a:srcRect l="11555" r="26998" b="-1"/>
          <a:stretch/>
        </p:blipFill>
        <p:spPr>
          <a:xfrm>
            <a:off x="7248293" y="10"/>
            <a:ext cx="4943706"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8882" y="278085"/>
            <a:ext cx="3571810" cy="3573516"/>
          </a:xfrm>
        </p:spPr>
        <p:txBody>
          <a:bodyPr>
            <a:normAutofit/>
          </a:bodyPr>
          <a:lstStyle/>
          <a:p>
            <a:pPr algn="l"/>
            <a:r>
              <a:rPr lang="en-US" sz="4400" dirty="0"/>
              <a:t>Motivational Interviewing</a:t>
            </a:r>
          </a:p>
        </p:txBody>
      </p:sp>
      <p:sp>
        <p:nvSpPr>
          <p:cNvPr id="3" name="Subtitle 2"/>
          <p:cNvSpPr>
            <a:spLocks noGrp="1"/>
          </p:cNvSpPr>
          <p:nvPr>
            <p:ph type="subTitle" idx="1"/>
          </p:nvPr>
        </p:nvSpPr>
        <p:spPr>
          <a:xfrm>
            <a:off x="638882" y="4274797"/>
            <a:ext cx="3571810" cy="1559327"/>
          </a:xfrm>
        </p:spPr>
        <p:txBody>
          <a:bodyPr>
            <a:normAutofit/>
          </a:bodyPr>
          <a:lstStyle/>
          <a:p>
            <a:pPr algn="l"/>
            <a:r>
              <a:rPr lang="en-US" dirty="0"/>
              <a:t>Special Considerations for use with Adolescent Patients</a:t>
            </a:r>
          </a:p>
        </p:txBody>
      </p:sp>
      <p:pic>
        <p:nvPicPr>
          <p:cNvPr id="15" name="Picture 14" descr="A person talking to a person&#10;&#10;Description automatically generated with low confidence">
            <a:extLst>
              <a:ext uri="{FF2B5EF4-FFF2-40B4-BE49-F238E27FC236}">
                <a16:creationId xmlns:a16="http://schemas.microsoft.com/office/drawing/2014/main" id="{39F0F144-BA52-4B94-B1E3-3804176F027D}"/>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71" b="12695"/>
          <a:stretch/>
        </p:blipFill>
        <p:spPr>
          <a:xfrm>
            <a:off x="4660404" y="1518578"/>
            <a:ext cx="6429829" cy="3247657"/>
          </a:xfrm>
          <a:prstGeom prst="rect">
            <a:avLst/>
          </a:prstGeom>
        </p:spPr>
      </p:pic>
      <p:sp>
        <p:nvSpPr>
          <p:cNvPr id="22" name="TextBox 21">
            <a:extLst>
              <a:ext uri="{FF2B5EF4-FFF2-40B4-BE49-F238E27FC236}">
                <a16:creationId xmlns:a16="http://schemas.microsoft.com/office/drawing/2014/main" id="{2FCBA610-769A-43D2-BEBE-AC1D9C606F91}"/>
              </a:ext>
            </a:extLst>
          </p:cNvPr>
          <p:cNvSpPr txBox="1"/>
          <p:nvPr/>
        </p:nvSpPr>
        <p:spPr>
          <a:xfrm>
            <a:off x="-91194" y="9375975"/>
            <a:ext cx="12192000" cy="230832"/>
          </a:xfrm>
          <a:prstGeom prst="rect">
            <a:avLst/>
          </a:prstGeom>
          <a:noFill/>
        </p:spPr>
        <p:txBody>
          <a:bodyPr wrap="square" rtlCol="0">
            <a:spAutoFit/>
          </a:bodyPr>
          <a:lstStyle/>
          <a:p>
            <a:r>
              <a:rPr lang="en-US" sz="900">
                <a:hlinkClick r:id="rId3" tooltip="https://www.mynextmove.org/vets/profile/summary/21-1014.00"/>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401159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548640"/>
            <a:ext cx="3600860" cy="5431536"/>
          </a:xfrm>
        </p:spPr>
        <p:txBody>
          <a:bodyPr>
            <a:normAutofit/>
          </a:bodyPr>
          <a:lstStyle/>
          <a:p>
            <a:r>
              <a:rPr lang="en-US" dirty="0"/>
              <a:t>MI with Adolescents</a:t>
            </a:r>
          </a:p>
        </p:txBody>
      </p:sp>
      <p:sp>
        <p:nvSpPr>
          <p:cNvPr id="3" name="Content Placeholder 2"/>
          <p:cNvSpPr>
            <a:spLocks noGrp="1"/>
          </p:cNvSpPr>
          <p:nvPr>
            <p:ph idx="1"/>
          </p:nvPr>
        </p:nvSpPr>
        <p:spPr>
          <a:xfrm>
            <a:off x="5126418" y="552091"/>
            <a:ext cx="6224335" cy="5431536"/>
          </a:xfrm>
        </p:spPr>
        <p:txBody>
          <a:bodyPr anchor="ctr">
            <a:normAutofit/>
          </a:bodyPr>
          <a:lstStyle/>
          <a:p>
            <a:pPr lvl="0"/>
            <a:r>
              <a:rPr lang="en-US" sz="2400" dirty="0"/>
              <a:t>Particularly relevant to the developmental process of adolescence and emerging adulthood</a:t>
            </a:r>
          </a:p>
          <a:p>
            <a:pPr lvl="0"/>
            <a:r>
              <a:rPr lang="en-US" sz="2400" dirty="0"/>
              <a:t>Resistance is consistent with normal development in this age group – roll with it</a:t>
            </a:r>
          </a:p>
          <a:p>
            <a:pPr lvl="0"/>
            <a:r>
              <a:rPr lang="en-US" sz="2400" dirty="0"/>
              <a:t>Fosters the curious, genuine respect for the adolescent experience needed</a:t>
            </a:r>
          </a:p>
        </p:txBody>
      </p:sp>
    </p:spTree>
    <p:extLst>
      <p:ext uri="{BB962C8B-B14F-4D97-AF65-F5344CB8AC3E}">
        <p14:creationId xmlns:p14="http://schemas.microsoft.com/office/powerpoint/2010/main" val="2626115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548640"/>
            <a:ext cx="3600860" cy="5431536"/>
          </a:xfrm>
        </p:spPr>
        <p:txBody>
          <a:bodyPr>
            <a:normAutofit/>
          </a:bodyPr>
          <a:lstStyle/>
          <a:p>
            <a:r>
              <a:rPr lang="en-US" dirty="0"/>
              <a:t>Practice : Batter Up</a:t>
            </a:r>
          </a:p>
        </p:txBody>
      </p:sp>
      <p:sp>
        <p:nvSpPr>
          <p:cNvPr id="3" name="Content Placeholder 2"/>
          <p:cNvSpPr>
            <a:spLocks noGrp="1"/>
          </p:cNvSpPr>
          <p:nvPr>
            <p:ph idx="1"/>
          </p:nvPr>
        </p:nvSpPr>
        <p:spPr>
          <a:xfrm>
            <a:off x="5126418" y="552091"/>
            <a:ext cx="6224335" cy="5431536"/>
          </a:xfrm>
        </p:spPr>
        <p:txBody>
          <a:bodyPr anchor="ctr">
            <a:normAutofit/>
          </a:bodyPr>
          <a:lstStyle/>
          <a:p>
            <a:r>
              <a:rPr lang="en-US" sz="2400" dirty="0"/>
              <a:t>Breakout rooms </a:t>
            </a:r>
          </a:p>
          <a:p>
            <a:r>
              <a:rPr lang="en-US" sz="2400" dirty="0"/>
              <a:t>The facilitator will “pitch” a statement typical of an adolescent </a:t>
            </a:r>
          </a:p>
          <a:p>
            <a:r>
              <a:rPr lang="en-US" sz="2400" dirty="0"/>
              <a:t>The group members (“batters”) will go round, using MI to reflect the statement</a:t>
            </a:r>
          </a:p>
          <a:p>
            <a:r>
              <a:rPr lang="en-US" sz="2400" dirty="0"/>
              <a:t>“Batters” take note of how you</a:t>
            </a:r>
            <a:r>
              <a:rPr lang="en-US" sz="2400" i="1" dirty="0"/>
              <a:t> </a:t>
            </a:r>
            <a:r>
              <a:rPr lang="en-US" sz="2400" i="1" u="sng" dirty="0"/>
              <a:t>feel </a:t>
            </a:r>
            <a:r>
              <a:rPr lang="en-US" sz="2400" dirty="0"/>
              <a:t>as you reflect – what was your initial feeling or response to the ”pitch”</a:t>
            </a:r>
          </a:p>
        </p:txBody>
      </p:sp>
    </p:spTree>
    <p:extLst>
      <p:ext uri="{BB962C8B-B14F-4D97-AF65-F5344CB8AC3E}">
        <p14:creationId xmlns:p14="http://schemas.microsoft.com/office/powerpoint/2010/main" val="3400620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DA166-0F0B-460D-83E4-F5BC5178761E}"/>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dirty="0"/>
              <a:t>What did you notice in your practice rounds?</a:t>
            </a:r>
          </a:p>
        </p:txBody>
      </p:sp>
      <p:pic>
        <p:nvPicPr>
          <p:cNvPr id="5" name="Content Placeholder 4" descr="Batting a baseball">
            <a:extLst>
              <a:ext uri="{FF2B5EF4-FFF2-40B4-BE49-F238E27FC236}">
                <a16:creationId xmlns:a16="http://schemas.microsoft.com/office/drawing/2014/main" id="{FA796E93-36AA-4C16-8F01-0D52C6CFFA5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879" r="3142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F71338B4-9A58-43AF-8E94-CF721139F3A2}"/>
              </a:ext>
            </a:extLst>
          </p:cNvPr>
          <p:cNvSpPr txBox="1"/>
          <p:nvPr/>
        </p:nvSpPr>
        <p:spPr>
          <a:xfrm>
            <a:off x="631044" y="5162788"/>
            <a:ext cx="3734014" cy="461665"/>
          </a:xfrm>
          <a:prstGeom prst="rect">
            <a:avLst/>
          </a:prstGeom>
          <a:noFill/>
        </p:spPr>
        <p:txBody>
          <a:bodyPr wrap="square" rtlCol="0">
            <a:spAutoFit/>
          </a:bodyPr>
          <a:lstStyle/>
          <a:p>
            <a:r>
              <a:rPr lang="en-US" sz="2400" dirty="0"/>
              <a:t>Let’s watch an example…</a:t>
            </a:r>
          </a:p>
        </p:txBody>
      </p:sp>
    </p:spTree>
    <p:extLst>
      <p:ext uri="{BB962C8B-B14F-4D97-AF65-F5344CB8AC3E}">
        <p14:creationId xmlns:p14="http://schemas.microsoft.com/office/powerpoint/2010/main" val="555400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a:solidFill>
                  <a:schemeClr val="tx1"/>
                </a:solidFill>
                <a:latin typeface="+mj-lt"/>
                <a:ea typeface="+mj-ea"/>
                <a:cs typeface="+mj-cs"/>
              </a:rPr>
              <a:t>Here’s what it can look like…</a:t>
            </a:r>
            <a:endParaRPr lang="en-US" sz="5000" b="1" i="1" u="sng" kern="1200">
              <a:solidFill>
                <a:schemeClr val="tx1"/>
              </a:solidFill>
              <a:latin typeface="+mj-lt"/>
              <a:ea typeface="+mj-ea"/>
              <a:cs typeface="+mj-cs"/>
            </a:endParaRPr>
          </a:p>
        </p:txBody>
      </p:sp>
      <p:pic>
        <p:nvPicPr>
          <p:cNvPr id="7" name="Picture 6" descr="A doctor talking to a patient&#10;&#10;Description automatically generated with medium confidence">
            <a:extLst>
              <a:ext uri="{FF2B5EF4-FFF2-40B4-BE49-F238E27FC236}">
                <a16:creationId xmlns:a16="http://schemas.microsoft.com/office/drawing/2014/main" id="{37CDF087-7F9C-45BE-BA2C-3CF69020B7F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341" r="9235"/>
          <a:stretch/>
        </p:blipFill>
        <p:spPr>
          <a:xfrm>
            <a:off x="6099048" y="766294"/>
            <a:ext cx="5458968" cy="5325412"/>
          </a:xfrm>
          <a:prstGeom prst="rect">
            <a:avLst/>
          </a:prstGeom>
        </p:spPr>
      </p:pic>
      <p:sp>
        <p:nvSpPr>
          <p:cNvPr id="14" name="TextBox 13">
            <a:extLst>
              <a:ext uri="{FF2B5EF4-FFF2-40B4-BE49-F238E27FC236}">
                <a16:creationId xmlns:a16="http://schemas.microsoft.com/office/drawing/2014/main" id="{44BCFF4C-0C21-4F40-944C-7B6D6B17703C}"/>
              </a:ext>
            </a:extLst>
          </p:cNvPr>
          <p:cNvSpPr txBox="1"/>
          <p:nvPr/>
        </p:nvSpPr>
        <p:spPr>
          <a:xfrm>
            <a:off x="2087813" y="3910173"/>
            <a:ext cx="2064058" cy="369332"/>
          </a:xfrm>
          <a:prstGeom prst="rect">
            <a:avLst/>
          </a:prstGeom>
          <a:noFill/>
        </p:spPr>
        <p:txBody>
          <a:bodyPr wrap="square" rtlCol="0">
            <a:spAutoFit/>
          </a:bodyPr>
          <a:lstStyle/>
          <a:p>
            <a:r>
              <a:rPr lang="en-US" dirty="0">
                <a:hlinkClick r:id="rId4"/>
              </a:rPr>
              <a:t>Click Here</a:t>
            </a:r>
            <a:endParaRPr lang="en-US" dirty="0"/>
          </a:p>
        </p:txBody>
      </p:sp>
      <p:sp>
        <p:nvSpPr>
          <p:cNvPr id="9" name="Oval 8">
            <a:extLst>
              <a:ext uri="{FF2B5EF4-FFF2-40B4-BE49-F238E27FC236}">
                <a16:creationId xmlns:a16="http://schemas.microsoft.com/office/drawing/2014/main" id="{0E1C753C-2BAB-4DC9-97A8-21F55854F095}"/>
              </a:ext>
            </a:extLst>
          </p:cNvPr>
          <p:cNvSpPr/>
          <p:nvPr/>
        </p:nvSpPr>
        <p:spPr>
          <a:xfrm>
            <a:off x="1581665" y="3212757"/>
            <a:ext cx="2174789" cy="1934574"/>
          </a:xfrm>
          <a:prstGeom prst="ellipse">
            <a:avLst/>
          </a:prstGeom>
          <a:noFill/>
          <a:ln w="38100">
            <a:solidFill>
              <a:srgbClr val="EC8014"/>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2282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1381"/>
            <a:ext cx="10512552" cy="4066540"/>
          </a:xfrm>
        </p:spPr>
        <p:txBody>
          <a:bodyPr vert="horz" lIns="91440" tIns="45720" rIns="91440" bIns="45720" rtlCol="0" anchor="b">
            <a:normAutofit/>
          </a:bodyPr>
          <a:lstStyle/>
          <a:p>
            <a:r>
              <a:rPr lang="en-US" sz="4400" kern="1200" dirty="0">
                <a:solidFill>
                  <a:schemeClr val="tx1"/>
                </a:solidFill>
                <a:latin typeface="+mj-lt"/>
                <a:ea typeface="+mj-ea"/>
                <a:cs typeface="+mj-cs"/>
              </a:rPr>
              <a:t>Collaborative Care Process with Adolescents</a:t>
            </a:r>
          </a:p>
        </p:txBody>
      </p:sp>
      <p:sp>
        <p:nvSpPr>
          <p:cNvPr id="3" name="Text Placeholder 2"/>
          <p:cNvSpPr>
            <a:spLocks noGrp="1"/>
          </p:cNvSpPr>
          <p:nvPr>
            <p:ph type="body" idx="1"/>
          </p:nvPr>
        </p:nvSpPr>
        <p:spPr>
          <a:xfrm>
            <a:off x="838199" y="4983276"/>
            <a:ext cx="10512552" cy="1126680"/>
          </a:xfrm>
        </p:spPr>
        <p:txBody>
          <a:bodyPr vert="horz" lIns="91440" tIns="45720" rIns="91440" bIns="45720" rtlCol="0">
            <a:normAutofit/>
          </a:bodyPr>
          <a:lstStyle/>
          <a:p>
            <a:r>
              <a:rPr lang="en-US" sz="3200" kern="1200" dirty="0">
                <a:solidFill>
                  <a:schemeClr val="tx1"/>
                </a:solidFill>
                <a:latin typeface="+mn-lt"/>
                <a:ea typeface="+mn-ea"/>
                <a:cs typeface="+mn-cs"/>
              </a:rPr>
              <a:t>Process overview and adaptations</a:t>
            </a:r>
          </a:p>
        </p:txBody>
      </p:sp>
    </p:spTree>
    <p:extLst>
      <p:ext uri="{BB962C8B-B14F-4D97-AF65-F5344CB8AC3E}">
        <p14:creationId xmlns:p14="http://schemas.microsoft.com/office/powerpoint/2010/main" val="3817906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548640"/>
            <a:ext cx="3600860" cy="5431536"/>
          </a:xfrm>
        </p:spPr>
        <p:txBody>
          <a:bodyPr>
            <a:normAutofit/>
          </a:bodyPr>
          <a:lstStyle/>
          <a:p>
            <a:r>
              <a:rPr lang="en-US" dirty="0"/>
              <a:t>SCREENING</a:t>
            </a:r>
          </a:p>
        </p:txBody>
      </p:sp>
      <p:sp>
        <p:nvSpPr>
          <p:cNvPr id="3" name="Content Placeholder 2"/>
          <p:cNvSpPr>
            <a:spLocks noGrp="1"/>
          </p:cNvSpPr>
          <p:nvPr>
            <p:ph idx="1"/>
          </p:nvPr>
        </p:nvSpPr>
        <p:spPr>
          <a:xfrm>
            <a:off x="4782033" y="383355"/>
            <a:ext cx="6464900" cy="6858001"/>
          </a:xfrm>
        </p:spPr>
        <p:txBody>
          <a:bodyPr anchor="ctr">
            <a:normAutofit/>
          </a:bodyPr>
          <a:lstStyle/>
          <a:p>
            <a:pPr>
              <a:spcAft>
                <a:spcPts val="1200"/>
              </a:spcAft>
            </a:pPr>
            <a:r>
              <a:rPr lang="en-US" sz="2400" dirty="0"/>
              <a:t>Screening is different with adolescents because we need to elicit information from both the caregiver and the adolescent</a:t>
            </a:r>
          </a:p>
          <a:p>
            <a:pPr>
              <a:spcAft>
                <a:spcPts val="1200"/>
              </a:spcAft>
            </a:pPr>
            <a:r>
              <a:rPr lang="en-US" sz="2400" dirty="0"/>
              <a:t>Giving opportunity for the adolescent patient and their parent/primary caregiver to respond independently of one another is ideal</a:t>
            </a:r>
          </a:p>
          <a:p>
            <a:pPr>
              <a:spcAft>
                <a:spcPts val="1200"/>
              </a:spcAft>
            </a:pPr>
            <a:r>
              <a:rPr lang="en-US" sz="2400" dirty="0"/>
              <a:t>The workflow of the practice you’re functioning in will need to be reviewed to ensure this process can occur routinely</a:t>
            </a:r>
          </a:p>
          <a:p>
            <a:pPr>
              <a:spcAft>
                <a:spcPts val="1200"/>
              </a:spcAft>
            </a:pPr>
            <a:r>
              <a:rPr lang="en-US" sz="2400" dirty="0"/>
              <a:t>The BHCM may screen further once referred as initial responses can change</a:t>
            </a:r>
          </a:p>
          <a:p>
            <a:endParaRPr lang="en-US" sz="2200" dirty="0"/>
          </a:p>
          <a:p>
            <a:pPr marL="457200" lvl="1" indent="0">
              <a:buNone/>
            </a:pPr>
            <a:endParaRPr lang="en-US" sz="2200" dirty="0"/>
          </a:p>
          <a:p>
            <a:endParaRPr lang="en-US" sz="2200" dirty="0"/>
          </a:p>
        </p:txBody>
      </p:sp>
    </p:spTree>
    <p:extLst>
      <p:ext uri="{BB962C8B-B14F-4D97-AF65-F5344CB8AC3E}">
        <p14:creationId xmlns:p14="http://schemas.microsoft.com/office/powerpoint/2010/main" val="547549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548640"/>
            <a:ext cx="3600860" cy="5431536"/>
          </a:xfrm>
        </p:spPr>
        <p:txBody>
          <a:bodyPr>
            <a:normAutofit/>
          </a:bodyPr>
          <a:lstStyle/>
          <a:p>
            <a:r>
              <a:rPr lang="en-US" dirty="0"/>
              <a:t>REFERRAL TO CoCM</a:t>
            </a:r>
          </a:p>
        </p:txBody>
      </p:sp>
      <p:sp>
        <p:nvSpPr>
          <p:cNvPr id="3" name="Content Placeholder 2"/>
          <p:cNvSpPr>
            <a:spLocks noGrp="1"/>
          </p:cNvSpPr>
          <p:nvPr>
            <p:ph idx="1"/>
          </p:nvPr>
        </p:nvSpPr>
        <p:spPr>
          <a:xfrm>
            <a:off x="5027713" y="1166240"/>
            <a:ext cx="6224335" cy="5431536"/>
          </a:xfrm>
        </p:spPr>
        <p:txBody>
          <a:bodyPr anchor="ctr">
            <a:normAutofit/>
          </a:bodyPr>
          <a:lstStyle/>
          <a:p>
            <a:pPr lvl="1">
              <a:spcBef>
                <a:spcPts val="1200"/>
              </a:spcBef>
              <a:spcAft>
                <a:spcPts val="1200"/>
              </a:spcAft>
            </a:pPr>
            <a:r>
              <a:rPr lang="en-US" b="1" dirty="0"/>
              <a:t>Inform</a:t>
            </a:r>
            <a:r>
              <a:rPr lang="en-US" dirty="0"/>
              <a:t> the parent/caregiver AND the adolescent about the program and give opportunity to ask questions (see handout)</a:t>
            </a:r>
          </a:p>
          <a:p>
            <a:pPr lvl="1">
              <a:spcBef>
                <a:spcPts val="1200"/>
              </a:spcBef>
              <a:spcAft>
                <a:spcPts val="1200"/>
              </a:spcAft>
            </a:pPr>
            <a:r>
              <a:rPr lang="en-US" b="1" dirty="0"/>
              <a:t>Early Intervention </a:t>
            </a:r>
            <a:r>
              <a:rPr lang="en-US" dirty="0"/>
              <a:t>is important to prevent symptom amplification</a:t>
            </a:r>
          </a:p>
          <a:p>
            <a:pPr lvl="1">
              <a:spcBef>
                <a:spcPts val="1200"/>
              </a:spcBef>
              <a:spcAft>
                <a:spcPts val="1200"/>
              </a:spcAft>
            </a:pPr>
            <a:r>
              <a:rPr lang="en-US" b="1" dirty="0"/>
              <a:t>Normalize </a:t>
            </a:r>
            <a:r>
              <a:rPr lang="en-US" dirty="0"/>
              <a:t>the need for intervention and destigmatize </a:t>
            </a:r>
          </a:p>
          <a:p>
            <a:pPr lvl="1">
              <a:spcBef>
                <a:spcPts val="1200"/>
              </a:spcBef>
              <a:spcAft>
                <a:spcPts val="1200"/>
              </a:spcAft>
            </a:pPr>
            <a:r>
              <a:rPr lang="en-US" b="1" dirty="0"/>
              <a:t>Address</a:t>
            </a:r>
            <a:r>
              <a:rPr lang="en-US" dirty="0"/>
              <a:t> medication possibility early to reduce resistance later</a:t>
            </a:r>
          </a:p>
          <a:p>
            <a:pPr lvl="1">
              <a:spcBef>
                <a:spcPts val="1200"/>
              </a:spcBef>
              <a:spcAft>
                <a:spcPts val="1200"/>
              </a:spcAft>
            </a:pPr>
            <a:r>
              <a:rPr lang="en-US" b="1" dirty="0"/>
              <a:t>Consent</a:t>
            </a:r>
            <a:r>
              <a:rPr lang="en-US" dirty="0"/>
              <a:t> needs to be obtained from someone legally able to do so</a:t>
            </a:r>
          </a:p>
          <a:p>
            <a:pPr lvl="1"/>
            <a:endParaRPr lang="en-US" sz="2000" dirty="0"/>
          </a:p>
          <a:p>
            <a:endParaRPr lang="en-US" sz="2000" dirty="0"/>
          </a:p>
        </p:txBody>
      </p:sp>
    </p:spTree>
    <p:extLst>
      <p:ext uri="{BB962C8B-B14F-4D97-AF65-F5344CB8AC3E}">
        <p14:creationId xmlns:p14="http://schemas.microsoft.com/office/powerpoint/2010/main" val="2982760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548640"/>
            <a:ext cx="3600860" cy="5431536"/>
          </a:xfrm>
        </p:spPr>
        <p:txBody>
          <a:bodyPr>
            <a:normAutofit/>
          </a:bodyPr>
          <a:lstStyle/>
          <a:p>
            <a:r>
              <a:rPr lang="en-US" dirty="0"/>
              <a:t>CoCM ASSESSMENT</a:t>
            </a:r>
          </a:p>
        </p:txBody>
      </p:sp>
      <p:sp>
        <p:nvSpPr>
          <p:cNvPr id="3" name="Content Placeholder 2"/>
          <p:cNvSpPr>
            <a:spLocks noGrp="1"/>
          </p:cNvSpPr>
          <p:nvPr>
            <p:ph idx="1"/>
          </p:nvPr>
        </p:nvSpPr>
        <p:spPr>
          <a:xfrm>
            <a:off x="5126418" y="552091"/>
            <a:ext cx="6224335" cy="5431536"/>
          </a:xfrm>
        </p:spPr>
        <p:txBody>
          <a:bodyPr anchor="ctr">
            <a:normAutofit/>
          </a:bodyPr>
          <a:lstStyle/>
          <a:p>
            <a:pPr>
              <a:spcAft>
                <a:spcPts val="1200"/>
              </a:spcAft>
            </a:pPr>
            <a:r>
              <a:rPr lang="en-US" sz="2400" dirty="0"/>
              <a:t>Infused with Motivational Interviewing throughout</a:t>
            </a:r>
          </a:p>
          <a:p>
            <a:pPr>
              <a:spcAft>
                <a:spcPts val="1200"/>
              </a:spcAft>
            </a:pPr>
            <a:r>
              <a:rPr lang="en-US" sz="2400" dirty="0"/>
              <a:t>Developmental awareness is critical</a:t>
            </a:r>
          </a:p>
          <a:p>
            <a:pPr>
              <a:spcAft>
                <a:spcPts val="1200"/>
              </a:spcAft>
            </a:pPr>
            <a:r>
              <a:rPr lang="en-US" sz="2400" dirty="0"/>
              <a:t>Engagement of both the adolescent and the parent/caregiver is critical in this process </a:t>
            </a:r>
          </a:p>
          <a:p>
            <a:pPr marL="0" indent="0">
              <a:spcAft>
                <a:spcPts val="1200"/>
              </a:spcAft>
              <a:buNone/>
            </a:pPr>
            <a:r>
              <a:rPr lang="en-US" sz="2400" dirty="0"/>
              <a:t>*** remember their starting points***</a:t>
            </a:r>
          </a:p>
        </p:txBody>
      </p:sp>
    </p:spTree>
    <p:extLst>
      <p:ext uri="{BB962C8B-B14F-4D97-AF65-F5344CB8AC3E}">
        <p14:creationId xmlns:p14="http://schemas.microsoft.com/office/powerpoint/2010/main" val="3936748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640823"/>
            <a:ext cx="3418659" cy="5583148"/>
          </a:xfrm>
        </p:spPr>
        <p:txBody>
          <a:bodyPr anchor="ctr">
            <a:normAutofit/>
          </a:bodyPr>
          <a:lstStyle/>
          <a:p>
            <a:r>
              <a:rPr lang="en-US" dirty="0"/>
              <a:t>Assessment: Give Adolescents S.P.A.C.E.</a:t>
            </a:r>
          </a:p>
        </p:txBody>
      </p:sp>
      <p:graphicFrame>
        <p:nvGraphicFramePr>
          <p:cNvPr id="12" name="Content Placeholder 2">
            <a:extLst>
              <a:ext uri="{FF2B5EF4-FFF2-40B4-BE49-F238E27FC236}">
                <a16:creationId xmlns:a16="http://schemas.microsoft.com/office/drawing/2014/main" id="{4A34D19C-EAE8-4DCD-8FA9-13A4E454ED2F}"/>
              </a:ext>
            </a:extLst>
          </p:cNvPr>
          <p:cNvGraphicFramePr>
            <a:graphicFrameLocks noGrp="1"/>
          </p:cNvGraphicFramePr>
          <p:nvPr>
            <p:ph idx="1"/>
            <p:extLst>
              <p:ext uri="{D42A27DB-BD31-4B8C-83A1-F6EECF244321}">
                <p14:modId xmlns:p14="http://schemas.microsoft.com/office/powerpoint/2010/main" val="141306722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505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548640"/>
            <a:ext cx="3600860" cy="5431536"/>
          </a:xfrm>
        </p:spPr>
        <p:txBody>
          <a:bodyPr>
            <a:normAutofit/>
          </a:bodyPr>
          <a:lstStyle/>
          <a:p>
            <a:r>
              <a:rPr lang="en-US" sz="5400" dirty="0">
                <a:latin typeface="+mn-lt"/>
              </a:rPr>
              <a:t>Objectives</a:t>
            </a:r>
          </a:p>
        </p:txBody>
      </p:sp>
      <p:sp>
        <p:nvSpPr>
          <p:cNvPr id="3" name="Content Placeholder 2"/>
          <p:cNvSpPr>
            <a:spLocks noGrp="1"/>
          </p:cNvSpPr>
          <p:nvPr>
            <p:ph idx="1"/>
          </p:nvPr>
        </p:nvSpPr>
        <p:spPr>
          <a:xfrm>
            <a:off x="5126418" y="552091"/>
            <a:ext cx="6224335" cy="5431536"/>
          </a:xfrm>
        </p:spPr>
        <p:txBody>
          <a:bodyPr anchor="ctr">
            <a:normAutofit/>
          </a:bodyPr>
          <a:lstStyle/>
          <a:p>
            <a:r>
              <a:rPr lang="en-US" sz="2200" dirty="0"/>
              <a:t>Participants will understand the implications of the adolescent development process for effective engagement</a:t>
            </a:r>
          </a:p>
          <a:p>
            <a:pPr marL="0" indent="0">
              <a:buNone/>
            </a:pPr>
            <a:endParaRPr lang="en-US" sz="2200" dirty="0"/>
          </a:p>
          <a:p>
            <a:r>
              <a:rPr lang="en-US" sz="2200" dirty="0"/>
              <a:t>Participants will understand the unique considerations required when working with adolescents and their caregivers through the CoCM process</a:t>
            </a:r>
          </a:p>
          <a:p>
            <a:endParaRPr lang="en-US" sz="2200" dirty="0"/>
          </a:p>
        </p:txBody>
      </p:sp>
    </p:spTree>
    <p:extLst>
      <p:ext uri="{BB962C8B-B14F-4D97-AF65-F5344CB8AC3E}">
        <p14:creationId xmlns:p14="http://schemas.microsoft.com/office/powerpoint/2010/main" val="3753022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548640"/>
            <a:ext cx="3600860" cy="5431536"/>
          </a:xfrm>
        </p:spPr>
        <p:txBody>
          <a:bodyPr>
            <a:normAutofit/>
          </a:bodyPr>
          <a:lstStyle/>
          <a:p>
            <a:r>
              <a:rPr lang="en-US" dirty="0"/>
              <a:t>Assessment: </a:t>
            </a:r>
            <a:br>
              <a:rPr lang="en-US" dirty="0"/>
            </a:br>
            <a:r>
              <a:rPr lang="en-US" dirty="0"/>
              <a:t>Explain the Process and Rationale</a:t>
            </a:r>
          </a:p>
        </p:txBody>
      </p:sp>
      <p:sp>
        <p:nvSpPr>
          <p:cNvPr id="3" name="Content Placeholder 2"/>
          <p:cNvSpPr>
            <a:spLocks noGrp="1"/>
          </p:cNvSpPr>
          <p:nvPr>
            <p:ph idx="1"/>
          </p:nvPr>
        </p:nvSpPr>
        <p:spPr>
          <a:xfrm>
            <a:off x="5126418" y="552091"/>
            <a:ext cx="6224335" cy="5431536"/>
          </a:xfrm>
        </p:spPr>
        <p:txBody>
          <a:bodyPr anchor="ctr">
            <a:normAutofit/>
          </a:bodyPr>
          <a:lstStyle/>
          <a:p>
            <a:pPr>
              <a:spcAft>
                <a:spcPts val="1200"/>
              </a:spcAft>
            </a:pPr>
            <a:r>
              <a:rPr lang="en-US" sz="2400" dirty="0"/>
              <a:t>Give them the steps from screening through termination </a:t>
            </a:r>
          </a:p>
          <a:p>
            <a:pPr>
              <a:spcAft>
                <a:spcPts val="1200"/>
              </a:spcAft>
            </a:pPr>
            <a:r>
              <a:rPr lang="en-US" sz="2400" dirty="0"/>
              <a:t>Explain the roles of the BHCM, the PC and the PCP in this process</a:t>
            </a:r>
          </a:p>
          <a:p>
            <a:pPr>
              <a:spcAft>
                <a:spcPts val="1200"/>
              </a:spcAft>
            </a:pPr>
            <a:r>
              <a:rPr lang="en-US" sz="2400" dirty="0"/>
              <a:t>Explain that this approach has been effective for adolescents and adults alike</a:t>
            </a:r>
          </a:p>
        </p:txBody>
      </p:sp>
    </p:spTree>
    <p:extLst>
      <p:ext uri="{BB962C8B-B14F-4D97-AF65-F5344CB8AC3E}">
        <p14:creationId xmlns:p14="http://schemas.microsoft.com/office/powerpoint/2010/main" val="2377164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548640"/>
            <a:ext cx="3600860" cy="5431536"/>
          </a:xfrm>
        </p:spPr>
        <p:txBody>
          <a:bodyPr>
            <a:normAutofit/>
          </a:bodyPr>
          <a:lstStyle/>
          <a:p>
            <a:r>
              <a:rPr lang="en-US" dirty="0"/>
              <a:t>Assessment: Sources and Set Up</a:t>
            </a:r>
          </a:p>
        </p:txBody>
      </p:sp>
      <p:sp>
        <p:nvSpPr>
          <p:cNvPr id="3" name="Content Placeholder 2"/>
          <p:cNvSpPr>
            <a:spLocks noGrp="1"/>
          </p:cNvSpPr>
          <p:nvPr>
            <p:ph idx="1"/>
          </p:nvPr>
        </p:nvSpPr>
        <p:spPr>
          <a:xfrm>
            <a:off x="5126418" y="548640"/>
            <a:ext cx="6224335" cy="5925280"/>
          </a:xfrm>
        </p:spPr>
        <p:txBody>
          <a:bodyPr anchor="ctr">
            <a:normAutofit/>
          </a:bodyPr>
          <a:lstStyle/>
          <a:p>
            <a:pPr marL="457200" lvl="1" indent="0">
              <a:spcBef>
                <a:spcPts val="1200"/>
              </a:spcBef>
              <a:spcAft>
                <a:spcPts val="1200"/>
              </a:spcAft>
              <a:buNone/>
            </a:pPr>
            <a:r>
              <a:rPr lang="en-US" dirty="0"/>
              <a:t>Sources of Information:</a:t>
            </a:r>
          </a:p>
          <a:p>
            <a:pPr lvl="2">
              <a:spcBef>
                <a:spcPts val="1200"/>
              </a:spcBef>
              <a:spcAft>
                <a:spcPts val="1200"/>
              </a:spcAft>
            </a:pPr>
            <a:r>
              <a:rPr lang="en-US" sz="2400" dirty="0"/>
              <a:t>Solicit parent/caregiver input, and in some cases teacher or other’s responses, in addition to adolescent’s responses</a:t>
            </a:r>
          </a:p>
          <a:p>
            <a:pPr marL="457200" lvl="1" indent="0">
              <a:spcBef>
                <a:spcPts val="1200"/>
              </a:spcBef>
              <a:spcAft>
                <a:spcPts val="1200"/>
              </a:spcAft>
              <a:buNone/>
            </a:pPr>
            <a:r>
              <a:rPr lang="en-US" dirty="0"/>
              <a:t>Setting up the expectations:</a:t>
            </a:r>
          </a:p>
          <a:p>
            <a:pPr lvl="2">
              <a:spcBef>
                <a:spcPts val="1200"/>
              </a:spcBef>
              <a:spcAft>
                <a:spcPts val="1200"/>
              </a:spcAft>
            </a:pPr>
            <a:r>
              <a:rPr lang="en-US" sz="2400" dirty="0"/>
              <a:t>Patient and caregiver interviewed separately and together if that is comfortable for the patient</a:t>
            </a:r>
          </a:p>
          <a:p>
            <a:pPr lvl="2">
              <a:spcBef>
                <a:spcPts val="1200"/>
              </a:spcBef>
              <a:spcAft>
                <a:spcPts val="1200"/>
              </a:spcAft>
            </a:pPr>
            <a:r>
              <a:rPr lang="en-US" sz="2400" dirty="0"/>
              <a:t>Be upfront and specific in explaining confidentiality guidelines</a:t>
            </a:r>
          </a:p>
        </p:txBody>
      </p:sp>
    </p:spTree>
    <p:extLst>
      <p:ext uri="{BB962C8B-B14F-4D97-AF65-F5344CB8AC3E}">
        <p14:creationId xmlns:p14="http://schemas.microsoft.com/office/powerpoint/2010/main" val="3923881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66202-676E-4E55-9E21-45650CCE55ED}"/>
              </a:ext>
            </a:extLst>
          </p:cNvPr>
          <p:cNvSpPr>
            <a:spLocks noGrp="1"/>
          </p:cNvSpPr>
          <p:nvPr>
            <p:ph type="title"/>
          </p:nvPr>
        </p:nvSpPr>
        <p:spPr>
          <a:xfrm>
            <a:off x="841248" y="561892"/>
            <a:ext cx="3850022" cy="5431536"/>
          </a:xfrm>
        </p:spPr>
        <p:txBody>
          <a:bodyPr>
            <a:normAutofit/>
          </a:bodyPr>
          <a:lstStyle/>
          <a:p>
            <a:r>
              <a:rPr lang="en-US" dirty="0"/>
              <a:t>A note on confidentiality</a:t>
            </a:r>
          </a:p>
        </p:txBody>
      </p:sp>
      <p:sp>
        <p:nvSpPr>
          <p:cNvPr id="3" name="Content Placeholder 2">
            <a:extLst>
              <a:ext uri="{FF2B5EF4-FFF2-40B4-BE49-F238E27FC236}">
                <a16:creationId xmlns:a16="http://schemas.microsoft.com/office/drawing/2014/main" id="{192D68BC-DDC4-4E34-B9C9-F1C0BBE728B0}"/>
              </a:ext>
            </a:extLst>
          </p:cNvPr>
          <p:cNvSpPr>
            <a:spLocks noGrp="1"/>
          </p:cNvSpPr>
          <p:nvPr>
            <p:ph idx="1"/>
          </p:nvPr>
        </p:nvSpPr>
        <p:spPr>
          <a:xfrm>
            <a:off x="5126417" y="713232"/>
            <a:ext cx="6224335" cy="5431536"/>
          </a:xfrm>
        </p:spPr>
        <p:txBody>
          <a:bodyPr anchor="ctr">
            <a:normAutofit/>
          </a:bodyPr>
          <a:lstStyle/>
          <a:p>
            <a:r>
              <a:rPr lang="en-US" dirty="0"/>
              <a:t>Be honest</a:t>
            </a:r>
          </a:p>
          <a:p>
            <a:r>
              <a:rPr lang="en-US" dirty="0"/>
              <a:t>Be specific</a:t>
            </a:r>
          </a:p>
          <a:p>
            <a:pPr lvl="1"/>
            <a:r>
              <a:rPr lang="en-US" sz="2000" dirty="0"/>
              <a:t>Explain minor consent laws and how they apply to CoCM services</a:t>
            </a:r>
          </a:p>
          <a:p>
            <a:pPr lvl="1"/>
            <a:r>
              <a:rPr lang="en-US" sz="2000" dirty="0"/>
              <a:t>Explain your confidentiality policy - what you will share, what you won’t, when sharing happens and how</a:t>
            </a:r>
          </a:p>
          <a:p>
            <a:pPr lvl="1"/>
            <a:r>
              <a:rPr lang="en-US" sz="2000" dirty="0"/>
              <a:t>Explain the 21</a:t>
            </a:r>
            <a:r>
              <a:rPr lang="en-US" sz="2000" baseline="30000" dirty="0"/>
              <a:t>st</a:t>
            </a:r>
            <a:r>
              <a:rPr lang="en-US" sz="2000" dirty="0"/>
              <a:t> Century Cures Act’s mandated access to patient medical notes electronically and how that impacts minor access and parental access for your practice</a:t>
            </a:r>
          </a:p>
          <a:p>
            <a:pPr lvl="1"/>
            <a:r>
              <a:rPr lang="en-US" sz="2000" dirty="0"/>
              <a:t>Explain the nature of insurance billing and how that can sometimes betray service provision inadvertently</a:t>
            </a:r>
          </a:p>
          <a:p>
            <a:pPr marL="0" indent="0">
              <a:buNone/>
            </a:pPr>
            <a:endParaRPr lang="en-US" sz="2200" dirty="0"/>
          </a:p>
        </p:txBody>
      </p:sp>
    </p:spTree>
    <p:extLst>
      <p:ext uri="{BB962C8B-B14F-4D97-AF65-F5344CB8AC3E}">
        <p14:creationId xmlns:p14="http://schemas.microsoft.com/office/powerpoint/2010/main" val="3503662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59" y="635607"/>
            <a:ext cx="3600860" cy="1788160"/>
          </a:xfrm>
        </p:spPr>
        <p:txBody>
          <a:bodyPr vert="horz" lIns="91440" tIns="45720" rIns="91440" bIns="45720" rtlCol="0" anchor="ctr">
            <a:normAutofit/>
          </a:bodyPr>
          <a:lstStyle/>
          <a:p>
            <a:r>
              <a:rPr lang="en-US" sz="4600" kern="1200" dirty="0">
                <a:solidFill>
                  <a:schemeClr val="tx1"/>
                </a:solidFill>
                <a:latin typeface="+mj-lt"/>
                <a:ea typeface="+mj-ea"/>
                <a:cs typeface="+mj-cs"/>
              </a:rPr>
              <a:t>ASSESSMENT: Tools</a:t>
            </a:r>
          </a:p>
        </p:txBody>
      </p:sp>
      <p:sp>
        <p:nvSpPr>
          <p:cNvPr id="5" name="TextBox 4">
            <a:extLst>
              <a:ext uri="{FF2B5EF4-FFF2-40B4-BE49-F238E27FC236}">
                <a16:creationId xmlns:a16="http://schemas.microsoft.com/office/drawing/2014/main" id="{746BD51E-2E53-4BD4-A497-08E2BCA6BDAA}"/>
              </a:ext>
            </a:extLst>
          </p:cNvPr>
          <p:cNvSpPr txBox="1"/>
          <p:nvPr/>
        </p:nvSpPr>
        <p:spPr>
          <a:xfrm>
            <a:off x="5126418" y="548640"/>
            <a:ext cx="6224335" cy="5994658"/>
          </a:xfrm>
          <a:prstGeom prst="rect">
            <a:avLst/>
          </a:prstGeom>
        </p:spPr>
        <p:txBody>
          <a:bodyPr vert="horz" lIns="91440" tIns="45720" rIns="91440" bIns="45720" rtlCol="0" anchor="ctr">
            <a:normAutofit/>
          </a:bodyPr>
          <a:lstStyle/>
          <a:p>
            <a:pPr marL="57150">
              <a:lnSpc>
                <a:spcPct val="90000"/>
              </a:lnSpc>
              <a:spcAft>
                <a:spcPts val="600"/>
              </a:spcAft>
            </a:pPr>
            <a:r>
              <a:rPr lang="en-US" sz="2400" u="sng" dirty="0"/>
              <a:t>Additional assessment tool consideration:</a:t>
            </a:r>
          </a:p>
          <a:p>
            <a:pPr marL="742950" lvl="1" indent="-228600">
              <a:lnSpc>
                <a:spcPct val="90000"/>
              </a:lnSpc>
              <a:spcAft>
                <a:spcPts val="600"/>
              </a:spcAft>
              <a:buFont typeface="Arial" panose="020B0604020202020204" pitchFamily="34" charset="0"/>
              <a:buChar char="•"/>
            </a:pPr>
            <a:r>
              <a:rPr lang="en-US" sz="2400" dirty="0"/>
              <a:t>Columbia (suicide)</a:t>
            </a:r>
          </a:p>
          <a:p>
            <a:pPr marL="971550" lvl="2">
              <a:lnSpc>
                <a:spcPct val="90000"/>
              </a:lnSpc>
              <a:spcAft>
                <a:spcPts val="600"/>
              </a:spcAft>
            </a:pPr>
            <a:r>
              <a:rPr lang="en-US" sz="1600" dirty="0">
                <a:hlinkClick r:id="rId3"/>
              </a:rPr>
              <a:t>Control-click for Columbia Suicide Risk Assessment</a:t>
            </a:r>
            <a:endParaRPr lang="en-US" sz="1600" dirty="0"/>
          </a:p>
          <a:p>
            <a:pPr marL="742950" lvl="1" indent="-228600">
              <a:lnSpc>
                <a:spcPct val="90000"/>
              </a:lnSpc>
              <a:spcAft>
                <a:spcPts val="600"/>
              </a:spcAft>
              <a:buFont typeface="Arial" panose="020B0604020202020204" pitchFamily="34" charset="0"/>
              <a:buChar char="•"/>
            </a:pPr>
            <a:r>
              <a:rPr lang="en-US" sz="2400" dirty="0"/>
              <a:t>CRAFT (substance abuse)</a:t>
            </a:r>
          </a:p>
          <a:p>
            <a:pPr marL="971550" lvl="2">
              <a:lnSpc>
                <a:spcPct val="90000"/>
              </a:lnSpc>
              <a:spcAft>
                <a:spcPts val="600"/>
              </a:spcAft>
            </a:pPr>
            <a:r>
              <a:rPr lang="en-US" sz="1600" dirty="0">
                <a:hlinkClick r:id="rId4"/>
              </a:rPr>
              <a:t>Control-Click for CRAFFT</a:t>
            </a:r>
            <a:endParaRPr lang="en-US" sz="1600" dirty="0"/>
          </a:p>
          <a:p>
            <a:pPr marL="742950" lvl="1" indent="-228600">
              <a:lnSpc>
                <a:spcPct val="90000"/>
              </a:lnSpc>
              <a:spcAft>
                <a:spcPts val="600"/>
              </a:spcAft>
              <a:buFont typeface="Arial" panose="020B0604020202020204" pitchFamily="34" charset="0"/>
              <a:buChar char="•"/>
            </a:pPr>
            <a:r>
              <a:rPr lang="en-US" sz="2400" dirty="0"/>
              <a:t>ACES measures (adverse child experiences)</a:t>
            </a:r>
          </a:p>
          <a:p>
            <a:pPr marL="971550" lvl="2">
              <a:lnSpc>
                <a:spcPct val="90000"/>
              </a:lnSpc>
              <a:spcAft>
                <a:spcPts val="600"/>
              </a:spcAft>
            </a:pPr>
            <a:r>
              <a:rPr lang="en-US" sz="1600" dirty="0">
                <a:hlinkClick r:id="rId5"/>
              </a:rPr>
              <a:t>Control-click for ACES screening tools</a:t>
            </a:r>
            <a:endParaRPr lang="en-US" sz="1600" dirty="0"/>
          </a:p>
          <a:p>
            <a:pPr marL="742950" lvl="1" indent="-228600">
              <a:lnSpc>
                <a:spcPct val="90000"/>
              </a:lnSpc>
              <a:spcAft>
                <a:spcPts val="600"/>
              </a:spcAft>
              <a:buFont typeface="Arial" panose="020B0604020202020204" pitchFamily="34" charset="0"/>
              <a:buChar char="•"/>
            </a:pPr>
            <a:r>
              <a:rPr lang="en-US" sz="2400" dirty="0"/>
              <a:t>Y-PSC 17 (behavioral health symptoms)</a:t>
            </a:r>
          </a:p>
          <a:p>
            <a:pPr marL="971550" lvl="2">
              <a:lnSpc>
                <a:spcPct val="90000"/>
              </a:lnSpc>
              <a:spcAft>
                <a:spcPts val="600"/>
              </a:spcAft>
            </a:pPr>
            <a:r>
              <a:rPr lang="en-US" sz="1600" dirty="0">
                <a:hlinkClick r:id="rId6"/>
              </a:rPr>
              <a:t>Control-click for Y-PSC 17</a:t>
            </a:r>
            <a:r>
              <a:rPr lang="en-US" sz="1600" dirty="0"/>
              <a:t>   </a:t>
            </a:r>
          </a:p>
          <a:p>
            <a:pPr marL="971550" lvl="2">
              <a:lnSpc>
                <a:spcPct val="90000"/>
              </a:lnSpc>
              <a:spcAft>
                <a:spcPts val="600"/>
              </a:spcAft>
            </a:pPr>
            <a:r>
              <a:rPr lang="en-US" sz="1600" dirty="0">
                <a:hlinkClick r:id="rId7"/>
              </a:rPr>
              <a:t>Control-click for the PSC-17</a:t>
            </a:r>
            <a:endParaRPr lang="en-US" sz="1600" dirty="0"/>
          </a:p>
          <a:p>
            <a:pPr marL="742950" lvl="1" indent="-228600">
              <a:lnSpc>
                <a:spcPct val="90000"/>
              </a:lnSpc>
              <a:spcAft>
                <a:spcPts val="600"/>
              </a:spcAft>
              <a:buFont typeface="Arial" panose="020B0604020202020204" pitchFamily="34" charset="0"/>
              <a:buChar char="•"/>
            </a:pPr>
            <a:r>
              <a:rPr lang="en-US" sz="2400" dirty="0"/>
              <a:t>RAPPS, GAPPS, etc. (complete health)</a:t>
            </a:r>
          </a:p>
          <a:p>
            <a:pPr marL="971550" lvl="2">
              <a:lnSpc>
                <a:spcPct val="90000"/>
              </a:lnSpc>
              <a:spcAft>
                <a:spcPts val="600"/>
              </a:spcAft>
            </a:pPr>
            <a:r>
              <a:rPr lang="en-US" sz="1600" dirty="0">
                <a:hlinkClick r:id="rId8"/>
              </a:rPr>
              <a:t>Control-click for RAPPS</a:t>
            </a:r>
            <a:r>
              <a:rPr lang="en-US" sz="1600" dirty="0"/>
              <a:t> $</a:t>
            </a:r>
          </a:p>
          <a:p>
            <a:pPr marL="971550" lvl="2">
              <a:lnSpc>
                <a:spcPct val="90000"/>
              </a:lnSpc>
              <a:spcAft>
                <a:spcPts val="600"/>
              </a:spcAft>
            </a:pPr>
            <a:r>
              <a:rPr lang="en-US" sz="1600" dirty="0">
                <a:hlinkClick r:id="rId9"/>
              </a:rPr>
              <a:t>Control-click for </a:t>
            </a:r>
            <a:r>
              <a:rPr lang="en-US" sz="1600">
                <a:hlinkClick r:id="rId9"/>
              </a:rPr>
              <a:t>GAPS</a:t>
            </a:r>
            <a:r>
              <a:rPr lang="en-US" sz="1600"/>
              <a:t> $</a:t>
            </a:r>
            <a:endParaRPr lang="en-US" sz="1600" dirty="0"/>
          </a:p>
        </p:txBody>
      </p:sp>
      <p:sp>
        <p:nvSpPr>
          <p:cNvPr id="3" name="TextBox 2">
            <a:extLst>
              <a:ext uri="{FF2B5EF4-FFF2-40B4-BE49-F238E27FC236}">
                <a16:creationId xmlns:a16="http://schemas.microsoft.com/office/drawing/2014/main" id="{D048DAEE-ED7D-4F6C-BA8E-DA58761EFF20}"/>
              </a:ext>
            </a:extLst>
          </p:cNvPr>
          <p:cNvSpPr txBox="1"/>
          <p:nvPr/>
        </p:nvSpPr>
        <p:spPr>
          <a:xfrm>
            <a:off x="449911" y="2423767"/>
            <a:ext cx="4257408" cy="2631490"/>
          </a:xfrm>
          <a:prstGeom prst="rect">
            <a:avLst/>
          </a:prstGeom>
          <a:noFill/>
        </p:spPr>
        <p:txBody>
          <a:bodyPr wrap="square" rtlCol="0">
            <a:spAutoFit/>
          </a:bodyPr>
          <a:lstStyle/>
          <a:p>
            <a:pPr marL="57150">
              <a:lnSpc>
                <a:spcPct val="90000"/>
              </a:lnSpc>
              <a:spcAft>
                <a:spcPts val="600"/>
              </a:spcAft>
            </a:pPr>
            <a:r>
              <a:rPr lang="en-US" sz="2400" b="1" u="sng" dirty="0"/>
              <a:t>CoCM required:</a:t>
            </a:r>
          </a:p>
          <a:p>
            <a:pPr marL="742950" lvl="1" indent="-228600">
              <a:lnSpc>
                <a:spcPct val="90000"/>
              </a:lnSpc>
              <a:spcAft>
                <a:spcPts val="600"/>
              </a:spcAft>
              <a:buFont typeface="Arial" panose="020B0604020202020204" pitchFamily="34" charset="0"/>
              <a:buChar char="•"/>
            </a:pPr>
            <a:r>
              <a:rPr lang="en-US" sz="2400" dirty="0"/>
              <a:t>PHQ-9M/PHQ-A      12+    </a:t>
            </a:r>
          </a:p>
          <a:p>
            <a:pPr marL="971550" lvl="2">
              <a:lnSpc>
                <a:spcPct val="90000"/>
              </a:lnSpc>
              <a:spcAft>
                <a:spcPts val="600"/>
              </a:spcAft>
            </a:pPr>
            <a:r>
              <a:rPr lang="en-US" sz="1900" dirty="0">
                <a:hlinkClick r:id="rId10"/>
              </a:rPr>
              <a:t>Control-click for PHQ9M</a:t>
            </a:r>
            <a:endParaRPr lang="en-US" sz="1900" dirty="0"/>
          </a:p>
          <a:p>
            <a:pPr marL="57150">
              <a:lnSpc>
                <a:spcPct val="90000"/>
              </a:lnSpc>
              <a:spcAft>
                <a:spcPts val="600"/>
              </a:spcAft>
            </a:pPr>
            <a:r>
              <a:rPr lang="en-US" sz="2400" u="sng" dirty="0"/>
              <a:t>CoCM recommended: </a:t>
            </a:r>
          </a:p>
          <a:p>
            <a:pPr marL="742950" lvl="1" indent="-228600">
              <a:lnSpc>
                <a:spcPct val="90000"/>
              </a:lnSpc>
              <a:spcAft>
                <a:spcPts val="600"/>
              </a:spcAft>
              <a:buFont typeface="Arial" panose="020B0604020202020204" pitchFamily="34" charset="0"/>
              <a:buChar char="•"/>
            </a:pPr>
            <a:r>
              <a:rPr lang="en-US" sz="2400" dirty="0"/>
              <a:t>GAD-7		      12+*</a:t>
            </a:r>
          </a:p>
          <a:p>
            <a:pPr marL="971550" lvl="2">
              <a:lnSpc>
                <a:spcPct val="90000"/>
              </a:lnSpc>
              <a:spcAft>
                <a:spcPts val="600"/>
              </a:spcAft>
            </a:pPr>
            <a:r>
              <a:rPr lang="en-US" sz="1900" u="sng" dirty="0">
                <a:hlinkClick r:id="rId11"/>
              </a:rPr>
              <a:t>Control-click for GAD-7</a:t>
            </a:r>
            <a:endParaRPr lang="en-US" sz="1900" u="sng" dirty="0"/>
          </a:p>
          <a:p>
            <a:pPr marL="971550" lvl="2">
              <a:lnSpc>
                <a:spcPct val="90000"/>
              </a:lnSpc>
              <a:spcAft>
                <a:spcPts val="600"/>
              </a:spcAft>
            </a:pPr>
            <a:r>
              <a:rPr lang="en-US" sz="1600" b="1" dirty="0"/>
              <a:t>* </a:t>
            </a:r>
            <a:r>
              <a:rPr lang="en-US" sz="1600" u="sng" dirty="0">
                <a:solidFill>
                  <a:srgbClr val="0563C1"/>
                </a:solidFill>
                <a:latin typeface="Calibri" panose="020F0502020204030204" pitchFamily="34" charset="0"/>
                <a:ea typeface="Calibri" panose="020F0502020204030204" pitchFamily="34" charset="0"/>
                <a:hlinkClick r:id="rId12"/>
              </a:rPr>
              <a:t>Source</a:t>
            </a:r>
            <a:endParaRPr lang="en-US" sz="1600" b="1" dirty="0"/>
          </a:p>
        </p:txBody>
      </p:sp>
    </p:spTree>
    <p:extLst>
      <p:ext uri="{BB962C8B-B14F-4D97-AF65-F5344CB8AC3E}">
        <p14:creationId xmlns:p14="http://schemas.microsoft.com/office/powerpoint/2010/main" val="1041229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4D6362-D157-451B-A525-FCC6427E0956}"/>
              </a:ext>
            </a:extLst>
          </p:cNvPr>
          <p:cNvSpPr txBox="1">
            <a:spLocks/>
          </p:cNvSpPr>
          <p:nvPr/>
        </p:nvSpPr>
        <p:spPr>
          <a:xfrm>
            <a:off x="841248" y="548640"/>
            <a:ext cx="3600860" cy="54315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kern="1200" dirty="0">
                <a:solidFill>
                  <a:srgbClr val="009999"/>
                </a:solidFill>
                <a:latin typeface="+mn-lt"/>
                <a:ea typeface="+mj-ea"/>
                <a:cs typeface="+mj-cs"/>
              </a:rPr>
              <a:t>GOAL SETTING</a:t>
            </a:r>
          </a:p>
          <a:p>
            <a:pPr>
              <a:spcAft>
                <a:spcPts val="600"/>
              </a:spcAft>
            </a:pPr>
            <a:endParaRPr lang="en-US" b="1" kern="1200" dirty="0">
              <a:solidFill>
                <a:srgbClr val="009999"/>
              </a:solidFill>
              <a:latin typeface="+mn-lt"/>
              <a:ea typeface="+mj-ea"/>
              <a:cs typeface="+mj-cs"/>
            </a:endParaRPr>
          </a:p>
        </p:txBody>
      </p:sp>
      <p:grpSp>
        <p:nvGrpSpPr>
          <p:cNvPr id="17" name="Group 16">
            <a:extLst>
              <a:ext uri="{FF2B5EF4-FFF2-40B4-BE49-F238E27FC236}">
                <a16:creationId xmlns:a16="http://schemas.microsoft.com/office/drawing/2014/main" id="{597A98BC-2848-4906-AFCF-C4AA0727FE4D}"/>
              </a:ext>
            </a:extLst>
          </p:cNvPr>
          <p:cNvGrpSpPr/>
          <p:nvPr/>
        </p:nvGrpSpPr>
        <p:grpSpPr>
          <a:xfrm>
            <a:off x="8886712" y="1333500"/>
            <a:ext cx="3949124" cy="2632749"/>
            <a:chOff x="8785112" y="1143000"/>
            <a:chExt cx="3949124" cy="2632749"/>
          </a:xfrm>
        </p:grpSpPr>
        <p:pic>
          <p:nvPicPr>
            <p:cNvPr id="14" name="Picture 13" descr="A picture containing clipart, vector graphics&#10;&#10;Description automatically generated">
              <a:extLst>
                <a:ext uri="{FF2B5EF4-FFF2-40B4-BE49-F238E27FC236}">
                  <a16:creationId xmlns:a16="http://schemas.microsoft.com/office/drawing/2014/main" id="{5E7C0D08-B51D-4F28-9F56-BC4BE19DBC5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85112" y="1143000"/>
              <a:ext cx="3949124" cy="2632749"/>
            </a:xfrm>
            <a:prstGeom prst="rect">
              <a:avLst/>
            </a:prstGeom>
          </p:spPr>
        </p:pic>
        <p:sp>
          <p:nvSpPr>
            <p:cNvPr id="16" name="TextBox 15">
              <a:extLst>
                <a:ext uri="{FF2B5EF4-FFF2-40B4-BE49-F238E27FC236}">
                  <a16:creationId xmlns:a16="http://schemas.microsoft.com/office/drawing/2014/main" id="{0852F6CA-BD8F-4482-A74C-C196BD65034B}"/>
                </a:ext>
              </a:extLst>
            </p:cNvPr>
            <p:cNvSpPr txBox="1"/>
            <p:nvPr/>
          </p:nvSpPr>
          <p:spPr>
            <a:xfrm>
              <a:off x="10168282" y="1653651"/>
              <a:ext cx="1143000" cy="584775"/>
            </a:xfrm>
            <a:prstGeom prst="rect">
              <a:avLst/>
            </a:prstGeom>
            <a:noFill/>
          </p:spPr>
          <p:txBody>
            <a:bodyPr wrap="square" rtlCol="0">
              <a:spAutoFit/>
            </a:bodyPr>
            <a:lstStyle/>
            <a:p>
              <a:pPr algn="ctr"/>
              <a:r>
                <a:rPr lang="en-US" sz="1600" b="1" dirty="0">
                  <a:latin typeface="Castellar" panose="020A0402060406010301" pitchFamily="18" charset="0"/>
                </a:rPr>
                <a:t>ALL EXPERTS</a:t>
              </a:r>
            </a:p>
          </p:txBody>
        </p:sp>
      </p:grpSp>
      <p:sp>
        <p:nvSpPr>
          <p:cNvPr id="3" name="Content Placeholder 2"/>
          <p:cNvSpPr>
            <a:spLocks noGrp="1"/>
          </p:cNvSpPr>
          <p:nvPr>
            <p:ph idx="1"/>
          </p:nvPr>
        </p:nvSpPr>
        <p:spPr>
          <a:xfrm>
            <a:off x="4771563" y="936042"/>
            <a:ext cx="5309457" cy="5431536"/>
          </a:xfrm>
        </p:spPr>
        <p:txBody>
          <a:bodyPr vert="horz" lIns="91440" tIns="45720" rIns="91440" bIns="45720" rtlCol="0" anchor="ctr">
            <a:normAutofit/>
          </a:bodyPr>
          <a:lstStyle/>
          <a:p>
            <a:pPr marL="228600" lvl="1" indent="0">
              <a:buNone/>
            </a:pPr>
            <a:r>
              <a:rPr lang="en-US" sz="3200" b="1" u="sng" dirty="0"/>
              <a:t>Step 1: Define the team</a:t>
            </a:r>
          </a:p>
          <a:p>
            <a:pPr marL="571500" lvl="1" indent="-342900"/>
            <a:r>
              <a:rPr lang="en-US" sz="3200" dirty="0"/>
              <a:t>Adolescent, Caregiver, BHCM, PCP, PC, others as appropriate</a:t>
            </a:r>
          </a:p>
          <a:p>
            <a:pPr marL="228600" lvl="1" indent="0">
              <a:buNone/>
            </a:pPr>
            <a:endParaRPr lang="en-US" sz="3200" dirty="0"/>
          </a:p>
          <a:p>
            <a:pPr marL="571500" lvl="1" indent="-342900"/>
            <a:r>
              <a:rPr lang="en-US" sz="3200" dirty="0"/>
              <a:t>Stress the need to work together and be open to each other’s feedback and ideas</a:t>
            </a:r>
          </a:p>
        </p:txBody>
      </p:sp>
      <p:pic>
        <p:nvPicPr>
          <p:cNvPr id="5" name="Picture 4" descr="Icon&#10;&#10;Description automatically generated">
            <a:extLst>
              <a:ext uri="{FF2B5EF4-FFF2-40B4-BE49-F238E27FC236}">
                <a16:creationId xmlns:a16="http://schemas.microsoft.com/office/drawing/2014/main" id="{F7F472EE-377E-4CDD-97EB-6DF1FC23932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549454" y="3429000"/>
            <a:ext cx="1692965" cy="1692965"/>
          </a:xfrm>
          <a:prstGeom prst="rect">
            <a:avLst/>
          </a:prstGeom>
        </p:spPr>
      </p:pic>
    </p:spTree>
    <p:extLst>
      <p:ext uri="{BB962C8B-B14F-4D97-AF65-F5344CB8AC3E}">
        <p14:creationId xmlns:p14="http://schemas.microsoft.com/office/powerpoint/2010/main" val="1531516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4D6362-D157-451B-A525-FCC6427E0956}"/>
              </a:ext>
            </a:extLst>
          </p:cNvPr>
          <p:cNvSpPr txBox="1">
            <a:spLocks/>
          </p:cNvSpPr>
          <p:nvPr/>
        </p:nvSpPr>
        <p:spPr>
          <a:xfrm>
            <a:off x="841247" y="204084"/>
            <a:ext cx="3600860" cy="54315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kern="1200" dirty="0">
                <a:solidFill>
                  <a:srgbClr val="009999"/>
                </a:solidFill>
                <a:latin typeface="+mn-lt"/>
                <a:ea typeface="+mj-ea"/>
                <a:cs typeface="+mj-cs"/>
              </a:rPr>
              <a:t>GOAL SETTING</a:t>
            </a:r>
          </a:p>
        </p:txBody>
      </p:sp>
      <p:sp>
        <p:nvSpPr>
          <p:cNvPr id="3" name="Content Placeholder 2"/>
          <p:cNvSpPr>
            <a:spLocks noGrp="1"/>
          </p:cNvSpPr>
          <p:nvPr>
            <p:ph idx="1"/>
          </p:nvPr>
        </p:nvSpPr>
        <p:spPr>
          <a:xfrm>
            <a:off x="5126418" y="552091"/>
            <a:ext cx="6224335" cy="5431536"/>
          </a:xfrm>
        </p:spPr>
        <p:txBody>
          <a:bodyPr vert="horz" lIns="91440" tIns="45720" rIns="91440" bIns="45720" rtlCol="0" anchor="ctr">
            <a:normAutofit/>
          </a:bodyPr>
          <a:lstStyle/>
          <a:p>
            <a:pPr marL="228600" lvl="1" indent="0">
              <a:buNone/>
            </a:pPr>
            <a:r>
              <a:rPr lang="en-US" sz="3200" b="1" u="sng" dirty="0"/>
              <a:t>Step 2: Clarify Expectations</a:t>
            </a:r>
          </a:p>
          <a:p>
            <a:pPr lvl="1"/>
            <a:r>
              <a:rPr lang="en-US" sz="3200" dirty="0"/>
              <a:t>Developmentally appropriate and respectful</a:t>
            </a:r>
          </a:p>
          <a:p>
            <a:pPr lvl="1"/>
            <a:r>
              <a:rPr lang="en-US" sz="3200" dirty="0"/>
              <a:t>Changes are required from everyone</a:t>
            </a:r>
          </a:p>
          <a:p>
            <a:pPr lvl="1"/>
            <a:r>
              <a:rPr lang="en-US" sz="3200" dirty="0"/>
              <a:t>There may need to be parallel goals (goals for the adolescent and the parent)</a:t>
            </a:r>
          </a:p>
          <a:p>
            <a:pPr lvl="1"/>
            <a:r>
              <a:rPr lang="en-US" sz="3200" dirty="0"/>
              <a:t>Self-Management plans are unique to their family</a:t>
            </a:r>
          </a:p>
        </p:txBody>
      </p:sp>
      <p:pic>
        <p:nvPicPr>
          <p:cNvPr id="5" name="Picture 4" descr="Icon&#10;&#10;Description automatically generated">
            <a:extLst>
              <a:ext uri="{FF2B5EF4-FFF2-40B4-BE49-F238E27FC236}">
                <a16:creationId xmlns:a16="http://schemas.microsoft.com/office/drawing/2014/main" id="{2119BDDE-9836-46AB-AF76-13D43790DCD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14061" y="3267859"/>
            <a:ext cx="1742661" cy="1742661"/>
          </a:xfrm>
          <a:prstGeom prst="rect">
            <a:avLst/>
          </a:prstGeom>
        </p:spPr>
      </p:pic>
    </p:spTree>
    <p:extLst>
      <p:ext uri="{BB962C8B-B14F-4D97-AF65-F5344CB8AC3E}">
        <p14:creationId xmlns:p14="http://schemas.microsoft.com/office/powerpoint/2010/main" val="1772579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7" y="548640"/>
            <a:ext cx="3836769" cy="5431536"/>
          </a:xfrm>
        </p:spPr>
        <p:txBody>
          <a:bodyPr>
            <a:normAutofit/>
          </a:bodyPr>
          <a:lstStyle/>
          <a:p>
            <a:r>
              <a:rPr lang="en-US" dirty="0"/>
              <a:t>GOAL SETTING</a:t>
            </a:r>
          </a:p>
        </p:txBody>
      </p:sp>
      <p:sp>
        <p:nvSpPr>
          <p:cNvPr id="3" name="Content Placeholder 2"/>
          <p:cNvSpPr>
            <a:spLocks noGrp="1"/>
          </p:cNvSpPr>
          <p:nvPr>
            <p:ph idx="1"/>
          </p:nvPr>
        </p:nvSpPr>
        <p:spPr>
          <a:xfrm>
            <a:off x="5474556" y="548640"/>
            <a:ext cx="6687630" cy="5431536"/>
          </a:xfrm>
        </p:spPr>
        <p:txBody>
          <a:bodyPr anchor="ctr">
            <a:normAutofit/>
          </a:bodyPr>
          <a:lstStyle/>
          <a:p>
            <a:pPr marL="0" indent="0">
              <a:buNone/>
            </a:pPr>
            <a:r>
              <a:rPr lang="en-US" sz="3200" b="1" u="sng" dirty="0"/>
              <a:t>Step 3: Be S.M.A.R.T.</a:t>
            </a:r>
          </a:p>
          <a:p>
            <a:pPr lvl="1" defTabSz="628650"/>
            <a:endParaRPr lang="en-US" sz="3200" dirty="0"/>
          </a:p>
          <a:p>
            <a:pPr marL="457200" lvl="1" indent="0" defTabSz="628650">
              <a:buNone/>
            </a:pPr>
            <a:r>
              <a:rPr lang="en-US" sz="3200" dirty="0"/>
              <a:t>S:	Specific</a:t>
            </a:r>
          </a:p>
          <a:p>
            <a:pPr marL="457200" lvl="1" indent="0" defTabSz="628650">
              <a:buNone/>
            </a:pPr>
            <a:r>
              <a:rPr lang="en-US" sz="3200" dirty="0"/>
              <a:t>M:  	Measurable 	</a:t>
            </a:r>
          </a:p>
          <a:p>
            <a:pPr marL="457200" lvl="1" indent="0" defTabSz="628650">
              <a:buNone/>
            </a:pPr>
            <a:r>
              <a:rPr lang="en-US" sz="3200" dirty="0"/>
              <a:t>A:   	Attainable (no </a:t>
            </a:r>
            <a:r>
              <a:rPr lang="en-US" sz="3200" b="1" dirty="0"/>
              <a:t>all or </a:t>
            </a:r>
            <a:r>
              <a:rPr lang="en-US" sz="3200" dirty="0"/>
              <a:t>			       		</a:t>
            </a:r>
            <a:r>
              <a:rPr lang="en-US" sz="3200" b="1" dirty="0"/>
              <a:t>nothings</a:t>
            </a:r>
            <a:r>
              <a:rPr lang="en-US" sz="3200" dirty="0"/>
              <a:t> here)</a:t>
            </a:r>
          </a:p>
          <a:p>
            <a:pPr marL="457200" lvl="1" indent="0" defTabSz="628650">
              <a:buNone/>
            </a:pPr>
            <a:r>
              <a:rPr lang="en-US" sz="3200" dirty="0"/>
              <a:t>R:   	Realistic	</a:t>
            </a:r>
          </a:p>
          <a:p>
            <a:pPr marL="457200" lvl="1" indent="0" defTabSz="600075">
              <a:buNone/>
            </a:pPr>
            <a:r>
              <a:rPr lang="en-US" sz="3200" dirty="0"/>
              <a:t>T:   	Time bound</a:t>
            </a:r>
          </a:p>
        </p:txBody>
      </p:sp>
      <p:pic>
        <p:nvPicPr>
          <p:cNvPr id="5" name="Picture 4" descr="Icon&#10;&#10;Description automatically generated">
            <a:extLst>
              <a:ext uri="{FF2B5EF4-FFF2-40B4-BE49-F238E27FC236}">
                <a16:creationId xmlns:a16="http://schemas.microsoft.com/office/drawing/2014/main" id="{8E683C1F-FBC2-44B6-99BF-A80533F55E4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41007" y="3670300"/>
            <a:ext cx="1522476" cy="1522476"/>
          </a:xfrm>
          <a:prstGeom prst="rect">
            <a:avLst/>
          </a:prstGeom>
        </p:spPr>
      </p:pic>
    </p:spTree>
    <p:extLst>
      <p:ext uri="{BB962C8B-B14F-4D97-AF65-F5344CB8AC3E}">
        <p14:creationId xmlns:p14="http://schemas.microsoft.com/office/powerpoint/2010/main" val="1828880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26832"/>
          </a:xfrm>
        </p:spPr>
        <p:txBody>
          <a:bodyPr>
            <a:normAutofit fontScale="90000"/>
          </a:bodyPr>
          <a:lstStyle/>
          <a:p>
            <a:r>
              <a:rPr lang="en-US" b="1" dirty="0"/>
              <a:t>Self Management Plan</a:t>
            </a:r>
          </a:p>
        </p:txBody>
      </p:sp>
      <p:pic>
        <p:nvPicPr>
          <p:cNvPr id="4" name="Content Placeholder 3"/>
          <p:cNvPicPr>
            <a:picLocks noGrp="1"/>
          </p:cNvPicPr>
          <p:nvPr>
            <p:ph idx="1"/>
          </p:nvPr>
        </p:nvPicPr>
        <p:blipFill rotWithShape="1">
          <a:blip r:embed="rId3"/>
          <a:srcRect l="1603" t="19232" r="26122" b="7478"/>
          <a:stretch/>
        </p:blipFill>
        <p:spPr bwMode="auto">
          <a:xfrm>
            <a:off x="838200" y="726832"/>
            <a:ext cx="10181492" cy="59318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7013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4834E1-E6D8-48A8-91E7-6044ED7CEF2F}"/>
              </a:ext>
            </a:extLst>
          </p:cNvPr>
          <p:cNvSpPr>
            <a:spLocks noGrp="1"/>
          </p:cNvSpPr>
          <p:nvPr>
            <p:ph idx="1"/>
          </p:nvPr>
        </p:nvSpPr>
        <p:spPr>
          <a:xfrm>
            <a:off x="5029200" y="530352"/>
            <a:ext cx="6967728" cy="5685323"/>
          </a:xfrm>
        </p:spPr>
        <p:txBody>
          <a:bodyPr anchor="t">
            <a:normAutofit lnSpcReduction="10000"/>
          </a:bodyPr>
          <a:lstStyle/>
          <a:p>
            <a:r>
              <a:rPr lang="en-US" sz="3200" dirty="0"/>
              <a:t>Ben is a 15 year-old male whose parents presented concerns to his PCP re: Ben struggling in school, decreased concentration, incomplete school-work, and falling grades. He reportedly isolates in his room and has lost interest in previously enjoyed activities. Ben is up late on social media and struggles to get up in the morning for school. Mom reports he is irritable and sometimes short with others. Ben says he is just fine and wants to be left alone.</a:t>
            </a:r>
          </a:p>
          <a:p>
            <a:endParaRPr lang="en-US" sz="2000" dirty="0"/>
          </a:p>
        </p:txBody>
      </p:sp>
      <p:grpSp>
        <p:nvGrpSpPr>
          <p:cNvPr id="4" name="Group 3">
            <a:extLst>
              <a:ext uri="{FF2B5EF4-FFF2-40B4-BE49-F238E27FC236}">
                <a16:creationId xmlns:a16="http://schemas.microsoft.com/office/drawing/2014/main" id="{8D781A59-53A0-4E03-B4A9-667014B6D67F}"/>
              </a:ext>
            </a:extLst>
          </p:cNvPr>
          <p:cNvGrpSpPr/>
          <p:nvPr/>
        </p:nvGrpSpPr>
        <p:grpSpPr>
          <a:xfrm>
            <a:off x="-119684" y="807460"/>
            <a:ext cx="5458968" cy="4500812"/>
            <a:chOff x="655962" y="1624841"/>
            <a:chExt cx="3160644" cy="2501952"/>
          </a:xfrm>
        </p:grpSpPr>
        <p:sp>
          <p:nvSpPr>
            <p:cNvPr id="5" name="TextBox 4">
              <a:extLst>
                <a:ext uri="{FF2B5EF4-FFF2-40B4-BE49-F238E27FC236}">
                  <a16:creationId xmlns:a16="http://schemas.microsoft.com/office/drawing/2014/main" id="{D69B58F0-0AAA-4443-BCD6-2D251DB2380B}"/>
                </a:ext>
              </a:extLst>
            </p:cNvPr>
            <p:cNvSpPr txBox="1"/>
            <p:nvPr/>
          </p:nvSpPr>
          <p:spPr>
            <a:xfrm>
              <a:off x="655962" y="1624841"/>
              <a:ext cx="3160644" cy="523220"/>
            </a:xfrm>
            <a:prstGeom prst="rect">
              <a:avLst/>
            </a:prstGeom>
            <a:noFill/>
          </p:spPr>
          <p:txBody>
            <a:bodyPr wrap="square" rtlCol="0">
              <a:normAutofit/>
            </a:bodyPr>
            <a:lstStyle/>
            <a:p>
              <a:pPr algn="ctr">
                <a:spcAft>
                  <a:spcPts val="600"/>
                </a:spcAft>
              </a:pPr>
              <a:r>
                <a:rPr lang="en-US" sz="4400" dirty="0">
                  <a:solidFill>
                    <a:srgbClr val="009999"/>
                  </a:solidFill>
                </a:rPr>
                <a:t>Remember Ben?</a:t>
              </a:r>
            </a:p>
          </p:txBody>
        </p:sp>
        <p:pic>
          <p:nvPicPr>
            <p:cNvPr id="6" name="Picture 5" descr="Choosing Democracy">
              <a:extLst>
                <a:ext uri="{FF2B5EF4-FFF2-40B4-BE49-F238E27FC236}">
                  <a16:creationId xmlns:a16="http://schemas.microsoft.com/office/drawing/2014/main" id="{1B426241-02CF-46CD-AE4E-627EA434F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35873"/>
              <a:ext cx="2796168" cy="1890920"/>
            </a:xfrm>
            <a:prstGeom prst="rect">
              <a:avLst/>
            </a:prstGeom>
            <a:ln>
              <a:noFill/>
            </a:ln>
            <a:effectLst>
              <a:outerShdw blurRad="292100" dist="139700" dir="2700000" algn="tl" rotWithShape="0">
                <a:srgbClr val="333333">
                  <a:alpha val="65000"/>
                </a:srgbClr>
              </a:outerShdw>
            </a:effectLst>
            <a:scene3d>
              <a:camera prst="perspectiveRight"/>
              <a:lightRig rig="threePt" dir="t"/>
            </a:scene3d>
          </p:spPr>
        </p:pic>
      </p:grpSp>
    </p:spTree>
    <p:extLst>
      <p:ext uri="{BB962C8B-B14F-4D97-AF65-F5344CB8AC3E}">
        <p14:creationId xmlns:p14="http://schemas.microsoft.com/office/powerpoint/2010/main" val="1211330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1381"/>
            <a:ext cx="10512552" cy="4066540"/>
          </a:xfrm>
        </p:spPr>
        <p:txBody>
          <a:bodyPr vert="horz" lIns="91440" tIns="45720" rIns="91440" bIns="45720" rtlCol="0" anchor="b">
            <a:normAutofit/>
          </a:bodyPr>
          <a:lstStyle/>
          <a:p>
            <a:r>
              <a:rPr lang="en-US" sz="5400" b="1" kern="1200" dirty="0"/>
              <a:t>Special Considerations</a:t>
            </a:r>
          </a:p>
        </p:txBody>
      </p:sp>
    </p:spTree>
    <p:extLst>
      <p:ext uri="{BB962C8B-B14F-4D97-AF65-F5344CB8AC3E}">
        <p14:creationId xmlns:p14="http://schemas.microsoft.com/office/powerpoint/2010/main" val="4053752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548640"/>
            <a:ext cx="3730752" cy="5431536"/>
          </a:xfrm>
        </p:spPr>
        <p:txBody>
          <a:bodyPr vert="horz" lIns="91440" tIns="45720" rIns="91440" bIns="45720" rtlCol="0" anchor="ctr">
            <a:normAutofit/>
          </a:bodyPr>
          <a:lstStyle/>
          <a:p>
            <a:r>
              <a:rPr lang="en-US" sz="5400" kern="1200" dirty="0">
                <a:ea typeface="+mj-ea"/>
                <a:cs typeface="+mj-cs"/>
              </a:rPr>
              <a:t>Session Introduction</a:t>
            </a:r>
          </a:p>
        </p:txBody>
      </p:sp>
      <p:sp>
        <p:nvSpPr>
          <p:cNvPr id="4" name="TextBox 3"/>
          <p:cNvSpPr txBox="1"/>
          <p:nvPr/>
        </p:nvSpPr>
        <p:spPr>
          <a:xfrm>
            <a:off x="4996115" y="914400"/>
            <a:ext cx="6521434" cy="5201392"/>
          </a:xfrm>
          <a:prstGeom prst="rect">
            <a:avLst/>
          </a:prstGeom>
          <a:noFill/>
        </p:spPr>
        <p:txBody>
          <a:bodyPr wrap="square" rtlCol="0" anchor="t">
            <a:normAutofit/>
          </a:bodyPr>
          <a:lstStyle/>
          <a:p>
            <a:pPr>
              <a:lnSpc>
                <a:spcPct val="90000"/>
              </a:lnSpc>
              <a:spcAft>
                <a:spcPts val="600"/>
              </a:spcAft>
            </a:pPr>
            <a:r>
              <a:rPr lang="en-US" sz="2400" dirty="0"/>
              <a:t>Working with adolescent patients and their caregivers requires:</a:t>
            </a:r>
          </a:p>
          <a:p>
            <a:pPr marL="285750" indent="-285750">
              <a:lnSpc>
                <a:spcPct val="90000"/>
              </a:lnSpc>
              <a:spcAft>
                <a:spcPts val="600"/>
              </a:spcAft>
              <a:buFont typeface="Arial" panose="020B0604020202020204" pitchFamily="34" charset="0"/>
              <a:buChar char="•"/>
            </a:pPr>
            <a:r>
              <a:rPr lang="en-US" sz="2400" dirty="0"/>
              <a:t>An awareness of adolescent development</a:t>
            </a:r>
          </a:p>
          <a:p>
            <a:pPr marL="285750" indent="-285750">
              <a:lnSpc>
                <a:spcPct val="90000"/>
              </a:lnSpc>
              <a:spcAft>
                <a:spcPts val="600"/>
              </a:spcAft>
              <a:buFont typeface="Arial" panose="020B0604020202020204" pitchFamily="34" charset="0"/>
              <a:buChar char="•"/>
            </a:pPr>
            <a:r>
              <a:rPr lang="en-US" sz="2400" dirty="0"/>
              <a:t>Sensitivity to the complexity of  caregiver/adolescent interactions</a:t>
            </a:r>
          </a:p>
          <a:p>
            <a:pPr marL="285750" indent="-285750">
              <a:lnSpc>
                <a:spcPct val="90000"/>
              </a:lnSpc>
              <a:spcAft>
                <a:spcPts val="600"/>
              </a:spcAft>
              <a:buFont typeface="Arial" panose="020B0604020202020204" pitchFamily="34" charset="0"/>
              <a:buChar char="•"/>
            </a:pPr>
            <a:r>
              <a:rPr lang="en-US" sz="2400" dirty="0"/>
              <a:t>Respect for the adolescent as an expert in their own experience and the caregivers as the expert on being the caregiver</a:t>
            </a:r>
          </a:p>
          <a:p>
            <a:pPr marL="285750" indent="-285750">
              <a:lnSpc>
                <a:spcPct val="90000"/>
              </a:lnSpc>
              <a:spcAft>
                <a:spcPts val="600"/>
              </a:spcAft>
              <a:buFont typeface="Arial" panose="020B0604020202020204" pitchFamily="34" charset="0"/>
              <a:buChar char="•"/>
            </a:pPr>
            <a:endParaRPr lang="en-US" sz="2400" dirty="0"/>
          </a:p>
          <a:p>
            <a:pPr>
              <a:lnSpc>
                <a:spcPct val="90000"/>
              </a:lnSpc>
              <a:spcAft>
                <a:spcPts val="600"/>
              </a:spcAft>
            </a:pPr>
            <a:r>
              <a:rPr lang="en-US" sz="2400" dirty="0"/>
              <a:t>This session will focus on how the developmental process impacts the engagement and assessment of adolescent patients in addressing mental health concerns in </a:t>
            </a:r>
            <a:r>
              <a:rPr lang="en-US" sz="2400" dirty="0" err="1"/>
              <a:t>CoCM</a:t>
            </a:r>
            <a:endParaRPr lang="en-US" sz="2400" dirty="0"/>
          </a:p>
          <a:p>
            <a:pPr>
              <a:lnSpc>
                <a:spcPct val="90000"/>
              </a:lnSpc>
              <a:spcAft>
                <a:spcPts val="600"/>
              </a:spcAft>
            </a:pPr>
            <a:endParaRPr lang="en-US" sz="2000" dirty="0"/>
          </a:p>
        </p:txBody>
      </p:sp>
    </p:spTree>
    <p:extLst>
      <p:ext uri="{BB962C8B-B14F-4D97-AF65-F5344CB8AC3E}">
        <p14:creationId xmlns:p14="http://schemas.microsoft.com/office/powerpoint/2010/main" val="4112661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548640"/>
            <a:ext cx="3600860" cy="5431536"/>
          </a:xfrm>
        </p:spPr>
        <p:txBody>
          <a:bodyPr>
            <a:normAutofit/>
          </a:bodyPr>
          <a:lstStyle/>
          <a:p>
            <a:r>
              <a:rPr lang="en-US" dirty="0"/>
              <a:t>Scheduling</a:t>
            </a:r>
          </a:p>
        </p:txBody>
      </p:sp>
      <p:sp>
        <p:nvSpPr>
          <p:cNvPr id="20" name="Content Placeholder 2"/>
          <p:cNvSpPr>
            <a:spLocks noGrp="1"/>
          </p:cNvSpPr>
          <p:nvPr>
            <p:ph idx="1"/>
          </p:nvPr>
        </p:nvSpPr>
        <p:spPr>
          <a:xfrm>
            <a:off x="5126417" y="374017"/>
            <a:ext cx="6224335" cy="6109966"/>
          </a:xfrm>
        </p:spPr>
        <p:txBody>
          <a:bodyPr anchor="ctr">
            <a:normAutofit/>
          </a:bodyPr>
          <a:lstStyle/>
          <a:p>
            <a:pPr marL="0" indent="0">
              <a:buNone/>
            </a:pPr>
            <a:r>
              <a:rPr lang="en-US" sz="2400" b="1" dirty="0"/>
              <a:t>Availability</a:t>
            </a:r>
          </a:p>
          <a:p>
            <a:pPr lvl="1"/>
            <a:r>
              <a:rPr lang="en-US" dirty="0"/>
              <a:t>Typically, afternoons and evenings</a:t>
            </a:r>
          </a:p>
          <a:p>
            <a:pPr lvl="1"/>
            <a:r>
              <a:rPr lang="en-US" dirty="0"/>
              <a:t>Ask them when is the best time for them</a:t>
            </a:r>
          </a:p>
          <a:p>
            <a:pPr lvl="1"/>
            <a:r>
              <a:rPr lang="en-US" dirty="0"/>
              <a:t>Help them calendar in their phone and set reminders</a:t>
            </a:r>
          </a:p>
          <a:p>
            <a:pPr marL="0" indent="0">
              <a:buNone/>
            </a:pPr>
            <a:r>
              <a:rPr lang="en-US" sz="2400" b="1" dirty="0"/>
              <a:t>Accessibility</a:t>
            </a:r>
          </a:p>
          <a:p>
            <a:pPr lvl="1"/>
            <a:r>
              <a:rPr lang="en-US" dirty="0"/>
              <a:t>Have your number identified in their phone, suggest ringtone</a:t>
            </a:r>
          </a:p>
          <a:p>
            <a:pPr lvl="1"/>
            <a:r>
              <a:rPr lang="en-US" dirty="0"/>
              <a:t>Ask them what the best way to reach/share information with them is</a:t>
            </a:r>
          </a:p>
          <a:p>
            <a:pPr lvl="1"/>
            <a:r>
              <a:rPr lang="en-US" dirty="0"/>
              <a:t>Establish how follow up sessions are going to happen</a:t>
            </a:r>
          </a:p>
          <a:p>
            <a:pPr lvl="1"/>
            <a:r>
              <a:rPr lang="en-US" dirty="0"/>
              <a:t>Establish how follow up measures are going to be provided and returned</a:t>
            </a:r>
          </a:p>
          <a:p>
            <a:pPr marL="457200" lvl="1" indent="0">
              <a:buNone/>
            </a:pPr>
            <a:endParaRPr lang="en-US" sz="1400" dirty="0"/>
          </a:p>
        </p:txBody>
      </p:sp>
    </p:spTree>
    <p:extLst>
      <p:ext uri="{BB962C8B-B14F-4D97-AF65-F5344CB8AC3E}">
        <p14:creationId xmlns:p14="http://schemas.microsoft.com/office/powerpoint/2010/main" val="1614054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329" y="-14509"/>
            <a:ext cx="3600860" cy="4128291"/>
          </a:xfrm>
        </p:spPr>
        <p:txBody>
          <a:bodyPr>
            <a:normAutofit/>
          </a:bodyPr>
          <a:lstStyle/>
          <a:p>
            <a:r>
              <a:rPr lang="en-US" dirty="0"/>
              <a:t>Medication Adherence</a:t>
            </a:r>
          </a:p>
        </p:txBody>
      </p:sp>
      <p:sp>
        <p:nvSpPr>
          <p:cNvPr id="3" name="Content Placeholder 2"/>
          <p:cNvSpPr>
            <a:spLocks noGrp="1"/>
          </p:cNvSpPr>
          <p:nvPr>
            <p:ph idx="1"/>
          </p:nvPr>
        </p:nvSpPr>
        <p:spPr>
          <a:xfrm>
            <a:off x="5126418" y="332258"/>
            <a:ext cx="6224335" cy="6193483"/>
          </a:xfrm>
        </p:spPr>
        <p:txBody>
          <a:bodyPr anchor="ctr">
            <a:noAutofit/>
          </a:bodyPr>
          <a:lstStyle/>
          <a:p>
            <a:pPr marL="0" indent="0">
              <a:buNone/>
            </a:pPr>
            <a:r>
              <a:rPr lang="en-US" sz="2400" b="1" u="sng" dirty="0"/>
              <a:t>Setting it up for success</a:t>
            </a:r>
          </a:p>
          <a:p>
            <a:pPr lvl="1"/>
            <a:r>
              <a:rPr lang="en-US" sz="2000" dirty="0"/>
              <a:t>Destigmatize/Normalize</a:t>
            </a:r>
          </a:p>
          <a:p>
            <a:pPr lvl="1"/>
            <a:r>
              <a:rPr lang="en-US" sz="2000" dirty="0"/>
              <a:t>Educate</a:t>
            </a:r>
          </a:p>
          <a:p>
            <a:pPr lvl="2"/>
            <a:r>
              <a:rPr lang="en-US" dirty="0"/>
              <a:t>What can they expect?</a:t>
            </a:r>
          </a:p>
          <a:p>
            <a:pPr lvl="1"/>
            <a:r>
              <a:rPr lang="en-US" sz="2000"/>
              <a:t>Plan</a:t>
            </a:r>
            <a:endParaRPr lang="en-US" sz="2000" dirty="0"/>
          </a:p>
          <a:p>
            <a:pPr lvl="2"/>
            <a:r>
              <a:rPr lang="en-US" dirty="0"/>
              <a:t>Who keeps, gives, picks up, pays for, and reminds; and how are missed doses handled, reacted to and recovered from?  </a:t>
            </a:r>
          </a:p>
          <a:p>
            <a:pPr marL="0" indent="0">
              <a:buNone/>
            </a:pPr>
            <a:r>
              <a:rPr lang="en-US" sz="2400" b="1" u="sng" dirty="0"/>
              <a:t>Following it up</a:t>
            </a:r>
          </a:p>
          <a:p>
            <a:pPr lvl="1"/>
            <a:r>
              <a:rPr lang="en-US" sz="2000" dirty="0"/>
              <a:t>Be specific (RE: Medication - what time of day, how do you remember, what do you do when you forget, how many days taken a week, when was the last time you took it? etc.)</a:t>
            </a:r>
          </a:p>
        </p:txBody>
      </p:sp>
      <p:grpSp>
        <p:nvGrpSpPr>
          <p:cNvPr id="4" name="Group 3">
            <a:extLst>
              <a:ext uri="{FF2B5EF4-FFF2-40B4-BE49-F238E27FC236}">
                <a16:creationId xmlns:a16="http://schemas.microsoft.com/office/drawing/2014/main" id="{1ACEA5A7-BB8C-4DCB-A2A5-BBFBC16DC5CB}"/>
              </a:ext>
            </a:extLst>
          </p:cNvPr>
          <p:cNvGrpSpPr/>
          <p:nvPr/>
        </p:nvGrpSpPr>
        <p:grpSpPr>
          <a:xfrm>
            <a:off x="651616" y="3203137"/>
            <a:ext cx="3748573" cy="2568338"/>
            <a:chOff x="493837" y="3719971"/>
            <a:chExt cx="3748573" cy="2568338"/>
          </a:xfrm>
        </p:grpSpPr>
        <p:sp>
          <p:nvSpPr>
            <p:cNvPr id="5" name="Oval 4">
              <a:extLst>
                <a:ext uri="{FF2B5EF4-FFF2-40B4-BE49-F238E27FC236}">
                  <a16:creationId xmlns:a16="http://schemas.microsoft.com/office/drawing/2014/main" id="{EECE65D2-46AA-4BED-A6AF-19A7CE9874CD}"/>
                </a:ext>
              </a:extLst>
            </p:cNvPr>
            <p:cNvSpPr/>
            <p:nvPr/>
          </p:nvSpPr>
          <p:spPr>
            <a:xfrm>
              <a:off x="493837" y="3719971"/>
              <a:ext cx="3748573" cy="2568338"/>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7C7B608-890F-493E-81E8-F54A27CBF20B}"/>
                </a:ext>
              </a:extLst>
            </p:cNvPr>
            <p:cNvSpPr txBox="1"/>
            <p:nvPr/>
          </p:nvSpPr>
          <p:spPr>
            <a:xfrm>
              <a:off x="799329" y="4158336"/>
              <a:ext cx="3137591" cy="1938992"/>
            </a:xfrm>
            <a:prstGeom prst="rect">
              <a:avLst/>
            </a:prstGeom>
            <a:noFill/>
          </p:spPr>
          <p:txBody>
            <a:bodyPr wrap="square">
              <a:spAutoFit/>
            </a:bodyPr>
            <a:lstStyle/>
            <a:p>
              <a:pPr marL="0" indent="0" algn="ctr">
                <a:buNone/>
              </a:pPr>
              <a:r>
                <a:rPr lang="en-US" sz="2000" b="1" u="sng" dirty="0"/>
                <a:t>Developmental reminders</a:t>
              </a:r>
            </a:p>
            <a:p>
              <a:pPr marL="800100" lvl="1" indent="-342900">
                <a:buFont typeface="Arial" panose="020B0604020202020204" pitchFamily="34" charset="0"/>
                <a:buChar char="•"/>
              </a:pPr>
              <a:r>
                <a:rPr lang="en-US" sz="2000" dirty="0"/>
                <a:t>Independence</a:t>
              </a:r>
            </a:p>
            <a:p>
              <a:pPr marL="800100" lvl="1" indent="-342900">
                <a:buFont typeface="Arial" panose="020B0604020202020204" pitchFamily="34" charset="0"/>
                <a:buChar char="•"/>
              </a:pPr>
              <a:r>
                <a:rPr lang="en-US" sz="2000" dirty="0"/>
                <a:t>Self efficacy</a:t>
              </a:r>
            </a:p>
            <a:p>
              <a:pPr marL="800100" lvl="1" indent="-342900">
                <a:buFont typeface="Arial" panose="020B0604020202020204" pitchFamily="34" charset="0"/>
                <a:buChar char="•"/>
              </a:pPr>
              <a:r>
                <a:rPr lang="en-US" sz="2000" dirty="0"/>
                <a:t>Hesitant to discuss concerns/questions/resistance</a:t>
              </a:r>
            </a:p>
          </p:txBody>
        </p:sp>
      </p:grpSp>
    </p:spTree>
    <p:extLst>
      <p:ext uri="{BB962C8B-B14F-4D97-AF65-F5344CB8AC3E}">
        <p14:creationId xmlns:p14="http://schemas.microsoft.com/office/powerpoint/2010/main" val="3870290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548640"/>
            <a:ext cx="3600860" cy="5431536"/>
          </a:xfrm>
        </p:spPr>
        <p:txBody>
          <a:bodyPr>
            <a:normAutofit/>
          </a:bodyPr>
          <a:lstStyle/>
          <a:p>
            <a:r>
              <a:rPr lang="en-US" dirty="0"/>
              <a:t>The Role of the Schools in CoCM</a:t>
            </a:r>
          </a:p>
        </p:txBody>
      </p:sp>
      <p:sp>
        <p:nvSpPr>
          <p:cNvPr id="3" name="Content Placeholder 2"/>
          <p:cNvSpPr>
            <a:spLocks noGrp="1"/>
          </p:cNvSpPr>
          <p:nvPr>
            <p:ph idx="1"/>
          </p:nvPr>
        </p:nvSpPr>
        <p:spPr>
          <a:xfrm>
            <a:off x="5126417" y="259482"/>
            <a:ext cx="6224335" cy="6857999"/>
          </a:xfrm>
        </p:spPr>
        <p:txBody>
          <a:bodyPr anchor="ctr">
            <a:normAutofit/>
          </a:bodyPr>
          <a:lstStyle/>
          <a:p>
            <a:pPr lvl="1">
              <a:spcAft>
                <a:spcPts val="1200"/>
              </a:spcAft>
            </a:pPr>
            <a:r>
              <a:rPr lang="en-US" dirty="0"/>
              <a:t>Get consent to communicate with school counselors and social workers as needed</a:t>
            </a:r>
          </a:p>
          <a:p>
            <a:pPr lvl="1">
              <a:spcAft>
                <a:spcPts val="1200"/>
              </a:spcAft>
            </a:pPr>
            <a:r>
              <a:rPr lang="en-US" dirty="0"/>
              <a:t>Schools sometimes have support resources that can support goals set in CoCM</a:t>
            </a:r>
          </a:p>
          <a:p>
            <a:pPr lvl="1">
              <a:spcAft>
                <a:spcPts val="1200"/>
              </a:spcAft>
            </a:pPr>
            <a:r>
              <a:rPr lang="en-US" dirty="0"/>
              <a:t>Coaching the parents to bridge and coordinate with school service providers</a:t>
            </a:r>
          </a:p>
          <a:p>
            <a:pPr lvl="1">
              <a:spcAft>
                <a:spcPts val="1200"/>
              </a:spcAft>
            </a:pPr>
            <a:r>
              <a:rPr lang="en-US" dirty="0"/>
              <a:t>IEPs and 504 plan education and advocacy can be provided as needed to support behavioral intervention plans and/or goals</a:t>
            </a:r>
          </a:p>
          <a:p>
            <a:pPr marL="914400" lvl="2" indent="0">
              <a:spcAft>
                <a:spcPts val="1200"/>
              </a:spcAft>
              <a:buNone/>
            </a:pPr>
            <a:r>
              <a:rPr lang="en-US" sz="1600" dirty="0">
                <a:solidFill>
                  <a:schemeClr val="accent1">
                    <a:lumMod val="75000"/>
                  </a:schemeClr>
                </a:solidFill>
                <a:hlinkClick r:id="rId2">
                  <a:extLst>
                    <a:ext uri="{A12FA001-AC4F-418D-AE19-62706E023703}">
                      <ahyp:hlinkClr xmlns:ahyp="http://schemas.microsoft.com/office/drawing/2018/hyperlinkcolor" val="tx"/>
                    </a:ext>
                  </a:extLst>
                </a:hlinkClick>
              </a:rPr>
              <a:t>Control-click for 504 Plan information</a:t>
            </a:r>
            <a:endParaRPr lang="en-US" sz="1600" dirty="0">
              <a:solidFill>
                <a:schemeClr val="accent1">
                  <a:lumMod val="75000"/>
                </a:schemeClr>
              </a:solidFill>
            </a:endParaRPr>
          </a:p>
          <a:p>
            <a:pPr marL="914400" lvl="2" indent="0">
              <a:spcAft>
                <a:spcPts val="1200"/>
              </a:spcAft>
              <a:buNone/>
            </a:pPr>
            <a:r>
              <a:rPr lang="en-US" sz="1600" dirty="0">
                <a:solidFill>
                  <a:schemeClr val="accent1">
                    <a:lumMod val="75000"/>
                  </a:schemeClr>
                </a:solidFill>
                <a:hlinkClick r:id="rId3">
                  <a:extLst>
                    <a:ext uri="{A12FA001-AC4F-418D-AE19-62706E023703}">
                      <ahyp:hlinkClr xmlns:ahyp="http://schemas.microsoft.com/office/drawing/2018/hyperlinkcolor" val="tx"/>
                    </a:ext>
                  </a:extLst>
                </a:hlinkClick>
              </a:rPr>
              <a:t>Control-click for IEP information</a:t>
            </a:r>
            <a:endParaRPr lang="en-US" sz="1600" dirty="0">
              <a:solidFill>
                <a:schemeClr val="accent1">
                  <a:lumMod val="75000"/>
                </a:schemeClr>
              </a:solidFill>
            </a:endParaRPr>
          </a:p>
          <a:p>
            <a:pPr marL="914400" lvl="2" indent="0">
              <a:spcAft>
                <a:spcPts val="1200"/>
              </a:spcAft>
              <a:buNone/>
            </a:pPr>
            <a:r>
              <a:rPr lang="en-US" sz="1600" dirty="0">
                <a:solidFill>
                  <a:schemeClr val="accent1">
                    <a:lumMod val="75000"/>
                  </a:schemeClr>
                </a:solidFill>
                <a:hlinkClick r:id="rId4">
                  <a:extLst>
                    <a:ext uri="{A12FA001-AC4F-418D-AE19-62706E023703}">
                      <ahyp:hlinkClr xmlns:ahyp="http://schemas.microsoft.com/office/drawing/2018/hyperlinkcolor" val="tx"/>
                    </a:ext>
                  </a:extLst>
                </a:hlinkClick>
              </a:rPr>
              <a:t>Control-click for information on requesting an IEP/504</a:t>
            </a:r>
            <a:endParaRPr lang="en-US" sz="1600" dirty="0">
              <a:solidFill>
                <a:schemeClr val="accent1">
                  <a:lumMod val="75000"/>
                </a:schemeClr>
              </a:solidFill>
            </a:endParaRPr>
          </a:p>
          <a:p>
            <a:pPr lvl="1">
              <a:spcAft>
                <a:spcPts val="1200"/>
              </a:spcAft>
            </a:pPr>
            <a:endParaRPr lang="en-US" dirty="0"/>
          </a:p>
        </p:txBody>
      </p:sp>
    </p:spTree>
    <p:extLst>
      <p:ext uri="{BB962C8B-B14F-4D97-AF65-F5344CB8AC3E}">
        <p14:creationId xmlns:p14="http://schemas.microsoft.com/office/powerpoint/2010/main" val="1434646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548640"/>
            <a:ext cx="3600860" cy="5431536"/>
          </a:xfrm>
        </p:spPr>
        <p:txBody>
          <a:bodyPr>
            <a:normAutofit/>
          </a:bodyPr>
          <a:lstStyle/>
          <a:p>
            <a:r>
              <a:rPr lang="en-US" dirty="0"/>
              <a:t>Other Players</a:t>
            </a:r>
          </a:p>
        </p:txBody>
      </p:sp>
      <p:sp>
        <p:nvSpPr>
          <p:cNvPr id="3" name="Content Placeholder 2"/>
          <p:cNvSpPr>
            <a:spLocks noGrp="1"/>
          </p:cNvSpPr>
          <p:nvPr>
            <p:ph idx="1"/>
          </p:nvPr>
        </p:nvSpPr>
        <p:spPr>
          <a:xfrm>
            <a:off x="5126417" y="713232"/>
            <a:ext cx="6224335" cy="5431536"/>
          </a:xfrm>
        </p:spPr>
        <p:txBody>
          <a:bodyPr anchor="ctr">
            <a:normAutofit/>
          </a:bodyPr>
          <a:lstStyle/>
          <a:p>
            <a:pPr marL="0" indent="0">
              <a:buNone/>
            </a:pPr>
            <a:r>
              <a:rPr lang="en-US" sz="2400" dirty="0"/>
              <a:t>Talk to the patient and the family about community resources that are willing to involve or that you need to involve:</a:t>
            </a:r>
          </a:p>
          <a:p>
            <a:pPr lvl="1"/>
            <a:r>
              <a:rPr lang="en-US" dirty="0"/>
              <a:t>Courts/Probation Officers</a:t>
            </a:r>
          </a:p>
          <a:p>
            <a:pPr lvl="1"/>
            <a:r>
              <a:rPr lang="en-US" dirty="0"/>
              <a:t>Community Based Therapists</a:t>
            </a:r>
          </a:p>
          <a:p>
            <a:pPr lvl="1"/>
            <a:r>
              <a:rPr lang="en-US" dirty="0"/>
              <a:t>Coaches</a:t>
            </a:r>
          </a:p>
          <a:p>
            <a:pPr lvl="1"/>
            <a:r>
              <a:rPr lang="en-US" dirty="0"/>
              <a:t>Ministers</a:t>
            </a:r>
          </a:p>
          <a:p>
            <a:pPr lvl="1"/>
            <a:r>
              <a:rPr lang="en-US" dirty="0"/>
              <a:t>Protective Services</a:t>
            </a:r>
          </a:p>
          <a:p>
            <a:pPr marL="0" indent="0">
              <a:buNone/>
            </a:pPr>
            <a:endParaRPr lang="en-US" sz="2400" dirty="0"/>
          </a:p>
          <a:p>
            <a:pPr marL="0" indent="0">
              <a:buNone/>
            </a:pPr>
            <a:endParaRPr lang="en-US" sz="2400" dirty="0"/>
          </a:p>
          <a:p>
            <a:pPr marL="0" indent="0">
              <a:buNone/>
            </a:pPr>
            <a:r>
              <a:rPr lang="en-US" sz="2400" dirty="0"/>
              <a:t>All will require additional, specific consent to release/share information.</a:t>
            </a:r>
          </a:p>
        </p:txBody>
      </p:sp>
      <p:pic>
        <p:nvPicPr>
          <p:cNvPr id="5" name="Picture 4" descr="A picture containing text, red, scoreboard, orange&#10;&#10;Description automatically generated">
            <a:extLst>
              <a:ext uri="{FF2B5EF4-FFF2-40B4-BE49-F238E27FC236}">
                <a16:creationId xmlns:a16="http://schemas.microsoft.com/office/drawing/2014/main" id="{FB52A1EA-5EC7-4107-8845-A77AF609D45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26417" y="4265676"/>
            <a:ext cx="2342334" cy="627062"/>
          </a:xfrm>
          <a:prstGeom prst="rect">
            <a:avLst/>
          </a:prstGeom>
        </p:spPr>
      </p:pic>
    </p:spTree>
    <p:extLst>
      <p:ext uri="{BB962C8B-B14F-4D97-AF65-F5344CB8AC3E}">
        <p14:creationId xmlns:p14="http://schemas.microsoft.com/office/powerpoint/2010/main" val="1619254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TAKE AWAYS</a:t>
            </a:r>
          </a:p>
        </p:txBody>
      </p:sp>
      <p:graphicFrame>
        <p:nvGraphicFramePr>
          <p:cNvPr id="7" name="Content Placeholder 2">
            <a:extLst>
              <a:ext uri="{FF2B5EF4-FFF2-40B4-BE49-F238E27FC236}">
                <a16:creationId xmlns:a16="http://schemas.microsoft.com/office/drawing/2014/main" id="{B0FC4350-1644-4A4F-A954-FAABB490C26F}"/>
              </a:ext>
            </a:extLst>
          </p:cNvPr>
          <p:cNvGraphicFramePr>
            <a:graphicFrameLocks noGrp="1"/>
          </p:cNvGraphicFramePr>
          <p:nvPr>
            <p:ph idx="1"/>
            <p:extLst>
              <p:ext uri="{D42A27DB-BD31-4B8C-83A1-F6EECF244321}">
                <p14:modId xmlns:p14="http://schemas.microsoft.com/office/powerpoint/2010/main" val="42006326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1074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9C94A37-DB9E-4090-B1A5-199449495CFB}"/>
              </a:ext>
            </a:extLst>
          </p:cNvPr>
          <p:cNvSpPr>
            <a:spLocks noGrp="1"/>
          </p:cNvSpPr>
          <p:nvPr>
            <p:ph type="body" idx="1"/>
          </p:nvPr>
        </p:nvSpPr>
        <p:spPr/>
        <p:txBody>
          <a:bodyPr>
            <a:normAutofit/>
          </a:bodyPr>
          <a:lstStyle/>
          <a:p>
            <a:pPr marL="50800" indent="0" algn="ctr">
              <a:buNone/>
            </a:pPr>
            <a:r>
              <a:rPr lang="en-US" sz="4400" b="1" dirty="0">
                <a:solidFill>
                  <a:schemeClr val="accent5"/>
                </a:solidFill>
                <a:latin typeface="+mn-lt"/>
                <a:cs typeface="Courier New" panose="02070309020205020404" pitchFamily="49" charset="0"/>
              </a:rPr>
              <a:t>QUESTIONS?</a:t>
            </a:r>
          </a:p>
        </p:txBody>
      </p:sp>
    </p:spTree>
    <p:extLst>
      <p:ext uri="{BB962C8B-B14F-4D97-AF65-F5344CB8AC3E}">
        <p14:creationId xmlns:p14="http://schemas.microsoft.com/office/powerpoint/2010/main" val="3103852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3112A-F01F-45D4-9A6D-DFE2BA72A88C}"/>
              </a:ext>
            </a:extLst>
          </p:cNvPr>
          <p:cNvSpPr>
            <a:spLocks noGrp="1"/>
          </p:cNvSpPr>
          <p:nvPr>
            <p:ph type="title"/>
          </p:nvPr>
        </p:nvSpPr>
        <p:spPr/>
        <p:txBody>
          <a:bodyPr>
            <a:normAutofit/>
          </a:bodyPr>
          <a:lstStyle/>
          <a:p>
            <a:r>
              <a:rPr lang="en-US" dirty="0"/>
              <a:t>Additional Resources</a:t>
            </a:r>
          </a:p>
        </p:txBody>
      </p:sp>
      <p:sp>
        <p:nvSpPr>
          <p:cNvPr id="3" name="Content Placeholder 2">
            <a:extLst>
              <a:ext uri="{FF2B5EF4-FFF2-40B4-BE49-F238E27FC236}">
                <a16:creationId xmlns:a16="http://schemas.microsoft.com/office/drawing/2014/main" id="{E4579F3D-45F6-459D-B69A-1FED23FE5B93}"/>
              </a:ext>
            </a:extLst>
          </p:cNvPr>
          <p:cNvSpPr>
            <a:spLocks noGrp="1"/>
          </p:cNvSpPr>
          <p:nvPr>
            <p:ph idx="1"/>
          </p:nvPr>
        </p:nvSpPr>
        <p:spPr/>
        <p:txBody>
          <a:bodyPr>
            <a:normAutofit/>
          </a:bodyPr>
          <a:lstStyle/>
          <a:p>
            <a:r>
              <a:rPr lang="en-US" dirty="0" err="1">
                <a:effectLst/>
              </a:rPr>
              <a:t>Naar</a:t>
            </a:r>
            <a:r>
              <a:rPr lang="en-US" dirty="0">
                <a:effectLst/>
              </a:rPr>
              <a:t>-King, S., and Suarez, Mariann. (2013). </a:t>
            </a:r>
            <a:r>
              <a:rPr lang="en-US" i="1" dirty="0">
                <a:effectLst/>
              </a:rPr>
              <a:t>Motivational Interviewing with Adolescents and Young Adults </a:t>
            </a:r>
            <a:r>
              <a:rPr lang="en-US" dirty="0">
                <a:effectLst/>
              </a:rPr>
              <a:t>. The Guilford Press. </a:t>
            </a:r>
          </a:p>
          <a:p>
            <a:endParaRPr lang="en-US" dirty="0">
              <a:cs typeface="Calibri" panose="020F0502020204030204" pitchFamily="34" charset="0"/>
            </a:endParaRPr>
          </a:p>
        </p:txBody>
      </p:sp>
    </p:spTree>
    <p:extLst>
      <p:ext uri="{BB962C8B-B14F-4D97-AF65-F5344CB8AC3E}">
        <p14:creationId xmlns:p14="http://schemas.microsoft.com/office/powerpoint/2010/main" val="777028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Yellow sign with start on it — The People Equation">
            <a:extLst>
              <a:ext uri="{FF2B5EF4-FFF2-40B4-BE49-F238E27FC236}">
                <a16:creationId xmlns:a16="http://schemas.microsoft.com/office/drawing/2014/main" id="{389988BA-F00E-4B20-987A-E1A062468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391" y="791988"/>
            <a:ext cx="4087368" cy="5274023"/>
          </a:xfrm>
          <a:prstGeom prst="rect">
            <a:avLst/>
          </a:prstGeom>
        </p:spPr>
      </p:pic>
      <p:sp>
        <p:nvSpPr>
          <p:cNvPr id="12" name="Title 1">
            <a:extLst>
              <a:ext uri="{FF2B5EF4-FFF2-40B4-BE49-F238E27FC236}">
                <a16:creationId xmlns:a16="http://schemas.microsoft.com/office/drawing/2014/main" id="{1D3B2036-FE59-41E1-BB58-C4B9111B7DA1}"/>
              </a:ext>
            </a:extLst>
          </p:cNvPr>
          <p:cNvSpPr txBox="1">
            <a:spLocks/>
          </p:cNvSpPr>
          <p:nvPr/>
        </p:nvSpPr>
        <p:spPr>
          <a:xfrm>
            <a:off x="1720735" y="616923"/>
            <a:ext cx="3293291" cy="389266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solidFill>
                  <a:srgbClr val="009999"/>
                </a:solidFill>
                <a:latin typeface="Railway" panose="02000506040000020004"/>
              </a:rPr>
              <a:t>BHCM Starting Point</a:t>
            </a:r>
          </a:p>
        </p:txBody>
      </p:sp>
    </p:spTree>
    <p:extLst>
      <p:ext uri="{BB962C8B-B14F-4D97-AF65-F5344CB8AC3E}">
        <p14:creationId xmlns:p14="http://schemas.microsoft.com/office/powerpoint/2010/main" val="3370778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F22715-BABA-4457-B595-C7C772F99B44}"/>
              </a:ext>
            </a:extLst>
          </p:cNvPr>
          <p:cNvPicPr>
            <a:picLocks noChangeAspect="1"/>
          </p:cNvPicPr>
          <p:nvPr/>
        </p:nvPicPr>
        <p:blipFill>
          <a:blip r:embed="rId3"/>
          <a:stretch>
            <a:fillRect/>
          </a:stretch>
        </p:blipFill>
        <p:spPr>
          <a:xfrm>
            <a:off x="2809875" y="990600"/>
            <a:ext cx="6572250" cy="4876800"/>
          </a:xfrm>
          <a:prstGeom prst="rect">
            <a:avLst/>
          </a:prstGeom>
        </p:spPr>
      </p:pic>
    </p:spTree>
    <p:extLst>
      <p:ext uri="{BB962C8B-B14F-4D97-AF65-F5344CB8AC3E}">
        <p14:creationId xmlns:p14="http://schemas.microsoft.com/office/powerpoint/2010/main" val="1123794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640823"/>
            <a:ext cx="3418659" cy="5583148"/>
          </a:xfrm>
        </p:spPr>
        <p:txBody>
          <a:bodyPr anchor="ctr">
            <a:normAutofit/>
          </a:bodyPr>
          <a:lstStyle/>
          <a:p>
            <a:r>
              <a:rPr lang="en-US" dirty="0">
                <a:latin typeface="+mn-lt"/>
              </a:rPr>
              <a:t>BHCM Awareness</a:t>
            </a:r>
          </a:p>
        </p:txBody>
      </p:sp>
      <p:graphicFrame>
        <p:nvGraphicFramePr>
          <p:cNvPr id="22" name="Content Placeholder 2">
            <a:extLst>
              <a:ext uri="{FF2B5EF4-FFF2-40B4-BE49-F238E27FC236}">
                <a16:creationId xmlns:a16="http://schemas.microsoft.com/office/drawing/2014/main" id="{50C493C5-016B-42B9-8422-33C124866BE2}"/>
              </a:ext>
            </a:extLst>
          </p:cNvPr>
          <p:cNvGraphicFramePr>
            <a:graphicFrameLocks noGrp="1"/>
          </p:cNvGraphicFramePr>
          <p:nvPr>
            <p:ph idx="1"/>
            <p:extLst>
              <p:ext uri="{D42A27DB-BD31-4B8C-83A1-F6EECF244321}">
                <p14:modId xmlns:p14="http://schemas.microsoft.com/office/powerpoint/2010/main" val="714253009"/>
              </p:ext>
            </p:extLst>
          </p:nvPr>
        </p:nvGraphicFramePr>
        <p:xfrm>
          <a:off x="4648018" y="640823"/>
          <a:ext cx="6900512" cy="4156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49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7E212-277C-472A-A63D-9A76D32F6909}"/>
              </a:ext>
            </a:extLst>
          </p:cNvPr>
          <p:cNvSpPr>
            <a:spLocks noGrp="1"/>
          </p:cNvSpPr>
          <p:nvPr>
            <p:ph type="title"/>
          </p:nvPr>
        </p:nvSpPr>
        <p:spPr>
          <a:xfrm>
            <a:off x="607039" y="548640"/>
            <a:ext cx="4499351" cy="3704046"/>
          </a:xfrm>
        </p:spPr>
        <p:txBody>
          <a:bodyPr>
            <a:normAutofit/>
          </a:bodyPr>
          <a:lstStyle/>
          <a:p>
            <a:pPr marL="0" indent="0"/>
            <a:r>
              <a:rPr lang="en-US" dirty="0">
                <a:latin typeface="+mn-lt"/>
              </a:rPr>
              <a:t>Parent/Caregiver Starting Point:</a:t>
            </a:r>
            <a:br>
              <a:rPr lang="en-US" sz="3800" dirty="0"/>
            </a:br>
            <a:br>
              <a:rPr lang="en-US" sz="3800" dirty="0"/>
            </a:br>
            <a:endParaRPr lang="en-US" sz="3800" dirty="0"/>
          </a:p>
        </p:txBody>
      </p:sp>
      <p:sp>
        <p:nvSpPr>
          <p:cNvPr id="3" name="Content Placeholder 2">
            <a:extLst>
              <a:ext uri="{FF2B5EF4-FFF2-40B4-BE49-F238E27FC236}">
                <a16:creationId xmlns:a16="http://schemas.microsoft.com/office/drawing/2014/main" id="{CD232D43-73AB-4529-95DA-DC62AA5036AC}"/>
              </a:ext>
            </a:extLst>
          </p:cNvPr>
          <p:cNvSpPr>
            <a:spLocks noGrp="1"/>
          </p:cNvSpPr>
          <p:nvPr>
            <p:ph idx="1"/>
          </p:nvPr>
        </p:nvSpPr>
        <p:spPr>
          <a:xfrm>
            <a:off x="5226941" y="2503255"/>
            <a:ext cx="6224335" cy="3553162"/>
          </a:xfrm>
        </p:spPr>
        <p:txBody>
          <a:bodyPr anchor="ctr">
            <a:normAutofit/>
          </a:bodyPr>
          <a:lstStyle/>
          <a:p>
            <a:r>
              <a:rPr lang="en-US" sz="2400" dirty="0"/>
              <a:t>Often worried and/or tired</a:t>
            </a:r>
          </a:p>
          <a:p>
            <a:r>
              <a:rPr lang="en-US" sz="2400" dirty="0"/>
              <a:t>Often fear judgement</a:t>
            </a:r>
          </a:p>
          <a:p>
            <a:r>
              <a:rPr lang="en-US" sz="2400" dirty="0"/>
              <a:t>Often aren’t aware of developmental processes</a:t>
            </a:r>
          </a:p>
          <a:p>
            <a:r>
              <a:rPr lang="en-US" sz="2400" dirty="0"/>
              <a:t>Have competing demands/priorities</a:t>
            </a:r>
          </a:p>
          <a:p>
            <a:r>
              <a:rPr lang="en-US" sz="2400" dirty="0"/>
              <a:t>Feel their perspective is more valuable</a:t>
            </a:r>
          </a:p>
          <a:p>
            <a:r>
              <a:rPr lang="en-US" sz="2400" dirty="0"/>
              <a:t>Carry generational/cultural “</a:t>
            </a:r>
            <a:r>
              <a:rPr lang="en-US" sz="2400" dirty="0" err="1"/>
              <a:t>shoulds</a:t>
            </a:r>
            <a:r>
              <a:rPr lang="en-US" sz="2400" dirty="0"/>
              <a:t>”</a:t>
            </a:r>
          </a:p>
        </p:txBody>
      </p:sp>
      <p:pic>
        <p:nvPicPr>
          <p:cNvPr id="5" name="Picture 4" descr="A picture containing text, person, indoor&#10;&#10;Description automatically generated">
            <a:extLst>
              <a:ext uri="{FF2B5EF4-FFF2-40B4-BE49-F238E27FC236}">
                <a16:creationId xmlns:a16="http://schemas.microsoft.com/office/drawing/2014/main" id="{00B8F1EA-20EB-438B-A679-F5D56D607AC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99015" y="3429000"/>
            <a:ext cx="3447949" cy="2298633"/>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068491D2-9202-401E-880B-9F9CBCB3F19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226941" y="413705"/>
            <a:ext cx="6644591" cy="2089549"/>
          </a:xfrm>
          <a:prstGeom prst="rect">
            <a:avLst/>
          </a:prstGeom>
        </p:spPr>
      </p:pic>
    </p:spTree>
    <p:extLst>
      <p:ext uri="{BB962C8B-B14F-4D97-AF65-F5344CB8AC3E}">
        <p14:creationId xmlns:p14="http://schemas.microsoft.com/office/powerpoint/2010/main" val="2545094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ADFE9-390C-432F-ABFF-B60355A1C2CD}"/>
              </a:ext>
            </a:extLst>
          </p:cNvPr>
          <p:cNvSpPr>
            <a:spLocks noGrp="1"/>
          </p:cNvSpPr>
          <p:nvPr>
            <p:ph type="title"/>
          </p:nvPr>
        </p:nvSpPr>
        <p:spPr>
          <a:xfrm>
            <a:off x="249381" y="548640"/>
            <a:ext cx="4370119" cy="5431536"/>
          </a:xfrm>
        </p:spPr>
        <p:txBody>
          <a:bodyPr>
            <a:normAutofit/>
          </a:bodyPr>
          <a:lstStyle/>
          <a:p>
            <a:r>
              <a:rPr lang="en-US" dirty="0"/>
              <a:t>Parent/Guardian Engagement</a:t>
            </a:r>
          </a:p>
        </p:txBody>
      </p:sp>
      <p:sp>
        <p:nvSpPr>
          <p:cNvPr id="3" name="Content Placeholder 2">
            <a:extLst>
              <a:ext uri="{FF2B5EF4-FFF2-40B4-BE49-F238E27FC236}">
                <a16:creationId xmlns:a16="http://schemas.microsoft.com/office/drawing/2014/main" id="{3AE5C390-BD2C-4D08-A273-46FE67D3FFB9}"/>
              </a:ext>
            </a:extLst>
          </p:cNvPr>
          <p:cNvSpPr>
            <a:spLocks noGrp="1"/>
          </p:cNvSpPr>
          <p:nvPr>
            <p:ph idx="1"/>
          </p:nvPr>
        </p:nvSpPr>
        <p:spPr>
          <a:xfrm>
            <a:off x="4982016" y="1027579"/>
            <a:ext cx="6667028" cy="5431536"/>
          </a:xfrm>
        </p:spPr>
        <p:txBody>
          <a:bodyPr anchor="ctr">
            <a:normAutofit/>
          </a:bodyPr>
          <a:lstStyle/>
          <a:p>
            <a:r>
              <a:rPr lang="en-US" sz="2400" dirty="0"/>
              <a:t>Take the time to listen to their experience and validate their feelings</a:t>
            </a:r>
          </a:p>
          <a:p>
            <a:r>
              <a:rPr lang="en-US" sz="2400" dirty="0"/>
              <a:t>Work toward understanding the family context and challenges</a:t>
            </a:r>
          </a:p>
          <a:p>
            <a:r>
              <a:rPr lang="en-US" sz="2400" dirty="0"/>
              <a:t>Arrange meaningful responses to any basic needs a family presents which often take priority over mental health</a:t>
            </a:r>
          </a:p>
          <a:p>
            <a:r>
              <a:rPr lang="en-US" sz="2400" dirty="0"/>
              <a:t>Remove barriers to participation/communication</a:t>
            </a:r>
          </a:p>
          <a:p>
            <a:r>
              <a:rPr lang="en-US" sz="2400" dirty="0"/>
              <a:t>Establish communication pathways that work for the family</a:t>
            </a:r>
          </a:p>
          <a:p>
            <a:r>
              <a:rPr lang="en-US" sz="2400" dirty="0"/>
              <a:t>Explain the CoCM program as a response to their concerns</a:t>
            </a:r>
          </a:p>
          <a:p>
            <a:pPr marL="0" indent="0">
              <a:buNone/>
            </a:pPr>
            <a:endParaRPr lang="en-US" sz="2200" dirty="0"/>
          </a:p>
        </p:txBody>
      </p:sp>
    </p:spTree>
    <p:extLst>
      <p:ext uri="{BB962C8B-B14F-4D97-AF65-F5344CB8AC3E}">
        <p14:creationId xmlns:p14="http://schemas.microsoft.com/office/powerpoint/2010/main" val="844819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7" y="548640"/>
            <a:ext cx="4042037" cy="5431536"/>
          </a:xfrm>
        </p:spPr>
        <p:txBody>
          <a:bodyPr>
            <a:normAutofit/>
          </a:bodyPr>
          <a:lstStyle/>
          <a:p>
            <a:r>
              <a:rPr lang="en-US" dirty="0"/>
              <a:t>Adolescent Developmental Highlights</a:t>
            </a:r>
          </a:p>
        </p:txBody>
      </p:sp>
      <p:sp>
        <p:nvSpPr>
          <p:cNvPr id="19" name="Content Placeholder 2"/>
          <p:cNvSpPr>
            <a:spLocks noGrp="1"/>
          </p:cNvSpPr>
          <p:nvPr>
            <p:ph idx="1"/>
          </p:nvPr>
        </p:nvSpPr>
        <p:spPr>
          <a:xfrm>
            <a:off x="5126417" y="1964988"/>
            <a:ext cx="6224335" cy="4291014"/>
          </a:xfrm>
        </p:spPr>
        <p:txBody>
          <a:bodyPr anchor="ctr">
            <a:normAutofit/>
          </a:bodyPr>
          <a:lstStyle/>
          <a:p>
            <a:r>
              <a:rPr lang="en-US" sz="2400" dirty="0"/>
              <a:t>They are trying to function while entirely under bio psycho-social renovation</a:t>
            </a:r>
          </a:p>
          <a:p>
            <a:r>
              <a:rPr lang="en-US" sz="2400" dirty="0"/>
              <a:t>The prefrontal cortex is undergoing a growth surge</a:t>
            </a:r>
          </a:p>
          <a:p>
            <a:r>
              <a:rPr lang="en-US" sz="2400" dirty="0"/>
              <a:t>The limbic system is extremely active and in control</a:t>
            </a:r>
          </a:p>
          <a:p>
            <a:r>
              <a:rPr lang="en-US" sz="2400" dirty="0"/>
              <a:t>They are seeking independence</a:t>
            </a:r>
          </a:p>
        </p:txBody>
      </p:sp>
      <p:pic>
        <p:nvPicPr>
          <p:cNvPr id="5" name="Picture 4" descr="Logo&#10;&#10;Description automatically generated">
            <a:extLst>
              <a:ext uri="{FF2B5EF4-FFF2-40B4-BE49-F238E27FC236}">
                <a16:creationId xmlns:a16="http://schemas.microsoft.com/office/drawing/2014/main" id="{51720526-6EAB-4F86-AD41-139AE5A5C13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55953" y="601998"/>
            <a:ext cx="2764219" cy="1952230"/>
          </a:xfrm>
          <a:prstGeom prst="rect">
            <a:avLst/>
          </a:prstGeom>
        </p:spPr>
      </p:pic>
    </p:spTree>
    <p:extLst>
      <p:ext uri="{BB962C8B-B14F-4D97-AF65-F5344CB8AC3E}">
        <p14:creationId xmlns:p14="http://schemas.microsoft.com/office/powerpoint/2010/main" val="1571678786"/>
      </p:ext>
    </p:extLst>
  </p:cSld>
  <p:clrMapOvr>
    <a:masterClrMapping/>
  </p:clrMapOvr>
</p:sld>
</file>

<file path=ppt/theme/theme1.xml><?xml version="1.0" encoding="utf-8"?>
<a:theme xmlns:a="http://schemas.openxmlformats.org/drawingml/2006/main" name="MI-CCSI MCCIST Co-Branded Master v2021.07.26 (00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MI-CCSI MCCIST Co-Branded Master v2021.07.26 (002)</Template>
  <TotalTime>2728</TotalTime>
  <Words>2822</Words>
  <Application>Microsoft Office PowerPoint</Application>
  <PresentationFormat>Widescreen</PresentationFormat>
  <Paragraphs>294</Paragraphs>
  <Slides>36</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Castellar</vt:lpstr>
      <vt:lpstr>Railway</vt:lpstr>
      <vt:lpstr>Wingdings</vt:lpstr>
      <vt:lpstr>MI-CCSI MCCIST Co-Branded Master v2021.07.26 (002)</vt:lpstr>
      <vt:lpstr>Assessing and Engaging Adolescents </vt:lpstr>
      <vt:lpstr>Objectives</vt:lpstr>
      <vt:lpstr>Session Introduction</vt:lpstr>
      <vt:lpstr>PowerPoint Presentation</vt:lpstr>
      <vt:lpstr>PowerPoint Presentation</vt:lpstr>
      <vt:lpstr>BHCM Awareness</vt:lpstr>
      <vt:lpstr>Parent/Caregiver Starting Point:  </vt:lpstr>
      <vt:lpstr>Parent/Guardian Engagement</vt:lpstr>
      <vt:lpstr>Adolescent Developmental Highlights</vt:lpstr>
      <vt:lpstr>Motivational Interviewing</vt:lpstr>
      <vt:lpstr>MI with Adolescents</vt:lpstr>
      <vt:lpstr>Practice : Batter Up</vt:lpstr>
      <vt:lpstr>What did you notice in your practice rounds?</vt:lpstr>
      <vt:lpstr>Here’s what it can look like…</vt:lpstr>
      <vt:lpstr>Collaborative Care Process with Adolescents</vt:lpstr>
      <vt:lpstr>SCREENING</vt:lpstr>
      <vt:lpstr>REFERRAL TO CoCM</vt:lpstr>
      <vt:lpstr>CoCM ASSESSMENT</vt:lpstr>
      <vt:lpstr>Assessment: Give Adolescents S.P.A.C.E.</vt:lpstr>
      <vt:lpstr>Assessment:  Explain the Process and Rationale</vt:lpstr>
      <vt:lpstr>Assessment: Sources and Set Up</vt:lpstr>
      <vt:lpstr>A note on confidentiality</vt:lpstr>
      <vt:lpstr>ASSESSMENT: Tools</vt:lpstr>
      <vt:lpstr>PowerPoint Presentation</vt:lpstr>
      <vt:lpstr>PowerPoint Presentation</vt:lpstr>
      <vt:lpstr>GOAL SETTING</vt:lpstr>
      <vt:lpstr>Self Management Plan</vt:lpstr>
      <vt:lpstr>PowerPoint Presentation</vt:lpstr>
      <vt:lpstr>Special Considerations</vt:lpstr>
      <vt:lpstr>Scheduling</vt:lpstr>
      <vt:lpstr>Medication Adherence</vt:lpstr>
      <vt:lpstr>The Role of the Schools in CoCM</vt:lpstr>
      <vt:lpstr>Other Players</vt:lpstr>
      <vt:lpstr>TAKE AWAYS</vt:lpstr>
      <vt:lpstr>PowerPoint Presentation</vt:lpstr>
      <vt:lpstr>Additional Resources</vt:lpstr>
    </vt:vector>
  </TitlesOfParts>
  <Company>University of Michigan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and Engaging Adolescents</dc:title>
  <dc:creator>Gall, Karen</dc:creator>
  <cp:lastModifiedBy>Fraley, Sarah</cp:lastModifiedBy>
  <cp:revision>152</cp:revision>
  <dcterms:created xsi:type="dcterms:W3CDTF">2021-05-19T15:23:12Z</dcterms:created>
  <dcterms:modified xsi:type="dcterms:W3CDTF">2021-09-09T14:30:34Z</dcterms:modified>
</cp:coreProperties>
</file>