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19869" r:id="rId2"/>
    <p:sldId id="282" r:id="rId3"/>
    <p:sldId id="279" r:id="rId4"/>
    <p:sldId id="281" r:id="rId5"/>
    <p:sldId id="286" r:id="rId6"/>
    <p:sldId id="19947" r:id="rId7"/>
    <p:sldId id="19948" r:id="rId8"/>
    <p:sldId id="19949" r:id="rId9"/>
    <p:sldId id="328" r:id="rId10"/>
    <p:sldId id="19975" r:id="rId11"/>
    <p:sldId id="19927" r:id="rId12"/>
    <p:sldId id="308" r:id="rId13"/>
    <p:sldId id="19971" r:id="rId14"/>
    <p:sldId id="19926" r:id="rId15"/>
    <p:sldId id="19964" r:id="rId16"/>
    <p:sldId id="19973" r:id="rId17"/>
    <p:sldId id="19958" r:id="rId18"/>
    <p:sldId id="19959" r:id="rId19"/>
    <p:sldId id="19960" r:id="rId20"/>
    <p:sldId id="19961" r:id="rId21"/>
    <p:sldId id="19962" r:id="rId22"/>
    <p:sldId id="19957" r:id="rId23"/>
    <p:sldId id="19963" r:id="rId24"/>
    <p:sldId id="19965" r:id="rId25"/>
    <p:sldId id="19976" r:id="rId26"/>
    <p:sldId id="265" r:id="rId27"/>
    <p:sldId id="19955" r:id="rId28"/>
    <p:sldId id="19954" r:id="rId29"/>
    <p:sldId id="19942" r:id="rId30"/>
    <p:sldId id="19979" r:id="rId31"/>
    <p:sldId id="19982" r:id="rId32"/>
    <p:sldId id="19983" r:id="rId3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ie, Elizabeth A." initials="DEA" lastIdx="4" clrIdx="0">
    <p:extLst>
      <p:ext uri="{19B8F6BF-5375-455C-9EA6-DF929625EA0E}">
        <p15:presenceInfo xmlns:p15="http://schemas.microsoft.com/office/powerpoint/2012/main" userId="S-1-5-21-1801674531-2049760794-725345543-137853" providerId="AD"/>
      </p:ext>
    </p:extLst>
  </p:cmAuthor>
  <p:cmAuthor id="2" name="Cohen, Marc L." initials="CML" lastIdx="6" clrIdx="1">
    <p:extLst>
      <p:ext uri="{19B8F6BF-5375-455C-9EA6-DF929625EA0E}">
        <p15:presenceInfo xmlns:p15="http://schemas.microsoft.com/office/powerpoint/2012/main" userId="S-1-5-21-1801674531-2049760794-725345543-74537" providerId="AD"/>
      </p:ext>
    </p:extLst>
  </p:cmAuthor>
  <p:cmAuthor id="3" name="Fabbri, Terri" initials="FT" lastIdx="1" clrIdx="2">
    <p:extLst>
      <p:ext uri="{19B8F6BF-5375-455C-9EA6-DF929625EA0E}">
        <p15:presenceInfo xmlns:p15="http://schemas.microsoft.com/office/powerpoint/2012/main" userId="S-1-5-21-1801674531-2049760794-725345543-10967" providerId="AD"/>
      </p:ext>
    </p:extLst>
  </p:cmAuthor>
  <p:cmAuthor id="4" name="Santer, Emily" initials="SE" lastIdx="12" clrIdx="3">
    <p:extLst>
      <p:ext uri="{19B8F6BF-5375-455C-9EA6-DF929625EA0E}">
        <p15:presenceInfo xmlns:p15="http://schemas.microsoft.com/office/powerpoint/2012/main" userId="S::ESanter@bcbsm.com::ce0a9437-e5ef-4c1f-8129-6924ff094ba5" providerId="AD"/>
      </p:ext>
    </p:extLst>
  </p:cmAuthor>
  <p:cmAuthor id="5" name="McKenzie, Amy L." initials="MAL" lastIdx="1" clrIdx="4">
    <p:extLst>
      <p:ext uri="{19B8F6BF-5375-455C-9EA6-DF929625EA0E}">
        <p15:presenceInfo xmlns:p15="http://schemas.microsoft.com/office/powerpoint/2012/main" userId="S::AMcKenzie@bcbsm.com::32bc7c64-4b3c-4374-85bc-a75bb919d248" providerId="AD"/>
      </p:ext>
    </p:extLst>
  </p:cmAuthor>
  <p:cmAuthor id="6" name="Kobernik, Kathleen" initials="KK" lastIdx="2" clrIdx="5">
    <p:extLst>
      <p:ext uri="{19B8F6BF-5375-455C-9EA6-DF929625EA0E}">
        <p15:presenceInfo xmlns:p15="http://schemas.microsoft.com/office/powerpoint/2012/main" userId="S::KKobernik@bcbsm.com::a01e2f4b-9ad5-4b15-89ba-e3cf3cc0e8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98" autoAdjust="0"/>
  </p:normalViewPr>
  <p:slideViewPr>
    <p:cSldViewPr snapToGrid="0">
      <p:cViewPr varScale="1">
        <p:scale>
          <a:sx n="78" d="100"/>
          <a:sy n="78" d="100"/>
        </p:scale>
        <p:origin x="806" y="58"/>
      </p:cViewPr>
      <p:guideLst/>
    </p:cSldViewPr>
  </p:slideViewPr>
  <p:notesTextViewPr>
    <p:cViewPr>
      <p:scale>
        <a:sx n="1" d="1"/>
        <a:sy n="1" d="1"/>
      </p:scale>
      <p:origin x="0" y="0"/>
    </p:cViewPr>
  </p:notesTextViewPr>
  <p:notesViewPr>
    <p:cSldViewPr snapToGrid="0">
      <p:cViewPr>
        <p:scale>
          <a:sx n="130" d="100"/>
          <a:sy n="130" d="100"/>
        </p:scale>
        <p:origin x="1675" y="-12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99A76-D026-47B2-9F76-1B6888095541}"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83310122-75C5-4B30-AAF8-E4B60C8C6FE2}">
      <dgm:prSet phldrT="[Text]" custT="1"/>
      <dgm:spPr/>
      <dgm:t>
        <a:bodyPr/>
        <a:lstStyle/>
        <a:p>
          <a:r>
            <a:rPr lang="en-US" sz="3600" dirty="0"/>
            <a:t>New practices</a:t>
          </a:r>
        </a:p>
      </dgm:t>
    </dgm:pt>
    <dgm:pt modelId="{3E8D5A51-5618-4FC4-93D6-647DC603F985}" type="parTrans" cxnId="{95538121-2761-4B24-8B80-F80B2899A584}">
      <dgm:prSet/>
      <dgm:spPr/>
      <dgm:t>
        <a:bodyPr/>
        <a:lstStyle/>
        <a:p>
          <a:endParaRPr lang="en-US"/>
        </a:p>
      </dgm:t>
    </dgm:pt>
    <dgm:pt modelId="{F05979FB-F64B-46A5-A0C9-3E593EF3EC22}" type="sibTrans" cxnId="{95538121-2761-4B24-8B80-F80B2899A584}">
      <dgm:prSet/>
      <dgm:spPr/>
      <dgm:t>
        <a:bodyPr/>
        <a:lstStyle/>
        <a:p>
          <a:endParaRPr lang="en-US"/>
        </a:p>
      </dgm:t>
    </dgm:pt>
    <dgm:pt modelId="{58D33345-B85B-43B0-8DF0-1050446BF531}">
      <dgm:prSet phldrT="[Text]"/>
      <dgm:spPr/>
      <dgm:t>
        <a:bodyPr/>
        <a:lstStyle/>
        <a:p>
          <a:r>
            <a:rPr lang="en-US" b="0" dirty="0"/>
            <a:t>$1,000 base reward</a:t>
          </a:r>
        </a:p>
      </dgm:t>
    </dgm:pt>
    <dgm:pt modelId="{90C8184A-7DDF-4181-87BB-B0D908F10448}" type="parTrans" cxnId="{A2E7885D-2BB4-41AC-9957-30D3F0C31EDA}">
      <dgm:prSet/>
      <dgm:spPr/>
      <dgm:t>
        <a:bodyPr/>
        <a:lstStyle/>
        <a:p>
          <a:endParaRPr lang="en-US"/>
        </a:p>
      </dgm:t>
    </dgm:pt>
    <dgm:pt modelId="{E5559FE3-A801-42B9-8035-5CE84DB9C3C9}" type="sibTrans" cxnId="{A2E7885D-2BB4-41AC-9957-30D3F0C31EDA}">
      <dgm:prSet/>
      <dgm:spPr/>
      <dgm:t>
        <a:bodyPr/>
        <a:lstStyle/>
        <a:p>
          <a:endParaRPr lang="en-US"/>
        </a:p>
      </dgm:t>
    </dgm:pt>
    <dgm:pt modelId="{A383AE7E-9143-4AE1-BC75-E2A1AFE1D4F8}">
      <dgm:prSet phldrT="[Text]"/>
      <dgm:spPr/>
      <dgm:t>
        <a:bodyPr/>
        <a:lstStyle/>
        <a:p>
          <a:r>
            <a:rPr lang="en-US" b="0" dirty="0"/>
            <a:t>Variable rewards based on training participation.</a:t>
          </a:r>
        </a:p>
      </dgm:t>
    </dgm:pt>
    <dgm:pt modelId="{57B0AB37-EF32-4BE3-96AD-B9437B01F439}" type="parTrans" cxnId="{446DBA98-2D74-43D3-98B1-05E1E0C80C9E}">
      <dgm:prSet/>
      <dgm:spPr/>
      <dgm:t>
        <a:bodyPr/>
        <a:lstStyle/>
        <a:p>
          <a:endParaRPr lang="en-US"/>
        </a:p>
      </dgm:t>
    </dgm:pt>
    <dgm:pt modelId="{AEB623F9-09FA-4EB9-AFE3-D53674386955}" type="sibTrans" cxnId="{446DBA98-2D74-43D3-98B1-05E1E0C80C9E}">
      <dgm:prSet/>
      <dgm:spPr/>
      <dgm:t>
        <a:bodyPr/>
        <a:lstStyle/>
        <a:p>
          <a:endParaRPr lang="en-US"/>
        </a:p>
      </dgm:t>
    </dgm:pt>
    <dgm:pt modelId="{BDC85CF8-73CC-4AA0-9CFB-1738D9200ACB}">
      <dgm:prSet phldrT="[Text]" custT="1"/>
      <dgm:spPr/>
      <dgm:t>
        <a:bodyPr/>
        <a:lstStyle/>
        <a:p>
          <a:r>
            <a:rPr lang="en-US" sz="3600" dirty="0"/>
            <a:t>Fidelity practices</a:t>
          </a:r>
        </a:p>
      </dgm:t>
    </dgm:pt>
    <dgm:pt modelId="{C61AA742-25F2-441E-9611-3076CE3EF43E}" type="parTrans" cxnId="{7952BDCA-F815-4837-8306-25DB60775D13}">
      <dgm:prSet/>
      <dgm:spPr/>
      <dgm:t>
        <a:bodyPr/>
        <a:lstStyle/>
        <a:p>
          <a:endParaRPr lang="en-US"/>
        </a:p>
      </dgm:t>
    </dgm:pt>
    <dgm:pt modelId="{73C6D73B-0B13-42FF-AA7C-433A416A8268}" type="sibTrans" cxnId="{7952BDCA-F815-4837-8306-25DB60775D13}">
      <dgm:prSet/>
      <dgm:spPr/>
      <dgm:t>
        <a:bodyPr/>
        <a:lstStyle/>
        <a:p>
          <a:endParaRPr lang="en-US"/>
        </a:p>
      </dgm:t>
    </dgm:pt>
    <dgm:pt modelId="{6FE2E2C6-F09F-423A-981F-668A2AC1A63E}">
      <dgm:prSet phldrT="[Text]"/>
      <dgm:spPr/>
      <dgm:t>
        <a:bodyPr/>
        <a:lstStyle/>
        <a:p>
          <a:pPr>
            <a:buClrTx/>
            <a:buSzTx/>
            <a:buFont typeface="Arial" panose="020B0604020202020204" pitchFamily="34" charset="0"/>
            <a:buChar char="•"/>
          </a:pPr>
          <a:r>
            <a:rPr lang="en-US" dirty="0">
              <a:latin typeface="+mn-lt"/>
            </a:rPr>
            <a:t>$2,500 reward per practice deemed to be using the model with fidelity</a:t>
          </a:r>
          <a:endParaRPr lang="en-US" dirty="0"/>
        </a:p>
      </dgm:t>
    </dgm:pt>
    <dgm:pt modelId="{C114BF69-D3D9-4CD3-B313-C8C19A86097E}" type="parTrans" cxnId="{21410C56-39FA-431A-8628-DD251B63053D}">
      <dgm:prSet/>
      <dgm:spPr/>
      <dgm:t>
        <a:bodyPr/>
        <a:lstStyle/>
        <a:p>
          <a:endParaRPr lang="en-US"/>
        </a:p>
      </dgm:t>
    </dgm:pt>
    <dgm:pt modelId="{5661CDF5-7076-41D8-ABB4-C5AB7B0A5634}" type="sibTrans" cxnId="{21410C56-39FA-431A-8628-DD251B63053D}">
      <dgm:prSet/>
      <dgm:spPr/>
      <dgm:t>
        <a:bodyPr/>
        <a:lstStyle/>
        <a:p>
          <a:endParaRPr lang="en-US"/>
        </a:p>
      </dgm:t>
    </dgm:pt>
    <dgm:pt modelId="{8EA03B96-2429-4D3E-B3D0-BC17F4BF2556}">
      <dgm:prSet phldrT="[Text]"/>
      <dgm:spPr/>
      <dgm:t>
        <a:bodyPr/>
        <a:lstStyle/>
        <a:p>
          <a:pPr>
            <a:buClrTx/>
            <a:buSzTx/>
            <a:buFontTx/>
            <a:buNone/>
          </a:pPr>
          <a:endParaRPr lang="en-US" dirty="0"/>
        </a:p>
      </dgm:t>
    </dgm:pt>
    <dgm:pt modelId="{2FCA084D-6C3A-48E3-9CC1-9F09C48BD248}" type="parTrans" cxnId="{5BDF3273-F6E4-4D54-BFE9-00F153D44853}">
      <dgm:prSet/>
      <dgm:spPr/>
      <dgm:t>
        <a:bodyPr/>
        <a:lstStyle/>
        <a:p>
          <a:endParaRPr lang="en-US"/>
        </a:p>
      </dgm:t>
    </dgm:pt>
    <dgm:pt modelId="{569BADA8-102A-4159-A020-DB3AC7851B88}" type="sibTrans" cxnId="{5BDF3273-F6E4-4D54-BFE9-00F153D44853}">
      <dgm:prSet/>
      <dgm:spPr/>
      <dgm:t>
        <a:bodyPr/>
        <a:lstStyle/>
        <a:p>
          <a:endParaRPr lang="en-US"/>
        </a:p>
      </dgm:t>
    </dgm:pt>
    <dgm:pt modelId="{E7A0422F-16FC-4677-9C4C-A036D0AFB60F}">
      <dgm:prSet phldrT="[Text]"/>
      <dgm:spPr/>
      <dgm:t>
        <a:bodyPr/>
        <a:lstStyle/>
        <a:p>
          <a:endParaRPr lang="en-US" b="0" dirty="0"/>
        </a:p>
      </dgm:t>
    </dgm:pt>
    <dgm:pt modelId="{1A60937C-F5E3-4397-8743-A46D1CC115A3}" type="parTrans" cxnId="{8DF42C58-E390-4B25-BF13-BC3A224E29A5}">
      <dgm:prSet/>
      <dgm:spPr/>
      <dgm:t>
        <a:bodyPr/>
        <a:lstStyle/>
        <a:p>
          <a:endParaRPr lang="en-US"/>
        </a:p>
      </dgm:t>
    </dgm:pt>
    <dgm:pt modelId="{113BDD9E-C612-4B63-A1DD-A307FB85B93B}" type="sibTrans" cxnId="{8DF42C58-E390-4B25-BF13-BC3A224E29A5}">
      <dgm:prSet/>
      <dgm:spPr/>
      <dgm:t>
        <a:bodyPr/>
        <a:lstStyle/>
        <a:p>
          <a:endParaRPr lang="en-US"/>
        </a:p>
      </dgm:t>
    </dgm:pt>
    <dgm:pt modelId="{A12BBEDD-8E87-43F0-B8F0-1DC25E171AE9}">
      <dgm:prSet phldrT="[Text]"/>
      <dgm:spPr/>
      <dgm:t>
        <a:bodyPr/>
        <a:lstStyle/>
        <a:p>
          <a:pPr>
            <a:buClrTx/>
            <a:buSzTx/>
            <a:buFont typeface="Arial" panose="020B0604020202020204" pitchFamily="34" charset="0"/>
            <a:buChar char="•"/>
          </a:pPr>
          <a:r>
            <a:rPr lang="en-US" dirty="0"/>
            <a:t>Variable rewards based on training participation.</a:t>
          </a:r>
        </a:p>
      </dgm:t>
    </dgm:pt>
    <dgm:pt modelId="{CAD1D948-FEDC-4671-9855-B537F72E9BA9}" type="parTrans" cxnId="{F7107641-2D5E-480C-A8CA-343BF1D71F8B}">
      <dgm:prSet/>
      <dgm:spPr/>
      <dgm:t>
        <a:bodyPr/>
        <a:lstStyle/>
        <a:p>
          <a:endParaRPr lang="en-US"/>
        </a:p>
      </dgm:t>
    </dgm:pt>
    <dgm:pt modelId="{34EB38B6-D924-44F9-9634-143053F67509}" type="sibTrans" cxnId="{F7107641-2D5E-480C-A8CA-343BF1D71F8B}">
      <dgm:prSet/>
      <dgm:spPr/>
      <dgm:t>
        <a:bodyPr/>
        <a:lstStyle/>
        <a:p>
          <a:endParaRPr lang="en-US"/>
        </a:p>
      </dgm:t>
    </dgm:pt>
    <dgm:pt modelId="{1D2ED115-71A0-4244-B3FF-F4030281D6E2}" type="pres">
      <dgm:prSet presAssocID="{A1299A76-D026-47B2-9F76-1B6888095541}" presName="Name0" presStyleCnt="0">
        <dgm:presLayoutVars>
          <dgm:dir/>
          <dgm:animLvl val="lvl"/>
          <dgm:resizeHandles/>
        </dgm:presLayoutVars>
      </dgm:prSet>
      <dgm:spPr/>
    </dgm:pt>
    <dgm:pt modelId="{207D7CAC-DADF-4367-85CF-D7F320203E64}" type="pres">
      <dgm:prSet presAssocID="{83310122-75C5-4B30-AAF8-E4B60C8C6FE2}" presName="linNode" presStyleCnt="0"/>
      <dgm:spPr/>
    </dgm:pt>
    <dgm:pt modelId="{A2DCF511-93F5-4751-AEA1-D09CCC45094E}" type="pres">
      <dgm:prSet presAssocID="{83310122-75C5-4B30-AAF8-E4B60C8C6FE2}" presName="parentShp" presStyleLbl="node1" presStyleIdx="0" presStyleCnt="2" custScaleX="84726" custScaleY="80143">
        <dgm:presLayoutVars>
          <dgm:bulletEnabled val="1"/>
        </dgm:presLayoutVars>
      </dgm:prSet>
      <dgm:spPr/>
    </dgm:pt>
    <dgm:pt modelId="{D1667212-2BCC-4379-9733-110FF1DBE4EF}" type="pres">
      <dgm:prSet presAssocID="{83310122-75C5-4B30-AAF8-E4B60C8C6FE2}" presName="childShp" presStyleLbl="bgAccFollowNode1" presStyleIdx="0" presStyleCnt="2">
        <dgm:presLayoutVars>
          <dgm:bulletEnabled val="1"/>
        </dgm:presLayoutVars>
      </dgm:prSet>
      <dgm:spPr/>
    </dgm:pt>
    <dgm:pt modelId="{3985E7FE-773B-4A61-A322-31A8D40FD56F}" type="pres">
      <dgm:prSet presAssocID="{F05979FB-F64B-46A5-A0C9-3E593EF3EC22}" presName="spacing" presStyleCnt="0"/>
      <dgm:spPr/>
    </dgm:pt>
    <dgm:pt modelId="{28A06248-3DD1-4220-AF7F-711975ED4441}" type="pres">
      <dgm:prSet presAssocID="{BDC85CF8-73CC-4AA0-9CFB-1738D9200ACB}" presName="linNode" presStyleCnt="0"/>
      <dgm:spPr/>
    </dgm:pt>
    <dgm:pt modelId="{E38F902B-4D27-4A96-9513-7DD69C88D247}" type="pres">
      <dgm:prSet presAssocID="{BDC85CF8-73CC-4AA0-9CFB-1738D9200ACB}" presName="parentShp" presStyleLbl="node1" presStyleIdx="1" presStyleCnt="2" custScaleX="90625" custScaleY="80105">
        <dgm:presLayoutVars>
          <dgm:bulletEnabled val="1"/>
        </dgm:presLayoutVars>
      </dgm:prSet>
      <dgm:spPr/>
    </dgm:pt>
    <dgm:pt modelId="{C68AF2FC-825D-4894-B8C0-DB246C10EFA5}" type="pres">
      <dgm:prSet presAssocID="{BDC85CF8-73CC-4AA0-9CFB-1738D9200ACB}" presName="childShp" presStyleLbl="bgAccFollowNode1" presStyleIdx="1" presStyleCnt="2" custScaleX="99695">
        <dgm:presLayoutVars>
          <dgm:bulletEnabled val="1"/>
        </dgm:presLayoutVars>
      </dgm:prSet>
      <dgm:spPr/>
    </dgm:pt>
  </dgm:ptLst>
  <dgm:cxnLst>
    <dgm:cxn modelId="{5F4ED116-82E9-4FF7-8487-325B2AEDDF58}" type="presOf" srcId="{A12BBEDD-8E87-43F0-B8F0-1DC25E171AE9}" destId="{C68AF2FC-825D-4894-B8C0-DB246C10EFA5}" srcOrd="0" destOrd="2" presId="urn:microsoft.com/office/officeart/2005/8/layout/vList6"/>
    <dgm:cxn modelId="{95538121-2761-4B24-8B80-F80B2899A584}" srcId="{A1299A76-D026-47B2-9F76-1B6888095541}" destId="{83310122-75C5-4B30-AAF8-E4B60C8C6FE2}" srcOrd="0" destOrd="0" parTransId="{3E8D5A51-5618-4FC4-93D6-647DC603F985}" sibTransId="{F05979FB-F64B-46A5-A0C9-3E593EF3EC22}"/>
    <dgm:cxn modelId="{3767922E-3130-4284-94C6-4DC5796D9959}" type="presOf" srcId="{8EA03B96-2429-4D3E-B3D0-BC17F4BF2556}" destId="{C68AF2FC-825D-4894-B8C0-DB246C10EFA5}" srcOrd="0" destOrd="0" presId="urn:microsoft.com/office/officeart/2005/8/layout/vList6"/>
    <dgm:cxn modelId="{F0F8F13F-AB54-4ACA-88C9-842A617012D0}" type="presOf" srcId="{A383AE7E-9143-4AE1-BC75-E2A1AFE1D4F8}" destId="{D1667212-2BCC-4379-9733-110FF1DBE4EF}" srcOrd="0" destOrd="2" presId="urn:microsoft.com/office/officeart/2005/8/layout/vList6"/>
    <dgm:cxn modelId="{A2E7885D-2BB4-41AC-9957-30D3F0C31EDA}" srcId="{83310122-75C5-4B30-AAF8-E4B60C8C6FE2}" destId="{58D33345-B85B-43B0-8DF0-1050446BF531}" srcOrd="1" destOrd="0" parTransId="{90C8184A-7DDF-4181-87BB-B0D908F10448}" sibTransId="{E5559FE3-A801-42B9-8035-5CE84DB9C3C9}"/>
    <dgm:cxn modelId="{B1D92260-AAA8-4DD8-AF14-0D2F02032EA5}" type="presOf" srcId="{BDC85CF8-73CC-4AA0-9CFB-1738D9200ACB}" destId="{E38F902B-4D27-4A96-9513-7DD69C88D247}" srcOrd="0" destOrd="0" presId="urn:microsoft.com/office/officeart/2005/8/layout/vList6"/>
    <dgm:cxn modelId="{F7107641-2D5E-480C-A8CA-343BF1D71F8B}" srcId="{BDC85CF8-73CC-4AA0-9CFB-1738D9200ACB}" destId="{A12BBEDD-8E87-43F0-B8F0-1DC25E171AE9}" srcOrd="2" destOrd="0" parTransId="{CAD1D948-FEDC-4671-9855-B537F72E9BA9}" sibTransId="{34EB38B6-D924-44F9-9634-143053F67509}"/>
    <dgm:cxn modelId="{5BDF3273-F6E4-4D54-BFE9-00F153D44853}" srcId="{BDC85CF8-73CC-4AA0-9CFB-1738D9200ACB}" destId="{8EA03B96-2429-4D3E-B3D0-BC17F4BF2556}" srcOrd="0" destOrd="0" parTransId="{2FCA084D-6C3A-48E3-9CC1-9F09C48BD248}" sibTransId="{569BADA8-102A-4159-A020-DB3AC7851B88}"/>
    <dgm:cxn modelId="{21410C56-39FA-431A-8628-DD251B63053D}" srcId="{BDC85CF8-73CC-4AA0-9CFB-1738D9200ACB}" destId="{6FE2E2C6-F09F-423A-981F-668A2AC1A63E}" srcOrd="1" destOrd="0" parTransId="{C114BF69-D3D9-4CD3-B313-C8C19A86097E}" sibTransId="{5661CDF5-7076-41D8-ABB4-C5AB7B0A5634}"/>
    <dgm:cxn modelId="{8DF42C58-E390-4B25-BF13-BC3A224E29A5}" srcId="{83310122-75C5-4B30-AAF8-E4B60C8C6FE2}" destId="{E7A0422F-16FC-4677-9C4C-A036D0AFB60F}" srcOrd="0" destOrd="0" parTransId="{1A60937C-F5E3-4397-8743-A46D1CC115A3}" sibTransId="{113BDD9E-C612-4B63-A1DD-A307FB85B93B}"/>
    <dgm:cxn modelId="{EBD5618E-100F-4C2F-A996-62C2086BC841}" type="presOf" srcId="{83310122-75C5-4B30-AAF8-E4B60C8C6FE2}" destId="{A2DCF511-93F5-4751-AEA1-D09CCC45094E}" srcOrd="0" destOrd="0" presId="urn:microsoft.com/office/officeart/2005/8/layout/vList6"/>
    <dgm:cxn modelId="{ADABEA94-1F16-4332-94D8-8AE3FFAD91DE}" type="presOf" srcId="{A1299A76-D026-47B2-9F76-1B6888095541}" destId="{1D2ED115-71A0-4244-B3FF-F4030281D6E2}" srcOrd="0" destOrd="0" presId="urn:microsoft.com/office/officeart/2005/8/layout/vList6"/>
    <dgm:cxn modelId="{446DBA98-2D74-43D3-98B1-05E1E0C80C9E}" srcId="{83310122-75C5-4B30-AAF8-E4B60C8C6FE2}" destId="{A383AE7E-9143-4AE1-BC75-E2A1AFE1D4F8}" srcOrd="2" destOrd="0" parTransId="{57B0AB37-EF32-4BE3-96AD-B9437B01F439}" sibTransId="{AEB623F9-09FA-4EB9-AFE3-D53674386955}"/>
    <dgm:cxn modelId="{0A00A09A-DC2D-4F10-9CA2-EC7EF9285FE1}" type="presOf" srcId="{6FE2E2C6-F09F-423A-981F-668A2AC1A63E}" destId="{C68AF2FC-825D-4894-B8C0-DB246C10EFA5}" srcOrd="0" destOrd="1" presId="urn:microsoft.com/office/officeart/2005/8/layout/vList6"/>
    <dgm:cxn modelId="{7952BDCA-F815-4837-8306-25DB60775D13}" srcId="{A1299A76-D026-47B2-9F76-1B6888095541}" destId="{BDC85CF8-73CC-4AA0-9CFB-1738D9200ACB}" srcOrd="1" destOrd="0" parTransId="{C61AA742-25F2-441E-9611-3076CE3EF43E}" sibTransId="{73C6D73B-0B13-42FF-AA7C-433A416A8268}"/>
    <dgm:cxn modelId="{2D79DAD9-C772-45D5-BB16-A43DFC6D0739}" type="presOf" srcId="{58D33345-B85B-43B0-8DF0-1050446BF531}" destId="{D1667212-2BCC-4379-9733-110FF1DBE4EF}" srcOrd="0" destOrd="1" presId="urn:microsoft.com/office/officeart/2005/8/layout/vList6"/>
    <dgm:cxn modelId="{32E8FBD9-C1BD-4796-9438-1A8FC4379A32}" type="presOf" srcId="{E7A0422F-16FC-4677-9C4C-A036D0AFB60F}" destId="{D1667212-2BCC-4379-9733-110FF1DBE4EF}" srcOrd="0" destOrd="0" presId="urn:microsoft.com/office/officeart/2005/8/layout/vList6"/>
    <dgm:cxn modelId="{2CC9169F-97C6-43EE-A2DA-E15DC76BE6AA}" type="presParOf" srcId="{1D2ED115-71A0-4244-B3FF-F4030281D6E2}" destId="{207D7CAC-DADF-4367-85CF-D7F320203E64}" srcOrd="0" destOrd="0" presId="urn:microsoft.com/office/officeart/2005/8/layout/vList6"/>
    <dgm:cxn modelId="{8C76B920-0A20-4F13-8D1A-1E94A65E4F26}" type="presParOf" srcId="{207D7CAC-DADF-4367-85CF-D7F320203E64}" destId="{A2DCF511-93F5-4751-AEA1-D09CCC45094E}" srcOrd="0" destOrd="0" presId="urn:microsoft.com/office/officeart/2005/8/layout/vList6"/>
    <dgm:cxn modelId="{48E04244-D965-4B6B-A5A4-0A2FDE8EC0EA}" type="presParOf" srcId="{207D7CAC-DADF-4367-85CF-D7F320203E64}" destId="{D1667212-2BCC-4379-9733-110FF1DBE4EF}" srcOrd="1" destOrd="0" presId="urn:microsoft.com/office/officeart/2005/8/layout/vList6"/>
    <dgm:cxn modelId="{F38DD20A-8D1D-443A-9A67-5ECE0507E8F3}" type="presParOf" srcId="{1D2ED115-71A0-4244-B3FF-F4030281D6E2}" destId="{3985E7FE-773B-4A61-A322-31A8D40FD56F}" srcOrd="1" destOrd="0" presId="urn:microsoft.com/office/officeart/2005/8/layout/vList6"/>
    <dgm:cxn modelId="{A945E221-4EF7-455D-995C-85ADF87A5C42}" type="presParOf" srcId="{1D2ED115-71A0-4244-B3FF-F4030281D6E2}" destId="{28A06248-3DD1-4220-AF7F-711975ED4441}" srcOrd="2" destOrd="0" presId="urn:microsoft.com/office/officeart/2005/8/layout/vList6"/>
    <dgm:cxn modelId="{07FC2E6C-DC24-4E7B-926F-DB0C11E8AE63}" type="presParOf" srcId="{28A06248-3DD1-4220-AF7F-711975ED4441}" destId="{E38F902B-4D27-4A96-9513-7DD69C88D247}" srcOrd="0" destOrd="0" presId="urn:microsoft.com/office/officeart/2005/8/layout/vList6"/>
    <dgm:cxn modelId="{5C3E8E58-B6F0-4302-81FD-EF6841400F2C}" type="presParOf" srcId="{28A06248-3DD1-4220-AF7F-711975ED4441}" destId="{C68AF2FC-825D-4894-B8C0-DB246C10EFA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355521-3D9B-43EB-B02B-06B631F4852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A7CE26B-D2EA-47C6-9DB0-5D159E71A303}">
      <dgm:prSet/>
      <dgm:spPr/>
      <dgm:t>
        <a:bodyPr/>
        <a:lstStyle/>
        <a:p>
          <a:r>
            <a:rPr lang="en-US" dirty="0"/>
            <a:t>Motivational Interviewing</a:t>
          </a:r>
        </a:p>
      </dgm:t>
    </dgm:pt>
    <dgm:pt modelId="{BC2BB15E-07A0-4B45-91D1-DA5F92E8301F}" type="parTrans" cxnId="{4C46F52F-9341-4DBC-915C-3C08ACADDD7B}">
      <dgm:prSet/>
      <dgm:spPr/>
      <dgm:t>
        <a:bodyPr/>
        <a:lstStyle/>
        <a:p>
          <a:endParaRPr lang="en-US"/>
        </a:p>
      </dgm:t>
    </dgm:pt>
    <dgm:pt modelId="{F07EF925-4DEC-4737-9A71-5F8D050CF80F}" type="sibTrans" cxnId="{4C46F52F-9341-4DBC-915C-3C08ACADDD7B}">
      <dgm:prSet/>
      <dgm:spPr/>
      <dgm:t>
        <a:bodyPr/>
        <a:lstStyle/>
        <a:p>
          <a:endParaRPr lang="en-US"/>
        </a:p>
      </dgm:t>
    </dgm:pt>
    <dgm:pt modelId="{9241A8A5-403B-4235-85F3-5F30C63F7E68}">
      <dgm:prSet/>
      <dgm:spPr/>
      <dgm:t>
        <a:bodyPr/>
        <a:lstStyle/>
        <a:p>
          <a:r>
            <a:rPr lang="en-US" dirty="0"/>
            <a:t>Behavioral Activation &amp; Problem Solving</a:t>
          </a:r>
        </a:p>
      </dgm:t>
    </dgm:pt>
    <dgm:pt modelId="{861CCCB5-D9EC-40BC-8AE7-14D6B25ED978}" type="parTrans" cxnId="{28E51CFE-2DD0-4EC2-8CFE-5DADBDAA964B}">
      <dgm:prSet/>
      <dgm:spPr/>
      <dgm:t>
        <a:bodyPr/>
        <a:lstStyle/>
        <a:p>
          <a:endParaRPr lang="en-US"/>
        </a:p>
      </dgm:t>
    </dgm:pt>
    <dgm:pt modelId="{C48AD6F2-B149-46C6-8A14-B0122F87EBEB}" type="sibTrans" cxnId="{28E51CFE-2DD0-4EC2-8CFE-5DADBDAA964B}">
      <dgm:prSet/>
      <dgm:spPr/>
      <dgm:t>
        <a:bodyPr/>
        <a:lstStyle/>
        <a:p>
          <a:endParaRPr lang="en-US"/>
        </a:p>
      </dgm:t>
    </dgm:pt>
    <dgm:pt modelId="{4179C5BD-9582-4627-A725-59574967C52C}">
      <dgm:prSet/>
      <dgm:spPr/>
      <dgm:t>
        <a:bodyPr/>
        <a:lstStyle/>
        <a:p>
          <a:r>
            <a:rPr lang="en-US" dirty="0"/>
            <a:t>Building an Effective Systematic Case Review Process</a:t>
          </a:r>
        </a:p>
      </dgm:t>
    </dgm:pt>
    <dgm:pt modelId="{C6C8CD6F-F192-4753-8A76-AD89FB2E432F}" type="parTrans" cxnId="{3F3D049D-9100-466E-B27B-6855A5AADF8C}">
      <dgm:prSet/>
      <dgm:spPr/>
      <dgm:t>
        <a:bodyPr/>
        <a:lstStyle/>
        <a:p>
          <a:endParaRPr lang="en-US"/>
        </a:p>
      </dgm:t>
    </dgm:pt>
    <dgm:pt modelId="{1DE1791E-C698-40AA-A9D6-F04770650188}" type="sibTrans" cxnId="{3F3D049D-9100-466E-B27B-6855A5AADF8C}">
      <dgm:prSet/>
      <dgm:spPr/>
      <dgm:t>
        <a:bodyPr/>
        <a:lstStyle/>
        <a:p>
          <a:endParaRPr lang="en-US"/>
        </a:p>
      </dgm:t>
    </dgm:pt>
    <dgm:pt modelId="{4A096109-7600-4BBE-BD67-EC19F74CFDA4}">
      <dgm:prSet/>
      <dgm:spPr/>
      <dgm:t>
        <a:bodyPr/>
        <a:lstStyle/>
        <a:p>
          <a:r>
            <a:rPr lang="en-US" dirty="0"/>
            <a:t>BHCM Strategies for Running a Systematic Case Review</a:t>
          </a:r>
        </a:p>
      </dgm:t>
    </dgm:pt>
    <dgm:pt modelId="{448536C4-ED74-44F4-9235-653FD6F10D1F}" type="parTrans" cxnId="{CF7ECEF3-1F01-4751-A754-D46E178DEB29}">
      <dgm:prSet/>
      <dgm:spPr/>
      <dgm:t>
        <a:bodyPr/>
        <a:lstStyle/>
        <a:p>
          <a:endParaRPr lang="en-US"/>
        </a:p>
      </dgm:t>
    </dgm:pt>
    <dgm:pt modelId="{1FDA2F46-4B94-418D-85E1-9109933A9EC6}" type="sibTrans" cxnId="{CF7ECEF3-1F01-4751-A754-D46E178DEB29}">
      <dgm:prSet/>
      <dgm:spPr/>
      <dgm:t>
        <a:bodyPr/>
        <a:lstStyle/>
        <a:p>
          <a:endParaRPr lang="en-US"/>
        </a:p>
      </dgm:t>
    </dgm:pt>
    <dgm:pt modelId="{762DD6EC-FD0F-4873-A387-335FE9915CBC}">
      <dgm:prSet/>
      <dgm:spPr/>
      <dgm:t>
        <a:bodyPr/>
        <a:lstStyle/>
        <a:p>
          <a:r>
            <a:rPr lang="en-US" dirty="0"/>
            <a:t>Patient Identification Process</a:t>
          </a:r>
        </a:p>
      </dgm:t>
    </dgm:pt>
    <dgm:pt modelId="{96F7561F-CEE9-431C-8EAA-731FAFEAD871}" type="parTrans" cxnId="{E60C294E-C8F1-4B6C-8CC9-1710FC260E70}">
      <dgm:prSet/>
      <dgm:spPr/>
      <dgm:t>
        <a:bodyPr/>
        <a:lstStyle/>
        <a:p>
          <a:endParaRPr lang="en-US"/>
        </a:p>
      </dgm:t>
    </dgm:pt>
    <dgm:pt modelId="{89BE1DFD-D6C3-4189-AB24-C4E8AC7D597F}" type="sibTrans" cxnId="{E60C294E-C8F1-4B6C-8CC9-1710FC260E70}">
      <dgm:prSet/>
      <dgm:spPr/>
      <dgm:t>
        <a:bodyPr/>
        <a:lstStyle/>
        <a:p>
          <a:endParaRPr lang="en-US"/>
        </a:p>
      </dgm:t>
    </dgm:pt>
    <dgm:pt modelId="{40665A65-1E3E-49F9-8C9F-296BAD376BDB}">
      <dgm:prSet/>
      <dgm:spPr/>
      <dgm:t>
        <a:bodyPr/>
        <a:lstStyle/>
        <a:p>
          <a:r>
            <a:rPr lang="en-US" dirty="0"/>
            <a:t>Time Management and Caseload Tracking</a:t>
          </a:r>
        </a:p>
      </dgm:t>
    </dgm:pt>
    <dgm:pt modelId="{42BDE365-ECD0-4F9D-9CD6-678EE2D0B6CE}" type="parTrans" cxnId="{76D3480E-6431-4D6D-AB78-D8023E297777}">
      <dgm:prSet/>
      <dgm:spPr/>
      <dgm:t>
        <a:bodyPr/>
        <a:lstStyle/>
        <a:p>
          <a:endParaRPr lang="en-US"/>
        </a:p>
      </dgm:t>
    </dgm:pt>
    <dgm:pt modelId="{499E000D-3424-4E6A-A13E-2F7149728A10}" type="sibTrans" cxnId="{76D3480E-6431-4D6D-AB78-D8023E297777}">
      <dgm:prSet/>
      <dgm:spPr/>
      <dgm:t>
        <a:bodyPr/>
        <a:lstStyle/>
        <a:p>
          <a:endParaRPr lang="en-US"/>
        </a:p>
      </dgm:t>
    </dgm:pt>
    <dgm:pt modelId="{DF11D9AC-2110-4B89-85DA-45F32A1ACD9A}">
      <dgm:prSet/>
      <dgm:spPr/>
      <dgm:t>
        <a:bodyPr/>
        <a:lstStyle/>
        <a:p>
          <a:r>
            <a:rPr lang="en-US" dirty="0"/>
            <a:t>Optimizing CoCM Data for Program Review</a:t>
          </a:r>
        </a:p>
      </dgm:t>
    </dgm:pt>
    <dgm:pt modelId="{223236AD-5A76-46FC-B724-0890AE4E7841}" type="parTrans" cxnId="{334C4BC2-6BB7-486A-9EB5-8A10278654B9}">
      <dgm:prSet/>
      <dgm:spPr/>
      <dgm:t>
        <a:bodyPr/>
        <a:lstStyle/>
        <a:p>
          <a:endParaRPr lang="en-US"/>
        </a:p>
      </dgm:t>
    </dgm:pt>
    <dgm:pt modelId="{FE2067D1-3F02-4564-B441-45853CF8E0EA}" type="sibTrans" cxnId="{334C4BC2-6BB7-486A-9EB5-8A10278654B9}">
      <dgm:prSet/>
      <dgm:spPr/>
      <dgm:t>
        <a:bodyPr/>
        <a:lstStyle/>
        <a:p>
          <a:endParaRPr lang="en-US"/>
        </a:p>
      </dgm:t>
    </dgm:pt>
    <dgm:pt modelId="{1AF30865-AFF8-4952-AC4D-6C2C9214FBF0}">
      <dgm:prSet/>
      <dgm:spPr/>
      <dgm:t>
        <a:bodyPr/>
        <a:lstStyle/>
        <a:p>
          <a:r>
            <a:rPr lang="en-US" dirty="0"/>
            <a:t>Advanced Topics in Psychopharmacology</a:t>
          </a:r>
        </a:p>
      </dgm:t>
    </dgm:pt>
    <dgm:pt modelId="{41F1E73E-4E08-4CAB-9CB4-38F148D9363C}" type="parTrans" cxnId="{86086BBC-F92C-48A1-8BA4-C933A880021A}">
      <dgm:prSet/>
      <dgm:spPr/>
      <dgm:t>
        <a:bodyPr/>
        <a:lstStyle/>
        <a:p>
          <a:endParaRPr lang="en-US"/>
        </a:p>
      </dgm:t>
    </dgm:pt>
    <dgm:pt modelId="{A7BCEFFF-D619-4F00-B715-65A3268F5565}" type="sibTrans" cxnId="{86086BBC-F92C-48A1-8BA4-C933A880021A}">
      <dgm:prSet/>
      <dgm:spPr/>
      <dgm:t>
        <a:bodyPr/>
        <a:lstStyle/>
        <a:p>
          <a:endParaRPr lang="en-US"/>
        </a:p>
      </dgm:t>
    </dgm:pt>
    <dgm:pt modelId="{D68B1A2F-CC81-4FC4-AC9C-40BE06D8AE31}">
      <dgm:prSet/>
      <dgm:spPr/>
      <dgm:t>
        <a:bodyPr/>
        <a:lstStyle/>
        <a:p>
          <a:r>
            <a:rPr lang="en-US" dirty="0"/>
            <a:t>Substance Use Disorder: Assessment and Brief Interventions</a:t>
          </a:r>
        </a:p>
      </dgm:t>
    </dgm:pt>
    <dgm:pt modelId="{5009134E-C1FD-4AE6-A89C-A8B1CB2AA14D}" type="parTrans" cxnId="{1B4E3D2C-2AEB-4CAB-9841-77993279FAF8}">
      <dgm:prSet/>
      <dgm:spPr/>
      <dgm:t>
        <a:bodyPr/>
        <a:lstStyle/>
        <a:p>
          <a:endParaRPr lang="en-US"/>
        </a:p>
      </dgm:t>
    </dgm:pt>
    <dgm:pt modelId="{0C9E4EDD-DFAE-430C-B1F0-015AABD7620C}" type="sibTrans" cxnId="{1B4E3D2C-2AEB-4CAB-9841-77993279FAF8}">
      <dgm:prSet/>
      <dgm:spPr/>
      <dgm:t>
        <a:bodyPr/>
        <a:lstStyle/>
        <a:p>
          <a:endParaRPr lang="en-US"/>
        </a:p>
      </dgm:t>
    </dgm:pt>
    <dgm:pt modelId="{C5915233-DA0B-4305-99CB-B78B0F8A4B4B}">
      <dgm:prSet/>
      <dgm:spPr/>
      <dgm:t>
        <a:bodyPr/>
        <a:lstStyle/>
        <a:p>
          <a:r>
            <a:rPr lang="en-US" dirty="0"/>
            <a:t>Billing Strategies</a:t>
          </a:r>
        </a:p>
      </dgm:t>
    </dgm:pt>
    <dgm:pt modelId="{BAD04484-BF66-483F-8674-4A9DE25871CC}" type="parTrans" cxnId="{EFA71233-3887-4E4D-8762-6E63811B8A44}">
      <dgm:prSet/>
      <dgm:spPr/>
      <dgm:t>
        <a:bodyPr/>
        <a:lstStyle/>
        <a:p>
          <a:endParaRPr lang="en-US"/>
        </a:p>
      </dgm:t>
    </dgm:pt>
    <dgm:pt modelId="{12F9AE4F-2C1A-490D-97B8-1B581DFEF9D0}" type="sibTrans" cxnId="{EFA71233-3887-4E4D-8762-6E63811B8A44}">
      <dgm:prSet/>
      <dgm:spPr/>
      <dgm:t>
        <a:bodyPr/>
        <a:lstStyle/>
        <a:p>
          <a:endParaRPr lang="en-US"/>
        </a:p>
      </dgm:t>
    </dgm:pt>
    <dgm:pt modelId="{766B9382-7890-4969-B0C7-917AB1F7CD3C}">
      <dgm:prSet/>
      <dgm:spPr/>
      <dgm:t>
        <a:bodyPr/>
        <a:lstStyle/>
        <a:p>
          <a:r>
            <a:rPr lang="en-US" dirty="0"/>
            <a:t>PCP Roundtables</a:t>
          </a:r>
        </a:p>
      </dgm:t>
    </dgm:pt>
    <dgm:pt modelId="{707CECC2-313E-49A0-A842-34418486AFFB}" type="parTrans" cxnId="{4BB4193D-5837-4C5D-B3CD-4C63AE9864F6}">
      <dgm:prSet/>
      <dgm:spPr/>
      <dgm:t>
        <a:bodyPr/>
        <a:lstStyle/>
        <a:p>
          <a:endParaRPr lang="en-US"/>
        </a:p>
      </dgm:t>
    </dgm:pt>
    <dgm:pt modelId="{D6B22307-F9A0-43BB-ABC2-4DCB0BEE53BC}" type="sibTrans" cxnId="{4BB4193D-5837-4C5D-B3CD-4C63AE9864F6}">
      <dgm:prSet/>
      <dgm:spPr/>
      <dgm:t>
        <a:bodyPr/>
        <a:lstStyle/>
        <a:p>
          <a:endParaRPr lang="en-US"/>
        </a:p>
      </dgm:t>
    </dgm:pt>
    <dgm:pt modelId="{F7040FCA-F30E-40EC-B41C-A735A02D4A7C}">
      <dgm:prSet/>
      <dgm:spPr/>
      <dgm:t>
        <a:bodyPr/>
        <a:lstStyle/>
        <a:p>
          <a:r>
            <a:rPr lang="en-US" dirty="0"/>
            <a:t>Psychiatrist Roundtables</a:t>
          </a:r>
        </a:p>
      </dgm:t>
    </dgm:pt>
    <dgm:pt modelId="{BCAD6C69-3CBE-4B3E-B741-513107F0275B}" type="parTrans" cxnId="{8176BF01-E7FD-4752-9428-31CFBAD5EBAA}">
      <dgm:prSet/>
      <dgm:spPr/>
      <dgm:t>
        <a:bodyPr/>
        <a:lstStyle/>
        <a:p>
          <a:endParaRPr lang="en-US"/>
        </a:p>
      </dgm:t>
    </dgm:pt>
    <dgm:pt modelId="{0E01CD39-7B3D-44F2-BB33-4A141AABAE89}" type="sibTrans" cxnId="{8176BF01-E7FD-4752-9428-31CFBAD5EBAA}">
      <dgm:prSet/>
      <dgm:spPr/>
      <dgm:t>
        <a:bodyPr/>
        <a:lstStyle/>
        <a:p>
          <a:endParaRPr lang="en-US"/>
        </a:p>
      </dgm:t>
    </dgm:pt>
    <dgm:pt modelId="{57E566CD-136F-4EC2-8C39-36CE3EC7CEB3}" type="pres">
      <dgm:prSet presAssocID="{0A355521-3D9B-43EB-B02B-06B631F48527}" presName="vert0" presStyleCnt="0">
        <dgm:presLayoutVars>
          <dgm:dir/>
          <dgm:animOne val="branch"/>
          <dgm:animLvl val="lvl"/>
        </dgm:presLayoutVars>
      </dgm:prSet>
      <dgm:spPr/>
    </dgm:pt>
    <dgm:pt modelId="{5F76B4CE-87E1-4A41-89EC-37AFC65A4B91}" type="pres">
      <dgm:prSet presAssocID="{5A7CE26B-D2EA-47C6-9DB0-5D159E71A303}" presName="thickLine" presStyleLbl="alignNode1" presStyleIdx="0" presStyleCnt="12"/>
      <dgm:spPr/>
    </dgm:pt>
    <dgm:pt modelId="{5B7CB578-B4FA-48F2-8A45-64DF661841A6}" type="pres">
      <dgm:prSet presAssocID="{5A7CE26B-D2EA-47C6-9DB0-5D159E71A303}" presName="horz1" presStyleCnt="0"/>
      <dgm:spPr/>
    </dgm:pt>
    <dgm:pt modelId="{400C691F-7810-412E-8772-AED14A0A3B5E}" type="pres">
      <dgm:prSet presAssocID="{5A7CE26B-D2EA-47C6-9DB0-5D159E71A303}" presName="tx1" presStyleLbl="revTx" presStyleIdx="0" presStyleCnt="12"/>
      <dgm:spPr/>
    </dgm:pt>
    <dgm:pt modelId="{92E3F7E7-DC0C-462D-8CBC-154FF21574DC}" type="pres">
      <dgm:prSet presAssocID="{5A7CE26B-D2EA-47C6-9DB0-5D159E71A303}" presName="vert1" presStyleCnt="0"/>
      <dgm:spPr/>
    </dgm:pt>
    <dgm:pt modelId="{1E4C2AAD-C906-4C67-8E24-A2FC7C1777AD}" type="pres">
      <dgm:prSet presAssocID="{9241A8A5-403B-4235-85F3-5F30C63F7E68}" presName="thickLine" presStyleLbl="alignNode1" presStyleIdx="1" presStyleCnt="12"/>
      <dgm:spPr/>
    </dgm:pt>
    <dgm:pt modelId="{E01E86FE-D2DB-4514-A00A-551B2B36E1BF}" type="pres">
      <dgm:prSet presAssocID="{9241A8A5-403B-4235-85F3-5F30C63F7E68}" presName="horz1" presStyleCnt="0"/>
      <dgm:spPr/>
    </dgm:pt>
    <dgm:pt modelId="{06283F88-3632-4FAD-961F-B92B2594AC10}" type="pres">
      <dgm:prSet presAssocID="{9241A8A5-403B-4235-85F3-5F30C63F7E68}" presName="tx1" presStyleLbl="revTx" presStyleIdx="1" presStyleCnt="12"/>
      <dgm:spPr/>
    </dgm:pt>
    <dgm:pt modelId="{0B07B1F8-424D-4D91-8AA0-5CC199847D3D}" type="pres">
      <dgm:prSet presAssocID="{9241A8A5-403B-4235-85F3-5F30C63F7E68}" presName="vert1" presStyleCnt="0"/>
      <dgm:spPr/>
    </dgm:pt>
    <dgm:pt modelId="{12338AE2-DDD1-4011-B877-F5FAD9F74AA6}" type="pres">
      <dgm:prSet presAssocID="{4179C5BD-9582-4627-A725-59574967C52C}" presName="thickLine" presStyleLbl="alignNode1" presStyleIdx="2" presStyleCnt="12"/>
      <dgm:spPr/>
    </dgm:pt>
    <dgm:pt modelId="{D023C04C-960F-4282-87D8-3B6FBF87C4C4}" type="pres">
      <dgm:prSet presAssocID="{4179C5BD-9582-4627-A725-59574967C52C}" presName="horz1" presStyleCnt="0"/>
      <dgm:spPr/>
    </dgm:pt>
    <dgm:pt modelId="{6F071A62-1D13-486A-A97E-62F395E47C74}" type="pres">
      <dgm:prSet presAssocID="{4179C5BD-9582-4627-A725-59574967C52C}" presName="tx1" presStyleLbl="revTx" presStyleIdx="2" presStyleCnt="12"/>
      <dgm:spPr/>
    </dgm:pt>
    <dgm:pt modelId="{8BDA0162-025D-4F26-8AEA-566FF4E902BA}" type="pres">
      <dgm:prSet presAssocID="{4179C5BD-9582-4627-A725-59574967C52C}" presName="vert1" presStyleCnt="0"/>
      <dgm:spPr/>
    </dgm:pt>
    <dgm:pt modelId="{1F464CE3-56F5-468B-8D69-23710B3DAC0D}" type="pres">
      <dgm:prSet presAssocID="{4A096109-7600-4BBE-BD67-EC19F74CFDA4}" presName="thickLine" presStyleLbl="alignNode1" presStyleIdx="3" presStyleCnt="12"/>
      <dgm:spPr/>
    </dgm:pt>
    <dgm:pt modelId="{308DCE1E-5081-4455-9FE4-5782DC669D93}" type="pres">
      <dgm:prSet presAssocID="{4A096109-7600-4BBE-BD67-EC19F74CFDA4}" presName="horz1" presStyleCnt="0"/>
      <dgm:spPr/>
    </dgm:pt>
    <dgm:pt modelId="{3F68F4A4-0567-4C67-8A8B-AE28D64F5C1C}" type="pres">
      <dgm:prSet presAssocID="{4A096109-7600-4BBE-BD67-EC19F74CFDA4}" presName="tx1" presStyleLbl="revTx" presStyleIdx="3" presStyleCnt="12"/>
      <dgm:spPr/>
    </dgm:pt>
    <dgm:pt modelId="{EFA83541-422D-4487-9F75-F94E9B155100}" type="pres">
      <dgm:prSet presAssocID="{4A096109-7600-4BBE-BD67-EC19F74CFDA4}" presName="vert1" presStyleCnt="0"/>
      <dgm:spPr/>
    </dgm:pt>
    <dgm:pt modelId="{82922C13-7F02-4783-B839-F55719364751}" type="pres">
      <dgm:prSet presAssocID="{762DD6EC-FD0F-4873-A387-335FE9915CBC}" presName="thickLine" presStyleLbl="alignNode1" presStyleIdx="4" presStyleCnt="12"/>
      <dgm:spPr/>
    </dgm:pt>
    <dgm:pt modelId="{BF0EE073-5B94-43C6-A15C-C3F644CAA7D5}" type="pres">
      <dgm:prSet presAssocID="{762DD6EC-FD0F-4873-A387-335FE9915CBC}" presName="horz1" presStyleCnt="0"/>
      <dgm:spPr/>
    </dgm:pt>
    <dgm:pt modelId="{1249AC1F-DB88-4E58-817B-EA3CDCA75BBC}" type="pres">
      <dgm:prSet presAssocID="{762DD6EC-FD0F-4873-A387-335FE9915CBC}" presName="tx1" presStyleLbl="revTx" presStyleIdx="4" presStyleCnt="12"/>
      <dgm:spPr/>
    </dgm:pt>
    <dgm:pt modelId="{41FBD763-EB29-4603-979A-FFD9408FCE95}" type="pres">
      <dgm:prSet presAssocID="{762DD6EC-FD0F-4873-A387-335FE9915CBC}" presName="vert1" presStyleCnt="0"/>
      <dgm:spPr/>
    </dgm:pt>
    <dgm:pt modelId="{CF594584-CE73-4746-A0F2-39E61BA4C8A0}" type="pres">
      <dgm:prSet presAssocID="{40665A65-1E3E-49F9-8C9F-296BAD376BDB}" presName="thickLine" presStyleLbl="alignNode1" presStyleIdx="5" presStyleCnt="12"/>
      <dgm:spPr/>
    </dgm:pt>
    <dgm:pt modelId="{2CA12A7B-8893-46B1-B208-7AA1588D809D}" type="pres">
      <dgm:prSet presAssocID="{40665A65-1E3E-49F9-8C9F-296BAD376BDB}" presName="horz1" presStyleCnt="0"/>
      <dgm:spPr/>
    </dgm:pt>
    <dgm:pt modelId="{78F79B0B-E744-47C8-842D-D4AE03063432}" type="pres">
      <dgm:prSet presAssocID="{40665A65-1E3E-49F9-8C9F-296BAD376BDB}" presName="tx1" presStyleLbl="revTx" presStyleIdx="5" presStyleCnt="12"/>
      <dgm:spPr/>
    </dgm:pt>
    <dgm:pt modelId="{A6106B34-BFBD-441E-AA99-3A6F8013F501}" type="pres">
      <dgm:prSet presAssocID="{40665A65-1E3E-49F9-8C9F-296BAD376BDB}" presName="vert1" presStyleCnt="0"/>
      <dgm:spPr/>
    </dgm:pt>
    <dgm:pt modelId="{A26D5F12-9471-4008-A32D-F48E01895D2C}" type="pres">
      <dgm:prSet presAssocID="{DF11D9AC-2110-4B89-85DA-45F32A1ACD9A}" presName="thickLine" presStyleLbl="alignNode1" presStyleIdx="6" presStyleCnt="12"/>
      <dgm:spPr/>
    </dgm:pt>
    <dgm:pt modelId="{C9951780-BA10-4749-BF6D-3A2EDD72D36A}" type="pres">
      <dgm:prSet presAssocID="{DF11D9AC-2110-4B89-85DA-45F32A1ACD9A}" presName="horz1" presStyleCnt="0"/>
      <dgm:spPr/>
    </dgm:pt>
    <dgm:pt modelId="{890F8CB7-965E-4B02-A3EF-EDA942BC1791}" type="pres">
      <dgm:prSet presAssocID="{DF11D9AC-2110-4B89-85DA-45F32A1ACD9A}" presName="tx1" presStyleLbl="revTx" presStyleIdx="6" presStyleCnt="12"/>
      <dgm:spPr/>
    </dgm:pt>
    <dgm:pt modelId="{AC6A2968-D121-4E9B-AB7D-8D0CF6611350}" type="pres">
      <dgm:prSet presAssocID="{DF11D9AC-2110-4B89-85DA-45F32A1ACD9A}" presName="vert1" presStyleCnt="0"/>
      <dgm:spPr/>
    </dgm:pt>
    <dgm:pt modelId="{0415BFA5-9D33-4F88-A768-AA147F4CB479}" type="pres">
      <dgm:prSet presAssocID="{1AF30865-AFF8-4952-AC4D-6C2C9214FBF0}" presName="thickLine" presStyleLbl="alignNode1" presStyleIdx="7" presStyleCnt="12"/>
      <dgm:spPr/>
    </dgm:pt>
    <dgm:pt modelId="{23FF27B7-20B7-4485-9163-1BBFACA632F0}" type="pres">
      <dgm:prSet presAssocID="{1AF30865-AFF8-4952-AC4D-6C2C9214FBF0}" presName="horz1" presStyleCnt="0"/>
      <dgm:spPr/>
    </dgm:pt>
    <dgm:pt modelId="{BE3F19DA-846B-4DD1-B124-3809DCA49381}" type="pres">
      <dgm:prSet presAssocID="{1AF30865-AFF8-4952-AC4D-6C2C9214FBF0}" presName="tx1" presStyleLbl="revTx" presStyleIdx="7" presStyleCnt="12"/>
      <dgm:spPr/>
    </dgm:pt>
    <dgm:pt modelId="{41F5A71B-88B5-49EA-BF03-BB9C3D53D55F}" type="pres">
      <dgm:prSet presAssocID="{1AF30865-AFF8-4952-AC4D-6C2C9214FBF0}" presName="vert1" presStyleCnt="0"/>
      <dgm:spPr/>
    </dgm:pt>
    <dgm:pt modelId="{DACD6223-8516-4867-87BB-29A131246256}" type="pres">
      <dgm:prSet presAssocID="{D68B1A2F-CC81-4FC4-AC9C-40BE06D8AE31}" presName="thickLine" presStyleLbl="alignNode1" presStyleIdx="8" presStyleCnt="12"/>
      <dgm:spPr/>
    </dgm:pt>
    <dgm:pt modelId="{8ADB0198-5C58-48A7-951A-619B0DE71DAC}" type="pres">
      <dgm:prSet presAssocID="{D68B1A2F-CC81-4FC4-AC9C-40BE06D8AE31}" presName="horz1" presStyleCnt="0"/>
      <dgm:spPr/>
    </dgm:pt>
    <dgm:pt modelId="{4AAC0E1C-BAF9-4A5A-9883-BECB4FAE1A62}" type="pres">
      <dgm:prSet presAssocID="{D68B1A2F-CC81-4FC4-AC9C-40BE06D8AE31}" presName="tx1" presStyleLbl="revTx" presStyleIdx="8" presStyleCnt="12"/>
      <dgm:spPr/>
    </dgm:pt>
    <dgm:pt modelId="{19009C5E-97B1-4361-940A-A36615E49C56}" type="pres">
      <dgm:prSet presAssocID="{D68B1A2F-CC81-4FC4-AC9C-40BE06D8AE31}" presName="vert1" presStyleCnt="0"/>
      <dgm:spPr/>
    </dgm:pt>
    <dgm:pt modelId="{5C77AA3E-F95C-4C08-A6C3-5B571CF99FDD}" type="pres">
      <dgm:prSet presAssocID="{C5915233-DA0B-4305-99CB-B78B0F8A4B4B}" presName="thickLine" presStyleLbl="alignNode1" presStyleIdx="9" presStyleCnt="12"/>
      <dgm:spPr/>
    </dgm:pt>
    <dgm:pt modelId="{90611025-C410-47F7-AE0F-5393B0A7E203}" type="pres">
      <dgm:prSet presAssocID="{C5915233-DA0B-4305-99CB-B78B0F8A4B4B}" presName="horz1" presStyleCnt="0"/>
      <dgm:spPr/>
    </dgm:pt>
    <dgm:pt modelId="{8F6E2A59-17B1-4F90-89B5-F6EF590AFFCB}" type="pres">
      <dgm:prSet presAssocID="{C5915233-DA0B-4305-99CB-B78B0F8A4B4B}" presName="tx1" presStyleLbl="revTx" presStyleIdx="9" presStyleCnt="12"/>
      <dgm:spPr/>
    </dgm:pt>
    <dgm:pt modelId="{8975BBBC-6E62-4E84-9B20-AB8A0260FF33}" type="pres">
      <dgm:prSet presAssocID="{C5915233-DA0B-4305-99CB-B78B0F8A4B4B}" presName="vert1" presStyleCnt="0"/>
      <dgm:spPr/>
    </dgm:pt>
    <dgm:pt modelId="{68FDAD7E-B24D-4ABF-99BF-5F2A48EEA068}" type="pres">
      <dgm:prSet presAssocID="{766B9382-7890-4969-B0C7-917AB1F7CD3C}" presName="thickLine" presStyleLbl="alignNode1" presStyleIdx="10" presStyleCnt="12"/>
      <dgm:spPr/>
    </dgm:pt>
    <dgm:pt modelId="{80B3291F-3A89-42F7-AC38-501902D1A1DA}" type="pres">
      <dgm:prSet presAssocID="{766B9382-7890-4969-B0C7-917AB1F7CD3C}" presName="horz1" presStyleCnt="0"/>
      <dgm:spPr/>
    </dgm:pt>
    <dgm:pt modelId="{9EE90452-BE14-4DED-9BC6-666E0AB62781}" type="pres">
      <dgm:prSet presAssocID="{766B9382-7890-4969-B0C7-917AB1F7CD3C}" presName="tx1" presStyleLbl="revTx" presStyleIdx="10" presStyleCnt="12"/>
      <dgm:spPr/>
    </dgm:pt>
    <dgm:pt modelId="{423BCE71-F438-444C-85DA-60D21D30F34D}" type="pres">
      <dgm:prSet presAssocID="{766B9382-7890-4969-B0C7-917AB1F7CD3C}" presName="vert1" presStyleCnt="0"/>
      <dgm:spPr/>
    </dgm:pt>
    <dgm:pt modelId="{5E9CC496-F185-4626-ABE5-11A8D59D2423}" type="pres">
      <dgm:prSet presAssocID="{F7040FCA-F30E-40EC-B41C-A735A02D4A7C}" presName="thickLine" presStyleLbl="alignNode1" presStyleIdx="11" presStyleCnt="12"/>
      <dgm:spPr/>
    </dgm:pt>
    <dgm:pt modelId="{DA3F205F-B424-4108-B817-1D644B02BF74}" type="pres">
      <dgm:prSet presAssocID="{F7040FCA-F30E-40EC-B41C-A735A02D4A7C}" presName="horz1" presStyleCnt="0"/>
      <dgm:spPr/>
    </dgm:pt>
    <dgm:pt modelId="{A4E97037-8D92-4D37-9DEE-454E6569976A}" type="pres">
      <dgm:prSet presAssocID="{F7040FCA-F30E-40EC-B41C-A735A02D4A7C}" presName="tx1" presStyleLbl="revTx" presStyleIdx="11" presStyleCnt="12"/>
      <dgm:spPr/>
    </dgm:pt>
    <dgm:pt modelId="{766B7EBE-EC10-422F-BFC6-F8ABB0717794}" type="pres">
      <dgm:prSet presAssocID="{F7040FCA-F30E-40EC-B41C-A735A02D4A7C}" presName="vert1" presStyleCnt="0"/>
      <dgm:spPr/>
    </dgm:pt>
  </dgm:ptLst>
  <dgm:cxnLst>
    <dgm:cxn modelId="{8176BF01-E7FD-4752-9428-31CFBAD5EBAA}" srcId="{0A355521-3D9B-43EB-B02B-06B631F48527}" destId="{F7040FCA-F30E-40EC-B41C-A735A02D4A7C}" srcOrd="11" destOrd="0" parTransId="{BCAD6C69-3CBE-4B3E-B741-513107F0275B}" sibTransId="{0E01CD39-7B3D-44F2-BB33-4A141AABAE89}"/>
    <dgm:cxn modelId="{20ACCC08-0D00-4B60-9589-488D6163828E}" type="presOf" srcId="{F7040FCA-F30E-40EC-B41C-A735A02D4A7C}" destId="{A4E97037-8D92-4D37-9DEE-454E6569976A}" srcOrd="0" destOrd="0" presId="urn:microsoft.com/office/officeart/2008/layout/LinedList"/>
    <dgm:cxn modelId="{76D3480E-6431-4D6D-AB78-D8023E297777}" srcId="{0A355521-3D9B-43EB-B02B-06B631F48527}" destId="{40665A65-1E3E-49F9-8C9F-296BAD376BDB}" srcOrd="5" destOrd="0" parTransId="{42BDE365-ECD0-4F9D-9CD6-678EE2D0B6CE}" sibTransId="{499E000D-3424-4E6A-A13E-2F7149728A10}"/>
    <dgm:cxn modelId="{97AD7D10-953A-4C44-AA82-05D74B73DDEB}" type="presOf" srcId="{40665A65-1E3E-49F9-8C9F-296BAD376BDB}" destId="{78F79B0B-E744-47C8-842D-D4AE03063432}" srcOrd="0" destOrd="0" presId="urn:microsoft.com/office/officeart/2008/layout/LinedList"/>
    <dgm:cxn modelId="{1B4E3D2C-2AEB-4CAB-9841-77993279FAF8}" srcId="{0A355521-3D9B-43EB-B02B-06B631F48527}" destId="{D68B1A2F-CC81-4FC4-AC9C-40BE06D8AE31}" srcOrd="8" destOrd="0" parTransId="{5009134E-C1FD-4AE6-A89C-A8B1CB2AA14D}" sibTransId="{0C9E4EDD-DFAE-430C-B1F0-015AABD7620C}"/>
    <dgm:cxn modelId="{4C46F52F-9341-4DBC-915C-3C08ACADDD7B}" srcId="{0A355521-3D9B-43EB-B02B-06B631F48527}" destId="{5A7CE26B-D2EA-47C6-9DB0-5D159E71A303}" srcOrd="0" destOrd="0" parTransId="{BC2BB15E-07A0-4B45-91D1-DA5F92E8301F}" sibTransId="{F07EF925-4DEC-4737-9A71-5F8D050CF80F}"/>
    <dgm:cxn modelId="{EFA71233-3887-4E4D-8762-6E63811B8A44}" srcId="{0A355521-3D9B-43EB-B02B-06B631F48527}" destId="{C5915233-DA0B-4305-99CB-B78B0F8A4B4B}" srcOrd="9" destOrd="0" parTransId="{BAD04484-BF66-483F-8674-4A9DE25871CC}" sibTransId="{12F9AE4F-2C1A-490D-97B8-1B581DFEF9D0}"/>
    <dgm:cxn modelId="{4BB4193D-5837-4C5D-B3CD-4C63AE9864F6}" srcId="{0A355521-3D9B-43EB-B02B-06B631F48527}" destId="{766B9382-7890-4969-B0C7-917AB1F7CD3C}" srcOrd="10" destOrd="0" parTransId="{707CECC2-313E-49A0-A842-34418486AFFB}" sibTransId="{D6B22307-F9A0-43BB-ABC2-4DCB0BEE53BC}"/>
    <dgm:cxn modelId="{5C0A6044-13F2-4784-AD6C-8DD8F45CD6F7}" type="presOf" srcId="{762DD6EC-FD0F-4873-A387-335FE9915CBC}" destId="{1249AC1F-DB88-4E58-817B-EA3CDCA75BBC}" srcOrd="0" destOrd="0" presId="urn:microsoft.com/office/officeart/2008/layout/LinedList"/>
    <dgm:cxn modelId="{7FFF6744-FE26-4CD6-A9E7-C51EF11ECAE0}" type="presOf" srcId="{4A096109-7600-4BBE-BD67-EC19F74CFDA4}" destId="{3F68F4A4-0567-4C67-8A8B-AE28D64F5C1C}" srcOrd="0" destOrd="0" presId="urn:microsoft.com/office/officeart/2008/layout/LinedList"/>
    <dgm:cxn modelId="{F09EDC46-F1E3-4E9E-B162-7894F97F05AE}" type="presOf" srcId="{DF11D9AC-2110-4B89-85DA-45F32A1ACD9A}" destId="{890F8CB7-965E-4B02-A3EF-EDA942BC1791}" srcOrd="0" destOrd="0" presId="urn:microsoft.com/office/officeart/2008/layout/LinedList"/>
    <dgm:cxn modelId="{E60C294E-C8F1-4B6C-8CC9-1710FC260E70}" srcId="{0A355521-3D9B-43EB-B02B-06B631F48527}" destId="{762DD6EC-FD0F-4873-A387-335FE9915CBC}" srcOrd="4" destOrd="0" parTransId="{96F7561F-CEE9-431C-8EAA-731FAFEAD871}" sibTransId="{89BE1DFD-D6C3-4189-AB24-C4E8AC7D597F}"/>
    <dgm:cxn modelId="{871D5475-5175-4D40-8005-2CDB9D986268}" type="presOf" srcId="{766B9382-7890-4969-B0C7-917AB1F7CD3C}" destId="{9EE90452-BE14-4DED-9BC6-666E0AB62781}" srcOrd="0" destOrd="0" presId="urn:microsoft.com/office/officeart/2008/layout/LinedList"/>
    <dgm:cxn modelId="{46EDBB85-D2B1-4209-A438-8DAC2008E498}" type="presOf" srcId="{9241A8A5-403B-4235-85F3-5F30C63F7E68}" destId="{06283F88-3632-4FAD-961F-B92B2594AC10}" srcOrd="0" destOrd="0" presId="urn:microsoft.com/office/officeart/2008/layout/LinedList"/>
    <dgm:cxn modelId="{C3B2B59B-1656-4D7C-8921-348C0B705793}" type="presOf" srcId="{D68B1A2F-CC81-4FC4-AC9C-40BE06D8AE31}" destId="{4AAC0E1C-BAF9-4A5A-9883-BECB4FAE1A62}" srcOrd="0" destOrd="0" presId="urn:microsoft.com/office/officeart/2008/layout/LinedList"/>
    <dgm:cxn modelId="{3F3D049D-9100-466E-B27B-6855A5AADF8C}" srcId="{0A355521-3D9B-43EB-B02B-06B631F48527}" destId="{4179C5BD-9582-4627-A725-59574967C52C}" srcOrd="2" destOrd="0" parTransId="{C6C8CD6F-F192-4753-8A76-AD89FB2E432F}" sibTransId="{1DE1791E-C698-40AA-A9D6-F04770650188}"/>
    <dgm:cxn modelId="{77A3B4AE-745E-4DEB-BFC8-D7268ABE2B40}" type="presOf" srcId="{1AF30865-AFF8-4952-AC4D-6C2C9214FBF0}" destId="{BE3F19DA-846B-4DD1-B124-3809DCA49381}" srcOrd="0" destOrd="0" presId="urn:microsoft.com/office/officeart/2008/layout/LinedList"/>
    <dgm:cxn modelId="{86086BBC-F92C-48A1-8BA4-C933A880021A}" srcId="{0A355521-3D9B-43EB-B02B-06B631F48527}" destId="{1AF30865-AFF8-4952-AC4D-6C2C9214FBF0}" srcOrd="7" destOrd="0" parTransId="{41F1E73E-4E08-4CAB-9CB4-38F148D9363C}" sibTransId="{A7BCEFFF-D619-4F00-B715-65A3268F5565}"/>
    <dgm:cxn modelId="{334C4BC2-6BB7-486A-9EB5-8A10278654B9}" srcId="{0A355521-3D9B-43EB-B02B-06B631F48527}" destId="{DF11D9AC-2110-4B89-85DA-45F32A1ACD9A}" srcOrd="6" destOrd="0" parTransId="{223236AD-5A76-46FC-B724-0890AE4E7841}" sibTransId="{FE2067D1-3F02-4564-B441-45853CF8E0EA}"/>
    <dgm:cxn modelId="{239606D3-2387-4AC1-BCF4-D1C635D3D2DD}" type="presOf" srcId="{0A355521-3D9B-43EB-B02B-06B631F48527}" destId="{57E566CD-136F-4EC2-8C39-36CE3EC7CEB3}" srcOrd="0" destOrd="0" presId="urn:microsoft.com/office/officeart/2008/layout/LinedList"/>
    <dgm:cxn modelId="{E1786FD8-5A49-4A79-B2DD-7029867D50D8}" type="presOf" srcId="{5A7CE26B-D2EA-47C6-9DB0-5D159E71A303}" destId="{400C691F-7810-412E-8772-AED14A0A3B5E}" srcOrd="0" destOrd="0" presId="urn:microsoft.com/office/officeart/2008/layout/LinedList"/>
    <dgm:cxn modelId="{295DD2E5-AD6A-4214-8481-9AC974E23A49}" type="presOf" srcId="{4179C5BD-9582-4627-A725-59574967C52C}" destId="{6F071A62-1D13-486A-A97E-62F395E47C74}" srcOrd="0" destOrd="0" presId="urn:microsoft.com/office/officeart/2008/layout/LinedList"/>
    <dgm:cxn modelId="{34D320EF-FFA2-48AF-A157-282F1E3671F4}" type="presOf" srcId="{C5915233-DA0B-4305-99CB-B78B0F8A4B4B}" destId="{8F6E2A59-17B1-4F90-89B5-F6EF590AFFCB}" srcOrd="0" destOrd="0" presId="urn:microsoft.com/office/officeart/2008/layout/LinedList"/>
    <dgm:cxn modelId="{CF7ECEF3-1F01-4751-A754-D46E178DEB29}" srcId="{0A355521-3D9B-43EB-B02B-06B631F48527}" destId="{4A096109-7600-4BBE-BD67-EC19F74CFDA4}" srcOrd="3" destOrd="0" parTransId="{448536C4-ED74-44F4-9235-653FD6F10D1F}" sibTransId="{1FDA2F46-4B94-418D-85E1-9109933A9EC6}"/>
    <dgm:cxn modelId="{28E51CFE-2DD0-4EC2-8CFE-5DADBDAA964B}" srcId="{0A355521-3D9B-43EB-B02B-06B631F48527}" destId="{9241A8A5-403B-4235-85F3-5F30C63F7E68}" srcOrd="1" destOrd="0" parTransId="{861CCCB5-D9EC-40BC-8AE7-14D6B25ED978}" sibTransId="{C48AD6F2-B149-46C6-8A14-B0122F87EBEB}"/>
    <dgm:cxn modelId="{5F88C4BA-5BFF-4E55-A35A-98B0FC994089}" type="presParOf" srcId="{57E566CD-136F-4EC2-8C39-36CE3EC7CEB3}" destId="{5F76B4CE-87E1-4A41-89EC-37AFC65A4B91}" srcOrd="0" destOrd="0" presId="urn:microsoft.com/office/officeart/2008/layout/LinedList"/>
    <dgm:cxn modelId="{4247069F-5382-400F-8656-EF7DCA240CFC}" type="presParOf" srcId="{57E566CD-136F-4EC2-8C39-36CE3EC7CEB3}" destId="{5B7CB578-B4FA-48F2-8A45-64DF661841A6}" srcOrd="1" destOrd="0" presId="urn:microsoft.com/office/officeart/2008/layout/LinedList"/>
    <dgm:cxn modelId="{D79A598D-0EB0-4702-A13D-0EF3CA02B405}" type="presParOf" srcId="{5B7CB578-B4FA-48F2-8A45-64DF661841A6}" destId="{400C691F-7810-412E-8772-AED14A0A3B5E}" srcOrd="0" destOrd="0" presId="urn:microsoft.com/office/officeart/2008/layout/LinedList"/>
    <dgm:cxn modelId="{68FE504F-E979-4984-89D9-558523D8B29D}" type="presParOf" srcId="{5B7CB578-B4FA-48F2-8A45-64DF661841A6}" destId="{92E3F7E7-DC0C-462D-8CBC-154FF21574DC}" srcOrd="1" destOrd="0" presId="urn:microsoft.com/office/officeart/2008/layout/LinedList"/>
    <dgm:cxn modelId="{9FEC2988-D1C6-4887-BE27-2A344B6D2CC0}" type="presParOf" srcId="{57E566CD-136F-4EC2-8C39-36CE3EC7CEB3}" destId="{1E4C2AAD-C906-4C67-8E24-A2FC7C1777AD}" srcOrd="2" destOrd="0" presId="urn:microsoft.com/office/officeart/2008/layout/LinedList"/>
    <dgm:cxn modelId="{F7893AF8-6590-41BF-8454-E33EE7EEB7C8}" type="presParOf" srcId="{57E566CD-136F-4EC2-8C39-36CE3EC7CEB3}" destId="{E01E86FE-D2DB-4514-A00A-551B2B36E1BF}" srcOrd="3" destOrd="0" presId="urn:microsoft.com/office/officeart/2008/layout/LinedList"/>
    <dgm:cxn modelId="{334CDAA9-57E6-47D3-836D-AF5EA0742357}" type="presParOf" srcId="{E01E86FE-D2DB-4514-A00A-551B2B36E1BF}" destId="{06283F88-3632-4FAD-961F-B92B2594AC10}" srcOrd="0" destOrd="0" presId="urn:microsoft.com/office/officeart/2008/layout/LinedList"/>
    <dgm:cxn modelId="{77706AFB-E5D6-4014-BEB9-62F792FF6F70}" type="presParOf" srcId="{E01E86FE-D2DB-4514-A00A-551B2B36E1BF}" destId="{0B07B1F8-424D-4D91-8AA0-5CC199847D3D}" srcOrd="1" destOrd="0" presId="urn:microsoft.com/office/officeart/2008/layout/LinedList"/>
    <dgm:cxn modelId="{A91A4FB1-9E4E-4D88-BC7E-B44468B9684E}" type="presParOf" srcId="{57E566CD-136F-4EC2-8C39-36CE3EC7CEB3}" destId="{12338AE2-DDD1-4011-B877-F5FAD9F74AA6}" srcOrd="4" destOrd="0" presId="urn:microsoft.com/office/officeart/2008/layout/LinedList"/>
    <dgm:cxn modelId="{EB095AC8-C3C5-4E27-9764-427E9A625E13}" type="presParOf" srcId="{57E566CD-136F-4EC2-8C39-36CE3EC7CEB3}" destId="{D023C04C-960F-4282-87D8-3B6FBF87C4C4}" srcOrd="5" destOrd="0" presId="urn:microsoft.com/office/officeart/2008/layout/LinedList"/>
    <dgm:cxn modelId="{ECF9776B-D173-4204-89DC-4519523D79C5}" type="presParOf" srcId="{D023C04C-960F-4282-87D8-3B6FBF87C4C4}" destId="{6F071A62-1D13-486A-A97E-62F395E47C74}" srcOrd="0" destOrd="0" presId="urn:microsoft.com/office/officeart/2008/layout/LinedList"/>
    <dgm:cxn modelId="{B29FE0A6-94E3-474E-B6F7-CD5CAF7D2B89}" type="presParOf" srcId="{D023C04C-960F-4282-87D8-3B6FBF87C4C4}" destId="{8BDA0162-025D-4F26-8AEA-566FF4E902BA}" srcOrd="1" destOrd="0" presId="urn:microsoft.com/office/officeart/2008/layout/LinedList"/>
    <dgm:cxn modelId="{170E3ABC-999F-495A-9B34-A2E73471AF36}" type="presParOf" srcId="{57E566CD-136F-4EC2-8C39-36CE3EC7CEB3}" destId="{1F464CE3-56F5-468B-8D69-23710B3DAC0D}" srcOrd="6" destOrd="0" presId="urn:microsoft.com/office/officeart/2008/layout/LinedList"/>
    <dgm:cxn modelId="{85700BFF-DBAA-43D8-B908-949000835679}" type="presParOf" srcId="{57E566CD-136F-4EC2-8C39-36CE3EC7CEB3}" destId="{308DCE1E-5081-4455-9FE4-5782DC669D93}" srcOrd="7" destOrd="0" presId="urn:microsoft.com/office/officeart/2008/layout/LinedList"/>
    <dgm:cxn modelId="{6CA7ED56-DA97-4305-9ABC-7ABA4844B65E}" type="presParOf" srcId="{308DCE1E-5081-4455-9FE4-5782DC669D93}" destId="{3F68F4A4-0567-4C67-8A8B-AE28D64F5C1C}" srcOrd="0" destOrd="0" presId="urn:microsoft.com/office/officeart/2008/layout/LinedList"/>
    <dgm:cxn modelId="{79DB1D28-BA11-421A-9938-BE8433D27F09}" type="presParOf" srcId="{308DCE1E-5081-4455-9FE4-5782DC669D93}" destId="{EFA83541-422D-4487-9F75-F94E9B155100}" srcOrd="1" destOrd="0" presId="urn:microsoft.com/office/officeart/2008/layout/LinedList"/>
    <dgm:cxn modelId="{C1CC0151-6AD3-4C86-BDE1-3A2069BB3198}" type="presParOf" srcId="{57E566CD-136F-4EC2-8C39-36CE3EC7CEB3}" destId="{82922C13-7F02-4783-B839-F55719364751}" srcOrd="8" destOrd="0" presId="urn:microsoft.com/office/officeart/2008/layout/LinedList"/>
    <dgm:cxn modelId="{5017721C-7371-4972-A2BB-17B5343B713D}" type="presParOf" srcId="{57E566CD-136F-4EC2-8C39-36CE3EC7CEB3}" destId="{BF0EE073-5B94-43C6-A15C-C3F644CAA7D5}" srcOrd="9" destOrd="0" presId="urn:microsoft.com/office/officeart/2008/layout/LinedList"/>
    <dgm:cxn modelId="{510248E1-3FC2-441E-8A0F-990EBD852F2A}" type="presParOf" srcId="{BF0EE073-5B94-43C6-A15C-C3F644CAA7D5}" destId="{1249AC1F-DB88-4E58-817B-EA3CDCA75BBC}" srcOrd="0" destOrd="0" presId="urn:microsoft.com/office/officeart/2008/layout/LinedList"/>
    <dgm:cxn modelId="{AB5B4819-2AE7-4AA9-BFAE-852C3363C05B}" type="presParOf" srcId="{BF0EE073-5B94-43C6-A15C-C3F644CAA7D5}" destId="{41FBD763-EB29-4603-979A-FFD9408FCE95}" srcOrd="1" destOrd="0" presId="urn:microsoft.com/office/officeart/2008/layout/LinedList"/>
    <dgm:cxn modelId="{242F57BA-F4EE-4B1F-AF2D-1ECFD4E9EB6C}" type="presParOf" srcId="{57E566CD-136F-4EC2-8C39-36CE3EC7CEB3}" destId="{CF594584-CE73-4746-A0F2-39E61BA4C8A0}" srcOrd="10" destOrd="0" presId="urn:microsoft.com/office/officeart/2008/layout/LinedList"/>
    <dgm:cxn modelId="{E7E475C1-7F5D-4343-817C-0DF3A715BA70}" type="presParOf" srcId="{57E566CD-136F-4EC2-8C39-36CE3EC7CEB3}" destId="{2CA12A7B-8893-46B1-B208-7AA1588D809D}" srcOrd="11" destOrd="0" presId="urn:microsoft.com/office/officeart/2008/layout/LinedList"/>
    <dgm:cxn modelId="{3A78B9C3-CC17-40FB-A9D8-7990CF751A20}" type="presParOf" srcId="{2CA12A7B-8893-46B1-B208-7AA1588D809D}" destId="{78F79B0B-E744-47C8-842D-D4AE03063432}" srcOrd="0" destOrd="0" presId="urn:microsoft.com/office/officeart/2008/layout/LinedList"/>
    <dgm:cxn modelId="{94239405-FC98-4F43-939E-9E58531BE3F8}" type="presParOf" srcId="{2CA12A7B-8893-46B1-B208-7AA1588D809D}" destId="{A6106B34-BFBD-441E-AA99-3A6F8013F501}" srcOrd="1" destOrd="0" presId="urn:microsoft.com/office/officeart/2008/layout/LinedList"/>
    <dgm:cxn modelId="{15D092D4-9B1C-42D1-84B3-089F32D574EF}" type="presParOf" srcId="{57E566CD-136F-4EC2-8C39-36CE3EC7CEB3}" destId="{A26D5F12-9471-4008-A32D-F48E01895D2C}" srcOrd="12" destOrd="0" presId="urn:microsoft.com/office/officeart/2008/layout/LinedList"/>
    <dgm:cxn modelId="{7F344C1A-1309-4306-AF8D-B4DE85BDB01E}" type="presParOf" srcId="{57E566CD-136F-4EC2-8C39-36CE3EC7CEB3}" destId="{C9951780-BA10-4749-BF6D-3A2EDD72D36A}" srcOrd="13" destOrd="0" presId="urn:microsoft.com/office/officeart/2008/layout/LinedList"/>
    <dgm:cxn modelId="{1E8EDF36-1335-4664-9D37-7D0E50138196}" type="presParOf" srcId="{C9951780-BA10-4749-BF6D-3A2EDD72D36A}" destId="{890F8CB7-965E-4B02-A3EF-EDA942BC1791}" srcOrd="0" destOrd="0" presId="urn:microsoft.com/office/officeart/2008/layout/LinedList"/>
    <dgm:cxn modelId="{D879E939-CBE3-47B5-9DCA-A08AB9E8461F}" type="presParOf" srcId="{C9951780-BA10-4749-BF6D-3A2EDD72D36A}" destId="{AC6A2968-D121-4E9B-AB7D-8D0CF6611350}" srcOrd="1" destOrd="0" presId="urn:microsoft.com/office/officeart/2008/layout/LinedList"/>
    <dgm:cxn modelId="{3C86D260-F5E9-4843-A46F-3EE5D7069A82}" type="presParOf" srcId="{57E566CD-136F-4EC2-8C39-36CE3EC7CEB3}" destId="{0415BFA5-9D33-4F88-A768-AA147F4CB479}" srcOrd="14" destOrd="0" presId="urn:microsoft.com/office/officeart/2008/layout/LinedList"/>
    <dgm:cxn modelId="{59CDE83B-8C41-49C2-B507-3D68D3AB0810}" type="presParOf" srcId="{57E566CD-136F-4EC2-8C39-36CE3EC7CEB3}" destId="{23FF27B7-20B7-4485-9163-1BBFACA632F0}" srcOrd="15" destOrd="0" presId="urn:microsoft.com/office/officeart/2008/layout/LinedList"/>
    <dgm:cxn modelId="{5C79C142-5989-4441-B6C9-8DA4D79E816F}" type="presParOf" srcId="{23FF27B7-20B7-4485-9163-1BBFACA632F0}" destId="{BE3F19DA-846B-4DD1-B124-3809DCA49381}" srcOrd="0" destOrd="0" presId="urn:microsoft.com/office/officeart/2008/layout/LinedList"/>
    <dgm:cxn modelId="{54418B3A-8229-419D-BFF4-724E8A75C5A8}" type="presParOf" srcId="{23FF27B7-20B7-4485-9163-1BBFACA632F0}" destId="{41F5A71B-88B5-49EA-BF03-BB9C3D53D55F}" srcOrd="1" destOrd="0" presId="urn:microsoft.com/office/officeart/2008/layout/LinedList"/>
    <dgm:cxn modelId="{9F933BC7-7EEA-44BD-8E6B-D80148728DE7}" type="presParOf" srcId="{57E566CD-136F-4EC2-8C39-36CE3EC7CEB3}" destId="{DACD6223-8516-4867-87BB-29A131246256}" srcOrd="16" destOrd="0" presId="urn:microsoft.com/office/officeart/2008/layout/LinedList"/>
    <dgm:cxn modelId="{BBF5007D-C785-412F-880B-BD211572719A}" type="presParOf" srcId="{57E566CD-136F-4EC2-8C39-36CE3EC7CEB3}" destId="{8ADB0198-5C58-48A7-951A-619B0DE71DAC}" srcOrd="17" destOrd="0" presId="urn:microsoft.com/office/officeart/2008/layout/LinedList"/>
    <dgm:cxn modelId="{B4F64A9C-9128-48B2-884B-D275CA9B68EF}" type="presParOf" srcId="{8ADB0198-5C58-48A7-951A-619B0DE71DAC}" destId="{4AAC0E1C-BAF9-4A5A-9883-BECB4FAE1A62}" srcOrd="0" destOrd="0" presId="urn:microsoft.com/office/officeart/2008/layout/LinedList"/>
    <dgm:cxn modelId="{34CF30C2-E981-4A66-A594-4C785003FF21}" type="presParOf" srcId="{8ADB0198-5C58-48A7-951A-619B0DE71DAC}" destId="{19009C5E-97B1-4361-940A-A36615E49C56}" srcOrd="1" destOrd="0" presId="urn:microsoft.com/office/officeart/2008/layout/LinedList"/>
    <dgm:cxn modelId="{02F0FA6E-D52C-4E05-B060-D68D44D7043C}" type="presParOf" srcId="{57E566CD-136F-4EC2-8C39-36CE3EC7CEB3}" destId="{5C77AA3E-F95C-4C08-A6C3-5B571CF99FDD}" srcOrd="18" destOrd="0" presId="urn:microsoft.com/office/officeart/2008/layout/LinedList"/>
    <dgm:cxn modelId="{0937B37F-8B49-4935-9B09-01D23C504C24}" type="presParOf" srcId="{57E566CD-136F-4EC2-8C39-36CE3EC7CEB3}" destId="{90611025-C410-47F7-AE0F-5393B0A7E203}" srcOrd="19" destOrd="0" presId="urn:microsoft.com/office/officeart/2008/layout/LinedList"/>
    <dgm:cxn modelId="{412C29BB-E941-40D3-AF90-170580F68E90}" type="presParOf" srcId="{90611025-C410-47F7-AE0F-5393B0A7E203}" destId="{8F6E2A59-17B1-4F90-89B5-F6EF590AFFCB}" srcOrd="0" destOrd="0" presId="urn:microsoft.com/office/officeart/2008/layout/LinedList"/>
    <dgm:cxn modelId="{D5FF5514-05C6-4E80-97C7-B1EFFF236263}" type="presParOf" srcId="{90611025-C410-47F7-AE0F-5393B0A7E203}" destId="{8975BBBC-6E62-4E84-9B20-AB8A0260FF33}" srcOrd="1" destOrd="0" presId="urn:microsoft.com/office/officeart/2008/layout/LinedList"/>
    <dgm:cxn modelId="{D9BA91A1-3A41-4D32-B4B7-420209916A33}" type="presParOf" srcId="{57E566CD-136F-4EC2-8C39-36CE3EC7CEB3}" destId="{68FDAD7E-B24D-4ABF-99BF-5F2A48EEA068}" srcOrd="20" destOrd="0" presId="urn:microsoft.com/office/officeart/2008/layout/LinedList"/>
    <dgm:cxn modelId="{B4E04754-1DFE-4161-9D59-23EEDEAA514B}" type="presParOf" srcId="{57E566CD-136F-4EC2-8C39-36CE3EC7CEB3}" destId="{80B3291F-3A89-42F7-AC38-501902D1A1DA}" srcOrd="21" destOrd="0" presId="urn:microsoft.com/office/officeart/2008/layout/LinedList"/>
    <dgm:cxn modelId="{38A87247-C20E-4001-9044-5CFBB34FE5D6}" type="presParOf" srcId="{80B3291F-3A89-42F7-AC38-501902D1A1DA}" destId="{9EE90452-BE14-4DED-9BC6-666E0AB62781}" srcOrd="0" destOrd="0" presId="urn:microsoft.com/office/officeart/2008/layout/LinedList"/>
    <dgm:cxn modelId="{87F3EF3C-333C-4CD2-90CF-AEB385AB6370}" type="presParOf" srcId="{80B3291F-3A89-42F7-AC38-501902D1A1DA}" destId="{423BCE71-F438-444C-85DA-60D21D30F34D}" srcOrd="1" destOrd="0" presId="urn:microsoft.com/office/officeart/2008/layout/LinedList"/>
    <dgm:cxn modelId="{AAD122AF-1129-41C9-B8F9-23584C5A853E}" type="presParOf" srcId="{57E566CD-136F-4EC2-8C39-36CE3EC7CEB3}" destId="{5E9CC496-F185-4626-ABE5-11A8D59D2423}" srcOrd="22" destOrd="0" presId="urn:microsoft.com/office/officeart/2008/layout/LinedList"/>
    <dgm:cxn modelId="{74E99C53-8548-48A0-A841-77DBCC4F7069}" type="presParOf" srcId="{57E566CD-136F-4EC2-8C39-36CE3EC7CEB3}" destId="{DA3F205F-B424-4108-B817-1D644B02BF74}" srcOrd="23" destOrd="0" presId="urn:microsoft.com/office/officeart/2008/layout/LinedList"/>
    <dgm:cxn modelId="{444E2B38-4985-4FE1-9955-9384581C8944}" type="presParOf" srcId="{DA3F205F-B424-4108-B817-1D644B02BF74}" destId="{A4E97037-8D92-4D37-9DEE-454E6569976A}" srcOrd="0" destOrd="0" presId="urn:microsoft.com/office/officeart/2008/layout/LinedList"/>
    <dgm:cxn modelId="{4934C645-9841-4151-A586-BC39742C0A30}" type="presParOf" srcId="{DA3F205F-B424-4108-B817-1D644B02BF74}" destId="{766B7EBE-EC10-422F-BFC6-F8ABB07177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3CA32E-FBDA-455A-9332-18DC036EB34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86853080-73A5-4ABC-8673-E30F4C49C43B}">
      <dgm:prSet phldrT="[Text]" custT="1"/>
      <dgm:spPr/>
      <dgm:t>
        <a:bodyPr/>
        <a:lstStyle/>
        <a:p>
          <a:r>
            <a:rPr lang="en-US" sz="2400" dirty="0"/>
            <a:t>Be ready</a:t>
          </a:r>
        </a:p>
      </dgm:t>
    </dgm:pt>
    <dgm:pt modelId="{D37699D6-98D6-4C38-8A5D-182B6373DDF1}" type="parTrans" cxnId="{4A068577-3F71-41E9-A833-B86515DCD9E2}">
      <dgm:prSet/>
      <dgm:spPr/>
      <dgm:t>
        <a:bodyPr/>
        <a:lstStyle/>
        <a:p>
          <a:endParaRPr lang="en-US"/>
        </a:p>
      </dgm:t>
    </dgm:pt>
    <dgm:pt modelId="{5591A3D9-A6D9-49F0-AAB3-2326B40B21FF}" type="sibTrans" cxnId="{4A068577-3F71-41E9-A833-B86515DCD9E2}">
      <dgm:prSet/>
      <dgm:spPr/>
      <dgm:t>
        <a:bodyPr/>
        <a:lstStyle/>
        <a:p>
          <a:endParaRPr lang="en-US"/>
        </a:p>
      </dgm:t>
    </dgm:pt>
    <dgm:pt modelId="{A458385E-B4AC-4C47-9F2C-9FBC2B50863E}">
      <dgm:prSet phldrT="[Text]" custT="1"/>
      <dgm:spPr/>
      <dgm:t>
        <a:bodyPr/>
        <a:lstStyle/>
        <a:p>
          <a:r>
            <a:rPr lang="en-US" sz="2000" dirty="0"/>
            <a:t>Learn about CoCM</a:t>
          </a:r>
        </a:p>
      </dgm:t>
    </dgm:pt>
    <dgm:pt modelId="{BBA71F9F-0513-4981-8244-A6C3AA094C0D}" type="parTrans" cxnId="{6AC67554-BD46-4462-AB77-77DF19587EE9}">
      <dgm:prSet/>
      <dgm:spPr/>
      <dgm:t>
        <a:bodyPr/>
        <a:lstStyle/>
        <a:p>
          <a:endParaRPr lang="en-US"/>
        </a:p>
      </dgm:t>
    </dgm:pt>
    <dgm:pt modelId="{4F2BA815-9079-4740-B2FE-D67CE3FA1D95}" type="sibTrans" cxnId="{6AC67554-BD46-4462-AB77-77DF19587EE9}">
      <dgm:prSet/>
      <dgm:spPr/>
      <dgm:t>
        <a:bodyPr/>
        <a:lstStyle/>
        <a:p>
          <a:endParaRPr lang="en-US"/>
        </a:p>
      </dgm:t>
    </dgm:pt>
    <dgm:pt modelId="{B247934B-2F34-45D5-A1BA-3FB4D00A0EB2}">
      <dgm:prSet phldrT="[Text]" custT="1"/>
      <dgm:spPr/>
      <dgm:t>
        <a:bodyPr/>
        <a:lstStyle/>
        <a:p>
          <a:r>
            <a:rPr lang="en-US" sz="2000" dirty="0"/>
            <a:t>Complete readiness activities</a:t>
          </a:r>
        </a:p>
      </dgm:t>
    </dgm:pt>
    <dgm:pt modelId="{67F8DC49-4D90-4593-9595-35D346573A6B}" type="parTrans" cxnId="{82C17951-67DC-4592-80A4-1B29D8FE7DBE}">
      <dgm:prSet/>
      <dgm:spPr/>
      <dgm:t>
        <a:bodyPr/>
        <a:lstStyle/>
        <a:p>
          <a:endParaRPr lang="en-US"/>
        </a:p>
      </dgm:t>
    </dgm:pt>
    <dgm:pt modelId="{CF0FD4F3-70DE-4470-BA0E-3BDF17B7E9D7}" type="sibTrans" cxnId="{82C17951-67DC-4592-80A4-1B29D8FE7DBE}">
      <dgm:prSet/>
      <dgm:spPr/>
      <dgm:t>
        <a:bodyPr/>
        <a:lstStyle/>
        <a:p>
          <a:endParaRPr lang="en-US"/>
        </a:p>
      </dgm:t>
    </dgm:pt>
    <dgm:pt modelId="{00CEFF20-B7A2-4C10-A716-EFC9938FE9AE}">
      <dgm:prSet phldrT="[Text]" custT="1"/>
      <dgm:spPr/>
      <dgm:t>
        <a:bodyPr/>
        <a:lstStyle/>
        <a:p>
          <a:r>
            <a:rPr lang="en-US" sz="2400" dirty="0"/>
            <a:t>Develop care team</a:t>
          </a:r>
        </a:p>
      </dgm:t>
    </dgm:pt>
    <dgm:pt modelId="{A50B4BF8-2D93-4CAB-9FDE-8997993702AB}" type="parTrans" cxnId="{F0B9A873-57B0-4427-AC7A-C7F3E15A7696}">
      <dgm:prSet/>
      <dgm:spPr/>
      <dgm:t>
        <a:bodyPr/>
        <a:lstStyle/>
        <a:p>
          <a:endParaRPr lang="en-US"/>
        </a:p>
      </dgm:t>
    </dgm:pt>
    <dgm:pt modelId="{2F040CC3-228A-4E6B-9E45-7BC9D4A57294}" type="sibTrans" cxnId="{F0B9A873-57B0-4427-AC7A-C7F3E15A7696}">
      <dgm:prSet/>
      <dgm:spPr/>
      <dgm:t>
        <a:bodyPr/>
        <a:lstStyle/>
        <a:p>
          <a:endParaRPr lang="en-US"/>
        </a:p>
      </dgm:t>
    </dgm:pt>
    <dgm:pt modelId="{C90CB5AC-F54D-40A1-874A-EF6A8346564B}">
      <dgm:prSet phldrT="[Text]" custT="1"/>
      <dgm:spPr/>
      <dgm:t>
        <a:bodyPr/>
        <a:lstStyle/>
        <a:p>
          <a:r>
            <a:rPr lang="en-US" sz="2000" kern="1200" dirty="0">
              <a:latin typeface="Calibri"/>
              <a:ea typeface="+mn-ea"/>
              <a:cs typeface="+mn-cs"/>
            </a:rPr>
            <a:t>Consider workflows among practices </a:t>
          </a:r>
        </a:p>
      </dgm:t>
    </dgm:pt>
    <dgm:pt modelId="{F69158B2-24CF-4C81-8B8F-97465D42677F}" type="parTrans" cxnId="{FAD7EE6B-3BC0-46B9-9C95-18243137255E}">
      <dgm:prSet/>
      <dgm:spPr/>
      <dgm:t>
        <a:bodyPr/>
        <a:lstStyle/>
        <a:p>
          <a:endParaRPr lang="en-US"/>
        </a:p>
      </dgm:t>
    </dgm:pt>
    <dgm:pt modelId="{352A2F9E-7184-4E95-AEE3-3F921AA2CD0E}" type="sibTrans" cxnId="{FAD7EE6B-3BC0-46B9-9C95-18243137255E}">
      <dgm:prSet/>
      <dgm:spPr/>
      <dgm:t>
        <a:bodyPr/>
        <a:lstStyle/>
        <a:p>
          <a:endParaRPr lang="en-US"/>
        </a:p>
      </dgm:t>
    </dgm:pt>
    <dgm:pt modelId="{194B4F8D-4D0E-4EFE-83DA-DA88C586A7DC}">
      <dgm:prSet phldrT="[Text]" custT="1"/>
      <dgm:spPr/>
      <dgm:t>
        <a:bodyPr/>
        <a:lstStyle/>
        <a:p>
          <a:r>
            <a:rPr lang="en-US" sz="2000" kern="1200" dirty="0">
              <a:latin typeface="Calibri"/>
              <a:ea typeface="+mn-ea"/>
              <a:cs typeface="+mn-cs"/>
            </a:rPr>
            <a:t>Facilitate shared care teams when appropriate </a:t>
          </a:r>
        </a:p>
      </dgm:t>
    </dgm:pt>
    <dgm:pt modelId="{6E612DC3-1DD9-44A0-8805-9E4421FEEC97}" type="parTrans" cxnId="{ADD6F99A-7655-4AF5-9BA3-857B960F081D}">
      <dgm:prSet/>
      <dgm:spPr/>
      <dgm:t>
        <a:bodyPr/>
        <a:lstStyle/>
        <a:p>
          <a:endParaRPr lang="en-US"/>
        </a:p>
      </dgm:t>
    </dgm:pt>
    <dgm:pt modelId="{26237390-4C54-4F4B-B898-309184D9D63A}" type="sibTrans" cxnId="{ADD6F99A-7655-4AF5-9BA3-857B960F081D}">
      <dgm:prSet/>
      <dgm:spPr/>
      <dgm:t>
        <a:bodyPr/>
        <a:lstStyle/>
        <a:p>
          <a:endParaRPr lang="en-US"/>
        </a:p>
      </dgm:t>
    </dgm:pt>
    <dgm:pt modelId="{29556AA0-190E-4A2A-A249-012EA0B6342B}">
      <dgm:prSet phldrT="[Text]" custT="1"/>
      <dgm:spPr/>
      <dgm:t>
        <a:bodyPr/>
        <a:lstStyle/>
        <a:p>
          <a:r>
            <a:rPr lang="en-US" sz="2400" dirty="0"/>
            <a:t>Promote tools and skills</a:t>
          </a:r>
        </a:p>
      </dgm:t>
    </dgm:pt>
    <dgm:pt modelId="{C521AF38-A30D-4655-800C-1681648D1A50}" type="parTrans" cxnId="{FD47494B-9481-4B59-ABA6-7931EBE872D5}">
      <dgm:prSet/>
      <dgm:spPr/>
      <dgm:t>
        <a:bodyPr/>
        <a:lstStyle/>
        <a:p>
          <a:endParaRPr lang="en-US"/>
        </a:p>
      </dgm:t>
    </dgm:pt>
    <dgm:pt modelId="{416CAF18-B344-4FD6-969A-62CB5AD999D3}" type="sibTrans" cxnId="{FD47494B-9481-4B59-ABA6-7931EBE872D5}">
      <dgm:prSet/>
      <dgm:spPr/>
      <dgm:t>
        <a:bodyPr/>
        <a:lstStyle/>
        <a:p>
          <a:endParaRPr lang="en-US"/>
        </a:p>
      </dgm:t>
    </dgm:pt>
    <dgm:pt modelId="{03EC7745-C8B2-47EA-B7D2-2C452FDB5700}">
      <dgm:prSet phldrT="[Text]" custT="1"/>
      <dgm:spPr/>
      <dgm:t>
        <a:bodyPr/>
        <a:lstStyle/>
        <a:p>
          <a:pPr marL="228600" lvl="1" indent="-228600" algn="l" defTabSz="933450">
            <a:lnSpc>
              <a:spcPct val="90000"/>
            </a:lnSpc>
            <a:spcBef>
              <a:spcPct val="0"/>
            </a:spcBef>
            <a:spcAft>
              <a:spcPct val="15000"/>
            </a:spcAft>
            <a:buChar char="•"/>
          </a:pPr>
          <a:r>
            <a:rPr lang="en-US" sz="2000" kern="1200" dirty="0">
              <a:latin typeface="Calibri"/>
              <a:ea typeface="+mn-ea"/>
              <a:cs typeface="+mn-cs"/>
            </a:rPr>
            <a:t>Develop systematic case review tool</a:t>
          </a:r>
        </a:p>
      </dgm:t>
    </dgm:pt>
    <dgm:pt modelId="{ED59B198-AB08-4AE6-9205-0BD55738FBCD}" type="parTrans" cxnId="{69F90C27-376A-4426-A292-1258F65AA42B}">
      <dgm:prSet/>
      <dgm:spPr/>
      <dgm:t>
        <a:bodyPr/>
        <a:lstStyle/>
        <a:p>
          <a:endParaRPr lang="en-US"/>
        </a:p>
      </dgm:t>
    </dgm:pt>
    <dgm:pt modelId="{D041D346-664C-4B71-8238-54FED036DB7E}" type="sibTrans" cxnId="{69F90C27-376A-4426-A292-1258F65AA42B}">
      <dgm:prSet/>
      <dgm:spPr/>
      <dgm:t>
        <a:bodyPr/>
        <a:lstStyle/>
        <a:p>
          <a:endParaRPr lang="en-US"/>
        </a:p>
      </dgm:t>
    </dgm:pt>
    <dgm:pt modelId="{BA2C3A9A-4023-467D-8B9D-61AE371BBBBC}">
      <dgm:prSet phldrT="[Text]" custT="1"/>
      <dgm:spPr/>
      <dgm:t>
        <a:bodyPr/>
        <a:lstStyle/>
        <a:p>
          <a:pPr marL="228600" lvl="1" indent="-228600" algn="l" defTabSz="933450">
            <a:lnSpc>
              <a:spcPct val="90000"/>
            </a:lnSpc>
            <a:spcBef>
              <a:spcPct val="0"/>
            </a:spcBef>
            <a:spcAft>
              <a:spcPct val="15000"/>
            </a:spcAft>
            <a:buChar char="•"/>
          </a:pPr>
          <a:r>
            <a:rPr lang="en-US" sz="2000" kern="1200" dirty="0">
              <a:latin typeface="Calibri"/>
              <a:ea typeface="+mn-ea"/>
              <a:cs typeface="+mn-cs"/>
            </a:rPr>
            <a:t>Establish workflows for routine and ongoing screening and evaluation</a:t>
          </a:r>
        </a:p>
      </dgm:t>
    </dgm:pt>
    <dgm:pt modelId="{6597CFDB-BE07-4DA6-B005-821D8E461896}" type="parTrans" cxnId="{967ABFAC-1840-4ED4-9E0C-E781E578C55C}">
      <dgm:prSet/>
      <dgm:spPr/>
      <dgm:t>
        <a:bodyPr/>
        <a:lstStyle/>
        <a:p>
          <a:endParaRPr lang="en-US"/>
        </a:p>
      </dgm:t>
    </dgm:pt>
    <dgm:pt modelId="{1EE573C6-663B-4FFC-8F7D-CA5D1204F679}" type="sibTrans" cxnId="{967ABFAC-1840-4ED4-9E0C-E781E578C55C}">
      <dgm:prSet/>
      <dgm:spPr/>
      <dgm:t>
        <a:bodyPr/>
        <a:lstStyle/>
        <a:p>
          <a:endParaRPr lang="en-US"/>
        </a:p>
      </dgm:t>
    </dgm:pt>
    <dgm:pt modelId="{04A2D3EB-110A-41BE-83A2-5C7C395523DD}">
      <dgm:prSet phldrT="[Text]"/>
      <dgm:spPr/>
      <dgm:t>
        <a:bodyPr/>
        <a:lstStyle/>
        <a:p>
          <a:endParaRPr lang="en-US" sz="2300" dirty="0"/>
        </a:p>
      </dgm:t>
    </dgm:pt>
    <dgm:pt modelId="{47604BFE-B9DB-4849-B9A4-F0A196DE7711}" type="parTrans" cxnId="{A9F877F9-34E4-4279-BEA3-735B5474FDF1}">
      <dgm:prSet/>
      <dgm:spPr/>
      <dgm:t>
        <a:bodyPr/>
        <a:lstStyle/>
        <a:p>
          <a:endParaRPr lang="en-US"/>
        </a:p>
      </dgm:t>
    </dgm:pt>
    <dgm:pt modelId="{76F2E35F-B7E5-405E-8747-08D70C85BDCC}" type="sibTrans" cxnId="{A9F877F9-34E4-4279-BEA3-735B5474FDF1}">
      <dgm:prSet/>
      <dgm:spPr/>
      <dgm:t>
        <a:bodyPr/>
        <a:lstStyle/>
        <a:p>
          <a:endParaRPr lang="en-US"/>
        </a:p>
      </dgm:t>
    </dgm:pt>
    <dgm:pt modelId="{A8520113-A459-4B8E-94D6-CAAE33A227DE}">
      <dgm:prSet phldrT="[Text]" custT="1"/>
      <dgm:spPr/>
      <dgm:t>
        <a:bodyPr/>
        <a:lstStyle/>
        <a:p>
          <a:r>
            <a:rPr lang="en-US" sz="2000" dirty="0"/>
            <a:t>Identify champions</a:t>
          </a:r>
        </a:p>
      </dgm:t>
    </dgm:pt>
    <dgm:pt modelId="{BACC5DAC-2D97-44CF-88BC-BEC573ECD960}" type="parTrans" cxnId="{B066499B-A524-4B39-9CC2-C41C2A68E7AA}">
      <dgm:prSet/>
      <dgm:spPr/>
      <dgm:t>
        <a:bodyPr/>
        <a:lstStyle/>
        <a:p>
          <a:endParaRPr lang="en-US"/>
        </a:p>
      </dgm:t>
    </dgm:pt>
    <dgm:pt modelId="{3FFF7D90-4807-4C67-AD95-7595094EA0E1}" type="sibTrans" cxnId="{B066499B-A524-4B39-9CC2-C41C2A68E7AA}">
      <dgm:prSet/>
      <dgm:spPr/>
      <dgm:t>
        <a:bodyPr/>
        <a:lstStyle/>
        <a:p>
          <a:endParaRPr lang="en-US"/>
        </a:p>
      </dgm:t>
    </dgm:pt>
    <dgm:pt modelId="{6F6338E8-E0C5-4E52-89E1-7C40C8D78944}">
      <dgm:prSet phldrT="[Text]"/>
      <dgm:spPr/>
      <dgm:t>
        <a:bodyPr/>
        <a:lstStyle/>
        <a:p>
          <a:endParaRPr lang="en-US" sz="2300" dirty="0"/>
        </a:p>
      </dgm:t>
    </dgm:pt>
    <dgm:pt modelId="{21D3D0D6-ED29-4FC8-AB7E-B1C9469287EA}" type="parTrans" cxnId="{5B2C7E6E-4A82-4CDA-9A55-918360A100F7}">
      <dgm:prSet/>
      <dgm:spPr/>
      <dgm:t>
        <a:bodyPr/>
        <a:lstStyle/>
        <a:p>
          <a:endParaRPr lang="en-US"/>
        </a:p>
      </dgm:t>
    </dgm:pt>
    <dgm:pt modelId="{1C77AC62-087A-4EAC-8836-6585F51B37C3}" type="sibTrans" cxnId="{5B2C7E6E-4A82-4CDA-9A55-918360A100F7}">
      <dgm:prSet/>
      <dgm:spPr/>
      <dgm:t>
        <a:bodyPr/>
        <a:lstStyle/>
        <a:p>
          <a:endParaRPr lang="en-US"/>
        </a:p>
      </dgm:t>
    </dgm:pt>
    <dgm:pt modelId="{6D7593F8-A19C-4E49-8BF1-546964DF43D0}">
      <dgm:prSet phldrT="[Text]" custT="1"/>
      <dgm:spPr/>
      <dgm:t>
        <a:bodyPr/>
        <a:lstStyle/>
        <a:p>
          <a:r>
            <a:rPr lang="en-US" sz="2000" dirty="0"/>
            <a:t>Attend practice site visits</a:t>
          </a:r>
        </a:p>
      </dgm:t>
    </dgm:pt>
    <dgm:pt modelId="{7B22043A-B336-4C3A-886C-2BB491763C68}" type="parTrans" cxnId="{8A6E520D-ACFC-45A5-94B2-D72F6DE06CE4}">
      <dgm:prSet/>
      <dgm:spPr/>
      <dgm:t>
        <a:bodyPr/>
        <a:lstStyle/>
        <a:p>
          <a:endParaRPr lang="en-US"/>
        </a:p>
      </dgm:t>
    </dgm:pt>
    <dgm:pt modelId="{5C8BEF73-C3BF-4F7A-9F73-43BCE76BA237}" type="sibTrans" cxnId="{8A6E520D-ACFC-45A5-94B2-D72F6DE06CE4}">
      <dgm:prSet/>
      <dgm:spPr/>
      <dgm:t>
        <a:bodyPr/>
        <a:lstStyle/>
        <a:p>
          <a:endParaRPr lang="en-US"/>
        </a:p>
      </dgm:t>
    </dgm:pt>
    <dgm:pt modelId="{C70249EC-E3C1-4C0E-B000-30B0CBF8A61B}">
      <dgm:prSet phldrT="[Text]" custT="1"/>
      <dgm:spPr/>
      <dgm:t>
        <a:bodyPr/>
        <a:lstStyle/>
        <a:p>
          <a:r>
            <a:rPr lang="en-US" sz="2000" dirty="0"/>
            <a:t>Participate in CoCM training</a:t>
          </a:r>
        </a:p>
      </dgm:t>
    </dgm:pt>
    <dgm:pt modelId="{40620B11-8DB2-49CC-967E-CC2348B7C273}" type="parTrans" cxnId="{22276EC2-16A4-4ADD-959B-E08AA00095E0}">
      <dgm:prSet/>
      <dgm:spPr/>
      <dgm:t>
        <a:bodyPr/>
        <a:lstStyle/>
        <a:p>
          <a:endParaRPr lang="en-US"/>
        </a:p>
      </dgm:t>
    </dgm:pt>
    <dgm:pt modelId="{35DA6AD8-53CA-4D6B-80AA-59E3093D28C4}" type="sibTrans" cxnId="{22276EC2-16A4-4ADD-959B-E08AA00095E0}">
      <dgm:prSet/>
      <dgm:spPr/>
      <dgm:t>
        <a:bodyPr/>
        <a:lstStyle/>
        <a:p>
          <a:endParaRPr lang="en-US"/>
        </a:p>
      </dgm:t>
    </dgm:pt>
    <dgm:pt modelId="{AD8C98FF-74AB-4894-B412-4FE6745FC246}">
      <dgm:prSet phldrT="[Text]" custT="1"/>
      <dgm:spPr/>
      <dgm:t>
        <a:bodyPr/>
        <a:lstStyle/>
        <a:p>
          <a:r>
            <a:rPr lang="en-US" sz="2000" kern="1200" dirty="0">
              <a:latin typeface="Calibri"/>
              <a:ea typeface="+mn-ea"/>
              <a:cs typeface="+mn-cs"/>
            </a:rPr>
            <a:t>Help identify or contracting with psychiatrist</a:t>
          </a:r>
        </a:p>
      </dgm:t>
    </dgm:pt>
    <dgm:pt modelId="{62D8F863-333C-474D-9204-53A31782E188}" type="parTrans" cxnId="{8F473450-60C4-401E-B563-D7B36059B624}">
      <dgm:prSet/>
      <dgm:spPr/>
      <dgm:t>
        <a:bodyPr/>
        <a:lstStyle/>
        <a:p>
          <a:endParaRPr lang="en-US"/>
        </a:p>
      </dgm:t>
    </dgm:pt>
    <dgm:pt modelId="{C965B50C-C8E2-43B6-8207-31A3F3C68FD4}" type="sibTrans" cxnId="{8F473450-60C4-401E-B563-D7B36059B624}">
      <dgm:prSet/>
      <dgm:spPr/>
      <dgm:t>
        <a:bodyPr/>
        <a:lstStyle/>
        <a:p>
          <a:endParaRPr lang="en-US"/>
        </a:p>
      </dgm:t>
    </dgm:pt>
    <dgm:pt modelId="{2C60F1C2-4EBA-47F3-A696-6361FE6476EE}">
      <dgm:prSet phldrT="[Text]" custT="1"/>
      <dgm:spPr/>
      <dgm:t>
        <a:bodyPr/>
        <a:lstStyle/>
        <a:p>
          <a:r>
            <a:rPr lang="en-US" sz="2000" kern="1200" dirty="0">
              <a:latin typeface="Calibri"/>
              <a:ea typeface="+mn-ea"/>
              <a:cs typeface="+mn-cs"/>
            </a:rPr>
            <a:t>Help identify or hiring a BHCM</a:t>
          </a:r>
        </a:p>
      </dgm:t>
    </dgm:pt>
    <dgm:pt modelId="{E4D07D5E-6E60-4E64-9791-0C9EC4C1F011}" type="parTrans" cxnId="{6BF3CF9D-E152-4CD9-8695-FF04CBD6E359}">
      <dgm:prSet/>
      <dgm:spPr/>
      <dgm:t>
        <a:bodyPr/>
        <a:lstStyle/>
        <a:p>
          <a:endParaRPr lang="en-US"/>
        </a:p>
      </dgm:t>
    </dgm:pt>
    <dgm:pt modelId="{14B10D6C-25E3-4DD0-A93A-1169408204AF}" type="sibTrans" cxnId="{6BF3CF9D-E152-4CD9-8695-FF04CBD6E359}">
      <dgm:prSet/>
      <dgm:spPr/>
      <dgm:t>
        <a:bodyPr/>
        <a:lstStyle/>
        <a:p>
          <a:endParaRPr lang="en-US"/>
        </a:p>
      </dgm:t>
    </dgm:pt>
    <dgm:pt modelId="{3AB99A05-96C0-40AD-A013-589AD969466F}">
      <dgm:prSet phldrT="[Text]"/>
      <dgm:spPr/>
      <dgm:t>
        <a:bodyPr/>
        <a:lstStyle/>
        <a:p>
          <a:pPr marL="228600" lvl="1" indent="0" algn="l" defTabSz="933450">
            <a:lnSpc>
              <a:spcPct val="90000"/>
            </a:lnSpc>
            <a:spcBef>
              <a:spcPct val="0"/>
            </a:spcBef>
            <a:spcAft>
              <a:spcPct val="15000"/>
            </a:spcAft>
          </a:pPr>
          <a:endParaRPr lang="en-US" sz="2100" kern="1200" dirty="0"/>
        </a:p>
      </dgm:t>
    </dgm:pt>
    <dgm:pt modelId="{6E72A3B5-9514-4B47-84FF-5A227F5C3080}" type="parTrans" cxnId="{5E2282F2-181D-4D6A-9858-FA4B603AFAA2}">
      <dgm:prSet/>
      <dgm:spPr/>
      <dgm:t>
        <a:bodyPr/>
        <a:lstStyle/>
        <a:p>
          <a:endParaRPr lang="en-US"/>
        </a:p>
      </dgm:t>
    </dgm:pt>
    <dgm:pt modelId="{851A0C09-800E-49B1-AE43-68CE64E1A200}" type="sibTrans" cxnId="{5E2282F2-181D-4D6A-9858-FA4B603AFAA2}">
      <dgm:prSet/>
      <dgm:spPr/>
      <dgm:t>
        <a:bodyPr/>
        <a:lstStyle/>
        <a:p>
          <a:endParaRPr lang="en-US"/>
        </a:p>
      </dgm:t>
    </dgm:pt>
    <dgm:pt modelId="{AF0BE8A5-561E-4682-91BF-A55A075EDE06}">
      <dgm:prSet phldrT="[Text]" custT="1"/>
      <dgm:spPr/>
      <dgm:t>
        <a:bodyPr/>
        <a:lstStyle/>
        <a:p>
          <a:pPr marL="228600" lvl="1" indent="-228600" algn="l" defTabSz="933450">
            <a:lnSpc>
              <a:spcPct val="90000"/>
            </a:lnSpc>
            <a:spcBef>
              <a:spcPct val="0"/>
            </a:spcBef>
            <a:spcAft>
              <a:spcPct val="15000"/>
            </a:spcAft>
            <a:buChar char="•"/>
          </a:pPr>
          <a:r>
            <a:rPr lang="en-US" sz="2000" kern="1200" dirty="0">
              <a:latin typeface="Calibri"/>
              <a:ea typeface="+mn-ea"/>
              <a:cs typeface="+mn-cs"/>
            </a:rPr>
            <a:t>Sponsor or promote quality improvement activities</a:t>
          </a:r>
        </a:p>
      </dgm:t>
    </dgm:pt>
    <dgm:pt modelId="{B6DA93A9-5839-4DE9-94F2-FE68D44900A8}" type="parTrans" cxnId="{22430DAB-084C-4314-ACF9-4C1D6CDFD8C1}">
      <dgm:prSet/>
      <dgm:spPr/>
      <dgm:t>
        <a:bodyPr/>
        <a:lstStyle/>
        <a:p>
          <a:endParaRPr lang="en-US"/>
        </a:p>
      </dgm:t>
    </dgm:pt>
    <dgm:pt modelId="{D8E9A69C-8845-41D3-9660-3A51B4879125}" type="sibTrans" cxnId="{22430DAB-084C-4314-ACF9-4C1D6CDFD8C1}">
      <dgm:prSet/>
      <dgm:spPr/>
      <dgm:t>
        <a:bodyPr/>
        <a:lstStyle/>
        <a:p>
          <a:endParaRPr lang="en-US"/>
        </a:p>
      </dgm:t>
    </dgm:pt>
    <dgm:pt modelId="{6D26562E-59DD-4379-80AD-A42C2F8A07A7}" type="pres">
      <dgm:prSet presAssocID="{B53CA32E-FBDA-455A-9332-18DC036EB343}" presName="Name0" presStyleCnt="0">
        <dgm:presLayoutVars>
          <dgm:dir/>
          <dgm:animLvl val="lvl"/>
          <dgm:resizeHandles val="exact"/>
        </dgm:presLayoutVars>
      </dgm:prSet>
      <dgm:spPr/>
    </dgm:pt>
    <dgm:pt modelId="{47DC8A59-5A31-4F9F-90C5-09FD7A804B4F}" type="pres">
      <dgm:prSet presAssocID="{86853080-73A5-4ABC-8673-E30F4C49C43B}" presName="composite" presStyleCnt="0"/>
      <dgm:spPr/>
    </dgm:pt>
    <dgm:pt modelId="{C8A6BA52-28A2-43EE-9082-441552F42AE9}" type="pres">
      <dgm:prSet presAssocID="{86853080-73A5-4ABC-8673-E30F4C49C43B}" presName="parTx" presStyleLbl="alignNode1" presStyleIdx="0" presStyleCnt="3">
        <dgm:presLayoutVars>
          <dgm:chMax val="0"/>
          <dgm:chPref val="0"/>
          <dgm:bulletEnabled val="1"/>
        </dgm:presLayoutVars>
      </dgm:prSet>
      <dgm:spPr/>
    </dgm:pt>
    <dgm:pt modelId="{5F5EA7C1-E61C-43CB-B693-2A548F9DEB35}" type="pres">
      <dgm:prSet presAssocID="{86853080-73A5-4ABC-8673-E30F4C49C43B}" presName="desTx" presStyleLbl="alignAccFollowNode1" presStyleIdx="0" presStyleCnt="3">
        <dgm:presLayoutVars>
          <dgm:bulletEnabled val="1"/>
        </dgm:presLayoutVars>
      </dgm:prSet>
      <dgm:spPr/>
    </dgm:pt>
    <dgm:pt modelId="{4A465BEA-2FBA-4292-B5B5-6FD2C35FE68B}" type="pres">
      <dgm:prSet presAssocID="{5591A3D9-A6D9-49F0-AAB3-2326B40B21FF}" presName="space" presStyleCnt="0"/>
      <dgm:spPr/>
    </dgm:pt>
    <dgm:pt modelId="{1D09D0A6-472F-4458-AB5F-A33331BE6929}" type="pres">
      <dgm:prSet presAssocID="{00CEFF20-B7A2-4C10-A716-EFC9938FE9AE}" presName="composite" presStyleCnt="0"/>
      <dgm:spPr/>
    </dgm:pt>
    <dgm:pt modelId="{A6FB3911-0224-4989-BAF4-910173AFD6DF}" type="pres">
      <dgm:prSet presAssocID="{00CEFF20-B7A2-4C10-A716-EFC9938FE9AE}" presName="parTx" presStyleLbl="alignNode1" presStyleIdx="1" presStyleCnt="3">
        <dgm:presLayoutVars>
          <dgm:chMax val="0"/>
          <dgm:chPref val="0"/>
          <dgm:bulletEnabled val="1"/>
        </dgm:presLayoutVars>
      </dgm:prSet>
      <dgm:spPr/>
    </dgm:pt>
    <dgm:pt modelId="{631C03EE-A5B3-47F6-8014-F28529D40AF3}" type="pres">
      <dgm:prSet presAssocID="{00CEFF20-B7A2-4C10-A716-EFC9938FE9AE}" presName="desTx" presStyleLbl="alignAccFollowNode1" presStyleIdx="1" presStyleCnt="3">
        <dgm:presLayoutVars>
          <dgm:bulletEnabled val="1"/>
        </dgm:presLayoutVars>
      </dgm:prSet>
      <dgm:spPr/>
    </dgm:pt>
    <dgm:pt modelId="{20539301-C1BE-4C84-9A41-1AB467FD9352}" type="pres">
      <dgm:prSet presAssocID="{2F040CC3-228A-4E6B-9E45-7BC9D4A57294}" presName="space" presStyleCnt="0"/>
      <dgm:spPr/>
    </dgm:pt>
    <dgm:pt modelId="{C4C92E8B-3E02-4F19-A447-C30A7510360C}" type="pres">
      <dgm:prSet presAssocID="{29556AA0-190E-4A2A-A249-012EA0B6342B}" presName="composite" presStyleCnt="0"/>
      <dgm:spPr/>
    </dgm:pt>
    <dgm:pt modelId="{4FD45DAF-13DE-4D63-8CF3-3B5DBA36FCC0}" type="pres">
      <dgm:prSet presAssocID="{29556AA0-190E-4A2A-A249-012EA0B6342B}" presName="parTx" presStyleLbl="alignNode1" presStyleIdx="2" presStyleCnt="3">
        <dgm:presLayoutVars>
          <dgm:chMax val="0"/>
          <dgm:chPref val="0"/>
          <dgm:bulletEnabled val="1"/>
        </dgm:presLayoutVars>
      </dgm:prSet>
      <dgm:spPr/>
    </dgm:pt>
    <dgm:pt modelId="{74F86311-C31A-40D3-8E6F-7443B0A35738}" type="pres">
      <dgm:prSet presAssocID="{29556AA0-190E-4A2A-A249-012EA0B6342B}" presName="desTx" presStyleLbl="alignAccFollowNode1" presStyleIdx="2" presStyleCnt="3" custLinFactNeighborX="17708" custLinFactNeighborY="1453">
        <dgm:presLayoutVars>
          <dgm:bulletEnabled val="1"/>
        </dgm:presLayoutVars>
      </dgm:prSet>
      <dgm:spPr/>
    </dgm:pt>
  </dgm:ptLst>
  <dgm:cxnLst>
    <dgm:cxn modelId="{8A6E520D-ACFC-45A5-94B2-D72F6DE06CE4}" srcId="{86853080-73A5-4ABC-8673-E30F4C49C43B}" destId="{6D7593F8-A19C-4E49-8BF1-546964DF43D0}" srcOrd="3" destOrd="0" parTransId="{7B22043A-B336-4C3A-886C-2BB491763C68}" sibTransId="{5C8BEF73-C3BF-4F7A-9F73-43BCE76BA237}"/>
    <dgm:cxn modelId="{A1EF1D0E-F9D3-4CBD-B2B5-B25D64B4A3AB}" type="presOf" srcId="{BA2C3A9A-4023-467D-8B9D-61AE371BBBBC}" destId="{74F86311-C31A-40D3-8E6F-7443B0A35738}" srcOrd="0" destOrd="1" presId="urn:microsoft.com/office/officeart/2005/8/layout/hList1"/>
    <dgm:cxn modelId="{69F90C27-376A-4426-A292-1258F65AA42B}" srcId="{29556AA0-190E-4A2A-A249-012EA0B6342B}" destId="{03EC7745-C8B2-47EA-B7D2-2C452FDB5700}" srcOrd="0" destOrd="0" parTransId="{ED59B198-AB08-4AE6-9205-0BD55738FBCD}" sibTransId="{D041D346-664C-4B71-8238-54FED036DB7E}"/>
    <dgm:cxn modelId="{597B3F3F-5AC2-449E-AE58-AC4809002641}" type="presOf" srcId="{6D7593F8-A19C-4E49-8BF1-546964DF43D0}" destId="{5F5EA7C1-E61C-43CB-B693-2A548F9DEB35}" srcOrd="0" destOrd="3" presId="urn:microsoft.com/office/officeart/2005/8/layout/hList1"/>
    <dgm:cxn modelId="{A4E3C969-7D61-43C1-9C22-A9B4B36D4135}" type="presOf" srcId="{C70249EC-E3C1-4C0E-B000-30B0CBF8A61B}" destId="{5F5EA7C1-E61C-43CB-B693-2A548F9DEB35}" srcOrd="0" destOrd="4" presId="urn:microsoft.com/office/officeart/2005/8/layout/hList1"/>
    <dgm:cxn modelId="{FD47494B-9481-4B59-ABA6-7931EBE872D5}" srcId="{B53CA32E-FBDA-455A-9332-18DC036EB343}" destId="{29556AA0-190E-4A2A-A249-012EA0B6342B}" srcOrd="2" destOrd="0" parTransId="{C521AF38-A30D-4655-800C-1681648D1A50}" sibTransId="{416CAF18-B344-4FD6-969A-62CB5AD999D3}"/>
    <dgm:cxn modelId="{FAD7EE6B-3BC0-46B9-9C95-18243137255E}" srcId="{00CEFF20-B7A2-4C10-A716-EFC9938FE9AE}" destId="{C90CB5AC-F54D-40A1-874A-EF6A8346564B}" srcOrd="0" destOrd="0" parTransId="{F69158B2-24CF-4C81-8B8F-97465D42677F}" sibTransId="{352A2F9E-7184-4E95-AEE3-3F921AA2CD0E}"/>
    <dgm:cxn modelId="{5B2C7E6E-4A82-4CDA-9A55-918360A100F7}" srcId="{86853080-73A5-4ABC-8673-E30F4C49C43B}" destId="{6F6338E8-E0C5-4E52-89E1-7C40C8D78944}" srcOrd="5" destOrd="0" parTransId="{21D3D0D6-ED29-4FC8-AB7E-B1C9469287EA}" sibTransId="{1C77AC62-087A-4EAC-8836-6585F51B37C3}"/>
    <dgm:cxn modelId="{8F473450-60C4-401E-B563-D7B36059B624}" srcId="{00CEFF20-B7A2-4C10-A716-EFC9938FE9AE}" destId="{AD8C98FF-74AB-4894-B412-4FE6745FC246}" srcOrd="2" destOrd="0" parTransId="{62D8F863-333C-474D-9204-53A31782E188}" sibTransId="{C965B50C-C8E2-43B6-8207-31A3F3C68FD4}"/>
    <dgm:cxn modelId="{82C17951-67DC-4592-80A4-1B29D8FE7DBE}" srcId="{86853080-73A5-4ABC-8673-E30F4C49C43B}" destId="{B247934B-2F34-45D5-A1BA-3FB4D00A0EB2}" srcOrd="1" destOrd="0" parTransId="{67F8DC49-4D90-4593-9595-35D346573A6B}" sibTransId="{CF0FD4F3-70DE-4470-BA0E-3BDF17B7E9D7}"/>
    <dgm:cxn modelId="{F0B9A873-57B0-4427-AC7A-C7F3E15A7696}" srcId="{B53CA32E-FBDA-455A-9332-18DC036EB343}" destId="{00CEFF20-B7A2-4C10-A716-EFC9938FE9AE}" srcOrd="1" destOrd="0" parTransId="{A50B4BF8-2D93-4CAB-9FDE-8997993702AB}" sibTransId="{2F040CC3-228A-4E6B-9E45-7BC9D4A57294}"/>
    <dgm:cxn modelId="{6AC67554-BD46-4462-AB77-77DF19587EE9}" srcId="{86853080-73A5-4ABC-8673-E30F4C49C43B}" destId="{A458385E-B4AC-4C47-9F2C-9FBC2B50863E}" srcOrd="0" destOrd="0" parTransId="{BBA71F9F-0513-4981-8244-A6C3AA094C0D}" sibTransId="{4F2BA815-9079-4740-B2FE-D67CE3FA1D95}"/>
    <dgm:cxn modelId="{4A068577-3F71-41E9-A833-B86515DCD9E2}" srcId="{B53CA32E-FBDA-455A-9332-18DC036EB343}" destId="{86853080-73A5-4ABC-8673-E30F4C49C43B}" srcOrd="0" destOrd="0" parTransId="{D37699D6-98D6-4C38-8A5D-182B6373DDF1}" sibTransId="{5591A3D9-A6D9-49F0-AAB3-2326B40B21FF}"/>
    <dgm:cxn modelId="{DDB22079-CED3-4327-8BF2-E68DF9906B44}" type="presOf" srcId="{AF0BE8A5-561E-4682-91BF-A55A075EDE06}" destId="{74F86311-C31A-40D3-8E6F-7443B0A35738}" srcOrd="0" destOrd="2" presId="urn:microsoft.com/office/officeart/2005/8/layout/hList1"/>
    <dgm:cxn modelId="{80188959-2DF5-436C-9AAF-231CDED3255D}" type="presOf" srcId="{B247934B-2F34-45D5-A1BA-3FB4D00A0EB2}" destId="{5F5EA7C1-E61C-43CB-B693-2A548F9DEB35}" srcOrd="0" destOrd="1" presId="urn:microsoft.com/office/officeart/2005/8/layout/hList1"/>
    <dgm:cxn modelId="{A1836087-9B6C-48D2-A9EE-CB5572E9D4EA}" type="presOf" srcId="{A8520113-A459-4B8E-94D6-CAAE33A227DE}" destId="{5F5EA7C1-E61C-43CB-B693-2A548F9DEB35}" srcOrd="0" destOrd="2" presId="urn:microsoft.com/office/officeart/2005/8/layout/hList1"/>
    <dgm:cxn modelId="{A5A0DA8D-4723-4488-8053-74644CD5A162}" type="presOf" srcId="{B53CA32E-FBDA-455A-9332-18DC036EB343}" destId="{6D26562E-59DD-4379-80AD-A42C2F8A07A7}" srcOrd="0" destOrd="0" presId="urn:microsoft.com/office/officeart/2005/8/layout/hList1"/>
    <dgm:cxn modelId="{ADD6F99A-7655-4AF5-9BA3-857B960F081D}" srcId="{00CEFF20-B7A2-4C10-A716-EFC9938FE9AE}" destId="{194B4F8D-4D0E-4EFE-83DA-DA88C586A7DC}" srcOrd="1" destOrd="0" parTransId="{6E612DC3-1DD9-44A0-8805-9E4421FEEC97}" sibTransId="{26237390-4C54-4F4B-B898-309184D9D63A}"/>
    <dgm:cxn modelId="{B066499B-A524-4B39-9CC2-C41C2A68E7AA}" srcId="{86853080-73A5-4ABC-8673-E30F4C49C43B}" destId="{A8520113-A459-4B8E-94D6-CAAE33A227DE}" srcOrd="2" destOrd="0" parTransId="{BACC5DAC-2D97-44CF-88BC-BEC573ECD960}" sibTransId="{3FFF7D90-4807-4C67-AD95-7595094EA0E1}"/>
    <dgm:cxn modelId="{6BF3CF9D-E152-4CD9-8695-FF04CBD6E359}" srcId="{00CEFF20-B7A2-4C10-A716-EFC9938FE9AE}" destId="{2C60F1C2-4EBA-47F3-A696-6361FE6476EE}" srcOrd="3" destOrd="0" parTransId="{E4D07D5E-6E60-4E64-9791-0C9EC4C1F011}" sibTransId="{14B10D6C-25E3-4DD0-A93A-1169408204AF}"/>
    <dgm:cxn modelId="{D88840A2-34AA-4B2C-98BA-1BC15FE7B9EE}" type="presOf" srcId="{00CEFF20-B7A2-4C10-A716-EFC9938FE9AE}" destId="{A6FB3911-0224-4989-BAF4-910173AFD6DF}" srcOrd="0" destOrd="0" presId="urn:microsoft.com/office/officeart/2005/8/layout/hList1"/>
    <dgm:cxn modelId="{22430DAB-084C-4314-ACF9-4C1D6CDFD8C1}" srcId="{29556AA0-190E-4A2A-A249-012EA0B6342B}" destId="{AF0BE8A5-561E-4682-91BF-A55A075EDE06}" srcOrd="2" destOrd="0" parTransId="{B6DA93A9-5839-4DE9-94F2-FE68D44900A8}" sibTransId="{D8E9A69C-8845-41D3-9660-3A51B4879125}"/>
    <dgm:cxn modelId="{967ABFAC-1840-4ED4-9E0C-E781E578C55C}" srcId="{29556AA0-190E-4A2A-A249-012EA0B6342B}" destId="{BA2C3A9A-4023-467D-8B9D-61AE371BBBBC}" srcOrd="1" destOrd="0" parTransId="{6597CFDB-BE07-4DA6-B005-821D8E461896}" sibTransId="{1EE573C6-663B-4FFC-8F7D-CA5D1204F679}"/>
    <dgm:cxn modelId="{AFDBA3B4-F917-4F9F-ADF7-940558C021FE}" type="presOf" srcId="{29556AA0-190E-4A2A-A249-012EA0B6342B}" destId="{4FD45DAF-13DE-4D63-8CF3-3B5DBA36FCC0}" srcOrd="0" destOrd="0" presId="urn:microsoft.com/office/officeart/2005/8/layout/hList1"/>
    <dgm:cxn modelId="{F87FA2B8-FD13-4820-BA3F-62F9B3F20E74}" type="presOf" srcId="{04A2D3EB-110A-41BE-83A2-5C7C395523DD}" destId="{5F5EA7C1-E61C-43CB-B693-2A548F9DEB35}" srcOrd="0" destOrd="6" presId="urn:microsoft.com/office/officeart/2005/8/layout/hList1"/>
    <dgm:cxn modelId="{9870A0BB-D495-44B0-AE2D-F4D0962D66E5}" type="presOf" srcId="{AD8C98FF-74AB-4894-B412-4FE6745FC246}" destId="{631C03EE-A5B3-47F6-8014-F28529D40AF3}" srcOrd="0" destOrd="2" presId="urn:microsoft.com/office/officeart/2005/8/layout/hList1"/>
    <dgm:cxn modelId="{F00A5ABD-D87A-44B6-94C2-CA73C0F4DC07}" type="presOf" srcId="{194B4F8D-4D0E-4EFE-83DA-DA88C586A7DC}" destId="{631C03EE-A5B3-47F6-8014-F28529D40AF3}" srcOrd="0" destOrd="1" presId="urn:microsoft.com/office/officeart/2005/8/layout/hList1"/>
    <dgm:cxn modelId="{22276EC2-16A4-4ADD-959B-E08AA00095E0}" srcId="{86853080-73A5-4ABC-8673-E30F4C49C43B}" destId="{C70249EC-E3C1-4C0E-B000-30B0CBF8A61B}" srcOrd="4" destOrd="0" parTransId="{40620B11-8DB2-49CC-967E-CC2348B7C273}" sibTransId="{35DA6AD8-53CA-4D6B-80AA-59E3093D28C4}"/>
    <dgm:cxn modelId="{1CDFC8CD-75AE-45CD-BF09-8F190227D3D0}" type="presOf" srcId="{2C60F1C2-4EBA-47F3-A696-6361FE6476EE}" destId="{631C03EE-A5B3-47F6-8014-F28529D40AF3}" srcOrd="0" destOrd="3" presId="urn:microsoft.com/office/officeart/2005/8/layout/hList1"/>
    <dgm:cxn modelId="{AAE20FD9-4B64-4462-9E3B-B31B93EC81C9}" type="presOf" srcId="{03EC7745-C8B2-47EA-B7D2-2C452FDB5700}" destId="{74F86311-C31A-40D3-8E6F-7443B0A35738}" srcOrd="0" destOrd="0" presId="urn:microsoft.com/office/officeart/2005/8/layout/hList1"/>
    <dgm:cxn modelId="{5B2373DF-9AB8-4527-990B-E9E151BE326F}" type="presOf" srcId="{3AB99A05-96C0-40AD-A013-589AD969466F}" destId="{74F86311-C31A-40D3-8E6F-7443B0A35738}" srcOrd="0" destOrd="3" presId="urn:microsoft.com/office/officeart/2005/8/layout/hList1"/>
    <dgm:cxn modelId="{004682E6-6DD2-4FCF-8723-B0013318E0FB}" type="presOf" srcId="{C90CB5AC-F54D-40A1-874A-EF6A8346564B}" destId="{631C03EE-A5B3-47F6-8014-F28529D40AF3}" srcOrd="0" destOrd="0" presId="urn:microsoft.com/office/officeart/2005/8/layout/hList1"/>
    <dgm:cxn modelId="{006B36EF-3767-44FD-BAB8-5B3AC077735F}" type="presOf" srcId="{86853080-73A5-4ABC-8673-E30F4C49C43B}" destId="{C8A6BA52-28A2-43EE-9082-441552F42AE9}" srcOrd="0" destOrd="0" presId="urn:microsoft.com/office/officeart/2005/8/layout/hList1"/>
    <dgm:cxn modelId="{C7EB75EF-3DA3-49AF-B807-ED400BC85F01}" type="presOf" srcId="{6F6338E8-E0C5-4E52-89E1-7C40C8D78944}" destId="{5F5EA7C1-E61C-43CB-B693-2A548F9DEB35}" srcOrd="0" destOrd="5" presId="urn:microsoft.com/office/officeart/2005/8/layout/hList1"/>
    <dgm:cxn modelId="{5E2282F2-181D-4D6A-9858-FA4B603AFAA2}" srcId="{29556AA0-190E-4A2A-A249-012EA0B6342B}" destId="{3AB99A05-96C0-40AD-A013-589AD969466F}" srcOrd="3" destOrd="0" parTransId="{6E72A3B5-9514-4B47-84FF-5A227F5C3080}" sibTransId="{851A0C09-800E-49B1-AE43-68CE64E1A200}"/>
    <dgm:cxn modelId="{A9F877F9-34E4-4279-BEA3-735B5474FDF1}" srcId="{86853080-73A5-4ABC-8673-E30F4C49C43B}" destId="{04A2D3EB-110A-41BE-83A2-5C7C395523DD}" srcOrd="6" destOrd="0" parTransId="{47604BFE-B9DB-4849-B9A4-F0A196DE7711}" sibTransId="{76F2E35F-B7E5-405E-8747-08D70C85BDCC}"/>
    <dgm:cxn modelId="{BBE0A1FD-7A81-46EF-8A7C-E8EE53F31B83}" type="presOf" srcId="{A458385E-B4AC-4C47-9F2C-9FBC2B50863E}" destId="{5F5EA7C1-E61C-43CB-B693-2A548F9DEB35}" srcOrd="0" destOrd="0" presId="urn:microsoft.com/office/officeart/2005/8/layout/hList1"/>
    <dgm:cxn modelId="{586936A2-47D9-4777-8DCD-B204501F51F5}" type="presParOf" srcId="{6D26562E-59DD-4379-80AD-A42C2F8A07A7}" destId="{47DC8A59-5A31-4F9F-90C5-09FD7A804B4F}" srcOrd="0" destOrd="0" presId="urn:microsoft.com/office/officeart/2005/8/layout/hList1"/>
    <dgm:cxn modelId="{029F59F6-DB34-463D-A091-789067DA8F86}" type="presParOf" srcId="{47DC8A59-5A31-4F9F-90C5-09FD7A804B4F}" destId="{C8A6BA52-28A2-43EE-9082-441552F42AE9}" srcOrd="0" destOrd="0" presId="urn:microsoft.com/office/officeart/2005/8/layout/hList1"/>
    <dgm:cxn modelId="{EE4B150F-32B8-452C-B12A-C850D7F698E8}" type="presParOf" srcId="{47DC8A59-5A31-4F9F-90C5-09FD7A804B4F}" destId="{5F5EA7C1-E61C-43CB-B693-2A548F9DEB35}" srcOrd="1" destOrd="0" presId="urn:microsoft.com/office/officeart/2005/8/layout/hList1"/>
    <dgm:cxn modelId="{58646164-E798-4972-9D4F-EAD3F5286552}" type="presParOf" srcId="{6D26562E-59DD-4379-80AD-A42C2F8A07A7}" destId="{4A465BEA-2FBA-4292-B5B5-6FD2C35FE68B}" srcOrd="1" destOrd="0" presId="urn:microsoft.com/office/officeart/2005/8/layout/hList1"/>
    <dgm:cxn modelId="{21B3376B-73B7-4F22-8082-EA14176DCD4F}" type="presParOf" srcId="{6D26562E-59DD-4379-80AD-A42C2F8A07A7}" destId="{1D09D0A6-472F-4458-AB5F-A33331BE6929}" srcOrd="2" destOrd="0" presId="urn:microsoft.com/office/officeart/2005/8/layout/hList1"/>
    <dgm:cxn modelId="{A841ADBB-D0C9-49ED-A17F-2F0CAF76C038}" type="presParOf" srcId="{1D09D0A6-472F-4458-AB5F-A33331BE6929}" destId="{A6FB3911-0224-4989-BAF4-910173AFD6DF}" srcOrd="0" destOrd="0" presId="urn:microsoft.com/office/officeart/2005/8/layout/hList1"/>
    <dgm:cxn modelId="{AE6E64BC-94A0-4A4F-8BB7-A3599AFA0AD6}" type="presParOf" srcId="{1D09D0A6-472F-4458-AB5F-A33331BE6929}" destId="{631C03EE-A5B3-47F6-8014-F28529D40AF3}" srcOrd="1" destOrd="0" presId="urn:microsoft.com/office/officeart/2005/8/layout/hList1"/>
    <dgm:cxn modelId="{F7C3E530-BBC6-44E3-9A52-BCB8F0317740}" type="presParOf" srcId="{6D26562E-59DD-4379-80AD-A42C2F8A07A7}" destId="{20539301-C1BE-4C84-9A41-1AB467FD9352}" srcOrd="3" destOrd="0" presId="urn:microsoft.com/office/officeart/2005/8/layout/hList1"/>
    <dgm:cxn modelId="{9DD2EF35-2356-4D9F-8508-F62308B5B784}" type="presParOf" srcId="{6D26562E-59DD-4379-80AD-A42C2F8A07A7}" destId="{C4C92E8B-3E02-4F19-A447-C30A7510360C}" srcOrd="4" destOrd="0" presId="urn:microsoft.com/office/officeart/2005/8/layout/hList1"/>
    <dgm:cxn modelId="{38281986-2652-4B1B-A4B5-79F6573B2489}" type="presParOf" srcId="{C4C92E8B-3E02-4F19-A447-C30A7510360C}" destId="{4FD45DAF-13DE-4D63-8CF3-3B5DBA36FCC0}" srcOrd="0" destOrd="0" presId="urn:microsoft.com/office/officeart/2005/8/layout/hList1"/>
    <dgm:cxn modelId="{C296A39F-2179-45C4-B7EC-3D73B4FD4091}" type="presParOf" srcId="{C4C92E8B-3E02-4F19-A447-C30A7510360C}" destId="{74F86311-C31A-40D3-8E6F-7443B0A357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67212-2BCC-4379-9733-110FF1DBE4EF}">
      <dsp:nvSpPr>
        <dsp:cNvPr id="0" name=""/>
        <dsp:cNvSpPr/>
      </dsp:nvSpPr>
      <dsp:spPr>
        <a:xfrm>
          <a:off x="2928455" y="568"/>
          <a:ext cx="4755890" cy="2217572"/>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endParaRPr lang="en-US" sz="1900" b="0" kern="1200" dirty="0"/>
        </a:p>
        <a:p>
          <a:pPr marL="171450" lvl="1" indent="-171450" algn="l" defTabSz="844550">
            <a:lnSpc>
              <a:spcPct val="90000"/>
            </a:lnSpc>
            <a:spcBef>
              <a:spcPct val="0"/>
            </a:spcBef>
            <a:spcAft>
              <a:spcPct val="15000"/>
            </a:spcAft>
            <a:buChar char="•"/>
          </a:pPr>
          <a:r>
            <a:rPr lang="en-US" sz="1900" b="0" kern="1200" dirty="0"/>
            <a:t>$1,000 base reward</a:t>
          </a:r>
        </a:p>
        <a:p>
          <a:pPr marL="171450" lvl="1" indent="-171450" algn="l" defTabSz="844550">
            <a:lnSpc>
              <a:spcPct val="90000"/>
            </a:lnSpc>
            <a:spcBef>
              <a:spcPct val="0"/>
            </a:spcBef>
            <a:spcAft>
              <a:spcPct val="15000"/>
            </a:spcAft>
            <a:buChar char="•"/>
          </a:pPr>
          <a:r>
            <a:rPr lang="en-US" sz="1900" b="0" kern="1200" dirty="0"/>
            <a:t>Variable rewards based on training participation.</a:t>
          </a:r>
        </a:p>
      </dsp:txBody>
      <dsp:txXfrm>
        <a:off x="2928455" y="277765"/>
        <a:ext cx="3924301" cy="1663179"/>
      </dsp:txXfrm>
    </dsp:sp>
    <dsp:sp modelId="{A2DCF511-93F5-4751-AEA1-D09CCC45094E}">
      <dsp:nvSpPr>
        <dsp:cNvPr id="0" name=""/>
        <dsp:cNvSpPr/>
      </dsp:nvSpPr>
      <dsp:spPr>
        <a:xfrm>
          <a:off x="242138" y="220740"/>
          <a:ext cx="2686317" cy="177722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New practices</a:t>
          </a:r>
        </a:p>
      </dsp:txBody>
      <dsp:txXfrm>
        <a:off x="328895" y="307497"/>
        <a:ext cx="2512803" cy="1603715"/>
      </dsp:txXfrm>
    </dsp:sp>
    <dsp:sp modelId="{C68AF2FC-825D-4894-B8C0-DB246C10EFA5}">
      <dsp:nvSpPr>
        <dsp:cNvPr id="0" name=""/>
        <dsp:cNvSpPr/>
      </dsp:nvSpPr>
      <dsp:spPr>
        <a:xfrm>
          <a:off x="3029224" y="2439898"/>
          <a:ext cx="4741384" cy="2217572"/>
        </a:xfrm>
        <a:prstGeom prst="rightArrow">
          <a:avLst>
            <a:gd name="adj1" fmla="val 75000"/>
            <a:gd name="adj2" fmla="val 50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lrTx/>
            <a:buSzTx/>
            <a:buFontTx/>
            <a:buNone/>
          </a:pPr>
          <a:endParaRPr lang="en-US" sz="1900" kern="1200" dirty="0"/>
        </a:p>
        <a:p>
          <a:pPr marL="171450" lvl="1" indent="-171450" algn="l" defTabSz="844550">
            <a:lnSpc>
              <a:spcPct val="90000"/>
            </a:lnSpc>
            <a:spcBef>
              <a:spcPct val="0"/>
            </a:spcBef>
            <a:spcAft>
              <a:spcPct val="15000"/>
            </a:spcAft>
            <a:buClrTx/>
            <a:buSzTx/>
            <a:buFont typeface="Arial" panose="020B0604020202020204" pitchFamily="34" charset="0"/>
            <a:buChar char="•"/>
          </a:pPr>
          <a:r>
            <a:rPr lang="en-US" sz="1900" kern="1200" dirty="0">
              <a:latin typeface="+mn-lt"/>
            </a:rPr>
            <a:t>$2,500 reward per practice deemed to be using the model with fidelity</a:t>
          </a:r>
          <a:endParaRPr lang="en-US" sz="1900" kern="1200" dirty="0"/>
        </a:p>
        <a:p>
          <a:pPr marL="171450" lvl="1" indent="-171450" algn="l" defTabSz="844550">
            <a:lnSpc>
              <a:spcPct val="90000"/>
            </a:lnSpc>
            <a:spcBef>
              <a:spcPct val="0"/>
            </a:spcBef>
            <a:spcAft>
              <a:spcPct val="15000"/>
            </a:spcAft>
            <a:buClrTx/>
            <a:buSzTx/>
            <a:buFont typeface="Arial" panose="020B0604020202020204" pitchFamily="34" charset="0"/>
            <a:buChar char="•"/>
          </a:pPr>
          <a:r>
            <a:rPr lang="en-US" sz="1900" kern="1200" dirty="0"/>
            <a:t>Variable rewards based on training participation.</a:t>
          </a:r>
        </a:p>
      </dsp:txBody>
      <dsp:txXfrm>
        <a:off x="3029224" y="2717095"/>
        <a:ext cx="3909795" cy="1663179"/>
      </dsp:txXfrm>
    </dsp:sp>
    <dsp:sp modelId="{E38F902B-4D27-4A96-9513-7DD69C88D247}">
      <dsp:nvSpPr>
        <dsp:cNvPr id="0" name=""/>
        <dsp:cNvSpPr/>
      </dsp:nvSpPr>
      <dsp:spPr>
        <a:xfrm>
          <a:off x="155874" y="2660491"/>
          <a:ext cx="2873350" cy="1776386"/>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Fidelity practices</a:t>
          </a:r>
        </a:p>
      </dsp:txBody>
      <dsp:txXfrm>
        <a:off x="242590" y="2747207"/>
        <a:ext cx="2699918" cy="1602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6B4CE-87E1-4A41-89EC-37AFC65A4B91}">
      <dsp:nvSpPr>
        <dsp:cNvPr id="0" name=""/>
        <dsp:cNvSpPr/>
      </dsp:nvSpPr>
      <dsp:spPr>
        <a:xfrm>
          <a:off x="0" y="2020"/>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C691F-7810-412E-8772-AED14A0A3B5E}">
      <dsp:nvSpPr>
        <dsp:cNvPr id="0" name=""/>
        <dsp:cNvSpPr/>
      </dsp:nvSpPr>
      <dsp:spPr>
        <a:xfrm>
          <a:off x="0" y="2020"/>
          <a:ext cx="5384800" cy="3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Motivational Interviewing</a:t>
          </a:r>
        </a:p>
      </dsp:txBody>
      <dsp:txXfrm>
        <a:off x="0" y="2020"/>
        <a:ext cx="5384800" cy="344455"/>
      </dsp:txXfrm>
    </dsp:sp>
    <dsp:sp modelId="{1E4C2AAD-C906-4C67-8E24-A2FC7C1777AD}">
      <dsp:nvSpPr>
        <dsp:cNvPr id="0" name=""/>
        <dsp:cNvSpPr/>
      </dsp:nvSpPr>
      <dsp:spPr>
        <a:xfrm>
          <a:off x="0" y="346475"/>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83F88-3632-4FAD-961F-B92B2594AC10}">
      <dsp:nvSpPr>
        <dsp:cNvPr id="0" name=""/>
        <dsp:cNvSpPr/>
      </dsp:nvSpPr>
      <dsp:spPr>
        <a:xfrm>
          <a:off x="0" y="346475"/>
          <a:ext cx="5384800" cy="3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Behavioral Activation &amp; Problem Solving</a:t>
          </a:r>
        </a:p>
      </dsp:txBody>
      <dsp:txXfrm>
        <a:off x="0" y="346475"/>
        <a:ext cx="5384800" cy="344455"/>
      </dsp:txXfrm>
    </dsp:sp>
    <dsp:sp modelId="{12338AE2-DDD1-4011-B877-F5FAD9F74AA6}">
      <dsp:nvSpPr>
        <dsp:cNvPr id="0" name=""/>
        <dsp:cNvSpPr/>
      </dsp:nvSpPr>
      <dsp:spPr>
        <a:xfrm>
          <a:off x="0" y="690931"/>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71A62-1D13-486A-A97E-62F395E47C74}">
      <dsp:nvSpPr>
        <dsp:cNvPr id="0" name=""/>
        <dsp:cNvSpPr/>
      </dsp:nvSpPr>
      <dsp:spPr>
        <a:xfrm>
          <a:off x="0" y="690931"/>
          <a:ext cx="5384800" cy="3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Building an Effective Systematic Case Review Process</a:t>
          </a:r>
        </a:p>
      </dsp:txBody>
      <dsp:txXfrm>
        <a:off x="0" y="690931"/>
        <a:ext cx="5384800" cy="344455"/>
      </dsp:txXfrm>
    </dsp:sp>
    <dsp:sp modelId="{1F464CE3-56F5-468B-8D69-23710B3DAC0D}">
      <dsp:nvSpPr>
        <dsp:cNvPr id="0" name=""/>
        <dsp:cNvSpPr/>
      </dsp:nvSpPr>
      <dsp:spPr>
        <a:xfrm>
          <a:off x="0" y="1035386"/>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68F4A4-0567-4C67-8A8B-AE28D64F5C1C}">
      <dsp:nvSpPr>
        <dsp:cNvPr id="0" name=""/>
        <dsp:cNvSpPr/>
      </dsp:nvSpPr>
      <dsp:spPr>
        <a:xfrm>
          <a:off x="0" y="1035386"/>
          <a:ext cx="5384800" cy="3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BHCM Strategies for Running a Systematic Case Review</a:t>
          </a:r>
        </a:p>
      </dsp:txBody>
      <dsp:txXfrm>
        <a:off x="0" y="1035386"/>
        <a:ext cx="5384800" cy="344455"/>
      </dsp:txXfrm>
    </dsp:sp>
    <dsp:sp modelId="{82922C13-7F02-4783-B839-F55719364751}">
      <dsp:nvSpPr>
        <dsp:cNvPr id="0" name=""/>
        <dsp:cNvSpPr/>
      </dsp:nvSpPr>
      <dsp:spPr>
        <a:xfrm>
          <a:off x="0" y="1379842"/>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9AC1F-DB88-4E58-817B-EA3CDCA75BBC}">
      <dsp:nvSpPr>
        <dsp:cNvPr id="0" name=""/>
        <dsp:cNvSpPr/>
      </dsp:nvSpPr>
      <dsp:spPr>
        <a:xfrm>
          <a:off x="0" y="1379842"/>
          <a:ext cx="5384800" cy="3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Patient Identification Process</a:t>
          </a:r>
        </a:p>
      </dsp:txBody>
      <dsp:txXfrm>
        <a:off x="0" y="1379842"/>
        <a:ext cx="5384800" cy="344455"/>
      </dsp:txXfrm>
    </dsp:sp>
    <dsp:sp modelId="{CF594584-CE73-4746-A0F2-39E61BA4C8A0}">
      <dsp:nvSpPr>
        <dsp:cNvPr id="0" name=""/>
        <dsp:cNvSpPr/>
      </dsp:nvSpPr>
      <dsp:spPr>
        <a:xfrm>
          <a:off x="0" y="1724297"/>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79B0B-E744-47C8-842D-D4AE03063432}">
      <dsp:nvSpPr>
        <dsp:cNvPr id="0" name=""/>
        <dsp:cNvSpPr/>
      </dsp:nvSpPr>
      <dsp:spPr>
        <a:xfrm>
          <a:off x="0" y="1724297"/>
          <a:ext cx="5384800" cy="3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Time Management and Caseload Tracking</a:t>
          </a:r>
        </a:p>
      </dsp:txBody>
      <dsp:txXfrm>
        <a:off x="0" y="1724297"/>
        <a:ext cx="5384800" cy="344455"/>
      </dsp:txXfrm>
    </dsp:sp>
    <dsp:sp modelId="{A26D5F12-9471-4008-A32D-F48E01895D2C}">
      <dsp:nvSpPr>
        <dsp:cNvPr id="0" name=""/>
        <dsp:cNvSpPr/>
      </dsp:nvSpPr>
      <dsp:spPr>
        <a:xfrm>
          <a:off x="0" y="2068753"/>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F8CB7-965E-4B02-A3EF-EDA942BC1791}">
      <dsp:nvSpPr>
        <dsp:cNvPr id="0" name=""/>
        <dsp:cNvSpPr/>
      </dsp:nvSpPr>
      <dsp:spPr>
        <a:xfrm>
          <a:off x="0" y="2068753"/>
          <a:ext cx="5384800" cy="3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Optimizing CoCM Data for Program Review</a:t>
          </a:r>
        </a:p>
      </dsp:txBody>
      <dsp:txXfrm>
        <a:off x="0" y="2068753"/>
        <a:ext cx="5384800" cy="344455"/>
      </dsp:txXfrm>
    </dsp:sp>
    <dsp:sp modelId="{0415BFA5-9D33-4F88-A768-AA147F4CB479}">
      <dsp:nvSpPr>
        <dsp:cNvPr id="0" name=""/>
        <dsp:cNvSpPr/>
      </dsp:nvSpPr>
      <dsp:spPr>
        <a:xfrm>
          <a:off x="0" y="2413209"/>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F19DA-846B-4DD1-B124-3809DCA49381}">
      <dsp:nvSpPr>
        <dsp:cNvPr id="0" name=""/>
        <dsp:cNvSpPr/>
      </dsp:nvSpPr>
      <dsp:spPr>
        <a:xfrm>
          <a:off x="0" y="2413209"/>
          <a:ext cx="5384800" cy="3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Advanced Topics in Psychopharmacology</a:t>
          </a:r>
        </a:p>
      </dsp:txBody>
      <dsp:txXfrm>
        <a:off x="0" y="2413209"/>
        <a:ext cx="5384800" cy="344455"/>
      </dsp:txXfrm>
    </dsp:sp>
    <dsp:sp modelId="{DACD6223-8516-4867-87BB-29A131246256}">
      <dsp:nvSpPr>
        <dsp:cNvPr id="0" name=""/>
        <dsp:cNvSpPr/>
      </dsp:nvSpPr>
      <dsp:spPr>
        <a:xfrm>
          <a:off x="0" y="2757664"/>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C0E1C-BAF9-4A5A-9883-BECB4FAE1A62}">
      <dsp:nvSpPr>
        <dsp:cNvPr id="0" name=""/>
        <dsp:cNvSpPr/>
      </dsp:nvSpPr>
      <dsp:spPr>
        <a:xfrm>
          <a:off x="0" y="2757664"/>
          <a:ext cx="5384800" cy="3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Substance Use Disorder: Assessment and Brief Interventions</a:t>
          </a:r>
        </a:p>
      </dsp:txBody>
      <dsp:txXfrm>
        <a:off x="0" y="2757664"/>
        <a:ext cx="5384800" cy="344455"/>
      </dsp:txXfrm>
    </dsp:sp>
    <dsp:sp modelId="{5C77AA3E-F95C-4C08-A6C3-5B571CF99FDD}">
      <dsp:nvSpPr>
        <dsp:cNvPr id="0" name=""/>
        <dsp:cNvSpPr/>
      </dsp:nvSpPr>
      <dsp:spPr>
        <a:xfrm>
          <a:off x="0" y="3102120"/>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6E2A59-17B1-4F90-89B5-F6EF590AFFCB}">
      <dsp:nvSpPr>
        <dsp:cNvPr id="0" name=""/>
        <dsp:cNvSpPr/>
      </dsp:nvSpPr>
      <dsp:spPr>
        <a:xfrm>
          <a:off x="0" y="3102120"/>
          <a:ext cx="5384800" cy="3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Billing Strategies</a:t>
          </a:r>
        </a:p>
      </dsp:txBody>
      <dsp:txXfrm>
        <a:off x="0" y="3102120"/>
        <a:ext cx="5384800" cy="344455"/>
      </dsp:txXfrm>
    </dsp:sp>
    <dsp:sp modelId="{68FDAD7E-B24D-4ABF-99BF-5F2A48EEA068}">
      <dsp:nvSpPr>
        <dsp:cNvPr id="0" name=""/>
        <dsp:cNvSpPr/>
      </dsp:nvSpPr>
      <dsp:spPr>
        <a:xfrm>
          <a:off x="0" y="3446575"/>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90452-BE14-4DED-9BC6-666E0AB62781}">
      <dsp:nvSpPr>
        <dsp:cNvPr id="0" name=""/>
        <dsp:cNvSpPr/>
      </dsp:nvSpPr>
      <dsp:spPr>
        <a:xfrm>
          <a:off x="0" y="3446575"/>
          <a:ext cx="5384800" cy="3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PCP Roundtables</a:t>
          </a:r>
        </a:p>
      </dsp:txBody>
      <dsp:txXfrm>
        <a:off x="0" y="3446575"/>
        <a:ext cx="5384800" cy="344455"/>
      </dsp:txXfrm>
    </dsp:sp>
    <dsp:sp modelId="{5E9CC496-F185-4626-ABE5-11A8D59D2423}">
      <dsp:nvSpPr>
        <dsp:cNvPr id="0" name=""/>
        <dsp:cNvSpPr/>
      </dsp:nvSpPr>
      <dsp:spPr>
        <a:xfrm>
          <a:off x="0" y="3791031"/>
          <a:ext cx="538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E97037-8D92-4D37-9DEE-454E6569976A}">
      <dsp:nvSpPr>
        <dsp:cNvPr id="0" name=""/>
        <dsp:cNvSpPr/>
      </dsp:nvSpPr>
      <dsp:spPr>
        <a:xfrm>
          <a:off x="0" y="3791031"/>
          <a:ext cx="5384800" cy="34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Psychiatrist Roundtables</a:t>
          </a:r>
        </a:p>
      </dsp:txBody>
      <dsp:txXfrm>
        <a:off x="0" y="3791031"/>
        <a:ext cx="5384800" cy="344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6BA52-28A2-43EE-9082-441552F42AE9}">
      <dsp:nvSpPr>
        <dsp:cNvPr id="0" name=""/>
        <dsp:cNvSpPr/>
      </dsp:nvSpPr>
      <dsp:spPr>
        <a:xfrm>
          <a:off x="3375" y="661379"/>
          <a:ext cx="3291470" cy="131658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Be ready</a:t>
          </a:r>
        </a:p>
      </dsp:txBody>
      <dsp:txXfrm>
        <a:off x="3375" y="661379"/>
        <a:ext cx="3291470" cy="1316588"/>
      </dsp:txXfrm>
    </dsp:sp>
    <dsp:sp modelId="{5F5EA7C1-E61C-43CB-B693-2A548F9DEB35}">
      <dsp:nvSpPr>
        <dsp:cNvPr id="0" name=""/>
        <dsp:cNvSpPr/>
      </dsp:nvSpPr>
      <dsp:spPr>
        <a:xfrm>
          <a:off x="3375" y="1977967"/>
          <a:ext cx="3291470" cy="321164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Learn about CoCM</a:t>
          </a:r>
        </a:p>
        <a:p>
          <a:pPr marL="228600" lvl="1" indent="-228600" algn="l" defTabSz="889000">
            <a:lnSpc>
              <a:spcPct val="90000"/>
            </a:lnSpc>
            <a:spcBef>
              <a:spcPct val="0"/>
            </a:spcBef>
            <a:spcAft>
              <a:spcPct val="15000"/>
            </a:spcAft>
            <a:buChar char="•"/>
          </a:pPr>
          <a:r>
            <a:rPr lang="en-US" sz="2000" kern="1200" dirty="0"/>
            <a:t>Complete readiness activities</a:t>
          </a:r>
        </a:p>
        <a:p>
          <a:pPr marL="228600" lvl="1" indent="-228600" algn="l" defTabSz="889000">
            <a:lnSpc>
              <a:spcPct val="90000"/>
            </a:lnSpc>
            <a:spcBef>
              <a:spcPct val="0"/>
            </a:spcBef>
            <a:spcAft>
              <a:spcPct val="15000"/>
            </a:spcAft>
            <a:buChar char="•"/>
          </a:pPr>
          <a:r>
            <a:rPr lang="en-US" sz="2000" kern="1200" dirty="0"/>
            <a:t>Identify champions</a:t>
          </a:r>
        </a:p>
        <a:p>
          <a:pPr marL="228600" lvl="1" indent="-228600" algn="l" defTabSz="889000">
            <a:lnSpc>
              <a:spcPct val="90000"/>
            </a:lnSpc>
            <a:spcBef>
              <a:spcPct val="0"/>
            </a:spcBef>
            <a:spcAft>
              <a:spcPct val="15000"/>
            </a:spcAft>
            <a:buChar char="•"/>
          </a:pPr>
          <a:r>
            <a:rPr lang="en-US" sz="2000" kern="1200" dirty="0"/>
            <a:t>Attend practice site visits</a:t>
          </a:r>
        </a:p>
        <a:p>
          <a:pPr marL="228600" lvl="1" indent="-228600" algn="l" defTabSz="889000">
            <a:lnSpc>
              <a:spcPct val="90000"/>
            </a:lnSpc>
            <a:spcBef>
              <a:spcPct val="0"/>
            </a:spcBef>
            <a:spcAft>
              <a:spcPct val="15000"/>
            </a:spcAft>
            <a:buChar char="•"/>
          </a:pPr>
          <a:r>
            <a:rPr lang="en-US" sz="2000" kern="1200" dirty="0"/>
            <a:t>Participate in CoCM training</a:t>
          </a:r>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3375" y="1977967"/>
        <a:ext cx="3291470" cy="3211649"/>
      </dsp:txXfrm>
    </dsp:sp>
    <dsp:sp modelId="{A6FB3911-0224-4989-BAF4-910173AFD6DF}">
      <dsp:nvSpPr>
        <dsp:cNvPr id="0" name=""/>
        <dsp:cNvSpPr/>
      </dsp:nvSpPr>
      <dsp:spPr>
        <a:xfrm>
          <a:off x="3755652" y="661379"/>
          <a:ext cx="3291470" cy="1316588"/>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Develop care team</a:t>
          </a:r>
        </a:p>
      </dsp:txBody>
      <dsp:txXfrm>
        <a:off x="3755652" y="661379"/>
        <a:ext cx="3291470" cy="1316588"/>
      </dsp:txXfrm>
    </dsp:sp>
    <dsp:sp modelId="{631C03EE-A5B3-47F6-8014-F28529D40AF3}">
      <dsp:nvSpPr>
        <dsp:cNvPr id="0" name=""/>
        <dsp:cNvSpPr/>
      </dsp:nvSpPr>
      <dsp:spPr>
        <a:xfrm>
          <a:off x="3755652" y="1977967"/>
          <a:ext cx="3291470" cy="3211649"/>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alibri"/>
              <a:ea typeface="+mn-ea"/>
              <a:cs typeface="+mn-cs"/>
            </a:rPr>
            <a:t>Consider workflows among practices </a:t>
          </a:r>
        </a:p>
        <a:p>
          <a:pPr marL="228600" lvl="1" indent="-228600" algn="l" defTabSz="889000">
            <a:lnSpc>
              <a:spcPct val="90000"/>
            </a:lnSpc>
            <a:spcBef>
              <a:spcPct val="0"/>
            </a:spcBef>
            <a:spcAft>
              <a:spcPct val="15000"/>
            </a:spcAft>
            <a:buChar char="•"/>
          </a:pPr>
          <a:r>
            <a:rPr lang="en-US" sz="2000" kern="1200" dirty="0">
              <a:latin typeface="Calibri"/>
              <a:ea typeface="+mn-ea"/>
              <a:cs typeface="+mn-cs"/>
            </a:rPr>
            <a:t>Facilitate shared care teams when appropriate </a:t>
          </a:r>
        </a:p>
        <a:p>
          <a:pPr marL="228600" lvl="1" indent="-228600" algn="l" defTabSz="889000">
            <a:lnSpc>
              <a:spcPct val="90000"/>
            </a:lnSpc>
            <a:spcBef>
              <a:spcPct val="0"/>
            </a:spcBef>
            <a:spcAft>
              <a:spcPct val="15000"/>
            </a:spcAft>
            <a:buChar char="•"/>
          </a:pPr>
          <a:r>
            <a:rPr lang="en-US" sz="2000" kern="1200" dirty="0">
              <a:latin typeface="Calibri"/>
              <a:ea typeface="+mn-ea"/>
              <a:cs typeface="+mn-cs"/>
            </a:rPr>
            <a:t>Help identify or contracting with psychiatrist</a:t>
          </a:r>
        </a:p>
        <a:p>
          <a:pPr marL="228600" lvl="1" indent="-228600" algn="l" defTabSz="889000">
            <a:lnSpc>
              <a:spcPct val="90000"/>
            </a:lnSpc>
            <a:spcBef>
              <a:spcPct val="0"/>
            </a:spcBef>
            <a:spcAft>
              <a:spcPct val="15000"/>
            </a:spcAft>
            <a:buChar char="•"/>
          </a:pPr>
          <a:r>
            <a:rPr lang="en-US" sz="2000" kern="1200" dirty="0">
              <a:latin typeface="Calibri"/>
              <a:ea typeface="+mn-ea"/>
              <a:cs typeface="+mn-cs"/>
            </a:rPr>
            <a:t>Help identify or hiring a BHCM</a:t>
          </a:r>
        </a:p>
      </dsp:txBody>
      <dsp:txXfrm>
        <a:off x="3755652" y="1977967"/>
        <a:ext cx="3291470" cy="3211649"/>
      </dsp:txXfrm>
    </dsp:sp>
    <dsp:sp modelId="{4FD45DAF-13DE-4D63-8CF3-3B5DBA36FCC0}">
      <dsp:nvSpPr>
        <dsp:cNvPr id="0" name=""/>
        <dsp:cNvSpPr/>
      </dsp:nvSpPr>
      <dsp:spPr>
        <a:xfrm>
          <a:off x="7507929" y="661379"/>
          <a:ext cx="3291470" cy="1316588"/>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Promote tools and skills</a:t>
          </a:r>
        </a:p>
      </dsp:txBody>
      <dsp:txXfrm>
        <a:off x="7507929" y="661379"/>
        <a:ext cx="3291470" cy="1316588"/>
      </dsp:txXfrm>
    </dsp:sp>
    <dsp:sp modelId="{74F86311-C31A-40D3-8E6F-7443B0A35738}">
      <dsp:nvSpPr>
        <dsp:cNvPr id="0" name=""/>
        <dsp:cNvSpPr/>
      </dsp:nvSpPr>
      <dsp:spPr>
        <a:xfrm>
          <a:off x="7511305" y="2024632"/>
          <a:ext cx="3291470" cy="3211649"/>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933450">
            <a:lnSpc>
              <a:spcPct val="90000"/>
            </a:lnSpc>
            <a:spcBef>
              <a:spcPct val="0"/>
            </a:spcBef>
            <a:spcAft>
              <a:spcPct val="15000"/>
            </a:spcAft>
            <a:buChar char="•"/>
          </a:pPr>
          <a:r>
            <a:rPr lang="en-US" sz="2000" kern="1200" dirty="0">
              <a:latin typeface="Calibri"/>
              <a:ea typeface="+mn-ea"/>
              <a:cs typeface="+mn-cs"/>
            </a:rPr>
            <a:t>Develop systematic case review tool</a:t>
          </a:r>
        </a:p>
        <a:p>
          <a:pPr marL="228600" lvl="1" indent="-228600" algn="l" defTabSz="933450">
            <a:lnSpc>
              <a:spcPct val="90000"/>
            </a:lnSpc>
            <a:spcBef>
              <a:spcPct val="0"/>
            </a:spcBef>
            <a:spcAft>
              <a:spcPct val="15000"/>
            </a:spcAft>
            <a:buChar char="•"/>
          </a:pPr>
          <a:r>
            <a:rPr lang="en-US" sz="2000" kern="1200" dirty="0">
              <a:latin typeface="Calibri"/>
              <a:ea typeface="+mn-ea"/>
              <a:cs typeface="+mn-cs"/>
            </a:rPr>
            <a:t>Establish workflows for routine and ongoing screening and evaluation</a:t>
          </a:r>
        </a:p>
        <a:p>
          <a:pPr marL="228600" lvl="1" indent="-228600" algn="l" defTabSz="933450">
            <a:lnSpc>
              <a:spcPct val="90000"/>
            </a:lnSpc>
            <a:spcBef>
              <a:spcPct val="0"/>
            </a:spcBef>
            <a:spcAft>
              <a:spcPct val="15000"/>
            </a:spcAft>
            <a:buChar char="•"/>
          </a:pPr>
          <a:r>
            <a:rPr lang="en-US" sz="2000" kern="1200" dirty="0">
              <a:latin typeface="Calibri"/>
              <a:ea typeface="+mn-ea"/>
              <a:cs typeface="+mn-cs"/>
            </a:rPr>
            <a:t>Sponsor or promote quality improvement activities</a:t>
          </a:r>
        </a:p>
        <a:p>
          <a:pPr marL="228600" lvl="1" indent="0" algn="l" defTabSz="933450">
            <a:lnSpc>
              <a:spcPct val="90000"/>
            </a:lnSpc>
            <a:spcBef>
              <a:spcPct val="0"/>
            </a:spcBef>
            <a:spcAft>
              <a:spcPct val="15000"/>
            </a:spcAft>
            <a:buChar char="•"/>
          </a:pPr>
          <a:endParaRPr lang="en-US" sz="2100" kern="1200" dirty="0"/>
        </a:p>
      </dsp:txBody>
      <dsp:txXfrm>
        <a:off x="7511305" y="2024632"/>
        <a:ext cx="3291470" cy="321164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15C1A-CF18-4822-B8FB-6356BED942CE}" type="datetimeFigureOut">
              <a:rPr lang="en-US" smtClean="0"/>
              <a:t>6/8/2021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44953-2934-4A4F-B9A3-10A15137EE58}" type="slidenum">
              <a:rPr lang="en-US" smtClean="0"/>
              <a:t>‹#›</a:t>
            </a:fld>
            <a:endParaRPr lang="en-US" dirty="0"/>
          </a:p>
        </p:txBody>
      </p:sp>
    </p:spTree>
    <p:extLst>
      <p:ext uri="{BB962C8B-B14F-4D97-AF65-F5344CB8AC3E}">
        <p14:creationId xmlns:p14="http://schemas.microsoft.com/office/powerpoint/2010/main" val="145604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nnect.mlive.com/staff/jmack/post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44953-2934-4A4F-B9A3-10A15137EE58}" type="slidenum">
              <a:rPr lang="en-US" smtClean="0"/>
              <a:t>1</a:t>
            </a:fld>
            <a:endParaRPr lang="en-US" dirty="0"/>
          </a:p>
        </p:txBody>
      </p:sp>
    </p:spTree>
    <p:extLst>
      <p:ext uri="{BB962C8B-B14F-4D97-AF65-F5344CB8AC3E}">
        <p14:creationId xmlns:p14="http://schemas.microsoft.com/office/powerpoint/2010/main" val="464635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44953-2934-4A4F-B9A3-10A15137EE58}" type="slidenum">
              <a:rPr lang="en-US" smtClean="0"/>
              <a:t>16</a:t>
            </a:fld>
            <a:endParaRPr lang="en-US" dirty="0"/>
          </a:p>
        </p:txBody>
      </p:sp>
    </p:spTree>
    <p:extLst>
      <p:ext uri="{BB962C8B-B14F-4D97-AF65-F5344CB8AC3E}">
        <p14:creationId xmlns:p14="http://schemas.microsoft.com/office/powerpoint/2010/main" val="18898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44953-2934-4A4F-B9A3-10A15137EE58}" type="slidenum">
              <a:rPr lang="en-US" smtClean="0"/>
              <a:t>17</a:t>
            </a:fld>
            <a:endParaRPr lang="en-US" dirty="0"/>
          </a:p>
        </p:txBody>
      </p:sp>
    </p:spTree>
    <p:extLst>
      <p:ext uri="{BB962C8B-B14F-4D97-AF65-F5344CB8AC3E}">
        <p14:creationId xmlns:p14="http://schemas.microsoft.com/office/powerpoint/2010/main" val="1807628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44953-2934-4A4F-B9A3-10A15137EE58}" type="slidenum">
              <a:rPr lang="en-US" smtClean="0"/>
              <a:t>18</a:t>
            </a:fld>
            <a:endParaRPr lang="en-US" dirty="0"/>
          </a:p>
        </p:txBody>
      </p:sp>
    </p:spTree>
    <p:extLst>
      <p:ext uri="{BB962C8B-B14F-4D97-AF65-F5344CB8AC3E}">
        <p14:creationId xmlns:p14="http://schemas.microsoft.com/office/powerpoint/2010/main" val="409976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44953-2934-4A4F-B9A3-10A15137EE58}" type="slidenum">
              <a:rPr lang="en-US" smtClean="0"/>
              <a:t>19</a:t>
            </a:fld>
            <a:endParaRPr lang="en-US" dirty="0"/>
          </a:p>
        </p:txBody>
      </p:sp>
    </p:spTree>
    <p:extLst>
      <p:ext uri="{BB962C8B-B14F-4D97-AF65-F5344CB8AC3E}">
        <p14:creationId xmlns:p14="http://schemas.microsoft.com/office/powerpoint/2010/main" val="2662272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44953-2934-4A4F-B9A3-10A15137EE58}" type="slidenum">
              <a:rPr lang="en-US" smtClean="0"/>
              <a:t>20</a:t>
            </a:fld>
            <a:endParaRPr lang="en-US" dirty="0"/>
          </a:p>
        </p:txBody>
      </p:sp>
    </p:spTree>
    <p:extLst>
      <p:ext uri="{BB962C8B-B14F-4D97-AF65-F5344CB8AC3E}">
        <p14:creationId xmlns:p14="http://schemas.microsoft.com/office/powerpoint/2010/main" val="3843535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44953-2934-4A4F-B9A3-10A15137EE58}" type="slidenum">
              <a:rPr lang="en-US" smtClean="0"/>
              <a:t>21</a:t>
            </a:fld>
            <a:endParaRPr lang="en-US" dirty="0"/>
          </a:p>
        </p:txBody>
      </p:sp>
    </p:spTree>
    <p:extLst>
      <p:ext uri="{BB962C8B-B14F-4D97-AF65-F5344CB8AC3E}">
        <p14:creationId xmlns:p14="http://schemas.microsoft.com/office/powerpoint/2010/main" val="3664009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44953-2934-4A4F-B9A3-10A15137EE58}" type="slidenum">
              <a:rPr lang="en-US" smtClean="0"/>
              <a:t>22</a:t>
            </a:fld>
            <a:endParaRPr lang="en-US" dirty="0"/>
          </a:p>
        </p:txBody>
      </p:sp>
    </p:spTree>
    <p:extLst>
      <p:ext uri="{BB962C8B-B14F-4D97-AF65-F5344CB8AC3E}">
        <p14:creationId xmlns:p14="http://schemas.microsoft.com/office/powerpoint/2010/main" val="392669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amount of time a practice has in a measurement period varies based on when a practice begins ramp-up and training activities. </a:t>
            </a:r>
          </a:p>
          <a:p>
            <a:endParaRPr lang="en-US" dirty="0"/>
          </a:p>
          <a:p>
            <a:r>
              <a:rPr lang="en-US" dirty="0"/>
              <a:t>Examples:</a:t>
            </a:r>
          </a:p>
          <a:p>
            <a:pPr lvl="0"/>
            <a:r>
              <a:rPr lang="en-US" dirty="0"/>
              <a:t>A practice that begins ramp-up and training in February 2021 will have six months of ramp-up time before Year 2 criteria requirements start</a:t>
            </a:r>
          </a:p>
          <a:p>
            <a:pPr lvl="0"/>
            <a:r>
              <a:rPr lang="en-US" dirty="0"/>
              <a:t>A practice that begins ramp-up and training in May 2021 will have four month of ramp-up time before Year 2 criteria requirements begin</a:t>
            </a:r>
          </a:p>
          <a:p>
            <a:pPr lvl="0"/>
            <a:r>
              <a:rPr lang="en-US" b="1" dirty="0"/>
              <a:t>A practice that begins in August 2021 will need to start Year 2 criteria requirements right away. </a:t>
            </a:r>
            <a:endParaRPr lang="en-US" dirty="0"/>
          </a:p>
          <a:p>
            <a:endParaRPr lang="en-US" dirty="0"/>
          </a:p>
        </p:txBody>
      </p:sp>
      <p:sp>
        <p:nvSpPr>
          <p:cNvPr id="4" name="Slide Number Placeholder 3"/>
          <p:cNvSpPr>
            <a:spLocks noGrp="1"/>
          </p:cNvSpPr>
          <p:nvPr>
            <p:ph type="sldNum" sz="quarter" idx="5"/>
          </p:nvPr>
        </p:nvSpPr>
        <p:spPr/>
        <p:txBody>
          <a:bodyPr/>
          <a:lstStyle/>
          <a:p>
            <a:fld id="{A0744953-2934-4A4F-B9A3-10A15137EE58}" type="slidenum">
              <a:rPr lang="en-US" smtClean="0"/>
              <a:t>23</a:t>
            </a:fld>
            <a:endParaRPr lang="en-US" dirty="0"/>
          </a:p>
        </p:txBody>
      </p:sp>
    </p:spTree>
    <p:extLst>
      <p:ext uri="{BB962C8B-B14F-4D97-AF65-F5344CB8AC3E}">
        <p14:creationId xmlns:p14="http://schemas.microsoft.com/office/powerpoint/2010/main" val="367586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00503-A4C0-444E-B7AF-2F35458155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4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241B8-62D0-4883-A22E-2776AD71F8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09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00503-A4C0-444E-B7AF-2F35458155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57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we’re going to review the model to set</a:t>
            </a:r>
            <a:r>
              <a:rPr lang="en-US" baseline="0" dirty="0"/>
              <a:t> the stage for our discussion. Some of you may have already heard this presentation in another webinar yet we find it important to continue to set the foundation and build upon this as we discuss particular aspects of implementation. Each one of us delivers this section a little differently so you may more elaboration in some areas depending on the presenter.</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00503-A4C0-444E-B7AF-2F35458155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32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aseline="0" dirty="0"/>
              <a:t>Collaborative Care originated in a research culture and has now been tested in more that 80 randomized controlled trials in the US and abroad. Research results make it clear that collaborative care consistently improves on care as usual. It leads to better pt outcomes, better pt and provider saftisfaction, improved pt functioning</a:t>
            </a:r>
          </a:p>
          <a:p>
            <a:pPr marL="171450" indent="-171450" defTabSz="933237">
              <a:buFont typeface="Arial" panose="020B0604020202020204" pitchFamily="34" charset="0"/>
              <a:buChar char="•"/>
              <a:defRPr/>
            </a:pPr>
            <a:r>
              <a:rPr lang="en-US" baseline="0" dirty="0"/>
              <a:t>Meeting BH needs in the pts medical home. We know that BH problems such as depression and anxiety are among the most disabling conditions worldwide</a:t>
            </a:r>
            <a:r>
              <a:rPr lang="en-US" dirty="0"/>
              <a:t> and that these conditions are often identified in a  primary care environment. </a:t>
            </a:r>
            <a:r>
              <a:rPr lang="en-US" baseline="0" dirty="0"/>
              <a:t>About 1 in 5 Michigan adults have mental health issues in a given year. We also know that there’s still a fair amount of stigma attached to seeking BH care, therapy and psychiatry. </a:t>
            </a:r>
            <a:r>
              <a:rPr lang="en-US" dirty="0"/>
              <a:t>Being able to receive treatment in the “doctor’s office “ reduces the stigma” and makes mental health care a part of medical care.</a:t>
            </a:r>
            <a:endParaRPr lang="en-US" baseline="0" dirty="0"/>
          </a:p>
          <a:p>
            <a:pPr marL="171450" indent="-171450" defTabSz="933237">
              <a:buFont typeface="Arial" panose="020B0604020202020204" pitchFamily="34" charset="0"/>
              <a:buChar char="•"/>
              <a:defRPr/>
            </a:pPr>
            <a:r>
              <a:rPr lang="en-US" baseline="0" dirty="0"/>
              <a:t>Another advantage of BH in the Pt’s medical home is addressing Gaps in service: low income adults with mild to moderated BH health conditions are often not ill enough to be treated within the public mental health system, yet there are financial barriers to accessing specialty level BH services.</a:t>
            </a:r>
          </a:p>
          <a:p>
            <a:pPr marL="171450" indent="-171450" defTabSz="933237">
              <a:buFont typeface="Arial" panose="020B0604020202020204" pitchFamily="34" charset="0"/>
              <a:buChar char="•"/>
              <a:defRPr/>
            </a:pPr>
            <a:r>
              <a:rPr lang="en-US" baseline="0" dirty="0"/>
              <a:t>Patient improvements compare to those achieved in specialty care for mild to moderate conditions. One of the great advantages of BHCM is the identification of depression and anxiety, the monitoring and the FU. We know that often patients don’t feel their symptoms are “bad enough” to seek specialist care. And if they decide to seek tx, they need to find someone and consider the cost. We also know that often people don’t follow through with a therapy referral and even when they attend the first appt, they often don’t return. </a:t>
            </a:r>
          </a:p>
          <a:p>
            <a:pPr marL="171450" indent="-171450" defTabSz="933237">
              <a:buFont typeface="Arial" panose="020B0604020202020204" pitchFamily="34" charset="0"/>
              <a:buChar char="•"/>
              <a:defRPr/>
            </a:pPr>
            <a:r>
              <a:rPr lang="en-US" dirty="0"/>
              <a:t>Research has also shown</a:t>
            </a:r>
            <a:r>
              <a:rPr lang="en-US" baseline="0" dirty="0"/>
              <a:t> up to $6 </a:t>
            </a:r>
            <a:r>
              <a:rPr lang="en-US" dirty="0"/>
              <a:t>can be </a:t>
            </a:r>
            <a:r>
              <a:rPr lang="en-US" baseline="0" dirty="0"/>
              <a:t>saved in long term health costs for patients for every dollar spent on collaborative care, a return on investment of 6:1.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86F06-97A4-466D-B9C1-C6BF7C3BD0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33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ACB535-DBC8-4B7F-A546-D13DDE8B22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901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usual primary care, the treatment team has two members: </a:t>
            </a:r>
          </a:p>
          <a:p>
            <a:r>
              <a:rPr lang="en-US" dirty="0"/>
              <a:t>The primary care provider</a:t>
            </a:r>
          </a:p>
          <a:p>
            <a:r>
              <a:rPr lang="en-US" dirty="0"/>
              <a:t>The patient</a:t>
            </a:r>
          </a:p>
          <a:p>
            <a:pPr marL="0" indent="0">
              <a:buNone/>
            </a:pPr>
            <a:endParaRPr lang="en-US" dirty="0"/>
          </a:p>
          <a:p>
            <a:pPr marL="0" indent="0">
              <a:buNone/>
            </a:pPr>
            <a:r>
              <a:rPr lang="en-US" dirty="0"/>
              <a:t>Collaborative Care adds two additional vital roles: </a:t>
            </a:r>
          </a:p>
          <a:p>
            <a:r>
              <a:rPr lang="en-US" dirty="0"/>
              <a:t>A care manager (typically embedded) and </a:t>
            </a:r>
          </a:p>
          <a:p>
            <a:r>
              <a:rPr lang="en-US" dirty="0"/>
              <a:t>A psychiatric consultant (typically engaged by phone or video link).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398C7-5634-402F-8148-130E997951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85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a:t>CoCM allows patients to receive expert medication recommendations and adjustments from a psychiatric consultant they may other wise not have access too. There is a shortage of psychiatrists, long wait times and insurance barriers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While the psychiatrist shortage is nationwide, the situation in Michigan is even more acute. The state had 1,180 active psychiatrists in 2018, or 11.84 practitioners per 100,000 residents, which is below the national average</a:t>
            </a:r>
            <a:r>
              <a:rPr lang="en-US" dirty="0"/>
              <a:t>.</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know this can be more frustrating in rural regions as Two-thirds of Michigan psychiatrists </a:t>
            </a:r>
            <a:r>
              <a:rPr lang="en-US" dirty="0"/>
              <a:t> </a:t>
            </a:r>
            <a:r>
              <a:rPr lang="en-US" sz="1200" b="0" i="0" kern="1200" dirty="0">
                <a:solidFill>
                  <a:schemeClr val="tx1"/>
                </a:solidFill>
                <a:effectLst/>
                <a:latin typeface="+mn-lt"/>
                <a:ea typeface="+mn-ea"/>
                <a:cs typeface="+mn-cs"/>
              </a:rPr>
              <a:t>are based in the Ann Arbor-Detroit region. </a:t>
            </a:r>
          </a:p>
          <a:p>
            <a:pPr marL="171450" indent="-171450">
              <a:buFont typeface="Arial" panose="020B0604020202020204" pitchFamily="34" charset="0"/>
              <a:buChar char="•"/>
            </a:pPr>
            <a:r>
              <a:rPr lang="en-US" dirty="0">
                <a:hlinkClick r:id="rId3"/>
              </a:rPr>
              <a:t>http://connect.mlive.com/staff/jmack/posts.html</a:t>
            </a:r>
            <a:endParaRPr lang="en-US" dirty="0"/>
          </a:p>
          <a:p>
            <a:pPr marL="171450" indent="-171450">
              <a:buFont typeface="Arial" panose="020B0604020202020204" pitchFamily="34" charset="0"/>
              <a:buChar char="•"/>
            </a:pPr>
            <a:r>
              <a:rPr lang="en-US" b="0" dirty="0"/>
              <a:t>2020</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University of Michigan Behavioral Health Workforce Research Center. Estimating the Distribution of the U.S. Psychiatric Subspecialist Workforce. Ann Arbor, MI: UMSPH; 2018.</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ACB535-DBC8-4B7F-A546-D13DDE8B22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106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4D23225-211D-4801-A261-75C01005A633}"/>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E1D7B21D-B9C2-430E-B9F5-76BC35DCACD8}" type="datetime1">
              <a:rPr lang="en-US" smtClean="0"/>
              <a:t>6/8/2021</a:t>
            </a:fld>
            <a:endParaRPr lang="en-US" dirty="0"/>
          </a:p>
        </p:txBody>
      </p:sp>
      <p:sp>
        <p:nvSpPr>
          <p:cNvPr id="5" name="Footer Placeholder 4">
            <a:extLst>
              <a:ext uri="{FF2B5EF4-FFF2-40B4-BE49-F238E27FC236}">
                <a16:creationId xmlns:a16="http://schemas.microsoft.com/office/drawing/2014/main" id="{CC83E3C6-EB38-4D89-9ACB-E314022897A0}"/>
              </a:ext>
            </a:extLst>
          </p:cNvPr>
          <p:cNvSpPr>
            <a:spLocks noGrp="1"/>
          </p:cNvSpPr>
          <p:nvPr>
            <p:ph type="ftr" sz="quarter" idx="11"/>
          </p:nvPr>
        </p:nvSpPr>
        <p:spPr>
          <a:xfrm>
            <a:off x="8121651" y="6356351"/>
            <a:ext cx="3860800" cy="365125"/>
          </a:xfrm>
          <a:prstGeom prst="rect">
            <a:avLst/>
          </a:prstGeom>
        </p:spPr>
        <p:txBody>
          <a:bodyPr/>
          <a:lstStyle>
            <a:lvl1pPr algn="r" eaLnBrk="1" fontAlgn="auto" hangingPunct="1">
              <a:spcBef>
                <a:spcPts val="0"/>
              </a:spcBef>
              <a:spcAft>
                <a:spcPts val="0"/>
              </a:spcAft>
              <a:defRPr>
                <a:latin typeface="+mn-lt"/>
                <a:ea typeface="+mn-ea"/>
                <a:cs typeface="+mn-cs"/>
              </a:defRPr>
            </a:lvl1pPr>
          </a:lstStyle>
          <a:p>
            <a:endParaRPr lang="en-US" dirty="0"/>
          </a:p>
        </p:txBody>
      </p:sp>
      <p:sp>
        <p:nvSpPr>
          <p:cNvPr id="6" name="Slide Number Placeholder 5">
            <a:extLst>
              <a:ext uri="{FF2B5EF4-FFF2-40B4-BE49-F238E27FC236}">
                <a16:creationId xmlns:a16="http://schemas.microsoft.com/office/drawing/2014/main" id="{050F18AB-3B1A-491B-9518-C28A666E0EB5}"/>
              </a:ext>
            </a:extLst>
          </p:cNvPr>
          <p:cNvSpPr>
            <a:spLocks noGrp="1"/>
          </p:cNvSpPr>
          <p:nvPr>
            <p:ph type="sldNum" sz="quarter" idx="12"/>
          </p:nvPr>
        </p:nvSpPr>
        <p:spPr/>
        <p:txBody>
          <a:bodyPr/>
          <a:lstStyle>
            <a:lvl1pPr>
              <a:defRPr smtClean="0"/>
            </a:lvl1pPr>
          </a:lstStyle>
          <a:p>
            <a:fld id="{299FC158-9137-4590-A235-E958B7E518B2}" type="slidenum">
              <a:rPr lang="en-US" smtClean="0"/>
              <a:t>‹#›</a:t>
            </a:fld>
            <a:endParaRPr lang="en-US" dirty="0"/>
          </a:p>
        </p:txBody>
      </p:sp>
    </p:spTree>
    <p:extLst>
      <p:ext uri="{BB962C8B-B14F-4D97-AF65-F5344CB8AC3E}">
        <p14:creationId xmlns:p14="http://schemas.microsoft.com/office/powerpoint/2010/main" val="287857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37231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3A79D-2719-48DE-898E-D09D572232CE}"/>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FB2005E6-698D-4B2A-BEAE-F55EA270767F}" type="datetime1">
              <a:rPr lang="en-US" smtClean="0"/>
              <a:t>6/8/2021</a:t>
            </a:fld>
            <a:endParaRPr lang="en-US" dirty="0"/>
          </a:p>
        </p:txBody>
      </p:sp>
      <p:sp>
        <p:nvSpPr>
          <p:cNvPr id="5" name="Footer Placeholder 4">
            <a:extLst>
              <a:ext uri="{FF2B5EF4-FFF2-40B4-BE49-F238E27FC236}">
                <a16:creationId xmlns:a16="http://schemas.microsoft.com/office/drawing/2014/main" id="{A7B34C85-86A1-4DBC-AE71-EB4EC4EF5406}"/>
              </a:ext>
            </a:extLst>
          </p:cNvPr>
          <p:cNvSpPr>
            <a:spLocks noGrp="1"/>
          </p:cNvSpPr>
          <p:nvPr>
            <p:ph type="ftr" sz="quarter" idx="11"/>
          </p:nvPr>
        </p:nvSpPr>
        <p:spPr>
          <a:xfrm>
            <a:off x="8176684" y="6356351"/>
            <a:ext cx="3860800" cy="365125"/>
          </a:xfrm>
          <a:prstGeom prst="rect">
            <a:avLst/>
          </a:prstGeom>
        </p:spPr>
        <p:txBody>
          <a:bodyPr/>
          <a:lstStyle>
            <a:lvl1pPr algn="r" eaLnBrk="1" fontAlgn="auto" hangingPunct="1">
              <a:spcBef>
                <a:spcPts val="0"/>
              </a:spcBef>
              <a:spcAft>
                <a:spcPts val="0"/>
              </a:spcAft>
              <a:defRPr>
                <a:latin typeface="+mn-lt"/>
                <a:ea typeface="+mn-ea"/>
                <a:cs typeface="+mn-cs"/>
              </a:defRPr>
            </a:lvl1pPr>
          </a:lstStyle>
          <a:p>
            <a:endParaRPr lang="en-US" dirty="0"/>
          </a:p>
        </p:txBody>
      </p:sp>
      <p:sp>
        <p:nvSpPr>
          <p:cNvPr id="6" name="Slide Number Placeholder 5">
            <a:extLst>
              <a:ext uri="{FF2B5EF4-FFF2-40B4-BE49-F238E27FC236}">
                <a16:creationId xmlns:a16="http://schemas.microsoft.com/office/drawing/2014/main" id="{1BD0A148-5D0A-48B6-BBFA-1185EAEEDD26}"/>
              </a:ext>
            </a:extLst>
          </p:cNvPr>
          <p:cNvSpPr>
            <a:spLocks noGrp="1"/>
          </p:cNvSpPr>
          <p:nvPr>
            <p:ph type="sldNum" sz="quarter" idx="12"/>
          </p:nvPr>
        </p:nvSpPr>
        <p:spPr/>
        <p:txBody>
          <a:bodyPr/>
          <a:lstStyle>
            <a:lvl1pPr>
              <a:defRPr smtClean="0"/>
            </a:lvl1pPr>
          </a:lstStyle>
          <a:p>
            <a:fld id="{299FC158-9137-4590-A235-E958B7E518B2}" type="slidenum">
              <a:rPr lang="en-US" smtClean="0"/>
              <a:t>‹#›</a:t>
            </a:fld>
            <a:endParaRPr lang="en-US" dirty="0"/>
          </a:p>
        </p:txBody>
      </p:sp>
    </p:spTree>
    <p:extLst>
      <p:ext uri="{BB962C8B-B14F-4D97-AF65-F5344CB8AC3E}">
        <p14:creationId xmlns:p14="http://schemas.microsoft.com/office/powerpoint/2010/main" val="107047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075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4990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6CC49-AEA6-472C-9E9A-9C67533ABB9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8312CB2C-0DF1-4CBA-B54D-3438405BDF00}" type="datetime1">
              <a:rPr lang="en-US" smtClean="0"/>
              <a:t>6/8/2021</a:t>
            </a:fld>
            <a:endParaRPr lang="en-US" dirty="0"/>
          </a:p>
        </p:txBody>
      </p:sp>
      <p:sp>
        <p:nvSpPr>
          <p:cNvPr id="5" name="Footer Placeholder 4">
            <a:extLst>
              <a:ext uri="{FF2B5EF4-FFF2-40B4-BE49-F238E27FC236}">
                <a16:creationId xmlns:a16="http://schemas.microsoft.com/office/drawing/2014/main" id="{BEDA4931-911F-4FC1-8C98-9958DCBB2E3F}"/>
              </a:ext>
            </a:extLst>
          </p:cNvPr>
          <p:cNvSpPr>
            <a:spLocks noGrp="1"/>
          </p:cNvSpPr>
          <p:nvPr>
            <p:ph type="ftr" sz="quarter" idx="11"/>
          </p:nvPr>
        </p:nvSpPr>
        <p:spPr>
          <a:xfrm>
            <a:off x="8098367" y="6356351"/>
            <a:ext cx="3860800" cy="365125"/>
          </a:xfrm>
          <a:prstGeom prst="rect">
            <a:avLst/>
          </a:prstGeom>
        </p:spPr>
        <p:txBody>
          <a:bodyPr/>
          <a:lstStyle>
            <a:lvl1pPr algn="r" eaLnBrk="1" fontAlgn="auto" hangingPunct="1">
              <a:spcBef>
                <a:spcPts val="0"/>
              </a:spcBef>
              <a:spcAft>
                <a:spcPts val="0"/>
              </a:spcAft>
              <a:defRPr>
                <a:latin typeface="+mn-lt"/>
                <a:ea typeface="+mn-ea"/>
                <a:cs typeface="+mn-cs"/>
              </a:defRPr>
            </a:lvl1pPr>
          </a:lstStyle>
          <a:p>
            <a:endParaRPr lang="en-US" dirty="0"/>
          </a:p>
        </p:txBody>
      </p:sp>
      <p:sp>
        <p:nvSpPr>
          <p:cNvPr id="6" name="Slide Number Placeholder 5">
            <a:extLst>
              <a:ext uri="{FF2B5EF4-FFF2-40B4-BE49-F238E27FC236}">
                <a16:creationId xmlns:a16="http://schemas.microsoft.com/office/drawing/2014/main" id="{37B3CE99-13A6-4EC2-B3E7-88E91D08CB94}"/>
              </a:ext>
            </a:extLst>
          </p:cNvPr>
          <p:cNvSpPr>
            <a:spLocks noGrp="1"/>
          </p:cNvSpPr>
          <p:nvPr>
            <p:ph type="sldNum" sz="quarter" idx="12"/>
          </p:nvPr>
        </p:nvSpPr>
        <p:spPr/>
        <p:txBody>
          <a:bodyPr/>
          <a:lstStyle>
            <a:lvl1pPr>
              <a:defRPr smtClean="0"/>
            </a:lvl1pPr>
          </a:lstStyle>
          <a:p>
            <a:fld id="{299FC158-9137-4590-A235-E958B7E518B2}" type="slidenum">
              <a:rPr lang="en-US" smtClean="0"/>
              <a:t>‹#›</a:t>
            </a:fld>
            <a:endParaRPr lang="en-US" dirty="0"/>
          </a:p>
        </p:txBody>
      </p:sp>
    </p:spTree>
    <p:extLst>
      <p:ext uri="{BB962C8B-B14F-4D97-AF65-F5344CB8AC3E}">
        <p14:creationId xmlns:p14="http://schemas.microsoft.com/office/powerpoint/2010/main" val="63998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10972800" cy="40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8D96-0DDA-4199-8F45-41FC975EFC74}"/>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9C2DFAA5-62BE-499F-B1E1-B05AA1EA40C9}" type="datetime1">
              <a:rPr lang="en-US" smtClean="0"/>
              <a:t>6/8/2021</a:t>
            </a:fld>
            <a:endParaRPr lang="en-US" dirty="0"/>
          </a:p>
        </p:txBody>
      </p:sp>
      <p:sp>
        <p:nvSpPr>
          <p:cNvPr id="5" name="Footer Placeholder 4">
            <a:extLst>
              <a:ext uri="{FF2B5EF4-FFF2-40B4-BE49-F238E27FC236}">
                <a16:creationId xmlns:a16="http://schemas.microsoft.com/office/drawing/2014/main" id="{BBA7033D-9C85-4616-8E3E-14B1135F5037}"/>
              </a:ext>
            </a:extLst>
          </p:cNvPr>
          <p:cNvSpPr>
            <a:spLocks noGrp="1"/>
          </p:cNvSpPr>
          <p:nvPr>
            <p:ph type="ftr" sz="quarter" idx="11"/>
          </p:nvPr>
        </p:nvSpPr>
        <p:spPr>
          <a:xfrm>
            <a:off x="8163984" y="6356351"/>
            <a:ext cx="3860800" cy="365125"/>
          </a:xfrm>
          <a:prstGeom prst="rect">
            <a:avLst/>
          </a:prstGeom>
        </p:spPr>
        <p:txBody>
          <a:bodyPr/>
          <a:lstStyle>
            <a:lvl1pPr algn="r" eaLnBrk="1" fontAlgn="auto" hangingPunct="1">
              <a:spcBef>
                <a:spcPts val="0"/>
              </a:spcBef>
              <a:spcAft>
                <a:spcPts val="0"/>
              </a:spcAft>
              <a:defRPr>
                <a:latin typeface="+mn-lt"/>
                <a:ea typeface="+mn-ea"/>
                <a:cs typeface="+mn-cs"/>
              </a:defRPr>
            </a:lvl1pPr>
          </a:lstStyle>
          <a:p>
            <a:endParaRPr lang="en-US" dirty="0"/>
          </a:p>
        </p:txBody>
      </p:sp>
      <p:sp>
        <p:nvSpPr>
          <p:cNvPr id="6" name="Slide Number Placeholder 5">
            <a:extLst>
              <a:ext uri="{FF2B5EF4-FFF2-40B4-BE49-F238E27FC236}">
                <a16:creationId xmlns:a16="http://schemas.microsoft.com/office/drawing/2014/main" id="{BA884B84-CF92-4170-9FF1-69602F1B68E9}"/>
              </a:ext>
            </a:extLst>
          </p:cNvPr>
          <p:cNvSpPr>
            <a:spLocks noGrp="1"/>
          </p:cNvSpPr>
          <p:nvPr>
            <p:ph type="sldNum" sz="quarter" idx="12"/>
          </p:nvPr>
        </p:nvSpPr>
        <p:spPr/>
        <p:txBody>
          <a:bodyPr/>
          <a:lstStyle>
            <a:lvl1pPr>
              <a:defRPr smtClean="0"/>
            </a:lvl1pPr>
          </a:lstStyle>
          <a:p>
            <a:fld id="{299FC158-9137-4590-A235-E958B7E518B2}" type="slidenum">
              <a:rPr lang="en-US" smtClean="0"/>
              <a:t>‹#›</a:t>
            </a:fld>
            <a:endParaRPr lang="en-US" dirty="0"/>
          </a:p>
        </p:txBody>
      </p:sp>
    </p:spTree>
    <p:extLst>
      <p:ext uri="{BB962C8B-B14F-4D97-AF65-F5344CB8AC3E}">
        <p14:creationId xmlns:p14="http://schemas.microsoft.com/office/powerpoint/2010/main" val="309549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2762DE-02CA-452A-A9B7-3D259D3158A7}"/>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372FF70F-7240-4C95-B209-4690C289DFE9}" type="datetime1">
              <a:rPr lang="en-US" smtClean="0"/>
              <a:t>6/8/2021</a:t>
            </a:fld>
            <a:endParaRPr lang="en-US" dirty="0"/>
          </a:p>
        </p:txBody>
      </p:sp>
      <p:sp>
        <p:nvSpPr>
          <p:cNvPr id="5" name="Footer Placeholder 4">
            <a:extLst>
              <a:ext uri="{FF2B5EF4-FFF2-40B4-BE49-F238E27FC236}">
                <a16:creationId xmlns:a16="http://schemas.microsoft.com/office/drawing/2014/main" id="{76CEAA99-9DAD-4C89-8BCD-403E73359C26}"/>
              </a:ext>
            </a:extLst>
          </p:cNvPr>
          <p:cNvSpPr>
            <a:spLocks noGrp="1"/>
          </p:cNvSpPr>
          <p:nvPr>
            <p:ph type="ftr" sz="quarter" idx="11"/>
          </p:nvPr>
        </p:nvSpPr>
        <p:spPr>
          <a:xfrm>
            <a:off x="8075084" y="6356351"/>
            <a:ext cx="3860800" cy="365125"/>
          </a:xfrm>
          <a:prstGeom prst="rect">
            <a:avLst/>
          </a:prstGeom>
        </p:spPr>
        <p:txBody>
          <a:bodyPr/>
          <a:lstStyle>
            <a:lvl1pPr algn="r" eaLnBrk="1" fontAlgn="auto" hangingPunct="1">
              <a:spcBef>
                <a:spcPts val="0"/>
              </a:spcBef>
              <a:spcAft>
                <a:spcPts val="0"/>
              </a:spcAft>
              <a:defRPr>
                <a:latin typeface="+mn-lt"/>
                <a:ea typeface="+mn-ea"/>
                <a:cs typeface="+mn-cs"/>
              </a:defRPr>
            </a:lvl1pPr>
          </a:lstStyle>
          <a:p>
            <a:endParaRPr lang="en-US" dirty="0"/>
          </a:p>
        </p:txBody>
      </p:sp>
      <p:sp>
        <p:nvSpPr>
          <p:cNvPr id="6" name="Slide Number Placeholder 5">
            <a:extLst>
              <a:ext uri="{FF2B5EF4-FFF2-40B4-BE49-F238E27FC236}">
                <a16:creationId xmlns:a16="http://schemas.microsoft.com/office/drawing/2014/main" id="{F6FB0F5A-56C5-4317-935D-C9E7207BCABE}"/>
              </a:ext>
            </a:extLst>
          </p:cNvPr>
          <p:cNvSpPr>
            <a:spLocks noGrp="1"/>
          </p:cNvSpPr>
          <p:nvPr>
            <p:ph type="sldNum" sz="quarter" idx="12"/>
          </p:nvPr>
        </p:nvSpPr>
        <p:spPr/>
        <p:txBody>
          <a:bodyPr/>
          <a:lstStyle>
            <a:lvl1pPr>
              <a:defRPr smtClean="0"/>
            </a:lvl1pPr>
          </a:lstStyle>
          <a:p>
            <a:fld id="{299FC158-9137-4590-A235-E958B7E518B2}" type="slidenum">
              <a:rPr lang="en-US" smtClean="0"/>
              <a:t>‹#›</a:t>
            </a:fld>
            <a:endParaRPr lang="en-US" dirty="0"/>
          </a:p>
        </p:txBody>
      </p:sp>
      <p:sp>
        <p:nvSpPr>
          <p:cNvPr id="7" name="Rectangle 6">
            <a:extLst>
              <a:ext uri="{FF2B5EF4-FFF2-40B4-BE49-F238E27FC236}">
                <a16:creationId xmlns:a16="http://schemas.microsoft.com/office/drawing/2014/main" id="{42C48732-EA3B-4FAB-AC76-6835EABBBB9E}"/>
              </a:ext>
            </a:extLst>
          </p:cNvPr>
          <p:cNvSpPr/>
          <p:nvPr userDrawn="1"/>
        </p:nvSpPr>
        <p:spPr>
          <a:xfrm>
            <a:off x="0" y="6076335"/>
            <a:ext cx="12192000" cy="78166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30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1375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1375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3DFBA4-0FF4-4C33-BC9E-726F8444DC8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D2B58CDE-0F8C-4B7A-9E44-3FD48284BACF}" type="datetime1">
              <a:rPr lang="en-US" smtClean="0"/>
              <a:t>6/8/2021</a:t>
            </a:fld>
            <a:endParaRPr lang="en-US" dirty="0"/>
          </a:p>
        </p:txBody>
      </p:sp>
      <p:sp>
        <p:nvSpPr>
          <p:cNvPr id="6" name="Footer Placeholder 5">
            <a:extLst>
              <a:ext uri="{FF2B5EF4-FFF2-40B4-BE49-F238E27FC236}">
                <a16:creationId xmlns:a16="http://schemas.microsoft.com/office/drawing/2014/main" id="{ECC9F505-D946-4B0E-82B4-944F03074A95}"/>
              </a:ext>
            </a:extLst>
          </p:cNvPr>
          <p:cNvSpPr>
            <a:spLocks noGrp="1"/>
          </p:cNvSpPr>
          <p:nvPr>
            <p:ph type="ftr" sz="quarter" idx="11"/>
          </p:nvPr>
        </p:nvSpPr>
        <p:spPr>
          <a:xfrm>
            <a:off x="8225367" y="6356351"/>
            <a:ext cx="3860800" cy="365125"/>
          </a:xfrm>
          <a:prstGeom prst="rect">
            <a:avLst/>
          </a:prstGeom>
        </p:spPr>
        <p:txBody>
          <a:bodyPr/>
          <a:lstStyle>
            <a:lvl1pPr algn="r" eaLnBrk="1" fontAlgn="auto" hangingPunct="1">
              <a:spcBef>
                <a:spcPts val="0"/>
              </a:spcBef>
              <a:spcAft>
                <a:spcPts val="0"/>
              </a:spcAft>
              <a:defRPr>
                <a:latin typeface="+mn-lt"/>
                <a:ea typeface="+mn-ea"/>
                <a:cs typeface="+mn-cs"/>
              </a:defRPr>
            </a:lvl1pPr>
          </a:lstStyle>
          <a:p>
            <a:endParaRPr lang="en-US" dirty="0"/>
          </a:p>
        </p:txBody>
      </p:sp>
      <p:sp>
        <p:nvSpPr>
          <p:cNvPr id="7" name="Slide Number Placeholder 6">
            <a:extLst>
              <a:ext uri="{FF2B5EF4-FFF2-40B4-BE49-F238E27FC236}">
                <a16:creationId xmlns:a16="http://schemas.microsoft.com/office/drawing/2014/main" id="{FAB991C9-F3AA-46CB-AB25-F9E8918D6262}"/>
              </a:ext>
            </a:extLst>
          </p:cNvPr>
          <p:cNvSpPr>
            <a:spLocks noGrp="1"/>
          </p:cNvSpPr>
          <p:nvPr>
            <p:ph type="sldNum" sz="quarter" idx="12"/>
          </p:nvPr>
        </p:nvSpPr>
        <p:spPr/>
        <p:txBody>
          <a:bodyPr/>
          <a:lstStyle>
            <a:lvl1pPr>
              <a:defRPr smtClean="0"/>
            </a:lvl1pPr>
          </a:lstStyle>
          <a:p>
            <a:fld id="{299FC158-9137-4590-A235-E958B7E518B2}" type="slidenum">
              <a:rPr lang="en-US" smtClean="0"/>
              <a:t>‹#›</a:t>
            </a:fld>
            <a:endParaRPr lang="en-US" dirty="0"/>
          </a:p>
        </p:txBody>
      </p:sp>
    </p:spTree>
    <p:extLst>
      <p:ext uri="{BB962C8B-B14F-4D97-AF65-F5344CB8AC3E}">
        <p14:creationId xmlns:p14="http://schemas.microsoft.com/office/powerpoint/2010/main" val="351372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6"/>
            <a:ext cx="5386917" cy="35988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6"/>
            <a:ext cx="5389033" cy="35988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8015F-0E76-4467-BA8C-DC6F5F7EBE4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034E0885-DACF-462E-9249-FAF4E18A92EB}" type="datetime1">
              <a:rPr lang="en-US" smtClean="0"/>
              <a:t>6/8/2021</a:t>
            </a:fld>
            <a:endParaRPr lang="en-US" dirty="0"/>
          </a:p>
        </p:txBody>
      </p:sp>
      <p:sp>
        <p:nvSpPr>
          <p:cNvPr id="8" name="Footer Placeholder 7">
            <a:extLst>
              <a:ext uri="{FF2B5EF4-FFF2-40B4-BE49-F238E27FC236}">
                <a16:creationId xmlns:a16="http://schemas.microsoft.com/office/drawing/2014/main" id="{D5AD9BA9-C7B0-40D5-B1F0-91D42B82E801}"/>
              </a:ext>
            </a:extLst>
          </p:cNvPr>
          <p:cNvSpPr>
            <a:spLocks noGrp="1"/>
          </p:cNvSpPr>
          <p:nvPr>
            <p:ph type="ftr" sz="quarter" idx="11"/>
          </p:nvPr>
        </p:nvSpPr>
        <p:spPr>
          <a:xfrm>
            <a:off x="8098367" y="6356351"/>
            <a:ext cx="3860800" cy="365125"/>
          </a:xfrm>
          <a:prstGeom prst="rect">
            <a:avLst/>
          </a:prstGeom>
        </p:spPr>
        <p:txBody>
          <a:bodyPr/>
          <a:lstStyle>
            <a:lvl1pPr algn="r" eaLnBrk="1" fontAlgn="auto" hangingPunct="1">
              <a:spcBef>
                <a:spcPts val="0"/>
              </a:spcBef>
              <a:spcAft>
                <a:spcPts val="0"/>
              </a:spcAft>
              <a:defRPr>
                <a:latin typeface="+mn-lt"/>
                <a:ea typeface="+mn-ea"/>
                <a:cs typeface="+mn-cs"/>
              </a:defRPr>
            </a:lvl1pPr>
          </a:lstStyle>
          <a:p>
            <a:endParaRPr lang="en-US" dirty="0"/>
          </a:p>
        </p:txBody>
      </p:sp>
      <p:sp>
        <p:nvSpPr>
          <p:cNvPr id="9" name="Slide Number Placeholder 8">
            <a:extLst>
              <a:ext uri="{FF2B5EF4-FFF2-40B4-BE49-F238E27FC236}">
                <a16:creationId xmlns:a16="http://schemas.microsoft.com/office/drawing/2014/main" id="{644AC836-920A-49E3-A044-2B7DC022B483}"/>
              </a:ext>
            </a:extLst>
          </p:cNvPr>
          <p:cNvSpPr>
            <a:spLocks noGrp="1"/>
          </p:cNvSpPr>
          <p:nvPr>
            <p:ph type="sldNum" sz="quarter" idx="12"/>
          </p:nvPr>
        </p:nvSpPr>
        <p:spPr/>
        <p:txBody>
          <a:bodyPr/>
          <a:lstStyle>
            <a:lvl1pPr>
              <a:defRPr smtClean="0"/>
            </a:lvl1pPr>
          </a:lstStyle>
          <a:p>
            <a:fld id="{299FC158-9137-4590-A235-E958B7E518B2}" type="slidenum">
              <a:rPr lang="en-US" smtClean="0"/>
              <a:t>‹#›</a:t>
            </a:fld>
            <a:endParaRPr lang="en-US" dirty="0"/>
          </a:p>
        </p:txBody>
      </p:sp>
    </p:spTree>
    <p:extLst>
      <p:ext uri="{BB962C8B-B14F-4D97-AF65-F5344CB8AC3E}">
        <p14:creationId xmlns:p14="http://schemas.microsoft.com/office/powerpoint/2010/main" val="76824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CF915F-A5DD-4E89-A451-134464136C6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C69681AB-3F95-4BBB-9388-572159058285}" type="datetime1">
              <a:rPr lang="en-US" smtClean="0"/>
              <a:t>6/8/2021</a:t>
            </a:fld>
            <a:endParaRPr lang="en-US" dirty="0"/>
          </a:p>
        </p:txBody>
      </p:sp>
      <p:sp>
        <p:nvSpPr>
          <p:cNvPr id="4" name="Footer Placeholder 3">
            <a:extLst>
              <a:ext uri="{FF2B5EF4-FFF2-40B4-BE49-F238E27FC236}">
                <a16:creationId xmlns:a16="http://schemas.microsoft.com/office/drawing/2014/main" id="{1415CBC1-1733-4657-B441-F24738A2AA43}"/>
              </a:ext>
            </a:extLst>
          </p:cNvPr>
          <p:cNvSpPr>
            <a:spLocks noGrp="1"/>
          </p:cNvSpPr>
          <p:nvPr>
            <p:ph type="ftr" sz="quarter" idx="11"/>
          </p:nvPr>
        </p:nvSpPr>
        <p:spPr>
          <a:xfrm>
            <a:off x="8189384" y="6356351"/>
            <a:ext cx="3860800" cy="365125"/>
          </a:xfrm>
          <a:prstGeom prst="rect">
            <a:avLst/>
          </a:prstGeom>
        </p:spPr>
        <p:txBody>
          <a:bodyPr/>
          <a:lstStyle>
            <a:lvl1pPr algn="r" eaLnBrk="1" fontAlgn="auto" hangingPunct="1">
              <a:spcBef>
                <a:spcPts val="0"/>
              </a:spcBef>
              <a:spcAft>
                <a:spcPts val="0"/>
              </a:spcAft>
              <a:defRPr>
                <a:latin typeface="+mn-lt"/>
                <a:ea typeface="+mn-ea"/>
                <a:cs typeface="+mn-cs"/>
              </a:defRPr>
            </a:lvl1pPr>
          </a:lstStyle>
          <a:p>
            <a:endParaRPr lang="en-US" dirty="0"/>
          </a:p>
        </p:txBody>
      </p:sp>
      <p:sp>
        <p:nvSpPr>
          <p:cNvPr id="5" name="Slide Number Placeholder 4">
            <a:extLst>
              <a:ext uri="{FF2B5EF4-FFF2-40B4-BE49-F238E27FC236}">
                <a16:creationId xmlns:a16="http://schemas.microsoft.com/office/drawing/2014/main" id="{90C377EB-5B98-4704-BFAD-6EAE44F3E4C7}"/>
              </a:ext>
            </a:extLst>
          </p:cNvPr>
          <p:cNvSpPr>
            <a:spLocks noGrp="1"/>
          </p:cNvSpPr>
          <p:nvPr>
            <p:ph type="sldNum" sz="quarter" idx="12"/>
          </p:nvPr>
        </p:nvSpPr>
        <p:spPr/>
        <p:txBody>
          <a:bodyPr/>
          <a:lstStyle>
            <a:lvl1pPr>
              <a:defRPr smtClean="0"/>
            </a:lvl1pPr>
          </a:lstStyle>
          <a:p>
            <a:fld id="{299FC158-9137-4590-A235-E958B7E518B2}" type="slidenum">
              <a:rPr lang="en-US" smtClean="0"/>
              <a:t>‹#›</a:t>
            </a:fld>
            <a:endParaRPr lang="en-US" dirty="0"/>
          </a:p>
        </p:txBody>
      </p:sp>
    </p:spTree>
    <p:extLst>
      <p:ext uri="{BB962C8B-B14F-4D97-AF65-F5344CB8AC3E}">
        <p14:creationId xmlns:p14="http://schemas.microsoft.com/office/powerpoint/2010/main" val="161846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0E398-8948-4CAD-8403-D38DC1458C8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8E122A70-3BE7-4408-9846-B7BB5F3DC973}" type="datetime1">
              <a:rPr lang="en-US" smtClean="0"/>
              <a:t>6/8/2021</a:t>
            </a:fld>
            <a:endParaRPr lang="en-US" dirty="0"/>
          </a:p>
        </p:txBody>
      </p:sp>
      <p:sp>
        <p:nvSpPr>
          <p:cNvPr id="3" name="Footer Placeholder 2">
            <a:extLst>
              <a:ext uri="{FF2B5EF4-FFF2-40B4-BE49-F238E27FC236}">
                <a16:creationId xmlns:a16="http://schemas.microsoft.com/office/drawing/2014/main" id="{F97D5D58-ED49-42D2-A8E2-814885FC987F}"/>
              </a:ext>
            </a:extLst>
          </p:cNvPr>
          <p:cNvSpPr>
            <a:spLocks noGrp="1"/>
          </p:cNvSpPr>
          <p:nvPr>
            <p:ph type="ftr" sz="quarter" idx="11"/>
          </p:nvPr>
        </p:nvSpPr>
        <p:spPr>
          <a:xfrm>
            <a:off x="8176684" y="6356351"/>
            <a:ext cx="3860800" cy="365125"/>
          </a:xfrm>
          <a:prstGeom prst="rect">
            <a:avLst/>
          </a:prstGeom>
        </p:spPr>
        <p:txBody>
          <a:bodyPr/>
          <a:lstStyle>
            <a:lvl1pPr algn="r" eaLnBrk="1" fontAlgn="auto" hangingPunct="1">
              <a:spcBef>
                <a:spcPts val="0"/>
              </a:spcBef>
              <a:spcAft>
                <a:spcPts val="0"/>
              </a:spcAft>
              <a:defRPr>
                <a:latin typeface="+mn-lt"/>
                <a:ea typeface="+mn-ea"/>
                <a:cs typeface="+mn-cs"/>
              </a:defRPr>
            </a:lvl1pPr>
          </a:lstStyle>
          <a:p>
            <a:endParaRPr lang="en-US" dirty="0"/>
          </a:p>
        </p:txBody>
      </p:sp>
      <p:sp>
        <p:nvSpPr>
          <p:cNvPr id="4" name="Slide Number Placeholder 3">
            <a:extLst>
              <a:ext uri="{FF2B5EF4-FFF2-40B4-BE49-F238E27FC236}">
                <a16:creationId xmlns:a16="http://schemas.microsoft.com/office/drawing/2014/main" id="{32B7D2EC-5E5C-4514-B95E-0FDD74A3C536}"/>
              </a:ext>
            </a:extLst>
          </p:cNvPr>
          <p:cNvSpPr>
            <a:spLocks noGrp="1"/>
          </p:cNvSpPr>
          <p:nvPr>
            <p:ph type="sldNum" sz="quarter" idx="12"/>
          </p:nvPr>
        </p:nvSpPr>
        <p:spPr/>
        <p:txBody>
          <a:bodyPr/>
          <a:lstStyle>
            <a:lvl1pPr>
              <a:defRPr smtClean="0"/>
            </a:lvl1pPr>
          </a:lstStyle>
          <a:p>
            <a:fld id="{299FC158-9137-4590-A235-E958B7E518B2}" type="slidenum">
              <a:rPr lang="en-US" smtClean="0"/>
              <a:t>‹#›</a:t>
            </a:fld>
            <a:endParaRPr lang="en-US" dirty="0"/>
          </a:p>
        </p:txBody>
      </p:sp>
    </p:spTree>
    <p:extLst>
      <p:ext uri="{BB962C8B-B14F-4D97-AF65-F5344CB8AC3E}">
        <p14:creationId xmlns:p14="http://schemas.microsoft.com/office/powerpoint/2010/main" val="255559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0142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347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13E50420-2622-4577-A334-77950A2D90C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D50E9AB4-018B-404C-8274-EE441964B304}" type="datetime1">
              <a:rPr lang="en-US" smtClean="0"/>
              <a:t>6/8/2021</a:t>
            </a:fld>
            <a:endParaRPr lang="en-US" dirty="0"/>
          </a:p>
        </p:txBody>
      </p:sp>
      <p:sp>
        <p:nvSpPr>
          <p:cNvPr id="6" name="Footer Placeholder 5">
            <a:extLst>
              <a:ext uri="{FF2B5EF4-FFF2-40B4-BE49-F238E27FC236}">
                <a16:creationId xmlns:a16="http://schemas.microsoft.com/office/drawing/2014/main" id="{8044A86D-BF83-4D57-90CE-EB27064F237F}"/>
              </a:ext>
            </a:extLst>
          </p:cNvPr>
          <p:cNvSpPr>
            <a:spLocks noGrp="1"/>
          </p:cNvSpPr>
          <p:nvPr>
            <p:ph type="ftr" sz="quarter" idx="11"/>
          </p:nvPr>
        </p:nvSpPr>
        <p:spPr>
          <a:xfrm>
            <a:off x="8176684" y="6356351"/>
            <a:ext cx="3860800" cy="365125"/>
          </a:xfrm>
          <a:prstGeom prst="rect">
            <a:avLst/>
          </a:prstGeom>
        </p:spPr>
        <p:txBody>
          <a:bodyPr/>
          <a:lstStyle>
            <a:lvl1pPr algn="r" eaLnBrk="1" fontAlgn="auto" hangingPunct="1">
              <a:spcBef>
                <a:spcPts val="0"/>
              </a:spcBef>
              <a:spcAft>
                <a:spcPts val="0"/>
              </a:spcAft>
              <a:defRPr>
                <a:latin typeface="+mn-lt"/>
                <a:ea typeface="+mn-ea"/>
                <a:cs typeface="+mn-cs"/>
              </a:defRPr>
            </a:lvl1pPr>
          </a:lstStyle>
          <a:p>
            <a:endParaRPr lang="en-US" dirty="0"/>
          </a:p>
        </p:txBody>
      </p:sp>
      <p:sp>
        <p:nvSpPr>
          <p:cNvPr id="7" name="Slide Number Placeholder 6">
            <a:extLst>
              <a:ext uri="{FF2B5EF4-FFF2-40B4-BE49-F238E27FC236}">
                <a16:creationId xmlns:a16="http://schemas.microsoft.com/office/drawing/2014/main" id="{A1E4569A-FE06-4AF7-8793-A83C8A3A7F8A}"/>
              </a:ext>
            </a:extLst>
          </p:cNvPr>
          <p:cNvSpPr>
            <a:spLocks noGrp="1"/>
          </p:cNvSpPr>
          <p:nvPr>
            <p:ph type="sldNum" sz="quarter" idx="12"/>
          </p:nvPr>
        </p:nvSpPr>
        <p:spPr/>
        <p:txBody>
          <a:bodyPr/>
          <a:lstStyle>
            <a:lvl1pPr>
              <a:defRPr smtClean="0"/>
            </a:lvl1pPr>
          </a:lstStyle>
          <a:p>
            <a:fld id="{299FC158-9137-4590-A235-E958B7E518B2}" type="slidenum">
              <a:rPr lang="en-US" smtClean="0"/>
              <a:t>‹#›</a:t>
            </a:fld>
            <a:endParaRPr lang="en-US" dirty="0"/>
          </a:p>
        </p:txBody>
      </p:sp>
    </p:spTree>
    <p:extLst>
      <p:ext uri="{BB962C8B-B14F-4D97-AF65-F5344CB8AC3E}">
        <p14:creationId xmlns:p14="http://schemas.microsoft.com/office/powerpoint/2010/main" val="351319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86267"/>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360568"/>
            <a:ext cx="7315200" cy="39719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016055"/>
            <a:ext cx="7315200" cy="6856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BF5AB66A-23CD-49F2-8785-C5CFEE669AF7}"/>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4BB811A5-0795-4B8A-B370-80BB641733B6}" type="datetime1">
              <a:rPr lang="en-US" smtClean="0"/>
              <a:t>6/8/2021</a:t>
            </a:fld>
            <a:endParaRPr lang="en-US" dirty="0"/>
          </a:p>
        </p:txBody>
      </p:sp>
      <p:sp>
        <p:nvSpPr>
          <p:cNvPr id="6" name="Footer Placeholder 5">
            <a:extLst>
              <a:ext uri="{FF2B5EF4-FFF2-40B4-BE49-F238E27FC236}">
                <a16:creationId xmlns:a16="http://schemas.microsoft.com/office/drawing/2014/main" id="{73D6BE5E-9077-4937-8636-CE2BE4631F7B}"/>
              </a:ext>
            </a:extLst>
          </p:cNvPr>
          <p:cNvSpPr>
            <a:spLocks noGrp="1"/>
          </p:cNvSpPr>
          <p:nvPr>
            <p:ph type="ftr" sz="quarter" idx="11"/>
          </p:nvPr>
        </p:nvSpPr>
        <p:spPr>
          <a:xfrm>
            <a:off x="8176684" y="6356351"/>
            <a:ext cx="3860800" cy="365125"/>
          </a:xfrm>
          <a:prstGeom prst="rect">
            <a:avLst/>
          </a:prstGeom>
        </p:spPr>
        <p:txBody>
          <a:bodyPr/>
          <a:lstStyle>
            <a:lvl1pPr algn="r" eaLnBrk="1" fontAlgn="auto" hangingPunct="1">
              <a:spcBef>
                <a:spcPts val="0"/>
              </a:spcBef>
              <a:spcAft>
                <a:spcPts val="0"/>
              </a:spcAft>
              <a:defRPr>
                <a:latin typeface="+mn-lt"/>
                <a:ea typeface="+mn-ea"/>
                <a:cs typeface="+mn-cs"/>
              </a:defRPr>
            </a:lvl1pPr>
          </a:lstStyle>
          <a:p>
            <a:endParaRPr lang="en-US" dirty="0"/>
          </a:p>
        </p:txBody>
      </p:sp>
      <p:sp>
        <p:nvSpPr>
          <p:cNvPr id="7" name="Slide Number Placeholder 6">
            <a:extLst>
              <a:ext uri="{FF2B5EF4-FFF2-40B4-BE49-F238E27FC236}">
                <a16:creationId xmlns:a16="http://schemas.microsoft.com/office/drawing/2014/main" id="{25AB86A1-1294-4659-80D3-1EFBDDCFDDB9}"/>
              </a:ext>
            </a:extLst>
          </p:cNvPr>
          <p:cNvSpPr>
            <a:spLocks noGrp="1"/>
          </p:cNvSpPr>
          <p:nvPr>
            <p:ph type="sldNum" sz="quarter" idx="12"/>
          </p:nvPr>
        </p:nvSpPr>
        <p:spPr/>
        <p:txBody>
          <a:bodyPr/>
          <a:lstStyle>
            <a:lvl1pPr>
              <a:defRPr smtClean="0"/>
            </a:lvl1pPr>
          </a:lstStyle>
          <a:p>
            <a:fld id="{299FC158-9137-4590-A235-E958B7E518B2}" type="slidenum">
              <a:rPr lang="en-US" smtClean="0"/>
              <a:t>‹#›</a:t>
            </a:fld>
            <a:endParaRPr lang="en-US" dirty="0"/>
          </a:p>
        </p:txBody>
      </p:sp>
    </p:spTree>
    <p:extLst>
      <p:ext uri="{BB962C8B-B14F-4D97-AF65-F5344CB8AC3E}">
        <p14:creationId xmlns:p14="http://schemas.microsoft.com/office/powerpoint/2010/main" val="194857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48DCA306-B335-45F0-A795-95DC54779503}"/>
              </a:ext>
            </a:extLst>
          </p:cNvPr>
          <p:cNvSpPr>
            <a:spLocks noGrp="1"/>
          </p:cNvSpPr>
          <p:nvPr>
            <p:ph type="title"/>
          </p:nvPr>
        </p:nvSpPr>
        <p:spPr bwMode="auto">
          <a:xfrm>
            <a:off x="315384" y="241300"/>
            <a:ext cx="11571816"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658BE2D-95B9-4187-91CE-E09AF6B06E4C}"/>
              </a:ext>
            </a:extLst>
          </p:cNvPr>
          <p:cNvSpPr>
            <a:spLocks noGrp="1"/>
          </p:cNvSpPr>
          <p:nvPr>
            <p:ph type="body" idx="1"/>
          </p:nvPr>
        </p:nvSpPr>
        <p:spPr bwMode="auto">
          <a:xfrm>
            <a:off x="315384" y="998539"/>
            <a:ext cx="11571816"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894EA86C-3FE4-4C21-A564-9FBD9B78E20F}"/>
              </a:ext>
            </a:extLst>
          </p:cNvPr>
          <p:cNvSpPr>
            <a:spLocks noGrp="1"/>
          </p:cNvSpPr>
          <p:nvPr>
            <p:ph type="sldNum" sz="quarter" idx="4"/>
          </p:nvPr>
        </p:nvSpPr>
        <p:spPr>
          <a:xfrm>
            <a:off x="11584517" y="6570663"/>
            <a:ext cx="607483" cy="2286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b="1" smtClean="0">
                <a:solidFill>
                  <a:schemeClr val="bg1"/>
                </a:solidFill>
                <a:latin typeface="Arial" panose="020B0604020202020204" pitchFamily="34" charset="0"/>
                <a:cs typeface="Arial" panose="020B0604020202020204" pitchFamily="34" charset="0"/>
              </a:defRPr>
            </a:lvl1pPr>
          </a:lstStyle>
          <a:p>
            <a:fld id="{299FC158-9137-4590-A235-E958B7E518B2}" type="slidenum">
              <a:rPr lang="en-US" smtClean="0"/>
              <a:t>‹#›</a:t>
            </a:fld>
            <a:endParaRPr lang="en-US" dirty="0"/>
          </a:p>
        </p:txBody>
      </p:sp>
    </p:spTree>
    <p:extLst>
      <p:ext uri="{BB962C8B-B14F-4D97-AF65-F5344CB8AC3E}">
        <p14:creationId xmlns:p14="http://schemas.microsoft.com/office/powerpoint/2010/main" val="319576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fontAlgn="base" hangingPunct="1">
        <a:spcBef>
          <a:spcPct val="0"/>
        </a:spcBef>
        <a:spcAft>
          <a:spcPct val="0"/>
        </a:spcAft>
        <a:defRPr sz="2800" b="1" kern="1200">
          <a:solidFill>
            <a:srgbClr val="002D55"/>
          </a:solidFill>
          <a:latin typeface="Arial"/>
          <a:ea typeface="MS PGothic" panose="020B0600070205080204" pitchFamily="34" charset="-128"/>
          <a:cs typeface="Arial"/>
        </a:defRPr>
      </a:lvl1pPr>
      <a:lvl2pPr algn="ctr" defTabSz="457200" rtl="0" eaLnBrk="1" fontAlgn="base" hangingPunct="1">
        <a:spcBef>
          <a:spcPct val="0"/>
        </a:spcBef>
        <a:spcAft>
          <a:spcPct val="0"/>
        </a:spcAft>
        <a:defRPr sz="2800" b="1">
          <a:solidFill>
            <a:srgbClr val="002D55"/>
          </a:solidFill>
          <a:latin typeface="Arial" charset="0"/>
          <a:ea typeface="MS PGothic" panose="020B0600070205080204" pitchFamily="34" charset="-128"/>
          <a:cs typeface="Arial" panose="020B0604020202020204" pitchFamily="34" charset="0"/>
        </a:defRPr>
      </a:lvl2pPr>
      <a:lvl3pPr algn="ctr" defTabSz="457200" rtl="0" eaLnBrk="1" fontAlgn="base" hangingPunct="1">
        <a:spcBef>
          <a:spcPct val="0"/>
        </a:spcBef>
        <a:spcAft>
          <a:spcPct val="0"/>
        </a:spcAft>
        <a:defRPr sz="2800" b="1">
          <a:solidFill>
            <a:srgbClr val="002D55"/>
          </a:solidFill>
          <a:latin typeface="Arial" charset="0"/>
          <a:ea typeface="MS PGothic" panose="020B0600070205080204" pitchFamily="34" charset="-128"/>
          <a:cs typeface="Arial" panose="020B0604020202020204" pitchFamily="34" charset="0"/>
        </a:defRPr>
      </a:lvl3pPr>
      <a:lvl4pPr algn="ctr" defTabSz="457200" rtl="0" eaLnBrk="1" fontAlgn="base" hangingPunct="1">
        <a:spcBef>
          <a:spcPct val="0"/>
        </a:spcBef>
        <a:spcAft>
          <a:spcPct val="0"/>
        </a:spcAft>
        <a:defRPr sz="2800" b="1">
          <a:solidFill>
            <a:srgbClr val="002D55"/>
          </a:solidFill>
          <a:latin typeface="Arial" charset="0"/>
          <a:ea typeface="MS PGothic" panose="020B0600070205080204" pitchFamily="34" charset="-128"/>
          <a:cs typeface="Arial" panose="020B0604020202020204" pitchFamily="34" charset="0"/>
        </a:defRPr>
      </a:lvl4pPr>
      <a:lvl5pPr algn="ctr" defTabSz="457200" rtl="0" eaLnBrk="1" fontAlgn="base" hangingPunct="1">
        <a:spcBef>
          <a:spcPct val="0"/>
        </a:spcBef>
        <a:spcAft>
          <a:spcPct val="0"/>
        </a:spcAft>
        <a:defRPr sz="2800" b="1">
          <a:solidFill>
            <a:srgbClr val="002D55"/>
          </a:solidFill>
          <a:latin typeface="Arial" charset="0"/>
          <a:ea typeface="MS PGothic" panose="020B0600070205080204" pitchFamily="34" charset="-128"/>
          <a:cs typeface="Arial" panose="020B0604020202020204" pitchFamily="34" charset="0"/>
        </a:defRPr>
      </a:lvl5pPr>
      <a:lvl6pPr marL="457200" algn="ctr" defTabSz="457200" rtl="0" eaLnBrk="1" fontAlgn="base" hangingPunct="1">
        <a:spcBef>
          <a:spcPct val="0"/>
        </a:spcBef>
        <a:spcAft>
          <a:spcPct val="0"/>
        </a:spcAft>
        <a:defRPr sz="2800" b="1">
          <a:solidFill>
            <a:srgbClr val="19B3E5"/>
          </a:solidFill>
          <a:latin typeface="Arial" charset="0"/>
          <a:ea typeface="ＭＳ Ｐゴシック" charset="0"/>
        </a:defRPr>
      </a:lvl6pPr>
      <a:lvl7pPr marL="914400" algn="ctr" defTabSz="457200" rtl="0" eaLnBrk="1" fontAlgn="base" hangingPunct="1">
        <a:spcBef>
          <a:spcPct val="0"/>
        </a:spcBef>
        <a:spcAft>
          <a:spcPct val="0"/>
        </a:spcAft>
        <a:defRPr sz="2800" b="1">
          <a:solidFill>
            <a:srgbClr val="19B3E5"/>
          </a:solidFill>
          <a:latin typeface="Arial" charset="0"/>
          <a:ea typeface="ＭＳ Ｐゴシック" charset="0"/>
        </a:defRPr>
      </a:lvl7pPr>
      <a:lvl8pPr marL="1371600" algn="ctr" defTabSz="457200" rtl="0" eaLnBrk="1" fontAlgn="base" hangingPunct="1">
        <a:spcBef>
          <a:spcPct val="0"/>
        </a:spcBef>
        <a:spcAft>
          <a:spcPct val="0"/>
        </a:spcAft>
        <a:defRPr sz="2800" b="1">
          <a:solidFill>
            <a:srgbClr val="19B3E5"/>
          </a:solidFill>
          <a:latin typeface="Arial" charset="0"/>
          <a:ea typeface="ＭＳ Ｐゴシック" charset="0"/>
        </a:defRPr>
      </a:lvl8pPr>
      <a:lvl9pPr marL="1828800" algn="ctr" defTabSz="457200" rtl="0" eaLnBrk="1" fontAlgn="base" hangingPunct="1">
        <a:spcBef>
          <a:spcPct val="0"/>
        </a:spcBef>
        <a:spcAft>
          <a:spcPct val="0"/>
        </a:spcAft>
        <a:defRPr sz="2800" b="1">
          <a:solidFill>
            <a:srgbClr val="19B3E5"/>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Arial"/>
          <a:ea typeface="MS PGothic" panose="020B0600070205080204" pitchFamily="34" charset="-128"/>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Arial"/>
          <a:ea typeface="MS PGothic" panose="020B0600070205080204" pitchFamily="34" charset="-128"/>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chemeClr val="tx1"/>
          </a:solidFill>
          <a:latin typeface="Arial"/>
          <a:ea typeface="MS PGothic" panose="020B0600070205080204" pitchFamily="34" charset="-128"/>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1000"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88CF-961F-4A74-87E9-6F63C200B516}"/>
              </a:ext>
            </a:extLst>
          </p:cNvPr>
          <p:cNvSpPr>
            <a:spLocks noGrp="1"/>
          </p:cNvSpPr>
          <p:nvPr>
            <p:ph type="ctrTitle"/>
          </p:nvPr>
        </p:nvSpPr>
        <p:spPr/>
        <p:txBody>
          <a:bodyPr/>
          <a:lstStyle/>
          <a:p>
            <a:pPr algn="l"/>
            <a:r>
              <a:rPr lang="en-US" dirty="0">
                <a:solidFill>
                  <a:srgbClr val="00B0F0"/>
                </a:solidFill>
              </a:rPr>
              <a:t>Behavioral Health Collaborative Care Model (CoCM) PGIP Initiatives and Opportunities.</a:t>
            </a:r>
            <a:br>
              <a:rPr lang="en-US" dirty="0">
                <a:solidFill>
                  <a:srgbClr val="00B0F0"/>
                </a:solidFill>
              </a:rPr>
            </a:br>
            <a:endParaRPr lang="en-US" dirty="0">
              <a:solidFill>
                <a:srgbClr val="00B0F0"/>
              </a:solidFill>
            </a:endParaRPr>
          </a:p>
        </p:txBody>
      </p:sp>
      <p:sp>
        <p:nvSpPr>
          <p:cNvPr id="3" name="Subtitle 2">
            <a:extLst>
              <a:ext uri="{FF2B5EF4-FFF2-40B4-BE49-F238E27FC236}">
                <a16:creationId xmlns:a16="http://schemas.microsoft.com/office/drawing/2014/main" id="{2237448E-090E-4144-902F-B5EBA0B9B089}"/>
              </a:ext>
            </a:extLst>
          </p:cNvPr>
          <p:cNvSpPr>
            <a:spLocks noGrp="1"/>
          </p:cNvSpPr>
          <p:nvPr>
            <p:ph type="subTitle" idx="1"/>
          </p:nvPr>
        </p:nvSpPr>
        <p:spPr/>
        <p:txBody>
          <a:bodyPr/>
          <a:lstStyle/>
          <a:p>
            <a:endParaRPr lang="en-US" dirty="0"/>
          </a:p>
          <a:p>
            <a:r>
              <a:rPr lang="en-US" sz="2000" dirty="0"/>
              <a:t>Kathleen Kobernik, RPCV</a:t>
            </a:r>
          </a:p>
          <a:p>
            <a:r>
              <a:rPr lang="en-US" sz="2000" dirty="0"/>
              <a:t>Value Partnerships</a:t>
            </a:r>
          </a:p>
          <a:p>
            <a:r>
              <a:rPr lang="en-US" sz="2000" dirty="0"/>
              <a:t>Blue Cross Blue Shield of Michigan</a:t>
            </a:r>
          </a:p>
          <a:p>
            <a:r>
              <a:rPr lang="en-US" dirty="0"/>
              <a:t>June 8, 2021</a:t>
            </a:r>
          </a:p>
        </p:txBody>
      </p:sp>
      <p:sp>
        <p:nvSpPr>
          <p:cNvPr id="5" name="Slide Number Placeholder 4">
            <a:extLst>
              <a:ext uri="{FF2B5EF4-FFF2-40B4-BE49-F238E27FC236}">
                <a16:creationId xmlns:a16="http://schemas.microsoft.com/office/drawing/2014/main" id="{865D0AF8-02E3-4798-B344-EACC915C3EF2}"/>
              </a:ext>
            </a:extLst>
          </p:cNvPr>
          <p:cNvSpPr>
            <a:spLocks noGrp="1"/>
          </p:cNvSpPr>
          <p:nvPr>
            <p:ph type="sldNum" sz="quarter" idx="12"/>
          </p:nvPr>
        </p:nvSpPr>
        <p:spPr/>
        <p:txBody>
          <a:bodyPr/>
          <a:lstStyle/>
          <a:p>
            <a:fld id="{299FC158-9137-4590-A235-E958B7E518B2}" type="slidenum">
              <a:rPr lang="en-US" smtClean="0"/>
              <a:t>1</a:t>
            </a:fld>
            <a:endParaRPr lang="en-US" dirty="0"/>
          </a:p>
        </p:txBody>
      </p:sp>
    </p:spTree>
    <p:extLst>
      <p:ext uri="{BB962C8B-B14F-4D97-AF65-F5344CB8AC3E}">
        <p14:creationId xmlns:p14="http://schemas.microsoft.com/office/powerpoint/2010/main" val="249449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919"/>
            <a:ext cx="10515600" cy="1325563"/>
          </a:xfrm>
        </p:spPr>
        <p:txBody>
          <a:bodyPr>
            <a:normAutofit/>
          </a:bodyPr>
          <a:lstStyle/>
          <a:p>
            <a:pPr algn="l"/>
            <a:r>
              <a:rPr lang="en-US" b="1" dirty="0">
                <a:solidFill>
                  <a:srgbClr val="00B0F0"/>
                </a:solidFill>
                <a:latin typeface="Arial" panose="020B0604020202020204" pitchFamily="34" charset="0"/>
                <a:cs typeface="Arial" panose="020B0604020202020204" pitchFamily="34" charset="0"/>
              </a:rPr>
              <a:t>Summary: What sets CoCM apart?</a:t>
            </a:r>
          </a:p>
        </p:txBody>
      </p:sp>
      <p:sp>
        <p:nvSpPr>
          <p:cNvPr id="3" name="Content Placeholder 2"/>
          <p:cNvSpPr>
            <a:spLocks noGrp="1"/>
          </p:cNvSpPr>
          <p:nvPr>
            <p:ph idx="1"/>
          </p:nvPr>
        </p:nvSpPr>
        <p:spPr>
          <a:xfrm>
            <a:off x="704544" y="1636659"/>
            <a:ext cx="10515600" cy="4351338"/>
          </a:xfrm>
        </p:spPr>
        <p:txBody>
          <a:bodyPr>
            <a:noAutofit/>
          </a:bodyPr>
          <a:lstStyle/>
          <a:p>
            <a:pPr marL="231775" indent="-231775">
              <a:buFont typeface="Arial" panose="020B0604020202020204" pitchFamily="34" charset="0"/>
              <a:buChar char="•"/>
            </a:pPr>
            <a:r>
              <a:rPr lang="en-US" sz="2400" dirty="0">
                <a:solidFill>
                  <a:srgbClr val="002060"/>
                </a:solidFill>
              </a:rPr>
              <a:t>Population health approach</a:t>
            </a:r>
          </a:p>
          <a:p>
            <a:pPr lvl="1"/>
            <a:r>
              <a:rPr lang="en-US" sz="2000" dirty="0">
                <a:solidFill>
                  <a:srgbClr val="002060"/>
                </a:solidFill>
              </a:rPr>
              <a:t>Use of a systematic case review tool to ensure no one falls through the cracks</a:t>
            </a:r>
          </a:p>
          <a:p>
            <a:pPr lvl="1"/>
            <a:r>
              <a:rPr lang="en-US" sz="2000" dirty="0">
                <a:solidFill>
                  <a:srgbClr val="002060"/>
                </a:solidFill>
              </a:rPr>
              <a:t>Proactive, tailored outreach, allowing for monitoring and updates in-between PCP visits</a:t>
            </a:r>
            <a:endParaRPr lang="en-US" sz="1800" dirty="0">
              <a:solidFill>
                <a:srgbClr val="002060"/>
              </a:solidFill>
            </a:endParaRPr>
          </a:p>
          <a:p>
            <a:pPr lvl="1"/>
            <a:r>
              <a:rPr lang="en-US" sz="2000" dirty="0">
                <a:solidFill>
                  <a:srgbClr val="002060"/>
                </a:solidFill>
              </a:rPr>
              <a:t>Treatments are adjusted until patients achieve remission or maximum improvement</a:t>
            </a:r>
            <a:endParaRPr lang="en-US" sz="2000" dirty="0">
              <a:solidFill>
                <a:srgbClr val="002060"/>
              </a:solidFill>
              <a:highlight>
                <a:srgbClr val="FFFF00"/>
              </a:highlight>
            </a:endParaRPr>
          </a:p>
          <a:p>
            <a:pPr lvl="1"/>
            <a:r>
              <a:rPr lang="en-US" sz="2000" dirty="0">
                <a:solidFill>
                  <a:srgbClr val="002060"/>
                </a:solidFill>
              </a:rPr>
              <a:t>Data evaluates key process measures and patient outcomes</a:t>
            </a:r>
            <a:endParaRPr lang="en-US" dirty="0">
              <a:solidFill>
                <a:srgbClr val="002060"/>
              </a:solidFill>
            </a:endParaRPr>
          </a:p>
          <a:p>
            <a:pPr marL="231775" indent="-231775">
              <a:buFont typeface="Arial" panose="020B0604020202020204" pitchFamily="34" charset="0"/>
              <a:buChar char="•"/>
            </a:pPr>
            <a:r>
              <a:rPr lang="en-US" sz="2400" dirty="0">
                <a:solidFill>
                  <a:srgbClr val="002060"/>
                </a:solidFill>
              </a:rPr>
              <a:t>Maximizes access to limited psychiatry time</a:t>
            </a:r>
          </a:p>
          <a:p>
            <a:pPr lvl="1"/>
            <a:r>
              <a:rPr lang="en-US" sz="2000" dirty="0">
                <a:solidFill>
                  <a:srgbClr val="002060"/>
                </a:solidFill>
              </a:rPr>
              <a:t>Multiple patients reviewed per hour as opposed to one patient</a:t>
            </a:r>
          </a:p>
          <a:p>
            <a:pPr lvl="1"/>
            <a:r>
              <a:rPr lang="en-US" sz="2000" dirty="0">
                <a:solidFill>
                  <a:srgbClr val="002060"/>
                </a:solidFill>
              </a:rPr>
              <a:t>Helps reserve specialty psychiatry time for higher level cases</a:t>
            </a:r>
            <a:endParaRPr lang="en-US" sz="1200" dirty="0">
              <a:solidFill>
                <a:srgbClr val="002060"/>
              </a:solidFill>
            </a:endParaRPr>
          </a:p>
          <a:p>
            <a:pPr marL="231775" indent="-231775">
              <a:buFont typeface="Arial" panose="020B0604020202020204" pitchFamily="34" charset="0"/>
              <a:buChar char="•"/>
            </a:pPr>
            <a:r>
              <a:rPr lang="en-US" sz="2400" dirty="0">
                <a:solidFill>
                  <a:srgbClr val="002060"/>
                </a:solidFill>
              </a:rPr>
              <a:t>Typically, a short wait time from referral to receiving an expert psychiatric recommendation (often within one week)</a:t>
            </a:r>
          </a:p>
        </p:txBody>
      </p:sp>
      <p:sp>
        <p:nvSpPr>
          <p:cNvPr id="6" name="Slide Number Placeholder 5">
            <a:extLst>
              <a:ext uri="{FF2B5EF4-FFF2-40B4-BE49-F238E27FC236}">
                <a16:creationId xmlns:a16="http://schemas.microsoft.com/office/drawing/2014/main" id="{7B56EDBD-8B22-4F0E-956C-5D77521E1794}"/>
              </a:ext>
            </a:extLst>
          </p:cNvPr>
          <p:cNvSpPr>
            <a:spLocks noGrp="1"/>
          </p:cNvSpPr>
          <p:nvPr>
            <p:ph type="sldNum" sz="quarter" idx="12"/>
          </p:nvPr>
        </p:nvSpPr>
        <p:spPr/>
        <p:txBody>
          <a:bodyPr/>
          <a:lstStyle/>
          <a:p>
            <a:fld id="{299FC158-9137-4590-A235-E958B7E518B2}" type="slidenum">
              <a:rPr lang="en-US" smtClean="0"/>
              <a:t>10</a:t>
            </a:fld>
            <a:endParaRPr lang="en-US" dirty="0"/>
          </a:p>
        </p:txBody>
      </p:sp>
    </p:spTree>
    <p:extLst>
      <p:ext uri="{BB962C8B-B14F-4D97-AF65-F5344CB8AC3E}">
        <p14:creationId xmlns:p14="http://schemas.microsoft.com/office/powerpoint/2010/main" val="3343916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1E47-C996-4299-927B-842B7A8B34F9}"/>
              </a:ext>
            </a:extLst>
          </p:cNvPr>
          <p:cNvSpPr>
            <a:spLocks noGrp="1"/>
          </p:cNvSpPr>
          <p:nvPr>
            <p:ph type="title"/>
          </p:nvPr>
        </p:nvSpPr>
        <p:spPr/>
        <p:txBody>
          <a:bodyPr/>
          <a:lstStyle/>
          <a:p>
            <a:pPr algn="l"/>
            <a:r>
              <a:rPr lang="en-US" sz="3200" dirty="0">
                <a:solidFill>
                  <a:srgbClr val="00B0F0"/>
                </a:solidFill>
                <a:latin typeface="Arial" panose="020B0604020202020204" pitchFamily="34" charset="0"/>
                <a:cs typeface="Arial" panose="020B0604020202020204" pitchFamily="34" charset="0"/>
              </a:rPr>
              <a:t>How Is Blue Cross supporting CoCM?</a:t>
            </a:r>
          </a:p>
        </p:txBody>
      </p:sp>
      <p:sp>
        <p:nvSpPr>
          <p:cNvPr id="3" name="Content Placeholder 2">
            <a:extLst>
              <a:ext uri="{FF2B5EF4-FFF2-40B4-BE49-F238E27FC236}">
                <a16:creationId xmlns:a16="http://schemas.microsoft.com/office/drawing/2014/main" id="{0AA32471-3622-4C7E-8A1D-C98AA7ADBF08}"/>
              </a:ext>
            </a:extLst>
          </p:cNvPr>
          <p:cNvSpPr>
            <a:spLocks noGrp="1"/>
          </p:cNvSpPr>
          <p:nvPr>
            <p:ph idx="1"/>
          </p:nvPr>
        </p:nvSpPr>
        <p:spPr>
          <a:xfrm>
            <a:off x="1999084" y="1251393"/>
            <a:ext cx="9585433" cy="4441938"/>
          </a:xfrm>
        </p:spPr>
        <p:txBody>
          <a:bodyPr/>
          <a:lstStyle/>
          <a:p>
            <a:r>
              <a:rPr lang="en-US" sz="2000" dirty="0"/>
              <a:t>PGIP reward to POs</a:t>
            </a:r>
          </a:p>
          <a:p>
            <a:endParaRPr lang="en-US" b="1" dirty="0"/>
          </a:p>
          <a:p>
            <a:endParaRPr lang="en-US" b="1" dirty="0"/>
          </a:p>
          <a:p>
            <a:r>
              <a:rPr lang="en-US" sz="2000" dirty="0"/>
              <a:t>PGIP rewards to PCP practices</a:t>
            </a:r>
          </a:p>
          <a:p>
            <a:endParaRPr lang="en-US" b="1" dirty="0"/>
          </a:p>
          <a:p>
            <a:endParaRPr lang="en-US" b="1" dirty="0"/>
          </a:p>
          <a:p>
            <a:r>
              <a:rPr lang="en-US" sz="2000" dirty="0"/>
              <a:t>PGIP value-based reimbursement to PCPs</a:t>
            </a:r>
          </a:p>
          <a:p>
            <a:endParaRPr lang="en-US" b="1" dirty="0"/>
          </a:p>
          <a:p>
            <a:endParaRPr lang="en-US" b="1" dirty="0"/>
          </a:p>
          <a:p>
            <a:r>
              <a:rPr lang="en-US" sz="2000" dirty="0"/>
              <a:t>Blue Care Network (BHIP) rewards to psychiatrists participating in CoCM</a:t>
            </a:r>
          </a:p>
          <a:p>
            <a:endParaRPr lang="en-US" b="1" dirty="0"/>
          </a:p>
          <a:p>
            <a:endParaRPr lang="en-US" b="1" dirty="0"/>
          </a:p>
          <a:p>
            <a:r>
              <a:rPr lang="en-US" dirty="0"/>
              <a:t>PGIP support for CoCM training and ongoing practice support</a:t>
            </a:r>
          </a:p>
          <a:p>
            <a:endParaRPr lang="en-US" dirty="0"/>
          </a:p>
          <a:p>
            <a:endParaRPr lang="en-US" dirty="0"/>
          </a:p>
        </p:txBody>
      </p:sp>
      <p:sp>
        <p:nvSpPr>
          <p:cNvPr id="4" name="Slide Number Placeholder 3">
            <a:extLst>
              <a:ext uri="{FF2B5EF4-FFF2-40B4-BE49-F238E27FC236}">
                <a16:creationId xmlns:a16="http://schemas.microsoft.com/office/drawing/2014/main" id="{D7DE65F3-2F82-4836-8572-6A580CCFE304}"/>
              </a:ext>
            </a:extLst>
          </p:cNvPr>
          <p:cNvSpPr>
            <a:spLocks noGrp="1"/>
          </p:cNvSpPr>
          <p:nvPr>
            <p:ph type="sldNum" sz="quarter" idx="12"/>
          </p:nvPr>
        </p:nvSpPr>
        <p:spPr/>
        <p:txBody>
          <a:bodyPr/>
          <a:lstStyle/>
          <a:p>
            <a:fld id="{299FC158-9137-4590-A235-E958B7E518B2}" type="slidenum">
              <a:rPr lang="en-US" smtClean="0"/>
              <a:t>11</a:t>
            </a:fld>
            <a:endParaRPr lang="en-US" dirty="0"/>
          </a:p>
        </p:txBody>
      </p:sp>
      <p:sp>
        <p:nvSpPr>
          <p:cNvPr id="6" name="Oval 5">
            <a:extLst>
              <a:ext uri="{FF2B5EF4-FFF2-40B4-BE49-F238E27FC236}">
                <a16:creationId xmlns:a16="http://schemas.microsoft.com/office/drawing/2014/main" id="{BE25AC92-1531-4AE5-9F55-A20F99475773}"/>
              </a:ext>
            </a:extLst>
          </p:cNvPr>
          <p:cNvSpPr/>
          <p:nvPr/>
        </p:nvSpPr>
        <p:spPr>
          <a:xfrm>
            <a:off x="1481957" y="1057163"/>
            <a:ext cx="725213" cy="714705"/>
          </a:xfrm>
          <a:prstGeom prst="ellipse">
            <a:avLst/>
          </a:prstGeom>
          <a:solidFill>
            <a:schemeClr val="tx2">
              <a:lumMod val="20000"/>
              <a:lumOff val="80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1</a:t>
            </a:r>
          </a:p>
        </p:txBody>
      </p:sp>
      <p:sp>
        <p:nvSpPr>
          <p:cNvPr id="7" name="Oval 6">
            <a:extLst>
              <a:ext uri="{FF2B5EF4-FFF2-40B4-BE49-F238E27FC236}">
                <a16:creationId xmlns:a16="http://schemas.microsoft.com/office/drawing/2014/main" id="{FCBA0A3A-0398-488B-BCF2-B4889FE52242}"/>
              </a:ext>
            </a:extLst>
          </p:cNvPr>
          <p:cNvSpPr/>
          <p:nvPr/>
        </p:nvSpPr>
        <p:spPr>
          <a:xfrm>
            <a:off x="1481957" y="2022577"/>
            <a:ext cx="725213" cy="714708"/>
          </a:xfrm>
          <a:prstGeom prst="ellipse">
            <a:avLst/>
          </a:prstGeom>
          <a:solidFill>
            <a:schemeClr val="tx2">
              <a:lumMod val="40000"/>
              <a:lumOff val="60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2</a:t>
            </a:r>
          </a:p>
        </p:txBody>
      </p:sp>
      <p:sp>
        <p:nvSpPr>
          <p:cNvPr id="8" name="Oval 7">
            <a:extLst>
              <a:ext uri="{FF2B5EF4-FFF2-40B4-BE49-F238E27FC236}">
                <a16:creationId xmlns:a16="http://schemas.microsoft.com/office/drawing/2014/main" id="{B9D7EE68-4ED3-4E88-9E8B-0F5A9CCEF464}"/>
              </a:ext>
            </a:extLst>
          </p:cNvPr>
          <p:cNvSpPr/>
          <p:nvPr/>
        </p:nvSpPr>
        <p:spPr>
          <a:xfrm>
            <a:off x="1481957" y="2987994"/>
            <a:ext cx="725213" cy="714708"/>
          </a:xfrm>
          <a:prstGeom prst="ellipse">
            <a:avLst/>
          </a:prstGeom>
          <a:solidFill>
            <a:srgbClr val="FFE48F"/>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3</a:t>
            </a:r>
          </a:p>
        </p:txBody>
      </p:sp>
      <p:sp>
        <p:nvSpPr>
          <p:cNvPr id="10" name="Oval 9">
            <a:extLst>
              <a:ext uri="{FF2B5EF4-FFF2-40B4-BE49-F238E27FC236}">
                <a16:creationId xmlns:a16="http://schemas.microsoft.com/office/drawing/2014/main" id="{E0068D84-569E-49A6-9391-6975CDB01B4F}"/>
              </a:ext>
            </a:extLst>
          </p:cNvPr>
          <p:cNvSpPr/>
          <p:nvPr/>
        </p:nvSpPr>
        <p:spPr>
          <a:xfrm>
            <a:off x="1481957" y="3983308"/>
            <a:ext cx="725213" cy="714708"/>
          </a:xfrm>
          <a:prstGeom prst="ellipse">
            <a:avLst/>
          </a:prstGeom>
          <a:solidFill>
            <a:schemeClr val="accent6">
              <a:lumMod val="60000"/>
              <a:lumOff val="40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4</a:t>
            </a:r>
          </a:p>
        </p:txBody>
      </p:sp>
      <p:sp>
        <p:nvSpPr>
          <p:cNvPr id="11" name="Oval 10">
            <a:extLst>
              <a:ext uri="{FF2B5EF4-FFF2-40B4-BE49-F238E27FC236}">
                <a16:creationId xmlns:a16="http://schemas.microsoft.com/office/drawing/2014/main" id="{FF54A5DB-F317-48CF-9CA0-C5C48F609376}"/>
              </a:ext>
            </a:extLst>
          </p:cNvPr>
          <p:cNvSpPr/>
          <p:nvPr/>
        </p:nvSpPr>
        <p:spPr>
          <a:xfrm>
            <a:off x="1481957" y="4978623"/>
            <a:ext cx="725213" cy="714708"/>
          </a:xfrm>
          <a:prstGeom prst="ellipse">
            <a:avLst/>
          </a:prstGeom>
          <a:solidFill>
            <a:schemeClr val="accent3">
              <a:lumMod val="60000"/>
              <a:lumOff val="40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32884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729" y="237775"/>
            <a:ext cx="11571816" cy="469900"/>
          </a:xfrm>
        </p:spPr>
        <p:txBody>
          <a:bodyPr/>
          <a:lstStyle/>
          <a:p>
            <a:pPr algn="l"/>
            <a:r>
              <a:rPr lang="en-IN" dirty="0">
                <a:solidFill>
                  <a:srgbClr val="00B0F0"/>
                </a:solidFill>
                <a:latin typeface="Arial" panose="020B0604020202020204" pitchFamily="34" charset="0"/>
                <a:cs typeface="Arial" panose="020B0604020202020204" pitchFamily="34" charset="0"/>
              </a:rPr>
              <a:t>PGIP Rewards </a:t>
            </a:r>
            <a:r>
              <a:rPr lang="en-US" dirty="0">
                <a:solidFill>
                  <a:srgbClr val="00B0F0"/>
                </a:solidFill>
                <a:latin typeface="Arial" panose="020B0604020202020204" pitchFamily="34" charset="0"/>
                <a:cs typeface="Arial" panose="020B0604020202020204" pitchFamily="34" charset="0"/>
              </a:rPr>
              <a:t>to</a:t>
            </a:r>
            <a:r>
              <a:rPr lang="en-IN" dirty="0">
                <a:solidFill>
                  <a:srgbClr val="00B0F0"/>
                </a:solidFill>
                <a:latin typeface="Arial" panose="020B0604020202020204" pitchFamily="34" charset="0"/>
                <a:cs typeface="Arial" panose="020B0604020202020204" pitchFamily="34" charset="0"/>
              </a:rPr>
              <a:t> Physician Organizations</a:t>
            </a:r>
            <a:br>
              <a:rPr lang="en-IN" sz="2400" dirty="0">
                <a:solidFill>
                  <a:srgbClr val="00B0F0"/>
                </a:solidFill>
                <a:latin typeface="Arial" panose="020B0604020202020204" pitchFamily="34" charset="0"/>
                <a:cs typeface="Arial" panose="020B0604020202020204" pitchFamily="34" charset="0"/>
              </a:rPr>
            </a:br>
            <a:r>
              <a:rPr lang="en-IN" sz="2400" b="0" i="1" dirty="0">
                <a:solidFill>
                  <a:srgbClr val="00B0F0"/>
                </a:solidFill>
                <a:latin typeface="Arial" panose="020B0604020202020204" pitchFamily="34" charset="0"/>
                <a:cs typeface="Arial" panose="020B0604020202020204" pitchFamily="34" charset="0"/>
              </a:rPr>
              <a:t>POs Play a Vital Role in CoCM</a:t>
            </a:r>
          </a:p>
        </p:txBody>
      </p:sp>
      <p:sp>
        <p:nvSpPr>
          <p:cNvPr id="3" name="Slide Number Placeholder 2"/>
          <p:cNvSpPr>
            <a:spLocks noGrp="1"/>
          </p:cNvSpPr>
          <p:nvPr>
            <p:ph type="sldNum" sz="quarter" idx="12"/>
          </p:nvPr>
        </p:nvSpPr>
        <p:spPr/>
        <p:txBody>
          <a:bodyPr/>
          <a:lstStyle/>
          <a:p>
            <a:fld id="{96E69268-9C8B-4EBF-A9EE-DC5DC2D48DC3}" type="slidenum">
              <a:rPr lang="en-US" smtClean="0">
                <a:solidFill>
                  <a:schemeClr val="bg1"/>
                </a:solidFill>
              </a:rPr>
              <a:pPr/>
              <a:t>12</a:t>
            </a:fld>
            <a:endParaRPr lang="en-US" dirty="0">
              <a:solidFill>
                <a:schemeClr val="bg1"/>
              </a:solidFill>
            </a:endParaRPr>
          </a:p>
        </p:txBody>
      </p:sp>
      <p:sp>
        <p:nvSpPr>
          <p:cNvPr id="21" name="TextBox 20"/>
          <p:cNvSpPr txBox="1"/>
          <p:nvPr/>
        </p:nvSpPr>
        <p:spPr>
          <a:xfrm>
            <a:off x="1068610" y="3404637"/>
            <a:ext cx="4635999" cy="2225225"/>
          </a:xfrm>
          <a:prstGeom prst="rect">
            <a:avLst/>
          </a:prstGeom>
          <a:noFill/>
        </p:spPr>
        <p:txBody>
          <a:bodyPr wrap="square" rtlCol="0">
            <a:spAutoFit/>
          </a:bodyPr>
          <a:lstStyle/>
          <a:p>
            <a:pPr>
              <a:lnSpc>
                <a:spcPct val="90000"/>
              </a:lnSpc>
            </a:pPr>
            <a:r>
              <a:rPr lang="en-US" sz="2000" dirty="0">
                <a:latin typeface="Arial" panose="020B0604020202020204" pitchFamily="34" charset="0"/>
                <a:cs typeface="Arial" panose="020B0604020202020204" pitchFamily="34" charset="0"/>
              </a:rPr>
              <a:t>PO incentives in first year:</a:t>
            </a:r>
          </a:p>
          <a:p>
            <a:pPr>
              <a:lnSpc>
                <a:spcPct val="90000"/>
              </a:lnSpc>
            </a:pPr>
            <a:endParaRPr lang="en-US" sz="2000" b="1"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Base reward: $50,000</a:t>
            </a:r>
          </a:p>
          <a:p>
            <a:pPr marL="285750" indent="-285750">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Data/Tech reward: $10,000</a:t>
            </a:r>
          </a:p>
          <a:p>
            <a:pPr marL="285750" indent="-285750">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Per practice reward: $4,000 per practice</a:t>
            </a:r>
          </a:p>
          <a:p>
            <a:pPr>
              <a:lnSpc>
                <a:spcPct val="90000"/>
              </a:lnSpc>
            </a:pPr>
            <a:endParaRPr lang="en-US" sz="2000" i="1" dirty="0">
              <a:latin typeface="Arial" panose="020B0604020202020204" pitchFamily="34" charset="0"/>
              <a:cs typeface="Arial" panose="020B0604020202020204" pitchFamily="34" charset="0"/>
            </a:endParaRPr>
          </a:p>
          <a:p>
            <a:pPr>
              <a:lnSpc>
                <a:spcPct val="90000"/>
              </a:lnSpc>
            </a:pPr>
            <a:endParaRPr lang="en-US" sz="1400" dirty="0">
              <a:solidFill>
                <a:schemeClr val="bg1">
                  <a:lumMod val="75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6501841" y="3483599"/>
            <a:ext cx="449600" cy="434178"/>
            <a:chOff x="5299076" y="4081463"/>
            <a:chExt cx="1804988" cy="1743075"/>
          </a:xfrm>
          <a:solidFill>
            <a:schemeClr val="bg1"/>
          </a:solidFill>
          <a:effectLst/>
        </p:grpSpPr>
        <p:sp>
          <p:nvSpPr>
            <p:cNvPr id="46" name="Oval 45"/>
            <p:cNvSpPr>
              <a:spLocks noChangeArrowheads="1"/>
            </p:cNvSpPr>
            <p:nvPr/>
          </p:nvSpPr>
          <p:spPr bwMode="auto">
            <a:xfrm>
              <a:off x="6061076" y="4810126"/>
              <a:ext cx="280988" cy="285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47" name="Freeform 46"/>
            <p:cNvSpPr>
              <a:spLocks/>
            </p:cNvSpPr>
            <p:nvPr/>
          </p:nvSpPr>
          <p:spPr bwMode="auto">
            <a:xfrm>
              <a:off x="6221413" y="4137026"/>
              <a:ext cx="808038" cy="815975"/>
            </a:xfrm>
            <a:custGeom>
              <a:avLst/>
              <a:gdLst>
                <a:gd name="T0" fmla="*/ 365 w 509"/>
                <a:gd name="T1" fmla="*/ 0 h 514"/>
                <a:gd name="T2" fmla="*/ 223 w 509"/>
                <a:gd name="T3" fmla="*/ 126 h 514"/>
                <a:gd name="T4" fmla="*/ 223 w 509"/>
                <a:gd name="T5" fmla="*/ 227 h 514"/>
                <a:gd name="T6" fmla="*/ 0 w 509"/>
                <a:gd name="T7" fmla="*/ 455 h 514"/>
                <a:gd name="T8" fmla="*/ 27 w 509"/>
                <a:gd name="T9" fmla="*/ 514 h 514"/>
                <a:gd name="T10" fmla="*/ 277 w 509"/>
                <a:gd name="T11" fmla="*/ 275 h 514"/>
                <a:gd name="T12" fmla="*/ 365 w 509"/>
                <a:gd name="T13" fmla="*/ 282 h 514"/>
                <a:gd name="T14" fmla="*/ 509 w 509"/>
                <a:gd name="T15" fmla="*/ 147 h 514"/>
                <a:gd name="T16" fmla="*/ 377 w 509"/>
                <a:gd name="T17" fmla="*/ 128 h 514"/>
                <a:gd name="T18" fmla="*/ 365 w 509"/>
                <a:gd name="T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514">
                  <a:moveTo>
                    <a:pt x="365" y="0"/>
                  </a:moveTo>
                  <a:lnTo>
                    <a:pt x="223" y="126"/>
                  </a:lnTo>
                  <a:lnTo>
                    <a:pt x="223" y="227"/>
                  </a:lnTo>
                  <a:lnTo>
                    <a:pt x="0" y="455"/>
                  </a:lnTo>
                  <a:lnTo>
                    <a:pt x="27" y="514"/>
                  </a:lnTo>
                  <a:lnTo>
                    <a:pt x="277" y="275"/>
                  </a:lnTo>
                  <a:lnTo>
                    <a:pt x="365" y="282"/>
                  </a:lnTo>
                  <a:lnTo>
                    <a:pt x="509" y="147"/>
                  </a:lnTo>
                  <a:lnTo>
                    <a:pt x="377" y="128"/>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48" name="Freeform 47"/>
            <p:cNvSpPr>
              <a:spLocks/>
            </p:cNvSpPr>
            <p:nvPr/>
          </p:nvSpPr>
          <p:spPr bwMode="auto">
            <a:xfrm>
              <a:off x="5700713" y="4452938"/>
              <a:ext cx="1001713" cy="1000125"/>
            </a:xfrm>
            <a:custGeom>
              <a:avLst/>
              <a:gdLst>
                <a:gd name="T0" fmla="*/ 0 w 267"/>
                <a:gd name="T1" fmla="*/ 133 h 266"/>
                <a:gd name="T2" fmla="*/ 133 w 267"/>
                <a:gd name="T3" fmla="*/ 266 h 266"/>
                <a:gd name="T4" fmla="*/ 267 w 267"/>
                <a:gd name="T5" fmla="*/ 133 h 266"/>
                <a:gd name="T6" fmla="*/ 249 w 267"/>
                <a:gd name="T7" fmla="*/ 67 h 266"/>
                <a:gd name="T8" fmla="*/ 206 w 267"/>
                <a:gd name="T9" fmla="*/ 107 h 266"/>
                <a:gd name="T10" fmla="*/ 211 w 267"/>
                <a:gd name="T11" fmla="*/ 133 h 266"/>
                <a:gd name="T12" fmla="*/ 133 w 267"/>
                <a:gd name="T13" fmla="*/ 210 h 266"/>
                <a:gd name="T14" fmla="*/ 56 w 267"/>
                <a:gd name="T15" fmla="*/ 133 h 266"/>
                <a:gd name="T16" fmla="*/ 133 w 267"/>
                <a:gd name="T17" fmla="*/ 56 h 266"/>
                <a:gd name="T18" fmla="*/ 158 w 267"/>
                <a:gd name="T19" fmla="*/ 60 h 266"/>
                <a:gd name="T20" fmla="*/ 200 w 267"/>
                <a:gd name="T21" fmla="*/ 18 h 266"/>
                <a:gd name="T22" fmla="*/ 133 w 267"/>
                <a:gd name="T23" fmla="*/ 0 h 266"/>
                <a:gd name="T24" fmla="*/ 0 w 267"/>
                <a:gd name="T25" fmla="*/ 1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266">
                  <a:moveTo>
                    <a:pt x="0" y="133"/>
                  </a:moveTo>
                  <a:cubicBezTo>
                    <a:pt x="0" y="207"/>
                    <a:pt x="60" y="266"/>
                    <a:pt x="133" y="266"/>
                  </a:cubicBezTo>
                  <a:cubicBezTo>
                    <a:pt x="207" y="266"/>
                    <a:pt x="267" y="207"/>
                    <a:pt x="267" y="133"/>
                  </a:cubicBezTo>
                  <a:cubicBezTo>
                    <a:pt x="267" y="109"/>
                    <a:pt x="260" y="86"/>
                    <a:pt x="249" y="67"/>
                  </a:cubicBezTo>
                  <a:cubicBezTo>
                    <a:pt x="206" y="107"/>
                    <a:pt x="206" y="107"/>
                    <a:pt x="206" y="107"/>
                  </a:cubicBezTo>
                  <a:cubicBezTo>
                    <a:pt x="209" y="115"/>
                    <a:pt x="211" y="124"/>
                    <a:pt x="211" y="133"/>
                  </a:cubicBezTo>
                  <a:cubicBezTo>
                    <a:pt x="211" y="176"/>
                    <a:pt x="176" y="210"/>
                    <a:pt x="133" y="210"/>
                  </a:cubicBezTo>
                  <a:cubicBezTo>
                    <a:pt x="91" y="210"/>
                    <a:pt x="56" y="176"/>
                    <a:pt x="56" y="133"/>
                  </a:cubicBezTo>
                  <a:cubicBezTo>
                    <a:pt x="56" y="91"/>
                    <a:pt x="91" y="56"/>
                    <a:pt x="133" y="56"/>
                  </a:cubicBezTo>
                  <a:cubicBezTo>
                    <a:pt x="142" y="56"/>
                    <a:pt x="150" y="57"/>
                    <a:pt x="158" y="60"/>
                  </a:cubicBezTo>
                  <a:cubicBezTo>
                    <a:pt x="200" y="18"/>
                    <a:pt x="200" y="18"/>
                    <a:pt x="200" y="18"/>
                  </a:cubicBezTo>
                  <a:cubicBezTo>
                    <a:pt x="180" y="6"/>
                    <a:pt x="158" y="0"/>
                    <a:pt x="133" y="0"/>
                  </a:cubicBezTo>
                  <a:cubicBezTo>
                    <a:pt x="60" y="0"/>
                    <a:pt x="0" y="60"/>
                    <a:pt x="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49" name="Freeform 48"/>
            <p:cNvSpPr>
              <a:spLocks/>
            </p:cNvSpPr>
            <p:nvPr/>
          </p:nvSpPr>
          <p:spPr bwMode="auto">
            <a:xfrm>
              <a:off x="5299076" y="4081463"/>
              <a:ext cx="1804988" cy="1743075"/>
            </a:xfrm>
            <a:custGeom>
              <a:avLst/>
              <a:gdLst>
                <a:gd name="T0" fmla="*/ 444 w 481"/>
                <a:gd name="T1" fmla="*/ 120 h 464"/>
                <a:gd name="T2" fmla="*/ 408 w 481"/>
                <a:gd name="T3" fmla="*/ 154 h 464"/>
                <a:gd name="T4" fmla="*/ 398 w 481"/>
                <a:gd name="T5" fmla="*/ 154 h 464"/>
                <a:gd name="T6" fmla="*/ 411 w 481"/>
                <a:gd name="T7" fmla="*/ 188 h 464"/>
                <a:gd name="T8" fmla="*/ 392 w 481"/>
                <a:gd name="T9" fmla="*/ 321 h 464"/>
                <a:gd name="T10" fmla="*/ 285 w 481"/>
                <a:gd name="T11" fmla="*/ 403 h 464"/>
                <a:gd name="T12" fmla="*/ 240 w 481"/>
                <a:gd name="T13" fmla="*/ 408 h 464"/>
                <a:gd name="T14" fmla="*/ 70 w 481"/>
                <a:gd name="T15" fmla="*/ 276 h 464"/>
                <a:gd name="T16" fmla="*/ 89 w 481"/>
                <a:gd name="T17" fmla="*/ 143 h 464"/>
                <a:gd name="T18" fmla="*/ 196 w 481"/>
                <a:gd name="T19" fmla="*/ 62 h 464"/>
                <a:gd name="T20" fmla="*/ 241 w 481"/>
                <a:gd name="T21" fmla="*/ 56 h 464"/>
                <a:gd name="T22" fmla="*/ 320 w 481"/>
                <a:gd name="T23" fmla="*/ 75 h 464"/>
                <a:gd name="T24" fmla="*/ 320 w 481"/>
                <a:gd name="T25" fmla="*/ 59 h 464"/>
                <a:gd name="T26" fmla="*/ 354 w 481"/>
                <a:gd name="T27" fmla="*/ 29 h 464"/>
                <a:gd name="T28" fmla="*/ 241 w 481"/>
                <a:gd name="T29" fmla="*/ 0 h 464"/>
                <a:gd name="T30" fmla="*/ 182 w 481"/>
                <a:gd name="T31" fmla="*/ 7 h 464"/>
                <a:gd name="T32" fmla="*/ 40 w 481"/>
                <a:gd name="T33" fmla="*/ 114 h 464"/>
                <a:gd name="T34" fmla="*/ 16 w 481"/>
                <a:gd name="T35" fmla="*/ 290 h 464"/>
                <a:gd name="T36" fmla="*/ 240 w 481"/>
                <a:gd name="T37" fmla="*/ 464 h 464"/>
                <a:gd name="T38" fmla="*/ 299 w 481"/>
                <a:gd name="T39" fmla="*/ 457 h 464"/>
                <a:gd name="T40" fmla="*/ 441 w 481"/>
                <a:gd name="T41" fmla="*/ 350 h 464"/>
                <a:gd name="T42" fmla="*/ 465 w 481"/>
                <a:gd name="T43" fmla="*/ 174 h 464"/>
                <a:gd name="T44" fmla="*/ 444 w 481"/>
                <a:gd name="T45" fmla="*/ 12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1" h="464">
                  <a:moveTo>
                    <a:pt x="444" y="120"/>
                  </a:moveTo>
                  <a:cubicBezTo>
                    <a:pt x="408" y="154"/>
                    <a:pt x="408" y="154"/>
                    <a:pt x="408" y="154"/>
                  </a:cubicBezTo>
                  <a:cubicBezTo>
                    <a:pt x="398" y="154"/>
                    <a:pt x="398" y="154"/>
                    <a:pt x="398" y="154"/>
                  </a:cubicBezTo>
                  <a:cubicBezTo>
                    <a:pt x="404" y="164"/>
                    <a:pt x="408" y="176"/>
                    <a:pt x="411" y="188"/>
                  </a:cubicBezTo>
                  <a:cubicBezTo>
                    <a:pt x="423" y="233"/>
                    <a:pt x="416" y="281"/>
                    <a:pt x="392" y="321"/>
                  </a:cubicBezTo>
                  <a:cubicBezTo>
                    <a:pt x="369" y="362"/>
                    <a:pt x="330" y="391"/>
                    <a:pt x="285" y="403"/>
                  </a:cubicBezTo>
                  <a:cubicBezTo>
                    <a:pt x="270" y="407"/>
                    <a:pt x="255" y="408"/>
                    <a:pt x="240" y="408"/>
                  </a:cubicBezTo>
                  <a:cubicBezTo>
                    <a:pt x="160" y="408"/>
                    <a:pt x="90" y="354"/>
                    <a:pt x="70" y="276"/>
                  </a:cubicBezTo>
                  <a:cubicBezTo>
                    <a:pt x="58" y="231"/>
                    <a:pt x="65" y="183"/>
                    <a:pt x="89" y="143"/>
                  </a:cubicBezTo>
                  <a:cubicBezTo>
                    <a:pt x="112" y="102"/>
                    <a:pt x="151" y="73"/>
                    <a:pt x="196" y="62"/>
                  </a:cubicBezTo>
                  <a:cubicBezTo>
                    <a:pt x="211" y="58"/>
                    <a:pt x="226" y="56"/>
                    <a:pt x="241" y="56"/>
                  </a:cubicBezTo>
                  <a:cubicBezTo>
                    <a:pt x="269" y="56"/>
                    <a:pt x="296" y="63"/>
                    <a:pt x="320" y="75"/>
                  </a:cubicBezTo>
                  <a:cubicBezTo>
                    <a:pt x="320" y="59"/>
                    <a:pt x="320" y="59"/>
                    <a:pt x="320" y="59"/>
                  </a:cubicBezTo>
                  <a:cubicBezTo>
                    <a:pt x="354" y="29"/>
                    <a:pt x="354" y="29"/>
                    <a:pt x="354" y="29"/>
                  </a:cubicBezTo>
                  <a:cubicBezTo>
                    <a:pt x="320" y="10"/>
                    <a:pt x="281" y="0"/>
                    <a:pt x="241" y="0"/>
                  </a:cubicBezTo>
                  <a:cubicBezTo>
                    <a:pt x="221" y="0"/>
                    <a:pt x="201" y="2"/>
                    <a:pt x="182" y="7"/>
                  </a:cubicBezTo>
                  <a:cubicBezTo>
                    <a:pt x="122" y="23"/>
                    <a:pt x="72" y="61"/>
                    <a:pt x="40" y="114"/>
                  </a:cubicBezTo>
                  <a:cubicBezTo>
                    <a:pt x="9" y="168"/>
                    <a:pt x="0" y="230"/>
                    <a:pt x="16" y="290"/>
                  </a:cubicBezTo>
                  <a:cubicBezTo>
                    <a:pt x="42" y="393"/>
                    <a:pt x="135" y="464"/>
                    <a:pt x="240" y="464"/>
                  </a:cubicBezTo>
                  <a:cubicBezTo>
                    <a:pt x="260" y="464"/>
                    <a:pt x="280" y="462"/>
                    <a:pt x="299" y="457"/>
                  </a:cubicBezTo>
                  <a:cubicBezTo>
                    <a:pt x="359" y="441"/>
                    <a:pt x="409" y="403"/>
                    <a:pt x="441" y="350"/>
                  </a:cubicBezTo>
                  <a:cubicBezTo>
                    <a:pt x="472" y="296"/>
                    <a:pt x="481" y="234"/>
                    <a:pt x="465" y="174"/>
                  </a:cubicBezTo>
                  <a:cubicBezTo>
                    <a:pt x="460" y="155"/>
                    <a:pt x="453" y="137"/>
                    <a:pt x="444"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8" name="TextBox 7">
            <a:extLst>
              <a:ext uri="{FF2B5EF4-FFF2-40B4-BE49-F238E27FC236}">
                <a16:creationId xmlns:a16="http://schemas.microsoft.com/office/drawing/2014/main" id="{9E1CA9DD-D6DB-412A-88A9-63ED240E16C6}"/>
              </a:ext>
            </a:extLst>
          </p:cNvPr>
          <p:cNvSpPr txBox="1"/>
          <p:nvPr/>
        </p:nvSpPr>
        <p:spPr>
          <a:xfrm>
            <a:off x="6221308" y="3403921"/>
            <a:ext cx="4980092" cy="2585323"/>
          </a:xfrm>
          <a:prstGeom prst="rect">
            <a:avLst/>
          </a:prstGeom>
          <a:noFill/>
        </p:spPr>
        <p:txBody>
          <a:bodyPr wrap="square" rtlCol="0">
            <a:spAutoFit/>
          </a:bodyPr>
          <a:lstStyle/>
          <a:p>
            <a:pPr>
              <a:lnSpc>
                <a:spcPct val="90000"/>
              </a:lnSpc>
            </a:pPr>
            <a:r>
              <a:rPr lang="en-US" sz="2000" dirty="0">
                <a:latin typeface="Arial" panose="020B0604020202020204" pitchFamily="34" charset="0"/>
                <a:cs typeface="Arial" panose="020B0604020202020204" pitchFamily="34" charset="0"/>
              </a:rPr>
              <a:t>PO incentives in second year:</a:t>
            </a:r>
          </a:p>
          <a:p>
            <a:pPr>
              <a:lnSpc>
                <a:spcPct val="90000"/>
              </a:lnSpc>
            </a:pPr>
            <a:endParaRPr lang="en-US" sz="20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Base reward: $25,000 </a:t>
            </a:r>
            <a:r>
              <a:rPr lang="en-US" sz="2000" i="1" dirty="0">
                <a:solidFill>
                  <a:srgbClr val="FF0000"/>
                </a:solidFill>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Data/Tech reward: $10,000</a:t>
            </a:r>
          </a:p>
          <a:p>
            <a:pPr marL="285750" indent="-285750">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Per practice reward: $4,000 per </a:t>
            </a:r>
            <a:r>
              <a:rPr lang="en-US" sz="2000" i="1" dirty="0">
                <a:latin typeface="Arial" panose="020B0604020202020204" pitchFamily="34" charset="0"/>
                <a:cs typeface="Arial" panose="020B0604020202020204" pitchFamily="34" charset="0"/>
              </a:rPr>
              <a:t>new</a:t>
            </a:r>
            <a:r>
              <a:rPr lang="en-US" sz="2000" dirty="0">
                <a:latin typeface="Arial" panose="020B0604020202020204" pitchFamily="34" charset="0"/>
                <a:cs typeface="Arial" panose="020B0604020202020204" pitchFamily="34" charset="0"/>
              </a:rPr>
              <a:t> practice</a:t>
            </a:r>
          </a:p>
          <a:p>
            <a:pPr marL="285750" indent="-285750">
              <a:lnSpc>
                <a:spcPct val="9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90000"/>
              </a:lnSpc>
            </a:pPr>
            <a:r>
              <a:rPr lang="en-US" sz="2000" i="1" dirty="0">
                <a:solidFill>
                  <a:srgbClr val="FF0000"/>
                </a:solidFill>
                <a:latin typeface="Arial" panose="020B0604020202020204" pitchFamily="34" charset="0"/>
                <a:cs typeface="Arial" panose="020B0604020202020204" pitchFamily="34" charset="0"/>
              </a:rPr>
              <a:t>** New reward:  Based on PO feedback</a:t>
            </a:r>
            <a:endParaRPr lang="en-US" sz="2000" dirty="0">
              <a:solidFill>
                <a:srgbClr val="FF0000"/>
              </a:solidFill>
            </a:endParaRPr>
          </a:p>
          <a:p>
            <a:pPr>
              <a:lnSpc>
                <a:spcPct val="90000"/>
              </a:lnSpc>
            </a:pPr>
            <a:endParaRPr lang="en-US" sz="2000" dirty="0">
              <a:solidFill>
                <a:srgbClr val="FF0000"/>
              </a:solidFill>
            </a:endParaRPr>
          </a:p>
        </p:txBody>
      </p:sp>
      <p:pic>
        <p:nvPicPr>
          <p:cNvPr id="4" name="Picture 3">
            <a:extLst>
              <a:ext uri="{FF2B5EF4-FFF2-40B4-BE49-F238E27FC236}">
                <a16:creationId xmlns:a16="http://schemas.microsoft.com/office/drawing/2014/main" id="{D06EE552-09E3-428F-A77A-C3A4B5C3256E}"/>
              </a:ext>
            </a:extLst>
          </p:cNvPr>
          <p:cNvPicPr>
            <a:picLocks noChangeAspect="1"/>
          </p:cNvPicPr>
          <p:nvPr/>
        </p:nvPicPr>
        <p:blipFill>
          <a:blip r:embed="rId2"/>
          <a:stretch>
            <a:fillRect/>
          </a:stretch>
        </p:blipFill>
        <p:spPr>
          <a:xfrm>
            <a:off x="2083176" y="2055803"/>
            <a:ext cx="701588" cy="1036722"/>
          </a:xfrm>
          <a:prstGeom prst="rect">
            <a:avLst/>
          </a:prstGeom>
        </p:spPr>
      </p:pic>
      <p:pic>
        <p:nvPicPr>
          <p:cNvPr id="5" name="Picture 4">
            <a:extLst>
              <a:ext uri="{FF2B5EF4-FFF2-40B4-BE49-F238E27FC236}">
                <a16:creationId xmlns:a16="http://schemas.microsoft.com/office/drawing/2014/main" id="{A0F01CC8-2F4B-493E-B5A6-6459FA22DE93}"/>
              </a:ext>
            </a:extLst>
          </p:cNvPr>
          <p:cNvPicPr>
            <a:picLocks noChangeAspect="1"/>
          </p:cNvPicPr>
          <p:nvPr/>
        </p:nvPicPr>
        <p:blipFill>
          <a:blip r:embed="rId3"/>
          <a:stretch>
            <a:fillRect/>
          </a:stretch>
        </p:blipFill>
        <p:spPr>
          <a:xfrm>
            <a:off x="7918198" y="1805487"/>
            <a:ext cx="1264191" cy="1287038"/>
          </a:xfrm>
          <a:prstGeom prst="rect">
            <a:avLst/>
          </a:prstGeom>
        </p:spPr>
      </p:pic>
      <p:sp>
        <p:nvSpPr>
          <p:cNvPr id="28" name="Oval 27">
            <a:extLst>
              <a:ext uri="{FF2B5EF4-FFF2-40B4-BE49-F238E27FC236}">
                <a16:creationId xmlns:a16="http://schemas.microsoft.com/office/drawing/2014/main" id="{5CE0708A-AC67-48ED-A7EF-FF8809AAAB7E}"/>
              </a:ext>
            </a:extLst>
          </p:cNvPr>
          <p:cNvSpPr/>
          <p:nvPr/>
        </p:nvSpPr>
        <p:spPr>
          <a:xfrm>
            <a:off x="145970" y="140153"/>
            <a:ext cx="725213" cy="714705"/>
          </a:xfrm>
          <a:prstGeom prst="ellipse">
            <a:avLst/>
          </a:prstGeom>
          <a:solidFill>
            <a:schemeClr val="tx2">
              <a:lumMod val="20000"/>
              <a:lumOff val="80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1</a:t>
            </a:r>
          </a:p>
        </p:txBody>
      </p:sp>
      <p:sp>
        <p:nvSpPr>
          <p:cNvPr id="29" name="Rectangle 28">
            <a:extLst>
              <a:ext uri="{FF2B5EF4-FFF2-40B4-BE49-F238E27FC236}">
                <a16:creationId xmlns:a16="http://schemas.microsoft.com/office/drawing/2014/main" id="{6B5E67D3-F0E5-4670-865F-EEBAFEA9BE75}"/>
              </a:ext>
            </a:extLst>
          </p:cNvPr>
          <p:cNvSpPr/>
          <p:nvPr/>
        </p:nvSpPr>
        <p:spPr>
          <a:xfrm>
            <a:off x="1725152" y="1228138"/>
            <a:ext cx="1424429"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a:t>
            </a:r>
          </a:p>
        </p:txBody>
      </p:sp>
      <p:sp>
        <p:nvSpPr>
          <p:cNvPr id="7" name="Rectangle 6">
            <a:extLst>
              <a:ext uri="{FF2B5EF4-FFF2-40B4-BE49-F238E27FC236}">
                <a16:creationId xmlns:a16="http://schemas.microsoft.com/office/drawing/2014/main" id="{DAF47929-5A14-42E9-913D-CE4B7DCE364B}"/>
              </a:ext>
            </a:extLst>
          </p:cNvPr>
          <p:cNvSpPr/>
          <p:nvPr/>
        </p:nvSpPr>
        <p:spPr>
          <a:xfrm>
            <a:off x="7838080" y="1005251"/>
            <a:ext cx="1424429" cy="923330"/>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Year</a:t>
            </a:r>
          </a:p>
        </p:txBody>
      </p:sp>
    </p:spTree>
    <p:extLst>
      <p:ext uri="{BB962C8B-B14F-4D97-AF65-F5344CB8AC3E}">
        <p14:creationId xmlns:p14="http://schemas.microsoft.com/office/powerpoint/2010/main" val="2030116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4D23-DE5A-4422-9299-1613ED3D33C6}"/>
              </a:ext>
            </a:extLst>
          </p:cNvPr>
          <p:cNvSpPr>
            <a:spLocks noGrp="1"/>
          </p:cNvSpPr>
          <p:nvPr>
            <p:ph type="title"/>
          </p:nvPr>
        </p:nvSpPr>
        <p:spPr>
          <a:xfrm>
            <a:off x="1021966" y="158173"/>
            <a:ext cx="11571816" cy="469900"/>
          </a:xfrm>
        </p:spPr>
        <p:txBody>
          <a:bodyPr/>
          <a:lstStyle/>
          <a:p>
            <a:pPr algn="l"/>
            <a:r>
              <a:rPr lang="en-US" dirty="0">
                <a:solidFill>
                  <a:srgbClr val="00B0F0"/>
                </a:solidFill>
              </a:rPr>
              <a:t>PGIP rewards to PCP practices</a:t>
            </a:r>
          </a:p>
        </p:txBody>
      </p:sp>
      <p:sp>
        <p:nvSpPr>
          <p:cNvPr id="4" name="Slide Number Placeholder 3">
            <a:extLst>
              <a:ext uri="{FF2B5EF4-FFF2-40B4-BE49-F238E27FC236}">
                <a16:creationId xmlns:a16="http://schemas.microsoft.com/office/drawing/2014/main" id="{6D06D44C-690A-42DE-8580-D7B7A5C7BAFE}"/>
              </a:ext>
            </a:extLst>
          </p:cNvPr>
          <p:cNvSpPr>
            <a:spLocks noGrp="1"/>
          </p:cNvSpPr>
          <p:nvPr>
            <p:ph type="sldNum" sz="quarter" idx="12"/>
          </p:nvPr>
        </p:nvSpPr>
        <p:spPr/>
        <p:txBody>
          <a:bodyPr/>
          <a:lstStyle/>
          <a:p>
            <a:fld id="{299FC158-9137-4590-A235-E958B7E518B2}" type="slidenum">
              <a:rPr lang="en-US" smtClean="0"/>
              <a:t>13</a:t>
            </a:fld>
            <a:endParaRPr lang="en-US" dirty="0"/>
          </a:p>
        </p:txBody>
      </p:sp>
      <p:sp>
        <p:nvSpPr>
          <p:cNvPr id="7" name="Oval 6">
            <a:extLst>
              <a:ext uri="{FF2B5EF4-FFF2-40B4-BE49-F238E27FC236}">
                <a16:creationId xmlns:a16="http://schemas.microsoft.com/office/drawing/2014/main" id="{2915BA21-6B09-4BB8-81B4-889412BD1F08}"/>
              </a:ext>
            </a:extLst>
          </p:cNvPr>
          <p:cNvSpPr/>
          <p:nvPr/>
        </p:nvSpPr>
        <p:spPr>
          <a:xfrm>
            <a:off x="246993" y="158173"/>
            <a:ext cx="725213" cy="714708"/>
          </a:xfrm>
          <a:prstGeom prst="ellipse">
            <a:avLst/>
          </a:prstGeom>
          <a:solidFill>
            <a:schemeClr val="tx2">
              <a:lumMod val="40000"/>
              <a:lumOff val="60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2</a:t>
            </a:r>
          </a:p>
        </p:txBody>
      </p:sp>
      <p:graphicFrame>
        <p:nvGraphicFramePr>
          <p:cNvPr id="14" name="Diagram 13">
            <a:extLst>
              <a:ext uri="{FF2B5EF4-FFF2-40B4-BE49-F238E27FC236}">
                <a16:creationId xmlns:a16="http://schemas.microsoft.com/office/drawing/2014/main" id="{A6C23E61-1501-4998-8CB9-8AE704F7A29F}"/>
              </a:ext>
            </a:extLst>
          </p:cNvPr>
          <p:cNvGraphicFramePr/>
          <p:nvPr>
            <p:extLst>
              <p:ext uri="{D42A27DB-BD31-4B8C-83A1-F6EECF244321}">
                <p14:modId xmlns:p14="http://schemas.microsoft.com/office/powerpoint/2010/main" val="250739832"/>
              </p:ext>
            </p:extLst>
          </p:nvPr>
        </p:nvGraphicFramePr>
        <p:xfrm>
          <a:off x="1913708" y="1184609"/>
          <a:ext cx="7926484" cy="4658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819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9196-9FE6-44A7-92FC-3AEAD96F2865}"/>
              </a:ext>
            </a:extLst>
          </p:cNvPr>
          <p:cNvSpPr>
            <a:spLocks noGrp="1"/>
          </p:cNvSpPr>
          <p:nvPr>
            <p:ph type="title"/>
          </p:nvPr>
        </p:nvSpPr>
        <p:spPr>
          <a:xfrm>
            <a:off x="928448" y="174942"/>
            <a:ext cx="11571816" cy="825500"/>
          </a:xfrm>
        </p:spPr>
        <p:txBody>
          <a:bodyPr/>
          <a:lstStyle/>
          <a:p>
            <a:pPr algn="l"/>
            <a:r>
              <a:rPr lang="en-US" dirty="0">
                <a:solidFill>
                  <a:srgbClr val="00B0F0"/>
                </a:solidFill>
                <a:latin typeface="Arial" panose="020B0604020202020204" pitchFamily="34" charset="0"/>
                <a:cs typeface="Arial" panose="020B0604020202020204" pitchFamily="34" charset="0"/>
              </a:rPr>
              <a:t>CoCM Value-Based Reimbursement opportunities</a:t>
            </a:r>
            <a:br>
              <a:rPr lang="en-US" dirty="0">
                <a:solidFill>
                  <a:srgbClr val="00B0F0"/>
                </a:solidFill>
                <a:latin typeface="Arial" panose="020B0604020202020204" pitchFamily="34" charset="0"/>
                <a:cs typeface="Arial" panose="020B0604020202020204" pitchFamily="34" charset="0"/>
              </a:rPr>
            </a:br>
            <a:endParaRPr lang="en-US" sz="1800" b="0" i="1" dirty="0">
              <a:solidFill>
                <a:srgbClr val="00B0F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561856E-6C74-4787-82F2-AFBA3E639B59}"/>
              </a:ext>
            </a:extLst>
          </p:cNvPr>
          <p:cNvSpPr>
            <a:spLocks noGrp="1"/>
          </p:cNvSpPr>
          <p:nvPr>
            <p:ph type="sldNum" sz="quarter" idx="12"/>
          </p:nvPr>
        </p:nvSpPr>
        <p:spPr/>
        <p:txBody>
          <a:bodyPr/>
          <a:lstStyle/>
          <a:p>
            <a:fld id="{8E8C908E-9726-4449-8B51-2934CA7EE995}" type="slidenum">
              <a:rPr lang="en-US" smtClean="0"/>
              <a:pPr/>
              <a:t>14</a:t>
            </a:fld>
            <a:endParaRPr lang="en-US" dirty="0"/>
          </a:p>
        </p:txBody>
      </p:sp>
      <p:pic>
        <p:nvPicPr>
          <p:cNvPr id="5" name="Picture 4">
            <a:extLst>
              <a:ext uri="{FF2B5EF4-FFF2-40B4-BE49-F238E27FC236}">
                <a16:creationId xmlns:a16="http://schemas.microsoft.com/office/drawing/2014/main" id="{1E07D78D-BA2B-4523-BB13-F3DB17680B74}"/>
              </a:ext>
            </a:extLst>
          </p:cNvPr>
          <p:cNvPicPr>
            <a:picLocks noChangeAspect="1"/>
          </p:cNvPicPr>
          <p:nvPr/>
        </p:nvPicPr>
        <p:blipFill>
          <a:blip r:embed="rId2"/>
          <a:stretch>
            <a:fillRect/>
          </a:stretch>
        </p:blipFill>
        <p:spPr>
          <a:xfrm>
            <a:off x="101229" y="1337597"/>
            <a:ext cx="3867659" cy="3821061"/>
          </a:xfrm>
          <a:prstGeom prst="rect">
            <a:avLst/>
          </a:prstGeom>
        </p:spPr>
      </p:pic>
      <p:sp>
        <p:nvSpPr>
          <p:cNvPr id="8" name="TextBox 7">
            <a:extLst>
              <a:ext uri="{FF2B5EF4-FFF2-40B4-BE49-F238E27FC236}">
                <a16:creationId xmlns:a16="http://schemas.microsoft.com/office/drawing/2014/main" id="{C9BBA7B4-D392-41DE-89C7-3A6CB959DBDE}"/>
              </a:ext>
            </a:extLst>
          </p:cNvPr>
          <p:cNvSpPr txBox="1"/>
          <p:nvPr/>
        </p:nvSpPr>
        <p:spPr>
          <a:xfrm>
            <a:off x="4296697" y="1527642"/>
            <a:ext cx="7508938" cy="2846933"/>
          </a:xfrm>
          <a:prstGeom prst="rect">
            <a:avLst/>
          </a:prstGeom>
          <a:noFill/>
        </p:spPr>
        <p:txBody>
          <a:bodyPr wrap="square" rtlCol="0">
            <a:spAutoFit/>
          </a:bodyPr>
          <a:lstStyle/>
          <a:p>
            <a:endParaRPr lang="en-US" sz="2400" dirty="0"/>
          </a:p>
          <a:p>
            <a:r>
              <a:rPr lang="en-US" sz="2200" dirty="0">
                <a:latin typeface="Arial" panose="020B0604020202020204" pitchFamily="34" charset="0"/>
                <a:cs typeface="Arial" panose="020B0604020202020204" pitchFamily="34" charset="0"/>
              </a:rPr>
              <a:t>105% VBR to PCMH-designated practices who deliver CoCM and meet VBR criteria.</a:t>
            </a:r>
          </a:p>
          <a:p>
            <a:endParaRPr lang="en-US" sz="11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Available in addition to any other VBR the PCP is receiving</a:t>
            </a:r>
          </a:p>
          <a:p>
            <a:pPr marL="342900" lvl="1" indent="-3429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CoCM cohorts will follow PCP VBR cycles beginning Sept. 1, 2021</a:t>
            </a:r>
          </a:p>
          <a:p>
            <a:endParaRPr lang="en-US" dirty="0"/>
          </a:p>
        </p:txBody>
      </p:sp>
      <p:sp>
        <p:nvSpPr>
          <p:cNvPr id="7" name="Oval 6">
            <a:extLst>
              <a:ext uri="{FF2B5EF4-FFF2-40B4-BE49-F238E27FC236}">
                <a16:creationId xmlns:a16="http://schemas.microsoft.com/office/drawing/2014/main" id="{153AA766-B68B-4D3F-8074-76476372B9E2}"/>
              </a:ext>
            </a:extLst>
          </p:cNvPr>
          <p:cNvSpPr/>
          <p:nvPr/>
        </p:nvSpPr>
        <p:spPr>
          <a:xfrm>
            <a:off x="203235" y="174942"/>
            <a:ext cx="725213" cy="714708"/>
          </a:xfrm>
          <a:prstGeom prst="ellipse">
            <a:avLst/>
          </a:prstGeom>
          <a:solidFill>
            <a:srgbClr val="FFE48F"/>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065136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FCBF682-329D-43BC-87AF-B5AFD5656951}"/>
              </a:ext>
            </a:extLst>
          </p:cNvPr>
          <p:cNvSpPr>
            <a:spLocks noGrp="1"/>
          </p:cNvSpPr>
          <p:nvPr>
            <p:ph type="title"/>
          </p:nvPr>
        </p:nvSpPr>
        <p:spPr>
          <a:xfrm>
            <a:off x="928448" y="297346"/>
            <a:ext cx="11571816" cy="469900"/>
          </a:xfrm>
        </p:spPr>
        <p:txBody>
          <a:bodyPr/>
          <a:lstStyle/>
          <a:p>
            <a:pPr algn="l"/>
            <a:r>
              <a:rPr lang="en-US" dirty="0">
                <a:solidFill>
                  <a:srgbClr val="00B0F0"/>
                </a:solidFill>
              </a:rPr>
              <a:t>What are the changes to CoCM PCP VBR?</a:t>
            </a:r>
          </a:p>
        </p:txBody>
      </p:sp>
      <p:pic>
        <p:nvPicPr>
          <p:cNvPr id="5" name="Content Placeholder 4">
            <a:extLst>
              <a:ext uri="{FF2B5EF4-FFF2-40B4-BE49-F238E27FC236}">
                <a16:creationId xmlns:a16="http://schemas.microsoft.com/office/drawing/2014/main" id="{A16E30B1-9D55-44AA-BD18-412E8B12E449}"/>
              </a:ext>
            </a:extLst>
          </p:cNvPr>
          <p:cNvPicPr>
            <a:picLocks noGrp="1" noChangeAspect="1"/>
          </p:cNvPicPr>
          <p:nvPr>
            <p:ph sz="half" idx="1"/>
          </p:nvPr>
        </p:nvPicPr>
        <p:blipFill>
          <a:blip r:embed="rId2"/>
          <a:stretch>
            <a:fillRect/>
          </a:stretch>
        </p:blipFill>
        <p:spPr>
          <a:xfrm>
            <a:off x="1251555" y="1600201"/>
            <a:ext cx="4100890" cy="4137506"/>
          </a:xfrm>
          <a:prstGeom prst="rect">
            <a:avLst/>
          </a:prstGeom>
          <a:noFill/>
        </p:spPr>
      </p:pic>
      <p:sp>
        <p:nvSpPr>
          <p:cNvPr id="12" name="Content Placeholder 3">
            <a:extLst>
              <a:ext uri="{FF2B5EF4-FFF2-40B4-BE49-F238E27FC236}">
                <a16:creationId xmlns:a16="http://schemas.microsoft.com/office/drawing/2014/main" id="{E4EA1290-5EB4-4776-8128-D4E1B4821F2D}"/>
              </a:ext>
            </a:extLst>
          </p:cNvPr>
          <p:cNvSpPr>
            <a:spLocks noGrp="1"/>
          </p:cNvSpPr>
          <p:nvPr>
            <p:ph sz="half" idx="2"/>
          </p:nvPr>
        </p:nvSpPr>
        <p:spPr>
          <a:xfrm>
            <a:off x="6199717" y="1543505"/>
            <a:ext cx="5384800" cy="4137507"/>
          </a:xfrm>
        </p:spPr>
        <p:txBody>
          <a:bodyPr/>
          <a:lstStyle/>
          <a:p>
            <a:pPr marL="0" indent="0">
              <a:buNone/>
            </a:pPr>
            <a:r>
              <a:rPr lang="en-US" sz="2400" dirty="0"/>
              <a:t>Effective Sept.1, changes to the following will be implemented:</a:t>
            </a:r>
          </a:p>
          <a:p>
            <a:pPr marL="0" indent="0">
              <a:buNone/>
            </a:pPr>
            <a:endParaRPr lang="en-US" sz="1200" dirty="0"/>
          </a:p>
          <a:p>
            <a:r>
              <a:rPr lang="en-US" sz="2400" dirty="0"/>
              <a:t>Eligibility</a:t>
            </a:r>
          </a:p>
          <a:p>
            <a:r>
              <a:rPr lang="en-US" sz="2400" dirty="0"/>
              <a:t>Criteria</a:t>
            </a:r>
          </a:p>
          <a:p>
            <a:r>
              <a:rPr lang="en-US" sz="2400" dirty="0"/>
              <a:t>Timeline</a:t>
            </a:r>
            <a:endParaRPr lang="en-US" sz="3200" dirty="0"/>
          </a:p>
        </p:txBody>
      </p:sp>
      <p:sp>
        <p:nvSpPr>
          <p:cNvPr id="4" name="Slide Number Placeholder 3">
            <a:extLst>
              <a:ext uri="{FF2B5EF4-FFF2-40B4-BE49-F238E27FC236}">
                <a16:creationId xmlns:a16="http://schemas.microsoft.com/office/drawing/2014/main" id="{03DA1724-F046-4D81-B38A-3DFF599CCD11}"/>
              </a:ext>
            </a:extLst>
          </p:cNvPr>
          <p:cNvSpPr>
            <a:spLocks noGrp="1"/>
          </p:cNvSpPr>
          <p:nvPr>
            <p:ph type="sldNum" sz="quarter" idx="12"/>
          </p:nvPr>
        </p:nvSpPr>
        <p:spPr>
          <a:xfrm>
            <a:off x="11584517" y="6570663"/>
            <a:ext cx="607483" cy="228600"/>
          </a:xfrm>
        </p:spPr>
        <p:txBody>
          <a:bodyPr wrap="square" anchor="ctr">
            <a:normAutofit/>
          </a:bodyPr>
          <a:lstStyle/>
          <a:p>
            <a:pPr>
              <a:spcAft>
                <a:spcPts val="600"/>
              </a:spcAft>
            </a:pPr>
            <a:fld id="{299FC158-9137-4590-A235-E958B7E518B2}" type="slidenum">
              <a:rPr lang="en-US" smtClean="0"/>
              <a:pPr>
                <a:spcAft>
                  <a:spcPts val="600"/>
                </a:spcAft>
              </a:pPr>
              <a:t>15</a:t>
            </a:fld>
            <a:endParaRPr lang="en-US" dirty="0"/>
          </a:p>
        </p:txBody>
      </p:sp>
      <p:sp>
        <p:nvSpPr>
          <p:cNvPr id="2" name="TextBox 1">
            <a:extLst>
              <a:ext uri="{FF2B5EF4-FFF2-40B4-BE49-F238E27FC236}">
                <a16:creationId xmlns:a16="http://schemas.microsoft.com/office/drawing/2014/main" id="{15F428BC-EFB4-47FD-8C01-ABCAFF1AF8C0}"/>
              </a:ext>
            </a:extLst>
          </p:cNvPr>
          <p:cNvSpPr txBox="1"/>
          <p:nvPr/>
        </p:nvSpPr>
        <p:spPr>
          <a:xfrm>
            <a:off x="1101436" y="1174173"/>
            <a:ext cx="45719" cy="369332"/>
          </a:xfrm>
          <a:prstGeom prst="rect">
            <a:avLst/>
          </a:prstGeom>
          <a:noFill/>
        </p:spPr>
        <p:txBody>
          <a:bodyPr wrap="square" rtlCol="0">
            <a:spAutoFit/>
          </a:bodyPr>
          <a:lstStyle/>
          <a:p>
            <a:endParaRPr lang="en-US" dirty="0"/>
          </a:p>
        </p:txBody>
      </p:sp>
      <p:sp>
        <p:nvSpPr>
          <p:cNvPr id="9" name="Oval 8">
            <a:extLst>
              <a:ext uri="{FF2B5EF4-FFF2-40B4-BE49-F238E27FC236}">
                <a16:creationId xmlns:a16="http://schemas.microsoft.com/office/drawing/2014/main" id="{2388928F-4561-4961-B8D8-C5EA90492E43}"/>
              </a:ext>
            </a:extLst>
          </p:cNvPr>
          <p:cNvSpPr/>
          <p:nvPr/>
        </p:nvSpPr>
        <p:spPr>
          <a:xfrm>
            <a:off x="203235" y="174942"/>
            <a:ext cx="725213" cy="714708"/>
          </a:xfrm>
          <a:prstGeom prst="ellipse">
            <a:avLst/>
          </a:prstGeom>
          <a:solidFill>
            <a:srgbClr val="FFE48F"/>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12037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FCBF682-329D-43BC-87AF-B5AFD5656951}"/>
              </a:ext>
            </a:extLst>
          </p:cNvPr>
          <p:cNvSpPr>
            <a:spLocks noGrp="1"/>
          </p:cNvSpPr>
          <p:nvPr>
            <p:ph type="title"/>
          </p:nvPr>
        </p:nvSpPr>
        <p:spPr>
          <a:xfrm>
            <a:off x="928448" y="297346"/>
            <a:ext cx="11571816" cy="469900"/>
          </a:xfrm>
        </p:spPr>
        <p:txBody>
          <a:bodyPr/>
          <a:lstStyle/>
          <a:p>
            <a:pPr algn="l"/>
            <a:r>
              <a:rPr lang="en-US" dirty="0">
                <a:solidFill>
                  <a:srgbClr val="00B0F0"/>
                </a:solidFill>
              </a:rPr>
              <a:t>What are the changes to CoCM VBR?</a:t>
            </a:r>
            <a:br>
              <a:rPr lang="en-US" dirty="0">
                <a:solidFill>
                  <a:srgbClr val="00B0F0"/>
                </a:solidFill>
              </a:rPr>
            </a:br>
            <a:r>
              <a:rPr lang="en-US" sz="2000" b="0" i="1" dirty="0">
                <a:solidFill>
                  <a:srgbClr val="00B0F0"/>
                </a:solidFill>
              </a:rPr>
              <a:t>Updated eligibility criteria</a:t>
            </a:r>
            <a:endParaRPr lang="en-US" sz="1800" b="0" i="1" dirty="0">
              <a:solidFill>
                <a:srgbClr val="00B0F0"/>
              </a:solidFill>
            </a:endParaRPr>
          </a:p>
        </p:txBody>
      </p:sp>
      <p:sp>
        <p:nvSpPr>
          <p:cNvPr id="12" name="Content Placeholder 3">
            <a:extLst>
              <a:ext uri="{FF2B5EF4-FFF2-40B4-BE49-F238E27FC236}">
                <a16:creationId xmlns:a16="http://schemas.microsoft.com/office/drawing/2014/main" id="{E4EA1290-5EB4-4776-8128-D4E1B4821F2D}"/>
              </a:ext>
            </a:extLst>
          </p:cNvPr>
          <p:cNvSpPr>
            <a:spLocks noGrp="1"/>
          </p:cNvSpPr>
          <p:nvPr>
            <p:ph sz="half" idx="2"/>
          </p:nvPr>
        </p:nvSpPr>
        <p:spPr>
          <a:xfrm>
            <a:off x="275305" y="1845599"/>
            <a:ext cx="5384800" cy="4137507"/>
          </a:xfrm>
        </p:spPr>
        <p:txBody>
          <a:bodyPr/>
          <a:lstStyle/>
          <a:p>
            <a:pPr marL="0" indent="0">
              <a:buNone/>
            </a:pPr>
            <a:endParaRPr lang="en-US" sz="12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Completed readiness assessments with their training partner and are found to be ready for training and implementation.</a:t>
            </a:r>
          </a:p>
          <a:p>
            <a:r>
              <a:rPr lang="en-US" sz="2000" dirty="0">
                <a:latin typeface="Arial" panose="020B0604020202020204" pitchFamily="34" charset="0"/>
                <a:cs typeface="Arial" panose="020B0604020202020204" pitchFamily="34" charset="0"/>
              </a:rPr>
              <a:t>Completed all required pre-work identified by the training partner.</a:t>
            </a:r>
          </a:p>
          <a:p>
            <a:r>
              <a:rPr lang="en-US" sz="2000" dirty="0">
                <a:latin typeface="Arial" panose="020B0604020202020204" pitchFamily="34" charset="0"/>
                <a:cs typeface="Arial" panose="020B0604020202020204" pitchFamily="34" charset="0"/>
              </a:rPr>
              <a:t>Scheduled to participate in the upcoming training offered by the training partner.</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If a practice either doesn’t go through training, or doesn’t implement, VBR will be discontinued.</a:t>
            </a:r>
          </a:p>
        </p:txBody>
      </p:sp>
      <p:sp>
        <p:nvSpPr>
          <p:cNvPr id="4" name="Slide Number Placeholder 3">
            <a:extLst>
              <a:ext uri="{FF2B5EF4-FFF2-40B4-BE49-F238E27FC236}">
                <a16:creationId xmlns:a16="http://schemas.microsoft.com/office/drawing/2014/main" id="{03DA1724-F046-4D81-B38A-3DFF599CCD11}"/>
              </a:ext>
            </a:extLst>
          </p:cNvPr>
          <p:cNvSpPr>
            <a:spLocks noGrp="1"/>
          </p:cNvSpPr>
          <p:nvPr>
            <p:ph type="sldNum" sz="quarter" idx="12"/>
          </p:nvPr>
        </p:nvSpPr>
        <p:spPr>
          <a:xfrm>
            <a:off x="11584517" y="6570663"/>
            <a:ext cx="607483" cy="228600"/>
          </a:xfrm>
        </p:spPr>
        <p:txBody>
          <a:bodyPr wrap="square" anchor="ctr">
            <a:normAutofit/>
          </a:bodyPr>
          <a:lstStyle/>
          <a:p>
            <a:pPr>
              <a:spcAft>
                <a:spcPts val="600"/>
              </a:spcAft>
            </a:pPr>
            <a:fld id="{299FC158-9137-4590-A235-E958B7E518B2}" type="slidenum">
              <a:rPr lang="en-US" smtClean="0"/>
              <a:pPr>
                <a:spcAft>
                  <a:spcPts val="600"/>
                </a:spcAft>
              </a:pPr>
              <a:t>16</a:t>
            </a:fld>
            <a:endParaRPr lang="en-US" dirty="0"/>
          </a:p>
        </p:txBody>
      </p:sp>
      <p:sp>
        <p:nvSpPr>
          <p:cNvPr id="2" name="TextBox 1">
            <a:extLst>
              <a:ext uri="{FF2B5EF4-FFF2-40B4-BE49-F238E27FC236}">
                <a16:creationId xmlns:a16="http://schemas.microsoft.com/office/drawing/2014/main" id="{15F428BC-EFB4-47FD-8C01-ABCAFF1AF8C0}"/>
              </a:ext>
            </a:extLst>
          </p:cNvPr>
          <p:cNvSpPr txBox="1"/>
          <p:nvPr/>
        </p:nvSpPr>
        <p:spPr>
          <a:xfrm>
            <a:off x="1101436" y="1174173"/>
            <a:ext cx="45719" cy="369332"/>
          </a:xfrm>
          <a:prstGeom prst="rect">
            <a:avLst/>
          </a:prstGeom>
          <a:noFill/>
        </p:spPr>
        <p:txBody>
          <a:bodyPr wrap="square" rtlCol="0">
            <a:spAutoFit/>
          </a:bodyPr>
          <a:lstStyle/>
          <a:p>
            <a:endParaRPr lang="en-US" dirty="0"/>
          </a:p>
        </p:txBody>
      </p:sp>
      <p:sp>
        <p:nvSpPr>
          <p:cNvPr id="9" name="Oval 8">
            <a:extLst>
              <a:ext uri="{FF2B5EF4-FFF2-40B4-BE49-F238E27FC236}">
                <a16:creationId xmlns:a16="http://schemas.microsoft.com/office/drawing/2014/main" id="{2388928F-4561-4961-B8D8-C5EA90492E43}"/>
              </a:ext>
            </a:extLst>
          </p:cNvPr>
          <p:cNvSpPr/>
          <p:nvPr/>
        </p:nvSpPr>
        <p:spPr>
          <a:xfrm>
            <a:off x="203235" y="174942"/>
            <a:ext cx="725213" cy="714708"/>
          </a:xfrm>
          <a:prstGeom prst="ellipse">
            <a:avLst/>
          </a:prstGeom>
          <a:solidFill>
            <a:srgbClr val="FFE48F"/>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3</a:t>
            </a:r>
          </a:p>
        </p:txBody>
      </p:sp>
      <p:pic>
        <p:nvPicPr>
          <p:cNvPr id="6" name="Picture 5">
            <a:extLst>
              <a:ext uri="{FF2B5EF4-FFF2-40B4-BE49-F238E27FC236}">
                <a16:creationId xmlns:a16="http://schemas.microsoft.com/office/drawing/2014/main" id="{FA660194-8334-4212-881B-984B045DC1CD}"/>
              </a:ext>
            </a:extLst>
          </p:cNvPr>
          <p:cNvPicPr>
            <a:picLocks noChangeAspect="1"/>
          </p:cNvPicPr>
          <p:nvPr/>
        </p:nvPicPr>
        <p:blipFill>
          <a:blip r:embed="rId3"/>
          <a:stretch>
            <a:fillRect/>
          </a:stretch>
        </p:blipFill>
        <p:spPr>
          <a:xfrm>
            <a:off x="6407374" y="3272850"/>
            <a:ext cx="5784626" cy="2782718"/>
          </a:xfrm>
          <a:prstGeom prst="rect">
            <a:avLst/>
          </a:prstGeom>
        </p:spPr>
      </p:pic>
      <p:sp>
        <p:nvSpPr>
          <p:cNvPr id="7" name="Rectangle 6">
            <a:extLst>
              <a:ext uri="{FF2B5EF4-FFF2-40B4-BE49-F238E27FC236}">
                <a16:creationId xmlns:a16="http://schemas.microsoft.com/office/drawing/2014/main" id="{B0A6FDE7-0FEB-481A-B264-AA3615239376}"/>
              </a:ext>
            </a:extLst>
          </p:cNvPr>
          <p:cNvSpPr/>
          <p:nvPr/>
        </p:nvSpPr>
        <p:spPr>
          <a:xfrm>
            <a:off x="372006" y="1172955"/>
            <a:ext cx="10576197" cy="707886"/>
          </a:xfrm>
          <a:prstGeom prst="rect">
            <a:avLst/>
          </a:prstGeom>
        </p:spPr>
        <p:txBody>
          <a:bodyPr wrap="square">
            <a:spAutoFit/>
          </a:bodyPr>
          <a:lstStyle/>
          <a:p>
            <a:pPr marL="0" indent="0">
              <a:buNone/>
            </a:pPr>
            <a:r>
              <a:rPr lang="en-US" sz="2000" dirty="0">
                <a:latin typeface="Arial" panose="020B0604020202020204" pitchFamily="34" charset="0"/>
                <a:cs typeface="Arial" panose="020B0604020202020204" pitchFamily="34" charset="0"/>
              </a:rPr>
              <a:t>For the 9/1/2021 through 8/31/2022 cycle, VBR will be available to practices who meet the following </a:t>
            </a:r>
            <a:r>
              <a:rPr lang="en-US" sz="2000" b="1" dirty="0">
                <a:latin typeface="Arial" panose="020B0604020202020204" pitchFamily="34" charset="0"/>
                <a:cs typeface="Arial" panose="020B0604020202020204" pitchFamily="34" charset="0"/>
              </a:rPr>
              <a:t>by 8/31/2021</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5620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ED23-9D21-4287-858D-1EC12C29FFEA}"/>
              </a:ext>
            </a:extLst>
          </p:cNvPr>
          <p:cNvSpPr>
            <a:spLocks noGrp="1"/>
          </p:cNvSpPr>
          <p:nvPr>
            <p:ph type="title"/>
          </p:nvPr>
        </p:nvSpPr>
        <p:spPr>
          <a:xfrm>
            <a:off x="1052502" y="257684"/>
            <a:ext cx="11571816" cy="469900"/>
          </a:xfrm>
        </p:spPr>
        <p:txBody>
          <a:bodyPr vert="horz" wrap="square" lIns="91440" tIns="45720" rIns="91440" bIns="45720" numCol="1" anchor="ctr" anchorCtr="0" compatLnSpc="1">
            <a:prstTxWarp prst="textNoShape">
              <a:avLst/>
            </a:prstTxWarp>
            <a:noAutofit/>
          </a:bodyPr>
          <a:lstStyle/>
          <a:p>
            <a:pPr algn="l">
              <a:lnSpc>
                <a:spcPct val="90000"/>
              </a:lnSpc>
            </a:pPr>
            <a:r>
              <a:rPr lang="en-US" dirty="0">
                <a:solidFill>
                  <a:srgbClr val="00B0F0"/>
                </a:solidFill>
              </a:rPr>
              <a:t>What are the changes to CoCM VBR? </a:t>
            </a:r>
            <a:br>
              <a:rPr lang="en-US" dirty="0">
                <a:solidFill>
                  <a:srgbClr val="00B0F0"/>
                </a:solidFill>
              </a:rPr>
            </a:br>
            <a:r>
              <a:rPr lang="en-US" sz="2000" b="0" i="1" kern="1200" dirty="0">
                <a:solidFill>
                  <a:srgbClr val="00B0F0"/>
                </a:solidFill>
                <a:latin typeface="Arial"/>
                <a:ea typeface="MS PGothic" panose="020B0600070205080204" pitchFamily="34" charset="-128"/>
                <a:cs typeface="Arial"/>
              </a:rPr>
              <a:t>Setting a progressive path to yield results</a:t>
            </a:r>
          </a:p>
        </p:txBody>
      </p:sp>
      <p:pic>
        <p:nvPicPr>
          <p:cNvPr id="3" name="Picture 2" descr="Logo&#10;&#10;Description automatically generated">
            <a:extLst>
              <a:ext uri="{FF2B5EF4-FFF2-40B4-BE49-F238E27FC236}">
                <a16:creationId xmlns:a16="http://schemas.microsoft.com/office/drawing/2014/main" id="{14B3BD7C-6971-4C48-BE22-292D87E53DEF}"/>
              </a:ext>
            </a:extLst>
          </p:cNvPr>
          <p:cNvPicPr>
            <a:picLocks noChangeAspect="1"/>
          </p:cNvPicPr>
          <p:nvPr/>
        </p:nvPicPr>
        <p:blipFill>
          <a:blip r:embed="rId3"/>
          <a:stretch>
            <a:fillRect/>
          </a:stretch>
        </p:blipFill>
        <p:spPr>
          <a:xfrm>
            <a:off x="609600" y="1932356"/>
            <a:ext cx="5384800" cy="3473195"/>
          </a:xfrm>
          <a:prstGeom prst="rect">
            <a:avLst/>
          </a:prstGeom>
          <a:noFill/>
        </p:spPr>
      </p:pic>
      <p:sp>
        <p:nvSpPr>
          <p:cNvPr id="6" name="Rectangle 5">
            <a:extLst>
              <a:ext uri="{FF2B5EF4-FFF2-40B4-BE49-F238E27FC236}">
                <a16:creationId xmlns:a16="http://schemas.microsoft.com/office/drawing/2014/main" id="{579B3089-9310-43B8-AFBE-0B96AA23B100}"/>
              </a:ext>
            </a:extLst>
          </p:cNvPr>
          <p:cNvSpPr/>
          <p:nvPr/>
        </p:nvSpPr>
        <p:spPr bwMode="auto">
          <a:xfrm>
            <a:off x="6197600" y="902477"/>
            <a:ext cx="5384800" cy="4137507"/>
          </a:xfrm>
          <a:prstGeom prst="rect">
            <a:avLst/>
          </a:prstGeom>
          <a:noFill/>
          <a:ln>
            <a:noFill/>
          </a:ln>
        </p:spPr>
        <p:txBody>
          <a:bodyPr vert="horz" wrap="square" lIns="91440" tIns="45720" rIns="91440" bIns="45720" numCol="1" anchor="t" anchorCtr="0" compatLnSpc="1">
            <a:prstTxWarp prst="textNoShape">
              <a:avLst/>
            </a:prstTxWarp>
            <a:noAutofit/>
          </a:bodyPr>
          <a:lstStyle/>
          <a:p>
            <a:pPr marL="0" marR="0" indent="0" eaLnBrk="1" hangingPunct="1">
              <a:lnSpc>
                <a:spcPct val="90000"/>
              </a:lnSpc>
              <a:spcBef>
                <a:spcPct val="20000"/>
              </a:spcBef>
              <a:buFont typeface="Arial" panose="020B0604020202020204" pitchFamily="34" charset="0"/>
              <a:tabLst>
                <a:tab pos="1188720" algn="l"/>
                <a:tab pos="1189355" algn="l"/>
              </a:tabLst>
            </a:pPr>
            <a:r>
              <a:rPr lang="en-US" sz="1600" b="1" dirty="0">
                <a:latin typeface="Arial"/>
                <a:cs typeface="Arial"/>
              </a:rPr>
              <a:t>Focus by year</a:t>
            </a:r>
          </a:p>
          <a:p>
            <a:pPr marL="0" marR="0" indent="0" eaLnBrk="1" hangingPunct="1">
              <a:lnSpc>
                <a:spcPct val="90000"/>
              </a:lnSpc>
              <a:spcBef>
                <a:spcPct val="20000"/>
              </a:spcBef>
              <a:buFont typeface="Arial" panose="020B0604020202020204" pitchFamily="34" charset="0"/>
              <a:tabLst>
                <a:tab pos="1188720" algn="l"/>
                <a:tab pos="1189355" algn="l"/>
              </a:tabLst>
            </a:pPr>
            <a:endParaRPr lang="en-US" sz="1600" dirty="0">
              <a:latin typeface="Arial"/>
              <a:cs typeface="Arial"/>
            </a:endParaRPr>
          </a:p>
          <a:p>
            <a:pPr lvl="1" eaLnBrk="1" hangingPunct="1">
              <a:lnSpc>
                <a:spcPct val="90000"/>
              </a:lnSpc>
              <a:spcBef>
                <a:spcPct val="20000"/>
              </a:spcBef>
              <a:buFont typeface="Arial" panose="020B0604020202020204" pitchFamily="34" charset="0"/>
              <a:tabLst>
                <a:tab pos="1188720" algn="l"/>
                <a:tab pos="1189355" algn="l"/>
              </a:tabLst>
            </a:pPr>
            <a:r>
              <a:rPr lang="en-US" sz="1600" dirty="0">
                <a:latin typeface="Arial"/>
                <a:cs typeface="Arial"/>
              </a:rPr>
              <a:t>Year 1 – </a:t>
            </a:r>
            <a:r>
              <a:rPr lang="en-US" sz="1600" i="1" dirty="0">
                <a:latin typeface="Arial"/>
                <a:cs typeface="Arial"/>
              </a:rPr>
              <a:t>Implementation/Training</a:t>
            </a:r>
          </a:p>
          <a:p>
            <a:pPr lvl="1" eaLnBrk="1" hangingPunct="1">
              <a:lnSpc>
                <a:spcPct val="90000"/>
              </a:lnSpc>
              <a:spcBef>
                <a:spcPct val="20000"/>
              </a:spcBef>
              <a:buFont typeface="Arial" panose="020B0604020202020204" pitchFamily="34" charset="0"/>
            </a:pPr>
            <a:r>
              <a:rPr lang="en-US" sz="1600" dirty="0">
                <a:latin typeface="Arial"/>
                <a:cs typeface="Arial"/>
              </a:rPr>
              <a:t>Year 2 – </a:t>
            </a:r>
            <a:r>
              <a:rPr lang="en-US" sz="1600" i="1" dirty="0">
                <a:latin typeface="Arial"/>
                <a:cs typeface="Arial"/>
              </a:rPr>
              <a:t>Developing billing capabilities</a:t>
            </a:r>
          </a:p>
          <a:p>
            <a:pPr lvl="1" eaLnBrk="1" hangingPunct="1">
              <a:lnSpc>
                <a:spcPct val="90000"/>
              </a:lnSpc>
              <a:spcBef>
                <a:spcPct val="20000"/>
              </a:spcBef>
              <a:buFont typeface="Arial" panose="020B0604020202020204" pitchFamily="34" charset="0"/>
            </a:pPr>
            <a:r>
              <a:rPr lang="en-US" sz="1600" dirty="0">
                <a:latin typeface="Arial"/>
                <a:cs typeface="Arial"/>
              </a:rPr>
              <a:t>Year 3 – </a:t>
            </a:r>
            <a:r>
              <a:rPr lang="en-US" sz="1600" i="1" dirty="0">
                <a:latin typeface="Arial"/>
                <a:cs typeface="Arial"/>
              </a:rPr>
              <a:t>Advanced billing/shifting focus to outcomes</a:t>
            </a:r>
          </a:p>
          <a:p>
            <a:pPr lvl="1" eaLnBrk="1" hangingPunct="1">
              <a:lnSpc>
                <a:spcPct val="90000"/>
              </a:lnSpc>
              <a:spcBef>
                <a:spcPct val="20000"/>
              </a:spcBef>
              <a:buFont typeface="Arial" panose="020B0604020202020204" pitchFamily="34" charset="0"/>
            </a:pPr>
            <a:r>
              <a:rPr lang="en-US" sz="1600" dirty="0">
                <a:latin typeface="Arial"/>
                <a:cs typeface="Arial"/>
              </a:rPr>
              <a:t>Year 4 – </a:t>
            </a:r>
            <a:r>
              <a:rPr lang="en-US" sz="1600" i="1" dirty="0">
                <a:latin typeface="Arial"/>
                <a:cs typeface="Arial"/>
              </a:rPr>
              <a:t>Outcomes</a:t>
            </a:r>
          </a:p>
          <a:p>
            <a:pPr eaLnBrk="1" hangingPunct="1">
              <a:lnSpc>
                <a:spcPct val="90000"/>
              </a:lnSpc>
              <a:spcBef>
                <a:spcPct val="20000"/>
              </a:spcBef>
              <a:buFont typeface="Arial" panose="020B0604020202020204" pitchFamily="34" charset="0"/>
            </a:pPr>
            <a:endParaRPr lang="en-US" sz="1600" i="1" dirty="0">
              <a:latin typeface="Arial"/>
              <a:cs typeface="Arial"/>
            </a:endParaRPr>
          </a:p>
          <a:p>
            <a:pPr marL="0" indent="0" eaLnBrk="1" hangingPunct="1">
              <a:lnSpc>
                <a:spcPct val="90000"/>
              </a:lnSpc>
              <a:spcBef>
                <a:spcPct val="20000"/>
              </a:spcBef>
              <a:buFont typeface="Arial" panose="020B0604020202020204" pitchFamily="34" charset="0"/>
              <a:buNone/>
            </a:pPr>
            <a:r>
              <a:rPr lang="en-US" sz="1600" dirty="0">
                <a:latin typeface="Arial"/>
                <a:cs typeface="Arial"/>
              </a:rPr>
              <a:t>Regardless of when a practice begins training and implementation, criteria progresses in years one through four. </a:t>
            </a:r>
          </a:p>
          <a:p>
            <a:pPr marL="0" indent="0" eaLnBrk="1" hangingPunct="1">
              <a:lnSpc>
                <a:spcPct val="90000"/>
              </a:lnSpc>
              <a:spcBef>
                <a:spcPct val="20000"/>
              </a:spcBef>
              <a:buFont typeface="Arial" panose="020B0604020202020204" pitchFamily="34" charset="0"/>
              <a:buNone/>
            </a:pPr>
            <a:r>
              <a:rPr lang="en-US" sz="1600" dirty="0">
                <a:latin typeface="Arial"/>
                <a:cs typeface="Arial"/>
              </a:rPr>
              <a:t>This means that:</a:t>
            </a:r>
          </a:p>
          <a:p>
            <a:pPr marL="0" indent="0" eaLnBrk="1" hangingPunct="1">
              <a:lnSpc>
                <a:spcPct val="90000"/>
              </a:lnSpc>
              <a:spcBef>
                <a:spcPct val="20000"/>
              </a:spcBef>
              <a:buFont typeface="Arial" panose="020B0604020202020204" pitchFamily="34" charset="0"/>
              <a:buNone/>
            </a:pPr>
            <a:endParaRPr lang="en-US" sz="1600" dirty="0">
              <a:latin typeface="Arial"/>
              <a:cs typeface="Arial"/>
            </a:endParaRPr>
          </a:p>
          <a:p>
            <a:pPr marL="285750" lvl="0" indent="-285750" eaLnBrk="1" hangingPunct="1">
              <a:lnSpc>
                <a:spcPct val="90000"/>
              </a:lnSpc>
              <a:spcBef>
                <a:spcPct val="20000"/>
              </a:spcBef>
              <a:buFont typeface="Arial" panose="020B0604020202020204" pitchFamily="34" charset="0"/>
              <a:buChar char="•"/>
            </a:pPr>
            <a:r>
              <a:rPr lang="en-US" sz="1600" dirty="0">
                <a:latin typeface="Arial"/>
                <a:cs typeface="Arial"/>
              </a:rPr>
              <a:t>Cohorts will overlap and have different VBR requirements during the same time period.</a:t>
            </a:r>
          </a:p>
          <a:p>
            <a:pPr marL="285750" lvl="0" indent="-285750" eaLnBrk="1" hangingPunct="1">
              <a:lnSpc>
                <a:spcPct val="90000"/>
              </a:lnSpc>
              <a:spcBef>
                <a:spcPct val="20000"/>
              </a:spcBef>
              <a:buFont typeface="Arial" panose="020B0604020202020204" pitchFamily="34" charset="0"/>
              <a:buChar char="•"/>
            </a:pPr>
            <a:r>
              <a:rPr lang="en-US" sz="1600" dirty="0">
                <a:latin typeface="Arial"/>
                <a:cs typeface="Arial"/>
              </a:rPr>
              <a:t>Performance expectations are higher as a cohort gains knowledge, experience, and matures in CoCM delivery.</a:t>
            </a:r>
          </a:p>
          <a:p>
            <a:pPr eaLnBrk="1" hangingPunct="1">
              <a:lnSpc>
                <a:spcPct val="90000"/>
              </a:lnSpc>
              <a:spcBef>
                <a:spcPct val="20000"/>
              </a:spcBef>
              <a:buFont typeface="Arial" panose="020B0604020202020204" pitchFamily="34" charset="0"/>
            </a:pPr>
            <a:endParaRPr lang="en-US" sz="1600" i="1" dirty="0">
              <a:latin typeface="Arial"/>
              <a:cs typeface="Arial"/>
            </a:endParaRPr>
          </a:p>
          <a:p>
            <a:pPr eaLnBrk="1" hangingPunct="1">
              <a:lnSpc>
                <a:spcPct val="90000"/>
              </a:lnSpc>
              <a:spcBef>
                <a:spcPct val="20000"/>
              </a:spcBef>
              <a:buFont typeface="Arial" panose="020B0604020202020204" pitchFamily="34" charset="0"/>
            </a:pPr>
            <a:r>
              <a:rPr lang="en-US" sz="1600" i="1" dirty="0">
                <a:latin typeface="Arial"/>
                <a:cs typeface="Arial"/>
              </a:rPr>
              <a:t>See the Behavioral Health initiative page of the PGIP Collaboration Site for full details.</a:t>
            </a:r>
          </a:p>
        </p:txBody>
      </p:sp>
      <p:sp>
        <p:nvSpPr>
          <p:cNvPr id="4" name="Slide Number Placeholder 3">
            <a:extLst>
              <a:ext uri="{FF2B5EF4-FFF2-40B4-BE49-F238E27FC236}">
                <a16:creationId xmlns:a16="http://schemas.microsoft.com/office/drawing/2014/main" id="{3ACEBD61-7BDC-4580-B166-688E21398DA9}"/>
              </a:ext>
            </a:extLst>
          </p:cNvPr>
          <p:cNvSpPr>
            <a:spLocks noGrp="1"/>
          </p:cNvSpPr>
          <p:nvPr>
            <p:ph type="sldNum" sz="quarter" idx="12"/>
          </p:nvPr>
        </p:nvSpPr>
        <p:spPr>
          <a:xfrm>
            <a:off x="11584517" y="6570663"/>
            <a:ext cx="607483" cy="228600"/>
          </a:xfrm>
        </p:spPr>
        <p:txBody>
          <a:bodyPr vert="horz" wrap="square" lIns="91440" tIns="45720" rIns="91440" bIns="45720" numCol="1" anchor="ctr" anchorCtr="0" compatLnSpc="1">
            <a:prstTxWarp prst="textNoShape">
              <a:avLst/>
            </a:prstTxWarp>
            <a:normAutofit/>
          </a:bodyPr>
          <a:lstStyle/>
          <a:p>
            <a:pPr>
              <a:spcAft>
                <a:spcPts val="600"/>
              </a:spcAft>
            </a:pPr>
            <a:fld id="{299FC158-9137-4590-A235-E958B7E518B2}" type="slidenum">
              <a:rPr lang="en-US" smtClean="0"/>
              <a:pPr>
                <a:spcAft>
                  <a:spcPts val="600"/>
                </a:spcAft>
              </a:pPr>
              <a:t>17</a:t>
            </a:fld>
            <a:endParaRPr lang="en-US" dirty="0"/>
          </a:p>
        </p:txBody>
      </p:sp>
      <p:sp>
        <p:nvSpPr>
          <p:cNvPr id="7" name="Oval 6">
            <a:extLst>
              <a:ext uri="{FF2B5EF4-FFF2-40B4-BE49-F238E27FC236}">
                <a16:creationId xmlns:a16="http://schemas.microsoft.com/office/drawing/2014/main" id="{B0A0F094-F2B8-44A9-BE8C-61EF4265999C}"/>
              </a:ext>
            </a:extLst>
          </p:cNvPr>
          <p:cNvSpPr/>
          <p:nvPr/>
        </p:nvSpPr>
        <p:spPr>
          <a:xfrm>
            <a:off x="203235" y="174942"/>
            <a:ext cx="725213" cy="714708"/>
          </a:xfrm>
          <a:prstGeom prst="ellipse">
            <a:avLst/>
          </a:prstGeom>
          <a:solidFill>
            <a:srgbClr val="FFE48F"/>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576657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BA01-7619-4928-9844-E5B7F6F037C3}"/>
              </a:ext>
            </a:extLst>
          </p:cNvPr>
          <p:cNvSpPr>
            <a:spLocks noGrp="1"/>
          </p:cNvSpPr>
          <p:nvPr>
            <p:ph type="title"/>
          </p:nvPr>
        </p:nvSpPr>
        <p:spPr>
          <a:xfrm>
            <a:off x="1052001" y="297346"/>
            <a:ext cx="11571816" cy="469900"/>
          </a:xfrm>
        </p:spPr>
        <p:txBody>
          <a:bodyPr/>
          <a:lstStyle/>
          <a:p>
            <a:pPr algn="l"/>
            <a:r>
              <a:rPr lang="en-US" dirty="0">
                <a:solidFill>
                  <a:srgbClr val="00B0F0"/>
                </a:solidFill>
              </a:rPr>
              <a:t>What are the changes to CoCM VBR? </a:t>
            </a:r>
            <a:br>
              <a:rPr lang="en-US" sz="2400" dirty="0">
                <a:solidFill>
                  <a:srgbClr val="00B0F0"/>
                </a:solidFill>
              </a:rPr>
            </a:br>
            <a:r>
              <a:rPr lang="en-US" sz="2000" b="0" i="1" dirty="0">
                <a:solidFill>
                  <a:srgbClr val="00B0F0"/>
                </a:solidFill>
              </a:rPr>
              <a:t>Year 1 – Implementation and training</a:t>
            </a:r>
            <a:endParaRPr lang="en-US" sz="2400" b="0" i="1" dirty="0">
              <a:solidFill>
                <a:srgbClr val="00B0F0"/>
              </a:solidFill>
            </a:endParaRPr>
          </a:p>
        </p:txBody>
      </p:sp>
      <p:sp>
        <p:nvSpPr>
          <p:cNvPr id="4" name="Slide Number Placeholder 3">
            <a:extLst>
              <a:ext uri="{FF2B5EF4-FFF2-40B4-BE49-F238E27FC236}">
                <a16:creationId xmlns:a16="http://schemas.microsoft.com/office/drawing/2014/main" id="{9E2B1C21-6210-42C4-B493-4EE4CAD23169}"/>
              </a:ext>
            </a:extLst>
          </p:cNvPr>
          <p:cNvSpPr>
            <a:spLocks noGrp="1"/>
          </p:cNvSpPr>
          <p:nvPr>
            <p:ph type="sldNum" sz="quarter" idx="12"/>
          </p:nvPr>
        </p:nvSpPr>
        <p:spPr/>
        <p:txBody>
          <a:bodyPr/>
          <a:lstStyle/>
          <a:p>
            <a:fld id="{299FC158-9137-4590-A235-E958B7E518B2}" type="slidenum">
              <a:rPr lang="en-US" smtClean="0"/>
              <a:t>18</a:t>
            </a:fld>
            <a:endParaRPr lang="en-US" dirty="0"/>
          </a:p>
        </p:txBody>
      </p:sp>
      <p:graphicFrame>
        <p:nvGraphicFramePr>
          <p:cNvPr id="6" name="Table 6">
            <a:extLst>
              <a:ext uri="{FF2B5EF4-FFF2-40B4-BE49-F238E27FC236}">
                <a16:creationId xmlns:a16="http://schemas.microsoft.com/office/drawing/2014/main" id="{73527E93-A983-4C30-8488-2DEF16473ADD}"/>
              </a:ext>
            </a:extLst>
          </p:cNvPr>
          <p:cNvGraphicFramePr>
            <a:graphicFrameLocks noGrp="1"/>
          </p:cNvGraphicFramePr>
          <p:nvPr>
            <p:extLst>
              <p:ext uri="{D42A27DB-BD31-4B8C-83A1-F6EECF244321}">
                <p14:modId xmlns:p14="http://schemas.microsoft.com/office/powerpoint/2010/main" val="2898637084"/>
              </p:ext>
            </p:extLst>
          </p:nvPr>
        </p:nvGraphicFramePr>
        <p:xfrm>
          <a:off x="1132114" y="1535112"/>
          <a:ext cx="9927771" cy="3291840"/>
        </p:xfrm>
        <a:graphic>
          <a:graphicData uri="http://schemas.openxmlformats.org/drawingml/2006/table">
            <a:tbl>
              <a:tblPr firstRow="1" bandRow="1">
                <a:tableStyleId>{5A111915-BE36-4E01-A7E5-04B1672EAD32}</a:tableStyleId>
              </a:tblPr>
              <a:tblGrid>
                <a:gridCol w="2464214">
                  <a:extLst>
                    <a:ext uri="{9D8B030D-6E8A-4147-A177-3AD203B41FA5}">
                      <a16:colId xmlns:a16="http://schemas.microsoft.com/office/drawing/2014/main" val="189336791"/>
                    </a:ext>
                  </a:extLst>
                </a:gridCol>
                <a:gridCol w="7463557">
                  <a:extLst>
                    <a:ext uri="{9D8B030D-6E8A-4147-A177-3AD203B41FA5}">
                      <a16:colId xmlns:a16="http://schemas.microsoft.com/office/drawing/2014/main" val="4096433670"/>
                    </a:ext>
                  </a:extLst>
                </a:gridCol>
              </a:tblGrid>
              <a:tr h="370840">
                <a:tc gridSpan="2">
                  <a:txBody>
                    <a:bodyPr/>
                    <a:lstStyle/>
                    <a:p>
                      <a:r>
                        <a:rPr lang="en-US" dirty="0"/>
                        <a:t>Criteria </a:t>
                      </a:r>
                      <a:r>
                        <a:rPr lang="en-US" sz="1800" kern="1200" dirty="0"/>
                        <a:t>by</a:t>
                      </a:r>
                      <a:r>
                        <a:rPr lang="en-US" dirty="0"/>
                        <a:t> year</a:t>
                      </a:r>
                    </a:p>
                    <a:p>
                      <a:endParaRPr lang="en-US" dirty="0"/>
                    </a:p>
                  </a:txBody>
                  <a:tcPr/>
                </a:tc>
                <a:tc hMerge="1">
                  <a:txBody>
                    <a:bodyPr/>
                    <a:lstStyle/>
                    <a:p>
                      <a:endParaRPr lang="en-US" dirty="0"/>
                    </a:p>
                  </a:txBody>
                  <a:tcPr/>
                </a:tc>
                <a:extLst>
                  <a:ext uri="{0D108BD9-81ED-4DB2-BD59-A6C34878D82A}">
                    <a16:rowId xmlns:a16="http://schemas.microsoft.com/office/drawing/2014/main" val="33798211"/>
                  </a:ext>
                </a:extLst>
              </a:tr>
              <a:tr h="370840">
                <a:tc>
                  <a:txBody>
                    <a:bodyPr/>
                    <a:lstStyle/>
                    <a:p>
                      <a:pPr marL="0" marR="0" indent="0">
                        <a:spcBef>
                          <a:spcPts val="175"/>
                        </a:spcBef>
                        <a:spcAft>
                          <a:spcPts val="0"/>
                        </a:spcAft>
                        <a:tabLst>
                          <a:tab pos="1188720" algn="l"/>
                          <a:tab pos="1189355" algn="l"/>
                        </a:tabLst>
                      </a:pPr>
                      <a:r>
                        <a:rPr lang="en-US" sz="1600" dirty="0">
                          <a:effectLst/>
                          <a:latin typeface="Arial" panose="020B0604020202020204" pitchFamily="34" charset="0"/>
                          <a:cs typeface="Arial" panose="020B0604020202020204" pitchFamily="34" charset="0"/>
                        </a:rPr>
                        <a:t>Year 1</a:t>
                      </a:r>
                      <a:br>
                        <a:rPr lang="en-US" sz="1600" dirty="0">
                          <a:effectLst/>
                          <a:latin typeface="Arial" panose="020B0604020202020204" pitchFamily="34" charset="0"/>
                          <a:cs typeface="Arial" panose="020B0604020202020204" pitchFamily="34" charset="0"/>
                        </a:rPr>
                      </a:br>
                      <a:r>
                        <a:rPr lang="en-US" sz="1600" dirty="0">
                          <a:effectLst/>
                          <a:latin typeface="Arial" panose="020B0604020202020204" pitchFamily="34" charset="0"/>
                          <a:cs typeface="Arial" panose="020B0604020202020204" pitchFamily="34" charset="0"/>
                        </a:rPr>
                        <a:t>Implementation/</a:t>
                      </a:r>
                    </a:p>
                    <a:p>
                      <a:pPr marL="0" marR="0" indent="0">
                        <a:spcBef>
                          <a:spcPts val="175"/>
                        </a:spcBef>
                        <a:spcAft>
                          <a:spcPts val="0"/>
                        </a:spcAft>
                        <a:tabLst>
                          <a:tab pos="1188720" algn="l"/>
                          <a:tab pos="1189355" algn="l"/>
                        </a:tabLst>
                      </a:pPr>
                      <a:r>
                        <a:rPr lang="en-US" sz="1600" dirty="0">
                          <a:effectLst/>
                          <a:latin typeface="Arial" panose="020B0604020202020204" pitchFamily="34" charset="0"/>
                          <a:cs typeface="Arial" panose="020B0604020202020204" pitchFamily="34" charset="0"/>
                        </a:rPr>
                        <a:t>Training</a:t>
                      </a:r>
                    </a:p>
                    <a:p>
                      <a:endParaRPr lang="en-US" dirty="0">
                        <a:latin typeface="Arial" panose="020B0604020202020204" pitchFamily="34" charset="0"/>
                        <a:cs typeface="Arial" panose="020B0604020202020204" pitchFamily="34" charset="0"/>
                      </a:endParaRPr>
                    </a:p>
                  </a:txBody>
                  <a:tcPr/>
                </a:tc>
                <a:tc>
                  <a:txBody>
                    <a:bodyPr/>
                    <a:lstStyle/>
                    <a:p>
                      <a:pPr marL="0" marR="0" indent="-7620">
                        <a:spcBef>
                          <a:spcPts val="0"/>
                        </a:spcBef>
                        <a:spcAft>
                          <a:spcPts val="0"/>
                        </a:spcAft>
                        <a:tabLst>
                          <a:tab pos="1188720" algn="l"/>
                          <a:tab pos="1189355" algn="l"/>
                          <a:tab pos="4850130" algn="l"/>
                        </a:tabLst>
                      </a:pPr>
                      <a:r>
                        <a:rPr lang="en-US" sz="1800" dirty="0">
                          <a:effectLst/>
                          <a:latin typeface="Arial" panose="020B0604020202020204" pitchFamily="34" charset="0"/>
                          <a:cs typeface="Arial" panose="020B0604020202020204" pitchFamily="34" charset="0"/>
                        </a:rPr>
                        <a:t>Training partner confirms the following and reports to Blue Cross:	</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   • Readiness assessments complete and practice found to be ready for training and implementation</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   • Practice has completed all required prework identified by the training partner</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   • Practice is scheduled to participate in a training offered by the training partner</a:t>
                      </a:r>
                      <a:br>
                        <a:rPr lang="en-US" sz="1800" dirty="0">
                          <a:effectLst/>
                          <a:latin typeface="Arial" panose="020B0604020202020204" pitchFamily="34" charset="0"/>
                          <a:cs typeface="Arial" panose="020B0604020202020204" pitchFamily="34" charset="0"/>
                        </a:rPr>
                      </a:br>
                      <a:br>
                        <a:rPr lang="en-US" sz="1800" dirty="0">
                          <a:effectLst/>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28960735"/>
                  </a:ext>
                </a:extLst>
              </a:tr>
            </a:tbl>
          </a:graphicData>
        </a:graphic>
      </p:graphicFrame>
      <p:sp>
        <p:nvSpPr>
          <p:cNvPr id="5" name="Oval 4">
            <a:extLst>
              <a:ext uri="{FF2B5EF4-FFF2-40B4-BE49-F238E27FC236}">
                <a16:creationId xmlns:a16="http://schemas.microsoft.com/office/drawing/2014/main" id="{DEEABDAC-610B-48F8-B4B5-E33170D9679E}"/>
              </a:ext>
            </a:extLst>
          </p:cNvPr>
          <p:cNvSpPr/>
          <p:nvPr/>
        </p:nvSpPr>
        <p:spPr>
          <a:xfrm>
            <a:off x="203235" y="174942"/>
            <a:ext cx="725213" cy="714708"/>
          </a:xfrm>
          <a:prstGeom prst="ellipse">
            <a:avLst/>
          </a:prstGeom>
          <a:solidFill>
            <a:srgbClr val="FFE48F"/>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446970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71E30-3597-407C-BF05-3095DBD0AECF}"/>
              </a:ext>
            </a:extLst>
          </p:cNvPr>
          <p:cNvSpPr>
            <a:spLocks noGrp="1"/>
          </p:cNvSpPr>
          <p:nvPr>
            <p:ph type="title"/>
          </p:nvPr>
        </p:nvSpPr>
        <p:spPr>
          <a:xfrm>
            <a:off x="1024511" y="297346"/>
            <a:ext cx="11571816" cy="469900"/>
          </a:xfrm>
        </p:spPr>
        <p:txBody>
          <a:bodyPr/>
          <a:lstStyle/>
          <a:p>
            <a:pPr algn="l"/>
            <a:r>
              <a:rPr lang="en-US" dirty="0">
                <a:solidFill>
                  <a:srgbClr val="00B0F0"/>
                </a:solidFill>
              </a:rPr>
              <a:t>What are the changes to CoCM VBR? </a:t>
            </a:r>
            <a:br>
              <a:rPr lang="en-US" dirty="0">
                <a:solidFill>
                  <a:srgbClr val="00B0F0"/>
                </a:solidFill>
              </a:rPr>
            </a:br>
            <a:r>
              <a:rPr lang="en-US" sz="2000" b="0" i="1" dirty="0">
                <a:solidFill>
                  <a:srgbClr val="00B0F0"/>
                </a:solidFill>
              </a:rPr>
              <a:t>Year 2 – Developing billing capabilities</a:t>
            </a:r>
          </a:p>
        </p:txBody>
      </p:sp>
      <p:graphicFrame>
        <p:nvGraphicFramePr>
          <p:cNvPr id="5" name="Content Placeholder 4">
            <a:extLst>
              <a:ext uri="{FF2B5EF4-FFF2-40B4-BE49-F238E27FC236}">
                <a16:creationId xmlns:a16="http://schemas.microsoft.com/office/drawing/2014/main" id="{8C471ECB-0E42-42A1-B55E-9E524998A92C}"/>
              </a:ext>
            </a:extLst>
          </p:cNvPr>
          <p:cNvGraphicFramePr>
            <a:graphicFrameLocks noGrp="1"/>
          </p:cNvGraphicFramePr>
          <p:nvPr>
            <p:ph idx="1"/>
            <p:extLst>
              <p:ext uri="{D42A27DB-BD31-4B8C-83A1-F6EECF244321}">
                <p14:modId xmlns:p14="http://schemas.microsoft.com/office/powerpoint/2010/main" val="598116770"/>
              </p:ext>
            </p:extLst>
          </p:nvPr>
        </p:nvGraphicFramePr>
        <p:xfrm>
          <a:off x="825254" y="1983658"/>
          <a:ext cx="10332720" cy="2103120"/>
        </p:xfrm>
        <a:graphic>
          <a:graphicData uri="http://schemas.openxmlformats.org/drawingml/2006/table">
            <a:tbl>
              <a:tblPr firstRow="1" bandRow="1">
                <a:tableStyleId>{21E4AEA4-8DFA-4A89-87EB-49C32662AFE0}</a:tableStyleId>
              </a:tblPr>
              <a:tblGrid>
                <a:gridCol w="2350860">
                  <a:extLst>
                    <a:ext uri="{9D8B030D-6E8A-4147-A177-3AD203B41FA5}">
                      <a16:colId xmlns:a16="http://schemas.microsoft.com/office/drawing/2014/main" val="3543395022"/>
                    </a:ext>
                  </a:extLst>
                </a:gridCol>
                <a:gridCol w="7981860">
                  <a:extLst>
                    <a:ext uri="{9D8B030D-6E8A-4147-A177-3AD203B41FA5}">
                      <a16:colId xmlns:a16="http://schemas.microsoft.com/office/drawing/2014/main" val="1251754573"/>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Criteria </a:t>
                      </a:r>
                      <a:r>
                        <a:rPr lang="en-US" sz="1800" kern="1200" dirty="0">
                          <a:latin typeface="Arial" panose="020B0604020202020204" pitchFamily="34" charset="0"/>
                          <a:cs typeface="Arial" panose="020B0604020202020204" pitchFamily="34" charset="0"/>
                        </a:rPr>
                        <a:t>by</a:t>
                      </a:r>
                      <a:r>
                        <a:rPr lang="en-US" dirty="0">
                          <a:latin typeface="Arial" panose="020B0604020202020204" pitchFamily="34" charset="0"/>
                          <a:cs typeface="Arial" panose="020B0604020202020204" pitchFamily="34" charset="0"/>
                        </a:rPr>
                        <a:t> year</a:t>
                      </a:r>
                    </a:p>
                    <a:p>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9034377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latin typeface="Arial" panose="020B0604020202020204" pitchFamily="34" charset="0"/>
                          <a:cs typeface="Arial" panose="020B0604020202020204" pitchFamily="34" charset="0"/>
                        </a:rPr>
                        <a:t>Year 2</a:t>
                      </a: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Developing billing capabilities</a:t>
                      </a:r>
                      <a:endParaRPr lang="en-US" sz="1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latin typeface="Arial" panose="020B0604020202020204" pitchFamily="34" charset="0"/>
                          <a:cs typeface="Arial" panose="020B0604020202020204" pitchFamily="34" charset="0"/>
                        </a:rPr>
                        <a:t>Practices must bill:</a:t>
                      </a: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   • Ten paid CoCM claims. Must be a combination of initial and subsequent month services which include 99492, 99493 or G2214. 99494 is not included, as it is an add-on code.</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373478"/>
                  </a:ext>
                </a:extLst>
              </a:tr>
            </a:tbl>
          </a:graphicData>
        </a:graphic>
      </p:graphicFrame>
      <p:sp>
        <p:nvSpPr>
          <p:cNvPr id="4" name="Slide Number Placeholder 3">
            <a:extLst>
              <a:ext uri="{FF2B5EF4-FFF2-40B4-BE49-F238E27FC236}">
                <a16:creationId xmlns:a16="http://schemas.microsoft.com/office/drawing/2014/main" id="{BC5283FD-093C-4239-B70B-AA554A54E82A}"/>
              </a:ext>
            </a:extLst>
          </p:cNvPr>
          <p:cNvSpPr>
            <a:spLocks noGrp="1"/>
          </p:cNvSpPr>
          <p:nvPr>
            <p:ph type="sldNum" sz="quarter" idx="12"/>
          </p:nvPr>
        </p:nvSpPr>
        <p:spPr/>
        <p:txBody>
          <a:bodyPr/>
          <a:lstStyle/>
          <a:p>
            <a:fld id="{299FC158-9137-4590-A235-E958B7E518B2}" type="slidenum">
              <a:rPr lang="en-US" smtClean="0"/>
              <a:t>19</a:t>
            </a:fld>
            <a:endParaRPr lang="en-US" dirty="0"/>
          </a:p>
        </p:txBody>
      </p:sp>
      <p:sp>
        <p:nvSpPr>
          <p:cNvPr id="6" name="Oval 5">
            <a:extLst>
              <a:ext uri="{FF2B5EF4-FFF2-40B4-BE49-F238E27FC236}">
                <a16:creationId xmlns:a16="http://schemas.microsoft.com/office/drawing/2014/main" id="{B376BD60-4418-424D-BCDF-3F832A9DEC53}"/>
              </a:ext>
            </a:extLst>
          </p:cNvPr>
          <p:cNvSpPr/>
          <p:nvPr/>
        </p:nvSpPr>
        <p:spPr>
          <a:xfrm>
            <a:off x="203235" y="174942"/>
            <a:ext cx="725213" cy="714708"/>
          </a:xfrm>
          <a:prstGeom prst="ellipse">
            <a:avLst/>
          </a:prstGeom>
          <a:solidFill>
            <a:srgbClr val="FFE48F"/>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42474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02060"/>
                </a:solidFill>
                <a:latin typeface="Arial" panose="020B0604020202020204" pitchFamily="34" charset="0"/>
                <a:cs typeface="Arial" panose="020B0604020202020204" pitchFamily="34" charset="0"/>
              </a:rPr>
              <a:t>Etiquette</a:t>
            </a:r>
          </a:p>
        </p:txBody>
      </p:sp>
      <p:sp>
        <p:nvSpPr>
          <p:cNvPr id="3" name="Content Placeholder 2"/>
          <p:cNvSpPr>
            <a:spLocks noGrp="1"/>
          </p:cNvSpPr>
          <p:nvPr>
            <p:ph idx="1"/>
          </p:nvPr>
        </p:nvSpPr>
        <p:spPr/>
        <p:txBody>
          <a:bodyPr/>
          <a:lstStyle/>
          <a:p>
            <a:r>
              <a:rPr lang="en-US" sz="2400" dirty="0">
                <a:solidFill>
                  <a:srgbClr val="002060"/>
                </a:solidFill>
              </a:rPr>
              <a:t>You have not been muted on entry, so please mute your phones!</a:t>
            </a:r>
          </a:p>
          <a:p>
            <a:r>
              <a:rPr lang="en-US" sz="2400" dirty="0">
                <a:solidFill>
                  <a:srgbClr val="002060"/>
                </a:solidFill>
              </a:rPr>
              <a:t>When asking questions: </a:t>
            </a:r>
          </a:p>
          <a:p>
            <a:pPr lvl="1"/>
            <a:r>
              <a:rPr lang="en-US" sz="2000" dirty="0">
                <a:solidFill>
                  <a:srgbClr val="002060"/>
                </a:solidFill>
              </a:rPr>
              <a:t>Send questions in the chat feature </a:t>
            </a:r>
          </a:p>
          <a:p>
            <a:pPr lvl="1"/>
            <a:r>
              <a:rPr lang="en-US" sz="2000" dirty="0">
                <a:solidFill>
                  <a:srgbClr val="002060"/>
                </a:solidFill>
              </a:rPr>
              <a:t>Our team will moderate the session</a:t>
            </a:r>
          </a:p>
          <a:p>
            <a:r>
              <a:rPr lang="en-US" sz="2400" dirty="0">
                <a:solidFill>
                  <a:srgbClr val="002060"/>
                </a:solidFill>
              </a:rPr>
              <a:t>When speaking: </a:t>
            </a:r>
          </a:p>
          <a:p>
            <a:pPr lvl="1"/>
            <a:r>
              <a:rPr lang="en-US" sz="2000" dirty="0">
                <a:solidFill>
                  <a:srgbClr val="002060"/>
                </a:solidFill>
              </a:rPr>
              <a:t>Please minimize background noise</a:t>
            </a:r>
          </a:p>
          <a:p>
            <a:pPr lvl="1"/>
            <a:r>
              <a:rPr lang="en-US" sz="2000" dirty="0">
                <a:solidFill>
                  <a:srgbClr val="002060"/>
                </a:solidFill>
              </a:rPr>
              <a:t>Use either phone or computer audio, but not both</a:t>
            </a:r>
          </a:p>
          <a:p>
            <a:r>
              <a:rPr lang="en-US" sz="2400" dirty="0">
                <a:solidFill>
                  <a:srgbClr val="002060"/>
                </a:solidFill>
              </a:rPr>
              <a:t>The session is being recorded</a:t>
            </a:r>
          </a:p>
          <a:p>
            <a:endParaRPr lang="en-US" dirty="0"/>
          </a:p>
        </p:txBody>
      </p:sp>
      <p:sp>
        <p:nvSpPr>
          <p:cNvPr id="4" name="Slide Number Placeholder 3"/>
          <p:cNvSpPr>
            <a:spLocks noGrp="1"/>
          </p:cNvSpPr>
          <p:nvPr>
            <p:ph type="sldNum" sz="quarter" idx="4294967295"/>
          </p:nvPr>
        </p:nvSpPr>
        <p:spPr>
          <a:xfrm>
            <a:off x="11368072" y="6467369"/>
            <a:ext cx="607483"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5B8D9-54A3-4DA5-92CC-5476536A25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411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F5A6-6DD2-4D98-A119-4185CE17569F}"/>
              </a:ext>
            </a:extLst>
          </p:cNvPr>
          <p:cNvSpPr>
            <a:spLocks noGrp="1"/>
          </p:cNvSpPr>
          <p:nvPr>
            <p:ph type="title"/>
          </p:nvPr>
        </p:nvSpPr>
        <p:spPr>
          <a:xfrm>
            <a:off x="928448" y="297346"/>
            <a:ext cx="11571816" cy="469900"/>
          </a:xfrm>
        </p:spPr>
        <p:txBody>
          <a:bodyPr/>
          <a:lstStyle/>
          <a:p>
            <a:pPr algn="l"/>
            <a:r>
              <a:rPr lang="en-US" dirty="0">
                <a:solidFill>
                  <a:srgbClr val="00B0F0"/>
                </a:solidFill>
              </a:rPr>
              <a:t>What are the changes to CoCM VBR? </a:t>
            </a:r>
            <a:br>
              <a:rPr lang="en-US" dirty="0">
                <a:solidFill>
                  <a:srgbClr val="00B0F0"/>
                </a:solidFill>
              </a:rPr>
            </a:br>
            <a:r>
              <a:rPr lang="en-US" sz="2000" b="0" i="1" dirty="0">
                <a:solidFill>
                  <a:srgbClr val="00B0F0"/>
                </a:solidFill>
              </a:rPr>
              <a:t>Year 3 – Advanced billing and shifting focus to outcomes</a:t>
            </a:r>
          </a:p>
        </p:txBody>
      </p:sp>
      <p:graphicFrame>
        <p:nvGraphicFramePr>
          <p:cNvPr id="5" name="Content Placeholder 4">
            <a:extLst>
              <a:ext uri="{FF2B5EF4-FFF2-40B4-BE49-F238E27FC236}">
                <a16:creationId xmlns:a16="http://schemas.microsoft.com/office/drawing/2014/main" id="{65AE1BE2-CC08-4ED6-ADB7-D7BD1E930716}"/>
              </a:ext>
            </a:extLst>
          </p:cNvPr>
          <p:cNvGraphicFramePr>
            <a:graphicFrameLocks noGrp="1"/>
          </p:cNvGraphicFramePr>
          <p:nvPr>
            <p:ph idx="1"/>
            <p:extLst>
              <p:ext uri="{D42A27DB-BD31-4B8C-83A1-F6EECF244321}">
                <p14:modId xmlns:p14="http://schemas.microsoft.com/office/powerpoint/2010/main" val="3870222629"/>
              </p:ext>
            </p:extLst>
          </p:nvPr>
        </p:nvGraphicFramePr>
        <p:xfrm>
          <a:off x="894080" y="1590040"/>
          <a:ext cx="10149840" cy="2743200"/>
        </p:xfrm>
        <a:graphic>
          <a:graphicData uri="http://schemas.openxmlformats.org/drawingml/2006/table">
            <a:tbl>
              <a:tblPr firstRow="1" bandRow="1">
                <a:tableStyleId>{93296810-A885-4BE3-A3E7-6D5BEEA58F35}</a:tableStyleId>
              </a:tblPr>
              <a:tblGrid>
                <a:gridCol w="2519335">
                  <a:extLst>
                    <a:ext uri="{9D8B030D-6E8A-4147-A177-3AD203B41FA5}">
                      <a16:colId xmlns:a16="http://schemas.microsoft.com/office/drawing/2014/main" val="2554558572"/>
                    </a:ext>
                  </a:extLst>
                </a:gridCol>
                <a:gridCol w="7630505">
                  <a:extLst>
                    <a:ext uri="{9D8B030D-6E8A-4147-A177-3AD203B41FA5}">
                      <a16:colId xmlns:a16="http://schemas.microsoft.com/office/drawing/2014/main" val="1848901164"/>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Criteria </a:t>
                      </a:r>
                      <a:r>
                        <a:rPr lang="en-US" sz="2000" kern="1200" dirty="0">
                          <a:latin typeface="Arial" panose="020B0604020202020204" pitchFamily="34" charset="0"/>
                          <a:cs typeface="Arial" panose="020B0604020202020204" pitchFamily="34" charset="0"/>
                        </a:rPr>
                        <a:t>by</a:t>
                      </a:r>
                      <a:r>
                        <a:rPr lang="en-US" sz="2000" dirty="0">
                          <a:latin typeface="Arial" panose="020B0604020202020204" pitchFamily="34" charset="0"/>
                          <a:cs typeface="Arial" panose="020B0604020202020204" pitchFamily="34" charset="0"/>
                        </a:rPr>
                        <a:t> year</a:t>
                      </a:r>
                    </a:p>
                    <a:p>
                      <a:endParaRPr lang="en-US" sz="2000" dirty="0">
                        <a:latin typeface="Arial" panose="020B0604020202020204" pitchFamily="34" charset="0"/>
                        <a:cs typeface="Arial" panose="020B0604020202020204" pitchFamily="34" charset="0"/>
                      </a:endParaRPr>
                    </a:p>
                  </a:txBody>
                  <a:tcPr/>
                </a:tc>
                <a:tc hMerge="1">
                  <a:txBody>
                    <a:bodyPr/>
                    <a:lstStyle/>
                    <a:p>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243598528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latin typeface="Arial" panose="020B0604020202020204" pitchFamily="34" charset="0"/>
                          <a:cs typeface="Arial" panose="020B0604020202020204" pitchFamily="34" charset="0"/>
                        </a:rPr>
                        <a:t>Year 3</a:t>
                      </a: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Advanced billing/shifting focus to outcomes</a:t>
                      </a:r>
                      <a:endParaRPr lang="en-US" sz="1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tc>
                <a:tc>
                  <a:txBody>
                    <a:bodyPr/>
                    <a:lstStyle/>
                    <a:p>
                      <a:r>
                        <a:rPr lang="en-US" sz="1800" kern="1200" dirty="0">
                          <a:effectLst/>
                          <a:latin typeface="Arial" panose="020B0604020202020204" pitchFamily="34" charset="0"/>
                          <a:cs typeface="Arial" panose="020B0604020202020204" pitchFamily="34" charset="0"/>
                        </a:rPr>
                        <a:t>Practices must bill:</a:t>
                      </a: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   • 48 paid CoCM claims. Must be a combination of initial and subsequent month services which include 99492, 99493 or G2214. 99494 is not included, as it is an add-on code.</a:t>
                      </a:r>
                      <a:br>
                        <a:rPr lang="en-US" sz="1800" kern="1200" dirty="0">
                          <a:effectLst/>
                          <a:latin typeface="Arial" panose="020B0604020202020204" pitchFamily="34" charset="0"/>
                          <a:cs typeface="Arial" panose="020B0604020202020204" pitchFamily="34" charset="0"/>
                        </a:rPr>
                      </a:br>
                      <a:endParaRPr lang="en-US" sz="1800" kern="1200" dirty="0">
                        <a:effectLst/>
                        <a:latin typeface="Arial" panose="020B0604020202020204" pitchFamily="34" charset="0"/>
                        <a:cs typeface="Arial" panose="020B0604020202020204" pitchFamily="34" charset="0"/>
                      </a:endParaRPr>
                    </a:p>
                    <a:p>
                      <a:r>
                        <a:rPr lang="en-US" sz="1800" kern="1200" dirty="0">
                          <a:effectLst/>
                          <a:latin typeface="Arial" panose="020B0604020202020204" pitchFamily="34" charset="0"/>
                          <a:cs typeface="Arial" panose="020B0604020202020204" pitchFamily="34" charset="0"/>
                        </a:rPr>
                        <a:t>Must demonstrate ability to track outcomes.</a:t>
                      </a:r>
                      <a:endParaRPr lang="en-US" sz="1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13831974"/>
                  </a:ext>
                </a:extLst>
              </a:tr>
            </a:tbl>
          </a:graphicData>
        </a:graphic>
      </p:graphicFrame>
      <p:sp>
        <p:nvSpPr>
          <p:cNvPr id="4" name="Slide Number Placeholder 3">
            <a:extLst>
              <a:ext uri="{FF2B5EF4-FFF2-40B4-BE49-F238E27FC236}">
                <a16:creationId xmlns:a16="http://schemas.microsoft.com/office/drawing/2014/main" id="{C56B08F0-C206-4C6C-8A23-5A471F8B5CF4}"/>
              </a:ext>
            </a:extLst>
          </p:cNvPr>
          <p:cNvSpPr>
            <a:spLocks noGrp="1"/>
          </p:cNvSpPr>
          <p:nvPr>
            <p:ph type="sldNum" sz="quarter" idx="12"/>
          </p:nvPr>
        </p:nvSpPr>
        <p:spPr/>
        <p:txBody>
          <a:bodyPr/>
          <a:lstStyle/>
          <a:p>
            <a:fld id="{299FC158-9137-4590-A235-E958B7E518B2}" type="slidenum">
              <a:rPr lang="en-US" smtClean="0"/>
              <a:t>20</a:t>
            </a:fld>
            <a:endParaRPr lang="en-US" dirty="0"/>
          </a:p>
        </p:txBody>
      </p:sp>
      <p:sp>
        <p:nvSpPr>
          <p:cNvPr id="6" name="Oval 5">
            <a:extLst>
              <a:ext uri="{FF2B5EF4-FFF2-40B4-BE49-F238E27FC236}">
                <a16:creationId xmlns:a16="http://schemas.microsoft.com/office/drawing/2014/main" id="{0260D61B-11B3-4E1E-B2FB-F968375AB7A0}"/>
              </a:ext>
            </a:extLst>
          </p:cNvPr>
          <p:cNvSpPr/>
          <p:nvPr/>
        </p:nvSpPr>
        <p:spPr>
          <a:xfrm>
            <a:off x="203235" y="174942"/>
            <a:ext cx="725213" cy="714708"/>
          </a:xfrm>
          <a:prstGeom prst="ellipse">
            <a:avLst/>
          </a:prstGeom>
          <a:solidFill>
            <a:srgbClr val="FFE48F"/>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72549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128A-1D31-4028-80AE-EF64B3AC6350}"/>
              </a:ext>
            </a:extLst>
          </p:cNvPr>
          <p:cNvSpPr>
            <a:spLocks noGrp="1"/>
          </p:cNvSpPr>
          <p:nvPr>
            <p:ph type="title"/>
          </p:nvPr>
        </p:nvSpPr>
        <p:spPr>
          <a:xfrm>
            <a:off x="1033340" y="297346"/>
            <a:ext cx="11571816" cy="469900"/>
          </a:xfrm>
        </p:spPr>
        <p:txBody>
          <a:bodyPr/>
          <a:lstStyle/>
          <a:p>
            <a:pPr algn="l"/>
            <a:r>
              <a:rPr lang="en-US" dirty="0">
                <a:solidFill>
                  <a:srgbClr val="00B0F0"/>
                </a:solidFill>
              </a:rPr>
              <a:t>What are the changes to CoCM VBR? </a:t>
            </a:r>
            <a:br>
              <a:rPr lang="en-US" dirty="0">
                <a:solidFill>
                  <a:srgbClr val="00B0F0"/>
                </a:solidFill>
              </a:rPr>
            </a:br>
            <a:r>
              <a:rPr lang="en-US" sz="2000" b="0" i="1" dirty="0">
                <a:solidFill>
                  <a:srgbClr val="00B0F0"/>
                </a:solidFill>
              </a:rPr>
              <a:t>Year 4 – Outcomes </a:t>
            </a:r>
          </a:p>
        </p:txBody>
      </p:sp>
      <p:graphicFrame>
        <p:nvGraphicFramePr>
          <p:cNvPr id="5" name="Content Placeholder 4">
            <a:extLst>
              <a:ext uri="{FF2B5EF4-FFF2-40B4-BE49-F238E27FC236}">
                <a16:creationId xmlns:a16="http://schemas.microsoft.com/office/drawing/2014/main" id="{1CCC0E18-9B11-4C3D-89B8-43EB7E81CC52}"/>
              </a:ext>
            </a:extLst>
          </p:cNvPr>
          <p:cNvGraphicFramePr>
            <a:graphicFrameLocks noGrp="1"/>
          </p:cNvGraphicFramePr>
          <p:nvPr>
            <p:ph idx="1"/>
            <p:extLst>
              <p:ext uri="{D42A27DB-BD31-4B8C-83A1-F6EECF244321}">
                <p14:modId xmlns:p14="http://schemas.microsoft.com/office/powerpoint/2010/main" val="3131996349"/>
              </p:ext>
            </p:extLst>
          </p:nvPr>
        </p:nvGraphicFramePr>
        <p:xfrm>
          <a:off x="772160" y="1082040"/>
          <a:ext cx="9927771" cy="5242560"/>
        </p:xfrm>
        <a:graphic>
          <a:graphicData uri="http://schemas.openxmlformats.org/drawingml/2006/table">
            <a:tbl>
              <a:tblPr firstRow="1" bandRow="1">
                <a:tableStyleId>{F5AB1C69-6EDB-4FF4-983F-18BD219EF322}</a:tableStyleId>
              </a:tblPr>
              <a:tblGrid>
                <a:gridCol w="2464214">
                  <a:extLst>
                    <a:ext uri="{9D8B030D-6E8A-4147-A177-3AD203B41FA5}">
                      <a16:colId xmlns:a16="http://schemas.microsoft.com/office/drawing/2014/main" val="3260065472"/>
                    </a:ext>
                  </a:extLst>
                </a:gridCol>
                <a:gridCol w="7463557">
                  <a:extLst>
                    <a:ext uri="{9D8B030D-6E8A-4147-A177-3AD203B41FA5}">
                      <a16:colId xmlns:a16="http://schemas.microsoft.com/office/drawing/2014/main" val="698339611"/>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Criteria </a:t>
                      </a:r>
                      <a:r>
                        <a:rPr lang="en-US" sz="2000" kern="1200" dirty="0">
                          <a:latin typeface="Arial" panose="020B0604020202020204" pitchFamily="34" charset="0"/>
                          <a:cs typeface="Arial" panose="020B0604020202020204" pitchFamily="34" charset="0"/>
                        </a:rPr>
                        <a:t>by</a:t>
                      </a:r>
                      <a:r>
                        <a:rPr lang="en-US" sz="2000" dirty="0">
                          <a:latin typeface="Arial" panose="020B0604020202020204" pitchFamily="34" charset="0"/>
                          <a:cs typeface="Arial" panose="020B0604020202020204" pitchFamily="34" charset="0"/>
                        </a:rPr>
                        <a:t> year</a:t>
                      </a:r>
                    </a:p>
                    <a:p>
                      <a:endParaRPr lang="en-US" sz="2000" dirty="0">
                        <a:latin typeface="Arial" panose="020B0604020202020204" pitchFamily="34" charset="0"/>
                        <a:cs typeface="Arial" panose="020B0604020202020204" pitchFamily="34" charset="0"/>
                      </a:endParaRPr>
                    </a:p>
                    <a:p>
                      <a:r>
                        <a:rPr lang="en-US" sz="2000" kern="1200" dirty="0">
                          <a:effectLst/>
                          <a:latin typeface="Arial" panose="020B0604020202020204" pitchFamily="34" charset="0"/>
                          <a:cs typeface="Arial" panose="020B0604020202020204" pitchFamily="34" charset="0"/>
                        </a:rPr>
                        <a:t> </a:t>
                      </a: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21960765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latin typeface="Arial" panose="020B0604020202020204" pitchFamily="34" charset="0"/>
                          <a:cs typeface="Arial" panose="020B0604020202020204" pitchFamily="34" charset="0"/>
                        </a:rPr>
                        <a:t>Year 4</a:t>
                      </a: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Outcomes</a:t>
                      </a:r>
                      <a:endParaRPr lang="en-US" sz="1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latin typeface="Arial" panose="020B0604020202020204" pitchFamily="34" charset="0"/>
                          <a:cs typeface="Arial" panose="020B0604020202020204" pitchFamily="34" charset="0"/>
                        </a:rPr>
                        <a:t>Must meet billing requirements and 50% of those patients must meet one of the outcomes requirements</a:t>
                      </a:r>
                      <a:br>
                        <a:rPr lang="en-US" sz="1800" kern="1200" dirty="0">
                          <a:effectLst/>
                          <a:latin typeface="Arial" panose="020B0604020202020204" pitchFamily="34" charset="0"/>
                          <a:cs typeface="Arial" panose="020B0604020202020204" pitchFamily="34" charset="0"/>
                        </a:rPr>
                      </a:b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Billing</a:t>
                      </a: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   • Bill 60 paid CoCM claims. Must be a combination of initial and subsequent month services which include 99492, 99493 or G2214. 99494 is not included, as it is an add-on code.</a:t>
                      </a:r>
                      <a:br>
                        <a:rPr lang="en-US" sz="1800" kern="1200" dirty="0">
                          <a:effectLst/>
                          <a:latin typeface="Arial" panose="020B0604020202020204" pitchFamily="34" charset="0"/>
                          <a:cs typeface="Arial" panose="020B0604020202020204" pitchFamily="34" charset="0"/>
                        </a:rPr>
                      </a:b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Outcomes</a:t>
                      </a: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   • 5-point improvement in PHQ-9 and/or GAD-7</a:t>
                      </a: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     OR</a:t>
                      </a: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   • 50% improvement in PHQ-9 and/or GAD-7</a:t>
                      </a: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     OR</a:t>
                      </a: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   • PHQ-9 and/or GAD-7 less than 5 points</a:t>
                      </a:r>
                      <a:endParaRPr lang="en-US" sz="1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6429898"/>
                  </a:ext>
                </a:extLst>
              </a:tr>
            </a:tbl>
          </a:graphicData>
        </a:graphic>
      </p:graphicFrame>
      <p:sp>
        <p:nvSpPr>
          <p:cNvPr id="4" name="Slide Number Placeholder 3">
            <a:extLst>
              <a:ext uri="{FF2B5EF4-FFF2-40B4-BE49-F238E27FC236}">
                <a16:creationId xmlns:a16="http://schemas.microsoft.com/office/drawing/2014/main" id="{19649484-72B4-46FE-BA4B-23109442AAF0}"/>
              </a:ext>
            </a:extLst>
          </p:cNvPr>
          <p:cNvSpPr>
            <a:spLocks noGrp="1"/>
          </p:cNvSpPr>
          <p:nvPr>
            <p:ph type="sldNum" sz="quarter" idx="12"/>
          </p:nvPr>
        </p:nvSpPr>
        <p:spPr/>
        <p:txBody>
          <a:bodyPr/>
          <a:lstStyle/>
          <a:p>
            <a:fld id="{299FC158-9137-4590-A235-E958B7E518B2}" type="slidenum">
              <a:rPr lang="en-US" smtClean="0"/>
              <a:t>21</a:t>
            </a:fld>
            <a:endParaRPr lang="en-US" dirty="0"/>
          </a:p>
        </p:txBody>
      </p:sp>
      <p:sp>
        <p:nvSpPr>
          <p:cNvPr id="6" name="Oval 5">
            <a:extLst>
              <a:ext uri="{FF2B5EF4-FFF2-40B4-BE49-F238E27FC236}">
                <a16:creationId xmlns:a16="http://schemas.microsoft.com/office/drawing/2014/main" id="{3AC79648-2C52-4442-9170-960AA0068FF3}"/>
              </a:ext>
            </a:extLst>
          </p:cNvPr>
          <p:cNvSpPr/>
          <p:nvPr/>
        </p:nvSpPr>
        <p:spPr>
          <a:xfrm>
            <a:off x="203235" y="174942"/>
            <a:ext cx="725213" cy="714708"/>
          </a:xfrm>
          <a:prstGeom prst="ellipse">
            <a:avLst/>
          </a:prstGeom>
          <a:solidFill>
            <a:srgbClr val="FFE48F"/>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164722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AD9D-1D68-440D-A861-FD39E116A8D8}"/>
              </a:ext>
            </a:extLst>
          </p:cNvPr>
          <p:cNvSpPr>
            <a:spLocks noGrp="1"/>
          </p:cNvSpPr>
          <p:nvPr>
            <p:ph type="title"/>
          </p:nvPr>
        </p:nvSpPr>
        <p:spPr>
          <a:xfrm>
            <a:off x="1108987" y="419750"/>
            <a:ext cx="11571816" cy="469900"/>
          </a:xfrm>
        </p:spPr>
        <p:txBody>
          <a:bodyPr/>
          <a:lstStyle/>
          <a:p>
            <a:pPr algn="l"/>
            <a:r>
              <a:rPr lang="en-US" dirty="0">
                <a:solidFill>
                  <a:srgbClr val="00B0F0"/>
                </a:solidFill>
              </a:rPr>
              <a:t>What are the changes to CoCM VBR? </a:t>
            </a:r>
            <a:br>
              <a:rPr lang="en-US" dirty="0">
                <a:solidFill>
                  <a:srgbClr val="00B0F0"/>
                </a:solidFill>
              </a:rPr>
            </a:br>
            <a:r>
              <a:rPr lang="en-US" sz="2000" b="0" i="1" dirty="0">
                <a:solidFill>
                  <a:srgbClr val="00B0F0"/>
                </a:solidFill>
              </a:rPr>
              <a:t>Which cohort is my practice in?</a:t>
            </a:r>
            <a:br>
              <a:rPr lang="en-US" sz="2000" b="0" i="1" dirty="0">
                <a:solidFill>
                  <a:srgbClr val="00B0F0"/>
                </a:solidFill>
              </a:rPr>
            </a:br>
            <a:endParaRPr lang="en-US" b="0" i="1" dirty="0">
              <a:solidFill>
                <a:srgbClr val="00B0F0"/>
              </a:solidFill>
            </a:endParaRPr>
          </a:p>
        </p:txBody>
      </p:sp>
      <p:sp>
        <p:nvSpPr>
          <p:cNvPr id="3" name="Content Placeholder 2">
            <a:extLst>
              <a:ext uri="{FF2B5EF4-FFF2-40B4-BE49-F238E27FC236}">
                <a16:creationId xmlns:a16="http://schemas.microsoft.com/office/drawing/2014/main" id="{212CC9A2-CB6D-4406-87F3-4177C58AF5CB}"/>
              </a:ext>
            </a:extLst>
          </p:cNvPr>
          <p:cNvSpPr>
            <a:spLocks noGrp="1"/>
          </p:cNvSpPr>
          <p:nvPr>
            <p:ph idx="1"/>
          </p:nvPr>
        </p:nvSpPr>
        <p:spPr>
          <a:xfrm>
            <a:off x="609600" y="1382765"/>
            <a:ext cx="10972800" cy="4092469"/>
          </a:xfrm>
        </p:spPr>
        <p:txBody>
          <a:bodyPr/>
          <a:lstStyle/>
          <a:p>
            <a:pPr marL="0" indent="0">
              <a:buNone/>
            </a:pPr>
            <a:r>
              <a:rPr lang="en-US" dirty="0"/>
              <a:t>We have revised the Cohorts to align with the VBR cycle. This means that ramp-up and training activities generally starting between 9/1 of one year and 8/31 of the next year are in the same cohort. Cohort 1 started with an off-cycle VBR, so the dates are: </a:t>
            </a:r>
          </a:p>
          <a:p>
            <a:pPr marL="0" indent="0">
              <a:buNone/>
            </a:pPr>
            <a:endParaRPr lang="en-US" dirty="0"/>
          </a:p>
          <a:p>
            <a:pPr lvl="0"/>
            <a:r>
              <a:rPr lang="en-US" dirty="0"/>
              <a:t>Cohort 1 – Began training and implementation before 10/16/2020. </a:t>
            </a:r>
          </a:p>
          <a:p>
            <a:pPr lvl="1"/>
            <a:r>
              <a:rPr lang="en-US" dirty="0"/>
              <a:t>Year 1 VBR:  12/1/2020 through 8/31/2021. (This cohort had an off-cycle VBR period).</a:t>
            </a:r>
          </a:p>
          <a:p>
            <a:pPr lvl="1"/>
            <a:endParaRPr lang="en-US" sz="800" dirty="0"/>
          </a:p>
          <a:p>
            <a:pPr lvl="0"/>
            <a:r>
              <a:rPr lang="en-US" dirty="0"/>
              <a:t>Cohort 2 – Any practice that begins training and implementation between 10/17/2020 and 8/31/2021. (Start date impacted by previous off-cycle VBR period).</a:t>
            </a:r>
          </a:p>
          <a:p>
            <a:pPr lvl="1"/>
            <a:r>
              <a:rPr lang="en-US" dirty="0"/>
              <a:t>Year 1 VBR: 9/1/2021 through 8/31/2022 </a:t>
            </a:r>
          </a:p>
          <a:p>
            <a:pPr marL="0" lvl="0" indent="0">
              <a:buNone/>
            </a:pPr>
            <a:endParaRPr lang="en-US" sz="800" dirty="0"/>
          </a:p>
          <a:p>
            <a:pPr lvl="0"/>
            <a:r>
              <a:rPr lang="en-US" dirty="0"/>
              <a:t>Cohort 3 – Any practice that begins training and implementation 9/1/2022 through 8/31/2023 </a:t>
            </a:r>
          </a:p>
          <a:p>
            <a:pPr lvl="1"/>
            <a:r>
              <a:rPr lang="en-US" dirty="0"/>
              <a:t>Year 1 VBR: 9/1/2022 through 8/31/2023</a:t>
            </a:r>
          </a:p>
          <a:p>
            <a:pPr lvl="1"/>
            <a:endParaRPr lang="en-US" sz="800" dirty="0"/>
          </a:p>
          <a:p>
            <a:pPr lvl="0"/>
            <a:r>
              <a:rPr lang="en-US" dirty="0"/>
              <a:t>Cohort 4 – Any practice that begins training and implementation 9/1/2023 through 8/31/2024</a:t>
            </a:r>
          </a:p>
          <a:p>
            <a:pPr lvl="1"/>
            <a:r>
              <a:rPr lang="en-US" dirty="0"/>
              <a:t>Year 1 VBR: 9/1/2023 through 8/31/2024</a:t>
            </a:r>
          </a:p>
          <a:p>
            <a:endParaRPr lang="en-US" dirty="0"/>
          </a:p>
        </p:txBody>
      </p:sp>
      <p:sp>
        <p:nvSpPr>
          <p:cNvPr id="4" name="Slide Number Placeholder 3">
            <a:extLst>
              <a:ext uri="{FF2B5EF4-FFF2-40B4-BE49-F238E27FC236}">
                <a16:creationId xmlns:a16="http://schemas.microsoft.com/office/drawing/2014/main" id="{F5F18389-CC7A-489C-9D3D-F9F4B642CF64}"/>
              </a:ext>
            </a:extLst>
          </p:cNvPr>
          <p:cNvSpPr>
            <a:spLocks noGrp="1"/>
          </p:cNvSpPr>
          <p:nvPr>
            <p:ph type="sldNum" sz="quarter" idx="12"/>
          </p:nvPr>
        </p:nvSpPr>
        <p:spPr/>
        <p:txBody>
          <a:bodyPr/>
          <a:lstStyle/>
          <a:p>
            <a:fld id="{299FC158-9137-4590-A235-E958B7E518B2}" type="slidenum">
              <a:rPr lang="en-US" smtClean="0"/>
              <a:t>22</a:t>
            </a:fld>
            <a:endParaRPr lang="en-US" dirty="0"/>
          </a:p>
        </p:txBody>
      </p:sp>
      <p:sp>
        <p:nvSpPr>
          <p:cNvPr id="5" name="Oval 4">
            <a:extLst>
              <a:ext uri="{FF2B5EF4-FFF2-40B4-BE49-F238E27FC236}">
                <a16:creationId xmlns:a16="http://schemas.microsoft.com/office/drawing/2014/main" id="{0F8B0934-F154-44E9-A5F3-3A8B77DF9CFF}"/>
              </a:ext>
            </a:extLst>
          </p:cNvPr>
          <p:cNvSpPr/>
          <p:nvPr/>
        </p:nvSpPr>
        <p:spPr>
          <a:xfrm>
            <a:off x="203235" y="174942"/>
            <a:ext cx="725213" cy="714708"/>
          </a:xfrm>
          <a:prstGeom prst="ellipse">
            <a:avLst/>
          </a:prstGeom>
          <a:solidFill>
            <a:srgbClr val="FFE48F"/>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998501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84F4-CFFC-4081-AE51-09342DF6748D}"/>
              </a:ext>
            </a:extLst>
          </p:cNvPr>
          <p:cNvSpPr>
            <a:spLocks noGrp="1"/>
          </p:cNvSpPr>
          <p:nvPr>
            <p:ph type="title"/>
          </p:nvPr>
        </p:nvSpPr>
        <p:spPr>
          <a:xfrm>
            <a:off x="1072468" y="255693"/>
            <a:ext cx="11571816" cy="469900"/>
          </a:xfrm>
        </p:spPr>
        <p:txBody>
          <a:bodyPr/>
          <a:lstStyle/>
          <a:p>
            <a:pPr algn="l"/>
            <a:r>
              <a:rPr lang="en-US" dirty="0">
                <a:solidFill>
                  <a:srgbClr val="00B0F0"/>
                </a:solidFill>
              </a:rPr>
              <a:t>What are the changes to CoCM VBR? </a:t>
            </a:r>
            <a:br>
              <a:rPr lang="en-US" dirty="0">
                <a:solidFill>
                  <a:srgbClr val="00B0F0"/>
                </a:solidFill>
              </a:rPr>
            </a:br>
            <a:r>
              <a:rPr lang="en-US" sz="2000" b="0" i="1" dirty="0">
                <a:solidFill>
                  <a:srgbClr val="00B0F0"/>
                </a:solidFill>
              </a:rPr>
              <a:t>Timeline description</a:t>
            </a:r>
          </a:p>
        </p:txBody>
      </p:sp>
      <p:sp>
        <p:nvSpPr>
          <p:cNvPr id="3" name="Content Placeholder 2">
            <a:extLst>
              <a:ext uri="{FF2B5EF4-FFF2-40B4-BE49-F238E27FC236}">
                <a16:creationId xmlns:a16="http://schemas.microsoft.com/office/drawing/2014/main" id="{7ADA28CC-0BD0-4B29-A2E3-C16C832F3E35}"/>
              </a:ext>
            </a:extLst>
          </p:cNvPr>
          <p:cNvSpPr>
            <a:spLocks noGrp="1"/>
          </p:cNvSpPr>
          <p:nvPr>
            <p:ph idx="1"/>
          </p:nvPr>
        </p:nvSpPr>
        <p:spPr>
          <a:xfrm>
            <a:off x="609600" y="1382765"/>
            <a:ext cx="10972800" cy="4092469"/>
          </a:xfrm>
        </p:spPr>
        <p:txBody>
          <a:bodyPr/>
          <a:lstStyle/>
          <a:p>
            <a:pPr marL="0" indent="0">
              <a:buNone/>
            </a:pPr>
            <a:r>
              <a:rPr lang="en-US" b="1" dirty="0"/>
              <a:t>Measurement periods </a:t>
            </a:r>
            <a:r>
              <a:rPr lang="en-US" dirty="0"/>
              <a:t>run 12 months, then allows an additional three months for </a:t>
            </a:r>
            <a:r>
              <a:rPr lang="en-US" b="1" dirty="0"/>
              <a:t>claim run out</a:t>
            </a:r>
            <a:r>
              <a:rPr lang="en-US" dirty="0"/>
              <a:t>. Blue Cross then requires three months to process performance on measurements and to </a:t>
            </a:r>
            <a:r>
              <a:rPr lang="en-US" b="1" dirty="0"/>
              <a:t>setup the next VBR cycle</a:t>
            </a:r>
            <a:r>
              <a:rPr lang="en-US" dirty="0"/>
              <a:t>. </a:t>
            </a:r>
          </a:p>
          <a:p>
            <a:pPr marL="0" indent="0">
              <a:buNone/>
            </a:pPr>
            <a:endParaRPr lang="en-US" dirty="0"/>
          </a:p>
          <a:p>
            <a:pPr marL="0" indent="0">
              <a:buNone/>
            </a:pPr>
            <a:r>
              <a:rPr lang="en-US" dirty="0"/>
              <a:t>These three months of Blue Cross processing time overlap with a new measurement period, ensuring that the practices will have continuous measurement periods with no gap between them. </a:t>
            </a:r>
          </a:p>
          <a:p>
            <a:pPr marL="0" indent="0">
              <a:buNone/>
            </a:pPr>
            <a:r>
              <a:rPr lang="en-US" dirty="0"/>
              <a:t> </a:t>
            </a:r>
          </a:p>
          <a:p>
            <a:pPr marL="0" indent="0">
              <a:buNone/>
            </a:pPr>
            <a:r>
              <a:rPr lang="en-US" dirty="0"/>
              <a:t> </a:t>
            </a:r>
          </a:p>
          <a:p>
            <a:endParaRPr lang="en-US" dirty="0"/>
          </a:p>
        </p:txBody>
      </p:sp>
      <p:sp>
        <p:nvSpPr>
          <p:cNvPr id="4" name="Slide Number Placeholder 3">
            <a:extLst>
              <a:ext uri="{FF2B5EF4-FFF2-40B4-BE49-F238E27FC236}">
                <a16:creationId xmlns:a16="http://schemas.microsoft.com/office/drawing/2014/main" id="{B5CF0728-2632-4D34-B28C-731D3616E002}"/>
              </a:ext>
            </a:extLst>
          </p:cNvPr>
          <p:cNvSpPr>
            <a:spLocks noGrp="1"/>
          </p:cNvSpPr>
          <p:nvPr>
            <p:ph type="sldNum" sz="quarter" idx="12"/>
          </p:nvPr>
        </p:nvSpPr>
        <p:spPr/>
        <p:txBody>
          <a:bodyPr/>
          <a:lstStyle/>
          <a:p>
            <a:fld id="{299FC158-9137-4590-A235-E958B7E518B2}" type="slidenum">
              <a:rPr lang="en-US" smtClean="0"/>
              <a:t>23</a:t>
            </a:fld>
            <a:endParaRPr lang="en-US" dirty="0"/>
          </a:p>
        </p:txBody>
      </p:sp>
      <p:sp>
        <p:nvSpPr>
          <p:cNvPr id="5" name="Oval 4">
            <a:extLst>
              <a:ext uri="{FF2B5EF4-FFF2-40B4-BE49-F238E27FC236}">
                <a16:creationId xmlns:a16="http://schemas.microsoft.com/office/drawing/2014/main" id="{65B45586-4054-4555-BEBF-D9F645C27C30}"/>
              </a:ext>
            </a:extLst>
          </p:cNvPr>
          <p:cNvSpPr/>
          <p:nvPr/>
        </p:nvSpPr>
        <p:spPr>
          <a:xfrm>
            <a:off x="203235" y="174942"/>
            <a:ext cx="725213" cy="714708"/>
          </a:xfrm>
          <a:prstGeom prst="ellipse">
            <a:avLst/>
          </a:prstGeom>
          <a:solidFill>
            <a:srgbClr val="FFE48F"/>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3</a:t>
            </a:r>
          </a:p>
        </p:txBody>
      </p:sp>
      <p:pic>
        <p:nvPicPr>
          <p:cNvPr id="6" name="Picture 5">
            <a:extLst>
              <a:ext uri="{FF2B5EF4-FFF2-40B4-BE49-F238E27FC236}">
                <a16:creationId xmlns:a16="http://schemas.microsoft.com/office/drawing/2014/main" id="{57DEA8E0-B82A-4609-87DE-26D2B6F1C520}"/>
              </a:ext>
            </a:extLst>
          </p:cNvPr>
          <p:cNvPicPr>
            <a:picLocks noChangeAspect="1"/>
          </p:cNvPicPr>
          <p:nvPr/>
        </p:nvPicPr>
        <p:blipFill>
          <a:blip r:embed="rId3"/>
          <a:stretch>
            <a:fillRect/>
          </a:stretch>
        </p:blipFill>
        <p:spPr>
          <a:xfrm>
            <a:off x="1533330" y="3646488"/>
            <a:ext cx="9125339" cy="3152775"/>
          </a:xfrm>
          <a:prstGeom prst="rect">
            <a:avLst/>
          </a:prstGeom>
        </p:spPr>
      </p:pic>
    </p:spTree>
    <p:extLst>
      <p:ext uri="{BB962C8B-B14F-4D97-AF65-F5344CB8AC3E}">
        <p14:creationId xmlns:p14="http://schemas.microsoft.com/office/powerpoint/2010/main" val="2092117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192A-A342-4C95-9372-8E273377274E}"/>
              </a:ext>
            </a:extLst>
          </p:cNvPr>
          <p:cNvSpPr>
            <a:spLocks noGrp="1"/>
          </p:cNvSpPr>
          <p:nvPr>
            <p:ph type="title"/>
          </p:nvPr>
        </p:nvSpPr>
        <p:spPr>
          <a:xfrm>
            <a:off x="1131461" y="200872"/>
            <a:ext cx="11571816" cy="469900"/>
          </a:xfrm>
        </p:spPr>
        <p:txBody>
          <a:bodyPr/>
          <a:lstStyle/>
          <a:p>
            <a:pPr algn="l"/>
            <a:r>
              <a:rPr lang="en-US" dirty="0">
                <a:solidFill>
                  <a:srgbClr val="00B0F0"/>
                </a:solidFill>
              </a:rPr>
              <a:t>What are the changes to CoCM VBR? </a:t>
            </a:r>
            <a:br>
              <a:rPr lang="en-US" dirty="0">
                <a:solidFill>
                  <a:srgbClr val="00B0F0"/>
                </a:solidFill>
              </a:rPr>
            </a:br>
            <a:r>
              <a:rPr lang="en-US" sz="2000" b="0" i="1" dirty="0">
                <a:solidFill>
                  <a:srgbClr val="00B0F0"/>
                </a:solidFill>
              </a:rPr>
              <a:t>VBR timeline</a:t>
            </a:r>
          </a:p>
        </p:txBody>
      </p:sp>
      <p:sp>
        <p:nvSpPr>
          <p:cNvPr id="3" name="Content Placeholder 2">
            <a:extLst>
              <a:ext uri="{FF2B5EF4-FFF2-40B4-BE49-F238E27FC236}">
                <a16:creationId xmlns:a16="http://schemas.microsoft.com/office/drawing/2014/main" id="{FE9E1F30-9845-45C2-BF32-1B9FCF698E5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91DFE1B-FCE2-4EBF-BE13-29358596616F}"/>
              </a:ext>
            </a:extLst>
          </p:cNvPr>
          <p:cNvSpPr>
            <a:spLocks noGrp="1"/>
          </p:cNvSpPr>
          <p:nvPr>
            <p:ph type="sldNum" sz="quarter" idx="12"/>
          </p:nvPr>
        </p:nvSpPr>
        <p:spPr/>
        <p:txBody>
          <a:bodyPr/>
          <a:lstStyle/>
          <a:p>
            <a:fld id="{299FC158-9137-4590-A235-E958B7E518B2}" type="slidenum">
              <a:rPr lang="en-US" smtClean="0"/>
              <a:t>24</a:t>
            </a:fld>
            <a:endParaRPr lang="en-US" dirty="0"/>
          </a:p>
        </p:txBody>
      </p:sp>
      <p:pic>
        <p:nvPicPr>
          <p:cNvPr id="5" name="Picture 4">
            <a:extLst>
              <a:ext uri="{FF2B5EF4-FFF2-40B4-BE49-F238E27FC236}">
                <a16:creationId xmlns:a16="http://schemas.microsoft.com/office/drawing/2014/main" id="{D9E8C281-2D5D-452D-8239-5B21E436790A}"/>
              </a:ext>
            </a:extLst>
          </p:cNvPr>
          <p:cNvPicPr/>
          <p:nvPr/>
        </p:nvPicPr>
        <p:blipFill>
          <a:blip r:embed="rId2"/>
          <a:stretch>
            <a:fillRect/>
          </a:stretch>
        </p:blipFill>
        <p:spPr>
          <a:xfrm>
            <a:off x="203235" y="911543"/>
            <a:ext cx="11724640" cy="5659120"/>
          </a:xfrm>
          <a:prstGeom prst="rect">
            <a:avLst/>
          </a:prstGeom>
        </p:spPr>
      </p:pic>
      <p:sp>
        <p:nvSpPr>
          <p:cNvPr id="6" name="Oval 5">
            <a:extLst>
              <a:ext uri="{FF2B5EF4-FFF2-40B4-BE49-F238E27FC236}">
                <a16:creationId xmlns:a16="http://schemas.microsoft.com/office/drawing/2014/main" id="{9D1EE0F4-A1CD-42F6-8321-CAD1E01F8436}"/>
              </a:ext>
            </a:extLst>
          </p:cNvPr>
          <p:cNvSpPr/>
          <p:nvPr/>
        </p:nvSpPr>
        <p:spPr>
          <a:xfrm>
            <a:off x="203235" y="174942"/>
            <a:ext cx="725213" cy="714708"/>
          </a:xfrm>
          <a:prstGeom prst="ellipse">
            <a:avLst/>
          </a:prstGeom>
          <a:solidFill>
            <a:srgbClr val="FFE48F"/>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951107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A6D4-AFE0-454C-8131-BA7527438163}"/>
              </a:ext>
            </a:extLst>
          </p:cNvPr>
          <p:cNvSpPr>
            <a:spLocks noGrp="1"/>
          </p:cNvSpPr>
          <p:nvPr>
            <p:ph type="title"/>
          </p:nvPr>
        </p:nvSpPr>
        <p:spPr>
          <a:xfrm>
            <a:off x="972206" y="363704"/>
            <a:ext cx="11571816" cy="469900"/>
          </a:xfrm>
        </p:spPr>
        <p:txBody>
          <a:bodyPr/>
          <a:lstStyle/>
          <a:p>
            <a:pPr algn="l"/>
            <a:r>
              <a:rPr lang="en-US" dirty="0">
                <a:solidFill>
                  <a:srgbClr val="00B0F0"/>
                </a:solidFill>
              </a:rPr>
              <a:t>Rewards to Psychiatrists</a:t>
            </a:r>
            <a:br>
              <a:rPr lang="en-US" dirty="0">
                <a:solidFill>
                  <a:srgbClr val="00B0F0"/>
                </a:solidFill>
              </a:rPr>
            </a:br>
            <a:r>
              <a:rPr lang="en-US" sz="2000" b="0" i="1" dirty="0">
                <a:solidFill>
                  <a:srgbClr val="00B0F0"/>
                </a:solidFill>
              </a:rPr>
              <a:t>Blue Care Network’s Behavioral Health Incentive Program</a:t>
            </a:r>
          </a:p>
        </p:txBody>
      </p:sp>
      <p:sp>
        <p:nvSpPr>
          <p:cNvPr id="3" name="Content Placeholder 2">
            <a:extLst>
              <a:ext uri="{FF2B5EF4-FFF2-40B4-BE49-F238E27FC236}">
                <a16:creationId xmlns:a16="http://schemas.microsoft.com/office/drawing/2014/main" id="{786B8EEF-DBF9-4A56-B390-5C02539D33BD}"/>
              </a:ext>
            </a:extLst>
          </p:cNvPr>
          <p:cNvSpPr>
            <a:spLocks noGrp="1"/>
          </p:cNvSpPr>
          <p:nvPr>
            <p:ph idx="1"/>
          </p:nvPr>
        </p:nvSpPr>
        <p:spPr>
          <a:xfrm>
            <a:off x="494522" y="1372328"/>
            <a:ext cx="11202955" cy="2056672"/>
          </a:xfrm>
        </p:spPr>
        <p:txBody>
          <a:bodyPr/>
          <a:lstStyle/>
          <a:p>
            <a:pPr marL="57150" indent="0">
              <a:buNone/>
            </a:pPr>
            <a:r>
              <a:rPr lang="en-US" sz="2000" dirty="0"/>
              <a:t>Blue Care Network will be providing a reward of $2,500 to BCN-contracted consulting psychiatrists.</a:t>
            </a:r>
          </a:p>
          <a:p>
            <a:pPr marL="571500" indent="-457200"/>
            <a:r>
              <a:rPr lang="en-US" sz="2000" dirty="0"/>
              <a:t>Psychiatrists can receive multiple rewards if they consult with multiple practices, however we will reward no more than one psychiatrist for each practice.</a:t>
            </a:r>
          </a:p>
          <a:p>
            <a:pPr marL="914400" lvl="2" indent="0">
              <a:buNone/>
            </a:pPr>
            <a:endParaRPr lang="en-US" dirty="0"/>
          </a:p>
        </p:txBody>
      </p:sp>
      <p:sp>
        <p:nvSpPr>
          <p:cNvPr id="4" name="Slide Number Placeholder 3">
            <a:extLst>
              <a:ext uri="{FF2B5EF4-FFF2-40B4-BE49-F238E27FC236}">
                <a16:creationId xmlns:a16="http://schemas.microsoft.com/office/drawing/2014/main" id="{69CB92AA-778F-420F-87DD-62734E361CF9}"/>
              </a:ext>
            </a:extLst>
          </p:cNvPr>
          <p:cNvSpPr>
            <a:spLocks noGrp="1"/>
          </p:cNvSpPr>
          <p:nvPr>
            <p:ph type="sldNum" sz="quarter" idx="12"/>
          </p:nvPr>
        </p:nvSpPr>
        <p:spPr/>
        <p:txBody>
          <a:bodyPr/>
          <a:lstStyle/>
          <a:p>
            <a:fld id="{299FC158-9137-4590-A235-E958B7E518B2}" type="slidenum">
              <a:rPr lang="en-US" smtClean="0"/>
              <a:t>25</a:t>
            </a:fld>
            <a:endParaRPr lang="en-US" dirty="0"/>
          </a:p>
        </p:txBody>
      </p:sp>
      <p:sp>
        <p:nvSpPr>
          <p:cNvPr id="5" name="Oval 4">
            <a:extLst>
              <a:ext uri="{FF2B5EF4-FFF2-40B4-BE49-F238E27FC236}">
                <a16:creationId xmlns:a16="http://schemas.microsoft.com/office/drawing/2014/main" id="{A053196B-6C99-4F51-842D-19F2D6173DC2}"/>
              </a:ext>
            </a:extLst>
          </p:cNvPr>
          <p:cNvSpPr/>
          <p:nvPr/>
        </p:nvSpPr>
        <p:spPr>
          <a:xfrm>
            <a:off x="246993" y="241300"/>
            <a:ext cx="725213" cy="714708"/>
          </a:xfrm>
          <a:prstGeom prst="ellipse">
            <a:avLst/>
          </a:prstGeom>
          <a:solidFill>
            <a:schemeClr val="accent6">
              <a:lumMod val="60000"/>
              <a:lumOff val="40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4</a:t>
            </a:r>
          </a:p>
        </p:txBody>
      </p:sp>
      <p:pic>
        <p:nvPicPr>
          <p:cNvPr id="6" name="Picture 5">
            <a:extLst>
              <a:ext uri="{FF2B5EF4-FFF2-40B4-BE49-F238E27FC236}">
                <a16:creationId xmlns:a16="http://schemas.microsoft.com/office/drawing/2014/main" id="{89CF4981-0C50-480E-9799-D3A484222B7D}"/>
              </a:ext>
            </a:extLst>
          </p:cNvPr>
          <p:cNvPicPr>
            <a:picLocks noChangeAspect="1"/>
          </p:cNvPicPr>
          <p:nvPr/>
        </p:nvPicPr>
        <p:blipFill>
          <a:blip r:embed="rId2"/>
          <a:stretch>
            <a:fillRect/>
          </a:stretch>
        </p:blipFill>
        <p:spPr>
          <a:xfrm>
            <a:off x="8538179" y="3139272"/>
            <a:ext cx="2762250" cy="3219450"/>
          </a:xfrm>
          <a:prstGeom prst="rect">
            <a:avLst/>
          </a:prstGeom>
        </p:spPr>
      </p:pic>
      <p:sp>
        <p:nvSpPr>
          <p:cNvPr id="7" name="Rectangle 6">
            <a:extLst>
              <a:ext uri="{FF2B5EF4-FFF2-40B4-BE49-F238E27FC236}">
                <a16:creationId xmlns:a16="http://schemas.microsoft.com/office/drawing/2014/main" id="{5B69534E-6C2E-4E83-96AD-E3CF367C6C86}"/>
              </a:ext>
            </a:extLst>
          </p:cNvPr>
          <p:cNvSpPr/>
          <p:nvPr/>
        </p:nvSpPr>
        <p:spPr>
          <a:xfrm>
            <a:off x="609599" y="3139272"/>
            <a:ext cx="7029061" cy="2554545"/>
          </a:xfrm>
          <a:prstGeom prst="rect">
            <a:avLst/>
          </a:prstGeom>
        </p:spPr>
        <p:txBody>
          <a:bodyPr wrap="square">
            <a:spAutoFit/>
          </a:bodyPr>
          <a:lstStyle/>
          <a:p>
            <a:pPr marL="112713" indent="1588"/>
            <a:r>
              <a:rPr lang="en-US" sz="2000" dirty="0">
                <a:latin typeface="Arial" panose="020B0604020202020204" pitchFamily="34" charset="0"/>
                <a:cs typeface="Arial" panose="020B0604020202020204" pitchFamily="34" charset="0"/>
              </a:rPr>
              <a:t>POs should provide name and NPI of psychiatrists who have been supporting the CoCM model for at least 60 days</a:t>
            </a:r>
          </a:p>
          <a:p>
            <a:pPr marL="45561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POs should indicate the names of the practices that are supported by the psychiatrist.</a:t>
            </a:r>
          </a:p>
          <a:p>
            <a:pPr marL="45561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We will collect psychiatrist information in July and November.</a:t>
            </a:r>
          </a:p>
          <a:p>
            <a:pPr marL="45561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This reward will be distributed to the psychiatrist’s remittance address.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794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9B5D-3B09-4FC5-A829-1F8AE9DAD3B5}"/>
              </a:ext>
            </a:extLst>
          </p:cNvPr>
          <p:cNvSpPr>
            <a:spLocks noGrp="1"/>
          </p:cNvSpPr>
          <p:nvPr>
            <p:ph type="title"/>
          </p:nvPr>
        </p:nvSpPr>
        <p:spPr>
          <a:xfrm>
            <a:off x="899861" y="366460"/>
            <a:ext cx="11069069" cy="228600"/>
          </a:xfrm>
        </p:spPr>
        <p:txBody>
          <a:bodyPr/>
          <a:lstStyle/>
          <a:p>
            <a:pPr algn="l"/>
            <a:r>
              <a:rPr lang="en-US" dirty="0">
                <a:solidFill>
                  <a:srgbClr val="00B0F0"/>
                </a:solidFill>
                <a:latin typeface="Arial" panose="020B0604020202020204" pitchFamily="34" charset="0"/>
                <a:cs typeface="Arial" panose="020B0604020202020204" pitchFamily="34" charset="0"/>
              </a:rPr>
              <a:t>Partners provide support for CoCM training and implementation</a:t>
            </a:r>
            <a:br>
              <a:rPr lang="en-US" dirty="0">
                <a:solidFill>
                  <a:srgbClr val="00B0F0"/>
                </a:solidFill>
                <a:latin typeface="Arial" panose="020B0604020202020204" pitchFamily="34" charset="0"/>
                <a:cs typeface="Arial" panose="020B0604020202020204" pitchFamily="34" charset="0"/>
              </a:rPr>
            </a:br>
            <a:r>
              <a:rPr lang="en-US" sz="1800" b="0" i="1" dirty="0">
                <a:solidFill>
                  <a:srgbClr val="00B0F0"/>
                </a:solidFill>
                <a:latin typeface="Arial" panose="020B0604020202020204" pitchFamily="34" charset="0"/>
                <a:cs typeface="Arial" panose="020B0604020202020204" pitchFamily="34" charset="0"/>
              </a:rPr>
              <a:t>Who is involved and what do they do?</a:t>
            </a:r>
            <a:endParaRPr lang="en-US" sz="1400" b="0" i="1" dirty="0">
              <a:solidFill>
                <a:srgbClr val="00B0F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8BE55AB-2A9B-4E80-830E-78A275170FD5}"/>
              </a:ext>
            </a:extLst>
          </p:cNvPr>
          <p:cNvSpPr>
            <a:spLocks noGrp="1"/>
          </p:cNvSpPr>
          <p:nvPr>
            <p:ph idx="1"/>
          </p:nvPr>
        </p:nvSpPr>
        <p:spPr>
          <a:xfrm>
            <a:off x="761473" y="1110486"/>
            <a:ext cx="10575221" cy="5253357"/>
          </a:xfrm>
        </p:spPr>
        <p:txBody>
          <a:bodyPr/>
          <a:lstStyle/>
          <a:p>
            <a:r>
              <a:rPr lang="en-US" sz="1900" b="1" dirty="0">
                <a:latin typeface="Arial" panose="020B0604020202020204" pitchFamily="34" charset="0"/>
                <a:cs typeface="Arial" panose="020B0604020202020204" pitchFamily="34" charset="0"/>
              </a:rPr>
              <a:t>Michigan Institute for Care Management and Training </a:t>
            </a:r>
            <a:r>
              <a:rPr lang="en-US" sz="1900" dirty="0">
                <a:latin typeface="Arial" panose="020B0604020202020204" pitchFamily="34" charset="0"/>
                <a:cs typeface="Arial" panose="020B0604020202020204" pitchFamily="34" charset="0"/>
              </a:rPr>
              <a:t>(MICMT):</a:t>
            </a:r>
          </a:p>
          <a:p>
            <a:pPr lvl="1"/>
            <a:r>
              <a:rPr lang="en-US" sz="1700" dirty="0">
                <a:latin typeface="Arial" panose="020B0604020202020204" pitchFamily="34" charset="0"/>
                <a:cs typeface="Arial" panose="020B0604020202020204" pitchFamily="34" charset="0"/>
              </a:rPr>
              <a:t>Support training development</a:t>
            </a:r>
          </a:p>
          <a:p>
            <a:pPr lvl="1"/>
            <a:r>
              <a:rPr lang="en-US" sz="1700" dirty="0">
                <a:latin typeface="Arial" panose="020B0604020202020204" pitchFamily="34" charset="0"/>
                <a:cs typeface="Arial" panose="020B0604020202020204" pitchFamily="34" charset="0"/>
              </a:rPr>
              <a:t>Ensure training and program is aligned with other care management programs</a:t>
            </a:r>
          </a:p>
          <a:p>
            <a:pPr lvl="1"/>
            <a:r>
              <a:rPr lang="en-US" sz="1700" dirty="0">
                <a:latin typeface="Arial" panose="020B0604020202020204" pitchFamily="34" charset="0"/>
                <a:cs typeface="Arial" panose="020B0604020202020204" pitchFamily="34" charset="0"/>
              </a:rPr>
              <a:t>Help administer through hosting content on their website, conducting surveys, etc. </a:t>
            </a:r>
          </a:p>
          <a:p>
            <a:r>
              <a:rPr lang="en-US" sz="1900" b="1" dirty="0">
                <a:latin typeface="Arial" panose="020B0604020202020204" pitchFamily="34" charset="0"/>
                <a:cs typeface="Arial" panose="020B0604020202020204" pitchFamily="34" charset="0"/>
              </a:rPr>
              <a:t>Michigan Center for Clinical Systems Improvement </a:t>
            </a:r>
            <a:r>
              <a:rPr lang="en-US" sz="1900" dirty="0">
                <a:latin typeface="Arial" panose="020B0604020202020204" pitchFamily="34" charset="0"/>
                <a:cs typeface="Arial" panose="020B0604020202020204" pitchFamily="34" charset="0"/>
              </a:rPr>
              <a:t>(Mi-CCSI)</a:t>
            </a:r>
          </a:p>
          <a:p>
            <a:pPr lvl="1"/>
            <a:r>
              <a:rPr lang="en-US" sz="1700" dirty="0">
                <a:latin typeface="Arial" panose="020B0604020202020204" pitchFamily="34" charset="0"/>
                <a:cs typeface="Arial" panose="020B0604020202020204" pitchFamily="34" charset="0"/>
              </a:rPr>
              <a:t>Training partner</a:t>
            </a:r>
          </a:p>
          <a:p>
            <a:r>
              <a:rPr lang="en-US" sz="1900" b="1" dirty="0">
                <a:latin typeface="Arial" panose="020B0604020202020204" pitchFamily="34" charset="0"/>
                <a:cs typeface="Arial" panose="020B0604020202020204" pitchFamily="34" charset="0"/>
              </a:rPr>
              <a:t>Michigan Collaborative Care Implementation Support Team </a:t>
            </a:r>
            <a:r>
              <a:rPr lang="en-US" sz="1900" dirty="0">
                <a:latin typeface="Arial" panose="020B0604020202020204" pitchFamily="34" charset="0"/>
                <a:cs typeface="Arial" panose="020B0604020202020204" pitchFamily="34" charset="0"/>
              </a:rPr>
              <a:t>(MCCIST)</a:t>
            </a:r>
          </a:p>
          <a:p>
            <a:pPr lvl="1"/>
            <a:r>
              <a:rPr lang="en-US" sz="1700" dirty="0">
                <a:latin typeface="Arial" panose="020B0604020202020204" pitchFamily="34" charset="0"/>
                <a:cs typeface="Arial" panose="020B0604020202020204" pitchFamily="34" charset="0"/>
              </a:rPr>
              <a:t>Training partner </a:t>
            </a:r>
          </a:p>
          <a:p>
            <a:r>
              <a:rPr lang="en-US" sz="1900" dirty="0">
                <a:latin typeface="Arial" panose="020B0604020202020204" pitchFamily="34" charset="0"/>
                <a:cs typeface="Arial" panose="020B0604020202020204" pitchFamily="34" charset="0"/>
              </a:rPr>
              <a:t>Collaborating on curriculum, content, training development and support activities. Each training partner is working with assigned POs to provide the following to their practices:</a:t>
            </a:r>
          </a:p>
          <a:p>
            <a:pPr lvl="1"/>
            <a:r>
              <a:rPr lang="en-US" sz="1700" dirty="0">
                <a:latin typeface="Arial" panose="020B0604020202020204" pitchFamily="34" charset="0"/>
                <a:cs typeface="Arial" panose="020B0604020202020204" pitchFamily="34" charset="0"/>
              </a:rPr>
              <a:t>Clinical training</a:t>
            </a:r>
          </a:p>
          <a:p>
            <a:pPr lvl="1"/>
            <a:r>
              <a:rPr lang="en-US" sz="1700" dirty="0">
                <a:latin typeface="Arial" panose="020B0604020202020204" pitchFamily="34" charset="0"/>
                <a:cs typeface="Arial" panose="020B0604020202020204" pitchFamily="34" charset="0"/>
              </a:rPr>
              <a:t>Technical assistance</a:t>
            </a:r>
          </a:p>
          <a:p>
            <a:pPr lvl="1"/>
            <a:r>
              <a:rPr lang="en-US" sz="1700" dirty="0">
                <a:latin typeface="Arial" panose="020B0604020202020204" pitchFamily="34" charset="0"/>
                <a:cs typeface="Arial" panose="020B0604020202020204" pitchFamily="34" charset="0"/>
              </a:rPr>
              <a:t>Tailored approaches to successfully implement and sustain CoCM services</a:t>
            </a:r>
          </a:p>
          <a:p>
            <a:endParaRPr lang="en-US" dirty="0">
              <a:latin typeface="+mn-lt"/>
            </a:endParaRPr>
          </a:p>
        </p:txBody>
      </p:sp>
      <p:sp>
        <p:nvSpPr>
          <p:cNvPr id="4" name="Slide Number Placeholder 3">
            <a:extLst>
              <a:ext uri="{FF2B5EF4-FFF2-40B4-BE49-F238E27FC236}">
                <a16:creationId xmlns:a16="http://schemas.microsoft.com/office/drawing/2014/main" id="{3A38E66D-1237-4130-865D-5F877F37F956}"/>
              </a:ext>
            </a:extLst>
          </p:cNvPr>
          <p:cNvSpPr>
            <a:spLocks noGrp="1"/>
          </p:cNvSpPr>
          <p:nvPr>
            <p:ph type="sldNum" sz="quarter" idx="12"/>
          </p:nvPr>
        </p:nvSpPr>
        <p:spPr/>
        <p:txBody>
          <a:bodyPr/>
          <a:lstStyle/>
          <a:p>
            <a:fld id="{8E8C908E-9726-4449-8B51-2934CA7EE995}" type="slidenum">
              <a:rPr lang="en-US" smtClean="0"/>
              <a:pPr/>
              <a:t>26</a:t>
            </a:fld>
            <a:endParaRPr lang="en-US" dirty="0"/>
          </a:p>
        </p:txBody>
      </p:sp>
      <p:pic>
        <p:nvPicPr>
          <p:cNvPr id="5" name="Picture 4">
            <a:extLst>
              <a:ext uri="{FF2B5EF4-FFF2-40B4-BE49-F238E27FC236}">
                <a16:creationId xmlns:a16="http://schemas.microsoft.com/office/drawing/2014/main" id="{A1871C5F-DB58-43F1-815D-10656ED4E370}"/>
              </a:ext>
            </a:extLst>
          </p:cNvPr>
          <p:cNvPicPr>
            <a:picLocks noChangeAspect="1"/>
          </p:cNvPicPr>
          <p:nvPr/>
        </p:nvPicPr>
        <p:blipFill>
          <a:blip r:embed="rId2"/>
          <a:stretch>
            <a:fillRect/>
          </a:stretch>
        </p:blipFill>
        <p:spPr>
          <a:xfrm>
            <a:off x="4689607" y="5862851"/>
            <a:ext cx="1744789" cy="628689"/>
          </a:xfrm>
          <a:prstGeom prst="rect">
            <a:avLst/>
          </a:prstGeom>
        </p:spPr>
      </p:pic>
      <p:pic>
        <p:nvPicPr>
          <p:cNvPr id="8" name="Picture 7">
            <a:extLst>
              <a:ext uri="{FF2B5EF4-FFF2-40B4-BE49-F238E27FC236}">
                <a16:creationId xmlns:a16="http://schemas.microsoft.com/office/drawing/2014/main" id="{26D736A1-F43D-44B4-A58B-6F30665BD11C}"/>
              </a:ext>
            </a:extLst>
          </p:cNvPr>
          <p:cNvPicPr>
            <a:picLocks noChangeAspect="1"/>
          </p:cNvPicPr>
          <p:nvPr/>
        </p:nvPicPr>
        <p:blipFill>
          <a:blip r:embed="rId3"/>
          <a:stretch>
            <a:fillRect/>
          </a:stretch>
        </p:blipFill>
        <p:spPr>
          <a:xfrm>
            <a:off x="8547897" y="5812080"/>
            <a:ext cx="3103991" cy="549309"/>
          </a:xfrm>
          <a:prstGeom prst="rect">
            <a:avLst/>
          </a:prstGeom>
        </p:spPr>
      </p:pic>
      <p:pic>
        <p:nvPicPr>
          <p:cNvPr id="6" name="Picture 5">
            <a:extLst>
              <a:ext uri="{FF2B5EF4-FFF2-40B4-BE49-F238E27FC236}">
                <a16:creationId xmlns:a16="http://schemas.microsoft.com/office/drawing/2014/main" id="{71AC5BCB-7BCB-4782-B754-D087919827CD}"/>
              </a:ext>
            </a:extLst>
          </p:cNvPr>
          <p:cNvPicPr>
            <a:picLocks noChangeAspect="1"/>
          </p:cNvPicPr>
          <p:nvPr/>
        </p:nvPicPr>
        <p:blipFill>
          <a:blip r:embed="rId4"/>
          <a:stretch>
            <a:fillRect/>
          </a:stretch>
        </p:blipFill>
        <p:spPr>
          <a:xfrm>
            <a:off x="761473" y="5843821"/>
            <a:ext cx="1744789" cy="604630"/>
          </a:xfrm>
          <a:prstGeom prst="rect">
            <a:avLst/>
          </a:prstGeom>
        </p:spPr>
      </p:pic>
      <p:sp>
        <p:nvSpPr>
          <p:cNvPr id="9" name="Oval 8">
            <a:extLst>
              <a:ext uri="{FF2B5EF4-FFF2-40B4-BE49-F238E27FC236}">
                <a16:creationId xmlns:a16="http://schemas.microsoft.com/office/drawing/2014/main" id="{DEA4CA7B-6557-49AC-A842-62E1849BDDBD}"/>
              </a:ext>
            </a:extLst>
          </p:cNvPr>
          <p:cNvSpPr/>
          <p:nvPr/>
        </p:nvSpPr>
        <p:spPr>
          <a:xfrm>
            <a:off x="174648" y="123406"/>
            <a:ext cx="725213" cy="714708"/>
          </a:xfrm>
          <a:prstGeom prst="ellipse">
            <a:avLst/>
          </a:prstGeom>
          <a:solidFill>
            <a:schemeClr val="accent3">
              <a:lumMod val="60000"/>
              <a:lumOff val="40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974258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547C-96E6-4FE2-B3F3-4061D8A6CCA1}"/>
              </a:ext>
            </a:extLst>
          </p:cNvPr>
          <p:cNvSpPr>
            <a:spLocks noGrp="1"/>
          </p:cNvSpPr>
          <p:nvPr>
            <p:ph type="title"/>
          </p:nvPr>
        </p:nvSpPr>
        <p:spPr>
          <a:xfrm>
            <a:off x="954481" y="310131"/>
            <a:ext cx="11571816" cy="469900"/>
          </a:xfrm>
        </p:spPr>
        <p:txBody>
          <a:bodyPr/>
          <a:lstStyle/>
          <a:p>
            <a:pPr algn="l"/>
            <a:r>
              <a:rPr lang="en-US" dirty="0">
                <a:solidFill>
                  <a:srgbClr val="00B0F0"/>
                </a:solidFill>
              </a:rPr>
              <a:t>Upcoming opportunities – Introductory PO Webinar Series</a:t>
            </a:r>
          </a:p>
        </p:txBody>
      </p:sp>
      <p:sp>
        <p:nvSpPr>
          <p:cNvPr id="4" name="Slide Number Placeholder 3">
            <a:extLst>
              <a:ext uri="{FF2B5EF4-FFF2-40B4-BE49-F238E27FC236}">
                <a16:creationId xmlns:a16="http://schemas.microsoft.com/office/drawing/2014/main" id="{6D9A210D-AB67-44F6-B30D-9C51724FE802}"/>
              </a:ext>
            </a:extLst>
          </p:cNvPr>
          <p:cNvSpPr>
            <a:spLocks noGrp="1"/>
          </p:cNvSpPr>
          <p:nvPr>
            <p:ph type="sldNum" sz="quarter" idx="12"/>
          </p:nvPr>
        </p:nvSpPr>
        <p:spPr/>
        <p:txBody>
          <a:bodyPr/>
          <a:lstStyle/>
          <a:p>
            <a:fld id="{299FC158-9137-4590-A235-E958B7E518B2}" type="slidenum">
              <a:rPr lang="en-US" smtClean="0"/>
              <a:t>27</a:t>
            </a:fld>
            <a:endParaRPr lang="en-US" dirty="0"/>
          </a:p>
        </p:txBody>
      </p:sp>
      <p:graphicFrame>
        <p:nvGraphicFramePr>
          <p:cNvPr id="5" name="Table 5">
            <a:extLst>
              <a:ext uri="{FF2B5EF4-FFF2-40B4-BE49-F238E27FC236}">
                <a16:creationId xmlns:a16="http://schemas.microsoft.com/office/drawing/2014/main" id="{8DBF63CE-5B35-4E8B-8405-6BF3668B2D93}"/>
              </a:ext>
            </a:extLst>
          </p:cNvPr>
          <p:cNvGraphicFramePr>
            <a:graphicFrameLocks noGrp="1"/>
          </p:cNvGraphicFramePr>
          <p:nvPr>
            <p:extLst>
              <p:ext uri="{D42A27DB-BD31-4B8C-83A1-F6EECF244321}">
                <p14:modId xmlns:p14="http://schemas.microsoft.com/office/powerpoint/2010/main" val="3481569255"/>
              </p:ext>
            </p:extLst>
          </p:nvPr>
        </p:nvGraphicFramePr>
        <p:xfrm>
          <a:off x="1463040" y="2495391"/>
          <a:ext cx="8128000" cy="2291080"/>
        </p:xfrm>
        <a:graphic>
          <a:graphicData uri="http://schemas.openxmlformats.org/drawingml/2006/table">
            <a:tbl>
              <a:tblPr firstRow="1" bandRow="1">
                <a:tableStyleId>{7DF18680-E054-41AD-8BC1-D1AEF772440D}</a:tableStyleId>
              </a:tblPr>
              <a:tblGrid>
                <a:gridCol w="5415280">
                  <a:extLst>
                    <a:ext uri="{9D8B030D-6E8A-4147-A177-3AD203B41FA5}">
                      <a16:colId xmlns:a16="http://schemas.microsoft.com/office/drawing/2014/main" val="671083449"/>
                    </a:ext>
                  </a:extLst>
                </a:gridCol>
                <a:gridCol w="2712720">
                  <a:extLst>
                    <a:ext uri="{9D8B030D-6E8A-4147-A177-3AD203B41FA5}">
                      <a16:colId xmlns:a16="http://schemas.microsoft.com/office/drawing/2014/main" val="949945071"/>
                    </a:ext>
                  </a:extLst>
                </a:gridCol>
              </a:tblGrid>
              <a:tr h="370840">
                <a:tc>
                  <a:txBody>
                    <a:bodyPr/>
                    <a:lstStyle/>
                    <a:p>
                      <a:r>
                        <a:rPr lang="en-US" dirty="0">
                          <a:latin typeface="Arial" panose="020B0604020202020204" pitchFamily="34" charset="0"/>
                          <a:cs typeface="Arial" panose="020B0604020202020204" pitchFamily="34" charset="0"/>
                        </a:rPr>
                        <a:t>PO webinars</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931881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CoCM: Data and Technology</a:t>
                      </a:r>
                    </a:p>
                    <a:p>
                      <a:endParaRPr lang="en-US"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June 15,  noon-1 p.m.</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543197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CoCM: Organizing an Excellent Care Team</a:t>
                      </a:r>
                    </a:p>
                    <a:p>
                      <a:endParaRPr lang="en-US"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June 22, noon-1 p.m.</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491930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CoCM: Monitoring and Sustainability</a:t>
                      </a:r>
                    </a:p>
                    <a:p>
                      <a:endParaRPr lang="en-US"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June 29, noon-1 p.m.</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7276043"/>
                  </a:ext>
                </a:extLst>
              </a:tr>
            </a:tbl>
          </a:graphicData>
        </a:graphic>
      </p:graphicFrame>
      <p:sp>
        <p:nvSpPr>
          <p:cNvPr id="7" name="TextBox 6">
            <a:extLst>
              <a:ext uri="{FF2B5EF4-FFF2-40B4-BE49-F238E27FC236}">
                <a16:creationId xmlns:a16="http://schemas.microsoft.com/office/drawing/2014/main" id="{8292C0B5-9388-425D-B135-196CC3803A18}"/>
              </a:ext>
            </a:extLst>
          </p:cNvPr>
          <p:cNvSpPr txBox="1"/>
          <p:nvPr/>
        </p:nvSpPr>
        <p:spPr>
          <a:xfrm>
            <a:off x="508000" y="1107440"/>
            <a:ext cx="11636519"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This webinar series has been developed to give physician organizations an understanding of what CoCM is and </a:t>
            </a:r>
          </a:p>
          <a:p>
            <a:r>
              <a:rPr lang="en-US" dirty="0">
                <a:latin typeface="Arial" panose="020B0604020202020204" pitchFamily="34" charset="0"/>
                <a:cs typeface="Arial" panose="020B0604020202020204" pitchFamily="34" charset="0"/>
              </a:rPr>
              <a:t>what is needed to support your practices. </a:t>
            </a:r>
          </a:p>
          <a:p>
            <a:endParaRPr lang="en-US" dirty="0"/>
          </a:p>
        </p:txBody>
      </p:sp>
      <p:sp>
        <p:nvSpPr>
          <p:cNvPr id="8" name="Rectangle 7">
            <a:extLst>
              <a:ext uri="{FF2B5EF4-FFF2-40B4-BE49-F238E27FC236}">
                <a16:creationId xmlns:a16="http://schemas.microsoft.com/office/drawing/2014/main" id="{74FABEAA-8EA1-433F-BB82-D879E375EABE}"/>
              </a:ext>
            </a:extLst>
          </p:cNvPr>
          <p:cNvSpPr/>
          <p:nvPr/>
        </p:nvSpPr>
        <p:spPr>
          <a:xfrm>
            <a:off x="2179320" y="5298996"/>
            <a:ext cx="7198360"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Register at:  https://micmt-cares.org/collaborative-care-model-cocm</a:t>
            </a:r>
          </a:p>
        </p:txBody>
      </p:sp>
      <p:sp>
        <p:nvSpPr>
          <p:cNvPr id="9" name="Oval 8">
            <a:extLst>
              <a:ext uri="{FF2B5EF4-FFF2-40B4-BE49-F238E27FC236}">
                <a16:creationId xmlns:a16="http://schemas.microsoft.com/office/drawing/2014/main" id="{EE3FAF59-988A-4B79-8F48-FE5A25C7BDF5}"/>
              </a:ext>
            </a:extLst>
          </p:cNvPr>
          <p:cNvSpPr/>
          <p:nvPr/>
        </p:nvSpPr>
        <p:spPr>
          <a:xfrm>
            <a:off x="152841" y="207813"/>
            <a:ext cx="725213" cy="714708"/>
          </a:xfrm>
          <a:prstGeom prst="ellipse">
            <a:avLst/>
          </a:prstGeom>
          <a:solidFill>
            <a:schemeClr val="accent3">
              <a:lumMod val="60000"/>
              <a:lumOff val="40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742037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6DCF-E852-4AB5-84C1-D01633007B22}"/>
              </a:ext>
            </a:extLst>
          </p:cNvPr>
          <p:cNvSpPr>
            <a:spLocks noGrp="1"/>
          </p:cNvSpPr>
          <p:nvPr>
            <p:ph type="title"/>
          </p:nvPr>
        </p:nvSpPr>
        <p:spPr>
          <a:xfrm>
            <a:off x="974145" y="297346"/>
            <a:ext cx="11571816" cy="469900"/>
          </a:xfrm>
        </p:spPr>
        <p:txBody>
          <a:bodyPr vert="horz" wrap="square" lIns="91440" tIns="45720" rIns="91440" bIns="45720" numCol="1" anchor="ctr" anchorCtr="0" compatLnSpc="1">
            <a:prstTxWarp prst="textNoShape">
              <a:avLst/>
            </a:prstTxWarp>
            <a:normAutofit/>
          </a:bodyPr>
          <a:lstStyle/>
          <a:p>
            <a:pPr algn="l">
              <a:lnSpc>
                <a:spcPct val="90000"/>
              </a:lnSpc>
            </a:pPr>
            <a:r>
              <a:rPr lang="en-US" sz="2600" b="1" kern="1200" dirty="0">
                <a:solidFill>
                  <a:srgbClr val="00B0F0"/>
                </a:solidFill>
                <a:latin typeface="Arial"/>
                <a:ea typeface="MS PGothic" panose="020B0600070205080204" pitchFamily="34" charset="-128"/>
                <a:cs typeface="Arial"/>
              </a:rPr>
              <a:t>Ongoing learning webinars for practices</a:t>
            </a:r>
          </a:p>
        </p:txBody>
      </p:sp>
      <p:sp>
        <p:nvSpPr>
          <p:cNvPr id="5" name="Rectangle 4">
            <a:extLst>
              <a:ext uri="{FF2B5EF4-FFF2-40B4-BE49-F238E27FC236}">
                <a16:creationId xmlns:a16="http://schemas.microsoft.com/office/drawing/2014/main" id="{A31CC5F6-E5A6-4D8D-975A-A12A0A376FB3}"/>
              </a:ext>
            </a:extLst>
          </p:cNvPr>
          <p:cNvSpPr/>
          <p:nvPr/>
        </p:nvSpPr>
        <p:spPr bwMode="auto">
          <a:xfrm>
            <a:off x="609600" y="1600201"/>
            <a:ext cx="5384800" cy="4137506"/>
          </a:xfrm>
          <a:prstGeom prst="rect">
            <a:avLst/>
          </a:prstGeom>
          <a:noFill/>
          <a:ln>
            <a:noFill/>
          </a:ln>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ct val="20000"/>
              </a:spcBef>
              <a:buFont typeface="Arial" panose="020B0604020202020204" pitchFamily="34" charset="0"/>
            </a:pPr>
            <a:r>
              <a:rPr lang="en-US" sz="2400" dirty="0">
                <a:latin typeface="Arial"/>
                <a:cs typeface="Arial"/>
              </a:rPr>
              <a:t>These webinars have been developed for post-training practices to give them an opportunity to gain more information on a variety of topics. </a:t>
            </a:r>
          </a:p>
          <a:p>
            <a:pPr eaLnBrk="1" hangingPunct="1">
              <a:spcBef>
                <a:spcPct val="20000"/>
              </a:spcBef>
              <a:buFont typeface="Arial" panose="020B0604020202020204" pitchFamily="34" charset="0"/>
            </a:pPr>
            <a:r>
              <a:rPr lang="en-US" sz="2400" dirty="0">
                <a:latin typeface="Arial"/>
                <a:cs typeface="Arial"/>
              </a:rPr>
              <a:t>Here is a sample of webinars that have been available.</a:t>
            </a:r>
          </a:p>
          <a:p>
            <a:pPr eaLnBrk="1" hangingPunct="1">
              <a:spcBef>
                <a:spcPct val="20000"/>
              </a:spcBef>
              <a:buFont typeface="Arial" panose="020B0604020202020204" pitchFamily="34" charset="0"/>
            </a:pPr>
            <a:endParaRPr lang="en-US" sz="2400" dirty="0">
              <a:latin typeface="Arial"/>
              <a:cs typeface="Arial"/>
            </a:endParaRPr>
          </a:p>
          <a:p>
            <a:pPr eaLnBrk="1" hangingPunct="1">
              <a:spcBef>
                <a:spcPct val="20000"/>
              </a:spcBef>
              <a:buFont typeface="Arial" panose="020B0604020202020204" pitchFamily="34" charset="0"/>
            </a:pPr>
            <a:r>
              <a:rPr lang="en-US" sz="2400" dirty="0">
                <a:latin typeface="Arial"/>
                <a:cs typeface="Arial"/>
              </a:rPr>
              <a:t>Upcoming sessions and registrations are at:</a:t>
            </a:r>
          </a:p>
          <a:p>
            <a:pPr eaLnBrk="1" hangingPunct="1">
              <a:spcBef>
                <a:spcPct val="20000"/>
              </a:spcBef>
              <a:buFont typeface="Arial" panose="020B0604020202020204" pitchFamily="34" charset="0"/>
            </a:pPr>
            <a:r>
              <a:rPr lang="en-US" sz="2000" dirty="0">
                <a:latin typeface="Arial"/>
                <a:cs typeface="Arial"/>
              </a:rPr>
              <a:t>https://micmt-cares.org/collaborative-care-model-going </a:t>
            </a:r>
          </a:p>
          <a:p>
            <a:pPr eaLnBrk="1" hangingPunct="1">
              <a:spcBef>
                <a:spcPct val="20000"/>
              </a:spcBef>
              <a:buFont typeface="Arial" panose="020B0604020202020204" pitchFamily="34" charset="0"/>
            </a:pPr>
            <a:r>
              <a:rPr lang="en-US" sz="2000" dirty="0">
                <a:latin typeface="Arial"/>
                <a:cs typeface="Arial"/>
              </a:rPr>
              <a:t>https://www.miccsi.org/collaborative-care-model-training/</a:t>
            </a:r>
          </a:p>
        </p:txBody>
      </p:sp>
      <p:sp>
        <p:nvSpPr>
          <p:cNvPr id="4" name="Slide Number Placeholder 3">
            <a:extLst>
              <a:ext uri="{FF2B5EF4-FFF2-40B4-BE49-F238E27FC236}">
                <a16:creationId xmlns:a16="http://schemas.microsoft.com/office/drawing/2014/main" id="{E1AC5B83-957D-4F03-A90B-A0BF6FDFD30B}"/>
              </a:ext>
            </a:extLst>
          </p:cNvPr>
          <p:cNvSpPr>
            <a:spLocks noGrp="1"/>
          </p:cNvSpPr>
          <p:nvPr>
            <p:ph type="sldNum" sz="quarter" idx="12"/>
          </p:nvPr>
        </p:nvSpPr>
        <p:spPr>
          <a:xfrm>
            <a:off x="11584517" y="6570663"/>
            <a:ext cx="607483" cy="228600"/>
          </a:xfrm>
        </p:spPr>
        <p:txBody>
          <a:bodyPr vert="horz" wrap="square" lIns="91440" tIns="45720" rIns="91440" bIns="45720" numCol="1" anchor="ctr" anchorCtr="0" compatLnSpc="1">
            <a:prstTxWarp prst="textNoShape">
              <a:avLst/>
            </a:prstTxWarp>
            <a:normAutofit/>
          </a:bodyPr>
          <a:lstStyle/>
          <a:p>
            <a:pPr>
              <a:spcAft>
                <a:spcPts val="600"/>
              </a:spcAft>
            </a:pPr>
            <a:fld id="{299FC158-9137-4590-A235-E958B7E518B2}" type="slidenum">
              <a:rPr lang="en-US" smtClean="0"/>
              <a:pPr>
                <a:spcAft>
                  <a:spcPts val="600"/>
                </a:spcAft>
              </a:pPr>
              <a:t>28</a:t>
            </a:fld>
            <a:endParaRPr lang="en-US" dirty="0"/>
          </a:p>
        </p:txBody>
      </p:sp>
      <p:graphicFrame>
        <p:nvGraphicFramePr>
          <p:cNvPr id="7" name="Content Placeholder 2">
            <a:extLst>
              <a:ext uri="{FF2B5EF4-FFF2-40B4-BE49-F238E27FC236}">
                <a16:creationId xmlns:a16="http://schemas.microsoft.com/office/drawing/2014/main" id="{42A45A3D-8862-41DB-93AB-D179EBB544FB}"/>
              </a:ext>
            </a:extLst>
          </p:cNvPr>
          <p:cNvGraphicFramePr>
            <a:graphicFrameLocks noGrp="1"/>
          </p:cNvGraphicFramePr>
          <p:nvPr>
            <p:ph sz="half" idx="2"/>
            <p:extLst>
              <p:ext uri="{D42A27DB-BD31-4B8C-83A1-F6EECF244321}">
                <p14:modId xmlns:p14="http://schemas.microsoft.com/office/powerpoint/2010/main" val="1806553188"/>
              </p:ext>
            </p:extLst>
          </p:nvPr>
        </p:nvGraphicFramePr>
        <p:xfrm>
          <a:off x="6197600" y="1600201"/>
          <a:ext cx="5384800" cy="4137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0E335DDA-F2E7-4387-8C98-A74BD4F59574}"/>
              </a:ext>
            </a:extLst>
          </p:cNvPr>
          <p:cNvSpPr/>
          <p:nvPr/>
        </p:nvSpPr>
        <p:spPr>
          <a:xfrm>
            <a:off x="152841" y="207813"/>
            <a:ext cx="725213" cy="714708"/>
          </a:xfrm>
          <a:prstGeom prst="ellipse">
            <a:avLst/>
          </a:prstGeom>
          <a:solidFill>
            <a:schemeClr val="accent3">
              <a:lumMod val="60000"/>
              <a:lumOff val="40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dirty="0">
                <a:solidFill>
                  <a:schemeClr val="tx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005050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490F-FCA1-4CA3-B020-CC0B215F9113}"/>
              </a:ext>
            </a:extLst>
          </p:cNvPr>
          <p:cNvSpPr>
            <a:spLocks noGrp="1"/>
          </p:cNvSpPr>
          <p:nvPr>
            <p:ph type="title"/>
          </p:nvPr>
        </p:nvSpPr>
        <p:spPr>
          <a:xfrm>
            <a:off x="315384" y="241300"/>
            <a:ext cx="11571816" cy="5182038"/>
          </a:xfrm>
        </p:spPr>
        <p:txBody>
          <a:bodyPr/>
          <a:lstStyle/>
          <a:p>
            <a:r>
              <a:rPr lang="en-US" sz="5400" dirty="0">
                <a:latin typeface="Arial" panose="020B0604020202020204" pitchFamily="34" charset="0"/>
                <a:cs typeface="Arial" panose="020B0604020202020204" pitchFamily="34" charset="0"/>
              </a:rPr>
              <a:t>PO Expectations</a:t>
            </a:r>
          </a:p>
        </p:txBody>
      </p:sp>
      <p:sp>
        <p:nvSpPr>
          <p:cNvPr id="3" name="Slide Number Placeholder 2">
            <a:extLst>
              <a:ext uri="{FF2B5EF4-FFF2-40B4-BE49-F238E27FC236}">
                <a16:creationId xmlns:a16="http://schemas.microsoft.com/office/drawing/2014/main" id="{7F97AE0F-59BB-4EA3-852D-BE994FE466C0}"/>
              </a:ext>
            </a:extLst>
          </p:cNvPr>
          <p:cNvSpPr>
            <a:spLocks noGrp="1"/>
          </p:cNvSpPr>
          <p:nvPr>
            <p:ph type="sldNum" sz="quarter" idx="12"/>
          </p:nvPr>
        </p:nvSpPr>
        <p:spPr/>
        <p:txBody>
          <a:bodyPr/>
          <a:lstStyle/>
          <a:p>
            <a:fld id="{299FC158-9137-4590-A235-E958B7E518B2}" type="slidenum">
              <a:rPr lang="en-US" smtClean="0"/>
              <a:t>29</a:t>
            </a:fld>
            <a:endParaRPr lang="en-US" dirty="0"/>
          </a:p>
        </p:txBody>
      </p:sp>
    </p:spTree>
    <p:extLst>
      <p:ext uri="{BB962C8B-B14F-4D97-AF65-F5344CB8AC3E}">
        <p14:creationId xmlns:p14="http://schemas.microsoft.com/office/powerpoint/2010/main" val="209839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693"/>
            <a:ext cx="10515600" cy="1594995"/>
          </a:xfrm>
        </p:spPr>
        <p:txBody>
          <a:bodyPr>
            <a:normAutofit/>
          </a:bodyPr>
          <a:lstStyle/>
          <a:p>
            <a:pPr algn="ctr"/>
            <a:r>
              <a:rPr lang="en-US" sz="3600" dirty="0">
                <a:solidFill>
                  <a:srgbClr val="002060"/>
                </a:solidFill>
                <a:latin typeface="Arial" panose="020B0604020202020204" pitchFamily="34" charset="0"/>
                <a:cs typeface="Arial" panose="020B0604020202020204" pitchFamily="34" charset="0"/>
              </a:rPr>
              <a:t>Agenda and Objectives</a:t>
            </a:r>
          </a:p>
        </p:txBody>
      </p:sp>
      <p:sp>
        <p:nvSpPr>
          <p:cNvPr id="3" name="Content Placeholder 2"/>
          <p:cNvSpPr>
            <a:spLocks noGrp="1"/>
          </p:cNvSpPr>
          <p:nvPr>
            <p:ph idx="1"/>
          </p:nvPr>
        </p:nvSpPr>
        <p:spPr>
          <a:xfrm>
            <a:off x="778116" y="1945758"/>
            <a:ext cx="10515600" cy="4231204"/>
          </a:xfrm>
        </p:spPr>
        <p:txBody>
          <a:bodyPr>
            <a:normAutofit/>
          </a:bodyPr>
          <a:lstStyle/>
          <a:p>
            <a:r>
              <a:rPr lang="en-US" dirty="0">
                <a:solidFill>
                  <a:srgbClr val="002060"/>
                </a:solidFill>
              </a:rPr>
              <a:t>Review the collaborative care model (CoCM)</a:t>
            </a:r>
          </a:p>
          <a:p>
            <a:r>
              <a:rPr lang="en-US" dirty="0">
                <a:solidFill>
                  <a:srgbClr val="002060"/>
                </a:solidFill>
              </a:rPr>
              <a:t>Review rewards/incentives available to PGIP POs and practices implementing the model</a:t>
            </a:r>
          </a:p>
          <a:p>
            <a:r>
              <a:rPr lang="en-US" dirty="0">
                <a:solidFill>
                  <a:srgbClr val="002060"/>
                </a:solidFill>
              </a:rPr>
              <a:t>Review the expectations of POs and practices</a:t>
            </a:r>
          </a:p>
        </p:txBody>
      </p:sp>
      <p:sp>
        <p:nvSpPr>
          <p:cNvPr id="5" name="Slide Number Placeholder 4">
            <a:extLst>
              <a:ext uri="{FF2B5EF4-FFF2-40B4-BE49-F238E27FC236}">
                <a16:creationId xmlns:a16="http://schemas.microsoft.com/office/drawing/2014/main" id="{B9966E76-A7AC-464D-BF04-5E5604BDDF71}"/>
              </a:ext>
            </a:extLst>
          </p:cNvPr>
          <p:cNvSpPr>
            <a:spLocks noGrp="1"/>
          </p:cNvSpPr>
          <p:nvPr>
            <p:ph type="sldNum" sz="quarter" idx="12"/>
          </p:nvPr>
        </p:nvSpPr>
        <p:spPr/>
        <p:txBody>
          <a:bodyPr/>
          <a:lstStyle/>
          <a:p>
            <a:fld id="{299FC158-9137-4590-A235-E958B7E518B2}" type="slidenum">
              <a:rPr lang="en-US" smtClean="0"/>
              <a:t>3</a:t>
            </a:fld>
            <a:endParaRPr lang="en-US" dirty="0"/>
          </a:p>
        </p:txBody>
      </p:sp>
    </p:spTree>
    <p:extLst>
      <p:ext uri="{BB962C8B-B14F-4D97-AF65-F5344CB8AC3E}">
        <p14:creationId xmlns:p14="http://schemas.microsoft.com/office/powerpoint/2010/main" val="1609797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6FC52-1866-499F-8D48-AC538BBED404}"/>
              </a:ext>
            </a:extLst>
          </p:cNvPr>
          <p:cNvSpPr>
            <a:spLocks noGrp="1"/>
          </p:cNvSpPr>
          <p:nvPr>
            <p:ph type="title"/>
          </p:nvPr>
        </p:nvSpPr>
        <p:spPr/>
        <p:txBody>
          <a:bodyPr/>
          <a:lstStyle/>
          <a:p>
            <a:pPr algn="l"/>
            <a:r>
              <a:rPr lang="en-US" dirty="0">
                <a:solidFill>
                  <a:srgbClr val="00B0F0"/>
                </a:solidFill>
              </a:rPr>
              <a:t>How to help your practices</a:t>
            </a:r>
            <a:endParaRPr lang="en-US" dirty="0"/>
          </a:p>
        </p:txBody>
      </p:sp>
      <p:sp>
        <p:nvSpPr>
          <p:cNvPr id="3" name="Slide Number Placeholder 2">
            <a:extLst>
              <a:ext uri="{FF2B5EF4-FFF2-40B4-BE49-F238E27FC236}">
                <a16:creationId xmlns:a16="http://schemas.microsoft.com/office/drawing/2014/main" id="{E491971F-923A-4D28-B1B3-BAE1F52AB77E}"/>
              </a:ext>
            </a:extLst>
          </p:cNvPr>
          <p:cNvSpPr>
            <a:spLocks noGrp="1"/>
          </p:cNvSpPr>
          <p:nvPr>
            <p:ph type="sldNum" sz="quarter" idx="12"/>
          </p:nvPr>
        </p:nvSpPr>
        <p:spPr/>
        <p:txBody>
          <a:bodyPr/>
          <a:lstStyle/>
          <a:p>
            <a:fld id="{299FC158-9137-4590-A235-E958B7E518B2}" type="slidenum">
              <a:rPr lang="en-US" smtClean="0"/>
              <a:t>30</a:t>
            </a:fld>
            <a:endParaRPr lang="en-US" dirty="0"/>
          </a:p>
        </p:txBody>
      </p:sp>
      <p:graphicFrame>
        <p:nvGraphicFramePr>
          <p:cNvPr id="7" name="Diagram 6">
            <a:extLst>
              <a:ext uri="{FF2B5EF4-FFF2-40B4-BE49-F238E27FC236}">
                <a16:creationId xmlns:a16="http://schemas.microsoft.com/office/drawing/2014/main" id="{1CA6C5C2-D7E7-4F3A-9285-EA8BDAF98078}"/>
              </a:ext>
            </a:extLst>
          </p:cNvPr>
          <p:cNvGraphicFramePr/>
          <p:nvPr>
            <p:extLst>
              <p:ext uri="{D42A27DB-BD31-4B8C-83A1-F6EECF244321}">
                <p14:modId xmlns:p14="http://schemas.microsoft.com/office/powerpoint/2010/main" val="593285517"/>
              </p:ext>
            </p:extLst>
          </p:nvPr>
        </p:nvGraphicFramePr>
        <p:xfrm>
          <a:off x="580571" y="948266"/>
          <a:ext cx="10802776" cy="585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144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3A5C-9A59-4CDB-B732-43D1C9467609}"/>
              </a:ext>
            </a:extLst>
          </p:cNvPr>
          <p:cNvSpPr>
            <a:spLocks noGrp="1"/>
          </p:cNvSpPr>
          <p:nvPr>
            <p:ph type="title"/>
          </p:nvPr>
        </p:nvSpPr>
        <p:spPr/>
        <p:txBody>
          <a:bodyPr/>
          <a:lstStyle/>
          <a:p>
            <a:pPr algn="l"/>
            <a:r>
              <a:rPr lang="en-US" dirty="0">
                <a:solidFill>
                  <a:srgbClr val="00B0F0"/>
                </a:solidFill>
              </a:rPr>
              <a:t>Other PO expectations – related to reporting and review</a:t>
            </a:r>
          </a:p>
        </p:txBody>
      </p:sp>
      <p:graphicFrame>
        <p:nvGraphicFramePr>
          <p:cNvPr id="6" name="Table 6">
            <a:extLst>
              <a:ext uri="{FF2B5EF4-FFF2-40B4-BE49-F238E27FC236}">
                <a16:creationId xmlns:a16="http://schemas.microsoft.com/office/drawing/2014/main" id="{A806364B-0CE0-4A71-8174-258CC48EB242}"/>
              </a:ext>
            </a:extLst>
          </p:cNvPr>
          <p:cNvGraphicFramePr>
            <a:graphicFrameLocks noGrp="1"/>
          </p:cNvGraphicFramePr>
          <p:nvPr>
            <p:ph sz="half" idx="1"/>
            <p:extLst>
              <p:ext uri="{D42A27DB-BD31-4B8C-83A1-F6EECF244321}">
                <p14:modId xmlns:p14="http://schemas.microsoft.com/office/powerpoint/2010/main" val="2166834895"/>
              </p:ext>
            </p:extLst>
          </p:nvPr>
        </p:nvGraphicFramePr>
        <p:xfrm>
          <a:off x="513184" y="866140"/>
          <a:ext cx="11071333" cy="5125720"/>
        </p:xfrm>
        <a:graphic>
          <a:graphicData uri="http://schemas.openxmlformats.org/drawingml/2006/table">
            <a:tbl>
              <a:tblPr firstRow="1" bandRow="1">
                <a:tableStyleId>{7DF18680-E054-41AD-8BC1-D1AEF772440D}</a:tableStyleId>
              </a:tblPr>
              <a:tblGrid>
                <a:gridCol w="4924042">
                  <a:extLst>
                    <a:ext uri="{9D8B030D-6E8A-4147-A177-3AD203B41FA5}">
                      <a16:colId xmlns:a16="http://schemas.microsoft.com/office/drawing/2014/main" val="3028045170"/>
                    </a:ext>
                  </a:extLst>
                </a:gridCol>
                <a:gridCol w="2501210">
                  <a:extLst>
                    <a:ext uri="{9D8B030D-6E8A-4147-A177-3AD203B41FA5}">
                      <a16:colId xmlns:a16="http://schemas.microsoft.com/office/drawing/2014/main" val="4113040381"/>
                    </a:ext>
                  </a:extLst>
                </a:gridCol>
                <a:gridCol w="1596984">
                  <a:extLst>
                    <a:ext uri="{9D8B030D-6E8A-4147-A177-3AD203B41FA5}">
                      <a16:colId xmlns:a16="http://schemas.microsoft.com/office/drawing/2014/main" val="1814975950"/>
                    </a:ext>
                  </a:extLst>
                </a:gridCol>
                <a:gridCol w="2049097">
                  <a:extLst>
                    <a:ext uri="{9D8B030D-6E8A-4147-A177-3AD203B41FA5}">
                      <a16:colId xmlns:a16="http://schemas.microsoft.com/office/drawing/2014/main" val="1892023893"/>
                    </a:ext>
                  </a:extLst>
                </a:gridCol>
              </a:tblGrid>
              <a:tr h="370840">
                <a:tc>
                  <a:txBody>
                    <a:bodyPr/>
                    <a:lstStyle/>
                    <a:p>
                      <a:r>
                        <a:rPr lang="en-US" sz="1600" dirty="0">
                          <a:latin typeface="Arial" panose="020B0604020202020204" pitchFamily="34" charset="0"/>
                          <a:cs typeface="Arial" panose="020B0604020202020204" pitchFamily="34" charset="0"/>
                        </a:rPr>
                        <a:t>Report</a:t>
                      </a:r>
                    </a:p>
                  </a:txBody>
                  <a:tcPr/>
                </a:tc>
                <a:tc>
                  <a:txBody>
                    <a:bodyPr/>
                    <a:lstStyle/>
                    <a:p>
                      <a:r>
                        <a:rPr lang="en-US" sz="1600" dirty="0">
                          <a:latin typeface="Arial" panose="020B0604020202020204" pitchFamily="34" charset="0"/>
                          <a:cs typeface="Arial" panose="020B0604020202020204" pitchFamily="34" charset="0"/>
                        </a:rPr>
                        <a:t>Used for</a:t>
                      </a:r>
                    </a:p>
                  </a:txBody>
                  <a:tcPr/>
                </a:tc>
                <a:tc>
                  <a:txBody>
                    <a:bodyPr/>
                    <a:lstStyle/>
                    <a:p>
                      <a:r>
                        <a:rPr lang="en-US" sz="1600" dirty="0">
                          <a:latin typeface="Arial" panose="020B0604020202020204" pitchFamily="34" charset="0"/>
                          <a:cs typeface="Arial" panose="020B0604020202020204" pitchFamily="34" charset="0"/>
                        </a:rPr>
                        <a:t>Frequency </a:t>
                      </a:r>
                    </a:p>
                  </a:txBody>
                  <a:tcPr/>
                </a:tc>
                <a:tc>
                  <a:txBody>
                    <a:bodyPr/>
                    <a:lstStyle/>
                    <a:p>
                      <a:r>
                        <a:rPr lang="en-US" sz="1600" dirty="0">
                          <a:latin typeface="Arial" panose="020B0604020202020204" pitchFamily="34" charset="0"/>
                          <a:cs typeface="Arial" panose="020B0604020202020204" pitchFamily="34" charset="0"/>
                        </a:rPr>
                        <a:t>Dates</a:t>
                      </a:r>
                    </a:p>
                  </a:txBody>
                  <a:tcPr/>
                </a:tc>
                <a:extLst>
                  <a:ext uri="{0D108BD9-81ED-4DB2-BD59-A6C34878D82A}">
                    <a16:rowId xmlns:a16="http://schemas.microsoft.com/office/drawing/2014/main" val="672255652"/>
                  </a:ext>
                </a:extLst>
              </a:tr>
              <a:tr h="370840">
                <a:tc>
                  <a:txBody>
                    <a:bodyPr/>
                    <a:lstStyle/>
                    <a:p>
                      <a:r>
                        <a:rPr lang="en-US" sz="1600" b="1" dirty="0">
                          <a:latin typeface="Arial" panose="020B0604020202020204" pitchFamily="34" charset="0"/>
                          <a:cs typeface="Arial" panose="020B0604020202020204" pitchFamily="34" charset="0"/>
                        </a:rPr>
                        <a:t>Practice touch-base results </a:t>
                      </a:r>
                      <a:r>
                        <a:rPr lang="en-US" sz="1600" dirty="0">
                          <a:latin typeface="Arial" panose="020B0604020202020204" pitchFamily="34" charset="0"/>
                          <a:cs typeface="Arial" panose="020B0604020202020204" pitchFamily="34" charset="0"/>
                        </a:rPr>
                        <a:t>– Excel spreadsheet that verifies that each practice is using CoCM </a:t>
                      </a:r>
                      <a:r>
                        <a:rPr lang="en-US" sz="1600" i="1" dirty="0">
                          <a:latin typeface="Arial" panose="020B0604020202020204" pitchFamily="34" charset="0"/>
                          <a:cs typeface="Arial" panose="020B0604020202020204" pitchFamily="34" charset="0"/>
                        </a:rPr>
                        <a:t>(new requirement)</a:t>
                      </a:r>
                    </a:p>
                  </a:txBody>
                  <a:tcPr/>
                </a:tc>
                <a:tc>
                  <a:txBody>
                    <a:bodyPr/>
                    <a:lstStyle/>
                    <a:p>
                      <a:r>
                        <a:rPr lang="en-US" sz="1600" dirty="0">
                          <a:latin typeface="Arial" panose="020B0604020202020204" pitchFamily="34" charset="0"/>
                          <a:cs typeface="Arial" panose="020B0604020202020204" pitchFamily="34" charset="0"/>
                        </a:rPr>
                        <a:t>Ensuring appropriate practices are receiving VBR</a:t>
                      </a:r>
                    </a:p>
                  </a:txBody>
                  <a:tcPr/>
                </a:tc>
                <a:tc>
                  <a:txBody>
                    <a:bodyPr/>
                    <a:lstStyle/>
                    <a:p>
                      <a:r>
                        <a:rPr lang="en-US" sz="1600" dirty="0">
                          <a:latin typeface="Arial" panose="020B0604020202020204" pitchFamily="34" charset="0"/>
                          <a:cs typeface="Arial" panose="020B0604020202020204" pitchFamily="34" charset="0"/>
                        </a:rPr>
                        <a:t>Monthly</a:t>
                      </a:r>
                    </a:p>
                  </a:txBody>
                  <a:tcPr/>
                </a:tc>
                <a:tc>
                  <a:txBody>
                    <a:bodyPr/>
                    <a:lstStyle/>
                    <a:p>
                      <a:r>
                        <a:rPr lang="en-US" sz="1600" dirty="0">
                          <a:latin typeface="Arial" panose="020B0604020202020204" pitchFamily="34" charset="0"/>
                          <a:cs typeface="Arial" panose="020B0604020202020204" pitchFamily="34" charset="0"/>
                        </a:rPr>
                        <a:t>To training partners on the 15</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of each month</a:t>
                      </a:r>
                    </a:p>
                  </a:txBody>
                  <a:tcPr/>
                </a:tc>
                <a:extLst>
                  <a:ext uri="{0D108BD9-81ED-4DB2-BD59-A6C34878D82A}">
                    <a16:rowId xmlns:a16="http://schemas.microsoft.com/office/drawing/2014/main" val="3944353148"/>
                  </a:ext>
                </a:extLst>
              </a:tr>
              <a:tr h="370840">
                <a:tc>
                  <a:txBody>
                    <a:bodyPr/>
                    <a:lstStyle/>
                    <a:p>
                      <a:r>
                        <a:rPr lang="en-US" sz="1600" b="1" dirty="0">
                          <a:latin typeface="Arial" panose="020B0604020202020204" pitchFamily="34" charset="0"/>
                          <a:cs typeface="Arial" panose="020B0604020202020204" pitchFamily="34" charset="0"/>
                        </a:rPr>
                        <a:t>Site visits </a:t>
                      </a:r>
                      <a:r>
                        <a:rPr lang="en-US" sz="1600" dirty="0">
                          <a:latin typeface="Arial" panose="020B0604020202020204" pitchFamily="34" charset="0"/>
                          <a:cs typeface="Arial" panose="020B0604020202020204" pitchFamily="34" charset="0"/>
                        </a:rPr>
                        <a:t>– Two practice site visits with training partners and strongly recommend that practice’s SCR is shadowed at least once by their training partner. </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Ensures practices are on track, answer questions or address challenges. To offer planned opportunities for support.</a:t>
                      </a:r>
                    </a:p>
                  </a:txBody>
                  <a:tcPr/>
                </a:tc>
                <a:tc>
                  <a:txBody>
                    <a:bodyPr/>
                    <a:lstStyle/>
                    <a:p>
                      <a:r>
                        <a:rPr lang="en-US" sz="1600" dirty="0">
                          <a:latin typeface="Arial" panose="020B0604020202020204" pitchFamily="34" charset="0"/>
                          <a:cs typeface="Arial" panose="020B0604020202020204" pitchFamily="34" charset="0"/>
                        </a:rPr>
                        <a:t>Between 3 and 6 months post training.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Between 9 and 12 months post training.</a:t>
                      </a:r>
                    </a:p>
                  </a:txBody>
                  <a:tcPr/>
                </a:tc>
                <a:tc>
                  <a:txBody>
                    <a:bodyPr/>
                    <a:lstStyle/>
                    <a:p>
                      <a:r>
                        <a:rPr lang="en-US" sz="1600" dirty="0">
                          <a:latin typeface="Arial" panose="020B0604020202020204" pitchFamily="34" charset="0"/>
                          <a:cs typeface="Arial" panose="020B0604020202020204" pitchFamily="34" charset="0"/>
                        </a:rPr>
                        <a:t>Varies</a:t>
                      </a:r>
                    </a:p>
                  </a:txBody>
                  <a:tcPr/>
                </a:tc>
                <a:extLst>
                  <a:ext uri="{0D108BD9-81ED-4DB2-BD59-A6C34878D82A}">
                    <a16:rowId xmlns:a16="http://schemas.microsoft.com/office/drawing/2014/main" val="1674439587"/>
                  </a:ext>
                </a:extLst>
              </a:tr>
              <a:tr h="370840">
                <a:tc>
                  <a:txBody>
                    <a:bodyPr/>
                    <a:lstStyle/>
                    <a:p>
                      <a:r>
                        <a:rPr lang="en-US" sz="1600" b="1" dirty="0">
                          <a:latin typeface="Arial" panose="020B0604020202020204" pitchFamily="34" charset="0"/>
                          <a:cs typeface="Arial" panose="020B0604020202020204" pitchFamily="34" charset="0"/>
                        </a:rPr>
                        <a:t>Psychiatrist reward information </a:t>
                      </a:r>
                      <a:r>
                        <a:rPr lang="en-US" sz="1600" dirty="0">
                          <a:latin typeface="Arial" panose="020B0604020202020204" pitchFamily="34" charset="0"/>
                          <a:cs typeface="Arial" panose="020B0604020202020204" pitchFamily="34" charset="0"/>
                        </a:rPr>
                        <a:t>– Email NPI and name of consulting psychiatrist along with practices the psychiatrist supports</a:t>
                      </a:r>
                    </a:p>
                  </a:txBody>
                  <a:tcPr/>
                </a:tc>
                <a:tc>
                  <a:txBody>
                    <a:bodyPr/>
                    <a:lstStyle/>
                    <a:p>
                      <a:r>
                        <a:rPr lang="en-US" sz="1600" dirty="0">
                          <a:latin typeface="Arial" panose="020B0604020202020204" pitchFamily="34" charset="0"/>
                          <a:cs typeface="Arial" panose="020B0604020202020204" pitchFamily="34" charset="0"/>
                        </a:rPr>
                        <a:t>Calculating and rewarding consulting psychiatrists</a:t>
                      </a:r>
                    </a:p>
                  </a:txBody>
                  <a:tcPr/>
                </a:tc>
                <a:tc>
                  <a:txBody>
                    <a:bodyPr/>
                    <a:lstStyle/>
                    <a:p>
                      <a:r>
                        <a:rPr lang="en-US" sz="1600" dirty="0">
                          <a:latin typeface="Arial" panose="020B0604020202020204" pitchFamily="34" charset="0"/>
                          <a:cs typeface="Arial" panose="020B0604020202020204" pitchFamily="34" charset="0"/>
                        </a:rPr>
                        <a:t>Twice yearly</a:t>
                      </a:r>
                    </a:p>
                  </a:txBody>
                  <a:tcPr/>
                </a:tc>
                <a:tc>
                  <a:txBody>
                    <a:bodyPr/>
                    <a:lstStyle/>
                    <a:p>
                      <a:r>
                        <a:rPr lang="en-US" sz="1600" dirty="0">
                          <a:latin typeface="Arial" panose="020B0604020202020204" pitchFamily="34" charset="0"/>
                          <a:cs typeface="Arial" panose="020B0604020202020204" pitchFamily="34" charset="0"/>
                        </a:rPr>
                        <a:t>To PGIP via email July 31 and Jan. 31</a:t>
                      </a:r>
                    </a:p>
                  </a:txBody>
                  <a:tcPr/>
                </a:tc>
                <a:extLst>
                  <a:ext uri="{0D108BD9-81ED-4DB2-BD59-A6C34878D82A}">
                    <a16:rowId xmlns:a16="http://schemas.microsoft.com/office/drawing/2014/main" val="3992600784"/>
                  </a:ext>
                </a:extLst>
              </a:tr>
              <a:tr h="370840">
                <a:tc>
                  <a:txBody>
                    <a:bodyPr/>
                    <a:lstStyle/>
                    <a:p>
                      <a:r>
                        <a:rPr lang="en-US" sz="1600" b="1" dirty="0">
                          <a:latin typeface="Arial" panose="020B0604020202020204" pitchFamily="34" charset="0"/>
                          <a:cs typeface="Arial" panose="020B0604020202020204" pitchFamily="34" charset="0"/>
                        </a:rPr>
                        <a:t>Outcomes data tracking </a:t>
                      </a:r>
                      <a:r>
                        <a:rPr lang="en-US" sz="1600" dirty="0">
                          <a:latin typeface="Arial" panose="020B0604020202020204" pitchFamily="34" charset="0"/>
                          <a:cs typeface="Arial" panose="020B0604020202020204" pitchFamily="34" charset="0"/>
                        </a:rPr>
                        <a:t>– Complete Excel template and upload to EDDI (contains PHI)</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Outcomes tracking template is posted on the PGIP Collaboration site.</a:t>
                      </a:r>
                    </a:p>
                  </a:txBody>
                  <a:tcPr/>
                </a:tc>
                <a:tc>
                  <a:txBody>
                    <a:bodyPr/>
                    <a:lstStyle/>
                    <a:p>
                      <a:r>
                        <a:rPr lang="en-US" sz="1600" dirty="0">
                          <a:latin typeface="Arial" panose="020B0604020202020204" pitchFamily="34" charset="0"/>
                          <a:cs typeface="Arial" panose="020B0604020202020204" pitchFamily="34" charset="0"/>
                        </a:rPr>
                        <a:t>Reviewing practice-level progress and reporting program progress</a:t>
                      </a:r>
                    </a:p>
                  </a:txBody>
                  <a:tcPr/>
                </a:tc>
                <a:tc>
                  <a:txBody>
                    <a:bodyPr/>
                    <a:lstStyle/>
                    <a:p>
                      <a:r>
                        <a:rPr lang="en-US" sz="1600" dirty="0">
                          <a:latin typeface="Arial" panose="020B0604020202020204" pitchFamily="34" charset="0"/>
                          <a:cs typeface="Arial" panose="020B0604020202020204" pitchFamily="34" charset="0"/>
                        </a:rPr>
                        <a:t>Twice yearly</a:t>
                      </a:r>
                    </a:p>
                  </a:txBody>
                  <a:tcPr/>
                </a:tc>
                <a:tc>
                  <a:txBody>
                    <a:bodyPr/>
                    <a:lstStyle/>
                    <a:p>
                      <a:r>
                        <a:rPr lang="en-US" sz="1600" dirty="0">
                          <a:latin typeface="Arial" panose="020B0604020202020204" pitchFamily="34" charset="0"/>
                          <a:cs typeface="Arial" panose="020B0604020202020204" pitchFamily="34" charset="0"/>
                        </a:rPr>
                        <a:t>To PGIP via EDDI</a:t>
                      </a:r>
                    </a:p>
                    <a:p>
                      <a:r>
                        <a:rPr lang="en-US" sz="1600" dirty="0">
                          <a:latin typeface="Arial" panose="020B0604020202020204" pitchFamily="34" charset="0"/>
                          <a:cs typeface="Arial" panose="020B0604020202020204" pitchFamily="34" charset="0"/>
                        </a:rPr>
                        <a:t>July 31 and Nov 30</a:t>
                      </a:r>
                    </a:p>
                  </a:txBody>
                  <a:tcPr/>
                </a:tc>
                <a:extLst>
                  <a:ext uri="{0D108BD9-81ED-4DB2-BD59-A6C34878D82A}">
                    <a16:rowId xmlns:a16="http://schemas.microsoft.com/office/drawing/2014/main" val="637270134"/>
                  </a:ext>
                </a:extLst>
              </a:tr>
            </a:tbl>
          </a:graphicData>
        </a:graphic>
      </p:graphicFrame>
      <p:sp>
        <p:nvSpPr>
          <p:cNvPr id="5" name="Slide Number Placeholder 4">
            <a:extLst>
              <a:ext uri="{FF2B5EF4-FFF2-40B4-BE49-F238E27FC236}">
                <a16:creationId xmlns:a16="http://schemas.microsoft.com/office/drawing/2014/main" id="{C7B3B72D-6D2A-4DFD-9F85-7F22E56E7474}"/>
              </a:ext>
            </a:extLst>
          </p:cNvPr>
          <p:cNvSpPr>
            <a:spLocks noGrp="1"/>
          </p:cNvSpPr>
          <p:nvPr>
            <p:ph type="sldNum" sz="quarter" idx="12"/>
          </p:nvPr>
        </p:nvSpPr>
        <p:spPr/>
        <p:txBody>
          <a:bodyPr/>
          <a:lstStyle/>
          <a:p>
            <a:fld id="{299FC158-9137-4590-A235-E958B7E518B2}" type="slidenum">
              <a:rPr lang="en-US" smtClean="0"/>
              <a:t>31</a:t>
            </a:fld>
            <a:endParaRPr lang="en-US" dirty="0"/>
          </a:p>
        </p:txBody>
      </p:sp>
    </p:spTree>
    <p:extLst>
      <p:ext uri="{BB962C8B-B14F-4D97-AF65-F5344CB8AC3E}">
        <p14:creationId xmlns:p14="http://schemas.microsoft.com/office/powerpoint/2010/main" val="4047367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B1BE-572C-48A2-8E1C-ECBDCF355925}"/>
              </a:ext>
            </a:extLst>
          </p:cNvPr>
          <p:cNvSpPr>
            <a:spLocks noGrp="1"/>
          </p:cNvSpPr>
          <p:nvPr>
            <p:ph type="title"/>
          </p:nvPr>
        </p:nvSpPr>
        <p:spPr/>
        <p:txBody>
          <a:bodyPr/>
          <a:lstStyle/>
          <a:p>
            <a:pPr algn="l"/>
            <a:r>
              <a:rPr lang="en-US" dirty="0">
                <a:solidFill>
                  <a:srgbClr val="00B0F0"/>
                </a:solidFill>
              </a:rPr>
              <a:t>Outcomes data tracking tool</a:t>
            </a:r>
            <a:br>
              <a:rPr lang="en-US" dirty="0">
                <a:solidFill>
                  <a:srgbClr val="00B0F0"/>
                </a:solidFill>
              </a:rPr>
            </a:br>
            <a:r>
              <a:rPr lang="en-US" sz="2000" b="0" i="1" dirty="0">
                <a:solidFill>
                  <a:srgbClr val="00B0F0"/>
                </a:solidFill>
              </a:rPr>
              <a:t>On PGIP Collaboration site</a:t>
            </a:r>
          </a:p>
        </p:txBody>
      </p:sp>
      <p:sp>
        <p:nvSpPr>
          <p:cNvPr id="5" name="Slide Number Placeholder 4">
            <a:extLst>
              <a:ext uri="{FF2B5EF4-FFF2-40B4-BE49-F238E27FC236}">
                <a16:creationId xmlns:a16="http://schemas.microsoft.com/office/drawing/2014/main" id="{81178720-CFAD-4E0B-B73C-0E5888E584C3}"/>
              </a:ext>
            </a:extLst>
          </p:cNvPr>
          <p:cNvSpPr>
            <a:spLocks noGrp="1"/>
          </p:cNvSpPr>
          <p:nvPr>
            <p:ph type="sldNum" sz="quarter" idx="12"/>
          </p:nvPr>
        </p:nvSpPr>
        <p:spPr/>
        <p:txBody>
          <a:bodyPr/>
          <a:lstStyle/>
          <a:p>
            <a:fld id="{299FC158-9137-4590-A235-E958B7E518B2}" type="slidenum">
              <a:rPr lang="en-US" smtClean="0"/>
              <a:t>32</a:t>
            </a:fld>
            <a:endParaRPr lang="en-US" dirty="0"/>
          </a:p>
        </p:txBody>
      </p:sp>
      <p:pic>
        <p:nvPicPr>
          <p:cNvPr id="6" name="Picture 5">
            <a:extLst>
              <a:ext uri="{FF2B5EF4-FFF2-40B4-BE49-F238E27FC236}">
                <a16:creationId xmlns:a16="http://schemas.microsoft.com/office/drawing/2014/main" id="{16CFEEB6-AF6F-41F2-9A1F-F0CF48E8146B}"/>
              </a:ext>
            </a:extLst>
          </p:cNvPr>
          <p:cNvPicPr>
            <a:picLocks noChangeAspect="1"/>
          </p:cNvPicPr>
          <p:nvPr/>
        </p:nvPicPr>
        <p:blipFill>
          <a:blip r:embed="rId2"/>
          <a:stretch>
            <a:fillRect/>
          </a:stretch>
        </p:blipFill>
        <p:spPr>
          <a:xfrm>
            <a:off x="286291" y="2323158"/>
            <a:ext cx="11571816" cy="4293542"/>
          </a:xfrm>
          <a:prstGeom prst="rect">
            <a:avLst/>
          </a:prstGeom>
        </p:spPr>
      </p:pic>
      <p:sp>
        <p:nvSpPr>
          <p:cNvPr id="7" name="TextBox 6">
            <a:extLst>
              <a:ext uri="{FF2B5EF4-FFF2-40B4-BE49-F238E27FC236}">
                <a16:creationId xmlns:a16="http://schemas.microsoft.com/office/drawing/2014/main" id="{D7A5D20B-8D4C-4A30-A762-C269BEEE7479}"/>
              </a:ext>
            </a:extLst>
          </p:cNvPr>
          <p:cNvSpPr txBox="1"/>
          <p:nvPr/>
        </p:nvSpPr>
        <p:spPr>
          <a:xfrm>
            <a:off x="315384" y="968776"/>
            <a:ext cx="11374016"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These elements would also be in the SCR tool. To access this template on the </a:t>
            </a:r>
            <a:r>
              <a:rPr lang="en-US" i="1" dirty="0">
                <a:latin typeface="Arial" panose="020B0604020202020204" pitchFamily="34" charset="0"/>
                <a:cs typeface="Arial" panose="020B0604020202020204" pitchFamily="34" charset="0"/>
              </a:rPr>
              <a:t>PGIP Collaboration site</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Go to the </a:t>
            </a:r>
            <a:r>
              <a:rPr lang="en-US" i="1" dirty="0">
                <a:latin typeface="Arial" panose="020B0604020202020204" pitchFamily="34" charset="0"/>
                <a:cs typeface="Arial" panose="020B0604020202020204" pitchFamily="34" charset="0"/>
              </a:rPr>
              <a:t>Behavioral Health</a:t>
            </a:r>
            <a:r>
              <a:rPr lang="en-US" dirty="0">
                <a:latin typeface="Arial" panose="020B0604020202020204" pitchFamily="34" charset="0"/>
                <a:cs typeface="Arial" panose="020B0604020202020204" pitchFamily="34" charset="0"/>
              </a:rPr>
              <a:t> initiative page of the collaboration site</a:t>
            </a:r>
          </a:p>
          <a:p>
            <a:pPr marL="285750" indent="-285750">
              <a:buFont typeface="Arial" panose="020B0604020202020204" pitchFamily="34" charset="0"/>
              <a:buChar char="•"/>
            </a:pPr>
            <a:r>
              <a:rPr lang="en-US" i="1" dirty="0">
                <a:latin typeface="Arial" panose="020B0604020202020204" pitchFamily="34" charset="0"/>
                <a:cs typeface="Arial" panose="020B0604020202020204" pitchFamily="34" charset="0"/>
              </a:rPr>
              <a:t>BCBSM Documentation </a:t>
            </a:r>
            <a:r>
              <a:rPr lang="en-US" dirty="0">
                <a:latin typeface="Arial" panose="020B0604020202020204" pitchFamily="34" charset="0"/>
                <a:cs typeface="Arial" panose="020B0604020202020204" pitchFamily="34" charset="0"/>
              </a:rPr>
              <a:t>section on the left side of the screen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Click </a:t>
            </a:r>
            <a:r>
              <a:rPr lang="en-US" i="1" dirty="0">
                <a:latin typeface="Arial" panose="020B0604020202020204" pitchFamily="34" charset="0"/>
                <a:cs typeface="Arial" panose="020B0604020202020204" pitchFamily="34" charset="0"/>
              </a:rPr>
              <a:t>Outcomes data tracking tool</a:t>
            </a:r>
          </a:p>
        </p:txBody>
      </p:sp>
    </p:spTree>
    <p:extLst>
      <p:ext uri="{BB962C8B-B14F-4D97-AF65-F5344CB8AC3E}">
        <p14:creationId xmlns:p14="http://schemas.microsoft.com/office/powerpoint/2010/main" val="278950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7861"/>
          </a:xfrm>
        </p:spPr>
        <p:txBody>
          <a:bodyPr/>
          <a:lstStyle/>
          <a:p>
            <a:pPr algn="ctr"/>
            <a:r>
              <a:rPr lang="en-US" sz="3600" b="1" dirty="0">
                <a:solidFill>
                  <a:srgbClr val="002060"/>
                </a:solidFill>
                <a:latin typeface="Arial" panose="020B0604020202020204" pitchFamily="34" charset="0"/>
                <a:cs typeface="Arial" panose="020B0604020202020204" pitchFamily="34" charset="0"/>
              </a:rPr>
              <a:t>Disclosure</a:t>
            </a:r>
          </a:p>
        </p:txBody>
      </p:sp>
      <p:sp>
        <p:nvSpPr>
          <p:cNvPr id="3" name="Content Placeholder 2"/>
          <p:cNvSpPr>
            <a:spLocks noGrp="1"/>
          </p:cNvSpPr>
          <p:nvPr>
            <p:ph idx="1"/>
          </p:nvPr>
        </p:nvSpPr>
        <p:spPr>
          <a:xfrm>
            <a:off x="838200" y="2005012"/>
            <a:ext cx="10515600" cy="4351338"/>
          </a:xfrm>
        </p:spPr>
        <p:txBody>
          <a:bodyPr/>
          <a:lstStyle/>
          <a:p>
            <a:r>
              <a:rPr lang="en-US" dirty="0">
                <a:solidFill>
                  <a:srgbClr val="002060"/>
                </a:solidFill>
              </a:rPr>
              <a:t>The Michigan Center for Clinical Systems Improvement (MiCCSI), Michigan Institute for Care Management and Transformation (MICMT), and Michigan Collaborative Care Implementation Support Team (MCCIST) have been contracted by Blue Cross Blue Shield of Michigan for this project. </a:t>
            </a:r>
          </a:p>
          <a:p>
            <a:endParaRPr lang="en-US" dirty="0"/>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5B8D9-54A3-4DA5-92CC-5476536A25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D8FCB9C-B978-4902-869C-17EC8824E10C}"/>
              </a:ext>
            </a:extLst>
          </p:cNvPr>
          <p:cNvPicPr>
            <a:picLocks noChangeAspect="1"/>
          </p:cNvPicPr>
          <p:nvPr/>
        </p:nvPicPr>
        <p:blipFill>
          <a:blip r:embed="rId3"/>
          <a:stretch>
            <a:fillRect/>
          </a:stretch>
        </p:blipFill>
        <p:spPr>
          <a:xfrm>
            <a:off x="7014405" y="5628884"/>
            <a:ext cx="2068946" cy="683379"/>
          </a:xfrm>
          <a:prstGeom prst="rect">
            <a:avLst/>
          </a:prstGeom>
        </p:spPr>
      </p:pic>
      <p:pic>
        <p:nvPicPr>
          <p:cNvPr id="6" name="Picture 4" descr="A picture containing drawing&#10;&#10;Description automatically generated">
            <a:extLst>
              <a:ext uri="{FF2B5EF4-FFF2-40B4-BE49-F238E27FC236}">
                <a16:creationId xmlns:a16="http://schemas.microsoft.com/office/drawing/2014/main" id="{9D4B9488-0DA7-4563-A7C8-1CF959B6B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79375"/>
            <a:ext cx="24304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18093BF-2ED8-4EE2-AFB4-2BB835EC7F73}"/>
              </a:ext>
            </a:extLst>
          </p:cNvPr>
          <p:cNvPicPr>
            <a:picLocks noChangeAspect="1"/>
          </p:cNvPicPr>
          <p:nvPr/>
        </p:nvPicPr>
        <p:blipFill>
          <a:blip r:embed="rId5"/>
          <a:stretch>
            <a:fillRect/>
          </a:stretch>
        </p:blipFill>
        <p:spPr>
          <a:xfrm>
            <a:off x="2829349" y="5628884"/>
            <a:ext cx="3627039" cy="641872"/>
          </a:xfrm>
          <a:prstGeom prst="rect">
            <a:avLst/>
          </a:prstGeom>
        </p:spPr>
      </p:pic>
      <p:pic>
        <p:nvPicPr>
          <p:cNvPr id="8" name="Picture 7">
            <a:extLst>
              <a:ext uri="{FF2B5EF4-FFF2-40B4-BE49-F238E27FC236}">
                <a16:creationId xmlns:a16="http://schemas.microsoft.com/office/drawing/2014/main" id="{C0456C27-6784-40DC-8D3A-8102E66B7A05}"/>
              </a:ext>
            </a:extLst>
          </p:cNvPr>
          <p:cNvPicPr>
            <a:picLocks noChangeAspect="1"/>
          </p:cNvPicPr>
          <p:nvPr/>
        </p:nvPicPr>
        <p:blipFill>
          <a:blip r:embed="rId6"/>
          <a:stretch>
            <a:fillRect/>
          </a:stretch>
        </p:blipFill>
        <p:spPr>
          <a:xfrm>
            <a:off x="9641368" y="5628884"/>
            <a:ext cx="2550632" cy="941779"/>
          </a:xfrm>
          <a:prstGeom prst="rect">
            <a:avLst/>
          </a:prstGeom>
        </p:spPr>
      </p:pic>
    </p:spTree>
    <p:extLst>
      <p:ext uri="{BB962C8B-B14F-4D97-AF65-F5344CB8AC3E}">
        <p14:creationId xmlns:p14="http://schemas.microsoft.com/office/powerpoint/2010/main" val="365567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116" y="2317898"/>
            <a:ext cx="10515600" cy="3859064"/>
          </a:xfrm>
        </p:spPr>
        <p:txBody>
          <a:bodyPr>
            <a:normAutofit/>
          </a:bodyPr>
          <a:lstStyle/>
          <a:p>
            <a:pPr marL="0" indent="0" algn="ctr">
              <a:buNone/>
            </a:pPr>
            <a:r>
              <a:rPr lang="en-US" sz="5400" b="1" dirty="0">
                <a:solidFill>
                  <a:srgbClr val="002060"/>
                </a:solidFill>
              </a:rPr>
              <a:t>Overview of the Collaborative Care Model (CoCM)</a:t>
            </a:r>
          </a:p>
        </p:txBody>
      </p:sp>
      <p:sp>
        <p:nvSpPr>
          <p:cNvPr id="4" name="Slide Number Placeholder 3">
            <a:extLst>
              <a:ext uri="{FF2B5EF4-FFF2-40B4-BE49-F238E27FC236}">
                <a16:creationId xmlns:a16="http://schemas.microsoft.com/office/drawing/2014/main" id="{90DCA5F0-C809-45FB-86E3-D3F030739895}"/>
              </a:ext>
            </a:extLst>
          </p:cNvPr>
          <p:cNvSpPr>
            <a:spLocks noGrp="1"/>
          </p:cNvSpPr>
          <p:nvPr>
            <p:ph type="sldNum" sz="quarter" idx="12"/>
          </p:nvPr>
        </p:nvSpPr>
        <p:spPr/>
        <p:txBody>
          <a:bodyPr/>
          <a:lstStyle/>
          <a:p>
            <a:fld id="{6397EFE1-E206-451C-9693-A2C187A2DAF6}" type="slidenum">
              <a:rPr lang="en-US" smtClean="0"/>
              <a:t>5</a:t>
            </a:fld>
            <a:fld id="{299FC158-9137-4590-A235-E958B7E518B2}" type="slidenum">
              <a:rPr lang="en-US" smtClean="0"/>
              <a:t>5</a:t>
            </a:fld>
            <a:endParaRPr lang="en-US" dirty="0"/>
          </a:p>
        </p:txBody>
      </p:sp>
    </p:spTree>
    <p:extLst>
      <p:ext uri="{BB962C8B-B14F-4D97-AF65-F5344CB8AC3E}">
        <p14:creationId xmlns:p14="http://schemas.microsoft.com/office/powerpoint/2010/main" val="102672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Arial" panose="020B0604020202020204" pitchFamily="34" charset="0"/>
              </a:rPr>
              <a:t>CoCM: An Overview</a:t>
            </a:r>
          </a:p>
        </p:txBody>
      </p:sp>
      <p:sp>
        <p:nvSpPr>
          <p:cNvPr id="3" name="Content Placeholder 2"/>
          <p:cNvSpPr>
            <a:spLocks noGrp="1"/>
          </p:cNvSpPr>
          <p:nvPr>
            <p:ph idx="1"/>
          </p:nvPr>
        </p:nvSpPr>
        <p:spPr/>
        <p:txBody>
          <a:bodyPr>
            <a:noAutofit/>
          </a:bodyPr>
          <a:lstStyle/>
          <a:p>
            <a:pPr marL="234950" indent="-234950">
              <a:buFont typeface="Arial" panose="020B0604020202020204" pitchFamily="34" charset="0"/>
              <a:buChar char="•"/>
            </a:pPr>
            <a:r>
              <a:rPr lang="en-US" sz="2400" dirty="0">
                <a:solidFill>
                  <a:srgbClr val="002060"/>
                </a:solidFill>
              </a:rPr>
              <a:t>Most evidence-based integrated behavioral health model</a:t>
            </a:r>
          </a:p>
          <a:p>
            <a:pPr lvl="1"/>
            <a:r>
              <a:rPr lang="en-US" sz="2000" dirty="0">
                <a:solidFill>
                  <a:srgbClr val="002060"/>
                </a:solidFill>
              </a:rPr>
              <a:t>80+ randomized controlled trials prove Collaborative Care provides significantly better behavioral health outcomes than “usual care”</a:t>
            </a:r>
          </a:p>
          <a:p>
            <a:pPr lvl="1"/>
            <a:r>
              <a:rPr lang="en-US" sz="2000" dirty="0">
                <a:solidFill>
                  <a:srgbClr val="002060"/>
                </a:solidFill>
              </a:rPr>
              <a:t>2002: First big trial was published (IMPACT study out of the University of Washington)</a:t>
            </a:r>
          </a:p>
          <a:p>
            <a:pPr marL="234950" indent="-234950">
              <a:buFont typeface="Arial" panose="020B0604020202020204" pitchFamily="34" charset="0"/>
              <a:buChar char="•"/>
            </a:pPr>
            <a:r>
              <a:rPr lang="en-US" sz="2400" dirty="0">
                <a:solidFill>
                  <a:srgbClr val="002060"/>
                </a:solidFill>
              </a:rPr>
              <a:t>Primary care-based: Meets behavioral health need in patient’s medical home</a:t>
            </a:r>
          </a:p>
          <a:p>
            <a:pPr marL="234950" indent="-234950">
              <a:buFont typeface="Arial" panose="020B0604020202020204" pitchFamily="34" charset="0"/>
              <a:buChar char="•"/>
            </a:pPr>
            <a:r>
              <a:rPr lang="en-US" sz="2400" dirty="0">
                <a:solidFill>
                  <a:srgbClr val="002060"/>
                </a:solidFill>
              </a:rPr>
              <a:t>Patient improvements compare to those achieved in specialty care for mild-moderate conditions</a:t>
            </a:r>
          </a:p>
        </p:txBody>
      </p:sp>
      <p:sp>
        <p:nvSpPr>
          <p:cNvPr id="11" name="Slide Number Placeholder 10"/>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41BCE-32C5-4A8C-A35B-CD87CE2DD9B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06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Arial" panose="020B0604020202020204" pitchFamily="34" charset="0"/>
              </a:rPr>
              <a:t>Target population</a:t>
            </a:r>
          </a:p>
        </p:txBody>
      </p:sp>
      <p:sp>
        <p:nvSpPr>
          <p:cNvPr id="3" name="Content Placeholder 2"/>
          <p:cNvSpPr>
            <a:spLocks noGrp="1"/>
          </p:cNvSpPr>
          <p:nvPr>
            <p:ph idx="1"/>
          </p:nvPr>
        </p:nvSpPr>
        <p:spPr>
          <a:ln>
            <a:noFill/>
          </a:ln>
        </p:spPr>
        <p:txBody>
          <a:bodyPr>
            <a:normAutofit/>
          </a:bodyPr>
          <a:lstStyle/>
          <a:p>
            <a:pPr marL="228600" indent="-228600">
              <a:buFont typeface="Arial" panose="020B0604020202020204" pitchFamily="34" charset="0"/>
              <a:buChar char="•"/>
            </a:pPr>
            <a:r>
              <a:rPr lang="en-US" sz="2400" dirty="0">
                <a:solidFill>
                  <a:srgbClr val="002060"/>
                </a:solidFill>
              </a:rPr>
              <a:t>Highly evidence-based for adults with depression and anxiety</a:t>
            </a:r>
          </a:p>
          <a:p>
            <a:pPr marL="521208" lvl="1" indent="-228600">
              <a:buFont typeface="Arial" panose="020B0604020202020204" pitchFamily="34" charset="0"/>
              <a:buChar char="•"/>
            </a:pPr>
            <a:r>
              <a:rPr lang="en-US" sz="2000" dirty="0">
                <a:solidFill>
                  <a:srgbClr val="002060"/>
                </a:solidFill>
              </a:rPr>
              <a:t>Depression and/or anxiety population served by primary care </a:t>
            </a:r>
          </a:p>
          <a:p>
            <a:pPr marL="521208" lvl="1" indent="-228600">
              <a:buFont typeface="Arial" panose="020B0604020202020204" pitchFamily="34" charset="0"/>
              <a:buChar char="•"/>
            </a:pPr>
            <a:r>
              <a:rPr lang="en-US" sz="2000" dirty="0">
                <a:solidFill>
                  <a:srgbClr val="002060"/>
                </a:solidFill>
              </a:rPr>
              <a:t>Increasing evidence for adolescent depression, PTSD, and co-morbid medical conditions</a:t>
            </a:r>
          </a:p>
          <a:p>
            <a:pPr marL="521208" lvl="1"/>
            <a:r>
              <a:rPr lang="en-US" sz="2000" dirty="0">
                <a:solidFill>
                  <a:srgbClr val="002060"/>
                </a:solidFill>
              </a:rPr>
              <a:t>More complex patients should be served in high-need clinics</a:t>
            </a:r>
          </a:p>
          <a:p>
            <a:pPr marL="228600" indent="-228600">
              <a:buFont typeface="Arial" panose="020B0604020202020204" pitchFamily="34" charset="0"/>
              <a:buChar char="•"/>
            </a:pPr>
            <a:endParaRPr lang="en-US" sz="1000" dirty="0">
              <a:solidFill>
                <a:srgbClr val="002060"/>
              </a:solidFill>
            </a:endParaRPr>
          </a:p>
          <a:p>
            <a:pPr marL="228600" indent="-228600">
              <a:buFont typeface="Arial" panose="020B0604020202020204" pitchFamily="34" charset="0"/>
              <a:buChar char="•"/>
            </a:pPr>
            <a:r>
              <a:rPr lang="en-US" sz="2400" dirty="0">
                <a:solidFill>
                  <a:srgbClr val="002060"/>
                </a:solidFill>
              </a:rPr>
              <a:t>Defining the target population:</a:t>
            </a:r>
          </a:p>
          <a:p>
            <a:pPr marL="521208" lvl="1" indent="-228600">
              <a:buFont typeface="Arial" panose="020B0604020202020204" pitchFamily="34" charset="0"/>
              <a:buChar char="•"/>
            </a:pPr>
            <a:r>
              <a:rPr lang="en-US" sz="2000" dirty="0">
                <a:solidFill>
                  <a:srgbClr val="002060"/>
                </a:solidFill>
              </a:rPr>
              <a:t>PHQ-9 and/or GAD-7 of 10 or more</a:t>
            </a:r>
          </a:p>
          <a:p>
            <a:pPr marL="521208" lvl="1" indent="-228600">
              <a:buFont typeface="Arial" panose="020B0604020202020204" pitchFamily="34" charset="0"/>
              <a:buChar char="•"/>
            </a:pPr>
            <a:r>
              <a:rPr lang="en-US" sz="2000" dirty="0">
                <a:solidFill>
                  <a:srgbClr val="002060"/>
                </a:solidFill>
              </a:rPr>
              <a:t>Diagnosis of depression and/or anxiety</a:t>
            </a:r>
          </a:p>
          <a:p>
            <a:pPr marL="521208" lvl="1" indent="-228600">
              <a:buFont typeface="Arial" panose="020B0604020202020204" pitchFamily="34" charset="0"/>
              <a:buChar char="•"/>
            </a:pPr>
            <a:r>
              <a:rPr lang="en-US" sz="2000" dirty="0">
                <a:solidFill>
                  <a:srgbClr val="002060"/>
                </a:solidFill>
              </a:rPr>
              <a:t>Just started on a new antidepressant, regimen was changed, or PCP could use prescribing guidance</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6F573-D530-4E0F-9A54-242AC11C22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14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1C36-6222-4AE4-ADCB-5F3AF2C798CF}"/>
              </a:ext>
            </a:extLst>
          </p:cNvPr>
          <p:cNvSpPr>
            <a:spLocks noGrp="1"/>
          </p:cNvSpPr>
          <p:nvPr>
            <p:ph type="title"/>
          </p:nvPr>
        </p:nvSpPr>
        <p:spPr>
          <a:xfrm>
            <a:off x="557288" y="0"/>
            <a:ext cx="10798284" cy="809297"/>
          </a:xfrm>
        </p:spPr>
        <p:txBody>
          <a:bodyPr>
            <a:normAutofit/>
          </a:bodyPr>
          <a:lstStyle/>
          <a:p>
            <a:pPr algn="l"/>
            <a:r>
              <a:rPr lang="en-US" sz="3600" b="1" dirty="0">
                <a:solidFill>
                  <a:srgbClr val="00B0F0"/>
                </a:solidFill>
                <a:latin typeface="Arial" panose="020B0604020202020204" pitchFamily="34" charset="0"/>
                <a:cs typeface="Arial" panose="020B0604020202020204" pitchFamily="34" charset="0"/>
              </a:rPr>
              <a:t>The Collaborative Care team</a:t>
            </a:r>
          </a:p>
        </p:txBody>
      </p:sp>
      <p:sp>
        <p:nvSpPr>
          <p:cNvPr id="3" name="Content Placeholder 2">
            <a:extLst>
              <a:ext uri="{FF2B5EF4-FFF2-40B4-BE49-F238E27FC236}">
                <a16:creationId xmlns:a16="http://schemas.microsoft.com/office/drawing/2014/main" id="{09AB0369-B8CB-4C5C-BA95-F6226B2AC5D9}"/>
              </a:ext>
            </a:extLst>
          </p:cNvPr>
          <p:cNvSpPr>
            <a:spLocks noGrp="1"/>
          </p:cNvSpPr>
          <p:nvPr>
            <p:ph idx="1"/>
          </p:nvPr>
        </p:nvSpPr>
        <p:spPr>
          <a:xfrm>
            <a:off x="557289" y="1511047"/>
            <a:ext cx="11027228" cy="5288216"/>
          </a:xfrm>
        </p:spPr>
        <p:txBody>
          <a:bodyPr/>
          <a:lstStyle/>
          <a:p>
            <a:pPr marL="0" indent="0">
              <a:buNone/>
            </a:pPr>
            <a:endParaRPr lang="en-US" i="1" dirty="0"/>
          </a:p>
          <a:p>
            <a:pPr lvl="8"/>
            <a:r>
              <a:rPr lang="en-US" sz="2000" dirty="0">
                <a:solidFill>
                  <a:srgbClr val="002060"/>
                </a:solidFill>
                <a:latin typeface="Arial" panose="020B0604020202020204" pitchFamily="34" charset="0"/>
                <a:cs typeface="Arial" panose="020B0604020202020204" pitchFamily="34" charset="0"/>
              </a:rPr>
              <a:t>Operates through a patient-centered care team that shares a registry</a:t>
            </a:r>
          </a:p>
          <a:p>
            <a:pPr lvl="8"/>
            <a:r>
              <a:rPr lang="en-US" sz="2000" dirty="0">
                <a:solidFill>
                  <a:srgbClr val="002060"/>
                </a:solidFill>
                <a:latin typeface="Arial" panose="020B0604020202020204" pitchFamily="34" charset="0"/>
                <a:cs typeface="Arial" panose="020B0604020202020204" pitchFamily="34" charset="0"/>
              </a:rPr>
              <a:t>Team includes a PCP, behavioral health care manager (BHCM), and a consulting/advising psychiatrist</a:t>
            </a:r>
          </a:p>
          <a:p>
            <a:pPr lvl="8"/>
            <a:r>
              <a:rPr lang="en-US" sz="2000" dirty="0">
                <a:solidFill>
                  <a:srgbClr val="002060"/>
                </a:solidFill>
                <a:latin typeface="Arial" panose="020B0604020202020204" pitchFamily="34" charset="0"/>
                <a:cs typeface="Arial" panose="020B0604020202020204" pitchFamily="34" charset="0"/>
              </a:rPr>
              <a:t>The psychiatrist and care manager meet weekly – typically by phone – for 1-2 hours to review the BHCM’s caseload of 60-80 patients with behavioral health issues identified through screening in the primary care office</a:t>
            </a:r>
          </a:p>
          <a:p>
            <a:endParaRPr lang="en-US" sz="2000" dirty="0">
              <a:solidFill>
                <a:srgbClr val="002060"/>
              </a:solidFill>
              <a:latin typeface="Arial" panose="020B0604020202020204" pitchFamily="34" charset="0"/>
              <a:cs typeface="Arial" panose="020B0604020202020204" pitchFamily="34" charset="0"/>
            </a:endParaRPr>
          </a:p>
          <a:p>
            <a:r>
              <a:rPr lang="en-US" sz="2000" dirty="0">
                <a:solidFill>
                  <a:srgbClr val="002060"/>
                </a:solidFill>
                <a:latin typeface="Arial" panose="020B0604020202020204" pitchFamily="34" charset="0"/>
                <a:cs typeface="Arial" panose="020B0604020202020204" pitchFamily="34" charset="0"/>
              </a:rPr>
              <a:t>The PCP office bills the Collaborative Care codes and reimburses the psychiatrist; </a:t>
            </a:r>
            <a:r>
              <a:rPr lang="en-US" sz="2000" i="1" dirty="0">
                <a:solidFill>
                  <a:srgbClr val="002060"/>
                </a:solidFill>
                <a:latin typeface="Arial" panose="020B0604020202020204" pitchFamily="34" charset="0"/>
                <a:cs typeface="Arial" panose="020B0604020202020204" pitchFamily="34" charset="0"/>
              </a:rPr>
              <a:t>the psychiatrist does not bill the insurer for his/her time</a:t>
            </a:r>
          </a:p>
          <a:p>
            <a:r>
              <a:rPr lang="en-US" sz="2000" dirty="0">
                <a:solidFill>
                  <a:srgbClr val="002060"/>
                </a:solidFill>
                <a:latin typeface="Arial" panose="020B0604020202020204" pitchFamily="34" charset="0"/>
                <a:cs typeface="Arial" panose="020B0604020202020204" pitchFamily="34" charset="0"/>
              </a:rPr>
              <a:t>The psychiatrist’s role is to advise the PCP and BHCM</a:t>
            </a:r>
          </a:p>
          <a:p>
            <a:r>
              <a:rPr lang="en-US" sz="2000" i="1" dirty="0">
                <a:solidFill>
                  <a:srgbClr val="002060"/>
                </a:solidFill>
                <a:latin typeface="Arial" panose="020B0604020202020204" pitchFamily="34" charset="0"/>
                <a:cs typeface="Arial" panose="020B0604020202020204" pitchFamily="34" charset="0"/>
              </a:rPr>
              <a:t>The psychiatrist rarely sees the patient</a:t>
            </a:r>
            <a:r>
              <a:rPr lang="en-US" sz="2000" dirty="0">
                <a:solidFill>
                  <a:srgbClr val="002060"/>
                </a:solidFill>
                <a:latin typeface="Arial" panose="020B0604020202020204" pitchFamily="34" charset="0"/>
                <a:cs typeface="Arial" panose="020B0604020202020204" pitchFamily="34" charset="0"/>
              </a:rPr>
              <a:t>; if they do, they will bill according to the member’s behavioral health benefits</a:t>
            </a:r>
          </a:p>
        </p:txBody>
      </p:sp>
      <p:sp>
        <p:nvSpPr>
          <p:cNvPr id="4" name="Slide Number Placeholder 3">
            <a:extLst>
              <a:ext uri="{FF2B5EF4-FFF2-40B4-BE49-F238E27FC236}">
                <a16:creationId xmlns:a16="http://schemas.microsoft.com/office/drawing/2014/main" id="{BBB4B552-9825-43A0-9DBA-BAF4247AD5A8}"/>
              </a:ext>
            </a:extLst>
          </p:cNvPr>
          <p:cNvSpPr>
            <a:spLocks noGrp="1"/>
          </p:cNvSpPr>
          <p:nvPr>
            <p:ph type="sldNum" sz="quarter" idx="12"/>
          </p:nvPr>
        </p:nvSpPr>
        <p:spPr>
          <a:xfrm>
            <a:off x="11584517" y="6570663"/>
            <a:ext cx="607483" cy="2286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800" b="1" kern="120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B15A6D0B-01C6-48DB-B0A5-E5904A831493}" type="slidenum">
              <a:rPr kumimoji="0" lang="en-US" sz="800" b="1" i="0" u="none" strike="noStrike" kern="1200" cap="none" spc="0" normalizeH="0" baseline="0" noProof="0" smtClean="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8</a:t>
            </a:fld>
            <a:fld id="{0E85F0A2-4EA6-4FF2-9D3C-FF6687561A38}" type="slidenum">
              <a:rPr kumimoji="0" lang="en-US" sz="800" b="1" i="0" u="none" strike="noStrike" kern="1200" cap="none" spc="0" normalizeH="0" baseline="0" noProof="0" smtClean="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8</a:t>
            </a:fld>
            <a:fld id="{299FC158-9137-4590-A235-E958B7E518B2}" type="slidenum">
              <a:rPr kumimoji="0" lang="en-US" sz="800" b="1" i="0" u="none" strike="noStrike" kern="1200" cap="none" spc="0" normalizeH="0" baseline="0" noProof="0" smtClean="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8</a:t>
            </a:fld>
            <a:endParaRPr kumimoji="0" lang="en-US" sz="8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7" name="Picture 6">
            <a:extLst>
              <a:ext uri="{FF2B5EF4-FFF2-40B4-BE49-F238E27FC236}">
                <a16:creationId xmlns:a16="http://schemas.microsoft.com/office/drawing/2014/main" id="{ABC20607-E57E-4A2A-8157-B3D6BA227F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127053"/>
            <a:ext cx="4157330" cy="3245190"/>
          </a:xfrm>
          <a:prstGeom prst="rect">
            <a:avLst/>
          </a:prstGeom>
        </p:spPr>
      </p:pic>
    </p:spTree>
    <p:extLst>
      <p:ext uri="{BB962C8B-B14F-4D97-AF65-F5344CB8AC3E}">
        <p14:creationId xmlns:p14="http://schemas.microsoft.com/office/powerpoint/2010/main" val="1647650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C832E-1A3C-4091-A20B-68FF5FCDE86F}"/>
              </a:ext>
            </a:extLst>
          </p:cNvPr>
          <p:cNvSpPr>
            <a:spLocks noGrp="1"/>
          </p:cNvSpPr>
          <p:nvPr>
            <p:ph type="title"/>
          </p:nvPr>
        </p:nvSpPr>
        <p:spPr>
          <a:xfrm>
            <a:off x="838200" y="365126"/>
            <a:ext cx="10515600" cy="633358"/>
          </a:xfrm>
        </p:spPr>
        <p:txBody>
          <a:bodyPr>
            <a:noAutofit/>
          </a:bodyPr>
          <a:lstStyle/>
          <a:p>
            <a:pPr algn="l"/>
            <a:r>
              <a:rPr lang="en-US" b="1" dirty="0">
                <a:solidFill>
                  <a:srgbClr val="00B0F0"/>
                </a:solidFill>
                <a:latin typeface="Arial" panose="020B0604020202020204" pitchFamily="34" charset="0"/>
                <a:cs typeface="Arial" panose="020B0604020202020204" pitchFamily="34" charset="0"/>
              </a:rPr>
              <a:t>Components of the Evidence-Based Model</a:t>
            </a:r>
          </a:p>
        </p:txBody>
      </p:sp>
      <p:sp>
        <p:nvSpPr>
          <p:cNvPr id="8" name="TextBox 7">
            <a:extLst>
              <a:ext uri="{FF2B5EF4-FFF2-40B4-BE49-F238E27FC236}">
                <a16:creationId xmlns:a16="http://schemas.microsoft.com/office/drawing/2014/main" id="{43E47152-0813-4A37-B01C-74DFFD781370}"/>
              </a:ext>
            </a:extLst>
          </p:cNvPr>
          <p:cNvSpPr txBox="1"/>
          <p:nvPr/>
        </p:nvSpPr>
        <p:spPr>
          <a:xfrm>
            <a:off x="838200" y="1443841"/>
            <a:ext cx="5257800" cy="397031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Patient Centered Care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Effective collaboration between BHCMs and PCPs, incorporating patient goals into the treatment plan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Measurement-Based Treatment to Target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Measurable treatment goals and outcomes defined and tracked for each patient (PHQ-9/GAD-7)</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Treatments are actively changed until the clinical goals are achieved</a:t>
            </a:r>
          </a:p>
        </p:txBody>
      </p:sp>
      <p:sp>
        <p:nvSpPr>
          <p:cNvPr id="9" name="TextBox 8">
            <a:extLst>
              <a:ext uri="{FF2B5EF4-FFF2-40B4-BE49-F238E27FC236}">
                <a16:creationId xmlns:a16="http://schemas.microsoft.com/office/drawing/2014/main" id="{973B00A3-1169-45F8-A02B-4474DBA55F38}"/>
              </a:ext>
            </a:extLst>
          </p:cNvPr>
          <p:cNvSpPr txBox="1"/>
          <p:nvPr/>
        </p:nvSpPr>
        <p:spPr>
          <a:xfrm>
            <a:off x="6792311" y="1443841"/>
            <a:ext cx="4561489" cy="427809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Population-Based Care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Defined and tracked patient population to ensure no one falls through the cracks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Evidence-Based Care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Treatments are based on evidence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Accountable Care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Providers are accountable and reimbursed for quality of care and clinical outcomes</a:t>
            </a:r>
          </a:p>
        </p:txBody>
      </p:sp>
      <p:sp>
        <p:nvSpPr>
          <p:cNvPr id="4" name="Slide Number Placeholder 3">
            <a:extLst>
              <a:ext uri="{FF2B5EF4-FFF2-40B4-BE49-F238E27FC236}">
                <a16:creationId xmlns:a16="http://schemas.microsoft.com/office/drawing/2014/main" id="{5576AA06-20C5-4C5E-B6B4-E3D924254CFE}"/>
              </a:ext>
            </a:extLst>
          </p:cNvPr>
          <p:cNvSpPr>
            <a:spLocks noGrp="1"/>
          </p:cNvSpPr>
          <p:nvPr>
            <p:ph type="sldNum" sz="quarter" idx="12"/>
          </p:nvPr>
        </p:nvSpPr>
        <p:spPr/>
        <p:txBody>
          <a:bodyPr/>
          <a:lstStyle/>
          <a:p>
            <a:fld id="{299FC158-9137-4590-A235-E958B7E518B2}" type="slidenum">
              <a:rPr lang="en-US" smtClean="0"/>
              <a:t>9</a:t>
            </a:fld>
            <a:endParaRPr lang="en-US" dirty="0"/>
          </a:p>
        </p:txBody>
      </p:sp>
    </p:spTree>
    <p:extLst>
      <p:ext uri="{BB962C8B-B14F-4D97-AF65-F5344CB8AC3E}">
        <p14:creationId xmlns:p14="http://schemas.microsoft.com/office/powerpoint/2010/main" val="949713974"/>
      </p:ext>
    </p:extLst>
  </p:cSld>
  <p:clrMapOvr>
    <a:masterClrMapping/>
  </p:clrMapOvr>
</p:sld>
</file>

<file path=ppt/theme/theme1.xml><?xml version="1.0" encoding="utf-8"?>
<a:theme xmlns:a="http://schemas.openxmlformats.org/drawingml/2006/main" name="Theme4">
  <a:themeElements>
    <a:clrScheme name="Custom 1">
      <a:dk1>
        <a:srgbClr val="002D5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4" id="{A8DF67C0-4EF3-4232-BB7C-18B0689CD290}" vid="{BF18F4E8-855D-4339-90CD-213A9FB9B5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3189</Words>
  <Application>Microsoft Office PowerPoint</Application>
  <PresentationFormat>Widescreen</PresentationFormat>
  <Paragraphs>381</Paragraphs>
  <Slides>32</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Theme4</vt:lpstr>
      <vt:lpstr>Behavioral Health Collaborative Care Model (CoCM) PGIP Initiatives and Opportunities. </vt:lpstr>
      <vt:lpstr>Etiquette</vt:lpstr>
      <vt:lpstr>Agenda and Objectives</vt:lpstr>
      <vt:lpstr>Disclosure</vt:lpstr>
      <vt:lpstr>PowerPoint Presentation</vt:lpstr>
      <vt:lpstr>CoCM: An Overview</vt:lpstr>
      <vt:lpstr>Target population</vt:lpstr>
      <vt:lpstr>The Collaborative Care team</vt:lpstr>
      <vt:lpstr>Components of the Evidence-Based Model</vt:lpstr>
      <vt:lpstr>Summary: What sets CoCM apart?</vt:lpstr>
      <vt:lpstr>How Is Blue Cross supporting CoCM?</vt:lpstr>
      <vt:lpstr>PGIP Rewards to Physician Organizations POs Play a Vital Role in CoCM</vt:lpstr>
      <vt:lpstr>PGIP rewards to PCP practices</vt:lpstr>
      <vt:lpstr>CoCM Value-Based Reimbursement opportunities </vt:lpstr>
      <vt:lpstr>What are the changes to CoCM PCP VBR?</vt:lpstr>
      <vt:lpstr>What are the changes to CoCM VBR? Updated eligibility criteria</vt:lpstr>
      <vt:lpstr>What are the changes to CoCM VBR?  Setting a progressive path to yield results</vt:lpstr>
      <vt:lpstr>What are the changes to CoCM VBR?  Year 1 – Implementation and training</vt:lpstr>
      <vt:lpstr>What are the changes to CoCM VBR?  Year 2 – Developing billing capabilities</vt:lpstr>
      <vt:lpstr>What are the changes to CoCM VBR?  Year 3 – Advanced billing and shifting focus to outcomes</vt:lpstr>
      <vt:lpstr>What are the changes to CoCM VBR?  Year 4 – Outcomes </vt:lpstr>
      <vt:lpstr>What are the changes to CoCM VBR?  Which cohort is my practice in? </vt:lpstr>
      <vt:lpstr>What are the changes to CoCM VBR?  Timeline description</vt:lpstr>
      <vt:lpstr>What are the changes to CoCM VBR?  VBR timeline</vt:lpstr>
      <vt:lpstr>Rewards to Psychiatrists Blue Care Network’s Behavioral Health Incentive Program</vt:lpstr>
      <vt:lpstr>Partners provide support for CoCM training and implementation Who is involved and what do they do?</vt:lpstr>
      <vt:lpstr>Upcoming opportunities – Introductory PO Webinar Series</vt:lpstr>
      <vt:lpstr>Ongoing learning webinars for practices</vt:lpstr>
      <vt:lpstr>PO Expectations</vt:lpstr>
      <vt:lpstr>How to help your practices</vt:lpstr>
      <vt:lpstr>Other PO expectations – related to reporting and review</vt:lpstr>
      <vt:lpstr>Outcomes data tracking tool On PGIP Collaboration 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Psychiatric Consult Collaborative Care Model Expansion (CoCM) for Provider Consultants - Professional</dc:title>
  <dc:creator>Kobernik, Kathleen</dc:creator>
  <cp:lastModifiedBy>Kobernik, Kathleen</cp:lastModifiedBy>
  <cp:revision>102</cp:revision>
  <dcterms:created xsi:type="dcterms:W3CDTF">2021-01-28T19:45:34Z</dcterms:created>
  <dcterms:modified xsi:type="dcterms:W3CDTF">2021-06-08T15:36:39Z</dcterms:modified>
</cp:coreProperties>
</file>