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0.xml" ContentType="application/vnd.openxmlformats-officedocument.presentationml.notesSlide+xml"/>
  <Override PartName="/ppt/tags/tag1.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6" r:id="rId2"/>
    <p:sldMasterId id="2147483679" r:id="rId3"/>
  </p:sldMasterIdLst>
  <p:notesMasterIdLst>
    <p:notesMasterId r:id="rId167"/>
  </p:notesMasterIdLst>
  <p:sldIdLst>
    <p:sldId id="256" r:id="rId4"/>
    <p:sldId id="258" r:id="rId5"/>
    <p:sldId id="257" r:id="rId6"/>
    <p:sldId id="405" r:id="rId7"/>
    <p:sldId id="259" r:id="rId8"/>
    <p:sldId id="260" r:id="rId9"/>
    <p:sldId id="418" r:id="rId10"/>
    <p:sldId id="406" r:id="rId11"/>
    <p:sldId id="262" r:id="rId12"/>
    <p:sldId id="419" r:id="rId13"/>
    <p:sldId id="261" r:id="rId14"/>
    <p:sldId id="264" r:id="rId15"/>
    <p:sldId id="265" r:id="rId16"/>
    <p:sldId id="266" r:id="rId17"/>
    <p:sldId id="267" r:id="rId18"/>
    <p:sldId id="407" r:id="rId19"/>
    <p:sldId id="269" r:id="rId20"/>
    <p:sldId id="270" r:id="rId21"/>
    <p:sldId id="271" r:id="rId22"/>
    <p:sldId id="272" r:id="rId23"/>
    <p:sldId id="408" r:id="rId24"/>
    <p:sldId id="274" r:id="rId25"/>
    <p:sldId id="275" r:id="rId26"/>
    <p:sldId id="276" r:id="rId27"/>
    <p:sldId id="277" r:id="rId28"/>
    <p:sldId id="278" r:id="rId29"/>
    <p:sldId id="279" r:id="rId30"/>
    <p:sldId id="409" r:id="rId31"/>
    <p:sldId id="280" r:id="rId32"/>
    <p:sldId id="282" r:id="rId33"/>
    <p:sldId id="420" r:id="rId34"/>
    <p:sldId id="281" r:id="rId35"/>
    <p:sldId id="421" r:id="rId36"/>
    <p:sldId id="422" r:id="rId37"/>
    <p:sldId id="423" r:id="rId38"/>
    <p:sldId id="424" r:id="rId39"/>
    <p:sldId id="410" r:id="rId40"/>
    <p:sldId id="284" r:id="rId41"/>
    <p:sldId id="290" r:id="rId42"/>
    <p:sldId id="285" r:id="rId43"/>
    <p:sldId id="286" r:id="rId44"/>
    <p:sldId id="287" r:id="rId45"/>
    <p:sldId id="288" r:id="rId46"/>
    <p:sldId id="289" r:id="rId47"/>
    <p:sldId id="291" r:id="rId48"/>
    <p:sldId id="292" r:id="rId49"/>
    <p:sldId id="293" r:id="rId50"/>
    <p:sldId id="294" r:id="rId51"/>
    <p:sldId id="295" r:id="rId52"/>
    <p:sldId id="296" r:id="rId53"/>
    <p:sldId id="412" r:id="rId54"/>
    <p:sldId id="298" r:id="rId55"/>
    <p:sldId id="299" r:id="rId56"/>
    <p:sldId id="300" r:id="rId57"/>
    <p:sldId id="301" r:id="rId58"/>
    <p:sldId id="302" r:id="rId59"/>
    <p:sldId id="303" r:id="rId60"/>
    <p:sldId id="304" r:id="rId61"/>
    <p:sldId id="306" r:id="rId62"/>
    <p:sldId id="307" r:id="rId63"/>
    <p:sldId id="308" r:id="rId64"/>
    <p:sldId id="309" r:id="rId65"/>
    <p:sldId id="305" r:id="rId66"/>
    <p:sldId id="310" r:id="rId67"/>
    <p:sldId id="311" r:id="rId68"/>
    <p:sldId id="312" r:id="rId69"/>
    <p:sldId id="313" r:id="rId70"/>
    <p:sldId id="316" r:id="rId71"/>
    <p:sldId id="317" r:id="rId72"/>
    <p:sldId id="318" r:id="rId73"/>
    <p:sldId id="319" r:id="rId74"/>
    <p:sldId id="320" r:id="rId75"/>
    <p:sldId id="425" r:id="rId76"/>
    <p:sldId id="426" r:id="rId77"/>
    <p:sldId id="427" r:id="rId78"/>
    <p:sldId id="428" r:id="rId79"/>
    <p:sldId id="429" r:id="rId80"/>
    <p:sldId id="430" r:id="rId81"/>
    <p:sldId id="431" r:id="rId82"/>
    <p:sldId id="321" r:id="rId83"/>
    <p:sldId id="322" r:id="rId84"/>
    <p:sldId id="323" r:id="rId85"/>
    <p:sldId id="324" r:id="rId86"/>
    <p:sldId id="325" r:id="rId87"/>
    <p:sldId id="326" r:id="rId88"/>
    <p:sldId id="327" r:id="rId89"/>
    <p:sldId id="328" r:id="rId90"/>
    <p:sldId id="329" r:id="rId91"/>
    <p:sldId id="330" r:id="rId92"/>
    <p:sldId id="331" r:id="rId93"/>
    <p:sldId id="332" r:id="rId94"/>
    <p:sldId id="333" r:id="rId95"/>
    <p:sldId id="334" r:id="rId96"/>
    <p:sldId id="335" r:id="rId97"/>
    <p:sldId id="336" r:id="rId98"/>
    <p:sldId id="337" r:id="rId99"/>
    <p:sldId id="338" r:id="rId100"/>
    <p:sldId id="413" r:id="rId101"/>
    <p:sldId id="340" r:id="rId102"/>
    <p:sldId id="342" r:id="rId103"/>
    <p:sldId id="343" r:id="rId104"/>
    <p:sldId id="344" r:id="rId105"/>
    <p:sldId id="345" r:id="rId106"/>
    <p:sldId id="346" r:id="rId107"/>
    <p:sldId id="347" r:id="rId108"/>
    <p:sldId id="348" r:id="rId109"/>
    <p:sldId id="414" r:id="rId110"/>
    <p:sldId id="349" r:id="rId111"/>
    <p:sldId id="350" r:id="rId112"/>
    <p:sldId id="351" r:id="rId113"/>
    <p:sldId id="352" r:id="rId114"/>
    <p:sldId id="353" r:id="rId115"/>
    <p:sldId id="354" r:id="rId116"/>
    <p:sldId id="355" r:id="rId117"/>
    <p:sldId id="356" r:id="rId118"/>
    <p:sldId id="415" r:id="rId119"/>
    <p:sldId id="358" r:id="rId120"/>
    <p:sldId id="359" r:id="rId121"/>
    <p:sldId id="360" r:id="rId122"/>
    <p:sldId id="361" r:id="rId123"/>
    <p:sldId id="362" r:id="rId124"/>
    <p:sldId id="363" r:id="rId125"/>
    <p:sldId id="432" r:id="rId126"/>
    <p:sldId id="433" r:id="rId127"/>
    <p:sldId id="434" r:id="rId128"/>
    <p:sldId id="435" r:id="rId129"/>
    <p:sldId id="436" r:id="rId130"/>
    <p:sldId id="437" r:id="rId131"/>
    <p:sldId id="438" r:id="rId132"/>
    <p:sldId id="439" r:id="rId133"/>
    <p:sldId id="440" r:id="rId134"/>
    <p:sldId id="441" r:id="rId135"/>
    <p:sldId id="442" r:id="rId136"/>
    <p:sldId id="443" r:id="rId137"/>
    <p:sldId id="444" r:id="rId138"/>
    <p:sldId id="445" r:id="rId139"/>
    <p:sldId id="446" r:id="rId140"/>
    <p:sldId id="447" r:id="rId141"/>
    <p:sldId id="448" r:id="rId142"/>
    <p:sldId id="449" r:id="rId143"/>
    <p:sldId id="450" r:id="rId144"/>
    <p:sldId id="451" r:id="rId145"/>
    <p:sldId id="452" r:id="rId146"/>
    <p:sldId id="453" r:id="rId147"/>
    <p:sldId id="454" r:id="rId148"/>
    <p:sldId id="455" r:id="rId149"/>
    <p:sldId id="456" r:id="rId150"/>
    <p:sldId id="389" r:id="rId151"/>
    <p:sldId id="390" r:id="rId152"/>
    <p:sldId id="416" r:id="rId153"/>
    <p:sldId id="392" r:id="rId154"/>
    <p:sldId id="393" r:id="rId155"/>
    <p:sldId id="394" r:id="rId156"/>
    <p:sldId id="395" r:id="rId157"/>
    <p:sldId id="417" r:id="rId158"/>
    <p:sldId id="397" r:id="rId159"/>
    <p:sldId id="398" r:id="rId160"/>
    <p:sldId id="399" r:id="rId161"/>
    <p:sldId id="400" r:id="rId162"/>
    <p:sldId id="401" r:id="rId163"/>
    <p:sldId id="402" r:id="rId164"/>
    <p:sldId id="403" r:id="rId165"/>
    <p:sldId id="404" r:id="rId16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9" roundtripDataSignature="AMtx7mgLZXnZM3ggg/uadvI/4E/EelKE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630EDF-4B48-4255-8F18-C1C9E9551968}">
  <a:tblStyle styleId="{E5630EDF-4B48-4255-8F18-C1C9E955196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4EED8599-3947-44EE-A43C-C9853031F164}"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33B7CB1-E747-4D80-88F5-1488AD6D18E7}"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DDB26DD5-94DA-42F6-852C-E0B9C7A76454}"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rgbClr val="FFFFFF"/>
      </a:tcTxStyle>
      <a:tcStyle>
        <a:tcBdr/>
        <a:fill>
          <a:solidFill>
            <a:srgbClr val="5B9BD5"/>
          </a:solidFill>
        </a:fill>
      </a:tcStyle>
    </a:lastCol>
    <a:firstCol>
      <a:tcTxStyle b="on" i="off">
        <a:font>
          <a:latin typeface="Calibri"/>
          <a:ea typeface="Calibri"/>
          <a:cs typeface="Calibri"/>
        </a:font>
        <a:srgbClr val="FFFFFF"/>
      </a:tcTxStyle>
      <a:tcStyle>
        <a:tcBdr/>
        <a:fill>
          <a:solidFill>
            <a:srgbClr val="5B9BD5"/>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B9BD5"/>
          </a:solidFill>
        </a:fill>
      </a:tcStyle>
    </a:lastRow>
    <a:seCell>
      <a:tcTxStyle b="off" i="off"/>
      <a:tcStyle>
        <a:tcBdr/>
      </a:tcStyle>
    </a:seCell>
    <a:swCell>
      <a:tcTxStyle b="off" i="off"/>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B9BD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598" autoAdjust="0"/>
  </p:normalViewPr>
  <p:slideViewPr>
    <p:cSldViewPr snapToGrid="0">
      <p:cViewPr varScale="1">
        <p:scale>
          <a:sx n="52" d="100"/>
          <a:sy n="52" d="100"/>
        </p:scale>
        <p:origin x="1944" y="84"/>
      </p:cViewPr>
      <p:guideLst/>
    </p:cSldViewPr>
  </p:slideViewPr>
  <p:notesTextViewPr>
    <p:cViewPr>
      <p:scale>
        <a:sx n="1" d="1"/>
        <a:sy n="1" d="1"/>
      </p:scale>
      <p:origin x="0" y="0"/>
    </p:cViewPr>
  </p:notesTextViewPr>
  <p:sorterViewPr>
    <p:cViewPr>
      <p:scale>
        <a:sx n="140" d="100"/>
        <a:sy n="140" d="100"/>
      </p:scale>
      <p:origin x="0" y="-125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0"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viewProps" Target="view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slide" Target="slides/slide161.xml"/><Relationship Id="rId169"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s>
</file>

<file path=ppt/diagrams/_rels/data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53.png"/><Relationship Id="rId6" Type="http://schemas.openxmlformats.org/officeDocument/2006/relationships/image" Target="../media/image6.svg"/><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53.png"/><Relationship Id="rId6" Type="http://schemas.openxmlformats.org/officeDocument/2006/relationships/image" Target="../media/image6.svg"/><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45FD91-1438-48DE-9453-2CE5169FF74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F1FAC02-D045-4BED-8067-4944F8683DD5}">
      <dgm:prSet/>
      <dgm:spPr/>
      <dgm:t>
        <a:bodyPr/>
        <a:lstStyle/>
        <a:p>
          <a:r>
            <a:rPr lang="en-US" dirty="0">
              <a:solidFill>
                <a:schemeClr val="tx1"/>
              </a:solidFill>
              <a:latin typeface="Calibri" panose="020F0502020204030204" pitchFamily="34" charset="0"/>
              <a:cs typeface="Calibri" panose="020F0502020204030204" pitchFamily="34" charset="0"/>
            </a:rPr>
            <a:t>Complex Setting</a:t>
          </a:r>
        </a:p>
      </dgm:t>
    </dgm:pt>
    <dgm:pt modelId="{BC56A9AF-206D-4DDD-BE03-CC2F0907D3FC}" type="parTrans" cxnId="{2CF8A764-4F31-4DEC-8CA2-25061B5AFF3A}">
      <dgm:prSet/>
      <dgm:spPr/>
      <dgm:t>
        <a:bodyPr/>
        <a:lstStyle/>
        <a:p>
          <a:endParaRPr lang="en-US"/>
        </a:p>
      </dgm:t>
    </dgm:pt>
    <dgm:pt modelId="{05A0023A-66E1-469C-A362-767BE45BB32C}" type="sibTrans" cxnId="{2CF8A764-4F31-4DEC-8CA2-25061B5AFF3A}">
      <dgm:prSet/>
      <dgm:spPr/>
      <dgm:t>
        <a:bodyPr/>
        <a:lstStyle/>
        <a:p>
          <a:endParaRPr lang="en-US"/>
        </a:p>
      </dgm:t>
    </dgm:pt>
    <dgm:pt modelId="{858C7CAA-DC28-48AB-B426-2921C41AB9E6}">
      <dgm:prSet/>
      <dgm:spPr/>
      <dgm:t>
        <a:bodyPr/>
        <a:lstStyle/>
        <a:p>
          <a:r>
            <a:rPr lang="en-US" dirty="0">
              <a:solidFill>
                <a:schemeClr val="tx1"/>
              </a:solidFill>
              <a:latin typeface="Calibri" panose="020F0502020204030204" pitchFamily="34" charset="0"/>
              <a:cs typeface="Calibri" panose="020F0502020204030204" pitchFamily="34" charset="0"/>
            </a:rPr>
            <a:t>Complex Patients</a:t>
          </a:r>
        </a:p>
      </dgm:t>
    </dgm:pt>
    <dgm:pt modelId="{7E23C3B4-56F6-422A-B309-3E6B6D8DCD6F}" type="parTrans" cxnId="{7245BF20-FB87-4F9B-B408-2E8740705D3C}">
      <dgm:prSet/>
      <dgm:spPr/>
      <dgm:t>
        <a:bodyPr/>
        <a:lstStyle/>
        <a:p>
          <a:endParaRPr lang="en-US"/>
        </a:p>
      </dgm:t>
    </dgm:pt>
    <dgm:pt modelId="{F45BE27C-203F-4E56-A4FA-7EAF234C5B54}" type="sibTrans" cxnId="{7245BF20-FB87-4F9B-B408-2E8740705D3C}">
      <dgm:prSet/>
      <dgm:spPr/>
      <dgm:t>
        <a:bodyPr/>
        <a:lstStyle/>
        <a:p>
          <a:endParaRPr lang="en-US"/>
        </a:p>
      </dgm:t>
    </dgm:pt>
    <dgm:pt modelId="{C18AA71B-D489-4BBF-8C0B-20359CD58E19}" type="pres">
      <dgm:prSet presAssocID="{1A45FD91-1438-48DE-9453-2CE5169FF74B}" presName="linear" presStyleCnt="0">
        <dgm:presLayoutVars>
          <dgm:animLvl val="lvl"/>
          <dgm:resizeHandles val="exact"/>
        </dgm:presLayoutVars>
      </dgm:prSet>
      <dgm:spPr/>
      <dgm:t>
        <a:bodyPr/>
        <a:lstStyle/>
        <a:p>
          <a:endParaRPr lang="en-US"/>
        </a:p>
      </dgm:t>
    </dgm:pt>
    <dgm:pt modelId="{7170B273-F6E7-46E5-A9FD-5D5EFC994F9A}" type="pres">
      <dgm:prSet presAssocID="{7F1FAC02-D045-4BED-8067-4944F8683DD5}" presName="parentText" presStyleLbl="node1" presStyleIdx="0" presStyleCnt="2">
        <dgm:presLayoutVars>
          <dgm:chMax val="0"/>
          <dgm:bulletEnabled val="1"/>
        </dgm:presLayoutVars>
      </dgm:prSet>
      <dgm:spPr/>
      <dgm:t>
        <a:bodyPr/>
        <a:lstStyle/>
        <a:p>
          <a:endParaRPr lang="en-US"/>
        </a:p>
      </dgm:t>
    </dgm:pt>
    <dgm:pt modelId="{3ADCE80D-A1C0-4976-BDEE-E385F57767CB}" type="pres">
      <dgm:prSet presAssocID="{05A0023A-66E1-469C-A362-767BE45BB32C}" presName="spacer" presStyleCnt="0"/>
      <dgm:spPr/>
    </dgm:pt>
    <dgm:pt modelId="{4A252720-818F-4116-9AF7-5A3E8B479211}" type="pres">
      <dgm:prSet presAssocID="{858C7CAA-DC28-48AB-B426-2921C41AB9E6}" presName="parentText" presStyleLbl="node1" presStyleIdx="1" presStyleCnt="2">
        <dgm:presLayoutVars>
          <dgm:chMax val="0"/>
          <dgm:bulletEnabled val="1"/>
        </dgm:presLayoutVars>
      </dgm:prSet>
      <dgm:spPr/>
      <dgm:t>
        <a:bodyPr/>
        <a:lstStyle/>
        <a:p>
          <a:endParaRPr lang="en-US"/>
        </a:p>
      </dgm:t>
    </dgm:pt>
  </dgm:ptLst>
  <dgm:cxnLst>
    <dgm:cxn modelId="{A961BF15-A880-47A2-AD5D-6D0DEB45365F}" type="presOf" srcId="{858C7CAA-DC28-48AB-B426-2921C41AB9E6}" destId="{4A252720-818F-4116-9AF7-5A3E8B479211}" srcOrd="0" destOrd="0" presId="urn:microsoft.com/office/officeart/2005/8/layout/vList2"/>
    <dgm:cxn modelId="{6180F8F7-B081-4A73-B9D9-62A1B2A44144}" type="presOf" srcId="{7F1FAC02-D045-4BED-8067-4944F8683DD5}" destId="{7170B273-F6E7-46E5-A9FD-5D5EFC994F9A}" srcOrd="0" destOrd="0" presId="urn:microsoft.com/office/officeart/2005/8/layout/vList2"/>
    <dgm:cxn modelId="{7245BF20-FB87-4F9B-B408-2E8740705D3C}" srcId="{1A45FD91-1438-48DE-9453-2CE5169FF74B}" destId="{858C7CAA-DC28-48AB-B426-2921C41AB9E6}" srcOrd="1" destOrd="0" parTransId="{7E23C3B4-56F6-422A-B309-3E6B6D8DCD6F}" sibTransId="{F45BE27C-203F-4E56-A4FA-7EAF234C5B54}"/>
    <dgm:cxn modelId="{2CF8A764-4F31-4DEC-8CA2-25061B5AFF3A}" srcId="{1A45FD91-1438-48DE-9453-2CE5169FF74B}" destId="{7F1FAC02-D045-4BED-8067-4944F8683DD5}" srcOrd="0" destOrd="0" parTransId="{BC56A9AF-206D-4DDD-BE03-CC2F0907D3FC}" sibTransId="{05A0023A-66E1-469C-A362-767BE45BB32C}"/>
    <dgm:cxn modelId="{1F5E15E4-2B7D-419A-BF57-1F724B37B416}" type="presOf" srcId="{1A45FD91-1438-48DE-9453-2CE5169FF74B}" destId="{C18AA71B-D489-4BBF-8C0B-20359CD58E19}" srcOrd="0" destOrd="0" presId="urn:microsoft.com/office/officeart/2005/8/layout/vList2"/>
    <dgm:cxn modelId="{E9DD1290-5E46-4405-8ED5-B1FF9C683AE9}" type="presParOf" srcId="{C18AA71B-D489-4BBF-8C0B-20359CD58E19}" destId="{7170B273-F6E7-46E5-A9FD-5D5EFC994F9A}" srcOrd="0" destOrd="0" presId="urn:microsoft.com/office/officeart/2005/8/layout/vList2"/>
    <dgm:cxn modelId="{596A5C63-17B5-4390-BDA5-E80606089371}" type="presParOf" srcId="{C18AA71B-D489-4BBF-8C0B-20359CD58E19}" destId="{3ADCE80D-A1C0-4976-BDEE-E385F57767CB}" srcOrd="1" destOrd="0" presId="urn:microsoft.com/office/officeart/2005/8/layout/vList2"/>
    <dgm:cxn modelId="{2E412F01-A1F8-499F-A87E-EC190C2B164F}" type="presParOf" srcId="{C18AA71B-D489-4BBF-8C0B-20359CD58E19}" destId="{4A252720-818F-4116-9AF7-5A3E8B47921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DC9BEF-C7CA-4C3A-AF8C-C635906F84E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B919C46-8B7E-40D3-AE41-4F7C3EE80E53}">
      <dgm:prSet/>
      <dgm:spPr/>
      <dgm:t>
        <a:bodyPr/>
        <a:lstStyle/>
        <a:p>
          <a:r>
            <a:rPr lang="en-US">
              <a:latin typeface="Calibri" panose="020F0502020204030204" pitchFamily="34" charset="0"/>
              <a:cs typeface="Calibri" panose="020F0502020204030204" pitchFamily="34" charset="0"/>
            </a:rPr>
            <a:t>Behavioral</a:t>
          </a:r>
        </a:p>
      </dgm:t>
    </dgm:pt>
    <dgm:pt modelId="{348881F7-7B30-4C2A-A55F-E0BEA114A4D9}" type="parTrans" cxnId="{5BC229FD-AB03-41CD-8CBC-F9A0B6DEA5A3}">
      <dgm:prSet/>
      <dgm:spPr/>
      <dgm:t>
        <a:bodyPr/>
        <a:lstStyle/>
        <a:p>
          <a:endParaRPr lang="en-US">
            <a:latin typeface="Calibri" panose="020F0502020204030204" pitchFamily="34" charset="0"/>
            <a:cs typeface="Calibri" panose="020F0502020204030204" pitchFamily="34" charset="0"/>
          </a:endParaRPr>
        </a:p>
      </dgm:t>
    </dgm:pt>
    <dgm:pt modelId="{474FC7A9-5909-4624-92A0-28AA573CAB89}" type="sibTrans" cxnId="{5BC229FD-AB03-41CD-8CBC-F9A0B6DEA5A3}">
      <dgm:prSet/>
      <dgm:spPr/>
      <dgm:t>
        <a:bodyPr/>
        <a:lstStyle/>
        <a:p>
          <a:endParaRPr lang="en-US">
            <a:latin typeface="Calibri" panose="020F0502020204030204" pitchFamily="34" charset="0"/>
            <a:cs typeface="Calibri" panose="020F0502020204030204" pitchFamily="34" charset="0"/>
          </a:endParaRPr>
        </a:p>
      </dgm:t>
    </dgm:pt>
    <dgm:pt modelId="{F99B58E4-E497-415F-BD41-018734ACA8C7}">
      <dgm:prSet/>
      <dgm:spPr/>
      <dgm:t>
        <a:bodyPr/>
        <a:lstStyle/>
        <a:p>
          <a:r>
            <a:rPr lang="en-US">
              <a:latin typeface="Calibri" panose="020F0502020204030204" pitchFamily="34" charset="0"/>
              <a:cs typeface="Calibri" panose="020F0502020204030204" pitchFamily="34" charset="0"/>
            </a:rPr>
            <a:t>Medical </a:t>
          </a:r>
        </a:p>
      </dgm:t>
    </dgm:pt>
    <dgm:pt modelId="{C4D2B46A-CABD-4ACD-A5CA-DF114EFFA6AB}" type="parTrans" cxnId="{C658E266-96B5-461C-8B7A-61C2AD476BDB}">
      <dgm:prSet/>
      <dgm:spPr/>
      <dgm:t>
        <a:bodyPr/>
        <a:lstStyle/>
        <a:p>
          <a:endParaRPr lang="en-US">
            <a:latin typeface="Calibri" panose="020F0502020204030204" pitchFamily="34" charset="0"/>
            <a:cs typeface="Calibri" panose="020F0502020204030204" pitchFamily="34" charset="0"/>
          </a:endParaRPr>
        </a:p>
      </dgm:t>
    </dgm:pt>
    <dgm:pt modelId="{AD5AE426-FF6E-497E-8CBD-AB8136811114}" type="sibTrans" cxnId="{C658E266-96B5-461C-8B7A-61C2AD476BDB}">
      <dgm:prSet/>
      <dgm:spPr/>
      <dgm:t>
        <a:bodyPr/>
        <a:lstStyle/>
        <a:p>
          <a:endParaRPr lang="en-US">
            <a:latin typeface="Calibri" panose="020F0502020204030204" pitchFamily="34" charset="0"/>
            <a:cs typeface="Calibri" panose="020F0502020204030204" pitchFamily="34" charset="0"/>
          </a:endParaRPr>
        </a:p>
      </dgm:t>
    </dgm:pt>
    <dgm:pt modelId="{39C908EF-0049-4F8F-BAF5-CBA7F7EEA824}">
      <dgm:prSet/>
      <dgm:spPr/>
      <dgm:t>
        <a:bodyPr/>
        <a:lstStyle/>
        <a:p>
          <a:r>
            <a:rPr lang="en-US">
              <a:latin typeface="Calibri" panose="020F0502020204030204" pitchFamily="34" charset="0"/>
              <a:cs typeface="Calibri" panose="020F0502020204030204" pitchFamily="34" charset="0"/>
            </a:rPr>
            <a:t>Social</a:t>
          </a:r>
        </a:p>
      </dgm:t>
    </dgm:pt>
    <dgm:pt modelId="{C7321350-0A6F-4485-973B-242C013B88C2}" type="parTrans" cxnId="{AC9950DF-1883-45C0-9365-CC3B5BBBB750}">
      <dgm:prSet/>
      <dgm:spPr/>
      <dgm:t>
        <a:bodyPr/>
        <a:lstStyle/>
        <a:p>
          <a:endParaRPr lang="en-US">
            <a:latin typeface="Calibri" panose="020F0502020204030204" pitchFamily="34" charset="0"/>
            <a:cs typeface="Calibri" panose="020F0502020204030204" pitchFamily="34" charset="0"/>
          </a:endParaRPr>
        </a:p>
      </dgm:t>
    </dgm:pt>
    <dgm:pt modelId="{61293089-08E9-419A-9E76-546AE1A5CFF8}" type="sibTrans" cxnId="{AC9950DF-1883-45C0-9365-CC3B5BBBB750}">
      <dgm:prSet/>
      <dgm:spPr/>
      <dgm:t>
        <a:bodyPr/>
        <a:lstStyle/>
        <a:p>
          <a:endParaRPr lang="en-US">
            <a:latin typeface="Calibri" panose="020F0502020204030204" pitchFamily="34" charset="0"/>
            <a:cs typeface="Calibri" panose="020F0502020204030204" pitchFamily="34" charset="0"/>
          </a:endParaRPr>
        </a:p>
      </dgm:t>
    </dgm:pt>
    <dgm:pt modelId="{01B50B57-A25D-45A9-B98C-45BE60D0C71F}">
      <dgm:prSet/>
      <dgm:spPr/>
      <dgm:t>
        <a:bodyPr/>
        <a:lstStyle/>
        <a:p>
          <a:r>
            <a:rPr lang="en-US" dirty="0">
              <a:latin typeface="Calibri" panose="020F0502020204030204" pitchFamily="34" charset="0"/>
              <a:cs typeface="Calibri" panose="020F0502020204030204" pitchFamily="34" charset="0"/>
            </a:rPr>
            <a:t>Assessing each and incorporating barriers from these 3 areas results in a comprehensive assessment. </a:t>
          </a:r>
        </a:p>
      </dgm:t>
    </dgm:pt>
    <dgm:pt modelId="{05EE543E-7462-41C5-ACE5-D859E63686E7}" type="parTrans" cxnId="{C034C738-AA5A-4596-B64B-48EDA81042B7}">
      <dgm:prSet/>
      <dgm:spPr/>
      <dgm:t>
        <a:bodyPr/>
        <a:lstStyle/>
        <a:p>
          <a:endParaRPr lang="en-US">
            <a:latin typeface="Calibri" panose="020F0502020204030204" pitchFamily="34" charset="0"/>
            <a:cs typeface="Calibri" panose="020F0502020204030204" pitchFamily="34" charset="0"/>
          </a:endParaRPr>
        </a:p>
      </dgm:t>
    </dgm:pt>
    <dgm:pt modelId="{78CA26AF-7B71-4701-9D8C-89FD4242BA3F}" type="sibTrans" cxnId="{C034C738-AA5A-4596-B64B-48EDA81042B7}">
      <dgm:prSet/>
      <dgm:spPr/>
      <dgm:t>
        <a:bodyPr/>
        <a:lstStyle/>
        <a:p>
          <a:endParaRPr lang="en-US">
            <a:latin typeface="Calibri" panose="020F0502020204030204" pitchFamily="34" charset="0"/>
            <a:cs typeface="Calibri" panose="020F0502020204030204" pitchFamily="34" charset="0"/>
          </a:endParaRPr>
        </a:p>
      </dgm:t>
    </dgm:pt>
    <dgm:pt modelId="{E4440495-8331-4205-BC22-E0EC48E0194F}">
      <dgm:prSet/>
      <dgm:spPr/>
      <dgm:t>
        <a:bodyPr/>
        <a:lstStyle/>
        <a:p>
          <a:r>
            <a:rPr lang="en-US" dirty="0">
              <a:latin typeface="Calibri" panose="020F0502020204030204" pitchFamily="34" charset="0"/>
              <a:cs typeface="Calibri" panose="020F0502020204030204" pitchFamily="34" charset="0"/>
            </a:rPr>
            <a:t> With this, incorporate the patient desire and ability.  </a:t>
          </a:r>
        </a:p>
      </dgm:t>
    </dgm:pt>
    <dgm:pt modelId="{A33F4A28-147E-4671-A4FA-6A7CCD961649}" type="parTrans" cxnId="{ECA15F01-3E40-4DBF-8CCF-0CAC428C11DF}">
      <dgm:prSet/>
      <dgm:spPr/>
      <dgm:t>
        <a:bodyPr/>
        <a:lstStyle/>
        <a:p>
          <a:endParaRPr lang="en-US">
            <a:latin typeface="Calibri" panose="020F0502020204030204" pitchFamily="34" charset="0"/>
            <a:cs typeface="Calibri" panose="020F0502020204030204" pitchFamily="34" charset="0"/>
          </a:endParaRPr>
        </a:p>
      </dgm:t>
    </dgm:pt>
    <dgm:pt modelId="{810E76F0-BECF-4B05-835D-59087276E42F}" type="sibTrans" cxnId="{ECA15F01-3E40-4DBF-8CCF-0CAC428C11DF}">
      <dgm:prSet/>
      <dgm:spPr/>
      <dgm:t>
        <a:bodyPr/>
        <a:lstStyle/>
        <a:p>
          <a:endParaRPr lang="en-US">
            <a:latin typeface="Calibri" panose="020F0502020204030204" pitchFamily="34" charset="0"/>
            <a:cs typeface="Calibri" panose="020F0502020204030204" pitchFamily="34" charset="0"/>
          </a:endParaRPr>
        </a:p>
      </dgm:t>
    </dgm:pt>
    <dgm:pt modelId="{B16AE18A-0D7E-4C8D-91FB-4D6F7AC55F89}">
      <dgm:prSet/>
      <dgm:spPr/>
      <dgm:t>
        <a:bodyPr/>
        <a:lstStyle/>
        <a:p>
          <a:r>
            <a:rPr lang="en-US" dirty="0">
              <a:latin typeface="Calibri" panose="020F0502020204030204" pitchFamily="34" charset="0"/>
              <a:cs typeface="Calibri" panose="020F0502020204030204" pitchFamily="34" charset="0"/>
            </a:rPr>
            <a:t>Combined, results in an effective care plan.   </a:t>
          </a:r>
        </a:p>
      </dgm:t>
    </dgm:pt>
    <dgm:pt modelId="{3348BA99-61F6-4493-A9A8-4CF569FE6432}" type="parTrans" cxnId="{439DDB9F-59CF-4D02-8279-2EDEE4E80A59}">
      <dgm:prSet/>
      <dgm:spPr/>
      <dgm:t>
        <a:bodyPr/>
        <a:lstStyle/>
        <a:p>
          <a:endParaRPr lang="en-US">
            <a:latin typeface="Calibri" panose="020F0502020204030204" pitchFamily="34" charset="0"/>
            <a:cs typeface="Calibri" panose="020F0502020204030204" pitchFamily="34" charset="0"/>
          </a:endParaRPr>
        </a:p>
      </dgm:t>
    </dgm:pt>
    <dgm:pt modelId="{9248E64D-3ABF-4364-B3B3-8819F522D682}" type="sibTrans" cxnId="{439DDB9F-59CF-4D02-8279-2EDEE4E80A59}">
      <dgm:prSet/>
      <dgm:spPr/>
      <dgm:t>
        <a:bodyPr/>
        <a:lstStyle/>
        <a:p>
          <a:endParaRPr lang="en-US">
            <a:latin typeface="Calibri" panose="020F0502020204030204" pitchFamily="34" charset="0"/>
            <a:cs typeface="Calibri" panose="020F0502020204030204" pitchFamily="34" charset="0"/>
          </a:endParaRPr>
        </a:p>
      </dgm:t>
    </dgm:pt>
    <dgm:pt modelId="{737EAAFE-DB97-45C4-B7A1-448A8B13DCE1}">
      <dgm:prSet/>
      <dgm:spPr/>
      <dgm:t>
        <a:bodyPr/>
        <a:lstStyle/>
        <a:p>
          <a:r>
            <a:rPr lang="en-US" dirty="0">
              <a:latin typeface="Calibri" panose="020F0502020204030204" pitchFamily="34" charset="0"/>
              <a:cs typeface="Calibri" panose="020F0502020204030204" pitchFamily="34" charset="0"/>
            </a:rPr>
            <a:t>One without the others is incomplete.</a:t>
          </a:r>
        </a:p>
      </dgm:t>
    </dgm:pt>
    <dgm:pt modelId="{1AAC5D00-E89A-48E8-ADF3-D440F2A46B75}" type="parTrans" cxnId="{F5BBC8FD-6814-4BF1-A686-2C9ED6D51A24}">
      <dgm:prSet/>
      <dgm:spPr/>
      <dgm:t>
        <a:bodyPr/>
        <a:lstStyle/>
        <a:p>
          <a:endParaRPr lang="en-US">
            <a:latin typeface="Calibri" panose="020F0502020204030204" pitchFamily="34" charset="0"/>
            <a:cs typeface="Calibri" panose="020F0502020204030204" pitchFamily="34" charset="0"/>
          </a:endParaRPr>
        </a:p>
      </dgm:t>
    </dgm:pt>
    <dgm:pt modelId="{5912451A-8C4A-485E-BC99-BD26E19D4EB4}" type="sibTrans" cxnId="{F5BBC8FD-6814-4BF1-A686-2C9ED6D51A24}">
      <dgm:prSet/>
      <dgm:spPr/>
      <dgm:t>
        <a:bodyPr/>
        <a:lstStyle/>
        <a:p>
          <a:endParaRPr lang="en-US">
            <a:latin typeface="Calibri" panose="020F0502020204030204" pitchFamily="34" charset="0"/>
            <a:cs typeface="Calibri" panose="020F0502020204030204" pitchFamily="34" charset="0"/>
          </a:endParaRPr>
        </a:p>
      </dgm:t>
    </dgm:pt>
    <dgm:pt modelId="{E4BBD65C-31F0-4300-92B3-82970B057679}" type="pres">
      <dgm:prSet presAssocID="{29DC9BEF-C7CA-4C3A-AF8C-C635906F84EE}" presName="linear" presStyleCnt="0">
        <dgm:presLayoutVars>
          <dgm:dir/>
          <dgm:animLvl val="lvl"/>
          <dgm:resizeHandles val="exact"/>
        </dgm:presLayoutVars>
      </dgm:prSet>
      <dgm:spPr/>
      <dgm:t>
        <a:bodyPr/>
        <a:lstStyle/>
        <a:p>
          <a:endParaRPr lang="en-US"/>
        </a:p>
      </dgm:t>
    </dgm:pt>
    <dgm:pt modelId="{5358E535-E81A-4F9D-A52D-9B310FB5E002}" type="pres">
      <dgm:prSet presAssocID="{8B919C46-8B7E-40D3-AE41-4F7C3EE80E53}" presName="parentLin" presStyleCnt="0"/>
      <dgm:spPr/>
    </dgm:pt>
    <dgm:pt modelId="{6DFB8B05-EB0B-4A57-B42A-62BCEB496891}" type="pres">
      <dgm:prSet presAssocID="{8B919C46-8B7E-40D3-AE41-4F7C3EE80E53}" presName="parentLeftMargin" presStyleLbl="node1" presStyleIdx="0" presStyleCnt="3"/>
      <dgm:spPr/>
      <dgm:t>
        <a:bodyPr/>
        <a:lstStyle/>
        <a:p>
          <a:endParaRPr lang="en-US"/>
        </a:p>
      </dgm:t>
    </dgm:pt>
    <dgm:pt modelId="{DA628282-2A6B-4F80-961D-44DE9B8BC936}" type="pres">
      <dgm:prSet presAssocID="{8B919C46-8B7E-40D3-AE41-4F7C3EE80E53}" presName="parentText" presStyleLbl="node1" presStyleIdx="0" presStyleCnt="3">
        <dgm:presLayoutVars>
          <dgm:chMax val="0"/>
          <dgm:bulletEnabled val="1"/>
        </dgm:presLayoutVars>
      </dgm:prSet>
      <dgm:spPr/>
      <dgm:t>
        <a:bodyPr/>
        <a:lstStyle/>
        <a:p>
          <a:endParaRPr lang="en-US"/>
        </a:p>
      </dgm:t>
    </dgm:pt>
    <dgm:pt modelId="{75C02F72-8F64-46EA-92D8-B7E756359DDE}" type="pres">
      <dgm:prSet presAssocID="{8B919C46-8B7E-40D3-AE41-4F7C3EE80E53}" presName="negativeSpace" presStyleCnt="0"/>
      <dgm:spPr/>
    </dgm:pt>
    <dgm:pt modelId="{33AD820F-F821-445D-801A-03D995B0A667}" type="pres">
      <dgm:prSet presAssocID="{8B919C46-8B7E-40D3-AE41-4F7C3EE80E53}" presName="childText" presStyleLbl="conFgAcc1" presStyleIdx="0" presStyleCnt="3">
        <dgm:presLayoutVars>
          <dgm:bulletEnabled val="1"/>
        </dgm:presLayoutVars>
      </dgm:prSet>
      <dgm:spPr/>
    </dgm:pt>
    <dgm:pt modelId="{46BABDE7-E520-463C-B952-CDDD0A777C5A}" type="pres">
      <dgm:prSet presAssocID="{474FC7A9-5909-4624-92A0-28AA573CAB89}" presName="spaceBetweenRectangles" presStyleCnt="0"/>
      <dgm:spPr/>
    </dgm:pt>
    <dgm:pt modelId="{431C4D3D-E2CF-469E-BDAA-D07F7105AB2F}" type="pres">
      <dgm:prSet presAssocID="{F99B58E4-E497-415F-BD41-018734ACA8C7}" presName="parentLin" presStyleCnt="0"/>
      <dgm:spPr/>
    </dgm:pt>
    <dgm:pt modelId="{108D4F70-5833-4C1D-A809-978C60EBF132}" type="pres">
      <dgm:prSet presAssocID="{F99B58E4-E497-415F-BD41-018734ACA8C7}" presName="parentLeftMargin" presStyleLbl="node1" presStyleIdx="0" presStyleCnt="3"/>
      <dgm:spPr/>
      <dgm:t>
        <a:bodyPr/>
        <a:lstStyle/>
        <a:p>
          <a:endParaRPr lang="en-US"/>
        </a:p>
      </dgm:t>
    </dgm:pt>
    <dgm:pt modelId="{7CBD63DA-7CC2-4303-B06B-CB5B53A4B501}" type="pres">
      <dgm:prSet presAssocID="{F99B58E4-E497-415F-BD41-018734ACA8C7}" presName="parentText" presStyleLbl="node1" presStyleIdx="1" presStyleCnt="3">
        <dgm:presLayoutVars>
          <dgm:chMax val="0"/>
          <dgm:bulletEnabled val="1"/>
        </dgm:presLayoutVars>
      </dgm:prSet>
      <dgm:spPr/>
      <dgm:t>
        <a:bodyPr/>
        <a:lstStyle/>
        <a:p>
          <a:endParaRPr lang="en-US"/>
        </a:p>
      </dgm:t>
    </dgm:pt>
    <dgm:pt modelId="{4D01FAC7-67F4-4135-BFB5-3CC1DC8720AE}" type="pres">
      <dgm:prSet presAssocID="{F99B58E4-E497-415F-BD41-018734ACA8C7}" presName="negativeSpace" presStyleCnt="0"/>
      <dgm:spPr/>
    </dgm:pt>
    <dgm:pt modelId="{40944007-BFCB-4D9E-A3C6-83DFB64D5C1A}" type="pres">
      <dgm:prSet presAssocID="{F99B58E4-E497-415F-BD41-018734ACA8C7}" presName="childText" presStyleLbl="conFgAcc1" presStyleIdx="1" presStyleCnt="3">
        <dgm:presLayoutVars>
          <dgm:bulletEnabled val="1"/>
        </dgm:presLayoutVars>
      </dgm:prSet>
      <dgm:spPr/>
    </dgm:pt>
    <dgm:pt modelId="{50E8E810-A0B1-40C6-B54A-B1CCB2DA04D6}" type="pres">
      <dgm:prSet presAssocID="{AD5AE426-FF6E-497E-8CBD-AB8136811114}" presName="spaceBetweenRectangles" presStyleCnt="0"/>
      <dgm:spPr/>
    </dgm:pt>
    <dgm:pt modelId="{8ACAE5AE-FFA3-4EFB-844F-12F07C3609FF}" type="pres">
      <dgm:prSet presAssocID="{39C908EF-0049-4F8F-BAF5-CBA7F7EEA824}" presName="parentLin" presStyleCnt="0"/>
      <dgm:spPr/>
    </dgm:pt>
    <dgm:pt modelId="{38C9F7DC-EE18-49C0-AB9E-ABBD9978BF4A}" type="pres">
      <dgm:prSet presAssocID="{39C908EF-0049-4F8F-BAF5-CBA7F7EEA824}" presName="parentLeftMargin" presStyleLbl="node1" presStyleIdx="1" presStyleCnt="3"/>
      <dgm:spPr/>
      <dgm:t>
        <a:bodyPr/>
        <a:lstStyle/>
        <a:p>
          <a:endParaRPr lang="en-US"/>
        </a:p>
      </dgm:t>
    </dgm:pt>
    <dgm:pt modelId="{A58D4209-BF91-496A-B591-6D474182BD63}" type="pres">
      <dgm:prSet presAssocID="{39C908EF-0049-4F8F-BAF5-CBA7F7EEA824}" presName="parentText" presStyleLbl="node1" presStyleIdx="2" presStyleCnt="3">
        <dgm:presLayoutVars>
          <dgm:chMax val="0"/>
          <dgm:bulletEnabled val="1"/>
        </dgm:presLayoutVars>
      </dgm:prSet>
      <dgm:spPr/>
      <dgm:t>
        <a:bodyPr/>
        <a:lstStyle/>
        <a:p>
          <a:endParaRPr lang="en-US"/>
        </a:p>
      </dgm:t>
    </dgm:pt>
    <dgm:pt modelId="{509325D4-F210-4898-871E-0E5BA9CBE56C}" type="pres">
      <dgm:prSet presAssocID="{39C908EF-0049-4F8F-BAF5-CBA7F7EEA824}" presName="negativeSpace" presStyleCnt="0"/>
      <dgm:spPr/>
    </dgm:pt>
    <dgm:pt modelId="{F9C3E24E-912B-4123-974A-85F3B0EECA27}" type="pres">
      <dgm:prSet presAssocID="{39C908EF-0049-4F8F-BAF5-CBA7F7EEA824}" presName="childText" presStyleLbl="conFgAcc1" presStyleIdx="2" presStyleCnt="3">
        <dgm:presLayoutVars>
          <dgm:bulletEnabled val="1"/>
        </dgm:presLayoutVars>
      </dgm:prSet>
      <dgm:spPr/>
      <dgm:t>
        <a:bodyPr/>
        <a:lstStyle/>
        <a:p>
          <a:endParaRPr lang="en-US"/>
        </a:p>
      </dgm:t>
    </dgm:pt>
  </dgm:ptLst>
  <dgm:cxnLst>
    <dgm:cxn modelId="{5BC229FD-AB03-41CD-8CBC-F9A0B6DEA5A3}" srcId="{29DC9BEF-C7CA-4C3A-AF8C-C635906F84EE}" destId="{8B919C46-8B7E-40D3-AE41-4F7C3EE80E53}" srcOrd="0" destOrd="0" parTransId="{348881F7-7B30-4C2A-A55F-E0BEA114A4D9}" sibTransId="{474FC7A9-5909-4624-92A0-28AA573CAB89}"/>
    <dgm:cxn modelId="{97292632-C2F5-430F-B631-84C560C07B0E}" type="presOf" srcId="{B16AE18A-0D7E-4C8D-91FB-4D6F7AC55F89}" destId="{F9C3E24E-912B-4123-974A-85F3B0EECA27}" srcOrd="0" destOrd="2" presId="urn:microsoft.com/office/officeart/2005/8/layout/list1"/>
    <dgm:cxn modelId="{4D59CEA2-F7E7-4DF7-BE9B-761D9D2B6C2F}" type="presOf" srcId="{39C908EF-0049-4F8F-BAF5-CBA7F7EEA824}" destId="{A58D4209-BF91-496A-B591-6D474182BD63}" srcOrd="1" destOrd="0" presId="urn:microsoft.com/office/officeart/2005/8/layout/list1"/>
    <dgm:cxn modelId="{C034C738-AA5A-4596-B64B-48EDA81042B7}" srcId="{39C908EF-0049-4F8F-BAF5-CBA7F7EEA824}" destId="{01B50B57-A25D-45A9-B98C-45BE60D0C71F}" srcOrd="0" destOrd="0" parTransId="{05EE543E-7462-41C5-ACE5-D859E63686E7}" sibTransId="{78CA26AF-7B71-4701-9D8C-89FD4242BA3F}"/>
    <dgm:cxn modelId="{C52FC8CE-B73D-4307-A392-09CA9347B1D6}" type="presOf" srcId="{8B919C46-8B7E-40D3-AE41-4F7C3EE80E53}" destId="{DA628282-2A6B-4F80-961D-44DE9B8BC936}" srcOrd="1" destOrd="0" presId="urn:microsoft.com/office/officeart/2005/8/layout/list1"/>
    <dgm:cxn modelId="{C658E266-96B5-461C-8B7A-61C2AD476BDB}" srcId="{29DC9BEF-C7CA-4C3A-AF8C-C635906F84EE}" destId="{F99B58E4-E497-415F-BD41-018734ACA8C7}" srcOrd="1" destOrd="0" parTransId="{C4D2B46A-CABD-4ACD-A5CA-DF114EFFA6AB}" sibTransId="{AD5AE426-FF6E-497E-8CBD-AB8136811114}"/>
    <dgm:cxn modelId="{F5BBC8FD-6814-4BF1-A686-2C9ED6D51A24}" srcId="{39C908EF-0049-4F8F-BAF5-CBA7F7EEA824}" destId="{737EAAFE-DB97-45C4-B7A1-448A8B13DCE1}" srcOrd="3" destOrd="0" parTransId="{1AAC5D00-E89A-48E8-ADF3-D440F2A46B75}" sibTransId="{5912451A-8C4A-485E-BC99-BD26E19D4EB4}"/>
    <dgm:cxn modelId="{DFB82469-7AE3-4C71-8007-BF001FC5E3E4}" type="presOf" srcId="{737EAAFE-DB97-45C4-B7A1-448A8B13DCE1}" destId="{F9C3E24E-912B-4123-974A-85F3B0EECA27}" srcOrd="0" destOrd="3" presId="urn:microsoft.com/office/officeart/2005/8/layout/list1"/>
    <dgm:cxn modelId="{242CB30F-1E94-42C8-8D50-6109060B44C8}" type="presOf" srcId="{E4440495-8331-4205-BC22-E0EC48E0194F}" destId="{F9C3E24E-912B-4123-974A-85F3B0EECA27}" srcOrd="0" destOrd="1" presId="urn:microsoft.com/office/officeart/2005/8/layout/list1"/>
    <dgm:cxn modelId="{DA5A742D-4EB6-4AC2-9E02-AE4BFBEF0364}" type="presOf" srcId="{39C908EF-0049-4F8F-BAF5-CBA7F7EEA824}" destId="{38C9F7DC-EE18-49C0-AB9E-ABBD9978BF4A}" srcOrd="0" destOrd="0" presId="urn:microsoft.com/office/officeart/2005/8/layout/list1"/>
    <dgm:cxn modelId="{1A345163-F6E6-4E45-8FC8-25531D5442C2}" type="presOf" srcId="{29DC9BEF-C7CA-4C3A-AF8C-C635906F84EE}" destId="{E4BBD65C-31F0-4300-92B3-82970B057679}" srcOrd="0" destOrd="0" presId="urn:microsoft.com/office/officeart/2005/8/layout/list1"/>
    <dgm:cxn modelId="{A2AE64DF-A3B2-47E0-8887-206024E734DF}" type="presOf" srcId="{8B919C46-8B7E-40D3-AE41-4F7C3EE80E53}" destId="{6DFB8B05-EB0B-4A57-B42A-62BCEB496891}" srcOrd="0" destOrd="0" presId="urn:microsoft.com/office/officeart/2005/8/layout/list1"/>
    <dgm:cxn modelId="{439DDB9F-59CF-4D02-8279-2EDEE4E80A59}" srcId="{39C908EF-0049-4F8F-BAF5-CBA7F7EEA824}" destId="{B16AE18A-0D7E-4C8D-91FB-4D6F7AC55F89}" srcOrd="2" destOrd="0" parTransId="{3348BA99-61F6-4493-A9A8-4CF569FE6432}" sibTransId="{9248E64D-3ABF-4364-B3B3-8819F522D682}"/>
    <dgm:cxn modelId="{ECA15F01-3E40-4DBF-8CCF-0CAC428C11DF}" srcId="{39C908EF-0049-4F8F-BAF5-CBA7F7EEA824}" destId="{E4440495-8331-4205-BC22-E0EC48E0194F}" srcOrd="1" destOrd="0" parTransId="{A33F4A28-147E-4671-A4FA-6A7CCD961649}" sibTransId="{810E76F0-BECF-4B05-835D-59087276E42F}"/>
    <dgm:cxn modelId="{6F49A58A-9EB4-4AA2-9113-EEA7FF9D83BA}" type="presOf" srcId="{F99B58E4-E497-415F-BD41-018734ACA8C7}" destId="{7CBD63DA-7CC2-4303-B06B-CB5B53A4B501}" srcOrd="1" destOrd="0" presId="urn:microsoft.com/office/officeart/2005/8/layout/list1"/>
    <dgm:cxn modelId="{AC9950DF-1883-45C0-9365-CC3B5BBBB750}" srcId="{29DC9BEF-C7CA-4C3A-AF8C-C635906F84EE}" destId="{39C908EF-0049-4F8F-BAF5-CBA7F7EEA824}" srcOrd="2" destOrd="0" parTransId="{C7321350-0A6F-4485-973B-242C013B88C2}" sibTransId="{61293089-08E9-419A-9E76-546AE1A5CFF8}"/>
    <dgm:cxn modelId="{BEC39E8F-C588-45F0-9236-7028791FAC87}" type="presOf" srcId="{01B50B57-A25D-45A9-B98C-45BE60D0C71F}" destId="{F9C3E24E-912B-4123-974A-85F3B0EECA27}" srcOrd="0" destOrd="0" presId="urn:microsoft.com/office/officeart/2005/8/layout/list1"/>
    <dgm:cxn modelId="{A4864056-F709-4DE2-BEF5-9D12C21BDF99}" type="presOf" srcId="{F99B58E4-E497-415F-BD41-018734ACA8C7}" destId="{108D4F70-5833-4C1D-A809-978C60EBF132}" srcOrd="0" destOrd="0" presId="urn:microsoft.com/office/officeart/2005/8/layout/list1"/>
    <dgm:cxn modelId="{118996A6-5107-406F-BDCB-8ECE48C7DA3F}" type="presParOf" srcId="{E4BBD65C-31F0-4300-92B3-82970B057679}" destId="{5358E535-E81A-4F9D-A52D-9B310FB5E002}" srcOrd="0" destOrd="0" presId="urn:microsoft.com/office/officeart/2005/8/layout/list1"/>
    <dgm:cxn modelId="{6DE49385-507C-434D-91AC-E230ACD31936}" type="presParOf" srcId="{5358E535-E81A-4F9D-A52D-9B310FB5E002}" destId="{6DFB8B05-EB0B-4A57-B42A-62BCEB496891}" srcOrd="0" destOrd="0" presId="urn:microsoft.com/office/officeart/2005/8/layout/list1"/>
    <dgm:cxn modelId="{70EB0902-E2BD-4BA2-930C-6C9611ED9996}" type="presParOf" srcId="{5358E535-E81A-4F9D-A52D-9B310FB5E002}" destId="{DA628282-2A6B-4F80-961D-44DE9B8BC936}" srcOrd="1" destOrd="0" presId="urn:microsoft.com/office/officeart/2005/8/layout/list1"/>
    <dgm:cxn modelId="{581D4F4C-974D-4758-900F-08AD4DC7D1AC}" type="presParOf" srcId="{E4BBD65C-31F0-4300-92B3-82970B057679}" destId="{75C02F72-8F64-46EA-92D8-B7E756359DDE}" srcOrd="1" destOrd="0" presId="urn:microsoft.com/office/officeart/2005/8/layout/list1"/>
    <dgm:cxn modelId="{CE86AA18-C605-444D-8015-C071EDD270BC}" type="presParOf" srcId="{E4BBD65C-31F0-4300-92B3-82970B057679}" destId="{33AD820F-F821-445D-801A-03D995B0A667}" srcOrd="2" destOrd="0" presId="urn:microsoft.com/office/officeart/2005/8/layout/list1"/>
    <dgm:cxn modelId="{9C807A97-7BE6-43A3-BD1E-399110A0E13D}" type="presParOf" srcId="{E4BBD65C-31F0-4300-92B3-82970B057679}" destId="{46BABDE7-E520-463C-B952-CDDD0A777C5A}" srcOrd="3" destOrd="0" presId="urn:microsoft.com/office/officeart/2005/8/layout/list1"/>
    <dgm:cxn modelId="{A72E4CA5-E80A-4124-8B32-5CFE874ABDDD}" type="presParOf" srcId="{E4BBD65C-31F0-4300-92B3-82970B057679}" destId="{431C4D3D-E2CF-469E-BDAA-D07F7105AB2F}" srcOrd="4" destOrd="0" presId="urn:microsoft.com/office/officeart/2005/8/layout/list1"/>
    <dgm:cxn modelId="{6FD75D0C-506F-47B9-A662-DBE4835DD526}" type="presParOf" srcId="{431C4D3D-E2CF-469E-BDAA-D07F7105AB2F}" destId="{108D4F70-5833-4C1D-A809-978C60EBF132}" srcOrd="0" destOrd="0" presId="urn:microsoft.com/office/officeart/2005/8/layout/list1"/>
    <dgm:cxn modelId="{377054B0-39EE-4ADB-88B4-E2FAFA8E7A83}" type="presParOf" srcId="{431C4D3D-E2CF-469E-BDAA-D07F7105AB2F}" destId="{7CBD63DA-7CC2-4303-B06B-CB5B53A4B501}" srcOrd="1" destOrd="0" presId="urn:microsoft.com/office/officeart/2005/8/layout/list1"/>
    <dgm:cxn modelId="{4A3802C2-59B6-4396-A6E7-253D73596E1F}" type="presParOf" srcId="{E4BBD65C-31F0-4300-92B3-82970B057679}" destId="{4D01FAC7-67F4-4135-BFB5-3CC1DC8720AE}" srcOrd="5" destOrd="0" presId="urn:microsoft.com/office/officeart/2005/8/layout/list1"/>
    <dgm:cxn modelId="{07F4D9D5-A910-4342-A541-70199C119161}" type="presParOf" srcId="{E4BBD65C-31F0-4300-92B3-82970B057679}" destId="{40944007-BFCB-4D9E-A3C6-83DFB64D5C1A}" srcOrd="6" destOrd="0" presId="urn:microsoft.com/office/officeart/2005/8/layout/list1"/>
    <dgm:cxn modelId="{462D0A05-A198-4A77-B21A-CC66E64BB6B2}" type="presParOf" srcId="{E4BBD65C-31F0-4300-92B3-82970B057679}" destId="{50E8E810-A0B1-40C6-B54A-B1CCB2DA04D6}" srcOrd="7" destOrd="0" presId="urn:microsoft.com/office/officeart/2005/8/layout/list1"/>
    <dgm:cxn modelId="{0DD092C7-5AA1-4AB4-9C50-293BBF2B5CBC}" type="presParOf" srcId="{E4BBD65C-31F0-4300-92B3-82970B057679}" destId="{8ACAE5AE-FFA3-4EFB-844F-12F07C3609FF}" srcOrd="8" destOrd="0" presId="urn:microsoft.com/office/officeart/2005/8/layout/list1"/>
    <dgm:cxn modelId="{3B2E9313-23E7-475A-9D02-38820C981D37}" type="presParOf" srcId="{8ACAE5AE-FFA3-4EFB-844F-12F07C3609FF}" destId="{38C9F7DC-EE18-49C0-AB9E-ABBD9978BF4A}" srcOrd="0" destOrd="0" presId="urn:microsoft.com/office/officeart/2005/8/layout/list1"/>
    <dgm:cxn modelId="{C4FF5A48-23C5-466D-99E9-2D66533C7795}" type="presParOf" srcId="{8ACAE5AE-FFA3-4EFB-844F-12F07C3609FF}" destId="{A58D4209-BF91-496A-B591-6D474182BD63}" srcOrd="1" destOrd="0" presId="urn:microsoft.com/office/officeart/2005/8/layout/list1"/>
    <dgm:cxn modelId="{EFD8B097-7B76-4AEE-BD16-ADACF31E8F10}" type="presParOf" srcId="{E4BBD65C-31F0-4300-92B3-82970B057679}" destId="{509325D4-F210-4898-871E-0E5BA9CBE56C}" srcOrd="9" destOrd="0" presId="urn:microsoft.com/office/officeart/2005/8/layout/list1"/>
    <dgm:cxn modelId="{3F6DC12D-2052-41BF-ABB0-9A93785C2288}" type="presParOf" srcId="{E4BBD65C-31F0-4300-92B3-82970B057679}" destId="{F9C3E24E-912B-4123-974A-85F3B0EECA2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2C9B7B-A3D3-4843-B486-3E86ADA686B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158C0E8-DD0B-436E-B236-2125323A6FD2}">
      <dgm:prSet custT="1"/>
      <dgm:spPr/>
      <dgm:t>
        <a:bodyPr/>
        <a:lstStyle/>
        <a:p>
          <a:r>
            <a:rPr lang="en-US" sz="2400" b="0" i="0">
              <a:latin typeface="Calibri" panose="020F0502020204030204" pitchFamily="34" charset="0"/>
              <a:cs typeface="Calibri" panose="020F0502020204030204" pitchFamily="34" charset="0"/>
            </a:rPr>
            <a:t>Symptom Management</a:t>
          </a:r>
          <a:endParaRPr lang="en-US" sz="2400">
            <a:latin typeface="Calibri" panose="020F0502020204030204" pitchFamily="34" charset="0"/>
            <a:cs typeface="Calibri" panose="020F0502020204030204" pitchFamily="34" charset="0"/>
          </a:endParaRPr>
        </a:p>
      </dgm:t>
    </dgm:pt>
    <dgm:pt modelId="{B2B42C47-903D-4065-92C0-81EF6F90C8CE}" type="parTrans" cxnId="{15E2C05D-BCE9-46CB-8EBF-13AA99F0D0C2}">
      <dgm:prSet/>
      <dgm:spPr/>
      <dgm:t>
        <a:bodyPr/>
        <a:lstStyle/>
        <a:p>
          <a:endParaRPr lang="en-US" sz="2400">
            <a:latin typeface="Calibri" panose="020F0502020204030204" pitchFamily="34" charset="0"/>
            <a:cs typeface="Calibri" panose="020F0502020204030204" pitchFamily="34" charset="0"/>
          </a:endParaRPr>
        </a:p>
      </dgm:t>
    </dgm:pt>
    <dgm:pt modelId="{53DC7213-EC26-424E-9740-C3ED346BD9F8}" type="sibTrans" cxnId="{15E2C05D-BCE9-46CB-8EBF-13AA99F0D0C2}">
      <dgm:prSet/>
      <dgm:spPr/>
      <dgm:t>
        <a:bodyPr/>
        <a:lstStyle/>
        <a:p>
          <a:endParaRPr lang="en-US" sz="2400">
            <a:latin typeface="Calibri" panose="020F0502020204030204" pitchFamily="34" charset="0"/>
            <a:cs typeface="Calibri" panose="020F0502020204030204" pitchFamily="34" charset="0"/>
          </a:endParaRPr>
        </a:p>
      </dgm:t>
    </dgm:pt>
    <dgm:pt modelId="{5028E34B-506A-41A1-9639-13DF078B1531}">
      <dgm:prSet custT="1"/>
      <dgm:spPr/>
      <dgm:t>
        <a:bodyPr/>
        <a:lstStyle/>
        <a:p>
          <a:r>
            <a:rPr lang="en-US" sz="2400" b="0" i="0">
              <a:latin typeface="Calibri" panose="020F0502020204030204" pitchFamily="34" charset="0"/>
              <a:cs typeface="Calibri" panose="020F0502020204030204" pitchFamily="34" charset="0"/>
            </a:rPr>
            <a:t>Medication Management</a:t>
          </a:r>
          <a:endParaRPr lang="en-US" sz="2400">
            <a:latin typeface="Calibri" panose="020F0502020204030204" pitchFamily="34" charset="0"/>
            <a:cs typeface="Calibri" panose="020F0502020204030204" pitchFamily="34" charset="0"/>
          </a:endParaRPr>
        </a:p>
      </dgm:t>
    </dgm:pt>
    <dgm:pt modelId="{1E414FB6-4BBA-4995-B369-48234EA1D59C}" type="parTrans" cxnId="{34B2C94D-D69B-45AB-ABD6-96F9F5CE115D}">
      <dgm:prSet/>
      <dgm:spPr/>
      <dgm:t>
        <a:bodyPr/>
        <a:lstStyle/>
        <a:p>
          <a:endParaRPr lang="en-US" sz="2400">
            <a:latin typeface="Calibri" panose="020F0502020204030204" pitchFamily="34" charset="0"/>
            <a:cs typeface="Calibri" panose="020F0502020204030204" pitchFamily="34" charset="0"/>
          </a:endParaRPr>
        </a:p>
      </dgm:t>
    </dgm:pt>
    <dgm:pt modelId="{EB40746E-DFD7-4405-AB24-B82AAB28550E}" type="sibTrans" cxnId="{34B2C94D-D69B-45AB-ABD6-96F9F5CE115D}">
      <dgm:prSet/>
      <dgm:spPr/>
      <dgm:t>
        <a:bodyPr/>
        <a:lstStyle/>
        <a:p>
          <a:endParaRPr lang="en-US" sz="2400">
            <a:latin typeface="Calibri" panose="020F0502020204030204" pitchFamily="34" charset="0"/>
            <a:cs typeface="Calibri" panose="020F0502020204030204" pitchFamily="34" charset="0"/>
          </a:endParaRPr>
        </a:p>
      </dgm:t>
    </dgm:pt>
    <dgm:pt modelId="{5E202E4E-2D46-4778-B209-A1ECC5C6AF14}">
      <dgm:prSet custT="1"/>
      <dgm:spPr/>
      <dgm:t>
        <a:bodyPr/>
        <a:lstStyle/>
        <a:p>
          <a:r>
            <a:rPr lang="en-US" sz="2400" b="0" i="0">
              <a:latin typeface="Calibri" panose="020F0502020204030204" pitchFamily="34" charset="0"/>
              <a:cs typeface="Calibri" panose="020F0502020204030204" pitchFamily="34" charset="0"/>
            </a:rPr>
            <a:t>Education and coaching to self-manage condition/health</a:t>
          </a:r>
          <a:endParaRPr lang="en-US" sz="2400">
            <a:latin typeface="Calibri" panose="020F0502020204030204" pitchFamily="34" charset="0"/>
            <a:cs typeface="Calibri" panose="020F0502020204030204" pitchFamily="34" charset="0"/>
          </a:endParaRPr>
        </a:p>
      </dgm:t>
    </dgm:pt>
    <dgm:pt modelId="{8439E187-6E5F-4A18-953C-38D19CD4F9AA}" type="parTrans" cxnId="{73F6C431-8976-49C1-BE14-FF0502A41EC0}">
      <dgm:prSet/>
      <dgm:spPr/>
      <dgm:t>
        <a:bodyPr/>
        <a:lstStyle/>
        <a:p>
          <a:endParaRPr lang="en-US" sz="2400">
            <a:latin typeface="Calibri" panose="020F0502020204030204" pitchFamily="34" charset="0"/>
            <a:cs typeface="Calibri" panose="020F0502020204030204" pitchFamily="34" charset="0"/>
          </a:endParaRPr>
        </a:p>
      </dgm:t>
    </dgm:pt>
    <dgm:pt modelId="{E01F673F-7F86-4E5A-A2DE-43DE751AF7CE}" type="sibTrans" cxnId="{73F6C431-8976-49C1-BE14-FF0502A41EC0}">
      <dgm:prSet/>
      <dgm:spPr/>
      <dgm:t>
        <a:bodyPr/>
        <a:lstStyle/>
        <a:p>
          <a:endParaRPr lang="en-US" sz="2400">
            <a:latin typeface="Calibri" panose="020F0502020204030204" pitchFamily="34" charset="0"/>
            <a:cs typeface="Calibri" panose="020F0502020204030204" pitchFamily="34" charset="0"/>
          </a:endParaRPr>
        </a:p>
      </dgm:t>
    </dgm:pt>
    <dgm:pt modelId="{906DBA7B-0EA5-4CAD-BA3E-99C0A4ACC995}">
      <dgm:prSet custT="1"/>
      <dgm:spPr/>
      <dgm:t>
        <a:bodyPr/>
        <a:lstStyle/>
        <a:p>
          <a:r>
            <a:rPr lang="en-US" sz="2400" b="0" i="0" dirty="0">
              <a:latin typeface="Calibri" panose="020F0502020204030204" pitchFamily="34" charset="0"/>
              <a:cs typeface="Calibri" panose="020F0502020204030204" pitchFamily="34" charset="0"/>
            </a:rPr>
            <a:t>Planned interventions: tests, procedures</a:t>
          </a:r>
          <a:endParaRPr lang="en-US" sz="2400" dirty="0">
            <a:latin typeface="Calibri" panose="020F0502020204030204" pitchFamily="34" charset="0"/>
            <a:cs typeface="Calibri" panose="020F0502020204030204" pitchFamily="34" charset="0"/>
          </a:endParaRPr>
        </a:p>
      </dgm:t>
    </dgm:pt>
    <dgm:pt modelId="{C467B948-6A6C-40BE-A62C-AF419054061B}" type="parTrans" cxnId="{EDCD04BC-F2FE-4AD0-9FC3-95891E4000E0}">
      <dgm:prSet/>
      <dgm:spPr/>
      <dgm:t>
        <a:bodyPr/>
        <a:lstStyle/>
        <a:p>
          <a:endParaRPr lang="en-US" sz="2400">
            <a:latin typeface="Calibri" panose="020F0502020204030204" pitchFamily="34" charset="0"/>
            <a:cs typeface="Calibri" panose="020F0502020204030204" pitchFamily="34" charset="0"/>
          </a:endParaRPr>
        </a:p>
      </dgm:t>
    </dgm:pt>
    <dgm:pt modelId="{97643D4F-8760-489C-8832-31D4293D9571}" type="sibTrans" cxnId="{EDCD04BC-F2FE-4AD0-9FC3-95891E4000E0}">
      <dgm:prSet/>
      <dgm:spPr/>
      <dgm:t>
        <a:bodyPr/>
        <a:lstStyle/>
        <a:p>
          <a:endParaRPr lang="en-US" sz="2400">
            <a:latin typeface="Calibri" panose="020F0502020204030204" pitchFamily="34" charset="0"/>
            <a:cs typeface="Calibri" panose="020F0502020204030204" pitchFamily="34" charset="0"/>
          </a:endParaRPr>
        </a:p>
      </dgm:t>
    </dgm:pt>
    <dgm:pt modelId="{A39208B9-C220-4547-A99D-6FD821DAE287}">
      <dgm:prSet custT="1"/>
      <dgm:spPr/>
      <dgm:t>
        <a:bodyPr/>
        <a:lstStyle/>
        <a:p>
          <a:r>
            <a:rPr lang="en-US" sz="2400" b="0" i="0">
              <a:latin typeface="Calibri" panose="020F0502020204030204" pitchFamily="34" charset="0"/>
              <a:cs typeface="Calibri" panose="020F0502020204030204" pitchFamily="34" charset="0"/>
            </a:rPr>
            <a:t>Follow up schedule: planned visits, phone calls</a:t>
          </a:r>
          <a:endParaRPr lang="en-US" sz="2400">
            <a:latin typeface="Calibri" panose="020F0502020204030204" pitchFamily="34" charset="0"/>
            <a:cs typeface="Calibri" panose="020F0502020204030204" pitchFamily="34" charset="0"/>
          </a:endParaRPr>
        </a:p>
      </dgm:t>
    </dgm:pt>
    <dgm:pt modelId="{0BE95FD5-25C3-46AF-832B-8DC169840260}" type="parTrans" cxnId="{51339162-DCD9-4604-A3F7-85E15BCBE7C2}">
      <dgm:prSet/>
      <dgm:spPr/>
      <dgm:t>
        <a:bodyPr/>
        <a:lstStyle/>
        <a:p>
          <a:endParaRPr lang="en-US" sz="2400">
            <a:latin typeface="Calibri" panose="020F0502020204030204" pitchFamily="34" charset="0"/>
            <a:cs typeface="Calibri" panose="020F0502020204030204" pitchFamily="34" charset="0"/>
          </a:endParaRPr>
        </a:p>
      </dgm:t>
    </dgm:pt>
    <dgm:pt modelId="{5AE938D6-EBE0-455F-8D42-21AC5A00DF50}" type="sibTrans" cxnId="{51339162-DCD9-4604-A3F7-85E15BCBE7C2}">
      <dgm:prSet/>
      <dgm:spPr/>
      <dgm:t>
        <a:bodyPr/>
        <a:lstStyle/>
        <a:p>
          <a:endParaRPr lang="en-US" sz="2400">
            <a:latin typeface="Calibri" panose="020F0502020204030204" pitchFamily="34" charset="0"/>
            <a:cs typeface="Calibri" panose="020F0502020204030204" pitchFamily="34" charset="0"/>
          </a:endParaRPr>
        </a:p>
      </dgm:t>
    </dgm:pt>
    <dgm:pt modelId="{E37DB7C9-B417-4F46-96C8-B7B23AFC4D2C}">
      <dgm:prSet custT="1"/>
      <dgm:spPr/>
      <dgm:t>
        <a:bodyPr/>
        <a:lstStyle/>
        <a:p>
          <a:r>
            <a:rPr lang="en-US" sz="2400" b="0" i="0">
              <a:latin typeface="Calibri" panose="020F0502020204030204" pitchFamily="34" charset="0"/>
              <a:cs typeface="Calibri" panose="020F0502020204030204" pitchFamily="34" charset="0"/>
            </a:rPr>
            <a:t>Coordination of care across settings: specialists, community </a:t>
          </a:r>
          <a:endParaRPr lang="en-US" sz="2400">
            <a:latin typeface="Calibri" panose="020F0502020204030204" pitchFamily="34" charset="0"/>
            <a:cs typeface="Calibri" panose="020F0502020204030204" pitchFamily="34" charset="0"/>
          </a:endParaRPr>
        </a:p>
      </dgm:t>
    </dgm:pt>
    <dgm:pt modelId="{BBE11E29-1AF3-4080-9FAA-C2966A8A76CE}" type="parTrans" cxnId="{73527F01-8E91-4F15-A17D-7DACDB67CC6B}">
      <dgm:prSet/>
      <dgm:spPr/>
      <dgm:t>
        <a:bodyPr/>
        <a:lstStyle/>
        <a:p>
          <a:endParaRPr lang="en-US" sz="2400">
            <a:latin typeface="Calibri" panose="020F0502020204030204" pitchFamily="34" charset="0"/>
            <a:cs typeface="Calibri" panose="020F0502020204030204" pitchFamily="34" charset="0"/>
          </a:endParaRPr>
        </a:p>
      </dgm:t>
    </dgm:pt>
    <dgm:pt modelId="{0195B4FA-4124-4CFB-80AC-FEDC514DBF16}" type="sibTrans" cxnId="{73527F01-8E91-4F15-A17D-7DACDB67CC6B}">
      <dgm:prSet/>
      <dgm:spPr/>
      <dgm:t>
        <a:bodyPr/>
        <a:lstStyle/>
        <a:p>
          <a:endParaRPr lang="en-US" sz="2400">
            <a:latin typeface="Calibri" panose="020F0502020204030204" pitchFamily="34" charset="0"/>
            <a:cs typeface="Calibri" panose="020F0502020204030204" pitchFamily="34" charset="0"/>
          </a:endParaRPr>
        </a:p>
      </dgm:t>
    </dgm:pt>
    <dgm:pt modelId="{CC970594-EB2E-4BDF-9991-22E4ACE8CFA2}" type="pres">
      <dgm:prSet presAssocID="{B32C9B7B-A3D3-4843-B486-3E86ADA686BD}" presName="root" presStyleCnt="0">
        <dgm:presLayoutVars>
          <dgm:dir/>
          <dgm:resizeHandles val="exact"/>
        </dgm:presLayoutVars>
      </dgm:prSet>
      <dgm:spPr/>
      <dgm:t>
        <a:bodyPr/>
        <a:lstStyle/>
        <a:p>
          <a:endParaRPr lang="en-US"/>
        </a:p>
      </dgm:t>
    </dgm:pt>
    <dgm:pt modelId="{96B36A5B-DFF9-43A3-A4CB-D59AE7C21FA7}" type="pres">
      <dgm:prSet presAssocID="{F158C0E8-DD0B-436E-B236-2125323A6FD2}" presName="compNode" presStyleCnt="0"/>
      <dgm:spPr/>
    </dgm:pt>
    <dgm:pt modelId="{AC750542-A89A-4B30-A824-79E72738A90A}" type="pres">
      <dgm:prSet presAssocID="{F158C0E8-DD0B-436E-B236-2125323A6FD2}" presName="bgRect" presStyleLbl="bgShp" presStyleIdx="0" presStyleCnt="6"/>
      <dgm:spPr/>
    </dgm:pt>
    <dgm:pt modelId="{58467B0B-166C-47A3-9025-90CEDC374EE5}" type="pres">
      <dgm:prSet presAssocID="{F158C0E8-DD0B-436E-B236-2125323A6FD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B030CE8F-D314-40E0-80E5-831F1B1DD7A7}" type="pres">
      <dgm:prSet presAssocID="{F158C0E8-DD0B-436E-B236-2125323A6FD2}" presName="spaceRect" presStyleCnt="0"/>
      <dgm:spPr/>
    </dgm:pt>
    <dgm:pt modelId="{EDA1FA3C-5788-4318-B7DB-6B57F524EDED}" type="pres">
      <dgm:prSet presAssocID="{F158C0E8-DD0B-436E-B236-2125323A6FD2}" presName="parTx" presStyleLbl="revTx" presStyleIdx="0" presStyleCnt="6">
        <dgm:presLayoutVars>
          <dgm:chMax val="0"/>
          <dgm:chPref val="0"/>
        </dgm:presLayoutVars>
      </dgm:prSet>
      <dgm:spPr/>
      <dgm:t>
        <a:bodyPr/>
        <a:lstStyle/>
        <a:p>
          <a:endParaRPr lang="en-US"/>
        </a:p>
      </dgm:t>
    </dgm:pt>
    <dgm:pt modelId="{07700474-9321-483E-8C17-95297872899A}" type="pres">
      <dgm:prSet presAssocID="{53DC7213-EC26-424E-9740-C3ED346BD9F8}" presName="sibTrans" presStyleCnt="0"/>
      <dgm:spPr/>
    </dgm:pt>
    <dgm:pt modelId="{EEA1E906-2FA9-4A3F-94C9-CD68F56BB5DC}" type="pres">
      <dgm:prSet presAssocID="{5028E34B-506A-41A1-9639-13DF078B1531}" presName="compNode" presStyleCnt="0"/>
      <dgm:spPr/>
    </dgm:pt>
    <dgm:pt modelId="{8B4E46EB-9A22-482B-9438-47F265758390}" type="pres">
      <dgm:prSet presAssocID="{5028E34B-506A-41A1-9639-13DF078B1531}" presName="bgRect" presStyleLbl="bgShp" presStyleIdx="1" presStyleCnt="6"/>
      <dgm:spPr/>
    </dgm:pt>
    <dgm:pt modelId="{6E06A577-10BD-4071-A215-3F4BD90192FD}" type="pres">
      <dgm:prSet presAssocID="{5028E34B-506A-41A1-9639-13DF078B153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52BA135B-FC6E-40D2-A96A-B991074E4A0E}" type="pres">
      <dgm:prSet presAssocID="{5028E34B-506A-41A1-9639-13DF078B1531}" presName="spaceRect" presStyleCnt="0"/>
      <dgm:spPr/>
    </dgm:pt>
    <dgm:pt modelId="{31488EB3-956E-42C7-811B-38BC9EAAEC8C}" type="pres">
      <dgm:prSet presAssocID="{5028E34B-506A-41A1-9639-13DF078B1531}" presName="parTx" presStyleLbl="revTx" presStyleIdx="1" presStyleCnt="6">
        <dgm:presLayoutVars>
          <dgm:chMax val="0"/>
          <dgm:chPref val="0"/>
        </dgm:presLayoutVars>
      </dgm:prSet>
      <dgm:spPr/>
      <dgm:t>
        <a:bodyPr/>
        <a:lstStyle/>
        <a:p>
          <a:endParaRPr lang="en-US"/>
        </a:p>
      </dgm:t>
    </dgm:pt>
    <dgm:pt modelId="{98C710F7-3102-461A-95B7-6508AD024AC5}" type="pres">
      <dgm:prSet presAssocID="{EB40746E-DFD7-4405-AB24-B82AAB28550E}" presName="sibTrans" presStyleCnt="0"/>
      <dgm:spPr/>
    </dgm:pt>
    <dgm:pt modelId="{E343A453-7E6B-478C-8D9B-878B0E475B32}" type="pres">
      <dgm:prSet presAssocID="{5E202E4E-2D46-4778-B209-A1ECC5C6AF14}" presName="compNode" presStyleCnt="0"/>
      <dgm:spPr/>
    </dgm:pt>
    <dgm:pt modelId="{BF34D1AD-B846-4AFE-85EB-E12D6525E654}" type="pres">
      <dgm:prSet presAssocID="{5E202E4E-2D46-4778-B209-A1ECC5C6AF14}" presName="bgRect" presStyleLbl="bgShp" presStyleIdx="2" presStyleCnt="6"/>
      <dgm:spPr/>
    </dgm:pt>
    <dgm:pt modelId="{4085C7C1-1D89-467C-B926-92E6250DBAD0}" type="pres">
      <dgm:prSet presAssocID="{5E202E4E-2D46-4778-B209-A1ECC5C6AF1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9A74E074-EFA0-4C9C-AB48-AB82617A19BA}" type="pres">
      <dgm:prSet presAssocID="{5E202E4E-2D46-4778-B209-A1ECC5C6AF14}" presName="spaceRect" presStyleCnt="0"/>
      <dgm:spPr/>
    </dgm:pt>
    <dgm:pt modelId="{26D6DD35-D2E3-4691-A33A-3B1056B09305}" type="pres">
      <dgm:prSet presAssocID="{5E202E4E-2D46-4778-B209-A1ECC5C6AF14}" presName="parTx" presStyleLbl="revTx" presStyleIdx="2" presStyleCnt="6">
        <dgm:presLayoutVars>
          <dgm:chMax val="0"/>
          <dgm:chPref val="0"/>
        </dgm:presLayoutVars>
      </dgm:prSet>
      <dgm:spPr/>
      <dgm:t>
        <a:bodyPr/>
        <a:lstStyle/>
        <a:p>
          <a:endParaRPr lang="en-US"/>
        </a:p>
      </dgm:t>
    </dgm:pt>
    <dgm:pt modelId="{74AA5142-F60A-48EA-A774-8C300ACF91D6}" type="pres">
      <dgm:prSet presAssocID="{E01F673F-7F86-4E5A-A2DE-43DE751AF7CE}" presName="sibTrans" presStyleCnt="0"/>
      <dgm:spPr/>
    </dgm:pt>
    <dgm:pt modelId="{60160D1D-5A5F-47D9-9DD2-D917CF41B94D}" type="pres">
      <dgm:prSet presAssocID="{906DBA7B-0EA5-4CAD-BA3E-99C0A4ACC995}" presName="compNode" presStyleCnt="0"/>
      <dgm:spPr/>
    </dgm:pt>
    <dgm:pt modelId="{737068CD-C9FF-4776-87C4-5C2634EBC80D}" type="pres">
      <dgm:prSet presAssocID="{906DBA7B-0EA5-4CAD-BA3E-99C0A4ACC995}" presName="bgRect" presStyleLbl="bgShp" presStyleIdx="3" presStyleCnt="6"/>
      <dgm:spPr/>
    </dgm:pt>
    <dgm:pt modelId="{F2CF845D-20B2-40F4-A9FA-B841389AE0D6}" type="pres">
      <dgm:prSet presAssocID="{906DBA7B-0EA5-4CAD-BA3E-99C0A4ACC99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st tubes"/>
        </a:ext>
      </dgm:extLst>
    </dgm:pt>
    <dgm:pt modelId="{093325F7-23EA-4847-8EAC-F383D77773E3}" type="pres">
      <dgm:prSet presAssocID="{906DBA7B-0EA5-4CAD-BA3E-99C0A4ACC995}" presName="spaceRect" presStyleCnt="0"/>
      <dgm:spPr/>
    </dgm:pt>
    <dgm:pt modelId="{67C71865-ACB9-478C-8B8E-15F70B0E23B1}" type="pres">
      <dgm:prSet presAssocID="{906DBA7B-0EA5-4CAD-BA3E-99C0A4ACC995}" presName="parTx" presStyleLbl="revTx" presStyleIdx="3" presStyleCnt="6">
        <dgm:presLayoutVars>
          <dgm:chMax val="0"/>
          <dgm:chPref val="0"/>
        </dgm:presLayoutVars>
      </dgm:prSet>
      <dgm:spPr/>
      <dgm:t>
        <a:bodyPr/>
        <a:lstStyle/>
        <a:p>
          <a:endParaRPr lang="en-US"/>
        </a:p>
      </dgm:t>
    </dgm:pt>
    <dgm:pt modelId="{667B1368-8973-4D2E-BA01-0FB055115951}" type="pres">
      <dgm:prSet presAssocID="{97643D4F-8760-489C-8832-31D4293D9571}" presName="sibTrans" presStyleCnt="0"/>
      <dgm:spPr/>
    </dgm:pt>
    <dgm:pt modelId="{4FE28854-894E-4807-B782-B6B991FA46ED}" type="pres">
      <dgm:prSet presAssocID="{A39208B9-C220-4547-A99D-6FD821DAE287}" presName="compNode" presStyleCnt="0"/>
      <dgm:spPr/>
    </dgm:pt>
    <dgm:pt modelId="{9E0DF243-749F-4A0B-992B-941FC6B0B148}" type="pres">
      <dgm:prSet presAssocID="{A39208B9-C220-4547-A99D-6FD821DAE287}" presName="bgRect" presStyleLbl="bgShp" presStyleIdx="4" presStyleCnt="6"/>
      <dgm:spPr/>
    </dgm:pt>
    <dgm:pt modelId="{A2F72B68-291E-41E1-B615-041CCF2B1C1B}" type="pres">
      <dgm:prSet presAssocID="{A39208B9-C220-4547-A99D-6FD821DAE28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peaker Phone"/>
        </a:ext>
      </dgm:extLst>
    </dgm:pt>
    <dgm:pt modelId="{3ACDEC74-199E-43FC-9115-84A37D0A5043}" type="pres">
      <dgm:prSet presAssocID="{A39208B9-C220-4547-A99D-6FD821DAE287}" presName="spaceRect" presStyleCnt="0"/>
      <dgm:spPr/>
    </dgm:pt>
    <dgm:pt modelId="{ED8B09B9-58CB-4370-A969-FE715873EFF3}" type="pres">
      <dgm:prSet presAssocID="{A39208B9-C220-4547-A99D-6FD821DAE287}" presName="parTx" presStyleLbl="revTx" presStyleIdx="4" presStyleCnt="6">
        <dgm:presLayoutVars>
          <dgm:chMax val="0"/>
          <dgm:chPref val="0"/>
        </dgm:presLayoutVars>
      </dgm:prSet>
      <dgm:spPr/>
      <dgm:t>
        <a:bodyPr/>
        <a:lstStyle/>
        <a:p>
          <a:endParaRPr lang="en-US"/>
        </a:p>
      </dgm:t>
    </dgm:pt>
    <dgm:pt modelId="{F1E79C79-E7E7-4DDD-8353-839FEECDDB1C}" type="pres">
      <dgm:prSet presAssocID="{5AE938D6-EBE0-455F-8D42-21AC5A00DF50}" presName="sibTrans" presStyleCnt="0"/>
      <dgm:spPr/>
    </dgm:pt>
    <dgm:pt modelId="{0E1E68E6-1C60-4904-93DC-CA997AD8DD5B}" type="pres">
      <dgm:prSet presAssocID="{E37DB7C9-B417-4F46-96C8-B7B23AFC4D2C}" presName="compNode" presStyleCnt="0"/>
      <dgm:spPr/>
    </dgm:pt>
    <dgm:pt modelId="{E6963F31-AA26-4386-8924-93F604995CB4}" type="pres">
      <dgm:prSet presAssocID="{E37DB7C9-B417-4F46-96C8-B7B23AFC4D2C}" presName="bgRect" presStyleLbl="bgShp" presStyleIdx="5" presStyleCnt="6"/>
      <dgm:spPr/>
    </dgm:pt>
    <dgm:pt modelId="{7B6DC672-82A1-4040-BBB4-D53BE855953B}" type="pres">
      <dgm:prSet presAssocID="{E37DB7C9-B417-4F46-96C8-B7B23AFC4D2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hare With Person"/>
        </a:ext>
      </dgm:extLst>
    </dgm:pt>
    <dgm:pt modelId="{9511CA7B-A6C8-49FF-A8A2-EA1497796340}" type="pres">
      <dgm:prSet presAssocID="{E37DB7C9-B417-4F46-96C8-B7B23AFC4D2C}" presName="spaceRect" presStyleCnt="0"/>
      <dgm:spPr/>
    </dgm:pt>
    <dgm:pt modelId="{0AC41B53-6E2A-478F-88EF-48CBB0F1AD99}" type="pres">
      <dgm:prSet presAssocID="{E37DB7C9-B417-4F46-96C8-B7B23AFC4D2C}" presName="parTx" presStyleLbl="revTx" presStyleIdx="5" presStyleCnt="6">
        <dgm:presLayoutVars>
          <dgm:chMax val="0"/>
          <dgm:chPref val="0"/>
        </dgm:presLayoutVars>
      </dgm:prSet>
      <dgm:spPr/>
      <dgm:t>
        <a:bodyPr/>
        <a:lstStyle/>
        <a:p>
          <a:endParaRPr lang="en-US"/>
        </a:p>
      </dgm:t>
    </dgm:pt>
  </dgm:ptLst>
  <dgm:cxnLst>
    <dgm:cxn modelId="{15E2C05D-BCE9-46CB-8EBF-13AA99F0D0C2}" srcId="{B32C9B7B-A3D3-4843-B486-3E86ADA686BD}" destId="{F158C0E8-DD0B-436E-B236-2125323A6FD2}" srcOrd="0" destOrd="0" parTransId="{B2B42C47-903D-4065-92C0-81EF6F90C8CE}" sibTransId="{53DC7213-EC26-424E-9740-C3ED346BD9F8}"/>
    <dgm:cxn modelId="{EDCD04BC-F2FE-4AD0-9FC3-95891E4000E0}" srcId="{B32C9B7B-A3D3-4843-B486-3E86ADA686BD}" destId="{906DBA7B-0EA5-4CAD-BA3E-99C0A4ACC995}" srcOrd="3" destOrd="0" parTransId="{C467B948-6A6C-40BE-A62C-AF419054061B}" sibTransId="{97643D4F-8760-489C-8832-31D4293D9571}"/>
    <dgm:cxn modelId="{73527F01-8E91-4F15-A17D-7DACDB67CC6B}" srcId="{B32C9B7B-A3D3-4843-B486-3E86ADA686BD}" destId="{E37DB7C9-B417-4F46-96C8-B7B23AFC4D2C}" srcOrd="5" destOrd="0" parTransId="{BBE11E29-1AF3-4080-9FAA-C2966A8A76CE}" sibTransId="{0195B4FA-4124-4CFB-80AC-FEDC514DBF16}"/>
    <dgm:cxn modelId="{9FA424C2-0A53-45C5-9009-D210D69A08E3}" type="presOf" srcId="{5E202E4E-2D46-4778-B209-A1ECC5C6AF14}" destId="{26D6DD35-D2E3-4691-A33A-3B1056B09305}" srcOrd="0" destOrd="0" presId="urn:microsoft.com/office/officeart/2018/2/layout/IconVerticalSolidList"/>
    <dgm:cxn modelId="{BD4AED5F-B3DD-4BC6-AC98-67F00E358D4F}" type="presOf" srcId="{A39208B9-C220-4547-A99D-6FD821DAE287}" destId="{ED8B09B9-58CB-4370-A969-FE715873EFF3}" srcOrd="0" destOrd="0" presId="urn:microsoft.com/office/officeart/2018/2/layout/IconVerticalSolidList"/>
    <dgm:cxn modelId="{33F3E586-15BE-48CF-91D0-4CBB2EF219E2}" type="presOf" srcId="{906DBA7B-0EA5-4CAD-BA3E-99C0A4ACC995}" destId="{67C71865-ACB9-478C-8B8E-15F70B0E23B1}" srcOrd="0" destOrd="0" presId="urn:microsoft.com/office/officeart/2018/2/layout/IconVerticalSolidList"/>
    <dgm:cxn modelId="{51339162-DCD9-4604-A3F7-85E15BCBE7C2}" srcId="{B32C9B7B-A3D3-4843-B486-3E86ADA686BD}" destId="{A39208B9-C220-4547-A99D-6FD821DAE287}" srcOrd="4" destOrd="0" parTransId="{0BE95FD5-25C3-46AF-832B-8DC169840260}" sibTransId="{5AE938D6-EBE0-455F-8D42-21AC5A00DF50}"/>
    <dgm:cxn modelId="{C5837BB8-DF45-4E9C-9334-902042C4D7B2}" type="presOf" srcId="{E37DB7C9-B417-4F46-96C8-B7B23AFC4D2C}" destId="{0AC41B53-6E2A-478F-88EF-48CBB0F1AD99}" srcOrd="0" destOrd="0" presId="urn:microsoft.com/office/officeart/2018/2/layout/IconVerticalSolidList"/>
    <dgm:cxn modelId="{2F17685D-305E-4BFB-A61F-2DBDAD38252F}" type="presOf" srcId="{5028E34B-506A-41A1-9639-13DF078B1531}" destId="{31488EB3-956E-42C7-811B-38BC9EAAEC8C}" srcOrd="0" destOrd="0" presId="urn:microsoft.com/office/officeart/2018/2/layout/IconVerticalSolidList"/>
    <dgm:cxn modelId="{73F6C431-8976-49C1-BE14-FF0502A41EC0}" srcId="{B32C9B7B-A3D3-4843-B486-3E86ADA686BD}" destId="{5E202E4E-2D46-4778-B209-A1ECC5C6AF14}" srcOrd="2" destOrd="0" parTransId="{8439E187-6E5F-4A18-953C-38D19CD4F9AA}" sibTransId="{E01F673F-7F86-4E5A-A2DE-43DE751AF7CE}"/>
    <dgm:cxn modelId="{15A70FB3-2DCC-490D-966A-212C29B8DE11}" type="presOf" srcId="{B32C9B7B-A3D3-4843-B486-3E86ADA686BD}" destId="{CC970594-EB2E-4BDF-9991-22E4ACE8CFA2}" srcOrd="0" destOrd="0" presId="urn:microsoft.com/office/officeart/2018/2/layout/IconVerticalSolidList"/>
    <dgm:cxn modelId="{34B2C94D-D69B-45AB-ABD6-96F9F5CE115D}" srcId="{B32C9B7B-A3D3-4843-B486-3E86ADA686BD}" destId="{5028E34B-506A-41A1-9639-13DF078B1531}" srcOrd="1" destOrd="0" parTransId="{1E414FB6-4BBA-4995-B369-48234EA1D59C}" sibTransId="{EB40746E-DFD7-4405-AB24-B82AAB28550E}"/>
    <dgm:cxn modelId="{478C5F67-3129-40BB-A405-A2E6EDF6FF00}" type="presOf" srcId="{F158C0E8-DD0B-436E-B236-2125323A6FD2}" destId="{EDA1FA3C-5788-4318-B7DB-6B57F524EDED}" srcOrd="0" destOrd="0" presId="urn:microsoft.com/office/officeart/2018/2/layout/IconVerticalSolidList"/>
    <dgm:cxn modelId="{5656CF63-DB77-4E0E-A069-DFD0DFA3CB9F}" type="presParOf" srcId="{CC970594-EB2E-4BDF-9991-22E4ACE8CFA2}" destId="{96B36A5B-DFF9-43A3-A4CB-D59AE7C21FA7}" srcOrd="0" destOrd="0" presId="urn:microsoft.com/office/officeart/2018/2/layout/IconVerticalSolidList"/>
    <dgm:cxn modelId="{B2E29DC0-2A53-4678-B06B-F9EB47BB309D}" type="presParOf" srcId="{96B36A5B-DFF9-43A3-A4CB-D59AE7C21FA7}" destId="{AC750542-A89A-4B30-A824-79E72738A90A}" srcOrd="0" destOrd="0" presId="urn:microsoft.com/office/officeart/2018/2/layout/IconVerticalSolidList"/>
    <dgm:cxn modelId="{FD050D74-621A-45CE-ABE8-D4E7BBA135C7}" type="presParOf" srcId="{96B36A5B-DFF9-43A3-A4CB-D59AE7C21FA7}" destId="{58467B0B-166C-47A3-9025-90CEDC374EE5}" srcOrd="1" destOrd="0" presId="urn:microsoft.com/office/officeart/2018/2/layout/IconVerticalSolidList"/>
    <dgm:cxn modelId="{65372F0B-7D56-4ABF-96CB-859E8E881F9C}" type="presParOf" srcId="{96B36A5B-DFF9-43A3-A4CB-D59AE7C21FA7}" destId="{B030CE8F-D314-40E0-80E5-831F1B1DD7A7}" srcOrd="2" destOrd="0" presId="urn:microsoft.com/office/officeart/2018/2/layout/IconVerticalSolidList"/>
    <dgm:cxn modelId="{829076D9-789B-4C06-B7B5-3257859A889C}" type="presParOf" srcId="{96B36A5B-DFF9-43A3-A4CB-D59AE7C21FA7}" destId="{EDA1FA3C-5788-4318-B7DB-6B57F524EDED}" srcOrd="3" destOrd="0" presId="urn:microsoft.com/office/officeart/2018/2/layout/IconVerticalSolidList"/>
    <dgm:cxn modelId="{3F3A98A5-3F78-4788-8042-51D390CDECB0}" type="presParOf" srcId="{CC970594-EB2E-4BDF-9991-22E4ACE8CFA2}" destId="{07700474-9321-483E-8C17-95297872899A}" srcOrd="1" destOrd="0" presId="urn:microsoft.com/office/officeart/2018/2/layout/IconVerticalSolidList"/>
    <dgm:cxn modelId="{6E59E3B8-0ABE-4A3A-8609-E67154D6507D}" type="presParOf" srcId="{CC970594-EB2E-4BDF-9991-22E4ACE8CFA2}" destId="{EEA1E906-2FA9-4A3F-94C9-CD68F56BB5DC}" srcOrd="2" destOrd="0" presId="urn:microsoft.com/office/officeart/2018/2/layout/IconVerticalSolidList"/>
    <dgm:cxn modelId="{CAACBA06-EB40-445B-8C19-99DA350E802C}" type="presParOf" srcId="{EEA1E906-2FA9-4A3F-94C9-CD68F56BB5DC}" destId="{8B4E46EB-9A22-482B-9438-47F265758390}" srcOrd="0" destOrd="0" presId="urn:microsoft.com/office/officeart/2018/2/layout/IconVerticalSolidList"/>
    <dgm:cxn modelId="{BC59625E-B5BB-494A-843B-5FFE12BD4CED}" type="presParOf" srcId="{EEA1E906-2FA9-4A3F-94C9-CD68F56BB5DC}" destId="{6E06A577-10BD-4071-A215-3F4BD90192FD}" srcOrd="1" destOrd="0" presId="urn:microsoft.com/office/officeart/2018/2/layout/IconVerticalSolidList"/>
    <dgm:cxn modelId="{A49C972F-32A7-4628-AA9B-7712CF2C5079}" type="presParOf" srcId="{EEA1E906-2FA9-4A3F-94C9-CD68F56BB5DC}" destId="{52BA135B-FC6E-40D2-A96A-B991074E4A0E}" srcOrd="2" destOrd="0" presId="urn:microsoft.com/office/officeart/2018/2/layout/IconVerticalSolidList"/>
    <dgm:cxn modelId="{04E97B7E-E35F-423F-8FB6-975F352EDDA3}" type="presParOf" srcId="{EEA1E906-2FA9-4A3F-94C9-CD68F56BB5DC}" destId="{31488EB3-956E-42C7-811B-38BC9EAAEC8C}" srcOrd="3" destOrd="0" presId="urn:microsoft.com/office/officeart/2018/2/layout/IconVerticalSolidList"/>
    <dgm:cxn modelId="{CC966ED8-82E9-4919-A917-0691DBDC82D9}" type="presParOf" srcId="{CC970594-EB2E-4BDF-9991-22E4ACE8CFA2}" destId="{98C710F7-3102-461A-95B7-6508AD024AC5}" srcOrd="3" destOrd="0" presId="urn:microsoft.com/office/officeart/2018/2/layout/IconVerticalSolidList"/>
    <dgm:cxn modelId="{C908928E-2D44-48D1-8CE5-F0CBC50A7AD7}" type="presParOf" srcId="{CC970594-EB2E-4BDF-9991-22E4ACE8CFA2}" destId="{E343A453-7E6B-478C-8D9B-878B0E475B32}" srcOrd="4" destOrd="0" presId="urn:microsoft.com/office/officeart/2018/2/layout/IconVerticalSolidList"/>
    <dgm:cxn modelId="{C75224D4-6B8B-4E11-838A-A40B54A3C6DF}" type="presParOf" srcId="{E343A453-7E6B-478C-8D9B-878B0E475B32}" destId="{BF34D1AD-B846-4AFE-85EB-E12D6525E654}" srcOrd="0" destOrd="0" presId="urn:microsoft.com/office/officeart/2018/2/layout/IconVerticalSolidList"/>
    <dgm:cxn modelId="{BC682C49-AB91-4E64-BC7A-64885680B087}" type="presParOf" srcId="{E343A453-7E6B-478C-8D9B-878B0E475B32}" destId="{4085C7C1-1D89-467C-B926-92E6250DBAD0}" srcOrd="1" destOrd="0" presId="urn:microsoft.com/office/officeart/2018/2/layout/IconVerticalSolidList"/>
    <dgm:cxn modelId="{04F04135-BCF3-42A5-8626-68CC20E47968}" type="presParOf" srcId="{E343A453-7E6B-478C-8D9B-878B0E475B32}" destId="{9A74E074-EFA0-4C9C-AB48-AB82617A19BA}" srcOrd="2" destOrd="0" presId="urn:microsoft.com/office/officeart/2018/2/layout/IconVerticalSolidList"/>
    <dgm:cxn modelId="{C8E261DE-91E9-42EA-8858-1C03F900C34F}" type="presParOf" srcId="{E343A453-7E6B-478C-8D9B-878B0E475B32}" destId="{26D6DD35-D2E3-4691-A33A-3B1056B09305}" srcOrd="3" destOrd="0" presId="urn:microsoft.com/office/officeart/2018/2/layout/IconVerticalSolidList"/>
    <dgm:cxn modelId="{05036374-E0B9-405E-8D93-F9D06883CEBE}" type="presParOf" srcId="{CC970594-EB2E-4BDF-9991-22E4ACE8CFA2}" destId="{74AA5142-F60A-48EA-A774-8C300ACF91D6}" srcOrd="5" destOrd="0" presId="urn:microsoft.com/office/officeart/2018/2/layout/IconVerticalSolidList"/>
    <dgm:cxn modelId="{F7A5D2E7-8555-45F7-A558-D0BDAAF7623A}" type="presParOf" srcId="{CC970594-EB2E-4BDF-9991-22E4ACE8CFA2}" destId="{60160D1D-5A5F-47D9-9DD2-D917CF41B94D}" srcOrd="6" destOrd="0" presId="urn:microsoft.com/office/officeart/2018/2/layout/IconVerticalSolidList"/>
    <dgm:cxn modelId="{CA5A768D-32CA-4F21-9D55-83E33F18D314}" type="presParOf" srcId="{60160D1D-5A5F-47D9-9DD2-D917CF41B94D}" destId="{737068CD-C9FF-4776-87C4-5C2634EBC80D}" srcOrd="0" destOrd="0" presId="urn:microsoft.com/office/officeart/2018/2/layout/IconVerticalSolidList"/>
    <dgm:cxn modelId="{50BB6635-4A43-4F42-BC7F-C9B9724FEE6D}" type="presParOf" srcId="{60160D1D-5A5F-47D9-9DD2-D917CF41B94D}" destId="{F2CF845D-20B2-40F4-A9FA-B841389AE0D6}" srcOrd="1" destOrd="0" presId="urn:microsoft.com/office/officeart/2018/2/layout/IconVerticalSolidList"/>
    <dgm:cxn modelId="{712DFA05-6736-47CB-B29F-50525025BD26}" type="presParOf" srcId="{60160D1D-5A5F-47D9-9DD2-D917CF41B94D}" destId="{093325F7-23EA-4847-8EAC-F383D77773E3}" srcOrd="2" destOrd="0" presId="urn:microsoft.com/office/officeart/2018/2/layout/IconVerticalSolidList"/>
    <dgm:cxn modelId="{6210B44C-036D-463C-ABF8-C86E6DC85B11}" type="presParOf" srcId="{60160D1D-5A5F-47D9-9DD2-D917CF41B94D}" destId="{67C71865-ACB9-478C-8B8E-15F70B0E23B1}" srcOrd="3" destOrd="0" presId="urn:microsoft.com/office/officeart/2018/2/layout/IconVerticalSolidList"/>
    <dgm:cxn modelId="{081BBE52-81F8-444E-B0B4-B25B11ADF9BE}" type="presParOf" srcId="{CC970594-EB2E-4BDF-9991-22E4ACE8CFA2}" destId="{667B1368-8973-4D2E-BA01-0FB055115951}" srcOrd="7" destOrd="0" presId="urn:microsoft.com/office/officeart/2018/2/layout/IconVerticalSolidList"/>
    <dgm:cxn modelId="{1673888D-0716-4814-BFD5-0BB1102A95D5}" type="presParOf" srcId="{CC970594-EB2E-4BDF-9991-22E4ACE8CFA2}" destId="{4FE28854-894E-4807-B782-B6B991FA46ED}" srcOrd="8" destOrd="0" presId="urn:microsoft.com/office/officeart/2018/2/layout/IconVerticalSolidList"/>
    <dgm:cxn modelId="{5EF52958-AA1B-420B-B02C-4D3979850488}" type="presParOf" srcId="{4FE28854-894E-4807-B782-B6B991FA46ED}" destId="{9E0DF243-749F-4A0B-992B-941FC6B0B148}" srcOrd="0" destOrd="0" presId="urn:microsoft.com/office/officeart/2018/2/layout/IconVerticalSolidList"/>
    <dgm:cxn modelId="{9EF4874D-52B1-418F-95A3-24BAFE13E3D6}" type="presParOf" srcId="{4FE28854-894E-4807-B782-B6B991FA46ED}" destId="{A2F72B68-291E-41E1-B615-041CCF2B1C1B}" srcOrd="1" destOrd="0" presId="urn:microsoft.com/office/officeart/2018/2/layout/IconVerticalSolidList"/>
    <dgm:cxn modelId="{A5577D33-0DA1-466B-BB5D-9FC6290BA758}" type="presParOf" srcId="{4FE28854-894E-4807-B782-B6B991FA46ED}" destId="{3ACDEC74-199E-43FC-9115-84A37D0A5043}" srcOrd="2" destOrd="0" presId="urn:microsoft.com/office/officeart/2018/2/layout/IconVerticalSolidList"/>
    <dgm:cxn modelId="{8F6B4976-895E-41A0-AE1E-2F2B2AF5E85A}" type="presParOf" srcId="{4FE28854-894E-4807-B782-B6B991FA46ED}" destId="{ED8B09B9-58CB-4370-A969-FE715873EFF3}" srcOrd="3" destOrd="0" presId="urn:microsoft.com/office/officeart/2018/2/layout/IconVerticalSolidList"/>
    <dgm:cxn modelId="{2DC68BB1-5819-4084-A7A3-CE8DB9F73E7D}" type="presParOf" srcId="{CC970594-EB2E-4BDF-9991-22E4ACE8CFA2}" destId="{F1E79C79-E7E7-4DDD-8353-839FEECDDB1C}" srcOrd="9" destOrd="0" presId="urn:microsoft.com/office/officeart/2018/2/layout/IconVerticalSolidList"/>
    <dgm:cxn modelId="{9CDAD2AD-1425-4E8E-9AA3-4EEE4A70B160}" type="presParOf" srcId="{CC970594-EB2E-4BDF-9991-22E4ACE8CFA2}" destId="{0E1E68E6-1C60-4904-93DC-CA997AD8DD5B}" srcOrd="10" destOrd="0" presId="urn:microsoft.com/office/officeart/2018/2/layout/IconVerticalSolidList"/>
    <dgm:cxn modelId="{13837DFB-A136-4D67-8EE6-D01B3F6E4D8D}" type="presParOf" srcId="{0E1E68E6-1C60-4904-93DC-CA997AD8DD5B}" destId="{E6963F31-AA26-4386-8924-93F604995CB4}" srcOrd="0" destOrd="0" presId="urn:microsoft.com/office/officeart/2018/2/layout/IconVerticalSolidList"/>
    <dgm:cxn modelId="{B594B0AB-5DA3-48C0-9FED-BF2BF419A690}" type="presParOf" srcId="{0E1E68E6-1C60-4904-93DC-CA997AD8DD5B}" destId="{7B6DC672-82A1-4040-BBB4-D53BE855953B}" srcOrd="1" destOrd="0" presId="urn:microsoft.com/office/officeart/2018/2/layout/IconVerticalSolidList"/>
    <dgm:cxn modelId="{4F840840-A5AB-4DD5-BC31-78924D27C9A0}" type="presParOf" srcId="{0E1E68E6-1C60-4904-93DC-CA997AD8DD5B}" destId="{9511CA7B-A6C8-49FF-A8A2-EA1497796340}" srcOrd="2" destOrd="0" presId="urn:microsoft.com/office/officeart/2018/2/layout/IconVerticalSolidList"/>
    <dgm:cxn modelId="{6BEBFBAB-E2EB-4D64-8EB6-E7F1B6760B29}" type="presParOf" srcId="{0E1E68E6-1C60-4904-93DC-CA997AD8DD5B}" destId="{0AC41B53-6E2A-478F-88EF-48CBB0F1AD9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0B273-F6E7-46E5-A9FD-5D5EFC994F9A}">
      <dsp:nvSpPr>
        <dsp:cNvPr id="0" name=""/>
        <dsp:cNvSpPr/>
      </dsp:nvSpPr>
      <dsp:spPr>
        <a:xfrm>
          <a:off x="0" y="73043"/>
          <a:ext cx="5257800" cy="25857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solidFill>
                <a:schemeClr val="tx1"/>
              </a:solidFill>
              <a:latin typeface="Calibri" panose="020F0502020204030204" pitchFamily="34" charset="0"/>
              <a:cs typeface="Calibri" panose="020F0502020204030204" pitchFamily="34" charset="0"/>
            </a:rPr>
            <a:t>Complex Setting</a:t>
          </a:r>
        </a:p>
      </dsp:txBody>
      <dsp:txXfrm>
        <a:off x="126223" y="199266"/>
        <a:ext cx="5005354" cy="2333254"/>
      </dsp:txXfrm>
    </dsp:sp>
    <dsp:sp modelId="{4A252720-818F-4116-9AF7-5A3E8B479211}">
      <dsp:nvSpPr>
        <dsp:cNvPr id="0" name=""/>
        <dsp:cNvSpPr/>
      </dsp:nvSpPr>
      <dsp:spPr>
        <a:xfrm>
          <a:off x="0" y="2845943"/>
          <a:ext cx="5257800" cy="2585700"/>
        </a:xfrm>
        <a:prstGeom prst="roundRect">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solidFill>
                <a:schemeClr val="tx1"/>
              </a:solidFill>
              <a:latin typeface="Calibri" panose="020F0502020204030204" pitchFamily="34" charset="0"/>
              <a:cs typeface="Calibri" panose="020F0502020204030204" pitchFamily="34" charset="0"/>
            </a:rPr>
            <a:t>Complex Patients</a:t>
          </a:r>
        </a:p>
      </dsp:txBody>
      <dsp:txXfrm>
        <a:off x="126223" y="2972166"/>
        <a:ext cx="5005354" cy="2333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D820F-F821-445D-801A-03D995B0A667}">
      <dsp:nvSpPr>
        <dsp:cNvPr id="0" name=""/>
        <dsp:cNvSpPr/>
      </dsp:nvSpPr>
      <dsp:spPr>
        <a:xfrm>
          <a:off x="0" y="400238"/>
          <a:ext cx="5257800" cy="52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628282-2A6B-4F80-961D-44DE9B8BC936}">
      <dsp:nvSpPr>
        <dsp:cNvPr id="0" name=""/>
        <dsp:cNvSpPr/>
      </dsp:nvSpPr>
      <dsp:spPr>
        <a:xfrm>
          <a:off x="262890" y="90278"/>
          <a:ext cx="368046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lvl="0" algn="l" defTabSz="933450">
            <a:lnSpc>
              <a:spcPct val="90000"/>
            </a:lnSpc>
            <a:spcBef>
              <a:spcPct val="0"/>
            </a:spcBef>
            <a:spcAft>
              <a:spcPct val="35000"/>
            </a:spcAft>
          </a:pPr>
          <a:r>
            <a:rPr lang="en-US" sz="2100" kern="1200">
              <a:latin typeface="Calibri" panose="020F0502020204030204" pitchFamily="34" charset="0"/>
              <a:cs typeface="Calibri" panose="020F0502020204030204" pitchFamily="34" charset="0"/>
            </a:rPr>
            <a:t>Behavioral</a:t>
          </a:r>
        </a:p>
      </dsp:txBody>
      <dsp:txXfrm>
        <a:off x="293152" y="120540"/>
        <a:ext cx="3619936" cy="559396"/>
      </dsp:txXfrm>
    </dsp:sp>
    <dsp:sp modelId="{40944007-BFCB-4D9E-A3C6-83DFB64D5C1A}">
      <dsp:nvSpPr>
        <dsp:cNvPr id="0" name=""/>
        <dsp:cNvSpPr/>
      </dsp:nvSpPr>
      <dsp:spPr>
        <a:xfrm>
          <a:off x="0" y="1352798"/>
          <a:ext cx="5257800" cy="529200"/>
        </a:xfrm>
        <a:prstGeom prst="rect">
          <a:avLst/>
        </a:prstGeom>
        <a:solidFill>
          <a:schemeClr val="lt1">
            <a:alpha val="90000"/>
            <a:hueOff val="0"/>
            <a:satOff val="0"/>
            <a:lumOff val="0"/>
            <a:alphaOff val="0"/>
          </a:schemeClr>
        </a:solidFill>
        <a:ln w="25400" cap="flat" cmpd="sng" algn="ctr">
          <a:solidFill>
            <a:schemeClr val="accent2">
              <a:hueOff val="-727682"/>
              <a:satOff val="-41964"/>
              <a:lumOff val="4314"/>
              <a:alphaOff val="0"/>
            </a:schemeClr>
          </a:solidFill>
          <a:prstDash val="solid"/>
        </a:ln>
        <a:effectLst/>
      </dsp:spPr>
      <dsp:style>
        <a:lnRef idx="2">
          <a:scrgbClr r="0" g="0" b="0"/>
        </a:lnRef>
        <a:fillRef idx="1">
          <a:scrgbClr r="0" g="0" b="0"/>
        </a:fillRef>
        <a:effectRef idx="0">
          <a:scrgbClr r="0" g="0" b="0"/>
        </a:effectRef>
        <a:fontRef idx="minor"/>
      </dsp:style>
    </dsp:sp>
    <dsp:sp modelId="{7CBD63DA-7CC2-4303-B06B-CB5B53A4B501}">
      <dsp:nvSpPr>
        <dsp:cNvPr id="0" name=""/>
        <dsp:cNvSpPr/>
      </dsp:nvSpPr>
      <dsp:spPr>
        <a:xfrm>
          <a:off x="262890" y="1042838"/>
          <a:ext cx="3680460" cy="619920"/>
        </a:xfrm>
        <a:prstGeom prst="roundRect">
          <a:avLst/>
        </a:prstGeom>
        <a:solidFill>
          <a:schemeClr val="accent2">
            <a:hueOff val="-727682"/>
            <a:satOff val="-41964"/>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lvl="0" algn="l" defTabSz="933450">
            <a:lnSpc>
              <a:spcPct val="90000"/>
            </a:lnSpc>
            <a:spcBef>
              <a:spcPct val="0"/>
            </a:spcBef>
            <a:spcAft>
              <a:spcPct val="35000"/>
            </a:spcAft>
          </a:pPr>
          <a:r>
            <a:rPr lang="en-US" sz="2100" kern="1200">
              <a:latin typeface="Calibri" panose="020F0502020204030204" pitchFamily="34" charset="0"/>
              <a:cs typeface="Calibri" panose="020F0502020204030204" pitchFamily="34" charset="0"/>
            </a:rPr>
            <a:t>Medical </a:t>
          </a:r>
        </a:p>
      </dsp:txBody>
      <dsp:txXfrm>
        <a:off x="293152" y="1073100"/>
        <a:ext cx="3619936" cy="559396"/>
      </dsp:txXfrm>
    </dsp:sp>
    <dsp:sp modelId="{F9C3E24E-912B-4123-974A-85F3B0EECA27}">
      <dsp:nvSpPr>
        <dsp:cNvPr id="0" name=""/>
        <dsp:cNvSpPr/>
      </dsp:nvSpPr>
      <dsp:spPr>
        <a:xfrm>
          <a:off x="0" y="2305359"/>
          <a:ext cx="5257800" cy="3109050"/>
        </a:xfrm>
        <a:prstGeom prst="rect">
          <a:avLst/>
        </a:prstGeom>
        <a:solidFill>
          <a:schemeClr val="lt1">
            <a:alpha val="90000"/>
            <a:hueOff val="0"/>
            <a:satOff val="0"/>
            <a:lumOff val="0"/>
            <a:alphaOff val="0"/>
          </a:schemeClr>
        </a:solidFill>
        <a:ln w="25400" cap="flat" cmpd="sng" algn="ctr">
          <a:solidFill>
            <a:schemeClr val="accent2">
              <a:hueOff val="-1455363"/>
              <a:satOff val="-83928"/>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8064" tIns="437388" rIns="408064"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Assessing each and incorporating barriers from these 3 areas results in a comprehensive assessment. </a:t>
          </a:r>
        </a:p>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 With this, incorporate the patient desire and ability.  </a:t>
          </a:r>
        </a:p>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Combined, results in an effective care plan.   </a:t>
          </a:r>
        </a:p>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One without the others is incomplete.</a:t>
          </a:r>
        </a:p>
      </dsp:txBody>
      <dsp:txXfrm>
        <a:off x="0" y="2305359"/>
        <a:ext cx="5257800" cy="3109050"/>
      </dsp:txXfrm>
    </dsp:sp>
    <dsp:sp modelId="{A58D4209-BF91-496A-B591-6D474182BD63}">
      <dsp:nvSpPr>
        <dsp:cNvPr id="0" name=""/>
        <dsp:cNvSpPr/>
      </dsp:nvSpPr>
      <dsp:spPr>
        <a:xfrm>
          <a:off x="262890" y="1995399"/>
          <a:ext cx="3680460" cy="619920"/>
        </a:xfrm>
        <a:prstGeom prst="roundRect">
          <a:avLst/>
        </a:prstGeom>
        <a:solidFill>
          <a:schemeClr val="accent2">
            <a:hueOff val="-1455363"/>
            <a:satOff val="-83928"/>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lvl="0" algn="l" defTabSz="933450">
            <a:lnSpc>
              <a:spcPct val="90000"/>
            </a:lnSpc>
            <a:spcBef>
              <a:spcPct val="0"/>
            </a:spcBef>
            <a:spcAft>
              <a:spcPct val="35000"/>
            </a:spcAft>
          </a:pPr>
          <a:r>
            <a:rPr lang="en-US" sz="2100" kern="1200">
              <a:latin typeface="Calibri" panose="020F0502020204030204" pitchFamily="34" charset="0"/>
              <a:cs typeface="Calibri" panose="020F0502020204030204" pitchFamily="34" charset="0"/>
            </a:rPr>
            <a:t>Social</a:t>
          </a:r>
        </a:p>
      </dsp:txBody>
      <dsp:txXfrm>
        <a:off x="293152" y="2025661"/>
        <a:ext cx="3619936"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50542-A89A-4B30-A824-79E72738A90A}">
      <dsp:nvSpPr>
        <dsp:cNvPr id="0" name=""/>
        <dsp:cNvSpPr/>
      </dsp:nvSpPr>
      <dsp:spPr>
        <a:xfrm>
          <a:off x="0" y="478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467B0B-166C-47A3-9025-90CEDC374EE5}">
      <dsp:nvSpPr>
        <dsp:cNvPr id="0" name=""/>
        <dsp:cNvSpPr/>
      </dsp:nvSpPr>
      <dsp:spPr>
        <a:xfrm>
          <a:off x="231187" y="176742"/>
          <a:ext cx="420752" cy="4203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A1FA3C-5788-4318-B7DB-6B57F524EDED}">
      <dsp:nvSpPr>
        <dsp:cNvPr id="0" name=""/>
        <dsp:cNvSpPr/>
      </dsp:nvSpPr>
      <dsp:spPr>
        <a:xfrm>
          <a:off x="883128" y="478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Symptom Management</a:t>
          </a:r>
          <a:endParaRPr lang="en-US" sz="2400" kern="1200">
            <a:latin typeface="Calibri" panose="020F0502020204030204" pitchFamily="34" charset="0"/>
            <a:cs typeface="Calibri" panose="020F0502020204030204" pitchFamily="34" charset="0"/>
          </a:endParaRPr>
        </a:p>
      </dsp:txBody>
      <dsp:txXfrm>
        <a:off x="883128" y="4784"/>
        <a:ext cx="5678813" cy="812023"/>
      </dsp:txXfrm>
    </dsp:sp>
    <dsp:sp modelId="{8B4E46EB-9A22-482B-9438-47F265758390}">
      <dsp:nvSpPr>
        <dsp:cNvPr id="0" name=""/>
        <dsp:cNvSpPr/>
      </dsp:nvSpPr>
      <dsp:spPr>
        <a:xfrm>
          <a:off x="0" y="101981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06A577-10BD-4071-A215-3F4BD90192FD}">
      <dsp:nvSpPr>
        <dsp:cNvPr id="0" name=""/>
        <dsp:cNvSpPr/>
      </dsp:nvSpPr>
      <dsp:spPr>
        <a:xfrm>
          <a:off x="231187" y="1191772"/>
          <a:ext cx="420752" cy="4203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488EB3-956E-42C7-811B-38BC9EAAEC8C}">
      <dsp:nvSpPr>
        <dsp:cNvPr id="0" name=""/>
        <dsp:cNvSpPr/>
      </dsp:nvSpPr>
      <dsp:spPr>
        <a:xfrm>
          <a:off x="883128" y="101981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Medication Management</a:t>
          </a:r>
          <a:endParaRPr lang="en-US" sz="2400" kern="1200">
            <a:latin typeface="Calibri" panose="020F0502020204030204" pitchFamily="34" charset="0"/>
            <a:cs typeface="Calibri" panose="020F0502020204030204" pitchFamily="34" charset="0"/>
          </a:endParaRPr>
        </a:p>
      </dsp:txBody>
      <dsp:txXfrm>
        <a:off x="883128" y="1019814"/>
        <a:ext cx="5678813" cy="812023"/>
      </dsp:txXfrm>
    </dsp:sp>
    <dsp:sp modelId="{BF34D1AD-B846-4AFE-85EB-E12D6525E654}">
      <dsp:nvSpPr>
        <dsp:cNvPr id="0" name=""/>
        <dsp:cNvSpPr/>
      </dsp:nvSpPr>
      <dsp:spPr>
        <a:xfrm>
          <a:off x="0" y="203484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85C7C1-1D89-467C-B926-92E6250DBAD0}">
      <dsp:nvSpPr>
        <dsp:cNvPr id="0" name=""/>
        <dsp:cNvSpPr/>
      </dsp:nvSpPr>
      <dsp:spPr>
        <a:xfrm>
          <a:off x="231187" y="2206802"/>
          <a:ext cx="420752" cy="4203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D6DD35-D2E3-4691-A33A-3B1056B09305}">
      <dsp:nvSpPr>
        <dsp:cNvPr id="0" name=""/>
        <dsp:cNvSpPr/>
      </dsp:nvSpPr>
      <dsp:spPr>
        <a:xfrm>
          <a:off x="883128" y="203484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Education and coaching to self-manage condition/health</a:t>
          </a:r>
          <a:endParaRPr lang="en-US" sz="2400" kern="1200">
            <a:latin typeface="Calibri" panose="020F0502020204030204" pitchFamily="34" charset="0"/>
            <a:cs typeface="Calibri" panose="020F0502020204030204" pitchFamily="34" charset="0"/>
          </a:endParaRPr>
        </a:p>
      </dsp:txBody>
      <dsp:txXfrm>
        <a:off x="883128" y="2034844"/>
        <a:ext cx="5678813" cy="812023"/>
      </dsp:txXfrm>
    </dsp:sp>
    <dsp:sp modelId="{737068CD-C9FF-4776-87C4-5C2634EBC80D}">
      <dsp:nvSpPr>
        <dsp:cNvPr id="0" name=""/>
        <dsp:cNvSpPr/>
      </dsp:nvSpPr>
      <dsp:spPr>
        <a:xfrm>
          <a:off x="0" y="304987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CF845D-20B2-40F4-A9FA-B841389AE0D6}">
      <dsp:nvSpPr>
        <dsp:cNvPr id="0" name=""/>
        <dsp:cNvSpPr/>
      </dsp:nvSpPr>
      <dsp:spPr>
        <a:xfrm>
          <a:off x="231187" y="3221832"/>
          <a:ext cx="420752" cy="4203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C71865-ACB9-478C-8B8E-15F70B0E23B1}">
      <dsp:nvSpPr>
        <dsp:cNvPr id="0" name=""/>
        <dsp:cNvSpPr/>
      </dsp:nvSpPr>
      <dsp:spPr>
        <a:xfrm>
          <a:off x="883128" y="304987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dirty="0">
              <a:latin typeface="Calibri" panose="020F0502020204030204" pitchFamily="34" charset="0"/>
              <a:cs typeface="Calibri" panose="020F0502020204030204" pitchFamily="34" charset="0"/>
            </a:rPr>
            <a:t>Planned interventions: tests, procedures</a:t>
          </a:r>
          <a:endParaRPr lang="en-US" sz="2400" kern="1200" dirty="0">
            <a:latin typeface="Calibri" panose="020F0502020204030204" pitchFamily="34" charset="0"/>
            <a:cs typeface="Calibri" panose="020F0502020204030204" pitchFamily="34" charset="0"/>
          </a:endParaRPr>
        </a:p>
      </dsp:txBody>
      <dsp:txXfrm>
        <a:off x="883128" y="3049874"/>
        <a:ext cx="5678813" cy="812023"/>
      </dsp:txXfrm>
    </dsp:sp>
    <dsp:sp modelId="{9E0DF243-749F-4A0B-992B-941FC6B0B148}">
      <dsp:nvSpPr>
        <dsp:cNvPr id="0" name=""/>
        <dsp:cNvSpPr/>
      </dsp:nvSpPr>
      <dsp:spPr>
        <a:xfrm>
          <a:off x="0" y="406490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F72B68-291E-41E1-B615-041CCF2B1C1B}">
      <dsp:nvSpPr>
        <dsp:cNvPr id="0" name=""/>
        <dsp:cNvSpPr/>
      </dsp:nvSpPr>
      <dsp:spPr>
        <a:xfrm>
          <a:off x="231187" y="4236862"/>
          <a:ext cx="420752" cy="42034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8B09B9-58CB-4370-A969-FE715873EFF3}">
      <dsp:nvSpPr>
        <dsp:cNvPr id="0" name=""/>
        <dsp:cNvSpPr/>
      </dsp:nvSpPr>
      <dsp:spPr>
        <a:xfrm>
          <a:off x="883128" y="406490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Follow up schedule: planned visits, phone calls</a:t>
          </a:r>
          <a:endParaRPr lang="en-US" sz="2400" kern="1200">
            <a:latin typeface="Calibri" panose="020F0502020204030204" pitchFamily="34" charset="0"/>
            <a:cs typeface="Calibri" panose="020F0502020204030204" pitchFamily="34" charset="0"/>
          </a:endParaRPr>
        </a:p>
      </dsp:txBody>
      <dsp:txXfrm>
        <a:off x="883128" y="4064904"/>
        <a:ext cx="5678813" cy="812023"/>
      </dsp:txXfrm>
    </dsp:sp>
    <dsp:sp modelId="{E6963F31-AA26-4386-8924-93F604995CB4}">
      <dsp:nvSpPr>
        <dsp:cNvPr id="0" name=""/>
        <dsp:cNvSpPr/>
      </dsp:nvSpPr>
      <dsp:spPr>
        <a:xfrm>
          <a:off x="0" y="507993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6DC672-82A1-4040-BBB4-D53BE855953B}">
      <dsp:nvSpPr>
        <dsp:cNvPr id="0" name=""/>
        <dsp:cNvSpPr/>
      </dsp:nvSpPr>
      <dsp:spPr>
        <a:xfrm>
          <a:off x="231187" y="5251892"/>
          <a:ext cx="420752" cy="42034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C41B53-6E2A-478F-88EF-48CBB0F1AD99}">
      <dsp:nvSpPr>
        <dsp:cNvPr id="0" name=""/>
        <dsp:cNvSpPr/>
      </dsp:nvSpPr>
      <dsp:spPr>
        <a:xfrm>
          <a:off x="883128" y="507993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Coordination of care across settings: specialists, community </a:t>
          </a:r>
          <a:endParaRPr lang="en-US" sz="2400" kern="1200">
            <a:latin typeface="Calibri" panose="020F0502020204030204" pitchFamily="34" charset="0"/>
            <a:cs typeface="Calibri" panose="020F0502020204030204" pitchFamily="34" charset="0"/>
          </a:endParaRPr>
        </a:p>
      </dsp:txBody>
      <dsp:txXfrm>
        <a:off x="883128" y="5079934"/>
        <a:ext cx="5678813" cy="8120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scape.com/viewarticle/549040"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www.grouphealthresearch.org/" TargetMode="External"/><Relationship Id="rId4" Type="http://schemas.openxmlformats.org/officeDocument/2006/relationships/hyperlink" Target="http://www.grouphealthresearch.org/maccoll/maccoll.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hrq.gov/ncepcr/tools/pf-handbook/mod16.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cponline.org/practice-resources/business-resources/payment/delivery-and-payment-models/patient-centered-medical-home/understanding-the-patient-centered-medical-home/what-is-the-patient-centered-medical-home"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valuepartnerships.com/programs/patient-centered-medical-home/"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ihi.org/communities/blogs/_layouts/15/ihi/community/blog/itemview.aspx?list=7d1126ec-8f63-4a3b-9926-c44ea3036813&amp;id=192"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nam.edu/wp-content/uploads/2015/06/VSRT-Team-Based-Care-Principles-Values.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academic.oup.com/ptj/article/81/10/1622/2888353"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ncbi.nlm.nih.gov/pubmed/15230939"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s://www.healthaffairs.org/do/10.1377/hblog20140404.038196/full"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ncbi.nlm.nih.gov/pubmed/19625937" TargetMode="External"/><Relationship Id="rId2" Type="http://schemas.openxmlformats.org/officeDocument/2006/relationships/slide" Target="../slides/slide84.xml"/><Relationship Id="rId1" Type="http://schemas.openxmlformats.org/officeDocument/2006/relationships/notesMaster" Target="../notesMasters/notesMaster1.xml"/><Relationship Id="rId5" Type="http://schemas.openxmlformats.org/officeDocument/2006/relationships/hyperlink" Target="https://www.ncbi.nlm.nih.gov/pubmed/?term=Flaherty-Quemere%20A%5bAuthor%5d&amp;cauthor=true&amp;cauthor_uid=19625937" TargetMode="External"/><Relationship Id="rId4" Type="http://schemas.openxmlformats.org/officeDocument/2006/relationships/hyperlink" Target="https://www.ncbi.nlm.nih.gov/pubmed/?term=Craig%20K%5bAuthor%5d&amp;cauthor=true&amp;cauthor_uid=19625937"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clinicaltrials.gov/ct2/show/NCT00362193"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s://www.cdc.gov/diabetes/prevention/pdf/postcurriculum_session11.pdf" TargetMode="External"/><Relationship Id="rId4" Type="http://schemas.openxmlformats.org/officeDocument/2006/relationships/hyperlink" Target="http://wearediabetes.org/learn/treatment/relapse-prevention"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cepc.ucsf.edu/standing-orders"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www.mqic.org/guidelines.htm"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A465480-2C5C-4107-8FE3-96632147B32D}" type="slidenum">
              <a:rPr lang="en-US" smtClean="0"/>
              <a:t>10</a:t>
            </a:fld>
            <a:endParaRPr lang="en-US"/>
          </a:p>
        </p:txBody>
      </p:sp>
    </p:spTree>
    <p:extLst>
      <p:ext uri="{BB962C8B-B14F-4D97-AF65-F5344CB8AC3E}">
        <p14:creationId xmlns:p14="http://schemas.microsoft.com/office/powerpoint/2010/main" val="6783876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8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3" name="Google Shape;1183;p85:notes"/>
          <p:cNvSpPr txBox="1">
            <a:spLocks noGrp="1"/>
          </p:cNvSpPr>
          <p:nvPr>
            <p:ph type="body" idx="1"/>
          </p:nvPr>
        </p:nvSpPr>
        <p:spPr>
          <a:xfrm>
            <a:off x="707708" y="4505981"/>
            <a:ext cx="5661600" cy="36870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Key Notes:</a:t>
            </a:r>
            <a:endParaRPr/>
          </a:p>
          <a:p>
            <a:pPr marL="0" lvl="0" indent="0" algn="l" rtl="0">
              <a:lnSpc>
                <a:spcPct val="100000"/>
              </a:lnSpc>
              <a:spcBef>
                <a:spcPts val="0"/>
              </a:spcBef>
              <a:spcAft>
                <a:spcPts val="0"/>
              </a:spcAft>
              <a:buSzPts val="1400"/>
              <a:buNone/>
            </a:pPr>
            <a:r>
              <a:rPr lang="en-US"/>
              <a:t>Outcomes like utilization are the final measure of program success, but quality metrics and management of the patient’s disease drive the outcome measures as well.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Addressing  Quality and clinical management of an individual’s chronic conditions are a key  role for the care manager. </a:t>
            </a:r>
            <a:endParaRPr/>
          </a:p>
          <a:p>
            <a:pPr marL="0" lvl="0" indent="0" algn="l" rtl="0">
              <a:lnSpc>
                <a:spcPct val="100000"/>
              </a:lnSpc>
              <a:spcBef>
                <a:spcPts val="0"/>
              </a:spcBef>
              <a:spcAft>
                <a:spcPts val="0"/>
              </a:spcAft>
              <a:buSzPts val="1400"/>
              <a:buNone/>
            </a:pPr>
            <a:r>
              <a:rPr lang="en-US"/>
              <a:t>A little bit further in this course, we will discuss strategies for the  care manager to work with the practice team and patients/caregivers proactively.   Many factors impact a patient’s health status. </a:t>
            </a:r>
            <a:endParaRPr/>
          </a:p>
          <a:p>
            <a:pPr marL="0" lvl="0" indent="0" algn="l" rtl="0">
              <a:lnSpc>
                <a:spcPct val="100000"/>
              </a:lnSpc>
              <a:spcBef>
                <a:spcPts val="0"/>
              </a:spcBef>
              <a:spcAft>
                <a:spcPts val="0"/>
              </a:spcAft>
              <a:buSzPts val="1400"/>
              <a:buNone/>
            </a:pPr>
            <a:r>
              <a:rPr lang="en-US"/>
              <a:t>_________________________________</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Addressing the social needs and behavioral health and clinical management  within the assigned population leads to improved out come measures. (ie. decreased ED and hospital utilization).</a:t>
            </a:r>
            <a:endParaRPr/>
          </a:p>
        </p:txBody>
      </p:sp>
      <p:sp>
        <p:nvSpPr>
          <p:cNvPr id="1184" name="Google Shape;1184;p85:notes"/>
          <p:cNvSpPr txBox="1">
            <a:spLocks noGrp="1"/>
          </p:cNvSpPr>
          <p:nvPr>
            <p:ph type="sldNum" idx="12"/>
          </p:nvPr>
        </p:nvSpPr>
        <p:spPr>
          <a:xfrm>
            <a:off x="4008707" y="8893296"/>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109</a:t>
            </a:fld>
            <a:endParaRPr sz="1400">
              <a:solidFill>
                <a:srgbClr val="000000"/>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8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2" name="Google Shape;1202;p86:notes"/>
          <p:cNvSpPr txBox="1">
            <a:spLocks noGrp="1"/>
          </p:cNvSpPr>
          <p:nvPr>
            <p:ph type="body" idx="1"/>
          </p:nvPr>
        </p:nvSpPr>
        <p:spPr>
          <a:xfrm>
            <a:off x="707708" y="4505981"/>
            <a:ext cx="5661600" cy="36870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sz="1800" b="1"/>
              <a:t>Test Question</a:t>
            </a:r>
            <a:endParaRPr sz="1800"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Key Notes: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Ruth Clark from IHP stated that “seeing patients alone does not impact outcomes. The contacts have to be effective, including development of self management goals and determining patients’ readiness for change.”</a:t>
            </a:r>
            <a:endParaRPr/>
          </a:p>
        </p:txBody>
      </p:sp>
      <p:sp>
        <p:nvSpPr>
          <p:cNvPr id="1203" name="Google Shape;1203;p86:notes"/>
          <p:cNvSpPr txBox="1">
            <a:spLocks noGrp="1"/>
          </p:cNvSpPr>
          <p:nvPr>
            <p:ph type="sldNum" idx="12"/>
          </p:nvPr>
        </p:nvSpPr>
        <p:spPr>
          <a:xfrm>
            <a:off x="4008707" y="8893296"/>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110</a:t>
            </a:fld>
            <a:endParaRPr sz="1400">
              <a:solidFill>
                <a:srgbClr val="000000"/>
              </a:solidFill>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3" name="Google Shape;1213;p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1700" b="1" dirty="0">
                <a:solidFill>
                  <a:srgbClr val="171816"/>
                </a:solidFill>
              </a:rPr>
              <a:t>Test Question</a:t>
            </a:r>
            <a:endParaRPr sz="1700" b="1" dirty="0">
              <a:solidFill>
                <a:srgbClr val="171816"/>
              </a:solidFill>
            </a:endParaRPr>
          </a:p>
          <a:p>
            <a:pPr marL="457200" lvl="0" indent="0" algn="l" rtl="0">
              <a:lnSpc>
                <a:spcPct val="90000"/>
              </a:lnSpc>
              <a:spcBef>
                <a:spcPts val="1000"/>
              </a:spcBef>
              <a:spcAft>
                <a:spcPts val="0"/>
              </a:spcAft>
              <a:buNone/>
            </a:pPr>
            <a:endParaRPr b="1" dirty="0">
              <a:solidFill>
                <a:srgbClr val="171816"/>
              </a:solidFill>
            </a:endParaRPr>
          </a:p>
          <a:p>
            <a:pPr marL="457200" lvl="0" indent="-304800" algn="l" rtl="0">
              <a:lnSpc>
                <a:spcPct val="90000"/>
              </a:lnSpc>
              <a:spcBef>
                <a:spcPts val="1000"/>
              </a:spcBef>
              <a:spcAft>
                <a:spcPts val="0"/>
              </a:spcAft>
              <a:buClr>
                <a:schemeClr val="dk1"/>
              </a:buClr>
              <a:buSzPts val="1200"/>
              <a:buAutoNum type="arabicPeriod"/>
            </a:pPr>
            <a:r>
              <a:rPr lang="en-US" b="1" dirty="0">
                <a:solidFill>
                  <a:srgbClr val="171816"/>
                </a:solidFill>
              </a:rPr>
              <a:t>Your EHR </a:t>
            </a:r>
            <a:r>
              <a:rPr lang="en-US" dirty="0">
                <a:solidFill>
                  <a:srgbClr val="171816"/>
                </a:solidFill>
              </a:rPr>
              <a:t>can provide a report on practice level performance in these metrics.</a:t>
            </a:r>
            <a:endParaRPr dirty="0">
              <a:solidFill>
                <a:srgbClr val="171816"/>
              </a:solidFill>
            </a:endParaRPr>
          </a:p>
          <a:p>
            <a:pPr marL="457200" lvl="0" indent="-304800" algn="l" rtl="0">
              <a:lnSpc>
                <a:spcPct val="90000"/>
              </a:lnSpc>
              <a:spcBef>
                <a:spcPts val="0"/>
              </a:spcBef>
              <a:spcAft>
                <a:spcPts val="0"/>
              </a:spcAft>
              <a:buClr>
                <a:schemeClr val="dk1"/>
              </a:buClr>
              <a:buSzPts val="1200"/>
              <a:buAutoNum type="arabicPeriod"/>
            </a:pPr>
            <a:r>
              <a:rPr lang="en-US" dirty="0">
                <a:solidFill>
                  <a:srgbClr val="171816"/>
                </a:solidFill>
              </a:rPr>
              <a:t>Your PO likely has a </a:t>
            </a:r>
            <a:r>
              <a:rPr lang="en-US" b="1" dirty="0">
                <a:solidFill>
                  <a:srgbClr val="171816"/>
                </a:solidFill>
              </a:rPr>
              <a:t>registry </a:t>
            </a:r>
            <a:r>
              <a:rPr lang="en-US" dirty="0">
                <a:solidFill>
                  <a:srgbClr val="171816"/>
                </a:solidFill>
              </a:rPr>
              <a:t>that will show you how both your clinic and your PO are doing on metrics.</a:t>
            </a:r>
            <a:endParaRPr dirty="0">
              <a:solidFill>
                <a:srgbClr val="171816"/>
              </a:solidFill>
            </a:endParaRPr>
          </a:p>
          <a:p>
            <a:pPr marL="914400" lvl="1" indent="-304800" algn="l" rtl="0">
              <a:lnSpc>
                <a:spcPct val="90000"/>
              </a:lnSpc>
              <a:spcBef>
                <a:spcPts val="0"/>
              </a:spcBef>
              <a:spcAft>
                <a:spcPts val="0"/>
              </a:spcAft>
              <a:buClr>
                <a:schemeClr val="dk1"/>
              </a:buClr>
              <a:buSzPts val="1200"/>
              <a:buAutoNum type="alphaLcPeriod"/>
            </a:pPr>
            <a:r>
              <a:rPr lang="en-US" dirty="0">
                <a:solidFill>
                  <a:srgbClr val="171816"/>
                </a:solidFill>
              </a:rPr>
              <a:t>This can be by payer or overall.  You will want to look at </a:t>
            </a:r>
            <a:r>
              <a:rPr lang="en-US" b="1" dirty="0">
                <a:solidFill>
                  <a:srgbClr val="171816"/>
                </a:solidFill>
              </a:rPr>
              <a:t>both</a:t>
            </a:r>
            <a:r>
              <a:rPr lang="en-US" dirty="0">
                <a:solidFill>
                  <a:srgbClr val="171816"/>
                </a:solidFill>
              </a:rPr>
              <a:t> since payers only pay on their specific populations.</a:t>
            </a:r>
            <a:endParaRPr dirty="0">
              <a:solidFill>
                <a:srgbClr val="171816"/>
              </a:solidFill>
            </a:endParaRPr>
          </a:p>
          <a:p>
            <a:pPr marL="914400" lvl="1" indent="-304800" algn="l" rtl="0">
              <a:lnSpc>
                <a:spcPct val="90000"/>
              </a:lnSpc>
              <a:spcBef>
                <a:spcPts val="0"/>
              </a:spcBef>
              <a:spcAft>
                <a:spcPts val="0"/>
              </a:spcAft>
              <a:buClr>
                <a:schemeClr val="dk1"/>
              </a:buClr>
              <a:buSzPts val="1200"/>
              <a:buAutoNum type="alphaLcPeriod"/>
            </a:pPr>
            <a:r>
              <a:rPr lang="en-US" dirty="0">
                <a:solidFill>
                  <a:srgbClr val="171816"/>
                </a:solidFill>
              </a:rPr>
              <a:t>These registries will often also provide a list of patients who are not in control or who are missing evidence-based care.</a:t>
            </a:r>
            <a:endParaRPr dirty="0">
              <a:solidFill>
                <a:srgbClr val="171816"/>
              </a:solidFill>
            </a:endParaRPr>
          </a:p>
          <a:p>
            <a:pPr marL="457200" lvl="0" indent="-304800" algn="l" rtl="0">
              <a:lnSpc>
                <a:spcPct val="90000"/>
              </a:lnSpc>
              <a:spcBef>
                <a:spcPts val="0"/>
              </a:spcBef>
              <a:spcAft>
                <a:spcPts val="0"/>
              </a:spcAft>
              <a:buClr>
                <a:schemeClr val="dk1"/>
              </a:buClr>
              <a:buSzPts val="1200"/>
              <a:buAutoNum type="arabicPeriod"/>
            </a:pPr>
            <a:r>
              <a:rPr lang="en-US" b="1" dirty="0">
                <a:solidFill>
                  <a:srgbClr val="171816"/>
                </a:solidFill>
              </a:rPr>
              <a:t>Payer reports and websites </a:t>
            </a:r>
            <a:r>
              <a:rPr lang="en-US" dirty="0">
                <a:solidFill>
                  <a:srgbClr val="171816"/>
                </a:solidFill>
              </a:rPr>
              <a:t>will additionally show your performance and the list of patients with a ‘gap’ in their care.</a:t>
            </a:r>
            <a:endParaRPr dirty="0"/>
          </a:p>
          <a:p>
            <a:pPr marL="0" lvl="0" indent="0" algn="l" rtl="0">
              <a:lnSpc>
                <a:spcPct val="100000"/>
              </a:lnSpc>
              <a:spcBef>
                <a:spcPts val="0"/>
              </a:spcBef>
              <a:spcAft>
                <a:spcPts val="0"/>
              </a:spcAft>
              <a:buSzPts val="1400"/>
              <a:buNone/>
            </a:pPr>
            <a:r>
              <a:rPr lang="en-US" b="0" dirty="0"/>
              <a:t>How do you know how your practice is doing with EBC? Resources can be reports from your electronic health record or registry on patient with A1c or BP out of identified limits</a:t>
            </a:r>
            <a:r>
              <a:rPr lang="en-US" b="1" dirty="0"/>
              <a:t>. </a:t>
            </a:r>
            <a:endParaRPr dirty="0"/>
          </a:p>
          <a:p>
            <a:pPr marL="0" lvl="0" indent="0" algn="l" rtl="0">
              <a:lnSpc>
                <a:spcPct val="100000"/>
              </a:lnSpc>
              <a:spcBef>
                <a:spcPts val="0"/>
              </a:spcBef>
              <a:spcAft>
                <a:spcPts val="0"/>
              </a:spcAft>
              <a:buSzPts val="1400"/>
              <a:buNone/>
            </a:pPr>
            <a:r>
              <a:rPr lang="en-US" b="0" dirty="0"/>
              <a:t>Payer report can also provide list of patient not in control or who are missing other EBC like mammograms, colonoscopy – called gaps in care</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1" dirty="0"/>
              <a:t>Activity-</a:t>
            </a:r>
            <a:r>
              <a:rPr lang="en-US" dirty="0"/>
              <a:t> ask question to total group and allow participants who are more aware provide information.</a:t>
            </a:r>
            <a:endParaRPr dirty="0"/>
          </a:p>
          <a:p>
            <a:pPr marL="0" lvl="0" indent="0" algn="l" rtl="0">
              <a:lnSpc>
                <a:spcPct val="100000"/>
              </a:lnSpc>
              <a:spcBef>
                <a:spcPts val="0"/>
              </a:spcBef>
              <a:spcAft>
                <a:spcPts val="0"/>
              </a:spcAft>
              <a:buSzPts val="1400"/>
              <a:buNone/>
            </a:pPr>
            <a:r>
              <a:rPr lang="en-US" dirty="0"/>
              <a:t>What metrics are your practice tracking?</a:t>
            </a:r>
            <a:endParaRPr dirty="0"/>
          </a:p>
          <a:p>
            <a:pPr marL="0" lvl="0" indent="0" algn="l" rtl="0">
              <a:lnSpc>
                <a:spcPct val="100000"/>
              </a:lnSpc>
              <a:spcBef>
                <a:spcPts val="0"/>
              </a:spcBef>
              <a:spcAft>
                <a:spcPts val="0"/>
              </a:spcAft>
              <a:buSzPts val="1400"/>
              <a:buNone/>
            </a:pPr>
            <a:r>
              <a:rPr lang="en-US" dirty="0"/>
              <a:t>Are your metrics posted?</a:t>
            </a:r>
            <a:endParaRPr dirty="0"/>
          </a:p>
          <a:p>
            <a:pPr marL="0" lvl="0" indent="0" algn="l" rtl="0">
              <a:lnSpc>
                <a:spcPct val="100000"/>
              </a:lnSpc>
              <a:spcBef>
                <a:spcPts val="0"/>
              </a:spcBef>
              <a:spcAft>
                <a:spcPts val="0"/>
              </a:spcAft>
              <a:buSzPts val="1400"/>
              <a:buNone/>
            </a:pPr>
            <a:r>
              <a:rPr lang="en-US" dirty="0"/>
              <a:t>How often does your practice review its measure?</a:t>
            </a:r>
            <a:endParaRPr dirty="0"/>
          </a:p>
          <a:p>
            <a:pPr marL="0" lvl="0" indent="0" algn="l" rtl="0">
              <a:lnSpc>
                <a:spcPct val="100000"/>
              </a:lnSpc>
              <a:spcBef>
                <a:spcPts val="0"/>
              </a:spcBef>
              <a:spcAft>
                <a:spcPts val="0"/>
              </a:spcAft>
              <a:buSzPts val="1400"/>
              <a:buNone/>
            </a:pPr>
            <a:r>
              <a:rPr lang="en-US" dirty="0"/>
              <a:t>What actions are being taken to improve metrics?</a:t>
            </a:r>
            <a:endParaRPr dirty="0"/>
          </a:p>
          <a:p>
            <a:pPr marL="0" lvl="0" indent="0" algn="l" rtl="0">
              <a:lnSpc>
                <a:spcPct val="100000"/>
              </a:lnSpc>
              <a:spcBef>
                <a:spcPts val="0"/>
              </a:spcBef>
              <a:spcAft>
                <a:spcPts val="0"/>
              </a:spcAft>
              <a:buSzPts val="1400"/>
              <a:buNone/>
            </a:pPr>
            <a:r>
              <a:rPr lang="en-US" dirty="0"/>
              <a:t>What impact has the interventions produced?</a:t>
            </a:r>
            <a:endParaRPr dirty="0"/>
          </a:p>
          <a:p>
            <a:pPr marL="0" lvl="0" indent="0" algn="l" rtl="0">
              <a:lnSpc>
                <a:spcPct val="100000"/>
              </a:lnSpc>
              <a:spcBef>
                <a:spcPts val="0"/>
              </a:spcBef>
              <a:spcAft>
                <a:spcPts val="0"/>
              </a:spcAft>
              <a:buSzPts val="1400"/>
              <a:buNone/>
            </a:pPr>
            <a:endParaRPr dirty="0"/>
          </a:p>
        </p:txBody>
      </p:sp>
      <p:sp>
        <p:nvSpPr>
          <p:cNvPr id="1214" name="Google Shape;1214;p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ADT - While this isn’t perfect, it can help show the impact of a new process you’re trying out to reduce utilization.</a:t>
            </a:r>
            <a:endParaRPr/>
          </a:p>
          <a:p>
            <a:pPr marL="0" marR="0" lvl="0" indent="0" algn="l" rtl="0">
              <a:lnSpc>
                <a:spcPct val="100000"/>
              </a:lnSpc>
              <a:spcBef>
                <a:spcPts val="0"/>
              </a:spcBef>
              <a:spcAft>
                <a:spcPts val="0"/>
              </a:spcAft>
              <a:buClr>
                <a:schemeClr val="dk1"/>
              </a:buClr>
              <a:buSzPts val="1200"/>
              <a:buFont typeface="Calibri"/>
              <a:buNone/>
            </a:pPr>
            <a:r>
              <a:rPr lang="en-US"/>
              <a:t>BCBSM - provides a high level overview.</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BCN - </a:t>
            </a:r>
            <a:r>
              <a:rPr lang="en-US" b="0"/>
              <a:t>Depending on the payer mix in your office, we suggest getting access to this report and using it as a guide!  While it doesn’t show the whole population, it can give a sense of performance.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226" name="Google Shape;1226;p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89: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p89:notes"/>
          <p:cNvSpPr txBox="1">
            <a:spLocks noGrp="1"/>
          </p:cNvSpPr>
          <p:nvPr>
            <p:ph type="body" idx="1"/>
          </p:nvPr>
        </p:nvSpPr>
        <p:spPr>
          <a:xfrm>
            <a:off x="707708" y="4505981"/>
            <a:ext cx="5661600" cy="36867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3 minutes for the table/group discussion -- if there’s a lot of discussion, take more time and watch the clock; if people aren’t considering the topic then move on!</a:t>
            </a:r>
            <a:endParaRPr/>
          </a:p>
          <a:p>
            <a:pPr marL="0" lvl="0" indent="0" algn="l" rtl="0">
              <a:lnSpc>
                <a:spcPct val="100000"/>
              </a:lnSpc>
              <a:spcBef>
                <a:spcPts val="0"/>
              </a:spcBef>
              <a:spcAft>
                <a:spcPts val="0"/>
              </a:spcAft>
              <a:buSzPts val="1400"/>
              <a:buNone/>
            </a:pPr>
            <a:r>
              <a:rPr lang="en-US"/>
              <a:t>5 minutes for the group sharing / reflect --  -- if there’s a lot of discussion, take more time and watch the clock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Note:  The trainer should reflect back and use what was said to kick of the next slide which is metric definition.</a:t>
            </a:r>
            <a:endParaRPr/>
          </a:p>
        </p:txBody>
      </p:sp>
      <p:sp>
        <p:nvSpPr>
          <p:cNvPr id="1240" name="Google Shape;1240;p89:notes"/>
          <p:cNvSpPr txBox="1">
            <a:spLocks noGrp="1"/>
          </p:cNvSpPr>
          <p:nvPr>
            <p:ph type="sldNum" idx="12"/>
          </p:nvPr>
        </p:nvSpPr>
        <p:spPr>
          <a:xfrm>
            <a:off x="4008707" y="8893297"/>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113</a:t>
            </a:fld>
            <a:endParaRPr sz="1400">
              <a:solidFill>
                <a:srgbClr val="000000"/>
              </a:solidFill>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p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 summary we discussed in this module: Care model and how the team works together to support patient care through productive interactions, and what the </a:t>
            </a:r>
            <a:r>
              <a:rPr lang="en-US" dirty="0" err="1"/>
              <a:t>ebc</a:t>
            </a:r>
            <a:r>
              <a:rPr lang="en-US" dirty="0"/>
              <a:t> measures are incentivized by the payers.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Activity Ask: </a:t>
            </a:r>
            <a:r>
              <a:rPr lang="en-US" b="0" dirty="0"/>
              <a:t>(these are post-test questions and answers)</a:t>
            </a:r>
            <a:endParaRPr dirty="0"/>
          </a:p>
          <a:p>
            <a:pPr marL="0" lvl="0" indent="0" algn="l" rtl="0">
              <a:lnSpc>
                <a:spcPct val="100000"/>
              </a:lnSpc>
              <a:spcBef>
                <a:spcPts val="0"/>
              </a:spcBef>
              <a:spcAft>
                <a:spcPts val="0"/>
              </a:spcAft>
              <a:buSzPts val="1400"/>
              <a:buNone/>
            </a:pPr>
            <a:r>
              <a:rPr lang="en-US" dirty="0"/>
              <a:t>What are the key elements of the Care Model? (</a:t>
            </a:r>
            <a:r>
              <a:rPr lang="en-US" sz="1200" dirty="0">
                <a:solidFill>
                  <a:schemeClr val="dk1"/>
                </a:solidFill>
                <a:latin typeface="Calibri"/>
                <a:ea typeface="Calibri"/>
                <a:cs typeface="Calibri"/>
                <a:sym typeface="Calibri"/>
              </a:rPr>
              <a:t>Self-management support, Productive Interaction with patients and community, Evidence Based Care, Coordinated Care</a:t>
            </a:r>
            <a:endParaRPr dirty="0"/>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Informed and empowered patient and support system, Prepared proactive practice team, Activated community)</a:t>
            </a:r>
            <a:endParaRPr dirty="0"/>
          </a:p>
          <a:p>
            <a:pPr marL="0" lvl="0" indent="0" algn="l" rtl="0">
              <a:lnSpc>
                <a:spcPct val="100000"/>
              </a:lnSpc>
              <a:spcBef>
                <a:spcPts val="0"/>
              </a:spcBef>
              <a:spcAft>
                <a:spcPts val="0"/>
              </a:spcAft>
              <a:buSzPts val="1400"/>
              <a:buNone/>
            </a:pPr>
            <a:r>
              <a:rPr lang="en-US" dirty="0"/>
              <a:t>What </a:t>
            </a:r>
            <a:r>
              <a:rPr lang="en-US" dirty="0" smtClean="0"/>
              <a:t>team-based </a:t>
            </a:r>
            <a:r>
              <a:rPr lang="en-US" dirty="0"/>
              <a:t>intervention support the care model and EBC? (MA- pre-visit screening and preparation, pharmacists medication review, coaching self-management)</a:t>
            </a:r>
            <a:endParaRPr dirty="0"/>
          </a:p>
          <a:p>
            <a:pPr marL="0" lvl="0" indent="0" algn="l" rtl="0">
              <a:lnSpc>
                <a:spcPct val="100000"/>
              </a:lnSpc>
              <a:spcBef>
                <a:spcPts val="0"/>
              </a:spcBef>
              <a:spcAft>
                <a:spcPts val="0"/>
              </a:spcAft>
              <a:buSzPts val="1400"/>
              <a:buNone/>
            </a:pPr>
            <a:r>
              <a:rPr lang="en-US" dirty="0"/>
              <a:t>What are the four measures incentivized by the payers? (A1c control, BP control, ED utilization, Hospital utilization)</a:t>
            </a:r>
            <a:endParaRPr dirty="0"/>
          </a:p>
          <a:p>
            <a:pPr marL="0" lvl="0" indent="0" algn="l" rtl="0">
              <a:lnSpc>
                <a:spcPct val="100000"/>
              </a:lnSpc>
              <a:spcBef>
                <a:spcPts val="0"/>
              </a:spcBef>
              <a:spcAft>
                <a:spcPts val="0"/>
              </a:spcAft>
              <a:buSzPts val="1400"/>
              <a:buNone/>
            </a:pPr>
            <a:r>
              <a:rPr lang="en-US" dirty="0"/>
              <a:t>What are three ways you can impact quality measures? (</a:t>
            </a:r>
            <a:r>
              <a:rPr lang="en-US" sz="1200" dirty="0">
                <a:solidFill>
                  <a:schemeClr val="dk1"/>
                </a:solidFill>
                <a:latin typeface="Calibri"/>
                <a:ea typeface="Calibri"/>
                <a:cs typeface="Calibri"/>
                <a:sym typeface="Calibri"/>
              </a:rPr>
              <a:t>Assist patients to obtain preventive screening – close gaps in care, Identify and intervene with patients who having problem with medication adherence impacting chronic condition, Identify and intervene with patient with chronic condition not in control)</a:t>
            </a:r>
            <a:endParaRPr dirty="0"/>
          </a:p>
        </p:txBody>
      </p:sp>
      <p:sp>
        <p:nvSpPr>
          <p:cNvPr id="1252" name="Google Shape;1252;p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858551d919_21_4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858551d919_21_4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3" name="Google Shape;1263;g858551d919_21_4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115</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116</a:t>
            </a:fld>
            <a:endParaRPr/>
          </a:p>
        </p:txBody>
      </p:sp>
    </p:spTree>
    <p:extLst>
      <p:ext uri="{BB962C8B-B14F-4D97-AF65-F5344CB8AC3E}">
        <p14:creationId xmlns:p14="http://schemas.microsoft.com/office/powerpoint/2010/main" val="37763110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0" name="Google Shape;1280;p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1" name="Google Shape;1281;p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117</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9" name="Google Shape;1289;p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Incentive Program by Payer change year to year. These differences occur over a Measurement Year, Calendar Year or a Payment year. Your practice can help you know differences and impact. </a:t>
            </a:r>
            <a:endParaRPr dirty="0"/>
          </a:p>
          <a:p>
            <a:pPr marL="0" lvl="0" indent="0" algn="l" rtl="0">
              <a:lnSpc>
                <a:spcPct val="100000"/>
              </a:lnSpc>
              <a:spcBef>
                <a:spcPts val="0"/>
              </a:spcBef>
              <a:spcAft>
                <a:spcPts val="0"/>
              </a:spcAft>
              <a:buSzPts val="1400"/>
              <a:buNone/>
            </a:pP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PCMH = 15% </a:t>
            </a: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PDCM Touches = 5% VBR for 4% outreach with 2 touches</a:t>
            </a: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PDCM Outcomes </a:t>
            </a:r>
            <a:r>
              <a:rPr lang="en-US" b="0" i="0" dirty="0"/>
              <a:t>PO performance is high enough. 2% for each of the 4 measure:  A1c, BP, EDU, IPU. </a:t>
            </a:r>
            <a:endParaRPr dirty="0"/>
          </a:p>
          <a:p>
            <a:pPr marL="174981" lvl="0" indent="-174981" algn="l" rtl="0">
              <a:lnSpc>
                <a:spcPct val="100000"/>
              </a:lnSpc>
              <a:spcBef>
                <a:spcPts val="0"/>
              </a:spcBef>
              <a:spcAft>
                <a:spcPts val="0"/>
              </a:spcAft>
              <a:buClr>
                <a:schemeClr val="dk1"/>
              </a:buClr>
              <a:buSzPts val="1200"/>
              <a:buFont typeface="Arial"/>
              <a:buChar char="•"/>
            </a:pPr>
            <a:r>
              <a:rPr lang="en-US" dirty="0"/>
              <a:t>Clinical Quality = 5-15% (5%: 80</a:t>
            </a:r>
            <a:r>
              <a:rPr lang="en-US" baseline="30000" dirty="0"/>
              <a:t>th</a:t>
            </a:r>
            <a:r>
              <a:rPr lang="en-US" dirty="0"/>
              <a:t> – 85</a:t>
            </a:r>
            <a:r>
              <a:rPr lang="en-US" baseline="30000" dirty="0"/>
              <a:t>th</a:t>
            </a:r>
            <a:r>
              <a:rPr lang="en-US" dirty="0"/>
              <a:t> percentile; 10%: 85</a:t>
            </a:r>
            <a:r>
              <a:rPr lang="en-US" baseline="30000" dirty="0"/>
              <a:t>th</a:t>
            </a:r>
            <a:r>
              <a:rPr lang="en-US" dirty="0"/>
              <a:t> – 95</a:t>
            </a:r>
            <a:r>
              <a:rPr lang="en-US" baseline="30000" dirty="0"/>
              <a:t>th</a:t>
            </a:r>
            <a:r>
              <a:rPr lang="en-US" dirty="0"/>
              <a:t> percentile; 15%&gt;95</a:t>
            </a:r>
            <a:r>
              <a:rPr lang="en-US" baseline="30000" dirty="0"/>
              <a:t>th</a:t>
            </a:r>
            <a:r>
              <a:rPr lang="en-US" dirty="0"/>
              <a:t> percentile)</a:t>
            </a:r>
            <a:endParaRPr dirty="0"/>
          </a:p>
          <a:p>
            <a:pPr marL="174981" lvl="0" indent="-174981" algn="l" rtl="0">
              <a:lnSpc>
                <a:spcPct val="100000"/>
              </a:lnSpc>
              <a:spcBef>
                <a:spcPts val="0"/>
              </a:spcBef>
              <a:spcAft>
                <a:spcPts val="0"/>
              </a:spcAft>
              <a:buClr>
                <a:schemeClr val="dk1"/>
              </a:buClr>
              <a:buSzPts val="1200"/>
              <a:buFont typeface="Arial"/>
              <a:buChar char="•"/>
            </a:pPr>
            <a:r>
              <a:rPr lang="en-US" dirty="0"/>
              <a:t>Cost Benchmark, graded at the PO Level = 5 – 15% unclear how the percentiles go, based on rankings of POs</a:t>
            </a:r>
            <a:endParaRPr b="1" dirty="0"/>
          </a:p>
          <a:p>
            <a:pPr marL="174981" lvl="0" indent="-98781"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1290" name="Google Shape;1290;p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118</a:t>
            </a:fld>
            <a:endParaRPr>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1" name="Google Shape;1301;p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is an </a:t>
            </a:r>
            <a:r>
              <a:rPr lang="en-US" b="1" dirty="0"/>
              <a:t>AVERAGE - </a:t>
            </a:r>
            <a:r>
              <a:rPr lang="en-US" dirty="0"/>
              <a:t>not a daily target.  Some days will have more patients; some will have less.  This is an average.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What are some of the models or targets for services that support sustainability - </a:t>
            </a:r>
            <a:r>
              <a:rPr lang="en-US" b="1" dirty="0"/>
              <a:t>profit</a:t>
            </a:r>
            <a:r>
              <a:rPr lang="en-US" dirty="0"/>
              <a:t>? Are these targets feasible?</a:t>
            </a:r>
            <a:endParaRPr dirty="0"/>
          </a:p>
          <a:p>
            <a:pPr marL="0" lvl="0" indent="0" algn="l" rtl="0">
              <a:lnSpc>
                <a:spcPct val="100000"/>
              </a:lnSpc>
              <a:spcBef>
                <a:spcPts val="0"/>
              </a:spcBef>
              <a:spcAft>
                <a:spcPts val="0"/>
              </a:spcAft>
              <a:buSzPts val="1400"/>
              <a:buNone/>
            </a:pPr>
            <a:r>
              <a:rPr lang="en-US" dirty="0"/>
              <a:t>Lets talk through a target of  billing 30 to 50 codes a week or 8 to 10 codes a day.</a:t>
            </a:r>
            <a:endParaRPr dirty="0"/>
          </a:p>
          <a:p>
            <a:pPr marL="0" lvl="0" indent="0" algn="l" rtl="0">
              <a:lnSpc>
                <a:spcPct val="100000"/>
              </a:lnSpc>
              <a:spcBef>
                <a:spcPts val="0"/>
              </a:spcBef>
              <a:spcAft>
                <a:spcPts val="0"/>
              </a:spcAft>
              <a:buSzPts val="1400"/>
              <a:buNone/>
            </a:pPr>
            <a:r>
              <a:rPr lang="en-US" dirty="0"/>
              <a:t>Review slide</a:t>
            </a:r>
            <a:endParaRPr dirty="0"/>
          </a:p>
          <a:p>
            <a:pPr marL="0" lvl="0" indent="0" algn="l" rtl="0">
              <a:lnSpc>
                <a:spcPct val="100000"/>
              </a:lnSpc>
              <a:spcBef>
                <a:spcPts val="0"/>
              </a:spcBef>
              <a:spcAft>
                <a:spcPts val="0"/>
              </a:spcAft>
              <a:buSzPts val="1400"/>
              <a:buNone/>
            </a:pPr>
            <a:r>
              <a:rPr lang="en-US" dirty="0"/>
              <a:t>Tracking how many codes a day you bill can be as simple as a chart or as complex as a computer report.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Activity</a:t>
            </a:r>
            <a:endParaRPr dirty="0"/>
          </a:p>
          <a:p>
            <a:pPr marL="0" lvl="0" indent="0" algn="l" rtl="0">
              <a:lnSpc>
                <a:spcPct val="100000"/>
              </a:lnSpc>
              <a:spcBef>
                <a:spcPts val="0"/>
              </a:spcBef>
              <a:spcAft>
                <a:spcPts val="0"/>
              </a:spcAft>
              <a:buSzPts val="1400"/>
              <a:buNone/>
            </a:pPr>
            <a:r>
              <a:rPr lang="en-US" dirty="0"/>
              <a:t>Ask what are the target for your practice? Newer team members may not know. More experienced team member or larger PO may have discussed with  team members or discussed upon hire. Some </a:t>
            </a:r>
            <a:r>
              <a:rPr lang="en-US" dirty="0" err="1"/>
              <a:t>particiants</a:t>
            </a:r>
            <a:r>
              <a:rPr lang="en-US" dirty="0"/>
              <a:t> may only be doing TBC CM as of percentage of their role.</a:t>
            </a:r>
            <a:endParaRPr dirty="0"/>
          </a:p>
        </p:txBody>
      </p:sp>
      <p:sp>
        <p:nvSpPr>
          <p:cNvPr id="1302" name="Google Shape;1302;p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p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5" name="Google Shape;1315;p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120</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p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important is that you are aware of the payer programs at your practice and the impact you and your role can have on the patients and the practice. </a:t>
            </a:r>
            <a:endParaRPr/>
          </a:p>
          <a:p>
            <a:pPr marL="0" lvl="0" indent="0" algn="l" rtl="0">
              <a:lnSpc>
                <a:spcPct val="100000"/>
              </a:lnSpc>
              <a:spcBef>
                <a:spcPts val="0"/>
              </a:spcBef>
              <a:spcAft>
                <a:spcPts val="0"/>
              </a:spcAft>
              <a:buSzPts val="1400"/>
              <a:buNone/>
            </a:pPr>
            <a:r>
              <a:rPr lang="en-US"/>
              <a:t>Identify the goals and benchmark and where/when your practice shares this information.</a:t>
            </a:r>
            <a:endParaRPr/>
          </a:p>
          <a:p>
            <a:pPr marL="0" lvl="0" indent="0" algn="l" rtl="0">
              <a:lnSpc>
                <a:spcPct val="100000"/>
              </a:lnSpc>
              <a:spcBef>
                <a:spcPts val="0"/>
              </a:spcBef>
              <a:spcAft>
                <a:spcPts val="0"/>
              </a:spcAft>
              <a:buSzPts val="1400"/>
              <a:buNone/>
            </a:pPr>
            <a:r>
              <a:rPr lang="en-US"/>
              <a:t>(BCBSM sends quarterly through the EDDI box - </a:t>
            </a:r>
            <a:r>
              <a:rPr lang="en-US" sz="1200">
                <a:solidFill>
                  <a:schemeClr val="dk1"/>
                </a:solidFill>
                <a:latin typeface="Calibri"/>
                <a:ea typeface="Calibri"/>
                <a:cs typeface="Calibri"/>
                <a:sym typeface="Calibri"/>
              </a:rPr>
              <a:t>electronic data interchange, is the paperless way to exchange information via computer) </a:t>
            </a:r>
            <a:endParaRPr/>
          </a:p>
          <a:p>
            <a:pPr marL="0" lvl="0" indent="0" algn="l" rtl="0">
              <a:lnSpc>
                <a:spcPct val="100000"/>
              </a:lnSpc>
              <a:spcBef>
                <a:spcPts val="0"/>
              </a:spcBef>
              <a:spcAft>
                <a:spcPts val="0"/>
              </a:spcAft>
              <a:buSzPts val="1400"/>
              <a:buNone/>
            </a:pPr>
            <a:endParaRPr/>
          </a:p>
        </p:txBody>
      </p:sp>
      <p:sp>
        <p:nvSpPr>
          <p:cNvPr id="1324" name="Google Shape;1324;p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p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3" name="Google Shape;1333;p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0" name="Google Shape;1500;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01" name="Google Shape;1501;p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extLst>
      <p:ext uri="{BB962C8B-B14F-4D97-AF65-F5344CB8AC3E}">
        <p14:creationId xmlns:p14="http://schemas.microsoft.com/office/powerpoint/2010/main" val="15329818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7" name="Google Shape;1517;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8" name="Google Shape;1518;p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extLst>
      <p:ext uri="{BB962C8B-B14F-4D97-AF65-F5344CB8AC3E}">
        <p14:creationId xmlns:p14="http://schemas.microsoft.com/office/powerpoint/2010/main" val="12085222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7" name="Google Shape;1527;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goal is to develop a plan of care that is based on how well the patient is able to steward their own care and the provider’s care plan goals.</a:t>
            </a:r>
            <a:endParaRPr dirty="0"/>
          </a:p>
          <a:p>
            <a:pPr marL="0" lvl="0" indent="0" algn="l" rtl="0">
              <a:lnSpc>
                <a:spcPct val="100000"/>
              </a:lnSpc>
              <a:spcBef>
                <a:spcPts val="0"/>
              </a:spcBef>
              <a:spcAft>
                <a:spcPts val="0"/>
              </a:spcAft>
              <a:buSzPts val="1400"/>
              <a:buNone/>
            </a:pPr>
            <a:r>
              <a:rPr lang="en-US" dirty="0"/>
              <a:t>Patient self-management goals are an integral piece</a:t>
            </a:r>
            <a:r>
              <a:rPr lang="en-US" dirty="0" smtClean="0"/>
              <a:t>.</a:t>
            </a:r>
            <a:endParaRPr dirty="0"/>
          </a:p>
        </p:txBody>
      </p:sp>
      <p:sp>
        <p:nvSpPr>
          <p:cNvPr id="1528" name="Google Shape;1528;p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extLst>
      <p:ext uri="{BB962C8B-B14F-4D97-AF65-F5344CB8AC3E}">
        <p14:creationId xmlns:p14="http://schemas.microsoft.com/office/powerpoint/2010/main" val="12237569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8" name="Google Shape;1538;p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u="none" dirty="0"/>
              <a:t>BCBSM:</a:t>
            </a:r>
            <a:endParaRPr dirty="0"/>
          </a:p>
          <a:p>
            <a:pPr marL="0" lvl="0" indent="0" algn="l" rtl="0">
              <a:lnSpc>
                <a:spcPct val="100000"/>
              </a:lnSpc>
              <a:spcBef>
                <a:spcPts val="0"/>
              </a:spcBef>
              <a:spcAft>
                <a:spcPts val="0"/>
              </a:spcAft>
              <a:buSzPts val="1400"/>
              <a:buNone/>
            </a:pPr>
            <a:r>
              <a:rPr lang="en-US" b="0" u="none" dirty="0" smtClean="0"/>
              <a:t>To </a:t>
            </a:r>
            <a:r>
              <a:rPr lang="en-US" b="0" u="none" dirty="0"/>
              <a:t>be clear, the G9002 does not </a:t>
            </a:r>
            <a:r>
              <a:rPr lang="en-US" b="0" i="1" u="none" dirty="0"/>
              <a:t>have</a:t>
            </a:r>
            <a:r>
              <a:rPr lang="en-US" b="0" u="none" dirty="0"/>
              <a:t> to be quantity billed if you’re under 45 minutes (in other words, there is no need to report a 1 if it’s under 45 minutes).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b="0" u="none" dirty="0"/>
          </a:p>
          <a:p>
            <a:pPr marL="0" lvl="0" indent="0" algn="l" rtl="0">
              <a:lnSpc>
                <a:spcPct val="100000"/>
              </a:lnSpc>
              <a:spcBef>
                <a:spcPts val="0"/>
              </a:spcBef>
              <a:spcAft>
                <a:spcPts val="0"/>
              </a:spcAft>
              <a:buSzPts val="1400"/>
              <a:buNone/>
            </a:pPr>
            <a:endParaRPr dirty="0"/>
          </a:p>
        </p:txBody>
      </p:sp>
      <p:sp>
        <p:nvSpPr>
          <p:cNvPr id="1539" name="Google Shape;1539;p1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extLst>
      <p:ext uri="{BB962C8B-B14F-4D97-AF65-F5344CB8AC3E}">
        <p14:creationId xmlns:p14="http://schemas.microsoft.com/office/powerpoint/2010/main" val="12533516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9" name="Google Shape;1549;p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The G9001 doesn’t have to be the first code billed on a patient. </a:t>
            </a:r>
            <a:endParaRPr/>
          </a:p>
          <a:p>
            <a:pPr marL="0" lvl="0" indent="0" algn="l" rtl="0">
              <a:lnSpc>
                <a:spcPct val="100000"/>
              </a:lnSpc>
              <a:spcBef>
                <a:spcPts val="0"/>
              </a:spcBef>
              <a:spcAft>
                <a:spcPts val="0"/>
              </a:spcAft>
              <a:buSzPts val="1400"/>
              <a:buNone/>
            </a:pPr>
            <a:r>
              <a:rPr lang="en-US"/>
              <a:t>Either modifier 95 or GT can be used to indicate this is a video code.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50" name="Google Shape;1550;p1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extLst>
      <p:ext uri="{BB962C8B-B14F-4D97-AF65-F5344CB8AC3E}">
        <p14:creationId xmlns:p14="http://schemas.microsoft.com/office/powerpoint/2010/main" val="34021875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5" name="Google Shape;1565;p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6" name="Google Shape;1566;p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extLst>
      <p:ext uri="{BB962C8B-B14F-4D97-AF65-F5344CB8AC3E}">
        <p14:creationId xmlns:p14="http://schemas.microsoft.com/office/powerpoint/2010/main" val="192856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6" name="Google Shape;1576;p1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Priority does reimburse S0257 End of Life Counseling but they also reimburse Advanced Directive code 99497 and 99498 F2F conversation concerning advanced directives</a:t>
            </a:r>
            <a:endParaRPr dirty="0"/>
          </a:p>
          <a:p>
            <a:pPr marL="0" lvl="0" indent="0" algn="l" rtl="0">
              <a:lnSpc>
                <a:spcPct val="100000"/>
              </a:lnSpc>
              <a:spcBef>
                <a:spcPts val="0"/>
              </a:spcBef>
              <a:spcAft>
                <a:spcPts val="0"/>
              </a:spcAft>
              <a:buSzPts val="1400"/>
              <a:buNone/>
            </a:pPr>
            <a:r>
              <a:rPr lang="en-US" dirty="0"/>
              <a:t>BCBSM reimburses both End of Life Counseling and Advanced Directive conversation with the SO257</a:t>
            </a:r>
            <a:endParaRPr dirty="0"/>
          </a:p>
          <a:p>
            <a:pPr marL="0" lvl="0" indent="0" algn="l" rtl="0">
              <a:lnSpc>
                <a:spcPct val="100000"/>
              </a:lnSpc>
              <a:spcBef>
                <a:spcPts val="0"/>
              </a:spcBef>
              <a:spcAft>
                <a:spcPts val="0"/>
              </a:spcAft>
              <a:buSzPts val="1400"/>
              <a:buNone/>
            </a:pPr>
            <a:endParaRPr dirty="0"/>
          </a:p>
        </p:txBody>
      </p:sp>
      <p:sp>
        <p:nvSpPr>
          <p:cNvPr id="1577" name="Google Shape;1577;p1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extLst>
      <p:ext uri="{BB962C8B-B14F-4D97-AF65-F5344CB8AC3E}">
        <p14:creationId xmlns:p14="http://schemas.microsoft.com/office/powerpoint/2010/main" val="178965048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7" name="Google Shape;1587;p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BCBSM reimburses both End of Life Counseling and Advanced Directive </a:t>
            </a:r>
            <a:r>
              <a:rPr lang="en-US" dirty="0" smtClean="0"/>
              <a:t>code</a:t>
            </a:r>
            <a:endParaRPr dirty="0"/>
          </a:p>
          <a:p>
            <a:pPr marL="0" lvl="0" indent="0" algn="l" rtl="0">
              <a:lnSpc>
                <a:spcPct val="100000"/>
              </a:lnSpc>
              <a:spcBef>
                <a:spcPts val="0"/>
              </a:spcBef>
              <a:spcAft>
                <a:spcPts val="0"/>
              </a:spcAft>
              <a:buSzPts val="1400"/>
              <a:buNone/>
            </a:pPr>
            <a:r>
              <a:rPr lang="en-US" dirty="0"/>
              <a:t>conversation with the </a:t>
            </a:r>
            <a:r>
              <a:rPr lang="en-US" dirty="0" smtClean="0"/>
              <a:t>SO257</a:t>
            </a:r>
            <a:endParaRPr dirty="0"/>
          </a:p>
        </p:txBody>
      </p:sp>
      <p:sp>
        <p:nvSpPr>
          <p:cNvPr id="1588" name="Google Shape;1588;p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extLst>
      <p:ext uri="{BB962C8B-B14F-4D97-AF65-F5344CB8AC3E}">
        <p14:creationId xmlns:p14="http://schemas.microsoft.com/office/powerpoint/2010/main" val="28457663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7" name="Google Shape;1597;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Provider </a:t>
            </a:r>
            <a:r>
              <a:rPr lang="en-US" dirty="0"/>
              <a:t>lability if the patient does not have the Care Management Benefit (for BCBSM this is several clients for Priority Health it is mainly </a:t>
            </a:r>
            <a:r>
              <a:rPr lang="en-US" dirty="0" err="1"/>
              <a:t>Medigap</a:t>
            </a:r>
            <a:r>
              <a:rPr lang="en-US" dirty="0"/>
              <a:t> members</a:t>
            </a:r>
            <a:r>
              <a:rPr lang="en-US" dirty="0" smtClean="0"/>
              <a:t>)</a:t>
            </a:r>
            <a:endParaRPr dirty="0"/>
          </a:p>
        </p:txBody>
      </p:sp>
      <p:sp>
        <p:nvSpPr>
          <p:cNvPr id="1598" name="Google Shape;1598;p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extLst>
      <p:ext uri="{BB962C8B-B14F-4D97-AF65-F5344CB8AC3E}">
        <p14:creationId xmlns:p14="http://schemas.microsoft.com/office/powerpoint/2010/main" val="136656790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9" name="Google Shape;1609;p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BCBSM: </a:t>
            </a:r>
            <a:r>
              <a:rPr lang="en-US" dirty="0"/>
              <a:t>This code can be billed with modifier 2P if care team member discusses the PDCM program with patient but the patient declines engagement. This code can be billed once per condition per year.</a:t>
            </a:r>
            <a:endParaRPr dirty="0"/>
          </a:p>
          <a:p>
            <a:pPr marL="0" lvl="0" indent="0" algn="l" rtl="0">
              <a:lnSpc>
                <a:spcPct val="100000"/>
              </a:lnSpc>
              <a:spcBef>
                <a:spcPts val="0"/>
              </a:spcBef>
              <a:spcAft>
                <a:spcPts val="0"/>
              </a:spcAft>
              <a:buSzPts val="1400"/>
              <a:buNone/>
            </a:pPr>
            <a:endParaRPr dirty="0"/>
          </a:p>
        </p:txBody>
      </p:sp>
      <p:sp>
        <p:nvSpPr>
          <p:cNvPr id="1610" name="Google Shape;1610;p1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132</a:t>
            </a:fld>
            <a:endParaRPr/>
          </a:p>
        </p:txBody>
      </p:sp>
    </p:spTree>
    <p:extLst>
      <p:ext uri="{BB962C8B-B14F-4D97-AF65-F5344CB8AC3E}">
        <p14:creationId xmlns:p14="http://schemas.microsoft.com/office/powerpoint/2010/main" val="29303984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1" name="Google Shape;1621;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Distinction:  BCBSM allows CHWs and MAs to bill these two codes which is new for 2020.  For BCBSM this became effective Jan 1, 2020.</a:t>
            </a:r>
            <a:endParaRPr/>
          </a:p>
          <a:p>
            <a:pPr marL="0" lvl="0" indent="0" algn="l" rtl="0">
              <a:lnSpc>
                <a:spcPct val="100000"/>
              </a:lnSpc>
              <a:spcBef>
                <a:spcPts val="0"/>
              </a:spcBef>
              <a:spcAft>
                <a:spcPts val="0"/>
              </a:spcAft>
              <a:buSzPts val="1400"/>
              <a:buNone/>
            </a:pPr>
            <a:endParaRPr/>
          </a:p>
        </p:txBody>
      </p:sp>
      <p:sp>
        <p:nvSpPr>
          <p:cNvPr id="1622" name="Google Shape;1622;p1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extLst>
      <p:ext uri="{BB962C8B-B14F-4D97-AF65-F5344CB8AC3E}">
        <p14:creationId xmlns:p14="http://schemas.microsoft.com/office/powerpoint/2010/main" val="81838683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p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Billed under the provider but documentation can be done by CM team member </a:t>
            </a:r>
            <a:endParaRPr dirty="0"/>
          </a:p>
          <a:p>
            <a:pPr marL="0" lvl="0" indent="0" algn="l" rtl="0">
              <a:lnSpc>
                <a:spcPct val="100000"/>
              </a:lnSpc>
              <a:spcBef>
                <a:spcPts val="0"/>
              </a:spcBef>
              <a:spcAft>
                <a:spcPts val="0"/>
              </a:spcAft>
              <a:buSzPts val="1400"/>
              <a:buNone/>
            </a:pPr>
            <a:endParaRPr dirty="0"/>
          </a:p>
        </p:txBody>
      </p:sp>
      <p:sp>
        <p:nvSpPr>
          <p:cNvPr id="1646" name="Google Shape;1646;p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134</a:t>
            </a:fld>
            <a:endParaRPr/>
          </a:p>
        </p:txBody>
      </p:sp>
    </p:spTree>
    <p:extLst>
      <p:ext uri="{BB962C8B-B14F-4D97-AF65-F5344CB8AC3E}">
        <p14:creationId xmlns:p14="http://schemas.microsoft.com/office/powerpoint/2010/main" val="139323932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5" name="Google Shape;1655;p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Billed under the provider but documentation can be done by CM team </a:t>
            </a:r>
            <a:r>
              <a:rPr lang="en-US" dirty="0" smtClean="0"/>
              <a:t>member</a:t>
            </a:r>
            <a:endParaRPr dirty="0"/>
          </a:p>
          <a:p>
            <a:pPr marL="0" lvl="0" indent="0" algn="l" rtl="0">
              <a:lnSpc>
                <a:spcPct val="100000"/>
              </a:lnSpc>
              <a:spcBef>
                <a:spcPts val="0"/>
              </a:spcBef>
              <a:spcAft>
                <a:spcPts val="0"/>
              </a:spcAft>
              <a:buSzPts val="1400"/>
              <a:buNone/>
            </a:pPr>
            <a:r>
              <a:rPr lang="en-US" dirty="0" smtClean="0"/>
              <a:t>Under </a:t>
            </a:r>
            <a:r>
              <a:rPr lang="en-US" dirty="0"/>
              <a:t>the BCBSM third bullet, please specify that “</a:t>
            </a:r>
            <a:r>
              <a:rPr lang="en-US" dirty="0">
                <a:solidFill>
                  <a:srgbClr val="000000"/>
                </a:solidFill>
              </a:rPr>
              <a:t>Communication with paramedic, patient, other health care professionals not part of the care team when consulting about a patient who is engaged in care management”.</a:t>
            </a:r>
            <a:endParaRPr dirty="0"/>
          </a:p>
          <a:p>
            <a:pPr marL="0" lvl="0" indent="0" algn="l" rtl="0">
              <a:lnSpc>
                <a:spcPct val="100000"/>
              </a:lnSpc>
              <a:spcBef>
                <a:spcPts val="0"/>
              </a:spcBef>
              <a:spcAft>
                <a:spcPts val="0"/>
              </a:spcAft>
              <a:buSzPts val="1400"/>
              <a:buNone/>
            </a:pPr>
            <a:endParaRPr dirty="0"/>
          </a:p>
        </p:txBody>
      </p:sp>
      <p:sp>
        <p:nvSpPr>
          <p:cNvPr id="1656" name="Google Shape;1656;p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extLst>
      <p:ext uri="{BB962C8B-B14F-4D97-AF65-F5344CB8AC3E}">
        <p14:creationId xmlns:p14="http://schemas.microsoft.com/office/powerpoint/2010/main" val="19489082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2" name="Google Shape;1502;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Priority Health does not have Q&amp;A opportunity at </a:t>
            </a:r>
            <a:r>
              <a:rPr lang="en-US" dirty="0" smtClean="0"/>
              <a:t>time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b="1" dirty="0">
                <a:solidFill>
                  <a:srgbClr val="009681"/>
                </a:solidFill>
                <a:latin typeface="Calibri"/>
                <a:ea typeface="Calibri"/>
                <a:cs typeface="Calibri"/>
                <a:sym typeface="Calibri"/>
              </a:rPr>
              <a:t>Activity – Coding Practice</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Have participants take out the </a:t>
            </a:r>
            <a:r>
              <a:rPr lang="en-US" sz="1200" b="1" dirty="0">
                <a:solidFill>
                  <a:srgbClr val="009681"/>
                </a:solidFill>
                <a:latin typeface="Calibri"/>
                <a:ea typeface="Calibri"/>
                <a:cs typeface="Calibri"/>
                <a:sym typeface="Calibri"/>
              </a:rPr>
              <a:t>Coding Practice Handout and </a:t>
            </a:r>
            <a:r>
              <a:rPr lang="en-US" sz="1200" b="1" dirty="0" err="1">
                <a:solidFill>
                  <a:srgbClr val="009681"/>
                </a:solidFill>
                <a:latin typeface="Calibri"/>
                <a:ea typeface="Calibri"/>
                <a:cs typeface="Calibri"/>
                <a:sym typeface="Calibri"/>
              </a:rPr>
              <a:t>Multipayer</a:t>
            </a:r>
            <a:r>
              <a:rPr lang="en-US" sz="1200" b="1" dirty="0">
                <a:solidFill>
                  <a:srgbClr val="009681"/>
                </a:solidFill>
                <a:latin typeface="Calibri"/>
                <a:ea typeface="Calibri"/>
                <a:cs typeface="Calibri"/>
                <a:sym typeface="Calibri"/>
              </a:rPr>
              <a:t> table. </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Tell them they can use the slides and </a:t>
            </a:r>
            <a:r>
              <a:rPr lang="en-US" sz="1200" b="0" dirty="0" err="1">
                <a:solidFill>
                  <a:srgbClr val="009681"/>
                </a:solidFill>
                <a:latin typeface="Calibri"/>
                <a:ea typeface="Calibri"/>
                <a:cs typeface="Calibri"/>
                <a:sym typeface="Calibri"/>
              </a:rPr>
              <a:t>Multipayer</a:t>
            </a:r>
            <a:r>
              <a:rPr lang="en-US" sz="1200" b="0" dirty="0">
                <a:solidFill>
                  <a:srgbClr val="009681"/>
                </a:solidFill>
                <a:latin typeface="Calibri"/>
                <a:ea typeface="Calibri"/>
                <a:cs typeface="Calibri"/>
                <a:sym typeface="Calibri"/>
              </a:rPr>
              <a:t> table to determine the code or codes for each situation. They will have 20 minutes to complete</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Once they are finished  we will go through each example and identify the cod or codes that apply. </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If the have identified a different code they can identify code and their reason. Sometimes you read more into the situation and may have a valid reason.</a:t>
            </a:r>
            <a:endParaRPr b="0" dirty="0"/>
          </a:p>
        </p:txBody>
      </p:sp>
      <p:sp>
        <p:nvSpPr>
          <p:cNvPr id="1503" name="Google Shape;1503;p1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extLst>
      <p:ext uri="{BB962C8B-B14F-4D97-AF65-F5344CB8AC3E}">
        <p14:creationId xmlns:p14="http://schemas.microsoft.com/office/powerpoint/2010/main" val="384714517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2" name="Google Shape;1512;p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Debrief: </a:t>
            </a:r>
            <a:endParaRPr/>
          </a:p>
          <a:p>
            <a:pPr marL="0" lvl="0" indent="0" algn="l" rtl="0">
              <a:lnSpc>
                <a:spcPct val="100000"/>
              </a:lnSpc>
              <a:spcBef>
                <a:spcPts val="0"/>
              </a:spcBef>
              <a:spcAft>
                <a:spcPts val="0"/>
              </a:spcAft>
              <a:buSzPts val="1400"/>
              <a:buNone/>
            </a:pPr>
            <a:r>
              <a:rPr lang="en-US"/>
              <a:t>Patient agreed to care management, codes:</a:t>
            </a:r>
            <a:endParaRPr/>
          </a:p>
          <a:p>
            <a:pPr marL="171450" lvl="0" indent="-171450" algn="l" rtl="0">
              <a:lnSpc>
                <a:spcPct val="100000"/>
              </a:lnSpc>
              <a:spcBef>
                <a:spcPts val="0"/>
              </a:spcBef>
              <a:spcAft>
                <a:spcPts val="0"/>
              </a:spcAft>
              <a:buClr>
                <a:schemeClr val="dk1"/>
              </a:buClr>
              <a:buSzPts val="1200"/>
              <a:buFont typeface="Arial"/>
              <a:buChar char="•"/>
            </a:pPr>
            <a:r>
              <a:rPr lang="en-US"/>
              <a:t>G9001 for completed comprehensive assessment and plan of care</a:t>
            </a:r>
            <a:endParaRPr/>
          </a:p>
          <a:p>
            <a:pPr marL="171450" lvl="0" indent="-171450" algn="l" rtl="0">
              <a:lnSpc>
                <a:spcPct val="100000"/>
              </a:lnSpc>
              <a:spcBef>
                <a:spcPts val="0"/>
              </a:spcBef>
              <a:spcAft>
                <a:spcPts val="0"/>
              </a:spcAft>
              <a:buClr>
                <a:schemeClr val="dk1"/>
              </a:buClr>
              <a:buSzPts val="1200"/>
              <a:buFont typeface="Arial"/>
              <a:buChar char="•"/>
            </a:pPr>
            <a:r>
              <a:rPr lang="en-US"/>
              <a:t>G9007 for Provider and care manager discuss and agree on care plan</a:t>
            </a:r>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r>
              <a:rPr lang="en-US" sz="1100">
                <a:highlight>
                  <a:srgbClr val="FFFF00"/>
                </a:highlight>
              </a:rPr>
              <a:t>High risk can be determined by multiple inputs.  The payer risk score, the provider, or others on the care team, to include the patient that have real time information.</a:t>
            </a:r>
            <a:endParaRPr sz="1100">
              <a:highlight>
                <a:srgbClr val="FFFF00"/>
              </a:highlight>
            </a:endParaRPr>
          </a:p>
          <a:p>
            <a:pPr marL="0" lvl="0" indent="0" algn="l" rtl="0">
              <a:lnSpc>
                <a:spcPct val="100000"/>
              </a:lnSpc>
              <a:spcBef>
                <a:spcPts val="0"/>
              </a:spcBef>
              <a:spcAft>
                <a:spcPts val="0"/>
              </a:spcAft>
              <a:buSzPts val="1400"/>
              <a:buNone/>
            </a:pPr>
            <a:endParaRPr/>
          </a:p>
        </p:txBody>
      </p:sp>
      <p:sp>
        <p:nvSpPr>
          <p:cNvPr id="1513" name="Google Shape;1513;p1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137</a:t>
            </a:fld>
            <a:endParaRPr/>
          </a:p>
        </p:txBody>
      </p:sp>
    </p:spTree>
    <p:extLst>
      <p:ext uri="{BB962C8B-B14F-4D97-AF65-F5344CB8AC3E}">
        <p14:creationId xmlns:p14="http://schemas.microsoft.com/office/powerpoint/2010/main" val="75126643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4" name="Google Shape;1524;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Debrief:</a:t>
            </a:r>
            <a:endParaRPr/>
          </a:p>
          <a:p>
            <a:pPr marL="0" lvl="0" indent="0" algn="l" rtl="0">
              <a:lnSpc>
                <a:spcPct val="100000"/>
              </a:lnSpc>
              <a:spcBef>
                <a:spcPts val="0"/>
              </a:spcBef>
              <a:spcAft>
                <a:spcPts val="0"/>
              </a:spcAft>
              <a:buSzPts val="1400"/>
              <a:buNone/>
            </a:pPr>
            <a:r>
              <a:rPr lang="en-US"/>
              <a:t>G9002- Face to Face visit with patient and care manager ( comprehensive assessment not completed, care plan not developed just asthma action plan symptom management and when to call office)</a:t>
            </a:r>
            <a:endParaRPr/>
          </a:p>
          <a:p>
            <a:pPr marL="0" lvl="0" indent="0" algn="l" rtl="0">
              <a:lnSpc>
                <a:spcPct val="100000"/>
              </a:lnSpc>
              <a:spcBef>
                <a:spcPts val="0"/>
              </a:spcBef>
              <a:spcAft>
                <a:spcPts val="0"/>
              </a:spcAft>
              <a:buSzPts val="1400"/>
              <a:buNone/>
            </a:pPr>
            <a:r>
              <a:rPr lang="en-US"/>
              <a:t>G9008 BCBSM  – PCP and patient agree on care management and action plan</a:t>
            </a:r>
            <a:endParaRPr/>
          </a:p>
          <a:p>
            <a:pPr marL="0" lvl="0" indent="0" algn="l" rtl="0">
              <a:lnSpc>
                <a:spcPct val="100000"/>
              </a:lnSpc>
              <a:spcBef>
                <a:spcPts val="0"/>
              </a:spcBef>
              <a:spcAft>
                <a:spcPts val="0"/>
              </a:spcAft>
              <a:buSzPts val="1400"/>
              <a:buNone/>
            </a:pPr>
            <a:r>
              <a:rPr lang="en-US"/>
              <a:t>G9008 Priority - only if this was the one time enrollment</a:t>
            </a:r>
            <a:endParaRPr/>
          </a:p>
          <a:p>
            <a:pPr marL="0" lvl="0" indent="0" algn="l" rtl="0">
              <a:lnSpc>
                <a:spcPct val="100000"/>
              </a:lnSpc>
              <a:spcBef>
                <a:spcPts val="0"/>
              </a:spcBef>
              <a:spcAft>
                <a:spcPts val="0"/>
              </a:spcAft>
              <a:buSzPts val="1400"/>
              <a:buNone/>
            </a:pPr>
            <a:r>
              <a:rPr lang="en-US" sz="1300" b="1"/>
              <a:t>Priority Health: G9002 an G9008 can be delivered virtually</a:t>
            </a:r>
            <a:endParaRPr sz="1300" b="1"/>
          </a:p>
          <a:p>
            <a:pPr marL="0" lvl="0" indent="0" algn="l" rtl="0">
              <a:lnSpc>
                <a:spcPct val="100000"/>
              </a:lnSpc>
              <a:spcBef>
                <a:spcPts val="0"/>
              </a:spcBef>
              <a:spcAft>
                <a:spcPts val="0"/>
              </a:spcAft>
              <a:buSzPts val="1400"/>
              <a:buNone/>
            </a:pPr>
            <a:endParaRPr/>
          </a:p>
        </p:txBody>
      </p:sp>
      <p:sp>
        <p:nvSpPr>
          <p:cNvPr id="1525" name="Google Shape;1525;p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138</a:t>
            </a:fld>
            <a:endParaRPr/>
          </a:p>
        </p:txBody>
      </p:sp>
    </p:spTree>
    <p:extLst>
      <p:ext uri="{BB962C8B-B14F-4D97-AF65-F5344CB8AC3E}">
        <p14:creationId xmlns:p14="http://schemas.microsoft.com/office/powerpoint/2010/main" val="2475212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Remind folks of any pre-work they needed to complete</a:t>
            </a:r>
            <a:endParaRPr/>
          </a:p>
        </p:txBody>
      </p:sp>
      <p:sp>
        <p:nvSpPr>
          <p:cNvPr id="197" name="Google Shape;197;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7" name="Google Shape;1537;p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99487 first hour coordination of care call made on behalf of the patient – once per month minutes</a:t>
            </a:r>
            <a:endParaRPr/>
          </a:p>
        </p:txBody>
      </p:sp>
      <p:sp>
        <p:nvSpPr>
          <p:cNvPr id="1538" name="Google Shape;1538;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extLst>
      <p:ext uri="{BB962C8B-B14F-4D97-AF65-F5344CB8AC3E}">
        <p14:creationId xmlns:p14="http://schemas.microsoft.com/office/powerpoint/2010/main" val="106926031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9" name="Google Shape;1549;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Priority </a:t>
            </a:r>
            <a:r>
              <a:rPr lang="en-US" dirty="0"/>
              <a:t>allows MA to make call but does not pay for them</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98966 BCBSM allows MA to make call and pays for those enrolled in care </a:t>
            </a:r>
            <a:r>
              <a:rPr lang="en-US" dirty="0" smtClean="0"/>
              <a:t>management</a:t>
            </a:r>
            <a:endParaRPr dirty="0"/>
          </a:p>
          <a:p>
            <a:pPr marL="0" lvl="0" indent="0" algn="l" rtl="0">
              <a:lnSpc>
                <a:spcPct val="100000"/>
              </a:lnSpc>
              <a:spcBef>
                <a:spcPts val="0"/>
              </a:spcBef>
              <a:spcAft>
                <a:spcPts val="0"/>
              </a:spcAft>
              <a:buSzPts val="1400"/>
              <a:buNone/>
            </a:pPr>
            <a:endParaRPr dirty="0"/>
          </a:p>
        </p:txBody>
      </p:sp>
      <p:sp>
        <p:nvSpPr>
          <p:cNvPr id="1550" name="Google Shape;1550;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140</a:t>
            </a:fld>
            <a:endParaRPr/>
          </a:p>
        </p:txBody>
      </p:sp>
    </p:spTree>
    <p:extLst>
      <p:ext uri="{BB962C8B-B14F-4D97-AF65-F5344CB8AC3E}">
        <p14:creationId xmlns:p14="http://schemas.microsoft.com/office/powerpoint/2010/main" val="210016957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1" name="Google Shape;1561;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G9001 – comprehensive assessment completed and care plan developed</a:t>
            </a:r>
            <a:endParaRPr/>
          </a:p>
          <a:p>
            <a:pPr marL="0" lvl="0" indent="0" algn="l" rtl="0">
              <a:lnSpc>
                <a:spcPct val="100000"/>
              </a:lnSpc>
              <a:spcBef>
                <a:spcPts val="0"/>
              </a:spcBef>
              <a:spcAft>
                <a:spcPts val="0"/>
              </a:spcAft>
              <a:buSzPts val="1400"/>
              <a:buNone/>
            </a:pPr>
            <a:r>
              <a:rPr lang="en-US"/>
              <a:t>G9002 – Face-to-Face meeting with the patient and SW</a:t>
            </a:r>
            <a:endParaRPr/>
          </a:p>
          <a:p>
            <a:pPr marL="0" lvl="0" indent="0" algn="l" rtl="0">
              <a:lnSpc>
                <a:spcPct val="100000"/>
              </a:lnSpc>
              <a:spcBef>
                <a:spcPts val="0"/>
              </a:spcBef>
              <a:spcAft>
                <a:spcPts val="0"/>
              </a:spcAft>
              <a:buSzPts val="1400"/>
              <a:buNone/>
            </a:pPr>
            <a:r>
              <a:rPr lang="en-US"/>
              <a:t>G9007 – Team Conference conducted </a:t>
            </a:r>
            <a:endParaRPr/>
          </a:p>
        </p:txBody>
      </p:sp>
      <p:sp>
        <p:nvSpPr>
          <p:cNvPr id="1562" name="Google Shape;1562;p1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extLst>
      <p:ext uri="{BB962C8B-B14F-4D97-AF65-F5344CB8AC3E}">
        <p14:creationId xmlns:p14="http://schemas.microsoft.com/office/powerpoint/2010/main" val="91683311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3" name="Google Shape;1573;p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highlight>
                  <a:schemeClr val="lt1"/>
                </a:highlight>
              </a:rPr>
              <a:t>Priority does reimburse S0257 End of Life Counseling but they also reimburse Advanced Directive code 99497 and 99498 F2F conversation concerning advance directives</a:t>
            </a:r>
            <a:endParaRPr b="1">
              <a:highlight>
                <a:schemeClr val="lt1"/>
              </a:highlight>
            </a:endParaRPr>
          </a:p>
          <a:p>
            <a:pPr marL="0" lvl="0" indent="0" algn="l" rtl="0">
              <a:lnSpc>
                <a:spcPct val="100000"/>
              </a:lnSpc>
              <a:spcBef>
                <a:spcPts val="0"/>
              </a:spcBef>
              <a:spcAft>
                <a:spcPts val="0"/>
              </a:spcAft>
              <a:buSzPts val="1400"/>
              <a:buNone/>
            </a:pPr>
            <a:r>
              <a:rPr lang="en-US"/>
              <a:t>BCBSM reimburses both End of Life Counseling and Advanced Directive conversation with the SO257</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BCBSM SO257</a:t>
            </a:r>
            <a:endParaRPr/>
          </a:p>
          <a:p>
            <a:pPr marL="0" lvl="0" indent="0" algn="l" rtl="0">
              <a:lnSpc>
                <a:spcPct val="100000"/>
              </a:lnSpc>
              <a:spcBef>
                <a:spcPts val="0"/>
              </a:spcBef>
              <a:spcAft>
                <a:spcPts val="0"/>
              </a:spcAft>
              <a:buSzPts val="1400"/>
              <a:buNone/>
            </a:pPr>
            <a:r>
              <a:rPr lang="en-US"/>
              <a:t>Priority SO257 and  99497,99498</a:t>
            </a:r>
            <a:endParaRPr/>
          </a:p>
        </p:txBody>
      </p:sp>
      <p:sp>
        <p:nvSpPr>
          <p:cNvPr id="1574" name="Google Shape;1574;p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extLst>
      <p:ext uri="{BB962C8B-B14F-4D97-AF65-F5344CB8AC3E}">
        <p14:creationId xmlns:p14="http://schemas.microsoft.com/office/powerpoint/2010/main" val="175218029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5" name="Google Shape;1585;p1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98966 MA call with patient would apply to BCBSM. </a:t>
            </a:r>
            <a:endParaRPr/>
          </a:p>
          <a:p>
            <a:pPr marL="0" lvl="0" indent="0" algn="l" rtl="0">
              <a:lnSpc>
                <a:spcPct val="100000"/>
              </a:lnSpc>
              <a:spcBef>
                <a:spcPts val="0"/>
              </a:spcBef>
              <a:spcAft>
                <a:spcPts val="0"/>
              </a:spcAft>
              <a:buSzPts val="1400"/>
              <a:buNone/>
            </a:pPr>
            <a:r>
              <a:rPr lang="en-US"/>
              <a:t>MA not a QHP for Priority</a:t>
            </a:r>
            <a:endParaRPr/>
          </a:p>
        </p:txBody>
      </p:sp>
      <p:sp>
        <p:nvSpPr>
          <p:cNvPr id="1586" name="Google Shape;1586;p1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143</a:t>
            </a:fld>
            <a:endParaRPr/>
          </a:p>
        </p:txBody>
      </p:sp>
    </p:spTree>
    <p:extLst>
      <p:ext uri="{BB962C8B-B14F-4D97-AF65-F5344CB8AC3E}">
        <p14:creationId xmlns:p14="http://schemas.microsoft.com/office/powerpoint/2010/main" val="23452018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7" name="Google Shape;1597;p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98967 CM call with patient 20 minutes</a:t>
            </a:r>
            <a:endParaRPr/>
          </a:p>
        </p:txBody>
      </p:sp>
      <p:sp>
        <p:nvSpPr>
          <p:cNvPr id="1598" name="Google Shape;1598;p1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extLst>
      <p:ext uri="{BB962C8B-B14F-4D97-AF65-F5344CB8AC3E}">
        <p14:creationId xmlns:p14="http://schemas.microsoft.com/office/powerpoint/2010/main" val="627607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9" name="Google Shape;1609;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G9002 CM Face to Face visit with patient discuss care</a:t>
            </a:r>
            <a:endParaRPr/>
          </a:p>
        </p:txBody>
      </p:sp>
      <p:sp>
        <p:nvSpPr>
          <p:cNvPr id="1610" name="Google Shape;1610;p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145</a:t>
            </a:fld>
            <a:endParaRPr/>
          </a:p>
        </p:txBody>
      </p:sp>
    </p:spTree>
    <p:extLst>
      <p:ext uri="{BB962C8B-B14F-4D97-AF65-F5344CB8AC3E}">
        <p14:creationId xmlns:p14="http://schemas.microsoft.com/office/powerpoint/2010/main" val="349656907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1" name="Google Shape;1621;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98961 education class with 2 to 4 patients for 30 minutes</a:t>
            </a:r>
            <a:endParaRPr/>
          </a:p>
          <a:p>
            <a:pPr marL="0" lvl="0" indent="0" algn="l" rtl="0">
              <a:lnSpc>
                <a:spcPct val="100000"/>
              </a:lnSpc>
              <a:spcBef>
                <a:spcPts val="0"/>
              </a:spcBef>
              <a:spcAft>
                <a:spcPts val="0"/>
              </a:spcAft>
              <a:buSzPts val="1400"/>
              <a:buNone/>
            </a:pPr>
            <a:r>
              <a:rPr lang="en-US"/>
              <a:t>98962 education class with 5 to 8 patients for 30 minutes</a:t>
            </a:r>
            <a:endParaRPr/>
          </a:p>
        </p:txBody>
      </p:sp>
      <p:sp>
        <p:nvSpPr>
          <p:cNvPr id="1622" name="Google Shape;1622;p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146</a:t>
            </a:fld>
            <a:endParaRPr/>
          </a:p>
        </p:txBody>
      </p:sp>
    </p:spTree>
    <p:extLst>
      <p:ext uri="{BB962C8B-B14F-4D97-AF65-F5344CB8AC3E}">
        <p14:creationId xmlns:p14="http://schemas.microsoft.com/office/powerpoint/2010/main" val="138389508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3" name="Google Shape;1633;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G9008 – BCBSM coordinating care with healthcare professional not part of internal team</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smtClean="0"/>
              <a:t>BCBSM </a:t>
            </a:r>
            <a:r>
              <a:rPr lang="en-US" dirty="0"/>
              <a:t>distinction not necessary applies to Priority as well</a:t>
            </a:r>
            <a:r>
              <a:rPr lang="en-US" dirty="0" smtClean="0"/>
              <a:t>.</a:t>
            </a:r>
            <a:endParaRPr dirty="0"/>
          </a:p>
        </p:txBody>
      </p:sp>
      <p:sp>
        <p:nvSpPr>
          <p:cNvPr id="1634" name="Google Shape;1634;p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147</a:t>
            </a:fld>
            <a:endParaRPr/>
          </a:p>
        </p:txBody>
      </p:sp>
    </p:spTree>
    <p:extLst>
      <p:ext uri="{BB962C8B-B14F-4D97-AF65-F5344CB8AC3E}">
        <p14:creationId xmlns:p14="http://schemas.microsoft.com/office/powerpoint/2010/main" val="56086030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p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this module we have discuss the PDCM codes used by the Care team to bill daily care activities</a:t>
            </a:r>
            <a:endParaRPr/>
          </a:p>
          <a:p>
            <a:pPr marL="0" lvl="0" indent="0" algn="l" rtl="0">
              <a:lnSpc>
                <a:spcPct val="100000"/>
              </a:lnSpc>
              <a:spcBef>
                <a:spcPts val="0"/>
              </a:spcBef>
              <a:spcAft>
                <a:spcPts val="0"/>
              </a:spcAft>
              <a:buSzPts val="1400"/>
              <a:buNone/>
            </a:pPr>
            <a:r>
              <a:rPr lang="en-US"/>
              <a:t>We have practice using the codes</a:t>
            </a:r>
            <a:endParaRPr/>
          </a:p>
          <a:p>
            <a:pPr marL="0" lvl="0" indent="0" algn="l" rtl="0">
              <a:lnSpc>
                <a:spcPct val="100000"/>
              </a:lnSpc>
              <a:spcBef>
                <a:spcPts val="0"/>
              </a:spcBef>
              <a:spcAft>
                <a:spcPts val="0"/>
              </a:spcAft>
              <a:buSzPts val="1400"/>
              <a:buNone/>
            </a:pPr>
            <a:r>
              <a:rPr lang="en-US"/>
              <a:t>Now it time for you to go back to your practice and review this information to identify any variation your practice has with billing.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Note to instructor. Not all practice or PO use all billing codes. Some are unable to track in EMR minutes so difficult to track and code.</a:t>
            </a:r>
            <a:endParaRPr/>
          </a:p>
        </p:txBody>
      </p:sp>
      <p:sp>
        <p:nvSpPr>
          <p:cNvPr id="1646" name="Google Shape;1646;p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148</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500" b="1" dirty="0"/>
              <a:t>Have this question be reflected in a poll</a:t>
            </a:r>
            <a:endParaRPr sz="1500" b="1" dirty="0"/>
          </a:p>
          <a:p>
            <a:pPr marL="171450" marR="0" lvl="0" indent="-171450" algn="l" rtl="0">
              <a:lnSpc>
                <a:spcPct val="100000"/>
              </a:lnSpc>
              <a:spcBef>
                <a:spcPts val="0"/>
              </a:spcBef>
              <a:spcAft>
                <a:spcPts val="0"/>
              </a:spcAft>
              <a:buClr>
                <a:schemeClr val="dk1"/>
              </a:buClr>
              <a:buSzPts val="1200"/>
              <a:buFont typeface="Arial"/>
              <a:buChar char="•"/>
            </a:pPr>
            <a:r>
              <a:rPr lang="en-US" dirty="0" smtClean="0"/>
              <a:t>Depending </a:t>
            </a:r>
            <a:r>
              <a:rPr lang="en-US" dirty="0"/>
              <a:t>on size of group either quickly go around room and have participants answer questions aloud or do at their </a:t>
            </a:r>
            <a:r>
              <a:rPr lang="en-US" dirty="0" smtClean="0"/>
              <a:t>tables (if in</a:t>
            </a:r>
            <a:r>
              <a:rPr lang="en-US" baseline="0" dirty="0" smtClean="0"/>
              <a:t> person)</a:t>
            </a:r>
            <a:r>
              <a:rPr lang="en-US" dirty="0" smtClean="0"/>
              <a:t>.</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smtClean="0"/>
              <a:t>Identify </a:t>
            </a:r>
            <a:r>
              <a:rPr lang="en-US" dirty="0"/>
              <a:t>people longer in role that may be resources during rest of class</a:t>
            </a:r>
            <a:endParaRPr dirty="0"/>
          </a:p>
          <a:p>
            <a:pPr marL="0" lvl="0" indent="0" algn="l" rtl="0">
              <a:lnSpc>
                <a:spcPct val="100000"/>
              </a:lnSpc>
              <a:spcBef>
                <a:spcPts val="0"/>
              </a:spcBef>
              <a:spcAft>
                <a:spcPts val="0"/>
              </a:spcAft>
              <a:buSzPts val="1400"/>
              <a:buNone/>
            </a:pPr>
            <a:r>
              <a:rPr lang="en-US" dirty="0"/>
              <a:t>                                      </a:t>
            </a:r>
            <a:endParaRPr dirty="0"/>
          </a:p>
        </p:txBody>
      </p:sp>
      <p:sp>
        <p:nvSpPr>
          <p:cNvPr id="208" name="Google Shape;20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858551d919_21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858551d919_21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6" name="Google Shape;1656;g858551d919_21_2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149</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150</a:t>
            </a:fld>
            <a:endParaRPr/>
          </a:p>
        </p:txBody>
      </p:sp>
    </p:spTree>
    <p:extLst>
      <p:ext uri="{BB962C8B-B14F-4D97-AF65-F5344CB8AC3E}">
        <p14:creationId xmlns:p14="http://schemas.microsoft.com/office/powerpoint/2010/main" val="23909582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4" name="Google Shape;1674;p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5" name="Google Shape;1675;p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151</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3" name="Google Shape;1683;p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4" name="Google Shape;1684;p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152</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2" name="Google Shape;1692;p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Activity</a:t>
            </a:r>
            <a:endParaRPr/>
          </a:p>
          <a:p>
            <a:pPr marL="0" lvl="0" indent="0" algn="l" rtl="0">
              <a:lnSpc>
                <a:spcPct val="100000"/>
              </a:lnSpc>
              <a:spcBef>
                <a:spcPts val="0"/>
              </a:spcBef>
              <a:spcAft>
                <a:spcPts val="0"/>
              </a:spcAft>
              <a:buSzPts val="1400"/>
              <a:buNone/>
            </a:pPr>
            <a:r>
              <a:rPr lang="en-US"/>
              <a:t>Ask: What have you learned today you will share with team tomorrow?</a:t>
            </a:r>
            <a:endParaRPr/>
          </a:p>
          <a:p>
            <a:pPr marL="0" lvl="0" indent="0" algn="l" rtl="0">
              <a:lnSpc>
                <a:spcPct val="100000"/>
              </a:lnSpc>
              <a:spcBef>
                <a:spcPts val="0"/>
              </a:spcBef>
              <a:spcAft>
                <a:spcPts val="0"/>
              </a:spcAft>
              <a:buSzPts val="1400"/>
              <a:buNone/>
            </a:pPr>
            <a:r>
              <a:rPr lang="en-US"/>
              <a:t>Give them a few minutes to think then depending on size of group ask for volunteers or go around room.</a:t>
            </a:r>
            <a:endParaRPr/>
          </a:p>
        </p:txBody>
      </p:sp>
      <p:sp>
        <p:nvSpPr>
          <p:cNvPr id="1693" name="Google Shape;1693;p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153</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2" name="Google Shape;1702;p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73050" algn="l" rtl="0">
              <a:lnSpc>
                <a:spcPct val="90000"/>
              </a:lnSpc>
              <a:spcBef>
                <a:spcPts val="1000"/>
              </a:spcBef>
              <a:spcAft>
                <a:spcPts val="0"/>
              </a:spcAft>
              <a:buClr>
                <a:schemeClr val="dk1"/>
              </a:buClr>
              <a:buSzPts val="700"/>
              <a:buChar char="•"/>
            </a:pPr>
            <a:r>
              <a:rPr lang="en-US" sz="1700" dirty="0"/>
              <a:t>Successful </a:t>
            </a:r>
            <a:r>
              <a:rPr lang="en-US" sz="1700" dirty="0" smtClean="0"/>
              <a:t>team-based </a:t>
            </a:r>
            <a:r>
              <a:rPr lang="en-US" sz="1700" dirty="0"/>
              <a:t>care is built upon understanding how your team works together to support better patient outcomes.</a:t>
            </a:r>
            <a:endParaRPr sz="1700" dirty="0"/>
          </a:p>
          <a:p>
            <a:pPr marL="457200" lvl="0" indent="-273050" algn="l" rtl="0">
              <a:lnSpc>
                <a:spcPct val="90000"/>
              </a:lnSpc>
              <a:spcBef>
                <a:spcPts val="0"/>
              </a:spcBef>
              <a:spcAft>
                <a:spcPts val="0"/>
              </a:spcAft>
              <a:buClr>
                <a:schemeClr val="dk1"/>
              </a:buClr>
              <a:buSzPts val="700"/>
              <a:buChar char="•"/>
            </a:pPr>
            <a:r>
              <a:rPr lang="en-US" sz="1700" dirty="0"/>
              <a:t>If you haven’t already had time to shadow, we suggest shadowing your team members to better understand how you fit into their processes and how you can help modify processes to improve patient outcomes.</a:t>
            </a:r>
            <a:endParaRPr sz="100" dirty="0"/>
          </a:p>
          <a:p>
            <a:pPr marL="0" lvl="0" indent="0" algn="l" rtl="0">
              <a:lnSpc>
                <a:spcPct val="100000"/>
              </a:lnSpc>
              <a:spcBef>
                <a:spcPts val="0"/>
              </a:spcBef>
              <a:spcAft>
                <a:spcPts val="0"/>
              </a:spcAft>
              <a:buSzPts val="1400"/>
              <a:buNone/>
            </a:pPr>
            <a:r>
              <a:rPr lang="en-US" dirty="0"/>
              <a:t>How would you explain </a:t>
            </a:r>
            <a:r>
              <a:rPr lang="en-US" dirty="0" smtClean="0"/>
              <a:t>team-based </a:t>
            </a:r>
            <a:r>
              <a:rPr lang="en-US" dirty="0"/>
              <a:t>care and care management services to a patient or family to gain agreement to care management services?</a:t>
            </a:r>
            <a:endParaRPr dirty="0"/>
          </a:p>
          <a:p>
            <a:pPr marL="0" lvl="0" indent="0" algn="l" rtl="0">
              <a:lnSpc>
                <a:spcPct val="100000"/>
              </a:lnSpc>
              <a:spcBef>
                <a:spcPts val="0"/>
              </a:spcBef>
              <a:spcAft>
                <a:spcPts val="0"/>
              </a:spcAft>
              <a:buSzPts val="1400"/>
              <a:buNone/>
            </a:pPr>
            <a:r>
              <a:rPr lang="en-US" b="1" dirty="0"/>
              <a:t>Activity</a:t>
            </a:r>
            <a:endParaRPr dirty="0"/>
          </a:p>
          <a:p>
            <a:pPr marL="0" lvl="0" indent="0" algn="l" rtl="0">
              <a:lnSpc>
                <a:spcPct val="100000"/>
              </a:lnSpc>
              <a:spcBef>
                <a:spcPts val="0"/>
              </a:spcBef>
              <a:spcAft>
                <a:spcPts val="0"/>
              </a:spcAft>
              <a:buSzPts val="1400"/>
              <a:buNone/>
            </a:pPr>
            <a:r>
              <a:rPr lang="en-US" dirty="0"/>
              <a:t>Some of you may already be doing this and have your speech. Some of you may be new to the role and the practice and just have a start. This exercise will help us all. </a:t>
            </a:r>
            <a:endParaRPr dirty="0"/>
          </a:p>
          <a:p>
            <a:pPr marL="0" lvl="0" indent="0" algn="l" rtl="0">
              <a:lnSpc>
                <a:spcPct val="100000"/>
              </a:lnSpc>
              <a:spcBef>
                <a:spcPts val="0"/>
              </a:spcBef>
              <a:spcAft>
                <a:spcPts val="0"/>
              </a:spcAft>
              <a:buSzPts val="1400"/>
              <a:buNone/>
            </a:pPr>
            <a:r>
              <a:rPr lang="en-US" dirty="0"/>
              <a:t>Allow a few minutes for them to write their speech. Ask for volunteers. Reinforce key messages as they share. Encourage all to improve using best of what they heard</a:t>
            </a:r>
            <a:endParaRPr dirty="0"/>
          </a:p>
        </p:txBody>
      </p:sp>
      <p:sp>
        <p:nvSpPr>
          <p:cNvPr id="1703" name="Google Shape;1703;p1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154</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155</a:t>
            </a:fld>
            <a:endParaRPr/>
          </a:p>
        </p:txBody>
      </p:sp>
    </p:spTree>
    <p:extLst>
      <p:ext uri="{BB962C8B-B14F-4D97-AF65-F5344CB8AC3E}">
        <p14:creationId xmlns:p14="http://schemas.microsoft.com/office/powerpoint/2010/main" val="3177480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858551d919_18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1" name="Google Shape;1721;g858551d919_18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This is to give participants ideas</a:t>
            </a:r>
            <a:r>
              <a:rPr lang="en-US" baseline="0" dirty="0" smtClean="0"/>
              <a:t> of what to ask their practice upon their return. We can add things to this list that would be beneficial.</a:t>
            </a:r>
            <a:endParaRPr dirty="0"/>
          </a:p>
        </p:txBody>
      </p:sp>
      <p:sp>
        <p:nvSpPr>
          <p:cNvPr id="1722" name="Google Shape;1722;g858551d919_18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156</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9" name="Google Shape;1729;p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730" name="Google Shape;1730;p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157</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9" name="Google Shape;1739;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400" b="1" dirty="0" smtClean="0"/>
              <a:t>Activity</a:t>
            </a:r>
            <a:r>
              <a:rPr lang="en-US" sz="1400" b="1" dirty="0"/>
              <a:t>: </a:t>
            </a:r>
            <a:r>
              <a:rPr lang="en-US" sz="1400" b="0" dirty="0"/>
              <a:t>Have folks raise their hand and share with the group of what they would like to learn today, then try to address these questions when able throughout the presentation</a:t>
            </a:r>
            <a:endParaRPr sz="1400" b="0" dirty="0"/>
          </a:p>
          <a:p>
            <a:pPr marL="0" lvl="0" indent="0" algn="l" rtl="0">
              <a:lnSpc>
                <a:spcPct val="100000"/>
              </a:lnSpc>
              <a:spcBef>
                <a:spcPts val="0"/>
              </a:spcBef>
              <a:spcAft>
                <a:spcPts val="0"/>
              </a:spcAft>
              <a:buNone/>
            </a:pPr>
            <a:endParaRPr sz="1400" b="1" dirty="0"/>
          </a:p>
          <a:p>
            <a:pPr marL="0" lvl="0" indent="0" algn="l" rtl="0">
              <a:lnSpc>
                <a:spcPct val="100000"/>
              </a:lnSpc>
              <a:spcBef>
                <a:spcPts val="0"/>
              </a:spcBef>
              <a:spcAft>
                <a:spcPts val="0"/>
              </a:spcAft>
              <a:buNone/>
            </a:pPr>
            <a:endParaRPr dirty="0">
              <a:solidFill>
                <a:srgbClr val="FF0000"/>
              </a:solidFill>
            </a:endParaRPr>
          </a:p>
          <a:p>
            <a:pPr marL="0" lvl="0" indent="0" algn="l" rtl="0">
              <a:lnSpc>
                <a:spcPct val="100000"/>
              </a:lnSpc>
              <a:spcBef>
                <a:spcPts val="0"/>
              </a:spcBef>
              <a:spcAft>
                <a:spcPts val="0"/>
              </a:spcAft>
              <a:buSzPts val="1400"/>
              <a:buNone/>
            </a:pPr>
            <a:endParaRPr dirty="0">
              <a:solidFill>
                <a:srgbClr val="FF0000"/>
              </a:solidFill>
            </a:endParaRPr>
          </a:p>
        </p:txBody>
      </p:sp>
      <p:sp>
        <p:nvSpPr>
          <p:cNvPr id="219" name="Google Shape;21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7" name="Google Shape;1747;p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8" name="Google Shape;1748;p1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159</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6" name="Google Shape;1756;p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Additional resources and slides from today can be found here</a:t>
            </a:r>
            <a:endParaRPr/>
          </a:p>
        </p:txBody>
      </p:sp>
      <p:sp>
        <p:nvSpPr>
          <p:cNvPr id="1757" name="Google Shape;1757;p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160</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858551d919_18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6" name="Google Shape;1766;g858551d919_18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7" name="Google Shape;1767;g858551d919_18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161</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5" name="Google Shape;1775;p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is a lot to learn as you mature in your implementation of the care management process. There are many resources on the micmt-cares.org website to help you at any point in your journey. </a:t>
            </a:r>
            <a:endParaRPr/>
          </a:p>
        </p:txBody>
      </p:sp>
      <p:sp>
        <p:nvSpPr>
          <p:cNvPr id="1776" name="Google Shape;1776;p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162</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p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4" name="Google Shape;1784;p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85" name="Google Shape;1785;p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163</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extLst>
      <p:ext uri="{BB962C8B-B14F-4D97-AF65-F5344CB8AC3E}">
        <p14:creationId xmlns:p14="http://schemas.microsoft.com/office/powerpoint/2010/main" val="3279772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Test</a:t>
            </a:r>
            <a:r>
              <a:rPr lang="en-US" b="1" baseline="0" dirty="0" smtClean="0"/>
              <a:t> Question</a:t>
            </a:r>
            <a:endParaRPr lang="en-US" b="1" dirty="0" smtClean="0"/>
          </a:p>
          <a:p>
            <a:pPr marL="0" lvl="0" indent="0" algn="l" rtl="0">
              <a:lnSpc>
                <a:spcPct val="100000"/>
              </a:lnSpc>
              <a:spcBef>
                <a:spcPts val="0"/>
              </a:spcBef>
              <a:spcAft>
                <a:spcPts val="0"/>
              </a:spcAft>
              <a:buSzPts val="1400"/>
              <a:buNone/>
            </a:pPr>
            <a:endParaRPr lang="en-US" b="1" dirty="0" smtClean="0"/>
          </a:p>
          <a:p>
            <a:pPr marL="0" lvl="0" indent="0" algn="l" rtl="0">
              <a:lnSpc>
                <a:spcPct val="100000"/>
              </a:lnSpc>
              <a:spcBef>
                <a:spcPts val="0"/>
              </a:spcBef>
              <a:spcAft>
                <a:spcPts val="0"/>
              </a:spcAft>
              <a:buSzPts val="1400"/>
              <a:buNone/>
            </a:pPr>
            <a:r>
              <a:rPr lang="en-US" b="1" dirty="0" smtClean="0"/>
              <a:t>Reinforce</a:t>
            </a:r>
            <a:r>
              <a:rPr lang="en-US" b="1" dirty="0"/>
              <a:t>:</a:t>
            </a:r>
            <a:endParaRPr b="1" dirty="0"/>
          </a:p>
          <a:p>
            <a:pPr marL="171174" lvl="0" indent="-171174" algn="l" rtl="0">
              <a:lnSpc>
                <a:spcPct val="100000"/>
              </a:lnSpc>
              <a:spcBef>
                <a:spcPts val="0"/>
              </a:spcBef>
              <a:spcAft>
                <a:spcPts val="0"/>
              </a:spcAft>
              <a:buClr>
                <a:schemeClr val="dk1"/>
              </a:buClr>
              <a:buSzPts val="1200"/>
              <a:buChar char="•"/>
            </a:pPr>
            <a:r>
              <a:rPr lang="en-US" b="0" dirty="0"/>
              <a:t>Two or more health care providers</a:t>
            </a:r>
            <a:endParaRPr b="0" dirty="0"/>
          </a:p>
          <a:p>
            <a:pPr marL="174702" lvl="0" indent="-174702" algn="l" rtl="0">
              <a:lnSpc>
                <a:spcPct val="100000"/>
              </a:lnSpc>
              <a:spcBef>
                <a:spcPts val="0"/>
              </a:spcBef>
              <a:spcAft>
                <a:spcPts val="0"/>
              </a:spcAft>
              <a:buClr>
                <a:schemeClr val="dk1"/>
              </a:buClr>
              <a:buSzPts val="1200"/>
              <a:buChar char="•"/>
            </a:pPr>
            <a:r>
              <a:rPr lang="en-US" b="0" dirty="0"/>
              <a:t>Working collaboratively with patient and caregiver</a:t>
            </a:r>
            <a:endParaRPr b="0" dirty="0"/>
          </a:p>
          <a:p>
            <a:pPr marL="174702" lvl="0" indent="-174702" algn="l" rtl="0">
              <a:lnSpc>
                <a:spcPct val="100000"/>
              </a:lnSpc>
              <a:spcBef>
                <a:spcPts val="0"/>
              </a:spcBef>
              <a:spcAft>
                <a:spcPts val="0"/>
              </a:spcAft>
              <a:buClr>
                <a:schemeClr val="dk1"/>
              </a:buClr>
              <a:buSzPts val="1200"/>
              <a:buChar char="•"/>
            </a:pPr>
            <a:r>
              <a:rPr lang="en-US" b="0" dirty="0"/>
              <a:t>Accomplish shared goals in and across settings</a:t>
            </a:r>
            <a:endParaRPr b="0" dirty="0"/>
          </a:p>
          <a:p>
            <a:pPr marL="174702" lvl="0" indent="-174702" algn="l" rtl="0">
              <a:lnSpc>
                <a:spcPct val="100000"/>
              </a:lnSpc>
              <a:spcBef>
                <a:spcPts val="0"/>
              </a:spcBef>
              <a:spcAft>
                <a:spcPts val="0"/>
              </a:spcAft>
              <a:buClr>
                <a:schemeClr val="dk1"/>
              </a:buClr>
              <a:buSzPts val="1200"/>
              <a:buChar char="•"/>
            </a:pPr>
            <a:r>
              <a:rPr lang="en-US" b="0" dirty="0"/>
              <a:t>Achieve coordinated high quality care</a:t>
            </a:r>
            <a:endParaRPr b="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solidFill>
                <a:srgbClr val="FF0000"/>
              </a:solidFill>
            </a:endParaRPr>
          </a:p>
        </p:txBody>
      </p:sp>
      <p:sp>
        <p:nvSpPr>
          <p:cNvPr id="239" name="Google Shape;239;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Test </a:t>
            </a:r>
            <a:r>
              <a:rPr lang="en-US" sz="1600" b="1" dirty="0" smtClean="0"/>
              <a:t>Question</a:t>
            </a:r>
            <a:endParaRPr lang="en-US" sz="1600" b="1" baseline="0" dirty="0" smtClean="0"/>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sz="11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b="0" i="0" u="none" strike="noStrike" cap="none" dirty="0" smtClean="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endParaRPr sz="1600" b="1" dirty="0"/>
          </a:p>
        </p:txBody>
      </p:sp>
      <p:sp>
        <p:nvSpPr>
          <p:cNvPr id="250" name="Google Shape;25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Practice Perspective </a:t>
            </a:r>
            <a:r>
              <a:rPr lang="en-US" dirty="0" smtClean="0"/>
              <a:t>-team-based </a:t>
            </a:r>
            <a:r>
              <a:rPr lang="en-US" dirty="0"/>
              <a:t>Care can add value to the practice both in the increased utilization of resources and the increased services to the patient and family. Yes initially is an increased cost during implementation before patient outcomes are seen and VBR changes</a:t>
            </a:r>
            <a:endParaRPr dirty="0"/>
          </a:p>
          <a:p>
            <a:pPr marL="0" lvl="0" indent="0" algn="l" rtl="0">
              <a:lnSpc>
                <a:spcPct val="100000"/>
              </a:lnSpc>
              <a:spcBef>
                <a:spcPts val="0"/>
              </a:spcBef>
              <a:spcAft>
                <a:spcPts val="0"/>
              </a:spcAft>
              <a:buSzPts val="1400"/>
              <a:buNone/>
            </a:pPr>
            <a:r>
              <a:rPr lang="en-US" dirty="0"/>
              <a:t>Success for the practice:</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Full utilization of practice team</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Increased employee engagement</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Ownership of roles</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Specific examples how costs are decreasing:</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Early contact for yellow or early symptom management at the practice can avoid ED visit and hospitalization</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Improving patient understanding of medication can increase adherence and improve control of condition demonstrated by Lab or BP</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improved workflow can make provider visits more efficient and effective </a:t>
            </a:r>
            <a:endParaRPr dirty="0"/>
          </a:p>
          <a:p>
            <a:pPr marL="0" lvl="0" indent="0" algn="l" rtl="0">
              <a:lnSpc>
                <a:spcPct val="100000"/>
              </a:lnSpc>
              <a:spcBef>
                <a:spcPts val="0"/>
              </a:spcBef>
              <a:spcAft>
                <a:spcPts val="0"/>
              </a:spcAft>
              <a:buClr>
                <a:schemeClr val="dk1"/>
              </a:buClr>
              <a:buSzPts val="1200"/>
              <a:buFont typeface="Arial"/>
              <a:buNone/>
            </a:pPr>
            <a:endParaRPr dirty="0"/>
          </a:p>
        </p:txBody>
      </p:sp>
      <p:sp>
        <p:nvSpPr>
          <p:cNvPr id="260" name="Google Shape;260;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Payers begin to validate progress as they track codes and outcome metrics. </a:t>
            </a:r>
            <a:endParaRPr/>
          </a:p>
          <a:p>
            <a:pPr marL="0" lvl="0" indent="0" algn="l" rtl="0">
              <a:lnSpc>
                <a:spcPct val="100000"/>
              </a:lnSpc>
              <a:spcBef>
                <a:spcPts val="0"/>
              </a:spcBef>
              <a:spcAft>
                <a:spcPts val="0"/>
              </a:spcAft>
              <a:buSzPts val="1400"/>
              <a:buNone/>
            </a:pPr>
            <a:r>
              <a:rPr lang="en-US"/>
              <a:t>Since these metrics and reports lag as they are based on claims establishing internal metrics reporting is importing is important.</a:t>
            </a:r>
            <a:endParaRPr/>
          </a:p>
          <a:p>
            <a:pPr marL="0" lvl="0" indent="0" algn="l" rtl="0">
              <a:lnSpc>
                <a:spcPct val="100000"/>
              </a:lnSpc>
              <a:spcBef>
                <a:spcPts val="0"/>
              </a:spcBef>
              <a:spcAft>
                <a:spcPts val="0"/>
              </a:spcAft>
              <a:buSzPts val="1400"/>
              <a:buNone/>
            </a:pPr>
            <a:r>
              <a:rPr lang="en-US"/>
              <a:t>Ask</a:t>
            </a:r>
            <a:endParaRPr/>
          </a:p>
          <a:p>
            <a:pPr marL="0" lvl="0" indent="0" algn="l" rtl="0">
              <a:lnSpc>
                <a:spcPct val="100000"/>
              </a:lnSpc>
              <a:spcBef>
                <a:spcPts val="0"/>
              </a:spcBef>
              <a:spcAft>
                <a:spcPts val="0"/>
              </a:spcAft>
              <a:buSzPts val="1400"/>
              <a:buNone/>
            </a:pPr>
            <a:r>
              <a:rPr lang="en-US"/>
              <a:t>How is your practice tracking these metrics?</a:t>
            </a:r>
            <a:endParaRPr/>
          </a:p>
          <a:p>
            <a:pPr marL="0" lvl="0" indent="0" algn="l" rtl="0">
              <a:lnSpc>
                <a:spcPct val="100000"/>
              </a:lnSpc>
              <a:spcBef>
                <a:spcPts val="0"/>
              </a:spcBef>
              <a:spcAft>
                <a:spcPts val="0"/>
              </a:spcAft>
              <a:buSzPts val="1400"/>
              <a:buNone/>
            </a:pPr>
            <a:r>
              <a:rPr lang="en-US"/>
              <a:t>You may have a few more experienced participants who answer. If not have examples from prior groups or from practice you have visited.</a:t>
            </a:r>
            <a:endParaRPr/>
          </a:p>
        </p:txBody>
      </p:sp>
      <p:sp>
        <p:nvSpPr>
          <p:cNvPr id="270" name="Google Shape;270;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SzPts val="1400"/>
              <a:buChar char="●"/>
            </a:pPr>
            <a:r>
              <a:rPr lang="en-US" b="0" dirty="0" smtClean="0"/>
              <a:t>This </a:t>
            </a:r>
            <a:r>
              <a:rPr lang="en-US" b="0" dirty="0"/>
              <a:t>drives how we organize our efforts →</a:t>
            </a:r>
            <a:endParaRPr b="0" dirty="0"/>
          </a:p>
          <a:p>
            <a:pPr marL="914400" marR="0" lvl="1" indent="-317500" algn="l" rtl="0">
              <a:lnSpc>
                <a:spcPct val="100000"/>
              </a:lnSpc>
              <a:spcBef>
                <a:spcPts val="0"/>
              </a:spcBef>
              <a:spcAft>
                <a:spcPts val="0"/>
              </a:spcAft>
              <a:buSzPts val="1400"/>
              <a:buChar char="○"/>
            </a:pPr>
            <a:r>
              <a:rPr lang="en-US" b="0" dirty="0"/>
              <a:t>EHRs include evidence-based care guidelines for decision support</a:t>
            </a:r>
            <a:endParaRPr b="0" dirty="0"/>
          </a:p>
          <a:p>
            <a:pPr marL="457200" marR="0" lvl="0" indent="-317500" algn="l" rtl="0">
              <a:lnSpc>
                <a:spcPct val="100000"/>
              </a:lnSpc>
              <a:spcBef>
                <a:spcPts val="0"/>
              </a:spcBef>
              <a:spcAft>
                <a:spcPts val="0"/>
              </a:spcAft>
              <a:buSzPts val="1400"/>
              <a:buChar char="●"/>
            </a:pPr>
            <a:r>
              <a:rPr lang="en-US" b="0" dirty="0"/>
              <a:t>Evidence-based care guidelines describe what care has been demonstrated to actually improve outcomes.</a:t>
            </a:r>
            <a:endParaRPr b="0" dirty="0"/>
          </a:p>
          <a:p>
            <a:pPr marL="457200" marR="0" lvl="0" indent="-317500" algn="l" rtl="0">
              <a:lnSpc>
                <a:spcPct val="100000"/>
              </a:lnSpc>
              <a:spcBef>
                <a:spcPts val="0"/>
              </a:spcBef>
              <a:spcAft>
                <a:spcPts val="0"/>
              </a:spcAft>
              <a:buSzPts val="1400"/>
              <a:buChar char="●"/>
            </a:pPr>
            <a:r>
              <a:rPr lang="en-US" b="0" dirty="0"/>
              <a:t>The model is based on the assumption that improvement in care requires an approach that incorporates patient, provider, and system level interventions </a:t>
            </a:r>
            <a:r>
              <a:rPr lang="en-US" b="0" u="sng" dirty="0">
                <a:solidFill>
                  <a:schemeClr val="hlink"/>
                </a:solidFill>
                <a:hlinkClick r:id="rId3"/>
              </a:rPr>
              <a:t>https://www.medscape.com/viewarticle/549040</a:t>
            </a:r>
            <a:r>
              <a:rPr lang="en-US" b="0" dirty="0"/>
              <a:t> </a:t>
            </a:r>
            <a:endParaRPr b="0" dirty="0"/>
          </a:p>
          <a:p>
            <a:pPr marL="457200" marR="0" lvl="0" indent="-317500" algn="l" rtl="0">
              <a:lnSpc>
                <a:spcPct val="100000"/>
              </a:lnSpc>
              <a:spcBef>
                <a:spcPts val="0"/>
              </a:spcBef>
              <a:spcAft>
                <a:spcPts val="0"/>
              </a:spcAft>
              <a:buSzPts val="1400"/>
              <a:buChar char="●"/>
            </a:pPr>
            <a:r>
              <a:rPr lang="en-US" b="0" dirty="0"/>
              <a:t>The Model can be applied to a variety of chronic illnesses, health care settings and target populations. The bottom line is healthier patients, more satisfied providers, and cost savings.</a:t>
            </a:r>
            <a:endParaRPr b="0" dirty="0"/>
          </a:p>
          <a:p>
            <a:pPr marL="457200" marR="0" lvl="0" indent="-323850" algn="l" rtl="0">
              <a:lnSpc>
                <a:spcPct val="100000"/>
              </a:lnSpc>
              <a:spcBef>
                <a:spcPts val="0"/>
              </a:spcBef>
              <a:spcAft>
                <a:spcPts val="0"/>
              </a:spcAft>
              <a:buSzPts val="1500"/>
              <a:buChar char="●"/>
            </a:pPr>
            <a:r>
              <a:rPr lang="en-US" b="0" dirty="0"/>
              <a:t>In a well-designed delivery system, clinicians plan visits well in advance, based on the patient's needs and self-management goals.</a:t>
            </a:r>
            <a:endParaRPr b="0" dirty="0"/>
          </a:p>
          <a:p>
            <a:pPr marL="457200" marR="0" lvl="0" indent="-317500" algn="l" rtl="0">
              <a:lnSpc>
                <a:spcPct val="100000"/>
              </a:lnSpc>
              <a:spcBef>
                <a:spcPts val="0"/>
              </a:spcBef>
              <a:spcAft>
                <a:spcPts val="0"/>
              </a:spcAft>
              <a:buSzPts val="1400"/>
              <a:buChar char="●"/>
            </a:pPr>
            <a:r>
              <a:rPr lang="en-US" b="0" dirty="0"/>
              <a:t>Clinical information systems is the means of coordinating communication and may include electronic medical record, patient portals, remote patient monitoring</a:t>
            </a:r>
            <a:endParaRPr b="0" dirty="0"/>
          </a:p>
          <a:p>
            <a:pPr marL="457200" marR="0" lvl="0" indent="-317500" algn="l" rtl="0">
              <a:lnSpc>
                <a:spcPct val="100000"/>
              </a:lnSpc>
              <a:spcBef>
                <a:spcPts val="0"/>
              </a:spcBef>
              <a:spcAft>
                <a:spcPts val="0"/>
              </a:spcAft>
              <a:buSzPts val="1400"/>
              <a:buChar char="●"/>
            </a:pPr>
            <a:r>
              <a:rPr lang="en-US" b="0" dirty="0"/>
              <a:t>Decision support is the support of the team members involved with the patients care. Helping patients develop personal goals and the means to reach those goals</a:t>
            </a:r>
            <a:endParaRPr b="0" dirty="0"/>
          </a:p>
          <a:p>
            <a:pPr marL="457200" marR="0" lvl="0" indent="0" algn="l" rtl="0">
              <a:lnSpc>
                <a:spcPct val="100000"/>
              </a:lnSpc>
              <a:spcBef>
                <a:spcPts val="0"/>
              </a:spcBef>
              <a:spcAft>
                <a:spcPts val="0"/>
              </a:spcAft>
              <a:buNone/>
            </a:pPr>
            <a:endParaRPr sz="1100" b="1"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sz="1200" b="1" i="0" dirty="0">
                <a:solidFill>
                  <a:schemeClr val="dk1"/>
                </a:solidFill>
                <a:latin typeface="Calibri"/>
                <a:ea typeface="Calibri"/>
                <a:cs typeface="Calibri"/>
                <a:sym typeface="Calibri"/>
              </a:rPr>
              <a:t>Chronic diseases </a:t>
            </a:r>
            <a:r>
              <a:rPr lang="en-US" sz="1200" b="0" i="0" dirty="0">
                <a:solidFill>
                  <a:schemeClr val="dk1"/>
                </a:solidFill>
                <a:latin typeface="Calibri"/>
                <a:ea typeface="Calibri"/>
                <a:cs typeface="Calibri"/>
                <a:sym typeface="Calibri"/>
              </a:rPr>
              <a:t>are now the major cause of death and disability worldwide. Responsible for 59 percent of deaths and 46 percent of the global burden of disease. </a:t>
            </a:r>
            <a:endParaRPr dirty="0"/>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Despite advances in the effectiveness of treatment, research shows that </a:t>
            </a:r>
            <a:r>
              <a:rPr lang="en-US" sz="1200" b="1" i="0" dirty="0">
                <a:solidFill>
                  <a:schemeClr val="dk1"/>
                </a:solidFill>
                <a:latin typeface="Calibri"/>
                <a:ea typeface="Calibri"/>
                <a:cs typeface="Calibri"/>
                <a:sym typeface="Calibri"/>
              </a:rPr>
              <a:t>patients frequently do not get the care they want or need (evidence based)</a:t>
            </a:r>
            <a:r>
              <a:rPr lang="en-US" sz="1200" b="0" i="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The C</a:t>
            </a:r>
            <a:r>
              <a:rPr lang="en-US" sz="1200" b="0" i="0" u="none" strike="noStrike" dirty="0">
                <a:solidFill>
                  <a:schemeClr val="dk1"/>
                </a:solidFill>
                <a:latin typeface="Calibri"/>
                <a:ea typeface="Calibri"/>
                <a:cs typeface="Calibri"/>
                <a:sym typeface="Calibri"/>
              </a:rPr>
              <a:t>risis in Chronic Disease - 2009</a:t>
            </a:r>
            <a:r>
              <a:rPr lang="en-US" sz="1200" b="0" i="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The Chronic Care Model (CCM) is designed to help practices improve patient health outcomes by changing the routine delivery of ambulatory care through </a:t>
            </a:r>
            <a:r>
              <a:rPr lang="en-US" sz="1200" b="1" i="0" dirty="0">
                <a:solidFill>
                  <a:schemeClr val="dk1"/>
                </a:solidFill>
                <a:latin typeface="Calibri"/>
                <a:ea typeface="Calibri"/>
                <a:cs typeface="Calibri"/>
                <a:sym typeface="Calibri"/>
              </a:rPr>
              <a:t>six interrelated system changes </a:t>
            </a:r>
            <a:r>
              <a:rPr lang="en-US" sz="1200" b="0" i="0" dirty="0">
                <a:solidFill>
                  <a:schemeClr val="dk1"/>
                </a:solidFill>
                <a:latin typeface="Calibri"/>
                <a:ea typeface="Calibri"/>
                <a:cs typeface="Calibri"/>
                <a:sym typeface="Calibri"/>
              </a:rPr>
              <a:t>meant to make </a:t>
            </a:r>
            <a:r>
              <a:rPr lang="en-US" sz="1200" b="1" i="0" dirty="0">
                <a:solidFill>
                  <a:schemeClr val="dk1"/>
                </a:solidFill>
                <a:latin typeface="Calibri"/>
                <a:ea typeface="Calibri"/>
                <a:cs typeface="Calibri"/>
                <a:sym typeface="Calibri"/>
              </a:rPr>
              <a:t>patient-centered</a:t>
            </a:r>
            <a:r>
              <a:rPr lang="en-US" sz="1200" b="0" i="0" dirty="0">
                <a:solidFill>
                  <a:schemeClr val="dk1"/>
                </a:solidFill>
                <a:latin typeface="Calibri"/>
                <a:ea typeface="Calibri"/>
                <a:cs typeface="Calibri"/>
                <a:sym typeface="Calibri"/>
              </a:rPr>
              <a:t>, </a:t>
            </a:r>
            <a:r>
              <a:rPr lang="en-US" sz="1200" b="1" i="0" dirty="0">
                <a:solidFill>
                  <a:schemeClr val="dk1"/>
                </a:solidFill>
                <a:latin typeface="Calibri"/>
                <a:ea typeface="Calibri"/>
                <a:cs typeface="Calibri"/>
                <a:sym typeface="Calibri"/>
              </a:rPr>
              <a:t>evidence-based care </a:t>
            </a:r>
            <a:r>
              <a:rPr lang="en-US" sz="1200" b="0" i="0" dirty="0">
                <a:solidFill>
                  <a:schemeClr val="dk1"/>
                </a:solidFill>
                <a:latin typeface="Calibri"/>
                <a:ea typeface="Calibri"/>
                <a:cs typeface="Calibri"/>
                <a:sym typeface="Calibri"/>
              </a:rPr>
              <a:t>easier to accomplish. </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The aim of the CCM is to </a:t>
            </a:r>
            <a:r>
              <a:rPr lang="en-US" sz="1200" b="1" i="0" dirty="0">
                <a:solidFill>
                  <a:schemeClr val="dk1"/>
                </a:solidFill>
                <a:latin typeface="Calibri"/>
                <a:ea typeface="Calibri"/>
                <a:cs typeface="Calibri"/>
                <a:sym typeface="Calibri"/>
              </a:rPr>
              <a:t>transform the daily care for patients with chronic illnesses from acute and reactive to proactive, planned</a:t>
            </a:r>
            <a:r>
              <a:rPr lang="en-US" sz="1200" b="0" i="0" dirty="0">
                <a:solidFill>
                  <a:schemeClr val="dk1"/>
                </a:solidFill>
                <a:latin typeface="Calibri"/>
                <a:ea typeface="Calibri"/>
                <a:cs typeface="Calibri"/>
                <a:sym typeface="Calibri"/>
              </a:rPr>
              <a:t>, and population-based. </a:t>
            </a:r>
            <a:endParaRPr dirty="0"/>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It is designed to accomplish these goals through a combination of </a:t>
            </a:r>
            <a:r>
              <a:rPr lang="en-US" sz="1200" b="1" i="0" dirty="0">
                <a:solidFill>
                  <a:schemeClr val="dk1"/>
                </a:solidFill>
                <a:latin typeface="Calibri"/>
                <a:ea typeface="Calibri"/>
                <a:cs typeface="Calibri"/>
                <a:sym typeface="Calibri"/>
              </a:rPr>
              <a:t>effective team care </a:t>
            </a:r>
            <a:r>
              <a:rPr lang="en-US" sz="1200" b="0" i="0" dirty="0">
                <a:solidFill>
                  <a:schemeClr val="dk1"/>
                </a:solidFill>
                <a:latin typeface="Calibri"/>
                <a:ea typeface="Calibri"/>
                <a:cs typeface="Calibri"/>
                <a:sym typeface="Calibri"/>
              </a:rPr>
              <a:t>and </a:t>
            </a:r>
            <a:r>
              <a:rPr lang="en-US" sz="1200" b="1" i="0" dirty="0">
                <a:solidFill>
                  <a:schemeClr val="dk1"/>
                </a:solidFill>
                <a:latin typeface="Calibri"/>
                <a:ea typeface="Calibri"/>
                <a:cs typeface="Calibri"/>
                <a:sym typeface="Calibri"/>
              </a:rPr>
              <a:t>planned interactions</a:t>
            </a:r>
            <a:r>
              <a:rPr lang="en-US" sz="1200" b="0" i="0" dirty="0">
                <a:solidFill>
                  <a:schemeClr val="dk1"/>
                </a:solidFill>
                <a:latin typeface="Calibri"/>
                <a:ea typeface="Calibri"/>
                <a:cs typeface="Calibri"/>
                <a:sym typeface="Calibri"/>
              </a:rPr>
              <a:t>; </a:t>
            </a:r>
            <a:r>
              <a:rPr lang="en-US" sz="1200" b="1" i="0" dirty="0">
                <a:solidFill>
                  <a:schemeClr val="dk1"/>
                </a:solidFill>
                <a:latin typeface="Calibri"/>
                <a:ea typeface="Calibri"/>
                <a:cs typeface="Calibri"/>
                <a:sym typeface="Calibri"/>
              </a:rPr>
              <a:t>self-management support </a:t>
            </a:r>
            <a:r>
              <a:rPr lang="en-US" sz="1200" b="0" i="0" dirty="0">
                <a:solidFill>
                  <a:schemeClr val="dk1"/>
                </a:solidFill>
                <a:latin typeface="Calibri"/>
                <a:ea typeface="Calibri"/>
                <a:cs typeface="Calibri"/>
                <a:sym typeface="Calibri"/>
              </a:rPr>
              <a:t>bolstered by more effective use of community resources; integrated decision support; and patient registries and other supportive information technology (IT). These elements are designed to work together to strengthen the provider-patient relationship and improve health outcomes.</a:t>
            </a:r>
            <a:endParaRPr sz="2800"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solidFill>
                  <a:schemeClr val="accent1"/>
                </a:solidFill>
              </a:rPr>
              <a:t>Add in additional talking points</a:t>
            </a:r>
            <a:endParaRPr sz="1200" dirty="0">
              <a:solidFill>
                <a:schemeClr val="accent1"/>
              </a:solidFill>
            </a:endParaRPr>
          </a:p>
          <a:p>
            <a:pPr marL="0" marR="0" lvl="0" indent="0" algn="l" rtl="0">
              <a:lnSpc>
                <a:spcPct val="100000"/>
              </a:lnSpc>
              <a:spcBef>
                <a:spcPts val="0"/>
              </a:spcBef>
              <a:spcAft>
                <a:spcPts val="0"/>
              </a:spcAft>
              <a:buClr>
                <a:schemeClr val="accent1"/>
              </a:buClr>
              <a:buSzPts val="1200"/>
              <a:buFont typeface="Calibri"/>
              <a:buNone/>
            </a:pPr>
            <a:r>
              <a:rPr lang="en-US" sz="1200" dirty="0">
                <a:solidFill>
                  <a:schemeClr val="accent1"/>
                </a:solidFill>
              </a:rPr>
              <a:t>References:</a:t>
            </a:r>
            <a:endParaRPr dirty="0"/>
          </a:p>
          <a:p>
            <a:pPr marL="0" marR="0" lvl="0" indent="0" algn="l" rtl="0">
              <a:lnSpc>
                <a:spcPct val="100000"/>
              </a:lnSpc>
              <a:spcBef>
                <a:spcPts val="0"/>
              </a:spcBef>
              <a:spcAft>
                <a:spcPts val="0"/>
              </a:spcAft>
              <a:buClr>
                <a:schemeClr val="accent1"/>
              </a:buClr>
              <a:buSzPts val="1200"/>
              <a:buFont typeface="Calibri"/>
              <a:buNone/>
            </a:pPr>
            <a:r>
              <a:rPr lang="en-US" sz="1200" dirty="0">
                <a:solidFill>
                  <a:schemeClr val="accent1"/>
                </a:solidFill>
              </a:rPr>
              <a:t>http://www.improvingchroniccare.org/index.php?p=Model_Elements&amp;s=18</a:t>
            </a:r>
            <a:endParaRPr dirty="0"/>
          </a:p>
          <a:p>
            <a:pPr marL="0" lvl="0" indent="0" algn="l" rtl="0">
              <a:lnSpc>
                <a:spcPct val="100000"/>
              </a:lnSpc>
              <a:spcBef>
                <a:spcPts val="0"/>
              </a:spcBef>
              <a:spcAft>
                <a:spcPts val="0"/>
              </a:spcAft>
              <a:buSzPts val="1400"/>
              <a:buNone/>
            </a:pPr>
            <a:r>
              <a:rPr lang="en-US" sz="1200" b="0" i="0" dirty="0">
                <a:solidFill>
                  <a:schemeClr val="dk1"/>
                </a:solidFill>
                <a:latin typeface="Calibri"/>
                <a:ea typeface="Calibri"/>
                <a:cs typeface="Calibri"/>
                <a:sym typeface="Calibri"/>
              </a:rPr>
              <a:t>The staff at the </a:t>
            </a:r>
            <a:r>
              <a:rPr lang="en-US" sz="1200" b="0" i="0" u="sng" strike="noStrike" dirty="0">
                <a:solidFill>
                  <a:schemeClr val="hlink"/>
                </a:solidFill>
                <a:latin typeface="Calibri"/>
                <a:ea typeface="Calibri"/>
                <a:cs typeface="Calibri"/>
                <a:sym typeface="Calibri"/>
                <a:hlinkClick r:id="rId4"/>
              </a:rPr>
              <a:t>MacColl Center for Health Care Innovation</a:t>
            </a:r>
            <a:r>
              <a:rPr lang="en-US" sz="1200" b="0" i="0" dirty="0">
                <a:solidFill>
                  <a:schemeClr val="dk1"/>
                </a:solidFill>
                <a:latin typeface="Calibri"/>
                <a:ea typeface="Calibri"/>
                <a:cs typeface="Calibri"/>
                <a:sym typeface="Calibri"/>
              </a:rPr>
              <a:t> at </a:t>
            </a:r>
            <a:r>
              <a:rPr lang="en-US" sz="1200" b="0" i="0" u="sng" strike="noStrike" dirty="0">
                <a:solidFill>
                  <a:schemeClr val="hlink"/>
                </a:solidFill>
                <a:latin typeface="Calibri"/>
                <a:ea typeface="Calibri"/>
                <a:cs typeface="Calibri"/>
                <a:sym typeface="Calibri"/>
                <a:hlinkClick r:id="rId5"/>
              </a:rPr>
              <a:t>Group Health Research Institute</a:t>
            </a:r>
            <a:r>
              <a:rPr lang="en-US" sz="1200" b="0" i="0" dirty="0">
                <a:solidFill>
                  <a:schemeClr val="dk1"/>
                </a:solidFill>
                <a:latin typeface="Calibri"/>
                <a:ea typeface="Calibri"/>
                <a:cs typeface="Calibri"/>
                <a:sym typeface="Calibri"/>
              </a:rPr>
              <a:t> developed the CCM in the mid-1990s by drawing on available literature about promising strategies for chronic illness management, and organizing that literature in a new more accessible way.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CCM was developed 1998 </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t>Coleman K., et al. Evidence On The Chronic Care Model In The New Millennium.  </a:t>
            </a:r>
            <a:r>
              <a:rPr lang="en-US" sz="1200" i="1" dirty="0"/>
              <a:t>Health </a:t>
            </a:r>
            <a:r>
              <a:rPr lang="en-US" sz="1200" i="1" dirty="0" err="1"/>
              <a:t>Aff</a:t>
            </a:r>
            <a:r>
              <a:rPr lang="en-US" sz="1200" i="1" dirty="0"/>
              <a:t> </a:t>
            </a:r>
            <a:r>
              <a:rPr lang="en-US" sz="1200" dirty="0"/>
              <a:t>January/February 2009 vol. 28 no. 1 75-85. </a:t>
            </a:r>
            <a:r>
              <a:rPr lang="en-US" sz="1200" dirty="0" err="1"/>
              <a:t>doi</a:t>
            </a:r>
            <a:r>
              <a:rPr lang="en-US" sz="1200" dirty="0"/>
              <a:t>: 10.1377/hlthaff.28.1.75</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p:txBody>
      </p:sp>
      <p:sp>
        <p:nvSpPr>
          <p:cNvPr id="290" name="Google Shape;290;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Improved </a:t>
            </a:r>
            <a:r>
              <a:rPr lang="en-US" dirty="0"/>
              <a:t>outcomes for patients </a:t>
            </a:r>
            <a:endParaRPr dirty="0"/>
          </a:p>
          <a:p>
            <a:pPr marL="0" lvl="0" indent="0" algn="l" rtl="0">
              <a:lnSpc>
                <a:spcPct val="100000"/>
              </a:lnSpc>
              <a:spcBef>
                <a:spcPts val="0"/>
              </a:spcBef>
              <a:spcAft>
                <a:spcPts val="0"/>
              </a:spcAft>
              <a:buSzPts val="1400"/>
              <a:buNone/>
            </a:pPr>
            <a:r>
              <a:rPr lang="en-US" dirty="0"/>
              <a:t>From a patient perspective the individual has improved quality of life.  </a:t>
            </a:r>
            <a:endParaRPr dirty="0"/>
          </a:p>
          <a:p>
            <a:pPr marL="0" lvl="0" indent="0" algn="l" rtl="0">
              <a:lnSpc>
                <a:spcPct val="100000"/>
              </a:lnSpc>
              <a:spcBef>
                <a:spcPts val="0"/>
              </a:spcBef>
              <a:spcAft>
                <a:spcPts val="0"/>
              </a:spcAft>
              <a:buSzPts val="1400"/>
              <a:buNone/>
            </a:pPr>
            <a:r>
              <a:rPr lang="en-US" dirty="0"/>
              <a:t>The patient /caregiver has ability to perform self management of his or her chronic condition.   </a:t>
            </a:r>
            <a:endParaRPr dirty="0"/>
          </a:p>
        </p:txBody>
      </p:sp>
      <p:sp>
        <p:nvSpPr>
          <p:cNvPr id="300" name="Google Shape;300;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mtClean="0"/>
              <a:t>This </a:t>
            </a:r>
            <a:r>
              <a:rPr lang="en-US" dirty="0"/>
              <a:t>may include lab test results, a list of gaps in care needing to be completed, equipment (such as monofilament for diabetic foot exam), and evidence-based guidelines to support.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 morning huddle may help to prepare the team for the patient’s visit.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What other examples might you have in your practice that prepares your team for the patient’s visit?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White board to indicate a team member’s schedule</a:t>
            </a:r>
            <a:endParaRPr dirty="0"/>
          </a:p>
          <a:p>
            <a:pPr marL="0" lvl="0" indent="0" algn="l" rtl="0">
              <a:lnSpc>
                <a:spcPct val="100000"/>
              </a:lnSpc>
              <a:spcBef>
                <a:spcPts val="0"/>
              </a:spcBef>
              <a:spcAft>
                <a:spcPts val="0"/>
              </a:spcAft>
              <a:buSzPts val="1400"/>
              <a:buNone/>
            </a:pPr>
            <a:r>
              <a:rPr lang="en-US" dirty="0"/>
              <a:t>Gathering the patients DME needs in advance and gathering information about how to proceed.</a:t>
            </a:r>
            <a:endParaRPr dirty="0"/>
          </a:p>
          <a:p>
            <a:pPr marL="0" lvl="0" indent="0" algn="l" rtl="0">
              <a:lnSpc>
                <a:spcPct val="100000"/>
              </a:lnSpc>
              <a:spcBef>
                <a:spcPts val="0"/>
              </a:spcBef>
              <a:spcAft>
                <a:spcPts val="0"/>
              </a:spcAft>
              <a:buSzPts val="1400"/>
              <a:buNone/>
            </a:pPr>
            <a:endParaRPr dirty="0"/>
          </a:p>
        </p:txBody>
      </p:sp>
      <p:sp>
        <p:nvSpPr>
          <p:cNvPr id="312" name="Google Shape;312;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700" b="1" dirty="0" smtClean="0"/>
              <a:t>Test Question</a:t>
            </a:r>
            <a:endParaRPr lang="en-US" sz="1700" b="1" baseline="0" dirty="0" smtClean="0"/>
          </a:p>
          <a:p>
            <a:pPr marL="0" lvl="0" indent="0" algn="l" rtl="0">
              <a:lnSpc>
                <a:spcPct val="100000"/>
              </a:lnSpc>
              <a:spcBef>
                <a:spcPts val="0"/>
              </a:spcBef>
              <a:spcAft>
                <a:spcPts val="0"/>
              </a:spcAft>
              <a:buSzPts val="1400"/>
              <a:buNone/>
            </a:pPr>
            <a:endParaRPr lang="en-US" b="1" dirty="0" smtClean="0">
              <a:solidFill>
                <a:srgbClr val="FF0000"/>
              </a:solidFill>
            </a:endParaRPr>
          </a:p>
          <a:p>
            <a:pPr marL="0" lvl="0" indent="0" algn="l" rtl="0">
              <a:lnSpc>
                <a:spcPct val="100000"/>
              </a:lnSpc>
              <a:spcBef>
                <a:spcPts val="0"/>
              </a:spcBef>
              <a:spcAft>
                <a:spcPts val="0"/>
              </a:spcAft>
              <a:buSzPts val="1400"/>
              <a:buNone/>
            </a:pPr>
            <a:r>
              <a:rPr lang="en-US" dirty="0" smtClean="0"/>
              <a:t>As </a:t>
            </a:r>
            <a:r>
              <a:rPr lang="en-US" dirty="0"/>
              <a:t>Mike </a:t>
            </a:r>
            <a:r>
              <a:rPr lang="en-US" dirty="0" err="1"/>
              <a:t>Hindmarsh</a:t>
            </a:r>
            <a:r>
              <a:rPr lang="en-US" dirty="0"/>
              <a:t> often said, “education is necessary, but not sufficient.”  </a:t>
            </a:r>
            <a:endParaRPr dirty="0"/>
          </a:p>
          <a:p>
            <a:pPr marL="0" lvl="0" indent="0" algn="l" rtl="0">
              <a:lnSpc>
                <a:spcPct val="100000"/>
              </a:lnSpc>
              <a:spcBef>
                <a:spcPts val="0"/>
              </a:spcBef>
              <a:spcAft>
                <a:spcPts val="0"/>
              </a:spcAft>
              <a:buSzPts val="1400"/>
              <a:buNone/>
            </a:pPr>
            <a:r>
              <a:rPr lang="en-US" dirty="0"/>
              <a:t>The patient must not only be informed regarding the disease process and recommendations, he/she must be activated.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patient and caregiver is involved in developing the care plan.  . . .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That means the patient must be an active participant in decision-making.  What is your experience as it relates to patient knowledge and activation?</a:t>
            </a:r>
            <a:endParaRPr dirty="0"/>
          </a:p>
        </p:txBody>
      </p:sp>
      <p:sp>
        <p:nvSpPr>
          <p:cNvPr id="323" name="Google Shape;323;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Ultimately, the patient and care team must have a productive interaction if there is to be improved outcomes.  </a:t>
            </a:r>
            <a:endParaRPr/>
          </a:p>
          <a:p>
            <a:pPr marL="0" lvl="0" indent="0" algn="l" rtl="0">
              <a:lnSpc>
                <a:spcPct val="100000"/>
              </a:lnSpc>
              <a:spcBef>
                <a:spcPts val="0"/>
              </a:spcBef>
              <a:spcAft>
                <a:spcPts val="0"/>
              </a:spcAft>
              <a:buSzPts val="1400"/>
              <a:buNone/>
            </a:pPr>
            <a:r>
              <a:rPr lang="en-US" b="1"/>
              <a:t>Part of productive interactions is understanding what other aspects of the community have to be involved for the patient to successfully self-manage.  This is the big blue bubble at the top, which feeds into a successful productive interaction, and therefore improved outcomes.</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must communicate in such a way that each understands the other.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What techniques or ideas do you have around making sure an interaction is productive?  What barriers to a productive interaction have you experienced in your practice?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35" name="Google Shape;335;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dirty="0"/>
              <a:t>Activity: In thinking about the CCM and PCMH how is this being applied within your own practice by sharing examples.</a:t>
            </a:r>
            <a:endParaRPr b="1" dirty="0"/>
          </a:p>
          <a:p>
            <a:pPr marL="0" lvl="0" indent="0" algn="l" rtl="0">
              <a:lnSpc>
                <a:spcPct val="100000"/>
              </a:lnSpc>
              <a:spcBef>
                <a:spcPts val="0"/>
              </a:spcBef>
              <a:spcAft>
                <a:spcPts val="0"/>
              </a:spcAft>
              <a:buSzPts val="1400"/>
              <a:buNone/>
            </a:pPr>
            <a:r>
              <a:rPr lang="en-US" b="1" dirty="0"/>
              <a:t>New Care model evolved in 2011 </a:t>
            </a:r>
            <a:r>
              <a:rPr lang="en-US" dirty="0"/>
              <a:t>and integrates the CCM and the PCMH into one model with overlapping and complementary elements. </a:t>
            </a:r>
            <a:r>
              <a:rPr lang="en-US" sz="1200" dirty="0"/>
              <a:t>The Care Model visualizes an organized and planned approach to improving patient health</a:t>
            </a:r>
            <a:endParaRPr dirty="0"/>
          </a:p>
          <a:p>
            <a:pPr marL="0" lvl="0" indent="0" algn="l" rtl="0">
              <a:lnSpc>
                <a:spcPct val="100000"/>
              </a:lnSpc>
              <a:spcBef>
                <a:spcPts val="0"/>
              </a:spcBef>
              <a:spcAft>
                <a:spcPts val="0"/>
              </a:spcAft>
              <a:buSzPts val="1400"/>
              <a:buNone/>
            </a:pPr>
            <a:r>
              <a:rPr lang="en-US" sz="1200" dirty="0"/>
              <a:t>Reference:</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https://www.ahrq.gov/ncepcr/tools/pf-handbook/mod16.html</a:t>
            </a:r>
            <a:endParaRPr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Can we start at top </a:t>
            </a:r>
            <a:endParaRPr dirty="0"/>
          </a:p>
          <a:p>
            <a:pPr marL="0" lvl="0" indent="0" algn="l" rtl="0">
              <a:lnSpc>
                <a:spcPct val="100000"/>
              </a:lnSpc>
              <a:spcBef>
                <a:spcPts val="0"/>
              </a:spcBef>
              <a:spcAft>
                <a:spcPts val="0"/>
              </a:spcAft>
              <a:buSzPts val="1400"/>
              <a:buNone/>
            </a:pPr>
            <a:r>
              <a:rPr lang="en-US" sz="1200" dirty="0"/>
              <a:t>– large circle is the CCM Health System and Community</a:t>
            </a:r>
            <a:endParaRPr dirty="0"/>
          </a:p>
          <a:p>
            <a:pPr marL="171450" lvl="0" indent="-171450" algn="l" rtl="0">
              <a:lnSpc>
                <a:spcPct val="100000"/>
              </a:lnSpc>
              <a:spcBef>
                <a:spcPts val="0"/>
              </a:spcBef>
              <a:spcAft>
                <a:spcPts val="0"/>
              </a:spcAft>
              <a:buClr>
                <a:schemeClr val="dk1"/>
              </a:buClr>
              <a:buSzPts val="1200"/>
              <a:buFont typeface="Calibri"/>
              <a:buChar char="-"/>
            </a:pPr>
            <a:r>
              <a:rPr lang="en-US" sz="1200" dirty="0"/>
              <a:t>Next circle identify the criteria of the PCMH services patient centered, timely access to care, evidence based and care coordination</a:t>
            </a:r>
            <a:endParaRPr dirty="0"/>
          </a:p>
          <a:p>
            <a:pPr marL="171450" lvl="0" indent="-171450" algn="l" rtl="0">
              <a:lnSpc>
                <a:spcPct val="100000"/>
              </a:lnSpc>
              <a:spcBef>
                <a:spcPts val="0"/>
              </a:spcBef>
              <a:spcAft>
                <a:spcPts val="0"/>
              </a:spcAft>
              <a:buClr>
                <a:schemeClr val="dk1"/>
              </a:buClr>
              <a:buSzPts val="1200"/>
              <a:buFont typeface="Calibri"/>
              <a:buChar char="-"/>
            </a:pPr>
            <a:r>
              <a:rPr lang="en-US" sz="1200" dirty="0"/>
              <a:t>The arrows and circles below call out the CCM  informed empowered patient, prepared proactive team and the productive interactions</a:t>
            </a:r>
            <a:endParaRPr dirty="0"/>
          </a:p>
          <a:p>
            <a:pPr marL="0" lvl="0" indent="0" algn="l" rtl="0">
              <a:lnSpc>
                <a:spcPct val="100000"/>
              </a:lnSpc>
              <a:spcBef>
                <a:spcPts val="0"/>
              </a:spcBef>
              <a:spcAft>
                <a:spcPts val="0"/>
              </a:spcAft>
              <a:buSzPts val="1400"/>
              <a:buNone/>
            </a:pPr>
            <a:r>
              <a:rPr lang="en-US" sz="1200" dirty="0"/>
              <a:t>This approach focuses on ensuring that every patient receives optimal evidence based care. That the foundation in primary care linking to the health system and the community</a:t>
            </a:r>
            <a:endParaRPr dirty="0"/>
          </a:p>
          <a:p>
            <a:pPr marL="0" lvl="0" indent="0" algn="l" rtl="0">
              <a:lnSpc>
                <a:spcPct val="100000"/>
              </a:lnSpc>
              <a:spcBef>
                <a:spcPts val="0"/>
              </a:spcBef>
              <a:spcAft>
                <a:spcPts val="0"/>
              </a:spcAft>
              <a:buSzPts val="1400"/>
              <a:buNone/>
            </a:pPr>
            <a:r>
              <a:rPr lang="en-US" sz="1200" b="1" dirty="0"/>
              <a:t>It also encourages a shift from care delivered mainly by the physician to one that encourages care delivered through teams</a:t>
            </a:r>
            <a:r>
              <a:rPr lang="en-US" sz="1200" dirty="0"/>
              <a:t>. </a:t>
            </a:r>
            <a:endParaRPr dirty="0"/>
          </a:p>
          <a:p>
            <a:pPr marL="0" lvl="0" indent="0" algn="l" rtl="0">
              <a:lnSpc>
                <a:spcPct val="100000"/>
              </a:lnSpc>
              <a:spcBef>
                <a:spcPts val="0"/>
              </a:spcBef>
              <a:spcAft>
                <a:spcPts val="0"/>
              </a:spcAft>
              <a:buSzPts val="1400"/>
              <a:buNone/>
            </a:pPr>
            <a:r>
              <a:rPr lang="en-US" sz="1200" dirty="0"/>
              <a:t>Each team member brings unique and needed expertise to the table. Numerous studies suggest that redesigning care using the Care Model leads to improved patient care and better health outcomes (Coleman, et al., 2009). </a:t>
            </a:r>
            <a:endParaRPr dirty="0"/>
          </a:p>
          <a:p>
            <a:pPr marL="0" lvl="0" indent="0" algn="l" rtl="0">
              <a:lnSpc>
                <a:spcPct val="100000"/>
              </a:lnSpc>
              <a:spcBef>
                <a:spcPts val="0"/>
              </a:spcBef>
              <a:spcAft>
                <a:spcPts val="0"/>
              </a:spcAft>
              <a:buSzPts val="1400"/>
              <a:buNone/>
            </a:pPr>
            <a:r>
              <a:rPr lang="en-US" sz="1200" dirty="0"/>
              <a:t>The Care Model was formative in the development of the patient-centeredness movement. Over the past decade the patient-centered medical home (PCMH) has become a popular framework for transforming primary care. Briefly, the Agency for Healthcare Research and Quality has characterized the PCMH by five functions and attributes: Comprehensive care · Patient centeredness · Coordinated care · Accessible services · Quality and safety To underscore the compatibility of the two approaches, the Care Model has been expanded to explicitly include elements of PCMH.  </a:t>
            </a:r>
            <a:r>
              <a:rPr lang="en-US" sz="900" dirty="0"/>
              <a:t>Reference:  </a:t>
            </a:r>
            <a:r>
              <a:rPr lang="en-US" sz="800" dirty="0"/>
              <a:t>Knox L, Brach C. Primary Care Practice Facilitation Curriculum (Module 24, 25). AHRQ Publication No. 15-0060-EF, Rockville, MD: Agency for Healthcare Research </a:t>
            </a:r>
            <a:endParaRPr dirty="0"/>
          </a:p>
        </p:txBody>
      </p:sp>
      <p:sp>
        <p:nvSpPr>
          <p:cNvPr id="346" name="Google Shape;34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39700" lvl="0" indent="0" algn="l" rtl="0">
              <a:spcBef>
                <a:spcPts val="0"/>
              </a:spcBef>
              <a:spcAft>
                <a:spcPts val="0"/>
              </a:spcAft>
              <a:buClr>
                <a:schemeClr val="dk1"/>
              </a:buClr>
              <a:buSzPts val="1400"/>
              <a:buNone/>
            </a:pPr>
            <a:r>
              <a:rPr lang="en-US" b="1" dirty="0" smtClean="0"/>
              <a:t>Test Question</a:t>
            </a:r>
          </a:p>
          <a:p>
            <a:pPr marL="457200" lvl="0" indent="-317500" algn="l" rtl="0">
              <a:spcBef>
                <a:spcPts val="0"/>
              </a:spcBef>
              <a:spcAft>
                <a:spcPts val="0"/>
              </a:spcAft>
              <a:buClr>
                <a:schemeClr val="dk1"/>
              </a:buClr>
              <a:buSzPts val="1400"/>
              <a:buChar char="●"/>
            </a:pPr>
            <a:endParaRPr lang="en-US" b="1" dirty="0" smtClean="0"/>
          </a:p>
          <a:p>
            <a:pPr marL="457200" lvl="0" indent="-317500" algn="l" rtl="0">
              <a:spcBef>
                <a:spcPts val="0"/>
              </a:spcBef>
              <a:spcAft>
                <a:spcPts val="0"/>
              </a:spcAft>
              <a:buClr>
                <a:schemeClr val="dk1"/>
              </a:buClr>
              <a:buSzPts val="1400"/>
              <a:buChar char="●"/>
            </a:pPr>
            <a:r>
              <a:rPr lang="en-US" b="0" i="0" dirty="0" smtClean="0"/>
              <a:t>The </a:t>
            </a:r>
            <a:r>
              <a:rPr lang="en-US" b="0" i="0" dirty="0"/>
              <a:t>objective of the Patient Centered Medical Home is to have a  centralized setting that facilitates partnerships between individual patients, and their personal physicians, and when appropriate, the patient’s family. Care is facilitated by registries, information technology, health information exchange and other means to assure that patients get the indicated care when and where they need and want it in a culturally and linguistically appropriate manner. </a:t>
            </a:r>
            <a:r>
              <a:rPr lang="en-US" b="0" i="0" u="sng" dirty="0">
                <a:solidFill>
                  <a:schemeClr val="hlink"/>
                </a:solidFill>
                <a:hlinkClick r:id="rId3"/>
              </a:rPr>
              <a:t>https://www.acponline.org/practice-resources/business-resources/payment/delivery-and-payment-models/patient-centered-medical-home/understanding-the-patient-centered-medical-home/what-is-the-patient-centered-medical-home</a:t>
            </a:r>
            <a:r>
              <a:rPr lang="en-US" b="0" i="0" dirty="0"/>
              <a:t> </a:t>
            </a:r>
            <a:endParaRPr b="0" i="0" dirty="0"/>
          </a:p>
          <a:p>
            <a:pPr marL="457200" lvl="0" indent="-317500" algn="l" rtl="0">
              <a:spcBef>
                <a:spcPts val="0"/>
              </a:spcBef>
              <a:spcAft>
                <a:spcPts val="0"/>
              </a:spcAft>
              <a:buClr>
                <a:schemeClr val="dk1"/>
              </a:buClr>
              <a:buSzPts val="1400"/>
              <a:buChar char="●"/>
            </a:pPr>
            <a:r>
              <a:rPr lang="en-US" b="0" i="0" dirty="0"/>
              <a:t>The PCMH has its roots in pediatric care when it was started back in the 1967 by the American Academy of Pediatrics. It was designed to coordinate the care of children with chronic conditions. All information related to the care of a child was housed in a central repository, and one provider was responsible for overseeing all care.</a:t>
            </a:r>
            <a:endParaRPr b="0" i="0" dirty="0"/>
          </a:p>
          <a:p>
            <a:pPr marL="457200" lvl="0" indent="-317500" algn="l" rtl="0">
              <a:spcBef>
                <a:spcPts val="0"/>
              </a:spcBef>
              <a:spcAft>
                <a:spcPts val="0"/>
              </a:spcAft>
              <a:buClr>
                <a:schemeClr val="dk1"/>
              </a:buClr>
              <a:buSzPts val="1400"/>
              <a:buChar char="●"/>
            </a:pPr>
            <a:r>
              <a:rPr lang="en-US" b="0" i="0" dirty="0"/>
              <a:t>In 2009 BCBSM started the Patient Centered Medical Home here in Michigan which to this day is the largest PCMH program.</a:t>
            </a:r>
            <a:endParaRPr b="0" i="0" dirty="0"/>
          </a:p>
          <a:p>
            <a:pPr marL="457200" lvl="0" indent="0" algn="l" rtl="0">
              <a:spcBef>
                <a:spcPts val="0"/>
              </a:spcBef>
              <a:spcAft>
                <a:spcPts val="0"/>
              </a:spcAft>
              <a:buNone/>
            </a:pPr>
            <a:r>
              <a:rPr lang="en-US" b="0" i="0" dirty="0"/>
              <a:t> </a:t>
            </a:r>
            <a:r>
              <a:rPr lang="en-US" b="0" i="0" u="sng" dirty="0">
                <a:solidFill>
                  <a:schemeClr val="hlink"/>
                </a:solidFill>
                <a:hlinkClick r:id="rId4"/>
              </a:rPr>
              <a:t>https://www.valuepartnerships.com/programs/patient-centered-medical-home/</a:t>
            </a:r>
            <a:r>
              <a:rPr lang="en-US" b="0" i="0" dirty="0"/>
              <a:t> </a:t>
            </a:r>
            <a:endParaRPr b="0" i="0" dirty="0"/>
          </a:p>
          <a:p>
            <a:pPr marL="457200" lvl="0" indent="-317500" algn="l" rtl="0">
              <a:lnSpc>
                <a:spcPct val="100000"/>
              </a:lnSpc>
              <a:spcBef>
                <a:spcPts val="0"/>
              </a:spcBef>
              <a:spcAft>
                <a:spcPts val="0"/>
              </a:spcAft>
              <a:buSzPts val="1400"/>
              <a:buChar char="●"/>
            </a:pPr>
            <a:r>
              <a:rPr lang="en-US" b="0" i="0" dirty="0"/>
              <a:t>The objective of the Patient Centered Medical Home is to have a  centralized setting that facilitates partnerships between individual patients, and their personal physicians, and when appropriate, the patient’s family. Care is facilitated by registries, information technology, health information exchange and other means to assure that patients get the indicated care when and where they need and want it in a culturally and linguistically appropriate manner. </a:t>
            </a:r>
            <a:r>
              <a:rPr lang="en-US" b="0" i="0" u="sng" dirty="0">
                <a:solidFill>
                  <a:schemeClr val="hlink"/>
                </a:solidFill>
                <a:hlinkClick r:id="rId3"/>
              </a:rPr>
              <a:t>https://www.acponline.org/practice-resources/business-resources/payment/delivery-and-payment-models/patient-centered-medical-home/understanding-the-patient-centered-medical-home/what-is-the-patient-centered-medical-home</a:t>
            </a:r>
            <a:r>
              <a:rPr lang="en-US" b="0" i="0" dirty="0"/>
              <a:t> </a:t>
            </a:r>
            <a:endParaRPr b="0" i="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dirty="0"/>
              <a:t>In 2002, the AAP expanded the medical home concept to include the following operational characteristics: accessible, continuous, comprehensive, family centered, coordinated,</a:t>
            </a:r>
            <a:endParaRPr dirty="0"/>
          </a:p>
          <a:p>
            <a:pPr marL="0" lvl="0" indent="0" algn="l" rtl="0">
              <a:lnSpc>
                <a:spcPct val="100000"/>
              </a:lnSpc>
              <a:spcBef>
                <a:spcPts val="0"/>
              </a:spcBef>
              <a:spcAft>
                <a:spcPts val="0"/>
              </a:spcAft>
              <a:buSzPts val="1400"/>
              <a:buNone/>
            </a:pPr>
            <a:r>
              <a:rPr lang="en-US" dirty="0"/>
              <a:t>compassionate, and culturally effective care. By 2005, the American College of Physicians (ACP) had developed an advanced medical home model, which involved the use of evidence based</a:t>
            </a:r>
            <a:endParaRPr dirty="0"/>
          </a:p>
          <a:p>
            <a:pPr marL="0" lvl="0" indent="0" algn="l" rtl="0">
              <a:lnSpc>
                <a:spcPct val="100000"/>
              </a:lnSpc>
              <a:spcBef>
                <a:spcPts val="0"/>
              </a:spcBef>
              <a:spcAft>
                <a:spcPts val="0"/>
              </a:spcAft>
              <a:buSzPts val="1400"/>
              <a:buNone/>
            </a:pPr>
            <a:r>
              <a:rPr lang="en-US" dirty="0"/>
              <a:t>medicine, clinical decision-support tools, the Chronic Care Model, medical care plans, “enhanced and convenient” access to care, quantitative indicators of quality, HIT, and</a:t>
            </a:r>
            <a:endParaRPr dirty="0"/>
          </a:p>
          <a:p>
            <a:pPr marL="0" lvl="0" indent="0" algn="l" rtl="0">
              <a:lnSpc>
                <a:spcPct val="100000"/>
              </a:lnSpc>
              <a:spcBef>
                <a:spcPts val="0"/>
              </a:spcBef>
              <a:spcAft>
                <a:spcPts val="0"/>
              </a:spcAft>
              <a:buSzPts val="1400"/>
              <a:buNone/>
            </a:pPr>
            <a:r>
              <a:rPr lang="en-US" dirty="0"/>
              <a:t>performance feedback.</a:t>
            </a:r>
            <a:endParaRPr dirty="0"/>
          </a:p>
          <a:p>
            <a:pPr marL="0" lvl="0" indent="0" algn="l" rtl="0">
              <a:lnSpc>
                <a:spcPct val="100000"/>
              </a:lnSpc>
              <a:spcBef>
                <a:spcPts val="0"/>
              </a:spcBef>
              <a:spcAft>
                <a:spcPts val="0"/>
              </a:spcAft>
              <a:buSzPts val="1400"/>
              <a:buNone/>
            </a:pPr>
            <a:r>
              <a:rPr lang="en-US" dirty="0"/>
              <a:t>In 2007, the ACP, the AAP, and the American Academy of Family Physicians joined with the American Osteopathic Association to issue “Joint Principles of the Patient Centered Medical</a:t>
            </a:r>
            <a:endParaRPr dirty="0"/>
          </a:p>
          <a:p>
            <a:pPr marL="0" lvl="0" indent="0" algn="l" rtl="0">
              <a:lnSpc>
                <a:spcPct val="100000"/>
              </a:lnSpc>
              <a:spcBef>
                <a:spcPts val="0"/>
              </a:spcBef>
              <a:spcAft>
                <a:spcPts val="0"/>
              </a:spcAft>
              <a:buSzPts val="1400"/>
              <a:buNone/>
            </a:pPr>
            <a:r>
              <a:rPr lang="en-US" dirty="0"/>
              <a:t>Home” in response to a request from several large employers seeking to create a more effective and efficient model of healthcare delivery. No longer a pediatric concept only, a PCMH</a:t>
            </a:r>
            <a:endParaRPr dirty="0"/>
          </a:p>
          <a:p>
            <a:pPr marL="0" lvl="0" indent="0" algn="l" rtl="0">
              <a:lnSpc>
                <a:spcPct val="100000"/>
              </a:lnSpc>
              <a:spcBef>
                <a:spcPts val="0"/>
              </a:spcBef>
              <a:spcAft>
                <a:spcPts val="0"/>
              </a:spcAft>
              <a:buSzPts val="1400"/>
              <a:buNone/>
            </a:pPr>
            <a:r>
              <a:rPr lang="en-US" dirty="0"/>
              <a:t>now provides care for people of all ages and medical conditions.</a:t>
            </a:r>
            <a:endParaRPr dirty="0"/>
          </a:p>
          <a:p>
            <a:pPr marL="0" lvl="0" indent="0" algn="l" rtl="0">
              <a:lnSpc>
                <a:spcPct val="100000"/>
              </a:lnSpc>
              <a:spcBef>
                <a:spcPts val="0"/>
              </a:spcBef>
              <a:spcAft>
                <a:spcPts val="0"/>
              </a:spcAft>
              <a:buSzPts val="1400"/>
              <a:buNone/>
            </a:pPr>
            <a:r>
              <a:rPr lang="en-US" dirty="0"/>
              <a:t>“It’s a place where patients can feel at home as they access a familiar team of individuals for comprehensive care,” says Ewa Matuszewski, CEO of Medical</a:t>
            </a:r>
            <a:endParaRPr dirty="0"/>
          </a:p>
          <a:p>
            <a:pPr marL="0" lvl="0" indent="0" algn="l" rtl="0">
              <a:lnSpc>
                <a:spcPct val="100000"/>
              </a:lnSpc>
              <a:spcBef>
                <a:spcPts val="0"/>
              </a:spcBef>
              <a:spcAft>
                <a:spcPts val="0"/>
              </a:spcAft>
              <a:buSzPts val="1400"/>
              <a:buNone/>
            </a:pPr>
            <a:r>
              <a:rPr lang="en-US" dirty="0"/>
              <a:t>Network One, a physicians’ services organization and interactive health management service provider. “The primary care provider is always a member of the team. Depending on the</a:t>
            </a:r>
            <a:endParaRPr dirty="0"/>
          </a:p>
          <a:p>
            <a:pPr marL="0" lvl="0" indent="0" algn="l" rtl="0">
              <a:lnSpc>
                <a:spcPct val="100000"/>
              </a:lnSpc>
              <a:spcBef>
                <a:spcPts val="0"/>
              </a:spcBef>
              <a:spcAft>
                <a:spcPts val="0"/>
              </a:spcAft>
              <a:buSzPts val="1400"/>
              <a:buNone/>
            </a:pPr>
            <a:r>
              <a:rPr lang="en-US" dirty="0"/>
              <a:t>patient’s needs, the other members may be an RN to coordinate patient training and learning, a certified diabetes educator, and various other specialists and professionals. In addition, PCMH patients can take advantage of wellness programs and even provide operational suggestions through focus groups. More and more family practices are embracing this model.”</a:t>
            </a:r>
            <a:endParaRPr dirty="0"/>
          </a:p>
          <a:p>
            <a:pPr marL="0" lvl="0" indent="0" algn="l" rtl="0">
              <a:lnSpc>
                <a:spcPct val="100000"/>
              </a:lnSpc>
              <a:spcBef>
                <a:spcPts val="0"/>
              </a:spcBef>
              <a:spcAft>
                <a:spcPts val="0"/>
              </a:spcAft>
              <a:buSzPts val="1400"/>
              <a:buNone/>
            </a:pPr>
            <a:r>
              <a:rPr lang="en-US" b="0" dirty="0"/>
              <a:t>Reference:</a:t>
            </a:r>
            <a:endParaRPr dirty="0"/>
          </a:p>
          <a:p>
            <a:pPr marL="0" lvl="0" indent="0" algn="l" rtl="0">
              <a:lnSpc>
                <a:spcPct val="100000"/>
              </a:lnSpc>
              <a:spcBef>
                <a:spcPts val="0"/>
              </a:spcBef>
              <a:spcAft>
                <a:spcPts val="0"/>
              </a:spcAft>
              <a:buSzPts val="1400"/>
              <a:buNone/>
            </a:pPr>
            <a:r>
              <a:rPr lang="en-US" b="0" dirty="0"/>
              <a:t>Patient-Centered Medical Homes: An Old Concept Gets Recharged, 2010, </a:t>
            </a:r>
            <a:r>
              <a:rPr lang="en-US" sz="1200" b="0" i="1" u="none" strike="noStrike" dirty="0">
                <a:solidFill>
                  <a:schemeClr val="dk1"/>
                </a:solidFill>
                <a:latin typeface="Calibri"/>
                <a:ea typeface="Calibri"/>
                <a:cs typeface="Calibri"/>
                <a:sym typeface="Calibri"/>
              </a:rPr>
              <a:t>For The Record </a:t>
            </a:r>
            <a:r>
              <a:rPr lang="en-US" sz="1200" b="0" i="0" u="none" strike="noStrike" dirty="0">
                <a:solidFill>
                  <a:schemeClr val="dk1"/>
                </a:solidFill>
                <a:latin typeface="Calibri"/>
                <a:ea typeface="Calibri"/>
                <a:cs typeface="Calibri"/>
                <a:sym typeface="Calibri"/>
              </a:rPr>
              <a:t>Vol. 22 No. 17 P. 12</a:t>
            </a:r>
            <a:endParaRPr b="0" dirty="0"/>
          </a:p>
        </p:txBody>
      </p:sp>
      <p:sp>
        <p:nvSpPr>
          <p:cNvPr id="280" name="Google Shape;280;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1211012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5:notes"/>
          <p:cNvSpPr txBox="1">
            <a:spLocks noGrp="1"/>
          </p:cNvSpPr>
          <p:nvPr>
            <p:ph type="body" idx="1"/>
          </p:nvPr>
        </p:nvSpPr>
        <p:spPr>
          <a:xfrm>
            <a:off x="424235" y="4473892"/>
            <a:ext cx="6337801" cy="3660457"/>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sz="1400" b="1" dirty="0"/>
              <a:t>Activity:  having participants discuss the expanded roles within their practice and what that looks like</a:t>
            </a:r>
            <a:endParaRPr sz="1400" b="1" dirty="0"/>
          </a:p>
          <a:p>
            <a:pPr marL="0" lvl="0" indent="0" algn="l" rtl="0">
              <a:lnSpc>
                <a:spcPct val="100000"/>
              </a:lnSpc>
              <a:spcBef>
                <a:spcPts val="0"/>
              </a:spcBef>
              <a:spcAft>
                <a:spcPts val="0"/>
              </a:spcAft>
              <a:buSzPts val="1400"/>
              <a:buNone/>
            </a:pPr>
            <a:endParaRPr sz="900" dirty="0"/>
          </a:p>
          <a:p>
            <a:pPr marL="0" lvl="0" indent="0" algn="l" rtl="0">
              <a:lnSpc>
                <a:spcPct val="100000"/>
              </a:lnSpc>
              <a:spcBef>
                <a:spcPts val="0"/>
              </a:spcBef>
              <a:spcAft>
                <a:spcPts val="0"/>
              </a:spcAft>
              <a:buSzPts val="1400"/>
              <a:buNone/>
            </a:pPr>
            <a:r>
              <a:rPr lang="en-US" sz="900" dirty="0"/>
              <a:t>All </a:t>
            </a:r>
            <a:r>
              <a:rPr lang="en-US" sz="900" dirty="0" smtClean="0"/>
              <a:t>team-based </a:t>
            </a:r>
            <a:r>
              <a:rPr lang="en-US" sz="900" dirty="0"/>
              <a:t>care models require some level of change in the roles and responsibilities of individual professionals, as well as additional training in the use of health IT and expanded clinical functions.</a:t>
            </a:r>
            <a:endParaRPr sz="900" dirty="0"/>
          </a:p>
          <a:p>
            <a:pPr marL="0" lvl="0" indent="0" algn="l" rtl="0">
              <a:lnSpc>
                <a:spcPct val="100000"/>
              </a:lnSpc>
              <a:spcBef>
                <a:spcPts val="0"/>
              </a:spcBef>
              <a:spcAft>
                <a:spcPts val="0"/>
              </a:spcAft>
              <a:buSzPts val="1400"/>
              <a:buNone/>
            </a:pPr>
            <a:endParaRPr sz="900" dirty="0"/>
          </a:p>
          <a:p>
            <a:pPr marL="0" lvl="0" indent="0" algn="l" rtl="0">
              <a:lnSpc>
                <a:spcPct val="100000"/>
              </a:lnSpc>
              <a:spcBef>
                <a:spcPts val="0"/>
              </a:spcBef>
              <a:spcAft>
                <a:spcPts val="0"/>
              </a:spcAft>
              <a:buSzPts val="1400"/>
              <a:buNone/>
            </a:pPr>
            <a:r>
              <a:rPr lang="en-US" sz="900" dirty="0"/>
              <a:t>This chart is provided as a handout and visualizes expanded role we are seeing.  </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Clerical – outreach, referrals, follow-up</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MA – review charts and flag key visit information, outreach for preventive services, follow through on orders for immunizations, coaching post visit</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Pharmacist – automatic referral order for medication review for patients with more than 4 meds, medication management for uncontrolled diabetes, or hypertension</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CHW – providing coaching and navigation in the community</a:t>
            </a:r>
            <a:endParaRPr sz="1400" dirty="0"/>
          </a:p>
          <a:p>
            <a:pPr marL="0" lvl="0" indent="0" algn="l" rtl="0">
              <a:lnSpc>
                <a:spcPct val="100000"/>
              </a:lnSpc>
              <a:spcBef>
                <a:spcPts val="0"/>
              </a:spcBef>
              <a:spcAft>
                <a:spcPts val="0"/>
              </a:spcAft>
              <a:buSzPts val="1400"/>
              <a:buNone/>
            </a:pPr>
            <a:endParaRPr sz="900" dirty="0"/>
          </a:p>
          <a:p>
            <a:pPr marL="0" lvl="0" indent="0" algn="l" rtl="0">
              <a:lnSpc>
                <a:spcPct val="100000"/>
              </a:lnSpc>
              <a:spcBef>
                <a:spcPts val="0"/>
              </a:spcBef>
              <a:spcAft>
                <a:spcPts val="0"/>
              </a:spcAft>
              <a:buSzPts val="1400"/>
              <a:buNone/>
            </a:pPr>
            <a:r>
              <a:rPr lang="en-US" sz="900" dirty="0"/>
              <a:t>Ask: How do these expanded roles impact outcomes?</a:t>
            </a:r>
            <a:endParaRPr sz="1400" dirty="0"/>
          </a:p>
          <a:p>
            <a:pPr marL="171176" lvl="0" indent="-171176" algn="l" rtl="0">
              <a:lnSpc>
                <a:spcPct val="100000"/>
              </a:lnSpc>
              <a:spcBef>
                <a:spcPts val="0"/>
              </a:spcBef>
              <a:spcAft>
                <a:spcPts val="0"/>
              </a:spcAft>
              <a:buClr>
                <a:schemeClr val="dk1"/>
              </a:buClr>
              <a:buSzPts val="900"/>
              <a:buFont typeface="Arial"/>
              <a:buChar char="•"/>
            </a:pPr>
            <a:r>
              <a:rPr lang="en-US" sz="900" dirty="0"/>
              <a:t>Pharmacist can help with A1c , BP control, </a:t>
            </a:r>
            <a:endParaRPr sz="1400" dirty="0"/>
          </a:p>
          <a:p>
            <a:pPr marL="171176" lvl="0" indent="-171176" algn="l" rtl="0">
              <a:lnSpc>
                <a:spcPct val="100000"/>
              </a:lnSpc>
              <a:spcBef>
                <a:spcPts val="0"/>
              </a:spcBef>
              <a:spcAft>
                <a:spcPts val="0"/>
              </a:spcAft>
              <a:buClr>
                <a:schemeClr val="dk1"/>
              </a:buClr>
              <a:buSzPts val="900"/>
              <a:buFont typeface="Arial"/>
              <a:buChar char="•"/>
            </a:pPr>
            <a:r>
              <a:rPr lang="en-US" sz="900" dirty="0"/>
              <a:t>SW PHQ 9 improvement depression management show improved scores</a:t>
            </a:r>
            <a:endParaRPr sz="1400" dirty="0"/>
          </a:p>
          <a:p>
            <a:pPr marL="171176" lvl="0" indent="-171176" algn="l" rtl="0">
              <a:lnSpc>
                <a:spcPct val="100000"/>
              </a:lnSpc>
              <a:spcBef>
                <a:spcPts val="0"/>
              </a:spcBef>
              <a:spcAft>
                <a:spcPts val="0"/>
              </a:spcAft>
              <a:buClr>
                <a:schemeClr val="dk1"/>
              </a:buClr>
              <a:buSzPts val="900"/>
              <a:buFont typeface="Arial"/>
              <a:buChar char="•"/>
            </a:pPr>
            <a:r>
              <a:rPr lang="en-US" sz="900" dirty="0"/>
              <a:t>MA working on GAPs-in-Care outreach</a:t>
            </a:r>
            <a:endParaRPr sz="14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This chart was created from two tool to assess teams. The tools can assist you or your practice with assessing current state and planning for future state. </a:t>
            </a:r>
            <a:endParaRPr sz="1400" dirty="0"/>
          </a:p>
          <a:p>
            <a:pPr marL="174702" lvl="0" indent="-174702" algn="l" rtl="0">
              <a:lnSpc>
                <a:spcPct val="100000"/>
              </a:lnSpc>
              <a:spcBef>
                <a:spcPts val="0"/>
              </a:spcBef>
              <a:spcAft>
                <a:spcPts val="0"/>
              </a:spcAft>
              <a:buClr>
                <a:schemeClr val="dk1"/>
              </a:buClr>
              <a:buSzPts val="1000"/>
              <a:buFont typeface="Arial"/>
              <a:buChar char="•"/>
            </a:pPr>
            <a:r>
              <a:rPr lang="en-US" sz="1000" dirty="0">
                <a:latin typeface="Calibri"/>
                <a:ea typeface="Calibri"/>
                <a:cs typeface="Calibri"/>
                <a:sym typeface="Calibri"/>
              </a:rPr>
              <a:t>MacColl Center for Healthcare innovation, Primary Care Team Assessment Guide - http://www.improvingprimarycare.org/assessment/full</a:t>
            </a:r>
            <a:endParaRPr sz="1400" dirty="0"/>
          </a:p>
          <a:p>
            <a:pPr marL="0" lvl="0" indent="0" algn="l" rtl="0">
              <a:lnSpc>
                <a:spcPct val="100000"/>
              </a:lnSpc>
              <a:spcBef>
                <a:spcPts val="0"/>
              </a:spcBef>
              <a:spcAft>
                <a:spcPts val="0"/>
              </a:spcAft>
              <a:buSzPts val="1400"/>
              <a:buNone/>
            </a:pPr>
            <a:endParaRPr sz="500" dirty="0"/>
          </a:p>
          <a:p>
            <a:pPr marL="174702" lvl="0" indent="-174702" algn="l" rtl="0">
              <a:lnSpc>
                <a:spcPct val="100000"/>
              </a:lnSpc>
              <a:spcBef>
                <a:spcPts val="0"/>
              </a:spcBef>
              <a:spcAft>
                <a:spcPts val="0"/>
              </a:spcAft>
              <a:buClr>
                <a:schemeClr val="dk1"/>
              </a:buClr>
              <a:buSzPts val="1000"/>
              <a:buFont typeface="Arial"/>
              <a:buChar char="•"/>
            </a:pPr>
            <a:r>
              <a:rPr lang="en-US" sz="1000" dirty="0">
                <a:latin typeface="Calibri"/>
                <a:ea typeface="Calibri"/>
                <a:cs typeface="Calibri"/>
                <a:sym typeface="Calibri"/>
              </a:rPr>
              <a:t>Implementing Optimal </a:t>
            </a:r>
            <a:r>
              <a:rPr lang="en-US" sz="1000" dirty="0" smtClean="0">
                <a:latin typeface="Calibri"/>
                <a:ea typeface="Calibri"/>
                <a:cs typeface="Calibri"/>
                <a:sym typeface="Calibri"/>
              </a:rPr>
              <a:t>team-based </a:t>
            </a:r>
            <a:r>
              <a:rPr lang="en-US" sz="1000" dirty="0">
                <a:latin typeface="Calibri"/>
                <a:ea typeface="Calibri"/>
                <a:cs typeface="Calibri"/>
                <a:sym typeface="Calibri"/>
              </a:rPr>
              <a:t>Care – </a:t>
            </a:r>
            <a:br>
              <a:rPr lang="en-US" sz="1000" dirty="0">
                <a:latin typeface="Calibri"/>
                <a:ea typeface="Calibri"/>
                <a:cs typeface="Calibri"/>
                <a:sym typeface="Calibri"/>
              </a:rPr>
            </a:br>
            <a:r>
              <a:rPr lang="en-US" sz="1000" dirty="0">
                <a:latin typeface="Calibri"/>
                <a:ea typeface="Calibri"/>
                <a:cs typeface="Calibri"/>
                <a:sym typeface="Calibri"/>
              </a:rPr>
              <a:t>https://</a:t>
            </a:r>
            <a:r>
              <a:rPr lang="en-US" sz="1000" dirty="0" smtClean="0">
                <a:latin typeface="Calibri"/>
                <a:ea typeface="Calibri"/>
                <a:cs typeface="Calibri"/>
                <a:sym typeface="Calibri"/>
              </a:rPr>
              <a:t>psnet.ahrq.gov/resources/resource/32273/Implementing-Optimal-team-based-Care-to-Reduce-Clinician-Burnout  </a:t>
            </a:r>
            <a:r>
              <a:rPr lang="en-US" sz="1000" dirty="0">
                <a:latin typeface="Calibri"/>
                <a:ea typeface="Calibri"/>
                <a:cs typeface="Calibri"/>
                <a:sym typeface="Calibri"/>
              </a:rPr>
              <a:t>(patient outreach, pre-visit planning)</a:t>
            </a:r>
            <a:endParaRPr sz="1300" dirty="0">
              <a:latin typeface="Arial"/>
              <a:ea typeface="Arial"/>
              <a:cs typeface="Arial"/>
              <a:sym typeface="Arial"/>
            </a:endParaRPr>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400" dirty="0"/>
              <a:t> </a:t>
            </a:r>
            <a:r>
              <a:rPr lang="en-US" sz="1000" dirty="0"/>
              <a:t>Two tools that can help assess where the team is at Primary Care Team Assessment Guide MacColl Center for Healthcare Innovation</a:t>
            </a:r>
            <a:br>
              <a:rPr lang="en-US" sz="1000" dirty="0"/>
            </a:br>
            <a:r>
              <a:rPr lang="en-US" sz="1000" dirty="0"/>
              <a:t>http://www.improvingprimarycare.org/assessment/full</a:t>
            </a:r>
            <a:endParaRPr sz="14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Share the Care - LEAP Primary Care Team Guide http://www.improvingprimarycare.org/search/resources?keyword=share+the+care</a:t>
            </a:r>
            <a:endParaRPr sz="1400" dirty="0"/>
          </a:p>
          <a:p>
            <a:pPr marL="0" lvl="0" indent="0" algn="l" rtl="0">
              <a:lnSpc>
                <a:spcPct val="100000"/>
              </a:lnSpc>
              <a:spcBef>
                <a:spcPts val="0"/>
              </a:spcBef>
              <a:spcAft>
                <a:spcPts val="0"/>
              </a:spcAft>
              <a:buSzPts val="1400"/>
              <a:buNone/>
            </a:pPr>
            <a:endParaRPr sz="800" dirty="0"/>
          </a:p>
        </p:txBody>
      </p:sp>
      <p:sp>
        <p:nvSpPr>
          <p:cNvPr id="358" name="Google Shape;35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dirty="0"/>
              <a:t>Activity: Have a discussion around how participants are using community team members in helping patients to manage their chronic illness(s). Choose those participants that have listed a response in chat and unmute those individuals to have a further discussion.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Reference the community aspect of the Chronic Care Model in this slide.</a:t>
            </a:r>
            <a:endParaRPr b="1" dirty="0"/>
          </a:p>
          <a:p>
            <a:pPr marL="0" lvl="0" indent="0" algn="l" rtl="0">
              <a:lnSpc>
                <a:spcPct val="100000"/>
              </a:lnSpc>
              <a:spcBef>
                <a:spcPts val="0"/>
              </a:spcBef>
              <a:spcAft>
                <a:spcPts val="0"/>
              </a:spcAft>
              <a:buSzPts val="1400"/>
              <a:buNone/>
            </a:pPr>
            <a:r>
              <a:rPr lang="en-US" dirty="0"/>
              <a:t>The care needed for a individual to achieve their goals may be coordinated and supported by a team structure that is within the office PCMH, across the medical neighborhood, or in the community.</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The core team,</a:t>
            </a:r>
            <a:r>
              <a:rPr lang="en-US" dirty="0"/>
              <a:t> which is collectively responsible for a defined patient panel and includes provider(s), a clinical assistant such as a medical assistant, perhaps an RN, Health Coach, etc.</a:t>
            </a:r>
            <a:endParaRPr dirty="0"/>
          </a:p>
          <a:p>
            <a:pPr marL="0" marR="0" lvl="0" indent="0" algn="l" rtl="0">
              <a:lnSpc>
                <a:spcPct val="100000"/>
              </a:lnSpc>
              <a:spcBef>
                <a:spcPts val="0"/>
              </a:spcBef>
              <a:spcAft>
                <a:spcPts val="0"/>
              </a:spcAft>
              <a:buClr>
                <a:schemeClr val="dk1"/>
              </a:buClr>
              <a:buSzPts val="1200"/>
              <a:buFont typeface="Calibri"/>
              <a:buNone/>
            </a:pPr>
            <a:r>
              <a:rPr lang="en-US" b="1" dirty="0"/>
              <a:t>The extended team,</a:t>
            </a:r>
            <a:r>
              <a:rPr lang="en-US" dirty="0"/>
              <a:t> which includes services and resources that might typically be shared among care teams in a large practice or across practices/PO, such as a behavioral health consultant, social worker, or care coordinator</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The affiliated staff,</a:t>
            </a:r>
            <a:r>
              <a:rPr lang="en-US" dirty="0"/>
              <a:t> who are not typically employed by the practice, but are part of the care team through formal links with outside organizations in the Medical Neighborhood?</a:t>
            </a:r>
            <a:endParaRPr dirty="0"/>
          </a:p>
          <a:p>
            <a:pPr marL="0" lvl="0" indent="0" algn="l" rtl="0">
              <a:lnSpc>
                <a:spcPct val="100000"/>
              </a:lnSpc>
              <a:spcBef>
                <a:spcPts val="0"/>
              </a:spcBef>
              <a:spcAft>
                <a:spcPts val="0"/>
              </a:spcAft>
              <a:buSzPts val="1400"/>
              <a:buNone/>
            </a:pPr>
            <a:r>
              <a:rPr lang="en-US" dirty="0"/>
              <a:t>Specialists, Acute Care Case Managers, Home Health Care, </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Http://www.ihi.org/communities/blogs/_layouts/15/ihi/community/blog/itemview.aspx?list=7d1126ec-8f63-4a3b-9926-c44ea3036813&amp;id=192</a:t>
            </a:r>
            <a:endParaRPr dirty="0"/>
          </a:p>
        </p:txBody>
      </p:sp>
      <p:sp>
        <p:nvSpPr>
          <p:cNvPr id="380" name="Google Shape;380;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Welcome to the Introduction to </a:t>
            </a:r>
            <a:r>
              <a:rPr lang="en-US" dirty="0" smtClean="0"/>
              <a:t>team-based </a:t>
            </a:r>
            <a:r>
              <a:rPr lang="en-US" dirty="0"/>
              <a:t>Care Course</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Location of bathrooms etc.</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Facilitators introduce themselves</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Acknowledge the hard work done with the self study portion of the class. </a:t>
            </a:r>
            <a:endParaRPr dirty="0"/>
          </a:p>
          <a:p>
            <a:pPr marL="171450" lvl="0" indent="-184150" algn="l" rtl="0">
              <a:lnSpc>
                <a:spcPct val="100000"/>
              </a:lnSpc>
              <a:spcBef>
                <a:spcPts val="0"/>
              </a:spcBef>
              <a:spcAft>
                <a:spcPts val="0"/>
              </a:spcAft>
              <a:buSzPts val="1400"/>
              <a:buChar char="•"/>
            </a:pPr>
            <a:r>
              <a:rPr lang="en-US" dirty="0"/>
              <a:t>We will have frequent breaks, and a lunch time.</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58551d919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858551d919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t>Adjustment to the care plan - This process will be a continuous cycle until the patient maximizes the ability to self-management – meet goals – or it is determined (by the provider – CM’er – or patient) the services are no longer appropriate – needed – or desired.</a:t>
            </a:r>
            <a:endParaRPr sz="1100"/>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Activity</a:t>
            </a:r>
            <a:endParaRPr/>
          </a:p>
          <a:p>
            <a:pPr marL="0" lvl="0" indent="0" algn="l" rtl="0">
              <a:lnSpc>
                <a:spcPct val="100000"/>
              </a:lnSpc>
              <a:spcBef>
                <a:spcPts val="0"/>
              </a:spcBef>
              <a:spcAft>
                <a:spcPts val="0"/>
              </a:spcAft>
              <a:buSzPts val="1400"/>
              <a:buNone/>
            </a:pPr>
            <a:r>
              <a:rPr lang="en-US"/>
              <a:t>Lets walk through a few example and discuss follow-up plan.</a:t>
            </a:r>
            <a:endParaRPr/>
          </a:p>
          <a:p>
            <a:pPr marL="0" lvl="0" indent="0" algn="l" rtl="0">
              <a:lnSpc>
                <a:spcPct val="100000"/>
              </a:lnSpc>
              <a:spcBef>
                <a:spcPts val="0"/>
              </a:spcBef>
              <a:spcAft>
                <a:spcPts val="0"/>
              </a:spcAft>
              <a:buSzPts val="1400"/>
              <a:buNone/>
            </a:pPr>
            <a:r>
              <a:rPr lang="en-US"/>
              <a:t>Here is where we can give some references for scope of practice</a:t>
            </a:r>
            <a:endParaRPr/>
          </a:p>
          <a:p>
            <a:pPr marL="0" lvl="0" indent="0" algn="l" rtl="0">
              <a:lnSpc>
                <a:spcPct val="100000"/>
              </a:lnSpc>
              <a:spcBef>
                <a:spcPts val="0"/>
              </a:spcBef>
              <a:spcAft>
                <a:spcPts val="0"/>
              </a:spcAft>
              <a:buSzPts val="1400"/>
              <a:buNone/>
            </a:pPr>
            <a:r>
              <a:rPr lang="en-US"/>
              <a:t>Have participants list out the types of calls that they could conduct within their scope:</a:t>
            </a:r>
            <a:endParaRPr/>
          </a:p>
          <a:p>
            <a:pPr marL="171450" lvl="0" indent="-171450" algn="l" rtl="0">
              <a:lnSpc>
                <a:spcPct val="100000"/>
              </a:lnSpc>
              <a:spcBef>
                <a:spcPts val="0"/>
              </a:spcBef>
              <a:spcAft>
                <a:spcPts val="0"/>
              </a:spcAft>
              <a:buClr>
                <a:schemeClr val="dk1"/>
              </a:buClr>
              <a:buSzPts val="1200"/>
              <a:buFont typeface="Arial"/>
              <a:buChar char="•"/>
            </a:pPr>
            <a:r>
              <a:rPr lang="en-US"/>
              <a:t>Health coaching call (MA, CMW, RN based on pre-established guidelines)</a:t>
            </a:r>
            <a:endParaRPr/>
          </a:p>
          <a:p>
            <a:pPr marL="171450" lvl="0" indent="-171450" algn="l" rtl="0">
              <a:lnSpc>
                <a:spcPct val="100000"/>
              </a:lnSpc>
              <a:spcBef>
                <a:spcPts val="0"/>
              </a:spcBef>
              <a:spcAft>
                <a:spcPts val="0"/>
              </a:spcAft>
              <a:buClr>
                <a:schemeClr val="dk1"/>
              </a:buClr>
              <a:buSzPts val="1200"/>
              <a:buFont typeface="Arial"/>
              <a:buChar char="•"/>
            </a:pPr>
            <a:r>
              <a:rPr lang="en-US"/>
              <a:t>Medication Management call (RN, pharmacists… based on pre-established guidelines)</a:t>
            </a:r>
            <a:endParaRPr/>
          </a:p>
          <a:p>
            <a:pPr marL="171450" lvl="0" indent="-171450" algn="l" rtl="0">
              <a:lnSpc>
                <a:spcPct val="100000"/>
              </a:lnSpc>
              <a:spcBef>
                <a:spcPts val="0"/>
              </a:spcBef>
              <a:spcAft>
                <a:spcPts val="0"/>
              </a:spcAft>
              <a:buClr>
                <a:schemeClr val="dk1"/>
              </a:buClr>
              <a:buSzPts val="1200"/>
              <a:buFont typeface="Arial"/>
              <a:buChar char="•"/>
            </a:pPr>
            <a:r>
              <a:rPr lang="en-US"/>
              <a:t>Symptom Management Assessment and reinforcement – weight gain, elevated BP, peak flow … (MA, CMW, RN, SW based on pre-established guidelines)</a:t>
            </a:r>
            <a:endParaRPr/>
          </a:p>
          <a:p>
            <a:pPr marL="171450" lvl="0" indent="-171450" algn="l" rtl="0">
              <a:lnSpc>
                <a:spcPct val="100000"/>
              </a:lnSpc>
              <a:spcBef>
                <a:spcPts val="0"/>
              </a:spcBef>
              <a:spcAft>
                <a:spcPts val="0"/>
              </a:spcAft>
              <a:buClr>
                <a:schemeClr val="dk1"/>
              </a:buClr>
              <a:buSzPts val="1200"/>
              <a:buFont typeface="Arial"/>
              <a:buChar char="•"/>
            </a:pPr>
            <a:r>
              <a:rPr lang="en-US"/>
              <a:t>Planned visit preparation (MA, CHW, …)</a:t>
            </a:r>
            <a:endParaRPr/>
          </a:p>
          <a:p>
            <a:pPr marL="171450" lvl="0" indent="-171450" algn="l" rtl="0">
              <a:lnSpc>
                <a:spcPct val="100000"/>
              </a:lnSpc>
              <a:spcBef>
                <a:spcPts val="0"/>
              </a:spcBef>
              <a:spcAft>
                <a:spcPts val="0"/>
              </a:spcAft>
              <a:buClr>
                <a:schemeClr val="dk1"/>
              </a:buClr>
              <a:buSzPts val="1200"/>
              <a:buFont typeface="Arial"/>
              <a:buChar char="•"/>
            </a:pPr>
            <a:r>
              <a:rPr lang="en-US"/>
              <a:t>Outreach for Gaps in Care (Office staff, MA, volunteers again based on pre-established guidelines)</a:t>
            </a:r>
            <a:endParaRPr/>
          </a:p>
        </p:txBody>
      </p:sp>
      <p:sp>
        <p:nvSpPr>
          <p:cNvPr id="369" name="Google Shape;369;g858551d919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dirty="0"/>
              <a:t>Activity: how would the multidisciplinary team work together with John to help him manage his Chronic condition(s). Think about how the team might coordinate the use of additional team members outside of the PCMH. What would that communication look like?</a:t>
            </a:r>
          </a:p>
          <a:p>
            <a:pPr marL="457200" lvl="0" indent="-317500" algn="l" rtl="0">
              <a:lnSpc>
                <a:spcPct val="100000"/>
              </a:lnSpc>
              <a:spcBef>
                <a:spcPts val="0"/>
              </a:spcBef>
              <a:spcAft>
                <a:spcPts val="0"/>
              </a:spcAft>
              <a:buSzPts val="1400"/>
              <a:buChar char="●"/>
            </a:pPr>
            <a:endParaRPr lang="en-US" b="1" dirty="0"/>
          </a:p>
          <a:p>
            <a:pPr marL="457200" lvl="0" indent="-317500" algn="l" rtl="0">
              <a:lnSpc>
                <a:spcPct val="100000"/>
              </a:lnSpc>
              <a:spcBef>
                <a:spcPts val="0"/>
              </a:spcBef>
              <a:spcAft>
                <a:spcPts val="0"/>
              </a:spcAft>
              <a:buSzPts val="1400"/>
              <a:buChar char="●"/>
            </a:pPr>
            <a:r>
              <a:rPr lang="en-US" b="1" dirty="0"/>
              <a:t>Where would care start for John when he presents to the clinic?  Screenings to identify need of services</a:t>
            </a:r>
          </a:p>
          <a:p>
            <a:pPr marL="139700" lvl="0" indent="0" algn="l" rtl="0">
              <a:lnSpc>
                <a:spcPct val="100000"/>
              </a:lnSpc>
              <a:spcBef>
                <a:spcPts val="0"/>
              </a:spcBef>
              <a:spcAft>
                <a:spcPts val="0"/>
              </a:spcAft>
              <a:buSzPts val="1400"/>
              <a:buNone/>
            </a:pPr>
            <a:endParaRPr lang="en-US" b="1" dirty="0"/>
          </a:p>
          <a:p>
            <a:pPr marL="139700" lvl="0" indent="0" algn="l" rtl="0">
              <a:lnSpc>
                <a:spcPct val="100000"/>
              </a:lnSpc>
              <a:spcBef>
                <a:spcPts val="0"/>
              </a:spcBef>
              <a:spcAft>
                <a:spcPts val="0"/>
              </a:spcAft>
              <a:buSzPts val="1400"/>
              <a:buNone/>
            </a:pPr>
            <a:endParaRPr b="1" dirty="0"/>
          </a:p>
        </p:txBody>
      </p:sp>
      <p:sp>
        <p:nvSpPr>
          <p:cNvPr id="398" name="Google Shape;398;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extLst>
      <p:ext uri="{BB962C8B-B14F-4D97-AF65-F5344CB8AC3E}">
        <p14:creationId xmlns:p14="http://schemas.microsoft.com/office/powerpoint/2010/main" val="3631341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800" dirty="0"/>
              <a:t>Effective teamwork evolves over time enhanced by conscious effort and social skills-</a:t>
            </a:r>
            <a:r>
              <a:rPr lang="en-US" sz="1800" u="sng" dirty="0">
                <a:solidFill>
                  <a:srgbClr val="FF0000"/>
                </a:solidFill>
              </a:rPr>
              <a:t>JH Nurse </a:t>
            </a:r>
            <a:r>
              <a:rPr lang="en-US" sz="1800" u="sng" dirty="0" err="1">
                <a:solidFill>
                  <a:srgbClr val="FF0000"/>
                </a:solidFill>
              </a:rPr>
              <a:t>Naavigator</a:t>
            </a:r>
            <a:r>
              <a:rPr lang="en-US" sz="1800" u="sng" dirty="0">
                <a:solidFill>
                  <a:srgbClr val="FF0000"/>
                </a:solidFill>
              </a:rPr>
              <a:t> Training? It was on embedment handout</a:t>
            </a:r>
          </a:p>
          <a:p>
            <a:pPr marL="228600" indent="0">
              <a:buFont typeface="Arial" panose="020B0604020202020204" pitchFamily="34" charset="0"/>
              <a:buNone/>
            </a:pPr>
            <a:endParaRPr lang="en-US" sz="1800" u="sng" dirty="0">
              <a:solidFill>
                <a:srgbClr val="FF0000"/>
              </a:solidFill>
            </a:endParaRPr>
          </a:p>
          <a:p>
            <a:pPr>
              <a:buFont typeface="Arial" panose="020B0604020202020204" pitchFamily="34" charset="0"/>
              <a:buChar char="•"/>
            </a:pPr>
            <a:r>
              <a:rPr lang="en-US" sz="1800" dirty="0"/>
              <a:t>Orientation</a:t>
            </a:r>
            <a:r>
              <a:rPr lang="en-US" sz="1800" baseline="0" dirty="0"/>
              <a:t> is great time to shadow team members-learn their names, honor their expertise.  Introduce yourself, your role and discuss how you might collaborate in providing patient care on the </a:t>
            </a:r>
          </a:p>
          <a:p>
            <a:pPr marL="228600" indent="0">
              <a:buFont typeface="Arial" panose="020B0604020202020204" pitchFamily="34" charset="0"/>
              <a:buNone/>
            </a:pPr>
            <a:r>
              <a:rPr lang="en-US" sz="1800" baseline="0" dirty="0"/>
              <a:t>      Team. Consider having team members shadow you doing your work. Introduce yourself and establish contacts with frequently used Community Resources</a:t>
            </a:r>
            <a:endParaRPr lang="en-US" sz="1800" dirty="0"/>
          </a:p>
          <a:p>
            <a:pPr>
              <a:buFont typeface="Arial" panose="020B0604020202020204" pitchFamily="34" charset="0"/>
              <a:buChar char="•"/>
            </a:pPr>
            <a:r>
              <a:rPr lang="en-US" sz="1800" dirty="0"/>
              <a:t>Suggest</a:t>
            </a:r>
            <a:r>
              <a:rPr lang="en-US" sz="1800" baseline="0" dirty="0"/>
              <a:t> “Crucial Conversations” for conflict resolution. It’s base on common ground, respect, active listening.</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800" baseline="0" dirty="0"/>
              <a:t>Source? </a:t>
            </a:r>
            <a:r>
              <a:rPr lang="en-US" sz="1800" u="sng" baseline="0" dirty="0"/>
              <a:t>Institute for Clinical Systems Improvement</a:t>
            </a:r>
          </a:p>
          <a:p>
            <a:pPr>
              <a:buFont typeface="Arial" panose="020B0604020202020204" pitchFamily="34" charset="0"/>
              <a:buChar char="•"/>
            </a:pPr>
            <a:endParaRPr lang="en-US" sz="1800" dirty="0"/>
          </a:p>
          <a:p>
            <a:pPr>
              <a:buFont typeface="Arial" panose="020B0604020202020204" pitchFamily="34" charset="0"/>
              <a:buChar char="•"/>
            </a:pPr>
            <a:r>
              <a:rPr lang="en-US" sz="1800" dirty="0"/>
              <a:t>See Team Communication tool</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1466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Need clear, concise methods</a:t>
            </a:r>
            <a:r>
              <a:rPr lang="en-US" baseline="0" dirty="0"/>
              <a:t> for effective communication</a:t>
            </a:r>
          </a:p>
          <a:p>
            <a:pPr>
              <a:buFont typeface="Arial" panose="020B0604020202020204" pitchFamily="34" charset="0"/>
              <a:buChar char="•"/>
            </a:pPr>
            <a:r>
              <a:rPr lang="en-US" baseline="0" dirty="0"/>
              <a:t>Need to be organized but at the same time flexible</a:t>
            </a:r>
          </a:p>
          <a:p>
            <a:pPr marL="228600" indent="0">
              <a:buFont typeface="Arial" panose="020B0604020202020204" pitchFamily="34" charset="0"/>
              <a:buNone/>
            </a:pPr>
            <a:endParaRPr lang="en-US" dirty="0"/>
          </a:p>
          <a:p>
            <a:pPr>
              <a:buFont typeface="Arial" panose="020B0604020202020204" pitchFamily="34" charset="0"/>
              <a:buChar char="•"/>
            </a:pPr>
            <a:r>
              <a:rPr lang="en-US" dirty="0"/>
              <a:t>Is</a:t>
            </a:r>
            <a:r>
              <a:rPr lang="en-US" baseline="0" dirty="0"/>
              <a:t> there </a:t>
            </a:r>
            <a:r>
              <a:rPr lang="en-US" dirty="0"/>
              <a:t>structured communication about changing status of patients</a:t>
            </a:r>
            <a:r>
              <a:rPr lang="en-US" baseline="0" dirty="0"/>
              <a:t> in place such as SBAR or does this need to be established? </a:t>
            </a:r>
          </a:p>
          <a:p>
            <a:pPr>
              <a:buFont typeface="Arial" panose="020B0604020202020204" pitchFamily="34" charset="0"/>
              <a:buChar char="•"/>
            </a:pPr>
            <a:r>
              <a:rPr lang="en-US" baseline="0" dirty="0"/>
              <a:t>Be Proactive regarding how team communicates-who, when, where, what?</a:t>
            </a:r>
          </a:p>
          <a:p>
            <a:pPr>
              <a:buFont typeface="Arial" panose="020B0604020202020204" pitchFamily="34" charset="0"/>
              <a:buChar char="•"/>
            </a:pPr>
            <a:r>
              <a:rPr lang="en-US" baseline="0" dirty="0"/>
              <a:t>Are there venues for case review?</a:t>
            </a:r>
          </a:p>
          <a:p>
            <a:pPr>
              <a:buFont typeface="Arial" panose="020B0604020202020204" pitchFamily="34" charset="0"/>
              <a:buChar char="•"/>
            </a:pPr>
            <a:r>
              <a:rPr lang="en-US" dirty="0"/>
              <a:t>Where</a:t>
            </a:r>
            <a:r>
              <a:rPr lang="en-US" baseline="0" dirty="0"/>
              <a:t> do you see patients? Are there barriers that need to be addressed or adjustments that need to be made?</a:t>
            </a:r>
          </a:p>
          <a:p>
            <a:pPr>
              <a:buFont typeface="Arial" panose="020B0604020202020204" pitchFamily="34" charset="0"/>
              <a:buChar char="•"/>
            </a:pPr>
            <a:r>
              <a:rPr lang="en-US" baseline="0" dirty="0"/>
              <a:t>Is there a process in place to be consistent with follow up phone calls and visits? Coordinated with other team members? </a:t>
            </a:r>
          </a:p>
          <a:p>
            <a:pPr marL="228600" indent="0">
              <a:buFont typeface="Arial" panose="020B0604020202020204" pitchFamily="34" charset="0"/>
              <a:buNone/>
            </a:pPr>
            <a:r>
              <a:rPr lang="en-US" u="sng" baseline="0" dirty="0"/>
              <a:t>Source?-Institute for Clinical Systems Improvement</a:t>
            </a:r>
          </a:p>
          <a:p>
            <a:pPr>
              <a:buFont typeface="Arial" panose="020B0604020202020204" pitchFamily="34" charset="0"/>
              <a:buChar char="•"/>
            </a:pPr>
            <a:endParaRPr lang="en-US" baseline="0" dirty="0"/>
          </a:p>
          <a:p>
            <a:pPr>
              <a:buFont typeface="Arial" panose="020B0604020202020204" pitchFamily="34" charset="0"/>
              <a:buChar char="•"/>
            </a:pPr>
            <a:endParaRPr lang="en-US" baseline="0" dirty="0"/>
          </a:p>
          <a:p>
            <a:pPr>
              <a:buFont typeface="Arial" panose="020B0604020202020204" pitchFamily="34" charset="0"/>
              <a:buChar char="•"/>
            </a:pPr>
            <a:endParaRPr lang="en-US" baseline="0" dirty="0"/>
          </a:p>
          <a:p>
            <a:pPr>
              <a:buFont typeface="Arial" panose="020B0604020202020204" pitchFamily="34" charset="0"/>
              <a:buChar char="•"/>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2677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Moving from solo care to TBC requires increased communication between the provider, patient and team. This communication needs to be efficient and focused. </a:t>
            </a:r>
            <a:endParaRPr/>
          </a:p>
        </p:txBody>
      </p:sp>
      <p:sp>
        <p:nvSpPr>
          <p:cNvPr id="409" name="Google Shape;40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Activity: Ask participants to share how their practice/organization approaches huddles and meetings. Have them discuss things like goals of the meeting, who is involved etc.</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79" name="Google Shape;47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US" sz="1200" b="1" i="0" u="none" strike="noStrike" cap="none" dirty="0" smtClean="0">
                <a:solidFill>
                  <a:schemeClr val="dk1"/>
                </a:solidFill>
                <a:effectLst/>
                <a:latin typeface="Calibri"/>
                <a:ea typeface="Calibri"/>
                <a:cs typeface="Calibri"/>
                <a:sym typeface="Calibri"/>
              </a:rPr>
              <a:t>Test</a:t>
            </a:r>
            <a:r>
              <a:rPr lang="en-US" sz="1200" b="1" i="0" u="none" strike="noStrike" cap="none" baseline="0" dirty="0" smtClean="0">
                <a:solidFill>
                  <a:schemeClr val="dk1"/>
                </a:solidFill>
                <a:effectLst/>
                <a:latin typeface="Calibri"/>
                <a:ea typeface="Calibri"/>
                <a:cs typeface="Calibri"/>
                <a:sym typeface="Calibri"/>
              </a:rPr>
              <a:t> Question</a:t>
            </a:r>
            <a:endParaRPr lang="en-US" sz="1200" b="1" i="0" u="none" strike="noStrike" cap="none" dirty="0" smtClean="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Two group of foundational tools are communication and expanded roles documents.</a:t>
            </a:r>
            <a:endParaRPr dirty="0"/>
          </a:p>
          <a:p>
            <a:pPr marL="0" lvl="0" indent="0" algn="l" rtl="0">
              <a:lnSpc>
                <a:spcPct val="100000"/>
              </a:lnSpc>
              <a:spcBef>
                <a:spcPts val="0"/>
              </a:spcBef>
              <a:spcAft>
                <a:spcPts val="0"/>
              </a:spcAft>
              <a:buSzPts val="1400"/>
              <a:buNone/>
            </a:pPr>
            <a:r>
              <a:rPr lang="en-US" dirty="0"/>
              <a:t/>
            </a:r>
            <a:br>
              <a:rPr lang="en-US" dirty="0"/>
            </a:br>
            <a:r>
              <a:rPr lang="en-US" dirty="0"/>
              <a:t>High functioning team have communication tools and processes that support the team to provide efficient effective care. Here are a few examples</a:t>
            </a:r>
            <a:endParaRPr dirty="0"/>
          </a:p>
          <a:p>
            <a:pPr marL="0" lvl="0" indent="0" algn="l" rtl="0">
              <a:lnSpc>
                <a:spcPct val="100000"/>
              </a:lnSpc>
              <a:spcBef>
                <a:spcPts val="0"/>
              </a:spcBef>
              <a:spcAft>
                <a:spcPts val="0"/>
              </a:spcAft>
              <a:buSzPts val="1400"/>
              <a:buNone/>
            </a:pPr>
            <a:r>
              <a:rPr lang="en-US" dirty="0"/>
              <a:t>SBAR communication, team documentation visible to all team members, instant messaging between team members, huddles. </a:t>
            </a:r>
            <a:endParaRPr dirty="0"/>
          </a:p>
        </p:txBody>
      </p:sp>
      <p:sp>
        <p:nvSpPr>
          <p:cNvPr id="419" name="Google Shape;41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US" sz="1800" b="1" i="0" u="none" strike="noStrike" cap="none" dirty="0" smtClean="0">
                <a:solidFill>
                  <a:schemeClr val="dk1"/>
                </a:solidFill>
                <a:effectLst/>
                <a:latin typeface="Calibri"/>
                <a:ea typeface="Calibri"/>
                <a:cs typeface="Calibri"/>
                <a:sym typeface="Calibri"/>
              </a:rPr>
              <a:t>Test</a:t>
            </a:r>
            <a:r>
              <a:rPr lang="en-US" sz="1800" b="1" i="0" u="none" strike="noStrike" cap="none" baseline="0" dirty="0" smtClean="0">
                <a:solidFill>
                  <a:schemeClr val="dk1"/>
                </a:solidFill>
                <a:effectLst/>
                <a:latin typeface="Calibri"/>
                <a:ea typeface="Calibri"/>
                <a:cs typeface="Calibri"/>
                <a:sym typeface="Calibri"/>
              </a:rPr>
              <a:t> Question</a:t>
            </a:r>
          </a:p>
          <a:p>
            <a:pPr marL="0" lvl="0" indent="0" algn="l" rtl="0">
              <a:lnSpc>
                <a:spcPct val="100000"/>
              </a:lnSpc>
              <a:spcBef>
                <a:spcPts val="0"/>
              </a:spcBef>
              <a:spcAft>
                <a:spcPts val="0"/>
              </a:spcAft>
              <a:buNone/>
            </a:pPr>
            <a:endParaRPr b="0" dirty="0"/>
          </a:p>
          <a:p>
            <a:pPr marL="457200" lvl="0" indent="-317500" algn="l" rtl="0">
              <a:lnSpc>
                <a:spcPct val="100000"/>
              </a:lnSpc>
              <a:spcBef>
                <a:spcPts val="0"/>
              </a:spcBef>
              <a:spcAft>
                <a:spcPts val="0"/>
              </a:spcAft>
              <a:buSzPts val="1400"/>
              <a:buChar char="●"/>
            </a:pPr>
            <a:r>
              <a:rPr lang="en-US" b="0" dirty="0"/>
              <a:t>Now let's take a deeper dive into what SBAR is all about</a:t>
            </a:r>
            <a:endParaRPr b="0" dirty="0"/>
          </a:p>
          <a:p>
            <a:pPr marL="457200" lvl="0" indent="-317500" algn="l" rtl="0">
              <a:lnSpc>
                <a:spcPct val="100000"/>
              </a:lnSpc>
              <a:spcBef>
                <a:spcPts val="0"/>
              </a:spcBef>
              <a:spcAft>
                <a:spcPts val="0"/>
              </a:spcAft>
              <a:buSzPts val="1400"/>
              <a:buChar char="●"/>
            </a:pPr>
            <a:r>
              <a:rPr lang="en-US" b="0" dirty="0"/>
              <a:t>SBAR is a tool to increase effective communication</a:t>
            </a:r>
            <a:endParaRPr b="0" dirty="0"/>
          </a:p>
          <a:p>
            <a:pPr marL="0" lvl="0" indent="0" algn="l" rtl="0">
              <a:lnSpc>
                <a:spcPct val="100000"/>
              </a:lnSpc>
              <a:spcBef>
                <a:spcPts val="0"/>
              </a:spcBef>
              <a:spcAft>
                <a:spcPts val="0"/>
              </a:spcAft>
              <a:buSzPts val="1400"/>
              <a:buNone/>
            </a:pPr>
            <a:endParaRPr b="1" dirty="0"/>
          </a:p>
        </p:txBody>
      </p:sp>
      <p:sp>
        <p:nvSpPr>
          <p:cNvPr id="432" name="Google Shape;43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 minute video</a:t>
            </a:r>
            <a:endParaRPr/>
          </a:p>
          <a:p>
            <a:pPr marL="0" lvl="0" indent="0" algn="l" rtl="0">
              <a:lnSpc>
                <a:spcPct val="100000"/>
              </a:lnSpc>
              <a:spcBef>
                <a:spcPts val="0"/>
              </a:spcBef>
              <a:spcAft>
                <a:spcPts val="0"/>
              </a:spcAft>
              <a:buSzPts val="1400"/>
              <a:buNone/>
            </a:pPr>
            <a:r>
              <a:rPr lang="en-US"/>
              <a:t>Let’s look an example of communication and it impact on the provider team member’s relationship.</a:t>
            </a:r>
            <a:endParaRPr/>
          </a:p>
          <a:p>
            <a:pPr marL="0" lvl="0" indent="0" algn="l" rtl="0">
              <a:lnSpc>
                <a:spcPct val="100000"/>
              </a:lnSpc>
              <a:spcBef>
                <a:spcPts val="0"/>
              </a:spcBef>
              <a:spcAft>
                <a:spcPts val="0"/>
              </a:spcAft>
              <a:buSzPts val="1400"/>
              <a:buNone/>
            </a:pPr>
            <a:r>
              <a:rPr lang="en-US"/>
              <a:t>Was this communication effective? No, outcome not achieved.</a:t>
            </a:r>
            <a:endParaRPr/>
          </a:p>
          <a:p>
            <a:pPr marL="0" lvl="0" indent="0" algn="l" rtl="0">
              <a:lnSpc>
                <a:spcPct val="100000"/>
              </a:lnSpc>
              <a:spcBef>
                <a:spcPts val="0"/>
              </a:spcBef>
              <a:spcAft>
                <a:spcPts val="0"/>
              </a:spcAft>
              <a:buSzPts val="1400"/>
              <a:buNone/>
            </a:pPr>
            <a:r>
              <a:rPr lang="en-US"/>
              <a:t>Why was this communication ineffective --- </a:t>
            </a:r>
            <a:endParaRPr/>
          </a:p>
          <a:p>
            <a:pPr marL="171176" lvl="0" indent="-171176" algn="l" rtl="0">
              <a:lnSpc>
                <a:spcPct val="100000"/>
              </a:lnSpc>
              <a:spcBef>
                <a:spcPts val="0"/>
              </a:spcBef>
              <a:spcAft>
                <a:spcPts val="0"/>
              </a:spcAft>
              <a:buClr>
                <a:schemeClr val="dk1"/>
              </a:buClr>
              <a:buSzPts val="1200"/>
              <a:buFont typeface="Arial"/>
              <a:buChar char="•"/>
            </a:pPr>
            <a:r>
              <a:rPr lang="en-US"/>
              <a:t>Did not introduce self</a:t>
            </a:r>
            <a:endParaRPr/>
          </a:p>
          <a:p>
            <a:pPr marL="171176" lvl="0" indent="-171176" algn="l" rtl="0">
              <a:lnSpc>
                <a:spcPct val="100000"/>
              </a:lnSpc>
              <a:spcBef>
                <a:spcPts val="0"/>
              </a:spcBef>
              <a:spcAft>
                <a:spcPts val="0"/>
              </a:spcAft>
              <a:buClr>
                <a:schemeClr val="dk1"/>
              </a:buClr>
              <a:buSzPts val="1200"/>
              <a:buFont typeface="Arial"/>
              <a:buChar char="•"/>
            </a:pPr>
            <a:r>
              <a:rPr lang="en-US"/>
              <a:t>Did not have all the facts or concerns</a:t>
            </a:r>
            <a:endParaRPr/>
          </a:p>
          <a:p>
            <a:pPr marL="171176" lvl="0" indent="-171176" algn="l" rtl="0">
              <a:lnSpc>
                <a:spcPct val="100000"/>
              </a:lnSpc>
              <a:spcBef>
                <a:spcPts val="0"/>
              </a:spcBef>
              <a:spcAft>
                <a:spcPts val="0"/>
              </a:spcAft>
              <a:buClr>
                <a:schemeClr val="dk1"/>
              </a:buClr>
              <a:buSzPts val="1200"/>
              <a:buFont typeface="Arial"/>
              <a:buChar char="•"/>
            </a:pPr>
            <a:r>
              <a:rPr lang="en-US"/>
              <a:t>Did not have a clear request or recommendation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A tool that can assist with more effective efficient communication is SBAR</a:t>
            </a:r>
            <a:endParaRPr/>
          </a:p>
        </p:txBody>
      </p:sp>
      <p:sp>
        <p:nvSpPr>
          <p:cNvPr id="448" name="Google Shape;44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 min video. </a:t>
            </a:r>
            <a:endParaRPr/>
          </a:p>
          <a:p>
            <a:pPr marL="0" lvl="0" indent="0" algn="l" rtl="0">
              <a:lnSpc>
                <a:spcPct val="100000"/>
              </a:lnSpc>
              <a:spcBef>
                <a:spcPts val="0"/>
              </a:spcBef>
              <a:spcAft>
                <a:spcPts val="0"/>
              </a:spcAft>
              <a:buSzPts val="1400"/>
              <a:buNone/>
            </a:pPr>
            <a:r>
              <a:rPr lang="en-US"/>
              <a:t>Now let’s look at that same communication after SBAR training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Ask: How was this communication better? </a:t>
            </a:r>
            <a:endParaRPr/>
          </a:p>
          <a:p>
            <a:pPr marL="0" lvl="0" indent="0" algn="l" rtl="0">
              <a:lnSpc>
                <a:spcPct val="100000"/>
              </a:lnSpc>
              <a:spcBef>
                <a:spcPts val="0"/>
              </a:spcBef>
              <a:spcAft>
                <a:spcPts val="0"/>
              </a:spcAft>
              <a:buSzPts val="1400"/>
              <a:buNone/>
            </a:pPr>
            <a:r>
              <a:rPr lang="en-US"/>
              <a:t>Ask: Where can you see using SBAR to improve efficiency of your teams communication. (Huddle, team review of patients, during same day visit)</a:t>
            </a:r>
            <a:endParaRPr/>
          </a:p>
        </p:txBody>
      </p:sp>
      <p:sp>
        <p:nvSpPr>
          <p:cNvPr id="458" name="Google Shape;45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IMPORTANT information for all MICMT Approved Statewide Trainers:  </a:t>
            </a:r>
          </a:p>
          <a:p>
            <a:r>
              <a:rPr lang="en-US" b="1" dirty="0" smtClean="0"/>
              <a:t>1.  The disclosure slide is specific to the MICMT CE application for Nursing and SW.</a:t>
            </a:r>
          </a:p>
          <a:p>
            <a:r>
              <a:rPr lang="en-US" b="1" dirty="0" smtClean="0"/>
              <a:t>2.  This disclosure slide will only be used by MICMT Approved Trainers who:</a:t>
            </a:r>
          </a:p>
          <a:p>
            <a:pPr marL="685800" lvl="1" indent="-228600">
              <a:buAutoNum type="alphaLcPeriod"/>
            </a:pPr>
            <a:r>
              <a:rPr lang="en-US" dirty="0" smtClean="0"/>
              <a:t>indicated they want to be under MICMT CE for Nursing and SW on the Qualtrics form,</a:t>
            </a:r>
          </a:p>
          <a:p>
            <a:pPr marL="685800" lvl="1" indent="-228600">
              <a:buAutoNum type="alphaLcPeriod"/>
            </a:pPr>
            <a:r>
              <a:rPr lang="en-US" dirty="0" smtClean="0"/>
              <a:t> have completed the Statewide Trainer Orientation live or recorded webinar, and</a:t>
            </a:r>
          </a:p>
          <a:p>
            <a:pPr marL="685800" lvl="1" indent="-228600">
              <a:buAutoNum type="alphaLcPeriod"/>
            </a:pPr>
            <a:r>
              <a:rPr lang="en-US" dirty="0" smtClean="0"/>
              <a:t> met with a MICMT team member regarding the CE requirements and Statewide Trainer areas of responsibility. This meeting is to ensure all areas of responsibility are understood and an opportunity to ask questions.  This is a one time meeting (i.e. one meeting which covers CE and is not specific to each course). </a:t>
            </a:r>
          </a:p>
          <a:p>
            <a:pPr marL="0" indent="0">
              <a:buFontTx/>
              <a:buNone/>
            </a:pPr>
            <a:r>
              <a:rPr lang="en-US" b="1" dirty="0" smtClean="0"/>
              <a:t>3. Content of this disclosure slide must be used without modification for trainers who meet all criteria in item 2 above.</a:t>
            </a:r>
          </a:p>
          <a:p>
            <a:pPr marL="0" indent="0">
              <a:buFontTx/>
              <a:buNone/>
            </a:pPr>
            <a:r>
              <a:rPr lang="en-US" b="1" dirty="0" smtClean="0"/>
              <a:t>4.  If you have questions – please submit to micmt-requests@med.umich.edu</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8E37F-ACCC-4765-8D2F-551DC7436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448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Break into separate groups - break out rooms</a:t>
            </a:r>
            <a:endParaRPr dirty="0"/>
          </a:p>
          <a:p>
            <a:pPr marL="457200" lvl="0" indent="-317500" algn="l" rtl="0">
              <a:lnSpc>
                <a:spcPct val="100000"/>
              </a:lnSpc>
              <a:spcBef>
                <a:spcPts val="0"/>
              </a:spcBef>
              <a:spcAft>
                <a:spcPts val="0"/>
              </a:spcAft>
              <a:buSzPts val="1400"/>
              <a:buChar char="●"/>
            </a:pPr>
            <a:r>
              <a:rPr lang="en-US" b="1" dirty="0"/>
              <a:t>Have them read the scenario and identify the SBAR</a:t>
            </a:r>
            <a:endParaRPr b="1" dirty="0"/>
          </a:p>
          <a:p>
            <a:pPr marL="457200" lvl="0" indent="-317500" algn="l" rtl="0">
              <a:lnSpc>
                <a:spcPct val="100000"/>
              </a:lnSpc>
              <a:spcBef>
                <a:spcPts val="0"/>
              </a:spcBef>
              <a:spcAft>
                <a:spcPts val="0"/>
              </a:spcAft>
              <a:buSzPts val="1400"/>
              <a:buChar char="●"/>
            </a:pPr>
            <a:r>
              <a:rPr lang="en-US" b="1" dirty="0"/>
              <a:t>Come back from the groups and have them discuss their SBAR by first starting with groups sharing their S first, then have groups share their B and so on.</a:t>
            </a:r>
            <a:endParaRPr b="1" dirty="0"/>
          </a:p>
          <a:p>
            <a:pPr marL="457200" lvl="0" indent="-317500" algn="l" rtl="0">
              <a:lnSpc>
                <a:spcPct val="100000"/>
              </a:lnSpc>
              <a:spcBef>
                <a:spcPts val="0"/>
              </a:spcBef>
              <a:spcAft>
                <a:spcPts val="0"/>
              </a:spcAft>
              <a:buSzPts val="1400"/>
              <a:buChar char="●"/>
            </a:pPr>
            <a:r>
              <a:rPr lang="en-US" b="1" dirty="0"/>
              <a:t>How does SBAR increase the effectiveness of communication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SBAR if done correctly can lead to a prepared, proactive and cohesive practice team.</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Reinforce under recommendation – </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Patient is candidate for care management</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Patient needs same day or next day appointment</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BP on arrival will determine next steps</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Authorization to contact prior care providers</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OB referral</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Team members </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Action Plan, Self-management support and follow-up that might be anticipated</a:t>
            </a:r>
            <a:endParaRPr dirty="0"/>
          </a:p>
          <a:p>
            <a:pPr marL="0" lvl="0" indent="0" algn="l" rtl="0">
              <a:lnSpc>
                <a:spcPct val="100000"/>
              </a:lnSpc>
              <a:spcBef>
                <a:spcPts val="0"/>
              </a:spcBef>
              <a:spcAft>
                <a:spcPts val="0"/>
              </a:spcAft>
              <a:buSzPts val="1400"/>
              <a:buNone/>
            </a:pPr>
            <a:endParaRPr dirty="0"/>
          </a:p>
        </p:txBody>
      </p:sp>
      <p:sp>
        <p:nvSpPr>
          <p:cNvPr id="469" name="Google Shape;46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EHR and messaging widely varies across practices depending on their EMR capabilities. </a:t>
            </a:r>
            <a:endParaRPr/>
          </a:p>
          <a:p>
            <a:pPr marL="0" lvl="0" indent="0" algn="l" rtl="0">
              <a:lnSpc>
                <a:spcPct val="100000"/>
              </a:lnSpc>
              <a:spcBef>
                <a:spcPts val="0"/>
              </a:spcBef>
              <a:spcAft>
                <a:spcPts val="0"/>
              </a:spcAft>
              <a:buSzPts val="1400"/>
              <a:buNone/>
            </a:pPr>
            <a:r>
              <a:rPr lang="en-US"/>
              <a:t>Let’s hear about documentation and messaging at different sites.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Ask: How are care team services communicated and documented across the team.</a:t>
            </a:r>
            <a:endParaRPr/>
          </a:p>
        </p:txBody>
      </p:sp>
      <p:sp>
        <p:nvSpPr>
          <p:cNvPr id="489" name="Google Shape;48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Standing Orders standardize care across the team/roles. </a:t>
            </a:r>
            <a:endParaRPr dirty="0"/>
          </a:p>
          <a:p>
            <a:pPr marL="0" lvl="0" indent="0" algn="l" rtl="0">
              <a:lnSpc>
                <a:spcPct val="100000"/>
              </a:lnSpc>
              <a:spcBef>
                <a:spcPts val="0"/>
              </a:spcBef>
              <a:spcAft>
                <a:spcPts val="0"/>
              </a:spcAft>
              <a:buSzPts val="1400"/>
              <a:buNone/>
            </a:pPr>
            <a:r>
              <a:rPr lang="en-US" sz="900" dirty="0"/>
              <a:t>The CMS requires standing orders to be dated, timed, and authenticated by the ordering practitioner or another practitioner who is responsible for care of the patient, who is authorized to write orders by policy, and according to state law. </a:t>
            </a:r>
            <a:endParaRPr dirty="0"/>
          </a:p>
          <a:p>
            <a:pPr marL="0" lvl="0" indent="0" algn="l" rtl="0">
              <a:lnSpc>
                <a:spcPct val="100000"/>
              </a:lnSpc>
              <a:spcBef>
                <a:spcPts val="0"/>
              </a:spcBef>
              <a:spcAft>
                <a:spcPts val="0"/>
              </a:spcAft>
              <a:buSzPts val="1400"/>
              <a:buNone/>
            </a:pPr>
            <a:r>
              <a:rPr lang="en-US" sz="900" dirty="0"/>
              <a:t>https://www.himss.org/news/ahrq-funded-study-demonstrates-electronic-standing-orders-improve-delivery-preventative-care</a:t>
            </a:r>
            <a:endParaRPr dirty="0"/>
          </a:p>
          <a:p>
            <a:pPr marL="0" lvl="0" indent="0" algn="l" rtl="0">
              <a:lnSpc>
                <a:spcPct val="100000"/>
              </a:lnSpc>
              <a:spcBef>
                <a:spcPts val="0"/>
              </a:spcBef>
              <a:spcAft>
                <a:spcPts val="0"/>
              </a:spcAft>
              <a:buSzPts val="1400"/>
              <a:buNone/>
            </a:pPr>
            <a:r>
              <a:rPr lang="en-US" sz="900" dirty="0"/>
              <a:t>http://nevadanursingboard.org/wp-content/uploads/2012/04/Protocol-Standing-Orders-Operational-Definitions.pdf</a:t>
            </a:r>
            <a:endParaRPr dirty="0"/>
          </a:p>
          <a:p>
            <a:pPr marL="0" lvl="0" indent="0" algn="l" rtl="0">
              <a:lnSpc>
                <a:spcPct val="100000"/>
              </a:lnSpc>
              <a:spcBef>
                <a:spcPts val="0"/>
              </a:spcBef>
              <a:spcAft>
                <a:spcPts val="0"/>
              </a:spcAft>
              <a:buSzPts val="1400"/>
              <a:buNone/>
            </a:pPr>
            <a:r>
              <a:rPr lang="en-US" sz="900" dirty="0"/>
              <a:t>https://pattonhc.com/2016/08/01/blurred-lines-distinction-standing-orders-protocols-order-sets-favorites/</a:t>
            </a:r>
            <a:endParaRPr dirty="0"/>
          </a:p>
          <a:p>
            <a:pPr marL="0" lvl="0" indent="0" algn="l" rtl="0">
              <a:lnSpc>
                <a:spcPct val="100000"/>
              </a:lnSpc>
              <a:spcBef>
                <a:spcPts val="0"/>
              </a:spcBef>
              <a:spcAft>
                <a:spcPts val="0"/>
              </a:spcAft>
              <a:buSzPts val="1400"/>
              <a:buNone/>
            </a:pPr>
            <a:r>
              <a:rPr lang="en-US" sz="900" dirty="0"/>
              <a:t>Standing Orders: Orders which could be initiated by a nurse for a patient based on medical staff approval of a screening criteria and indication for all patients who meet the screening criteria and are not contraindicated. Classic examples might include influenza vaccine, pneumonia vaccine, hepatitis B vaccine, erythromycin eye ointment and vitamin K in newborn, or aspirin for individuals presenting in the ED with symptoms of an MI. Standing orders were rare, limited use situations.</a:t>
            </a:r>
            <a:endParaRPr dirty="0"/>
          </a:p>
          <a:p>
            <a:pPr marL="0" lvl="0" indent="0" algn="l" rtl="0">
              <a:lnSpc>
                <a:spcPct val="100000"/>
              </a:lnSpc>
              <a:spcBef>
                <a:spcPts val="0"/>
              </a:spcBef>
              <a:spcAft>
                <a:spcPts val="0"/>
              </a:spcAft>
              <a:buSzPts val="1400"/>
              <a:buNone/>
            </a:pPr>
            <a:endParaRPr sz="900" dirty="0"/>
          </a:p>
        </p:txBody>
      </p:sp>
      <p:sp>
        <p:nvSpPr>
          <p:cNvPr id="500" name="Google Shape;50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look at a few tools that help with role and task clarity</a:t>
            </a:r>
            <a:endParaRPr dirty="0"/>
          </a:p>
          <a:p>
            <a:pPr marL="0" lvl="0" indent="0" algn="l" rtl="0">
              <a:lnSpc>
                <a:spcPct val="100000"/>
              </a:lnSpc>
              <a:spcBef>
                <a:spcPts val="0"/>
              </a:spcBef>
              <a:spcAft>
                <a:spcPts val="0"/>
              </a:spcAft>
              <a:buSzPts val="1400"/>
              <a:buNone/>
            </a:pPr>
            <a:r>
              <a:rPr lang="en-US" dirty="0"/>
              <a:t>A collaborative practice agreement is document that establishes a relationship between professional (clinical pharmacists, APN, BHSW) and collaborating physicians that allows for professional to participate in collaborative patient management.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If not currently using CPA there is an example in resources section</a:t>
            </a:r>
            <a:endParaRPr dirty="0"/>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r>
              <a:rPr lang="en-US" dirty="0"/>
              <a:t>In depth Guide:</a:t>
            </a:r>
            <a:endParaRPr dirty="0"/>
          </a:p>
          <a:p>
            <a:pPr marL="0" lvl="0" indent="0" algn="l" rtl="0">
              <a:lnSpc>
                <a:spcPct val="100000"/>
              </a:lnSpc>
              <a:spcBef>
                <a:spcPts val="0"/>
              </a:spcBef>
              <a:spcAft>
                <a:spcPts val="0"/>
              </a:spcAft>
              <a:buSzPts val="1400"/>
              <a:buNone/>
            </a:pPr>
            <a:r>
              <a:rPr lang="en-US" dirty="0"/>
              <a:t>Center for Disease Control and Prevention – Advancing </a:t>
            </a:r>
            <a:r>
              <a:rPr lang="en-US" dirty="0" smtClean="0"/>
              <a:t>team-based </a:t>
            </a:r>
            <a:r>
              <a:rPr lang="en-US" dirty="0"/>
              <a:t>Care through Collaborative Practice Agreements: A resources and Implementation Guide for adding Pharmacists to the Team 2017 https://</a:t>
            </a:r>
            <a:r>
              <a:rPr lang="en-US" dirty="0" smtClean="0"/>
              <a:t>www.cdc.gov/dhdsp/pubs/docs/cpa-team-based-care.pdf</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511" name="Google Shape;51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a:t>Activity: Describe what teamwork looks like in your practice. Ask participants to raise their hand and share with the group. If known, have them share some of the expanded roles in their practice</a:t>
            </a:r>
            <a:br>
              <a:rPr lang="en-US" sz="1400" b="1"/>
            </a:br>
            <a:endParaRPr sz="1400"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Ask: </a:t>
            </a:r>
            <a:endParaRPr/>
          </a:p>
          <a:p>
            <a:pPr marL="0" lvl="0" indent="0" algn="l" rtl="0">
              <a:lnSpc>
                <a:spcPct val="100000"/>
              </a:lnSpc>
              <a:spcBef>
                <a:spcPts val="0"/>
              </a:spcBef>
              <a:spcAft>
                <a:spcPts val="0"/>
              </a:spcAft>
              <a:buSzPts val="1400"/>
              <a:buNone/>
            </a:pPr>
            <a:r>
              <a:rPr lang="en-US"/>
              <a:t>Introduce yourself and your role in the practice.</a:t>
            </a:r>
            <a:endParaRPr/>
          </a:p>
          <a:p>
            <a:pPr marL="0" lvl="0" indent="0" algn="l" rtl="0">
              <a:lnSpc>
                <a:spcPct val="100000"/>
              </a:lnSpc>
              <a:spcBef>
                <a:spcPts val="0"/>
              </a:spcBef>
              <a:spcAft>
                <a:spcPts val="0"/>
              </a:spcAft>
              <a:buSzPts val="1400"/>
              <a:buNone/>
            </a:pPr>
            <a:r>
              <a:rPr lang="en-US"/>
              <a:t>Describe any other team members and their roles in your practice.</a:t>
            </a:r>
            <a:endParaRPr/>
          </a:p>
          <a:p>
            <a:pPr marL="0" lvl="0" indent="0" algn="l" rtl="0">
              <a:lnSpc>
                <a:spcPct val="100000"/>
              </a:lnSpc>
              <a:spcBef>
                <a:spcPts val="0"/>
              </a:spcBef>
              <a:spcAft>
                <a:spcPts val="0"/>
              </a:spcAft>
              <a:buSzPts val="1400"/>
              <a:buNone/>
            </a:pPr>
            <a:r>
              <a:rPr lang="en-US"/>
              <a:t>Are their roles expanded? </a:t>
            </a:r>
            <a:endParaRPr/>
          </a:p>
          <a:p>
            <a:pPr marL="0" lvl="0" indent="0" algn="l" rtl="0">
              <a:lnSpc>
                <a:spcPct val="100000"/>
              </a:lnSpc>
              <a:spcBef>
                <a:spcPts val="0"/>
              </a:spcBef>
              <a:spcAft>
                <a:spcPts val="0"/>
              </a:spcAft>
              <a:buSzPts val="1400"/>
              <a:buNone/>
            </a:pPr>
            <a:r>
              <a:rPr lang="en-US"/>
              <a:t>How is the expanded role documented, communicated?</a:t>
            </a:r>
            <a:endParaRPr/>
          </a:p>
          <a:p>
            <a:pPr marL="0" lvl="0" indent="0" algn="l" rtl="0">
              <a:lnSpc>
                <a:spcPct val="100000"/>
              </a:lnSpc>
              <a:spcBef>
                <a:spcPts val="0"/>
              </a:spcBef>
              <a:spcAft>
                <a:spcPts val="0"/>
              </a:spcAft>
              <a:buSzPts val="1400"/>
              <a:buNone/>
            </a:pPr>
            <a:r>
              <a:rPr lang="en-US"/>
              <a:t>How does your team communicate patient information and collaborate?</a:t>
            </a:r>
            <a:br>
              <a:rPr lang="en-US"/>
            </a:br>
            <a:endParaRPr/>
          </a:p>
        </p:txBody>
      </p:sp>
      <p:sp>
        <p:nvSpPr>
          <p:cNvPr id="522" name="Google Shape;522;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
        <p:nvSpPr>
          <p:cNvPr id="523" name="Google Shape;523;p38:notes"/>
          <p:cNvSpPr txBox="1"/>
          <p:nvPr/>
        </p:nvSpPr>
        <p:spPr>
          <a:xfrm>
            <a:off x="0" y="1"/>
            <a:ext cx="3981300" cy="377400"/>
          </a:xfrm>
          <a:prstGeom prst="rect">
            <a:avLst/>
          </a:prstGeom>
          <a:noFill/>
          <a:ln>
            <a:noFill/>
          </a:ln>
        </p:spPr>
        <p:txBody>
          <a:bodyPr spcFirstLastPara="1" wrap="square" lIns="94925" tIns="47450" rIns="94925" bIns="474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3"/>
              </a:rPr>
              <a:t>https://</a:t>
            </a:r>
            <a:r>
              <a:rPr lang="en-US" sz="1100" u="sng" dirty="0" smtClean="0">
                <a:solidFill>
                  <a:schemeClr val="hlink"/>
                </a:solidFill>
                <a:latin typeface="Arial"/>
                <a:ea typeface="Arial"/>
                <a:cs typeface="Arial"/>
                <a:sym typeface="Arial"/>
                <a:hlinkClick r:id="rId3"/>
              </a:rPr>
              <a:t>nam.edu/wp-content/uploads/2015/06/VSRT-team-based-Care-Principles-Values.pdf</a:t>
            </a:r>
            <a:endParaRPr dirty="0"/>
          </a:p>
        </p:txBody>
      </p:sp>
      <p:sp>
        <p:nvSpPr>
          <p:cNvPr id="533" name="Google Shape;533;p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858551d91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858551d919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g858551d919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51</a:t>
            </a:fld>
            <a:endParaRPr/>
          </a:p>
        </p:txBody>
      </p:sp>
    </p:spTree>
    <p:extLst>
      <p:ext uri="{BB962C8B-B14F-4D97-AF65-F5344CB8AC3E}">
        <p14:creationId xmlns:p14="http://schemas.microsoft.com/office/powerpoint/2010/main" val="19708752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dirty="0"/>
              <a:t>Test </a:t>
            </a:r>
            <a:r>
              <a:rPr lang="en-US" sz="1800" b="1" dirty="0" smtClean="0"/>
              <a:t>Question</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Speaker notes:</a:t>
            </a:r>
            <a:endParaRPr dirty="0"/>
          </a:p>
          <a:p>
            <a:pPr marL="0" lvl="0" indent="0" algn="l" rtl="0">
              <a:lnSpc>
                <a:spcPct val="100000"/>
              </a:lnSpc>
              <a:spcBef>
                <a:spcPts val="0"/>
              </a:spcBef>
              <a:spcAft>
                <a:spcPts val="0"/>
              </a:spcAft>
              <a:buSzPts val="1400"/>
              <a:buNone/>
            </a:pPr>
            <a:r>
              <a:rPr lang="en-US" dirty="0"/>
              <a:t>High level review of the basic steps, bringing it back to real life examples.</a:t>
            </a:r>
            <a:endParaRPr dirty="0"/>
          </a:p>
          <a:p>
            <a:pPr marL="0" lvl="0" indent="0" algn="l" rtl="0">
              <a:lnSpc>
                <a:spcPct val="100000"/>
              </a:lnSpc>
              <a:spcBef>
                <a:spcPts val="0"/>
              </a:spcBef>
              <a:spcAft>
                <a:spcPts val="0"/>
              </a:spcAft>
              <a:buSzPts val="1400"/>
              <a:buNone/>
            </a:pPr>
            <a:r>
              <a:rPr lang="en-US" dirty="0"/>
              <a:t>Identify → pick the patients you’re going to work with</a:t>
            </a:r>
            <a:endParaRPr dirty="0"/>
          </a:p>
          <a:p>
            <a:pPr marL="0" lvl="0" indent="0" algn="l" rtl="0">
              <a:lnSpc>
                <a:spcPct val="100000"/>
              </a:lnSpc>
              <a:spcBef>
                <a:spcPts val="0"/>
              </a:spcBef>
              <a:spcAft>
                <a:spcPts val="0"/>
              </a:spcAft>
              <a:buSzPts val="1400"/>
              <a:buNone/>
            </a:pPr>
            <a:r>
              <a:rPr lang="en-US" dirty="0"/>
              <a:t>Assess → determine what the patient needs help with</a:t>
            </a:r>
            <a:endParaRPr dirty="0"/>
          </a:p>
          <a:p>
            <a:pPr marL="0" lvl="0" indent="0" algn="l" rtl="0">
              <a:lnSpc>
                <a:spcPct val="100000"/>
              </a:lnSpc>
              <a:spcBef>
                <a:spcPts val="0"/>
              </a:spcBef>
              <a:spcAft>
                <a:spcPts val="0"/>
              </a:spcAft>
              <a:buSzPts val="1400"/>
              <a:buNone/>
            </a:pPr>
            <a:r>
              <a:rPr lang="en-US" dirty="0"/>
              <a:t>Implement → put  your support plan into action</a:t>
            </a:r>
            <a:endParaRPr dirty="0"/>
          </a:p>
          <a:p>
            <a:pPr marL="0" lvl="0" indent="0" algn="l" rtl="0">
              <a:lnSpc>
                <a:spcPct val="100000"/>
              </a:lnSpc>
              <a:spcBef>
                <a:spcPts val="0"/>
              </a:spcBef>
              <a:spcAft>
                <a:spcPts val="0"/>
              </a:spcAft>
              <a:buSzPts val="1400"/>
              <a:buNone/>
            </a:pPr>
            <a:r>
              <a:rPr lang="en-US" dirty="0"/>
              <a:t>Close → determine whether or not the patient actually needs your support.</a:t>
            </a:r>
            <a:endParaRPr dirty="0"/>
          </a:p>
        </p:txBody>
      </p:sp>
      <p:sp>
        <p:nvSpPr>
          <p:cNvPr id="562" name="Google Shape;562;p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Points:</a:t>
            </a:r>
            <a:endParaRPr/>
          </a:p>
          <a:p>
            <a:pPr marL="0" lvl="0" indent="0" algn="l" rtl="0">
              <a:lnSpc>
                <a:spcPct val="100000"/>
              </a:lnSpc>
              <a:spcBef>
                <a:spcPts val="0"/>
              </a:spcBef>
              <a:spcAft>
                <a:spcPts val="0"/>
              </a:spcAft>
              <a:buSzPts val="1400"/>
              <a:buNone/>
            </a:pPr>
            <a:r>
              <a:rPr lang="en-US"/>
              <a:t>The Care Management process describes how care team members can organize their efforts in order to be effective members of the care team.  </a:t>
            </a:r>
            <a:endParaRPr/>
          </a:p>
          <a:p>
            <a:pPr marL="0" lvl="0" indent="0" algn="l" rtl="0">
              <a:lnSpc>
                <a:spcPct val="100000"/>
              </a:lnSpc>
              <a:spcBef>
                <a:spcPts val="0"/>
              </a:spcBef>
              <a:spcAft>
                <a:spcPts val="0"/>
              </a:spcAft>
              <a:buSzPts val="1400"/>
              <a:buNone/>
            </a:pPr>
            <a:r>
              <a:rPr lang="en-US"/>
              <a:t>There are 4 steps:  Identify, Assess, Implement, and Close.  We’ll go through each step individually.</a:t>
            </a: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584" name="Google Shape;584;p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Speaking Points:</a:t>
            </a:r>
            <a:endParaRPr/>
          </a:p>
          <a:p>
            <a:pPr marL="457200" lvl="0" indent="-336550" algn="l" rtl="0">
              <a:lnSpc>
                <a:spcPct val="100000"/>
              </a:lnSpc>
              <a:spcBef>
                <a:spcPts val="0"/>
              </a:spcBef>
              <a:spcAft>
                <a:spcPts val="0"/>
              </a:spcAft>
              <a:buSzPts val="1700"/>
              <a:buChar char="●"/>
            </a:pPr>
            <a:r>
              <a:rPr lang="en-US" sz="1500" b="1"/>
              <a:t>Use the chat function or raise your hand as preferred ways to participate</a:t>
            </a:r>
            <a:endParaRPr sz="1500" b="1"/>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sz="1300" b="1"/>
              <a:t>We will move the video, audio and environment sections to the registration email.</a:t>
            </a:r>
            <a:endParaRPr sz="1300" b="1"/>
          </a:p>
          <a:p>
            <a:pPr marL="0" lvl="0" indent="0" algn="l" rtl="0">
              <a:lnSpc>
                <a:spcPct val="100000"/>
              </a:lnSpc>
              <a:spcBef>
                <a:spcPts val="0"/>
              </a:spcBef>
              <a:spcAft>
                <a:spcPts val="0"/>
              </a:spcAft>
              <a:buNone/>
            </a:pPr>
            <a:r>
              <a:rPr lang="en-US">
                <a:solidFill>
                  <a:srgbClr val="FF0000"/>
                </a:solidFill>
              </a:rPr>
              <a:t>I would not give permission to multi-tasking</a:t>
            </a:r>
            <a:endParaRPr>
              <a:solidFill>
                <a:srgbClr val="FF0000"/>
              </a:solidFill>
            </a:endParaRPr>
          </a:p>
          <a:p>
            <a:pPr marL="0" lvl="0" indent="0" algn="l" rtl="0">
              <a:lnSpc>
                <a:spcPct val="100000"/>
              </a:lnSpc>
              <a:spcBef>
                <a:spcPts val="0"/>
              </a:spcBef>
              <a:spcAft>
                <a:spcPts val="0"/>
              </a:spcAft>
              <a:buNone/>
            </a:pPr>
            <a:endParaRPr>
              <a:solidFill>
                <a:srgbClr val="FF0000"/>
              </a:solidFill>
            </a:endParaRPr>
          </a:p>
          <a:p>
            <a:pPr marL="0" lvl="0" indent="0" algn="l" rtl="0">
              <a:lnSpc>
                <a:spcPct val="100000"/>
              </a:lnSpc>
              <a:spcBef>
                <a:spcPts val="0"/>
              </a:spcBef>
              <a:spcAft>
                <a:spcPts val="0"/>
              </a:spcAft>
              <a:buNone/>
            </a:pPr>
            <a:r>
              <a:rPr lang="en-US">
                <a:solidFill>
                  <a:srgbClr val="FF0000"/>
                </a:solidFill>
              </a:rPr>
              <a:t>When breaks are going to take place-- don’t log out of zoom….</a:t>
            </a:r>
            <a:endParaRPr>
              <a:solidFill>
                <a:srgbClr val="FF0000"/>
              </a:solidFill>
            </a:endParaRPr>
          </a:p>
        </p:txBody>
      </p:sp>
      <p:sp>
        <p:nvSpPr>
          <p:cNvPr id="139" name="Google Shape;13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858551d919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858551d919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858551d919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smtClean="0"/>
              <a:t>Evidence </a:t>
            </a:r>
            <a:r>
              <a:rPr lang="en-US" b="0" i="0" dirty="0"/>
              <a:t>based guidelines provide the means for which care teams utilize to help patients to meet their outcomes. For example one may use the American Diabetes Association when working with patients with Diabetes. Guidelines help keep the care teams focused in order to help develop goals and a  self management plan with their patients. The consolidation and gauging of recent evidence from the literature about the relative effectiveness of various treatment strategies should result in clinicians changing their attitudes about treatment choices, which will lead to behavior changes (</a:t>
            </a:r>
            <a:r>
              <a:rPr lang="en-US" b="0" i="0" dirty="0" err="1"/>
              <a:t>eg</a:t>
            </a:r>
            <a:r>
              <a:rPr lang="en-US" b="0" i="0" dirty="0"/>
              <a:t>, greater use of treatments with known effectiveness) and ultimately improved patient outcomes. </a:t>
            </a:r>
            <a:r>
              <a:rPr lang="en-US" b="0" i="0" u="sng" dirty="0">
                <a:solidFill>
                  <a:schemeClr val="hlink"/>
                </a:solidFill>
                <a:hlinkClick r:id="rId3"/>
              </a:rPr>
              <a:t>https://academic.oup.com/ptj/article/81/10/1622/2888353</a:t>
            </a:r>
            <a:r>
              <a:rPr lang="en-US" b="0" i="0" dirty="0"/>
              <a:t> </a:t>
            </a:r>
            <a:endParaRPr b="0" i="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Identifying:</a:t>
            </a: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dirty="0"/>
              <a:t>Patient populations identified for care management should be aligned with the outcomes measures that we’re trying to impact.</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These populations and patients usually are impacting metrics/outcomes concerning utilization of the ED and Inpatient (ambulatory sensitive conditions). </a:t>
            </a:r>
            <a:endParaRPr dirty="0"/>
          </a:p>
          <a:p>
            <a:pPr marL="0" lvl="0" indent="0" algn="l" rtl="0">
              <a:lnSpc>
                <a:spcPct val="100000"/>
              </a:lnSpc>
              <a:spcBef>
                <a:spcPts val="0"/>
              </a:spcBef>
              <a:spcAft>
                <a:spcPts val="0"/>
              </a:spcAft>
              <a:buClr>
                <a:schemeClr val="dk1"/>
              </a:buClr>
              <a:buSzPts val="1400"/>
              <a:buFont typeface="Arial"/>
              <a:buNone/>
            </a:pPr>
            <a:r>
              <a:rPr lang="en-US" dirty="0"/>
              <a:t>Population/patients may need Chronic condition management may include uncontrolled chronic conditions: diabetics with high A1c or uncontrolled hypertensive patients or COPD and Asthma not in control. </a:t>
            </a:r>
            <a:endParaRPr dirty="0"/>
          </a:p>
          <a:p>
            <a:pPr marL="0" lvl="0" indent="0" algn="l" rtl="0">
              <a:lnSpc>
                <a:spcPct val="100000"/>
              </a:lnSpc>
              <a:spcBef>
                <a:spcPts val="0"/>
              </a:spcBef>
              <a:spcAft>
                <a:spcPts val="0"/>
              </a:spcAft>
              <a:buClr>
                <a:schemeClr val="dk1"/>
              </a:buClr>
              <a:buSzPts val="1400"/>
              <a:buFont typeface="Arial"/>
              <a:buNone/>
            </a:pPr>
            <a:r>
              <a:rPr lang="en-US" dirty="0"/>
              <a:t>This may also include targeting patient with gaps in preventive services like mammograms, colonoscopy, immunizations. </a:t>
            </a:r>
            <a:endParaRPr dirty="0"/>
          </a:p>
          <a:p>
            <a:pPr marL="0" lvl="0" indent="0" algn="l" rtl="0">
              <a:lnSpc>
                <a:spcPct val="100000"/>
              </a:lnSpc>
              <a:spcBef>
                <a:spcPts val="0"/>
              </a:spcBef>
              <a:spcAft>
                <a:spcPts val="0"/>
              </a:spcAft>
              <a:buClr>
                <a:schemeClr val="dk1"/>
              </a:buClr>
              <a:buSzPts val="1400"/>
              <a:buFont typeface="Arial"/>
              <a:buNone/>
            </a:pPr>
            <a:endParaRPr sz="800" dirty="0">
              <a:solidFill>
                <a:srgbClr val="FF0000"/>
              </a:solidFill>
            </a:endParaRPr>
          </a:p>
          <a:p>
            <a:pPr marL="0" lvl="0" indent="0" algn="l" rtl="0">
              <a:lnSpc>
                <a:spcPct val="100000"/>
              </a:lnSpc>
              <a:spcBef>
                <a:spcPts val="0"/>
              </a:spcBef>
              <a:spcAft>
                <a:spcPts val="0"/>
              </a:spcAft>
              <a:buClr>
                <a:schemeClr val="dk1"/>
              </a:buClr>
              <a:buSzPts val="1400"/>
              <a:buFont typeface="Arial"/>
              <a:buNone/>
            </a:pPr>
            <a:r>
              <a:rPr lang="en-US" dirty="0"/>
              <a:t>Practices do not all function the same; some practices have been functioning as PCMH model longer and have more advanced capabilities in place.  This impacts which priorities practices will be focusing on. </a:t>
            </a:r>
            <a:endParaRPr dirty="0"/>
          </a:p>
          <a:p>
            <a:pPr marL="0" lvl="0" indent="0" algn="l" rtl="0">
              <a:lnSpc>
                <a:spcPct val="100000"/>
              </a:lnSpc>
              <a:spcBef>
                <a:spcPts val="0"/>
              </a:spcBef>
              <a:spcAft>
                <a:spcPts val="0"/>
              </a:spcAft>
              <a:buClr>
                <a:schemeClr val="dk1"/>
              </a:buClr>
              <a:buSzPts val="1400"/>
              <a:buFont typeface="Arial"/>
              <a:buNone/>
            </a:pPr>
            <a:endParaRPr sz="800" dirty="0">
              <a:solidFill>
                <a:srgbClr val="FF0000"/>
              </a:solidFill>
            </a:endParaRPr>
          </a:p>
          <a:p>
            <a:pPr marL="0" lvl="0" indent="0" algn="l" rtl="0">
              <a:lnSpc>
                <a:spcPct val="100000"/>
              </a:lnSpc>
              <a:spcBef>
                <a:spcPts val="0"/>
              </a:spcBef>
              <a:spcAft>
                <a:spcPts val="0"/>
              </a:spcAft>
              <a:buClr>
                <a:schemeClr val="dk1"/>
              </a:buClr>
              <a:buSzPts val="1400"/>
              <a:buFont typeface="Arial"/>
              <a:buNone/>
            </a:pPr>
            <a:r>
              <a:rPr lang="en-US" dirty="0"/>
              <a:t>Suggested homework– finding out where you can access information on outcome measures</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sz="1000" dirty="0"/>
              <a:t>What are the important considerations when identifying patients for </a:t>
            </a:r>
            <a:r>
              <a:rPr lang="en-US" sz="1000" dirty="0" smtClean="0"/>
              <a:t>team-based </a:t>
            </a:r>
            <a:r>
              <a:rPr lang="en-US" sz="1000" dirty="0"/>
              <a:t>care?</a:t>
            </a:r>
            <a:endParaRPr sz="1000" dirty="0"/>
          </a:p>
          <a:p>
            <a:pPr marL="174981" lvl="0" indent="-174981" algn="l" rtl="0">
              <a:lnSpc>
                <a:spcPct val="100000"/>
              </a:lnSpc>
              <a:spcBef>
                <a:spcPts val="0"/>
              </a:spcBef>
              <a:spcAft>
                <a:spcPts val="0"/>
              </a:spcAft>
              <a:buClr>
                <a:schemeClr val="dk1"/>
              </a:buClr>
              <a:buSzPts val="1000"/>
              <a:buChar char="•"/>
            </a:pPr>
            <a:r>
              <a:rPr lang="en-US" sz="1000" dirty="0"/>
              <a:t>Avoid unnecessary use of the ED/IP </a:t>
            </a:r>
            <a:endParaRPr dirty="0"/>
          </a:p>
          <a:p>
            <a:pPr marL="174981" lvl="0" indent="-174981" algn="l" rtl="0">
              <a:lnSpc>
                <a:spcPct val="100000"/>
              </a:lnSpc>
              <a:spcBef>
                <a:spcPts val="0"/>
              </a:spcBef>
              <a:spcAft>
                <a:spcPts val="0"/>
              </a:spcAft>
              <a:buClr>
                <a:schemeClr val="dk1"/>
              </a:buClr>
              <a:buSzPts val="1000"/>
              <a:buChar char="•"/>
            </a:pPr>
            <a:r>
              <a:rPr lang="en-US" sz="1000" dirty="0"/>
              <a:t>Patient Symptom awareness and early action to be seen in the office versus the hospital ED.</a:t>
            </a:r>
            <a:endParaRPr sz="1000" dirty="0"/>
          </a:p>
          <a:p>
            <a:pPr marL="174981" lvl="0" indent="-174981" algn="l" rtl="0">
              <a:lnSpc>
                <a:spcPct val="100000"/>
              </a:lnSpc>
              <a:spcBef>
                <a:spcPts val="0"/>
              </a:spcBef>
              <a:spcAft>
                <a:spcPts val="0"/>
              </a:spcAft>
              <a:buClr>
                <a:schemeClr val="dk1"/>
              </a:buClr>
              <a:buSzPts val="1000"/>
              <a:buChar char="•"/>
            </a:pPr>
            <a:r>
              <a:rPr lang="en-US" sz="1000" dirty="0"/>
              <a:t>Address unmet SDOH needs that may be impacting their utilization od services and management of their condition</a:t>
            </a:r>
            <a:r>
              <a:rPr lang="en-US" sz="1000" dirty="0" smtClean="0"/>
              <a: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611" name="Google Shape;611;p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55</a:t>
            </a:fld>
            <a:endParaRPr>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Care Team Members should </a:t>
            </a:r>
            <a:r>
              <a:rPr lang="en-US" b="1"/>
              <a:t>EXPECT</a:t>
            </a:r>
            <a:r>
              <a:rPr lang="en-US"/>
              <a:t> to develop standing agreements with their physicians so that you can proactively reach out to patients and make sure that you’re doing what you can to engage with patients who could benefit from self-management support.  </a:t>
            </a:r>
            <a:endParaRPr/>
          </a:p>
          <a:p>
            <a:pPr marL="457200" lvl="0" indent="-317500" algn="l" rtl="0">
              <a:lnSpc>
                <a:spcPct val="100000"/>
              </a:lnSpc>
              <a:spcBef>
                <a:spcPts val="0"/>
              </a:spcBef>
              <a:spcAft>
                <a:spcPts val="0"/>
              </a:spcAft>
              <a:buSzPts val="1400"/>
              <a:buChar char="●"/>
            </a:pPr>
            <a:r>
              <a:rPr lang="en-US"/>
              <a:t>Registries - whether they are stand alone or part of the EHR - are excellent sources of information for which patients are currently in need of additional support to better manager the chronic diseases.  Getting access, training, and familiarizing yourself with this information is important.  Beyond identifying patients, this is also a way of tracking your impact on the population!  You can start to see those patients whom you’re helping decrease their A1c / BP by tracking through the registry!</a:t>
            </a:r>
            <a:endParaRPr/>
          </a:p>
          <a:p>
            <a:pPr marL="457200" lvl="0" indent="-317500" algn="l" rtl="0">
              <a:lnSpc>
                <a:spcPct val="100000"/>
              </a:lnSpc>
              <a:spcBef>
                <a:spcPts val="0"/>
              </a:spcBef>
              <a:spcAft>
                <a:spcPts val="0"/>
              </a:spcAft>
              <a:buSzPts val="1400"/>
              <a:buChar char="●"/>
            </a:pPr>
            <a:r>
              <a:rPr lang="en-US"/>
              <a:t>Admission / Discharge / Transfer (ADT) notifications can be anywhere from real time to daily notifications.  These are VERY important to find!  You will want to understand who on your team is working this list and how you can integrate into this process.  We will talk later (during implementation phase) of how to break this kind of work out through the teams.</a:t>
            </a:r>
            <a:endParaRPr/>
          </a:p>
        </p:txBody>
      </p:sp>
      <p:sp>
        <p:nvSpPr>
          <p:cNvPr id="629" name="Google Shape;629;p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56</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58551d91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858551d91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Emphasize that the Practice / PO will support with patient high risk identification!!  This sometimes is done through assignment of a risk score.  This is just supposed to provide a framework of what does high risk / rising risk mean. </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Advisory Board</a:t>
            </a:r>
            <a:r>
              <a:rPr lang="en-US" dirty="0"/>
              <a:t> identify High-risk patients typically have: </a:t>
            </a:r>
            <a:r>
              <a:rPr lang="en-US" b="1" dirty="0"/>
              <a:t>Three or more chronic conditions</a:t>
            </a:r>
            <a:r>
              <a:rPr lang="en-US" dirty="0"/>
              <a:t>. At least </a:t>
            </a:r>
            <a:r>
              <a:rPr lang="en-US" b="1" dirty="0"/>
              <a:t>one of these chronic conditions is severe and not in control. </a:t>
            </a:r>
            <a:r>
              <a:rPr lang="en-US" b="0" dirty="0"/>
              <a:t>They </a:t>
            </a:r>
            <a:r>
              <a:rPr lang="en-US" dirty="0"/>
              <a:t>require constant and </a:t>
            </a:r>
            <a:r>
              <a:rPr lang="en-US" dirty="0" err="1"/>
              <a:t>individualised</a:t>
            </a:r>
            <a:r>
              <a:rPr lang="en-US" dirty="0"/>
              <a:t> care team interventions.  </a:t>
            </a:r>
            <a:endParaRPr dirty="0"/>
          </a:p>
          <a:p>
            <a:pPr marL="0" lvl="0" indent="0" algn="l" rtl="0">
              <a:lnSpc>
                <a:spcPct val="100000"/>
              </a:lnSpc>
              <a:spcBef>
                <a:spcPts val="0"/>
              </a:spcBef>
              <a:spcAft>
                <a:spcPts val="0"/>
              </a:spcAft>
              <a:buSzPts val="1400"/>
              <a:buNone/>
            </a:pPr>
            <a:r>
              <a:rPr lang="en-US" b="0" i="0" dirty="0"/>
              <a:t>These high risk patients will most likely need the intervention of a multiple team members, pharmacist and SW requiring </a:t>
            </a:r>
            <a:r>
              <a:rPr lang="en-US" b="0" i="0" dirty="0" smtClean="0"/>
              <a:t>team-based </a:t>
            </a:r>
            <a:r>
              <a:rPr lang="en-US" b="0" i="0" dirty="0"/>
              <a:t>planning and </a:t>
            </a:r>
            <a:r>
              <a:rPr lang="en-US" b="0" i="0" dirty="0" smtClean="0"/>
              <a:t>team-based </a:t>
            </a:r>
            <a:r>
              <a:rPr lang="en-US" b="0" i="0" dirty="0"/>
              <a:t>care plan. </a:t>
            </a:r>
            <a:r>
              <a:rPr lang="en-US" dirty="0"/>
              <a:t>Cognitive or functional decline can also move patient into high risk</a:t>
            </a:r>
            <a:r>
              <a:rPr lang="en-US" dirty="0">
                <a:solidFill>
                  <a:srgbClr val="FF0000"/>
                </a:solidFill>
              </a:rPr>
              <a:t>. </a:t>
            </a:r>
            <a:endParaRPr dirty="0"/>
          </a:p>
        </p:txBody>
      </p:sp>
      <p:sp>
        <p:nvSpPr>
          <p:cNvPr id="641" name="Google Shape;641;g858551d919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Test Question</a:t>
            </a:r>
          </a:p>
          <a:p>
            <a:pPr marL="0" lvl="0" indent="0" algn="l" rtl="0">
              <a:lnSpc>
                <a:spcPct val="100000"/>
              </a:lnSpc>
              <a:spcBef>
                <a:spcPts val="0"/>
              </a:spcBef>
              <a:spcAft>
                <a:spcPts val="0"/>
              </a:spcAft>
              <a:buSzPts val="1400"/>
              <a:buNone/>
            </a:pPr>
            <a:endParaRPr lang="en-US" b="1" dirty="0" smtClean="0"/>
          </a:p>
          <a:p>
            <a:pPr marL="0" lvl="0" indent="0" algn="l" rtl="0">
              <a:lnSpc>
                <a:spcPct val="100000"/>
              </a:lnSpc>
              <a:spcBef>
                <a:spcPts val="0"/>
              </a:spcBef>
              <a:spcAft>
                <a:spcPts val="0"/>
              </a:spcAft>
              <a:buSzPts val="1400"/>
              <a:buNone/>
            </a:pPr>
            <a:r>
              <a:rPr lang="en-US" b="0" i="0" dirty="0" smtClean="0"/>
              <a:t>At </a:t>
            </a:r>
            <a:r>
              <a:rPr lang="en-US" b="0" i="0" dirty="0"/>
              <a:t>Michigan Medicine, when RDs started doing proactive outreach, they found that this was much more satisfying from a career perspective → they preferred not to have to wait for somebody’s symptoms to be really bad before a referral. Prevention was a better approach.</a:t>
            </a:r>
            <a:endParaRPr b="0" i="0" dirty="0"/>
          </a:p>
          <a:p>
            <a:pPr marL="0" lvl="0" indent="0" algn="l" rtl="0">
              <a:lnSpc>
                <a:spcPct val="100000"/>
              </a:lnSpc>
              <a:spcBef>
                <a:spcPts val="0"/>
              </a:spcBef>
              <a:spcAft>
                <a:spcPts val="0"/>
              </a:spcAft>
              <a:buSzPts val="1400"/>
              <a:buNone/>
            </a:pPr>
            <a:endParaRPr b="1" dirty="0"/>
          </a:p>
        </p:txBody>
      </p:sp>
      <p:sp>
        <p:nvSpPr>
          <p:cNvPr id="654" name="Google Shape;654;p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58</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Transitions of care can help avoid such things as medication management concerns when leaving one level of care to another. For example what a patient was on in the hospital is not always what the patient was on in the primary care chart. Attention to detail is key to a successful transition of care</a:t>
            </a:r>
            <a:endParaRPr dirty="0"/>
          </a:p>
        </p:txBody>
      </p:sp>
      <p:sp>
        <p:nvSpPr>
          <p:cNvPr id="675" name="Google Shape;675;p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smtClean="0"/>
              <a:t>Test Question</a:t>
            </a:r>
          </a:p>
          <a:p>
            <a:pPr marL="0" lvl="0" indent="0" algn="l" rtl="0">
              <a:lnSpc>
                <a:spcPct val="100000"/>
              </a:lnSpc>
              <a:spcBef>
                <a:spcPts val="0"/>
              </a:spcBef>
              <a:spcAft>
                <a:spcPts val="0"/>
              </a:spcAft>
              <a:buClr>
                <a:schemeClr val="dk1"/>
              </a:buClr>
              <a:buSzPts val="1400"/>
              <a:buFont typeface="Arial"/>
              <a:buNone/>
            </a:pPr>
            <a:endParaRPr lang="en-US" dirty="0" smtClean="0"/>
          </a:p>
          <a:p>
            <a:pPr marL="0" lvl="0" indent="0" algn="l" rtl="0">
              <a:lnSpc>
                <a:spcPct val="100000"/>
              </a:lnSpc>
              <a:spcBef>
                <a:spcPts val="0"/>
              </a:spcBef>
              <a:spcAft>
                <a:spcPts val="0"/>
              </a:spcAft>
              <a:buClr>
                <a:schemeClr val="dk1"/>
              </a:buClr>
              <a:buSzPts val="1400"/>
              <a:buFont typeface="Arial"/>
              <a:buNone/>
            </a:pPr>
            <a:r>
              <a:rPr lang="en-US" dirty="0" smtClean="0"/>
              <a:t>Transitions </a:t>
            </a:r>
            <a:r>
              <a:rPr lang="en-US" dirty="0"/>
              <a:t>of care can also help mitigate:</a:t>
            </a:r>
            <a:endParaRPr dirty="0"/>
          </a:p>
          <a:p>
            <a:pPr marL="0" lvl="0" indent="0" algn="l" rtl="0">
              <a:lnSpc>
                <a:spcPct val="100000"/>
              </a:lnSpc>
              <a:spcBef>
                <a:spcPts val="0"/>
              </a:spcBef>
              <a:spcAft>
                <a:spcPts val="0"/>
              </a:spcAft>
              <a:buClr>
                <a:schemeClr val="dk1"/>
              </a:buClr>
              <a:buSzPts val="1400"/>
              <a:buFont typeface="Arial"/>
              <a:buNone/>
            </a:pP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May help identify potential care management patients</a:t>
            </a:r>
            <a:endParaRPr dirty="0">
              <a:solidFill>
                <a:srgbClr val="003865"/>
              </a:solidFill>
            </a:endParaRPr>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Confusion with discharge instructions leading to poor self-management and medication errors through medication reconciliation.</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Delays or omissions of follow-up appointments.</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By identifying current social determinants of health support or need of additional social support.</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Ensuring patients are aware of who to notify if faced with worsening symptoms post-discharge </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Stressing the importance of</a:t>
            </a:r>
            <a:r>
              <a:rPr lang="en-US" b="1" dirty="0">
                <a:solidFill>
                  <a:srgbClr val="003865"/>
                </a:solidFill>
              </a:rPr>
              <a:t> </a:t>
            </a:r>
            <a:r>
              <a:rPr lang="en-US" dirty="0">
                <a:solidFill>
                  <a:srgbClr val="003865"/>
                </a:solidFill>
              </a:rPr>
              <a:t> the follow-up visit with the PCP.</a:t>
            </a:r>
            <a:endParaRPr dirty="0">
              <a:solidFill>
                <a:srgbClr val="003865"/>
              </a:solidFill>
            </a:endParaRPr>
          </a:p>
        </p:txBody>
      </p:sp>
      <p:sp>
        <p:nvSpPr>
          <p:cNvPr id="689" name="Google Shape;689;p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smtClean="0"/>
              <a:t>Transitions </a:t>
            </a:r>
            <a:r>
              <a:rPr lang="en-US" b="0" i="0" dirty="0"/>
              <a:t>of Care are a vital part of care management in the current environment. The risk for ED utilization or inpatient utilization still remains at the top of the list in terms of cost. Transitions of care, in addition, requires coordinated communication with both internal and external team members to ensure that all patients have a smooth transition from one health care setting to another. Well coordinated transitions of care also helps to eliminate such things as incorrect medication use, understanding of discharge instructions and the confusion of patients receiving multiple phone calls from multiple sources.</a:t>
            </a:r>
            <a:endParaRPr b="0" i="0" dirty="0"/>
          </a:p>
        </p:txBody>
      </p:sp>
      <p:sp>
        <p:nvSpPr>
          <p:cNvPr id="703" name="Google Shape;703;p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300" b="1"/>
              <a:t>Activity: Add a poll</a:t>
            </a:r>
            <a:endParaRPr sz="1300" b="1"/>
          </a:p>
        </p:txBody>
      </p:sp>
      <p:sp>
        <p:nvSpPr>
          <p:cNvPr id="714" name="Google Shape;714;p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62</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Once you have identified a patient for care management a Provider discussion and  agreement is a necessary step prior to enrolling the patient into care management services</a:t>
            </a:r>
            <a:endParaRPr/>
          </a:p>
          <a:p>
            <a:pPr marL="0" lvl="0" indent="0" algn="l" rtl="0">
              <a:lnSpc>
                <a:spcPct val="100000"/>
              </a:lnSpc>
              <a:spcBef>
                <a:spcPts val="0"/>
              </a:spcBef>
              <a:spcAft>
                <a:spcPts val="0"/>
              </a:spcAft>
              <a:buSzPts val="1400"/>
              <a:buNone/>
            </a:pPr>
            <a:r>
              <a:rPr lang="en-US"/>
              <a:t>This discussion may occur </a:t>
            </a:r>
            <a:endParaRPr/>
          </a:p>
          <a:p>
            <a:pPr marL="174981" lvl="0" indent="-174981" algn="l" rtl="0">
              <a:lnSpc>
                <a:spcPct val="100000"/>
              </a:lnSpc>
              <a:spcBef>
                <a:spcPts val="0"/>
              </a:spcBef>
              <a:spcAft>
                <a:spcPts val="0"/>
              </a:spcAft>
              <a:buClr>
                <a:schemeClr val="dk1"/>
              </a:buClr>
              <a:buSzPts val="1200"/>
              <a:buFont typeface="Arial"/>
              <a:buChar char="•"/>
            </a:pPr>
            <a:r>
              <a:rPr lang="en-US"/>
              <a:t>Prior to you meeting with the patient if the provider has already identified the need and is referring the patient to you</a:t>
            </a:r>
            <a:endParaRPr/>
          </a:p>
          <a:p>
            <a:pPr marL="174981" lvl="0" indent="-174981" algn="l" rtl="0">
              <a:lnSpc>
                <a:spcPct val="100000"/>
              </a:lnSpc>
              <a:spcBef>
                <a:spcPts val="0"/>
              </a:spcBef>
              <a:spcAft>
                <a:spcPts val="0"/>
              </a:spcAft>
              <a:buClr>
                <a:schemeClr val="dk1"/>
              </a:buClr>
              <a:buSzPts val="1200"/>
              <a:buFont typeface="Arial"/>
              <a:buChar char="•"/>
            </a:pPr>
            <a:r>
              <a:rPr lang="en-US"/>
              <a:t>During huddle while the team is reviewing the patients for the day</a:t>
            </a:r>
            <a:endParaRPr/>
          </a:p>
          <a:p>
            <a:pPr marL="174981" lvl="0" indent="-174981" algn="l" rtl="0">
              <a:lnSpc>
                <a:spcPct val="100000"/>
              </a:lnSpc>
              <a:spcBef>
                <a:spcPts val="0"/>
              </a:spcBef>
              <a:spcAft>
                <a:spcPts val="0"/>
              </a:spcAft>
              <a:buClr>
                <a:schemeClr val="dk1"/>
              </a:buClr>
              <a:buSzPts val="1200"/>
              <a:buFont typeface="Arial"/>
              <a:buChar char="•"/>
            </a:pPr>
            <a:r>
              <a:rPr lang="en-US"/>
              <a:t>After a TOC call</a:t>
            </a:r>
            <a:endParaRPr b="1"/>
          </a:p>
          <a:p>
            <a:pPr marL="174981" lvl="0" indent="-174981" algn="l" rtl="0">
              <a:lnSpc>
                <a:spcPct val="100000"/>
              </a:lnSpc>
              <a:spcBef>
                <a:spcPts val="0"/>
              </a:spcBef>
              <a:spcAft>
                <a:spcPts val="0"/>
              </a:spcAft>
              <a:buClr>
                <a:schemeClr val="dk1"/>
              </a:buClr>
              <a:buSzPts val="1200"/>
              <a:buFont typeface="Arial"/>
              <a:buChar char="•"/>
            </a:pPr>
            <a:r>
              <a:rPr lang="en-US"/>
              <a:t>As early as you have identified the need, it does not need to wait until all the assessment data is obtained.</a:t>
            </a:r>
            <a:endParaRPr/>
          </a:p>
          <a:p>
            <a:pPr marL="174981" lvl="0" indent="-98781"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r>
              <a:rPr lang="en-US"/>
              <a:t>Purpose of this discussion is to gain agreement with the provider this patient will benefit from care management services.</a:t>
            </a:r>
            <a:endParaRPr/>
          </a:p>
        </p:txBody>
      </p:sp>
      <p:sp>
        <p:nvSpPr>
          <p:cNvPr id="664" name="Google Shape;664;p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a:t>Introduce who the speaker is</a:t>
            </a:r>
            <a:endParaRPr sz="1400" b="1"/>
          </a:p>
        </p:txBody>
      </p:sp>
      <p:sp>
        <p:nvSpPr>
          <p:cNvPr id="149" name="Google Shape;14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858551d919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858551d919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Have people type in chat, if virtual, or raise hand to speak.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Answer we’re looking for is that the care team member can identify a group of patients via a registry.  This could be a gap in care list, it could be a diabetes high A1c list, lost to follow up, the BEST answers are ones that identify patients that are in alignment with the outcomes measures:  A1c, BP, ED utilization, and IP utilization.</a:t>
            </a:r>
            <a:endParaRPr/>
          </a:p>
        </p:txBody>
      </p:sp>
      <p:sp>
        <p:nvSpPr>
          <p:cNvPr id="724" name="Google Shape;724;g858551d919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64</a:t>
            </a:fld>
            <a:endParaRPr>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dirty="0"/>
              <a:t>There are times you may identify the patient has needs but not enrolled or engage patient in care management. Looking for other resources for the patient may include.</a:t>
            </a:r>
            <a:endParaRPr dirty="0"/>
          </a:p>
          <a:p>
            <a:pPr marL="0" lvl="0" indent="0" algn="l" rtl="0">
              <a:lnSpc>
                <a:spcPct val="100000"/>
              </a:lnSpc>
              <a:spcBef>
                <a:spcPts val="0"/>
              </a:spcBef>
              <a:spcAft>
                <a:spcPts val="0"/>
              </a:spcAft>
              <a:buSzPts val="1400"/>
              <a:buNone/>
            </a:pPr>
            <a:r>
              <a:rPr lang="en-US" sz="1000" b="1" dirty="0"/>
              <a:t>Health plan or community resources. </a:t>
            </a:r>
            <a:r>
              <a:rPr lang="en-US" sz="1000" dirty="0"/>
              <a:t>This may be the extent of your involvement</a:t>
            </a:r>
            <a:endParaRPr dirty="0"/>
          </a:p>
          <a:p>
            <a:pPr marL="672683" lvl="1" indent="-183459" algn="l" rtl="0">
              <a:lnSpc>
                <a:spcPct val="100000"/>
              </a:lnSpc>
              <a:spcBef>
                <a:spcPts val="0"/>
              </a:spcBef>
              <a:spcAft>
                <a:spcPts val="0"/>
              </a:spcAft>
              <a:buClr>
                <a:schemeClr val="dk1"/>
              </a:buClr>
              <a:buSzPts val="1200"/>
              <a:buFont typeface="Arial"/>
              <a:buChar char="•"/>
            </a:pPr>
            <a:r>
              <a:rPr lang="en-US" sz="1000" dirty="0"/>
              <a:t>Contacting the health plan care manger can clarify how each can assist. </a:t>
            </a:r>
            <a:endParaRPr dirty="0"/>
          </a:p>
          <a:p>
            <a:pPr marL="672683" lvl="1" indent="-183459" algn="l" rtl="0">
              <a:lnSpc>
                <a:spcPct val="100000"/>
              </a:lnSpc>
              <a:spcBef>
                <a:spcPts val="0"/>
              </a:spcBef>
              <a:spcAft>
                <a:spcPts val="0"/>
              </a:spcAft>
              <a:buClr>
                <a:schemeClr val="dk1"/>
              </a:buClr>
              <a:buSzPts val="1200"/>
              <a:buFont typeface="Arial"/>
              <a:buChar char="•"/>
            </a:pPr>
            <a:r>
              <a:rPr lang="en-US" sz="1000" dirty="0"/>
              <a:t>Linking to a community resource.</a:t>
            </a:r>
            <a:endParaRPr dirty="0"/>
          </a:p>
          <a:p>
            <a:pPr marL="672683" lvl="1" indent="-105178" algn="l" rtl="0">
              <a:lnSpc>
                <a:spcPct val="100000"/>
              </a:lnSpc>
              <a:spcBef>
                <a:spcPts val="0"/>
              </a:spcBef>
              <a:spcAft>
                <a:spcPts val="0"/>
              </a:spcAft>
              <a:buSzPts val="1400"/>
              <a:buNone/>
            </a:pPr>
            <a:endParaRPr sz="1000" dirty="0"/>
          </a:p>
          <a:p>
            <a:pPr marL="672683" lvl="1" indent="-105178"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BCBSM offers Coordinated Care</a:t>
            </a:r>
            <a:endParaRPr dirty="0"/>
          </a:p>
          <a:p>
            <a:pPr marL="0" lvl="0" indent="0" algn="l" rtl="0">
              <a:lnSpc>
                <a:spcPct val="100000"/>
              </a:lnSpc>
              <a:spcBef>
                <a:spcPts val="0"/>
              </a:spcBef>
              <a:spcAft>
                <a:spcPts val="0"/>
              </a:spcAft>
              <a:buSzPts val="1400"/>
              <a:buNone/>
            </a:pPr>
            <a:r>
              <a:rPr lang="en-US" sz="1000" dirty="0"/>
              <a:t>Coordinated Care is care management provided by Blue Cross to specifically targeted patients. The program looks similar to PGIP Provider-Delivered Care Management, in that multi-disciplinary care teams comprised of providers such as social workers and pharmacists are aligned by region. </a:t>
            </a:r>
            <a:endParaRPr dirty="0"/>
          </a:p>
          <a:p>
            <a:pPr marL="0" lvl="0" indent="0" algn="l" rtl="0">
              <a:lnSpc>
                <a:spcPct val="100000"/>
              </a:lnSpc>
              <a:spcBef>
                <a:spcPts val="0"/>
              </a:spcBef>
              <a:spcAft>
                <a:spcPts val="0"/>
              </a:spcAft>
              <a:buSzPts val="1400"/>
              <a:buNone/>
            </a:pPr>
            <a:r>
              <a:rPr lang="en-US" sz="1000" dirty="0"/>
              <a:t> </a:t>
            </a:r>
            <a:endParaRPr dirty="0"/>
          </a:p>
          <a:p>
            <a:pPr marL="0" lvl="0" indent="0" algn="l" rtl="0">
              <a:lnSpc>
                <a:spcPct val="100000"/>
              </a:lnSpc>
              <a:spcBef>
                <a:spcPts val="0"/>
              </a:spcBef>
              <a:spcAft>
                <a:spcPts val="0"/>
              </a:spcAft>
              <a:buSzPts val="1400"/>
              <a:buNone/>
            </a:pPr>
            <a:r>
              <a:rPr lang="en-US" sz="1000" dirty="0"/>
              <a:t> </a:t>
            </a:r>
            <a:endParaRPr dirty="0"/>
          </a:p>
          <a:p>
            <a:pPr marL="0" lvl="0" indent="0" algn="l" rtl="0">
              <a:lnSpc>
                <a:spcPct val="100000"/>
              </a:lnSpc>
              <a:spcBef>
                <a:spcPts val="0"/>
              </a:spcBef>
              <a:spcAft>
                <a:spcPts val="0"/>
              </a:spcAft>
              <a:buSzPts val="1400"/>
              <a:buNone/>
            </a:pPr>
            <a:r>
              <a:rPr lang="en-US" sz="1000" dirty="0"/>
              <a:t>Coordinated Care may help address gaps where there is no PDCM provider, or there are limited care team members to address member needs. </a:t>
            </a:r>
            <a:endParaRPr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__________________________</a:t>
            </a:r>
            <a:endParaRPr dirty="0"/>
          </a:p>
          <a:p>
            <a:pPr marL="0" lvl="0" indent="0" algn="l" rtl="0">
              <a:lnSpc>
                <a:spcPct val="100000"/>
              </a:lnSpc>
              <a:spcBef>
                <a:spcPts val="0"/>
              </a:spcBef>
              <a:spcAft>
                <a:spcPts val="0"/>
              </a:spcAft>
              <a:buSzPts val="1400"/>
              <a:buNone/>
            </a:pPr>
            <a:r>
              <a:rPr lang="en-US" sz="1000" dirty="0"/>
              <a:t>Value Partnerships distributed a contact list for Coordinated Care in September 2019, and it is available on the PDCM page of the collaboration site. Alternatively, you can use the phone number provided above for both BCBSM and BCN patients: 800-845-5982.</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Clr>
                <a:schemeClr val="dk1"/>
              </a:buClr>
              <a:buSzPts val="1400"/>
              <a:buFont typeface="Arial"/>
              <a:buNone/>
            </a:pPr>
            <a:r>
              <a:rPr lang="en-US" dirty="0"/>
              <a:t>There are times you may identify the patient has needs but not enrolled or engage patient in care management. Looking for other resources for the patient may include.</a:t>
            </a:r>
            <a:endParaRPr dirty="0"/>
          </a:p>
          <a:p>
            <a:pPr marL="0" lvl="0" indent="0" algn="l" rtl="0">
              <a:lnSpc>
                <a:spcPct val="100000"/>
              </a:lnSpc>
              <a:spcBef>
                <a:spcPts val="0"/>
              </a:spcBef>
              <a:spcAft>
                <a:spcPts val="0"/>
              </a:spcAft>
              <a:buClr>
                <a:schemeClr val="dk1"/>
              </a:buClr>
              <a:buSzPts val="1400"/>
              <a:buFont typeface="Arial"/>
              <a:buNone/>
            </a:pPr>
            <a:r>
              <a:rPr lang="en-US" dirty="0"/>
              <a:t>Health plan or community resources. This may be the extent of your involvement</a:t>
            </a:r>
            <a:endParaRPr dirty="0"/>
          </a:p>
          <a:p>
            <a:pPr marL="641600" lvl="1" indent="-174980" algn="l" rtl="0">
              <a:lnSpc>
                <a:spcPct val="100000"/>
              </a:lnSpc>
              <a:spcBef>
                <a:spcPts val="0"/>
              </a:spcBef>
              <a:spcAft>
                <a:spcPts val="0"/>
              </a:spcAft>
              <a:buClr>
                <a:schemeClr val="dk1"/>
              </a:buClr>
              <a:buSzPts val="1200"/>
              <a:buChar char="•"/>
            </a:pPr>
            <a:r>
              <a:rPr lang="en-US" dirty="0"/>
              <a:t>Contacting the health plan care manger can clarify how each can assist. </a:t>
            </a:r>
            <a:endParaRPr dirty="0"/>
          </a:p>
          <a:p>
            <a:pPr marL="641600" lvl="1" indent="-174980" algn="l" rtl="0">
              <a:lnSpc>
                <a:spcPct val="100000"/>
              </a:lnSpc>
              <a:spcBef>
                <a:spcPts val="0"/>
              </a:spcBef>
              <a:spcAft>
                <a:spcPts val="0"/>
              </a:spcAft>
              <a:buClr>
                <a:schemeClr val="dk1"/>
              </a:buClr>
              <a:buSzPts val="1200"/>
              <a:buChar char="•"/>
            </a:pPr>
            <a:r>
              <a:rPr lang="en-US" dirty="0"/>
              <a:t>Linking to a community resource</a:t>
            </a:r>
            <a:r>
              <a:rPr lang="en-US" dirty="0" smtClean="0"/>
              <a:t>.</a:t>
            </a:r>
            <a:endParaRPr sz="1000" dirty="0"/>
          </a:p>
          <a:p>
            <a:pPr marL="672683" lvl="1" indent="-105178"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sz="1000" dirty="0"/>
          </a:p>
        </p:txBody>
      </p:sp>
      <p:sp>
        <p:nvSpPr>
          <p:cNvPr id="735" name="Google Shape;735;p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65</a:t>
            </a:fld>
            <a:endParaRPr>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smtClean="0"/>
              <a:t>Test</a:t>
            </a:r>
            <a:r>
              <a:rPr lang="en-US" b="1" baseline="0" dirty="0" smtClean="0"/>
              <a:t> Question</a:t>
            </a:r>
            <a:endParaRPr lang="en-US" b="1" dirty="0" smtClean="0"/>
          </a:p>
          <a:p>
            <a:pPr marL="0" lvl="0" indent="0" algn="l" rtl="0">
              <a:spcBef>
                <a:spcPts val="0"/>
              </a:spcBef>
              <a:spcAft>
                <a:spcPts val="0"/>
              </a:spcAft>
              <a:buClr>
                <a:schemeClr val="dk1"/>
              </a:buClr>
              <a:buSzPts val="1100"/>
              <a:buFont typeface="Arial"/>
              <a:buNone/>
            </a:pPr>
            <a:endParaRPr lang="en-US" dirty="0" smtClean="0"/>
          </a:p>
          <a:p>
            <a:pPr marL="0" lvl="0" indent="0" algn="l" rtl="0">
              <a:spcBef>
                <a:spcPts val="0"/>
              </a:spcBef>
              <a:spcAft>
                <a:spcPts val="0"/>
              </a:spcAft>
              <a:buClr>
                <a:schemeClr val="dk1"/>
              </a:buClr>
              <a:buSzPts val="1100"/>
              <a:buFont typeface="Arial"/>
              <a:buNone/>
            </a:pPr>
            <a:r>
              <a:rPr lang="en-US" dirty="0" smtClean="0"/>
              <a:t>Patient </a:t>
            </a:r>
            <a:r>
              <a:rPr lang="en-US" dirty="0"/>
              <a:t>Engagement course is a highly recommended class that discusses strategies for patient engagement.</a:t>
            </a:r>
            <a:endParaRPr dirty="0"/>
          </a:p>
          <a:p>
            <a:pPr marL="0" lvl="0" indent="0" algn="l" rtl="0">
              <a:spcBef>
                <a:spcPts val="0"/>
              </a:spcBef>
              <a:spcAft>
                <a:spcPts val="0"/>
              </a:spcAft>
              <a:buClr>
                <a:schemeClr val="dk1"/>
              </a:buClr>
              <a:buSzPts val="1100"/>
              <a:buFont typeface="Arial"/>
              <a:buNone/>
            </a:pPr>
            <a:r>
              <a:rPr lang="en-US" dirty="0"/>
              <a:t>Continuing education is available.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MEET patients where they are!!  Collaboratively developing goals and understanding what the patient would like is very important..</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If a warm hand-off is not possible and you need to engage the patient by phone or in-person an elevator speech comes in handy.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Remember the elevator speech we worked on earlier?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Things that help with patient engagement:</a:t>
            </a:r>
            <a:endParaRPr dirty="0"/>
          </a:p>
          <a:p>
            <a:pPr marL="457200" lvl="0" indent="-317500" algn="l" rtl="0">
              <a:lnSpc>
                <a:spcPct val="100000"/>
              </a:lnSpc>
              <a:spcBef>
                <a:spcPts val="0"/>
              </a:spcBef>
              <a:spcAft>
                <a:spcPts val="0"/>
              </a:spcAft>
              <a:buSzPts val="1400"/>
              <a:buAutoNum type="arabicPeriod"/>
            </a:pPr>
            <a:r>
              <a:rPr lang="en-US" dirty="0"/>
              <a:t>Warm hand-off from the PCP -- if the PCP says it’s important for the patient to work with you, they’re more likely to do so!</a:t>
            </a:r>
            <a:endParaRPr dirty="0"/>
          </a:p>
          <a:p>
            <a:pPr marL="457200" lvl="0" indent="-317500" algn="l" rtl="0">
              <a:lnSpc>
                <a:spcPct val="100000"/>
              </a:lnSpc>
              <a:spcBef>
                <a:spcPts val="0"/>
              </a:spcBef>
              <a:spcAft>
                <a:spcPts val="0"/>
              </a:spcAft>
              <a:buSzPts val="1400"/>
              <a:buAutoNum type="arabicPeriod"/>
            </a:pPr>
            <a:r>
              <a:rPr lang="en-US" dirty="0"/>
              <a:t>Assess the patient’s readiness by </a:t>
            </a:r>
            <a:r>
              <a:rPr lang="en-US" b="1" dirty="0"/>
              <a:t>finding out if they’re ready to work on improving their health!</a:t>
            </a:r>
            <a:endParaRPr b="1" dirty="0"/>
          </a:p>
          <a:p>
            <a:pPr marL="457200" lvl="0" indent="-317500" algn="l" rtl="0">
              <a:lnSpc>
                <a:spcPct val="100000"/>
              </a:lnSpc>
              <a:spcBef>
                <a:spcPts val="0"/>
              </a:spcBef>
              <a:spcAft>
                <a:spcPts val="0"/>
              </a:spcAft>
              <a:buSzPts val="1400"/>
              <a:buAutoNum type="arabicPeriod"/>
            </a:pPr>
            <a:r>
              <a:rPr lang="en-US" dirty="0"/>
              <a:t>Materials - such as flyers / brochures are also helpful.</a:t>
            </a:r>
            <a:endParaRPr dirty="0"/>
          </a:p>
          <a:p>
            <a:pPr marL="457200" lvl="0" indent="-317500" algn="l" rtl="0">
              <a:lnSpc>
                <a:spcPct val="100000"/>
              </a:lnSpc>
              <a:spcBef>
                <a:spcPts val="0"/>
              </a:spcBef>
              <a:spcAft>
                <a:spcPts val="0"/>
              </a:spcAft>
              <a:buSzPts val="1400"/>
              <a:buAutoNum type="arabicPeriod"/>
            </a:pPr>
            <a:r>
              <a:rPr lang="en-US" dirty="0"/>
              <a:t>If you are calling patients, creating a script - and then editing it based on your experience - can also be useful!</a:t>
            </a:r>
            <a:endParaRPr dirty="0"/>
          </a:p>
        </p:txBody>
      </p:sp>
      <p:sp>
        <p:nvSpPr>
          <p:cNvPr id="755" name="Google Shape;755;p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67</a:t>
            </a:fld>
            <a:endParaRPr>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858551d919_18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858551d919_18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g858551d919_18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next step is a holistic assessment of the patient’s current mental, physical, and social state.</a:t>
            </a: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796" name="Google Shape;796;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4982" lvl="0" indent="-174982" algn="l" rtl="0">
              <a:lnSpc>
                <a:spcPct val="100000"/>
              </a:lnSpc>
              <a:spcBef>
                <a:spcPts val="0"/>
              </a:spcBef>
              <a:spcAft>
                <a:spcPts val="0"/>
              </a:spcAft>
              <a:buClr>
                <a:schemeClr val="dk1"/>
              </a:buClr>
              <a:buSzPts val="1200"/>
              <a:buFont typeface="Calibri"/>
              <a:buChar char="-"/>
            </a:pPr>
            <a:r>
              <a:rPr lang="en-US"/>
              <a:t>Assessment provides the information needed to develop the patients self management plan.</a:t>
            </a:r>
            <a:endParaRPr/>
          </a:p>
          <a:p>
            <a:pPr marL="174982" lvl="0" indent="-174982" algn="l" rtl="0">
              <a:lnSpc>
                <a:spcPct val="100000"/>
              </a:lnSpc>
              <a:spcBef>
                <a:spcPts val="0"/>
              </a:spcBef>
              <a:spcAft>
                <a:spcPts val="0"/>
              </a:spcAft>
              <a:buClr>
                <a:schemeClr val="dk1"/>
              </a:buClr>
              <a:buSzPts val="1200"/>
              <a:buFont typeface="Calibri"/>
              <a:buChar char="-"/>
            </a:pPr>
            <a:r>
              <a:rPr lang="en-US"/>
              <a:t>Assessment can also tell you how aware patients are of their symptoms and when they should be contacting the office. Action plans can reinforce symptom management and use of action plans. ASK- who is using action plans? What diagnosis are you using them for? Reinforce how Action Plan can help patient and us catch problem early and advert ED visit.</a:t>
            </a:r>
            <a:endParaRPr/>
          </a:p>
          <a:p>
            <a:pPr marL="174982" lvl="0" indent="-174982" algn="l" rtl="0">
              <a:lnSpc>
                <a:spcPct val="100000"/>
              </a:lnSpc>
              <a:spcBef>
                <a:spcPts val="0"/>
              </a:spcBef>
              <a:spcAft>
                <a:spcPts val="0"/>
              </a:spcAft>
              <a:buClr>
                <a:schemeClr val="dk1"/>
              </a:buClr>
              <a:buSzPts val="1200"/>
              <a:buFont typeface="Calibri"/>
              <a:buChar char="-"/>
            </a:pPr>
            <a:r>
              <a:rPr lang="en-US"/>
              <a:t>Assessment is not unique to care management but part of every care team member process.</a:t>
            </a:r>
            <a:endParaRPr/>
          </a:p>
          <a:p>
            <a:pPr marL="174982" lvl="0" indent="-174982" algn="l" rtl="0">
              <a:lnSpc>
                <a:spcPct val="100000"/>
              </a:lnSpc>
              <a:spcBef>
                <a:spcPts val="0"/>
              </a:spcBef>
              <a:spcAft>
                <a:spcPts val="0"/>
              </a:spcAft>
              <a:buClr>
                <a:schemeClr val="dk1"/>
              </a:buClr>
              <a:buSzPts val="1200"/>
              <a:buFont typeface="Calibri"/>
              <a:buChar char="-"/>
            </a:pPr>
            <a:r>
              <a:rPr lang="en-US"/>
              <a:t>The team can use structured surveys, screening and assessment tools.</a:t>
            </a:r>
            <a:endParaRPr/>
          </a:p>
          <a:p>
            <a:pPr marL="0" lvl="0" indent="0" algn="l" rtl="0">
              <a:lnSpc>
                <a:spcPct val="100000"/>
              </a:lnSpc>
              <a:spcBef>
                <a:spcPts val="0"/>
              </a:spcBef>
              <a:spcAft>
                <a:spcPts val="0"/>
              </a:spcAft>
              <a:buSzPts val="1400"/>
              <a:buNone/>
            </a:pPr>
            <a:endParaRPr/>
          </a:p>
        </p:txBody>
      </p:sp>
      <p:sp>
        <p:nvSpPr>
          <p:cNvPr id="814" name="Google Shape;814;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Activity -- have the participants:</a:t>
            </a:r>
            <a:endParaRPr b="1" dirty="0"/>
          </a:p>
          <a:p>
            <a:pPr marL="457200" lvl="0" indent="-317500" algn="l" rtl="0">
              <a:lnSpc>
                <a:spcPct val="100000"/>
              </a:lnSpc>
              <a:spcBef>
                <a:spcPts val="0"/>
              </a:spcBef>
              <a:spcAft>
                <a:spcPts val="0"/>
              </a:spcAft>
              <a:buSzPts val="1400"/>
              <a:buAutoNum type="arabicPeriod"/>
            </a:pPr>
            <a:r>
              <a:rPr lang="en-US" b="1" dirty="0"/>
              <a:t> pick a screening,</a:t>
            </a:r>
            <a:endParaRPr b="1" dirty="0"/>
          </a:p>
          <a:p>
            <a:pPr marL="457200" lvl="0" indent="-317500" algn="l" rtl="0">
              <a:lnSpc>
                <a:spcPct val="100000"/>
              </a:lnSpc>
              <a:spcBef>
                <a:spcPts val="0"/>
              </a:spcBef>
              <a:spcAft>
                <a:spcPts val="0"/>
              </a:spcAft>
              <a:buSzPts val="1400"/>
              <a:buAutoNum type="arabicPeriod"/>
            </a:pPr>
            <a:r>
              <a:rPr lang="en-US" b="1" dirty="0"/>
              <a:t> describe WHO conducts these screenings in their office, </a:t>
            </a:r>
            <a:endParaRPr b="1" dirty="0"/>
          </a:p>
          <a:p>
            <a:pPr marL="457200" lvl="0" indent="-317500" algn="l" rtl="0">
              <a:lnSpc>
                <a:spcPct val="100000"/>
              </a:lnSpc>
              <a:spcBef>
                <a:spcPts val="0"/>
              </a:spcBef>
              <a:spcAft>
                <a:spcPts val="0"/>
              </a:spcAft>
              <a:buSzPts val="1400"/>
              <a:buAutoNum type="arabicPeriod"/>
            </a:pPr>
            <a:r>
              <a:rPr lang="en-US" b="1" dirty="0"/>
              <a:t>WHEN they are conducted</a:t>
            </a:r>
            <a:endParaRPr b="1" dirty="0"/>
          </a:p>
          <a:p>
            <a:pPr marL="457200" lvl="0" indent="-317500" algn="l" rtl="0">
              <a:lnSpc>
                <a:spcPct val="100000"/>
              </a:lnSpc>
              <a:spcBef>
                <a:spcPts val="0"/>
              </a:spcBef>
              <a:spcAft>
                <a:spcPts val="0"/>
              </a:spcAft>
              <a:buSzPts val="1400"/>
              <a:buAutoNum type="arabicPeriod"/>
            </a:pPr>
            <a:r>
              <a:rPr lang="en-US" b="1" dirty="0"/>
              <a:t>WHERE this info is documented</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Functional status → activities of daily living</a:t>
            </a:r>
            <a:endParaRPr dirty="0"/>
          </a:p>
          <a:p>
            <a:pPr marL="0" lvl="0" indent="0" algn="l" rtl="0">
              <a:lnSpc>
                <a:spcPct val="100000"/>
              </a:lnSpc>
              <a:spcBef>
                <a:spcPts val="0"/>
              </a:spcBef>
              <a:spcAft>
                <a:spcPts val="0"/>
              </a:spcAft>
              <a:buSzPts val="1400"/>
              <a:buNone/>
            </a:pPr>
            <a:r>
              <a:rPr lang="en-US" dirty="0"/>
              <a:t>Utilization → how many times they’re in and out of the hospital / ER</a:t>
            </a:r>
            <a:endParaRPr dirty="0"/>
          </a:p>
          <a:p>
            <a:pPr marL="0" lvl="0" indent="0" algn="l" rtl="0">
              <a:lnSpc>
                <a:spcPct val="100000"/>
              </a:lnSpc>
              <a:spcBef>
                <a:spcPts val="0"/>
              </a:spcBef>
              <a:spcAft>
                <a:spcPts val="0"/>
              </a:spcAft>
              <a:buSzPts val="1400"/>
              <a:buNone/>
            </a:pPr>
            <a:r>
              <a:rPr lang="en-US" dirty="0"/>
              <a:t>Care team → who else is caring for the patient?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PHQ - 9 → Patient </a:t>
            </a:r>
            <a:r>
              <a:rPr lang="en-US" dirty="0" err="1"/>
              <a:t>HEalth</a:t>
            </a:r>
            <a:r>
              <a:rPr lang="en-US" dirty="0"/>
              <a:t> Questionnaire - 9 questions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dirty="0"/>
              <a:t>The tools and process used in screening and assessment are defined by the practice, the patient population served </a:t>
            </a:r>
            <a:r>
              <a:rPr lang="en-US" sz="1100" dirty="0"/>
              <a:t>and the services provided. (picture of pediatric patient, elderly patient)</a:t>
            </a:r>
            <a:endParaRPr dirty="0"/>
          </a:p>
          <a:p>
            <a:pPr marL="0" lvl="0" indent="0" algn="l" rtl="0">
              <a:lnSpc>
                <a:spcPct val="100000"/>
              </a:lnSpc>
              <a:spcBef>
                <a:spcPts val="0"/>
              </a:spcBef>
              <a:spcAft>
                <a:spcPts val="0"/>
              </a:spcAft>
              <a:buClr>
                <a:schemeClr val="dk1"/>
              </a:buClr>
              <a:buSzPts val="1400"/>
              <a:buFont typeface="Arial"/>
              <a:buNone/>
            </a:pPr>
            <a:endParaRPr sz="1100" dirty="0"/>
          </a:p>
          <a:p>
            <a:pPr marL="0" lvl="0" indent="0" algn="l" rtl="0">
              <a:lnSpc>
                <a:spcPct val="100000"/>
              </a:lnSpc>
              <a:spcBef>
                <a:spcPts val="0"/>
              </a:spcBef>
              <a:spcAft>
                <a:spcPts val="0"/>
              </a:spcAft>
              <a:buClr>
                <a:schemeClr val="dk1"/>
              </a:buClr>
              <a:buSzPts val="1400"/>
              <a:buFont typeface="Arial"/>
              <a:buNone/>
            </a:pPr>
            <a:r>
              <a:rPr lang="en-US" sz="1100" dirty="0"/>
              <a:t>Ask what are standard tools used in their practice now? </a:t>
            </a:r>
            <a:endParaRPr sz="1100" dirty="0"/>
          </a:p>
          <a:p>
            <a:pPr marL="0" lvl="0" indent="0" algn="l" rtl="0">
              <a:lnSpc>
                <a:spcPct val="100000"/>
              </a:lnSpc>
              <a:spcBef>
                <a:spcPts val="0"/>
              </a:spcBef>
              <a:spcAft>
                <a:spcPts val="0"/>
              </a:spcAft>
              <a:buClr>
                <a:schemeClr val="dk1"/>
              </a:buClr>
              <a:buSzPts val="1400"/>
              <a:buFont typeface="Arial"/>
              <a:buNone/>
            </a:pPr>
            <a:endParaRPr sz="1100" dirty="0"/>
          </a:p>
          <a:p>
            <a:pPr marL="0" lvl="0" indent="0" algn="l" rtl="0">
              <a:lnSpc>
                <a:spcPct val="100000"/>
              </a:lnSpc>
              <a:spcBef>
                <a:spcPts val="0"/>
              </a:spcBef>
              <a:spcAft>
                <a:spcPts val="0"/>
              </a:spcAft>
              <a:buClr>
                <a:schemeClr val="dk1"/>
              </a:buClr>
              <a:buSzPts val="1400"/>
              <a:buFont typeface="Arial"/>
              <a:buNone/>
            </a:pPr>
            <a:r>
              <a:rPr lang="en-US" sz="1100" dirty="0"/>
              <a:t>Tools for screening and assessment can be found on the MICMT website. </a:t>
            </a:r>
            <a:endParaRPr sz="1100" dirty="0"/>
          </a:p>
          <a:p>
            <a:pPr marL="0" lvl="0" indent="0" algn="l" rtl="0">
              <a:lnSpc>
                <a:spcPct val="100000"/>
              </a:lnSpc>
              <a:spcBef>
                <a:spcPts val="0"/>
              </a:spcBef>
              <a:spcAft>
                <a:spcPts val="0"/>
              </a:spcAft>
              <a:buClr>
                <a:schemeClr val="dk1"/>
              </a:buClr>
              <a:buSzPts val="1100"/>
              <a:buFont typeface="Calibri"/>
              <a:buNone/>
            </a:pPr>
            <a:r>
              <a:rPr lang="en-US" sz="1100" dirty="0"/>
              <a:t>Ask what are some of the patient and population factors that impact your screening and assessment process?</a:t>
            </a:r>
            <a:endParaRPr dirty="0"/>
          </a:p>
          <a:p>
            <a:pPr marL="0" lvl="0" indent="0" algn="l" rtl="0">
              <a:lnSpc>
                <a:spcPct val="100000"/>
              </a:lnSpc>
              <a:spcBef>
                <a:spcPts val="0"/>
              </a:spcBef>
              <a:spcAft>
                <a:spcPts val="0"/>
              </a:spcAft>
              <a:buClr>
                <a:schemeClr val="dk1"/>
              </a:buClr>
              <a:buSzPts val="1400"/>
              <a:buFont typeface="Arial"/>
              <a:buNone/>
            </a:pPr>
            <a:r>
              <a:rPr lang="en-US" sz="1100" dirty="0"/>
              <a:t>Population: age, ethnicity, SDOH</a:t>
            </a:r>
            <a:endParaRPr sz="1100" dirty="0"/>
          </a:p>
          <a:p>
            <a:pPr marL="0" lvl="0" indent="0" algn="l" rtl="0">
              <a:lnSpc>
                <a:spcPct val="100000"/>
              </a:lnSpc>
              <a:spcBef>
                <a:spcPts val="0"/>
              </a:spcBef>
              <a:spcAft>
                <a:spcPts val="0"/>
              </a:spcAft>
              <a:buClr>
                <a:schemeClr val="dk1"/>
              </a:buClr>
              <a:buSzPts val="1400"/>
              <a:buFont typeface="Arial"/>
              <a:buNone/>
            </a:pPr>
            <a:r>
              <a:rPr lang="en-US" sz="1100" dirty="0"/>
              <a:t>Patient characteristics such as, risk factors, smoking status, and chronic disease burden, as well as psychosocial issues, such as availability of caregiver support, can help identify individuals and populations that may benefit from </a:t>
            </a:r>
            <a:r>
              <a:rPr lang="en-US" sz="1100" dirty="0" smtClean="0"/>
              <a:t>team-based </a:t>
            </a:r>
            <a:r>
              <a:rPr lang="en-US" sz="1100" dirty="0"/>
              <a:t>Care services. </a:t>
            </a:r>
            <a:endParaRPr sz="1100" dirty="0"/>
          </a:p>
          <a:p>
            <a:pPr marL="0" lvl="0" indent="0" algn="l" rtl="0">
              <a:lnSpc>
                <a:spcPct val="100000"/>
              </a:lnSpc>
              <a:spcBef>
                <a:spcPts val="0"/>
              </a:spcBef>
              <a:spcAft>
                <a:spcPts val="0"/>
              </a:spcAft>
              <a:buClr>
                <a:schemeClr val="dk1"/>
              </a:buClr>
              <a:buSzPts val="1400"/>
              <a:buFont typeface="Arial"/>
              <a:buNone/>
            </a:pPr>
            <a:r>
              <a:rPr lang="en-US" sz="1100" i="1" dirty="0"/>
              <a:t>Care Management: Implications for Medical Practice, Health Policy, and Health Services Research. Retrieved from https://www.ahrq.gov/sites/default/files/publications/files/caremgmt-brief.pdf</a:t>
            </a:r>
            <a:endParaRPr dirty="0"/>
          </a:p>
          <a:p>
            <a:pPr marL="174981" lvl="0" indent="-98781" algn="l" rtl="0">
              <a:lnSpc>
                <a:spcPct val="100000"/>
              </a:lnSpc>
              <a:spcBef>
                <a:spcPts val="0"/>
              </a:spcBef>
              <a:spcAft>
                <a:spcPts val="0"/>
              </a:spcAft>
              <a:buClr>
                <a:schemeClr val="dk1"/>
              </a:buClr>
              <a:buSzPts val="1200"/>
              <a:buFont typeface="Arial"/>
              <a:buNone/>
            </a:pPr>
            <a:endParaRPr i="1" dirty="0"/>
          </a:p>
          <a:p>
            <a:pPr marL="0" lvl="0" indent="0" algn="l" rtl="0">
              <a:lnSpc>
                <a:spcPct val="100000"/>
              </a:lnSpc>
              <a:spcBef>
                <a:spcPts val="0"/>
              </a:spcBef>
              <a:spcAft>
                <a:spcPts val="0"/>
              </a:spcAft>
              <a:buSzPts val="1400"/>
              <a:buNone/>
            </a:pPr>
            <a:endParaRPr dirty="0"/>
          </a:p>
        </p:txBody>
      </p:sp>
      <p:sp>
        <p:nvSpPr>
          <p:cNvPr id="825" name="Google Shape;825;p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71</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858551d919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858551d919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g858551d919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377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C51AF-4D91-42DE-BF09-F2BE0EFCE9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6855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Read the slide – Ask, who’s responsibility it is to ensure the patient’s linguistic and cultural needs are addressed?</a:t>
            </a:r>
          </a:p>
        </p:txBody>
      </p:sp>
      <p:sp>
        <p:nvSpPr>
          <p:cNvPr id="4" name="Slide Number Placeholder 3"/>
          <p:cNvSpPr>
            <a:spLocks noGrp="1"/>
          </p:cNvSpPr>
          <p:nvPr>
            <p:ph type="sldNum" sz="quarter" idx="10"/>
          </p:nvPr>
        </p:nvSpPr>
        <p:spPr/>
        <p:txBody>
          <a:bodyPr/>
          <a:lstStyle/>
          <a:p>
            <a:fld id="{F2C361C5-FC56-4CF0-A01A-B9312E8660E1}" type="slidenum">
              <a:rPr lang="en-US" smtClean="0"/>
              <a:t>76</a:t>
            </a:fld>
            <a:endParaRPr lang="en-US" dirty="0"/>
          </a:p>
        </p:txBody>
      </p:sp>
    </p:spTree>
    <p:extLst>
      <p:ext uri="{BB962C8B-B14F-4D97-AF65-F5344CB8AC3E}">
        <p14:creationId xmlns:p14="http://schemas.microsoft.com/office/powerpoint/2010/main" val="30462388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 when we review those things that have the greatest impact on health, it is not the medical.  Providing more education and counsel will not resolve the social barriers.  </a:t>
            </a:r>
          </a:p>
        </p:txBody>
      </p:sp>
      <p:sp>
        <p:nvSpPr>
          <p:cNvPr id="4" name="Slide Number Placeholder 3"/>
          <p:cNvSpPr>
            <a:spLocks noGrp="1"/>
          </p:cNvSpPr>
          <p:nvPr>
            <p:ph type="sldNum" sz="quarter" idx="5"/>
          </p:nvPr>
        </p:nvSpPr>
        <p:spPr/>
        <p:txBody>
          <a:bodyPr/>
          <a:lstStyle/>
          <a:p>
            <a:fld id="{F2C361C5-FC56-4CF0-A01A-B9312E8660E1}" type="slidenum">
              <a:rPr lang="en-US" smtClean="0"/>
              <a:t>77</a:t>
            </a:fld>
            <a:endParaRPr lang="en-US" dirty="0"/>
          </a:p>
        </p:txBody>
      </p:sp>
    </p:spTree>
    <p:extLst>
      <p:ext uri="{BB962C8B-B14F-4D97-AF65-F5344CB8AC3E}">
        <p14:creationId xmlns:p14="http://schemas.microsoft.com/office/powerpoint/2010/main" val="23680980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dirty="0" smtClean="0"/>
              <a:t>Test Question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A patient’s self management plan may include the need for an action plan. Action plans can be built in as an intervention to help the patient better self-management their health by giving them a better understanding of disease management. For example, knowing when things are going ok, when things are starting to slide and when it's time to call the physician office, or the situation is critical and requires the need for ED services. </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Key Point:</a:t>
            </a:r>
            <a:endParaRPr dirty="0"/>
          </a:p>
          <a:p>
            <a:pPr marL="0" lvl="0" indent="0" algn="l" rtl="0">
              <a:lnSpc>
                <a:spcPct val="100000"/>
              </a:lnSpc>
              <a:spcBef>
                <a:spcPts val="0"/>
              </a:spcBef>
              <a:spcAft>
                <a:spcPts val="0"/>
              </a:spcAft>
              <a:buSzPts val="1400"/>
              <a:buNone/>
            </a:pPr>
            <a:r>
              <a:rPr lang="en-US" dirty="0"/>
              <a:t>Have to be </a:t>
            </a:r>
            <a:r>
              <a:rPr lang="en-US" dirty="0" err="1"/>
              <a:t>cognisant</a:t>
            </a:r>
            <a:r>
              <a:rPr lang="en-US" dirty="0"/>
              <a:t> of both the medical plan defined by the physician </a:t>
            </a:r>
            <a:r>
              <a:rPr lang="en-US" b="1" dirty="0"/>
              <a:t>and</a:t>
            </a:r>
            <a:r>
              <a:rPr lang="en-US" dirty="0"/>
              <a:t> the patient’s goals.</a:t>
            </a:r>
            <a:endParaRPr dirty="0"/>
          </a:p>
          <a:p>
            <a:pPr marL="0" lvl="0" indent="0" algn="l" rtl="0">
              <a:lnSpc>
                <a:spcPct val="100000"/>
              </a:lnSpc>
              <a:spcBef>
                <a:spcPts val="0"/>
              </a:spcBef>
              <a:spcAft>
                <a:spcPts val="0"/>
              </a:spcAft>
              <a:buSzPts val="1400"/>
              <a:buNone/>
            </a:pPr>
            <a:r>
              <a:rPr lang="en-US" dirty="0"/>
              <a:t>Care Team Member has the time to notice more and be more connected with the patient, and this can help develop a self-management plan that the patient can accomplish.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It is important to help new </a:t>
            </a:r>
            <a:r>
              <a:rPr lang="en-US" dirty="0" smtClean="0"/>
              <a:t>team-based </a:t>
            </a:r>
            <a:r>
              <a:rPr lang="en-US" dirty="0"/>
              <a:t>care individuals understand and visualize the difference between types of plans Clinical Care Plan, Action Plan, Mutual Patient Centered Plan. </a:t>
            </a:r>
            <a:endParaRPr dirty="0"/>
          </a:p>
          <a:p>
            <a:pPr marL="0" lvl="0" indent="0" algn="l" rtl="0">
              <a:lnSpc>
                <a:spcPct val="100000"/>
              </a:lnSpc>
              <a:spcBef>
                <a:spcPts val="0"/>
              </a:spcBef>
              <a:spcAft>
                <a:spcPts val="0"/>
              </a:spcAft>
              <a:buSzPts val="1400"/>
              <a:buNone/>
            </a:pPr>
            <a:r>
              <a:rPr lang="en-US" dirty="0"/>
              <a:t>Ask How is the provider, team and patient involved in Care Plan?</a:t>
            </a:r>
            <a:endParaRPr dirty="0"/>
          </a:p>
          <a:p>
            <a:pPr marL="0" lvl="0" indent="0" algn="l" rtl="0">
              <a:lnSpc>
                <a:spcPct val="100000"/>
              </a:lnSpc>
              <a:spcBef>
                <a:spcPts val="0"/>
              </a:spcBef>
              <a:spcAft>
                <a:spcPts val="0"/>
              </a:spcAft>
              <a:buSzPts val="1400"/>
              <a:buNone/>
            </a:pPr>
            <a:r>
              <a:rPr lang="en-US" dirty="0"/>
              <a:t>Ask what does the patient receive (discharge summary, action plan)?</a:t>
            </a:r>
            <a:endParaRPr dirty="0"/>
          </a:p>
          <a:p>
            <a:pPr marL="0" lvl="0" indent="0" algn="l" rtl="0">
              <a:lnSpc>
                <a:spcPct val="100000"/>
              </a:lnSpc>
              <a:spcBef>
                <a:spcPts val="0"/>
              </a:spcBef>
              <a:spcAft>
                <a:spcPts val="0"/>
              </a:spcAft>
              <a:buSzPts val="1400"/>
              <a:buNone/>
            </a:pPr>
            <a:r>
              <a:rPr lang="en-US" dirty="0"/>
              <a:t>Ask where are care plans documented?</a:t>
            </a:r>
            <a:endParaRPr dirty="0"/>
          </a:p>
          <a:p>
            <a:pPr marL="0" lvl="0" indent="0" algn="l" rtl="0">
              <a:lnSpc>
                <a:spcPct val="100000"/>
              </a:lnSpc>
              <a:spcBef>
                <a:spcPts val="0"/>
              </a:spcBef>
              <a:spcAft>
                <a:spcPts val="0"/>
              </a:spcAft>
              <a:buSzPts val="1400"/>
              <a:buNone/>
            </a:pPr>
            <a:r>
              <a:rPr lang="en-US" dirty="0"/>
              <a:t>Asks what do they look like? </a:t>
            </a:r>
            <a:endParaRPr dirty="0"/>
          </a:p>
          <a:p>
            <a:pPr marL="0" lvl="0" indent="0" algn="l" rtl="0">
              <a:lnSpc>
                <a:spcPct val="100000"/>
              </a:lnSpc>
              <a:spcBef>
                <a:spcPts val="0"/>
              </a:spcBef>
              <a:spcAft>
                <a:spcPts val="0"/>
              </a:spcAft>
              <a:buSzPts val="1400"/>
              <a:buNone/>
            </a:pPr>
            <a:r>
              <a:rPr lang="en-US" dirty="0"/>
              <a:t>Sue describes as </a:t>
            </a:r>
            <a:r>
              <a:rPr lang="en-US" sz="1200" dirty="0">
                <a:solidFill>
                  <a:schemeClr val="dk1"/>
                </a:solidFill>
                <a:latin typeface="Calibri"/>
                <a:ea typeface="Calibri"/>
                <a:cs typeface="Calibri"/>
                <a:sym typeface="Calibri"/>
              </a:rPr>
              <a:t>Medical plan – the providers plan, the patient plan – the self-management plan, and the care manager plan – which marries the medical plan and the patient plan</a:t>
            </a:r>
            <a:r>
              <a:rPr lang="en-US" sz="1200" dirty="0" smtClean="0">
                <a:solidFill>
                  <a:schemeClr val="dk1"/>
                </a:solidFill>
                <a:latin typeface="Calibri"/>
                <a:ea typeface="Calibri"/>
                <a:cs typeface="Calibri"/>
                <a:sym typeface="Calibri"/>
              </a:rPr>
              <a:t>.</a:t>
            </a:r>
          </a:p>
          <a:p>
            <a:pPr marL="0" lvl="0" indent="0" algn="l" rtl="0">
              <a:lnSpc>
                <a:spcPct val="100000"/>
              </a:lnSpc>
              <a:spcBef>
                <a:spcPts val="0"/>
              </a:spcBef>
              <a:spcAft>
                <a:spcPts val="0"/>
              </a:spcAft>
              <a:buSzPts val="1400"/>
              <a:buNone/>
            </a:pPr>
            <a:endParaRPr lang="en-US" sz="1200" dirty="0" smtClean="0">
              <a:solidFill>
                <a:schemeClr val="dk1"/>
              </a:solidFill>
              <a:latin typeface="Calibri"/>
              <a:ea typeface="Calibri"/>
              <a:cs typeface="Calibri"/>
              <a:sym typeface="Calibri"/>
            </a:endParaRPr>
          </a:p>
          <a:p>
            <a:r>
              <a:rPr lang="en-US" sz="1200" dirty="0" smtClean="0"/>
              <a:t>Something you’d like to improve in the next 2 weeks?</a:t>
            </a:r>
          </a:p>
          <a:p>
            <a:endParaRPr lang="en-US" sz="1200" dirty="0" smtClean="0"/>
          </a:p>
          <a:p>
            <a:r>
              <a:rPr lang="en-US" sz="1200" dirty="0" smtClean="0"/>
              <a:t>Use SMART Goals </a:t>
            </a:r>
          </a:p>
          <a:p>
            <a:pPr marL="285750" indent="-285750">
              <a:buFont typeface="Arial" panose="020B0604020202020204" pitchFamily="34" charset="0"/>
              <a:buChar char="•"/>
            </a:pPr>
            <a:r>
              <a:rPr lang="en-US" sz="1200" dirty="0" smtClean="0"/>
              <a:t>Specific</a:t>
            </a:r>
          </a:p>
          <a:p>
            <a:pPr marL="285750" indent="-285750">
              <a:buFont typeface="Arial" panose="020B0604020202020204" pitchFamily="34" charset="0"/>
              <a:buChar char="•"/>
            </a:pPr>
            <a:r>
              <a:rPr lang="en-US" sz="1200" dirty="0" smtClean="0"/>
              <a:t>Measurable</a:t>
            </a:r>
          </a:p>
          <a:p>
            <a:pPr marL="285750" indent="-285750">
              <a:buFont typeface="Arial" panose="020B0604020202020204" pitchFamily="34" charset="0"/>
              <a:buChar char="•"/>
            </a:pPr>
            <a:r>
              <a:rPr lang="en-US" sz="1200" dirty="0" smtClean="0"/>
              <a:t>Attainable</a:t>
            </a:r>
          </a:p>
          <a:p>
            <a:pPr marL="285750" indent="-285750">
              <a:buFont typeface="Arial" panose="020B0604020202020204" pitchFamily="34" charset="0"/>
              <a:buChar char="•"/>
            </a:pPr>
            <a:r>
              <a:rPr lang="en-US" sz="1200" dirty="0" smtClean="0"/>
              <a:t>Realistic</a:t>
            </a:r>
          </a:p>
          <a:p>
            <a:pPr marL="285750" indent="-285750">
              <a:buFont typeface="Arial" panose="020B0604020202020204" pitchFamily="34" charset="0"/>
              <a:buChar char="•"/>
            </a:pPr>
            <a:r>
              <a:rPr lang="en-US" sz="1200" dirty="0" err="1" smtClean="0"/>
              <a:t>Timebound</a:t>
            </a:r>
            <a:endParaRPr lang="en-US" sz="1200" dirty="0" smtClean="0"/>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endParaRPr dirty="0"/>
          </a:p>
        </p:txBody>
      </p:sp>
      <p:sp>
        <p:nvSpPr>
          <p:cNvPr id="845" name="Google Shape;845;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a:t>Activity: Ask the group to share what action plans they are using, and how they build them into the patients self-management plan</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Patient activation is defined as “</a:t>
            </a:r>
            <a:r>
              <a:rPr lang="en-US" u="sng">
                <a:solidFill>
                  <a:schemeClr val="hlink"/>
                </a:solidFill>
                <a:hlinkClick r:id="rId3"/>
              </a:rPr>
              <a:t>understanding one’s own role in the care process and having the knowledge, skills, and confidence to take on that role</a:t>
            </a:r>
            <a:r>
              <a:rPr lang="en-US"/>
              <a:t>.” </a:t>
            </a:r>
            <a:endParaRPr/>
          </a:p>
          <a:p>
            <a:pPr marL="0" lvl="0" indent="0" algn="l" rtl="0">
              <a:lnSpc>
                <a:spcPct val="100000"/>
              </a:lnSpc>
              <a:spcBef>
                <a:spcPts val="0"/>
              </a:spcBef>
              <a:spcAft>
                <a:spcPts val="0"/>
              </a:spcAft>
              <a:buSzPts val="1400"/>
              <a:buNone/>
            </a:pPr>
            <a:r>
              <a:rPr lang="en-US"/>
              <a:t>Patient activation assesses an individual’s skill, confidence, and knowledge for managing one’s own health and health care.</a:t>
            </a:r>
            <a:endParaRPr/>
          </a:p>
          <a:p>
            <a:pPr marL="0" lvl="0" indent="0" algn="l" rtl="0">
              <a:lnSpc>
                <a:spcPct val="100000"/>
              </a:lnSpc>
              <a:spcBef>
                <a:spcPts val="0"/>
              </a:spcBef>
              <a:spcAft>
                <a:spcPts val="0"/>
              </a:spcAft>
              <a:buSzPts val="1400"/>
              <a:buNone/>
            </a:pPr>
            <a:r>
              <a:rPr lang="en-US"/>
              <a:t>Patient activation and early intervention support this goal by facilitating patient </a:t>
            </a:r>
            <a:r>
              <a:rPr lang="en-US" b="1"/>
              <a:t>understanding symptoms of exacerbation </a:t>
            </a:r>
            <a:r>
              <a:rPr lang="en-US"/>
              <a:t>and </a:t>
            </a:r>
            <a:r>
              <a:rPr lang="en-US" b="1"/>
              <a:t>when to take action </a:t>
            </a:r>
            <a:r>
              <a:rPr lang="en-US"/>
              <a:t>and what action to take. When should an individual take simple steps at home to address temporary shortness of breath and </a:t>
            </a:r>
            <a:r>
              <a:rPr lang="en-US" b="1"/>
              <a:t>when to call the office for same day appointment </a:t>
            </a:r>
            <a:r>
              <a:rPr lang="en-US"/>
              <a:t>rather than rush to urgent care or the emergency room? These are common, mismanaged situations lead to unnecessary ER use and higher costs.</a:t>
            </a:r>
            <a:endParaRPr/>
          </a:p>
          <a:p>
            <a:pPr marL="0" lvl="0" indent="0" algn="l" rtl="0">
              <a:lnSpc>
                <a:spcPct val="100000"/>
              </a:lnSpc>
              <a:spcBef>
                <a:spcPts val="0"/>
              </a:spcBef>
              <a:spcAft>
                <a:spcPts val="0"/>
              </a:spcAft>
              <a:buSzPts val="1400"/>
              <a:buNone/>
            </a:pPr>
            <a:r>
              <a:rPr lang="en-US" u="sng">
                <a:solidFill>
                  <a:schemeClr val="hlink"/>
                </a:solidFill>
                <a:hlinkClick r:id="rId4"/>
              </a:rPr>
              <a:t>https://www.healthaffairs.org/do/10.1377/hblog20140404.038196/full</a:t>
            </a:r>
            <a:endParaRPr/>
          </a:p>
          <a:p>
            <a:pPr marL="233308" lvl="0" indent="-169808" algn="l" rtl="0">
              <a:lnSpc>
                <a:spcPct val="100000"/>
              </a:lnSpc>
              <a:spcBef>
                <a:spcPts val="0"/>
              </a:spcBef>
              <a:spcAft>
                <a:spcPts val="0"/>
              </a:spcAft>
              <a:buClr>
                <a:schemeClr val="dk1"/>
              </a:buClr>
              <a:buSzPts val="1000"/>
              <a:buFont typeface="Calibri"/>
              <a:buNone/>
            </a:pPr>
            <a:endParaRPr sz="1000"/>
          </a:p>
        </p:txBody>
      </p:sp>
      <p:sp>
        <p:nvSpPr>
          <p:cNvPr id="857" name="Google Shape;857;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p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an example of an action plan regarding utilization of the ED</a:t>
            </a:r>
            <a:endParaRPr/>
          </a:p>
        </p:txBody>
      </p:sp>
      <p:sp>
        <p:nvSpPr>
          <p:cNvPr id="867" name="Google Shape;867;p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82</a:t>
            </a:fld>
            <a:endParaRPr>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858551d919_2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858551d919_21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is an action plan regarding hf management.</a:t>
            </a:r>
            <a:endParaRPr/>
          </a:p>
        </p:txBody>
      </p:sp>
      <p:sp>
        <p:nvSpPr>
          <p:cNvPr id="878" name="Google Shape;878;g858551d919_21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Implementation and follow-up are based on many factors. Cues for follow up noted above</a:t>
            </a:r>
            <a:endParaRPr/>
          </a:p>
          <a:p>
            <a:pPr marL="0" lvl="0" indent="0" algn="l" rtl="0">
              <a:lnSpc>
                <a:spcPct val="100000"/>
              </a:lnSpc>
              <a:spcBef>
                <a:spcPts val="0"/>
              </a:spcBef>
              <a:spcAft>
                <a:spcPts val="0"/>
              </a:spcAft>
              <a:buSzPts val="1400"/>
              <a:buNone/>
            </a:pPr>
            <a:r>
              <a:rPr lang="en-US"/>
              <a:t>Acuity tools look at three indicators: </a:t>
            </a:r>
            <a:r>
              <a:rPr lang="en-US" sz="1200" b="0" i="0">
                <a:solidFill>
                  <a:schemeClr val="dk1"/>
                </a:solidFill>
                <a:latin typeface="Calibri"/>
                <a:ea typeface="Calibri"/>
                <a:cs typeface="Calibri"/>
                <a:sym typeface="Calibri"/>
              </a:rPr>
              <a:t>the severity of the condition, intensity and number of service needs, and complexity of CM or care coordination. </a:t>
            </a:r>
            <a:endParaRPr/>
          </a:p>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The patient who has a new chronic condition with new medication and visit to new specialists will need more support until they develop required self-management skills, higher acuity and more frequent follow up. The patient who has good self-management skill but has had a change in their condition or medication may need less support, </a:t>
            </a:r>
            <a:r>
              <a:rPr lang="en-US" b="0">
                <a:solidFill>
                  <a:srgbClr val="000000"/>
                </a:solidFill>
              </a:rPr>
              <a:t>lower acuity and les</a:t>
            </a:r>
            <a:r>
              <a:rPr lang="en-US">
                <a:solidFill>
                  <a:srgbClr val="000000"/>
                </a:solidFill>
              </a:rPr>
              <a:t>s </a:t>
            </a:r>
            <a:r>
              <a:rPr lang="en-US" b="0">
                <a:solidFill>
                  <a:srgbClr val="000000"/>
                </a:solidFill>
              </a:rPr>
              <a:t>frequent follow up.</a:t>
            </a:r>
            <a:endParaRPr>
              <a:solidFill>
                <a:srgbClr val="000000"/>
              </a:solidFill>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r>
              <a:rPr lang="en-US"/>
              <a:t>CM Acuity Tool. This customized tool assesses three domains: client need/ severity; primary and backup caregiver need/severity; and CM intervention intensity.</a:t>
            </a:r>
            <a:endParaRPr/>
          </a:p>
          <a:p>
            <a:pPr marL="0" marR="0" lvl="0" indent="0" algn="l" rtl="0">
              <a:lnSpc>
                <a:spcPct val="100000"/>
              </a:lnSpc>
              <a:spcBef>
                <a:spcPts val="0"/>
              </a:spcBef>
              <a:spcAft>
                <a:spcPts val="0"/>
              </a:spcAft>
              <a:buClr>
                <a:schemeClr val="dk1"/>
              </a:buClr>
              <a:buSzPts val="1200"/>
              <a:buFont typeface="Calibri"/>
              <a:buNone/>
            </a:pPr>
            <a:r>
              <a:rPr lang="en-US" u="sng">
                <a:solidFill>
                  <a:schemeClr val="hlink"/>
                </a:solidFill>
                <a:hlinkClick r:id="rId3"/>
              </a:rPr>
              <a:t>Prof Case Manag.</a:t>
            </a:r>
            <a:r>
              <a:rPr lang="en-US"/>
              <a:t> 2009 Jul-Aug;14(4):185-91. doi: 10.1097/NCM.0b013e3181b10a3c.</a:t>
            </a:r>
            <a:r>
              <a:rPr lang="en-US" u="sng">
                <a:solidFill>
                  <a:schemeClr val="hlink"/>
                </a:solidFill>
                <a:hlinkClick r:id="rId4"/>
              </a:rPr>
              <a:t> Craig K</a:t>
            </a:r>
            <a:r>
              <a:rPr lang="en-US" baseline="30000"/>
              <a:t>1</a:t>
            </a:r>
            <a:r>
              <a:rPr lang="en-US"/>
              <a:t>, </a:t>
            </a:r>
            <a:r>
              <a:rPr lang="en-US" u="sng">
                <a:solidFill>
                  <a:schemeClr val="hlink"/>
                </a:solidFill>
                <a:hlinkClick r:id="rId5"/>
              </a:rPr>
              <a:t>Flaherty-Quemere A</a:t>
            </a:r>
            <a:r>
              <a:rPr lang="en-US"/>
              <a:t>.</a:t>
            </a:r>
            <a:endParaRPr/>
          </a:p>
          <a:p>
            <a:pPr marL="0" lvl="0" indent="0" algn="l" rtl="0">
              <a:lnSpc>
                <a:spcPct val="100000"/>
              </a:lnSpc>
              <a:spcBef>
                <a:spcPts val="0"/>
              </a:spcBef>
              <a:spcAft>
                <a:spcPts val="0"/>
              </a:spcAft>
              <a:buSzPts val="1400"/>
              <a:buNone/>
            </a:pPr>
            <a:r>
              <a:rPr lang="en-US"/>
              <a:t>Implementing an automated acuity tool for scoring case management cases and caseloads at Blue Cross Blue Shield of Massachusetts.</a:t>
            </a:r>
            <a:endParaRPr/>
          </a:p>
          <a:p>
            <a:pPr marL="0" lvl="0" indent="0" algn="l" rtl="0">
              <a:lnSpc>
                <a:spcPct val="100000"/>
              </a:lnSpc>
              <a:spcBef>
                <a:spcPts val="0"/>
              </a:spcBef>
              <a:spcAft>
                <a:spcPts val="0"/>
              </a:spcAft>
              <a:buSzPts val="1400"/>
              <a:buNone/>
            </a:pPr>
            <a:endParaRPr>
              <a:solidFill>
                <a:srgbClr val="FF0000"/>
              </a:solidFill>
            </a:endParaRPr>
          </a:p>
        </p:txBody>
      </p:sp>
      <p:sp>
        <p:nvSpPr>
          <p:cNvPr id="887" name="Google Shape;887;p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858551d919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g858551d919_0_67:notes"/>
          <p:cNvSpPr txBox="1">
            <a:spLocks noGrp="1"/>
          </p:cNvSpPr>
          <p:nvPr>
            <p:ph type="body" idx="1"/>
          </p:nvPr>
        </p:nvSpPr>
        <p:spPr>
          <a:xfrm>
            <a:off x="598276" y="4305459"/>
            <a:ext cx="6247500" cy="3665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000"/>
              <a:buFont typeface="Arial"/>
              <a:buNone/>
            </a:pPr>
            <a:r>
              <a:rPr lang="en-US" sz="1000" dirty="0"/>
              <a:t>Thinking about two ways to classify patients may help.</a:t>
            </a:r>
            <a:endParaRPr dirty="0"/>
          </a:p>
          <a:p>
            <a:pPr marL="0" lvl="0" indent="0" algn="l" rtl="0">
              <a:lnSpc>
                <a:spcPct val="100000"/>
              </a:lnSpc>
              <a:spcBef>
                <a:spcPts val="0"/>
              </a:spcBef>
              <a:spcAft>
                <a:spcPts val="0"/>
              </a:spcAft>
              <a:buClr>
                <a:schemeClr val="dk1"/>
              </a:buClr>
              <a:buSzPts val="1000"/>
              <a:buFont typeface="Arial"/>
              <a:buNone/>
            </a:pPr>
            <a:r>
              <a:rPr lang="en-US" sz="1000" dirty="0"/>
              <a:t>Episodic Management where you provide:</a:t>
            </a:r>
            <a:endParaRPr dirty="0"/>
          </a:p>
          <a:p>
            <a:pPr marL="174980" lvl="0" indent="-174980" algn="l" rtl="0">
              <a:lnSpc>
                <a:spcPct val="100000"/>
              </a:lnSpc>
              <a:spcBef>
                <a:spcPts val="0"/>
              </a:spcBef>
              <a:spcAft>
                <a:spcPts val="0"/>
              </a:spcAft>
              <a:buClr>
                <a:schemeClr val="dk1"/>
              </a:buClr>
              <a:buSzPts val="1000"/>
              <a:buFont typeface="Arial"/>
              <a:buChar char="•"/>
            </a:pPr>
            <a:r>
              <a:rPr lang="en-US" sz="1000" dirty="0"/>
              <a:t>Provide short-term (episodic) CM services to patients with acute or urgent needs, i.e. new diagnoses, medical crisis, decompensation in otherwise controlled chronic condition</a:t>
            </a:r>
            <a:endParaRPr dirty="0"/>
          </a:p>
          <a:p>
            <a:pPr marL="174980" lvl="0" indent="-174980" algn="l" rtl="0">
              <a:lnSpc>
                <a:spcPct val="100000"/>
              </a:lnSpc>
              <a:spcBef>
                <a:spcPts val="0"/>
              </a:spcBef>
              <a:spcAft>
                <a:spcPts val="0"/>
              </a:spcAft>
              <a:buClr>
                <a:schemeClr val="dk1"/>
              </a:buClr>
              <a:buSzPts val="1000"/>
              <a:buFont typeface="Arial"/>
              <a:buChar char="•"/>
            </a:pPr>
            <a:r>
              <a:rPr lang="en-US" sz="1000" dirty="0"/>
              <a:t>Prior authorizations, disability verification, homecare/DME needs to ensure timely activation of needed services, timely coordination of services across settings</a:t>
            </a:r>
            <a:endParaRPr dirty="0"/>
          </a:p>
          <a:p>
            <a:pPr marL="0" lvl="0" indent="0" algn="l" rtl="0">
              <a:lnSpc>
                <a:spcPct val="100000"/>
              </a:lnSpc>
              <a:spcBef>
                <a:spcPts val="0"/>
              </a:spcBef>
              <a:spcAft>
                <a:spcPts val="0"/>
              </a:spcAft>
              <a:buClr>
                <a:schemeClr val="dk1"/>
              </a:buClr>
              <a:buSzPts val="1000"/>
              <a:buFont typeface="Arial"/>
              <a:buNone/>
            </a:pPr>
            <a:r>
              <a:rPr lang="en-US" sz="1000" dirty="0"/>
              <a:t>Episodic care management and coordination focuses on provision of short-term care management services, related to acute events such as ED visits, hospitalizations, and new diagnoses. Episodic care management and care coordination services help to address cost savings and patient engagement. Examples of episodic care management and coordination interventions include medication reconciliation, ensuring patients have timely follow up visits with PCP or Specialist as indicated following hospital admission, discharge, and/or transfer</a:t>
            </a:r>
            <a:endParaRPr dirty="0"/>
          </a:p>
          <a:p>
            <a:pPr marL="174980" lvl="0" indent="-111480" algn="l" rtl="0">
              <a:lnSpc>
                <a:spcPct val="100000"/>
              </a:lnSpc>
              <a:spcBef>
                <a:spcPts val="0"/>
              </a:spcBef>
              <a:spcAft>
                <a:spcPts val="0"/>
              </a:spcAft>
              <a:buClr>
                <a:schemeClr val="dk1"/>
              </a:buClr>
              <a:buSzPts val="1000"/>
              <a:buFont typeface="Arial"/>
              <a:buNone/>
            </a:pPr>
            <a:endParaRPr sz="1000" dirty="0"/>
          </a:p>
          <a:p>
            <a:pPr marL="174980" lvl="0" indent="-111480" algn="l" rtl="0">
              <a:lnSpc>
                <a:spcPct val="100000"/>
              </a:lnSpc>
              <a:spcBef>
                <a:spcPts val="0"/>
              </a:spcBef>
              <a:spcAft>
                <a:spcPts val="0"/>
              </a:spcAft>
              <a:buClr>
                <a:schemeClr val="dk1"/>
              </a:buClr>
              <a:buSzPts val="1000"/>
              <a:buFont typeface="Arial"/>
              <a:buNone/>
            </a:pPr>
            <a:endParaRPr sz="1000" dirty="0"/>
          </a:p>
          <a:p>
            <a:pPr marL="0" lvl="0" indent="0" algn="l" rtl="0">
              <a:lnSpc>
                <a:spcPct val="100000"/>
              </a:lnSpc>
              <a:spcBef>
                <a:spcPts val="0"/>
              </a:spcBef>
              <a:spcAft>
                <a:spcPts val="0"/>
              </a:spcAft>
              <a:buClr>
                <a:schemeClr val="dk1"/>
              </a:buClr>
              <a:buSzPts val="1000"/>
              <a:buFont typeface="Arial"/>
              <a:buNone/>
            </a:pPr>
            <a:r>
              <a:rPr lang="en-US" sz="1000" dirty="0"/>
              <a:t>Longitudinal care management and coordination focuses on </a:t>
            </a:r>
            <a:endParaRPr sz="1000" dirty="0"/>
          </a:p>
          <a:p>
            <a:pPr marL="171450" lvl="0" indent="-171450" algn="l" rtl="0">
              <a:lnSpc>
                <a:spcPct val="100000"/>
              </a:lnSpc>
              <a:spcBef>
                <a:spcPts val="0"/>
              </a:spcBef>
              <a:spcAft>
                <a:spcPts val="0"/>
              </a:spcAft>
              <a:buClr>
                <a:schemeClr val="dk1"/>
              </a:buClr>
              <a:buSzPts val="1000"/>
              <a:buFont typeface="Arial"/>
              <a:buChar char="•"/>
            </a:pPr>
            <a:r>
              <a:rPr lang="en-US" sz="1000" dirty="0"/>
              <a:t>patients identified as high risk or rising risk by your practices stratification approach, who are likely to benefit from ongoing proactive care management. </a:t>
            </a:r>
            <a:endParaRPr sz="1000" dirty="0"/>
          </a:p>
          <a:p>
            <a:pPr marL="171450" lvl="0" indent="-171450" algn="l" rtl="0">
              <a:lnSpc>
                <a:spcPct val="100000"/>
              </a:lnSpc>
              <a:spcBef>
                <a:spcPts val="0"/>
              </a:spcBef>
              <a:spcAft>
                <a:spcPts val="0"/>
              </a:spcAft>
              <a:buClr>
                <a:schemeClr val="dk1"/>
              </a:buClr>
              <a:buSzPts val="1000"/>
              <a:buFont typeface="Arial"/>
              <a:buChar char="•"/>
            </a:pPr>
            <a:r>
              <a:rPr lang="en-US" sz="1000" dirty="0"/>
              <a:t>includes the use of an individualized care plan, centered on the patient’s actions and support needs in the management of chronic conditions for care management and care coordination interventions. </a:t>
            </a:r>
            <a:endParaRPr sz="1000" dirty="0"/>
          </a:p>
          <a:p>
            <a:pPr marL="171450" lvl="0" indent="-171450" algn="l" rtl="0">
              <a:lnSpc>
                <a:spcPct val="100000"/>
              </a:lnSpc>
              <a:spcBef>
                <a:spcPts val="0"/>
              </a:spcBef>
              <a:spcAft>
                <a:spcPts val="0"/>
              </a:spcAft>
              <a:buClr>
                <a:schemeClr val="dk1"/>
              </a:buClr>
              <a:buSzPts val="1000"/>
              <a:buFont typeface="Arial"/>
              <a:buChar char="•"/>
            </a:pPr>
            <a:r>
              <a:rPr lang="en-US" sz="1000" dirty="0"/>
              <a:t>Building a relationship over time with the patient and their support system and delivery of intensive care management services, are elements of longitudinal care management and coordination.</a:t>
            </a:r>
            <a:endParaRPr dirty="0"/>
          </a:p>
          <a:p>
            <a:pPr marL="174980" lvl="0" indent="-111480" algn="l" rtl="0">
              <a:lnSpc>
                <a:spcPct val="100000"/>
              </a:lnSpc>
              <a:spcBef>
                <a:spcPts val="0"/>
              </a:spcBef>
              <a:spcAft>
                <a:spcPts val="0"/>
              </a:spcAft>
              <a:buClr>
                <a:schemeClr val="dk1"/>
              </a:buClr>
              <a:buSzPts val="1000"/>
              <a:buFont typeface="Arial"/>
              <a:buNone/>
            </a:pPr>
            <a:endParaRPr sz="1000" dirty="0"/>
          </a:p>
          <a:p>
            <a:pPr marL="0" lvl="0" indent="0" algn="l" rtl="0">
              <a:lnSpc>
                <a:spcPct val="100000"/>
              </a:lnSpc>
              <a:spcBef>
                <a:spcPts val="0"/>
              </a:spcBef>
              <a:spcAft>
                <a:spcPts val="0"/>
              </a:spcAft>
              <a:buSzPts val="1400"/>
              <a:buNone/>
            </a:pPr>
            <a:r>
              <a:rPr lang="en-US" sz="900" dirty="0" smtClean="0"/>
              <a:t>Episodic</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 Bulk of screening under strength and opportunities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Only short term goals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Stable patient going through TOC</a:t>
            </a:r>
            <a:endParaRPr dirty="0"/>
          </a:p>
          <a:p>
            <a:pPr marL="0" lvl="0" indent="0" algn="l" rtl="0">
              <a:lnSpc>
                <a:spcPct val="100000"/>
              </a:lnSpc>
              <a:spcBef>
                <a:spcPts val="0"/>
              </a:spcBef>
              <a:spcAft>
                <a:spcPts val="0"/>
              </a:spcAft>
              <a:buSzPts val="1400"/>
              <a:buNone/>
            </a:pPr>
            <a:r>
              <a:rPr lang="en-US" sz="900" dirty="0"/>
              <a:t> </a:t>
            </a:r>
            <a:endParaRPr dirty="0"/>
          </a:p>
          <a:p>
            <a:pPr marL="0" lvl="0" indent="0" algn="l" rtl="0">
              <a:lnSpc>
                <a:spcPct val="100000"/>
              </a:lnSpc>
              <a:spcBef>
                <a:spcPts val="0"/>
              </a:spcBef>
              <a:spcAft>
                <a:spcPts val="0"/>
              </a:spcAft>
              <a:buSzPts val="1400"/>
              <a:buNone/>
            </a:pPr>
            <a:r>
              <a:rPr lang="en-US" sz="900" dirty="0"/>
              <a:t>Longitudinal - multiple short and long term goals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Multiple comorbidities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Behavioral and social risks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Multiple short and long term goals</a:t>
            </a:r>
            <a:endParaRPr dirty="0"/>
          </a:p>
          <a:p>
            <a:pPr marL="174980" lvl="0" indent="-111480" algn="l" rtl="0">
              <a:lnSpc>
                <a:spcPct val="100000"/>
              </a:lnSpc>
              <a:spcBef>
                <a:spcPts val="0"/>
              </a:spcBef>
              <a:spcAft>
                <a:spcPts val="0"/>
              </a:spcAft>
              <a:buClr>
                <a:schemeClr val="dk1"/>
              </a:buClr>
              <a:buSzPts val="1000"/>
              <a:buFont typeface="Arial"/>
              <a:buNone/>
            </a:pPr>
            <a:endParaRPr sz="1000" dirty="0"/>
          </a:p>
        </p:txBody>
      </p:sp>
      <p:sp>
        <p:nvSpPr>
          <p:cNvPr id="897" name="Google Shape;897;g858551d919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Instructor:</a:t>
            </a:r>
            <a:endParaRPr/>
          </a:p>
          <a:p>
            <a:pPr marL="0" lvl="0" indent="0" algn="l" rtl="0">
              <a:lnSpc>
                <a:spcPct val="100000"/>
              </a:lnSpc>
              <a:spcBef>
                <a:spcPts val="0"/>
              </a:spcBef>
              <a:spcAft>
                <a:spcPts val="0"/>
              </a:spcAft>
              <a:buSzPts val="1400"/>
              <a:buNone/>
            </a:pPr>
            <a:r>
              <a:rPr lang="en-US"/>
              <a:t>Prompt participants to discuss how they might create a self-management plan to support Mary.</a:t>
            </a:r>
            <a:endParaRPr/>
          </a:p>
          <a:p>
            <a:pPr marL="0" lvl="0" indent="0" algn="l" rtl="0">
              <a:lnSpc>
                <a:spcPct val="100000"/>
              </a:lnSpc>
              <a:spcBef>
                <a:spcPts val="0"/>
              </a:spcBef>
              <a:spcAft>
                <a:spcPts val="0"/>
              </a:spcAft>
              <a:buSzPts val="1400"/>
              <a:buNone/>
            </a:pPr>
            <a:r>
              <a:rPr lang="en-US"/>
              <a:t>We’re looking for things like:</a:t>
            </a:r>
            <a:endParaRPr/>
          </a:p>
          <a:p>
            <a:pPr marL="457200" lvl="0" indent="-317500" algn="l" rtl="0">
              <a:lnSpc>
                <a:spcPct val="100000"/>
              </a:lnSpc>
              <a:spcBef>
                <a:spcPts val="0"/>
              </a:spcBef>
              <a:spcAft>
                <a:spcPts val="0"/>
              </a:spcAft>
              <a:buSzPts val="1400"/>
              <a:buChar char="●"/>
            </a:pPr>
            <a:r>
              <a:rPr lang="en-US"/>
              <a:t>identify the team (care givers, other specialists, community resources)</a:t>
            </a:r>
            <a:endParaRPr/>
          </a:p>
          <a:p>
            <a:pPr marL="457200" lvl="0" indent="-317500" algn="l" rtl="0">
              <a:lnSpc>
                <a:spcPct val="100000"/>
              </a:lnSpc>
              <a:spcBef>
                <a:spcPts val="0"/>
              </a:spcBef>
              <a:spcAft>
                <a:spcPts val="0"/>
              </a:spcAft>
              <a:buSzPts val="1400"/>
              <a:buChar char="●"/>
            </a:pPr>
            <a:r>
              <a:rPr lang="en-US"/>
              <a:t>Conduct a medication reconciliation to see if Mary understands her meds and how to take them</a:t>
            </a:r>
            <a:endParaRPr/>
          </a:p>
          <a:p>
            <a:pPr marL="457200" lvl="0" indent="-317500" algn="l" rtl="0">
              <a:lnSpc>
                <a:spcPct val="100000"/>
              </a:lnSpc>
              <a:spcBef>
                <a:spcPts val="0"/>
              </a:spcBef>
              <a:spcAft>
                <a:spcPts val="0"/>
              </a:spcAft>
              <a:buSzPts val="1400"/>
              <a:buChar char="●"/>
            </a:pPr>
            <a:r>
              <a:rPr lang="en-US"/>
              <a:t>connect Mary (and her daughter) to resources to support with access to medication and food and possibly some of the isolation</a:t>
            </a:r>
            <a:endParaRPr/>
          </a:p>
          <a:p>
            <a:pPr marL="457200" lvl="0" indent="-317500" algn="l" rtl="0">
              <a:lnSpc>
                <a:spcPct val="100000"/>
              </a:lnSpc>
              <a:spcBef>
                <a:spcPts val="0"/>
              </a:spcBef>
              <a:spcAft>
                <a:spcPts val="0"/>
              </a:spcAft>
              <a:buSzPts val="1400"/>
              <a:buChar char="●"/>
            </a:pPr>
            <a:r>
              <a:rPr lang="en-US"/>
              <a:t>Refer back to PCP for the anxiety control, or to other internal resources if available.</a:t>
            </a:r>
            <a:endParaRPr/>
          </a:p>
          <a:p>
            <a:pPr marL="457200" lvl="0" indent="-317500" algn="l" rtl="0">
              <a:lnSpc>
                <a:spcPct val="100000"/>
              </a:lnSpc>
              <a:spcBef>
                <a:spcPts val="0"/>
              </a:spcBef>
              <a:spcAft>
                <a:spcPts val="0"/>
              </a:spcAft>
              <a:buSzPts val="1400"/>
              <a:buChar char="●"/>
            </a:pPr>
            <a:r>
              <a:rPr lang="en-US"/>
              <a:t>Customize a red / yellow / green plan for self-management before going to the ER so that you can help her avoid those and stay home.</a:t>
            </a:r>
            <a:endParaRPr/>
          </a:p>
          <a:p>
            <a:pPr marL="457200" lvl="0" indent="-317500" algn="l" rtl="0">
              <a:lnSpc>
                <a:spcPct val="100000"/>
              </a:lnSpc>
              <a:spcBef>
                <a:spcPts val="0"/>
              </a:spcBef>
              <a:spcAft>
                <a:spcPts val="0"/>
              </a:spcAft>
              <a:buSzPts val="1400"/>
              <a:buChar char="●"/>
            </a:pPr>
            <a:r>
              <a:rPr lang="en-US"/>
              <a:t>Create a follow up plan where you schedule a meeting in the next week and continue supporting Mary.</a:t>
            </a:r>
            <a:endParaRPr/>
          </a:p>
          <a:p>
            <a:pPr marL="914400" lvl="1"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TOC </a:t>
            </a:r>
            <a:endParaRPr/>
          </a:p>
          <a:p>
            <a:pPr marL="0" lvl="0" indent="0" algn="l" rtl="0">
              <a:lnSpc>
                <a:spcPct val="100000"/>
              </a:lnSpc>
              <a:spcBef>
                <a:spcPts val="0"/>
              </a:spcBef>
              <a:spcAft>
                <a:spcPts val="0"/>
              </a:spcAft>
              <a:buSzPts val="1400"/>
              <a:buNone/>
            </a:pPr>
            <a:r>
              <a:rPr lang="en-US" b="1"/>
              <a:t>Screening:</a:t>
            </a:r>
            <a:endParaRPr/>
          </a:p>
          <a:p>
            <a:pPr marL="0" lvl="0" indent="0" algn="l" rtl="0">
              <a:lnSpc>
                <a:spcPct val="100000"/>
              </a:lnSpc>
              <a:spcBef>
                <a:spcPts val="0"/>
              </a:spcBef>
              <a:spcAft>
                <a:spcPts val="0"/>
              </a:spcAft>
              <a:buSzPts val="1400"/>
              <a:buNone/>
            </a:pPr>
            <a:r>
              <a:rPr lang="en-US"/>
              <a:t>Where would you obtain information to help screen for Mary’s appropriate for care management</a:t>
            </a:r>
            <a:endParaRPr/>
          </a:p>
          <a:p>
            <a:pPr marL="0" lvl="0" indent="0" algn="l" rtl="0">
              <a:lnSpc>
                <a:spcPct val="100000"/>
              </a:lnSpc>
              <a:spcBef>
                <a:spcPts val="0"/>
              </a:spcBef>
              <a:spcAft>
                <a:spcPts val="0"/>
              </a:spcAft>
              <a:buSzPts val="1400"/>
              <a:buNone/>
            </a:pPr>
            <a:r>
              <a:rPr lang="en-US"/>
              <a:t>Discharge summary, EHR</a:t>
            </a:r>
            <a:endParaRPr/>
          </a:p>
          <a:p>
            <a:pPr marL="0" lvl="0" indent="0" algn="l" rtl="0">
              <a:lnSpc>
                <a:spcPct val="100000"/>
              </a:lnSpc>
              <a:spcBef>
                <a:spcPts val="0"/>
              </a:spcBef>
              <a:spcAft>
                <a:spcPts val="0"/>
              </a:spcAft>
              <a:buSzPts val="1400"/>
              <a:buNone/>
            </a:pPr>
            <a:r>
              <a:rPr lang="en-US"/>
              <a:t>Assumption: Care Management enrollment completed previous to this hospital admission.  This is the beginning of TOC visit  which resulted in patient </a:t>
            </a:r>
            <a:r>
              <a:rPr lang="en-US" b="1"/>
              <a:t> needing longitudinal care management</a:t>
            </a:r>
            <a:endParaRPr/>
          </a:p>
        </p:txBody>
      </p:sp>
      <p:sp>
        <p:nvSpPr>
          <p:cNvPr id="910" name="Google Shape;910;p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What role can each of the care team members play in supporting Maria Jones?</a:t>
            </a:r>
            <a:endParaRPr b="1" dirty="0"/>
          </a:p>
          <a:p>
            <a:pPr marL="0" lvl="0" indent="0" algn="l" rtl="0">
              <a:lnSpc>
                <a:spcPct val="100000"/>
              </a:lnSpc>
              <a:spcBef>
                <a:spcPts val="0"/>
              </a:spcBef>
              <a:spcAft>
                <a:spcPts val="0"/>
              </a:spcAft>
              <a:buSzPts val="1400"/>
              <a:buNone/>
            </a:pPr>
            <a:r>
              <a:rPr lang="en-US" b="1" dirty="0"/>
              <a:t>→ Medical Assistant</a:t>
            </a:r>
            <a:endParaRPr b="1" dirty="0"/>
          </a:p>
          <a:p>
            <a:pPr marL="0" lvl="0" indent="0" algn="l" rtl="0">
              <a:lnSpc>
                <a:spcPct val="100000"/>
              </a:lnSpc>
              <a:spcBef>
                <a:spcPts val="0"/>
              </a:spcBef>
              <a:spcAft>
                <a:spcPts val="0"/>
              </a:spcAft>
              <a:buSzPts val="1400"/>
              <a:buNone/>
            </a:pPr>
            <a:r>
              <a:rPr lang="en-US" b="1" dirty="0"/>
              <a:t>→ Front desk</a:t>
            </a:r>
            <a:endParaRPr b="1" dirty="0"/>
          </a:p>
          <a:p>
            <a:pPr marL="0" lvl="0" indent="0" algn="l" rtl="0">
              <a:lnSpc>
                <a:spcPct val="100000"/>
              </a:lnSpc>
              <a:spcBef>
                <a:spcPts val="0"/>
              </a:spcBef>
              <a:spcAft>
                <a:spcPts val="0"/>
              </a:spcAft>
              <a:buSzPts val="1400"/>
              <a:buNone/>
            </a:pPr>
            <a:r>
              <a:rPr lang="en-US" b="1" dirty="0"/>
              <a:t>→ Provider</a:t>
            </a:r>
            <a:endParaRPr b="1" dirty="0"/>
          </a:p>
          <a:p>
            <a:pPr marL="0" lvl="0" indent="0" algn="l" rtl="0">
              <a:lnSpc>
                <a:spcPct val="100000"/>
              </a:lnSpc>
              <a:spcBef>
                <a:spcPts val="0"/>
              </a:spcBef>
              <a:spcAft>
                <a:spcPts val="0"/>
              </a:spcAft>
              <a:buSzPts val="1400"/>
              <a:buNone/>
            </a:pPr>
            <a:r>
              <a:rPr lang="en-US" b="1" dirty="0"/>
              <a:t>→ Social Worker</a:t>
            </a:r>
            <a:endParaRPr b="1" dirty="0"/>
          </a:p>
          <a:p>
            <a:pPr marL="0" lvl="0" indent="0" algn="l" rtl="0">
              <a:lnSpc>
                <a:spcPct val="100000"/>
              </a:lnSpc>
              <a:spcBef>
                <a:spcPts val="0"/>
              </a:spcBef>
              <a:spcAft>
                <a:spcPts val="0"/>
              </a:spcAft>
              <a:buSzPts val="1400"/>
              <a:buNone/>
            </a:pPr>
            <a:r>
              <a:rPr lang="en-US" b="1" dirty="0"/>
              <a:t>→ RN</a:t>
            </a:r>
            <a:endParaRPr b="1" dirty="0"/>
          </a:p>
          <a:p>
            <a:pPr marL="0" lvl="0" indent="0" algn="l" rtl="0">
              <a:lnSpc>
                <a:spcPct val="100000"/>
              </a:lnSpc>
              <a:spcBef>
                <a:spcPts val="0"/>
              </a:spcBef>
              <a:spcAft>
                <a:spcPts val="0"/>
              </a:spcAft>
              <a:buSzPts val="1400"/>
              <a:buNone/>
            </a:pPr>
            <a:r>
              <a:rPr lang="en-US" b="1" dirty="0"/>
              <a:t>→ Pharmacist</a:t>
            </a:r>
            <a:endParaRPr b="1" dirty="0"/>
          </a:p>
          <a:p>
            <a:pPr marL="0" lvl="0" indent="0" algn="l" rtl="0">
              <a:lnSpc>
                <a:spcPct val="100000"/>
              </a:lnSpc>
              <a:spcBef>
                <a:spcPts val="0"/>
              </a:spcBef>
              <a:spcAft>
                <a:spcPts val="0"/>
              </a:spcAft>
              <a:buSzPts val="1400"/>
              <a:buNone/>
            </a:pPr>
            <a:r>
              <a:rPr lang="en-US" b="1" dirty="0"/>
              <a:t>→ Dietitian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dirty="0" smtClean="0"/>
              <a:t>Have </a:t>
            </a:r>
            <a:r>
              <a:rPr lang="en-US" dirty="0"/>
              <a:t>the participants write out in the chat, as you (the trainer) go through each of the roles.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What might the care plan be for Maria?</a:t>
            </a:r>
            <a:endParaRPr b="1" dirty="0"/>
          </a:p>
          <a:p>
            <a:pPr marL="0" lvl="0" indent="0" algn="l" rtl="0">
              <a:lnSpc>
                <a:spcPct val="100000"/>
              </a:lnSpc>
              <a:spcBef>
                <a:spcPts val="0"/>
              </a:spcBef>
              <a:spcAft>
                <a:spcPts val="0"/>
              </a:spcAft>
              <a:buSzPts val="1400"/>
              <a:buNone/>
            </a:pPr>
            <a:r>
              <a:rPr lang="en-US" b="1" dirty="0"/>
              <a:t>(Call on people for participation if necessary)</a:t>
            </a:r>
            <a:endParaRPr b="1" dirty="0"/>
          </a:p>
        </p:txBody>
      </p:sp>
      <p:sp>
        <p:nvSpPr>
          <p:cNvPr id="919" name="Google Shape;919;p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Attendance is monitored by the trainer.</a:t>
            </a:r>
          </a:p>
          <a:p>
            <a:pPr marL="0" lvl="0" indent="0" algn="l" rtl="0">
              <a:lnSpc>
                <a:spcPct val="100000"/>
              </a:lnSpc>
              <a:spcBef>
                <a:spcPts val="0"/>
              </a:spcBef>
              <a:spcAft>
                <a:spcPts val="0"/>
              </a:spcAft>
              <a:buSzPts val="1400"/>
              <a:buNone/>
            </a:pPr>
            <a:r>
              <a:rPr lang="en-US" dirty="0" smtClean="0"/>
              <a:t> Attendance criteria:  </a:t>
            </a:r>
          </a:p>
          <a:p>
            <a:pPr marL="171450" lvl="0" indent="-171450" algn="l" rtl="0">
              <a:lnSpc>
                <a:spcPct val="100000"/>
              </a:lnSpc>
              <a:spcBef>
                <a:spcPts val="0"/>
              </a:spcBef>
              <a:spcAft>
                <a:spcPts val="0"/>
              </a:spcAft>
              <a:buSzPts val="1400"/>
              <a:buFont typeface="Arial" panose="020B0604020202020204" pitchFamily="34" charset="0"/>
              <a:buChar char="•"/>
            </a:pPr>
            <a:r>
              <a:rPr lang="en-US" dirty="0" smtClean="0"/>
              <a:t>If the Learner misses &gt; 30 minutes; the Learner will not be  counted as “attended” and will need to retake the course. </a:t>
            </a:r>
          </a:p>
          <a:p>
            <a:pPr marL="171450" lvl="0" indent="-171450" algn="l" rtl="0">
              <a:lnSpc>
                <a:spcPct val="100000"/>
              </a:lnSpc>
              <a:spcBef>
                <a:spcPts val="0"/>
              </a:spcBef>
              <a:spcAft>
                <a:spcPts val="0"/>
              </a:spcAft>
              <a:buSzPts val="1400"/>
              <a:buFont typeface="Arial" panose="020B0604020202020204" pitchFamily="34" charset="0"/>
              <a:buChar char="•"/>
            </a:pPr>
            <a:r>
              <a:rPr lang="en-US" dirty="0" smtClean="0"/>
              <a:t>If the Learner misses &lt; 30 minutes; the Learner will be counted as “attended”.  The Learner will need to review the missed course content located here:  https://micmt-cares.org/training</a:t>
            </a:r>
          </a:p>
        </p:txBody>
      </p:sp>
      <p:sp>
        <p:nvSpPr>
          <p:cNvPr id="184" name="Google Shape;1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29693443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858551d919_18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858551d919_18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9" name="Google Shape;929;g858551d919_18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88</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the process the whole care team can use. </a:t>
            </a:r>
            <a:endParaRPr/>
          </a:p>
          <a:p>
            <a:pPr marL="0" lvl="0" indent="0" algn="l" rtl="0">
              <a:lnSpc>
                <a:spcPct val="100000"/>
              </a:lnSpc>
              <a:spcBef>
                <a:spcPts val="0"/>
              </a:spcBef>
              <a:spcAft>
                <a:spcPts val="0"/>
              </a:spcAft>
              <a:buSzPts val="1400"/>
              <a:buNone/>
            </a:pPr>
            <a:r>
              <a:rPr lang="en-US"/>
              <a:t>The process starts with how the team identifies patients, assesses patients needs, plans care to meet needs, implements over time and evaluates and closes case.</a:t>
            </a: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939" name="Google Shape;939;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Cadence of follow-up is also determined by patient goals and urgency to monitor interventions. </a:t>
            </a:r>
            <a:endParaRPr/>
          </a:p>
          <a:p>
            <a:pPr marL="0" lvl="0" indent="0" algn="l" rtl="0">
              <a:lnSpc>
                <a:spcPct val="100000"/>
              </a:lnSpc>
              <a:spcBef>
                <a:spcPts val="0"/>
              </a:spcBef>
              <a:spcAft>
                <a:spcPts val="0"/>
              </a:spcAft>
              <a:buSzPts val="1400"/>
              <a:buNone/>
            </a:pPr>
            <a:r>
              <a:rPr lang="en-US" b="1"/>
              <a:t>Activity </a:t>
            </a:r>
            <a:endParaRPr/>
          </a:p>
          <a:p>
            <a:pPr marL="0" lvl="0" indent="0" algn="l" rtl="0">
              <a:lnSpc>
                <a:spcPct val="100000"/>
              </a:lnSpc>
              <a:spcBef>
                <a:spcPts val="0"/>
              </a:spcBef>
              <a:spcAft>
                <a:spcPts val="0"/>
              </a:spcAft>
              <a:buSzPts val="1400"/>
              <a:buNone/>
            </a:pPr>
            <a:r>
              <a:rPr lang="en-US" b="1"/>
              <a:t>Ask:</a:t>
            </a:r>
            <a:r>
              <a:rPr lang="en-US"/>
              <a:t> How often would call? </a:t>
            </a:r>
            <a:endParaRPr/>
          </a:p>
          <a:p>
            <a:pPr marL="174982" lvl="0" indent="-174982" algn="l" rtl="0">
              <a:lnSpc>
                <a:spcPct val="100000"/>
              </a:lnSpc>
              <a:spcBef>
                <a:spcPts val="0"/>
              </a:spcBef>
              <a:spcAft>
                <a:spcPts val="0"/>
              </a:spcAft>
              <a:buClr>
                <a:schemeClr val="dk1"/>
              </a:buClr>
              <a:buSzPts val="1200"/>
              <a:buFont typeface="Arial"/>
              <a:buChar char="•"/>
            </a:pPr>
            <a:r>
              <a:rPr lang="en-US"/>
              <a:t>Diabetic patient new to insulin</a:t>
            </a:r>
            <a:endParaRPr/>
          </a:p>
          <a:p>
            <a:pPr marL="174982" lvl="0" indent="-174982" algn="l" rtl="0">
              <a:lnSpc>
                <a:spcPct val="100000"/>
              </a:lnSpc>
              <a:spcBef>
                <a:spcPts val="0"/>
              </a:spcBef>
              <a:spcAft>
                <a:spcPts val="0"/>
              </a:spcAft>
              <a:buClr>
                <a:schemeClr val="dk1"/>
              </a:buClr>
              <a:buSzPts val="1200"/>
              <a:buFont typeface="Arial"/>
              <a:buChar char="•"/>
            </a:pPr>
            <a:r>
              <a:rPr lang="en-US"/>
              <a:t>CHF patient with weight gain that has had several ED/In Pt visit for exacerbation</a:t>
            </a:r>
            <a:endParaRPr/>
          </a:p>
          <a:p>
            <a:pPr marL="174982" lvl="0" indent="-174982" algn="l" rtl="0">
              <a:lnSpc>
                <a:spcPct val="100000"/>
              </a:lnSpc>
              <a:spcBef>
                <a:spcPts val="0"/>
              </a:spcBef>
              <a:spcAft>
                <a:spcPts val="0"/>
              </a:spcAft>
              <a:buClr>
                <a:schemeClr val="dk1"/>
              </a:buClr>
              <a:buSzPts val="1200"/>
              <a:buFont typeface="Arial"/>
              <a:buChar char="•"/>
            </a:pPr>
            <a:r>
              <a:rPr lang="en-US"/>
              <a:t>Asthma patient in poor control</a:t>
            </a:r>
            <a:endParaRPr/>
          </a:p>
          <a:p>
            <a:pPr marL="174982" lvl="0" indent="-174982" algn="l" rtl="0">
              <a:lnSpc>
                <a:spcPct val="100000"/>
              </a:lnSpc>
              <a:spcBef>
                <a:spcPts val="0"/>
              </a:spcBef>
              <a:spcAft>
                <a:spcPts val="0"/>
              </a:spcAft>
              <a:buClr>
                <a:schemeClr val="dk1"/>
              </a:buClr>
              <a:buSzPts val="1200"/>
              <a:buFont typeface="Arial"/>
              <a:buChar char="•"/>
            </a:pPr>
            <a:r>
              <a:rPr lang="en-US"/>
              <a:t>Hypertensive patient in control</a:t>
            </a:r>
            <a:endParaRPr/>
          </a:p>
          <a:p>
            <a:pPr marL="174982" lvl="0" indent="-174982" algn="l" rtl="0">
              <a:lnSpc>
                <a:spcPct val="100000"/>
              </a:lnSpc>
              <a:spcBef>
                <a:spcPts val="0"/>
              </a:spcBef>
              <a:spcAft>
                <a:spcPts val="0"/>
              </a:spcAft>
              <a:buClr>
                <a:schemeClr val="dk1"/>
              </a:buClr>
              <a:buSzPts val="1200"/>
              <a:buFont typeface="Arial"/>
              <a:buChar char="•"/>
            </a:pPr>
            <a:r>
              <a:rPr lang="en-US"/>
              <a:t>COPD patient with several same day visits</a:t>
            </a:r>
            <a:endParaRPr/>
          </a:p>
          <a:p>
            <a:pPr marL="0" lvl="0" indent="0" algn="l" rtl="0">
              <a:lnSpc>
                <a:spcPct val="100000"/>
              </a:lnSpc>
              <a:spcBef>
                <a:spcPts val="0"/>
              </a:spcBef>
              <a:spcAft>
                <a:spcPts val="0"/>
              </a:spcAft>
              <a:buSzPts val="1400"/>
              <a:buNone/>
            </a:pPr>
            <a:r>
              <a:rPr lang="en-US"/>
              <a:t>Ask for other examples</a:t>
            </a:r>
            <a:endParaRPr/>
          </a:p>
          <a:p>
            <a:pPr marL="174982" lvl="0" indent="-98782" algn="l" rtl="0">
              <a:lnSpc>
                <a:spcPct val="100000"/>
              </a:lnSpc>
              <a:spcBef>
                <a:spcPts val="0"/>
              </a:spcBef>
              <a:spcAft>
                <a:spcPts val="0"/>
              </a:spcAft>
              <a:buClr>
                <a:schemeClr val="dk1"/>
              </a:buClr>
              <a:buSzPts val="1200"/>
              <a:buFont typeface="Arial"/>
              <a:buNone/>
            </a:pPr>
            <a:endParaRPr/>
          </a:p>
        </p:txBody>
      </p:sp>
      <p:sp>
        <p:nvSpPr>
          <p:cNvPr id="957" name="Google Shape;957;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300" b="1" dirty="0" smtClean="0"/>
              <a:t>Test Question</a:t>
            </a:r>
          </a:p>
          <a:p>
            <a:pPr marL="0" lvl="0" indent="0" algn="l" rtl="0">
              <a:lnSpc>
                <a:spcPct val="100000"/>
              </a:lnSpc>
              <a:spcBef>
                <a:spcPts val="0"/>
              </a:spcBef>
              <a:spcAft>
                <a:spcPts val="0"/>
              </a:spcAft>
              <a:buSzPts val="1400"/>
              <a:buNone/>
            </a:pPr>
            <a:endParaRPr lang="en-US" sz="1300" b="1" dirty="0" smtClean="0"/>
          </a:p>
          <a:p>
            <a:pPr marL="0" lvl="0" indent="0" algn="l" rtl="0">
              <a:lnSpc>
                <a:spcPct val="100000"/>
              </a:lnSpc>
              <a:spcBef>
                <a:spcPts val="0"/>
              </a:spcBef>
              <a:spcAft>
                <a:spcPts val="0"/>
              </a:spcAft>
              <a:buSzPts val="1400"/>
              <a:buNone/>
            </a:pPr>
            <a:r>
              <a:rPr lang="en-US" sz="1300" b="1" dirty="0" smtClean="0"/>
              <a:t>Reassessment </a:t>
            </a:r>
            <a:r>
              <a:rPr lang="en-US" sz="1300" b="1" dirty="0"/>
              <a:t>of the patient’s self management plan is critical to ensure that the right team members and resources are being utilized so that patients stay on track toward meeting their goals</a:t>
            </a:r>
            <a:endParaRPr sz="1300" b="1" dirty="0"/>
          </a:p>
          <a:p>
            <a:pPr marL="0" lvl="0" indent="0" algn="l" rtl="0">
              <a:lnSpc>
                <a:spcPct val="100000"/>
              </a:lnSpc>
              <a:spcBef>
                <a:spcPts val="0"/>
              </a:spcBef>
              <a:spcAft>
                <a:spcPts val="0"/>
              </a:spcAft>
              <a:buSzPts val="1400"/>
              <a:buNone/>
            </a:pPr>
            <a:endParaRPr sz="1300" b="1" dirty="0"/>
          </a:p>
        </p:txBody>
      </p:sp>
      <p:sp>
        <p:nvSpPr>
          <p:cNvPr id="976" name="Google Shape;976;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858551d919_18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858551d919_18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1" name="Google Shape;991;g858551d919_18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92</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Now let's take a look at how a case may be closed</a:t>
            </a:r>
            <a:endParaRPr b="1">
              <a:solidFill>
                <a:srgbClr val="FF0000"/>
              </a:solidFill>
            </a:endParaRPr>
          </a:p>
          <a:p>
            <a:pPr marL="0" lvl="0" indent="0" algn="l" rtl="0">
              <a:lnSpc>
                <a:spcPct val="100000"/>
              </a:lnSpc>
              <a:spcBef>
                <a:spcPts val="0"/>
              </a:spcBef>
              <a:spcAft>
                <a:spcPts val="0"/>
              </a:spcAft>
              <a:buSzPts val="1400"/>
              <a:buNone/>
            </a:pPr>
            <a:endParaRPr b="1">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1001" name="Google Shape;1001;p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Activity: have the group discuss the process their practice has for closing out cases? What additional reasons may exist for a patient to be discharged from care management. Also, is there follow up with those patients depending on the situation?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Additional questions:</a:t>
            </a:r>
            <a:endParaRPr b="1" dirty="0"/>
          </a:p>
          <a:p>
            <a:pPr marL="457200" lvl="0" indent="-298450" algn="l" rtl="0">
              <a:lnSpc>
                <a:spcPct val="115000"/>
              </a:lnSpc>
              <a:spcBef>
                <a:spcPts val="0"/>
              </a:spcBef>
              <a:spcAft>
                <a:spcPts val="0"/>
              </a:spcAft>
              <a:buSzPts val="1100"/>
              <a:buChar char="●"/>
            </a:pPr>
            <a:r>
              <a:rPr lang="en-US" sz="1100" b="1" dirty="0"/>
              <a:t>How to close a case and who to notify</a:t>
            </a:r>
            <a:endParaRPr sz="1100" b="1" dirty="0"/>
          </a:p>
          <a:p>
            <a:pPr marL="457200" lvl="0" indent="-298450" algn="l" rtl="0">
              <a:lnSpc>
                <a:spcPct val="115000"/>
              </a:lnSpc>
              <a:spcBef>
                <a:spcPts val="0"/>
              </a:spcBef>
              <a:spcAft>
                <a:spcPts val="0"/>
              </a:spcAft>
              <a:buSzPts val="1100"/>
              <a:buChar char="●"/>
            </a:pPr>
            <a:r>
              <a:rPr lang="en-US" sz="1100" b="1" dirty="0"/>
              <a:t>How to hand-off the case to the primary care team for ongoing monitoring for population health gaps in care</a:t>
            </a:r>
            <a:endParaRPr sz="1100" b="1" dirty="0"/>
          </a:p>
          <a:p>
            <a:pPr marL="457200" lvl="0" indent="-298450" algn="l" rtl="0">
              <a:lnSpc>
                <a:spcPct val="115000"/>
              </a:lnSpc>
              <a:spcBef>
                <a:spcPts val="0"/>
              </a:spcBef>
              <a:spcAft>
                <a:spcPts val="0"/>
              </a:spcAft>
              <a:buSzPts val="1100"/>
              <a:buChar char="●"/>
            </a:pPr>
            <a:r>
              <a:rPr lang="en-US" sz="1100" b="1" dirty="0"/>
              <a:t>How to empower the patient with sustainable self-management – use of a relapse prevention plan.</a:t>
            </a:r>
            <a:endParaRPr sz="1100" b="1" dirty="0"/>
          </a:p>
          <a:p>
            <a:pPr marL="0" lvl="0" indent="0" algn="l" rtl="0">
              <a:lnSpc>
                <a:spcPct val="115000"/>
              </a:lnSpc>
              <a:spcBef>
                <a:spcPts val="0"/>
              </a:spcBef>
              <a:spcAft>
                <a:spcPts val="0"/>
              </a:spcAft>
              <a:buClr>
                <a:schemeClr val="dk1"/>
              </a:buClr>
              <a:buSzPts val="1100"/>
              <a:buFont typeface="Arial"/>
              <a:buNone/>
            </a:pPr>
            <a:r>
              <a:rPr lang="en-US" sz="1100" dirty="0"/>
              <a:t> </a:t>
            </a:r>
            <a:endParaRPr sz="1100" dirty="0"/>
          </a:p>
          <a:p>
            <a:pPr marL="0" lvl="0" indent="0" algn="l" rtl="0">
              <a:lnSpc>
                <a:spcPct val="100000"/>
              </a:lnSpc>
              <a:spcBef>
                <a:spcPts val="0"/>
              </a:spcBef>
              <a:spcAft>
                <a:spcPts val="0"/>
              </a:spcAft>
              <a:buClr>
                <a:schemeClr val="dk1"/>
              </a:buClr>
              <a:buSzPts val="1400"/>
              <a:buFont typeface="Arial"/>
              <a:buNone/>
            </a:pPr>
            <a:r>
              <a:rPr lang="en-US" dirty="0">
                <a:solidFill>
                  <a:srgbClr val="FF0000"/>
                </a:solidFill>
              </a:rPr>
              <a:t>The patient meets goals and are prepared for ongoing self-management. </a:t>
            </a:r>
            <a:endParaRPr dirty="0">
              <a:solidFill>
                <a:srgbClr val="FF0000"/>
              </a:solidFill>
            </a:endParaRP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In order to avoid or effectively deal with lapses, it is important to identify situations that might be high-risk (eating out, holiday party, vacation), and prepare a plan to deal with those situations. If a relapse happens that reconnecting to care management services is an option.</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u="sng" dirty="0">
                <a:solidFill>
                  <a:schemeClr val="hlink"/>
                </a:solidFill>
                <a:hlinkClick r:id="rId3"/>
              </a:rPr>
              <a:t>https://clinicaltrials.gov/ct2/show/NCT00362193</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u="sng" dirty="0">
                <a:solidFill>
                  <a:schemeClr val="hlink"/>
                </a:solidFill>
                <a:hlinkClick r:id="rId4"/>
              </a:rPr>
              <a:t>http://wearediabetes.org/learn/treatment/relapse-prevention</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u="sng" dirty="0">
                <a:solidFill>
                  <a:schemeClr val="hlink"/>
                </a:solidFill>
                <a:hlinkClick r:id="rId5"/>
              </a:rPr>
              <a:t>https://www.cdc.gov/diabetes/prevention/pdf/postcurriculum_session11.pdf</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15000"/>
              </a:lnSpc>
              <a:spcBef>
                <a:spcPts val="0"/>
              </a:spcBef>
              <a:spcAft>
                <a:spcPts val="0"/>
              </a:spcAft>
              <a:buClr>
                <a:schemeClr val="dk1"/>
              </a:buClr>
              <a:buSzPts val="1100"/>
              <a:buFont typeface="Arial"/>
              <a:buNone/>
            </a:pPr>
            <a:endParaRPr sz="1100" dirty="0"/>
          </a:p>
          <a:p>
            <a:pPr marL="0" lvl="0" indent="0" algn="l" rtl="0">
              <a:lnSpc>
                <a:spcPct val="100000"/>
              </a:lnSpc>
              <a:spcBef>
                <a:spcPts val="0"/>
              </a:spcBef>
              <a:spcAft>
                <a:spcPts val="0"/>
              </a:spcAft>
              <a:buSzPts val="1400"/>
              <a:buNone/>
            </a:pPr>
            <a:endParaRPr dirty="0"/>
          </a:p>
        </p:txBody>
      </p:sp>
      <p:sp>
        <p:nvSpPr>
          <p:cNvPr id="1019" name="Google Shape;1019;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858551d919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858551d919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Key </a:t>
            </a:r>
            <a:r>
              <a:rPr lang="en-US" dirty="0"/>
              <a:t>Points:</a:t>
            </a:r>
            <a:endParaRPr dirty="0"/>
          </a:p>
          <a:p>
            <a:pPr marL="457200" lvl="0" indent="-317500" algn="l" rtl="0">
              <a:spcBef>
                <a:spcPts val="0"/>
              </a:spcBef>
              <a:spcAft>
                <a:spcPts val="0"/>
              </a:spcAft>
              <a:buSzPts val="1400"/>
              <a:buChar char="●"/>
            </a:pPr>
            <a:r>
              <a:rPr lang="en-US" dirty="0"/>
              <a:t>Emphasize the opportunity for care team member self-assessment.</a:t>
            </a:r>
            <a:endParaRPr dirty="0"/>
          </a:p>
        </p:txBody>
      </p:sp>
      <p:sp>
        <p:nvSpPr>
          <p:cNvPr id="1036" name="Google Shape;1036;g858551d919_0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95</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858551d919_0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858551d919_0_1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1"/>
              <a:t>Test Question</a:t>
            </a:r>
            <a:endParaRPr sz="1800" b="1"/>
          </a:p>
        </p:txBody>
      </p:sp>
      <p:sp>
        <p:nvSpPr>
          <p:cNvPr id="1045" name="Google Shape;1045;g858551d919_0_1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96</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5" name="Google Shape;1055;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1056" name="Google Shape;1056;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98</a:t>
            </a:fld>
            <a:endParaRPr/>
          </a:p>
        </p:txBody>
      </p:sp>
    </p:spTree>
    <p:extLst>
      <p:ext uri="{BB962C8B-B14F-4D97-AF65-F5344CB8AC3E}">
        <p14:creationId xmlns:p14="http://schemas.microsoft.com/office/powerpoint/2010/main" val="32026654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7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4" name="Google Shape;1074;p75:notes"/>
          <p:cNvSpPr txBox="1">
            <a:spLocks noGrp="1"/>
          </p:cNvSpPr>
          <p:nvPr>
            <p:ph type="body" idx="1"/>
          </p:nvPr>
        </p:nvSpPr>
        <p:spPr>
          <a:xfrm>
            <a:off x="707708" y="4505981"/>
            <a:ext cx="5661600" cy="36867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b="1" dirty="0" smtClean="0"/>
              <a:t>Test</a:t>
            </a:r>
            <a:r>
              <a:rPr lang="en-US" b="1" baseline="0" dirty="0" smtClean="0"/>
              <a:t> Question</a:t>
            </a:r>
            <a:endParaRPr lang="en-US" b="1" dirty="0" smtClean="0"/>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Key </a:t>
            </a:r>
            <a:r>
              <a:rPr lang="en-US" dirty="0"/>
              <a:t>Points: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Outcomes measures are what we use to determine the </a:t>
            </a:r>
            <a:r>
              <a:rPr lang="en-US" i="1" dirty="0"/>
              <a:t>impact</a:t>
            </a:r>
            <a:r>
              <a:rPr lang="en-US" i="0" dirty="0"/>
              <a:t> that our </a:t>
            </a:r>
            <a:r>
              <a:rPr lang="en-US" i="0" dirty="0" smtClean="0"/>
              <a:t>team-based </a:t>
            </a:r>
            <a:r>
              <a:rPr lang="en-US" i="0" dirty="0"/>
              <a:t>care program had on the lives of our community.  They are used as the elevator speech and </a:t>
            </a:r>
            <a:r>
              <a:rPr lang="en-US" b="1" i="0" dirty="0"/>
              <a:t>are the reason that funding for </a:t>
            </a:r>
            <a:r>
              <a:rPr lang="en-US" b="1" i="0" dirty="0" smtClean="0"/>
              <a:t>team-based </a:t>
            </a:r>
            <a:r>
              <a:rPr lang="en-US" b="1" i="0" dirty="0"/>
              <a:t>care programs can continue.  </a:t>
            </a:r>
            <a:endParaRPr dirty="0"/>
          </a:p>
          <a:p>
            <a:pPr marL="0" lvl="0" indent="0" algn="l" rtl="0">
              <a:lnSpc>
                <a:spcPct val="100000"/>
              </a:lnSpc>
              <a:spcBef>
                <a:spcPts val="0"/>
              </a:spcBef>
              <a:spcAft>
                <a:spcPts val="0"/>
              </a:spcAft>
              <a:buSzPts val="1400"/>
              <a:buNone/>
            </a:pPr>
            <a:r>
              <a:rPr lang="en-US" b="1" i="0" dirty="0"/>
              <a:t>They answer the big question of WHY ARE WE DOING THIS??</a:t>
            </a:r>
            <a:endParaRPr b="1" i="0" dirty="0"/>
          </a:p>
          <a:p>
            <a:pPr marL="0" lvl="0" indent="0" algn="l" rtl="0">
              <a:lnSpc>
                <a:spcPct val="100000"/>
              </a:lnSpc>
              <a:spcBef>
                <a:spcPts val="0"/>
              </a:spcBef>
              <a:spcAft>
                <a:spcPts val="0"/>
              </a:spcAft>
              <a:buClr>
                <a:schemeClr val="dk1"/>
              </a:buClr>
              <a:buSzPts val="1400"/>
              <a:buFont typeface="Arial"/>
              <a:buNone/>
            </a:pPr>
            <a:endParaRPr dirty="0"/>
          </a:p>
          <a:p>
            <a:pPr marL="176131" lvl="0" indent="-176131" algn="l" rtl="0">
              <a:lnSpc>
                <a:spcPct val="100000"/>
              </a:lnSpc>
              <a:spcBef>
                <a:spcPts val="0"/>
              </a:spcBef>
              <a:spcAft>
                <a:spcPts val="0"/>
              </a:spcAft>
              <a:buClr>
                <a:schemeClr val="dk1"/>
              </a:buClr>
              <a:buSzPts val="1200"/>
              <a:buChar char="•"/>
            </a:pPr>
            <a:r>
              <a:rPr lang="en-US" dirty="0"/>
              <a:t>Outcomes are how we measure whether or not our program actually had an impact.  </a:t>
            </a:r>
            <a:endParaRPr dirty="0"/>
          </a:p>
          <a:p>
            <a:pPr marL="176131" lvl="0" indent="-176131" algn="l" rtl="0">
              <a:lnSpc>
                <a:spcPct val="100000"/>
              </a:lnSpc>
              <a:spcBef>
                <a:spcPts val="0"/>
              </a:spcBef>
              <a:spcAft>
                <a:spcPts val="0"/>
              </a:spcAft>
              <a:buClr>
                <a:schemeClr val="dk1"/>
              </a:buClr>
              <a:buSzPts val="1200"/>
              <a:buChar char="•"/>
            </a:pPr>
            <a:r>
              <a:rPr lang="en-US" dirty="0"/>
              <a:t>We can think of this in terms of the triple aim that was developed by the Institute of Health Care Improvement :  The triple aim includes</a:t>
            </a:r>
            <a:endParaRPr dirty="0"/>
          </a:p>
          <a:p>
            <a:pPr marL="633331" lvl="1" indent="-176131" algn="l" rtl="0">
              <a:lnSpc>
                <a:spcPct val="100000"/>
              </a:lnSpc>
              <a:spcBef>
                <a:spcPts val="0"/>
              </a:spcBef>
              <a:spcAft>
                <a:spcPts val="0"/>
              </a:spcAft>
              <a:buClr>
                <a:schemeClr val="dk1"/>
              </a:buClr>
              <a:buSzPts val="1200"/>
              <a:buChar char="•"/>
            </a:pPr>
            <a:r>
              <a:rPr lang="en-US" dirty="0"/>
              <a:t>improving the health of the population,  </a:t>
            </a:r>
            <a:endParaRPr dirty="0"/>
          </a:p>
          <a:p>
            <a:pPr marL="633331" lvl="1" indent="-176131" algn="l" rtl="0">
              <a:lnSpc>
                <a:spcPct val="100000"/>
              </a:lnSpc>
              <a:spcBef>
                <a:spcPts val="0"/>
              </a:spcBef>
              <a:spcAft>
                <a:spcPts val="0"/>
              </a:spcAft>
              <a:buClr>
                <a:schemeClr val="dk1"/>
              </a:buClr>
              <a:buSzPts val="1200"/>
              <a:buChar char="•"/>
            </a:pPr>
            <a:r>
              <a:rPr lang="en-US" dirty="0"/>
              <a:t>Improving the patient experience  - quality of care and satisfaction and</a:t>
            </a:r>
            <a:endParaRPr dirty="0"/>
          </a:p>
          <a:p>
            <a:pPr marL="633331" lvl="1" indent="-176131" algn="l" rtl="0">
              <a:lnSpc>
                <a:spcPct val="100000"/>
              </a:lnSpc>
              <a:spcBef>
                <a:spcPts val="0"/>
              </a:spcBef>
              <a:spcAft>
                <a:spcPts val="0"/>
              </a:spcAft>
              <a:buClr>
                <a:schemeClr val="dk1"/>
              </a:buClr>
              <a:buSzPts val="1200"/>
              <a:buChar char="•"/>
            </a:pPr>
            <a:r>
              <a:rPr lang="en-US" dirty="0"/>
              <a:t>Reducing the cost of care.   </a:t>
            </a:r>
            <a:endParaRPr b="1" dirty="0"/>
          </a:p>
        </p:txBody>
      </p:sp>
      <p:sp>
        <p:nvSpPr>
          <p:cNvPr id="1075" name="Google Shape;1075;p75:notes"/>
          <p:cNvSpPr txBox="1">
            <a:spLocks noGrp="1"/>
          </p:cNvSpPr>
          <p:nvPr>
            <p:ph type="sldNum" idx="12"/>
          </p:nvPr>
        </p:nvSpPr>
        <p:spPr>
          <a:xfrm>
            <a:off x="4008707" y="8893297"/>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99</a:t>
            </a:fld>
            <a:endParaRPr sz="1400">
              <a:solidFill>
                <a:srgbClr val="000000"/>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dirty="0"/>
              <a:t>Test </a:t>
            </a:r>
            <a:r>
              <a:rPr lang="en-US" sz="1800" b="1" dirty="0" smtClean="0"/>
              <a:t>Question</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Payers are looking at these 4 outcomes goals, so the care teams should work with their practice and PO to understand their current metrics, the practices current strategy to improve and how they each fit in.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Ask: Are any of you aware of your current strategy?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Q 23 The BCBSM Provider Directed Care Management program has clinical utilization outcome measures. Which of the following are included in BCBSM measures?</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Office utilization (no)</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Control HgA1c</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Blood Pressure Control</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Decrease emergency department visits</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Decrease hospital admissions and readmissions</a:t>
            </a:r>
            <a:endParaRPr dirty="0"/>
          </a:p>
        </p:txBody>
      </p:sp>
      <p:sp>
        <p:nvSpPr>
          <p:cNvPr id="1094" name="Google Shape;1094;p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a:t>Test Question </a:t>
            </a:r>
            <a:endParaRPr sz="1800"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Become aware of the practice and PO strategy and monitor and improve performance.</a:t>
            </a:r>
            <a:endParaRPr/>
          </a:p>
          <a:p>
            <a:pPr marL="0" lvl="0" indent="0" algn="l" rtl="0">
              <a:lnSpc>
                <a:spcPct val="100000"/>
              </a:lnSpc>
              <a:spcBef>
                <a:spcPts val="0"/>
              </a:spcBef>
              <a:spcAft>
                <a:spcPts val="0"/>
              </a:spcAft>
              <a:buSzPts val="1400"/>
              <a:buNone/>
            </a:pPr>
            <a:r>
              <a:rPr lang="en-US"/>
              <a:t>Practice may also receive support from the PO level with additional team resources like SW, Pharm D, RD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Q 22 a care manager strategy to contribute to the practice’s outcome goals include:</a:t>
            </a:r>
            <a:endParaRPr/>
          </a:p>
          <a:p>
            <a:pPr marL="171450" lvl="0" indent="-171450" algn="l" rtl="0">
              <a:lnSpc>
                <a:spcPct val="100000"/>
              </a:lnSpc>
              <a:spcBef>
                <a:spcPts val="0"/>
              </a:spcBef>
              <a:spcAft>
                <a:spcPts val="0"/>
              </a:spcAft>
              <a:buClr>
                <a:schemeClr val="dk1"/>
              </a:buClr>
              <a:buSzPts val="1200"/>
              <a:buFont typeface="Arial"/>
              <a:buChar char="•"/>
            </a:pPr>
            <a:r>
              <a:rPr lang="en-US"/>
              <a:t>care manager should know the metrics their practice(and or PO) is focused on True</a:t>
            </a:r>
            <a:endParaRPr/>
          </a:p>
          <a:p>
            <a:pPr marL="171450" lvl="0" indent="-171450" algn="l" rtl="0">
              <a:lnSpc>
                <a:spcPct val="100000"/>
              </a:lnSpc>
              <a:spcBef>
                <a:spcPts val="0"/>
              </a:spcBef>
              <a:spcAft>
                <a:spcPts val="0"/>
              </a:spcAft>
              <a:buClr>
                <a:schemeClr val="dk1"/>
              </a:buClr>
              <a:buSzPts val="1200"/>
              <a:buFont typeface="Arial"/>
              <a:buChar char="•"/>
            </a:pPr>
            <a:r>
              <a:rPr lang="en-US"/>
              <a:t>Care manager should meet with the practice leadership to develop a plan which has specific actions the care manager will carry out to impact the selected metrics True</a:t>
            </a:r>
            <a:endParaRPr/>
          </a:p>
          <a:p>
            <a:pPr marL="0" lvl="0" indent="0" algn="l" rtl="0">
              <a:lnSpc>
                <a:spcPct val="100000"/>
              </a:lnSpc>
              <a:spcBef>
                <a:spcPts val="0"/>
              </a:spcBef>
              <a:spcAft>
                <a:spcPts val="0"/>
              </a:spcAft>
              <a:buSzPts val="1400"/>
              <a:buNone/>
            </a:pPr>
            <a:endParaRPr/>
          </a:p>
        </p:txBody>
      </p:sp>
      <p:sp>
        <p:nvSpPr>
          <p:cNvPr id="1110" name="Google Shape;1110;p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Note that this isn’t measured at a practice level for BCBSM.  Rather, it’s measured at a group level.  BCBSM takes all of the practices that have been identified as “PDCM Practices” and lumps them together for performance.  </a:t>
            </a:r>
            <a:endParaRPr/>
          </a:p>
          <a:p>
            <a:pPr marL="0" lvl="0" indent="0" algn="l" rtl="0">
              <a:lnSpc>
                <a:spcPct val="100000"/>
              </a:lnSpc>
              <a:spcBef>
                <a:spcPts val="0"/>
              </a:spcBef>
              <a:spcAft>
                <a:spcPts val="0"/>
              </a:spcAft>
              <a:buClr>
                <a:schemeClr val="dk1"/>
              </a:buClr>
              <a:buSzPts val="1200"/>
              <a:buFont typeface="Arial"/>
              <a:buNone/>
            </a:pPr>
            <a:r>
              <a:rPr lang="en-US"/>
              <a:t>A “PDCM Practice” is one that has reached at least 1% of their population with 2 billed and paid touches.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p:txBody>
      </p:sp>
      <p:sp>
        <p:nvSpPr>
          <p:cNvPr id="1119" name="Google Shape;1119;p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p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1">
                <a:solidFill>
                  <a:srgbClr val="FF0000"/>
                </a:solidFill>
                <a:latin typeface="Arial"/>
                <a:ea typeface="Arial"/>
                <a:cs typeface="Arial"/>
                <a:sym typeface="Arial"/>
              </a:rPr>
              <a:t>PH has two metrics: &lt;8% and &lt;=9% with targets and payouts specific to each product</a:t>
            </a:r>
            <a:endParaRPr b="1"/>
          </a:p>
        </p:txBody>
      </p:sp>
      <p:sp>
        <p:nvSpPr>
          <p:cNvPr id="1129" name="Google Shape;1129;p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BCBSM focus is on four outcome measures that consume the majority of healthcare resources.   The quality measures are focused on the adult population, but the pediatrics offices can additionally impact ED utilization and IP utilization by supporting their patients.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Activity Ask</a:t>
            </a:r>
            <a:r>
              <a:rPr lang="en-US"/>
              <a:t>: What are the patient / person level impacts of people having out of control A1c / BP?</a:t>
            </a:r>
            <a:endParaRPr/>
          </a:p>
          <a:p>
            <a:pPr marL="0" lvl="0" indent="0" algn="l" rtl="0">
              <a:lnSpc>
                <a:spcPct val="100000"/>
              </a:lnSpc>
              <a:spcBef>
                <a:spcPts val="0"/>
              </a:spcBef>
              <a:spcAft>
                <a:spcPts val="0"/>
              </a:spcAft>
              <a:buSzPts val="1400"/>
              <a:buNone/>
            </a:pPr>
            <a:r>
              <a:rPr lang="en-US"/>
              <a:t>What is the patient/person level impact of high ed utilization or IP utilization / readmissions?</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p:txBody>
      </p:sp>
      <p:sp>
        <p:nvSpPr>
          <p:cNvPr id="1140" name="Google Shape;1140;p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p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Evidence based care is identified in evidence based guidelines that support the care team and realize the goal of being prepared and proactive by using guidelines to develop checklists of what needs to be done for each patient based on their diagnoses.  </a:t>
            </a:r>
            <a:endParaRPr dirty="0"/>
          </a:p>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Care Team Members work with their physician leadership to outline who is responsible for each aspect of the evidence-based care checklists.  </a:t>
            </a:r>
            <a:endParaRPr dirty="0"/>
          </a:p>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This supports the goal of having every patient receive the complete evidence-based care regimen and meet quality measures.</a:t>
            </a:r>
            <a:endParaRPr dirty="0"/>
          </a:p>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Reference:</a:t>
            </a:r>
            <a:endParaRPr dirty="0"/>
          </a:p>
          <a:p>
            <a:pPr marL="0" lvl="0" indent="0" algn="l" rtl="0">
              <a:lnSpc>
                <a:spcPct val="100000"/>
              </a:lnSpc>
              <a:spcBef>
                <a:spcPts val="0"/>
              </a:spcBef>
              <a:spcAft>
                <a:spcPts val="0"/>
              </a:spcAft>
              <a:buSzPts val="1400"/>
              <a:buNone/>
            </a:pPr>
            <a:r>
              <a:rPr lang="en-US" sz="1200" u="sng" dirty="0">
                <a:solidFill>
                  <a:schemeClr val="hlink"/>
                </a:solidFill>
                <a:latin typeface="Calibri"/>
                <a:ea typeface="Calibri"/>
                <a:cs typeface="Calibri"/>
                <a:sym typeface="Calibri"/>
                <a:hlinkClick r:id="rId3"/>
              </a:rPr>
              <a:t>Https://cepc.ucsf.edu/standing-orders</a:t>
            </a:r>
            <a:r>
              <a:rPr lang="en-US" sz="1200" dirty="0">
                <a:solidFill>
                  <a:schemeClr val="dk1"/>
                </a:solidFill>
                <a:latin typeface="Calibri"/>
                <a:ea typeface="Calibri"/>
                <a:cs typeface="Calibri"/>
                <a:sym typeface="Calibri"/>
              </a:rPr>
              <a:t> --&gt; this site has great examples of standing orders that can be used to divide up the work appropriately!  It can be provided as a resource</a:t>
            </a:r>
            <a:endParaRPr dirty="0"/>
          </a:p>
          <a:p>
            <a:pPr marL="0" lvl="0" indent="0" algn="l" rtl="0">
              <a:lnSpc>
                <a:spcPct val="100000"/>
              </a:lnSpc>
              <a:spcBef>
                <a:spcPts val="0"/>
              </a:spcBef>
              <a:spcAft>
                <a:spcPts val="0"/>
              </a:spcAft>
              <a:buSzPts val="1400"/>
              <a:buNone/>
            </a:pPr>
            <a:endParaRPr dirty="0"/>
          </a:p>
          <a:p>
            <a:pPr marL="0" lvl="0" indent="0" algn="l" rtl="0">
              <a:lnSpc>
                <a:spcPct val="90000"/>
              </a:lnSpc>
              <a:spcBef>
                <a:spcPts val="0"/>
              </a:spcBef>
              <a:spcAft>
                <a:spcPts val="0"/>
              </a:spcAft>
              <a:buSzPts val="1100"/>
              <a:buNone/>
            </a:pPr>
            <a:r>
              <a:rPr lang="en-US" sz="1600" dirty="0"/>
              <a:t>How?</a:t>
            </a:r>
            <a:endParaRPr sz="1600" dirty="0"/>
          </a:p>
          <a:p>
            <a:pPr marL="228600" lvl="0" indent="-127000" algn="l" rtl="0">
              <a:lnSpc>
                <a:spcPct val="90000"/>
              </a:lnSpc>
              <a:spcBef>
                <a:spcPts val="1000"/>
              </a:spcBef>
              <a:spcAft>
                <a:spcPts val="0"/>
              </a:spcAft>
              <a:buClr>
                <a:schemeClr val="dk1"/>
              </a:buClr>
              <a:buSzPts val="1600"/>
              <a:buChar char="•"/>
            </a:pPr>
            <a:r>
              <a:rPr lang="en-US" sz="1600" dirty="0"/>
              <a:t>Decreased unnecessary procedures &amp; complications</a:t>
            </a:r>
            <a:endParaRPr sz="1600" dirty="0"/>
          </a:p>
          <a:p>
            <a:pPr marL="228600" lvl="0" indent="-127000" algn="l" rtl="0">
              <a:lnSpc>
                <a:spcPct val="90000"/>
              </a:lnSpc>
              <a:spcBef>
                <a:spcPts val="1000"/>
              </a:spcBef>
              <a:spcAft>
                <a:spcPts val="0"/>
              </a:spcAft>
              <a:buClr>
                <a:schemeClr val="dk1"/>
              </a:buClr>
              <a:buSzPts val="1600"/>
              <a:buChar char="•"/>
            </a:pPr>
            <a:r>
              <a:rPr lang="en-US" sz="1600" dirty="0"/>
              <a:t>Provide practicing clinicians with the best evidence-based data  </a:t>
            </a:r>
            <a:endParaRPr sz="1600" dirty="0"/>
          </a:p>
          <a:p>
            <a:pPr marL="228600" lvl="0" indent="-127000" algn="l" rtl="0">
              <a:lnSpc>
                <a:spcPct val="90000"/>
              </a:lnSpc>
              <a:spcBef>
                <a:spcPts val="1000"/>
              </a:spcBef>
              <a:spcAft>
                <a:spcPts val="0"/>
              </a:spcAft>
              <a:buClr>
                <a:schemeClr val="dk1"/>
              </a:buClr>
              <a:buSzPts val="1600"/>
              <a:buChar char="•"/>
            </a:pPr>
            <a:r>
              <a:rPr lang="en-US" sz="1600" dirty="0"/>
              <a:t>Reduce variations in care</a:t>
            </a:r>
            <a:endParaRPr sz="1600" dirty="0"/>
          </a:p>
          <a:p>
            <a:pPr marL="228600" lvl="0" indent="-127000" algn="l" rtl="0">
              <a:lnSpc>
                <a:spcPct val="90000"/>
              </a:lnSpc>
              <a:spcBef>
                <a:spcPts val="1000"/>
              </a:spcBef>
              <a:spcAft>
                <a:spcPts val="0"/>
              </a:spcAft>
              <a:buClr>
                <a:schemeClr val="dk1"/>
              </a:buClr>
              <a:buSzPts val="1600"/>
              <a:buChar char="•"/>
            </a:pPr>
            <a:r>
              <a:rPr lang="en-US" sz="1600" dirty="0"/>
              <a:t>Promote effective interventions</a:t>
            </a:r>
            <a:endParaRPr sz="100" dirty="0"/>
          </a:p>
          <a:p>
            <a:pPr marL="0" lvl="0" indent="0" algn="l" rtl="0">
              <a:lnSpc>
                <a:spcPct val="100000"/>
              </a:lnSpc>
              <a:spcBef>
                <a:spcPts val="0"/>
              </a:spcBef>
              <a:spcAft>
                <a:spcPts val="0"/>
              </a:spcAft>
              <a:buSzPts val="1400"/>
              <a:buNone/>
            </a:pPr>
            <a:endParaRPr sz="100" dirty="0"/>
          </a:p>
        </p:txBody>
      </p:sp>
      <p:sp>
        <p:nvSpPr>
          <p:cNvPr id="1151" name="Google Shape;1151;p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Notes:</a:t>
            </a:r>
            <a:endParaRPr/>
          </a:p>
          <a:p>
            <a:pPr marL="457200" lvl="0" indent="-317500" algn="l" rtl="0">
              <a:lnSpc>
                <a:spcPct val="100000"/>
              </a:lnSpc>
              <a:spcBef>
                <a:spcPts val="0"/>
              </a:spcBef>
              <a:spcAft>
                <a:spcPts val="0"/>
              </a:spcAft>
              <a:buSzPts val="1400"/>
              <a:buChar char="●"/>
            </a:pPr>
            <a:r>
              <a:rPr lang="en-US"/>
              <a:t>Note that they additionally have behavioral health guidelines (have a representative on their committees) and also age-specifc guidelines.</a:t>
            </a:r>
            <a:endParaRPr/>
          </a:p>
          <a:p>
            <a:pPr marL="457200" lvl="0" indent="-317500" algn="l" rtl="0">
              <a:lnSpc>
                <a:spcPct val="100000"/>
              </a:lnSpc>
              <a:spcBef>
                <a:spcPts val="0"/>
              </a:spcBef>
              <a:spcAft>
                <a:spcPts val="0"/>
              </a:spcAft>
              <a:buSzPts val="1400"/>
              <a:buChar char="●"/>
            </a:pPr>
            <a:r>
              <a:rPr lang="en-US"/>
              <a:t>Also have an app so that these are accessible.</a:t>
            </a:r>
            <a:endParaRPr/>
          </a:p>
          <a:p>
            <a:pPr marL="457200" lvl="0" indent="-317500" algn="l" rtl="0">
              <a:lnSpc>
                <a:spcPct val="100000"/>
              </a:lnSpc>
              <a:spcBef>
                <a:spcPts val="0"/>
              </a:spcBef>
              <a:spcAft>
                <a:spcPts val="0"/>
              </a:spcAft>
              <a:buSzPts val="1400"/>
              <a:buChar char="●"/>
            </a:pPr>
            <a:r>
              <a:rPr lang="en-US" b="1"/>
              <a:t>Homework → </a:t>
            </a:r>
            <a:r>
              <a:rPr lang="en-US"/>
              <a:t>confirm what the clinical leadership in your office use for clinical guidelines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The Michigan Quality Improvement Consortium (</a:t>
            </a:r>
            <a:r>
              <a:rPr lang="en-US"/>
              <a:t>MQIC) site, identifies and updates a </a:t>
            </a:r>
            <a:r>
              <a:rPr lang="en-US" sz="1200" b="0" i="0">
                <a:solidFill>
                  <a:schemeClr val="dk1"/>
                </a:solidFill>
                <a:latin typeface="Calibri"/>
                <a:ea typeface="Calibri"/>
                <a:cs typeface="Calibri"/>
                <a:sym typeface="Calibri"/>
              </a:rPr>
              <a:t>core set of clinical practice guidelines and performance measures. </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MQIC </a:t>
            </a:r>
            <a:r>
              <a:rPr lang="en-US"/>
              <a:t>guidelines are</a:t>
            </a:r>
            <a:r>
              <a:rPr lang="en-US" sz="1200" b="0" i="0">
                <a:solidFill>
                  <a:schemeClr val="dk1"/>
                </a:solidFill>
                <a:latin typeface="Calibri"/>
                <a:ea typeface="Calibri"/>
                <a:cs typeface="Calibri"/>
                <a:sym typeface="Calibri"/>
              </a:rPr>
              <a:t> one-page guidelines intended to assist primary care providers by outlining evidence-based recommendations, so the focus is where it should be, on the patient. </a:t>
            </a: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Many MQIC recommendations align with clinical quality measures programs, so implementing the guidelines into practice can support providers with quality measurement</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On the MQIC site you can sign up to receive alerts when a guideline changes or updates. </a:t>
            </a:r>
            <a:r>
              <a:rPr lang="en-US" sz="1200" u="sng">
                <a:solidFill>
                  <a:schemeClr val="hlink"/>
                </a:solidFill>
                <a:hlinkClick r:id="rId3"/>
              </a:rPr>
              <a:t>http://www.mqic.org/guidelines.htm</a:t>
            </a:r>
            <a:endParaRPr sz="1200"/>
          </a:p>
          <a:p>
            <a:pPr marL="0" marR="0" lvl="0" indent="0" algn="l" rtl="0">
              <a:lnSpc>
                <a:spcPct val="100000"/>
              </a:lnSpc>
              <a:spcBef>
                <a:spcPts val="0"/>
              </a:spcBef>
              <a:spcAft>
                <a:spcPts val="0"/>
              </a:spcAft>
              <a:buClr>
                <a:schemeClr val="dk1"/>
              </a:buClr>
              <a:buSzPts val="1200"/>
              <a:buFont typeface="Calibri"/>
              <a:buNone/>
            </a:pPr>
            <a:r>
              <a:rPr lang="en-US" sz="1200"/>
              <a:t>Go to website and show the products and where to sign up for alerts to changes</a:t>
            </a:r>
            <a:endParaRPr sz="12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61" name="Google Shape;1161;p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1" name="Google Shape;1171;p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It's important to reach out to those who have not had a recent BP or have a history high BP and have not been into the office.</a:t>
            </a:r>
            <a:endParaRPr/>
          </a:p>
        </p:txBody>
      </p:sp>
      <p:sp>
        <p:nvSpPr>
          <p:cNvPr id="1172" name="Google Shape;1172;p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13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1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 name="Google Shape;66;p1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V4 20200820</a:t>
            </a:r>
            <a:endParaRPr/>
          </a:p>
        </p:txBody>
      </p:sp>
      <p:sp>
        <p:nvSpPr>
          <p:cNvPr id="69" name="Google Shape;69;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0"/>
        <p:cNvGrpSpPr/>
        <p:nvPr/>
      </p:nvGrpSpPr>
      <p:grpSpPr>
        <a:xfrm>
          <a:off x="0" y="0"/>
          <a:ext cx="0" cy="0"/>
          <a:chOff x="0" y="0"/>
          <a:chExt cx="0" cy="0"/>
        </a:xfrm>
      </p:grpSpPr>
      <p:sp>
        <p:nvSpPr>
          <p:cNvPr id="71" name="Google Shape;71;p14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3"/>
        <p:cNvGrpSpPr/>
        <p:nvPr/>
      </p:nvGrpSpPr>
      <p:grpSpPr>
        <a:xfrm>
          <a:off x="0" y="0"/>
          <a:ext cx="0" cy="0"/>
          <a:chOff x="0" y="0"/>
          <a:chExt cx="0" cy="0"/>
        </a:xfrm>
      </p:grpSpPr>
      <p:sp>
        <p:nvSpPr>
          <p:cNvPr id="74" name="Google Shape;74;p147"/>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171616"/>
              </a:buClr>
              <a:buSzPts val="3600"/>
              <a:buFont typeface="Calibri"/>
              <a:buNone/>
              <a:defRPr sz="3600" b="1">
                <a:solidFill>
                  <a:srgbClr val="17161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47"/>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6"/>
        <p:cNvGrpSpPr/>
        <p:nvPr/>
      </p:nvGrpSpPr>
      <p:grpSpPr>
        <a:xfrm>
          <a:off x="0" y="0"/>
          <a:ext cx="0" cy="0"/>
          <a:chOff x="0" y="0"/>
          <a:chExt cx="0" cy="0"/>
        </a:xfrm>
      </p:grpSpPr>
      <p:sp>
        <p:nvSpPr>
          <p:cNvPr id="77" name="Google Shape;77;p148"/>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8"/>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
        <p:cNvGrpSpPr/>
        <p:nvPr/>
      </p:nvGrpSpPr>
      <p:grpSpPr>
        <a:xfrm>
          <a:off x="0" y="0"/>
          <a:ext cx="0" cy="0"/>
          <a:chOff x="0" y="0"/>
          <a:chExt cx="0" cy="0"/>
        </a:xfrm>
      </p:grpSpPr>
      <p:sp>
        <p:nvSpPr>
          <p:cNvPr id="80" name="Google Shape;80;p1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V4 20200820</a:t>
            </a:r>
            <a:endParaRPr/>
          </a:p>
        </p:txBody>
      </p:sp>
      <p:sp>
        <p:nvSpPr>
          <p:cNvPr id="84" name="Google Shape;84;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
        <p:cNvGrpSpPr/>
        <p:nvPr/>
      </p:nvGrpSpPr>
      <p:grpSpPr>
        <a:xfrm>
          <a:off x="0" y="0"/>
          <a:ext cx="0" cy="0"/>
          <a:chOff x="0" y="0"/>
          <a:chExt cx="0" cy="0"/>
        </a:xfrm>
      </p:grpSpPr>
      <p:sp>
        <p:nvSpPr>
          <p:cNvPr id="86" name="Google Shape;86;p1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8" name="Google Shape;88;p1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V4 20200820</a:t>
            </a:r>
            <a:endParaRPr/>
          </a:p>
        </p:txBody>
      </p:sp>
      <p:sp>
        <p:nvSpPr>
          <p:cNvPr id="90" name="Google Shape;90;p1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
        <p:cNvGrpSpPr/>
        <p:nvPr/>
      </p:nvGrpSpPr>
      <p:grpSpPr>
        <a:xfrm>
          <a:off x="0" y="0"/>
          <a:ext cx="0" cy="0"/>
          <a:chOff x="0" y="0"/>
          <a:chExt cx="0" cy="0"/>
        </a:xfrm>
      </p:grpSpPr>
      <p:sp>
        <p:nvSpPr>
          <p:cNvPr id="92" name="Google Shape;92;p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V4 20200820</a:t>
            </a:r>
            <a:endParaRPr/>
          </a:p>
        </p:txBody>
      </p:sp>
      <p:sp>
        <p:nvSpPr>
          <p:cNvPr id="96" name="Google Shape;96;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7"/>
        <p:cNvGrpSpPr/>
        <p:nvPr/>
      </p:nvGrpSpPr>
      <p:grpSpPr>
        <a:xfrm>
          <a:off x="0" y="0"/>
          <a:ext cx="0" cy="0"/>
          <a:chOff x="0" y="0"/>
          <a:chExt cx="0" cy="0"/>
        </a:xfrm>
      </p:grpSpPr>
      <p:sp>
        <p:nvSpPr>
          <p:cNvPr id="98" name="Google Shape;98;p1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V4 20200820</a:t>
            </a:r>
            <a:endParaRPr/>
          </a:p>
        </p:txBody>
      </p:sp>
      <p:sp>
        <p:nvSpPr>
          <p:cNvPr id="102" name="Google Shape;102;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V4 20200820</a:t>
            </a:r>
            <a:endParaRPr lang="en-US"/>
          </a:p>
        </p:txBody>
      </p:sp>
      <p:sp>
        <p:nvSpPr>
          <p:cNvPr id="6" name="Slide Number Placeholder 5"/>
          <p:cNvSpPr>
            <a:spLocks noGrp="1"/>
          </p:cNvSpPr>
          <p:nvPr>
            <p:ph type="sldNum" sz="quarter" idx="12"/>
          </p:nvPr>
        </p:nvSpPr>
        <p:spPr/>
        <p:txBody>
          <a:bodyPr/>
          <a:lstStyle/>
          <a:p>
            <a:fld id="{A5741B3E-F893-49C2-9305-2518EBF41D8A}" type="slidenum">
              <a:rPr lang="en-US" smtClean="0"/>
              <a:t>‹#›</a:t>
            </a:fld>
            <a:endParaRPr lang="en-US"/>
          </a:p>
        </p:txBody>
      </p:sp>
      <p:pic>
        <p:nvPicPr>
          <p:cNvPr id="7" name="Picture 2" descr="D:\scojoh\Desktop\header-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927" y="3810001"/>
            <a:ext cx="5588765" cy="23974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918299" y="6084301"/>
            <a:ext cx="4267965" cy="246221"/>
          </a:xfrm>
          <a:prstGeom prst="rect">
            <a:avLst/>
          </a:prstGeom>
          <a:noFill/>
        </p:spPr>
        <p:txBody>
          <a:bodyPr wrap="square" rtlCol="0">
            <a:spAutoFit/>
          </a:bodyPr>
          <a:lstStyle/>
          <a:p>
            <a:r>
              <a:rPr lang="en-US" sz="1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The Michigan Care Management Resource Center</a:t>
            </a:r>
          </a:p>
        </p:txBody>
      </p:sp>
    </p:spTree>
    <p:extLst>
      <p:ext uri="{BB962C8B-B14F-4D97-AF65-F5344CB8AC3E}">
        <p14:creationId xmlns:p14="http://schemas.microsoft.com/office/powerpoint/2010/main" val="883045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V4 20200820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5220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1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V4 20200820</a:t>
            </a:r>
            <a:endParaRPr/>
          </a:p>
        </p:txBody>
      </p:sp>
      <p:sp>
        <p:nvSpPr>
          <p:cNvPr id="23" name="Google Shape;23;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V4 20200820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9034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Intro to Team-Based Care V4 20200820</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3655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Intro to Team-Based Care V4 20200820</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6743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Intro to Team-Based Care V4 20200820</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3198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Intro to Team-Based Care V4 20200820</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1515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Intro to Team-Based Care V4 20200820</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4824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Intro to Team-Based Care V4 20200820</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4978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V4 20200820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0746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V4 20200820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9611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7" name="Title 2"/>
          <p:cNvSpPr>
            <a:spLocks noGrp="1"/>
          </p:cNvSpPr>
          <p:nvPr>
            <p:ph type="ctrTitle" idx="4294967295"/>
          </p:nvPr>
        </p:nvSpPr>
        <p:spPr>
          <a:xfrm>
            <a:off x="1478648" y="3606801"/>
            <a:ext cx="10103752" cy="1470025"/>
          </a:xfrm>
        </p:spPr>
        <p:txBody>
          <a:bodyPr>
            <a:normAutofit/>
          </a:bodyPr>
          <a:lstStyle/>
          <a:p>
            <a:pPr algn="r"/>
            <a:r>
              <a:rPr lang="en-US" sz="4000" smtClean="0">
                <a:latin typeface="Corbel" panose="020B0503020204020204" pitchFamily="34" charset="0"/>
              </a:rPr>
              <a:t>Click to edit Master title style</a:t>
            </a:r>
            <a:endParaRPr lang="en-US" sz="4000" dirty="0">
              <a:latin typeface="Corbel" panose="020B0503020204020204" pitchFamily="34" charset="0"/>
            </a:endParaRPr>
          </a:p>
        </p:txBody>
      </p:sp>
      <p:sp>
        <p:nvSpPr>
          <p:cNvPr id="8" name="Subtitle 1"/>
          <p:cNvSpPr>
            <a:spLocks noGrp="1"/>
          </p:cNvSpPr>
          <p:nvPr>
            <p:ph type="subTitle" idx="4294967295"/>
          </p:nvPr>
        </p:nvSpPr>
        <p:spPr>
          <a:xfrm>
            <a:off x="3323645" y="5094578"/>
            <a:ext cx="8258755" cy="925223"/>
          </a:xfrm>
        </p:spPr>
        <p:txBody>
          <a:bodyPr>
            <a:normAutofit/>
          </a:bodyPr>
          <a:lstStyle>
            <a:lvl1pPr marL="0" indent="0" algn="r">
              <a:buNone/>
              <a:defRPr/>
            </a:lvl1pPr>
          </a:lstStyle>
          <a:p>
            <a:pPr marL="0" indent="0" algn="r">
              <a:buNone/>
            </a:pPr>
            <a:r>
              <a:rPr lang="en-US" sz="2800" smtClean="0"/>
              <a:t>Click to edit Master subtitle style</a:t>
            </a:r>
            <a:endParaRPr lang="en-US" sz="2800" dirty="0"/>
          </a:p>
        </p:txBody>
      </p:sp>
      <p:pic>
        <p:nvPicPr>
          <p:cNvPr id="9" name="Picture 2" descr="D:\scojoh\Desktop\header-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927" y="3810001"/>
            <a:ext cx="5588765" cy="23974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1918299" y="6084301"/>
            <a:ext cx="4267965" cy="246221"/>
          </a:xfrm>
          <a:prstGeom prst="rect">
            <a:avLst/>
          </a:prstGeom>
          <a:noFill/>
        </p:spPr>
        <p:txBody>
          <a:bodyPr wrap="square" rtlCol="0">
            <a:spAutoFit/>
          </a:bodyPr>
          <a:lstStyle/>
          <a:p>
            <a:r>
              <a:rPr lang="en-US" sz="1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The Michigan Care Management Resource Center</a:t>
            </a:r>
          </a:p>
        </p:txBody>
      </p:sp>
    </p:spTree>
    <p:extLst>
      <p:ext uri="{BB962C8B-B14F-4D97-AF65-F5344CB8AC3E}">
        <p14:creationId xmlns:p14="http://schemas.microsoft.com/office/powerpoint/2010/main" val="1035224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1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V4 20200820</a:t>
            </a:r>
            <a:endParaRPr/>
          </a:p>
        </p:txBody>
      </p:sp>
      <p:sp>
        <p:nvSpPr>
          <p:cNvPr id="27" name="Google Shape;27;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V4 20200820</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768808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V4 20200820</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888999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V4 20200820</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569631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Intro to Team-Based Care V4 20200820</a:t>
            </a:r>
            <a:endParaRPr lang="en-US"/>
          </a:p>
        </p:txBody>
      </p:sp>
      <p:sp>
        <p:nvSpPr>
          <p:cNvPr id="7" name="Slide Number Placeholder 6"/>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268225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Intro to Team-Based Care V4 20200820</a:t>
            </a:r>
            <a:endParaRPr lang="en-US"/>
          </a:p>
        </p:txBody>
      </p:sp>
      <p:sp>
        <p:nvSpPr>
          <p:cNvPr id="9" name="Slide Number Placeholder 8"/>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2174444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Intro to Team-Based Care V4 20200820</a:t>
            </a:r>
            <a:endParaRPr lang="en-US"/>
          </a:p>
        </p:txBody>
      </p:sp>
      <p:sp>
        <p:nvSpPr>
          <p:cNvPr id="5" name="Slide Number Placeholder 4"/>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4161646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Intro to Team-Based Care V4 20200820</a:t>
            </a:r>
            <a:endParaRPr lang="en-US"/>
          </a:p>
        </p:txBody>
      </p:sp>
      <p:sp>
        <p:nvSpPr>
          <p:cNvPr id="4" name="Slide Number Placeholder 3"/>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1930581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Intro to Team-Based Care V4 20200820</a:t>
            </a:r>
            <a:endParaRPr lang="en-US"/>
          </a:p>
        </p:txBody>
      </p:sp>
      <p:sp>
        <p:nvSpPr>
          <p:cNvPr id="7" name="Slide Number Placeholder 6"/>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956468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Intro to Team-Based Care V4 20200820</a:t>
            </a:r>
            <a:endParaRPr lang="en-US"/>
          </a:p>
        </p:txBody>
      </p:sp>
      <p:sp>
        <p:nvSpPr>
          <p:cNvPr id="7" name="Slide Number Placeholder 6"/>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376880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V4 20200820</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331276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1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V4 20200820</a:t>
            </a:r>
            <a:endParaRPr/>
          </a:p>
        </p:txBody>
      </p:sp>
      <p:sp>
        <p:nvSpPr>
          <p:cNvPr id="36" name="Google Shape;36;p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V4 20200820</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2292065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A36B-7DF2-D84A-A26E-F996EC5B1D6F}"/>
              </a:ext>
            </a:extLst>
          </p:cNvPr>
          <p:cNvSpPr>
            <a:spLocks noGrp="1"/>
          </p:cNvSpPr>
          <p:nvPr>
            <p:ph type="title" hasCustomPrompt="1"/>
          </p:nvPr>
        </p:nvSpPr>
        <p:spPr>
          <a:xfrm>
            <a:off x="838200" y="2582267"/>
            <a:ext cx="7219605" cy="2188521"/>
          </a:xfrm>
          <a:prstGeom prst="rect">
            <a:avLst/>
          </a:prstGeom>
        </p:spPr>
        <p:txBody>
          <a:bodyPr lIns="0" anchor="b" anchorCtr="0"/>
          <a:lstStyle>
            <a:lvl1pPr>
              <a:defRPr sz="3600" b="1"/>
            </a:lvl1pPr>
          </a:lstStyle>
          <a:p>
            <a:r>
              <a:rPr lang="en-US" dirty="0"/>
              <a:t>Click to edit presentation title</a:t>
            </a:r>
          </a:p>
        </p:txBody>
      </p:sp>
      <p:sp>
        <p:nvSpPr>
          <p:cNvPr id="4" name="Text Placeholder 3">
            <a:extLst>
              <a:ext uri="{FF2B5EF4-FFF2-40B4-BE49-F238E27FC236}">
                <a16:creationId xmlns:a16="http://schemas.microsoft.com/office/drawing/2014/main" id="{77B0743D-7879-DC47-A161-2022DD086515}"/>
              </a:ext>
            </a:extLst>
          </p:cNvPr>
          <p:cNvSpPr>
            <a:spLocks noGrp="1"/>
          </p:cNvSpPr>
          <p:nvPr>
            <p:ph type="body" sz="quarter" idx="10" hasCustomPrompt="1"/>
          </p:nvPr>
        </p:nvSpPr>
        <p:spPr>
          <a:xfrm>
            <a:off x="838200" y="4890055"/>
            <a:ext cx="7219605" cy="627062"/>
          </a:xfrm>
          <a:prstGeom prst="rect">
            <a:avLst/>
          </a:prstGeom>
        </p:spPr>
        <p:txBody>
          <a:bodyPr lIns="0"/>
          <a:lstStyle>
            <a:lvl1pPr marL="0" indent="0">
              <a:buNone/>
              <a:defRPr sz="18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DATE</a:t>
            </a:r>
          </a:p>
        </p:txBody>
      </p:sp>
    </p:spTree>
    <p:extLst>
      <p:ext uri="{BB962C8B-B14F-4D97-AF65-F5344CB8AC3E}">
        <p14:creationId xmlns:p14="http://schemas.microsoft.com/office/powerpoint/2010/main" val="2685065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Intro to Team-Based Care V4 20200820</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433BF2-40DD-4FC7-A671-BB3109DA1306}" type="slidenum">
              <a:rPr lang="en-US" altLang="en-US"/>
              <a:pPr>
                <a:defRPr/>
              </a:pPr>
              <a:t>‹#›</a:t>
            </a:fld>
            <a:endParaRPr lang="en-US" altLang="en-US"/>
          </a:p>
        </p:txBody>
      </p:sp>
    </p:spTree>
    <p:extLst>
      <p:ext uri="{BB962C8B-B14F-4D97-AF65-F5344CB8AC3E}">
        <p14:creationId xmlns:p14="http://schemas.microsoft.com/office/powerpoint/2010/main" val="137562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V4 20200820</a:t>
            </a:r>
            <a:endParaRPr/>
          </a:p>
        </p:txBody>
      </p:sp>
      <p:sp>
        <p:nvSpPr>
          <p:cNvPr id="41" name="Google Shape;41;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V4 20200820</a:t>
            </a:r>
            <a:endParaRPr/>
          </a:p>
        </p:txBody>
      </p:sp>
      <p:sp>
        <p:nvSpPr>
          <p:cNvPr id="48" name="Google Shape;48;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1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1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V4 20200820</a:t>
            </a:r>
            <a:endParaRPr/>
          </a:p>
        </p:txBody>
      </p:sp>
      <p:sp>
        <p:nvSpPr>
          <p:cNvPr id="55" name="Google Shape;55;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6"/>
        <p:cNvGrpSpPr/>
        <p:nvPr/>
      </p:nvGrpSpPr>
      <p:grpSpPr>
        <a:xfrm>
          <a:off x="0" y="0"/>
          <a:ext cx="0" cy="0"/>
          <a:chOff x="0" y="0"/>
          <a:chExt cx="0" cy="0"/>
        </a:xfrm>
      </p:grpSpPr>
      <p:sp>
        <p:nvSpPr>
          <p:cNvPr id="57" name="Google Shape;57;p143"/>
          <p:cNvSpPr txBox="1">
            <a:spLocks noGrp="1"/>
          </p:cNvSpPr>
          <p:nvPr>
            <p:ph type="body" idx="1"/>
          </p:nvPr>
        </p:nvSpPr>
        <p:spPr>
          <a:xfrm>
            <a:off x="903816" y="1227667"/>
            <a:ext cx="9440333" cy="415925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43"/>
          <p:cNvSpPr txBox="1">
            <a:spLocks noGrp="1"/>
          </p:cNvSpPr>
          <p:nvPr>
            <p:ph type="body" idx="2"/>
          </p:nvPr>
        </p:nvSpPr>
        <p:spPr>
          <a:xfrm>
            <a:off x="903817" y="95250"/>
            <a:ext cx="10045700" cy="6556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sz="2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43"/>
          <p:cNvSpPr txBox="1">
            <a:spLocks noGrp="1"/>
          </p:cNvSpPr>
          <p:nvPr>
            <p:ph type="body" idx="3"/>
          </p:nvPr>
        </p:nvSpPr>
        <p:spPr>
          <a:xfrm>
            <a:off x="85376" y="6326188"/>
            <a:ext cx="4868333" cy="3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FFFFFF"/>
              </a:buClr>
              <a:buSzPts val="1800"/>
              <a:buNone/>
              <a:defRPr sz="1800" b="0" i="0">
                <a:solidFill>
                  <a:srgbClr val="FFFFFF"/>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0"/>
        <p:cNvGrpSpPr/>
        <p:nvPr/>
      </p:nvGrpSpPr>
      <p:grpSpPr>
        <a:xfrm>
          <a:off x="0" y="0"/>
          <a:ext cx="0" cy="0"/>
          <a:chOff x="0" y="0"/>
          <a:chExt cx="0" cy="0"/>
        </a:xfrm>
      </p:grpSpPr>
      <p:sp>
        <p:nvSpPr>
          <p:cNvPr id="61" name="Google Shape;61;p144"/>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4"/>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smtClean="0"/>
              <a:t>Intro to Team-Based Care V4 20200820</a:t>
            </a:r>
            <a:endParaRPr/>
          </a:p>
        </p:txBody>
      </p:sp>
      <p:sp>
        <p:nvSpPr>
          <p:cNvPr id="14" name="Google Shape;14;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solidFill>
                  <a:prstClr val="black">
                    <a:tint val="75000"/>
                  </a:prstClr>
                </a:solidFill>
              </a:rPr>
              <a:t>Intro to Team-Based Care V4 20200820</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340583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Intro to Team-Based Care V4 20200820</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51E2C-4774-4F84-B423-BAEFF1BA22E6}" type="slidenum">
              <a:rPr lang="en-US" smtClean="0"/>
              <a:t>‹#›</a:t>
            </a:fld>
            <a:endParaRPr lang="en-US"/>
          </a:p>
        </p:txBody>
      </p:sp>
    </p:spTree>
    <p:extLst>
      <p:ext uri="{BB962C8B-B14F-4D97-AF65-F5344CB8AC3E}">
        <p14:creationId xmlns:p14="http://schemas.microsoft.com/office/powerpoint/2010/main" val="421434508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0.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www.mqic.org/guidelines.htm"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health.harvard.edu/heart-health/reading-the-new-blood-pressure-guidelines"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micmt-requests@med.umich.ed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micmt-cares.org/"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mailto:micmt-requests@med.umich.edu"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micmt-cares.org/introduction-team-based-care"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www.priorityhealth.com/provider/manual/services/medical/care-management" TargetMode="External"/><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micmt-cares.org/training/introduction-tea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hyperlink" Target="https://micmt-cares.org/" TargetMode="External"/><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61.xml.rels><?xml version="1.0" encoding="UTF-8" standalone="yes"?>
<Relationships xmlns="http://schemas.openxmlformats.org/package/2006/relationships"><Relationship Id="rId3" Type="http://schemas.openxmlformats.org/officeDocument/2006/relationships/hyperlink" Target="https://pcmh.ahrq.gov/sites/default/files/attachments/creating-patient-centered-team-based-primary-care-white-paper.pdf" TargetMode="External"/><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hyperlink" Target="http://www.ihi.org/IHI/Topics/OfficePractices/Access/Changes/IndividualChanges/UseRegularHuddlesandStaffMeetingstoPlanProductionandtoOptimizeTeamCommunication.htm" TargetMode="External"/><Relationship Id="rId5" Type="http://schemas.openxmlformats.org/officeDocument/2006/relationships/hyperlink" Target="https://www.aafp.org/fpm/2007/0600/p27.html" TargetMode="External"/><Relationship Id="rId4" Type="http://schemas.openxmlformats.org/officeDocument/2006/relationships/hyperlink" Target="https://cepc.ucsf.edu/healthy-huddles" TargetMode="External"/></Relationships>
</file>

<file path=ppt/slides/_rels/slide162.xml.rels><?xml version="1.0" encoding="UTF-8" standalone="yes"?>
<Relationships xmlns="http://schemas.openxmlformats.org/package/2006/relationships"><Relationship Id="rId8" Type="http://schemas.openxmlformats.org/officeDocument/2006/relationships/hyperlink" Target="https://micmt-cares.org/sites/default/files/2-1-1_brochure_final_619035_7.pd_.pdf" TargetMode="External"/><Relationship Id="rId3" Type="http://schemas.openxmlformats.org/officeDocument/2006/relationships/hyperlink" Target="https://micmt-cares.org/sites/default/files/1.9%20care%20manager%20pdcm%20pilot%20script%20v3_0.pdf" TargetMode="External"/><Relationship Id="rId7" Type="http://schemas.openxmlformats.org/officeDocument/2006/relationships/hyperlink" Target="https://micmt-cares.org/sites/default/files/allegan%20county%20cmh%20service.pdf" TargetMode="External"/><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hyperlink" Target="https://micmt-cares.org/system/files/5.1%20community%20resource%20guide%20v9%2012%2012%202017_1_0.pdf" TargetMode="External"/><Relationship Id="rId5" Type="http://schemas.openxmlformats.org/officeDocument/2006/relationships/hyperlink" Target="https://micmt-cares.org/sites/default/files/4.8%20leap%20team-step3-share%20the%20care%20worksheet-assess%20team%20roles%20and%20tasks_0.pdf" TargetMode="External"/><Relationship Id="rId4" Type="http://schemas.openxmlformats.org/officeDocument/2006/relationships/hyperlink" Target="https://micmt-cares.org/system/files/mipct%20care%20management%20patient%20handout%20v%5b2%5d_0.pdf"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s://www.cms.gov/Outreach-and-Education/Medicare-Learning-Network-MLN/MLNProducts/Downloads/ChronicCareManagement.pdf" TargetMode="External"/><Relationship Id="rId3" Type="http://schemas.openxmlformats.org/officeDocument/2006/relationships/hyperlink" Target="http://micmt-cares.org" TargetMode="External"/><Relationship Id="rId7" Type="http://schemas.openxmlformats.org/officeDocument/2006/relationships/hyperlink" Target="https://www.priorityhealth.com/secure?redir=/provider/center/incentives/pip/care-management#/provider" TargetMode="External"/><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hyperlink" Target="https://micmt-cares.org/sites/default/files/pdcm%20medicare%20advantage%20billing%20guidelines%20final%202019_1.pdf" TargetMode="External"/><Relationship Id="rId5" Type="http://schemas.openxmlformats.org/officeDocument/2006/relationships/hyperlink" Target="https://micmt-cares.org/sites/default/files/2020-03/PDCM%20Commercial%20Billing%20Guidelines%202020.pdf" TargetMode="External"/><Relationship Id="rId10" Type="http://schemas.openxmlformats.org/officeDocument/2006/relationships/hyperlink" Target="https://micmrc.org/training/care-management-billing-resources" TargetMode="External"/><Relationship Id="rId4" Type="http://schemas.openxmlformats.org/officeDocument/2006/relationships/hyperlink" Target="https://micmt-cares.org/webinars/2019-blue-cross-blue-shield-pdcm-online-billing-course" TargetMode="External"/><Relationship Id="rId9" Type="http://schemas.openxmlformats.org/officeDocument/2006/relationships/hyperlink" Target="https://micmt-cares.org/sites/default/files/2020-01/CMS%20MLN909432_2019-05_Behavioral-Health-Integration-Services_FINAL%20may%202019.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cmh.ahrq.gov/page/creating-patient-centered-team-based-primary-car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2012books.lardbucket.org/books/a-primer-on-communication-studies/s13-01-understanding-small-groups.html"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CtdNQ-sfKg8" TargetMode="External"/><Relationship Id="rId5" Type="http://schemas.openxmlformats.org/officeDocument/2006/relationships/image" Target="../media/image36.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https://www.youtube.com/embed/fsazEArBy2g" TargetMode="External"/><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hyperlink" Target="https://cepc.ucsf.edu/standing-order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end.co/blog/best-practice-tips-for-using-zoo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about:blank"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www.ihi.org/"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video" Target="https://www.youtube.com/embed/I7iSYi3ziTI" TargetMode="Externa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icmt-cares.org/trainin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p:nvPr/>
        </p:nvSpPr>
        <p:spPr>
          <a:xfrm>
            <a:off x="537466" y="2170583"/>
            <a:ext cx="8244196" cy="210270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8000"/>
              <a:buFont typeface="Calibri"/>
              <a:buNone/>
            </a:pPr>
            <a:r>
              <a:rPr lang="en-US" sz="8000" b="1" i="0" u="none" strike="noStrike" cap="none" dirty="0">
                <a:solidFill>
                  <a:schemeClr val="dk1"/>
                </a:solidFill>
                <a:latin typeface="Calibri"/>
                <a:ea typeface="Calibri"/>
                <a:cs typeface="Calibri"/>
                <a:sym typeface="Calibri"/>
              </a:rPr>
              <a:t>Introduction to </a:t>
            </a:r>
            <a:r>
              <a:rPr lang="en-US" sz="8000" b="1" i="0" u="none" strike="noStrike" cap="none" dirty="0" smtClean="0">
                <a:solidFill>
                  <a:schemeClr val="dk1"/>
                </a:solidFill>
                <a:latin typeface="Calibri"/>
                <a:ea typeface="Calibri"/>
                <a:cs typeface="Calibri"/>
                <a:sym typeface="Calibri"/>
              </a:rPr>
              <a:t>Team-Based </a:t>
            </a:r>
            <a:r>
              <a:rPr lang="en-US" sz="8000" b="1" i="0" u="none" strike="noStrike" cap="none" dirty="0">
                <a:solidFill>
                  <a:schemeClr val="dk1"/>
                </a:solidFill>
                <a:latin typeface="Calibri"/>
                <a:ea typeface="Calibri"/>
                <a:cs typeface="Calibri"/>
                <a:sym typeface="Calibri"/>
              </a:rPr>
              <a:t>Care</a:t>
            </a:r>
            <a:endParaRPr sz="8000" b="0" i="0" u="none" strike="noStrike" cap="none" dirty="0">
              <a:solidFill>
                <a:schemeClr val="dk1"/>
              </a:solidFill>
              <a:latin typeface="Calibri"/>
              <a:ea typeface="Calibri"/>
              <a:cs typeface="Calibri"/>
              <a:sym typeface="Calibri"/>
            </a:endParaRPr>
          </a:p>
        </p:txBody>
      </p:sp>
      <p:sp>
        <p:nvSpPr>
          <p:cNvPr id="113" name="Google Shape;113;p1"/>
          <p:cNvSpPr txBox="1"/>
          <p:nvPr/>
        </p:nvSpPr>
        <p:spPr>
          <a:xfrm>
            <a:off x="10291673" y="5439034"/>
            <a:ext cx="1638256" cy="7272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000" b="0" i="0" u="none" strike="noStrike" cap="none" dirty="0">
                <a:solidFill>
                  <a:schemeClr val="dk1"/>
                </a:solidFill>
                <a:latin typeface="Calibri"/>
                <a:ea typeface="Calibri"/>
                <a:cs typeface="Calibri"/>
                <a:sym typeface="Calibri"/>
              </a:rPr>
              <a:t>Participation from learners</a:t>
            </a:r>
            <a:endParaRPr sz="2000" b="0" i="0" u="none" strike="noStrike" cap="none" dirty="0">
              <a:solidFill>
                <a:schemeClr val="dk1"/>
              </a:solidFill>
              <a:latin typeface="Calibri"/>
              <a:ea typeface="Calibri"/>
              <a:cs typeface="Calibri"/>
              <a:sym typeface="Calibri"/>
            </a:endParaRPr>
          </a:p>
        </p:txBody>
      </p:sp>
      <p:pic>
        <p:nvPicPr>
          <p:cNvPr id="114" name="Google Shape;114;p1"/>
          <p:cNvPicPr preferRelativeResize="0"/>
          <p:nvPr/>
        </p:nvPicPr>
        <p:blipFill rotWithShape="1">
          <a:blip r:embed="rId3">
            <a:alphaModFix/>
          </a:blip>
          <a:srcRect/>
          <a:stretch/>
        </p:blipFill>
        <p:spPr>
          <a:xfrm>
            <a:off x="9652137" y="5439034"/>
            <a:ext cx="515863" cy="620788"/>
          </a:xfrm>
          <a:prstGeom prst="rect">
            <a:avLst/>
          </a:prstGeom>
          <a:noFill/>
          <a:ln>
            <a:noFill/>
          </a:ln>
        </p:spPr>
      </p:pic>
      <p:sp>
        <p:nvSpPr>
          <p:cNvPr id="115" name="Google Shape;115;p1"/>
          <p:cNvSpPr txBox="1"/>
          <p:nvPr/>
        </p:nvSpPr>
        <p:spPr>
          <a:xfrm>
            <a:off x="10291673" y="6227419"/>
            <a:ext cx="1089211" cy="331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000" b="0" i="0" u="none" strike="noStrike" cap="none" dirty="0">
                <a:solidFill>
                  <a:schemeClr val="dk1"/>
                </a:solidFill>
                <a:latin typeface="Calibri"/>
                <a:ea typeface="Calibri"/>
                <a:cs typeface="Calibri"/>
                <a:sym typeface="Calibri"/>
              </a:rPr>
              <a:t>Video</a:t>
            </a:r>
            <a:endParaRPr sz="1100" b="0" i="0" u="none" strike="noStrike" cap="none" dirty="0">
              <a:solidFill>
                <a:srgbClr val="000000"/>
              </a:solidFill>
              <a:latin typeface="Arial"/>
              <a:ea typeface="Arial"/>
              <a:cs typeface="Arial"/>
              <a:sym typeface="Arial"/>
            </a:endParaRPr>
          </a:p>
        </p:txBody>
      </p:sp>
      <p:pic>
        <p:nvPicPr>
          <p:cNvPr id="116" name="Google Shape;116;p1"/>
          <p:cNvPicPr preferRelativeResize="0"/>
          <p:nvPr/>
        </p:nvPicPr>
        <p:blipFill rotWithShape="1">
          <a:blip r:embed="rId4">
            <a:alphaModFix/>
          </a:blip>
          <a:srcRect/>
          <a:stretch/>
        </p:blipFill>
        <p:spPr>
          <a:xfrm>
            <a:off x="9652137" y="6227419"/>
            <a:ext cx="639536" cy="392623"/>
          </a:xfrm>
          <a:prstGeom prst="rect">
            <a:avLst/>
          </a:prstGeom>
          <a:noFill/>
          <a:ln>
            <a:noFill/>
          </a:ln>
        </p:spPr>
      </p:pic>
      <p:pic>
        <p:nvPicPr>
          <p:cNvPr id="117" name="Google Shape;117;p1"/>
          <p:cNvPicPr preferRelativeResize="0"/>
          <p:nvPr/>
        </p:nvPicPr>
        <p:blipFill>
          <a:blip r:embed="rId5">
            <a:alphaModFix/>
          </a:blip>
          <a:stretch>
            <a:fillRect/>
          </a:stretch>
        </p:blipFill>
        <p:spPr>
          <a:xfrm>
            <a:off x="8415130" y="2109404"/>
            <a:ext cx="2695671" cy="20107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3220" y="577810"/>
            <a:ext cx="3065031" cy="1005330"/>
          </a:xfrm>
          <a:prstGeom prst="rect">
            <a:avLst/>
          </a:prstGeom>
        </p:spPr>
      </p:pic>
      <p:pic>
        <p:nvPicPr>
          <p:cNvPr id="5" name="Picture 4"/>
          <p:cNvPicPr>
            <a:picLocks noChangeAspect="1"/>
          </p:cNvPicPr>
          <p:nvPr/>
        </p:nvPicPr>
        <p:blipFill>
          <a:blip r:embed="rId4"/>
          <a:stretch>
            <a:fillRect/>
          </a:stretch>
        </p:blipFill>
        <p:spPr>
          <a:xfrm>
            <a:off x="9187749" y="3753148"/>
            <a:ext cx="2273503" cy="2304790"/>
          </a:xfrm>
          <a:prstGeom prst="rect">
            <a:avLst/>
          </a:prstGeom>
        </p:spPr>
      </p:pic>
      <p:pic>
        <p:nvPicPr>
          <p:cNvPr id="6" name="Picture 5"/>
          <p:cNvPicPr>
            <a:picLocks noChangeAspect="1"/>
          </p:cNvPicPr>
          <p:nvPr/>
        </p:nvPicPr>
        <p:blipFill>
          <a:blip r:embed="rId5"/>
          <a:stretch>
            <a:fillRect/>
          </a:stretch>
        </p:blipFill>
        <p:spPr>
          <a:xfrm>
            <a:off x="5042513" y="1841011"/>
            <a:ext cx="2509628" cy="1673085"/>
          </a:xfrm>
          <a:prstGeom prst="rect">
            <a:avLst/>
          </a:prstGeom>
        </p:spPr>
      </p:pic>
      <p:pic>
        <p:nvPicPr>
          <p:cNvPr id="7" name="Picture 6"/>
          <p:cNvPicPr>
            <a:picLocks noChangeAspect="1"/>
          </p:cNvPicPr>
          <p:nvPr/>
        </p:nvPicPr>
        <p:blipFill>
          <a:blip r:embed="rId6"/>
          <a:stretch>
            <a:fillRect/>
          </a:stretch>
        </p:blipFill>
        <p:spPr>
          <a:xfrm>
            <a:off x="5388680" y="3892284"/>
            <a:ext cx="1817295" cy="2320621"/>
          </a:xfrm>
          <a:prstGeom prst="rect">
            <a:avLst/>
          </a:prstGeom>
        </p:spPr>
      </p:pic>
      <p:pic>
        <p:nvPicPr>
          <p:cNvPr id="8" name="f_k94hz07o1" descr="f_k94hz07o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229" y="3892284"/>
            <a:ext cx="3985342" cy="155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f_k94hymfc0" descr="f_k94hymfc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000" y="2347417"/>
            <a:ext cx="3723799" cy="80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9"/>
          <a:stretch>
            <a:fillRect/>
          </a:stretch>
        </p:blipFill>
        <p:spPr>
          <a:xfrm>
            <a:off x="8274729" y="1743812"/>
            <a:ext cx="3614681" cy="1708309"/>
          </a:xfrm>
          <a:prstGeom prst="rect">
            <a:avLst/>
          </a:prstGeom>
        </p:spPr>
      </p:pic>
      <p:pic>
        <p:nvPicPr>
          <p:cNvPr id="2" name="Picture 1"/>
          <p:cNvPicPr>
            <a:picLocks noChangeAspect="1"/>
          </p:cNvPicPr>
          <p:nvPr/>
        </p:nvPicPr>
        <p:blipFill>
          <a:blip r:embed="rId10"/>
          <a:stretch>
            <a:fillRect/>
          </a:stretch>
        </p:blipFill>
        <p:spPr>
          <a:xfrm>
            <a:off x="4484154" y="483043"/>
            <a:ext cx="3324341" cy="979781"/>
          </a:xfrm>
          <a:prstGeom prst="rect">
            <a:avLst/>
          </a:prstGeom>
        </p:spPr>
      </p:pic>
      <p:sp>
        <p:nvSpPr>
          <p:cNvPr id="12" name="Google Shape;174;p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4" name="Google Shape;175;p6"/>
          <p:cNvSpPr txBox="1">
            <a:spLocks noGrp="1"/>
          </p:cNvSpPr>
          <p:nvPr>
            <p:ph type="sldNum" idx="12"/>
          </p:nvPr>
        </p:nvSpPr>
        <p:spPr>
          <a:xfrm>
            <a:off x="9448800" y="652393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pic>
        <p:nvPicPr>
          <p:cNvPr id="15" name="Google Shape;249;p4"/>
          <p:cNvPicPr preferRelativeResize="0"/>
          <p:nvPr/>
        </p:nvPicPr>
        <p:blipFill rotWithShape="1">
          <a:blip r:embed="rId11">
            <a:alphaModFix/>
          </a:blip>
          <a:srcRect/>
          <a:stretch/>
        </p:blipFill>
        <p:spPr>
          <a:xfrm>
            <a:off x="8564398" y="459378"/>
            <a:ext cx="3375306" cy="1242194"/>
          </a:xfrm>
          <a:prstGeom prst="rect">
            <a:avLst/>
          </a:prstGeom>
          <a:noFill/>
          <a:ln>
            <a:noFill/>
          </a:ln>
        </p:spPr>
      </p:pic>
    </p:spTree>
    <p:extLst>
      <p:ext uri="{BB962C8B-B14F-4D97-AF65-F5344CB8AC3E}">
        <p14:creationId xmlns:p14="http://schemas.microsoft.com/office/powerpoint/2010/main" val="4126593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77"/>
          <p:cNvSpPr txBox="1">
            <a:spLocks noGrp="1"/>
          </p:cNvSpPr>
          <p:nvPr>
            <p:ph type="title"/>
          </p:nvPr>
        </p:nvSpPr>
        <p:spPr>
          <a:xfrm>
            <a:off x="368968" y="333781"/>
            <a:ext cx="11165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Common Outcomes Goals</a:t>
            </a:r>
            <a:endParaRPr/>
          </a:p>
        </p:txBody>
      </p:sp>
      <p:sp>
        <p:nvSpPr>
          <p:cNvPr id="1097" name="Google Shape;1097;p77"/>
          <p:cNvSpPr/>
          <p:nvPr/>
        </p:nvSpPr>
        <p:spPr>
          <a:xfrm>
            <a:off x="368964" y="2059796"/>
            <a:ext cx="2047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Calibri"/>
                <a:ea typeface="Calibri"/>
                <a:cs typeface="Calibri"/>
                <a:sym typeface="Calibri"/>
              </a:rPr>
              <a:t>Quality</a:t>
            </a:r>
            <a:endParaRPr sz="1400" b="0" i="0" u="none" strike="noStrike" cap="none">
              <a:solidFill>
                <a:srgbClr val="000000"/>
              </a:solidFill>
              <a:latin typeface="Arial"/>
              <a:ea typeface="Arial"/>
              <a:cs typeface="Arial"/>
              <a:sym typeface="Arial"/>
            </a:endParaRPr>
          </a:p>
        </p:txBody>
      </p:sp>
      <p:sp>
        <p:nvSpPr>
          <p:cNvPr id="1098" name="Google Shape;1098;p77"/>
          <p:cNvSpPr/>
          <p:nvPr/>
        </p:nvSpPr>
        <p:spPr>
          <a:xfrm>
            <a:off x="2416470" y="1936655"/>
            <a:ext cx="45720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Controlled HbA1c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Controlled Blood Pressure </a:t>
            </a:r>
            <a:endParaRPr sz="1400" b="0" i="0" u="none" strike="noStrike" cap="none">
              <a:solidFill>
                <a:srgbClr val="000000"/>
              </a:solidFill>
              <a:latin typeface="Arial"/>
              <a:ea typeface="Arial"/>
              <a:cs typeface="Arial"/>
              <a:sym typeface="Arial"/>
            </a:endParaRPr>
          </a:p>
        </p:txBody>
      </p:sp>
      <p:sp>
        <p:nvSpPr>
          <p:cNvPr id="1099" name="Google Shape;1099;p77"/>
          <p:cNvSpPr/>
          <p:nvPr/>
        </p:nvSpPr>
        <p:spPr>
          <a:xfrm>
            <a:off x="368980" y="3587620"/>
            <a:ext cx="28128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Calibri"/>
                <a:ea typeface="Calibri"/>
                <a:cs typeface="Calibri"/>
                <a:sym typeface="Calibri"/>
              </a:rPr>
              <a:t>Utilization</a:t>
            </a:r>
            <a:endParaRPr sz="1400" b="0" i="0" u="none" strike="noStrike" cap="none">
              <a:solidFill>
                <a:srgbClr val="000000"/>
              </a:solidFill>
              <a:latin typeface="Arial"/>
              <a:ea typeface="Arial"/>
              <a:cs typeface="Arial"/>
              <a:sym typeface="Arial"/>
            </a:endParaRPr>
          </a:p>
        </p:txBody>
      </p:sp>
      <p:sp>
        <p:nvSpPr>
          <p:cNvPr id="1100" name="Google Shape;1100;p77"/>
          <p:cNvSpPr/>
          <p:nvPr/>
        </p:nvSpPr>
        <p:spPr>
          <a:xfrm>
            <a:off x="3110120" y="3537516"/>
            <a:ext cx="70611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Decreased emergency department visits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Decreased hospital admissions</a:t>
            </a:r>
            <a:endParaRPr sz="1400" b="0" i="0" u="none" strike="noStrike" cap="none">
              <a:solidFill>
                <a:srgbClr val="000000"/>
              </a:solidFill>
              <a:latin typeface="Arial"/>
              <a:ea typeface="Arial"/>
              <a:cs typeface="Arial"/>
              <a:sym typeface="Arial"/>
            </a:endParaRPr>
          </a:p>
        </p:txBody>
      </p:sp>
      <p:sp>
        <p:nvSpPr>
          <p:cNvPr id="1101" name="Google Shape;1101;p77"/>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102" name="Google Shape;1102;p77"/>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100</a:t>
            </a:fld>
            <a:endParaRPr/>
          </a:p>
        </p:txBody>
      </p:sp>
      <p:pic>
        <p:nvPicPr>
          <p:cNvPr id="1104" name="Google Shape;1104;p77"/>
          <p:cNvPicPr preferRelativeResize="0"/>
          <p:nvPr/>
        </p:nvPicPr>
        <p:blipFill>
          <a:blip r:embed="rId3">
            <a:alphaModFix/>
          </a:blip>
          <a:stretch>
            <a:fillRect/>
          </a:stretch>
        </p:blipFill>
        <p:spPr>
          <a:xfrm>
            <a:off x="7233400" y="1812451"/>
            <a:ext cx="1980426" cy="1325700"/>
          </a:xfrm>
          <a:prstGeom prst="rect">
            <a:avLst/>
          </a:prstGeom>
          <a:noFill/>
          <a:ln>
            <a:noFill/>
          </a:ln>
        </p:spPr>
      </p:pic>
      <p:pic>
        <p:nvPicPr>
          <p:cNvPr id="1105" name="Google Shape;1105;p77"/>
          <p:cNvPicPr preferRelativeResize="0"/>
          <p:nvPr/>
        </p:nvPicPr>
        <p:blipFill>
          <a:blip r:embed="rId4">
            <a:alphaModFix/>
          </a:blip>
          <a:stretch>
            <a:fillRect/>
          </a:stretch>
        </p:blipFill>
        <p:spPr>
          <a:xfrm>
            <a:off x="9975525" y="3537513"/>
            <a:ext cx="1846500" cy="1229075"/>
          </a:xfrm>
          <a:prstGeom prst="rect">
            <a:avLst/>
          </a:prstGeom>
          <a:noFill/>
          <a:ln>
            <a:noFill/>
          </a:ln>
        </p:spPr>
      </p:pic>
      <p:pic>
        <p:nvPicPr>
          <p:cNvPr id="1106" name="Google Shape;1106;p77"/>
          <p:cNvPicPr preferRelativeResize="0"/>
          <p:nvPr/>
        </p:nvPicPr>
        <p:blipFill rotWithShape="1">
          <a:blip r:embed="rId5">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78"/>
          <p:cNvSpPr txBox="1">
            <a:spLocks noGrp="1"/>
          </p:cNvSpPr>
          <p:nvPr>
            <p:ph type="title"/>
          </p:nvPr>
        </p:nvSpPr>
        <p:spPr>
          <a:xfrm>
            <a:off x="388687" y="324643"/>
            <a:ext cx="86295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Outcomes Goals: </a:t>
            </a:r>
            <a:br>
              <a:rPr lang="en-US" sz="5400" b="1">
                <a:latin typeface="Calibri"/>
                <a:ea typeface="Calibri"/>
                <a:cs typeface="Calibri"/>
                <a:sym typeface="Calibri"/>
              </a:rPr>
            </a:br>
            <a:r>
              <a:rPr lang="en-US" sz="5400" b="1">
                <a:latin typeface="Calibri"/>
                <a:ea typeface="Calibri"/>
                <a:cs typeface="Calibri"/>
                <a:sym typeface="Calibri"/>
              </a:rPr>
              <a:t>Be Part of the Strategy</a:t>
            </a:r>
            <a:endParaRPr/>
          </a:p>
        </p:txBody>
      </p:sp>
      <p:sp>
        <p:nvSpPr>
          <p:cNvPr id="1113" name="Google Shape;1113;p78"/>
          <p:cNvSpPr txBox="1">
            <a:spLocks noGrp="1"/>
          </p:cNvSpPr>
          <p:nvPr>
            <p:ph type="body" idx="1"/>
          </p:nvPr>
        </p:nvSpPr>
        <p:spPr>
          <a:xfrm>
            <a:off x="553787" y="2002757"/>
            <a:ext cx="10563300" cy="378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sz="3600" b="1" dirty="0"/>
              <a:t>Care Team:</a:t>
            </a:r>
            <a:endParaRPr dirty="0"/>
          </a:p>
          <a:p>
            <a:pPr marL="228600" lvl="0" indent="-228600" algn="l" rtl="0">
              <a:lnSpc>
                <a:spcPct val="90000"/>
              </a:lnSpc>
              <a:spcBef>
                <a:spcPts val="1000"/>
              </a:spcBef>
              <a:spcAft>
                <a:spcPts val="0"/>
              </a:spcAft>
              <a:buClr>
                <a:srgbClr val="C00000"/>
              </a:buClr>
              <a:buSzPts val="3600"/>
              <a:buChar char="•"/>
            </a:pPr>
            <a:r>
              <a:rPr lang="en-US" sz="3600" b="1" dirty="0">
                <a:solidFill>
                  <a:srgbClr val="C00000"/>
                </a:solidFill>
              </a:rPr>
              <a:t>Learn</a:t>
            </a:r>
            <a:r>
              <a:rPr lang="en-US" sz="3600" dirty="0"/>
              <a:t> their PO’s strategy and core measures </a:t>
            </a:r>
            <a:r>
              <a:rPr lang="en-US" sz="3600" dirty="0" smtClean="0"/>
              <a:t>focus</a:t>
            </a:r>
            <a:endParaRPr sz="3600" dirty="0"/>
          </a:p>
          <a:p>
            <a:pPr marL="228600" lvl="0" indent="-228600" algn="l" rtl="0">
              <a:lnSpc>
                <a:spcPct val="90000"/>
              </a:lnSpc>
              <a:spcBef>
                <a:spcPts val="1000"/>
              </a:spcBef>
              <a:spcAft>
                <a:spcPts val="0"/>
              </a:spcAft>
              <a:buClr>
                <a:srgbClr val="C00000"/>
              </a:buClr>
              <a:buSzPts val="3600"/>
              <a:buChar char="•"/>
            </a:pPr>
            <a:r>
              <a:rPr lang="en-US" sz="3600" b="1" dirty="0">
                <a:solidFill>
                  <a:srgbClr val="C00000"/>
                </a:solidFill>
              </a:rPr>
              <a:t>Develop</a:t>
            </a:r>
            <a:r>
              <a:rPr lang="en-US" sz="3600" dirty="0"/>
              <a:t> a plan for how they will also impact the selected </a:t>
            </a:r>
            <a:r>
              <a:rPr lang="en-US" sz="3600" dirty="0" smtClean="0"/>
              <a:t>goals</a:t>
            </a:r>
            <a:endParaRPr dirty="0"/>
          </a:p>
          <a:p>
            <a:pPr marL="228600" lvl="0" indent="-228600" algn="l" rtl="0">
              <a:lnSpc>
                <a:spcPct val="90000"/>
              </a:lnSpc>
              <a:spcBef>
                <a:spcPts val="1000"/>
              </a:spcBef>
              <a:spcAft>
                <a:spcPts val="0"/>
              </a:spcAft>
              <a:buClr>
                <a:srgbClr val="C00000"/>
              </a:buClr>
              <a:buSzPts val="3600"/>
              <a:buChar char="•"/>
            </a:pPr>
            <a:r>
              <a:rPr lang="en-US" sz="3600" b="1" dirty="0">
                <a:solidFill>
                  <a:srgbClr val="C00000"/>
                </a:solidFill>
              </a:rPr>
              <a:t>Monitor</a:t>
            </a:r>
            <a:r>
              <a:rPr lang="en-US" sz="3600" dirty="0"/>
              <a:t> impact of strategies they implement and continuously </a:t>
            </a:r>
            <a:r>
              <a:rPr lang="en-US" sz="3600" dirty="0" smtClean="0"/>
              <a:t>improve</a:t>
            </a:r>
            <a:endParaRPr sz="3600" dirty="0"/>
          </a:p>
        </p:txBody>
      </p:sp>
      <p:sp>
        <p:nvSpPr>
          <p:cNvPr id="1114" name="Google Shape;1114;p7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115" name="Google Shape;1115;p78"/>
          <p:cNvSpPr txBox="1">
            <a:spLocks noGrp="1"/>
          </p:cNvSpPr>
          <p:nvPr>
            <p:ph type="sldNum" idx="12"/>
          </p:nvPr>
        </p:nvSpPr>
        <p:spPr>
          <a:xfrm>
            <a:off x="9448800" y="653891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101</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79"/>
          <p:cNvSpPr txBox="1">
            <a:spLocks noGrp="1"/>
          </p:cNvSpPr>
          <p:nvPr>
            <p:ph type="title"/>
          </p:nvPr>
        </p:nvSpPr>
        <p:spPr>
          <a:xfrm>
            <a:off x="304800" y="364181"/>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BCBSM 20</a:t>
            </a:r>
            <a:r>
              <a:rPr lang="en-US" sz="6600" b="1"/>
              <a:t>20</a:t>
            </a:r>
            <a:r>
              <a:rPr lang="en-US" sz="6600" b="1">
                <a:latin typeface="Calibri"/>
                <a:ea typeface="Calibri"/>
                <a:cs typeface="Calibri"/>
                <a:sym typeface="Calibri"/>
              </a:rPr>
              <a:t> Target</a:t>
            </a:r>
            <a:r>
              <a:rPr lang="en-US" sz="6600" b="1"/>
              <a:t>s</a:t>
            </a:r>
            <a:r>
              <a:rPr lang="en-US" sz="6600" b="1">
                <a:latin typeface="Calibri"/>
                <a:ea typeface="Calibri"/>
                <a:cs typeface="Calibri"/>
                <a:sym typeface="Calibri"/>
              </a:rPr>
              <a:t> </a:t>
            </a:r>
            <a:endParaRPr sz="6600" b="1">
              <a:latin typeface="Calibri"/>
              <a:ea typeface="Calibri"/>
              <a:cs typeface="Calibri"/>
              <a:sym typeface="Calibri"/>
            </a:endParaRPr>
          </a:p>
        </p:txBody>
      </p:sp>
      <p:graphicFrame>
        <p:nvGraphicFramePr>
          <p:cNvPr id="1122" name="Google Shape;1122;p79"/>
          <p:cNvGraphicFramePr/>
          <p:nvPr/>
        </p:nvGraphicFramePr>
        <p:xfrm>
          <a:off x="313689" y="1689881"/>
          <a:ext cx="11493300" cy="2964875"/>
        </p:xfrm>
        <a:graphic>
          <a:graphicData uri="http://schemas.openxmlformats.org/drawingml/2006/table">
            <a:tbl>
              <a:tblPr firstRow="1" bandRow="1">
                <a:noFill/>
                <a:tableStyleId>{133B7CB1-E747-4D80-88F5-1488AD6D18E7}</a:tableStyleId>
              </a:tblPr>
              <a:tblGrid>
                <a:gridCol w="2529850">
                  <a:extLst>
                    <a:ext uri="{9D8B030D-6E8A-4147-A177-3AD203B41FA5}">
                      <a16:colId xmlns:a16="http://schemas.microsoft.com/office/drawing/2014/main" val="20000"/>
                    </a:ext>
                  </a:extLst>
                </a:gridCol>
                <a:gridCol w="2920325">
                  <a:extLst>
                    <a:ext uri="{9D8B030D-6E8A-4147-A177-3AD203B41FA5}">
                      <a16:colId xmlns:a16="http://schemas.microsoft.com/office/drawing/2014/main" val="20001"/>
                    </a:ext>
                  </a:extLst>
                </a:gridCol>
                <a:gridCol w="4314025">
                  <a:extLst>
                    <a:ext uri="{9D8B030D-6E8A-4147-A177-3AD203B41FA5}">
                      <a16:colId xmlns:a16="http://schemas.microsoft.com/office/drawing/2014/main" val="20002"/>
                    </a:ext>
                  </a:extLst>
                </a:gridCol>
                <a:gridCol w="1729100">
                  <a:extLst>
                    <a:ext uri="{9D8B030D-6E8A-4147-A177-3AD203B41FA5}">
                      <a16:colId xmlns:a16="http://schemas.microsoft.com/office/drawing/2014/main" val="20003"/>
                    </a:ext>
                  </a:extLst>
                </a:gridCol>
              </a:tblGrid>
              <a:tr h="6040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Metric</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Performance Threshold</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Performance Source</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Improvement</a:t>
                      </a:r>
                      <a:endParaRPr sz="1400" u="none" strike="noStrike" cap="none"/>
                    </a:p>
                  </a:txBody>
                  <a:tcPr marL="91450" marR="91450" marT="45725" marB="45725" anchor="ctr"/>
                </a:tc>
                <a:extLst>
                  <a:ext uri="{0D108BD9-81ED-4DB2-BD59-A6C34878D82A}">
                    <a16:rowId xmlns:a16="http://schemas.microsoft.com/office/drawing/2014/main" val="10000"/>
                  </a:ext>
                </a:extLst>
              </a:tr>
              <a:tr h="6040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ED Encounters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171616"/>
                          </a:solidFill>
                        </a:rPr>
                        <a:t>(per 1000 members per year)</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175 encounters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171616"/>
                          </a:solidFill>
                        </a:rPr>
                        <a:t>(per 1000 members per year)</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Milliman Loosely Managed Benchmark (2018)</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10%</a:t>
                      </a:r>
                      <a:endParaRPr sz="1400" u="none" strike="noStrike" cap="none"/>
                    </a:p>
                  </a:txBody>
                  <a:tcPr marL="91450" marR="91450" marT="45725" marB="45725" anchor="ctr"/>
                </a:tc>
                <a:extLst>
                  <a:ext uri="{0D108BD9-81ED-4DB2-BD59-A6C34878D82A}">
                    <a16:rowId xmlns:a16="http://schemas.microsoft.com/office/drawing/2014/main" val="10001"/>
                  </a:ext>
                </a:extLst>
              </a:tr>
              <a:tr h="6040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IP Encounters</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171616"/>
                          </a:solidFill>
                        </a:rPr>
                        <a:t>(per 1000 members per year)</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45 encounters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171616"/>
                          </a:solidFill>
                        </a:rPr>
                        <a:t>(per 1000 members per year)</a:t>
                      </a:r>
                      <a:endParaRPr sz="2000" u="none" strike="noStrike" cap="none">
                        <a:solidFill>
                          <a:srgbClr val="171616"/>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Milliman Loosely Managed Benchmark (2018)</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8%</a:t>
                      </a:r>
                      <a:endParaRPr sz="1400" u="none" strike="noStrike" cap="none"/>
                    </a:p>
                  </a:txBody>
                  <a:tcPr marL="91450" marR="91450" marT="45725" marB="45725" anchor="ctr"/>
                </a:tc>
                <a:extLst>
                  <a:ext uri="{0D108BD9-81ED-4DB2-BD59-A6C34878D82A}">
                    <a16:rowId xmlns:a16="http://schemas.microsoft.com/office/drawing/2014/main" val="10002"/>
                  </a:ext>
                </a:extLst>
              </a:tr>
              <a:tr h="3451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HbA1c Control &lt; 8%</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70%</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NCQA 75</a:t>
                      </a:r>
                      <a:r>
                        <a:rPr lang="en-US" sz="2000" u="none" strike="noStrike" cap="none" baseline="30000">
                          <a:solidFill>
                            <a:srgbClr val="171616"/>
                          </a:solidFill>
                        </a:rPr>
                        <a:t>th</a:t>
                      </a:r>
                      <a:r>
                        <a:rPr lang="en-US" sz="2000" u="none" strike="noStrike" cap="none">
                          <a:solidFill>
                            <a:srgbClr val="171616"/>
                          </a:solidFill>
                        </a:rPr>
                        <a:t> percentile (2018)</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10%</a:t>
                      </a:r>
                      <a:endParaRPr sz="1400" u="none" strike="noStrike" cap="none"/>
                    </a:p>
                  </a:txBody>
                  <a:tcPr marL="91450" marR="91450" marT="45725" marB="45725" anchor="ctr"/>
                </a:tc>
                <a:extLst>
                  <a:ext uri="{0D108BD9-81ED-4DB2-BD59-A6C34878D82A}">
                    <a16:rowId xmlns:a16="http://schemas.microsoft.com/office/drawing/2014/main" val="10003"/>
                  </a:ext>
                </a:extLst>
              </a:tr>
              <a:tr h="5624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High Blood Pressure</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70%</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NCQA 50</a:t>
                      </a:r>
                      <a:r>
                        <a:rPr lang="en-US" sz="2000" u="none" strike="noStrike" cap="none" baseline="30000">
                          <a:solidFill>
                            <a:srgbClr val="171616"/>
                          </a:solidFill>
                        </a:rPr>
                        <a:t>th</a:t>
                      </a:r>
                      <a:r>
                        <a:rPr lang="en-US" sz="2000" u="none" strike="noStrike" cap="none">
                          <a:solidFill>
                            <a:srgbClr val="171616"/>
                          </a:solidFill>
                        </a:rPr>
                        <a:t> percentile (2018)</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171616"/>
                          </a:solidFill>
                        </a:rPr>
                        <a:t> 10%</a:t>
                      </a:r>
                      <a:endParaRPr sz="1400" u="none" strike="noStrike" cap="none"/>
                    </a:p>
                  </a:txBody>
                  <a:tcPr marL="91450" marR="91450" marT="45725" marB="45725" anchor="ctr"/>
                </a:tc>
                <a:extLst>
                  <a:ext uri="{0D108BD9-81ED-4DB2-BD59-A6C34878D82A}">
                    <a16:rowId xmlns:a16="http://schemas.microsoft.com/office/drawing/2014/main" val="10004"/>
                  </a:ext>
                </a:extLst>
              </a:tr>
            </a:tbl>
          </a:graphicData>
        </a:graphic>
      </p:graphicFrame>
      <p:sp>
        <p:nvSpPr>
          <p:cNvPr id="1123" name="Google Shape;1123;p79"/>
          <p:cNvSpPr txBox="1"/>
          <p:nvPr/>
        </p:nvSpPr>
        <p:spPr>
          <a:xfrm>
            <a:off x="313689" y="4814689"/>
            <a:ext cx="10769700" cy="10158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171616"/>
              </a:buClr>
              <a:buSzPts val="2000"/>
              <a:buFont typeface="Arial"/>
              <a:buChar char="•"/>
            </a:pPr>
            <a:r>
              <a:rPr lang="en-US" sz="2000" b="0" i="0" u="none" strike="noStrike" cap="none">
                <a:solidFill>
                  <a:srgbClr val="171616"/>
                </a:solidFill>
                <a:latin typeface="Calibri"/>
                <a:ea typeface="Calibri"/>
                <a:cs typeface="Calibri"/>
                <a:sym typeface="Calibri"/>
              </a:rPr>
              <a:t>VBR = Value-Based Reimbursement; it’s essentially an increase in payment on every office visit and PDCM code paid in a primary care office.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171616"/>
              </a:buClr>
              <a:buSzPts val="2000"/>
              <a:buFont typeface="Arial"/>
              <a:buChar char="•"/>
            </a:pPr>
            <a:r>
              <a:rPr lang="en-US" sz="2000" b="0" i="0" u="none" strike="noStrike" cap="none">
                <a:solidFill>
                  <a:srgbClr val="171616"/>
                </a:solidFill>
                <a:latin typeface="Calibri"/>
                <a:ea typeface="Calibri"/>
                <a:cs typeface="Calibri"/>
                <a:sym typeface="Calibri"/>
              </a:rPr>
              <a:t>These are subject to change every year – </a:t>
            </a:r>
            <a:r>
              <a:rPr lang="en-US" sz="2000" b="1" i="0" u="none" strike="noStrike" cap="none">
                <a:solidFill>
                  <a:srgbClr val="171616"/>
                </a:solidFill>
                <a:latin typeface="Calibri"/>
                <a:ea typeface="Calibri"/>
                <a:cs typeface="Calibri"/>
                <a:sym typeface="Calibri"/>
              </a:rPr>
              <a:t>so keep in touch with your PO for updates!</a:t>
            </a:r>
            <a:endParaRPr sz="2000" b="0" i="0" u="none" strike="noStrike" cap="none">
              <a:solidFill>
                <a:srgbClr val="171616"/>
              </a:solidFill>
              <a:latin typeface="Calibri"/>
              <a:ea typeface="Calibri"/>
              <a:cs typeface="Calibri"/>
              <a:sym typeface="Calibri"/>
            </a:endParaRPr>
          </a:p>
        </p:txBody>
      </p:sp>
      <p:sp>
        <p:nvSpPr>
          <p:cNvPr id="1124" name="Google Shape;1124;p79"/>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125" name="Google Shape;1125;p79"/>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102</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80"/>
          <p:cNvSpPr txBox="1">
            <a:spLocks noGrp="1"/>
          </p:cNvSpPr>
          <p:nvPr>
            <p:ph type="title"/>
          </p:nvPr>
        </p:nvSpPr>
        <p:spPr>
          <a:xfrm>
            <a:off x="260684" y="16751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Quality Metrics: A1c &lt;8%</a:t>
            </a:r>
            <a:endParaRPr sz="6000" b="1"/>
          </a:p>
        </p:txBody>
      </p:sp>
      <p:sp>
        <p:nvSpPr>
          <p:cNvPr id="1132" name="Google Shape;1132;p80"/>
          <p:cNvSpPr txBox="1">
            <a:spLocks noGrp="1"/>
          </p:cNvSpPr>
          <p:nvPr>
            <p:ph type="body" idx="1"/>
          </p:nvPr>
        </p:nvSpPr>
        <p:spPr>
          <a:xfrm>
            <a:off x="260684" y="1493212"/>
            <a:ext cx="4150895" cy="3692859"/>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SzPts val="2400"/>
              <a:buChar char="•"/>
            </a:pPr>
            <a:r>
              <a:rPr lang="en-US" sz="2400">
                <a:solidFill>
                  <a:srgbClr val="000000"/>
                </a:solidFill>
              </a:rPr>
              <a:t>Patients aged 18-75</a:t>
            </a:r>
            <a:endParaRPr sz="2400">
              <a:solidFill>
                <a:srgbClr val="000000"/>
              </a:solidFill>
            </a:endParaRPr>
          </a:p>
          <a:p>
            <a:pPr marL="457200" lvl="0" indent="-457200" algn="l" rtl="0">
              <a:lnSpc>
                <a:spcPct val="90000"/>
              </a:lnSpc>
              <a:spcBef>
                <a:spcPts val="1000"/>
              </a:spcBef>
              <a:spcAft>
                <a:spcPts val="0"/>
              </a:spcAft>
              <a:buSzPts val="2400"/>
              <a:buChar char="•"/>
            </a:pPr>
            <a:r>
              <a:rPr lang="en-US" sz="2400">
                <a:solidFill>
                  <a:srgbClr val="000000"/>
                </a:solidFill>
              </a:rPr>
              <a:t>Have a diagnosis of diabetes</a:t>
            </a:r>
            <a:endParaRPr sz="2400">
              <a:solidFill>
                <a:srgbClr val="000000"/>
              </a:solidFill>
            </a:endParaRPr>
          </a:p>
          <a:p>
            <a:pPr marL="457200" lvl="0" indent="-457200" algn="l" rtl="0">
              <a:lnSpc>
                <a:spcPct val="90000"/>
              </a:lnSpc>
              <a:spcBef>
                <a:spcPts val="1000"/>
              </a:spcBef>
              <a:spcAft>
                <a:spcPts val="0"/>
              </a:spcAft>
              <a:buSzPts val="2400"/>
              <a:buChar char="•"/>
            </a:pPr>
            <a:r>
              <a:rPr lang="en-US" sz="2400">
                <a:solidFill>
                  <a:srgbClr val="000000"/>
                </a:solidFill>
              </a:rPr>
              <a:t>The last A1c measure of the year must be less than or equal to 8</a:t>
            </a:r>
            <a:endParaRPr sz="2400">
              <a:solidFill>
                <a:srgbClr val="000000"/>
              </a:solidFill>
            </a:endParaRPr>
          </a:p>
          <a:p>
            <a:pPr marL="457200" lvl="0" indent="-457200" algn="l" rtl="0">
              <a:lnSpc>
                <a:spcPct val="90000"/>
              </a:lnSpc>
              <a:spcBef>
                <a:spcPts val="1000"/>
              </a:spcBef>
              <a:spcAft>
                <a:spcPts val="0"/>
              </a:spcAft>
              <a:buSzPts val="2400"/>
              <a:buChar char="•"/>
            </a:pPr>
            <a:r>
              <a:rPr lang="en-US" sz="2400">
                <a:solidFill>
                  <a:srgbClr val="000000"/>
                </a:solidFill>
              </a:rPr>
              <a:t>Your goal should be to help your practice have at least 70% of your diabetic population with an A1c&lt;8</a:t>
            </a:r>
            <a:endParaRPr sz="2400">
              <a:solidFill>
                <a:srgbClr val="000000"/>
              </a:solidFill>
            </a:endParaRPr>
          </a:p>
          <a:p>
            <a:pPr marL="0" lvl="0" indent="0" algn="l" rtl="0">
              <a:lnSpc>
                <a:spcPct val="90000"/>
              </a:lnSpc>
              <a:spcBef>
                <a:spcPts val="1000"/>
              </a:spcBef>
              <a:spcAft>
                <a:spcPts val="0"/>
              </a:spcAft>
              <a:buSzPts val="1800"/>
              <a:buNone/>
            </a:pPr>
            <a:endParaRPr sz="3600" b="1">
              <a:solidFill>
                <a:srgbClr val="000000"/>
              </a:solidFill>
              <a:latin typeface="Arial"/>
              <a:ea typeface="Arial"/>
              <a:cs typeface="Arial"/>
              <a:sym typeface="Arial"/>
            </a:endParaRPr>
          </a:p>
        </p:txBody>
      </p:sp>
      <p:sp>
        <p:nvSpPr>
          <p:cNvPr id="1133" name="Google Shape;1133;p80"/>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103</a:t>
            </a:fld>
            <a:endParaRPr/>
          </a:p>
        </p:txBody>
      </p:sp>
      <p:pic>
        <p:nvPicPr>
          <p:cNvPr id="1134" name="Google Shape;1134;p80"/>
          <p:cNvPicPr preferRelativeResize="0"/>
          <p:nvPr/>
        </p:nvPicPr>
        <p:blipFill rotWithShape="1">
          <a:blip r:embed="rId3">
            <a:alphaModFix/>
          </a:blip>
          <a:srcRect/>
          <a:stretch/>
        </p:blipFill>
        <p:spPr>
          <a:xfrm>
            <a:off x="4660231" y="1493212"/>
            <a:ext cx="7298636" cy="4105483"/>
          </a:xfrm>
          <a:prstGeom prst="rect">
            <a:avLst/>
          </a:prstGeom>
          <a:noFill/>
          <a:ln>
            <a:noFill/>
          </a:ln>
        </p:spPr>
      </p:pic>
      <p:sp>
        <p:nvSpPr>
          <p:cNvPr id="1135" name="Google Shape;1135;p80"/>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1136" name="Google Shape;1136;p80"/>
          <p:cNvPicPr preferRelativeResize="0"/>
          <p:nvPr/>
        </p:nvPicPr>
        <p:blipFill rotWithShape="1">
          <a:blip r:embed="rId4">
            <a:alphaModFix/>
          </a:blip>
          <a:srcRect/>
          <a:stretch/>
        </p:blipFill>
        <p:spPr>
          <a:xfrm>
            <a:off x="11047772" y="6334877"/>
            <a:ext cx="740606" cy="5231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81"/>
          <p:cNvSpPr txBox="1">
            <a:spLocks noGrp="1"/>
          </p:cNvSpPr>
          <p:nvPr>
            <p:ph type="title"/>
          </p:nvPr>
        </p:nvSpPr>
        <p:spPr>
          <a:xfrm>
            <a:off x="509400" y="480489"/>
            <a:ext cx="11028884" cy="109993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Calibri"/>
              <a:buNone/>
            </a:pPr>
            <a:r>
              <a:rPr lang="en-US" sz="6600" b="1" dirty="0" smtClean="0"/>
              <a:t>Impact of Unmet Outcomes</a:t>
            </a:r>
            <a:endParaRPr sz="6600" b="1" dirty="0"/>
          </a:p>
        </p:txBody>
      </p:sp>
      <p:sp>
        <p:nvSpPr>
          <p:cNvPr id="1143" name="Google Shape;1143;p81"/>
          <p:cNvSpPr/>
          <p:nvPr/>
        </p:nvSpPr>
        <p:spPr>
          <a:xfrm>
            <a:off x="1153000" y="1968722"/>
            <a:ext cx="4056674" cy="2647616"/>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Activity: </a:t>
            </a:r>
            <a:endParaRPr lang="en-US" sz="3200" b="1" i="0" u="none" strike="noStrike" cap="none" dirty="0" smtClean="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3200"/>
              <a:buFont typeface="Arial"/>
              <a:buNone/>
            </a:pPr>
            <a:r>
              <a:rPr lang="en-US" sz="3200" b="0" i="0" u="none" strike="noStrike" cap="none" dirty="0" smtClean="0">
                <a:solidFill>
                  <a:schemeClr val="dk1"/>
                </a:solidFill>
                <a:latin typeface="Calibri"/>
                <a:ea typeface="Calibri"/>
                <a:cs typeface="Calibri"/>
                <a:sym typeface="Calibri"/>
              </a:rPr>
              <a:t>What </a:t>
            </a:r>
            <a:r>
              <a:rPr lang="en-US" sz="3200" b="0" i="0" u="none" strike="noStrike" cap="none" dirty="0">
                <a:solidFill>
                  <a:schemeClr val="dk1"/>
                </a:solidFill>
                <a:latin typeface="Calibri"/>
                <a:ea typeface="Calibri"/>
                <a:cs typeface="Calibri"/>
                <a:sym typeface="Calibri"/>
              </a:rPr>
              <a:t>is the impact of outcome measures being “out of control”?</a:t>
            </a:r>
            <a:endParaRPr sz="2000" b="0" i="0" u="none" strike="noStrike" cap="none" dirty="0">
              <a:solidFill>
                <a:srgbClr val="000000"/>
              </a:solidFill>
              <a:latin typeface="Arial"/>
              <a:ea typeface="Arial"/>
              <a:cs typeface="Arial"/>
              <a:sym typeface="Arial"/>
            </a:endParaRPr>
          </a:p>
        </p:txBody>
      </p:sp>
      <p:sp>
        <p:nvSpPr>
          <p:cNvPr id="1145" name="Google Shape;1145;p81"/>
          <p:cNvSpPr txBox="1">
            <a:spLocks noGrp="1"/>
          </p:cNvSpPr>
          <p:nvPr>
            <p:ph type="ftr" idx="11"/>
          </p:nvPr>
        </p:nvSpPr>
        <p:spPr>
          <a:xfrm>
            <a:off x="78192"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146" name="Google Shape;1146;p81"/>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104</a:t>
            </a:fld>
            <a:endParaRPr/>
          </a:p>
        </p:txBody>
      </p:sp>
      <p:pic>
        <p:nvPicPr>
          <p:cNvPr id="1147" name="Google Shape;1147;p81"/>
          <p:cNvPicPr preferRelativeResize="0"/>
          <p:nvPr/>
        </p:nvPicPr>
        <p:blipFill rotWithShape="1">
          <a:blip r:embed="rId3">
            <a:alphaModFix/>
          </a:blip>
          <a:srcRect/>
          <a:stretch/>
        </p:blipFill>
        <p:spPr>
          <a:xfrm>
            <a:off x="11625448" y="6391751"/>
            <a:ext cx="296500" cy="435750"/>
          </a:xfrm>
          <a:prstGeom prst="rect">
            <a:avLst/>
          </a:prstGeom>
          <a:noFill/>
          <a:ln>
            <a:noFill/>
          </a:ln>
        </p:spPr>
      </p:pic>
      <p:pic>
        <p:nvPicPr>
          <p:cNvPr id="2" name="Picture 1"/>
          <p:cNvPicPr>
            <a:picLocks noChangeAspect="1"/>
          </p:cNvPicPr>
          <p:nvPr/>
        </p:nvPicPr>
        <p:blipFill>
          <a:blip r:embed="rId4"/>
          <a:stretch>
            <a:fillRect/>
          </a:stretch>
        </p:blipFill>
        <p:spPr>
          <a:xfrm>
            <a:off x="6183227" y="1968722"/>
            <a:ext cx="3971423" cy="264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82"/>
          <p:cNvSpPr txBox="1">
            <a:spLocks noGrp="1"/>
          </p:cNvSpPr>
          <p:nvPr>
            <p:ph type="title"/>
          </p:nvPr>
        </p:nvSpPr>
        <p:spPr>
          <a:xfrm>
            <a:off x="240631" y="333554"/>
            <a:ext cx="10924674" cy="14711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t>What Are Evidence Based </a:t>
            </a:r>
            <a:br>
              <a:rPr lang="en-US" sz="6000" b="1"/>
            </a:br>
            <a:r>
              <a:rPr lang="en-US" sz="6000" b="1"/>
              <a:t>Care Guidelines</a:t>
            </a:r>
            <a:r>
              <a:rPr lang="en-US" sz="6000" b="1">
                <a:latin typeface="Calibri"/>
                <a:ea typeface="Calibri"/>
                <a:cs typeface="Calibri"/>
                <a:sym typeface="Calibri"/>
              </a:rPr>
              <a:t>?</a:t>
            </a:r>
            <a:endParaRPr sz="6000" b="1">
              <a:latin typeface="Calibri"/>
              <a:ea typeface="Calibri"/>
              <a:cs typeface="Calibri"/>
              <a:sym typeface="Calibri"/>
            </a:endParaRPr>
          </a:p>
        </p:txBody>
      </p:sp>
      <p:sp>
        <p:nvSpPr>
          <p:cNvPr id="1154" name="Google Shape;1154;p82"/>
          <p:cNvSpPr txBox="1">
            <a:spLocks noGrp="1"/>
          </p:cNvSpPr>
          <p:nvPr>
            <p:ph type="body" idx="1"/>
          </p:nvPr>
        </p:nvSpPr>
        <p:spPr>
          <a:xfrm>
            <a:off x="2133600" y="3919697"/>
            <a:ext cx="9208169" cy="1575248"/>
          </a:xfrm>
          <a:prstGeom prst="rect">
            <a:avLst/>
          </a:prstGeom>
          <a:no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800"/>
              <a:buNone/>
            </a:pPr>
            <a:r>
              <a:rPr lang="en-US" sz="3200" b="1"/>
              <a:t>Outcomes</a:t>
            </a:r>
            <a:r>
              <a:rPr lang="en-US" sz="3200" b="1">
                <a:solidFill>
                  <a:srgbClr val="000000"/>
                </a:solidFill>
              </a:rPr>
              <a:t> </a:t>
            </a:r>
            <a:r>
              <a:rPr lang="en-US" sz="3200" b="1"/>
              <a:t>measures </a:t>
            </a:r>
            <a:r>
              <a:rPr lang="en-US" sz="3200"/>
              <a:t>are derived from evidence-based guidelines as a way of measuring whether or not a program is actually improving population health.</a:t>
            </a:r>
            <a:endParaRPr sz="3200"/>
          </a:p>
        </p:txBody>
      </p:sp>
      <p:sp>
        <p:nvSpPr>
          <p:cNvPr id="1155" name="Google Shape;1155;p82"/>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156" name="Google Shape;1156;p82"/>
          <p:cNvSpPr txBox="1">
            <a:spLocks noGrp="1"/>
          </p:cNvSpPr>
          <p:nvPr>
            <p:ph type="sldNum" idx="12"/>
          </p:nvPr>
        </p:nvSpPr>
        <p:spPr>
          <a:xfrm>
            <a:off x="9448800" y="649287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105</a:t>
            </a:fld>
            <a:endParaRPr/>
          </a:p>
        </p:txBody>
      </p:sp>
      <p:sp>
        <p:nvSpPr>
          <p:cNvPr id="1157" name="Google Shape;1157;p82"/>
          <p:cNvSpPr txBox="1"/>
          <p:nvPr/>
        </p:nvSpPr>
        <p:spPr>
          <a:xfrm>
            <a:off x="417095" y="2128314"/>
            <a:ext cx="10924674" cy="1292418"/>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Calibri"/>
                <a:ea typeface="Calibri"/>
                <a:cs typeface="Calibri"/>
                <a:sym typeface="Calibri"/>
              </a:rPr>
              <a:t>Evidence-based care guidelines </a:t>
            </a:r>
            <a:r>
              <a:rPr lang="en-US" sz="3600" b="0" i="0" u="none" strike="noStrike" cap="none">
                <a:solidFill>
                  <a:srgbClr val="000000"/>
                </a:solidFill>
                <a:latin typeface="Calibri"/>
                <a:ea typeface="Calibri"/>
                <a:cs typeface="Calibri"/>
                <a:sym typeface="Calibri"/>
              </a:rPr>
              <a:t>are a set of interventions that have been proven to improve patient outcomes.</a:t>
            </a:r>
            <a:endParaRPr sz="36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83"/>
          <p:cNvSpPr txBox="1">
            <a:spLocks noGrp="1"/>
          </p:cNvSpPr>
          <p:nvPr>
            <p:ph type="title"/>
          </p:nvPr>
        </p:nvSpPr>
        <p:spPr>
          <a:xfrm>
            <a:off x="429036" y="186268"/>
            <a:ext cx="11386500" cy="14276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4800" b="1" dirty="0" smtClean="0"/>
              <a:t>Evidence-based Guidelines: Michigan Quality Improvement Consortium (MQIC)</a:t>
            </a:r>
            <a:endParaRPr sz="4800" b="1" dirty="0"/>
          </a:p>
        </p:txBody>
      </p:sp>
      <p:sp>
        <p:nvSpPr>
          <p:cNvPr id="1165" name="Google Shape;1165;p83"/>
          <p:cNvSpPr/>
          <p:nvPr/>
        </p:nvSpPr>
        <p:spPr>
          <a:xfrm>
            <a:off x="-342632" y="6345994"/>
            <a:ext cx="2775000" cy="2616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000000"/>
              </a:buClr>
              <a:buSzPts val="1050"/>
              <a:buFont typeface="Arial"/>
              <a:buNone/>
            </a:pPr>
            <a:r>
              <a:rPr lang="en-US" sz="1050" b="0" i="0" u="sng" strike="noStrike" cap="none">
                <a:solidFill>
                  <a:schemeClr val="hlink"/>
                </a:solidFill>
                <a:latin typeface="Calibri"/>
                <a:ea typeface="Calibri"/>
                <a:cs typeface="Calibri"/>
                <a:sym typeface="Calibri"/>
                <a:hlinkClick r:id="rId3"/>
              </a:rPr>
              <a:t>http://www.mqic.org/guidelines.htm</a:t>
            </a:r>
            <a:endParaRPr sz="1050" b="0" i="0" u="none" strike="noStrike" cap="none">
              <a:solidFill>
                <a:schemeClr val="dk1"/>
              </a:solidFill>
              <a:latin typeface="Calibri"/>
              <a:ea typeface="Calibri"/>
              <a:cs typeface="Calibri"/>
              <a:sym typeface="Calibri"/>
            </a:endParaRPr>
          </a:p>
        </p:txBody>
      </p:sp>
      <p:pic>
        <p:nvPicPr>
          <p:cNvPr id="1166" name="Google Shape;1166;p83"/>
          <p:cNvPicPr preferRelativeResize="0"/>
          <p:nvPr/>
        </p:nvPicPr>
        <p:blipFill rotWithShape="1">
          <a:blip r:embed="rId4">
            <a:alphaModFix/>
          </a:blip>
          <a:srcRect/>
          <a:stretch/>
        </p:blipFill>
        <p:spPr>
          <a:xfrm>
            <a:off x="7435515" y="4792522"/>
            <a:ext cx="4380021" cy="1429415"/>
          </a:xfrm>
          <a:prstGeom prst="rect">
            <a:avLst/>
          </a:prstGeom>
          <a:noFill/>
          <a:ln>
            <a:noFill/>
          </a:ln>
        </p:spPr>
      </p:pic>
      <p:sp>
        <p:nvSpPr>
          <p:cNvPr id="1167" name="Google Shape;1167;p83"/>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168" name="Google Shape;1168;p83"/>
          <p:cNvSpPr txBox="1">
            <a:spLocks noGrp="1"/>
          </p:cNvSpPr>
          <p:nvPr>
            <p:ph type="sldNum" idx="12"/>
          </p:nvPr>
        </p:nvSpPr>
        <p:spPr>
          <a:xfrm>
            <a:off x="9448800" y="652270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106</a:t>
            </a:fld>
            <a:endParaRPr/>
          </a:p>
        </p:txBody>
      </p:sp>
      <p:sp>
        <p:nvSpPr>
          <p:cNvPr id="2" name="TextBox 1"/>
          <p:cNvSpPr txBox="1"/>
          <p:nvPr/>
        </p:nvSpPr>
        <p:spPr>
          <a:xfrm>
            <a:off x="325271" y="1990810"/>
            <a:ext cx="11405518"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The Michigan Quality Improvement Consortium (MQIC) is a diverse group of physicians, payers, researchers, quality improvement experts, and specialty societies.</a:t>
            </a:r>
          </a:p>
          <a:p>
            <a:pPr marL="285750"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MQIC was formed to establish and implement consistent, evidence-based clinical practice guidelines and performance measures with a focus on improvement and positive health outcomes.</a:t>
            </a:r>
            <a:endParaRPr lang="en-US" sz="28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idx="11"/>
          </p:nvPr>
        </p:nvSpPr>
        <p:spPr>
          <a:xfrm>
            <a:off x="0" y="6492875"/>
            <a:ext cx="4114800" cy="365125"/>
          </a:xfrm>
        </p:spPr>
        <p:txBody>
          <a:bodyPr/>
          <a:lstStyle/>
          <a:p>
            <a:pPr algn="l"/>
            <a:r>
              <a:rPr lang="en-US" smtClean="0"/>
              <a:t>Intro to Team-Based Care V4 20200820</a:t>
            </a:r>
            <a:endParaRPr lang="en-US"/>
          </a:p>
        </p:txBody>
      </p:sp>
      <p:sp>
        <p:nvSpPr>
          <p:cNvPr id="5" name="Slide Number Placeholder 4"/>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mtClean="0"/>
              <a:t>107</a:t>
            </a:fld>
            <a:endParaRPr lang="en-US"/>
          </a:p>
        </p:txBody>
      </p:sp>
      <p:pic>
        <p:nvPicPr>
          <p:cNvPr id="6" name="Google Shape;1164;p83"/>
          <p:cNvPicPr preferRelativeResize="0"/>
          <p:nvPr/>
        </p:nvPicPr>
        <p:blipFill rotWithShape="1">
          <a:blip r:embed="rId2">
            <a:alphaModFix/>
          </a:blip>
          <a:srcRect/>
          <a:stretch/>
        </p:blipFill>
        <p:spPr>
          <a:xfrm>
            <a:off x="2538663" y="360947"/>
            <a:ext cx="9356557" cy="5886131"/>
          </a:xfrm>
          <a:prstGeom prst="rect">
            <a:avLst/>
          </a:prstGeom>
          <a:noFill/>
          <a:ln>
            <a:noFill/>
          </a:ln>
        </p:spPr>
      </p:pic>
      <p:sp>
        <p:nvSpPr>
          <p:cNvPr id="7" name="Google Shape;1163;p83"/>
          <p:cNvSpPr txBox="1">
            <a:spLocks noGrp="1"/>
          </p:cNvSpPr>
          <p:nvPr>
            <p:ph type="title"/>
          </p:nvPr>
        </p:nvSpPr>
        <p:spPr>
          <a:xfrm>
            <a:off x="214518" y="2243668"/>
            <a:ext cx="3685764" cy="14276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4800" b="1" dirty="0" smtClean="0"/>
              <a:t>MQIC Guideline: Example</a:t>
            </a:r>
            <a:endParaRPr sz="4800" b="1" dirty="0"/>
          </a:p>
        </p:txBody>
      </p:sp>
    </p:spTree>
    <p:extLst>
      <p:ext uri="{BB962C8B-B14F-4D97-AF65-F5344CB8AC3E}">
        <p14:creationId xmlns:p14="http://schemas.microsoft.com/office/powerpoint/2010/main" val="1543530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84"/>
          <p:cNvSpPr txBox="1">
            <a:spLocks noGrp="1"/>
          </p:cNvSpPr>
          <p:nvPr>
            <p:ph type="title"/>
          </p:nvPr>
        </p:nvSpPr>
        <p:spPr>
          <a:xfrm>
            <a:off x="319216" y="199328"/>
            <a:ext cx="11872784"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800" b="1"/>
              <a:t>Quality Metrics: Blood Pressure &lt; 140/90</a:t>
            </a:r>
            <a:endParaRPr sz="4800" b="1"/>
          </a:p>
        </p:txBody>
      </p:sp>
      <p:sp>
        <p:nvSpPr>
          <p:cNvPr id="1175" name="Google Shape;1175;p84"/>
          <p:cNvSpPr txBox="1">
            <a:spLocks noGrp="1"/>
          </p:cNvSpPr>
          <p:nvPr>
            <p:ph type="body" idx="1"/>
          </p:nvPr>
        </p:nvSpPr>
        <p:spPr>
          <a:xfrm>
            <a:off x="319216" y="1525028"/>
            <a:ext cx="5439900" cy="331968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SzPts val="2400"/>
              <a:buFont typeface="Arial"/>
              <a:buChar char="•"/>
            </a:pPr>
            <a:r>
              <a:rPr lang="en-US" sz="2400" dirty="0">
                <a:solidFill>
                  <a:srgbClr val="000000"/>
                </a:solidFill>
              </a:rPr>
              <a:t>“In control” means </a:t>
            </a:r>
            <a:r>
              <a:rPr lang="en-US" sz="2400" dirty="0" smtClean="0">
                <a:solidFill>
                  <a:srgbClr val="000000"/>
                </a:solidFill>
              </a:rPr>
              <a:t>blood pressure less than 140/90 </a:t>
            </a:r>
            <a:r>
              <a:rPr lang="en-US" sz="2400" dirty="0">
                <a:solidFill>
                  <a:srgbClr val="000000"/>
                </a:solidFill>
              </a:rPr>
              <a:t>in both </a:t>
            </a:r>
            <a:r>
              <a:rPr lang="en-US" sz="2400" dirty="0" smtClean="0">
                <a:solidFill>
                  <a:srgbClr val="000000"/>
                </a:solidFill>
              </a:rPr>
              <a:t>systolic and diastolic readings</a:t>
            </a:r>
            <a:endParaRPr sz="2400" dirty="0">
              <a:solidFill>
                <a:srgbClr val="000000"/>
              </a:solidFill>
            </a:endParaRPr>
          </a:p>
          <a:p>
            <a:pPr marL="457200" lvl="0" indent="-457200" algn="l" rtl="0">
              <a:lnSpc>
                <a:spcPct val="90000"/>
              </a:lnSpc>
              <a:spcBef>
                <a:spcPts val="1000"/>
              </a:spcBef>
              <a:spcAft>
                <a:spcPts val="0"/>
              </a:spcAft>
              <a:buSzPts val="2400"/>
              <a:buFont typeface="Arial"/>
              <a:buChar char="•"/>
            </a:pPr>
            <a:r>
              <a:rPr lang="en-US" sz="2400" dirty="0" smtClean="0">
                <a:solidFill>
                  <a:srgbClr val="000000"/>
                </a:solidFill>
              </a:rPr>
              <a:t>Outcomes measure is based on the last blood pressure taken in a calendar year</a:t>
            </a:r>
            <a:endParaRPr sz="2400" dirty="0">
              <a:solidFill>
                <a:srgbClr val="000000"/>
              </a:solidFill>
            </a:endParaRPr>
          </a:p>
          <a:p>
            <a:pPr marL="457200" lvl="0" indent="-457200" algn="l" rtl="0">
              <a:lnSpc>
                <a:spcPct val="90000"/>
              </a:lnSpc>
              <a:spcBef>
                <a:spcPts val="1000"/>
              </a:spcBef>
              <a:spcAft>
                <a:spcPts val="0"/>
              </a:spcAft>
              <a:buSzPts val="2400"/>
              <a:buFont typeface="Arial"/>
              <a:buChar char="•"/>
            </a:pPr>
            <a:r>
              <a:rPr lang="en-US" sz="2400" dirty="0" smtClean="0">
                <a:solidFill>
                  <a:srgbClr val="000000"/>
                </a:solidFill>
              </a:rPr>
              <a:t>BCBSM’s goal is to have at least 70% of the hypertensive patient population in your practice with BP below 140/90</a:t>
            </a:r>
            <a:endParaRPr sz="2400" dirty="0">
              <a:solidFill>
                <a:srgbClr val="000000"/>
              </a:solidFill>
            </a:endParaRPr>
          </a:p>
          <a:p>
            <a:pPr marL="457200" lvl="0" indent="-304800" algn="ctr" rtl="0">
              <a:lnSpc>
                <a:spcPct val="90000"/>
              </a:lnSpc>
              <a:spcBef>
                <a:spcPts val="1000"/>
              </a:spcBef>
              <a:spcAft>
                <a:spcPts val="0"/>
              </a:spcAft>
              <a:buSzPts val="2400"/>
              <a:buFont typeface="Arial"/>
              <a:buNone/>
            </a:pPr>
            <a:endParaRPr sz="2400" dirty="0">
              <a:solidFill>
                <a:srgbClr val="000000"/>
              </a:solidFill>
              <a:latin typeface="Arial"/>
              <a:ea typeface="Arial"/>
              <a:cs typeface="Arial"/>
              <a:sym typeface="Arial"/>
            </a:endParaRPr>
          </a:p>
          <a:p>
            <a:pPr marL="571500" lvl="0" indent="-368300" algn="l" rtl="0">
              <a:lnSpc>
                <a:spcPct val="90000"/>
              </a:lnSpc>
              <a:spcBef>
                <a:spcPts val="1000"/>
              </a:spcBef>
              <a:spcAft>
                <a:spcPts val="0"/>
              </a:spcAft>
              <a:buSzPts val="3200"/>
              <a:buFont typeface="Arial"/>
              <a:buNone/>
            </a:pPr>
            <a:endParaRPr sz="3200" dirty="0">
              <a:solidFill>
                <a:srgbClr val="000000"/>
              </a:solidFill>
              <a:latin typeface="Arial"/>
              <a:ea typeface="Arial"/>
              <a:cs typeface="Arial"/>
              <a:sym typeface="Arial"/>
            </a:endParaRPr>
          </a:p>
        </p:txBody>
      </p:sp>
      <p:sp>
        <p:nvSpPr>
          <p:cNvPr id="1176" name="Google Shape;1176;p84"/>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108</a:t>
            </a:fld>
            <a:endParaRPr/>
          </a:p>
        </p:txBody>
      </p:sp>
      <p:sp>
        <p:nvSpPr>
          <p:cNvPr id="1177" name="Google Shape;1177;p84"/>
          <p:cNvSpPr txBox="1"/>
          <p:nvPr/>
        </p:nvSpPr>
        <p:spPr>
          <a:xfrm>
            <a:off x="6691654" y="4641126"/>
            <a:ext cx="5180400" cy="7182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3"/>
              </a:rPr>
              <a:t>https://www.health.harvard.edu/heart-health/reading-the-new-blood-pressure-guidelines</a:t>
            </a:r>
            <a:endParaRPr sz="1000" b="0" i="0" u="sng" strike="noStrike" cap="none">
              <a:solidFill>
                <a:schemeClr val="hlink"/>
              </a:solidFill>
              <a:latin typeface="Calibri"/>
              <a:ea typeface="Calibri"/>
              <a:cs typeface="Calibri"/>
              <a:sym typeface="Calibri"/>
            </a:endParaRPr>
          </a:p>
        </p:txBody>
      </p:sp>
      <p:pic>
        <p:nvPicPr>
          <p:cNvPr id="1178" name="Google Shape;1178;p84"/>
          <p:cNvPicPr preferRelativeResize="0"/>
          <p:nvPr/>
        </p:nvPicPr>
        <p:blipFill rotWithShape="1">
          <a:blip r:embed="rId4">
            <a:alphaModFix/>
          </a:blip>
          <a:srcRect/>
          <a:stretch/>
        </p:blipFill>
        <p:spPr>
          <a:xfrm>
            <a:off x="6079062" y="1525028"/>
            <a:ext cx="5792992" cy="3116098"/>
          </a:xfrm>
          <a:prstGeom prst="rect">
            <a:avLst/>
          </a:prstGeom>
          <a:noFill/>
          <a:ln>
            <a:noFill/>
          </a:ln>
        </p:spPr>
      </p:pic>
      <p:sp>
        <p:nvSpPr>
          <p:cNvPr id="1179" name="Google Shape;1179;p84"/>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180" name="Google Shape;1180;p84"/>
          <p:cNvSpPr txBox="1"/>
          <p:nvPr/>
        </p:nvSpPr>
        <p:spPr>
          <a:xfrm>
            <a:off x="574813" y="5471900"/>
            <a:ext cx="11361600" cy="635400"/>
          </a:xfrm>
          <a:prstGeom prst="rect">
            <a:avLst/>
          </a:prstGeom>
          <a:solidFill>
            <a:srgbClr val="E1EFD8"/>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3200">
                <a:latin typeface="Calibri"/>
                <a:ea typeface="Calibri"/>
                <a:cs typeface="Calibri"/>
                <a:sym typeface="Calibri"/>
              </a:rPr>
              <a:t>Hypertension is often called the “silent killer”</a:t>
            </a:r>
            <a:endParaRPr sz="32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85"/>
          <p:cNvSpPr txBox="1">
            <a:spLocks noGrp="1"/>
          </p:cNvSpPr>
          <p:nvPr>
            <p:ph type="title"/>
          </p:nvPr>
        </p:nvSpPr>
        <p:spPr>
          <a:xfrm>
            <a:off x="98953" y="332238"/>
            <a:ext cx="11250900" cy="132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Impacting </a:t>
            </a:r>
            <a:r>
              <a:rPr lang="en-US" sz="6000" b="1"/>
              <a:t>Outcomes</a:t>
            </a:r>
            <a:r>
              <a:rPr lang="en-US" sz="6000" b="1">
                <a:latin typeface="Calibri"/>
                <a:ea typeface="Calibri"/>
                <a:cs typeface="Calibri"/>
                <a:sym typeface="Calibri"/>
              </a:rPr>
              <a:t> </a:t>
            </a:r>
            <a:endParaRPr sz="6000" b="1">
              <a:latin typeface="Calibri"/>
              <a:ea typeface="Calibri"/>
              <a:cs typeface="Calibri"/>
              <a:sym typeface="Calibri"/>
            </a:endParaRPr>
          </a:p>
        </p:txBody>
      </p:sp>
      <p:sp>
        <p:nvSpPr>
          <p:cNvPr id="1187" name="Google Shape;1187;p85"/>
          <p:cNvSpPr txBox="1">
            <a:spLocks noGrp="1"/>
          </p:cNvSpPr>
          <p:nvPr>
            <p:ph type="body" idx="1"/>
          </p:nvPr>
        </p:nvSpPr>
        <p:spPr>
          <a:xfrm>
            <a:off x="228600" y="1458470"/>
            <a:ext cx="11448600" cy="1022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2800"/>
              <a:buNone/>
            </a:pPr>
            <a:r>
              <a:rPr lang="en-US"/>
              <a:t>While A1c, BP, ED and IP utilization are </a:t>
            </a:r>
            <a:r>
              <a:rPr lang="en-US" b="1"/>
              <a:t>outcomes measures</a:t>
            </a:r>
            <a:r>
              <a:rPr lang="en-US"/>
              <a:t>, lots of different factors play into whether or not your patient population meets targets:</a:t>
            </a:r>
            <a:endParaRPr/>
          </a:p>
          <a:p>
            <a:pPr marL="0" lvl="0" indent="0" algn="ctr" rtl="0">
              <a:lnSpc>
                <a:spcPct val="90000"/>
              </a:lnSpc>
              <a:spcBef>
                <a:spcPts val="1000"/>
              </a:spcBef>
              <a:spcAft>
                <a:spcPts val="0"/>
              </a:spcAft>
              <a:buClr>
                <a:schemeClr val="dk1"/>
              </a:buClr>
              <a:buSzPts val="2800"/>
              <a:buNone/>
            </a:pPr>
            <a:r>
              <a:rPr lang="en-US"/>
              <a:t> </a:t>
            </a:r>
            <a:endParaRPr/>
          </a:p>
        </p:txBody>
      </p:sp>
      <p:sp>
        <p:nvSpPr>
          <p:cNvPr id="1188" name="Google Shape;1188;p85"/>
          <p:cNvSpPr txBox="1"/>
          <p:nvPr/>
        </p:nvSpPr>
        <p:spPr>
          <a:xfrm>
            <a:off x="4636960" y="3408641"/>
            <a:ext cx="27495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Quality Metrics </a:t>
            </a:r>
            <a:endParaRPr sz="1400" b="0" i="0" u="none" strike="noStrike" cap="none">
              <a:solidFill>
                <a:srgbClr val="000000"/>
              </a:solidFill>
              <a:latin typeface="Arial"/>
              <a:ea typeface="Arial"/>
              <a:cs typeface="Arial"/>
              <a:sym typeface="Arial"/>
            </a:endParaRPr>
          </a:p>
        </p:txBody>
      </p:sp>
      <p:sp>
        <p:nvSpPr>
          <p:cNvPr id="1189" name="Google Shape;1189;p85"/>
          <p:cNvSpPr txBox="1"/>
          <p:nvPr/>
        </p:nvSpPr>
        <p:spPr>
          <a:xfrm>
            <a:off x="712884" y="4957004"/>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Symptom Management</a:t>
            </a:r>
            <a:endParaRPr sz="1400" b="0" i="0" u="none" strike="noStrike" cap="none">
              <a:solidFill>
                <a:srgbClr val="000000"/>
              </a:solidFill>
              <a:latin typeface="Arial"/>
              <a:ea typeface="Arial"/>
              <a:cs typeface="Arial"/>
              <a:sym typeface="Arial"/>
            </a:endParaRPr>
          </a:p>
        </p:txBody>
      </p:sp>
      <p:sp>
        <p:nvSpPr>
          <p:cNvPr id="1190" name="Google Shape;1190;p85"/>
          <p:cNvSpPr txBox="1"/>
          <p:nvPr/>
        </p:nvSpPr>
        <p:spPr>
          <a:xfrm>
            <a:off x="712884" y="2677551"/>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Medication Adherence</a:t>
            </a:r>
            <a:endParaRPr sz="1400" b="0" i="0" u="none" strike="noStrike" cap="none">
              <a:solidFill>
                <a:srgbClr val="000000"/>
              </a:solidFill>
              <a:latin typeface="Arial"/>
              <a:ea typeface="Arial"/>
              <a:cs typeface="Arial"/>
              <a:sym typeface="Arial"/>
            </a:endParaRPr>
          </a:p>
        </p:txBody>
      </p:sp>
      <p:sp>
        <p:nvSpPr>
          <p:cNvPr id="1191" name="Google Shape;1191;p85"/>
          <p:cNvSpPr txBox="1"/>
          <p:nvPr/>
        </p:nvSpPr>
        <p:spPr>
          <a:xfrm>
            <a:off x="4636961" y="2670622"/>
            <a:ext cx="27495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Treating to target</a:t>
            </a:r>
            <a:endParaRPr sz="1400" b="0" i="0" u="none" strike="noStrike" cap="none">
              <a:solidFill>
                <a:srgbClr val="000000"/>
              </a:solidFill>
              <a:latin typeface="Arial"/>
              <a:ea typeface="Arial"/>
              <a:cs typeface="Arial"/>
              <a:sym typeface="Arial"/>
            </a:endParaRPr>
          </a:p>
        </p:txBody>
      </p:sp>
      <p:sp>
        <p:nvSpPr>
          <p:cNvPr id="1192" name="Google Shape;1192;p85"/>
          <p:cNvSpPr txBox="1"/>
          <p:nvPr/>
        </p:nvSpPr>
        <p:spPr>
          <a:xfrm>
            <a:off x="712884" y="4178023"/>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Clinical guidelines</a:t>
            </a:r>
            <a:endParaRPr sz="1400" b="0" i="0" u="none" strike="noStrike" cap="none">
              <a:solidFill>
                <a:srgbClr val="000000"/>
              </a:solidFill>
              <a:latin typeface="Arial"/>
              <a:ea typeface="Arial"/>
              <a:cs typeface="Arial"/>
              <a:sym typeface="Arial"/>
            </a:endParaRPr>
          </a:p>
        </p:txBody>
      </p:sp>
      <p:sp>
        <p:nvSpPr>
          <p:cNvPr id="1193" name="Google Shape;1193;p85"/>
          <p:cNvSpPr txBox="1"/>
          <p:nvPr/>
        </p:nvSpPr>
        <p:spPr>
          <a:xfrm>
            <a:off x="712884" y="3434455"/>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Multiple diagnoses</a:t>
            </a:r>
            <a:endParaRPr sz="2800" b="0" i="0" u="none" strike="noStrike" cap="none">
              <a:solidFill>
                <a:schemeClr val="dk1"/>
              </a:solidFill>
              <a:latin typeface="Calibri"/>
              <a:ea typeface="Calibri"/>
              <a:cs typeface="Calibri"/>
              <a:sym typeface="Calibri"/>
            </a:endParaRPr>
          </a:p>
        </p:txBody>
      </p:sp>
      <p:sp>
        <p:nvSpPr>
          <p:cNvPr id="1194" name="Google Shape;1194;p85"/>
          <p:cNvSpPr txBox="1"/>
          <p:nvPr/>
        </p:nvSpPr>
        <p:spPr>
          <a:xfrm>
            <a:off x="4640829" y="4159500"/>
            <a:ext cx="27456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Health Literacy</a:t>
            </a:r>
            <a:endParaRPr sz="2800" b="0" i="0" u="none" strike="noStrike" cap="none">
              <a:solidFill>
                <a:schemeClr val="dk1"/>
              </a:solidFill>
              <a:latin typeface="Calibri"/>
              <a:ea typeface="Calibri"/>
              <a:cs typeface="Calibri"/>
              <a:sym typeface="Calibri"/>
            </a:endParaRPr>
          </a:p>
        </p:txBody>
      </p:sp>
      <p:sp>
        <p:nvSpPr>
          <p:cNvPr id="1195" name="Google Shape;1195;p85"/>
          <p:cNvSpPr txBox="1"/>
          <p:nvPr/>
        </p:nvSpPr>
        <p:spPr>
          <a:xfrm>
            <a:off x="4636961" y="4938480"/>
            <a:ext cx="27495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Social Needs</a:t>
            </a:r>
            <a:endParaRPr sz="2800" b="0" i="0" u="none" strike="noStrike" cap="none">
              <a:solidFill>
                <a:schemeClr val="dk1"/>
              </a:solidFill>
              <a:latin typeface="Calibri"/>
              <a:ea typeface="Calibri"/>
              <a:cs typeface="Calibri"/>
              <a:sym typeface="Calibri"/>
            </a:endParaRPr>
          </a:p>
        </p:txBody>
      </p:sp>
      <p:sp>
        <p:nvSpPr>
          <p:cNvPr id="1197" name="Google Shape;1197;p85"/>
          <p:cNvSpPr txBox="1">
            <a:spLocks noGrp="1"/>
          </p:cNvSpPr>
          <p:nvPr>
            <p:ph type="sldNum" idx="12"/>
          </p:nvPr>
        </p:nvSpPr>
        <p:spPr>
          <a:xfrm>
            <a:off x="9448800" y="649287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109</a:t>
            </a:fld>
            <a:endParaRPr/>
          </a:p>
        </p:txBody>
      </p:sp>
      <p:sp>
        <p:nvSpPr>
          <p:cNvPr id="1198" name="Google Shape;1198;p85"/>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199" name="Google Shape;1199;p85"/>
          <p:cNvSpPr txBox="1"/>
          <p:nvPr/>
        </p:nvSpPr>
        <p:spPr>
          <a:xfrm>
            <a:off x="7684135" y="3193822"/>
            <a:ext cx="4227127" cy="190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latin typeface="Calibri"/>
                <a:ea typeface="Calibri"/>
                <a:cs typeface="Calibri"/>
                <a:sym typeface="Calibri"/>
              </a:rPr>
              <a:t>Review internal processes for opportunities to improve</a:t>
            </a:r>
            <a:endParaRPr sz="2800" b="1"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5"/>
          <p:cNvSpPr/>
          <p:nvPr/>
        </p:nvSpPr>
        <p:spPr>
          <a:xfrm>
            <a:off x="565574" y="1837525"/>
            <a:ext cx="10969200" cy="44013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Please provide the following as an appropriate reference if you use this material:</a:t>
            </a:r>
            <a:endParaRPr sz="1400" b="0" i="0" u="none" strike="noStrike" cap="none" dirty="0">
              <a:solidFill>
                <a:srgbClr val="000000"/>
              </a:solidFill>
              <a:latin typeface="Arial"/>
              <a:ea typeface="Arial"/>
              <a:cs typeface="Arial"/>
              <a:sym typeface="Arial"/>
            </a:endParaRPr>
          </a:p>
          <a:p>
            <a:pPr marL="914400" marR="0" lvl="1"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“Material based off of the Introduction to </a:t>
            </a:r>
            <a:r>
              <a:rPr lang="en-US" sz="2800" b="0" i="0" u="none" strike="noStrike" cap="none" dirty="0" smtClean="0">
                <a:solidFill>
                  <a:schemeClr val="dk1"/>
                </a:solidFill>
                <a:latin typeface="Calibri"/>
                <a:ea typeface="Calibri"/>
                <a:cs typeface="Calibri"/>
                <a:sym typeface="Calibri"/>
              </a:rPr>
              <a:t>Team-Based </a:t>
            </a:r>
            <a:r>
              <a:rPr lang="en-US" sz="2800" b="0" i="0" u="none" strike="noStrike" cap="none" dirty="0">
                <a:solidFill>
                  <a:schemeClr val="dk1"/>
                </a:solidFill>
                <a:latin typeface="Calibri"/>
                <a:ea typeface="Calibri"/>
                <a:cs typeface="Calibri"/>
                <a:sym typeface="Calibri"/>
              </a:rPr>
              <a:t>Care course developed through a collaborative effort by the following Michigan organizations: BCBSM, Cure Michigan, IHP, MICMT, MiCCSI, MedNetOne, NPO, PTI, Priority Health.”</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Questions about using or replicating this curriculum should be sent to: </a:t>
            </a:r>
            <a:r>
              <a:rPr lang="en-US" sz="2800" b="0" i="0" u="sng" strike="noStrike" cap="none" dirty="0">
                <a:solidFill>
                  <a:schemeClr val="hlink"/>
                </a:solidFill>
                <a:latin typeface="Calibri"/>
                <a:ea typeface="Calibri"/>
                <a:cs typeface="Calibri"/>
                <a:sym typeface="Calibri"/>
                <a:hlinkClick r:id="rId3"/>
              </a:rPr>
              <a:t>micmt-requests@med.umich.edu</a:t>
            </a:r>
            <a:r>
              <a:rPr lang="en-US"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Please follow this link </a:t>
            </a:r>
            <a:r>
              <a:rPr lang="en-US" sz="2800" dirty="0">
                <a:solidFill>
                  <a:schemeClr val="dk1"/>
                </a:solidFill>
                <a:latin typeface="Calibri"/>
                <a:ea typeface="Calibri"/>
                <a:cs typeface="Calibri"/>
                <a:sym typeface="Calibri"/>
              </a:rPr>
              <a:t>if you are interested in</a:t>
            </a:r>
            <a:r>
              <a:rPr lang="en-US" sz="2800" b="0" i="0" u="none" strike="noStrike" cap="none" dirty="0">
                <a:solidFill>
                  <a:schemeClr val="dk1"/>
                </a:solidFill>
                <a:latin typeface="Calibri"/>
                <a:ea typeface="Calibri"/>
                <a:cs typeface="Calibri"/>
                <a:sym typeface="Calibri"/>
              </a:rPr>
              <a:t> becom</a:t>
            </a:r>
            <a:r>
              <a:rPr lang="en-US" sz="2800" dirty="0">
                <a:solidFill>
                  <a:schemeClr val="dk1"/>
                </a:solidFill>
                <a:latin typeface="Calibri"/>
                <a:ea typeface="Calibri"/>
                <a:cs typeface="Calibri"/>
                <a:sym typeface="Calibri"/>
              </a:rPr>
              <a:t>ing</a:t>
            </a:r>
            <a:r>
              <a:rPr lang="en-US" sz="2800" b="0" i="0" u="none" strike="noStrike" cap="none" dirty="0">
                <a:solidFill>
                  <a:schemeClr val="dk1"/>
                </a:solidFill>
                <a:latin typeface="Calibri"/>
                <a:ea typeface="Calibri"/>
                <a:cs typeface="Calibri"/>
                <a:sym typeface="Calibri"/>
              </a:rPr>
              <a:t> an approved trainer for this curriculum: </a:t>
            </a:r>
            <a:r>
              <a:rPr lang="en-US" sz="2800" b="0" i="0" u="sng" strike="noStrike" cap="none" dirty="0">
                <a:solidFill>
                  <a:schemeClr val="hlink"/>
                </a:solidFill>
                <a:latin typeface="Calibri"/>
                <a:ea typeface="Calibri"/>
                <a:cs typeface="Calibri"/>
                <a:sym typeface="Calibri"/>
                <a:hlinkClick r:id="rId4"/>
              </a:rPr>
              <a:t>www.micmt-cares.org</a:t>
            </a: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p:txBody>
      </p:sp>
      <p:sp>
        <p:nvSpPr>
          <p:cNvPr id="164" name="Google Shape;164;p5"/>
          <p:cNvSpPr txBox="1"/>
          <p:nvPr/>
        </p:nvSpPr>
        <p:spPr>
          <a:xfrm>
            <a:off x="428833" y="165516"/>
            <a:ext cx="10752514" cy="14634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5400"/>
              <a:buFont typeface="Calibri"/>
              <a:buNone/>
            </a:pPr>
            <a:r>
              <a:rPr lang="en-US" sz="5400" b="1" i="0" u="none" strike="noStrike" cap="none" dirty="0">
                <a:solidFill>
                  <a:schemeClr val="dk1"/>
                </a:solidFill>
                <a:latin typeface="Calibri"/>
                <a:ea typeface="Calibri"/>
                <a:cs typeface="Calibri"/>
                <a:sym typeface="Calibri"/>
              </a:rPr>
              <a:t>Introduction to </a:t>
            </a:r>
            <a:r>
              <a:rPr lang="en-US" sz="5400" b="1" dirty="0" smtClean="0">
                <a:solidFill>
                  <a:schemeClr val="dk1"/>
                </a:solidFill>
                <a:latin typeface="Calibri"/>
                <a:ea typeface="Calibri"/>
                <a:cs typeface="Calibri"/>
                <a:sym typeface="Calibri"/>
              </a:rPr>
              <a:t>T</a:t>
            </a:r>
            <a:r>
              <a:rPr lang="en-US" sz="5400" b="1" i="0" u="none" strike="noStrike" cap="none" dirty="0" smtClean="0">
                <a:solidFill>
                  <a:schemeClr val="dk1"/>
                </a:solidFill>
                <a:latin typeface="Calibri"/>
                <a:ea typeface="Calibri"/>
                <a:cs typeface="Calibri"/>
                <a:sym typeface="Calibri"/>
              </a:rPr>
              <a:t>eam-Based </a:t>
            </a:r>
            <a:r>
              <a:rPr lang="en-US" sz="5400" b="1" i="0" u="none" strike="noStrike" cap="none" dirty="0">
                <a:solidFill>
                  <a:schemeClr val="dk1"/>
                </a:solidFill>
                <a:latin typeface="Calibri"/>
                <a:ea typeface="Calibri"/>
                <a:cs typeface="Calibri"/>
                <a:sym typeface="Calibri"/>
              </a:rPr>
              <a:t>Care Curriculum Development</a:t>
            </a:r>
            <a:endParaRPr sz="1400" b="0" i="0" u="none" strike="noStrike" cap="none" dirty="0">
              <a:solidFill>
                <a:srgbClr val="000000"/>
              </a:solidFill>
              <a:latin typeface="Arial"/>
              <a:ea typeface="Arial"/>
              <a:cs typeface="Arial"/>
              <a:sym typeface="Arial"/>
            </a:endParaRPr>
          </a:p>
        </p:txBody>
      </p:sp>
      <p:sp>
        <p:nvSpPr>
          <p:cNvPr id="165" name="Google Shape;165;p5"/>
          <p:cNvSpPr txBox="1">
            <a:spLocks noGrp="1"/>
          </p:cNvSpPr>
          <p:nvPr>
            <p:ph type="ftr" idx="11"/>
          </p:nvPr>
        </p:nvSpPr>
        <p:spPr>
          <a:xfrm>
            <a:off x="0" y="647919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66" name="Google Shape;166;p5"/>
          <p:cNvSpPr txBox="1">
            <a:spLocks noGrp="1"/>
          </p:cNvSpPr>
          <p:nvPr>
            <p:ph type="sldNum" idx="12"/>
          </p:nvPr>
        </p:nvSpPr>
        <p:spPr>
          <a:xfrm>
            <a:off x="9448800" y="651319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86"/>
          <p:cNvSpPr txBox="1">
            <a:spLocks noGrp="1"/>
          </p:cNvSpPr>
          <p:nvPr>
            <p:ph type="title"/>
          </p:nvPr>
        </p:nvSpPr>
        <p:spPr>
          <a:xfrm>
            <a:off x="320842" y="154110"/>
            <a:ext cx="11452200" cy="17388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Font typeface="Calibri"/>
              <a:buNone/>
            </a:pPr>
            <a:r>
              <a:rPr lang="en-US" sz="6000" b="1"/>
              <a:t>Impacting Outcomes:</a:t>
            </a:r>
            <a:br>
              <a:rPr lang="en-US" sz="6000" b="1"/>
            </a:br>
            <a:r>
              <a:rPr lang="en-US" sz="6000" b="1"/>
              <a:t>Productive Interactions </a:t>
            </a:r>
            <a:endParaRPr sz="6000" b="1"/>
          </a:p>
        </p:txBody>
      </p:sp>
      <p:sp>
        <p:nvSpPr>
          <p:cNvPr id="1206" name="Google Shape;1206;p86"/>
          <p:cNvSpPr/>
          <p:nvPr/>
        </p:nvSpPr>
        <p:spPr>
          <a:xfrm>
            <a:off x="7086599" y="2133349"/>
            <a:ext cx="4511842" cy="2037518"/>
          </a:xfrm>
          <a:prstGeom prst="rect">
            <a:avLst/>
          </a:prstGeom>
          <a:solidFill>
            <a:schemeClr val="lt1"/>
          </a:solidFill>
          <a:ln w="38100" cap="flat" cmpd="sng">
            <a:solidFill>
              <a:srgbClr val="D8E2F3"/>
            </a:solidFill>
            <a:prstDash val="solid"/>
            <a:round/>
            <a:headEnd type="none" w="sm" len="sm"/>
            <a:tailEnd type="none" w="sm" len="sm"/>
          </a:ln>
        </p:spPr>
        <p:txBody>
          <a:bodyPr spcFirstLastPara="1" wrap="square" lIns="91425" tIns="45700" rIns="91425" bIns="45700" anchor="t" anchorCtr="0">
            <a:noAutofit/>
          </a:bodyPr>
          <a:lstStyle/>
          <a:p>
            <a:pPr marL="5080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400" dirty="0" smtClean="0">
                <a:solidFill>
                  <a:schemeClr val="dk1"/>
                </a:solidFill>
                <a:latin typeface="Calibri"/>
                <a:ea typeface="Calibri"/>
                <a:cs typeface="Calibri"/>
                <a:sym typeface="Calibri"/>
              </a:rPr>
              <a:t>It is suggested at </a:t>
            </a:r>
            <a:r>
              <a:rPr lang="en-US" sz="2400" b="1" i="0" u="none" strike="noStrike" cap="none" dirty="0" smtClean="0">
                <a:solidFill>
                  <a:schemeClr val="dk1"/>
                </a:solidFill>
                <a:latin typeface="Calibri"/>
                <a:ea typeface="Calibri"/>
                <a:cs typeface="Calibri"/>
                <a:sym typeface="Calibri"/>
              </a:rPr>
              <a:t>least four (4) </a:t>
            </a:r>
            <a:r>
              <a:rPr lang="en-US" sz="2400" b="1" i="0" u="none" strike="noStrike" cap="none" dirty="0">
                <a:solidFill>
                  <a:schemeClr val="dk1"/>
                </a:solidFill>
                <a:latin typeface="Calibri"/>
                <a:ea typeface="Calibri"/>
                <a:cs typeface="Calibri"/>
                <a:sym typeface="Calibri"/>
              </a:rPr>
              <a:t>productive interactions with patients</a:t>
            </a:r>
            <a:r>
              <a:rPr lang="en-US" sz="2400" b="0" i="0" u="none" strike="noStrike" cap="none" dirty="0">
                <a:solidFill>
                  <a:schemeClr val="dk1"/>
                </a:solidFill>
                <a:latin typeface="Calibri"/>
                <a:ea typeface="Calibri"/>
                <a:cs typeface="Calibri"/>
                <a:sym typeface="Calibri"/>
              </a:rPr>
              <a:t> in a half day in order to see an outcomes impact.</a:t>
            </a:r>
            <a:endParaRPr sz="1200" b="0" i="0" u="none" strike="noStrike" cap="none" dirty="0">
              <a:solidFill>
                <a:srgbClr val="000000"/>
              </a:solidFill>
              <a:latin typeface="Arial"/>
              <a:ea typeface="Arial"/>
              <a:cs typeface="Arial"/>
              <a:sym typeface="Arial"/>
            </a:endParaRPr>
          </a:p>
        </p:txBody>
      </p:sp>
      <p:sp>
        <p:nvSpPr>
          <p:cNvPr id="1207" name="Google Shape;1207;p86"/>
          <p:cNvSpPr/>
          <p:nvPr/>
        </p:nvSpPr>
        <p:spPr>
          <a:xfrm>
            <a:off x="361356" y="2102905"/>
            <a:ext cx="6464969" cy="2067961"/>
          </a:xfrm>
          <a:prstGeom prst="rect">
            <a:avLst/>
          </a:prstGeom>
          <a:solidFill>
            <a:schemeClr val="lt1"/>
          </a:solidFill>
          <a:ln w="38100" cap="flat" cmpd="sng">
            <a:solidFill>
              <a:srgbClr val="D8E2F3"/>
            </a:solidFill>
            <a:prstDash val="solid"/>
            <a:round/>
            <a:headEnd type="none" w="sm" len="sm"/>
            <a:tailEnd type="none" w="sm" len="sm"/>
          </a:ln>
        </p:spPr>
        <p:txBody>
          <a:bodyPr spcFirstLastPara="1" wrap="square" lIns="91425" tIns="45700" rIns="91425" bIns="45700" anchor="t" anchorCtr="0">
            <a:noAutofit/>
          </a:bodyPr>
          <a:lstStyle/>
          <a:p>
            <a:pPr marL="5080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400" b="0" i="0" u="none" strike="noStrike" cap="none" dirty="0" smtClean="0">
                <a:solidFill>
                  <a:schemeClr val="dk1"/>
                </a:solidFill>
                <a:latin typeface="Calibri"/>
                <a:ea typeface="Calibri"/>
                <a:cs typeface="Calibri"/>
                <a:sym typeface="Calibri"/>
              </a:rPr>
              <a:t>Effective interactions with patients is how you impact patient outcomes.</a:t>
            </a:r>
          </a:p>
          <a:p>
            <a:pPr marL="5080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400" dirty="0" smtClean="0">
                <a:solidFill>
                  <a:schemeClr val="dk1"/>
                </a:solidFill>
                <a:latin typeface="Calibri"/>
                <a:ea typeface="Calibri"/>
                <a:cs typeface="Calibri"/>
                <a:sym typeface="Calibri"/>
              </a:rPr>
              <a:t>Reaching targets for productive interactions can be the difference between meeting outcomes goals and failing short.</a:t>
            </a:r>
            <a:endParaRPr sz="2400" b="0" i="0" u="none" strike="noStrike" cap="none" dirty="0">
              <a:solidFill>
                <a:schemeClr val="dk1"/>
              </a:solidFill>
              <a:latin typeface="Calibri"/>
              <a:ea typeface="Calibri"/>
              <a:cs typeface="Calibri"/>
              <a:sym typeface="Calibri"/>
            </a:endParaRPr>
          </a:p>
        </p:txBody>
      </p:sp>
      <p:sp>
        <p:nvSpPr>
          <p:cNvPr id="1208" name="Google Shape;1208;p86"/>
          <p:cNvSpPr txBox="1">
            <a:spLocks noGrp="1"/>
          </p:cNvSpPr>
          <p:nvPr>
            <p:ph type="sldNum" idx="12"/>
          </p:nvPr>
        </p:nvSpPr>
        <p:spPr>
          <a:xfrm>
            <a:off x="9448800" y="652863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110</a:t>
            </a:fld>
            <a:endParaRPr/>
          </a:p>
        </p:txBody>
      </p:sp>
      <p:sp>
        <p:nvSpPr>
          <p:cNvPr id="1209" name="Google Shape;1209;p86"/>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210" name="Google Shape;1210;p86"/>
          <p:cNvSpPr txBox="1"/>
          <p:nvPr/>
        </p:nvSpPr>
        <p:spPr>
          <a:xfrm>
            <a:off x="361355" y="4503364"/>
            <a:ext cx="11237085" cy="1392109"/>
          </a:xfrm>
          <a:prstGeom prst="rect">
            <a:avLst/>
          </a:prstGeom>
          <a:solidFill>
            <a:schemeClr val="accent1">
              <a:lumMod val="20000"/>
              <a:lumOff val="80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400" b="1" dirty="0">
                <a:latin typeface="Calibri"/>
                <a:ea typeface="Calibri"/>
                <a:cs typeface="Calibri"/>
                <a:sym typeface="Calibri"/>
              </a:rPr>
              <a:t>Productive interactions are those that support the patient to take actions between visits that accomplish their self-management goals</a:t>
            </a:r>
            <a:r>
              <a:rPr lang="en-US" sz="2400" dirty="0">
                <a:latin typeface="Calibri"/>
                <a:ea typeface="Calibri"/>
                <a:cs typeface="Calibri"/>
                <a:sym typeface="Calibri"/>
              </a:rPr>
              <a:t>, with the overall end goal of accomplishing the Care Plan that was designed by the provider.</a:t>
            </a:r>
            <a:endParaRPr sz="24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87"/>
          <p:cNvSpPr txBox="1">
            <a:spLocks noGrp="1"/>
          </p:cNvSpPr>
          <p:nvPr>
            <p:ph type="title"/>
          </p:nvPr>
        </p:nvSpPr>
        <p:spPr>
          <a:xfrm>
            <a:off x="260848" y="216379"/>
            <a:ext cx="11768700" cy="13257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5400"/>
              <a:buFont typeface="Calibri"/>
              <a:buNone/>
            </a:pPr>
            <a:r>
              <a:rPr lang="en-US" sz="6000" b="1" dirty="0"/>
              <a:t>Tracking </a:t>
            </a:r>
            <a:r>
              <a:rPr lang="en-US" sz="6000" b="1" dirty="0" smtClean="0"/>
              <a:t>Quality</a:t>
            </a:r>
            <a:r>
              <a:rPr lang="en-US" sz="6000" b="1" dirty="0"/>
              <a:t> </a:t>
            </a:r>
            <a:r>
              <a:rPr lang="en-US" sz="6000" b="1" dirty="0" smtClean="0"/>
              <a:t>to Evaluate Success</a:t>
            </a:r>
            <a:endParaRPr sz="6000" b="1" dirty="0"/>
          </a:p>
        </p:txBody>
      </p:sp>
      <p:sp>
        <p:nvSpPr>
          <p:cNvPr id="1217" name="Google Shape;1217;p87"/>
          <p:cNvSpPr txBox="1">
            <a:spLocks noGrp="1"/>
          </p:cNvSpPr>
          <p:nvPr>
            <p:ph type="body" idx="1"/>
          </p:nvPr>
        </p:nvSpPr>
        <p:spPr>
          <a:xfrm>
            <a:off x="260848" y="1643203"/>
            <a:ext cx="11561100" cy="3211500"/>
          </a:xfrm>
          <a:prstGeom prst="rect">
            <a:avLst/>
          </a:prstGeom>
          <a:noFill/>
          <a:ln>
            <a:noFill/>
          </a:ln>
        </p:spPr>
        <p:txBody>
          <a:bodyPr spcFirstLastPara="1" wrap="square" lIns="91425" tIns="45700" rIns="91425" bIns="45700" anchor="t" anchorCtr="0">
            <a:noAutofit/>
          </a:bodyPr>
          <a:lstStyle/>
          <a:p>
            <a:pPr marL="342900" lvl="0" indent="-349250" algn="l" rtl="0">
              <a:lnSpc>
                <a:spcPct val="100000"/>
              </a:lnSpc>
              <a:spcBef>
                <a:spcPts val="0"/>
              </a:spcBef>
              <a:spcAft>
                <a:spcPts val="0"/>
              </a:spcAft>
              <a:buClr>
                <a:schemeClr val="dk1"/>
              </a:buClr>
              <a:buSzPct val="100000"/>
              <a:buFont typeface="Arial"/>
              <a:buChar char="•"/>
            </a:pPr>
            <a:r>
              <a:rPr lang="en-US" sz="2500" b="1" dirty="0"/>
              <a:t>Metrics resources:</a:t>
            </a:r>
            <a:endParaRPr sz="2500" dirty="0"/>
          </a:p>
          <a:p>
            <a:pPr marL="800100" lvl="1" indent="-349250" algn="l" rtl="0">
              <a:lnSpc>
                <a:spcPct val="100000"/>
              </a:lnSpc>
              <a:spcBef>
                <a:spcPts val="0"/>
              </a:spcBef>
              <a:spcAft>
                <a:spcPts val="0"/>
              </a:spcAft>
              <a:buSzPct val="100000"/>
              <a:buFont typeface="Arial"/>
              <a:buChar char="•"/>
            </a:pPr>
            <a:r>
              <a:rPr lang="en-US" sz="2500" b="1" dirty="0"/>
              <a:t>EHR </a:t>
            </a:r>
            <a:r>
              <a:rPr lang="en-US" sz="2500" dirty="0"/>
              <a:t>can provide a report on practice level </a:t>
            </a:r>
            <a:r>
              <a:rPr lang="en-US" sz="2500" dirty="0" smtClean="0"/>
              <a:t>performance</a:t>
            </a:r>
            <a:endParaRPr sz="2500" dirty="0"/>
          </a:p>
          <a:p>
            <a:pPr marL="800100" lvl="1" indent="-349250" algn="l" rtl="0">
              <a:lnSpc>
                <a:spcPct val="100000"/>
              </a:lnSpc>
              <a:spcBef>
                <a:spcPts val="0"/>
              </a:spcBef>
              <a:spcAft>
                <a:spcPts val="0"/>
              </a:spcAft>
              <a:buSzPct val="100000"/>
              <a:buFont typeface="Arial"/>
              <a:buChar char="•"/>
            </a:pPr>
            <a:r>
              <a:rPr lang="en-US" sz="2500" b="1" dirty="0"/>
              <a:t>Registry </a:t>
            </a:r>
            <a:r>
              <a:rPr lang="en-US" sz="2500" dirty="0"/>
              <a:t>can provide a report on </a:t>
            </a:r>
            <a:r>
              <a:rPr lang="en-US" sz="2500" dirty="0" smtClean="0"/>
              <a:t>metrics</a:t>
            </a:r>
            <a:endParaRPr sz="2500" dirty="0"/>
          </a:p>
          <a:p>
            <a:pPr marL="1257300" lvl="2" indent="-349250" algn="l" rtl="0">
              <a:lnSpc>
                <a:spcPct val="100000"/>
              </a:lnSpc>
              <a:spcBef>
                <a:spcPts val="0"/>
              </a:spcBef>
              <a:spcAft>
                <a:spcPts val="0"/>
              </a:spcAft>
              <a:buSzPts val="2500"/>
              <a:buFont typeface="Arial"/>
              <a:buChar char="•"/>
            </a:pPr>
            <a:r>
              <a:rPr lang="en-US" sz="2500" dirty="0"/>
              <a:t>List by payer or practice.  </a:t>
            </a:r>
            <a:endParaRPr sz="2500" dirty="0"/>
          </a:p>
          <a:p>
            <a:pPr marL="1257300" lvl="2" indent="-349250" algn="l" rtl="0">
              <a:lnSpc>
                <a:spcPct val="100000"/>
              </a:lnSpc>
              <a:spcBef>
                <a:spcPts val="0"/>
              </a:spcBef>
              <a:spcAft>
                <a:spcPts val="0"/>
              </a:spcAft>
              <a:buSzPts val="2500"/>
              <a:buFont typeface="Arial"/>
              <a:buChar char="•"/>
            </a:pPr>
            <a:r>
              <a:rPr lang="en-US" sz="2500" dirty="0"/>
              <a:t>List of patients who are not in control or who are missing evidence-based </a:t>
            </a:r>
            <a:r>
              <a:rPr lang="en-US" sz="2500" dirty="0" smtClean="0"/>
              <a:t>care</a:t>
            </a:r>
            <a:endParaRPr sz="2500" dirty="0"/>
          </a:p>
          <a:p>
            <a:pPr marL="342900" lvl="0" indent="-349250" algn="l" rtl="0">
              <a:lnSpc>
                <a:spcPct val="100000"/>
              </a:lnSpc>
              <a:spcBef>
                <a:spcPts val="0"/>
              </a:spcBef>
              <a:spcAft>
                <a:spcPts val="0"/>
              </a:spcAft>
              <a:buSzPct val="100000"/>
              <a:buFont typeface="Arial"/>
              <a:buChar char="•"/>
            </a:pPr>
            <a:r>
              <a:rPr lang="en-US" sz="2500" b="1" dirty="0"/>
              <a:t>Payer reports and websites </a:t>
            </a:r>
            <a:r>
              <a:rPr lang="en-US" sz="2500" dirty="0"/>
              <a:t>will additionally show your performance and the list of patients with a ‘gap’ in their </a:t>
            </a:r>
            <a:r>
              <a:rPr lang="en-US" sz="2500" dirty="0" smtClean="0"/>
              <a:t>care</a:t>
            </a:r>
            <a:endParaRPr sz="2600" dirty="0"/>
          </a:p>
        </p:txBody>
      </p:sp>
      <p:sp>
        <p:nvSpPr>
          <p:cNvPr id="1218" name="Google Shape;1218;p87"/>
          <p:cNvSpPr/>
          <p:nvPr/>
        </p:nvSpPr>
        <p:spPr>
          <a:xfrm>
            <a:off x="386098" y="4838427"/>
            <a:ext cx="6483934" cy="52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a:solidFill>
                  <a:schemeClr val="dk1"/>
                </a:solidFill>
                <a:latin typeface="Calibri"/>
                <a:ea typeface="Calibri"/>
                <a:cs typeface="Calibri"/>
                <a:sym typeface="Calibri"/>
              </a:rPr>
              <a:t>Activity: How is your practice doing?</a:t>
            </a:r>
            <a:endParaRPr sz="3200" b="1" i="0" u="none" strike="noStrike" cap="none">
              <a:solidFill>
                <a:schemeClr val="dk1"/>
              </a:solidFill>
              <a:latin typeface="Calibri"/>
              <a:ea typeface="Calibri"/>
              <a:cs typeface="Calibri"/>
              <a:sym typeface="Calibri"/>
            </a:endParaRPr>
          </a:p>
        </p:txBody>
      </p:sp>
      <p:sp>
        <p:nvSpPr>
          <p:cNvPr id="1220" name="Google Shape;1220;p87"/>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221" name="Google Shape;1221;p87"/>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111</a:t>
            </a:fld>
            <a:endParaRPr/>
          </a:p>
        </p:txBody>
      </p:sp>
      <p:pic>
        <p:nvPicPr>
          <p:cNvPr id="1222" name="Google Shape;1222;p87"/>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88"/>
          <p:cNvSpPr txBox="1">
            <a:spLocks noGrp="1"/>
          </p:cNvSpPr>
          <p:nvPr>
            <p:ph type="title"/>
          </p:nvPr>
        </p:nvSpPr>
        <p:spPr>
          <a:xfrm>
            <a:off x="401053" y="192506"/>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t>Tracking Utilization</a:t>
            </a:r>
            <a:endParaRPr sz="6600" b="1">
              <a:latin typeface="Calibri"/>
              <a:ea typeface="Calibri"/>
              <a:cs typeface="Calibri"/>
              <a:sym typeface="Calibri"/>
            </a:endParaRPr>
          </a:p>
        </p:txBody>
      </p:sp>
      <p:sp>
        <p:nvSpPr>
          <p:cNvPr id="1229" name="Google Shape;1229;p88"/>
          <p:cNvSpPr txBox="1">
            <a:spLocks noGrp="1"/>
          </p:cNvSpPr>
          <p:nvPr>
            <p:ph type="body" idx="1"/>
          </p:nvPr>
        </p:nvSpPr>
        <p:spPr>
          <a:xfrm>
            <a:off x="401048" y="1519325"/>
            <a:ext cx="11391300" cy="162762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ct val="100000"/>
              <a:buChar char="•"/>
            </a:pPr>
            <a:r>
              <a:rPr lang="en-US" dirty="0" smtClean="0"/>
              <a:t>Admission/Discharge/Transfer notifications can be tracked over time.</a:t>
            </a:r>
            <a:endParaRPr sz="2400" dirty="0" smtClean="0"/>
          </a:p>
          <a:p>
            <a:pPr marL="228600" lvl="0" indent="-228600" algn="l" rtl="0">
              <a:lnSpc>
                <a:spcPct val="90000"/>
              </a:lnSpc>
              <a:spcBef>
                <a:spcPts val="1000"/>
              </a:spcBef>
              <a:spcAft>
                <a:spcPts val="0"/>
              </a:spcAft>
              <a:buClr>
                <a:schemeClr val="dk1"/>
              </a:buClr>
              <a:buSzPct val="100000"/>
              <a:buChar char="•"/>
            </a:pPr>
            <a:r>
              <a:rPr lang="en-US" dirty="0" smtClean="0"/>
              <a:t>Payer Reports </a:t>
            </a:r>
            <a:r>
              <a:rPr lang="en-US" dirty="0" smtClean="0">
                <a:solidFill>
                  <a:srgbClr val="000000"/>
                </a:solidFill>
              </a:rPr>
              <a:t>can be used both as a way to identify patients and to follow performance over time. </a:t>
            </a:r>
            <a:endParaRPr sz="2000" b="1" dirty="0">
              <a:solidFill>
                <a:srgbClr val="000000"/>
              </a:solidFill>
            </a:endParaRPr>
          </a:p>
        </p:txBody>
      </p:sp>
      <p:sp>
        <p:nvSpPr>
          <p:cNvPr id="1230" name="Google Shape;1230;p88"/>
          <p:cNvSpPr/>
          <p:nvPr/>
        </p:nvSpPr>
        <p:spPr>
          <a:xfrm>
            <a:off x="709786" y="3140362"/>
            <a:ext cx="7202042" cy="8310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BCBSM: </a:t>
            </a:r>
            <a:r>
              <a:rPr lang="en-US" sz="2400" b="0" i="0" u="none" strike="noStrike" cap="none" dirty="0">
                <a:solidFill>
                  <a:schemeClr val="dk1"/>
                </a:solidFill>
                <a:latin typeface="Calibri"/>
                <a:ea typeface="Calibri"/>
                <a:cs typeface="Calibri"/>
                <a:sym typeface="Calibri"/>
              </a:rPr>
              <a:t>Consolidated Dashboard, a PO level report, twice a </a:t>
            </a:r>
            <a:r>
              <a:rPr lang="en-US" sz="2400" b="0" i="0" u="none" strike="noStrike" cap="none" dirty="0" smtClean="0">
                <a:solidFill>
                  <a:schemeClr val="dk1"/>
                </a:solidFill>
                <a:latin typeface="Calibri"/>
                <a:ea typeface="Calibri"/>
                <a:cs typeface="Calibri"/>
                <a:sym typeface="Calibri"/>
              </a:rPr>
              <a:t>year</a:t>
            </a:r>
            <a:endParaRPr sz="1400" b="0" i="0" u="none" strike="noStrike" cap="none" dirty="0">
              <a:solidFill>
                <a:srgbClr val="000000"/>
              </a:solidFill>
              <a:latin typeface="Arial"/>
              <a:ea typeface="Arial"/>
              <a:cs typeface="Arial"/>
              <a:sym typeface="Arial"/>
            </a:endParaRPr>
          </a:p>
        </p:txBody>
      </p:sp>
      <p:sp>
        <p:nvSpPr>
          <p:cNvPr id="1231" name="Google Shape;1231;p88"/>
          <p:cNvSpPr/>
          <p:nvPr/>
        </p:nvSpPr>
        <p:spPr>
          <a:xfrm>
            <a:off x="721817" y="4239134"/>
            <a:ext cx="7190011" cy="528856"/>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BCN: </a:t>
            </a:r>
            <a:r>
              <a:rPr lang="en-US" sz="2400" b="0" i="0" u="none" strike="noStrike" cap="none">
                <a:solidFill>
                  <a:schemeClr val="dk1"/>
                </a:solidFill>
                <a:latin typeface="Calibri"/>
                <a:ea typeface="Calibri"/>
                <a:cs typeface="Calibri"/>
                <a:sym typeface="Calibri"/>
              </a:rPr>
              <a:t>HealtheBlue (HeB), provides a utilization report</a:t>
            </a:r>
            <a:endParaRPr sz="1400" b="0" i="0" u="none" strike="noStrike" cap="none">
              <a:solidFill>
                <a:srgbClr val="000000"/>
              </a:solidFill>
              <a:latin typeface="Arial"/>
              <a:ea typeface="Arial"/>
              <a:cs typeface="Arial"/>
              <a:sym typeface="Arial"/>
            </a:endParaRPr>
          </a:p>
        </p:txBody>
      </p:sp>
      <p:sp>
        <p:nvSpPr>
          <p:cNvPr id="1232" name="Google Shape;1232;p88"/>
          <p:cNvSpPr/>
          <p:nvPr/>
        </p:nvSpPr>
        <p:spPr>
          <a:xfrm>
            <a:off x="709785" y="5035762"/>
            <a:ext cx="7202043" cy="504566"/>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Priority Health: </a:t>
            </a:r>
            <a:r>
              <a:rPr lang="en-US" sz="2400" b="0" i="0" u="none" strike="noStrike" cap="none">
                <a:solidFill>
                  <a:schemeClr val="dk1"/>
                </a:solidFill>
                <a:latin typeface="Calibri"/>
                <a:ea typeface="Calibri"/>
                <a:cs typeface="Calibri"/>
                <a:sym typeface="Calibri"/>
              </a:rPr>
              <a:t>File Mart on the Priority Health website</a:t>
            </a:r>
            <a:endParaRPr sz="2400" b="0" i="0" u="none" strike="noStrike" cap="none">
              <a:solidFill>
                <a:schemeClr val="dk1"/>
              </a:solidFill>
              <a:latin typeface="Calibri"/>
              <a:ea typeface="Calibri"/>
              <a:cs typeface="Calibri"/>
              <a:sym typeface="Calibri"/>
            </a:endParaRPr>
          </a:p>
        </p:txBody>
      </p:sp>
      <p:sp>
        <p:nvSpPr>
          <p:cNvPr id="1233" name="Google Shape;1233;p88"/>
          <p:cNvSpPr txBox="1">
            <a:spLocks noGrp="1"/>
          </p:cNvSpPr>
          <p:nvPr>
            <p:ph type="ftr" idx="11"/>
          </p:nvPr>
        </p:nvSpPr>
        <p:spPr>
          <a:xfrm>
            <a:off x="0" y="6493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234" name="Google Shape;1234;p88"/>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112</a:t>
            </a:fld>
            <a:endParaRPr/>
          </a:p>
        </p:txBody>
      </p:sp>
      <p:sp>
        <p:nvSpPr>
          <p:cNvPr id="1235" name="Google Shape;1235;p88"/>
          <p:cNvSpPr txBox="1"/>
          <p:nvPr/>
        </p:nvSpPr>
        <p:spPr>
          <a:xfrm>
            <a:off x="3914775" y="3414725"/>
            <a:ext cx="1000200"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236" name="Google Shape;1236;p88"/>
          <p:cNvPicPr preferRelativeResize="0"/>
          <p:nvPr/>
        </p:nvPicPr>
        <p:blipFill>
          <a:blip r:embed="rId3">
            <a:alphaModFix/>
          </a:blip>
          <a:stretch>
            <a:fillRect/>
          </a:stretch>
        </p:blipFill>
        <p:spPr>
          <a:xfrm>
            <a:off x="8135100" y="3414726"/>
            <a:ext cx="3657251" cy="1726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89"/>
          <p:cNvSpPr txBox="1">
            <a:spLocks noGrp="1"/>
          </p:cNvSpPr>
          <p:nvPr>
            <p:ph type="body" idx="1"/>
          </p:nvPr>
        </p:nvSpPr>
        <p:spPr>
          <a:xfrm>
            <a:off x="391059" y="1252385"/>
            <a:ext cx="10467300" cy="1368300"/>
          </a:xfrm>
          <a:prstGeom prst="rect">
            <a:avLst/>
          </a:prstGeom>
          <a:noFill/>
          <a:ln w="38100"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400" b="1"/>
              <a:t>Step 1: Individually </a:t>
            </a:r>
            <a:endParaRPr sz="2400" b="1"/>
          </a:p>
          <a:p>
            <a:pPr marL="0" lvl="0" indent="0" algn="l" rtl="0">
              <a:lnSpc>
                <a:spcPct val="100000"/>
              </a:lnSpc>
              <a:spcBef>
                <a:spcPts val="0"/>
              </a:spcBef>
              <a:spcAft>
                <a:spcPts val="0"/>
              </a:spcAft>
              <a:buClr>
                <a:schemeClr val="dk1"/>
              </a:buClr>
              <a:buSzPts val="2400"/>
              <a:buNone/>
            </a:pPr>
            <a:r>
              <a:rPr lang="en-US" sz="2400"/>
              <a:t>Please take about 30 seconds to think about a loved one or patient who had a difficult experience with lots of trips to the ER or hospital.  </a:t>
            </a:r>
            <a:endParaRPr sz="2400"/>
          </a:p>
          <a:p>
            <a:pPr marL="228600" lvl="0" indent="-76200" algn="l" rtl="0">
              <a:lnSpc>
                <a:spcPct val="90000"/>
              </a:lnSpc>
              <a:spcBef>
                <a:spcPts val="1000"/>
              </a:spcBef>
              <a:spcAft>
                <a:spcPts val="0"/>
              </a:spcAft>
              <a:buClr>
                <a:schemeClr val="dk1"/>
              </a:buClr>
              <a:buSzPts val="2400"/>
              <a:buNone/>
            </a:pPr>
            <a:endParaRPr sz="2400"/>
          </a:p>
          <a:p>
            <a:pPr marL="228600" lvl="0" indent="-76200" algn="l" rtl="0">
              <a:lnSpc>
                <a:spcPct val="90000"/>
              </a:lnSpc>
              <a:spcBef>
                <a:spcPts val="1000"/>
              </a:spcBef>
              <a:spcAft>
                <a:spcPts val="0"/>
              </a:spcAft>
              <a:buClr>
                <a:schemeClr val="dk1"/>
              </a:buClr>
              <a:buSzPts val="2400"/>
              <a:buNone/>
            </a:pPr>
            <a:endParaRPr sz="2400" b="1"/>
          </a:p>
        </p:txBody>
      </p:sp>
      <p:sp>
        <p:nvSpPr>
          <p:cNvPr id="1243" name="Google Shape;1243;p89"/>
          <p:cNvSpPr txBox="1"/>
          <p:nvPr/>
        </p:nvSpPr>
        <p:spPr>
          <a:xfrm>
            <a:off x="390398" y="2833319"/>
            <a:ext cx="10468200" cy="1224300"/>
          </a:xfrm>
          <a:prstGeom prst="rect">
            <a:avLst/>
          </a:prstGeom>
          <a:noFill/>
          <a:ln w="38100"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Step 2: Individually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Now, please take 30 seconds to think about how this role could have changed that experience.</a:t>
            </a:r>
            <a:endParaRPr sz="2400" b="0" i="0" u="none" strike="noStrike" cap="none">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000000"/>
              </a:buClr>
              <a:buSzPts val="2400"/>
              <a:buFont typeface="Arial"/>
              <a:buNone/>
            </a:pPr>
            <a:endParaRPr sz="2400" b="1" i="0" u="none" strike="noStrike" cap="none">
              <a:solidFill>
                <a:schemeClr val="dk1"/>
              </a:solidFill>
              <a:latin typeface="Calibri"/>
              <a:ea typeface="Calibri"/>
              <a:cs typeface="Calibri"/>
              <a:sym typeface="Calibri"/>
            </a:endParaRPr>
          </a:p>
        </p:txBody>
      </p:sp>
      <p:sp>
        <p:nvSpPr>
          <p:cNvPr id="1244" name="Google Shape;1244;p89"/>
          <p:cNvSpPr txBox="1"/>
          <p:nvPr/>
        </p:nvSpPr>
        <p:spPr>
          <a:xfrm>
            <a:off x="390398" y="4305538"/>
            <a:ext cx="10468200" cy="1276200"/>
          </a:xfrm>
          <a:prstGeom prst="rect">
            <a:avLst/>
          </a:prstGeom>
          <a:noFill/>
          <a:ln w="38100"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Step 3: Group sharing</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Could at least </a:t>
            </a:r>
            <a:r>
              <a:rPr lang="en-US" sz="2400" b="0" i="0" u="none" strike="noStrike" cap="none" dirty="0" smtClean="0">
                <a:solidFill>
                  <a:schemeClr val="dk1"/>
                </a:solidFill>
                <a:latin typeface="Calibri"/>
                <a:ea typeface="Calibri"/>
                <a:cs typeface="Calibri"/>
                <a:sym typeface="Calibri"/>
              </a:rPr>
              <a:t>two (2) </a:t>
            </a:r>
            <a:r>
              <a:rPr lang="en-US" sz="2400" b="0" i="0" u="none" strike="noStrike" cap="none" dirty="0">
                <a:solidFill>
                  <a:schemeClr val="dk1"/>
                </a:solidFill>
                <a:latin typeface="Calibri"/>
                <a:ea typeface="Calibri"/>
                <a:cs typeface="Calibri"/>
                <a:sym typeface="Calibri"/>
              </a:rPr>
              <a:t>people share the patient/loved one experience and how they think this role could have helped them?</a:t>
            </a:r>
            <a:endParaRPr sz="2400" b="0" i="0" u="none" strike="noStrike" cap="none" dirty="0">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000000"/>
              </a:buClr>
              <a:buSzPts val="2400"/>
              <a:buFont typeface="Arial"/>
              <a:buNone/>
            </a:pPr>
            <a:endParaRPr sz="2400" b="1" i="0" u="none" strike="noStrike" cap="none" dirty="0">
              <a:solidFill>
                <a:schemeClr val="dk1"/>
              </a:solidFill>
              <a:latin typeface="Calibri"/>
              <a:ea typeface="Calibri"/>
              <a:cs typeface="Calibri"/>
              <a:sym typeface="Calibri"/>
            </a:endParaRPr>
          </a:p>
        </p:txBody>
      </p:sp>
      <p:sp>
        <p:nvSpPr>
          <p:cNvPr id="1245" name="Google Shape;1245;p89"/>
          <p:cNvSpPr txBox="1">
            <a:spLocks noGrp="1"/>
          </p:cNvSpPr>
          <p:nvPr>
            <p:ph type="title"/>
          </p:nvPr>
        </p:nvSpPr>
        <p:spPr>
          <a:xfrm>
            <a:off x="368968" y="245997"/>
            <a:ext cx="8398200" cy="801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6000" b="1">
                <a:solidFill>
                  <a:schemeClr val="dk1"/>
                </a:solidFill>
                <a:latin typeface="Calibri"/>
                <a:ea typeface="Calibri"/>
                <a:cs typeface="Calibri"/>
                <a:sym typeface="Calibri"/>
              </a:rPr>
              <a:t>Activity</a:t>
            </a:r>
            <a:endParaRPr sz="6000" b="1">
              <a:solidFill>
                <a:schemeClr val="dk1"/>
              </a:solidFill>
              <a:latin typeface="Calibri"/>
              <a:ea typeface="Calibri"/>
              <a:cs typeface="Calibri"/>
              <a:sym typeface="Calibri"/>
            </a:endParaRPr>
          </a:p>
        </p:txBody>
      </p:sp>
      <p:sp>
        <p:nvSpPr>
          <p:cNvPr id="1246" name="Google Shape;1246;p89"/>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113</a:t>
            </a:fld>
            <a:endParaRPr/>
          </a:p>
        </p:txBody>
      </p:sp>
      <p:sp>
        <p:nvSpPr>
          <p:cNvPr id="1247" name="Google Shape;1247;p89"/>
          <p:cNvSpPr txBox="1">
            <a:spLocks noGrp="1"/>
          </p:cNvSpPr>
          <p:nvPr>
            <p:ph type="ftr" idx="11"/>
          </p:nvPr>
        </p:nvSpPr>
        <p:spPr>
          <a:xfrm>
            <a:off x="0" y="6493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1248" name="Google Shape;1248;p89"/>
          <p:cNvPicPr preferRelativeResize="0"/>
          <p:nvPr/>
        </p:nvPicPr>
        <p:blipFill rotWithShape="1">
          <a:blip r:embed="rId3">
            <a:alphaModFix/>
          </a:blip>
          <a:srcRect/>
          <a:stretch/>
        </p:blipFill>
        <p:spPr>
          <a:xfrm>
            <a:off x="11537898" y="63771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90"/>
          <p:cNvSpPr txBox="1">
            <a:spLocks noGrp="1"/>
          </p:cNvSpPr>
          <p:nvPr>
            <p:ph type="title"/>
          </p:nvPr>
        </p:nvSpPr>
        <p:spPr>
          <a:xfrm>
            <a:off x="228726" y="499087"/>
            <a:ext cx="11401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t>Key Takeaways</a:t>
            </a:r>
            <a:endParaRPr sz="7200" b="1">
              <a:latin typeface="Calibri"/>
              <a:ea typeface="Calibri"/>
              <a:cs typeface="Calibri"/>
              <a:sym typeface="Calibri"/>
            </a:endParaRPr>
          </a:p>
        </p:txBody>
      </p:sp>
      <p:sp>
        <p:nvSpPr>
          <p:cNvPr id="1255" name="Google Shape;1255;p90"/>
          <p:cNvSpPr txBox="1">
            <a:spLocks noGrp="1"/>
          </p:cNvSpPr>
          <p:nvPr>
            <p:ph type="body" idx="1"/>
          </p:nvPr>
        </p:nvSpPr>
        <p:spPr>
          <a:xfrm>
            <a:off x="340200" y="1824775"/>
            <a:ext cx="8815800" cy="4230600"/>
          </a:xfrm>
          <a:prstGeom prst="rect">
            <a:avLst/>
          </a:prstGeom>
          <a:noFill/>
          <a:ln>
            <a:noFill/>
          </a:ln>
        </p:spPr>
        <p:txBody>
          <a:bodyPr spcFirstLastPara="1" wrap="square" lIns="91425" tIns="45700" rIns="91425" bIns="45700" anchor="t" anchorCtr="0">
            <a:noAutofit/>
          </a:bodyPr>
          <a:lstStyle/>
          <a:p>
            <a:pPr indent="-457200">
              <a:lnSpc>
                <a:spcPct val="100000"/>
              </a:lnSpc>
              <a:spcBef>
                <a:spcPts val="0"/>
              </a:spcBef>
              <a:buSzPct val="100000"/>
            </a:pPr>
            <a:r>
              <a:rPr lang="en-US" sz="3000" dirty="0" smtClean="0"/>
              <a:t>Care teams can impact outcomes by using evidence-based care and the care management process</a:t>
            </a:r>
          </a:p>
          <a:p>
            <a:pPr indent="-457200">
              <a:lnSpc>
                <a:spcPct val="100000"/>
              </a:lnSpc>
              <a:spcBef>
                <a:spcPts val="0"/>
              </a:spcBef>
              <a:buSzPct val="100000"/>
            </a:pPr>
            <a:r>
              <a:rPr lang="en-US" sz="3000" dirty="0" smtClean="0"/>
              <a:t>Common outcome goals include A1c, BP, ED utilization, and inpatient utilization</a:t>
            </a:r>
          </a:p>
          <a:p>
            <a:pPr indent="-457200">
              <a:lnSpc>
                <a:spcPct val="100000"/>
              </a:lnSpc>
              <a:spcBef>
                <a:spcPts val="0"/>
              </a:spcBef>
              <a:buSzPct val="100000"/>
            </a:pPr>
            <a:r>
              <a:rPr lang="en-US" sz="3000" dirty="0" smtClean="0"/>
              <a:t>Impacting outcomes requires productive interactions</a:t>
            </a:r>
            <a:endParaRPr sz="3000" dirty="0"/>
          </a:p>
        </p:txBody>
      </p:sp>
      <p:sp>
        <p:nvSpPr>
          <p:cNvPr id="1256" name="Google Shape;1256;p90"/>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257" name="Google Shape;1257;p90"/>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114</a:t>
            </a:fld>
            <a:endParaRPr/>
          </a:p>
        </p:txBody>
      </p:sp>
      <p:pic>
        <p:nvPicPr>
          <p:cNvPr id="1258" name="Google Shape;1258;p90"/>
          <p:cNvPicPr preferRelativeResize="0"/>
          <p:nvPr/>
        </p:nvPicPr>
        <p:blipFill rotWithShape="1">
          <a:blip r:embed="rId3">
            <a:alphaModFix/>
          </a:blip>
          <a:srcRect/>
          <a:stretch/>
        </p:blipFill>
        <p:spPr>
          <a:xfrm>
            <a:off x="11552498" y="6422251"/>
            <a:ext cx="296500" cy="435750"/>
          </a:xfrm>
          <a:prstGeom prst="rect">
            <a:avLst/>
          </a:prstGeom>
          <a:noFill/>
          <a:ln>
            <a:noFill/>
          </a:ln>
        </p:spPr>
      </p:pic>
      <p:pic>
        <p:nvPicPr>
          <p:cNvPr id="1259" name="Google Shape;1259;p90"/>
          <p:cNvPicPr preferRelativeResize="0"/>
          <p:nvPr/>
        </p:nvPicPr>
        <p:blipFill>
          <a:blip r:embed="rId4">
            <a:alphaModFix/>
          </a:blip>
          <a:stretch>
            <a:fillRect/>
          </a:stretch>
        </p:blipFill>
        <p:spPr>
          <a:xfrm>
            <a:off x="8887326" y="2203231"/>
            <a:ext cx="2743200" cy="20992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g858551d919_21_439"/>
          <p:cNvSpPr txBox="1">
            <a:spLocks noGrp="1"/>
          </p:cNvSpPr>
          <p:nvPr>
            <p:ph type="title"/>
          </p:nvPr>
        </p:nvSpPr>
        <p:spPr>
          <a:xfrm>
            <a:off x="1676400" y="2320400"/>
            <a:ext cx="3502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a:t>Lunch</a:t>
            </a:r>
            <a:endParaRPr sz="7200" b="1"/>
          </a:p>
        </p:txBody>
      </p:sp>
      <p:sp>
        <p:nvSpPr>
          <p:cNvPr id="1266" name="Google Shape;1266;g858551d919_21_439"/>
          <p:cNvSpPr txBox="1">
            <a:spLocks noGrp="1"/>
          </p:cNvSpPr>
          <p:nvPr>
            <p:ph type="sldNum" idx="12"/>
          </p:nvPr>
        </p:nvSpPr>
        <p:spPr>
          <a:xfrm>
            <a:off x="9478775"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115</a:t>
            </a:fld>
            <a:endParaRPr/>
          </a:p>
        </p:txBody>
      </p:sp>
      <p:sp>
        <p:nvSpPr>
          <p:cNvPr id="1267" name="Google Shape;1267;g858551d919_21_43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1268" name="Google Shape;1268;g858551d919_21_439"/>
          <p:cNvPicPr preferRelativeResize="0"/>
          <p:nvPr/>
        </p:nvPicPr>
        <p:blipFill>
          <a:blip r:embed="rId3">
            <a:alphaModFix/>
          </a:blip>
          <a:stretch>
            <a:fillRect/>
          </a:stretch>
        </p:blipFill>
        <p:spPr>
          <a:xfrm>
            <a:off x="4690375" y="1310650"/>
            <a:ext cx="5791200" cy="38627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116</a:t>
            </a:fld>
            <a:endParaRPr/>
          </a:p>
        </p:txBody>
      </p:sp>
      <p:graphicFrame>
        <p:nvGraphicFramePr>
          <p:cNvPr id="133" name="Google Shape;133;g858551d919_21_391"/>
          <p:cNvGraphicFramePr/>
          <p:nvPr>
            <p:extLst>
              <p:ext uri="{D42A27DB-BD31-4B8C-83A1-F6EECF244321}">
                <p14:modId xmlns:p14="http://schemas.microsoft.com/office/powerpoint/2010/main" val="1769738179"/>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V4 20200820</a:t>
            </a:r>
            <a:endParaRPr lang="en-US"/>
          </a:p>
        </p:txBody>
      </p:sp>
    </p:spTree>
    <p:extLst>
      <p:ext uri="{BB962C8B-B14F-4D97-AF65-F5344CB8AC3E}">
        <p14:creationId xmlns:p14="http://schemas.microsoft.com/office/powerpoint/2010/main" val="3430198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92"/>
          <p:cNvSpPr txBox="1">
            <a:spLocks noGrp="1"/>
          </p:cNvSpPr>
          <p:nvPr>
            <p:ph type="title"/>
          </p:nvPr>
        </p:nvSpPr>
        <p:spPr>
          <a:xfrm>
            <a:off x="513346" y="108284"/>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600" b="1" dirty="0"/>
              <a:t>Why is billing important?</a:t>
            </a:r>
            <a:endParaRPr sz="6600" b="1" dirty="0"/>
          </a:p>
        </p:txBody>
      </p:sp>
      <p:sp>
        <p:nvSpPr>
          <p:cNvPr id="1284" name="Google Shape;1284;p92"/>
          <p:cNvSpPr txBox="1">
            <a:spLocks noGrp="1"/>
          </p:cNvSpPr>
          <p:nvPr>
            <p:ph type="body" idx="1"/>
          </p:nvPr>
        </p:nvSpPr>
        <p:spPr>
          <a:xfrm>
            <a:off x="376994" y="1216979"/>
            <a:ext cx="11546400" cy="4686374"/>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SzPts val="3200"/>
              <a:buChar char="•"/>
            </a:pPr>
            <a:r>
              <a:rPr lang="en-US" sz="3200" dirty="0"/>
              <a:t>Billing for services and being paid for services places value on the patient care that you provide.</a:t>
            </a:r>
            <a:endParaRPr sz="3200" dirty="0"/>
          </a:p>
          <a:p>
            <a:pPr marL="457200" lvl="0" indent="-342900" algn="l" rtl="0">
              <a:lnSpc>
                <a:spcPct val="90000"/>
              </a:lnSpc>
              <a:spcBef>
                <a:spcPts val="1000"/>
              </a:spcBef>
              <a:spcAft>
                <a:spcPts val="0"/>
              </a:spcAft>
              <a:buSzPts val="3200"/>
              <a:buChar char="•"/>
            </a:pPr>
            <a:r>
              <a:rPr lang="en-US" sz="3200" dirty="0"/>
              <a:t>Billing, along with care management incentive programs, is how </a:t>
            </a:r>
            <a:r>
              <a:rPr lang="en-US" sz="3200" dirty="0" smtClean="0"/>
              <a:t>team-based </a:t>
            </a:r>
            <a:r>
              <a:rPr lang="en-US" sz="3200" dirty="0"/>
              <a:t>care can be sustainable.</a:t>
            </a:r>
            <a:endParaRPr sz="3200" dirty="0"/>
          </a:p>
          <a:p>
            <a:pPr marL="457200" lvl="0" indent="-342900" algn="l" rtl="0">
              <a:lnSpc>
                <a:spcPct val="90000"/>
              </a:lnSpc>
              <a:spcBef>
                <a:spcPts val="1000"/>
              </a:spcBef>
              <a:spcAft>
                <a:spcPts val="0"/>
              </a:spcAft>
              <a:buSzPts val="3200"/>
              <a:buChar char="•"/>
            </a:pPr>
            <a:r>
              <a:rPr lang="en-US" sz="3200" dirty="0"/>
              <a:t>Sustainability comes from:</a:t>
            </a:r>
            <a:endParaRPr sz="3200" dirty="0"/>
          </a:p>
          <a:p>
            <a:pPr marL="914400" lvl="1" indent="-342900" algn="l" rtl="0">
              <a:lnSpc>
                <a:spcPct val="90000"/>
              </a:lnSpc>
              <a:spcBef>
                <a:spcPts val="500"/>
              </a:spcBef>
              <a:spcAft>
                <a:spcPts val="0"/>
              </a:spcAft>
              <a:buSzPts val="2800"/>
              <a:buChar char="•"/>
            </a:pPr>
            <a:r>
              <a:rPr lang="en-US" sz="2800" dirty="0"/>
              <a:t>Seeing enough patients in a </a:t>
            </a:r>
            <a:r>
              <a:rPr lang="en-US" sz="2800" dirty="0" smtClean="0"/>
              <a:t>day</a:t>
            </a:r>
          </a:p>
          <a:p>
            <a:pPr lvl="2">
              <a:buSzPts val="2800"/>
            </a:pPr>
            <a:r>
              <a:rPr lang="en-US" sz="2400" dirty="0" smtClean="0"/>
              <a:t>Minimum </a:t>
            </a:r>
            <a:r>
              <a:rPr lang="en-US" sz="2400" dirty="0"/>
              <a:t>of 4 on average per half </a:t>
            </a:r>
            <a:r>
              <a:rPr lang="en-US" sz="2400" dirty="0" smtClean="0"/>
              <a:t>day</a:t>
            </a:r>
          </a:p>
          <a:p>
            <a:pPr lvl="2">
              <a:buSzPts val="2800"/>
            </a:pPr>
            <a:r>
              <a:rPr lang="en-US" sz="2400" dirty="0" smtClean="0"/>
              <a:t>Could include telephone</a:t>
            </a:r>
            <a:r>
              <a:rPr lang="en-US" sz="2400" dirty="0"/>
              <a:t>, initial comprehensive assessments, or other virtual/face to face follow </a:t>
            </a:r>
            <a:r>
              <a:rPr lang="en-US" sz="2400" dirty="0" smtClean="0"/>
              <a:t>ups</a:t>
            </a:r>
            <a:endParaRPr sz="2400" dirty="0"/>
          </a:p>
          <a:p>
            <a:pPr marL="914400" lvl="1" indent="-342900" algn="l" rtl="0">
              <a:lnSpc>
                <a:spcPct val="90000"/>
              </a:lnSpc>
              <a:spcBef>
                <a:spcPts val="500"/>
              </a:spcBef>
              <a:spcAft>
                <a:spcPts val="0"/>
              </a:spcAft>
              <a:buSzPts val="2800"/>
              <a:buChar char="•"/>
            </a:pPr>
            <a:r>
              <a:rPr lang="en-US" sz="2800" dirty="0"/>
              <a:t>Billing consistently for all billable services.</a:t>
            </a:r>
            <a:endParaRPr sz="2800" dirty="0"/>
          </a:p>
        </p:txBody>
      </p:sp>
      <p:sp>
        <p:nvSpPr>
          <p:cNvPr id="1285" name="Google Shape;1285;p92"/>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117</a:t>
            </a:fld>
            <a:endParaRPr/>
          </a:p>
        </p:txBody>
      </p:sp>
      <p:sp>
        <p:nvSpPr>
          <p:cNvPr id="1286" name="Google Shape;1286;p92"/>
          <p:cNvSpPr txBox="1">
            <a:spLocks noGrp="1"/>
          </p:cNvSpPr>
          <p:nvPr>
            <p:ph type="ftr" idx="11"/>
          </p:nvPr>
        </p:nvSpPr>
        <p:spPr>
          <a:xfrm>
            <a:off x="0" y="654403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93"/>
          <p:cNvSpPr txBox="1">
            <a:spLocks noGrp="1"/>
          </p:cNvSpPr>
          <p:nvPr>
            <p:ph type="title" idx="4294967295"/>
          </p:nvPr>
        </p:nvSpPr>
        <p:spPr>
          <a:xfrm>
            <a:off x="166527" y="0"/>
            <a:ext cx="10401300" cy="103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400" b="1" dirty="0"/>
              <a:t>Incentive Programs</a:t>
            </a:r>
            <a:endParaRPr sz="4000" dirty="0"/>
          </a:p>
        </p:txBody>
      </p:sp>
      <p:sp>
        <p:nvSpPr>
          <p:cNvPr id="1295" name="Google Shape;1295;p93"/>
          <p:cNvSpPr/>
          <p:nvPr/>
        </p:nvSpPr>
        <p:spPr>
          <a:xfrm>
            <a:off x="7315200" y="3120502"/>
            <a:ext cx="4600073" cy="789762"/>
          </a:xfrm>
          <a:prstGeom prst="rect">
            <a:avLst/>
          </a:prstGeom>
          <a:solidFill>
            <a:schemeClr val="lt1"/>
          </a:solidFill>
          <a:ln w="9525"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1800" b="1" i="0" u="sng" strike="noStrike" cap="none" dirty="0">
                <a:solidFill>
                  <a:schemeClr val="dk1"/>
                </a:solidFill>
                <a:latin typeface="Calibri"/>
                <a:ea typeface="Calibri"/>
                <a:cs typeface="Calibri"/>
                <a:sym typeface="Calibri"/>
              </a:rPr>
              <a:t>CPC+</a:t>
            </a:r>
            <a:r>
              <a:rPr lang="en-US" sz="1800" b="1" i="0" u="none" strike="noStrike" cap="none" dirty="0">
                <a:solidFill>
                  <a:schemeClr val="dk1"/>
                </a:solidFill>
                <a:latin typeface="Calibri"/>
                <a:ea typeface="Calibri"/>
                <a:cs typeface="Calibri"/>
                <a:sym typeface="Calibri"/>
              </a:rPr>
              <a:t> </a:t>
            </a:r>
            <a:r>
              <a:rPr lang="en-US" sz="1800" b="0" i="0" u="none" strike="noStrike" cap="none" dirty="0">
                <a:solidFill>
                  <a:schemeClr val="dk1"/>
                </a:solidFill>
                <a:latin typeface="Calibri"/>
                <a:ea typeface="Calibri"/>
                <a:cs typeface="Calibri"/>
                <a:sym typeface="Calibri"/>
              </a:rPr>
              <a:t> isn’t specific in its funding.</a:t>
            </a:r>
            <a:endParaRPr sz="1800" b="0" i="0" u="none" strike="noStrike" cap="none" dirty="0">
              <a:solidFill>
                <a:srgbClr val="000000"/>
              </a:solidFill>
              <a:sym typeface="Arial"/>
            </a:endParaRPr>
          </a:p>
        </p:txBody>
      </p:sp>
      <p:sp>
        <p:nvSpPr>
          <p:cNvPr id="1296" name="Google Shape;1296;p93"/>
          <p:cNvSpPr txBox="1"/>
          <p:nvPr/>
        </p:nvSpPr>
        <p:spPr>
          <a:xfrm>
            <a:off x="7315200" y="952922"/>
            <a:ext cx="4600073" cy="1909384"/>
          </a:xfrm>
          <a:prstGeom prst="rect">
            <a:avLst/>
          </a:prstGeom>
          <a:noFill/>
          <a:ln w="9525"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1800" b="1" i="0" u="sng" strike="noStrike" cap="none" dirty="0">
                <a:solidFill>
                  <a:schemeClr val="dk1"/>
                </a:solidFill>
                <a:latin typeface="Calibri"/>
                <a:ea typeface="Calibri"/>
                <a:cs typeface="Calibri"/>
                <a:sym typeface="Calibri"/>
              </a:rPr>
              <a:t>Priority Health</a:t>
            </a:r>
            <a:endParaRPr sz="18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Annual PMPM incentive payment if outreach achieved for 2- 5% of the patient population. 5% available for CPC+ Track 2 practices only.</a:t>
            </a:r>
            <a:endParaRPr sz="16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2 billed codes on different dates of service.</a:t>
            </a:r>
            <a:endParaRPr sz="16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Fee For Service on all codes billed.</a:t>
            </a:r>
            <a:endParaRPr sz="16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No patient co-pay.</a:t>
            </a:r>
            <a:endParaRPr sz="1600" b="0" i="0" u="none" strike="noStrike" cap="none" dirty="0">
              <a:solidFill>
                <a:srgbClr val="000000"/>
              </a:solidFill>
              <a:sym typeface="Arial"/>
            </a:endParaRPr>
          </a:p>
          <a:p>
            <a:pPr marL="0" marR="0" lvl="0" indent="0" algn="l" rtl="0">
              <a:lnSpc>
                <a:spcPct val="90000"/>
              </a:lnSpc>
              <a:spcBef>
                <a:spcPts val="750"/>
              </a:spcBef>
              <a:spcAft>
                <a:spcPts val="0"/>
              </a:spcAft>
              <a:buClr>
                <a:schemeClr val="dk1"/>
              </a:buClr>
              <a:buSzPts val="2800"/>
              <a:buFont typeface="Arial"/>
              <a:buNone/>
            </a:pPr>
            <a:endParaRPr sz="3200" b="0" i="0" u="sng" strike="noStrike" cap="none" dirty="0">
              <a:solidFill>
                <a:schemeClr val="dk1"/>
              </a:solidFill>
              <a:latin typeface="Calibri"/>
              <a:ea typeface="Calibri"/>
              <a:cs typeface="Calibri"/>
              <a:sym typeface="Calibri"/>
            </a:endParaRPr>
          </a:p>
        </p:txBody>
      </p:sp>
      <p:sp>
        <p:nvSpPr>
          <p:cNvPr id="1297" name="Google Shape;1297;p93"/>
          <p:cNvSpPr txBox="1">
            <a:spLocks noGrp="1"/>
          </p:cNvSpPr>
          <p:nvPr>
            <p:ph type="ftr" idx="11"/>
          </p:nvPr>
        </p:nvSpPr>
        <p:spPr>
          <a:xfrm>
            <a:off x="0" y="649290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298" name="Google Shape;1298;p93"/>
          <p:cNvSpPr txBox="1">
            <a:spLocks noGrp="1"/>
          </p:cNvSpPr>
          <p:nvPr>
            <p:ph type="sldNum" idx="12"/>
          </p:nvPr>
        </p:nvSpPr>
        <p:spPr>
          <a:xfrm>
            <a:off x="9434896"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118</a:t>
            </a:fld>
            <a:endParaRPr/>
          </a:p>
        </p:txBody>
      </p:sp>
      <p:sp>
        <p:nvSpPr>
          <p:cNvPr id="3" name="Rectangle 2"/>
          <p:cNvSpPr/>
          <p:nvPr/>
        </p:nvSpPr>
        <p:spPr>
          <a:xfrm>
            <a:off x="166527" y="952922"/>
            <a:ext cx="6823821" cy="5539978"/>
          </a:xfrm>
          <a:prstGeom prst="rect">
            <a:avLst/>
          </a:prstGeom>
          <a:ln>
            <a:solidFill>
              <a:schemeClr val="accent1">
                <a:lumMod val="20000"/>
                <a:lumOff val="80000"/>
              </a:schemeClr>
            </a:solidFill>
          </a:ln>
        </p:spPr>
        <p:txBody>
          <a:bodyPr wrap="square">
            <a:spAutoFit/>
          </a:bodyPr>
          <a:lstStyle/>
          <a:p>
            <a:r>
              <a:rPr lang="en-US" sz="1800" b="1" u="sng" dirty="0">
                <a:latin typeface="Calibri" panose="020F0502020204030204" pitchFamily="34" charset="0"/>
                <a:cs typeface="Calibri" panose="020F0502020204030204" pitchFamily="34" charset="0"/>
              </a:rPr>
              <a:t>BCBSM </a:t>
            </a:r>
          </a:p>
          <a:p>
            <a:r>
              <a:rPr lang="en-US" sz="1600" dirty="0">
                <a:latin typeface="Calibri" panose="020F0502020204030204" pitchFamily="34" charset="0"/>
                <a:cs typeface="Calibri" panose="020F0502020204030204" pitchFamily="34" charset="0"/>
              </a:rPr>
              <a:t>Value Based Reimbursement (increase on every E&amp;M code and PDCM code)</a:t>
            </a:r>
          </a:p>
          <a:p>
            <a:endParaRPr lang="en-US" sz="1600"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PDCM Touches – Tiered Model (measured at practice level) for attributed population:</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4% with 2 touches = 5% VBR</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5% with 2 touches = 7% VBR</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6% with 2 touches = 9% </a:t>
            </a:r>
            <a:r>
              <a:rPr lang="en-US" sz="1600" dirty="0" smtClean="0">
                <a:latin typeface="Calibri" panose="020F0502020204030204" pitchFamily="34" charset="0"/>
                <a:cs typeface="Calibri" panose="020F0502020204030204" pitchFamily="34" charset="0"/>
              </a:rPr>
              <a:t>VBR</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r>
              <a:rPr lang="en-US" sz="1600" b="1" dirty="0" smtClean="0">
                <a:latin typeface="Calibri" panose="020F0502020204030204" pitchFamily="34" charset="0"/>
                <a:cs typeface="Calibri" panose="020F0502020204030204" pitchFamily="34" charset="0"/>
              </a:rPr>
              <a:t>Outcomes VBR (measured at </a:t>
            </a:r>
            <a:r>
              <a:rPr lang="en-US" sz="1600" b="1" dirty="0" err="1" smtClean="0">
                <a:latin typeface="Calibri" panose="020F0502020204030204" pitchFamily="34" charset="0"/>
                <a:cs typeface="Calibri" panose="020F0502020204030204" pitchFamily="34" charset="0"/>
              </a:rPr>
              <a:t>subPO</a:t>
            </a:r>
            <a:r>
              <a:rPr lang="en-US" sz="1600" b="1" dirty="0" smtClean="0">
                <a:latin typeface="Calibri" panose="020F0502020204030204" pitchFamily="34" charset="0"/>
                <a:cs typeface="Calibri" panose="020F0502020204030204" pitchFamily="34" charset="0"/>
              </a:rPr>
              <a:t> level):</a:t>
            </a:r>
          </a:p>
          <a:p>
            <a:pPr marL="457200" lvl="0" indent="-342900">
              <a:buSzPct val="100000"/>
              <a:buChar char="•"/>
            </a:pPr>
            <a:r>
              <a:rPr lang="en-US" sz="1600" dirty="0">
                <a:latin typeface="Calibri" panose="020F0502020204030204" pitchFamily="34" charset="0"/>
                <a:cs typeface="Calibri" panose="020F0502020204030204" pitchFamily="34" charset="0"/>
              </a:rPr>
              <a:t>HbA1c control VBR = 1%</a:t>
            </a:r>
          </a:p>
          <a:p>
            <a:pPr marL="457200" lvl="0" indent="-342900">
              <a:buSzPct val="100000"/>
              <a:buChar char="•"/>
            </a:pPr>
            <a:r>
              <a:rPr lang="en-US" sz="1600" dirty="0">
                <a:latin typeface="Calibri" panose="020F0502020204030204" pitchFamily="34" charset="0"/>
                <a:cs typeface="Calibri" panose="020F0502020204030204" pitchFamily="34" charset="0"/>
              </a:rPr>
              <a:t>Blood pressure control VBR = 1%</a:t>
            </a:r>
          </a:p>
          <a:p>
            <a:pPr marL="457200" lvl="0" indent="-342900">
              <a:buSzPct val="100000"/>
              <a:buChar char="•"/>
            </a:pPr>
            <a:r>
              <a:rPr lang="en-US" sz="1600" dirty="0">
                <a:latin typeface="Calibri" panose="020F0502020204030204" pitchFamily="34" charset="0"/>
                <a:cs typeface="Calibri" panose="020F0502020204030204" pitchFamily="34" charset="0"/>
              </a:rPr>
              <a:t>Pediatric quality composite VBR = 2%, comprised of:</a:t>
            </a:r>
          </a:p>
          <a:p>
            <a:pPr marL="914400" lvl="1" indent="-342900">
              <a:buSzPct val="100000"/>
              <a:buChar char="•"/>
            </a:pPr>
            <a:r>
              <a:rPr lang="en-US" sz="1600" dirty="0">
                <a:latin typeface="Calibri" panose="020F0502020204030204" pitchFamily="34" charset="0"/>
                <a:cs typeface="Calibri" panose="020F0502020204030204" pitchFamily="34" charset="0"/>
              </a:rPr>
              <a:t>Medication Management for people with asthma</a:t>
            </a:r>
          </a:p>
          <a:p>
            <a:pPr marL="914400" lvl="1" indent="-342900">
              <a:buSzPct val="100000"/>
              <a:buChar char="•"/>
            </a:pPr>
            <a:r>
              <a:rPr lang="en-US" sz="1600" dirty="0">
                <a:latin typeface="Calibri" panose="020F0502020204030204" pitchFamily="34" charset="0"/>
                <a:cs typeface="Calibri" panose="020F0502020204030204" pitchFamily="34" charset="0"/>
              </a:rPr>
              <a:t>Follow-up after ED visit for mental illness w/in 7</a:t>
            </a:r>
          </a:p>
          <a:p>
            <a:pPr marL="914400" lvl="1" indent="-342900">
              <a:buSzPct val="100000"/>
              <a:buChar char="•"/>
            </a:pPr>
            <a:r>
              <a:rPr lang="en-US" sz="1600" dirty="0">
                <a:latin typeface="Calibri" panose="020F0502020204030204" pitchFamily="34" charset="0"/>
                <a:cs typeface="Calibri" panose="020F0502020204030204" pitchFamily="34" charset="0"/>
              </a:rPr>
              <a:t>Follow-up care for children prescribed ADHD medication (continuation and maintenance phase)</a:t>
            </a:r>
          </a:p>
          <a:p>
            <a:pPr marL="457200" lvl="0" indent="-342900">
              <a:buSzPct val="100000"/>
              <a:buChar char="•"/>
            </a:pPr>
            <a:r>
              <a:rPr lang="en-US" sz="1600" dirty="0">
                <a:latin typeface="Calibri" panose="020F0502020204030204" pitchFamily="34" charset="0"/>
                <a:cs typeface="Calibri" panose="020F0502020204030204" pitchFamily="34" charset="0"/>
              </a:rPr>
              <a:t>ED encounters/1000 VBR = 1%</a:t>
            </a:r>
          </a:p>
          <a:p>
            <a:pPr marL="457200" lvl="0" indent="-342900">
              <a:buSzPct val="100000"/>
              <a:buChar char="•"/>
            </a:pPr>
            <a:r>
              <a:rPr lang="en-US" sz="1600" dirty="0">
                <a:latin typeface="Calibri" panose="020F0502020204030204" pitchFamily="34" charset="0"/>
                <a:cs typeface="Calibri" panose="020F0502020204030204" pitchFamily="34" charset="0"/>
              </a:rPr>
              <a:t>Inpatient encounters/1000 VBR = 1</a:t>
            </a:r>
            <a:r>
              <a:rPr lang="en-US" sz="1600" dirty="0" smtClean="0">
                <a:latin typeface="Calibri" panose="020F0502020204030204" pitchFamily="34" charset="0"/>
                <a:cs typeface="Calibri" panose="020F0502020204030204" pitchFamily="34" charset="0"/>
              </a:rPr>
              <a:t>%</a:t>
            </a:r>
          </a:p>
          <a:p>
            <a:pPr marL="114300" lvl="0">
              <a:buSzPct val="100000"/>
            </a:pPr>
            <a:endParaRPr lang="en-US" sz="1600" dirty="0" smtClean="0">
              <a:latin typeface="Calibri" panose="020F0502020204030204" pitchFamily="34" charset="0"/>
              <a:cs typeface="Calibri" panose="020F0502020204030204" pitchFamily="34" charset="0"/>
            </a:endParaRPr>
          </a:p>
          <a:p>
            <a:pPr marL="114300" lvl="0">
              <a:buSzPct val="100000"/>
            </a:pPr>
            <a:r>
              <a:rPr lang="en-US" sz="1600" i="1" dirty="0" smtClean="0">
                <a:latin typeface="Calibri" panose="020F0502020204030204" pitchFamily="34" charset="0"/>
                <a:cs typeface="Calibri" panose="020F0502020204030204" pitchFamily="34" charset="0"/>
              </a:rPr>
              <a:t>To be eligible to earn outcomes VBR, practices must meet 1% outreach with 2 touches</a:t>
            </a:r>
            <a:endParaRPr lang="en-US" sz="1600" i="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94"/>
          <p:cNvSpPr txBox="1">
            <a:spLocks noGrp="1"/>
          </p:cNvSpPr>
          <p:nvPr>
            <p:ph type="title"/>
          </p:nvPr>
        </p:nvSpPr>
        <p:spPr>
          <a:xfrm>
            <a:off x="363525" y="82583"/>
            <a:ext cx="11458500" cy="1212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000"/>
              <a:buFont typeface="Calibri"/>
              <a:buNone/>
            </a:pPr>
            <a:r>
              <a:rPr lang="en-US" sz="3600" b="1" dirty="0" smtClean="0"/>
              <a:t>Minimum of (8-10) </a:t>
            </a:r>
            <a:r>
              <a:rPr lang="en-US" sz="3600" b="1" dirty="0"/>
              <a:t>Interactions with Patients per Day </a:t>
            </a:r>
            <a:r>
              <a:rPr lang="en-US" sz="3600" b="1" dirty="0" smtClean="0"/>
              <a:t>Needed for </a:t>
            </a:r>
            <a:r>
              <a:rPr lang="en-US" sz="3600" b="1" dirty="0"/>
              <a:t>Sustainability and </a:t>
            </a:r>
            <a:r>
              <a:rPr lang="en-US" sz="3600" b="1" dirty="0" smtClean="0"/>
              <a:t>to Impact Outcomes</a:t>
            </a:r>
            <a:endParaRPr sz="2800" dirty="0"/>
          </a:p>
        </p:txBody>
      </p:sp>
      <p:graphicFrame>
        <p:nvGraphicFramePr>
          <p:cNvPr id="1305" name="Google Shape;1305;p94"/>
          <p:cNvGraphicFramePr/>
          <p:nvPr/>
        </p:nvGraphicFramePr>
        <p:xfrm>
          <a:off x="363536" y="1470910"/>
          <a:ext cx="11603875" cy="4023430"/>
        </p:xfrm>
        <a:graphic>
          <a:graphicData uri="http://schemas.openxmlformats.org/drawingml/2006/table">
            <a:tbl>
              <a:tblPr firstRow="1" bandRow="1">
                <a:noFill/>
                <a:tableStyleId>{4EED8599-3947-44EE-A43C-C9853031F164}</a:tableStyleId>
              </a:tblPr>
              <a:tblGrid>
                <a:gridCol w="6390200">
                  <a:extLst>
                    <a:ext uri="{9D8B030D-6E8A-4147-A177-3AD203B41FA5}">
                      <a16:colId xmlns:a16="http://schemas.microsoft.com/office/drawing/2014/main" val="20000"/>
                    </a:ext>
                  </a:extLst>
                </a:gridCol>
                <a:gridCol w="5213675">
                  <a:extLst>
                    <a:ext uri="{9D8B030D-6E8A-4147-A177-3AD203B41FA5}">
                      <a16:colId xmlns:a16="http://schemas.microsoft.com/office/drawing/2014/main" val="20001"/>
                    </a:ext>
                  </a:extLst>
                </a:gridCol>
              </a:tblGrid>
              <a:tr h="410450">
                <a:tc gridSpan="2">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Week-Long Review</a:t>
                      </a:r>
                      <a:endParaRPr sz="2400" b="1" u="none" strike="noStrike" cap="none">
                        <a:solidFill>
                          <a:schemeClr val="lt1"/>
                        </a:solidFill>
                      </a:endParaRPr>
                    </a:p>
                  </a:txBody>
                  <a:tcPr marL="91450" marR="91450" marT="45725" marB="45725">
                    <a:solidFill>
                      <a:schemeClr val="lt2"/>
                    </a:solidFill>
                  </a:tcPr>
                </a:tc>
                <a:tc hMerge="1">
                  <a:txBody>
                    <a:bodyPr/>
                    <a:lstStyle/>
                    <a:p>
                      <a:endParaRPr lang="en-US"/>
                    </a:p>
                  </a:txBody>
                  <a:tcPr/>
                </a:tc>
                <a:extLst>
                  <a:ext uri="{0D108BD9-81ED-4DB2-BD59-A6C34878D82A}">
                    <a16:rowId xmlns:a16="http://schemas.microsoft.com/office/drawing/2014/main" val="10000"/>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Pre-Work Start of Week   </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Review schedule and identify patients based on payer, risk, diagnoses. Review patients with provider.</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1"/>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(15) minutes with Provider after enrollment.</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Review complex patients and face to face patients from that week (12 patients; 12 G9007 codes).</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2"/>
                  </a:ext>
                </a:extLst>
              </a:tr>
              <a:tr h="33285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a:t>
                      </a:r>
                      <a:r>
                        <a:rPr lang="en-US" sz="1800"/>
                        <a:t>interact</a:t>
                      </a:r>
                      <a:r>
                        <a:rPr lang="en-US" sz="1800" u="none" strike="noStrike" cap="none"/>
                        <a:t>ing with (1-4) new patients per week.</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(1-4) G9001 or G9002 codes</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3"/>
                  </a:ext>
                </a:extLst>
              </a:tr>
              <a:tr h="3492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a:t>
                      </a:r>
                      <a:r>
                        <a:rPr lang="en-US" sz="1800"/>
                        <a:t>t interacting with</a:t>
                      </a:r>
                      <a:r>
                        <a:rPr lang="en-US" sz="1800" u="none" strike="noStrike" cap="none"/>
                        <a:t> (3-4) existing patients in face to face visits per week.</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(3-4) G9002 codes</a:t>
                      </a:r>
                      <a:endParaRPr sz="1800" u="none" strike="noStrike" cap="none"/>
                    </a:p>
                  </a:txBody>
                  <a:tcPr marL="91450" marR="91450" marT="45725" marB="45725"/>
                </a:tc>
                <a:extLst>
                  <a:ext uri="{0D108BD9-81ED-4DB2-BD59-A6C34878D82A}">
                    <a16:rowId xmlns:a16="http://schemas.microsoft.com/office/drawing/2014/main" val="10004"/>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follow up phone calls at least (4-6) phone calls per day with the patient.</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(20-30) patient phone calls a week (98966-98968)</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5"/>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follow up phone calls for coordination of care – accumulated time billed monthly</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6"/>
                  </a:ext>
                </a:extLst>
              </a:tr>
            </a:tbl>
          </a:graphicData>
        </a:graphic>
      </p:graphicFrame>
      <p:sp>
        <p:nvSpPr>
          <p:cNvPr id="1306" name="Google Shape;1306;p94"/>
          <p:cNvSpPr txBox="1">
            <a:spLocks noGrp="1"/>
          </p:cNvSpPr>
          <p:nvPr>
            <p:ph type="body" idx="2"/>
          </p:nvPr>
        </p:nvSpPr>
        <p:spPr>
          <a:xfrm>
            <a:off x="363525" y="5625726"/>
            <a:ext cx="7362313" cy="781799"/>
          </a:xfrm>
          <a:prstGeom prst="rect">
            <a:avLst/>
          </a:prstGeom>
          <a:solidFill>
            <a:schemeClr val="lt2"/>
          </a:solid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1800"/>
              <a:buFont typeface="Arial"/>
              <a:buChar char="•"/>
            </a:pPr>
            <a:r>
              <a:rPr lang="en-US" dirty="0"/>
              <a:t>Look at a month, as a day/week is too variable.</a:t>
            </a:r>
            <a:endParaRPr sz="1400" dirty="0"/>
          </a:p>
          <a:p>
            <a:pPr marL="285750" lvl="0" indent="-285750" algn="l" rtl="0">
              <a:lnSpc>
                <a:spcPct val="100000"/>
              </a:lnSpc>
              <a:spcBef>
                <a:spcPts val="0"/>
              </a:spcBef>
              <a:spcAft>
                <a:spcPts val="0"/>
              </a:spcAft>
              <a:buClr>
                <a:schemeClr val="dk1"/>
              </a:buClr>
              <a:buSzPts val="1800"/>
              <a:buFont typeface="Arial"/>
              <a:buChar char="•"/>
            </a:pPr>
            <a:r>
              <a:rPr lang="en-US" dirty="0"/>
              <a:t>Review the example it shows how you might get up to 10 billable type activities per day or 50 per week.</a:t>
            </a:r>
            <a:endParaRPr dirty="0"/>
          </a:p>
          <a:p>
            <a:pPr marL="0" lvl="0" indent="0" algn="l" rtl="0">
              <a:lnSpc>
                <a:spcPct val="90000"/>
              </a:lnSpc>
              <a:spcBef>
                <a:spcPts val="1000"/>
              </a:spcBef>
              <a:spcAft>
                <a:spcPts val="0"/>
              </a:spcAft>
              <a:buClr>
                <a:schemeClr val="dk1"/>
              </a:buClr>
              <a:buSzPts val="1800"/>
              <a:buNone/>
            </a:pPr>
            <a:endParaRPr dirty="0"/>
          </a:p>
          <a:p>
            <a:pPr marL="0" lvl="0" indent="0" algn="l" rtl="0">
              <a:lnSpc>
                <a:spcPct val="90000"/>
              </a:lnSpc>
              <a:spcBef>
                <a:spcPts val="1000"/>
              </a:spcBef>
              <a:spcAft>
                <a:spcPts val="0"/>
              </a:spcAft>
              <a:buClr>
                <a:schemeClr val="dk1"/>
              </a:buClr>
              <a:buSzPts val="1800"/>
              <a:buNone/>
            </a:pPr>
            <a:endParaRPr dirty="0"/>
          </a:p>
        </p:txBody>
      </p:sp>
      <p:sp>
        <p:nvSpPr>
          <p:cNvPr id="1307" name="Google Shape;1307;p94"/>
          <p:cNvSpPr>
            <a:spLocks noGrp="1"/>
          </p:cNvSpPr>
          <p:nvPr>
            <p:ph type="body" idx="1"/>
          </p:nvPr>
        </p:nvSpPr>
        <p:spPr>
          <a:xfrm>
            <a:off x="8083092" y="4541752"/>
            <a:ext cx="2365843" cy="1487913"/>
          </a:xfrm>
          <a:prstGeom prst="ellipse">
            <a:avLst/>
          </a:prstGeom>
          <a:solidFill>
            <a:schemeClr val="accent1"/>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800"/>
              <a:buNone/>
            </a:pPr>
            <a:r>
              <a:rPr lang="en-US" sz="2000">
                <a:solidFill>
                  <a:schemeClr val="lt1"/>
                </a:solidFill>
              </a:rPr>
              <a:t>That sums to </a:t>
            </a:r>
            <a:r>
              <a:rPr lang="en-US" sz="2000" b="1">
                <a:solidFill>
                  <a:schemeClr val="lt1"/>
                </a:solidFill>
              </a:rPr>
              <a:t>36 - 50 codes </a:t>
            </a:r>
            <a:r>
              <a:rPr lang="en-US" sz="2000">
                <a:solidFill>
                  <a:schemeClr val="lt1"/>
                </a:solidFill>
              </a:rPr>
              <a:t>per week!</a:t>
            </a:r>
            <a:endParaRPr sz="2400"/>
          </a:p>
        </p:txBody>
      </p:sp>
      <p:sp>
        <p:nvSpPr>
          <p:cNvPr id="1308" name="Google Shape;1308;p9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309" name="Google Shape;1309;p94"/>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119</a:t>
            </a:fld>
            <a:endParaRPr/>
          </a:p>
        </p:txBody>
      </p:sp>
      <p:pic>
        <p:nvPicPr>
          <p:cNvPr id="1310" name="Google Shape;1310;p94"/>
          <p:cNvPicPr preferRelativeResize="0"/>
          <p:nvPr/>
        </p:nvPicPr>
        <p:blipFill rotWithShape="1">
          <a:blip r:embed="rId3">
            <a:alphaModFix/>
          </a:blip>
          <a:srcRect/>
          <a:stretch/>
        </p:blipFill>
        <p:spPr>
          <a:xfrm>
            <a:off x="11497826" y="6407525"/>
            <a:ext cx="324199" cy="4437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8"/>
          <p:cNvSpPr txBox="1"/>
          <p:nvPr/>
        </p:nvSpPr>
        <p:spPr>
          <a:xfrm>
            <a:off x="2065421" y="666835"/>
            <a:ext cx="73914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chemeClr val="dk1"/>
                </a:solidFill>
                <a:latin typeface="Calibri"/>
                <a:ea typeface="Calibri"/>
                <a:cs typeface="Calibri"/>
                <a:sym typeface="Calibri"/>
              </a:rPr>
              <a:t>Contact Us</a:t>
            </a:r>
            <a:endParaRPr sz="6600" b="1" i="0" u="none" strike="noStrike" cap="none">
              <a:solidFill>
                <a:schemeClr val="dk1"/>
              </a:solidFill>
              <a:latin typeface="Calibri"/>
              <a:ea typeface="Calibri"/>
              <a:cs typeface="Calibri"/>
              <a:sym typeface="Calibri"/>
            </a:endParaRPr>
          </a:p>
        </p:txBody>
      </p:sp>
      <p:sp>
        <p:nvSpPr>
          <p:cNvPr id="191" name="Google Shape;191;p8"/>
          <p:cNvSpPr txBox="1"/>
          <p:nvPr/>
        </p:nvSpPr>
        <p:spPr>
          <a:xfrm>
            <a:off x="1130471" y="2344024"/>
            <a:ext cx="9261300" cy="199285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3600" b="1" i="0" u="none" strike="noStrike" cap="none">
                <a:solidFill>
                  <a:schemeClr val="dk1"/>
                </a:solidFill>
                <a:latin typeface="Calibri"/>
                <a:ea typeface="Calibri"/>
                <a:cs typeface="Calibri"/>
                <a:sym typeface="Calibri"/>
              </a:rPr>
              <a:t>For post test and materials:</a:t>
            </a:r>
            <a:endParaRPr/>
          </a:p>
          <a:p>
            <a:pPr marL="0" marR="0" lvl="0" indent="0" algn="ctr" rtl="0">
              <a:lnSpc>
                <a:spcPct val="90000"/>
              </a:lnSpc>
              <a:spcBef>
                <a:spcPts val="0"/>
              </a:spcBef>
              <a:spcAft>
                <a:spcPts val="0"/>
              </a:spcAft>
              <a:buClr>
                <a:schemeClr val="dk1"/>
              </a:buClr>
              <a:buSzPts val="4400"/>
              <a:buFont typeface="Calibri"/>
              <a:buNone/>
            </a:pPr>
            <a:r>
              <a:rPr lang="en-US" sz="3600" b="1" i="0" u="none" strike="noStrike" cap="none">
                <a:solidFill>
                  <a:schemeClr val="dk1"/>
                </a:solidFill>
                <a:latin typeface="Calibri"/>
                <a:ea typeface="Calibri"/>
                <a:cs typeface="Calibri"/>
                <a:sym typeface="Calibri"/>
              </a:rPr>
              <a:t> </a:t>
            </a:r>
            <a:r>
              <a:rPr lang="en-US" sz="3600" b="1" i="0" u="sng" strike="noStrike" cap="none">
                <a:solidFill>
                  <a:schemeClr val="hlink"/>
                </a:solidFill>
                <a:latin typeface="Calibri"/>
                <a:ea typeface="Calibri"/>
                <a:cs typeface="Calibri"/>
                <a:sym typeface="Calibri"/>
                <a:hlinkClick r:id="rId3"/>
              </a:rPr>
              <a:t>micmt-requests@med.umich.edu</a:t>
            </a:r>
            <a:endParaRPr sz="3600" b="1" i="0" u="none" strike="noStrike" cap="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3600" b="1" i="0" u="none" strike="noStrike" cap="none">
              <a:solidFill>
                <a:srgbClr val="FF0000"/>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r>
              <a:rPr lang="en-US" sz="3600" b="1" i="0" u="sng" strike="noStrike" cap="none">
                <a:solidFill>
                  <a:schemeClr val="hlink"/>
                </a:solidFill>
                <a:latin typeface="Calibri"/>
                <a:ea typeface="Calibri"/>
                <a:cs typeface="Calibri"/>
                <a:sym typeface="Calibri"/>
                <a:hlinkClick r:id="rId4"/>
              </a:rPr>
              <a:t>Click Here for Training Organizations</a:t>
            </a:r>
            <a:r>
              <a:rPr lang="en-US" sz="3600" b="1" i="0" u="sng" strike="noStrike" cap="none">
                <a:solidFill>
                  <a:schemeClr val="hlink"/>
                </a:solidFill>
                <a:latin typeface="Calibri"/>
                <a:ea typeface="Calibri"/>
                <a:cs typeface="Calibri"/>
                <a:sym typeface="Calibri"/>
              </a:rPr>
              <a:t/>
            </a:r>
            <a:br>
              <a:rPr lang="en-US" sz="3600" b="1" i="0" u="sng" strike="noStrike" cap="none">
                <a:solidFill>
                  <a:schemeClr val="hlink"/>
                </a:solidFill>
                <a:latin typeface="Calibri"/>
                <a:ea typeface="Calibri"/>
                <a:cs typeface="Calibri"/>
                <a:sym typeface="Calibri"/>
              </a:rPr>
            </a:br>
            <a:endParaRPr sz="3600" b="1" i="0" u="none" strike="noStrike" cap="none">
              <a:solidFill>
                <a:schemeClr val="dk1"/>
              </a:solidFill>
              <a:latin typeface="Calibri"/>
              <a:ea typeface="Calibri"/>
              <a:cs typeface="Calibri"/>
              <a:sym typeface="Calibri"/>
            </a:endParaRPr>
          </a:p>
        </p:txBody>
      </p:sp>
      <p:sp>
        <p:nvSpPr>
          <p:cNvPr id="192" name="Google Shape;192;p8"/>
          <p:cNvSpPr txBox="1">
            <a:spLocks noGrp="1"/>
          </p:cNvSpPr>
          <p:nvPr>
            <p:ph type="ftr" idx="11"/>
          </p:nvPr>
        </p:nvSpPr>
        <p:spPr>
          <a:xfrm>
            <a:off x="8021" y="655512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93" name="Google Shape;193;p8"/>
          <p:cNvSpPr txBox="1">
            <a:spLocks noGrp="1"/>
          </p:cNvSpPr>
          <p:nvPr>
            <p:ph type="sldNum" idx="12"/>
          </p:nvPr>
        </p:nvSpPr>
        <p:spPr>
          <a:xfrm>
            <a:off x="9456821" y="649095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95"/>
          <p:cNvSpPr txBox="1">
            <a:spLocks noGrp="1"/>
          </p:cNvSpPr>
          <p:nvPr>
            <p:ph type="title"/>
          </p:nvPr>
        </p:nvSpPr>
        <p:spPr>
          <a:xfrm>
            <a:off x="276726" y="3204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Telehealth and Virtual Visits</a:t>
            </a:r>
            <a:endParaRPr sz="6000" b="1"/>
          </a:p>
        </p:txBody>
      </p:sp>
      <p:sp>
        <p:nvSpPr>
          <p:cNvPr id="1318" name="Google Shape;1318;p95"/>
          <p:cNvSpPr txBox="1">
            <a:spLocks noGrp="1"/>
          </p:cNvSpPr>
          <p:nvPr>
            <p:ph type="body" idx="1"/>
          </p:nvPr>
        </p:nvSpPr>
        <p:spPr>
          <a:xfrm>
            <a:off x="276726" y="1646100"/>
            <a:ext cx="10672011" cy="4351200"/>
          </a:xfrm>
          <a:prstGeom prst="rect">
            <a:avLst/>
          </a:prstGeom>
          <a:noFill/>
          <a:ln>
            <a:noFill/>
          </a:ln>
        </p:spPr>
        <p:txBody>
          <a:bodyPr spcFirstLastPara="1" wrap="square" lIns="91425" tIns="45700" rIns="91425" bIns="45700" anchor="t" anchorCtr="0">
            <a:noAutofit/>
          </a:bodyPr>
          <a:lstStyle/>
          <a:p>
            <a:pPr marL="565150" lvl="0" indent="-457200" algn="l" rtl="0">
              <a:lnSpc>
                <a:spcPct val="90000"/>
              </a:lnSpc>
              <a:spcBef>
                <a:spcPts val="1000"/>
              </a:spcBef>
              <a:spcAft>
                <a:spcPts val="0"/>
              </a:spcAft>
              <a:buSzPts val="2800"/>
              <a:buChar char="•"/>
            </a:pPr>
            <a:r>
              <a:rPr lang="en-US" dirty="0"/>
              <a:t>Due to COVID, there has been a shift in the modality of care management visits to </a:t>
            </a:r>
            <a:r>
              <a:rPr lang="en-US" dirty="0" smtClean="0"/>
              <a:t>telehealth</a:t>
            </a:r>
          </a:p>
          <a:p>
            <a:pPr marL="1022350" lvl="1" indent="-457200">
              <a:spcBef>
                <a:spcPts val="1000"/>
              </a:spcBef>
              <a:buSzPts val="2800"/>
            </a:pPr>
            <a:r>
              <a:rPr lang="en-US" dirty="0"/>
              <a:t>E</a:t>
            </a:r>
            <a:r>
              <a:rPr lang="en-US" dirty="0" smtClean="0"/>
              <a:t>arly </a:t>
            </a:r>
            <a:r>
              <a:rPr lang="en-US" dirty="0"/>
              <a:t>indications of improved ability to connect with </a:t>
            </a:r>
            <a:r>
              <a:rPr lang="en-US" dirty="0" smtClean="0"/>
              <a:t>patients</a:t>
            </a:r>
            <a:endParaRPr dirty="0"/>
          </a:p>
          <a:p>
            <a:pPr marL="565150" lvl="0" indent="-457200" algn="l" rtl="0">
              <a:lnSpc>
                <a:spcPct val="90000"/>
              </a:lnSpc>
              <a:spcBef>
                <a:spcPts val="1000"/>
              </a:spcBef>
              <a:spcAft>
                <a:spcPts val="0"/>
              </a:spcAft>
              <a:buSzPts val="2800"/>
              <a:buChar char="•"/>
            </a:pPr>
            <a:r>
              <a:rPr lang="en-US" dirty="0"/>
              <a:t>While this isn’t universally true, there is significant opportunity with telehealth and virtual visits:</a:t>
            </a:r>
            <a:endParaRPr dirty="0"/>
          </a:p>
          <a:p>
            <a:pPr marL="914400" lvl="1" indent="-349250" algn="l" rtl="0">
              <a:lnSpc>
                <a:spcPct val="90000"/>
              </a:lnSpc>
              <a:spcBef>
                <a:spcPts val="0"/>
              </a:spcBef>
              <a:spcAft>
                <a:spcPts val="0"/>
              </a:spcAft>
              <a:buSzPts val="2800"/>
              <a:buChar char="•"/>
            </a:pPr>
            <a:r>
              <a:rPr lang="en-US" dirty="0"/>
              <a:t>One Michigan organization saw a decrease in no show rates from 34% to 11% on average.</a:t>
            </a:r>
            <a:endParaRPr dirty="0"/>
          </a:p>
          <a:p>
            <a:pPr marL="914400" lvl="1" indent="-349250" algn="l" rtl="0">
              <a:lnSpc>
                <a:spcPct val="90000"/>
              </a:lnSpc>
              <a:spcBef>
                <a:spcPts val="0"/>
              </a:spcBef>
              <a:spcAft>
                <a:spcPts val="0"/>
              </a:spcAft>
              <a:buSzPts val="2800"/>
              <a:buChar char="•"/>
            </a:pPr>
            <a:r>
              <a:rPr lang="en-US" dirty="0"/>
              <a:t>Another Michigan organization saw an increase of up to 39% increased use of virtual face to face codes.</a:t>
            </a:r>
            <a:endParaRPr dirty="0"/>
          </a:p>
          <a:p>
            <a:pPr marL="0" lvl="0" indent="0" algn="l" rtl="0">
              <a:lnSpc>
                <a:spcPct val="90000"/>
              </a:lnSpc>
              <a:spcBef>
                <a:spcPts val="1000"/>
              </a:spcBef>
              <a:spcAft>
                <a:spcPts val="0"/>
              </a:spcAft>
              <a:buSzPts val="1800"/>
              <a:buNone/>
            </a:pPr>
            <a:endParaRPr sz="2900" dirty="0"/>
          </a:p>
          <a:p>
            <a:pPr marL="0" lvl="0" indent="0" algn="l" rtl="0">
              <a:lnSpc>
                <a:spcPct val="90000"/>
              </a:lnSpc>
              <a:spcBef>
                <a:spcPts val="1000"/>
              </a:spcBef>
              <a:spcAft>
                <a:spcPts val="0"/>
              </a:spcAft>
              <a:buSzPts val="1800"/>
              <a:buNone/>
            </a:pPr>
            <a:endParaRPr sz="2900" dirty="0"/>
          </a:p>
        </p:txBody>
      </p:sp>
      <p:sp>
        <p:nvSpPr>
          <p:cNvPr id="1319" name="Google Shape;1319;p95"/>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120</a:t>
            </a:fld>
            <a:endParaRPr/>
          </a:p>
        </p:txBody>
      </p:sp>
      <p:sp>
        <p:nvSpPr>
          <p:cNvPr id="1320" name="Google Shape;1320;p95"/>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96"/>
          <p:cNvSpPr txBox="1">
            <a:spLocks noGrp="1"/>
          </p:cNvSpPr>
          <p:nvPr>
            <p:ph type="title"/>
          </p:nvPr>
        </p:nvSpPr>
        <p:spPr>
          <a:xfrm>
            <a:off x="211500" y="225289"/>
            <a:ext cx="10608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Activity/Billing Progress Reports</a:t>
            </a:r>
            <a:endParaRPr/>
          </a:p>
        </p:txBody>
      </p:sp>
      <p:sp>
        <p:nvSpPr>
          <p:cNvPr id="1327" name="Google Shape;1327;p96"/>
          <p:cNvSpPr txBox="1">
            <a:spLocks noGrp="1"/>
          </p:cNvSpPr>
          <p:nvPr>
            <p:ph type="body" idx="1"/>
          </p:nvPr>
        </p:nvSpPr>
        <p:spPr>
          <a:xfrm>
            <a:off x="412080" y="1550989"/>
            <a:ext cx="10849500" cy="45261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200"/>
              <a:buChar char="•"/>
            </a:pPr>
            <a:r>
              <a:rPr lang="en-US"/>
              <a:t>Each payer program sets benchmarks for number of patients receiving care management services at the practice level.</a:t>
            </a:r>
            <a:endParaRPr/>
          </a:p>
          <a:p>
            <a:pPr marL="228600" lvl="0" indent="-228600" algn="l" rtl="0">
              <a:lnSpc>
                <a:spcPct val="100000"/>
              </a:lnSpc>
              <a:spcBef>
                <a:spcPts val="0"/>
              </a:spcBef>
              <a:spcAft>
                <a:spcPts val="0"/>
              </a:spcAft>
              <a:buClr>
                <a:schemeClr val="dk1"/>
              </a:buClr>
              <a:buSzPts val="3200"/>
              <a:buChar char="•"/>
            </a:pPr>
            <a:r>
              <a:rPr lang="en-US"/>
              <a:t>Each payer also sends a progress report to the PO:</a:t>
            </a:r>
            <a:endParaRPr/>
          </a:p>
          <a:p>
            <a:pPr marL="685800" lvl="1" indent="-228600" algn="l" rtl="0">
              <a:lnSpc>
                <a:spcPct val="100000"/>
              </a:lnSpc>
              <a:spcBef>
                <a:spcPts val="0"/>
              </a:spcBef>
              <a:spcAft>
                <a:spcPts val="0"/>
              </a:spcAft>
              <a:buClr>
                <a:schemeClr val="dk1"/>
              </a:buClr>
              <a:buSzPts val="2800"/>
              <a:buChar char="•"/>
            </a:pPr>
            <a:r>
              <a:rPr lang="en-US" sz="2800"/>
              <a:t>BCBSM sends through the EDDI mailbox on approximately a quarterly basis.</a:t>
            </a:r>
            <a:endParaRPr sz="2800"/>
          </a:p>
          <a:p>
            <a:pPr marL="685800" lvl="1" indent="-228600" algn="l" rtl="0">
              <a:lnSpc>
                <a:spcPct val="100000"/>
              </a:lnSpc>
              <a:spcBef>
                <a:spcPts val="0"/>
              </a:spcBef>
              <a:spcAft>
                <a:spcPts val="0"/>
              </a:spcAft>
              <a:buClr>
                <a:schemeClr val="dk1"/>
              </a:buClr>
              <a:buSzPts val="2800"/>
              <a:buChar char="•"/>
            </a:pPr>
            <a:r>
              <a:rPr lang="en-US" sz="2800"/>
              <a:t>Priority Health sends through Filemart to PO Representatives on a monthly basis.</a:t>
            </a:r>
            <a:endParaRPr sz="2800"/>
          </a:p>
          <a:p>
            <a:pPr marL="228600" lvl="0" indent="-228600" algn="l" rtl="0">
              <a:lnSpc>
                <a:spcPct val="100000"/>
              </a:lnSpc>
              <a:spcBef>
                <a:spcPts val="0"/>
              </a:spcBef>
              <a:spcAft>
                <a:spcPts val="0"/>
              </a:spcAft>
              <a:buClr>
                <a:schemeClr val="dk1"/>
              </a:buClr>
              <a:buSzPts val="3200"/>
              <a:buChar char="•"/>
            </a:pPr>
            <a:r>
              <a:rPr lang="en-US"/>
              <a:t>Work with your PO to devise a best strategy for tracking progress towards program goals.</a:t>
            </a:r>
            <a:endParaRPr/>
          </a:p>
          <a:p>
            <a:pPr marL="228600" lvl="0" indent="-25400" algn="l" rtl="0">
              <a:lnSpc>
                <a:spcPct val="90000"/>
              </a:lnSpc>
              <a:spcBef>
                <a:spcPts val="1000"/>
              </a:spcBef>
              <a:spcAft>
                <a:spcPts val="0"/>
              </a:spcAft>
              <a:buClr>
                <a:schemeClr val="dk1"/>
              </a:buClr>
              <a:buSzPts val="3200"/>
              <a:buNone/>
            </a:pPr>
            <a:endParaRPr sz="3200"/>
          </a:p>
        </p:txBody>
      </p:sp>
      <p:sp>
        <p:nvSpPr>
          <p:cNvPr id="1328" name="Google Shape;1328;p9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329" name="Google Shape;1329;p9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121</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97"/>
          <p:cNvSpPr txBox="1">
            <a:spLocks noGrp="1"/>
          </p:cNvSpPr>
          <p:nvPr>
            <p:ph type="title"/>
          </p:nvPr>
        </p:nvSpPr>
        <p:spPr>
          <a:xfrm>
            <a:off x="397009" y="122563"/>
            <a:ext cx="11605668" cy="1095000"/>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Clr>
                <a:schemeClr val="dk1"/>
              </a:buClr>
              <a:buSzPts val="6600"/>
              <a:buFont typeface="Calibri"/>
              <a:buNone/>
            </a:pPr>
            <a:r>
              <a:rPr lang="en-US" sz="6000" b="1" dirty="0">
                <a:latin typeface="Calibri"/>
                <a:ea typeface="Calibri"/>
                <a:cs typeface="Calibri"/>
                <a:sym typeface="Calibri"/>
              </a:rPr>
              <a:t>Different payers, Different </a:t>
            </a:r>
            <a:r>
              <a:rPr lang="en-US" sz="6000" b="1" dirty="0" smtClean="0">
                <a:latin typeface="Calibri"/>
                <a:ea typeface="Calibri"/>
                <a:cs typeface="Calibri"/>
                <a:sym typeface="Calibri"/>
              </a:rPr>
              <a:t>rules</a:t>
            </a:r>
            <a:endParaRPr sz="4000" dirty="0"/>
          </a:p>
        </p:txBody>
      </p:sp>
      <p:sp>
        <p:nvSpPr>
          <p:cNvPr id="1336" name="Google Shape;1336;p97"/>
          <p:cNvSpPr txBox="1">
            <a:spLocks noGrp="1"/>
          </p:cNvSpPr>
          <p:nvPr>
            <p:ph type="body" idx="1"/>
          </p:nvPr>
        </p:nvSpPr>
        <p:spPr>
          <a:xfrm>
            <a:off x="397009" y="1237114"/>
            <a:ext cx="4683900" cy="823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None/>
            </a:pPr>
            <a:r>
              <a:rPr lang="en-US" sz="3600"/>
              <a:t>BCBSM</a:t>
            </a:r>
            <a:endParaRPr sz="2000"/>
          </a:p>
        </p:txBody>
      </p:sp>
      <p:sp>
        <p:nvSpPr>
          <p:cNvPr id="1337" name="Google Shape;1337;p97"/>
          <p:cNvSpPr txBox="1">
            <a:spLocks noGrp="1"/>
          </p:cNvSpPr>
          <p:nvPr>
            <p:ph type="body" idx="2"/>
          </p:nvPr>
        </p:nvSpPr>
        <p:spPr>
          <a:xfrm>
            <a:off x="391047" y="2060915"/>
            <a:ext cx="5865373" cy="3148758"/>
          </a:xfrm>
          <a:prstGeom prst="rect">
            <a:avLst/>
          </a:prstGeom>
          <a:noFill/>
          <a:ln w="9525"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000" dirty="0">
                <a:latin typeface="Calibri"/>
                <a:ea typeface="Calibri"/>
                <a:cs typeface="Calibri"/>
                <a:sym typeface="Calibri"/>
              </a:rPr>
              <a:t>BCBSM removed the distinction between lead care managers and qualified health professionals – now they simply have “physicians” and “care team </a:t>
            </a:r>
            <a:r>
              <a:rPr lang="en-US" sz="2000" dirty="0" smtClean="0">
                <a:latin typeface="Calibri"/>
                <a:ea typeface="Calibri"/>
                <a:cs typeface="Calibri"/>
                <a:sym typeface="Calibri"/>
              </a:rPr>
              <a:t>members” </a:t>
            </a:r>
          </a:p>
          <a:p>
            <a:pPr marL="685800" lvl="1" indent="-228600">
              <a:lnSpc>
                <a:spcPct val="100000"/>
              </a:lnSpc>
              <a:spcBef>
                <a:spcPts val="0"/>
              </a:spcBef>
              <a:buSzPts val="2400"/>
            </a:pPr>
            <a:r>
              <a:rPr lang="en-US" sz="1600" dirty="0" smtClean="0">
                <a:latin typeface="Calibri"/>
                <a:ea typeface="Calibri"/>
                <a:cs typeface="Calibri"/>
                <a:sym typeface="Calibri"/>
              </a:rPr>
              <a:t>Care </a:t>
            </a:r>
            <a:r>
              <a:rPr lang="en-US" sz="1600" dirty="0">
                <a:latin typeface="Calibri"/>
                <a:ea typeface="Calibri"/>
                <a:cs typeface="Calibri"/>
                <a:sym typeface="Calibri"/>
              </a:rPr>
              <a:t>team members are either licensed (e.g., social workers, nurses) or unlicensed (e.g., MAs, CHWs). </a:t>
            </a:r>
            <a:endParaRPr sz="2000" dirty="0"/>
          </a:p>
          <a:p>
            <a:pPr marL="228600" lvl="0" indent="-228600" algn="l" rtl="0">
              <a:lnSpc>
                <a:spcPct val="100000"/>
              </a:lnSpc>
              <a:spcBef>
                <a:spcPts val="0"/>
              </a:spcBef>
              <a:spcAft>
                <a:spcPts val="0"/>
              </a:spcAft>
              <a:buClr>
                <a:schemeClr val="dk1"/>
              </a:buClr>
              <a:buSzPts val="2400"/>
              <a:buChar char="•"/>
            </a:pPr>
            <a:r>
              <a:rPr lang="en-US" sz="2000" dirty="0">
                <a:latin typeface="Calibri"/>
                <a:ea typeface="Calibri"/>
                <a:cs typeface="Calibri"/>
                <a:sym typeface="Calibri"/>
              </a:rPr>
              <a:t>The care team can be comprised of any health care or behavioral health professional the provider believes is qualified to serve on the care team. </a:t>
            </a:r>
            <a:endParaRPr sz="2400" dirty="0"/>
          </a:p>
        </p:txBody>
      </p:sp>
      <p:sp>
        <p:nvSpPr>
          <p:cNvPr id="1338" name="Google Shape;1338;p97"/>
          <p:cNvSpPr txBox="1">
            <a:spLocks noGrp="1"/>
          </p:cNvSpPr>
          <p:nvPr>
            <p:ph type="body" idx="3"/>
          </p:nvPr>
        </p:nvSpPr>
        <p:spPr>
          <a:xfrm>
            <a:off x="6657474" y="1237114"/>
            <a:ext cx="4080300" cy="8238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None/>
            </a:pPr>
            <a:r>
              <a:rPr lang="en-US" sz="3600"/>
              <a:t>Priority Health</a:t>
            </a:r>
            <a:endParaRPr sz="2000"/>
          </a:p>
        </p:txBody>
      </p:sp>
      <p:sp>
        <p:nvSpPr>
          <p:cNvPr id="1339" name="Google Shape;1339;p97"/>
          <p:cNvSpPr txBox="1">
            <a:spLocks noGrp="1"/>
          </p:cNvSpPr>
          <p:nvPr>
            <p:ph type="body" idx="4"/>
          </p:nvPr>
        </p:nvSpPr>
        <p:spPr>
          <a:xfrm>
            <a:off x="6657474" y="2060912"/>
            <a:ext cx="4784558" cy="3148761"/>
          </a:xfrm>
          <a:prstGeom prst="rect">
            <a:avLst/>
          </a:prstGeom>
          <a:noFill/>
          <a:ln w="9525"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dirty="0"/>
              <a:t>QHPs include: </a:t>
            </a:r>
            <a:endParaRPr lang="en-US" sz="2400" dirty="0" smtClean="0"/>
          </a:p>
          <a:p>
            <a:pPr marL="685800" lvl="1" indent="-228600">
              <a:lnSpc>
                <a:spcPct val="100000"/>
              </a:lnSpc>
              <a:spcBef>
                <a:spcPts val="0"/>
              </a:spcBef>
              <a:buSzPts val="2400"/>
            </a:pPr>
            <a:r>
              <a:rPr lang="en-US" sz="1800" dirty="0" smtClean="0"/>
              <a:t>RNs</a:t>
            </a:r>
          </a:p>
          <a:p>
            <a:pPr marL="685800" lvl="1" indent="-228600">
              <a:lnSpc>
                <a:spcPct val="100000"/>
              </a:lnSpc>
              <a:spcBef>
                <a:spcPts val="0"/>
              </a:spcBef>
              <a:buSzPts val="2400"/>
            </a:pPr>
            <a:r>
              <a:rPr lang="en-US" sz="1800" dirty="0" smtClean="0"/>
              <a:t>PA-Cs</a:t>
            </a:r>
          </a:p>
          <a:p>
            <a:pPr marL="685800" lvl="1" indent="-228600">
              <a:lnSpc>
                <a:spcPct val="100000"/>
              </a:lnSpc>
              <a:spcBef>
                <a:spcPts val="0"/>
              </a:spcBef>
              <a:buSzPts val="2400"/>
            </a:pPr>
            <a:r>
              <a:rPr lang="en-US" sz="1800" dirty="0" smtClean="0"/>
              <a:t>Licensed </a:t>
            </a:r>
            <a:r>
              <a:rPr lang="en-US" sz="1800" dirty="0"/>
              <a:t>Master </a:t>
            </a:r>
            <a:r>
              <a:rPr lang="en-US" sz="1800" dirty="0" smtClean="0"/>
              <a:t>Social </a:t>
            </a:r>
            <a:r>
              <a:rPr lang="en-US" sz="1800" dirty="0"/>
              <a:t>W</a:t>
            </a:r>
            <a:r>
              <a:rPr lang="en-US" sz="1800" dirty="0" smtClean="0"/>
              <a:t>orkers </a:t>
            </a:r>
            <a:r>
              <a:rPr lang="en-US" sz="1800" dirty="0"/>
              <a:t>(LMSWs</a:t>
            </a:r>
            <a:r>
              <a:rPr lang="en-US" sz="1800" dirty="0" smtClean="0"/>
              <a:t>)</a:t>
            </a:r>
          </a:p>
          <a:p>
            <a:pPr marL="685800" lvl="1" indent="-228600">
              <a:lnSpc>
                <a:spcPct val="100000"/>
              </a:lnSpc>
              <a:spcBef>
                <a:spcPts val="0"/>
              </a:spcBef>
              <a:buSzPts val="2400"/>
            </a:pPr>
            <a:r>
              <a:rPr lang="en-US" sz="1800" dirty="0" smtClean="0"/>
              <a:t>Psychologists</a:t>
            </a:r>
          </a:p>
          <a:p>
            <a:pPr marL="685800" lvl="1" indent="-228600">
              <a:lnSpc>
                <a:spcPct val="100000"/>
              </a:lnSpc>
              <a:spcBef>
                <a:spcPts val="0"/>
              </a:spcBef>
              <a:buSzPts val="2400"/>
            </a:pPr>
            <a:r>
              <a:rPr lang="en-US" sz="1800" dirty="0" smtClean="0"/>
              <a:t>Certified Diabetes </a:t>
            </a:r>
            <a:r>
              <a:rPr lang="en-US" sz="1800" dirty="0"/>
              <a:t>E</a:t>
            </a:r>
            <a:r>
              <a:rPr lang="en-US" sz="1800" dirty="0" smtClean="0"/>
              <a:t>ducators </a:t>
            </a:r>
            <a:r>
              <a:rPr lang="en-US" sz="1800" dirty="0"/>
              <a:t>(CDEs</a:t>
            </a:r>
            <a:r>
              <a:rPr lang="en-US" sz="1800" dirty="0" smtClean="0"/>
              <a:t>) </a:t>
            </a:r>
          </a:p>
          <a:p>
            <a:pPr marL="685800" lvl="1" indent="-228600">
              <a:lnSpc>
                <a:spcPct val="100000"/>
              </a:lnSpc>
              <a:spcBef>
                <a:spcPts val="0"/>
              </a:spcBef>
              <a:buSzPts val="2400"/>
            </a:pPr>
            <a:r>
              <a:rPr lang="en-US" sz="1800" dirty="0" smtClean="0"/>
              <a:t>Certified </a:t>
            </a:r>
            <a:r>
              <a:rPr lang="en-US" sz="1800" dirty="0"/>
              <a:t>A</a:t>
            </a:r>
            <a:r>
              <a:rPr lang="en-US" sz="1800" dirty="0" smtClean="0"/>
              <a:t>sthma Educators </a:t>
            </a:r>
            <a:r>
              <a:rPr lang="en-US" sz="1800" dirty="0"/>
              <a:t>(</a:t>
            </a:r>
            <a:r>
              <a:rPr lang="en-US" sz="1800" dirty="0" smtClean="0"/>
              <a:t>CAEs) </a:t>
            </a:r>
          </a:p>
          <a:p>
            <a:pPr marL="685800" lvl="1" indent="-228600">
              <a:lnSpc>
                <a:spcPct val="100000"/>
              </a:lnSpc>
              <a:spcBef>
                <a:spcPts val="0"/>
              </a:spcBef>
              <a:buSzPts val="2400"/>
            </a:pPr>
            <a:r>
              <a:rPr lang="en-US" sz="1800" dirty="0" smtClean="0"/>
              <a:t>Registered Dieticians</a:t>
            </a:r>
          </a:p>
          <a:p>
            <a:pPr marL="685800" lvl="1" indent="-228600">
              <a:lnSpc>
                <a:spcPct val="100000"/>
              </a:lnSpc>
              <a:spcBef>
                <a:spcPts val="0"/>
              </a:spcBef>
              <a:buSzPts val="2400"/>
            </a:pPr>
            <a:r>
              <a:rPr lang="en-US" sz="1800" dirty="0"/>
              <a:t>C</a:t>
            </a:r>
            <a:r>
              <a:rPr lang="en-US" sz="1800" dirty="0" smtClean="0"/>
              <a:t>linical Pharmacists</a:t>
            </a:r>
            <a:endParaRPr dirty="0"/>
          </a:p>
        </p:txBody>
      </p:sp>
      <p:sp>
        <p:nvSpPr>
          <p:cNvPr id="1340" name="Google Shape;1340;p97"/>
          <p:cNvSpPr txBox="1"/>
          <p:nvPr/>
        </p:nvSpPr>
        <p:spPr>
          <a:xfrm>
            <a:off x="0" y="6054697"/>
            <a:ext cx="51933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PH: </a:t>
            </a:r>
            <a:r>
              <a:rPr lang="en-US" sz="1050" b="0" i="0" u="sng" strike="noStrike" cap="none">
                <a:solidFill>
                  <a:schemeClr val="dk1"/>
                </a:solidFill>
                <a:latin typeface="Calibri"/>
                <a:ea typeface="Calibri"/>
                <a:cs typeface="Calibri"/>
                <a:sym typeface="Calibri"/>
                <a:hlinkClick r:id="rId3"/>
              </a:rPr>
              <a:t>https://www.priorityhealth.com/provider/manual/services/medical/care-management</a:t>
            </a:r>
            <a:endParaRPr sz="105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BCBSM: March, 2020 FAQ document</a:t>
            </a:r>
            <a:endParaRPr sz="1400" b="0" i="0" u="none" strike="noStrike" cap="none">
              <a:solidFill>
                <a:srgbClr val="000000"/>
              </a:solidFill>
              <a:latin typeface="Arial"/>
              <a:ea typeface="Arial"/>
              <a:cs typeface="Arial"/>
              <a:sym typeface="Arial"/>
            </a:endParaRPr>
          </a:p>
        </p:txBody>
      </p:sp>
      <p:sp>
        <p:nvSpPr>
          <p:cNvPr id="1341" name="Google Shape;1341;p97"/>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rgbClr val="FEFFFF"/>
                </a:solidFill>
                <a:latin typeface="Calibri"/>
                <a:ea typeface="Calibri"/>
                <a:cs typeface="Calibri"/>
                <a:sym typeface="Calibri"/>
              </a:rPr>
              <a:t>Specialty </a:t>
            </a:r>
            <a:r>
              <a:rPr lang="en-US" sz="1050" b="0" i="0" u="none" strike="noStrike" cap="none" dirty="0" smtClean="0">
                <a:solidFill>
                  <a:srgbClr val="FEFFFF"/>
                </a:solidFill>
                <a:latin typeface="Calibri"/>
                <a:ea typeface="Calibri"/>
                <a:cs typeface="Calibri"/>
                <a:sym typeface="Calibri"/>
              </a:rPr>
              <a:t>team-based </a:t>
            </a:r>
            <a:r>
              <a:rPr lang="en-US" sz="1050" b="0" i="0" u="none" strike="noStrike" cap="none" dirty="0">
                <a:solidFill>
                  <a:srgbClr val="FEFFFF"/>
                </a:solidFill>
                <a:latin typeface="Calibri"/>
                <a:ea typeface="Calibri"/>
                <a:cs typeface="Calibri"/>
                <a:sym typeface="Calibri"/>
              </a:rPr>
              <a:t>Care 4.1.20 V1</a:t>
            </a:r>
            <a:endParaRPr sz="1400" b="0" i="0" u="none" strike="noStrike" cap="none" dirty="0">
              <a:solidFill>
                <a:srgbClr val="000000"/>
              </a:solidFill>
              <a:latin typeface="Arial"/>
              <a:ea typeface="Arial"/>
              <a:cs typeface="Arial"/>
              <a:sym typeface="Arial"/>
            </a:endParaRPr>
          </a:p>
        </p:txBody>
      </p:sp>
      <p:sp>
        <p:nvSpPr>
          <p:cNvPr id="1342" name="Google Shape;1342;p97"/>
          <p:cNvSpPr txBox="1">
            <a:spLocks noGrp="1"/>
          </p:cNvSpPr>
          <p:nvPr>
            <p:ph type="sldNum" idx="12"/>
          </p:nvPr>
        </p:nvSpPr>
        <p:spPr>
          <a:xfrm>
            <a:off x="9448800" y="646475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122</a:t>
            </a:fld>
            <a:endParaRPr/>
          </a:p>
        </p:txBody>
      </p:sp>
      <p:sp>
        <p:nvSpPr>
          <p:cNvPr id="1343" name="Google Shape;1343;p97"/>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120"/>
          <p:cNvSpPr txBox="1"/>
          <p:nvPr/>
        </p:nvSpPr>
        <p:spPr>
          <a:xfrm>
            <a:off x="2317370" y="4443390"/>
            <a:ext cx="5292971" cy="107405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dirty="0">
                <a:solidFill>
                  <a:schemeClr val="dk1"/>
                </a:solidFill>
                <a:latin typeface="Calibri"/>
                <a:ea typeface="Calibri"/>
                <a:cs typeface="Calibri"/>
                <a:sym typeface="Calibri"/>
              </a:rPr>
              <a:t>S0257:</a:t>
            </a:r>
            <a:r>
              <a:rPr lang="en-US" sz="2400" b="0" i="0" u="none" strike="noStrike" cap="none" dirty="0">
                <a:solidFill>
                  <a:schemeClr val="dk1"/>
                </a:solidFill>
                <a:latin typeface="Calibri"/>
                <a:ea typeface="Calibri"/>
                <a:cs typeface="Calibri"/>
                <a:sym typeface="Calibri"/>
              </a:rPr>
              <a:t> Counseling and discussion regarding advance directives or end of life care planning and decisions </a:t>
            </a:r>
            <a:endParaRPr sz="1400" b="0" i="0" u="none" strike="noStrike" cap="none" dirty="0">
              <a:solidFill>
                <a:srgbClr val="000000"/>
              </a:solidFill>
              <a:latin typeface="Arial"/>
              <a:ea typeface="Arial"/>
              <a:cs typeface="Arial"/>
              <a:sym typeface="Arial"/>
            </a:endParaRPr>
          </a:p>
        </p:txBody>
      </p:sp>
      <p:sp>
        <p:nvSpPr>
          <p:cNvPr id="1504" name="Google Shape;1504;p120"/>
          <p:cNvSpPr txBox="1"/>
          <p:nvPr/>
        </p:nvSpPr>
        <p:spPr>
          <a:xfrm>
            <a:off x="265330" y="311175"/>
            <a:ext cx="8992881" cy="65563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000"/>
              <a:buFont typeface="Arial"/>
              <a:buNone/>
            </a:pPr>
            <a:r>
              <a:rPr lang="en-US" sz="4000" b="1" i="0" u="none" strike="noStrike" cap="none">
                <a:solidFill>
                  <a:schemeClr val="dk1"/>
                </a:solidFill>
                <a:latin typeface="Calibri"/>
                <a:ea typeface="Calibri"/>
                <a:cs typeface="Calibri"/>
                <a:sym typeface="Calibri"/>
              </a:rPr>
              <a:t>Care Management Codes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000"/>
              <a:buFont typeface="Arial"/>
              <a:buNone/>
            </a:pPr>
            <a:r>
              <a:rPr lang="en-US" sz="4000" b="1" i="0" u="none" strike="noStrike" cap="none">
                <a:solidFill>
                  <a:schemeClr val="dk1"/>
                </a:solidFill>
                <a:latin typeface="Calibri"/>
                <a:ea typeface="Calibri"/>
                <a:cs typeface="Calibri"/>
                <a:sym typeface="Calibri"/>
              </a:rPr>
              <a:t>for Care Team Members </a:t>
            </a:r>
            <a:endParaRPr sz="1400" b="0" i="0" u="none" strike="noStrike" cap="none">
              <a:solidFill>
                <a:srgbClr val="000000"/>
              </a:solidFill>
              <a:latin typeface="Arial"/>
              <a:ea typeface="Arial"/>
              <a:cs typeface="Arial"/>
              <a:sym typeface="Arial"/>
            </a:endParaRPr>
          </a:p>
        </p:txBody>
      </p:sp>
      <p:sp>
        <p:nvSpPr>
          <p:cNvPr id="1505" name="Google Shape;1505;p120"/>
          <p:cNvSpPr txBox="1"/>
          <p:nvPr/>
        </p:nvSpPr>
        <p:spPr>
          <a:xfrm>
            <a:off x="265330" y="1574619"/>
            <a:ext cx="1957256" cy="830997"/>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Face to Face w/ patient</a:t>
            </a:r>
            <a:endParaRPr sz="1400" b="0" i="0" u="none" strike="noStrike" cap="none">
              <a:solidFill>
                <a:srgbClr val="000000"/>
              </a:solidFill>
              <a:latin typeface="Arial"/>
              <a:ea typeface="Arial"/>
              <a:cs typeface="Arial"/>
              <a:sym typeface="Arial"/>
            </a:endParaRPr>
          </a:p>
        </p:txBody>
      </p:sp>
      <p:sp>
        <p:nvSpPr>
          <p:cNvPr id="1506" name="Google Shape;1506;p120"/>
          <p:cNvSpPr txBox="1"/>
          <p:nvPr/>
        </p:nvSpPr>
        <p:spPr>
          <a:xfrm>
            <a:off x="265331" y="2895387"/>
            <a:ext cx="1957256" cy="830997"/>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Group Visits w/ patient</a:t>
            </a:r>
            <a:endParaRPr sz="1400" b="0" i="0" u="none" strike="noStrike" cap="none">
              <a:solidFill>
                <a:srgbClr val="000000"/>
              </a:solidFill>
              <a:latin typeface="Arial"/>
              <a:ea typeface="Arial"/>
              <a:cs typeface="Arial"/>
              <a:sym typeface="Arial"/>
            </a:endParaRPr>
          </a:p>
        </p:txBody>
      </p:sp>
      <p:sp>
        <p:nvSpPr>
          <p:cNvPr id="1507" name="Google Shape;1507;p120"/>
          <p:cNvSpPr txBox="1"/>
          <p:nvPr/>
        </p:nvSpPr>
        <p:spPr>
          <a:xfrm>
            <a:off x="265330" y="4321154"/>
            <a:ext cx="1957256" cy="156966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End of Life Counseling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Advanced Directive</a:t>
            </a:r>
            <a:endParaRPr sz="1400" b="0" i="0" u="none" strike="noStrike" cap="none">
              <a:solidFill>
                <a:srgbClr val="000000"/>
              </a:solidFill>
              <a:latin typeface="Arial"/>
              <a:ea typeface="Arial"/>
              <a:cs typeface="Arial"/>
              <a:sym typeface="Arial"/>
            </a:endParaRPr>
          </a:p>
        </p:txBody>
      </p:sp>
      <p:sp>
        <p:nvSpPr>
          <p:cNvPr id="1508" name="Google Shape;1508;p120"/>
          <p:cNvSpPr/>
          <p:nvPr/>
        </p:nvSpPr>
        <p:spPr>
          <a:xfrm>
            <a:off x="2317370" y="1589204"/>
            <a:ext cx="887275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G9001:</a:t>
            </a:r>
            <a:r>
              <a:rPr lang="en-US" sz="2400" b="0" i="0" u="none" strike="noStrike" cap="none">
                <a:solidFill>
                  <a:schemeClr val="dk1"/>
                </a:solidFill>
                <a:latin typeface="Calibri"/>
                <a:ea typeface="Calibri"/>
                <a:cs typeface="Calibri"/>
                <a:sym typeface="Calibri"/>
              </a:rPr>
              <a:t> Initiation of Care Management (Comprehensive Assessment)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G9002:</a:t>
            </a:r>
            <a:r>
              <a:rPr lang="en-US" sz="2400" b="0" i="0" u="none" strike="noStrike" cap="none">
                <a:solidFill>
                  <a:schemeClr val="dk1"/>
                </a:solidFill>
                <a:latin typeface="Calibri"/>
                <a:ea typeface="Calibri"/>
                <a:cs typeface="Calibri"/>
                <a:sym typeface="Calibri"/>
              </a:rPr>
              <a:t> Individual Face-to-Face Visit </a:t>
            </a:r>
            <a:endParaRPr sz="1400" b="0" i="0" u="none" strike="noStrike" cap="none">
              <a:solidFill>
                <a:srgbClr val="000000"/>
              </a:solidFill>
              <a:latin typeface="Arial"/>
              <a:ea typeface="Arial"/>
              <a:cs typeface="Arial"/>
              <a:sym typeface="Arial"/>
            </a:endParaRPr>
          </a:p>
        </p:txBody>
      </p:sp>
      <p:sp>
        <p:nvSpPr>
          <p:cNvPr id="1509" name="Google Shape;1509;p120"/>
          <p:cNvSpPr/>
          <p:nvPr/>
        </p:nvSpPr>
        <p:spPr>
          <a:xfrm>
            <a:off x="2317370" y="2689886"/>
            <a:ext cx="923223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98961:</a:t>
            </a:r>
            <a:r>
              <a:rPr lang="en-US" sz="2400" b="0" i="0" u="none" strike="noStrike" cap="none">
                <a:solidFill>
                  <a:schemeClr val="dk1"/>
                </a:solidFill>
                <a:latin typeface="Calibri"/>
                <a:ea typeface="Calibri"/>
                <a:cs typeface="Calibri"/>
                <a:sym typeface="Calibri"/>
              </a:rPr>
              <a:t> Education and training for patient self-management for 2–4 patients; 30 minutes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98962:</a:t>
            </a:r>
            <a:r>
              <a:rPr lang="en-US" sz="2400" b="0" i="0" u="none" strike="noStrike" cap="none">
                <a:solidFill>
                  <a:schemeClr val="dk1"/>
                </a:solidFill>
                <a:latin typeface="Calibri"/>
                <a:ea typeface="Calibri"/>
                <a:cs typeface="Calibri"/>
                <a:sym typeface="Calibri"/>
              </a:rPr>
              <a:t> Education and training for patient self-management for 5–8 patients; 30 minutes</a:t>
            </a:r>
            <a:endParaRPr sz="1400" b="0" i="0" u="none" strike="noStrike" cap="none">
              <a:solidFill>
                <a:srgbClr val="000000"/>
              </a:solidFill>
              <a:latin typeface="Arial"/>
              <a:ea typeface="Arial"/>
              <a:cs typeface="Arial"/>
              <a:sym typeface="Arial"/>
            </a:endParaRPr>
          </a:p>
        </p:txBody>
      </p:sp>
      <p:sp>
        <p:nvSpPr>
          <p:cNvPr id="1510" name="Google Shape;1510;p120"/>
          <p:cNvSpPr/>
          <p:nvPr/>
        </p:nvSpPr>
        <p:spPr>
          <a:xfrm>
            <a:off x="6737684" y="5635548"/>
            <a:ext cx="5317577" cy="830956"/>
          </a:xfrm>
          <a:prstGeom prst="rect">
            <a:avLst/>
          </a:prstGeom>
          <a:solidFill>
            <a:schemeClr val="lt2"/>
          </a:solidFill>
          <a:ln w="9525" cap="flat" cmpd="sng">
            <a:solidFill>
              <a:schemeClr val="lt2"/>
            </a:solidFill>
            <a:prstDash val="solid"/>
            <a:miter lim="800000"/>
            <a:headEnd type="none" w="sm" len="sm"/>
            <a:tailEnd type="none" w="sm" len="sm"/>
          </a:ln>
        </p:spPr>
        <p:txBody>
          <a:bodyPr spcFirstLastPara="1" wrap="square" lIns="91425" tIns="45700" rIns="91425" bIns="45700" anchor="t" anchorCtr="0">
            <a:spAutoFit/>
          </a:bodyPr>
          <a:lstStyle/>
          <a:p>
            <a:pPr marL="400050" marR="0" lvl="1" indent="-347663" algn="r"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Provider liability if patient does not have the Care Management Benefit. </a:t>
            </a:r>
            <a:endParaRPr b="0" i="0" u="none" strike="noStrike" cap="none" dirty="0">
              <a:solidFill>
                <a:srgbClr val="000000"/>
              </a:solidFill>
              <a:latin typeface="Arial"/>
              <a:ea typeface="Arial"/>
              <a:cs typeface="Arial"/>
              <a:sym typeface="Arial"/>
            </a:endParaRPr>
          </a:p>
        </p:txBody>
      </p:sp>
      <p:graphicFrame>
        <p:nvGraphicFramePr>
          <p:cNvPr id="1511" name="Google Shape;1511;p120"/>
          <p:cNvGraphicFramePr/>
          <p:nvPr/>
        </p:nvGraphicFramePr>
        <p:xfrm>
          <a:off x="9494148" y="186094"/>
          <a:ext cx="2419425" cy="1127790"/>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58375">
                  <a:extLst>
                    <a:ext uri="{9D8B030D-6E8A-4147-A177-3AD203B41FA5}">
                      <a16:colId xmlns:a16="http://schemas.microsoft.com/office/drawing/2014/main" val="20001"/>
                    </a:ext>
                  </a:extLst>
                </a:gridCol>
                <a:gridCol w="561475">
                  <a:extLst>
                    <a:ext uri="{9D8B030D-6E8A-4147-A177-3AD203B41FA5}">
                      <a16:colId xmlns:a16="http://schemas.microsoft.com/office/drawing/2014/main" val="20002"/>
                    </a:ext>
                  </a:extLst>
                </a:gridCol>
                <a:gridCol w="43312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2824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12" name="Google Shape;1512;p120"/>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13" name="Google Shape;1513;p120"/>
          <p:cNvSpPr txBox="1">
            <a:spLocks noGrp="1"/>
          </p:cNvSpPr>
          <p:nvPr>
            <p:ph type="ftr" idx="11"/>
          </p:nvPr>
        </p:nvSpPr>
        <p:spPr>
          <a:xfrm>
            <a:off x="25462" y="650016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a:p>
        </p:txBody>
      </p:sp>
      <p:sp>
        <p:nvSpPr>
          <p:cNvPr id="1514" name="Google Shape;1514;p120"/>
          <p:cNvSpPr txBox="1">
            <a:spLocks noGrp="1"/>
          </p:cNvSpPr>
          <p:nvPr>
            <p:ph type="sldNum" idx="12"/>
          </p:nvPr>
        </p:nvSpPr>
        <p:spPr>
          <a:xfrm>
            <a:off x="9494148" y="656463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123</a:t>
            </a:fld>
            <a:endParaRPr/>
          </a:p>
        </p:txBody>
      </p:sp>
    </p:spTree>
    <p:extLst>
      <p:ext uri="{BB962C8B-B14F-4D97-AF65-F5344CB8AC3E}">
        <p14:creationId xmlns:p14="http://schemas.microsoft.com/office/powerpoint/2010/main" val="1121325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121"/>
          <p:cNvSpPr txBox="1"/>
          <p:nvPr/>
        </p:nvSpPr>
        <p:spPr>
          <a:xfrm>
            <a:off x="287280" y="1685078"/>
            <a:ext cx="11279078" cy="45894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The </a:t>
            </a:r>
            <a:r>
              <a:rPr lang="en-US" sz="2400" b="1" i="0" u="none" strike="noStrike" cap="none">
                <a:solidFill>
                  <a:schemeClr val="dk1"/>
                </a:solidFill>
                <a:latin typeface="Calibri"/>
                <a:ea typeface="Calibri"/>
                <a:cs typeface="Calibri"/>
                <a:sym typeface="Calibri"/>
              </a:rPr>
              <a:t>Comprehensive Assessment </a:t>
            </a:r>
            <a:r>
              <a:rPr lang="en-US" sz="2400" b="0" i="0" u="none" strike="noStrike" cap="none">
                <a:solidFill>
                  <a:schemeClr val="dk1"/>
                </a:solidFill>
                <a:latin typeface="Calibri"/>
                <a:ea typeface="Calibri"/>
                <a:cs typeface="Calibri"/>
                <a:sym typeface="Calibri"/>
              </a:rPr>
              <a:t>(</a:t>
            </a:r>
            <a:r>
              <a:rPr lang="en-US" sz="2400" b="1" i="0" u="none" strike="noStrike" cap="none">
                <a:solidFill>
                  <a:schemeClr val="dk1"/>
                </a:solidFill>
                <a:latin typeface="Calibri"/>
                <a:ea typeface="Calibri"/>
                <a:cs typeface="Calibri"/>
                <a:sym typeface="Calibri"/>
              </a:rPr>
              <a:t>G9001</a:t>
            </a:r>
            <a:r>
              <a:rPr lang="en-US" sz="2400" b="0" i="0" u="none" strike="noStrike" cap="none">
                <a:solidFill>
                  <a:schemeClr val="dk1"/>
                </a:solidFill>
                <a:latin typeface="Calibri"/>
                <a:ea typeface="Calibri"/>
                <a:cs typeface="Calibri"/>
                <a:sym typeface="Calibri"/>
              </a:rPr>
              <a:t>) is a face to face meeting which results in a patient centered care plan that the care team and the patient agree upon and follow.  </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comprehensive assessment is a holistic approach and involves screenings (ex. SDOH, PQ 2), understanding and discussion of patient’s concerns/goals and the medical treatment plan.  </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care plan: </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Guides the patient and caregiver towards </a:t>
            </a:r>
            <a:r>
              <a:rPr lang="en-US" sz="2400" b="1" i="0" u="none" strike="noStrike" cap="none">
                <a:solidFill>
                  <a:schemeClr val="dk1"/>
                </a:solidFill>
                <a:latin typeface="Calibri"/>
                <a:ea typeface="Calibri"/>
                <a:cs typeface="Calibri"/>
                <a:sym typeface="Calibri"/>
              </a:rPr>
              <a:t>self-management </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Requires </a:t>
            </a:r>
            <a:r>
              <a:rPr lang="en-US" sz="2400" b="1" i="0" u="none" strike="noStrike" cap="none">
                <a:solidFill>
                  <a:schemeClr val="dk1"/>
                </a:solidFill>
                <a:latin typeface="Calibri"/>
                <a:ea typeface="Calibri"/>
                <a:cs typeface="Calibri"/>
                <a:sym typeface="Calibri"/>
              </a:rPr>
              <a:t>monitoring and evaluation </a:t>
            </a:r>
            <a:r>
              <a:rPr lang="en-US" sz="2400" b="0" i="0" u="none" strike="noStrike" cap="none">
                <a:solidFill>
                  <a:schemeClr val="dk1"/>
                </a:solidFill>
                <a:latin typeface="Calibri"/>
                <a:ea typeface="Calibri"/>
                <a:cs typeface="Calibri"/>
                <a:sym typeface="Calibri"/>
              </a:rPr>
              <a:t>of the effectiveness of the plan over time</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50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Adjust goals and interventions as needed</a:t>
            </a:r>
            <a:r>
              <a:rPr lang="en-US" sz="2400" b="0" i="0" u="none" strike="noStrike" cap="none">
                <a:solidFill>
                  <a:schemeClr val="dk1"/>
                </a:solidFill>
                <a:latin typeface="Calibri"/>
                <a:ea typeface="Calibri"/>
                <a:cs typeface="Calibri"/>
                <a:sym typeface="Calibri"/>
              </a:rPr>
              <a:t>, until goals are met </a:t>
            </a:r>
            <a:endParaRPr sz="1400" b="0" i="0" u="none" strike="noStrike" cap="none">
              <a:solidFill>
                <a:srgbClr val="000000"/>
              </a:solidFill>
              <a:latin typeface="Arial"/>
              <a:ea typeface="Arial"/>
              <a:cs typeface="Arial"/>
              <a:sym typeface="Arial"/>
            </a:endParaRPr>
          </a:p>
          <a:p>
            <a:pPr marL="228600" marR="0" lvl="0" indent="-2540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521" name="Google Shape;1521;p121"/>
          <p:cNvSpPr txBox="1"/>
          <p:nvPr/>
        </p:nvSpPr>
        <p:spPr>
          <a:xfrm>
            <a:off x="136696" y="150667"/>
            <a:ext cx="8724168"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G9001 Comprehensive </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Assessment Code</a:t>
            </a:r>
            <a:endParaRPr sz="1400" b="0" i="0" u="none" strike="noStrike" cap="none">
              <a:solidFill>
                <a:srgbClr val="000000"/>
              </a:solidFill>
              <a:latin typeface="Arial"/>
              <a:ea typeface="Arial"/>
              <a:cs typeface="Arial"/>
              <a:sym typeface="Arial"/>
            </a:endParaRPr>
          </a:p>
        </p:txBody>
      </p:sp>
      <p:graphicFrame>
        <p:nvGraphicFramePr>
          <p:cNvPr id="1522" name="Google Shape;1522;p121"/>
          <p:cNvGraphicFramePr/>
          <p:nvPr/>
        </p:nvGraphicFramePr>
        <p:xfrm>
          <a:off x="9435690" y="150667"/>
          <a:ext cx="2371325"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58375">
                  <a:extLst>
                    <a:ext uri="{9D8B030D-6E8A-4147-A177-3AD203B41FA5}">
                      <a16:colId xmlns:a16="http://schemas.microsoft.com/office/drawing/2014/main" val="20001"/>
                    </a:ext>
                  </a:extLst>
                </a:gridCol>
                <a:gridCol w="577525">
                  <a:extLst>
                    <a:ext uri="{9D8B030D-6E8A-4147-A177-3AD203B41FA5}">
                      <a16:colId xmlns:a16="http://schemas.microsoft.com/office/drawing/2014/main" val="20002"/>
                    </a:ext>
                  </a:extLst>
                </a:gridCol>
                <a:gridCol w="36897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23" name="Google Shape;1523;p121"/>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a:p>
        </p:txBody>
      </p:sp>
      <p:sp>
        <p:nvSpPr>
          <p:cNvPr id="1524" name="Google Shape;1524;p121"/>
          <p:cNvSpPr txBox="1">
            <a:spLocks noGrp="1"/>
          </p:cNvSpPr>
          <p:nvPr>
            <p:ph type="sldNum" idx="12"/>
          </p:nvPr>
        </p:nvSpPr>
        <p:spPr>
          <a:xfrm>
            <a:off x="9466308" y="648335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124</a:t>
            </a:fld>
            <a:endParaRPr/>
          </a:p>
        </p:txBody>
      </p:sp>
    </p:spTree>
    <p:extLst>
      <p:ext uri="{BB962C8B-B14F-4D97-AF65-F5344CB8AC3E}">
        <p14:creationId xmlns:p14="http://schemas.microsoft.com/office/powerpoint/2010/main" val="126416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22"/>
          <p:cNvSpPr txBox="1"/>
          <p:nvPr/>
        </p:nvSpPr>
        <p:spPr>
          <a:xfrm>
            <a:off x="402421" y="204394"/>
            <a:ext cx="8724168"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G9001 Comprehensive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Assessment Code</a:t>
            </a:r>
            <a:endParaRPr sz="1400" b="0" i="0" u="none" strike="noStrike" cap="none">
              <a:solidFill>
                <a:srgbClr val="000000"/>
              </a:solidFill>
              <a:latin typeface="Arial"/>
              <a:ea typeface="Arial"/>
              <a:cs typeface="Arial"/>
              <a:sym typeface="Arial"/>
            </a:endParaRPr>
          </a:p>
        </p:txBody>
      </p:sp>
      <p:sp>
        <p:nvSpPr>
          <p:cNvPr id="1531" name="Google Shape;1531;p122"/>
          <p:cNvSpPr txBox="1"/>
          <p:nvPr/>
        </p:nvSpPr>
        <p:spPr>
          <a:xfrm>
            <a:off x="632945" y="1723512"/>
            <a:ext cx="10323812" cy="4203369"/>
          </a:xfrm>
          <a:prstGeom prst="rect">
            <a:avLst/>
          </a:prstGeom>
          <a:noFill/>
          <a:ln>
            <a:noFill/>
          </a:ln>
        </p:spPr>
        <p:txBody>
          <a:bodyPr spcFirstLastPara="1" wrap="square" lIns="91425" tIns="45700" rIns="91425" bIns="45700" anchor="t" anchorCtr="0">
            <a:normAutofit/>
          </a:bodyPr>
          <a:lstStyle/>
          <a:p>
            <a:pPr marL="50800" marR="0" lvl="0" indent="0" algn="l" rtl="0">
              <a:lnSpc>
                <a:spcPct val="100000"/>
              </a:lnSpc>
              <a:spcBef>
                <a:spcPts val="0"/>
              </a:spcBef>
              <a:spcAft>
                <a:spcPts val="0"/>
              </a:spcAft>
              <a:buClr>
                <a:srgbClr val="009681"/>
              </a:buClr>
              <a:buSzPts val="3200"/>
              <a:buFont typeface="Arial"/>
              <a:buNone/>
            </a:pPr>
            <a:r>
              <a:rPr lang="en-US" sz="3200" b="1" i="0" u="none" strike="noStrike" cap="none">
                <a:solidFill>
                  <a:schemeClr val="dk1"/>
                </a:solidFill>
                <a:latin typeface="Calibri"/>
                <a:ea typeface="Calibri"/>
                <a:cs typeface="Calibri"/>
                <a:sym typeface="Calibri"/>
              </a:rPr>
              <a:t>BCBSM</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Individual, face to face (or video for commercial)</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One per patient per day</a:t>
            </a:r>
            <a:endParaRPr sz="1400" b="0" i="0" u="none" strike="noStrike" cap="none">
              <a:solidFill>
                <a:srgbClr val="000000"/>
              </a:solidFill>
              <a:latin typeface="Arial"/>
              <a:ea typeface="Arial"/>
              <a:cs typeface="Arial"/>
              <a:sym typeface="Arial"/>
            </a:endParaRPr>
          </a:p>
          <a:p>
            <a:pPr marL="50800" marR="0" lvl="0" indent="0" algn="l" rtl="0">
              <a:lnSpc>
                <a:spcPct val="100000"/>
              </a:lnSpc>
              <a:spcBef>
                <a:spcPts val="0"/>
              </a:spcBef>
              <a:spcAft>
                <a:spcPts val="0"/>
              </a:spcAft>
              <a:buClr>
                <a:srgbClr val="009681"/>
              </a:buClr>
              <a:buSzPts val="3200"/>
              <a:buFont typeface="Arial"/>
              <a:buNone/>
            </a:pPr>
            <a:r>
              <a:rPr lang="en-US" sz="3200" b="1" i="0" u="none" strike="noStrike" cap="none">
                <a:solidFill>
                  <a:schemeClr val="dk1"/>
                </a:solidFill>
                <a:latin typeface="Calibri"/>
                <a:ea typeface="Calibri"/>
                <a:cs typeface="Calibri"/>
                <a:sym typeface="Calibri"/>
              </a:rPr>
              <a:t>Priority Health</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Individual, face to face</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May be billed once annually for patients with ongoing care management.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p:txBody>
      </p:sp>
      <p:graphicFrame>
        <p:nvGraphicFramePr>
          <p:cNvPr id="1532" name="Google Shape;1532;p122"/>
          <p:cNvGraphicFramePr/>
          <p:nvPr/>
        </p:nvGraphicFramePr>
        <p:xfrm>
          <a:off x="9426010" y="168156"/>
          <a:ext cx="2429125"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35975">
                  <a:extLst>
                    <a:ext uri="{9D8B030D-6E8A-4147-A177-3AD203B41FA5}">
                      <a16:colId xmlns:a16="http://schemas.microsoft.com/office/drawing/2014/main" val="20001"/>
                    </a:ext>
                  </a:extLst>
                </a:gridCol>
                <a:gridCol w="625650">
                  <a:extLst>
                    <a:ext uri="{9D8B030D-6E8A-4147-A177-3AD203B41FA5}">
                      <a16:colId xmlns:a16="http://schemas.microsoft.com/office/drawing/2014/main" val="20002"/>
                    </a:ext>
                  </a:extLst>
                </a:gridCol>
                <a:gridCol w="401050">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33" name="Google Shape;1533;p122"/>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34" name="Google Shape;1534;p122"/>
          <p:cNvSpPr txBox="1">
            <a:spLocks noGrp="1"/>
          </p:cNvSpPr>
          <p:nvPr>
            <p:ph type="ftr" idx="11"/>
          </p:nvPr>
        </p:nvSpPr>
        <p:spPr>
          <a:xfrm>
            <a:off x="9400" y="648558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a:p>
        </p:txBody>
      </p:sp>
      <p:sp>
        <p:nvSpPr>
          <p:cNvPr id="1535" name="Google Shape;1535;p122"/>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125</a:t>
            </a:fld>
            <a:endParaRPr/>
          </a:p>
        </p:txBody>
      </p:sp>
    </p:spTree>
    <p:extLst>
      <p:ext uri="{BB962C8B-B14F-4D97-AF65-F5344CB8AC3E}">
        <p14:creationId xmlns:p14="http://schemas.microsoft.com/office/powerpoint/2010/main" val="2789669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123"/>
          <p:cNvSpPr txBox="1"/>
          <p:nvPr/>
        </p:nvSpPr>
        <p:spPr>
          <a:xfrm>
            <a:off x="291360" y="186278"/>
            <a:ext cx="8277155" cy="830997"/>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Calibri"/>
                <a:ea typeface="Calibri"/>
                <a:cs typeface="Calibri"/>
                <a:sym typeface="Calibri"/>
              </a:rPr>
              <a:t>G9002 Face-to-Face</a:t>
            </a:r>
            <a:endParaRPr sz="1400" b="0" i="0" u="none" strike="noStrike" cap="none">
              <a:solidFill>
                <a:srgbClr val="000000"/>
              </a:solidFill>
              <a:latin typeface="Arial"/>
              <a:ea typeface="Arial"/>
              <a:cs typeface="Arial"/>
              <a:sym typeface="Arial"/>
            </a:endParaRPr>
          </a:p>
        </p:txBody>
      </p:sp>
      <p:sp>
        <p:nvSpPr>
          <p:cNvPr id="1542" name="Google Shape;1542;p123"/>
          <p:cNvSpPr txBox="1"/>
          <p:nvPr/>
        </p:nvSpPr>
        <p:spPr>
          <a:xfrm>
            <a:off x="456514" y="1083499"/>
            <a:ext cx="11318391" cy="47534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BCBSM (Commercial and Medicare Advantage):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Quantity Billing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Individual, face to face or video</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If the total cumulative time with the patient adds up to: </a:t>
            </a:r>
            <a:endParaRPr sz="1400" b="0" i="0" u="none" strike="noStrike" cap="none">
              <a:solidFill>
                <a:srgbClr val="000000"/>
              </a:solidFill>
              <a:latin typeface="Arial"/>
              <a:ea typeface="Arial"/>
              <a:cs typeface="Arial"/>
              <a:sym typeface="Arial"/>
            </a:endParaRPr>
          </a:p>
          <a:p>
            <a:pPr marL="685800" marR="0" lvl="1"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1 to 45 minutes, report a quantity of one; 46 to 75 minutes, report a quantity of two; 76 to 105 minutes, report a quantity of three; 106 to 135 minutes, report a quantity of four.</a:t>
            </a:r>
            <a:endParaRPr sz="1400" b="0" i="0" u="none" strike="noStrike" cap="none">
              <a:solidFill>
                <a:srgbClr val="000000"/>
              </a:solidFill>
              <a:latin typeface="Arial"/>
              <a:ea typeface="Arial"/>
              <a:cs typeface="Arial"/>
              <a:sym typeface="Arial"/>
            </a:endParaRPr>
          </a:p>
          <a:p>
            <a:pPr marL="800100" marR="0" lvl="2"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Priority Health (Commercial, Medicare Advantage, Medicaid):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No Quantity Billing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 person visit with patient, may include caregiver involvement.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Used for treatment plan, self management education, medication therapy, risk factors, unmet care, physical status, emotional status, community resources, readiness to change.</a:t>
            </a:r>
            <a:endParaRPr sz="1400" b="0" i="0" u="none" strike="noStrike" cap="none">
              <a:solidFill>
                <a:srgbClr val="000000"/>
              </a:solidFill>
              <a:latin typeface="Arial"/>
              <a:ea typeface="Arial"/>
              <a:cs typeface="Arial"/>
              <a:sym typeface="Arial"/>
            </a:endParaRPr>
          </a:p>
        </p:txBody>
      </p:sp>
      <p:sp>
        <p:nvSpPr>
          <p:cNvPr id="1543" name="Google Shape;1543;p123"/>
          <p:cNvSpPr txBox="1"/>
          <p:nvPr/>
        </p:nvSpPr>
        <p:spPr>
          <a:xfrm>
            <a:off x="6008961" y="5642464"/>
            <a:ext cx="5939771" cy="92333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BCBSM: </a:t>
            </a:r>
            <a:r>
              <a:rPr lang="en-US" sz="1800" b="0" i="0" u="none" strike="noStrike" cap="none" dirty="0" smtClean="0">
                <a:solidFill>
                  <a:schemeClr val="dk1"/>
                </a:solidFill>
                <a:latin typeface="Calibri"/>
                <a:ea typeface="Calibri"/>
                <a:cs typeface="Calibri"/>
                <a:sym typeface="Calibri"/>
              </a:rPr>
              <a:t>2P </a:t>
            </a:r>
            <a:r>
              <a:rPr lang="en-US" sz="1800" b="0" i="0" u="none" strike="noStrike" cap="none" dirty="0">
                <a:solidFill>
                  <a:schemeClr val="dk1"/>
                </a:solidFill>
                <a:latin typeface="Calibri"/>
                <a:ea typeface="Calibri"/>
                <a:cs typeface="Calibri"/>
                <a:sym typeface="Calibri"/>
              </a:rPr>
              <a:t>Modifier for G9002-  Payable when contact is made with patient to discuss the program and patient does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not enroll in care management.</a:t>
            </a:r>
            <a:endParaRPr sz="1400" b="0" i="0" u="none" strike="noStrike" cap="none" dirty="0">
              <a:solidFill>
                <a:srgbClr val="000000"/>
              </a:solidFill>
              <a:latin typeface="Arial"/>
              <a:ea typeface="Arial"/>
              <a:cs typeface="Arial"/>
              <a:sym typeface="Arial"/>
            </a:endParaRPr>
          </a:p>
        </p:txBody>
      </p:sp>
      <p:graphicFrame>
        <p:nvGraphicFramePr>
          <p:cNvPr id="1544" name="Google Shape;1544;p123"/>
          <p:cNvGraphicFramePr/>
          <p:nvPr/>
        </p:nvGraphicFramePr>
        <p:xfrm>
          <a:off x="9706197" y="186278"/>
          <a:ext cx="2242525" cy="1179255"/>
        </p:xfrm>
        <a:graphic>
          <a:graphicData uri="http://schemas.openxmlformats.org/drawingml/2006/table">
            <a:tbl>
              <a:tblPr bandRow="1">
                <a:noFill/>
              </a:tblPr>
              <a:tblGrid>
                <a:gridCol w="984875">
                  <a:extLst>
                    <a:ext uri="{9D8B030D-6E8A-4147-A177-3AD203B41FA5}">
                      <a16:colId xmlns:a16="http://schemas.microsoft.com/office/drawing/2014/main" val="20000"/>
                    </a:ext>
                  </a:extLst>
                </a:gridCol>
                <a:gridCol w="327200">
                  <a:extLst>
                    <a:ext uri="{9D8B030D-6E8A-4147-A177-3AD203B41FA5}">
                      <a16:colId xmlns:a16="http://schemas.microsoft.com/office/drawing/2014/main" val="20001"/>
                    </a:ext>
                  </a:extLst>
                </a:gridCol>
                <a:gridCol w="625650">
                  <a:extLst>
                    <a:ext uri="{9D8B030D-6E8A-4147-A177-3AD203B41FA5}">
                      <a16:colId xmlns:a16="http://schemas.microsoft.com/office/drawing/2014/main" val="20002"/>
                    </a:ext>
                  </a:extLst>
                </a:gridCol>
                <a:gridCol w="304800">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45" name="Google Shape;1545;p123"/>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a:p>
        </p:txBody>
      </p:sp>
      <p:sp>
        <p:nvSpPr>
          <p:cNvPr id="1546" name="Google Shape;1546;p123"/>
          <p:cNvSpPr txBox="1">
            <a:spLocks noGrp="1"/>
          </p:cNvSpPr>
          <p:nvPr>
            <p:ph type="sldNum" idx="12"/>
          </p:nvPr>
        </p:nvSpPr>
        <p:spPr>
          <a:xfrm>
            <a:off x="9448800" y="655160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126</a:t>
            </a:fld>
            <a:endParaRPr/>
          </a:p>
        </p:txBody>
      </p:sp>
    </p:spTree>
    <p:extLst>
      <p:ext uri="{BB962C8B-B14F-4D97-AF65-F5344CB8AC3E}">
        <p14:creationId xmlns:p14="http://schemas.microsoft.com/office/powerpoint/2010/main" val="2789104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124"/>
          <p:cNvSpPr txBox="1"/>
          <p:nvPr/>
        </p:nvSpPr>
        <p:spPr>
          <a:xfrm>
            <a:off x="278994" y="246497"/>
            <a:ext cx="9538774"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000"/>
              <a:buFont typeface="Calibri"/>
              <a:buNone/>
            </a:pPr>
            <a:r>
              <a:rPr lang="en-US" sz="6000" b="1" i="0" u="none" strike="noStrike" cap="none">
                <a:solidFill>
                  <a:schemeClr val="dk1"/>
                </a:solidFill>
                <a:latin typeface="Calibri"/>
                <a:ea typeface="Calibri"/>
                <a:cs typeface="Calibri"/>
                <a:sym typeface="Calibri"/>
              </a:rPr>
              <a:t>Face to Face or Video Codes</a:t>
            </a:r>
            <a:endParaRPr sz="1400" b="0" i="0" u="none" strike="noStrike" cap="none">
              <a:solidFill>
                <a:srgbClr val="000000"/>
              </a:solidFill>
              <a:latin typeface="Arial"/>
              <a:ea typeface="Arial"/>
              <a:cs typeface="Arial"/>
              <a:sym typeface="Arial"/>
            </a:endParaRPr>
          </a:p>
        </p:txBody>
      </p:sp>
      <p:sp>
        <p:nvSpPr>
          <p:cNvPr id="1553" name="Google Shape;1553;p124"/>
          <p:cNvSpPr txBox="1"/>
          <p:nvPr/>
        </p:nvSpPr>
        <p:spPr>
          <a:xfrm>
            <a:off x="439412" y="1377430"/>
            <a:ext cx="5476454" cy="5843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G9001 Comprehensive Assessment</a:t>
            </a:r>
            <a:endParaRPr sz="1400" b="0" i="0" u="none" strike="noStrike" cap="none">
              <a:solidFill>
                <a:srgbClr val="000000"/>
              </a:solidFill>
              <a:latin typeface="Arial"/>
              <a:ea typeface="Arial"/>
              <a:cs typeface="Arial"/>
              <a:sym typeface="Arial"/>
            </a:endParaRPr>
          </a:p>
        </p:txBody>
      </p:sp>
      <p:sp>
        <p:nvSpPr>
          <p:cNvPr id="1554" name="Google Shape;1554;p124"/>
          <p:cNvSpPr txBox="1"/>
          <p:nvPr/>
        </p:nvSpPr>
        <p:spPr>
          <a:xfrm>
            <a:off x="439414" y="1822597"/>
            <a:ext cx="6609086" cy="3478404"/>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 face to face or video meeting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Duration at least 30 minutes, that results in a care management plan that all care management team members and the patient will follow.</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This is a </a:t>
            </a:r>
            <a:r>
              <a:rPr lang="en-US" sz="2400" b="1" i="0" u="none" strike="noStrike" cap="none">
                <a:solidFill>
                  <a:schemeClr val="dk1"/>
                </a:solidFill>
                <a:latin typeface="Calibri"/>
                <a:ea typeface="Calibri"/>
                <a:cs typeface="Calibri"/>
                <a:sym typeface="Calibri"/>
              </a:rPr>
              <a:t>holistic, encompassing </a:t>
            </a:r>
            <a:r>
              <a:rPr lang="en-US" sz="2400" b="0" i="0" u="none" strike="noStrike" cap="none">
                <a:solidFill>
                  <a:schemeClr val="dk1"/>
                </a:solidFill>
                <a:latin typeface="Calibri"/>
                <a:ea typeface="Calibri"/>
                <a:cs typeface="Calibri"/>
                <a:sym typeface="Calibri"/>
              </a:rPr>
              <a:t>type of patient visit that helps define a significant change in how the patient approaches managing their health: new diagnosis, transition of care, addressing a symptom that requires a significant change to the previous care plan.</a:t>
            </a:r>
            <a:endParaRPr sz="1400" b="0" i="0" u="none" strike="noStrike" cap="none">
              <a:solidFill>
                <a:srgbClr val="000000"/>
              </a:solidFill>
              <a:latin typeface="Arial"/>
              <a:ea typeface="Arial"/>
              <a:cs typeface="Arial"/>
              <a:sym typeface="Arial"/>
            </a:endParaRPr>
          </a:p>
        </p:txBody>
      </p:sp>
      <p:sp>
        <p:nvSpPr>
          <p:cNvPr id="1555" name="Google Shape;1555;p124"/>
          <p:cNvSpPr txBox="1"/>
          <p:nvPr/>
        </p:nvSpPr>
        <p:spPr>
          <a:xfrm>
            <a:off x="7601592" y="2378567"/>
            <a:ext cx="3191843" cy="4346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G9002 Patient Visit</a:t>
            </a:r>
            <a:endParaRPr sz="1400" b="0" i="0" u="none" strike="noStrike" cap="none">
              <a:solidFill>
                <a:srgbClr val="000000"/>
              </a:solidFill>
              <a:latin typeface="Arial"/>
              <a:ea typeface="Arial"/>
              <a:cs typeface="Arial"/>
              <a:sym typeface="Arial"/>
            </a:endParaRPr>
          </a:p>
        </p:txBody>
      </p:sp>
      <p:sp>
        <p:nvSpPr>
          <p:cNvPr id="1556" name="Google Shape;1556;p124"/>
          <p:cNvSpPr txBox="1"/>
          <p:nvPr/>
        </p:nvSpPr>
        <p:spPr>
          <a:xfrm>
            <a:off x="7489828" y="2813202"/>
            <a:ext cx="4204260" cy="2129585"/>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 face to face or video meeting that is focused on addressing a piece of the care management plan.</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This type of visit should additionally address patient goals and a follow up plan.</a:t>
            </a:r>
            <a:endParaRPr sz="1400" b="0" i="0" u="none" strike="noStrike" cap="none">
              <a:solidFill>
                <a:srgbClr val="000000"/>
              </a:solidFill>
              <a:latin typeface="Arial"/>
              <a:ea typeface="Arial"/>
              <a:cs typeface="Arial"/>
              <a:sym typeface="Arial"/>
            </a:endParaRPr>
          </a:p>
          <a:p>
            <a:pPr marL="228600" marR="0" lvl="0" indent="-7620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557" name="Google Shape;1557;p124"/>
          <p:cNvSpPr/>
          <p:nvPr/>
        </p:nvSpPr>
        <p:spPr>
          <a:xfrm>
            <a:off x="439413" y="1383633"/>
            <a:ext cx="6609087" cy="4312318"/>
          </a:xfrm>
          <a:prstGeom prst="rect">
            <a:avLst/>
          </a:prstGeom>
          <a:no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8" name="Google Shape;1558;p124"/>
          <p:cNvSpPr/>
          <p:nvPr/>
        </p:nvSpPr>
        <p:spPr>
          <a:xfrm>
            <a:off x="7489827" y="2374237"/>
            <a:ext cx="4251042" cy="3321713"/>
          </a:xfrm>
          <a:prstGeom prst="rect">
            <a:avLst/>
          </a:prstGeom>
          <a:no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aphicFrame>
        <p:nvGraphicFramePr>
          <p:cNvPr id="1559" name="Google Shape;1559;p124"/>
          <p:cNvGraphicFramePr/>
          <p:nvPr/>
        </p:nvGraphicFramePr>
        <p:xfrm>
          <a:off x="9615348" y="204406"/>
          <a:ext cx="2403400"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74425">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35292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60" name="Google Shape;1560;p124"/>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61" name="Google Shape;1561;p124"/>
          <p:cNvSpPr txBox="1">
            <a:spLocks noGrp="1"/>
          </p:cNvSpPr>
          <p:nvPr>
            <p:ph type="ftr" idx="11"/>
          </p:nvPr>
        </p:nvSpPr>
        <p:spPr>
          <a:xfrm>
            <a:off x="9400"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a:p>
        </p:txBody>
      </p:sp>
      <p:sp>
        <p:nvSpPr>
          <p:cNvPr id="1562" name="Google Shape;1562;p124"/>
          <p:cNvSpPr txBox="1">
            <a:spLocks noGrp="1"/>
          </p:cNvSpPr>
          <p:nvPr>
            <p:ph type="sldNum" idx="12"/>
          </p:nvPr>
        </p:nvSpPr>
        <p:spPr>
          <a:xfrm>
            <a:off x="9421835" y="650399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127</a:t>
            </a:fld>
            <a:endParaRPr/>
          </a:p>
        </p:txBody>
      </p:sp>
    </p:spTree>
    <p:extLst>
      <p:ext uri="{BB962C8B-B14F-4D97-AF65-F5344CB8AC3E}">
        <p14:creationId xmlns:p14="http://schemas.microsoft.com/office/powerpoint/2010/main" val="695693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125"/>
          <p:cNvSpPr txBox="1"/>
          <p:nvPr/>
        </p:nvSpPr>
        <p:spPr>
          <a:xfrm>
            <a:off x="391454" y="220345"/>
            <a:ext cx="8760859"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98961, 98962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Group Education Code</a:t>
            </a:r>
            <a:endParaRPr sz="1400" b="0" i="0" u="none" strike="noStrike" cap="none">
              <a:solidFill>
                <a:srgbClr val="000000"/>
              </a:solidFill>
              <a:latin typeface="Arial"/>
              <a:ea typeface="Arial"/>
              <a:cs typeface="Arial"/>
              <a:sym typeface="Arial"/>
            </a:endParaRPr>
          </a:p>
        </p:txBody>
      </p:sp>
      <p:sp>
        <p:nvSpPr>
          <p:cNvPr id="1569" name="Google Shape;1569;p125"/>
          <p:cNvSpPr txBox="1"/>
          <p:nvPr/>
        </p:nvSpPr>
        <p:spPr>
          <a:xfrm>
            <a:off x="526151" y="1982972"/>
            <a:ext cx="9307659" cy="3789984"/>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0"/>
              </a:spcBef>
              <a:spcAft>
                <a:spcPts val="0"/>
              </a:spcAft>
              <a:buClr>
                <a:srgbClr val="003865"/>
              </a:buClr>
              <a:buSzPts val="3200"/>
              <a:buFont typeface="Arial"/>
              <a:buNone/>
            </a:pPr>
            <a:r>
              <a:rPr lang="en-US" sz="3200" b="1" i="0" u="none" strike="noStrike" cap="none">
                <a:solidFill>
                  <a:schemeClr val="dk1"/>
                </a:solidFill>
                <a:latin typeface="Calibri"/>
                <a:ea typeface="Calibri"/>
                <a:cs typeface="Calibri"/>
                <a:sym typeface="Calibri"/>
              </a:rPr>
              <a:t>98961 Group Education </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2-4 patients for 30 minutes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Face to Face with patient or caregivers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Quantity bill per 30 minutes</a:t>
            </a:r>
            <a:endParaRPr sz="1400" b="0" i="0" u="none" strike="noStrike" cap="none">
              <a:solidFill>
                <a:srgbClr val="000000"/>
              </a:solidFill>
              <a:latin typeface="Arial"/>
              <a:ea typeface="Arial"/>
              <a:cs typeface="Arial"/>
              <a:sym typeface="Arial"/>
            </a:endParaRPr>
          </a:p>
          <a:p>
            <a:pPr marL="50800" marR="0" lvl="0" indent="0" algn="l" rtl="0">
              <a:lnSpc>
                <a:spcPct val="90000"/>
              </a:lnSpc>
              <a:spcBef>
                <a:spcPts val="1000"/>
              </a:spcBef>
              <a:spcAft>
                <a:spcPts val="0"/>
              </a:spcAft>
              <a:buClr>
                <a:srgbClr val="003865"/>
              </a:buClr>
              <a:buSzPts val="3200"/>
              <a:buFont typeface="Arial"/>
              <a:buNone/>
            </a:pPr>
            <a:r>
              <a:rPr lang="en-US" sz="3200" b="1" i="0" u="none" strike="noStrike" cap="none">
                <a:solidFill>
                  <a:schemeClr val="dk1"/>
                </a:solidFill>
                <a:latin typeface="Calibri"/>
                <a:ea typeface="Calibri"/>
                <a:cs typeface="Calibri"/>
                <a:sym typeface="Calibri"/>
              </a:rPr>
              <a:t>98962 Group Education </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5-8 patients for 30 minutes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Face to Face with patient or caregivers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Quantity bill per 30 minutes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graphicFrame>
        <p:nvGraphicFramePr>
          <p:cNvPr id="1570" name="Google Shape;1570;p125"/>
          <p:cNvGraphicFramePr/>
          <p:nvPr/>
        </p:nvGraphicFramePr>
        <p:xfrm>
          <a:off x="9152313" y="220345"/>
          <a:ext cx="2617700"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412250">
                  <a:extLst>
                    <a:ext uri="{9D8B030D-6E8A-4147-A177-3AD203B41FA5}">
                      <a16:colId xmlns:a16="http://schemas.microsoft.com/office/drawing/2014/main" val="20001"/>
                    </a:ext>
                  </a:extLst>
                </a:gridCol>
                <a:gridCol w="657725">
                  <a:extLst>
                    <a:ext uri="{9D8B030D-6E8A-4147-A177-3AD203B41FA5}">
                      <a16:colId xmlns:a16="http://schemas.microsoft.com/office/drawing/2014/main" val="20002"/>
                    </a:ext>
                  </a:extLst>
                </a:gridCol>
                <a:gridCol w="48127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72" name="Google Shape;1572;p125"/>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a:p>
        </p:txBody>
      </p:sp>
      <p:sp>
        <p:nvSpPr>
          <p:cNvPr id="1573" name="Google Shape;1573;p125"/>
          <p:cNvSpPr txBox="1">
            <a:spLocks noGrp="1"/>
          </p:cNvSpPr>
          <p:nvPr>
            <p:ph type="sldNum" idx="12"/>
          </p:nvPr>
        </p:nvSpPr>
        <p:spPr>
          <a:xfrm>
            <a:off x="945049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128</a:t>
            </a:fld>
            <a:endParaRPr/>
          </a:p>
        </p:txBody>
      </p:sp>
    </p:spTree>
    <p:extLst>
      <p:ext uri="{BB962C8B-B14F-4D97-AF65-F5344CB8AC3E}">
        <p14:creationId xmlns:p14="http://schemas.microsoft.com/office/powerpoint/2010/main" val="940178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126"/>
          <p:cNvSpPr txBox="1"/>
          <p:nvPr/>
        </p:nvSpPr>
        <p:spPr>
          <a:xfrm>
            <a:off x="282079" y="200543"/>
            <a:ext cx="7585572" cy="23140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S0257 End of Life Counseling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Advanced Directive Discussion Code</a:t>
            </a:r>
            <a:endParaRPr sz="1400" b="0" i="0" u="none" strike="noStrike" cap="none">
              <a:solidFill>
                <a:srgbClr val="000000"/>
              </a:solidFill>
              <a:latin typeface="Arial"/>
              <a:ea typeface="Arial"/>
              <a:cs typeface="Arial"/>
              <a:sym typeface="Arial"/>
            </a:endParaRPr>
          </a:p>
        </p:txBody>
      </p:sp>
      <p:sp>
        <p:nvSpPr>
          <p:cNvPr id="1580" name="Google Shape;1580;p126"/>
          <p:cNvSpPr txBox="1"/>
          <p:nvPr/>
        </p:nvSpPr>
        <p:spPr>
          <a:xfrm>
            <a:off x="282079" y="2514600"/>
            <a:ext cx="9161490" cy="2238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Arial"/>
              <a:buNone/>
            </a:pPr>
            <a:r>
              <a:rPr lang="en-US" sz="4000" b="0" i="0" u="none" strike="noStrike" cap="none">
                <a:solidFill>
                  <a:schemeClr val="dk1"/>
                </a:solidFill>
                <a:latin typeface="Calibri"/>
                <a:ea typeface="Calibri"/>
                <a:cs typeface="Calibri"/>
                <a:sym typeface="Calibri"/>
              </a:rPr>
              <a:t>Individual face to face, video or telephone</a:t>
            </a:r>
            <a:endParaRPr sz="1400" b="0" i="0" u="none" strike="noStrike" cap="none">
              <a:solidFill>
                <a:srgbClr val="000000"/>
              </a:solidFill>
              <a:latin typeface="Arial"/>
              <a:ea typeface="Arial"/>
              <a:cs typeface="Arial"/>
              <a:sym typeface="Arial"/>
            </a:endParaRPr>
          </a:p>
          <a:p>
            <a:pPr marL="533400" marR="0" lvl="1" indent="0" algn="l" rtl="0">
              <a:lnSpc>
                <a:spcPct val="90000"/>
              </a:lnSpc>
              <a:spcBef>
                <a:spcPts val="500"/>
              </a:spcBef>
              <a:spcAft>
                <a:spcPts val="0"/>
              </a:spcAft>
              <a:buClr>
                <a:srgbClr val="009681"/>
              </a:buClr>
              <a:buSzPts val="3600"/>
              <a:buFont typeface="Arial"/>
              <a:buNone/>
            </a:pPr>
            <a:r>
              <a:rPr lang="en-US" sz="3600" b="1" i="0" u="none" strike="noStrike" cap="none">
                <a:solidFill>
                  <a:schemeClr val="dk1"/>
                </a:solidFill>
                <a:latin typeface="Calibri"/>
                <a:ea typeface="Calibri"/>
                <a:cs typeface="Calibri"/>
                <a:sym typeface="Calibri"/>
              </a:rPr>
              <a:t>BCBSM:</a:t>
            </a:r>
            <a:r>
              <a:rPr lang="en-US" sz="3600" b="0" i="0" u="none" strike="noStrike" cap="none">
                <a:solidFill>
                  <a:schemeClr val="dk1"/>
                </a:solidFill>
                <a:latin typeface="Calibri"/>
                <a:ea typeface="Calibri"/>
                <a:cs typeface="Calibri"/>
                <a:sym typeface="Calibri"/>
              </a:rPr>
              <a:t> one per patient per day</a:t>
            </a:r>
            <a:endParaRPr sz="1400" b="0" i="0" u="none" strike="noStrike" cap="none">
              <a:solidFill>
                <a:srgbClr val="000000"/>
              </a:solidFill>
              <a:latin typeface="Arial"/>
              <a:ea typeface="Arial"/>
              <a:cs typeface="Arial"/>
              <a:sym typeface="Arial"/>
            </a:endParaRPr>
          </a:p>
          <a:p>
            <a:pPr marL="533400" marR="0" lvl="1" indent="0" algn="l" rtl="0">
              <a:lnSpc>
                <a:spcPct val="90000"/>
              </a:lnSpc>
              <a:spcBef>
                <a:spcPts val="500"/>
              </a:spcBef>
              <a:spcAft>
                <a:spcPts val="0"/>
              </a:spcAft>
              <a:buClr>
                <a:srgbClr val="009681"/>
              </a:buClr>
              <a:buSzPts val="3600"/>
              <a:buFont typeface="Arial"/>
              <a:buNone/>
            </a:pPr>
            <a:r>
              <a:rPr lang="en-US" sz="3600" b="1" i="0" u="none" strike="noStrike" cap="none">
                <a:solidFill>
                  <a:schemeClr val="dk1"/>
                </a:solidFill>
                <a:latin typeface="Calibri"/>
                <a:ea typeface="Calibri"/>
                <a:cs typeface="Calibri"/>
                <a:sym typeface="Calibri"/>
              </a:rPr>
              <a:t>Priority:</a:t>
            </a:r>
            <a:r>
              <a:rPr lang="en-US" sz="3600" b="0" i="0" u="none" strike="noStrike" cap="none">
                <a:solidFill>
                  <a:schemeClr val="dk1"/>
                </a:solidFill>
                <a:latin typeface="Calibri"/>
                <a:ea typeface="Calibri"/>
                <a:cs typeface="Calibri"/>
                <a:sym typeface="Calibri"/>
              </a:rPr>
              <a:t> no quantity limits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graphicFrame>
        <p:nvGraphicFramePr>
          <p:cNvPr id="1581" name="Google Shape;1581;p126"/>
          <p:cNvGraphicFramePr/>
          <p:nvPr/>
        </p:nvGraphicFramePr>
        <p:xfrm>
          <a:off x="9277890" y="200543"/>
          <a:ext cx="2624700" cy="1179255"/>
        </p:xfrm>
        <a:graphic>
          <a:graphicData uri="http://schemas.openxmlformats.org/drawingml/2006/table">
            <a:tbl>
              <a:tblPr bandRow="1">
                <a:noFill/>
              </a:tblPr>
              <a:tblGrid>
                <a:gridCol w="1113700">
                  <a:extLst>
                    <a:ext uri="{9D8B030D-6E8A-4147-A177-3AD203B41FA5}">
                      <a16:colId xmlns:a16="http://schemas.microsoft.com/office/drawing/2014/main" val="20000"/>
                    </a:ext>
                  </a:extLst>
                </a:gridCol>
                <a:gridCol w="445475">
                  <a:extLst>
                    <a:ext uri="{9D8B030D-6E8A-4147-A177-3AD203B41FA5}">
                      <a16:colId xmlns:a16="http://schemas.microsoft.com/office/drawing/2014/main" val="20001"/>
                    </a:ext>
                  </a:extLst>
                </a:gridCol>
                <a:gridCol w="543600">
                  <a:extLst>
                    <a:ext uri="{9D8B030D-6E8A-4147-A177-3AD203B41FA5}">
                      <a16:colId xmlns:a16="http://schemas.microsoft.com/office/drawing/2014/main" val="20002"/>
                    </a:ext>
                  </a:extLst>
                </a:gridCol>
                <a:gridCol w="52192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82" name="Google Shape;1582;p126"/>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83" name="Google Shape;1583;p126"/>
          <p:cNvSpPr txBox="1">
            <a:spLocks noGrp="1"/>
          </p:cNvSpPr>
          <p:nvPr>
            <p:ph type="ftr" idx="11"/>
          </p:nvPr>
        </p:nvSpPr>
        <p:spPr>
          <a:xfrm>
            <a:off x="940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a:p>
        </p:txBody>
      </p:sp>
      <p:sp>
        <p:nvSpPr>
          <p:cNvPr id="1584" name="Google Shape;1584;p126"/>
          <p:cNvSpPr txBox="1">
            <a:spLocks noGrp="1"/>
          </p:cNvSpPr>
          <p:nvPr>
            <p:ph type="sldNum" idx="12"/>
          </p:nvPr>
        </p:nvSpPr>
        <p:spPr>
          <a:xfrm>
            <a:off x="944356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129</a:t>
            </a:fld>
            <a:endParaRPr/>
          </a:p>
        </p:txBody>
      </p:sp>
    </p:spTree>
    <p:extLst>
      <p:ext uri="{BB962C8B-B14F-4D97-AF65-F5344CB8AC3E}">
        <p14:creationId xmlns:p14="http://schemas.microsoft.com/office/powerpoint/2010/main" val="49972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9"/>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
        <p:nvSpPr>
          <p:cNvPr id="200" name="Google Shape;200;p9"/>
          <p:cNvSpPr txBox="1">
            <a:spLocks noGrp="1"/>
          </p:cNvSpPr>
          <p:nvPr>
            <p:ph type="title"/>
          </p:nvPr>
        </p:nvSpPr>
        <p:spPr>
          <a:xfrm>
            <a:off x="609600" y="3377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7200" b="1"/>
              <a:t>Pre-Work</a:t>
            </a:r>
            <a:endParaRPr sz="7200" b="1"/>
          </a:p>
        </p:txBody>
      </p:sp>
      <p:sp>
        <p:nvSpPr>
          <p:cNvPr id="201" name="Google Shape;201;p9"/>
          <p:cNvSpPr txBox="1">
            <a:spLocks noGrp="1"/>
          </p:cNvSpPr>
          <p:nvPr>
            <p:ph type="body" idx="1"/>
          </p:nvPr>
        </p:nvSpPr>
        <p:spPr>
          <a:xfrm>
            <a:off x="609600" y="1646100"/>
            <a:ext cx="7562850" cy="304020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SzPts val="4000"/>
              <a:buNone/>
            </a:pPr>
            <a:r>
              <a:rPr lang="en-US" sz="4000" dirty="0"/>
              <a:t>Completion of pre-work material</a:t>
            </a:r>
            <a:endParaRPr sz="3600" u="sng" dirty="0"/>
          </a:p>
          <a:p>
            <a:pPr marL="914400" lvl="1" indent="-342900" algn="l" rtl="0">
              <a:lnSpc>
                <a:spcPct val="90000"/>
              </a:lnSpc>
              <a:spcBef>
                <a:spcPts val="1000"/>
              </a:spcBef>
              <a:spcAft>
                <a:spcPts val="0"/>
              </a:spcAft>
              <a:buSzPts val="3600"/>
              <a:buChar char="•"/>
            </a:pPr>
            <a:r>
              <a:rPr lang="en-US" sz="3600" u="sng" dirty="0" smtClean="0">
                <a:hlinkClick r:id="rId3"/>
              </a:rPr>
              <a:t>Pre-checklist </a:t>
            </a:r>
            <a:r>
              <a:rPr lang="en-US" sz="3600" u="sng" dirty="0">
                <a:hlinkClick r:id="rId3"/>
              </a:rPr>
              <a:t>(orientation elements document)</a:t>
            </a:r>
            <a:endParaRPr sz="3600" u="sng" dirty="0"/>
          </a:p>
        </p:txBody>
      </p:sp>
      <p:sp>
        <p:nvSpPr>
          <p:cNvPr id="202" name="Google Shape;202;p9"/>
          <p:cNvSpPr txBox="1">
            <a:spLocks noGrp="1"/>
          </p:cNvSpPr>
          <p:nvPr>
            <p:ph type="ftr" idx="11"/>
          </p:nvPr>
        </p:nvSpPr>
        <p:spPr>
          <a:xfrm>
            <a:off x="8021" y="655512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203" name="Google Shape;203;p9"/>
          <p:cNvPicPr preferRelativeResize="0"/>
          <p:nvPr/>
        </p:nvPicPr>
        <p:blipFill>
          <a:blip r:embed="rId4">
            <a:alphaModFix/>
          </a:blip>
          <a:stretch>
            <a:fillRect/>
          </a:stretch>
        </p:blipFill>
        <p:spPr>
          <a:xfrm>
            <a:off x="7979250" y="1783425"/>
            <a:ext cx="3714749" cy="2475895"/>
          </a:xfrm>
          <a:prstGeom prst="rect">
            <a:avLst/>
          </a:prstGeom>
          <a:noFill/>
          <a:ln>
            <a:noFill/>
          </a:ln>
        </p:spPr>
      </p:pic>
      <p:sp>
        <p:nvSpPr>
          <p:cNvPr id="204" name="Google Shape;204;p9"/>
          <p:cNvSpPr txBox="1"/>
          <p:nvPr/>
        </p:nvSpPr>
        <p:spPr>
          <a:xfrm>
            <a:off x="3750365" y="4442360"/>
            <a:ext cx="7943634" cy="6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Calibri"/>
                <a:ea typeface="Calibri"/>
                <a:cs typeface="Calibri"/>
                <a:sym typeface="Calibri"/>
              </a:rPr>
              <a:t>*If you didn’t not have a chance to view the </a:t>
            </a:r>
            <a:r>
              <a:rPr lang="en-US" sz="1800" dirty="0" smtClean="0">
                <a:latin typeface="Calibri"/>
                <a:ea typeface="Calibri"/>
                <a:cs typeface="Calibri"/>
                <a:sym typeface="Calibri"/>
              </a:rPr>
              <a:t>pre-work, </a:t>
            </a:r>
            <a:r>
              <a:rPr lang="en-US" sz="1800" dirty="0">
                <a:latin typeface="Calibri"/>
                <a:ea typeface="Calibri"/>
                <a:cs typeface="Calibri"/>
                <a:sym typeface="Calibri"/>
              </a:rPr>
              <a:t>please make sure to review</a:t>
            </a:r>
            <a:endParaRPr sz="18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127"/>
          <p:cNvSpPr txBox="1"/>
          <p:nvPr/>
        </p:nvSpPr>
        <p:spPr>
          <a:xfrm>
            <a:off x="327961" y="228858"/>
            <a:ext cx="7886700" cy="96161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4000" b="1" i="0" u="none" strike="noStrike" cap="none">
                <a:solidFill>
                  <a:schemeClr val="dk1"/>
                </a:solidFill>
                <a:latin typeface="Calibri"/>
                <a:ea typeface="Calibri"/>
                <a:cs typeface="Calibri"/>
                <a:sym typeface="Calibri"/>
              </a:rPr>
              <a:t>S0257 End of Life Counseling  </a:t>
            </a:r>
            <a:br>
              <a:rPr lang="en-US" sz="4000" b="1" i="0" u="none" strike="noStrike" cap="none">
                <a:solidFill>
                  <a:schemeClr val="dk1"/>
                </a:solidFill>
                <a:latin typeface="Calibri"/>
                <a:ea typeface="Calibri"/>
                <a:cs typeface="Calibri"/>
                <a:sym typeface="Calibri"/>
              </a:rPr>
            </a:br>
            <a:r>
              <a:rPr lang="en-US" sz="4000" b="1" i="0" u="none" strike="noStrike" cap="none">
                <a:solidFill>
                  <a:schemeClr val="dk1"/>
                </a:solidFill>
                <a:latin typeface="Calibri"/>
                <a:ea typeface="Calibri"/>
                <a:cs typeface="Calibri"/>
                <a:sym typeface="Calibri"/>
              </a:rPr>
              <a:t>Advance Directive Discussion Code</a:t>
            </a:r>
            <a:endParaRPr sz="1400" b="0" i="0" u="none" strike="noStrike" cap="none">
              <a:solidFill>
                <a:srgbClr val="000000"/>
              </a:solidFill>
              <a:latin typeface="Arial"/>
              <a:ea typeface="Arial"/>
              <a:cs typeface="Arial"/>
              <a:sym typeface="Arial"/>
            </a:endParaRPr>
          </a:p>
        </p:txBody>
      </p:sp>
      <p:sp>
        <p:nvSpPr>
          <p:cNvPr id="1591" name="Google Shape;1591;p127"/>
          <p:cNvSpPr txBox="1"/>
          <p:nvPr/>
        </p:nvSpPr>
        <p:spPr>
          <a:xfrm>
            <a:off x="327961" y="1593827"/>
            <a:ext cx="11527154" cy="499947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865"/>
              </a:buClr>
              <a:buSzPts val="2800"/>
              <a:buFont typeface="Arial"/>
              <a:buNone/>
            </a:pPr>
            <a:r>
              <a:rPr lang="en-US" sz="2200" b="1" i="0" u="none" strike="noStrike" cap="none" dirty="0">
                <a:solidFill>
                  <a:schemeClr val="dk1"/>
                </a:solidFill>
                <a:latin typeface="Calibri"/>
                <a:ea typeface="Calibri"/>
                <a:cs typeface="Calibri"/>
                <a:sym typeface="Calibri"/>
              </a:rPr>
              <a:t>Discussion with patient/caregiver may include one of the following: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865"/>
              </a:buClr>
              <a:buSzPts val="2200"/>
              <a:buFont typeface="Arial"/>
              <a:buNone/>
            </a:pPr>
            <a:r>
              <a:rPr lang="en-US" sz="2200" b="0" i="0" u="none" strike="noStrike" cap="none" dirty="0">
                <a:solidFill>
                  <a:schemeClr val="dk1"/>
                </a:solidFill>
                <a:latin typeface="Calibri"/>
                <a:ea typeface="Calibri"/>
                <a:cs typeface="Calibri"/>
                <a:sym typeface="Calibri"/>
              </a:rPr>
              <a:t>Share information and answering questions:  “what is an advance directive?”, “what is advance care planning? what is Physician Orders for Life Sustaining Treatment (POLST)?</a:t>
            </a:r>
            <a:endParaRPr sz="2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3865"/>
              </a:buClr>
              <a:buSzPts val="2200"/>
              <a:buFont typeface="Arial"/>
              <a:buNone/>
            </a:pPr>
            <a:r>
              <a:rPr lang="en-US" sz="2200" b="1" i="0" u="none" strike="noStrike" cap="none" dirty="0">
                <a:solidFill>
                  <a:schemeClr val="dk1"/>
                </a:solidFill>
                <a:latin typeface="Calibri"/>
                <a:ea typeface="Calibri"/>
                <a:cs typeface="Calibri"/>
                <a:sym typeface="Calibri"/>
              </a:rPr>
              <a:t>Patients wishes:  </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Types of medical care preferred</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Comfort level that is preferred</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Identify a person to make decisions for the Patient if the Patient cannot speak for him or herself </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How the patient prefers to be treated</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What the patient wishes others to know</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865"/>
              </a:buClr>
              <a:buSzPts val="2800"/>
              <a:buFont typeface="Arial"/>
              <a:buNone/>
            </a:pPr>
            <a:r>
              <a:rPr lang="en-US" sz="2200" b="1" i="0" u="none" strike="noStrike" cap="none" dirty="0">
                <a:solidFill>
                  <a:schemeClr val="dk1"/>
                </a:solidFill>
                <a:latin typeface="Calibri"/>
                <a:ea typeface="Calibri"/>
                <a:cs typeface="Calibri"/>
                <a:sym typeface="Calibri"/>
              </a:rPr>
              <a:t>Individual face to face, video or telephone</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200"/>
              <a:buFont typeface="Arial"/>
              <a:buChar char="•"/>
            </a:pPr>
            <a:r>
              <a:rPr lang="en-US" sz="2200" b="1" i="0" u="none" strike="noStrike" cap="none" dirty="0">
                <a:solidFill>
                  <a:schemeClr val="dk1"/>
                </a:solidFill>
                <a:latin typeface="Calibri"/>
                <a:ea typeface="Calibri"/>
                <a:cs typeface="Calibri"/>
                <a:sym typeface="Calibri"/>
              </a:rPr>
              <a:t>BCBSM:</a:t>
            </a:r>
            <a:r>
              <a:rPr lang="en-US" sz="2200" b="0" i="0" u="none" strike="noStrike" cap="none" dirty="0">
                <a:solidFill>
                  <a:schemeClr val="dk1"/>
                </a:solidFill>
                <a:latin typeface="Calibri"/>
                <a:ea typeface="Calibri"/>
                <a:cs typeface="Calibri"/>
                <a:sym typeface="Calibri"/>
              </a:rPr>
              <a:t> one per patient per day</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200"/>
              <a:buFont typeface="Arial"/>
              <a:buChar char="•"/>
            </a:pPr>
            <a:r>
              <a:rPr lang="en-US" sz="2200" b="1" i="0" u="none" strike="noStrike" cap="none" dirty="0">
                <a:solidFill>
                  <a:schemeClr val="dk1"/>
                </a:solidFill>
                <a:latin typeface="Calibri"/>
                <a:ea typeface="Calibri"/>
                <a:cs typeface="Calibri"/>
                <a:sym typeface="Calibri"/>
              </a:rPr>
              <a:t>Priority:</a:t>
            </a:r>
            <a:r>
              <a:rPr lang="en-US" sz="2200" b="0" i="0" u="none" strike="noStrike" cap="none" dirty="0">
                <a:solidFill>
                  <a:schemeClr val="dk1"/>
                </a:solidFill>
                <a:latin typeface="Calibri"/>
                <a:ea typeface="Calibri"/>
                <a:cs typeface="Calibri"/>
                <a:sym typeface="Calibri"/>
              </a:rPr>
              <a:t> no quantity limits</a:t>
            </a:r>
            <a:endParaRPr sz="1400" b="0" i="0" u="none" strike="noStrike" cap="none" dirty="0">
              <a:solidFill>
                <a:srgbClr val="000000"/>
              </a:solidFill>
              <a:latin typeface="Arial"/>
              <a:ea typeface="Arial"/>
              <a:cs typeface="Arial"/>
              <a:sym typeface="Arial"/>
            </a:endParaRPr>
          </a:p>
          <a:p>
            <a:pPr marL="514350" marR="0" lvl="0" indent="-336550" algn="l" rtl="0">
              <a:lnSpc>
                <a:spcPct val="100000"/>
              </a:lnSpc>
              <a:spcBef>
                <a:spcPts val="0"/>
              </a:spcBef>
              <a:spcAft>
                <a:spcPts val="0"/>
              </a:spcAft>
              <a:buClr>
                <a:srgbClr val="003865"/>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161716"/>
              </a:buClr>
              <a:buSzPts val="2800"/>
              <a:buFont typeface="Arial"/>
              <a:buNone/>
            </a:pPr>
            <a:endParaRPr sz="3600" b="0" i="0" u="none" strike="noStrike" cap="none" dirty="0">
              <a:solidFill>
                <a:schemeClr val="dk1"/>
              </a:solidFill>
              <a:latin typeface="Calibri"/>
              <a:ea typeface="Calibri"/>
              <a:cs typeface="Calibri"/>
              <a:sym typeface="Calibri"/>
            </a:endParaRPr>
          </a:p>
        </p:txBody>
      </p:sp>
      <p:graphicFrame>
        <p:nvGraphicFramePr>
          <p:cNvPr id="1592" name="Google Shape;1592;p127"/>
          <p:cNvGraphicFramePr/>
          <p:nvPr/>
        </p:nvGraphicFramePr>
        <p:xfrm>
          <a:off x="9387563" y="120052"/>
          <a:ext cx="2467575"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1025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48127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93" name="Google Shape;1593;p127"/>
          <p:cNvSpPr txBox="1">
            <a:spLocks noGrp="1"/>
          </p:cNvSpPr>
          <p:nvPr>
            <p:ph type="ftr" idx="11"/>
          </p:nvPr>
        </p:nvSpPr>
        <p:spPr>
          <a:xfrm>
            <a:off x="0" y="648967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smtClean="0"/>
              <a:t>Intro to Team-Based Care V4 20200820</a:t>
            </a:r>
            <a:endParaRPr dirty="0"/>
          </a:p>
        </p:txBody>
      </p:sp>
      <p:sp>
        <p:nvSpPr>
          <p:cNvPr id="1594" name="Google Shape;1594;p127"/>
          <p:cNvSpPr txBox="1">
            <a:spLocks noGrp="1"/>
          </p:cNvSpPr>
          <p:nvPr>
            <p:ph type="sldNum" idx="12"/>
          </p:nvPr>
        </p:nvSpPr>
        <p:spPr>
          <a:xfrm>
            <a:off x="9448800" y="652272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130</a:t>
            </a:fld>
            <a:endParaRPr/>
          </a:p>
        </p:txBody>
      </p:sp>
    </p:spTree>
    <p:extLst>
      <p:ext uri="{BB962C8B-B14F-4D97-AF65-F5344CB8AC3E}">
        <p14:creationId xmlns:p14="http://schemas.microsoft.com/office/powerpoint/2010/main" val="125618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128"/>
          <p:cNvSpPr txBox="1">
            <a:spLocks noGrp="1"/>
          </p:cNvSpPr>
          <p:nvPr>
            <p:ph type="body" idx="1"/>
          </p:nvPr>
        </p:nvSpPr>
        <p:spPr>
          <a:xfrm>
            <a:off x="2859550" y="1550725"/>
            <a:ext cx="8851200" cy="4167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b="1">
                <a:latin typeface="Calibri"/>
                <a:ea typeface="Calibri"/>
                <a:cs typeface="Calibri"/>
                <a:sym typeface="Calibri"/>
              </a:rPr>
              <a:t>98966:</a:t>
            </a:r>
            <a:r>
              <a:rPr lang="en-US">
                <a:latin typeface="Calibri"/>
                <a:ea typeface="Calibri"/>
                <a:cs typeface="Calibri"/>
                <a:sym typeface="Calibri"/>
              </a:rPr>
              <a:t> Telephone visit 5-10 minutes of medical discussion</a:t>
            </a:r>
            <a:endParaRPr/>
          </a:p>
          <a:p>
            <a:pPr marL="0" lvl="0" indent="0" algn="l" rtl="0">
              <a:lnSpc>
                <a:spcPct val="100000"/>
              </a:lnSpc>
              <a:spcBef>
                <a:spcPts val="0"/>
              </a:spcBef>
              <a:spcAft>
                <a:spcPts val="0"/>
              </a:spcAft>
              <a:buClr>
                <a:schemeClr val="dk1"/>
              </a:buClr>
              <a:buSzPts val="2400"/>
              <a:buNone/>
            </a:pPr>
            <a:r>
              <a:rPr lang="en-US" b="1">
                <a:latin typeface="Calibri"/>
                <a:ea typeface="Calibri"/>
                <a:cs typeface="Calibri"/>
                <a:sym typeface="Calibri"/>
              </a:rPr>
              <a:t>98967:</a:t>
            </a:r>
            <a:r>
              <a:rPr lang="en-US">
                <a:latin typeface="Calibri"/>
                <a:ea typeface="Calibri"/>
                <a:cs typeface="Calibri"/>
                <a:sym typeface="Calibri"/>
              </a:rPr>
              <a:t> Telephone visit 11-20 minutes of medical discussion</a:t>
            </a:r>
            <a:endParaRPr/>
          </a:p>
          <a:p>
            <a:pPr marL="0" lvl="0" indent="0" algn="l" rtl="0">
              <a:lnSpc>
                <a:spcPct val="100000"/>
              </a:lnSpc>
              <a:spcBef>
                <a:spcPts val="0"/>
              </a:spcBef>
              <a:spcAft>
                <a:spcPts val="0"/>
              </a:spcAft>
              <a:buClr>
                <a:schemeClr val="dk1"/>
              </a:buClr>
              <a:buSzPts val="2400"/>
              <a:buNone/>
            </a:pPr>
            <a:r>
              <a:rPr lang="en-US" b="1">
                <a:latin typeface="Calibri"/>
                <a:ea typeface="Calibri"/>
                <a:cs typeface="Calibri"/>
                <a:sym typeface="Calibri"/>
              </a:rPr>
              <a:t>98968:</a:t>
            </a:r>
            <a:r>
              <a:rPr lang="en-US">
                <a:latin typeface="Calibri"/>
                <a:ea typeface="Calibri"/>
                <a:cs typeface="Calibri"/>
                <a:sym typeface="Calibri"/>
              </a:rPr>
              <a:t> Telephone visit 21-30 minutes of medical discussion</a:t>
            </a:r>
            <a:endParaRPr/>
          </a:p>
          <a:p>
            <a:pPr marL="0" lvl="0" indent="0" algn="l" rtl="0">
              <a:lnSpc>
                <a:spcPct val="90000"/>
              </a:lnSpc>
              <a:spcBef>
                <a:spcPts val="1000"/>
              </a:spcBef>
              <a:spcAft>
                <a:spcPts val="0"/>
              </a:spcAft>
              <a:buClr>
                <a:schemeClr val="dk1"/>
              </a:buClr>
              <a:buSzPts val="2400"/>
              <a:buNone/>
            </a:pPr>
            <a:endParaRPr>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r>
              <a:rPr lang="en-US" b="1">
                <a:latin typeface="Calibri"/>
                <a:ea typeface="Calibri"/>
                <a:cs typeface="Calibri"/>
                <a:sym typeface="Calibri"/>
              </a:rPr>
              <a:t>99487:</a:t>
            </a:r>
            <a:r>
              <a:rPr lang="en-US">
                <a:latin typeface="Calibri"/>
                <a:ea typeface="Calibri"/>
                <a:cs typeface="Calibri"/>
                <a:sym typeface="Calibri"/>
              </a:rPr>
              <a:t> First 31 to 75 minutes of clinical staff time directed by a physician or other qualified </a:t>
            </a:r>
            <a:r>
              <a:rPr lang="en-US"/>
              <a:t>healthcare</a:t>
            </a:r>
            <a:r>
              <a:rPr lang="en-US">
                <a:latin typeface="Calibri"/>
                <a:ea typeface="Calibri"/>
                <a:cs typeface="Calibri"/>
                <a:sym typeface="Calibri"/>
              </a:rPr>
              <a:t> professional with no face-to-face visit, per calendar month</a:t>
            </a:r>
            <a:endParaRPr/>
          </a:p>
          <a:p>
            <a:pPr marL="0" lvl="0" indent="0" algn="l" rtl="0">
              <a:lnSpc>
                <a:spcPct val="90000"/>
              </a:lnSpc>
              <a:spcBef>
                <a:spcPts val="1000"/>
              </a:spcBef>
              <a:spcAft>
                <a:spcPts val="0"/>
              </a:spcAft>
              <a:buClr>
                <a:schemeClr val="dk1"/>
              </a:buClr>
              <a:buSzPts val="2400"/>
              <a:buNone/>
            </a:pPr>
            <a:r>
              <a:rPr lang="en-US" b="1">
                <a:latin typeface="Calibri"/>
                <a:ea typeface="Calibri"/>
                <a:cs typeface="Calibri"/>
                <a:sym typeface="Calibri"/>
              </a:rPr>
              <a:t>99489:</a:t>
            </a:r>
            <a:r>
              <a:rPr lang="en-US">
                <a:latin typeface="Calibri"/>
                <a:ea typeface="Calibri"/>
                <a:cs typeface="Calibri"/>
                <a:sym typeface="Calibri"/>
              </a:rPr>
              <a:t> Each additional 30 minutes after initial 75 minutes of clinical staff time directed by a physician or other qualified </a:t>
            </a:r>
            <a:r>
              <a:rPr lang="en-US"/>
              <a:t>healthcare</a:t>
            </a:r>
            <a:r>
              <a:rPr lang="en-US">
                <a:latin typeface="Calibri"/>
                <a:ea typeface="Calibri"/>
                <a:cs typeface="Calibri"/>
                <a:sym typeface="Calibri"/>
              </a:rPr>
              <a:t> professional, per calendar month. (An add-on code that should be reported in conjunction with 99487)</a:t>
            </a:r>
            <a:endParaRPr/>
          </a:p>
        </p:txBody>
      </p:sp>
      <p:sp>
        <p:nvSpPr>
          <p:cNvPr id="1601" name="Google Shape;1601;p128"/>
          <p:cNvSpPr txBox="1">
            <a:spLocks noGrp="1"/>
          </p:cNvSpPr>
          <p:nvPr>
            <p:ph type="body" idx="2"/>
          </p:nvPr>
        </p:nvSpPr>
        <p:spPr>
          <a:xfrm>
            <a:off x="273286" y="183828"/>
            <a:ext cx="11277029" cy="11059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None/>
            </a:pPr>
            <a:r>
              <a:rPr lang="en-US" sz="4000" b="1">
                <a:solidFill>
                  <a:schemeClr val="dk1"/>
                </a:solidFill>
                <a:latin typeface="Calibri"/>
                <a:ea typeface="Calibri"/>
                <a:cs typeface="Calibri"/>
                <a:sym typeface="Calibri"/>
              </a:rPr>
              <a:t>Care Management Codes for: </a:t>
            </a:r>
            <a:endParaRPr sz="4000" b="1">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4000"/>
              <a:buNone/>
            </a:pPr>
            <a:r>
              <a:rPr lang="en-US" sz="4000" b="1">
                <a:solidFill>
                  <a:schemeClr val="dk1"/>
                </a:solidFill>
                <a:latin typeface="Calibri"/>
                <a:ea typeface="Calibri"/>
                <a:cs typeface="Calibri"/>
                <a:sym typeface="Calibri"/>
              </a:rPr>
              <a:t>QHPs, Licensed, and Unlicensed</a:t>
            </a:r>
            <a:endParaRPr/>
          </a:p>
        </p:txBody>
      </p:sp>
      <p:sp>
        <p:nvSpPr>
          <p:cNvPr id="1602" name="Google Shape;1602;p128"/>
          <p:cNvSpPr/>
          <p:nvPr/>
        </p:nvSpPr>
        <p:spPr>
          <a:xfrm>
            <a:off x="6817895" y="5970058"/>
            <a:ext cx="4892841" cy="646331"/>
          </a:xfrm>
          <a:prstGeom prst="rect">
            <a:avLst/>
          </a:prstGeom>
          <a:solidFill>
            <a:schemeClr val="lt2"/>
          </a:solidFill>
          <a:ln w="9525" cap="flat" cmpd="sng">
            <a:solidFill>
              <a:schemeClr val="lt2"/>
            </a:solidFill>
            <a:prstDash val="solid"/>
            <a:miter lim="800000"/>
            <a:headEnd type="none" w="sm" len="sm"/>
            <a:tailEnd type="none" w="sm" len="sm"/>
          </a:ln>
        </p:spPr>
        <p:txBody>
          <a:bodyPr spcFirstLastPara="1" wrap="square" lIns="91425" tIns="45700" rIns="91425" bIns="45700" anchor="t" anchorCtr="0">
            <a:spAutoFit/>
          </a:bodyPr>
          <a:lstStyle/>
          <a:p>
            <a:pPr marL="400050" marR="0" lvl="1" indent="-347663" algn="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Provider liability if patient does not have the Care Management Benefit for BCBSM.</a:t>
            </a:r>
            <a:endParaRPr sz="1400" b="0" i="0" u="none" strike="noStrike" cap="none">
              <a:solidFill>
                <a:srgbClr val="000000"/>
              </a:solidFill>
              <a:latin typeface="Arial"/>
              <a:ea typeface="Arial"/>
              <a:cs typeface="Arial"/>
              <a:sym typeface="Arial"/>
            </a:endParaRPr>
          </a:p>
        </p:txBody>
      </p:sp>
      <p:sp>
        <p:nvSpPr>
          <p:cNvPr id="1603" name="Google Shape;1603;p128"/>
          <p:cNvSpPr txBox="1"/>
          <p:nvPr/>
        </p:nvSpPr>
        <p:spPr>
          <a:xfrm>
            <a:off x="572524" y="1688360"/>
            <a:ext cx="2094476" cy="954107"/>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Telephone with patient</a:t>
            </a:r>
            <a:endParaRPr sz="1400" b="0" i="0" u="none" strike="noStrike" cap="none">
              <a:solidFill>
                <a:srgbClr val="000000"/>
              </a:solidFill>
              <a:latin typeface="Arial"/>
              <a:ea typeface="Arial"/>
              <a:cs typeface="Arial"/>
              <a:sym typeface="Arial"/>
            </a:endParaRPr>
          </a:p>
        </p:txBody>
      </p:sp>
      <p:sp>
        <p:nvSpPr>
          <p:cNvPr id="1604" name="Google Shape;1604;p128"/>
          <p:cNvSpPr txBox="1"/>
          <p:nvPr/>
        </p:nvSpPr>
        <p:spPr>
          <a:xfrm>
            <a:off x="572525" y="3327811"/>
            <a:ext cx="2094475" cy="1508105"/>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Care Coordination </a:t>
            </a:r>
            <a:r>
              <a:rPr lang="en-US" sz="1800" b="0" i="0" u="none" strike="noStrike" cap="none">
                <a:solidFill>
                  <a:schemeClr val="dk1"/>
                </a:solidFill>
                <a:latin typeface="Calibri"/>
                <a:ea typeface="Calibri"/>
                <a:cs typeface="Calibri"/>
                <a:sym typeface="Calibri"/>
              </a:rPr>
              <a:t>(not with patient or provider)</a:t>
            </a:r>
            <a:endParaRPr sz="1400" b="0" i="0" u="none" strike="noStrike" cap="none">
              <a:solidFill>
                <a:srgbClr val="000000"/>
              </a:solidFill>
              <a:latin typeface="Arial"/>
              <a:ea typeface="Arial"/>
              <a:cs typeface="Arial"/>
              <a:sym typeface="Arial"/>
            </a:endParaRPr>
          </a:p>
        </p:txBody>
      </p:sp>
      <p:sp>
        <p:nvSpPr>
          <p:cNvPr id="1606" name="Google Shape;1606;p128"/>
          <p:cNvSpPr txBox="1"/>
          <p:nvPr/>
        </p:nvSpPr>
        <p:spPr>
          <a:xfrm>
            <a:off x="9448800" y="6464756"/>
            <a:ext cx="2743200" cy="365125"/>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898989"/>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131</a:t>
            </a:fld>
            <a:endParaRPr sz="1200" b="0" i="0" u="none" strike="noStrike" cap="none">
              <a:solidFill>
                <a:srgbClr val="898989"/>
              </a:solidFill>
              <a:latin typeface="Calibri"/>
              <a:ea typeface="Calibri"/>
              <a:cs typeface="Calibri"/>
              <a:sym typeface="Calibri"/>
            </a:endParaRPr>
          </a:p>
        </p:txBody>
      </p:sp>
      <p:sp>
        <p:nvSpPr>
          <p:cNvPr id="10" name="Google Shape;1615;p129"/>
          <p:cNvSpPr txBox="1"/>
          <p:nvPr/>
        </p:nvSpPr>
        <p:spPr>
          <a:xfrm>
            <a:off x="7581418" y="204429"/>
            <a:ext cx="4504065" cy="1200288"/>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1800" b="0" i="0" u="none" strike="noStrike" cap="none" dirty="0">
                <a:solidFill>
                  <a:schemeClr val="dk1"/>
                </a:solidFill>
                <a:latin typeface="Calibri"/>
                <a:ea typeface="Calibri"/>
                <a:cs typeface="Calibri"/>
                <a:sym typeface="Calibri"/>
              </a:rPr>
              <a:t>BCBSM: 2P Modifier for 98966, 98967, 99868 -  Payable when contact is made with patient to discuss the program and patient does not enroll in care management.  </a:t>
            </a:r>
            <a:endParaRPr sz="1100" b="0" i="0" u="none" strike="noStrike" cap="none" dirty="0">
              <a:solidFill>
                <a:srgbClr val="000000"/>
              </a:solidFill>
              <a:latin typeface="Arial"/>
              <a:ea typeface="Arial"/>
              <a:cs typeface="Arial"/>
              <a:sym typeface="Arial"/>
            </a:endParaRPr>
          </a:p>
        </p:txBody>
      </p:sp>
      <p:sp>
        <p:nvSpPr>
          <p:cNvPr id="11" name="Google Shape;1593;p127"/>
          <p:cNvSpPr txBox="1">
            <a:spLocks/>
          </p:cNvSpPr>
          <p:nvPr/>
        </p:nvSpPr>
        <p:spPr>
          <a:xfrm>
            <a:off x="0" y="648967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smtClean="0">
                <a:solidFill>
                  <a:srgbClr val="888888"/>
                </a:solidFill>
                <a:latin typeface="Calibri" panose="020F0502020204030204" pitchFamily="34" charset="0"/>
                <a:cs typeface="Calibri" panose="020F0502020204030204" pitchFamily="34" charset="0"/>
              </a:rPr>
              <a:t>Intro to Team-Based Care V4 20200820</a:t>
            </a:r>
            <a:endParaRPr lang="en-US" sz="1200" dirty="0">
              <a:solidFill>
                <a:srgbClr val="88888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0410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29"/>
          <p:cNvSpPr txBox="1"/>
          <p:nvPr/>
        </p:nvSpPr>
        <p:spPr>
          <a:xfrm>
            <a:off x="294372" y="351073"/>
            <a:ext cx="8031256"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4400" b="1" i="0" u="none" strike="noStrike" cap="none">
                <a:solidFill>
                  <a:schemeClr val="dk1"/>
                </a:solidFill>
                <a:latin typeface="Calibri"/>
                <a:ea typeface="Calibri"/>
                <a:cs typeface="Calibri"/>
                <a:sym typeface="Calibri"/>
              </a:rPr>
              <a:t>98966, 98967, 98968 </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Phone Service Codes </a:t>
            </a:r>
            <a:endParaRPr sz="1400" b="0" i="0" u="none" strike="noStrike" cap="none">
              <a:solidFill>
                <a:srgbClr val="000000"/>
              </a:solidFill>
              <a:latin typeface="Arial"/>
              <a:ea typeface="Arial"/>
              <a:cs typeface="Arial"/>
              <a:sym typeface="Arial"/>
            </a:endParaRPr>
          </a:p>
        </p:txBody>
      </p:sp>
      <p:sp>
        <p:nvSpPr>
          <p:cNvPr id="1613" name="Google Shape;1613;p129"/>
          <p:cNvSpPr txBox="1"/>
          <p:nvPr/>
        </p:nvSpPr>
        <p:spPr>
          <a:xfrm>
            <a:off x="294372" y="1859368"/>
            <a:ext cx="8592008" cy="29719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en-US" sz="3600" b="1" i="0" u="none" strike="noStrike" cap="none" dirty="0">
                <a:solidFill>
                  <a:schemeClr val="dk1"/>
                </a:solidFill>
                <a:latin typeface="Calibri"/>
                <a:ea typeface="Calibri"/>
                <a:cs typeface="Calibri"/>
                <a:sym typeface="Calibri"/>
              </a:rPr>
              <a:t>Call with patient or caregiver </a:t>
            </a:r>
            <a:r>
              <a:rPr lang="en-US" sz="3200" b="0" i="0" u="none" strike="noStrike" cap="none" dirty="0">
                <a:solidFill>
                  <a:schemeClr val="dk1"/>
                </a:solidFill>
                <a:latin typeface="Calibri"/>
                <a:ea typeface="Calibri"/>
                <a:cs typeface="Calibri"/>
                <a:sym typeface="Calibri"/>
              </a:rPr>
              <a:t>to discuss care issues and progress towards goals.</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r>
              <a:rPr lang="en-US" sz="3200" b="1" i="0" u="none" strike="noStrike" cap="none" dirty="0">
                <a:solidFill>
                  <a:schemeClr val="dk1"/>
                </a:solidFill>
                <a:latin typeface="Calibri"/>
                <a:ea typeface="Calibri"/>
                <a:cs typeface="Calibri"/>
                <a:sym typeface="Calibri"/>
              </a:rPr>
              <a:t>98966</a:t>
            </a:r>
            <a:r>
              <a:rPr lang="en-US" sz="3200" b="0" i="0" u="none" strike="noStrike" cap="none" dirty="0">
                <a:solidFill>
                  <a:schemeClr val="dk1"/>
                </a:solidFill>
                <a:latin typeface="Calibri"/>
                <a:ea typeface="Calibri"/>
                <a:cs typeface="Calibri"/>
                <a:sym typeface="Calibri"/>
              </a:rPr>
              <a:t> for 5-10 minutes </a:t>
            </a:r>
            <a:endParaRPr sz="3200" b="1"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3200" b="1" i="0" u="none" strike="noStrike" cap="none" dirty="0">
                <a:solidFill>
                  <a:schemeClr val="dk1"/>
                </a:solidFill>
                <a:latin typeface="Calibri"/>
                <a:ea typeface="Calibri"/>
                <a:cs typeface="Calibri"/>
                <a:sym typeface="Calibri"/>
              </a:rPr>
              <a:t>98967</a:t>
            </a:r>
            <a:r>
              <a:rPr lang="en-US" sz="3200" b="0" i="0" u="none" strike="noStrike" cap="none" dirty="0">
                <a:solidFill>
                  <a:schemeClr val="dk1"/>
                </a:solidFill>
                <a:latin typeface="Calibri"/>
                <a:ea typeface="Calibri"/>
                <a:cs typeface="Calibri"/>
                <a:sym typeface="Calibri"/>
              </a:rPr>
              <a:t> for 11-20 minutes</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r>
              <a:rPr lang="en-US" sz="3200" b="1" i="0" u="none" strike="noStrike" cap="none" dirty="0">
                <a:solidFill>
                  <a:schemeClr val="dk1"/>
                </a:solidFill>
                <a:latin typeface="Calibri"/>
                <a:ea typeface="Calibri"/>
                <a:cs typeface="Calibri"/>
                <a:sym typeface="Calibri"/>
              </a:rPr>
              <a:t>98968</a:t>
            </a:r>
            <a:r>
              <a:rPr lang="en-US" sz="3200" b="0" i="0" u="none" strike="noStrike" cap="none" dirty="0">
                <a:solidFill>
                  <a:schemeClr val="dk1"/>
                </a:solidFill>
                <a:latin typeface="Calibri"/>
                <a:ea typeface="Calibri"/>
                <a:cs typeface="Calibri"/>
                <a:sym typeface="Calibri"/>
              </a:rPr>
              <a:t> for 21-30 minutes</a:t>
            </a:r>
            <a:endParaRPr sz="1400" b="0" i="0" u="none" strike="noStrike" cap="none" dirty="0">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graphicFrame>
        <p:nvGraphicFramePr>
          <p:cNvPr id="1614" name="Google Shape;1614;p129"/>
          <p:cNvGraphicFramePr/>
          <p:nvPr/>
        </p:nvGraphicFramePr>
        <p:xfrm>
          <a:off x="9242361" y="218556"/>
          <a:ext cx="2727375" cy="1127790"/>
        </p:xfrm>
        <a:graphic>
          <a:graphicData uri="http://schemas.openxmlformats.org/drawingml/2006/table">
            <a:tbl>
              <a:tblPr bandRow="1">
                <a:noFill/>
              </a:tblPr>
              <a:tblGrid>
                <a:gridCol w="1003025">
                  <a:extLst>
                    <a:ext uri="{9D8B030D-6E8A-4147-A177-3AD203B41FA5}">
                      <a16:colId xmlns:a16="http://schemas.microsoft.com/office/drawing/2014/main" val="20000"/>
                    </a:ext>
                  </a:extLst>
                </a:gridCol>
                <a:gridCol w="383450">
                  <a:extLst>
                    <a:ext uri="{9D8B030D-6E8A-4147-A177-3AD203B41FA5}">
                      <a16:colId xmlns:a16="http://schemas.microsoft.com/office/drawing/2014/main" val="20001"/>
                    </a:ext>
                  </a:extLst>
                </a:gridCol>
                <a:gridCol w="795475">
                  <a:extLst>
                    <a:ext uri="{9D8B030D-6E8A-4147-A177-3AD203B41FA5}">
                      <a16:colId xmlns:a16="http://schemas.microsoft.com/office/drawing/2014/main" val="20002"/>
                    </a:ext>
                  </a:extLst>
                </a:gridCol>
                <a:gridCol w="545425">
                  <a:extLst>
                    <a:ext uri="{9D8B030D-6E8A-4147-A177-3AD203B41FA5}">
                      <a16:colId xmlns:a16="http://schemas.microsoft.com/office/drawing/2014/main" val="20003"/>
                    </a:ext>
                  </a:extLst>
                </a:gridCol>
              </a:tblGrid>
              <a:tr h="294800">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2145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617" name="Google Shape;1617;p129"/>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a:p>
        </p:txBody>
      </p:sp>
      <p:sp>
        <p:nvSpPr>
          <p:cNvPr id="1618" name="Google Shape;1618;p129"/>
          <p:cNvSpPr txBox="1">
            <a:spLocks noGrp="1"/>
          </p:cNvSpPr>
          <p:nvPr>
            <p:ph type="sldNum" idx="12"/>
          </p:nvPr>
        </p:nvSpPr>
        <p:spPr>
          <a:xfrm>
            <a:off x="9448800" y="654468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132</a:t>
            </a:fld>
            <a:endParaRPr/>
          </a:p>
        </p:txBody>
      </p:sp>
    </p:spTree>
    <p:extLst>
      <p:ext uri="{BB962C8B-B14F-4D97-AF65-F5344CB8AC3E}">
        <p14:creationId xmlns:p14="http://schemas.microsoft.com/office/powerpoint/2010/main" val="1739261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30"/>
          <p:cNvSpPr txBox="1"/>
          <p:nvPr/>
        </p:nvSpPr>
        <p:spPr>
          <a:xfrm>
            <a:off x="303950" y="322757"/>
            <a:ext cx="6931039" cy="20991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99487, 99489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Care Coordination Codes </a:t>
            </a:r>
            <a:br>
              <a:rPr lang="en-US" sz="4800" b="1" i="0" u="none" strike="noStrike" cap="none">
                <a:solidFill>
                  <a:schemeClr val="dk1"/>
                </a:solidFill>
                <a:latin typeface="Calibri"/>
                <a:ea typeface="Calibri"/>
                <a:cs typeface="Calibri"/>
                <a:sym typeface="Calibri"/>
              </a:rPr>
            </a:br>
            <a:endParaRPr sz="4800" b="1" i="0" u="none" strike="noStrike" cap="none">
              <a:solidFill>
                <a:schemeClr val="dk1"/>
              </a:solidFill>
              <a:latin typeface="Calibri"/>
              <a:ea typeface="Calibri"/>
              <a:cs typeface="Calibri"/>
              <a:sym typeface="Calibri"/>
            </a:endParaRPr>
          </a:p>
        </p:txBody>
      </p:sp>
      <p:sp>
        <p:nvSpPr>
          <p:cNvPr id="1625" name="Google Shape;1625;p130"/>
          <p:cNvSpPr txBox="1"/>
          <p:nvPr/>
        </p:nvSpPr>
        <p:spPr>
          <a:xfrm>
            <a:off x="348224" y="2074439"/>
            <a:ext cx="11538164" cy="26594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Call on behalf of the Patient </a:t>
            </a:r>
            <a:r>
              <a:rPr lang="en-US" sz="2800" b="0" i="0" u="none" strike="noStrike" cap="none">
                <a:solidFill>
                  <a:schemeClr val="dk1"/>
                </a:solidFill>
                <a:latin typeface="Calibri"/>
                <a:ea typeface="Calibri"/>
                <a:cs typeface="Calibri"/>
                <a:sym typeface="Calibri"/>
              </a:rPr>
              <a:t>to coordinate care.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99487</a:t>
            </a:r>
            <a:r>
              <a:rPr lang="en-US" sz="2800" b="0" i="0" u="none" strike="noStrike" cap="none">
                <a:solidFill>
                  <a:schemeClr val="dk1"/>
                </a:solidFill>
                <a:latin typeface="Calibri"/>
                <a:ea typeface="Calibri"/>
                <a:cs typeface="Calibri"/>
                <a:sym typeface="Calibri"/>
              </a:rPr>
              <a:t> for first 31 to 75 minutes of clinical staff time working on behalf of the patient with someone other than the patient or provider.</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Examples: coordinating DME for a patient; reaching out to a community resource to help support a SDOH need.</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99489</a:t>
            </a:r>
            <a:r>
              <a:rPr lang="en-US" sz="2800" b="0" i="0" u="none" strike="noStrike" cap="none">
                <a:solidFill>
                  <a:schemeClr val="dk1"/>
                </a:solidFill>
                <a:latin typeface="Calibri"/>
                <a:ea typeface="Calibri"/>
                <a:cs typeface="Calibri"/>
                <a:sym typeface="Calibri"/>
              </a:rPr>
              <a:t> for each additional 30 minutes after 75 minutes per calendar month.</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graphicFrame>
        <p:nvGraphicFramePr>
          <p:cNvPr id="1626" name="Google Shape;1626;p130"/>
          <p:cNvGraphicFramePr/>
          <p:nvPr/>
        </p:nvGraphicFramePr>
        <p:xfrm>
          <a:off x="9039725" y="178508"/>
          <a:ext cx="2846650" cy="1193830"/>
        </p:xfrm>
        <a:graphic>
          <a:graphicData uri="http://schemas.openxmlformats.org/drawingml/2006/table">
            <a:tbl>
              <a:tblPr bandRow="1">
                <a:noFill/>
              </a:tblPr>
              <a:tblGrid>
                <a:gridCol w="983900">
                  <a:extLst>
                    <a:ext uri="{9D8B030D-6E8A-4147-A177-3AD203B41FA5}">
                      <a16:colId xmlns:a16="http://schemas.microsoft.com/office/drawing/2014/main" val="20000"/>
                    </a:ext>
                  </a:extLst>
                </a:gridCol>
                <a:gridCol w="672575">
                  <a:extLst>
                    <a:ext uri="{9D8B030D-6E8A-4147-A177-3AD203B41FA5}">
                      <a16:colId xmlns:a16="http://schemas.microsoft.com/office/drawing/2014/main" val="20001"/>
                    </a:ext>
                  </a:extLst>
                </a:gridCol>
                <a:gridCol w="624125">
                  <a:extLst>
                    <a:ext uri="{9D8B030D-6E8A-4147-A177-3AD203B41FA5}">
                      <a16:colId xmlns:a16="http://schemas.microsoft.com/office/drawing/2014/main" val="20002"/>
                    </a:ext>
                  </a:extLst>
                </a:gridCol>
                <a:gridCol w="566050">
                  <a:extLst>
                    <a:ext uri="{9D8B030D-6E8A-4147-A177-3AD203B41FA5}">
                      <a16:colId xmlns:a16="http://schemas.microsoft.com/office/drawing/2014/main" val="20003"/>
                    </a:ext>
                  </a:extLst>
                </a:gridCol>
              </a:tblGrid>
              <a:tr h="2379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627" name="Google Shape;1627;p130"/>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628" name="Google Shape;1628;p130"/>
          <p:cNvSpPr txBox="1">
            <a:spLocks noGrp="1"/>
          </p:cNvSpPr>
          <p:nvPr>
            <p:ph type="ftr" idx="11"/>
          </p:nvPr>
        </p:nvSpPr>
        <p:spPr>
          <a:xfrm>
            <a:off x="9400" y="650238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a:p>
        </p:txBody>
      </p:sp>
      <p:sp>
        <p:nvSpPr>
          <p:cNvPr id="1629" name="Google Shape;1629;p130"/>
          <p:cNvSpPr txBox="1">
            <a:spLocks noGrp="1"/>
          </p:cNvSpPr>
          <p:nvPr>
            <p:ph type="sldNum" idx="12"/>
          </p:nvPr>
        </p:nvSpPr>
        <p:spPr>
          <a:xfrm>
            <a:off x="9448800" y="648558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133</a:t>
            </a:fld>
            <a:endParaRPr/>
          </a:p>
        </p:txBody>
      </p:sp>
    </p:spTree>
    <p:extLst>
      <p:ext uri="{BB962C8B-B14F-4D97-AF65-F5344CB8AC3E}">
        <p14:creationId xmlns:p14="http://schemas.microsoft.com/office/powerpoint/2010/main" val="120954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132"/>
          <p:cNvSpPr txBox="1"/>
          <p:nvPr/>
        </p:nvSpPr>
        <p:spPr>
          <a:xfrm>
            <a:off x="238954" y="298420"/>
            <a:ext cx="977132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000"/>
              <a:buFont typeface="Calibri"/>
              <a:buNone/>
            </a:pPr>
            <a:r>
              <a:rPr lang="en-US" sz="6000" b="1" i="0" u="none" strike="noStrike" cap="none">
                <a:solidFill>
                  <a:schemeClr val="dk1"/>
                </a:solidFill>
                <a:latin typeface="Calibri"/>
                <a:ea typeface="Calibri"/>
                <a:cs typeface="Calibri"/>
                <a:sym typeface="Calibri"/>
              </a:rPr>
              <a:t>Provider Code: </a:t>
            </a:r>
            <a:br>
              <a:rPr lang="en-US" sz="6000" b="1" i="0" u="none" strike="noStrike" cap="none">
                <a:solidFill>
                  <a:schemeClr val="dk1"/>
                </a:solidFill>
                <a:latin typeface="Calibri"/>
                <a:ea typeface="Calibri"/>
                <a:cs typeface="Calibri"/>
                <a:sym typeface="Calibri"/>
              </a:rPr>
            </a:br>
            <a:r>
              <a:rPr lang="en-US" sz="6000" b="1" i="0" u="none" strike="noStrike" cap="none">
                <a:solidFill>
                  <a:schemeClr val="dk1"/>
                </a:solidFill>
                <a:latin typeface="Calibri"/>
                <a:ea typeface="Calibri"/>
                <a:cs typeface="Calibri"/>
                <a:sym typeface="Calibri"/>
              </a:rPr>
              <a:t>G9007 Team Conference Code</a:t>
            </a:r>
            <a:endParaRPr sz="1400" b="0" i="0" u="none" strike="noStrike" cap="none">
              <a:solidFill>
                <a:srgbClr val="000000"/>
              </a:solidFill>
              <a:latin typeface="Arial"/>
              <a:ea typeface="Arial"/>
              <a:cs typeface="Arial"/>
              <a:sym typeface="Arial"/>
            </a:endParaRPr>
          </a:p>
        </p:txBody>
      </p:sp>
      <p:sp>
        <p:nvSpPr>
          <p:cNvPr id="1649" name="Google Shape;1649;p132"/>
          <p:cNvSpPr txBox="1"/>
          <p:nvPr/>
        </p:nvSpPr>
        <p:spPr>
          <a:xfrm>
            <a:off x="415418" y="2267395"/>
            <a:ext cx="7413130" cy="249822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PCP and a care team member formally discuss a patient’s care plan.</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Can be billed once per day per patient regardless of time spent.</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May be billed by a physician or APP.</a:t>
            </a:r>
            <a:endParaRPr sz="1400" b="0" i="0" u="none" strike="noStrike" cap="none">
              <a:solidFill>
                <a:srgbClr val="000000"/>
              </a:solidFill>
              <a:latin typeface="Arial"/>
              <a:ea typeface="Arial"/>
              <a:cs typeface="Arial"/>
              <a:sym typeface="Arial"/>
            </a:endParaRPr>
          </a:p>
          <a:p>
            <a:pPr marL="1143000" marR="0" lvl="2" indent="-165100" algn="l" rtl="0">
              <a:lnSpc>
                <a:spcPct val="90000"/>
              </a:lnSpc>
              <a:spcBef>
                <a:spcPts val="5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1143000" marR="0" lvl="2" indent="-165100" algn="l" rtl="0">
              <a:lnSpc>
                <a:spcPct val="90000"/>
              </a:lnSpc>
              <a:spcBef>
                <a:spcPts val="5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2540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651" name="Google Shape;1651;p132"/>
          <p:cNvSpPr txBox="1">
            <a:spLocks noGrp="1"/>
          </p:cNvSpPr>
          <p:nvPr>
            <p:ph type="ftr" idx="11"/>
          </p:nvPr>
        </p:nvSpPr>
        <p:spPr>
          <a:xfrm>
            <a:off x="7183"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a:p>
        </p:txBody>
      </p:sp>
      <p:sp>
        <p:nvSpPr>
          <p:cNvPr id="1652" name="Google Shape;1652;p132"/>
          <p:cNvSpPr txBox="1">
            <a:spLocks noGrp="1"/>
          </p:cNvSpPr>
          <p:nvPr>
            <p:ph type="sldNum" idx="12"/>
          </p:nvPr>
        </p:nvSpPr>
        <p:spPr>
          <a:xfrm>
            <a:off x="9429749" y="652479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134</a:t>
            </a:fld>
            <a:endParaRPr/>
          </a:p>
        </p:txBody>
      </p:sp>
    </p:spTree>
    <p:extLst>
      <p:ext uri="{BB962C8B-B14F-4D97-AF65-F5344CB8AC3E}">
        <p14:creationId xmlns:p14="http://schemas.microsoft.com/office/powerpoint/2010/main" val="4134434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133"/>
          <p:cNvSpPr txBox="1"/>
          <p:nvPr/>
        </p:nvSpPr>
        <p:spPr>
          <a:xfrm>
            <a:off x="252278" y="223026"/>
            <a:ext cx="8738088" cy="165124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Physician Code:</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G9008 Physician Coordinated Care Oversight Services (Enrollment Fee)</a:t>
            </a:r>
            <a:endParaRPr sz="1400" b="0" i="0" u="none" strike="noStrike" cap="none">
              <a:solidFill>
                <a:srgbClr val="000000"/>
              </a:solidFill>
              <a:latin typeface="Arial"/>
              <a:ea typeface="Arial"/>
              <a:cs typeface="Arial"/>
              <a:sym typeface="Arial"/>
            </a:endParaRPr>
          </a:p>
        </p:txBody>
      </p:sp>
      <p:sp>
        <p:nvSpPr>
          <p:cNvPr id="1659" name="Google Shape;1659;p133"/>
          <p:cNvSpPr txBox="1"/>
          <p:nvPr/>
        </p:nvSpPr>
        <p:spPr>
          <a:xfrm>
            <a:off x="416809" y="2243365"/>
            <a:ext cx="11342053" cy="40611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BCBSM – Physician only</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Calibri"/>
                <a:ea typeface="Calibri"/>
                <a:cs typeface="Calibri"/>
                <a:sym typeface="Calibri"/>
              </a:rPr>
              <a:t>No quantity limit.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May be conducted face to face, via video, or by telephone. </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does not include email exchange or EMR messaging.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Communication with paramedic, patient, other health care professionals not part of the care team when consulting about patient who is engaged in care management.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Priority Health – Physician only</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Calibri"/>
                <a:ea typeface="Calibri"/>
                <a:cs typeface="Calibri"/>
                <a:sym typeface="Calibri"/>
              </a:rPr>
              <a:t>One time per practice.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Only be conducted face to face.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Can only be billed when the physician has discussed the care plan with the patient and if the licensed care team member has had a face to face with the patient on or before the day of the physician’s discussion with the patient.</a:t>
            </a:r>
            <a:endParaRPr sz="1400" b="0" i="0" u="none" strike="noStrike" cap="none">
              <a:solidFill>
                <a:srgbClr val="000000"/>
              </a:solidFill>
              <a:latin typeface="Arial"/>
              <a:ea typeface="Arial"/>
              <a:cs typeface="Arial"/>
              <a:sym typeface="Arial"/>
            </a:endParaRPr>
          </a:p>
        </p:txBody>
      </p:sp>
      <p:sp>
        <p:nvSpPr>
          <p:cNvPr id="1660" name="Google Shape;1660;p133"/>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661" name="Google Shape;1661;p133"/>
          <p:cNvSpPr txBox="1">
            <a:spLocks noGrp="1"/>
          </p:cNvSpPr>
          <p:nvPr>
            <p:ph type="ftr" idx="11"/>
          </p:nvPr>
        </p:nvSpPr>
        <p:spPr>
          <a:xfrm>
            <a:off x="0"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a:p>
        </p:txBody>
      </p:sp>
      <p:sp>
        <p:nvSpPr>
          <p:cNvPr id="1662" name="Google Shape;1662;p133"/>
          <p:cNvSpPr txBox="1">
            <a:spLocks noGrp="1"/>
          </p:cNvSpPr>
          <p:nvPr>
            <p:ph type="sldNum" idx="12"/>
          </p:nvPr>
        </p:nvSpPr>
        <p:spPr>
          <a:xfrm>
            <a:off x="9448800" y="648558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135</a:t>
            </a:fld>
            <a:endParaRPr/>
          </a:p>
        </p:txBody>
      </p:sp>
    </p:spTree>
    <p:extLst>
      <p:ext uri="{BB962C8B-B14F-4D97-AF65-F5344CB8AC3E}">
        <p14:creationId xmlns:p14="http://schemas.microsoft.com/office/powerpoint/2010/main" val="553881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111"/>
          <p:cNvSpPr txBox="1">
            <a:spLocks noGrp="1"/>
          </p:cNvSpPr>
          <p:nvPr>
            <p:ph type="title"/>
          </p:nvPr>
        </p:nvSpPr>
        <p:spPr>
          <a:xfrm>
            <a:off x="345462" y="441497"/>
            <a:ext cx="1064446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Coding Activity</a:t>
            </a:r>
            <a:endParaRPr sz="6000" b="1">
              <a:latin typeface="Calibri"/>
              <a:ea typeface="Calibri"/>
              <a:cs typeface="Calibri"/>
              <a:sym typeface="Calibri"/>
            </a:endParaRPr>
          </a:p>
        </p:txBody>
      </p:sp>
      <p:sp>
        <p:nvSpPr>
          <p:cNvPr id="1506" name="Google Shape;1506;p111"/>
          <p:cNvSpPr txBox="1">
            <a:spLocks noGrp="1"/>
          </p:cNvSpPr>
          <p:nvPr>
            <p:ph type="body" idx="1"/>
          </p:nvPr>
        </p:nvSpPr>
        <p:spPr>
          <a:xfrm>
            <a:off x="345462" y="1767060"/>
            <a:ext cx="11477726" cy="30539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None/>
            </a:pPr>
            <a:r>
              <a:rPr lang="en-US" sz="3200"/>
              <a:t>The following series of examples are intended to practice a couple of common situations for coding. They are NOT comprehensive. </a:t>
            </a:r>
            <a:endParaRPr sz="2400"/>
          </a:p>
          <a:p>
            <a:pPr marL="0" lvl="0" indent="0" algn="l" rtl="0">
              <a:lnSpc>
                <a:spcPct val="100000"/>
              </a:lnSpc>
              <a:spcBef>
                <a:spcPts val="0"/>
              </a:spcBef>
              <a:spcAft>
                <a:spcPts val="0"/>
              </a:spcAft>
              <a:buClr>
                <a:schemeClr val="dk1"/>
              </a:buClr>
              <a:buSzPts val="3600"/>
              <a:buNone/>
            </a:pPr>
            <a:r>
              <a:rPr lang="en-US" sz="3200"/>
              <a:t>For more information on specification situation:</a:t>
            </a:r>
            <a:endParaRPr sz="2400"/>
          </a:p>
          <a:p>
            <a:pPr marL="685800" lvl="1" indent="-228600" algn="l" rtl="0">
              <a:lnSpc>
                <a:spcPct val="100000"/>
              </a:lnSpc>
              <a:spcBef>
                <a:spcPts val="0"/>
              </a:spcBef>
              <a:spcAft>
                <a:spcPts val="0"/>
              </a:spcAft>
              <a:buClr>
                <a:schemeClr val="dk1"/>
              </a:buClr>
              <a:buSzPts val="3600"/>
              <a:buChar char="•"/>
            </a:pPr>
            <a:r>
              <a:rPr lang="en-US" sz="3200" b="1"/>
              <a:t>BCBSM: </a:t>
            </a:r>
            <a:r>
              <a:rPr lang="en-US" sz="3200"/>
              <a:t>Monthly Billing Q&amp;A session (1</a:t>
            </a:r>
            <a:r>
              <a:rPr lang="en-US" sz="3200" baseline="30000"/>
              <a:t>st</a:t>
            </a:r>
            <a:r>
              <a:rPr lang="en-US" sz="3200"/>
              <a:t> Thursday of every month at noon) and Commercial and MA Billing Guidelines</a:t>
            </a:r>
            <a:endParaRPr sz="2000"/>
          </a:p>
          <a:p>
            <a:pPr marL="685800" lvl="1" indent="-228600" algn="l" rtl="0">
              <a:lnSpc>
                <a:spcPct val="100000"/>
              </a:lnSpc>
              <a:spcBef>
                <a:spcPts val="0"/>
              </a:spcBef>
              <a:spcAft>
                <a:spcPts val="0"/>
              </a:spcAft>
              <a:buClr>
                <a:schemeClr val="dk1"/>
              </a:buClr>
              <a:buSzPts val="3600"/>
              <a:buChar char="•"/>
            </a:pPr>
            <a:r>
              <a:rPr lang="en-US" sz="3200" b="1"/>
              <a:t>Priority: </a:t>
            </a:r>
            <a:r>
              <a:rPr lang="en-US" sz="3200"/>
              <a:t>Kim Harrison Priority Health </a:t>
            </a:r>
            <a:endParaRPr sz="2000"/>
          </a:p>
          <a:p>
            <a:pPr marL="0" lvl="0" indent="0" algn="l" rtl="0">
              <a:lnSpc>
                <a:spcPct val="100000"/>
              </a:lnSpc>
              <a:spcBef>
                <a:spcPts val="0"/>
              </a:spcBef>
              <a:spcAft>
                <a:spcPts val="0"/>
              </a:spcAft>
              <a:buClr>
                <a:schemeClr val="dk1"/>
              </a:buClr>
              <a:buSzPts val="4000"/>
              <a:buNone/>
            </a:pPr>
            <a:r>
              <a:rPr lang="en-US" sz="3600"/>
              <a:t>  </a:t>
            </a:r>
            <a:endParaRPr sz="3200"/>
          </a:p>
        </p:txBody>
      </p:sp>
      <p:sp>
        <p:nvSpPr>
          <p:cNvPr id="1507" name="Google Shape;1507;p111"/>
          <p:cNvSpPr txBox="1">
            <a:spLocks noGrp="1"/>
          </p:cNvSpPr>
          <p:nvPr>
            <p:ph type="ftr" idx="11"/>
          </p:nvPr>
        </p:nvSpPr>
        <p:spPr>
          <a:xfrm>
            <a:off x="0" y="652479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508" name="Google Shape;1508;p111"/>
          <p:cNvSpPr txBox="1">
            <a:spLocks noGrp="1"/>
          </p:cNvSpPr>
          <p:nvPr>
            <p:ph type="sldNum" idx="12"/>
          </p:nvPr>
        </p:nvSpPr>
        <p:spPr>
          <a:xfrm>
            <a:off x="9448800" y="652479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136</a:t>
            </a:fld>
            <a:endParaRPr/>
          </a:p>
        </p:txBody>
      </p:sp>
      <p:pic>
        <p:nvPicPr>
          <p:cNvPr id="7"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1375564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112"/>
          <p:cNvSpPr txBox="1">
            <a:spLocks noGrp="1"/>
          </p:cNvSpPr>
          <p:nvPr>
            <p:ph type="title"/>
          </p:nvPr>
        </p:nvSpPr>
        <p:spPr>
          <a:xfrm>
            <a:off x="219953" y="0"/>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Calibri"/>
              <a:buNone/>
            </a:pPr>
            <a:r>
              <a:rPr lang="en-US" sz="4800" b="1">
                <a:latin typeface="Calibri"/>
                <a:ea typeface="Calibri"/>
                <a:cs typeface="Calibri"/>
                <a:sym typeface="Calibri"/>
              </a:rPr>
              <a:t>High Risk Patient</a:t>
            </a:r>
            <a:endParaRPr/>
          </a:p>
        </p:txBody>
      </p:sp>
      <p:sp>
        <p:nvSpPr>
          <p:cNvPr id="1516" name="Google Shape;1516;p112"/>
          <p:cNvSpPr txBox="1">
            <a:spLocks noGrp="1"/>
          </p:cNvSpPr>
          <p:nvPr>
            <p:ph type="body" idx="1"/>
          </p:nvPr>
        </p:nvSpPr>
        <p:spPr>
          <a:xfrm>
            <a:off x="126504" y="1154516"/>
            <a:ext cx="11455896" cy="523024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a:t>Patient is flagged as high risk by a payer list.</a:t>
            </a:r>
            <a:endParaRPr/>
          </a:p>
          <a:p>
            <a:pPr marL="228600" lvl="0" indent="-228600" algn="l" rtl="0">
              <a:lnSpc>
                <a:spcPct val="100000"/>
              </a:lnSpc>
              <a:spcBef>
                <a:spcPts val="0"/>
              </a:spcBef>
              <a:spcAft>
                <a:spcPts val="0"/>
              </a:spcAft>
              <a:buClr>
                <a:schemeClr val="dk1"/>
              </a:buClr>
              <a:buSzPts val="2400"/>
              <a:buChar char="•"/>
            </a:pPr>
            <a:r>
              <a:rPr lang="en-US" sz="2400"/>
              <a:t>Care manager discusses overall care plan goals with provider, and it is determined the patient is appropriate for care management.</a:t>
            </a:r>
            <a:endParaRPr/>
          </a:p>
          <a:p>
            <a:pPr marL="228600" lvl="0" indent="-228600" algn="l" rtl="0">
              <a:lnSpc>
                <a:spcPct val="100000"/>
              </a:lnSpc>
              <a:spcBef>
                <a:spcPts val="0"/>
              </a:spcBef>
              <a:spcAft>
                <a:spcPts val="0"/>
              </a:spcAft>
              <a:buClr>
                <a:schemeClr val="dk1"/>
              </a:buClr>
              <a:buSzPts val="2400"/>
              <a:buChar char="•"/>
            </a:pPr>
            <a:r>
              <a:rPr lang="en-US" sz="2400"/>
              <a:t>Care manager reviews the chart, recent screenings (SDOH, PHQ-9), problem list, medications, and utilization history.</a:t>
            </a:r>
            <a:endParaRPr/>
          </a:p>
          <a:p>
            <a:pPr marL="228600" lvl="0" indent="-228600" algn="l" rtl="0">
              <a:lnSpc>
                <a:spcPct val="100000"/>
              </a:lnSpc>
              <a:spcBef>
                <a:spcPts val="0"/>
              </a:spcBef>
              <a:spcAft>
                <a:spcPts val="0"/>
              </a:spcAft>
              <a:buClr>
                <a:schemeClr val="dk1"/>
              </a:buClr>
              <a:buSzPts val="2400"/>
              <a:buChar char="•"/>
            </a:pPr>
            <a:r>
              <a:rPr lang="en-US" sz="2400"/>
              <a:t>Care manager sees the patient in a face to face visit, patient agrees to care management. CM evaluates the patient’s current ability to steward completing the comprehensive assessment. </a:t>
            </a:r>
            <a:endParaRPr/>
          </a:p>
          <a:p>
            <a:pPr marL="228600" lvl="0" indent="-228600" algn="l" rtl="0">
              <a:lnSpc>
                <a:spcPct val="100000"/>
              </a:lnSpc>
              <a:spcBef>
                <a:spcPts val="0"/>
              </a:spcBef>
              <a:spcAft>
                <a:spcPts val="0"/>
              </a:spcAft>
              <a:buClr>
                <a:schemeClr val="dk1"/>
              </a:buClr>
              <a:buSzPts val="2400"/>
              <a:buChar char="•"/>
            </a:pPr>
            <a:r>
              <a:rPr lang="en-US" sz="2400"/>
              <a:t>Patient develops a SMART goal, and the care manager connects the patient with various resources that address identified barriers.</a:t>
            </a:r>
            <a:endParaRPr/>
          </a:p>
          <a:p>
            <a:pPr marL="228600" lvl="0" indent="-228600" algn="l" rtl="0">
              <a:lnSpc>
                <a:spcPct val="100000"/>
              </a:lnSpc>
              <a:spcBef>
                <a:spcPts val="0"/>
              </a:spcBef>
              <a:spcAft>
                <a:spcPts val="0"/>
              </a:spcAft>
              <a:buClr>
                <a:schemeClr val="dk1"/>
              </a:buClr>
              <a:buSzPts val="2400"/>
              <a:buChar char="•"/>
            </a:pPr>
            <a:r>
              <a:rPr lang="en-US" sz="2400"/>
              <a:t>Care manager discusses care plan with the provider. Provider agrees with the care plan. </a:t>
            </a:r>
            <a:endParaRPr/>
          </a:p>
          <a:p>
            <a:pPr marL="228600" lvl="0" indent="-228600" algn="l" rtl="0">
              <a:lnSpc>
                <a:spcPct val="100000"/>
              </a:lnSpc>
              <a:spcBef>
                <a:spcPts val="0"/>
              </a:spcBef>
              <a:spcAft>
                <a:spcPts val="0"/>
              </a:spcAft>
              <a:buClr>
                <a:schemeClr val="dk1"/>
              </a:buClr>
              <a:buSzPts val="2400"/>
              <a:buChar char="•"/>
            </a:pPr>
            <a:r>
              <a:rPr lang="en-US" sz="2400"/>
              <a:t>Patient and care manager agree on a follow up plan.</a:t>
            </a:r>
            <a:endParaRPr/>
          </a:p>
          <a:p>
            <a:pPr marL="228600" lvl="0" indent="-228600" algn="l" rtl="0">
              <a:lnSpc>
                <a:spcPct val="100000"/>
              </a:lnSpc>
              <a:spcBef>
                <a:spcPts val="0"/>
              </a:spcBef>
              <a:spcAft>
                <a:spcPts val="0"/>
              </a:spcAft>
              <a:buClr>
                <a:schemeClr val="dk1"/>
              </a:buClr>
              <a:buSzPts val="2400"/>
              <a:buChar char="•"/>
            </a:pPr>
            <a:r>
              <a:rPr lang="en-US" sz="2400"/>
              <a:t>Care manager documents in the chart and adds the appropriate billing codes.</a:t>
            </a:r>
            <a:endParaRPr/>
          </a:p>
        </p:txBody>
      </p:sp>
      <p:sp>
        <p:nvSpPr>
          <p:cNvPr id="1517" name="Google Shape;1517;p112"/>
          <p:cNvSpPr/>
          <p:nvPr/>
        </p:nvSpPr>
        <p:spPr>
          <a:xfrm>
            <a:off x="8935453" y="220763"/>
            <a:ext cx="2646947"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codes: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G9007, G9001</a:t>
            </a:r>
            <a:endParaRPr sz="1400" b="0" i="0" u="none" strike="noStrike" cap="none">
              <a:solidFill>
                <a:schemeClr val="dk1"/>
              </a:solidFill>
              <a:latin typeface="Arial"/>
              <a:ea typeface="Arial"/>
              <a:cs typeface="Arial"/>
              <a:sym typeface="Arial"/>
            </a:endParaRPr>
          </a:p>
        </p:txBody>
      </p:sp>
      <p:sp>
        <p:nvSpPr>
          <p:cNvPr id="1519" name="Google Shape;1519;p112"/>
          <p:cNvSpPr txBox="1">
            <a:spLocks noGrp="1"/>
          </p:cNvSpPr>
          <p:nvPr>
            <p:ph type="ftr" idx="11"/>
          </p:nvPr>
        </p:nvSpPr>
        <p:spPr>
          <a:xfrm>
            <a:off x="48503"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520" name="Google Shape;1520;p112"/>
          <p:cNvSpPr txBox="1">
            <a:spLocks noGrp="1"/>
          </p:cNvSpPr>
          <p:nvPr>
            <p:ph type="sldNum" idx="12"/>
          </p:nvPr>
        </p:nvSpPr>
        <p:spPr>
          <a:xfrm>
            <a:off x="9424737" y="649655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137</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1356238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113"/>
          <p:cNvSpPr txBox="1">
            <a:spLocks noGrp="1"/>
          </p:cNvSpPr>
          <p:nvPr>
            <p:ph type="title"/>
          </p:nvPr>
        </p:nvSpPr>
        <p:spPr>
          <a:xfrm>
            <a:off x="374588" y="212676"/>
            <a:ext cx="557013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1">
                <a:latin typeface="Calibri"/>
                <a:ea typeface="Calibri"/>
                <a:cs typeface="Calibri"/>
                <a:sym typeface="Calibri"/>
              </a:rPr>
              <a:t>Face to Face Visit and Follow Up Plan</a:t>
            </a:r>
            <a:endParaRPr/>
          </a:p>
        </p:txBody>
      </p:sp>
      <p:sp>
        <p:nvSpPr>
          <p:cNvPr id="1528" name="Google Shape;1528;p113"/>
          <p:cNvSpPr txBox="1">
            <a:spLocks noGrp="1"/>
          </p:cNvSpPr>
          <p:nvPr>
            <p:ph type="body" idx="1"/>
          </p:nvPr>
        </p:nvSpPr>
        <p:spPr>
          <a:xfrm>
            <a:off x="374588" y="1649568"/>
            <a:ext cx="9507349" cy="3918949"/>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A patient comes into the office to be evaluated by their PCP. After the evaluation the PCP introduces the patient to the care manager (CM).</a:t>
            </a:r>
            <a:endParaRPr/>
          </a:p>
          <a:p>
            <a:pPr marL="228600" lvl="0" indent="-228600" algn="l" rtl="0">
              <a:lnSpc>
                <a:spcPct val="100000"/>
              </a:lnSpc>
              <a:spcBef>
                <a:spcPts val="0"/>
              </a:spcBef>
              <a:spcAft>
                <a:spcPts val="0"/>
              </a:spcAft>
              <a:buClr>
                <a:schemeClr val="dk1"/>
              </a:buClr>
              <a:buSzPts val="2800"/>
              <a:buChar char="•"/>
            </a:pPr>
            <a:r>
              <a:rPr lang="en-US"/>
              <a:t>During the conversation with the patient the CM assesses that there is not a clear understanding about asthma management.</a:t>
            </a:r>
            <a:endParaRPr/>
          </a:p>
          <a:p>
            <a:pPr marL="228600" lvl="0" indent="-228600" algn="l" rtl="0">
              <a:lnSpc>
                <a:spcPct val="100000"/>
              </a:lnSpc>
              <a:spcBef>
                <a:spcPts val="0"/>
              </a:spcBef>
              <a:spcAft>
                <a:spcPts val="0"/>
              </a:spcAft>
              <a:buClr>
                <a:schemeClr val="dk1"/>
              </a:buClr>
              <a:buSzPts val="2800"/>
              <a:buChar char="•"/>
            </a:pPr>
            <a:r>
              <a:rPr lang="en-US"/>
              <a:t>CM conducts a medication review, teaches how to use peak flow and keep a log, provides an asthma action plan.</a:t>
            </a:r>
            <a:endParaRPr/>
          </a:p>
          <a:p>
            <a:pPr marL="228600" lvl="0" indent="-228600" algn="l" rtl="0">
              <a:lnSpc>
                <a:spcPct val="100000"/>
              </a:lnSpc>
              <a:spcBef>
                <a:spcPts val="0"/>
              </a:spcBef>
              <a:spcAft>
                <a:spcPts val="0"/>
              </a:spcAft>
              <a:buClr>
                <a:schemeClr val="dk1"/>
              </a:buClr>
              <a:buSzPts val="2800"/>
              <a:buChar char="•"/>
            </a:pPr>
            <a:r>
              <a:rPr lang="en-US"/>
              <a:t>CM and patient agree to follow up in one week via a phone visit.</a:t>
            </a:r>
            <a:endParaRPr/>
          </a:p>
          <a:p>
            <a:pPr marL="228600" lvl="0" indent="-228600" algn="l" rtl="0">
              <a:lnSpc>
                <a:spcPct val="100000"/>
              </a:lnSpc>
              <a:spcBef>
                <a:spcPts val="0"/>
              </a:spcBef>
              <a:spcAft>
                <a:spcPts val="0"/>
              </a:spcAft>
              <a:buClr>
                <a:schemeClr val="dk1"/>
              </a:buClr>
              <a:buSzPts val="2800"/>
              <a:buChar char="•"/>
            </a:pPr>
            <a:r>
              <a:rPr lang="en-US"/>
              <a:t>This initial visit with the patient was 60 minutes. </a:t>
            </a:r>
            <a:endParaRPr/>
          </a:p>
          <a:p>
            <a:pPr marL="228600" lvl="0" indent="-228600" algn="l" rtl="0">
              <a:lnSpc>
                <a:spcPct val="100000"/>
              </a:lnSpc>
              <a:spcBef>
                <a:spcPts val="0"/>
              </a:spcBef>
              <a:spcAft>
                <a:spcPts val="0"/>
              </a:spcAft>
              <a:buClr>
                <a:schemeClr val="dk1"/>
              </a:buClr>
              <a:buSzPts val="2800"/>
              <a:buChar char="•"/>
            </a:pPr>
            <a:r>
              <a:rPr lang="en-US"/>
              <a:t>PCP and patient discuss and agree with the action plan.</a:t>
            </a:r>
            <a:endParaRPr/>
          </a:p>
        </p:txBody>
      </p:sp>
      <p:sp>
        <p:nvSpPr>
          <p:cNvPr id="1529" name="Google Shape;1529;p113"/>
          <p:cNvSpPr/>
          <p:nvPr/>
        </p:nvSpPr>
        <p:spPr>
          <a:xfrm>
            <a:off x="9881937" y="2700976"/>
            <a:ext cx="2149642" cy="2293799"/>
          </a:xfrm>
          <a:prstGeom prst="ellipse">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Note how this is different from the </a:t>
            </a:r>
            <a:r>
              <a:rPr lang="en-US" sz="2000" b="1" i="0" u="none" strike="noStrike" cap="none">
                <a:solidFill>
                  <a:schemeClr val="dk1"/>
                </a:solidFill>
                <a:latin typeface="Calibri"/>
                <a:ea typeface="Calibri"/>
                <a:cs typeface="Calibri"/>
                <a:sym typeface="Calibri"/>
              </a:rPr>
              <a:t>G9001!</a:t>
            </a:r>
            <a:endParaRPr sz="1400" b="0" i="0" u="none" strike="noStrike" cap="none">
              <a:solidFill>
                <a:schemeClr val="dk1"/>
              </a:solidFill>
              <a:latin typeface="Arial"/>
              <a:ea typeface="Arial"/>
              <a:cs typeface="Arial"/>
              <a:sym typeface="Arial"/>
            </a:endParaRPr>
          </a:p>
        </p:txBody>
      </p:sp>
      <p:sp>
        <p:nvSpPr>
          <p:cNvPr id="1530" name="Google Shape;1530;p113"/>
          <p:cNvSpPr/>
          <p:nvPr/>
        </p:nvSpPr>
        <p:spPr>
          <a:xfrm>
            <a:off x="8470225" y="212674"/>
            <a:ext cx="3313800" cy="1254332"/>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codes: </a:t>
            </a:r>
            <a:r>
              <a:rPr lang="en-US" sz="2400" b="1" i="0" u="none" strike="noStrike" cap="none">
                <a:solidFill>
                  <a:schemeClr val="dk1"/>
                </a:solidFill>
                <a:latin typeface="Calibri"/>
                <a:ea typeface="Calibri"/>
                <a:cs typeface="Calibri"/>
                <a:sym typeface="Calibri"/>
              </a:rPr>
              <a:t>G9002, G9008 BCBSM</a:t>
            </a:r>
            <a:endParaRPr sz="2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G9007 PH</a:t>
            </a:r>
            <a:endParaRPr sz="2400" b="1" i="0" u="none" strike="noStrike" cap="none">
              <a:solidFill>
                <a:schemeClr val="dk1"/>
              </a:solidFill>
              <a:latin typeface="Calibri"/>
              <a:ea typeface="Calibri"/>
              <a:cs typeface="Calibri"/>
              <a:sym typeface="Calibri"/>
            </a:endParaRPr>
          </a:p>
        </p:txBody>
      </p:sp>
      <p:sp>
        <p:nvSpPr>
          <p:cNvPr id="1531" name="Google Shape;1531;p113"/>
          <p:cNvSpPr txBox="1">
            <a:spLocks noGrp="1"/>
          </p:cNvSpPr>
          <p:nvPr>
            <p:ph type="ftr" idx="11"/>
          </p:nvPr>
        </p:nvSpPr>
        <p:spPr>
          <a:xfrm>
            <a:off x="0" y="646373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532" name="Google Shape;1532;p113"/>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138</a:t>
            </a:fld>
            <a:endParaRPr/>
          </a:p>
        </p:txBody>
      </p:sp>
      <p:pic>
        <p:nvPicPr>
          <p:cNvPr id="10"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119684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114"/>
          <p:cNvSpPr txBox="1">
            <a:spLocks noGrp="1"/>
          </p:cNvSpPr>
          <p:nvPr>
            <p:ph type="title"/>
          </p:nvPr>
        </p:nvSpPr>
        <p:spPr>
          <a:xfrm>
            <a:off x="541834" y="576807"/>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Coordination of Care</a:t>
            </a:r>
            <a:endParaRPr/>
          </a:p>
        </p:txBody>
      </p:sp>
      <p:sp>
        <p:nvSpPr>
          <p:cNvPr id="1541" name="Google Shape;1541;p114"/>
          <p:cNvSpPr txBox="1">
            <a:spLocks noGrp="1"/>
          </p:cNvSpPr>
          <p:nvPr>
            <p:ph type="body" idx="1"/>
          </p:nvPr>
        </p:nvSpPr>
        <p:spPr>
          <a:xfrm>
            <a:off x="541834" y="1902370"/>
            <a:ext cx="11204898" cy="3192517"/>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600"/>
              <a:buChar char="•"/>
            </a:pPr>
            <a:r>
              <a:rPr lang="en-US" sz="3600"/>
              <a:t>Care manager contacts the home health agency to schedule in-home visits and conduct a safety assessment.</a:t>
            </a:r>
            <a:endParaRPr/>
          </a:p>
          <a:p>
            <a:pPr marL="228600" lvl="0" indent="-228600" algn="l" rtl="0">
              <a:lnSpc>
                <a:spcPct val="100000"/>
              </a:lnSpc>
              <a:spcBef>
                <a:spcPts val="0"/>
              </a:spcBef>
              <a:spcAft>
                <a:spcPts val="0"/>
              </a:spcAft>
              <a:buClr>
                <a:schemeClr val="dk1"/>
              </a:buClr>
              <a:buSzPts val="3600"/>
              <a:buChar char="•"/>
            </a:pPr>
            <a:r>
              <a:rPr lang="en-US" sz="3600"/>
              <a:t>In addition, a call was made to the DME provider to arrange for delivery of home O2. </a:t>
            </a:r>
            <a:endParaRPr/>
          </a:p>
          <a:p>
            <a:pPr marL="228600" lvl="0" indent="-228600" algn="l" rtl="0">
              <a:lnSpc>
                <a:spcPct val="100000"/>
              </a:lnSpc>
              <a:spcBef>
                <a:spcPts val="0"/>
              </a:spcBef>
              <a:spcAft>
                <a:spcPts val="0"/>
              </a:spcAft>
              <a:buClr>
                <a:schemeClr val="dk1"/>
              </a:buClr>
              <a:buSzPts val="3600"/>
              <a:buChar char="•"/>
            </a:pPr>
            <a:r>
              <a:rPr lang="en-US" sz="3600"/>
              <a:t>Time spent coordinating care was over 30 minutes.</a:t>
            </a:r>
            <a:endParaRPr/>
          </a:p>
        </p:txBody>
      </p:sp>
      <p:sp>
        <p:nvSpPr>
          <p:cNvPr id="1542" name="Google Shape;1542;p114"/>
          <p:cNvSpPr/>
          <p:nvPr/>
        </p:nvSpPr>
        <p:spPr>
          <a:xfrm>
            <a:off x="8866409" y="258892"/>
            <a:ext cx="2880323"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r>
              <a:rPr lang="en-US" sz="2400" b="1" i="0" u="none" strike="noStrike" cap="none">
                <a:solidFill>
                  <a:schemeClr val="dk1"/>
                </a:solidFill>
                <a:latin typeface="Calibri"/>
                <a:ea typeface="Calibri"/>
                <a:cs typeface="Calibri"/>
                <a:sym typeface="Calibri"/>
              </a:rPr>
              <a:t>99487</a:t>
            </a:r>
            <a:endParaRPr sz="1400" b="0" i="0" u="none" strike="noStrike" cap="none">
              <a:solidFill>
                <a:schemeClr val="dk1"/>
              </a:solidFill>
              <a:latin typeface="Arial"/>
              <a:ea typeface="Arial"/>
              <a:cs typeface="Arial"/>
              <a:sym typeface="Arial"/>
            </a:endParaRPr>
          </a:p>
        </p:txBody>
      </p:sp>
      <p:sp>
        <p:nvSpPr>
          <p:cNvPr id="1543" name="Google Shape;1543;p114"/>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544" name="Google Shape;1544;p114"/>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139</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1294942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0"/>
          <p:cNvSpPr txBox="1"/>
          <p:nvPr/>
        </p:nvSpPr>
        <p:spPr>
          <a:xfrm>
            <a:off x="428815" y="311053"/>
            <a:ext cx="105477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smtClean="0">
                <a:solidFill>
                  <a:schemeClr val="dk1"/>
                </a:solidFill>
                <a:latin typeface="Calibri"/>
                <a:ea typeface="Calibri"/>
                <a:cs typeface="Calibri"/>
                <a:sym typeface="Calibri"/>
              </a:rPr>
              <a:t>Introductions</a:t>
            </a:r>
            <a:endParaRPr sz="6600" b="1" i="0" u="none" strike="noStrike" cap="none" dirty="0">
              <a:solidFill>
                <a:schemeClr val="dk1"/>
              </a:solidFill>
              <a:latin typeface="Calibri"/>
              <a:ea typeface="Calibri"/>
              <a:cs typeface="Calibri"/>
              <a:sym typeface="Calibri"/>
            </a:endParaRPr>
          </a:p>
        </p:txBody>
      </p:sp>
      <p:sp>
        <p:nvSpPr>
          <p:cNvPr id="211" name="Google Shape;211;p10"/>
          <p:cNvSpPr txBox="1"/>
          <p:nvPr/>
        </p:nvSpPr>
        <p:spPr>
          <a:xfrm>
            <a:off x="428835" y="1896614"/>
            <a:ext cx="9336600" cy="23082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Your name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Your discipline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Your practice location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How long have you been in your role</a:t>
            </a:r>
            <a:endParaRPr sz="3600" b="0" i="0" u="none" strike="noStrike" cap="none" dirty="0">
              <a:solidFill>
                <a:schemeClr val="dk1"/>
              </a:solidFill>
              <a:latin typeface="Calibri"/>
              <a:ea typeface="Calibri"/>
              <a:cs typeface="Calibri"/>
              <a:sym typeface="Calibri"/>
            </a:endParaRPr>
          </a:p>
        </p:txBody>
      </p:sp>
      <p:sp>
        <p:nvSpPr>
          <p:cNvPr id="212" name="Google Shape;212;p10"/>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213" name="Google Shape;213;p10"/>
          <p:cNvSpPr txBox="1">
            <a:spLocks noGrp="1"/>
          </p:cNvSpPr>
          <p:nvPr>
            <p:ph type="sldNum" idx="12"/>
          </p:nvPr>
        </p:nvSpPr>
        <p:spPr>
          <a:xfrm>
            <a:off x="9448800" y="649608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pic>
        <p:nvPicPr>
          <p:cNvPr id="214" name="Google Shape;214;p10"/>
          <p:cNvPicPr preferRelativeResize="0"/>
          <p:nvPr/>
        </p:nvPicPr>
        <p:blipFill>
          <a:blip r:embed="rId3">
            <a:alphaModFix/>
          </a:blip>
          <a:stretch>
            <a:fillRect/>
          </a:stretch>
        </p:blipFill>
        <p:spPr>
          <a:xfrm>
            <a:off x="7990507" y="1961424"/>
            <a:ext cx="3762543" cy="2308325"/>
          </a:xfrm>
          <a:prstGeom prst="rect">
            <a:avLst/>
          </a:prstGeom>
          <a:noFill/>
          <a:ln>
            <a:noFill/>
          </a:ln>
        </p:spPr>
      </p:pic>
      <p:pic>
        <p:nvPicPr>
          <p:cNvPr id="215" name="Google Shape;215;p10"/>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115"/>
          <p:cNvSpPr txBox="1">
            <a:spLocks noGrp="1"/>
          </p:cNvSpPr>
          <p:nvPr>
            <p:ph type="title"/>
          </p:nvPr>
        </p:nvSpPr>
        <p:spPr>
          <a:xfrm>
            <a:off x="393544" y="42298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Gaps in Care</a:t>
            </a:r>
            <a:endParaRPr/>
          </a:p>
        </p:txBody>
      </p:sp>
      <p:sp>
        <p:nvSpPr>
          <p:cNvPr id="1553" name="Google Shape;1553;p115"/>
          <p:cNvSpPr txBox="1">
            <a:spLocks noGrp="1"/>
          </p:cNvSpPr>
          <p:nvPr>
            <p:ph type="body" idx="1"/>
          </p:nvPr>
        </p:nvSpPr>
        <p:spPr>
          <a:xfrm>
            <a:off x="393544" y="1666606"/>
            <a:ext cx="11437555" cy="4439093"/>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200"/>
              <a:buChar char="•"/>
            </a:pPr>
            <a:r>
              <a:rPr lang="en-US" sz="3200"/>
              <a:t>RN notices during chart review that several of the patients who are enrolled in care management have not received their cancer screenings, even though the RN and provider reminded them.</a:t>
            </a:r>
            <a:endParaRPr sz="3200"/>
          </a:p>
          <a:p>
            <a:pPr marL="228600" lvl="0" indent="-228600" algn="l" rtl="0">
              <a:lnSpc>
                <a:spcPct val="100000"/>
              </a:lnSpc>
              <a:spcBef>
                <a:spcPts val="0"/>
              </a:spcBef>
              <a:spcAft>
                <a:spcPts val="0"/>
              </a:spcAft>
              <a:buClr>
                <a:schemeClr val="dk1"/>
              </a:buClr>
              <a:buSzPts val="3200"/>
              <a:buChar char="•"/>
            </a:pPr>
            <a:r>
              <a:rPr lang="en-US" sz="3200"/>
              <a:t>RN shows the list to the Medical Assistant.</a:t>
            </a:r>
            <a:endParaRPr sz="3200"/>
          </a:p>
          <a:p>
            <a:pPr marL="228600" lvl="0" indent="-228600" algn="l" rtl="0">
              <a:lnSpc>
                <a:spcPct val="100000"/>
              </a:lnSpc>
              <a:spcBef>
                <a:spcPts val="0"/>
              </a:spcBef>
              <a:spcAft>
                <a:spcPts val="0"/>
              </a:spcAft>
              <a:buClr>
                <a:schemeClr val="dk1"/>
              </a:buClr>
              <a:buSzPts val="3200"/>
              <a:buChar char="•"/>
            </a:pPr>
            <a:r>
              <a:rPr lang="en-US" sz="3200"/>
              <a:t>Per the Standing Agreement that has been put in place with the physician, the Medical Assistant calls the patient enrolled in care management to discuss gaps in care and facilitate closing the gaps. Time more than 31 mins. </a:t>
            </a:r>
            <a:endParaRPr sz="3200"/>
          </a:p>
          <a:p>
            <a:pPr marL="0" lvl="0" indent="0" algn="l" rtl="0">
              <a:lnSpc>
                <a:spcPct val="90000"/>
              </a:lnSpc>
              <a:spcBef>
                <a:spcPts val="1000"/>
              </a:spcBef>
              <a:spcAft>
                <a:spcPts val="0"/>
              </a:spcAft>
              <a:buClr>
                <a:schemeClr val="dk1"/>
              </a:buClr>
              <a:buSzPts val="3200"/>
              <a:buNone/>
            </a:pPr>
            <a:endParaRPr sz="3200"/>
          </a:p>
        </p:txBody>
      </p:sp>
      <p:sp>
        <p:nvSpPr>
          <p:cNvPr id="1554" name="Google Shape;1554;p115"/>
          <p:cNvSpPr/>
          <p:nvPr/>
        </p:nvSpPr>
        <p:spPr>
          <a:xfrm>
            <a:off x="9352547" y="254771"/>
            <a:ext cx="2500143"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98968 BCBSM</a:t>
            </a:r>
            <a:endParaRPr sz="1400" b="0" i="0" u="none" strike="noStrike" cap="none">
              <a:solidFill>
                <a:schemeClr val="dk1"/>
              </a:solidFill>
              <a:latin typeface="Arial"/>
              <a:ea typeface="Arial"/>
              <a:cs typeface="Arial"/>
              <a:sym typeface="Arial"/>
            </a:endParaRPr>
          </a:p>
        </p:txBody>
      </p:sp>
      <p:sp>
        <p:nvSpPr>
          <p:cNvPr id="1555" name="Google Shape;1555;p115"/>
          <p:cNvSpPr txBox="1">
            <a:spLocks noGrp="1"/>
          </p:cNvSpPr>
          <p:nvPr>
            <p:ph type="ftr" idx="11"/>
          </p:nvPr>
        </p:nvSpPr>
        <p:spPr>
          <a:xfrm>
            <a:off x="0" y="652450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556" name="Google Shape;1556;p115"/>
          <p:cNvSpPr txBox="1">
            <a:spLocks noGrp="1"/>
          </p:cNvSpPr>
          <p:nvPr>
            <p:ph type="sldNum" idx="12"/>
          </p:nvPr>
        </p:nvSpPr>
        <p:spPr>
          <a:xfrm>
            <a:off x="9448800" y="65039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140</a:t>
            </a:fld>
            <a:endParaRPr/>
          </a:p>
        </p:txBody>
      </p:sp>
      <p:pic>
        <p:nvPicPr>
          <p:cNvPr id="10"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87395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p116"/>
          <p:cNvSpPr txBox="1">
            <a:spLocks noGrp="1"/>
          </p:cNvSpPr>
          <p:nvPr>
            <p:ph type="title"/>
          </p:nvPr>
        </p:nvSpPr>
        <p:spPr>
          <a:xfrm>
            <a:off x="294049" y="57751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Calibri"/>
              <a:buNone/>
            </a:pPr>
            <a:r>
              <a:rPr lang="en-US" sz="4800" b="1">
                <a:latin typeface="Calibri"/>
                <a:ea typeface="Calibri"/>
                <a:cs typeface="Calibri"/>
                <a:sym typeface="Calibri"/>
              </a:rPr>
              <a:t>Multidisciplinary Team</a:t>
            </a:r>
            <a:endParaRPr/>
          </a:p>
        </p:txBody>
      </p:sp>
      <p:sp>
        <p:nvSpPr>
          <p:cNvPr id="1565" name="Google Shape;1565;p116"/>
          <p:cNvSpPr txBox="1">
            <a:spLocks noGrp="1"/>
          </p:cNvSpPr>
          <p:nvPr>
            <p:ph type="body" idx="1"/>
          </p:nvPr>
        </p:nvSpPr>
        <p:spPr>
          <a:xfrm>
            <a:off x="294049" y="1695290"/>
            <a:ext cx="11480856" cy="480769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a:t>Patient with diagnosis of diabetes, COPD and HTN has a comprehensive assessment completed by the pharmacists and SW CM.  </a:t>
            </a:r>
            <a:endParaRPr/>
          </a:p>
          <a:p>
            <a:pPr marL="228600" lvl="0" indent="-228600" algn="l" rtl="0">
              <a:lnSpc>
                <a:spcPct val="100000"/>
              </a:lnSpc>
              <a:spcBef>
                <a:spcPts val="0"/>
              </a:spcBef>
              <a:spcAft>
                <a:spcPts val="0"/>
              </a:spcAft>
              <a:buClr>
                <a:schemeClr val="dk1"/>
              </a:buClr>
              <a:buSzPts val="2400"/>
              <a:buChar char="•"/>
            </a:pPr>
            <a:r>
              <a:rPr lang="en-US" sz="2400"/>
              <a:t>Patient screens positive for SDOH – food insecurity, struggling to afford medications, lacks caregiver support during face-to-face visit with SW.  </a:t>
            </a:r>
            <a:endParaRPr/>
          </a:p>
          <a:p>
            <a:pPr marL="228600" lvl="0" indent="-228600" algn="l" rtl="0">
              <a:lnSpc>
                <a:spcPct val="100000"/>
              </a:lnSpc>
              <a:spcBef>
                <a:spcPts val="0"/>
              </a:spcBef>
              <a:spcAft>
                <a:spcPts val="0"/>
              </a:spcAft>
              <a:buClr>
                <a:schemeClr val="dk1"/>
              </a:buClr>
              <a:buSzPts val="2400"/>
              <a:buChar char="•"/>
            </a:pPr>
            <a:r>
              <a:rPr lang="en-US" sz="2400"/>
              <a:t>An multidisciplinary team conference was held with the Clinical Pharmacist, SW CM and PCP to discuss the initial plan of care with the team, which includes:</a:t>
            </a:r>
            <a:endParaRPr/>
          </a:p>
          <a:p>
            <a:pPr marL="685800" lvl="1" indent="-228600" algn="l" rtl="0">
              <a:lnSpc>
                <a:spcPct val="100000"/>
              </a:lnSpc>
              <a:spcBef>
                <a:spcPts val="0"/>
              </a:spcBef>
              <a:spcAft>
                <a:spcPts val="0"/>
              </a:spcAft>
              <a:buClr>
                <a:schemeClr val="dk1"/>
              </a:buClr>
              <a:buSzPts val="2400"/>
              <a:buChar char="•"/>
            </a:pPr>
            <a:r>
              <a:rPr lang="en-US"/>
              <a:t>The SW CM to schedule a virtual face to face visit with the patient regarding the lack of caregiver support and social isolation, which is linked with admissions.  </a:t>
            </a:r>
            <a:endParaRPr/>
          </a:p>
          <a:p>
            <a:pPr marL="685800" lvl="1" indent="-228600" algn="l" rtl="0">
              <a:lnSpc>
                <a:spcPct val="100000"/>
              </a:lnSpc>
              <a:spcBef>
                <a:spcPts val="0"/>
              </a:spcBef>
              <a:spcAft>
                <a:spcPts val="0"/>
              </a:spcAft>
              <a:buClr>
                <a:schemeClr val="dk1"/>
              </a:buClr>
              <a:buSzPts val="2400"/>
              <a:buChar char="•"/>
            </a:pPr>
            <a:r>
              <a:rPr lang="en-US"/>
              <a:t>The Clinical Pharmacist to follow up with the patient on the ability to afford medications and the chronic diseases management also linked to frequent ED visits.</a:t>
            </a:r>
            <a:endParaRPr/>
          </a:p>
          <a:p>
            <a:pPr marL="685800" lvl="1" indent="-228600" algn="l" rtl="0">
              <a:lnSpc>
                <a:spcPct val="100000"/>
              </a:lnSpc>
              <a:spcBef>
                <a:spcPts val="0"/>
              </a:spcBef>
              <a:spcAft>
                <a:spcPts val="0"/>
              </a:spcAft>
              <a:buClr>
                <a:schemeClr val="dk1"/>
              </a:buClr>
              <a:buSzPts val="2400"/>
              <a:buChar char="•"/>
            </a:pPr>
            <a:r>
              <a:rPr lang="en-US"/>
              <a:t>Both SW CM and Clinical Pharmacist follow up with the team at their regular huddle.</a:t>
            </a:r>
            <a:endParaRPr/>
          </a:p>
        </p:txBody>
      </p:sp>
      <p:sp>
        <p:nvSpPr>
          <p:cNvPr id="1566" name="Google Shape;1566;p116"/>
          <p:cNvSpPr/>
          <p:nvPr/>
        </p:nvSpPr>
        <p:spPr>
          <a:xfrm>
            <a:off x="9385004" y="180501"/>
            <a:ext cx="2615610" cy="1200329"/>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codes: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G9007, G9001, G9002</a:t>
            </a:r>
            <a:endParaRPr sz="1400" b="0" i="0" u="none" strike="noStrike" cap="none">
              <a:solidFill>
                <a:schemeClr val="dk1"/>
              </a:solidFill>
              <a:latin typeface="Arial"/>
              <a:ea typeface="Arial"/>
              <a:cs typeface="Arial"/>
              <a:sym typeface="Arial"/>
            </a:endParaRPr>
          </a:p>
        </p:txBody>
      </p:sp>
      <p:sp>
        <p:nvSpPr>
          <p:cNvPr id="1567" name="Google Shape;1567;p116"/>
          <p:cNvSpPr txBox="1">
            <a:spLocks noGrp="1"/>
          </p:cNvSpPr>
          <p:nvPr>
            <p:ph type="ftr" idx="11"/>
          </p:nvPr>
        </p:nvSpPr>
        <p:spPr>
          <a:xfrm>
            <a:off x="0" y="650298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568" name="Google Shape;1568;p116"/>
          <p:cNvSpPr txBox="1">
            <a:spLocks noGrp="1"/>
          </p:cNvSpPr>
          <p:nvPr>
            <p:ph type="sldNum" idx="12"/>
          </p:nvPr>
        </p:nvSpPr>
        <p:spPr>
          <a:xfrm>
            <a:off x="9448800" y="649896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141</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65890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117"/>
          <p:cNvSpPr txBox="1">
            <a:spLocks noGrp="1"/>
          </p:cNvSpPr>
          <p:nvPr>
            <p:ph type="title"/>
          </p:nvPr>
        </p:nvSpPr>
        <p:spPr>
          <a:xfrm>
            <a:off x="499213" y="392321"/>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Advance Directives</a:t>
            </a:r>
            <a:br>
              <a:rPr lang="en-US" sz="6000" b="1">
                <a:latin typeface="Calibri"/>
                <a:ea typeface="Calibri"/>
                <a:cs typeface="Calibri"/>
                <a:sym typeface="Calibri"/>
              </a:rPr>
            </a:br>
            <a:r>
              <a:rPr lang="en-US" sz="6000" b="1">
                <a:latin typeface="Calibri"/>
                <a:ea typeface="Calibri"/>
                <a:cs typeface="Calibri"/>
                <a:sym typeface="Calibri"/>
              </a:rPr>
              <a:t>End of Life</a:t>
            </a:r>
            <a:endParaRPr/>
          </a:p>
        </p:txBody>
      </p:sp>
      <p:sp>
        <p:nvSpPr>
          <p:cNvPr id="1577" name="Google Shape;1577;p117"/>
          <p:cNvSpPr txBox="1">
            <a:spLocks noGrp="1"/>
          </p:cNvSpPr>
          <p:nvPr>
            <p:ph type="body" idx="1"/>
          </p:nvPr>
        </p:nvSpPr>
        <p:spPr>
          <a:xfrm>
            <a:off x="386918" y="2082577"/>
            <a:ext cx="10345250" cy="358662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CM conducts a 20 minute in person meeting with a patient regarding their advance directives. </a:t>
            </a:r>
            <a:endParaRPr/>
          </a:p>
          <a:p>
            <a:pPr marL="228600" lvl="0" indent="-228600" algn="l" rtl="0">
              <a:lnSpc>
                <a:spcPct val="100000"/>
              </a:lnSpc>
              <a:spcBef>
                <a:spcPts val="0"/>
              </a:spcBef>
              <a:spcAft>
                <a:spcPts val="0"/>
              </a:spcAft>
              <a:buClr>
                <a:schemeClr val="dk1"/>
              </a:buClr>
              <a:buSzPts val="2800"/>
              <a:buChar char="•"/>
            </a:pPr>
            <a:r>
              <a:rPr lang="en-US"/>
              <a:t>During the discussion, information is given to the patient to review regarding advance directives.</a:t>
            </a:r>
            <a:endParaRPr/>
          </a:p>
          <a:p>
            <a:pPr marL="228600" lvl="0" indent="-228600" algn="l" rtl="0">
              <a:lnSpc>
                <a:spcPct val="100000"/>
              </a:lnSpc>
              <a:spcBef>
                <a:spcPts val="0"/>
              </a:spcBef>
              <a:spcAft>
                <a:spcPts val="0"/>
              </a:spcAft>
              <a:buClr>
                <a:schemeClr val="dk1"/>
              </a:buClr>
              <a:buSzPts val="2800"/>
              <a:buChar char="•"/>
            </a:pPr>
            <a:r>
              <a:rPr lang="en-US"/>
              <a:t>Discussion includes: </a:t>
            </a:r>
            <a:endParaRPr/>
          </a:p>
          <a:p>
            <a:pPr marL="685800" lvl="1" indent="-228600" algn="l" rtl="0">
              <a:lnSpc>
                <a:spcPct val="100000"/>
              </a:lnSpc>
              <a:spcBef>
                <a:spcPts val="0"/>
              </a:spcBef>
              <a:spcAft>
                <a:spcPts val="0"/>
              </a:spcAft>
              <a:buClr>
                <a:schemeClr val="dk1"/>
              </a:buClr>
              <a:buSzPts val="2800"/>
              <a:buChar char="•"/>
            </a:pPr>
            <a:r>
              <a:rPr lang="en-US" sz="2800"/>
              <a:t>How the patient prefers to be treated.</a:t>
            </a:r>
            <a:endParaRPr sz="2800"/>
          </a:p>
          <a:p>
            <a:pPr marL="685800" lvl="1" indent="-228600" algn="l" rtl="0">
              <a:lnSpc>
                <a:spcPct val="100000"/>
              </a:lnSpc>
              <a:spcBef>
                <a:spcPts val="0"/>
              </a:spcBef>
              <a:spcAft>
                <a:spcPts val="0"/>
              </a:spcAft>
              <a:buClr>
                <a:schemeClr val="dk1"/>
              </a:buClr>
              <a:buSzPts val="2800"/>
              <a:buChar char="•"/>
            </a:pPr>
            <a:r>
              <a:rPr lang="en-US" sz="2800"/>
              <a:t>What the patient wishes others to know.</a:t>
            </a:r>
            <a:endParaRPr sz="2800"/>
          </a:p>
          <a:p>
            <a:pPr marL="228600" lvl="0" indent="-228600" algn="l" rtl="0">
              <a:lnSpc>
                <a:spcPct val="100000"/>
              </a:lnSpc>
              <a:spcBef>
                <a:spcPts val="0"/>
              </a:spcBef>
              <a:spcAft>
                <a:spcPts val="0"/>
              </a:spcAft>
              <a:buClr>
                <a:schemeClr val="dk1"/>
              </a:buClr>
              <a:buSzPts val="2800"/>
              <a:buChar char="•"/>
            </a:pPr>
            <a:r>
              <a:rPr lang="en-US"/>
              <a:t>CM and patient agree to follow up via a phone call in 2 weeks.</a:t>
            </a:r>
            <a:endParaRPr/>
          </a:p>
        </p:txBody>
      </p:sp>
      <p:sp>
        <p:nvSpPr>
          <p:cNvPr id="1578" name="Google Shape;1578;p117"/>
          <p:cNvSpPr/>
          <p:nvPr/>
        </p:nvSpPr>
        <p:spPr>
          <a:xfrm>
            <a:off x="7507706" y="362606"/>
            <a:ext cx="4364574" cy="1384995"/>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a:t>
            </a:r>
            <a:r>
              <a:rPr lang="en-US" sz="2400" b="1" i="0" u="none" strike="noStrike" cap="none">
                <a:solidFill>
                  <a:schemeClr val="dk1"/>
                </a:solidFill>
                <a:latin typeface="Calibri"/>
                <a:ea typeface="Calibri"/>
                <a:cs typeface="Calibri"/>
                <a:sym typeface="Calibri"/>
              </a:rPr>
              <a:t>: S0257</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*Note: this code allows for phone visit and meeting may be with the patient, care giver, or family member. </a:t>
            </a:r>
            <a:endParaRPr sz="1400" b="0" i="0" u="none" strike="noStrike" cap="none">
              <a:solidFill>
                <a:schemeClr val="dk1"/>
              </a:solidFill>
              <a:latin typeface="Arial"/>
              <a:ea typeface="Arial"/>
              <a:cs typeface="Arial"/>
              <a:sym typeface="Arial"/>
            </a:endParaRPr>
          </a:p>
        </p:txBody>
      </p:sp>
      <p:sp>
        <p:nvSpPr>
          <p:cNvPr id="1579" name="Google Shape;1579;p117"/>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580" name="Google Shape;1580;p117"/>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142</a:t>
            </a:fld>
            <a:endParaRPr/>
          </a:p>
        </p:txBody>
      </p:sp>
      <p:pic>
        <p:nvPicPr>
          <p:cNvPr id="10"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444024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118"/>
          <p:cNvSpPr txBox="1">
            <a:spLocks noGrp="1"/>
          </p:cNvSpPr>
          <p:nvPr>
            <p:ph type="title"/>
          </p:nvPr>
        </p:nvSpPr>
        <p:spPr>
          <a:xfrm>
            <a:off x="443793" y="195823"/>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Reducing ED visits</a:t>
            </a:r>
            <a:endParaRPr/>
          </a:p>
        </p:txBody>
      </p:sp>
      <p:sp>
        <p:nvSpPr>
          <p:cNvPr id="1589" name="Google Shape;1589;p118"/>
          <p:cNvSpPr txBox="1">
            <a:spLocks noGrp="1"/>
          </p:cNvSpPr>
          <p:nvPr>
            <p:ph type="body" idx="1"/>
          </p:nvPr>
        </p:nvSpPr>
        <p:spPr>
          <a:xfrm>
            <a:off x="443793" y="1521386"/>
            <a:ext cx="11379239" cy="422885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Proactive patient education to consider the PCMH practice first for acute healthcare needs, suggesting nearby urgent care, or ED for true emergency.</a:t>
            </a:r>
            <a:endParaRPr/>
          </a:p>
          <a:p>
            <a:pPr marL="228600" lvl="0" indent="-228600" algn="l" rtl="0">
              <a:lnSpc>
                <a:spcPct val="100000"/>
              </a:lnSpc>
              <a:spcBef>
                <a:spcPts val="0"/>
              </a:spcBef>
              <a:spcAft>
                <a:spcPts val="0"/>
              </a:spcAft>
              <a:buClr>
                <a:schemeClr val="dk1"/>
              </a:buClr>
              <a:buSzPts val="2800"/>
              <a:buChar char="•"/>
            </a:pPr>
            <a:r>
              <a:rPr lang="en-US"/>
              <a:t>Follow up each ED visit with a call to identify issues, coordinate follow up care, and encourage seeking care through the practice rather than the ED when appropriate. Often, this can be performed by a medical assistant.</a:t>
            </a:r>
            <a:endParaRPr/>
          </a:p>
          <a:p>
            <a:pPr marL="228600" lvl="0" indent="-228600" algn="l" rtl="0">
              <a:lnSpc>
                <a:spcPct val="100000"/>
              </a:lnSpc>
              <a:spcBef>
                <a:spcPts val="0"/>
              </a:spcBef>
              <a:spcAft>
                <a:spcPts val="0"/>
              </a:spcAft>
              <a:buClr>
                <a:schemeClr val="dk1"/>
              </a:buClr>
              <a:buSzPts val="2800"/>
              <a:buChar char="•"/>
            </a:pPr>
            <a:r>
              <a:rPr lang="en-US"/>
              <a:t>Medical assistants, operating under a protocol, may call patients, ask if the ED physician recommended follow up care, coordinate the needed care, transfer to clinician for issues requiring immediate medical assessment or guidance, and encourage the patient to bring in all medications. Call takes 10 minutes.</a:t>
            </a:r>
            <a:endParaRPr/>
          </a:p>
          <a:p>
            <a:pPr marL="0" lvl="0" indent="0" algn="l" rtl="0">
              <a:lnSpc>
                <a:spcPct val="100000"/>
              </a:lnSpc>
              <a:spcBef>
                <a:spcPts val="1000"/>
              </a:spcBef>
              <a:spcAft>
                <a:spcPts val="0"/>
              </a:spcAft>
              <a:buClr>
                <a:schemeClr val="dk1"/>
              </a:buClr>
              <a:buSzPts val="3200"/>
              <a:buNone/>
            </a:pPr>
            <a:endParaRPr sz="3200"/>
          </a:p>
        </p:txBody>
      </p:sp>
      <p:sp>
        <p:nvSpPr>
          <p:cNvPr id="1590" name="Google Shape;1590;p118"/>
          <p:cNvSpPr/>
          <p:nvPr/>
        </p:nvSpPr>
        <p:spPr>
          <a:xfrm>
            <a:off x="9160042" y="195823"/>
            <a:ext cx="2571004"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98966 BCBSM</a:t>
            </a:r>
            <a:endParaRPr sz="1400" b="0" i="0" u="none" strike="noStrike" cap="none">
              <a:solidFill>
                <a:schemeClr val="dk1"/>
              </a:solidFill>
              <a:latin typeface="Arial"/>
              <a:ea typeface="Arial"/>
              <a:cs typeface="Arial"/>
              <a:sym typeface="Arial"/>
            </a:endParaRPr>
          </a:p>
        </p:txBody>
      </p:sp>
      <p:sp>
        <p:nvSpPr>
          <p:cNvPr id="1591" name="Google Shape;1591;p118"/>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592" name="Google Shape;1592;p118"/>
          <p:cNvSpPr txBox="1">
            <a:spLocks noGrp="1"/>
          </p:cNvSpPr>
          <p:nvPr>
            <p:ph type="sldNum" idx="12"/>
          </p:nvPr>
        </p:nvSpPr>
        <p:spPr>
          <a:xfrm>
            <a:off x="9448800" y="65389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143</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08317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119"/>
          <p:cNvSpPr txBox="1">
            <a:spLocks noGrp="1"/>
          </p:cNvSpPr>
          <p:nvPr>
            <p:ph type="title"/>
          </p:nvPr>
        </p:nvSpPr>
        <p:spPr>
          <a:xfrm>
            <a:off x="429539" y="164169"/>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Phone Service</a:t>
            </a:r>
            <a:endParaRPr/>
          </a:p>
        </p:txBody>
      </p:sp>
      <p:sp>
        <p:nvSpPr>
          <p:cNvPr id="1601" name="Google Shape;1601;p119"/>
          <p:cNvSpPr txBox="1">
            <a:spLocks noGrp="1"/>
          </p:cNvSpPr>
          <p:nvPr>
            <p:ph type="body" idx="1"/>
          </p:nvPr>
        </p:nvSpPr>
        <p:spPr>
          <a:xfrm>
            <a:off x="237033" y="1325563"/>
            <a:ext cx="11810587"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CM speaks with a patient via the telephone. </a:t>
            </a:r>
            <a:endParaRPr/>
          </a:p>
          <a:p>
            <a:pPr marL="228600" lvl="0" indent="-228600" algn="l" rtl="0">
              <a:lnSpc>
                <a:spcPct val="100000"/>
              </a:lnSpc>
              <a:spcBef>
                <a:spcPts val="0"/>
              </a:spcBef>
              <a:spcAft>
                <a:spcPts val="0"/>
              </a:spcAft>
              <a:buClr>
                <a:schemeClr val="dk1"/>
              </a:buClr>
              <a:buSzPts val="2800"/>
              <a:buChar char="•"/>
            </a:pPr>
            <a:r>
              <a:rPr lang="en-US"/>
              <a:t>CM reviews the patient’s asthma action plan and reviews the symptoms that indicate worsening symptoms and asthma exacerbation. </a:t>
            </a:r>
            <a:endParaRPr/>
          </a:p>
          <a:p>
            <a:pPr marL="228600" lvl="0" indent="-228600" algn="l" rtl="0">
              <a:lnSpc>
                <a:spcPct val="100000"/>
              </a:lnSpc>
              <a:spcBef>
                <a:spcPts val="0"/>
              </a:spcBef>
              <a:spcAft>
                <a:spcPts val="0"/>
              </a:spcAft>
              <a:buClr>
                <a:schemeClr val="dk1"/>
              </a:buClr>
              <a:buSzPts val="2800"/>
              <a:buChar char="•"/>
            </a:pPr>
            <a:r>
              <a:rPr lang="en-US"/>
              <a:t>This is also reinforced when to call the office. </a:t>
            </a:r>
            <a:endParaRPr/>
          </a:p>
          <a:p>
            <a:pPr marL="228600" lvl="0" indent="-228600" algn="l" rtl="0">
              <a:lnSpc>
                <a:spcPct val="100000"/>
              </a:lnSpc>
              <a:spcBef>
                <a:spcPts val="0"/>
              </a:spcBef>
              <a:spcAft>
                <a:spcPts val="0"/>
              </a:spcAft>
              <a:buClr>
                <a:schemeClr val="dk1"/>
              </a:buClr>
              <a:buSzPts val="2800"/>
              <a:buChar char="•"/>
            </a:pPr>
            <a:r>
              <a:rPr lang="en-US"/>
              <a:t>In addition, CM asks the patient about interest in attending an asthma group visit.  Patient indicates interest and CM provides the information regarding the asthma group visit.</a:t>
            </a:r>
            <a:endParaRPr/>
          </a:p>
          <a:p>
            <a:pPr marL="228600" lvl="0" indent="-228600" algn="l" rtl="0">
              <a:lnSpc>
                <a:spcPct val="100000"/>
              </a:lnSpc>
              <a:spcBef>
                <a:spcPts val="0"/>
              </a:spcBef>
              <a:spcAft>
                <a:spcPts val="0"/>
              </a:spcAft>
              <a:buClr>
                <a:schemeClr val="dk1"/>
              </a:buClr>
              <a:buSzPts val="2800"/>
              <a:buChar char="•"/>
            </a:pPr>
            <a:r>
              <a:rPr lang="en-US"/>
              <a:t>CM and patient agree on follow up in one week via in person visit at the office. </a:t>
            </a:r>
            <a:endParaRPr/>
          </a:p>
          <a:p>
            <a:pPr marL="228600" lvl="0" indent="-228600" algn="l" rtl="0">
              <a:lnSpc>
                <a:spcPct val="100000"/>
              </a:lnSpc>
              <a:spcBef>
                <a:spcPts val="0"/>
              </a:spcBef>
              <a:spcAft>
                <a:spcPts val="0"/>
              </a:spcAft>
              <a:buClr>
                <a:schemeClr val="dk1"/>
              </a:buClr>
              <a:buSzPts val="2800"/>
              <a:buChar char="•"/>
            </a:pPr>
            <a:r>
              <a:rPr lang="en-US"/>
              <a:t>This meeting takes 20 minutes.</a:t>
            </a:r>
            <a:endParaRPr/>
          </a:p>
        </p:txBody>
      </p:sp>
      <p:sp>
        <p:nvSpPr>
          <p:cNvPr id="1602" name="Google Shape;1602;p119"/>
          <p:cNvSpPr/>
          <p:nvPr/>
        </p:nvSpPr>
        <p:spPr>
          <a:xfrm>
            <a:off x="9176457" y="186143"/>
            <a:ext cx="2615610"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98967</a:t>
            </a:r>
            <a:endParaRPr sz="1400" b="0" i="0" u="none" strike="noStrike" cap="none">
              <a:solidFill>
                <a:schemeClr val="dk1"/>
              </a:solidFill>
              <a:latin typeface="Arial"/>
              <a:ea typeface="Arial"/>
              <a:cs typeface="Arial"/>
              <a:sym typeface="Arial"/>
            </a:endParaRPr>
          </a:p>
        </p:txBody>
      </p:sp>
      <p:sp>
        <p:nvSpPr>
          <p:cNvPr id="1603" name="Google Shape;1603;p119"/>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604" name="Google Shape;1604;p119"/>
          <p:cNvSpPr txBox="1">
            <a:spLocks noGrp="1"/>
          </p:cNvSpPr>
          <p:nvPr>
            <p:ph type="sldNum" idx="12"/>
          </p:nvPr>
        </p:nvSpPr>
        <p:spPr>
          <a:xfrm>
            <a:off x="9448800" y="6492708"/>
            <a:ext cx="2743200" cy="36066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144</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374350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20"/>
          <p:cNvSpPr txBox="1">
            <a:spLocks noGrp="1"/>
          </p:cNvSpPr>
          <p:nvPr>
            <p:ph type="title"/>
          </p:nvPr>
        </p:nvSpPr>
        <p:spPr>
          <a:xfrm>
            <a:off x="261509" y="617683"/>
            <a:ext cx="10069607" cy="149258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6600"/>
              <a:buFont typeface="Calibri"/>
              <a:buNone/>
            </a:pPr>
            <a:r>
              <a:rPr lang="en-US" sz="6600" b="1">
                <a:latin typeface="Calibri"/>
                <a:ea typeface="Calibri"/>
                <a:cs typeface="Calibri"/>
                <a:sym typeface="Calibri"/>
              </a:rPr>
              <a:t>Patient Visit Face to Face</a:t>
            </a:r>
            <a:endParaRPr/>
          </a:p>
        </p:txBody>
      </p:sp>
      <p:sp>
        <p:nvSpPr>
          <p:cNvPr id="1613" name="Google Shape;1613;p120"/>
          <p:cNvSpPr txBox="1">
            <a:spLocks noGrp="1"/>
          </p:cNvSpPr>
          <p:nvPr>
            <p:ph type="body" idx="1"/>
          </p:nvPr>
        </p:nvSpPr>
        <p:spPr>
          <a:xfrm>
            <a:off x="231842" y="1894848"/>
            <a:ext cx="11338053" cy="3789984"/>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Clr>
                <a:schemeClr val="dk1"/>
              </a:buClr>
              <a:buSzPts val="3200"/>
              <a:buChar char="•"/>
            </a:pPr>
            <a:r>
              <a:rPr lang="en-US" sz="3200"/>
              <a:t>The patient returns to the office one week later to meet with CM.</a:t>
            </a:r>
            <a:endParaRPr/>
          </a:p>
          <a:p>
            <a:pPr marL="228600" lvl="0" indent="-228600" algn="l" rtl="0">
              <a:lnSpc>
                <a:spcPct val="110000"/>
              </a:lnSpc>
              <a:spcBef>
                <a:spcPts val="0"/>
              </a:spcBef>
              <a:spcAft>
                <a:spcPts val="0"/>
              </a:spcAft>
              <a:buClr>
                <a:schemeClr val="dk1"/>
              </a:buClr>
              <a:buSzPts val="3200"/>
              <a:buChar char="•"/>
            </a:pPr>
            <a:r>
              <a:rPr lang="en-US" sz="3200"/>
              <a:t>During the visit, CM and patient discuss symptoms, medications, and SMART goals. </a:t>
            </a:r>
            <a:endParaRPr/>
          </a:p>
          <a:p>
            <a:pPr marL="228600" lvl="0" indent="-228600" algn="l" rtl="0">
              <a:lnSpc>
                <a:spcPct val="110000"/>
              </a:lnSpc>
              <a:spcBef>
                <a:spcPts val="0"/>
              </a:spcBef>
              <a:spcAft>
                <a:spcPts val="0"/>
              </a:spcAft>
              <a:buClr>
                <a:schemeClr val="dk1"/>
              </a:buClr>
              <a:buSzPts val="3200"/>
              <a:buChar char="•"/>
            </a:pPr>
            <a:r>
              <a:rPr lang="en-US" sz="3200"/>
              <a:t>Patient states he/she has not needed to use the rescue inhaler and feels they now have a better understanding of how to care for his/her self. You again review the action plan and state you will follow up in one month.</a:t>
            </a:r>
            <a:endParaRPr/>
          </a:p>
          <a:p>
            <a:pPr marL="0" lvl="0" indent="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p:txBody>
      </p:sp>
      <p:sp>
        <p:nvSpPr>
          <p:cNvPr id="1614" name="Google Shape;1614;p120"/>
          <p:cNvSpPr/>
          <p:nvPr/>
        </p:nvSpPr>
        <p:spPr>
          <a:xfrm>
            <a:off x="9304794" y="202185"/>
            <a:ext cx="2615610"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G9002</a:t>
            </a:r>
            <a:endParaRPr sz="1400" b="0" i="0" u="none" strike="noStrike" cap="none">
              <a:solidFill>
                <a:schemeClr val="dk1"/>
              </a:solidFill>
              <a:latin typeface="Arial"/>
              <a:ea typeface="Arial"/>
              <a:cs typeface="Arial"/>
              <a:sym typeface="Arial"/>
            </a:endParaRPr>
          </a:p>
        </p:txBody>
      </p:sp>
      <p:sp>
        <p:nvSpPr>
          <p:cNvPr id="1615" name="Google Shape;1615;p120"/>
          <p:cNvSpPr txBox="1">
            <a:spLocks noGrp="1"/>
          </p:cNvSpPr>
          <p:nvPr>
            <p:ph type="ftr" idx="11"/>
          </p:nvPr>
        </p:nvSpPr>
        <p:spPr>
          <a:xfrm>
            <a:off x="0" y="6464967"/>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616" name="Google Shape;1616;p120"/>
          <p:cNvSpPr txBox="1">
            <a:spLocks noGrp="1"/>
          </p:cNvSpPr>
          <p:nvPr>
            <p:ph type="sldNum" idx="12"/>
          </p:nvPr>
        </p:nvSpPr>
        <p:spPr>
          <a:xfrm>
            <a:off x="939339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145</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3438636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21"/>
          <p:cNvSpPr txBox="1">
            <a:spLocks noGrp="1"/>
          </p:cNvSpPr>
          <p:nvPr>
            <p:ph type="title"/>
          </p:nvPr>
        </p:nvSpPr>
        <p:spPr>
          <a:xfrm>
            <a:off x="222747" y="998819"/>
            <a:ext cx="73010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Group Education Visit</a:t>
            </a:r>
            <a:endParaRPr/>
          </a:p>
        </p:txBody>
      </p:sp>
      <p:sp>
        <p:nvSpPr>
          <p:cNvPr id="1625" name="Google Shape;1625;p121"/>
          <p:cNvSpPr txBox="1">
            <a:spLocks noGrp="1"/>
          </p:cNvSpPr>
          <p:nvPr>
            <p:ph type="body" idx="1"/>
          </p:nvPr>
        </p:nvSpPr>
        <p:spPr>
          <a:xfrm>
            <a:off x="222747" y="2324382"/>
            <a:ext cx="11969253" cy="378998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200"/>
              <a:buChar char="•"/>
            </a:pPr>
            <a:r>
              <a:rPr lang="en-US" sz="3200"/>
              <a:t>Patient and caregiver indicate interest in Asthma Education class.</a:t>
            </a:r>
            <a:endParaRPr/>
          </a:p>
          <a:p>
            <a:pPr marL="228600" lvl="0" indent="-228600" algn="l" rtl="0">
              <a:lnSpc>
                <a:spcPct val="100000"/>
              </a:lnSpc>
              <a:spcBef>
                <a:spcPts val="0"/>
              </a:spcBef>
              <a:spcAft>
                <a:spcPts val="0"/>
              </a:spcAft>
              <a:buClr>
                <a:schemeClr val="dk1"/>
              </a:buClr>
              <a:buSzPts val="3200"/>
              <a:buChar char="•"/>
            </a:pPr>
            <a:r>
              <a:rPr lang="en-US" sz="3200"/>
              <a:t>Patient attends with caregiver with 3 other patients for 30 minutes.</a:t>
            </a:r>
            <a:endParaRPr/>
          </a:p>
          <a:p>
            <a:pPr marL="228600" lvl="0" indent="-228600" algn="l" rtl="0">
              <a:lnSpc>
                <a:spcPct val="100000"/>
              </a:lnSpc>
              <a:spcBef>
                <a:spcPts val="0"/>
              </a:spcBef>
              <a:spcAft>
                <a:spcPts val="0"/>
              </a:spcAft>
              <a:buClr>
                <a:schemeClr val="dk1"/>
              </a:buClr>
              <a:buSzPts val="3200"/>
              <a:buChar char="•"/>
            </a:pPr>
            <a:r>
              <a:rPr lang="en-US" sz="3200"/>
              <a:t>Patient attends a second class with 6 other patients for 30 minutes.</a:t>
            </a:r>
            <a:endParaRPr sz="3200"/>
          </a:p>
        </p:txBody>
      </p:sp>
      <p:sp>
        <p:nvSpPr>
          <p:cNvPr id="1626" name="Google Shape;1626;p121"/>
          <p:cNvSpPr/>
          <p:nvPr/>
        </p:nvSpPr>
        <p:spPr>
          <a:xfrm>
            <a:off x="8211878" y="357135"/>
            <a:ext cx="3643237" cy="1200329"/>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3 patients 98961</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6 patients 98962</a:t>
            </a:r>
            <a:endParaRPr sz="1400" b="0" i="0" u="none" strike="noStrike" cap="none">
              <a:solidFill>
                <a:schemeClr val="dk1"/>
              </a:solidFill>
              <a:latin typeface="Arial"/>
              <a:ea typeface="Arial"/>
              <a:cs typeface="Arial"/>
              <a:sym typeface="Arial"/>
            </a:endParaRPr>
          </a:p>
        </p:txBody>
      </p:sp>
      <p:sp>
        <p:nvSpPr>
          <p:cNvPr id="1627" name="Google Shape;1627;p121"/>
          <p:cNvSpPr txBox="1">
            <a:spLocks noGrp="1"/>
          </p:cNvSpPr>
          <p:nvPr>
            <p:ph type="ftr" idx="11"/>
          </p:nvPr>
        </p:nvSpPr>
        <p:spPr>
          <a:xfrm>
            <a:off x="0" y="647944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628" name="Google Shape;1628;p121"/>
          <p:cNvSpPr txBox="1">
            <a:spLocks noGrp="1"/>
          </p:cNvSpPr>
          <p:nvPr>
            <p:ph type="sldNum" idx="12"/>
          </p:nvPr>
        </p:nvSpPr>
        <p:spPr>
          <a:xfrm>
            <a:off x="9448800" y="648824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146</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974993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122"/>
          <p:cNvSpPr txBox="1">
            <a:spLocks noGrp="1"/>
          </p:cNvSpPr>
          <p:nvPr>
            <p:ph type="title"/>
          </p:nvPr>
        </p:nvSpPr>
        <p:spPr>
          <a:xfrm>
            <a:off x="419490" y="947670"/>
            <a:ext cx="774594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Medical Community</a:t>
            </a:r>
            <a:endParaRPr/>
          </a:p>
        </p:txBody>
      </p:sp>
      <p:sp>
        <p:nvSpPr>
          <p:cNvPr id="1637" name="Google Shape;1637;p122"/>
          <p:cNvSpPr txBox="1">
            <a:spLocks noGrp="1"/>
          </p:cNvSpPr>
          <p:nvPr>
            <p:ph type="body" idx="1"/>
          </p:nvPr>
        </p:nvSpPr>
        <p:spPr>
          <a:xfrm>
            <a:off x="419490" y="2273233"/>
            <a:ext cx="10521226" cy="155275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4000"/>
              <a:buChar char="•"/>
            </a:pPr>
            <a:r>
              <a:rPr lang="en-US" sz="4000"/>
              <a:t>Physician calls a Pulmonologist to discuss a joint treatment plan for patient’s asthma.</a:t>
            </a:r>
            <a:endParaRPr/>
          </a:p>
        </p:txBody>
      </p:sp>
      <p:sp>
        <p:nvSpPr>
          <p:cNvPr id="1638" name="Google Shape;1638;p122"/>
          <p:cNvSpPr/>
          <p:nvPr/>
        </p:nvSpPr>
        <p:spPr>
          <a:xfrm>
            <a:off x="8853563" y="402238"/>
            <a:ext cx="2680710"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G9008 BCBSM</a:t>
            </a:r>
            <a:endParaRPr sz="1400" b="0" i="0" u="none" strike="noStrike" cap="none">
              <a:solidFill>
                <a:schemeClr val="dk1"/>
              </a:solidFill>
              <a:latin typeface="Arial"/>
              <a:ea typeface="Arial"/>
              <a:cs typeface="Arial"/>
              <a:sym typeface="Arial"/>
            </a:endParaRPr>
          </a:p>
        </p:txBody>
      </p:sp>
      <p:sp>
        <p:nvSpPr>
          <p:cNvPr id="1639" name="Google Shape;1639;p122"/>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640" name="Google Shape;1640;p122"/>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147</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4200021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123"/>
          <p:cNvSpPr txBox="1">
            <a:spLocks noGrp="1"/>
          </p:cNvSpPr>
          <p:nvPr>
            <p:ph type="title"/>
          </p:nvPr>
        </p:nvSpPr>
        <p:spPr>
          <a:xfrm>
            <a:off x="469231" y="349083"/>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8000"/>
              <a:buFont typeface="Calibri"/>
              <a:buNone/>
            </a:pPr>
            <a:r>
              <a:rPr lang="en-US" sz="8000" b="1">
                <a:latin typeface="Calibri"/>
                <a:ea typeface="Calibri"/>
                <a:cs typeface="Calibri"/>
                <a:sym typeface="Calibri"/>
              </a:rPr>
              <a:t>Summary </a:t>
            </a:r>
            <a:endParaRPr sz="8000" b="1">
              <a:latin typeface="Calibri"/>
              <a:ea typeface="Calibri"/>
              <a:cs typeface="Calibri"/>
              <a:sym typeface="Calibri"/>
            </a:endParaRPr>
          </a:p>
        </p:txBody>
      </p:sp>
      <p:sp>
        <p:nvSpPr>
          <p:cNvPr id="1649" name="Google Shape;1649;p123"/>
          <p:cNvSpPr txBox="1">
            <a:spLocks noGrp="1"/>
          </p:cNvSpPr>
          <p:nvPr>
            <p:ph type="body" idx="1"/>
          </p:nvPr>
        </p:nvSpPr>
        <p:spPr>
          <a:xfrm>
            <a:off x="469231" y="1674783"/>
            <a:ext cx="77604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3000" dirty="0"/>
              <a:t>In this module we:</a:t>
            </a:r>
            <a:endParaRPr sz="3000" dirty="0"/>
          </a:p>
          <a:p>
            <a:pPr marL="228600" lvl="0" indent="-228600" algn="l" rtl="0">
              <a:lnSpc>
                <a:spcPct val="90000"/>
              </a:lnSpc>
              <a:spcBef>
                <a:spcPts val="1000"/>
              </a:spcBef>
              <a:spcAft>
                <a:spcPts val="0"/>
              </a:spcAft>
              <a:buClr>
                <a:schemeClr val="dk1"/>
              </a:buClr>
              <a:buSzPts val="3200"/>
              <a:buChar char="•"/>
            </a:pPr>
            <a:r>
              <a:rPr lang="en-US" sz="3000" dirty="0"/>
              <a:t>Demonstrated how to use the billing codes to create a sustainability program and earn available incentive </a:t>
            </a:r>
            <a:r>
              <a:rPr lang="en-US" sz="3000" dirty="0" smtClean="0"/>
              <a:t>dollars</a:t>
            </a:r>
            <a:endParaRPr sz="3000" dirty="0"/>
          </a:p>
          <a:p>
            <a:pPr marL="228600" lvl="0" indent="-228600" algn="l" rtl="0">
              <a:lnSpc>
                <a:spcPct val="90000"/>
              </a:lnSpc>
              <a:spcBef>
                <a:spcPts val="1000"/>
              </a:spcBef>
              <a:spcAft>
                <a:spcPts val="0"/>
              </a:spcAft>
              <a:buClr>
                <a:schemeClr val="dk1"/>
              </a:buClr>
              <a:buSzPts val="3200"/>
              <a:buChar char="•"/>
            </a:pPr>
            <a:r>
              <a:rPr lang="en-US" sz="3000" dirty="0"/>
              <a:t>Reviewed definitions of billing codes and scenarios of when the codes might used in daily care team </a:t>
            </a:r>
            <a:r>
              <a:rPr lang="en-US" sz="3000" dirty="0" smtClean="0"/>
              <a:t>activities</a:t>
            </a:r>
            <a:endParaRPr sz="3000" dirty="0"/>
          </a:p>
          <a:p>
            <a:pPr marL="228600" lvl="0" indent="0" algn="l" rtl="0">
              <a:lnSpc>
                <a:spcPct val="90000"/>
              </a:lnSpc>
              <a:spcBef>
                <a:spcPts val="1000"/>
              </a:spcBef>
              <a:spcAft>
                <a:spcPts val="0"/>
              </a:spcAft>
              <a:buSzPts val="1800"/>
              <a:buNone/>
            </a:pPr>
            <a:endParaRPr sz="3000" dirty="0"/>
          </a:p>
        </p:txBody>
      </p:sp>
      <p:sp>
        <p:nvSpPr>
          <p:cNvPr id="1650" name="Google Shape;1650;p123"/>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651" name="Google Shape;1651;p123"/>
          <p:cNvSpPr txBox="1">
            <a:spLocks noGrp="1"/>
          </p:cNvSpPr>
          <p:nvPr>
            <p:ph type="sldNum" idx="12"/>
          </p:nvPr>
        </p:nvSpPr>
        <p:spPr>
          <a:xfrm>
            <a:off x="9448800" y="644825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148</a:t>
            </a:fld>
            <a:endParaRPr/>
          </a:p>
        </p:txBody>
      </p:sp>
      <p:pic>
        <p:nvPicPr>
          <p:cNvPr id="1652" name="Google Shape;1652;p123"/>
          <p:cNvPicPr preferRelativeResize="0"/>
          <p:nvPr/>
        </p:nvPicPr>
        <p:blipFill>
          <a:blip r:embed="rId3">
            <a:alphaModFix/>
          </a:blip>
          <a:stretch>
            <a:fillRect/>
          </a:stretch>
        </p:blipFill>
        <p:spPr>
          <a:xfrm>
            <a:off x="8104781" y="2316033"/>
            <a:ext cx="3657568" cy="24383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g858551d919_21_281"/>
          <p:cNvSpPr txBox="1">
            <a:spLocks noGrp="1"/>
          </p:cNvSpPr>
          <p:nvPr>
            <p:ph type="title"/>
          </p:nvPr>
        </p:nvSpPr>
        <p:spPr>
          <a:xfrm>
            <a:off x="1075800" y="21147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600" b="1"/>
              <a:t>Break Time</a:t>
            </a:r>
            <a:endParaRPr sz="7600" b="1"/>
          </a:p>
        </p:txBody>
      </p:sp>
      <p:sp>
        <p:nvSpPr>
          <p:cNvPr id="1659" name="Google Shape;1659;g858551d919_21_281"/>
          <p:cNvSpPr txBox="1">
            <a:spLocks noGrp="1"/>
          </p:cNvSpPr>
          <p:nvPr>
            <p:ph type="body" idx="1"/>
          </p:nvPr>
        </p:nvSpPr>
        <p:spPr>
          <a:xfrm>
            <a:off x="2771400" y="3368650"/>
            <a:ext cx="4227300" cy="1096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700"/>
              <a:t>10 minute break!</a:t>
            </a:r>
            <a:endParaRPr sz="3700"/>
          </a:p>
        </p:txBody>
      </p:sp>
      <p:sp>
        <p:nvSpPr>
          <p:cNvPr id="1660" name="Google Shape;1660;g858551d919_21_281"/>
          <p:cNvSpPr txBox="1">
            <a:spLocks noGrp="1"/>
          </p:cNvSpPr>
          <p:nvPr>
            <p:ph type="sldNum" idx="12"/>
          </p:nvPr>
        </p:nvSpPr>
        <p:spPr>
          <a:xfrm>
            <a:off x="94422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149</a:t>
            </a:fld>
            <a:endParaRPr/>
          </a:p>
        </p:txBody>
      </p:sp>
      <p:pic>
        <p:nvPicPr>
          <p:cNvPr id="1661" name="Google Shape;1661;g858551d919_21_281"/>
          <p:cNvPicPr preferRelativeResize="0"/>
          <p:nvPr/>
        </p:nvPicPr>
        <p:blipFill>
          <a:blip r:embed="rId3">
            <a:alphaModFix/>
          </a:blip>
          <a:stretch>
            <a:fillRect/>
          </a:stretch>
        </p:blipFill>
        <p:spPr>
          <a:xfrm>
            <a:off x="6841875" y="1864825"/>
            <a:ext cx="2600326" cy="2600326"/>
          </a:xfrm>
          <a:prstGeom prst="rect">
            <a:avLst/>
          </a:prstGeom>
          <a:noFill/>
          <a:ln>
            <a:noFill/>
          </a:ln>
        </p:spPr>
      </p:pic>
      <p:sp>
        <p:nvSpPr>
          <p:cNvPr id="1662" name="Google Shape;1662;g858551d919_21_28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1"/>
          <p:cNvSpPr txBox="1"/>
          <p:nvPr/>
        </p:nvSpPr>
        <p:spPr>
          <a:xfrm>
            <a:off x="649705" y="395034"/>
            <a:ext cx="9312442" cy="1107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Group Activity: Question</a:t>
            </a:r>
            <a:endParaRPr sz="6600" b="1" i="0" u="none" strike="noStrike" cap="none">
              <a:solidFill>
                <a:schemeClr val="dk1"/>
              </a:solidFill>
              <a:latin typeface="Calibri"/>
              <a:ea typeface="Calibri"/>
              <a:cs typeface="Calibri"/>
              <a:sym typeface="Calibri"/>
            </a:endParaRPr>
          </a:p>
        </p:txBody>
      </p:sp>
      <p:sp>
        <p:nvSpPr>
          <p:cNvPr id="222" name="Google Shape;222;p11"/>
          <p:cNvSpPr txBox="1"/>
          <p:nvPr/>
        </p:nvSpPr>
        <p:spPr>
          <a:xfrm>
            <a:off x="4437349" y="2291113"/>
            <a:ext cx="5686800" cy="144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171616"/>
                </a:solidFill>
                <a:latin typeface="Calibri"/>
                <a:ea typeface="Calibri"/>
                <a:cs typeface="Calibri"/>
                <a:sym typeface="Calibri"/>
              </a:rPr>
              <a:t>What’s most important for you to learn today?</a:t>
            </a:r>
            <a:endParaRPr sz="4400" b="0" i="0" u="none" strike="noStrike" cap="none">
              <a:solidFill>
                <a:srgbClr val="171616"/>
              </a:solidFill>
              <a:latin typeface="Calibri"/>
              <a:ea typeface="Calibri"/>
              <a:cs typeface="Calibri"/>
              <a:sym typeface="Calibri"/>
            </a:endParaRPr>
          </a:p>
        </p:txBody>
      </p:sp>
      <p:sp>
        <p:nvSpPr>
          <p:cNvPr id="223" name="Google Shape;223;p11"/>
          <p:cNvSpPr txBox="1">
            <a:spLocks noGrp="1"/>
          </p:cNvSpPr>
          <p:nvPr>
            <p:ph type="ftr" idx="11"/>
          </p:nvPr>
        </p:nvSpPr>
        <p:spPr>
          <a:xfrm>
            <a:off x="0" y="651020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224" name="Google Shape;224;p11"/>
          <p:cNvSpPr txBox="1">
            <a:spLocks noGrp="1"/>
          </p:cNvSpPr>
          <p:nvPr>
            <p:ph type="sldNum" idx="12"/>
          </p:nvPr>
        </p:nvSpPr>
        <p:spPr>
          <a:xfrm>
            <a:off x="9448800" y="648133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pic>
        <p:nvPicPr>
          <p:cNvPr id="225" name="Google Shape;225;p11"/>
          <p:cNvPicPr preferRelativeResize="0"/>
          <p:nvPr/>
        </p:nvPicPr>
        <p:blipFill>
          <a:blip r:embed="rId3">
            <a:alphaModFix/>
          </a:blip>
          <a:stretch>
            <a:fillRect/>
          </a:stretch>
        </p:blipFill>
        <p:spPr>
          <a:xfrm>
            <a:off x="800000" y="1909465"/>
            <a:ext cx="3314799" cy="2209876"/>
          </a:xfrm>
          <a:prstGeom prst="rect">
            <a:avLst/>
          </a:prstGeom>
          <a:noFill/>
          <a:ln>
            <a:noFill/>
          </a:ln>
        </p:spPr>
      </p:pic>
      <p:pic>
        <p:nvPicPr>
          <p:cNvPr id="226" name="Google Shape;226;p11"/>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150</a:t>
            </a:fld>
            <a:endParaRPr/>
          </a:p>
        </p:txBody>
      </p:sp>
      <p:graphicFrame>
        <p:nvGraphicFramePr>
          <p:cNvPr id="133" name="Google Shape;133;g858551d919_21_391"/>
          <p:cNvGraphicFramePr/>
          <p:nvPr>
            <p:extLst>
              <p:ext uri="{D42A27DB-BD31-4B8C-83A1-F6EECF244321}">
                <p14:modId xmlns:p14="http://schemas.microsoft.com/office/powerpoint/2010/main" val="2481428243"/>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V4 20200820</a:t>
            </a:r>
            <a:endParaRPr lang="en-US"/>
          </a:p>
        </p:txBody>
      </p:sp>
    </p:spTree>
    <p:extLst>
      <p:ext uri="{BB962C8B-B14F-4D97-AF65-F5344CB8AC3E}">
        <p14:creationId xmlns:p14="http://schemas.microsoft.com/office/powerpoint/2010/main" val="2405072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Google Shape;1677;p125"/>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151</a:t>
            </a:fld>
            <a:endParaRPr/>
          </a:p>
        </p:txBody>
      </p:sp>
      <p:sp>
        <p:nvSpPr>
          <p:cNvPr id="1678" name="Google Shape;1678;p125"/>
          <p:cNvSpPr txBox="1">
            <a:spLocks noGrp="1"/>
          </p:cNvSpPr>
          <p:nvPr>
            <p:ph type="body" idx="1"/>
          </p:nvPr>
        </p:nvSpPr>
        <p:spPr>
          <a:xfrm>
            <a:off x="439615" y="1646100"/>
            <a:ext cx="11201399"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3200" dirty="0" smtClean="0"/>
              <a:t>We have </a:t>
            </a:r>
            <a:r>
              <a:rPr lang="en-US" sz="3200" dirty="0"/>
              <a:t>covered:</a:t>
            </a:r>
            <a:endParaRPr sz="3200" dirty="0"/>
          </a:p>
          <a:p>
            <a:pPr marL="457200" lvl="0" indent="-342900" algn="l" rtl="0">
              <a:lnSpc>
                <a:spcPct val="90000"/>
              </a:lnSpc>
              <a:spcBef>
                <a:spcPts val="1000"/>
              </a:spcBef>
              <a:spcAft>
                <a:spcPts val="0"/>
              </a:spcAft>
              <a:buSzPts val="3200"/>
              <a:buChar char="•"/>
            </a:pPr>
            <a:r>
              <a:rPr lang="en-US" sz="3200" dirty="0"/>
              <a:t>The </a:t>
            </a:r>
            <a:r>
              <a:rPr lang="en-US" sz="3200" dirty="0" smtClean="0"/>
              <a:t>Chronic Care Model </a:t>
            </a:r>
            <a:r>
              <a:rPr lang="en-US" sz="3200" dirty="0"/>
              <a:t>framework and how to use it successfully in a </a:t>
            </a:r>
            <a:r>
              <a:rPr lang="en-US" sz="3200" dirty="0" smtClean="0"/>
              <a:t>team-based </a:t>
            </a:r>
            <a:r>
              <a:rPr lang="en-US" sz="3200" dirty="0"/>
              <a:t>care practice model so that we can improve patient </a:t>
            </a:r>
            <a:r>
              <a:rPr lang="en-US" sz="3200" dirty="0" smtClean="0"/>
              <a:t>outcomes</a:t>
            </a:r>
            <a:endParaRPr sz="3200" dirty="0"/>
          </a:p>
          <a:p>
            <a:pPr marL="457200" lvl="0" indent="-342900" algn="l" rtl="0">
              <a:lnSpc>
                <a:spcPct val="90000"/>
              </a:lnSpc>
              <a:spcBef>
                <a:spcPts val="1000"/>
              </a:spcBef>
              <a:spcAft>
                <a:spcPts val="0"/>
              </a:spcAft>
              <a:buSzPts val="3200"/>
              <a:buChar char="•"/>
            </a:pPr>
            <a:r>
              <a:rPr lang="en-US" sz="3200" dirty="0"/>
              <a:t>The care management </a:t>
            </a:r>
            <a:r>
              <a:rPr lang="en-US" sz="3200" dirty="0" smtClean="0"/>
              <a:t>process; </a:t>
            </a:r>
            <a:r>
              <a:rPr lang="en-US" sz="3200" dirty="0"/>
              <a:t>how to identify, assess and collaboratively create a self-management </a:t>
            </a:r>
            <a:r>
              <a:rPr lang="en-US" sz="3200" dirty="0" smtClean="0"/>
              <a:t>plan; </a:t>
            </a:r>
            <a:r>
              <a:rPr lang="en-US" sz="3200" dirty="0"/>
              <a:t>and how to implement that </a:t>
            </a:r>
            <a:r>
              <a:rPr lang="en-US" sz="3200" dirty="0" smtClean="0"/>
              <a:t>plan</a:t>
            </a:r>
            <a:endParaRPr sz="3200" dirty="0"/>
          </a:p>
        </p:txBody>
      </p:sp>
      <p:sp>
        <p:nvSpPr>
          <p:cNvPr id="1679" name="Google Shape;1679;p125"/>
          <p:cNvSpPr txBox="1">
            <a:spLocks noGrp="1"/>
          </p:cNvSpPr>
          <p:nvPr>
            <p:ph type="title"/>
          </p:nvPr>
        </p:nvSpPr>
        <p:spPr>
          <a:xfrm>
            <a:off x="439616" y="3204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600" b="1"/>
              <a:t>What have we discussed?</a:t>
            </a:r>
            <a:endParaRPr sz="6600" b="1"/>
          </a:p>
        </p:txBody>
      </p:sp>
      <p:sp>
        <p:nvSpPr>
          <p:cNvPr id="1680" name="Google Shape;1680;p125"/>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Google Shape;1686;p126"/>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152</a:t>
            </a:fld>
            <a:endParaRPr/>
          </a:p>
        </p:txBody>
      </p:sp>
      <p:sp>
        <p:nvSpPr>
          <p:cNvPr id="1687" name="Google Shape;1687;p126"/>
          <p:cNvSpPr txBox="1">
            <a:spLocks noGrp="1"/>
          </p:cNvSpPr>
          <p:nvPr>
            <p:ph type="title"/>
          </p:nvPr>
        </p:nvSpPr>
        <p:spPr>
          <a:xfrm>
            <a:off x="439615" y="320400"/>
            <a:ext cx="11579931"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dirty="0" smtClean="0"/>
              <a:t>Recap: what </a:t>
            </a:r>
            <a:r>
              <a:rPr lang="en-US" sz="6000" b="1" dirty="0"/>
              <a:t>have we discussed?</a:t>
            </a:r>
            <a:endParaRPr sz="6000" b="1" dirty="0"/>
          </a:p>
        </p:txBody>
      </p:sp>
      <p:sp>
        <p:nvSpPr>
          <p:cNvPr id="1688" name="Google Shape;1688;p126"/>
          <p:cNvSpPr txBox="1">
            <a:spLocks noGrp="1"/>
          </p:cNvSpPr>
          <p:nvPr>
            <p:ph type="body" idx="1"/>
          </p:nvPr>
        </p:nvSpPr>
        <p:spPr>
          <a:xfrm>
            <a:off x="580292" y="1619479"/>
            <a:ext cx="11260016" cy="31635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3200" dirty="0" smtClean="0"/>
              <a:t>We have </a:t>
            </a:r>
            <a:r>
              <a:rPr lang="en-US" sz="3200" dirty="0"/>
              <a:t>covered:</a:t>
            </a:r>
            <a:endParaRPr sz="3200" dirty="0"/>
          </a:p>
          <a:p>
            <a:pPr marL="457200" lvl="0" indent="-342900" algn="l" rtl="0">
              <a:lnSpc>
                <a:spcPct val="90000"/>
              </a:lnSpc>
              <a:spcBef>
                <a:spcPts val="1000"/>
              </a:spcBef>
              <a:spcAft>
                <a:spcPts val="0"/>
              </a:spcAft>
              <a:buSzPts val="3200"/>
              <a:buChar char="•"/>
            </a:pPr>
            <a:r>
              <a:rPr lang="en-US" sz="3200" dirty="0"/>
              <a:t>How to know whether or not our efforts are making a difference in the health of the whole population of patients </a:t>
            </a:r>
            <a:endParaRPr lang="en-US" sz="3200" dirty="0" smtClean="0"/>
          </a:p>
          <a:p>
            <a:pPr lvl="1">
              <a:spcBef>
                <a:spcPts val="1000"/>
              </a:spcBef>
              <a:buSzPts val="3200"/>
            </a:pPr>
            <a:r>
              <a:rPr lang="en-US" sz="2800" dirty="0" smtClean="0"/>
              <a:t>Tracking targeted outcome measures: </a:t>
            </a:r>
            <a:r>
              <a:rPr lang="en-US" sz="2800" dirty="0"/>
              <a:t>A1c, BP, ED utilization, and IP </a:t>
            </a:r>
            <a:r>
              <a:rPr lang="en-US" sz="2800" dirty="0" smtClean="0"/>
              <a:t>utilization</a:t>
            </a:r>
            <a:endParaRPr sz="2800" dirty="0"/>
          </a:p>
          <a:p>
            <a:pPr marL="457200" lvl="0" indent="-342900" algn="l" rtl="0">
              <a:lnSpc>
                <a:spcPct val="90000"/>
              </a:lnSpc>
              <a:spcBef>
                <a:spcPts val="1000"/>
              </a:spcBef>
              <a:spcAft>
                <a:spcPts val="0"/>
              </a:spcAft>
              <a:buSzPts val="3200"/>
              <a:buChar char="•"/>
            </a:pPr>
            <a:r>
              <a:rPr lang="en-US" sz="3200" dirty="0"/>
              <a:t>How to bill and keep the program sustainable </a:t>
            </a:r>
            <a:r>
              <a:rPr lang="en-US" sz="3200" dirty="0" smtClean="0"/>
              <a:t>over time</a:t>
            </a:r>
            <a:endParaRPr sz="3200" dirty="0"/>
          </a:p>
        </p:txBody>
      </p:sp>
      <p:sp>
        <p:nvSpPr>
          <p:cNvPr id="1689" name="Google Shape;1689;p126"/>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127"/>
          <p:cNvSpPr txBox="1">
            <a:spLocks noGrp="1"/>
          </p:cNvSpPr>
          <p:nvPr>
            <p:ph type="title"/>
          </p:nvPr>
        </p:nvSpPr>
        <p:spPr>
          <a:xfrm>
            <a:off x="4457240" y="2143656"/>
            <a:ext cx="7263000" cy="257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400" dirty="0"/>
              <a:t>What will you start using in your role as care team member tomorrow?</a:t>
            </a:r>
            <a:endParaRPr sz="5400" dirty="0"/>
          </a:p>
        </p:txBody>
      </p:sp>
      <p:sp>
        <p:nvSpPr>
          <p:cNvPr id="1696" name="Google Shape;1696;p127"/>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697" name="Google Shape;1697;p127"/>
          <p:cNvSpPr txBox="1">
            <a:spLocks noGrp="1"/>
          </p:cNvSpPr>
          <p:nvPr>
            <p:ph type="sldNum" idx="12"/>
          </p:nvPr>
        </p:nvSpPr>
        <p:spPr>
          <a:xfrm>
            <a:off x="9448800" y="649287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153</a:t>
            </a:fld>
            <a:endParaRPr/>
          </a:p>
        </p:txBody>
      </p:sp>
      <p:pic>
        <p:nvPicPr>
          <p:cNvPr id="1699" name="Google Shape;1699;p127"/>
          <p:cNvPicPr preferRelativeResize="0"/>
          <p:nvPr/>
        </p:nvPicPr>
        <p:blipFill>
          <a:blip r:embed="rId3">
            <a:alphaModFix/>
          </a:blip>
          <a:stretch>
            <a:fillRect/>
          </a:stretch>
        </p:blipFill>
        <p:spPr>
          <a:xfrm>
            <a:off x="633100" y="2322100"/>
            <a:ext cx="3320715" cy="2213810"/>
          </a:xfrm>
          <a:prstGeom prst="rect">
            <a:avLst/>
          </a:prstGeom>
          <a:noFill/>
          <a:ln>
            <a:noFill/>
          </a:ln>
        </p:spPr>
      </p:pic>
      <p:pic>
        <p:nvPicPr>
          <p:cNvPr id="7" name="Google Shape;215;p10"/>
          <p:cNvPicPr preferRelativeResize="0"/>
          <p:nvPr/>
        </p:nvPicPr>
        <p:blipFill rotWithShape="1">
          <a:blip r:embed="rId4">
            <a:alphaModFix/>
          </a:blip>
          <a:srcRect/>
          <a:stretch/>
        </p:blipFill>
        <p:spPr>
          <a:xfrm>
            <a:off x="11571990" y="6422224"/>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p128"/>
          <p:cNvSpPr txBox="1"/>
          <p:nvPr/>
        </p:nvSpPr>
        <p:spPr>
          <a:xfrm>
            <a:off x="484271" y="2354346"/>
            <a:ext cx="67548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Calibri"/>
              <a:buNone/>
            </a:pPr>
            <a:r>
              <a:rPr lang="en-US" sz="6600" b="0" i="0" u="none" strike="noStrike" cap="none">
                <a:solidFill>
                  <a:schemeClr val="dk1"/>
                </a:solidFill>
                <a:latin typeface="Calibri"/>
                <a:ea typeface="Calibri"/>
                <a:cs typeface="Calibri"/>
                <a:sym typeface="Calibri"/>
              </a:rPr>
              <a:t>What is your elevator speech? </a:t>
            </a:r>
            <a:endParaRPr sz="4400" b="0" i="0" u="none" strike="noStrike" cap="none">
              <a:solidFill>
                <a:schemeClr val="dk1"/>
              </a:solidFill>
              <a:latin typeface="Calibri"/>
              <a:ea typeface="Calibri"/>
              <a:cs typeface="Calibri"/>
              <a:sym typeface="Calibri"/>
            </a:endParaRPr>
          </a:p>
        </p:txBody>
      </p:sp>
      <p:sp>
        <p:nvSpPr>
          <p:cNvPr id="1706" name="Google Shape;1706;p128"/>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707" name="Google Shape;1707;p128"/>
          <p:cNvSpPr txBox="1">
            <a:spLocks noGrp="1"/>
          </p:cNvSpPr>
          <p:nvPr>
            <p:ph type="sldNum" idx="12"/>
          </p:nvPr>
        </p:nvSpPr>
        <p:spPr>
          <a:xfrm>
            <a:off x="9448800" y="644667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154</a:t>
            </a:fld>
            <a:endParaRPr/>
          </a:p>
        </p:txBody>
      </p:sp>
      <p:pic>
        <p:nvPicPr>
          <p:cNvPr id="1709" name="Google Shape;1709;p128"/>
          <p:cNvPicPr preferRelativeResize="0"/>
          <p:nvPr/>
        </p:nvPicPr>
        <p:blipFill>
          <a:blip r:embed="rId3">
            <a:alphaModFix/>
          </a:blip>
          <a:stretch>
            <a:fillRect/>
          </a:stretch>
        </p:blipFill>
        <p:spPr>
          <a:xfrm>
            <a:off x="6697796" y="2286025"/>
            <a:ext cx="3428930" cy="2285953"/>
          </a:xfrm>
          <a:prstGeom prst="rect">
            <a:avLst/>
          </a:prstGeom>
          <a:noFill/>
          <a:ln>
            <a:noFill/>
          </a:ln>
        </p:spPr>
      </p:pic>
      <p:pic>
        <p:nvPicPr>
          <p:cNvPr id="7" name="Google Shape;215;p10"/>
          <p:cNvPicPr preferRelativeResize="0"/>
          <p:nvPr/>
        </p:nvPicPr>
        <p:blipFill rotWithShape="1">
          <a:blip r:embed="rId4">
            <a:alphaModFix/>
          </a:blip>
          <a:srcRect/>
          <a:stretch/>
        </p:blipFill>
        <p:spPr>
          <a:xfrm>
            <a:off x="11529195" y="6406016"/>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155</a:t>
            </a:fld>
            <a:endParaRPr/>
          </a:p>
        </p:txBody>
      </p:sp>
      <p:graphicFrame>
        <p:nvGraphicFramePr>
          <p:cNvPr id="133" name="Google Shape;133;g858551d919_21_391"/>
          <p:cNvGraphicFramePr/>
          <p:nvPr>
            <p:extLst>
              <p:ext uri="{D42A27DB-BD31-4B8C-83A1-F6EECF244321}">
                <p14:modId xmlns:p14="http://schemas.microsoft.com/office/powerpoint/2010/main" val="2484274053"/>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V4 20200820</a:t>
            </a:r>
            <a:endParaRPr lang="en-US"/>
          </a:p>
        </p:txBody>
      </p:sp>
    </p:spTree>
    <p:extLst>
      <p:ext uri="{BB962C8B-B14F-4D97-AF65-F5344CB8AC3E}">
        <p14:creationId xmlns:p14="http://schemas.microsoft.com/office/powerpoint/2010/main" val="330655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Google Shape;1724;g858551d919_18_62"/>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156</a:t>
            </a:fld>
            <a:endParaRPr dirty="0"/>
          </a:p>
        </p:txBody>
      </p:sp>
      <p:sp>
        <p:nvSpPr>
          <p:cNvPr id="1725" name="Google Shape;1725;g858551d919_18_62"/>
          <p:cNvSpPr txBox="1">
            <a:spLocks noGrp="1"/>
          </p:cNvSpPr>
          <p:nvPr>
            <p:ph type="title"/>
          </p:nvPr>
        </p:nvSpPr>
        <p:spPr>
          <a:xfrm>
            <a:off x="393032" y="410163"/>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a:t>Homework: Questions to take back to your practice</a:t>
            </a:r>
            <a:endParaRPr sz="5400" b="1" dirty="0"/>
          </a:p>
        </p:txBody>
      </p:sp>
      <p:sp>
        <p:nvSpPr>
          <p:cNvPr id="1726" name="Google Shape;1726;g858551d919_18_62"/>
          <p:cNvSpPr txBox="1">
            <a:spLocks noGrp="1"/>
          </p:cNvSpPr>
          <p:nvPr>
            <p:ph type="body" idx="1"/>
          </p:nvPr>
        </p:nvSpPr>
        <p:spPr>
          <a:xfrm>
            <a:off x="393032" y="2066257"/>
            <a:ext cx="10515600" cy="2601996"/>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ct val="100000"/>
              <a:buChar char="•"/>
            </a:pPr>
            <a:r>
              <a:rPr lang="en-US" dirty="0" smtClean="0"/>
              <a:t>Does your practice conduct </a:t>
            </a:r>
            <a:r>
              <a:rPr lang="en-US" dirty="0"/>
              <a:t>v</a:t>
            </a:r>
            <a:r>
              <a:rPr lang="en-US" dirty="0" smtClean="0"/>
              <a:t>irtual </a:t>
            </a:r>
            <a:r>
              <a:rPr lang="en-US" dirty="0"/>
              <a:t>and telehealth </a:t>
            </a:r>
            <a:r>
              <a:rPr lang="en-US" dirty="0" smtClean="0"/>
              <a:t>visits?</a:t>
            </a:r>
            <a:endParaRPr dirty="0"/>
          </a:p>
          <a:p>
            <a:pPr marL="457200" lvl="0" indent="-342900" algn="l" rtl="0">
              <a:spcBef>
                <a:spcPts val="0"/>
              </a:spcBef>
              <a:spcAft>
                <a:spcPts val="0"/>
              </a:spcAft>
              <a:buSzPct val="100000"/>
              <a:buChar char="•"/>
            </a:pPr>
            <a:r>
              <a:rPr lang="en-US" dirty="0"/>
              <a:t>What screening tools does your practice </a:t>
            </a:r>
            <a:r>
              <a:rPr lang="en-US" dirty="0" smtClean="0"/>
              <a:t>use?</a:t>
            </a:r>
            <a:endParaRPr dirty="0"/>
          </a:p>
          <a:p>
            <a:pPr marL="457200" lvl="0" indent="-342900" algn="l" rtl="0">
              <a:spcBef>
                <a:spcPts val="0"/>
              </a:spcBef>
              <a:spcAft>
                <a:spcPts val="0"/>
              </a:spcAft>
              <a:buSzPct val="100000"/>
              <a:buChar char="•"/>
            </a:pPr>
            <a:r>
              <a:rPr lang="en-US" dirty="0"/>
              <a:t>What clinical guidelines is the practice </a:t>
            </a:r>
            <a:r>
              <a:rPr lang="en-US" dirty="0" smtClean="0"/>
              <a:t>following?</a:t>
            </a:r>
            <a:endParaRPr dirty="0"/>
          </a:p>
          <a:p>
            <a:pPr marL="457200" lvl="0" indent="-342900" algn="l" rtl="0">
              <a:spcBef>
                <a:spcPts val="0"/>
              </a:spcBef>
              <a:spcAft>
                <a:spcPts val="0"/>
              </a:spcAft>
              <a:buSzPct val="100000"/>
              <a:buChar char="•"/>
            </a:pPr>
            <a:r>
              <a:rPr lang="en-US" dirty="0"/>
              <a:t>What outcome measures </a:t>
            </a:r>
            <a:r>
              <a:rPr lang="en-US" dirty="0" smtClean="0"/>
              <a:t>are your practice’s area of focus?</a:t>
            </a:r>
            <a:endParaRPr dirty="0"/>
          </a:p>
          <a:p>
            <a:pPr marL="457200" lvl="0" indent="-342900" algn="l" rtl="0">
              <a:spcBef>
                <a:spcPts val="0"/>
              </a:spcBef>
              <a:spcAft>
                <a:spcPts val="0"/>
              </a:spcAft>
              <a:buSzPct val="100000"/>
              <a:buChar char="•"/>
            </a:pPr>
            <a:r>
              <a:rPr lang="en-US" dirty="0"/>
              <a:t>What role do </a:t>
            </a:r>
            <a:r>
              <a:rPr lang="en-US" dirty="0" smtClean="0"/>
              <a:t>you </a:t>
            </a:r>
            <a:r>
              <a:rPr lang="en-US" dirty="0"/>
              <a:t>play in ensuring the metrics are being </a:t>
            </a:r>
            <a:r>
              <a:rPr lang="en-US" dirty="0" smtClean="0"/>
              <a:t>met?</a:t>
            </a:r>
            <a:endParaRPr dirty="0"/>
          </a:p>
          <a:p>
            <a:pPr marL="457200" lvl="0" indent="-342900" algn="l" rtl="0">
              <a:spcBef>
                <a:spcPts val="0"/>
              </a:spcBef>
              <a:spcAft>
                <a:spcPts val="0"/>
              </a:spcAft>
              <a:buSzPct val="100000"/>
              <a:buChar char="•"/>
            </a:pPr>
            <a:r>
              <a:rPr lang="en-US" dirty="0"/>
              <a:t>Shadow your team members</a:t>
            </a:r>
            <a:endParaRPr dirty="0"/>
          </a:p>
        </p:txBody>
      </p:sp>
      <p:sp>
        <p:nvSpPr>
          <p:cNvPr id="2" name="Footer Placeholder 1"/>
          <p:cNvSpPr>
            <a:spLocks noGrp="1"/>
          </p:cNvSpPr>
          <p:nvPr>
            <p:ph type="ftr" idx="11"/>
          </p:nvPr>
        </p:nvSpPr>
        <p:spPr>
          <a:xfrm>
            <a:off x="0" y="6492875"/>
            <a:ext cx="4114800" cy="365125"/>
          </a:xfrm>
        </p:spPr>
        <p:txBody>
          <a:bodyPr/>
          <a:lstStyle/>
          <a:p>
            <a:pPr algn="l"/>
            <a:r>
              <a:rPr lang="en-US" smtClean="0"/>
              <a:t>Intro to Team-Based Care V4 20200820</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129"/>
          <p:cNvSpPr txBox="1"/>
          <p:nvPr/>
        </p:nvSpPr>
        <p:spPr>
          <a:xfrm>
            <a:off x="250372" y="268547"/>
            <a:ext cx="11191500" cy="212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5400"/>
              <a:buFont typeface="Calibri"/>
              <a:buNone/>
            </a:pPr>
            <a:r>
              <a:rPr lang="en-US" sz="5400" b="1" i="0" u="none" strike="noStrike" cap="none" dirty="0">
                <a:solidFill>
                  <a:srgbClr val="000000"/>
                </a:solidFill>
                <a:latin typeface="Calibri"/>
                <a:ea typeface="Calibri"/>
                <a:cs typeface="Calibri"/>
                <a:sym typeface="Calibri"/>
              </a:rPr>
              <a:t>Successful Completion of Introduction to </a:t>
            </a:r>
            <a:r>
              <a:rPr lang="en-US" sz="5400" b="1" i="0" u="none" strike="noStrike" cap="none" dirty="0" smtClean="0">
                <a:solidFill>
                  <a:srgbClr val="000000"/>
                </a:solidFill>
                <a:latin typeface="Calibri"/>
                <a:ea typeface="Calibri"/>
                <a:cs typeface="Calibri"/>
                <a:sym typeface="Calibri"/>
              </a:rPr>
              <a:t>team-based </a:t>
            </a:r>
            <a:r>
              <a:rPr lang="en-US" sz="5400" b="1" i="0" u="none" strike="noStrike" cap="none" dirty="0">
                <a:solidFill>
                  <a:srgbClr val="000000"/>
                </a:solidFill>
                <a:latin typeface="Calibri"/>
                <a:ea typeface="Calibri"/>
                <a:cs typeface="Calibri"/>
                <a:sym typeface="Calibri"/>
              </a:rPr>
              <a:t>Care includes:</a:t>
            </a:r>
            <a:endParaRPr sz="1400" b="0" i="0" u="none" strike="noStrike" cap="none" dirty="0">
              <a:solidFill>
                <a:srgbClr val="000000"/>
              </a:solidFill>
              <a:latin typeface="Arial"/>
              <a:ea typeface="Arial"/>
              <a:cs typeface="Arial"/>
              <a:sym typeface="Arial"/>
            </a:endParaRPr>
          </a:p>
        </p:txBody>
      </p:sp>
      <p:sp>
        <p:nvSpPr>
          <p:cNvPr id="1733" name="Google Shape;1733;p129"/>
          <p:cNvSpPr/>
          <p:nvPr/>
        </p:nvSpPr>
        <p:spPr>
          <a:xfrm>
            <a:off x="250372" y="1953485"/>
            <a:ext cx="10569900" cy="25545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Completion of the one day in-person/virtual training.</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Completion of the Michigan Institute for Care Management and Transformation (MICMT) post-test and evaluation.</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Achieve a passing score on the post-test of 80% of greater. *If needed, you may retake the post-test.</a:t>
            </a:r>
            <a:endParaRPr sz="1400" b="0" i="0" u="none" strike="noStrike" cap="none">
              <a:solidFill>
                <a:srgbClr val="000000"/>
              </a:solidFill>
              <a:latin typeface="Arial"/>
              <a:ea typeface="Arial"/>
              <a:cs typeface="Arial"/>
              <a:sym typeface="Arial"/>
            </a:endParaRPr>
          </a:p>
        </p:txBody>
      </p:sp>
      <p:sp>
        <p:nvSpPr>
          <p:cNvPr id="1734" name="Google Shape;1734;p129"/>
          <p:cNvSpPr txBox="1"/>
          <p:nvPr/>
        </p:nvSpPr>
        <p:spPr>
          <a:xfrm>
            <a:off x="7783552" y="5756261"/>
            <a:ext cx="3971100" cy="708000"/>
          </a:xfrm>
          <a:prstGeom prst="rect">
            <a:avLst/>
          </a:prstGeom>
          <a:solidFill>
            <a:srgbClr val="BBD6E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You will have (5) business days to complete the post-test.</a:t>
            </a:r>
            <a:endParaRPr sz="1400" b="0" i="0" u="none" strike="noStrike" cap="none">
              <a:solidFill>
                <a:srgbClr val="000000"/>
              </a:solidFill>
              <a:latin typeface="Arial"/>
              <a:ea typeface="Arial"/>
              <a:cs typeface="Arial"/>
              <a:sym typeface="Arial"/>
            </a:endParaRPr>
          </a:p>
        </p:txBody>
      </p:sp>
      <p:sp>
        <p:nvSpPr>
          <p:cNvPr id="1735" name="Google Shape;1735;p129"/>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736" name="Google Shape;1736;p129"/>
          <p:cNvSpPr txBox="1">
            <a:spLocks noGrp="1"/>
          </p:cNvSpPr>
          <p:nvPr>
            <p:ph type="sldNum" idx="12"/>
          </p:nvPr>
        </p:nvSpPr>
        <p:spPr>
          <a:xfrm>
            <a:off x="9448800" y="646414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157</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Google Shape;1741;p130"/>
          <p:cNvSpPr txBox="1"/>
          <p:nvPr/>
        </p:nvSpPr>
        <p:spPr>
          <a:xfrm>
            <a:off x="2065421" y="1957138"/>
            <a:ext cx="7391400"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dk1"/>
                </a:solidFill>
                <a:latin typeface="Calibri"/>
                <a:ea typeface="Calibri"/>
                <a:cs typeface="Calibri"/>
                <a:sym typeface="Calibri"/>
              </a:rPr>
              <a:t>Contact Us</a:t>
            </a:r>
            <a:endParaRPr sz="6000" b="1" i="0" u="none" strike="noStrike" cap="none">
              <a:solidFill>
                <a:schemeClr val="dk1"/>
              </a:solidFill>
              <a:latin typeface="Calibri"/>
              <a:ea typeface="Calibri"/>
              <a:cs typeface="Calibri"/>
              <a:sym typeface="Calibri"/>
            </a:endParaRPr>
          </a:p>
        </p:txBody>
      </p:sp>
      <p:sp>
        <p:nvSpPr>
          <p:cNvPr id="1742" name="Google Shape;1742;p130"/>
          <p:cNvSpPr txBox="1"/>
          <p:nvPr/>
        </p:nvSpPr>
        <p:spPr>
          <a:xfrm>
            <a:off x="1422631" y="2165685"/>
            <a:ext cx="9261412" cy="457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
            </a:r>
            <a:br>
              <a:rPr lang="en-US" sz="4400" b="0" i="0" u="none" strike="noStrike" cap="none">
                <a:solidFill>
                  <a:schemeClr val="dk1"/>
                </a:solidFill>
                <a:latin typeface="Calibri"/>
                <a:ea typeface="Calibri"/>
                <a:cs typeface="Calibri"/>
                <a:sym typeface="Calibri"/>
              </a:rPr>
            </a:br>
            <a:r>
              <a:rPr lang="en-US" sz="4400" b="0" i="0" u="none" strike="noStrike" cap="none">
                <a:solidFill>
                  <a:schemeClr val="dk1"/>
                </a:solidFill>
                <a:latin typeface="Calibri"/>
                <a:ea typeface="Calibri"/>
                <a:cs typeface="Calibri"/>
                <a:sym typeface="Calibri"/>
              </a:rPr>
              <a:t/>
            </a:r>
            <a:br>
              <a:rPr lang="en-US" sz="4400" b="0" i="0" u="none" strike="noStrike" cap="none">
                <a:solidFill>
                  <a:schemeClr val="dk1"/>
                </a:solidFill>
                <a:latin typeface="Calibri"/>
                <a:ea typeface="Calibri"/>
                <a:cs typeface="Calibri"/>
                <a:sym typeface="Calibri"/>
              </a:rPr>
            </a:br>
            <a:r>
              <a:rPr lang="en-US" sz="4400" b="0" i="0" u="none" strike="noStrike" cap="none">
                <a:solidFill>
                  <a:schemeClr val="dk1"/>
                </a:solidFill>
                <a:latin typeface="Calibri"/>
                <a:ea typeface="Calibri"/>
                <a:cs typeface="Calibri"/>
                <a:sym typeface="Calibri"/>
              </a:rPr>
              <a:t>micmt-requests@med.umich.edu</a:t>
            </a:r>
            <a:br>
              <a:rPr lang="en-US" sz="4400" b="0" i="0" u="none" strike="noStrike" cap="none">
                <a:solidFill>
                  <a:schemeClr val="dk1"/>
                </a:solidFill>
                <a:latin typeface="Calibri"/>
                <a:ea typeface="Calibri"/>
                <a:cs typeface="Calibri"/>
                <a:sym typeface="Calibri"/>
              </a:rPr>
            </a:br>
            <a:r>
              <a:rPr lang="en-US" sz="4400" b="0" i="0" u="none" strike="noStrike" cap="none">
                <a:solidFill>
                  <a:schemeClr val="dk1"/>
                </a:solidFill>
                <a:latin typeface="Calibri"/>
                <a:ea typeface="Calibri"/>
                <a:cs typeface="Calibri"/>
                <a:sym typeface="Calibri"/>
              </a:rPr>
              <a:t/>
            </a:r>
            <a:br>
              <a:rPr lang="en-US" sz="4400" b="0" i="0" u="none" strike="noStrike" cap="none">
                <a:solidFill>
                  <a:schemeClr val="dk1"/>
                </a:solidFill>
                <a:latin typeface="Calibri"/>
                <a:ea typeface="Calibri"/>
                <a:cs typeface="Calibri"/>
                <a:sym typeface="Calibri"/>
              </a:rPr>
            </a:br>
            <a:endParaRPr sz="4400" b="0" i="0" u="none" strike="noStrike" cap="none">
              <a:solidFill>
                <a:schemeClr val="dk1"/>
              </a:solidFill>
              <a:latin typeface="Calibri"/>
              <a:ea typeface="Calibri"/>
              <a:cs typeface="Calibri"/>
              <a:sym typeface="Calibri"/>
            </a:endParaRPr>
          </a:p>
        </p:txBody>
      </p:sp>
      <p:sp>
        <p:nvSpPr>
          <p:cNvPr id="1743" name="Google Shape;1743;p130"/>
          <p:cNvSpPr txBox="1">
            <a:spLocks noGrp="1"/>
          </p:cNvSpPr>
          <p:nvPr>
            <p:ph type="ftr" idx="11"/>
          </p:nvPr>
        </p:nvSpPr>
        <p:spPr>
          <a:xfrm>
            <a:off x="8021" y="64842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smtClean="0"/>
              <a:t>Intro to Team-Based Care V4 20200820</a:t>
            </a:r>
            <a:endParaRPr dirty="0"/>
          </a:p>
        </p:txBody>
      </p:sp>
      <p:sp>
        <p:nvSpPr>
          <p:cNvPr id="1744" name="Google Shape;1744;p130"/>
          <p:cNvSpPr txBox="1">
            <a:spLocks noGrp="1"/>
          </p:cNvSpPr>
          <p:nvPr>
            <p:ph type="sldNum" idx="12"/>
          </p:nvPr>
        </p:nvSpPr>
        <p:spPr>
          <a:xfrm>
            <a:off x="9456821" y="64842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158</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p131"/>
          <p:cNvSpPr txBox="1">
            <a:spLocks noGrp="1"/>
          </p:cNvSpPr>
          <p:nvPr>
            <p:ph type="title"/>
          </p:nvPr>
        </p:nvSpPr>
        <p:spPr>
          <a:xfrm>
            <a:off x="5623330" y="1944985"/>
            <a:ext cx="5562600" cy="2188521"/>
          </a:xfrm>
          <a:prstGeom prst="rect">
            <a:avLst/>
          </a:prstGeom>
          <a:noFill/>
          <a:ln>
            <a:noFill/>
          </a:ln>
        </p:spPr>
        <p:txBody>
          <a:bodyPr spcFirstLastPara="1" wrap="square" lIns="0" tIns="45700" rIns="91425" bIns="45700" anchor="b" anchorCtr="0">
            <a:noAutofit/>
          </a:bodyPr>
          <a:lstStyle/>
          <a:p>
            <a:pPr marL="0" lvl="0" indent="0" algn="r" rtl="0">
              <a:lnSpc>
                <a:spcPct val="90000"/>
              </a:lnSpc>
              <a:spcBef>
                <a:spcPts val="0"/>
              </a:spcBef>
              <a:spcAft>
                <a:spcPts val="0"/>
              </a:spcAft>
              <a:buClr>
                <a:schemeClr val="dk1"/>
              </a:buClr>
              <a:buSzPts val="9600"/>
              <a:buFont typeface="Calibri"/>
              <a:buNone/>
            </a:pPr>
            <a:r>
              <a:rPr lang="en-US" sz="9600">
                <a:latin typeface="Calibri"/>
                <a:ea typeface="Calibri"/>
                <a:cs typeface="Calibri"/>
                <a:sym typeface="Calibri"/>
              </a:rPr>
              <a:t/>
            </a:r>
            <a:br>
              <a:rPr lang="en-US" sz="9600">
                <a:latin typeface="Calibri"/>
                <a:ea typeface="Calibri"/>
                <a:cs typeface="Calibri"/>
                <a:sym typeface="Calibri"/>
              </a:rPr>
            </a:br>
            <a:r>
              <a:rPr lang="en-US" sz="9600">
                <a:latin typeface="Calibri"/>
                <a:ea typeface="Calibri"/>
                <a:cs typeface="Calibri"/>
                <a:sym typeface="Calibri"/>
              </a:rPr>
              <a:t>Resources</a:t>
            </a:r>
            <a:endParaRPr sz="8800">
              <a:latin typeface="Calibri"/>
              <a:ea typeface="Calibri"/>
              <a:cs typeface="Calibri"/>
              <a:sym typeface="Calibri"/>
            </a:endParaRPr>
          </a:p>
        </p:txBody>
      </p:sp>
      <p:sp>
        <p:nvSpPr>
          <p:cNvPr id="1752" name="Google Shape;1752;p131"/>
          <p:cNvSpPr txBox="1"/>
          <p:nvPr/>
        </p:nvSpPr>
        <p:spPr>
          <a:xfrm>
            <a:off x="9448800" y="6492875"/>
            <a:ext cx="27432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159</a:t>
            </a:fld>
            <a:endParaRPr sz="1200" b="0" i="0" u="none" strike="noStrike" cap="none">
              <a:solidFill>
                <a:srgbClr val="898989"/>
              </a:solidFill>
              <a:latin typeface="Calibri"/>
              <a:ea typeface="Calibri"/>
              <a:cs typeface="Calibri"/>
              <a:sym typeface="Calibri"/>
            </a:endParaRPr>
          </a:p>
        </p:txBody>
      </p:sp>
      <p:pic>
        <p:nvPicPr>
          <p:cNvPr id="1753" name="Google Shape;1753;p131"/>
          <p:cNvPicPr preferRelativeResize="0"/>
          <p:nvPr/>
        </p:nvPicPr>
        <p:blipFill>
          <a:blip r:embed="rId3">
            <a:alphaModFix/>
          </a:blip>
          <a:stretch>
            <a:fillRect/>
          </a:stretch>
        </p:blipFill>
        <p:spPr>
          <a:xfrm>
            <a:off x="925725" y="1944975"/>
            <a:ext cx="4791075" cy="2628900"/>
          </a:xfrm>
          <a:prstGeom prst="rect">
            <a:avLst/>
          </a:prstGeom>
          <a:noFill/>
          <a:ln>
            <a:noFill/>
          </a:ln>
        </p:spPr>
      </p:pic>
      <p:sp>
        <p:nvSpPr>
          <p:cNvPr id="6" name="Google Shape;1593;p127"/>
          <p:cNvSpPr txBox="1">
            <a:spLocks/>
          </p:cNvSpPr>
          <p:nvPr/>
        </p:nvSpPr>
        <p:spPr>
          <a:xfrm>
            <a:off x="0" y="648967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smtClean="0">
                <a:solidFill>
                  <a:srgbClr val="888888"/>
                </a:solidFill>
                <a:latin typeface="Calibri" panose="020F0502020204030204" pitchFamily="34" charset="0"/>
                <a:cs typeface="Calibri" panose="020F0502020204030204" pitchFamily="34" charset="0"/>
              </a:rPr>
              <a:t>Intro to Team-Based Care V4 20200820</a:t>
            </a:r>
            <a:endParaRPr lang="en-US" sz="1200" dirty="0">
              <a:solidFill>
                <a:srgbClr val="888888"/>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graphicFrame>
        <p:nvGraphicFramePr>
          <p:cNvPr id="133" name="Google Shape;133;g858551d919_21_391"/>
          <p:cNvGraphicFramePr/>
          <p:nvPr>
            <p:extLst>
              <p:ext uri="{D42A27DB-BD31-4B8C-83A1-F6EECF244321}">
                <p14:modId xmlns:p14="http://schemas.microsoft.com/office/powerpoint/2010/main" val="175341056"/>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V4 20200820</a:t>
            </a:r>
            <a:endParaRPr lang="en-US"/>
          </a:p>
        </p:txBody>
      </p:sp>
    </p:spTree>
    <p:extLst>
      <p:ext uri="{BB962C8B-B14F-4D97-AF65-F5344CB8AC3E}">
        <p14:creationId xmlns:p14="http://schemas.microsoft.com/office/powerpoint/2010/main" val="2687184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sp>
        <p:nvSpPr>
          <p:cNvPr id="1759" name="Google Shape;1759;p132"/>
          <p:cNvSpPr txBox="1">
            <a:spLocks noGrp="1"/>
          </p:cNvSpPr>
          <p:nvPr>
            <p:ph type="title"/>
          </p:nvPr>
        </p:nvSpPr>
        <p:spPr>
          <a:xfrm>
            <a:off x="838200" y="262699"/>
            <a:ext cx="10515600" cy="108545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MICMT Resources</a:t>
            </a:r>
            <a:endParaRPr sz="7200" b="1">
              <a:latin typeface="Calibri"/>
              <a:ea typeface="Calibri"/>
              <a:cs typeface="Calibri"/>
              <a:sym typeface="Calibri"/>
            </a:endParaRPr>
          </a:p>
        </p:txBody>
      </p:sp>
      <p:sp>
        <p:nvSpPr>
          <p:cNvPr id="1760" name="Google Shape;1760;p132"/>
          <p:cNvSpPr txBox="1">
            <a:spLocks noGrp="1"/>
          </p:cNvSpPr>
          <p:nvPr>
            <p:ph type="body" idx="1"/>
          </p:nvPr>
        </p:nvSpPr>
        <p:spPr>
          <a:xfrm>
            <a:off x="838200" y="1348155"/>
            <a:ext cx="10515600" cy="5570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u="sng">
                <a:solidFill>
                  <a:schemeClr val="hlink"/>
                </a:solidFill>
                <a:hlinkClick r:id="rId3"/>
              </a:rPr>
              <a:t>https://micmt-cares.org/</a:t>
            </a:r>
            <a:endParaRPr/>
          </a:p>
          <a:p>
            <a:pPr marL="0" lvl="0" indent="0" algn="l" rtl="0">
              <a:lnSpc>
                <a:spcPct val="90000"/>
              </a:lnSpc>
              <a:spcBef>
                <a:spcPts val="1000"/>
              </a:spcBef>
              <a:spcAft>
                <a:spcPts val="0"/>
              </a:spcAft>
              <a:buClr>
                <a:schemeClr val="dk1"/>
              </a:buClr>
              <a:buSzPts val="2800"/>
              <a:buNone/>
            </a:pPr>
            <a:endParaRPr/>
          </a:p>
        </p:txBody>
      </p:sp>
      <p:pic>
        <p:nvPicPr>
          <p:cNvPr id="1761" name="Google Shape;1761;p132"/>
          <p:cNvPicPr preferRelativeResize="0"/>
          <p:nvPr/>
        </p:nvPicPr>
        <p:blipFill rotWithShape="1">
          <a:blip r:embed="rId4">
            <a:alphaModFix/>
          </a:blip>
          <a:srcRect b="9647"/>
          <a:stretch/>
        </p:blipFill>
        <p:spPr>
          <a:xfrm>
            <a:off x="1764323" y="2009919"/>
            <a:ext cx="8663354" cy="4346736"/>
          </a:xfrm>
          <a:prstGeom prst="rect">
            <a:avLst/>
          </a:prstGeom>
          <a:noFill/>
          <a:ln>
            <a:noFill/>
          </a:ln>
        </p:spPr>
      </p:pic>
      <p:sp>
        <p:nvSpPr>
          <p:cNvPr id="1762" name="Google Shape;1762;p132"/>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763" name="Google Shape;1763;p132"/>
          <p:cNvSpPr txBox="1">
            <a:spLocks noGrp="1"/>
          </p:cNvSpPr>
          <p:nvPr>
            <p:ph type="sldNum" idx="12"/>
          </p:nvPr>
        </p:nvSpPr>
        <p:spPr>
          <a:xfrm>
            <a:off x="9448800" y="652439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160</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g858551d919_18_8"/>
          <p:cNvSpPr txBox="1">
            <a:spLocks noGrp="1"/>
          </p:cNvSpPr>
          <p:nvPr>
            <p:ph type="title"/>
          </p:nvPr>
        </p:nvSpPr>
        <p:spPr>
          <a:xfrm>
            <a:off x="434325" y="102475"/>
            <a:ext cx="109194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300" b="1"/>
              <a:t>Additional Resources on Huddles and Meetings</a:t>
            </a:r>
            <a:endParaRPr sz="4100" b="1"/>
          </a:p>
        </p:txBody>
      </p:sp>
      <p:sp>
        <p:nvSpPr>
          <p:cNvPr id="1770" name="Google Shape;1770;g858551d919_18_8"/>
          <p:cNvSpPr txBox="1">
            <a:spLocks noGrp="1"/>
          </p:cNvSpPr>
          <p:nvPr>
            <p:ph type="body" idx="1"/>
          </p:nvPr>
        </p:nvSpPr>
        <p:spPr>
          <a:xfrm>
            <a:off x="504900" y="1333350"/>
            <a:ext cx="10515600" cy="4042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2100" b="1" dirty="0"/>
              <a:t>Creating Patient-centered </a:t>
            </a:r>
            <a:r>
              <a:rPr lang="en-US" sz="2100" b="1" dirty="0" smtClean="0"/>
              <a:t>team-based </a:t>
            </a:r>
            <a:r>
              <a:rPr lang="en-US" sz="2100" b="1" dirty="0"/>
              <a:t>Primary Care</a:t>
            </a:r>
            <a:endParaRPr sz="2100" dirty="0"/>
          </a:p>
          <a:p>
            <a:pPr marL="0" lvl="0" indent="0" algn="l" rtl="0">
              <a:lnSpc>
                <a:spcPct val="100000"/>
              </a:lnSpc>
              <a:spcBef>
                <a:spcPts val="0"/>
              </a:spcBef>
              <a:spcAft>
                <a:spcPts val="0"/>
              </a:spcAft>
              <a:buClr>
                <a:schemeClr val="dk1"/>
              </a:buClr>
              <a:buSzPts val="1200"/>
              <a:buFont typeface="Calibri"/>
              <a:buNone/>
            </a:pPr>
            <a:r>
              <a:rPr lang="en-US" sz="2100" u="sng" dirty="0">
                <a:solidFill>
                  <a:schemeClr val="hlink"/>
                </a:solidFill>
                <a:hlinkClick r:id="rId3"/>
              </a:rPr>
              <a:t>https://</a:t>
            </a:r>
            <a:r>
              <a:rPr lang="en-US" sz="2100" u="sng" dirty="0" smtClean="0">
                <a:solidFill>
                  <a:schemeClr val="hlink"/>
                </a:solidFill>
                <a:hlinkClick r:id="rId3"/>
              </a:rPr>
              <a:t>pcmh.ahrq.gov/sites/default/files/attachments/creating-patient-centered-team-based-primary-care-white-paper.pdf</a:t>
            </a:r>
            <a:endParaRPr sz="2100" dirty="0"/>
          </a:p>
          <a:p>
            <a:pPr marL="0" lvl="0" indent="0" algn="l" rtl="0">
              <a:lnSpc>
                <a:spcPct val="100000"/>
              </a:lnSpc>
              <a:spcBef>
                <a:spcPts val="0"/>
              </a:spcBef>
              <a:spcAft>
                <a:spcPts val="0"/>
              </a:spcAft>
              <a:buClr>
                <a:schemeClr val="dk1"/>
              </a:buClr>
              <a:buSzPts val="1400"/>
              <a:buFont typeface="Arial"/>
              <a:buNone/>
            </a:pPr>
            <a:endParaRPr sz="2100" b="1" dirty="0"/>
          </a:p>
          <a:p>
            <a:pPr marL="0" lvl="0" indent="0" algn="l" rtl="0">
              <a:lnSpc>
                <a:spcPct val="100000"/>
              </a:lnSpc>
              <a:spcBef>
                <a:spcPts val="0"/>
              </a:spcBef>
              <a:spcAft>
                <a:spcPts val="0"/>
              </a:spcAft>
              <a:buClr>
                <a:schemeClr val="dk1"/>
              </a:buClr>
              <a:buSzPts val="1400"/>
              <a:buFont typeface="Arial"/>
              <a:buNone/>
            </a:pPr>
            <a:r>
              <a:rPr lang="en-US" sz="2100" b="1" dirty="0"/>
              <a:t>UCSF Center for Excellence in Primary Care- Healthy Huddles</a:t>
            </a:r>
            <a:endParaRPr sz="2100" dirty="0"/>
          </a:p>
          <a:p>
            <a:pPr marL="0" lvl="0" indent="0" algn="l" rtl="0">
              <a:lnSpc>
                <a:spcPct val="100000"/>
              </a:lnSpc>
              <a:spcBef>
                <a:spcPts val="0"/>
              </a:spcBef>
              <a:spcAft>
                <a:spcPts val="0"/>
              </a:spcAft>
              <a:buClr>
                <a:schemeClr val="dk1"/>
              </a:buClr>
              <a:buSzPts val="1400"/>
              <a:buFont typeface="Arial"/>
              <a:buNone/>
            </a:pPr>
            <a:r>
              <a:rPr lang="en-US" sz="2100" u="sng" dirty="0">
                <a:solidFill>
                  <a:schemeClr val="hlink"/>
                </a:solidFill>
                <a:hlinkClick r:id="rId4"/>
              </a:rPr>
              <a:t>https://cepc.ucsf.edu/healthy-huddles</a:t>
            </a:r>
            <a:endParaRPr sz="2100" dirty="0"/>
          </a:p>
          <a:p>
            <a:pPr marL="0" lvl="0" indent="0" algn="l" rtl="0">
              <a:lnSpc>
                <a:spcPct val="100000"/>
              </a:lnSpc>
              <a:spcBef>
                <a:spcPts val="0"/>
              </a:spcBef>
              <a:spcAft>
                <a:spcPts val="0"/>
              </a:spcAft>
              <a:buClr>
                <a:schemeClr val="dk1"/>
              </a:buClr>
              <a:buSzPts val="1400"/>
              <a:buFont typeface="Arial"/>
              <a:buNone/>
            </a:pPr>
            <a:endParaRPr sz="2100" b="1" dirty="0"/>
          </a:p>
          <a:p>
            <a:pPr marL="0" lvl="0" indent="0" algn="l" rtl="0">
              <a:lnSpc>
                <a:spcPct val="100000"/>
              </a:lnSpc>
              <a:spcBef>
                <a:spcPts val="0"/>
              </a:spcBef>
              <a:spcAft>
                <a:spcPts val="0"/>
              </a:spcAft>
              <a:buClr>
                <a:schemeClr val="dk1"/>
              </a:buClr>
              <a:buSzPts val="1400"/>
              <a:buFont typeface="Arial"/>
              <a:buNone/>
            </a:pPr>
            <a:r>
              <a:rPr lang="en-US" sz="2100" b="1" dirty="0"/>
              <a:t>Huddles: Improve Office Efficiency in Mere Minutes</a:t>
            </a:r>
            <a:endParaRPr sz="2100" dirty="0"/>
          </a:p>
          <a:p>
            <a:pPr marL="0" lvl="0" indent="0" algn="l" rtl="0">
              <a:lnSpc>
                <a:spcPct val="100000"/>
              </a:lnSpc>
              <a:spcBef>
                <a:spcPts val="0"/>
              </a:spcBef>
              <a:spcAft>
                <a:spcPts val="0"/>
              </a:spcAft>
              <a:buClr>
                <a:schemeClr val="dk1"/>
              </a:buClr>
              <a:buSzPts val="1400"/>
              <a:buFont typeface="Arial"/>
              <a:buNone/>
            </a:pPr>
            <a:r>
              <a:rPr lang="en-US" sz="2100" u="sng" dirty="0">
                <a:solidFill>
                  <a:schemeClr val="hlink"/>
                </a:solidFill>
                <a:hlinkClick r:id="rId5"/>
              </a:rPr>
              <a:t>https://www.aafp.org/fpm/2007/0600/p27.html</a:t>
            </a:r>
            <a:endParaRPr sz="2100" dirty="0"/>
          </a:p>
          <a:p>
            <a:pPr marL="0" lvl="0" indent="0" algn="l" rtl="0">
              <a:lnSpc>
                <a:spcPct val="100000"/>
              </a:lnSpc>
              <a:spcBef>
                <a:spcPts val="0"/>
              </a:spcBef>
              <a:spcAft>
                <a:spcPts val="0"/>
              </a:spcAft>
              <a:buClr>
                <a:schemeClr val="dk1"/>
              </a:buClr>
              <a:buSzPts val="1400"/>
              <a:buFont typeface="Arial"/>
              <a:buNone/>
            </a:pPr>
            <a:endParaRPr sz="2100" b="1" dirty="0"/>
          </a:p>
          <a:p>
            <a:pPr marL="0" lvl="0" indent="0" algn="l" rtl="0">
              <a:lnSpc>
                <a:spcPct val="100000"/>
              </a:lnSpc>
              <a:spcBef>
                <a:spcPts val="0"/>
              </a:spcBef>
              <a:spcAft>
                <a:spcPts val="0"/>
              </a:spcAft>
              <a:buClr>
                <a:schemeClr val="dk1"/>
              </a:buClr>
              <a:buSzPts val="1400"/>
              <a:buFont typeface="Arial"/>
              <a:buNone/>
            </a:pPr>
            <a:r>
              <a:rPr lang="en-US" sz="2100" b="1" dirty="0"/>
              <a:t>IHI Optimize the Care Team Communication</a:t>
            </a:r>
            <a:endParaRPr sz="2100" dirty="0"/>
          </a:p>
          <a:p>
            <a:pPr marL="0" lvl="0" indent="0" algn="l" rtl="0">
              <a:lnSpc>
                <a:spcPct val="100000"/>
              </a:lnSpc>
              <a:spcBef>
                <a:spcPts val="0"/>
              </a:spcBef>
              <a:spcAft>
                <a:spcPts val="0"/>
              </a:spcAft>
              <a:buClr>
                <a:schemeClr val="dk1"/>
              </a:buClr>
              <a:buSzPts val="1400"/>
              <a:buFont typeface="Arial"/>
              <a:buNone/>
            </a:pPr>
            <a:r>
              <a:rPr lang="en-US" sz="2100" u="sng" dirty="0">
                <a:solidFill>
                  <a:schemeClr val="hlink"/>
                </a:solidFill>
                <a:hlinkClick r:id="rId6"/>
              </a:rPr>
              <a:t>http://www.ihi.org/IHI/Topics/OfficePractices/Access/Changes/IndividualChanges/UseRegularHuddlesandStaffMeetingstoPlanProductionandtoOptimizeTeamCommunication.htm</a:t>
            </a:r>
            <a:endParaRPr sz="2100" dirty="0"/>
          </a:p>
          <a:p>
            <a:pPr marL="0" lvl="0" indent="0" algn="l" rtl="0">
              <a:lnSpc>
                <a:spcPct val="100000"/>
              </a:lnSpc>
              <a:spcBef>
                <a:spcPts val="0"/>
              </a:spcBef>
              <a:spcAft>
                <a:spcPts val="0"/>
              </a:spcAft>
              <a:buClr>
                <a:schemeClr val="dk1"/>
              </a:buClr>
              <a:buSzPts val="1400"/>
              <a:buFont typeface="Arial"/>
              <a:buNone/>
            </a:pPr>
            <a:endParaRPr sz="1200" dirty="0"/>
          </a:p>
          <a:p>
            <a:pPr marL="0" lvl="0" indent="0" algn="l" rtl="0">
              <a:spcBef>
                <a:spcPts val="1000"/>
              </a:spcBef>
              <a:spcAft>
                <a:spcPts val="0"/>
              </a:spcAft>
              <a:buNone/>
            </a:pPr>
            <a:endParaRPr dirty="0"/>
          </a:p>
        </p:txBody>
      </p:sp>
      <p:sp>
        <p:nvSpPr>
          <p:cNvPr id="1771" name="Google Shape;1771;g858551d919_18_8"/>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161</a:t>
            </a:fld>
            <a:endParaRPr/>
          </a:p>
        </p:txBody>
      </p:sp>
      <p:sp>
        <p:nvSpPr>
          <p:cNvPr id="1772" name="Google Shape;1772;g858551d919_18_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Google Shape;1778;p133"/>
          <p:cNvSpPr txBox="1">
            <a:spLocks noGrp="1"/>
          </p:cNvSpPr>
          <p:nvPr>
            <p:ph type="title"/>
          </p:nvPr>
        </p:nvSpPr>
        <p:spPr>
          <a:xfrm>
            <a:off x="369211" y="31352"/>
            <a:ext cx="1193563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MICMT Website Online </a:t>
            </a:r>
            <a:r>
              <a:rPr lang="en-US" sz="5400" b="1"/>
              <a:t>Resources</a:t>
            </a:r>
            <a:endParaRPr/>
          </a:p>
        </p:txBody>
      </p:sp>
      <p:sp>
        <p:nvSpPr>
          <p:cNvPr id="1779" name="Google Shape;1779;p133"/>
          <p:cNvSpPr txBox="1">
            <a:spLocks noGrp="1"/>
          </p:cNvSpPr>
          <p:nvPr>
            <p:ph type="body" idx="1"/>
          </p:nvPr>
        </p:nvSpPr>
        <p:spPr>
          <a:xfrm>
            <a:off x="369211" y="1473290"/>
            <a:ext cx="11400758" cy="465479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400" u="sng" dirty="0">
                <a:solidFill>
                  <a:schemeClr val="hlink"/>
                </a:solidFill>
                <a:hlinkClick r:id="rId3"/>
              </a:rPr>
              <a:t>Care Manager Introduction Phone Script</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4"/>
              </a:rPr>
              <a:t>Care Management Explanation Flyer</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5"/>
              </a:rPr>
              <a:t>Share the care: Assessment of Team Roles and Task Distribution</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6"/>
              </a:rPr>
              <a:t>Michigan Community Resources</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7"/>
              </a:rPr>
              <a:t>MDHHS Community Mental Health Services Programs</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8"/>
              </a:rPr>
              <a:t>Michigan 2-1-1 Informational Guide</a:t>
            </a:r>
            <a:endParaRPr sz="2400"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3600"/>
              <a:buNone/>
            </a:pPr>
            <a:endParaRPr sz="3600" dirty="0"/>
          </a:p>
        </p:txBody>
      </p:sp>
      <p:sp>
        <p:nvSpPr>
          <p:cNvPr id="1780" name="Google Shape;1780;p133"/>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781" name="Google Shape;1781;p133"/>
          <p:cNvSpPr txBox="1">
            <a:spLocks noGrp="1"/>
          </p:cNvSpPr>
          <p:nvPr>
            <p:ph type="sldNum" idx="12"/>
          </p:nvPr>
        </p:nvSpPr>
        <p:spPr>
          <a:xfrm>
            <a:off x="9448800" y="647666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162</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134"/>
          <p:cNvSpPr txBox="1">
            <a:spLocks noGrp="1"/>
          </p:cNvSpPr>
          <p:nvPr>
            <p:ph type="title"/>
          </p:nvPr>
        </p:nvSpPr>
        <p:spPr>
          <a:xfrm>
            <a:off x="227829" y="281354"/>
            <a:ext cx="11471802" cy="9378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Resources: Care Management Services </a:t>
            </a:r>
            <a:endParaRPr/>
          </a:p>
        </p:txBody>
      </p:sp>
      <p:sp>
        <p:nvSpPr>
          <p:cNvPr id="1788" name="Google Shape;1788;p134"/>
          <p:cNvSpPr txBox="1">
            <a:spLocks noGrp="1"/>
          </p:cNvSpPr>
          <p:nvPr>
            <p:ph type="body" idx="1"/>
          </p:nvPr>
        </p:nvSpPr>
        <p:spPr>
          <a:xfrm>
            <a:off x="387555" y="1405072"/>
            <a:ext cx="9530167" cy="44901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u="sng" dirty="0">
                <a:solidFill>
                  <a:schemeClr val="hlink"/>
                </a:solidFill>
                <a:hlinkClick r:id="rId3"/>
              </a:rPr>
              <a:t>Michigan Institute for Care Management and Transformation</a:t>
            </a:r>
            <a:endParaRPr sz="2400" dirty="0"/>
          </a:p>
          <a:p>
            <a:pPr marL="228600" lvl="0" indent="-228600" algn="l" rtl="0">
              <a:lnSpc>
                <a:spcPct val="90000"/>
              </a:lnSpc>
              <a:spcBef>
                <a:spcPts val="1000"/>
              </a:spcBef>
              <a:spcAft>
                <a:spcPts val="0"/>
              </a:spcAft>
              <a:buClr>
                <a:schemeClr val="dk1"/>
              </a:buClr>
              <a:buSzPts val="2400"/>
              <a:buChar char="•"/>
            </a:pPr>
            <a:r>
              <a:rPr lang="en-US" sz="2400" dirty="0"/>
              <a:t>BCBSM</a:t>
            </a:r>
            <a:endParaRPr sz="2400"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4"/>
              </a:rPr>
              <a:t>PDCM Billing online course</a:t>
            </a:r>
            <a:endParaRPr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5"/>
              </a:rPr>
              <a:t>PDCM Billing Guidelines for Commercial </a:t>
            </a:r>
            <a:endParaRPr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6"/>
              </a:rPr>
              <a:t>Medicare Advantage</a:t>
            </a:r>
            <a:endParaRPr dirty="0"/>
          </a:p>
          <a:p>
            <a:pPr marL="228600" lvl="0" indent="-228600" algn="l" rtl="0">
              <a:lnSpc>
                <a:spcPct val="90000"/>
              </a:lnSpc>
              <a:spcBef>
                <a:spcPts val="1000"/>
              </a:spcBef>
              <a:spcAft>
                <a:spcPts val="0"/>
              </a:spcAft>
              <a:buClr>
                <a:schemeClr val="dk1"/>
              </a:buClr>
              <a:buSzPts val="2400"/>
              <a:buChar char="•"/>
            </a:pPr>
            <a:r>
              <a:rPr lang="en-US" sz="2400" u="sng" dirty="0">
                <a:solidFill>
                  <a:schemeClr val="hlink"/>
                </a:solidFill>
                <a:hlinkClick r:id="rId7"/>
              </a:rPr>
              <a:t>Priority Health</a:t>
            </a:r>
            <a:endParaRPr sz="2400" dirty="0"/>
          </a:p>
          <a:p>
            <a:pPr marL="228600" lvl="0" indent="-228600" algn="l" rtl="0">
              <a:lnSpc>
                <a:spcPct val="90000"/>
              </a:lnSpc>
              <a:spcBef>
                <a:spcPts val="1000"/>
              </a:spcBef>
              <a:spcAft>
                <a:spcPts val="0"/>
              </a:spcAft>
              <a:buClr>
                <a:schemeClr val="dk1"/>
              </a:buClr>
              <a:buSzPts val="2400"/>
              <a:buChar char="•"/>
            </a:pPr>
            <a:r>
              <a:rPr lang="en-US" sz="2400" dirty="0"/>
              <a:t>Centers for Medicare &amp; Medicaid</a:t>
            </a:r>
            <a:endParaRPr sz="2400" dirty="0"/>
          </a:p>
          <a:p>
            <a:pPr marL="685800" lvl="1" indent="-228600" algn="l" rtl="0">
              <a:lnSpc>
                <a:spcPct val="90000"/>
              </a:lnSpc>
              <a:spcBef>
                <a:spcPts val="500"/>
              </a:spcBef>
              <a:spcAft>
                <a:spcPts val="0"/>
              </a:spcAft>
              <a:buClr>
                <a:schemeClr val="dk1"/>
              </a:buClr>
              <a:buSzPts val="2000"/>
              <a:buChar char="•"/>
            </a:pPr>
            <a:r>
              <a:rPr lang="en-US" u="sng" dirty="0" smtClean="0">
                <a:solidFill>
                  <a:schemeClr val="hlink"/>
                </a:solidFill>
                <a:hlinkClick r:id="rId8"/>
              </a:rPr>
              <a:t>Chronic </a:t>
            </a:r>
            <a:r>
              <a:rPr lang="en-US" u="sng" dirty="0">
                <a:solidFill>
                  <a:schemeClr val="hlink"/>
                </a:solidFill>
                <a:hlinkClick r:id="rId8"/>
              </a:rPr>
              <a:t>Care Management</a:t>
            </a:r>
            <a:endParaRPr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9"/>
              </a:rPr>
              <a:t>Behavioral Health Integration </a:t>
            </a:r>
            <a:endParaRPr dirty="0"/>
          </a:p>
          <a:p>
            <a:pPr marL="0" lvl="0" indent="0" algn="l" rtl="0">
              <a:lnSpc>
                <a:spcPct val="90000"/>
              </a:lnSpc>
              <a:spcBef>
                <a:spcPts val="1000"/>
              </a:spcBef>
              <a:spcAft>
                <a:spcPts val="0"/>
              </a:spcAft>
              <a:buClr>
                <a:schemeClr val="dk1"/>
              </a:buClr>
              <a:buSzPts val="2400"/>
              <a:buNone/>
            </a:pPr>
            <a:endParaRPr sz="2400" u="sng" dirty="0">
              <a:solidFill>
                <a:schemeClr val="hlink"/>
              </a:solidFill>
              <a:hlinkClick r:id="rId10"/>
            </a:endParaRPr>
          </a:p>
          <a:p>
            <a:pPr marL="0" lvl="0" indent="0" algn="l" rtl="0">
              <a:lnSpc>
                <a:spcPct val="90000"/>
              </a:lnSpc>
              <a:spcBef>
                <a:spcPts val="1000"/>
              </a:spcBef>
              <a:spcAft>
                <a:spcPts val="0"/>
              </a:spcAft>
              <a:buClr>
                <a:schemeClr val="dk1"/>
              </a:buClr>
              <a:buSzPts val="2400"/>
              <a:buNone/>
            </a:pPr>
            <a:endParaRPr sz="2400" u="sng" dirty="0">
              <a:solidFill>
                <a:schemeClr val="hlink"/>
              </a:solidFill>
              <a:hlinkClick r:id="rId10"/>
            </a:endParaRPr>
          </a:p>
          <a:p>
            <a:pPr marL="0" lvl="0" indent="0" algn="l" rtl="0">
              <a:lnSpc>
                <a:spcPct val="90000"/>
              </a:lnSpc>
              <a:spcBef>
                <a:spcPts val="1000"/>
              </a:spcBef>
              <a:spcAft>
                <a:spcPts val="0"/>
              </a:spcAft>
              <a:buClr>
                <a:schemeClr val="dk1"/>
              </a:buClr>
              <a:buSzPts val="2400"/>
              <a:buNone/>
            </a:pPr>
            <a:endParaRPr sz="2400" dirty="0"/>
          </a:p>
          <a:p>
            <a:pPr marL="228600" lvl="0" indent="-76200" algn="l" rtl="0">
              <a:lnSpc>
                <a:spcPct val="90000"/>
              </a:lnSpc>
              <a:spcBef>
                <a:spcPts val="1000"/>
              </a:spcBef>
              <a:spcAft>
                <a:spcPts val="0"/>
              </a:spcAft>
              <a:buClr>
                <a:schemeClr val="dk1"/>
              </a:buClr>
              <a:buSzPts val="2400"/>
              <a:buNone/>
            </a:pPr>
            <a:endParaRPr sz="2400" b="1" i="1" dirty="0"/>
          </a:p>
        </p:txBody>
      </p:sp>
      <p:sp>
        <p:nvSpPr>
          <p:cNvPr id="1789" name="Google Shape;1789;p134"/>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790" name="Google Shape;1790;p134"/>
          <p:cNvSpPr txBox="1">
            <a:spLocks noGrp="1"/>
          </p:cNvSpPr>
          <p:nvPr>
            <p:ph type="sldNum" idx="12"/>
          </p:nvPr>
        </p:nvSpPr>
        <p:spPr>
          <a:xfrm>
            <a:off x="9448800" y="648134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163</a:t>
            </a:fl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a:spLocks noGrp="1"/>
          </p:cNvSpPr>
          <p:nvPr>
            <p:ph type="title"/>
          </p:nvPr>
        </p:nvSpPr>
        <p:spPr>
          <a:xfrm>
            <a:off x="3719409" y="568381"/>
            <a:ext cx="7886700" cy="7218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8000"/>
              <a:buFont typeface="Calibri"/>
              <a:buNone/>
            </a:pPr>
            <a:r>
              <a:rPr lang="en-US" sz="8000" b="1" dirty="0" smtClean="0"/>
              <a:t>Team-Based</a:t>
            </a:r>
            <a:r>
              <a:rPr lang="en-US" sz="8000" b="1" dirty="0" smtClean="0">
                <a:latin typeface="Calibri"/>
                <a:ea typeface="Calibri"/>
                <a:cs typeface="Calibri"/>
                <a:sym typeface="Calibri"/>
              </a:rPr>
              <a:t> </a:t>
            </a:r>
            <a:r>
              <a:rPr lang="en-US" sz="8000" b="1" dirty="0">
                <a:latin typeface="Calibri"/>
                <a:ea typeface="Calibri"/>
                <a:cs typeface="Calibri"/>
                <a:sym typeface="Calibri"/>
              </a:rPr>
              <a:t>Care</a:t>
            </a:r>
            <a:endParaRPr dirty="0"/>
          </a:p>
        </p:txBody>
      </p:sp>
      <p:sp>
        <p:nvSpPr>
          <p:cNvPr id="242" name="Google Shape;242;p13"/>
          <p:cNvSpPr txBox="1">
            <a:spLocks noGrp="1"/>
          </p:cNvSpPr>
          <p:nvPr>
            <p:ph type="body" idx="1"/>
          </p:nvPr>
        </p:nvSpPr>
        <p:spPr>
          <a:xfrm>
            <a:off x="4114800" y="1744638"/>
            <a:ext cx="7783800" cy="35724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3200"/>
              <a:buNone/>
            </a:pPr>
            <a:r>
              <a:rPr lang="en-US" sz="2900" dirty="0"/>
              <a:t>The provision of health services to individuals, families, and/or their communities by at least two health care providers who work collaboratively with patients and their caregivers, to the extent preferred by each patient, to accomplish shared goals within and across settings to achieve coordinated, high-quality care.</a:t>
            </a:r>
            <a:endParaRPr sz="2500" dirty="0"/>
          </a:p>
          <a:p>
            <a:pPr marL="0" lvl="0" indent="0" rtl="0">
              <a:lnSpc>
                <a:spcPct val="90000"/>
              </a:lnSpc>
              <a:spcBef>
                <a:spcPts val="1000"/>
              </a:spcBef>
              <a:spcAft>
                <a:spcPts val="0"/>
              </a:spcAft>
              <a:buClr>
                <a:schemeClr val="dk1"/>
              </a:buClr>
              <a:buSzPts val="3200"/>
              <a:buNone/>
            </a:pPr>
            <a:endParaRPr sz="2900" dirty="0"/>
          </a:p>
          <a:p>
            <a:pPr marL="0" lvl="0" indent="0" rtl="0">
              <a:lnSpc>
                <a:spcPct val="90000"/>
              </a:lnSpc>
              <a:spcBef>
                <a:spcPts val="1000"/>
              </a:spcBef>
              <a:spcAft>
                <a:spcPts val="0"/>
              </a:spcAft>
              <a:buClr>
                <a:schemeClr val="dk1"/>
              </a:buClr>
              <a:buSzPts val="1800"/>
              <a:buNone/>
            </a:pPr>
            <a:endParaRPr sz="1500" dirty="0"/>
          </a:p>
        </p:txBody>
      </p:sp>
      <p:sp>
        <p:nvSpPr>
          <p:cNvPr id="243" name="Google Shape;243;p13"/>
          <p:cNvSpPr txBox="1"/>
          <p:nvPr/>
        </p:nvSpPr>
        <p:spPr>
          <a:xfrm>
            <a:off x="0" y="6356350"/>
            <a:ext cx="51273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dirty="0">
                <a:solidFill>
                  <a:schemeClr val="hlink"/>
                </a:solidFill>
                <a:latin typeface="Calibri"/>
                <a:ea typeface="Calibri"/>
                <a:cs typeface="Calibri"/>
                <a:sym typeface="Calibri"/>
                <a:hlinkClick r:id="rId3"/>
              </a:rPr>
              <a:t>https://</a:t>
            </a:r>
            <a:r>
              <a:rPr lang="en-US" sz="1000" b="0" i="0" u="sng" strike="noStrike" cap="none" dirty="0" smtClean="0">
                <a:solidFill>
                  <a:schemeClr val="hlink"/>
                </a:solidFill>
                <a:latin typeface="Calibri"/>
                <a:ea typeface="Calibri"/>
                <a:cs typeface="Calibri"/>
                <a:sym typeface="Calibri"/>
                <a:hlinkClick r:id="rId3"/>
              </a:rPr>
              <a:t>pcmh.ahrq.gov/page/creating-patient-centered-team-based-primary-care</a:t>
            </a:r>
            <a:endParaRPr sz="1000" b="0" i="0" u="none" strike="noStrike" cap="none" dirty="0">
              <a:solidFill>
                <a:srgbClr val="00448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4486"/>
              </a:solidFill>
              <a:latin typeface="Calibri"/>
              <a:ea typeface="Calibri"/>
              <a:cs typeface="Calibri"/>
              <a:sym typeface="Calibri"/>
            </a:endParaRPr>
          </a:p>
        </p:txBody>
      </p:sp>
      <p:sp>
        <p:nvSpPr>
          <p:cNvPr id="244" name="Google Shape;244;p13"/>
          <p:cNvSpPr txBox="1">
            <a:spLocks noGrp="1"/>
          </p:cNvSpPr>
          <p:nvPr>
            <p:ph type="ftr" idx="11"/>
          </p:nvPr>
        </p:nvSpPr>
        <p:spPr>
          <a:xfrm>
            <a:off x="0" y="654403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245" name="Google Shape;245;p13"/>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pic>
        <p:nvPicPr>
          <p:cNvPr id="246" name="Google Shape;246;p13"/>
          <p:cNvPicPr preferRelativeResize="0"/>
          <p:nvPr/>
        </p:nvPicPr>
        <p:blipFill>
          <a:blip r:embed="rId4">
            <a:alphaModFix/>
          </a:blip>
          <a:stretch>
            <a:fillRect/>
          </a:stretch>
        </p:blipFill>
        <p:spPr>
          <a:xfrm>
            <a:off x="294100" y="1923600"/>
            <a:ext cx="3526600" cy="2354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4"/>
          <p:cNvSpPr txBox="1">
            <a:spLocks noGrp="1"/>
          </p:cNvSpPr>
          <p:nvPr>
            <p:ph type="title"/>
          </p:nvPr>
        </p:nvSpPr>
        <p:spPr>
          <a:xfrm>
            <a:off x="284400" y="549072"/>
            <a:ext cx="11907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dirty="0">
                <a:latin typeface="Calibri"/>
                <a:ea typeface="Calibri"/>
                <a:cs typeface="Calibri"/>
                <a:sym typeface="Calibri"/>
              </a:rPr>
              <a:t>The Value of </a:t>
            </a:r>
            <a:r>
              <a:rPr lang="en-US" sz="5400" b="1" dirty="0" smtClean="0"/>
              <a:t>T</a:t>
            </a:r>
            <a:r>
              <a:rPr lang="en-US" sz="5400" b="1" dirty="0" smtClean="0">
                <a:latin typeface="Calibri"/>
                <a:ea typeface="Calibri"/>
                <a:cs typeface="Calibri"/>
                <a:sym typeface="Calibri"/>
              </a:rPr>
              <a:t>eam-Based </a:t>
            </a:r>
            <a:r>
              <a:rPr lang="en-US" sz="5400" b="1" dirty="0">
                <a:latin typeface="Calibri"/>
                <a:ea typeface="Calibri"/>
                <a:cs typeface="Calibri"/>
                <a:sym typeface="Calibri"/>
              </a:rPr>
              <a:t>Care: </a:t>
            </a:r>
            <a:br>
              <a:rPr lang="en-US" sz="5400" b="1" dirty="0">
                <a:latin typeface="Calibri"/>
                <a:ea typeface="Calibri"/>
                <a:cs typeface="Calibri"/>
                <a:sym typeface="Calibri"/>
              </a:rPr>
            </a:br>
            <a:r>
              <a:rPr lang="en-US" sz="5400" b="1" i="1" dirty="0">
                <a:latin typeface="Calibri"/>
                <a:ea typeface="Calibri"/>
                <a:cs typeface="Calibri"/>
                <a:sym typeface="Calibri"/>
              </a:rPr>
              <a:t>A Patient Perspective</a:t>
            </a:r>
            <a:endParaRPr i="1" dirty="0"/>
          </a:p>
        </p:txBody>
      </p:sp>
      <p:sp>
        <p:nvSpPr>
          <p:cNvPr id="253" name="Google Shape;253;p14"/>
          <p:cNvSpPr/>
          <p:nvPr/>
        </p:nvSpPr>
        <p:spPr>
          <a:xfrm>
            <a:off x="2715844" y="2291245"/>
            <a:ext cx="9171356" cy="2280755"/>
          </a:xfrm>
          <a:prstGeom prst="rect">
            <a:avLst/>
          </a:prstGeom>
          <a:no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engagement and satisfaction for patient </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patient health and outcomes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Decreased visits to the emergency department and hospital</a:t>
            </a:r>
            <a:endParaRPr sz="2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ability to self manage</a:t>
            </a:r>
            <a:endParaRPr sz="2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ability to engage with the practice team</a:t>
            </a:r>
            <a:endParaRPr sz="2800" b="0" i="0" u="none" strike="noStrike" cap="none">
              <a:solidFill>
                <a:schemeClr val="dk1"/>
              </a:solidFill>
              <a:latin typeface="Calibri"/>
              <a:ea typeface="Calibri"/>
              <a:cs typeface="Calibri"/>
              <a:sym typeface="Calibri"/>
            </a:endParaRPr>
          </a:p>
        </p:txBody>
      </p:sp>
      <p:sp>
        <p:nvSpPr>
          <p:cNvPr id="254" name="Google Shape;254;p14"/>
          <p:cNvSpPr txBox="1"/>
          <p:nvPr/>
        </p:nvSpPr>
        <p:spPr>
          <a:xfrm>
            <a:off x="284400" y="2779262"/>
            <a:ext cx="2220139" cy="1048302"/>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dirty="0" smtClean="0">
                <a:solidFill>
                  <a:schemeClr val="dk1"/>
                </a:solidFill>
                <a:latin typeface="Calibri"/>
                <a:ea typeface="Calibri"/>
                <a:cs typeface="Calibri"/>
                <a:sym typeface="Calibri"/>
              </a:rPr>
              <a:t>Value</a:t>
            </a:r>
            <a:endParaRPr sz="1800" b="0" i="0" u="none" strike="noStrike" cap="none" dirty="0">
              <a:solidFill>
                <a:srgbClr val="000000"/>
              </a:solidFill>
              <a:latin typeface="Arial"/>
              <a:ea typeface="Arial"/>
              <a:cs typeface="Arial"/>
              <a:sym typeface="Arial"/>
            </a:endParaRPr>
          </a:p>
        </p:txBody>
      </p:sp>
      <p:sp>
        <p:nvSpPr>
          <p:cNvPr id="255" name="Google Shape;255;p14"/>
          <p:cNvSpPr txBox="1">
            <a:spLocks noGrp="1"/>
          </p:cNvSpPr>
          <p:nvPr>
            <p:ph type="ftr" idx="11"/>
          </p:nvPr>
        </p:nvSpPr>
        <p:spPr>
          <a:xfrm>
            <a:off x="0" y="652479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256" name="Google Shape;256;p14"/>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5"/>
          <p:cNvSpPr txBox="1">
            <a:spLocks noGrp="1"/>
          </p:cNvSpPr>
          <p:nvPr>
            <p:ph type="title"/>
          </p:nvPr>
        </p:nvSpPr>
        <p:spPr>
          <a:xfrm>
            <a:off x="277025" y="522835"/>
            <a:ext cx="114342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dirty="0">
                <a:latin typeface="Calibri"/>
                <a:ea typeface="Calibri"/>
                <a:cs typeface="Calibri"/>
                <a:sym typeface="Calibri"/>
              </a:rPr>
              <a:t>The Value of </a:t>
            </a:r>
            <a:r>
              <a:rPr lang="en-US" sz="5400" b="1" dirty="0" smtClean="0">
                <a:latin typeface="Calibri"/>
                <a:ea typeface="Calibri"/>
                <a:cs typeface="Calibri"/>
                <a:sym typeface="Calibri"/>
              </a:rPr>
              <a:t>Team-Based </a:t>
            </a:r>
            <a:r>
              <a:rPr lang="en-US" sz="5400" b="1" dirty="0">
                <a:latin typeface="Calibri"/>
                <a:ea typeface="Calibri"/>
                <a:cs typeface="Calibri"/>
                <a:sym typeface="Calibri"/>
              </a:rPr>
              <a:t>Care: </a:t>
            </a:r>
            <a:br>
              <a:rPr lang="en-US" sz="5400" b="1" dirty="0">
                <a:latin typeface="Calibri"/>
                <a:ea typeface="Calibri"/>
                <a:cs typeface="Calibri"/>
                <a:sym typeface="Calibri"/>
              </a:rPr>
            </a:br>
            <a:r>
              <a:rPr lang="en-US" sz="5400" b="1" i="1" dirty="0">
                <a:latin typeface="Calibri"/>
                <a:ea typeface="Calibri"/>
                <a:cs typeface="Calibri"/>
                <a:sym typeface="Calibri"/>
              </a:rPr>
              <a:t>A Practice Perspective</a:t>
            </a:r>
            <a:endParaRPr i="1" dirty="0"/>
          </a:p>
        </p:txBody>
      </p:sp>
      <p:sp>
        <p:nvSpPr>
          <p:cNvPr id="263" name="Google Shape;263;p15"/>
          <p:cNvSpPr/>
          <p:nvPr/>
        </p:nvSpPr>
        <p:spPr>
          <a:xfrm>
            <a:off x="3138300" y="2281636"/>
            <a:ext cx="6474623" cy="2321288"/>
          </a:xfrm>
          <a:prstGeom prst="rect">
            <a:avLst/>
          </a:prstGeom>
          <a:no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engagement of practice teams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patient services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patient outcomes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Decreased cost </a:t>
            </a:r>
            <a:endParaRPr sz="2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Decreased burnout and turnover</a:t>
            </a:r>
            <a:endParaRPr sz="2800" b="0" i="0" u="none" strike="noStrike" cap="none">
              <a:solidFill>
                <a:schemeClr val="dk1"/>
              </a:solidFill>
              <a:latin typeface="Calibri"/>
              <a:ea typeface="Calibri"/>
              <a:cs typeface="Calibri"/>
              <a:sym typeface="Calibri"/>
            </a:endParaRPr>
          </a:p>
        </p:txBody>
      </p:sp>
      <p:sp>
        <p:nvSpPr>
          <p:cNvPr id="264" name="Google Shape;264;p15"/>
          <p:cNvSpPr txBox="1"/>
          <p:nvPr/>
        </p:nvSpPr>
        <p:spPr>
          <a:xfrm>
            <a:off x="691662" y="2980774"/>
            <a:ext cx="2179875" cy="101371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Value</a:t>
            </a:r>
            <a:endParaRPr sz="1800" b="0" i="0" u="none" strike="noStrike" cap="none">
              <a:solidFill>
                <a:srgbClr val="000000"/>
              </a:solidFill>
              <a:latin typeface="Arial"/>
              <a:ea typeface="Arial"/>
              <a:cs typeface="Arial"/>
              <a:sym typeface="Arial"/>
            </a:endParaRPr>
          </a:p>
        </p:txBody>
      </p:sp>
      <p:sp>
        <p:nvSpPr>
          <p:cNvPr id="265" name="Google Shape;265;p15"/>
          <p:cNvSpPr txBox="1">
            <a:spLocks noGrp="1"/>
          </p:cNvSpPr>
          <p:nvPr>
            <p:ph type="ftr" idx="11"/>
          </p:nvPr>
        </p:nvSpPr>
        <p:spPr>
          <a:xfrm>
            <a:off x="0" y="6488848"/>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266" name="Google Shape;266;p15"/>
          <p:cNvSpPr txBox="1">
            <a:spLocks noGrp="1"/>
          </p:cNvSpPr>
          <p:nvPr>
            <p:ph type="sldNum" idx="12"/>
          </p:nvPr>
        </p:nvSpPr>
        <p:spPr>
          <a:xfrm>
            <a:off x="9448800" y="6474539"/>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graphicFrame>
        <p:nvGraphicFramePr>
          <p:cNvPr id="133" name="Google Shape;133;g858551d919_21_391"/>
          <p:cNvGraphicFramePr/>
          <p:nvPr>
            <p:extLst>
              <p:ext uri="{D42A27DB-BD31-4B8C-83A1-F6EECF244321}">
                <p14:modId xmlns:p14="http://schemas.microsoft.com/office/powerpoint/2010/main" val="1501109635"/>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V4 20200820</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6"/>
          <p:cNvSpPr txBox="1">
            <a:spLocks noGrp="1"/>
          </p:cNvSpPr>
          <p:nvPr>
            <p:ph type="title"/>
          </p:nvPr>
        </p:nvSpPr>
        <p:spPr>
          <a:xfrm>
            <a:off x="330221" y="461298"/>
            <a:ext cx="9586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dirty="0">
                <a:latin typeface="Calibri"/>
                <a:ea typeface="Calibri"/>
                <a:cs typeface="Calibri"/>
                <a:sym typeface="Calibri"/>
              </a:rPr>
              <a:t>The Value of </a:t>
            </a:r>
            <a:r>
              <a:rPr lang="en-US" sz="5400" b="1" dirty="0" smtClean="0"/>
              <a:t>T</a:t>
            </a:r>
            <a:r>
              <a:rPr lang="en-US" sz="5400" b="1" dirty="0" smtClean="0">
                <a:latin typeface="Calibri"/>
                <a:ea typeface="Calibri"/>
                <a:cs typeface="Calibri"/>
                <a:sym typeface="Calibri"/>
              </a:rPr>
              <a:t>eam-Based </a:t>
            </a:r>
            <a:r>
              <a:rPr lang="en-US" sz="5400" b="1" dirty="0">
                <a:latin typeface="Calibri"/>
                <a:ea typeface="Calibri"/>
                <a:cs typeface="Calibri"/>
                <a:sym typeface="Calibri"/>
              </a:rPr>
              <a:t>Care:</a:t>
            </a:r>
            <a:br>
              <a:rPr lang="en-US" sz="5400" b="1" dirty="0">
                <a:latin typeface="Calibri"/>
                <a:ea typeface="Calibri"/>
                <a:cs typeface="Calibri"/>
                <a:sym typeface="Calibri"/>
              </a:rPr>
            </a:br>
            <a:r>
              <a:rPr lang="en-US" sz="5400" b="1" i="1" dirty="0">
                <a:latin typeface="Calibri"/>
                <a:ea typeface="Calibri"/>
                <a:cs typeface="Calibri"/>
                <a:sym typeface="Calibri"/>
              </a:rPr>
              <a:t>A Payer Perspective</a:t>
            </a:r>
            <a:endParaRPr i="1" dirty="0"/>
          </a:p>
        </p:txBody>
      </p:sp>
      <p:sp>
        <p:nvSpPr>
          <p:cNvPr id="273" name="Google Shape;273;p16"/>
          <p:cNvSpPr/>
          <p:nvPr/>
        </p:nvSpPr>
        <p:spPr>
          <a:xfrm>
            <a:off x="2673075" y="2267525"/>
            <a:ext cx="8232600" cy="3642600"/>
          </a:xfrm>
          <a:prstGeom prst="rect">
            <a:avLst/>
          </a:prstGeom>
          <a:no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508000" marR="0" lvl="0" indent="-457200" algn="l" rtl="0">
              <a:lnSpc>
                <a:spcPct val="100000"/>
              </a:lnSpc>
              <a:spcBef>
                <a:spcPts val="0"/>
              </a:spcBef>
              <a:spcAft>
                <a:spcPts val="0"/>
              </a:spcAft>
              <a:buClr>
                <a:schemeClr val="dk1"/>
              </a:buClr>
              <a:buSzPts val="2800"/>
              <a:buFont typeface="Arial" panose="020B0604020202020204" pitchFamily="34" charset="0"/>
              <a:buChar char="•"/>
            </a:pPr>
            <a:r>
              <a:rPr lang="en-US" sz="2800" b="0" i="0" u="none" strike="noStrike" cap="none" dirty="0">
                <a:solidFill>
                  <a:schemeClr val="dk1"/>
                </a:solidFill>
                <a:latin typeface="Calibri"/>
                <a:ea typeface="Calibri"/>
                <a:cs typeface="Calibri"/>
                <a:sym typeface="Calibri"/>
              </a:rPr>
              <a:t>Payers support programs that demonstrate improved quality and lower overall costs of care. </a:t>
            </a:r>
            <a:r>
              <a:rPr lang="en-US" sz="2800" dirty="0">
                <a:solidFill>
                  <a:schemeClr val="dk1"/>
                </a:solidFill>
                <a:latin typeface="Calibri"/>
                <a:ea typeface="Calibri"/>
                <a:cs typeface="Calibri"/>
                <a:sym typeface="Calibri"/>
              </a:rPr>
              <a:t>T</a:t>
            </a:r>
            <a:r>
              <a:rPr lang="en-US" sz="2800" b="0" i="0" u="none" strike="noStrike" cap="none" dirty="0">
                <a:solidFill>
                  <a:schemeClr val="dk1"/>
                </a:solidFill>
                <a:latin typeface="Calibri"/>
                <a:ea typeface="Calibri"/>
                <a:cs typeface="Calibri"/>
                <a:sym typeface="Calibri"/>
              </a:rPr>
              <a:t>hese things realize health care savings for the payers and the communities they support.</a:t>
            </a:r>
            <a:endParaRPr sz="2800" b="0" i="0" u="none" strike="noStrike" cap="none" dirty="0">
              <a:solidFill>
                <a:schemeClr val="dk1"/>
              </a:solidFill>
              <a:latin typeface="Calibri"/>
              <a:ea typeface="Calibri"/>
              <a:cs typeface="Calibri"/>
              <a:sym typeface="Calibri"/>
            </a:endParaRPr>
          </a:p>
          <a:p>
            <a:pPr marL="508000" lvl="0" indent="-457200" algn="l" rtl="0">
              <a:spcBef>
                <a:spcPts val="0"/>
              </a:spcBef>
              <a:spcAft>
                <a:spcPts val="0"/>
              </a:spcAft>
              <a:buClr>
                <a:schemeClr val="dk1"/>
              </a:buClr>
              <a:buSzPts val="2800"/>
              <a:buFont typeface="Arial" panose="020B0604020202020204" pitchFamily="34" charset="0"/>
              <a:buChar char="•"/>
            </a:pPr>
            <a:r>
              <a:rPr lang="en-US" sz="2800" dirty="0">
                <a:solidFill>
                  <a:schemeClr val="dk1"/>
                </a:solidFill>
                <a:latin typeface="Calibri"/>
                <a:ea typeface="Calibri"/>
                <a:cs typeface="Calibri"/>
                <a:sym typeface="Calibri"/>
              </a:rPr>
              <a:t>Outcomes measures, such as A1c, BP, Inpatient Utilization, and ED Utilization demonstrate improved quality and decreased cost of care, making them ideal markers of a successful program. </a:t>
            </a:r>
            <a:endParaRPr sz="2800" dirty="0">
              <a:solidFill>
                <a:schemeClr val="dk1"/>
              </a:solidFill>
              <a:latin typeface="Calibri"/>
              <a:ea typeface="Calibri"/>
              <a:cs typeface="Calibri"/>
              <a:sym typeface="Calibri"/>
            </a:endParaRPr>
          </a:p>
        </p:txBody>
      </p:sp>
      <p:sp>
        <p:nvSpPr>
          <p:cNvPr id="274" name="Google Shape;274;p16"/>
          <p:cNvSpPr txBox="1">
            <a:spLocks noGrp="1"/>
          </p:cNvSpPr>
          <p:nvPr>
            <p:ph type="ftr" idx="11"/>
          </p:nvPr>
        </p:nvSpPr>
        <p:spPr>
          <a:xfrm>
            <a:off x="0" y="6464467"/>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275" name="Google Shape;275;p1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276" name="Google Shape;276;p16"/>
          <p:cNvSpPr txBox="1"/>
          <p:nvPr/>
        </p:nvSpPr>
        <p:spPr>
          <a:xfrm>
            <a:off x="330237" y="3366499"/>
            <a:ext cx="2179800" cy="10137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Value</a:t>
            </a:r>
            <a:endParaRPr sz="18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a:xfrm>
            <a:off x="0" y="6492875"/>
            <a:ext cx="4114800" cy="365125"/>
          </a:xfrm>
        </p:spPr>
        <p:txBody>
          <a:bodyPr/>
          <a:lstStyle/>
          <a:p>
            <a:pPr algn="l"/>
            <a:r>
              <a:rPr lang="en-US" smtClean="0"/>
              <a:t>Intro to Team-Based Care V4 20200820</a:t>
            </a:r>
            <a:endParaRPr lang="en-US"/>
          </a:p>
        </p:txBody>
      </p:sp>
      <p:sp>
        <p:nvSpPr>
          <p:cNvPr id="3" name="Slide Number Placeholder 2"/>
          <p:cNvSpPr>
            <a:spLocks noGrp="1"/>
          </p:cNvSpPr>
          <p:nvPr>
            <p:ph type="sldNum" idx="12"/>
          </p:nvPr>
        </p:nvSpPr>
        <p:spPr>
          <a:xfrm>
            <a:off x="9448800" y="6492874"/>
            <a:ext cx="2743200" cy="365125"/>
          </a:xfrm>
        </p:spPr>
        <p:txBody>
          <a:bodyPr/>
          <a:lstStyle/>
          <a:p>
            <a:pPr marL="0" lvl="0" indent="0" algn="r" rtl="0">
              <a:spcBef>
                <a:spcPts val="0"/>
              </a:spcBef>
              <a:spcAft>
                <a:spcPts val="0"/>
              </a:spcAft>
              <a:buNone/>
            </a:pPr>
            <a:fld id="{00000000-1234-1234-1234-123412341234}" type="slidenum">
              <a:rPr lang="en-US" smtClean="0"/>
              <a:t>21</a:t>
            </a:fld>
            <a:endParaRPr lang="en-US"/>
          </a:p>
        </p:txBody>
      </p:sp>
      <p:cxnSp>
        <p:nvCxnSpPr>
          <p:cNvPr id="10" name="Straight Arrow Connector 9"/>
          <p:cNvCxnSpPr>
            <a:stCxn id="5" idx="1"/>
          </p:cNvCxnSpPr>
          <p:nvPr/>
        </p:nvCxnSpPr>
        <p:spPr>
          <a:xfrm flipV="1">
            <a:off x="330220" y="3458310"/>
            <a:ext cx="11716006" cy="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 name="Google Shape;272;p16"/>
          <p:cNvSpPr txBox="1">
            <a:spLocks/>
          </p:cNvSpPr>
          <p:nvPr/>
        </p:nvSpPr>
        <p:spPr>
          <a:xfrm>
            <a:off x="330220" y="461298"/>
            <a:ext cx="11132909"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5400"/>
              <a:buFont typeface="Calibri"/>
              <a:buNone/>
            </a:pPr>
            <a:r>
              <a:rPr lang="en-US" sz="5400" b="1" dirty="0" smtClean="0">
                <a:latin typeface="Calibri"/>
                <a:ea typeface="Calibri"/>
                <a:cs typeface="Calibri"/>
                <a:sym typeface="Calibri"/>
              </a:rPr>
              <a:t>Brief History of Chronic Care Model</a:t>
            </a:r>
            <a:endParaRPr lang="en-US" i="1" dirty="0"/>
          </a:p>
        </p:txBody>
      </p:sp>
      <p:sp>
        <p:nvSpPr>
          <p:cNvPr id="5" name="TextBox 4"/>
          <p:cNvSpPr txBox="1"/>
          <p:nvPr/>
        </p:nvSpPr>
        <p:spPr>
          <a:xfrm>
            <a:off x="330220" y="1934817"/>
            <a:ext cx="2333467" cy="3046988"/>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MacColl Institute for Healthcare Innovation </a:t>
            </a:r>
            <a:r>
              <a:rPr lang="en-US" sz="2400" dirty="0" smtClean="0">
                <a:latin typeface="Calibri" panose="020F0502020204030204" pitchFamily="34" charset="0"/>
                <a:cs typeface="Calibri" panose="020F0502020204030204" pitchFamily="34" charset="0"/>
              </a:rPr>
              <a:t>synthesized scientific literature in early 1990s.</a:t>
            </a:r>
            <a:endParaRPr lang="en-US" sz="2400" b="1" dirty="0">
              <a:latin typeface="Calibri" panose="020F0502020204030204" pitchFamily="34" charset="0"/>
              <a:cs typeface="Calibri" panose="020F0502020204030204" pitchFamily="34" charset="0"/>
            </a:endParaRPr>
          </a:p>
        </p:txBody>
      </p:sp>
      <p:sp>
        <p:nvSpPr>
          <p:cNvPr id="6" name="TextBox 5"/>
          <p:cNvSpPr txBox="1"/>
          <p:nvPr/>
        </p:nvSpPr>
        <p:spPr>
          <a:xfrm>
            <a:off x="3159560" y="1934817"/>
            <a:ext cx="2333467" cy="3046988"/>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Robert Wood Johnson Foundation </a:t>
            </a:r>
            <a:r>
              <a:rPr lang="en-US" sz="2400" dirty="0" smtClean="0">
                <a:latin typeface="Calibri" panose="020F0502020204030204" pitchFamily="34" charset="0"/>
                <a:cs typeface="Calibri" panose="020F0502020204030204" pitchFamily="34" charset="0"/>
              </a:rPr>
              <a:t>funded a 9-month project that resulted in an early version of the model.</a:t>
            </a:r>
            <a:endParaRPr lang="en-US" sz="2400" b="1" dirty="0">
              <a:latin typeface="Calibri" panose="020F0502020204030204" pitchFamily="34" charset="0"/>
              <a:cs typeface="Calibri" panose="020F0502020204030204" pitchFamily="34" charset="0"/>
            </a:endParaRPr>
          </a:p>
        </p:txBody>
      </p:sp>
      <p:sp>
        <p:nvSpPr>
          <p:cNvPr id="7" name="TextBox 6"/>
          <p:cNvSpPr txBox="1"/>
          <p:nvPr/>
        </p:nvSpPr>
        <p:spPr>
          <a:xfrm>
            <a:off x="5988900" y="1934817"/>
            <a:ext cx="2333467" cy="3046988"/>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Panel of experts </a:t>
            </a:r>
            <a:r>
              <a:rPr lang="en-US" sz="2400" dirty="0" smtClean="0">
                <a:latin typeface="Calibri" panose="020F0502020204030204" pitchFamily="34" charset="0"/>
                <a:cs typeface="Calibri" panose="020F0502020204030204" pitchFamily="34" charset="0"/>
              </a:rPr>
              <a:t>reviewed and compared against leading chronic illness management programs in the U.S.</a:t>
            </a:r>
            <a:endParaRPr lang="en-US" sz="2400" b="1" dirty="0">
              <a:latin typeface="Calibri" panose="020F0502020204030204" pitchFamily="34" charset="0"/>
              <a:cs typeface="Calibri" panose="020F0502020204030204" pitchFamily="34" charset="0"/>
            </a:endParaRPr>
          </a:p>
        </p:txBody>
      </p:sp>
      <p:sp>
        <p:nvSpPr>
          <p:cNvPr id="8" name="TextBox 7"/>
          <p:cNvSpPr txBox="1"/>
          <p:nvPr/>
        </p:nvSpPr>
        <p:spPr>
          <a:xfrm>
            <a:off x="8815466" y="2858146"/>
            <a:ext cx="2333467" cy="1200329"/>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Current Model was published in 1998.</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8420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9"/>
          <p:cNvSpPr txBox="1">
            <a:spLocks noGrp="1"/>
          </p:cNvSpPr>
          <p:nvPr>
            <p:ph type="body" idx="2"/>
          </p:nvPr>
        </p:nvSpPr>
        <p:spPr>
          <a:xfrm>
            <a:off x="225870" y="1672579"/>
            <a:ext cx="5976000" cy="2932290"/>
          </a:xfrm>
          <a:prstGeom prst="rect">
            <a:avLst/>
          </a:prstGeom>
          <a:no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000" dirty="0" smtClean="0"/>
              <a:t>An </a:t>
            </a:r>
            <a:r>
              <a:rPr lang="en-US" sz="2000" dirty="0"/>
              <a:t>organized and planned approach to improving patient and population level health:</a:t>
            </a:r>
            <a:endParaRPr sz="2400" dirty="0"/>
          </a:p>
          <a:p>
            <a:pPr marL="228600" lvl="0" indent="-228600" algn="l" rtl="0">
              <a:lnSpc>
                <a:spcPct val="100000"/>
              </a:lnSpc>
              <a:spcBef>
                <a:spcPts val="0"/>
              </a:spcBef>
              <a:spcAft>
                <a:spcPts val="0"/>
              </a:spcAft>
              <a:buClr>
                <a:schemeClr val="dk1"/>
              </a:buClr>
              <a:buSzPts val="2000"/>
              <a:buChar char="•"/>
            </a:pPr>
            <a:r>
              <a:rPr lang="en-US" sz="2000" dirty="0"/>
              <a:t>Identifies essential elements of a health care system that encourage high-quality chronic disease care.</a:t>
            </a:r>
            <a:endParaRPr sz="2400" dirty="0"/>
          </a:p>
          <a:p>
            <a:pPr marL="228600" lvl="0" indent="-228600" algn="l" rtl="0">
              <a:lnSpc>
                <a:spcPct val="100000"/>
              </a:lnSpc>
              <a:spcBef>
                <a:spcPts val="0"/>
              </a:spcBef>
              <a:spcAft>
                <a:spcPts val="0"/>
              </a:spcAft>
              <a:buClr>
                <a:schemeClr val="dk1"/>
              </a:buClr>
              <a:buSzPts val="2000"/>
              <a:buChar char="•"/>
            </a:pPr>
            <a:r>
              <a:rPr lang="en-US" sz="2000" dirty="0"/>
              <a:t>Formalized change management process fosters productive interactions.</a:t>
            </a:r>
            <a:endParaRPr sz="2400" dirty="0"/>
          </a:p>
          <a:p>
            <a:pPr marL="228600" lvl="0" indent="-228600" algn="l" rtl="0">
              <a:lnSpc>
                <a:spcPct val="100000"/>
              </a:lnSpc>
              <a:spcBef>
                <a:spcPts val="0"/>
              </a:spcBef>
              <a:spcAft>
                <a:spcPts val="0"/>
              </a:spcAft>
              <a:buClr>
                <a:schemeClr val="dk1"/>
              </a:buClr>
              <a:buSzPts val="2000"/>
              <a:buChar char="•"/>
            </a:pPr>
            <a:r>
              <a:rPr lang="en-US" sz="2000" dirty="0"/>
              <a:t>Informed patients take an active part in their care.</a:t>
            </a:r>
            <a:endParaRPr sz="2400" dirty="0"/>
          </a:p>
          <a:p>
            <a:pPr marL="228600" lvl="0" indent="-228600" algn="l" rtl="0">
              <a:lnSpc>
                <a:spcPct val="100000"/>
              </a:lnSpc>
              <a:spcBef>
                <a:spcPts val="0"/>
              </a:spcBef>
              <a:spcAft>
                <a:spcPts val="0"/>
              </a:spcAft>
              <a:buClr>
                <a:schemeClr val="dk1"/>
              </a:buClr>
              <a:buSzPts val="2000"/>
              <a:buChar char="•"/>
            </a:pPr>
            <a:r>
              <a:rPr lang="en-US" sz="2000" dirty="0"/>
              <a:t>Care team has resources, tools and expertise to engage with the patient.</a:t>
            </a:r>
            <a:endParaRPr sz="2000" dirty="0">
              <a:solidFill>
                <a:srgbClr val="FF0000"/>
              </a:solidFill>
            </a:endParaRPr>
          </a:p>
          <a:p>
            <a:pPr marL="0" lvl="0" indent="0" algn="l" rtl="0">
              <a:lnSpc>
                <a:spcPct val="90000"/>
              </a:lnSpc>
              <a:spcBef>
                <a:spcPts val="1000"/>
              </a:spcBef>
              <a:spcAft>
                <a:spcPts val="0"/>
              </a:spcAft>
              <a:buClr>
                <a:schemeClr val="dk1"/>
              </a:buClr>
              <a:buSzPts val="2400"/>
              <a:buNone/>
            </a:pPr>
            <a:endParaRPr sz="2000" dirty="0"/>
          </a:p>
        </p:txBody>
      </p:sp>
      <p:pic>
        <p:nvPicPr>
          <p:cNvPr id="293" name="Google Shape;293;p19"/>
          <p:cNvPicPr preferRelativeResize="0"/>
          <p:nvPr/>
        </p:nvPicPr>
        <p:blipFill rotWithShape="1">
          <a:blip r:embed="rId3">
            <a:alphaModFix/>
          </a:blip>
          <a:srcRect/>
          <a:stretch/>
        </p:blipFill>
        <p:spPr>
          <a:xfrm>
            <a:off x="6535611" y="1445827"/>
            <a:ext cx="5276285" cy="4498975"/>
          </a:xfrm>
          <a:prstGeom prst="rect">
            <a:avLst/>
          </a:prstGeom>
          <a:noFill/>
          <a:ln>
            <a:noFill/>
          </a:ln>
        </p:spPr>
      </p:pic>
      <p:sp>
        <p:nvSpPr>
          <p:cNvPr id="294" name="Google Shape;294;p19"/>
          <p:cNvSpPr/>
          <p:nvPr/>
        </p:nvSpPr>
        <p:spPr>
          <a:xfrm>
            <a:off x="0" y="6383149"/>
            <a:ext cx="60960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http://www.improvingchroniccare.org/index.php?p=Model_Elements&amp;s=18</a:t>
            </a:r>
            <a:endParaRPr sz="1400" b="0" i="0" u="none" strike="noStrike" cap="none">
              <a:solidFill>
                <a:srgbClr val="000000"/>
              </a:solidFill>
              <a:latin typeface="Arial"/>
              <a:ea typeface="Arial"/>
              <a:cs typeface="Arial"/>
              <a:sym typeface="Arial"/>
            </a:endParaRPr>
          </a:p>
        </p:txBody>
      </p:sp>
      <p:sp>
        <p:nvSpPr>
          <p:cNvPr id="295" name="Google Shape;295;p1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296" name="Google Shape;296;p19"/>
          <p:cNvSpPr txBox="1">
            <a:spLocks noGrp="1"/>
          </p:cNvSpPr>
          <p:nvPr>
            <p:ph type="sldNum" idx="12"/>
          </p:nvPr>
        </p:nvSpPr>
        <p:spPr>
          <a:xfrm>
            <a:off x="9448800" y="650626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
        <p:nvSpPr>
          <p:cNvPr id="2" name="Rectangle 1"/>
          <p:cNvSpPr/>
          <p:nvPr/>
        </p:nvSpPr>
        <p:spPr>
          <a:xfrm>
            <a:off x="225870" y="68222"/>
            <a:ext cx="11586026" cy="1015663"/>
          </a:xfrm>
          <a:prstGeom prst="rect">
            <a:avLst/>
          </a:prstGeom>
        </p:spPr>
        <p:txBody>
          <a:bodyPr wrap="square">
            <a:spAutoFit/>
          </a:bodyPr>
          <a:lstStyle/>
          <a:p>
            <a:pPr lvl="0" algn="ctr">
              <a:buSzPts val="2400"/>
            </a:pPr>
            <a:r>
              <a:rPr lang="en-US" sz="6000" b="1" dirty="0">
                <a:latin typeface="Calibri" panose="020F0502020204030204" pitchFamily="34" charset="0"/>
                <a:cs typeface="Calibri" panose="020F0502020204030204" pitchFamily="34" charset="0"/>
              </a:rPr>
              <a:t>The Chronic Care Model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20"/>
          <p:cNvPicPr preferRelativeResize="0"/>
          <p:nvPr/>
        </p:nvPicPr>
        <p:blipFill rotWithShape="1">
          <a:blip r:embed="rId3">
            <a:alphaModFix/>
          </a:blip>
          <a:srcRect/>
          <a:stretch/>
        </p:blipFill>
        <p:spPr>
          <a:xfrm>
            <a:off x="5756325" y="1341919"/>
            <a:ext cx="6156525" cy="4563073"/>
          </a:xfrm>
          <a:prstGeom prst="rect">
            <a:avLst/>
          </a:prstGeom>
          <a:noFill/>
          <a:ln>
            <a:noFill/>
          </a:ln>
        </p:spPr>
      </p:pic>
      <p:cxnSp>
        <p:nvCxnSpPr>
          <p:cNvPr id="303" name="Google Shape;303;p20"/>
          <p:cNvCxnSpPr/>
          <p:nvPr/>
        </p:nvCxnSpPr>
        <p:spPr>
          <a:xfrm>
            <a:off x="5307147" y="4631983"/>
            <a:ext cx="2422500" cy="768000"/>
          </a:xfrm>
          <a:prstGeom prst="straightConnector1">
            <a:avLst/>
          </a:prstGeom>
          <a:noFill/>
          <a:ln w="76200" cap="flat" cmpd="sng">
            <a:solidFill>
              <a:srgbClr val="FFFF00"/>
            </a:solidFill>
            <a:prstDash val="solid"/>
            <a:miter lim="800000"/>
            <a:headEnd type="none" w="sm" len="sm"/>
            <a:tailEnd type="triangle" w="med" len="med"/>
          </a:ln>
        </p:spPr>
      </p:cxnSp>
      <p:sp>
        <p:nvSpPr>
          <p:cNvPr id="304" name="Google Shape;304;p20"/>
          <p:cNvSpPr txBox="1"/>
          <p:nvPr/>
        </p:nvSpPr>
        <p:spPr>
          <a:xfrm>
            <a:off x="519012" y="1529246"/>
            <a:ext cx="5237400" cy="3758372"/>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1400"/>
              </a:spcBef>
              <a:spcAft>
                <a:spcPts val="0"/>
              </a:spcAft>
              <a:buClr>
                <a:schemeClr val="dk1"/>
              </a:buClr>
              <a:buSzPts val="2000"/>
              <a:buFont typeface="Arial"/>
              <a:buNone/>
            </a:pPr>
            <a:r>
              <a:rPr lang="en-US" sz="2000" b="0" i="0" u="none" strike="noStrike" cap="none" dirty="0" smtClean="0">
                <a:solidFill>
                  <a:schemeClr val="dk1"/>
                </a:solidFill>
                <a:latin typeface="Calibri"/>
                <a:ea typeface="Calibri"/>
                <a:cs typeface="Calibri"/>
                <a:sym typeface="Calibri"/>
              </a:rPr>
              <a:t>Patient/caregiver </a:t>
            </a:r>
            <a:r>
              <a:rPr lang="en-US" sz="2000" b="0" i="0" u="none" strike="noStrike" cap="none" dirty="0">
                <a:solidFill>
                  <a:schemeClr val="dk1"/>
                </a:solidFill>
                <a:latin typeface="Calibri"/>
                <a:ea typeface="Calibri"/>
                <a:cs typeface="Calibri"/>
                <a:sym typeface="Calibri"/>
              </a:rPr>
              <a:t>is successful with self management of chronic condition(s).</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40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Improved/stabilized patient quality of life</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Reduced cost of health care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Patient education: access to Specialty practice, after hours who to call, a tool for decision about ED utilization or not, action plan for chronic condition Medication adherence</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Regular testing and screening</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Healthier lifestyle choices </a:t>
            </a:r>
            <a:endParaRPr sz="1400" b="0" i="0" u="none" strike="noStrike" cap="none" dirty="0">
              <a:solidFill>
                <a:srgbClr val="000000"/>
              </a:solidFill>
              <a:latin typeface="Arial"/>
              <a:ea typeface="Arial"/>
              <a:cs typeface="Arial"/>
              <a:sym typeface="Arial"/>
            </a:endParaRPr>
          </a:p>
        </p:txBody>
      </p:sp>
      <p:sp>
        <p:nvSpPr>
          <p:cNvPr id="305" name="Google Shape;305;p20"/>
          <p:cNvSpPr/>
          <p:nvPr/>
        </p:nvSpPr>
        <p:spPr>
          <a:xfrm>
            <a:off x="8974908" y="6535948"/>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306" name="Google Shape;306;p20"/>
          <p:cNvSpPr/>
          <p:nvPr/>
        </p:nvSpPr>
        <p:spPr>
          <a:xfrm>
            <a:off x="7729505" y="5145331"/>
            <a:ext cx="2105100" cy="572400"/>
          </a:xfrm>
          <a:prstGeom prst="rect">
            <a:avLst/>
          </a:prstGeom>
          <a:no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7" name="Google Shape;307;p20"/>
          <p:cNvSpPr txBox="1">
            <a:spLocks noGrp="1"/>
          </p:cNvSpPr>
          <p:nvPr>
            <p:ph type="sldNum" idx="12"/>
          </p:nvPr>
        </p:nvSpPr>
        <p:spPr>
          <a:xfrm>
            <a:off x="9448800" y="653594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
        <p:nvSpPr>
          <p:cNvPr id="308" name="Google Shape;308;p2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9" name="Rectangle 8"/>
          <p:cNvSpPr/>
          <p:nvPr/>
        </p:nvSpPr>
        <p:spPr>
          <a:xfrm>
            <a:off x="225870" y="68222"/>
            <a:ext cx="11586026" cy="1015663"/>
          </a:xfrm>
          <a:prstGeom prst="rect">
            <a:avLst/>
          </a:prstGeom>
        </p:spPr>
        <p:txBody>
          <a:bodyPr wrap="square">
            <a:spAutoFit/>
          </a:bodyPr>
          <a:lstStyle/>
          <a:p>
            <a:pPr lvl="0" algn="ctr">
              <a:buSzPts val="2400"/>
            </a:pPr>
            <a:r>
              <a:rPr lang="en-US" sz="6000" b="1" dirty="0" smtClean="0">
                <a:latin typeface="Calibri" panose="020F0502020204030204" pitchFamily="34" charset="0"/>
                <a:cs typeface="Calibri" panose="020F0502020204030204" pitchFamily="34" charset="0"/>
              </a:rPr>
              <a:t>Improved Outcomes</a:t>
            </a:r>
            <a:endParaRPr lang="en-US" sz="60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1"/>
          <p:cNvPicPr preferRelativeResize="0"/>
          <p:nvPr/>
        </p:nvPicPr>
        <p:blipFill rotWithShape="1">
          <a:blip r:embed="rId3">
            <a:alphaModFix/>
          </a:blip>
          <a:srcRect/>
          <a:stretch/>
        </p:blipFill>
        <p:spPr>
          <a:xfrm>
            <a:off x="5380383" y="1457738"/>
            <a:ext cx="6220285" cy="4680109"/>
          </a:xfrm>
          <a:prstGeom prst="rect">
            <a:avLst/>
          </a:prstGeom>
          <a:noFill/>
          <a:ln>
            <a:noFill/>
          </a:ln>
        </p:spPr>
      </p:pic>
      <p:sp>
        <p:nvSpPr>
          <p:cNvPr id="315" name="Google Shape;315;p21"/>
          <p:cNvSpPr txBox="1"/>
          <p:nvPr/>
        </p:nvSpPr>
        <p:spPr>
          <a:xfrm>
            <a:off x="383599" y="1967252"/>
            <a:ext cx="4495200" cy="2235311"/>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1200" b="1"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Patient information at time of visit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Care team members available for visit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Necessary equipment available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Decision support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Adequate time to provide care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Care plan v. self-management goal</a:t>
            </a:r>
            <a:endParaRPr sz="1400" b="0" i="0" u="none" strike="noStrike" cap="none" dirty="0">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dirty="0">
              <a:solidFill>
                <a:schemeClr val="dk1"/>
              </a:solidFill>
              <a:latin typeface="Calibri"/>
              <a:ea typeface="Calibri"/>
              <a:cs typeface="Calibri"/>
              <a:sym typeface="Calibri"/>
            </a:endParaRPr>
          </a:p>
        </p:txBody>
      </p:sp>
      <p:sp>
        <p:nvSpPr>
          <p:cNvPr id="316" name="Google Shape;316;p21"/>
          <p:cNvSpPr/>
          <p:nvPr/>
        </p:nvSpPr>
        <p:spPr>
          <a:xfrm>
            <a:off x="8974908" y="6546581"/>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cxnSp>
        <p:nvCxnSpPr>
          <p:cNvPr id="317" name="Google Shape;317;p21"/>
          <p:cNvCxnSpPr/>
          <p:nvPr/>
        </p:nvCxnSpPr>
        <p:spPr>
          <a:xfrm flipH="1">
            <a:off x="9996854" y="3602485"/>
            <a:ext cx="1090500" cy="732600"/>
          </a:xfrm>
          <a:prstGeom prst="straightConnector1">
            <a:avLst/>
          </a:prstGeom>
          <a:noFill/>
          <a:ln w="76200" cap="flat" cmpd="sng">
            <a:solidFill>
              <a:srgbClr val="FFFF00"/>
            </a:solidFill>
            <a:prstDash val="solid"/>
            <a:miter lim="800000"/>
            <a:headEnd type="none" w="sm" len="sm"/>
            <a:tailEnd type="triangle" w="med" len="med"/>
          </a:ln>
        </p:spPr>
      </p:cxnSp>
      <p:sp>
        <p:nvSpPr>
          <p:cNvPr id="318" name="Google Shape;318;p21"/>
          <p:cNvSpPr txBox="1">
            <a:spLocks noGrp="1"/>
          </p:cNvSpPr>
          <p:nvPr>
            <p:ph type="sldNum" idx="12"/>
          </p:nvPr>
        </p:nvSpPr>
        <p:spPr>
          <a:xfrm>
            <a:off x="9448800" y="648712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
        <p:nvSpPr>
          <p:cNvPr id="319" name="Google Shape;319;p2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8" name="Rectangle 7"/>
          <p:cNvSpPr/>
          <p:nvPr/>
        </p:nvSpPr>
        <p:spPr>
          <a:xfrm>
            <a:off x="225870" y="68222"/>
            <a:ext cx="11586026" cy="1015663"/>
          </a:xfrm>
          <a:prstGeom prst="rect">
            <a:avLst/>
          </a:prstGeom>
        </p:spPr>
        <p:txBody>
          <a:bodyPr wrap="square">
            <a:spAutoFit/>
          </a:bodyPr>
          <a:lstStyle/>
          <a:p>
            <a:pPr lvl="0" algn="ctr">
              <a:buSzPts val="2400"/>
            </a:pPr>
            <a:r>
              <a:rPr lang="en-US" sz="6000" b="1" dirty="0" smtClean="0">
                <a:latin typeface="Calibri" panose="020F0502020204030204" pitchFamily="34" charset="0"/>
                <a:cs typeface="Calibri" panose="020F0502020204030204" pitchFamily="34" charset="0"/>
              </a:rPr>
              <a:t>Prepared, Proactive Practice Team</a:t>
            </a:r>
            <a:endParaRPr lang="en-US" sz="60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2"/>
          <p:cNvSpPr/>
          <p:nvPr/>
        </p:nvSpPr>
        <p:spPr>
          <a:xfrm>
            <a:off x="8974908" y="6535948"/>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326" name="Google Shape;326;p22"/>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rgbClr val="FEFFFF"/>
                </a:solidFill>
                <a:latin typeface="Calibri"/>
                <a:ea typeface="Calibri"/>
                <a:cs typeface="Calibri"/>
                <a:sym typeface="Calibri"/>
              </a:rPr>
              <a:t>Specialty </a:t>
            </a:r>
            <a:r>
              <a:rPr lang="en-US" sz="1050" b="0" i="0" u="none" strike="noStrike" cap="none" dirty="0" smtClean="0">
                <a:solidFill>
                  <a:srgbClr val="FEFFFF"/>
                </a:solidFill>
                <a:latin typeface="Calibri"/>
                <a:ea typeface="Calibri"/>
                <a:cs typeface="Calibri"/>
                <a:sym typeface="Calibri"/>
              </a:rPr>
              <a:t>team-based </a:t>
            </a:r>
            <a:r>
              <a:rPr lang="en-US" sz="1050" b="0" i="0" u="none" strike="noStrike" cap="none" dirty="0">
                <a:solidFill>
                  <a:srgbClr val="FEFFFF"/>
                </a:solidFill>
                <a:latin typeface="Calibri"/>
                <a:ea typeface="Calibri"/>
                <a:cs typeface="Calibri"/>
                <a:sym typeface="Calibri"/>
              </a:rPr>
              <a:t>Care 4.1.20 V1</a:t>
            </a:r>
            <a:endParaRPr sz="1400" b="0" i="0" u="none" strike="noStrike" cap="none" dirty="0">
              <a:solidFill>
                <a:srgbClr val="000000"/>
              </a:solidFill>
              <a:latin typeface="Arial"/>
              <a:ea typeface="Arial"/>
              <a:cs typeface="Arial"/>
              <a:sym typeface="Arial"/>
            </a:endParaRPr>
          </a:p>
        </p:txBody>
      </p:sp>
      <p:pic>
        <p:nvPicPr>
          <p:cNvPr id="327" name="Google Shape;327;p22"/>
          <p:cNvPicPr preferRelativeResize="0"/>
          <p:nvPr/>
        </p:nvPicPr>
        <p:blipFill rotWithShape="1">
          <a:blip r:embed="rId3">
            <a:alphaModFix/>
          </a:blip>
          <a:srcRect/>
          <a:stretch/>
        </p:blipFill>
        <p:spPr>
          <a:xfrm>
            <a:off x="5632174" y="1696278"/>
            <a:ext cx="5764696" cy="4244182"/>
          </a:xfrm>
          <a:prstGeom prst="rect">
            <a:avLst/>
          </a:prstGeom>
          <a:noFill/>
          <a:ln>
            <a:noFill/>
          </a:ln>
        </p:spPr>
      </p:pic>
      <p:cxnSp>
        <p:nvCxnSpPr>
          <p:cNvPr id="328" name="Google Shape;328;p22"/>
          <p:cNvCxnSpPr/>
          <p:nvPr/>
        </p:nvCxnSpPr>
        <p:spPr>
          <a:xfrm>
            <a:off x="3949497" y="3274305"/>
            <a:ext cx="2658804" cy="967532"/>
          </a:xfrm>
          <a:prstGeom prst="straightConnector1">
            <a:avLst/>
          </a:prstGeom>
          <a:noFill/>
          <a:ln w="76200" cap="flat" cmpd="sng">
            <a:solidFill>
              <a:srgbClr val="FFFF00"/>
            </a:solidFill>
            <a:prstDash val="solid"/>
            <a:miter lim="800000"/>
            <a:headEnd type="none" w="sm" len="sm"/>
            <a:tailEnd type="triangle" w="med" len="med"/>
          </a:ln>
        </p:spPr>
      </p:cxnSp>
      <p:sp>
        <p:nvSpPr>
          <p:cNvPr id="329" name="Google Shape;329;p22"/>
          <p:cNvSpPr txBox="1"/>
          <p:nvPr/>
        </p:nvSpPr>
        <p:spPr>
          <a:xfrm>
            <a:off x="576362" y="2025801"/>
            <a:ext cx="4349262" cy="2254651"/>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1200" b="1"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Understands disease process</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Understands prognosis</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Includes family and caregivers in developing care plans</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Views the provider as a guide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Manages daily care</a:t>
            </a:r>
            <a:endParaRPr sz="1400" b="0" i="0" u="none" strike="noStrike" cap="none" dirty="0">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dirty="0">
              <a:solidFill>
                <a:schemeClr val="dk1"/>
              </a:solidFill>
              <a:latin typeface="Calibri"/>
              <a:ea typeface="Calibri"/>
              <a:cs typeface="Calibri"/>
              <a:sym typeface="Calibri"/>
            </a:endParaRPr>
          </a:p>
        </p:txBody>
      </p:sp>
      <p:sp>
        <p:nvSpPr>
          <p:cNvPr id="330" name="Google Shape;330;p22"/>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
        <p:nvSpPr>
          <p:cNvPr id="331" name="Google Shape;331;p2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9" name="Rectangle 8"/>
          <p:cNvSpPr/>
          <p:nvPr/>
        </p:nvSpPr>
        <p:spPr>
          <a:xfrm>
            <a:off x="225870" y="192170"/>
            <a:ext cx="11586026" cy="1015663"/>
          </a:xfrm>
          <a:prstGeom prst="rect">
            <a:avLst/>
          </a:prstGeom>
        </p:spPr>
        <p:txBody>
          <a:bodyPr wrap="square">
            <a:spAutoFit/>
          </a:bodyPr>
          <a:lstStyle/>
          <a:p>
            <a:pPr lvl="0" algn="ctr">
              <a:buClr>
                <a:schemeClr val="dk1"/>
              </a:buClr>
              <a:buSzPts val="2000"/>
            </a:pPr>
            <a:r>
              <a:rPr lang="en-US" sz="6000" b="1" dirty="0">
                <a:solidFill>
                  <a:schemeClr val="dk1"/>
                </a:solidFill>
                <a:latin typeface="Calibri"/>
                <a:ea typeface="Calibri"/>
                <a:cs typeface="Calibri"/>
                <a:sym typeface="Calibri"/>
              </a:rPr>
              <a:t>Informed, Activated Patient</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23"/>
          <p:cNvPicPr preferRelativeResize="0"/>
          <p:nvPr/>
        </p:nvPicPr>
        <p:blipFill rotWithShape="1">
          <a:blip r:embed="rId3">
            <a:alphaModFix/>
          </a:blip>
          <a:srcRect/>
          <a:stretch/>
        </p:blipFill>
        <p:spPr>
          <a:xfrm>
            <a:off x="5999801" y="1642594"/>
            <a:ext cx="5648860" cy="4323981"/>
          </a:xfrm>
          <a:prstGeom prst="rect">
            <a:avLst/>
          </a:prstGeom>
          <a:noFill/>
          <a:ln>
            <a:noFill/>
          </a:ln>
        </p:spPr>
      </p:pic>
      <p:sp>
        <p:nvSpPr>
          <p:cNvPr id="338" name="Google Shape;338;p23"/>
          <p:cNvSpPr txBox="1"/>
          <p:nvPr/>
        </p:nvSpPr>
        <p:spPr>
          <a:xfrm>
            <a:off x="225870" y="2000402"/>
            <a:ext cx="5389618" cy="2548391"/>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1200" b="1"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Assess self-management skills and confidence</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Assess clinical status</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Tailor clinical management by stepped protocol</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Collaborative goal setting and problem solving in a shared care plan</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Active, sustained follow-up with patient is scheduled </a:t>
            </a:r>
            <a:endParaRPr sz="2000" b="0" i="0" u="none" strike="noStrike" cap="none" dirty="0">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dirty="0">
              <a:solidFill>
                <a:schemeClr val="dk1"/>
              </a:solidFill>
              <a:latin typeface="Calibri"/>
              <a:ea typeface="Calibri"/>
              <a:cs typeface="Calibri"/>
              <a:sym typeface="Calibri"/>
            </a:endParaRPr>
          </a:p>
        </p:txBody>
      </p:sp>
      <p:sp>
        <p:nvSpPr>
          <p:cNvPr id="339" name="Google Shape;339;p23"/>
          <p:cNvSpPr/>
          <p:nvPr/>
        </p:nvSpPr>
        <p:spPr>
          <a:xfrm>
            <a:off x="8974908" y="6535948"/>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340" name="Google Shape;340;p23"/>
          <p:cNvSpPr txBox="1">
            <a:spLocks noGrp="1"/>
          </p:cNvSpPr>
          <p:nvPr>
            <p:ph type="sldNum" idx="12"/>
          </p:nvPr>
        </p:nvSpPr>
        <p:spPr>
          <a:xfrm>
            <a:off x="9448800" y="649149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
        <p:nvSpPr>
          <p:cNvPr id="341" name="Google Shape;341;p2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342" name="Google Shape;342;p23"/>
          <p:cNvSpPr/>
          <p:nvPr/>
        </p:nvSpPr>
        <p:spPr>
          <a:xfrm>
            <a:off x="7959969" y="3931308"/>
            <a:ext cx="1488831" cy="1031631"/>
          </a:xfrm>
          <a:prstGeom prst="ellipse">
            <a:avLst/>
          </a:prstGeom>
          <a:noFill/>
          <a:ln w="762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Rectangle 7"/>
          <p:cNvSpPr/>
          <p:nvPr/>
        </p:nvSpPr>
        <p:spPr>
          <a:xfrm>
            <a:off x="225870" y="192170"/>
            <a:ext cx="11820356" cy="1015663"/>
          </a:xfrm>
          <a:prstGeom prst="rect">
            <a:avLst/>
          </a:prstGeom>
        </p:spPr>
        <p:txBody>
          <a:bodyPr wrap="square">
            <a:spAutoFit/>
          </a:bodyPr>
          <a:lstStyle/>
          <a:p>
            <a:pPr lvl="0" algn="ctr">
              <a:buClr>
                <a:schemeClr val="dk1"/>
              </a:buClr>
              <a:buSzPts val="2000"/>
            </a:pPr>
            <a:r>
              <a:rPr lang="en-US" sz="6000" b="1" dirty="0">
                <a:solidFill>
                  <a:schemeClr val="dk1"/>
                </a:solidFill>
                <a:latin typeface="Calibri"/>
                <a:ea typeface="Calibri"/>
                <a:cs typeface="Calibri"/>
                <a:sym typeface="Calibri"/>
              </a:rPr>
              <a:t>Productive Interaction</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4"/>
          <p:cNvSpPr txBox="1">
            <a:spLocks noGrp="1"/>
          </p:cNvSpPr>
          <p:nvPr>
            <p:ph type="title"/>
          </p:nvPr>
        </p:nvSpPr>
        <p:spPr>
          <a:xfrm>
            <a:off x="272716" y="248187"/>
            <a:ext cx="10515600" cy="10554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PCMH and Chronic Care Model</a:t>
            </a:r>
            <a:r>
              <a:rPr lang="en-US" b="1"/>
              <a:t> Alignment</a:t>
            </a:r>
            <a:endParaRPr>
              <a:latin typeface="Calibri"/>
              <a:ea typeface="Calibri"/>
              <a:cs typeface="Calibri"/>
              <a:sym typeface="Calibri"/>
            </a:endParaRPr>
          </a:p>
        </p:txBody>
      </p:sp>
      <p:sp>
        <p:nvSpPr>
          <p:cNvPr id="349" name="Google Shape;349;p24"/>
          <p:cNvSpPr txBox="1">
            <a:spLocks noGrp="1"/>
          </p:cNvSpPr>
          <p:nvPr>
            <p:ph type="body" idx="1"/>
          </p:nvPr>
        </p:nvSpPr>
        <p:spPr>
          <a:xfrm>
            <a:off x="6347120" y="1506504"/>
            <a:ext cx="5727032" cy="4371165"/>
          </a:xfrm>
          <a:prstGeom prst="rect">
            <a:avLst/>
          </a:prstGeom>
          <a:noFill/>
          <a:ln>
            <a:noFill/>
          </a:ln>
        </p:spPr>
        <p:txBody>
          <a:bodyPr spcFirstLastPara="1" wrap="square" lIns="91425" tIns="45700" rIns="91425" bIns="45700" anchor="t" anchorCtr="0">
            <a:noAutofit/>
          </a:bodyPr>
          <a:lstStyle/>
          <a:p>
            <a:pPr marL="214313" lvl="0" indent="-214313" algn="l" rtl="0">
              <a:lnSpc>
                <a:spcPct val="90000"/>
              </a:lnSpc>
              <a:spcBef>
                <a:spcPts val="0"/>
              </a:spcBef>
              <a:spcAft>
                <a:spcPts val="0"/>
              </a:spcAft>
              <a:buClr>
                <a:schemeClr val="dk1"/>
              </a:buClr>
              <a:buSzPts val="2200"/>
              <a:buChar char="•"/>
            </a:pPr>
            <a:r>
              <a:rPr lang="en-US" sz="2200" b="1"/>
              <a:t>Comprehensive Evidence-Based Framework </a:t>
            </a:r>
            <a:r>
              <a:rPr lang="en-US" sz="2200"/>
              <a:t>for improving care delivery and patient-centered chronic condition management across the spectrum of healthcare</a:t>
            </a:r>
            <a:endParaRPr/>
          </a:p>
          <a:p>
            <a:pPr marL="214313" lvl="0" indent="-214313" algn="l" rtl="0">
              <a:lnSpc>
                <a:spcPct val="90000"/>
              </a:lnSpc>
              <a:spcBef>
                <a:spcPts val="1000"/>
              </a:spcBef>
              <a:spcAft>
                <a:spcPts val="0"/>
              </a:spcAft>
              <a:buClr>
                <a:schemeClr val="dk1"/>
              </a:buClr>
              <a:buSzPts val="2200"/>
              <a:buChar char="•"/>
            </a:pPr>
            <a:r>
              <a:rPr lang="en-US" sz="2200" b="1"/>
              <a:t>Recognizes Primary Health Care as the </a:t>
            </a:r>
            <a:r>
              <a:rPr lang="en-US" sz="2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necessary</a:t>
            </a:r>
            <a:r>
              <a:rPr lang="en-US" sz="2200" b="1"/>
              <a:t> foundation</a:t>
            </a:r>
            <a:r>
              <a:rPr lang="en-US" sz="2200"/>
              <a:t> from which the Community and Health System link to the patient</a:t>
            </a:r>
            <a:endParaRPr/>
          </a:p>
          <a:p>
            <a:pPr marL="214313" lvl="0" indent="-214313" algn="l" rtl="0">
              <a:lnSpc>
                <a:spcPct val="90000"/>
              </a:lnSpc>
              <a:spcBef>
                <a:spcPts val="1000"/>
              </a:spcBef>
              <a:spcAft>
                <a:spcPts val="0"/>
              </a:spcAft>
              <a:buClr>
                <a:schemeClr val="dk1"/>
              </a:buClr>
              <a:buSzPts val="2200"/>
              <a:buChar char="•"/>
            </a:pPr>
            <a:r>
              <a:rPr lang="en-US" sz="2200" b="1"/>
              <a:t>Formal Quality Improvement process</a:t>
            </a:r>
            <a:endParaRPr/>
          </a:p>
          <a:p>
            <a:pPr marL="214313" lvl="0" indent="-214313" algn="l" rtl="0">
              <a:lnSpc>
                <a:spcPct val="90000"/>
              </a:lnSpc>
              <a:spcBef>
                <a:spcPts val="1000"/>
              </a:spcBef>
              <a:spcAft>
                <a:spcPts val="0"/>
              </a:spcAft>
              <a:buClr>
                <a:schemeClr val="dk1"/>
              </a:buClr>
              <a:buSzPts val="2200"/>
              <a:buChar char="•"/>
            </a:pPr>
            <a:r>
              <a:rPr lang="en-US" sz="2200" b="1"/>
              <a:t>Self Management Support </a:t>
            </a:r>
            <a:r>
              <a:rPr lang="en-US" sz="2200"/>
              <a:t>becomes universally accepted practice to engage patients across the spectrum of care continuum</a:t>
            </a:r>
            <a:endParaRPr/>
          </a:p>
        </p:txBody>
      </p:sp>
      <p:sp>
        <p:nvSpPr>
          <p:cNvPr id="350" name="Google Shape;350;p24"/>
          <p:cNvSpPr txBox="1"/>
          <p:nvPr/>
        </p:nvSpPr>
        <p:spPr>
          <a:xfrm>
            <a:off x="0" y="6376068"/>
            <a:ext cx="8471636"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baseline="30000">
                <a:solidFill>
                  <a:schemeClr val="dk1"/>
                </a:solidFill>
                <a:latin typeface="Calibri"/>
                <a:ea typeface="Calibri"/>
                <a:cs typeface="Calibri"/>
                <a:sym typeface="Calibri"/>
              </a:rPr>
              <a:t>https://www.ahrq.gov/ncepcr/tools/pf-handbook/mod16.html</a:t>
            </a:r>
            <a:endParaRPr sz="1000" b="0" i="0" u="none" strike="noStrike" cap="none">
              <a:solidFill>
                <a:schemeClr val="dk1"/>
              </a:solidFill>
              <a:latin typeface="Calibri"/>
              <a:ea typeface="Calibri"/>
              <a:cs typeface="Calibri"/>
              <a:sym typeface="Calibri"/>
            </a:endParaRPr>
          </a:p>
        </p:txBody>
      </p:sp>
      <p:pic>
        <p:nvPicPr>
          <p:cNvPr id="351" name="Google Shape;351;p24" descr="This expanded diagram of the Care Model adds Services as a component between community and patients and health systems and practice teams. Services are patient centered, timely and efficient, evidence based and safe, and coordinated. In addition, informed, activated patient is expanded to be informed, empowered patient and family."/>
          <p:cNvPicPr preferRelativeResize="0"/>
          <p:nvPr/>
        </p:nvPicPr>
        <p:blipFill rotWithShape="1">
          <a:blip r:embed="rId3">
            <a:alphaModFix/>
          </a:blip>
          <a:srcRect/>
          <a:stretch/>
        </p:blipFill>
        <p:spPr>
          <a:xfrm>
            <a:off x="554070" y="1395012"/>
            <a:ext cx="5435344" cy="4594147"/>
          </a:xfrm>
          <a:prstGeom prst="rect">
            <a:avLst/>
          </a:prstGeom>
          <a:noFill/>
          <a:ln>
            <a:noFill/>
          </a:ln>
        </p:spPr>
      </p:pic>
      <p:sp>
        <p:nvSpPr>
          <p:cNvPr id="352" name="Google Shape;352;p24"/>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353" name="Google Shape;353;p24"/>
          <p:cNvSpPr txBox="1">
            <a:spLocks noGrp="1"/>
          </p:cNvSpPr>
          <p:nvPr>
            <p:ph type="sldNum" idx="12"/>
          </p:nvPr>
        </p:nvSpPr>
        <p:spPr>
          <a:xfrm>
            <a:off x="9448800" y="655010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pic>
        <p:nvPicPr>
          <p:cNvPr id="354" name="Google Shape;354;p24"/>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8"/>
          <p:cNvSpPr txBox="1">
            <a:spLocks noGrp="1"/>
          </p:cNvSpPr>
          <p:nvPr>
            <p:ph type="title"/>
          </p:nvPr>
        </p:nvSpPr>
        <p:spPr>
          <a:xfrm>
            <a:off x="246300" y="82583"/>
            <a:ext cx="11945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Patient Centered Medical Home (PCMH</a:t>
            </a:r>
            <a:r>
              <a:rPr lang="en-US" sz="5400" b="1"/>
              <a:t>)</a:t>
            </a:r>
            <a:endParaRPr>
              <a:solidFill>
                <a:srgbClr val="FF0000"/>
              </a:solidFill>
            </a:endParaRPr>
          </a:p>
        </p:txBody>
      </p:sp>
      <p:sp>
        <p:nvSpPr>
          <p:cNvPr id="283" name="Google Shape;283;p18"/>
          <p:cNvSpPr txBox="1">
            <a:spLocks noGrp="1"/>
          </p:cNvSpPr>
          <p:nvPr>
            <p:ph type="body" idx="2"/>
          </p:nvPr>
        </p:nvSpPr>
        <p:spPr>
          <a:xfrm>
            <a:off x="481171" y="1782921"/>
            <a:ext cx="4676573" cy="36150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380"/>
              <a:buNone/>
            </a:pPr>
            <a:r>
              <a:rPr lang="en-US"/>
              <a:t>PCMH is a care delivery model in which patient treatment is coordinated through primary care teams to ensure patients receive the necessary care when and where they need it, in a manner they can understand. </a:t>
            </a:r>
            <a:endParaRPr sz="2380">
              <a:solidFill>
                <a:srgbClr val="FF0000"/>
              </a:solidFill>
            </a:endParaRPr>
          </a:p>
          <a:p>
            <a:pPr marL="228600" lvl="0" indent="-77470" algn="l" rtl="0">
              <a:lnSpc>
                <a:spcPct val="70000"/>
              </a:lnSpc>
              <a:spcBef>
                <a:spcPts val="1000"/>
              </a:spcBef>
              <a:spcAft>
                <a:spcPts val="0"/>
              </a:spcAft>
              <a:buClr>
                <a:schemeClr val="dk1"/>
              </a:buClr>
              <a:buSzPts val="2380"/>
              <a:buNone/>
            </a:pPr>
            <a:endParaRPr sz="2380"/>
          </a:p>
          <a:p>
            <a:pPr marL="228600" lvl="0" indent="-77470" algn="l" rtl="0">
              <a:lnSpc>
                <a:spcPct val="70000"/>
              </a:lnSpc>
              <a:spcBef>
                <a:spcPts val="1000"/>
              </a:spcBef>
              <a:spcAft>
                <a:spcPts val="0"/>
              </a:spcAft>
              <a:buClr>
                <a:schemeClr val="dk1"/>
              </a:buClr>
              <a:buSzPts val="2380"/>
              <a:buNone/>
            </a:pPr>
            <a:endParaRPr sz="2380"/>
          </a:p>
        </p:txBody>
      </p:sp>
      <p:sp>
        <p:nvSpPr>
          <p:cNvPr id="284" name="Google Shape;284;p1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a:p>
        </p:txBody>
      </p:sp>
      <p:sp>
        <p:nvSpPr>
          <p:cNvPr id="285" name="Google Shape;285;p18"/>
          <p:cNvSpPr txBox="1">
            <a:spLocks noGrp="1"/>
          </p:cNvSpPr>
          <p:nvPr>
            <p:ph type="sldNum" idx="12"/>
          </p:nvPr>
        </p:nvSpPr>
        <p:spPr>
          <a:xfrm>
            <a:off x="9448800" y="6495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pic>
        <p:nvPicPr>
          <p:cNvPr id="286" name="Google Shape;286;p18"/>
          <p:cNvPicPr preferRelativeResize="0"/>
          <p:nvPr/>
        </p:nvPicPr>
        <p:blipFill rotWithShape="1">
          <a:blip r:embed="rId3">
            <a:alphaModFix/>
          </a:blip>
          <a:srcRect/>
          <a:stretch/>
        </p:blipFill>
        <p:spPr>
          <a:xfrm>
            <a:off x="5392615" y="1408283"/>
            <a:ext cx="5540169" cy="4364313"/>
          </a:xfrm>
          <a:prstGeom prst="rect">
            <a:avLst/>
          </a:prstGeom>
          <a:noFill/>
          <a:ln>
            <a:noFill/>
          </a:ln>
        </p:spPr>
      </p:pic>
    </p:spTree>
    <p:extLst>
      <p:ext uri="{BB962C8B-B14F-4D97-AF65-F5344CB8AC3E}">
        <p14:creationId xmlns:p14="http://schemas.microsoft.com/office/powerpoint/2010/main" val="525298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5"/>
          <p:cNvSpPr txBox="1">
            <a:spLocks noGrp="1"/>
          </p:cNvSpPr>
          <p:nvPr>
            <p:ph type="title"/>
          </p:nvPr>
        </p:nvSpPr>
        <p:spPr>
          <a:xfrm>
            <a:off x="318647" y="47762"/>
            <a:ext cx="11726779" cy="72180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sz="4000" b="1">
                <a:latin typeface="Calibri"/>
                <a:ea typeface="Calibri"/>
                <a:cs typeface="Calibri"/>
                <a:sym typeface="Calibri"/>
              </a:rPr>
              <a:t>Team Expanded Roles Examples</a:t>
            </a:r>
            <a:endParaRPr sz="4000" b="1">
              <a:latin typeface="Calibri"/>
              <a:ea typeface="Calibri"/>
              <a:cs typeface="Calibri"/>
              <a:sym typeface="Calibri"/>
            </a:endParaRPr>
          </a:p>
        </p:txBody>
      </p:sp>
      <p:sp>
        <p:nvSpPr>
          <p:cNvPr id="361" name="Google Shape;361;p25"/>
          <p:cNvSpPr/>
          <p:nvPr/>
        </p:nvSpPr>
        <p:spPr>
          <a:xfrm>
            <a:off x="-393066" y="6430317"/>
            <a:ext cx="6575103" cy="369332"/>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chemeClr val="lt1"/>
                </a:solidFill>
                <a:latin typeface="Calibri"/>
                <a:ea typeface="Calibri"/>
                <a:cs typeface="Calibri"/>
                <a:sym typeface="Calibri"/>
              </a:rPr>
              <a:t>MacColl Center for Healthcare innovation, Primary Care Team Assessment Guide - http://www.improvingprimarycare.org/assessment/full</a:t>
            </a:r>
            <a:endParaRPr sz="900" b="0" i="0" u="none" strike="noStrike" cap="none" dirty="0">
              <a:solidFill>
                <a:schemeClr val="lt1"/>
              </a:solidFill>
              <a:latin typeface="Calibri"/>
              <a:ea typeface="Calibri"/>
              <a:cs typeface="Calibri"/>
              <a:sym typeface="Calibri"/>
            </a:endParaRPr>
          </a:p>
        </p:txBody>
      </p:sp>
      <p:graphicFrame>
        <p:nvGraphicFramePr>
          <p:cNvPr id="362" name="Google Shape;362;p25"/>
          <p:cNvGraphicFramePr/>
          <p:nvPr/>
        </p:nvGraphicFramePr>
        <p:xfrm>
          <a:off x="318647" y="769565"/>
          <a:ext cx="11516925" cy="5711718"/>
        </p:xfrm>
        <a:graphic>
          <a:graphicData uri="http://schemas.openxmlformats.org/drawingml/2006/table">
            <a:tbl>
              <a:tblPr firstRow="1" firstCol="1" bandRow="1">
                <a:noFill/>
                <a:tableStyleId>{4EED8599-3947-44EE-A43C-C9853031F164}</a:tableStyleId>
              </a:tblPr>
              <a:tblGrid>
                <a:gridCol w="1357625">
                  <a:extLst>
                    <a:ext uri="{9D8B030D-6E8A-4147-A177-3AD203B41FA5}">
                      <a16:colId xmlns:a16="http://schemas.microsoft.com/office/drawing/2014/main" val="20000"/>
                    </a:ext>
                  </a:extLst>
                </a:gridCol>
                <a:gridCol w="1362400">
                  <a:extLst>
                    <a:ext uri="{9D8B030D-6E8A-4147-A177-3AD203B41FA5}">
                      <a16:colId xmlns:a16="http://schemas.microsoft.com/office/drawing/2014/main" val="20001"/>
                    </a:ext>
                  </a:extLst>
                </a:gridCol>
                <a:gridCol w="1527575">
                  <a:extLst>
                    <a:ext uri="{9D8B030D-6E8A-4147-A177-3AD203B41FA5}">
                      <a16:colId xmlns:a16="http://schemas.microsoft.com/office/drawing/2014/main" val="20002"/>
                    </a:ext>
                  </a:extLst>
                </a:gridCol>
                <a:gridCol w="2346775">
                  <a:extLst>
                    <a:ext uri="{9D8B030D-6E8A-4147-A177-3AD203B41FA5}">
                      <a16:colId xmlns:a16="http://schemas.microsoft.com/office/drawing/2014/main" val="20003"/>
                    </a:ext>
                  </a:extLst>
                </a:gridCol>
                <a:gridCol w="1640850">
                  <a:extLst>
                    <a:ext uri="{9D8B030D-6E8A-4147-A177-3AD203B41FA5}">
                      <a16:colId xmlns:a16="http://schemas.microsoft.com/office/drawing/2014/main" val="20004"/>
                    </a:ext>
                  </a:extLst>
                </a:gridCol>
                <a:gridCol w="1640850">
                  <a:extLst>
                    <a:ext uri="{9D8B030D-6E8A-4147-A177-3AD203B41FA5}">
                      <a16:colId xmlns:a16="http://schemas.microsoft.com/office/drawing/2014/main" val="20005"/>
                    </a:ext>
                  </a:extLst>
                </a:gridCol>
                <a:gridCol w="1640850">
                  <a:extLst>
                    <a:ext uri="{9D8B030D-6E8A-4147-A177-3AD203B41FA5}">
                      <a16:colId xmlns:a16="http://schemas.microsoft.com/office/drawing/2014/main" val="20006"/>
                    </a:ext>
                  </a:extLst>
                </a:gridCol>
              </a:tblGrid>
              <a:tr h="706300">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PCP</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RN - CM</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SW CM – Behavioral Health Specialist</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Clinical Pharmacist Medication Management</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Community Health Worker</a:t>
                      </a:r>
                      <a:endParaRPr sz="1400" b="1" u="none" strike="noStrike" cap="none">
                        <a:latin typeface="Calibri"/>
                        <a:ea typeface="Calibri"/>
                        <a:cs typeface="Calibri"/>
                        <a:sym typeface="Calibri"/>
                      </a:endParaRPr>
                    </a:p>
                  </a:txBody>
                  <a:tcPr marL="68575" marR="68575" marT="0" marB="0">
                    <a:lnR w="12700" cap="flat" cmpd="sng">
                      <a:solidFill>
                        <a:schemeClr val="dk1"/>
                      </a:solidFill>
                      <a:prstDash val="solid"/>
                      <a:round/>
                      <a:headEnd type="none" w="sm" len="sm"/>
                      <a:tailEnd type="none" w="sm" len="sm"/>
                    </a:lnR>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Office clerical</a:t>
                      </a:r>
                      <a:endParaRPr sz="1400" u="none" strike="noStrike" cap="none"/>
                    </a:p>
                    <a:p>
                      <a:pPr marL="0" marR="0" lvl="0" indent="0" algn="l" rtl="0">
                        <a:lnSpc>
                          <a:spcPct val="107000"/>
                        </a:lnSpc>
                        <a:spcBef>
                          <a:spcPts val="0"/>
                        </a:spcBef>
                        <a:spcAft>
                          <a:spcPts val="0"/>
                        </a:spcAft>
                        <a:buClr>
                          <a:srgbClr val="000000"/>
                        </a:buClr>
                        <a:buSzPts val="1400"/>
                        <a:buFont typeface="Arial"/>
                        <a:buNone/>
                      </a:pPr>
                      <a:r>
                        <a:rPr lang="en-US" sz="1400" b="1" u="none" strike="noStrike" cap="none"/>
                        <a:t>Referral Management</a:t>
                      </a:r>
                      <a:endParaRPr sz="1400" b="1" u="none" strike="noStrike" cap="none">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MA</a:t>
                      </a:r>
                      <a:endParaRPr sz="1400" u="none" strike="noStrike" cap="none"/>
                    </a:p>
                    <a:p>
                      <a:pPr marL="0" marR="0" lvl="0" indent="0" algn="l" rtl="0">
                        <a:lnSpc>
                          <a:spcPct val="107000"/>
                        </a:lnSpc>
                        <a:spcBef>
                          <a:spcPts val="0"/>
                        </a:spcBef>
                        <a:spcAft>
                          <a:spcPts val="0"/>
                        </a:spcAft>
                        <a:buClr>
                          <a:srgbClr val="000000"/>
                        </a:buClr>
                        <a:buSzPts val="1400"/>
                        <a:buFont typeface="Arial"/>
                        <a:buNone/>
                      </a:pPr>
                      <a:r>
                        <a:rPr lang="en-US" sz="1400" b="1" u="none" strike="noStrike" cap="none"/>
                        <a:t>Panel Management</a:t>
                      </a:r>
                      <a:endParaRPr sz="1400" b="1" u="none" strike="noStrike" cap="none">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3650250">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Annual Physical</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Orders preventive care</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Diagnosis, discussion of treatment options and management of acute and chronic conditions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Coordination of care and care team</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Referrals to specialists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On call </a:t>
                      </a:r>
                      <a:endParaRPr sz="2000" b="0" u="none" strike="noStrike" cap="none">
                        <a:solidFill>
                          <a:schemeClr val="lt1"/>
                        </a:solidFill>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 care management for high-risk patients </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Chronic illness monitoring response to treatment and titrating treatment according to delegated order sets </a:t>
                      </a:r>
                      <a:endParaRPr sz="2000" u="none" strike="noStrike" cap="none">
                        <a:solidFill>
                          <a:srgbClr val="003865"/>
                        </a:solidFill>
                        <a:latin typeface="Calibri"/>
                        <a:ea typeface="Calibri"/>
                        <a:cs typeface="Calibri"/>
                        <a:sym typeface="Calibri"/>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 behavioral health services in the practice or by referral</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Protocol or (service may be in the practice or at another site)</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Urgent BH patient need</a:t>
                      </a:r>
                      <a:endParaRPr sz="1400" u="none" strike="noStrike" cap="none">
                        <a:solidFill>
                          <a:srgbClr val="003865"/>
                        </a:solidFill>
                        <a:latin typeface="Calibri"/>
                        <a:ea typeface="Calibri"/>
                        <a:cs typeface="Calibri"/>
                        <a:sym typeface="Calibri"/>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Medication review for patents </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Review prescribing practices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Assist patients with problems such as non-adherence, side effects, cost of medications, understanding medications, medication management challenges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Titrate medication for selected groups of patient under standing orders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Manages chronic conditions according to  Collaborative Practice Agreements</a:t>
                      </a:r>
                      <a:endParaRPr sz="2000" u="none" strike="noStrike" cap="none">
                        <a:solidFill>
                          <a:srgbClr val="003865"/>
                        </a:solidFill>
                        <a:latin typeface="Calibri"/>
                        <a:ea typeface="Calibri"/>
                        <a:cs typeface="Calibri"/>
                        <a:sym typeface="Calibri"/>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Provides self-management support</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Coordinates care by helping patients navigate the healthcare system and access community services</a:t>
                      </a:r>
                      <a:endParaRPr sz="2000" u="none" strike="noStrike" cap="none">
                        <a:solidFill>
                          <a:srgbClr val="003865"/>
                        </a:solidFill>
                        <a:latin typeface="Calibri"/>
                        <a:ea typeface="Calibri"/>
                        <a:cs typeface="Calibri"/>
                        <a:sym typeface="Calibri"/>
                      </a:endParaRPr>
                    </a:p>
                  </a:txBody>
                  <a:tcPr marL="68575" marR="68575" marT="0" marB="0">
                    <a:lnR w="12700" cap="flat" cmpd="sng">
                      <a:solidFill>
                        <a:schemeClr val="dk1"/>
                      </a:solidFill>
                      <a:prstDash val="solid"/>
                      <a:round/>
                      <a:headEnd type="none" w="sm" len="sm"/>
                      <a:tailEnd type="none" w="sm" len="sm"/>
                    </a:lnR>
                  </a:tcPr>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Assist with outreach to help patient establish overdue appointments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Assist patients with obtaining referral appointment, having preauthorization orders, and obtaining follow-up reports</a:t>
                      </a:r>
                      <a:endParaRPr sz="2000" u="none" strike="noStrike" cap="none">
                        <a:solidFill>
                          <a:srgbClr val="003865"/>
                        </a:solidFill>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Collaborate with providers in managing a panel </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Outreach on preventive services</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Provides services to chronically ill patients such as self-management coaching or follow-up phone calls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Scrub chart, provides pre-visit screenings  </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Reviews medication list</a:t>
                      </a:r>
                      <a:endParaRPr sz="2000" u="none" strike="noStrike" cap="none">
                        <a:solidFill>
                          <a:srgbClr val="003865"/>
                        </a:solidFill>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8050">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t> </a:t>
                      </a:r>
                      <a:endParaRPr sz="1600" u="none" strike="noStrike" cap="none">
                        <a:solidFill>
                          <a:schemeClr val="lt1"/>
                        </a:solidFill>
                        <a:latin typeface="Calibri"/>
                        <a:ea typeface="Calibri"/>
                        <a:cs typeface="Calibri"/>
                        <a:sym typeface="Calibri"/>
                      </a:endParaRPr>
                    </a:p>
                  </a:txBody>
                  <a:tcPr marL="68575" marR="68575" marT="0" marB="0"/>
                </a:tc>
                <a:tc gridSpan="4">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t>Quality Improvement Activities</a:t>
                      </a:r>
                      <a:endParaRPr sz="1600" u="none" strike="noStrike" cap="none"/>
                    </a:p>
                    <a:p>
                      <a:pPr marL="0" marR="0" lvl="0" indent="0" algn="l" rtl="0">
                        <a:lnSpc>
                          <a:spcPct val="107000"/>
                        </a:lnSpc>
                        <a:spcBef>
                          <a:spcPts val="0"/>
                        </a:spcBef>
                        <a:spcAft>
                          <a:spcPts val="0"/>
                        </a:spcAft>
                        <a:buClr>
                          <a:srgbClr val="000000"/>
                        </a:buClr>
                        <a:buSzPts val="1100"/>
                        <a:buFont typeface="Arial"/>
                        <a:buNone/>
                      </a:pPr>
                      <a:r>
                        <a:rPr lang="en-US" sz="1100" u="none" strike="noStrike" cap="none"/>
                        <a:t>Team conducts QI activities to monitor quality measures and improve metrics with involvement of patient and families</a:t>
                      </a:r>
                      <a:endParaRPr sz="1600" u="none" strike="noStrike" cap="none"/>
                    </a:p>
                    <a:p>
                      <a:pPr marL="0" marR="0" lvl="0" indent="0" algn="l" rtl="0">
                        <a:lnSpc>
                          <a:spcPct val="107000"/>
                        </a:lnSpc>
                        <a:spcBef>
                          <a:spcPts val="0"/>
                        </a:spcBef>
                        <a:spcAft>
                          <a:spcPts val="0"/>
                        </a:spcAft>
                        <a:buClr>
                          <a:srgbClr val="000000"/>
                        </a:buClr>
                        <a:buSzPts val="1100"/>
                        <a:buFont typeface="Arial"/>
                        <a:buNone/>
                      </a:pPr>
                      <a:r>
                        <a:rPr lang="en-US" sz="1100" u="none" strike="noStrike" cap="none"/>
                        <a:t>Team monitors program targets and make changes to improve </a:t>
                      </a:r>
                      <a:endParaRPr sz="1600" u="none" strike="noStrike" cap="none">
                        <a:solidFill>
                          <a:srgbClr val="003865"/>
                        </a:solidFill>
                      </a:endParaRPr>
                    </a:p>
                  </a:txBody>
                  <a:tcPr marL="68575" marR="68575"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100"/>
                        <a:buFont typeface="Arial"/>
                        <a:buNone/>
                      </a:pPr>
                      <a:endParaRPr sz="1100" u="none" strike="noStrike" cap="none"/>
                    </a:p>
                  </a:txBody>
                  <a:tcPr marL="68575" marR="68575" marT="0" marB="0">
                    <a:lnT w="12700" cap="flat" cmpd="sng">
                      <a:solidFill>
                        <a:schemeClr val="dk1"/>
                      </a:solidFill>
                      <a:prstDash val="solid"/>
                      <a:round/>
                      <a:headEnd type="none" w="sm" len="sm"/>
                      <a:tailEnd type="none" w="sm" len="sm"/>
                    </a:lnT>
                  </a:tcPr>
                </a:tc>
                <a:tc>
                  <a:txBody>
                    <a:bodyPr/>
                    <a:lstStyle/>
                    <a:p>
                      <a:pPr marL="0" marR="0" lvl="0" indent="0" algn="l" rtl="0">
                        <a:lnSpc>
                          <a:spcPct val="107000"/>
                        </a:lnSpc>
                        <a:spcBef>
                          <a:spcPts val="0"/>
                        </a:spcBef>
                        <a:spcAft>
                          <a:spcPts val="0"/>
                        </a:spcAft>
                        <a:buClr>
                          <a:srgbClr val="000000"/>
                        </a:buClr>
                        <a:buSzPts val="1100"/>
                        <a:buFont typeface="Arial"/>
                        <a:buNone/>
                      </a:pPr>
                      <a:endParaRPr sz="1100" u="none" strike="noStrike" cap="none"/>
                    </a:p>
                  </a:txBody>
                  <a:tcPr marL="68575" marR="68575" marT="0" marB="0">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sp>
        <p:nvSpPr>
          <p:cNvPr id="363" name="Google Shape;363;p25"/>
          <p:cNvSpPr txBox="1">
            <a:spLocks noGrp="1"/>
          </p:cNvSpPr>
          <p:nvPr>
            <p:ph type="ftr" idx="11"/>
          </p:nvPr>
        </p:nvSpPr>
        <p:spPr>
          <a:xfrm>
            <a:off x="0" y="648130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364" name="Google Shape;364;p25"/>
          <p:cNvSpPr txBox="1">
            <a:spLocks noGrp="1"/>
          </p:cNvSpPr>
          <p:nvPr>
            <p:ph type="sldNum" idx="12"/>
          </p:nvPr>
        </p:nvSpPr>
        <p:spPr>
          <a:xfrm>
            <a:off x="9448800" y="653879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pic>
        <p:nvPicPr>
          <p:cNvPr id="365" name="Google Shape;365;p25"/>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
          <p:cNvSpPr txBox="1">
            <a:spLocks noGrp="1"/>
          </p:cNvSpPr>
          <p:nvPr>
            <p:ph type="title"/>
          </p:nvPr>
        </p:nvSpPr>
        <p:spPr>
          <a:xfrm>
            <a:off x="298374" y="16676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9600"/>
              <a:buFont typeface="Calibri"/>
              <a:buNone/>
            </a:pPr>
            <a:r>
              <a:rPr lang="en-US" sz="9600" b="1">
                <a:latin typeface="Calibri"/>
                <a:ea typeface="Calibri"/>
                <a:cs typeface="Calibri"/>
                <a:sym typeface="Calibri"/>
              </a:rPr>
              <a:t>Welcome!</a:t>
            </a:r>
            <a:endParaRPr/>
          </a:p>
        </p:txBody>
      </p:sp>
      <p:sp>
        <p:nvSpPr>
          <p:cNvPr id="123" name="Google Shape;123;p2"/>
          <p:cNvSpPr txBox="1"/>
          <p:nvPr/>
        </p:nvSpPr>
        <p:spPr>
          <a:xfrm>
            <a:off x="1620933" y="2828838"/>
            <a:ext cx="6544200" cy="1200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7200"/>
              <a:buFont typeface="Arial"/>
              <a:buNone/>
            </a:pPr>
            <a:r>
              <a:rPr lang="en-US" sz="7200" b="1" i="0" u="none" strike="noStrike" cap="none">
                <a:solidFill>
                  <a:schemeClr val="dk1"/>
                </a:solidFill>
                <a:latin typeface="Calibri"/>
                <a:ea typeface="Calibri"/>
                <a:cs typeface="Calibri"/>
                <a:sym typeface="Calibri"/>
              </a:rPr>
              <a:t>House Keeping</a:t>
            </a:r>
            <a:endParaRPr sz="1400" b="0" i="0" u="none" strike="noStrike" cap="none">
              <a:solidFill>
                <a:srgbClr val="000000"/>
              </a:solidFill>
              <a:latin typeface="Arial"/>
              <a:ea typeface="Arial"/>
              <a:cs typeface="Arial"/>
              <a:sym typeface="Arial"/>
            </a:endParaRPr>
          </a:p>
        </p:txBody>
      </p:sp>
      <p:sp>
        <p:nvSpPr>
          <p:cNvPr id="124" name="Google Shape;124;p2"/>
          <p:cNvSpPr txBox="1">
            <a:spLocks noGrp="1"/>
          </p:cNvSpPr>
          <p:nvPr>
            <p:ph type="sldNum" idx="12"/>
          </p:nvPr>
        </p:nvSpPr>
        <p:spPr>
          <a:xfrm>
            <a:off x="9442374" y="647666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
        <p:nvSpPr>
          <p:cNvPr id="125" name="Google Shape;125;p2"/>
          <p:cNvSpPr txBox="1">
            <a:spLocks noGrp="1"/>
          </p:cNvSpPr>
          <p:nvPr>
            <p:ph type="ftr" idx="11"/>
          </p:nvPr>
        </p:nvSpPr>
        <p:spPr>
          <a:xfrm>
            <a:off x="0" y="647666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126" name="Google Shape;126;p2"/>
          <p:cNvPicPr preferRelativeResize="0"/>
          <p:nvPr/>
        </p:nvPicPr>
        <p:blipFill>
          <a:blip r:embed="rId3">
            <a:alphaModFix/>
          </a:blip>
          <a:stretch>
            <a:fillRect/>
          </a:stretch>
        </p:blipFill>
        <p:spPr>
          <a:xfrm>
            <a:off x="8089525" y="1847725"/>
            <a:ext cx="3878100" cy="21814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382" name="Google Shape;382;p26"/>
          <p:cNvGrpSpPr/>
          <p:nvPr/>
        </p:nvGrpSpPr>
        <p:grpSpPr>
          <a:xfrm>
            <a:off x="3198108" y="1525662"/>
            <a:ext cx="5736900" cy="5123695"/>
            <a:chOff x="1142128" y="-52592"/>
            <a:chExt cx="5736900" cy="5123695"/>
          </a:xfrm>
        </p:grpSpPr>
        <p:sp>
          <p:nvSpPr>
            <p:cNvPr id="383" name="Google Shape;383;p26"/>
            <p:cNvSpPr/>
            <p:nvPr/>
          </p:nvSpPr>
          <p:spPr>
            <a:xfrm>
              <a:off x="1142128" y="-52592"/>
              <a:ext cx="5736900" cy="50184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6"/>
            <p:cNvSpPr txBox="1"/>
            <p:nvPr/>
          </p:nvSpPr>
          <p:spPr>
            <a:xfrm>
              <a:off x="3208522" y="198327"/>
              <a:ext cx="1604100" cy="752700"/>
            </a:xfrm>
            <a:prstGeom prst="rect">
              <a:avLst/>
            </a:prstGeom>
            <a:noFill/>
            <a:ln>
              <a:noFill/>
            </a:ln>
          </p:spPr>
          <p:txBody>
            <a:bodyPr spcFirstLastPara="1" wrap="square" lIns="142225" tIns="142225" rIns="142225" bIns="142225" anchor="ctr" anchorCtr="0">
              <a:noAutofit/>
            </a:bodyPr>
            <a:lstStyle/>
            <a:p>
              <a:pPr marL="0" marR="0" lvl="0" indent="0" algn="ctr" rtl="0">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Community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sp>
          <p:nvSpPr>
            <p:cNvPr id="385" name="Google Shape;385;p26"/>
            <p:cNvSpPr/>
            <p:nvPr/>
          </p:nvSpPr>
          <p:spPr>
            <a:xfrm>
              <a:off x="1313953" y="845903"/>
              <a:ext cx="5393100" cy="422520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6"/>
            <p:cNvSpPr txBox="1"/>
            <p:nvPr/>
          </p:nvSpPr>
          <p:spPr>
            <a:xfrm>
              <a:off x="3068073" y="1099409"/>
              <a:ext cx="1884900" cy="760500"/>
            </a:xfrm>
            <a:prstGeom prst="rect">
              <a:avLst/>
            </a:prstGeom>
            <a:noFill/>
            <a:ln>
              <a:noFill/>
            </a:ln>
          </p:spPr>
          <p:txBody>
            <a:bodyPr spcFirstLastPara="1" wrap="square" lIns="142225" tIns="142225" rIns="142225" bIns="142225" anchor="ctr" anchorCtr="0">
              <a:noAutofit/>
            </a:bodyPr>
            <a:lstStyle/>
            <a:p>
              <a:pPr marL="0" marR="0" lvl="0" indent="0" algn="ctr" rtl="0">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Medical Neighborhood</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600"/>
                <a:buFont typeface="Arial"/>
                <a:buNone/>
              </a:pPr>
              <a:endParaRPr sz="1600" b="1" i="0" u="none" strike="noStrike" cap="none">
                <a:solidFill>
                  <a:schemeClr val="dk2"/>
                </a:solidFill>
                <a:latin typeface="Calibri"/>
                <a:ea typeface="Calibri"/>
                <a:cs typeface="Calibri"/>
                <a:sym typeface="Calibri"/>
              </a:endParaRPr>
            </a:p>
          </p:txBody>
        </p:sp>
        <p:sp>
          <p:nvSpPr>
            <p:cNvPr id="387" name="Google Shape;387;p26"/>
            <p:cNvSpPr/>
            <p:nvPr/>
          </p:nvSpPr>
          <p:spPr>
            <a:xfrm>
              <a:off x="2268650" y="1954771"/>
              <a:ext cx="3483600" cy="301110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6"/>
            <p:cNvSpPr txBox="1"/>
            <p:nvPr/>
          </p:nvSpPr>
          <p:spPr>
            <a:xfrm>
              <a:off x="3198812" y="2180599"/>
              <a:ext cx="1623300" cy="677400"/>
            </a:xfrm>
            <a:prstGeom prst="rect">
              <a:avLst/>
            </a:prstGeom>
            <a:noFill/>
            <a:ln>
              <a:noFill/>
            </a:ln>
          </p:spPr>
          <p:txBody>
            <a:bodyPr spcFirstLastPara="1" wrap="square" lIns="113775" tIns="113775" rIns="113775" bIns="113775"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Patient Centered Medical Home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600"/>
                <a:buFont typeface="Arial"/>
                <a:buNone/>
              </a:pPr>
              <a:endParaRPr sz="1600" b="1" i="0" u="none" strike="noStrike" cap="none">
                <a:solidFill>
                  <a:schemeClr val="lt1"/>
                </a:solidFill>
                <a:latin typeface="Calibri"/>
                <a:ea typeface="Calibri"/>
                <a:cs typeface="Calibri"/>
                <a:sym typeface="Calibri"/>
              </a:endParaRPr>
            </a:p>
          </p:txBody>
        </p:sp>
        <p:sp>
          <p:nvSpPr>
            <p:cNvPr id="389" name="Google Shape;389;p26"/>
            <p:cNvSpPr/>
            <p:nvPr/>
          </p:nvSpPr>
          <p:spPr>
            <a:xfrm>
              <a:off x="3006843" y="2958453"/>
              <a:ext cx="2007300" cy="200730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6"/>
            <p:cNvSpPr txBox="1"/>
            <p:nvPr/>
          </p:nvSpPr>
          <p:spPr>
            <a:xfrm>
              <a:off x="3300815" y="3460294"/>
              <a:ext cx="1419300" cy="100380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Patient</a:t>
              </a:r>
              <a:endParaRPr sz="2400" b="1" i="0" u="none" strike="noStrike" cap="none">
                <a:solidFill>
                  <a:schemeClr val="lt1"/>
                </a:solidFill>
                <a:latin typeface="Calibri"/>
                <a:ea typeface="Calibri"/>
                <a:cs typeface="Calibri"/>
                <a:sym typeface="Calibri"/>
              </a:endParaRPr>
            </a:p>
          </p:txBody>
        </p:sp>
      </p:grpSp>
      <p:sp>
        <p:nvSpPr>
          <p:cNvPr id="391"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392" name="Google Shape;392;p26"/>
          <p:cNvSpPr txBox="1">
            <a:spLocks noGrp="1"/>
          </p:cNvSpPr>
          <p:nvPr>
            <p:ph type="sldNum" idx="12"/>
          </p:nvPr>
        </p:nvSpPr>
        <p:spPr>
          <a:xfrm>
            <a:off x="9448800" y="652203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sp>
        <p:nvSpPr>
          <p:cNvPr id="393" name="Google Shape;393;p26"/>
          <p:cNvSpPr txBox="1">
            <a:spLocks noGrp="1"/>
          </p:cNvSpPr>
          <p:nvPr>
            <p:ph type="title"/>
          </p:nvPr>
        </p:nvSpPr>
        <p:spPr>
          <a:xfrm>
            <a:off x="838077" y="211660"/>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6600" b="1"/>
              <a:t>Community Team Members</a:t>
            </a:r>
            <a:endParaRPr sz="6600" b="1"/>
          </a:p>
        </p:txBody>
      </p:sp>
      <p:pic>
        <p:nvPicPr>
          <p:cNvPr id="394" name="Google Shape;394;p26"/>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1F44-28B7-468D-8C2A-01026661958D}"/>
              </a:ext>
            </a:extLst>
          </p:cNvPr>
          <p:cNvSpPr>
            <a:spLocks noGrp="1"/>
          </p:cNvSpPr>
          <p:nvPr>
            <p:ph type="title"/>
          </p:nvPr>
        </p:nvSpPr>
        <p:spPr>
          <a:xfrm>
            <a:off x="324303" y="273450"/>
            <a:ext cx="9942716" cy="1554480"/>
          </a:xfrm>
        </p:spPr>
        <p:txBody>
          <a:bodyPr anchor="ctr">
            <a:normAutofit/>
          </a:bodyPr>
          <a:lstStyle/>
          <a:p>
            <a:r>
              <a:rPr lang="en-US" sz="6000" b="1" dirty="0"/>
              <a:t>Teams and Patient Outreach</a:t>
            </a:r>
          </a:p>
        </p:txBody>
      </p:sp>
      <p:sp>
        <p:nvSpPr>
          <p:cNvPr id="3" name="Content Placeholder 2">
            <a:extLst>
              <a:ext uri="{FF2B5EF4-FFF2-40B4-BE49-F238E27FC236}">
                <a16:creationId xmlns:a16="http://schemas.microsoft.com/office/drawing/2014/main" id="{9A4810D4-9362-4F3B-9694-55C678AAAC30}"/>
              </a:ext>
            </a:extLst>
          </p:cNvPr>
          <p:cNvSpPr>
            <a:spLocks noGrp="1"/>
          </p:cNvSpPr>
          <p:nvPr>
            <p:ph idx="1"/>
          </p:nvPr>
        </p:nvSpPr>
        <p:spPr>
          <a:xfrm>
            <a:off x="557348" y="1827930"/>
            <a:ext cx="9941319" cy="2439270"/>
          </a:xfrm>
        </p:spPr>
        <p:txBody>
          <a:bodyPr anchor="ctr">
            <a:normAutofit/>
          </a:bodyPr>
          <a:lstStyle/>
          <a:p>
            <a:pPr marL="0" indent="0">
              <a:buNone/>
            </a:pPr>
            <a:r>
              <a:rPr lang="en-US" sz="3200" dirty="0"/>
              <a:t>Typical day</a:t>
            </a:r>
          </a:p>
          <a:p>
            <a:pPr>
              <a:lnSpc>
                <a:spcPct val="100000"/>
              </a:lnSpc>
              <a:spcBef>
                <a:spcPts val="0"/>
              </a:spcBef>
              <a:buSzPct val="100000"/>
            </a:pPr>
            <a:r>
              <a:rPr lang="en-US" sz="3200" dirty="0"/>
              <a:t>Scheduled appointments</a:t>
            </a:r>
          </a:p>
          <a:p>
            <a:pPr>
              <a:lnSpc>
                <a:spcPct val="100000"/>
              </a:lnSpc>
              <a:spcBef>
                <a:spcPts val="0"/>
              </a:spcBef>
              <a:buSzPct val="100000"/>
            </a:pPr>
            <a:r>
              <a:rPr lang="en-US" sz="3200" dirty="0"/>
              <a:t>Urgent appointments</a:t>
            </a:r>
          </a:p>
          <a:p>
            <a:pPr>
              <a:lnSpc>
                <a:spcPct val="100000"/>
              </a:lnSpc>
              <a:spcBef>
                <a:spcPts val="0"/>
              </a:spcBef>
              <a:buSzPct val="100000"/>
            </a:pPr>
            <a:r>
              <a:rPr lang="en-US" sz="3200" dirty="0"/>
              <a:t>Active outreach for </a:t>
            </a:r>
            <a:r>
              <a:rPr lang="en-US" sz="3200" dirty="0" smtClean="0"/>
              <a:t>follow-up</a:t>
            </a:r>
            <a:endParaRPr lang="en-US" sz="3200" dirty="0"/>
          </a:p>
        </p:txBody>
      </p:sp>
      <p:sp>
        <p:nvSpPr>
          <p:cNvPr id="4" name="Slide Number Placeholder 3">
            <a:extLst>
              <a:ext uri="{FF2B5EF4-FFF2-40B4-BE49-F238E27FC236}">
                <a16:creationId xmlns:a16="http://schemas.microsoft.com/office/drawing/2014/main" id="{3DE27936-BF06-4B52-BCBF-66336C02EA8E}"/>
              </a:ext>
            </a:extLst>
          </p:cNvPr>
          <p:cNvSpPr>
            <a:spLocks noGrp="1"/>
          </p:cNvSpPr>
          <p:nvPr>
            <p:ph type="sldNum" sz="quarter" idx="12"/>
          </p:nvPr>
        </p:nvSpPr>
        <p:spPr>
          <a:xfrm>
            <a:off x="9448800" y="652203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31</a:t>
            </a:fld>
            <a:endParaRPr lang="en-US"/>
          </a:p>
        </p:txBody>
      </p:sp>
      <p:pic>
        <p:nvPicPr>
          <p:cNvPr id="5" name="Picture 4"/>
          <p:cNvPicPr>
            <a:picLocks noChangeAspect="1"/>
          </p:cNvPicPr>
          <p:nvPr/>
        </p:nvPicPr>
        <p:blipFill>
          <a:blip r:embed="rId2"/>
          <a:stretch>
            <a:fillRect/>
          </a:stretch>
        </p:blipFill>
        <p:spPr>
          <a:xfrm>
            <a:off x="6930580" y="2133600"/>
            <a:ext cx="3914775" cy="2133600"/>
          </a:xfrm>
          <a:prstGeom prst="rect">
            <a:avLst/>
          </a:prstGeom>
        </p:spPr>
      </p:pic>
      <p:sp>
        <p:nvSpPr>
          <p:cNvPr id="6"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extLst>
      <p:ext uri="{BB962C8B-B14F-4D97-AF65-F5344CB8AC3E}">
        <p14:creationId xmlns:p14="http://schemas.microsoft.com/office/powerpoint/2010/main" val="1378990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858551d919_0_106"/>
          <p:cNvSpPr txBox="1">
            <a:spLocks noGrp="1"/>
          </p:cNvSpPr>
          <p:nvPr>
            <p:ph type="title"/>
          </p:nvPr>
        </p:nvSpPr>
        <p:spPr>
          <a:xfrm>
            <a:off x="381775" y="274023"/>
            <a:ext cx="10677600" cy="132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6600" b="1" dirty="0"/>
              <a:t>Types of Outreach </a:t>
            </a:r>
            <a:r>
              <a:rPr lang="en-US" sz="6600" b="1" dirty="0" smtClean="0"/>
              <a:t>Activities </a:t>
            </a:r>
            <a:endParaRPr sz="5400" dirty="0"/>
          </a:p>
        </p:txBody>
      </p:sp>
      <p:sp>
        <p:nvSpPr>
          <p:cNvPr id="372" name="Google Shape;372;g858551d919_0_106"/>
          <p:cNvSpPr txBox="1">
            <a:spLocks noGrp="1"/>
          </p:cNvSpPr>
          <p:nvPr>
            <p:ph type="body" idx="1"/>
          </p:nvPr>
        </p:nvSpPr>
        <p:spPr>
          <a:xfrm>
            <a:off x="381775" y="1744119"/>
            <a:ext cx="7446900" cy="4073585"/>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ct val="100000"/>
              <a:buChar char="•"/>
            </a:pPr>
            <a:r>
              <a:rPr lang="en-US" dirty="0"/>
              <a:t>Health Coaching Call</a:t>
            </a:r>
            <a:endParaRPr dirty="0"/>
          </a:p>
          <a:p>
            <a:pPr marL="228600" lvl="0" indent="-228600" algn="l" rtl="0">
              <a:lnSpc>
                <a:spcPct val="100000"/>
              </a:lnSpc>
              <a:spcBef>
                <a:spcPts val="0"/>
              </a:spcBef>
              <a:spcAft>
                <a:spcPts val="0"/>
              </a:spcAft>
              <a:buClr>
                <a:schemeClr val="dk1"/>
              </a:buClr>
              <a:buSzPct val="100000"/>
              <a:buChar char="•"/>
            </a:pPr>
            <a:r>
              <a:rPr lang="en-US" dirty="0"/>
              <a:t>Medication Management Call</a:t>
            </a:r>
            <a:endParaRPr dirty="0"/>
          </a:p>
          <a:p>
            <a:pPr marL="228600" lvl="0" indent="-228600" algn="l" rtl="0">
              <a:lnSpc>
                <a:spcPct val="100000"/>
              </a:lnSpc>
              <a:spcBef>
                <a:spcPts val="0"/>
              </a:spcBef>
              <a:spcAft>
                <a:spcPts val="0"/>
              </a:spcAft>
              <a:buClr>
                <a:schemeClr val="dk1"/>
              </a:buClr>
              <a:buSzPct val="100000"/>
              <a:buChar char="•"/>
            </a:pPr>
            <a:r>
              <a:rPr lang="en-US" dirty="0"/>
              <a:t>Symptom Management Assessment</a:t>
            </a:r>
            <a:endParaRPr dirty="0"/>
          </a:p>
          <a:p>
            <a:pPr marL="228600" lvl="0" indent="-228600" algn="l" rtl="0">
              <a:lnSpc>
                <a:spcPct val="100000"/>
              </a:lnSpc>
              <a:spcBef>
                <a:spcPts val="0"/>
              </a:spcBef>
              <a:spcAft>
                <a:spcPts val="0"/>
              </a:spcAft>
              <a:buClr>
                <a:schemeClr val="dk1"/>
              </a:buClr>
              <a:buSzPct val="100000"/>
              <a:buChar char="•"/>
            </a:pPr>
            <a:r>
              <a:rPr lang="en-US" dirty="0"/>
              <a:t>Planned Visit Preparation</a:t>
            </a:r>
            <a:endParaRPr dirty="0"/>
          </a:p>
          <a:p>
            <a:pPr marL="228600" lvl="0" indent="-228600" algn="l" rtl="0">
              <a:lnSpc>
                <a:spcPct val="100000"/>
              </a:lnSpc>
              <a:spcBef>
                <a:spcPts val="0"/>
              </a:spcBef>
              <a:spcAft>
                <a:spcPts val="0"/>
              </a:spcAft>
              <a:buClr>
                <a:schemeClr val="dk1"/>
              </a:buClr>
              <a:buSzPct val="100000"/>
              <a:buChar char="•"/>
            </a:pPr>
            <a:r>
              <a:rPr lang="en-US" dirty="0"/>
              <a:t>Outreach on Gaps in Care</a:t>
            </a:r>
            <a:endParaRPr dirty="0"/>
          </a:p>
          <a:p>
            <a:pPr marL="228600" lvl="0" indent="-228600" algn="l" rtl="0">
              <a:lnSpc>
                <a:spcPct val="100000"/>
              </a:lnSpc>
              <a:spcBef>
                <a:spcPts val="0"/>
              </a:spcBef>
              <a:spcAft>
                <a:spcPts val="0"/>
              </a:spcAft>
              <a:buSzPct val="100000"/>
              <a:buChar char="•"/>
            </a:pPr>
            <a:r>
              <a:rPr lang="en-US" dirty="0">
                <a:highlight>
                  <a:schemeClr val="lt1"/>
                </a:highlight>
              </a:rPr>
              <a:t>Follow up to determine barriers</a:t>
            </a:r>
            <a:endParaRPr dirty="0">
              <a:highlight>
                <a:schemeClr val="lt1"/>
              </a:highlight>
            </a:endParaRPr>
          </a:p>
          <a:p>
            <a:pPr marL="228600" lvl="0" indent="-228600" algn="l" rtl="0">
              <a:lnSpc>
                <a:spcPct val="100000"/>
              </a:lnSpc>
              <a:spcBef>
                <a:spcPts val="0"/>
              </a:spcBef>
              <a:spcAft>
                <a:spcPts val="0"/>
              </a:spcAft>
              <a:buSzPct val="100000"/>
              <a:buChar char="•"/>
            </a:pPr>
            <a:r>
              <a:rPr lang="en-US" dirty="0">
                <a:highlight>
                  <a:schemeClr val="lt1"/>
                </a:highlight>
              </a:rPr>
              <a:t>Adjustment of the care plan</a:t>
            </a:r>
            <a:endParaRPr dirty="0">
              <a:highlight>
                <a:schemeClr val="lt1"/>
              </a:highlight>
            </a:endParaRPr>
          </a:p>
          <a:p>
            <a:pPr marL="228600" lvl="0" indent="-228600" algn="l" rtl="0">
              <a:lnSpc>
                <a:spcPct val="100000"/>
              </a:lnSpc>
              <a:spcBef>
                <a:spcPts val="0"/>
              </a:spcBef>
              <a:spcAft>
                <a:spcPts val="0"/>
              </a:spcAft>
              <a:buSzPct val="100000"/>
              <a:buChar char="•"/>
            </a:pPr>
            <a:r>
              <a:rPr lang="en-US" dirty="0">
                <a:highlight>
                  <a:schemeClr val="lt1"/>
                </a:highlight>
              </a:rPr>
              <a:t>ED follow up call</a:t>
            </a:r>
            <a:endParaRPr dirty="0">
              <a:highlight>
                <a:schemeClr val="lt1"/>
              </a:highlight>
            </a:endParaRPr>
          </a:p>
          <a:p>
            <a:pPr marL="228600" lvl="0" indent="-228600" algn="l" rtl="0">
              <a:lnSpc>
                <a:spcPct val="100000"/>
              </a:lnSpc>
              <a:spcBef>
                <a:spcPts val="0"/>
              </a:spcBef>
              <a:spcAft>
                <a:spcPts val="0"/>
              </a:spcAft>
              <a:buSzPct val="100000"/>
              <a:buChar char="•"/>
            </a:pPr>
            <a:r>
              <a:rPr lang="en-US" dirty="0">
                <a:highlight>
                  <a:schemeClr val="lt1"/>
                </a:highlight>
              </a:rPr>
              <a:t>Transitions of Care Calls</a:t>
            </a:r>
            <a:endParaRPr dirty="0">
              <a:highlight>
                <a:schemeClr val="lt1"/>
              </a:highlight>
            </a:endParaRPr>
          </a:p>
        </p:txBody>
      </p:sp>
      <p:sp>
        <p:nvSpPr>
          <p:cNvPr id="373" name="Google Shape;373;g858551d919_0_106"/>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374" name="Google Shape;374;g858551d919_0_10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dirty="0"/>
          </a:p>
        </p:txBody>
      </p:sp>
      <p:pic>
        <p:nvPicPr>
          <p:cNvPr id="375" name="Google Shape;375;g858551d919_0_106"/>
          <p:cNvPicPr preferRelativeResize="0"/>
          <p:nvPr/>
        </p:nvPicPr>
        <p:blipFill>
          <a:blip r:embed="rId3">
            <a:alphaModFix/>
          </a:blip>
          <a:stretch>
            <a:fillRect/>
          </a:stretch>
        </p:blipFill>
        <p:spPr>
          <a:xfrm>
            <a:off x="7117075" y="2472200"/>
            <a:ext cx="4058524" cy="2282920"/>
          </a:xfrm>
          <a:prstGeom prst="rect">
            <a:avLst/>
          </a:prstGeom>
          <a:noFill/>
          <a:ln>
            <a:noFill/>
          </a:ln>
        </p:spPr>
      </p:pic>
      <p:pic>
        <p:nvPicPr>
          <p:cNvPr id="376" name="Google Shape;376;g858551d919_0_106"/>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F6A66-0DB6-453C-9DAD-698414699CFB}"/>
              </a:ext>
            </a:extLst>
          </p:cNvPr>
          <p:cNvSpPr>
            <a:spLocks noGrp="1"/>
          </p:cNvSpPr>
          <p:nvPr>
            <p:ph type="title"/>
          </p:nvPr>
        </p:nvSpPr>
        <p:spPr>
          <a:xfrm>
            <a:off x="399066" y="621792"/>
            <a:ext cx="5181503" cy="3368235"/>
          </a:xfrm>
        </p:spPr>
        <p:txBody>
          <a:bodyPr>
            <a:normAutofit/>
          </a:bodyPr>
          <a:lstStyle/>
          <a:p>
            <a:r>
              <a:rPr lang="en-US" sz="5400" b="1" dirty="0"/>
              <a:t>Let’s Talk Team Communication</a:t>
            </a:r>
          </a:p>
        </p:txBody>
      </p:sp>
      <p:sp>
        <p:nvSpPr>
          <p:cNvPr id="4" name="Slide Number Placeholder 3">
            <a:extLst>
              <a:ext uri="{FF2B5EF4-FFF2-40B4-BE49-F238E27FC236}">
                <a16:creationId xmlns:a16="http://schemas.microsoft.com/office/drawing/2014/main" id="{7E326768-C3E2-444F-B673-FF50450508FD}"/>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33</a:t>
            </a:fld>
            <a:endParaRPr lang="en-US" dirty="0"/>
          </a:p>
        </p:txBody>
      </p:sp>
      <p:graphicFrame>
        <p:nvGraphicFramePr>
          <p:cNvPr id="6" name="Content Placeholder 2">
            <a:extLst>
              <a:ext uri="{FF2B5EF4-FFF2-40B4-BE49-F238E27FC236}">
                <a16:creationId xmlns:a16="http://schemas.microsoft.com/office/drawing/2014/main" id="{1C6C4058-16CC-4CC8-A297-E3700FB6CC5A}"/>
              </a:ext>
            </a:extLst>
          </p:cNvPr>
          <p:cNvGraphicFramePr>
            <a:graphicFrameLocks noGrp="1"/>
          </p:cNvGraphicFramePr>
          <p:nvPr>
            <p:ph idx="1"/>
            <p:extLst>
              <p:ext uri="{D42A27DB-BD31-4B8C-83A1-F6EECF244321}">
                <p14:modId xmlns:p14="http://schemas.microsoft.com/office/powerpoint/2010/main" val="3162282693"/>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CC8D65A-E8ED-41A7-94D3-B9F8290B0DCE}"/>
              </a:ext>
            </a:extLst>
          </p:cNvPr>
          <p:cNvSpPr txBox="1"/>
          <p:nvPr/>
        </p:nvSpPr>
        <p:spPr>
          <a:xfrm>
            <a:off x="507280" y="3374136"/>
            <a:ext cx="4745621" cy="1785104"/>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Communication </a:t>
            </a:r>
            <a:r>
              <a:rPr lang="en-US" sz="2400" dirty="0" smtClean="0">
                <a:latin typeface="Calibri" panose="020F0502020204030204" pitchFamily="34" charset="0"/>
                <a:cs typeface="Calibri" panose="020F0502020204030204" pitchFamily="34" charset="0"/>
              </a:rPr>
              <a:t>is:</a:t>
            </a:r>
            <a:endParaRPr lang="en-US" sz="2400" dirty="0">
              <a:latin typeface="Calibri" panose="020F0502020204030204" pitchFamily="34" charset="0"/>
              <a:cs typeface="Calibri" panose="020F0502020204030204" pitchFamily="34" charset="0"/>
            </a:endParaRPr>
          </a:p>
          <a:p>
            <a:r>
              <a:rPr lang="en-US" sz="2400" dirty="0" smtClean="0">
                <a:latin typeface="Calibri" panose="020F0502020204030204" pitchFamily="34" charset="0"/>
                <a:cs typeface="Calibri" panose="020F0502020204030204" pitchFamily="34" charset="0"/>
              </a:rPr>
              <a:t>A </a:t>
            </a:r>
            <a:r>
              <a:rPr lang="en-US" sz="2400" dirty="0">
                <a:latin typeface="Calibri" panose="020F0502020204030204" pitchFamily="34" charset="0"/>
                <a:cs typeface="Calibri" panose="020F0502020204030204" pitchFamily="34" charset="0"/>
              </a:rPr>
              <a:t>taken-for-granted human activity that is recognized as important only when it has failed</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7" name="Google Shape;391;p26"/>
          <p:cNvSpPr txBox="1">
            <a:spLocks noGrp="1"/>
          </p:cNvSpPr>
          <p:nvPr>
            <p:ph type="ftr" idx="11"/>
          </p:nvPr>
        </p:nvSpPr>
        <p:spPr>
          <a:xfrm>
            <a:off x="0" y="6534227"/>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extLst>
      <p:ext uri="{BB962C8B-B14F-4D97-AF65-F5344CB8AC3E}">
        <p14:creationId xmlns:p14="http://schemas.microsoft.com/office/powerpoint/2010/main" val="2855189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7"/>
          <p:cNvSpPr txBox="1">
            <a:spLocks noGrp="1"/>
          </p:cNvSpPr>
          <p:nvPr>
            <p:ph type="title"/>
          </p:nvPr>
        </p:nvSpPr>
        <p:spPr>
          <a:xfrm>
            <a:off x="488594" y="266495"/>
            <a:ext cx="9484462" cy="928264"/>
          </a:xfrm>
          <a:prstGeom prst="rect">
            <a:avLst/>
          </a:prstGeom>
        </p:spPr>
        <p:txBody>
          <a:bodyPr spcFirstLastPara="1" vert="horz" lIns="91440" tIns="45720" rIns="91440" bIns="45720" rtlCol="0" anchor="t" anchorCtr="0">
            <a:normAutofit/>
          </a:bodyPr>
          <a:lstStyle/>
          <a:p>
            <a:pPr marL="0" lvl="0" indent="0">
              <a:spcAft>
                <a:spcPts val="0"/>
              </a:spcAft>
              <a:buSzPts val="1800"/>
            </a:pPr>
            <a:r>
              <a:rPr lang="en-US" sz="4800" b="1" kern="1200" dirty="0">
                <a:solidFill>
                  <a:schemeClr val="tx1"/>
                </a:solidFill>
                <a:latin typeface="Calibri" panose="020F0502020204030204" pitchFamily="34" charset="0"/>
                <a:ea typeface="+mj-ea"/>
                <a:cs typeface="Calibri" panose="020F0502020204030204" pitchFamily="34" charset="0"/>
              </a:rPr>
              <a:t>TBC Case </a:t>
            </a:r>
            <a:r>
              <a:rPr lang="en-US" sz="4800" b="1" kern="1200" dirty="0" smtClean="0">
                <a:solidFill>
                  <a:schemeClr val="tx1"/>
                </a:solidFill>
                <a:latin typeface="Calibri" panose="020F0502020204030204" pitchFamily="34" charset="0"/>
                <a:ea typeface="+mj-ea"/>
                <a:cs typeface="Calibri" panose="020F0502020204030204" pitchFamily="34" charset="0"/>
              </a:rPr>
              <a:t>Study: Focusing </a:t>
            </a:r>
            <a:r>
              <a:rPr lang="en-US" sz="4800" b="1" kern="1200" dirty="0">
                <a:solidFill>
                  <a:schemeClr val="tx1"/>
                </a:solidFill>
                <a:latin typeface="Calibri" panose="020F0502020204030204" pitchFamily="34" charset="0"/>
                <a:ea typeface="+mj-ea"/>
                <a:cs typeface="Calibri" panose="020F0502020204030204" pitchFamily="34" charset="0"/>
              </a:rPr>
              <a:t>on John</a:t>
            </a:r>
          </a:p>
        </p:txBody>
      </p:sp>
      <p:sp>
        <p:nvSpPr>
          <p:cNvPr id="404" name="Google Shape;404;p27"/>
          <p:cNvSpPr txBox="1"/>
          <p:nvPr/>
        </p:nvSpPr>
        <p:spPr>
          <a:xfrm>
            <a:off x="488594" y="987495"/>
            <a:ext cx="10984078" cy="4120953"/>
          </a:xfrm>
          <a:prstGeom prst="rect">
            <a:avLst/>
          </a:prstGeom>
        </p:spPr>
        <p:txBody>
          <a:bodyPr spcFirstLastPara="1" vert="horz" lIns="91440" tIns="45720" rIns="91440" bIns="45720" rtlCol="0" anchor="ctr" anchorCtr="0">
            <a:normAutofit/>
          </a:bodyPr>
          <a:lstStyle/>
          <a:p>
            <a:pPr lvl="0">
              <a:spcBef>
                <a:spcPts val="0"/>
              </a:spcBef>
            </a:pPr>
            <a:r>
              <a:rPr lang="en-US" sz="2000" kern="1200" dirty="0">
                <a:solidFill>
                  <a:schemeClr val="tx1"/>
                </a:solidFill>
                <a:latin typeface="Calibri" panose="020F0502020204030204" pitchFamily="34" charset="0"/>
                <a:ea typeface="+mn-ea"/>
                <a:cs typeface="Calibri" panose="020F0502020204030204" pitchFamily="34" charset="0"/>
                <a:sym typeface="Calibri"/>
              </a:rPr>
              <a:t>John is a 64-year-old male with a diagnosis of COPD. He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has had </a:t>
            </a:r>
            <a:r>
              <a:rPr lang="en-US" sz="2000" kern="1200" dirty="0">
                <a:solidFill>
                  <a:schemeClr val="tx1"/>
                </a:solidFill>
                <a:latin typeface="Calibri" panose="020F0502020204030204" pitchFamily="34" charset="0"/>
                <a:ea typeface="+mn-ea"/>
                <a:cs typeface="Calibri" panose="020F0502020204030204" pitchFamily="34" charset="0"/>
                <a:sym typeface="Calibri"/>
              </a:rPr>
              <a:t>COPD for the last 10 years. </a:t>
            </a:r>
          </a:p>
          <a:p>
            <a:pPr lvl="0">
              <a:spcBef>
                <a:spcPts val="0"/>
              </a:spcBef>
            </a:pPr>
            <a:r>
              <a:rPr lang="en-US" sz="2000" kern="1200" dirty="0">
                <a:solidFill>
                  <a:schemeClr val="tx1"/>
                </a:solidFill>
                <a:latin typeface="Calibri" panose="020F0502020204030204" pitchFamily="34" charset="0"/>
                <a:ea typeface="+mn-ea"/>
                <a:cs typeface="Calibri" panose="020F0502020204030204" pitchFamily="34" charset="0"/>
                <a:sym typeface="Calibri"/>
              </a:rPr>
              <a:t>Current findings:  </a:t>
            </a:r>
          </a:p>
          <a:p>
            <a:pPr marL="457200" lvl="0" indent="-342900">
              <a:spcBef>
                <a:spcPts val="0"/>
              </a:spcBef>
              <a:buFont typeface="Arial" panose="020B0604020202020204" pitchFamily="34" charset="0"/>
              <a:buChar char="•"/>
            </a:pPr>
            <a:r>
              <a:rPr lang="en-US" sz="2000" kern="1200" dirty="0">
                <a:solidFill>
                  <a:schemeClr val="tx1"/>
                </a:solidFill>
                <a:latin typeface="Calibri" panose="020F0502020204030204" pitchFamily="34" charset="0"/>
                <a:ea typeface="+mn-ea"/>
                <a:cs typeface="Calibri" panose="020F0502020204030204" pitchFamily="34" charset="0"/>
                <a:sym typeface="Calibri"/>
              </a:rPr>
              <a:t>John was recently hospitalized last month due to shortness of breath.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John </a:t>
            </a:r>
            <a:r>
              <a:rPr lang="en-US" sz="2000" kern="1200" dirty="0">
                <a:solidFill>
                  <a:schemeClr val="tx1"/>
                </a:solidFill>
                <a:latin typeface="Calibri" panose="020F0502020204030204" pitchFamily="34" charset="0"/>
                <a:ea typeface="+mn-ea"/>
                <a:cs typeface="Calibri" panose="020F0502020204030204" pitchFamily="34" charset="0"/>
                <a:sym typeface="Calibri"/>
              </a:rPr>
              <a:t>is a smoker even though his physician has educated him on the problems associated with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smoking.</a:t>
            </a: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also has high blood pressure which at this time is borderline.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currently takes Symbicort and albuterol for management of his COPD.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is currently not on any medication for his blood pressure although when discussed John refuses to be on any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medication.</a:t>
            </a: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John </a:t>
            </a:r>
            <a:r>
              <a:rPr lang="en-US" sz="2000" kern="1200" dirty="0">
                <a:solidFill>
                  <a:schemeClr val="tx1"/>
                </a:solidFill>
                <a:latin typeface="Calibri" panose="020F0502020204030204" pitchFamily="34" charset="0"/>
                <a:ea typeface="+mn-ea"/>
                <a:cs typeface="Calibri" panose="020F0502020204030204" pitchFamily="34" charset="0"/>
                <a:sym typeface="Calibri"/>
              </a:rPr>
              <a:t>lost his wife one year ago and is on his own.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The </a:t>
            </a:r>
            <a:r>
              <a:rPr lang="en-US" sz="2000" kern="1200" dirty="0">
                <a:solidFill>
                  <a:schemeClr val="tx1"/>
                </a:solidFill>
                <a:latin typeface="Calibri" panose="020F0502020204030204" pitchFamily="34" charset="0"/>
                <a:ea typeface="+mn-ea"/>
                <a:cs typeface="Calibri" panose="020F0502020204030204" pitchFamily="34" charset="0"/>
                <a:sym typeface="Calibri"/>
              </a:rPr>
              <a:t>closest family he has lives out of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state.</a:t>
            </a: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is on a fixed income and sometimes has difficulty paying his bills or putting food on the table.  </a:t>
            </a:r>
          </a:p>
        </p:txBody>
      </p:sp>
      <p:pic>
        <p:nvPicPr>
          <p:cNvPr id="405" name="Google Shape;405;p27"/>
          <p:cNvPicPr preferRelativeResize="0"/>
          <p:nvPr/>
        </p:nvPicPr>
        <p:blipFill rotWithShape="1">
          <a:blip r:embed="rId3">
            <a:alphaModFix/>
          </a:blip>
          <a:srcRect/>
          <a:stretch/>
        </p:blipFill>
        <p:spPr>
          <a:xfrm>
            <a:off x="11625448" y="6391751"/>
            <a:ext cx="296500" cy="435750"/>
          </a:xfrm>
          <a:prstGeom prst="rect">
            <a:avLst/>
          </a:prstGeom>
          <a:noFill/>
          <a:ln>
            <a:noFill/>
          </a:ln>
        </p:spPr>
      </p:pic>
      <p:sp>
        <p:nvSpPr>
          <p:cNvPr id="9"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0" name="Google Shape;374;g858551d919_0_10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dirty="0"/>
          </a:p>
        </p:txBody>
      </p:sp>
    </p:spTree>
    <p:extLst>
      <p:ext uri="{BB962C8B-B14F-4D97-AF65-F5344CB8AC3E}">
        <p14:creationId xmlns:p14="http://schemas.microsoft.com/office/powerpoint/2010/main" val="1323934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3E61E-A93D-4383-B42A-8E4053EE61D3}"/>
              </a:ext>
            </a:extLst>
          </p:cNvPr>
          <p:cNvSpPr>
            <a:spLocks noGrp="1"/>
          </p:cNvSpPr>
          <p:nvPr>
            <p:ph type="title"/>
          </p:nvPr>
        </p:nvSpPr>
        <p:spPr>
          <a:xfrm>
            <a:off x="338667" y="346118"/>
            <a:ext cx="10905066" cy="1135737"/>
          </a:xfrm>
        </p:spPr>
        <p:txBody>
          <a:bodyPr>
            <a:normAutofit/>
          </a:bodyPr>
          <a:lstStyle/>
          <a:p>
            <a:r>
              <a:rPr lang="en-US" sz="5400" b="1" dirty="0"/>
              <a:t>Enhancing Team Communication </a:t>
            </a:r>
          </a:p>
        </p:txBody>
      </p:sp>
      <p:sp>
        <p:nvSpPr>
          <p:cNvPr id="3" name="Text Placeholder 2">
            <a:extLst>
              <a:ext uri="{FF2B5EF4-FFF2-40B4-BE49-F238E27FC236}">
                <a16:creationId xmlns:a16="http://schemas.microsoft.com/office/drawing/2014/main" id="{728FD22B-14CF-4C50-BAA7-8D788F8D3962}"/>
              </a:ext>
            </a:extLst>
          </p:cNvPr>
          <p:cNvSpPr>
            <a:spLocks noGrp="1"/>
          </p:cNvSpPr>
          <p:nvPr>
            <p:ph idx="1"/>
          </p:nvPr>
        </p:nvSpPr>
        <p:spPr>
          <a:xfrm>
            <a:off x="424011" y="1436126"/>
            <a:ext cx="7220373" cy="4393982"/>
          </a:xfrm>
        </p:spPr>
        <p:txBody>
          <a:bodyPr>
            <a:normAutofit/>
          </a:bodyPr>
          <a:lstStyle/>
          <a:p>
            <a:pPr marL="114300" indent="0">
              <a:buNone/>
            </a:pPr>
            <a:r>
              <a:rPr lang="en-US" sz="2400" dirty="0"/>
              <a:t>It’s about </a:t>
            </a:r>
            <a:r>
              <a:rPr lang="en-US" sz="2400" dirty="0" smtClean="0"/>
              <a:t>relationship </a:t>
            </a:r>
            <a:r>
              <a:rPr lang="en-US" sz="2400" dirty="0"/>
              <a:t>and </a:t>
            </a:r>
            <a:r>
              <a:rPr lang="en-US" sz="2400" dirty="0" smtClean="0"/>
              <a:t>engagement </a:t>
            </a:r>
            <a:r>
              <a:rPr lang="en-US" sz="2400" dirty="0"/>
              <a:t>with </a:t>
            </a:r>
            <a:r>
              <a:rPr lang="en-US" sz="2400" dirty="0" smtClean="0"/>
              <a:t>team members:</a:t>
            </a:r>
            <a:endParaRPr lang="en-US" sz="2400" dirty="0"/>
          </a:p>
          <a:p>
            <a:pPr>
              <a:lnSpc>
                <a:spcPct val="100000"/>
              </a:lnSpc>
              <a:spcBef>
                <a:spcPts val="0"/>
              </a:spcBef>
              <a:buFont typeface="Arial" panose="020B0604020202020204" pitchFamily="34" charset="0"/>
              <a:buChar char="•"/>
            </a:pPr>
            <a:r>
              <a:rPr lang="en-US" sz="2400" dirty="0"/>
              <a:t>Seek out opportunities for interactions</a:t>
            </a:r>
          </a:p>
          <a:p>
            <a:pPr>
              <a:lnSpc>
                <a:spcPct val="100000"/>
              </a:lnSpc>
              <a:spcBef>
                <a:spcPts val="0"/>
              </a:spcBef>
              <a:buFont typeface="Arial" panose="020B0604020202020204" pitchFamily="34" charset="0"/>
              <a:buChar char="•"/>
            </a:pPr>
            <a:r>
              <a:rPr lang="en-US" sz="2400" dirty="0"/>
              <a:t>Shadow and reverse shadow team members</a:t>
            </a:r>
          </a:p>
          <a:p>
            <a:pPr>
              <a:lnSpc>
                <a:spcPct val="100000"/>
              </a:lnSpc>
              <a:spcBef>
                <a:spcPts val="0"/>
              </a:spcBef>
              <a:buFont typeface="Arial" panose="020B0604020202020204" pitchFamily="34" charset="0"/>
              <a:buChar char="•"/>
            </a:pPr>
            <a:r>
              <a:rPr lang="en-US" sz="2400" dirty="0"/>
              <a:t>Be curious</a:t>
            </a:r>
          </a:p>
          <a:p>
            <a:pPr>
              <a:lnSpc>
                <a:spcPct val="100000"/>
              </a:lnSpc>
              <a:spcBef>
                <a:spcPts val="0"/>
              </a:spcBef>
              <a:buFont typeface="Arial" panose="020B0604020202020204" pitchFamily="34" charset="0"/>
              <a:buChar char="•"/>
            </a:pPr>
            <a:r>
              <a:rPr lang="en-US" sz="2400" dirty="0"/>
              <a:t>Recognize common goals and values</a:t>
            </a:r>
          </a:p>
          <a:p>
            <a:pPr>
              <a:lnSpc>
                <a:spcPct val="100000"/>
              </a:lnSpc>
              <a:spcBef>
                <a:spcPts val="0"/>
              </a:spcBef>
              <a:buFont typeface="Arial" panose="020B0604020202020204" pitchFamily="34" charset="0"/>
              <a:buChar char="•"/>
            </a:pPr>
            <a:r>
              <a:rPr lang="en-US" sz="2400" dirty="0"/>
              <a:t>Recognize there may be differences in communication style</a:t>
            </a:r>
          </a:p>
          <a:p>
            <a:pPr>
              <a:lnSpc>
                <a:spcPct val="100000"/>
              </a:lnSpc>
              <a:spcBef>
                <a:spcPts val="0"/>
              </a:spcBef>
              <a:buFont typeface="Arial" panose="020B0604020202020204" pitchFamily="34" charset="0"/>
              <a:buChar char="•"/>
            </a:pPr>
            <a:r>
              <a:rPr lang="en-US" sz="2400" dirty="0"/>
              <a:t>Seek to understand-address proactively</a:t>
            </a:r>
          </a:p>
          <a:p>
            <a:pPr>
              <a:lnSpc>
                <a:spcPct val="100000"/>
              </a:lnSpc>
              <a:spcBef>
                <a:spcPts val="0"/>
              </a:spcBef>
              <a:buFont typeface="Arial" panose="020B0604020202020204" pitchFamily="34" charset="0"/>
              <a:buChar char="•"/>
            </a:pPr>
            <a:r>
              <a:rPr lang="en-US" sz="2400" dirty="0"/>
              <a:t>Assume the best</a:t>
            </a:r>
          </a:p>
          <a:p>
            <a:pPr>
              <a:buFont typeface="Arial" panose="020B0604020202020204" pitchFamily="34" charset="0"/>
              <a:buChar char="•"/>
            </a:pPr>
            <a:endParaRPr lang="en-US" sz="2000" dirty="0"/>
          </a:p>
          <a:p>
            <a:endParaRPr lang="en-US" sz="2000" dirty="0"/>
          </a:p>
          <a:p>
            <a:endParaRPr lang="en-US" sz="2000" dirty="0"/>
          </a:p>
          <a:p>
            <a:endParaRPr lang="en-US" sz="2000" dirty="0"/>
          </a:p>
          <a:p>
            <a:pPr marL="114300" indent="0">
              <a:buNone/>
            </a:pPr>
            <a:endParaRPr lang="en-US" sz="2000" dirty="0"/>
          </a:p>
          <a:p>
            <a:pPr marL="114300" indent="0">
              <a:buNone/>
            </a:pPr>
            <a:endParaRPr lang="en-US" sz="2000" dirty="0"/>
          </a:p>
          <a:p>
            <a:pPr marL="114300" indent="0">
              <a:buNone/>
            </a:pPr>
            <a:endParaRPr lang="en-US" sz="2000" dirty="0"/>
          </a:p>
        </p:txBody>
      </p:sp>
      <p:sp>
        <p:nvSpPr>
          <p:cNvPr id="4" name="Slide Number Placeholder 3">
            <a:extLst>
              <a:ext uri="{FF2B5EF4-FFF2-40B4-BE49-F238E27FC236}">
                <a16:creationId xmlns:a16="http://schemas.microsoft.com/office/drawing/2014/main" id="{62B19129-8AAE-43A6-A675-70A2620F89DE}"/>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35</a:t>
            </a:fld>
            <a:endParaRPr lang="en-US"/>
          </a:p>
        </p:txBody>
      </p:sp>
      <p:pic>
        <p:nvPicPr>
          <p:cNvPr id="7" name="Picture 6"/>
          <p:cNvPicPr>
            <a:picLocks noChangeAspect="1"/>
          </p:cNvPicPr>
          <p:nvPr/>
        </p:nvPicPr>
        <p:blipFill>
          <a:blip r:embed="rId3"/>
          <a:stretch>
            <a:fillRect/>
          </a:stretch>
        </p:blipFill>
        <p:spPr>
          <a:xfrm>
            <a:off x="7354806" y="1975104"/>
            <a:ext cx="4187987" cy="2779776"/>
          </a:xfrm>
          <a:prstGeom prst="rect">
            <a:avLst/>
          </a:prstGeom>
        </p:spPr>
      </p:pic>
      <p:sp>
        <p:nvSpPr>
          <p:cNvPr id="8" name="Footer Placeholder 1"/>
          <p:cNvSpPr>
            <a:spLocks noGrp="1"/>
          </p:cNvSpPr>
          <p:nvPr>
            <p:ph type="ftr" idx="11"/>
          </p:nvPr>
        </p:nvSpPr>
        <p:spPr>
          <a:xfrm>
            <a:off x="0" y="6492875"/>
            <a:ext cx="4114800" cy="365125"/>
          </a:xfrm>
        </p:spPr>
        <p:txBody>
          <a:bodyPr/>
          <a:lstStyle/>
          <a:p>
            <a:pPr algn="l"/>
            <a:r>
              <a:rPr lang="en-US" smtClean="0"/>
              <a:t>Intro to Team-Based Care V4 20200820</a:t>
            </a:r>
            <a:endParaRPr lang="en-US" dirty="0"/>
          </a:p>
        </p:txBody>
      </p:sp>
    </p:spTree>
    <p:extLst>
      <p:ext uri="{BB962C8B-B14F-4D97-AF65-F5344CB8AC3E}">
        <p14:creationId xmlns:p14="http://schemas.microsoft.com/office/powerpoint/2010/main" val="201429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9C29-0CA6-4F47-A6EA-4E695F223C40}"/>
              </a:ext>
            </a:extLst>
          </p:cNvPr>
          <p:cNvSpPr>
            <a:spLocks noGrp="1"/>
          </p:cNvSpPr>
          <p:nvPr>
            <p:ph type="title"/>
          </p:nvPr>
        </p:nvSpPr>
        <p:spPr>
          <a:xfrm>
            <a:off x="241443" y="99558"/>
            <a:ext cx="11417733" cy="1135737"/>
          </a:xfrm>
        </p:spPr>
        <p:txBody>
          <a:bodyPr vert="horz" lIns="91440" tIns="45720" rIns="91440" bIns="45720" rtlCol="0" anchor="ctr">
            <a:noAutofit/>
          </a:bodyPr>
          <a:lstStyle/>
          <a:p>
            <a:pPr algn="ctr"/>
            <a:r>
              <a:rPr lang="en-US" sz="5400" b="1" dirty="0"/>
              <a:t>Team Communication Challenges</a:t>
            </a:r>
          </a:p>
        </p:txBody>
      </p:sp>
      <p:pic>
        <p:nvPicPr>
          <p:cNvPr id="6" name="Picture 5" descr="A group of people sitting at a table&#10;&#10;Description automatically generated">
            <a:extLst>
              <a:ext uri="{FF2B5EF4-FFF2-40B4-BE49-F238E27FC236}">
                <a16:creationId xmlns:a16="http://schemas.microsoft.com/office/drawing/2014/main" id="{DF7169C3-8BBD-4315-8561-12DEDA8CD6C2}"/>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20060" r="23683" b="-1"/>
          <a:stretch/>
        </p:blipFill>
        <p:spPr>
          <a:xfrm>
            <a:off x="346883" y="1505440"/>
            <a:ext cx="3221327" cy="3822192"/>
          </a:xfrm>
          <a:prstGeom prst="rect">
            <a:avLst/>
          </a:prstGeom>
        </p:spPr>
      </p:pic>
      <p:sp>
        <p:nvSpPr>
          <p:cNvPr id="4" name="Slide Number Placeholder 3">
            <a:extLst>
              <a:ext uri="{FF2B5EF4-FFF2-40B4-BE49-F238E27FC236}">
                <a16:creationId xmlns:a16="http://schemas.microsoft.com/office/drawing/2014/main" id="{79632AC5-4AF9-44F2-B4AF-30E2A7363B22}"/>
              </a:ext>
            </a:extLst>
          </p:cNvPr>
          <p:cNvSpPr>
            <a:spLocks noGrp="1"/>
          </p:cNvSpPr>
          <p:nvPr>
            <p:ph type="sldNum" sz="quarter" idx="12"/>
          </p:nvPr>
        </p:nvSpPr>
        <p:spPr>
          <a:xfrm>
            <a:off x="9448800" y="6486779"/>
            <a:ext cx="2743200" cy="365125"/>
          </a:xfrm>
        </p:spPr>
        <p:txBody>
          <a:bodyPr vert="horz" lIns="91440" tIns="45720" rIns="91440" bIns="45720" rtlCol="0" anchor="ctr">
            <a:normAutofit/>
          </a:bodyPr>
          <a:lstStyle/>
          <a:p>
            <a:pPr>
              <a:spcAft>
                <a:spcPts val="600"/>
              </a:spcAft>
              <a:buClrTx/>
              <a:defRPr/>
            </a:pPr>
            <a:fld id="{00000000-1234-1234-1234-123412341234}" type="slidenum">
              <a:rPr lang="en-US" kern="1200" smtClean="0">
                <a:solidFill>
                  <a:prstClr val="black">
                    <a:tint val="75000"/>
                  </a:prstClr>
                </a:solidFill>
                <a:latin typeface="Calibri" panose="020F0502020204030204"/>
                <a:ea typeface="+mn-ea"/>
                <a:cs typeface="+mn-cs"/>
              </a:rPr>
              <a:pPr>
                <a:spcAft>
                  <a:spcPts val="600"/>
                </a:spcAft>
                <a:buClrTx/>
                <a:defRPr/>
              </a:pPr>
              <a:t>36</a:t>
            </a:fld>
            <a:endParaRPr lang="en-US" kern="1200" dirty="0">
              <a:solidFill>
                <a:prstClr val="black">
                  <a:tint val="75000"/>
                </a:prstClr>
              </a:solidFill>
              <a:latin typeface="Calibri" panose="020F0502020204030204"/>
              <a:ea typeface="+mn-ea"/>
              <a:cs typeface="+mn-cs"/>
            </a:endParaRPr>
          </a:p>
        </p:txBody>
      </p:sp>
      <p:sp>
        <p:nvSpPr>
          <p:cNvPr id="7" name="TextBox 6"/>
          <p:cNvSpPr txBox="1"/>
          <p:nvPr/>
        </p:nvSpPr>
        <p:spPr>
          <a:xfrm>
            <a:off x="3925824" y="2324447"/>
            <a:ext cx="3453831" cy="2677656"/>
          </a:xfrm>
          <a:prstGeom prst="rect">
            <a:avLst/>
          </a:prstGeom>
          <a:noFill/>
        </p:spPr>
        <p:txBody>
          <a:bodyPr wrap="square" rtlCol="0">
            <a:spAutoFit/>
          </a:bodyPr>
          <a:lstStyle/>
          <a:p>
            <a:r>
              <a:rPr lang="en-US" sz="2400" b="1" dirty="0" smtClean="0">
                <a:latin typeface="Calibri" panose="020F0502020204030204" pitchFamily="34" charset="0"/>
                <a:cs typeface="Calibri" panose="020F0502020204030204" pitchFamily="34" charset="0"/>
              </a:rPr>
              <a:t>Personal</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Memory limitations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Stress/anxiety</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Fatigue, physical factors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Multi-tasking</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Flawed assumptions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New role/new team</a:t>
            </a:r>
          </a:p>
        </p:txBody>
      </p:sp>
      <p:sp>
        <p:nvSpPr>
          <p:cNvPr id="8" name="TextBox 7"/>
          <p:cNvSpPr txBox="1"/>
          <p:nvPr/>
        </p:nvSpPr>
        <p:spPr>
          <a:xfrm>
            <a:off x="7737269" y="2364406"/>
            <a:ext cx="4413504" cy="2677656"/>
          </a:xfrm>
          <a:prstGeom prst="rect">
            <a:avLst/>
          </a:prstGeom>
          <a:noFill/>
        </p:spPr>
        <p:txBody>
          <a:bodyPr wrap="square" rtlCol="0">
            <a:spAutoFit/>
          </a:bodyPr>
          <a:lstStyle/>
          <a:p>
            <a:r>
              <a:rPr lang="en-US" sz="2400" b="1" dirty="0" smtClean="0">
                <a:latin typeface="Calibri" panose="020F0502020204030204" pitchFamily="34" charset="0"/>
                <a:cs typeface="Calibri" panose="020F0502020204030204" pitchFamily="34" charset="0"/>
              </a:rPr>
              <a:t>Environmental</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Many modes communication</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Rapid change</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Time pressure</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Distractions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Interruptions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Variations in team culture</a:t>
            </a:r>
          </a:p>
        </p:txBody>
      </p:sp>
      <p:sp>
        <p:nvSpPr>
          <p:cNvPr id="10" name="Rectangle 9"/>
          <p:cNvSpPr/>
          <p:nvPr/>
        </p:nvSpPr>
        <p:spPr>
          <a:xfrm>
            <a:off x="3925824" y="1505440"/>
            <a:ext cx="7733352" cy="584775"/>
          </a:xfrm>
          <a:prstGeom prst="rect">
            <a:avLst/>
          </a:prstGeom>
        </p:spPr>
        <p:txBody>
          <a:bodyPr wrap="square">
            <a:spAutoFit/>
          </a:bodyPr>
          <a:lstStyle/>
          <a:p>
            <a:pPr algn="ctr"/>
            <a:r>
              <a:rPr lang="en-US" sz="3200" b="1" dirty="0">
                <a:latin typeface="Calibri" panose="020F0502020204030204" pitchFamily="34" charset="0"/>
                <a:cs typeface="Calibri" panose="020F0502020204030204" pitchFamily="34" charset="0"/>
              </a:rPr>
              <a:t>These are normal human challenges</a:t>
            </a:r>
          </a:p>
        </p:txBody>
      </p:sp>
      <p:sp>
        <p:nvSpPr>
          <p:cNvPr id="11"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extLst>
      <p:ext uri="{BB962C8B-B14F-4D97-AF65-F5344CB8AC3E}">
        <p14:creationId xmlns:p14="http://schemas.microsoft.com/office/powerpoint/2010/main" val="391249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a:xfrm>
            <a:off x="0" y="6492875"/>
            <a:ext cx="4114800" cy="365125"/>
          </a:xfrm>
        </p:spPr>
        <p:txBody>
          <a:bodyPr/>
          <a:lstStyle/>
          <a:p>
            <a:pPr algn="l"/>
            <a:r>
              <a:rPr lang="en-US" smtClean="0"/>
              <a:t>Intro to Team-Based Care V4 20200820</a:t>
            </a:r>
            <a:endParaRPr lang="en-US" dirty="0"/>
          </a:p>
        </p:txBody>
      </p:sp>
      <p:sp>
        <p:nvSpPr>
          <p:cNvPr id="3" name="Slide Number Placeholder 2"/>
          <p:cNvSpPr>
            <a:spLocks noGrp="1"/>
          </p:cNvSpPr>
          <p:nvPr>
            <p:ph type="sldNum" idx="12"/>
          </p:nvPr>
        </p:nvSpPr>
        <p:spPr>
          <a:xfrm>
            <a:off x="9448800" y="6505017"/>
            <a:ext cx="2743200" cy="365125"/>
          </a:xfrm>
        </p:spPr>
        <p:txBody>
          <a:bodyPr/>
          <a:lstStyle/>
          <a:p>
            <a:pPr marL="0" lvl="0" indent="0" algn="r" rtl="0">
              <a:spcBef>
                <a:spcPts val="0"/>
              </a:spcBef>
              <a:spcAft>
                <a:spcPts val="0"/>
              </a:spcAft>
              <a:buNone/>
            </a:pPr>
            <a:fld id="{00000000-1234-1234-1234-123412341234}" type="slidenum">
              <a:rPr lang="en-US" smtClean="0"/>
              <a:t>37</a:t>
            </a:fld>
            <a:endParaRPr lang="en-US"/>
          </a:p>
        </p:txBody>
      </p:sp>
      <p:sp>
        <p:nvSpPr>
          <p:cNvPr id="4" name="Google Shape;371;g858551d919_0_106"/>
          <p:cNvSpPr txBox="1">
            <a:spLocks/>
          </p:cNvSpPr>
          <p:nvPr/>
        </p:nvSpPr>
        <p:spPr>
          <a:xfrm>
            <a:off x="381775" y="274023"/>
            <a:ext cx="10677600" cy="167404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5400"/>
              <a:buFont typeface="Calibri"/>
              <a:buNone/>
            </a:pPr>
            <a:r>
              <a:rPr lang="en-US" sz="5400" b="1" dirty="0" smtClean="0">
                <a:latin typeface="Calibri" panose="020F0502020204030204" pitchFamily="34" charset="0"/>
                <a:cs typeface="Calibri" panose="020F0502020204030204" pitchFamily="34" charset="0"/>
              </a:rPr>
              <a:t>Communication is a Critical Skill for High-Functioning Teams</a:t>
            </a:r>
            <a:endParaRPr lang="en-US" sz="4400" dirty="0">
              <a:latin typeface="Calibri" panose="020F0502020204030204" pitchFamily="34" charset="0"/>
              <a:cs typeface="Calibri" panose="020F0502020204030204" pitchFamily="34" charset="0"/>
            </a:endParaRPr>
          </a:p>
        </p:txBody>
      </p:sp>
      <p:sp>
        <p:nvSpPr>
          <p:cNvPr id="5" name="TextBox 4"/>
          <p:cNvSpPr txBox="1"/>
          <p:nvPr/>
        </p:nvSpPr>
        <p:spPr>
          <a:xfrm>
            <a:off x="689113" y="2385391"/>
            <a:ext cx="5618922"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Providers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Internal team members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External team members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Patients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Family members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Caregivers</a:t>
            </a:r>
            <a:endParaRPr lang="en-US" sz="32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6477000" y="1948070"/>
            <a:ext cx="4876800" cy="3248025"/>
          </a:xfrm>
          <a:prstGeom prst="rect">
            <a:avLst/>
          </a:prstGeom>
        </p:spPr>
      </p:pic>
    </p:spTree>
    <p:extLst>
      <p:ext uri="{BB962C8B-B14F-4D97-AF65-F5344CB8AC3E}">
        <p14:creationId xmlns:p14="http://schemas.microsoft.com/office/powerpoint/2010/main" val="422702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9"/>
          <p:cNvSpPr txBox="1">
            <a:spLocks noGrp="1"/>
          </p:cNvSpPr>
          <p:nvPr>
            <p:ph type="title"/>
          </p:nvPr>
        </p:nvSpPr>
        <p:spPr>
          <a:xfrm>
            <a:off x="363209" y="0"/>
            <a:ext cx="11122938" cy="20378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Care Team Members:</a:t>
            </a:r>
            <a:br>
              <a:rPr lang="en-US" sz="6000" b="1">
                <a:latin typeface="Calibri"/>
                <a:ea typeface="Calibri"/>
                <a:cs typeface="Calibri"/>
                <a:sym typeface="Calibri"/>
              </a:rPr>
            </a:br>
            <a:r>
              <a:rPr lang="en-US" sz="6000" b="1">
                <a:latin typeface="Calibri"/>
                <a:ea typeface="Calibri"/>
                <a:cs typeface="Calibri"/>
                <a:sym typeface="Calibri"/>
              </a:rPr>
              <a:t>Communicating with Providers</a:t>
            </a:r>
            <a:endParaRPr/>
          </a:p>
        </p:txBody>
      </p:sp>
      <p:sp>
        <p:nvSpPr>
          <p:cNvPr id="412" name="Google Shape;412;p29"/>
          <p:cNvSpPr txBox="1">
            <a:spLocks noGrp="1"/>
          </p:cNvSpPr>
          <p:nvPr>
            <p:ph type="body" idx="1"/>
          </p:nvPr>
        </p:nvSpPr>
        <p:spPr>
          <a:xfrm>
            <a:off x="363209" y="2294506"/>
            <a:ext cx="7608483" cy="347131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dirty="0"/>
              <a:t>Communication between provider and care team</a:t>
            </a:r>
            <a:endParaRPr dirty="0"/>
          </a:p>
          <a:p>
            <a:pPr marL="685800" lvl="1" indent="-228600" algn="l" rtl="0">
              <a:lnSpc>
                <a:spcPct val="90000"/>
              </a:lnSpc>
              <a:spcBef>
                <a:spcPts val="500"/>
              </a:spcBef>
              <a:spcAft>
                <a:spcPts val="0"/>
              </a:spcAft>
              <a:buClr>
                <a:schemeClr val="dk1"/>
              </a:buClr>
              <a:buSzPts val="3200"/>
              <a:buChar char="•"/>
            </a:pPr>
            <a:r>
              <a:rPr lang="en-US" sz="2800" dirty="0"/>
              <a:t>Huddle: </a:t>
            </a:r>
            <a:r>
              <a:rPr lang="en-US" sz="2800" dirty="0">
                <a:highlight>
                  <a:schemeClr val="lt1"/>
                </a:highlight>
              </a:rPr>
              <a:t>Clinical and Operations</a:t>
            </a:r>
            <a:endParaRPr sz="2800" dirty="0">
              <a:highlight>
                <a:schemeClr val="lt1"/>
              </a:highlight>
            </a:endParaRPr>
          </a:p>
          <a:p>
            <a:pPr marL="685800" lvl="1" indent="-228600" algn="l" rtl="0">
              <a:lnSpc>
                <a:spcPct val="90000"/>
              </a:lnSpc>
              <a:spcBef>
                <a:spcPts val="500"/>
              </a:spcBef>
              <a:spcAft>
                <a:spcPts val="0"/>
              </a:spcAft>
              <a:buClr>
                <a:schemeClr val="dk1"/>
              </a:buClr>
              <a:buSzPts val="3200"/>
              <a:buChar char="•"/>
            </a:pPr>
            <a:r>
              <a:rPr lang="en-US" sz="2800" dirty="0"/>
              <a:t>Team Conference </a:t>
            </a:r>
            <a:r>
              <a:rPr lang="en-US" sz="2800" dirty="0">
                <a:solidFill>
                  <a:srgbClr val="000000"/>
                </a:solidFill>
                <a:highlight>
                  <a:schemeClr val="lt1"/>
                </a:highlight>
              </a:rPr>
              <a:t>Complex patients, outcomes, ID of cases</a:t>
            </a:r>
            <a:endParaRPr sz="2800" dirty="0">
              <a:solidFill>
                <a:srgbClr val="000000"/>
              </a:solidFill>
              <a:highlight>
                <a:schemeClr val="lt1"/>
              </a:highlight>
            </a:endParaRPr>
          </a:p>
          <a:p>
            <a:pPr marL="685800" lvl="1" indent="-228600" algn="l" rtl="0">
              <a:lnSpc>
                <a:spcPct val="90000"/>
              </a:lnSpc>
              <a:spcBef>
                <a:spcPts val="500"/>
              </a:spcBef>
              <a:spcAft>
                <a:spcPts val="0"/>
              </a:spcAft>
              <a:buClr>
                <a:schemeClr val="dk1"/>
              </a:buClr>
              <a:buSzPts val="3200"/>
              <a:buChar char="•"/>
            </a:pPr>
            <a:r>
              <a:rPr lang="en-US" sz="2800" dirty="0"/>
              <a:t>Patient update: </a:t>
            </a:r>
            <a:r>
              <a:rPr lang="en-US" sz="2800" dirty="0">
                <a:highlight>
                  <a:schemeClr val="lt1"/>
                </a:highlight>
              </a:rPr>
              <a:t>part of both</a:t>
            </a:r>
            <a:endParaRPr sz="2800" dirty="0">
              <a:highlight>
                <a:schemeClr val="lt1"/>
              </a:highlight>
            </a:endParaRPr>
          </a:p>
          <a:p>
            <a:pPr marL="228600" lvl="0" indent="-228600" algn="l" rtl="0">
              <a:lnSpc>
                <a:spcPct val="90000"/>
              </a:lnSpc>
              <a:spcBef>
                <a:spcPts val="1000"/>
              </a:spcBef>
              <a:spcAft>
                <a:spcPts val="0"/>
              </a:spcAft>
              <a:buClr>
                <a:schemeClr val="dk1"/>
              </a:buClr>
              <a:buSzPts val="3600"/>
              <a:buChar char="•"/>
            </a:pPr>
            <a:r>
              <a:rPr lang="en-US" dirty="0"/>
              <a:t>Quick and focused</a:t>
            </a:r>
            <a:endParaRPr dirty="0"/>
          </a:p>
          <a:p>
            <a:pPr marL="457200" lvl="1" indent="0" algn="l" rtl="0">
              <a:lnSpc>
                <a:spcPct val="90000"/>
              </a:lnSpc>
              <a:spcBef>
                <a:spcPts val="500"/>
              </a:spcBef>
              <a:spcAft>
                <a:spcPts val="0"/>
              </a:spcAft>
              <a:buClr>
                <a:schemeClr val="dk1"/>
              </a:buClr>
              <a:buSzPts val="3200"/>
              <a:buNone/>
            </a:pPr>
            <a:endParaRPr sz="2800" dirty="0"/>
          </a:p>
          <a:p>
            <a:pPr marL="0" lvl="0" indent="0" algn="l" rtl="0">
              <a:lnSpc>
                <a:spcPct val="90000"/>
              </a:lnSpc>
              <a:spcBef>
                <a:spcPts val="1000"/>
              </a:spcBef>
              <a:spcAft>
                <a:spcPts val="0"/>
              </a:spcAft>
              <a:buClr>
                <a:schemeClr val="dk1"/>
              </a:buClr>
              <a:buSzPts val="3600"/>
              <a:buNone/>
            </a:pPr>
            <a:endParaRPr sz="3200" dirty="0"/>
          </a:p>
        </p:txBody>
      </p:sp>
      <p:sp>
        <p:nvSpPr>
          <p:cNvPr id="413" name="Google Shape;413;p29"/>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414" name="Google Shape;414;p29"/>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pic>
        <p:nvPicPr>
          <p:cNvPr id="415" name="Google Shape;415;p29"/>
          <p:cNvPicPr preferRelativeResize="0"/>
          <p:nvPr/>
        </p:nvPicPr>
        <p:blipFill>
          <a:blip r:embed="rId3">
            <a:alphaModFix/>
          </a:blip>
          <a:stretch>
            <a:fillRect/>
          </a:stretch>
        </p:blipFill>
        <p:spPr>
          <a:xfrm>
            <a:off x="8102825" y="2631300"/>
            <a:ext cx="3720775" cy="2478025"/>
          </a:xfrm>
          <a:prstGeom prst="rect">
            <a:avLst/>
          </a:prstGeom>
          <a:noFill/>
          <a:ln>
            <a:noFill/>
          </a:ln>
        </p:spPr>
      </p:pic>
      <p:sp>
        <p:nvSpPr>
          <p:cNvPr id="7" name="TextBox 6">
            <a:extLst>
              <a:ext uri="{FF2B5EF4-FFF2-40B4-BE49-F238E27FC236}">
                <a16:creationId xmlns:a16="http://schemas.microsoft.com/office/drawing/2014/main" id="{C0694E53-AA2B-4B40-881C-E5AE2A61C4EA}"/>
              </a:ext>
            </a:extLst>
          </p:cNvPr>
          <p:cNvSpPr txBox="1"/>
          <p:nvPr/>
        </p:nvSpPr>
        <p:spPr>
          <a:xfrm>
            <a:off x="6571488" y="4699053"/>
            <a:ext cx="3391724" cy="1323439"/>
          </a:xfrm>
          <a:prstGeom prst="rect">
            <a:avLst/>
          </a:prstGeom>
          <a:solidFill>
            <a:schemeClr val="bg1"/>
          </a:solidFill>
          <a:ln>
            <a:solidFill>
              <a:schemeClr val="accent1"/>
            </a:solidFill>
          </a:ln>
        </p:spPr>
        <p:txBody>
          <a:bodyPr wrap="square" rtlCol="0">
            <a:spAutoFit/>
          </a:bodyPr>
          <a:lstStyle/>
          <a:p>
            <a:pPr algn="ctr"/>
            <a:r>
              <a:rPr lang="en-US" sz="1600" dirty="0">
                <a:latin typeface="Calibri" panose="020F0502020204030204" pitchFamily="34" charset="0"/>
                <a:cs typeface="Calibri" panose="020F0502020204030204" pitchFamily="34" charset="0"/>
              </a:rPr>
              <a:t>Moving from solo care to TBC requires increased communication between the provider, patient and team. The communication is best when it is efficient and </a:t>
            </a:r>
            <a:r>
              <a:rPr lang="en-US" sz="1600" dirty="0" smtClean="0">
                <a:latin typeface="Calibri" panose="020F0502020204030204" pitchFamily="34" charset="0"/>
                <a:cs typeface="Calibri" panose="020F0502020204030204" pitchFamily="34" charset="0"/>
              </a:rPr>
              <a:t>focused.</a:t>
            </a:r>
            <a:endParaRPr lang="en-US" sz="16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4"/>
          <p:cNvSpPr txBox="1">
            <a:spLocks noGrp="1"/>
          </p:cNvSpPr>
          <p:nvPr>
            <p:ph type="title"/>
          </p:nvPr>
        </p:nvSpPr>
        <p:spPr>
          <a:xfrm>
            <a:off x="577550" y="143850"/>
            <a:ext cx="11213400" cy="1279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000"/>
              <a:buFont typeface="Calibri"/>
              <a:buNone/>
            </a:pPr>
            <a:r>
              <a:rPr lang="en-US" sz="5000" b="1">
                <a:highlight>
                  <a:schemeClr val="lt1"/>
                </a:highlight>
              </a:rPr>
              <a:t>Team-Based Care</a:t>
            </a:r>
            <a:endParaRPr sz="5000" b="1">
              <a:highlight>
                <a:schemeClr val="lt1"/>
              </a:highlight>
            </a:endParaRPr>
          </a:p>
          <a:p>
            <a:pPr marL="0" lvl="0" indent="0" algn="ctr" rtl="0">
              <a:lnSpc>
                <a:spcPct val="90000"/>
              </a:lnSpc>
              <a:spcBef>
                <a:spcPts val="0"/>
              </a:spcBef>
              <a:spcAft>
                <a:spcPts val="0"/>
              </a:spcAft>
              <a:buClr>
                <a:schemeClr val="dk1"/>
              </a:buClr>
              <a:buSzPts val="6000"/>
              <a:buFont typeface="Calibri"/>
              <a:buNone/>
            </a:pPr>
            <a:r>
              <a:rPr lang="en-US" sz="5000" b="1">
                <a:highlight>
                  <a:schemeClr val="lt1"/>
                </a:highlight>
              </a:rPr>
              <a:t> Communication Examples</a:t>
            </a:r>
            <a:endParaRPr sz="3400">
              <a:highlight>
                <a:schemeClr val="lt1"/>
              </a:highlight>
            </a:endParaRPr>
          </a:p>
        </p:txBody>
      </p:sp>
      <p:graphicFrame>
        <p:nvGraphicFramePr>
          <p:cNvPr id="482" name="Google Shape;482;p34"/>
          <p:cNvGraphicFramePr/>
          <p:nvPr/>
        </p:nvGraphicFramePr>
        <p:xfrm>
          <a:off x="541039" y="1628766"/>
          <a:ext cx="11213450" cy="4708510"/>
        </p:xfrm>
        <a:graphic>
          <a:graphicData uri="http://schemas.openxmlformats.org/drawingml/2006/table">
            <a:tbl>
              <a:tblPr firstRow="1" bandRow="1">
                <a:noFill/>
                <a:tableStyleId>{4EED8599-3947-44EE-A43C-C9853031F164}</a:tableStyleId>
              </a:tblPr>
              <a:tblGrid>
                <a:gridCol w="5606725">
                  <a:extLst>
                    <a:ext uri="{9D8B030D-6E8A-4147-A177-3AD203B41FA5}">
                      <a16:colId xmlns:a16="http://schemas.microsoft.com/office/drawing/2014/main" val="20000"/>
                    </a:ext>
                  </a:extLst>
                </a:gridCol>
                <a:gridCol w="5606725">
                  <a:extLst>
                    <a:ext uri="{9D8B030D-6E8A-4147-A177-3AD203B41FA5}">
                      <a16:colId xmlns:a16="http://schemas.microsoft.com/office/drawing/2014/main" val="20001"/>
                    </a:ext>
                  </a:extLst>
                </a:gridCol>
              </a:tblGrid>
              <a:tr h="397275">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Huddle</a:t>
                      </a:r>
                      <a:endParaRPr sz="2400" b="1" u="none" strike="noStrike" cap="none">
                        <a:latin typeface="Calibri"/>
                        <a:ea typeface="Calibri"/>
                        <a:cs typeface="Calibri"/>
                        <a:sym typeface="Calibri"/>
                      </a:endParaRPr>
                    </a:p>
                  </a:txBody>
                  <a:tcPr marL="91450" marR="91450" marT="45725" marB="45725">
                    <a:solidFill>
                      <a:schemeClr val="lt2"/>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Meeting</a:t>
                      </a:r>
                      <a:endParaRPr sz="2400" b="1" u="none" strike="noStrike" cap="none">
                        <a:latin typeface="Calibri"/>
                        <a:ea typeface="Calibri"/>
                        <a:cs typeface="Calibri"/>
                        <a:sym typeface="Calibri"/>
                      </a:endParaRPr>
                    </a:p>
                  </a:txBody>
                  <a:tcPr marL="91450" marR="91450" marT="45725" marB="45725">
                    <a:solidFill>
                      <a:schemeClr val="lt2"/>
                    </a:solidFill>
                  </a:tcPr>
                </a:tc>
                <a:extLst>
                  <a:ext uri="{0D108BD9-81ED-4DB2-BD59-A6C34878D82A}">
                    <a16:rowId xmlns:a16="http://schemas.microsoft.com/office/drawing/2014/main" val="10000"/>
                  </a:ext>
                </a:extLst>
              </a:tr>
              <a:tr h="4490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Short, patient centered</a:t>
                      </a:r>
                      <a:endParaRPr sz="2000" u="none" strike="noStrike" cap="none">
                        <a:solidFill>
                          <a:srgbClr val="003865"/>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Has an agenda, operational</a:t>
                      </a:r>
                      <a:endParaRPr sz="2000" u="none" strike="noStrike" cap="none">
                        <a:solidFill>
                          <a:srgbClr val="003865"/>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431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Frequent, even daily</a:t>
                      </a:r>
                      <a:endParaRPr sz="2000" u="none" strike="noStrike" cap="none">
                        <a:solidFill>
                          <a:srgbClr val="003865"/>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Less frequent, but scheduled regularly or ad hoc</a:t>
                      </a:r>
                      <a:endParaRPr sz="2000" u="none" strike="noStrike" cap="none">
                        <a:solidFill>
                          <a:srgbClr val="003865"/>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2364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Goal is to discuss arising situations that need multi-disciplinary support and are complex enough for a conversation:</a:t>
                      </a:r>
                      <a:endParaRPr sz="2000" u="none" strike="noStrike" cap="none"/>
                    </a:p>
                    <a:p>
                      <a:pPr marL="285750" marR="0" lvl="0" indent="-285750" algn="l" rtl="0">
                        <a:lnSpc>
                          <a:spcPct val="100000"/>
                        </a:lnSpc>
                        <a:spcBef>
                          <a:spcPts val="0"/>
                        </a:spcBef>
                        <a:spcAft>
                          <a:spcPts val="0"/>
                        </a:spcAft>
                        <a:buClr>
                          <a:schemeClr val="dk1"/>
                        </a:buClr>
                        <a:buSzPts val="2000"/>
                        <a:buFont typeface="Arial"/>
                        <a:buChar char="•"/>
                      </a:pPr>
                      <a:r>
                        <a:rPr lang="en-US" sz="2000" u="none" strike="noStrike" cap="none"/>
                        <a:t>High risk patients, complex care plans</a:t>
                      </a:r>
                      <a:endParaRPr sz="2000" u="none" strike="noStrike" cap="none"/>
                    </a:p>
                    <a:p>
                      <a:pPr marL="285750" marR="0" lvl="0" indent="-285750" algn="l" rtl="0">
                        <a:lnSpc>
                          <a:spcPct val="100000"/>
                        </a:lnSpc>
                        <a:spcBef>
                          <a:spcPts val="0"/>
                        </a:spcBef>
                        <a:spcAft>
                          <a:spcPts val="0"/>
                        </a:spcAft>
                        <a:buClr>
                          <a:schemeClr val="dk1"/>
                        </a:buClr>
                        <a:buSzPts val="2000"/>
                        <a:buFont typeface="Arial"/>
                        <a:buChar char="•"/>
                      </a:pPr>
                      <a:r>
                        <a:rPr lang="en-US" sz="2000" u="none" strike="noStrike" cap="none"/>
                        <a:t>ED or IP visits </a:t>
                      </a:r>
                      <a:endParaRPr sz="1400" u="none" strike="noStrike" cap="none"/>
                    </a:p>
                    <a:p>
                      <a:pPr marL="285750" marR="0" lvl="0" indent="-285750" algn="l" rtl="0">
                        <a:lnSpc>
                          <a:spcPct val="100000"/>
                        </a:lnSpc>
                        <a:spcBef>
                          <a:spcPts val="0"/>
                        </a:spcBef>
                        <a:spcAft>
                          <a:spcPts val="0"/>
                        </a:spcAft>
                        <a:buClr>
                          <a:schemeClr val="dk1"/>
                        </a:buClr>
                        <a:buSzPts val="2000"/>
                        <a:buFont typeface="Arial"/>
                        <a:buChar char="•"/>
                      </a:pPr>
                      <a:r>
                        <a:rPr lang="en-US" sz="2000" u="none" strike="noStrike" cap="none"/>
                        <a:t>Requests for different referrals</a:t>
                      </a:r>
                      <a:endParaRPr sz="2000" u="none" strike="noStrike" cap="none"/>
                    </a:p>
                    <a:p>
                      <a:pPr marL="285750" marR="0" lvl="0" indent="-285750" algn="l" rtl="0">
                        <a:lnSpc>
                          <a:spcPct val="100000"/>
                        </a:lnSpc>
                        <a:spcBef>
                          <a:spcPts val="0"/>
                        </a:spcBef>
                        <a:spcAft>
                          <a:spcPts val="0"/>
                        </a:spcAft>
                        <a:buClr>
                          <a:srgbClr val="000000"/>
                        </a:buClr>
                        <a:buSzPts val="2000"/>
                        <a:buFont typeface="Arial"/>
                        <a:buChar char="•"/>
                      </a:pPr>
                      <a:r>
                        <a:rPr lang="en-US" sz="2000" u="none" strike="noStrike" cap="none"/>
                        <a:t>Concerns for a patient</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Goal is to improve the overall program performance:</a:t>
                      </a:r>
                      <a:endParaRPr sz="2000" u="none" strike="noStrike" cap="none"/>
                    </a:p>
                    <a:p>
                      <a:pPr marL="342900" marR="0" lvl="2" indent="-285750" algn="l" rtl="0">
                        <a:lnSpc>
                          <a:spcPct val="100000"/>
                        </a:lnSpc>
                        <a:spcBef>
                          <a:spcPts val="0"/>
                        </a:spcBef>
                        <a:spcAft>
                          <a:spcPts val="0"/>
                        </a:spcAft>
                        <a:buClr>
                          <a:schemeClr val="dk1"/>
                        </a:buClr>
                        <a:buSzPts val="2000"/>
                        <a:buFont typeface="Arial"/>
                        <a:buChar char="•"/>
                      </a:pPr>
                      <a:r>
                        <a:rPr lang="en-US" sz="2000" u="none" strike="noStrike" cap="none"/>
                        <a:t>Review operational opportunities, such as scheduling or standing agreements/orders</a:t>
                      </a:r>
                      <a:endParaRPr sz="2000" u="none" strike="noStrike" cap="none"/>
                    </a:p>
                    <a:p>
                      <a:pPr marL="342900" marR="0" lvl="2" indent="-285750" algn="l" rtl="0">
                        <a:lnSpc>
                          <a:spcPct val="100000"/>
                        </a:lnSpc>
                        <a:spcBef>
                          <a:spcPts val="0"/>
                        </a:spcBef>
                        <a:spcAft>
                          <a:spcPts val="0"/>
                        </a:spcAft>
                        <a:buClr>
                          <a:srgbClr val="000000"/>
                        </a:buClr>
                        <a:buSzPts val="2000"/>
                        <a:buFont typeface="Arial"/>
                        <a:buChar char="•"/>
                      </a:pPr>
                      <a:r>
                        <a:rPr lang="en-US" sz="2000" u="none" strike="noStrike" cap="none"/>
                        <a:t>Review process for referrals</a:t>
                      </a:r>
                      <a:endParaRPr sz="2000" u="none" strike="noStrike" cap="none"/>
                    </a:p>
                    <a:p>
                      <a:pPr marL="342900" marR="0" lvl="2" indent="-285750" algn="l" rtl="0">
                        <a:lnSpc>
                          <a:spcPct val="100000"/>
                        </a:lnSpc>
                        <a:spcBef>
                          <a:spcPts val="0"/>
                        </a:spcBef>
                        <a:spcAft>
                          <a:spcPts val="0"/>
                        </a:spcAft>
                        <a:buClr>
                          <a:srgbClr val="000000"/>
                        </a:buClr>
                        <a:buSzPts val="2000"/>
                        <a:buFont typeface="Arial"/>
                        <a:buChar char="•"/>
                      </a:pPr>
                      <a:r>
                        <a:rPr lang="en-US" sz="2000" u="none" strike="noStrike" cap="none"/>
                        <a:t>Review outcomes measures / performance</a:t>
                      </a:r>
                      <a:endParaRPr sz="2000" u="none" strike="noStrike" cap="none"/>
                    </a:p>
                  </a:txBody>
                  <a:tcPr marL="91450" marR="91450" marT="45725" marB="45725"/>
                </a:tc>
                <a:extLst>
                  <a:ext uri="{0D108BD9-81ED-4DB2-BD59-A6C34878D82A}">
                    <a16:rowId xmlns:a16="http://schemas.microsoft.com/office/drawing/2014/main" val="10003"/>
                  </a:ext>
                </a:extLst>
              </a:tr>
              <a:tr h="7945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Participants include the individuals directly involved with the huddle topics</a:t>
                      </a:r>
                      <a:endParaRPr sz="2000" u="none" strike="noStrike" cap="none">
                        <a:solidFill>
                          <a:srgbClr val="003865"/>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Participants expanded to include all involved with the process on the agenda: front and back office, billing, PCP, Care Team, MA, Office Manager</a:t>
                      </a:r>
                      <a:endParaRPr sz="2000" u="none" strike="noStrike" cap="none">
                        <a:solidFill>
                          <a:srgbClr val="003865"/>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bl>
          </a:graphicData>
        </a:graphic>
      </p:graphicFrame>
      <p:sp>
        <p:nvSpPr>
          <p:cNvPr id="483" name="Google Shape;483;p34"/>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484" name="Google Shape;484;p34"/>
          <p:cNvSpPr txBox="1">
            <a:spLocks noGrp="1"/>
          </p:cNvSpPr>
          <p:nvPr>
            <p:ph type="sldNum" idx="12"/>
          </p:nvPr>
        </p:nvSpPr>
        <p:spPr>
          <a:xfrm>
            <a:off x="9448800" y="65389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pic>
        <p:nvPicPr>
          <p:cNvPr id="485" name="Google Shape;485;p34"/>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30" y="188844"/>
            <a:ext cx="11668539" cy="762000"/>
          </a:xfrm>
        </p:spPr>
        <p:txBody>
          <a:bodyPr>
            <a:noAutofit/>
          </a:bodyPr>
          <a:lstStyle/>
          <a:p>
            <a:r>
              <a:rPr lang="en-US" sz="4000" b="1" dirty="0" smtClean="0">
                <a:latin typeface="+mn-lt"/>
              </a:rPr>
              <a:t>MICMT Introduction to Team-Based Care Disclosures</a:t>
            </a:r>
            <a:endParaRPr lang="en-US" sz="4000" b="1" dirty="0">
              <a:latin typeface="+mn-lt"/>
            </a:endParaRPr>
          </a:p>
        </p:txBody>
      </p:sp>
      <p:sp>
        <p:nvSpPr>
          <p:cNvPr id="3" name="Content Placeholder 2"/>
          <p:cNvSpPr>
            <a:spLocks noGrp="1"/>
          </p:cNvSpPr>
          <p:nvPr>
            <p:ph idx="1"/>
          </p:nvPr>
        </p:nvSpPr>
        <p:spPr>
          <a:xfrm>
            <a:off x="397565" y="1143000"/>
            <a:ext cx="11211339" cy="5486400"/>
          </a:xfrm>
        </p:spPr>
        <p:txBody>
          <a:bodyPr>
            <a:normAutofit/>
          </a:bodyPr>
          <a:lstStyle/>
          <a:p>
            <a:pPr marL="0" indent="0">
              <a:lnSpc>
                <a:spcPct val="100000"/>
              </a:lnSpc>
              <a:spcBef>
                <a:spcPts val="0"/>
              </a:spcBef>
              <a:buNone/>
            </a:pPr>
            <a:r>
              <a:rPr lang="en-US" sz="1900" b="1" dirty="0"/>
              <a:t>Nursing:</a:t>
            </a:r>
          </a:p>
          <a:p>
            <a:pPr>
              <a:lnSpc>
                <a:spcPct val="100000"/>
              </a:lnSpc>
              <a:spcBef>
                <a:spcPts val="0"/>
              </a:spcBef>
            </a:pPr>
            <a:r>
              <a:rPr lang="en-US" sz="1600" dirty="0"/>
              <a:t>There is no conflict of interest for anyone with the ability to control content for this activity.</a:t>
            </a:r>
          </a:p>
          <a:p>
            <a:pPr>
              <a:lnSpc>
                <a:spcPct val="100000"/>
              </a:lnSpc>
              <a:spcBef>
                <a:spcPts val="0"/>
              </a:spcBef>
            </a:pPr>
            <a:r>
              <a:rPr lang="en-US" sz="1600" dirty="0"/>
              <a:t>Successful completion of the Introduction to </a:t>
            </a:r>
            <a:r>
              <a:rPr lang="en-US" sz="1600" dirty="0" smtClean="0"/>
              <a:t>Team-Based </a:t>
            </a:r>
            <a:r>
              <a:rPr lang="en-US" sz="1600" dirty="0"/>
              <a:t>Care course includes:</a:t>
            </a:r>
          </a:p>
          <a:p>
            <a:pPr lvl="1">
              <a:lnSpc>
                <a:spcPct val="100000"/>
              </a:lnSpc>
              <a:spcBef>
                <a:spcPts val="0"/>
              </a:spcBef>
            </a:pPr>
            <a:r>
              <a:rPr lang="en-US" sz="1600" dirty="0"/>
              <a:t>Attendance at the entire course</a:t>
            </a:r>
          </a:p>
          <a:p>
            <a:pPr lvl="1">
              <a:lnSpc>
                <a:spcPct val="100000"/>
              </a:lnSpc>
              <a:spcBef>
                <a:spcPts val="0"/>
              </a:spcBef>
            </a:pPr>
            <a:r>
              <a:rPr lang="en-US" sz="1600" dirty="0"/>
              <a:t>Completion of the course post test</a:t>
            </a:r>
            <a:r>
              <a:rPr lang="en-US" sz="1600" b="1" dirty="0"/>
              <a:t>:  </a:t>
            </a:r>
            <a:r>
              <a:rPr lang="en-US" sz="1600" dirty="0"/>
              <a:t>need to have a score of 80% or greater on the post-test</a:t>
            </a:r>
          </a:p>
          <a:p>
            <a:pPr lvl="1">
              <a:lnSpc>
                <a:spcPct val="100000"/>
              </a:lnSpc>
              <a:spcBef>
                <a:spcPts val="0"/>
              </a:spcBef>
            </a:pPr>
            <a:r>
              <a:rPr lang="en-US" sz="1600" dirty="0"/>
              <a:t>Completion of the course evaluation</a:t>
            </a:r>
          </a:p>
          <a:p>
            <a:pPr>
              <a:lnSpc>
                <a:spcPct val="100000"/>
              </a:lnSpc>
              <a:spcBef>
                <a:spcPts val="0"/>
              </a:spcBef>
            </a:pPr>
            <a:r>
              <a:rPr lang="en-US" sz="1600" dirty="0"/>
              <a:t>Upon successful completion of the Introduction to </a:t>
            </a:r>
            <a:r>
              <a:rPr lang="en-US" sz="1600" dirty="0" smtClean="0"/>
              <a:t>Team-Based </a:t>
            </a:r>
            <a:r>
              <a:rPr lang="en-US" sz="1600" dirty="0"/>
              <a:t>Care Course, the participant will earn 5.0</a:t>
            </a:r>
            <a:r>
              <a:rPr lang="en-US" sz="1600" dirty="0">
                <a:solidFill>
                  <a:srgbClr val="FF0000"/>
                </a:solidFill>
              </a:rPr>
              <a:t> </a:t>
            </a:r>
            <a:r>
              <a:rPr lang="en-US" sz="1600" dirty="0"/>
              <a:t>Nursing CE contact hours</a:t>
            </a:r>
          </a:p>
          <a:p>
            <a:pPr>
              <a:lnSpc>
                <a:spcPct val="100000"/>
              </a:lnSpc>
              <a:spcBef>
                <a:spcPts val="0"/>
              </a:spcBef>
            </a:pPr>
            <a:r>
              <a:rPr lang="en-US" sz="1600" dirty="0"/>
              <a:t>This nursing continuing professional development activity was approved by the Ohio Nurses Association, an accredited approver by the American Nurses Credentialing Center’s Commission on Accreditation. (OBN-001-91) </a:t>
            </a:r>
          </a:p>
          <a:p>
            <a:pPr>
              <a:lnSpc>
                <a:spcPct val="100000"/>
              </a:lnSpc>
              <a:spcBef>
                <a:spcPts val="0"/>
              </a:spcBef>
            </a:pPr>
            <a:r>
              <a:rPr lang="en-US" sz="1600" dirty="0"/>
              <a:t>ONA Activity# 2020-0000000413</a:t>
            </a:r>
            <a:endParaRPr lang="en-US" sz="1600" dirty="0">
              <a:solidFill>
                <a:schemeClr val="accent2"/>
              </a:solidFill>
            </a:endParaRPr>
          </a:p>
          <a:p>
            <a:pPr>
              <a:lnSpc>
                <a:spcPct val="100000"/>
              </a:lnSpc>
              <a:spcBef>
                <a:spcPts val="0"/>
              </a:spcBef>
            </a:pPr>
            <a:r>
              <a:rPr lang="en-US" sz="1600" dirty="0"/>
              <a:t>Expiration date:  6/15/2022</a:t>
            </a:r>
          </a:p>
          <a:p>
            <a:pPr>
              <a:lnSpc>
                <a:spcPct val="100000"/>
              </a:lnSpc>
              <a:spcBef>
                <a:spcPts val="0"/>
              </a:spcBef>
            </a:pPr>
            <a:endParaRPr lang="en-US" sz="2400" dirty="0"/>
          </a:p>
          <a:p>
            <a:pPr marL="0" indent="0">
              <a:lnSpc>
                <a:spcPct val="100000"/>
              </a:lnSpc>
              <a:spcBef>
                <a:spcPts val="0"/>
              </a:spcBef>
              <a:buNone/>
            </a:pPr>
            <a:r>
              <a:rPr lang="en-US" sz="1900" b="1" dirty="0"/>
              <a:t>Social Work:</a:t>
            </a:r>
          </a:p>
          <a:p>
            <a:pPr lvl="0" eaLnBrk="0" hangingPunct="0">
              <a:lnSpc>
                <a:spcPct val="100000"/>
              </a:lnSpc>
              <a:spcBef>
                <a:spcPts val="0"/>
              </a:spcBef>
            </a:pPr>
            <a:r>
              <a:rPr lang="en-US" sz="1600" dirty="0"/>
              <a:t>Upon successful completion of the Introduction to </a:t>
            </a:r>
            <a:r>
              <a:rPr lang="en-US" sz="1600" dirty="0" smtClean="0"/>
              <a:t>Team-Based </a:t>
            </a:r>
            <a:r>
              <a:rPr lang="en-US" sz="1600" dirty="0"/>
              <a:t>Care course, the participant will earn 5.0 Social Work CE Contact Hours</a:t>
            </a:r>
          </a:p>
          <a:p>
            <a:pPr lvl="0" eaLnBrk="0" hangingPunct="0">
              <a:lnSpc>
                <a:spcPct val="100000"/>
              </a:lnSpc>
              <a:spcBef>
                <a:spcPts val="0"/>
              </a:spcBef>
            </a:pPr>
            <a:r>
              <a:rPr lang="en-US" sz="1600" dirty="0"/>
              <a:t>"Michigan Institute for Care Management and Transformation is an approved provider with the Michigan Social Work Continuing Education Collaborative.“   Approved provider Number: MICEC 110216.</a:t>
            </a:r>
          </a:p>
          <a:p>
            <a:endParaRPr lang="en-US" sz="2800" dirty="0"/>
          </a:p>
          <a:p>
            <a:endParaRPr lang="en-US" sz="2800" dirty="0"/>
          </a:p>
          <a:p>
            <a:endParaRPr lang="en-US" dirty="0"/>
          </a:p>
          <a:p>
            <a:pPr marL="0" indent="0">
              <a:buNone/>
            </a:pPr>
            <a:endParaRPr lang="en-US" dirty="0"/>
          </a:p>
        </p:txBody>
      </p:sp>
      <p:sp>
        <p:nvSpPr>
          <p:cNvPr id="4" name="Google Shape;185;p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200">
                <a:latin typeface="+mn-lt"/>
              </a:rPr>
              <a:t>4</a:t>
            </a:fld>
            <a:endParaRPr sz="1200" dirty="0">
              <a:latin typeface="+mn-lt"/>
            </a:endParaRPr>
          </a:p>
        </p:txBody>
      </p:sp>
      <p:sp>
        <p:nvSpPr>
          <p:cNvPr id="6" name="Google Shape;125;p2"/>
          <p:cNvSpPr txBox="1">
            <a:spLocks noGrp="1"/>
          </p:cNvSpPr>
          <p:nvPr>
            <p:ph type="ftr" idx="11"/>
          </p:nvPr>
        </p:nvSpPr>
        <p:spPr>
          <a:xfrm>
            <a:off x="0" y="647666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200" smtClean="0">
                <a:latin typeface="+mn-lt"/>
              </a:rPr>
              <a:t>Intro to Team-Based Care V4 20200820</a:t>
            </a:r>
            <a:endParaRPr sz="1200" dirty="0">
              <a:latin typeface="+mn-lt"/>
            </a:endParaRPr>
          </a:p>
        </p:txBody>
      </p:sp>
    </p:spTree>
    <p:extLst>
      <p:ext uri="{BB962C8B-B14F-4D97-AF65-F5344CB8AC3E}">
        <p14:creationId xmlns:p14="http://schemas.microsoft.com/office/powerpoint/2010/main" val="3613188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28"/>
          <p:cNvPicPr preferRelativeResize="0"/>
          <p:nvPr/>
        </p:nvPicPr>
        <p:blipFill rotWithShape="1">
          <a:blip r:embed="rId3">
            <a:alphaModFix/>
          </a:blip>
          <a:srcRect/>
          <a:stretch/>
        </p:blipFill>
        <p:spPr>
          <a:xfrm>
            <a:off x="4741984" y="1390553"/>
            <a:ext cx="1164078" cy="1147238"/>
          </a:xfrm>
          <a:prstGeom prst="rect">
            <a:avLst/>
          </a:prstGeom>
          <a:noFill/>
          <a:ln>
            <a:noFill/>
          </a:ln>
        </p:spPr>
      </p:pic>
      <p:pic>
        <p:nvPicPr>
          <p:cNvPr id="422" name="Google Shape;422;p28"/>
          <p:cNvPicPr preferRelativeResize="0"/>
          <p:nvPr/>
        </p:nvPicPr>
        <p:blipFill rotWithShape="1">
          <a:blip r:embed="rId4">
            <a:alphaModFix/>
          </a:blip>
          <a:srcRect/>
          <a:stretch/>
        </p:blipFill>
        <p:spPr>
          <a:xfrm>
            <a:off x="10750292" y="1624216"/>
            <a:ext cx="1207016" cy="1149438"/>
          </a:xfrm>
          <a:prstGeom prst="rect">
            <a:avLst/>
          </a:prstGeom>
          <a:noFill/>
          <a:ln>
            <a:noFill/>
          </a:ln>
        </p:spPr>
      </p:pic>
      <p:sp>
        <p:nvSpPr>
          <p:cNvPr id="423" name="Google Shape;42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
            </a:r>
            <a:br>
              <a:rPr lang="en-US" sz="3959"/>
            </a:br>
            <a:r>
              <a:rPr lang="en-US" sz="4410"/>
              <a:t>    </a:t>
            </a:r>
            <a:endParaRPr sz="5400" b="1">
              <a:solidFill>
                <a:srgbClr val="009681"/>
              </a:solidFill>
              <a:latin typeface="Calibri"/>
              <a:ea typeface="Calibri"/>
              <a:cs typeface="Calibri"/>
              <a:sym typeface="Calibri"/>
            </a:endParaRPr>
          </a:p>
        </p:txBody>
      </p:sp>
      <p:sp>
        <p:nvSpPr>
          <p:cNvPr id="424" name="Google Shape;424;p28"/>
          <p:cNvSpPr/>
          <p:nvPr/>
        </p:nvSpPr>
        <p:spPr>
          <a:xfrm>
            <a:off x="490808" y="1510027"/>
            <a:ext cx="4621200" cy="3157800"/>
          </a:xfrm>
          <a:prstGeom prst="rect">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chemeClr val="dk1"/>
                </a:solidFill>
                <a:latin typeface="Calibri"/>
                <a:ea typeface="Calibri"/>
                <a:cs typeface="Calibri"/>
                <a:sym typeface="Calibri"/>
              </a:rPr>
              <a:t>Spontaneous Communication Tools</a:t>
            </a:r>
            <a:r>
              <a:rPr lang="en-US" sz="2800" b="1" i="0" u="none" strike="noStrike" cap="none">
                <a:solidFill>
                  <a:schemeClr val="dk1"/>
                </a:solidFill>
                <a:latin typeface="Calibri"/>
                <a:ea typeface="Calibri"/>
                <a:cs typeface="Calibri"/>
                <a:sym typeface="Calibri"/>
              </a:rPr>
              <a:t>:</a:t>
            </a:r>
            <a:endParaRPr sz="2000" b="1"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SBAR</a:t>
            </a:r>
            <a:r>
              <a:rPr lang="en-US" sz="2800" b="0" i="1" u="none" strike="noStrike" cap="none">
                <a:solidFill>
                  <a:schemeClr val="dk1"/>
                </a:solidFill>
                <a:latin typeface="Calibri"/>
                <a:ea typeface="Calibri"/>
                <a:cs typeface="Calibri"/>
                <a:sym typeface="Calibri"/>
              </a:rPr>
              <a:t> </a:t>
            </a:r>
            <a:r>
              <a:rPr lang="en-US" sz="2400" b="0" i="0" u="none" strike="noStrike" cap="none">
                <a:solidFill>
                  <a:schemeClr val="dk1"/>
                </a:solidFill>
                <a:latin typeface="Calibri"/>
                <a:ea typeface="Calibri"/>
                <a:cs typeface="Calibri"/>
                <a:sym typeface="Calibri"/>
              </a:rPr>
              <a:t>(Situation, Background, Assessment, Recommendation)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Clear patient encounter documentation in the EHR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Messaging </a:t>
            </a: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Huddles</a:t>
            </a:r>
            <a:endParaRPr sz="1400" b="0" i="0" u="none" strike="noStrike" cap="none">
              <a:solidFill>
                <a:srgbClr val="000000"/>
              </a:solidFill>
              <a:latin typeface="Arial"/>
              <a:ea typeface="Arial"/>
              <a:cs typeface="Arial"/>
              <a:sym typeface="Arial"/>
            </a:endParaRPr>
          </a:p>
        </p:txBody>
      </p:sp>
      <p:sp>
        <p:nvSpPr>
          <p:cNvPr id="425" name="Google Shape;425;p28"/>
          <p:cNvSpPr/>
          <p:nvPr/>
        </p:nvSpPr>
        <p:spPr>
          <a:xfrm>
            <a:off x="6192494" y="1998175"/>
            <a:ext cx="4924004" cy="1719647"/>
          </a:xfrm>
          <a:prstGeom prst="rect">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chemeClr val="dk1"/>
                </a:solidFill>
                <a:latin typeface="Calibri"/>
                <a:ea typeface="Calibri"/>
                <a:cs typeface="Calibri"/>
                <a:sym typeface="Calibri"/>
              </a:rPr>
              <a:t>Standing Communication Tools</a:t>
            </a:r>
            <a:r>
              <a:rPr lang="en-US" sz="2800" b="1" i="0" u="none" strike="noStrike" cap="none">
                <a:solidFill>
                  <a:schemeClr val="dk1"/>
                </a:solidFill>
                <a:latin typeface="Calibri"/>
                <a:ea typeface="Calibri"/>
                <a:cs typeface="Calibri"/>
                <a:sym typeface="Calibri"/>
              </a:rPr>
              <a:t>:</a:t>
            </a:r>
            <a:endParaRPr sz="2000" b="1" i="0" u="none" strike="noStrike" cap="none">
              <a:solidFill>
                <a:schemeClr val="dk1"/>
              </a:solidFill>
              <a:latin typeface="Calibri"/>
              <a:ea typeface="Calibri"/>
              <a:cs typeface="Calibri"/>
              <a:sym typeface="Calibri"/>
            </a:endParaRPr>
          </a:p>
          <a:p>
            <a:pPr marL="285750" marR="0" lvl="2"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Collaborative Practice Agreements</a:t>
            </a:r>
            <a:endParaRPr sz="1400" b="0" i="0" u="none" strike="noStrike" cap="none">
              <a:solidFill>
                <a:srgbClr val="000000"/>
              </a:solidFill>
              <a:latin typeface="Arial"/>
              <a:ea typeface="Arial"/>
              <a:cs typeface="Arial"/>
              <a:sym typeface="Arial"/>
            </a:endParaRPr>
          </a:p>
          <a:p>
            <a:pPr marL="285750" marR="0" lvl="2"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Standing Orders</a:t>
            </a:r>
            <a:endParaRPr sz="1400" b="0" i="0" u="none" strike="noStrike" cap="none">
              <a:solidFill>
                <a:srgbClr val="000000"/>
              </a:solidFill>
              <a:latin typeface="Arial"/>
              <a:ea typeface="Arial"/>
              <a:cs typeface="Arial"/>
              <a:sym typeface="Arial"/>
            </a:endParaRPr>
          </a:p>
          <a:p>
            <a:pPr marL="285750" marR="0" lvl="2"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Order Sets</a:t>
            </a:r>
            <a:endParaRPr sz="1400" b="0" i="0" u="none" strike="noStrike" cap="none">
              <a:solidFill>
                <a:srgbClr val="000000"/>
              </a:solidFill>
              <a:latin typeface="Arial"/>
              <a:ea typeface="Arial"/>
              <a:cs typeface="Arial"/>
              <a:sym typeface="Arial"/>
            </a:endParaRPr>
          </a:p>
        </p:txBody>
      </p:sp>
      <p:sp>
        <p:nvSpPr>
          <p:cNvPr id="426" name="Google Shape;426;p28"/>
          <p:cNvSpPr txBox="1"/>
          <p:nvPr/>
        </p:nvSpPr>
        <p:spPr>
          <a:xfrm>
            <a:off x="1315454" y="208733"/>
            <a:ext cx="10038346" cy="1107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en-US" sz="7200" b="1" i="0" u="none" strike="noStrike" cap="none">
                <a:solidFill>
                  <a:schemeClr val="dk1"/>
                </a:solidFill>
                <a:latin typeface="Calibri"/>
                <a:ea typeface="Calibri"/>
                <a:cs typeface="Calibri"/>
                <a:sym typeface="Calibri"/>
              </a:rPr>
              <a:t>Communication Tools</a:t>
            </a:r>
            <a:endParaRPr sz="7200" b="0" i="0" u="none" strike="noStrike" cap="none">
              <a:solidFill>
                <a:schemeClr val="dk1"/>
              </a:solidFill>
              <a:latin typeface="Calibri"/>
              <a:ea typeface="Calibri"/>
              <a:cs typeface="Calibri"/>
              <a:sym typeface="Calibri"/>
            </a:endParaRPr>
          </a:p>
        </p:txBody>
      </p:sp>
      <p:sp>
        <p:nvSpPr>
          <p:cNvPr id="427" name="Google Shape;427;p28"/>
          <p:cNvSpPr txBox="1">
            <a:spLocks noGrp="1"/>
          </p:cNvSpPr>
          <p:nvPr>
            <p:ph type="ftr" idx="11"/>
          </p:nvPr>
        </p:nvSpPr>
        <p:spPr>
          <a:xfrm>
            <a:off x="0" y="649446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428" name="Google Shape;428;p28"/>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sp>
        <p:nvSpPr>
          <p:cNvPr id="10" name="TextBox 9">
            <a:extLst>
              <a:ext uri="{FF2B5EF4-FFF2-40B4-BE49-F238E27FC236}">
                <a16:creationId xmlns:a16="http://schemas.microsoft.com/office/drawing/2014/main" id="{D36ABAE5-C945-4A4E-AF32-31F86029C440}"/>
              </a:ext>
            </a:extLst>
          </p:cNvPr>
          <p:cNvSpPr txBox="1"/>
          <p:nvPr/>
        </p:nvSpPr>
        <p:spPr>
          <a:xfrm>
            <a:off x="3864160" y="4261641"/>
            <a:ext cx="6435474" cy="2031325"/>
          </a:xfrm>
          <a:prstGeom prst="rect">
            <a:avLst/>
          </a:prstGeom>
          <a:solidFill>
            <a:schemeClr val="bg1"/>
          </a:solidFill>
          <a:ln>
            <a:solidFill>
              <a:schemeClr val="accent1"/>
            </a:solidFill>
          </a:ln>
        </p:spPr>
        <p:txBody>
          <a:bodyPr wrap="square" rtlCol="0">
            <a:spAutoFit/>
          </a:bodyPr>
          <a:lstStyle/>
          <a:p>
            <a:pPr lvl="0">
              <a:buSzPts val="1400"/>
            </a:pPr>
            <a:r>
              <a:rPr lang="en-US" sz="1800" dirty="0">
                <a:latin typeface="Calibri" panose="020F0502020204030204" pitchFamily="34" charset="0"/>
                <a:cs typeface="Calibri" panose="020F0502020204030204" pitchFamily="34" charset="0"/>
              </a:rPr>
              <a:t>High functioning teams have communication tools and processes that support the team to provide efficient effective care</a:t>
            </a:r>
          </a:p>
          <a:p>
            <a:pPr lvl="0">
              <a:buSzPts val="1400"/>
            </a:pPr>
            <a:r>
              <a:rPr lang="en-US" sz="1800" dirty="0">
                <a:latin typeface="Calibri" panose="020F0502020204030204" pitchFamily="34" charset="0"/>
                <a:cs typeface="Calibri" panose="020F0502020204030204" pitchFamily="34" charset="0"/>
              </a:rPr>
              <a:t>Examples include:</a:t>
            </a:r>
          </a:p>
          <a:p>
            <a:pPr marL="285750" lvl="0" indent="-285750">
              <a:buSzPts val="1400"/>
              <a:buFont typeface="Arial" panose="020B0604020202020204" pitchFamily="34" charset="0"/>
              <a:buChar char="•"/>
            </a:pPr>
            <a:r>
              <a:rPr lang="en-US" sz="1800" dirty="0">
                <a:latin typeface="Calibri" panose="020F0502020204030204" pitchFamily="34" charset="0"/>
                <a:cs typeface="Calibri" panose="020F0502020204030204" pitchFamily="34" charset="0"/>
              </a:rPr>
              <a:t>SBAR communication </a:t>
            </a:r>
          </a:p>
          <a:p>
            <a:pPr marL="285750" lvl="0" indent="-285750">
              <a:buSzPts val="1400"/>
              <a:buFont typeface="Arial" panose="020B0604020202020204" pitchFamily="34" charset="0"/>
              <a:buChar char="•"/>
            </a:pPr>
            <a:r>
              <a:rPr lang="en-US" sz="1800" dirty="0">
                <a:latin typeface="Calibri" panose="020F0502020204030204" pitchFamily="34" charset="0"/>
                <a:cs typeface="Calibri" panose="020F0502020204030204" pitchFamily="34" charset="0"/>
              </a:rPr>
              <a:t>Team documentation visible to all team members </a:t>
            </a:r>
          </a:p>
          <a:p>
            <a:pPr marL="285750" lvl="0" indent="-285750">
              <a:buSzPts val="1400"/>
              <a:buFont typeface="Arial" panose="020B0604020202020204" pitchFamily="34" charset="0"/>
              <a:buChar char="•"/>
            </a:pPr>
            <a:r>
              <a:rPr lang="en-US" sz="1800" dirty="0">
                <a:latin typeface="Calibri" panose="020F0502020204030204" pitchFamily="34" charset="0"/>
                <a:cs typeface="Calibri" panose="020F0502020204030204" pitchFamily="34" charset="0"/>
              </a:rPr>
              <a:t>Instant messaging between team members </a:t>
            </a:r>
          </a:p>
          <a:p>
            <a:pPr marL="285750" lvl="0" indent="-285750">
              <a:buSzPts val="140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Huddles</a:t>
            </a:r>
            <a:endParaRPr lang="en-US" sz="18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30"/>
          <p:cNvPicPr preferRelativeResize="0"/>
          <p:nvPr/>
        </p:nvPicPr>
        <p:blipFill rotWithShape="1">
          <a:blip r:embed="rId3">
            <a:alphaModFix/>
          </a:blip>
          <a:srcRect/>
          <a:stretch/>
        </p:blipFill>
        <p:spPr>
          <a:xfrm>
            <a:off x="1947182" y="1169581"/>
            <a:ext cx="1025979" cy="1114425"/>
          </a:xfrm>
          <a:prstGeom prst="rect">
            <a:avLst/>
          </a:prstGeom>
          <a:noFill/>
          <a:ln>
            <a:noFill/>
          </a:ln>
        </p:spPr>
      </p:pic>
      <p:sp>
        <p:nvSpPr>
          <p:cNvPr id="435" name="Google Shape;435;p30"/>
          <p:cNvSpPr txBox="1">
            <a:spLocks noGrp="1"/>
          </p:cNvSpPr>
          <p:nvPr>
            <p:ph type="title"/>
          </p:nvPr>
        </p:nvSpPr>
        <p:spPr>
          <a:xfrm>
            <a:off x="270833" y="329697"/>
            <a:ext cx="7886700" cy="72180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9600"/>
              <a:buFont typeface="Calibri"/>
              <a:buNone/>
            </a:pPr>
            <a:r>
              <a:rPr lang="en-US" sz="9600" b="1">
                <a:latin typeface="Calibri"/>
                <a:ea typeface="Calibri"/>
                <a:cs typeface="Calibri"/>
                <a:sym typeface="Calibri"/>
              </a:rPr>
              <a:t>SBAR</a:t>
            </a:r>
            <a:endParaRPr/>
          </a:p>
        </p:txBody>
      </p:sp>
      <p:pic>
        <p:nvPicPr>
          <p:cNvPr id="436" name="Google Shape;436;p30"/>
          <p:cNvPicPr preferRelativeResize="0"/>
          <p:nvPr/>
        </p:nvPicPr>
        <p:blipFill rotWithShape="1">
          <a:blip r:embed="rId4">
            <a:alphaModFix/>
          </a:blip>
          <a:srcRect/>
          <a:stretch/>
        </p:blipFill>
        <p:spPr>
          <a:xfrm>
            <a:off x="2428262" y="2448623"/>
            <a:ext cx="1089796" cy="1114425"/>
          </a:xfrm>
          <a:prstGeom prst="rect">
            <a:avLst/>
          </a:prstGeom>
          <a:noFill/>
          <a:ln>
            <a:noFill/>
          </a:ln>
        </p:spPr>
      </p:pic>
      <p:pic>
        <p:nvPicPr>
          <p:cNvPr id="437" name="Google Shape;437;p30"/>
          <p:cNvPicPr preferRelativeResize="0"/>
          <p:nvPr/>
        </p:nvPicPr>
        <p:blipFill rotWithShape="1">
          <a:blip r:embed="rId5">
            <a:alphaModFix/>
          </a:blip>
          <a:srcRect/>
          <a:stretch/>
        </p:blipFill>
        <p:spPr>
          <a:xfrm>
            <a:off x="2735809" y="3883955"/>
            <a:ext cx="1230489" cy="1081519"/>
          </a:xfrm>
          <a:prstGeom prst="rect">
            <a:avLst/>
          </a:prstGeom>
          <a:noFill/>
          <a:ln>
            <a:noFill/>
          </a:ln>
        </p:spPr>
      </p:pic>
      <p:sp>
        <p:nvSpPr>
          <p:cNvPr id="438" name="Google Shape;438;p30"/>
          <p:cNvSpPr/>
          <p:nvPr/>
        </p:nvSpPr>
        <p:spPr>
          <a:xfrm>
            <a:off x="3080986" y="1230609"/>
            <a:ext cx="5325077"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Situation</a:t>
            </a:r>
            <a:r>
              <a:rPr lang="en-US" sz="2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is the concern? </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A very clear, succinct overview of pertinent issue.</a:t>
            </a:r>
            <a:endParaRPr sz="1400" b="0" i="0" u="none" strike="noStrike" cap="none">
              <a:solidFill>
                <a:srgbClr val="000000"/>
              </a:solidFill>
              <a:latin typeface="Arial"/>
              <a:ea typeface="Arial"/>
              <a:cs typeface="Arial"/>
              <a:sym typeface="Arial"/>
            </a:endParaRPr>
          </a:p>
        </p:txBody>
      </p:sp>
      <p:sp>
        <p:nvSpPr>
          <p:cNvPr id="439" name="Google Shape;439;p30"/>
          <p:cNvSpPr/>
          <p:nvPr/>
        </p:nvSpPr>
        <p:spPr>
          <a:xfrm>
            <a:off x="3660850" y="2425781"/>
            <a:ext cx="7648833"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Background</a:t>
            </a:r>
            <a:r>
              <a:rPr lang="en-US" sz="2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has occurred? </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Important brief information relating to event. What got us to this point?</a:t>
            </a:r>
            <a:endParaRPr sz="1400" b="0" i="0" u="none" strike="noStrike" cap="none">
              <a:solidFill>
                <a:srgbClr val="000000"/>
              </a:solidFill>
              <a:latin typeface="Arial"/>
              <a:ea typeface="Arial"/>
              <a:cs typeface="Arial"/>
              <a:sym typeface="Arial"/>
            </a:endParaRPr>
          </a:p>
        </p:txBody>
      </p:sp>
      <p:pic>
        <p:nvPicPr>
          <p:cNvPr id="440" name="Google Shape;440;p30"/>
          <p:cNvPicPr preferRelativeResize="0"/>
          <p:nvPr/>
        </p:nvPicPr>
        <p:blipFill rotWithShape="1">
          <a:blip r:embed="rId6">
            <a:alphaModFix/>
          </a:blip>
          <a:srcRect/>
          <a:stretch/>
        </p:blipFill>
        <p:spPr>
          <a:xfrm>
            <a:off x="3351052" y="5226699"/>
            <a:ext cx="1041698" cy="1102784"/>
          </a:xfrm>
          <a:prstGeom prst="rect">
            <a:avLst/>
          </a:prstGeom>
          <a:noFill/>
          <a:ln>
            <a:noFill/>
          </a:ln>
        </p:spPr>
      </p:pic>
      <p:sp>
        <p:nvSpPr>
          <p:cNvPr id="441" name="Google Shape;441;p30"/>
          <p:cNvSpPr/>
          <p:nvPr/>
        </p:nvSpPr>
        <p:spPr>
          <a:xfrm>
            <a:off x="4150736" y="3883955"/>
            <a:ext cx="7335411"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Assessment: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do you think is going on? Summarize the facts and give your best judgement.</a:t>
            </a:r>
            <a:endParaRPr sz="1400" b="0" i="0" u="none" strike="noStrike" cap="none">
              <a:solidFill>
                <a:srgbClr val="000000"/>
              </a:solidFill>
              <a:latin typeface="Arial"/>
              <a:ea typeface="Arial"/>
              <a:cs typeface="Arial"/>
              <a:sym typeface="Arial"/>
            </a:endParaRPr>
          </a:p>
        </p:txBody>
      </p:sp>
      <p:sp>
        <p:nvSpPr>
          <p:cNvPr id="442" name="Google Shape;442;p30"/>
          <p:cNvSpPr/>
          <p:nvPr/>
        </p:nvSpPr>
        <p:spPr>
          <a:xfrm>
            <a:off x="4565662" y="5265873"/>
            <a:ext cx="4114051"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Recommendation</a:t>
            </a:r>
            <a:r>
              <a:rPr lang="en-US" sz="2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do you recommend?</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What actions do you want?</a:t>
            </a:r>
            <a:endParaRPr sz="1400" b="0" i="0" u="none" strike="noStrike" cap="none">
              <a:solidFill>
                <a:srgbClr val="000000"/>
              </a:solidFill>
              <a:latin typeface="Arial"/>
              <a:ea typeface="Arial"/>
              <a:cs typeface="Arial"/>
              <a:sym typeface="Arial"/>
            </a:endParaRPr>
          </a:p>
        </p:txBody>
      </p:sp>
      <p:sp>
        <p:nvSpPr>
          <p:cNvPr id="443" name="Google Shape;443;p30"/>
          <p:cNvSpPr txBox="1">
            <a:spLocks noGrp="1"/>
          </p:cNvSpPr>
          <p:nvPr>
            <p:ph type="ftr" idx="11"/>
          </p:nvPr>
        </p:nvSpPr>
        <p:spPr>
          <a:xfrm>
            <a:off x="35936"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444" name="Google Shape;444;p30"/>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1"/>
          <p:cNvSpPr txBox="1">
            <a:spLocks noGrp="1"/>
          </p:cNvSpPr>
          <p:nvPr>
            <p:ph type="title"/>
          </p:nvPr>
        </p:nvSpPr>
        <p:spPr>
          <a:xfrm>
            <a:off x="0" y="0"/>
            <a:ext cx="12192000" cy="85388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SBAR Ineffective Communication</a:t>
            </a:r>
            <a:endParaRPr sz="4800" b="1">
              <a:latin typeface="Calibri"/>
              <a:ea typeface="Calibri"/>
              <a:cs typeface="Calibri"/>
              <a:sym typeface="Calibri"/>
            </a:endParaRPr>
          </a:p>
        </p:txBody>
      </p:sp>
      <p:sp>
        <p:nvSpPr>
          <p:cNvPr id="451" name="Google Shape;451;p31"/>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452" name="Google Shape;452;p3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42</a:t>
            </a:fld>
            <a:endParaRPr/>
          </a:p>
        </p:txBody>
      </p:sp>
      <p:pic>
        <p:nvPicPr>
          <p:cNvPr id="453" name="Google Shape;453;p31"/>
          <p:cNvPicPr preferRelativeResize="0"/>
          <p:nvPr/>
        </p:nvPicPr>
        <p:blipFill rotWithShape="1">
          <a:blip r:embed="rId4">
            <a:alphaModFix/>
          </a:blip>
          <a:srcRect/>
          <a:stretch/>
        </p:blipFill>
        <p:spPr>
          <a:xfrm>
            <a:off x="11242430" y="6403365"/>
            <a:ext cx="644769" cy="454635"/>
          </a:xfrm>
          <a:prstGeom prst="rect">
            <a:avLst/>
          </a:prstGeom>
          <a:noFill/>
          <a:ln>
            <a:noFill/>
          </a:ln>
        </p:spPr>
      </p:pic>
      <p:pic>
        <p:nvPicPr>
          <p:cNvPr id="2" name="CtdNQ-sfKg8"/>
          <p:cNvPicPr>
            <a:picLocks noRot="1" noChangeAspect="1"/>
          </p:cNvPicPr>
          <p:nvPr>
            <a:videoFile r:link="rId1"/>
          </p:nvPr>
        </p:nvPicPr>
        <p:blipFill>
          <a:blip r:embed="rId5"/>
          <a:stretch>
            <a:fillRect/>
          </a:stretch>
        </p:blipFill>
        <p:spPr>
          <a:xfrm>
            <a:off x="342900" y="708660"/>
            <a:ext cx="11544299" cy="56947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2"/>
          <p:cNvSpPr txBox="1">
            <a:spLocks noGrp="1"/>
          </p:cNvSpPr>
          <p:nvPr>
            <p:ph type="title"/>
          </p:nvPr>
        </p:nvSpPr>
        <p:spPr>
          <a:xfrm>
            <a:off x="1" y="95319"/>
            <a:ext cx="12191999" cy="80302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r>
              <a:rPr lang="en-US" b="1">
                <a:latin typeface="Calibri"/>
                <a:ea typeface="Calibri"/>
                <a:cs typeface="Calibri"/>
                <a:sym typeface="Calibri"/>
              </a:rPr>
              <a:t>SBAR Effective Communication</a:t>
            </a:r>
            <a:endParaRPr sz="4000"/>
          </a:p>
        </p:txBody>
      </p:sp>
      <p:sp>
        <p:nvSpPr>
          <p:cNvPr id="461" name="Google Shape;461;p32"/>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462" name="Google Shape;462;p32"/>
          <p:cNvSpPr txBox="1">
            <a:spLocks noGrp="1"/>
          </p:cNvSpPr>
          <p:nvPr>
            <p:ph type="sldNum" idx="12"/>
          </p:nvPr>
        </p:nvSpPr>
        <p:spPr>
          <a:xfrm>
            <a:off x="9448800" y="649462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43</a:t>
            </a:fld>
            <a:endParaRPr/>
          </a:p>
        </p:txBody>
      </p:sp>
      <p:pic>
        <p:nvPicPr>
          <p:cNvPr id="463" name="Google Shape;463;p32"/>
          <p:cNvPicPr preferRelativeResize="0"/>
          <p:nvPr/>
        </p:nvPicPr>
        <p:blipFill rotWithShape="1">
          <a:blip r:embed="rId4">
            <a:alphaModFix/>
          </a:blip>
          <a:srcRect/>
          <a:stretch/>
        </p:blipFill>
        <p:spPr>
          <a:xfrm>
            <a:off x="10993867" y="6368323"/>
            <a:ext cx="631584" cy="482606"/>
          </a:xfrm>
          <a:prstGeom prst="rect">
            <a:avLst/>
          </a:prstGeom>
          <a:noFill/>
          <a:ln>
            <a:noFill/>
          </a:ln>
        </p:spPr>
      </p:pic>
      <p:pic>
        <p:nvPicPr>
          <p:cNvPr id="465" name="Google Shape;465;p32"/>
          <p:cNvPicPr preferRelativeResize="0"/>
          <p:nvPr/>
        </p:nvPicPr>
        <p:blipFill rotWithShape="1">
          <a:blip r:embed="rId5">
            <a:alphaModFix/>
          </a:blip>
          <a:srcRect/>
          <a:stretch/>
        </p:blipFill>
        <p:spPr>
          <a:xfrm>
            <a:off x="11625448" y="6391751"/>
            <a:ext cx="296500" cy="435750"/>
          </a:xfrm>
          <a:prstGeom prst="rect">
            <a:avLst/>
          </a:prstGeom>
          <a:noFill/>
          <a:ln>
            <a:noFill/>
          </a:ln>
        </p:spPr>
      </p:pic>
      <p:pic>
        <p:nvPicPr>
          <p:cNvPr id="2" name="fsazEArBy2g"/>
          <p:cNvPicPr>
            <a:picLocks noRot="1" noChangeAspect="1"/>
          </p:cNvPicPr>
          <p:nvPr>
            <a:videoFile r:link="rId1"/>
          </p:nvPr>
        </p:nvPicPr>
        <p:blipFill>
          <a:blip r:embed="rId6"/>
          <a:stretch>
            <a:fillRect/>
          </a:stretch>
        </p:blipFill>
        <p:spPr>
          <a:xfrm>
            <a:off x="160020" y="898341"/>
            <a:ext cx="11761928" cy="529671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3"/>
          <p:cNvSpPr txBox="1">
            <a:spLocks noGrp="1"/>
          </p:cNvSpPr>
          <p:nvPr>
            <p:ph type="title"/>
          </p:nvPr>
        </p:nvSpPr>
        <p:spPr>
          <a:xfrm>
            <a:off x="203407" y="123990"/>
            <a:ext cx="7531502" cy="11254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SBAR: Your Turn!         </a:t>
            </a:r>
            <a:endParaRPr/>
          </a:p>
        </p:txBody>
      </p:sp>
      <p:sp>
        <p:nvSpPr>
          <p:cNvPr id="472" name="Google Shape;472;p33"/>
          <p:cNvSpPr txBox="1">
            <a:spLocks noGrp="1"/>
          </p:cNvSpPr>
          <p:nvPr>
            <p:ph type="body" idx="1"/>
          </p:nvPr>
        </p:nvSpPr>
        <p:spPr>
          <a:xfrm>
            <a:off x="344081" y="1282564"/>
            <a:ext cx="11583025" cy="46463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t>Kathy is 28 years old and pregnant (32 weeks). She has recently moved to Ypsilanti from Flint to share an apartment with her sister and her 2 children. Kathy has not set up OB care yet. She has just run out of her Toprol to control her blood pressure. She is asking for an appointment and medications to cover her until she can be seen. She has no means of transportation.</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Situation:</a:t>
            </a:r>
            <a:r>
              <a:rPr lang="en-US"/>
              <a:t> What is the concern? </a:t>
            </a:r>
            <a:br>
              <a:rPr lang="en-US"/>
            </a:br>
            <a:r>
              <a:rPr lang="en-US"/>
              <a:t>A very clear, succinct overview of pertinent issue.</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Background:</a:t>
            </a:r>
            <a:r>
              <a:rPr lang="en-US">
                <a:solidFill>
                  <a:srgbClr val="C00000"/>
                </a:solidFill>
              </a:rPr>
              <a:t> </a:t>
            </a:r>
            <a:r>
              <a:rPr lang="en-US"/>
              <a:t>What has occurred? </a:t>
            </a:r>
            <a:br>
              <a:rPr lang="en-US"/>
            </a:br>
            <a:r>
              <a:rPr lang="en-US"/>
              <a:t>Important, brief information relating to event. What got us to this point?</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Assessment/Analysis:</a:t>
            </a:r>
            <a:r>
              <a:rPr lang="en-US">
                <a:solidFill>
                  <a:srgbClr val="C00000"/>
                </a:solidFill>
              </a:rPr>
              <a:t> </a:t>
            </a:r>
            <a:r>
              <a:rPr lang="en-US"/>
              <a:t>What do you think is going on? </a:t>
            </a:r>
            <a:br>
              <a:rPr lang="en-US"/>
            </a:br>
            <a:r>
              <a:rPr lang="en-US"/>
              <a:t>Summarize the facts and give your best judgement.</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Recommendation:</a:t>
            </a:r>
            <a:r>
              <a:rPr lang="en-US">
                <a:solidFill>
                  <a:srgbClr val="C00000"/>
                </a:solidFill>
              </a:rPr>
              <a:t> </a:t>
            </a:r>
            <a:r>
              <a:rPr lang="en-US"/>
              <a:t>What do you recommend? </a:t>
            </a:r>
            <a:br>
              <a:rPr lang="en-US"/>
            </a:br>
            <a:r>
              <a:rPr lang="en-US"/>
              <a:t>What actions do you want?</a:t>
            </a:r>
            <a:endParaRPr/>
          </a:p>
          <a:p>
            <a:pPr marL="228600" lvl="0" indent="-25400" algn="l" rtl="0">
              <a:lnSpc>
                <a:spcPct val="90000"/>
              </a:lnSpc>
              <a:spcBef>
                <a:spcPts val="1000"/>
              </a:spcBef>
              <a:spcAft>
                <a:spcPts val="0"/>
              </a:spcAft>
              <a:buClr>
                <a:schemeClr val="dk1"/>
              </a:buClr>
              <a:buSzPts val="3200"/>
              <a:buNone/>
            </a:pPr>
            <a:endParaRPr sz="3200"/>
          </a:p>
        </p:txBody>
      </p:sp>
      <p:sp>
        <p:nvSpPr>
          <p:cNvPr id="473" name="Google Shape;473;p33"/>
          <p:cNvSpPr txBox="1">
            <a:spLocks noGrp="1"/>
          </p:cNvSpPr>
          <p:nvPr>
            <p:ph type="ftr" idx="11"/>
          </p:nvPr>
        </p:nvSpPr>
        <p:spPr>
          <a:xfrm>
            <a:off x="-4966" y="652479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474" name="Google Shape;474;p3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44</a:t>
            </a:fld>
            <a:endParaRPr/>
          </a:p>
        </p:txBody>
      </p:sp>
      <p:pic>
        <p:nvPicPr>
          <p:cNvPr id="475" name="Google Shape;475;p33"/>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5"/>
          <p:cNvSpPr txBox="1">
            <a:spLocks noGrp="1"/>
          </p:cNvSpPr>
          <p:nvPr>
            <p:ph type="title"/>
          </p:nvPr>
        </p:nvSpPr>
        <p:spPr>
          <a:xfrm>
            <a:off x="252047" y="252876"/>
            <a:ext cx="1210407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6000" b="1">
                <a:latin typeface="Calibri"/>
                <a:ea typeface="Calibri"/>
                <a:cs typeface="Calibri"/>
                <a:sym typeface="Calibri"/>
              </a:rPr>
              <a:t>Other Communication Modalities</a:t>
            </a:r>
            <a:endParaRPr sz="3600"/>
          </a:p>
        </p:txBody>
      </p:sp>
      <p:sp>
        <p:nvSpPr>
          <p:cNvPr id="492" name="Google Shape;492;p35"/>
          <p:cNvSpPr txBox="1">
            <a:spLocks noGrp="1"/>
          </p:cNvSpPr>
          <p:nvPr>
            <p:ph type="body" idx="1"/>
          </p:nvPr>
        </p:nvSpPr>
        <p:spPr>
          <a:xfrm>
            <a:off x="252050" y="1770175"/>
            <a:ext cx="8366700" cy="36891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chemeClr val="dk1"/>
              </a:buClr>
              <a:buSzPts val="3100"/>
              <a:buChar char="•"/>
            </a:pPr>
            <a:r>
              <a:rPr lang="en-US" sz="3100" b="1"/>
              <a:t>Chart Documentation</a:t>
            </a:r>
            <a:r>
              <a:rPr lang="en-US" sz="3100"/>
              <a:t>: Communicate progress</a:t>
            </a:r>
            <a:endParaRPr sz="3100"/>
          </a:p>
          <a:p>
            <a:pPr marL="685800" lvl="1" indent="-336550" algn="l" rtl="0">
              <a:lnSpc>
                <a:spcPct val="90000"/>
              </a:lnSpc>
              <a:spcBef>
                <a:spcPts val="0"/>
              </a:spcBef>
              <a:spcAft>
                <a:spcPts val="0"/>
              </a:spcAft>
              <a:buClr>
                <a:schemeClr val="dk1"/>
              </a:buClr>
              <a:buSzPts val="3100"/>
              <a:buChar char="•"/>
            </a:pPr>
            <a:r>
              <a:rPr lang="en-US" sz="3100">
                <a:highlight>
                  <a:schemeClr val="lt1"/>
                </a:highlight>
              </a:rPr>
              <a:t>Maintain regulatory, practice scope and system requirements</a:t>
            </a:r>
            <a:r>
              <a:rPr lang="en-US" sz="3100">
                <a:highlight>
                  <a:srgbClr val="FF0000"/>
                </a:highlight>
              </a:rPr>
              <a:t> </a:t>
            </a:r>
            <a:endParaRPr sz="3100">
              <a:highlight>
                <a:srgbClr val="FF0000"/>
              </a:highlight>
            </a:endParaRPr>
          </a:p>
          <a:p>
            <a:pPr marL="228600" lvl="0" indent="-222250" algn="l" rtl="0">
              <a:lnSpc>
                <a:spcPct val="90000"/>
              </a:lnSpc>
              <a:spcBef>
                <a:spcPts val="1000"/>
              </a:spcBef>
              <a:spcAft>
                <a:spcPts val="0"/>
              </a:spcAft>
              <a:buClr>
                <a:schemeClr val="dk1"/>
              </a:buClr>
              <a:buSzPts val="3100"/>
              <a:buChar char="•"/>
            </a:pPr>
            <a:r>
              <a:rPr lang="en-US" sz="3100" b="1"/>
              <a:t>Messaging</a:t>
            </a:r>
            <a:r>
              <a:rPr lang="en-US" sz="3100"/>
              <a:t>: Communicates urgent recommendation for action</a:t>
            </a:r>
            <a:endParaRPr sz="3100"/>
          </a:p>
          <a:p>
            <a:pPr marL="685800" lvl="1" indent="-222250" algn="l" rtl="0">
              <a:lnSpc>
                <a:spcPct val="90000"/>
              </a:lnSpc>
              <a:spcBef>
                <a:spcPts val="500"/>
              </a:spcBef>
              <a:spcAft>
                <a:spcPts val="0"/>
              </a:spcAft>
              <a:buClr>
                <a:schemeClr val="dk1"/>
              </a:buClr>
              <a:buSzPts val="3100"/>
              <a:buChar char="•"/>
            </a:pPr>
            <a:r>
              <a:rPr lang="en-US" sz="3100"/>
              <a:t>How does the team knows what happened, what is needed and planned with follow up? </a:t>
            </a:r>
            <a:endParaRPr sz="3100"/>
          </a:p>
          <a:p>
            <a:pPr marL="228600" lvl="0" indent="0" algn="l" rtl="0">
              <a:lnSpc>
                <a:spcPct val="90000"/>
              </a:lnSpc>
              <a:spcBef>
                <a:spcPts val="1000"/>
              </a:spcBef>
              <a:spcAft>
                <a:spcPts val="0"/>
              </a:spcAft>
              <a:buClr>
                <a:schemeClr val="dk1"/>
              </a:buClr>
              <a:buSzPts val="3600"/>
              <a:buNone/>
            </a:pPr>
            <a:endParaRPr sz="3100"/>
          </a:p>
        </p:txBody>
      </p:sp>
      <p:sp>
        <p:nvSpPr>
          <p:cNvPr id="493" name="Google Shape;493;p35"/>
          <p:cNvSpPr txBox="1">
            <a:spLocks noGrp="1"/>
          </p:cNvSpPr>
          <p:nvPr>
            <p:ph type="ftr" idx="11"/>
          </p:nvPr>
        </p:nvSpPr>
        <p:spPr>
          <a:xfrm>
            <a:off x="0" y="652270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494" name="Google Shape;494;p35"/>
          <p:cNvSpPr txBox="1">
            <a:spLocks noGrp="1"/>
          </p:cNvSpPr>
          <p:nvPr>
            <p:ph type="sldNum" idx="12"/>
          </p:nvPr>
        </p:nvSpPr>
        <p:spPr>
          <a:xfrm>
            <a:off x="9448800" y="652236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45</a:t>
            </a:fld>
            <a:endParaRPr/>
          </a:p>
        </p:txBody>
      </p:sp>
      <p:pic>
        <p:nvPicPr>
          <p:cNvPr id="495" name="Google Shape;495;p35"/>
          <p:cNvPicPr preferRelativeResize="0"/>
          <p:nvPr/>
        </p:nvPicPr>
        <p:blipFill rotWithShape="1">
          <a:blip r:embed="rId3">
            <a:alphaModFix/>
          </a:blip>
          <a:srcRect/>
          <a:stretch/>
        </p:blipFill>
        <p:spPr>
          <a:xfrm>
            <a:off x="11599928" y="6340703"/>
            <a:ext cx="302350" cy="444350"/>
          </a:xfrm>
          <a:prstGeom prst="rect">
            <a:avLst/>
          </a:prstGeom>
          <a:noFill/>
          <a:ln>
            <a:noFill/>
          </a:ln>
        </p:spPr>
      </p:pic>
      <p:pic>
        <p:nvPicPr>
          <p:cNvPr id="496" name="Google Shape;496;p35"/>
          <p:cNvPicPr preferRelativeResize="0"/>
          <p:nvPr/>
        </p:nvPicPr>
        <p:blipFill>
          <a:blip r:embed="rId4">
            <a:alphaModFix/>
          </a:blip>
          <a:stretch>
            <a:fillRect/>
          </a:stretch>
        </p:blipFill>
        <p:spPr>
          <a:xfrm>
            <a:off x="8455951" y="2401626"/>
            <a:ext cx="3285850" cy="2054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6"/>
          <p:cNvSpPr txBox="1">
            <a:spLocks noGrp="1"/>
          </p:cNvSpPr>
          <p:nvPr>
            <p:ph type="title"/>
          </p:nvPr>
        </p:nvSpPr>
        <p:spPr>
          <a:xfrm>
            <a:off x="227819" y="372508"/>
            <a:ext cx="11139000" cy="721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600" b="1"/>
              <a:t>Standing Orders/Agreements</a:t>
            </a:r>
            <a:endParaRPr sz="4800"/>
          </a:p>
        </p:txBody>
      </p:sp>
      <p:sp>
        <p:nvSpPr>
          <p:cNvPr id="503" name="Google Shape;503;p36"/>
          <p:cNvSpPr txBox="1">
            <a:spLocks noGrp="1"/>
          </p:cNvSpPr>
          <p:nvPr>
            <p:ph type="body" idx="1"/>
          </p:nvPr>
        </p:nvSpPr>
        <p:spPr>
          <a:xfrm>
            <a:off x="345050" y="1559250"/>
            <a:ext cx="7427350" cy="43680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2800"/>
              <a:buChar char="•"/>
            </a:pPr>
            <a:r>
              <a:rPr lang="en-US" b="1" dirty="0"/>
              <a:t>Standing Orders/Agreements </a:t>
            </a:r>
            <a:r>
              <a:rPr lang="en-US" dirty="0"/>
              <a:t>facilitate </a:t>
            </a:r>
            <a:r>
              <a:rPr lang="en-US" dirty="0" smtClean="0"/>
              <a:t>team-based </a:t>
            </a:r>
            <a:r>
              <a:rPr lang="en-US" dirty="0"/>
              <a:t>care by giving blanket agreement for proactive outreach by the care </a:t>
            </a:r>
            <a:r>
              <a:rPr lang="en-US" dirty="0" smtClean="0"/>
              <a:t>team</a:t>
            </a:r>
          </a:p>
          <a:p>
            <a:pPr marL="0" lvl="0" indent="0" algn="l" rtl="0">
              <a:lnSpc>
                <a:spcPct val="90000"/>
              </a:lnSpc>
              <a:spcBef>
                <a:spcPts val="0"/>
              </a:spcBef>
              <a:spcAft>
                <a:spcPts val="0"/>
              </a:spcAft>
              <a:buSzPts val="2800"/>
              <a:buNone/>
            </a:pPr>
            <a:endParaRPr dirty="0"/>
          </a:p>
          <a:p>
            <a:pPr marL="457200" lvl="0" indent="-457200" algn="l" rtl="0">
              <a:lnSpc>
                <a:spcPct val="90000"/>
              </a:lnSpc>
              <a:spcBef>
                <a:spcPts val="0"/>
              </a:spcBef>
              <a:spcAft>
                <a:spcPts val="0"/>
              </a:spcAft>
              <a:buSzPts val="2800"/>
              <a:buChar char="•"/>
            </a:pPr>
            <a:r>
              <a:rPr lang="en-US" b="1" dirty="0"/>
              <a:t>Standing orders examples</a:t>
            </a:r>
            <a:r>
              <a:rPr lang="en-US" dirty="0"/>
              <a:t>:</a:t>
            </a:r>
            <a:endParaRPr dirty="0"/>
          </a:p>
          <a:p>
            <a:pPr marL="914400" lvl="1" indent="-457200" algn="l" rtl="0">
              <a:lnSpc>
                <a:spcPct val="90000"/>
              </a:lnSpc>
              <a:spcBef>
                <a:spcPts val="0"/>
              </a:spcBef>
              <a:spcAft>
                <a:spcPts val="0"/>
              </a:spcAft>
              <a:buSzPts val="2800"/>
              <a:buChar char="•"/>
            </a:pPr>
            <a:r>
              <a:rPr lang="en-US" sz="2800" dirty="0"/>
              <a:t>Transitions of Care phone calls</a:t>
            </a:r>
            <a:endParaRPr sz="2800" dirty="0"/>
          </a:p>
          <a:p>
            <a:pPr marL="914400" lvl="1" indent="-457200" algn="l" rtl="0">
              <a:lnSpc>
                <a:spcPct val="90000"/>
              </a:lnSpc>
              <a:spcBef>
                <a:spcPts val="0"/>
              </a:spcBef>
              <a:spcAft>
                <a:spcPts val="0"/>
              </a:spcAft>
              <a:buSzPts val="2800"/>
              <a:buChar char="•"/>
            </a:pPr>
            <a:r>
              <a:rPr lang="en-US" sz="2800" dirty="0"/>
              <a:t>Calling patients for gaps in care / other preventive care</a:t>
            </a:r>
            <a:endParaRPr sz="2800" dirty="0"/>
          </a:p>
          <a:p>
            <a:pPr marL="914400" lvl="1" indent="-457200" algn="l" rtl="0">
              <a:lnSpc>
                <a:spcPct val="90000"/>
              </a:lnSpc>
              <a:spcBef>
                <a:spcPts val="0"/>
              </a:spcBef>
              <a:spcAft>
                <a:spcPts val="0"/>
              </a:spcAft>
              <a:buSzPts val="2800"/>
              <a:buChar char="•"/>
            </a:pPr>
            <a:r>
              <a:rPr lang="en-US" sz="2800" dirty="0"/>
              <a:t>Immunizations procedures</a:t>
            </a:r>
            <a:endParaRPr sz="2800" dirty="0"/>
          </a:p>
          <a:p>
            <a:pPr marL="914400" lvl="1" indent="-457200" algn="l" rtl="0">
              <a:lnSpc>
                <a:spcPct val="90000"/>
              </a:lnSpc>
              <a:spcBef>
                <a:spcPts val="0"/>
              </a:spcBef>
              <a:spcAft>
                <a:spcPts val="0"/>
              </a:spcAft>
              <a:buSzPts val="2800"/>
              <a:buChar char="•"/>
            </a:pPr>
            <a:r>
              <a:rPr lang="en-US" sz="2800" dirty="0"/>
              <a:t>Enrollment into chronic care management</a:t>
            </a:r>
            <a:endParaRPr sz="2800" dirty="0"/>
          </a:p>
        </p:txBody>
      </p:sp>
      <p:sp>
        <p:nvSpPr>
          <p:cNvPr id="504" name="Google Shape;504;p36"/>
          <p:cNvSpPr/>
          <p:nvPr/>
        </p:nvSpPr>
        <p:spPr>
          <a:xfrm>
            <a:off x="0" y="6377118"/>
            <a:ext cx="6221584" cy="249684"/>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3"/>
              </a:rPr>
              <a:t>https://cepc.ucsf.edu/standing-orders</a:t>
            </a:r>
            <a:r>
              <a:rPr lang="en-US" sz="1000" b="0" i="0" u="none" strike="noStrike" cap="none">
                <a:solidFill>
                  <a:schemeClr val="dk1"/>
                </a:solidFill>
                <a:latin typeface="Calibri"/>
                <a:ea typeface="Calibri"/>
                <a:cs typeface="Calibri"/>
                <a:sym typeface="Calibri"/>
              </a:rPr>
              <a:t>; https://www.jabfm.org/content/25/5/594  </a:t>
            </a:r>
            <a:endParaRPr sz="1400" b="0" i="0" u="none" strike="noStrike" cap="none">
              <a:solidFill>
                <a:srgbClr val="000000"/>
              </a:solidFill>
              <a:latin typeface="Arial"/>
              <a:ea typeface="Arial"/>
              <a:cs typeface="Arial"/>
              <a:sym typeface="Arial"/>
            </a:endParaRPr>
          </a:p>
        </p:txBody>
      </p:sp>
      <p:sp>
        <p:nvSpPr>
          <p:cNvPr id="505" name="Google Shape;505;p36"/>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506" name="Google Shape;506;p36"/>
          <p:cNvSpPr txBox="1">
            <a:spLocks noGrp="1"/>
          </p:cNvSpPr>
          <p:nvPr>
            <p:ph type="sldNum" idx="12"/>
          </p:nvPr>
        </p:nvSpPr>
        <p:spPr>
          <a:xfrm>
            <a:off x="9448800" y="646355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46</a:t>
            </a:fld>
            <a:endParaRPr/>
          </a:p>
        </p:txBody>
      </p:sp>
      <p:pic>
        <p:nvPicPr>
          <p:cNvPr id="507" name="Google Shape;507;p36"/>
          <p:cNvPicPr preferRelativeResize="0"/>
          <p:nvPr/>
        </p:nvPicPr>
        <p:blipFill>
          <a:blip r:embed="rId4">
            <a:alphaModFix/>
          </a:blip>
          <a:stretch>
            <a:fillRect/>
          </a:stretch>
        </p:blipFill>
        <p:spPr>
          <a:xfrm>
            <a:off x="7959925" y="2084675"/>
            <a:ext cx="3766478" cy="25213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7"/>
          <p:cNvSpPr txBox="1">
            <a:spLocks noGrp="1"/>
          </p:cNvSpPr>
          <p:nvPr>
            <p:ph type="title"/>
          </p:nvPr>
        </p:nvSpPr>
        <p:spPr>
          <a:xfrm>
            <a:off x="335850" y="306047"/>
            <a:ext cx="10493700" cy="1464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Team Roles:</a:t>
            </a:r>
            <a:br>
              <a:rPr lang="en-US" sz="5400" b="1">
                <a:latin typeface="Calibri"/>
                <a:ea typeface="Calibri"/>
                <a:cs typeface="Calibri"/>
                <a:sym typeface="Calibri"/>
              </a:rPr>
            </a:br>
            <a:r>
              <a:rPr lang="en-US" sz="5400" b="1">
                <a:latin typeface="Calibri"/>
                <a:ea typeface="Calibri"/>
                <a:cs typeface="Calibri"/>
                <a:sym typeface="Calibri"/>
              </a:rPr>
              <a:t>Collaborative Practice Agreements</a:t>
            </a:r>
            <a:endParaRPr/>
          </a:p>
        </p:txBody>
      </p:sp>
      <p:sp>
        <p:nvSpPr>
          <p:cNvPr id="514" name="Google Shape;514;p37"/>
          <p:cNvSpPr txBox="1">
            <a:spLocks noGrp="1"/>
          </p:cNvSpPr>
          <p:nvPr>
            <p:ph type="body" idx="1"/>
          </p:nvPr>
        </p:nvSpPr>
        <p:spPr>
          <a:xfrm>
            <a:off x="529389" y="1912630"/>
            <a:ext cx="10732169" cy="14296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p:txBody>
      </p:sp>
      <p:sp>
        <p:nvSpPr>
          <p:cNvPr id="515" name="Google Shape;515;p37"/>
          <p:cNvSpPr/>
          <p:nvPr/>
        </p:nvSpPr>
        <p:spPr>
          <a:xfrm>
            <a:off x="335850" y="1934900"/>
            <a:ext cx="7483800" cy="3117900"/>
          </a:xfrm>
          <a:prstGeom prst="rect">
            <a:avLst/>
          </a:prstGeom>
          <a:noFill/>
          <a:ln>
            <a:noFill/>
          </a:ln>
        </p:spPr>
        <p:txBody>
          <a:bodyPr spcFirstLastPara="1" wrap="square" lIns="91425" tIns="45700" rIns="91425" bIns="45700" anchor="t" anchorCtr="0">
            <a:noAutofit/>
          </a:bodyPr>
          <a:lstStyle/>
          <a:p>
            <a:pPr marL="495300" marR="0" lvl="0" indent="-438150" algn="l" rtl="0">
              <a:lnSpc>
                <a:spcPct val="100000"/>
              </a:lnSpc>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A legal agreement that formally defines the</a:t>
            </a:r>
            <a:r>
              <a:rPr lang="en-US" sz="2700" b="0" i="0" u="none" strike="noStrike" cap="none">
                <a:solidFill>
                  <a:schemeClr val="dk1"/>
                </a:solidFill>
                <a:latin typeface="Calibri"/>
                <a:ea typeface="Calibri"/>
                <a:cs typeface="Calibri"/>
                <a:sym typeface="Calibri"/>
              </a:rPr>
              <a:t> relationship between the </a:t>
            </a:r>
            <a:r>
              <a:rPr lang="en-US" sz="2700">
                <a:solidFill>
                  <a:schemeClr val="dk1"/>
                </a:solidFill>
                <a:latin typeface="Calibri"/>
                <a:ea typeface="Calibri"/>
                <a:cs typeface="Calibri"/>
                <a:sym typeface="Calibri"/>
              </a:rPr>
              <a:t>physician </a:t>
            </a:r>
            <a:r>
              <a:rPr lang="en-US" sz="2700" b="0" i="0" u="none" strike="noStrike" cap="none">
                <a:solidFill>
                  <a:schemeClr val="dk1"/>
                </a:solidFill>
                <a:latin typeface="Calibri"/>
                <a:ea typeface="Calibri"/>
                <a:cs typeface="Calibri"/>
                <a:sym typeface="Calibri"/>
              </a:rPr>
              <a:t>and </a:t>
            </a:r>
            <a:r>
              <a:rPr lang="en-US" sz="2700">
                <a:solidFill>
                  <a:schemeClr val="dk1"/>
                </a:solidFill>
                <a:latin typeface="Calibri"/>
                <a:ea typeface="Calibri"/>
                <a:cs typeface="Calibri"/>
                <a:sym typeface="Calibri"/>
              </a:rPr>
              <a:t>care team member (usually used with Pharmacists)</a:t>
            </a:r>
            <a:r>
              <a:rPr lang="en-US" sz="2700" b="0" i="0" u="none" strike="noStrike" cap="none">
                <a:solidFill>
                  <a:schemeClr val="dk1"/>
                </a:solidFill>
                <a:latin typeface="Calibri"/>
                <a:ea typeface="Calibri"/>
                <a:cs typeface="Calibri"/>
                <a:sym typeface="Calibri"/>
              </a:rPr>
              <a:t> </a:t>
            </a:r>
            <a:r>
              <a:rPr lang="en-US" sz="2700">
                <a:solidFill>
                  <a:schemeClr val="dk1"/>
                </a:solidFill>
                <a:latin typeface="Calibri"/>
                <a:ea typeface="Calibri"/>
                <a:cs typeface="Calibri"/>
                <a:sym typeface="Calibri"/>
              </a:rPr>
              <a:t>that expands the role of the care team member beyond the normal licensure confines.</a:t>
            </a:r>
            <a:endParaRPr sz="2700">
              <a:solidFill>
                <a:schemeClr val="dk1"/>
              </a:solidFill>
              <a:latin typeface="Calibri"/>
              <a:ea typeface="Calibri"/>
              <a:cs typeface="Calibri"/>
              <a:sym typeface="Calibri"/>
            </a:endParaRPr>
          </a:p>
          <a:p>
            <a:pPr marL="495300" marR="0" lvl="0" indent="-438150" algn="l" rtl="0">
              <a:lnSpc>
                <a:spcPct val="100000"/>
              </a:lnSpc>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For pharmacists, this frequently gives</a:t>
            </a:r>
            <a:r>
              <a:rPr lang="en-US" sz="2700" b="0" i="0" u="none" strike="noStrike" cap="none">
                <a:solidFill>
                  <a:schemeClr val="dk1"/>
                </a:solidFill>
                <a:latin typeface="Calibri"/>
                <a:ea typeface="Calibri"/>
                <a:cs typeface="Calibri"/>
                <a:sym typeface="Calibri"/>
              </a:rPr>
              <a:t> the ability to provide medication management through titration of meds </a:t>
            </a:r>
            <a:r>
              <a:rPr lang="en-US" sz="2700">
                <a:solidFill>
                  <a:schemeClr val="dk1"/>
                </a:solidFill>
                <a:latin typeface="Calibri"/>
                <a:ea typeface="Calibri"/>
                <a:cs typeface="Calibri"/>
                <a:sym typeface="Calibri"/>
              </a:rPr>
              <a:t>and ordering supplies.</a:t>
            </a:r>
            <a:endParaRPr sz="2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300" b="0" i="0" u="none" strike="noStrike" cap="none">
              <a:solidFill>
                <a:srgbClr val="000000"/>
              </a:solidFill>
              <a:latin typeface="Arial"/>
              <a:ea typeface="Arial"/>
              <a:cs typeface="Arial"/>
              <a:sym typeface="Arial"/>
            </a:endParaRPr>
          </a:p>
        </p:txBody>
      </p:sp>
      <p:sp>
        <p:nvSpPr>
          <p:cNvPr id="516" name="Google Shape;516;p37"/>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517" name="Google Shape;517;p3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47</a:t>
            </a:fld>
            <a:endParaRPr/>
          </a:p>
        </p:txBody>
      </p:sp>
      <p:pic>
        <p:nvPicPr>
          <p:cNvPr id="518" name="Google Shape;518;p37"/>
          <p:cNvPicPr preferRelativeResize="0"/>
          <p:nvPr/>
        </p:nvPicPr>
        <p:blipFill>
          <a:blip r:embed="rId3">
            <a:alphaModFix/>
          </a:blip>
          <a:stretch>
            <a:fillRect/>
          </a:stretch>
        </p:blipFill>
        <p:spPr>
          <a:xfrm>
            <a:off x="8247625" y="2570099"/>
            <a:ext cx="3451475" cy="2296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8"/>
          <p:cNvSpPr txBox="1">
            <a:spLocks noGrp="1"/>
          </p:cNvSpPr>
          <p:nvPr>
            <p:ph type="title"/>
          </p:nvPr>
        </p:nvSpPr>
        <p:spPr>
          <a:xfrm>
            <a:off x="200857" y="264269"/>
            <a:ext cx="9247943" cy="142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Calibri"/>
              <a:buNone/>
            </a:pPr>
            <a:r>
              <a:rPr lang="en-US" sz="5400" b="1">
                <a:latin typeface="Calibri"/>
                <a:ea typeface="Calibri"/>
                <a:cs typeface="Calibri"/>
                <a:sym typeface="Calibri"/>
              </a:rPr>
              <a:t>Let’s Talk About Teamwork in Your Practice                                 </a:t>
            </a:r>
            <a:endParaRPr sz="5400" b="1">
              <a:latin typeface="Calibri"/>
              <a:ea typeface="Calibri"/>
              <a:cs typeface="Calibri"/>
              <a:sym typeface="Calibri"/>
            </a:endParaRPr>
          </a:p>
        </p:txBody>
      </p:sp>
      <p:sp>
        <p:nvSpPr>
          <p:cNvPr id="526" name="Google Shape;526;p38"/>
          <p:cNvSpPr txBox="1">
            <a:spLocks noGrp="1"/>
          </p:cNvSpPr>
          <p:nvPr>
            <p:ph type="body" idx="1"/>
          </p:nvPr>
        </p:nvSpPr>
        <p:spPr>
          <a:xfrm>
            <a:off x="200850" y="1878224"/>
            <a:ext cx="11526000" cy="4339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C00000"/>
              </a:buClr>
              <a:buSzPts val="2800"/>
              <a:buChar char="•"/>
            </a:pPr>
            <a:r>
              <a:rPr lang="en-US" b="1">
                <a:solidFill>
                  <a:srgbClr val="C00000"/>
                </a:solidFill>
              </a:rPr>
              <a:t>Introduce</a:t>
            </a:r>
            <a:r>
              <a:rPr lang="en-US" b="1"/>
              <a:t> </a:t>
            </a:r>
            <a:r>
              <a:rPr lang="en-US"/>
              <a:t>yourself and your role in your practice.</a:t>
            </a:r>
            <a:endParaRPr/>
          </a:p>
          <a:p>
            <a:pPr marL="342900" lvl="0" indent="-342900" algn="l" rtl="0">
              <a:lnSpc>
                <a:spcPct val="100000"/>
              </a:lnSpc>
              <a:spcBef>
                <a:spcPts val="0"/>
              </a:spcBef>
              <a:spcAft>
                <a:spcPts val="0"/>
              </a:spcAft>
              <a:buClr>
                <a:srgbClr val="C00000"/>
              </a:buClr>
              <a:buSzPts val="2800"/>
              <a:buChar char="•"/>
            </a:pPr>
            <a:r>
              <a:rPr lang="en-US" b="1">
                <a:solidFill>
                  <a:srgbClr val="C00000"/>
                </a:solidFill>
              </a:rPr>
              <a:t>Describe</a:t>
            </a:r>
            <a:r>
              <a:rPr lang="en-US"/>
              <a:t> </a:t>
            </a:r>
            <a:r>
              <a:rPr lang="en-US">
                <a:highlight>
                  <a:schemeClr val="lt1"/>
                </a:highlight>
              </a:rPr>
              <a:t>how your role differs from others on the team and how the team compliments and assist in providing good care. Who are</a:t>
            </a:r>
            <a:r>
              <a:rPr lang="en-US"/>
              <a:t> other team members and their expanded roles?</a:t>
            </a:r>
            <a:endParaRPr/>
          </a:p>
          <a:p>
            <a:pPr marL="342900" lvl="0" indent="-342900" algn="l" rtl="0">
              <a:lnSpc>
                <a:spcPct val="100000"/>
              </a:lnSpc>
              <a:spcBef>
                <a:spcPts val="0"/>
              </a:spcBef>
              <a:spcAft>
                <a:spcPts val="0"/>
              </a:spcAft>
              <a:buClr>
                <a:srgbClr val="C00000"/>
              </a:buClr>
              <a:buSzPts val="2800"/>
              <a:buChar char="•"/>
            </a:pPr>
            <a:r>
              <a:rPr lang="en-US" b="1">
                <a:solidFill>
                  <a:srgbClr val="C00000"/>
                </a:solidFill>
              </a:rPr>
              <a:t>Identify</a:t>
            </a:r>
            <a:r>
              <a:rPr lang="en-US" b="1"/>
              <a:t> </a:t>
            </a:r>
            <a:r>
              <a:rPr lang="en-US"/>
              <a:t>any tools your practice uses:</a:t>
            </a:r>
            <a:endParaRPr/>
          </a:p>
          <a:p>
            <a:pPr marL="800100" lvl="1" indent="-342900" algn="l" rtl="0">
              <a:lnSpc>
                <a:spcPct val="100000"/>
              </a:lnSpc>
              <a:spcBef>
                <a:spcPts val="0"/>
              </a:spcBef>
              <a:spcAft>
                <a:spcPts val="0"/>
              </a:spcAft>
              <a:buClr>
                <a:schemeClr val="dk1"/>
              </a:buClr>
              <a:buSzPts val="2800"/>
              <a:buChar char="•"/>
            </a:pPr>
            <a:r>
              <a:rPr lang="en-US" sz="2800"/>
              <a:t>Evidence-based guidelines</a:t>
            </a:r>
            <a:endParaRPr sz="2800"/>
          </a:p>
          <a:p>
            <a:pPr marL="800100" lvl="1" indent="-342900" algn="l" rtl="0">
              <a:lnSpc>
                <a:spcPct val="100000"/>
              </a:lnSpc>
              <a:spcBef>
                <a:spcPts val="0"/>
              </a:spcBef>
              <a:spcAft>
                <a:spcPts val="0"/>
              </a:spcAft>
              <a:buClr>
                <a:schemeClr val="dk1"/>
              </a:buClr>
              <a:buSzPts val="2800"/>
              <a:buChar char="•"/>
            </a:pPr>
            <a:r>
              <a:rPr lang="en-US" sz="2800"/>
              <a:t>Standing orders, protocols</a:t>
            </a:r>
            <a:endParaRPr sz="2800"/>
          </a:p>
          <a:p>
            <a:pPr marL="800100" lvl="1" indent="-342900" algn="l" rtl="0">
              <a:lnSpc>
                <a:spcPct val="100000"/>
              </a:lnSpc>
              <a:spcBef>
                <a:spcPts val="0"/>
              </a:spcBef>
              <a:spcAft>
                <a:spcPts val="0"/>
              </a:spcAft>
              <a:buClr>
                <a:schemeClr val="dk1"/>
              </a:buClr>
              <a:buSzPts val="2800"/>
              <a:buChar char="•"/>
            </a:pPr>
            <a:r>
              <a:rPr lang="en-US" sz="2800"/>
              <a:t>Collaborative practice agreements</a:t>
            </a:r>
            <a:endParaRPr sz="2800"/>
          </a:p>
          <a:p>
            <a:pPr marL="800100" lvl="1" indent="-342900" algn="l" rtl="0">
              <a:lnSpc>
                <a:spcPct val="100000"/>
              </a:lnSpc>
              <a:spcBef>
                <a:spcPts val="0"/>
              </a:spcBef>
              <a:spcAft>
                <a:spcPts val="0"/>
              </a:spcAft>
              <a:buClr>
                <a:schemeClr val="dk1"/>
              </a:buClr>
              <a:buSzPts val="2800"/>
              <a:buChar char="•"/>
            </a:pPr>
            <a:r>
              <a:rPr lang="en-US" sz="2800"/>
              <a:t>Others</a:t>
            </a:r>
            <a:endParaRPr sz="2800"/>
          </a:p>
          <a:p>
            <a:pPr marL="342900" lvl="0" indent="-342900" algn="l" rtl="0">
              <a:lnSpc>
                <a:spcPct val="100000"/>
              </a:lnSpc>
              <a:spcBef>
                <a:spcPts val="0"/>
              </a:spcBef>
              <a:spcAft>
                <a:spcPts val="0"/>
              </a:spcAft>
              <a:buClr>
                <a:srgbClr val="C00000"/>
              </a:buClr>
              <a:buSzPts val="2800"/>
              <a:buChar char="•"/>
            </a:pPr>
            <a:r>
              <a:rPr lang="en-US" b="1">
                <a:solidFill>
                  <a:srgbClr val="C00000"/>
                </a:solidFill>
              </a:rPr>
              <a:t>Describe</a:t>
            </a:r>
            <a:r>
              <a:rPr lang="en-US"/>
              <a:t> your team’s communication process.</a:t>
            </a:r>
            <a:endParaRPr/>
          </a:p>
          <a:p>
            <a:pPr marL="228600" lvl="0" indent="-25400" algn="l" rtl="0">
              <a:lnSpc>
                <a:spcPct val="90000"/>
              </a:lnSpc>
              <a:spcBef>
                <a:spcPts val="1000"/>
              </a:spcBef>
              <a:spcAft>
                <a:spcPts val="0"/>
              </a:spcAft>
              <a:buClr>
                <a:schemeClr val="dk1"/>
              </a:buClr>
              <a:buSzPts val="3200"/>
              <a:buNone/>
            </a:pPr>
            <a:endParaRPr/>
          </a:p>
        </p:txBody>
      </p:sp>
      <p:sp>
        <p:nvSpPr>
          <p:cNvPr id="527" name="Google Shape;527;p3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528" name="Google Shape;528;p38"/>
          <p:cNvSpPr txBox="1">
            <a:spLocks noGrp="1"/>
          </p:cNvSpPr>
          <p:nvPr>
            <p:ph type="sldNum" idx="12"/>
          </p:nvPr>
        </p:nvSpPr>
        <p:spPr>
          <a:xfrm>
            <a:off x="9448800" y="653891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48</a:t>
            </a:fld>
            <a:endParaRPr/>
          </a:p>
        </p:txBody>
      </p:sp>
      <p:pic>
        <p:nvPicPr>
          <p:cNvPr id="529" name="Google Shape;529;p3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9"/>
          <p:cNvSpPr txBox="1">
            <a:spLocks noGrp="1"/>
          </p:cNvSpPr>
          <p:nvPr>
            <p:ph type="title"/>
          </p:nvPr>
        </p:nvSpPr>
        <p:spPr>
          <a:xfrm>
            <a:off x="334108" y="3204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7200" b="1"/>
              <a:t>Key Takeaways</a:t>
            </a:r>
            <a:endParaRPr sz="7200" b="1"/>
          </a:p>
        </p:txBody>
      </p:sp>
      <p:sp>
        <p:nvSpPr>
          <p:cNvPr id="536" name="Google Shape;536;p39"/>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49</a:t>
            </a:fld>
            <a:endParaRPr/>
          </a:p>
        </p:txBody>
      </p:sp>
      <p:sp>
        <p:nvSpPr>
          <p:cNvPr id="537" name="Google Shape;537;p39"/>
          <p:cNvSpPr txBox="1">
            <a:spLocks noGrp="1"/>
          </p:cNvSpPr>
          <p:nvPr>
            <p:ph type="body" idx="1"/>
          </p:nvPr>
        </p:nvSpPr>
        <p:spPr>
          <a:xfrm>
            <a:off x="533400" y="1646100"/>
            <a:ext cx="7379700" cy="446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000"/>
              <a:buNone/>
            </a:pPr>
            <a:endParaRPr sz="3000" dirty="0"/>
          </a:p>
          <a:p>
            <a:pPr>
              <a:lnSpc>
                <a:spcPct val="100000"/>
              </a:lnSpc>
              <a:spcBef>
                <a:spcPts val="0"/>
              </a:spcBef>
              <a:buSzPct val="100000"/>
            </a:pPr>
            <a:r>
              <a:rPr lang="en-US" dirty="0" smtClean="0"/>
              <a:t>Team-based care provides value to the practice, patients, and payers</a:t>
            </a:r>
            <a:endParaRPr dirty="0"/>
          </a:p>
          <a:p>
            <a:pPr marL="457200" lvl="0" indent="-342900" algn="l" rtl="0">
              <a:lnSpc>
                <a:spcPct val="100000"/>
              </a:lnSpc>
              <a:spcBef>
                <a:spcPts val="0"/>
              </a:spcBef>
              <a:spcAft>
                <a:spcPts val="0"/>
              </a:spcAft>
              <a:buSzPct val="100000"/>
              <a:buChar char="•"/>
            </a:pPr>
            <a:r>
              <a:rPr lang="en-US" dirty="0"/>
              <a:t>The </a:t>
            </a:r>
            <a:r>
              <a:rPr lang="en-US" dirty="0" smtClean="0"/>
              <a:t>Chronic Care </a:t>
            </a:r>
            <a:r>
              <a:rPr lang="en-US" dirty="0"/>
              <a:t>Model visualizes an organized and planned approach to improving patient </a:t>
            </a:r>
            <a:r>
              <a:rPr lang="en-US" dirty="0" smtClean="0"/>
              <a:t>health</a:t>
            </a:r>
            <a:endParaRPr lang="en-US" sz="4600" dirty="0"/>
          </a:p>
          <a:p>
            <a:pPr marL="457200" lvl="0" indent="-342900" algn="l" rtl="0">
              <a:lnSpc>
                <a:spcPct val="100000"/>
              </a:lnSpc>
              <a:spcBef>
                <a:spcPts val="0"/>
              </a:spcBef>
              <a:spcAft>
                <a:spcPts val="0"/>
              </a:spcAft>
              <a:buSzPct val="100000"/>
              <a:buChar char="•"/>
            </a:pPr>
            <a:r>
              <a:rPr lang="en-US" dirty="0" smtClean="0"/>
              <a:t>Regular, clear team communication is an integral part of team-based care</a:t>
            </a:r>
            <a:endParaRPr lang="en-US" sz="1400" dirty="0"/>
          </a:p>
        </p:txBody>
      </p:sp>
      <p:sp>
        <p:nvSpPr>
          <p:cNvPr id="538" name="Google Shape;538;p3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539" name="Google Shape;539;p39"/>
          <p:cNvPicPr preferRelativeResize="0"/>
          <p:nvPr/>
        </p:nvPicPr>
        <p:blipFill>
          <a:blip r:embed="rId3">
            <a:alphaModFix/>
          </a:blip>
          <a:stretch>
            <a:fillRect/>
          </a:stretch>
        </p:blipFill>
        <p:spPr>
          <a:xfrm>
            <a:off x="7805100" y="2332088"/>
            <a:ext cx="3124200" cy="2390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
          <p:cNvSpPr txBox="1"/>
          <p:nvPr/>
        </p:nvSpPr>
        <p:spPr>
          <a:xfrm>
            <a:off x="304800" y="291787"/>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Calibri"/>
              <a:buNone/>
            </a:pPr>
            <a:r>
              <a:rPr lang="en-US" sz="6600" b="1" i="0" u="none" strike="noStrike" cap="none" dirty="0">
                <a:solidFill>
                  <a:schemeClr val="dk1"/>
                </a:solidFill>
                <a:latin typeface="Calibri"/>
                <a:ea typeface="Calibri"/>
                <a:cs typeface="Calibri"/>
                <a:sym typeface="Calibri"/>
              </a:rPr>
              <a:t>Virtual Etiquette</a:t>
            </a:r>
            <a:endParaRPr sz="6600" b="1" i="0" u="none" strike="noStrike" cap="none" dirty="0">
              <a:solidFill>
                <a:schemeClr val="dk1"/>
              </a:solidFill>
              <a:latin typeface="Calibri"/>
              <a:ea typeface="Calibri"/>
              <a:cs typeface="Calibri"/>
              <a:sym typeface="Calibri"/>
            </a:endParaRPr>
          </a:p>
        </p:txBody>
      </p:sp>
      <p:sp>
        <p:nvSpPr>
          <p:cNvPr id="142" name="Google Shape;142;p3"/>
          <p:cNvSpPr txBox="1"/>
          <p:nvPr/>
        </p:nvSpPr>
        <p:spPr>
          <a:xfrm>
            <a:off x="409852" y="1143670"/>
            <a:ext cx="11655900" cy="48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chemeClr val="dk1"/>
                </a:solidFill>
                <a:latin typeface="Calibri"/>
                <a:ea typeface="Calibri"/>
                <a:cs typeface="Calibri"/>
                <a:sym typeface="Calibri"/>
              </a:rPr>
              <a:t>Meeting participation:</a:t>
            </a: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ct val="100000"/>
              <a:buFont typeface="Arial" panose="020B0604020202020204" pitchFamily="34" charset="0"/>
              <a:buChar char="•"/>
            </a:pPr>
            <a:r>
              <a:rPr lang="en-US" sz="2400" dirty="0">
                <a:solidFill>
                  <a:schemeClr val="dk1"/>
                </a:solidFill>
                <a:latin typeface="Calibri"/>
                <a:ea typeface="Calibri"/>
                <a:cs typeface="Calibri"/>
                <a:sym typeface="Calibri"/>
              </a:rPr>
              <a:t>We will be using the raise your hand feature by clicking on the little blue </a:t>
            </a:r>
            <a:r>
              <a:rPr lang="en-US" sz="2400" dirty="0" smtClean="0">
                <a:solidFill>
                  <a:schemeClr val="dk1"/>
                </a:solidFill>
                <a:latin typeface="Calibri"/>
                <a:ea typeface="Calibri"/>
                <a:cs typeface="Calibri"/>
                <a:sym typeface="Calibri"/>
              </a:rPr>
              <a:t>hand</a:t>
            </a:r>
            <a:endParaRPr lang="en-US" sz="2400"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ct val="100000"/>
              <a:buFont typeface="Arial" panose="020B0604020202020204" pitchFamily="34" charset="0"/>
              <a:buChar char="•"/>
            </a:pPr>
            <a:r>
              <a:rPr lang="en-US" sz="2400" dirty="0" smtClean="0">
                <a:solidFill>
                  <a:schemeClr val="dk1"/>
                </a:solidFill>
                <a:latin typeface="Calibri"/>
                <a:ea typeface="Calibri"/>
                <a:cs typeface="Calibri"/>
                <a:sym typeface="Calibri"/>
              </a:rPr>
              <a:t>We </a:t>
            </a:r>
            <a:r>
              <a:rPr lang="en-US" sz="2400" dirty="0">
                <a:solidFill>
                  <a:schemeClr val="dk1"/>
                </a:solidFill>
                <a:latin typeface="Calibri"/>
                <a:ea typeface="Calibri"/>
                <a:cs typeface="Calibri"/>
                <a:sym typeface="Calibri"/>
              </a:rPr>
              <a:t>will be using chat </a:t>
            </a:r>
            <a:r>
              <a:rPr lang="en-US" sz="2400" dirty="0" smtClean="0">
                <a:solidFill>
                  <a:schemeClr val="dk1"/>
                </a:solidFill>
                <a:latin typeface="Calibri"/>
                <a:ea typeface="Calibri"/>
                <a:cs typeface="Calibri"/>
                <a:sym typeface="Calibri"/>
              </a:rPr>
              <a:t>function</a:t>
            </a:r>
            <a:endParaRPr lang="en-US" sz="2400"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ct val="100000"/>
              <a:buFont typeface="Arial" panose="020B0604020202020204" pitchFamily="34" charset="0"/>
              <a:buChar char="•"/>
            </a:pPr>
            <a:r>
              <a:rPr lang="en-US" sz="2400" dirty="0" smtClean="0">
                <a:solidFill>
                  <a:schemeClr val="dk1"/>
                </a:solidFill>
                <a:latin typeface="Calibri"/>
                <a:ea typeface="Calibri"/>
                <a:cs typeface="Calibri"/>
                <a:sym typeface="Calibri"/>
              </a:rPr>
              <a:t>When </a:t>
            </a:r>
            <a:r>
              <a:rPr lang="en-US" sz="2400" dirty="0">
                <a:solidFill>
                  <a:schemeClr val="dk1"/>
                </a:solidFill>
                <a:latin typeface="Calibri"/>
                <a:ea typeface="Calibri"/>
                <a:cs typeface="Calibri"/>
                <a:sym typeface="Calibri"/>
              </a:rPr>
              <a:t>we are taking breaks be sure not to leave the meeting but rather mute your audio and video</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400" b="1" i="0" u="none" strike="noStrike" cap="none" dirty="0">
              <a:solidFill>
                <a:schemeClr val="dk1"/>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chemeClr val="dk1"/>
                </a:solidFill>
                <a:latin typeface="Calibri"/>
                <a:ea typeface="Calibri"/>
                <a:cs typeface="Calibri"/>
                <a:sym typeface="Calibri"/>
              </a:rPr>
              <a:t>Environment:</a:t>
            </a:r>
            <a:endParaRPr sz="16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2400" b="0" i="0" u="none" strike="noStrike" cap="none" dirty="0">
                <a:solidFill>
                  <a:schemeClr val="dk1"/>
                </a:solidFill>
                <a:latin typeface="Calibri"/>
                <a:ea typeface="Calibri"/>
                <a:cs typeface="Calibri"/>
                <a:sym typeface="Calibri"/>
              </a:rPr>
              <a:t>Be aware of your backgrounds to not be distracting.</a:t>
            </a:r>
            <a:endParaRPr sz="16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2400" b="0" i="0" u="none" strike="noStrike" cap="none" dirty="0">
                <a:solidFill>
                  <a:schemeClr val="dk1"/>
                </a:solidFill>
                <a:latin typeface="Calibri"/>
                <a:ea typeface="Calibri"/>
                <a:cs typeface="Calibri"/>
                <a:sym typeface="Calibri"/>
              </a:rPr>
              <a:t>Position yourself in the light. </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p:txBody>
      </p:sp>
      <p:sp>
        <p:nvSpPr>
          <p:cNvPr id="143" name="Google Shape;143;p3"/>
          <p:cNvSpPr/>
          <p:nvPr/>
        </p:nvSpPr>
        <p:spPr>
          <a:xfrm>
            <a:off x="0" y="6340650"/>
            <a:ext cx="3369833"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3"/>
              </a:rPr>
              <a:t>https://www.gend.co/blog/best-practice-tips-for-using-zoom</a:t>
            </a:r>
            <a:endParaRPr sz="1000" b="0" i="0" u="none" strike="noStrike" cap="none">
              <a:solidFill>
                <a:schemeClr val="dk1"/>
              </a:solidFill>
              <a:latin typeface="Calibri"/>
              <a:ea typeface="Calibri"/>
              <a:cs typeface="Calibri"/>
              <a:sym typeface="Calibri"/>
            </a:endParaRPr>
          </a:p>
        </p:txBody>
      </p:sp>
      <p:sp>
        <p:nvSpPr>
          <p:cNvPr id="144" name="Google Shape;144;p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145" name="Google Shape;145;p3"/>
          <p:cNvSpPr txBox="1">
            <a:spLocks noGrp="1"/>
          </p:cNvSpPr>
          <p:nvPr>
            <p:ph type="ftr" idx="11"/>
          </p:nvPr>
        </p:nvSpPr>
        <p:spPr>
          <a:xfrm>
            <a:off x="0" y="653412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858551d919_0_6"/>
          <p:cNvSpPr txBox="1">
            <a:spLocks noGrp="1"/>
          </p:cNvSpPr>
          <p:nvPr>
            <p:ph type="title"/>
          </p:nvPr>
        </p:nvSpPr>
        <p:spPr>
          <a:xfrm>
            <a:off x="1075800" y="21147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600" b="1"/>
              <a:t>Break Time</a:t>
            </a:r>
            <a:endParaRPr sz="7600" b="1"/>
          </a:p>
        </p:txBody>
      </p:sp>
      <p:sp>
        <p:nvSpPr>
          <p:cNvPr id="546" name="Google Shape;546;g858551d919_0_6"/>
          <p:cNvSpPr txBox="1">
            <a:spLocks noGrp="1"/>
          </p:cNvSpPr>
          <p:nvPr>
            <p:ph type="body" idx="1"/>
          </p:nvPr>
        </p:nvSpPr>
        <p:spPr>
          <a:xfrm>
            <a:off x="2771400" y="3368650"/>
            <a:ext cx="4227300" cy="1096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700"/>
              <a:t>10 minute break!</a:t>
            </a:r>
            <a:endParaRPr sz="3700"/>
          </a:p>
        </p:txBody>
      </p:sp>
      <p:sp>
        <p:nvSpPr>
          <p:cNvPr id="547" name="Google Shape;547;g858551d919_0_6"/>
          <p:cNvSpPr txBox="1">
            <a:spLocks noGrp="1"/>
          </p:cNvSpPr>
          <p:nvPr>
            <p:ph type="sldNum" idx="12"/>
          </p:nvPr>
        </p:nvSpPr>
        <p:spPr>
          <a:xfrm>
            <a:off x="94422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pic>
        <p:nvPicPr>
          <p:cNvPr id="548" name="Google Shape;548;g858551d919_0_6"/>
          <p:cNvPicPr preferRelativeResize="0"/>
          <p:nvPr/>
        </p:nvPicPr>
        <p:blipFill>
          <a:blip r:embed="rId3">
            <a:alphaModFix/>
          </a:blip>
          <a:stretch>
            <a:fillRect/>
          </a:stretch>
        </p:blipFill>
        <p:spPr>
          <a:xfrm>
            <a:off x="6841875" y="1864825"/>
            <a:ext cx="2600326" cy="2600326"/>
          </a:xfrm>
          <a:prstGeom prst="rect">
            <a:avLst/>
          </a:prstGeom>
          <a:noFill/>
          <a:ln>
            <a:noFill/>
          </a:ln>
        </p:spPr>
      </p:pic>
      <p:sp>
        <p:nvSpPr>
          <p:cNvPr id="549" name="Google Shape;549;g858551d919_0_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51</a:t>
            </a:fld>
            <a:endParaRPr/>
          </a:p>
        </p:txBody>
      </p:sp>
      <p:graphicFrame>
        <p:nvGraphicFramePr>
          <p:cNvPr id="133" name="Google Shape;133;g858551d919_21_391"/>
          <p:cNvGraphicFramePr/>
          <p:nvPr>
            <p:extLst>
              <p:ext uri="{D42A27DB-BD31-4B8C-83A1-F6EECF244321}">
                <p14:modId xmlns:p14="http://schemas.microsoft.com/office/powerpoint/2010/main" val="660426058"/>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V4 20200820</a:t>
            </a:r>
            <a:endParaRPr lang="en-US"/>
          </a:p>
        </p:txBody>
      </p:sp>
    </p:spTree>
    <p:extLst>
      <p:ext uri="{BB962C8B-B14F-4D97-AF65-F5344CB8AC3E}">
        <p14:creationId xmlns:p14="http://schemas.microsoft.com/office/powerpoint/2010/main" val="827761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52</a:t>
            </a:fld>
            <a:endParaRPr/>
          </a:p>
        </p:txBody>
      </p:sp>
      <p:sp>
        <p:nvSpPr>
          <p:cNvPr id="565" name="Google Shape;565;p41"/>
          <p:cNvSpPr/>
          <p:nvPr/>
        </p:nvSpPr>
        <p:spPr>
          <a:xfrm>
            <a:off x="888988" y="4065907"/>
            <a:ext cx="2151277" cy="21513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The Provider &amp; Care Team Members defines a population of focus, with the goal of impacting outcomes measures.</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Care Team Members divide up outreach effort according to role.</a:t>
            </a:r>
            <a:endParaRPr sz="1400" b="0" i="0" u="none" strike="noStrike" cap="none">
              <a:solidFill>
                <a:srgbClr val="000000"/>
              </a:solidFill>
              <a:latin typeface="Calibri"/>
              <a:ea typeface="Calibri"/>
              <a:cs typeface="Calibri"/>
              <a:sym typeface="Calibri"/>
            </a:endParaRPr>
          </a:p>
        </p:txBody>
      </p:sp>
      <p:grpSp>
        <p:nvGrpSpPr>
          <p:cNvPr id="566" name="Google Shape;566;p41"/>
          <p:cNvGrpSpPr/>
          <p:nvPr/>
        </p:nvGrpSpPr>
        <p:grpSpPr>
          <a:xfrm>
            <a:off x="888988" y="1242646"/>
            <a:ext cx="10138391" cy="3558570"/>
            <a:chOff x="1798" y="0"/>
            <a:chExt cx="8833546" cy="4064100"/>
          </a:xfrm>
        </p:grpSpPr>
        <p:sp>
          <p:nvSpPr>
            <p:cNvPr id="567" name="Google Shape;567;p41"/>
            <p:cNvSpPr/>
            <p:nvPr/>
          </p:nvSpPr>
          <p:spPr>
            <a:xfrm>
              <a:off x="685174" y="0"/>
              <a:ext cx="7511700" cy="40641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41"/>
            <p:cNvSpPr/>
            <p:nvPr/>
          </p:nvSpPr>
          <p:spPr>
            <a:xfrm>
              <a:off x="1798" y="1219199"/>
              <a:ext cx="1874400" cy="16257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41"/>
            <p:cNvSpPr txBox="1"/>
            <p:nvPr/>
          </p:nvSpPr>
          <p:spPr>
            <a:xfrm>
              <a:off x="8115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570" name="Google Shape;570;p41"/>
            <p:cNvSpPr/>
            <p:nvPr/>
          </p:nvSpPr>
          <p:spPr>
            <a:xfrm>
              <a:off x="2188658" y="1219199"/>
              <a:ext cx="1874400" cy="16257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41"/>
            <p:cNvSpPr txBox="1"/>
            <p:nvPr/>
          </p:nvSpPr>
          <p:spPr>
            <a:xfrm>
              <a:off x="226801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572" name="Google Shape;572;p41"/>
            <p:cNvSpPr/>
            <p:nvPr/>
          </p:nvSpPr>
          <p:spPr>
            <a:xfrm>
              <a:off x="4375519" y="1219199"/>
              <a:ext cx="2273100" cy="1625700"/>
            </a:xfrm>
            <a:prstGeom prst="roundRect">
              <a:avLst>
                <a:gd name="adj" fmla="val 16667"/>
              </a:avLst>
            </a:prstGeom>
            <a:solidFill>
              <a:srgbClr val="0056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41"/>
            <p:cNvSpPr txBox="1"/>
            <p:nvPr/>
          </p:nvSpPr>
          <p:spPr>
            <a:xfrm>
              <a:off x="4454874" y="1298554"/>
              <a:ext cx="21144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574" name="Google Shape;574;p41"/>
            <p:cNvSpPr/>
            <p:nvPr/>
          </p:nvSpPr>
          <p:spPr>
            <a:xfrm>
              <a:off x="6960944" y="1219199"/>
              <a:ext cx="1874400" cy="16257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41"/>
            <p:cNvSpPr txBox="1"/>
            <p:nvPr/>
          </p:nvSpPr>
          <p:spPr>
            <a:xfrm>
              <a:off x="7040299"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576" name="Google Shape;576;p41"/>
          <p:cNvSpPr/>
          <p:nvPr/>
        </p:nvSpPr>
        <p:spPr>
          <a:xfrm>
            <a:off x="3398879" y="4065907"/>
            <a:ext cx="2151277" cy="21513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Communication between care team providers, patients / caregivers creates productive interactions that lead to an evidence-based,  collaboratively developed care plan.</a:t>
            </a:r>
            <a:endParaRPr sz="1400" b="0" i="0" u="none" strike="noStrike" cap="none">
              <a:solidFill>
                <a:srgbClr val="000000"/>
              </a:solidFill>
              <a:latin typeface="Calibri"/>
              <a:ea typeface="Calibri"/>
              <a:cs typeface="Calibri"/>
              <a:sym typeface="Calibri"/>
            </a:endParaRPr>
          </a:p>
        </p:txBody>
      </p:sp>
      <p:sp>
        <p:nvSpPr>
          <p:cNvPr id="577" name="Google Shape;577;p41"/>
          <p:cNvSpPr/>
          <p:nvPr/>
        </p:nvSpPr>
        <p:spPr>
          <a:xfrm>
            <a:off x="5908770" y="4065907"/>
            <a:ext cx="2608872" cy="2151300"/>
          </a:xfrm>
          <a:prstGeom prst="roundRect">
            <a:avLst>
              <a:gd name="adj" fmla="val 16667"/>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Care Team Members conduct the follow up, re-assess utilizing productive interactions to re-establish patient self-management goals and a follow up plan.</a:t>
            </a:r>
            <a:endParaRPr sz="1400" b="0" i="0" u="none" strike="noStrike" cap="none">
              <a:solidFill>
                <a:srgbClr val="000000"/>
              </a:solidFill>
              <a:latin typeface="Calibri"/>
              <a:ea typeface="Calibri"/>
              <a:cs typeface="Calibri"/>
              <a:sym typeface="Calibri"/>
            </a:endParaRPr>
          </a:p>
        </p:txBody>
      </p:sp>
      <p:sp>
        <p:nvSpPr>
          <p:cNvPr id="578" name="Google Shape;578;p41"/>
          <p:cNvSpPr/>
          <p:nvPr/>
        </p:nvSpPr>
        <p:spPr>
          <a:xfrm>
            <a:off x="8874369" y="4065907"/>
            <a:ext cx="2204550" cy="2151300"/>
          </a:xfrm>
          <a:prstGeom prst="roundRect">
            <a:avLst>
              <a:gd name="adj" fmla="val 16667"/>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Evaluate p</a:t>
            </a:r>
            <a:r>
              <a:rPr lang="en-US" sz="1400" b="0" i="0" u="none" strike="noStrike" cap="none">
                <a:solidFill>
                  <a:srgbClr val="000000"/>
                </a:solidFill>
                <a:latin typeface="Calibri"/>
                <a:ea typeface="Calibri"/>
                <a:cs typeface="Calibri"/>
                <a:sym typeface="Calibri"/>
              </a:rPr>
              <a:t>atient clinical outcomes and </a:t>
            </a:r>
            <a:r>
              <a:rPr lang="en-US">
                <a:latin typeface="Calibri"/>
                <a:ea typeface="Calibri"/>
                <a:cs typeface="Calibri"/>
                <a:sym typeface="Calibri"/>
              </a:rPr>
              <a:t>determine if the patient still needs additional care team member support.</a:t>
            </a:r>
            <a:endParaRPr sz="1400" b="0" i="0" u="none" strike="noStrike" cap="none">
              <a:solidFill>
                <a:srgbClr val="000000"/>
              </a:solidFill>
              <a:latin typeface="Calibri"/>
              <a:ea typeface="Calibri"/>
              <a:cs typeface="Calibri"/>
              <a:sym typeface="Calibri"/>
            </a:endParaRPr>
          </a:p>
        </p:txBody>
      </p:sp>
      <p:sp>
        <p:nvSpPr>
          <p:cNvPr id="579" name="Google Shape;579;p41"/>
          <p:cNvSpPr txBox="1">
            <a:spLocks noGrp="1"/>
          </p:cNvSpPr>
          <p:nvPr>
            <p:ph type="title"/>
          </p:nvPr>
        </p:nvSpPr>
        <p:spPr>
          <a:xfrm>
            <a:off x="249385" y="253564"/>
            <a:ext cx="11318769" cy="91062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6600" b="1" dirty="0" smtClean="0"/>
              <a:t>Care Management Process</a:t>
            </a:r>
            <a:endParaRPr sz="6600" b="1" dirty="0"/>
          </a:p>
        </p:txBody>
      </p:sp>
      <p:sp>
        <p:nvSpPr>
          <p:cNvPr id="580" name="Google Shape;580;p4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2"/>
          <p:cNvSpPr txBox="1"/>
          <p:nvPr/>
        </p:nvSpPr>
        <p:spPr>
          <a:xfrm>
            <a:off x="740325" y="611925"/>
            <a:ext cx="10547100" cy="169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587" name="Google Shape;587;p42"/>
          <p:cNvGrpSpPr/>
          <p:nvPr/>
        </p:nvGrpSpPr>
        <p:grpSpPr>
          <a:xfrm>
            <a:off x="1944897" y="1458310"/>
            <a:ext cx="8833546" cy="4064100"/>
            <a:chOff x="1798" y="0"/>
            <a:chExt cx="8833546" cy="4064100"/>
          </a:xfrm>
        </p:grpSpPr>
        <p:sp>
          <p:nvSpPr>
            <p:cNvPr id="588" name="Google Shape;588;p42"/>
            <p:cNvSpPr/>
            <p:nvPr/>
          </p:nvSpPr>
          <p:spPr>
            <a:xfrm>
              <a:off x="685174" y="0"/>
              <a:ext cx="7511700" cy="40641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42"/>
            <p:cNvSpPr/>
            <p:nvPr/>
          </p:nvSpPr>
          <p:spPr>
            <a:xfrm>
              <a:off x="1798" y="1219199"/>
              <a:ext cx="1874400" cy="1625700"/>
            </a:xfrm>
            <a:prstGeom prst="roundRect">
              <a:avLst>
                <a:gd name="adj" fmla="val 16667"/>
              </a:avLst>
            </a:prstGeom>
            <a:solidFill>
              <a:srgbClr val="009681"/>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42"/>
            <p:cNvSpPr txBox="1"/>
            <p:nvPr/>
          </p:nvSpPr>
          <p:spPr>
            <a:xfrm>
              <a:off x="81151" y="1298441"/>
              <a:ext cx="1646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591" name="Google Shape;591;p42"/>
            <p:cNvSpPr/>
            <p:nvPr/>
          </p:nvSpPr>
          <p:spPr>
            <a:xfrm>
              <a:off x="2188658" y="1219199"/>
              <a:ext cx="1874400" cy="16257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42"/>
            <p:cNvSpPr txBox="1"/>
            <p:nvPr/>
          </p:nvSpPr>
          <p:spPr>
            <a:xfrm>
              <a:off x="226801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593" name="Google Shape;593;p42"/>
            <p:cNvSpPr/>
            <p:nvPr/>
          </p:nvSpPr>
          <p:spPr>
            <a:xfrm>
              <a:off x="4375519" y="1219199"/>
              <a:ext cx="2273100" cy="1625700"/>
            </a:xfrm>
            <a:prstGeom prst="roundRect">
              <a:avLst>
                <a:gd name="adj" fmla="val 16667"/>
              </a:avLst>
            </a:prstGeom>
            <a:solidFill>
              <a:srgbClr val="00568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42"/>
            <p:cNvSpPr txBox="1"/>
            <p:nvPr/>
          </p:nvSpPr>
          <p:spPr>
            <a:xfrm>
              <a:off x="4454874" y="1298554"/>
              <a:ext cx="21144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595" name="Google Shape;595;p42"/>
            <p:cNvSpPr/>
            <p:nvPr/>
          </p:nvSpPr>
          <p:spPr>
            <a:xfrm>
              <a:off x="6960944" y="1219199"/>
              <a:ext cx="1874400" cy="16257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42"/>
            <p:cNvSpPr txBox="1"/>
            <p:nvPr/>
          </p:nvSpPr>
          <p:spPr>
            <a:xfrm>
              <a:off x="7040299"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597" name="Google Shape;597;p4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598" name="Google Shape;598;p42"/>
          <p:cNvSpPr txBox="1">
            <a:spLocks noGrp="1"/>
          </p:cNvSpPr>
          <p:nvPr>
            <p:ph type="sldNum" idx="12"/>
          </p:nvPr>
        </p:nvSpPr>
        <p:spPr>
          <a:xfrm>
            <a:off x="9408694"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53</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858551d919_0_13"/>
          <p:cNvSpPr txBox="1">
            <a:spLocks noGrp="1"/>
          </p:cNvSpPr>
          <p:nvPr>
            <p:ph type="sldNum" idx="12"/>
          </p:nvPr>
        </p:nvSpPr>
        <p:spPr>
          <a:xfrm>
            <a:off x="9448800" y="6443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
        <p:nvSpPr>
          <p:cNvPr id="605" name="Google Shape;605;g858551d919_0_13"/>
          <p:cNvSpPr txBox="1">
            <a:spLocks noGrp="1"/>
          </p:cNvSpPr>
          <p:nvPr>
            <p:ph type="title"/>
          </p:nvPr>
        </p:nvSpPr>
        <p:spPr>
          <a:xfrm>
            <a:off x="366100" y="127874"/>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a:t>How to Identify Patients</a:t>
            </a:r>
            <a:endParaRPr sz="5400" b="1" dirty="0"/>
          </a:p>
        </p:txBody>
      </p:sp>
      <p:sp>
        <p:nvSpPr>
          <p:cNvPr id="606" name="Google Shape;606;g858551d919_0_13"/>
          <p:cNvSpPr txBox="1">
            <a:spLocks noGrp="1"/>
          </p:cNvSpPr>
          <p:nvPr>
            <p:ph type="body" idx="1"/>
          </p:nvPr>
        </p:nvSpPr>
        <p:spPr>
          <a:xfrm>
            <a:off x="254500" y="1453574"/>
            <a:ext cx="10627200" cy="5085337"/>
          </a:xfrm>
          <a:prstGeom prst="rect">
            <a:avLst/>
          </a:prstGeom>
        </p:spPr>
        <p:txBody>
          <a:bodyPr spcFirstLastPara="1" wrap="square" lIns="91425" tIns="45700" rIns="91425" bIns="45700" anchor="t" anchorCtr="0">
            <a:noAutofit/>
          </a:bodyPr>
          <a:lstStyle/>
          <a:p>
            <a:pPr marL="457200" lvl="0" indent="-361950" algn="l" rtl="0">
              <a:lnSpc>
                <a:spcPct val="100000"/>
              </a:lnSpc>
              <a:spcBef>
                <a:spcPts val="0"/>
              </a:spcBef>
              <a:spcAft>
                <a:spcPts val="0"/>
              </a:spcAft>
              <a:buSzPct val="100000"/>
              <a:buChar char="•"/>
            </a:pPr>
            <a:r>
              <a:rPr lang="en-US" b="1" dirty="0" smtClean="0"/>
              <a:t>What’s important to your clinic or health system</a:t>
            </a:r>
          </a:p>
          <a:p>
            <a:pPr lvl="1" indent="-361950">
              <a:lnSpc>
                <a:spcPct val="100000"/>
              </a:lnSpc>
              <a:spcBef>
                <a:spcPts val="0"/>
              </a:spcBef>
              <a:buSzPct val="100000"/>
            </a:pPr>
            <a:r>
              <a:rPr lang="en-US" sz="2800" dirty="0" smtClean="0"/>
              <a:t>Your PO, clinic, or health system’s strategic plan</a:t>
            </a:r>
          </a:p>
          <a:p>
            <a:pPr lvl="1" indent="-361950">
              <a:lnSpc>
                <a:spcPct val="100000"/>
              </a:lnSpc>
              <a:spcBef>
                <a:spcPts val="0"/>
              </a:spcBef>
              <a:buSzPct val="100000"/>
            </a:pPr>
            <a:r>
              <a:rPr lang="en-US" sz="2800" dirty="0" smtClean="0"/>
              <a:t>Populations served</a:t>
            </a:r>
          </a:p>
          <a:p>
            <a:pPr lvl="1" indent="-361950">
              <a:lnSpc>
                <a:spcPct val="100000"/>
              </a:lnSpc>
              <a:spcBef>
                <a:spcPts val="0"/>
              </a:spcBef>
              <a:buSzPct val="100000"/>
            </a:pPr>
            <a:r>
              <a:rPr lang="en-US" sz="2800" dirty="0" smtClean="0"/>
              <a:t>Who is on the team</a:t>
            </a:r>
          </a:p>
          <a:p>
            <a:pPr indent="-361950">
              <a:lnSpc>
                <a:spcPct val="100000"/>
              </a:lnSpc>
              <a:spcBef>
                <a:spcPts val="0"/>
              </a:spcBef>
              <a:buSzPct val="100000"/>
            </a:pPr>
            <a:r>
              <a:rPr lang="en-US" b="1" dirty="0" smtClean="0"/>
              <a:t>Focus for quality improvement</a:t>
            </a:r>
            <a:endParaRPr b="1" dirty="0"/>
          </a:p>
          <a:p>
            <a:pPr marL="914400" lvl="1" indent="-361950" algn="l" rtl="0">
              <a:lnSpc>
                <a:spcPct val="100000"/>
              </a:lnSpc>
              <a:spcBef>
                <a:spcPts val="0"/>
              </a:spcBef>
              <a:spcAft>
                <a:spcPts val="0"/>
              </a:spcAft>
              <a:buSzPct val="100000"/>
              <a:buChar char="•"/>
            </a:pPr>
            <a:r>
              <a:rPr lang="en-US" sz="2800" dirty="0" smtClean="0"/>
              <a:t>High level of social needs</a:t>
            </a:r>
          </a:p>
          <a:p>
            <a:pPr marL="914400" lvl="1" indent="-361950" algn="l" rtl="0">
              <a:lnSpc>
                <a:spcPct val="100000"/>
              </a:lnSpc>
              <a:spcBef>
                <a:spcPts val="0"/>
              </a:spcBef>
              <a:spcAft>
                <a:spcPts val="0"/>
              </a:spcAft>
              <a:buSzPct val="100000"/>
              <a:buChar char="•"/>
            </a:pPr>
            <a:r>
              <a:rPr lang="en-US" sz="2800" dirty="0" smtClean="0"/>
              <a:t>At risk for COVID-19</a:t>
            </a:r>
          </a:p>
          <a:p>
            <a:pPr marL="914400" lvl="1" indent="-361950" algn="l" rtl="0">
              <a:lnSpc>
                <a:spcPct val="100000"/>
              </a:lnSpc>
              <a:spcBef>
                <a:spcPts val="0"/>
              </a:spcBef>
              <a:spcAft>
                <a:spcPts val="0"/>
              </a:spcAft>
              <a:buSzPct val="100000"/>
              <a:buChar char="•"/>
            </a:pPr>
            <a:r>
              <a:rPr lang="en-US" sz="2800" dirty="0" smtClean="0"/>
              <a:t>Elevated HbA1c</a:t>
            </a:r>
          </a:p>
          <a:p>
            <a:pPr marL="914400" lvl="1" indent="-361950" algn="l" rtl="0">
              <a:lnSpc>
                <a:spcPct val="100000"/>
              </a:lnSpc>
              <a:spcBef>
                <a:spcPts val="0"/>
              </a:spcBef>
              <a:spcAft>
                <a:spcPts val="0"/>
              </a:spcAft>
              <a:buSzPct val="100000"/>
              <a:buChar char="•"/>
            </a:pPr>
            <a:r>
              <a:rPr lang="en-US" sz="2800" dirty="0" smtClean="0"/>
              <a:t>Elevated blood pressure</a:t>
            </a:r>
          </a:p>
          <a:p>
            <a:pPr marL="914400" lvl="1" indent="-361950" algn="l" rtl="0">
              <a:lnSpc>
                <a:spcPct val="100000"/>
              </a:lnSpc>
              <a:spcBef>
                <a:spcPts val="0"/>
              </a:spcBef>
              <a:spcAft>
                <a:spcPts val="0"/>
              </a:spcAft>
              <a:buSzPct val="100000"/>
              <a:buChar char="•"/>
            </a:pPr>
            <a:r>
              <a:rPr lang="en-US" sz="2800" dirty="0" smtClean="0"/>
              <a:t>High emergency room use</a:t>
            </a:r>
          </a:p>
          <a:p>
            <a:pPr marL="914400" lvl="1" indent="-361950" algn="l" rtl="0">
              <a:lnSpc>
                <a:spcPct val="100000"/>
              </a:lnSpc>
              <a:spcBef>
                <a:spcPts val="0"/>
              </a:spcBef>
              <a:spcAft>
                <a:spcPts val="0"/>
              </a:spcAft>
              <a:buSzPct val="100000"/>
              <a:buChar char="•"/>
            </a:pPr>
            <a:r>
              <a:rPr lang="en-US" sz="2800" dirty="0" smtClean="0"/>
              <a:t>Frequent inpatient hospitalizations</a:t>
            </a:r>
          </a:p>
        </p:txBody>
      </p:sp>
      <p:sp>
        <p:nvSpPr>
          <p:cNvPr id="607" name="Google Shape;607;g858551d919_0_1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2" name="Picture 1"/>
          <p:cNvPicPr>
            <a:picLocks noChangeAspect="1"/>
          </p:cNvPicPr>
          <p:nvPr/>
        </p:nvPicPr>
        <p:blipFill>
          <a:blip r:embed="rId3"/>
          <a:stretch>
            <a:fillRect/>
          </a:stretch>
        </p:blipFill>
        <p:spPr>
          <a:xfrm>
            <a:off x="7452044" y="2875547"/>
            <a:ext cx="4246662" cy="212333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43"/>
          <p:cNvSpPr txBox="1"/>
          <p:nvPr/>
        </p:nvSpPr>
        <p:spPr>
          <a:xfrm>
            <a:off x="475510" y="207034"/>
            <a:ext cx="10649700" cy="129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5400"/>
              <a:buFont typeface="Calibri"/>
              <a:buNone/>
            </a:pPr>
            <a:r>
              <a:rPr lang="en-US" sz="5400" b="1" i="0" u="none" strike="noStrike" cap="none">
                <a:solidFill>
                  <a:schemeClr val="dk1"/>
                </a:solidFill>
                <a:latin typeface="Calibri"/>
                <a:ea typeface="Calibri"/>
                <a:cs typeface="Calibri"/>
                <a:sym typeface="Calibri"/>
              </a:rPr>
              <a:t>Identifying Patients for Care Management</a:t>
            </a:r>
            <a:endParaRPr sz="4400" b="1" i="0" u="none" strike="noStrike" cap="none">
              <a:solidFill>
                <a:schemeClr val="dk1"/>
              </a:solidFill>
              <a:latin typeface="Calibri"/>
              <a:ea typeface="Calibri"/>
              <a:cs typeface="Calibri"/>
              <a:sym typeface="Calibri"/>
            </a:endParaRPr>
          </a:p>
        </p:txBody>
      </p:sp>
      <p:sp>
        <p:nvSpPr>
          <p:cNvPr id="614" name="Google Shape;614;p43"/>
          <p:cNvSpPr/>
          <p:nvPr/>
        </p:nvSpPr>
        <p:spPr>
          <a:xfrm>
            <a:off x="583432" y="2029900"/>
            <a:ext cx="3612300" cy="1917468"/>
          </a:xfrm>
          <a:prstGeom prst="rect">
            <a:avLst/>
          </a:prstGeom>
          <a:noFill/>
          <a:ln w="38100" cap="flat" cmpd="sng">
            <a:solidFill>
              <a:srgbClr val="00386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chemeClr val="dk1"/>
                </a:solidFill>
                <a:latin typeface="Calibri"/>
                <a:ea typeface="Calibri"/>
                <a:cs typeface="Calibri"/>
                <a:sym typeface="Calibri"/>
              </a:rPr>
              <a:t>Work with your practice team and physician to identify patients who need support to improve the key outcomes measures.</a:t>
            </a:r>
            <a:endParaRPr sz="2400" b="0" i="0" u="none" strike="noStrike" cap="none">
              <a:solidFill>
                <a:schemeClr val="dk1"/>
              </a:solidFill>
              <a:latin typeface="Calibri"/>
              <a:ea typeface="Calibri"/>
              <a:cs typeface="Calibri"/>
              <a:sym typeface="Calibri"/>
            </a:endParaRPr>
          </a:p>
        </p:txBody>
      </p:sp>
      <p:sp>
        <p:nvSpPr>
          <p:cNvPr id="615" name="Google Shape;615;p43"/>
          <p:cNvSpPr/>
          <p:nvPr/>
        </p:nvSpPr>
        <p:spPr>
          <a:xfrm>
            <a:off x="6830958" y="2008901"/>
            <a:ext cx="3549699" cy="395859"/>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Lower ED Utilization</a:t>
            </a:r>
            <a:endParaRPr sz="2000" b="0" i="0" u="none" strike="noStrike" cap="none">
              <a:solidFill>
                <a:schemeClr val="dk1"/>
              </a:solidFill>
              <a:latin typeface="Calibri"/>
              <a:ea typeface="Calibri"/>
              <a:cs typeface="Calibri"/>
              <a:sym typeface="Calibri"/>
            </a:endParaRPr>
          </a:p>
        </p:txBody>
      </p:sp>
      <p:sp>
        <p:nvSpPr>
          <p:cNvPr id="616" name="Google Shape;616;p43"/>
          <p:cNvSpPr/>
          <p:nvPr/>
        </p:nvSpPr>
        <p:spPr>
          <a:xfrm>
            <a:off x="6830958" y="2547245"/>
            <a:ext cx="3549699" cy="412413"/>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Lower Inpatient Utilization</a:t>
            </a:r>
            <a:endParaRPr sz="2000" b="0" i="0" u="none" strike="noStrike" cap="none">
              <a:solidFill>
                <a:schemeClr val="dk1"/>
              </a:solidFill>
              <a:latin typeface="Calibri"/>
              <a:ea typeface="Calibri"/>
              <a:cs typeface="Calibri"/>
              <a:sym typeface="Calibri"/>
            </a:endParaRPr>
          </a:p>
        </p:txBody>
      </p:sp>
      <p:sp>
        <p:nvSpPr>
          <p:cNvPr id="617" name="Google Shape;617;p43"/>
          <p:cNvSpPr/>
          <p:nvPr/>
        </p:nvSpPr>
        <p:spPr>
          <a:xfrm>
            <a:off x="6613595" y="1447729"/>
            <a:ext cx="3820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Top Outcome Measures: </a:t>
            </a:r>
            <a:endParaRPr sz="2800" b="0" i="0" u="none" strike="noStrike" cap="none">
              <a:solidFill>
                <a:schemeClr val="dk1"/>
              </a:solidFill>
              <a:latin typeface="Calibri"/>
              <a:ea typeface="Calibri"/>
              <a:cs typeface="Calibri"/>
              <a:sym typeface="Calibri"/>
            </a:endParaRPr>
          </a:p>
        </p:txBody>
      </p:sp>
      <p:sp>
        <p:nvSpPr>
          <p:cNvPr id="618" name="Google Shape;618;p43"/>
          <p:cNvSpPr/>
          <p:nvPr/>
        </p:nvSpPr>
        <p:spPr>
          <a:xfrm>
            <a:off x="4413095" y="2073626"/>
            <a:ext cx="2200500" cy="1821600"/>
          </a:xfrm>
          <a:prstGeom prst="homePlate">
            <a:avLst>
              <a:gd name="adj" fmla="val 50000"/>
            </a:avLst>
          </a:prstGeom>
          <a:solidFill>
            <a:srgbClr val="003865"/>
          </a:solidFill>
          <a:ln w="127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Evidence-</a:t>
            </a:r>
            <a:endParaRPr sz="2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based Guidelines</a:t>
            </a:r>
            <a:endParaRPr sz="1400" b="0" i="0" u="none" strike="noStrike" cap="none">
              <a:solidFill>
                <a:srgbClr val="000000"/>
              </a:solidFill>
              <a:latin typeface="Arial"/>
              <a:ea typeface="Arial"/>
              <a:cs typeface="Arial"/>
              <a:sym typeface="Arial"/>
            </a:endParaRPr>
          </a:p>
        </p:txBody>
      </p:sp>
      <p:sp>
        <p:nvSpPr>
          <p:cNvPr id="619" name="Google Shape;619;p43"/>
          <p:cNvSpPr/>
          <p:nvPr/>
        </p:nvSpPr>
        <p:spPr>
          <a:xfrm>
            <a:off x="583432" y="4369427"/>
            <a:ext cx="9797225" cy="1038361"/>
          </a:xfrm>
          <a:prstGeom prst="rect">
            <a:avLst/>
          </a:prstGeom>
          <a:solidFill>
            <a:srgbClr val="003865"/>
          </a:solidFill>
          <a:ln w="127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800" b="0" i="0" u="none" strike="noStrike" cap="none">
                <a:solidFill>
                  <a:srgbClr val="FEFFFF"/>
                </a:solidFill>
                <a:latin typeface="Calibri"/>
                <a:ea typeface="Calibri"/>
                <a:cs typeface="Calibri"/>
                <a:sym typeface="Calibri"/>
              </a:rPr>
              <a:t>“It is not the number of diagnoses that determines the need for care coordination, but the complexity of health problems, complexity of social situations and complexity manifested by frequent use of healthcare services.”</a:t>
            </a:r>
            <a:endParaRPr sz="1800" b="0" i="0" u="none" strike="noStrike" cap="none" baseline="30000">
              <a:solidFill>
                <a:srgbClr val="FEFFFF"/>
              </a:solidFill>
              <a:latin typeface="Calibri"/>
              <a:ea typeface="Calibri"/>
              <a:cs typeface="Calibri"/>
              <a:sym typeface="Calibri"/>
            </a:endParaRPr>
          </a:p>
        </p:txBody>
      </p:sp>
      <p:sp>
        <p:nvSpPr>
          <p:cNvPr id="620" name="Google Shape;620;p43"/>
          <p:cNvSpPr txBox="1"/>
          <p:nvPr/>
        </p:nvSpPr>
        <p:spPr>
          <a:xfrm>
            <a:off x="56410" y="6362493"/>
            <a:ext cx="86931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baseline="30000">
                <a:solidFill>
                  <a:schemeClr val="dk1"/>
                </a:solidFill>
                <a:latin typeface="Calibri"/>
                <a:ea typeface="Calibri"/>
                <a:cs typeface="Calibri"/>
                <a:sym typeface="Calibri"/>
              </a:rPr>
              <a:t>Predicting use of nurse care coordination by older adults with chronic conditions. (2017). Western Journal of Nursing Research. https://doi.org/10.1186/s12913-019-2016-5</a:t>
            </a:r>
            <a:endParaRPr sz="1000" b="0" i="0" u="none" strike="noStrike" cap="none">
              <a:solidFill>
                <a:schemeClr val="dk1"/>
              </a:solidFill>
              <a:latin typeface="Calibri"/>
              <a:ea typeface="Calibri"/>
              <a:cs typeface="Calibri"/>
              <a:sym typeface="Calibri"/>
            </a:endParaRPr>
          </a:p>
        </p:txBody>
      </p:sp>
      <p:sp>
        <p:nvSpPr>
          <p:cNvPr id="622" name="Google Shape;622;p43"/>
          <p:cNvSpPr txBox="1">
            <a:spLocks noGrp="1"/>
          </p:cNvSpPr>
          <p:nvPr>
            <p:ph type="sldNum" idx="12"/>
          </p:nvPr>
        </p:nvSpPr>
        <p:spPr>
          <a:xfrm>
            <a:off x="9448800" y="648558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a:p>
        </p:txBody>
      </p:sp>
      <p:sp>
        <p:nvSpPr>
          <p:cNvPr id="623" name="Google Shape;623;p43"/>
          <p:cNvSpPr/>
          <p:nvPr/>
        </p:nvSpPr>
        <p:spPr>
          <a:xfrm>
            <a:off x="6830958" y="3088467"/>
            <a:ext cx="3549699" cy="394088"/>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A1c in Control</a:t>
            </a:r>
            <a:endParaRPr sz="2000" b="0" i="0" u="none" strike="noStrike" cap="none">
              <a:solidFill>
                <a:schemeClr val="dk1"/>
              </a:solidFill>
              <a:latin typeface="Calibri"/>
              <a:ea typeface="Calibri"/>
              <a:cs typeface="Calibri"/>
              <a:sym typeface="Calibri"/>
            </a:endParaRPr>
          </a:p>
        </p:txBody>
      </p:sp>
      <p:sp>
        <p:nvSpPr>
          <p:cNvPr id="624" name="Google Shape;624;p43"/>
          <p:cNvSpPr/>
          <p:nvPr/>
        </p:nvSpPr>
        <p:spPr>
          <a:xfrm>
            <a:off x="6830780" y="3630012"/>
            <a:ext cx="3549877" cy="407441"/>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BP in Control</a:t>
            </a:r>
            <a:endParaRPr sz="2000" b="0" i="0" u="none" strike="noStrike" cap="none">
              <a:solidFill>
                <a:schemeClr val="dk1"/>
              </a:solidFill>
              <a:latin typeface="Calibri"/>
              <a:ea typeface="Calibri"/>
              <a:cs typeface="Calibri"/>
              <a:sym typeface="Calibri"/>
            </a:endParaRPr>
          </a:p>
        </p:txBody>
      </p:sp>
      <p:sp>
        <p:nvSpPr>
          <p:cNvPr id="625" name="Google Shape;625;p4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6"/>
          <p:cNvSpPr txBox="1">
            <a:spLocks noGrp="1"/>
          </p:cNvSpPr>
          <p:nvPr>
            <p:ph type="title"/>
          </p:nvPr>
        </p:nvSpPr>
        <p:spPr>
          <a:xfrm>
            <a:off x="123092" y="148850"/>
            <a:ext cx="1154137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5400" b="1"/>
              <a:t>Proactive Identification: A Critical Step!</a:t>
            </a:r>
            <a:endParaRPr sz="5400" b="1"/>
          </a:p>
        </p:txBody>
      </p:sp>
      <p:sp>
        <p:nvSpPr>
          <p:cNvPr id="632" name="Google Shape;632;p46"/>
          <p:cNvSpPr txBox="1">
            <a:spLocks noGrp="1"/>
          </p:cNvSpPr>
          <p:nvPr>
            <p:ph type="body" idx="1"/>
          </p:nvPr>
        </p:nvSpPr>
        <p:spPr>
          <a:xfrm>
            <a:off x="304800" y="2313850"/>
            <a:ext cx="7125900" cy="1269600"/>
          </a:xfrm>
          <a:prstGeom prst="rect">
            <a:avLst/>
          </a:prstGeom>
          <a:solidFill>
            <a:srgbClr val="E1EFD8"/>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b="1"/>
              <a:t>Registry: </a:t>
            </a:r>
            <a:r>
              <a:rPr lang="en-US" sz="2400"/>
              <a:t>All POs and Payers have lists of patients who are ‘out of control’ for A1c and BP.  These can be great target lists!</a:t>
            </a:r>
            <a:endParaRPr sz="2400"/>
          </a:p>
        </p:txBody>
      </p:sp>
      <p:sp>
        <p:nvSpPr>
          <p:cNvPr id="633" name="Google Shape;633;p46"/>
          <p:cNvSpPr txBox="1">
            <a:spLocks noGrp="1"/>
          </p:cNvSpPr>
          <p:nvPr>
            <p:ph type="body" idx="2"/>
          </p:nvPr>
        </p:nvSpPr>
        <p:spPr>
          <a:xfrm>
            <a:off x="304800" y="3773875"/>
            <a:ext cx="7125900" cy="1572900"/>
          </a:xfrm>
          <a:prstGeom prst="rect">
            <a:avLst/>
          </a:prstGeom>
          <a:solidFill>
            <a:srgbClr val="E1EFD8"/>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b="1"/>
              <a:t>Admission / Discharge / Transfer (ADT) Notifications: </a:t>
            </a:r>
            <a:r>
              <a:rPr lang="en-US" sz="2400"/>
              <a:t>Your PO / practice will have a way of knowing when somebody is discharged from the hospital / ED; usually on a daily basis, if not in real time!</a:t>
            </a:r>
            <a:endParaRPr sz="2400"/>
          </a:p>
        </p:txBody>
      </p:sp>
      <p:sp>
        <p:nvSpPr>
          <p:cNvPr id="634" name="Google Shape;634;p46"/>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56</a:t>
            </a:fld>
            <a:endParaRPr/>
          </a:p>
        </p:txBody>
      </p:sp>
      <p:sp>
        <p:nvSpPr>
          <p:cNvPr id="635" name="Google Shape;635;p46"/>
          <p:cNvSpPr txBox="1">
            <a:spLocks noGrp="1"/>
          </p:cNvSpPr>
          <p:nvPr>
            <p:ph type="body" idx="2"/>
          </p:nvPr>
        </p:nvSpPr>
        <p:spPr>
          <a:xfrm>
            <a:off x="228600" y="1116838"/>
            <a:ext cx="10515600" cy="1197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a:t>It is difficult to build a big enough panel to impact outcomes if you’re waiting for patients to be sent to you.</a:t>
            </a:r>
            <a:endParaRPr sz="2400"/>
          </a:p>
        </p:txBody>
      </p:sp>
      <p:sp>
        <p:nvSpPr>
          <p:cNvPr id="636" name="Google Shape;636;p4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637" name="Google Shape;637;p46"/>
          <p:cNvPicPr preferRelativeResize="0"/>
          <p:nvPr/>
        </p:nvPicPr>
        <p:blipFill>
          <a:blip r:embed="rId3">
            <a:alphaModFix/>
          </a:blip>
          <a:stretch>
            <a:fillRect/>
          </a:stretch>
        </p:blipFill>
        <p:spPr>
          <a:xfrm>
            <a:off x="7798973" y="2595852"/>
            <a:ext cx="3671075" cy="20917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858551d919_0_20"/>
          <p:cNvSpPr txBox="1">
            <a:spLocks noGrp="1"/>
          </p:cNvSpPr>
          <p:nvPr>
            <p:ph type="title"/>
          </p:nvPr>
        </p:nvSpPr>
        <p:spPr>
          <a:xfrm>
            <a:off x="0" y="167097"/>
            <a:ext cx="121920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r>
              <a:rPr lang="en-US" sz="5400" b="1" dirty="0" smtClean="0">
                <a:highlight>
                  <a:schemeClr val="lt1"/>
                </a:highlight>
              </a:rPr>
              <a:t>Using Risk to Identify Patients</a:t>
            </a:r>
            <a:endParaRPr sz="5400" b="1" dirty="0">
              <a:highlight>
                <a:schemeClr val="lt1"/>
              </a:highlight>
            </a:endParaRPr>
          </a:p>
        </p:txBody>
      </p:sp>
      <p:pic>
        <p:nvPicPr>
          <p:cNvPr id="644" name="Google Shape;644;g858551d919_0_20"/>
          <p:cNvPicPr preferRelativeResize="0">
            <a:picLocks noGrp="1"/>
          </p:cNvPicPr>
          <p:nvPr>
            <p:ph type="body" idx="1"/>
          </p:nvPr>
        </p:nvPicPr>
        <p:blipFill rotWithShape="1">
          <a:blip r:embed="rId3">
            <a:alphaModFix/>
          </a:blip>
          <a:srcRect l="34842" t="21966" r="5494" b="20874"/>
          <a:stretch/>
        </p:blipFill>
        <p:spPr>
          <a:xfrm>
            <a:off x="5144775" y="1673350"/>
            <a:ext cx="6768600" cy="3864000"/>
          </a:xfrm>
          <a:prstGeom prst="rect">
            <a:avLst/>
          </a:prstGeom>
          <a:noFill/>
          <a:ln>
            <a:noFill/>
          </a:ln>
        </p:spPr>
      </p:pic>
      <p:sp>
        <p:nvSpPr>
          <p:cNvPr id="645" name="Google Shape;645;g858551d919_0_20"/>
          <p:cNvSpPr/>
          <p:nvPr/>
        </p:nvSpPr>
        <p:spPr>
          <a:xfrm>
            <a:off x="0" y="5984799"/>
            <a:ext cx="4846200" cy="554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SOURCE: “Mind the Gap", The Advisory Board Company.</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4"/>
              </a:rPr>
              <a:t>https://www.advisory.com/-/media/Advisory-com/Research/PHA/Research-Study/2017/Mind-the-Gap-Managing-the-Rising-Risk-Patient-Population.pdf</a:t>
            </a:r>
            <a:r>
              <a:rPr lang="en-US" sz="1000" b="0" i="0" u="none" strike="noStrike" cap="none">
                <a:solidFill>
                  <a:schemeClr val="dk1"/>
                </a:solidFill>
                <a:latin typeface="Calibri"/>
                <a:ea typeface="Calibri"/>
                <a:cs typeface="Calibri"/>
                <a:sym typeface="Calibri"/>
              </a:rPr>
              <a:t> </a:t>
            </a:r>
            <a:endParaRPr sz="1000" b="0" i="0" u="none" strike="noStrike" cap="none">
              <a:solidFill>
                <a:srgbClr val="000000"/>
              </a:solidFill>
              <a:latin typeface="Arial"/>
              <a:ea typeface="Arial"/>
              <a:cs typeface="Arial"/>
              <a:sym typeface="Arial"/>
            </a:endParaRPr>
          </a:p>
        </p:txBody>
      </p:sp>
      <p:sp>
        <p:nvSpPr>
          <p:cNvPr id="646" name="Google Shape;646;g858551d919_0_2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647" name="Google Shape;647;g858551d919_0_20"/>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57</a:t>
            </a:fld>
            <a:endParaRPr/>
          </a:p>
        </p:txBody>
      </p:sp>
      <p:pic>
        <p:nvPicPr>
          <p:cNvPr id="648" name="Google Shape;648;g858551d919_0_20"/>
          <p:cNvPicPr preferRelativeResize="0"/>
          <p:nvPr/>
        </p:nvPicPr>
        <p:blipFill rotWithShape="1">
          <a:blip r:embed="rId5">
            <a:alphaModFix/>
          </a:blip>
          <a:srcRect l="33958"/>
          <a:stretch/>
        </p:blipFill>
        <p:spPr>
          <a:xfrm>
            <a:off x="235975" y="1844238"/>
            <a:ext cx="4987400" cy="3863925"/>
          </a:xfrm>
          <a:prstGeom prst="rect">
            <a:avLst/>
          </a:prstGeom>
          <a:noFill/>
          <a:ln>
            <a:noFill/>
          </a:ln>
        </p:spPr>
      </p:pic>
      <p:cxnSp>
        <p:nvCxnSpPr>
          <p:cNvPr id="649" name="Google Shape;649;g858551d919_0_20"/>
          <p:cNvCxnSpPr>
            <a:stCxn id="648" idx="3"/>
          </p:cNvCxnSpPr>
          <p:nvPr/>
        </p:nvCxnSpPr>
        <p:spPr>
          <a:xfrm rot="10800000" flipH="1">
            <a:off x="5223375" y="3758201"/>
            <a:ext cx="662400" cy="18000"/>
          </a:xfrm>
          <a:prstGeom prst="straightConnector1">
            <a:avLst/>
          </a:prstGeom>
          <a:noFill/>
          <a:ln w="9525" cap="flat" cmpd="sng">
            <a:solidFill>
              <a:schemeClr val="dk2"/>
            </a:solidFill>
            <a:prstDash val="solid"/>
            <a:round/>
            <a:headEnd type="none" w="sm" len="sm"/>
            <a:tailEnd type="none" w="sm" len="sm"/>
          </a:ln>
        </p:spPr>
      </p:cxnSp>
      <p:sp>
        <p:nvSpPr>
          <p:cNvPr id="650" name="Google Shape;650;g858551d919_0_20"/>
          <p:cNvSpPr/>
          <p:nvPr/>
        </p:nvSpPr>
        <p:spPr>
          <a:xfrm>
            <a:off x="235975" y="4382450"/>
            <a:ext cx="849000" cy="1325700"/>
          </a:xfrm>
          <a:prstGeom prst="rtTriangl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4"/>
          <p:cNvSpPr txBox="1">
            <a:spLocks noGrp="1"/>
          </p:cNvSpPr>
          <p:nvPr>
            <p:ph type="title"/>
          </p:nvPr>
        </p:nvSpPr>
        <p:spPr>
          <a:xfrm>
            <a:off x="228600" y="30651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dirty="0"/>
              <a:t>Passive </a:t>
            </a:r>
            <a:r>
              <a:rPr lang="en-US" sz="6000" b="1" dirty="0" smtClean="0"/>
              <a:t>vs. </a:t>
            </a:r>
            <a:r>
              <a:rPr lang="en-US" sz="6000" b="1" dirty="0"/>
              <a:t>Proactive Patient Identification</a:t>
            </a:r>
            <a:endParaRPr sz="6000" b="1" dirty="0"/>
          </a:p>
        </p:txBody>
      </p:sp>
      <p:sp>
        <p:nvSpPr>
          <p:cNvPr id="657" name="Google Shape;657;p44"/>
          <p:cNvSpPr txBox="1">
            <a:spLocks noGrp="1"/>
          </p:cNvSpPr>
          <p:nvPr>
            <p:ph type="body" idx="1"/>
          </p:nvPr>
        </p:nvSpPr>
        <p:spPr>
          <a:xfrm>
            <a:off x="228600" y="2187700"/>
            <a:ext cx="4601400" cy="2066400"/>
          </a:xfrm>
          <a:prstGeom prst="rect">
            <a:avLst/>
          </a:prstGeom>
          <a:solidFill>
            <a:srgbClr val="D8E2F3"/>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400" b="1">
                <a:latin typeface="Calibri"/>
                <a:ea typeface="Calibri"/>
                <a:cs typeface="Calibri"/>
                <a:sym typeface="Calibri"/>
              </a:rPr>
              <a:t>Passive: </a:t>
            </a:r>
            <a:r>
              <a:rPr lang="en-US" sz="2400">
                <a:latin typeface="Calibri"/>
                <a:ea typeface="Calibri"/>
                <a:cs typeface="Calibri"/>
                <a:sym typeface="Calibri"/>
              </a:rPr>
              <a:t>receiving patients into your panel because somebody else wants you to support the patient. </a:t>
            </a:r>
            <a:r>
              <a:rPr lang="en-US" sz="2400" b="1">
                <a:latin typeface="Calibri"/>
                <a:ea typeface="Calibri"/>
                <a:cs typeface="Calibri"/>
                <a:sym typeface="Calibri"/>
              </a:rPr>
              <a:t>Main Process:</a:t>
            </a:r>
            <a:endParaRPr sz="2400" b="1">
              <a:latin typeface="Calibri"/>
              <a:ea typeface="Calibri"/>
              <a:cs typeface="Calibri"/>
              <a:sym typeface="Calibri"/>
            </a:endParaRPr>
          </a:p>
          <a:p>
            <a:pPr marL="457200" lvl="0" indent="-381000" algn="l" rtl="0">
              <a:lnSpc>
                <a:spcPct val="100000"/>
              </a:lnSpc>
              <a:spcBef>
                <a:spcPts val="0"/>
              </a:spcBef>
              <a:spcAft>
                <a:spcPts val="0"/>
              </a:spcAft>
              <a:buSzPts val="2400"/>
              <a:buChar char="•"/>
            </a:pPr>
            <a:r>
              <a:rPr lang="en-US" sz="2400">
                <a:latin typeface="Calibri"/>
                <a:ea typeface="Calibri"/>
                <a:cs typeface="Calibri"/>
                <a:sym typeface="Calibri"/>
              </a:rPr>
              <a:t>Physician or care team referrals</a:t>
            </a:r>
            <a:endParaRPr sz="2400">
              <a:latin typeface="Calibri"/>
              <a:ea typeface="Calibri"/>
              <a:cs typeface="Calibri"/>
              <a:sym typeface="Calibri"/>
            </a:endParaRPr>
          </a:p>
          <a:p>
            <a:pPr marL="457200" lvl="0" indent="0" algn="l" rtl="0">
              <a:lnSpc>
                <a:spcPct val="100000"/>
              </a:lnSpc>
              <a:spcBef>
                <a:spcPts val="0"/>
              </a:spcBef>
              <a:spcAft>
                <a:spcPts val="0"/>
              </a:spcAft>
              <a:buNone/>
            </a:pPr>
            <a:endParaRPr sz="2400">
              <a:latin typeface="Calibri"/>
              <a:ea typeface="Calibri"/>
              <a:cs typeface="Calibri"/>
              <a:sym typeface="Calibri"/>
            </a:endParaRPr>
          </a:p>
        </p:txBody>
      </p:sp>
      <p:sp>
        <p:nvSpPr>
          <p:cNvPr id="658" name="Google Shape;658;p44"/>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
        <p:nvSpPr>
          <p:cNvPr id="659" name="Google Shape;659;p44"/>
          <p:cNvSpPr txBox="1">
            <a:spLocks noGrp="1"/>
          </p:cNvSpPr>
          <p:nvPr>
            <p:ph type="body" idx="2"/>
          </p:nvPr>
        </p:nvSpPr>
        <p:spPr>
          <a:xfrm>
            <a:off x="5385288" y="2187700"/>
            <a:ext cx="6564923" cy="3797293"/>
          </a:xfrm>
          <a:prstGeom prst="rect">
            <a:avLst/>
          </a:prstGeom>
          <a:solidFill>
            <a:srgbClr val="D8E2F3"/>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400" b="1" dirty="0"/>
              <a:t>Proactive: </a:t>
            </a:r>
            <a:r>
              <a:rPr lang="en-US" sz="2400" dirty="0"/>
              <a:t>finding patients who would have better outcomes if you were involved and helping the patient self-manage. Reaching out to patients who have not been into the office.</a:t>
            </a:r>
            <a:endParaRPr sz="2400" dirty="0"/>
          </a:p>
          <a:p>
            <a:pPr marL="0" lvl="0" indent="0" algn="l" rtl="0">
              <a:lnSpc>
                <a:spcPct val="100000"/>
              </a:lnSpc>
              <a:spcBef>
                <a:spcPts val="0"/>
              </a:spcBef>
              <a:spcAft>
                <a:spcPts val="0"/>
              </a:spcAft>
              <a:buSzPts val="1800"/>
              <a:buNone/>
            </a:pPr>
            <a:r>
              <a:rPr lang="en-US" sz="2400" b="1" dirty="0"/>
              <a:t>Main Process:</a:t>
            </a:r>
            <a:endParaRPr sz="2400" b="1" dirty="0"/>
          </a:p>
          <a:p>
            <a:pPr marL="457200" lvl="0" indent="-381000" algn="l" rtl="0">
              <a:lnSpc>
                <a:spcPct val="100000"/>
              </a:lnSpc>
              <a:spcBef>
                <a:spcPts val="0"/>
              </a:spcBef>
              <a:spcAft>
                <a:spcPts val="0"/>
              </a:spcAft>
              <a:buSzPts val="2400"/>
              <a:buChar char="•"/>
            </a:pPr>
            <a:r>
              <a:rPr lang="en-US" sz="2400" dirty="0"/>
              <a:t>Identify ‘lost to follow up’ patients:</a:t>
            </a:r>
            <a:endParaRPr sz="2400" dirty="0"/>
          </a:p>
          <a:p>
            <a:pPr marL="914400" lvl="1" indent="-381000" algn="l" rtl="0">
              <a:lnSpc>
                <a:spcPct val="100000"/>
              </a:lnSpc>
              <a:spcBef>
                <a:spcPts val="0"/>
              </a:spcBef>
              <a:spcAft>
                <a:spcPts val="0"/>
              </a:spcAft>
              <a:buSzPts val="2400"/>
              <a:buChar char="•"/>
            </a:pPr>
            <a:r>
              <a:rPr lang="en-US" dirty="0"/>
              <a:t>Have an ‘out of control’ quality metric - such as high A1c or BP</a:t>
            </a:r>
            <a:endParaRPr dirty="0"/>
          </a:p>
          <a:p>
            <a:pPr marL="914400" lvl="1" indent="-381000" algn="l" rtl="0">
              <a:lnSpc>
                <a:spcPct val="100000"/>
              </a:lnSpc>
              <a:spcBef>
                <a:spcPts val="0"/>
              </a:spcBef>
              <a:spcAft>
                <a:spcPts val="0"/>
              </a:spcAft>
              <a:buSzPts val="2400"/>
              <a:buChar char="•"/>
            </a:pPr>
            <a:r>
              <a:rPr lang="en-US" dirty="0"/>
              <a:t>Calling patients after an ED or IP admission.</a:t>
            </a:r>
            <a:endParaRPr dirty="0"/>
          </a:p>
          <a:p>
            <a:pPr marL="914400" lvl="1" indent="-381000" algn="l" rtl="0">
              <a:lnSpc>
                <a:spcPct val="100000"/>
              </a:lnSpc>
              <a:spcBef>
                <a:spcPts val="0"/>
              </a:spcBef>
              <a:spcAft>
                <a:spcPts val="0"/>
              </a:spcAft>
              <a:buSzPts val="2400"/>
              <a:buChar char="•"/>
            </a:pPr>
            <a:r>
              <a:rPr lang="en-US" dirty="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High risk/ rising risk patient list</a:t>
            </a:r>
            <a:endParaRPr dirty="0"/>
          </a:p>
        </p:txBody>
      </p:sp>
      <p:sp>
        <p:nvSpPr>
          <p:cNvPr id="660" name="Google Shape;660;p4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47"/>
          <p:cNvSpPr txBox="1">
            <a:spLocks noGrp="1"/>
          </p:cNvSpPr>
          <p:nvPr>
            <p:ph type="title"/>
          </p:nvPr>
        </p:nvSpPr>
        <p:spPr>
          <a:xfrm>
            <a:off x="472662" y="447457"/>
            <a:ext cx="8372400" cy="10239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6000" b="1">
                <a:latin typeface="Calibri"/>
                <a:ea typeface="Calibri"/>
                <a:cs typeface="Calibri"/>
                <a:sym typeface="Calibri"/>
              </a:rPr>
              <a:t>Transitions of Care (TOC)</a:t>
            </a:r>
            <a:endParaRPr sz="6000" b="1">
              <a:solidFill>
                <a:srgbClr val="009681"/>
              </a:solidFill>
              <a:latin typeface="Calibri"/>
              <a:ea typeface="Calibri"/>
              <a:cs typeface="Calibri"/>
              <a:sym typeface="Calibri"/>
            </a:endParaRPr>
          </a:p>
        </p:txBody>
      </p:sp>
      <p:sp>
        <p:nvSpPr>
          <p:cNvPr id="678" name="Google Shape;678;p47"/>
          <p:cNvSpPr txBox="1"/>
          <p:nvPr/>
        </p:nvSpPr>
        <p:spPr>
          <a:xfrm>
            <a:off x="-12450" y="6156250"/>
            <a:ext cx="41397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https://apps.who.int/iris/bitstream/handle/10665/252272/9789241511599-eng.pdf;jsessionid=15B79538FFD509D36F09E059C4CD6BB2?sequence=1</a:t>
            </a:r>
            <a:endParaRPr sz="1400" b="0" i="0" u="none" strike="noStrike" cap="none">
              <a:solidFill>
                <a:schemeClr val="dk1"/>
              </a:solidFill>
              <a:latin typeface="Arial"/>
              <a:ea typeface="Arial"/>
              <a:cs typeface="Arial"/>
              <a:sym typeface="Arial"/>
            </a:endParaRPr>
          </a:p>
        </p:txBody>
      </p:sp>
      <p:sp>
        <p:nvSpPr>
          <p:cNvPr id="679" name="Google Shape;679;p47"/>
          <p:cNvSpPr/>
          <p:nvPr/>
        </p:nvSpPr>
        <p:spPr>
          <a:xfrm>
            <a:off x="364150" y="1559275"/>
            <a:ext cx="10784400" cy="2404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800"/>
              <a:buFont typeface="Arial"/>
              <a:buChar char="•"/>
            </a:pPr>
            <a:r>
              <a:rPr lang="en-US" sz="2800" b="1" i="0" u="none" strike="noStrike" cap="none">
                <a:solidFill>
                  <a:schemeClr val="dk1"/>
                </a:solidFill>
                <a:latin typeface="Calibri"/>
                <a:ea typeface="Calibri"/>
                <a:cs typeface="Calibri"/>
                <a:sym typeface="Calibri"/>
              </a:rPr>
              <a:t>A set of actions </a:t>
            </a:r>
            <a:r>
              <a:rPr lang="en-US" sz="2800" b="0" i="0" u="none" strike="noStrike" cap="none">
                <a:solidFill>
                  <a:schemeClr val="dk1"/>
                </a:solidFill>
                <a:latin typeface="Calibri"/>
                <a:ea typeface="Calibri"/>
                <a:cs typeface="Calibri"/>
                <a:sym typeface="Calibri"/>
              </a:rPr>
              <a:t>designed to ensure the coordination and continuity of health care as patients transfer from hospital to home. </a:t>
            </a:r>
            <a:endParaRPr sz="28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800" b="0" i="0" u="none" strike="noStrike" cap="none">
                <a:solidFill>
                  <a:schemeClr val="dk1"/>
                </a:solidFill>
                <a:latin typeface="Calibri"/>
                <a:ea typeface="Calibri"/>
                <a:cs typeface="Calibri"/>
                <a:sym typeface="Calibri"/>
              </a:rPr>
              <a:t>TOC services are  provided after a patient is discharged from one of these inpatient settings:</a:t>
            </a:r>
            <a:endParaRPr sz="2800" b="0" i="0" u="none" strike="noStrike" cap="none">
              <a:solidFill>
                <a:schemeClr val="dk1"/>
              </a:solidFill>
              <a:latin typeface="Arial"/>
              <a:ea typeface="Arial"/>
              <a:cs typeface="Arial"/>
              <a:sym typeface="Arial"/>
            </a:endParaRPr>
          </a:p>
        </p:txBody>
      </p:sp>
      <p:sp>
        <p:nvSpPr>
          <p:cNvPr id="680" name="Google Shape;680;p47"/>
          <p:cNvSpPr/>
          <p:nvPr/>
        </p:nvSpPr>
        <p:spPr>
          <a:xfrm>
            <a:off x="1297911" y="3564111"/>
            <a:ext cx="1754400" cy="1368900"/>
          </a:xfrm>
          <a:prstGeom prst="roundRect">
            <a:avLst>
              <a:gd name="adj" fmla="val 16667"/>
            </a:avLst>
          </a:prstGeom>
          <a:solidFill>
            <a:srgbClr val="0056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Inpatient acute care hospital</a:t>
            </a:r>
            <a:endParaRPr sz="1800" b="0" i="0" u="none" strike="noStrike" cap="none">
              <a:solidFill>
                <a:srgbClr val="000000"/>
              </a:solidFill>
              <a:latin typeface="Arial"/>
              <a:ea typeface="Arial"/>
              <a:cs typeface="Arial"/>
              <a:sym typeface="Arial"/>
            </a:endParaRPr>
          </a:p>
        </p:txBody>
      </p:sp>
      <p:sp>
        <p:nvSpPr>
          <p:cNvPr id="681" name="Google Shape;681;p47"/>
          <p:cNvSpPr/>
          <p:nvPr/>
        </p:nvSpPr>
        <p:spPr>
          <a:xfrm>
            <a:off x="5954805" y="3599971"/>
            <a:ext cx="1919400" cy="1333200"/>
          </a:xfrm>
          <a:prstGeom prst="roundRect">
            <a:avLst>
              <a:gd name="adj" fmla="val 16667"/>
            </a:avLst>
          </a:prstGeom>
          <a:solidFill>
            <a:srgbClr val="00568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Skilled nursing facility (SNF)</a:t>
            </a:r>
            <a:endParaRPr sz="1800" b="0" i="0" u="none" strike="noStrike" cap="none">
              <a:solidFill>
                <a:srgbClr val="000000"/>
              </a:solidFill>
              <a:latin typeface="Arial"/>
              <a:ea typeface="Arial"/>
              <a:cs typeface="Arial"/>
              <a:sym typeface="Arial"/>
            </a:endParaRPr>
          </a:p>
        </p:txBody>
      </p:sp>
      <p:sp>
        <p:nvSpPr>
          <p:cNvPr id="682" name="Google Shape;682;p47"/>
          <p:cNvSpPr/>
          <p:nvPr/>
        </p:nvSpPr>
        <p:spPr>
          <a:xfrm>
            <a:off x="3431208" y="3599972"/>
            <a:ext cx="2144700" cy="1333200"/>
          </a:xfrm>
          <a:prstGeom prst="roundRect">
            <a:avLst>
              <a:gd name="adj" fmla="val 16667"/>
            </a:avLst>
          </a:prstGeom>
          <a:solidFill>
            <a:srgbClr val="0056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Hospital outpatient observation</a:t>
            </a:r>
            <a:endParaRPr sz="1800" b="0" i="0" u="none" strike="noStrike" cap="none">
              <a:solidFill>
                <a:srgbClr val="000000"/>
              </a:solidFill>
              <a:latin typeface="Arial"/>
              <a:ea typeface="Arial"/>
              <a:cs typeface="Arial"/>
              <a:sym typeface="Arial"/>
            </a:endParaRPr>
          </a:p>
        </p:txBody>
      </p:sp>
      <p:sp>
        <p:nvSpPr>
          <p:cNvPr id="683" name="Google Shape;683;p47"/>
          <p:cNvSpPr/>
          <p:nvPr/>
        </p:nvSpPr>
        <p:spPr>
          <a:xfrm>
            <a:off x="8253102" y="3599970"/>
            <a:ext cx="1961700" cy="1333200"/>
          </a:xfrm>
          <a:prstGeom prst="roundRect">
            <a:avLst>
              <a:gd name="adj" fmla="val 16667"/>
            </a:avLst>
          </a:prstGeom>
          <a:solidFill>
            <a:srgbClr val="00568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Other inpatient settings</a:t>
            </a:r>
            <a:endParaRPr sz="1800" b="0" i="0" u="none" strike="noStrike" cap="none">
              <a:solidFill>
                <a:srgbClr val="000000"/>
              </a:solidFill>
              <a:latin typeface="Arial"/>
              <a:ea typeface="Arial"/>
              <a:cs typeface="Arial"/>
              <a:sym typeface="Arial"/>
            </a:endParaRPr>
          </a:p>
        </p:txBody>
      </p:sp>
      <p:sp>
        <p:nvSpPr>
          <p:cNvPr id="684" name="Google Shape;684;p47"/>
          <p:cNvSpPr txBox="1">
            <a:spLocks noGrp="1"/>
          </p:cNvSpPr>
          <p:nvPr>
            <p:ph type="sldNum" idx="12"/>
          </p:nvPr>
        </p:nvSpPr>
        <p:spPr>
          <a:xfrm>
            <a:off x="9448800" y="648443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59</a:t>
            </a:fld>
            <a:endParaRPr/>
          </a:p>
        </p:txBody>
      </p:sp>
      <p:sp>
        <p:nvSpPr>
          <p:cNvPr id="685" name="Google Shape;685;p47"/>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
          <p:cNvSpPr txBox="1"/>
          <p:nvPr/>
        </p:nvSpPr>
        <p:spPr>
          <a:xfrm>
            <a:off x="444875" y="218000"/>
            <a:ext cx="11265900" cy="212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US" sz="5000" b="1" i="0" u="none" strike="noStrike" cap="none" dirty="0">
                <a:solidFill>
                  <a:schemeClr val="dk1"/>
                </a:solidFill>
                <a:latin typeface="Calibri"/>
                <a:ea typeface="Calibri"/>
                <a:cs typeface="Calibri"/>
                <a:sym typeface="Calibri"/>
              </a:rPr>
              <a:t>Michigan Institute for Care Management and Transformation (MICMT)</a:t>
            </a:r>
            <a:endParaRPr sz="2000" b="0" i="0" u="none" strike="noStrike" cap="none" dirty="0">
              <a:solidFill>
                <a:srgbClr val="000000"/>
              </a:solidFill>
              <a:latin typeface="Arial"/>
              <a:ea typeface="Arial"/>
              <a:cs typeface="Arial"/>
              <a:sym typeface="Arial"/>
            </a:endParaRPr>
          </a:p>
        </p:txBody>
      </p:sp>
      <p:sp>
        <p:nvSpPr>
          <p:cNvPr id="152" name="Google Shape;152;p4"/>
          <p:cNvSpPr txBox="1"/>
          <p:nvPr/>
        </p:nvSpPr>
        <p:spPr>
          <a:xfrm>
            <a:off x="182525" y="1905939"/>
            <a:ext cx="2018774" cy="1077300"/>
          </a:xfrm>
          <a:prstGeom prst="rect">
            <a:avLst/>
          </a:prstGeom>
          <a:solidFill>
            <a:srgbClr val="C3D4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Who We Are</a:t>
            </a:r>
            <a:endParaRPr sz="1400" b="0" i="0" u="none" strike="noStrike" cap="none">
              <a:solidFill>
                <a:srgbClr val="000000"/>
              </a:solidFill>
              <a:latin typeface="Arial"/>
              <a:ea typeface="Arial"/>
              <a:cs typeface="Arial"/>
              <a:sym typeface="Arial"/>
            </a:endParaRPr>
          </a:p>
        </p:txBody>
      </p:sp>
      <p:sp>
        <p:nvSpPr>
          <p:cNvPr id="153" name="Google Shape;153;p4"/>
          <p:cNvSpPr txBox="1"/>
          <p:nvPr/>
        </p:nvSpPr>
        <p:spPr>
          <a:xfrm>
            <a:off x="2413372" y="1980804"/>
            <a:ext cx="9509400" cy="954000"/>
          </a:xfrm>
          <a:prstGeom prst="rect">
            <a:avLst/>
          </a:prstGeom>
          <a:noFill/>
          <a:ln w="9525" cap="flat" cmpd="sng">
            <a:solidFill>
              <a:srgbClr val="C3D4E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Partnership between University of Michigan and BCBSM Physician Group Incentive Program (PGIP)</a:t>
            </a:r>
            <a:endParaRPr sz="1400" b="0" i="0" u="none" strike="noStrike" cap="none">
              <a:solidFill>
                <a:srgbClr val="000000"/>
              </a:solidFill>
              <a:latin typeface="Arial"/>
              <a:ea typeface="Arial"/>
              <a:cs typeface="Arial"/>
              <a:sym typeface="Arial"/>
            </a:endParaRPr>
          </a:p>
        </p:txBody>
      </p:sp>
      <p:sp>
        <p:nvSpPr>
          <p:cNvPr id="154" name="Google Shape;154;p4"/>
          <p:cNvSpPr txBox="1"/>
          <p:nvPr/>
        </p:nvSpPr>
        <p:spPr>
          <a:xfrm>
            <a:off x="182525" y="3682450"/>
            <a:ext cx="2018812" cy="1154593"/>
          </a:xfrm>
          <a:prstGeom prst="rect">
            <a:avLst/>
          </a:prstGeom>
          <a:solidFill>
            <a:srgbClr val="C3D4E8"/>
          </a:solid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3200"/>
              <a:buFont typeface="Arial"/>
              <a:buNone/>
            </a:pPr>
            <a:r>
              <a:rPr lang="en-US" sz="3200" b="1" dirty="0">
                <a:solidFill>
                  <a:schemeClr val="dk1"/>
                </a:solidFill>
                <a:latin typeface="Calibri"/>
                <a:ea typeface="Calibri"/>
                <a:cs typeface="Calibri"/>
                <a:sym typeface="Calibri"/>
              </a:rPr>
              <a:t>Mission</a:t>
            </a:r>
            <a:r>
              <a:rPr lang="en-US" sz="3200" b="1" i="0" u="none" strike="noStrike" cap="none" dirty="0">
                <a:solidFill>
                  <a:schemeClr val="dk1"/>
                </a:solidFill>
                <a:latin typeface="Calibri"/>
                <a:ea typeface="Calibri"/>
                <a:cs typeface="Calibri"/>
                <a:sym typeface="Calibri"/>
              </a:rPr>
              <a:t> of MICMT</a:t>
            </a:r>
            <a:endParaRPr sz="1400" b="0" i="0" u="none" strike="noStrike" cap="none" dirty="0">
              <a:solidFill>
                <a:srgbClr val="000000"/>
              </a:solidFill>
              <a:latin typeface="Arial"/>
              <a:ea typeface="Arial"/>
              <a:cs typeface="Arial"/>
              <a:sym typeface="Arial"/>
            </a:endParaRPr>
          </a:p>
        </p:txBody>
      </p:sp>
      <p:sp>
        <p:nvSpPr>
          <p:cNvPr id="155" name="Google Shape;155;p4"/>
          <p:cNvSpPr txBox="1"/>
          <p:nvPr/>
        </p:nvSpPr>
        <p:spPr>
          <a:xfrm>
            <a:off x="2413372" y="3323817"/>
            <a:ext cx="9509400" cy="1871857"/>
          </a:xfrm>
          <a:prstGeom prst="rect">
            <a:avLst/>
          </a:prstGeom>
          <a:noFill/>
          <a:ln w="9525" cap="flat" cmpd="sng">
            <a:solidFill>
              <a:srgbClr val="C3D4E8"/>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The Michigan Institute for Care Management and Transformation will work with Physician Organizations to expand the provider delivered care management model within outpatient primary and specialty care clinics to improve the experience of care, improve the quality of care, and decrease the cost of care for Michigan residents.</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dk1"/>
              </a:solidFill>
              <a:latin typeface="Calibri"/>
              <a:ea typeface="Calibri"/>
              <a:cs typeface="Calibri"/>
              <a:sym typeface="Calibri"/>
            </a:endParaRPr>
          </a:p>
        </p:txBody>
      </p:sp>
      <p:sp>
        <p:nvSpPr>
          <p:cNvPr id="156" name="Google Shape;156;p4"/>
          <p:cNvSpPr txBox="1">
            <a:spLocks noGrp="1"/>
          </p:cNvSpPr>
          <p:nvPr>
            <p:ph type="ftr" idx="11"/>
          </p:nvPr>
        </p:nvSpPr>
        <p:spPr>
          <a:xfrm>
            <a:off x="-32393" y="6554787"/>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57" name="Google Shape;157;p4"/>
          <p:cNvSpPr txBox="1">
            <a:spLocks noGrp="1"/>
          </p:cNvSpPr>
          <p:nvPr>
            <p:ph type="sldNum" idx="12"/>
          </p:nvPr>
        </p:nvSpPr>
        <p:spPr>
          <a:xfrm>
            <a:off x="940067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pic>
        <p:nvPicPr>
          <p:cNvPr id="158" name="Google Shape;158;p4"/>
          <p:cNvPicPr preferRelativeResize="0"/>
          <p:nvPr/>
        </p:nvPicPr>
        <p:blipFill rotWithShape="1">
          <a:blip r:embed="rId3">
            <a:alphaModFix/>
          </a:blip>
          <a:srcRect/>
          <a:stretch/>
        </p:blipFill>
        <p:spPr>
          <a:xfrm>
            <a:off x="9084227" y="5734767"/>
            <a:ext cx="2626510" cy="8614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49"/>
          <p:cNvSpPr txBox="1">
            <a:spLocks noGrp="1"/>
          </p:cNvSpPr>
          <p:nvPr>
            <p:ph type="title"/>
          </p:nvPr>
        </p:nvSpPr>
        <p:spPr>
          <a:xfrm>
            <a:off x="0" y="314446"/>
            <a:ext cx="121920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Calibri"/>
              <a:buNone/>
            </a:pPr>
            <a:r>
              <a:rPr lang="en-US" sz="5400" b="1" dirty="0" smtClean="0"/>
              <a:t>Why </a:t>
            </a:r>
            <a:r>
              <a:rPr lang="en-US" sz="5400" b="1" dirty="0"/>
              <a:t>are Transitions of Care Important</a:t>
            </a:r>
            <a:r>
              <a:rPr lang="en-US" sz="5400" b="1" dirty="0" smtClean="0"/>
              <a:t>?</a:t>
            </a:r>
            <a:endParaRPr sz="5400" b="1" dirty="0"/>
          </a:p>
        </p:txBody>
      </p:sp>
      <p:sp>
        <p:nvSpPr>
          <p:cNvPr id="692" name="Google Shape;692;p49"/>
          <p:cNvSpPr txBox="1">
            <a:spLocks noGrp="1"/>
          </p:cNvSpPr>
          <p:nvPr>
            <p:ph type="body" idx="1"/>
          </p:nvPr>
        </p:nvSpPr>
        <p:spPr>
          <a:xfrm>
            <a:off x="830275" y="1253400"/>
            <a:ext cx="10515600" cy="4351200"/>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r>
              <a:rPr lang="en-US" dirty="0"/>
              <a:t> </a:t>
            </a:r>
            <a:endParaRPr dirty="0"/>
          </a:p>
        </p:txBody>
      </p:sp>
      <p:sp>
        <p:nvSpPr>
          <p:cNvPr id="693" name="Google Shape;693;p49"/>
          <p:cNvSpPr txBox="1"/>
          <p:nvPr/>
        </p:nvSpPr>
        <p:spPr>
          <a:xfrm>
            <a:off x="464998" y="1733208"/>
            <a:ext cx="11262003" cy="3391584"/>
          </a:xfrm>
          <a:prstGeom prst="rect">
            <a:avLst/>
          </a:prstGeom>
          <a:noFill/>
          <a:ln>
            <a:noFill/>
          </a:ln>
        </p:spPr>
        <p:txBody>
          <a:bodyPr spcFirstLastPara="1" wrap="square" lIns="91425" tIns="45700" rIns="91425" bIns="45700" anchor="t" anchorCtr="0">
            <a:noAutofit/>
          </a:bodyPr>
          <a:lstStyle/>
          <a:p>
            <a:pPr marL="457200" marR="0" lvl="0" indent="-457200"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a:solidFill>
                  <a:schemeClr val="dk1"/>
                </a:solidFill>
                <a:latin typeface="Calibri"/>
                <a:ea typeface="Calibri"/>
                <a:cs typeface="Calibri"/>
                <a:sym typeface="Calibri"/>
              </a:rPr>
              <a:t>20% of patients experience an adverse event (66% drug related</a:t>
            </a:r>
            <a:r>
              <a:rPr lang="en-US" sz="2800" i="0" u="none" strike="noStrike" cap="none" dirty="0" smtClean="0">
                <a:solidFill>
                  <a:schemeClr val="dk1"/>
                </a:solidFill>
                <a:latin typeface="Calibri"/>
                <a:ea typeface="Calibri"/>
                <a:cs typeface="Calibri"/>
                <a:sym typeface="Calibri"/>
              </a:rPr>
              <a:t>).</a:t>
            </a:r>
          </a:p>
          <a:p>
            <a:pPr marL="457200" indent="-457200">
              <a:buSzPct val="100000"/>
              <a:buFont typeface="Arial" panose="020B0604020202020204" pitchFamily="34" charset="0"/>
              <a:buChar char="•"/>
            </a:pPr>
            <a:r>
              <a:rPr lang="en-US" sz="2800" dirty="0" smtClean="0">
                <a:solidFill>
                  <a:schemeClr val="dk1"/>
                </a:solidFill>
                <a:latin typeface="Calibri"/>
                <a:ea typeface="Calibri"/>
                <a:cs typeface="Calibri"/>
                <a:sym typeface="Calibri"/>
              </a:rPr>
              <a:t>“US </a:t>
            </a:r>
            <a:r>
              <a:rPr lang="en-US" sz="2800" dirty="0">
                <a:solidFill>
                  <a:schemeClr val="dk1"/>
                </a:solidFill>
                <a:latin typeface="Calibri"/>
                <a:ea typeface="Calibri"/>
                <a:cs typeface="Calibri"/>
                <a:sym typeface="Calibri"/>
              </a:rPr>
              <a:t>health care spending increased 4.6% to reach $3.6 trillion in 2018, a faster growth rate than the rate of 4.2% in 2017 but the same rate as in 2016.” (Health Affairs, January 2019</a:t>
            </a:r>
            <a:r>
              <a:rPr lang="en-US" sz="2800" dirty="0" smtClean="0">
                <a:solidFill>
                  <a:schemeClr val="dk1"/>
                </a:solidFill>
                <a:latin typeface="Calibri"/>
                <a:ea typeface="Calibri"/>
                <a:cs typeface="Calibri"/>
                <a:sym typeface="Calibri"/>
              </a:rPr>
              <a:t>)</a:t>
            </a:r>
          </a:p>
          <a:p>
            <a:pPr marL="457200" indent="-457200">
              <a:buSzPct val="100000"/>
              <a:buFont typeface="Arial" panose="020B0604020202020204" pitchFamily="34" charset="0"/>
              <a:buChar char="•"/>
            </a:pPr>
            <a:r>
              <a:rPr lang="en-US" sz="2800" dirty="0">
                <a:solidFill>
                  <a:schemeClr val="dk1"/>
                </a:solidFill>
                <a:latin typeface="Calibri"/>
                <a:ea typeface="Calibri"/>
                <a:cs typeface="Calibri"/>
                <a:sym typeface="Calibri"/>
              </a:rPr>
              <a:t>20% of Medicare patients are readmitted within 30 days of discharge</a:t>
            </a:r>
            <a:r>
              <a:rPr lang="en-US" sz="2800" dirty="0" smtClean="0">
                <a:solidFill>
                  <a:schemeClr val="dk1"/>
                </a:solidFill>
                <a:latin typeface="Calibri"/>
                <a:ea typeface="Calibri"/>
                <a:cs typeface="Calibri"/>
                <a:sym typeface="Calibri"/>
              </a:rPr>
              <a:t>.</a:t>
            </a:r>
          </a:p>
          <a:p>
            <a:pPr marL="457200" indent="-457200">
              <a:buSzPct val="100000"/>
              <a:buFont typeface="Arial" panose="020B0604020202020204" pitchFamily="34" charset="0"/>
              <a:buChar char="•"/>
            </a:pPr>
            <a:r>
              <a:rPr lang="en-US" sz="2800" dirty="0">
                <a:latin typeface="Calibri"/>
                <a:ea typeface="Calibri"/>
                <a:cs typeface="Calibri"/>
                <a:sym typeface="Calibri"/>
              </a:rPr>
              <a:t>Helps to mitigate risk and to improve patient care.</a:t>
            </a:r>
          </a:p>
          <a:p>
            <a:pPr marL="457200" indent="-457200">
              <a:buSzPct val="100000"/>
              <a:buFont typeface="Arial" panose="020B0604020202020204" pitchFamily="34" charset="0"/>
              <a:buChar char="•"/>
            </a:pPr>
            <a:endParaRPr lang="en-US" sz="2800" dirty="0" smtClean="0">
              <a:solidFill>
                <a:schemeClr val="dk1"/>
              </a:solidFill>
              <a:latin typeface="Calibri"/>
              <a:ea typeface="Calibri"/>
              <a:cs typeface="Calibri"/>
              <a:sym typeface="Calibri"/>
            </a:endParaRPr>
          </a:p>
          <a:p>
            <a:pPr marL="457200" indent="-457200">
              <a:buSzPct val="100000"/>
              <a:buFont typeface="Arial" panose="020B0604020202020204" pitchFamily="34" charset="0"/>
              <a:buChar char="•"/>
            </a:pPr>
            <a:endParaRPr lang="en-US" sz="2800" dirty="0">
              <a:solidFill>
                <a:schemeClr val="dk1"/>
              </a:solidFill>
            </a:endParaRPr>
          </a:p>
          <a:p>
            <a:pPr marL="457200" indent="-457200">
              <a:buSzPct val="100000"/>
              <a:buFont typeface="Arial" panose="020B0604020202020204" pitchFamily="34" charset="0"/>
              <a:buChar char="•"/>
            </a:pPr>
            <a:endParaRPr lang="en-US" sz="2800" b="1" dirty="0" smtClean="0">
              <a:solidFill>
                <a:schemeClr val="dk1"/>
              </a:solidFill>
              <a:latin typeface="Calibri"/>
              <a:ea typeface="Calibri"/>
              <a:cs typeface="Calibri"/>
              <a:sym typeface="Calibri"/>
            </a:endParaRPr>
          </a:p>
          <a:p>
            <a:pPr marL="457200" indent="-457200">
              <a:buSzPct val="100000"/>
              <a:buFont typeface="Arial" panose="020B0604020202020204" pitchFamily="34" charset="0"/>
              <a:buChar char="•"/>
            </a:pPr>
            <a:endParaRPr lang="en-US" sz="2800" dirty="0">
              <a:solidFill>
                <a:schemeClr val="dk1"/>
              </a:solidFill>
            </a:endParaRPr>
          </a:p>
          <a:p>
            <a:pPr marL="457200" marR="0" lvl="0" indent="-457200" rtl="0">
              <a:lnSpc>
                <a:spcPct val="100000"/>
              </a:lnSpc>
              <a:spcBef>
                <a:spcPts val="0"/>
              </a:spcBef>
              <a:spcAft>
                <a:spcPts val="0"/>
              </a:spcAft>
              <a:buClr>
                <a:srgbClr val="000000"/>
              </a:buClr>
              <a:buSzPct val="100000"/>
              <a:buFont typeface="Arial" panose="020B0604020202020204" pitchFamily="34" charset="0"/>
              <a:buChar char="•"/>
            </a:pPr>
            <a:endParaRPr sz="2800" b="0" i="0" u="none" strike="noStrike" cap="none" dirty="0">
              <a:solidFill>
                <a:schemeClr val="dk1"/>
              </a:solidFill>
              <a:sym typeface="Arial"/>
            </a:endParaRPr>
          </a:p>
        </p:txBody>
      </p:sp>
      <p:sp>
        <p:nvSpPr>
          <p:cNvPr id="695" name="Google Shape;695;p49"/>
          <p:cNvSpPr txBox="1"/>
          <p:nvPr/>
        </p:nvSpPr>
        <p:spPr>
          <a:xfrm>
            <a:off x="108628" y="5677000"/>
            <a:ext cx="81027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Analysis conducted by the Medicare Payment Advisory Committee (MedPAC) US data</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Reference: Schall M, Coleman E, Rutherford P, Taylor J. How-to Guide: Improving Transitions from the Hospital to the Clinical Office Practice to Reduce Avoidable Re-hospitalizations. Cambridge, MA: Institute for Healthcare Improvement; June 2013. Available at </a:t>
            </a:r>
            <a:r>
              <a:rPr lang="en-US" sz="1000" b="0" i="0" u="sng" strike="noStrike" cap="none">
                <a:solidFill>
                  <a:schemeClr val="dk1"/>
                </a:solidFill>
                <a:latin typeface="Calibri"/>
                <a:ea typeface="Calibri"/>
                <a:cs typeface="Calibri"/>
                <a:sym typeface="Calibri"/>
                <a:hlinkClick r:id="rId3"/>
              </a:rPr>
              <a:t>www.IHI.org</a:t>
            </a:r>
            <a:r>
              <a:rPr lang="en-US" sz="1000" b="0" i="0" u="none" strike="noStrike" cap="none">
                <a:solidFill>
                  <a:schemeClr val="dk1"/>
                </a:solidFill>
                <a:latin typeface="Calibri"/>
                <a:ea typeface="Calibri"/>
                <a:cs typeface="Calibri"/>
                <a:sym typeface="Calibri"/>
              </a:rPr>
              <a:t>.</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https://healthinsight.org/outpatient-clinicians/strengthening-primary-care/transitional-care-management</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National Health Care Spending In 2017,” </a:t>
            </a:r>
            <a:r>
              <a:rPr lang="en-US" sz="1000" b="0" i="1" u="none" strike="noStrike" cap="none">
                <a:solidFill>
                  <a:schemeClr val="dk1"/>
                </a:solidFill>
                <a:latin typeface="Calibri"/>
                <a:ea typeface="Calibri"/>
                <a:cs typeface="Calibri"/>
                <a:sym typeface="Calibri"/>
              </a:rPr>
              <a:t>Health Affairs,</a:t>
            </a:r>
            <a:r>
              <a:rPr lang="en-US" sz="1000" b="0" i="0" u="none" strike="noStrike" cap="none">
                <a:solidFill>
                  <a:schemeClr val="dk1"/>
                </a:solidFill>
                <a:latin typeface="Calibri"/>
                <a:ea typeface="Calibri"/>
                <a:cs typeface="Calibri"/>
                <a:sym typeface="Calibri"/>
              </a:rPr>
              <a:t> January 2019</a:t>
            </a:r>
            <a:endParaRPr sz="1000" b="0" i="0" u="none" strike="noStrike" cap="none">
              <a:solidFill>
                <a:schemeClr val="dk1"/>
              </a:solidFill>
              <a:latin typeface="Arial"/>
              <a:ea typeface="Arial"/>
              <a:cs typeface="Arial"/>
              <a:sym typeface="Arial"/>
            </a:endParaRPr>
          </a:p>
        </p:txBody>
      </p:sp>
      <p:sp>
        <p:nvSpPr>
          <p:cNvPr id="697" name="Google Shape;697;p49"/>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60</a:t>
            </a:fld>
            <a:endParaRPr/>
          </a:p>
        </p:txBody>
      </p:sp>
      <p:sp>
        <p:nvSpPr>
          <p:cNvPr id="698" name="Google Shape;698;p4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50"/>
          <p:cNvSpPr txBox="1">
            <a:spLocks noGrp="1"/>
          </p:cNvSpPr>
          <p:nvPr>
            <p:ph type="title"/>
          </p:nvPr>
        </p:nvSpPr>
        <p:spPr>
          <a:xfrm>
            <a:off x="316200" y="351463"/>
            <a:ext cx="11739684"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5400" b="1"/>
              <a:t>Goals for a Positive Transition of Care </a:t>
            </a:r>
            <a:endParaRPr sz="5400" b="1"/>
          </a:p>
        </p:txBody>
      </p:sp>
      <p:sp>
        <p:nvSpPr>
          <p:cNvPr id="706" name="Google Shape;706;p50"/>
          <p:cNvSpPr txBox="1"/>
          <p:nvPr/>
        </p:nvSpPr>
        <p:spPr>
          <a:xfrm>
            <a:off x="0" y="6079300"/>
            <a:ext cx="5749800" cy="55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Nielsen GA, Bartely A, Coleman E, Resar R, Rutherford P, Souw D, Taylor J. </a:t>
            </a:r>
            <a:r>
              <a:rPr lang="en-US" sz="1000" b="0" i="1" u="none" strike="noStrike" cap="none">
                <a:solidFill>
                  <a:schemeClr val="dk1"/>
                </a:solidFill>
                <a:latin typeface="Calibri"/>
                <a:ea typeface="Calibri"/>
                <a:cs typeface="Calibri"/>
                <a:sym typeface="Calibri"/>
              </a:rPr>
              <a:t>Transforming Care at the Bedside How-to Guide: Creating an Ideal Transition Home for Patients with Heart Failure.</a:t>
            </a:r>
            <a:r>
              <a:rPr lang="en-US" sz="1000" b="0" i="0" u="none" strike="noStrike" cap="none">
                <a:solidFill>
                  <a:schemeClr val="dk1"/>
                </a:solidFill>
                <a:latin typeface="Calibri"/>
                <a:ea typeface="Calibri"/>
                <a:cs typeface="Calibri"/>
                <a:sym typeface="Calibri"/>
              </a:rPr>
              <a:t> Cambridge, MA: Institute for Healthcare Improvement; 2008. Available at http://www.ihi.org</a:t>
            </a:r>
            <a:endParaRPr sz="1400" b="0" i="0" u="none" strike="noStrike" cap="none">
              <a:solidFill>
                <a:schemeClr val="dk1"/>
              </a:solidFill>
              <a:latin typeface="Arial"/>
              <a:ea typeface="Arial"/>
              <a:cs typeface="Arial"/>
              <a:sym typeface="Arial"/>
            </a:endParaRPr>
          </a:p>
        </p:txBody>
      </p:sp>
      <p:sp>
        <p:nvSpPr>
          <p:cNvPr id="707" name="Google Shape;707;p50"/>
          <p:cNvSpPr/>
          <p:nvPr/>
        </p:nvSpPr>
        <p:spPr>
          <a:xfrm>
            <a:off x="316200" y="1623593"/>
            <a:ext cx="11314327" cy="2916324"/>
          </a:xfrm>
          <a:prstGeom prst="rect">
            <a:avLst/>
          </a:prstGeom>
          <a:no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Patient receives the continuity of care they need to keep condition stable or recognize warning signs and actions to take</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Health outcomes are consistent with patient’s wishes</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Avoid hospital readmission</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Patient and family’s experience and satisfaction with care received</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Providers have the information they need to understand and bridge care</a:t>
            </a:r>
            <a:endParaRPr sz="2800" b="0" i="0" u="none" strike="noStrike" cap="none" dirty="0">
              <a:solidFill>
                <a:schemeClr val="dk1"/>
              </a:solidFill>
              <a:latin typeface="Arial"/>
              <a:ea typeface="Arial"/>
              <a:cs typeface="Arial"/>
              <a:sym typeface="Arial"/>
            </a:endParaRPr>
          </a:p>
        </p:txBody>
      </p:sp>
      <p:sp>
        <p:nvSpPr>
          <p:cNvPr id="708" name="Google Shape;708;p50"/>
          <p:cNvSpPr txBox="1">
            <a:spLocks noGrp="1"/>
          </p:cNvSpPr>
          <p:nvPr>
            <p:ph type="sldNum" idx="12"/>
          </p:nvPr>
        </p:nvSpPr>
        <p:spPr>
          <a:xfrm>
            <a:off x="9448800" y="646759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61</a:t>
            </a:fld>
            <a:endParaRPr/>
          </a:p>
        </p:txBody>
      </p:sp>
      <p:sp>
        <p:nvSpPr>
          <p:cNvPr id="709" name="Google Shape;709;p5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710" name="Google Shape;710;p50"/>
          <p:cNvPicPr preferRelativeResize="0"/>
          <p:nvPr/>
        </p:nvPicPr>
        <p:blipFill>
          <a:blip r:embed="rId3">
            <a:alphaModFix/>
          </a:blip>
          <a:stretch>
            <a:fillRect/>
          </a:stretch>
        </p:blipFill>
        <p:spPr>
          <a:xfrm>
            <a:off x="8215103" y="4772848"/>
            <a:ext cx="3415425" cy="1164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48"/>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62</a:t>
            </a:fld>
            <a:endParaRPr/>
          </a:p>
        </p:txBody>
      </p:sp>
      <p:sp>
        <p:nvSpPr>
          <p:cNvPr id="717" name="Google Shape;717;p48"/>
          <p:cNvSpPr txBox="1">
            <a:spLocks noGrp="1"/>
          </p:cNvSpPr>
          <p:nvPr>
            <p:ph type="title"/>
          </p:nvPr>
        </p:nvSpPr>
        <p:spPr>
          <a:xfrm>
            <a:off x="308897" y="826013"/>
            <a:ext cx="110313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Your Transition of Care Experience: Poll</a:t>
            </a:r>
            <a:endParaRPr sz="6000" b="1"/>
          </a:p>
        </p:txBody>
      </p:sp>
      <p:sp>
        <p:nvSpPr>
          <p:cNvPr id="718" name="Google Shape;718;p48"/>
          <p:cNvSpPr txBox="1">
            <a:spLocks noGrp="1"/>
          </p:cNvSpPr>
          <p:nvPr>
            <p:ph type="body" idx="1"/>
          </p:nvPr>
        </p:nvSpPr>
        <p:spPr>
          <a:xfrm>
            <a:off x="390962" y="2511100"/>
            <a:ext cx="6648300" cy="204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4000"/>
              <a:t>Please rate your experience in working with patients to address Transitions of Care.</a:t>
            </a:r>
            <a:endParaRPr sz="4000"/>
          </a:p>
        </p:txBody>
      </p:sp>
      <p:sp>
        <p:nvSpPr>
          <p:cNvPr id="719" name="Google Shape;719;p4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720" name="Google Shape;720;p48"/>
          <p:cNvPicPr preferRelativeResize="0"/>
          <p:nvPr/>
        </p:nvPicPr>
        <p:blipFill>
          <a:blip r:embed="rId3">
            <a:alphaModFix/>
          </a:blip>
          <a:stretch>
            <a:fillRect/>
          </a:stretch>
        </p:blipFill>
        <p:spPr>
          <a:xfrm>
            <a:off x="7299312" y="2511112"/>
            <a:ext cx="4583803" cy="21609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45"/>
          <p:cNvSpPr txBox="1">
            <a:spLocks noGrp="1"/>
          </p:cNvSpPr>
          <p:nvPr>
            <p:ph type="title"/>
          </p:nvPr>
        </p:nvSpPr>
        <p:spPr>
          <a:xfrm>
            <a:off x="175846" y="1"/>
            <a:ext cx="10113689" cy="161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t>Engage With Providers</a:t>
            </a:r>
            <a:r>
              <a:rPr lang="en-US" sz="3200" b="1">
                <a:latin typeface="Calibri"/>
                <a:ea typeface="Calibri"/>
                <a:cs typeface="Calibri"/>
                <a:sym typeface="Calibri"/>
              </a:rPr>
              <a:t> </a:t>
            </a:r>
            <a:endParaRPr sz="6000" b="1">
              <a:latin typeface="Calibri"/>
              <a:ea typeface="Calibri"/>
              <a:cs typeface="Calibri"/>
              <a:sym typeface="Calibri"/>
            </a:endParaRPr>
          </a:p>
        </p:txBody>
      </p:sp>
      <p:sp>
        <p:nvSpPr>
          <p:cNvPr id="667" name="Google Shape;667;p45"/>
          <p:cNvSpPr txBox="1">
            <a:spLocks noGrp="1"/>
          </p:cNvSpPr>
          <p:nvPr>
            <p:ph type="body" idx="1"/>
          </p:nvPr>
        </p:nvSpPr>
        <p:spPr>
          <a:xfrm>
            <a:off x="101150" y="1326050"/>
            <a:ext cx="11286300" cy="10257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SzPts val="1800"/>
              <a:buNone/>
            </a:pPr>
            <a:r>
              <a:rPr lang="en-US"/>
              <a:t>Providers are important parts of the care team, and they direct the patient-level care. They should be engaged in every step of the process. </a:t>
            </a:r>
            <a:endParaRPr/>
          </a:p>
          <a:p>
            <a:pPr marL="0" lvl="0" indent="0" algn="l" rtl="0">
              <a:lnSpc>
                <a:spcPct val="90000"/>
              </a:lnSpc>
              <a:spcBef>
                <a:spcPts val="500"/>
              </a:spcBef>
              <a:spcAft>
                <a:spcPts val="0"/>
              </a:spcAft>
              <a:buSzPts val="1800"/>
              <a:buNone/>
            </a:pPr>
            <a:endParaRPr/>
          </a:p>
        </p:txBody>
      </p:sp>
      <p:sp>
        <p:nvSpPr>
          <p:cNvPr id="668" name="Google Shape;668;p45"/>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669" name="Google Shape;669;p45"/>
          <p:cNvSpPr txBox="1">
            <a:spLocks noGrp="1"/>
          </p:cNvSpPr>
          <p:nvPr>
            <p:ph type="sldNum" idx="12"/>
          </p:nvPr>
        </p:nvSpPr>
        <p:spPr>
          <a:xfrm>
            <a:off x="9448800" y="653891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63</a:t>
            </a:fld>
            <a:endParaRPr/>
          </a:p>
        </p:txBody>
      </p:sp>
      <p:sp>
        <p:nvSpPr>
          <p:cNvPr id="670" name="Google Shape;670;p45"/>
          <p:cNvSpPr txBox="1"/>
          <p:nvPr/>
        </p:nvSpPr>
        <p:spPr>
          <a:xfrm>
            <a:off x="175846" y="2514053"/>
            <a:ext cx="4817017" cy="1931277"/>
          </a:xfrm>
          <a:prstGeom prst="rect">
            <a:avLst/>
          </a:prstGeom>
          <a:solidFill>
            <a:srgbClr val="EDEDED"/>
          </a:solidFill>
          <a:ln>
            <a:noFill/>
          </a:ln>
        </p:spPr>
        <p:txBody>
          <a:bodyPr spcFirstLastPara="1" wrap="square" lIns="91425" tIns="91425" rIns="91425" bIns="91425" anchor="t" anchorCtr="0">
            <a:noAutofit/>
          </a:bodyPr>
          <a:lstStyle/>
          <a:p>
            <a:pPr marL="22860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Input:</a:t>
            </a:r>
            <a:endParaRPr sz="2800" b="1" i="0" u="none" strike="noStrike" cap="none" dirty="0">
              <a:solidFill>
                <a:schemeClr val="dk1"/>
              </a:solidFill>
              <a:latin typeface="Calibri"/>
              <a:ea typeface="Calibri"/>
              <a:cs typeface="Calibri"/>
              <a:sym typeface="Calibri"/>
            </a:endParaRPr>
          </a:p>
          <a:p>
            <a:pPr marL="22860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Provider often has knowledge of patient’s circumstances: psychosocial, readiness for change. Provider input saves </a:t>
            </a:r>
            <a:r>
              <a:rPr lang="en-US" sz="2400" b="0" i="0" u="none" strike="noStrike" cap="none" dirty="0" smtClean="0">
                <a:solidFill>
                  <a:schemeClr val="dk1"/>
                </a:solidFill>
                <a:latin typeface="Calibri"/>
                <a:ea typeface="Calibri"/>
                <a:cs typeface="Calibri"/>
                <a:sym typeface="Calibri"/>
              </a:rPr>
              <a:t>time.  </a:t>
            </a:r>
            <a:endParaRPr sz="1400" b="0" i="0" u="none" strike="noStrike" cap="none" dirty="0">
              <a:solidFill>
                <a:srgbClr val="000000"/>
              </a:solidFill>
              <a:latin typeface="Calibri"/>
              <a:ea typeface="Calibri"/>
              <a:cs typeface="Calibri"/>
              <a:sym typeface="Calibri"/>
            </a:endParaRPr>
          </a:p>
        </p:txBody>
      </p:sp>
      <p:sp>
        <p:nvSpPr>
          <p:cNvPr id="671" name="Google Shape;671;p45"/>
          <p:cNvSpPr txBox="1"/>
          <p:nvPr/>
        </p:nvSpPr>
        <p:spPr>
          <a:xfrm>
            <a:off x="5569767" y="2514053"/>
            <a:ext cx="6209359" cy="2442988"/>
          </a:xfrm>
          <a:prstGeom prst="rect">
            <a:avLst/>
          </a:prstGeom>
          <a:solidFill>
            <a:srgbClr val="EDEDED"/>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Outreach:</a:t>
            </a:r>
            <a:endParaRPr sz="2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Providers should be engaged in defining proactive outreach attempts, and care team members should have agreement from providers before engaging in proactive outreach based on specific patient parameters.</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858551d919_0_42"/>
          <p:cNvSpPr txBox="1"/>
          <p:nvPr/>
        </p:nvSpPr>
        <p:spPr>
          <a:xfrm>
            <a:off x="288759" y="266052"/>
            <a:ext cx="10953600" cy="1579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5400"/>
              <a:buFont typeface="Calibri"/>
              <a:buNone/>
            </a:pPr>
            <a:r>
              <a:rPr lang="en-US" sz="6600" b="1" i="0" u="none" strike="noStrike" cap="none">
                <a:solidFill>
                  <a:schemeClr val="dk1"/>
                </a:solidFill>
                <a:latin typeface="Calibri"/>
                <a:ea typeface="Calibri"/>
                <a:cs typeface="Calibri"/>
                <a:sym typeface="Calibri"/>
              </a:rPr>
              <a:t>Activity: Identifying Patients</a:t>
            </a:r>
            <a:endParaRPr sz="5400" b="1" i="0" u="none" strike="noStrike" cap="none">
              <a:solidFill>
                <a:schemeClr val="dk1"/>
              </a:solidFill>
              <a:latin typeface="Calibri"/>
              <a:ea typeface="Calibri"/>
              <a:cs typeface="Calibri"/>
              <a:sym typeface="Calibri"/>
            </a:endParaRPr>
          </a:p>
        </p:txBody>
      </p:sp>
      <p:sp>
        <p:nvSpPr>
          <p:cNvPr id="727" name="Google Shape;727;g858551d919_0_42"/>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64</a:t>
            </a:fld>
            <a:endParaRPr/>
          </a:p>
        </p:txBody>
      </p:sp>
      <p:sp>
        <p:nvSpPr>
          <p:cNvPr id="728" name="Google Shape;728;g858551d919_0_42"/>
          <p:cNvSpPr txBox="1"/>
          <p:nvPr/>
        </p:nvSpPr>
        <p:spPr>
          <a:xfrm>
            <a:off x="162000" y="1840050"/>
            <a:ext cx="7614300" cy="31779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3300"/>
              <a:buFont typeface="Arial"/>
              <a:buNone/>
            </a:pPr>
            <a:r>
              <a:rPr lang="en-US" sz="3300" b="0" i="0" u="none" strike="noStrike" cap="none">
                <a:solidFill>
                  <a:srgbClr val="000000"/>
                </a:solidFill>
                <a:latin typeface="Calibri"/>
                <a:ea typeface="Calibri"/>
                <a:cs typeface="Calibri"/>
                <a:sym typeface="Calibri"/>
              </a:rPr>
              <a:t>Other than a physician / team-member referral, how might you in your current practice, identify patients who you think you could help?</a:t>
            </a:r>
            <a:endParaRPr sz="3300" b="0" i="0" u="none" strike="noStrike" cap="none">
              <a:solidFill>
                <a:srgbClr val="000000"/>
              </a:solidFill>
              <a:latin typeface="Calibri"/>
              <a:ea typeface="Calibri"/>
              <a:cs typeface="Calibri"/>
              <a:sym typeface="Calibri"/>
            </a:endParaRPr>
          </a:p>
        </p:txBody>
      </p:sp>
      <p:sp>
        <p:nvSpPr>
          <p:cNvPr id="729" name="Google Shape;729;g858551d919_0_42"/>
          <p:cNvSpPr txBox="1">
            <a:spLocks noGrp="1"/>
          </p:cNvSpPr>
          <p:nvPr>
            <p:ph type="ftr" idx="11"/>
          </p:nvPr>
        </p:nvSpPr>
        <p:spPr>
          <a:xfrm>
            <a:off x="0" y="6554954"/>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730" name="Google Shape;730;g858551d919_0_42"/>
          <p:cNvPicPr preferRelativeResize="0"/>
          <p:nvPr/>
        </p:nvPicPr>
        <p:blipFill>
          <a:blip r:embed="rId3">
            <a:alphaModFix/>
          </a:blip>
          <a:stretch>
            <a:fillRect/>
          </a:stretch>
        </p:blipFill>
        <p:spPr>
          <a:xfrm>
            <a:off x="7976700" y="1965250"/>
            <a:ext cx="3525625" cy="2350425"/>
          </a:xfrm>
          <a:prstGeom prst="rect">
            <a:avLst/>
          </a:prstGeom>
          <a:noFill/>
          <a:ln>
            <a:noFill/>
          </a:ln>
        </p:spPr>
      </p:pic>
      <p:pic>
        <p:nvPicPr>
          <p:cNvPr id="731" name="Google Shape;731;g858551d919_0_42"/>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52"/>
          <p:cNvSpPr txBox="1"/>
          <p:nvPr/>
        </p:nvSpPr>
        <p:spPr>
          <a:xfrm>
            <a:off x="356800" y="-1110825"/>
            <a:ext cx="11353500" cy="4215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681"/>
              </a:buClr>
              <a:buSzPts val="4860"/>
              <a:buFont typeface="Calibri"/>
              <a:buNone/>
            </a:pPr>
            <a:r>
              <a:rPr lang="en-US" sz="4800" b="1" i="0" u="none" strike="noStrike" cap="none" dirty="0">
                <a:solidFill>
                  <a:schemeClr val="dk1"/>
                </a:solidFill>
                <a:latin typeface="Calibri"/>
                <a:ea typeface="Calibri"/>
                <a:cs typeface="Calibri"/>
                <a:sym typeface="Calibri"/>
              </a:rPr>
              <a:t>If you can’t enroll the patient, </a:t>
            </a:r>
            <a:endParaRPr sz="4800" b="1" i="0" u="none" strike="noStrike" cap="none"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rgbClr val="009681"/>
              </a:buClr>
              <a:buSzPts val="4860"/>
              <a:buFont typeface="Calibri"/>
              <a:buNone/>
            </a:pPr>
            <a:r>
              <a:rPr lang="en-US" sz="4800" b="1" i="0" u="none" strike="noStrike" cap="none" dirty="0">
                <a:solidFill>
                  <a:schemeClr val="dk1"/>
                </a:solidFill>
                <a:latin typeface="Calibri"/>
                <a:ea typeface="Calibri"/>
                <a:cs typeface="Calibri"/>
                <a:sym typeface="Calibri"/>
              </a:rPr>
              <a:t>who else can provide support?</a:t>
            </a:r>
            <a:endParaRPr sz="4800" b="1" i="0" u="none" strike="noStrike" cap="none" dirty="0">
              <a:solidFill>
                <a:schemeClr val="dk1"/>
              </a:solidFill>
              <a:latin typeface="Calibri"/>
              <a:ea typeface="Calibri"/>
              <a:cs typeface="Calibri"/>
              <a:sym typeface="Calibri"/>
            </a:endParaRPr>
          </a:p>
        </p:txBody>
      </p:sp>
      <p:sp>
        <p:nvSpPr>
          <p:cNvPr id="738" name="Google Shape;738;p52"/>
          <p:cNvSpPr/>
          <p:nvPr/>
        </p:nvSpPr>
        <p:spPr>
          <a:xfrm>
            <a:off x="356800" y="1845200"/>
            <a:ext cx="11353500" cy="2103948"/>
          </a:xfrm>
          <a:prstGeom prst="roundRect">
            <a:avLst>
              <a:gd name="adj" fmla="val 16667"/>
            </a:avLst>
          </a:prstGeom>
          <a:noFill/>
          <a:ln w="76200"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None/>
            </a:pPr>
            <a:r>
              <a:rPr lang="en-US" sz="2300" b="0" i="0" u="none" strike="noStrike" cap="none" dirty="0">
                <a:solidFill>
                  <a:schemeClr val="dk1"/>
                </a:solidFill>
                <a:latin typeface="Calibri"/>
                <a:ea typeface="Calibri"/>
                <a:cs typeface="Calibri"/>
                <a:sym typeface="Calibri"/>
              </a:rPr>
              <a:t>If you can’t support the </a:t>
            </a:r>
            <a:r>
              <a:rPr lang="en-US" sz="2300" b="0" i="0" u="none" strike="noStrike" cap="none" dirty="0" smtClean="0">
                <a:solidFill>
                  <a:schemeClr val="dk1"/>
                </a:solidFill>
                <a:latin typeface="Calibri"/>
                <a:ea typeface="Calibri"/>
                <a:cs typeface="Calibri"/>
                <a:sym typeface="Calibri"/>
              </a:rPr>
              <a:t>patient in the practice </a:t>
            </a:r>
            <a:r>
              <a:rPr lang="en-US" sz="2300" b="0" i="0" u="none" strike="noStrike" cap="none" dirty="0">
                <a:solidFill>
                  <a:schemeClr val="dk1"/>
                </a:solidFill>
                <a:latin typeface="Calibri"/>
                <a:ea typeface="Calibri"/>
                <a:cs typeface="Calibri"/>
                <a:sym typeface="Calibri"/>
              </a:rPr>
              <a:t>because </a:t>
            </a:r>
            <a:r>
              <a:rPr lang="en-US" sz="2300" b="0" i="0" u="none" strike="noStrike" cap="none" dirty="0" smtClean="0">
                <a:solidFill>
                  <a:schemeClr val="dk1"/>
                </a:solidFill>
                <a:latin typeface="Calibri"/>
                <a:ea typeface="Calibri"/>
                <a:cs typeface="Calibri"/>
                <a:sym typeface="Calibri"/>
              </a:rPr>
              <a:t>of decisions related to care management capacity and/or insurance coverage, the patient does not meet criteri</a:t>
            </a:r>
            <a:r>
              <a:rPr lang="en-US" sz="2300" dirty="0" smtClean="0">
                <a:solidFill>
                  <a:schemeClr val="dk1"/>
                </a:solidFill>
                <a:latin typeface="Calibri"/>
                <a:ea typeface="Calibri"/>
                <a:cs typeface="Calibri"/>
                <a:sym typeface="Calibri"/>
              </a:rPr>
              <a:t>a for high or rising risk, or for any other reason, the best option for the patient is a referral to a community resource that is able to provide support. If the patient has insurance that provides centralized care management, that is also an option.</a:t>
            </a:r>
            <a:endParaRPr sz="2300" b="0" i="0" u="none" strike="noStrike" cap="none" dirty="0">
              <a:solidFill>
                <a:schemeClr val="dk1"/>
              </a:solidFill>
              <a:latin typeface="Calibri"/>
              <a:ea typeface="Calibri"/>
              <a:cs typeface="Calibri"/>
              <a:sym typeface="Calibri"/>
            </a:endParaRPr>
          </a:p>
        </p:txBody>
      </p:sp>
      <p:sp>
        <p:nvSpPr>
          <p:cNvPr id="739" name="Google Shape;739;p52"/>
          <p:cNvSpPr/>
          <p:nvPr/>
        </p:nvSpPr>
        <p:spPr>
          <a:xfrm>
            <a:off x="477116" y="4400867"/>
            <a:ext cx="4953000" cy="951000"/>
          </a:xfrm>
          <a:prstGeom prst="roundRect">
            <a:avLst>
              <a:gd name="adj" fmla="val 16667"/>
            </a:avLst>
          </a:prstGeom>
          <a:solidFill>
            <a:srgbClr val="FFF2CC"/>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For </a:t>
            </a:r>
            <a:r>
              <a:rPr lang="en-US" sz="2400" b="1" i="0" u="none" strike="noStrike" cap="none" dirty="0">
                <a:solidFill>
                  <a:schemeClr val="dk1"/>
                </a:solidFill>
                <a:latin typeface="Calibri"/>
                <a:ea typeface="Calibri"/>
                <a:cs typeface="Calibri"/>
                <a:sym typeface="Calibri"/>
              </a:rPr>
              <a:t>Blue Cross Health and Wellness</a:t>
            </a:r>
            <a:r>
              <a:rPr lang="en-US" sz="2400" b="0" i="0" u="none" strike="noStrike" cap="none" dirty="0">
                <a:solidFill>
                  <a:schemeClr val="dk1"/>
                </a:solidFill>
                <a:latin typeface="Calibri"/>
                <a:ea typeface="Calibri"/>
                <a:cs typeface="Calibri"/>
                <a:sym typeface="Calibri"/>
              </a:rPr>
              <a:t>: call 800-775-2583</a:t>
            </a:r>
            <a:endParaRPr sz="2400" b="0" i="0" u="none" strike="noStrike" cap="none" dirty="0">
              <a:solidFill>
                <a:schemeClr val="dk1"/>
              </a:solidFill>
              <a:latin typeface="Calibri"/>
              <a:ea typeface="Calibri"/>
              <a:cs typeface="Calibri"/>
              <a:sym typeface="Calibri"/>
            </a:endParaRPr>
          </a:p>
        </p:txBody>
      </p:sp>
      <p:sp>
        <p:nvSpPr>
          <p:cNvPr id="740" name="Google Shape;740;p52"/>
          <p:cNvSpPr/>
          <p:nvPr/>
        </p:nvSpPr>
        <p:spPr>
          <a:xfrm>
            <a:off x="5734000" y="4105312"/>
            <a:ext cx="5976300" cy="1736700"/>
          </a:xfrm>
          <a:prstGeom prst="roundRect">
            <a:avLst>
              <a:gd name="adj" fmla="val 16667"/>
            </a:avLst>
          </a:prstGeom>
          <a:solidFill>
            <a:srgbClr val="FFF2CC"/>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a:solidFill>
                  <a:schemeClr val="dk1"/>
                </a:solidFill>
                <a:latin typeface="Calibri"/>
                <a:ea typeface="Calibri"/>
                <a:cs typeface="Calibri"/>
                <a:sym typeface="Calibri"/>
              </a:rPr>
              <a:t>For Coordinated Care Program </a:t>
            </a:r>
            <a:r>
              <a:rPr lang="en-US" sz="2400" b="1" i="0" u="none" strike="noStrike" cap="none">
                <a:solidFill>
                  <a:schemeClr val="dk1"/>
                </a:solidFill>
                <a:latin typeface="Calibri"/>
                <a:ea typeface="Calibri"/>
                <a:cs typeface="Calibri"/>
                <a:sym typeface="Calibri"/>
              </a:rPr>
              <a:t>Blue Cross and BCN:</a:t>
            </a:r>
            <a:r>
              <a:rPr lang="en-US" sz="2400" b="0" i="0" u="none" strike="noStrike" cap="none">
                <a:solidFill>
                  <a:schemeClr val="dk1"/>
                </a:solidFill>
                <a:latin typeface="Calibri"/>
                <a:ea typeface="Calibri"/>
                <a:cs typeface="Calibri"/>
                <a:sym typeface="Calibri"/>
              </a:rPr>
              <a:t> call 1-800-845-5982</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chemeClr val="dk1"/>
                </a:solidFill>
                <a:latin typeface="Calibri"/>
                <a:ea typeface="Calibri"/>
                <a:cs typeface="Calibri"/>
                <a:sym typeface="Calibri"/>
              </a:rPr>
              <a:t>For Coordinated Care Program </a:t>
            </a:r>
            <a:r>
              <a:rPr lang="en-US" sz="2400" b="1" i="0" u="none" strike="noStrike" cap="none">
                <a:solidFill>
                  <a:schemeClr val="dk1"/>
                </a:solidFill>
                <a:latin typeface="Calibri"/>
                <a:ea typeface="Calibri"/>
                <a:cs typeface="Calibri"/>
                <a:sym typeface="Calibri"/>
              </a:rPr>
              <a:t>Blue Cross Complete:</a:t>
            </a:r>
            <a:r>
              <a:rPr lang="en-US" sz="2400" b="0" i="0" u="none" strike="noStrike" cap="none">
                <a:solidFill>
                  <a:schemeClr val="dk1"/>
                </a:solidFill>
                <a:latin typeface="Calibri"/>
                <a:ea typeface="Calibri"/>
                <a:cs typeface="Calibri"/>
                <a:sym typeface="Calibri"/>
              </a:rPr>
              <a:t> call 888-288-1722</a:t>
            </a:r>
            <a:endParaRPr sz="2400" b="0" i="0" u="none" strike="noStrike" cap="none">
              <a:solidFill>
                <a:schemeClr val="dk1"/>
              </a:solidFill>
              <a:latin typeface="Calibri"/>
              <a:ea typeface="Calibri"/>
              <a:cs typeface="Calibri"/>
              <a:sym typeface="Calibri"/>
            </a:endParaRPr>
          </a:p>
        </p:txBody>
      </p:sp>
      <p:sp>
        <p:nvSpPr>
          <p:cNvPr id="741" name="Google Shape;741;p52"/>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65</a:t>
            </a:fld>
            <a:endParaRPr/>
          </a:p>
        </p:txBody>
      </p:sp>
      <p:sp>
        <p:nvSpPr>
          <p:cNvPr id="742" name="Google Shape;742;p5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53"/>
          <p:cNvSpPr txBox="1">
            <a:spLocks noGrp="1"/>
          </p:cNvSpPr>
          <p:nvPr>
            <p:ph type="title"/>
          </p:nvPr>
        </p:nvSpPr>
        <p:spPr>
          <a:xfrm>
            <a:off x="352927" y="90574"/>
            <a:ext cx="87360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b="1">
                <a:latin typeface="Calibri"/>
                <a:ea typeface="Calibri"/>
                <a:cs typeface="Calibri"/>
                <a:sym typeface="Calibri"/>
              </a:rPr>
              <a:t>Priority Health Outpatient Care Management Contacts</a:t>
            </a:r>
            <a:endParaRPr/>
          </a:p>
        </p:txBody>
      </p:sp>
      <p:graphicFrame>
        <p:nvGraphicFramePr>
          <p:cNvPr id="749" name="Google Shape;749;p53"/>
          <p:cNvGraphicFramePr/>
          <p:nvPr/>
        </p:nvGraphicFramePr>
        <p:xfrm>
          <a:off x="472032" y="1573397"/>
          <a:ext cx="11341725" cy="4729100"/>
        </p:xfrm>
        <a:graphic>
          <a:graphicData uri="http://schemas.openxmlformats.org/drawingml/2006/table">
            <a:tbl>
              <a:tblPr firstRow="1" firstCol="1" bandRow="1">
                <a:noFill/>
                <a:tableStyleId>{4EED8599-3947-44EE-A43C-C9853031F164}</a:tableStyleId>
              </a:tblPr>
              <a:tblGrid>
                <a:gridCol w="1707475">
                  <a:extLst>
                    <a:ext uri="{9D8B030D-6E8A-4147-A177-3AD203B41FA5}">
                      <a16:colId xmlns:a16="http://schemas.microsoft.com/office/drawing/2014/main" val="20000"/>
                    </a:ext>
                  </a:extLst>
                </a:gridCol>
                <a:gridCol w="1786125">
                  <a:extLst>
                    <a:ext uri="{9D8B030D-6E8A-4147-A177-3AD203B41FA5}">
                      <a16:colId xmlns:a16="http://schemas.microsoft.com/office/drawing/2014/main" val="20001"/>
                    </a:ext>
                  </a:extLst>
                </a:gridCol>
                <a:gridCol w="1840250">
                  <a:extLst>
                    <a:ext uri="{9D8B030D-6E8A-4147-A177-3AD203B41FA5}">
                      <a16:colId xmlns:a16="http://schemas.microsoft.com/office/drawing/2014/main" val="20002"/>
                    </a:ext>
                  </a:extLst>
                </a:gridCol>
                <a:gridCol w="1691400">
                  <a:extLst>
                    <a:ext uri="{9D8B030D-6E8A-4147-A177-3AD203B41FA5}">
                      <a16:colId xmlns:a16="http://schemas.microsoft.com/office/drawing/2014/main" val="20003"/>
                    </a:ext>
                  </a:extLst>
                </a:gridCol>
                <a:gridCol w="4316475">
                  <a:extLst>
                    <a:ext uri="{9D8B030D-6E8A-4147-A177-3AD203B41FA5}">
                      <a16:colId xmlns:a16="http://schemas.microsoft.com/office/drawing/2014/main" val="20004"/>
                    </a:ext>
                  </a:extLst>
                </a:gridCol>
              </a:tblGrid>
              <a:tr h="1240225">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solidFill>
                            <a:schemeClr val="dk1"/>
                          </a:solidFill>
                        </a:rPr>
                        <a:t>LOB</a:t>
                      </a:r>
                      <a:endParaRPr sz="1200" b="1" u="none" strike="noStrike" cap="none">
                        <a:solidFill>
                          <a:schemeClr val="dk1"/>
                        </a:solidFill>
                        <a:latin typeface="Arial"/>
                        <a:ea typeface="Arial"/>
                        <a:cs typeface="Arial"/>
                        <a:sym typeface="Arial"/>
                      </a:endParaRPr>
                    </a:p>
                  </a:txBody>
                  <a:tcPr marL="60025" marR="60025" marT="0" marB="0" anchor="ctr">
                    <a:solidFill>
                      <a:schemeClr val="lt2"/>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solidFill>
                            <a:schemeClr val="dk1"/>
                          </a:solidFill>
                        </a:rPr>
                        <a:t>Name</a:t>
                      </a:r>
                      <a:endParaRPr sz="1200" b="1" u="none" strike="noStrike" cap="none">
                        <a:solidFill>
                          <a:schemeClr val="dk1"/>
                        </a:solidFill>
                        <a:latin typeface="Arial"/>
                        <a:ea typeface="Arial"/>
                        <a:cs typeface="Arial"/>
                        <a:sym typeface="Arial"/>
                      </a:endParaRPr>
                    </a:p>
                  </a:txBody>
                  <a:tcPr marL="60025" marR="60025" marT="0" marB="0" anchor="ctr">
                    <a:solidFill>
                      <a:schemeClr val="lt2"/>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solidFill>
                            <a:schemeClr val="dk1"/>
                          </a:solidFill>
                        </a:rPr>
                        <a:t>Role</a:t>
                      </a:r>
                      <a:endParaRPr sz="1200" b="1" u="none" strike="noStrike" cap="none">
                        <a:solidFill>
                          <a:schemeClr val="dk1"/>
                        </a:solidFill>
                        <a:latin typeface="Arial"/>
                        <a:ea typeface="Arial"/>
                        <a:cs typeface="Arial"/>
                        <a:sym typeface="Arial"/>
                      </a:endParaRPr>
                    </a:p>
                  </a:txBody>
                  <a:tcPr marL="60025" marR="60025" marT="0" marB="0" anchor="ctr">
                    <a:solidFill>
                      <a:schemeClr val="lt2"/>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solidFill>
                            <a:schemeClr val="dk1"/>
                          </a:solidFill>
                        </a:rPr>
                        <a:t>Phone #</a:t>
                      </a:r>
                      <a:endParaRPr sz="1200" b="1" u="none" strike="noStrike" cap="none">
                        <a:solidFill>
                          <a:schemeClr val="dk1"/>
                        </a:solidFill>
                        <a:latin typeface="Arial"/>
                        <a:ea typeface="Arial"/>
                        <a:cs typeface="Arial"/>
                        <a:sym typeface="Arial"/>
                      </a:endParaRPr>
                    </a:p>
                  </a:txBody>
                  <a:tcPr marL="60025" marR="60025" marT="0" marB="0" anchor="ctr">
                    <a:solidFill>
                      <a:schemeClr val="lt2"/>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solidFill>
                            <a:schemeClr val="dk1"/>
                          </a:solidFill>
                        </a:rPr>
                        <a:t>Email</a:t>
                      </a:r>
                      <a:endParaRPr sz="1200" b="1" u="none" strike="noStrike" cap="none">
                        <a:solidFill>
                          <a:schemeClr val="dk1"/>
                        </a:solidFill>
                        <a:latin typeface="Arial"/>
                        <a:ea typeface="Arial"/>
                        <a:cs typeface="Arial"/>
                        <a:sym typeface="Arial"/>
                      </a:endParaRPr>
                    </a:p>
                  </a:txBody>
                  <a:tcPr marL="60025" marR="60025" marT="0" marB="0" anchor="ctr">
                    <a:solidFill>
                      <a:schemeClr val="lt2"/>
                    </a:solidFill>
                  </a:tcPr>
                </a:tc>
                <a:extLst>
                  <a:ext uri="{0D108BD9-81ED-4DB2-BD59-A6C34878D82A}">
                    <a16:rowId xmlns:a16="http://schemas.microsoft.com/office/drawing/2014/main" val="10000"/>
                  </a:ext>
                </a:extLst>
              </a:tr>
              <a:tr h="313975">
                <a:tc rowSpan="2">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solidFill>
                            <a:schemeClr val="dk1"/>
                          </a:solidFill>
                        </a:rPr>
                        <a:t>ACA Individual</a:t>
                      </a:r>
                      <a:endParaRPr sz="1400" b="1"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Bethany Swartz</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Manager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616-575-7338</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Bethany.Swartz@priorityhealth.com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1"/>
                  </a:ext>
                </a:extLst>
              </a:tr>
              <a:tr h="313975">
                <a:tc v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Julie Reynolds</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CM/Referral Lead</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616-464-0438</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Julie.R@priorityhealth.com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2"/>
                  </a:ext>
                </a:extLst>
              </a:tr>
              <a:tr h="194500">
                <a:tc rowSpan="2">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solidFill>
                            <a:schemeClr val="dk1"/>
                          </a:solidFill>
                        </a:rPr>
                        <a:t>Commercial</a:t>
                      </a:r>
                      <a:endParaRPr sz="1400" b="1"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Debbie Collins </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Manager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616-464-8132</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Deb.C@priorityhealth.com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3"/>
                  </a:ext>
                </a:extLst>
              </a:tr>
              <a:tr h="194500">
                <a:tc v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Maria Knoppers </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Supervisor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616-464-8415</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Maria.K@priorityhealth.com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4"/>
                  </a:ext>
                </a:extLst>
              </a:tr>
              <a:tr h="313975">
                <a:tc rowSpan="3">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solidFill>
                            <a:schemeClr val="dk1"/>
                          </a:solidFill>
                        </a:rPr>
                        <a:t>Medicaid</a:t>
                      </a:r>
                      <a:endParaRPr sz="1400" b="1"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Bethany Swartz </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Manager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616-575-7338</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Bethany.Swartz@priorityhealth.com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5"/>
                  </a:ext>
                </a:extLst>
              </a:tr>
              <a:tr h="234500">
                <a:tc v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Nichol Scholten </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Supervisor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616-355-3261</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Nichol.S@priorityhealth.com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6"/>
                  </a:ext>
                </a:extLst>
              </a:tr>
              <a:tr h="204500">
                <a:tc v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April Sydow </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Supervisor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616-464-8186</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April.S@priorityhealth.com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7"/>
                  </a:ext>
                </a:extLst>
              </a:tr>
              <a:tr h="244525">
                <a:tc rowSpan="2">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solidFill>
                            <a:schemeClr val="dk1"/>
                          </a:solidFill>
                        </a:rPr>
                        <a:t>Medicare</a:t>
                      </a:r>
                      <a:endParaRPr sz="1400" b="1"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5000"/>
                        </a:lnSpc>
                        <a:spcBef>
                          <a:spcPts val="0"/>
                        </a:spcBef>
                        <a:spcAft>
                          <a:spcPts val="0"/>
                        </a:spcAft>
                        <a:buClr>
                          <a:srgbClr val="000000"/>
                        </a:buClr>
                        <a:buSzPts val="1600"/>
                        <a:buFont typeface="Arial"/>
                        <a:buNone/>
                      </a:pPr>
                      <a:r>
                        <a:rPr lang="en-US" sz="1600" u="none" strike="noStrike" cap="none">
                          <a:solidFill>
                            <a:schemeClr val="dk1"/>
                          </a:solidFill>
                        </a:rPr>
                        <a:t>Stacey Ottaway</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Supervisor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616-575-5833</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Stacey.O@priorityhealth.com</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8"/>
                  </a:ext>
                </a:extLst>
              </a:tr>
              <a:tr h="244525">
                <a:tc vMerge="1">
                  <a:txBody>
                    <a:bodyPr/>
                    <a:lstStyle/>
                    <a:p>
                      <a:endParaRPr lang="en-US"/>
                    </a:p>
                  </a:txBody>
                  <a:tcPr/>
                </a:tc>
                <a:tc>
                  <a:txBody>
                    <a:bodyPr/>
                    <a:lstStyle/>
                    <a:p>
                      <a:pPr marL="0" marR="0" lvl="0" indent="0" algn="l" rtl="0">
                        <a:lnSpc>
                          <a:spcPct val="105000"/>
                        </a:lnSpc>
                        <a:spcBef>
                          <a:spcPts val="0"/>
                        </a:spcBef>
                        <a:spcAft>
                          <a:spcPts val="0"/>
                        </a:spcAft>
                        <a:buClr>
                          <a:srgbClr val="000000"/>
                        </a:buClr>
                        <a:buSzPts val="1600"/>
                        <a:buFont typeface="Arial"/>
                        <a:buNone/>
                      </a:pPr>
                      <a:r>
                        <a:rPr lang="en-US" sz="1600" u="none" strike="noStrike" cap="none">
                          <a:solidFill>
                            <a:schemeClr val="dk1"/>
                          </a:solidFill>
                        </a:rPr>
                        <a:t>Susan Molenaar </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Supervisor</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616-355-3247</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Susan.M@priorityhealth.org</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extLst>
                  <a:ext uri="{0D108BD9-81ED-4DB2-BD59-A6C34878D82A}">
                    <a16:rowId xmlns:a16="http://schemas.microsoft.com/office/drawing/2014/main" val="10009"/>
                  </a:ext>
                </a:extLst>
              </a:tr>
              <a:tr h="454575">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solidFill>
                            <a:schemeClr val="dk1"/>
                          </a:solidFill>
                        </a:rPr>
                        <a:t>Behavioral Health</a:t>
                      </a:r>
                      <a:endParaRPr sz="1400" b="1" u="none" strike="noStrike" cap="none">
                        <a:solidFill>
                          <a:schemeClr val="dk1"/>
                        </a:solidFill>
                        <a:latin typeface="Arial"/>
                        <a:ea typeface="Arial"/>
                        <a:cs typeface="Arial"/>
                        <a:sym typeface="Arial"/>
                      </a:endParaRPr>
                    </a:p>
                  </a:txBody>
                  <a:tcPr marL="60025" marR="60025" marT="0" marB="0" anchor="ctr">
                    <a:solidFill>
                      <a:schemeClr val="lt1"/>
                    </a:solidFill>
                  </a:tcPr>
                </a:tc>
                <a:tc gridSpan="4">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For urgent/emergent concerns related to Behavioral Health, contact the PH Behavioral Health Dept. at 1-800-673-8043</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9575">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solidFill>
                            <a:schemeClr val="dk1"/>
                          </a:solidFill>
                        </a:rPr>
                        <a:t>Home Health</a:t>
                      </a:r>
                      <a:endParaRPr sz="1400" b="1" u="none" strike="noStrike" cap="none">
                        <a:solidFill>
                          <a:schemeClr val="dk1"/>
                        </a:solidFill>
                        <a:latin typeface="Arial"/>
                        <a:ea typeface="Arial"/>
                        <a:cs typeface="Arial"/>
                        <a:sym typeface="Arial"/>
                      </a:endParaRPr>
                    </a:p>
                  </a:txBody>
                  <a:tcPr marL="60025" marR="60025" marT="0" marB="0" anchor="ctr">
                    <a:solidFill>
                      <a:schemeClr val="lt1"/>
                    </a:solidFill>
                  </a:tcPr>
                </a:tc>
                <a:tc gridSpan="4">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For questions about Home Health Care call the Home Health Care Management Line at 616-464-9437</a:t>
                      </a:r>
                      <a:endParaRPr sz="1600" u="none" strike="noStrike" cap="none">
                        <a:solidFill>
                          <a:schemeClr val="dk1"/>
                        </a:solidFill>
                        <a:latin typeface="Arial"/>
                        <a:ea typeface="Arial"/>
                        <a:cs typeface="Arial"/>
                        <a:sym typeface="Arial"/>
                      </a:endParaRPr>
                    </a:p>
                  </a:txBody>
                  <a:tcPr marL="60025" marR="60025" marT="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750" name="Google Shape;750;p53"/>
          <p:cNvSpPr txBox="1">
            <a:spLocks noGrp="1"/>
          </p:cNvSpPr>
          <p:nvPr>
            <p:ph type="ftr" idx="11"/>
          </p:nvPr>
        </p:nvSpPr>
        <p:spPr>
          <a:xfrm>
            <a:off x="0" y="648050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751" name="Google Shape;751;p53"/>
          <p:cNvSpPr txBox="1">
            <a:spLocks noGrp="1"/>
          </p:cNvSpPr>
          <p:nvPr>
            <p:ph type="sldNum" idx="12"/>
          </p:nvPr>
        </p:nvSpPr>
        <p:spPr>
          <a:xfrm>
            <a:off x="9448800" y="647006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66</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54"/>
          <p:cNvSpPr txBox="1"/>
          <p:nvPr/>
        </p:nvSpPr>
        <p:spPr>
          <a:xfrm>
            <a:off x="348520" y="201483"/>
            <a:ext cx="11048700" cy="1323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6600"/>
              <a:buFont typeface="Arial"/>
              <a:buNone/>
            </a:pPr>
            <a:r>
              <a:rPr lang="en-US" sz="6600" b="1" i="0" u="none" strike="noStrike" cap="none" dirty="0">
                <a:solidFill>
                  <a:schemeClr val="dk1"/>
                </a:solidFill>
                <a:latin typeface="Calibri"/>
                <a:ea typeface="Calibri"/>
                <a:cs typeface="Calibri"/>
                <a:sym typeface="Calibri"/>
              </a:rPr>
              <a:t>Engaging the </a:t>
            </a:r>
            <a:r>
              <a:rPr lang="en-US" sz="6600" b="1" i="0" u="none" strike="noStrike" cap="none" dirty="0" smtClean="0">
                <a:solidFill>
                  <a:schemeClr val="dk1"/>
                </a:solidFill>
                <a:latin typeface="Calibri"/>
                <a:ea typeface="Calibri"/>
                <a:cs typeface="Calibri"/>
                <a:sym typeface="Calibri"/>
              </a:rPr>
              <a:t>patient</a:t>
            </a:r>
            <a:endParaRPr sz="6600" b="1" i="0" u="none" strike="noStrike" cap="none" dirty="0">
              <a:solidFill>
                <a:schemeClr val="dk1"/>
              </a:solidFill>
              <a:latin typeface="Calibri"/>
              <a:ea typeface="Calibri"/>
              <a:cs typeface="Calibri"/>
              <a:sym typeface="Calibri"/>
            </a:endParaRPr>
          </a:p>
        </p:txBody>
      </p:sp>
      <p:sp>
        <p:nvSpPr>
          <p:cNvPr id="758" name="Google Shape;758;p54"/>
          <p:cNvSpPr/>
          <p:nvPr/>
        </p:nvSpPr>
        <p:spPr>
          <a:xfrm>
            <a:off x="348525" y="1835975"/>
            <a:ext cx="6596100" cy="156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400" b="1" i="0" u="none" strike="noStrike" cap="none">
                <a:solidFill>
                  <a:schemeClr val="dk1"/>
                </a:solidFill>
                <a:latin typeface="Calibri"/>
                <a:ea typeface="Calibri"/>
                <a:cs typeface="Calibri"/>
                <a:sym typeface="Calibri"/>
              </a:rPr>
              <a:t>Introducing care management to patient/caregiver: </a:t>
            </a:r>
            <a:r>
              <a:rPr lang="en-US" sz="3400">
                <a:solidFill>
                  <a:schemeClr val="dk1"/>
                </a:solidFill>
                <a:latin typeface="Calibri"/>
                <a:ea typeface="Calibri"/>
                <a:cs typeface="Calibri"/>
                <a:sym typeface="Calibri"/>
              </a:rPr>
              <a:t>Elevator speech</a:t>
            </a:r>
            <a:endParaRPr sz="3400" b="0" i="0" u="none" strike="noStrike" cap="none">
              <a:solidFill>
                <a:schemeClr val="dk1"/>
              </a:solidFill>
              <a:latin typeface="Calibri"/>
              <a:ea typeface="Calibri"/>
              <a:cs typeface="Calibri"/>
              <a:sym typeface="Calibri"/>
            </a:endParaRPr>
          </a:p>
        </p:txBody>
      </p:sp>
      <p:sp>
        <p:nvSpPr>
          <p:cNvPr id="759" name="Google Shape;759;p54"/>
          <p:cNvSpPr/>
          <p:nvPr/>
        </p:nvSpPr>
        <p:spPr>
          <a:xfrm>
            <a:off x="348525" y="3308375"/>
            <a:ext cx="6320700" cy="166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Asking patient/caregiver: </a:t>
            </a:r>
            <a:r>
              <a:rPr lang="en-US" sz="3200">
                <a:solidFill>
                  <a:schemeClr val="dk1"/>
                </a:solidFill>
                <a:latin typeface="Calibri"/>
                <a:ea typeface="Calibri"/>
                <a:cs typeface="Calibri"/>
                <a:sym typeface="Calibri"/>
              </a:rPr>
              <a:t>What are your concerns and what would you like to work on?</a:t>
            </a:r>
            <a:endParaRPr>
              <a:solidFill>
                <a:schemeClr val="dk1"/>
              </a:solidFill>
            </a:endParaRPr>
          </a:p>
          <a:p>
            <a:pPr marL="0" marR="0" lvl="0" indent="0" algn="l" rtl="0">
              <a:lnSpc>
                <a:spcPct val="100000"/>
              </a:lnSpc>
              <a:spcBef>
                <a:spcPts val="0"/>
              </a:spcBef>
              <a:spcAft>
                <a:spcPts val="0"/>
              </a:spcAft>
              <a:buClr>
                <a:srgbClr val="000000"/>
              </a:buClr>
              <a:buSzPts val="3200"/>
              <a:buFont typeface="Arial"/>
              <a:buNone/>
            </a:pPr>
            <a:endParaRPr sz="3200" b="1">
              <a:solidFill>
                <a:schemeClr val="dk1"/>
              </a:solidFill>
              <a:latin typeface="Calibri"/>
              <a:ea typeface="Calibri"/>
              <a:cs typeface="Calibri"/>
              <a:sym typeface="Calibri"/>
            </a:endParaRPr>
          </a:p>
        </p:txBody>
      </p:sp>
      <p:sp>
        <p:nvSpPr>
          <p:cNvPr id="761" name="Google Shape;761;p54"/>
          <p:cNvSpPr txBox="1">
            <a:spLocks noGrp="1"/>
          </p:cNvSpPr>
          <p:nvPr>
            <p:ph type="sldNum" idx="12"/>
          </p:nvPr>
        </p:nvSpPr>
        <p:spPr>
          <a:xfrm>
            <a:off x="9448800" y="650789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67</a:t>
            </a:fld>
            <a:endParaRPr/>
          </a:p>
        </p:txBody>
      </p:sp>
      <p:sp>
        <p:nvSpPr>
          <p:cNvPr id="762" name="Google Shape;762;p5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763" name="Google Shape;763;p54"/>
          <p:cNvPicPr preferRelativeResize="0"/>
          <p:nvPr/>
        </p:nvPicPr>
        <p:blipFill>
          <a:blip r:embed="rId3">
            <a:alphaModFix/>
          </a:blip>
          <a:stretch>
            <a:fillRect/>
          </a:stretch>
        </p:blipFill>
        <p:spPr>
          <a:xfrm>
            <a:off x="7204900" y="2075137"/>
            <a:ext cx="4340625" cy="28937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g858551d919_18_44"/>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68</a:t>
            </a:fld>
            <a:endParaRPr/>
          </a:p>
        </p:txBody>
      </p:sp>
      <p:sp>
        <p:nvSpPr>
          <p:cNvPr id="789" name="Google Shape;789;g858551d919_18_44"/>
          <p:cNvSpPr txBox="1">
            <a:spLocks noGrp="1"/>
          </p:cNvSpPr>
          <p:nvPr>
            <p:ph type="title"/>
          </p:nvPr>
        </p:nvSpPr>
        <p:spPr>
          <a:xfrm>
            <a:off x="488000" y="4089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dirty="0"/>
              <a:t>Key Takeaways</a:t>
            </a:r>
            <a:endParaRPr sz="7200" b="1" dirty="0"/>
          </a:p>
        </p:txBody>
      </p:sp>
      <p:sp>
        <p:nvSpPr>
          <p:cNvPr id="790" name="Google Shape;790;g858551d919_18_44"/>
          <p:cNvSpPr txBox="1">
            <a:spLocks noGrp="1"/>
          </p:cNvSpPr>
          <p:nvPr>
            <p:ph type="body" idx="1"/>
          </p:nvPr>
        </p:nvSpPr>
        <p:spPr>
          <a:xfrm>
            <a:off x="264025" y="1789175"/>
            <a:ext cx="8275800" cy="43512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ct val="100000"/>
              <a:buChar char="•"/>
            </a:pPr>
            <a:r>
              <a:rPr lang="en-US" sz="3200" dirty="0"/>
              <a:t>Using evidence based guidelines can help meet established outcome measures</a:t>
            </a:r>
            <a:endParaRPr sz="3200" dirty="0"/>
          </a:p>
          <a:p>
            <a:pPr marL="457200" lvl="0" indent="-368300" algn="l" rtl="0">
              <a:spcBef>
                <a:spcPts val="0"/>
              </a:spcBef>
              <a:spcAft>
                <a:spcPts val="0"/>
              </a:spcAft>
              <a:buSzPct val="100000"/>
              <a:buChar char="•"/>
            </a:pPr>
            <a:r>
              <a:rPr lang="en-US" sz="3200" dirty="0" smtClean="0"/>
              <a:t>Coordinating transitions </a:t>
            </a:r>
            <a:r>
              <a:rPr lang="en-US" sz="3200" dirty="0"/>
              <a:t>of care can help to mitigate risk and improve patient </a:t>
            </a:r>
            <a:r>
              <a:rPr lang="en-US" sz="3200" dirty="0" smtClean="0"/>
              <a:t>care</a:t>
            </a:r>
            <a:endParaRPr sz="3200" dirty="0"/>
          </a:p>
          <a:p>
            <a:pPr marL="457200" lvl="0" indent="-368300" algn="l" rtl="0">
              <a:spcBef>
                <a:spcPts val="0"/>
              </a:spcBef>
              <a:spcAft>
                <a:spcPts val="0"/>
              </a:spcAft>
              <a:buSzPct val="100000"/>
              <a:buChar char="•"/>
            </a:pPr>
            <a:r>
              <a:rPr lang="en-US" sz="3200" dirty="0" smtClean="0"/>
              <a:t>Effective interactions start with meeting the patient where he or </a:t>
            </a:r>
            <a:r>
              <a:rPr lang="en-US" sz="3200" dirty="0"/>
              <a:t>she is</a:t>
            </a:r>
            <a:endParaRPr sz="3200" dirty="0"/>
          </a:p>
          <a:p>
            <a:pPr marL="0" lvl="0" indent="0" algn="l" rtl="0">
              <a:spcBef>
                <a:spcPts val="1000"/>
              </a:spcBef>
              <a:spcAft>
                <a:spcPts val="0"/>
              </a:spcAft>
              <a:buNone/>
            </a:pPr>
            <a:endParaRPr dirty="0"/>
          </a:p>
        </p:txBody>
      </p:sp>
      <p:pic>
        <p:nvPicPr>
          <p:cNvPr id="791" name="Google Shape;791;g858551d919_18_44"/>
          <p:cNvPicPr preferRelativeResize="0"/>
          <p:nvPr/>
        </p:nvPicPr>
        <p:blipFill>
          <a:blip r:embed="rId3">
            <a:alphaModFix/>
          </a:blip>
          <a:stretch>
            <a:fillRect/>
          </a:stretch>
        </p:blipFill>
        <p:spPr>
          <a:xfrm>
            <a:off x="8126100" y="1985575"/>
            <a:ext cx="3124200" cy="2390775"/>
          </a:xfrm>
          <a:prstGeom prst="rect">
            <a:avLst/>
          </a:prstGeom>
          <a:noFill/>
          <a:ln>
            <a:noFill/>
          </a:ln>
        </p:spPr>
      </p:pic>
      <p:sp>
        <p:nvSpPr>
          <p:cNvPr id="792" name="Google Shape;792;g858551d919_18_4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56"/>
          <p:cNvSpPr txBox="1"/>
          <p:nvPr/>
        </p:nvSpPr>
        <p:spPr>
          <a:xfrm>
            <a:off x="1636294" y="611924"/>
            <a:ext cx="9144000" cy="169277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799" name="Google Shape;799;p56"/>
          <p:cNvGrpSpPr/>
          <p:nvPr/>
        </p:nvGrpSpPr>
        <p:grpSpPr>
          <a:xfrm>
            <a:off x="1944897" y="1458310"/>
            <a:ext cx="8833597" cy="4064000"/>
            <a:chOff x="1798" y="0"/>
            <a:chExt cx="8833597" cy="4064000"/>
          </a:xfrm>
        </p:grpSpPr>
        <p:sp>
          <p:nvSpPr>
            <p:cNvPr id="800" name="Google Shape;800;p56"/>
            <p:cNvSpPr/>
            <p:nvPr/>
          </p:nvSpPr>
          <p:spPr>
            <a:xfrm>
              <a:off x="685174" y="0"/>
              <a:ext cx="7511615" cy="40640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56"/>
            <p:cNvSpPr/>
            <p:nvPr/>
          </p:nvSpPr>
          <p:spPr>
            <a:xfrm>
              <a:off x="1798" y="1219199"/>
              <a:ext cx="1874451" cy="16256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56"/>
            <p:cNvSpPr txBox="1"/>
            <p:nvPr/>
          </p:nvSpPr>
          <p:spPr>
            <a:xfrm>
              <a:off x="8115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803" name="Google Shape;803;p56"/>
            <p:cNvSpPr/>
            <p:nvPr/>
          </p:nvSpPr>
          <p:spPr>
            <a:xfrm>
              <a:off x="2188658" y="1219199"/>
              <a:ext cx="1874451" cy="1625600"/>
            </a:xfrm>
            <a:prstGeom prst="roundRect">
              <a:avLst>
                <a:gd name="adj" fmla="val 16667"/>
              </a:avLst>
            </a:prstGeom>
            <a:solidFill>
              <a:srgbClr val="003865"/>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56"/>
            <p:cNvSpPr txBox="1"/>
            <p:nvPr/>
          </p:nvSpPr>
          <p:spPr>
            <a:xfrm>
              <a:off x="226801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805" name="Google Shape;805;p56"/>
            <p:cNvSpPr/>
            <p:nvPr/>
          </p:nvSpPr>
          <p:spPr>
            <a:xfrm>
              <a:off x="4375519" y="1219199"/>
              <a:ext cx="2273016" cy="1625600"/>
            </a:xfrm>
            <a:prstGeom prst="roundRect">
              <a:avLst>
                <a:gd name="adj" fmla="val 16667"/>
              </a:avLst>
            </a:prstGeom>
            <a:solidFill>
              <a:srgbClr val="00568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56"/>
            <p:cNvSpPr txBox="1"/>
            <p:nvPr/>
          </p:nvSpPr>
          <p:spPr>
            <a:xfrm>
              <a:off x="4454874" y="1298554"/>
              <a:ext cx="2114306"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807" name="Google Shape;807;p56"/>
            <p:cNvSpPr/>
            <p:nvPr/>
          </p:nvSpPr>
          <p:spPr>
            <a:xfrm>
              <a:off x="6960944" y="1219199"/>
              <a:ext cx="1874451" cy="16256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56"/>
            <p:cNvSpPr txBox="1"/>
            <p:nvPr/>
          </p:nvSpPr>
          <p:spPr>
            <a:xfrm>
              <a:off x="7040299"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809" name="Google Shape;809;p5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810" name="Google Shape;810;p56"/>
          <p:cNvSpPr txBox="1">
            <a:spLocks noGrp="1"/>
          </p:cNvSpPr>
          <p:nvPr>
            <p:ph type="sldNum" idx="12"/>
          </p:nvPr>
        </p:nvSpPr>
        <p:spPr>
          <a:xfrm>
            <a:off x="940869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5E95-83E1-B246-9A75-273C74BBA6D0}"/>
              </a:ext>
            </a:extLst>
          </p:cNvPr>
          <p:cNvSpPr txBox="1">
            <a:spLocks/>
          </p:cNvSpPr>
          <p:nvPr/>
        </p:nvSpPr>
        <p:spPr>
          <a:xfrm>
            <a:off x="444875" y="217995"/>
            <a:ext cx="10367504" cy="21217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Calibri" panose="020F0502020204030204"/>
                <a:ea typeface="+mj-ea"/>
                <a:cs typeface="+mj-cs"/>
              </a:rPr>
              <a:t>[Insert Organization Name]</a:t>
            </a:r>
            <a:endParaRPr kumimoji="0" lang="en-US" sz="44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extBox 2"/>
          <p:cNvSpPr txBox="1"/>
          <p:nvPr/>
        </p:nvSpPr>
        <p:spPr>
          <a:xfrm>
            <a:off x="320841" y="1801105"/>
            <a:ext cx="2631909" cy="58477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Who We Are</a:t>
            </a:r>
          </a:p>
        </p:txBody>
      </p:sp>
      <p:sp>
        <p:nvSpPr>
          <p:cNvPr id="4" name="TextBox 3"/>
          <p:cNvSpPr txBox="1"/>
          <p:nvPr/>
        </p:nvSpPr>
        <p:spPr>
          <a:xfrm>
            <a:off x="3105149" y="1801105"/>
            <a:ext cx="8605587" cy="523220"/>
          </a:xfrm>
          <a:prstGeom prst="rect">
            <a:avLst/>
          </a:prstGeom>
          <a:noFill/>
          <a:ln>
            <a:solidFill>
              <a:schemeClr val="bg1">
                <a:lumMod val="9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[Insert text]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320842" y="3248702"/>
            <a:ext cx="2631908" cy="1077218"/>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Goal </a:t>
            </a: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of [Organization]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3105149" y="3245717"/>
            <a:ext cx="8605588" cy="1815882"/>
          </a:xfrm>
          <a:prstGeom prst="rect">
            <a:avLst/>
          </a:prstGeom>
          <a:noFill/>
          <a:ln>
            <a:solidFill>
              <a:schemeClr val="bg1">
                <a:lumMod val="9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[Insert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9105900" y="5829300"/>
            <a:ext cx="28334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[Insert Logo]</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ooter Placeholder 3"/>
          <p:cNvSpPr>
            <a:spLocks noGrp="1"/>
          </p:cNvSpPr>
          <p:nvPr>
            <p:ph type="ftr" sz="quarter" idx="11"/>
          </p:nvPr>
        </p:nvSpPr>
        <p:spPr>
          <a:xfrm>
            <a:off x="0" y="6476666"/>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Intro to Team-Based Care V4 20200820</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a:xfrm>
            <a:off x="9442374" y="64766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51E2C-4774-4F84-B423-BAEFF1BA22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627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57"/>
          <p:cNvSpPr txBox="1">
            <a:spLocks noGrp="1"/>
          </p:cNvSpPr>
          <p:nvPr>
            <p:ph type="title"/>
          </p:nvPr>
        </p:nvSpPr>
        <p:spPr>
          <a:xfrm>
            <a:off x="250815" y="419533"/>
            <a:ext cx="10892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Assessment and Care Planning</a:t>
            </a:r>
            <a:endParaRPr/>
          </a:p>
        </p:txBody>
      </p:sp>
      <p:sp>
        <p:nvSpPr>
          <p:cNvPr id="817" name="Google Shape;817;p57"/>
          <p:cNvSpPr txBox="1">
            <a:spLocks noGrp="1"/>
          </p:cNvSpPr>
          <p:nvPr>
            <p:ph type="body" idx="1"/>
          </p:nvPr>
        </p:nvSpPr>
        <p:spPr>
          <a:xfrm>
            <a:off x="1673625" y="1745100"/>
            <a:ext cx="9469500" cy="2227800"/>
          </a:xfrm>
          <a:prstGeom prst="rect">
            <a:avLst/>
          </a:prstGeom>
          <a:noFill/>
          <a:ln w="9525" cap="flat" cmpd="sng">
            <a:solidFill>
              <a:srgbClr val="C7DBF4"/>
            </a:solidFill>
            <a:prstDash val="solid"/>
            <a:round/>
            <a:headEnd type="none" w="sm" len="sm"/>
            <a:tailEnd type="none" w="sm" len="sm"/>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4000"/>
              <a:buNone/>
            </a:pPr>
            <a:r>
              <a:rPr lang="en-US" sz="4000" b="1"/>
              <a:t>Assessment</a:t>
            </a:r>
            <a:r>
              <a:rPr lang="en-US" sz="4000"/>
              <a:t> provides patient context and supports development of the Patient Self-Management Plan and use of Action plans for symptom management.</a:t>
            </a:r>
            <a:endParaRPr/>
          </a:p>
        </p:txBody>
      </p:sp>
      <p:sp>
        <p:nvSpPr>
          <p:cNvPr id="818" name="Google Shape;818;p57"/>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819" name="Google Shape;819;p57"/>
          <p:cNvSpPr txBox="1">
            <a:spLocks noGrp="1"/>
          </p:cNvSpPr>
          <p:nvPr>
            <p:ph type="sldNum" idx="12"/>
          </p:nvPr>
        </p:nvSpPr>
        <p:spPr>
          <a:xfrm>
            <a:off x="9448800" y="644667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70</a:t>
            </a:fld>
            <a:endParaRPr/>
          </a:p>
        </p:txBody>
      </p:sp>
      <p:sp>
        <p:nvSpPr>
          <p:cNvPr id="820" name="Google Shape;820;p57"/>
          <p:cNvSpPr txBox="1"/>
          <p:nvPr/>
        </p:nvSpPr>
        <p:spPr>
          <a:xfrm>
            <a:off x="3800900" y="4218300"/>
            <a:ext cx="7342500" cy="1957800"/>
          </a:xfrm>
          <a:prstGeom prst="rect">
            <a:avLst/>
          </a:prstGeom>
          <a:noFill/>
          <a:ln>
            <a:noFill/>
          </a:ln>
        </p:spPr>
        <p:txBody>
          <a:bodyPr spcFirstLastPara="1" wrap="square" lIns="91425" tIns="91425" rIns="91425" bIns="91425" anchor="t" anchorCtr="0">
            <a:noAutofit/>
          </a:bodyPr>
          <a:lstStyle/>
          <a:p>
            <a:pPr marL="552450" lvl="0" indent="-457200" algn="l" rtl="0">
              <a:spcBef>
                <a:spcPts val="0"/>
              </a:spcBef>
              <a:spcAft>
                <a:spcPts val="0"/>
              </a:spcAft>
              <a:buSzPts val="2100"/>
              <a:buFont typeface="Arial" panose="020B0604020202020204" pitchFamily="34" charset="0"/>
              <a:buChar char="•"/>
            </a:pPr>
            <a:r>
              <a:rPr lang="en-US" sz="2100" dirty="0">
                <a:latin typeface="Calibri"/>
                <a:ea typeface="Calibri"/>
                <a:cs typeface="Calibri"/>
                <a:sym typeface="Calibri"/>
              </a:rPr>
              <a:t>Performed by licensed care team professionals, in compliance with payer and licensure scopes of </a:t>
            </a:r>
            <a:r>
              <a:rPr lang="en-US" sz="2100" dirty="0" smtClean="0">
                <a:latin typeface="Calibri"/>
                <a:ea typeface="Calibri"/>
                <a:cs typeface="Calibri"/>
                <a:sym typeface="Calibri"/>
              </a:rPr>
              <a:t>practice</a:t>
            </a:r>
            <a:endParaRPr sz="2100" dirty="0">
              <a:latin typeface="Calibri"/>
              <a:ea typeface="Calibri"/>
              <a:cs typeface="Calibri"/>
              <a:sym typeface="Calibri"/>
            </a:endParaRPr>
          </a:p>
          <a:p>
            <a:pPr marL="552450" lvl="0" indent="-457200" algn="l" rtl="0">
              <a:spcBef>
                <a:spcPts val="0"/>
              </a:spcBef>
              <a:spcAft>
                <a:spcPts val="0"/>
              </a:spcAft>
              <a:buSzPts val="2100"/>
              <a:buFont typeface="Arial" panose="020B0604020202020204" pitchFamily="34" charset="0"/>
              <a:buChar char="•"/>
            </a:pPr>
            <a:r>
              <a:rPr lang="en-US" sz="2100" dirty="0">
                <a:latin typeface="Calibri"/>
                <a:ea typeface="Calibri"/>
                <a:cs typeface="Calibri"/>
                <a:sym typeface="Calibri"/>
              </a:rPr>
              <a:t>Supported by non-licensed professionals through provision of screenings, documentation, and other information gathering </a:t>
            </a:r>
            <a:r>
              <a:rPr lang="en-US" sz="2100" dirty="0" smtClean="0">
                <a:latin typeface="Calibri"/>
                <a:ea typeface="Calibri"/>
                <a:cs typeface="Calibri"/>
                <a:sym typeface="Calibri"/>
              </a:rPr>
              <a:t>processes</a:t>
            </a:r>
            <a:endParaRPr sz="2100" dirty="0">
              <a:latin typeface="Calibri"/>
              <a:ea typeface="Calibri"/>
              <a:cs typeface="Calibri"/>
              <a:sym typeface="Calibri"/>
            </a:endParaRPr>
          </a:p>
        </p:txBody>
      </p:sp>
      <p:pic>
        <p:nvPicPr>
          <p:cNvPr id="821" name="Google Shape;821;p57"/>
          <p:cNvPicPr preferRelativeResize="0"/>
          <p:nvPr/>
        </p:nvPicPr>
        <p:blipFill>
          <a:blip r:embed="rId3">
            <a:alphaModFix/>
          </a:blip>
          <a:stretch>
            <a:fillRect/>
          </a:stretch>
        </p:blipFill>
        <p:spPr>
          <a:xfrm>
            <a:off x="605700" y="3228900"/>
            <a:ext cx="1772750" cy="1989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58"/>
          <p:cNvSpPr txBox="1">
            <a:spLocks noGrp="1"/>
          </p:cNvSpPr>
          <p:nvPr>
            <p:ph type="sldNum" idx="12"/>
          </p:nvPr>
        </p:nvSpPr>
        <p:spPr>
          <a:xfrm>
            <a:off x="9413631" y="645956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71</a:t>
            </a:fld>
            <a:endParaRPr/>
          </a:p>
        </p:txBody>
      </p:sp>
      <p:sp>
        <p:nvSpPr>
          <p:cNvPr id="828" name="Google Shape;828;p58"/>
          <p:cNvSpPr txBox="1">
            <a:spLocks noGrp="1"/>
          </p:cNvSpPr>
          <p:nvPr>
            <p:ph type="title"/>
          </p:nvPr>
        </p:nvSpPr>
        <p:spPr>
          <a:xfrm>
            <a:off x="208275" y="243474"/>
            <a:ext cx="10515600" cy="850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500" b="1"/>
              <a:t>Getting started:</a:t>
            </a:r>
            <a:endParaRPr sz="4500" b="1"/>
          </a:p>
          <a:p>
            <a:pPr marL="0" lvl="0" indent="0" algn="l" rtl="0">
              <a:lnSpc>
                <a:spcPct val="90000"/>
              </a:lnSpc>
              <a:spcBef>
                <a:spcPts val="0"/>
              </a:spcBef>
              <a:spcAft>
                <a:spcPts val="0"/>
              </a:spcAft>
              <a:buSzPts val="1800"/>
              <a:buNone/>
            </a:pPr>
            <a:r>
              <a:rPr lang="en-US" sz="4500" b="1"/>
              <a:t>Scrub the Record / Pre-Screening</a:t>
            </a:r>
            <a:endParaRPr sz="4500" b="1"/>
          </a:p>
        </p:txBody>
      </p:sp>
      <p:graphicFrame>
        <p:nvGraphicFramePr>
          <p:cNvPr id="829" name="Google Shape;829;p58"/>
          <p:cNvGraphicFramePr/>
          <p:nvPr>
            <p:extLst>
              <p:ext uri="{D42A27DB-BD31-4B8C-83A1-F6EECF244321}">
                <p14:modId xmlns:p14="http://schemas.microsoft.com/office/powerpoint/2010/main" val="1232070657"/>
              </p:ext>
            </p:extLst>
          </p:nvPr>
        </p:nvGraphicFramePr>
        <p:xfrm>
          <a:off x="269631" y="1412756"/>
          <a:ext cx="10850100" cy="4726635"/>
        </p:xfrm>
        <a:graphic>
          <a:graphicData uri="http://schemas.openxmlformats.org/drawingml/2006/table">
            <a:tbl>
              <a:tblPr>
                <a:noFill/>
                <a:tableStyleId>{E5630EDF-4B48-4255-8F18-C1C9E9551968}</a:tableStyleId>
              </a:tblPr>
              <a:tblGrid>
                <a:gridCol w="4855822">
                  <a:extLst>
                    <a:ext uri="{9D8B030D-6E8A-4147-A177-3AD203B41FA5}">
                      <a16:colId xmlns:a16="http://schemas.microsoft.com/office/drawing/2014/main" val="20000"/>
                    </a:ext>
                  </a:extLst>
                </a:gridCol>
                <a:gridCol w="5994278">
                  <a:extLst>
                    <a:ext uri="{9D8B030D-6E8A-4147-A177-3AD203B41FA5}">
                      <a16:colId xmlns:a16="http://schemas.microsoft.com/office/drawing/2014/main" val="20001"/>
                    </a:ext>
                  </a:extLst>
                </a:gridCol>
              </a:tblGrid>
              <a:tr h="400925">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Key Area of Focus</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BDBDB"/>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dirty="0">
                          <a:latin typeface="Calibri"/>
                          <a:ea typeface="Calibri"/>
                          <a:cs typeface="Calibri"/>
                          <a:sym typeface="Calibri"/>
                        </a:rPr>
                        <a:t>Screening </a:t>
                      </a:r>
                      <a:r>
                        <a:rPr lang="en-US" sz="2000" b="1" u="none" strike="noStrike" cap="none" dirty="0" smtClean="0">
                          <a:latin typeface="Calibri"/>
                          <a:ea typeface="Calibri"/>
                          <a:cs typeface="Calibri"/>
                          <a:sym typeface="Calibri"/>
                        </a:rPr>
                        <a:t>tools/Methods</a:t>
                      </a:r>
                      <a:endParaRPr sz="2000" b="1"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B w="9525" cap="flat" cmpd="sng">
                      <a:solidFill>
                        <a:srgbClr val="9E9E9E"/>
                      </a:solidFill>
                      <a:prstDash val="solid"/>
                      <a:round/>
                      <a:headEnd type="none" w="sm" len="sm"/>
                      <a:tailEnd type="none" w="sm" len="sm"/>
                    </a:lnB>
                    <a:solidFill>
                      <a:srgbClr val="DBDBDB"/>
                    </a:solidFill>
                  </a:tcPr>
                </a:tc>
                <a:extLst>
                  <a:ext uri="{0D108BD9-81ED-4DB2-BD59-A6C34878D82A}">
                    <a16:rowId xmlns:a16="http://schemas.microsoft.com/office/drawing/2014/main" val="10000"/>
                  </a:ext>
                </a:extLst>
              </a:tr>
              <a:tr h="857050">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Patient or Care</a:t>
                      </a:r>
                      <a:r>
                        <a:rPr lang="en-US" sz="2000" b="1">
                          <a:latin typeface="Calibri"/>
                          <a:ea typeface="Calibri"/>
                          <a:cs typeface="Calibri"/>
                          <a:sym typeface="Calibri"/>
                        </a:rPr>
                        <a:t>giver’s A</a:t>
                      </a:r>
                      <a:r>
                        <a:rPr lang="en-US" sz="2000" b="1" u="none" strike="noStrike" cap="none">
                          <a:latin typeface="Calibri"/>
                          <a:ea typeface="Calibri"/>
                          <a:cs typeface="Calibri"/>
                          <a:sym typeface="Calibri"/>
                        </a:rPr>
                        <a:t>bility / Desire</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76250" marR="0" lvl="0" indent="-3429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Discussion about ideal state / goals</a:t>
                      </a:r>
                      <a:endParaRPr sz="1600" u="none" strike="noStrike" cap="none" dirty="0">
                        <a:latin typeface="Calibri"/>
                        <a:ea typeface="Calibri"/>
                        <a:cs typeface="Calibri"/>
                        <a:sym typeface="Calibri"/>
                      </a:endParaRPr>
                    </a:p>
                    <a:p>
                      <a:pPr marL="476250" marR="0" lvl="0" indent="-3429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Confidence in achieving goals</a:t>
                      </a:r>
                      <a:endParaRPr sz="1600" u="none" strike="noStrike" cap="none" dirty="0">
                        <a:latin typeface="Calibri"/>
                        <a:ea typeface="Calibri"/>
                        <a:cs typeface="Calibri"/>
                        <a:sym typeface="Calibri"/>
                      </a:endParaRPr>
                    </a:p>
                    <a:p>
                      <a:pPr marL="457200" marR="0" lvl="0" indent="-349250" algn="l" rtl="0">
                        <a:lnSpc>
                          <a:spcPct val="100000"/>
                        </a:lnSpc>
                        <a:spcBef>
                          <a:spcPts val="0"/>
                        </a:spcBef>
                        <a:spcAft>
                          <a:spcPts val="0"/>
                        </a:spcAft>
                        <a:buSzPct val="100000"/>
                        <a:buFont typeface="Arial" panose="020B0604020202020204" pitchFamily="34" charset="0"/>
                        <a:buChar char="•"/>
                      </a:pPr>
                      <a:r>
                        <a:rPr lang="en-US" sz="1600" dirty="0">
                          <a:latin typeface="Calibri"/>
                          <a:ea typeface="Calibri"/>
                          <a:cs typeface="Calibri"/>
                          <a:sym typeface="Calibri"/>
                        </a:rPr>
                        <a:t>Evaluate patient’s understanding of his/her health</a:t>
                      </a:r>
                      <a:endParaRPr sz="1600"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495875">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Medical</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Chronic conditions</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Functional status</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Utilization</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Who else is on the care team?  Is there a PCP care manager?</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Patient’s risk score</a:t>
                      </a:r>
                      <a:endParaRPr sz="1600"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792650">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Behavioral</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PHQ-9</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GAD-7</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Cognitive status</a:t>
                      </a:r>
                      <a:endParaRPr sz="1600"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587950">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dirty="0">
                          <a:latin typeface="Calibri"/>
                          <a:ea typeface="Calibri"/>
                          <a:cs typeface="Calibri"/>
                          <a:sym typeface="Calibri"/>
                        </a:rPr>
                        <a:t>Social</a:t>
                      </a:r>
                      <a:endParaRPr sz="2000" b="1"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Social Needs Assessment</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Nutritional Status</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What is the support level?  Does the patient have a caregiver?</a:t>
                      </a:r>
                      <a:endParaRPr sz="1600"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4"/>
                  </a:ext>
                </a:extLst>
              </a:tr>
            </a:tbl>
          </a:graphicData>
        </a:graphic>
      </p:graphicFrame>
      <p:sp>
        <p:nvSpPr>
          <p:cNvPr id="830" name="Google Shape;830;p58"/>
          <p:cNvSpPr txBox="1">
            <a:spLocks noGrp="1"/>
          </p:cNvSpPr>
          <p:nvPr>
            <p:ph type="ftr" idx="11"/>
          </p:nvPr>
        </p:nvSpPr>
        <p:spPr>
          <a:xfrm>
            <a:off x="0" y="645956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831" name="Google Shape;831;p5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858551d919_0_52"/>
          <p:cNvSpPr txBox="1">
            <a:spLocks noGrp="1"/>
          </p:cNvSpPr>
          <p:nvPr>
            <p:ph type="title"/>
          </p:nvPr>
        </p:nvSpPr>
        <p:spPr>
          <a:xfrm>
            <a:off x="349375" y="3432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a:t>Comprehensive Assessment</a:t>
            </a:r>
            <a:endParaRPr sz="5400" b="1"/>
          </a:p>
        </p:txBody>
      </p:sp>
      <p:sp>
        <p:nvSpPr>
          <p:cNvPr id="838" name="Google Shape;838;g858551d919_0_52"/>
          <p:cNvSpPr txBox="1">
            <a:spLocks noGrp="1"/>
          </p:cNvSpPr>
          <p:nvPr>
            <p:ph type="body" idx="1"/>
          </p:nvPr>
        </p:nvSpPr>
        <p:spPr>
          <a:xfrm>
            <a:off x="429650" y="1570250"/>
            <a:ext cx="7242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t>Identify the barriers that support development of a Patient Care Plan:</a:t>
            </a:r>
            <a:endParaRPr sz="3000"/>
          </a:p>
          <a:p>
            <a:pPr marL="457200" lvl="0" indent="-419100" algn="l" rtl="0">
              <a:spcBef>
                <a:spcPts val="1000"/>
              </a:spcBef>
              <a:spcAft>
                <a:spcPts val="0"/>
              </a:spcAft>
              <a:buSzPts val="3000"/>
              <a:buChar char="•"/>
            </a:pPr>
            <a:r>
              <a:rPr lang="en-US" sz="3000"/>
              <a:t>Medical</a:t>
            </a:r>
            <a:endParaRPr sz="3000"/>
          </a:p>
          <a:p>
            <a:pPr marL="457200" lvl="0" indent="-419100" algn="l" rtl="0">
              <a:spcBef>
                <a:spcPts val="0"/>
              </a:spcBef>
              <a:spcAft>
                <a:spcPts val="0"/>
              </a:spcAft>
              <a:buSzPts val="3000"/>
              <a:buChar char="•"/>
            </a:pPr>
            <a:r>
              <a:rPr lang="en-US" sz="3000"/>
              <a:t>Social</a:t>
            </a:r>
            <a:endParaRPr sz="3000"/>
          </a:p>
          <a:p>
            <a:pPr marL="457200" lvl="0" indent="-419100" algn="l" rtl="0">
              <a:spcBef>
                <a:spcPts val="0"/>
              </a:spcBef>
              <a:spcAft>
                <a:spcPts val="0"/>
              </a:spcAft>
              <a:buSzPts val="3000"/>
              <a:buChar char="•"/>
            </a:pPr>
            <a:r>
              <a:rPr lang="en-US" sz="3000"/>
              <a:t>Behavioral</a:t>
            </a:r>
            <a:endParaRPr sz="3000"/>
          </a:p>
          <a:p>
            <a:pPr marL="0" lvl="0" indent="0" algn="l" rtl="0">
              <a:spcBef>
                <a:spcPts val="1000"/>
              </a:spcBef>
              <a:spcAft>
                <a:spcPts val="0"/>
              </a:spcAft>
              <a:buNone/>
            </a:pPr>
            <a:r>
              <a:rPr lang="en-US" sz="3000"/>
              <a:t>A comprehensive assessment must review all three domains in order to be successful.</a:t>
            </a:r>
            <a:endParaRPr sz="3000"/>
          </a:p>
        </p:txBody>
      </p:sp>
      <p:sp>
        <p:nvSpPr>
          <p:cNvPr id="839" name="Google Shape;839;g858551d919_0_52"/>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72</a:t>
            </a:fld>
            <a:endParaRPr/>
          </a:p>
        </p:txBody>
      </p:sp>
      <p:pic>
        <p:nvPicPr>
          <p:cNvPr id="840" name="Google Shape;840;g858551d919_0_52"/>
          <p:cNvPicPr preferRelativeResize="0"/>
          <p:nvPr/>
        </p:nvPicPr>
        <p:blipFill>
          <a:blip r:embed="rId3">
            <a:alphaModFix/>
          </a:blip>
          <a:stretch>
            <a:fillRect/>
          </a:stretch>
        </p:blipFill>
        <p:spPr>
          <a:xfrm>
            <a:off x="8066850" y="2043525"/>
            <a:ext cx="3783051" cy="2517575"/>
          </a:xfrm>
          <a:prstGeom prst="rect">
            <a:avLst/>
          </a:prstGeom>
          <a:noFill/>
          <a:ln>
            <a:noFill/>
          </a:ln>
        </p:spPr>
      </p:pic>
      <p:sp>
        <p:nvSpPr>
          <p:cNvPr id="841" name="Google Shape;841;g858551d919_0_5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71EF6-33D3-4839-BE0F-A7AE9B0CFC99}"/>
              </a:ext>
            </a:extLst>
          </p:cNvPr>
          <p:cNvSpPr>
            <a:spLocks noGrp="1"/>
          </p:cNvSpPr>
          <p:nvPr>
            <p:ph type="title"/>
          </p:nvPr>
        </p:nvSpPr>
        <p:spPr>
          <a:xfrm>
            <a:off x="519545" y="621792"/>
            <a:ext cx="5174119" cy="5504688"/>
          </a:xfrm>
        </p:spPr>
        <p:txBody>
          <a:bodyPr>
            <a:normAutofit/>
          </a:bodyPr>
          <a:lstStyle/>
          <a:p>
            <a:r>
              <a:rPr lang="en-US" sz="6000" b="1" dirty="0">
                <a:latin typeface="Calibri" panose="020F0502020204030204" pitchFamily="34" charset="0"/>
                <a:cs typeface="Calibri" panose="020F0502020204030204" pitchFamily="34" charset="0"/>
              </a:rPr>
              <a:t>An Effective Comprehensive Assessment</a:t>
            </a:r>
            <a:r>
              <a:rPr lang="en-US" sz="4800" dirty="0">
                <a:latin typeface="Calibri" panose="020F0502020204030204" pitchFamily="34" charset="0"/>
                <a:cs typeface="Calibri" panose="020F0502020204030204" pitchFamily="34" charset="0"/>
              </a:rPr>
              <a:t/>
            </a:r>
            <a:br>
              <a:rPr lang="en-US" sz="4800" dirty="0">
                <a:latin typeface="Calibri" panose="020F0502020204030204" pitchFamily="34" charset="0"/>
                <a:cs typeface="Calibri" panose="020F0502020204030204" pitchFamily="34" charset="0"/>
              </a:rPr>
            </a:br>
            <a:r>
              <a:rPr lang="en-US" sz="4800" dirty="0">
                <a:latin typeface="Calibri" panose="020F0502020204030204" pitchFamily="34" charset="0"/>
                <a:cs typeface="Calibri" panose="020F0502020204030204" pitchFamily="34" charset="0"/>
              </a:rPr>
              <a:t/>
            </a:r>
            <a:br>
              <a:rPr lang="en-US" sz="4800" dirty="0">
                <a:latin typeface="Calibri" panose="020F0502020204030204" pitchFamily="34" charset="0"/>
                <a:cs typeface="Calibri" panose="020F0502020204030204" pitchFamily="34" charset="0"/>
              </a:rPr>
            </a:br>
            <a:r>
              <a:rPr lang="en-US" sz="1800" dirty="0" smtClean="0">
                <a:latin typeface="Calibri" panose="020F0502020204030204" pitchFamily="34" charset="0"/>
                <a:cs typeface="Calibri" panose="020F0502020204030204" pitchFamily="34" charset="0"/>
              </a:rPr>
              <a:t>Familiarize </a:t>
            </a:r>
            <a:r>
              <a:rPr lang="en-US" sz="1800" dirty="0">
                <a:latin typeface="Calibri" panose="020F0502020204030204" pitchFamily="34" charset="0"/>
                <a:cs typeface="Calibri" panose="020F0502020204030204" pitchFamily="34" charset="0"/>
              </a:rPr>
              <a:t>yourself with your organization’s tool/assessment</a:t>
            </a:r>
            <a:r>
              <a:rPr lang="en-US" sz="4800" dirty="0">
                <a:latin typeface="Calibri" panose="020F0502020204030204" pitchFamily="34" charset="0"/>
                <a:cs typeface="Calibri" panose="020F0502020204030204" pitchFamily="34" charset="0"/>
              </a:rPr>
              <a:t/>
            </a:r>
            <a:br>
              <a:rPr lang="en-US" sz="4800" dirty="0">
                <a:latin typeface="Calibri" panose="020F0502020204030204" pitchFamily="34" charset="0"/>
                <a:cs typeface="Calibri" panose="020F0502020204030204" pitchFamily="34" charset="0"/>
              </a:rPr>
            </a:br>
            <a:endParaRPr lang="en-US" sz="48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4C3BEA7-027A-45E7-B335-39F5C4B9B8BE}"/>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73</a:t>
            </a:fld>
            <a:endParaRPr lang="en-US"/>
          </a:p>
        </p:txBody>
      </p:sp>
      <p:graphicFrame>
        <p:nvGraphicFramePr>
          <p:cNvPr id="6" name="Content Placeholder 2">
            <a:extLst>
              <a:ext uri="{FF2B5EF4-FFF2-40B4-BE49-F238E27FC236}">
                <a16:creationId xmlns:a16="http://schemas.microsoft.com/office/drawing/2014/main" id="{9FFB85A4-EC57-461C-99FC-96C30248F417}"/>
              </a:ext>
            </a:extLst>
          </p:cNvPr>
          <p:cNvGraphicFramePr>
            <a:graphicFrameLocks noGrp="1"/>
          </p:cNvGraphicFramePr>
          <p:nvPr>
            <p:ph idx="1"/>
            <p:extLst>
              <p:ext uri="{D42A27DB-BD31-4B8C-83A1-F6EECF244321}">
                <p14:modId xmlns:p14="http://schemas.microsoft.com/office/powerpoint/2010/main" val="133254771"/>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extLst>
      <p:ext uri="{BB962C8B-B14F-4D97-AF65-F5344CB8AC3E}">
        <p14:creationId xmlns:p14="http://schemas.microsoft.com/office/powerpoint/2010/main" val="393597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0628-F0AE-45E5-A6C9-7115D6DC7D7B}"/>
              </a:ext>
            </a:extLst>
          </p:cNvPr>
          <p:cNvSpPr>
            <a:spLocks noGrp="1"/>
          </p:cNvSpPr>
          <p:nvPr>
            <p:ph type="title"/>
          </p:nvPr>
        </p:nvSpPr>
        <p:spPr>
          <a:xfrm>
            <a:off x="280416" y="269487"/>
            <a:ext cx="11411712" cy="1012806"/>
          </a:xfrm>
          <a:solidFill>
            <a:srgbClr val="FFFFFF">
              <a:alpha val="10000"/>
            </a:srgbClr>
          </a:solidFill>
          <a:ln w="25400" cap="sq">
            <a:noFill/>
            <a:miter lim="800000"/>
          </a:ln>
        </p:spPr>
        <p:txBody>
          <a:bodyPr>
            <a:noAutofit/>
          </a:bodyPr>
          <a:lstStyle/>
          <a:p>
            <a:pPr algn="ctr"/>
            <a:r>
              <a:rPr lang="en-US" b="1" dirty="0"/>
              <a:t>Conducting the Assessment with a Focus on </a:t>
            </a:r>
            <a:br>
              <a:rPr lang="en-US" b="1" dirty="0"/>
            </a:br>
            <a:r>
              <a:rPr lang="en-US" b="1" dirty="0"/>
              <a:t>Patient-Centeredness </a:t>
            </a:r>
          </a:p>
        </p:txBody>
      </p:sp>
      <p:sp>
        <p:nvSpPr>
          <p:cNvPr id="4" name="Slide Number Placeholder 3">
            <a:extLst>
              <a:ext uri="{FF2B5EF4-FFF2-40B4-BE49-F238E27FC236}">
                <a16:creationId xmlns:a16="http://schemas.microsoft.com/office/drawing/2014/main" id="{12A8FF0B-0A6E-42AB-9B45-6D31C7DFECD1}"/>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a:solidFill>
                  <a:schemeClr val="tx1">
                    <a:alpha val="80000"/>
                  </a:schemeClr>
                </a:solidFill>
              </a:rPr>
              <a:pPr marL="0" lvl="0" indent="0" rtl="0">
                <a:spcBef>
                  <a:spcPts val="0"/>
                </a:spcBef>
                <a:spcAft>
                  <a:spcPts val="600"/>
                </a:spcAft>
                <a:buNone/>
              </a:pPr>
              <a:t>74</a:t>
            </a:fld>
            <a:endParaRPr lang="en-US">
              <a:solidFill>
                <a:schemeClr val="tx1">
                  <a:alpha val="80000"/>
                </a:schemeClr>
              </a:solidFill>
            </a:endParaRPr>
          </a:p>
        </p:txBody>
      </p:sp>
      <p:sp>
        <p:nvSpPr>
          <p:cNvPr id="3" name="Text Placeholder 2">
            <a:extLst>
              <a:ext uri="{FF2B5EF4-FFF2-40B4-BE49-F238E27FC236}">
                <a16:creationId xmlns:a16="http://schemas.microsoft.com/office/drawing/2014/main" id="{5C6982B2-E374-407F-A12C-E499FC1EACA5}"/>
              </a:ext>
            </a:extLst>
          </p:cNvPr>
          <p:cNvSpPr>
            <a:spLocks noGrp="1"/>
          </p:cNvSpPr>
          <p:nvPr>
            <p:ph idx="1"/>
          </p:nvPr>
        </p:nvSpPr>
        <p:spPr>
          <a:xfrm>
            <a:off x="280416" y="1664015"/>
            <a:ext cx="6386513" cy="4828860"/>
          </a:xfrm>
        </p:spPr>
        <p:txBody>
          <a:bodyPr wrap="square" anchor="t">
            <a:noAutofit/>
          </a:bodyPr>
          <a:lstStyle/>
          <a:p>
            <a:pPr>
              <a:lnSpc>
                <a:spcPct val="100000"/>
              </a:lnSpc>
              <a:spcBef>
                <a:spcPts val="0"/>
              </a:spcBef>
              <a:buSzPct val="100000"/>
            </a:pPr>
            <a:r>
              <a:rPr lang="en-US" dirty="0"/>
              <a:t>Use of open-ended questions</a:t>
            </a:r>
          </a:p>
          <a:p>
            <a:pPr>
              <a:lnSpc>
                <a:spcPct val="100000"/>
              </a:lnSpc>
              <a:spcBef>
                <a:spcPts val="0"/>
              </a:spcBef>
              <a:buSzPct val="100000"/>
            </a:pPr>
            <a:r>
              <a:rPr lang="en-US" dirty="0"/>
              <a:t>Demonstrating interest in the patient</a:t>
            </a:r>
          </a:p>
          <a:p>
            <a:pPr>
              <a:lnSpc>
                <a:spcPct val="100000"/>
              </a:lnSpc>
              <a:spcBef>
                <a:spcPts val="0"/>
              </a:spcBef>
              <a:buSzPct val="100000"/>
            </a:pPr>
            <a:r>
              <a:rPr lang="en-US" dirty="0"/>
              <a:t>Active listening</a:t>
            </a:r>
          </a:p>
          <a:p>
            <a:pPr marL="571500" indent="-457200">
              <a:lnSpc>
                <a:spcPct val="100000"/>
              </a:lnSpc>
              <a:spcBef>
                <a:spcPts val="0"/>
              </a:spcBef>
            </a:pPr>
            <a:endParaRPr lang="en-US" u="sng" dirty="0"/>
          </a:p>
          <a:p>
            <a:pPr marL="114300" indent="0">
              <a:lnSpc>
                <a:spcPct val="100000"/>
              </a:lnSpc>
              <a:spcBef>
                <a:spcPts val="0"/>
              </a:spcBef>
              <a:buNone/>
            </a:pPr>
            <a:r>
              <a:rPr lang="en-US" u="sng" dirty="0"/>
              <a:t>Key Areas of Focus</a:t>
            </a:r>
          </a:p>
          <a:p>
            <a:pPr marL="571500" indent="-457200">
              <a:lnSpc>
                <a:spcPct val="100000"/>
              </a:lnSpc>
              <a:spcBef>
                <a:spcPts val="0"/>
              </a:spcBef>
              <a:buSzPct val="100000"/>
            </a:pPr>
            <a:r>
              <a:rPr lang="en-US" dirty="0"/>
              <a:t>Linguistic and Cultural Needs</a:t>
            </a:r>
          </a:p>
          <a:p>
            <a:pPr marL="571500" indent="-457200">
              <a:lnSpc>
                <a:spcPct val="100000"/>
              </a:lnSpc>
              <a:spcBef>
                <a:spcPts val="0"/>
              </a:spcBef>
              <a:buSzPct val="100000"/>
            </a:pPr>
            <a:r>
              <a:rPr lang="en-US" dirty="0"/>
              <a:t>Health Status</a:t>
            </a:r>
          </a:p>
          <a:p>
            <a:pPr marL="571500" indent="-457200">
              <a:lnSpc>
                <a:spcPct val="100000"/>
              </a:lnSpc>
              <a:spcBef>
                <a:spcPts val="0"/>
              </a:spcBef>
              <a:buSzPct val="100000"/>
            </a:pPr>
            <a:r>
              <a:rPr lang="en-US" dirty="0"/>
              <a:t>Psychosocial Status/Needs</a:t>
            </a:r>
          </a:p>
          <a:p>
            <a:pPr marL="571500" indent="-457200">
              <a:lnSpc>
                <a:spcPct val="100000"/>
              </a:lnSpc>
              <a:spcBef>
                <a:spcPts val="0"/>
              </a:spcBef>
              <a:buSzPct val="100000"/>
            </a:pPr>
            <a:r>
              <a:rPr lang="en-US" dirty="0"/>
              <a:t>Patient Knowledge/Awareness/Ability</a:t>
            </a:r>
          </a:p>
        </p:txBody>
      </p:sp>
      <p:sp>
        <p:nvSpPr>
          <p:cNvPr id="5" name="TextBox 4">
            <a:extLst>
              <a:ext uri="{FF2B5EF4-FFF2-40B4-BE49-F238E27FC236}">
                <a16:creationId xmlns:a16="http://schemas.microsoft.com/office/drawing/2014/main" id="{89BFB245-95B6-4000-973F-3789FC6C3D3A}"/>
              </a:ext>
            </a:extLst>
          </p:cNvPr>
          <p:cNvSpPr txBox="1"/>
          <p:nvPr/>
        </p:nvSpPr>
        <p:spPr>
          <a:xfrm>
            <a:off x="6986016" y="2519363"/>
            <a:ext cx="4998719" cy="1467421"/>
          </a:xfrm>
          <a:prstGeom prst="rect">
            <a:avLst/>
          </a:prstGeom>
          <a:solidFill>
            <a:schemeClr val="tx2"/>
          </a:solidFill>
        </p:spPr>
        <p:txBody>
          <a:bodyPr wrap="square" rtlCol="0" anchor="t">
            <a:normAutofit/>
          </a:bodyPr>
          <a:lstStyle/>
          <a:p>
            <a:pPr>
              <a:spcAft>
                <a:spcPts val="600"/>
              </a:spcAft>
            </a:pPr>
            <a:r>
              <a:rPr lang="en-US" sz="2800" b="1" dirty="0" smtClean="0">
                <a:latin typeface="Calibri" panose="020F0502020204030204" pitchFamily="34" charset="0"/>
                <a:cs typeface="Calibri" panose="020F0502020204030204" pitchFamily="34" charset="0"/>
              </a:rPr>
              <a:t>Group Activity: </a:t>
            </a:r>
            <a:r>
              <a:rPr lang="en-US" sz="2800" dirty="0">
                <a:latin typeface="Calibri" panose="020F0502020204030204" pitchFamily="34" charset="0"/>
                <a:cs typeface="Calibri" panose="020F0502020204030204" pitchFamily="34" charset="0"/>
              </a:rPr>
              <a:t>Create an open-ended question for one of the Key Areas of Focus</a:t>
            </a:r>
          </a:p>
        </p:txBody>
      </p:sp>
      <p:sp>
        <p:nvSpPr>
          <p:cNvPr id="6"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7" name="Google Shape;831;p5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3197636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97D3-52B7-4021-8BBE-E7F050C490EC}"/>
              </a:ext>
            </a:extLst>
          </p:cNvPr>
          <p:cNvSpPr>
            <a:spLocks noGrp="1"/>
          </p:cNvSpPr>
          <p:nvPr>
            <p:ph type="title"/>
          </p:nvPr>
        </p:nvSpPr>
        <p:spPr>
          <a:xfrm>
            <a:off x="594360" y="637125"/>
            <a:ext cx="3802276" cy="5256371"/>
          </a:xfrm>
        </p:spPr>
        <p:txBody>
          <a:bodyPr>
            <a:normAutofit/>
          </a:bodyPr>
          <a:lstStyle/>
          <a:p>
            <a:r>
              <a:rPr lang="en-US" sz="4800" b="1" dirty="0"/>
              <a:t>Medical Concerns and Interventions Identified</a:t>
            </a:r>
            <a:r>
              <a:rPr lang="en-US" sz="4800" dirty="0"/>
              <a:t/>
            </a:r>
            <a:br>
              <a:rPr lang="en-US" sz="4800" dirty="0"/>
            </a:br>
            <a:endParaRPr lang="en-US" sz="4800" dirty="0"/>
          </a:p>
        </p:txBody>
      </p:sp>
      <p:sp>
        <p:nvSpPr>
          <p:cNvPr id="4" name="Slide Number Placeholder 3">
            <a:extLst>
              <a:ext uri="{FF2B5EF4-FFF2-40B4-BE49-F238E27FC236}">
                <a16:creationId xmlns:a16="http://schemas.microsoft.com/office/drawing/2014/main" id="{B5511CCA-7BFF-4C96-87D2-82C1AAF9B821}"/>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a:solidFill>
                  <a:srgbClr val="898989"/>
                </a:solidFill>
              </a:rPr>
              <a:pPr marL="0" lvl="0" indent="0" rtl="0">
                <a:spcBef>
                  <a:spcPts val="0"/>
                </a:spcBef>
                <a:spcAft>
                  <a:spcPts val="600"/>
                </a:spcAft>
                <a:buNone/>
              </a:pPr>
              <a:t>75</a:t>
            </a:fld>
            <a:endParaRPr lang="en-US" dirty="0">
              <a:solidFill>
                <a:srgbClr val="898989"/>
              </a:solidFill>
            </a:endParaRPr>
          </a:p>
        </p:txBody>
      </p:sp>
      <p:graphicFrame>
        <p:nvGraphicFramePr>
          <p:cNvPr id="7" name="Google Shape;850;p63">
            <a:extLst>
              <a:ext uri="{FF2B5EF4-FFF2-40B4-BE49-F238E27FC236}">
                <a16:creationId xmlns:a16="http://schemas.microsoft.com/office/drawing/2014/main" id="{77158236-1D85-44A5-AF48-0E68F10B4A1A}"/>
              </a:ext>
            </a:extLst>
          </p:cNvPr>
          <p:cNvGraphicFramePr>
            <a:graphicFrameLocks noGrp="1"/>
          </p:cNvGraphicFramePr>
          <p:nvPr>
            <p:ph idx="1"/>
            <p:extLst>
              <p:ext uri="{D42A27DB-BD31-4B8C-83A1-F6EECF244321}">
                <p14:modId xmlns:p14="http://schemas.microsoft.com/office/powerpoint/2010/main" val="115103244"/>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extLst>
      <p:ext uri="{BB962C8B-B14F-4D97-AF65-F5344CB8AC3E}">
        <p14:creationId xmlns:p14="http://schemas.microsoft.com/office/powerpoint/2010/main" val="497258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1" y="152400"/>
            <a:ext cx="11761797" cy="741918"/>
          </a:xfrm>
        </p:spPr>
        <p:txBody>
          <a:bodyPr>
            <a:noAutofit/>
          </a:bodyPr>
          <a:lstStyle/>
          <a:p>
            <a:pPr algn="ctr"/>
            <a:r>
              <a:rPr lang="en-US" sz="4000" b="1" dirty="0"/>
              <a:t>Psychosocial:  Cultural and Linguistic Needs </a:t>
            </a:r>
          </a:p>
        </p:txBody>
      </p:sp>
      <p:sp>
        <p:nvSpPr>
          <p:cNvPr id="3" name="Content Placeholder 2"/>
          <p:cNvSpPr>
            <a:spLocks noGrp="1"/>
          </p:cNvSpPr>
          <p:nvPr>
            <p:ph idx="1"/>
          </p:nvPr>
        </p:nvSpPr>
        <p:spPr>
          <a:xfrm>
            <a:off x="6096000" y="1481138"/>
            <a:ext cx="4114800" cy="4102799"/>
          </a:xfrm>
          <a:ln>
            <a:solidFill>
              <a:schemeClr val="tx2"/>
            </a:solidFill>
          </a:ln>
        </p:spPr>
        <p:txBody>
          <a:bodyPr>
            <a:normAutofit/>
          </a:bodyPr>
          <a:lstStyle/>
          <a:p>
            <a:pPr marL="285750" indent="-285750">
              <a:buSzPct val="100000"/>
            </a:pPr>
            <a:r>
              <a:rPr lang="en-US" sz="1800" b="1" dirty="0"/>
              <a:t>Cultural and Linguistic Competence:</a:t>
            </a:r>
            <a:r>
              <a:rPr lang="en-US" sz="1800" dirty="0"/>
              <a:t> The </a:t>
            </a:r>
            <a:r>
              <a:rPr lang="en-US" sz="1800" dirty="0">
                <a:solidFill>
                  <a:schemeClr val="tx1"/>
                </a:solidFill>
              </a:rPr>
              <a:t>ability of health care providers and health care organizations to understand and respond effectively to the cultural and linguistic needs brought by the patient to the health care encounter.</a:t>
            </a:r>
          </a:p>
          <a:p>
            <a:pPr marL="0" indent="0">
              <a:buNone/>
            </a:pPr>
            <a:endParaRPr lang="en-US" sz="1800" dirty="0"/>
          </a:p>
        </p:txBody>
      </p:sp>
      <p:sp>
        <p:nvSpPr>
          <p:cNvPr id="5" name="Content Placeholder 4"/>
          <p:cNvSpPr>
            <a:spLocks noGrp="1"/>
          </p:cNvSpPr>
          <p:nvPr>
            <p:ph type="body" sz="half" idx="2"/>
          </p:nvPr>
        </p:nvSpPr>
        <p:spPr>
          <a:xfrm>
            <a:off x="2057400" y="1481139"/>
            <a:ext cx="3886200" cy="4102798"/>
          </a:xfrm>
          <a:ln>
            <a:solidFill>
              <a:schemeClr val="tx2"/>
            </a:solidFill>
          </a:ln>
        </p:spPr>
        <p:txBody>
          <a:bodyPr>
            <a:normAutofit/>
          </a:bodyPr>
          <a:lstStyle/>
          <a:p>
            <a:pPr marL="514350" indent="-285750">
              <a:buFont typeface="Arial" panose="020B0604020202020204" pitchFamily="34" charset="0"/>
              <a:buChar char="•"/>
            </a:pPr>
            <a:r>
              <a:rPr lang="en-US" b="1" dirty="0">
                <a:solidFill>
                  <a:schemeClr val="tx1"/>
                </a:solidFill>
              </a:rPr>
              <a:t>Linguistic Competence: </a:t>
            </a:r>
            <a:r>
              <a:rPr lang="en-US" dirty="0">
                <a:solidFill>
                  <a:schemeClr val="tx1"/>
                </a:solidFill>
              </a:rPr>
              <a:t>Providing readily available, culturally appropriate oral and written language services to limited English </a:t>
            </a:r>
            <a:r>
              <a:rPr lang="en-US" dirty="0" smtClean="0">
                <a:solidFill>
                  <a:schemeClr val="tx1"/>
                </a:solidFill>
              </a:rPr>
              <a:t>proficiency</a:t>
            </a:r>
          </a:p>
          <a:p>
            <a:pPr marL="514350" indent="-285750">
              <a:buFont typeface="Arial" panose="020B0604020202020204" pitchFamily="34" charset="0"/>
              <a:buChar char="•"/>
            </a:pPr>
            <a:r>
              <a:rPr lang="en-US" sz="1600" dirty="0" smtClean="0">
                <a:solidFill>
                  <a:schemeClr val="tx1"/>
                </a:solidFill>
              </a:rPr>
              <a:t>Examples:</a:t>
            </a:r>
          </a:p>
          <a:p>
            <a:pPr marL="971550" lvl="1" indent="-285750">
              <a:buFont typeface="Arial" panose="020B0604020202020204" pitchFamily="34" charset="0"/>
              <a:buChar char="•"/>
            </a:pPr>
            <a:r>
              <a:rPr lang="en-US" sz="1600" dirty="0" smtClean="0">
                <a:solidFill>
                  <a:schemeClr val="tx1"/>
                </a:solidFill>
              </a:rPr>
              <a:t>Bilingual/bicultural staff</a:t>
            </a:r>
          </a:p>
          <a:p>
            <a:pPr marL="971550" lvl="1" indent="-285750">
              <a:buFont typeface="Arial" panose="020B0604020202020204" pitchFamily="34" charset="0"/>
              <a:buChar char="•"/>
            </a:pPr>
            <a:r>
              <a:rPr lang="en-US" sz="1600" dirty="0" smtClean="0">
                <a:solidFill>
                  <a:schemeClr val="tx1"/>
                </a:solidFill>
              </a:rPr>
              <a:t>Trained </a:t>
            </a:r>
            <a:r>
              <a:rPr lang="en-US" sz="1600" dirty="0">
                <a:solidFill>
                  <a:schemeClr val="tx1"/>
                </a:solidFill>
              </a:rPr>
              <a:t>medical </a:t>
            </a:r>
            <a:r>
              <a:rPr lang="en-US" sz="1600" dirty="0" smtClean="0">
                <a:solidFill>
                  <a:schemeClr val="tx1"/>
                </a:solidFill>
              </a:rPr>
              <a:t>interpreters</a:t>
            </a:r>
          </a:p>
          <a:p>
            <a:pPr marL="971550" lvl="1" indent="-285750">
              <a:buFont typeface="Arial" panose="020B0604020202020204" pitchFamily="34" charset="0"/>
              <a:buChar char="•"/>
            </a:pPr>
            <a:r>
              <a:rPr lang="en-US" sz="1600" dirty="0" smtClean="0">
                <a:solidFill>
                  <a:schemeClr val="tx1"/>
                </a:solidFill>
              </a:rPr>
              <a:t>Qualified translators</a:t>
            </a:r>
            <a:endParaRPr lang="en-US" dirty="0">
              <a:solidFill>
                <a:schemeClr val="tx1"/>
              </a:solidFill>
            </a:endParaRPr>
          </a:p>
          <a:p>
            <a:pPr marL="514350" indent="-285750">
              <a:buFont typeface="Arial" panose="020B0604020202020204" pitchFamily="34" charset="0"/>
              <a:buChar char="•"/>
            </a:pPr>
            <a:r>
              <a:rPr lang="en-US" b="1" dirty="0">
                <a:solidFill>
                  <a:schemeClr val="tx1"/>
                </a:solidFill>
              </a:rPr>
              <a:t>Cultural Competence: </a:t>
            </a:r>
            <a:r>
              <a:rPr lang="en-US" dirty="0">
                <a:solidFill>
                  <a:schemeClr val="tx1"/>
                </a:solidFill>
              </a:rPr>
              <a:t>A set of congruent behaviors, attitudes, and policies that come together in a system or agency or among professionals that enables effective interactions in a cross-cultural framework.</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6" name="TextBox 5"/>
          <p:cNvSpPr txBox="1"/>
          <p:nvPr/>
        </p:nvSpPr>
        <p:spPr>
          <a:xfrm>
            <a:off x="2057400" y="979455"/>
            <a:ext cx="8153400" cy="369332"/>
          </a:xfrm>
          <a:prstGeom prst="rect">
            <a:avLst/>
          </a:prstGeom>
          <a:solidFill>
            <a:schemeClr val="accent1">
              <a:lumMod val="20000"/>
              <a:lumOff val="80000"/>
            </a:schemeClr>
          </a:solidFill>
          <a:ln>
            <a:solidFill>
              <a:schemeClr val="tx2"/>
            </a:solidFill>
          </a:ln>
        </p:spPr>
        <p:txBody>
          <a:bodyPr wrap="square" rtlCol="0">
            <a:spAutoFit/>
          </a:bodyPr>
          <a:lstStyle/>
          <a:p>
            <a:pPr algn="ctr"/>
            <a:r>
              <a:rPr lang="en-US" sz="1800" b="1" dirty="0">
                <a:latin typeface="Calibri" panose="020F0502020204030204" pitchFamily="34" charset="0"/>
                <a:cs typeface="Calibri" panose="020F0502020204030204" pitchFamily="34" charset="0"/>
              </a:rPr>
              <a:t>Agency for Health Research and Quality</a:t>
            </a:r>
          </a:p>
        </p:txBody>
      </p:sp>
      <p:sp>
        <p:nvSpPr>
          <p:cNvPr id="7" name="Slide Number Placeholder 6"/>
          <p:cNvSpPr>
            <a:spLocks noGrp="1"/>
          </p:cNvSpPr>
          <p:nvPr>
            <p:ph type="sldNum" sz="quarter" idx="12"/>
          </p:nvPr>
        </p:nvSpPr>
        <p:spPr>
          <a:xfrm>
            <a:off x="9448800" y="6492875"/>
            <a:ext cx="2743200" cy="365125"/>
          </a:xfrm>
        </p:spPr>
        <p:txBody>
          <a:bodyPr/>
          <a:lstStyle/>
          <a:p>
            <a:fld id="{97597AC6-C532-408C-BF43-2A348AA82CF3}" type="slidenum">
              <a:rPr lang="en-US" smtClean="0"/>
              <a:t>76</a:t>
            </a:fld>
            <a:endParaRPr lang="en-US" dirty="0"/>
          </a:p>
        </p:txBody>
      </p:sp>
      <p:sp>
        <p:nvSpPr>
          <p:cNvPr id="8" name="Rectangle 7"/>
          <p:cNvSpPr/>
          <p:nvPr/>
        </p:nvSpPr>
        <p:spPr>
          <a:xfrm>
            <a:off x="6096000" y="1481137"/>
            <a:ext cx="4114800" cy="2252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cxnSpLocks/>
            <a:endCxn id="8" idx="2"/>
          </p:cNvCxnSpPr>
          <p:nvPr/>
        </p:nvCxnSpPr>
        <p:spPr>
          <a:xfrm flipV="1">
            <a:off x="8153400" y="3733799"/>
            <a:ext cx="0" cy="91440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15456" y="4648200"/>
            <a:ext cx="3742944" cy="646331"/>
          </a:xfrm>
          <a:prstGeom prst="rect">
            <a:avLst/>
          </a:prstGeom>
          <a:noFill/>
        </p:spPr>
        <p:txBody>
          <a:bodyPr wrap="square" rtlCol="0">
            <a:spAutoFit/>
          </a:bodyPr>
          <a:lstStyle/>
          <a:p>
            <a:pPr algn="ctr"/>
            <a:r>
              <a:rPr lang="en-US" sz="1800" dirty="0">
                <a:solidFill>
                  <a:schemeClr val="tx1"/>
                </a:solidFill>
                <a:latin typeface="Calibri" panose="020F0502020204030204" pitchFamily="34" charset="0"/>
                <a:cs typeface="Calibri" panose="020F0502020204030204" pitchFamily="34" charset="0"/>
              </a:rPr>
              <a:t>Note where the responsibility and accountability are in this statement </a:t>
            </a:r>
          </a:p>
        </p:txBody>
      </p:sp>
      <p:sp>
        <p:nvSpPr>
          <p:cNvPr id="4" name="Footer Placeholder 3"/>
          <p:cNvSpPr>
            <a:spLocks noGrp="1"/>
          </p:cNvSpPr>
          <p:nvPr>
            <p:ph type="ftr" idx="11"/>
          </p:nvPr>
        </p:nvSpPr>
        <p:spPr>
          <a:xfrm>
            <a:off x="0" y="6492875"/>
            <a:ext cx="4114800" cy="365125"/>
          </a:xfrm>
        </p:spPr>
        <p:txBody>
          <a:bodyPr/>
          <a:lstStyle/>
          <a:p>
            <a:pPr algn="l"/>
            <a:r>
              <a:rPr lang="en-US" dirty="0" smtClean="0"/>
              <a:t>Intro to Team-Based Care V4 20200820</a:t>
            </a:r>
            <a:endParaRPr lang="en-US" dirty="0"/>
          </a:p>
        </p:txBody>
      </p:sp>
    </p:spTree>
    <p:extLst>
      <p:ext uri="{BB962C8B-B14F-4D97-AF65-F5344CB8AC3E}">
        <p14:creationId xmlns:p14="http://schemas.microsoft.com/office/powerpoint/2010/main" val="1207676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A416-4350-49EB-AB82-6B6D2591DEA8}"/>
              </a:ext>
            </a:extLst>
          </p:cNvPr>
          <p:cNvSpPr>
            <a:spLocks noGrp="1"/>
          </p:cNvSpPr>
          <p:nvPr>
            <p:ph type="title"/>
          </p:nvPr>
        </p:nvSpPr>
        <p:spPr>
          <a:xfrm>
            <a:off x="182880" y="274639"/>
            <a:ext cx="11594592" cy="915843"/>
          </a:xfrm>
        </p:spPr>
        <p:txBody>
          <a:bodyPr>
            <a:noAutofit/>
          </a:bodyPr>
          <a:lstStyle/>
          <a:p>
            <a:pPr algn="ctr"/>
            <a:r>
              <a:rPr lang="en-US" sz="4800" b="1" dirty="0"/>
              <a:t>According to the Center for Disease Control</a:t>
            </a:r>
          </a:p>
        </p:txBody>
      </p:sp>
      <p:sp>
        <p:nvSpPr>
          <p:cNvPr id="3" name="Content Placeholder 2">
            <a:extLst>
              <a:ext uri="{FF2B5EF4-FFF2-40B4-BE49-F238E27FC236}">
                <a16:creationId xmlns:a16="http://schemas.microsoft.com/office/drawing/2014/main" id="{97BFA1A8-EFB4-4B85-BF95-ED614788BCDC}"/>
              </a:ext>
            </a:extLst>
          </p:cNvPr>
          <p:cNvSpPr>
            <a:spLocks noGrp="1"/>
          </p:cNvSpPr>
          <p:nvPr>
            <p:ph idx="1"/>
          </p:nvPr>
        </p:nvSpPr>
        <p:spPr>
          <a:xfrm>
            <a:off x="1901474" y="1470819"/>
            <a:ext cx="8229600" cy="4525963"/>
          </a:xfrm>
        </p:spPr>
        <p:txBody>
          <a:bodyPr/>
          <a:lstStyle/>
          <a:p>
            <a:pPr marL="0" indent="0">
              <a:buNone/>
            </a:pPr>
            <a:r>
              <a:rPr lang="en-US" dirty="0"/>
              <a:t> </a:t>
            </a:r>
          </a:p>
        </p:txBody>
      </p:sp>
      <p:sp>
        <p:nvSpPr>
          <p:cNvPr id="5" name="Slide Number Placeholder 4">
            <a:extLst>
              <a:ext uri="{FF2B5EF4-FFF2-40B4-BE49-F238E27FC236}">
                <a16:creationId xmlns:a16="http://schemas.microsoft.com/office/drawing/2014/main" id="{135070DB-9E70-4B4C-B300-B8EA4CD62C4D}"/>
              </a:ext>
            </a:extLst>
          </p:cNvPr>
          <p:cNvSpPr>
            <a:spLocks noGrp="1"/>
          </p:cNvSpPr>
          <p:nvPr>
            <p:ph type="sldNum" sz="quarter" idx="12"/>
          </p:nvPr>
        </p:nvSpPr>
        <p:spPr>
          <a:xfrm>
            <a:off x="9448800" y="6492875"/>
            <a:ext cx="2743200" cy="365125"/>
          </a:xfrm>
        </p:spPr>
        <p:txBody>
          <a:bodyPr/>
          <a:lstStyle/>
          <a:p>
            <a:fld id="{97597AC6-C532-408C-BF43-2A348AA82CF3}" type="slidenum">
              <a:rPr lang="en-US" smtClean="0"/>
              <a:t>77</a:t>
            </a:fld>
            <a:endParaRPr lang="en-US" dirty="0"/>
          </a:p>
        </p:txBody>
      </p:sp>
      <p:pic>
        <p:nvPicPr>
          <p:cNvPr id="7" name="Picture 6">
            <a:extLst>
              <a:ext uri="{FF2B5EF4-FFF2-40B4-BE49-F238E27FC236}">
                <a16:creationId xmlns:a16="http://schemas.microsoft.com/office/drawing/2014/main" id="{506112AE-828C-427E-B7C6-8AFDF0776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404" y="1840991"/>
            <a:ext cx="2980944" cy="3218065"/>
          </a:xfrm>
          <a:prstGeom prst="rect">
            <a:avLst/>
          </a:prstGeom>
        </p:spPr>
      </p:pic>
      <p:pic>
        <p:nvPicPr>
          <p:cNvPr id="9" name="Picture 8">
            <a:extLst>
              <a:ext uri="{FF2B5EF4-FFF2-40B4-BE49-F238E27FC236}">
                <a16:creationId xmlns:a16="http://schemas.microsoft.com/office/drawing/2014/main" id="{7F5EF327-D1CE-40C2-8E0C-16A59D5FFC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1833" y="1294961"/>
            <a:ext cx="5794726" cy="4310127"/>
          </a:xfrm>
          <a:prstGeom prst="rect">
            <a:avLst/>
          </a:prstGeom>
        </p:spPr>
      </p:pic>
      <p:sp>
        <p:nvSpPr>
          <p:cNvPr id="8"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extLst>
      <p:ext uri="{BB962C8B-B14F-4D97-AF65-F5344CB8AC3E}">
        <p14:creationId xmlns:p14="http://schemas.microsoft.com/office/powerpoint/2010/main" val="2031927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7iSYi3ziTI"/>
          <p:cNvPicPr>
            <a:picLocks noRot="1" noChangeAspect="1"/>
          </p:cNvPicPr>
          <p:nvPr>
            <a:videoFile r:link="rId1"/>
          </p:nvPr>
        </p:nvPicPr>
        <p:blipFill>
          <a:blip r:embed="rId3"/>
          <a:stretch>
            <a:fillRect/>
          </a:stretch>
        </p:blipFill>
        <p:spPr>
          <a:xfrm>
            <a:off x="1981200" y="1214025"/>
            <a:ext cx="8455152" cy="4756023"/>
          </a:xfrm>
          <a:prstGeom prst="rect">
            <a:avLst/>
          </a:prstGeom>
        </p:spPr>
      </p:pic>
      <p:sp>
        <p:nvSpPr>
          <p:cNvPr id="6" name="Title 5"/>
          <p:cNvSpPr>
            <a:spLocks noGrp="1"/>
          </p:cNvSpPr>
          <p:nvPr>
            <p:ph type="title"/>
          </p:nvPr>
        </p:nvSpPr>
        <p:spPr>
          <a:xfrm>
            <a:off x="794657" y="0"/>
            <a:ext cx="10515600" cy="1325563"/>
          </a:xfrm>
        </p:spPr>
        <p:txBody>
          <a:bodyPr/>
          <a:lstStyle/>
          <a:p>
            <a:pPr algn="ctr"/>
            <a:r>
              <a:rPr lang="en-US" sz="8000" b="1" dirty="0" smtClean="0"/>
              <a:t>Social Needs</a:t>
            </a:r>
            <a:endParaRPr lang="en-US" sz="8000" b="1" dirty="0"/>
          </a:p>
        </p:txBody>
      </p:sp>
      <p:sp>
        <p:nvSpPr>
          <p:cNvPr id="8"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9" name="Google Shape;374;g858551d919_0_10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78</a:t>
            </a:fld>
            <a:endParaRPr dirty="0"/>
          </a:p>
        </p:txBody>
      </p:sp>
      <p:pic>
        <p:nvPicPr>
          <p:cNvPr id="7" name="Google Shape;463;p32"/>
          <p:cNvPicPr preferRelativeResize="0"/>
          <p:nvPr/>
        </p:nvPicPr>
        <p:blipFill rotWithShape="1">
          <a:blip r:embed="rId4">
            <a:alphaModFix/>
          </a:blip>
          <a:srcRect/>
          <a:stretch/>
        </p:blipFill>
        <p:spPr>
          <a:xfrm>
            <a:off x="10993867" y="6368323"/>
            <a:ext cx="631584" cy="482606"/>
          </a:xfrm>
          <a:prstGeom prst="rect">
            <a:avLst/>
          </a:prstGeom>
          <a:noFill/>
          <a:ln>
            <a:noFill/>
          </a:ln>
        </p:spPr>
      </p:pic>
    </p:spTree>
    <p:extLst>
      <p:ext uri="{BB962C8B-B14F-4D97-AF65-F5344CB8AC3E}">
        <p14:creationId xmlns:p14="http://schemas.microsoft.com/office/powerpoint/2010/main" val="1386685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50CC9-A57C-4FB4-8214-210A4B1DE206}"/>
              </a:ext>
            </a:extLst>
          </p:cNvPr>
          <p:cNvSpPr>
            <a:spLocks noGrp="1"/>
          </p:cNvSpPr>
          <p:nvPr>
            <p:ph type="title"/>
          </p:nvPr>
        </p:nvSpPr>
        <p:spPr>
          <a:xfrm>
            <a:off x="371094" y="222504"/>
            <a:ext cx="6602730" cy="1124712"/>
          </a:xfrm>
        </p:spPr>
        <p:txBody>
          <a:bodyPr anchor="b">
            <a:noAutofit/>
          </a:bodyPr>
          <a:lstStyle/>
          <a:p>
            <a:r>
              <a:rPr lang="en-US" sz="6000" b="1" dirty="0"/>
              <a:t>Behavioral Needs</a:t>
            </a:r>
          </a:p>
        </p:txBody>
      </p:sp>
      <p:sp>
        <p:nvSpPr>
          <p:cNvPr id="3" name="Content Placeholder 2">
            <a:extLst>
              <a:ext uri="{FF2B5EF4-FFF2-40B4-BE49-F238E27FC236}">
                <a16:creationId xmlns:a16="http://schemas.microsoft.com/office/drawing/2014/main" id="{5EA26E51-59FD-4324-BE1A-B7AE77C004D7}"/>
              </a:ext>
            </a:extLst>
          </p:cNvPr>
          <p:cNvSpPr>
            <a:spLocks noGrp="1"/>
          </p:cNvSpPr>
          <p:nvPr>
            <p:ph idx="1"/>
          </p:nvPr>
        </p:nvSpPr>
        <p:spPr>
          <a:xfrm>
            <a:off x="371094" y="1547622"/>
            <a:ext cx="9248394" cy="3207258"/>
          </a:xfrm>
        </p:spPr>
        <p:txBody>
          <a:bodyPr anchor="t">
            <a:normAutofit/>
          </a:bodyPr>
          <a:lstStyle/>
          <a:p>
            <a:pPr marL="0" indent="0">
              <a:lnSpc>
                <a:spcPct val="100000"/>
              </a:lnSpc>
              <a:spcBef>
                <a:spcPts val="0"/>
              </a:spcBef>
              <a:buNone/>
            </a:pPr>
            <a:r>
              <a:rPr lang="en-US" sz="2400" dirty="0"/>
              <a:t>Screenings conducted to identify patients with risk</a:t>
            </a:r>
          </a:p>
          <a:p>
            <a:pPr>
              <a:lnSpc>
                <a:spcPct val="100000"/>
              </a:lnSpc>
              <a:spcBef>
                <a:spcPts val="0"/>
              </a:spcBef>
              <a:buSzPct val="100000"/>
            </a:pPr>
            <a:r>
              <a:rPr lang="en-US" sz="2400" dirty="0"/>
              <a:t>Depression Screening (PHQ-9)</a:t>
            </a:r>
          </a:p>
          <a:p>
            <a:pPr>
              <a:lnSpc>
                <a:spcPct val="100000"/>
              </a:lnSpc>
              <a:spcBef>
                <a:spcPts val="0"/>
              </a:spcBef>
              <a:buSzPct val="100000"/>
            </a:pPr>
            <a:r>
              <a:rPr lang="en-US" sz="2400" dirty="0"/>
              <a:t>Anxiety Screening (GAD-7)</a:t>
            </a:r>
          </a:p>
          <a:p>
            <a:pPr>
              <a:lnSpc>
                <a:spcPct val="100000"/>
              </a:lnSpc>
              <a:spcBef>
                <a:spcPts val="0"/>
              </a:spcBef>
            </a:pPr>
            <a:endParaRPr lang="en-US" sz="2400" dirty="0"/>
          </a:p>
          <a:p>
            <a:pPr marL="0" indent="0">
              <a:lnSpc>
                <a:spcPct val="100000"/>
              </a:lnSpc>
              <a:spcBef>
                <a:spcPts val="0"/>
              </a:spcBef>
              <a:buNone/>
            </a:pPr>
            <a:r>
              <a:rPr lang="en-US" sz="2400" dirty="0"/>
              <a:t>Workflows </a:t>
            </a:r>
          </a:p>
          <a:p>
            <a:pPr>
              <a:lnSpc>
                <a:spcPct val="100000"/>
              </a:lnSpc>
              <a:spcBef>
                <a:spcPts val="0"/>
              </a:spcBef>
              <a:buSzPct val="100000"/>
            </a:pPr>
            <a:r>
              <a:rPr lang="en-US" sz="2400" dirty="0"/>
              <a:t>Documentation</a:t>
            </a:r>
          </a:p>
          <a:p>
            <a:pPr>
              <a:lnSpc>
                <a:spcPct val="100000"/>
              </a:lnSpc>
              <a:spcBef>
                <a:spcPts val="0"/>
              </a:spcBef>
              <a:buSzPct val="100000"/>
            </a:pPr>
            <a:r>
              <a:rPr lang="en-US" sz="2400" dirty="0"/>
              <a:t>Confirm diagnosis</a:t>
            </a:r>
          </a:p>
          <a:p>
            <a:pPr>
              <a:lnSpc>
                <a:spcPct val="100000"/>
              </a:lnSpc>
              <a:spcBef>
                <a:spcPts val="0"/>
              </a:spcBef>
              <a:buSzPct val="100000"/>
            </a:pPr>
            <a:r>
              <a:rPr lang="en-US" sz="2400" dirty="0"/>
              <a:t>Treatment plan</a:t>
            </a:r>
          </a:p>
        </p:txBody>
      </p:sp>
      <p:sp>
        <p:nvSpPr>
          <p:cNvPr id="4" name="Slide Number Placeholder 3">
            <a:extLst>
              <a:ext uri="{FF2B5EF4-FFF2-40B4-BE49-F238E27FC236}">
                <a16:creationId xmlns:a16="http://schemas.microsoft.com/office/drawing/2014/main" id="{4B8079B9-312D-45D5-A3B7-E5E15512CB7D}"/>
              </a:ext>
            </a:extLst>
          </p:cNvPr>
          <p:cNvSpPr>
            <a:spLocks noGrp="1"/>
          </p:cNvSpPr>
          <p:nvPr>
            <p:ph type="sldNum" sz="quarter" idx="12"/>
          </p:nvPr>
        </p:nvSpPr>
        <p:spPr>
          <a:xfrm>
            <a:off x="9077706" y="6356350"/>
            <a:ext cx="2743200" cy="365125"/>
          </a:xfrm>
        </p:spPr>
        <p:txBody>
          <a:bodyPr>
            <a:normAutofit/>
          </a:bodyPr>
          <a:lstStyle/>
          <a:p>
            <a:pPr marL="0" lvl="0" indent="0" rtl="0">
              <a:spcBef>
                <a:spcPts val="0"/>
              </a:spcBef>
              <a:spcAft>
                <a:spcPts val="600"/>
              </a:spcAft>
              <a:buNone/>
            </a:pPr>
            <a:fld id="{00000000-1234-1234-1234-123412341234}" type="slidenum">
              <a:rPr lang="en-US">
                <a:solidFill>
                  <a:schemeClr val="bg1"/>
                </a:solidFill>
              </a:rPr>
              <a:pPr marL="0" lvl="0" indent="0" rtl="0">
                <a:spcBef>
                  <a:spcPts val="0"/>
                </a:spcBef>
                <a:spcAft>
                  <a:spcPts val="600"/>
                </a:spcAft>
                <a:buNone/>
              </a:pPr>
              <a:t>79</a:t>
            </a:fld>
            <a:endParaRPr lang="en-US">
              <a:solidFill>
                <a:schemeClr val="bg1"/>
              </a:solidFill>
            </a:endParaRPr>
          </a:p>
        </p:txBody>
      </p:sp>
      <p:sp>
        <p:nvSpPr>
          <p:cNvPr id="7"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8" name="Google Shape;374;g858551d919_0_106"/>
          <p:cNvSpPr txBox="1">
            <a:spLocks/>
          </p:cNvSpPr>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79</a:t>
            </a:fld>
            <a:endParaRPr lang="en-US" dirty="0"/>
          </a:p>
        </p:txBody>
      </p:sp>
      <p:pic>
        <p:nvPicPr>
          <p:cNvPr id="6" name="Picture 5"/>
          <p:cNvPicPr>
            <a:picLocks noChangeAspect="1"/>
          </p:cNvPicPr>
          <p:nvPr/>
        </p:nvPicPr>
        <p:blipFill>
          <a:blip r:embed="rId2"/>
          <a:stretch>
            <a:fillRect/>
          </a:stretch>
        </p:blipFill>
        <p:spPr>
          <a:xfrm>
            <a:off x="7410604" y="1730883"/>
            <a:ext cx="4076392" cy="2840736"/>
          </a:xfrm>
          <a:prstGeom prst="rect">
            <a:avLst/>
          </a:prstGeom>
        </p:spPr>
      </p:pic>
    </p:spTree>
    <p:extLst>
      <p:ext uri="{BB962C8B-B14F-4D97-AF65-F5344CB8AC3E}">
        <p14:creationId xmlns:p14="http://schemas.microsoft.com/office/powerpoint/2010/main" val="922754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p:nvPr/>
        </p:nvSpPr>
        <p:spPr>
          <a:xfrm>
            <a:off x="267629" y="108163"/>
            <a:ext cx="11761084" cy="212171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Calibri"/>
              <a:buNone/>
            </a:pPr>
            <a:r>
              <a:rPr lang="en-US" sz="4000" b="1" i="0" u="none" strike="noStrike" cap="none" dirty="0">
                <a:solidFill>
                  <a:schemeClr val="dk1"/>
                </a:solidFill>
                <a:latin typeface="Calibri"/>
                <a:ea typeface="Calibri"/>
                <a:cs typeface="Calibri"/>
                <a:sym typeface="Calibri"/>
              </a:rPr>
              <a:t>Successful Completion </a:t>
            </a:r>
            <a:r>
              <a:rPr lang="en-US" sz="4000" b="1" i="0" u="none" strike="noStrike" cap="none" dirty="0" smtClean="0">
                <a:solidFill>
                  <a:schemeClr val="dk1"/>
                </a:solidFill>
                <a:latin typeface="Calibri"/>
                <a:ea typeface="Calibri"/>
                <a:cs typeface="Calibri"/>
                <a:sym typeface="Calibri"/>
              </a:rPr>
              <a:t>Introduction to Team-Based Care </a:t>
            </a:r>
            <a:r>
              <a:rPr lang="en-US" sz="4000" b="1" i="0" u="none" strike="noStrike" cap="none" dirty="0">
                <a:solidFill>
                  <a:schemeClr val="dk1"/>
                </a:solidFill>
                <a:latin typeface="Calibri"/>
                <a:ea typeface="Calibri"/>
                <a:cs typeface="Calibri"/>
                <a:sym typeface="Calibri"/>
              </a:rPr>
              <a:t>includes:</a:t>
            </a:r>
            <a:endParaRPr sz="4000" b="0" i="0" u="none" strike="noStrike" cap="none" dirty="0">
              <a:solidFill>
                <a:srgbClr val="000000"/>
              </a:solidFill>
              <a:sym typeface="Arial"/>
            </a:endParaRPr>
          </a:p>
        </p:txBody>
      </p:sp>
      <p:sp>
        <p:nvSpPr>
          <p:cNvPr id="187" name="Google Shape;187;p9"/>
          <p:cNvSpPr/>
          <p:nvPr/>
        </p:nvSpPr>
        <p:spPr>
          <a:xfrm>
            <a:off x="177358" y="1394309"/>
            <a:ext cx="11745937" cy="4154943"/>
          </a:xfrm>
          <a:prstGeom prst="rect">
            <a:avLst/>
          </a:prstGeom>
          <a:noFill/>
          <a:ln>
            <a:noFill/>
          </a:ln>
        </p:spPr>
        <p:txBody>
          <a:bodyPr spcFirstLastPara="1" wrap="square" lIns="91425" tIns="45700" rIns="91425" bIns="45700" anchor="t" anchorCtr="0">
            <a:spAutoFit/>
          </a:bodyPr>
          <a:lstStyle/>
          <a:p>
            <a:pPr marL="457200" marR="0" lvl="0" indent="-457200" rtl="0">
              <a:lnSpc>
                <a:spcPct val="100000"/>
              </a:lnSpc>
              <a:spcBef>
                <a:spcPts val="0"/>
              </a:spcBef>
              <a:spcAft>
                <a:spcPts val="0"/>
              </a:spcAft>
              <a:buClr>
                <a:schemeClr val="dk1"/>
              </a:buClr>
              <a:buSzPts val="2800"/>
              <a:buFont typeface="Arial" panose="020B0604020202020204" pitchFamily="34" charset="0"/>
              <a:buChar char="•"/>
            </a:pPr>
            <a:r>
              <a:rPr lang="en-US" sz="2200" b="0" i="0" u="none" strike="noStrike" cap="none" dirty="0" smtClean="0">
                <a:solidFill>
                  <a:schemeClr val="dk1"/>
                </a:solidFill>
                <a:latin typeface="Calibri"/>
                <a:ea typeface="Calibri"/>
                <a:cs typeface="Calibri"/>
                <a:sym typeface="Calibri"/>
              </a:rPr>
              <a:t>Attend </a:t>
            </a:r>
            <a:r>
              <a:rPr lang="en-US" sz="2200" b="0" i="0" u="none" strike="noStrike" cap="none" dirty="0">
                <a:solidFill>
                  <a:schemeClr val="dk1"/>
                </a:solidFill>
                <a:latin typeface="Calibri"/>
                <a:ea typeface="Calibri"/>
                <a:cs typeface="Calibri"/>
                <a:sym typeface="Calibri"/>
              </a:rPr>
              <a:t>the </a:t>
            </a:r>
            <a:r>
              <a:rPr lang="en-US" sz="2200" b="0" i="0" u="none" strike="noStrike" cap="none" dirty="0" smtClean="0">
                <a:solidFill>
                  <a:schemeClr val="dk1"/>
                </a:solidFill>
                <a:latin typeface="Calibri"/>
                <a:ea typeface="Calibri"/>
                <a:cs typeface="Calibri"/>
                <a:sym typeface="Calibri"/>
              </a:rPr>
              <a:t>entire Introduction to Team-Based Care course</a:t>
            </a:r>
            <a:r>
              <a:rPr lang="en-US" sz="2200" b="0" i="0" u="none" strike="noStrike" cap="none" dirty="0">
                <a:solidFill>
                  <a:schemeClr val="dk1"/>
                </a:solidFill>
                <a:latin typeface="Calibri"/>
                <a:ea typeface="Calibri"/>
                <a:cs typeface="Calibri"/>
                <a:sym typeface="Calibri"/>
              </a:rPr>
              <a:t>, </a:t>
            </a:r>
            <a:r>
              <a:rPr lang="en-US" sz="2200" b="1" i="0" u="none" strike="noStrike" cap="none" dirty="0">
                <a:solidFill>
                  <a:schemeClr val="dk1"/>
                </a:solidFill>
                <a:latin typeface="Calibri"/>
                <a:ea typeface="Calibri"/>
                <a:cs typeface="Calibri"/>
                <a:sym typeface="Calibri"/>
              </a:rPr>
              <a:t>in-person or </a:t>
            </a:r>
            <a:r>
              <a:rPr lang="en-US" sz="2200" b="1" i="0" u="none" strike="noStrike" cap="none" dirty="0" smtClean="0">
                <a:solidFill>
                  <a:schemeClr val="dk1"/>
                </a:solidFill>
                <a:latin typeface="Calibri"/>
                <a:ea typeface="Calibri"/>
                <a:cs typeface="Calibri"/>
                <a:sym typeface="Calibri"/>
              </a:rPr>
              <a:t>live virtual</a:t>
            </a:r>
          </a:p>
          <a:p>
            <a:pPr marL="517525" lvl="6">
              <a:buSzPts val="1400"/>
            </a:pPr>
            <a:r>
              <a:rPr lang="en-US" sz="2200" b="1" dirty="0" smtClean="0">
                <a:latin typeface="Calibri"/>
                <a:cs typeface="Calibri"/>
                <a:sym typeface="Calibri"/>
              </a:rPr>
              <a:t>Attendance criteria:  </a:t>
            </a:r>
          </a:p>
          <a:p>
            <a:pPr marL="806450" lvl="8" indent="-342900">
              <a:buSzPct val="100000"/>
              <a:buFont typeface="Arial" panose="020B0604020202020204" pitchFamily="34" charset="0"/>
              <a:buChar char="•"/>
            </a:pPr>
            <a:r>
              <a:rPr lang="en-US" sz="2200" dirty="0" smtClean="0">
                <a:latin typeface="Calibri"/>
                <a:cs typeface="Calibri"/>
                <a:sym typeface="Calibri"/>
              </a:rPr>
              <a:t>If the Learner misses &gt; 30 minutes; the Learner will not be  counted as “attended” and will need to retake the course. </a:t>
            </a:r>
          </a:p>
          <a:p>
            <a:pPr marL="806450" lvl="8" indent="-342900">
              <a:buSzPct val="100000"/>
              <a:buFont typeface="Arial" panose="020B0604020202020204" pitchFamily="34" charset="0"/>
              <a:buChar char="•"/>
            </a:pPr>
            <a:r>
              <a:rPr lang="en-US" sz="2200" dirty="0" smtClean="0">
                <a:latin typeface="Calibri"/>
                <a:cs typeface="Calibri"/>
                <a:sym typeface="Calibri"/>
              </a:rPr>
              <a:t>If the Learner misses &lt; 30 minutes; the Learner will be counted as “attended”.  The Learner will need to review the missed course content located here:  </a:t>
            </a:r>
            <a:r>
              <a:rPr lang="en-US" sz="2200" dirty="0" smtClean="0">
                <a:latin typeface="Calibri"/>
                <a:cs typeface="Calibri"/>
                <a:sym typeface="Calibri"/>
                <a:hlinkClick r:id="rId3"/>
              </a:rPr>
              <a:t>https://micmt-cares.org/training</a:t>
            </a:r>
            <a:endParaRPr lang="en-US" sz="2200" dirty="0">
              <a:latin typeface="Calibri"/>
              <a:cs typeface="Calibri"/>
              <a:sym typeface="Calibri"/>
            </a:endParaRPr>
          </a:p>
          <a:p>
            <a:pPr marL="806450" lvl="8" indent="-342900">
              <a:buSzPct val="100000"/>
              <a:buFont typeface="Arial" panose="020B0604020202020204" pitchFamily="34" charset="0"/>
              <a:buChar char="•"/>
            </a:pPr>
            <a:r>
              <a:rPr lang="en-US" sz="2200" dirty="0" smtClean="0">
                <a:latin typeface="Calibri"/>
                <a:cs typeface="Calibri"/>
                <a:sym typeface="Calibri"/>
              </a:rPr>
              <a:t>If course is virtual – must attend by audio and video/internet</a:t>
            </a:r>
          </a:p>
          <a:p>
            <a:pPr lvl="4">
              <a:buClr>
                <a:schemeClr val="dk1"/>
              </a:buClr>
              <a:buSzPts val="2800"/>
            </a:pPr>
            <a:endParaRPr lang="en-US" sz="2200" dirty="0">
              <a:ea typeface="Calibri"/>
            </a:endParaRPr>
          </a:p>
          <a:p>
            <a:pPr marL="457200" marR="0" lvl="0" indent="-457200" algn="l" rtl="0">
              <a:lnSpc>
                <a:spcPct val="100000"/>
              </a:lnSpc>
              <a:spcBef>
                <a:spcPts val="0"/>
              </a:spcBef>
              <a:spcAft>
                <a:spcPts val="0"/>
              </a:spcAft>
              <a:buClr>
                <a:schemeClr val="dk1"/>
              </a:buClr>
              <a:buSzPts val="2800"/>
              <a:buFont typeface="Arial" panose="020B0604020202020204" pitchFamily="34" charset="0"/>
              <a:buChar char="•"/>
            </a:pPr>
            <a:r>
              <a:rPr lang="en-US" sz="2200" b="0" i="0" u="none" strike="noStrike" cap="none" dirty="0" smtClean="0">
                <a:solidFill>
                  <a:schemeClr val="dk1"/>
                </a:solidFill>
                <a:latin typeface="Calibri"/>
                <a:ea typeface="Calibri"/>
                <a:cs typeface="Calibri"/>
                <a:sym typeface="Calibri"/>
              </a:rPr>
              <a:t>Complete the </a:t>
            </a:r>
            <a:r>
              <a:rPr lang="en-US" sz="2200" b="0" i="0" u="none" strike="noStrike" cap="none" dirty="0">
                <a:solidFill>
                  <a:schemeClr val="dk1"/>
                </a:solidFill>
                <a:latin typeface="Calibri"/>
                <a:ea typeface="Calibri"/>
                <a:cs typeface="Calibri"/>
                <a:sym typeface="Calibri"/>
              </a:rPr>
              <a:t>Michigan Institute for Care Management and Transformation (MICMT) </a:t>
            </a:r>
            <a:r>
              <a:rPr lang="en-US" sz="2200" dirty="0" smtClean="0">
                <a:solidFill>
                  <a:schemeClr val="dk1"/>
                </a:solidFill>
                <a:latin typeface="Calibri"/>
                <a:ea typeface="Calibri"/>
                <a:cs typeface="Calibri"/>
                <a:sym typeface="Calibri"/>
              </a:rPr>
              <a:t>Intro to TBC</a:t>
            </a:r>
            <a:r>
              <a:rPr lang="en-US" sz="2200" b="0" i="0" u="none" strike="noStrike" cap="none" dirty="0" smtClean="0">
                <a:solidFill>
                  <a:schemeClr val="dk1"/>
                </a:solidFill>
                <a:latin typeface="Calibri"/>
                <a:ea typeface="Calibri"/>
                <a:cs typeface="Calibri"/>
                <a:sym typeface="Calibri"/>
              </a:rPr>
              <a:t> </a:t>
            </a:r>
            <a:r>
              <a:rPr lang="en-US" sz="2200" b="1" i="0" u="none" strike="noStrike" cap="none" dirty="0">
                <a:solidFill>
                  <a:schemeClr val="dk1"/>
                </a:solidFill>
                <a:latin typeface="Calibri"/>
                <a:ea typeface="Calibri"/>
                <a:cs typeface="Calibri"/>
                <a:sym typeface="Calibri"/>
              </a:rPr>
              <a:t>post-test</a:t>
            </a:r>
            <a:r>
              <a:rPr lang="en-US" sz="2200" b="0" i="0" u="none" strike="noStrike" cap="none" dirty="0">
                <a:solidFill>
                  <a:schemeClr val="dk1"/>
                </a:solidFill>
                <a:latin typeface="Calibri"/>
                <a:ea typeface="Calibri"/>
                <a:cs typeface="Calibri"/>
                <a:sym typeface="Calibri"/>
              </a:rPr>
              <a:t> and </a:t>
            </a:r>
            <a:r>
              <a:rPr lang="en-US" sz="2200" b="1" i="0" u="none" strike="noStrike" cap="none" dirty="0">
                <a:solidFill>
                  <a:schemeClr val="dk1"/>
                </a:solidFill>
                <a:latin typeface="Calibri"/>
                <a:ea typeface="Calibri"/>
                <a:cs typeface="Calibri"/>
                <a:sym typeface="Calibri"/>
              </a:rPr>
              <a:t>evaluation</a:t>
            </a:r>
            <a:r>
              <a:rPr lang="en-US" sz="2200" b="0" i="0" u="none" strike="noStrike" cap="none" dirty="0">
                <a:solidFill>
                  <a:schemeClr val="dk1"/>
                </a:solidFill>
                <a:latin typeface="Calibri"/>
                <a:ea typeface="Calibri"/>
                <a:cs typeface="Calibri"/>
                <a:sym typeface="Calibri"/>
              </a:rPr>
              <a:t>.</a:t>
            </a:r>
            <a:endParaRPr sz="2200" b="0" i="0" u="none" strike="noStrike" cap="none" dirty="0">
              <a:solidFill>
                <a:srgbClr val="000000"/>
              </a:solidFill>
              <a:sym typeface="Arial"/>
            </a:endParaRPr>
          </a:p>
          <a:p>
            <a:pPr marL="966788" lvl="7" indent="-449263">
              <a:buSzPct val="100000"/>
              <a:buFont typeface="Arial"/>
              <a:buChar char="•"/>
            </a:pPr>
            <a:r>
              <a:rPr lang="en-US" sz="2200" b="1" dirty="0">
                <a:latin typeface="Calibri"/>
                <a:cs typeface="Calibri"/>
                <a:sym typeface="Calibri"/>
              </a:rPr>
              <a:t>Achieve a passing score on the post-test of 80% or greater. </a:t>
            </a:r>
            <a:r>
              <a:rPr lang="en-US" sz="2200" b="1" dirty="0" smtClean="0">
                <a:latin typeface="Calibri"/>
                <a:cs typeface="Calibri"/>
                <a:sym typeface="Calibri"/>
              </a:rPr>
              <a:t> If </a:t>
            </a:r>
            <a:r>
              <a:rPr lang="en-US" sz="2200" b="1" dirty="0">
                <a:latin typeface="Calibri"/>
                <a:cs typeface="Calibri"/>
                <a:sym typeface="Calibri"/>
              </a:rPr>
              <a:t>needed, you may retake the post-test</a:t>
            </a:r>
            <a:endParaRPr sz="2200" b="1" dirty="0">
              <a:latin typeface="Calibri"/>
              <a:cs typeface="Calibri"/>
            </a:endParaRPr>
          </a:p>
        </p:txBody>
      </p:sp>
      <p:sp>
        <p:nvSpPr>
          <p:cNvPr id="188" name="Google Shape;188;p9"/>
          <p:cNvSpPr txBox="1"/>
          <p:nvPr/>
        </p:nvSpPr>
        <p:spPr>
          <a:xfrm>
            <a:off x="8495364" y="5549252"/>
            <a:ext cx="3347720" cy="646290"/>
          </a:xfrm>
          <a:prstGeom prst="rect">
            <a:avLst/>
          </a:prstGeom>
          <a:solidFill>
            <a:srgbClr val="BBD6EE"/>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chemeClr val="dk1"/>
                </a:solidFill>
                <a:latin typeface="Calibri"/>
                <a:ea typeface="Calibri"/>
                <a:cs typeface="Calibri"/>
                <a:sym typeface="Calibri"/>
              </a:rPr>
              <a:t>You will have (5) business days to complete the post-test.</a:t>
            </a:r>
            <a:endParaRPr sz="1800" b="0" i="0" u="none" strike="noStrike" cap="none" dirty="0">
              <a:solidFill>
                <a:srgbClr val="000000"/>
              </a:solidFill>
              <a:sym typeface="Arial"/>
            </a:endParaRPr>
          </a:p>
        </p:txBody>
      </p:sp>
      <p:sp>
        <p:nvSpPr>
          <p:cNvPr id="7" name="Google Shape;174;p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8" name="Google Shape;175;p6"/>
          <p:cNvSpPr txBox="1">
            <a:spLocks noGrp="1"/>
          </p:cNvSpPr>
          <p:nvPr>
            <p:ph type="sldNum" idx="12"/>
          </p:nvPr>
        </p:nvSpPr>
        <p:spPr>
          <a:xfrm>
            <a:off x="9448800" y="652393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Tree>
    <p:extLst>
      <p:ext uri="{BB962C8B-B14F-4D97-AF65-F5344CB8AC3E}">
        <p14:creationId xmlns:p14="http://schemas.microsoft.com/office/powerpoint/2010/main" val="3245351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63"/>
          <p:cNvSpPr txBox="1">
            <a:spLocks noGrp="1"/>
          </p:cNvSpPr>
          <p:nvPr>
            <p:ph type="title"/>
          </p:nvPr>
        </p:nvSpPr>
        <p:spPr>
          <a:xfrm>
            <a:off x="1459833" y="0"/>
            <a:ext cx="9360568"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r>
              <a:rPr lang="en-US" sz="4800" b="1"/>
              <a:t>Patient Self Management Plan</a:t>
            </a:r>
            <a:endParaRPr/>
          </a:p>
        </p:txBody>
      </p:sp>
      <p:sp>
        <p:nvSpPr>
          <p:cNvPr id="848" name="Google Shape;848;p63"/>
          <p:cNvSpPr txBox="1">
            <a:spLocks noGrp="1"/>
          </p:cNvSpPr>
          <p:nvPr>
            <p:ph type="body" idx="1"/>
          </p:nvPr>
        </p:nvSpPr>
        <p:spPr>
          <a:xfrm>
            <a:off x="1459832" y="4086159"/>
            <a:ext cx="2614863" cy="9984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sz="3600" b="1"/>
              <a:t>Components can include</a:t>
            </a:r>
            <a:endParaRPr/>
          </a:p>
          <a:p>
            <a:pPr marL="0" lvl="0" indent="0" algn="l" rtl="0">
              <a:lnSpc>
                <a:spcPct val="90000"/>
              </a:lnSpc>
              <a:spcBef>
                <a:spcPts val="1000"/>
              </a:spcBef>
              <a:spcAft>
                <a:spcPts val="0"/>
              </a:spcAft>
              <a:buClr>
                <a:schemeClr val="dk1"/>
              </a:buClr>
              <a:buSzPts val="3600"/>
              <a:buNone/>
            </a:pPr>
            <a:endParaRPr sz="3600" b="1"/>
          </a:p>
        </p:txBody>
      </p:sp>
      <p:sp>
        <p:nvSpPr>
          <p:cNvPr id="849" name="Google Shape;849;p63"/>
          <p:cNvSpPr/>
          <p:nvPr/>
        </p:nvSpPr>
        <p:spPr>
          <a:xfrm>
            <a:off x="1459832" y="1113608"/>
            <a:ext cx="9360568" cy="2327348"/>
          </a:xfrm>
          <a:prstGeom prst="rect">
            <a:avLst/>
          </a:prstGeom>
          <a:noFill/>
          <a:ln w="381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Developed </a:t>
            </a:r>
            <a:r>
              <a:rPr lang="en-US" sz="2400" dirty="0">
                <a:solidFill>
                  <a:schemeClr val="dk1"/>
                </a:solidFill>
                <a:latin typeface="Calibri"/>
                <a:ea typeface="Calibri"/>
                <a:cs typeface="Calibri"/>
                <a:sym typeface="Calibri"/>
              </a:rPr>
              <a:t>by the patient with support from the care team</a:t>
            </a:r>
            <a:r>
              <a:rPr lang="en-US" sz="2400" b="0" i="0" u="none" strike="noStrike" cap="none" dirty="0">
                <a:solidFill>
                  <a:schemeClr val="dk1"/>
                </a:solidFill>
                <a:latin typeface="Calibri"/>
                <a:ea typeface="Calibri"/>
                <a:cs typeface="Calibri"/>
                <a:sym typeface="Calibri"/>
              </a:rPr>
              <a:t> to set mutual goals and actions for the patient care </a:t>
            </a:r>
            <a:r>
              <a:rPr lang="en-US" sz="2400" b="0" i="0" u="none" strike="noStrike" cap="none" dirty="0" smtClean="0">
                <a:solidFill>
                  <a:schemeClr val="dk1"/>
                </a:solidFill>
                <a:latin typeface="Calibri"/>
                <a:ea typeface="Calibri"/>
                <a:cs typeface="Calibri"/>
                <a:sym typeface="Calibri"/>
              </a:rPr>
              <a:t>plan</a:t>
            </a:r>
          </a:p>
          <a:p>
            <a:pPr marL="285750" marR="0" lvl="0" indent="-285750" algn="l" rtl="0">
              <a:lnSpc>
                <a:spcPct val="100000"/>
              </a:lnSpc>
              <a:spcBef>
                <a:spcPts val="0"/>
              </a:spcBef>
              <a:spcAft>
                <a:spcPts val="0"/>
              </a:spcAft>
              <a:buClr>
                <a:schemeClr val="dk1"/>
              </a:buClr>
              <a:buSzPts val="2400"/>
              <a:buFont typeface="Arial"/>
              <a:buChar char="•"/>
            </a:pPr>
            <a:r>
              <a:rPr lang="en-US" sz="2400" dirty="0" smtClean="0">
                <a:solidFill>
                  <a:schemeClr val="dk1"/>
                </a:solidFill>
                <a:latin typeface="Calibri"/>
                <a:ea typeface="Calibri"/>
                <a:cs typeface="Calibri"/>
                <a:sym typeface="Calibri"/>
              </a:rPr>
              <a:t>Generally supports </a:t>
            </a:r>
            <a:r>
              <a:rPr lang="en-US" sz="2400" b="0" i="0" u="none" strike="noStrike" cap="none" dirty="0" smtClean="0">
                <a:solidFill>
                  <a:schemeClr val="dk1"/>
                </a:solidFill>
                <a:latin typeface="Calibri"/>
                <a:ea typeface="Calibri"/>
                <a:cs typeface="Calibri"/>
                <a:sym typeface="Calibri"/>
              </a:rPr>
              <a:t>the </a:t>
            </a:r>
            <a:r>
              <a:rPr lang="en-US" sz="2400" b="0" i="0" u="none" strike="noStrike" cap="none" dirty="0">
                <a:solidFill>
                  <a:schemeClr val="dk1"/>
                </a:solidFill>
                <a:latin typeface="Calibri"/>
                <a:ea typeface="Calibri"/>
                <a:cs typeface="Calibri"/>
                <a:sym typeface="Calibri"/>
              </a:rPr>
              <a:t>medical plan set by the </a:t>
            </a:r>
            <a:r>
              <a:rPr lang="en-US" sz="2400" b="0" i="0" u="none" strike="noStrike" cap="none" dirty="0" smtClean="0">
                <a:solidFill>
                  <a:schemeClr val="dk1"/>
                </a:solidFill>
                <a:latin typeface="Calibri"/>
                <a:ea typeface="Calibri"/>
                <a:cs typeface="Calibri"/>
                <a:sym typeface="Calibri"/>
              </a:rPr>
              <a:t>physician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It is derived from the medical assessment and plan:</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Identified barriers (medical, behavioral, social</a:t>
            </a:r>
            <a:r>
              <a:rPr lang="en-US" sz="2400" b="0" i="0" u="none" strike="noStrike" cap="none" dirty="0" smtClean="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Patient abilities and desired </a:t>
            </a:r>
            <a:r>
              <a:rPr lang="en-US" sz="2400" b="0" i="0" u="none" strike="noStrike" cap="none" dirty="0" smtClean="0">
                <a:solidFill>
                  <a:schemeClr val="dk1"/>
                </a:solidFill>
                <a:latin typeface="Calibri"/>
                <a:ea typeface="Calibri"/>
                <a:cs typeface="Calibri"/>
                <a:sym typeface="Calibri"/>
              </a:rPr>
              <a:t>goals</a:t>
            </a:r>
            <a:endParaRPr sz="1400" b="0" i="0" u="none" strike="noStrike" cap="none" dirty="0">
              <a:solidFill>
                <a:srgbClr val="000000"/>
              </a:solidFill>
              <a:latin typeface="Arial"/>
              <a:ea typeface="Arial"/>
              <a:cs typeface="Arial"/>
              <a:sym typeface="Arial"/>
            </a:endParaRPr>
          </a:p>
        </p:txBody>
      </p:sp>
      <p:sp>
        <p:nvSpPr>
          <p:cNvPr id="850" name="Google Shape;850;p63"/>
          <p:cNvSpPr/>
          <p:nvPr/>
        </p:nvSpPr>
        <p:spPr>
          <a:xfrm>
            <a:off x="4167000" y="3856357"/>
            <a:ext cx="6653400" cy="1961348"/>
          </a:xfrm>
          <a:prstGeom prst="rect">
            <a:avLst/>
          </a:prstGeom>
          <a:solidFill>
            <a:srgbClr val="E1EFD8"/>
          </a:solid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Symptom Management</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Medication Management</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Education and coaching to self-manage condition/health</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Planned interventions: tests, procedures</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Follow up schedule: planned visits, phone calls</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Coordination of care across settings: specialists, community </a:t>
            </a:r>
            <a:endParaRPr sz="1200" b="0" i="0" u="none" strike="noStrike" cap="none">
              <a:solidFill>
                <a:srgbClr val="000000"/>
              </a:solidFill>
              <a:latin typeface="Arial"/>
              <a:ea typeface="Arial"/>
              <a:cs typeface="Arial"/>
              <a:sym typeface="Arial"/>
            </a:endParaRPr>
          </a:p>
        </p:txBody>
      </p:sp>
      <p:sp>
        <p:nvSpPr>
          <p:cNvPr id="851" name="Google Shape;851;p63"/>
          <p:cNvSpPr txBox="1">
            <a:spLocks noGrp="1"/>
          </p:cNvSpPr>
          <p:nvPr>
            <p:ph type="ftr" idx="11"/>
          </p:nvPr>
        </p:nvSpPr>
        <p:spPr>
          <a:xfrm>
            <a:off x="-40105"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852" name="Google Shape;852;p6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80</a:t>
            </a:fld>
            <a:endParaRPr/>
          </a:p>
        </p:txBody>
      </p:sp>
      <p:pic>
        <p:nvPicPr>
          <p:cNvPr id="853" name="Google Shape;853;p63"/>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61"/>
          <p:cNvSpPr txBox="1">
            <a:spLocks noGrp="1"/>
          </p:cNvSpPr>
          <p:nvPr>
            <p:ph type="title"/>
          </p:nvPr>
        </p:nvSpPr>
        <p:spPr>
          <a:xfrm>
            <a:off x="304998" y="174407"/>
            <a:ext cx="11468700" cy="139128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400" b="1" dirty="0"/>
              <a:t>Introduction of an Action Plan</a:t>
            </a:r>
            <a:endParaRPr sz="5400" dirty="0"/>
          </a:p>
        </p:txBody>
      </p:sp>
      <p:sp>
        <p:nvSpPr>
          <p:cNvPr id="860" name="Google Shape;860;p61"/>
          <p:cNvSpPr txBox="1">
            <a:spLocks noGrp="1"/>
          </p:cNvSpPr>
          <p:nvPr>
            <p:ph type="body" idx="1"/>
          </p:nvPr>
        </p:nvSpPr>
        <p:spPr>
          <a:xfrm>
            <a:off x="304998" y="1455959"/>
            <a:ext cx="10989900" cy="4708500"/>
          </a:xfrm>
          <a:prstGeom prst="rect">
            <a:avLst/>
          </a:prstGeom>
          <a:noFill/>
          <a:ln>
            <a:noFill/>
          </a:ln>
        </p:spPr>
        <p:txBody>
          <a:bodyPr spcFirstLastPara="1" wrap="square" lIns="91425" tIns="45700" rIns="91425" bIns="45700" anchor="t" anchorCtr="0">
            <a:noAutofit/>
          </a:bodyPr>
          <a:lstStyle/>
          <a:p>
            <a:pPr marL="0" lvl="0" indent="0">
              <a:spcBef>
                <a:spcPts val="0"/>
              </a:spcBef>
              <a:buSzPts val="3200"/>
              <a:buNone/>
            </a:pPr>
            <a:r>
              <a:rPr lang="en-US" sz="3200" dirty="0"/>
              <a:t>Provided by the clinician and used by patients to recognize and monitor their symptoms.  Providers share these tools to</a:t>
            </a:r>
            <a:r>
              <a:rPr lang="en-US" sz="3200" dirty="0" smtClean="0"/>
              <a:t>:</a:t>
            </a:r>
            <a:endParaRPr lang="en-US" dirty="0"/>
          </a:p>
          <a:p>
            <a:pPr lvl="1">
              <a:lnSpc>
                <a:spcPct val="100000"/>
              </a:lnSpc>
              <a:spcBef>
                <a:spcPts val="0"/>
              </a:spcBef>
              <a:buClr>
                <a:schemeClr val="dk1"/>
              </a:buClr>
              <a:buSzPct val="100000"/>
            </a:pPr>
            <a:r>
              <a:rPr lang="en-US" dirty="0"/>
              <a:t>Assist patients in recognizing early symptoms with the goal of avoiding </a:t>
            </a:r>
            <a:r>
              <a:rPr lang="en-US" dirty="0" smtClean="0"/>
              <a:t>risk</a:t>
            </a:r>
            <a:endParaRPr lang="en-US" dirty="0"/>
          </a:p>
          <a:p>
            <a:pPr lvl="1">
              <a:lnSpc>
                <a:spcPct val="100000"/>
              </a:lnSpc>
              <a:spcBef>
                <a:spcPts val="0"/>
              </a:spcBef>
              <a:buClr>
                <a:schemeClr val="dk1"/>
              </a:buClr>
              <a:buSzPct val="100000"/>
            </a:pPr>
            <a:r>
              <a:rPr lang="en-US" dirty="0"/>
              <a:t>To be better informed and prepared to manage the </a:t>
            </a:r>
            <a:r>
              <a:rPr lang="en-US" dirty="0" smtClean="0"/>
              <a:t>condition</a:t>
            </a:r>
          </a:p>
          <a:p>
            <a:pPr lvl="1">
              <a:lnSpc>
                <a:spcPct val="100000"/>
              </a:lnSpc>
              <a:spcBef>
                <a:spcPts val="0"/>
              </a:spcBef>
              <a:buClr>
                <a:schemeClr val="dk1"/>
              </a:buClr>
              <a:buSzPct val="100000"/>
            </a:pPr>
            <a:r>
              <a:rPr lang="en-US" dirty="0" smtClean="0"/>
              <a:t>To </a:t>
            </a:r>
            <a:r>
              <a:rPr lang="en-US" dirty="0"/>
              <a:t>prevent unnecessary emergent situations and risk and </a:t>
            </a:r>
            <a:r>
              <a:rPr lang="en-US" dirty="0" smtClean="0"/>
              <a:t>hospitalizations</a:t>
            </a:r>
            <a:endParaRPr lang="en-US" dirty="0"/>
          </a:p>
          <a:p>
            <a:pPr lvl="1">
              <a:lnSpc>
                <a:spcPct val="100000"/>
              </a:lnSpc>
              <a:spcBef>
                <a:spcPts val="0"/>
              </a:spcBef>
              <a:buClr>
                <a:schemeClr val="dk1"/>
              </a:buClr>
              <a:buSzPct val="100000"/>
            </a:pPr>
            <a:r>
              <a:rPr lang="en-US" dirty="0"/>
              <a:t>Symptom to be aware of and actions to take at each level</a:t>
            </a:r>
          </a:p>
          <a:p>
            <a:pPr marL="0" lvl="0" indent="0" algn="l" rtl="0">
              <a:lnSpc>
                <a:spcPct val="90000"/>
              </a:lnSpc>
              <a:spcBef>
                <a:spcPts val="0"/>
              </a:spcBef>
              <a:spcAft>
                <a:spcPts val="0"/>
              </a:spcAft>
              <a:buClr>
                <a:schemeClr val="dk1"/>
              </a:buClr>
              <a:buSzPts val="3200"/>
              <a:buNone/>
            </a:pPr>
            <a:endParaRPr sz="3200" dirty="0"/>
          </a:p>
          <a:p>
            <a:pPr marL="0" lvl="0" indent="0" algn="l" rtl="0">
              <a:lnSpc>
                <a:spcPct val="90000"/>
              </a:lnSpc>
              <a:spcBef>
                <a:spcPts val="0"/>
              </a:spcBef>
              <a:spcAft>
                <a:spcPts val="0"/>
              </a:spcAft>
              <a:buClr>
                <a:schemeClr val="dk1"/>
              </a:buClr>
              <a:buSzPts val="3200"/>
              <a:buNone/>
            </a:pPr>
            <a:r>
              <a:rPr lang="en-US" sz="3200" dirty="0" smtClean="0"/>
              <a:t>Symptoms </a:t>
            </a:r>
            <a:r>
              <a:rPr lang="en-US" sz="3200" dirty="0"/>
              <a:t>to be aware of and actions to take at each </a:t>
            </a:r>
            <a:r>
              <a:rPr lang="en-US" sz="3200" dirty="0" smtClean="0"/>
              <a:t>level</a:t>
            </a:r>
            <a:endParaRPr dirty="0"/>
          </a:p>
          <a:p>
            <a:pPr marL="1143000" lvl="2" indent="-228600" algn="l" rtl="0">
              <a:lnSpc>
                <a:spcPct val="90000"/>
              </a:lnSpc>
              <a:spcBef>
                <a:spcPts val="500"/>
              </a:spcBef>
              <a:spcAft>
                <a:spcPts val="0"/>
              </a:spcAft>
              <a:buClr>
                <a:srgbClr val="00B050"/>
              </a:buClr>
              <a:buSzPts val="2800"/>
              <a:buChar char="•"/>
            </a:pPr>
            <a:r>
              <a:rPr lang="en-US" sz="2800" b="1" dirty="0">
                <a:solidFill>
                  <a:srgbClr val="00B050"/>
                </a:solidFill>
              </a:rPr>
              <a:t>Green</a:t>
            </a:r>
            <a:r>
              <a:rPr lang="en-US" sz="2800" dirty="0"/>
              <a:t>: Maintaining Goal(s)</a:t>
            </a:r>
            <a:endParaRPr dirty="0"/>
          </a:p>
          <a:p>
            <a:pPr marL="1143000" lvl="2" indent="-228600" algn="l" rtl="0">
              <a:lnSpc>
                <a:spcPct val="90000"/>
              </a:lnSpc>
              <a:spcBef>
                <a:spcPts val="500"/>
              </a:spcBef>
              <a:spcAft>
                <a:spcPts val="0"/>
              </a:spcAft>
              <a:buClr>
                <a:schemeClr val="accent4"/>
              </a:buClr>
              <a:buSzPts val="2800"/>
              <a:buChar char="•"/>
            </a:pPr>
            <a:r>
              <a:rPr lang="en-US" sz="2800" b="1" dirty="0">
                <a:solidFill>
                  <a:schemeClr val="accent4"/>
                </a:solidFill>
              </a:rPr>
              <a:t>Yellow</a:t>
            </a:r>
            <a:r>
              <a:rPr lang="en-US" sz="2800" dirty="0"/>
              <a:t>: Warning when to call provider/office</a:t>
            </a:r>
            <a:endParaRPr dirty="0"/>
          </a:p>
          <a:p>
            <a:pPr marL="1143000" lvl="2" indent="-228600" algn="l" rtl="0">
              <a:lnSpc>
                <a:spcPct val="90000"/>
              </a:lnSpc>
              <a:spcBef>
                <a:spcPts val="500"/>
              </a:spcBef>
              <a:spcAft>
                <a:spcPts val="0"/>
              </a:spcAft>
              <a:buClr>
                <a:srgbClr val="FF0000"/>
              </a:buClr>
              <a:buSzPts val="2800"/>
              <a:buChar char="•"/>
            </a:pPr>
            <a:r>
              <a:rPr lang="en-US" sz="2800" b="1" dirty="0">
                <a:solidFill>
                  <a:srgbClr val="FF0000"/>
                </a:solidFill>
              </a:rPr>
              <a:t>Red</a:t>
            </a:r>
            <a:r>
              <a:rPr lang="en-US" sz="2800" dirty="0"/>
              <a:t>: Emergency symptoms </a:t>
            </a:r>
            <a:br>
              <a:rPr lang="en-US" sz="2800" dirty="0"/>
            </a:br>
            <a:endParaRPr sz="2800" dirty="0"/>
          </a:p>
          <a:p>
            <a:pPr marL="914400" lvl="2" indent="0" algn="l" rtl="0">
              <a:lnSpc>
                <a:spcPct val="90000"/>
              </a:lnSpc>
              <a:spcBef>
                <a:spcPts val="500"/>
              </a:spcBef>
              <a:spcAft>
                <a:spcPts val="0"/>
              </a:spcAft>
              <a:buClr>
                <a:schemeClr val="dk1"/>
              </a:buClr>
              <a:buSzPts val="2800"/>
              <a:buNone/>
            </a:pPr>
            <a:endParaRPr sz="2800" dirty="0"/>
          </a:p>
          <a:p>
            <a:pPr marL="0" lvl="0" indent="0" algn="l" rtl="0">
              <a:lnSpc>
                <a:spcPct val="90000"/>
              </a:lnSpc>
              <a:spcBef>
                <a:spcPts val="1000"/>
              </a:spcBef>
              <a:spcAft>
                <a:spcPts val="0"/>
              </a:spcAft>
              <a:buClr>
                <a:schemeClr val="dk1"/>
              </a:buClr>
              <a:buSzPts val="3600"/>
              <a:buNone/>
            </a:pPr>
            <a:endParaRPr sz="3600" dirty="0"/>
          </a:p>
          <a:p>
            <a:pPr marL="0" lvl="0" indent="0" algn="l" rtl="0">
              <a:lnSpc>
                <a:spcPct val="90000"/>
              </a:lnSpc>
              <a:spcBef>
                <a:spcPts val="1000"/>
              </a:spcBef>
              <a:spcAft>
                <a:spcPts val="0"/>
              </a:spcAft>
              <a:buClr>
                <a:schemeClr val="dk1"/>
              </a:buClr>
              <a:buSzPts val="3600"/>
              <a:buNone/>
            </a:pPr>
            <a:endParaRPr sz="3600" dirty="0"/>
          </a:p>
        </p:txBody>
      </p:sp>
      <p:sp>
        <p:nvSpPr>
          <p:cNvPr id="861" name="Google Shape;861;p61"/>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862" name="Google Shape;862;p6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81</a:t>
            </a:fld>
            <a:endParaRPr/>
          </a:p>
        </p:txBody>
      </p:sp>
      <p:pic>
        <p:nvPicPr>
          <p:cNvPr id="863" name="Google Shape;863;p61"/>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62"/>
          <p:cNvSpPr txBox="1"/>
          <p:nvPr/>
        </p:nvSpPr>
        <p:spPr>
          <a:xfrm>
            <a:off x="351692" y="0"/>
            <a:ext cx="12192000" cy="119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400"/>
              <a:buFont typeface="Arial"/>
              <a:buNone/>
            </a:pPr>
            <a:endParaRPr sz="6000" b="1" i="0" u="none" strike="noStrike" cap="none">
              <a:solidFill>
                <a:schemeClr val="dk1"/>
              </a:solidFill>
              <a:latin typeface="Calibri"/>
              <a:ea typeface="Calibri"/>
              <a:cs typeface="Calibri"/>
              <a:sym typeface="Calibri"/>
            </a:endParaRPr>
          </a:p>
        </p:txBody>
      </p:sp>
      <p:pic>
        <p:nvPicPr>
          <p:cNvPr id="870" name="Google Shape;870;p62"/>
          <p:cNvPicPr preferRelativeResize="0"/>
          <p:nvPr/>
        </p:nvPicPr>
        <p:blipFill rotWithShape="1">
          <a:blip r:embed="rId3">
            <a:alphaModFix/>
          </a:blip>
          <a:srcRect/>
          <a:stretch/>
        </p:blipFill>
        <p:spPr>
          <a:xfrm>
            <a:off x="4114800" y="155188"/>
            <a:ext cx="5336800" cy="6547625"/>
          </a:xfrm>
          <a:prstGeom prst="rect">
            <a:avLst/>
          </a:prstGeom>
          <a:noFill/>
          <a:ln>
            <a:noFill/>
          </a:ln>
        </p:spPr>
      </p:pic>
      <p:sp>
        <p:nvSpPr>
          <p:cNvPr id="871" name="Google Shape;871;p62"/>
          <p:cNvSpPr txBox="1"/>
          <p:nvPr/>
        </p:nvSpPr>
        <p:spPr>
          <a:xfrm>
            <a:off x="620152" y="944025"/>
            <a:ext cx="35028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62"/>
          <p:cNvSpPr txBox="1">
            <a:spLocks noGrp="1"/>
          </p:cNvSpPr>
          <p:nvPr>
            <p:ph type="sldNum" idx="12"/>
          </p:nvPr>
        </p:nvSpPr>
        <p:spPr>
          <a:xfrm>
            <a:off x="9448800" y="651842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82</a:t>
            </a:fld>
            <a:endParaRPr/>
          </a:p>
        </p:txBody>
      </p:sp>
      <p:sp>
        <p:nvSpPr>
          <p:cNvPr id="873" name="Google Shape;873;p62"/>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874" name="Google Shape;874;p62"/>
          <p:cNvSpPr txBox="1"/>
          <p:nvPr/>
        </p:nvSpPr>
        <p:spPr>
          <a:xfrm>
            <a:off x="192150" y="1562200"/>
            <a:ext cx="3730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b="1">
                <a:solidFill>
                  <a:schemeClr val="dk1"/>
                </a:solidFill>
                <a:latin typeface="Calibri"/>
                <a:ea typeface="Calibri"/>
                <a:cs typeface="Calibri"/>
                <a:sym typeface="Calibri"/>
              </a:rPr>
              <a:t>Action Plan:</a:t>
            </a:r>
            <a:endParaRPr sz="60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000"/>
              <a:buFont typeface="Arial"/>
              <a:buNone/>
            </a:pPr>
            <a:r>
              <a:rPr lang="en-US" sz="4100">
                <a:solidFill>
                  <a:schemeClr val="dk1"/>
                </a:solidFill>
                <a:latin typeface="Calibri"/>
                <a:ea typeface="Calibri"/>
                <a:cs typeface="Calibri"/>
                <a:sym typeface="Calibri"/>
              </a:rPr>
              <a:t>Emergency Room Utilization</a:t>
            </a:r>
            <a:endParaRPr sz="3500">
              <a:solidFill>
                <a:schemeClr val="dk1"/>
              </a:solidFill>
            </a:endParaRPr>
          </a:p>
          <a:p>
            <a:pPr marL="0" lvl="0" indent="0" algn="l" rtl="0">
              <a:spcBef>
                <a:spcPts val="0"/>
              </a:spcBef>
              <a:spcAft>
                <a:spcPts val="0"/>
              </a:spcAft>
              <a:buNone/>
            </a:pPr>
            <a:endParaRPr sz="6000" b="1">
              <a:solidFill>
                <a:schemeClr val="dk1"/>
              </a:solidFill>
              <a:latin typeface="Calibri"/>
              <a:ea typeface="Calibri"/>
              <a:cs typeface="Calibri"/>
              <a:sym typeface="Calibri"/>
            </a:endParaRPr>
          </a:p>
          <a:p>
            <a:pPr marL="0" lvl="0" indent="0" algn="l" rtl="0">
              <a:spcBef>
                <a:spcPts val="0"/>
              </a:spcBef>
              <a:spcAft>
                <a:spcPts val="0"/>
              </a:spcAft>
              <a:buNone/>
            </a:pPr>
            <a:endParaRPr sz="6000" b="1">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g858551d919_21_34"/>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pic>
        <p:nvPicPr>
          <p:cNvPr id="881" name="Google Shape;881;g858551d919_21_34"/>
          <p:cNvPicPr preferRelativeResize="0"/>
          <p:nvPr/>
        </p:nvPicPr>
        <p:blipFill rotWithShape="1">
          <a:blip r:embed="rId3">
            <a:alphaModFix/>
          </a:blip>
          <a:srcRect/>
          <a:stretch/>
        </p:blipFill>
        <p:spPr>
          <a:xfrm>
            <a:off x="4114800" y="116275"/>
            <a:ext cx="4972900" cy="6322624"/>
          </a:xfrm>
          <a:prstGeom prst="rect">
            <a:avLst/>
          </a:prstGeom>
          <a:noFill/>
          <a:ln>
            <a:noFill/>
          </a:ln>
        </p:spPr>
      </p:pic>
      <p:sp>
        <p:nvSpPr>
          <p:cNvPr id="882" name="Google Shape;882;g858551d919_21_3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883" name="Google Shape;883;g858551d919_21_34"/>
          <p:cNvSpPr txBox="1"/>
          <p:nvPr/>
        </p:nvSpPr>
        <p:spPr>
          <a:xfrm>
            <a:off x="432000" y="1602225"/>
            <a:ext cx="3099600" cy="3247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400"/>
              <a:buFont typeface="Arial"/>
              <a:buNone/>
            </a:pPr>
            <a:r>
              <a:rPr lang="en-US" sz="6000" b="1">
                <a:solidFill>
                  <a:schemeClr val="dk1"/>
                </a:solidFill>
                <a:latin typeface="Calibri"/>
                <a:ea typeface="Calibri"/>
                <a:cs typeface="Calibri"/>
                <a:sym typeface="Calibri"/>
              </a:rPr>
              <a:t>Action Plan:</a:t>
            </a:r>
            <a:r>
              <a:rPr lang="en-US" sz="4100" b="1">
                <a:solidFill>
                  <a:schemeClr val="dk1"/>
                </a:solidFill>
                <a:latin typeface="Calibri"/>
                <a:ea typeface="Calibri"/>
                <a:cs typeface="Calibri"/>
                <a:sym typeface="Calibri"/>
              </a:rPr>
              <a:t> </a:t>
            </a:r>
            <a:r>
              <a:rPr lang="en-US" sz="4100" i="0" u="none" strike="noStrike" cap="none">
                <a:solidFill>
                  <a:schemeClr val="dk1"/>
                </a:solidFill>
                <a:latin typeface="Calibri"/>
                <a:ea typeface="Calibri"/>
                <a:cs typeface="Calibri"/>
                <a:sym typeface="Calibri"/>
              </a:rPr>
              <a:t>Symptom Management</a:t>
            </a:r>
            <a:endParaRPr sz="3500" i="0" u="none" strike="noStrike" cap="none">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64"/>
          <p:cNvSpPr txBox="1">
            <a:spLocks noGrp="1"/>
          </p:cNvSpPr>
          <p:nvPr>
            <p:ph type="title"/>
          </p:nvPr>
        </p:nvSpPr>
        <p:spPr>
          <a:xfrm>
            <a:off x="393246" y="227228"/>
            <a:ext cx="9988200" cy="13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000" b="1" dirty="0" smtClean="0"/>
              <a:t>Follow-Up and Next Visit</a:t>
            </a:r>
            <a:endParaRPr sz="6000" dirty="0"/>
          </a:p>
        </p:txBody>
      </p:sp>
      <p:sp>
        <p:nvSpPr>
          <p:cNvPr id="891" name="Google Shape;891;p64"/>
          <p:cNvSpPr/>
          <p:nvPr/>
        </p:nvSpPr>
        <p:spPr>
          <a:xfrm>
            <a:off x="513521" y="1641057"/>
            <a:ext cx="9119100" cy="34345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The follow up plan is based on patient level of</a:t>
            </a:r>
            <a:r>
              <a:rPr lang="en-US" sz="3600" b="1" i="0" u="none" strike="noStrike" cap="none" dirty="0" smtClean="0">
                <a:solidFill>
                  <a:schemeClr val="dk1"/>
                </a:solidFill>
                <a:latin typeface="Calibri"/>
                <a:ea typeface="Calibri"/>
                <a:cs typeface="Calibri"/>
                <a:sym typeface="Calibri"/>
              </a:rPr>
              <a:t>:</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dirty="0" smtClean="0">
                <a:solidFill>
                  <a:schemeClr val="dk1"/>
                </a:solidFill>
                <a:latin typeface="Calibri"/>
                <a:cs typeface="Calibri"/>
                <a:sym typeface="Calibri"/>
              </a:rPr>
              <a:t>Risk</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smtClean="0">
                <a:solidFill>
                  <a:schemeClr val="dk1"/>
                </a:solidFill>
                <a:latin typeface="Calibri"/>
                <a:cs typeface="Calibri"/>
                <a:sym typeface="Calibri"/>
              </a:rPr>
              <a:t>Safety issues</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dirty="0" smtClean="0">
                <a:solidFill>
                  <a:schemeClr val="dk1"/>
                </a:solidFill>
                <a:latin typeface="Calibri"/>
                <a:cs typeface="Calibri"/>
                <a:sym typeface="Calibri"/>
              </a:rPr>
              <a:t>Changes in condition or care: new diagnosis or medication</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smtClean="0">
                <a:solidFill>
                  <a:schemeClr val="dk1"/>
                </a:solidFill>
                <a:latin typeface="Calibri"/>
                <a:cs typeface="Calibri"/>
                <a:sym typeface="Calibri"/>
              </a:rPr>
              <a:t>Treatment to target goals/trend</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dirty="0" smtClean="0">
                <a:solidFill>
                  <a:schemeClr val="dk1"/>
                </a:solidFill>
                <a:latin typeface="Calibri"/>
                <a:cs typeface="Calibri"/>
                <a:sym typeface="Calibri"/>
              </a:rPr>
              <a:t>Self-management abilities</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smtClean="0">
                <a:solidFill>
                  <a:schemeClr val="dk1"/>
                </a:solidFill>
                <a:latin typeface="Calibri"/>
                <a:cs typeface="Calibri"/>
                <a:sym typeface="Calibri"/>
              </a:rPr>
              <a:t>Support needed to accomplish their goals</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endParaRPr lang="en-US" sz="2800" dirty="0">
              <a:solidFill>
                <a:schemeClr val="dk1"/>
              </a:solidFill>
              <a:latin typeface="Calibri"/>
              <a:cs typeface="Calibri"/>
              <a:sym typeface="Calibri"/>
            </a:endParaRP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endParaRPr sz="1100" i="0" u="none" strike="noStrike" cap="none" dirty="0">
              <a:solidFill>
                <a:srgbClr val="000000"/>
              </a:solidFill>
              <a:sym typeface="Arial"/>
            </a:endParaRPr>
          </a:p>
        </p:txBody>
      </p:sp>
      <p:sp>
        <p:nvSpPr>
          <p:cNvPr id="892" name="Google Shape;892;p64"/>
          <p:cNvSpPr txBox="1">
            <a:spLocks noGrp="1"/>
          </p:cNvSpPr>
          <p:nvPr>
            <p:ph type="ftr" idx="11"/>
          </p:nvPr>
        </p:nvSpPr>
        <p:spPr>
          <a:xfrm>
            <a:off x="0" y="652479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893" name="Google Shape;893;p64"/>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84</a:t>
            </a:fld>
            <a:endParaRPr/>
          </a:p>
        </p:txBody>
      </p:sp>
      <p:sp>
        <p:nvSpPr>
          <p:cNvPr id="3" name="Rectangle 2"/>
          <p:cNvSpPr/>
          <p:nvPr/>
        </p:nvSpPr>
        <p:spPr>
          <a:xfrm>
            <a:off x="513521" y="5164012"/>
            <a:ext cx="4631396" cy="646331"/>
          </a:xfrm>
          <a:prstGeom prst="rect">
            <a:avLst/>
          </a:prstGeom>
        </p:spPr>
        <p:txBody>
          <a:bodyPr wrap="none">
            <a:spAutoFit/>
          </a:bodyPr>
          <a:lstStyle/>
          <a:p>
            <a:pPr lvl="0">
              <a:buSzPts val="3600"/>
            </a:pPr>
            <a:r>
              <a:rPr lang="en-US" sz="3600" b="1" dirty="0" smtClean="0">
                <a:solidFill>
                  <a:schemeClr val="dk1"/>
                </a:solidFill>
                <a:latin typeface="Calibri"/>
                <a:ea typeface="Calibri"/>
                <a:cs typeface="Calibri"/>
                <a:sym typeface="Calibri"/>
              </a:rPr>
              <a:t>Schedule follow-up call</a:t>
            </a:r>
            <a:endParaRPr lang="en-US" sz="3600" b="1"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g858551d919_0_67"/>
          <p:cNvSpPr txBox="1">
            <a:spLocks noGrp="1"/>
          </p:cNvSpPr>
          <p:nvPr>
            <p:ph type="title"/>
          </p:nvPr>
        </p:nvSpPr>
        <p:spPr>
          <a:xfrm>
            <a:off x="1713032" y="202247"/>
            <a:ext cx="9947400" cy="1325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5400"/>
              <a:buFont typeface="Calibri"/>
              <a:buNone/>
            </a:pPr>
            <a:r>
              <a:rPr lang="en-US" sz="6600" b="1">
                <a:latin typeface="Calibri"/>
                <a:ea typeface="Calibri"/>
                <a:cs typeface="Calibri"/>
                <a:sym typeface="Calibri"/>
              </a:rPr>
              <a:t>Episodic vs Longitudinal </a:t>
            </a:r>
            <a:endParaRPr sz="5400"/>
          </a:p>
        </p:txBody>
      </p:sp>
      <p:sp>
        <p:nvSpPr>
          <p:cNvPr id="900" name="Google Shape;900;g858551d919_0_67"/>
          <p:cNvSpPr txBox="1">
            <a:spLocks noGrp="1"/>
          </p:cNvSpPr>
          <p:nvPr>
            <p:ph type="body" idx="1"/>
          </p:nvPr>
        </p:nvSpPr>
        <p:spPr>
          <a:xfrm>
            <a:off x="235924" y="1594588"/>
            <a:ext cx="3437100" cy="5262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3330"/>
              <a:buNone/>
            </a:pPr>
            <a:r>
              <a:rPr lang="en-US" sz="4000"/>
              <a:t>Episodic</a:t>
            </a:r>
            <a:endParaRPr sz="3200"/>
          </a:p>
        </p:txBody>
      </p:sp>
      <p:sp>
        <p:nvSpPr>
          <p:cNvPr id="901" name="Google Shape;901;g858551d919_0_67"/>
          <p:cNvSpPr txBox="1">
            <a:spLocks noGrp="1"/>
          </p:cNvSpPr>
          <p:nvPr>
            <p:ph type="body" idx="2"/>
          </p:nvPr>
        </p:nvSpPr>
        <p:spPr>
          <a:xfrm>
            <a:off x="235924" y="2162751"/>
            <a:ext cx="4371300" cy="2730900"/>
          </a:xfrm>
          <a:prstGeom prst="rect">
            <a:avLst/>
          </a:prstGeom>
          <a:noFill/>
          <a:ln w="38100"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Otherwise stable patients going through Transitions of Care (TOC)</a:t>
            </a:r>
            <a:endParaRPr/>
          </a:p>
          <a:p>
            <a:pPr marL="228600" lvl="0" indent="-228600" algn="l" rtl="0">
              <a:lnSpc>
                <a:spcPct val="100000"/>
              </a:lnSpc>
              <a:spcBef>
                <a:spcPts val="0"/>
              </a:spcBef>
              <a:spcAft>
                <a:spcPts val="0"/>
              </a:spcAft>
              <a:buClr>
                <a:schemeClr val="dk1"/>
              </a:buClr>
              <a:buSzPts val="2800"/>
              <a:buChar char="•"/>
            </a:pPr>
            <a:r>
              <a:rPr lang="en-US"/>
              <a:t>New or unstable chronic condition</a:t>
            </a:r>
            <a:endParaRPr/>
          </a:p>
          <a:p>
            <a:pPr marL="228600" lvl="0" indent="-228600" algn="l" rtl="0">
              <a:lnSpc>
                <a:spcPct val="100000"/>
              </a:lnSpc>
              <a:spcBef>
                <a:spcPts val="0"/>
              </a:spcBef>
              <a:spcAft>
                <a:spcPts val="0"/>
              </a:spcAft>
              <a:buClr>
                <a:schemeClr val="dk1"/>
              </a:buClr>
              <a:buSzPts val="2800"/>
              <a:buChar char="•"/>
            </a:pPr>
            <a:r>
              <a:rPr lang="en-US"/>
              <a:t>Short-term, goal oriented</a:t>
            </a:r>
            <a:endParaRPr/>
          </a:p>
        </p:txBody>
      </p:sp>
      <p:sp>
        <p:nvSpPr>
          <p:cNvPr id="902" name="Google Shape;902;g858551d919_0_67"/>
          <p:cNvSpPr txBox="1">
            <a:spLocks noGrp="1"/>
          </p:cNvSpPr>
          <p:nvPr>
            <p:ph type="body" idx="3"/>
          </p:nvPr>
        </p:nvSpPr>
        <p:spPr>
          <a:xfrm>
            <a:off x="5726723" y="2131663"/>
            <a:ext cx="3887700" cy="5016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3330"/>
              <a:buNone/>
            </a:pPr>
            <a:r>
              <a:rPr lang="en-US" sz="4000"/>
              <a:t>Longitudinal</a:t>
            </a:r>
            <a:endParaRPr sz="3200"/>
          </a:p>
        </p:txBody>
      </p:sp>
      <p:sp>
        <p:nvSpPr>
          <p:cNvPr id="903" name="Google Shape;903;g858551d919_0_67"/>
          <p:cNvSpPr txBox="1">
            <a:spLocks noGrp="1"/>
          </p:cNvSpPr>
          <p:nvPr>
            <p:ph type="body" idx="4"/>
          </p:nvPr>
        </p:nvSpPr>
        <p:spPr>
          <a:xfrm>
            <a:off x="5726723" y="2633263"/>
            <a:ext cx="4730400" cy="2300400"/>
          </a:xfrm>
          <a:prstGeom prst="rect">
            <a:avLst/>
          </a:prstGeom>
          <a:noFill/>
          <a:ln w="38100"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Combination of multiple comorbidities</a:t>
            </a:r>
            <a:endParaRPr/>
          </a:p>
          <a:p>
            <a:pPr marL="228600" lvl="0" indent="-228600" algn="l" rtl="0">
              <a:lnSpc>
                <a:spcPct val="100000"/>
              </a:lnSpc>
              <a:spcBef>
                <a:spcPts val="0"/>
              </a:spcBef>
              <a:spcAft>
                <a:spcPts val="0"/>
              </a:spcAft>
              <a:buClr>
                <a:schemeClr val="dk1"/>
              </a:buClr>
              <a:buSzPts val="2800"/>
              <a:buChar char="•"/>
            </a:pPr>
            <a:r>
              <a:rPr lang="en-US"/>
              <a:t>Complex treatment regimens</a:t>
            </a:r>
            <a:endParaRPr/>
          </a:p>
          <a:p>
            <a:pPr marL="228600" lvl="0" indent="-228600" algn="l" rtl="0">
              <a:lnSpc>
                <a:spcPct val="100000"/>
              </a:lnSpc>
              <a:spcBef>
                <a:spcPts val="0"/>
              </a:spcBef>
              <a:spcAft>
                <a:spcPts val="0"/>
              </a:spcAft>
              <a:buClr>
                <a:schemeClr val="dk1"/>
              </a:buClr>
              <a:buSzPts val="2800"/>
              <a:buChar char="•"/>
            </a:pPr>
            <a:r>
              <a:rPr lang="en-US"/>
              <a:t>Behavioral and social risks</a:t>
            </a:r>
            <a:endParaRPr/>
          </a:p>
          <a:p>
            <a:pPr marL="228600" lvl="0" indent="-228600" algn="l" rtl="0">
              <a:lnSpc>
                <a:spcPct val="100000"/>
              </a:lnSpc>
              <a:spcBef>
                <a:spcPts val="0"/>
              </a:spcBef>
              <a:spcAft>
                <a:spcPts val="0"/>
              </a:spcAft>
              <a:buClr>
                <a:schemeClr val="dk1"/>
              </a:buClr>
              <a:buSzPts val="2800"/>
              <a:buChar char="•"/>
            </a:pPr>
            <a:r>
              <a:rPr lang="en-US"/>
              <a:t>Ongoing relationship</a:t>
            </a:r>
            <a:endParaRPr/>
          </a:p>
        </p:txBody>
      </p:sp>
      <p:sp>
        <p:nvSpPr>
          <p:cNvPr id="904" name="Google Shape;904;g858551d919_0_67"/>
          <p:cNvSpPr txBox="1"/>
          <p:nvPr/>
        </p:nvSpPr>
        <p:spPr>
          <a:xfrm>
            <a:off x="0" y="6266379"/>
            <a:ext cx="58674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2018 &amp; 2019 CPC+ IMPLEMENTATION GUIDE: GUIDING PRINCIPLES AND REPORTING </a:t>
            </a:r>
            <a:endParaRPr sz="1400" b="0" i="0" u="none" strike="noStrike" cap="none">
              <a:solidFill>
                <a:srgbClr val="000000"/>
              </a:solidFill>
              <a:latin typeface="Arial"/>
              <a:ea typeface="Arial"/>
              <a:cs typeface="Arial"/>
              <a:sym typeface="Arial"/>
            </a:endParaRPr>
          </a:p>
        </p:txBody>
      </p:sp>
      <p:sp>
        <p:nvSpPr>
          <p:cNvPr id="905" name="Google Shape;905;g858551d919_0_67"/>
          <p:cNvSpPr txBox="1">
            <a:spLocks noGrp="1"/>
          </p:cNvSpPr>
          <p:nvPr>
            <p:ph type="ftr" idx="11"/>
          </p:nvPr>
        </p:nvSpPr>
        <p:spPr>
          <a:xfrm>
            <a:off x="-9315"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906" name="Google Shape;906;g858551d919_0_67"/>
          <p:cNvSpPr txBox="1">
            <a:spLocks noGrp="1"/>
          </p:cNvSpPr>
          <p:nvPr>
            <p:ph type="sldNum" idx="12"/>
          </p:nvPr>
        </p:nvSpPr>
        <p:spPr>
          <a:xfrm>
            <a:off x="9448800" y="648392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85</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65"/>
          <p:cNvSpPr txBox="1">
            <a:spLocks noGrp="1"/>
          </p:cNvSpPr>
          <p:nvPr>
            <p:ph type="title"/>
          </p:nvPr>
        </p:nvSpPr>
        <p:spPr>
          <a:xfrm>
            <a:off x="164123" y="-4986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55A11"/>
              </a:buClr>
              <a:buSzPts val="4400"/>
              <a:buFont typeface="Calibri"/>
              <a:buNone/>
            </a:pPr>
            <a:r>
              <a:rPr lang="en-US" b="1">
                <a:solidFill>
                  <a:schemeClr val="dk1"/>
                </a:solidFill>
              </a:rPr>
              <a:t>Case Study: Mary </a:t>
            </a:r>
            <a:endParaRPr b="1">
              <a:solidFill>
                <a:schemeClr val="dk1"/>
              </a:solidFill>
            </a:endParaRPr>
          </a:p>
        </p:txBody>
      </p:sp>
      <p:sp>
        <p:nvSpPr>
          <p:cNvPr id="913" name="Google Shape;913;p65"/>
          <p:cNvSpPr txBox="1">
            <a:spLocks noGrp="1"/>
          </p:cNvSpPr>
          <p:nvPr>
            <p:ph type="body" idx="1"/>
          </p:nvPr>
        </p:nvSpPr>
        <p:spPr>
          <a:xfrm>
            <a:off x="275871" y="1112866"/>
            <a:ext cx="11576159" cy="517478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400" dirty="0">
                <a:latin typeface="Calibri"/>
                <a:ea typeface="Calibri"/>
                <a:cs typeface="Calibri"/>
                <a:sym typeface="Calibri"/>
              </a:rPr>
              <a:t>Mary is an 65 year old African American female with diagnoses of Heart Failure, Congestive Obstructive Pulmonary Disease, Diabetes Type II, and Hypertension.  In the past 6 months, Mary had 3 ER visits and 2 Hospital admissions. Yesterday Mary was discharged from the hospital with a diagnosis of ketoacidosis. Mary is a widow and lives alone; her daughter lives nearby.  </a:t>
            </a:r>
            <a:endParaRPr lang="en-US" sz="2400" dirty="0" smtClean="0">
              <a:latin typeface="Calibri"/>
              <a:ea typeface="Calibri"/>
              <a:cs typeface="Calibri"/>
              <a:sym typeface="Calibri"/>
            </a:endParaRPr>
          </a:p>
          <a:p>
            <a:pPr marL="0" lvl="0" indent="0" algn="l" rtl="0">
              <a:lnSpc>
                <a:spcPct val="100000"/>
              </a:lnSpc>
              <a:spcBef>
                <a:spcPts val="0"/>
              </a:spcBef>
              <a:spcAft>
                <a:spcPts val="0"/>
              </a:spcAft>
              <a:buClr>
                <a:schemeClr val="dk1"/>
              </a:buClr>
              <a:buSzPts val="2400"/>
              <a:buNone/>
            </a:pPr>
            <a:endParaRPr sz="2400" dirty="0">
              <a:latin typeface="Calibri"/>
              <a:ea typeface="Calibri"/>
              <a:cs typeface="Calibri"/>
              <a:sym typeface="Calibri"/>
            </a:endParaRPr>
          </a:p>
          <a:p>
            <a:pPr marL="0" lvl="0" indent="0" algn="l" rtl="0">
              <a:lnSpc>
                <a:spcPct val="100000"/>
              </a:lnSpc>
              <a:spcBef>
                <a:spcPts val="0"/>
              </a:spcBef>
              <a:spcAft>
                <a:spcPts val="0"/>
              </a:spcAft>
              <a:buClr>
                <a:schemeClr val="dk1"/>
              </a:buClr>
              <a:buSzPts val="2400"/>
              <a:buNone/>
            </a:pPr>
            <a:r>
              <a:rPr lang="en-US" sz="2400" dirty="0">
                <a:latin typeface="Calibri"/>
                <a:ea typeface="Calibri"/>
                <a:cs typeface="Calibri"/>
                <a:sym typeface="Calibri"/>
              </a:rPr>
              <a:t>After speaking with Mary and her daughter you gather:</a:t>
            </a:r>
            <a:endParaRPr dirty="0"/>
          </a:p>
          <a:p>
            <a:pPr marL="228600" lvl="0" indent="-228600" algn="l" rtl="0">
              <a:lnSpc>
                <a:spcPct val="100000"/>
              </a:lnSpc>
              <a:spcBef>
                <a:spcPts val="0"/>
              </a:spcBef>
              <a:spcAft>
                <a:spcPts val="0"/>
              </a:spcAft>
              <a:buSzPts val="2220"/>
              <a:buChar char="•"/>
            </a:pPr>
            <a:r>
              <a:rPr lang="en-US" sz="2400" dirty="0">
                <a:latin typeface="Calibri"/>
                <a:ea typeface="Calibri"/>
                <a:cs typeface="Calibri"/>
                <a:sym typeface="Calibri"/>
              </a:rPr>
              <a:t>Daughter notices her mom is more and more isolated and has observed a decline in her mom’s memory </a:t>
            </a:r>
            <a:endParaRPr dirty="0"/>
          </a:p>
          <a:p>
            <a:pPr marL="228600" lvl="0" indent="-228600" algn="l" rtl="0">
              <a:lnSpc>
                <a:spcPct val="100000"/>
              </a:lnSpc>
              <a:spcBef>
                <a:spcPts val="0"/>
              </a:spcBef>
              <a:spcAft>
                <a:spcPts val="0"/>
              </a:spcAft>
              <a:buSzPts val="2220"/>
              <a:buChar char="•"/>
            </a:pPr>
            <a:r>
              <a:rPr lang="en-US" sz="2400" dirty="0">
                <a:latin typeface="Calibri"/>
                <a:ea typeface="Calibri"/>
                <a:cs typeface="Calibri"/>
                <a:sym typeface="Calibri"/>
              </a:rPr>
              <a:t>Mary shares she is having difficulty affording medication and food.</a:t>
            </a:r>
            <a:endParaRPr dirty="0"/>
          </a:p>
          <a:p>
            <a:pPr marL="228600" lvl="0" indent="-228600" algn="l" rtl="0">
              <a:lnSpc>
                <a:spcPct val="100000"/>
              </a:lnSpc>
              <a:spcBef>
                <a:spcPts val="0"/>
              </a:spcBef>
              <a:spcAft>
                <a:spcPts val="0"/>
              </a:spcAft>
              <a:buSzPts val="2220"/>
              <a:buChar char="•"/>
            </a:pPr>
            <a:r>
              <a:rPr lang="en-US" sz="2400" dirty="0">
                <a:latin typeface="Calibri"/>
                <a:ea typeface="Calibri"/>
                <a:cs typeface="Calibri"/>
                <a:sym typeface="Calibri"/>
              </a:rPr>
              <a:t>Most days Mary has anxiety.  </a:t>
            </a:r>
            <a:endParaRPr dirty="0"/>
          </a:p>
          <a:p>
            <a:pPr marL="685800" lvl="1" indent="-228600" algn="l" rtl="0">
              <a:lnSpc>
                <a:spcPct val="100000"/>
              </a:lnSpc>
              <a:spcBef>
                <a:spcPts val="0"/>
              </a:spcBef>
              <a:spcAft>
                <a:spcPts val="0"/>
              </a:spcAft>
              <a:buSzPts val="2220"/>
              <a:buChar char="•"/>
            </a:pPr>
            <a:r>
              <a:rPr lang="en-US" dirty="0">
                <a:latin typeface="Calibri"/>
                <a:ea typeface="Calibri"/>
                <a:cs typeface="Calibri"/>
                <a:sym typeface="Calibri"/>
              </a:rPr>
              <a:t>Takes 8 prescription medications daily</a:t>
            </a:r>
            <a:endParaRPr dirty="0"/>
          </a:p>
          <a:p>
            <a:pPr marL="685800" lvl="1" indent="-228600" algn="l" rtl="0">
              <a:lnSpc>
                <a:spcPct val="100000"/>
              </a:lnSpc>
              <a:spcBef>
                <a:spcPts val="0"/>
              </a:spcBef>
              <a:spcAft>
                <a:spcPts val="0"/>
              </a:spcAft>
              <a:buSzPts val="2220"/>
              <a:buChar char="•"/>
            </a:pPr>
            <a:r>
              <a:rPr lang="en-US" dirty="0">
                <a:latin typeface="Calibri"/>
                <a:ea typeface="Calibri"/>
                <a:cs typeface="Calibri"/>
                <a:sym typeface="Calibri"/>
              </a:rPr>
              <a:t>Meals consist of canned and prepared food</a:t>
            </a:r>
            <a:endParaRPr dirty="0"/>
          </a:p>
          <a:p>
            <a:pPr marL="685800" lvl="1" indent="-228600" algn="l" rtl="0">
              <a:lnSpc>
                <a:spcPct val="100000"/>
              </a:lnSpc>
              <a:spcBef>
                <a:spcPts val="0"/>
              </a:spcBef>
              <a:spcAft>
                <a:spcPts val="0"/>
              </a:spcAft>
              <a:buSzPts val="2220"/>
              <a:buChar char="•"/>
            </a:pPr>
            <a:r>
              <a:rPr lang="en-US" dirty="0">
                <a:latin typeface="Calibri"/>
                <a:ea typeface="Calibri"/>
                <a:cs typeface="Calibri"/>
                <a:sym typeface="Calibri"/>
              </a:rPr>
              <a:t>Understanding of self management for her chronic conditions is limited  </a:t>
            </a:r>
            <a:endParaRPr dirty="0"/>
          </a:p>
          <a:p>
            <a:pPr marL="0" lvl="0" indent="0" algn="l" rtl="0">
              <a:lnSpc>
                <a:spcPct val="90000"/>
              </a:lnSpc>
              <a:spcBef>
                <a:spcPts val="1000"/>
              </a:spcBef>
              <a:spcAft>
                <a:spcPts val="0"/>
              </a:spcAft>
              <a:buClr>
                <a:schemeClr val="dk1"/>
              </a:buClr>
              <a:buSzPts val="2400"/>
              <a:buNone/>
            </a:pPr>
            <a:r>
              <a:rPr lang="en-US" sz="2400" dirty="0"/>
              <a:t>   </a:t>
            </a:r>
            <a:endParaRPr sz="2400" dirty="0"/>
          </a:p>
        </p:txBody>
      </p:sp>
      <p:sp>
        <p:nvSpPr>
          <p:cNvPr id="914" name="Google Shape;914;p65"/>
          <p:cNvSpPr txBox="1">
            <a:spLocks noGrp="1"/>
          </p:cNvSpPr>
          <p:nvPr>
            <p:ph type="sldNum" idx="12"/>
          </p:nvPr>
        </p:nvSpPr>
        <p:spPr>
          <a:xfrm>
            <a:off x="9448800" y="6424050"/>
            <a:ext cx="2743200" cy="43395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86</a:t>
            </a:fld>
            <a:endParaRPr/>
          </a:p>
        </p:txBody>
      </p:sp>
      <p:sp>
        <p:nvSpPr>
          <p:cNvPr id="915" name="Google Shape;915;p65"/>
          <p:cNvSpPr txBox="1">
            <a:spLocks noGrp="1"/>
          </p:cNvSpPr>
          <p:nvPr>
            <p:ph type="ftr" idx="11"/>
          </p:nvPr>
        </p:nvSpPr>
        <p:spPr>
          <a:xfrm>
            <a:off x="0" y="652479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66"/>
          <p:cNvSpPr txBox="1">
            <a:spLocks noGrp="1"/>
          </p:cNvSpPr>
          <p:nvPr>
            <p:ph type="title"/>
          </p:nvPr>
        </p:nvSpPr>
        <p:spPr>
          <a:xfrm>
            <a:off x="212656" y="134836"/>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Activity: Case Study</a:t>
            </a:r>
            <a:endParaRPr sz="6000" b="1"/>
          </a:p>
        </p:txBody>
      </p:sp>
      <p:sp>
        <p:nvSpPr>
          <p:cNvPr id="922" name="Google Shape;922;p66"/>
          <p:cNvSpPr txBox="1">
            <a:spLocks noGrp="1"/>
          </p:cNvSpPr>
          <p:nvPr>
            <p:ph type="body" idx="1"/>
          </p:nvPr>
        </p:nvSpPr>
        <p:spPr>
          <a:xfrm>
            <a:off x="298937" y="1460536"/>
            <a:ext cx="11447585" cy="43512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800"/>
              <a:buChar char="•"/>
            </a:pPr>
            <a:r>
              <a:rPr lang="en-US"/>
              <a:t>Dr. Sheila Gordon’s practice is small. Dr. Gordon’s team includes a Physician Assistant, a part-time Social Worker, 2 Medical Assistants, and a front desk clerk.  </a:t>
            </a:r>
            <a:endParaRPr/>
          </a:p>
          <a:p>
            <a:pPr marL="457200" lvl="0" indent="-457200" algn="l" rtl="0">
              <a:lnSpc>
                <a:spcPct val="100000"/>
              </a:lnSpc>
              <a:spcBef>
                <a:spcPts val="0"/>
              </a:spcBef>
              <a:spcAft>
                <a:spcPts val="0"/>
              </a:spcAft>
              <a:buSzPts val="2800"/>
              <a:buChar char="•"/>
            </a:pPr>
            <a:r>
              <a:rPr lang="en-US"/>
              <a:t>Maria Jones is a 54 year old woman who is overweight and has diabetes.  She has struggled with her weight for years, and her diabetes is starting to spiral out of control.  </a:t>
            </a:r>
            <a:endParaRPr/>
          </a:p>
          <a:p>
            <a:pPr marL="457200" lvl="0" indent="-393700" algn="l" rtl="0">
              <a:lnSpc>
                <a:spcPct val="100000"/>
              </a:lnSpc>
              <a:spcBef>
                <a:spcPts val="0"/>
              </a:spcBef>
              <a:spcAft>
                <a:spcPts val="0"/>
              </a:spcAft>
              <a:buSzPts val="1800"/>
              <a:buChar char="•"/>
            </a:pPr>
            <a:r>
              <a:rPr lang="en-US"/>
              <a:t>Ms. Jones has set a self-management goal to increase activity by walking around her block every Monday, Wednesday, and Friday.</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sz="3200" b="1"/>
              <a:t>What role can each of the care team members play in supporting Maria Jones with her self-management goal?</a:t>
            </a:r>
            <a:endParaRPr sz="4800"/>
          </a:p>
        </p:txBody>
      </p:sp>
      <p:sp>
        <p:nvSpPr>
          <p:cNvPr id="923" name="Google Shape;923;p66"/>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87</a:t>
            </a:fld>
            <a:endParaRPr/>
          </a:p>
        </p:txBody>
      </p:sp>
      <p:sp>
        <p:nvSpPr>
          <p:cNvPr id="924" name="Google Shape;924;p6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925" name="Google Shape;925;p66"/>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pic>
        <p:nvPicPr>
          <p:cNvPr id="934" name="Google Shape;934;g858551d919_18_30"/>
          <p:cNvPicPr preferRelativeResize="0"/>
          <p:nvPr/>
        </p:nvPicPr>
        <p:blipFill>
          <a:blip r:embed="rId3">
            <a:alphaModFix/>
          </a:blip>
          <a:stretch>
            <a:fillRect/>
          </a:stretch>
        </p:blipFill>
        <p:spPr>
          <a:xfrm>
            <a:off x="8649250" y="2484957"/>
            <a:ext cx="3124200" cy="2390775"/>
          </a:xfrm>
          <a:prstGeom prst="rect">
            <a:avLst/>
          </a:prstGeom>
          <a:noFill/>
          <a:ln>
            <a:noFill/>
          </a:ln>
        </p:spPr>
      </p:pic>
      <p:sp>
        <p:nvSpPr>
          <p:cNvPr id="931" name="Google Shape;931;g858551d919_18_30"/>
          <p:cNvSpPr txBox="1">
            <a:spLocks noGrp="1"/>
          </p:cNvSpPr>
          <p:nvPr>
            <p:ph type="title"/>
          </p:nvPr>
        </p:nvSpPr>
        <p:spPr>
          <a:xfrm>
            <a:off x="706875"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a:t>Key Takeaways</a:t>
            </a:r>
            <a:endParaRPr sz="7200" b="1"/>
          </a:p>
        </p:txBody>
      </p:sp>
      <p:sp>
        <p:nvSpPr>
          <p:cNvPr id="932" name="Google Shape;932;g858551d919_18_30"/>
          <p:cNvSpPr txBox="1">
            <a:spLocks noGrp="1"/>
          </p:cNvSpPr>
          <p:nvPr>
            <p:ph type="body" idx="1"/>
          </p:nvPr>
        </p:nvSpPr>
        <p:spPr>
          <a:xfrm>
            <a:off x="560949" y="1690825"/>
            <a:ext cx="8530041" cy="4351200"/>
          </a:xfrm>
          <a:prstGeom prst="rect">
            <a:avLst/>
          </a:prstGeom>
        </p:spPr>
        <p:txBody>
          <a:bodyPr spcFirstLastPara="1" wrap="square" lIns="91425" tIns="45700" rIns="91425" bIns="45700" anchor="t" anchorCtr="0">
            <a:noAutofit/>
          </a:bodyPr>
          <a:lstStyle/>
          <a:p>
            <a:pPr marL="457200" lvl="0" indent="-361950" algn="l" rtl="0">
              <a:spcBef>
                <a:spcPts val="1000"/>
              </a:spcBef>
              <a:spcAft>
                <a:spcPts val="0"/>
              </a:spcAft>
              <a:buSzPts val="2100"/>
              <a:buChar char="•"/>
            </a:pPr>
            <a:r>
              <a:rPr lang="en-US" sz="3100" dirty="0"/>
              <a:t>Assessment </a:t>
            </a:r>
            <a:r>
              <a:rPr lang="en-US" sz="3100" dirty="0" smtClean="0"/>
              <a:t>is critical to the development of the patient’s self-management plan</a:t>
            </a:r>
            <a:endParaRPr sz="3100" dirty="0"/>
          </a:p>
          <a:p>
            <a:pPr marL="457200" lvl="0" indent="-361950" algn="l" rtl="0">
              <a:spcBef>
                <a:spcPts val="0"/>
              </a:spcBef>
              <a:spcAft>
                <a:spcPts val="0"/>
              </a:spcAft>
              <a:buSzPts val="2100"/>
              <a:buChar char="•"/>
            </a:pPr>
            <a:r>
              <a:rPr lang="en-US" sz="3100" dirty="0"/>
              <a:t>Action plans are designed to help patients identify what </a:t>
            </a:r>
            <a:r>
              <a:rPr lang="en-US" sz="3100" dirty="0" smtClean="0"/>
              <a:t>to do when faced with a change in their health, </a:t>
            </a:r>
            <a:r>
              <a:rPr lang="en-US" sz="3100" dirty="0"/>
              <a:t>i.e. an exacerbation of their COPD</a:t>
            </a:r>
            <a:endParaRPr sz="3100" dirty="0"/>
          </a:p>
          <a:p>
            <a:pPr marL="457200" lvl="0" indent="-361950" algn="l" rtl="0">
              <a:spcBef>
                <a:spcPts val="0"/>
              </a:spcBef>
              <a:spcAft>
                <a:spcPts val="0"/>
              </a:spcAft>
              <a:buSzPts val="2100"/>
              <a:buChar char="•"/>
            </a:pPr>
            <a:r>
              <a:rPr lang="en-US" sz="3100" dirty="0" smtClean="0"/>
              <a:t>Care management may be </a:t>
            </a:r>
            <a:r>
              <a:rPr lang="en-US" sz="3100" dirty="0"/>
              <a:t>e</a:t>
            </a:r>
            <a:r>
              <a:rPr lang="en-US" sz="3100" dirty="0" smtClean="0"/>
              <a:t>pisodic or longitudinal, depending on the patient’s status</a:t>
            </a:r>
            <a:endParaRPr sz="3100" dirty="0"/>
          </a:p>
        </p:txBody>
      </p:sp>
      <p:sp>
        <p:nvSpPr>
          <p:cNvPr id="933" name="Google Shape;933;g858551d919_18_30"/>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88</a:t>
            </a:fld>
            <a:endParaRPr/>
          </a:p>
        </p:txBody>
      </p:sp>
      <p:sp>
        <p:nvSpPr>
          <p:cNvPr id="935" name="Google Shape;935;g858551d919_18_3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67"/>
          <p:cNvSpPr txBox="1"/>
          <p:nvPr/>
        </p:nvSpPr>
        <p:spPr>
          <a:xfrm>
            <a:off x="1636294" y="611924"/>
            <a:ext cx="9144000" cy="169277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942" name="Google Shape;942;p67"/>
          <p:cNvGrpSpPr/>
          <p:nvPr/>
        </p:nvGrpSpPr>
        <p:grpSpPr>
          <a:xfrm>
            <a:off x="1944897" y="1458310"/>
            <a:ext cx="8833597" cy="4064000"/>
            <a:chOff x="1798" y="0"/>
            <a:chExt cx="8833597" cy="4064000"/>
          </a:xfrm>
        </p:grpSpPr>
        <p:sp>
          <p:nvSpPr>
            <p:cNvPr id="943" name="Google Shape;943;p67"/>
            <p:cNvSpPr/>
            <p:nvPr/>
          </p:nvSpPr>
          <p:spPr>
            <a:xfrm>
              <a:off x="685174" y="0"/>
              <a:ext cx="7511615" cy="40640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67"/>
            <p:cNvSpPr/>
            <p:nvPr/>
          </p:nvSpPr>
          <p:spPr>
            <a:xfrm>
              <a:off x="1798" y="1219199"/>
              <a:ext cx="1874451" cy="16256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67"/>
            <p:cNvSpPr txBox="1"/>
            <p:nvPr/>
          </p:nvSpPr>
          <p:spPr>
            <a:xfrm>
              <a:off x="8115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946" name="Google Shape;946;p67"/>
            <p:cNvSpPr/>
            <p:nvPr/>
          </p:nvSpPr>
          <p:spPr>
            <a:xfrm>
              <a:off x="2188658" y="1219199"/>
              <a:ext cx="1874451" cy="16256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67"/>
            <p:cNvSpPr txBox="1"/>
            <p:nvPr/>
          </p:nvSpPr>
          <p:spPr>
            <a:xfrm>
              <a:off x="226801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948" name="Google Shape;948;p67"/>
            <p:cNvSpPr/>
            <p:nvPr/>
          </p:nvSpPr>
          <p:spPr>
            <a:xfrm>
              <a:off x="4375519" y="1219199"/>
              <a:ext cx="2273016" cy="1625600"/>
            </a:xfrm>
            <a:prstGeom prst="roundRect">
              <a:avLst>
                <a:gd name="adj" fmla="val 16667"/>
              </a:avLst>
            </a:prstGeom>
            <a:solidFill>
              <a:srgbClr val="005687"/>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67"/>
            <p:cNvSpPr txBox="1"/>
            <p:nvPr/>
          </p:nvSpPr>
          <p:spPr>
            <a:xfrm>
              <a:off x="4454874" y="1298554"/>
              <a:ext cx="2114306"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950" name="Google Shape;950;p67"/>
            <p:cNvSpPr/>
            <p:nvPr/>
          </p:nvSpPr>
          <p:spPr>
            <a:xfrm>
              <a:off x="6960944" y="1219199"/>
              <a:ext cx="1874451" cy="16256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67"/>
            <p:cNvSpPr txBox="1"/>
            <p:nvPr/>
          </p:nvSpPr>
          <p:spPr>
            <a:xfrm>
              <a:off x="7040299"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952" name="Google Shape;952;p67"/>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953" name="Google Shape;953;p67"/>
          <p:cNvSpPr txBox="1">
            <a:spLocks noGrp="1"/>
          </p:cNvSpPr>
          <p:nvPr>
            <p:ph type="sldNum" idx="12"/>
          </p:nvPr>
        </p:nvSpPr>
        <p:spPr>
          <a:xfrm>
            <a:off x="940869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6"/>
          <p:cNvSpPr txBox="1"/>
          <p:nvPr/>
        </p:nvSpPr>
        <p:spPr>
          <a:xfrm>
            <a:off x="3363502" y="1917025"/>
            <a:ext cx="7235162" cy="3211566"/>
          </a:xfrm>
          <a:prstGeom prst="rect">
            <a:avLst/>
          </a:prstGeom>
          <a:solidFill>
            <a:schemeClr val="lt1"/>
          </a:solidFill>
          <a:ln w="9525" cap="flat" cmpd="sng">
            <a:solidFill>
              <a:srgbClr val="009E81"/>
            </a:solidFill>
            <a:prstDash val="solid"/>
            <a:round/>
            <a:headEnd type="none" w="sm" len="sm"/>
            <a:tailEnd type="none" w="sm" len="sm"/>
          </a:ln>
        </p:spPr>
        <p:txBody>
          <a:bodyPr spcFirstLastPara="1" wrap="square" lIns="91425" tIns="45700" rIns="91425" bIns="45700" anchor="t" anchorCtr="0">
            <a:noAutofit/>
          </a:bodyPr>
          <a:lstStyle/>
          <a:p>
            <a:pPr marL="0" lvl="0" indent="0" algn="r" rtl="0">
              <a:spcBef>
                <a:spcPts val="0"/>
              </a:spcBef>
              <a:spcAft>
                <a:spcPts val="0"/>
              </a:spcAft>
              <a:buClr>
                <a:schemeClr val="dk1"/>
              </a:buClr>
              <a:buSzPts val="2800"/>
              <a:buFont typeface="Arial"/>
              <a:buNone/>
            </a:pPr>
            <a:r>
              <a:rPr lang="en-US" sz="2800" b="1" dirty="0">
                <a:solidFill>
                  <a:schemeClr val="dk1"/>
                </a:solidFill>
                <a:latin typeface="Calibri"/>
                <a:ea typeface="Calibri"/>
                <a:cs typeface="Calibri"/>
                <a:sym typeface="Calibri"/>
              </a:rPr>
              <a:t>Ruth Clark</a:t>
            </a:r>
            <a:r>
              <a:rPr lang="en-US" sz="2800" dirty="0">
                <a:solidFill>
                  <a:schemeClr val="dk1"/>
                </a:solidFill>
                <a:latin typeface="Calibri"/>
                <a:ea typeface="Calibri"/>
                <a:cs typeface="Calibri"/>
                <a:sym typeface="Calibri"/>
              </a:rPr>
              <a:t>, Integrated Health Partners</a:t>
            </a:r>
            <a:endParaRPr sz="2800" b="1"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smtClean="0">
                <a:solidFill>
                  <a:schemeClr val="dk1"/>
                </a:solidFill>
                <a:latin typeface="Calibri"/>
                <a:ea typeface="Calibri"/>
                <a:cs typeface="Calibri"/>
                <a:sym typeface="Calibri"/>
              </a:rPr>
              <a:t>Kim</a:t>
            </a:r>
            <a:r>
              <a:rPr lang="en-US" sz="2800" b="0" i="0" u="none" strike="noStrike" cap="none" dirty="0" smtClean="0">
                <a:solidFill>
                  <a:schemeClr val="dk1"/>
                </a:solidFill>
                <a:latin typeface="Calibri"/>
                <a:ea typeface="Calibri"/>
                <a:cs typeface="Calibri"/>
                <a:sym typeface="Calibri"/>
              </a:rPr>
              <a:t> </a:t>
            </a:r>
            <a:r>
              <a:rPr lang="en-US" sz="2800" b="1" i="0" u="none" strike="noStrike" cap="none" dirty="0">
                <a:solidFill>
                  <a:schemeClr val="dk1"/>
                </a:solidFill>
                <a:latin typeface="Calibri"/>
                <a:ea typeface="Calibri"/>
                <a:cs typeface="Calibri"/>
                <a:sym typeface="Calibri"/>
              </a:rPr>
              <a:t>Harrison</a:t>
            </a:r>
            <a:r>
              <a:rPr lang="en-US" sz="2800" b="0" i="0" u="none" strike="noStrike" cap="none" dirty="0">
                <a:solidFill>
                  <a:schemeClr val="dk1"/>
                </a:solidFill>
                <a:latin typeface="Calibri"/>
                <a:ea typeface="Calibri"/>
                <a:cs typeface="Calibri"/>
                <a:sym typeface="Calibri"/>
              </a:rPr>
              <a:t>, Priority Health</a:t>
            </a:r>
            <a:endParaRPr sz="2800" b="1"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Lynn Klima</a:t>
            </a:r>
            <a:r>
              <a:rPr lang="en-US" sz="2800" b="0" i="0" u="none" strike="noStrike" cap="none" dirty="0">
                <a:solidFill>
                  <a:schemeClr val="dk1"/>
                </a:solidFill>
                <a:latin typeface="Calibri"/>
                <a:ea typeface="Calibri"/>
                <a:cs typeface="Calibri"/>
                <a:sym typeface="Calibri"/>
              </a:rPr>
              <a:t>, Cure-Michigan</a:t>
            </a:r>
            <a:endParaRPr sz="2800" b="1"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Ewa Matuszewski</a:t>
            </a:r>
            <a:r>
              <a:rPr lang="en-US" sz="2800" b="0" i="0" u="none" strike="noStrike" cap="none" dirty="0">
                <a:solidFill>
                  <a:schemeClr val="dk1"/>
                </a:solidFill>
                <a:latin typeface="Calibri"/>
                <a:ea typeface="Calibri"/>
                <a:cs typeface="Calibri"/>
                <a:sym typeface="Calibri"/>
              </a:rPr>
              <a:t>, MedNetOne/PTI</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Lisa Nicolaou</a:t>
            </a:r>
            <a:r>
              <a:rPr lang="en-US" sz="2800" b="0" i="0" u="none" strike="noStrike" cap="none" dirty="0">
                <a:solidFill>
                  <a:schemeClr val="dk1"/>
                </a:solidFill>
                <a:latin typeface="Calibri"/>
                <a:ea typeface="Calibri"/>
                <a:cs typeface="Calibri"/>
                <a:sym typeface="Calibri"/>
              </a:rPr>
              <a:t>, Northern Physicians Organization</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Robin Schreur</a:t>
            </a:r>
            <a:r>
              <a:rPr lang="en-US" sz="2800" b="0" i="0" u="none" strike="noStrike" cap="none" dirty="0">
                <a:solidFill>
                  <a:schemeClr val="dk1"/>
                </a:solidFill>
                <a:latin typeface="Calibri"/>
                <a:ea typeface="Calibri"/>
                <a:cs typeface="Calibri"/>
                <a:sym typeface="Calibri"/>
              </a:rPr>
              <a:t>, MiCCSI</a:t>
            </a:r>
            <a:endParaRPr sz="2800" b="0"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Sue Vos, </a:t>
            </a:r>
            <a:r>
              <a:rPr lang="en-US" sz="2800" b="0" i="0" u="none" strike="noStrike" cap="none" dirty="0">
                <a:solidFill>
                  <a:schemeClr val="dk1"/>
                </a:solidFill>
                <a:latin typeface="Calibri"/>
                <a:ea typeface="Calibri"/>
                <a:cs typeface="Calibri"/>
                <a:sym typeface="Calibri"/>
              </a:rPr>
              <a:t>MiCCSI</a:t>
            </a:r>
            <a:endParaRPr sz="2800" b="0" i="0" u="none" strike="noStrike" cap="none" dirty="0">
              <a:solidFill>
                <a:schemeClr val="dk1"/>
              </a:solidFill>
              <a:latin typeface="Calibri"/>
              <a:ea typeface="Calibri"/>
              <a:cs typeface="Calibri"/>
              <a:sym typeface="Calibri"/>
            </a:endParaRPr>
          </a:p>
        </p:txBody>
      </p:sp>
      <p:sp>
        <p:nvSpPr>
          <p:cNvPr id="172" name="Google Shape;172;p6"/>
          <p:cNvSpPr txBox="1"/>
          <p:nvPr/>
        </p:nvSpPr>
        <p:spPr>
          <a:xfrm>
            <a:off x="636104" y="337382"/>
            <a:ext cx="9962560" cy="111045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1"/>
              </a:buClr>
              <a:buSzPts val="6600"/>
              <a:buFont typeface="Calibri"/>
              <a:buNone/>
            </a:pPr>
            <a:r>
              <a:rPr lang="en-US" sz="7200" b="1" i="0" u="none" strike="noStrike" cap="none" dirty="0">
                <a:solidFill>
                  <a:schemeClr val="dk1"/>
                </a:solidFill>
                <a:latin typeface="Calibri"/>
                <a:ea typeface="Calibri"/>
                <a:cs typeface="Calibri"/>
                <a:sym typeface="Calibri"/>
              </a:rPr>
              <a:t>Intro to </a:t>
            </a:r>
            <a:r>
              <a:rPr lang="en-US" sz="7200" b="1" i="0" u="none" strike="noStrike" cap="none" dirty="0" smtClean="0">
                <a:solidFill>
                  <a:schemeClr val="dk1"/>
                </a:solidFill>
                <a:latin typeface="Calibri"/>
                <a:ea typeface="Calibri"/>
                <a:cs typeface="Calibri"/>
                <a:sym typeface="Calibri"/>
              </a:rPr>
              <a:t>Team-Based </a:t>
            </a:r>
            <a:r>
              <a:rPr lang="en-US" sz="7200" b="1" i="0" u="none" strike="noStrike" cap="none" dirty="0">
                <a:solidFill>
                  <a:schemeClr val="dk1"/>
                </a:solidFill>
                <a:latin typeface="Calibri"/>
                <a:ea typeface="Calibri"/>
                <a:cs typeface="Calibri"/>
                <a:sym typeface="Calibri"/>
              </a:rPr>
              <a:t>Care</a:t>
            </a:r>
            <a:endParaRPr sz="1600" b="0" i="0" u="none" strike="noStrike" cap="none" dirty="0">
              <a:solidFill>
                <a:srgbClr val="000000"/>
              </a:solidFill>
              <a:latin typeface="Arial"/>
              <a:ea typeface="Arial"/>
              <a:cs typeface="Arial"/>
              <a:sym typeface="Arial"/>
            </a:endParaRPr>
          </a:p>
        </p:txBody>
      </p:sp>
      <p:sp>
        <p:nvSpPr>
          <p:cNvPr id="173" name="Google Shape;173;p6"/>
          <p:cNvSpPr txBox="1"/>
          <p:nvPr/>
        </p:nvSpPr>
        <p:spPr>
          <a:xfrm>
            <a:off x="972679" y="1763083"/>
            <a:ext cx="3234886" cy="1682683"/>
          </a:xfrm>
          <a:prstGeom prst="rect">
            <a:avLst/>
          </a:prstGeom>
          <a:solidFill>
            <a:schemeClr val="lt1"/>
          </a:solidFill>
          <a:ln w="38100" cap="flat" cmpd="sng">
            <a:solidFill>
              <a:srgbClr val="009E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Curriculum developed in partnership with:</a:t>
            </a:r>
            <a:endParaRPr sz="3200" b="0" i="0" u="none" strike="noStrike" cap="none">
              <a:solidFill>
                <a:schemeClr val="dk1"/>
              </a:solidFill>
              <a:latin typeface="Calibri"/>
              <a:ea typeface="Calibri"/>
              <a:cs typeface="Calibri"/>
              <a:sym typeface="Calibri"/>
            </a:endParaRPr>
          </a:p>
        </p:txBody>
      </p:sp>
      <p:sp>
        <p:nvSpPr>
          <p:cNvPr id="174" name="Google Shape;174;p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75" name="Google Shape;175;p6"/>
          <p:cNvSpPr txBox="1">
            <a:spLocks noGrp="1"/>
          </p:cNvSpPr>
          <p:nvPr>
            <p:ph type="sldNum" idx="12"/>
          </p:nvPr>
        </p:nvSpPr>
        <p:spPr>
          <a:xfrm>
            <a:off x="9448800" y="652393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68"/>
          <p:cNvSpPr txBox="1">
            <a:spLocks noGrp="1"/>
          </p:cNvSpPr>
          <p:nvPr>
            <p:ph type="title"/>
          </p:nvPr>
        </p:nvSpPr>
        <p:spPr>
          <a:xfrm>
            <a:off x="162400" y="230475"/>
            <a:ext cx="117720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600"/>
              <a:buFont typeface="Calibri"/>
              <a:buNone/>
            </a:pPr>
            <a:r>
              <a:rPr lang="en-US" sz="5500" b="1"/>
              <a:t>Implementation:</a:t>
            </a:r>
            <a:r>
              <a:rPr lang="en-US" sz="5500" b="1">
                <a:latin typeface="Calibri"/>
                <a:ea typeface="Calibri"/>
                <a:cs typeface="Calibri"/>
                <a:sym typeface="Calibri"/>
              </a:rPr>
              <a:t/>
            </a:r>
            <a:br>
              <a:rPr lang="en-US" sz="5500" b="1">
                <a:latin typeface="Calibri"/>
                <a:ea typeface="Calibri"/>
                <a:cs typeface="Calibri"/>
                <a:sym typeface="Calibri"/>
              </a:rPr>
            </a:br>
            <a:r>
              <a:rPr lang="en-US" sz="5500" b="1"/>
              <a:t>Follow Up and Monitoring</a:t>
            </a:r>
            <a:endParaRPr sz="3300"/>
          </a:p>
        </p:txBody>
      </p:sp>
      <p:sp>
        <p:nvSpPr>
          <p:cNvPr id="960" name="Google Shape;960;p68"/>
          <p:cNvSpPr txBox="1"/>
          <p:nvPr/>
        </p:nvSpPr>
        <p:spPr>
          <a:xfrm>
            <a:off x="0" y="6369768"/>
            <a:ext cx="83058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http://www.cmbodyofknowledge.com/content/case-management-knowledge-2</a:t>
            </a:r>
            <a:endParaRPr sz="1400" b="0" i="0" u="none" strike="noStrike" cap="none">
              <a:solidFill>
                <a:srgbClr val="000000"/>
              </a:solidFill>
              <a:latin typeface="Arial"/>
              <a:ea typeface="Arial"/>
              <a:cs typeface="Arial"/>
              <a:sym typeface="Arial"/>
            </a:endParaRPr>
          </a:p>
        </p:txBody>
      </p:sp>
      <p:sp>
        <p:nvSpPr>
          <p:cNvPr id="961" name="Google Shape;961;p68"/>
          <p:cNvSpPr/>
          <p:nvPr/>
        </p:nvSpPr>
        <p:spPr>
          <a:xfrm>
            <a:off x="4531750" y="2322675"/>
            <a:ext cx="3033300" cy="88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2300" b="0" i="0" u="none" strike="noStrike" cap="none">
              <a:solidFill>
                <a:schemeClr val="dk1"/>
              </a:solidFill>
              <a:latin typeface="Calibri"/>
              <a:ea typeface="Calibri"/>
              <a:cs typeface="Calibri"/>
              <a:sym typeface="Calibri"/>
            </a:endParaRPr>
          </a:p>
        </p:txBody>
      </p:sp>
      <p:sp>
        <p:nvSpPr>
          <p:cNvPr id="962" name="Google Shape;962;p68"/>
          <p:cNvSpPr/>
          <p:nvPr/>
        </p:nvSpPr>
        <p:spPr>
          <a:xfrm>
            <a:off x="2155550" y="3726671"/>
            <a:ext cx="2676300" cy="119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endParaRPr sz="2300">
              <a:solidFill>
                <a:schemeClr val="dk1"/>
              </a:solidFill>
              <a:latin typeface="Calibri"/>
              <a:ea typeface="Calibri"/>
              <a:cs typeface="Calibri"/>
              <a:sym typeface="Calibri"/>
            </a:endParaRPr>
          </a:p>
        </p:txBody>
      </p:sp>
      <p:sp>
        <p:nvSpPr>
          <p:cNvPr id="963" name="Google Shape;963;p68"/>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964" name="Google Shape;964;p68"/>
          <p:cNvSpPr txBox="1">
            <a:spLocks noGrp="1"/>
          </p:cNvSpPr>
          <p:nvPr>
            <p:ph type="sldNum" idx="12"/>
          </p:nvPr>
        </p:nvSpPr>
        <p:spPr>
          <a:xfrm>
            <a:off x="9448800" y="644708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90</a:t>
            </a:fld>
            <a:endParaRPr/>
          </a:p>
        </p:txBody>
      </p:sp>
      <p:grpSp>
        <p:nvGrpSpPr>
          <p:cNvPr id="966" name="Google Shape;966;p68"/>
          <p:cNvGrpSpPr/>
          <p:nvPr/>
        </p:nvGrpSpPr>
        <p:grpSpPr>
          <a:xfrm>
            <a:off x="4072306" y="2007320"/>
            <a:ext cx="4233494" cy="4233494"/>
            <a:chOff x="2820225" y="891450"/>
            <a:chExt cx="3175200" cy="3175200"/>
          </a:xfrm>
        </p:grpSpPr>
        <p:sp>
          <p:nvSpPr>
            <p:cNvPr id="967" name="Google Shape;967;p68"/>
            <p:cNvSpPr/>
            <p:nvPr/>
          </p:nvSpPr>
          <p:spPr>
            <a:xfrm rot="10800000">
              <a:off x="2820225" y="891450"/>
              <a:ext cx="3175200" cy="3175200"/>
            </a:xfrm>
            <a:prstGeom prst="blockArc">
              <a:avLst>
                <a:gd name="adj1" fmla="val 5399801"/>
                <a:gd name="adj2" fmla="val 3012680"/>
                <a:gd name="adj3" fmla="val 6939"/>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8" name="Google Shape;968;p68"/>
            <p:cNvSpPr/>
            <p:nvPr/>
          </p:nvSpPr>
          <p:spPr>
            <a:xfrm rot="10800000">
              <a:off x="3175023" y="1179900"/>
              <a:ext cx="450600" cy="450600"/>
            </a:xfrm>
            <a:prstGeom prst="rtTriangle">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69" name="Google Shape;969;p68"/>
          <p:cNvSpPr/>
          <p:nvPr/>
        </p:nvSpPr>
        <p:spPr>
          <a:xfrm>
            <a:off x="7038325" y="4341125"/>
            <a:ext cx="2743200" cy="1199100"/>
          </a:xfrm>
          <a:prstGeom prst="round1Rect">
            <a:avLst>
              <a:gd name="adj" fmla="val 50000"/>
            </a:avLst>
          </a:prstGeom>
          <a:solidFill>
            <a:srgbClr val="155B54"/>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3200"/>
              <a:buFont typeface="Arial"/>
              <a:buNone/>
            </a:pPr>
            <a:r>
              <a:rPr lang="en-US" sz="2300" b="1">
                <a:solidFill>
                  <a:srgbClr val="FFFFFF"/>
                </a:solidFill>
                <a:latin typeface="Calibri"/>
                <a:ea typeface="Calibri"/>
                <a:cs typeface="Calibri"/>
                <a:sym typeface="Calibri"/>
              </a:rPr>
              <a:t>Scheduled Visits and/or Calls </a:t>
            </a:r>
            <a:endParaRPr b="1">
              <a:solidFill>
                <a:srgbClr val="FFFFFF"/>
              </a:solidFill>
            </a:endParaRPr>
          </a:p>
        </p:txBody>
      </p:sp>
      <p:sp>
        <p:nvSpPr>
          <p:cNvPr id="970" name="Google Shape;970;p68"/>
          <p:cNvSpPr/>
          <p:nvPr/>
        </p:nvSpPr>
        <p:spPr>
          <a:xfrm>
            <a:off x="5836125" y="2007313"/>
            <a:ext cx="2676300" cy="1199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3200"/>
              <a:buFont typeface="Arial"/>
              <a:buNone/>
            </a:pPr>
            <a:r>
              <a:rPr lang="en-US" sz="2300" b="1">
                <a:solidFill>
                  <a:srgbClr val="FFFFFF"/>
                </a:solidFill>
                <a:latin typeface="Calibri"/>
                <a:ea typeface="Calibri"/>
                <a:cs typeface="Calibri"/>
                <a:sym typeface="Calibri"/>
              </a:rPr>
              <a:t>Determine the cadence and type of follow up</a:t>
            </a:r>
            <a:endParaRPr sz="1100" b="1">
              <a:solidFill>
                <a:srgbClr val="FFFFFF"/>
              </a:solidFill>
            </a:endParaRPr>
          </a:p>
        </p:txBody>
      </p:sp>
      <p:sp>
        <p:nvSpPr>
          <p:cNvPr id="971" name="Google Shape;971;p68"/>
          <p:cNvSpPr/>
          <p:nvPr/>
        </p:nvSpPr>
        <p:spPr>
          <a:xfrm>
            <a:off x="2221075" y="3461225"/>
            <a:ext cx="3134100" cy="13257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300" b="1">
                <a:solidFill>
                  <a:srgbClr val="FFFFFF"/>
                </a:solidFill>
                <a:latin typeface="Calibri"/>
                <a:ea typeface="Calibri"/>
                <a:cs typeface="Calibri"/>
                <a:sym typeface="Calibri"/>
              </a:rPr>
              <a:t>Review with clinical care team (including the provider)</a:t>
            </a:r>
            <a:endParaRPr sz="2300" b="1">
              <a:solidFill>
                <a:srgbClr val="FFFFFF"/>
              </a:solidFill>
              <a:latin typeface="Roboto"/>
              <a:ea typeface="Roboto"/>
              <a:cs typeface="Roboto"/>
              <a:sym typeface="Roboto"/>
            </a:endParaRPr>
          </a:p>
        </p:txBody>
      </p:sp>
      <p:pic>
        <p:nvPicPr>
          <p:cNvPr id="972" name="Google Shape;972;p6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69"/>
          <p:cNvSpPr txBox="1">
            <a:spLocks noGrp="1"/>
          </p:cNvSpPr>
          <p:nvPr>
            <p:ph type="title"/>
          </p:nvPr>
        </p:nvSpPr>
        <p:spPr>
          <a:xfrm>
            <a:off x="436025" y="283103"/>
            <a:ext cx="11027100" cy="1858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6000" b="1"/>
              <a:t>Reassessing when patients don’t meet goals...</a:t>
            </a:r>
            <a:endParaRPr sz="3600"/>
          </a:p>
        </p:txBody>
      </p:sp>
      <p:sp>
        <p:nvSpPr>
          <p:cNvPr id="984" name="Google Shape;984;p69"/>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985" name="Google Shape;985;p69"/>
          <p:cNvSpPr txBox="1">
            <a:spLocks noGrp="1"/>
          </p:cNvSpPr>
          <p:nvPr>
            <p:ph type="sldNum" idx="12"/>
          </p:nvPr>
        </p:nvSpPr>
        <p:spPr>
          <a:xfrm>
            <a:off x="938954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91</a:t>
            </a:fld>
            <a:endParaRPr/>
          </a:p>
        </p:txBody>
      </p:sp>
      <p:sp>
        <p:nvSpPr>
          <p:cNvPr id="986" name="Google Shape;986;p69"/>
          <p:cNvSpPr/>
          <p:nvPr/>
        </p:nvSpPr>
        <p:spPr>
          <a:xfrm>
            <a:off x="5193563" y="2428535"/>
            <a:ext cx="6269562" cy="3230144"/>
          </a:xfrm>
          <a:prstGeom prst="rect">
            <a:avLst/>
          </a:prstGeom>
          <a:solidFill>
            <a:schemeClr val="lt2"/>
          </a:solid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dirty="0">
                <a:solidFill>
                  <a:schemeClr val="dk1"/>
                </a:solidFill>
                <a:latin typeface="Calibri"/>
                <a:ea typeface="Calibri"/>
                <a:cs typeface="Calibri"/>
                <a:sym typeface="Calibri"/>
              </a:rPr>
              <a:t>Treat to </a:t>
            </a:r>
            <a:r>
              <a:rPr lang="en-US" sz="3200" dirty="0" smtClean="0">
                <a:solidFill>
                  <a:schemeClr val="dk1"/>
                </a:solidFill>
                <a:latin typeface="Calibri"/>
                <a:ea typeface="Calibri"/>
                <a:cs typeface="Calibri"/>
                <a:sym typeface="Calibri"/>
              </a:rPr>
              <a:t>target</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b="0" i="0" u="none" strike="noStrike" cap="none" dirty="0" smtClean="0">
                <a:solidFill>
                  <a:schemeClr val="dk1"/>
                </a:solidFill>
                <a:latin typeface="Calibri"/>
                <a:cs typeface="Calibri"/>
                <a:sym typeface="Calibri"/>
              </a:rPr>
              <a:t>Not the right goals; refocus</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dirty="0" smtClean="0">
                <a:solidFill>
                  <a:schemeClr val="dk1"/>
                </a:solidFill>
                <a:latin typeface="Calibri"/>
                <a:cs typeface="Calibri"/>
                <a:sym typeface="Calibri"/>
              </a:rPr>
              <a:t>Not engaging</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b="0" i="0" u="none" strike="noStrike" cap="none" dirty="0" smtClean="0">
                <a:solidFill>
                  <a:schemeClr val="dk1"/>
                </a:solidFill>
                <a:latin typeface="Calibri"/>
                <a:cs typeface="Calibri"/>
                <a:sym typeface="Calibri"/>
              </a:rPr>
              <a:t>Not progressing; identify barriers</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dirty="0" smtClean="0">
                <a:solidFill>
                  <a:schemeClr val="dk1"/>
                </a:solidFill>
                <a:latin typeface="Calibri"/>
                <a:cs typeface="Calibri"/>
                <a:sym typeface="Calibri"/>
              </a:rPr>
              <a:t>Transition to another level of care</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b="0" i="0" u="none" strike="noStrike" cap="none" dirty="0" smtClean="0">
                <a:solidFill>
                  <a:schemeClr val="dk1"/>
                </a:solidFill>
                <a:latin typeface="Calibri"/>
                <a:cs typeface="Calibri"/>
                <a:sym typeface="Calibri"/>
              </a:rPr>
              <a:t>Different service or specialty</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endParaRPr sz="1400" b="0" i="0" u="none" strike="noStrike" cap="none" dirty="0">
              <a:solidFill>
                <a:srgbClr val="000000"/>
              </a:solidFill>
              <a:latin typeface="Arial"/>
              <a:ea typeface="Arial"/>
              <a:cs typeface="Arial"/>
              <a:sym typeface="Arial"/>
            </a:endParaRPr>
          </a:p>
        </p:txBody>
      </p:sp>
      <p:pic>
        <p:nvPicPr>
          <p:cNvPr id="987" name="Google Shape;987;p69"/>
          <p:cNvPicPr preferRelativeResize="0"/>
          <p:nvPr/>
        </p:nvPicPr>
        <p:blipFill>
          <a:blip r:embed="rId3">
            <a:alphaModFix/>
          </a:blip>
          <a:stretch>
            <a:fillRect/>
          </a:stretch>
        </p:blipFill>
        <p:spPr>
          <a:xfrm>
            <a:off x="627600" y="3014127"/>
            <a:ext cx="3874376" cy="1709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g858551d919_18_3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a:t>Key Takeaways</a:t>
            </a:r>
            <a:endParaRPr sz="7200" b="1"/>
          </a:p>
        </p:txBody>
      </p:sp>
      <p:sp>
        <p:nvSpPr>
          <p:cNvPr id="994" name="Google Shape;994;g858551d919_18_37"/>
          <p:cNvSpPr txBox="1">
            <a:spLocks noGrp="1"/>
          </p:cNvSpPr>
          <p:nvPr>
            <p:ph type="body" idx="1"/>
          </p:nvPr>
        </p:nvSpPr>
        <p:spPr>
          <a:xfrm>
            <a:off x="838200" y="1825625"/>
            <a:ext cx="7723500" cy="43512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Char char="•"/>
            </a:pPr>
            <a:r>
              <a:rPr lang="en-US" sz="3200" dirty="0"/>
              <a:t>Follow up and monitoring are key to help prevent the patient from relapsing</a:t>
            </a:r>
            <a:endParaRPr sz="3200" dirty="0"/>
          </a:p>
          <a:p>
            <a:pPr marL="457200" lvl="0" indent="-368300" algn="l" rtl="0">
              <a:spcBef>
                <a:spcPts val="0"/>
              </a:spcBef>
              <a:spcAft>
                <a:spcPts val="0"/>
              </a:spcAft>
              <a:buSzPts val="2200"/>
              <a:buChar char="•"/>
            </a:pPr>
            <a:r>
              <a:rPr lang="en-US" sz="3200" dirty="0"/>
              <a:t>Following up and monitoring </a:t>
            </a:r>
            <a:r>
              <a:rPr lang="en-US" sz="3200" dirty="0" smtClean="0"/>
              <a:t>are pieces of </a:t>
            </a:r>
            <a:r>
              <a:rPr lang="en-US" sz="3200" dirty="0"/>
              <a:t>a continuous flow to ensure that patients are staying on track with their self </a:t>
            </a:r>
            <a:r>
              <a:rPr lang="en-US" sz="3200" dirty="0" smtClean="0"/>
              <a:t>management</a:t>
            </a:r>
            <a:endParaRPr sz="3100" dirty="0"/>
          </a:p>
        </p:txBody>
      </p:sp>
      <p:sp>
        <p:nvSpPr>
          <p:cNvPr id="995" name="Google Shape;995;g858551d919_18_37"/>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92</a:t>
            </a:fld>
            <a:endParaRPr/>
          </a:p>
        </p:txBody>
      </p:sp>
      <p:pic>
        <p:nvPicPr>
          <p:cNvPr id="996" name="Google Shape;996;g858551d919_18_37"/>
          <p:cNvPicPr preferRelativeResize="0"/>
          <p:nvPr/>
        </p:nvPicPr>
        <p:blipFill>
          <a:blip r:embed="rId3">
            <a:alphaModFix/>
          </a:blip>
          <a:stretch>
            <a:fillRect/>
          </a:stretch>
        </p:blipFill>
        <p:spPr>
          <a:xfrm>
            <a:off x="8364700" y="2102325"/>
            <a:ext cx="3124200" cy="2390775"/>
          </a:xfrm>
          <a:prstGeom prst="rect">
            <a:avLst/>
          </a:prstGeom>
          <a:noFill/>
          <a:ln>
            <a:noFill/>
          </a:ln>
        </p:spPr>
      </p:pic>
      <p:sp>
        <p:nvSpPr>
          <p:cNvPr id="997" name="Google Shape;997;g858551d919_18_37"/>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71"/>
          <p:cNvSpPr txBox="1"/>
          <p:nvPr/>
        </p:nvSpPr>
        <p:spPr>
          <a:xfrm>
            <a:off x="1636294" y="611924"/>
            <a:ext cx="9144000" cy="169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1004" name="Google Shape;1004;p71"/>
          <p:cNvGrpSpPr/>
          <p:nvPr/>
        </p:nvGrpSpPr>
        <p:grpSpPr>
          <a:xfrm>
            <a:off x="1901622" y="1397010"/>
            <a:ext cx="8833546" cy="4064100"/>
            <a:chOff x="1798" y="0"/>
            <a:chExt cx="8833546" cy="4064100"/>
          </a:xfrm>
        </p:grpSpPr>
        <p:sp>
          <p:nvSpPr>
            <p:cNvPr id="1005" name="Google Shape;1005;p71"/>
            <p:cNvSpPr/>
            <p:nvPr/>
          </p:nvSpPr>
          <p:spPr>
            <a:xfrm>
              <a:off x="685174" y="0"/>
              <a:ext cx="7511700" cy="40641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71"/>
            <p:cNvSpPr/>
            <p:nvPr/>
          </p:nvSpPr>
          <p:spPr>
            <a:xfrm>
              <a:off x="1798" y="1219199"/>
              <a:ext cx="1874400" cy="16257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71"/>
            <p:cNvSpPr txBox="1"/>
            <p:nvPr/>
          </p:nvSpPr>
          <p:spPr>
            <a:xfrm>
              <a:off x="8115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1008" name="Google Shape;1008;p71"/>
            <p:cNvSpPr/>
            <p:nvPr/>
          </p:nvSpPr>
          <p:spPr>
            <a:xfrm>
              <a:off x="2188658" y="1219199"/>
              <a:ext cx="1874400" cy="16257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71"/>
            <p:cNvSpPr txBox="1"/>
            <p:nvPr/>
          </p:nvSpPr>
          <p:spPr>
            <a:xfrm>
              <a:off x="226801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1010" name="Google Shape;1010;p71"/>
            <p:cNvSpPr/>
            <p:nvPr/>
          </p:nvSpPr>
          <p:spPr>
            <a:xfrm>
              <a:off x="4375519" y="1219199"/>
              <a:ext cx="2273100" cy="1625700"/>
            </a:xfrm>
            <a:prstGeom prst="roundRect">
              <a:avLst>
                <a:gd name="adj" fmla="val 16667"/>
              </a:avLst>
            </a:prstGeom>
            <a:solidFill>
              <a:srgbClr val="005687"/>
            </a:solidFill>
            <a:ln w="76200" cap="flat" cmpd="sng">
              <a:solidFill>
                <a:srgbClr val="0B539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71"/>
            <p:cNvSpPr txBox="1"/>
            <p:nvPr/>
          </p:nvSpPr>
          <p:spPr>
            <a:xfrm>
              <a:off x="4454824" y="1237179"/>
              <a:ext cx="21144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1012" name="Google Shape;1012;p71"/>
            <p:cNvSpPr/>
            <p:nvPr/>
          </p:nvSpPr>
          <p:spPr>
            <a:xfrm>
              <a:off x="6960944" y="1219199"/>
              <a:ext cx="1874400" cy="1625700"/>
            </a:xfrm>
            <a:prstGeom prst="roundRect">
              <a:avLst>
                <a:gd name="adj" fmla="val 16667"/>
              </a:avLst>
            </a:prstGeom>
            <a:solidFill>
              <a:schemeClr val="accent3"/>
            </a:solidFill>
            <a:ln w="381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71"/>
            <p:cNvSpPr txBox="1"/>
            <p:nvPr/>
          </p:nvSpPr>
          <p:spPr>
            <a:xfrm>
              <a:off x="6960949" y="1237179"/>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1014" name="Google Shape;1014;p71"/>
          <p:cNvSpPr txBox="1">
            <a:spLocks noGrp="1"/>
          </p:cNvSpPr>
          <p:nvPr>
            <p:ph type="ftr" idx="11"/>
          </p:nvPr>
        </p:nvSpPr>
        <p:spPr>
          <a:xfrm>
            <a:off x="0" y="65241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015" name="Google Shape;1015;p71"/>
          <p:cNvSpPr txBox="1">
            <a:spLocks noGrp="1"/>
          </p:cNvSpPr>
          <p:nvPr>
            <p:ph type="sldNum" idx="12"/>
          </p:nvPr>
        </p:nvSpPr>
        <p:spPr>
          <a:xfrm>
            <a:off x="9448800" y="65241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93</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72"/>
          <p:cNvSpPr txBox="1">
            <a:spLocks noGrp="1"/>
          </p:cNvSpPr>
          <p:nvPr>
            <p:ph type="title"/>
          </p:nvPr>
        </p:nvSpPr>
        <p:spPr>
          <a:xfrm>
            <a:off x="440017" y="148612"/>
            <a:ext cx="857564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800" b="1">
                <a:latin typeface="Calibri"/>
                <a:ea typeface="Calibri"/>
                <a:cs typeface="Calibri"/>
                <a:sym typeface="Calibri"/>
              </a:rPr>
              <a:t>Case Closed and Evaluation</a:t>
            </a:r>
            <a:endParaRPr sz="5800" b="1">
              <a:latin typeface="Calibri"/>
              <a:ea typeface="Calibri"/>
              <a:cs typeface="Calibri"/>
              <a:sym typeface="Calibri"/>
            </a:endParaRPr>
          </a:p>
        </p:txBody>
      </p:sp>
      <p:sp>
        <p:nvSpPr>
          <p:cNvPr id="1022" name="Google Shape;1022;p72"/>
          <p:cNvSpPr txBox="1">
            <a:spLocks noGrp="1"/>
          </p:cNvSpPr>
          <p:nvPr>
            <p:ph type="body" idx="1"/>
          </p:nvPr>
        </p:nvSpPr>
        <p:spPr>
          <a:xfrm>
            <a:off x="603840" y="1315263"/>
            <a:ext cx="7886700" cy="94947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b="1" dirty="0"/>
              <a:t>Reasons for case closure and discharged from care management services:</a:t>
            </a:r>
            <a:endParaRPr b="1" dirty="0"/>
          </a:p>
          <a:p>
            <a:pPr marL="457200" lvl="1" indent="0" algn="l" rtl="0">
              <a:lnSpc>
                <a:spcPct val="90000"/>
              </a:lnSpc>
              <a:spcBef>
                <a:spcPts val="500"/>
              </a:spcBef>
              <a:spcAft>
                <a:spcPts val="0"/>
              </a:spcAft>
              <a:buClr>
                <a:schemeClr val="dk1"/>
              </a:buClr>
              <a:buSzPts val="2400"/>
              <a:buNone/>
            </a:pPr>
            <a:endParaRPr b="1" dirty="0"/>
          </a:p>
          <a:p>
            <a:pPr marL="457200" lvl="1" indent="0" algn="l" rtl="0">
              <a:lnSpc>
                <a:spcPct val="90000"/>
              </a:lnSpc>
              <a:spcBef>
                <a:spcPts val="500"/>
              </a:spcBef>
              <a:spcAft>
                <a:spcPts val="0"/>
              </a:spcAft>
              <a:buClr>
                <a:schemeClr val="dk1"/>
              </a:buClr>
              <a:buSzPts val="2400"/>
              <a:buNone/>
            </a:pPr>
            <a:endParaRPr b="1" dirty="0"/>
          </a:p>
        </p:txBody>
      </p:sp>
      <p:sp>
        <p:nvSpPr>
          <p:cNvPr id="1023" name="Google Shape;1023;p72"/>
          <p:cNvSpPr/>
          <p:nvPr/>
        </p:nvSpPr>
        <p:spPr>
          <a:xfrm>
            <a:off x="603840" y="2592987"/>
            <a:ext cx="5881046" cy="2230100"/>
          </a:xfrm>
          <a:prstGeom prst="rect">
            <a:avLst/>
          </a:prstGeom>
          <a:noFill/>
          <a:ln w="38100" cap="flat" cmpd="sng">
            <a:solidFill>
              <a:schemeClr val="tx2"/>
            </a:solidFill>
            <a:prstDash val="solid"/>
            <a:round/>
            <a:headEnd type="none" w="sm" len="sm"/>
            <a:tailEnd type="none" w="sm" len="sm"/>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b="0" i="0" u="none" strike="noStrike" cap="none" dirty="0">
                <a:solidFill>
                  <a:schemeClr val="dk1"/>
                </a:solidFill>
                <a:latin typeface="Calibri"/>
                <a:ea typeface="Calibri"/>
                <a:cs typeface="Calibri"/>
                <a:sym typeface="Calibri"/>
              </a:rPr>
              <a:t>Patient has met </a:t>
            </a:r>
            <a:r>
              <a:rPr lang="en-US" sz="2800" dirty="0" smtClean="0">
                <a:solidFill>
                  <a:schemeClr val="dk1"/>
                </a:solidFill>
                <a:latin typeface="Calibri"/>
                <a:ea typeface="Calibri"/>
                <a:cs typeface="Calibri"/>
                <a:sym typeface="Calibri"/>
              </a:rPr>
              <a:t>his/her</a:t>
            </a:r>
            <a:r>
              <a:rPr lang="en-US" sz="2800" b="0" i="0" u="none" strike="noStrike" cap="none" dirty="0" smtClean="0">
                <a:solidFill>
                  <a:schemeClr val="dk1"/>
                </a:solidFill>
                <a:latin typeface="Calibri"/>
                <a:ea typeface="Calibri"/>
                <a:cs typeface="Calibri"/>
                <a:sym typeface="Calibri"/>
              </a:rPr>
              <a:t> goals</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dirty="0" smtClean="0">
                <a:solidFill>
                  <a:schemeClr val="dk1"/>
                </a:solidFill>
                <a:latin typeface="Calibri"/>
                <a:ea typeface="Calibri"/>
                <a:cs typeface="Calibri"/>
                <a:sym typeface="Calibri"/>
              </a:rPr>
              <a:t>Patient moves out of region/state</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b="0" i="0" u="none" strike="noStrike" cap="none" dirty="0" smtClean="0">
                <a:solidFill>
                  <a:schemeClr val="dk1"/>
                </a:solidFill>
                <a:latin typeface="Calibri"/>
                <a:ea typeface="Calibri"/>
                <a:cs typeface="Calibri"/>
                <a:sym typeface="Calibri"/>
              </a:rPr>
              <a:t>Patient is admitted to hospice care</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dirty="0" smtClean="0">
                <a:solidFill>
                  <a:schemeClr val="dk1"/>
                </a:solidFill>
                <a:latin typeface="Calibri"/>
                <a:ea typeface="Calibri"/>
                <a:cs typeface="Calibri"/>
                <a:sym typeface="Calibri"/>
              </a:rPr>
              <a:t>Patient declines further services</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dirty="0" smtClean="0">
                <a:solidFill>
                  <a:schemeClr val="dk1"/>
                </a:solidFill>
                <a:latin typeface="Calibri"/>
                <a:ea typeface="Calibri"/>
                <a:cs typeface="Calibri"/>
                <a:sym typeface="Calibri"/>
              </a:rPr>
              <a:t>Patient expires</a:t>
            </a:r>
            <a:endParaRPr lang="en-US" sz="2800" b="0" i="0" u="none" strike="noStrike" cap="none" dirty="0" smtClean="0">
              <a:solidFill>
                <a:schemeClr val="dk1"/>
              </a:solidFill>
              <a:latin typeface="Calibri"/>
              <a:ea typeface="Calibri"/>
              <a:cs typeface="Calibri"/>
              <a:sym typeface="Calibri"/>
            </a:endParaRPr>
          </a:p>
        </p:txBody>
      </p:sp>
      <p:sp>
        <p:nvSpPr>
          <p:cNvPr id="1028" name="Google Shape;1028;p72"/>
          <p:cNvSpPr txBox="1">
            <a:spLocks noGrp="1"/>
          </p:cNvSpPr>
          <p:nvPr>
            <p:ph type="ftr" idx="11"/>
          </p:nvPr>
        </p:nvSpPr>
        <p:spPr>
          <a:xfrm>
            <a:off x="0" y="652462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029" name="Google Shape;1029;p72"/>
          <p:cNvSpPr txBox="1">
            <a:spLocks noGrp="1"/>
          </p:cNvSpPr>
          <p:nvPr>
            <p:ph type="sldNum" idx="12"/>
          </p:nvPr>
        </p:nvSpPr>
        <p:spPr>
          <a:xfrm>
            <a:off x="9448800" y="651660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94</a:t>
            </a:fld>
            <a:endParaRPr/>
          </a:p>
        </p:txBody>
      </p:sp>
      <p:sp>
        <p:nvSpPr>
          <p:cNvPr id="1030" name="Google Shape;1030;p72"/>
          <p:cNvSpPr txBox="1"/>
          <p:nvPr/>
        </p:nvSpPr>
        <p:spPr>
          <a:xfrm>
            <a:off x="663900" y="5199106"/>
            <a:ext cx="6901800" cy="949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800" b="1" dirty="0">
                <a:latin typeface="Calibri"/>
                <a:ea typeface="Calibri"/>
                <a:cs typeface="Calibri"/>
                <a:sym typeface="Calibri"/>
              </a:rPr>
              <a:t>What are other reasons</a:t>
            </a:r>
            <a:r>
              <a:rPr lang="en-US" sz="2800" b="1" dirty="0" smtClean="0">
                <a:latin typeface="Calibri"/>
                <a:ea typeface="Calibri"/>
                <a:cs typeface="Calibri"/>
                <a:sym typeface="Calibri"/>
              </a:rPr>
              <a:t>?</a:t>
            </a:r>
            <a:endParaRPr sz="2800" b="1" dirty="0">
              <a:latin typeface="Calibri"/>
              <a:ea typeface="Calibri"/>
              <a:cs typeface="Calibri"/>
              <a:sym typeface="Calibri"/>
            </a:endParaRPr>
          </a:p>
        </p:txBody>
      </p:sp>
      <p:pic>
        <p:nvPicPr>
          <p:cNvPr id="1031" name="Google Shape;1031;p72"/>
          <p:cNvPicPr preferRelativeResize="0"/>
          <p:nvPr/>
        </p:nvPicPr>
        <p:blipFill>
          <a:blip r:embed="rId3">
            <a:alphaModFix/>
          </a:blip>
          <a:stretch>
            <a:fillRect/>
          </a:stretch>
        </p:blipFill>
        <p:spPr>
          <a:xfrm>
            <a:off x="6812533" y="2264725"/>
            <a:ext cx="4315092" cy="2876750"/>
          </a:xfrm>
          <a:prstGeom prst="rect">
            <a:avLst/>
          </a:prstGeom>
          <a:noFill/>
          <a:ln>
            <a:noFill/>
          </a:ln>
        </p:spPr>
      </p:pic>
      <p:pic>
        <p:nvPicPr>
          <p:cNvPr id="1032" name="Google Shape;1032;p72"/>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g858551d919_0_133"/>
          <p:cNvSpPr txBox="1">
            <a:spLocks noGrp="1"/>
          </p:cNvSpPr>
          <p:nvPr>
            <p:ph type="title"/>
          </p:nvPr>
        </p:nvSpPr>
        <p:spPr>
          <a:xfrm>
            <a:off x="312900" y="248400"/>
            <a:ext cx="114591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smtClean="0"/>
              <a:t>Communicating Case Closur</a:t>
            </a:r>
            <a:r>
              <a:rPr lang="en-US" sz="5400" b="1" dirty="0"/>
              <a:t>e</a:t>
            </a:r>
            <a:endParaRPr sz="5400" b="1" dirty="0"/>
          </a:p>
        </p:txBody>
      </p:sp>
      <p:sp>
        <p:nvSpPr>
          <p:cNvPr id="1039" name="Google Shape;1039;g858551d919_0_133"/>
          <p:cNvSpPr txBox="1">
            <a:spLocks noGrp="1"/>
          </p:cNvSpPr>
          <p:nvPr>
            <p:ph type="body" idx="1"/>
          </p:nvPr>
        </p:nvSpPr>
        <p:spPr>
          <a:xfrm>
            <a:off x="450300" y="1438975"/>
            <a:ext cx="11291400" cy="4624500"/>
          </a:xfrm>
          <a:prstGeom prst="rect">
            <a:avLst/>
          </a:prstGeom>
        </p:spPr>
        <p:txBody>
          <a:bodyPr spcFirstLastPara="1" wrap="square" lIns="91425" tIns="45700" rIns="91425" bIns="45700" anchor="t" anchorCtr="0">
            <a:noAutofit/>
          </a:bodyPr>
          <a:lstStyle/>
          <a:p>
            <a:pPr marL="565150" indent="-457200">
              <a:buSzPct val="100000"/>
            </a:pPr>
            <a:r>
              <a:rPr lang="en-US" sz="2900" dirty="0"/>
              <a:t>Notify the patient verbally </a:t>
            </a:r>
            <a:r>
              <a:rPr lang="en-US" sz="2900" dirty="0" smtClean="0"/>
              <a:t>(whenever possible)</a:t>
            </a:r>
          </a:p>
          <a:p>
            <a:pPr marL="1022350" lvl="1" indent="-457200">
              <a:buSzPct val="100000"/>
            </a:pPr>
            <a:r>
              <a:rPr lang="en-US" sz="2500" dirty="0" smtClean="0"/>
              <a:t>Follow up with a letter that identifies how to get back in touch, as needed</a:t>
            </a:r>
            <a:endParaRPr sz="2500" dirty="0"/>
          </a:p>
          <a:p>
            <a:pPr marL="565150" indent="-457200">
              <a:spcBef>
                <a:spcPts val="0"/>
              </a:spcBef>
              <a:buSzPct val="100000"/>
            </a:pPr>
            <a:r>
              <a:rPr lang="en-US" sz="2900" dirty="0"/>
              <a:t>Notify the provider - ideally with a discussion that outlines reasons for </a:t>
            </a:r>
            <a:r>
              <a:rPr lang="en-US" sz="2900" dirty="0" smtClean="0"/>
              <a:t>closure</a:t>
            </a:r>
            <a:endParaRPr sz="2900" dirty="0"/>
          </a:p>
          <a:p>
            <a:pPr marL="565150" indent="-457200">
              <a:spcBef>
                <a:spcPts val="0"/>
              </a:spcBef>
              <a:buSzPct val="100000"/>
            </a:pPr>
            <a:r>
              <a:rPr lang="en-US" sz="2900" dirty="0"/>
              <a:t>Document within the </a:t>
            </a:r>
            <a:r>
              <a:rPr lang="en-US" sz="2900" dirty="0" smtClean="0"/>
              <a:t>record</a:t>
            </a:r>
            <a:endParaRPr sz="2900" dirty="0"/>
          </a:p>
          <a:p>
            <a:pPr marL="565150" indent="-457200">
              <a:spcBef>
                <a:spcPts val="0"/>
              </a:spcBef>
              <a:buSzPct val="100000"/>
            </a:pPr>
            <a:r>
              <a:rPr lang="en-US" sz="2900" dirty="0" smtClean="0"/>
              <a:t>Evaluate the impact of care management:</a:t>
            </a:r>
            <a:endParaRPr sz="2900" dirty="0"/>
          </a:p>
          <a:p>
            <a:pPr marL="914400" lvl="1" indent="-349250" algn="l" rtl="0">
              <a:spcBef>
                <a:spcPts val="0"/>
              </a:spcBef>
              <a:spcAft>
                <a:spcPts val="0"/>
              </a:spcAft>
              <a:buSzPts val="1900"/>
              <a:buChar char="•"/>
            </a:pPr>
            <a:r>
              <a:rPr lang="en-US" sz="2500" dirty="0"/>
              <a:t>Did the patient get to target?</a:t>
            </a:r>
            <a:endParaRPr sz="2500" dirty="0"/>
          </a:p>
          <a:p>
            <a:pPr marL="914400" lvl="1" indent="-349250" algn="l" rtl="0">
              <a:spcBef>
                <a:spcPts val="0"/>
              </a:spcBef>
              <a:spcAft>
                <a:spcPts val="0"/>
              </a:spcAft>
              <a:buSzPts val="1900"/>
              <a:buChar char="•"/>
            </a:pPr>
            <a:r>
              <a:rPr lang="en-US" sz="2500" dirty="0"/>
              <a:t>Lessons learned, process improvement </a:t>
            </a:r>
            <a:r>
              <a:rPr lang="en-US" sz="2500" dirty="0" smtClean="0"/>
              <a:t>opportunities</a:t>
            </a:r>
            <a:endParaRPr sz="2500" dirty="0"/>
          </a:p>
          <a:p>
            <a:pPr marL="914400" lvl="1" indent="-349250" algn="l" rtl="0">
              <a:spcBef>
                <a:spcPts val="0"/>
              </a:spcBef>
              <a:spcAft>
                <a:spcPts val="0"/>
              </a:spcAft>
              <a:buSzPts val="1900"/>
              <a:buChar char="•"/>
            </a:pPr>
            <a:r>
              <a:rPr lang="en-US" sz="2500" dirty="0"/>
              <a:t>Internal self-assessment for patient engagement </a:t>
            </a:r>
            <a:r>
              <a:rPr lang="en-US" sz="2500" dirty="0" smtClean="0"/>
              <a:t>skills</a:t>
            </a:r>
            <a:endParaRPr sz="2500" dirty="0"/>
          </a:p>
          <a:p>
            <a:pPr marL="0" lvl="0" indent="0" algn="l" rtl="0">
              <a:spcBef>
                <a:spcPts val="1000"/>
              </a:spcBef>
              <a:spcAft>
                <a:spcPts val="0"/>
              </a:spcAft>
              <a:buNone/>
            </a:pPr>
            <a:r>
              <a:rPr lang="en-US" sz="2900" b="1" dirty="0"/>
              <a:t>Always keep the door open!  The patient may need your services </a:t>
            </a:r>
            <a:r>
              <a:rPr lang="en-US" sz="2900" b="1" dirty="0" smtClean="0"/>
              <a:t>again</a:t>
            </a:r>
            <a:endParaRPr sz="2900" b="1" dirty="0"/>
          </a:p>
        </p:txBody>
      </p:sp>
      <p:sp>
        <p:nvSpPr>
          <p:cNvPr id="1040" name="Google Shape;1040;g858551d919_0_133"/>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95</a:t>
            </a:fld>
            <a:endParaRPr/>
          </a:p>
        </p:txBody>
      </p:sp>
      <p:sp>
        <p:nvSpPr>
          <p:cNvPr id="1041" name="Google Shape;1041;g858551d919_0_13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g858551d919_0_121"/>
          <p:cNvSpPr txBox="1">
            <a:spLocks noGrp="1"/>
          </p:cNvSpPr>
          <p:nvPr>
            <p:ph type="title"/>
          </p:nvPr>
        </p:nvSpPr>
        <p:spPr>
          <a:xfrm>
            <a:off x="504163" y="1973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6000" b="1"/>
              <a:t>Patient “Exit Plan”</a:t>
            </a:r>
            <a:endParaRPr sz="6000" b="1"/>
          </a:p>
        </p:txBody>
      </p:sp>
      <p:sp>
        <p:nvSpPr>
          <p:cNvPr id="1048" name="Google Shape;1048;g858551d919_0_121"/>
          <p:cNvSpPr txBox="1">
            <a:spLocks noGrp="1"/>
          </p:cNvSpPr>
          <p:nvPr>
            <p:ph type="body" idx="1"/>
          </p:nvPr>
        </p:nvSpPr>
        <p:spPr>
          <a:xfrm>
            <a:off x="555275" y="2042431"/>
            <a:ext cx="5290867" cy="1325700"/>
          </a:xfrm>
          <a:prstGeom prst="rect">
            <a:avLst/>
          </a:prstGeom>
        </p:spPr>
        <p:txBody>
          <a:bodyPr spcFirstLastPara="1" wrap="square" lIns="91425" tIns="45700" rIns="91425" bIns="45700" anchor="b" anchorCtr="0">
            <a:noAutofit/>
          </a:bodyPr>
          <a:lstStyle/>
          <a:p>
            <a:pPr marL="0" lvl="0" indent="0" algn="l" rtl="0">
              <a:spcBef>
                <a:spcPts val="1000"/>
              </a:spcBef>
              <a:spcAft>
                <a:spcPts val="0"/>
              </a:spcAft>
              <a:buNone/>
            </a:pPr>
            <a:r>
              <a:rPr lang="en-US" sz="3000" dirty="0"/>
              <a:t>Transition</a:t>
            </a:r>
            <a:endParaRPr sz="3000" dirty="0"/>
          </a:p>
          <a:p>
            <a:pPr marL="457200" lvl="0" indent="-342900" algn="l" rtl="0">
              <a:spcBef>
                <a:spcPts val="1000"/>
              </a:spcBef>
              <a:spcAft>
                <a:spcPts val="0"/>
              </a:spcAft>
              <a:buSzPct val="100000"/>
              <a:buChar char="•"/>
            </a:pPr>
            <a:r>
              <a:rPr lang="en-US" sz="2800" b="0" dirty="0"/>
              <a:t>Transition to care within the Patient-Centered Medical </a:t>
            </a:r>
            <a:r>
              <a:rPr lang="en-US" sz="2800" b="0" dirty="0" smtClean="0"/>
              <a:t>Home</a:t>
            </a:r>
            <a:endParaRPr sz="3000" dirty="0"/>
          </a:p>
        </p:txBody>
      </p:sp>
      <p:sp>
        <p:nvSpPr>
          <p:cNvPr id="1049" name="Google Shape;1049;g858551d919_0_121"/>
          <p:cNvSpPr txBox="1">
            <a:spLocks noGrp="1"/>
          </p:cNvSpPr>
          <p:nvPr>
            <p:ph type="body" idx="3"/>
          </p:nvPr>
        </p:nvSpPr>
        <p:spPr>
          <a:xfrm>
            <a:off x="555275" y="3028425"/>
            <a:ext cx="5613600" cy="2966400"/>
          </a:xfrm>
          <a:prstGeom prst="rect">
            <a:avLst/>
          </a:prstGeom>
        </p:spPr>
        <p:txBody>
          <a:bodyPr spcFirstLastPara="1" wrap="square" lIns="91425" tIns="45700" rIns="91425" bIns="45700" anchor="b" anchorCtr="0">
            <a:noAutofit/>
          </a:bodyPr>
          <a:lstStyle/>
          <a:p>
            <a:pPr marL="0" lvl="0" indent="0" algn="l" rtl="0">
              <a:spcBef>
                <a:spcPts val="1000"/>
              </a:spcBef>
              <a:spcAft>
                <a:spcPts val="0"/>
              </a:spcAft>
              <a:buNone/>
            </a:pPr>
            <a:r>
              <a:rPr lang="en-US" sz="3000" dirty="0"/>
              <a:t>Continuous Monitoring</a:t>
            </a:r>
            <a:endParaRPr sz="3000" dirty="0"/>
          </a:p>
          <a:p>
            <a:pPr marL="457200" lvl="0" indent="-342900" algn="l" rtl="0">
              <a:spcBef>
                <a:spcPts val="1000"/>
              </a:spcBef>
              <a:spcAft>
                <a:spcPts val="0"/>
              </a:spcAft>
              <a:buSzPct val="100000"/>
              <a:buChar char="•"/>
            </a:pPr>
            <a:r>
              <a:rPr lang="en-US" sz="2800" b="0" dirty="0"/>
              <a:t>Monitoring to assure that the patient is receiving evidence-based care and determining if the patient would benefit from care management in the </a:t>
            </a:r>
            <a:r>
              <a:rPr lang="en-US" sz="2800" b="0" dirty="0" smtClean="0"/>
              <a:t>future</a:t>
            </a:r>
            <a:endParaRPr sz="3000" dirty="0"/>
          </a:p>
        </p:txBody>
      </p:sp>
      <p:sp>
        <p:nvSpPr>
          <p:cNvPr id="1050" name="Google Shape;1050;g858551d919_0_121"/>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96</a:t>
            </a:fld>
            <a:endParaRPr/>
          </a:p>
        </p:txBody>
      </p:sp>
      <p:sp>
        <p:nvSpPr>
          <p:cNvPr id="1051" name="Google Shape;1051;g858551d919_0_12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1052" name="Google Shape;1052;g858551d919_0_121"/>
          <p:cNvPicPr preferRelativeResize="0"/>
          <p:nvPr/>
        </p:nvPicPr>
        <p:blipFill>
          <a:blip r:embed="rId3">
            <a:alphaModFix/>
          </a:blip>
          <a:stretch>
            <a:fillRect/>
          </a:stretch>
        </p:blipFill>
        <p:spPr>
          <a:xfrm>
            <a:off x="6379600" y="2193425"/>
            <a:ext cx="5163848" cy="27029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73"/>
          <p:cNvSpPr txBox="1">
            <a:spLocks noGrp="1"/>
          </p:cNvSpPr>
          <p:nvPr>
            <p:ph type="title"/>
          </p:nvPr>
        </p:nvSpPr>
        <p:spPr>
          <a:xfrm>
            <a:off x="421105" y="29849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t>Key Takeaways</a:t>
            </a:r>
            <a:endParaRPr sz="6600" b="1">
              <a:latin typeface="Calibri"/>
              <a:ea typeface="Calibri"/>
              <a:cs typeface="Calibri"/>
              <a:sym typeface="Calibri"/>
            </a:endParaRPr>
          </a:p>
        </p:txBody>
      </p:sp>
      <p:sp>
        <p:nvSpPr>
          <p:cNvPr id="1059" name="Google Shape;1059;p73"/>
          <p:cNvSpPr txBox="1">
            <a:spLocks noGrp="1"/>
          </p:cNvSpPr>
          <p:nvPr>
            <p:ph type="body" idx="1"/>
          </p:nvPr>
        </p:nvSpPr>
        <p:spPr>
          <a:xfrm>
            <a:off x="421100" y="1753400"/>
            <a:ext cx="8097258" cy="261005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endParaRPr sz="3000" dirty="0"/>
          </a:p>
          <a:p>
            <a:pPr marL="228600" lvl="0" indent="-228600" algn="l" rtl="0">
              <a:lnSpc>
                <a:spcPct val="100000"/>
              </a:lnSpc>
              <a:spcBef>
                <a:spcPts val="0"/>
              </a:spcBef>
              <a:spcAft>
                <a:spcPts val="0"/>
              </a:spcAft>
              <a:buClr>
                <a:schemeClr val="dk1"/>
              </a:buClr>
              <a:buSzPct val="100000"/>
              <a:buChar char="•"/>
            </a:pPr>
            <a:r>
              <a:rPr lang="en-US" sz="3000" dirty="0" smtClean="0"/>
              <a:t>There are many </a:t>
            </a:r>
            <a:r>
              <a:rPr lang="en-US" sz="3000" dirty="0"/>
              <a:t>reasons a patient may discontinue care management services</a:t>
            </a:r>
            <a:endParaRPr sz="3000" dirty="0"/>
          </a:p>
          <a:p>
            <a:pPr marL="228600" lvl="0" indent="-228600" algn="l" rtl="0">
              <a:lnSpc>
                <a:spcPct val="100000"/>
              </a:lnSpc>
              <a:spcBef>
                <a:spcPts val="0"/>
              </a:spcBef>
              <a:spcAft>
                <a:spcPts val="0"/>
              </a:spcAft>
              <a:buSzPct val="100000"/>
              <a:buChar char="•"/>
            </a:pPr>
            <a:r>
              <a:rPr lang="en-US" sz="3000" dirty="0" smtClean="0"/>
              <a:t>You must have an exit </a:t>
            </a:r>
            <a:r>
              <a:rPr lang="en-US" sz="3000" dirty="0"/>
              <a:t>plan for the patient</a:t>
            </a:r>
            <a:endParaRPr sz="3000" dirty="0"/>
          </a:p>
          <a:p>
            <a:pPr marL="228600" lvl="0" indent="-228600" algn="l" rtl="0">
              <a:lnSpc>
                <a:spcPct val="90000"/>
              </a:lnSpc>
              <a:spcBef>
                <a:spcPts val="1000"/>
              </a:spcBef>
              <a:spcAft>
                <a:spcPts val="0"/>
              </a:spcAft>
              <a:buClr>
                <a:schemeClr val="dk1"/>
              </a:buClr>
              <a:buSzPct val="100000"/>
              <a:buChar char="•"/>
            </a:pPr>
            <a:r>
              <a:rPr lang="en-US" sz="3000" dirty="0" smtClean="0"/>
              <a:t>Keep </a:t>
            </a:r>
            <a:r>
              <a:rPr lang="en-US" sz="3000" dirty="0"/>
              <a:t>the door open</a:t>
            </a:r>
            <a:endParaRPr sz="3000" dirty="0"/>
          </a:p>
          <a:p>
            <a:pPr marL="0" lvl="0" indent="0" algn="l" rtl="0">
              <a:lnSpc>
                <a:spcPct val="90000"/>
              </a:lnSpc>
              <a:spcBef>
                <a:spcPts val="1000"/>
              </a:spcBef>
              <a:spcAft>
                <a:spcPts val="0"/>
              </a:spcAft>
              <a:buSzPts val="1800"/>
              <a:buNone/>
            </a:pPr>
            <a:endParaRPr sz="3200" dirty="0"/>
          </a:p>
          <a:p>
            <a:pPr marL="228600" lvl="0" indent="0" algn="l" rtl="0">
              <a:lnSpc>
                <a:spcPct val="90000"/>
              </a:lnSpc>
              <a:spcBef>
                <a:spcPts val="1000"/>
              </a:spcBef>
              <a:spcAft>
                <a:spcPts val="0"/>
              </a:spcAft>
              <a:buClr>
                <a:schemeClr val="dk1"/>
              </a:buClr>
              <a:buSzPts val="3600"/>
              <a:buNone/>
            </a:pPr>
            <a:endParaRPr sz="3600" dirty="0"/>
          </a:p>
        </p:txBody>
      </p:sp>
      <p:sp>
        <p:nvSpPr>
          <p:cNvPr id="1060" name="Google Shape;1060;p73"/>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sp>
        <p:nvSpPr>
          <p:cNvPr id="1061" name="Google Shape;1061;p7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97</a:t>
            </a:fld>
            <a:endParaRPr/>
          </a:p>
        </p:txBody>
      </p:sp>
      <p:pic>
        <p:nvPicPr>
          <p:cNvPr id="1062" name="Google Shape;1062;p73"/>
          <p:cNvPicPr preferRelativeResize="0"/>
          <p:nvPr/>
        </p:nvPicPr>
        <p:blipFill>
          <a:blip r:embed="rId3">
            <a:alphaModFix/>
          </a:blip>
          <a:stretch>
            <a:fillRect/>
          </a:stretch>
        </p:blipFill>
        <p:spPr>
          <a:xfrm>
            <a:off x="8045525" y="1972675"/>
            <a:ext cx="3124200" cy="2390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98</a:t>
            </a:fld>
            <a:endParaRPr/>
          </a:p>
        </p:txBody>
      </p:sp>
      <p:graphicFrame>
        <p:nvGraphicFramePr>
          <p:cNvPr id="133" name="Google Shape;133;g858551d919_21_391"/>
          <p:cNvGraphicFramePr/>
          <p:nvPr>
            <p:extLst>
              <p:ext uri="{D42A27DB-BD31-4B8C-83A1-F6EECF244321}">
                <p14:modId xmlns:p14="http://schemas.microsoft.com/office/powerpoint/2010/main" val="2134602092"/>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V4 20200820</a:t>
            </a:r>
            <a:endParaRPr lang="en-US"/>
          </a:p>
        </p:txBody>
      </p:sp>
    </p:spTree>
    <p:extLst>
      <p:ext uri="{BB962C8B-B14F-4D97-AF65-F5344CB8AC3E}">
        <p14:creationId xmlns:p14="http://schemas.microsoft.com/office/powerpoint/2010/main" val="2842611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75"/>
          <p:cNvSpPr txBox="1">
            <a:spLocks noGrp="1"/>
          </p:cNvSpPr>
          <p:nvPr>
            <p:ph type="title"/>
          </p:nvPr>
        </p:nvSpPr>
        <p:spPr>
          <a:xfrm>
            <a:off x="395906" y="680417"/>
            <a:ext cx="112827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6600" b="1">
                <a:latin typeface="Calibri"/>
                <a:ea typeface="Calibri"/>
                <a:cs typeface="Calibri"/>
                <a:sym typeface="Calibri"/>
              </a:rPr>
              <a:t>Outcomes Measures</a:t>
            </a:r>
            <a:endParaRPr sz="6600" b="1">
              <a:latin typeface="Calibri"/>
              <a:ea typeface="Calibri"/>
              <a:cs typeface="Calibri"/>
              <a:sym typeface="Calibri"/>
            </a:endParaRPr>
          </a:p>
        </p:txBody>
      </p:sp>
      <p:sp>
        <p:nvSpPr>
          <p:cNvPr id="1078" name="Google Shape;1078;p75"/>
          <p:cNvSpPr txBox="1">
            <a:spLocks noGrp="1"/>
          </p:cNvSpPr>
          <p:nvPr>
            <p:ph type="body" idx="1"/>
          </p:nvPr>
        </p:nvSpPr>
        <p:spPr>
          <a:xfrm>
            <a:off x="395900" y="1838075"/>
            <a:ext cx="7477800" cy="3969300"/>
          </a:xfrm>
          <a:prstGeom prst="rect">
            <a:avLst/>
          </a:prstGeom>
          <a:noFill/>
          <a:ln>
            <a:noFill/>
          </a:ln>
        </p:spPr>
        <p:txBody>
          <a:bodyPr spcFirstLastPara="1" wrap="square" lIns="91425" tIns="45700" rIns="91425" bIns="45700" anchor="t" anchorCtr="0">
            <a:noAutofit/>
          </a:bodyPr>
          <a:lstStyle/>
          <a:p>
            <a:pPr marL="571500" lvl="0" indent="-552450" algn="l" rtl="0">
              <a:lnSpc>
                <a:spcPct val="90000"/>
              </a:lnSpc>
              <a:spcBef>
                <a:spcPts val="0"/>
              </a:spcBef>
              <a:spcAft>
                <a:spcPts val="0"/>
              </a:spcAft>
              <a:buClr>
                <a:schemeClr val="dk1"/>
              </a:buClr>
              <a:buSzPts val="2900"/>
              <a:buChar char="•"/>
            </a:pPr>
            <a:r>
              <a:rPr lang="en-US" sz="2900" dirty="0">
                <a:solidFill>
                  <a:schemeClr val="dk1"/>
                </a:solidFill>
              </a:rPr>
              <a:t>In healthcare, </a:t>
            </a:r>
            <a:r>
              <a:rPr lang="en-US" sz="2900" dirty="0" smtClean="0">
                <a:solidFill>
                  <a:schemeClr val="dk1"/>
                </a:solidFill>
              </a:rPr>
              <a:t>our primary objective is to help patients.</a:t>
            </a:r>
            <a:endParaRPr sz="2900" dirty="0">
              <a:solidFill>
                <a:schemeClr val="dk1"/>
              </a:solidFill>
            </a:endParaRPr>
          </a:p>
          <a:p>
            <a:pPr marL="571500" lvl="0" indent="-552450" algn="l" rtl="0">
              <a:lnSpc>
                <a:spcPct val="90000"/>
              </a:lnSpc>
              <a:spcBef>
                <a:spcPts val="0"/>
              </a:spcBef>
              <a:spcAft>
                <a:spcPts val="0"/>
              </a:spcAft>
              <a:buClr>
                <a:schemeClr val="dk1"/>
              </a:buClr>
              <a:buSzPts val="2900"/>
              <a:buChar char="•"/>
            </a:pPr>
            <a:r>
              <a:rPr lang="en-US" sz="2900" dirty="0">
                <a:solidFill>
                  <a:schemeClr val="dk1"/>
                </a:solidFill>
              </a:rPr>
              <a:t>Improving patient outcomes is why we </a:t>
            </a:r>
            <a:r>
              <a:rPr lang="en-US" sz="2900" dirty="0"/>
              <a:t>p</a:t>
            </a:r>
            <a:r>
              <a:rPr lang="en-US" sz="2900" dirty="0" smtClean="0">
                <a:solidFill>
                  <a:schemeClr val="dk1"/>
                </a:solidFill>
              </a:rPr>
              <a:t>ractice </a:t>
            </a:r>
            <a:r>
              <a:rPr lang="en-US" sz="2900" dirty="0">
                <a:solidFill>
                  <a:schemeClr val="dk1"/>
                </a:solidFill>
              </a:rPr>
              <a:t>in a </a:t>
            </a:r>
            <a:r>
              <a:rPr lang="en-US" sz="2900" dirty="0" smtClean="0">
                <a:solidFill>
                  <a:schemeClr val="dk1"/>
                </a:solidFill>
              </a:rPr>
              <a:t>team-based </a:t>
            </a:r>
            <a:r>
              <a:rPr lang="en-US" sz="2900" dirty="0">
                <a:solidFill>
                  <a:schemeClr val="dk1"/>
                </a:solidFill>
              </a:rPr>
              <a:t>care model.</a:t>
            </a:r>
            <a:endParaRPr sz="2900" dirty="0">
              <a:solidFill>
                <a:schemeClr val="dk1"/>
              </a:solidFill>
            </a:endParaRPr>
          </a:p>
          <a:p>
            <a:pPr marL="571500" lvl="0" indent="-552450" algn="l" rtl="0">
              <a:lnSpc>
                <a:spcPct val="90000"/>
              </a:lnSpc>
              <a:spcBef>
                <a:spcPts val="0"/>
              </a:spcBef>
              <a:spcAft>
                <a:spcPts val="0"/>
              </a:spcAft>
              <a:buClr>
                <a:schemeClr val="dk1"/>
              </a:buClr>
              <a:buSzPts val="2900"/>
              <a:buChar char="•"/>
            </a:pPr>
            <a:r>
              <a:rPr lang="en-US" sz="2900" dirty="0">
                <a:solidFill>
                  <a:schemeClr val="dk1"/>
                </a:solidFill>
              </a:rPr>
              <a:t>Outcomes measures tell us if we have truly made a difference in patient care.  </a:t>
            </a:r>
            <a:endParaRPr sz="2900" dirty="0">
              <a:solidFill>
                <a:schemeClr val="dk1"/>
              </a:solidFill>
            </a:endParaRPr>
          </a:p>
        </p:txBody>
      </p:sp>
      <p:sp>
        <p:nvSpPr>
          <p:cNvPr id="1079" name="Google Shape;1079;p75"/>
          <p:cNvSpPr txBox="1">
            <a:spLocks noGrp="1"/>
          </p:cNvSpPr>
          <p:nvPr>
            <p:ph type="sldNum" idx="12"/>
          </p:nvPr>
        </p:nvSpPr>
        <p:spPr>
          <a:xfrm>
            <a:off x="9448800" y="649042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99</a:t>
            </a:fld>
            <a:endParaRPr/>
          </a:p>
        </p:txBody>
      </p:sp>
      <p:sp>
        <p:nvSpPr>
          <p:cNvPr id="1080" name="Google Shape;1080;p75"/>
          <p:cNvSpPr txBox="1">
            <a:spLocks noGrp="1"/>
          </p:cNvSpPr>
          <p:nvPr>
            <p:ph type="ftr" idx="11"/>
          </p:nvPr>
        </p:nvSpPr>
        <p:spPr>
          <a:xfrm>
            <a:off x="0" y="654403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V4 20200820</a:t>
            </a:r>
            <a:endParaRPr dirty="0"/>
          </a:p>
        </p:txBody>
      </p:sp>
      <p:pic>
        <p:nvPicPr>
          <p:cNvPr id="1081" name="Google Shape;1081;p75"/>
          <p:cNvPicPr preferRelativeResize="0"/>
          <p:nvPr/>
        </p:nvPicPr>
        <p:blipFill>
          <a:blip r:embed="rId3">
            <a:alphaModFix/>
          </a:blip>
          <a:stretch>
            <a:fillRect/>
          </a:stretch>
        </p:blipFill>
        <p:spPr>
          <a:xfrm>
            <a:off x="8026100" y="1838077"/>
            <a:ext cx="3652500" cy="2447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3027</TotalTime>
  <Words>22531</Words>
  <Application>Microsoft Office PowerPoint</Application>
  <PresentationFormat>Widescreen</PresentationFormat>
  <Paragraphs>2743</Paragraphs>
  <Slides>163</Slides>
  <Notes>154</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163</vt:i4>
      </vt:variant>
    </vt:vector>
  </HeadingPairs>
  <TitlesOfParts>
    <vt:vector size="172" baseType="lpstr">
      <vt:lpstr>Arial</vt:lpstr>
      <vt:lpstr>Calibri</vt:lpstr>
      <vt:lpstr>Calibri Light</vt:lpstr>
      <vt:lpstr>Corbel</vt:lpstr>
      <vt:lpstr>Open Sans</vt:lpstr>
      <vt:lpstr>Roboto</vt:lpstr>
      <vt:lpstr>Office Theme</vt:lpstr>
      <vt:lpstr>1_Office Theme</vt:lpstr>
      <vt:lpstr>2_Office Theme</vt:lpstr>
      <vt:lpstr>PowerPoint Presentation</vt:lpstr>
      <vt:lpstr>Agenda</vt:lpstr>
      <vt:lpstr>Welcome!</vt:lpstr>
      <vt:lpstr>MICMT Introduction to Team-Based Care Disclosures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Pre-Work</vt:lpstr>
      <vt:lpstr>PowerPoint Presentation</vt:lpstr>
      <vt:lpstr>PowerPoint Presentation</vt:lpstr>
      <vt:lpstr>Agenda</vt:lpstr>
      <vt:lpstr>Team-Based Care</vt:lpstr>
      <vt:lpstr>The Value of Team-Based Care:  A Patient Perspective</vt:lpstr>
      <vt:lpstr>The Value of Team-Based Care:  A Practice Perspective</vt:lpstr>
      <vt:lpstr>The Value of Team-Based Care: A Payer Perspective</vt:lpstr>
      <vt:lpstr>PowerPoint Presentation</vt:lpstr>
      <vt:lpstr>PowerPoint Presentation</vt:lpstr>
      <vt:lpstr>PowerPoint Presentation</vt:lpstr>
      <vt:lpstr>PowerPoint Presentation</vt:lpstr>
      <vt:lpstr>PowerPoint Presentation</vt:lpstr>
      <vt:lpstr>PowerPoint Presentation</vt:lpstr>
      <vt:lpstr>PCMH and Chronic Care Model Alignment</vt:lpstr>
      <vt:lpstr>Patient Centered Medical Home (PCMH)</vt:lpstr>
      <vt:lpstr>Team Expanded Roles Examples</vt:lpstr>
      <vt:lpstr>Community Team Members</vt:lpstr>
      <vt:lpstr>Teams and Patient Outreach</vt:lpstr>
      <vt:lpstr>Types of Outreach Activities </vt:lpstr>
      <vt:lpstr>Let’s Talk Team Communication</vt:lpstr>
      <vt:lpstr>TBC Case Study: Focusing on John</vt:lpstr>
      <vt:lpstr>Enhancing Team Communication </vt:lpstr>
      <vt:lpstr>Team Communication Challenges</vt:lpstr>
      <vt:lpstr>PowerPoint Presentation</vt:lpstr>
      <vt:lpstr>Care Team Members: Communicating with Providers</vt:lpstr>
      <vt:lpstr>Team-Based Care  Communication Examples</vt:lpstr>
      <vt:lpstr>     </vt:lpstr>
      <vt:lpstr>SBAR</vt:lpstr>
      <vt:lpstr>SBAR Ineffective Communication</vt:lpstr>
      <vt:lpstr>SBAR Effective Communication</vt:lpstr>
      <vt:lpstr>SBAR: Your Turn!         </vt:lpstr>
      <vt:lpstr>Other Communication Modalities</vt:lpstr>
      <vt:lpstr>Standing Orders/Agreements</vt:lpstr>
      <vt:lpstr>Team Roles: Collaborative Practice Agreements</vt:lpstr>
      <vt:lpstr>Let’s Talk About Teamwork in Your Practice                                 </vt:lpstr>
      <vt:lpstr>Key Takeaways</vt:lpstr>
      <vt:lpstr>Break Time</vt:lpstr>
      <vt:lpstr>Agenda</vt:lpstr>
      <vt:lpstr>Care Management Process</vt:lpstr>
      <vt:lpstr>PowerPoint Presentation</vt:lpstr>
      <vt:lpstr>How to Identify Patients</vt:lpstr>
      <vt:lpstr>PowerPoint Presentation</vt:lpstr>
      <vt:lpstr>Proactive Identification: A Critical Step!</vt:lpstr>
      <vt:lpstr>Using Risk to Identify Patients</vt:lpstr>
      <vt:lpstr>Passive vs. Proactive Patient Identification</vt:lpstr>
      <vt:lpstr>Transitions of Care (TOC)</vt:lpstr>
      <vt:lpstr>Why are Transitions of Care Important?</vt:lpstr>
      <vt:lpstr>Goals for a Positive Transition of Care </vt:lpstr>
      <vt:lpstr>Your Transition of Care Experience: Poll</vt:lpstr>
      <vt:lpstr>Engage With Providers </vt:lpstr>
      <vt:lpstr>PowerPoint Presentation</vt:lpstr>
      <vt:lpstr>PowerPoint Presentation</vt:lpstr>
      <vt:lpstr>Priority Health Outpatient Care Management Contacts</vt:lpstr>
      <vt:lpstr>PowerPoint Presentation</vt:lpstr>
      <vt:lpstr>Key Takeaways</vt:lpstr>
      <vt:lpstr>PowerPoint Presentation</vt:lpstr>
      <vt:lpstr>Assessment and Care Planning</vt:lpstr>
      <vt:lpstr>Getting started: Scrub the Record / Pre-Screening</vt:lpstr>
      <vt:lpstr>Comprehensive Assessment</vt:lpstr>
      <vt:lpstr>An Effective Comprehensive Assessment  Familiarize yourself with your organization’s tool/assessment </vt:lpstr>
      <vt:lpstr>Conducting the Assessment with a Focus on  Patient-Centeredness </vt:lpstr>
      <vt:lpstr>Medical Concerns and Interventions Identified </vt:lpstr>
      <vt:lpstr>Psychosocial:  Cultural and Linguistic Needs </vt:lpstr>
      <vt:lpstr>According to the Center for Disease Control</vt:lpstr>
      <vt:lpstr>Social Needs</vt:lpstr>
      <vt:lpstr>Behavioral Needs</vt:lpstr>
      <vt:lpstr>Patient Self Management Plan</vt:lpstr>
      <vt:lpstr>Introduction of an Action Plan</vt:lpstr>
      <vt:lpstr>PowerPoint Presentation</vt:lpstr>
      <vt:lpstr>PowerPoint Presentation</vt:lpstr>
      <vt:lpstr>Follow-Up and Next Visit</vt:lpstr>
      <vt:lpstr>Episodic vs Longitudinal </vt:lpstr>
      <vt:lpstr>Case Study: Mary </vt:lpstr>
      <vt:lpstr>Activity: Case Study</vt:lpstr>
      <vt:lpstr>Key Takeaways</vt:lpstr>
      <vt:lpstr>PowerPoint Presentation</vt:lpstr>
      <vt:lpstr>Implementation: Follow Up and Monitoring</vt:lpstr>
      <vt:lpstr>Reassessing when patients don’t meet goals...</vt:lpstr>
      <vt:lpstr>Key Takeaways</vt:lpstr>
      <vt:lpstr>PowerPoint Presentation</vt:lpstr>
      <vt:lpstr>Case Closed and Evaluation</vt:lpstr>
      <vt:lpstr>Communicating Case Closure</vt:lpstr>
      <vt:lpstr>Patient “Exit Plan”</vt:lpstr>
      <vt:lpstr>Key Takeaways</vt:lpstr>
      <vt:lpstr>Agenda</vt:lpstr>
      <vt:lpstr>Outcomes Measures</vt:lpstr>
      <vt:lpstr>Common Outcomes Goals</vt:lpstr>
      <vt:lpstr>Outcomes Goals:  Be Part of the Strategy</vt:lpstr>
      <vt:lpstr>BCBSM 2020 Targets </vt:lpstr>
      <vt:lpstr>Quality Metrics: A1c &lt;8%</vt:lpstr>
      <vt:lpstr>Impact of Unmet Outcomes</vt:lpstr>
      <vt:lpstr>What Are Evidence Based  Care Guidelines?</vt:lpstr>
      <vt:lpstr>Evidence-based Guidelines: Michigan Quality Improvement Consortium (MQIC)</vt:lpstr>
      <vt:lpstr>MQIC Guideline: Example</vt:lpstr>
      <vt:lpstr>Quality Metrics: Blood Pressure &lt; 140/90</vt:lpstr>
      <vt:lpstr>Impacting Outcomes </vt:lpstr>
      <vt:lpstr>Impacting Outcomes: Productive Interactions </vt:lpstr>
      <vt:lpstr>Tracking Quality to Evaluate Success</vt:lpstr>
      <vt:lpstr>Tracking Utilization</vt:lpstr>
      <vt:lpstr>Activity</vt:lpstr>
      <vt:lpstr>Key Takeaways</vt:lpstr>
      <vt:lpstr>Lunch</vt:lpstr>
      <vt:lpstr>Agenda</vt:lpstr>
      <vt:lpstr>Why is billing important?</vt:lpstr>
      <vt:lpstr>Incentive Programs</vt:lpstr>
      <vt:lpstr>Minimum of (8-10) Interactions with Patients per Day Needed for Sustainability and to Impact Outcomes</vt:lpstr>
      <vt:lpstr>Telehealth and Virtual Visits</vt:lpstr>
      <vt:lpstr>Activity/Billing Progress Reports</vt:lpstr>
      <vt:lpstr>Different payers, Different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Coding Activity</vt:lpstr>
      <vt:lpstr>High Risk Patient</vt:lpstr>
      <vt:lpstr>Face to Face Visit and Follow Up Plan</vt:lpstr>
      <vt:lpstr>Coordination of Care</vt:lpstr>
      <vt:lpstr>Gaps in Care</vt:lpstr>
      <vt:lpstr>Multidisciplinary Team</vt:lpstr>
      <vt:lpstr>Advance Directives End of Life</vt:lpstr>
      <vt:lpstr>Reducing ED visits</vt:lpstr>
      <vt:lpstr>Phone Service</vt:lpstr>
      <vt:lpstr>Patient Visit Face to Face</vt:lpstr>
      <vt:lpstr>Group Education Visit</vt:lpstr>
      <vt:lpstr>Medical Community</vt:lpstr>
      <vt:lpstr>Summary </vt:lpstr>
      <vt:lpstr>Break Time</vt:lpstr>
      <vt:lpstr>Agenda</vt:lpstr>
      <vt:lpstr>What have we discussed?</vt:lpstr>
      <vt:lpstr>Recap: what have we discussed?</vt:lpstr>
      <vt:lpstr>What will you start using in your role as care team member tomorrow?</vt:lpstr>
      <vt:lpstr>PowerPoint Presentation</vt:lpstr>
      <vt:lpstr>Agenda</vt:lpstr>
      <vt:lpstr>Homework: Questions to take back to your practice</vt:lpstr>
      <vt:lpstr>PowerPoint Presentation</vt:lpstr>
      <vt:lpstr>PowerPoint Presentation</vt:lpstr>
      <vt:lpstr> Resources</vt:lpstr>
      <vt:lpstr>MICMT Resources</vt:lpstr>
      <vt:lpstr>Additional Resources on Huddles and Meetings</vt:lpstr>
      <vt:lpstr>MICMT Website Online Resources</vt:lpstr>
      <vt:lpstr>Resources: Care Management Services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 Lindsay</dc:creator>
  <cp:lastModifiedBy>West, Lindsay</cp:lastModifiedBy>
  <cp:revision>59</cp:revision>
  <dcterms:modified xsi:type="dcterms:W3CDTF">2020-09-17T14:18:58Z</dcterms:modified>
</cp:coreProperties>
</file>